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6" r:id="rId5"/>
    <p:sldId id="270" r:id="rId6"/>
    <p:sldId id="257" r:id="rId7"/>
    <p:sldId id="259" r:id="rId8"/>
    <p:sldId id="267" r:id="rId9"/>
    <p:sldId id="269" r:id="rId10"/>
    <p:sldId id="268"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24C808-611F-8319-F6E8-24482D00B592}" name="Lauren Slyman" initials="LS" userId="S::laslyman@microsoft.com::138df2d5-f83f-4985-b902-1e9974482fce" providerId="AD"/>
  <p188:author id="{6EBD67EA-DAF6-DD64-688C-8A426896EBC4}" name="Joyce Carroll" initials="JC" userId="S::jocarro@microsoft.com::609f41c7-9713-46cf-854f-f2a77048517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C2D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D1BDB7-AF98-4C35-9D29-1C0DBD63174D}" v="269" dt="2020-09-05T15:17:17.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2" autoAdjust="0"/>
    <p:restoredTop sz="94660"/>
  </p:normalViewPr>
  <p:slideViewPr>
    <p:cSldViewPr snapToGrid="0">
      <p:cViewPr>
        <p:scale>
          <a:sx n="103" d="100"/>
          <a:sy n="103" d="100"/>
        </p:scale>
        <p:origin x="196" y="3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564C8B-954F-459E-89E8-695D4D586DEB}" type="datetimeFigureOut">
              <a:rPr lang="en-US" smtClean="0"/>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78175-191E-4FE8-9881-2F71D3F5FA9A}" type="slidenum">
              <a:rPr lang="en-US" smtClean="0"/>
              <a:t>‹#›</a:t>
            </a:fld>
            <a:endParaRPr lang="en-US"/>
          </a:p>
        </p:txBody>
      </p:sp>
    </p:spTree>
    <p:extLst>
      <p:ext uri="{BB962C8B-B14F-4D97-AF65-F5344CB8AC3E}">
        <p14:creationId xmlns:p14="http://schemas.microsoft.com/office/powerpoint/2010/main" val="2884904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564C8B-954F-459E-89E8-695D4D586DEB}" type="datetimeFigureOut">
              <a:rPr lang="en-US" smtClean="0"/>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78175-191E-4FE8-9881-2F71D3F5FA9A}" type="slidenum">
              <a:rPr lang="en-US" smtClean="0"/>
              <a:t>‹#›</a:t>
            </a:fld>
            <a:endParaRPr lang="en-US"/>
          </a:p>
        </p:txBody>
      </p:sp>
    </p:spTree>
    <p:extLst>
      <p:ext uri="{BB962C8B-B14F-4D97-AF65-F5344CB8AC3E}">
        <p14:creationId xmlns:p14="http://schemas.microsoft.com/office/powerpoint/2010/main" val="1969373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564C8B-954F-459E-89E8-695D4D586DEB}" type="datetimeFigureOut">
              <a:rPr lang="en-US" smtClean="0"/>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78175-191E-4FE8-9881-2F71D3F5FA9A}" type="slidenum">
              <a:rPr lang="en-US" smtClean="0"/>
              <a:t>‹#›</a:t>
            </a:fld>
            <a:endParaRPr lang="en-US"/>
          </a:p>
        </p:txBody>
      </p:sp>
    </p:spTree>
    <p:extLst>
      <p:ext uri="{BB962C8B-B14F-4D97-AF65-F5344CB8AC3E}">
        <p14:creationId xmlns:p14="http://schemas.microsoft.com/office/powerpoint/2010/main" val="295323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564C8B-954F-459E-89E8-695D4D586DEB}" type="datetimeFigureOut">
              <a:rPr lang="en-US" smtClean="0"/>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78175-191E-4FE8-9881-2F71D3F5FA9A}" type="slidenum">
              <a:rPr lang="en-US" smtClean="0"/>
              <a:t>‹#›</a:t>
            </a:fld>
            <a:endParaRPr lang="en-US"/>
          </a:p>
        </p:txBody>
      </p:sp>
    </p:spTree>
    <p:extLst>
      <p:ext uri="{BB962C8B-B14F-4D97-AF65-F5344CB8AC3E}">
        <p14:creationId xmlns:p14="http://schemas.microsoft.com/office/powerpoint/2010/main" val="1113087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564C8B-954F-459E-89E8-695D4D586DEB}" type="datetimeFigureOut">
              <a:rPr lang="en-US" smtClean="0"/>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78175-191E-4FE8-9881-2F71D3F5FA9A}" type="slidenum">
              <a:rPr lang="en-US" smtClean="0"/>
              <a:t>‹#›</a:t>
            </a:fld>
            <a:endParaRPr lang="en-US"/>
          </a:p>
        </p:txBody>
      </p:sp>
    </p:spTree>
    <p:extLst>
      <p:ext uri="{BB962C8B-B14F-4D97-AF65-F5344CB8AC3E}">
        <p14:creationId xmlns:p14="http://schemas.microsoft.com/office/powerpoint/2010/main" val="2085896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564C8B-954F-459E-89E8-695D4D586DEB}" type="datetimeFigureOut">
              <a:rPr lang="en-US" smtClean="0"/>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278175-191E-4FE8-9881-2F71D3F5FA9A}" type="slidenum">
              <a:rPr lang="en-US" smtClean="0"/>
              <a:t>‹#›</a:t>
            </a:fld>
            <a:endParaRPr lang="en-US"/>
          </a:p>
        </p:txBody>
      </p:sp>
    </p:spTree>
    <p:extLst>
      <p:ext uri="{BB962C8B-B14F-4D97-AF65-F5344CB8AC3E}">
        <p14:creationId xmlns:p14="http://schemas.microsoft.com/office/powerpoint/2010/main" val="666676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564C8B-954F-459E-89E8-695D4D586DEB}" type="datetimeFigureOut">
              <a:rPr lang="en-US" smtClean="0"/>
              <a:t>8/26/2021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278175-191E-4FE8-9881-2F71D3F5FA9A}" type="slidenum">
              <a:rPr lang="en-US" smtClean="0"/>
              <a:t>‹#›</a:t>
            </a:fld>
            <a:endParaRPr lang="en-US"/>
          </a:p>
        </p:txBody>
      </p:sp>
    </p:spTree>
    <p:extLst>
      <p:ext uri="{BB962C8B-B14F-4D97-AF65-F5344CB8AC3E}">
        <p14:creationId xmlns:p14="http://schemas.microsoft.com/office/powerpoint/2010/main" val="548531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564C8B-954F-459E-89E8-695D4D586DEB}" type="datetimeFigureOut">
              <a:rPr lang="en-US" smtClean="0"/>
              <a:t>8/26/2021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278175-191E-4FE8-9881-2F71D3F5FA9A}" type="slidenum">
              <a:rPr lang="en-US" smtClean="0"/>
              <a:t>‹#›</a:t>
            </a:fld>
            <a:endParaRPr lang="en-US"/>
          </a:p>
        </p:txBody>
      </p:sp>
    </p:spTree>
    <p:extLst>
      <p:ext uri="{BB962C8B-B14F-4D97-AF65-F5344CB8AC3E}">
        <p14:creationId xmlns:p14="http://schemas.microsoft.com/office/powerpoint/2010/main" val="388752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564C8B-954F-459E-89E8-695D4D586DEB}" type="datetimeFigureOut">
              <a:rPr lang="en-US" smtClean="0"/>
              <a:t>8/26/2021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278175-191E-4FE8-9881-2F71D3F5FA9A}" type="slidenum">
              <a:rPr lang="en-US" smtClean="0"/>
              <a:t>‹#›</a:t>
            </a:fld>
            <a:endParaRPr lang="en-US"/>
          </a:p>
        </p:txBody>
      </p:sp>
    </p:spTree>
    <p:extLst>
      <p:ext uri="{BB962C8B-B14F-4D97-AF65-F5344CB8AC3E}">
        <p14:creationId xmlns:p14="http://schemas.microsoft.com/office/powerpoint/2010/main" val="3145544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564C8B-954F-459E-89E8-695D4D586DEB}" type="datetimeFigureOut">
              <a:rPr lang="en-US" smtClean="0"/>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278175-191E-4FE8-9881-2F71D3F5FA9A}" type="slidenum">
              <a:rPr lang="en-US" smtClean="0"/>
              <a:t>‹#›</a:t>
            </a:fld>
            <a:endParaRPr lang="en-US"/>
          </a:p>
        </p:txBody>
      </p:sp>
    </p:spTree>
    <p:extLst>
      <p:ext uri="{BB962C8B-B14F-4D97-AF65-F5344CB8AC3E}">
        <p14:creationId xmlns:p14="http://schemas.microsoft.com/office/powerpoint/2010/main" val="1253646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564C8B-954F-459E-89E8-695D4D586DEB}" type="datetimeFigureOut">
              <a:rPr lang="en-US" smtClean="0"/>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278175-191E-4FE8-9881-2F71D3F5FA9A}" type="slidenum">
              <a:rPr lang="en-US" smtClean="0"/>
              <a:t>‹#›</a:t>
            </a:fld>
            <a:endParaRPr lang="en-US"/>
          </a:p>
        </p:txBody>
      </p:sp>
    </p:spTree>
    <p:extLst>
      <p:ext uri="{BB962C8B-B14F-4D97-AF65-F5344CB8AC3E}">
        <p14:creationId xmlns:p14="http://schemas.microsoft.com/office/powerpoint/2010/main" val="3632051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564C8B-954F-459E-89E8-695D4D586DEB}" type="datetimeFigureOut">
              <a:rPr lang="en-US" smtClean="0"/>
              <a:t>8/26/2021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278175-191E-4FE8-9881-2F71D3F5FA9A}" type="slidenum">
              <a:rPr lang="en-US" smtClean="0"/>
              <a:t>‹#›</a:t>
            </a:fld>
            <a:endParaRPr lang="en-US"/>
          </a:p>
        </p:txBody>
      </p:sp>
    </p:spTree>
    <p:extLst>
      <p:ext uri="{BB962C8B-B14F-4D97-AF65-F5344CB8AC3E}">
        <p14:creationId xmlns:p14="http://schemas.microsoft.com/office/powerpoint/2010/main" val="42687096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support.microsoft.com/en-us/help/13862/windows-10-use-high-contrast-mode" TargetMode="External"/><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support.microsoft.com/en-us/office/format-a-message-in-teams-9f7c64e4-0316-472f-b1e8-430cebcfc1e5" TargetMode="External"/><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mass.gov/info-details/overview-of-the-massachusetts-office-on-disability#:~:text=MOD%27s%20mission%20is%20to%20ensure,in%20all%20aspects%20of%20life.&amp;text=State%20Executive%20Order%20526%20designates,branch%20of%20the%20state%20government." TargetMode="External"/><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hyperlink" Target="https://www.mass.gov/info-details/overview-of-the-massachusetts-office-on-disability#:~:text=MOD%27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support.microsoft.com/en-us/office/add-alternative-text-to-a-shape-picture-chart-smartart-graphic-or-other-object-44989b2a-903c-4d9a-b742-6a75b451c669" TargetMode="External"/><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support.microsoft.com/en-us/office/improve-accessibility-with-the-accessibility-checker-a16f6de0-2f39-4a2b-8bd8-5ad801426c7f" TargetMode="External"/><Relationship Id="rId2" Type="http://schemas.openxmlformats.org/officeDocument/2006/relationships/image" Target="../media/image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4311F-16FF-46CD-BE4E-F24CB83169C3}"/>
              </a:ext>
            </a:extLst>
          </p:cNvPr>
          <p:cNvSpPr>
            <a:spLocks noGrp="1"/>
          </p:cNvSpPr>
          <p:nvPr>
            <p:ph type="ctrTitle"/>
          </p:nvPr>
        </p:nvSpPr>
        <p:spPr>
          <a:xfrm>
            <a:off x="5109882" y="2400065"/>
            <a:ext cx="6149788" cy="1655763"/>
          </a:xfrm>
        </p:spPr>
        <p:txBody>
          <a:bodyPr>
            <a:normAutofit fontScale="90000"/>
          </a:bodyPr>
          <a:lstStyle/>
          <a:p>
            <a:pPr algn="l"/>
            <a:r>
              <a:rPr lang="en-US" dirty="0">
                <a:solidFill>
                  <a:srgbClr val="0C2D83"/>
                </a:solidFill>
              </a:rPr>
              <a:t>Accessibility Microlearnings</a:t>
            </a:r>
          </a:p>
        </p:txBody>
      </p:sp>
      <p:sp>
        <p:nvSpPr>
          <p:cNvPr id="3" name="Subtitle 2">
            <a:extLst>
              <a:ext uri="{FF2B5EF4-FFF2-40B4-BE49-F238E27FC236}">
                <a16:creationId xmlns:a16="http://schemas.microsoft.com/office/drawing/2014/main" id="{B0DCAAEA-A4B9-4599-A892-96AE8C706150}"/>
              </a:ext>
            </a:extLst>
          </p:cNvPr>
          <p:cNvSpPr>
            <a:spLocks noGrp="1"/>
          </p:cNvSpPr>
          <p:nvPr>
            <p:ph type="subTitle" idx="1"/>
          </p:nvPr>
        </p:nvSpPr>
        <p:spPr>
          <a:xfrm>
            <a:off x="5109882" y="4055828"/>
            <a:ext cx="6149788" cy="446107"/>
          </a:xfrm>
        </p:spPr>
        <p:txBody>
          <a:bodyPr/>
          <a:lstStyle/>
          <a:p>
            <a:pPr algn="l"/>
            <a:r>
              <a:rPr lang="en-US" dirty="0"/>
              <a:t>For the Commonwealth of Massachusetts</a:t>
            </a:r>
          </a:p>
        </p:txBody>
      </p:sp>
      <p:pic>
        <p:nvPicPr>
          <p:cNvPr id="5" name="Picture 4" descr="A close up of a sign&#10;&#10;Description automatically generated">
            <a:extLst>
              <a:ext uri="{FF2B5EF4-FFF2-40B4-BE49-F238E27FC236}">
                <a16:creationId xmlns:a16="http://schemas.microsoft.com/office/drawing/2014/main" id="{5521CB65-95DD-4BC2-9C1B-7871A8FFE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872" y="2456244"/>
            <a:ext cx="1945511" cy="1945511"/>
          </a:xfrm>
          <a:prstGeom prst="rect">
            <a:avLst/>
          </a:prstGeom>
        </p:spPr>
      </p:pic>
      <p:cxnSp>
        <p:nvCxnSpPr>
          <p:cNvPr id="7" name="Straight Connector 6">
            <a:extLst>
              <a:ext uri="{FF2B5EF4-FFF2-40B4-BE49-F238E27FC236}">
                <a16:creationId xmlns:a16="http://schemas.microsoft.com/office/drawing/2014/main" id="{9C30023A-C68F-41ED-9E31-49EB5CBD2AD1}"/>
              </a:ext>
            </a:extLst>
          </p:cNvPr>
          <p:cNvCxnSpPr/>
          <p:nvPr/>
        </p:nvCxnSpPr>
        <p:spPr>
          <a:xfrm>
            <a:off x="4556632" y="2044446"/>
            <a:ext cx="0" cy="29260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793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658C6-5CC0-4788-98E9-D0F1933AE5F2}"/>
              </a:ext>
            </a:extLst>
          </p:cNvPr>
          <p:cNvSpPr>
            <a:spLocks noGrp="1"/>
          </p:cNvSpPr>
          <p:nvPr>
            <p:ph type="title"/>
          </p:nvPr>
        </p:nvSpPr>
        <p:spPr>
          <a:xfrm>
            <a:off x="838200" y="963877"/>
            <a:ext cx="3494362" cy="4930246"/>
          </a:xfrm>
        </p:spPr>
        <p:txBody>
          <a:bodyPr>
            <a:normAutofit/>
          </a:bodyPr>
          <a:lstStyle/>
          <a:p>
            <a:r>
              <a:rPr lang="en-US" sz="3700" dirty="0">
                <a:solidFill>
                  <a:schemeClr val="accent1"/>
                </a:solidFill>
              </a:rPr>
              <a:t>What is “Inclusiveness”?</a:t>
            </a:r>
          </a:p>
        </p:txBody>
      </p:sp>
      <p:cxnSp>
        <p:nvCxnSpPr>
          <p:cNvPr id="6"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6A21BD1-FA18-4F53-BD56-310A5B26B0DD}"/>
              </a:ext>
            </a:extLst>
          </p:cNvPr>
          <p:cNvSpPr>
            <a:spLocks noGrp="1"/>
          </p:cNvSpPr>
          <p:nvPr>
            <p:ph idx="1"/>
          </p:nvPr>
        </p:nvSpPr>
        <p:spPr>
          <a:xfrm>
            <a:off x="4860570" y="311203"/>
            <a:ext cx="6803593" cy="6217920"/>
          </a:xfrm>
        </p:spPr>
        <p:txBody>
          <a:bodyPr anchor="ctr">
            <a:noAutofit/>
          </a:bodyPr>
          <a:lstStyle/>
          <a:p>
            <a:pPr marL="0" indent="0">
              <a:buNone/>
            </a:pPr>
            <a:r>
              <a:rPr lang="en-US" sz="1400" dirty="0"/>
              <a:t>Accessibility is often a term used when describing disabilities and related issues, but it can apply to everyone. </a:t>
            </a:r>
          </a:p>
          <a:p>
            <a:pPr marL="0" indent="0">
              <a:spcAft>
                <a:spcPts val="1000"/>
              </a:spcAft>
              <a:buNone/>
            </a:pPr>
            <a:r>
              <a:rPr lang="en-US" sz="1400" dirty="0"/>
              <a:t>“Disability” occurs when there is a barrier between a person and their environment. Physical, cognitive and social exclusion are the result of a mismatch between what a person wants to achieve, and an environment that does not support it. Commonwealth, alongside Microsoft, is devoted to making sure available products provide </a:t>
            </a:r>
            <a:r>
              <a:rPr lang="en-US" sz="1400" b="1" dirty="0">
                <a:solidFill>
                  <a:schemeClr val="accent1"/>
                </a:solidFill>
              </a:rPr>
              <a:t>inclusion</a:t>
            </a:r>
            <a:r>
              <a:rPr lang="en-US" sz="1400" dirty="0"/>
              <a:t> and </a:t>
            </a:r>
            <a:r>
              <a:rPr lang="en-US" sz="1400" b="1" dirty="0">
                <a:solidFill>
                  <a:schemeClr val="accent1"/>
                </a:solidFill>
              </a:rPr>
              <a:t>accessibility</a:t>
            </a:r>
            <a:r>
              <a:rPr lang="en-US" sz="1400" dirty="0"/>
              <a:t> for all, to empower </a:t>
            </a:r>
            <a:r>
              <a:rPr lang="en-US" sz="1400" i="1" dirty="0"/>
              <a:t>everyone </a:t>
            </a:r>
            <a:r>
              <a:rPr lang="en-US" sz="1400" dirty="0"/>
              <a:t>– not only some– to achieve more.</a:t>
            </a:r>
          </a:p>
          <a:p>
            <a:pPr marL="0" indent="0">
              <a:buNone/>
            </a:pPr>
            <a:r>
              <a:rPr lang="en-US" sz="1600" dirty="0">
                <a:latin typeface="+mj-lt"/>
              </a:rPr>
              <a:t>Did you know?</a:t>
            </a:r>
          </a:p>
          <a:p>
            <a:pPr>
              <a:lnSpc>
                <a:spcPct val="100000"/>
              </a:lnSpc>
              <a:spcBef>
                <a:spcPts val="0"/>
              </a:spcBef>
            </a:pPr>
            <a:r>
              <a:rPr lang="en-US" sz="1400" b="1" spc="0" dirty="0">
                <a:latin typeface="+mj-lt"/>
              </a:rPr>
              <a:t>~70% of disabilities are invisible</a:t>
            </a:r>
          </a:p>
          <a:p>
            <a:pPr marL="628650" lvl="1" indent="-171450">
              <a:lnSpc>
                <a:spcPct val="100000"/>
              </a:lnSpc>
              <a:spcBef>
                <a:spcPts val="0"/>
              </a:spcBef>
            </a:pPr>
            <a:r>
              <a:rPr lang="en-US" sz="1400" kern="1200" dirty="0">
                <a:effectLst/>
                <a:ea typeface="+mn-ea"/>
                <a:cs typeface="+mn-cs"/>
              </a:rPr>
              <a:t>Chronic illness, cognitive or mobility issues, vision loss, and many others often give no visible indicators. When talking to people on the phone, via video conference, or in text, we can’t always tell if a disability is present, or even what technology is being used. However, what we do know is that, when we place people and context at the center of our design process, the benefits multiply. </a:t>
            </a:r>
            <a:endParaRPr lang="en-US" sz="1400" spc="0" dirty="0"/>
          </a:p>
          <a:p>
            <a:pPr>
              <a:lnSpc>
                <a:spcPct val="100000"/>
              </a:lnSpc>
              <a:spcBef>
                <a:spcPts val="0"/>
              </a:spcBef>
            </a:pPr>
            <a:r>
              <a:rPr lang="en-US" sz="1400" b="1" dirty="0">
                <a:latin typeface="+mj-lt"/>
              </a:rPr>
              <a:t>Over 1 billion people on the planet have disabilities</a:t>
            </a:r>
          </a:p>
          <a:p>
            <a:pPr marL="628650" lvl="1" indent="-171450">
              <a:lnSpc>
                <a:spcPct val="100000"/>
              </a:lnSpc>
              <a:spcBef>
                <a:spcPts val="0"/>
              </a:spcBef>
            </a:pPr>
            <a:r>
              <a:rPr lang="en-US" sz="1400" kern="1200" dirty="0">
                <a:effectLst/>
                <a:ea typeface="+mn-ea"/>
                <a:cs typeface="+mn-cs"/>
              </a:rPr>
              <a:t>Computers provide access to services, education and jobs for people with or without disabilities. However, a recent report by The World Bank found that those who are disabled are still more likely to experience poverty. The unemployment rate for people with disabilities is more than twice the average. This population represents an enormous untapped talent pool.</a:t>
            </a:r>
            <a:endParaRPr lang="en-US" sz="1400" dirty="0"/>
          </a:p>
          <a:p>
            <a:pPr marL="0" indent="0">
              <a:spcBef>
                <a:spcPts val="1500"/>
              </a:spcBef>
              <a:spcAft>
                <a:spcPts val="2000"/>
              </a:spcAft>
              <a:buNone/>
            </a:pPr>
            <a:r>
              <a:rPr lang="en-US" sz="1400" b="0" u="none" strike="noStrike" dirty="0">
                <a:solidFill>
                  <a:schemeClr val="tx1"/>
                </a:solidFill>
                <a:effectLst/>
                <a:cs typeface="Segoe UI" panose="020B0502040204020203" pitchFamily="34" charset="0"/>
              </a:rPr>
              <a:t>This deck is designed to share five (5) quick tips on how assistive technology not only increases access and opportunity for Americans with disability but, also, provides everyone with the opportunity to be more inclusive when creating and presenting shareable content.  </a:t>
            </a:r>
          </a:p>
        </p:txBody>
      </p:sp>
    </p:spTree>
    <p:extLst>
      <p:ext uri="{BB962C8B-B14F-4D97-AF65-F5344CB8AC3E}">
        <p14:creationId xmlns:p14="http://schemas.microsoft.com/office/powerpoint/2010/main" val="4015176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erson sitting at a desk in front of a computer&#10;&#10;Description automatically generated">
            <a:extLst>
              <a:ext uri="{FF2B5EF4-FFF2-40B4-BE49-F238E27FC236}">
                <a16:creationId xmlns:a16="http://schemas.microsoft.com/office/drawing/2014/main" id="{ED9A6251-018C-4FAE-8E75-9ABEE3F4DD92}"/>
              </a:ext>
            </a:extLst>
          </p:cNvPr>
          <p:cNvPicPr>
            <a:picLocks noChangeAspect="1"/>
          </p:cNvPicPr>
          <p:nvPr/>
        </p:nvPicPr>
        <p:blipFill rotWithShape="1">
          <a:blip r:embed="rId2">
            <a:extLst>
              <a:ext uri="{28A0092B-C50C-407E-A947-70E740481C1C}">
                <a14:useLocalDpi xmlns:a14="http://schemas.microsoft.com/office/drawing/2010/main" val="0"/>
              </a:ext>
            </a:extLst>
          </a:blip>
          <a:srcRect l="1488" t="12419" r="7602" b="11091"/>
          <a:stretch/>
        </p:blipFill>
        <p:spPr>
          <a:xfrm>
            <a:off x="-9524" y="-10986"/>
            <a:ext cx="12211047" cy="6858000"/>
          </a:xfrm>
          <a:prstGeom prst="rect">
            <a:avLst/>
          </a:prstGeom>
          <a:effectLst>
            <a:outerShdw blurRad="508000" dist="101600" dir="5400000" algn="tl" rotWithShape="0">
              <a:prstClr val="black">
                <a:alpha val="10000"/>
              </a:prstClr>
            </a:outerShdw>
          </a:effectLst>
        </p:spPr>
      </p:pic>
      <p:sp>
        <p:nvSpPr>
          <p:cNvPr id="6" name="Title 5">
            <a:extLst>
              <a:ext uri="{FF2B5EF4-FFF2-40B4-BE49-F238E27FC236}">
                <a16:creationId xmlns:a16="http://schemas.microsoft.com/office/drawing/2014/main" id="{AD5145EC-D3F8-49F4-8C2B-05C7E14FF522}"/>
              </a:ext>
            </a:extLst>
          </p:cNvPr>
          <p:cNvSpPr>
            <a:spLocks noGrp="1"/>
          </p:cNvSpPr>
          <p:nvPr>
            <p:ph type="title"/>
          </p:nvPr>
        </p:nvSpPr>
        <p:spPr>
          <a:xfrm>
            <a:off x="689093" y="-10986"/>
            <a:ext cx="5993549" cy="6858000"/>
          </a:xfrm>
          <a:solidFill>
            <a:schemeClr val="bg1"/>
          </a:solidFill>
        </p:spPr>
        <p:txBody>
          <a:bodyPr vert="horz" lIns="640080" tIns="640080" rIns="640080" bIns="640080" rtlCol="0" anchor="t">
            <a:noAutofit/>
          </a:bodyPr>
          <a:lstStyle/>
          <a:p>
            <a:pPr>
              <a:lnSpc>
                <a:spcPct val="90000"/>
              </a:lnSpc>
              <a:spcAft>
                <a:spcPts val="1200"/>
              </a:spcAft>
            </a:pPr>
            <a:r>
              <a:rPr lang="en-US" sz="2800" b="1" dirty="0"/>
              <a:t>Microlearning #1: </a:t>
            </a:r>
            <a:r>
              <a:rPr lang="en-US" sz="2800" dirty="0"/>
              <a:t>High contrast display in Windows</a:t>
            </a:r>
            <a:br>
              <a:rPr lang="en-US" sz="2800" dirty="0"/>
            </a:br>
            <a:br>
              <a:rPr lang="en-US" sz="2000" dirty="0"/>
            </a:br>
            <a:r>
              <a:rPr lang="en-US" sz="1600" dirty="0"/>
              <a:t>Computer screens can often leave us feeling tired or strain our eyes. The High Contrast accessibility feature in Windows 10 is meant to help with this issue.</a:t>
            </a:r>
            <a:br>
              <a:rPr lang="en-US" sz="1600" dirty="0"/>
            </a:br>
            <a:br>
              <a:rPr lang="en-US" sz="1600" b="1" dirty="0"/>
            </a:br>
            <a:r>
              <a:rPr lang="en-US" sz="1600" b="1" dirty="0"/>
              <a:t>Who Could Benefit</a:t>
            </a:r>
            <a:r>
              <a:rPr lang="en-US" sz="1600" dirty="0"/>
              <a:t>: If you suffer from migraines, eye strain, or have low vision, you may want to consider this feature – particularly on days when you must do a lot of reading on your computer.</a:t>
            </a:r>
            <a:br>
              <a:rPr lang="en-US" sz="1600" dirty="0"/>
            </a:br>
            <a:br>
              <a:rPr lang="en-US" sz="1600" dirty="0"/>
            </a:br>
            <a:r>
              <a:rPr lang="en-US" sz="1600" b="1" dirty="0"/>
              <a:t>Benefits: </a:t>
            </a:r>
            <a:r>
              <a:rPr lang="en-US" sz="1600" dirty="0"/>
              <a:t>Research has found that using High Contrast (i.e. white text on black background) displays assist individuals with low vision along with reducing eye strain and fatigue. It may also minimize the severity and frequency of migraine episodes. </a:t>
            </a:r>
            <a:br>
              <a:rPr lang="en-US" sz="1600" dirty="0"/>
            </a:br>
            <a:br>
              <a:rPr lang="en-US" sz="1600" dirty="0"/>
            </a:br>
            <a:r>
              <a:rPr lang="en-US" sz="1600" b="1" dirty="0"/>
              <a:t>What it looks like: </a:t>
            </a:r>
            <a:r>
              <a:rPr lang="en-US" sz="1600" dirty="0">
                <a:solidFill>
                  <a:schemeClr val="bg1"/>
                </a:solidFill>
                <a:highlight>
                  <a:srgbClr val="000000"/>
                </a:highlight>
              </a:rPr>
              <a:t>This is an example of high contrast mode.</a:t>
            </a:r>
            <a:r>
              <a:rPr lang="en-US" sz="1600" dirty="0">
                <a:highlight>
                  <a:srgbClr val="000000"/>
                </a:highlight>
              </a:rPr>
              <a:t> </a:t>
            </a:r>
            <a:r>
              <a:rPr lang="en-US" sz="1600" b="1" dirty="0">
                <a:solidFill>
                  <a:srgbClr val="FFFF00"/>
                </a:solidFill>
                <a:highlight>
                  <a:srgbClr val="000000"/>
                </a:highlight>
              </a:rPr>
              <a:t>You can also customize the colors.</a:t>
            </a:r>
            <a:br>
              <a:rPr lang="en-US" sz="1600" b="1" dirty="0">
                <a:highlight>
                  <a:srgbClr val="000000"/>
                </a:highlight>
              </a:rPr>
            </a:br>
            <a:br>
              <a:rPr lang="en-US" sz="1600" dirty="0"/>
            </a:br>
            <a:r>
              <a:rPr lang="en-US" sz="1600" b="1" dirty="0"/>
              <a:t>How to Use it: </a:t>
            </a:r>
            <a:r>
              <a:rPr lang="en-US" sz="1600" dirty="0"/>
              <a:t>To turn High Contrast on or off from the keyboard, press left Alt+left Shift+Print Screen. If you’d like more specific instructions, learn more about </a:t>
            </a:r>
            <a:r>
              <a:rPr lang="en-US" sz="1600" dirty="0">
                <a:hlinkClick r:id="rId3"/>
              </a:rPr>
              <a:t>High Contrast Mode here</a:t>
            </a:r>
            <a:r>
              <a:rPr lang="en-US" sz="1600" dirty="0"/>
              <a:t>.</a:t>
            </a:r>
          </a:p>
        </p:txBody>
      </p:sp>
      <p:sp>
        <p:nvSpPr>
          <p:cNvPr id="3" name="TextBox 2">
            <a:extLst>
              <a:ext uri="{FF2B5EF4-FFF2-40B4-BE49-F238E27FC236}">
                <a16:creationId xmlns:a16="http://schemas.microsoft.com/office/drawing/2014/main" id="{2C30F428-4975-4005-A51A-D33498908ACE}"/>
              </a:ext>
            </a:extLst>
          </p:cNvPr>
          <p:cNvSpPr txBox="1"/>
          <p:nvPr/>
        </p:nvSpPr>
        <p:spPr>
          <a:xfrm>
            <a:off x="1459964" y="1146002"/>
            <a:ext cx="3895805" cy="4386502"/>
          </a:xfrm>
          <a:prstGeom prst="rect">
            <a:avLst/>
          </a:prstGeom>
        </p:spPr>
        <p:txBody>
          <a:bodyPr vert="horz" lIns="91440" tIns="45720" rIns="91440" bIns="45720" rtlCol="0" anchor="t">
            <a:normAutofit/>
          </a:bodyPr>
          <a:lstStyle/>
          <a:p>
            <a:pPr>
              <a:lnSpc>
                <a:spcPct val="90000"/>
              </a:lnSpc>
              <a:spcAft>
                <a:spcPts val="600"/>
              </a:spcAft>
            </a:pPr>
            <a:endParaRPr lang="en-US" sz="1200" dirty="0">
              <a:solidFill>
                <a:schemeClr val="tx1">
                  <a:alpha val="60000"/>
                </a:schemeClr>
              </a:solidFill>
            </a:endParaRPr>
          </a:p>
        </p:txBody>
      </p:sp>
    </p:spTree>
    <p:extLst>
      <p:ext uri="{BB962C8B-B14F-4D97-AF65-F5344CB8AC3E}">
        <p14:creationId xmlns:p14="http://schemas.microsoft.com/office/powerpoint/2010/main" val="3712765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9A6251-018C-4FAE-8E75-9ABEE3F4DD92}"/>
              </a:ext>
            </a:extLst>
          </p:cNvPr>
          <p:cNvPicPr>
            <a:picLocks noChangeAspect="1"/>
          </p:cNvPicPr>
          <p:nvPr/>
        </p:nvPicPr>
        <p:blipFill rotWithShape="1">
          <a:blip r:embed="rId2">
            <a:extLst>
              <a:ext uri="{28A0092B-C50C-407E-A947-70E740481C1C}">
                <a14:useLocalDpi xmlns:a14="http://schemas.microsoft.com/office/drawing/2010/main" val="0"/>
              </a:ext>
            </a:extLst>
          </a:blip>
          <a:srcRect t="8806" r="25274" b="28043"/>
          <a:stretch/>
        </p:blipFill>
        <p:spPr>
          <a:xfrm>
            <a:off x="0" y="-10986"/>
            <a:ext cx="12192000" cy="6868986"/>
          </a:xfrm>
          <a:prstGeom prst="rect">
            <a:avLst/>
          </a:prstGeom>
          <a:effectLst>
            <a:outerShdw blurRad="508000" dist="101600" dir="5400000" algn="tl" rotWithShape="0">
              <a:prstClr val="black">
                <a:alpha val="10000"/>
              </a:prstClr>
            </a:outerShdw>
          </a:effectLst>
        </p:spPr>
      </p:pic>
      <p:sp>
        <p:nvSpPr>
          <p:cNvPr id="6" name="Title 5">
            <a:extLst>
              <a:ext uri="{FF2B5EF4-FFF2-40B4-BE49-F238E27FC236}">
                <a16:creationId xmlns:a16="http://schemas.microsoft.com/office/drawing/2014/main" id="{AD5145EC-D3F8-49F4-8C2B-05C7E14FF522}"/>
              </a:ext>
            </a:extLst>
          </p:cNvPr>
          <p:cNvSpPr>
            <a:spLocks noGrp="1"/>
          </p:cNvSpPr>
          <p:nvPr>
            <p:ph type="title"/>
          </p:nvPr>
        </p:nvSpPr>
        <p:spPr>
          <a:xfrm>
            <a:off x="563258" y="-10986"/>
            <a:ext cx="5993549" cy="6889958"/>
          </a:xfrm>
          <a:solidFill>
            <a:schemeClr val="bg1"/>
          </a:solidFill>
        </p:spPr>
        <p:txBody>
          <a:bodyPr vert="horz" lIns="640080" tIns="640080" rIns="457200" bIns="640080" rtlCol="0" anchor="t">
            <a:noAutofit/>
          </a:bodyPr>
          <a:lstStyle/>
          <a:p>
            <a:pPr>
              <a:lnSpc>
                <a:spcPct val="90000"/>
              </a:lnSpc>
              <a:spcAft>
                <a:spcPts val="1200"/>
              </a:spcAft>
            </a:pPr>
            <a:r>
              <a:rPr lang="en-US" sz="2800" b="1" dirty="0"/>
              <a:t>Microlearning #2: </a:t>
            </a:r>
            <a:r>
              <a:rPr lang="en-US" sz="2800" dirty="0"/>
              <a:t>Accessible Fonts</a:t>
            </a:r>
            <a:br>
              <a:rPr lang="en-US" sz="2800" dirty="0"/>
            </a:br>
            <a:br>
              <a:rPr lang="en-US" sz="2000" dirty="0"/>
            </a:br>
            <a:r>
              <a:rPr lang="en-US" sz="1600" dirty="0"/>
              <a:t>It’s not just about the Font, Size, or Spacing, but a combination of all factors. </a:t>
            </a:r>
            <a:br>
              <a:rPr lang="en-US" sz="1600" dirty="0"/>
            </a:br>
            <a:r>
              <a:rPr lang="en-US" sz="300" dirty="0"/>
              <a:t> </a:t>
            </a:r>
            <a:br>
              <a:rPr lang="en-US" sz="1600" dirty="0"/>
            </a:br>
            <a:r>
              <a:rPr lang="en-US" sz="1600" dirty="0"/>
              <a:t>Which of these fonts do you find easiest to read?</a:t>
            </a:r>
            <a:br>
              <a:rPr lang="en-US" sz="1600" dirty="0"/>
            </a:br>
            <a:r>
              <a:rPr lang="en-US" sz="1600" dirty="0"/>
              <a:t>1. </a:t>
            </a:r>
            <a:r>
              <a:rPr lang="en-US" sz="1800" dirty="0">
                <a:latin typeface="Freestyle Script" panose="030804020302050B0404" pitchFamily="66" charset="0"/>
              </a:rPr>
              <a:t>The Commonwealth of Massachusetts</a:t>
            </a:r>
            <a:r>
              <a:rPr lang="en-US" sz="1800" dirty="0"/>
              <a:t> </a:t>
            </a:r>
            <a:r>
              <a:rPr lang="en-US" sz="1400" dirty="0"/>
              <a:t>(Freestyle Script, 18pt) </a:t>
            </a:r>
            <a:br>
              <a:rPr lang="en-US" sz="1600" dirty="0"/>
            </a:br>
            <a:r>
              <a:rPr lang="en-US" sz="1600" dirty="0"/>
              <a:t>2. </a:t>
            </a:r>
            <a:r>
              <a:rPr lang="en-US" sz="1400" dirty="0">
                <a:latin typeface="Times New Roman" panose="02020603050405020304" pitchFamily="18" charset="0"/>
                <a:cs typeface="Times New Roman" panose="02020603050405020304" pitchFamily="18" charset="0"/>
              </a:rPr>
              <a:t>The Commonwealth of Massachusetts </a:t>
            </a:r>
            <a:r>
              <a:rPr lang="en-US" sz="1400" dirty="0"/>
              <a:t>(Times New Roman, 14pt)</a:t>
            </a:r>
            <a:br>
              <a:rPr lang="en-US" sz="1600" dirty="0"/>
            </a:br>
            <a:r>
              <a:rPr lang="en-US" sz="1600" dirty="0"/>
              <a:t>3. </a:t>
            </a:r>
            <a:r>
              <a:rPr lang="en-US" sz="1200" dirty="0">
                <a:latin typeface="Arial" panose="020B0604020202020204" pitchFamily="34" charset="0"/>
                <a:cs typeface="Arial" panose="020B0604020202020204" pitchFamily="34" charset="0"/>
              </a:rPr>
              <a:t>The Commonwealth of Massachusetts </a:t>
            </a:r>
            <a:r>
              <a:rPr lang="en-US" sz="1400" dirty="0"/>
              <a:t>(Arial, 12pt)</a:t>
            </a:r>
            <a:br>
              <a:rPr lang="en-US" sz="1600" dirty="0"/>
            </a:br>
            <a:br>
              <a:rPr lang="en-US" sz="1600" b="1" dirty="0"/>
            </a:br>
            <a:r>
              <a:rPr lang="en-US" sz="1600" b="1" dirty="0"/>
              <a:t>Who Could Benefit</a:t>
            </a:r>
            <a:r>
              <a:rPr lang="en-US" sz="1600" dirty="0"/>
              <a:t>: If you have vision impairment, a reading disability, or read long documents with many details.</a:t>
            </a:r>
            <a:br>
              <a:rPr lang="en-US" sz="1600" dirty="0"/>
            </a:br>
            <a:br>
              <a:rPr lang="en-US" sz="1600" dirty="0"/>
            </a:br>
            <a:r>
              <a:rPr lang="en-US" sz="1600" b="1" dirty="0"/>
              <a:t>Benefits: </a:t>
            </a:r>
            <a:r>
              <a:rPr lang="en-US" sz="1600" dirty="0"/>
              <a:t>Accessible fonts can help readers glance through documents with ease and ensure that no important details are missed.</a:t>
            </a:r>
            <a:br>
              <a:rPr lang="en-US" sz="1600" dirty="0"/>
            </a:br>
            <a:br>
              <a:rPr lang="en-US" sz="1600" dirty="0"/>
            </a:br>
            <a:r>
              <a:rPr lang="en-US" sz="1600" b="1" dirty="0"/>
              <a:t>What it looks like: </a:t>
            </a:r>
            <a:r>
              <a:rPr lang="en-US" sz="1600" dirty="0"/>
              <a:t>Times New Roman, Verdana, Arial, Tahoma, and Calibri are found to be very “reader-friendly” fonts, in size 12 or 14.</a:t>
            </a:r>
            <a:br>
              <a:rPr lang="en-US" sz="1600" b="1" dirty="0">
                <a:highlight>
                  <a:srgbClr val="000000"/>
                </a:highlight>
              </a:rPr>
            </a:br>
            <a:br>
              <a:rPr lang="en-US" sz="1600" dirty="0"/>
            </a:br>
            <a:r>
              <a:rPr lang="en-US" sz="1600" b="1" dirty="0"/>
              <a:t>How to Use it: </a:t>
            </a:r>
            <a:r>
              <a:rPr lang="en-US" sz="1600" dirty="0"/>
              <a:t>When working on a document or email, use the custom format options in the “Font” section. Additionally, </a:t>
            </a:r>
            <a:r>
              <a:rPr lang="en-US" sz="1600" dirty="0">
                <a:hlinkClick r:id="rId3"/>
              </a:rPr>
              <a:t>Teams allows you to customize fonts</a:t>
            </a:r>
            <a:r>
              <a:rPr lang="en-US" sz="1600" dirty="0"/>
              <a:t> when you compose messages.</a:t>
            </a:r>
          </a:p>
        </p:txBody>
      </p:sp>
    </p:spTree>
    <p:extLst>
      <p:ext uri="{BB962C8B-B14F-4D97-AF65-F5344CB8AC3E}">
        <p14:creationId xmlns:p14="http://schemas.microsoft.com/office/powerpoint/2010/main" val="2902510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9A6251-018C-4FAE-8E75-9ABEE3F4DD92}"/>
              </a:ext>
            </a:extLst>
          </p:cNvPr>
          <p:cNvPicPr>
            <a:picLocks noChangeAspect="1"/>
          </p:cNvPicPr>
          <p:nvPr/>
        </p:nvPicPr>
        <p:blipFill rotWithShape="1">
          <a:blip r:embed="rId2">
            <a:extLst>
              <a:ext uri="{28A0092B-C50C-407E-A947-70E740481C1C}">
                <a14:useLocalDpi xmlns:a14="http://schemas.microsoft.com/office/drawing/2010/main" val="0"/>
              </a:ext>
            </a:extLst>
          </a:blip>
          <a:srcRect l="1923" t="1532" r="15832" b="28964"/>
          <a:stretch/>
        </p:blipFill>
        <p:spPr>
          <a:xfrm>
            <a:off x="0" y="-10986"/>
            <a:ext cx="12192000" cy="6868986"/>
          </a:xfrm>
          <a:prstGeom prst="rect">
            <a:avLst/>
          </a:prstGeom>
          <a:effectLst>
            <a:outerShdw blurRad="508000" dist="101600" dir="5400000" algn="tl" rotWithShape="0">
              <a:prstClr val="black">
                <a:alpha val="10000"/>
              </a:prstClr>
            </a:outerShdw>
          </a:effectLst>
        </p:spPr>
      </p:pic>
      <p:sp>
        <p:nvSpPr>
          <p:cNvPr id="6" name="Title 5">
            <a:extLst>
              <a:ext uri="{FF2B5EF4-FFF2-40B4-BE49-F238E27FC236}">
                <a16:creationId xmlns:a16="http://schemas.microsoft.com/office/drawing/2014/main" id="{AD5145EC-D3F8-49F4-8C2B-05C7E14FF522}"/>
              </a:ext>
            </a:extLst>
          </p:cNvPr>
          <p:cNvSpPr>
            <a:spLocks noGrp="1"/>
          </p:cNvSpPr>
          <p:nvPr>
            <p:ph type="title"/>
          </p:nvPr>
        </p:nvSpPr>
        <p:spPr>
          <a:xfrm>
            <a:off x="563258" y="-10986"/>
            <a:ext cx="5993549" cy="6868986"/>
          </a:xfrm>
          <a:solidFill>
            <a:schemeClr val="bg1"/>
          </a:solidFill>
        </p:spPr>
        <p:txBody>
          <a:bodyPr vert="horz" lIns="640080" tIns="640080" rIns="640080" bIns="640080" rtlCol="0" anchor="t">
            <a:noAutofit/>
          </a:bodyPr>
          <a:lstStyle/>
          <a:p>
            <a:pPr>
              <a:lnSpc>
                <a:spcPct val="90000"/>
              </a:lnSpc>
              <a:spcAft>
                <a:spcPts val="1200"/>
              </a:spcAft>
            </a:pPr>
            <a:r>
              <a:rPr lang="en-US" sz="2800" b="1" dirty="0"/>
              <a:t>Microlearning #3: </a:t>
            </a:r>
            <a:r>
              <a:rPr lang="en-US" sz="2800" dirty="0"/>
              <a:t>Meaningful Hyperlinks</a:t>
            </a:r>
            <a:br>
              <a:rPr lang="en-US" sz="2800" dirty="0"/>
            </a:br>
            <a:br>
              <a:rPr lang="en-US" sz="2000" dirty="0"/>
            </a:br>
            <a:r>
              <a:rPr lang="en-US" sz="1600" dirty="0"/>
              <a:t>How often do you see links titled “Click here” or “Click on this link”? These types of links do not inform you of their purpose or destination, especially to an individual with a disability who may be using assistive technology.</a:t>
            </a:r>
            <a:br>
              <a:rPr lang="en-US" sz="1600" dirty="0"/>
            </a:br>
            <a:br>
              <a:rPr lang="en-US" sz="1600" b="1" dirty="0"/>
            </a:br>
            <a:r>
              <a:rPr lang="en-US" sz="1600" b="1" dirty="0"/>
              <a:t>Who Could Benefit</a:t>
            </a:r>
            <a:r>
              <a:rPr lang="en-US" sz="1600" dirty="0"/>
              <a:t>: Everyone</a:t>
            </a:r>
            <a:br>
              <a:rPr lang="en-US" sz="1600" dirty="0"/>
            </a:br>
            <a:br>
              <a:rPr lang="en-US" sz="1600" dirty="0"/>
            </a:br>
            <a:r>
              <a:rPr lang="en-US" sz="1600" b="1" dirty="0"/>
              <a:t>Benefits: </a:t>
            </a:r>
            <a:r>
              <a:rPr lang="en-US" sz="1600" dirty="0"/>
              <a:t>Whether using assistive technology or not, it’s more secure, inclusive, and efficient to provide context for where a link will take you.</a:t>
            </a:r>
            <a:br>
              <a:rPr lang="en-US" sz="1600" dirty="0"/>
            </a:br>
            <a:br>
              <a:rPr lang="en-US" sz="1600" dirty="0"/>
            </a:br>
            <a:r>
              <a:rPr lang="en-US" sz="1400" b="1" dirty="0"/>
              <a:t>What it looks like: </a:t>
            </a:r>
            <a:r>
              <a:rPr lang="en-US" sz="1400" dirty="0"/>
              <a:t>Want to learn more about the Massachusetts Office on Disability (MOD)? Click </a:t>
            </a:r>
            <a:r>
              <a:rPr lang="en-US" sz="1400" dirty="0">
                <a:hlinkClick r:id="rId3"/>
              </a:rPr>
              <a:t>here</a:t>
            </a:r>
            <a:r>
              <a:rPr lang="en-US" sz="1400" dirty="0"/>
              <a:t> or use this </a:t>
            </a:r>
            <a:r>
              <a:rPr lang="en-US" sz="1400" dirty="0">
                <a:hlinkClick r:id="rId3"/>
              </a:rPr>
              <a:t>link</a:t>
            </a:r>
            <a:r>
              <a:rPr lang="en-US" sz="1400" dirty="0"/>
              <a:t>. </a:t>
            </a:r>
            <a:br>
              <a:rPr lang="en-US" sz="1400" dirty="0"/>
            </a:br>
            <a:br>
              <a:rPr lang="en-US" sz="1400" dirty="0"/>
            </a:br>
            <a:r>
              <a:rPr lang="en-US" sz="1400" dirty="0"/>
              <a:t>Not sure where those links take you? Try this link: </a:t>
            </a:r>
            <a:r>
              <a:rPr lang="en-US" sz="1400" dirty="0">
                <a:hlinkClick r:id="rId4"/>
              </a:rPr>
              <a:t>https://www.mass.gov/info-details/overview-of-the-massachusetts-office-on-disability#:~:text=MOD%27s%</a:t>
            </a:r>
            <a:br>
              <a:rPr lang="en-US" sz="1400" dirty="0"/>
            </a:br>
            <a:br>
              <a:rPr lang="en-US" sz="1400" dirty="0"/>
            </a:br>
            <a:r>
              <a:rPr lang="en-US" sz="1400" dirty="0"/>
              <a:t>Not quite there? Let’s give it one more try... Visit the </a:t>
            </a:r>
            <a:r>
              <a:rPr lang="en-US" sz="1400" dirty="0">
                <a:hlinkClick r:id="rId3"/>
              </a:rPr>
              <a:t>Massachusetts Office on Disability (MOD) Homepage</a:t>
            </a:r>
            <a:r>
              <a:rPr lang="en-US" sz="1400" dirty="0"/>
              <a:t>.</a:t>
            </a:r>
            <a:br>
              <a:rPr lang="en-US" sz="1600" dirty="0"/>
            </a:br>
            <a:br>
              <a:rPr lang="en-US" sz="1600" dirty="0"/>
            </a:br>
            <a:r>
              <a:rPr lang="en-US" sz="1600" b="1" dirty="0"/>
              <a:t>How to Use it: </a:t>
            </a:r>
            <a:r>
              <a:rPr lang="en-US" sz="1600" dirty="0"/>
              <a:t>When sharing documents or websites using links, keep these best practices in mind – even though OneDrive often converts links for you.</a:t>
            </a:r>
          </a:p>
        </p:txBody>
      </p:sp>
      <p:sp>
        <p:nvSpPr>
          <p:cNvPr id="3" name="TextBox 2">
            <a:extLst>
              <a:ext uri="{FF2B5EF4-FFF2-40B4-BE49-F238E27FC236}">
                <a16:creationId xmlns:a16="http://schemas.microsoft.com/office/drawing/2014/main" id="{2C30F428-4975-4005-A51A-D33498908ACE}"/>
              </a:ext>
            </a:extLst>
          </p:cNvPr>
          <p:cNvSpPr txBox="1"/>
          <p:nvPr/>
        </p:nvSpPr>
        <p:spPr>
          <a:xfrm>
            <a:off x="1459964" y="1146002"/>
            <a:ext cx="3895805" cy="4386502"/>
          </a:xfrm>
          <a:prstGeom prst="rect">
            <a:avLst/>
          </a:prstGeom>
        </p:spPr>
        <p:txBody>
          <a:bodyPr vert="horz" lIns="91440" tIns="45720" rIns="91440" bIns="45720" rtlCol="0" anchor="t">
            <a:normAutofit/>
          </a:bodyPr>
          <a:lstStyle/>
          <a:p>
            <a:pPr>
              <a:lnSpc>
                <a:spcPct val="90000"/>
              </a:lnSpc>
              <a:spcAft>
                <a:spcPts val="600"/>
              </a:spcAft>
            </a:pPr>
            <a:endParaRPr lang="en-US" sz="1200" dirty="0">
              <a:solidFill>
                <a:schemeClr val="tx1">
                  <a:alpha val="60000"/>
                </a:schemeClr>
              </a:solidFill>
            </a:endParaRPr>
          </a:p>
        </p:txBody>
      </p:sp>
    </p:spTree>
    <p:extLst>
      <p:ext uri="{BB962C8B-B14F-4D97-AF65-F5344CB8AC3E}">
        <p14:creationId xmlns:p14="http://schemas.microsoft.com/office/powerpoint/2010/main" val="3846262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9A6251-018C-4FAE-8E75-9ABEE3F4DD92}"/>
              </a:ext>
            </a:extLst>
          </p:cNvPr>
          <p:cNvPicPr>
            <a:picLocks noChangeAspect="1"/>
          </p:cNvPicPr>
          <p:nvPr/>
        </p:nvPicPr>
        <p:blipFill rotWithShape="1">
          <a:blip r:embed="rId2">
            <a:extLst>
              <a:ext uri="{28A0092B-C50C-407E-A947-70E740481C1C}">
                <a14:useLocalDpi xmlns:a14="http://schemas.microsoft.com/office/drawing/2010/main" val="0"/>
              </a:ext>
            </a:extLst>
          </a:blip>
          <a:srcRect l="11587" t="8238" r="1905" b="18653"/>
          <a:stretch/>
        </p:blipFill>
        <p:spPr>
          <a:xfrm flipH="1">
            <a:off x="-1" y="-10986"/>
            <a:ext cx="12191999" cy="6868986"/>
          </a:xfrm>
          <a:prstGeom prst="rect">
            <a:avLst/>
          </a:prstGeom>
          <a:effectLst>
            <a:outerShdw blurRad="508000" dist="101600" dir="5400000" algn="tl" rotWithShape="0">
              <a:prstClr val="black">
                <a:alpha val="10000"/>
              </a:prstClr>
            </a:outerShdw>
          </a:effectLst>
        </p:spPr>
      </p:pic>
      <p:sp>
        <p:nvSpPr>
          <p:cNvPr id="6" name="Title 5">
            <a:extLst>
              <a:ext uri="{FF2B5EF4-FFF2-40B4-BE49-F238E27FC236}">
                <a16:creationId xmlns:a16="http://schemas.microsoft.com/office/drawing/2014/main" id="{AD5145EC-D3F8-49F4-8C2B-05C7E14FF522}"/>
              </a:ext>
            </a:extLst>
          </p:cNvPr>
          <p:cNvSpPr>
            <a:spLocks noGrp="1"/>
          </p:cNvSpPr>
          <p:nvPr>
            <p:ph type="title"/>
          </p:nvPr>
        </p:nvSpPr>
        <p:spPr>
          <a:xfrm>
            <a:off x="563258" y="-10986"/>
            <a:ext cx="5993549" cy="6868986"/>
          </a:xfrm>
          <a:solidFill>
            <a:schemeClr val="bg1"/>
          </a:solidFill>
        </p:spPr>
        <p:txBody>
          <a:bodyPr vert="horz" lIns="548640" tIns="548640" rIns="548640" bIns="640080" rtlCol="0" anchor="t">
            <a:noAutofit/>
          </a:bodyPr>
          <a:lstStyle/>
          <a:p>
            <a:pPr>
              <a:lnSpc>
                <a:spcPct val="90000"/>
              </a:lnSpc>
              <a:spcAft>
                <a:spcPts val="1200"/>
              </a:spcAft>
            </a:pPr>
            <a:r>
              <a:rPr lang="en-US" sz="2800" b="1" dirty="0"/>
              <a:t>Microlearning #4: </a:t>
            </a:r>
            <a:r>
              <a:rPr lang="en-US" sz="2800" dirty="0"/>
              <a:t>Alt Text</a:t>
            </a:r>
            <a:br>
              <a:rPr lang="en-US" sz="2800" dirty="0"/>
            </a:br>
            <a:br>
              <a:rPr lang="en-US" sz="2000" dirty="0"/>
            </a:br>
            <a:r>
              <a:rPr lang="en-US" sz="1600" dirty="0"/>
              <a:t>Adding a descriptor for a graphic, image, or picture is called Alt Text, which can be used in any Office 365 application.</a:t>
            </a:r>
            <a:br>
              <a:rPr lang="en-US" sz="1600" dirty="0"/>
            </a:br>
            <a:br>
              <a:rPr lang="en-US" sz="1600" b="1" dirty="0"/>
            </a:br>
            <a:r>
              <a:rPr lang="en-US" sz="1600" b="1" dirty="0"/>
              <a:t>Who Could Benefit</a:t>
            </a:r>
            <a:r>
              <a:rPr lang="en-US" sz="1600" dirty="0"/>
              <a:t>: If you are unable to see an image, whether due to visual impairment or simply because your computer network is slow to download images.</a:t>
            </a:r>
            <a:br>
              <a:rPr lang="en-US" sz="1600" dirty="0"/>
            </a:br>
            <a:br>
              <a:rPr lang="en-US" sz="1600" dirty="0"/>
            </a:br>
            <a:r>
              <a:rPr lang="en-US" sz="1600" b="1" dirty="0"/>
              <a:t>Benefits: </a:t>
            </a:r>
            <a:r>
              <a:rPr lang="en-US" sz="1600" dirty="0"/>
              <a:t>If an image is unable to display for any reason, Alt Text will appear in its place so that the user is still aware of what is being represented.</a:t>
            </a:r>
            <a:br>
              <a:rPr lang="en-US" sz="1600" dirty="0"/>
            </a:br>
            <a:br>
              <a:rPr lang="en-US" sz="1600" dirty="0"/>
            </a:br>
            <a:r>
              <a:rPr lang="en-US" sz="1600" b="1" dirty="0"/>
              <a:t>What it looks like: </a:t>
            </a:r>
            <a:r>
              <a:rPr lang="en-US" sz="1600" dirty="0"/>
              <a:t>Try to picture the following </a:t>
            </a:r>
            <a:br>
              <a:rPr lang="en-US" sz="1600" dirty="0"/>
            </a:br>
            <a:r>
              <a:rPr lang="en-US" sz="1600" dirty="0"/>
              <a:t>image in your mind using these 4 descriptions: </a:t>
            </a:r>
            <a:br>
              <a:rPr lang="en-US" sz="1600" dirty="0"/>
            </a:br>
            <a:r>
              <a:rPr lang="en-US" sz="1600" dirty="0"/>
              <a:t>1. Graphic</a:t>
            </a:r>
            <a:br>
              <a:rPr lang="en-US" sz="1600" dirty="0"/>
            </a:br>
            <a:r>
              <a:rPr lang="en-US" sz="1600" dirty="0"/>
              <a:t>2. C:\Users\Desktop\photo-1492c751f4.jpg</a:t>
            </a:r>
            <a:br>
              <a:rPr lang="en-US" sz="1600" dirty="0"/>
            </a:br>
            <a:r>
              <a:rPr lang="en-US" sz="1600" dirty="0"/>
              <a:t>3. Cat riding unicorn</a:t>
            </a:r>
            <a:br>
              <a:rPr lang="en-US" sz="1600" dirty="0"/>
            </a:br>
            <a:r>
              <a:rPr lang="en-US" sz="1600" dirty="0"/>
              <a:t>4. A gray ninja cat riding a white fire-breathing unicorn while holding a Microsoft flag.</a:t>
            </a:r>
            <a:br>
              <a:rPr lang="en-US" sz="1600" dirty="0"/>
            </a:br>
            <a:r>
              <a:rPr lang="en-US" sz="500" dirty="0"/>
              <a:t> </a:t>
            </a:r>
            <a:br>
              <a:rPr lang="en-US" sz="1600" dirty="0"/>
            </a:br>
            <a:r>
              <a:rPr lang="en-US" sz="1600" dirty="0"/>
              <a:t>Which best describes the photo above? To use Alt Text, think about what most properly describes an image.</a:t>
            </a:r>
            <a:br>
              <a:rPr lang="en-US" sz="1600" dirty="0">
                <a:solidFill>
                  <a:schemeClr val="bg1"/>
                </a:solidFill>
              </a:rPr>
            </a:br>
            <a:br>
              <a:rPr lang="en-US" sz="1600" dirty="0"/>
            </a:br>
            <a:r>
              <a:rPr lang="en-US" sz="1600" b="1" dirty="0"/>
              <a:t>How to Use it: </a:t>
            </a:r>
            <a:r>
              <a:rPr lang="en-US" sz="1600" dirty="0"/>
              <a:t>Learn </a:t>
            </a:r>
            <a:r>
              <a:rPr lang="en-US" sz="1600" dirty="0">
                <a:hlinkClick r:id="rId3"/>
              </a:rPr>
              <a:t>how to use the Edit Alt Text feature</a:t>
            </a:r>
            <a:r>
              <a:rPr lang="en-US" sz="1600" dirty="0"/>
              <a:t> when inserting an image into an Office document or email.</a:t>
            </a:r>
          </a:p>
        </p:txBody>
      </p:sp>
      <p:sp>
        <p:nvSpPr>
          <p:cNvPr id="3" name="TextBox 2">
            <a:extLst>
              <a:ext uri="{FF2B5EF4-FFF2-40B4-BE49-F238E27FC236}">
                <a16:creationId xmlns:a16="http://schemas.microsoft.com/office/drawing/2014/main" id="{2C30F428-4975-4005-A51A-D33498908ACE}"/>
              </a:ext>
            </a:extLst>
          </p:cNvPr>
          <p:cNvSpPr txBox="1"/>
          <p:nvPr/>
        </p:nvSpPr>
        <p:spPr>
          <a:xfrm>
            <a:off x="1459964" y="1146002"/>
            <a:ext cx="3895805" cy="4386502"/>
          </a:xfrm>
          <a:prstGeom prst="rect">
            <a:avLst/>
          </a:prstGeom>
        </p:spPr>
        <p:txBody>
          <a:bodyPr vert="horz" lIns="91440" tIns="45720" rIns="91440" bIns="45720" rtlCol="0" anchor="t">
            <a:normAutofit/>
          </a:bodyPr>
          <a:lstStyle/>
          <a:p>
            <a:pPr>
              <a:lnSpc>
                <a:spcPct val="90000"/>
              </a:lnSpc>
              <a:spcAft>
                <a:spcPts val="600"/>
              </a:spcAft>
            </a:pPr>
            <a:endParaRPr lang="en-US" sz="1200" dirty="0">
              <a:solidFill>
                <a:schemeClr val="tx1">
                  <a:alpha val="60000"/>
                </a:schemeClr>
              </a:solidFill>
            </a:endParaRPr>
          </a:p>
        </p:txBody>
      </p:sp>
      <p:pic>
        <p:nvPicPr>
          <p:cNvPr id="2" name="Picture 1">
            <a:extLst>
              <a:ext uri="{FF2B5EF4-FFF2-40B4-BE49-F238E27FC236}">
                <a16:creationId xmlns:a16="http://schemas.microsoft.com/office/drawing/2014/main" id="{4CC20C6B-3E2F-4C76-A121-A3AFE85EC17F}"/>
              </a:ext>
            </a:extLst>
          </p:cNvPr>
          <p:cNvPicPr>
            <a:picLocks noChangeAspect="1"/>
          </p:cNvPicPr>
          <p:nvPr/>
        </p:nvPicPr>
        <p:blipFill rotWithShape="1">
          <a:blip r:embed="rId4"/>
          <a:srcRect l="16776" t="10081" r="8961" b="8827"/>
          <a:stretch/>
        </p:blipFill>
        <p:spPr>
          <a:xfrm>
            <a:off x="4750231" y="3228978"/>
            <a:ext cx="1753344" cy="1433909"/>
          </a:xfrm>
          <a:prstGeom prst="rect">
            <a:avLst/>
          </a:prstGeom>
        </p:spPr>
      </p:pic>
    </p:spTree>
    <p:extLst>
      <p:ext uri="{BB962C8B-B14F-4D97-AF65-F5344CB8AC3E}">
        <p14:creationId xmlns:p14="http://schemas.microsoft.com/office/powerpoint/2010/main" val="3226247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9A6251-018C-4FAE-8E75-9ABEE3F4DD92}"/>
              </a:ext>
            </a:extLst>
          </p:cNvPr>
          <p:cNvPicPr>
            <a:picLocks noChangeAspect="1"/>
          </p:cNvPicPr>
          <p:nvPr/>
        </p:nvPicPr>
        <p:blipFill rotWithShape="1">
          <a:blip r:embed="rId2">
            <a:extLst>
              <a:ext uri="{28A0092B-C50C-407E-A947-70E740481C1C}">
                <a14:useLocalDpi xmlns:a14="http://schemas.microsoft.com/office/drawing/2010/main" val="0"/>
              </a:ext>
            </a:extLst>
          </a:blip>
          <a:srcRect l="18408" t="15201" b="17406"/>
          <a:stretch/>
        </p:blipFill>
        <p:spPr>
          <a:xfrm flipH="1">
            <a:off x="0" y="-10986"/>
            <a:ext cx="12474429" cy="6868986"/>
          </a:xfrm>
          <a:prstGeom prst="rect">
            <a:avLst/>
          </a:prstGeom>
          <a:effectLst>
            <a:outerShdw blurRad="508000" dist="101600" dir="5400000" algn="tl" rotWithShape="0">
              <a:prstClr val="black">
                <a:alpha val="10000"/>
              </a:prstClr>
            </a:outerShdw>
          </a:effectLst>
        </p:spPr>
      </p:pic>
      <p:sp>
        <p:nvSpPr>
          <p:cNvPr id="6" name="Title 5">
            <a:extLst>
              <a:ext uri="{FF2B5EF4-FFF2-40B4-BE49-F238E27FC236}">
                <a16:creationId xmlns:a16="http://schemas.microsoft.com/office/drawing/2014/main" id="{AD5145EC-D3F8-49F4-8C2B-05C7E14FF522}"/>
              </a:ext>
            </a:extLst>
          </p:cNvPr>
          <p:cNvSpPr>
            <a:spLocks noGrp="1"/>
          </p:cNvSpPr>
          <p:nvPr>
            <p:ph type="title"/>
          </p:nvPr>
        </p:nvSpPr>
        <p:spPr>
          <a:xfrm>
            <a:off x="563258" y="-10986"/>
            <a:ext cx="5993549" cy="6868986"/>
          </a:xfrm>
          <a:solidFill>
            <a:schemeClr val="bg1"/>
          </a:solidFill>
        </p:spPr>
        <p:txBody>
          <a:bodyPr vert="horz" lIns="640080" tIns="640080" rIns="640080" bIns="640080" rtlCol="0" anchor="t">
            <a:noAutofit/>
          </a:bodyPr>
          <a:lstStyle/>
          <a:p>
            <a:pPr>
              <a:lnSpc>
                <a:spcPct val="90000"/>
              </a:lnSpc>
              <a:spcAft>
                <a:spcPts val="1200"/>
              </a:spcAft>
            </a:pPr>
            <a:r>
              <a:rPr lang="en-US" sz="2800" b="1" dirty="0"/>
              <a:t>Microlearning #5: </a:t>
            </a:r>
            <a:r>
              <a:rPr lang="en-US" sz="2800" dirty="0"/>
              <a:t>Accessibility Checker</a:t>
            </a:r>
            <a:br>
              <a:rPr lang="en-US" sz="2800" dirty="0"/>
            </a:br>
            <a:br>
              <a:rPr lang="en-US" sz="1600" dirty="0"/>
            </a:br>
            <a:r>
              <a:rPr lang="en-US" sz="1600" dirty="0"/>
              <a:t>What if the job applicant, colleague, or supervisor you are interacting with has a disability that impacts their ability to access materials? Accessibility Checker helps check your work to make sure you’re being inclusive.</a:t>
            </a:r>
            <a:br>
              <a:rPr lang="en-US" sz="1600" dirty="0"/>
            </a:br>
            <a:br>
              <a:rPr lang="en-US" sz="1600" b="1" dirty="0"/>
            </a:br>
            <a:r>
              <a:rPr lang="en-US" sz="1600" b="1" dirty="0"/>
              <a:t>Who Could Benefit</a:t>
            </a:r>
            <a:r>
              <a:rPr lang="en-US" sz="1600" dirty="0"/>
              <a:t>: Everyone</a:t>
            </a:r>
            <a:br>
              <a:rPr lang="en-US" sz="1600" dirty="0"/>
            </a:br>
            <a:br>
              <a:rPr lang="en-US" sz="1600" dirty="0"/>
            </a:br>
            <a:r>
              <a:rPr lang="en-US" sz="1600" b="1" dirty="0"/>
              <a:t>Benefits: </a:t>
            </a:r>
            <a:r>
              <a:rPr lang="en-US" sz="1600" dirty="0"/>
              <a:t>You may not be aware of all the exclusive features that could be present in your documents or emails. Accessibility Checker is an intelligent tool to inform you of these possible nuances.</a:t>
            </a:r>
            <a:br>
              <a:rPr lang="en-US" sz="1600" dirty="0"/>
            </a:br>
            <a:br>
              <a:rPr lang="en-US" sz="1600" dirty="0"/>
            </a:br>
            <a:r>
              <a:rPr lang="en-US" sz="1600" b="1" dirty="0"/>
              <a:t>What it looks like: </a:t>
            </a:r>
            <a:r>
              <a:rPr lang="en-US" sz="1600" dirty="0"/>
              <a:t>Under the Accessibility section in Office applications or Outlook, you can find the Accessibility Checker, which will then open a pane to provide suggestions on how to make your document more inclusive.</a:t>
            </a:r>
            <a:br>
              <a:rPr lang="en-US" sz="1600" b="1" dirty="0">
                <a:highlight>
                  <a:srgbClr val="000000"/>
                </a:highlight>
              </a:rPr>
            </a:br>
            <a:br>
              <a:rPr lang="en-US" sz="1600" dirty="0"/>
            </a:br>
            <a:r>
              <a:rPr lang="en-US" sz="1600" b="1" dirty="0"/>
              <a:t>How to Use it: </a:t>
            </a:r>
            <a:r>
              <a:rPr lang="en-US" sz="1600" dirty="0"/>
              <a:t>You can find more </a:t>
            </a:r>
            <a:r>
              <a:rPr lang="en-US" sz="1600" dirty="0">
                <a:hlinkClick r:id="rId3"/>
              </a:rPr>
              <a:t>information and instructions on how to access the Accessibility Checker here</a:t>
            </a:r>
            <a:r>
              <a:rPr lang="en-US" sz="1600" dirty="0"/>
              <a:t>.</a:t>
            </a:r>
          </a:p>
        </p:txBody>
      </p:sp>
      <p:sp>
        <p:nvSpPr>
          <p:cNvPr id="3" name="TextBox 2">
            <a:extLst>
              <a:ext uri="{FF2B5EF4-FFF2-40B4-BE49-F238E27FC236}">
                <a16:creationId xmlns:a16="http://schemas.microsoft.com/office/drawing/2014/main" id="{2C30F428-4975-4005-A51A-D33498908ACE}"/>
              </a:ext>
            </a:extLst>
          </p:cNvPr>
          <p:cNvSpPr txBox="1"/>
          <p:nvPr/>
        </p:nvSpPr>
        <p:spPr>
          <a:xfrm>
            <a:off x="1459964" y="1146002"/>
            <a:ext cx="3895805" cy="4386502"/>
          </a:xfrm>
          <a:prstGeom prst="rect">
            <a:avLst/>
          </a:prstGeom>
        </p:spPr>
        <p:txBody>
          <a:bodyPr vert="horz" lIns="91440" tIns="45720" rIns="91440" bIns="45720" rtlCol="0" anchor="t">
            <a:normAutofit/>
          </a:bodyPr>
          <a:lstStyle/>
          <a:p>
            <a:pPr>
              <a:lnSpc>
                <a:spcPct val="90000"/>
              </a:lnSpc>
              <a:spcAft>
                <a:spcPts val="600"/>
              </a:spcAft>
            </a:pPr>
            <a:endParaRPr lang="en-US" sz="1200" dirty="0">
              <a:solidFill>
                <a:schemeClr val="tx1">
                  <a:alpha val="60000"/>
                </a:schemeClr>
              </a:solidFill>
            </a:endParaRPr>
          </a:p>
        </p:txBody>
      </p:sp>
    </p:spTree>
    <p:extLst>
      <p:ext uri="{BB962C8B-B14F-4D97-AF65-F5344CB8AC3E}">
        <p14:creationId xmlns:p14="http://schemas.microsoft.com/office/powerpoint/2010/main" val="36604589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763DC07995A542A5399EE51CB51D03" ma:contentTypeVersion="15" ma:contentTypeDescription="Create a new document." ma:contentTypeScope="" ma:versionID="2fc07f3f32190e1d4bb81010375a76df">
  <xsd:schema xmlns:xsd="http://www.w3.org/2001/XMLSchema" xmlns:xs="http://www.w3.org/2001/XMLSchema" xmlns:p="http://schemas.microsoft.com/office/2006/metadata/properties" xmlns:ns1="http://schemas.microsoft.com/sharepoint/v3" xmlns:ns2="011b2391-4cd5-4660-a79c-15676db27999" xmlns:ns3="33c9679a-aee8-4da8-9809-9d5018c00c9e" targetNamespace="http://schemas.microsoft.com/office/2006/metadata/properties" ma:root="true" ma:fieldsID="8dbf8ca0e4672cb0ce1d3dd1aa7991de" ns1:_="" ns2:_="" ns3:_="">
    <xsd:import namespace="http://schemas.microsoft.com/sharepoint/v3"/>
    <xsd:import namespace="011b2391-4cd5-4660-a79c-15676db27999"/>
    <xsd:import namespace="33c9679a-aee8-4da8-9809-9d5018c00c9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Date"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1b2391-4cd5-4660-a79c-15676db279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Date" ma:index="19" nillable="true" ma:displayName="Date" ma:format="DateOnly" ma:internalName="Date">
      <xsd:simpleType>
        <xsd:restriction base="dms:DateTime"/>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c9679a-aee8-4da8-9809-9d5018c00c9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AutoTags xmlns="011b2391-4cd5-4660-a79c-15676db27999" xsi:nil="true"/>
    <Date xmlns="011b2391-4cd5-4660-a79c-15676db27999" xsi:nil="true"/>
    <SharedWithUsers xmlns="33c9679a-aee8-4da8-9809-9d5018c00c9e">
      <UserInfo>
        <DisplayName>Mukerjee, Ruchi (EOTSS)</DisplayName>
        <AccountId>711</AccountId>
        <AccountType/>
      </UserInfo>
    </SharedWithUsers>
  </documentManagement>
</p:properties>
</file>

<file path=customXml/itemProps1.xml><?xml version="1.0" encoding="utf-8"?>
<ds:datastoreItem xmlns:ds="http://schemas.openxmlformats.org/officeDocument/2006/customXml" ds:itemID="{43C2032F-ED9E-4F52-999D-ED6224050D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1b2391-4cd5-4660-a79c-15676db27999"/>
    <ds:schemaRef ds:uri="33c9679a-aee8-4da8-9809-9d5018c00c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2D9C51-A9BC-4862-B221-96BF8B93731C}">
  <ds:schemaRefs>
    <ds:schemaRef ds:uri="http://schemas.microsoft.com/sharepoint/v3/contenttype/forms"/>
  </ds:schemaRefs>
</ds:datastoreItem>
</file>

<file path=customXml/itemProps3.xml><?xml version="1.0" encoding="utf-8"?>
<ds:datastoreItem xmlns:ds="http://schemas.openxmlformats.org/officeDocument/2006/customXml" ds:itemID="{47EAD34E-1080-4874-8BDB-FABD3765F37F}">
  <ds:schemaRefs>
    <ds:schemaRef ds:uri="03bb39b3-5481-4d87-bc82-987bbc3c98e8"/>
    <ds:schemaRef ds:uri="194642f7-57d3-4649-8813-2ba7a8c6a7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011b2391-4cd5-4660-a79c-15676db27999"/>
    <ds:schemaRef ds:uri="33c9679a-aee8-4da8-9809-9d5018c00c9e"/>
  </ds:schemaRefs>
</ds:datastoreItem>
</file>

<file path=docProps/app.xml><?xml version="1.0" encoding="utf-8"?>
<Properties xmlns="http://schemas.openxmlformats.org/officeDocument/2006/extended-properties" xmlns:vt="http://schemas.openxmlformats.org/officeDocument/2006/docPropsVTypes">
  <TotalTime>6909</TotalTime>
  <Words>1291</Words>
  <Application>Microsoft Office PowerPoint</Application>
  <PresentationFormat>Widescreen</PresentationFormat>
  <Paragraphs>16</Paragraphs>
  <Slides>7</Slides>
  <Notes>0</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Accessibility Microlearnings</vt:lpstr>
      <vt:lpstr>What is “Inclusiveness”?</vt:lpstr>
      <vt:lpstr>Microlearning #1: High contrast display in Windows  Computer screens can often leave us feeling tired or strain our eyes. The High Contrast accessibility feature in Windows 10 is meant to help with this issue.  Who Could Benefit: If you suffer from migraines, eye strain, or have low vision, you may want to consider this feature – particularly on days when you must do a lot of reading on your computer.  Benefits: Research has found that using High Contrast (i.e. white text on black background) displays assist individuals with low vision along with reducing eye strain and fatigue. It may also minimize the severity and frequency of migraine episodes.   What it looks like: This is an example of high contrast mode. You can also customize the colors.  How to Use it: To turn High Contrast on or off from the keyboard, press left Alt+left Shift+Print Screen. If you’d like more specific instructions, learn more about High Contrast Mode here.</vt:lpstr>
      <vt:lpstr>Microlearning #2: Accessible Fonts  It’s not just about the Font, Size, or Spacing, but a combination of all factors.    Which of these fonts do you find easiest to read? 1. The Commonwealth of Massachusetts (Freestyle Script, 18pt)  2. The Commonwealth of Massachusetts (Times New Roman, 14pt) 3. The Commonwealth of Massachusetts (Arial, 12pt)  Who Could Benefit: If you have vision impairment, a reading disability, or read long documents with many details.  Benefits: Accessible fonts can help readers glance through documents with ease and ensure that no important details are missed.  What it looks like: Times New Roman, Verdana, Arial, Tahoma, and Calibri are found to be very “reader-friendly” fonts, in size 12 or 14.  How to Use it: When working on a document or email, use the custom format options in the “Font” section. Additionally, Teams allows you to customize fonts when you compose messages.</vt:lpstr>
      <vt:lpstr>Microlearning #3: Meaningful Hyperlinks  How often do you see links titled “Click here” or “Click on this link”? These types of links do not inform you of their purpose or destination, especially to an individual with a disability who may be using assistive technology.  Who Could Benefit: Everyone  Benefits: Whether using assistive technology or not, it’s more secure, inclusive, and efficient to provide context for where a link will take you.  What it looks like: Want to learn more about the Massachusetts Office on Disability (MOD)? Click here or use this link.   Not sure where those links take you? Try this link: https://www.mass.gov/info-details/overview-of-the-massachusetts-office-on-disability#:~:text=MOD%27s%  Not quite there? Let’s give it one more try... Visit the Massachusetts Office on Disability (MOD) Homepage.  How to Use it: When sharing documents or websites using links, keep these best practices in mind – even though OneDrive often converts links for you.</vt:lpstr>
      <vt:lpstr>Microlearning #4: Alt Text  Adding a descriptor for a graphic, image, or picture is called Alt Text, which can be used in any Office 365 application.  Who Could Benefit: If you are unable to see an image, whether due to visual impairment or simply because your computer network is slow to download images.  Benefits: If an image is unable to display for any reason, Alt Text will appear in its place so that the user is still aware of what is being represented.  What it looks like: Try to picture the following  image in your mind using these 4 descriptions:  1. Graphic 2. C:\Users\Desktop\photo-1492c751f4.jpg 3. Cat riding unicorn 4. A gray ninja cat riding a white fire-breathing unicorn while holding a Microsoft flag.   Which best describes the photo above? To use Alt Text, think about what most properly describes an image.  How to Use it: Learn how to use the Edit Alt Text feature when inserting an image into an Office document or email.</vt:lpstr>
      <vt:lpstr>Microlearning #5: Accessibility Checker  What if the job applicant, colleague, or supervisor you are interacting with has a disability that impacts their ability to access materials? Accessibility Checker helps check your work to make sure you’re being inclusive.  Who Could Benefit: Everyone  Benefits: You may not be aware of all the exclusive features that could be present in your documents or emails. Accessibility Checker is an intelligent tool to inform you of these possible nuances.  What it looks like: Under the Accessibility section in Office applications or Outlook, you can find the Accessibility Checker, which will then open a pane to provide suggestions on how to make your document more inclusive.  How to Use it: You can find more information and instructions on how to access the Accessibility Checker 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Accessibility Microlearnings</dc:title>
  <dc:creator>Lauren Slyman</dc:creator>
  <cp:lastModifiedBy>Lauren Slyman</cp:lastModifiedBy>
  <cp:revision>2</cp:revision>
  <dcterms:created xsi:type="dcterms:W3CDTF">2020-09-04T19:57:32Z</dcterms:created>
  <dcterms:modified xsi:type="dcterms:W3CDTF">2021-08-26T15:08:22Z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0x01010030763DC07995A542A5399EE51CB51D03</vt:lpwstr>
  </property>
</Properties>
</file>