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9" r:id="rId9"/>
    <p:sldId id="262" r:id="rId10"/>
    <p:sldId id="263" r:id="rId11"/>
    <p:sldId id="264" r:id="rId12"/>
    <p:sldId id="265" r:id="rId13"/>
    <p:sldId id="266" r:id="rId14"/>
    <p:sldId id="268" r:id="rId15"/>
    <p:sldId id="270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444" autoAdjust="0"/>
    <p:restoredTop sz="94624" autoAdjust="0"/>
  </p:normalViewPr>
  <p:slideViewPr>
    <p:cSldViewPr>
      <p:cViewPr>
        <p:scale>
          <a:sx n="72" d="100"/>
          <a:sy n="72" d="100"/>
        </p:scale>
        <p:origin x="-1710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678" y="-8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EBBEB-02CA-450A-ADF0-7E1C99D8D2D1}" type="doc">
      <dgm:prSet loTypeId="urn:microsoft.com/office/officeart/2005/8/layout/StepDownProcess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1AE9903-8A7D-40BB-AF2D-0827DA2C4880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Landing Page</a:t>
          </a: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>Provider user Uploads the XML File</a:t>
          </a:r>
          <a:endParaRPr lang="en-US" sz="1100" b="1" dirty="0">
            <a:solidFill>
              <a:schemeClr val="accent1">
                <a:lumMod val="50000"/>
              </a:schemeClr>
            </a:solidFill>
          </a:endParaRPr>
        </a:p>
      </dgm:t>
    </dgm:pt>
    <dgm:pt modelId="{92C6F6EE-E440-4C94-A517-2DE87BF86B82}" type="parTrans" cxnId="{040B7B91-68A6-40D3-BEEC-086C3609372F}">
      <dgm:prSet/>
      <dgm:spPr/>
      <dgm:t>
        <a:bodyPr/>
        <a:lstStyle/>
        <a:p>
          <a:endParaRPr lang="en-US"/>
        </a:p>
      </dgm:t>
    </dgm:pt>
    <dgm:pt modelId="{D399CA55-417C-43BC-A648-1F4C0D1A7548}" type="sibTrans" cxnId="{040B7B91-68A6-40D3-BEEC-086C3609372F}">
      <dgm:prSet/>
      <dgm:spPr/>
      <dgm:t>
        <a:bodyPr/>
        <a:lstStyle/>
        <a:p>
          <a:endParaRPr lang="en-US"/>
        </a:p>
      </dgm:t>
    </dgm:pt>
    <dgm:pt modelId="{1C0E0690-0D28-498A-9713-AAA00D9F988C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1st Round Validation</a:t>
          </a: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(Format)</a:t>
          </a:r>
        </a:p>
        <a:p>
          <a:pPr algn="ctr"/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>E-mails specific error messages by row number.</a:t>
          </a:r>
          <a:endParaRPr lang="en-US" sz="1100" b="1" dirty="0">
            <a:solidFill>
              <a:schemeClr val="accent1">
                <a:lumMod val="50000"/>
              </a:schemeClr>
            </a:solidFill>
          </a:endParaRPr>
        </a:p>
      </dgm:t>
    </dgm:pt>
    <dgm:pt modelId="{20FDDFC3-5A94-4CF6-810E-1E90F9A3B358}" type="parTrans" cxnId="{EDB18B3F-E7D9-4B83-B7F5-951359A51026}">
      <dgm:prSet/>
      <dgm:spPr/>
      <dgm:t>
        <a:bodyPr/>
        <a:lstStyle/>
        <a:p>
          <a:endParaRPr lang="en-US"/>
        </a:p>
      </dgm:t>
    </dgm:pt>
    <dgm:pt modelId="{15990F3A-020E-4F6E-8FAA-5A892B027742}" type="sibTrans" cxnId="{EDB18B3F-E7D9-4B83-B7F5-951359A51026}">
      <dgm:prSet/>
      <dgm:spPr/>
      <dgm:t>
        <a:bodyPr/>
        <a:lstStyle/>
        <a:p>
          <a:endParaRPr lang="en-US"/>
        </a:p>
      </dgm:t>
    </dgm:pt>
    <dgm:pt modelId="{30E7E69C-CFDD-4141-8033-E02187194337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1</a:t>
          </a:r>
          <a:r>
            <a:rPr lang="en-US" sz="1100" b="1" i="1" baseline="30000" dirty="0" smtClean="0">
              <a:solidFill>
                <a:schemeClr val="accent1">
                  <a:lumMod val="50000"/>
                </a:schemeClr>
              </a:solidFill>
            </a:rPr>
            <a:t>st</a:t>
          </a:r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 Round Validation</a:t>
          </a: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</a:br>
          <a:endParaRPr lang="en-US" sz="1100" b="1" dirty="0" smtClean="0">
            <a:solidFill>
              <a:schemeClr val="accent1">
                <a:lumMod val="50000"/>
              </a:schemeClr>
            </a:solidFill>
          </a:endParaRPr>
        </a:p>
        <a:p>
          <a:pPr algn="ctr"/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>If Valid, system moves the data to SQL server database</a:t>
          </a:r>
          <a:endParaRPr lang="en-US" sz="1100" b="1" dirty="0">
            <a:solidFill>
              <a:schemeClr val="accent1">
                <a:lumMod val="50000"/>
              </a:schemeClr>
            </a:solidFill>
          </a:endParaRPr>
        </a:p>
      </dgm:t>
    </dgm:pt>
    <dgm:pt modelId="{497FA2C5-344C-4358-A83D-19A6BA41A8C9}" type="parTrans" cxnId="{4961989C-B8C3-45EF-93AF-E20A5C24D9C1}">
      <dgm:prSet/>
      <dgm:spPr/>
      <dgm:t>
        <a:bodyPr/>
        <a:lstStyle/>
        <a:p>
          <a:endParaRPr lang="en-US"/>
        </a:p>
      </dgm:t>
    </dgm:pt>
    <dgm:pt modelId="{0B3221A2-15F9-4128-8E4D-76E36777D374}" type="sibTrans" cxnId="{4961989C-B8C3-45EF-93AF-E20A5C24D9C1}">
      <dgm:prSet/>
      <dgm:spPr/>
      <dgm:t>
        <a:bodyPr/>
        <a:lstStyle/>
        <a:p>
          <a:endParaRPr lang="en-US"/>
        </a:p>
      </dgm:t>
    </dgm:pt>
    <dgm:pt modelId="{70FC1ADB-F403-4C8D-9765-CD47B92C50B7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1</a:t>
          </a:r>
          <a:r>
            <a:rPr lang="en-US" sz="1100" b="1" i="1" baseline="30000" dirty="0" smtClean="0">
              <a:solidFill>
                <a:schemeClr val="accent1">
                  <a:lumMod val="50000"/>
                </a:schemeClr>
              </a:solidFill>
            </a:rPr>
            <a:t>st</a:t>
          </a:r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 Round Complete </a:t>
          </a: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>System sends e-mail confirmation to user &amp; on screen success message</a:t>
          </a:r>
          <a:endParaRPr lang="en-US" sz="1100" b="1" dirty="0">
            <a:solidFill>
              <a:schemeClr val="accent1">
                <a:lumMod val="50000"/>
              </a:schemeClr>
            </a:solidFill>
          </a:endParaRPr>
        </a:p>
      </dgm:t>
    </dgm:pt>
    <dgm:pt modelId="{AF5826A2-D9AF-42A1-B720-8C9AE2511BE7}" type="parTrans" cxnId="{65082B81-04CE-4B76-B6CB-24846B054540}">
      <dgm:prSet/>
      <dgm:spPr/>
      <dgm:t>
        <a:bodyPr/>
        <a:lstStyle/>
        <a:p>
          <a:endParaRPr lang="en-US"/>
        </a:p>
      </dgm:t>
    </dgm:pt>
    <dgm:pt modelId="{7E5A4FDA-44F3-4D74-8C6E-10EFF615E7FD}" type="sibTrans" cxnId="{65082B81-04CE-4B76-B6CB-24846B054540}">
      <dgm:prSet/>
      <dgm:spPr/>
      <dgm:t>
        <a:bodyPr/>
        <a:lstStyle/>
        <a:p>
          <a:endParaRPr lang="en-US"/>
        </a:p>
      </dgm:t>
    </dgm:pt>
    <dgm:pt modelId="{BAA8562A-0938-4E9E-A0E7-A932879AFA69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2</a:t>
          </a:r>
          <a:r>
            <a:rPr lang="en-US" sz="1100" b="1" i="1" baseline="30000" dirty="0" smtClean="0">
              <a:solidFill>
                <a:schemeClr val="accent1">
                  <a:lumMod val="50000"/>
                </a:schemeClr>
              </a:solidFill>
            </a:rPr>
            <a:t>nd</a:t>
          </a:r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 Round Validation</a:t>
          </a: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(Content)</a:t>
          </a:r>
          <a:endParaRPr lang="en-US" sz="1100" b="1" dirty="0" smtClean="0">
            <a:solidFill>
              <a:schemeClr val="accent1">
                <a:lumMod val="50000"/>
              </a:schemeClr>
            </a:solidFill>
          </a:endParaRPr>
        </a:p>
        <a:p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>Data Verified Against DMH Warehouse</a:t>
          </a:r>
        </a:p>
      </dgm:t>
    </dgm:pt>
    <dgm:pt modelId="{B730E9F5-86A0-4120-BA05-BF509C8FDA2F}" type="parTrans" cxnId="{62581A35-600B-4E6B-A00F-17903239A539}">
      <dgm:prSet/>
      <dgm:spPr/>
      <dgm:t>
        <a:bodyPr/>
        <a:lstStyle/>
        <a:p>
          <a:endParaRPr lang="en-US"/>
        </a:p>
      </dgm:t>
    </dgm:pt>
    <dgm:pt modelId="{D20D9E02-DBD7-4F71-B1D7-B9EEE07CD9F4}" type="sibTrans" cxnId="{62581A35-600B-4E6B-A00F-17903239A539}">
      <dgm:prSet/>
      <dgm:spPr/>
      <dgm:t>
        <a:bodyPr/>
        <a:lstStyle/>
        <a:p>
          <a:endParaRPr lang="en-US"/>
        </a:p>
      </dgm:t>
    </dgm:pt>
    <dgm:pt modelId="{FD20827A-F3E7-49AD-910C-5A25FC0A4036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2</a:t>
          </a:r>
          <a:r>
            <a:rPr lang="en-US" sz="1100" b="1" i="1" baseline="30000" dirty="0" smtClean="0">
              <a:solidFill>
                <a:schemeClr val="accent1">
                  <a:lumMod val="50000"/>
                </a:schemeClr>
              </a:solidFill>
            </a:rPr>
            <a:t>nd</a:t>
          </a:r>
          <a:r>
            <a:rPr lang="en-US" sz="1100" b="1" i="1" dirty="0" smtClean="0">
              <a:solidFill>
                <a:schemeClr val="accent1">
                  <a:lumMod val="50000"/>
                </a:schemeClr>
              </a:solidFill>
            </a:rPr>
            <a:t> Round Validation</a:t>
          </a: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dirty="0" smtClean="0">
              <a:solidFill>
                <a:schemeClr val="accent1">
                  <a:lumMod val="50000"/>
                </a:schemeClr>
              </a:solidFill>
            </a:rPr>
            <a:t>Verified Data is Stored. Unverified is E-mailed back with specific errors.</a:t>
          </a:r>
        </a:p>
      </dgm:t>
    </dgm:pt>
    <dgm:pt modelId="{F8251F30-54BD-4FAB-8B6C-7AB3CF0ACA64}" type="parTrans" cxnId="{729CF3E1-D7B7-4B33-9869-CDBFC2746891}">
      <dgm:prSet/>
      <dgm:spPr/>
      <dgm:t>
        <a:bodyPr/>
        <a:lstStyle/>
        <a:p>
          <a:endParaRPr lang="en-US"/>
        </a:p>
      </dgm:t>
    </dgm:pt>
    <dgm:pt modelId="{06A2CB4E-0280-4670-AE5E-670B724AABC6}" type="sibTrans" cxnId="{729CF3E1-D7B7-4B33-9869-CDBFC2746891}">
      <dgm:prSet/>
      <dgm:spPr/>
      <dgm:t>
        <a:bodyPr/>
        <a:lstStyle/>
        <a:p>
          <a:endParaRPr lang="en-US"/>
        </a:p>
      </dgm:t>
    </dgm:pt>
    <dgm:pt modelId="{A80C411A-2719-4E4B-ADD4-F0A4CDB18C94}" type="pres">
      <dgm:prSet presAssocID="{A82EBBEB-02CA-450A-ADF0-7E1C99D8D2D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9351633-17B6-428B-8B5F-424F23C54732}" type="pres">
      <dgm:prSet presAssocID="{11AE9903-8A7D-40BB-AF2D-0827DA2C4880}" presName="composite" presStyleCnt="0"/>
      <dgm:spPr/>
    </dgm:pt>
    <dgm:pt modelId="{8F32AE35-A03A-4F1B-A7DF-EC7867634E94}" type="pres">
      <dgm:prSet presAssocID="{11AE9903-8A7D-40BB-AF2D-0827DA2C4880}" presName="bentUpArrow1" presStyleLbl="alignImgPlace1" presStyleIdx="0" presStyleCnt="5" custLinFactX="-100000" custLinFactNeighborX="-185922" custLinFactNeighborY="36248"/>
      <dgm:spPr/>
    </dgm:pt>
    <dgm:pt modelId="{A24D60DF-CAE1-41DC-BA32-83FA50BED2B8}" type="pres">
      <dgm:prSet presAssocID="{11AE9903-8A7D-40BB-AF2D-0827DA2C4880}" presName="ParentText" presStyleLbl="node1" presStyleIdx="0" presStyleCnt="6" custScaleX="153157" custScaleY="173748" custLinFactX="-100000" custLinFactNeighborX="-174159" custLinFactNeighborY="523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40DE62-E9A5-4E04-B504-EDD0EF9050EA}" type="pres">
      <dgm:prSet presAssocID="{11AE9903-8A7D-40BB-AF2D-0827DA2C4880}" presName="Child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C3C15216-C854-4435-8FF7-45E5D2DF3B81}" type="pres">
      <dgm:prSet presAssocID="{D399CA55-417C-43BC-A648-1F4C0D1A7548}" presName="sibTrans" presStyleCnt="0"/>
      <dgm:spPr/>
    </dgm:pt>
    <dgm:pt modelId="{AE1EDB57-3C11-4916-9825-35B956775AC9}" type="pres">
      <dgm:prSet presAssocID="{1C0E0690-0D28-498A-9713-AAA00D9F988C}" presName="composite" presStyleCnt="0"/>
      <dgm:spPr/>
    </dgm:pt>
    <dgm:pt modelId="{BCC5A384-7E41-4D50-9A36-9C8F2D2B5799}" type="pres">
      <dgm:prSet presAssocID="{1C0E0690-0D28-498A-9713-AAA00D9F988C}" presName="bentUpArrow1" presStyleLbl="alignImgPlace1" presStyleIdx="1" presStyleCnt="5" custLinFactX="-65679" custLinFactNeighborX="-100000" custLinFactNeighborY="64646"/>
      <dgm:spPr/>
      <dgm:t>
        <a:bodyPr/>
        <a:lstStyle/>
        <a:p>
          <a:endParaRPr lang="en-US"/>
        </a:p>
      </dgm:t>
    </dgm:pt>
    <dgm:pt modelId="{2360EE97-5889-462C-B138-C3FC37C2767A}" type="pres">
      <dgm:prSet presAssocID="{1C0E0690-0D28-498A-9713-AAA00D9F988C}" presName="ParentText" presStyleLbl="node1" presStyleIdx="1" presStyleCnt="6" custScaleX="163770" custScaleY="201571" custLinFactX="-81760" custLinFactNeighborX="-100000" custLinFactNeighborY="2104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CD40A7-44D7-48EB-A584-8DE34AA4A46A}" type="pres">
      <dgm:prSet presAssocID="{1C0E0690-0D28-498A-9713-AAA00D9F988C}" presName="Child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B952AA22-2156-481D-AC24-DE2AFC681B8B}" type="pres">
      <dgm:prSet presAssocID="{15990F3A-020E-4F6E-8FAA-5A892B027742}" presName="sibTrans" presStyleCnt="0"/>
      <dgm:spPr/>
    </dgm:pt>
    <dgm:pt modelId="{930FCC9B-3663-40A7-9601-1C57CB671F00}" type="pres">
      <dgm:prSet presAssocID="{30E7E69C-CFDD-4141-8033-E02187194337}" presName="composite" presStyleCnt="0"/>
      <dgm:spPr/>
    </dgm:pt>
    <dgm:pt modelId="{8DC1DC66-6C68-4B56-91D6-836E2EF0E63B}" type="pres">
      <dgm:prSet presAssocID="{30E7E69C-CFDD-4141-8033-E02187194337}" presName="bentUpArrow1" presStyleLbl="alignImgPlace1" presStyleIdx="2" presStyleCnt="5" custLinFactNeighborX="-12397" custLinFactNeighborY="46004"/>
      <dgm:spPr/>
    </dgm:pt>
    <dgm:pt modelId="{D6940735-CCD3-4142-805B-2282489FC1C7}" type="pres">
      <dgm:prSet presAssocID="{30E7E69C-CFDD-4141-8033-E02187194337}" presName="ParentText" presStyleLbl="node1" presStyleIdx="2" presStyleCnt="6" custScaleX="178997" custScaleY="241229" custLinFactNeighborX="-96949" custLinFactNeighborY="-1518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00E896-567C-4079-89C0-1093D69260DD}" type="pres">
      <dgm:prSet presAssocID="{30E7E69C-CFDD-4141-8033-E02187194337}" presName="Child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67ACEDB1-54C3-4F9B-9620-BB2A4EA16C77}" type="pres">
      <dgm:prSet presAssocID="{0B3221A2-15F9-4128-8E4D-76E36777D374}" presName="sibTrans" presStyleCnt="0"/>
      <dgm:spPr/>
    </dgm:pt>
    <dgm:pt modelId="{A5C41419-D706-47D0-92DF-9187BD32D143}" type="pres">
      <dgm:prSet presAssocID="{70FC1ADB-F403-4C8D-9765-CD47B92C50B7}" presName="composite" presStyleCnt="0"/>
      <dgm:spPr/>
    </dgm:pt>
    <dgm:pt modelId="{4CA4BB14-CB8D-4A08-802D-4F62926A49B7}" type="pres">
      <dgm:prSet presAssocID="{70FC1ADB-F403-4C8D-9765-CD47B92C50B7}" presName="bentUpArrow1" presStyleLbl="alignImgPlace1" presStyleIdx="3" presStyleCnt="5" custAng="0" custLinFactX="48886" custLinFactNeighborX="100000" custLinFactNeighborY="60632"/>
      <dgm:spPr/>
    </dgm:pt>
    <dgm:pt modelId="{9EC25333-A521-476E-9D3F-0FAC0E96A1D1}" type="pres">
      <dgm:prSet presAssocID="{70FC1ADB-F403-4C8D-9765-CD47B92C50B7}" presName="ParentText" presStyleLbl="node1" presStyleIdx="3" presStyleCnt="6" custScaleX="195134" custScaleY="203535" custLinFactNeighborX="17491" custLinFactNeighborY="690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0B6A37-FF7E-43A8-9F12-268AA01E1444}" type="pres">
      <dgm:prSet presAssocID="{70FC1ADB-F403-4C8D-9765-CD47B92C50B7}" presName="Child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E100F2EE-BE67-46E0-8547-1570C6CE29D5}" type="pres">
      <dgm:prSet presAssocID="{7E5A4FDA-44F3-4D74-8C6E-10EFF615E7FD}" presName="sibTrans" presStyleCnt="0"/>
      <dgm:spPr/>
    </dgm:pt>
    <dgm:pt modelId="{DEB7FD8F-F86B-44E5-9726-FADE0E74B1A1}" type="pres">
      <dgm:prSet presAssocID="{BAA8562A-0938-4E9E-A0E7-A932879AFA69}" presName="composite" presStyleCnt="0"/>
      <dgm:spPr/>
    </dgm:pt>
    <dgm:pt modelId="{13C239DA-4924-478E-A953-7DBAF99D4E5E}" type="pres">
      <dgm:prSet presAssocID="{BAA8562A-0938-4E9E-A0E7-A932879AFA69}" presName="bentUpArrow1" presStyleLbl="alignImgPlace1" presStyleIdx="4" presStyleCnt="5" custLinFactX="101869" custLinFactNeighborX="200000" custLinFactNeighborY="75113"/>
      <dgm:spPr/>
    </dgm:pt>
    <dgm:pt modelId="{DA17502C-374C-499A-8E5B-088CFBCD339B}" type="pres">
      <dgm:prSet presAssocID="{BAA8562A-0938-4E9E-A0E7-A932879AFA69}" presName="ParentText" presStyleLbl="node1" presStyleIdx="4" presStyleCnt="6" custScaleX="185093" custScaleY="234947" custLinFactX="30918" custLinFactNeighborX="100000" custLinFactNeighborY="83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F7DE92-7EED-4CA2-AC19-DEEF6AA02BF4}" type="pres">
      <dgm:prSet presAssocID="{BAA8562A-0938-4E9E-A0E7-A932879AFA69}" presName="ChildText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D2864792-185A-4965-A3A1-FFFF81A8B796}" type="pres">
      <dgm:prSet presAssocID="{D20D9E02-DBD7-4F71-B1D7-B9EEE07CD9F4}" presName="sibTrans" presStyleCnt="0"/>
      <dgm:spPr/>
    </dgm:pt>
    <dgm:pt modelId="{96C7C420-0BFC-464B-B55F-6B9AE4282D57}" type="pres">
      <dgm:prSet presAssocID="{FD20827A-F3E7-49AD-910C-5A25FC0A4036}" presName="composite" presStyleCnt="0"/>
      <dgm:spPr/>
    </dgm:pt>
    <dgm:pt modelId="{7A26F78A-37DF-4178-A0CD-EF89DA7B27BD}" type="pres">
      <dgm:prSet presAssocID="{FD20827A-F3E7-49AD-910C-5A25FC0A4036}" presName="ParentText" presStyleLbl="node1" presStyleIdx="5" presStyleCnt="6" custScaleX="167924" custScaleY="238888" custLinFactX="100000" custLinFactNeighborX="131111" custLinFactNeighborY="447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61989C-B8C3-45EF-93AF-E20A5C24D9C1}" srcId="{A82EBBEB-02CA-450A-ADF0-7E1C99D8D2D1}" destId="{30E7E69C-CFDD-4141-8033-E02187194337}" srcOrd="2" destOrd="0" parTransId="{497FA2C5-344C-4358-A83D-19A6BA41A8C9}" sibTransId="{0B3221A2-15F9-4128-8E4D-76E36777D374}"/>
    <dgm:cxn modelId="{7A5AA5D8-253E-4C88-9471-270E5E5BBD87}" type="presOf" srcId="{70FC1ADB-F403-4C8D-9765-CD47B92C50B7}" destId="{9EC25333-A521-476E-9D3F-0FAC0E96A1D1}" srcOrd="0" destOrd="0" presId="urn:microsoft.com/office/officeart/2005/8/layout/StepDownProcess"/>
    <dgm:cxn modelId="{F0FBC314-DFA3-4056-AE74-DC8EDC413D00}" type="presOf" srcId="{A82EBBEB-02CA-450A-ADF0-7E1C99D8D2D1}" destId="{A80C411A-2719-4E4B-ADD4-F0A4CDB18C94}" srcOrd="0" destOrd="0" presId="urn:microsoft.com/office/officeart/2005/8/layout/StepDownProcess"/>
    <dgm:cxn modelId="{A907C383-BC7A-436E-A405-C7A6DA2AE159}" type="presOf" srcId="{11AE9903-8A7D-40BB-AF2D-0827DA2C4880}" destId="{A24D60DF-CAE1-41DC-BA32-83FA50BED2B8}" srcOrd="0" destOrd="0" presId="urn:microsoft.com/office/officeart/2005/8/layout/StepDownProcess"/>
    <dgm:cxn modelId="{A348B02C-1D0C-470C-8380-2E5B7E65B31F}" type="presOf" srcId="{FD20827A-F3E7-49AD-910C-5A25FC0A4036}" destId="{7A26F78A-37DF-4178-A0CD-EF89DA7B27BD}" srcOrd="0" destOrd="0" presId="urn:microsoft.com/office/officeart/2005/8/layout/StepDownProcess"/>
    <dgm:cxn modelId="{729CF3E1-D7B7-4B33-9869-CDBFC2746891}" srcId="{A82EBBEB-02CA-450A-ADF0-7E1C99D8D2D1}" destId="{FD20827A-F3E7-49AD-910C-5A25FC0A4036}" srcOrd="5" destOrd="0" parTransId="{F8251F30-54BD-4FAB-8B6C-7AB3CF0ACA64}" sibTransId="{06A2CB4E-0280-4670-AE5E-670B724AABC6}"/>
    <dgm:cxn modelId="{EDB18B3F-E7D9-4B83-B7F5-951359A51026}" srcId="{A82EBBEB-02CA-450A-ADF0-7E1C99D8D2D1}" destId="{1C0E0690-0D28-498A-9713-AAA00D9F988C}" srcOrd="1" destOrd="0" parTransId="{20FDDFC3-5A94-4CF6-810E-1E90F9A3B358}" sibTransId="{15990F3A-020E-4F6E-8FAA-5A892B027742}"/>
    <dgm:cxn modelId="{F2CDD2DD-0A0E-40FB-A6DC-C56659CB1AF0}" type="presOf" srcId="{30E7E69C-CFDD-4141-8033-E02187194337}" destId="{D6940735-CCD3-4142-805B-2282489FC1C7}" srcOrd="0" destOrd="0" presId="urn:microsoft.com/office/officeart/2005/8/layout/StepDownProcess"/>
    <dgm:cxn modelId="{55310553-BEDA-4D22-818D-36F83710D5E0}" type="presOf" srcId="{BAA8562A-0938-4E9E-A0E7-A932879AFA69}" destId="{DA17502C-374C-499A-8E5B-088CFBCD339B}" srcOrd="0" destOrd="0" presId="urn:microsoft.com/office/officeart/2005/8/layout/StepDownProcess"/>
    <dgm:cxn modelId="{14858464-3DCC-4EFA-AE6C-5EF507769C2A}" type="presOf" srcId="{1C0E0690-0D28-498A-9713-AAA00D9F988C}" destId="{2360EE97-5889-462C-B138-C3FC37C2767A}" srcOrd="0" destOrd="0" presId="urn:microsoft.com/office/officeart/2005/8/layout/StepDownProcess"/>
    <dgm:cxn modelId="{040B7B91-68A6-40D3-BEEC-086C3609372F}" srcId="{A82EBBEB-02CA-450A-ADF0-7E1C99D8D2D1}" destId="{11AE9903-8A7D-40BB-AF2D-0827DA2C4880}" srcOrd="0" destOrd="0" parTransId="{92C6F6EE-E440-4C94-A517-2DE87BF86B82}" sibTransId="{D399CA55-417C-43BC-A648-1F4C0D1A7548}"/>
    <dgm:cxn modelId="{65082B81-04CE-4B76-B6CB-24846B054540}" srcId="{A82EBBEB-02CA-450A-ADF0-7E1C99D8D2D1}" destId="{70FC1ADB-F403-4C8D-9765-CD47B92C50B7}" srcOrd="3" destOrd="0" parTransId="{AF5826A2-D9AF-42A1-B720-8C9AE2511BE7}" sibTransId="{7E5A4FDA-44F3-4D74-8C6E-10EFF615E7FD}"/>
    <dgm:cxn modelId="{62581A35-600B-4E6B-A00F-17903239A539}" srcId="{A82EBBEB-02CA-450A-ADF0-7E1C99D8D2D1}" destId="{BAA8562A-0938-4E9E-A0E7-A932879AFA69}" srcOrd="4" destOrd="0" parTransId="{B730E9F5-86A0-4120-BA05-BF509C8FDA2F}" sibTransId="{D20D9E02-DBD7-4F71-B1D7-B9EEE07CD9F4}"/>
    <dgm:cxn modelId="{AEA9E865-92DC-4703-9FD9-DEAA0D2330FE}" type="presParOf" srcId="{A80C411A-2719-4E4B-ADD4-F0A4CDB18C94}" destId="{19351633-17B6-428B-8B5F-424F23C54732}" srcOrd="0" destOrd="0" presId="urn:microsoft.com/office/officeart/2005/8/layout/StepDownProcess"/>
    <dgm:cxn modelId="{516EAECC-4CBC-4270-873D-2DE98A03F4FE}" type="presParOf" srcId="{19351633-17B6-428B-8B5F-424F23C54732}" destId="{8F32AE35-A03A-4F1B-A7DF-EC7867634E94}" srcOrd="0" destOrd="0" presId="urn:microsoft.com/office/officeart/2005/8/layout/StepDownProcess"/>
    <dgm:cxn modelId="{A293C78C-8952-4E33-AA16-FE3ADD42DA7E}" type="presParOf" srcId="{19351633-17B6-428B-8B5F-424F23C54732}" destId="{A24D60DF-CAE1-41DC-BA32-83FA50BED2B8}" srcOrd="1" destOrd="0" presId="urn:microsoft.com/office/officeart/2005/8/layout/StepDownProcess"/>
    <dgm:cxn modelId="{AAAAF236-4DB3-4466-B92B-5FC17FB2202F}" type="presParOf" srcId="{19351633-17B6-428B-8B5F-424F23C54732}" destId="{0C40DE62-E9A5-4E04-B504-EDD0EF9050EA}" srcOrd="2" destOrd="0" presId="urn:microsoft.com/office/officeart/2005/8/layout/StepDownProcess"/>
    <dgm:cxn modelId="{D435ED5B-908E-4F7C-BA18-D65D21423D73}" type="presParOf" srcId="{A80C411A-2719-4E4B-ADD4-F0A4CDB18C94}" destId="{C3C15216-C854-4435-8FF7-45E5D2DF3B81}" srcOrd="1" destOrd="0" presId="urn:microsoft.com/office/officeart/2005/8/layout/StepDownProcess"/>
    <dgm:cxn modelId="{F719E8AC-0D72-4401-93C9-A8EDCE9F5009}" type="presParOf" srcId="{A80C411A-2719-4E4B-ADD4-F0A4CDB18C94}" destId="{AE1EDB57-3C11-4916-9825-35B956775AC9}" srcOrd="2" destOrd="0" presId="urn:microsoft.com/office/officeart/2005/8/layout/StepDownProcess"/>
    <dgm:cxn modelId="{533CE217-41DC-47F3-8E12-D44F023B5BF4}" type="presParOf" srcId="{AE1EDB57-3C11-4916-9825-35B956775AC9}" destId="{BCC5A384-7E41-4D50-9A36-9C8F2D2B5799}" srcOrd="0" destOrd="0" presId="urn:microsoft.com/office/officeart/2005/8/layout/StepDownProcess"/>
    <dgm:cxn modelId="{D39E82CB-3DDA-49D6-837B-51E64527A9E4}" type="presParOf" srcId="{AE1EDB57-3C11-4916-9825-35B956775AC9}" destId="{2360EE97-5889-462C-B138-C3FC37C2767A}" srcOrd="1" destOrd="0" presId="urn:microsoft.com/office/officeart/2005/8/layout/StepDownProcess"/>
    <dgm:cxn modelId="{F4102A2F-5E6B-4B25-B35B-A6228527597F}" type="presParOf" srcId="{AE1EDB57-3C11-4916-9825-35B956775AC9}" destId="{07CD40A7-44D7-48EB-A584-8DE34AA4A46A}" srcOrd="2" destOrd="0" presId="urn:microsoft.com/office/officeart/2005/8/layout/StepDownProcess"/>
    <dgm:cxn modelId="{3E59E01F-C8EF-4848-A828-A31D4D7EB2BB}" type="presParOf" srcId="{A80C411A-2719-4E4B-ADD4-F0A4CDB18C94}" destId="{B952AA22-2156-481D-AC24-DE2AFC681B8B}" srcOrd="3" destOrd="0" presId="urn:microsoft.com/office/officeart/2005/8/layout/StepDownProcess"/>
    <dgm:cxn modelId="{7DBBC26B-2174-4075-BF01-000E3D0632F4}" type="presParOf" srcId="{A80C411A-2719-4E4B-ADD4-F0A4CDB18C94}" destId="{930FCC9B-3663-40A7-9601-1C57CB671F00}" srcOrd="4" destOrd="0" presId="urn:microsoft.com/office/officeart/2005/8/layout/StepDownProcess"/>
    <dgm:cxn modelId="{A0D6B406-2AC0-4F86-AC32-BF8638BF866A}" type="presParOf" srcId="{930FCC9B-3663-40A7-9601-1C57CB671F00}" destId="{8DC1DC66-6C68-4B56-91D6-836E2EF0E63B}" srcOrd="0" destOrd="0" presId="urn:microsoft.com/office/officeart/2005/8/layout/StepDownProcess"/>
    <dgm:cxn modelId="{9B70ED5A-2106-4623-9971-FE27CF191815}" type="presParOf" srcId="{930FCC9B-3663-40A7-9601-1C57CB671F00}" destId="{D6940735-CCD3-4142-805B-2282489FC1C7}" srcOrd="1" destOrd="0" presId="urn:microsoft.com/office/officeart/2005/8/layout/StepDownProcess"/>
    <dgm:cxn modelId="{7685B30D-D3A6-4727-830F-40B6433FD0E4}" type="presParOf" srcId="{930FCC9B-3663-40A7-9601-1C57CB671F00}" destId="{C600E896-567C-4079-89C0-1093D69260DD}" srcOrd="2" destOrd="0" presId="urn:microsoft.com/office/officeart/2005/8/layout/StepDownProcess"/>
    <dgm:cxn modelId="{7F63C060-8773-4E8A-8C01-ADF088705341}" type="presParOf" srcId="{A80C411A-2719-4E4B-ADD4-F0A4CDB18C94}" destId="{67ACEDB1-54C3-4F9B-9620-BB2A4EA16C77}" srcOrd="5" destOrd="0" presId="urn:microsoft.com/office/officeart/2005/8/layout/StepDownProcess"/>
    <dgm:cxn modelId="{389ADB52-FDC2-4E92-A814-DF1E0C5C620A}" type="presParOf" srcId="{A80C411A-2719-4E4B-ADD4-F0A4CDB18C94}" destId="{A5C41419-D706-47D0-92DF-9187BD32D143}" srcOrd="6" destOrd="0" presId="urn:microsoft.com/office/officeart/2005/8/layout/StepDownProcess"/>
    <dgm:cxn modelId="{5243CAE8-6A80-4E51-B600-DA449799F266}" type="presParOf" srcId="{A5C41419-D706-47D0-92DF-9187BD32D143}" destId="{4CA4BB14-CB8D-4A08-802D-4F62926A49B7}" srcOrd="0" destOrd="0" presId="urn:microsoft.com/office/officeart/2005/8/layout/StepDownProcess"/>
    <dgm:cxn modelId="{F73E369D-411D-4487-BB48-EA17036985BB}" type="presParOf" srcId="{A5C41419-D706-47D0-92DF-9187BD32D143}" destId="{9EC25333-A521-476E-9D3F-0FAC0E96A1D1}" srcOrd="1" destOrd="0" presId="urn:microsoft.com/office/officeart/2005/8/layout/StepDownProcess"/>
    <dgm:cxn modelId="{B7B74D50-4C59-4308-87D2-5A118E156BED}" type="presParOf" srcId="{A5C41419-D706-47D0-92DF-9187BD32D143}" destId="{390B6A37-FF7E-43A8-9F12-268AA01E1444}" srcOrd="2" destOrd="0" presId="urn:microsoft.com/office/officeart/2005/8/layout/StepDownProcess"/>
    <dgm:cxn modelId="{28E8EF74-F692-4949-AF77-7F79C9C069A6}" type="presParOf" srcId="{A80C411A-2719-4E4B-ADD4-F0A4CDB18C94}" destId="{E100F2EE-BE67-46E0-8547-1570C6CE29D5}" srcOrd="7" destOrd="0" presId="urn:microsoft.com/office/officeart/2005/8/layout/StepDownProcess"/>
    <dgm:cxn modelId="{8291CA00-8138-4042-A449-473DAD8BAAAE}" type="presParOf" srcId="{A80C411A-2719-4E4B-ADD4-F0A4CDB18C94}" destId="{DEB7FD8F-F86B-44E5-9726-FADE0E74B1A1}" srcOrd="8" destOrd="0" presId="urn:microsoft.com/office/officeart/2005/8/layout/StepDownProcess"/>
    <dgm:cxn modelId="{89359C6A-82D3-429F-914F-84B715B984E7}" type="presParOf" srcId="{DEB7FD8F-F86B-44E5-9726-FADE0E74B1A1}" destId="{13C239DA-4924-478E-A953-7DBAF99D4E5E}" srcOrd="0" destOrd="0" presId="urn:microsoft.com/office/officeart/2005/8/layout/StepDownProcess"/>
    <dgm:cxn modelId="{A2F3FC19-E30B-4A76-ADF8-C4490DD61E53}" type="presParOf" srcId="{DEB7FD8F-F86B-44E5-9726-FADE0E74B1A1}" destId="{DA17502C-374C-499A-8E5B-088CFBCD339B}" srcOrd="1" destOrd="0" presId="urn:microsoft.com/office/officeart/2005/8/layout/StepDownProcess"/>
    <dgm:cxn modelId="{2B57C78B-6C18-4EC8-B479-C7A10D170752}" type="presParOf" srcId="{DEB7FD8F-F86B-44E5-9726-FADE0E74B1A1}" destId="{89F7DE92-7EED-4CA2-AC19-DEEF6AA02BF4}" srcOrd="2" destOrd="0" presId="urn:microsoft.com/office/officeart/2005/8/layout/StepDownProcess"/>
    <dgm:cxn modelId="{62354004-9A2E-462E-90C0-039D138F1260}" type="presParOf" srcId="{A80C411A-2719-4E4B-ADD4-F0A4CDB18C94}" destId="{D2864792-185A-4965-A3A1-FFFF81A8B796}" srcOrd="9" destOrd="0" presId="urn:microsoft.com/office/officeart/2005/8/layout/StepDownProcess"/>
    <dgm:cxn modelId="{C54E9474-3938-460D-B8BB-B78DBEB16326}" type="presParOf" srcId="{A80C411A-2719-4E4B-ADD4-F0A4CDB18C94}" destId="{96C7C420-0BFC-464B-B55F-6B9AE4282D57}" srcOrd="10" destOrd="0" presId="urn:microsoft.com/office/officeart/2005/8/layout/StepDownProcess"/>
    <dgm:cxn modelId="{6B7D6B54-931E-42AD-9F7B-D098FADB482B}" type="presParOf" srcId="{96C7C420-0BFC-464B-B55F-6B9AE4282D57}" destId="{7A26F78A-37DF-4178-A0CD-EF89DA7B27B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32AE35-A03A-4F1B-A7DF-EC7867634E94}">
      <dsp:nvSpPr>
        <dsp:cNvPr id="0" name=""/>
        <dsp:cNvSpPr/>
      </dsp:nvSpPr>
      <dsp:spPr>
        <a:xfrm rot="5400000">
          <a:off x="1275328" y="831921"/>
          <a:ext cx="424127" cy="48285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50000"/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4D60DF-CAE1-41DC-BA32-83FA50BED2B8}">
      <dsp:nvSpPr>
        <dsp:cNvPr id="0" name=""/>
        <dsp:cNvSpPr/>
      </dsp:nvSpPr>
      <dsp:spPr>
        <a:xfrm>
          <a:off x="396338" y="49930"/>
          <a:ext cx="1093511" cy="868328"/>
        </a:xfrm>
        <a:prstGeom prst="roundRect">
          <a:avLst>
            <a:gd name="adj" fmla="val 16670"/>
          </a:avLst>
        </a:prstGeom>
        <a:solidFill>
          <a:schemeClr val="accent2"/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hueOff val="0"/>
              <a:satOff val="0"/>
              <a:lumOff val="0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Landing Page</a:t>
          </a: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>Provider user Uploads the XML File</a:t>
          </a:r>
          <a:endParaRPr lang="en-US" sz="11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38734" y="92326"/>
        <a:ext cx="1008719" cy="783536"/>
      </dsp:txXfrm>
    </dsp:sp>
    <dsp:sp modelId="{0C40DE62-E9A5-4E04-B504-EDD0EF9050EA}">
      <dsp:nvSpPr>
        <dsp:cNvPr id="0" name=""/>
        <dsp:cNvSpPr/>
      </dsp:nvSpPr>
      <dsp:spPr>
        <a:xfrm>
          <a:off x="3257526" y="255694"/>
          <a:ext cx="519281" cy="403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C5A384-7E41-4D50-9A36-9C8F2D2B5799}">
      <dsp:nvSpPr>
        <dsp:cNvPr id="0" name=""/>
        <dsp:cNvSpPr/>
      </dsp:nvSpPr>
      <dsp:spPr>
        <a:xfrm rot="5400000">
          <a:off x="2576867" y="1767571"/>
          <a:ext cx="424127" cy="48285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tint val="50000"/>
            <a:hueOff val="-455366"/>
            <a:satOff val="-6154"/>
            <a:lumOff val="1966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50000"/>
              <a:hueOff val="-455366"/>
              <a:satOff val="-6154"/>
              <a:lumOff val="1966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60EE97-5889-462C-B138-C3FC37C2767A}">
      <dsp:nvSpPr>
        <dsp:cNvPr id="0" name=""/>
        <dsp:cNvSpPr/>
      </dsp:nvSpPr>
      <dsp:spPr>
        <a:xfrm>
          <a:off x="1739102" y="874604"/>
          <a:ext cx="1169286" cy="1007377"/>
        </a:xfrm>
        <a:prstGeom prst="roundRect">
          <a:avLst>
            <a:gd name="adj" fmla="val 1667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hueOff val="-440213"/>
              <a:satOff val="-2437"/>
              <a:lumOff val="-1764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1st Round Validation</a:t>
          </a: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(Format)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>E-mails specific error messages by row number.</a:t>
          </a:r>
          <a:endParaRPr lang="en-US" sz="11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788287" y="923789"/>
        <a:ext cx="1070916" cy="909007"/>
      </dsp:txXfrm>
    </dsp:sp>
    <dsp:sp modelId="{07CD40A7-44D7-48EB-A584-8DE34AA4A46A}">
      <dsp:nvSpPr>
        <dsp:cNvPr id="0" name=""/>
        <dsp:cNvSpPr/>
      </dsp:nvSpPr>
      <dsp:spPr>
        <a:xfrm>
          <a:off x="3978467" y="1070900"/>
          <a:ext cx="519281" cy="403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C1DC66-6C68-4B56-91D6-836E2EF0E63B}">
      <dsp:nvSpPr>
        <dsp:cNvPr id="0" name=""/>
        <dsp:cNvSpPr/>
      </dsp:nvSpPr>
      <dsp:spPr>
        <a:xfrm rot="5400000">
          <a:off x="4054407" y="2602810"/>
          <a:ext cx="424127" cy="48285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tint val="50000"/>
            <a:hueOff val="-910731"/>
            <a:satOff val="-12309"/>
            <a:lumOff val="3932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50000"/>
              <a:hueOff val="-910731"/>
              <a:satOff val="-12309"/>
              <a:lumOff val="3932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6940735-CCD3-4142-805B-2282489FC1C7}">
      <dsp:nvSpPr>
        <dsp:cNvPr id="0" name=""/>
        <dsp:cNvSpPr/>
      </dsp:nvSpPr>
      <dsp:spPr>
        <a:xfrm>
          <a:off x="3027690" y="1508766"/>
          <a:ext cx="1278004" cy="1205574"/>
        </a:xfrm>
        <a:prstGeom prst="roundRect">
          <a:avLst>
            <a:gd name="adj" fmla="val 1667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hueOff val="-880426"/>
              <a:satOff val="-4874"/>
              <a:lumOff val="-3529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1</a:t>
          </a:r>
          <a:r>
            <a:rPr lang="en-US" sz="1100" b="1" i="1" kern="1200" baseline="30000" dirty="0" smtClean="0">
              <a:solidFill>
                <a:schemeClr val="accent1">
                  <a:lumMod val="50000"/>
                </a:schemeClr>
              </a:solidFill>
            </a:rPr>
            <a:t>st</a:t>
          </a: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 Round Validation</a:t>
          </a: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</a:br>
          <a:endParaRPr lang="en-US" sz="1100" b="1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>If Valid, system moves the data to SQL server database</a:t>
          </a:r>
          <a:endParaRPr lang="en-US" sz="11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086552" y="1567628"/>
        <a:ext cx="1160280" cy="1087850"/>
      </dsp:txXfrm>
    </dsp:sp>
    <dsp:sp modelId="{C600E896-567C-4079-89C0-1093D69260DD}">
      <dsp:nvSpPr>
        <dsp:cNvPr id="0" name=""/>
        <dsp:cNvSpPr/>
      </dsp:nvSpPr>
      <dsp:spPr>
        <a:xfrm>
          <a:off x="4715879" y="1985205"/>
          <a:ext cx="519281" cy="403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A4BB14-CB8D-4A08-802D-4F62926A49B7}">
      <dsp:nvSpPr>
        <dsp:cNvPr id="0" name=""/>
        <dsp:cNvSpPr/>
      </dsp:nvSpPr>
      <dsp:spPr>
        <a:xfrm rot="5400000">
          <a:off x="5573829" y="3484966"/>
          <a:ext cx="424127" cy="48285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tint val="50000"/>
            <a:hueOff val="-1366097"/>
            <a:satOff val="-18463"/>
            <a:lumOff val="5898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50000"/>
              <a:hueOff val="-1366097"/>
              <a:satOff val="-18463"/>
              <a:lumOff val="5898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EC25333-A521-476E-9D3F-0FAC0E96A1D1}">
      <dsp:nvSpPr>
        <dsp:cNvPr id="0" name=""/>
        <dsp:cNvSpPr/>
      </dsp:nvSpPr>
      <dsp:spPr>
        <a:xfrm>
          <a:off x="4527823" y="2533454"/>
          <a:ext cx="1393219" cy="1017193"/>
        </a:xfrm>
        <a:prstGeom prst="roundRect">
          <a:avLst>
            <a:gd name="adj" fmla="val 1667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hueOff val="-1320639"/>
              <a:satOff val="-7310"/>
              <a:lumOff val="-5293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1</a:t>
          </a:r>
          <a:r>
            <a:rPr lang="en-US" sz="1100" b="1" i="1" kern="1200" baseline="30000" dirty="0" smtClean="0">
              <a:solidFill>
                <a:schemeClr val="accent1">
                  <a:lumMod val="50000"/>
                </a:schemeClr>
              </a:solidFill>
            </a:rPr>
            <a:t>st</a:t>
          </a: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 Round Complete </a:t>
          </a: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>System sends e-mail confirmation to user &amp; on screen success message</a:t>
          </a:r>
          <a:endParaRPr lang="en-US" sz="11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577487" y="2583118"/>
        <a:ext cx="1293891" cy="917865"/>
      </dsp:txXfrm>
    </dsp:sp>
    <dsp:sp modelId="{390B6A37-FF7E-43A8-9F12-268AA01E1444}">
      <dsp:nvSpPr>
        <dsp:cNvPr id="0" name=""/>
        <dsp:cNvSpPr/>
      </dsp:nvSpPr>
      <dsp:spPr>
        <a:xfrm>
          <a:off x="5456540" y="2805319"/>
          <a:ext cx="519281" cy="403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239DA-4924-478E-A953-7DBAF99D4E5E}">
      <dsp:nvSpPr>
        <dsp:cNvPr id="0" name=""/>
        <dsp:cNvSpPr/>
      </dsp:nvSpPr>
      <dsp:spPr>
        <a:xfrm rot="5400000">
          <a:off x="6959722" y="4444990"/>
          <a:ext cx="424127" cy="48285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tint val="50000"/>
            <a:hueOff val="-1821463"/>
            <a:satOff val="-24618"/>
            <a:lumOff val="7864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tint val="50000"/>
              <a:hueOff val="-1821463"/>
              <a:satOff val="-24618"/>
              <a:lumOff val="7864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17502C-374C-499A-8E5B-088CFBCD339B}">
      <dsp:nvSpPr>
        <dsp:cNvPr id="0" name=""/>
        <dsp:cNvSpPr/>
      </dsp:nvSpPr>
      <dsp:spPr>
        <a:xfrm>
          <a:off x="6020723" y="3360620"/>
          <a:ext cx="1321528" cy="1174178"/>
        </a:xfrm>
        <a:prstGeom prst="roundRect">
          <a:avLst>
            <a:gd name="adj" fmla="val 16670"/>
          </a:avLst>
        </a:prstGeom>
        <a:solidFill>
          <a:schemeClr val="accent2"/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hueOff val="-1760852"/>
              <a:satOff val="-9747"/>
              <a:lumOff val="-7058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2</a:t>
          </a:r>
          <a:r>
            <a:rPr lang="en-US" sz="1100" b="1" i="1" kern="1200" baseline="30000" dirty="0" smtClean="0">
              <a:solidFill>
                <a:schemeClr val="accent1">
                  <a:lumMod val="50000"/>
                </a:schemeClr>
              </a:solidFill>
            </a:rPr>
            <a:t>nd</a:t>
          </a: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 Round Validation</a:t>
          </a: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(Content)</a:t>
          </a:r>
          <a:endParaRPr lang="en-US" sz="1100" b="1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>Data Verified Against DMH Warehouse</a:t>
          </a:r>
        </a:p>
      </dsp:txBody>
      <dsp:txXfrm>
        <a:off x="6078052" y="3417949"/>
        <a:ext cx="1206870" cy="1059520"/>
      </dsp:txXfrm>
    </dsp:sp>
    <dsp:sp modelId="{89F7DE92-7EED-4CA2-AC19-DEEF6AA02BF4}">
      <dsp:nvSpPr>
        <dsp:cNvPr id="0" name=""/>
        <dsp:cNvSpPr/>
      </dsp:nvSpPr>
      <dsp:spPr>
        <a:xfrm>
          <a:off x="6103748" y="3703926"/>
          <a:ext cx="519281" cy="403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6F78A-37DF-4178-A0CD-EF89DA7B27BD}">
      <dsp:nvSpPr>
        <dsp:cNvPr id="0" name=""/>
        <dsp:cNvSpPr/>
      </dsp:nvSpPr>
      <dsp:spPr>
        <a:xfrm>
          <a:off x="7419135" y="4240011"/>
          <a:ext cx="1198944" cy="1193874"/>
        </a:xfrm>
        <a:prstGeom prst="roundRect">
          <a:avLst>
            <a:gd name="adj" fmla="val 16670"/>
          </a:avLst>
        </a:prstGeom>
        <a:solidFill>
          <a:schemeClr val="accent2"/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accent4">
              <a:hueOff val="-2201065"/>
              <a:satOff val="-12184"/>
              <a:lumOff val="-8822"/>
              <a:alphaOff val="0"/>
              <a:tint val="100000"/>
              <a:shade val="100000"/>
              <a:hueMod val="100000"/>
              <a:satMod val="1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2</a:t>
          </a:r>
          <a:r>
            <a:rPr lang="en-US" sz="1100" b="1" i="1" kern="1200" baseline="30000" dirty="0" smtClean="0">
              <a:solidFill>
                <a:schemeClr val="accent1">
                  <a:lumMod val="50000"/>
                </a:schemeClr>
              </a:solidFill>
            </a:rPr>
            <a:t>nd</a:t>
          </a:r>
          <a:r>
            <a:rPr lang="en-US" sz="1100" b="1" i="1" kern="1200" dirty="0" smtClean="0">
              <a:solidFill>
                <a:schemeClr val="accent1">
                  <a:lumMod val="50000"/>
                </a:schemeClr>
              </a:solidFill>
            </a:rPr>
            <a:t> Round Validation</a:t>
          </a: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/>
          </a:r>
          <a:b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</a:br>
          <a:r>
            <a:rPr lang="en-US" sz="1100" b="1" kern="1200" dirty="0" smtClean="0">
              <a:solidFill>
                <a:schemeClr val="accent1">
                  <a:lumMod val="50000"/>
                </a:schemeClr>
              </a:solidFill>
            </a:rPr>
            <a:t>Verified Data is Stored. Unverified is E-mailed back with specific errors.</a:t>
          </a:r>
        </a:p>
      </dsp:txBody>
      <dsp:txXfrm>
        <a:off x="7477426" y="4298302"/>
        <a:ext cx="1082362" cy="1077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5A2FDD-0109-41A2-920C-61C9B7441555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3966C9-E4C3-4499-A304-B2CCD07AC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55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FBB5681-A4CB-414B-A889-E95F09A42E5C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371A4A-6FE3-4451-A08A-6E53FEB24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0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45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012" y="5894419"/>
            <a:ext cx="807788" cy="7129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ACCS Provider Webinar, Session #1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Beth.Lucas@massmail.state.ma.u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rveymonkey.com/r/ACCSProviderSurve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Beth.Lucas@massmail.state.ma.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4038600"/>
            <a:ext cx="6858000" cy="990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ACCS Provider Webinar Series</a:t>
            </a:r>
            <a:br>
              <a:rPr lang="en-US" sz="2800" b="1" dirty="0" smtClean="0"/>
            </a:br>
            <a:r>
              <a:rPr lang="en-US" sz="2800" b="1" dirty="0" smtClean="0"/>
              <a:t>Session #1: DMH Provider Portal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1" y="4421080"/>
            <a:ext cx="7052568" cy="1260629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May 9, 2018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653716"/>
            <a:ext cx="2971800" cy="262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61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Round File Validation (next day)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295400" y="1340693"/>
            <a:ext cx="6888190" cy="4940860"/>
            <a:chOff x="2594425" y="1595406"/>
            <a:chExt cx="6888190" cy="4940860"/>
          </a:xfrm>
        </p:grpSpPr>
        <p:sp>
          <p:nvSpPr>
            <p:cNvPr id="4" name="Content Placeholder 17"/>
            <p:cNvSpPr txBox="1">
              <a:spLocks/>
            </p:cNvSpPr>
            <p:nvPr/>
          </p:nvSpPr>
          <p:spPr>
            <a:xfrm>
              <a:off x="6316082" y="4394199"/>
              <a:ext cx="3166533" cy="2142067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274320" indent="-274320" algn="l" rtl="0" eaLnBrk="1" latinLnBrk="0" hangingPunct="1"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/>
                <a:buChar char="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7432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/>
                <a:buChar char=""/>
                <a:defRPr kumimoji="0" sz="23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500"/>
                </a:spcBef>
                <a:buClr>
                  <a:schemeClr val="bg1">
                    <a:shade val="50000"/>
                  </a:schemeClr>
                </a:buClr>
                <a:buSzPct val="76000"/>
                <a:buFont typeface="Wingdings 3"/>
                <a:buChar char="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400"/>
                </a:spcBef>
                <a:buClr>
                  <a:schemeClr val="accent2">
                    <a:shade val="75000"/>
                  </a:schemeClr>
                </a:buClr>
                <a:buSzPct val="70000"/>
                <a:buFont typeface="Wingdings"/>
                <a:buChar char="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/>
                <a:buChar char=""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182880" algn="l" rtl="0" eaLnBrk="1" latinLnBrk="0" hangingPunct="1">
                <a:spcBef>
                  <a:spcPts val="300"/>
                </a:spcBef>
                <a:buClr>
                  <a:srgbClr val="9FB8CD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6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800" indent="-182880" algn="l" rtl="0" eaLnBrk="1" latinLnBrk="0" hangingPunct="1">
                <a:spcBef>
                  <a:spcPts val="300"/>
                </a:spcBef>
                <a:buClr>
                  <a:srgbClr val="727CA3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011680" indent="-182880" algn="l" rtl="0" eaLnBrk="1" latinLnBrk="0" hangingPunct="1">
                <a:spcBef>
                  <a:spcPts val="300"/>
                </a:spcBef>
                <a:buClr>
                  <a:prstClr val="white">
                    <a:shade val="50000"/>
                  </a:prst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94560" indent="-182880" algn="l" rtl="0" eaLnBrk="1" latinLnBrk="0" hangingPunct="1">
                <a:spcBef>
                  <a:spcPts val="300"/>
                </a:spcBef>
                <a:buClr>
                  <a:srgbClr val="9FB8CD"/>
                </a:buClr>
                <a:buSzPct val="75000"/>
                <a:buFont typeface="Wingdings 3"/>
                <a:buChar char=""/>
                <a:defRPr kumimoji="0" lang="en-US" sz="12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smtClean="0"/>
                <a:t>Valid?</a:t>
              </a:r>
            </a:p>
            <a:p>
              <a:pPr lvl="1"/>
              <a:r>
                <a:rPr lang="en-US" sz="1800" smtClean="0"/>
                <a:t>Program</a:t>
              </a:r>
            </a:p>
            <a:p>
              <a:pPr lvl="1"/>
              <a:r>
                <a:rPr lang="en-US" sz="1800" smtClean="0"/>
                <a:t>AccountNumber</a:t>
              </a:r>
            </a:p>
            <a:p>
              <a:pPr lvl="1"/>
              <a:r>
                <a:rPr lang="en-US" sz="1800" smtClean="0"/>
                <a:t>EventID</a:t>
              </a:r>
            </a:p>
            <a:p>
              <a:pPr lvl="1"/>
              <a:r>
                <a:rPr lang="en-US" sz="1800" smtClean="0"/>
                <a:t>Dates</a:t>
              </a:r>
            </a:p>
            <a:p>
              <a:pPr lvl="1"/>
              <a:r>
                <a:rPr lang="en-US" sz="1800" smtClean="0"/>
                <a:t>Etc.</a:t>
              </a:r>
              <a:endParaRPr lang="en-US" sz="1800" dirty="0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303" y="1595406"/>
              <a:ext cx="2143125" cy="214312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5170" y="1620810"/>
              <a:ext cx="2143125" cy="2143125"/>
            </a:xfrm>
            <a:prstGeom prst="rect">
              <a:avLst/>
            </a:prstGeom>
          </p:spPr>
        </p:pic>
        <p:sp>
          <p:nvSpPr>
            <p:cNvPr id="7" name="Right Arrow 6"/>
            <p:cNvSpPr/>
            <p:nvPr/>
          </p:nvSpPr>
          <p:spPr>
            <a:xfrm>
              <a:off x="5025428" y="2108155"/>
              <a:ext cx="1370542" cy="62653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996592" y="3911570"/>
              <a:ext cx="30351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DMH Data Warehouse</a:t>
              </a:r>
              <a:endParaRPr lang="en-US" sz="2400" b="1" dirty="0"/>
            </a:p>
          </p:txBody>
        </p:sp>
        <p:sp>
          <p:nvSpPr>
            <p:cNvPr id="9" name="Right Arrow 8"/>
            <p:cNvSpPr/>
            <p:nvPr/>
          </p:nvSpPr>
          <p:spPr>
            <a:xfrm rot="10800000">
              <a:off x="5025428" y="2887088"/>
              <a:ext cx="1370542" cy="62653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94425" y="3911570"/>
              <a:ext cx="28282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DMH Provider Portal</a:t>
              </a:r>
              <a:endParaRPr lang="en-US" sz="24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880425" y="1904965"/>
              <a:ext cx="13197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Validate</a:t>
              </a:r>
              <a:endParaRPr lang="en-US" sz="20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42399" y="3307113"/>
              <a:ext cx="105357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Results</a:t>
              </a:r>
              <a:endParaRPr lang="en-US" sz="2000" b="1" dirty="0"/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10</a:t>
            </a:fld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45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Round Notifications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609600" y="1139228"/>
            <a:ext cx="7391400" cy="4822347"/>
            <a:chOff x="609600" y="664052"/>
            <a:chExt cx="9018128" cy="5590169"/>
          </a:xfrm>
        </p:grpSpPr>
        <p:sp>
          <p:nvSpPr>
            <p:cNvPr id="4" name="Content Placeholder 12"/>
            <p:cNvSpPr txBox="1">
              <a:spLocks/>
            </p:cNvSpPr>
            <p:nvPr/>
          </p:nvSpPr>
          <p:spPr>
            <a:xfrm>
              <a:off x="609600" y="1536192"/>
              <a:ext cx="4876800" cy="4590288"/>
            </a:xfrm>
            <a:prstGeom prst="rect">
              <a:avLst/>
            </a:prstGeom>
          </p:spPr>
          <p:txBody>
            <a:bodyPr vert="horz">
              <a:normAutofit fontScale="92500" lnSpcReduction="10000"/>
            </a:bodyPr>
            <a:lstStyle>
              <a:lvl1pPr marL="274320" indent="-274320" algn="l" rtl="0" eaLnBrk="1" latinLnBrk="0" hangingPunct="1"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/>
                <a:buChar char="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74320" algn="l" rtl="0" eaLnBrk="1" latinLnBrk="0" hangingPunct="1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/>
                <a:buChar char=""/>
                <a:defRPr kumimoji="0" sz="23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500"/>
                </a:spcBef>
                <a:buClr>
                  <a:schemeClr val="bg1">
                    <a:shade val="50000"/>
                  </a:schemeClr>
                </a:buClr>
                <a:buSzPct val="76000"/>
                <a:buFont typeface="Wingdings 3"/>
                <a:buChar char="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400"/>
                </a:spcBef>
                <a:buClr>
                  <a:schemeClr val="accent2">
                    <a:shade val="75000"/>
                  </a:schemeClr>
                </a:buClr>
                <a:buSzPct val="70000"/>
                <a:buFont typeface="Wingdings"/>
                <a:buChar char="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/>
                <a:buChar char=""/>
                <a:defRPr kumimoji="0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182880" algn="l" rtl="0" eaLnBrk="1" latinLnBrk="0" hangingPunct="1">
                <a:spcBef>
                  <a:spcPts val="300"/>
                </a:spcBef>
                <a:buClr>
                  <a:srgbClr val="9FB8CD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6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800" indent="-182880" algn="l" rtl="0" eaLnBrk="1" latinLnBrk="0" hangingPunct="1">
                <a:spcBef>
                  <a:spcPts val="300"/>
                </a:spcBef>
                <a:buClr>
                  <a:srgbClr val="727CA3">
                    <a:shade val="75000"/>
                  </a:srgb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011680" indent="-182880" algn="l" rtl="0" eaLnBrk="1" latinLnBrk="0" hangingPunct="1">
                <a:spcBef>
                  <a:spcPts val="300"/>
                </a:spcBef>
                <a:buClr>
                  <a:prstClr val="white">
                    <a:shade val="50000"/>
                  </a:prstClr>
                </a:buClr>
                <a:buSzPct val="75000"/>
                <a:buFont typeface="Wingdings 3"/>
                <a:buChar char=""/>
                <a:defRPr kumimoji="0" lang="en-US" sz="14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194560" indent="-182880" algn="l" rtl="0" eaLnBrk="1" latinLnBrk="0" hangingPunct="1">
                <a:spcBef>
                  <a:spcPts val="300"/>
                </a:spcBef>
                <a:buClr>
                  <a:srgbClr val="9FB8CD"/>
                </a:buClr>
                <a:buSzPct val="75000"/>
                <a:buFont typeface="Wingdings 3"/>
                <a:buChar char=""/>
                <a:defRPr kumimoji="0" lang="en-US" sz="1200" kern="120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smtClean="0"/>
                <a:t>Validation Success</a:t>
              </a:r>
            </a:p>
            <a:p>
              <a:pPr lvl="1"/>
              <a:r>
                <a:rPr lang="en-US" dirty="0" smtClean="0"/>
                <a:t>Secure email sent indicating success</a:t>
              </a:r>
            </a:p>
            <a:p>
              <a:endParaRPr lang="en-US" dirty="0" smtClean="0"/>
            </a:p>
            <a:p>
              <a:r>
                <a:rPr lang="en-US" dirty="0" smtClean="0"/>
                <a:t>Validation Failure</a:t>
              </a:r>
            </a:p>
            <a:p>
              <a:pPr lvl="1"/>
              <a:r>
                <a:rPr lang="en-US" dirty="0" smtClean="0"/>
                <a:t>Secure email sent indicating failure</a:t>
              </a:r>
            </a:p>
            <a:p>
              <a:pPr lvl="2"/>
              <a:r>
                <a:rPr lang="en-US" dirty="0" smtClean="0"/>
                <a:t>Message will include specific record level messages</a:t>
              </a:r>
            </a:p>
            <a:p>
              <a:pPr lvl="2"/>
              <a:r>
                <a:rPr lang="en-US" dirty="0" smtClean="0"/>
                <a:t>Providers will resubmit to the portal only the records which failed validation.</a:t>
              </a:r>
              <a:endParaRPr lang="en-US" dirty="0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13041" y="664052"/>
              <a:ext cx="2143125" cy="214312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84603" y="4009970"/>
              <a:ext cx="2143125" cy="214312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1543" y="4111096"/>
              <a:ext cx="2143125" cy="2143125"/>
            </a:xfrm>
            <a:prstGeom prst="rect">
              <a:avLst/>
            </a:prstGeom>
          </p:spPr>
        </p:pic>
        <p:sp>
          <p:nvSpPr>
            <p:cNvPr id="8" name="Right Arrow 7"/>
            <p:cNvSpPr/>
            <p:nvPr/>
          </p:nvSpPr>
          <p:spPr>
            <a:xfrm rot="5400000">
              <a:off x="7141966" y="3455195"/>
              <a:ext cx="685272" cy="62653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149759" y="2912503"/>
              <a:ext cx="28282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DMH Provider Portal</a:t>
              </a:r>
              <a:endParaRPr lang="en-US" sz="2400" b="1" dirty="0"/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11</a:t>
            </a:fld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4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On-Boarding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Complete User Request </a:t>
            </a:r>
            <a:r>
              <a:rPr lang="en-US" dirty="0" smtClean="0"/>
              <a:t>Form</a:t>
            </a:r>
          </a:p>
          <a:p>
            <a:pPr lvl="1"/>
            <a:r>
              <a:rPr lang="en-US" dirty="0" smtClean="0"/>
              <a:t>Beth Lucas to distribute to ACCS IT Contacts</a:t>
            </a:r>
          </a:p>
          <a:p>
            <a:pPr lvl="1"/>
            <a:r>
              <a:rPr lang="en-US" dirty="0" smtClean="0"/>
              <a:t>Return to </a:t>
            </a:r>
            <a:r>
              <a:rPr lang="en-US" dirty="0" smtClean="0">
                <a:hlinkClick r:id="rId2"/>
              </a:rPr>
              <a:t>Beth.Lucas@massmail.state.ma.us</a:t>
            </a:r>
            <a:r>
              <a:rPr lang="en-US" dirty="0" smtClean="0"/>
              <a:t> by May 18th</a:t>
            </a:r>
          </a:p>
          <a:p>
            <a:pPr lvl="1"/>
            <a:r>
              <a:rPr lang="en-US" dirty="0" smtClean="0"/>
              <a:t>Demonstration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Create </a:t>
            </a:r>
            <a:r>
              <a:rPr lang="en-US" dirty="0" smtClean="0"/>
              <a:t>secure </a:t>
            </a:r>
            <a:r>
              <a:rPr lang="en-US" dirty="0"/>
              <a:t>email </a:t>
            </a:r>
            <a:r>
              <a:rPr lang="en-US" dirty="0" smtClean="0"/>
              <a:t>address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User Guide and webinar training on user interface anticipated in June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2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ACCS Provider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https://www.surveymonkey.com/r/ACCSProviderSurvey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1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7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Complete survey by Monday, May 14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sz="2600" dirty="0" smtClean="0">
                <a:solidFill>
                  <a:schemeClr val="tx1"/>
                </a:solidFill>
              </a:rPr>
              <a:t>Return User Request Form to </a:t>
            </a:r>
            <a:r>
              <a:rPr lang="en-US" sz="2600" dirty="0" smtClean="0">
                <a:hlinkClick r:id="rId2"/>
              </a:rPr>
              <a:t>Beth.Lucas@massmail.state.ma.us</a:t>
            </a:r>
            <a:r>
              <a:rPr lang="en-US" sz="2600" dirty="0" smtClean="0"/>
              <a:t> </a:t>
            </a:r>
            <a:r>
              <a:rPr lang="en-US" sz="2600" dirty="0">
                <a:solidFill>
                  <a:schemeClr val="tx1"/>
                </a:solidFill>
              </a:rPr>
              <a:t>by May 18th</a:t>
            </a:r>
          </a:p>
          <a:p>
            <a:r>
              <a:rPr lang="en-US" dirty="0" smtClean="0"/>
              <a:t>Review final data requirements (to be distributed)</a:t>
            </a:r>
          </a:p>
          <a:p>
            <a:endParaRPr lang="en-US" dirty="0"/>
          </a:p>
          <a:p>
            <a:r>
              <a:rPr lang="en-US" dirty="0" smtClean="0"/>
              <a:t>Upcoming Webinar Schedule</a:t>
            </a:r>
          </a:p>
          <a:p>
            <a:pPr lvl="1"/>
            <a:r>
              <a:rPr lang="en-US" dirty="0" smtClean="0"/>
              <a:t>May 16</a:t>
            </a:r>
            <a:r>
              <a:rPr lang="en-US" baseline="30000" dirty="0" smtClean="0"/>
              <a:t>th</a:t>
            </a:r>
            <a:r>
              <a:rPr lang="en-US" dirty="0" smtClean="0"/>
              <a:t>:  CANCELLED</a:t>
            </a:r>
          </a:p>
          <a:p>
            <a:pPr lvl="1"/>
            <a:r>
              <a:rPr lang="en-US" dirty="0" smtClean="0"/>
              <a:t>May 23</a:t>
            </a:r>
            <a:r>
              <a:rPr lang="en-US" baseline="30000" dirty="0" smtClean="0"/>
              <a:t>rd</a:t>
            </a:r>
            <a:r>
              <a:rPr lang="en-US" dirty="0" smtClean="0"/>
              <a:t>:  Invoicing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8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dirty="0" smtClean="0"/>
              <a:t>Welcome and Introduction </a:t>
            </a:r>
          </a:p>
          <a:p>
            <a:pPr lvl="1"/>
            <a:r>
              <a:rPr lang="en-US" sz="1900" dirty="0" smtClean="0"/>
              <a:t>ACCS Provider Webinar Series</a:t>
            </a:r>
          </a:p>
          <a:p>
            <a:pPr lvl="1"/>
            <a:r>
              <a:rPr lang="en-US" sz="1900" dirty="0" smtClean="0"/>
              <a:t>WebEx system</a:t>
            </a:r>
          </a:p>
          <a:p>
            <a:pPr lvl="1"/>
            <a:r>
              <a:rPr lang="en-US" sz="1900" dirty="0" smtClean="0"/>
              <a:t>Presenters</a:t>
            </a:r>
          </a:p>
          <a:p>
            <a:r>
              <a:rPr lang="en-US" sz="2200" dirty="0" smtClean="0"/>
              <a:t>DMH Provider Portal</a:t>
            </a:r>
          </a:p>
          <a:p>
            <a:pPr lvl="1"/>
            <a:r>
              <a:rPr lang="en-US" sz="1900" dirty="0" smtClean="0"/>
              <a:t>Overview of solution</a:t>
            </a:r>
          </a:p>
          <a:p>
            <a:pPr lvl="1"/>
            <a:r>
              <a:rPr lang="en-US" sz="1900" dirty="0" smtClean="0"/>
              <a:t>Phase 1 – Address Change and Event File</a:t>
            </a:r>
          </a:p>
          <a:p>
            <a:pPr lvl="1"/>
            <a:r>
              <a:rPr lang="en-US" sz="1900" dirty="0" smtClean="0"/>
              <a:t>Upload and Data Validation</a:t>
            </a:r>
          </a:p>
          <a:p>
            <a:r>
              <a:rPr lang="en-US" sz="2200" dirty="0" smtClean="0"/>
              <a:t>On-Boarding</a:t>
            </a:r>
          </a:p>
          <a:p>
            <a:r>
              <a:rPr lang="en-US" sz="2200" dirty="0" smtClean="0"/>
              <a:t>ACCS Provider Survey</a:t>
            </a:r>
          </a:p>
          <a:p>
            <a:r>
              <a:rPr lang="en-US" sz="2200" dirty="0" smtClean="0"/>
              <a:t>Questions and Next Steps</a:t>
            </a:r>
          </a:p>
          <a:p>
            <a:pPr lvl="1"/>
            <a:endParaRPr lang="en-US" sz="1900" dirty="0" smtClean="0"/>
          </a:p>
          <a:p>
            <a:pPr marL="0" indent="0">
              <a:buNone/>
            </a:pPr>
            <a:endParaRPr lang="en-US" sz="2200" dirty="0" smtClean="0"/>
          </a:p>
          <a:p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1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A secure website will be created to allow providers to upload ACCS Event data in XML format beginning July 1</a:t>
            </a:r>
            <a:r>
              <a:rPr lang="en-US" sz="2800" baseline="30000" dirty="0"/>
              <a:t>st</a:t>
            </a:r>
            <a:r>
              <a:rPr lang="en-US" sz="2800" dirty="0"/>
              <a:t>, 2018. </a:t>
            </a:r>
          </a:p>
          <a:p>
            <a:pPr lvl="1"/>
            <a:endParaRPr lang="en-US" sz="2800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The system will be built to allow the following at a later date: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Additional ACCS files to be uploaded (e.g. outcome reporting at time of </a:t>
            </a:r>
            <a:r>
              <a:rPr lang="en-US" sz="2800" dirty="0" err="1"/>
              <a:t>IAP</a:t>
            </a:r>
            <a:r>
              <a:rPr lang="en-US" sz="2800" dirty="0"/>
              <a:t>, staff vacancy, contingency funds)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Reporting for other DMH services</a:t>
            </a:r>
          </a:p>
          <a:p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7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File Upload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sz="2200" dirty="0"/>
          </a:p>
        </p:txBody>
      </p:sp>
      <p:graphicFrame>
        <p:nvGraphicFramePr>
          <p:cNvPr id="4" name="Diagram 3" descr="Basic Timeline" title="SmartArt"/>
          <p:cNvGraphicFramePr/>
          <p:nvPr>
            <p:extLst>
              <p:ext uri="{D42A27DB-BD31-4B8C-83A1-F6EECF244321}">
                <p14:modId xmlns:p14="http://schemas.microsoft.com/office/powerpoint/2010/main" val="239588184"/>
              </p:ext>
            </p:extLst>
          </p:nvPr>
        </p:nvGraphicFramePr>
        <p:xfrm>
          <a:off x="152400" y="1295400"/>
          <a:ext cx="9321773" cy="5435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Address Change and Event File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Address and housing type changes (non-supervised settings)</a:t>
            </a:r>
          </a:p>
          <a:p>
            <a:pPr lvl="1"/>
            <a:r>
              <a:rPr lang="en-US" dirty="0" smtClean="0"/>
              <a:t>Address (Street, City, State, Zip, Phone)</a:t>
            </a:r>
          </a:p>
          <a:p>
            <a:pPr lvl="1"/>
            <a:r>
              <a:rPr lang="en-US" dirty="0" smtClean="0"/>
              <a:t>Date of Address Change</a:t>
            </a:r>
          </a:p>
          <a:p>
            <a:pPr lvl="1"/>
            <a:r>
              <a:rPr lang="en-US" dirty="0" smtClean="0"/>
              <a:t>Housing Type (Provider </a:t>
            </a:r>
            <a:r>
              <a:rPr lang="en-US" dirty="0"/>
              <a:t>Based Independent </a:t>
            </a:r>
            <a:r>
              <a:rPr lang="en-US" dirty="0" smtClean="0"/>
              <a:t>Setting, Independent Setting, Homeless) </a:t>
            </a:r>
          </a:p>
          <a:p>
            <a:r>
              <a:rPr lang="en-US" dirty="0" smtClean="0"/>
              <a:t>Events</a:t>
            </a:r>
          </a:p>
          <a:p>
            <a:pPr lvl="1"/>
            <a:r>
              <a:rPr lang="en-US" dirty="0" smtClean="0"/>
              <a:t>Type of Event (Incarceration, Medical or Psychiatric Hospitalization, Skilled Nursing Facility)</a:t>
            </a:r>
          </a:p>
          <a:p>
            <a:pPr lvl="1"/>
            <a:r>
              <a:rPr lang="en-US" dirty="0" smtClean="0"/>
              <a:t>Start and End Dates</a:t>
            </a:r>
          </a:p>
          <a:p>
            <a:pPr lvl="1"/>
            <a:r>
              <a:rPr lang="en-US" dirty="0"/>
              <a:t>Facility </a:t>
            </a:r>
            <a:r>
              <a:rPr lang="en-US" dirty="0" smtClean="0"/>
              <a:t>Name</a:t>
            </a:r>
          </a:p>
          <a:p>
            <a:r>
              <a:rPr lang="en-US" dirty="0" smtClean="0"/>
              <a:t>Critical Time Interventions</a:t>
            </a:r>
          </a:p>
          <a:p>
            <a:pPr lvl="1"/>
            <a:r>
              <a:rPr lang="en-US" dirty="0" smtClean="0"/>
              <a:t>Date of First Face to Face Encounter (after referral)</a:t>
            </a:r>
          </a:p>
          <a:p>
            <a:pPr lvl="1"/>
            <a:r>
              <a:rPr lang="en-US" dirty="0" smtClean="0"/>
              <a:t>Date of Care Transition Encounter (after return to community following an event)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5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1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Gateway Login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112" y="1277937"/>
            <a:ext cx="7343775" cy="48196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6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3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DMH Provider Portal Landing </a:t>
            </a:r>
            <a:r>
              <a:rPr lang="en-US" dirty="0" smtClean="0"/>
              <a:t>Page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1026" name="Picture 2" descr="C:\Users\BLucas\AppData\Local\Microsoft\Windows\Temporary Internet Files\Content.Outlook\HJFKMNZC\Initial_Blank_Scre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1600"/>
            <a:ext cx="7081747" cy="4677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Upload Errors	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2050" name="Picture 2" descr="C:\Users\BLucas\AppData\Local\Microsoft\Windows\Temporary Internet Files\Content.Outlook\HJFKMNZC\File_ErrorScre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59541"/>
            <a:ext cx="9144000" cy="4338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Upload Success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3074" name="Picture 2" descr="C:\Users\BLucas\AppData\Local\Microsoft\Windows\Temporary Internet Files\Content.Outlook\HJFKMNZC\File_UploadSuccessfu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58840"/>
            <a:ext cx="8686800" cy="3740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5/9/2018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8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DMH LOGO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00BFD5"/>
      </a:accent1>
      <a:accent2>
        <a:srgbClr val="A3D55D"/>
      </a:accent2>
      <a:accent3>
        <a:srgbClr val="675DC6"/>
      </a:accent3>
      <a:accent4>
        <a:srgbClr val="F6B333"/>
      </a:accent4>
      <a:accent5>
        <a:srgbClr val="E2231A"/>
      </a:accent5>
      <a:accent6>
        <a:srgbClr val="FFFFFF"/>
      </a:accent6>
      <a:hlink>
        <a:srgbClr val="0E0ED8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881</TotalTime>
  <Words>529</Words>
  <Application>Microsoft Office PowerPoint</Application>
  <PresentationFormat>On-screen Show (4:3)</PresentationFormat>
  <Paragraphs>147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Origin</vt:lpstr>
      <vt:lpstr>ACCS Provider Webinar Series Session #1: DMH Provider Portal</vt:lpstr>
      <vt:lpstr>Agenda</vt:lpstr>
      <vt:lpstr>Scope</vt:lpstr>
      <vt:lpstr>File Upload Process</vt:lpstr>
      <vt:lpstr>Address Change and Event File</vt:lpstr>
      <vt:lpstr>Virtual Gateway Login</vt:lpstr>
      <vt:lpstr>DMH Provider Portal Landing Page</vt:lpstr>
      <vt:lpstr>File Upload Errors </vt:lpstr>
      <vt:lpstr>File Upload Success</vt:lpstr>
      <vt:lpstr>2nd Round File Validation (next day)</vt:lpstr>
      <vt:lpstr>2nd Round Notifications</vt:lpstr>
      <vt:lpstr>On-Boarding</vt:lpstr>
      <vt:lpstr>ACCS Provider Survey</vt:lpstr>
      <vt:lpstr>Questions?</vt:lpstr>
      <vt:lpstr>Next Steps</vt:lpstr>
    </vt:vector>
  </TitlesOfParts>
  <Company>EOHHS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Commissioner’s Statewide Meeting</dc:title>
  <dc:creator>Seward, Liam (DMH)</dc:creator>
  <cp:lastModifiedBy> </cp:lastModifiedBy>
  <cp:revision>56</cp:revision>
  <cp:lastPrinted>2018-05-09T16:16:42Z</cp:lastPrinted>
  <dcterms:created xsi:type="dcterms:W3CDTF">2015-10-22T17:01:33Z</dcterms:created>
  <dcterms:modified xsi:type="dcterms:W3CDTF">2018-06-28T15:41:47Z</dcterms:modified>
</cp:coreProperties>
</file>