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3" r:id="rId4"/>
    <p:sldId id="260" r:id="rId5"/>
    <p:sldId id="259" r:id="rId6"/>
    <p:sldId id="267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444" autoAdjust="0"/>
    <p:restoredTop sz="94624" autoAdjust="0"/>
  </p:normalViewPr>
  <p:slideViewPr>
    <p:cSldViewPr>
      <p:cViewPr>
        <p:scale>
          <a:sx n="72" d="100"/>
          <a:sy n="72" d="100"/>
        </p:scale>
        <p:origin x="-171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A2FDD-0109-41A2-920C-61C9B7441555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966C9-E4C3-4499-A304-B2CCD07AC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5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B5681-A4CB-414B-A889-E95F09A42E5C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71A4A-6FE3-4451-A08A-6E53FEB24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45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•	The budget includes an additional $4M in the 5046-0006 Adult Mental Health Services account for the expansion of community-based placements for discharge ready individuals currently in the Department’s continuing care facilities.  </a:t>
            </a:r>
          </a:p>
          <a:p>
            <a:endParaRPr lang="en-US" dirty="0" smtClean="0"/>
          </a:p>
          <a:p>
            <a:r>
              <a:rPr lang="en-US" dirty="0" smtClean="0"/>
              <a:t>•	Budget increases in the 5046-2000 Homeless Services account supports $1M to expand housing first options for homeless individuals.   </a:t>
            </a:r>
          </a:p>
          <a:p>
            <a:endParaRPr lang="en-US" dirty="0" smtClean="0"/>
          </a:p>
          <a:p>
            <a:r>
              <a:rPr lang="en-US" dirty="0" smtClean="0"/>
              <a:t>•	The FY16 budget includes an increase of $500K for </a:t>
            </a:r>
            <a:r>
              <a:rPr lang="en-US" dirty="0" err="1" smtClean="0"/>
              <a:t>MCPAP</a:t>
            </a:r>
            <a:r>
              <a:rPr lang="en-US" dirty="0" smtClean="0"/>
              <a:t> to expand services to address mental health concerns in pregnant and post-partum women within the 5042-5000 Child/Adolescent Services account. </a:t>
            </a:r>
          </a:p>
          <a:p>
            <a:endParaRPr lang="en-US" dirty="0" smtClean="0"/>
          </a:p>
          <a:p>
            <a:r>
              <a:rPr lang="en-US" dirty="0" smtClean="0"/>
              <a:t>•	Budget increases in the 7004-9033 DMH Rental Subsidy Appropriation by $500K, which will support approximately 80 rental subsidies.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	The FY16 </a:t>
            </a:r>
            <a:r>
              <a:rPr lang="en-US" dirty="0" err="1" smtClean="0"/>
              <a:t>GAA</a:t>
            </a:r>
            <a:r>
              <a:rPr lang="en-US" dirty="0" smtClean="0"/>
              <a:t> restored cuts taken in House 1: a) Child/Adolescent Individual and Family Flexible Support Services $5.953M in the 5042-5000; b) $1.73M to the Recovery Learning Center; c) Research contracts $1.3M and d) Forensic Services within the Adult Court Clinics $1M in the 5046-0000. </a:t>
            </a:r>
          </a:p>
          <a:p>
            <a:endParaRPr lang="en-US" dirty="0" smtClean="0"/>
          </a:p>
          <a:p>
            <a:r>
              <a:rPr lang="en-US" dirty="0" smtClean="0"/>
              <a:t>•	Budgetary reductions in the 5011-0100 Operations of the Department appropriation - $655K; Family Partners in the 5042-5000 appropriation - $1.6M; Operations of Hospital Facilities by $1M below House 1 and $1.2M reduction in overtime spending; and elimination of Administrative Services Organization (</a:t>
            </a:r>
            <a:r>
              <a:rPr lang="en-US" dirty="0" err="1" smtClean="0"/>
              <a:t>ASO</a:t>
            </a:r>
            <a:r>
              <a:rPr lang="en-US" dirty="0" smtClean="0"/>
              <a:t>) - $750k in the 5047-0001. </a:t>
            </a:r>
          </a:p>
          <a:p>
            <a:endParaRPr lang="en-US" dirty="0" smtClean="0"/>
          </a:p>
          <a:p>
            <a:r>
              <a:rPr lang="en-US" dirty="0" smtClean="0"/>
              <a:t>•	The FY16 budget assumed the transfer of state-operated Emergency Services Programs (ESPs) in the southeast to </a:t>
            </a:r>
            <a:r>
              <a:rPr lang="en-US" dirty="0" err="1" smtClean="0"/>
              <a:t>MassHealth</a:t>
            </a:r>
            <a:r>
              <a:rPr lang="en-US" dirty="0" smtClean="0"/>
              <a:t> and associated savings; however, due to implementation timing delays, the Department is confronting a  $4.6M exposure across several DMH appropriations.</a:t>
            </a:r>
          </a:p>
          <a:p>
            <a:endParaRPr lang="en-US" dirty="0" smtClean="0"/>
          </a:p>
          <a:p>
            <a:r>
              <a:rPr lang="en-US" dirty="0" smtClean="0"/>
              <a:t>•	</a:t>
            </a:r>
            <a:r>
              <a:rPr lang="en-US" dirty="0" err="1" smtClean="0"/>
              <a:t>ERIP</a:t>
            </a:r>
            <a:r>
              <a:rPr lang="en-US" dirty="0" smtClean="0"/>
              <a:t> Impact: Loss of 164.3 FTEs with salaries totaling $12.3M.  </a:t>
            </a:r>
          </a:p>
          <a:p>
            <a:endParaRPr lang="en-US" dirty="0" smtClean="0"/>
          </a:p>
          <a:p>
            <a:r>
              <a:rPr lang="en-US" dirty="0" smtClean="0"/>
              <a:t>•	Pending passage of the FY15 Final Supplemental Budget:</a:t>
            </a:r>
          </a:p>
          <a:p>
            <a:endParaRPr lang="en-US" dirty="0" smtClean="0"/>
          </a:p>
          <a:p>
            <a:r>
              <a:rPr lang="en-US" dirty="0" smtClean="0"/>
              <a:t>o	Section 35 Women’s Addiction and Treatment unit on the grounds of Taunton State Hospital - $5.8M.</a:t>
            </a:r>
          </a:p>
          <a:p>
            <a:endParaRPr lang="en-US" dirty="0" smtClean="0"/>
          </a:p>
          <a:p>
            <a:r>
              <a:rPr lang="en-US" dirty="0" smtClean="0"/>
              <a:t>o	PAC of $2M to offset Chapter 257 increases.</a:t>
            </a:r>
          </a:p>
          <a:p>
            <a:endParaRPr lang="en-US" dirty="0" smtClean="0"/>
          </a:p>
          <a:p>
            <a:r>
              <a:rPr lang="en-US" dirty="0" smtClean="0"/>
              <a:t>o	Reserve Draw for Chapter 257 Vendor Rate increases in Adult Homelessness Supports - $404k, annualizing to $807k; Family Stabilization - $111k, annualizing to $221k; Clubhouse - $946k; Youth Intermediate-Term Stabilization - $1M, annualizing to $2.1M.</a:t>
            </a:r>
          </a:p>
          <a:p>
            <a:endParaRPr lang="en-US" dirty="0" smtClean="0"/>
          </a:p>
          <a:p>
            <a:r>
              <a:rPr lang="en-US" dirty="0" smtClean="0"/>
              <a:t>o	POS Salary Reserve that will impact DMH vendors, totaling $2.7M.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012" y="5894419"/>
            <a:ext cx="807788" cy="71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accs" TargetMode="External"/><Relationship Id="rId2" Type="http://schemas.openxmlformats.org/officeDocument/2006/relationships/hyperlink" Target="https://www.mass.gov/files/documents/2016/07/sf/hipaa-5010-companion-guid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ppes.cms.hhs.gov/#/" TargetMode="External"/><Relationship Id="rId5" Type="http://schemas.openxmlformats.org/officeDocument/2006/relationships/hyperlink" Target="https://www.cms.gov/Medicare/Billing/ElectronicBillingEDITrans/index.html" TargetMode="External"/><Relationship Id="rId4" Type="http://schemas.openxmlformats.org/officeDocument/2006/relationships/hyperlink" Target="http://www.mass.gov/vg/5010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HIPAA_Onboard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733800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b="1" dirty="0"/>
              <a:t>ACCS Provider Webinar Series</a:t>
            </a:r>
            <a:br>
              <a:rPr lang="en-US" sz="2800" b="1" dirty="0"/>
            </a:br>
            <a:r>
              <a:rPr lang="en-US" sz="2800" b="1" dirty="0"/>
              <a:t>Session </a:t>
            </a:r>
            <a:r>
              <a:rPr lang="en-US" sz="2800" b="1" dirty="0" smtClean="0"/>
              <a:t>#2: ACCS Billing Readiness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105401"/>
            <a:ext cx="7052568" cy="609600"/>
          </a:xfrm>
        </p:spPr>
        <p:txBody>
          <a:bodyPr/>
          <a:lstStyle/>
          <a:p>
            <a:r>
              <a:rPr lang="en-US" b="1" dirty="0" smtClean="0"/>
              <a:t>May 23, 2018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653716"/>
            <a:ext cx="2971800" cy="262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www.mass.gov/files/documents/2016/07/sf/hipaa-5010-companion-guide.pdf</a:t>
            </a:r>
            <a:endParaRPr lang="en-US" u="sng" dirty="0" smtClean="0"/>
          </a:p>
          <a:p>
            <a:r>
              <a:rPr lang="en-US" u="sng" dirty="0" smtClean="0">
                <a:hlinkClick r:id="rId3"/>
              </a:rPr>
              <a:t>mass.gov/</a:t>
            </a:r>
            <a:r>
              <a:rPr lang="en-US" u="sng" dirty="0" err="1" smtClean="0">
                <a:hlinkClick r:id="rId3"/>
              </a:rPr>
              <a:t>accs</a:t>
            </a:r>
            <a:endParaRPr lang="en-US" u="sng" dirty="0" smtClean="0"/>
          </a:p>
          <a:p>
            <a:r>
              <a:rPr lang="en-US" u="sng" dirty="0">
                <a:hlinkClick r:id="rId4"/>
              </a:rPr>
              <a:t>http://www.mass.gov/vg/5010</a:t>
            </a:r>
            <a:endParaRPr lang="en-US" dirty="0"/>
          </a:p>
          <a:p>
            <a:r>
              <a:rPr lang="en-US" u="sng" dirty="0">
                <a:hlinkClick r:id="rId5"/>
              </a:rPr>
              <a:t>https://www.cms.gov/Medicare/Billing/ElectronicBillingEDITrans/index.html</a:t>
            </a:r>
            <a:endParaRPr lang="en-US" dirty="0"/>
          </a:p>
          <a:p>
            <a:r>
              <a:rPr lang="en-US" u="sng" dirty="0">
                <a:hlinkClick r:id="rId6"/>
              </a:rPr>
              <a:t>https://nppes.cms.hhs.gov/#/</a:t>
            </a:r>
            <a:r>
              <a:rPr lang="en-US" dirty="0"/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00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DMH</a:t>
            </a:r>
          </a:p>
          <a:p>
            <a:pPr lvl="1"/>
            <a:r>
              <a:rPr lang="en-US" dirty="0" smtClean="0"/>
              <a:t>Distribute draft Service and Attendance Codes </a:t>
            </a:r>
          </a:p>
          <a:p>
            <a:pPr lvl="1"/>
            <a:r>
              <a:rPr lang="en-US" dirty="0" smtClean="0"/>
              <a:t>Distribute DMH HIPAA Billing Onboarding Process document</a:t>
            </a:r>
          </a:p>
          <a:p>
            <a:pPr lvl="1"/>
            <a:r>
              <a:rPr lang="en-US" dirty="0" smtClean="0"/>
              <a:t>Develop Billing Guidelines and supplemental reporting</a:t>
            </a:r>
          </a:p>
          <a:p>
            <a:endParaRPr lang="en-US" dirty="0"/>
          </a:p>
          <a:p>
            <a:r>
              <a:rPr lang="en-US" dirty="0" smtClean="0"/>
              <a:t>ACCS Providers</a:t>
            </a:r>
          </a:p>
          <a:p>
            <a:pPr lvl="1"/>
            <a:r>
              <a:rPr lang="en-US" dirty="0" smtClean="0"/>
              <a:t>Review documents </a:t>
            </a:r>
          </a:p>
          <a:p>
            <a:pPr lvl="1"/>
            <a:r>
              <a:rPr lang="en-US" dirty="0" smtClean="0"/>
              <a:t>Complete online survey</a:t>
            </a:r>
          </a:p>
          <a:p>
            <a:pPr lvl="1"/>
            <a:endParaRPr lang="en-US" dirty="0"/>
          </a:p>
          <a:p>
            <a:r>
              <a:rPr lang="en-US" sz="2400" u="sng" dirty="0">
                <a:hlinkClick r:id="rId2"/>
              </a:rPr>
              <a:t>https://www.surveymonkey.com/r/HIPAA_Onboarding</a:t>
            </a:r>
            <a:endParaRPr lang="en-US" sz="2400" dirty="0"/>
          </a:p>
          <a:p>
            <a:pPr lvl="1"/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7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Introductions</a:t>
            </a:r>
          </a:p>
          <a:p>
            <a:r>
              <a:rPr lang="en-US" sz="2200" dirty="0"/>
              <a:t>Contract </a:t>
            </a:r>
            <a:r>
              <a:rPr lang="en-US" sz="2200" dirty="0" smtClean="0"/>
              <a:t>Structure</a:t>
            </a:r>
            <a:endParaRPr lang="en-US" sz="2200" dirty="0"/>
          </a:p>
          <a:p>
            <a:r>
              <a:rPr lang="en-US" sz="2200" dirty="0" smtClean="0"/>
              <a:t>Service and Attendance Codes</a:t>
            </a:r>
          </a:p>
          <a:p>
            <a:r>
              <a:rPr lang="en-US" sz="2200" dirty="0" smtClean="0"/>
              <a:t>HIPAA Onboarding </a:t>
            </a:r>
          </a:p>
          <a:p>
            <a:pPr lvl="2"/>
            <a:r>
              <a:rPr lang="en-US" sz="1600" dirty="0" smtClean="0"/>
              <a:t>Provider readiness</a:t>
            </a:r>
          </a:p>
          <a:p>
            <a:pPr lvl="2"/>
            <a:r>
              <a:rPr lang="en-US" sz="1600" dirty="0" smtClean="0"/>
              <a:t>Testing</a:t>
            </a:r>
            <a:endParaRPr lang="en-US" sz="1600" dirty="0"/>
          </a:p>
          <a:p>
            <a:r>
              <a:rPr lang="en-US" sz="2200" dirty="0" smtClean="0"/>
              <a:t>Transition from </a:t>
            </a:r>
            <a:r>
              <a:rPr lang="en-US" sz="2200" dirty="0" err="1" smtClean="0"/>
              <a:t>SDR</a:t>
            </a:r>
            <a:r>
              <a:rPr lang="en-US" sz="2200" dirty="0" smtClean="0"/>
              <a:t> to HIPAA billing</a:t>
            </a:r>
          </a:p>
          <a:p>
            <a:r>
              <a:rPr lang="en-US" sz="2200" dirty="0" smtClean="0"/>
              <a:t>Helpful Links</a:t>
            </a:r>
          </a:p>
          <a:p>
            <a:r>
              <a:rPr lang="en-US" sz="2200" dirty="0" smtClean="0"/>
              <a:t>Next Steps</a:t>
            </a:r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EIM</a:t>
            </a:r>
            <a:r>
              <a:rPr lang="en-US" dirty="0" smtClean="0"/>
              <a:t>/ESM Team</a:t>
            </a:r>
          </a:p>
          <a:p>
            <a:pPr lvl="1"/>
            <a:r>
              <a:rPr lang="en-US" dirty="0"/>
              <a:t>Pat </a:t>
            </a:r>
            <a:r>
              <a:rPr lang="en-US" dirty="0" smtClean="0"/>
              <a:t>Correia,  </a:t>
            </a:r>
            <a:r>
              <a:rPr lang="en-US" dirty="0" err="1" smtClean="0"/>
              <a:t>EIM</a:t>
            </a:r>
            <a:r>
              <a:rPr lang="en-US" dirty="0" smtClean="0"/>
              <a:t> Business Manager</a:t>
            </a:r>
            <a:endParaRPr lang="en-US" dirty="0"/>
          </a:p>
          <a:p>
            <a:pPr lvl="1"/>
            <a:r>
              <a:rPr lang="en-US" dirty="0" smtClean="0"/>
              <a:t>Brian Dufresne, </a:t>
            </a:r>
            <a:r>
              <a:rPr lang="en-US" dirty="0" err="1" smtClean="0"/>
              <a:t>EIM</a:t>
            </a:r>
            <a:r>
              <a:rPr lang="en-US" dirty="0" smtClean="0"/>
              <a:t> Operations and Application Manager</a:t>
            </a:r>
          </a:p>
          <a:p>
            <a:r>
              <a:rPr lang="en-US" dirty="0" smtClean="0"/>
              <a:t>DMH Management and Budget</a:t>
            </a:r>
          </a:p>
          <a:p>
            <a:pPr lvl="1"/>
            <a:r>
              <a:rPr lang="en-US" dirty="0" smtClean="0"/>
              <a:t>Chuck Pukmel, </a:t>
            </a:r>
            <a:r>
              <a:rPr lang="en-US" dirty="0"/>
              <a:t>Director of Contract Administration, Audit and Systems</a:t>
            </a:r>
          </a:p>
          <a:p>
            <a:r>
              <a:rPr lang="en-US" dirty="0" smtClean="0"/>
              <a:t>DMH Mental Health Services</a:t>
            </a:r>
          </a:p>
          <a:p>
            <a:pPr lvl="1"/>
            <a:r>
              <a:rPr lang="en-US" dirty="0" smtClean="0"/>
              <a:t>Beth Lucas, Assistant Commissioner for Mental Health Services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Unit Rate</a:t>
            </a:r>
          </a:p>
          <a:p>
            <a:pPr lvl="1"/>
            <a:r>
              <a:rPr lang="en-US" dirty="0" err="1" smtClean="0"/>
              <a:t>SDR</a:t>
            </a:r>
            <a:r>
              <a:rPr lang="en-US" dirty="0" smtClean="0"/>
              <a:t>/HIPAA</a:t>
            </a:r>
          </a:p>
          <a:p>
            <a:r>
              <a:rPr lang="en-US" dirty="0" smtClean="0"/>
              <a:t>Accommodation Rate (occupancy)</a:t>
            </a:r>
          </a:p>
          <a:p>
            <a:pPr lvl="1"/>
            <a:r>
              <a:rPr lang="en-US" dirty="0" smtClean="0"/>
              <a:t>Accommodation Rate (AR) Invoice</a:t>
            </a:r>
          </a:p>
          <a:p>
            <a:pPr lvl="1"/>
            <a:r>
              <a:rPr lang="en-US" dirty="0" smtClean="0"/>
              <a:t>Offset reporting</a:t>
            </a:r>
          </a:p>
          <a:p>
            <a:r>
              <a:rPr lang="en-US" dirty="0" smtClean="0"/>
              <a:t>Cost Reimbursement (Contingency and Employment Transition Fund)</a:t>
            </a:r>
          </a:p>
          <a:p>
            <a:pPr lvl="1"/>
            <a:r>
              <a:rPr lang="en-US" dirty="0" smtClean="0"/>
              <a:t>Invoice lines for contingency and employment transition funds</a:t>
            </a:r>
          </a:p>
          <a:p>
            <a:pPr lvl="1"/>
            <a:r>
              <a:rPr lang="en-US" dirty="0" smtClean="0"/>
              <a:t>Back-up documentation to support approval of contingency funds</a:t>
            </a:r>
          </a:p>
          <a:p>
            <a:pPr lvl="1"/>
            <a:r>
              <a:rPr lang="en-US" dirty="0" smtClean="0"/>
              <a:t>Transitional Employment </a:t>
            </a:r>
            <a:r>
              <a:rPr lang="en-US" dirty="0"/>
              <a:t>q</a:t>
            </a:r>
            <a:r>
              <a:rPr lang="en-US" dirty="0" smtClean="0"/>
              <a:t>uarterly report</a:t>
            </a:r>
          </a:p>
          <a:p>
            <a:endParaRPr lang="en-US" dirty="0"/>
          </a:p>
          <a:p>
            <a:r>
              <a:rPr lang="en-US" dirty="0" smtClean="0"/>
              <a:t>Billing Guidelines and supplemental reporting (staff vacancy, offsets, contingency funds) to be developed</a:t>
            </a:r>
          </a:p>
          <a:p>
            <a:r>
              <a:rPr lang="en-US" dirty="0" smtClean="0"/>
              <a:t>DMH is working through details on how the contracts will be set-up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30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 and Attendance Codes – Integrated Teams and </a:t>
            </a:r>
            <a:r>
              <a:rPr lang="en-US" dirty="0" err="1" smtClean="0"/>
              <a:t>SIEs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Service Codes</a:t>
            </a:r>
          </a:p>
          <a:p>
            <a:pPr lvl="1"/>
            <a:r>
              <a:rPr lang="en-US" sz="1900" dirty="0" smtClean="0"/>
              <a:t>Integrated Team – 1 code</a:t>
            </a:r>
          </a:p>
          <a:p>
            <a:pPr lvl="1"/>
            <a:r>
              <a:rPr lang="en-US" sz="1900" dirty="0" err="1" smtClean="0"/>
              <a:t>SIEs</a:t>
            </a:r>
            <a:r>
              <a:rPr lang="en-US" sz="1900" dirty="0" smtClean="0"/>
              <a:t> – 3 codes (rate categories)</a:t>
            </a:r>
          </a:p>
          <a:p>
            <a:pPr marL="274320" lvl="1" indent="0">
              <a:buNone/>
            </a:pPr>
            <a:endParaRPr lang="en-US" sz="1900" dirty="0" smtClean="0"/>
          </a:p>
          <a:p>
            <a:r>
              <a:rPr lang="en-US" sz="2200" dirty="0" smtClean="0"/>
              <a:t>Attendance Codes – 3 codes</a:t>
            </a:r>
          </a:p>
          <a:p>
            <a:pPr lvl="1"/>
            <a:r>
              <a:rPr lang="en-US" sz="1900" dirty="0" smtClean="0"/>
              <a:t>Enrolled, No Contact</a:t>
            </a:r>
          </a:p>
          <a:p>
            <a:pPr lvl="1"/>
            <a:r>
              <a:rPr lang="en-US" sz="1900" dirty="0" smtClean="0"/>
              <a:t>Enrolled, Contact</a:t>
            </a:r>
          </a:p>
          <a:p>
            <a:pPr lvl="1"/>
            <a:r>
              <a:rPr lang="en-US" sz="1900" dirty="0" smtClean="0"/>
              <a:t>Enrolled, Rehab</a:t>
            </a:r>
          </a:p>
          <a:p>
            <a:pPr marL="274320" lvl="1" indent="0">
              <a:buNone/>
            </a:pPr>
            <a:endParaRPr lang="en-US" sz="1900" dirty="0"/>
          </a:p>
          <a:p>
            <a:pPr marL="274320" lvl="1" indent="0">
              <a:buNone/>
            </a:pPr>
            <a:r>
              <a:rPr lang="en-US" sz="1900" dirty="0" smtClean="0"/>
              <a:t>Working definition of “contact”: any in-person contact with the Person, may be brief in nature (not telephonic or Skype)</a:t>
            </a:r>
          </a:p>
          <a:p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Service and Attendance Codes – </a:t>
            </a:r>
            <a:r>
              <a:rPr lang="en-US" dirty="0" err="1" smtClean="0"/>
              <a:t>GLEs</a:t>
            </a:r>
            <a:r>
              <a:rPr lang="en-US" dirty="0" smtClean="0"/>
              <a:t> and </a:t>
            </a:r>
            <a:r>
              <a:rPr lang="en-US" dirty="0" err="1" smtClean="0"/>
              <a:t>IGLEs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Service Codes</a:t>
            </a:r>
          </a:p>
          <a:p>
            <a:pPr lvl="1"/>
            <a:r>
              <a:rPr lang="en-US" dirty="0" err="1" smtClean="0"/>
              <a:t>GLEs</a:t>
            </a:r>
            <a:r>
              <a:rPr lang="en-US" dirty="0" smtClean="0"/>
              <a:t> – 3 codes (rate categories)</a:t>
            </a:r>
          </a:p>
          <a:p>
            <a:pPr lvl="1"/>
            <a:r>
              <a:rPr lang="en-US" dirty="0" err="1" smtClean="0"/>
              <a:t>IGLEs</a:t>
            </a:r>
            <a:r>
              <a:rPr lang="en-US" dirty="0" smtClean="0"/>
              <a:t> – 14 codes (</a:t>
            </a:r>
            <a:r>
              <a:rPr lang="en-US" dirty="0" err="1" smtClean="0"/>
              <a:t>IGLE</a:t>
            </a:r>
            <a:r>
              <a:rPr lang="en-US" dirty="0" smtClean="0"/>
              <a:t> type and rate category)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Attendance codes – 5 codes</a:t>
            </a:r>
          </a:p>
          <a:p>
            <a:pPr lvl="1"/>
            <a:r>
              <a:rPr lang="en-US" dirty="0" smtClean="0"/>
              <a:t>Enrolled, In Bed, Contact</a:t>
            </a:r>
          </a:p>
          <a:p>
            <a:pPr lvl="1"/>
            <a:r>
              <a:rPr lang="en-US" dirty="0" smtClean="0"/>
              <a:t>Enrolled, In Bed, Rehab</a:t>
            </a:r>
          </a:p>
          <a:p>
            <a:pPr lvl="1"/>
            <a:r>
              <a:rPr lang="en-US" dirty="0" smtClean="0"/>
              <a:t>Enrolled, Not In Bed, No Contact</a:t>
            </a:r>
          </a:p>
          <a:p>
            <a:pPr lvl="1"/>
            <a:r>
              <a:rPr lang="en-US" dirty="0" smtClean="0"/>
              <a:t>Enrolled, Not In Bed, Contact</a:t>
            </a:r>
          </a:p>
          <a:p>
            <a:pPr lvl="1"/>
            <a:r>
              <a:rPr lang="en-US" dirty="0" smtClean="0"/>
              <a:t>Enrolled, Not in Bed, Rehab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3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HIPAA Onboarding – Provider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 to prepare for HIPAA billing</a:t>
            </a:r>
          </a:p>
          <a:p>
            <a:r>
              <a:rPr lang="en-US" dirty="0" smtClean="0"/>
              <a:t>Decision to claim directly or engage clearing house</a:t>
            </a:r>
          </a:p>
          <a:p>
            <a:r>
              <a:rPr lang="en-US" dirty="0" smtClean="0"/>
              <a:t>Confirm active </a:t>
            </a:r>
            <a:r>
              <a:rPr lang="en-US" dirty="0" err="1" smtClean="0"/>
              <a:t>EIM</a:t>
            </a:r>
            <a:r>
              <a:rPr lang="en-US" dirty="0" smtClean="0"/>
              <a:t> account for the organization</a:t>
            </a:r>
          </a:p>
          <a:p>
            <a:r>
              <a:rPr lang="en-US" dirty="0" smtClean="0"/>
              <a:t>Confirm appropriate technical and business support staff for testing and implementation of HIPAA claims</a:t>
            </a:r>
          </a:p>
          <a:p>
            <a:pPr lvl="1"/>
            <a:r>
              <a:rPr lang="en-US" dirty="0" smtClean="0"/>
              <a:t>Confirm </a:t>
            </a:r>
            <a:r>
              <a:rPr lang="en-US" dirty="0" err="1" smtClean="0"/>
              <a:t>EIM</a:t>
            </a:r>
            <a:r>
              <a:rPr lang="en-US" dirty="0" smtClean="0"/>
              <a:t> account for each staff</a:t>
            </a:r>
          </a:p>
          <a:p>
            <a:r>
              <a:rPr lang="en-US" dirty="0" smtClean="0"/>
              <a:t>Obtain and review HIPAA Implementation Guides</a:t>
            </a:r>
          </a:p>
          <a:p>
            <a:r>
              <a:rPr lang="en-US" dirty="0" smtClean="0"/>
              <a:t>Obtain and review </a:t>
            </a:r>
            <a:r>
              <a:rPr lang="en-US" dirty="0" err="1" smtClean="0"/>
              <a:t>EIM</a:t>
            </a:r>
            <a:r>
              <a:rPr lang="en-US" dirty="0" smtClean="0"/>
              <a:t> Companion Guide</a:t>
            </a:r>
          </a:p>
          <a:p>
            <a:r>
              <a:rPr lang="en-US" dirty="0"/>
              <a:t>Submit DMH HIPAA Billing Request Form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0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HIPAA Onboarding – Testing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DMH acknowledges and validates request</a:t>
            </a:r>
          </a:p>
          <a:p>
            <a:r>
              <a:rPr lang="en-US" dirty="0" smtClean="0"/>
              <a:t>DMH engages </a:t>
            </a:r>
            <a:r>
              <a:rPr lang="en-US" dirty="0" err="1" smtClean="0"/>
              <a:t>EIM</a:t>
            </a:r>
            <a:r>
              <a:rPr lang="en-US" dirty="0" smtClean="0"/>
              <a:t> Operations team</a:t>
            </a:r>
          </a:p>
          <a:p>
            <a:r>
              <a:rPr lang="en-US" dirty="0" err="1" smtClean="0"/>
              <a:t>EIM</a:t>
            </a:r>
            <a:r>
              <a:rPr lang="en-US" dirty="0" smtClean="0"/>
              <a:t> Operations configuration and testing</a:t>
            </a:r>
          </a:p>
          <a:p>
            <a:pPr lvl="1"/>
            <a:r>
              <a:rPr lang="en-US" dirty="0" smtClean="0"/>
              <a:t>Effectiveness and timeliness determined by provider technical and HIPAA experience and readiness</a:t>
            </a:r>
          </a:p>
          <a:p>
            <a:pPr lvl="1"/>
            <a:r>
              <a:rPr lang="en-US" dirty="0" smtClean="0"/>
              <a:t>77% of providers fail compliancy on first attempt</a:t>
            </a:r>
          </a:p>
          <a:p>
            <a:pPr lvl="1"/>
            <a:r>
              <a:rPr lang="en-US" dirty="0" smtClean="0"/>
              <a:t>Typical timeframe is 60-90 days minimum; has taken as long as 250 days</a:t>
            </a:r>
          </a:p>
          <a:p>
            <a:r>
              <a:rPr lang="en-US" dirty="0" err="1" smtClean="0"/>
              <a:t>EIM</a:t>
            </a:r>
            <a:r>
              <a:rPr lang="en-US" dirty="0" smtClean="0"/>
              <a:t> Operations certifies vendor readiness</a:t>
            </a:r>
          </a:p>
          <a:p>
            <a:r>
              <a:rPr lang="en-US" dirty="0" smtClean="0"/>
              <a:t>DMH notifies provider of approval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84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from </a:t>
            </a:r>
            <a:r>
              <a:rPr lang="en-US" dirty="0" err="1" smtClean="0"/>
              <a:t>SDR</a:t>
            </a:r>
            <a:r>
              <a:rPr lang="en-US" dirty="0" smtClean="0"/>
              <a:t> to HIPAA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Contracts start with </a:t>
            </a:r>
            <a:r>
              <a:rPr lang="en-US" dirty="0" err="1" smtClean="0"/>
              <a:t>SDR</a:t>
            </a:r>
            <a:r>
              <a:rPr lang="en-US" dirty="0" smtClean="0"/>
              <a:t> billing</a:t>
            </a:r>
          </a:p>
          <a:p>
            <a:r>
              <a:rPr lang="en-US" dirty="0" smtClean="0"/>
              <a:t>Transition to HIPAA – Onboarding timeline unique to each provider, based on:</a:t>
            </a:r>
          </a:p>
          <a:p>
            <a:pPr lvl="1"/>
            <a:r>
              <a:rPr lang="en-US" dirty="0" smtClean="0"/>
              <a:t>Provider readiness</a:t>
            </a:r>
          </a:p>
          <a:p>
            <a:pPr lvl="1"/>
            <a:r>
              <a:rPr lang="en-US" dirty="0" smtClean="0"/>
              <a:t>DMH/</a:t>
            </a:r>
            <a:r>
              <a:rPr lang="en-US" dirty="0" err="1" smtClean="0"/>
              <a:t>EIM</a:t>
            </a:r>
            <a:r>
              <a:rPr lang="en-US" dirty="0" smtClean="0"/>
              <a:t> Operations readiness</a:t>
            </a:r>
          </a:p>
          <a:p>
            <a:pPr marL="1108710" lvl="3" indent="-285750"/>
            <a:r>
              <a:rPr lang="en-US" dirty="0" smtClean="0"/>
              <a:t>Establish data transfer from </a:t>
            </a:r>
            <a:r>
              <a:rPr lang="en-US" dirty="0" err="1" smtClean="0"/>
              <a:t>EIM</a:t>
            </a:r>
            <a:r>
              <a:rPr lang="en-US" dirty="0" smtClean="0"/>
              <a:t> to DMH</a:t>
            </a:r>
          </a:p>
          <a:p>
            <a:pPr marL="1108710" lvl="3" indent="-285750"/>
            <a:r>
              <a:rPr lang="en-US" dirty="0" smtClean="0"/>
              <a:t>Prepare reports necessary for billing approval</a:t>
            </a:r>
          </a:p>
          <a:p>
            <a:pPr lvl="1"/>
            <a:r>
              <a:rPr lang="en-US" dirty="0" smtClean="0"/>
              <a:t>Compliance Testing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Collaborative and transparent process</a:t>
            </a:r>
          </a:p>
          <a:p>
            <a:pPr lvl="1"/>
            <a:r>
              <a:rPr lang="en-US" dirty="0" err="1" smtClean="0"/>
              <a:t>EIM</a:t>
            </a:r>
            <a:r>
              <a:rPr lang="en-US" dirty="0" smtClean="0"/>
              <a:t> Operations and DMH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36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DMH LOGO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BFD5"/>
      </a:accent1>
      <a:accent2>
        <a:srgbClr val="A3D55D"/>
      </a:accent2>
      <a:accent3>
        <a:srgbClr val="675DC6"/>
      </a:accent3>
      <a:accent4>
        <a:srgbClr val="F6B333"/>
      </a:accent4>
      <a:accent5>
        <a:srgbClr val="E2231A"/>
      </a:accent5>
      <a:accent6>
        <a:srgbClr val="FFFFFF"/>
      </a:accent6>
      <a:hlink>
        <a:srgbClr val="0E0ED8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284</TotalTime>
  <Words>607</Words>
  <Application>Microsoft Office PowerPoint</Application>
  <PresentationFormat>On-screen Show (4:3)</PresentationFormat>
  <Paragraphs>164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Origin</vt:lpstr>
      <vt:lpstr>ACCS Provider Webinar Series Session #2: ACCS Billing Readiness</vt:lpstr>
      <vt:lpstr>Agenda</vt:lpstr>
      <vt:lpstr>Introductions</vt:lpstr>
      <vt:lpstr>Contract Structure</vt:lpstr>
      <vt:lpstr>Service and Attendance Codes – Integrated Teams and SIEs</vt:lpstr>
      <vt:lpstr>Service and Attendance Codes – GLEs and IGLEs</vt:lpstr>
      <vt:lpstr>HIPAA Onboarding – Provider Readiness</vt:lpstr>
      <vt:lpstr>HIPAA Onboarding – Testing </vt:lpstr>
      <vt:lpstr>Transition from SDR to HIPAA</vt:lpstr>
      <vt:lpstr>Helpful Links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Commissioner’s Statewide Meeting</dc:title>
  <dc:creator>Seward, Liam (DMH)</dc:creator>
  <cp:lastModifiedBy> </cp:lastModifiedBy>
  <cp:revision>52</cp:revision>
  <dcterms:created xsi:type="dcterms:W3CDTF">2015-10-22T17:01:33Z</dcterms:created>
  <dcterms:modified xsi:type="dcterms:W3CDTF">2018-06-28T15:42:39Z</dcterms:modified>
</cp:coreProperties>
</file>