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notesMasterIdLst>
    <p:notesMasterId r:id="rId30"/>
  </p:notesMasterIdLst>
  <p:handoutMasterIdLst>
    <p:handoutMasterId r:id="rId31"/>
  </p:handoutMasterIdLst>
  <p:sldIdLst>
    <p:sldId id="256" r:id="rId2"/>
    <p:sldId id="257" r:id="rId3"/>
    <p:sldId id="258" r:id="rId4"/>
    <p:sldId id="259" r:id="rId5"/>
    <p:sldId id="269" r:id="rId6"/>
    <p:sldId id="265" r:id="rId7"/>
    <p:sldId id="270" r:id="rId8"/>
    <p:sldId id="260" r:id="rId9"/>
    <p:sldId id="275" r:id="rId10"/>
    <p:sldId id="261" r:id="rId11"/>
    <p:sldId id="274" r:id="rId12"/>
    <p:sldId id="277" r:id="rId13"/>
    <p:sldId id="284" r:id="rId14"/>
    <p:sldId id="262" r:id="rId15"/>
    <p:sldId id="283" r:id="rId16"/>
    <p:sldId id="263" r:id="rId17"/>
    <p:sldId id="264" r:id="rId18"/>
    <p:sldId id="276" r:id="rId19"/>
    <p:sldId id="280" r:id="rId20"/>
    <p:sldId id="281" r:id="rId21"/>
    <p:sldId id="266" r:id="rId22"/>
    <p:sldId id="271" r:id="rId23"/>
    <p:sldId id="273" r:id="rId24"/>
    <p:sldId id="278" r:id="rId25"/>
    <p:sldId id="279" r:id="rId26"/>
    <p:sldId id="272" r:id="rId27"/>
    <p:sldId id="267" r:id="rId28"/>
    <p:sldId id="282" r:id="rId2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8444" autoAdjust="0"/>
    <p:restoredTop sz="94624" autoAdjust="0"/>
  </p:normalViewPr>
  <p:slideViewPr>
    <p:cSldViewPr>
      <p:cViewPr>
        <p:scale>
          <a:sx n="72" d="100"/>
          <a:sy n="72" d="100"/>
        </p:scale>
        <p:origin x="-1710" y="-336"/>
      </p:cViewPr>
      <p:guideLst>
        <p:guide orient="horz" pos="2160"/>
        <p:guide pos="2880"/>
      </p:guideLst>
    </p:cSldViewPr>
  </p:slideViewPr>
  <p:outlineViewPr>
    <p:cViewPr>
      <p:scale>
        <a:sx n="33" d="100"/>
        <a:sy n="33" d="100"/>
      </p:scale>
      <p:origin x="48" y="58"/>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678" y="-8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595A2FDD-0109-41A2-920C-61C9B7441555}" type="datetimeFigureOut">
              <a:rPr lang="en-US" smtClean="0"/>
              <a:t>6/28/2018</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063966C9-E4C3-4499-A304-B2CCD07ACF04}" type="slidenum">
              <a:rPr lang="en-US" smtClean="0"/>
              <a:t>‹#›</a:t>
            </a:fld>
            <a:endParaRPr lang="en-US"/>
          </a:p>
        </p:txBody>
      </p:sp>
    </p:spTree>
    <p:extLst>
      <p:ext uri="{BB962C8B-B14F-4D97-AF65-F5344CB8AC3E}">
        <p14:creationId xmlns:p14="http://schemas.microsoft.com/office/powerpoint/2010/main" val="30281554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DFBB5681-A4CB-414B-A889-E95F09A42E5C}" type="datetimeFigureOut">
              <a:rPr lang="en-US" smtClean="0"/>
              <a:t>6/28/2018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56371A4A-6FE3-4451-A08A-6E53FEB2488C}" type="slidenum">
              <a:rPr lang="en-US" smtClean="0"/>
              <a:t>‹#›</a:t>
            </a:fld>
            <a:endParaRPr lang="en-US"/>
          </a:p>
        </p:txBody>
      </p:sp>
    </p:spTree>
    <p:extLst>
      <p:ext uri="{BB962C8B-B14F-4D97-AF65-F5344CB8AC3E}">
        <p14:creationId xmlns:p14="http://schemas.microsoft.com/office/powerpoint/2010/main" val="4082706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371A4A-6FE3-4451-A08A-6E53FEB2488C}" type="slidenum">
              <a:rPr lang="en-US" smtClean="0"/>
              <a:t>1</a:t>
            </a:fld>
            <a:endParaRPr lang="en-US"/>
          </a:p>
        </p:txBody>
      </p:sp>
    </p:spTree>
    <p:extLst>
      <p:ext uri="{BB962C8B-B14F-4D97-AF65-F5344CB8AC3E}">
        <p14:creationId xmlns:p14="http://schemas.microsoft.com/office/powerpoint/2010/main" val="39763455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371A4A-6FE3-4451-A08A-6E53FEB2488C}" type="slidenum">
              <a:rPr lang="en-US" smtClean="0"/>
              <a:t>2</a:t>
            </a:fld>
            <a:endParaRPr lang="en-US"/>
          </a:p>
        </p:txBody>
      </p:sp>
    </p:spTree>
    <p:extLst>
      <p:ext uri="{BB962C8B-B14F-4D97-AF65-F5344CB8AC3E}">
        <p14:creationId xmlns:p14="http://schemas.microsoft.com/office/powerpoint/2010/main" val="21692503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371A4A-6FE3-4451-A08A-6E53FEB2488C}" type="slidenum">
              <a:rPr lang="en-US" smtClean="0"/>
              <a:t>3</a:t>
            </a:fld>
            <a:endParaRPr lang="en-US"/>
          </a:p>
        </p:txBody>
      </p:sp>
    </p:spTree>
    <p:extLst>
      <p:ext uri="{BB962C8B-B14F-4D97-AF65-F5344CB8AC3E}">
        <p14:creationId xmlns:p14="http://schemas.microsoft.com/office/powerpoint/2010/main" val="21692503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371A4A-6FE3-4451-A08A-6E53FEB2488C}" type="slidenum">
              <a:rPr lang="en-US" smtClean="0"/>
              <a:t>4</a:t>
            </a:fld>
            <a:endParaRPr lang="en-US"/>
          </a:p>
        </p:txBody>
      </p:sp>
    </p:spTree>
    <p:extLst>
      <p:ext uri="{BB962C8B-B14F-4D97-AF65-F5344CB8AC3E}">
        <p14:creationId xmlns:p14="http://schemas.microsoft.com/office/powerpoint/2010/main" val="21692503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r>
              <a:rPr lang="en-US" smtClean="0"/>
              <a:t>6/6/2018</a:t>
            </a:r>
            <a:endParaRPr lang="en-US"/>
          </a:p>
        </p:txBody>
      </p:sp>
      <p:sp>
        <p:nvSpPr>
          <p:cNvPr id="17" name="Footer Placeholder 16"/>
          <p:cNvSpPr>
            <a:spLocks noGrp="1"/>
          </p:cNvSpPr>
          <p:nvPr>
            <p:ph type="ftr" sz="quarter" idx="11"/>
          </p:nvPr>
        </p:nvSpPr>
        <p:spPr>
          <a:xfrm>
            <a:off x="2898648" y="6355080"/>
            <a:ext cx="3474720" cy="365760"/>
          </a:xfrm>
        </p:spPr>
        <p:txBody>
          <a:bodyPr/>
          <a:lstStyle/>
          <a:p>
            <a:r>
              <a:rPr lang="en-US" smtClean="0"/>
              <a:t>ACCS Provider Webinar, Session #3</a:t>
            </a:r>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4E885171-607A-4D53-A144-729C97143EA1}" type="slidenum">
              <a:rPr lang="en-US" smtClean="0"/>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6/6/2018</a:t>
            </a:r>
            <a:endParaRPr lang="en-US"/>
          </a:p>
        </p:txBody>
      </p:sp>
      <p:sp>
        <p:nvSpPr>
          <p:cNvPr id="5" name="Footer Placeholder 4"/>
          <p:cNvSpPr>
            <a:spLocks noGrp="1"/>
          </p:cNvSpPr>
          <p:nvPr>
            <p:ph type="ftr" sz="quarter" idx="11"/>
          </p:nvPr>
        </p:nvSpPr>
        <p:spPr/>
        <p:txBody>
          <a:bodyPr/>
          <a:lstStyle/>
          <a:p>
            <a:r>
              <a:rPr lang="en-US" smtClean="0"/>
              <a:t>ACCS Provider Webinar, Session #3</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6/6/2018</a:t>
            </a:r>
            <a:endParaRPr lang="en-US"/>
          </a:p>
        </p:txBody>
      </p:sp>
      <p:sp>
        <p:nvSpPr>
          <p:cNvPr id="5" name="Footer Placeholder 4"/>
          <p:cNvSpPr>
            <a:spLocks noGrp="1"/>
          </p:cNvSpPr>
          <p:nvPr>
            <p:ph type="ftr" sz="quarter" idx="11"/>
          </p:nvPr>
        </p:nvSpPr>
        <p:spPr/>
        <p:txBody>
          <a:bodyPr/>
          <a:lstStyle/>
          <a:p>
            <a:r>
              <a:rPr lang="en-US" smtClean="0"/>
              <a:t>ACCS Provider Webinar, Session #3</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r>
              <a:rPr lang="en-US" smtClean="0"/>
              <a:t>6/6/2018</a:t>
            </a:r>
            <a:endParaRPr lang="en-US"/>
          </a:p>
        </p:txBody>
      </p:sp>
      <p:sp>
        <p:nvSpPr>
          <p:cNvPr id="5" name="Footer Placeholder 4"/>
          <p:cNvSpPr>
            <a:spLocks noGrp="1"/>
          </p:cNvSpPr>
          <p:nvPr>
            <p:ph type="ftr" sz="quarter" idx="11"/>
          </p:nvPr>
        </p:nvSpPr>
        <p:spPr/>
        <p:txBody>
          <a:bodyPr/>
          <a:lstStyle/>
          <a:p>
            <a:r>
              <a:rPr lang="en-US" smtClean="0"/>
              <a:t>ACCS Provider Webinar, Session #3</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79012" y="5894419"/>
            <a:ext cx="807788" cy="712947"/>
          </a:xfrm>
          <a:prstGeom prst="rect">
            <a:avLst/>
          </a:prstGeom>
        </p:spPr>
      </p:pic>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r>
              <a:rPr lang="en-US" smtClean="0"/>
              <a:t>6/6/2018</a:t>
            </a:r>
            <a:endParaRPr lang="en-US"/>
          </a:p>
        </p:txBody>
      </p:sp>
      <p:sp>
        <p:nvSpPr>
          <p:cNvPr id="5" name="Footer Placeholder 4"/>
          <p:cNvSpPr>
            <a:spLocks noGrp="1"/>
          </p:cNvSpPr>
          <p:nvPr>
            <p:ph type="ftr" sz="quarter" idx="11"/>
          </p:nvPr>
        </p:nvSpPr>
        <p:spPr>
          <a:xfrm>
            <a:off x="2898648" y="6355080"/>
            <a:ext cx="3474720" cy="365760"/>
          </a:xfrm>
        </p:spPr>
        <p:txBody>
          <a:bodyPr/>
          <a:lstStyle/>
          <a:p>
            <a:r>
              <a:rPr lang="en-US" smtClean="0"/>
              <a:t>ACCS Provider Webinar, Session #3</a:t>
            </a:r>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4E885171-607A-4D53-A144-729C97143EA1}" type="slidenum">
              <a:rPr lang="en-US" smtClean="0"/>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r>
              <a:rPr lang="en-US" smtClean="0"/>
              <a:t>6/6/2018</a:t>
            </a:r>
            <a:endParaRPr lang="en-US"/>
          </a:p>
        </p:txBody>
      </p:sp>
      <p:sp>
        <p:nvSpPr>
          <p:cNvPr id="6" name="Footer Placeholder 5"/>
          <p:cNvSpPr>
            <a:spLocks noGrp="1"/>
          </p:cNvSpPr>
          <p:nvPr>
            <p:ph type="ftr" sz="quarter" idx="11"/>
          </p:nvPr>
        </p:nvSpPr>
        <p:spPr/>
        <p:txBody>
          <a:bodyPr/>
          <a:lstStyle/>
          <a:p>
            <a:r>
              <a:rPr lang="en-US" smtClean="0"/>
              <a:t>ACCS Provider Webinar, Session #3</a:t>
            </a:r>
            <a:endParaRPr lang="en-US"/>
          </a:p>
        </p:txBody>
      </p:sp>
      <p:sp>
        <p:nvSpPr>
          <p:cNvPr id="7" name="Slide Number Placeholder 6"/>
          <p:cNvSpPr>
            <a:spLocks noGrp="1"/>
          </p:cNvSpPr>
          <p:nvPr>
            <p:ph type="sldNum" sz="quarter" idx="12"/>
          </p:nvPr>
        </p:nvSpPr>
        <p:spPr/>
        <p:txBody>
          <a:bodyPr/>
          <a:lstStyle/>
          <a:p>
            <a:fld id="{4E885171-607A-4D53-A144-729C97143EA1}" type="slidenum">
              <a:rPr lang="en-US" smtClean="0"/>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r>
              <a:rPr lang="en-US" smtClean="0"/>
              <a:t>6/6/2018</a:t>
            </a:r>
            <a:endParaRPr lang="en-US"/>
          </a:p>
        </p:txBody>
      </p:sp>
      <p:sp>
        <p:nvSpPr>
          <p:cNvPr id="8" name="Footer Placeholder 7"/>
          <p:cNvSpPr>
            <a:spLocks noGrp="1"/>
          </p:cNvSpPr>
          <p:nvPr>
            <p:ph type="ftr" sz="quarter" idx="11"/>
          </p:nvPr>
        </p:nvSpPr>
        <p:spPr/>
        <p:txBody>
          <a:bodyPr/>
          <a:lstStyle/>
          <a:p>
            <a:r>
              <a:rPr lang="en-US" smtClean="0"/>
              <a:t>ACCS Provider Webinar, Session #3</a:t>
            </a:r>
            <a:endParaRPr lang="en-US"/>
          </a:p>
        </p:txBody>
      </p:sp>
      <p:sp>
        <p:nvSpPr>
          <p:cNvPr id="9" name="Slide Number Placeholder 8"/>
          <p:cNvSpPr>
            <a:spLocks noGrp="1"/>
          </p:cNvSpPr>
          <p:nvPr>
            <p:ph type="sldNum" sz="quarter" idx="12"/>
          </p:nvPr>
        </p:nvSpPr>
        <p:spPr/>
        <p:txBody>
          <a:bodyPr/>
          <a:lstStyle/>
          <a:p>
            <a:fld id="{4E885171-607A-4D53-A144-729C97143EA1}" type="slidenum">
              <a:rPr lang="en-US" smtClean="0"/>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r>
              <a:rPr lang="en-US" smtClean="0"/>
              <a:t>6/6/2018</a:t>
            </a:r>
            <a:endParaRPr lang="en-US"/>
          </a:p>
        </p:txBody>
      </p:sp>
      <p:sp>
        <p:nvSpPr>
          <p:cNvPr id="4" name="Footer Placeholder 3"/>
          <p:cNvSpPr>
            <a:spLocks noGrp="1"/>
          </p:cNvSpPr>
          <p:nvPr>
            <p:ph type="ftr" sz="quarter" idx="11"/>
          </p:nvPr>
        </p:nvSpPr>
        <p:spPr/>
        <p:txBody>
          <a:bodyPr/>
          <a:lstStyle/>
          <a:p>
            <a:r>
              <a:rPr lang="en-US" smtClean="0"/>
              <a:t>ACCS Provider Webinar, Session #3</a:t>
            </a:r>
            <a:endParaRPr lang="en-US"/>
          </a:p>
        </p:txBody>
      </p:sp>
      <p:sp>
        <p:nvSpPr>
          <p:cNvPr id="5" name="Slide Number Placeholder 4"/>
          <p:cNvSpPr>
            <a:spLocks noGrp="1"/>
          </p:cNvSpPr>
          <p:nvPr>
            <p:ph type="sldNum" sz="quarter" idx="12"/>
          </p:nvPr>
        </p:nvSpPr>
        <p:spPr/>
        <p:txBody>
          <a:bodyPr/>
          <a:lstStyle/>
          <a:p>
            <a:fld id="{4E885171-607A-4D53-A144-729C97143EA1}" type="slidenum">
              <a:rPr lang="en-US" smtClean="0"/>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6/6/2018</a:t>
            </a:r>
            <a:endParaRPr lang="en-US"/>
          </a:p>
        </p:txBody>
      </p:sp>
      <p:sp>
        <p:nvSpPr>
          <p:cNvPr id="3" name="Footer Placeholder 2"/>
          <p:cNvSpPr>
            <a:spLocks noGrp="1"/>
          </p:cNvSpPr>
          <p:nvPr>
            <p:ph type="ftr" sz="quarter" idx="11"/>
          </p:nvPr>
        </p:nvSpPr>
        <p:spPr/>
        <p:txBody>
          <a:bodyPr/>
          <a:lstStyle/>
          <a:p>
            <a:r>
              <a:rPr lang="en-US" smtClean="0"/>
              <a:t>ACCS Provider Webinar, Session #3</a:t>
            </a:r>
            <a:endParaRPr lang="en-US"/>
          </a:p>
        </p:txBody>
      </p:sp>
      <p:sp>
        <p:nvSpPr>
          <p:cNvPr id="4" name="Slide Number Placeholder 3"/>
          <p:cNvSpPr>
            <a:spLocks noGrp="1"/>
          </p:cNvSpPr>
          <p:nvPr>
            <p:ph type="sldNum" sz="quarter" idx="12"/>
          </p:nvPr>
        </p:nvSpPr>
        <p:spPr/>
        <p:txBody>
          <a:bodyPr/>
          <a:lstStyle/>
          <a:p>
            <a:fld id="{4E885171-607A-4D53-A144-729C97143EA1}" type="slidenum">
              <a:rPr lang="en-US" smtClean="0"/>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r>
              <a:rPr lang="en-US" smtClean="0"/>
              <a:t>6/6/2018</a:t>
            </a:r>
            <a:endParaRPr lang="en-US"/>
          </a:p>
        </p:txBody>
      </p:sp>
      <p:sp>
        <p:nvSpPr>
          <p:cNvPr id="6" name="Footer Placeholder 5"/>
          <p:cNvSpPr>
            <a:spLocks noGrp="1"/>
          </p:cNvSpPr>
          <p:nvPr>
            <p:ph type="ftr" sz="quarter" idx="11"/>
          </p:nvPr>
        </p:nvSpPr>
        <p:spPr/>
        <p:txBody>
          <a:bodyPr/>
          <a:lstStyle/>
          <a:p>
            <a:r>
              <a:rPr lang="en-US" smtClean="0"/>
              <a:t>ACCS Provider Webinar, Session #3</a:t>
            </a:r>
            <a:endParaRPr lang="en-US"/>
          </a:p>
        </p:txBody>
      </p:sp>
      <p:sp>
        <p:nvSpPr>
          <p:cNvPr id="7" name="Slide Number Placeholder 6"/>
          <p:cNvSpPr>
            <a:spLocks noGrp="1"/>
          </p:cNvSpPr>
          <p:nvPr>
            <p:ph type="sldNum" sz="quarter" idx="12"/>
          </p:nvPr>
        </p:nvSpPr>
        <p:spPr/>
        <p:txBody>
          <a:bodyPr/>
          <a:lstStyle/>
          <a:p>
            <a:fld id="{4E885171-607A-4D53-A144-729C97143EA1}"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r>
              <a:rPr lang="en-US" smtClean="0"/>
              <a:t>6/6/2018</a:t>
            </a:r>
            <a:endParaRPr lang="en-US"/>
          </a:p>
        </p:txBody>
      </p:sp>
      <p:sp>
        <p:nvSpPr>
          <p:cNvPr id="6" name="Footer Placeholder 5"/>
          <p:cNvSpPr>
            <a:spLocks noGrp="1"/>
          </p:cNvSpPr>
          <p:nvPr>
            <p:ph type="ftr" sz="quarter" idx="11"/>
          </p:nvPr>
        </p:nvSpPr>
        <p:spPr/>
        <p:txBody>
          <a:bodyPr/>
          <a:lstStyle/>
          <a:p>
            <a:r>
              <a:rPr lang="en-US" smtClean="0"/>
              <a:t>ACCS Provider Webinar, Session #3</a:t>
            </a:r>
            <a:endParaRPr lang="en-US"/>
          </a:p>
        </p:txBody>
      </p:sp>
      <p:sp>
        <p:nvSpPr>
          <p:cNvPr id="7" name="Slide Number Placeholder 6"/>
          <p:cNvSpPr>
            <a:spLocks noGrp="1"/>
          </p:cNvSpPr>
          <p:nvPr>
            <p:ph type="sldNum" sz="quarter" idx="12"/>
          </p:nvPr>
        </p:nvSpPr>
        <p:spPr/>
        <p:txBody>
          <a:bodyPr/>
          <a:lstStyle/>
          <a:p>
            <a:fld id="{4E885171-607A-4D53-A144-729C97143EA1}"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r>
              <a:rPr lang="en-US" smtClean="0"/>
              <a:t>6/6/2018</a:t>
            </a:r>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r>
              <a:rPr lang="en-US" smtClean="0"/>
              <a:t>ACCS Provider Webinar, Session #3</a:t>
            </a:r>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4E885171-607A-4D53-A144-729C97143EA1}" type="slidenum">
              <a:rPr lang="en-US" smtClean="0"/>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timing>
    <p:tnLst>
      <p:par>
        <p:cTn id="1" dur="indefinite" restart="never" nodeType="tmRoot"/>
      </p:par>
    </p:tnLst>
  </p:timing>
  <p:hf hdr="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cssrs.columbia.edu/about-the-project/about-the-lighthouse-project/"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hudexchange.info/resource/1618/hmis-self-sufficiency-matrix-trainin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masbirt.org/" TargetMode="External"/><Relationship Id="rId2" Type="http://schemas.openxmlformats.org/officeDocument/2006/relationships/hyperlink" Target="https://www.mass.gov/service-details/screening-brief-intervention-and-referral-to-treatment-sbirt"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4038600"/>
            <a:ext cx="7620000" cy="990600"/>
          </a:xfrm>
        </p:spPr>
        <p:txBody>
          <a:bodyPr>
            <a:normAutofit fontScale="90000"/>
          </a:bodyPr>
          <a:lstStyle/>
          <a:p>
            <a:r>
              <a:rPr lang="en-US" sz="2800" b="1" dirty="0"/>
              <a:t>ACCS Provider Webinar Series</a:t>
            </a:r>
            <a:br>
              <a:rPr lang="en-US" sz="2800" b="1" dirty="0"/>
            </a:br>
            <a:r>
              <a:rPr lang="en-US" sz="2800" b="1" dirty="0"/>
              <a:t>Session </a:t>
            </a:r>
            <a:r>
              <a:rPr lang="en-US" sz="2800" b="1" dirty="0" smtClean="0"/>
              <a:t>#3: </a:t>
            </a:r>
            <a:r>
              <a:rPr lang="en-US" sz="2800" b="1" dirty="0"/>
              <a:t>ACCS </a:t>
            </a:r>
            <a:r>
              <a:rPr lang="en-US" sz="2800" b="1" dirty="0" smtClean="0"/>
              <a:t>Clinical Documentation</a:t>
            </a:r>
            <a:endParaRPr lang="en-US" sz="2800" b="1" dirty="0"/>
          </a:p>
        </p:txBody>
      </p:sp>
      <p:sp>
        <p:nvSpPr>
          <p:cNvPr id="3" name="Subtitle 2"/>
          <p:cNvSpPr>
            <a:spLocks noGrp="1"/>
          </p:cNvSpPr>
          <p:nvPr>
            <p:ph type="subTitle" idx="1"/>
          </p:nvPr>
        </p:nvSpPr>
        <p:spPr>
          <a:xfrm>
            <a:off x="990601" y="4421080"/>
            <a:ext cx="7052568" cy="1260629"/>
          </a:xfrm>
        </p:spPr>
        <p:txBody>
          <a:bodyPr/>
          <a:lstStyle/>
          <a:p>
            <a:r>
              <a:rPr lang="en-US" dirty="0" smtClean="0"/>
              <a:t>3</a:t>
            </a:r>
          </a:p>
          <a:p>
            <a:endParaRPr lang="en-US" dirty="0"/>
          </a:p>
          <a:p>
            <a:r>
              <a:rPr lang="en-US" b="1" dirty="0" smtClean="0"/>
              <a:t>June 6, 2018 </a:t>
            </a:r>
            <a:endParaRPr lang="en-US" b="1"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00400" y="653716"/>
            <a:ext cx="2971800" cy="2622884"/>
          </a:xfrm>
          <a:prstGeom prst="rect">
            <a:avLst/>
          </a:prstGeom>
        </p:spPr>
      </p:pic>
      <p:sp>
        <p:nvSpPr>
          <p:cNvPr id="4" name="Date Placeholder 3"/>
          <p:cNvSpPr>
            <a:spLocks noGrp="1"/>
          </p:cNvSpPr>
          <p:nvPr>
            <p:ph type="dt" sz="half" idx="10"/>
          </p:nvPr>
        </p:nvSpPr>
        <p:spPr/>
        <p:txBody>
          <a:bodyPr/>
          <a:lstStyle/>
          <a:p>
            <a:r>
              <a:rPr lang="en-US" smtClean="0"/>
              <a:t>6/6/2018</a:t>
            </a:r>
            <a:endParaRPr lang="en-US"/>
          </a:p>
        </p:txBody>
      </p:sp>
      <p:sp>
        <p:nvSpPr>
          <p:cNvPr id="6" name="Footer Placeholder 5"/>
          <p:cNvSpPr>
            <a:spLocks noGrp="1"/>
          </p:cNvSpPr>
          <p:nvPr>
            <p:ph type="ftr" sz="quarter" idx="11"/>
          </p:nvPr>
        </p:nvSpPr>
        <p:spPr/>
        <p:txBody>
          <a:bodyPr/>
          <a:lstStyle/>
          <a:p>
            <a:r>
              <a:rPr lang="en-US" smtClean="0"/>
              <a:t>ACCS Provider Webinar, Session #3</a:t>
            </a:r>
            <a:endParaRPr lang="en-US"/>
          </a:p>
        </p:txBody>
      </p:sp>
      <p:sp>
        <p:nvSpPr>
          <p:cNvPr id="7" name="Slide Number Placeholder 6"/>
          <p:cNvSpPr>
            <a:spLocks noGrp="1"/>
          </p:cNvSpPr>
          <p:nvPr>
            <p:ph type="sldNum" sz="quarter" idx="12"/>
          </p:nvPr>
        </p:nvSpPr>
        <p:spPr/>
        <p:txBody>
          <a:bodyPr/>
          <a:lstStyle/>
          <a:p>
            <a:fld id="{4E885171-607A-4D53-A144-729C97143EA1}" type="slidenum">
              <a:rPr lang="en-US" smtClean="0"/>
              <a:t>1</a:t>
            </a:fld>
            <a:endParaRPr lang="en-US"/>
          </a:p>
        </p:txBody>
      </p:sp>
    </p:spTree>
    <p:extLst>
      <p:ext uri="{BB962C8B-B14F-4D97-AF65-F5344CB8AC3E}">
        <p14:creationId xmlns:p14="http://schemas.microsoft.com/office/powerpoint/2010/main" val="22616175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Screening &amp; Assessment – Risk for Suicide</a:t>
            </a:r>
            <a:endParaRPr lang="en-US" dirty="0"/>
          </a:p>
        </p:txBody>
      </p:sp>
      <p:sp>
        <p:nvSpPr>
          <p:cNvPr id="3" name="Content Placeholder 2"/>
          <p:cNvSpPr>
            <a:spLocks noGrp="1"/>
          </p:cNvSpPr>
          <p:nvPr>
            <p:ph sz="quarter" idx="1"/>
          </p:nvPr>
        </p:nvSpPr>
        <p:spPr/>
        <p:txBody>
          <a:bodyPr>
            <a:normAutofit/>
          </a:bodyPr>
          <a:lstStyle/>
          <a:p>
            <a:r>
              <a:rPr lang="en-US" dirty="0" smtClean="0"/>
              <a:t>The </a:t>
            </a:r>
            <a:r>
              <a:rPr lang="en-US" dirty="0"/>
              <a:t>Columbia-Suicide Severity Rating Scale (C-</a:t>
            </a:r>
            <a:r>
              <a:rPr lang="en-US" dirty="0" err="1"/>
              <a:t>SSRS</a:t>
            </a:r>
            <a:r>
              <a:rPr lang="en-US" dirty="0"/>
              <a:t>) </a:t>
            </a:r>
            <a:endParaRPr lang="en-US" dirty="0" smtClean="0"/>
          </a:p>
          <a:p>
            <a:pPr lvl="1"/>
            <a:r>
              <a:rPr lang="en-US" dirty="0" smtClean="0"/>
              <a:t>Series </a:t>
            </a:r>
            <a:r>
              <a:rPr lang="en-US" dirty="0"/>
              <a:t>of questions about suicidal thoughts and </a:t>
            </a:r>
            <a:r>
              <a:rPr lang="en-US" dirty="0" smtClean="0"/>
              <a:t>behaviors</a:t>
            </a:r>
          </a:p>
          <a:p>
            <a:pPr lvl="1"/>
            <a:r>
              <a:rPr lang="en-US" dirty="0" smtClean="0"/>
              <a:t>The </a:t>
            </a:r>
            <a:r>
              <a:rPr lang="en-US" dirty="0"/>
              <a:t>number and choice of questions </a:t>
            </a:r>
            <a:r>
              <a:rPr lang="en-US" dirty="0" smtClean="0"/>
              <a:t>depend </a:t>
            </a:r>
            <a:r>
              <a:rPr lang="en-US" dirty="0"/>
              <a:t>on each person’s </a:t>
            </a:r>
            <a:r>
              <a:rPr lang="en-US" dirty="0" smtClean="0"/>
              <a:t>answers – 2 to 6 questions</a:t>
            </a:r>
          </a:p>
          <a:p>
            <a:pPr lvl="1"/>
            <a:r>
              <a:rPr lang="en-US" dirty="0" smtClean="0"/>
              <a:t>Provider establishes </a:t>
            </a:r>
            <a:r>
              <a:rPr lang="en-US" dirty="0"/>
              <a:t>criteria or thresholds that determine what to do next for each person </a:t>
            </a:r>
            <a:r>
              <a:rPr lang="en-US" dirty="0" smtClean="0"/>
              <a:t>assessed</a:t>
            </a:r>
            <a:r>
              <a:rPr lang="en-US" dirty="0"/>
              <a:t> </a:t>
            </a:r>
            <a:r>
              <a:rPr lang="en-US" dirty="0" smtClean="0"/>
              <a:t>based on the judgment </a:t>
            </a:r>
            <a:r>
              <a:rPr lang="en-US" dirty="0"/>
              <a:t>of </a:t>
            </a:r>
            <a:r>
              <a:rPr lang="en-US" dirty="0" smtClean="0"/>
              <a:t>the clinician administering </a:t>
            </a:r>
            <a:r>
              <a:rPr lang="en-US" dirty="0"/>
              <a:t>the </a:t>
            </a:r>
            <a:r>
              <a:rPr lang="en-US" dirty="0" smtClean="0"/>
              <a:t>scale</a:t>
            </a:r>
          </a:p>
          <a:p>
            <a:pPr lvl="1"/>
            <a:endParaRPr lang="en-US" dirty="0"/>
          </a:p>
          <a:p>
            <a:pPr marL="274320" lvl="1" indent="0">
              <a:buNone/>
            </a:pPr>
            <a:r>
              <a:rPr lang="en-US" dirty="0">
                <a:hlinkClick r:id="rId2"/>
              </a:rPr>
              <a:t>http://cssrs.columbia.edu/about-the-project/about-the-lighthouse-project</a:t>
            </a:r>
            <a:r>
              <a:rPr lang="en-US" dirty="0" smtClean="0">
                <a:hlinkClick r:id="rId2"/>
              </a:rPr>
              <a:t>/</a:t>
            </a:r>
            <a:endParaRPr lang="en-US" dirty="0" smtClean="0"/>
          </a:p>
          <a:p>
            <a:pPr marL="274320" lvl="1" indent="0">
              <a:buNone/>
            </a:pPr>
            <a:endParaRPr lang="en-US" dirty="0"/>
          </a:p>
        </p:txBody>
      </p:sp>
      <p:sp>
        <p:nvSpPr>
          <p:cNvPr id="4" name="Date Placeholder 3"/>
          <p:cNvSpPr>
            <a:spLocks noGrp="1"/>
          </p:cNvSpPr>
          <p:nvPr>
            <p:ph type="dt" sz="half" idx="10"/>
          </p:nvPr>
        </p:nvSpPr>
        <p:spPr/>
        <p:txBody>
          <a:bodyPr/>
          <a:lstStyle/>
          <a:p>
            <a:r>
              <a:rPr lang="en-US" smtClean="0"/>
              <a:t>6/6/2018</a:t>
            </a:r>
            <a:endParaRPr lang="en-US"/>
          </a:p>
        </p:txBody>
      </p:sp>
      <p:sp>
        <p:nvSpPr>
          <p:cNvPr id="5" name="Footer Placeholder 4"/>
          <p:cNvSpPr>
            <a:spLocks noGrp="1"/>
          </p:cNvSpPr>
          <p:nvPr>
            <p:ph type="ftr" sz="quarter" idx="11"/>
          </p:nvPr>
        </p:nvSpPr>
        <p:spPr/>
        <p:txBody>
          <a:bodyPr/>
          <a:lstStyle/>
          <a:p>
            <a:r>
              <a:rPr lang="en-US" smtClean="0"/>
              <a:t>ACCS Provider Webinar, Session #3</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10</a:t>
            </a:fld>
            <a:endParaRPr lang="en-US"/>
          </a:p>
        </p:txBody>
      </p:sp>
    </p:spTree>
    <p:extLst>
      <p:ext uri="{BB962C8B-B14F-4D97-AF65-F5344CB8AC3E}">
        <p14:creationId xmlns:p14="http://schemas.microsoft.com/office/powerpoint/2010/main" val="37457509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Screening and Assessment FAQ	</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Q:  How often do risk screenings and assessments need to be completed?</a:t>
            </a:r>
          </a:p>
          <a:p>
            <a:endParaRPr lang="en-US" dirty="0"/>
          </a:p>
          <a:p>
            <a:r>
              <a:rPr lang="en-US" dirty="0" smtClean="0"/>
              <a:t>A:  Risk screening,  assessment, planning and prevention are ongoing and inter-related processes. </a:t>
            </a:r>
          </a:p>
          <a:p>
            <a:pPr lvl="1"/>
            <a:r>
              <a:rPr lang="en-US" dirty="0" smtClean="0"/>
              <a:t>Risk screenings and assessments, if indicated, must be completed during the initial screening and assessment</a:t>
            </a:r>
          </a:p>
          <a:p>
            <a:pPr lvl="1"/>
            <a:r>
              <a:rPr lang="en-US" dirty="0" smtClean="0"/>
              <a:t>Providers develop systems to identify and alert Team members, including the Licensed Clinician, to any changes in risk or protective factors</a:t>
            </a:r>
          </a:p>
          <a:p>
            <a:pPr lvl="1"/>
            <a:r>
              <a:rPr lang="en-US" dirty="0" smtClean="0"/>
              <a:t>When identified, the Licensed Clinicians determines the need for risk screening, assessment and changes to the Treatment, Safety, and Crisis Prevention and Response Plans</a:t>
            </a:r>
          </a:p>
          <a:p>
            <a:pPr lvl="1"/>
            <a:r>
              <a:rPr lang="en-US" dirty="0" smtClean="0"/>
              <a:t>In addition, risk screenings and assessments, if indicated, must be reviewed and completed during the annual review</a:t>
            </a:r>
          </a:p>
        </p:txBody>
      </p:sp>
      <p:sp>
        <p:nvSpPr>
          <p:cNvPr id="4" name="Date Placeholder 3"/>
          <p:cNvSpPr>
            <a:spLocks noGrp="1"/>
          </p:cNvSpPr>
          <p:nvPr>
            <p:ph type="dt" sz="half" idx="10"/>
          </p:nvPr>
        </p:nvSpPr>
        <p:spPr/>
        <p:txBody>
          <a:bodyPr/>
          <a:lstStyle/>
          <a:p>
            <a:r>
              <a:rPr lang="en-US" smtClean="0"/>
              <a:t>6/6/2018</a:t>
            </a:r>
            <a:endParaRPr lang="en-US"/>
          </a:p>
        </p:txBody>
      </p:sp>
      <p:sp>
        <p:nvSpPr>
          <p:cNvPr id="5" name="Footer Placeholder 4"/>
          <p:cNvSpPr>
            <a:spLocks noGrp="1"/>
          </p:cNvSpPr>
          <p:nvPr>
            <p:ph type="ftr" sz="quarter" idx="11"/>
          </p:nvPr>
        </p:nvSpPr>
        <p:spPr/>
        <p:txBody>
          <a:bodyPr/>
          <a:lstStyle/>
          <a:p>
            <a:r>
              <a:rPr lang="en-US" smtClean="0"/>
              <a:t>ACCS Provider Webinar, Session #3</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11</a:t>
            </a:fld>
            <a:endParaRPr lang="en-US"/>
          </a:p>
        </p:txBody>
      </p:sp>
    </p:spTree>
    <p:extLst>
      <p:ext uri="{BB962C8B-B14F-4D97-AF65-F5344CB8AC3E}">
        <p14:creationId xmlns:p14="http://schemas.microsoft.com/office/powerpoint/2010/main" val="24549960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Screening and Assessment FAQ</a:t>
            </a:r>
            <a:endParaRPr lang="en-US" dirty="0"/>
          </a:p>
        </p:txBody>
      </p:sp>
      <p:sp>
        <p:nvSpPr>
          <p:cNvPr id="3" name="Content Placeholder 2"/>
          <p:cNvSpPr>
            <a:spLocks noGrp="1"/>
          </p:cNvSpPr>
          <p:nvPr>
            <p:ph sz="quarter" idx="1"/>
          </p:nvPr>
        </p:nvSpPr>
        <p:spPr/>
        <p:txBody>
          <a:bodyPr/>
          <a:lstStyle/>
          <a:p>
            <a:pPr lvl="0"/>
            <a:r>
              <a:rPr lang="en-US" dirty="0" smtClean="0"/>
              <a:t>Q:  It </a:t>
            </a:r>
            <a:r>
              <a:rPr lang="en-US" dirty="0"/>
              <a:t>is assumed that the current risk assessment form used by </a:t>
            </a:r>
            <a:r>
              <a:rPr lang="en-US" dirty="0" err="1"/>
              <a:t>CBFS</a:t>
            </a:r>
            <a:r>
              <a:rPr lang="en-US" dirty="0"/>
              <a:t> will no longer be used </a:t>
            </a:r>
            <a:r>
              <a:rPr lang="en-US" dirty="0" smtClean="0"/>
              <a:t>and </a:t>
            </a:r>
            <a:r>
              <a:rPr lang="en-US" dirty="0"/>
              <a:t>that the various risk screenings and assessments </a:t>
            </a:r>
            <a:r>
              <a:rPr lang="en-US" dirty="0" smtClean="0"/>
              <a:t>will </a:t>
            </a:r>
            <a:r>
              <a:rPr lang="en-US" dirty="0"/>
              <a:t>together function as the risk assessment that would be used to inform the Risk and Crisis Prevention form?</a:t>
            </a:r>
          </a:p>
          <a:p>
            <a:r>
              <a:rPr lang="en-US" dirty="0"/>
              <a:t>A: </a:t>
            </a:r>
            <a:r>
              <a:rPr lang="en-US" dirty="0" smtClean="0"/>
              <a:t> Yes</a:t>
            </a:r>
            <a:r>
              <a:rPr lang="en-US" dirty="0"/>
              <a:t>, </a:t>
            </a:r>
            <a:r>
              <a:rPr lang="en-US" dirty="0" smtClean="0"/>
              <a:t>the risk screening and assessment includes the following:</a:t>
            </a:r>
          </a:p>
          <a:p>
            <a:pPr lvl="1"/>
            <a:r>
              <a:rPr lang="en-US" dirty="0" smtClean="0"/>
              <a:t>Substance Use:  </a:t>
            </a:r>
            <a:r>
              <a:rPr lang="en-US" dirty="0" err="1" smtClean="0"/>
              <a:t>SBIRT</a:t>
            </a:r>
            <a:r>
              <a:rPr lang="en-US" dirty="0" smtClean="0"/>
              <a:t> screening tool and substance use assessment</a:t>
            </a:r>
          </a:p>
          <a:p>
            <a:pPr lvl="1"/>
            <a:r>
              <a:rPr lang="en-US" dirty="0" smtClean="0"/>
              <a:t>Risk for Violence:  </a:t>
            </a:r>
            <a:r>
              <a:rPr lang="en-US" dirty="0" err="1" smtClean="0"/>
              <a:t>CRIT</a:t>
            </a:r>
            <a:r>
              <a:rPr lang="en-US" dirty="0" smtClean="0"/>
              <a:t> and HCR-20</a:t>
            </a:r>
          </a:p>
          <a:p>
            <a:pPr lvl="1"/>
            <a:r>
              <a:rPr lang="en-US" dirty="0" smtClean="0"/>
              <a:t>Risk For Suicide: </a:t>
            </a:r>
            <a:r>
              <a:rPr lang="en-US" dirty="0"/>
              <a:t>Columbia-Suicide Severity Rating Scale (C-</a:t>
            </a:r>
            <a:r>
              <a:rPr lang="en-US" dirty="0" err="1"/>
              <a:t>SSRS</a:t>
            </a:r>
            <a:r>
              <a:rPr lang="en-US" dirty="0"/>
              <a:t>)</a:t>
            </a:r>
          </a:p>
        </p:txBody>
      </p:sp>
      <p:sp>
        <p:nvSpPr>
          <p:cNvPr id="4" name="Date Placeholder 3"/>
          <p:cNvSpPr>
            <a:spLocks noGrp="1"/>
          </p:cNvSpPr>
          <p:nvPr>
            <p:ph type="dt" sz="half" idx="10"/>
          </p:nvPr>
        </p:nvSpPr>
        <p:spPr/>
        <p:txBody>
          <a:bodyPr/>
          <a:lstStyle/>
          <a:p>
            <a:r>
              <a:rPr lang="en-US" smtClean="0"/>
              <a:t>6/6/2018</a:t>
            </a:r>
            <a:endParaRPr lang="en-US"/>
          </a:p>
        </p:txBody>
      </p:sp>
      <p:sp>
        <p:nvSpPr>
          <p:cNvPr id="5" name="Footer Placeholder 4"/>
          <p:cNvSpPr>
            <a:spLocks noGrp="1"/>
          </p:cNvSpPr>
          <p:nvPr>
            <p:ph type="ftr" sz="quarter" idx="11"/>
          </p:nvPr>
        </p:nvSpPr>
        <p:spPr/>
        <p:txBody>
          <a:bodyPr/>
          <a:lstStyle/>
          <a:p>
            <a:r>
              <a:rPr lang="en-US" smtClean="0"/>
              <a:t>ACCS Provider Webinar, Session #3</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12</a:t>
            </a:fld>
            <a:endParaRPr lang="en-US"/>
          </a:p>
        </p:txBody>
      </p:sp>
    </p:spTree>
    <p:extLst>
      <p:ext uri="{BB962C8B-B14F-4D97-AF65-F5344CB8AC3E}">
        <p14:creationId xmlns:p14="http://schemas.microsoft.com/office/powerpoint/2010/main" val="39235306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Screening and Assessment FAQ</a:t>
            </a:r>
          </a:p>
        </p:txBody>
      </p:sp>
      <p:sp>
        <p:nvSpPr>
          <p:cNvPr id="3" name="Content Placeholder 2"/>
          <p:cNvSpPr>
            <a:spLocks noGrp="1"/>
          </p:cNvSpPr>
          <p:nvPr>
            <p:ph sz="quarter" idx="1"/>
          </p:nvPr>
        </p:nvSpPr>
        <p:spPr/>
        <p:txBody>
          <a:bodyPr/>
          <a:lstStyle/>
          <a:p>
            <a:pPr marL="0" lvl="0" indent="0">
              <a:buNone/>
            </a:pPr>
            <a:endParaRPr lang="en-US" dirty="0" smtClean="0"/>
          </a:p>
          <a:p>
            <a:pPr lvl="0"/>
            <a:r>
              <a:rPr lang="en-US" dirty="0" smtClean="0"/>
              <a:t>Q:  May </a:t>
            </a:r>
            <a:r>
              <a:rPr lang="en-US" dirty="0"/>
              <a:t>providers choose to use the existing </a:t>
            </a:r>
            <a:r>
              <a:rPr lang="en-US" dirty="0" err="1"/>
              <a:t>MSDP</a:t>
            </a:r>
            <a:r>
              <a:rPr lang="en-US" dirty="0"/>
              <a:t> Risk Assessment </a:t>
            </a:r>
            <a:r>
              <a:rPr lang="en-US" dirty="0" smtClean="0"/>
              <a:t>in place of the </a:t>
            </a:r>
            <a:r>
              <a:rPr lang="en-US" dirty="0" err="1"/>
              <a:t>DMH’s</a:t>
            </a:r>
            <a:r>
              <a:rPr lang="en-US" dirty="0"/>
              <a:t> </a:t>
            </a:r>
            <a:r>
              <a:rPr lang="en-US" dirty="0" err="1"/>
              <a:t>CRIT</a:t>
            </a:r>
            <a:r>
              <a:rPr lang="en-US" dirty="0"/>
              <a:t> for physical violence risk screen, as all items are covered in both documents</a:t>
            </a:r>
            <a:r>
              <a:rPr lang="en-US" dirty="0" smtClean="0"/>
              <a:t>?</a:t>
            </a:r>
          </a:p>
          <a:p>
            <a:pPr marL="0" lvl="0" indent="0">
              <a:buNone/>
            </a:pPr>
            <a:endParaRPr lang="en-US" dirty="0"/>
          </a:p>
          <a:p>
            <a:r>
              <a:rPr lang="en-US" dirty="0" smtClean="0"/>
              <a:t>A:  DMH is reviewing this document and will provide a response at a later date next week.  </a:t>
            </a:r>
            <a:endParaRPr lang="en-US" dirty="0"/>
          </a:p>
        </p:txBody>
      </p:sp>
      <p:sp>
        <p:nvSpPr>
          <p:cNvPr id="4" name="Date Placeholder 3"/>
          <p:cNvSpPr>
            <a:spLocks noGrp="1"/>
          </p:cNvSpPr>
          <p:nvPr>
            <p:ph type="dt" sz="half" idx="10"/>
          </p:nvPr>
        </p:nvSpPr>
        <p:spPr/>
        <p:txBody>
          <a:bodyPr/>
          <a:lstStyle/>
          <a:p>
            <a:r>
              <a:rPr lang="en-US" smtClean="0"/>
              <a:t>6/6/2018</a:t>
            </a:r>
            <a:endParaRPr lang="en-US"/>
          </a:p>
        </p:txBody>
      </p:sp>
      <p:sp>
        <p:nvSpPr>
          <p:cNvPr id="5" name="Footer Placeholder 4"/>
          <p:cNvSpPr>
            <a:spLocks noGrp="1"/>
          </p:cNvSpPr>
          <p:nvPr>
            <p:ph type="ftr" sz="quarter" idx="11"/>
          </p:nvPr>
        </p:nvSpPr>
        <p:spPr/>
        <p:txBody>
          <a:bodyPr/>
          <a:lstStyle/>
          <a:p>
            <a:r>
              <a:rPr lang="en-US" smtClean="0"/>
              <a:t>ACCS Provider Webinar, Session #3</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13</a:t>
            </a:fld>
            <a:endParaRPr lang="en-US"/>
          </a:p>
        </p:txBody>
      </p:sp>
    </p:spTree>
    <p:extLst>
      <p:ext uri="{BB962C8B-B14F-4D97-AF65-F5344CB8AC3E}">
        <p14:creationId xmlns:p14="http://schemas.microsoft.com/office/powerpoint/2010/main" val="10820951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 Sufficiency Matrix</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The Self-Sufficiency Matrix replaces the Assessed Need Checklist in the </a:t>
            </a:r>
            <a:r>
              <a:rPr lang="en-US" dirty="0" err="1" smtClean="0"/>
              <a:t>MSDP</a:t>
            </a:r>
            <a:r>
              <a:rPr lang="en-US" dirty="0" smtClean="0"/>
              <a:t> ACA.  </a:t>
            </a:r>
          </a:p>
          <a:p>
            <a:pPr lvl="1"/>
            <a:r>
              <a:rPr lang="en-US" dirty="0" smtClean="0"/>
              <a:t>Identify a score of 1-5 for each domain; include N/A</a:t>
            </a:r>
          </a:p>
          <a:p>
            <a:pPr lvl="1"/>
            <a:r>
              <a:rPr lang="en-US" dirty="0" smtClean="0"/>
              <a:t>Identify if “Person Desires Change Now” (Y/N)</a:t>
            </a:r>
          </a:p>
          <a:p>
            <a:pPr lvl="1"/>
            <a:r>
              <a:rPr lang="en-US" dirty="0"/>
              <a:t>Add the “Transition/Level of Care Change/Aftercare/Discharge Plan” section of the Individualized Action Plan to the assessment or addendum </a:t>
            </a:r>
            <a:r>
              <a:rPr lang="en-US" dirty="0" smtClean="0"/>
              <a:t>document</a:t>
            </a:r>
          </a:p>
          <a:p>
            <a:pPr lvl="1"/>
            <a:r>
              <a:rPr lang="en-US" dirty="0" err="1" smtClean="0"/>
              <a:t>SSM</a:t>
            </a:r>
            <a:r>
              <a:rPr lang="en-US" dirty="0" smtClean="0"/>
              <a:t> is used to: </a:t>
            </a:r>
          </a:p>
          <a:p>
            <a:pPr lvl="2"/>
            <a:r>
              <a:rPr lang="en-US" dirty="0" smtClean="0"/>
              <a:t>Identify reason for referral</a:t>
            </a:r>
          </a:p>
          <a:p>
            <a:pPr lvl="2"/>
            <a:r>
              <a:rPr lang="en-US" dirty="0" smtClean="0"/>
              <a:t>Guide level of care reviews with DMH</a:t>
            </a:r>
          </a:p>
          <a:p>
            <a:pPr lvl="2"/>
            <a:r>
              <a:rPr lang="en-US" dirty="0" err="1"/>
              <a:t>D</a:t>
            </a:r>
            <a:r>
              <a:rPr lang="en-US" dirty="0" err="1" smtClean="0"/>
              <a:t>termine</a:t>
            </a:r>
            <a:r>
              <a:rPr lang="en-US" dirty="0" smtClean="0"/>
              <a:t> readiness for transition</a:t>
            </a:r>
          </a:p>
          <a:p>
            <a:pPr marL="274320" lvl="1" indent="0">
              <a:buNone/>
            </a:pPr>
            <a:endParaRPr lang="en-US" dirty="0" smtClean="0"/>
          </a:p>
          <a:p>
            <a:pPr marL="274320" lvl="1" indent="0">
              <a:buNone/>
            </a:pPr>
            <a:r>
              <a:rPr lang="en-US" dirty="0">
                <a:hlinkClick r:id="rId2"/>
              </a:rPr>
              <a:t>https://www.hudexchange.info/resource/1618/hmis-self-sufficiency-matrix-training</a:t>
            </a:r>
            <a:r>
              <a:rPr lang="en-US" dirty="0" smtClean="0">
                <a:hlinkClick r:id="rId2"/>
              </a:rPr>
              <a:t>/</a:t>
            </a:r>
            <a:endParaRPr lang="en-US" dirty="0" smtClean="0"/>
          </a:p>
          <a:p>
            <a:pPr marL="274320" lvl="1" indent="0">
              <a:buNone/>
            </a:pPr>
            <a:endParaRPr lang="en-US" dirty="0"/>
          </a:p>
        </p:txBody>
      </p:sp>
      <p:sp>
        <p:nvSpPr>
          <p:cNvPr id="4" name="Date Placeholder 3"/>
          <p:cNvSpPr>
            <a:spLocks noGrp="1"/>
          </p:cNvSpPr>
          <p:nvPr>
            <p:ph type="dt" sz="half" idx="10"/>
          </p:nvPr>
        </p:nvSpPr>
        <p:spPr/>
        <p:txBody>
          <a:bodyPr/>
          <a:lstStyle/>
          <a:p>
            <a:r>
              <a:rPr lang="en-US" smtClean="0"/>
              <a:t>6/6/2018</a:t>
            </a:r>
            <a:endParaRPr lang="en-US"/>
          </a:p>
        </p:txBody>
      </p:sp>
      <p:sp>
        <p:nvSpPr>
          <p:cNvPr id="5" name="Footer Placeholder 4"/>
          <p:cNvSpPr>
            <a:spLocks noGrp="1"/>
          </p:cNvSpPr>
          <p:nvPr>
            <p:ph type="ftr" sz="quarter" idx="11"/>
          </p:nvPr>
        </p:nvSpPr>
        <p:spPr/>
        <p:txBody>
          <a:bodyPr/>
          <a:lstStyle/>
          <a:p>
            <a:r>
              <a:rPr lang="en-US" smtClean="0"/>
              <a:t>ACCS Provider Webinar, Session #3</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14</a:t>
            </a:fld>
            <a:endParaRPr lang="en-US"/>
          </a:p>
        </p:txBody>
      </p:sp>
    </p:spTree>
    <p:extLst>
      <p:ext uri="{BB962C8B-B14F-4D97-AF65-F5344CB8AC3E}">
        <p14:creationId xmlns:p14="http://schemas.microsoft.com/office/powerpoint/2010/main" val="15519247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 Sufficiency Matrix FAQ</a:t>
            </a:r>
            <a:endParaRPr lang="en-US" dirty="0"/>
          </a:p>
        </p:txBody>
      </p:sp>
      <p:sp>
        <p:nvSpPr>
          <p:cNvPr id="3" name="Content Placeholder 2"/>
          <p:cNvSpPr>
            <a:spLocks noGrp="1"/>
          </p:cNvSpPr>
          <p:nvPr>
            <p:ph sz="quarter" idx="1"/>
          </p:nvPr>
        </p:nvSpPr>
        <p:spPr/>
        <p:txBody>
          <a:bodyPr/>
          <a:lstStyle/>
          <a:p>
            <a:r>
              <a:rPr lang="en-US" sz="2700" dirty="0" smtClean="0"/>
              <a:t>Q:  Requiring </a:t>
            </a:r>
            <a:r>
              <a:rPr lang="en-US" sz="2700" dirty="0"/>
              <a:t>providers to “replace” the </a:t>
            </a:r>
            <a:r>
              <a:rPr lang="en-US" sz="2700" dirty="0" err="1"/>
              <a:t>MSDP</a:t>
            </a:r>
            <a:r>
              <a:rPr lang="en-US" sz="2700" dirty="0"/>
              <a:t> ACA Assessment needs checklist with the self-sufficiency matrix (</a:t>
            </a:r>
            <a:r>
              <a:rPr lang="en-US" sz="2700" dirty="0" err="1"/>
              <a:t>SSM</a:t>
            </a:r>
            <a:r>
              <a:rPr lang="en-US" sz="2700" dirty="0"/>
              <a:t>)– this implies DMH requires the </a:t>
            </a:r>
            <a:r>
              <a:rPr lang="en-US" sz="2700" dirty="0" err="1"/>
              <a:t>SSM</a:t>
            </a:r>
            <a:r>
              <a:rPr lang="en-US" sz="2700" dirty="0"/>
              <a:t> to be embedded in the ACA, not completed as an addendum to the ACA</a:t>
            </a:r>
            <a:r>
              <a:rPr lang="en-US" sz="2700" dirty="0" smtClean="0"/>
              <a:t>.</a:t>
            </a:r>
          </a:p>
          <a:p>
            <a:pPr marL="0" indent="0">
              <a:buNone/>
            </a:pPr>
            <a:endParaRPr lang="en-US" sz="2700" dirty="0"/>
          </a:p>
          <a:p>
            <a:r>
              <a:rPr lang="en-US" sz="2800" dirty="0"/>
              <a:t>A</a:t>
            </a:r>
            <a:r>
              <a:rPr lang="en-US" sz="2800"/>
              <a:t>: </a:t>
            </a:r>
            <a:r>
              <a:rPr lang="en-US" sz="2800" smtClean="0"/>
              <a:t> ACCS </a:t>
            </a:r>
            <a:r>
              <a:rPr lang="en-US" sz="2800" dirty="0"/>
              <a:t>providers may continue to use the </a:t>
            </a:r>
            <a:r>
              <a:rPr lang="en-US" sz="2800" dirty="0" err="1"/>
              <a:t>MSDP</a:t>
            </a:r>
            <a:r>
              <a:rPr lang="en-US" sz="2800" dirty="0"/>
              <a:t> form set and/or current </a:t>
            </a:r>
            <a:r>
              <a:rPr lang="en-US" sz="2800" dirty="0" err="1"/>
              <a:t>EHR</a:t>
            </a:r>
            <a:r>
              <a:rPr lang="en-US" sz="2800" dirty="0"/>
              <a:t> systems.  It is allowable to create </a:t>
            </a:r>
            <a:r>
              <a:rPr lang="en-US" sz="2800" dirty="0" smtClean="0"/>
              <a:t>a separate addendum </a:t>
            </a:r>
            <a:r>
              <a:rPr lang="en-US" sz="2800" dirty="0"/>
              <a:t>instead of embedding ACCS requirements into the </a:t>
            </a:r>
            <a:r>
              <a:rPr lang="en-US" sz="2800" dirty="0" err="1"/>
              <a:t>MSDP</a:t>
            </a:r>
            <a:r>
              <a:rPr lang="en-US" sz="2800" dirty="0"/>
              <a:t> </a:t>
            </a:r>
            <a:r>
              <a:rPr lang="en-US" sz="2800" dirty="0" err="1"/>
              <a:t>formset</a:t>
            </a:r>
            <a:r>
              <a:rPr lang="en-US" sz="2800" dirty="0" smtClean="0"/>
              <a:t>.  </a:t>
            </a:r>
            <a:endParaRPr lang="en-US" sz="2800" dirty="0"/>
          </a:p>
        </p:txBody>
      </p:sp>
      <p:sp>
        <p:nvSpPr>
          <p:cNvPr id="4" name="Date Placeholder 3"/>
          <p:cNvSpPr>
            <a:spLocks noGrp="1"/>
          </p:cNvSpPr>
          <p:nvPr>
            <p:ph type="dt" sz="half" idx="10"/>
          </p:nvPr>
        </p:nvSpPr>
        <p:spPr/>
        <p:txBody>
          <a:bodyPr/>
          <a:lstStyle/>
          <a:p>
            <a:r>
              <a:rPr lang="en-US" smtClean="0"/>
              <a:t>6/6/2018</a:t>
            </a:r>
            <a:endParaRPr lang="en-US"/>
          </a:p>
        </p:txBody>
      </p:sp>
      <p:sp>
        <p:nvSpPr>
          <p:cNvPr id="5" name="Footer Placeholder 4"/>
          <p:cNvSpPr>
            <a:spLocks noGrp="1"/>
          </p:cNvSpPr>
          <p:nvPr>
            <p:ph type="ftr" sz="quarter" idx="11"/>
          </p:nvPr>
        </p:nvSpPr>
        <p:spPr/>
        <p:txBody>
          <a:bodyPr/>
          <a:lstStyle/>
          <a:p>
            <a:r>
              <a:rPr lang="en-US" smtClean="0"/>
              <a:t>ACCS Provider Webinar, Session #3</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15</a:t>
            </a:fld>
            <a:endParaRPr lang="en-US"/>
          </a:p>
        </p:txBody>
      </p:sp>
    </p:spTree>
    <p:extLst>
      <p:ext uri="{BB962C8B-B14F-4D97-AF65-F5344CB8AC3E}">
        <p14:creationId xmlns:p14="http://schemas.microsoft.com/office/powerpoint/2010/main" val="38416386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 Plans</a:t>
            </a:r>
            <a:endParaRPr lang="en-US" dirty="0"/>
          </a:p>
        </p:txBody>
      </p:sp>
      <p:sp>
        <p:nvSpPr>
          <p:cNvPr id="3" name="Content Placeholder 2"/>
          <p:cNvSpPr>
            <a:spLocks noGrp="1"/>
          </p:cNvSpPr>
          <p:nvPr>
            <p:ph sz="quarter" idx="1"/>
          </p:nvPr>
        </p:nvSpPr>
        <p:spPr/>
        <p:txBody>
          <a:bodyPr>
            <a:normAutofit fontScale="85000" lnSpcReduction="20000"/>
          </a:bodyPr>
          <a:lstStyle/>
          <a:p>
            <a:r>
              <a:rPr lang="en-US" dirty="0" smtClean="0"/>
              <a:t>ACCS providers can utilize existing </a:t>
            </a:r>
            <a:r>
              <a:rPr lang="en-US" dirty="0" err="1" smtClean="0"/>
              <a:t>MSDP</a:t>
            </a:r>
            <a:r>
              <a:rPr lang="en-US" dirty="0" smtClean="0"/>
              <a:t> form set and/or </a:t>
            </a:r>
            <a:r>
              <a:rPr lang="en-US" dirty="0" err="1" smtClean="0"/>
              <a:t>EHR</a:t>
            </a:r>
            <a:r>
              <a:rPr lang="en-US" dirty="0" smtClean="0"/>
              <a:t> treatment plans</a:t>
            </a:r>
          </a:p>
          <a:p>
            <a:pPr lvl="0"/>
            <a:r>
              <a:rPr lang="en-US" dirty="0" smtClean="0"/>
              <a:t>Treatment Plan must include:  “Reason </a:t>
            </a:r>
            <a:r>
              <a:rPr lang="en-US" dirty="0"/>
              <a:t>for Referral” and “Barriers to Transition” </a:t>
            </a:r>
            <a:endParaRPr lang="en-US" dirty="0" smtClean="0"/>
          </a:p>
          <a:p>
            <a:pPr lvl="1"/>
            <a:r>
              <a:rPr lang="en-US" dirty="0" smtClean="0"/>
              <a:t>These fields can be added as a “recall value”</a:t>
            </a:r>
          </a:p>
          <a:p>
            <a:pPr marL="274320" lvl="1" indent="0">
              <a:buNone/>
            </a:pPr>
            <a:endParaRPr lang="en-US" dirty="0" smtClean="0"/>
          </a:p>
          <a:p>
            <a:r>
              <a:rPr lang="en-US" dirty="0"/>
              <a:t>Q:  I</a:t>
            </a:r>
            <a:r>
              <a:rPr lang="en-US" dirty="0" smtClean="0"/>
              <a:t>f an ACCS providers has </a:t>
            </a:r>
            <a:r>
              <a:rPr lang="en-US" dirty="0"/>
              <a:t>"reason for referral" as a data element in the Comprehensive Assessment that drives </a:t>
            </a:r>
            <a:r>
              <a:rPr lang="en-US" dirty="0" smtClean="0"/>
              <a:t>the </a:t>
            </a:r>
            <a:r>
              <a:rPr lang="en-US" dirty="0"/>
              <a:t>Treatment Plan, </a:t>
            </a:r>
            <a:r>
              <a:rPr lang="en-US" dirty="0" smtClean="0"/>
              <a:t>does it have to be on the Treatment </a:t>
            </a:r>
            <a:r>
              <a:rPr lang="en-US" dirty="0"/>
              <a:t>Plan as well</a:t>
            </a:r>
            <a:r>
              <a:rPr lang="en-US" dirty="0" smtClean="0"/>
              <a:t>?</a:t>
            </a:r>
          </a:p>
          <a:p>
            <a:endParaRPr lang="en-US" dirty="0"/>
          </a:p>
          <a:p>
            <a:r>
              <a:rPr lang="en-US" dirty="0" smtClean="0"/>
              <a:t>A:  </a:t>
            </a:r>
            <a:r>
              <a:rPr lang="en-US" dirty="0"/>
              <a:t>Yes, the reason for referral needs to be linked to the assessment and treatment plan. </a:t>
            </a:r>
            <a:r>
              <a:rPr lang="en-US" dirty="0" smtClean="0"/>
              <a:t>In the ACCS model, the </a:t>
            </a:r>
            <a:r>
              <a:rPr lang="en-US" b="1" i="1" dirty="0" smtClean="0"/>
              <a:t>reason </a:t>
            </a:r>
            <a:r>
              <a:rPr lang="en-US" b="1" i="1" dirty="0"/>
              <a:t>for referral</a:t>
            </a:r>
            <a:r>
              <a:rPr lang="en-US" dirty="0"/>
              <a:t> is one of the cornerstones of treatment planning and needs to be measured and reviewed regularly. </a:t>
            </a:r>
            <a:r>
              <a:rPr lang="en-US" dirty="0" smtClean="0"/>
              <a:t>  The </a:t>
            </a:r>
            <a:r>
              <a:rPr lang="en-US" dirty="0"/>
              <a:t>reason for referral is validated through assessment and treatment planning and guides </a:t>
            </a:r>
            <a:r>
              <a:rPr lang="en-US" dirty="0" smtClean="0"/>
              <a:t>Level of Care reviews with DMH. </a:t>
            </a:r>
            <a:endParaRPr lang="en-US" dirty="0"/>
          </a:p>
          <a:p>
            <a:endParaRPr lang="en-US" dirty="0"/>
          </a:p>
          <a:p>
            <a:pPr marL="274320" lvl="1" indent="0">
              <a:buNone/>
            </a:pPr>
            <a:endParaRPr lang="en-US" dirty="0"/>
          </a:p>
          <a:p>
            <a:endParaRPr lang="en-US" dirty="0"/>
          </a:p>
        </p:txBody>
      </p:sp>
      <p:sp>
        <p:nvSpPr>
          <p:cNvPr id="4" name="Date Placeholder 3"/>
          <p:cNvSpPr>
            <a:spLocks noGrp="1"/>
          </p:cNvSpPr>
          <p:nvPr>
            <p:ph type="dt" sz="half" idx="10"/>
          </p:nvPr>
        </p:nvSpPr>
        <p:spPr/>
        <p:txBody>
          <a:bodyPr/>
          <a:lstStyle/>
          <a:p>
            <a:r>
              <a:rPr lang="en-US" smtClean="0"/>
              <a:t>6/6/2018</a:t>
            </a:r>
            <a:endParaRPr lang="en-US"/>
          </a:p>
        </p:txBody>
      </p:sp>
      <p:sp>
        <p:nvSpPr>
          <p:cNvPr id="5" name="Footer Placeholder 4"/>
          <p:cNvSpPr>
            <a:spLocks noGrp="1"/>
          </p:cNvSpPr>
          <p:nvPr>
            <p:ph type="ftr" sz="quarter" idx="11"/>
          </p:nvPr>
        </p:nvSpPr>
        <p:spPr/>
        <p:txBody>
          <a:bodyPr/>
          <a:lstStyle/>
          <a:p>
            <a:r>
              <a:rPr lang="en-US" smtClean="0"/>
              <a:t>ACCS Provider Webinar, Session #3</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16</a:t>
            </a:fld>
            <a:endParaRPr lang="en-US"/>
          </a:p>
        </p:txBody>
      </p:sp>
    </p:spTree>
    <p:extLst>
      <p:ext uri="{BB962C8B-B14F-4D97-AF65-F5344CB8AC3E}">
        <p14:creationId xmlns:p14="http://schemas.microsoft.com/office/powerpoint/2010/main" val="26496594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Monthly Notes</a:t>
            </a:r>
            <a:endParaRPr lang="en-US" dirty="0"/>
          </a:p>
        </p:txBody>
      </p:sp>
      <p:sp>
        <p:nvSpPr>
          <p:cNvPr id="3" name="Content Placeholder 2"/>
          <p:cNvSpPr>
            <a:spLocks noGrp="1"/>
          </p:cNvSpPr>
          <p:nvPr>
            <p:ph sz="quarter" idx="1"/>
          </p:nvPr>
        </p:nvSpPr>
        <p:spPr/>
        <p:txBody>
          <a:bodyPr/>
          <a:lstStyle/>
          <a:p>
            <a:pPr lvl="0"/>
            <a:r>
              <a:rPr lang="en-US" sz="2800" dirty="0"/>
              <a:t>Utilize the existing </a:t>
            </a:r>
            <a:r>
              <a:rPr lang="en-US" sz="2800" dirty="0" err="1"/>
              <a:t>MSDP</a:t>
            </a:r>
            <a:r>
              <a:rPr lang="en-US" sz="2800" dirty="0"/>
              <a:t> Monthly Progress Note Summary </a:t>
            </a:r>
            <a:endParaRPr lang="en-US" sz="2800" dirty="0" smtClean="0"/>
          </a:p>
          <a:p>
            <a:pPr lvl="1"/>
            <a:r>
              <a:rPr lang="en-US" sz="2500" dirty="0" smtClean="0"/>
              <a:t>This </a:t>
            </a:r>
            <a:r>
              <a:rPr lang="en-US" sz="2500" dirty="0"/>
              <a:t>form </a:t>
            </a:r>
            <a:r>
              <a:rPr lang="en-US" sz="2500" dirty="0" smtClean="0"/>
              <a:t>replaces the Service Note.</a:t>
            </a:r>
            <a:endParaRPr lang="en-US" sz="3300" dirty="0"/>
          </a:p>
          <a:p>
            <a:pPr lvl="1"/>
            <a:r>
              <a:rPr lang="en-US" sz="2400" dirty="0" smtClean="0"/>
              <a:t>ACCS providers develop </a:t>
            </a:r>
            <a:r>
              <a:rPr lang="en-US" sz="2400" dirty="0"/>
              <a:t>policies and procedures addressing record documentation identify how information is gathered and documented during the month about interventions to inform the preparation of monthly notes and Rehab Option claiming.</a:t>
            </a:r>
            <a:endParaRPr lang="en-US" sz="3200" dirty="0"/>
          </a:p>
          <a:p>
            <a:pPr lvl="1"/>
            <a:r>
              <a:rPr lang="en-US" sz="2400" dirty="0" smtClean="0"/>
              <a:t>The Monthly Progress Note includes </a:t>
            </a:r>
            <a:r>
              <a:rPr lang="en-US" sz="2400" dirty="0"/>
              <a:t>measurable data in the description of progress toward goals identifies the number of Rehab billable days.  </a:t>
            </a:r>
            <a:endParaRPr lang="en-US" sz="3200" dirty="0"/>
          </a:p>
          <a:p>
            <a:endParaRPr lang="en-US" dirty="0"/>
          </a:p>
        </p:txBody>
      </p:sp>
      <p:sp>
        <p:nvSpPr>
          <p:cNvPr id="4" name="Date Placeholder 3"/>
          <p:cNvSpPr>
            <a:spLocks noGrp="1"/>
          </p:cNvSpPr>
          <p:nvPr>
            <p:ph type="dt" sz="half" idx="10"/>
          </p:nvPr>
        </p:nvSpPr>
        <p:spPr/>
        <p:txBody>
          <a:bodyPr/>
          <a:lstStyle/>
          <a:p>
            <a:r>
              <a:rPr lang="en-US" smtClean="0"/>
              <a:t>6/6/2018</a:t>
            </a:r>
            <a:endParaRPr lang="en-US"/>
          </a:p>
        </p:txBody>
      </p:sp>
      <p:sp>
        <p:nvSpPr>
          <p:cNvPr id="5" name="Footer Placeholder 4"/>
          <p:cNvSpPr>
            <a:spLocks noGrp="1"/>
          </p:cNvSpPr>
          <p:nvPr>
            <p:ph type="ftr" sz="quarter" idx="11"/>
          </p:nvPr>
        </p:nvSpPr>
        <p:spPr/>
        <p:txBody>
          <a:bodyPr/>
          <a:lstStyle/>
          <a:p>
            <a:r>
              <a:rPr lang="en-US" smtClean="0"/>
              <a:t>ACCS Provider Webinar, Session #3</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17</a:t>
            </a:fld>
            <a:endParaRPr lang="en-US"/>
          </a:p>
        </p:txBody>
      </p:sp>
    </p:spTree>
    <p:extLst>
      <p:ext uri="{BB962C8B-B14F-4D97-AF65-F5344CB8AC3E}">
        <p14:creationId xmlns:p14="http://schemas.microsoft.com/office/powerpoint/2010/main" val="35551964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Monthly Note FAQ</a:t>
            </a:r>
            <a:endParaRPr lang="en-US" dirty="0"/>
          </a:p>
        </p:txBody>
      </p:sp>
      <p:sp>
        <p:nvSpPr>
          <p:cNvPr id="3" name="Content Placeholder 2"/>
          <p:cNvSpPr>
            <a:spLocks noGrp="1"/>
          </p:cNvSpPr>
          <p:nvPr>
            <p:ph sz="quarter" idx="1"/>
          </p:nvPr>
        </p:nvSpPr>
        <p:spPr/>
        <p:txBody>
          <a:bodyPr>
            <a:normAutofit/>
          </a:bodyPr>
          <a:lstStyle/>
          <a:p>
            <a:pPr marL="0" lvl="0" indent="0">
              <a:buNone/>
            </a:pPr>
            <a:endParaRPr lang="en-US" dirty="0" smtClean="0"/>
          </a:p>
          <a:p>
            <a:pPr lvl="0"/>
            <a:r>
              <a:rPr lang="en-US" dirty="0" smtClean="0"/>
              <a:t>Q:  Is it </a:t>
            </a:r>
            <a:r>
              <a:rPr lang="en-US" dirty="0"/>
              <a:t>still necessary to document every contact in a </a:t>
            </a:r>
            <a:r>
              <a:rPr lang="en-US" dirty="0" smtClean="0"/>
              <a:t>Service </a:t>
            </a:r>
            <a:r>
              <a:rPr lang="en-US" dirty="0"/>
              <a:t>N</a:t>
            </a:r>
            <a:r>
              <a:rPr lang="en-US" dirty="0" smtClean="0"/>
              <a:t>ote </a:t>
            </a:r>
            <a:r>
              <a:rPr lang="en-US" dirty="0"/>
              <a:t>or similar form?</a:t>
            </a:r>
          </a:p>
          <a:p>
            <a:pPr marL="0" indent="0">
              <a:buNone/>
            </a:pPr>
            <a:endParaRPr lang="en-US" dirty="0"/>
          </a:p>
          <a:p>
            <a:r>
              <a:rPr lang="en-US" dirty="0"/>
              <a:t>A:  It is necessary to document contact with a Client, however daily </a:t>
            </a:r>
            <a:r>
              <a:rPr lang="en-US" dirty="0" smtClean="0"/>
              <a:t>Service Notes </a:t>
            </a:r>
            <a:r>
              <a:rPr lang="en-US" dirty="0"/>
              <a:t>are no longer required as part of a client record. </a:t>
            </a:r>
            <a:r>
              <a:rPr lang="en-US" dirty="0" smtClean="0"/>
              <a:t> Providers need to develop </a:t>
            </a:r>
            <a:r>
              <a:rPr lang="en-US" dirty="0"/>
              <a:t>a process for how they will document the implementation of interventions to inform the preparation of </a:t>
            </a:r>
            <a:r>
              <a:rPr lang="en-US" dirty="0" smtClean="0"/>
              <a:t>Monthly </a:t>
            </a:r>
            <a:r>
              <a:rPr lang="en-US" dirty="0"/>
              <a:t>N</a:t>
            </a:r>
            <a:r>
              <a:rPr lang="en-US" dirty="0" smtClean="0"/>
              <a:t>otes </a:t>
            </a:r>
            <a:r>
              <a:rPr lang="en-US" dirty="0"/>
              <a:t>and claim for Rehab Option.  </a:t>
            </a:r>
          </a:p>
        </p:txBody>
      </p:sp>
      <p:sp>
        <p:nvSpPr>
          <p:cNvPr id="4" name="Date Placeholder 3"/>
          <p:cNvSpPr>
            <a:spLocks noGrp="1"/>
          </p:cNvSpPr>
          <p:nvPr>
            <p:ph type="dt" sz="half" idx="10"/>
          </p:nvPr>
        </p:nvSpPr>
        <p:spPr/>
        <p:txBody>
          <a:bodyPr/>
          <a:lstStyle/>
          <a:p>
            <a:r>
              <a:rPr lang="en-US" smtClean="0"/>
              <a:t>6/6/2018</a:t>
            </a:r>
            <a:endParaRPr lang="en-US"/>
          </a:p>
        </p:txBody>
      </p:sp>
      <p:sp>
        <p:nvSpPr>
          <p:cNvPr id="5" name="Footer Placeholder 4"/>
          <p:cNvSpPr>
            <a:spLocks noGrp="1"/>
          </p:cNvSpPr>
          <p:nvPr>
            <p:ph type="ftr" sz="quarter" idx="11"/>
          </p:nvPr>
        </p:nvSpPr>
        <p:spPr/>
        <p:txBody>
          <a:bodyPr/>
          <a:lstStyle/>
          <a:p>
            <a:r>
              <a:rPr lang="en-US" smtClean="0"/>
              <a:t>ACCS Provider Webinar, Session #3</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18</a:t>
            </a:fld>
            <a:endParaRPr lang="en-US"/>
          </a:p>
        </p:txBody>
      </p:sp>
    </p:spTree>
    <p:extLst>
      <p:ext uri="{BB962C8B-B14F-4D97-AF65-F5344CB8AC3E}">
        <p14:creationId xmlns:p14="http://schemas.microsoft.com/office/powerpoint/2010/main" val="22994070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Monthly Note FAQ</a:t>
            </a:r>
          </a:p>
        </p:txBody>
      </p:sp>
      <p:sp>
        <p:nvSpPr>
          <p:cNvPr id="3" name="Content Placeholder 2"/>
          <p:cNvSpPr>
            <a:spLocks noGrp="1"/>
          </p:cNvSpPr>
          <p:nvPr>
            <p:ph sz="quarter" idx="1"/>
          </p:nvPr>
        </p:nvSpPr>
        <p:spPr/>
        <p:txBody>
          <a:bodyPr>
            <a:normAutofit fontScale="92500" lnSpcReduction="10000"/>
          </a:bodyPr>
          <a:lstStyle/>
          <a:p>
            <a:pPr lvl="0"/>
            <a:r>
              <a:rPr lang="en-US" dirty="0" smtClean="0"/>
              <a:t>Q:   The </a:t>
            </a:r>
            <a:r>
              <a:rPr lang="en-US" dirty="0" err="1"/>
              <a:t>MSDP</a:t>
            </a:r>
            <a:r>
              <a:rPr lang="en-US" dirty="0"/>
              <a:t> Monthly Progress Note Summary has only one field in addition to the Goal and Objective Status/Progress section. </a:t>
            </a:r>
            <a:r>
              <a:rPr lang="en-US" dirty="0" smtClean="0"/>
              <a:t> This </a:t>
            </a:r>
            <a:r>
              <a:rPr lang="en-US" dirty="0"/>
              <a:t>field only asks for a summary of health related activities. Is that truly the intention (to only document health related concerns) or should all non-</a:t>
            </a:r>
            <a:r>
              <a:rPr lang="en-US" dirty="0" err="1"/>
              <a:t>IAP</a:t>
            </a:r>
            <a:r>
              <a:rPr lang="en-US" dirty="0"/>
              <a:t> related information in the month be summarized here?</a:t>
            </a:r>
          </a:p>
          <a:p>
            <a:endParaRPr lang="en-US" dirty="0"/>
          </a:p>
          <a:p>
            <a:r>
              <a:rPr lang="en-US" dirty="0"/>
              <a:t>A:  Any information related to the Person that impacts treatment planning development and the delivery of interventions should be included in the monthly note.  </a:t>
            </a:r>
            <a:r>
              <a:rPr lang="en-US" dirty="0" smtClean="0"/>
              <a:t>Providers </a:t>
            </a:r>
            <a:r>
              <a:rPr lang="en-US" dirty="0"/>
              <a:t>are responsible for monitoring physical health statuses and respond to urgent needs.  This section does speak to those health related activities, concerns, changes and follow up. </a:t>
            </a:r>
          </a:p>
          <a:p>
            <a:endParaRPr lang="en-US" dirty="0"/>
          </a:p>
          <a:p>
            <a:endParaRPr lang="en-US" dirty="0"/>
          </a:p>
        </p:txBody>
      </p:sp>
      <p:sp>
        <p:nvSpPr>
          <p:cNvPr id="4" name="Date Placeholder 3"/>
          <p:cNvSpPr>
            <a:spLocks noGrp="1"/>
          </p:cNvSpPr>
          <p:nvPr>
            <p:ph type="dt" sz="half" idx="10"/>
          </p:nvPr>
        </p:nvSpPr>
        <p:spPr/>
        <p:txBody>
          <a:bodyPr/>
          <a:lstStyle/>
          <a:p>
            <a:r>
              <a:rPr lang="en-US" smtClean="0"/>
              <a:t>6/6/2018</a:t>
            </a:r>
            <a:endParaRPr lang="en-US"/>
          </a:p>
        </p:txBody>
      </p:sp>
      <p:sp>
        <p:nvSpPr>
          <p:cNvPr id="5" name="Footer Placeholder 4"/>
          <p:cNvSpPr>
            <a:spLocks noGrp="1"/>
          </p:cNvSpPr>
          <p:nvPr>
            <p:ph type="ftr" sz="quarter" idx="11"/>
          </p:nvPr>
        </p:nvSpPr>
        <p:spPr/>
        <p:txBody>
          <a:bodyPr/>
          <a:lstStyle/>
          <a:p>
            <a:r>
              <a:rPr lang="en-US" smtClean="0"/>
              <a:t>ACCS Provider Webinar, Session #3</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19</a:t>
            </a:fld>
            <a:endParaRPr lang="en-US"/>
          </a:p>
        </p:txBody>
      </p:sp>
    </p:spTree>
    <p:extLst>
      <p:ext uri="{BB962C8B-B14F-4D97-AF65-F5344CB8AC3E}">
        <p14:creationId xmlns:p14="http://schemas.microsoft.com/office/powerpoint/2010/main" val="2345543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sz="quarter" idx="1"/>
          </p:nvPr>
        </p:nvSpPr>
        <p:spPr>
          <a:xfrm>
            <a:off x="457200" y="929640"/>
            <a:ext cx="8229600" cy="4937760"/>
          </a:xfrm>
        </p:spPr>
        <p:txBody>
          <a:bodyPr>
            <a:normAutofit lnSpcReduction="10000"/>
          </a:bodyPr>
          <a:lstStyle/>
          <a:p>
            <a:pPr marL="0" indent="0">
              <a:buNone/>
            </a:pPr>
            <a:endParaRPr lang="en-US" dirty="0" smtClean="0"/>
          </a:p>
          <a:p>
            <a:r>
              <a:rPr lang="en-US" sz="2200" dirty="0" smtClean="0"/>
              <a:t>Introductions	</a:t>
            </a:r>
          </a:p>
          <a:p>
            <a:r>
              <a:rPr lang="en-US" sz="2200" dirty="0" smtClean="0"/>
              <a:t>New ACCS clinical </a:t>
            </a:r>
            <a:r>
              <a:rPr lang="en-US" sz="2200" dirty="0"/>
              <a:t>d</a:t>
            </a:r>
            <a:r>
              <a:rPr lang="en-US" sz="2200" dirty="0" smtClean="0"/>
              <a:t>ocumentation requirements</a:t>
            </a:r>
          </a:p>
          <a:p>
            <a:pPr lvl="1"/>
            <a:r>
              <a:rPr lang="en-US" sz="1900" dirty="0" smtClean="0"/>
              <a:t>Guiding principles</a:t>
            </a:r>
          </a:p>
          <a:p>
            <a:pPr lvl="1"/>
            <a:r>
              <a:rPr lang="en-US" sz="1900" dirty="0" smtClean="0"/>
              <a:t>Risk screening and assessment</a:t>
            </a:r>
          </a:p>
          <a:p>
            <a:pPr lvl="1"/>
            <a:r>
              <a:rPr lang="en-US" sz="1900" dirty="0" smtClean="0"/>
              <a:t>Self Sufficiency Matrix</a:t>
            </a:r>
          </a:p>
          <a:p>
            <a:pPr lvl="1"/>
            <a:r>
              <a:rPr lang="en-US" sz="1900" dirty="0" smtClean="0"/>
              <a:t>Treatment Plan</a:t>
            </a:r>
          </a:p>
          <a:p>
            <a:pPr lvl="1"/>
            <a:r>
              <a:rPr lang="en-US" sz="1900" dirty="0" smtClean="0"/>
              <a:t>Monthly Notes</a:t>
            </a:r>
          </a:p>
          <a:p>
            <a:r>
              <a:rPr lang="en-US" sz="2200" dirty="0" smtClean="0"/>
              <a:t>Timeline for transition from </a:t>
            </a:r>
            <a:r>
              <a:rPr lang="en-US" sz="2200" dirty="0" err="1" smtClean="0"/>
              <a:t>CBFS</a:t>
            </a:r>
            <a:r>
              <a:rPr lang="en-US" sz="2200" dirty="0" smtClean="0"/>
              <a:t> to ACCS documentation</a:t>
            </a:r>
          </a:p>
          <a:p>
            <a:r>
              <a:rPr lang="en-US" sz="2200" dirty="0" err="1" smtClean="0"/>
              <a:t>EHRs</a:t>
            </a:r>
            <a:r>
              <a:rPr lang="en-US" sz="2200" dirty="0" smtClean="0"/>
              <a:t> and </a:t>
            </a:r>
            <a:r>
              <a:rPr lang="en-US" sz="2200" dirty="0" err="1" smtClean="0"/>
              <a:t>MSDP</a:t>
            </a:r>
            <a:r>
              <a:rPr lang="en-US" sz="2200" dirty="0" smtClean="0"/>
              <a:t> Form Set</a:t>
            </a:r>
          </a:p>
          <a:p>
            <a:r>
              <a:rPr lang="en-US" sz="2200" dirty="0" smtClean="0"/>
              <a:t>Rehab Option reviews</a:t>
            </a:r>
          </a:p>
          <a:p>
            <a:r>
              <a:rPr lang="en-US" sz="2200" dirty="0" smtClean="0"/>
              <a:t>Additional questions</a:t>
            </a:r>
          </a:p>
          <a:p>
            <a:r>
              <a:rPr lang="en-US" sz="2200" dirty="0" smtClean="0"/>
              <a:t>Next steps</a:t>
            </a:r>
            <a:endParaRPr lang="en-US" sz="2200" dirty="0"/>
          </a:p>
        </p:txBody>
      </p:sp>
      <p:sp>
        <p:nvSpPr>
          <p:cNvPr id="4" name="Date Placeholder 3"/>
          <p:cNvSpPr>
            <a:spLocks noGrp="1"/>
          </p:cNvSpPr>
          <p:nvPr>
            <p:ph type="dt" sz="half" idx="10"/>
          </p:nvPr>
        </p:nvSpPr>
        <p:spPr/>
        <p:txBody>
          <a:bodyPr/>
          <a:lstStyle/>
          <a:p>
            <a:r>
              <a:rPr lang="en-US" smtClean="0"/>
              <a:t>6/6/2018</a:t>
            </a:r>
            <a:endParaRPr lang="en-US"/>
          </a:p>
        </p:txBody>
      </p:sp>
      <p:sp>
        <p:nvSpPr>
          <p:cNvPr id="5" name="Footer Placeholder 4"/>
          <p:cNvSpPr>
            <a:spLocks noGrp="1"/>
          </p:cNvSpPr>
          <p:nvPr>
            <p:ph type="ftr" sz="quarter" idx="11"/>
          </p:nvPr>
        </p:nvSpPr>
        <p:spPr/>
        <p:txBody>
          <a:bodyPr/>
          <a:lstStyle/>
          <a:p>
            <a:r>
              <a:rPr lang="en-US" smtClean="0"/>
              <a:t>ACCS Provider Webinar, Session #3</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2</a:t>
            </a:fld>
            <a:endParaRPr lang="en-US"/>
          </a:p>
        </p:txBody>
      </p:sp>
    </p:spTree>
    <p:extLst>
      <p:ext uri="{BB962C8B-B14F-4D97-AF65-F5344CB8AC3E}">
        <p14:creationId xmlns:p14="http://schemas.microsoft.com/office/powerpoint/2010/main" val="14484143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Monthly Note FAQ</a:t>
            </a:r>
          </a:p>
        </p:txBody>
      </p:sp>
      <p:sp>
        <p:nvSpPr>
          <p:cNvPr id="3" name="Content Placeholder 2"/>
          <p:cNvSpPr>
            <a:spLocks noGrp="1"/>
          </p:cNvSpPr>
          <p:nvPr>
            <p:ph sz="quarter" idx="1"/>
          </p:nvPr>
        </p:nvSpPr>
        <p:spPr/>
        <p:txBody>
          <a:bodyPr/>
          <a:lstStyle/>
          <a:p>
            <a:pPr marL="0" lvl="0" indent="0">
              <a:buNone/>
            </a:pPr>
            <a:endParaRPr lang="en-US" dirty="0" smtClean="0"/>
          </a:p>
          <a:p>
            <a:pPr lvl="0"/>
            <a:r>
              <a:rPr lang="en-US" dirty="0" smtClean="0"/>
              <a:t>Q:  Do </a:t>
            </a:r>
            <a:r>
              <a:rPr lang="en-US" dirty="0"/>
              <a:t>the monthly Progress Note Summary forms need to be completed on the months that Review/Revision forms are also due? </a:t>
            </a:r>
          </a:p>
          <a:p>
            <a:pPr marL="0" indent="0">
              <a:buNone/>
            </a:pPr>
            <a:endParaRPr lang="en-US" dirty="0"/>
          </a:p>
          <a:p>
            <a:r>
              <a:rPr lang="en-US" dirty="0" smtClean="0"/>
              <a:t>A:  Monthly </a:t>
            </a:r>
            <a:r>
              <a:rPr lang="en-US" dirty="0"/>
              <a:t>notes should continue to occur on a monthly </a:t>
            </a:r>
            <a:r>
              <a:rPr lang="en-US" dirty="0" smtClean="0"/>
              <a:t>basis, including when the </a:t>
            </a:r>
            <a:r>
              <a:rPr lang="en-US" dirty="0"/>
              <a:t>quarterly </a:t>
            </a:r>
            <a:r>
              <a:rPr lang="en-US" dirty="0" smtClean="0"/>
              <a:t>review falls </a:t>
            </a:r>
            <a:r>
              <a:rPr lang="en-US" dirty="0"/>
              <a:t>within that month. </a:t>
            </a:r>
            <a:r>
              <a:rPr lang="en-US" dirty="0" smtClean="0"/>
              <a:t> Monthly </a:t>
            </a:r>
            <a:r>
              <a:rPr lang="en-US" dirty="0"/>
              <a:t>notes are used to inform the quarterly review. </a:t>
            </a:r>
          </a:p>
          <a:p>
            <a:endParaRPr lang="en-US" dirty="0"/>
          </a:p>
        </p:txBody>
      </p:sp>
      <p:sp>
        <p:nvSpPr>
          <p:cNvPr id="4" name="Date Placeholder 3"/>
          <p:cNvSpPr>
            <a:spLocks noGrp="1"/>
          </p:cNvSpPr>
          <p:nvPr>
            <p:ph type="dt" sz="half" idx="10"/>
          </p:nvPr>
        </p:nvSpPr>
        <p:spPr/>
        <p:txBody>
          <a:bodyPr/>
          <a:lstStyle/>
          <a:p>
            <a:r>
              <a:rPr lang="en-US" smtClean="0"/>
              <a:t>6/6/2018</a:t>
            </a:r>
            <a:endParaRPr lang="en-US"/>
          </a:p>
        </p:txBody>
      </p:sp>
      <p:sp>
        <p:nvSpPr>
          <p:cNvPr id="5" name="Footer Placeholder 4"/>
          <p:cNvSpPr>
            <a:spLocks noGrp="1"/>
          </p:cNvSpPr>
          <p:nvPr>
            <p:ph type="ftr" sz="quarter" idx="11"/>
          </p:nvPr>
        </p:nvSpPr>
        <p:spPr/>
        <p:txBody>
          <a:bodyPr/>
          <a:lstStyle/>
          <a:p>
            <a:r>
              <a:rPr lang="en-US" smtClean="0"/>
              <a:t>ACCS Provider Webinar, Session #3</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20</a:t>
            </a:fld>
            <a:endParaRPr lang="en-US"/>
          </a:p>
        </p:txBody>
      </p:sp>
    </p:spTree>
    <p:extLst>
      <p:ext uri="{BB962C8B-B14F-4D97-AF65-F5344CB8AC3E}">
        <p14:creationId xmlns:p14="http://schemas.microsoft.com/office/powerpoint/2010/main" val="30317915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a:t>
            </a:r>
            <a:endParaRPr lang="en-US" dirty="0"/>
          </a:p>
        </p:txBody>
      </p:sp>
      <p:sp>
        <p:nvSpPr>
          <p:cNvPr id="3" name="Content Placeholder 2"/>
          <p:cNvSpPr>
            <a:spLocks noGrp="1"/>
          </p:cNvSpPr>
          <p:nvPr>
            <p:ph sz="quarter" idx="1"/>
          </p:nvPr>
        </p:nvSpPr>
        <p:spPr/>
        <p:txBody>
          <a:bodyPr>
            <a:normAutofit/>
          </a:bodyPr>
          <a:lstStyle/>
          <a:p>
            <a:r>
              <a:rPr lang="en-US" b="1" dirty="0" err="1" smtClean="0"/>
              <a:t>RFR</a:t>
            </a:r>
            <a:r>
              <a:rPr lang="en-US" b="1" dirty="0" smtClean="0"/>
              <a:t> requirement:  </a:t>
            </a:r>
            <a:r>
              <a:rPr lang="en-US" dirty="0" smtClean="0"/>
              <a:t>Assessments and treatment plans are completed as soon as possible but no later than 6 months after contract start date (1/1/19)</a:t>
            </a:r>
          </a:p>
          <a:p>
            <a:pPr marL="0" indent="0">
              <a:buNone/>
            </a:pPr>
            <a:endParaRPr lang="en-US" dirty="0" smtClean="0"/>
          </a:p>
          <a:p>
            <a:r>
              <a:rPr lang="en-US" dirty="0" smtClean="0"/>
              <a:t>At contract start, suggest providers work off the current the current assessment and treatment plan annual dates</a:t>
            </a:r>
          </a:p>
          <a:p>
            <a:pPr lvl="1"/>
            <a:r>
              <a:rPr lang="en-US" dirty="0" smtClean="0"/>
              <a:t>Review and update the assessment and treatment plan at the first quarterly review of the treatment planning cycle</a:t>
            </a:r>
          </a:p>
          <a:p>
            <a:pPr lvl="1"/>
            <a:r>
              <a:rPr lang="en-US" dirty="0" smtClean="0"/>
              <a:t>Complete quarterly reviews for the first year </a:t>
            </a:r>
          </a:p>
          <a:p>
            <a:pPr lvl="1"/>
            <a:r>
              <a:rPr lang="en-US" dirty="0" smtClean="0"/>
              <a:t>Complete re-assessment and treatment plan at original annual date</a:t>
            </a:r>
          </a:p>
        </p:txBody>
      </p:sp>
      <p:sp>
        <p:nvSpPr>
          <p:cNvPr id="4" name="Date Placeholder 3"/>
          <p:cNvSpPr>
            <a:spLocks noGrp="1"/>
          </p:cNvSpPr>
          <p:nvPr>
            <p:ph type="dt" sz="half" idx="10"/>
          </p:nvPr>
        </p:nvSpPr>
        <p:spPr/>
        <p:txBody>
          <a:bodyPr/>
          <a:lstStyle/>
          <a:p>
            <a:r>
              <a:rPr lang="en-US" smtClean="0"/>
              <a:t>6/6/2018</a:t>
            </a:r>
            <a:endParaRPr lang="en-US"/>
          </a:p>
        </p:txBody>
      </p:sp>
      <p:sp>
        <p:nvSpPr>
          <p:cNvPr id="5" name="Footer Placeholder 4"/>
          <p:cNvSpPr>
            <a:spLocks noGrp="1"/>
          </p:cNvSpPr>
          <p:nvPr>
            <p:ph type="ftr" sz="quarter" idx="11"/>
          </p:nvPr>
        </p:nvSpPr>
        <p:spPr/>
        <p:txBody>
          <a:bodyPr/>
          <a:lstStyle/>
          <a:p>
            <a:r>
              <a:rPr lang="en-US" smtClean="0"/>
              <a:t>ACCS Provider Webinar, Session #3</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21</a:t>
            </a:fld>
            <a:endParaRPr lang="en-US"/>
          </a:p>
        </p:txBody>
      </p:sp>
    </p:spTree>
    <p:extLst>
      <p:ext uri="{BB962C8B-B14F-4D97-AF65-F5344CB8AC3E}">
        <p14:creationId xmlns:p14="http://schemas.microsoft.com/office/powerpoint/2010/main" val="22352616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 Examples</a:t>
            </a:r>
            <a:endParaRPr lang="en-US" dirty="0"/>
          </a:p>
        </p:txBody>
      </p:sp>
      <p:sp>
        <p:nvSpPr>
          <p:cNvPr id="3" name="Content Placeholder 2"/>
          <p:cNvSpPr>
            <a:spLocks noGrp="1"/>
          </p:cNvSpPr>
          <p:nvPr>
            <p:ph sz="quarter" idx="1"/>
          </p:nvPr>
        </p:nvSpPr>
        <p:spPr/>
        <p:txBody>
          <a:bodyPr/>
          <a:lstStyle/>
          <a:p>
            <a:pPr marL="274320" lvl="1">
              <a:spcBef>
                <a:spcPts val="600"/>
              </a:spcBef>
              <a:buClr>
                <a:schemeClr val="accent1"/>
              </a:buClr>
            </a:pPr>
            <a:r>
              <a:rPr lang="en-US" dirty="0" smtClean="0"/>
              <a:t>Client </a:t>
            </a:r>
            <a:r>
              <a:rPr lang="en-US" dirty="0"/>
              <a:t>with an annual review date of </a:t>
            </a:r>
            <a:r>
              <a:rPr lang="en-US" dirty="0" smtClean="0"/>
              <a:t>5/8/18</a:t>
            </a:r>
          </a:p>
          <a:p>
            <a:pPr marL="548640" lvl="2">
              <a:spcBef>
                <a:spcPts val="600"/>
              </a:spcBef>
              <a:buClr>
                <a:schemeClr val="accent1"/>
              </a:buClr>
            </a:pPr>
            <a:r>
              <a:rPr lang="en-US" dirty="0" smtClean="0"/>
              <a:t>Complete </a:t>
            </a:r>
            <a:r>
              <a:rPr lang="en-US" dirty="0"/>
              <a:t>review and </a:t>
            </a:r>
            <a:r>
              <a:rPr lang="en-US" dirty="0" smtClean="0"/>
              <a:t>revise treatment plan </a:t>
            </a:r>
            <a:r>
              <a:rPr lang="en-US" dirty="0"/>
              <a:t>on </a:t>
            </a:r>
            <a:r>
              <a:rPr lang="en-US" dirty="0" smtClean="0"/>
              <a:t>8/8/18</a:t>
            </a:r>
          </a:p>
          <a:p>
            <a:pPr marL="548640" lvl="2">
              <a:spcBef>
                <a:spcPts val="600"/>
              </a:spcBef>
              <a:buClr>
                <a:schemeClr val="accent1"/>
              </a:buClr>
            </a:pPr>
            <a:r>
              <a:rPr lang="en-US" dirty="0" smtClean="0"/>
              <a:t>Continue </a:t>
            </a:r>
            <a:r>
              <a:rPr lang="en-US" dirty="0"/>
              <a:t>quarterly </a:t>
            </a:r>
            <a:r>
              <a:rPr lang="en-US" dirty="0" smtClean="0"/>
              <a:t>reviews</a:t>
            </a:r>
          </a:p>
          <a:p>
            <a:pPr marL="548640" lvl="2">
              <a:spcBef>
                <a:spcPts val="600"/>
              </a:spcBef>
              <a:buClr>
                <a:schemeClr val="accent1"/>
              </a:buClr>
            </a:pPr>
            <a:r>
              <a:rPr lang="en-US" dirty="0" smtClean="0"/>
              <a:t>Annual </a:t>
            </a:r>
            <a:r>
              <a:rPr lang="en-US" dirty="0"/>
              <a:t>review on 5</a:t>
            </a:r>
            <a:r>
              <a:rPr lang="en-US" dirty="0" smtClean="0"/>
              <a:t>/8/19</a:t>
            </a:r>
          </a:p>
          <a:p>
            <a:pPr marL="548640" lvl="2">
              <a:spcBef>
                <a:spcPts val="600"/>
              </a:spcBef>
              <a:buClr>
                <a:schemeClr val="accent1"/>
              </a:buClr>
            </a:pPr>
            <a:endParaRPr lang="en-US" dirty="0"/>
          </a:p>
          <a:p>
            <a:pPr marL="274320" lvl="1">
              <a:spcBef>
                <a:spcPts val="600"/>
              </a:spcBef>
              <a:buClr>
                <a:schemeClr val="accent1"/>
              </a:buClr>
            </a:pPr>
            <a:r>
              <a:rPr lang="en-US" dirty="0" smtClean="0"/>
              <a:t>Client with a change in vendor</a:t>
            </a:r>
          </a:p>
          <a:p>
            <a:pPr marL="548640" lvl="2">
              <a:spcBef>
                <a:spcPts val="600"/>
              </a:spcBef>
              <a:buClr>
                <a:schemeClr val="accent1"/>
              </a:buClr>
            </a:pPr>
            <a:r>
              <a:rPr lang="en-US" dirty="0" smtClean="0"/>
              <a:t>ACCS provider reviews clinical record</a:t>
            </a:r>
          </a:p>
          <a:p>
            <a:pPr marL="548640" lvl="2">
              <a:spcBef>
                <a:spcPts val="600"/>
              </a:spcBef>
              <a:buClr>
                <a:schemeClr val="accent1"/>
              </a:buClr>
            </a:pPr>
            <a:r>
              <a:rPr lang="en-US" dirty="0" smtClean="0"/>
              <a:t>Revises treatment plan at quarterly review or sooner </a:t>
            </a:r>
          </a:p>
          <a:p>
            <a:pPr marL="548640" lvl="2">
              <a:spcBef>
                <a:spcPts val="600"/>
              </a:spcBef>
              <a:buClr>
                <a:schemeClr val="accent1"/>
              </a:buClr>
            </a:pPr>
            <a:r>
              <a:rPr lang="en-US" dirty="0" smtClean="0"/>
              <a:t>ACCS provider assesses if it can implement the existing treatment plan and report  “R days” and prioritizes those treatment plans that need significant revision and or engagement focus</a:t>
            </a:r>
          </a:p>
          <a:p>
            <a:pPr marL="0" indent="0">
              <a:buNone/>
            </a:pPr>
            <a:endParaRPr lang="en-US" dirty="0"/>
          </a:p>
        </p:txBody>
      </p:sp>
      <p:sp>
        <p:nvSpPr>
          <p:cNvPr id="4" name="Date Placeholder 3"/>
          <p:cNvSpPr>
            <a:spLocks noGrp="1"/>
          </p:cNvSpPr>
          <p:nvPr>
            <p:ph type="dt" sz="half" idx="10"/>
          </p:nvPr>
        </p:nvSpPr>
        <p:spPr/>
        <p:txBody>
          <a:bodyPr/>
          <a:lstStyle/>
          <a:p>
            <a:r>
              <a:rPr lang="en-US" smtClean="0"/>
              <a:t>6/6/2018</a:t>
            </a:r>
            <a:endParaRPr lang="en-US"/>
          </a:p>
        </p:txBody>
      </p:sp>
      <p:sp>
        <p:nvSpPr>
          <p:cNvPr id="5" name="Footer Placeholder 4"/>
          <p:cNvSpPr>
            <a:spLocks noGrp="1"/>
          </p:cNvSpPr>
          <p:nvPr>
            <p:ph type="ftr" sz="quarter" idx="11"/>
          </p:nvPr>
        </p:nvSpPr>
        <p:spPr/>
        <p:txBody>
          <a:bodyPr/>
          <a:lstStyle/>
          <a:p>
            <a:r>
              <a:rPr lang="en-US" smtClean="0"/>
              <a:t>ACCS Provider Webinar, Session #3</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22</a:t>
            </a:fld>
            <a:endParaRPr lang="en-US"/>
          </a:p>
        </p:txBody>
      </p:sp>
    </p:spTree>
    <p:extLst>
      <p:ext uri="{BB962C8B-B14F-4D97-AF65-F5344CB8AC3E}">
        <p14:creationId xmlns:p14="http://schemas.microsoft.com/office/powerpoint/2010/main" val="40742905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EHRs</a:t>
            </a:r>
            <a:r>
              <a:rPr lang="en-US" dirty="0" smtClean="0"/>
              <a:t> and </a:t>
            </a:r>
            <a:r>
              <a:rPr lang="en-US" dirty="0" err="1" smtClean="0"/>
              <a:t>MSDP</a:t>
            </a:r>
            <a:r>
              <a:rPr lang="en-US" dirty="0" smtClean="0"/>
              <a:t> Form Set</a:t>
            </a:r>
            <a:endParaRPr lang="en-US" dirty="0"/>
          </a:p>
        </p:txBody>
      </p:sp>
      <p:sp>
        <p:nvSpPr>
          <p:cNvPr id="3" name="Content Placeholder 2"/>
          <p:cNvSpPr>
            <a:spLocks noGrp="1"/>
          </p:cNvSpPr>
          <p:nvPr>
            <p:ph sz="quarter" idx="1"/>
          </p:nvPr>
        </p:nvSpPr>
        <p:spPr/>
        <p:txBody>
          <a:bodyPr>
            <a:normAutofit/>
          </a:bodyPr>
          <a:lstStyle/>
          <a:p>
            <a:r>
              <a:rPr lang="en-US" dirty="0"/>
              <a:t>Providers may continue to use </a:t>
            </a:r>
            <a:r>
              <a:rPr lang="en-US" dirty="0" smtClean="0"/>
              <a:t>current </a:t>
            </a:r>
            <a:r>
              <a:rPr lang="en-US" dirty="0" err="1" smtClean="0"/>
              <a:t>EHR</a:t>
            </a:r>
            <a:r>
              <a:rPr lang="en-US" dirty="0" smtClean="0"/>
              <a:t> systems and/or </a:t>
            </a:r>
            <a:r>
              <a:rPr lang="en-US" dirty="0" err="1"/>
              <a:t>MSDP</a:t>
            </a:r>
            <a:r>
              <a:rPr lang="en-US" dirty="0"/>
              <a:t> form </a:t>
            </a:r>
            <a:r>
              <a:rPr lang="en-US" dirty="0" smtClean="0"/>
              <a:t>set.  </a:t>
            </a:r>
            <a:r>
              <a:rPr lang="en-US" dirty="0"/>
              <a:t>The assessment, treatment planning and documentation requirements can be met by one or more of the following options:</a:t>
            </a:r>
          </a:p>
          <a:p>
            <a:pPr lvl="1"/>
            <a:r>
              <a:rPr lang="en-US" dirty="0"/>
              <a:t>Utilizing “recall” values from other clinical documentation (e.g. </a:t>
            </a:r>
            <a:r>
              <a:rPr lang="en-US" dirty="0" err="1"/>
              <a:t>BH</a:t>
            </a:r>
            <a:r>
              <a:rPr lang="en-US" dirty="0"/>
              <a:t> CP </a:t>
            </a:r>
            <a:r>
              <a:rPr lang="en-US" dirty="0" smtClean="0"/>
              <a:t>assessments, recall assessment data into treatment plan)</a:t>
            </a:r>
            <a:endParaRPr lang="en-US" dirty="0"/>
          </a:p>
          <a:p>
            <a:pPr lvl="1"/>
            <a:r>
              <a:rPr lang="en-US" dirty="0"/>
              <a:t>Modifying existing </a:t>
            </a:r>
            <a:r>
              <a:rPr lang="en-US" dirty="0" err="1"/>
              <a:t>EHR</a:t>
            </a:r>
            <a:r>
              <a:rPr lang="en-US" dirty="0"/>
              <a:t> systems or paper forms to include new requirements.</a:t>
            </a:r>
          </a:p>
          <a:p>
            <a:pPr lvl="1"/>
            <a:r>
              <a:rPr lang="en-US" dirty="0"/>
              <a:t>Developing an addendum document that includes </a:t>
            </a:r>
            <a:r>
              <a:rPr lang="en-US" dirty="0" smtClean="0"/>
              <a:t>the </a:t>
            </a:r>
            <a:r>
              <a:rPr lang="en-US" dirty="0"/>
              <a:t>required </a:t>
            </a:r>
            <a:r>
              <a:rPr lang="en-US" dirty="0" smtClean="0"/>
              <a:t>elements</a:t>
            </a:r>
          </a:p>
          <a:p>
            <a:pPr lvl="1"/>
            <a:endParaRPr lang="en-US" dirty="0"/>
          </a:p>
          <a:p>
            <a:endParaRPr lang="en-US" dirty="0"/>
          </a:p>
        </p:txBody>
      </p:sp>
      <p:sp>
        <p:nvSpPr>
          <p:cNvPr id="4" name="Date Placeholder 3"/>
          <p:cNvSpPr>
            <a:spLocks noGrp="1"/>
          </p:cNvSpPr>
          <p:nvPr>
            <p:ph type="dt" sz="half" idx="10"/>
          </p:nvPr>
        </p:nvSpPr>
        <p:spPr/>
        <p:txBody>
          <a:bodyPr/>
          <a:lstStyle/>
          <a:p>
            <a:r>
              <a:rPr lang="en-US" smtClean="0"/>
              <a:t>6/6/2018</a:t>
            </a:r>
            <a:endParaRPr lang="en-US"/>
          </a:p>
        </p:txBody>
      </p:sp>
      <p:sp>
        <p:nvSpPr>
          <p:cNvPr id="5" name="Footer Placeholder 4"/>
          <p:cNvSpPr>
            <a:spLocks noGrp="1"/>
          </p:cNvSpPr>
          <p:nvPr>
            <p:ph type="ftr" sz="quarter" idx="11"/>
          </p:nvPr>
        </p:nvSpPr>
        <p:spPr/>
        <p:txBody>
          <a:bodyPr/>
          <a:lstStyle/>
          <a:p>
            <a:r>
              <a:rPr lang="en-US" smtClean="0"/>
              <a:t>ACCS Provider Webinar, Session #3</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23</a:t>
            </a:fld>
            <a:endParaRPr lang="en-US"/>
          </a:p>
        </p:txBody>
      </p:sp>
    </p:spTree>
    <p:extLst>
      <p:ext uri="{BB962C8B-B14F-4D97-AF65-F5344CB8AC3E}">
        <p14:creationId xmlns:p14="http://schemas.microsoft.com/office/powerpoint/2010/main" val="41064166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EHRs</a:t>
            </a:r>
            <a:r>
              <a:rPr lang="en-US" dirty="0" smtClean="0"/>
              <a:t> and </a:t>
            </a:r>
            <a:r>
              <a:rPr lang="en-US" dirty="0" err="1" smtClean="0"/>
              <a:t>MDSP</a:t>
            </a:r>
            <a:r>
              <a:rPr lang="en-US" dirty="0" smtClean="0"/>
              <a:t> Form Set FAQ</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Q:  Given </a:t>
            </a:r>
            <a:r>
              <a:rPr lang="en-US" dirty="0"/>
              <a:t>that it takes time to create new forms and that is also takes </a:t>
            </a:r>
            <a:r>
              <a:rPr lang="en-US" dirty="0" err="1"/>
              <a:t>EHR</a:t>
            </a:r>
            <a:r>
              <a:rPr lang="en-US" dirty="0"/>
              <a:t> vendors time to figure out how to make electronic versions of new forms functional, is it still an expectation that this process be completed by July 1st? If the </a:t>
            </a:r>
            <a:r>
              <a:rPr lang="en-US" dirty="0" err="1"/>
              <a:t>EHR</a:t>
            </a:r>
            <a:r>
              <a:rPr lang="en-US" dirty="0"/>
              <a:t> vendors can not abide by this timeline, is it the expectation that paper forms be used at first</a:t>
            </a:r>
            <a:r>
              <a:rPr lang="en-US" dirty="0" smtClean="0"/>
              <a:t>?</a:t>
            </a:r>
          </a:p>
          <a:p>
            <a:endParaRPr lang="en-US" dirty="0"/>
          </a:p>
          <a:p>
            <a:r>
              <a:rPr lang="en-US" dirty="0" smtClean="0"/>
              <a:t>A:  Yes.  Providers can utilize paper forms or additional electronic addendums or documents that are not fully integrated into the </a:t>
            </a:r>
            <a:r>
              <a:rPr lang="en-US" dirty="0" err="1" smtClean="0"/>
              <a:t>EHR</a:t>
            </a:r>
            <a:r>
              <a:rPr lang="en-US" dirty="0" smtClean="0"/>
              <a:t> as systems are modified.  The provider establishes workflows to ensure that Integrated Team members have access to clinical information needed for service planning and delivery.  </a:t>
            </a:r>
            <a:endParaRPr lang="en-US" dirty="0"/>
          </a:p>
        </p:txBody>
      </p:sp>
      <p:sp>
        <p:nvSpPr>
          <p:cNvPr id="4" name="Date Placeholder 3"/>
          <p:cNvSpPr>
            <a:spLocks noGrp="1"/>
          </p:cNvSpPr>
          <p:nvPr>
            <p:ph type="dt" sz="half" idx="10"/>
          </p:nvPr>
        </p:nvSpPr>
        <p:spPr/>
        <p:txBody>
          <a:bodyPr/>
          <a:lstStyle/>
          <a:p>
            <a:r>
              <a:rPr lang="en-US" smtClean="0"/>
              <a:t>6/6/2018</a:t>
            </a:r>
            <a:endParaRPr lang="en-US"/>
          </a:p>
        </p:txBody>
      </p:sp>
      <p:sp>
        <p:nvSpPr>
          <p:cNvPr id="5" name="Footer Placeholder 4"/>
          <p:cNvSpPr>
            <a:spLocks noGrp="1"/>
          </p:cNvSpPr>
          <p:nvPr>
            <p:ph type="ftr" sz="quarter" idx="11"/>
          </p:nvPr>
        </p:nvSpPr>
        <p:spPr/>
        <p:txBody>
          <a:bodyPr/>
          <a:lstStyle/>
          <a:p>
            <a:r>
              <a:rPr lang="en-US" smtClean="0"/>
              <a:t>ACCS Provider Webinar, Session #3</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24</a:t>
            </a:fld>
            <a:endParaRPr lang="en-US"/>
          </a:p>
        </p:txBody>
      </p:sp>
    </p:spTree>
    <p:extLst>
      <p:ext uri="{BB962C8B-B14F-4D97-AF65-F5344CB8AC3E}">
        <p14:creationId xmlns:p14="http://schemas.microsoft.com/office/powerpoint/2010/main" val="1708601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EHRs</a:t>
            </a:r>
            <a:r>
              <a:rPr lang="en-US" dirty="0"/>
              <a:t> and </a:t>
            </a:r>
            <a:r>
              <a:rPr lang="en-US" dirty="0" err="1"/>
              <a:t>MDSP</a:t>
            </a:r>
            <a:r>
              <a:rPr lang="en-US" dirty="0"/>
              <a:t> Form Set FAQ</a:t>
            </a:r>
          </a:p>
        </p:txBody>
      </p:sp>
      <p:sp>
        <p:nvSpPr>
          <p:cNvPr id="3" name="Content Placeholder 2"/>
          <p:cNvSpPr>
            <a:spLocks noGrp="1"/>
          </p:cNvSpPr>
          <p:nvPr>
            <p:ph sz="quarter" idx="1"/>
          </p:nvPr>
        </p:nvSpPr>
        <p:spPr/>
        <p:txBody>
          <a:bodyPr/>
          <a:lstStyle/>
          <a:p>
            <a:pPr marL="0" indent="0">
              <a:buNone/>
            </a:pPr>
            <a:endParaRPr lang="en-US" dirty="0"/>
          </a:p>
          <a:p>
            <a:pPr lvl="0"/>
            <a:r>
              <a:rPr lang="en-US" dirty="0" smtClean="0"/>
              <a:t>Q:  For </a:t>
            </a:r>
            <a:r>
              <a:rPr lang="en-US" dirty="0"/>
              <a:t>recent referrals that are still in the 45 day initial assessment period on July 1st, is the expectation that the current </a:t>
            </a:r>
            <a:r>
              <a:rPr lang="en-US" dirty="0" err="1"/>
              <a:t>CBFS</a:t>
            </a:r>
            <a:r>
              <a:rPr lang="en-US" dirty="0"/>
              <a:t> ACA can be used and completed?</a:t>
            </a:r>
          </a:p>
          <a:p>
            <a:pPr marL="0" indent="0">
              <a:buNone/>
            </a:pPr>
            <a:r>
              <a:rPr lang="en-US" dirty="0"/>
              <a:t> </a:t>
            </a:r>
          </a:p>
          <a:p>
            <a:r>
              <a:rPr lang="en-US" dirty="0"/>
              <a:t>A: The </a:t>
            </a:r>
            <a:r>
              <a:rPr lang="en-US" dirty="0" err="1"/>
              <a:t>MSDP</a:t>
            </a:r>
            <a:r>
              <a:rPr lang="en-US" dirty="0"/>
              <a:t> </a:t>
            </a:r>
            <a:r>
              <a:rPr lang="en-US" dirty="0" smtClean="0"/>
              <a:t>form set </a:t>
            </a:r>
            <a:r>
              <a:rPr lang="en-US" dirty="0"/>
              <a:t>can be </a:t>
            </a:r>
            <a:r>
              <a:rPr lang="en-US" dirty="0" smtClean="0"/>
              <a:t>utilized, </a:t>
            </a:r>
            <a:r>
              <a:rPr lang="en-US" dirty="0"/>
              <a:t>however the </a:t>
            </a:r>
            <a:r>
              <a:rPr lang="en-US" dirty="0" smtClean="0"/>
              <a:t>assessment and treatment plan must </a:t>
            </a:r>
            <a:r>
              <a:rPr lang="en-US" dirty="0"/>
              <a:t>reflect the data elements as required in ACCS. </a:t>
            </a:r>
          </a:p>
          <a:p>
            <a:pPr marL="0" indent="0">
              <a:buNone/>
            </a:pPr>
            <a:endParaRPr lang="en-US" dirty="0"/>
          </a:p>
          <a:p>
            <a:endParaRPr lang="en-US" dirty="0"/>
          </a:p>
        </p:txBody>
      </p:sp>
      <p:sp>
        <p:nvSpPr>
          <p:cNvPr id="4" name="Date Placeholder 3"/>
          <p:cNvSpPr>
            <a:spLocks noGrp="1"/>
          </p:cNvSpPr>
          <p:nvPr>
            <p:ph type="dt" sz="half" idx="10"/>
          </p:nvPr>
        </p:nvSpPr>
        <p:spPr/>
        <p:txBody>
          <a:bodyPr/>
          <a:lstStyle/>
          <a:p>
            <a:r>
              <a:rPr lang="en-US" smtClean="0"/>
              <a:t>6/6/2018</a:t>
            </a:r>
            <a:endParaRPr lang="en-US"/>
          </a:p>
        </p:txBody>
      </p:sp>
      <p:sp>
        <p:nvSpPr>
          <p:cNvPr id="5" name="Footer Placeholder 4"/>
          <p:cNvSpPr>
            <a:spLocks noGrp="1"/>
          </p:cNvSpPr>
          <p:nvPr>
            <p:ph type="ftr" sz="quarter" idx="11"/>
          </p:nvPr>
        </p:nvSpPr>
        <p:spPr/>
        <p:txBody>
          <a:bodyPr/>
          <a:lstStyle/>
          <a:p>
            <a:r>
              <a:rPr lang="en-US" smtClean="0"/>
              <a:t>ACCS Provider Webinar, Session #3</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25</a:t>
            </a:fld>
            <a:endParaRPr lang="en-US"/>
          </a:p>
        </p:txBody>
      </p:sp>
    </p:spTree>
    <p:extLst>
      <p:ext uri="{BB962C8B-B14F-4D97-AF65-F5344CB8AC3E}">
        <p14:creationId xmlns:p14="http://schemas.microsoft.com/office/powerpoint/2010/main" val="25208548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Rehab Option Reviews	</a:t>
            </a:r>
            <a:endParaRPr lang="en-US" dirty="0"/>
          </a:p>
        </p:txBody>
      </p:sp>
      <p:sp>
        <p:nvSpPr>
          <p:cNvPr id="3" name="Content Placeholder 2"/>
          <p:cNvSpPr>
            <a:spLocks noGrp="1"/>
          </p:cNvSpPr>
          <p:nvPr>
            <p:ph sz="quarter" idx="1"/>
          </p:nvPr>
        </p:nvSpPr>
        <p:spPr/>
        <p:txBody>
          <a:bodyPr/>
          <a:lstStyle/>
          <a:p>
            <a:r>
              <a:rPr lang="en-US" dirty="0" smtClean="0"/>
              <a:t>DMH will suspend Rehab Option reviews for six months to allow:</a:t>
            </a:r>
          </a:p>
          <a:p>
            <a:pPr lvl="1"/>
            <a:r>
              <a:rPr lang="en-US" dirty="0" smtClean="0"/>
              <a:t>Providers to implement new ACCS assessment and treatment planning requirements as quarterly reviews are conducted</a:t>
            </a:r>
          </a:p>
          <a:p>
            <a:pPr lvl="1"/>
            <a:r>
              <a:rPr lang="en-US" dirty="0" smtClean="0"/>
              <a:t>Providers to build new ACCS requirements into their </a:t>
            </a:r>
            <a:r>
              <a:rPr lang="en-US" dirty="0" err="1" smtClean="0"/>
              <a:t>EHRs</a:t>
            </a:r>
            <a:r>
              <a:rPr lang="en-US" dirty="0" smtClean="0"/>
              <a:t> and workflows</a:t>
            </a:r>
          </a:p>
          <a:p>
            <a:pPr lvl="1"/>
            <a:endParaRPr lang="en-US" dirty="0"/>
          </a:p>
          <a:p>
            <a:pPr lvl="1"/>
            <a:r>
              <a:rPr lang="en-US" dirty="0" smtClean="0"/>
              <a:t>DMH to review and develop new Rehab Option review process and tools to align with new ACCS requirements</a:t>
            </a:r>
          </a:p>
          <a:p>
            <a:pPr lvl="1"/>
            <a:endParaRPr lang="en-US" dirty="0"/>
          </a:p>
          <a:p>
            <a:pPr lvl="1"/>
            <a:endParaRPr lang="en-US" dirty="0"/>
          </a:p>
        </p:txBody>
      </p:sp>
      <p:sp>
        <p:nvSpPr>
          <p:cNvPr id="4" name="Date Placeholder 3"/>
          <p:cNvSpPr>
            <a:spLocks noGrp="1"/>
          </p:cNvSpPr>
          <p:nvPr>
            <p:ph type="dt" sz="half" idx="10"/>
          </p:nvPr>
        </p:nvSpPr>
        <p:spPr/>
        <p:txBody>
          <a:bodyPr/>
          <a:lstStyle/>
          <a:p>
            <a:r>
              <a:rPr lang="en-US" smtClean="0"/>
              <a:t>6/6/2018</a:t>
            </a:r>
            <a:endParaRPr lang="en-US"/>
          </a:p>
        </p:txBody>
      </p:sp>
      <p:sp>
        <p:nvSpPr>
          <p:cNvPr id="5" name="Footer Placeholder 4"/>
          <p:cNvSpPr>
            <a:spLocks noGrp="1"/>
          </p:cNvSpPr>
          <p:nvPr>
            <p:ph type="ftr" sz="quarter" idx="11"/>
          </p:nvPr>
        </p:nvSpPr>
        <p:spPr/>
        <p:txBody>
          <a:bodyPr/>
          <a:lstStyle/>
          <a:p>
            <a:r>
              <a:rPr lang="en-US" smtClean="0"/>
              <a:t>ACCS Provider Webinar, Session #3</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26</a:t>
            </a:fld>
            <a:endParaRPr lang="en-US"/>
          </a:p>
        </p:txBody>
      </p:sp>
    </p:spTree>
    <p:extLst>
      <p:ext uri="{BB962C8B-B14F-4D97-AF65-F5344CB8AC3E}">
        <p14:creationId xmlns:p14="http://schemas.microsoft.com/office/powerpoint/2010/main" val="34589469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Questions</a:t>
            </a:r>
            <a:endParaRPr lang="en-US" dirty="0"/>
          </a:p>
        </p:txBody>
      </p:sp>
      <p:sp>
        <p:nvSpPr>
          <p:cNvPr id="3" name="Content Placeholder 2"/>
          <p:cNvSpPr>
            <a:spLocks noGrp="1"/>
          </p:cNvSpPr>
          <p:nvPr>
            <p:ph sz="quarter" idx="1"/>
          </p:nvPr>
        </p:nvSpPr>
        <p:spPr/>
        <p:txBody>
          <a:bodyPr/>
          <a:lstStyle/>
          <a:p>
            <a:pPr lvl="0"/>
            <a:r>
              <a:rPr lang="en-US" dirty="0" smtClean="0"/>
              <a:t>Q:  </a:t>
            </a:r>
            <a:r>
              <a:rPr lang="en-US" dirty="0"/>
              <a:t>Will an initial screening form be required in ACCS as it is in </a:t>
            </a:r>
            <a:r>
              <a:rPr lang="en-US" dirty="0" err="1"/>
              <a:t>CBFS</a:t>
            </a:r>
            <a:r>
              <a:rPr lang="en-US" dirty="0"/>
              <a:t> or will an account number be generated simply by entering the date of the first contact post-referral?</a:t>
            </a:r>
          </a:p>
          <a:p>
            <a:endParaRPr lang="en-US" dirty="0"/>
          </a:p>
          <a:p>
            <a:r>
              <a:rPr lang="en-US" dirty="0"/>
              <a:t>A:  </a:t>
            </a:r>
            <a:r>
              <a:rPr lang="en-US" dirty="0" smtClean="0"/>
              <a:t> ACCS providers are required to use a standard screening tool.  This tool is to be developed by the provider.  The provider does not need to submit the screening tool to DMH for the purposes of enrolling the client.  </a:t>
            </a:r>
            <a:endParaRPr lang="en-US" dirty="0"/>
          </a:p>
          <a:p>
            <a:pPr marL="0" indent="0">
              <a:buNone/>
            </a:pPr>
            <a:endParaRPr lang="en-US" dirty="0"/>
          </a:p>
        </p:txBody>
      </p:sp>
      <p:sp>
        <p:nvSpPr>
          <p:cNvPr id="4" name="Date Placeholder 3"/>
          <p:cNvSpPr>
            <a:spLocks noGrp="1"/>
          </p:cNvSpPr>
          <p:nvPr>
            <p:ph type="dt" sz="half" idx="10"/>
          </p:nvPr>
        </p:nvSpPr>
        <p:spPr/>
        <p:txBody>
          <a:bodyPr/>
          <a:lstStyle/>
          <a:p>
            <a:r>
              <a:rPr lang="en-US" smtClean="0"/>
              <a:t>6/6/2018</a:t>
            </a:r>
            <a:endParaRPr lang="en-US"/>
          </a:p>
        </p:txBody>
      </p:sp>
      <p:sp>
        <p:nvSpPr>
          <p:cNvPr id="5" name="Footer Placeholder 4"/>
          <p:cNvSpPr>
            <a:spLocks noGrp="1"/>
          </p:cNvSpPr>
          <p:nvPr>
            <p:ph type="ftr" sz="quarter" idx="11"/>
          </p:nvPr>
        </p:nvSpPr>
        <p:spPr/>
        <p:txBody>
          <a:bodyPr/>
          <a:lstStyle/>
          <a:p>
            <a:r>
              <a:rPr lang="en-US" smtClean="0"/>
              <a:t>ACCS Provider Webinar, Session #3</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27</a:t>
            </a:fld>
            <a:endParaRPr lang="en-US"/>
          </a:p>
        </p:txBody>
      </p:sp>
    </p:spTree>
    <p:extLst>
      <p:ext uri="{BB962C8B-B14F-4D97-AF65-F5344CB8AC3E}">
        <p14:creationId xmlns:p14="http://schemas.microsoft.com/office/powerpoint/2010/main" val="7038744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sz="quarter" idx="1"/>
          </p:nvPr>
        </p:nvSpPr>
        <p:spPr/>
        <p:txBody>
          <a:bodyPr>
            <a:normAutofit/>
          </a:bodyPr>
          <a:lstStyle/>
          <a:p>
            <a:r>
              <a:rPr lang="en-US" dirty="0" smtClean="0"/>
              <a:t>Tentative schedule of ACCS Provider Webinar Events:</a:t>
            </a:r>
            <a:endParaRPr lang="en-US" dirty="0"/>
          </a:p>
          <a:p>
            <a:pPr lvl="1"/>
            <a:r>
              <a:rPr lang="en-US" dirty="0" smtClean="0"/>
              <a:t>6/13:  TBD</a:t>
            </a:r>
          </a:p>
          <a:p>
            <a:pPr lvl="1"/>
            <a:r>
              <a:rPr lang="en-US" dirty="0" smtClean="0"/>
              <a:t>6/20:  DMH Provider Portal </a:t>
            </a:r>
          </a:p>
          <a:p>
            <a:pPr lvl="1"/>
            <a:r>
              <a:rPr lang="en-US" dirty="0" smtClean="0"/>
              <a:t>6/27:  TBD</a:t>
            </a:r>
          </a:p>
          <a:p>
            <a:pPr lvl="1"/>
            <a:r>
              <a:rPr lang="en-US" dirty="0" smtClean="0"/>
              <a:t>7/4:    Holiday</a:t>
            </a:r>
          </a:p>
          <a:p>
            <a:pPr lvl="1"/>
            <a:r>
              <a:rPr lang="en-US" dirty="0" smtClean="0"/>
              <a:t>7/11:  ACCS Referral Process</a:t>
            </a:r>
          </a:p>
        </p:txBody>
      </p:sp>
      <p:sp>
        <p:nvSpPr>
          <p:cNvPr id="4" name="Date Placeholder 3"/>
          <p:cNvSpPr>
            <a:spLocks noGrp="1"/>
          </p:cNvSpPr>
          <p:nvPr>
            <p:ph type="dt" sz="half" idx="10"/>
          </p:nvPr>
        </p:nvSpPr>
        <p:spPr/>
        <p:txBody>
          <a:bodyPr/>
          <a:lstStyle/>
          <a:p>
            <a:r>
              <a:rPr lang="en-US" smtClean="0"/>
              <a:t>6/6/2018</a:t>
            </a:r>
            <a:endParaRPr lang="en-US"/>
          </a:p>
        </p:txBody>
      </p:sp>
      <p:sp>
        <p:nvSpPr>
          <p:cNvPr id="5" name="Footer Placeholder 4"/>
          <p:cNvSpPr>
            <a:spLocks noGrp="1"/>
          </p:cNvSpPr>
          <p:nvPr>
            <p:ph type="ftr" sz="quarter" idx="11"/>
          </p:nvPr>
        </p:nvSpPr>
        <p:spPr/>
        <p:txBody>
          <a:bodyPr/>
          <a:lstStyle/>
          <a:p>
            <a:r>
              <a:rPr lang="en-US" smtClean="0"/>
              <a:t>ACCS Provider Webinar, Session #3</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28</a:t>
            </a:fld>
            <a:endParaRPr lang="en-US"/>
          </a:p>
        </p:txBody>
      </p:sp>
    </p:spTree>
    <p:extLst>
      <p:ext uri="{BB962C8B-B14F-4D97-AF65-F5344CB8AC3E}">
        <p14:creationId xmlns:p14="http://schemas.microsoft.com/office/powerpoint/2010/main" val="25414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Introductions	</a:t>
            </a:r>
            <a:endParaRPr lang="en-US" dirty="0"/>
          </a:p>
        </p:txBody>
      </p:sp>
      <p:sp>
        <p:nvSpPr>
          <p:cNvPr id="3" name="Content Placeholder 2"/>
          <p:cNvSpPr>
            <a:spLocks noGrp="1"/>
          </p:cNvSpPr>
          <p:nvPr>
            <p:ph sz="quarter" idx="1"/>
          </p:nvPr>
        </p:nvSpPr>
        <p:spPr>
          <a:xfrm>
            <a:off x="457200" y="929640"/>
            <a:ext cx="8229600" cy="4937760"/>
          </a:xfrm>
        </p:spPr>
        <p:txBody>
          <a:bodyPr>
            <a:normAutofit/>
          </a:bodyPr>
          <a:lstStyle/>
          <a:p>
            <a:pPr marL="0" indent="0">
              <a:buNone/>
            </a:pPr>
            <a:endParaRPr lang="en-US" dirty="0" smtClean="0"/>
          </a:p>
          <a:p>
            <a:r>
              <a:rPr lang="en-US" sz="2200" b="1" dirty="0" smtClean="0"/>
              <a:t>Beth Lucas</a:t>
            </a:r>
          </a:p>
          <a:p>
            <a:pPr marL="0" indent="0">
              <a:buNone/>
            </a:pPr>
            <a:r>
              <a:rPr lang="en-US" sz="2200" dirty="0"/>
              <a:t>	</a:t>
            </a:r>
            <a:r>
              <a:rPr lang="en-US" sz="2200" dirty="0" smtClean="0"/>
              <a:t>Assistant Commissioner for Mental Health Services</a:t>
            </a:r>
          </a:p>
          <a:p>
            <a:pPr marL="0" indent="0">
              <a:buNone/>
            </a:pPr>
            <a:endParaRPr lang="en-US" sz="2200" dirty="0" smtClean="0"/>
          </a:p>
          <a:p>
            <a:r>
              <a:rPr lang="en-US" sz="2200" b="1" dirty="0" smtClean="0"/>
              <a:t>Kim Clougherty</a:t>
            </a:r>
          </a:p>
          <a:p>
            <a:pPr marL="0" indent="0">
              <a:buNone/>
            </a:pPr>
            <a:r>
              <a:rPr lang="en-US" sz="2200" dirty="0"/>
              <a:t>	</a:t>
            </a:r>
            <a:r>
              <a:rPr lang="en-US" sz="2200" dirty="0" smtClean="0"/>
              <a:t>Director of Community Services</a:t>
            </a:r>
          </a:p>
          <a:p>
            <a:pPr marL="0" indent="0">
              <a:buNone/>
            </a:pPr>
            <a:endParaRPr lang="en-US" sz="2200" dirty="0" smtClean="0"/>
          </a:p>
          <a:p>
            <a:r>
              <a:rPr lang="en-US" sz="2200" b="1" dirty="0"/>
              <a:t>Nancy Connolly, </a:t>
            </a:r>
            <a:r>
              <a:rPr lang="en-US" sz="2200" b="1" dirty="0" err="1" smtClean="0"/>
              <a:t>Psy.D</a:t>
            </a:r>
            <a:r>
              <a:rPr lang="en-US" sz="2200" b="1" dirty="0" smtClean="0"/>
              <a:t>.</a:t>
            </a:r>
          </a:p>
          <a:p>
            <a:pPr marL="0" indent="0">
              <a:buNone/>
            </a:pPr>
            <a:r>
              <a:rPr lang="en-US" sz="2200" dirty="0"/>
              <a:t>	</a:t>
            </a:r>
            <a:r>
              <a:rPr lang="en-US" sz="2200" dirty="0" smtClean="0"/>
              <a:t>Assistant </a:t>
            </a:r>
            <a:r>
              <a:rPr lang="en-US" sz="2200" dirty="0"/>
              <a:t>Commissioner for Forensic Services</a:t>
            </a:r>
          </a:p>
        </p:txBody>
      </p:sp>
      <p:sp>
        <p:nvSpPr>
          <p:cNvPr id="4" name="Date Placeholder 3"/>
          <p:cNvSpPr>
            <a:spLocks noGrp="1"/>
          </p:cNvSpPr>
          <p:nvPr>
            <p:ph type="dt" sz="half" idx="10"/>
          </p:nvPr>
        </p:nvSpPr>
        <p:spPr/>
        <p:txBody>
          <a:bodyPr/>
          <a:lstStyle/>
          <a:p>
            <a:r>
              <a:rPr lang="en-US" smtClean="0"/>
              <a:t>6/6/2018</a:t>
            </a:r>
            <a:endParaRPr lang="en-US"/>
          </a:p>
        </p:txBody>
      </p:sp>
      <p:sp>
        <p:nvSpPr>
          <p:cNvPr id="5" name="Footer Placeholder 4"/>
          <p:cNvSpPr>
            <a:spLocks noGrp="1"/>
          </p:cNvSpPr>
          <p:nvPr>
            <p:ph type="ftr" sz="quarter" idx="11"/>
          </p:nvPr>
        </p:nvSpPr>
        <p:spPr/>
        <p:txBody>
          <a:bodyPr/>
          <a:lstStyle/>
          <a:p>
            <a:r>
              <a:rPr lang="en-US" smtClean="0"/>
              <a:t>ACCS Provider Webinar, Session #3</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3</a:t>
            </a:fld>
            <a:endParaRPr lang="en-US"/>
          </a:p>
        </p:txBody>
      </p:sp>
    </p:spTree>
    <p:extLst>
      <p:ext uri="{BB962C8B-B14F-4D97-AF65-F5344CB8AC3E}">
        <p14:creationId xmlns:p14="http://schemas.microsoft.com/office/powerpoint/2010/main" val="26694788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ACCS Clinical Documentation Requirements</a:t>
            </a:r>
            <a:endParaRPr lang="en-US" dirty="0"/>
          </a:p>
        </p:txBody>
      </p:sp>
      <p:sp>
        <p:nvSpPr>
          <p:cNvPr id="3" name="Content Placeholder 2"/>
          <p:cNvSpPr>
            <a:spLocks noGrp="1"/>
          </p:cNvSpPr>
          <p:nvPr>
            <p:ph sz="quarter" idx="1"/>
          </p:nvPr>
        </p:nvSpPr>
        <p:spPr>
          <a:xfrm>
            <a:off x="457200" y="929640"/>
            <a:ext cx="8229600" cy="4937760"/>
          </a:xfrm>
        </p:spPr>
        <p:txBody>
          <a:bodyPr>
            <a:normAutofit/>
          </a:bodyPr>
          <a:lstStyle/>
          <a:p>
            <a:pPr marL="0" indent="0">
              <a:buNone/>
            </a:pPr>
            <a:endParaRPr lang="en-US" dirty="0" smtClean="0"/>
          </a:p>
          <a:p>
            <a:pPr marL="0" indent="0">
              <a:buNone/>
            </a:pPr>
            <a:r>
              <a:rPr lang="en-US" sz="2200" dirty="0" smtClean="0"/>
              <a:t>Guiding Principle – To deliver and document a clinically enhanced service model by:</a:t>
            </a:r>
          </a:p>
          <a:p>
            <a:pPr marL="0" indent="0">
              <a:buNone/>
            </a:pPr>
            <a:endParaRPr lang="en-US" sz="2200" dirty="0" smtClean="0"/>
          </a:p>
          <a:p>
            <a:r>
              <a:rPr lang="en-US" sz="2200" dirty="0"/>
              <a:t>Ensuring that licensed clinicians are </a:t>
            </a:r>
            <a:r>
              <a:rPr lang="en-US" sz="2200" dirty="0" smtClean="0"/>
              <a:t>actively leading and conducting the assessment, completing a formulation of service needs </a:t>
            </a:r>
            <a:r>
              <a:rPr lang="en-US" sz="2200" dirty="0"/>
              <a:t>and </a:t>
            </a:r>
            <a:r>
              <a:rPr lang="en-US" sz="2200" dirty="0" smtClean="0"/>
              <a:t>managing the delivery of interventions</a:t>
            </a:r>
            <a:endParaRPr lang="en-US" sz="2200" dirty="0"/>
          </a:p>
          <a:p>
            <a:r>
              <a:rPr lang="en-US" sz="2200" dirty="0" smtClean="0"/>
              <a:t>Integrating ACCS and </a:t>
            </a:r>
            <a:r>
              <a:rPr lang="en-US" sz="2200" dirty="0" err="1" smtClean="0"/>
              <a:t>BH</a:t>
            </a:r>
            <a:r>
              <a:rPr lang="en-US" sz="2200" dirty="0" smtClean="0"/>
              <a:t> CP assessment and treatment planning processes</a:t>
            </a:r>
          </a:p>
          <a:p>
            <a:r>
              <a:rPr lang="en-US" sz="2200" dirty="0" smtClean="0"/>
              <a:t>Utilizing validated screening and assessment tools</a:t>
            </a:r>
          </a:p>
          <a:p>
            <a:r>
              <a:rPr lang="en-US" sz="2200" dirty="0" smtClean="0"/>
              <a:t>Maximizing use of </a:t>
            </a:r>
            <a:r>
              <a:rPr lang="en-US" sz="2200" dirty="0" err="1" smtClean="0"/>
              <a:t>EHRs</a:t>
            </a:r>
            <a:r>
              <a:rPr lang="en-US" sz="2200" dirty="0" smtClean="0"/>
              <a:t>/technology (data elements versus forms)</a:t>
            </a:r>
          </a:p>
          <a:p>
            <a:r>
              <a:rPr lang="en-US" sz="2200" dirty="0" smtClean="0"/>
              <a:t>Leveraging existing documentation (i.e. </a:t>
            </a:r>
            <a:r>
              <a:rPr lang="en-US" sz="2200" dirty="0" err="1" smtClean="0"/>
              <a:t>MSDP</a:t>
            </a:r>
            <a:r>
              <a:rPr lang="en-US" sz="2200" dirty="0" smtClean="0"/>
              <a:t>) where possible</a:t>
            </a:r>
          </a:p>
          <a:p>
            <a:pPr lvl="1"/>
            <a:endParaRPr lang="en-US" sz="1900" dirty="0"/>
          </a:p>
        </p:txBody>
      </p:sp>
      <p:sp>
        <p:nvSpPr>
          <p:cNvPr id="4" name="Date Placeholder 3"/>
          <p:cNvSpPr>
            <a:spLocks noGrp="1"/>
          </p:cNvSpPr>
          <p:nvPr>
            <p:ph type="dt" sz="half" idx="10"/>
          </p:nvPr>
        </p:nvSpPr>
        <p:spPr/>
        <p:txBody>
          <a:bodyPr/>
          <a:lstStyle/>
          <a:p>
            <a:r>
              <a:rPr lang="en-US" smtClean="0"/>
              <a:t>6/6/2018</a:t>
            </a:r>
            <a:endParaRPr lang="en-US"/>
          </a:p>
        </p:txBody>
      </p:sp>
      <p:sp>
        <p:nvSpPr>
          <p:cNvPr id="5" name="Footer Placeholder 4"/>
          <p:cNvSpPr>
            <a:spLocks noGrp="1"/>
          </p:cNvSpPr>
          <p:nvPr>
            <p:ph type="ftr" sz="quarter" idx="11"/>
          </p:nvPr>
        </p:nvSpPr>
        <p:spPr/>
        <p:txBody>
          <a:bodyPr/>
          <a:lstStyle/>
          <a:p>
            <a:r>
              <a:rPr lang="en-US" smtClean="0"/>
              <a:t>ACCS Provider Webinar, Session #3</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4</a:t>
            </a:fld>
            <a:endParaRPr lang="en-US"/>
          </a:p>
        </p:txBody>
      </p:sp>
    </p:spTree>
    <p:extLst>
      <p:ext uri="{BB962C8B-B14F-4D97-AF65-F5344CB8AC3E}">
        <p14:creationId xmlns:p14="http://schemas.microsoft.com/office/powerpoint/2010/main" val="1874072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Approach to Risk Screening &amp; Assessment</a:t>
            </a:r>
            <a:endParaRPr lang="en-US" dirty="0"/>
          </a:p>
        </p:txBody>
      </p:sp>
      <p:sp>
        <p:nvSpPr>
          <p:cNvPr id="3" name="Content Placeholder 2"/>
          <p:cNvSpPr>
            <a:spLocks noGrp="1"/>
          </p:cNvSpPr>
          <p:nvPr>
            <p:ph sz="quarter" idx="1"/>
          </p:nvPr>
        </p:nvSpPr>
        <p:spPr/>
        <p:txBody>
          <a:bodyPr>
            <a:normAutofit/>
          </a:bodyPr>
          <a:lstStyle/>
          <a:p>
            <a:pPr marL="0" indent="0">
              <a:buNone/>
            </a:pPr>
            <a:endParaRPr lang="en-US" dirty="0" smtClean="0"/>
          </a:p>
          <a:p>
            <a:r>
              <a:rPr lang="en-US" dirty="0" smtClean="0"/>
              <a:t>Level </a:t>
            </a:r>
            <a:r>
              <a:rPr lang="en-US" dirty="0"/>
              <a:t>of risk depends on a number of dynamic </a:t>
            </a:r>
            <a:r>
              <a:rPr lang="en-US" dirty="0" smtClean="0"/>
              <a:t>variables</a:t>
            </a:r>
            <a:endParaRPr lang="en-US" dirty="0"/>
          </a:p>
          <a:p>
            <a:r>
              <a:rPr lang="en-US" dirty="0"/>
              <a:t>Approach the risk assessment process as ongoing and </a:t>
            </a:r>
            <a:r>
              <a:rPr lang="en-US" dirty="0" smtClean="0"/>
              <a:t>dynamic; part </a:t>
            </a:r>
            <a:r>
              <a:rPr lang="en-US" dirty="0"/>
              <a:t>of the treatment planning </a:t>
            </a:r>
            <a:r>
              <a:rPr lang="en-US" dirty="0" smtClean="0"/>
              <a:t>process</a:t>
            </a:r>
            <a:endParaRPr lang="en-US" dirty="0"/>
          </a:p>
          <a:p>
            <a:r>
              <a:rPr lang="en-US" dirty="0" smtClean="0"/>
              <a:t>Risk </a:t>
            </a:r>
            <a:r>
              <a:rPr lang="en-US" dirty="0"/>
              <a:t>level goes up and down depending on the circumstances</a:t>
            </a:r>
          </a:p>
          <a:p>
            <a:r>
              <a:rPr lang="en-US" dirty="0"/>
              <a:t>Review </a:t>
            </a:r>
            <a:r>
              <a:rPr lang="en-US" dirty="0" smtClean="0"/>
              <a:t>history or self-injury and violence with team members</a:t>
            </a:r>
            <a:endParaRPr lang="en-US" dirty="0"/>
          </a:p>
          <a:p>
            <a:r>
              <a:rPr lang="en-US" dirty="0" smtClean="0"/>
              <a:t>Regardless of “positive/negative” screen, clinical judgement guides need for ongoing assessment</a:t>
            </a:r>
            <a:endParaRPr lang="en-US" dirty="0"/>
          </a:p>
          <a:p>
            <a:endParaRPr lang="en-US" dirty="0"/>
          </a:p>
        </p:txBody>
      </p:sp>
      <p:sp>
        <p:nvSpPr>
          <p:cNvPr id="4" name="Date Placeholder 3"/>
          <p:cNvSpPr>
            <a:spLocks noGrp="1"/>
          </p:cNvSpPr>
          <p:nvPr>
            <p:ph type="dt" sz="half" idx="10"/>
          </p:nvPr>
        </p:nvSpPr>
        <p:spPr/>
        <p:txBody>
          <a:bodyPr/>
          <a:lstStyle/>
          <a:p>
            <a:r>
              <a:rPr lang="en-US" smtClean="0"/>
              <a:t>6/6/2018</a:t>
            </a:r>
            <a:endParaRPr lang="en-US"/>
          </a:p>
        </p:txBody>
      </p:sp>
      <p:sp>
        <p:nvSpPr>
          <p:cNvPr id="5" name="Footer Placeholder 4"/>
          <p:cNvSpPr>
            <a:spLocks noGrp="1"/>
          </p:cNvSpPr>
          <p:nvPr>
            <p:ph type="ftr" sz="quarter" idx="11"/>
          </p:nvPr>
        </p:nvSpPr>
        <p:spPr/>
        <p:txBody>
          <a:bodyPr/>
          <a:lstStyle/>
          <a:p>
            <a:r>
              <a:rPr lang="en-US" smtClean="0"/>
              <a:t>ACCS Provider Webinar, Session #3</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5</a:t>
            </a:fld>
            <a:endParaRPr lang="en-US"/>
          </a:p>
        </p:txBody>
      </p:sp>
    </p:spTree>
    <p:extLst>
      <p:ext uri="{BB962C8B-B14F-4D97-AF65-F5344CB8AC3E}">
        <p14:creationId xmlns:p14="http://schemas.microsoft.com/office/powerpoint/2010/main" val="4130347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Screening &amp; Assessment – Risk for Violence</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err="1" smtClean="0"/>
              <a:t>CRIT</a:t>
            </a:r>
            <a:r>
              <a:rPr lang="en-US" dirty="0" smtClean="0"/>
              <a:t> – Screening Tool</a:t>
            </a:r>
          </a:p>
          <a:p>
            <a:r>
              <a:rPr lang="en-US" dirty="0" smtClean="0"/>
              <a:t>HRC-20 – Assessment</a:t>
            </a:r>
          </a:p>
          <a:p>
            <a:endParaRPr lang="en-US" dirty="0" smtClean="0"/>
          </a:p>
          <a:p>
            <a:r>
              <a:rPr lang="en-US" dirty="0" smtClean="0"/>
              <a:t>No </a:t>
            </a:r>
            <a:r>
              <a:rPr lang="en-US" dirty="0"/>
              <a:t>absolute cutoff or tallied score </a:t>
            </a:r>
            <a:r>
              <a:rPr lang="en-US" dirty="0" smtClean="0"/>
              <a:t>to</a:t>
            </a:r>
            <a:r>
              <a:rPr lang="en-US" dirty="0"/>
              <a:t> </a:t>
            </a:r>
            <a:r>
              <a:rPr lang="en-US" dirty="0" smtClean="0"/>
              <a:t>determine need for assessment</a:t>
            </a:r>
          </a:p>
          <a:p>
            <a:r>
              <a:rPr lang="en-US" dirty="0"/>
              <a:t>Items that suggest further investigation/assessment:</a:t>
            </a:r>
          </a:p>
          <a:p>
            <a:pPr lvl="1"/>
            <a:r>
              <a:rPr lang="en-US" dirty="0" smtClean="0"/>
              <a:t>History of violent </a:t>
            </a:r>
            <a:r>
              <a:rPr lang="en-US" dirty="0"/>
              <a:t>crimes (2-e) or use of </a:t>
            </a:r>
            <a:r>
              <a:rPr lang="en-US" dirty="0" smtClean="0"/>
              <a:t>weapons</a:t>
            </a:r>
          </a:p>
          <a:p>
            <a:pPr lvl="1"/>
            <a:r>
              <a:rPr lang="en-US" dirty="0" smtClean="0"/>
              <a:t>Leveled </a:t>
            </a:r>
            <a:r>
              <a:rPr lang="en-US" dirty="0"/>
              <a:t>by the Sex Offender Registry </a:t>
            </a:r>
            <a:r>
              <a:rPr lang="en-US" dirty="0" smtClean="0"/>
              <a:t>Board</a:t>
            </a:r>
          </a:p>
          <a:p>
            <a:pPr lvl="1"/>
            <a:r>
              <a:rPr lang="en-US" dirty="0" smtClean="0"/>
              <a:t>Prior commitment </a:t>
            </a:r>
            <a:r>
              <a:rPr lang="en-US" dirty="0"/>
              <a:t>to Bridgewater State </a:t>
            </a:r>
            <a:r>
              <a:rPr lang="en-US" dirty="0" smtClean="0"/>
              <a:t>Hospital</a:t>
            </a:r>
          </a:p>
          <a:p>
            <a:pPr lvl="1"/>
            <a:r>
              <a:rPr lang="en-US" dirty="0"/>
              <a:t>Other than these more extreme situations, </a:t>
            </a:r>
            <a:r>
              <a:rPr lang="en-US" dirty="0" smtClean="0"/>
              <a:t>rely </a:t>
            </a:r>
            <a:r>
              <a:rPr lang="en-US" dirty="0"/>
              <a:t>on the clinical skills of the person doing the screenings to </a:t>
            </a:r>
            <a:r>
              <a:rPr lang="en-US" dirty="0" smtClean="0"/>
              <a:t>start </a:t>
            </a:r>
            <a:r>
              <a:rPr lang="en-US" dirty="0"/>
              <a:t>a formulation based on the information in the </a:t>
            </a:r>
            <a:r>
              <a:rPr lang="en-US" dirty="0" smtClean="0"/>
              <a:t>screening</a:t>
            </a:r>
            <a:endParaRPr lang="en-US" dirty="0"/>
          </a:p>
          <a:p>
            <a:pPr lvl="1"/>
            <a:r>
              <a:rPr lang="en-US" dirty="0" smtClean="0"/>
              <a:t>If </a:t>
            </a:r>
            <a:r>
              <a:rPr lang="en-US" dirty="0"/>
              <a:t>there is insufficient information to make a determination, </a:t>
            </a:r>
            <a:r>
              <a:rPr lang="en-US" dirty="0" smtClean="0"/>
              <a:t>recommend </a:t>
            </a:r>
            <a:r>
              <a:rPr lang="en-US" dirty="0"/>
              <a:t>further </a:t>
            </a:r>
            <a:r>
              <a:rPr lang="en-US" dirty="0" smtClean="0"/>
              <a:t>evaluation</a:t>
            </a:r>
            <a:endParaRPr lang="en-US" dirty="0"/>
          </a:p>
        </p:txBody>
      </p:sp>
      <p:sp>
        <p:nvSpPr>
          <p:cNvPr id="4" name="Date Placeholder 3"/>
          <p:cNvSpPr>
            <a:spLocks noGrp="1"/>
          </p:cNvSpPr>
          <p:nvPr>
            <p:ph type="dt" sz="half" idx="10"/>
          </p:nvPr>
        </p:nvSpPr>
        <p:spPr/>
        <p:txBody>
          <a:bodyPr/>
          <a:lstStyle/>
          <a:p>
            <a:r>
              <a:rPr lang="en-US" smtClean="0"/>
              <a:t>6/6/2018</a:t>
            </a:r>
            <a:endParaRPr lang="en-US"/>
          </a:p>
        </p:txBody>
      </p:sp>
      <p:sp>
        <p:nvSpPr>
          <p:cNvPr id="5" name="Footer Placeholder 4"/>
          <p:cNvSpPr>
            <a:spLocks noGrp="1"/>
          </p:cNvSpPr>
          <p:nvPr>
            <p:ph type="ftr" sz="quarter" idx="11"/>
          </p:nvPr>
        </p:nvSpPr>
        <p:spPr/>
        <p:txBody>
          <a:bodyPr/>
          <a:lstStyle/>
          <a:p>
            <a:r>
              <a:rPr lang="en-US" smtClean="0"/>
              <a:t>ACCS Provider Webinar, Session #3</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6</a:t>
            </a:fld>
            <a:endParaRPr lang="en-US"/>
          </a:p>
        </p:txBody>
      </p:sp>
    </p:spTree>
    <p:extLst>
      <p:ext uri="{BB962C8B-B14F-4D97-AF65-F5344CB8AC3E}">
        <p14:creationId xmlns:p14="http://schemas.microsoft.com/office/powerpoint/2010/main" val="1294409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HCR-20 Training	</a:t>
            </a:r>
            <a:endParaRPr lang="en-US" dirty="0"/>
          </a:p>
        </p:txBody>
      </p:sp>
      <p:sp>
        <p:nvSpPr>
          <p:cNvPr id="3" name="Content Placeholder 2"/>
          <p:cNvSpPr>
            <a:spLocks noGrp="1"/>
          </p:cNvSpPr>
          <p:nvPr>
            <p:ph sz="quarter" idx="1"/>
          </p:nvPr>
        </p:nvSpPr>
        <p:spPr/>
        <p:txBody>
          <a:bodyPr/>
          <a:lstStyle/>
          <a:p>
            <a:r>
              <a:rPr lang="en-US" dirty="0" smtClean="0"/>
              <a:t>Licensed clinicians needs additional training to administer the HCR-20</a:t>
            </a:r>
          </a:p>
          <a:p>
            <a:pPr lvl="1"/>
            <a:r>
              <a:rPr lang="en-US" dirty="0" smtClean="0">
                <a:solidFill>
                  <a:schemeClr val="tx1"/>
                </a:solidFill>
              </a:rPr>
              <a:t>ACCS providers identify a subset of clinicians to receive training to administer the HCR-20</a:t>
            </a:r>
          </a:p>
          <a:p>
            <a:pPr lvl="1"/>
            <a:r>
              <a:rPr lang="en-US" dirty="0">
                <a:solidFill>
                  <a:schemeClr val="tx1"/>
                </a:solidFill>
              </a:rPr>
              <a:t>On-line and in-person training </a:t>
            </a:r>
            <a:r>
              <a:rPr lang="en-US" dirty="0" smtClean="0">
                <a:solidFill>
                  <a:schemeClr val="tx1"/>
                </a:solidFill>
              </a:rPr>
              <a:t>options available </a:t>
            </a:r>
            <a:r>
              <a:rPr lang="en-US" dirty="0">
                <a:solidFill>
                  <a:schemeClr val="tx1"/>
                </a:solidFill>
              </a:rPr>
              <a:t>– 20 hours</a:t>
            </a:r>
          </a:p>
          <a:p>
            <a:pPr lvl="1"/>
            <a:endParaRPr lang="en-US" dirty="0" smtClean="0">
              <a:solidFill>
                <a:srgbClr val="FF0000"/>
              </a:solidFill>
            </a:endParaRPr>
          </a:p>
          <a:p>
            <a:pPr marL="0" indent="0">
              <a:buNone/>
            </a:pPr>
            <a:endParaRPr lang="en-US" dirty="0">
              <a:solidFill>
                <a:srgbClr val="FF0000"/>
              </a:solidFill>
            </a:endParaRPr>
          </a:p>
          <a:p>
            <a:r>
              <a:rPr lang="en-US" dirty="0" smtClean="0"/>
              <a:t>DMH will provide direction and support related to training and exploring options to augment training efforts by providing group training sessions</a:t>
            </a:r>
            <a:endParaRPr lang="en-US" dirty="0"/>
          </a:p>
        </p:txBody>
      </p:sp>
      <p:sp>
        <p:nvSpPr>
          <p:cNvPr id="4" name="Date Placeholder 3"/>
          <p:cNvSpPr>
            <a:spLocks noGrp="1"/>
          </p:cNvSpPr>
          <p:nvPr>
            <p:ph type="dt" sz="half" idx="10"/>
          </p:nvPr>
        </p:nvSpPr>
        <p:spPr/>
        <p:txBody>
          <a:bodyPr/>
          <a:lstStyle/>
          <a:p>
            <a:r>
              <a:rPr lang="en-US" smtClean="0"/>
              <a:t>6/6/2018</a:t>
            </a:r>
            <a:endParaRPr lang="en-US"/>
          </a:p>
        </p:txBody>
      </p:sp>
      <p:sp>
        <p:nvSpPr>
          <p:cNvPr id="5" name="Footer Placeholder 4"/>
          <p:cNvSpPr>
            <a:spLocks noGrp="1"/>
          </p:cNvSpPr>
          <p:nvPr>
            <p:ph type="ftr" sz="quarter" idx="11"/>
          </p:nvPr>
        </p:nvSpPr>
        <p:spPr/>
        <p:txBody>
          <a:bodyPr/>
          <a:lstStyle/>
          <a:p>
            <a:r>
              <a:rPr lang="en-US" smtClean="0"/>
              <a:t>ACCS Provider Webinar, Session #3</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7</a:t>
            </a:fld>
            <a:endParaRPr lang="en-US"/>
          </a:p>
        </p:txBody>
      </p:sp>
    </p:spTree>
    <p:extLst>
      <p:ext uri="{BB962C8B-B14F-4D97-AF65-F5344CB8AC3E}">
        <p14:creationId xmlns:p14="http://schemas.microsoft.com/office/powerpoint/2010/main" val="2815363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Screening and Assessment – </a:t>
            </a:r>
            <a:r>
              <a:rPr lang="en-US" dirty="0" err="1" smtClean="0"/>
              <a:t>SBIRT</a:t>
            </a:r>
            <a:r>
              <a:rPr lang="en-US" dirty="0" smtClean="0"/>
              <a:t> </a:t>
            </a:r>
            <a:endParaRPr lang="en-US" dirty="0"/>
          </a:p>
        </p:txBody>
      </p:sp>
      <p:sp>
        <p:nvSpPr>
          <p:cNvPr id="3" name="Content Placeholder 2"/>
          <p:cNvSpPr>
            <a:spLocks noGrp="1"/>
          </p:cNvSpPr>
          <p:nvPr>
            <p:ph sz="quarter" idx="1"/>
          </p:nvPr>
        </p:nvSpPr>
        <p:spPr/>
        <p:txBody>
          <a:bodyPr>
            <a:normAutofit lnSpcReduction="10000"/>
          </a:bodyPr>
          <a:lstStyle/>
          <a:p>
            <a:r>
              <a:rPr lang="en-US" dirty="0" err="1" smtClean="0"/>
              <a:t>SBIRT</a:t>
            </a:r>
            <a:r>
              <a:rPr lang="en-US" dirty="0" smtClean="0"/>
              <a:t> – </a:t>
            </a:r>
            <a:r>
              <a:rPr lang="en-US" b="1" dirty="0" smtClean="0"/>
              <a:t>Screening</a:t>
            </a:r>
            <a:r>
              <a:rPr lang="en-US" dirty="0" smtClean="0"/>
              <a:t>, Brief Intervention and Referral to Treatment</a:t>
            </a:r>
          </a:p>
          <a:p>
            <a:pPr lvl="1"/>
            <a:r>
              <a:rPr lang="en-US" dirty="0" smtClean="0"/>
              <a:t>Short</a:t>
            </a:r>
            <a:r>
              <a:rPr lang="en-US" dirty="0"/>
              <a:t>, well-tested questionnaire identifies risk (such as the ASSIST, the </a:t>
            </a:r>
            <a:r>
              <a:rPr lang="en-US" dirty="0" err="1"/>
              <a:t>CRAFFT</a:t>
            </a:r>
            <a:r>
              <a:rPr lang="en-US" dirty="0"/>
              <a:t>, the AUDIT, the </a:t>
            </a:r>
            <a:r>
              <a:rPr lang="en-US" dirty="0" err="1"/>
              <a:t>DAST</a:t>
            </a:r>
            <a:r>
              <a:rPr lang="en-US" dirty="0"/>
              <a:t>, etc</a:t>
            </a:r>
            <a:r>
              <a:rPr lang="en-US" dirty="0" smtClean="0"/>
              <a:t>.)</a:t>
            </a:r>
          </a:p>
          <a:p>
            <a:pPr lvl="1"/>
            <a:r>
              <a:rPr lang="en-US" dirty="0" smtClean="0"/>
              <a:t>ACCS provider selects a screening tool from the </a:t>
            </a:r>
            <a:r>
              <a:rPr lang="en-US" dirty="0" err="1" smtClean="0"/>
              <a:t>SBIRT</a:t>
            </a:r>
            <a:r>
              <a:rPr lang="en-US" dirty="0" smtClean="0"/>
              <a:t> materials that best meets its needs</a:t>
            </a:r>
          </a:p>
          <a:p>
            <a:pPr lvl="1"/>
            <a:r>
              <a:rPr lang="en-US" dirty="0" smtClean="0"/>
              <a:t>Substance use assessment completed for clients identified in screening; can use </a:t>
            </a:r>
            <a:r>
              <a:rPr lang="en-US" dirty="0" err="1" smtClean="0"/>
              <a:t>MSDP</a:t>
            </a:r>
            <a:r>
              <a:rPr lang="en-US" dirty="0" smtClean="0"/>
              <a:t> Substance Use Addendum as assessment tool</a:t>
            </a:r>
          </a:p>
          <a:p>
            <a:pPr marL="274320" lvl="1" indent="0">
              <a:buNone/>
            </a:pPr>
            <a:endParaRPr lang="en-US" dirty="0" smtClean="0"/>
          </a:p>
          <a:p>
            <a:pPr marL="0" indent="0">
              <a:buNone/>
            </a:pPr>
            <a:r>
              <a:rPr lang="en-US" sz="2400" dirty="0" smtClean="0">
                <a:hlinkClick r:id="rId2"/>
              </a:rPr>
              <a:t>https</a:t>
            </a:r>
            <a:r>
              <a:rPr lang="en-US" sz="2400" dirty="0">
                <a:hlinkClick r:id="rId2"/>
              </a:rPr>
              <a:t>://</a:t>
            </a:r>
            <a:r>
              <a:rPr lang="en-US" sz="2400" dirty="0" smtClean="0">
                <a:hlinkClick r:id="rId2"/>
              </a:rPr>
              <a:t>www.mass.gov/service-details/screening-brief-intervention-and-referral-to-treatment-sbirt</a:t>
            </a:r>
            <a:endParaRPr lang="en-US" sz="2400" dirty="0" smtClean="0"/>
          </a:p>
          <a:p>
            <a:pPr marL="0" indent="0">
              <a:buNone/>
            </a:pPr>
            <a:r>
              <a:rPr lang="en-US" sz="2400" dirty="0">
                <a:hlinkClick r:id="rId3"/>
              </a:rPr>
              <a:t>http://www.masbirt.org</a:t>
            </a:r>
            <a:r>
              <a:rPr lang="en-US" sz="2400" dirty="0" smtClean="0">
                <a:hlinkClick r:id="rId3"/>
              </a:rPr>
              <a:t>/</a:t>
            </a:r>
            <a:endParaRPr lang="en-US" sz="2400" dirty="0" smtClean="0"/>
          </a:p>
          <a:p>
            <a:endParaRPr lang="en-US" dirty="0"/>
          </a:p>
        </p:txBody>
      </p:sp>
      <p:sp>
        <p:nvSpPr>
          <p:cNvPr id="4" name="Date Placeholder 3"/>
          <p:cNvSpPr>
            <a:spLocks noGrp="1"/>
          </p:cNvSpPr>
          <p:nvPr>
            <p:ph type="dt" sz="half" idx="10"/>
          </p:nvPr>
        </p:nvSpPr>
        <p:spPr/>
        <p:txBody>
          <a:bodyPr/>
          <a:lstStyle/>
          <a:p>
            <a:r>
              <a:rPr lang="en-US" smtClean="0"/>
              <a:t>6/6/2018</a:t>
            </a:r>
            <a:endParaRPr lang="en-US"/>
          </a:p>
        </p:txBody>
      </p:sp>
      <p:sp>
        <p:nvSpPr>
          <p:cNvPr id="5" name="Footer Placeholder 4"/>
          <p:cNvSpPr>
            <a:spLocks noGrp="1"/>
          </p:cNvSpPr>
          <p:nvPr>
            <p:ph type="ftr" sz="quarter" idx="11"/>
          </p:nvPr>
        </p:nvSpPr>
        <p:spPr/>
        <p:txBody>
          <a:bodyPr/>
          <a:lstStyle/>
          <a:p>
            <a:r>
              <a:rPr lang="en-US" smtClean="0"/>
              <a:t>ACCS Provider Webinar, Session #3</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8</a:t>
            </a:fld>
            <a:endParaRPr lang="en-US"/>
          </a:p>
        </p:txBody>
      </p:sp>
    </p:spTree>
    <p:extLst>
      <p:ext uri="{BB962C8B-B14F-4D97-AF65-F5344CB8AC3E}">
        <p14:creationId xmlns:p14="http://schemas.microsoft.com/office/powerpoint/2010/main" val="41341430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SBIRT</a:t>
            </a:r>
            <a:r>
              <a:rPr lang="en-US" dirty="0" smtClean="0"/>
              <a:t> FAQ	</a:t>
            </a:r>
            <a:endParaRPr lang="en-US" dirty="0"/>
          </a:p>
        </p:txBody>
      </p:sp>
      <p:sp>
        <p:nvSpPr>
          <p:cNvPr id="3" name="Content Placeholder 2"/>
          <p:cNvSpPr>
            <a:spLocks noGrp="1"/>
          </p:cNvSpPr>
          <p:nvPr>
            <p:ph sz="quarter" idx="1"/>
          </p:nvPr>
        </p:nvSpPr>
        <p:spPr/>
        <p:txBody>
          <a:bodyPr/>
          <a:lstStyle/>
          <a:p>
            <a:pPr lvl="0"/>
            <a:r>
              <a:rPr lang="en-US" dirty="0" smtClean="0"/>
              <a:t>Q:  </a:t>
            </a:r>
            <a:r>
              <a:rPr lang="en-US" dirty="0"/>
              <a:t>Will the </a:t>
            </a:r>
            <a:r>
              <a:rPr lang="en-US" dirty="0" err="1"/>
              <a:t>SBIRT</a:t>
            </a:r>
            <a:r>
              <a:rPr lang="en-US" dirty="0"/>
              <a:t> screening tool completely replace the current substance abuse addendum in the ACA?  </a:t>
            </a:r>
          </a:p>
          <a:p>
            <a:endParaRPr lang="en-US" dirty="0" smtClean="0"/>
          </a:p>
          <a:p>
            <a:r>
              <a:rPr lang="en-US" dirty="0" smtClean="0"/>
              <a:t>A:  No.  </a:t>
            </a:r>
          </a:p>
          <a:p>
            <a:pPr lvl="1"/>
            <a:r>
              <a:rPr lang="en-US" dirty="0" smtClean="0"/>
              <a:t>The </a:t>
            </a:r>
            <a:r>
              <a:rPr lang="en-US" dirty="0" err="1" smtClean="0"/>
              <a:t>SBIRT</a:t>
            </a:r>
            <a:r>
              <a:rPr lang="en-US" dirty="0" smtClean="0"/>
              <a:t> materials provide a number of screening tools.  One or more of these tools are selected by the provider to incorporate into the comprehensive assessment and is used as needed during treatment.</a:t>
            </a:r>
          </a:p>
          <a:p>
            <a:pPr lvl="1"/>
            <a:r>
              <a:rPr lang="en-US" dirty="0" smtClean="0"/>
              <a:t>When a Licensed Clinician utilizes the </a:t>
            </a:r>
            <a:r>
              <a:rPr lang="en-US" dirty="0" err="1" smtClean="0"/>
              <a:t>SBIRT</a:t>
            </a:r>
            <a:r>
              <a:rPr lang="en-US" dirty="0" smtClean="0"/>
              <a:t> screening tool and determines the need for further assessment, the provider utilizes a substance use assessment.  Providers may use the </a:t>
            </a:r>
            <a:r>
              <a:rPr lang="en-US" dirty="0" err="1" smtClean="0"/>
              <a:t>MSDP</a:t>
            </a:r>
            <a:r>
              <a:rPr lang="en-US" dirty="0" smtClean="0"/>
              <a:t> Substance Use Addendum or other assessment.</a:t>
            </a:r>
            <a:endParaRPr lang="en-US" dirty="0"/>
          </a:p>
        </p:txBody>
      </p:sp>
      <p:sp>
        <p:nvSpPr>
          <p:cNvPr id="4" name="Date Placeholder 3"/>
          <p:cNvSpPr>
            <a:spLocks noGrp="1"/>
          </p:cNvSpPr>
          <p:nvPr>
            <p:ph type="dt" sz="half" idx="10"/>
          </p:nvPr>
        </p:nvSpPr>
        <p:spPr/>
        <p:txBody>
          <a:bodyPr/>
          <a:lstStyle/>
          <a:p>
            <a:r>
              <a:rPr lang="en-US" smtClean="0"/>
              <a:t>6/6/2018</a:t>
            </a:r>
            <a:endParaRPr lang="en-US"/>
          </a:p>
        </p:txBody>
      </p:sp>
      <p:sp>
        <p:nvSpPr>
          <p:cNvPr id="5" name="Footer Placeholder 4"/>
          <p:cNvSpPr>
            <a:spLocks noGrp="1"/>
          </p:cNvSpPr>
          <p:nvPr>
            <p:ph type="ftr" sz="quarter" idx="11"/>
          </p:nvPr>
        </p:nvSpPr>
        <p:spPr/>
        <p:txBody>
          <a:bodyPr/>
          <a:lstStyle/>
          <a:p>
            <a:r>
              <a:rPr lang="en-US" smtClean="0"/>
              <a:t>ACCS Provider Webinar, Session #3</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9</a:t>
            </a:fld>
            <a:endParaRPr lang="en-US"/>
          </a:p>
        </p:txBody>
      </p:sp>
    </p:spTree>
    <p:extLst>
      <p:ext uri="{BB962C8B-B14F-4D97-AF65-F5344CB8AC3E}">
        <p14:creationId xmlns:p14="http://schemas.microsoft.com/office/powerpoint/2010/main" val="11769210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DMH LOGO">
      <a:dk1>
        <a:sysClr val="windowText" lastClr="000000"/>
      </a:dk1>
      <a:lt1>
        <a:sysClr val="window" lastClr="FFFFFF"/>
      </a:lt1>
      <a:dk2>
        <a:srgbClr val="464653"/>
      </a:dk2>
      <a:lt2>
        <a:srgbClr val="DDE9EC"/>
      </a:lt2>
      <a:accent1>
        <a:srgbClr val="00BFD5"/>
      </a:accent1>
      <a:accent2>
        <a:srgbClr val="A3D55D"/>
      </a:accent2>
      <a:accent3>
        <a:srgbClr val="675DC6"/>
      </a:accent3>
      <a:accent4>
        <a:srgbClr val="F6B333"/>
      </a:accent4>
      <a:accent5>
        <a:srgbClr val="E2231A"/>
      </a:accent5>
      <a:accent6>
        <a:srgbClr val="FFFFFF"/>
      </a:accent6>
      <a:hlink>
        <a:srgbClr val="0E0ED8"/>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584</TotalTime>
  <Words>2141</Words>
  <Application>Microsoft Office PowerPoint</Application>
  <PresentationFormat>On-screen Show (4:3)</PresentationFormat>
  <Paragraphs>281</Paragraphs>
  <Slides>28</Slides>
  <Notes>4</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Origin</vt:lpstr>
      <vt:lpstr>ACCS Provider Webinar Series Session #3: ACCS Clinical Documentation</vt:lpstr>
      <vt:lpstr>Agenda</vt:lpstr>
      <vt:lpstr>Introductions </vt:lpstr>
      <vt:lpstr>ACCS Clinical Documentation Requirements</vt:lpstr>
      <vt:lpstr>Approach to Risk Screening &amp; Assessment</vt:lpstr>
      <vt:lpstr>Screening &amp; Assessment – Risk for Violence</vt:lpstr>
      <vt:lpstr>HCR-20 Training </vt:lpstr>
      <vt:lpstr>Screening and Assessment – SBIRT </vt:lpstr>
      <vt:lpstr>SBIRT FAQ </vt:lpstr>
      <vt:lpstr>Screening &amp; Assessment – Risk for Suicide</vt:lpstr>
      <vt:lpstr>Screening and Assessment FAQ </vt:lpstr>
      <vt:lpstr>Screening and Assessment FAQ</vt:lpstr>
      <vt:lpstr>Screening and Assessment FAQ</vt:lpstr>
      <vt:lpstr>Self Sufficiency Matrix</vt:lpstr>
      <vt:lpstr>Self Sufficiency Matrix FAQ</vt:lpstr>
      <vt:lpstr>Treatment Plans</vt:lpstr>
      <vt:lpstr>Monthly Notes</vt:lpstr>
      <vt:lpstr>Monthly Note FAQ</vt:lpstr>
      <vt:lpstr>Monthly Note FAQ</vt:lpstr>
      <vt:lpstr>Monthly Note FAQ</vt:lpstr>
      <vt:lpstr>Timeline</vt:lpstr>
      <vt:lpstr>Timeline Examples</vt:lpstr>
      <vt:lpstr>EHRs and MSDP Form Set</vt:lpstr>
      <vt:lpstr>EHRs and MDSP Form Set FAQ</vt:lpstr>
      <vt:lpstr>EHRs and MDSP Form Set FAQ</vt:lpstr>
      <vt:lpstr>Rehab Option Reviews </vt:lpstr>
      <vt:lpstr>Additional Questions</vt:lpstr>
      <vt:lpstr>Next Steps</vt:lpstr>
    </vt:vector>
  </TitlesOfParts>
  <Company>EOHHS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Commissioner’s Statewide Meeting</dc:title>
  <dc:creator>Seward, Liam (DMH)</dc:creator>
  <cp:lastModifiedBy> </cp:lastModifiedBy>
  <cp:revision>69</cp:revision>
  <cp:lastPrinted>2018-06-06T16:51:12Z</cp:lastPrinted>
  <dcterms:created xsi:type="dcterms:W3CDTF">2015-10-22T17:01:33Z</dcterms:created>
  <dcterms:modified xsi:type="dcterms:W3CDTF">2018-06-28T15:43:28Z</dcterms:modified>
</cp:coreProperties>
</file>