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08" r:id="rId1"/>
  </p:sldMasterIdLst>
  <p:notesMasterIdLst>
    <p:notesMasterId r:id="rId21"/>
  </p:notesMasterIdLst>
  <p:handoutMasterIdLst>
    <p:handoutMasterId r:id="rId22"/>
  </p:handoutMasterIdLst>
  <p:sldIdLst>
    <p:sldId id="256" r:id="rId2"/>
    <p:sldId id="257" r:id="rId3"/>
    <p:sldId id="258" r:id="rId4"/>
    <p:sldId id="259" r:id="rId5"/>
    <p:sldId id="269" r:id="rId6"/>
    <p:sldId id="265" r:id="rId7"/>
    <p:sldId id="287" r:id="rId8"/>
    <p:sldId id="284" r:id="rId9"/>
    <p:sldId id="285" r:id="rId10"/>
    <p:sldId id="293" r:id="rId11"/>
    <p:sldId id="288" r:id="rId12"/>
    <p:sldId id="286" r:id="rId13"/>
    <p:sldId id="290" r:id="rId14"/>
    <p:sldId id="289" r:id="rId15"/>
    <p:sldId id="291" r:id="rId16"/>
    <p:sldId id="281" r:id="rId17"/>
    <p:sldId id="292" r:id="rId18"/>
    <p:sldId id="272" r:id="rId19"/>
    <p:sldId id="282"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8444" autoAdjust="0"/>
    <p:restoredTop sz="94624" autoAdjust="0"/>
  </p:normalViewPr>
  <p:slideViewPr>
    <p:cSldViewPr>
      <p:cViewPr>
        <p:scale>
          <a:sx n="72" d="100"/>
          <a:sy n="72" d="100"/>
        </p:scale>
        <p:origin x="-1710" y="-336"/>
      </p:cViewPr>
      <p:guideLst>
        <p:guide orient="horz" pos="2160"/>
        <p:guide pos="2880"/>
      </p:guideLst>
    </p:cSldViewPr>
  </p:slideViewPr>
  <p:outlineViewPr>
    <p:cViewPr>
      <p:scale>
        <a:sx n="33" d="100"/>
        <a:sy n="33" d="100"/>
      </p:scale>
      <p:origin x="48" y="58"/>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678" y="-86"/>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595A2FDD-0109-41A2-920C-61C9B7441555}" type="datetimeFigureOut">
              <a:rPr lang="en-US" smtClean="0"/>
              <a:t>6/28/2018</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063966C9-E4C3-4499-A304-B2CCD07ACF04}" type="slidenum">
              <a:rPr lang="en-US" smtClean="0"/>
              <a:t>‹#›</a:t>
            </a:fld>
            <a:endParaRPr lang="en-US"/>
          </a:p>
        </p:txBody>
      </p:sp>
    </p:spTree>
    <p:extLst>
      <p:ext uri="{BB962C8B-B14F-4D97-AF65-F5344CB8AC3E}">
        <p14:creationId xmlns:p14="http://schemas.microsoft.com/office/powerpoint/2010/main" val="30281554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DFBB5681-A4CB-414B-A889-E95F09A42E5C}" type="datetimeFigureOut">
              <a:rPr lang="en-US" smtClean="0"/>
              <a:t>6/28/2018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56371A4A-6FE3-4451-A08A-6E53FEB2488C}" type="slidenum">
              <a:rPr lang="en-US" smtClean="0"/>
              <a:t>‹#›</a:t>
            </a:fld>
            <a:endParaRPr lang="en-US"/>
          </a:p>
        </p:txBody>
      </p:sp>
    </p:spTree>
    <p:extLst>
      <p:ext uri="{BB962C8B-B14F-4D97-AF65-F5344CB8AC3E}">
        <p14:creationId xmlns:p14="http://schemas.microsoft.com/office/powerpoint/2010/main" val="40827067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371A4A-6FE3-4451-A08A-6E53FEB2488C}" type="slidenum">
              <a:rPr lang="en-US" smtClean="0"/>
              <a:t>1</a:t>
            </a:fld>
            <a:endParaRPr lang="en-US"/>
          </a:p>
        </p:txBody>
      </p:sp>
    </p:spTree>
    <p:extLst>
      <p:ext uri="{BB962C8B-B14F-4D97-AF65-F5344CB8AC3E}">
        <p14:creationId xmlns:p14="http://schemas.microsoft.com/office/powerpoint/2010/main" val="3976345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371A4A-6FE3-4451-A08A-6E53FEB2488C}" type="slidenum">
              <a:rPr lang="en-US" smtClean="0"/>
              <a:t>2</a:t>
            </a:fld>
            <a:endParaRPr lang="en-US"/>
          </a:p>
        </p:txBody>
      </p:sp>
    </p:spTree>
    <p:extLst>
      <p:ext uri="{BB962C8B-B14F-4D97-AF65-F5344CB8AC3E}">
        <p14:creationId xmlns:p14="http://schemas.microsoft.com/office/powerpoint/2010/main" val="21692503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371A4A-6FE3-4451-A08A-6E53FEB2488C}" type="slidenum">
              <a:rPr lang="en-US" smtClean="0"/>
              <a:t>3</a:t>
            </a:fld>
            <a:endParaRPr lang="en-US"/>
          </a:p>
        </p:txBody>
      </p:sp>
    </p:spTree>
    <p:extLst>
      <p:ext uri="{BB962C8B-B14F-4D97-AF65-F5344CB8AC3E}">
        <p14:creationId xmlns:p14="http://schemas.microsoft.com/office/powerpoint/2010/main" val="2169250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6371A4A-6FE3-4451-A08A-6E53FEB2488C}" type="slidenum">
              <a:rPr lang="en-US" smtClean="0"/>
              <a:t>4</a:t>
            </a:fld>
            <a:endParaRPr lang="en-US"/>
          </a:p>
        </p:txBody>
      </p:sp>
    </p:spTree>
    <p:extLst>
      <p:ext uri="{BB962C8B-B14F-4D97-AF65-F5344CB8AC3E}">
        <p14:creationId xmlns:p14="http://schemas.microsoft.com/office/powerpoint/2010/main" val="21692503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r>
              <a:rPr lang="en-US" smtClean="0"/>
              <a:t>6/13/2018</a:t>
            </a:r>
            <a:endParaRPr lang="en-US"/>
          </a:p>
        </p:txBody>
      </p:sp>
      <p:sp>
        <p:nvSpPr>
          <p:cNvPr id="17" name="Footer Placeholder 16"/>
          <p:cNvSpPr>
            <a:spLocks noGrp="1"/>
          </p:cNvSpPr>
          <p:nvPr>
            <p:ph type="ftr" sz="quarter" idx="11"/>
          </p:nvPr>
        </p:nvSpPr>
        <p:spPr>
          <a:xfrm>
            <a:off x="2898648" y="6355080"/>
            <a:ext cx="3474720" cy="365760"/>
          </a:xfrm>
        </p:spPr>
        <p:txBody>
          <a:bodyPr/>
          <a:lstStyle/>
          <a:p>
            <a:r>
              <a:rPr lang="en-US" smtClean="0"/>
              <a:t>ACCS Provider Webinar, Session #4</a:t>
            </a:r>
            <a:endParaRPr lang="en-US"/>
          </a:p>
        </p:txBody>
      </p:sp>
      <p:sp>
        <p:nvSpPr>
          <p:cNvPr id="29" name="Slide Number Placeholder 28"/>
          <p:cNvSpPr>
            <a:spLocks noGrp="1"/>
          </p:cNvSpPr>
          <p:nvPr>
            <p:ph type="sldNum" sz="quarter" idx="12"/>
          </p:nvPr>
        </p:nvSpPr>
        <p:spPr>
          <a:xfrm>
            <a:off x="1216152" y="6355080"/>
            <a:ext cx="1219200" cy="365760"/>
          </a:xfrm>
        </p:spPr>
        <p:txBody>
          <a:bodyPr/>
          <a:lstStyle/>
          <a:p>
            <a:fld id="{4E885171-607A-4D53-A144-729C97143EA1}" type="slidenum">
              <a:rPr lang="en-US" smtClean="0"/>
              <a:t>‹#›</a:t>
            </a:fld>
            <a:endParaRPr lang="en-US"/>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a:t>
            </a:fld>
            <a:endParaRPr lang="en-US"/>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Isosceles Triangl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a:t>
            </a:fld>
            <a:endParaRPr lang="en-US"/>
          </a:p>
        </p:txBody>
      </p:sp>
      <p:sp>
        <p:nvSpPr>
          <p:cNvPr id="8" name="Content Placeholder 7"/>
          <p:cNvSpPr>
            <a:spLocks noGrp="1"/>
          </p:cNvSpPr>
          <p:nvPr>
            <p:ph sz="quarter" idx="1"/>
          </p:nvPr>
        </p:nvSpPr>
        <p:spPr>
          <a:xfrm>
            <a:off x="457200" y="1219200"/>
            <a:ext cx="8229600" cy="493776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79012" y="5894419"/>
            <a:ext cx="807788" cy="712947"/>
          </a:xfrm>
          <a:prstGeom prst="rect">
            <a:avLst/>
          </a:prstGeom>
        </p:spPr>
      </p:pic>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6400800" y="6355080"/>
            <a:ext cx="2286000" cy="365760"/>
          </a:xfrm>
        </p:spPr>
        <p:txBody>
          <a:bodyPr/>
          <a:lstStyle/>
          <a:p>
            <a:r>
              <a:rPr lang="en-US" smtClean="0"/>
              <a:t>6/13/2018</a:t>
            </a:r>
            <a:endParaRPr lang="en-US"/>
          </a:p>
        </p:txBody>
      </p:sp>
      <p:sp>
        <p:nvSpPr>
          <p:cNvPr id="5" name="Footer Placeholder 4"/>
          <p:cNvSpPr>
            <a:spLocks noGrp="1"/>
          </p:cNvSpPr>
          <p:nvPr>
            <p:ph type="ftr" sz="quarter" idx="11"/>
          </p:nvPr>
        </p:nvSpPr>
        <p:spPr>
          <a:xfrm>
            <a:off x="2898648" y="6355080"/>
            <a:ext cx="3474720" cy="365760"/>
          </a:xfrm>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a:xfrm>
            <a:off x="1069848" y="6355080"/>
            <a:ext cx="1520952" cy="365760"/>
          </a:xfrm>
        </p:spPr>
        <p:txBody>
          <a:bodyPr/>
          <a:lstStyle/>
          <a:p>
            <a:fld id="{4E885171-607A-4D53-A144-729C97143EA1}" type="slidenum">
              <a:rPr lang="en-US" smtClean="0"/>
              <a:t>‹#›</a:t>
            </a:fld>
            <a:endParaRPr lang="en-US"/>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r>
              <a:rPr lang="en-US" smtClean="0"/>
              <a:t>6/13/2018</a:t>
            </a:r>
            <a:endParaRPr lang="en-US"/>
          </a:p>
        </p:txBody>
      </p:sp>
      <p:sp>
        <p:nvSpPr>
          <p:cNvPr id="6" name="Footer Placeholder 5"/>
          <p:cNvSpPr>
            <a:spLocks noGrp="1"/>
          </p:cNvSpPr>
          <p:nvPr>
            <p:ph type="ftr" sz="quarter" idx="11"/>
          </p:nvPr>
        </p:nvSpPr>
        <p:spPr/>
        <p:txBody>
          <a:bodyPr/>
          <a:lstStyle/>
          <a:p>
            <a:r>
              <a:rPr lang="en-US" smtClean="0"/>
              <a:t>ACCS Provider Webinar, Session #4</a:t>
            </a:r>
            <a:endParaRPr lang="en-US"/>
          </a:p>
        </p:txBody>
      </p:sp>
      <p:sp>
        <p:nvSpPr>
          <p:cNvPr id="7" name="Slide Number Placeholder 6"/>
          <p:cNvSpPr>
            <a:spLocks noGrp="1"/>
          </p:cNvSpPr>
          <p:nvPr>
            <p:ph type="sldNum" sz="quarter" idx="12"/>
          </p:nvPr>
        </p:nvSpPr>
        <p:spPr/>
        <p:txBody>
          <a:bodyPr/>
          <a:lstStyle/>
          <a:p>
            <a:fld id="{4E885171-607A-4D53-A144-729C97143EA1}" type="slidenum">
              <a:rPr lang="en-US" smtClean="0"/>
              <a:t>‹#›</a:t>
            </a:fld>
            <a:endParaRPr lang="en-US"/>
          </a:p>
        </p:txBody>
      </p:sp>
      <p:sp>
        <p:nvSpPr>
          <p:cNvPr id="9" name="Content Placeholder 8"/>
          <p:cNvSpPr>
            <a:spLocks noGrp="1"/>
          </p:cNvSpPr>
          <p:nvPr>
            <p:ph sz="quarter" idx="1"/>
          </p:nvPr>
        </p:nvSpPr>
        <p:spPr>
          <a:xfrm>
            <a:off x="457200" y="1219200"/>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632198" y="1216152"/>
            <a:ext cx="4041648" cy="493776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r>
              <a:rPr lang="en-US" smtClean="0"/>
              <a:t>6/13/2018</a:t>
            </a:r>
            <a:endParaRPr lang="en-US"/>
          </a:p>
        </p:txBody>
      </p:sp>
      <p:sp>
        <p:nvSpPr>
          <p:cNvPr id="8" name="Footer Placeholder 7"/>
          <p:cNvSpPr>
            <a:spLocks noGrp="1"/>
          </p:cNvSpPr>
          <p:nvPr>
            <p:ph type="ftr" sz="quarter" idx="11"/>
          </p:nvPr>
        </p:nvSpPr>
        <p:spPr/>
        <p:txBody>
          <a:bodyPr/>
          <a:lstStyle/>
          <a:p>
            <a:r>
              <a:rPr lang="en-US" smtClean="0"/>
              <a:t>ACCS Provider Webinar, Session #4</a:t>
            </a:r>
            <a:endParaRPr lang="en-US"/>
          </a:p>
        </p:txBody>
      </p:sp>
      <p:sp>
        <p:nvSpPr>
          <p:cNvPr id="9" name="Slide Number Placeholder 8"/>
          <p:cNvSpPr>
            <a:spLocks noGrp="1"/>
          </p:cNvSpPr>
          <p:nvPr>
            <p:ph type="sldNum" sz="quarter" idx="12"/>
          </p:nvPr>
        </p:nvSpPr>
        <p:spPr/>
        <p:txBody>
          <a:bodyPr/>
          <a:lstStyle/>
          <a:p>
            <a:fld id="{4E885171-607A-4D53-A144-729C97143EA1}" type="slidenum">
              <a:rPr lang="en-US" smtClean="0"/>
              <a:t>‹#›</a:t>
            </a:fld>
            <a:endParaRPr lang="en-US"/>
          </a:p>
        </p:txBody>
      </p:sp>
      <p:sp>
        <p:nvSpPr>
          <p:cNvPr id="11" name="Content Placeholder 10"/>
          <p:cNvSpPr>
            <a:spLocks noGrp="1"/>
          </p:cNvSpPr>
          <p:nvPr>
            <p:ph sz="quarter" idx="2"/>
          </p:nvPr>
        </p:nvSpPr>
        <p:spPr>
          <a:xfrm>
            <a:off x="457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648200" y="2133600"/>
            <a:ext cx="4038600" cy="4038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r>
              <a:rPr lang="en-US" smtClean="0"/>
              <a:t>6/13/2018</a:t>
            </a:r>
            <a:endParaRPr lang="en-US"/>
          </a:p>
        </p:txBody>
      </p:sp>
      <p:sp>
        <p:nvSpPr>
          <p:cNvPr id="4" name="Footer Placeholder 3"/>
          <p:cNvSpPr>
            <a:spLocks noGrp="1"/>
          </p:cNvSpPr>
          <p:nvPr>
            <p:ph type="ftr" sz="quarter" idx="11"/>
          </p:nvPr>
        </p:nvSpPr>
        <p:spPr/>
        <p:txBody>
          <a:bodyPr/>
          <a:lstStyle/>
          <a:p>
            <a:r>
              <a:rPr lang="en-US" smtClean="0"/>
              <a:t>ACCS Provider Webinar, Session #4</a:t>
            </a:r>
            <a:endParaRPr lang="en-US"/>
          </a:p>
        </p:txBody>
      </p:sp>
      <p:sp>
        <p:nvSpPr>
          <p:cNvPr id="5" name="Slide Number Placeholder 4"/>
          <p:cNvSpPr>
            <a:spLocks noGrp="1"/>
          </p:cNvSpPr>
          <p:nvPr>
            <p:ph type="sldNum" sz="quarter" idx="12"/>
          </p:nvPr>
        </p:nvSpPr>
        <p:spPr/>
        <p:txBody>
          <a:bodyPr/>
          <a:lstStyle/>
          <a:p>
            <a:fld id="{4E885171-607A-4D53-A144-729C97143EA1}" type="slidenum">
              <a:rPr lang="en-US" smtClean="0"/>
              <a:t>‹#›</a:t>
            </a:fld>
            <a:endParaRPr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6/13/2018</a:t>
            </a:r>
            <a:endParaRPr lang="en-US"/>
          </a:p>
        </p:txBody>
      </p:sp>
      <p:sp>
        <p:nvSpPr>
          <p:cNvPr id="3" name="Footer Placeholder 2"/>
          <p:cNvSpPr>
            <a:spLocks noGrp="1"/>
          </p:cNvSpPr>
          <p:nvPr>
            <p:ph type="ftr" sz="quarter" idx="11"/>
          </p:nvPr>
        </p:nvSpPr>
        <p:spPr/>
        <p:txBody>
          <a:bodyPr/>
          <a:lstStyle/>
          <a:p>
            <a:r>
              <a:rPr lang="en-US" smtClean="0"/>
              <a:t>ACCS Provider Webinar, Session #4</a:t>
            </a:r>
            <a:endParaRPr lang="en-US"/>
          </a:p>
        </p:txBody>
      </p:sp>
      <p:sp>
        <p:nvSpPr>
          <p:cNvPr id="4" name="Slide Number Placeholder 3"/>
          <p:cNvSpPr>
            <a:spLocks noGrp="1"/>
          </p:cNvSpPr>
          <p:nvPr>
            <p:ph type="sldNum" sz="quarter" idx="12"/>
          </p:nvPr>
        </p:nvSpPr>
        <p:spPr/>
        <p:txBody>
          <a:bodyPr/>
          <a:lstStyle/>
          <a:p>
            <a:fld id="{4E885171-607A-4D53-A144-729C97143EA1}" type="slidenum">
              <a:rPr lang="en-US" smtClean="0"/>
              <a:t>‹#›</a:t>
            </a:fld>
            <a:endParaRPr lang="en-US"/>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Isosceles Triangl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t>6/13/2018</a:t>
            </a:r>
            <a:endParaRPr lang="en-US"/>
          </a:p>
        </p:txBody>
      </p:sp>
      <p:sp>
        <p:nvSpPr>
          <p:cNvPr id="6" name="Footer Placeholder 5"/>
          <p:cNvSpPr>
            <a:spLocks noGrp="1"/>
          </p:cNvSpPr>
          <p:nvPr>
            <p:ph type="ftr" sz="quarter" idx="11"/>
          </p:nvPr>
        </p:nvSpPr>
        <p:spPr/>
        <p:txBody>
          <a:bodyPr/>
          <a:lstStyle/>
          <a:p>
            <a:r>
              <a:rPr lang="en-US" smtClean="0"/>
              <a:t>ACCS Provider Webinar, Session #4</a:t>
            </a:r>
            <a:endParaRPr lang="en-US"/>
          </a:p>
        </p:txBody>
      </p:sp>
      <p:sp>
        <p:nvSpPr>
          <p:cNvPr id="7" name="Slide Number Placeholder 6"/>
          <p:cNvSpPr>
            <a:spLocks noGrp="1"/>
          </p:cNvSpPr>
          <p:nvPr>
            <p:ph type="sldNum" sz="quarter" idx="12"/>
          </p:nvPr>
        </p:nvSpPr>
        <p:spPr/>
        <p:txBody>
          <a:bodyPr/>
          <a:lstStyle/>
          <a:p>
            <a:fld id="{4E885171-607A-4D53-A144-729C97143EA1}"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tent Placeholder 11"/>
          <p:cNvSpPr>
            <a:spLocks noGrp="1"/>
          </p:cNvSpPr>
          <p:nvPr>
            <p:ph sz="quarter" idx="1"/>
          </p:nvPr>
        </p:nvSpPr>
        <p:spPr>
          <a:xfrm>
            <a:off x="304800" y="304800"/>
            <a:ext cx="5715000" cy="5715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r>
              <a:rPr lang="en-US" smtClean="0"/>
              <a:t>6/13/2018</a:t>
            </a:r>
            <a:endParaRPr lang="en-US"/>
          </a:p>
        </p:txBody>
      </p:sp>
      <p:sp>
        <p:nvSpPr>
          <p:cNvPr id="6" name="Footer Placeholder 5"/>
          <p:cNvSpPr>
            <a:spLocks noGrp="1"/>
          </p:cNvSpPr>
          <p:nvPr>
            <p:ph type="ftr" sz="quarter" idx="11"/>
          </p:nvPr>
        </p:nvSpPr>
        <p:spPr/>
        <p:txBody>
          <a:bodyPr/>
          <a:lstStyle/>
          <a:p>
            <a:r>
              <a:rPr lang="en-US" smtClean="0"/>
              <a:t>ACCS Provider Webinar, Session #4</a:t>
            </a:r>
            <a:endParaRPr lang="en-US"/>
          </a:p>
        </p:txBody>
      </p:sp>
      <p:sp>
        <p:nvSpPr>
          <p:cNvPr id="7" name="Slide Number Placeholder 6"/>
          <p:cNvSpPr>
            <a:spLocks noGrp="1"/>
          </p:cNvSpPr>
          <p:nvPr>
            <p:ph type="sldNum" sz="quarter" idx="12"/>
          </p:nvPr>
        </p:nvSpPr>
        <p:spPr/>
        <p:txBody>
          <a:bodyPr/>
          <a:lstStyle/>
          <a:p>
            <a:fld id="{4E885171-607A-4D53-A144-729C97143EA1}" type="slidenum">
              <a:rPr lang="en-US" smtClean="0"/>
              <a:t>‹#›</a:t>
            </a:fld>
            <a:endParaRPr lang="en-US"/>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Isosceles Triangl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r>
              <a:rPr lang="en-US" smtClean="0"/>
              <a:t>6/13/2018</a:t>
            </a:r>
            <a:endParaRPr lang="en-US"/>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r>
              <a:rPr lang="en-US" smtClean="0"/>
              <a:t>ACCS Provider Webinar, Session #4</a:t>
            </a:r>
            <a:endParaRPr lang="en-US"/>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4E885171-607A-4D53-A144-729C97143EA1}" type="slidenum">
              <a:rPr lang="en-US" smtClean="0"/>
              <a:t>‹#›</a:t>
            </a:fld>
            <a:endParaRPr lang="en-US"/>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Isosceles Triangl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iming>
    <p:tnLst>
      <p:par>
        <p:cTn id="1" dur="indefinite" restart="never" nodeType="tmRoot"/>
      </p:par>
    </p:tnLst>
  </p:timing>
  <p:hf hdr="0"/>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657600"/>
            <a:ext cx="7620000" cy="990600"/>
          </a:xfrm>
        </p:spPr>
        <p:txBody>
          <a:bodyPr>
            <a:normAutofit fontScale="90000"/>
          </a:bodyPr>
          <a:lstStyle/>
          <a:p>
            <a:r>
              <a:rPr lang="en-US" sz="2800" b="1" dirty="0"/>
              <a:t>ACCS Provider Webinar Series</a:t>
            </a:r>
            <a:br>
              <a:rPr lang="en-US" sz="2800" b="1" dirty="0"/>
            </a:br>
            <a:r>
              <a:rPr lang="en-US" sz="2800" b="1" dirty="0"/>
              <a:t>Session </a:t>
            </a:r>
            <a:r>
              <a:rPr lang="en-US" sz="2800" b="1" dirty="0" smtClean="0"/>
              <a:t>#4: </a:t>
            </a:r>
            <a:r>
              <a:rPr lang="en-US" sz="2800" b="1" dirty="0"/>
              <a:t>ACCS </a:t>
            </a:r>
            <a:r>
              <a:rPr lang="en-US" sz="2800" b="1" dirty="0" smtClean="0"/>
              <a:t>Clinical Documentation, Part 2</a:t>
            </a:r>
            <a:endParaRPr lang="en-US" sz="2800" b="1" dirty="0"/>
          </a:p>
        </p:txBody>
      </p:sp>
      <p:sp>
        <p:nvSpPr>
          <p:cNvPr id="3" name="Subtitle 2"/>
          <p:cNvSpPr>
            <a:spLocks noGrp="1"/>
          </p:cNvSpPr>
          <p:nvPr>
            <p:ph type="subTitle" idx="1"/>
          </p:nvPr>
        </p:nvSpPr>
        <p:spPr>
          <a:xfrm>
            <a:off x="990601" y="4421080"/>
            <a:ext cx="7052568" cy="1260629"/>
          </a:xfrm>
        </p:spPr>
        <p:txBody>
          <a:bodyPr/>
          <a:lstStyle/>
          <a:p>
            <a:endParaRPr lang="en-US" dirty="0" smtClean="0"/>
          </a:p>
          <a:p>
            <a:endParaRPr lang="en-US" dirty="0"/>
          </a:p>
          <a:p>
            <a:r>
              <a:rPr lang="en-US" b="1" dirty="0" smtClean="0"/>
              <a:t>June 13, 2018 </a:t>
            </a:r>
            <a:endParaRPr lang="en-US" b="1"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0400" y="653716"/>
            <a:ext cx="2971800" cy="2622884"/>
          </a:xfrm>
          <a:prstGeom prst="rect">
            <a:avLst/>
          </a:prstGeom>
        </p:spPr>
      </p:pic>
    </p:spTree>
    <p:extLst>
      <p:ext uri="{BB962C8B-B14F-4D97-AF65-F5344CB8AC3E}">
        <p14:creationId xmlns:p14="http://schemas.microsoft.com/office/powerpoint/2010/main" val="226161753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Referral Process</a:t>
            </a:r>
            <a:endParaRPr lang="en-US" dirty="0"/>
          </a:p>
        </p:txBody>
      </p:sp>
      <p:sp>
        <p:nvSpPr>
          <p:cNvPr id="3" name="Content Placeholder 2"/>
          <p:cNvSpPr>
            <a:spLocks noGrp="1"/>
          </p:cNvSpPr>
          <p:nvPr>
            <p:ph sz="quarter" idx="1"/>
          </p:nvPr>
        </p:nvSpPr>
        <p:spPr>
          <a:xfrm>
            <a:off x="457200" y="1066800"/>
            <a:ext cx="8229600" cy="4937760"/>
          </a:xfrm>
        </p:spPr>
        <p:txBody>
          <a:bodyPr>
            <a:normAutofit fontScale="92500"/>
          </a:bodyPr>
          <a:lstStyle/>
          <a:p>
            <a:pPr lvl="0"/>
            <a:r>
              <a:rPr lang="en-US" dirty="0" smtClean="0"/>
              <a:t>Will </a:t>
            </a:r>
            <a:r>
              <a:rPr lang="en-US" dirty="0"/>
              <a:t>an initial screening form be required in ACCS as it is in </a:t>
            </a:r>
            <a:r>
              <a:rPr lang="en-US" dirty="0" err="1"/>
              <a:t>CBFS</a:t>
            </a:r>
            <a:r>
              <a:rPr lang="en-US" dirty="0"/>
              <a:t> or will an account number be generated simply by entering the date of the first contact post-referral?</a:t>
            </a:r>
          </a:p>
          <a:p>
            <a:pPr marL="0" indent="0">
              <a:buNone/>
            </a:pPr>
            <a:endParaRPr lang="en-US" dirty="0"/>
          </a:p>
          <a:p>
            <a:pPr lvl="1"/>
            <a:r>
              <a:rPr lang="en-US" dirty="0" smtClean="0"/>
              <a:t>ACCS </a:t>
            </a:r>
            <a:r>
              <a:rPr lang="en-US" dirty="0"/>
              <a:t>providers are required to use a standard screening tool.  This tool is to be developed by the provider.  The provider does not need to submit the screening tool to DMH for the purposes of enrolling the client.  </a:t>
            </a:r>
            <a:endParaRPr lang="en-US" dirty="0" smtClean="0"/>
          </a:p>
          <a:p>
            <a:pPr lvl="1"/>
            <a:endParaRPr lang="en-US" dirty="0"/>
          </a:p>
          <a:p>
            <a:r>
              <a:rPr lang="en-US" dirty="0" smtClean="0"/>
              <a:t>DMH is developing a referral form that will include the reason(s) for referral, which are to be confirmed during the assessment and treatment planning process.</a:t>
            </a:r>
          </a:p>
          <a:p>
            <a:pPr lvl="1"/>
            <a:r>
              <a:rPr lang="en-US" dirty="0" smtClean="0"/>
              <a:t>The topic of July 11</a:t>
            </a:r>
            <a:r>
              <a:rPr lang="en-US" baseline="30000" dirty="0" smtClean="0"/>
              <a:t>th</a:t>
            </a:r>
            <a:r>
              <a:rPr lang="en-US" dirty="0" smtClean="0"/>
              <a:t> webinar is the referral and enrollment process.</a:t>
            </a:r>
            <a:endParaRPr lang="en-US" dirty="0"/>
          </a:p>
          <a:p>
            <a:endParaRPr lang="en-US"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10</a:t>
            </a:fld>
            <a:endParaRPr lang="en-US"/>
          </a:p>
        </p:txBody>
      </p:sp>
    </p:spTree>
    <p:extLst>
      <p:ext uri="{BB962C8B-B14F-4D97-AF65-F5344CB8AC3E}">
        <p14:creationId xmlns:p14="http://schemas.microsoft.com/office/powerpoint/2010/main" val="217670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Sufficiency Matrix</a:t>
            </a:r>
            <a:endParaRPr lang="en-US" dirty="0"/>
          </a:p>
        </p:txBody>
      </p:sp>
      <p:sp>
        <p:nvSpPr>
          <p:cNvPr id="3" name="Content Placeholder 2"/>
          <p:cNvSpPr>
            <a:spLocks noGrp="1"/>
          </p:cNvSpPr>
          <p:nvPr>
            <p:ph sz="quarter" idx="1"/>
          </p:nvPr>
        </p:nvSpPr>
        <p:spPr/>
        <p:txBody>
          <a:bodyPr/>
          <a:lstStyle/>
          <a:p>
            <a:r>
              <a:rPr lang="en-US" dirty="0"/>
              <a:t>Does the prioritization process need to remain in place for the domains in the Self-Sufficiency matrix?</a:t>
            </a:r>
          </a:p>
          <a:p>
            <a:pPr lvl="1"/>
            <a:r>
              <a:rPr lang="en-US" dirty="0" smtClean="0"/>
              <a:t>Yes</a:t>
            </a:r>
            <a:r>
              <a:rPr lang="en-US" dirty="0"/>
              <a:t>, the </a:t>
            </a:r>
            <a:r>
              <a:rPr lang="en-US" dirty="0" smtClean="0"/>
              <a:t>Integrated Team, </a:t>
            </a:r>
            <a:r>
              <a:rPr lang="en-US" dirty="0"/>
              <a:t>led by the l</a:t>
            </a:r>
            <a:r>
              <a:rPr lang="en-US" dirty="0" smtClean="0"/>
              <a:t>icensed clinician, </a:t>
            </a:r>
            <a:r>
              <a:rPr lang="en-US" dirty="0"/>
              <a:t>and in partnership with the Person, prioritizes assessed needs</a:t>
            </a:r>
            <a:r>
              <a:rPr lang="en-US" dirty="0" smtClean="0"/>
              <a:t>.  This replaces the functional domains currently listed on the ACA.  The Self-Sufficiency </a:t>
            </a:r>
            <a:r>
              <a:rPr lang="en-US" dirty="0"/>
              <a:t>M</a:t>
            </a:r>
            <a:r>
              <a:rPr lang="en-US" dirty="0" smtClean="0"/>
              <a:t>atrix will be used to:</a:t>
            </a:r>
          </a:p>
          <a:p>
            <a:pPr lvl="2"/>
            <a:r>
              <a:rPr lang="en-US" dirty="0"/>
              <a:t>Identify reason for referral</a:t>
            </a:r>
          </a:p>
          <a:p>
            <a:pPr lvl="2"/>
            <a:r>
              <a:rPr lang="en-US" dirty="0"/>
              <a:t>Guide level of care reviews with DMH</a:t>
            </a:r>
          </a:p>
          <a:p>
            <a:pPr lvl="2"/>
            <a:r>
              <a:rPr lang="en-US" dirty="0" smtClean="0"/>
              <a:t>Determine </a:t>
            </a:r>
            <a:r>
              <a:rPr lang="en-US" dirty="0"/>
              <a:t>readiness for transition</a:t>
            </a:r>
          </a:p>
          <a:p>
            <a:pPr lvl="1"/>
            <a:endParaRPr lang="en-US" dirty="0">
              <a:solidFill>
                <a:srgbClr val="FF0000"/>
              </a:solidFill>
            </a:endParaRPr>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11</a:t>
            </a:fld>
            <a:endParaRPr lang="en-US"/>
          </a:p>
        </p:txBody>
      </p:sp>
    </p:spTree>
    <p:extLst>
      <p:ext uri="{BB962C8B-B14F-4D97-AF65-F5344CB8AC3E}">
        <p14:creationId xmlns:p14="http://schemas.microsoft.com/office/powerpoint/2010/main" val="3964408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Review and Plan Revisions</a:t>
            </a:r>
            <a:endParaRPr lang="en-US" dirty="0"/>
          </a:p>
        </p:txBody>
      </p:sp>
      <p:sp>
        <p:nvSpPr>
          <p:cNvPr id="3" name="Content Placeholder 2"/>
          <p:cNvSpPr>
            <a:spLocks noGrp="1"/>
          </p:cNvSpPr>
          <p:nvPr>
            <p:ph sz="quarter" idx="1"/>
          </p:nvPr>
        </p:nvSpPr>
        <p:spPr/>
        <p:txBody>
          <a:bodyPr>
            <a:normAutofit fontScale="85000" lnSpcReduction="20000"/>
          </a:bodyPr>
          <a:lstStyle/>
          <a:p>
            <a:r>
              <a:rPr lang="en-US" dirty="0"/>
              <a:t>For clients transitioning from </a:t>
            </a:r>
            <a:r>
              <a:rPr lang="en-US" dirty="0" err="1"/>
              <a:t>CBFS</a:t>
            </a:r>
            <a:r>
              <a:rPr lang="en-US" dirty="0"/>
              <a:t> to ACCS, does the ACCS provider need to be complete a new </a:t>
            </a:r>
            <a:r>
              <a:rPr lang="en-US" dirty="0" smtClean="0"/>
              <a:t>assessment?</a:t>
            </a:r>
          </a:p>
          <a:p>
            <a:pPr lvl="1"/>
            <a:r>
              <a:rPr lang="en-US" dirty="0"/>
              <a:t>At the annual review, the ACCS provider reviews and updates the assessment and develops a new Clinical Formulation-Interpretive Summary</a:t>
            </a:r>
            <a:r>
              <a:rPr lang="en-US" dirty="0" smtClean="0"/>
              <a:t>.</a:t>
            </a:r>
          </a:p>
          <a:p>
            <a:r>
              <a:rPr lang="en-US" dirty="0"/>
              <a:t>Please clarify requirements for completing Comprehensive Assessments</a:t>
            </a:r>
            <a:r>
              <a:rPr lang="en-US" dirty="0" smtClean="0"/>
              <a:t>: (</a:t>
            </a:r>
            <a:r>
              <a:rPr lang="en-US" dirty="0" err="1" smtClean="0"/>
              <a:t>i.e</a:t>
            </a:r>
            <a:r>
              <a:rPr lang="en-US" dirty="0" smtClean="0"/>
              <a:t>, </a:t>
            </a:r>
            <a:r>
              <a:rPr lang="en-US" dirty="0"/>
              <a:t>completion of ACA is required every three years, </a:t>
            </a:r>
            <a:r>
              <a:rPr lang="en-US" dirty="0" err="1"/>
              <a:t>ACAU</a:t>
            </a:r>
            <a:r>
              <a:rPr lang="en-US" dirty="0"/>
              <a:t> is required annually (except when ACA is required)?</a:t>
            </a:r>
          </a:p>
          <a:p>
            <a:pPr lvl="1"/>
            <a:r>
              <a:rPr lang="en-US" dirty="0" smtClean="0"/>
              <a:t>The </a:t>
            </a:r>
            <a:r>
              <a:rPr lang="en-US" dirty="0"/>
              <a:t>ACCS provider maintains a clinical record that allows for easy access and use of the assessment and treatment plan by the Integrated Team.  If the </a:t>
            </a:r>
            <a:r>
              <a:rPr lang="en-US" dirty="0" err="1"/>
              <a:t>MSDP</a:t>
            </a:r>
            <a:r>
              <a:rPr lang="en-US" dirty="0"/>
              <a:t> form set is used, the ACCS provider does not need to complete the ACA every three years, as long as the provider is able to demonstrate the assessment, including the Person’s history, is accessible in the clinical record to the Integrated Team members. </a:t>
            </a:r>
            <a:r>
              <a:rPr lang="en-US" dirty="0" smtClean="0"/>
              <a:t>At a minimum, </a:t>
            </a:r>
            <a:r>
              <a:rPr lang="en-US" dirty="0"/>
              <a:t>the required screenings and assessments (if indicated</a:t>
            </a:r>
            <a:r>
              <a:rPr lang="en-US" dirty="0" smtClean="0"/>
              <a:t>), Self-Sufficiency </a:t>
            </a:r>
            <a:r>
              <a:rPr lang="en-US" dirty="0"/>
              <a:t>Matrix </a:t>
            </a:r>
            <a:r>
              <a:rPr lang="en-US" dirty="0" smtClean="0"/>
              <a:t>and Clinical Formulation-Interpretive Summary needs </a:t>
            </a:r>
            <a:r>
              <a:rPr lang="en-US" dirty="0"/>
              <a:t>to be </a:t>
            </a:r>
            <a:r>
              <a:rPr lang="en-US" dirty="0" smtClean="0"/>
              <a:t>completed each year.   </a:t>
            </a:r>
            <a:endParaRPr lang="en-US" dirty="0"/>
          </a:p>
          <a:p>
            <a:endParaRPr lang="en-US" dirty="0"/>
          </a:p>
          <a:p>
            <a:pPr lvl="1"/>
            <a:endParaRPr lang="en-US"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12</a:t>
            </a:fld>
            <a:endParaRPr lang="en-US"/>
          </a:p>
        </p:txBody>
      </p:sp>
    </p:spTree>
    <p:extLst>
      <p:ext uri="{BB962C8B-B14F-4D97-AF65-F5344CB8AC3E}">
        <p14:creationId xmlns:p14="http://schemas.microsoft.com/office/powerpoint/2010/main" val="1896094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Review, continued</a:t>
            </a:r>
            <a:endParaRPr lang="en-US" dirty="0"/>
          </a:p>
        </p:txBody>
      </p:sp>
      <p:sp>
        <p:nvSpPr>
          <p:cNvPr id="3" name="Content Placeholder 2"/>
          <p:cNvSpPr>
            <a:spLocks noGrp="1"/>
          </p:cNvSpPr>
          <p:nvPr>
            <p:ph sz="quarter" idx="1"/>
          </p:nvPr>
        </p:nvSpPr>
        <p:spPr/>
        <p:txBody>
          <a:bodyPr>
            <a:normAutofit/>
          </a:bodyPr>
          <a:lstStyle/>
          <a:p>
            <a:r>
              <a:rPr lang="en-US" dirty="0" smtClean="0"/>
              <a:t>Does the  treatment plan need to be revised if new goals are prioritized based on the Self Sufficiency Matrix</a:t>
            </a:r>
          </a:p>
          <a:p>
            <a:pPr lvl="1"/>
            <a:r>
              <a:rPr lang="en-US" dirty="0" smtClean="0"/>
              <a:t>Yes, the treatment plan is revised whenever there is a change in assessed needs. </a:t>
            </a:r>
            <a:endParaRPr lang="en-US" dirty="0" smtClean="0">
              <a:solidFill>
                <a:srgbClr val="FF0000"/>
              </a:solidFill>
            </a:endParaRPr>
          </a:p>
          <a:p>
            <a:r>
              <a:rPr lang="en-US" dirty="0" smtClean="0"/>
              <a:t>Can ACCS providers change current annual review dates to spread out dates throughout the year?</a:t>
            </a:r>
          </a:p>
          <a:p>
            <a:pPr lvl="1"/>
            <a:r>
              <a:rPr lang="en-US" dirty="0" smtClean="0"/>
              <a:t>Yes</a:t>
            </a:r>
            <a:r>
              <a:rPr lang="en-US" dirty="0"/>
              <a:t>.  The annual date can be changed.  For clients that are transitioning from </a:t>
            </a:r>
            <a:r>
              <a:rPr lang="en-US" dirty="0" err="1"/>
              <a:t>CBFS</a:t>
            </a:r>
            <a:r>
              <a:rPr lang="en-US" dirty="0"/>
              <a:t> to ACCS, </a:t>
            </a:r>
            <a:r>
              <a:rPr lang="en-US" dirty="0" smtClean="0"/>
              <a:t> the </a:t>
            </a:r>
            <a:r>
              <a:rPr lang="en-US" dirty="0"/>
              <a:t>ACCS provider cannot choose to delay an annual </a:t>
            </a:r>
            <a:r>
              <a:rPr lang="en-US" dirty="0" smtClean="0"/>
              <a:t>treatment </a:t>
            </a:r>
            <a:r>
              <a:rPr lang="en-US" dirty="0"/>
              <a:t>plan date beyond the 12 month “anniversary date” to even the distribution of treatment plan dates.  The ACCS provider can change the annual treatment plan to an earlier date.  </a:t>
            </a:r>
          </a:p>
          <a:p>
            <a:pPr lvl="1"/>
            <a:endParaRPr lang="en-US" dirty="0"/>
          </a:p>
          <a:p>
            <a:endParaRPr lang="en-US"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13</a:t>
            </a:fld>
            <a:endParaRPr lang="en-US"/>
          </a:p>
        </p:txBody>
      </p:sp>
    </p:spTree>
    <p:extLst>
      <p:ext uri="{BB962C8B-B14F-4D97-AF65-F5344CB8AC3E}">
        <p14:creationId xmlns:p14="http://schemas.microsoft.com/office/powerpoint/2010/main" val="13750432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Annual Review, continued</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solidFill>
                  <a:schemeClr val="tx2"/>
                </a:solidFill>
              </a:rPr>
              <a:t>Are quarterly and annual review dates set by the enrollment date or the date the initial treatment plan is completed?</a:t>
            </a:r>
          </a:p>
          <a:p>
            <a:pPr lvl="1"/>
            <a:r>
              <a:rPr lang="en-US" dirty="0" smtClean="0"/>
              <a:t>The dates are set based on the date the initial treatment plan is completed.</a:t>
            </a:r>
          </a:p>
          <a:p>
            <a:r>
              <a:rPr lang="en-US" dirty="0"/>
              <a:t>We are adding the “Transition/Level of Care Change/Aftercare/Discharge </a:t>
            </a:r>
            <a:r>
              <a:rPr lang="en-US" dirty="0" smtClean="0"/>
              <a:t>Plan” section </a:t>
            </a:r>
            <a:r>
              <a:rPr lang="en-US" dirty="0"/>
              <a:t>of the </a:t>
            </a:r>
            <a:r>
              <a:rPr lang="en-US" dirty="0" smtClean="0"/>
              <a:t>treatment plan </a:t>
            </a:r>
            <a:r>
              <a:rPr lang="en-US" dirty="0"/>
              <a:t>to the Assessment document. </a:t>
            </a:r>
            <a:r>
              <a:rPr lang="en-US" dirty="0" smtClean="0"/>
              <a:t> Does </a:t>
            </a:r>
            <a:r>
              <a:rPr lang="en-US" dirty="0"/>
              <a:t>that mean that this section should be removed from the </a:t>
            </a:r>
            <a:r>
              <a:rPr lang="en-US" dirty="0" smtClean="0"/>
              <a:t>treatment plan or </a:t>
            </a:r>
            <a:r>
              <a:rPr lang="en-US" dirty="0"/>
              <a:t>should it remain there as well</a:t>
            </a:r>
            <a:r>
              <a:rPr lang="en-US" dirty="0" smtClean="0"/>
              <a:t>?</a:t>
            </a:r>
          </a:p>
          <a:p>
            <a:pPr lvl="1"/>
            <a:r>
              <a:rPr lang="en-US" dirty="0" smtClean="0"/>
              <a:t>This section, along with the reason for referral, are cornerstones </a:t>
            </a:r>
            <a:r>
              <a:rPr lang="en-US" dirty="0"/>
              <a:t>of </a:t>
            </a:r>
            <a:r>
              <a:rPr lang="en-US" dirty="0" smtClean="0"/>
              <a:t>the assessment and treatment </a:t>
            </a:r>
            <a:r>
              <a:rPr lang="en-US" dirty="0"/>
              <a:t>planning </a:t>
            </a:r>
            <a:r>
              <a:rPr lang="en-US" dirty="0" smtClean="0"/>
              <a:t>process and </a:t>
            </a:r>
            <a:r>
              <a:rPr lang="en-US" dirty="0"/>
              <a:t>needs to be measured and reviewed </a:t>
            </a:r>
            <a:r>
              <a:rPr lang="en-US" dirty="0" smtClean="0"/>
              <a:t>regularly.</a:t>
            </a:r>
            <a:endParaRPr lang="en-US"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14</a:t>
            </a:fld>
            <a:endParaRPr lang="en-US"/>
          </a:p>
        </p:txBody>
      </p:sp>
    </p:spTree>
    <p:extLst>
      <p:ext uri="{BB962C8B-B14F-4D97-AF65-F5344CB8AC3E}">
        <p14:creationId xmlns:p14="http://schemas.microsoft.com/office/powerpoint/2010/main" val="2852456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Monthly Notes	</a:t>
            </a:r>
            <a:endParaRPr lang="en-US" dirty="0"/>
          </a:p>
        </p:txBody>
      </p:sp>
      <p:sp>
        <p:nvSpPr>
          <p:cNvPr id="3" name="Content Placeholder 2"/>
          <p:cNvSpPr>
            <a:spLocks noGrp="1"/>
          </p:cNvSpPr>
          <p:nvPr>
            <p:ph sz="quarter" idx="1"/>
          </p:nvPr>
        </p:nvSpPr>
        <p:spPr/>
        <p:txBody>
          <a:bodyPr>
            <a:normAutofit fontScale="92500"/>
          </a:bodyPr>
          <a:lstStyle/>
          <a:p>
            <a:r>
              <a:rPr lang="en-US" dirty="0" smtClean="0"/>
              <a:t>What are the required fields in a monthly note?</a:t>
            </a:r>
          </a:p>
          <a:p>
            <a:pPr lvl="1"/>
            <a:r>
              <a:rPr lang="en-US" sz="2500" dirty="0" smtClean="0"/>
              <a:t>Integrated </a:t>
            </a:r>
            <a:r>
              <a:rPr lang="en-US" sz="2500" dirty="0"/>
              <a:t>Teams/Intensive </a:t>
            </a:r>
            <a:r>
              <a:rPr lang="en-US" sz="2500" dirty="0" err="1"/>
              <a:t>GLE</a:t>
            </a:r>
            <a:r>
              <a:rPr lang="en-US" sz="2500" dirty="0"/>
              <a:t> staff prepare monthly notes that documents progress and barriers toward Treatment Plan goal attainment. </a:t>
            </a:r>
            <a:r>
              <a:rPr lang="en-US" sz="2500" dirty="0" smtClean="0"/>
              <a:t> Monthly notes include information needed to:</a:t>
            </a:r>
            <a:endParaRPr lang="en-US" sz="2100" i="1" dirty="0"/>
          </a:p>
          <a:p>
            <a:pPr lvl="2"/>
            <a:r>
              <a:rPr lang="en-US" sz="2200" dirty="0" smtClean="0">
                <a:solidFill>
                  <a:schemeClr val="tx2"/>
                </a:solidFill>
              </a:rPr>
              <a:t>Inform </a:t>
            </a:r>
            <a:r>
              <a:rPr lang="en-US" sz="2200" dirty="0">
                <a:solidFill>
                  <a:schemeClr val="tx2"/>
                </a:solidFill>
              </a:rPr>
              <a:t>the treatment planning process.</a:t>
            </a:r>
          </a:p>
          <a:p>
            <a:pPr lvl="2"/>
            <a:r>
              <a:rPr lang="en-US" sz="2200" dirty="0">
                <a:solidFill>
                  <a:schemeClr val="tx2"/>
                </a:solidFill>
              </a:rPr>
              <a:t>Link the interventions delivered to the specific goals and </a:t>
            </a:r>
            <a:r>
              <a:rPr lang="en-US" sz="2200" dirty="0" smtClean="0">
                <a:solidFill>
                  <a:schemeClr val="tx2"/>
                </a:solidFill>
              </a:rPr>
              <a:t>objectives and identifies progress toward achievement of these goals and objectives.</a:t>
            </a:r>
            <a:endParaRPr lang="en-US" sz="2200" dirty="0">
              <a:solidFill>
                <a:schemeClr val="tx2"/>
              </a:solidFill>
            </a:endParaRPr>
          </a:p>
          <a:p>
            <a:pPr lvl="2"/>
            <a:r>
              <a:rPr lang="en-US" sz="2200" dirty="0" smtClean="0">
                <a:solidFill>
                  <a:schemeClr val="tx2"/>
                </a:solidFill>
              </a:rPr>
              <a:t>Document </a:t>
            </a:r>
            <a:r>
              <a:rPr lang="en-US" sz="2200" dirty="0">
                <a:solidFill>
                  <a:schemeClr val="tx2"/>
                </a:solidFill>
              </a:rPr>
              <a:t>the Persons’ responses to the </a:t>
            </a:r>
            <a:r>
              <a:rPr lang="en-US" sz="2200" dirty="0" smtClean="0">
                <a:solidFill>
                  <a:schemeClr val="tx2"/>
                </a:solidFill>
              </a:rPr>
              <a:t>interventions outcomes and barriers, if any.</a:t>
            </a:r>
          </a:p>
          <a:p>
            <a:pPr lvl="2"/>
            <a:r>
              <a:rPr lang="en-US" sz="2200" dirty="0" smtClean="0">
                <a:solidFill>
                  <a:schemeClr val="tx2"/>
                </a:solidFill>
              </a:rPr>
              <a:t>Document events and circumstances that impact </a:t>
            </a:r>
            <a:r>
              <a:rPr lang="en-US" sz="2200" dirty="0">
                <a:solidFill>
                  <a:schemeClr val="tx2"/>
                </a:solidFill>
              </a:rPr>
              <a:t>treatment planning development and the delivery of </a:t>
            </a:r>
            <a:r>
              <a:rPr lang="en-US" sz="2200" dirty="0" smtClean="0">
                <a:solidFill>
                  <a:schemeClr val="tx2"/>
                </a:solidFill>
              </a:rPr>
              <a:t>interventions</a:t>
            </a:r>
            <a:r>
              <a:rPr lang="en-US" sz="2200" dirty="0">
                <a:solidFill>
                  <a:schemeClr val="tx2"/>
                </a:solidFill>
              </a:rPr>
              <a:t>, </a:t>
            </a:r>
            <a:r>
              <a:rPr lang="en-US" sz="2200" dirty="0" smtClean="0">
                <a:solidFill>
                  <a:schemeClr val="tx2"/>
                </a:solidFill>
              </a:rPr>
              <a:t>including changes in physical </a:t>
            </a:r>
            <a:r>
              <a:rPr lang="en-US" sz="2200" dirty="0">
                <a:solidFill>
                  <a:schemeClr val="tx2"/>
                </a:solidFill>
              </a:rPr>
              <a:t>health status, health related activities, concerns, </a:t>
            </a:r>
            <a:r>
              <a:rPr lang="en-US" sz="2200" dirty="0" smtClean="0">
                <a:solidFill>
                  <a:schemeClr val="tx2"/>
                </a:solidFill>
              </a:rPr>
              <a:t>and </a:t>
            </a:r>
            <a:r>
              <a:rPr lang="en-US" sz="2200" dirty="0">
                <a:solidFill>
                  <a:schemeClr val="tx2"/>
                </a:solidFill>
              </a:rPr>
              <a:t>follow up</a:t>
            </a:r>
            <a:r>
              <a:rPr lang="en-US" sz="2200" dirty="0" smtClean="0">
                <a:solidFill>
                  <a:schemeClr val="tx2"/>
                </a:solidFill>
              </a:rPr>
              <a:t>.</a:t>
            </a:r>
            <a:endParaRPr lang="en-US" sz="2200" dirty="0">
              <a:solidFill>
                <a:schemeClr val="tx2"/>
              </a:solidFill>
            </a:endParaRPr>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15</a:t>
            </a:fld>
            <a:endParaRPr lang="en-US"/>
          </a:p>
        </p:txBody>
      </p:sp>
    </p:spTree>
    <p:extLst>
      <p:ext uri="{BB962C8B-B14F-4D97-AF65-F5344CB8AC3E}">
        <p14:creationId xmlns:p14="http://schemas.microsoft.com/office/powerpoint/2010/main" val="3926492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Monthly </a:t>
            </a:r>
            <a:r>
              <a:rPr lang="en-US" dirty="0" smtClean="0"/>
              <a:t>Notes</a:t>
            </a:r>
            <a:endParaRPr lang="en-US" dirty="0"/>
          </a:p>
        </p:txBody>
      </p:sp>
      <p:sp>
        <p:nvSpPr>
          <p:cNvPr id="3" name="Content Placeholder 2"/>
          <p:cNvSpPr>
            <a:spLocks noGrp="1"/>
          </p:cNvSpPr>
          <p:nvPr>
            <p:ph sz="quarter" idx="1"/>
          </p:nvPr>
        </p:nvSpPr>
        <p:spPr>
          <a:xfrm>
            <a:off x="457200" y="1143000"/>
            <a:ext cx="8229600" cy="4937760"/>
          </a:xfrm>
        </p:spPr>
        <p:txBody>
          <a:bodyPr>
            <a:normAutofit fontScale="92500" lnSpcReduction="10000"/>
          </a:bodyPr>
          <a:lstStyle/>
          <a:p>
            <a:r>
              <a:rPr lang="en-US" dirty="0"/>
              <a:t>Who is responsible for writing the monthly note?  Can it be someone on the team or does it have to be a </a:t>
            </a:r>
            <a:r>
              <a:rPr lang="en-US" dirty="0" smtClean="0"/>
              <a:t>licensed clinician?  </a:t>
            </a:r>
            <a:endParaRPr lang="en-US" dirty="0"/>
          </a:p>
          <a:p>
            <a:pPr lvl="1"/>
            <a:r>
              <a:rPr lang="en-US" dirty="0" smtClean="0"/>
              <a:t>Integrated </a:t>
            </a:r>
            <a:r>
              <a:rPr lang="en-US" dirty="0"/>
              <a:t>Team members may write the monthly note.  It is best practice for the Licensed Clinician to review monthly notes as a part of ongoing supervision, mentoring and oversight of the treatment plan</a:t>
            </a:r>
            <a:r>
              <a:rPr lang="en-US" dirty="0" smtClean="0"/>
              <a:t>. </a:t>
            </a:r>
            <a:endParaRPr lang="en-US" dirty="0"/>
          </a:p>
          <a:p>
            <a:r>
              <a:rPr lang="en-US" dirty="0" smtClean="0"/>
              <a:t>What </a:t>
            </a:r>
            <a:r>
              <a:rPr lang="en-US" dirty="0"/>
              <a:t>is the schedule for </a:t>
            </a:r>
            <a:r>
              <a:rPr lang="en-US" dirty="0" smtClean="0"/>
              <a:t>Monthly Notes?  </a:t>
            </a:r>
            <a:r>
              <a:rPr lang="en-US" dirty="0"/>
              <a:t>Are they connected to the date of the </a:t>
            </a:r>
            <a:r>
              <a:rPr lang="en-US" dirty="0" smtClean="0"/>
              <a:t>treatment plan </a:t>
            </a:r>
            <a:r>
              <a:rPr lang="en-US" dirty="0"/>
              <a:t>or to the end of a calendar month</a:t>
            </a:r>
            <a:r>
              <a:rPr lang="en-US" dirty="0" smtClean="0"/>
              <a:t>?</a:t>
            </a:r>
            <a:endParaRPr lang="en-US" dirty="0"/>
          </a:p>
          <a:p>
            <a:pPr lvl="1"/>
            <a:r>
              <a:rPr lang="en-US" dirty="0" smtClean="0"/>
              <a:t>The ACCS </a:t>
            </a:r>
            <a:r>
              <a:rPr lang="en-US" dirty="0"/>
              <a:t>provider makes a decision as part of </a:t>
            </a:r>
            <a:r>
              <a:rPr lang="en-US" dirty="0" smtClean="0"/>
              <a:t>its </a:t>
            </a:r>
            <a:r>
              <a:rPr lang="en-US" dirty="0"/>
              <a:t>policy and procedure on documentation in regard to the schedule for preparing monthly notes.   An ACCS provider may schedule notes for the calendar month or may connect the date of the treatment plan.  The ACCS provider selects one method for scheduling monthly notes.  </a:t>
            </a:r>
          </a:p>
          <a:p>
            <a:endParaRPr lang="en-US"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16</a:t>
            </a:fld>
            <a:endParaRPr lang="en-US"/>
          </a:p>
        </p:txBody>
      </p:sp>
    </p:spTree>
    <p:extLst>
      <p:ext uri="{BB962C8B-B14F-4D97-AF65-F5344CB8AC3E}">
        <p14:creationId xmlns:p14="http://schemas.microsoft.com/office/powerpoint/2010/main" val="3031791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EHRs</a:t>
            </a:r>
            <a:r>
              <a:rPr lang="en-US" dirty="0" smtClean="0"/>
              <a:t> and </a:t>
            </a:r>
            <a:r>
              <a:rPr lang="en-US" dirty="0" err="1" smtClean="0"/>
              <a:t>MSDP</a:t>
            </a:r>
            <a:r>
              <a:rPr lang="en-US" dirty="0" smtClean="0"/>
              <a:t> Form Set</a:t>
            </a:r>
            <a:endParaRPr lang="en-US" dirty="0"/>
          </a:p>
        </p:txBody>
      </p:sp>
      <p:sp>
        <p:nvSpPr>
          <p:cNvPr id="3" name="Content Placeholder 2"/>
          <p:cNvSpPr>
            <a:spLocks noGrp="1"/>
          </p:cNvSpPr>
          <p:nvPr>
            <p:ph sz="quarter" idx="1"/>
          </p:nvPr>
        </p:nvSpPr>
        <p:spPr/>
        <p:txBody>
          <a:bodyPr>
            <a:normAutofit/>
          </a:bodyPr>
          <a:lstStyle/>
          <a:p>
            <a:r>
              <a:rPr lang="en-US" dirty="0"/>
              <a:t>Providers may continue to use </a:t>
            </a:r>
            <a:r>
              <a:rPr lang="en-US" dirty="0" smtClean="0"/>
              <a:t>current </a:t>
            </a:r>
            <a:r>
              <a:rPr lang="en-US" dirty="0" err="1" smtClean="0"/>
              <a:t>EHR</a:t>
            </a:r>
            <a:r>
              <a:rPr lang="en-US" dirty="0" smtClean="0"/>
              <a:t> systems and/or </a:t>
            </a:r>
            <a:r>
              <a:rPr lang="en-US" dirty="0" err="1"/>
              <a:t>MSDP</a:t>
            </a:r>
            <a:r>
              <a:rPr lang="en-US" dirty="0"/>
              <a:t> form </a:t>
            </a:r>
            <a:r>
              <a:rPr lang="en-US" dirty="0" smtClean="0"/>
              <a:t>set.  </a:t>
            </a:r>
            <a:r>
              <a:rPr lang="en-US" dirty="0"/>
              <a:t>The assessment, treatment </a:t>
            </a:r>
            <a:r>
              <a:rPr lang="en-US" dirty="0" smtClean="0"/>
              <a:t>planning, monthly note </a:t>
            </a:r>
            <a:r>
              <a:rPr lang="en-US" dirty="0"/>
              <a:t>and </a:t>
            </a:r>
            <a:r>
              <a:rPr lang="en-US" dirty="0" smtClean="0"/>
              <a:t>other documentation </a:t>
            </a:r>
            <a:r>
              <a:rPr lang="en-US" dirty="0"/>
              <a:t>requirements can be met by one or more of the following options:</a:t>
            </a:r>
          </a:p>
          <a:p>
            <a:pPr lvl="1"/>
            <a:r>
              <a:rPr lang="en-US" dirty="0"/>
              <a:t>Utilizing “recall” values from other clinical documentation (e.g. </a:t>
            </a:r>
            <a:r>
              <a:rPr lang="en-US" dirty="0" err="1"/>
              <a:t>BH</a:t>
            </a:r>
            <a:r>
              <a:rPr lang="en-US" dirty="0"/>
              <a:t> CP </a:t>
            </a:r>
            <a:r>
              <a:rPr lang="en-US" dirty="0" smtClean="0"/>
              <a:t>assessments, recall assessment data into treatment plan)</a:t>
            </a:r>
            <a:endParaRPr lang="en-US" dirty="0"/>
          </a:p>
          <a:p>
            <a:pPr lvl="1"/>
            <a:r>
              <a:rPr lang="en-US" dirty="0"/>
              <a:t>Modifying existing </a:t>
            </a:r>
            <a:r>
              <a:rPr lang="en-US" dirty="0" err="1"/>
              <a:t>EHR</a:t>
            </a:r>
            <a:r>
              <a:rPr lang="en-US" dirty="0"/>
              <a:t> systems or paper forms to include new requirements.</a:t>
            </a:r>
          </a:p>
          <a:p>
            <a:pPr lvl="1"/>
            <a:r>
              <a:rPr lang="en-US" dirty="0"/>
              <a:t>Developing an addendum document that includes </a:t>
            </a:r>
            <a:r>
              <a:rPr lang="en-US" dirty="0" smtClean="0"/>
              <a:t>the </a:t>
            </a:r>
            <a:r>
              <a:rPr lang="en-US" dirty="0"/>
              <a:t>required </a:t>
            </a:r>
            <a:r>
              <a:rPr lang="en-US" dirty="0" smtClean="0"/>
              <a:t>elements</a:t>
            </a:r>
          </a:p>
          <a:p>
            <a:pPr lvl="1"/>
            <a:endParaRPr lang="en-US" dirty="0"/>
          </a:p>
          <a:p>
            <a:endParaRPr lang="en-US"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17</a:t>
            </a:fld>
            <a:endParaRPr lang="en-US"/>
          </a:p>
        </p:txBody>
      </p:sp>
    </p:spTree>
    <p:extLst>
      <p:ext uri="{BB962C8B-B14F-4D97-AF65-F5344CB8AC3E}">
        <p14:creationId xmlns:p14="http://schemas.microsoft.com/office/powerpoint/2010/main" val="1534032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Rehab Option Reviews	</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DMH will suspend Rehab Option reviews for six months to allow:</a:t>
            </a:r>
          </a:p>
          <a:p>
            <a:pPr lvl="1"/>
            <a:r>
              <a:rPr lang="en-US" dirty="0" smtClean="0"/>
              <a:t>Providers to implement new ACCS assessment and treatment planning requirements as quarterly reviews are conducted</a:t>
            </a:r>
          </a:p>
          <a:p>
            <a:pPr lvl="1"/>
            <a:r>
              <a:rPr lang="en-US" dirty="0" smtClean="0"/>
              <a:t>Providers to build new ACCS requirements into their </a:t>
            </a:r>
            <a:r>
              <a:rPr lang="en-US" dirty="0" err="1" smtClean="0"/>
              <a:t>EHRs</a:t>
            </a:r>
            <a:r>
              <a:rPr lang="en-US" dirty="0" smtClean="0"/>
              <a:t> and workflows</a:t>
            </a:r>
          </a:p>
          <a:p>
            <a:pPr lvl="1"/>
            <a:endParaRPr lang="en-US" dirty="0"/>
          </a:p>
          <a:p>
            <a:pPr lvl="1"/>
            <a:r>
              <a:rPr lang="en-US" dirty="0" smtClean="0"/>
              <a:t>DMH to review and develop new Rehab Option review process and tools to align with new ACCS requirements</a:t>
            </a:r>
          </a:p>
          <a:p>
            <a:pPr lvl="1"/>
            <a:r>
              <a:rPr lang="en-US" dirty="0" smtClean="0"/>
              <a:t>DMH </a:t>
            </a:r>
            <a:r>
              <a:rPr lang="en-US" dirty="0"/>
              <a:t>will produce FAQs as </a:t>
            </a:r>
            <a:r>
              <a:rPr lang="en-US" dirty="0" smtClean="0"/>
              <a:t>needed to </a:t>
            </a:r>
            <a:r>
              <a:rPr lang="en-US" dirty="0"/>
              <a:t>provide guidance and direction as additional questions are identified</a:t>
            </a:r>
            <a:r>
              <a:rPr lang="en-US" dirty="0" smtClean="0"/>
              <a:t>.   DMH </a:t>
            </a:r>
            <a:r>
              <a:rPr lang="en-US" dirty="0"/>
              <a:t>may also convene an additional (in-person) meeting to discuss assessment and treatment planning.  </a:t>
            </a:r>
          </a:p>
          <a:p>
            <a:pPr lvl="1"/>
            <a:endParaRPr lang="en-US" dirty="0" smtClean="0"/>
          </a:p>
          <a:p>
            <a:pPr lvl="1"/>
            <a:endParaRPr lang="en-US" dirty="0"/>
          </a:p>
          <a:p>
            <a:pPr lvl="1"/>
            <a:endParaRPr lang="en-US"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18</a:t>
            </a:fld>
            <a:endParaRPr lang="en-US"/>
          </a:p>
        </p:txBody>
      </p:sp>
    </p:spTree>
    <p:extLst>
      <p:ext uri="{BB962C8B-B14F-4D97-AF65-F5344CB8AC3E}">
        <p14:creationId xmlns:p14="http://schemas.microsoft.com/office/powerpoint/2010/main" val="3458946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Steps</a:t>
            </a:r>
            <a:endParaRPr lang="en-US" dirty="0"/>
          </a:p>
        </p:txBody>
      </p:sp>
      <p:sp>
        <p:nvSpPr>
          <p:cNvPr id="3" name="Content Placeholder 2"/>
          <p:cNvSpPr>
            <a:spLocks noGrp="1"/>
          </p:cNvSpPr>
          <p:nvPr>
            <p:ph sz="quarter" idx="1"/>
          </p:nvPr>
        </p:nvSpPr>
        <p:spPr/>
        <p:txBody>
          <a:bodyPr>
            <a:normAutofit/>
          </a:bodyPr>
          <a:lstStyle/>
          <a:p>
            <a:r>
              <a:rPr lang="en-US" dirty="0" smtClean="0"/>
              <a:t>Tentative schedule of ACCS Provider Webinar Events:</a:t>
            </a:r>
            <a:endParaRPr lang="en-US" dirty="0"/>
          </a:p>
          <a:p>
            <a:pPr lvl="1"/>
            <a:r>
              <a:rPr lang="en-US" dirty="0" smtClean="0"/>
              <a:t>6/20:  DMH Provider Portal </a:t>
            </a:r>
          </a:p>
          <a:p>
            <a:pPr lvl="1"/>
            <a:r>
              <a:rPr lang="en-US" dirty="0" smtClean="0"/>
              <a:t>6/27:  TBD</a:t>
            </a:r>
          </a:p>
          <a:p>
            <a:pPr lvl="1"/>
            <a:r>
              <a:rPr lang="en-US" dirty="0" smtClean="0"/>
              <a:t>7/4:    Holiday</a:t>
            </a:r>
          </a:p>
          <a:p>
            <a:pPr lvl="1"/>
            <a:r>
              <a:rPr lang="en-US" dirty="0" smtClean="0"/>
              <a:t>7/11:  ACCS Referral Process</a:t>
            </a:r>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19</a:t>
            </a:fld>
            <a:endParaRPr lang="en-US"/>
          </a:p>
        </p:txBody>
      </p:sp>
    </p:spTree>
    <p:extLst>
      <p:ext uri="{BB962C8B-B14F-4D97-AF65-F5344CB8AC3E}">
        <p14:creationId xmlns:p14="http://schemas.microsoft.com/office/powerpoint/2010/main" val="254144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a:t>
            </a:r>
            <a:endParaRPr lang="en-US" dirty="0"/>
          </a:p>
        </p:txBody>
      </p:sp>
      <p:sp>
        <p:nvSpPr>
          <p:cNvPr id="3" name="Content Placeholder 2"/>
          <p:cNvSpPr>
            <a:spLocks noGrp="1"/>
          </p:cNvSpPr>
          <p:nvPr>
            <p:ph sz="quarter" idx="1"/>
          </p:nvPr>
        </p:nvSpPr>
        <p:spPr>
          <a:xfrm>
            <a:off x="457200" y="929640"/>
            <a:ext cx="8229600" cy="4937760"/>
          </a:xfrm>
        </p:spPr>
        <p:txBody>
          <a:bodyPr>
            <a:normAutofit/>
          </a:bodyPr>
          <a:lstStyle/>
          <a:p>
            <a:pPr marL="0" indent="0">
              <a:buNone/>
            </a:pPr>
            <a:endParaRPr lang="en-US" dirty="0" smtClean="0"/>
          </a:p>
          <a:p>
            <a:r>
              <a:rPr lang="en-US" sz="2200" dirty="0" smtClean="0"/>
              <a:t>Introductions	</a:t>
            </a:r>
          </a:p>
          <a:p>
            <a:r>
              <a:rPr lang="en-US" sz="2200" dirty="0" smtClean="0"/>
              <a:t>Review of assessment and treatment planning principles and approaches</a:t>
            </a:r>
          </a:p>
          <a:p>
            <a:r>
              <a:rPr lang="en-US" sz="2200" dirty="0" smtClean="0"/>
              <a:t>Referral Process</a:t>
            </a:r>
          </a:p>
          <a:p>
            <a:r>
              <a:rPr lang="en-US" sz="2200" dirty="0" smtClean="0"/>
              <a:t>Annual Review and Plan Revisions</a:t>
            </a:r>
          </a:p>
          <a:p>
            <a:r>
              <a:rPr lang="en-US" sz="2200" dirty="0" smtClean="0"/>
              <a:t>Monthly Notes</a:t>
            </a:r>
          </a:p>
          <a:p>
            <a:r>
              <a:rPr lang="en-US" sz="2200" dirty="0" smtClean="0"/>
              <a:t>Rehab Option reviews</a:t>
            </a:r>
          </a:p>
          <a:p>
            <a:r>
              <a:rPr lang="en-US" sz="2200" dirty="0" smtClean="0"/>
              <a:t>Next steps</a:t>
            </a:r>
            <a:endParaRPr lang="en-US" sz="2200"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2</a:t>
            </a:fld>
            <a:endParaRPr lang="en-US"/>
          </a:p>
        </p:txBody>
      </p:sp>
    </p:spTree>
    <p:extLst>
      <p:ext uri="{BB962C8B-B14F-4D97-AF65-F5344CB8AC3E}">
        <p14:creationId xmlns:p14="http://schemas.microsoft.com/office/powerpoint/2010/main" val="1448414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Introductions	</a:t>
            </a:r>
            <a:endParaRPr lang="en-US" dirty="0"/>
          </a:p>
        </p:txBody>
      </p:sp>
      <p:sp>
        <p:nvSpPr>
          <p:cNvPr id="3" name="Content Placeholder 2"/>
          <p:cNvSpPr>
            <a:spLocks noGrp="1"/>
          </p:cNvSpPr>
          <p:nvPr>
            <p:ph sz="quarter" idx="1"/>
          </p:nvPr>
        </p:nvSpPr>
        <p:spPr>
          <a:xfrm>
            <a:off x="457200" y="929640"/>
            <a:ext cx="8229600" cy="4937760"/>
          </a:xfrm>
        </p:spPr>
        <p:txBody>
          <a:bodyPr>
            <a:normAutofit/>
          </a:bodyPr>
          <a:lstStyle/>
          <a:p>
            <a:pPr marL="0" indent="0">
              <a:buNone/>
            </a:pPr>
            <a:endParaRPr lang="en-US" dirty="0" smtClean="0"/>
          </a:p>
          <a:p>
            <a:r>
              <a:rPr lang="en-US" sz="2200" b="1" dirty="0" smtClean="0"/>
              <a:t>Beth Lucas</a:t>
            </a:r>
          </a:p>
          <a:p>
            <a:pPr marL="0" indent="0">
              <a:buNone/>
            </a:pPr>
            <a:r>
              <a:rPr lang="en-US" sz="2200" dirty="0"/>
              <a:t>	</a:t>
            </a:r>
            <a:r>
              <a:rPr lang="en-US" sz="2200" dirty="0" smtClean="0"/>
              <a:t>Assistant Commissioner for Mental Health Services</a:t>
            </a:r>
          </a:p>
          <a:p>
            <a:pPr marL="0" indent="0">
              <a:buNone/>
            </a:pPr>
            <a:endParaRPr lang="en-US" sz="2200" dirty="0" smtClean="0"/>
          </a:p>
          <a:p>
            <a:r>
              <a:rPr lang="en-US" sz="2200" b="1" dirty="0" smtClean="0"/>
              <a:t>Kim Clougherty</a:t>
            </a:r>
          </a:p>
          <a:p>
            <a:pPr marL="0" indent="0">
              <a:buNone/>
            </a:pPr>
            <a:r>
              <a:rPr lang="en-US" sz="2200" dirty="0"/>
              <a:t>	</a:t>
            </a:r>
            <a:r>
              <a:rPr lang="en-US" sz="2200" dirty="0" smtClean="0"/>
              <a:t>Director of Community Services</a:t>
            </a:r>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3</a:t>
            </a:fld>
            <a:endParaRPr lang="en-US"/>
          </a:p>
        </p:txBody>
      </p:sp>
    </p:spTree>
    <p:extLst>
      <p:ext uri="{BB962C8B-B14F-4D97-AF65-F5344CB8AC3E}">
        <p14:creationId xmlns:p14="http://schemas.microsoft.com/office/powerpoint/2010/main" val="26694788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ACCS Clinical Documentation Requirements</a:t>
            </a:r>
            <a:endParaRPr lang="en-US" dirty="0"/>
          </a:p>
        </p:txBody>
      </p:sp>
      <p:sp>
        <p:nvSpPr>
          <p:cNvPr id="3" name="Content Placeholder 2"/>
          <p:cNvSpPr>
            <a:spLocks noGrp="1"/>
          </p:cNvSpPr>
          <p:nvPr>
            <p:ph sz="quarter" idx="1"/>
          </p:nvPr>
        </p:nvSpPr>
        <p:spPr>
          <a:xfrm>
            <a:off x="457200" y="929640"/>
            <a:ext cx="8229600" cy="4937760"/>
          </a:xfrm>
        </p:spPr>
        <p:txBody>
          <a:bodyPr>
            <a:normAutofit/>
          </a:bodyPr>
          <a:lstStyle/>
          <a:p>
            <a:pPr marL="0" indent="0">
              <a:buNone/>
            </a:pPr>
            <a:endParaRPr lang="en-US" dirty="0" smtClean="0"/>
          </a:p>
          <a:p>
            <a:pPr marL="0" indent="0">
              <a:buNone/>
            </a:pPr>
            <a:r>
              <a:rPr lang="en-US" sz="2200" dirty="0" smtClean="0"/>
              <a:t>Guiding Principle – To deliver and document a clinically enhanced service model by:</a:t>
            </a:r>
          </a:p>
          <a:p>
            <a:pPr marL="0" indent="0">
              <a:buNone/>
            </a:pPr>
            <a:endParaRPr lang="en-US" sz="2200" dirty="0" smtClean="0"/>
          </a:p>
          <a:p>
            <a:r>
              <a:rPr lang="en-US" sz="2200" dirty="0"/>
              <a:t>Ensuring that licensed clinicians are </a:t>
            </a:r>
            <a:r>
              <a:rPr lang="en-US" sz="2200" dirty="0" smtClean="0"/>
              <a:t>actively leading and conducting the assessment, completing a formulation of service needs </a:t>
            </a:r>
            <a:r>
              <a:rPr lang="en-US" sz="2200" dirty="0"/>
              <a:t>and </a:t>
            </a:r>
            <a:r>
              <a:rPr lang="en-US" sz="2200" dirty="0" smtClean="0"/>
              <a:t>managing the delivery of interventions</a:t>
            </a:r>
            <a:endParaRPr lang="en-US" sz="2200" dirty="0"/>
          </a:p>
          <a:p>
            <a:r>
              <a:rPr lang="en-US" sz="2200" dirty="0" smtClean="0"/>
              <a:t>Integrating ACCS and </a:t>
            </a:r>
            <a:r>
              <a:rPr lang="en-US" sz="2200" dirty="0" err="1" smtClean="0"/>
              <a:t>BH</a:t>
            </a:r>
            <a:r>
              <a:rPr lang="en-US" sz="2200" dirty="0" smtClean="0"/>
              <a:t> CP assessment and treatment planning processes</a:t>
            </a:r>
          </a:p>
          <a:p>
            <a:r>
              <a:rPr lang="en-US" sz="2200" dirty="0" smtClean="0"/>
              <a:t>Utilizing validated screening and assessment tools</a:t>
            </a:r>
          </a:p>
          <a:p>
            <a:r>
              <a:rPr lang="en-US" sz="2200" dirty="0" smtClean="0"/>
              <a:t>Maximizing use of </a:t>
            </a:r>
            <a:r>
              <a:rPr lang="en-US" sz="2200" dirty="0" err="1" smtClean="0"/>
              <a:t>EHRs</a:t>
            </a:r>
            <a:r>
              <a:rPr lang="en-US" sz="2200" dirty="0" smtClean="0"/>
              <a:t>/technology (data elements versus forms)</a:t>
            </a:r>
          </a:p>
          <a:p>
            <a:r>
              <a:rPr lang="en-US" sz="2200" dirty="0" smtClean="0"/>
              <a:t>Leveraging existing documentation (i.e. </a:t>
            </a:r>
            <a:r>
              <a:rPr lang="en-US" sz="2200" dirty="0" err="1" smtClean="0"/>
              <a:t>MSDP</a:t>
            </a:r>
            <a:r>
              <a:rPr lang="en-US" sz="2200" dirty="0" smtClean="0"/>
              <a:t>) where possible</a:t>
            </a:r>
          </a:p>
          <a:p>
            <a:pPr lvl="1"/>
            <a:endParaRPr lang="en-US" sz="1900"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4</a:t>
            </a:fld>
            <a:endParaRPr lang="en-US"/>
          </a:p>
        </p:txBody>
      </p:sp>
    </p:spTree>
    <p:extLst>
      <p:ext uri="{BB962C8B-B14F-4D97-AF65-F5344CB8AC3E}">
        <p14:creationId xmlns:p14="http://schemas.microsoft.com/office/powerpoint/2010/main" val="1874072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Approach to Risk Screening &amp; Assessment</a:t>
            </a:r>
            <a:endParaRPr lang="en-US" dirty="0"/>
          </a:p>
        </p:txBody>
      </p:sp>
      <p:sp>
        <p:nvSpPr>
          <p:cNvPr id="3" name="Content Placeholder 2"/>
          <p:cNvSpPr>
            <a:spLocks noGrp="1"/>
          </p:cNvSpPr>
          <p:nvPr>
            <p:ph sz="quarter" idx="1"/>
          </p:nvPr>
        </p:nvSpPr>
        <p:spPr/>
        <p:txBody>
          <a:bodyPr>
            <a:normAutofit/>
          </a:bodyPr>
          <a:lstStyle/>
          <a:p>
            <a:pPr marL="0" indent="0">
              <a:buNone/>
            </a:pPr>
            <a:endParaRPr lang="en-US" dirty="0" smtClean="0"/>
          </a:p>
          <a:p>
            <a:r>
              <a:rPr lang="en-US" dirty="0" smtClean="0"/>
              <a:t>Level </a:t>
            </a:r>
            <a:r>
              <a:rPr lang="en-US" dirty="0"/>
              <a:t>of risk depends on a number of dynamic </a:t>
            </a:r>
            <a:r>
              <a:rPr lang="en-US" dirty="0" smtClean="0"/>
              <a:t>variables</a:t>
            </a:r>
            <a:endParaRPr lang="en-US" dirty="0"/>
          </a:p>
          <a:p>
            <a:r>
              <a:rPr lang="en-US" dirty="0"/>
              <a:t>Approach the risk assessment process as ongoing and </a:t>
            </a:r>
            <a:r>
              <a:rPr lang="en-US" dirty="0" smtClean="0"/>
              <a:t>dynamic; part </a:t>
            </a:r>
            <a:r>
              <a:rPr lang="en-US" dirty="0"/>
              <a:t>of the treatment planning </a:t>
            </a:r>
            <a:r>
              <a:rPr lang="en-US" dirty="0" smtClean="0"/>
              <a:t>process</a:t>
            </a:r>
            <a:endParaRPr lang="en-US" dirty="0"/>
          </a:p>
          <a:p>
            <a:r>
              <a:rPr lang="en-US" dirty="0" smtClean="0"/>
              <a:t>Risk </a:t>
            </a:r>
            <a:r>
              <a:rPr lang="en-US" dirty="0"/>
              <a:t>level goes up and down depending on the circumstances</a:t>
            </a:r>
          </a:p>
          <a:p>
            <a:r>
              <a:rPr lang="en-US" dirty="0"/>
              <a:t>Review </a:t>
            </a:r>
            <a:r>
              <a:rPr lang="en-US" dirty="0" smtClean="0"/>
              <a:t>history or self-injury and violence with team members</a:t>
            </a:r>
            <a:endParaRPr lang="en-US" dirty="0"/>
          </a:p>
          <a:p>
            <a:r>
              <a:rPr lang="en-US" dirty="0" smtClean="0"/>
              <a:t>Regardless of “positive/negative” screen, clinical judgement guides need for ongoing assessment</a:t>
            </a:r>
            <a:endParaRPr lang="en-US" dirty="0"/>
          </a:p>
          <a:p>
            <a:endParaRPr lang="en-US"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5</a:t>
            </a:fld>
            <a:endParaRPr lang="en-US"/>
          </a:p>
        </p:txBody>
      </p:sp>
    </p:spTree>
    <p:extLst>
      <p:ext uri="{BB962C8B-B14F-4D97-AF65-F5344CB8AC3E}">
        <p14:creationId xmlns:p14="http://schemas.microsoft.com/office/powerpoint/2010/main" val="41303478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Screening &amp; Assessment – Risk for Violence</a:t>
            </a:r>
            <a:endParaRPr lang="en-US" dirty="0"/>
          </a:p>
        </p:txBody>
      </p:sp>
      <p:sp>
        <p:nvSpPr>
          <p:cNvPr id="3" name="Content Placeholder 2"/>
          <p:cNvSpPr>
            <a:spLocks noGrp="1"/>
          </p:cNvSpPr>
          <p:nvPr>
            <p:ph sz="quarter" idx="1"/>
          </p:nvPr>
        </p:nvSpPr>
        <p:spPr/>
        <p:txBody>
          <a:bodyPr>
            <a:normAutofit lnSpcReduction="10000"/>
          </a:bodyPr>
          <a:lstStyle/>
          <a:p>
            <a:r>
              <a:rPr lang="en-US" dirty="0" smtClean="0"/>
              <a:t>Screening for  Violence</a:t>
            </a:r>
          </a:p>
          <a:p>
            <a:pPr lvl="1"/>
            <a:r>
              <a:rPr lang="en-US" dirty="0" smtClean="0"/>
              <a:t>Can a provider use the </a:t>
            </a:r>
            <a:r>
              <a:rPr lang="en-US" dirty="0" err="1" smtClean="0"/>
              <a:t>MSDP</a:t>
            </a:r>
            <a:r>
              <a:rPr lang="en-US" dirty="0" smtClean="0"/>
              <a:t> Risk </a:t>
            </a:r>
            <a:r>
              <a:rPr lang="en-US" dirty="0" err="1" smtClean="0"/>
              <a:t>Assesssment</a:t>
            </a:r>
            <a:r>
              <a:rPr lang="en-US" dirty="0" smtClean="0"/>
              <a:t> in place of the Community Risk Identification Tool (</a:t>
            </a:r>
            <a:r>
              <a:rPr lang="en-US" dirty="0" err="1" smtClean="0"/>
              <a:t>CRIT</a:t>
            </a:r>
            <a:r>
              <a:rPr lang="en-US" dirty="0" smtClean="0"/>
              <a:t>)?</a:t>
            </a:r>
          </a:p>
          <a:p>
            <a:pPr lvl="2"/>
            <a:r>
              <a:rPr lang="en-US" dirty="0" smtClean="0"/>
              <a:t>DMH is recommending the </a:t>
            </a:r>
            <a:r>
              <a:rPr lang="en-US" dirty="0" err="1" smtClean="0"/>
              <a:t>CRIT</a:t>
            </a:r>
            <a:r>
              <a:rPr lang="en-US" dirty="0" smtClean="0"/>
              <a:t> as it is more comprehensive than the </a:t>
            </a:r>
            <a:r>
              <a:rPr lang="en-US" dirty="0" err="1" smtClean="0"/>
              <a:t>MSDP</a:t>
            </a:r>
            <a:r>
              <a:rPr lang="en-US" dirty="0" smtClean="0"/>
              <a:t> Risk Assessment.  However, either may be used.</a:t>
            </a:r>
          </a:p>
          <a:p>
            <a:pPr lvl="1"/>
            <a:r>
              <a:rPr lang="en-US" dirty="0" smtClean="0"/>
              <a:t>The </a:t>
            </a:r>
            <a:r>
              <a:rPr lang="en-US" dirty="0" err="1" smtClean="0"/>
              <a:t>CRIT</a:t>
            </a:r>
            <a:r>
              <a:rPr lang="en-US" dirty="0" smtClean="0"/>
              <a:t> is completed by DMH during the service authorization process but it may be outdated, depending on the timing of the referral.  Does the ACCS provider complete a new </a:t>
            </a:r>
            <a:r>
              <a:rPr lang="en-US" dirty="0" err="1" smtClean="0"/>
              <a:t>CRIT</a:t>
            </a:r>
            <a:r>
              <a:rPr lang="en-US" dirty="0" smtClean="0"/>
              <a:t>?</a:t>
            </a:r>
          </a:p>
          <a:p>
            <a:pPr lvl="2"/>
            <a:r>
              <a:rPr lang="en-US" dirty="0" smtClean="0"/>
              <a:t>DMH provides the </a:t>
            </a:r>
            <a:r>
              <a:rPr lang="en-US" dirty="0" err="1" smtClean="0"/>
              <a:t>CRIT</a:t>
            </a:r>
            <a:r>
              <a:rPr lang="en-US" dirty="0" smtClean="0"/>
              <a:t> at the time of referral.   As part of the assessment process, the ACCS provider reviews and updates the </a:t>
            </a:r>
            <a:r>
              <a:rPr lang="en-US" dirty="0" err="1" smtClean="0"/>
              <a:t>CRIT</a:t>
            </a:r>
            <a:r>
              <a:rPr lang="en-US" dirty="0" smtClean="0"/>
              <a:t> (or completes the </a:t>
            </a:r>
            <a:r>
              <a:rPr lang="en-US" dirty="0" err="1" smtClean="0"/>
              <a:t>MSDP</a:t>
            </a:r>
            <a:r>
              <a:rPr lang="en-US" dirty="0" smtClean="0"/>
              <a:t> Risk Assessment).  Based on the updated </a:t>
            </a:r>
            <a:r>
              <a:rPr lang="en-US" dirty="0" err="1" smtClean="0"/>
              <a:t>CRIT</a:t>
            </a:r>
            <a:r>
              <a:rPr lang="en-US" dirty="0" smtClean="0"/>
              <a:t> (or </a:t>
            </a:r>
            <a:r>
              <a:rPr lang="en-US" dirty="0" err="1" smtClean="0"/>
              <a:t>MSDP</a:t>
            </a:r>
            <a:r>
              <a:rPr lang="en-US" dirty="0" smtClean="0"/>
              <a:t> Risk Assessment), the licensed clinician determines if further risk assessment is needed (i.e. HCR-20)</a:t>
            </a:r>
            <a:r>
              <a:rPr lang="en-US" dirty="0" smtClean="0">
                <a:solidFill>
                  <a:srgbClr val="FF0000"/>
                </a:solidFill>
              </a:rPr>
              <a:t>.</a:t>
            </a:r>
            <a:endParaRPr lang="en-US" dirty="0" smtClean="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6</a:t>
            </a:fld>
            <a:endParaRPr lang="en-US"/>
          </a:p>
        </p:txBody>
      </p:sp>
    </p:spTree>
    <p:extLst>
      <p:ext uri="{BB962C8B-B14F-4D97-AF65-F5344CB8AC3E}">
        <p14:creationId xmlns:p14="http://schemas.microsoft.com/office/powerpoint/2010/main" val="1294409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Screening &amp; Assessment - </a:t>
            </a:r>
            <a:r>
              <a:rPr lang="en-US" dirty="0" err="1" smtClean="0"/>
              <a:t>SBIRT</a:t>
            </a:r>
            <a:endParaRPr lang="en-US" dirty="0"/>
          </a:p>
        </p:txBody>
      </p:sp>
      <p:sp>
        <p:nvSpPr>
          <p:cNvPr id="3" name="Content Placeholder 2"/>
          <p:cNvSpPr>
            <a:spLocks noGrp="1"/>
          </p:cNvSpPr>
          <p:nvPr>
            <p:ph sz="quarter" idx="1"/>
          </p:nvPr>
        </p:nvSpPr>
        <p:spPr/>
        <p:txBody>
          <a:bodyPr/>
          <a:lstStyle/>
          <a:p>
            <a:r>
              <a:rPr lang="en-US" dirty="0" smtClean="0"/>
              <a:t>Please clarify the screening and assessment process for substance use.</a:t>
            </a:r>
          </a:p>
          <a:p>
            <a:pPr lvl="1"/>
            <a:r>
              <a:rPr lang="en-US" dirty="0" smtClean="0"/>
              <a:t>Complete a </a:t>
            </a:r>
            <a:r>
              <a:rPr lang="en-US" dirty="0" err="1" smtClean="0"/>
              <a:t>SBIRT</a:t>
            </a:r>
            <a:r>
              <a:rPr lang="en-US" dirty="0" smtClean="0"/>
              <a:t> screening tool at time of referral,  annual review and as indicated based on assessed changes.</a:t>
            </a:r>
          </a:p>
          <a:p>
            <a:pPr lvl="1"/>
            <a:r>
              <a:rPr lang="en-US" dirty="0" smtClean="0"/>
              <a:t>Complete a substance abuse assessment (e.g. </a:t>
            </a:r>
            <a:r>
              <a:rPr lang="en-US" dirty="0" err="1" smtClean="0"/>
              <a:t>MSDP</a:t>
            </a:r>
            <a:r>
              <a:rPr lang="en-US" dirty="0" smtClean="0"/>
              <a:t> substance use addendum) when licensed clinician/substance abuse counselor determines that further assessment is needed based on screening results and other information</a:t>
            </a:r>
            <a:endParaRPr lang="en-US"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7</a:t>
            </a:fld>
            <a:endParaRPr lang="en-US"/>
          </a:p>
        </p:txBody>
      </p:sp>
    </p:spTree>
    <p:extLst>
      <p:ext uri="{BB962C8B-B14F-4D97-AF65-F5344CB8AC3E}">
        <p14:creationId xmlns:p14="http://schemas.microsoft.com/office/powerpoint/2010/main" val="489894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ACCS Screening and Assessment Timelines</a:t>
            </a:r>
            <a:endParaRPr lang="en-US" dirty="0"/>
          </a:p>
        </p:txBody>
      </p:sp>
      <p:sp>
        <p:nvSpPr>
          <p:cNvPr id="3" name="Content Placeholder 2"/>
          <p:cNvSpPr>
            <a:spLocks noGrp="1"/>
          </p:cNvSpPr>
          <p:nvPr>
            <p:ph sz="quarter" idx="1"/>
          </p:nvPr>
        </p:nvSpPr>
        <p:spPr/>
        <p:txBody>
          <a:bodyPr/>
          <a:lstStyle/>
          <a:p>
            <a:r>
              <a:rPr lang="en-US" dirty="0" smtClean="0"/>
              <a:t>For clients transitioning from </a:t>
            </a:r>
            <a:r>
              <a:rPr lang="en-US" dirty="0" err="1" smtClean="0"/>
              <a:t>CBFS</a:t>
            </a:r>
            <a:r>
              <a:rPr lang="en-US" dirty="0" smtClean="0"/>
              <a:t> to ACCS, what needs to be completed at the first quarterly review?</a:t>
            </a:r>
          </a:p>
          <a:p>
            <a:pPr lvl="1"/>
            <a:r>
              <a:rPr lang="en-US" dirty="0" smtClean="0"/>
              <a:t>All new ACCS screening and assessment requirements must be completed at the time of the quarterly review and no later than six months from the contract start (January 2019)</a:t>
            </a:r>
          </a:p>
          <a:p>
            <a:pPr lvl="2"/>
            <a:r>
              <a:rPr lang="en-US" dirty="0" smtClean="0"/>
              <a:t>All risk screenings and assessments (when indicated by screening)</a:t>
            </a:r>
          </a:p>
          <a:p>
            <a:pPr lvl="2"/>
            <a:r>
              <a:rPr lang="en-US" dirty="0" smtClean="0"/>
              <a:t>Self Sufficiency Matrix</a:t>
            </a:r>
          </a:p>
          <a:p>
            <a:pPr lvl="2"/>
            <a:r>
              <a:rPr lang="en-US" dirty="0" smtClean="0"/>
              <a:t>Clinical Formulation-Interpretive Summary – If results of the screening/tools indicates the need to revise the treatment plan</a:t>
            </a:r>
            <a:endParaRPr lang="en-US" dirty="0"/>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8</a:t>
            </a:fld>
            <a:endParaRPr lang="en-US"/>
          </a:p>
        </p:txBody>
      </p:sp>
    </p:spTree>
    <p:extLst>
      <p:ext uri="{BB962C8B-B14F-4D97-AF65-F5344CB8AC3E}">
        <p14:creationId xmlns:p14="http://schemas.microsoft.com/office/powerpoint/2010/main" val="3504773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Timelines, continued</a:t>
            </a:r>
            <a:endParaRPr lang="en-US" dirty="0"/>
          </a:p>
        </p:txBody>
      </p:sp>
      <p:sp>
        <p:nvSpPr>
          <p:cNvPr id="3" name="Content Placeholder 2"/>
          <p:cNvSpPr>
            <a:spLocks noGrp="1"/>
          </p:cNvSpPr>
          <p:nvPr>
            <p:ph sz="quarter" idx="1"/>
          </p:nvPr>
        </p:nvSpPr>
        <p:spPr>
          <a:xfrm>
            <a:off x="457200" y="1143000"/>
            <a:ext cx="8229600" cy="4937760"/>
          </a:xfrm>
        </p:spPr>
        <p:txBody>
          <a:bodyPr>
            <a:normAutofit fontScale="92500" lnSpcReduction="10000"/>
          </a:bodyPr>
          <a:lstStyle/>
          <a:p>
            <a:r>
              <a:rPr lang="en-US" dirty="0" smtClean="0"/>
              <a:t>If the new screenings are done after the assessment, do all of the addendums need to be redone because a new tool is added?</a:t>
            </a:r>
          </a:p>
          <a:p>
            <a:pPr lvl="1"/>
            <a:r>
              <a:rPr lang="en-US" dirty="0" smtClean="0"/>
              <a:t>No.  The </a:t>
            </a:r>
            <a:r>
              <a:rPr lang="en-US" dirty="0"/>
              <a:t>l</a:t>
            </a:r>
            <a:r>
              <a:rPr lang="en-US" dirty="0" smtClean="0"/>
              <a:t>icensed </a:t>
            </a:r>
            <a:r>
              <a:rPr lang="en-US" dirty="0"/>
              <a:t>c</a:t>
            </a:r>
            <a:r>
              <a:rPr lang="en-US" dirty="0" smtClean="0"/>
              <a:t>linician makes a </a:t>
            </a:r>
            <a:r>
              <a:rPr lang="en-US" dirty="0"/>
              <a:t>clinical determination if the results of the screening and assessments (if indicated), reflect the need for a change to the treatment plan.  Addendums and other sections of the assessment do not need to be updated, unless there </a:t>
            </a:r>
            <a:r>
              <a:rPr lang="en-US" dirty="0" smtClean="0"/>
              <a:t>is an </a:t>
            </a:r>
            <a:r>
              <a:rPr lang="en-US" dirty="0"/>
              <a:t>assessed change</a:t>
            </a:r>
            <a:r>
              <a:rPr lang="en-US" dirty="0" smtClean="0"/>
              <a:t>.</a:t>
            </a:r>
          </a:p>
          <a:p>
            <a:r>
              <a:rPr lang="en-US" dirty="0" smtClean="0"/>
              <a:t>Are quarterly reviews required only for Persons in their first year of enrollment or are they required for all of the years that a person is enrolled? </a:t>
            </a:r>
          </a:p>
          <a:p>
            <a:pPr lvl="1"/>
            <a:r>
              <a:rPr lang="en-US" dirty="0" smtClean="0"/>
              <a:t>Quarterly reviews (3 months, 6 months and annual) are required in the first year only.  This </a:t>
            </a:r>
            <a:r>
              <a:rPr lang="en-US" dirty="0"/>
              <a:t>review schedule is consistent for new referrals and Persons transitioning from </a:t>
            </a:r>
            <a:r>
              <a:rPr lang="en-US" dirty="0" err="1" smtClean="0"/>
              <a:t>CBFS</a:t>
            </a:r>
            <a:r>
              <a:rPr lang="en-US" dirty="0" smtClean="0"/>
              <a:t>.  </a:t>
            </a:r>
            <a:r>
              <a:rPr lang="en-US" dirty="0"/>
              <a:t>After </a:t>
            </a:r>
            <a:r>
              <a:rPr lang="en-US" dirty="0" smtClean="0"/>
              <a:t>the first year a Person is enrolled, reviews occur annually and as needs change.</a:t>
            </a:r>
            <a:endParaRPr lang="en-US" dirty="0"/>
          </a:p>
          <a:p>
            <a:pPr lvl="1"/>
            <a:endParaRPr lang="en-US" dirty="0">
              <a:solidFill>
                <a:srgbClr val="FF0000"/>
              </a:solidFill>
            </a:endParaRPr>
          </a:p>
        </p:txBody>
      </p:sp>
      <p:sp>
        <p:nvSpPr>
          <p:cNvPr id="4" name="Date Placeholder 3"/>
          <p:cNvSpPr>
            <a:spLocks noGrp="1"/>
          </p:cNvSpPr>
          <p:nvPr>
            <p:ph type="dt" sz="half" idx="10"/>
          </p:nvPr>
        </p:nvSpPr>
        <p:spPr/>
        <p:txBody>
          <a:bodyPr/>
          <a:lstStyle/>
          <a:p>
            <a:r>
              <a:rPr lang="en-US" smtClean="0"/>
              <a:t>6/13/2018</a:t>
            </a:r>
            <a:endParaRPr lang="en-US"/>
          </a:p>
        </p:txBody>
      </p:sp>
      <p:sp>
        <p:nvSpPr>
          <p:cNvPr id="5" name="Footer Placeholder 4"/>
          <p:cNvSpPr>
            <a:spLocks noGrp="1"/>
          </p:cNvSpPr>
          <p:nvPr>
            <p:ph type="ftr" sz="quarter" idx="11"/>
          </p:nvPr>
        </p:nvSpPr>
        <p:spPr/>
        <p:txBody>
          <a:bodyPr/>
          <a:lstStyle/>
          <a:p>
            <a:r>
              <a:rPr lang="en-US" smtClean="0"/>
              <a:t>ACCS Provider Webinar, Session #4</a:t>
            </a:r>
            <a:endParaRPr lang="en-US"/>
          </a:p>
        </p:txBody>
      </p:sp>
      <p:sp>
        <p:nvSpPr>
          <p:cNvPr id="6" name="Slide Number Placeholder 5"/>
          <p:cNvSpPr>
            <a:spLocks noGrp="1"/>
          </p:cNvSpPr>
          <p:nvPr>
            <p:ph type="sldNum" sz="quarter" idx="12"/>
          </p:nvPr>
        </p:nvSpPr>
        <p:spPr/>
        <p:txBody>
          <a:bodyPr/>
          <a:lstStyle/>
          <a:p>
            <a:fld id="{4E885171-607A-4D53-A144-729C97143EA1}" type="slidenum">
              <a:rPr lang="en-US" smtClean="0"/>
              <a:t>9</a:t>
            </a:fld>
            <a:endParaRPr lang="en-US"/>
          </a:p>
        </p:txBody>
      </p:sp>
    </p:spTree>
    <p:extLst>
      <p:ext uri="{BB962C8B-B14F-4D97-AF65-F5344CB8AC3E}">
        <p14:creationId xmlns:p14="http://schemas.microsoft.com/office/powerpoint/2010/main" val="307858639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gin">
  <a:themeElements>
    <a:clrScheme name="DMH LOGO">
      <a:dk1>
        <a:sysClr val="windowText" lastClr="000000"/>
      </a:dk1>
      <a:lt1>
        <a:sysClr val="window" lastClr="FFFFFF"/>
      </a:lt1>
      <a:dk2>
        <a:srgbClr val="464653"/>
      </a:dk2>
      <a:lt2>
        <a:srgbClr val="DDE9EC"/>
      </a:lt2>
      <a:accent1>
        <a:srgbClr val="00BFD5"/>
      </a:accent1>
      <a:accent2>
        <a:srgbClr val="A3D55D"/>
      </a:accent2>
      <a:accent3>
        <a:srgbClr val="675DC6"/>
      </a:accent3>
      <a:accent4>
        <a:srgbClr val="F6B333"/>
      </a:accent4>
      <a:accent5>
        <a:srgbClr val="E2231A"/>
      </a:accent5>
      <a:accent6>
        <a:srgbClr val="FFFFFF"/>
      </a:accent6>
      <a:hlink>
        <a:srgbClr val="0E0ED8"/>
      </a:hlink>
      <a:folHlink>
        <a:srgbClr val="6B568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918</TotalTime>
  <Words>1792</Words>
  <Application>Microsoft Office PowerPoint</Application>
  <PresentationFormat>On-screen Show (4:3)</PresentationFormat>
  <Paragraphs>174</Paragraphs>
  <Slides>19</Slides>
  <Notes>4</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Origin</vt:lpstr>
      <vt:lpstr>ACCS Provider Webinar Series Session #4: ACCS Clinical Documentation, Part 2</vt:lpstr>
      <vt:lpstr>Agenda</vt:lpstr>
      <vt:lpstr>Introductions </vt:lpstr>
      <vt:lpstr>ACCS Clinical Documentation Requirements</vt:lpstr>
      <vt:lpstr>Approach to Risk Screening &amp; Assessment</vt:lpstr>
      <vt:lpstr>Screening &amp; Assessment – Risk for Violence</vt:lpstr>
      <vt:lpstr>Screening &amp; Assessment - SBIRT</vt:lpstr>
      <vt:lpstr>ACCS Screening and Assessment Timelines</vt:lpstr>
      <vt:lpstr>Timelines, continued</vt:lpstr>
      <vt:lpstr>Referral Process</vt:lpstr>
      <vt:lpstr>Self Sufficiency Matrix</vt:lpstr>
      <vt:lpstr>Annual Review and Plan Revisions</vt:lpstr>
      <vt:lpstr>Annual Review, continued</vt:lpstr>
      <vt:lpstr>Annual Review, continued</vt:lpstr>
      <vt:lpstr>Monthly Notes </vt:lpstr>
      <vt:lpstr>Monthly Notes</vt:lpstr>
      <vt:lpstr>EHRs and MSDP Form Set</vt:lpstr>
      <vt:lpstr>Rehab Option Reviews </vt:lpstr>
      <vt:lpstr>Next Steps</vt:lpstr>
    </vt:vector>
  </TitlesOfParts>
  <Company>EOHHS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Commissioner’s Statewide Meeting</dc:title>
  <dc:creator>Seward, Liam (DMH)</dc:creator>
  <cp:lastModifiedBy> </cp:lastModifiedBy>
  <cp:revision>97</cp:revision>
  <cp:lastPrinted>2018-06-13T14:44:48Z</cp:lastPrinted>
  <dcterms:created xsi:type="dcterms:W3CDTF">2015-10-22T17:01:33Z</dcterms:created>
  <dcterms:modified xsi:type="dcterms:W3CDTF">2018-06-28T15:44:48Z</dcterms:modified>
</cp:coreProperties>
</file>