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4008" r:id="rId1"/>
  </p:sldMasterIdLst>
  <p:notesMasterIdLst>
    <p:notesMasterId r:id="rId23"/>
  </p:notesMasterIdLst>
  <p:handoutMasterIdLst>
    <p:handoutMasterId r:id="rId24"/>
  </p:handoutMasterIdLst>
  <p:sldIdLst>
    <p:sldId id="256" r:id="rId2"/>
    <p:sldId id="257" r:id="rId3"/>
    <p:sldId id="258" r:id="rId4"/>
    <p:sldId id="259" r:id="rId5"/>
    <p:sldId id="269" r:id="rId6"/>
    <p:sldId id="265" r:id="rId7"/>
    <p:sldId id="294" r:id="rId8"/>
    <p:sldId id="287" r:id="rId9"/>
    <p:sldId id="284" r:id="rId10"/>
    <p:sldId id="295" r:id="rId11"/>
    <p:sldId id="293" r:id="rId12"/>
    <p:sldId id="288" r:id="rId13"/>
    <p:sldId id="286" r:id="rId14"/>
    <p:sldId id="290" r:id="rId15"/>
    <p:sldId id="289" r:id="rId16"/>
    <p:sldId id="291" r:id="rId17"/>
    <p:sldId id="281" r:id="rId18"/>
    <p:sldId id="292" r:id="rId19"/>
    <p:sldId id="296" r:id="rId20"/>
    <p:sldId id="272" r:id="rId21"/>
    <p:sldId id="282" r:id="rId22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8444" autoAdjust="0"/>
    <p:restoredTop sz="94624" autoAdjust="0"/>
  </p:normalViewPr>
  <p:slideViewPr>
    <p:cSldViewPr>
      <p:cViewPr>
        <p:scale>
          <a:sx n="72" d="100"/>
          <a:sy n="72" d="100"/>
        </p:scale>
        <p:origin x="-1710" y="-33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48" y="58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2" d="100"/>
          <a:sy n="52" d="100"/>
        </p:scale>
        <p:origin x="-2678" y="-86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595A2FDD-0109-41A2-920C-61C9B7441555}" type="datetimeFigureOut">
              <a:rPr lang="en-US" smtClean="0"/>
              <a:t>6/28/2018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063966C9-E4C3-4499-A304-B2CCD07ACF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815544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DFBB5681-A4CB-414B-A889-E95F09A42E5C}" type="datetimeFigureOut">
              <a:rPr lang="en-US" smtClean="0"/>
              <a:t>6/28/2018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56371A4A-6FE3-4451-A08A-6E53FEB248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27067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371A4A-6FE3-4451-A08A-6E53FEB2488C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634559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371A4A-6FE3-4451-A08A-6E53FEB2488C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925031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371A4A-6FE3-4451-A08A-6E53FEB2488C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925031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371A4A-6FE3-4451-A08A-6E53FEB2488C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92503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r>
              <a:rPr lang="en-US" smtClean="0"/>
              <a:t>6/20/2018</a:t>
            </a:r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r>
              <a:rPr lang="en-US" smtClean="0"/>
              <a:t>ACCS Provider Webinar, Session #5</a:t>
            </a:r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4E885171-607A-4D53-A144-729C97143EA1}" type="slidenum">
              <a:rPr lang="en-US" smtClean="0"/>
              <a:t>‹#›</a:t>
            </a:fld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Rectangle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Rectangle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6/20/2018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ACCS Provider Webinar, Session #5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885171-607A-4D53-A144-729C97143EA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6/20/2018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ACCS Provider Webinar, Session #5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885171-607A-4D53-A144-729C97143EA1}" type="slidenum">
              <a:rPr lang="en-US" smtClean="0"/>
              <a:t>‹#›</a:t>
            </a:fld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Isosceles Triangle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6/20/2018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ACCS Provider Webinar, Session #5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885171-607A-4D53-A144-729C97143EA1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en-US" dirty="0" smtClean="0"/>
              <a:t>Click to edit Master text styles</a:t>
            </a:r>
          </a:p>
          <a:p>
            <a:pPr lvl="1" eaLnBrk="1" latinLnBrk="0" hangingPunct="1"/>
            <a:r>
              <a:rPr lang="en-US" dirty="0" smtClean="0"/>
              <a:t>Second level</a:t>
            </a:r>
          </a:p>
          <a:p>
            <a:pPr lvl="2" eaLnBrk="1" latinLnBrk="0" hangingPunct="1"/>
            <a:r>
              <a:rPr lang="en-US" dirty="0" smtClean="0"/>
              <a:t>Third level</a:t>
            </a:r>
          </a:p>
          <a:p>
            <a:pPr lvl="3" eaLnBrk="1" latinLnBrk="0" hangingPunct="1"/>
            <a:r>
              <a:rPr lang="en-US" dirty="0" smtClean="0"/>
              <a:t>Fourth level</a:t>
            </a:r>
          </a:p>
          <a:p>
            <a:pPr lvl="4" eaLnBrk="1" latinLnBrk="0" hangingPunct="1"/>
            <a:r>
              <a:rPr lang="en-US" dirty="0" smtClean="0"/>
              <a:t>Fifth level</a:t>
            </a:r>
            <a:endParaRPr kumimoji="0" lang="en-US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79012" y="5894419"/>
            <a:ext cx="807788" cy="71294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r>
              <a:rPr lang="en-US" smtClean="0"/>
              <a:t>6/20/2018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r>
              <a:rPr lang="en-US" smtClean="0"/>
              <a:t>ACCS Provider Webinar, Session #5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4E885171-607A-4D53-A144-729C97143EA1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6/20/2018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ACCS Provider Webinar, Session #5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885171-607A-4D53-A144-729C97143EA1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6/20/2018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ACCS Provider Webinar, Session #5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885171-607A-4D53-A144-729C97143EA1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6/20/2018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ACCS Provider Webinar, Session #5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885171-607A-4D53-A144-729C97143EA1}" type="slidenum">
              <a:rPr lang="en-US" smtClean="0"/>
              <a:t>‹#›</a:t>
            </a:fld>
            <a:endParaRPr lang="en-US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6/20/2018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ACCS Provider Webinar, Session #5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885171-607A-4D53-A144-729C97143EA1}" type="slidenum">
              <a:rPr lang="en-US" smtClean="0"/>
              <a:t>‹#›</a:t>
            </a:fld>
            <a:endParaRPr lang="en-US"/>
          </a:p>
        </p:txBody>
      </p:sp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6/20/2018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ACCS Provider Webinar, Session #5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885171-607A-4D53-A144-729C97143EA1}" type="slidenum">
              <a:rPr lang="en-US" smtClean="0"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6/20/2018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ACCS Provider Webinar, Session #5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885171-607A-4D53-A144-729C97143EA1}" type="slidenum">
              <a:rPr lang="en-US" smtClean="0"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6/20/2018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ACCS Provider Webinar, Session #5</a:t>
            </a: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4E885171-607A-4D53-A144-729C97143EA1}" type="slidenum">
              <a:rPr lang="en-US" smtClean="0"/>
              <a:t>‹#›</a:t>
            </a:fld>
            <a:endParaRPr lang="en-US"/>
          </a:p>
        </p:txBody>
      </p:sp>
      <p:sp>
        <p:nvSpPr>
          <p:cNvPr id="28" name="Straight Connector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Straight Connector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Isosceles Triangle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09" r:id="rId1"/>
    <p:sldLayoutId id="2147484010" r:id="rId2"/>
    <p:sldLayoutId id="2147484011" r:id="rId3"/>
    <p:sldLayoutId id="2147484012" r:id="rId4"/>
    <p:sldLayoutId id="2147484013" r:id="rId5"/>
    <p:sldLayoutId id="2147484014" r:id="rId6"/>
    <p:sldLayoutId id="2147484015" r:id="rId7"/>
    <p:sldLayoutId id="2147484016" r:id="rId8"/>
    <p:sldLayoutId id="2147484017" r:id="rId9"/>
    <p:sldLayoutId id="2147484018" r:id="rId10"/>
    <p:sldLayoutId id="2147484019" r:id="rId11"/>
  </p:sldLayoutIdLst>
  <p:timing>
    <p:tnLst>
      <p:par>
        <p:cTn id="1" dur="indefinite" restart="never" nodeType="tmRoot"/>
      </p:par>
    </p:tnLst>
  </p:timing>
  <p:hf hdr="0"/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mailto:DONOTREPLY_DMHACCS@STATE.MA.US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hyperlink" Target="mailto:DONOTREPLY_DMHACCS@STATE.MA.US" TargetMode="Externa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mailto:VirtualGatewayHelpDeskFaxes@massmail.state.ma.us" TargetMode="External"/><Relationship Id="rId2" Type="http://schemas.openxmlformats.org/officeDocument/2006/relationships/hyperlink" Target="https://www.mass.gov/service-details/user-request-forms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657600"/>
            <a:ext cx="7620000" cy="990600"/>
          </a:xfrm>
        </p:spPr>
        <p:txBody>
          <a:bodyPr>
            <a:normAutofit fontScale="90000"/>
          </a:bodyPr>
          <a:lstStyle/>
          <a:p>
            <a:r>
              <a:rPr lang="en-US" sz="2800" b="1" dirty="0"/>
              <a:t>ACCS Provider Webinar Series</a:t>
            </a:r>
            <a:br>
              <a:rPr lang="en-US" sz="2800" b="1" dirty="0"/>
            </a:br>
            <a:r>
              <a:rPr lang="en-US" sz="2800" b="1" dirty="0"/>
              <a:t>Session </a:t>
            </a:r>
            <a:r>
              <a:rPr lang="en-US" sz="2800" b="1" dirty="0" smtClean="0"/>
              <a:t>#5: DMH Provider Portal, </a:t>
            </a:r>
            <a:br>
              <a:rPr lang="en-US" sz="2800" b="1" dirty="0" smtClean="0"/>
            </a:br>
            <a:r>
              <a:rPr lang="en-US" sz="2800" b="1" dirty="0" smtClean="0"/>
              <a:t>Part 2</a:t>
            </a:r>
            <a:endParaRPr lang="en-US" sz="28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90601" y="4421080"/>
            <a:ext cx="7052568" cy="1260629"/>
          </a:xfrm>
        </p:spPr>
        <p:txBody>
          <a:bodyPr/>
          <a:lstStyle/>
          <a:p>
            <a:endParaRPr lang="en-US" dirty="0" smtClean="0"/>
          </a:p>
          <a:p>
            <a:endParaRPr lang="en-US" dirty="0"/>
          </a:p>
          <a:p>
            <a:r>
              <a:rPr lang="en-US" b="1" dirty="0" smtClean="0"/>
              <a:t>June 20, 2018 </a:t>
            </a:r>
            <a:endParaRPr lang="en-US" b="1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0400" y="653716"/>
            <a:ext cx="2971800" cy="26228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16175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Image of Virtual Gateway Business Service page with highlight box around the DMH Provider Portal link.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3000" y="685800"/>
            <a:ext cx="6575108" cy="5420360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6/20/2018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ACCS Provider Webinar, Session #5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885171-607A-4D53-A144-729C97143EA1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135980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Uploading a File</a:t>
            </a:r>
            <a:endParaRPr lang="en-US" dirty="0"/>
          </a:p>
        </p:txBody>
      </p:sp>
      <p:pic>
        <p:nvPicPr>
          <p:cNvPr id="4" name="Content Placeholder 3" descr="Image of the DMH Provider Portal file Upload page."/>
          <p:cNvPicPr>
            <a:picLocks noGrp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1828800"/>
            <a:ext cx="8229600" cy="2942102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6/20/2018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ACCS Provider Webinar, Session #5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885171-607A-4D53-A144-729C97143EA1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67007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Round 1 Validation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lvl="0"/>
            <a:r>
              <a:rPr lang="en-US" sz="2800" b="1" dirty="0"/>
              <a:t>Virus</a:t>
            </a:r>
            <a:r>
              <a:rPr lang="en-US" sz="2800" dirty="0"/>
              <a:t>: Scans file to be uploaded for possible virus.</a:t>
            </a:r>
          </a:p>
          <a:p>
            <a:pPr lvl="0"/>
            <a:r>
              <a:rPr lang="en-US" sz="2800" b="1" dirty="0"/>
              <a:t>File Name Convention</a:t>
            </a:r>
            <a:r>
              <a:rPr lang="en-US" sz="2800" dirty="0"/>
              <a:t>: The file name </a:t>
            </a:r>
            <a:r>
              <a:rPr lang="en-US" sz="2800" dirty="0" smtClean="0"/>
              <a:t>follows </a:t>
            </a:r>
            <a:r>
              <a:rPr lang="en-US" sz="2800" dirty="0"/>
              <a:t>the allowed file name convention:</a:t>
            </a:r>
          </a:p>
          <a:p>
            <a:pPr lvl="2"/>
            <a:r>
              <a:rPr lang="en-US" b="1" i="1" dirty="0" smtClean="0"/>
              <a:t>Example </a:t>
            </a:r>
            <a:r>
              <a:rPr lang="en-US" b="1" i="1" dirty="0"/>
              <a:t>of Acceptable File Name: </a:t>
            </a:r>
            <a:r>
              <a:rPr lang="en-US" i="1" dirty="0"/>
              <a:t>PRO_20180529_Events1.xml</a:t>
            </a:r>
            <a:endParaRPr lang="en-US" dirty="0"/>
          </a:p>
          <a:p>
            <a:pPr lvl="2"/>
            <a:r>
              <a:rPr lang="en-US" b="1" i="1" dirty="0"/>
              <a:t>Example of Unacceptable File Name</a:t>
            </a:r>
            <a:r>
              <a:rPr lang="en-US" i="1" dirty="0"/>
              <a:t>: PRO 20180601_Events1.xml</a:t>
            </a:r>
            <a:endParaRPr lang="en-US" dirty="0"/>
          </a:p>
          <a:p>
            <a:pPr lvl="0"/>
            <a:r>
              <a:rPr lang="en-US" sz="2800" b="1" dirty="0"/>
              <a:t>File Duplicate Name</a:t>
            </a:r>
            <a:r>
              <a:rPr lang="en-US" sz="2800" dirty="0"/>
              <a:t>: No other previously uploaded file has the same name </a:t>
            </a:r>
            <a:r>
              <a:rPr lang="en-US" sz="2800" u="sng" dirty="0"/>
              <a:t>for a given day</a:t>
            </a:r>
            <a:r>
              <a:rPr lang="en-US" sz="2800" dirty="0"/>
              <a:t>.</a:t>
            </a:r>
          </a:p>
          <a:p>
            <a:pPr lvl="0"/>
            <a:r>
              <a:rPr lang="en-US" sz="2800" b="1" dirty="0"/>
              <a:t>Required fields</a:t>
            </a:r>
            <a:r>
              <a:rPr lang="en-US" sz="2800" dirty="0"/>
              <a:t>: All required fields, by row, are completed.</a:t>
            </a:r>
          </a:p>
          <a:p>
            <a:pPr lvl="0"/>
            <a:r>
              <a:rPr lang="en-US" sz="2800" b="1" dirty="0"/>
              <a:t>Format</a:t>
            </a:r>
            <a:r>
              <a:rPr lang="en-US" sz="2800" dirty="0"/>
              <a:t>: All fields are in acceptable format.</a:t>
            </a:r>
          </a:p>
          <a:p>
            <a:pPr lvl="0"/>
            <a:r>
              <a:rPr lang="en-US" sz="2800" b="1" dirty="0"/>
              <a:t>.XML Extension:</a:t>
            </a:r>
            <a:r>
              <a:rPr lang="en-US" sz="2800" dirty="0"/>
              <a:t> File must contain .XML extension.</a:t>
            </a:r>
          </a:p>
          <a:p>
            <a:pPr lvl="1"/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6/20/2018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ACCS Provider Webinar, Session #5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885171-607A-4D53-A144-729C97143EA1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440846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Round 1 Validation Success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Success validation message appears on Provider Portal screen when XML file meets all </a:t>
            </a:r>
            <a:r>
              <a:rPr lang="en-US" dirty="0" err="1" smtClean="0"/>
              <a:t>critera</a:t>
            </a:r>
            <a:r>
              <a:rPr lang="en-US" dirty="0" smtClean="0"/>
              <a:t>.</a:t>
            </a:r>
          </a:p>
          <a:p>
            <a:endParaRPr lang="en-US" dirty="0"/>
          </a:p>
          <a:p>
            <a:endParaRPr lang="en-US" dirty="0"/>
          </a:p>
          <a:p>
            <a:pPr lvl="1"/>
            <a:endParaRPr lang="en-US" dirty="0"/>
          </a:p>
        </p:txBody>
      </p:sp>
      <p:pic>
        <p:nvPicPr>
          <p:cNvPr id="4" name="Picture 3" descr="Image of the DMH Provider Portal file Upload page witha highlight box around the success message. File: PRO_20180529_Events1.xml successfully passed Round 1 validation. Round 2 validation will occur overnight. Providers will receive a reconciliation report noting the # of records passed, # of records failed and the detail of the error.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" y="2286000"/>
            <a:ext cx="7848600" cy="3183573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6/20/2018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ACCS Provider Webinar, Session #5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885171-607A-4D53-A144-729C97143EA1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609441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Round 1 Validation </a:t>
            </a:r>
            <a:r>
              <a:rPr lang="en-US" dirty="0" smtClean="0"/>
              <a:t>Success, continued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800" dirty="0"/>
              <a:t>Confirmation email sent to Dedicated Mailbox</a:t>
            </a:r>
          </a:p>
          <a:p>
            <a:pPr marL="0" indent="0">
              <a:buNone/>
            </a:pPr>
            <a:endParaRPr lang="en-US" sz="2800" b="1" dirty="0" smtClean="0"/>
          </a:p>
          <a:p>
            <a:pPr marL="0" indent="0">
              <a:buNone/>
            </a:pPr>
            <a:r>
              <a:rPr lang="en-US" sz="2000" b="1" dirty="0" err="1" smtClean="0"/>
              <a:t>From:</a:t>
            </a:r>
            <a:r>
              <a:rPr lang="en-US" sz="2000" u="sng" dirty="0" err="1" smtClean="0">
                <a:hlinkClick r:id="rId2"/>
              </a:rPr>
              <a:t>DONOTREPLY_DMHACCS@STATE.MA.US</a:t>
            </a:r>
            <a:r>
              <a:rPr lang="en-US" sz="2000" dirty="0" smtClean="0"/>
              <a:t> </a:t>
            </a:r>
            <a:r>
              <a:rPr lang="en-US" sz="2000" dirty="0"/>
              <a:t>[</a:t>
            </a:r>
            <a:r>
              <a:rPr lang="en-US" sz="2000" u="sng" dirty="0">
                <a:hlinkClick r:id="rId2" tooltip="mailto:DONOTREPLY_DMHACCS@STATE.MA.US"/>
              </a:rPr>
              <a:t>mailto:DONOTREPLY_DMHACCS@STATE.MA.US</a:t>
            </a:r>
            <a:r>
              <a:rPr lang="en-US" sz="2000" dirty="0"/>
              <a:t>] </a:t>
            </a:r>
            <a:br>
              <a:rPr lang="en-US" sz="2000" dirty="0"/>
            </a:br>
            <a:r>
              <a:rPr lang="en-US" sz="2000" b="1" dirty="0"/>
              <a:t>Sent: </a:t>
            </a:r>
            <a:r>
              <a:rPr lang="en-US" sz="2000" dirty="0"/>
              <a:t>Day of Week, Month Date, YYYY00:00 AM/PM</a:t>
            </a:r>
            <a:br>
              <a:rPr lang="en-US" sz="2000" dirty="0"/>
            </a:br>
            <a:r>
              <a:rPr lang="en-US" sz="2000" b="1" dirty="0"/>
              <a:t>To: </a:t>
            </a:r>
            <a:r>
              <a:rPr lang="en-US" sz="2000" dirty="0"/>
              <a:t>Provider Dedicated Mailbox</a:t>
            </a:r>
            <a:br>
              <a:rPr lang="en-US" sz="2000" dirty="0"/>
            </a:br>
            <a:r>
              <a:rPr lang="en-US" sz="2000" b="1" dirty="0"/>
              <a:t>Subject:</a:t>
            </a:r>
            <a:r>
              <a:rPr lang="en-US" sz="2000" dirty="0"/>
              <a:t> Secure: Success Round 1 – </a:t>
            </a:r>
            <a:r>
              <a:rPr lang="en-US" sz="2000" dirty="0" err="1"/>
              <a:t>UserID</a:t>
            </a:r>
            <a:r>
              <a:rPr lang="en-US" sz="2000" dirty="0"/>
              <a:t> - </a:t>
            </a:r>
            <a:r>
              <a:rPr lang="en-US" sz="2000" dirty="0" err="1"/>
              <a:t>FileName</a:t>
            </a:r>
            <a:endParaRPr lang="en-US" sz="2000" dirty="0"/>
          </a:p>
          <a:p>
            <a:pPr marL="0" indent="0">
              <a:buNone/>
            </a:pPr>
            <a:r>
              <a:rPr lang="en-US" sz="2000" dirty="0" smtClean="0"/>
              <a:t>	Filename</a:t>
            </a:r>
            <a:r>
              <a:rPr lang="en-US" sz="2000" dirty="0"/>
              <a:t>: PRO_20180529_Events1.xml_datesx1.xml uploaded at: </a:t>
            </a:r>
            <a:r>
              <a:rPr lang="en-US" sz="2000" dirty="0" smtClean="0"/>
              <a:t>	5/29/2018 </a:t>
            </a:r>
            <a:r>
              <a:rPr lang="en-US" sz="2000" dirty="0"/>
              <a:t>3:03:46 PM. </a:t>
            </a:r>
          </a:p>
          <a:p>
            <a:pPr marL="0" indent="0">
              <a:buNone/>
            </a:pPr>
            <a:r>
              <a:rPr lang="en-US" sz="2000" dirty="0" smtClean="0"/>
              <a:t>	Number </a:t>
            </a:r>
            <a:r>
              <a:rPr lang="en-US" sz="2000" dirty="0"/>
              <a:t>of records uploaded:  3.  </a:t>
            </a:r>
          </a:p>
          <a:p>
            <a:pPr marL="966788" indent="-966788">
              <a:buNone/>
            </a:pPr>
            <a:r>
              <a:rPr lang="en-US" sz="2000" dirty="0"/>
              <a:t>	</a:t>
            </a:r>
            <a:r>
              <a:rPr lang="en-US" sz="2000" dirty="0" smtClean="0"/>
              <a:t>File</a:t>
            </a:r>
            <a:r>
              <a:rPr lang="en-US" sz="2000" dirty="0"/>
              <a:t>: PRO_20180529_Events1.xml successfully passed Round 1 validation. Round 2 validation will occur overnight. Providers will receive a reconciliation report noting the # of records passed, # of records failed and the detail of the error. </a:t>
            </a:r>
          </a:p>
          <a:p>
            <a:pPr marL="1377950" indent="-1377950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6/20/2018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ACCS Provider Webinar, Session #5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885171-607A-4D53-A144-729C97143EA1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504321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Round 1 Validation:  Errors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Error validation message appears on Provider Portal screen when XML file fails to meet the criteria.</a:t>
            </a:r>
          </a:p>
          <a:p>
            <a:r>
              <a:rPr lang="en-US" dirty="0" smtClean="0"/>
              <a:t>Provider reviews errors, makes corrections and resubmits file for processing</a:t>
            </a:r>
          </a:p>
          <a:p>
            <a:endParaRPr lang="en-US" dirty="0"/>
          </a:p>
        </p:txBody>
      </p:sp>
      <p:pic>
        <p:nvPicPr>
          <p:cNvPr id="4" name="Picture 3" descr="Image of the DMH Provider Portal file Upload page witha highlight box around the error message. Error message: Message: File: PRO 20180601_Events1xml - Invalid file name. Spaces not allowed in file name – File not processed.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" y="2971800"/>
            <a:ext cx="7543800" cy="2895600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6/20/2018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ACCS Provider Webinar, Session #5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885171-607A-4D53-A144-729C97143EA1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245655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Sample Rejection Email Template	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2603308774"/>
              </p:ext>
            </p:extLst>
          </p:nvPr>
        </p:nvGraphicFramePr>
        <p:xfrm>
          <a:off x="457200" y="3428999"/>
          <a:ext cx="8229600" cy="238950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645920"/>
                <a:gridCol w="1645920"/>
                <a:gridCol w="1645920"/>
                <a:gridCol w="1645920"/>
                <a:gridCol w="1645920"/>
              </a:tblGrid>
              <a:tr h="313873">
                <a:tc gridSpan="5">
                  <a:txBody>
                    <a:bodyPr/>
                    <a:lstStyle/>
                    <a:p>
                      <a:pPr marL="0" marR="0">
                        <a:lnSpc>
                          <a:spcPts val="1200"/>
                        </a:lnSpc>
                        <a:spcBef>
                          <a:spcPts val="600"/>
                        </a:spcBef>
                        <a:spcAft>
                          <a:spcPts val="1000"/>
                        </a:spcAft>
                      </a:pPr>
                      <a:r>
                        <a:rPr lang="en-US" sz="1000" dirty="0">
                          <a:effectLst/>
                        </a:rPr>
                        <a:t>File Upload Errors: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625" marR="47625" marT="47625" marB="47625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06149">
                <a:tc>
                  <a:txBody>
                    <a:bodyPr/>
                    <a:lstStyle/>
                    <a:p>
                      <a:pPr marL="0" marR="0">
                        <a:lnSpc>
                          <a:spcPts val="1200"/>
                        </a:lnSpc>
                        <a:spcBef>
                          <a:spcPts val="600"/>
                        </a:spcBef>
                        <a:spcAft>
                          <a:spcPts val="1000"/>
                        </a:spcAft>
                      </a:pPr>
                      <a:r>
                        <a:rPr lang="en-US" sz="1000">
                          <a:effectLst/>
                        </a:rPr>
                        <a:t>XML Record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625" marR="47625" marT="47625" marB="47625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ts val="1200"/>
                        </a:lnSpc>
                        <a:spcBef>
                          <a:spcPts val="600"/>
                        </a:spcBef>
                        <a:spcAft>
                          <a:spcPts val="1000"/>
                        </a:spcAft>
                      </a:pPr>
                      <a:r>
                        <a:rPr lang="en-US" sz="1000">
                          <a:effectLst/>
                        </a:rPr>
                        <a:t>Client Name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625" marR="47625" marT="47625" marB="47625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ts val="1200"/>
                        </a:lnSpc>
                        <a:spcBef>
                          <a:spcPts val="600"/>
                        </a:spcBef>
                        <a:spcAft>
                          <a:spcPts val="1000"/>
                        </a:spcAft>
                      </a:pPr>
                      <a:r>
                        <a:rPr lang="en-US" sz="1000">
                          <a:effectLst/>
                        </a:rPr>
                        <a:t>ProgramID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625" marR="47625" marT="47625" marB="47625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ts val="1200"/>
                        </a:lnSpc>
                        <a:spcBef>
                          <a:spcPts val="600"/>
                        </a:spcBef>
                        <a:spcAft>
                          <a:spcPts val="1000"/>
                        </a:spcAft>
                      </a:pPr>
                      <a:r>
                        <a:rPr lang="en-US" sz="1000">
                          <a:effectLst/>
                        </a:rPr>
                        <a:t>Account Number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625" marR="47625" marT="47625" marB="47625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ts val="1200"/>
                        </a:lnSpc>
                        <a:spcBef>
                          <a:spcPts val="600"/>
                        </a:spcBef>
                        <a:spcAft>
                          <a:spcPts val="1000"/>
                        </a:spcAft>
                      </a:pPr>
                      <a:r>
                        <a:rPr lang="en-US" sz="1000">
                          <a:effectLst/>
                        </a:rPr>
                        <a:t>Error Message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625" marR="47625" marT="47625" marB="47625" anchor="ctr"/>
                </a:tc>
              </a:tr>
              <a:tr h="442371">
                <a:tc>
                  <a:txBody>
                    <a:bodyPr/>
                    <a:lstStyle/>
                    <a:p>
                      <a:pPr marL="0" marR="0">
                        <a:lnSpc>
                          <a:spcPts val="1200"/>
                        </a:lnSpc>
                        <a:spcBef>
                          <a:spcPts val="600"/>
                        </a:spcBef>
                        <a:spcAft>
                          <a:spcPts val="1000"/>
                        </a:spcAft>
                      </a:pPr>
                      <a:r>
                        <a:rPr lang="en-US" sz="1000">
                          <a:effectLst/>
                        </a:rPr>
                        <a:t>8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625" marR="47625" marT="47625" marB="47625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ts val="1200"/>
                        </a:lnSpc>
                        <a:spcBef>
                          <a:spcPts val="600"/>
                        </a:spcBef>
                        <a:spcAft>
                          <a:spcPts val="1000"/>
                        </a:spcAft>
                      </a:pPr>
                      <a:r>
                        <a:rPr lang="en-US" sz="1000" dirty="0">
                          <a:effectLst/>
                        </a:rPr>
                        <a:t>John Doe 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625" marR="47625" marT="47625" marB="47625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ts val="1200"/>
                        </a:lnSpc>
                        <a:spcBef>
                          <a:spcPts val="600"/>
                        </a:spcBef>
                        <a:spcAft>
                          <a:spcPts val="1000"/>
                        </a:spcAft>
                      </a:pPr>
                      <a:r>
                        <a:rPr lang="en-US" sz="1000">
                          <a:effectLst/>
                        </a:rPr>
                        <a:t>PROACCS1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625" marR="47625" marT="47625" marB="47625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ts val="1200"/>
                        </a:lnSpc>
                        <a:spcBef>
                          <a:spcPts val="600"/>
                        </a:spcBef>
                        <a:spcAft>
                          <a:spcPts val="1000"/>
                        </a:spcAft>
                      </a:pPr>
                      <a:r>
                        <a:rPr lang="en-US" sz="1000">
                          <a:effectLst/>
                        </a:rPr>
                        <a:t>FW000009999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625" marR="47625" marT="47625" marB="47625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ts val="1200"/>
                        </a:lnSpc>
                        <a:spcBef>
                          <a:spcPts val="600"/>
                        </a:spcBef>
                        <a:spcAft>
                          <a:spcPts val="1000"/>
                        </a:spcAft>
                      </a:pPr>
                      <a:r>
                        <a:rPr lang="en-US" sz="1000">
                          <a:effectLst/>
                        </a:rPr>
                        <a:t>Address1 is required if HousingID = 1 or 2.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625" marR="47625" marT="47625" marB="47625" anchor="ctr"/>
                </a:tc>
              </a:tr>
              <a:tr h="442371">
                <a:tc>
                  <a:txBody>
                    <a:bodyPr/>
                    <a:lstStyle/>
                    <a:p>
                      <a:pPr marL="0" marR="0">
                        <a:lnSpc>
                          <a:spcPts val="1200"/>
                        </a:lnSpc>
                        <a:spcBef>
                          <a:spcPts val="600"/>
                        </a:spcBef>
                        <a:spcAft>
                          <a:spcPts val="1000"/>
                        </a:spcAft>
                      </a:pPr>
                      <a:r>
                        <a:rPr lang="en-US" sz="1000">
                          <a:effectLst/>
                        </a:rPr>
                        <a:t>8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625" marR="47625" marT="47625" marB="47625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ts val="1200"/>
                        </a:lnSpc>
                        <a:spcBef>
                          <a:spcPts val="600"/>
                        </a:spcBef>
                        <a:spcAft>
                          <a:spcPts val="1000"/>
                        </a:spcAft>
                      </a:pPr>
                      <a:r>
                        <a:rPr lang="en-US" sz="1000">
                          <a:effectLst/>
                        </a:rPr>
                        <a:t>John Doe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625" marR="47625" marT="47625" marB="47625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ts val="1200"/>
                        </a:lnSpc>
                        <a:spcBef>
                          <a:spcPts val="600"/>
                        </a:spcBef>
                        <a:spcAft>
                          <a:spcPts val="1000"/>
                        </a:spcAft>
                      </a:pPr>
                      <a:r>
                        <a:rPr lang="en-US" sz="1000" dirty="0">
                          <a:effectLst/>
                        </a:rPr>
                        <a:t>PROACCS1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625" marR="47625" marT="47625" marB="47625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ts val="1200"/>
                        </a:lnSpc>
                        <a:spcBef>
                          <a:spcPts val="600"/>
                        </a:spcBef>
                        <a:spcAft>
                          <a:spcPts val="1000"/>
                        </a:spcAft>
                      </a:pPr>
                      <a:r>
                        <a:rPr lang="en-US" sz="1000">
                          <a:effectLst/>
                        </a:rPr>
                        <a:t>FW000009999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625" marR="47625" marT="47625" marB="47625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ts val="1200"/>
                        </a:lnSpc>
                        <a:spcBef>
                          <a:spcPts val="600"/>
                        </a:spcBef>
                        <a:spcAft>
                          <a:spcPts val="1000"/>
                        </a:spcAft>
                      </a:pPr>
                      <a:r>
                        <a:rPr lang="en-US" sz="1000">
                          <a:effectLst/>
                        </a:rPr>
                        <a:t>City is required if HousingID equals 1 or 2.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625" marR="47625" marT="47625" marB="47625" anchor="ctr"/>
                </a:tc>
              </a:tr>
              <a:tr h="442371">
                <a:tc>
                  <a:txBody>
                    <a:bodyPr/>
                    <a:lstStyle/>
                    <a:p>
                      <a:pPr marL="0" marR="0">
                        <a:lnSpc>
                          <a:spcPts val="1200"/>
                        </a:lnSpc>
                        <a:spcBef>
                          <a:spcPts val="600"/>
                        </a:spcBef>
                        <a:spcAft>
                          <a:spcPts val="1000"/>
                        </a:spcAft>
                      </a:pPr>
                      <a:r>
                        <a:rPr lang="en-US" sz="1000">
                          <a:effectLst/>
                        </a:rPr>
                        <a:t>8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625" marR="47625" marT="47625" marB="47625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ts val="1200"/>
                        </a:lnSpc>
                        <a:spcBef>
                          <a:spcPts val="600"/>
                        </a:spcBef>
                        <a:spcAft>
                          <a:spcPts val="1000"/>
                        </a:spcAft>
                      </a:pPr>
                      <a:r>
                        <a:rPr lang="en-US" sz="1000">
                          <a:effectLst/>
                        </a:rPr>
                        <a:t>John Doe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625" marR="47625" marT="47625" marB="47625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ts val="1200"/>
                        </a:lnSpc>
                        <a:spcBef>
                          <a:spcPts val="600"/>
                        </a:spcBef>
                        <a:spcAft>
                          <a:spcPts val="1000"/>
                        </a:spcAft>
                      </a:pPr>
                      <a:r>
                        <a:rPr lang="en-US" sz="1000">
                          <a:effectLst/>
                        </a:rPr>
                        <a:t>PROACCS1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625" marR="47625" marT="47625" marB="47625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ts val="1200"/>
                        </a:lnSpc>
                        <a:spcBef>
                          <a:spcPts val="600"/>
                        </a:spcBef>
                        <a:spcAft>
                          <a:spcPts val="1000"/>
                        </a:spcAft>
                      </a:pPr>
                      <a:r>
                        <a:rPr lang="en-US" sz="1000">
                          <a:effectLst/>
                        </a:rPr>
                        <a:t>FW000009999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625" marR="47625" marT="47625" marB="47625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ts val="1200"/>
                        </a:lnSpc>
                        <a:spcBef>
                          <a:spcPts val="600"/>
                        </a:spcBef>
                        <a:spcAft>
                          <a:spcPts val="1000"/>
                        </a:spcAft>
                      </a:pPr>
                      <a:r>
                        <a:rPr lang="en-US" sz="1000">
                          <a:effectLst/>
                        </a:rPr>
                        <a:t>State is required if HousingID equals 1 or 2.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625" marR="47625" marT="47625" marB="47625" anchor="ctr"/>
                </a:tc>
              </a:tr>
              <a:tr h="442371">
                <a:tc>
                  <a:txBody>
                    <a:bodyPr/>
                    <a:lstStyle/>
                    <a:p>
                      <a:pPr marL="0" marR="0">
                        <a:lnSpc>
                          <a:spcPts val="1200"/>
                        </a:lnSpc>
                        <a:spcBef>
                          <a:spcPts val="600"/>
                        </a:spcBef>
                        <a:spcAft>
                          <a:spcPts val="1000"/>
                        </a:spcAft>
                      </a:pPr>
                      <a:r>
                        <a:rPr lang="en-US" sz="1000">
                          <a:effectLst/>
                        </a:rPr>
                        <a:t>8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625" marR="47625" marT="47625" marB="47625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ts val="1200"/>
                        </a:lnSpc>
                        <a:spcBef>
                          <a:spcPts val="600"/>
                        </a:spcBef>
                        <a:spcAft>
                          <a:spcPts val="1000"/>
                        </a:spcAft>
                      </a:pPr>
                      <a:r>
                        <a:rPr lang="en-US" sz="1000">
                          <a:effectLst/>
                        </a:rPr>
                        <a:t>John Doe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625" marR="47625" marT="47625" marB="47625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ts val="1200"/>
                        </a:lnSpc>
                        <a:spcBef>
                          <a:spcPts val="600"/>
                        </a:spcBef>
                        <a:spcAft>
                          <a:spcPts val="1000"/>
                        </a:spcAft>
                      </a:pPr>
                      <a:r>
                        <a:rPr lang="en-US" sz="1000">
                          <a:effectLst/>
                        </a:rPr>
                        <a:t>PROACCS1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625" marR="47625" marT="47625" marB="47625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ts val="1200"/>
                        </a:lnSpc>
                        <a:spcBef>
                          <a:spcPts val="600"/>
                        </a:spcBef>
                        <a:spcAft>
                          <a:spcPts val="1000"/>
                        </a:spcAft>
                      </a:pPr>
                      <a:r>
                        <a:rPr lang="en-US" sz="1000">
                          <a:effectLst/>
                        </a:rPr>
                        <a:t>FW000009999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625" marR="47625" marT="47625" marB="47625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ts val="1200"/>
                        </a:lnSpc>
                        <a:spcBef>
                          <a:spcPts val="600"/>
                        </a:spcBef>
                        <a:spcAft>
                          <a:spcPts val="1000"/>
                        </a:spcAft>
                      </a:pPr>
                      <a:r>
                        <a:rPr lang="en-US" sz="1000" dirty="0">
                          <a:effectLst/>
                        </a:rPr>
                        <a:t>Zip is required if </a:t>
                      </a:r>
                      <a:r>
                        <a:rPr lang="en-US" sz="1000" dirty="0" err="1">
                          <a:effectLst/>
                        </a:rPr>
                        <a:t>HousingID</a:t>
                      </a:r>
                      <a:r>
                        <a:rPr lang="en-US" sz="1000" dirty="0">
                          <a:effectLst/>
                        </a:rPr>
                        <a:t> equals 1 or 2.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625" marR="47625" marT="47625" marB="47625" anchor="ctr"/>
                </a:tc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304800" y="1283122"/>
            <a:ext cx="8305800" cy="2031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From: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  <a:hlinkClick r:id="rId2"/>
              </a:rPr>
              <a:t>DONOTREPLY_DMHACCS@STATE.MA.US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[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  <a:hlinkClick r:id="rId2" tooltip="mailto:DONOTREPLY_DMHACCS@STATE.MA.US"/>
              </a:rPr>
              <a:t>mailto:DONOTREPLY_DMHACCS@STATE.MA.US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] </a:t>
            </a:r>
            <a:b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</a:br>
            <a:r>
              <a:rPr kumimoji="0" lang="en-US" altLang="en-US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Sent: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Day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of Week, Month Date, YYYY00:00 AM/PM</a:t>
            </a:r>
            <a:b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</a:br>
            <a:r>
              <a:rPr kumimoji="0" lang="en-US" altLang="en-US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To: 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Provider Dedicated Mailbox</a:t>
            </a:r>
            <a:b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</a:br>
            <a:r>
              <a:rPr kumimoji="0" lang="en-US" altLang="en-US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Subject: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Secure: Error Round 1 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–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UserID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-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leName</a:t>
            </a:r>
            <a:endParaRPr kumimoji="0" lang="en-US" altLang="en-US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Filename: PRO_20180601_Event1.xml uploaded at: 06/01/2018 9:51:40 AM </a:t>
            </a:r>
            <a:endParaRPr kumimoji="0" lang="en-US" altLang="en-US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Filename: PRO_20180601_Event1.xml rejected with errors</a:t>
            </a:r>
            <a:endParaRPr kumimoji="0" lang="en-US" altLang="en-US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6/20/2018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ACCS Provider Webinar, Session #5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885171-607A-4D53-A144-729C97143EA1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649212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Round 2 Validation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143000"/>
            <a:ext cx="8229600" cy="4937760"/>
          </a:xfrm>
        </p:spPr>
        <p:txBody>
          <a:bodyPr>
            <a:normAutofit/>
          </a:bodyPr>
          <a:lstStyle/>
          <a:p>
            <a:r>
              <a:rPr lang="en-US" dirty="0"/>
              <a:t>The record level validation process will be executed each night. </a:t>
            </a:r>
          </a:p>
          <a:p>
            <a:r>
              <a:rPr lang="en-US" dirty="0"/>
              <a:t>For every file processed the provider will receive an ACCS Reconciliation Report </a:t>
            </a:r>
            <a:endParaRPr lang="en-US" dirty="0" smtClean="0"/>
          </a:p>
          <a:p>
            <a:pPr lvl="1"/>
            <a:r>
              <a:rPr lang="en-US" dirty="0" smtClean="0"/>
              <a:t>(</a:t>
            </a:r>
            <a:r>
              <a:rPr lang="en-US" dirty="0"/>
              <a:t>see Appendix </a:t>
            </a:r>
            <a:r>
              <a:rPr lang="en-US" dirty="0" smtClean="0"/>
              <a:t>F for </a:t>
            </a:r>
            <a:r>
              <a:rPr lang="en-US" dirty="0"/>
              <a:t>sample – ACCS Reconciliation Report).  </a:t>
            </a:r>
            <a:endParaRPr lang="en-US" dirty="0" smtClean="0"/>
          </a:p>
          <a:p>
            <a:pPr lvl="1"/>
            <a:r>
              <a:rPr lang="en-US" dirty="0" smtClean="0"/>
              <a:t>Provider reviews </a:t>
            </a:r>
            <a:r>
              <a:rPr lang="en-US" dirty="0"/>
              <a:t>the report and correct any errors reported</a:t>
            </a:r>
            <a:r>
              <a:rPr lang="en-US" dirty="0" smtClean="0"/>
              <a:t>.</a:t>
            </a:r>
            <a:endParaRPr lang="en-US" dirty="0"/>
          </a:p>
          <a:p>
            <a:r>
              <a:rPr lang="en-US" u="sng" dirty="0"/>
              <a:t>Only resubmit those records in error. </a:t>
            </a:r>
            <a:endParaRPr lang="en-US" dirty="0"/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6/20/2018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ACCS Provider Webinar, Session #5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885171-607A-4D53-A144-729C97143EA1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179151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609600"/>
          </a:xfrm>
        </p:spPr>
        <p:txBody>
          <a:bodyPr>
            <a:normAutofit/>
          </a:bodyPr>
          <a:lstStyle/>
          <a:p>
            <a:r>
              <a:rPr lang="en-US" dirty="0" smtClean="0"/>
              <a:t>Notifications/Reports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4282807411"/>
              </p:ext>
            </p:extLst>
          </p:nvPr>
        </p:nvGraphicFramePr>
        <p:xfrm>
          <a:off x="457200" y="838201"/>
          <a:ext cx="8229600" cy="513967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00200"/>
                <a:gridCol w="5257800"/>
                <a:gridCol w="1371600"/>
              </a:tblGrid>
              <a:tr h="622097">
                <a:tc>
                  <a:txBody>
                    <a:bodyPr/>
                    <a:lstStyle/>
                    <a:p>
                      <a:r>
                        <a:rPr lang="en-US" dirty="0" smtClean="0"/>
                        <a:t>Notification/Report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Action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Frequency</a:t>
                      </a:r>
                      <a:endParaRPr lang="en-US" dirty="0"/>
                    </a:p>
                  </a:txBody>
                  <a:tcPr/>
                </a:tc>
              </a:tr>
              <a:tr h="1207750">
                <a:tc>
                  <a:txBody>
                    <a:bodyPr/>
                    <a:lstStyle/>
                    <a:p>
                      <a:r>
                        <a:rPr lang="en-US" dirty="0" smtClean="0"/>
                        <a:t>Client Data</a:t>
                      </a:r>
                      <a:r>
                        <a:rPr lang="en-US" baseline="0" dirty="0" smtClean="0"/>
                        <a:t> Summary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DMH:</a:t>
                      </a:r>
                      <a:r>
                        <a:rPr lang="en-US" baseline="0" dirty="0" smtClean="0"/>
                        <a:t>  Client is Pre-Enrolled</a:t>
                      </a:r>
                    </a:p>
                    <a:p>
                      <a:r>
                        <a:rPr lang="en-US" baseline="0" dirty="0" smtClean="0"/>
                        <a:t>ACCS: 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baseline="0" dirty="0" smtClean="0"/>
                        <a:t>Receive client’s account number and summary data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baseline="0" dirty="0" smtClean="0"/>
                        <a:t>Report first face-to-face encounter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Daily</a:t>
                      </a:r>
                      <a:endParaRPr lang="en-US" dirty="0"/>
                    </a:p>
                  </a:txBody>
                  <a:tcPr/>
                </a:tc>
              </a:tr>
              <a:tr h="1955161">
                <a:tc>
                  <a:txBody>
                    <a:bodyPr/>
                    <a:lstStyle/>
                    <a:p>
                      <a:r>
                        <a:rPr lang="en-US" dirty="0" smtClean="0"/>
                        <a:t>Client Action Notification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DMH:</a:t>
                      </a:r>
                    </a:p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 smtClean="0"/>
                        <a:t>Enrollment</a:t>
                      </a:r>
                      <a:r>
                        <a:rPr lang="en-US" baseline="0" dirty="0" smtClean="0"/>
                        <a:t> (including cancelled &amp; modified dates)</a:t>
                      </a:r>
                    </a:p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baseline="0" dirty="0" smtClean="0"/>
                        <a:t>Disenrollment (including modified dates)</a:t>
                      </a:r>
                    </a:p>
                    <a:p>
                      <a:pPr lvl="0"/>
                      <a:r>
                        <a:rPr lang="en-US" baseline="0" dirty="0" smtClean="0"/>
                        <a:t>ACCS: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baseline="0" dirty="0" smtClean="0"/>
                        <a:t>Submit address, phone, housing and/or event data as needed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baseline="0" dirty="0" smtClean="0"/>
                        <a:t>Client now available in </a:t>
                      </a:r>
                      <a:r>
                        <a:rPr lang="en-US" baseline="0" dirty="0" err="1" smtClean="0"/>
                        <a:t>EIM</a:t>
                      </a:r>
                      <a:r>
                        <a:rPr lang="en-US" baseline="0" dirty="0" smtClean="0"/>
                        <a:t> for billing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Daily</a:t>
                      </a:r>
                      <a:endParaRPr lang="en-US" dirty="0"/>
                    </a:p>
                  </a:txBody>
                  <a:tcPr/>
                </a:tc>
              </a:tr>
              <a:tr h="622097">
                <a:tc>
                  <a:txBody>
                    <a:bodyPr/>
                    <a:lstStyle/>
                    <a:p>
                      <a:r>
                        <a:rPr lang="en-US" dirty="0" smtClean="0"/>
                        <a:t>Program</a:t>
                      </a:r>
                      <a:r>
                        <a:rPr lang="en-US" baseline="0" dirty="0" smtClean="0"/>
                        <a:t> Census Report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Informational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Weekly, each Friday</a:t>
                      </a:r>
                      <a:endParaRPr lang="en-US" dirty="0"/>
                    </a:p>
                  </a:txBody>
                  <a:tcPr/>
                </a:tc>
              </a:tr>
              <a:tr h="622097">
                <a:tc>
                  <a:txBody>
                    <a:bodyPr/>
                    <a:lstStyle/>
                    <a:p>
                      <a:r>
                        <a:rPr lang="en-US" dirty="0" smtClean="0"/>
                        <a:t>Reconciliation</a:t>
                      </a:r>
                      <a:r>
                        <a:rPr lang="en-US" baseline="0" dirty="0" smtClean="0"/>
                        <a:t> Report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ACCS: Note</a:t>
                      </a:r>
                      <a:r>
                        <a:rPr lang="en-US" baseline="0" dirty="0" smtClean="0"/>
                        <a:t> records passed and records with errors that need to be corrected and resubmitted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Daily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6/20/2018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ACCS Provider Webinar, Session #5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885171-607A-4D53-A144-729C97143EA1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403255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Transition to ACCS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pPr lvl="0"/>
            <a:r>
              <a:rPr lang="en-US" dirty="0" smtClean="0"/>
              <a:t>Initial Reports and Address Changes</a:t>
            </a:r>
          </a:p>
          <a:p>
            <a:pPr lvl="1"/>
            <a:r>
              <a:rPr lang="en-US" dirty="0"/>
              <a:t>As DMH enrolls clients into each program the DMH Warehouse will send an excel file to the ACCS provider with the census, including program/contract, account number and address.    </a:t>
            </a:r>
          </a:p>
          <a:p>
            <a:pPr lvl="1"/>
            <a:r>
              <a:rPr lang="en-US" dirty="0"/>
              <a:t>ACCS provider reviews and updates addresses, submitting changes to DMH via xml file </a:t>
            </a:r>
            <a:r>
              <a:rPr lang="en-US" dirty="0" smtClean="0"/>
              <a:t>reporting. </a:t>
            </a:r>
            <a:endParaRPr lang="en-US" dirty="0"/>
          </a:p>
          <a:p>
            <a:pPr lvl="1"/>
            <a:r>
              <a:rPr lang="en-US" dirty="0" smtClean="0"/>
              <a:t>DMH will begin distribution of the Client Data Summary and Client Action Reports with pre-enrollments/enrollments as of 7/2/18.</a:t>
            </a:r>
          </a:p>
          <a:p>
            <a:pPr lvl="0"/>
            <a:r>
              <a:rPr lang="en-US" dirty="0" smtClean="0"/>
              <a:t>Face to Face Encounters </a:t>
            </a:r>
          </a:p>
          <a:p>
            <a:pPr lvl="1"/>
            <a:r>
              <a:rPr lang="en-US" dirty="0" smtClean="0"/>
              <a:t>Face </a:t>
            </a:r>
            <a:r>
              <a:rPr lang="en-US" dirty="0"/>
              <a:t>to Face dates for enrollments with a start date of 7/1/18 will be generated by </a:t>
            </a:r>
            <a:r>
              <a:rPr lang="en-US" dirty="0" err="1"/>
              <a:t>DMH</a:t>
            </a:r>
            <a:r>
              <a:rPr lang="en-US" dirty="0"/>
              <a:t>.  </a:t>
            </a:r>
            <a:endParaRPr lang="en-US" dirty="0" smtClean="0"/>
          </a:p>
          <a:p>
            <a:pPr lvl="1"/>
            <a:r>
              <a:rPr lang="en-US" dirty="0"/>
              <a:t>ACCS Providers report Face to Face dates for pre-enrollments as of 7/2/18 and </a:t>
            </a:r>
            <a:r>
              <a:rPr lang="en-US" dirty="0" smtClean="0"/>
              <a:t>forward.</a:t>
            </a:r>
          </a:p>
          <a:p>
            <a:r>
              <a:rPr lang="en-US" dirty="0" smtClean="0"/>
              <a:t>Open Events at Time of Transition</a:t>
            </a:r>
          </a:p>
          <a:p>
            <a:pPr lvl="1"/>
            <a:r>
              <a:rPr lang="en-US" dirty="0" smtClean="0"/>
              <a:t>For </a:t>
            </a:r>
            <a:r>
              <a:rPr lang="en-US" dirty="0"/>
              <a:t>clients </a:t>
            </a:r>
            <a:r>
              <a:rPr lang="en-US" dirty="0" smtClean="0"/>
              <a:t>with </a:t>
            </a:r>
            <a:r>
              <a:rPr lang="en-US" dirty="0"/>
              <a:t>an open event </a:t>
            </a:r>
            <a:r>
              <a:rPr lang="en-US" dirty="0" smtClean="0"/>
              <a:t>on 7/1/18, ACCS provider submits a new event with a start </a:t>
            </a:r>
            <a:r>
              <a:rPr lang="en-US" dirty="0"/>
              <a:t>date of 7/1/18.</a:t>
            </a:r>
          </a:p>
          <a:p>
            <a:pPr marL="274320" lvl="1" indent="0">
              <a:buNone/>
            </a:pPr>
            <a:endParaRPr lang="en-US" dirty="0"/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6/20/2018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ACCS Provider Webinar, Session #5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885171-607A-4D53-A144-729C97143EA1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46738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Agenda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929640"/>
            <a:ext cx="8229600" cy="493776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dirty="0" smtClean="0"/>
          </a:p>
          <a:p>
            <a:r>
              <a:rPr lang="en-US" sz="2200" dirty="0" smtClean="0"/>
              <a:t>Introductions	</a:t>
            </a:r>
          </a:p>
          <a:p>
            <a:r>
              <a:rPr lang="en-US" sz="2200" dirty="0" smtClean="0"/>
              <a:t>ACCS IT Responsibilities</a:t>
            </a:r>
          </a:p>
          <a:p>
            <a:r>
              <a:rPr lang="en-US" sz="2200" dirty="0" smtClean="0"/>
              <a:t>ACCS Referral Process</a:t>
            </a:r>
          </a:p>
          <a:p>
            <a:r>
              <a:rPr lang="en-US" sz="2200" dirty="0" smtClean="0"/>
              <a:t>DMH Provider Portal Training and Materials</a:t>
            </a:r>
          </a:p>
          <a:p>
            <a:r>
              <a:rPr lang="en-US" sz="2200" dirty="0" smtClean="0"/>
              <a:t>Accessing the Provider Portal and Uploading a File</a:t>
            </a:r>
          </a:p>
          <a:p>
            <a:r>
              <a:rPr lang="en-US" sz="2200" dirty="0" smtClean="0"/>
              <a:t>Validation Process</a:t>
            </a:r>
            <a:endParaRPr lang="en-US" sz="2200" dirty="0"/>
          </a:p>
          <a:p>
            <a:r>
              <a:rPr lang="en-US" sz="2200" dirty="0" smtClean="0"/>
              <a:t>Reports </a:t>
            </a:r>
          </a:p>
          <a:p>
            <a:r>
              <a:rPr lang="en-US" sz="2200" dirty="0" smtClean="0"/>
              <a:t>Questions</a:t>
            </a:r>
          </a:p>
          <a:p>
            <a:r>
              <a:rPr lang="en-US" sz="2200" dirty="0" smtClean="0"/>
              <a:t>Next Steps</a:t>
            </a:r>
            <a:endParaRPr lang="en-US" sz="22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6/20/2018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ACCS Provider Webinar, Session #5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885171-607A-4D53-A144-729C97143EA1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84143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Contact Information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Questions regarding the DMH Provider Portal and Data Processing:</a:t>
            </a:r>
            <a:endParaRPr lang="en-US" dirty="0"/>
          </a:p>
          <a:p>
            <a:pPr marL="274320" lvl="1" indent="0">
              <a:buNone/>
            </a:pPr>
            <a:endParaRPr lang="en-US" dirty="0" smtClean="0"/>
          </a:p>
          <a:p>
            <a:pPr marL="274320" lvl="1" indent="0">
              <a:buNone/>
            </a:pPr>
            <a:r>
              <a:rPr lang="en-US" b="1" dirty="0" smtClean="0"/>
              <a:t>Virtual </a:t>
            </a:r>
            <a:r>
              <a:rPr lang="en-US" b="1" dirty="0"/>
              <a:t>Gateway Customer Service</a:t>
            </a:r>
          </a:p>
          <a:p>
            <a:pPr marL="274320" lvl="1" indent="0">
              <a:buNone/>
            </a:pPr>
            <a:r>
              <a:rPr lang="en-US" dirty="0"/>
              <a:t>Monday through Friday </a:t>
            </a:r>
            <a:br>
              <a:rPr lang="en-US" dirty="0"/>
            </a:br>
            <a:r>
              <a:rPr lang="en-US" dirty="0"/>
              <a:t>8:30 am to 5:00 pm</a:t>
            </a:r>
            <a:br>
              <a:rPr lang="en-US" dirty="0"/>
            </a:br>
            <a:r>
              <a:rPr lang="en-US" dirty="0"/>
              <a:t>800-421-0938 (Voice)</a:t>
            </a:r>
            <a:br>
              <a:rPr lang="en-US" dirty="0"/>
            </a:br>
            <a:r>
              <a:rPr lang="en-US" dirty="0"/>
              <a:t>617-847-6578 (TTY</a:t>
            </a:r>
            <a:r>
              <a:rPr lang="en-US" dirty="0" smtClean="0"/>
              <a:t>)</a:t>
            </a:r>
          </a:p>
          <a:p>
            <a:pPr marL="274320" lvl="1" indent="0">
              <a:buNone/>
            </a:pPr>
            <a:endParaRPr lang="en-US" dirty="0"/>
          </a:p>
          <a:p>
            <a:pPr marL="274320" lvl="1" indent="0">
              <a:buNone/>
            </a:pPr>
            <a:r>
              <a:rPr lang="en-US" dirty="0"/>
              <a:t>The Virtual Gateway Customer Service will create a ticket and assign to Tier 2 </a:t>
            </a:r>
            <a:r>
              <a:rPr lang="en-US" dirty="0" err="1"/>
              <a:t>DMH.Provider</a:t>
            </a:r>
            <a:r>
              <a:rPr lang="en-US" dirty="0"/>
              <a:t> Portal Group</a:t>
            </a:r>
            <a:r>
              <a:rPr lang="en-US" dirty="0" smtClean="0"/>
              <a:t>.</a:t>
            </a:r>
            <a:endParaRPr lang="en-US" dirty="0"/>
          </a:p>
          <a:p>
            <a:pPr lvl="1"/>
            <a:endParaRPr lang="en-US" dirty="0" smtClean="0"/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6/20/2018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ACCS Provider Webinar, Session #5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885171-607A-4D53-A144-729C97143EA1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894697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Next Steps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Tentative schedule of ACCS Provider Webinar Events:</a:t>
            </a:r>
            <a:endParaRPr lang="en-US" dirty="0"/>
          </a:p>
          <a:p>
            <a:pPr lvl="1"/>
            <a:r>
              <a:rPr lang="en-US" dirty="0" smtClean="0"/>
              <a:t>6/27:  ACCS Referral Process</a:t>
            </a:r>
          </a:p>
          <a:p>
            <a:pPr lvl="1"/>
            <a:r>
              <a:rPr lang="en-US" dirty="0" smtClean="0"/>
              <a:t>7/4:    Holiday</a:t>
            </a:r>
          </a:p>
          <a:p>
            <a:pPr lvl="1"/>
            <a:r>
              <a:rPr lang="en-US" dirty="0" smtClean="0"/>
              <a:t>7/11:  TBD</a:t>
            </a:r>
          </a:p>
          <a:p>
            <a:pPr lvl="1"/>
            <a:endParaRPr lang="en-US" dirty="0"/>
          </a:p>
          <a:p>
            <a:pPr lvl="1"/>
            <a:endParaRPr lang="en-US" dirty="0" smtClean="0"/>
          </a:p>
          <a:p>
            <a:r>
              <a:rPr lang="en-US" dirty="0"/>
              <a:t>User Training scheduled for:  Monday, June 25</a:t>
            </a:r>
            <a:r>
              <a:rPr lang="en-US" baseline="30000" dirty="0"/>
              <a:t>th</a:t>
            </a:r>
            <a:r>
              <a:rPr lang="en-US" dirty="0"/>
              <a:t>, 1-2:30 pm </a:t>
            </a:r>
          </a:p>
          <a:p>
            <a:pPr lvl="1"/>
            <a:r>
              <a:rPr lang="en-US" dirty="0" smtClean="0"/>
              <a:t>All ACCS provider staff that were included in the User Request Form will be send at email invitation from </a:t>
            </a:r>
            <a:r>
              <a:rPr lang="en-US" smtClean="0"/>
              <a:t>Mary Merrill.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6/20/2018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ACCS Provider Webinar, Session #5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885171-607A-4D53-A144-729C97143EA1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144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Introductions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929640"/>
            <a:ext cx="8229600" cy="493776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endParaRPr lang="en-US" dirty="0" smtClean="0"/>
          </a:p>
          <a:p>
            <a:r>
              <a:rPr lang="en-US" sz="2200" b="1" dirty="0" smtClean="0"/>
              <a:t>Beth Lucas</a:t>
            </a:r>
          </a:p>
          <a:p>
            <a:pPr marL="0" indent="0">
              <a:buNone/>
            </a:pPr>
            <a:r>
              <a:rPr lang="en-US" sz="2200" dirty="0"/>
              <a:t>	</a:t>
            </a:r>
            <a:r>
              <a:rPr lang="en-US" sz="2200" dirty="0" smtClean="0"/>
              <a:t>Assistant Commissioner for Mental Health Services</a:t>
            </a:r>
          </a:p>
          <a:p>
            <a:pPr marL="0" indent="0">
              <a:buNone/>
            </a:pPr>
            <a:endParaRPr lang="en-US" sz="2200" dirty="0" smtClean="0"/>
          </a:p>
          <a:p>
            <a:r>
              <a:rPr lang="en-US" sz="2200" b="1" dirty="0" smtClean="0"/>
              <a:t>Mary Merrill</a:t>
            </a:r>
          </a:p>
          <a:p>
            <a:pPr marL="0" indent="0">
              <a:buNone/>
            </a:pPr>
            <a:r>
              <a:rPr lang="en-US" sz="2200" dirty="0"/>
              <a:t>	</a:t>
            </a:r>
            <a:r>
              <a:rPr lang="en-US" sz="2200" dirty="0" smtClean="0"/>
              <a:t>DMH Data Warehouse Lead </a:t>
            </a:r>
          </a:p>
          <a:p>
            <a:pPr marL="0" indent="0">
              <a:buNone/>
            </a:pPr>
            <a:endParaRPr lang="en-US" sz="2200" dirty="0" smtClean="0"/>
          </a:p>
          <a:p>
            <a:r>
              <a:rPr lang="en-US" sz="2200" b="1" dirty="0"/>
              <a:t>Tony Longo</a:t>
            </a:r>
          </a:p>
          <a:p>
            <a:pPr marL="0" indent="0">
              <a:buNone/>
            </a:pPr>
            <a:r>
              <a:rPr lang="en-US" sz="2200" dirty="0" smtClean="0"/>
              <a:t>	Director </a:t>
            </a:r>
            <a:r>
              <a:rPr lang="en-US" sz="2200" dirty="0"/>
              <a:t>of Shared Application Teams and </a:t>
            </a:r>
            <a:r>
              <a:rPr lang="en-US" sz="2200" dirty="0" smtClean="0"/>
              <a:t>Services</a:t>
            </a:r>
          </a:p>
          <a:p>
            <a:pPr marL="0" indent="0">
              <a:buNone/>
            </a:pPr>
            <a:endParaRPr lang="en-US" sz="2200" dirty="0" smtClean="0"/>
          </a:p>
          <a:p>
            <a:r>
              <a:rPr lang="en-US" sz="2200" b="1" dirty="0" smtClean="0"/>
              <a:t>Ursula Macmillan</a:t>
            </a:r>
            <a:endParaRPr lang="en-US" sz="2200" b="1" dirty="0"/>
          </a:p>
          <a:p>
            <a:pPr marL="0" indent="0">
              <a:buNone/>
            </a:pPr>
            <a:r>
              <a:rPr lang="en-US" sz="2200" dirty="0" smtClean="0"/>
              <a:t>	EHS </a:t>
            </a:r>
            <a:r>
              <a:rPr lang="en-US" sz="2200" dirty="0"/>
              <a:t>Business Analysis Team Lead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6/20/2018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ACCS Provider Webinar, Session #5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885171-607A-4D53-A144-729C97143EA1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94788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ACCS IT Responsibilities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929640"/>
            <a:ext cx="8229600" cy="493776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sz="2800" dirty="0" smtClean="0"/>
          </a:p>
          <a:p>
            <a:r>
              <a:rPr lang="en-US" sz="2800" dirty="0" smtClean="0"/>
              <a:t>One Time Responsibilities</a:t>
            </a:r>
          </a:p>
          <a:p>
            <a:pPr lvl="1"/>
            <a:r>
              <a:rPr lang="en-US" sz="2000" dirty="0" smtClean="0"/>
              <a:t>Establish a Dedicated Mailbox</a:t>
            </a:r>
          </a:p>
          <a:p>
            <a:pPr lvl="2"/>
            <a:r>
              <a:rPr lang="en-US" dirty="0" smtClean="0"/>
              <a:t>Receive automated data transmissions from DMH</a:t>
            </a:r>
          </a:p>
          <a:p>
            <a:pPr lvl="1"/>
            <a:r>
              <a:rPr lang="en-US" sz="2000" dirty="0" smtClean="0"/>
              <a:t>Return Dedicated Mailbox Address to DMH</a:t>
            </a:r>
          </a:p>
          <a:p>
            <a:pPr lvl="2"/>
            <a:r>
              <a:rPr lang="en-US" dirty="0" smtClean="0"/>
              <a:t>All ACCS providers have completed this step</a:t>
            </a:r>
          </a:p>
          <a:p>
            <a:pPr lvl="2"/>
            <a:endParaRPr lang="en-US" sz="2800" dirty="0" smtClean="0"/>
          </a:p>
          <a:p>
            <a:r>
              <a:rPr lang="en-US" sz="2800" dirty="0" smtClean="0"/>
              <a:t>Ongoing Responsibilities</a:t>
            </a:r>
          </a:p>
          <a:p>
            <a:pPr lvl="1"/>
            <a:r>
              <a:rPr lang="en-US" sz="2000" dirty="0" smtClean="0"/>
              <a:t>Access the Internet to use Secure Mail and DMH Provider Portal</a:t>
            </a:r>
          </a:p>
          <a:p>
            <a:pPr lvl="1"/>
            <a:r>
              <a:rPr lang="en-US" sz="2000" dirty="0" smtClean="0"/>
              <a:t>Process and Transmit XML files</a:t>
            </a:r>
          </a:p>
          <a:p>
            <a:pPr lvl="1"/>
            <a:endParaRPr lang="en-US" sz="19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6/20/2018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ACCS Provider Webinar, Session #5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885171-607A-4D53-A144-729C97143EA1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4072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Virtual Gateway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ACCS Providers will use the Virtual Gateway’s secure website to upload ACCS data in XML format.</a:t>
            </a:r>
          </a:p>
          <a:p>
            <a:endParaRPr lang="en-US" dirty="0"/>
          </a:p>
          <a:p>
            <a:r>
              <a:rPr lang="en-US" dirty="0" smtClean="0"/>
              <a:t>All ACCS Providers have submitted a User Request Form to DMH.</a:t>
            </a:r>
          </a:p>
          <a:p>
            <a:endParaRPr lang="en-US" dirty="0"/>
          </a:p>
          <a:p>
            <a:r>
              <a:rPr lang="en-US" dirty="0" smtClean="0"/>
              <a:t>After July 1</a:t>
            </a:r>
            <a:r>
              <a:rPr lang="en-US" baseline="30000" dirty="0" smtClean="0"/>
              <a:t>st</a:t>
            </a:r>
            <a:r>
              <a:rPr lang="en-US" dirty="0" smtClean="0"/>
              <a:t>, additional users may be added by completing the DMH Provider Portal User Request Form</a:t>
            </a:r>
          </a:p>
          <a:p>
            <a:pPr lvl="1"/>
            <a:r>
              <a:rPr lang="en-US" u="sng" dirty="0">
                <a:hlinkClick r:id="rId2" tooltip="https://www.mass.gov/service-details/user-request-forms"/>
              </a:rPr>
              <a:t>https://</a:t>
            </a:r>
            <a:r>
              <a:rPr lang="en-US" u="sng" dirty="0" smtClean="0">
                <a:hlinkClick r:id="rId2" tooltip="https://www.mass.gov/service-details/user-request-forms"/>
              </a:rPr>
              <a:t>www.mass.gov/service-details/user-request-forms</a:t>
            </a:r>
            <a:endParaRPr lang="en-US" u="sng" dirty="0" smtClean="0"/>
          </a:p>
          <a:p>
            <a:pPr lvl="1"/>
            <a:r>
              <a:rPr lang="en-US" dirty="0" smtClean="0"/>
              <a:t>Forms are emailed to: </a:t>
            </a:r>
            <a:r>
              <a:rPr lang="en-US" u="sng" dirty="0">
                <a:hlinkClick r:id="rId3"/>
              </a:rPr>
              <a:t>VirtualGatewayHelpDeskFaxes@massmail.state.ma.us</a:t>
            </a:r>
            <a:endParaRPr lang="en-US" dirty="0"/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6/20/2018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ACCS Provider Webinar, Session #5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885171-607A-4D53-A144-729C97143EA1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03478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ACCS Referral Process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lvl="0"/>
            <a:r>
              <a:rPr lang="en-US" dirty="0" err="1" smtClean="0"/>
              <a:t>DMH</a:t>
            </a:r>
            <a:r>
              <a:rPr lang="en-US" dirty="0" smtClean="0"/>
              <a:t> </a:t>
            </a:r>
            <a:r>
              <a:rPr lang="en-US" dirty="0"/>
              <a:t>refers the client to the provider by emailing the referral form to the provider via secure mail.</a:t>
            </a:r>
          </a:p>
          <a:p>
            <a:pPr lvl="1"/>
            <a:r>
              <a:rPr lang="en-US" dirty="0" err="1"/>
              <a:t>DMH</a:t>
            </a:r>
            <a:r>
              <a:rPr lang="en-US" dirty="0"/>
              <a:t> </a:t>
            </a:r>
            <a:r>
              <a:rPr lang="en-US" dirty="0" smtClean="0"/>
              <a:t>Warehouse sends </a:t>
            </a:r>
            <a:r>
              <a:rPr lang="en-US" dirty="0"/>
              <a:t>the Client Data Summary Notification to the providers dedicated mailbox via secure mail.</a:t>
            </a:r>
          </a:p>
          <a:p>
            <a:pPr lvl="0"/>
            <a:r>
              <a:rPr lang="en-US" dirty="0"/>
              <a:t>ACCS provider submits the date of the first face to face encounter to </a:t>
            </a:r>
            <a:r>
              <a:rPr lang="en-US" dirty="0" err="1" smtClean="0"/>
              <a:t>DMH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The </a:t>
            </a:r>
            <a:r>
              <a:rPr lang="en-US" dirty="0"/>
              <a:t>submission of the face to face date triggers </a:t>
            </a:r>
            <a:r>
              <a:rPr lang="en-US" dirty="0" smtClean="0"/>
              <a:t>the enrollment in </a:t>
            </a:r>
            <a:r>
              <a:rPr lang="en-US" dirty="0"/>
              <a:t>an ACCS service.</a:t>
            </a:r>
          </a:p>
          <a:p>
            <a:pPr lvl="0"/>
            <a:r>
              <a:rPr lang="en-US" dirty="0"/>
              <a:t>At the time of enrollment, </a:t>
            </a:r>
            <a:r>
              <a:rPr lang="en-US" dirty="0" err="1"/>
              <a:t>DMH</a:t>
            </a:r>
            <a:r>
              <a:rPr lang="en-US" dirty="0"/>
              <a:t> </a:t>
            </a:r>
            <a:r>
              <a:rPr lang="en-US" dirty="0" smtClean="0"/>
              <a:t>Warehouse sends </a:t>
            </a:r>
            <a:r>
              <a:rPr lang="en-US" dirty="0"/>
              <a:t>the Client Action Notification to the providers dedicated mailbox via secure mail.  </a:t>
            </a:r>
            <a:endParaRPr lang="en-US" dirty="0" smtClean="0"/>
          </a:p>
          <a:p>
            <a:pPr lvl="1"/>
            <a:r>
              <a:rPr lang="en-US" dirty="0" smtClean="0"/>
              <a:t>The </a:t>
            </a:r>
            <a:r>
              <a:rPr lang="en-US" dirty="0"/>
              <a:t>client’s record </a:t>
            </a:r>
            <a:r>
              <a:rPr lang="en-US" dirty="0" smtClean="0"/>
              <a:t>is </a:t>
            </a:r>
            <a:r>
              <a:rPr lang="en-US" dirty="0"/>
              <a:t>available in </a:t>
            </a:r>
            <a:r>
              <a:rPr lang="en-US" dirty="0" err="1"/>
              <a:t>EIM</a:t>
            </a:r>
            <a:r>
              <a:rPr lang="en-US" dirty="0"/>
              <a:t> for Service Delivery Reporting (</a:t>
            </a:r>
            <a:r>
              <a:rPr lang="en-US" dirty="0" err="1"/>
              <a:t>SDR</a:t>
            </a:r>
            <a:r>
              <a:rPr lang="en-US" dirty="0"/>
              <a:t>).  </a:t>
            </a:r>
          </a:p>
          <a:p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6/20/2018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ACCS Provider Webinar, Session #5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885171-607A-4D53-A144-729C97143EA1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44098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DMH Provider Portal User Training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User Training scheduled for:  Monday, June 25</a:t>
            </a:r>
            <a:r>
              <a:rPr lang="en-US" baseline="30000" dirty="0" smtClean="0"/>
              <a:t>th</a:t>
            </a:r>
            <a:r>
              <a:rPr lang="en-US" dirty="0" smtClean="0"/>
              <a:t>, 1-2:30 pm </a:t>
            </a:r>
          </a:p>
          <a:p>
            <a:endParaRPr lang="en-US" dirty="0">
              <a:solidFill>
                <a:srgbClr val="FF0000"/>
              </a:solidFill>
            </a:endParaRPr>
          </a:p>
          <a:p>
            <a:r>
              <a:rPr lang="en-US" dirty="0" smtClean="0"/>
              <a:t>Documents</a:t>
            </a:r>
          </a:p>
          <a:p>
            <a:pPr lvl="1"/>
            <a:r>
              <a:rPr lang="en-US" dirty="0" smtClean="0"/>
              <a:t>IT/Data Exchange Requirements, Version 1.0</a:t>
            </a:r>
          </a:p>
          <a:p>
            <a:pPr lvl="1"/>
            <a:r>
              <a:rPr lang="en-US" dirty="0" smtClean="0"/>
              <a:t>Appendix A:  Definitions, Acronyms and Abbreviations</a:t>
            </a:r>
          </a:p>
          <a:p>
            <a:pPr lvl="1"/>
            <a:r>
              <a:rPr lang="en-US" dirty="0" smtClean="0"/>
              <a:t>Appendix B:  ACCS Provider Mnemonics</a:t>
            </a:r>
          </a:p>
          <a:p>
            <a:pPr lvl="1"/>
            <a:r>
              <a:rPr lang="en-US" dirty="0" smtClean="0"/>
              <a:t>Appendix C:  ACCS </a:t>
            </a:r>
            <a:r>
              <a:rPr lang="en-US" dirty="0" err="1" smtClean="0"/>
              <a:t>RFR</a:t>
            </a:r>
            <a:endParaRPr lang="en-US" dirty="0" smtClean="0"/>
          </a:p>
          <a:p>
            <a:pPr lvl="1"/>
            <a:r>
              <a:rPr lang="en-US" dirty="0" smtClean="0"/>
              <a:t>Appendix D:  ACCS Event Reporting</a:t>
            </a:r>
          </a:p>
          <a:p>
            <a:pPr lvl="1"/>
            <a:r>
              <a:rPr lang="en-US" dirty="0" smtClean="0"/>
              <a:t>Appendix E:  ACCS Facilities</a:t>
            </a:r>
          </a:p>
          <a:p>
            <a:pPr lvl="1"/>
            <a:r>
              <a:rPr lang="en-US" dirty="0" smtClean="0"/>
              <a:t>Appendix F:  Notifications/Reports Distributed to ACCS Providers (Sample)</a:t>
            </a:r>
          </a:p>
          <a:p>
            <a:pPr lvl="1"/>
            <a:r>
              <a:rPr lang="en-US" dirty="0" smtClean="0"/>
              <a:t>Appendix G: </a:t>
            </a:r>
            <a:r>
              <a:rPr lang="en-US" dirty="0" err="1" smtClean="0"/>
              <a:t>XSD</a:t>
            </a:r>
            <a:r>
              <a:rPr lang="en-US" dirty="0" smtClean="0"/>
              <a:t> Template/Schema</a:t>
            </a:r>
          </a:p>
          <a:p>
            <a:pPr lvl="1"/>
            <a:r>
              <a:rPr lang="en-US" dirty="0" smtClean="0"/>
              <a:t>Appendix H:  Provider Events.xls</a:t>
            </a:r>
          </a:p>
          <a:p>
            <a:pPr lvl="1"/>
            <a:r>
              <a:rPr lang="en-US" dirty="0" smtClean="0"/>
              <a:t>Appendix I:  Round 1 – Validation Error Messages</a:t>
            </a:r>
          </a:p>
          <a:p>
            <a:pPr lvl="1"/>
            <a:r>
              <a:rPr lang="en-US" dirty="0" smtClean="0"/>
              <a:t>Appendix J:  ACCS Phase 1 – Data Elements</a:t>
            </a:r>
          </a:p>
          <a:p>
            <a:pPr lvl="1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6/20/2018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ACCS Provider Webinar, Session #5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885171-607A-4D53-A144-729C97143EA1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01487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 Reporting Requirements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Address and housing type changes (non-supervised settings)</a:t>
            </a:r>
          </a:p>
          <a:p>
            <a:pPr lvl="1"/>
            <a:r>
              <a:rPr lang="en-US" dirty="0"/>
              <a:t>Address (Street, City, State, Zip, Phone)</a:t>
            </a:r>
          </a:p>
          <a:p>
            <a:pPr lvl="1"/>
            <a:r>
              <a:rPr lang="en-US" dirty="0"/>
              <a:t>Date of Address Change</a:t>
            </a:r>
          </a:p>
          <a:p>
            <a:pPr lvl="1"/>
            <a:r>
              <a:rPr lang="en-US" dirty="0"/>
              <a:t>Housing Type (Provider Based Independent Setting, Independent Setting, Homeless) </a:t>
            </a:r>
            <a:endParaRPr lang="en-US" dirty="0" smtClean="0"/>
          </a:p>
          <a:p>
            <a:pPr lvl="1"/>
            <a:r>
              <a:rPr lang="en-US" dirty="0" smtClean="0"/>
              <a:t>Phone Number</a:t>
            </a:r>
            <a:endParaRPr lang="en-US" dirty="0"/>
          </a:p>
          <a:p>
            <a:r>
              <a:rPr lang="en-US" dirty="0"/>
              <a:t>Events</a:t>
            </a:r>
          </a:p>
          <a:p>
            <a:pPr lvl="1"/>
            <a:r>
              <a:rPr lang="en-US" dirty="0"/>
              <a:t>Type of Event (Incarceration, Medical or Psychiatric Hospitalization, Skilled Nursing Facility)</a:t>
            </a:r>
          </a:p>
          <a:p>
            <a:pPr lvl="1"/>
            <a:r>
              <a:rPr lang="en-US" dirty="0"/>
              <a:t>Start and End Dates</a:t>
            </a:r>
          </a:p>
          <a:p>
            <a:pPr lvl="1"/>
            <a:r>
              <a:rPr lang="en-US" dirty="0"/>
              <a:t>Facility Name</a:t>
            </a:r>
          </a:p>
          <a:p>
            <a:r>
              <a:rPr lang="en-US" dirty="0"/>
              <a:t>Critical Time Interventions</a:t>
            </a:r>
          </a:p>
          <a:p>
            <a:pPr lvl="1"/>
            <a:r>
              <a:rPr lang="en-US" dirty="0"/>
              <a:t>Date of First Face to Face Encounter (after referral)</a:t>
            </a:r>
          </a:p>
          <a:p>
            <a:pPr lvl="1"/>
            <a:r>
              <a:rPr lang="en-US" dirty="0"/>
              <a:t>Date of Care Transition Encounter (after return to community following an event)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6/20/2018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ACCS Provider Webinar, Session #5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885171-607A-4D53-A144-729C97143EA1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989493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Accessing the DMH Provider Portal</a:t>
            </a:r>
            <a:endParaRPr lang="en-US" dirty="0"/>
          </a:p>
        </p:txBody>
      </p:sp>
      <p:pic>
        <p:nvPicPr>
          <p:cNvPr id="4" name="Content Placeholder 3" descr="Image of the Virtual Gateway login page with example of Usename and Password filled in."/>
          <p:cNvPicPr>
            <a:picLocks noGrp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8126" y="1219201"/>
            <a:ext cx="6766674" cy="4648200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6/20/2018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ACCS Provider Webinar, Session #5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885171-607A-4D53-A144-729C97143EA1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47736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gin">
  <a:themeElements>
    <a:clrScheme name="DMH LOGO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00BFD5"/>
      </a:accent1>
      <a:accent2>
        <a:srgbClr val="A3D55D"/>
      </a:accent2>
      <a:accent3>
        <a:srgbClr val="675DC6"/>
      </a:accent3>
      <a:accent4>
        <a:srgbClr val="F6B333"/>
      </a:accent4>
      <a:accent5>
        <a:srgbClr val="E2231A"/>
      </a:accent5>
      <a:accent6>
        <a:srgbClr val="FFFFFF"/>
      </a:accent6>
      <a:hlink>
        <a:srgbClr val="0E0ED8"/>
      </a:hlink>
      <a:folHlink>
        <a:srgbClr val="6B5680"/>
      </a:folHlink>
    </a:clrScheme>
    <a:fontScheme name="Origin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rigin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1019</TotalTime>
  <Words>1105</Words>
  <Application>Microsoft Office PowerPoint</Application>
  <PresentationFormat>On-screen Show (4:3)</PresentationFormat>
  <Paragraphs>257</Paragraphs>
  <Slides>21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Origin</vt:lpstr>
      <vt:lpstr>ACCS Provider Webinar Series Session #5: DMH Provider Portal,  Part 2</vt:lpstr>
      <vt:lpstr>Agenda</vt:lpstr>
      <vt:lpstr>Introductions </vt:lpstr>
      <vt:lpstr>ACCS IT Responsibilities</vt:lpstr>
      <vt:lpstr>Virtual Gateway</vt:lpstr>
      <vt:lpstr>ACCS Referral Process</vt:lpstr>
      <vt:lpstr>DMH Provider Portal User Training</vt:lpstr>
      <vt:lpstr>Data Reporting Requirements</vt:lpstr>
      <vt:lpstr>Accessing the DMH Provider Portal</vt:lpstr>
      <vt:lpstr>PowerPoint Presentation</vt:lpstr>
      <vt:lpstr>Uploading a File</vt:lpstr>
      <vt:lpstr>Round 1 Validation</vt:lpstr>
      <vt:lpstr>Round 1 Validation Success</vt:lpstr>
      <vt:lpstr>Round 1 Validation Success, continued</vt:lpstr>
      <vt:lpstr>Round 1 Validation:  Errors</vt:lpstr>
      <vt:lpstr>Sample Rejection Email Template </vt:lpstr>
      <vt:lpstr>Round 2 Validation</vt:lpstr>
      <vt:lpstr>Notifications/Reports</vt:lpstr>
      <vt:lpstr>Transition to ACCS</vt:lpstr>
      <vt:lpstr>Contact Information</vt:lpstr>
      <vt:lpstr>Next Steps</vt:lpstr>
    </vt:vector>
  </TitlesOfParts>
  <Company>EOHHS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Commissioner’s Statewide Meeting</dc:title>
  <dc:creator>Seward, Liam (DMH)</dc:creator>
  <cp:lastModifiedBy> </cp:lastModifiedBy>
  <cp:revision>118</cp:revision>
  <cp:lastPrinted>2018-06-13T14:44:48Z</cp:lastPrinted>
  <dcterms:created xsi:type="dcterms:W3CDTF">2015-10-22T17:01:33Z</dcterms:created>
  <dcterms:modified xsi:type="dcterms:W3CDTF">2018-06-28T15:45:45Z</dcterms:modified>
</cp:coreProperties>
</file>