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9" r:id="rId6"/>
    <p:sldId id="265" r:id="rId7"/>
    <p:sldId id="294" r:id="rId8"/>
    <p:sldId id="287" r:id="rId9"/>
    <p:sldId id="284" r:id="rId10"/>
    <p:sldId id="295" r:id="rId11"/>
    <p:sldId id="293" r:id="rId12"/>
    <p:sldId id="288" r:id="rId13"/>
    <p:sldId id="286" r:id="rId14"/>
    <p:sldId id="290" r:id="rId15"/>
    <p:sldId id="289" r:id="rId16"/>
    <p:sldId id="291" r:id="rId17"/>
    <p:sldId id="281" r:id="rId18"/>
    <p:sldId id="292" r:id="rId19"/>
    <p:sldId id="296" r:id="rId20"/>
    <p:sldId id="272" r:id="rId21"/>
    <p:sldId id="28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44" autoAdjust="0"/>
    <p:restoredTop sz="94624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5A2FDD-0109-41A2-920C-61C9B744155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966C9-E4C3-4499-A304-B2CCD07AC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B5681-A4CB-414B-A889-E95F09A42E5C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371A4A-6FE3-4451-A08A-6E53FEB2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12" y="5894419"/>
            <a:ext cx="807788" cy="712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ONOTREPLY_DMHACCS@STATE.MA.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ONOTREPLY_DMHACCS@STATE.MA.U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irtualGatewayHelpDeskFaxes@massmail.state.ma.us" TargetMode="External"/><Relationship Id="rId2" Type="http://schemas.openxmlformats.org/officeDocument/2006/relationships/hyperlink" Target="https://www.mass.gov/service-details/user-request-for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ACCS Provider Webinar Series</a:t>
            </a:r>
            <a:br>
              <a:rPr lang="en-US" sz="2800" b="1" dirty="0"/>
            </a:br>
            <a:r>
              <a:rPr lang="en-US" sz="2800" b="1" dirty="0"/>
              <a:t>Session </a:t>
            </a:r>
            <a:r>
              <a:rPr lang="en-US" sz="2800" b="1" dirty="0" smtClean="0"/>
              <a:t>#5: DMH Provider Portal, </a:t>
            </a:r>
            <a:br>
              <a:rPr lang="en-US" sz="2800" b="1" dirty="0" smtClean="0"/>
            </a:br>
            <a:r>
              <a:rPr lang="en-US" sz="2800" b="1" dirty="0" smtClean="0"/>
              <a:t>Part 2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1" y="4421080"/>
            <a:ext cx="7052568" cy="12606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June 20, 2018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53716"/>
            <a:ext cx="2971800" cy="26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of Virtual Gateway Business Service page with highlight box around the DMH Provider Portal link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85800"/>
            <a:ext cx="6575108" cy="54203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5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a File</a:t>
            </a:r>
            <a:endParaRPr lang="en-US" dirty="0"/>
          </a:p>
        </p:txBody>
      </p:sp>
      <p:pic>
        <p:nvPicPr>
          <p:cNvPr id="4" name="Content Placeholder 3" descr="Image of the DMH Provider Portal file Upload page.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229600" cy="29421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/>
              <a:t>Virus</a:t>
            </a:r>
            <a:r>
              <a:rPr lang="en-US" sz="2800" dirty="0"/>
              <a:t>: Scans file to be uploaded for possible virus.</a:t>
            </a:r>
          </a:p>
          <a:p>
            <a:pPr lvl="0"/>
            <a:r>
              <a:rPr lang="en-US" sz="2800" b="1" dirty="0"/>
              <a:t>File Name Convention</a:t>
            </a:r>
            <a:r>
              <a:rPr lang="en-US" sz="2800" dirty="0"/>
              <a:t>: The file name </a:t>
            </a:r>
            <a:r>
              <a:rPr lang="en-US" sz="2800" dirty="0" smtClean="0"/>
              <a:t>follows </a:t>
            </a:r>
            <a:r>
              <a:rPr lang="en-US" sz="2800" dirty="0"/>
              <a:t>the allowed file name convention:</a:t>
            </a:r>
          </a:p>
          <a:p>
            <a:pPr lvl="2"/>
            <a:r>
              <a:rPr lang="en-US" b="1" i="1" dirty="0" smtClean="0"/>
              <a:t>Example </a:t>
            </a:r>
            <a:r>
              <a:rPr lang="en-US" b="1" i="1" dirty="0"/>
              <a:t>of Acceptable File Name: </a:t>
            </a:r>
            <a:r>
              <a:rPr lang="en-US" i="1" dirty="0"/>
              <a:t>PRO_20180529_Events1.xml</a:t>
            </a:r>
            <a:endParaRPr lang="en-US" dirty="0"/>
          </a:p>
          <a:p>
            <a:pPr lvl="2"/>
            <a:r>
              <a:rPr lang="en-US" b="1" i="1" dirty="0"/>
              <a:t>Example of Unacceptable File Name</a:t>
            </a:r>
            <a:r>
              <a:rPr lang="en-US" i="1" dirty="0"/>
              <a:t>: PRO 20180601_Events1.xml</a:t>
            </a:r>
            <a:endParaRPr lang="en-US" dirty="0"/>
          </a:p>
          <a:p>
            <a:pPr lvl="0"/>
            <a:r>
              <a:rPr lang="en-US" sz="2800" b="1" dirty="0"/>
              <a:t>File Duplicate Name</a:t>
            </a:r>
            <a:r>
              <a:rPr lang="en-US" sz="2800" dirty="0"/>
              <a:t>: No other previously uploaded file has the same name </a:t>
            </a:r>
            <a:r>
              <a:rPr lang="en-US" sz="2800" u="sng" dirty="0"/>
              <a:t>for a given day</a:t>
            </a:r>
            <a:r>
              <a:rPr lang="en-US" sz="2800" dirty="0"/>
              <a:t>.</a:t>
            </a:r>
          </a:p>
          <a:p>
            <a:pPr lvl="0"/>
            <a:r>
              <a:rPr lang="en-US" sz="2800" b="1" dirty="0"/>
              <a:t>Required fields</a:t>
            </a:r>
            <a:r>
              <a:rPr lang="en-US" sz="2800" dirty="0"/>
              <a:t>: All required fields, by row, are completed.</a:t>
            </a:r>
          </a:p>
          <a:p>
            <a:pPr lvl="0"/>
            <a:r>
              <a:rPr lang="en-US" sz="2800" b="1" dirty="0"/>
              <a:t>Format</a:t>
            </a:r>
            <a:r>
              <a:rPr lang="en-US" sz="2800" dirty="0"/>
              <a:t>: All fields are in acceptable format.</a:t>
            </a:r>
          </a:p>
          <a:p>
            <a:pPr lvl="0"/>
            <a:r>
              <a:rPr lang="en-US" sz="2800" b="1" dirty="0"/>
              <a:t>.XML Extension:</a:t>
            </a:r>
            <a:r>
              <a:rPr lang="en-US" sz="2800" dirty="0"/>
              <a:t> File must contain .XML extension.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0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Validation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validation message appears on Provider Portal screen when XML file meets all </a:t>
            </a:r>
            <a:r>
              <a:rPr lang="en-US" dirty="0" err="1" smtClean="0"/>
              <a:t>critera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Image of the DMH Provider Portal file Upload page witha highlight box around the success message. File: PRO_20180529_Events1.xml successfully passed Round 1 validation. Round 2 validation will occur overnight. Providers will receive a reconciliation report noting the # of records passed, # of records failed and the detail of the error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7848600" cy="31835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 Validation </a:t>
            </a:r>
            <a:r>
              <a:rPr lang="en-US" dirty="0" smtClean="0"/>
              <a:t>Success,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Confirmation email sent to Dedicated Mailbox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000" b="1" dirty="0" err="1" smtClean="0"/>
              <a:t>From:</a:t>
            </a:r>
            <a:r>
              <a:rPr lang="en-US" sz="2000" u="sng" dirty="0" err="1" smtClean="0">
                <a:hlinkClick r:id="rId2"/>
              </a:rPr>
              <a:t>DONOTREPLY_DMHACCS@STATE.MA.US</a:t>
            </a:r>
            <a:r>
              <a:rPr lang="en-US" sz="2000" dirty="0" smtClean="0"/>
              <a:t> </a:t>
            </a:r>
            <a:r>
              <a:rPr lang="en-US" sz="2000" dirty="0"/>
              <a:t>[</a:t>
            </a:r>
            <a:r>
              <a:rPr lang="en-US" sz="2000" u="sng" dirty="0">
                <a:hlinkClick r:id="rId2" tooltip="mailto:DONOTREPLY_DMHACCS@STATE.MA.US"/>
              </a:rPr>
              <a:t>mailto:DONOTREPLY_DMHACCS@STATE.MA.US</a:t>
            </a:r>
            <a:r>
              <a:rPr lang="en-US" sz="2000" dirty="0"/>
              <a:t>] </a:t>
            </a:r>
            <a:br>
              <a:rPr lang="en-US" sz="2000" dirty="0"/>
            </a:br>
            <a:r>
              <a:rPr lang="en-US" sz="2000" b="1" dirty="0"/>
              <a:t>Sent: </a:t>
            </a:r>
            <a:r>
              <a:rPr lang="en-US" sz="2000" dirty="0"/>
              <a:t>Day of Week, Month Date, YYYY00:00 AM/PM</a:t>
            </a:r>
            <a:br>
              <a:rPr lang="en-US" sz="2000" dirty="0"/>
            </a:br>
            <a:r>
              <a:rPr lang="en-US" sz="2000" b="1" dirty="0"/>
              <a:t>To: </a:t>
            </a:r>
            <a:r>
              <a:rPr lang="en-US" sz="2000" dirty="0"/>
              <a:t>Provider Dedicated Mailbox</a:t>
            </a:r>
            <a:br>
              <a:rPr lang="en-US" sz="2000" dirty="0"/>
            </a:br>
            <a:r>
              <a:rPr lang="en-US" sz="2000" b="1" dirty="0"/>
              <a:t>Subject:</a:t>
            </a:r>
            <a:r>
              <a:rPr lang="en-US" sz="2000" dirty="0"/>
              <a:t> Secure: Success Round 1 – </a:t>
            </a:r>
            <a:r>
              <a:rPr lang="en-US" sz="2000" dirty="0" err="1"/>
              <a:t>UserID</a:t>
            </a:r>
            <a:r>
              <a:rPr lang="en-US" sz="2000" dirty="0"/>
              <a:t> - </a:t>
            </a:r>
            <a:r>
              <a:rPr lang="en-US" sz="2000" dirty="0" err="1"/>
              <a:t>FileName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Filename</a:t>
            </a:r>
            <a:r>
              <a:rPr lang="en-US" sz="2000" dirty="0"/>
              <a:t>: PRO_20180529_Events1.xml_datesx1.xml uploaded at: </a:t>
            </a:r>
            <a:r>
              <a:rPr lang="en-US" sz="2000" dirty="0" smtClean="0"/>
              <a:t>	5/29/2018 </a:t>
            </a:r>
            <a:r>
              <a:rPr lang="en-US" sz="2000" dirty="0"/>
              <a:t>3:03:46 PM. </a:t>
            </a:r>
          </a:p>
          <a:p>
            <a:pPr marL="0" indent="0">
              <a:buNone/>
            </a:pPr>
            <a:r>
              <a:rPr lang="en-US" sz="2000" dirty="0" smtClean="0"/>
              <a:t>	Number </a:t>
            </a:r>
            <a:r>
              <a:rPr lang="en-US" sz="2000" dirty="0"/>
              <a:t>of records uploaded:  3.  </a:t>
            </a:r>
          </a:p>
          <a:p>
            <a:pPr marL="966788" indent="-966788">
              <a:buNone/>
            </a:pPr>
            <a:r>
              <a:rPr lang="en-US" sz="2000" dirty="0"/>
              <a:t>	</a:t>
            </a:r>
            <a:r>
              <a:rPr lang="en-US" sz="2000" dirty="0" smtClean="0"/>
              <a:t>File</a:t>
            </a:r>
            <a:r>
              <a:rPr lang="en-US" sz="2000" dirty="0"/>
              <a:t>: PRO_20180529_Events1.xml successfully passed Round 1 validation. Round 2 validation will occur overnight. Providers will receive a reconciliation report noting the # of records passed, # of records failed and the detail of the error. </a:t>
            </a:r>
          </a:p>
          <a:p>
            <a:pPr marL="1377950" indent="-13779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4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Validation: 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validation message appears on Provider Portal screen when XML file fails to meet the criteria.</a:t>
            </a:r>
          </a:p>
          <a:p>
            <a:r>
              <a:rPr lang="en-US" dirty="0" smtClean="0"/>
              <a:t>Provider reviews errors, makes corrections and resubmits file for processing</a:t>
            </a:r>
          </a:p>
          <a:p>
            <a:endParaRPr lang="en-US" dirty="0"/>
          </a:p>
        </p:txBody>
      </p:sp>
      <p:pic>
        <p:nvPicPr>
          <p:cNvPr id="4" name="Picture 3" descr="Image of the DMH Provider Portal file Upload page witha highlight box around the error message. Error message: Message: File: PRO 20180601_Events1xml - Invalid file name. Spaces not allowed in file name – File not processed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71800"/>
            <a:ext cx="75438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Rejection Email Template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3308774"/>
              </p:ext>
            </p:extLst>
          </p:nvPr>
        </p:nvGraphicFramePr>
        <p:xfrm>
          <a:off x="457200" y="3428999"/>
          <a:ext cx="8229600" cy="2389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13873">
                <a:tc gridSpan="5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File Upload Errors: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149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XML Record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Client Name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ProgramID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Account Number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Error Message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4237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John Doe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PROACCS1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FW000009999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Address1 is required if HousingID = 1 or 2.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4237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John Doe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PROACCS1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FW000009999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City is required if HousingID equals 1 or 2.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4237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John Doe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PROACCS1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FW000009999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State is required if HousingID equals 1 or 2.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42371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John Doe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PROACCS1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FW000009999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Zip is required if </a:t>
                      </a:r>
                      <a:r>
                        <a:rPr lang="en-US" sz="1000" dirty="0" err="1">
                          <a:effectLst/>
                        </a:rPr>
                        <a:t>HousingID</a:t>
                      </a:r>
                      <a:r>
                        <a:rPr lang="en-US" sz="1000" dirty="0">
                          <a:effectLst/>
                        </a:rPr>
                        <a:t> equals 1 or 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283122"/>
            <a:ext cx="83058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From: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DONOTREPLY_DMHACCS@STATE.MA.US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[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 tooltip="mailto:DONOTREPLY_DMHACCS@STATE.MA.US"/>
              </a:rPr>
              <a:t>mailto:DONOTREPLY_DMHACCS@STATE.MA.US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] 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Sent: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Day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of Week, Month Date, YYYY00:00 AM/PM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To: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Provider Dedicated Mailbox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Subject: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Secure: Error Round 1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UserID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leName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Filename: PRO_20180601_Event1.xml uploaded at: 06/01/2018 9:51:40 AM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Filename: PRO_20180601_Event1.xml rejected with errors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92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The record level validation process will be executed each night. </a:t>
            </a:r>
          </a:p>
          <a:p>
            <a:r>
              <a:rPr lang="en-US" dirty="0"/>
              <a:t>For every file processed the provider will receive an ACCS Reconciliation Report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see Appendix </a:t>
            </a:r>
            <a:r>
              <a:rPr lang="en-US" dirty="0" smtClean="0"/>
              <a:t>F for </a:t>
            </a:r>
            <a:r>
              <a:rPr lang="en-US" dirty="0"/>
              <a:t>sample – ACCS Reconciliation Report).  </a:t>
            </a:r>
            <a:endParaRPr lang="en-US" dirty="0" smtClean="0"/>
          </a:p>
          <a:p>
            <a:pPr lvl="1"/>
            <a:r>
              <a:rPr lang="en-US" dirty="0" smtClean="0"/>
              <a:t>Provider reviews </a:t>
            </a:r>
            <a:r>
              <a:rPr lang="en-US" dirty="0"/>
              <a:t>the report and correct any errors reported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/>
              <a:t>Only resubmit those records in error.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Notifications/Reports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2807411"/>
              </p:ext>
            </p:extLst>
          </p:nvPr>
        </p:nvGraphicFramePr>
        <p:xfrm>
          <a:off x="457200" y="838201"/>
          <a:ext cx="8229600" cy="5139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5257800"/>
                <a:gridCol w="1371600"/>
              </a:tblGrid>
              <a:tr h="622097"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Notification/Report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120775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Data</a:t>
                      </a:r>
                      <a:r>
                        <a:rPr lang="en-US" baseline="0" dirty="0" smtClean="0"/>
                        <a:t>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DMH:</a:t>
                      </a:r>
                      <a:r>
                        <a:rPr lang="en-US" baseline="0" dirty="0" smtClean="0"/>
                        <a:t>  Client is Pre-Enrolled</a:t>
                      </a:r>
                    </a:p>
                    <a:p>
                      <a:r>
                        <a:rPr lang="en-US" baseline="0" dirty="0" smtClean="0"/>
                        <a:t>ACCS: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Receive client’s account number and summary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Report first face-to-face encounter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</a:tr>
              <a:tr h="1955161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Action Notification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DMH: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Enrollment</a:t>
                      </a:r>
                      <a:r>
                        <a:rPr lang="en-US" baseline="0" dirty="0" smtClean="0"/>
                        <a:t> (including cancelled &amp; modified dates)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Disenrollment (including modified dates)</a:t>
                      </a:r>
                    </a:p>
                    <a:p>
                      <a:pPr lvl="0"/>
                      <a:r>
                        <a:rPr lang="en-US" baseline="0" dirty="0" smtClean="0"/>
                        <a:t>ACCS: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Submit address, phone, housing and/or event data as needed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Client now available in </a:t>
                      </a:r>
                      <a:r>
                        <a:rPr lang="en-US" baseline="0" dirty="0" err="1" smtClean="0"/>
                        <a:t>EIM</a:t>
                      </a:r>
                      <a:r>
                        <a:rPr lang="en-US" baseline="0" dirty="0" smtClean="0"/>
                        <a:t> for billing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</a:tr>
              <a:tr h="62209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Census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Weekly, each Friday</a:t>
                      </a:r>
                      <a:endParaRPr lang="en-US" dirty="0"/>
                    </a:p>
                  </a:txBody>
                  <a:tcPr/>
                </a:tc>
              </a:tr>
              <a:tr h="622097">
                <a:tc>
                  <a:txBody>
                    <a:bodyPr/>
                    <a:lstStyle/>
                    <a:p>
                      <a:r>
                        <a:rPr lang="en-US" dirty="0" smtClean="0"/>
                        <a:t>Reconciliation</a:t>
                      </a:r>
                      <a:r>
                        <a:rPr lang="en-US" baseline="0" dirty="0" smtClean="0"/>
                        <a:t>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ACCS: Note</a:t>
                      </a:r>
                      <a:r>
                        <a:rPr lang="en-US" baseline="0" dirty="0" smtClean="0"/>
                        <a:t> records passed and records with errors that need to be corrected and resubmitted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32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ACCS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Initial Reports and Address Changes</a:t>
            </a:r>
          </a:p>
          <a:p>
            <a:pPr lvl="1"/>
            <a:r>
              <a:rPr lang="en-US" dirty="0"/>
              <a:t>As DMH enrolls clients into each program the DMH Warehouse will send an excel file to the ACCS provider with the census, including program/contract, account number and address.    </a:t>
            </a:r>
          </a:p>
          <a:p>
            <a:pPr lvl="1"/>
            <a:r>
              <a:rPr lang="en-US" dirty="0"/>
              <a:t>ACCS provider reviews and updates addresses, submitting changes to DMH via xml file </a:t>
            </a:r>
            <a:r>
              <a:rPr lang="en-US" dirty="0" smtClean="0"/>
              <a:t>reporting. </a:t>
            </a:r>
            <a:endParaRPr lang="en-US" dirty="0"/>
          </a:p>
          <a:p>
            <a:pPr lvl="1"/>
            <a:r>
              <a:rPr lang="en-US" dirty="0" smtClean="0"/>
              <a:t>DMH will begin distribution of the Client Data Summary and Client Action Reports with pre-enrollments/enrollments as of 7/2/18.</a:t>
            </a:r>
          </a:p>
          <a:p>
            <a:pPr lvl="0"/>
            <a:r>
              <a:rPr lang="en-US" dirty="0" smtClean="0"/>
              <a:t>Face to Face Encounters </a:t>
            </a:r>
          </a:p>
          <a:p>
            <a:pPr lvl="1"/>
            <a:r>
              <a:rPr lang="en-US" dirty="0" smtClean="0"/>
              <a:t>Face </a:t>
            </a:r>
            <a:r>
              <a:rPr lang="en-US" dirty="0"/>
              <a:t>to Face dates for enrollments with a start date of 7/1/18 will be generated by </a:t>
            </a:r>
            <a:r>
              <a:rPr lang="en-US" dirty="0" err="1"/>
              <a:t>DMH</a:t>
            </a:r>
            <a:r>
              <a:rPr lang="en-US" dirty="0"/>
              <a:t>.  </a:t>
            </a:r>
            <a:endParaRPr lang="en-US" dirty="0" smtClean="0"/>
          </a:p>
          <a:p>
            <a:pPr lvl="1"/>
            <a:r>
              <a:rPr lang="en-US" dirty="0"/>
              <a:t>ACCS Providers report Face to Face dates for pre-enrollments as of 7/2/18 and </a:t>
            </a:r>
            <a:r>
              <a:rPr lang="en-US" dirty="0" smtClean="0"/>
              <a:t>forward.</a:t>
            </a:r>
          </a:p>
          <a:p>
            <a:r>
              <a:rPr lang="en-US" dirty="0" smtClean="0"/>
              <a:t>Open Events at Time of Transition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clients </a:t>
            </a:r>
            <a:r>
              <a:rPr lang="en-US" dirty="0" smtClean="0"/>
              <a:t>with </a:t>
            </a:r>
            <a:r>
              <a:rPr lang="en-US" dirty="0"/>
              <a:t>an open event </a:t>
            </a:r>
            <a:r>
              <a:rPr lang="en-US" dirty="0" smtClean="0"/>
              <a:t>on 7/1/18, ACCS provider submits a new event with a start </a:t>
            </a:r>
            <a:r>
              <a:rPr lang="en-US" dirty="0"/>
              <a:t>date of 7/1/18.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7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Introductions	</a:t>
            </a:r>
          </a:p>
          <a:p>
            <a:r>
              <a:rPr lang="en-US" sz="2200" dirty="0" smtClean="0"/>
              <a:t>ACCS IT Responsibilities</a:t>
            </a:r>
          </a:p>
          <a:p>
            <a:r>
              <a:rPr lang="en-US" sz="2200" dirty="0" smtClean="0"/>
              <a:t>ACCS Referral Process</a:t>
            </a:r>
          </a:p>
          <a:p>
            <a:r>
              <a:rPr lang="en-US" sz="2200" dirty="0" smtClean="0"/>
              <a:t>DMH Provider Portal Training and Materials</a:t>
            </a:r>
          </a:p>
          <a:p>
            <a:r>
              <a:rPr lang="en-US" sz="2200" dirty="0" smtClean="0"/>
              <a:t>Accessing the Provider Portal and Uploading a File</a:t>
            </a:r>
          </a:p>
          <a:p>
            <a:r>
              <a:rPr lang="en-US" sz="2200" dirty="0" smtClean="0"/>
              <a:t>Validation Process</a:t>
            </a:r>
            <a:endParaRPr lang="en-US" sz="2200" dirty="0"/>
          </a:p>
          <a:p>
            <a:r>
              <a:rPr lang="en-US" sz="2200" dirty="0" smtClean="0"/>
              <a:t>Reports </a:t>
            </a:r>
          </a:p>
          <a:p>
            <a:r>
              <a:rPr lang="en-US" sz="2200" dirty="0" smtClean="0"/>
              <a:t>Questions</a:t>
            </a:r>
          </a:p>
          <a:p>
            <a:r>
              <a:rPr lang="en-US" sz="2200" dirty="0" smtClean="0"/>
              <a:t>Next Steps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Questions regarding the DMH Provider Portal and Data Processing: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 smtClean="0"/>
              <a:t>Virtual </a:t>
            </a:r>
            <a:r>
              <a:rPr lang="en-US" b="1" dirty="0"/>
              <a:t>Gateway Customer Service</a:t>
            </a:r>
          </a:p>
          <a:p>
            <a:pPr marL="274320" lvl="1" indent="0">
              <a:buNone/>
            </a:pPr>
            <a:r>
              <a:rPr lang="en-US" dirty="0"/>
              <a:t>Monday through Friday </a:t>
            </a:r>
            <a:br>
              <a:rPr lang="en-US" dirty="0"/>
            </a:br>
            <a:r>
              <a:rPr lang="en-US" dirty="0"/>
              <a:t>8:30 am to 5:00 pm</a:t>
            </a:r>
            <a:br>
              <a:rPr lang="en-US" dirty="0"/>
            </a:br>
            <a:r>
              <a:rPr lang="en-US" dirty="0"/>
              <a:t>800-421-0938 (Voice)</a:t>
            </a:r>
            <a:br>
              <a:rPr lang="en-US" dirty="0"/>
            </a:br>
            <a:r>
              <a:rPr lang="en-US" dirty="0"/>
              <a:t>617-847-6578 (TTY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The Virtual Gateway Customer Service will create a ticket and assign to Tier 2 </a:t>
            </a:r>
            <a:r>
              <a:rPr lang="en-US" dirty="0" err="1"/>
              <a:t>DMH.Provider</a:t>
            </a:r>
            <a:r>
              <a:rPr lang="en-US" dirty="0"/>
              <a:t> Portal Group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6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Tentative schedule of ACCS Provider Webinar Events:</a:t>
            </a:r>
            <a:endParaRPr lang="en-US" dirty="0"/>
          </a:p>
          <a:p>
            <a:pPr lvl="1"/>
            <a:r>
              <a:rPr lang="en-US" dirty="0" smtClean="0"/>
              <a:t>6/27:  ACCS Referral Process</a:t>
            </a:r>
          </a:p>
          <a:p>
            <a:pPr lvl="1"/>
            <a:r>
              <a:rPr lang="en-US" dirty="0" smtClean="0"/>
              <a:t>7/4:    Holiday</a:t>
            </a:r>
          </a:p>
          <a:p>
            <a:pPr lvl="1"/>
            <a:r>
              <a:rPr lang="en-US" dirty="0" smtClean="0"/>
              <a:t>7/11:  TBD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User Training scheduled for:  Monday, June 25</a:t>
            </a:r>
            <a:r>
              <a:rPr lang="en-US" baseline="30000" dirty="0"/>
              <a:t>th</a:t>
            </a:r>
            <a:r>
              <a:rPr lang="en-US" dirty="0"/>
              <a:t>, 1-2:30 pm </a:t>
            </a:r>
          </a:p>
          <a:p>
            <a:pPr lvl="1"/>
            <a:r>
              <a:rPr lang="en-US" dirty="0" smtClean="0"/>
              <a:t>All ACCS provider staff that were included in the User Request Form will be send at email invitation from </a:t>
            </a:r>
            <a:r>
              <a:rPr lang="en-US" smtClean="0"/>
              <a:t>Mary Merrill.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b="1" dirty="0" smtClean="0"/>
              <a:t>Beth Lucas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Assistant Commissioner for Mental Health Services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dirty="0" smtClean="0"/>
              <a:t>Mary Merrill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DMH Data Warehouse Lead 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dirty="0"/>
              <a:t>Tony Longo</a:t>
            </a:r>
          </a:p>
          <a:p>
            <a:pPr marL="0" indent="0">
              <a:buNone/>
            </a:pPr>
            <a:r>
              <a:rPr lang="en-US" sz="2200" dirty="0" smtClean="0"/>
              <a:t>	Director </a:t>
            </a:r>
            <a:r>
              <a:rPr lang="en-US" sz="2200" dirty="0"/>
              <a:t>of Shared Application Teams and </a:t>
            </a:r>
            <a:r>
              <a:rPr lang="en-US" sz="2200" dirty="0" smtClean="0"/>
              <a:t>Services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dirty="0" smtClean="0"/>
              <a:t>Ursula Macmillan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 smtClean="0"/>
              <a:t>	EHS </a:t>
            </a:r>
            <a:r>
              <a:rPr lang="en-US" sz="2200" dirty="0"/>
              <a:t>Business Analysis Team Lead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ACCS IT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One Time Responsibilities</a:t>
            </a:r>
          </a:p>
          <a:p>
            <a:pPr lvl="1"/>
            <a:r>
              <a:rPr lang="en-US" sz="2000" dirty="0" smtClean="0"/>
              <a:t>Establish a Dedicated Mailbox</a:t>
            </a:r>
          </a:p>
          <a:p>
            <a:pPr lvl="2"/>
            <a:r>
              <a:rPr lang="en-US" dirty="0" smtClean="0"/>
              <a:t>Receive automated data transmissions from DMH</a:t>
            </a:r>
          </a:p>
          <a:p>
            <a:pPr lvl="1"/>
            <a:r>
              <a:rPr lang="en-US" sz="2000" dirty="0" smtClean="0"/>
              <a:t>Return Dedicated Mailbox Address to DMH</a:t>
            </a:r>
          </a:p>
          <a:p>
            <a:pPr lvl="2"/>
            <a:r>
              <a:rPr lang="en-US" dirty="0" smtClean="0"/>
              <a:t>All ACCS providers have completed this step</a:t>
            </a:r>
          </a:p>
          <a:p>
            <a:pPr lvl="2"/>
            <a:endParaRPr lang="en-US" sz="2800" dirty="0" smtClean="0"/>
          </a:p>
          <a:p>
            <a:r>
              <a:rPr lang="en-US" sz="2800" dirty="0" smtClean="0"/>
              <a:t>Ongoing Responsibilities</a:t>
            </a:r>
          </a:p>
          <a:p>
            <a:pPr lvl="1"/>
            <a:r>
              <a:rPr lang="en-US" sz="2000" dirty="0" smtClean="0"/>
              <a:t>Access the Internet to use Secure Mail and DMH Provider Portal</a:t>
            </a:r>
          </a:p>
          <a:p>
            <a:pPr lvl="1"/>
            <a:r>
              <a:rPr lang="en-US" sz="2000" dirty="0" smtClean="0"/>
              <a:t>Process and Transmit XML files</a:t>
            </a:r>
          </a:p>
          <a:p>
            <a:pPr lvl="1"/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ACCS Providers will use the Virtual Gateway’s secure website to upload ACCS data in XML format.</a:t>
            </a:r>
          </a:p>
          <a:p>
            <a:endParaRPr lang="en-US" dirty="0"/>
          </a:p>
          <a:p>
            <a:r>
              <a:rPr lang="en-US" dirty="0" smtClean="0"/>
              <a:t>All ACCS Providers have submitted a User Request Form to DMH.</a:t>
            </a:r>
          </a:p>
          <a:p>
            <a:endParaRPr lang="en-US" dirty="0"/>
          </a:p>
          <a:p>
            <a:r>
              <a:rPr lang="en-US" dirty="0" smtClean="0"/>
              <a:t>After July 1</a:t>
            </a:r>
            <a:r>
              <a:rPr lang="en-US" baseline="30000" dirty="0" smtClean="0"/>
              <a:t>st</a:t>
            </a:r>
            <a:r>
              <a:rPr lang="en-US" dirty="0" smtClean="0"/>
              <a:t>, additional users may be added by completing the DMH Provider Portal User Request Form</a:t>
            </a:r>
          </a:p>
          <a:p>
            <a:pPr lvl="1"/>
            <a:r>
              <a:rPr lang="en-US" u="sng" dirty="0">
                <a:hlinkClick r:id="rId2" tooltip="https://www.mass.gov/service-details/user-request-forms"/>
              </a:rPr>
              <a:t>https://</a:t>
            </a:r>
            <a:r>
              <a:rPr lang="en-US" u="sng" dirty="0" smtClean="0">
                <a:hlinkClick r:id="rId2" tooltip="https://www.mass.gov/service-details/user-request-forms"/>
              </a:rPr>
              <a:t>www.mass.gov/service-details/user-request-forms</a:t>
            </a:r>
            <a:endParaRPr lang="en-US" u="sng" dirty="0" smtClean="0"/>
          </a:p>
          <a:p>
            <a:pPr lvl="1"/>
            <a:r>
              <a:rPr lang="en-US" dirty="0" smtClean="0"/>
              <a:t>Forms are emailed to: </a:t>
            </a:r>
            <a:r>
              <a:rPr lang="en-US" u="sng" dirty="0">
                <a:hlinkClick r:id="rId3"/>
              </a:rPr>
              <a:t>VirtualGatewayHelpDeskFaxes@massmail.state.ma.us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4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ACCS Referral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DMH</a:t>
            </a:r>
            <a:r>
              <a:rPr lang="en-US" dirty="0" smtClean="0"/>
              <a:t> </a:t>
            </a:r>
            <a:r>
              <a:rPr lang="en-US" dirty="0"/>
              <a:t>refers the client to the provider by emailing the referral form to the provider via secure mail.</a:t>
            </a:r>
          </a:p>
          <a:p>
            <a:pPr lvl="1"/>
            <a:r>
              <a:rPr lang="en-US" dirty="0" err="1"/>
              <a:t>DMH</a:t>
            </a:r>
            <a:r>
              <a:rPr lang="en-US" dirty="0"/>
              <a:t> </a:t>
            </a:r>
            <a:r>
              <a:rPr lang="en-US" dirty="0" smtClean="0"/>
              <a:t>Warehouse sends </a:t>
            </a:r>
            <a:r>
              <a:rPr lang="en-US" dirty="0"/>
              <a:t>the Client Data Summary Notification to the providers dedicated mailbox via secure mail.</a:t>
            </a:r>
          </a:p>
          <a:p>
            <a:pPr lvl="0"/>
            <a:r>
              <a:rPr lang="en-US" dirty="0"/>
              <a:t>ACCS provider submits the date of the first face to face encounter to </a:t>
            </a:r>
            <a:r>
              <a:rPr lang="en-US" dirty="0" err="1" smtClean="0"/>
              <a:t>DMH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submission of the face to face date triggers </a:t>
            </a:r>
            <a:r>
              <a:rPr lang="en-US" dirty="0" smtClean="0"/>
              <a:t>the enrollment in </a:t>
            </a:r>
            <a:r>
              <a:rPr lang="en-US" dirty="0"/>
              <a:t>an ACCS service.</a:t>
            </a:r>
          </a:p>
          <a:p>
            <a:pPr lvl="0"/>
            <a:r>
              <a:rPr lang="en-US" dirty="0"/>
              <a:t>At the time of enrollment, </a:t>
            </a:r>
            <a:r>
              <a:rPr lang="en-US" dirty="0" err="1"/>
              <a:t>DMH</a:t>
            </a:r>
            <a:r>
              <a:rPr lang="en-US" dirty="0"/>
              <a:t> </a:t>
            </a:r>
            <a:r>
              <a:rPr lang="en-US" dirty="0" smtClean="0"/>
              <a:t>Warehouse sends </a:t>
            </a:r>
            <a:r>
              <a:rPr lang="en-US" dirty="0"/>
              <a:t>the Client Action Notification to the providers dedicated mailbox via secure mail.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client’s record </a:t>
            </a:r>
            <a:r>
              <a:rPr lang="en-US" dirty="0" smtClean="0"/>
              <a:t>is </a:t>
            </a:r>
            <a:r>
              <a:rPr lang="en-US" dirty="0"/>
              <a:t>available in </a:t>
            </a:r>
            <a:r>
              <a:rPr lang="en-US" dirty="0" err="1"/>
              <a:t>EIM</a:t>
            </a:r>
            <a:r>
              <a:rPr lang="en-US" dirty="0"/>
              <a:t> for Service Delivery Reporting (</a:t>
            </a:r>
            <a:r>
              <a:rPr lang="en-US" dirty="0" err="1"/>
              <a:t>SDR</a:t>
            </a:r>
            <a:r>
              <a:rPr lang="en-US" dirty="0"/>
              <a:t>).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0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DMH Provider Portal 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Training scheduled for:  Monday, June 25</a:t>
            </a:r>
            <a:r>
              <a:rPr lang="en-US" baseline="30000" dirty="0" smtClean="0"/>
              <a:t>th</a:t>
            </a:r>
            <a:r>
              <a:rPr lang="en-US" dirty="0" smtClean="0"/>
              <a:t>, 1-2:30 pm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IT/Data Exchange Requirements, Version 1.0</a:t>
            </a:r>
          </a:p>
          <a:p>
            <a:pPr lvl="1"/>
            <a:r>
              <a:rPr lang="en-US" dirty="0" smtClean="0"/>
              <a:t>Appendix A:  Definitions, Acronyms and Abbreviations</a:t>
            </a:r>
          </a:p>
          <a:p>
            <a:pPr lvl="1"/>
            <a:r>
              <a:rPr lang="en-US" dirty="0" smtClean="0"/>
              <a:t>Appendix B:  ACCS Provider Mnemonics</a:t>
            </a:r>
          </a:p>
          <a:p>
            <a:pPr lvl="1"/>
            <a:r>
              <a:rPr lang="en-US" dirty="0" smtClean="0"/>
              <a:t>Appendix C:  ACCS </a:t>
            </a:r>
            <a:r>
              <a:rPr lang="en-US" dirty="0" err="1" smtClean="0"/>
              <a:t>RFR</a:t>
            </a:r>
            <a:endParaRPr lang="en-US" dirty="0" smtClean="0"/>
          </a:p>
          <a:p>
            <a:pPr lvl="1"/>
            <a:r>
              <a:rPr lang="en-US" dirty="0" smtClean="0"/>
              <a:t>Appendix D:  ACCS Event Reporting</a:t>
            </a:r>
          </a:p>
          <a:p>
            <a:pPr lvl="1"/>
            <a:r>
              <a:rPr lang="en-US" dirty="0" smtClean="0"/>
              <a:t>Appendix E:  ACCS Facilities</a:t>
            </a:r>
          </a:p>
          <a:p>
            <a:pPr lvl="1"/>
            <a:r>
              <a:rPr lang="en-US" dirty="0" smtClean="0"/>
              <a:t>Appendix F:  Notifications/Reports Distributed to ACCS Providers (Sample)</a:t>
            </a:r>
          </a:p>
          <a:p>
            <a:pPr lvl="1"/>
            <a:r>
              <a:rPr lang="en-US" dirty="0" smtClean="0"/>
              <a:t>Appendix G: </a:t>
            </a:r>
            <a:r>
              <a:rPr lang="en-US" dirty="0" err="1" smtClean="0"/>
              <a:t>XSD</a:t>
            </a:r>
            <a:r>
              <a:rPr lang="en-US" dirty="0" smtClean="0"/>
              <a:t> Template/Schema</a:t>
            </a:r>
          </a:p>
          <a:p>
            <a:pPr lvl="1"/>
            <a:r>
              <a:rPr lang="en-US" dirty="0" smtClean="0"/>
              <a:t>Appendix H:  Provider Events.xls</a:t>
            </a:r>
          </a:p>
          <a:p>
            <a:pPr lvl="1"/>
            <a:r>
              <a:rPr lang="en-US" dirty="0" smtClean="0"/>
              <a:t>Appendix I:  Round 1 – Validation Error Messages</a:t>
            </a:r>
          </a:p>
          <a:p>
            <a:pPr lvl="1"/>
            <a:r>
              <a:rPr lang="en-US" dirty="0" smtClean="0"/>
              <a:t>Appendix J:  ACCS Phase 1 – Data Elements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4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Address and housing type changes (non-supervised settings)</a:t>
            </a:r>
          </a:p>
          <a:p>
            <a:pPr lvl="1"/>
            <a:r>
              <a:rPr lang="en-US" dirty="0"/>
              <a:t>Address (Street, City, State, Zip, Phone)</a:t>
            </a:r>
          </a:p>
          <a:p>
            <a:pPr lvl="1"/>
            <a:r>
              <a:rPr lang="en-US" dirty="0"/>
              <a:t>Date of Address Change</a:t>
            </a:r>
          </a:p>
          <a:p>
            <a:pPr lvl="1"/>
            <a:r>
              <a:rPr lang="en-US" dirty="0"/>
              <a:t>Housing Type (Provider Based Independent Setting, Independent Setting, Homeless) </a:t>
            </a:r>
            <a:endParaRPr lang="en-US" dirty="0" smtClean="0"/>
          </a:p>
          <a:p>
            <a:pPr lvl="1"/>
            <a:r>
              <a:rPr lang="en-US" dirty="0" smtClean="0"/>
              <a:t>Phone Number</a:t>
            </a:r>
            <a:endParaRPr lang="en-US" dirty="0"/>
          </a:p>
          <a:p>
            <a:r>
              <a:rPr lang="en-US" dirty="0"/>
              <a:t>Events</a:t>
            </a:r>
          </a:p>
          <a:p>
            <a:pPr lvl="1"/>
            <a:r>
              <a:rPr lang="en-US" dirty="0"/>
              <a:t>Type of Event (Incarceration, Medical or Psychiatric Hospitalization, Skilled Nursing Facility)</a:t>
            </a:r>
          </a:p>
          <a:p>
            <a:pPr lvl="1"/>
            <a:r>
              <a:rPr lang="en-US" dirty="0"/>
              <a:t>Start and End Dates</a:t>
            </a:r>
          </a:p>
          <a:p>
            <a:pPr lvl="1"/>
            <a:r>
              <a:rPr lang="en-US" dirty="0"/>
              <a:t>Facility Name</a:t>
            </a:r>
          </a:p>
          <a:p>
            <a:r>
              <a:rPr lang="en-US" dirty="0"/>
              <a:t>Critical Time Interventions</a:t>
            </a:r>
          </a:p>
          <a:p>
            <a:pPr lvl="1"/>
            <a:r>
              <a:rPr lang="en-US" dirty="0"/>
              <a:t>Date of First Face to Face Encounter (after referral)</a:t>
            </a:r>
          </a:p>
          <a:p>
            <a:pPr lvl="1"/>
            <a:r>
              <a:rPr lang="en-US" dirty="0"/>
              <a:t>Date of Care Transition Encounter (after return to community following an event)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the DMH Provider Portal</a:t>
            </a:r>
            <a:endParaRPr lang="en-US" dirty="0"/>
          </a:p>
        </p:txBody>
      </p:sp>
      <p:pic>
        <p:nvPicPr>
          <p:cNvPr id="4" name="Content Placeholder 3" descr="Image of the Virtual Gateway login page with example of Usename and Password filled in.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6" y="1219201"/>
            <a:ext cx="6766674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DMH LOGO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BFD5"/>
      </a:accent1>
      <a:accent2>
        <a:srgbClr val="A3D55D"/>
      </a:accent2>
      <a:accent3>
        <a:srgbClr val="675DC6"/>
      </a:accent3>
      <a:accent4>
        <a:srgbClr val="F6B333"/>
      </a:accent4>
      <a:accent5>
        <a:srgbClr val="E2231A"/>
      </a:accent5>
      <a:accent6>
        <a:srgbClr val="FFFFFF"/>
      </a:accent6>
      <a:hlink>
        <a:srgbClr val="0E0ED8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1019</TotalTime>
  <Words>1105</Words>
  <Application>Microsoft Office PowerPoint</Application>
  <PresentationFormat>On-screen Show (4:3)</PresentationFormat>
  <Paragraphs>257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ACCS Provider Webinar Series Session #5: DMH Provider Portal,  Part 2</vt:lpstr>
      <vt:lpstr>Agenda</vt:lpstr>
      <vt:lpstr>Introductions </vt:lpstr>
      <vt:lpstr>ACCS IT Responsibilities</vt:lpstr>
      <vt:lpstr>Virtual Gateway</vt:lpstr>
      <vt:lpstr>ACCS Referral Process</vt:lpstr>
      <vt:lpstr>DMH Provider Portal User Training</vt:lpstr>
      <vt:lpstr>Data Reporting Requirements</vt:lpstr>
      <vt:lpstr>Accessing the DMH Provider Portal</vt:lpstr>
      <vt:lpstr>PowerPoint Presentation</vt:lpstr>
      <vt:lpstr>Uploading a File</vt:lpstr>
      <vt:lpstr>Round 1 Validation</vt:lpstr>
      <vt:lpstr>Round 1 Validation Success</vt:lpstr>
      <vt:lpstr>Round 1 Validation Success, continued</vt:lpstr>
      <vt:lpstr>Round 1 Validation:  Errors</vt:lpstr>
      <vt:lpstr>Sample Rejection Email Template </vt:lpstr>
      <vt:lpstr>Round 2 Validation</vt:lpstr>
      <vt:lpstr>Notifications/Reports</vt:lpstr>
      <vt:lpstr>Transition to ACCS</vt:lpstr>
      <vt:lpstr>Contact Information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Statewide Meeting</dc:title>
  <dc:creator>Seward, Liam (DMH)</dc:creator>
  <cp:lastModifiedBy> </cp:lastModifiedBy>
  <cp:revision>118</cp:revision>
  <cp:lastPrinted>2018-06-13T14:44:48Z</cp:lastPrinted>
  <dcterms:created xsi:type="dcterms:W3CDTF">2015-10-22T17:01:33Z</dcterms:created>
  <dcterms:modified xsi:type="dcterms:W3CDTF">2018-06-28T15:45:45Z</dcterms:modified>
</cp:coreProperties>
</file>