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87" r:id="rId6"/>
    <p:sldId id="284" r:id="rId7"/>
    <p:sldId id="298" r:id="rId8"/>
    <p:sldId id="299" r:id="rId9"/>
    <p:sldId id="293" r:id="rId10"/>
    <p:sldId id="288" r:id="rId11"/>
    <p:sldId id="297" r:id="rId12"/>
    <p:sldId id="286" r:id="rId13"/>
    <p:sldId id="300" r:id="rId14"/>
    <p:sldId id="282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444" autoAdjust="0"/>
    <p:restoredTop sz="94624" autoAdjust="0"/>
  </p:normalViewPr>
  <p:slideViewPr>
    <p:cSldViewPr>
      <p:cViewPr>
        <p:scale>
          <a:sx n="72" d="100"/>
          <a:sy n="72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678" y="-8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5A2FDD-0109-41A2-920C-61C9B7441555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3966C9-E4C3-4499-A304-B2CCD07A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5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BB5681-A4CB-414B-A889-E95F09A42E5C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371A4A-6FE3-4451-A08A-6E53FEB2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0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2" y="5894419"/>
            <a:ext cx="807788" cy="71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620000" cy="990600"/>
          </a:xfrm>
        </p:spPr>
        <p:txBody>
          <a:bodyPr>
            <a:normAutofit/>
          </a:bodyPr>
          <a:lstStyle/>
          <a:p>
            <a:r>
              <a:rPr lang="en-US" sz="2800" b="1" dirty="0"/>
              <a:t>ACCS Provider Webinar Series</a:t>
            </a:r>
            <a:br>
              <a:rPr lang="en-US" sz="2800" b="1" dirty="0"/>
            </a:br>
            <a:r>
              <a:rPr lang="en-US" sz="2800" b="1" dirty="0"/>
              <a:t>Session </a:t>
            </a:r>
            <a:r>
              <a:rPr lang="en-US" sz="2800" b="1" dirty="0" smtClean="0"/>
              <a:t>#6: Referral and Enrollment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1" y="4421080"/>
            <a:ext cx="7052568" cy="126062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June 27, 2018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53716"/>
            <a:ext cx="2971800" cy="26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a Care Coordination 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Care Coordination resource in place (Person currently enrolled in </a:t>
            </a:r>
            <a:r>
              <a:rPr lang="en-US" dirty="0" err="1" smtClean="0"/>
              <a:t>BH</a:t>
            </a:r>
            <a:r>
              <a:rPr lang="en-US" dirty="0" smtClean="0"/>
              <a:t> CP, One Care, SCO or Case Management)</a:t>
            </a:r>
          </a:p>
          <a:p>
            <a:pPr lvl="1"/>
            <a:r>
              <a:rPr lang="en-US" dirty="0" smtClean="0"/>
              <a:t>DMH Site office verifies this enrollment</a:t>
            </a:r>
          </a:p>
          <a:p>
            <a:pPr lvl="1"/>
            <a:r>
              <a:rPr lang="en-US" dirty="0" smtClean="0"/>
              <a:t>Notifies ACCS provider of the care coordination resource via the Referral Form</a:t>
            </a:r>
          </a:p>
          <a:p>
            <a:r>
              <a:rPr lang="en-US" dirty="0" smtClean="0"/>
              <a:t>No Care Coordination resource assigned</a:t>
            </a:r>
          </a:p>
          <a:p>
            <a:pPr lvl="1"/>
            <a:r>
              <a:rPr lang="en-US" dirty="0" smtClean="0"/>
              <a:t>DMH Site office review insurance status and determines best care coordination resource </a:t>
            </a:r>
          </a:p>
          <a:p>
            <a:pPr lvl="1"/>
            <a:r>
              <a:rPr lang="en-US" dirty="0" smtClean="0"/>
              <a:t>Indicates plan for Care Coordination on Referral Form</a:t>
            </a:r>
          </a:p>
          <a:p>
            <a:pPr lvl="1"/>
            <a:r>
              <a:rPr lang="en-US" dirty="0" smtClean="0"/>
              <a:t>Enters Care Coordination pre-enrollment in </a:t>
            </a:r>
            <a:r>
              <a:rPr lang="en-US" dirty="0" err="1" smtClean="0"/>
              <a:t>MHIS</a:t>
            </a:r>
            <a:endParaRPr lang="en-US" dirty="0" smtClean="0"/>
          </a:p>
          <a:p>
            <a:pPr lvl="1"/>
            <a:r>
              <a:rPr lang="en-US" dirty="0" smtClean="0"/>
              <a:t>Notifies ACCS provider when Care Coordination resource is confirmed</a:t>
            </a:r>
          </a:p>
          <a:p>
            <a:pPr marL="274320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0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Coordination,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BH</a:t>
            </a:r>
            <a:r>
              <a:rPr lang="en-US" dirty="0" smtClean="0"/>
              <a:t> CP</a:t>
            </a:r>
          </a:p>
          <a:p>
            <a:pPr lvl="1"/>
            <a:r>
              <a:rPr lang="en-US" dirty="0" smtClean="0"/>
              <a:t>Enrollments occur on the 1</a:t>
            </a:r>
            <a:r>
              <a:rPr lang="en-US" baseline="30000" dirty="0" smtClean="0"/>
              <a:t>st</a:t>
            </a:r>
            <a:r>
              <a:rPr lang="en-US" dirty="0" smtClean="0"/>
              <a:t> of the month</a:t>
            </a:r>
          </a:p>
          <a:p>
            <a:pPr lvl="1"/>
            <a:r>
              <a:rPr lang="en-US" dirty="0" smtClean="0"/>
              <a:t>DMH is setting up an automated process with </a:t>
            </a:r>
            <a:r>
              <a:rPr lang="en-US" dirty="0" err="1" smtClean="0"/>
              <a:t>MassHealth</a:t>
            </a:r>
            <a:r>
              <a:rPr lang="en-US" dirty="0" smtClean="0"/>
              <a:t> to process </a:t>
            </a:r>
            <a:r>
              <a:rPr lang="en-US" dirty="0" err="1" smtClean="0"/>
              <a:t>BH</a:t>
            </a:r>
            <a:r>
              <a:rPr lang="en-US" dirty="0" smtClean="0"/>
              <a:t> CP assignment and enrollments.  </a:t>
            </a:r>
          </a:p>
          <a:p>
            <a:pPr lvl="1"/>
            <a:r>
              <a:rPr lang="en-US" dirty="0" err="1" smtClean="0"/>
              <a:t>MassHealth</a:t>
            </a:r>
            <a:r>
              <a:rPr lang="en-US" dirty="0" smtClean="0"/>
              <a:t> will assign </a:t>
            </a:r>
            <a:r>
              <a:rPr lang="en-US" dirty="0" err="1" smtClean="0"/>
              <a:t>BH</a:t>
            </a:r>
            <a:r>
              <a:rPr lang="en-US" dirty="0" smtClean="0"/>
              <a:t> CP to align with the ACCS the provider</a:t>
            </a:r>
          </a:p>
          <a:p>
            <a:r>
              <a:rPr lang="en-US" dirty="0" smtClean="0"/>
              <a:t>One Care</a:t>
            </a:r>
          </a:p>
          <a:p>
            <a:pPr lvl="1"/>
            <a:r>
              <a:rPr lang="en-US" dirty="0" smtClean="0"/>
              <a:t>Person completes One Care enrollment process</a:t>
            </a:r>
          </a:p>
          <a:p>
            <a:r>
              <a:rPr lang="en-US" dirty="0" smtClean="0"/>
              <a:t>Case Management</a:t>
            </a:r>
          </a:p>
          <a:p>
            <a:pPr lvl="1"/>
            <a:r>
              <a:rPr lang="en-US" dirty="0" smtClean="0"/>
              <a:t>DMH enrolls in Case Management</a:t>
            </a:r>
          </a:p>
          <a:p>
            <a:pPr lvl="1"/>
            <a:endParaRPr lang="en-US" dirty="0"/>
          </a:p>
          <a:p>
            <a:r>
              <a:rPr lang="en-US" dirty="0" smtClean="0"/>
              <a:t>ACCS provider engages Care Coordination resource in the assessment and treatment planning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66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DMH Data Warehouse Notifications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Trigger:  Pre-Enrollment</a:t>
            </a:r>
          </a:p>
          <a:p>
            <a:pPr lvl="1"/>
            <a:r>
              <a:rPr lang="en-US" dirty="0" smtClean="0"/>
              <a:t>Emailed </a:t>
            </a:r>
            <a:r>
              <a:rPr lang="en-US" dirty="0"/>
              <a:t>to provider’s dedicated mailbox address the next day</a:t>
            </a:r>
          </a:p>
          <a:p>
            <a:r>
              <a:rPr lang="en-US" dirty="0" smtClean="0"/>
              <a:t>Report:  Client </a:t>
            </a:r>
            <a:r>
              <a:rPr lang="en-US" dirty="0"/>
              <a:t>Data Summary Report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account number, demographic data and reason for referral based on Self Sufficiency Matrix </a:t>
            </a:r>
            <a:r>
              <a:rPr lang="en-US" dirty="0" smtClean="0"/>
              <a:t>domains</a:t>
            </a:r>
          </a:p>
          <a:p>
            <a:r>
              <a:rPr lang="en-US" dirty="0" smtClean="0"/>
              <a:t>Provider Action:  Submit face-to-face encounter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Trigger:  Enrollment or Disenrollment</a:t>
            </a:r>
          </a:p>
          <a:p>
            <a:pPr lvl="1"/>
            <a:r>
              <a:rPr lang="en-US" dirty="0"/>
              <a:t>Emailed to provider’s dedicated mailbox address the next </a:t>
            </a:r>
            <a:r>
              <a:rPr lang="en-US" dirty="0" smtClean="0"/>
              <a:t>day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Report:  Client Action Report</a:t>
            </a:r>
          </a:p>
          <a:p>
            <a:pPr lvl="1"/>
            <a:r>
              <a:rPr lang="en-US" dirty="0" smtClean="0"/>
              <a:t>Provides enrollment and disenrollment dates</a:t>
            </a:r>
          </a:p>
          <a:p>
            <a:r>
              <a:rPr lang="en-US" dirty="0" smtClean="0"/>
              <a:t>Provider Actions:  Submit Event data within one business day; billing</a:t>
            </a:r>
          </a:p>
          <a:p>
            <a:pPr marL="274320" lvl="1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94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Referral and Enrollment Process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76148"/>
            <a:ext cx="8229600" cy="442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8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Tentative schedule of ACCS Provider Webinar Events:</a:t>
            </a:r>
            <a:endParaRPr lang="en-US" dirty="0"/>
          </a:p>
          <a:p>
            <a:pPr lvl="1"/>
            <a:r>
              <a:rPr lang="en-US" dirty="0" smtClean="0"/>
              <a:t>7/4:    Holiday</a:t>
            </a:r>
          </a:p>
          <a:p>
            <a:pPr lvl="1"/>
            <a:r>
              <a:rPr lang="en-US" dirty="0" smtClean="0"/>
              <a:t>7/11:  Billing Guidelines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Agenda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Introductions	</a:t>
            </a:r>
          </a:p>
          <a:p>
            <a:r>
              <a:rPr lang="en-US" sz="2200" dirty="0" smtClean="0"/>
              <a:t>New Referrals vs. Change in Service Type</a:t>
            </a:r>
          </a:p>
          <a:p>
            <a:r>
              <a:rPr lang="en-US" sz="2200" dirty="0" smtClean="0"/>
              <a:t>Pre-Enrollment and Enrollment Activities</a:t>
            </a:r>
          </a:p>
          <a:p>
            <a:r>
              <a:rPr lang="en-US" sz="2200" dirty="0" smtClean="0"/>
              <a:t>Referral Form</a:t>
            </a:r>
          </a:p>
          <a:p>
            <a:r>
              <a:rPr lang="en-US" sz="2200" dirty="0" smtClean="0"/>
              <a:t>Assigning Care Coordination Resources</a:t>
            </a:r>
          </a:p>
          <a:p>
            <a:r>
              <a:rPr lang="en-US" sz="2200" dirty="0" smtClean="0"/>
              <a:t>DMH Data Warehouse Notifications</a:t>
            </a:r>
            <a:endParaRPr lang="en-US" sz="2200" dirty="0"/>
          </a:p>
          <a:p>
            <a:r>
              <a:rPr lang="en-US" sz="2200" dirty="0" smtClean="0"/>
              <a:t>Questions</a:t>
            </a:r>
          </a:p>
          <a:p>
            <a:r>
              <a:rPr lang="en-US" sz="2200" dirty="0" smtClean="0"/>
              <a:t>Next Steps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b="1" dirty="0" smtClean="0"/>
              <a:t>Beth Lucas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Assistant Commissioner for Mental Health Services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b="1" dirty="0" smtClean="0"/>
              <a:t>Jeff Morton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DMH Director of Project Management</a:t>
            </a:r>
          </a:p>
          <a:p>
            <a:pPr marL="0" indent="0">
              <a:buNone/>
            </a:pP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Referral vs. Change in Service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New Referral </a:t>
            </a:r>
          </a:p>
          <a:p>
            <a:pPr lvl="1"/>
            <a:r>
              <a:rPr lang="en-US" sz="2500" dirty="0" smtClean="0"/>
              <a:t>Person is not currently enrolled in the ACCS contract</a:t>
            </a:r>
          </a:p>
          <a:p>
            <a:pPr lvl="1"/>
            <a:r>
              <a:rPr lang="en-US" sz="2500" dirty="0" smtClean="0"/>
              <a:t>DMH initiates referral and referral process</a:t>
            </a:r>
          </a:p>
          <a:p>
            <a:pPr lvl="1"/>
            <a:r>
              <a:rPr lang="en-US" sz="2500" dirty="0" smtClean="0"/>
              <a:t>Provider engages Person within 72 hours</a:t>
            </a:r>
          </a:p>
          <a:p>
            <a:pPr lvl="1"/>
            <a:r>
              <a:rPr lang="en-US" sz="2500" dirty="0"/>
              <a:t>Person is enrolled after initial engagement (</a:t>
            </a:r>
            <a:r>
              <a:rPr lang="en-US" sz="2500" dirty="0" smtClean="0"/>
              <a:t>face-to-face)</a:t>
            </a:r>
            <a:endParaRPr lang="en-US" sz="2500" dirty="0"/>
          </a:p>
          <a:p>
            <a:r>
              <a:rPr lang="en-US" sz="3100" dirty="0" smtClean="0"/>
              <a:t>Change in Service Type</a:t>
            </a:r>
          </a:p>
          <a:p>
            <a:pPr lvl="1"/>
            <a:r>
              <a:rPr lang="en-US" sz="2500" dirty="0" smtClean="0"/>
              <a:t>Person is currently enrolled in ACCS, but is referred to a new Service Type (e.g. moving from one </a:t>
            </a:r>
            <a:r>
              <a:rPr lang="en-US" sz="2500" dirty="0" err="1" smtClean="0"/>
              <a:t>GLE</a:t>
            </a:r>
            <a:r>
              <a:rPr lang="en-US" sz="2500" dirty="0" smtClean="0"/>
              <a:t> location to another, moving from </a:t>
            </a:r>
            <a:r>
              <a:rPr lang="en-US" sz="2500" dirty="0" err="1" smtClean="0"/>
              <a:t>GLE</a:t>
            </a:r>
            <a:r>
              <a:rPr lang="en-US" sz="2500" dirty="0" smtClean="0"/>
              <a:t> to Integrated Team Only)</a:t>
            </a:r>
          </a:p>
          <a:p>
            <a:pPr lvl="1"/>
            <a:r>
              <a:rPr lang="en-US" sz="2500" dirty="0" smtClean="0"/>
              <a:t>Determined by Level of Care Review</a:t>
            </a:r>
          </a:p>
          <a:p>
            <a:pPr lvl="1"/>
            <a:r>
              <a:rPr lang="en-US" sz="2500" dirty="0" smtClean="0"/>
              <a:t>Administrative change in enrollment</a:t>
            </a:r>
          </a:p>
          <a:p>
            <a:pPr lvl="1"/>
            <a:r>
              <a:rPr lang="en-US" sz="2500" dirty="0" smtClean="0"/>
              <a:t>Continuity of care (Integrated Team) is maintained</a:t>
            </a:r>
          </a:p>
          <a:p>
            <a:pPr lvl="1"/>
            <a:endParaRPr lang="en-US" sz="2500" dirty="0"/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1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Referral (Pre-Enrollment)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DMH Site Office</a:t>
            </a:r>
          </a:p>
          <a:p>
            <a:pPr lvl="1"/>
            <a:r>
              <a:rPr lang="en-US" dirty="0" smtClean="0"/>
              <a:t>Prepare referral form and send to ACCS provider by secure email</a:t>
            </a:r>
          </a:p>
          <a:p>
            <a:pPr lvl="1"/>
            <a:r>
              <a:rPr lang="en-US" dirty="0" smtClean="0"/>
              <a:t>Enter Pre-Enroll </a:t>
            </a:r>
            <a:r>
              <a:rPr lang="en-US" dirty="0"/>
              <a:t>status in MHIS</a:t>
            </a:r>
          </a:p>
          <a:p>
            <a:pPr lvl="1"/>
            <a:r>
              <a:rPr lang="en-US" dirty="0" smtClean="0"/>
              <a:t>Determine Care </a:t>
            </a:r>
            <a:r>
              <a:rPr lang="en-US" dirty="0"/>
              <a:t>Coordination Entity and </a:t>
            </a:r>
            <a:r>
              <a:rPr lang="en-US" dirty="0" smtClean="0"/>
              <a:t>enter </a:t>
            </a:r>
            <a:r>
              <a:rPr lang="en-US" dirty="0"/>
              <a:t>Pre-Enroll status for </a:t>
            </a:r>
            <a:r>
              <a:rPr lang="en-US" dirty="0" err="1"/>
              <a:t>BH</a:t>
            </a:r>
            <a:r>
              <a:rPr lang="en-US" dirty="0"/>
              <a:t> CP, One </a:t>
            </a:r>
            <a:r>
              <a:rPr lang="en-US" dirty="0" smtClean="0"/>
              <a:t>Care, SCO </a:t>
            </a:r>
            <a:r>
              <a:rPr lang="en-US" dirty="0"/>
              <a:t>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Case </a:t>
            </a:r>
            <a:r>
              <a:rPr lang="en-US" dirty="0" smtClean="0"/>
              <a:t>Management</a:t>
            </a:r>
          </a:p>
          <a:p>
            <a:r>
              <a:rPr lang="en-US" dirty="0"/>
              <a:t>DMH Data Warehouse</a:t>
            </a:r>
          </a:p>
          <a:p>
            <a:pPr lvl="1"/>
            <a:r>
              <a:rPr lang="en-US" dirty="0"/>
              <a:t>Pre-Enroll status triggers a system-generated </a:t>
            </a:r>
            <a:r>
              <a:rPr lang="en-US" i="1" dirty="0"/>
              <a:t>Client Data Summary Report</a:t>
            </a:r>
          </a:p>
          <a:p>
            <a:r>
              <a:rPr lang="en-US" dirty="0" smtClean="0"/>
              <a:t>ACCS Provider</a:t>
            </a:r>
          </a:p>
          <a:p>
            <a:pPr lvl="1"/>
            <a:r>
              <a:rPr lang="en-US" dirty="0"/>
              <a:t>Receive ACCS Referral Form via secure email</a:t>
            </a:r>
          </a:p>
          <a:p>
            <a:pPr lvl="1"/>
            <a:r>
              <a:rPr lang="en-US" dirty="0"/>
              <a:t>Conduct face-to-face visit within 72 hours and complete </a:t>
            </a:r>
            <a:r>
              <a:rPr lang="en-US" dirty="0" smtClean="0"/>
              <a:t>screening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9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Enrollment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ACCS Provider</a:t>
            </a:r>
          </a:p>
          <a:p>
            <a:pPr lvl="1"/>
            <a:r>
              <a:rPr lang="en-US" dirty="0"/>
              <a:t>Submit XML file with date of the face-to-face </a:t>
            </a:r>
            <a:r>
              <a:rPr lang="en-US" dirty="0" smtClean="0"/>
              <a:t>encounter</a:t>
            </a:r>
          </a:p>
          <a:p>
            <a:r>
              <a:rPr lang="en-US" dirty="0" smtClean="0"/>
              <a:t>DMH Data Warehouse</a:t>
            </a:r>
          </a:p>
          <a:p>
            <a:pPr lvl="1"/>
            <a:r>
              <a:rPr lang="en-US" dirty="0" smtClean="0"/>
              <a:t>XML file triggers a system-generated email to the Site office with the date of the face-to-face encounter</a:t>
            </a:r>
          </a:p>
          <a:p>
            <a:r>
              <a:rPr lang="en-US" dirty="0" smtClean="0"/>
              <a:t>DMH Site Office</a:t>
            </a:r>
            <a:endParaRPr lang="en-US" dirty="0"/>
          </a:p>
          <a:p>
            <a:pPr lvl="1"/>
            <a:r>
              <a:rPr lang="en-US" dirty="0" smtClean="0"/>
              <a:t>Enter Enrolled status using the face-to-face encounter date</a:t>
            </a:r>
          </a:p>
          <a:p>
            <a:r>
              <a:rPr lang="en-US" dirty="0" smtClean="0"/>
              <a:t>DMH Data Warehouse</a:t>
            </a:r>
          </a:p>
          <a:p>
            <a:pPr lvl="1"/>
            <a:r>
              <a:rPr lang="en-US" dirty="0"/>
              <a:t>Enrolled status triggers a system-generated </a:t>
            </a:r>
            <a:r>
              <a:rPr lang="en-US" i="1" dirty="0"/>
              <a:t>Client Action </a:t>
            </a:r>
            <a:r>
              <a:rPr lang="en-US" i="1" dirty="0" smtClean="0"/>
              <a:t>Report </a:t>
            </a:r>
            <a:r>
              <a:rPr lang="en-US" dirty="0" smtClean="0"/>
              <a:t>with the enrollment date</a:t>
            </a:r>
            <a:endParaRPr lang="en-US" i="1" dirty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Face-to-Face Encounter Not Completed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ACCS provider notifies DMH Site office if face-to-face encounter is not completed within 7 days</a:t>
            </a:r>
          </a:p>
          <a:p>
            <a:r>
              <a:rPr lang="en-US" dirty="0" smtClean="0"/>
              <a:t>Provider and DMH Site staff discuss options for continued engagement</a:t>
            </a:r>
          </a:p>
          <a:p>
            <a:r>
              <a:rPr lang="en-US" dirty="0" smtClean="0"/>
              <a:t>DMH Site office may enroll a Person into ACCS without the face-to-face encounter, if staff determine that the provider has reasonable plan for locating and engaging the person</a:t>
            </a:r>
          </a:p>
          <a:p>
            <a:pPr lvl="1"/>
            <a:r>
              <a:rPr lang="en-US" dirty="0" smtClean="0"/>
              <a:t>DMH will review the status of the enrollment at 7 and 14 days.</a:t>
            </a:r>
          </a:p>
          <a:p>
            <a:pPr lvl="1"/>
            <a:r>
              <a:rPr lang="en-US" dirty="0" smtClean="0"/>
              <a:t>DMH will </a:t>
            </a:r>
            <a:r>
              <a:rPr lang="en-US" dirty="0" err="1" smtClean="0"/>
              <a:t>disenroll</a:t>
            </a:r>
            <a:r>
              <a:rPr lang="en-US" dirty="0" smtClean="0"/>
              <a:t> the Person if engagement has not occurred within 14 days of enrollment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65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with a Change in Service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ACCS provider and DMH staff office complete Level of Care </a:t>
            </a:r>
            <a:r>
              <a:rPr lang="en-US" dirty="0"/>
              <a:t>R</a:t>
            </a:r>
            <a:r>
              <a:rPr lang="en-US" dirty="0" smtClean="0"/>
              <a:t>eview</a:t>
            </a:r>
          </a:p>
          <a:p>
            <a:r>
              <a:rPr lang="en-US" dirty="0" smtClean="0"/>
              <a:t>Determination made that the Person needs another Service Type or Location</a:t>
            </a:r>
          </a:p>
          <a:p>
            <a:r>
              <a:rPr lang="en-US" dirty="0" smtClean="0"/>
              <a:t>DMH Site office closes the current enrollment in </a:t>
            </a:r>
            <a:r>
              <a:rPr lang="en-US" dirty="0" err="1" smtClean="0"/>
              <a:t>MHIS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Closed enrollment triggers a system-generated email </a:t>
            </a:r>
            <a:r>
              <a:rPr lang="en-US" i="1" dirty="0" smtClean="0"/>
              <a:t>Client Action Report</a:t>
            </a:r>
            <a:r>
              <a:rPr lang="en-US" dirty="0" smtClean="0"/>
              <a:t> to the provider’s dedicated mailbox with the date of disenrollment</a:t>
            </a:r>
          </a:p>
          <a:p>
            <a:r>
              <a:rPr lang="en-US" dirty="0" smtClean="0"/>
              <a:t>DMH Site office enters enrollment for the new Service Type or Location</a:t>
            </a:r>
          </a:p>
          <a:p>
            <a:pPr lvl="1"/>
            <a:r>
              <a:rPr lang="en-US" dirty="0" smtClean="0"/>
              <a:t>Enrollment triggers </a:t>
            </a:r>
            <a:r>
              <a:rPr lang="en-US" dirty="0"/>
              <a:t>a </a:t>
            </a:r>
            <a:r>
              <a:rPr lang="en-US" dirty="0" smtClean="0"/>
              <a:t>system-generated </a:t>
            </a:r>
            <a:r>
              <a:rPr lang="en-US" i="1" dirty="0"/>
              <a:t>Client Action Report </a:t>
            </a:r>
            <a:r>
              <a:rPr lang="en-US" dirty="0"/>
              <a:t>to the provider’s dedicated mailbox with the date of </a:t>
            </a:r>
            <a:r>
              <a:rPr lang="en-US" dirty="0" smtClean="0"/>
              <a:t>enrollment</a:t>
            </a:r>
            <a:endParaRPr lang="en-US" dirty="0"/>
          </a:p>
          <a:p>
            <a:r>
              <a:rPr lang="en-US" dirty="0" smtClean="0"/>
              <a:t>An ACCS Referral Form is </a:t>
            </a:r>
            <a:r>
              <a:rPr lang="en-US" u="sng" dirty="0" smtClean="0"/>
              <a:t>not</a:t>
            </a:r>
            <a:r>
              <a:rPr lang="en-US" dirty="0" smtClean="0"/>
              <a:t> needed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30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Referral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Completed by DMH Site Office</a:t>
            </a:r>
          </a:p>
          <a:p>
            <a:r>
              <a:rPr lang="en-US" dirty="0" smtClean="0"/>
              <a:t>Form includes:</a:t>
            </a:r>
          </a:p>
          <a:p>
            <a:pPr lvl="1"/>
            <a:r>
              <a:rPr lang="en-US" dirty="0"/>
              <a:t>ACCS Service Type</a:t>
            </a:r>
          </a:p>
          <a:p>
            <a:pPr lvl="1"/>
            <a:r>
              <a:rPr lang="en-US" dirty="0"/>
              <a:t>Demographics</a:t>
            </a:r>
          </a:p>
          <a:p>
            <a:pPr lvl="1"/>
            <a:r>
              <a:rPr lang="en-US" dirty="0"/>
              <a:t>Clinical Information</a:t>
            </a:r>
          </a:p>
          <a:p>
            <a:pPr lvl="1"/>
            <a:r>
              <a:rPr lang="en-US" dirty="0"/>
              <a:t>Insurance Information and Providers, including Care Coordination</a:t>
            </a:r>
          </a:p>
          <a:p>
            <a:pPr lvl="1"/>
            <a:r>
              <a:rPr lang="en-US" dirty="0"/>
              <a:t>Additional attachments, including </a:t>
            </a:r>
            <a:r>
              <a:rPr lang="en-US" dirty="0" err="1" smtClean="0"/>
              <a:t>CRIT</a:t>
            </a:r>
            <a:endParaRPr lang="en-US" dirty="0" smtClean="0"/>
          </a:p>
          <a:p>
            <a:r>
              <a:rPr lang="en-US" dirty="0" smtClean="0"/>
              <a:t>Sent to ACCS provider via secure email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6/27/2018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0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DMH LOGO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BFD5"/>
      </a:accent1>
      <a:accent2>
        <a:srgbClr val="A3D55D"/>
      </a:accent2>
      <a:accent3>
        <a:srgbClr val="675DC6"/>
      </a:accent3>
      <a:accent4>
        <a:srgbClr val="F6B333"/>
      </a:accent4>
      <a:accent5>
        <a:srgbClr val="E2231A"/>
      </a:accent5>
      <a:accent6>
        <a:srgbClr val="FFFFFF"/>
      </a:accent6>
      <a:hlink>
        <a:srgbClr val="0E0ED8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2042</TotalTime>
  <Words>835</Words>
  <Application>Microsoft Office PowerPoint</Application>
  <PresentationFormat>On-screen Show (4:3)</PresentationFormat>
  <Paragraphs>157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Origin</vt:lpstr>
      <vt:lpstr>ACCS Provider Webinar Series Session #6: Referral and Enrollment</vt:lpstr>
      <vt:lpstr>Agenda</vt:lpstr>
      <vt:lpstr>Introductions </vt:lpstr>
      <vt:lpstr>New Referral vs. Change in Service Type</vt:lpstr>
      <vt:lpstr>Referral (Pre-Enrollment) Activities</vt:lpstr>
      <vt:lpstr>Enrollment Activities</vt:lpstr>
      <vt:lpstr>Face-to-Face Encounter Not Completed</vt:lpstr>
      <vt:lpstr>Enrollment with a Change in Service Type</vt:lpstr>
      <vt:lpstr>Referral Form</vt:lpstr>
      <vt:lpstr>Assigning a Care Coordination Resource</vt:lpstr>
      <vt:lpstr>Care Coordination, continued</vt:lpstr>
      <vt:lpstr>DMH Data Warehouse Notifications</vt:lpstr>
      <vt:lpstr>Referral and Enrollment Process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Commissioner’s Statewide Meeting</dc:title>
  <dc:creator>Seward, Liam (DMH)</dc:creator>
  <cp:lastModifiedBy> </cp:lastModifiedBy>
  <cp:revision>145</cp:revision>
  <cp:lastPrinted>2018-06-13T14:44:48Z</cp:lastPrinted>
  <dcterms:created xsi:type="dcterms:W3CDTF">2015-10-22T17:01:33Z</dcterms:created>
  <dcterms:modified xsi:type="dcterms:W3CDTF">2018-06-28T16:06:51Z</dcterms:modified>
</cp:coreProperties>
</file>