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7" r:id="rId3"/>
    <p:sldId id="258" r:id="rId4"/>
    <p:sldId id="307" r:id="rId5"/>
    <p:sldId id="259" r:id="rId6"/>
    <p:sldId id="287" r:id="rId7"/>
    <p:sldId id="301" r:id="rId8"/>
    <p:sldId id="284" r:id="rId9"/>
    <p:sldId id="299" r:id="rId10"/>
    <p:sldId id="293" r:id="rId11"/>
    <p:sldId id="288" r:id="rId12"/>
    <p:sldId id="302" r:id="rId13"/>
    <p:sldId id="303" r:id="rId14"/>
    <p:sldId id="286" r:id="rId15"/>
    <p:sldId id="300" r:id="rId16"/>
    <p:sldId id="305" r:id="rId17"/>
    <p:sldId id="304" r:id="rId18"/>
    <p:sldId id="306" r:id="rId19"/>
    <p:sldId id="297" r:id="rId20"/>
    <p:sldId id="282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444" autoAdjust="0"/>
    <p:restoredTop sz="94624" autoAdjust="0"/>
  </p:normalViewPr>
  <p:slideViewPr>
    <p:cSldViewPr>
      <p:cViewPr>
        <p:scale>
          <a:sx n="72" d="100"/>
          <a:sy n="72" d="100"/>
        </p:scale>
        <p:origin x="-1710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678" y="-8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95A2FDD-0109-41A2-920C-61C9B7441555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3966C9-E4C3-4499-A304-B2CCD07AC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55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FBB5681-A4CB-414B-A889-E95F09A42E5C}" type="datetimeFigureOut">
              <a:rPr lang="en-US" smtClean="0"/>
              <a:t>7/30/2018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6371A4A-6FE3-4451-A08A-6E53FEB248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0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345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250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71A4A-6FE3-4451-A08A-6E53FEB2488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91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9012" y="5894419"/>
            <a:ext cx="807788" cy="7129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E885171-607A-4D53-A144-729C97143EA1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ss.gov/service-details/accs-documents-and-information-for-provider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57600"/>
            <a:ext cx="7620000" cy="990600"/>
          </a:xfrm>
        </p:spPr>
        <p:txBody>
          <a:bodyPr>
            <a:normAutofit fontScale="90000"/>
          </a:bodyPr>
          <a:lstStyle/>
          <a:p>
            <a:r>
              <a:rPr lang="en-US" sz="2800" b="1" dirty="0"/>
              <a:t>ACCS Provider Webinar Series</a:t>
            </a:r>
            <a:br>
              <a:rPr lang="en-US" sz="2800" b="1" dirty="0"/>
            </a:br>
            <a:r>
              <a:rPr lang="en-US" sz="2800" b="1" dirty="0"/>
              <a:t>Session </a:t>
            </a:r>
            <a:r>
              <a:rPr lang="en-US" sz="2800" b="1" dirty="0" smtClean="0"/>
              <a:t>#7: Billing </a:t>
            </a:r>
            <a:r>
              <a:rPr lang="en-US" sz="2800" b="1" dirty="0" smtClean="0"/>
              <a:t>Guidelines</a:t>
            </a:r>
            <a:br>
              <a:rPr lang="en-US" sz="2800" b="1" dirty="0" smtClean="0"/>
            </a:br>
            <a:r>
              <a:rPr lang="en-US" sz="2000" b="1" dirty="0" smtClean="0"/>
              <a:t>Slides revised by 7/30/18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1" y="4421080"/>
            <a:ext cx="7052568" cy="1260629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July 11, 2018 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653716"/>
            <a:ext cx="2971800" cy="2622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61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Integrated Team and </a:t>
            </a:r>
            <a:r>
              <a:rPr lang="en-US" dirty="0" err="1" smtClean="0"/>
              <a:t>SIE</a:t>
            </a:r>
            <a:r>
              <a:rPr lang="en-US" dirty="0" smtClean="0"/>
              <a:t> Attendance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Enrolled no contact (E)</a:t>
            </a:r>
            <a:r>
              <a:rPr lang="en-US" dirty="0"/>
              <a:t> - Client enrolled in </a:t>
            </a:r>
            <a:r>
              <a:rPr lang="en-US" dirty="0" smtClean="0"/>
              <a:t>IT Only or </a:t>
            </a:r>
            <a:r>
              <a:rPr lang="en-US" dirty="0" err="1" smtClean="0"/>
              <a:t>SIE</a:t>
            </a:r>
            <a:r>
              <a:rPr lang="en-US" dirty="0" smtClean="0"/>
              <a:t> setting </a:t>
            </a:r>
            <a:r>
              <a:rPr lang="en-US" dirty="0"/>
              <a:t>but no client encounter occurred</a:t>
            </a:r>
            <a:r>
              <a:rPr lang="en-US" dirty="0" smtClean="0"/>
              <a:t>.</a:t>
            </a:r>
          </a:p>
          <a:p>
            <a:r>
              <a:rPr lang="en-US" b="1" dirty="0"/>
              <a:t>Enrolled Contact (</a:t>
            </a:r>
            <a:r>
              <a:rPr lang="en-US" b="1" dirty="0" smtClean="0"/>
              <a:t>C) </a:t>
            </a:r>
            <a:r>
              <a:rPr lang="en-US" dirty="0" smtClean="0"/>
              <a:t>– Client enrolled </a:t>
            </a:r>
            <a:r>
              <a:rPr lang="en-US" dirty="0"/>
              <a:t>in </a:t>
            </a:r>
            <a:r>
              <a:rPr lang="en-US" dirty="0" smtClean="0"/>
              <a:t>IT Only </a:t>
            </a:r>
            <a:r>
              <a:rPr lang="en-US" dirty="0"/>
              <a:t>or </a:t>
            </a:r>
            <a:r>
              <a:rPr lang="en-US" dirty="0" err="1" smtClean="0"/>
              <a:t>SIE</a:t>
            </a:r>
            <a:r>
              <a:rPr lang="en-US" dirty="0" smtClean="0"/>
              <a:t> setting with encounter.</a:t>
            </a:r>
            <a:endParaRPr lang="en-US" dirty="0"/>
          </a:p>
          <a:p>
            <a:r>
              <a:rPr lang="en-US" b="1" dirty="0" smtClean="0"/>
              <a:t>Enrolled </a:t>
            </a:r>
            <a:r>
              <a:rPr lang="en-US" b="1" dirty="0"/>
              <a:t>with Rehab (R)</a:t>
            </a:r>
            <a:r>
              <a:rPr lang="en-US" dirty="0"/>
              <a:t> – Client enrolled in </a:t>
            </a:r>
            <a:r>
              <a:rPr lang="en-US" dirty="0" smtClean="0"/>
              <a:t>IT Only or </a:t>
            </a:r>
            <a:r>
              <a:rPr lang="en-US" dirty="0" err="1" smtClean="0"/>
              <a:t>SIE</a:t>
            </a:r>
            <a:r>
              <a:rPr lang="en-US" dirty="0" smtClean="0"/>
              <a:t> setting </a:t>
            </a:r>
            <a:r>
              <a:rPr lang="en-US" dirty="0"/>
              <a:t>and a Rehabilitative encounter </a:t>
            </a:r>
            <a:r>
              <a:rPr lang="en-US" dirty="0" smtClean="0"/>
              <a:t>occurred.  </a:t>
            </a:r>
            <a:endParaRPr lang="en-US" dirty="0" smtClean="0"/>
          </a:p>
          <a:p>
            <a:r>
              <a:rPr lang="en-US" b="1" dirty="0"/>
              <a:t>Enrolled with Telephonic or Collateral Rehabilitative contact (O) </a:t>
            </a:r>
            <a:r>
              <a:rPr lang="en-US" dirty="0"/>
              <a:t>– Client enrolled in </a:t>
            </a:r>
            <a:r>
              <a:rPr lang="en-US" dirty="0" smtClean="0"/>
              <a:t>IT Only </a:t>
            </a:r>
            <a:r>
              <a:rPr lang="en-US" dirty="0"/>
              <a:t>or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/>
              <a:t>setting and a Telephonic or Collateral Rehabilitative contact occurred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Contact</a:t>
            </a:r>
            <a:r>
              <a:rPr lang="en-US" dirty="0" smtClean="0"/>
              <a:t> – A face-to-face encounter with an individual; may be brief in nature.</a:t>
            </a:r>
          </a:p>
          <a:p>
            <a:pPr marL="0" indent="0">
              <a:buNone/>
            </a:pPr>
            <a:r>
              <a:rPr lang="en-US" b="1" dirty="0"/>
              <a:t>Rehabilitative  Encounter</a:t>
            </a:r>
            <a:r>
              <a:rPr lang="en-US" dirty="0"/>
              <a:t>  – A clinical intervention that is delivered in accordance with federal claiming requirements for Medicaid Rehabilitation Option (Rehab Option).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300" b="1" dirty="0"/>
              <a:t>Slide revised on 7/30/18 with new billing codes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GLE</a:t>
            </a:r>
            <a:r>
              <a:rPr lang="en-US" dirty="0" smtClean="0"/>
              <a:t> and </a:t>
            </a:r>
            <a:r>
              <a:rPr lang="en-US" dirty="0" err="1" smtClean="0"/>
              <a:t>IGLE</a:t>
            </a:r>
            <a:r>
              <a:rPr lang="en-US" dirty="0" smtClean="0"/>
              <a:t> Attendance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1600" b="1" dirty="0"/>
              <a:t>Enrolled in bed (B) –</a:t>
            </a:r>
            <a:r>
              <a:rPr lang="en-US" sz="1600" dirty="0"/>
              <a:t> Client enrolled and present in a </a:t>
            </a:r>
            <a:r>
              <a:rPr lang="en-US" sz="1600" dirty="0" err="1" smtClean="0"/>
              <a:t>GLE</a:t>
            </a:r>
            <a:r>
              <a:rPr lang="en-US" sz="1600" dirty="0" smtClean="0"/>
              <a:t> or </a:t>
            </a:r>
            <a:r>
              <a:rPr lang="en-US" sz="1600" dirty="0" err="1" smtClean="0"/>
              <a:t>IGLE</a:t>
            </a:r>
            <a:r>
              <a:rPr lang="en-US" sz="1600" dirty="0" smtClean="0"/>
              <a:t> within </a:t>
            </a:r>
            <a:r>
              <a:rPr lang="en-US" sz="1600" dirty="0"/>
              <a:t>the 24 </a:t>
            </a:r>
            <a:r>
              <a:rPr lang="en-US" sz="1600" dirty="0" smtClean="0"/>
              <a:t>period</a:t>
            </a:r>
            <a:r>
              <a:rPr lang="en-US" sz="1600" dirty="0"/>
              <a:t> </a:t>
            </a:r>
            <a:r>
              <a:rPr lang="en-US" sz="1600" dirty="0" smtClean="0"/>
              <a:t>and not enrolled or admitted to another service (e.g. inpatient facility, Respite)</a:t>
            </a:r>
            <a:endParaRPr lang="en-US" sz="1600" dirty="0"/>
          </a:p>
          <a:p>
            <a:r>
              <a:rPr lang="en-US" sz="1600" b="1" dirty="0"/>
              <a:t>Enrolled in bed with Rehab (BR) –</a:t>
            </a:r>
            <a:r>
              <a:rPr lang="en-US" sz="1600" dirty="0"/>
              <a:t> Client enrolled and present in a </a:t>
            </a:r>
            <a:r>
              <a:rPr lang="en-US" sz="1600" dirty="0" err="1" smtClean="0"/>
              <a:t>GLE</a:t>
            </a:r>
            <a:r>
              <a:rPr lang="en-US" sz="1600" dirty="0" smtClean="0"/>
              <a:t> or </a:t>
            </a:r>
            <a:r>
              <a:rPr lang="en-US" sz="1600" dirty="0" err="1" smtClean="0"/>
              <a:t>IGLE</a:t>
            </a:r>
            <a:r>
              <a:rPr lang="en-US" sz="1600" dirty="0" smtClean="0"/>
              <a:t> within </a:t>
            </a:r>
            <a:r>
              <a:rPr lang="en-US" sz="1600" dirty="0"/>
              <a:t>the 24 hour period and a Rehabilitative encounter </a:t>
            </a:r>
            <a:r>
              <a:rPr lang="en-US" sz="1600" dirty="0" smtClean="0"/>
              <a:t>occurred</a:t>
            </a:r>
          </a:p>
          <a:p>
            <a:r>
              <a:rPr lang="en-US" sz="1600" b="1" dirty="0"/>
              <a:t>Enrolled in bed with Telephonic or Collateral Rehabilitative contact (BO) –</a:t>
            </a:r>
            <a:r>
              <a:rPr lang="en-US" sz="1600" dirty="0"/>
              <a:t> Client enrolled and present in a </a:t>
            </a:r>
            <a:r>
              <a:rPr lang="en-US" sz="1600" dirty="0" err="1" smtClean="0"/>
              <a:t>GLE</a:t>
            </a:r>
            <a:r>
              <a:rPr lang="en-US" sz="1600" dirty="0" smtClean="0"/>
              <a:t> or </a:t>
            </a:r>
            <a:r>
              <a:rPr lang="en-US" sz="1600" dirty="0" err="1" smtClean="0"/>
              <a:t>IGLE</a:t>
            </a:r>
            <a:r>
              <a:rPr lang="en-US" sz="1600" dirty="0" smtClean="0"/>
              <a:t> within </a:t>
            </a:r>
            <a:r>
              <a:rPr lang="en-US" sz="1600" dirty="0"/>
              <a:t>the 24 hour period and a Telephonic or Collateral Rehabilitative contact occurred</a:t>
            </a:r>
            <a:r>
              <a:rPr lang="en-US" sz="1600" dirty="0" smtClean="0"/>
              <a:t>.</a:t>
            </a:r>
            <a:endParaRPr lang="en-US" sz="1600" dirty="0" smtClean="0"/>
          </a:p>
          <a:p>
            <a:r>
              <a:rPr lang="en-US" sz="1600" b="1" dirty="0" smtClean="0"/>
              <a:t>Enrolled </a:t>
            </a:r>
            <a:r>
              <a:rPr lang="en-US" sz="1600" b="1" dirty="0"/>
              <a:t>not in bed no contact (A) –</a:t>
            </a:r>
            <a:r>
              <a:rPr lang="en-US" sz="1600" dirty="0"/>
              <a:t> Client enrolled in a </a:t>
            </a:r>
            <a:r>
              <a:rPr lang="en-US" sz="1600" dirty="0" err="1" smtClean="0"/>
              <a:t>GLE</a:t>
            </a:r>
            <a:r>
              <a:rPr lang="en-US" sz="1600" dirty="0" smtClean="0"/>
              <a:t> or </a:t>
            </a:r>
            <a:r>
              <a:rPr lang="en-US" sz="1600" dirty="0" err="1" smtClean="0"/>
              <a:t>IGLE</a:t>
            </a:r>
            <a:r>
              <a:rPr lang="en-US" sz="1600" dirty="0" smtClean="0"/>
              <a:t> but </a:t>
            </a:r>
            <a:r>
              <a:rPr lang="en-US" sz="1600" dirty="0"/>
              <a:t>is not present </a:t>
            </a:r>
            <a:r>
              <a:rPr lang="en-US" sz="1600" dirty="0" smtClean="0"/>
              <a:t>withi</a:t>
            </a:r>
            <a:r>
              <a:rPr lang="en-US" sz="1600" dirty="0"/>
              <a:t>n</a:t>
            </a:r>
            <a:r>
              <a:rPr lang="en-US" sz="1600" dirty="0" smtClean="0"/>
              <a:t> </a:t>
            </a:r>
            <a:r>
              <a:rPr lang="en-US" sz="1600" dirty="0"/>
              <a:t>the 24 hours period and there was no contact with the client </a:t>
            </a:r>
            <a:endParaRPr lang="en-US" sz="1600" dirty="0" smtClean="0"/>
          </a:p>
          <a:p>
            <a:r>
              <a:rPr lang="en-US" sz="1600" b="1" dirty="0" smtClean="0"/>
              <a:t>Enrolled </a:t>
            </a:r>
            <a:r>
              <a:rPr lang="en-US" sz="1600" b="1" dirty="0"/>
              <a:t>not in bed with contact (AC) –</a:t>
            </a:r>
            <a:r>
              <a:rPr lang="en-US" sz="1600" dirty="0"/>
              <a:t> Client enrolled in a </a:t>
            </a:r>
            <a:r>
              <a:rPr lang="en-US" sz="1600" dirty="0" err="1" smtClean="0"/>
              <a:t>GLE</a:t>
            </a:r>
            <a:r>
              <a:rPr lang="en-US" sz="1600" dirty="0" smtClean="0"/>
              <a:t> or </a:t>
            </a:r>
            <a:r>
              <a:rPr lang="en-US" sz="1600" dirty="0" err="1" smtClean="0"/>
              <a:t>IGLE</a:t>
            </a:r>
            <a:r>
              <a:rPr lang="en-US" sz="1600" dirty="0" smtClean="0"/>
              <a:t>  </a:t>
            </a:r>
            <a:r>
              <a:rPr lang="en-US" sz="1600" dirty="0"/>
              <a:t>but is not present </a:t>
            </a:r>
            <a:r>
              <a:rPr lang="en-US" sz="1600" dirty="0" smtClean="0"/>
              <a:t>within </a:t>
            </a:r>
            <a:r>
              <a:rPr lang="en-US" sz="1600" dirty="0"/>
              <a:t>the 24 hours period.  A client encounter occurred outside of the </a:t>
            </a:r>
            <a:r>
              <a:rPr lang="en-US" sz="1600" dirty="0" err="1"/>
              <a:t>GLE</a:t>
            </a:r>
            <a:r>
              <a:rPr lang="en-US" sz="1600" dirty="0"/>
              <a:t> setting.</a:t>
            </a:r>
          </a:p>
          <a:p>
            <a:r>
              <a:rPr lang="en-US" sz="1600" b="1" dirty="0"/>
              <a:t>Enrolled not in bed with Rehab (AR) –</a:t>
            </a:r>
            <a:r>
              <a:rPr lang="en-US" sz="1600" dirty="0"/>
              <a:t> Client enrolled in a </a:t>
            </a:r>
            <a:r>
              <a:rPr lang="en-US" sz="1600" dirty="0" err="1" smtClean="0"/>
              <a:t>GLE</a:t>
            </a:r>
            <a:r>
              <a:rPr lang="en-US" sz="1600" dirty="0" smtClean="0"/>
              <a:t> or </a:t>
            </a:r>
            <a:r>
              <a:rPr lang="en-US" sz="1600" dirty="0" err="1" smtClean="0"/>
              <a:t>IGLE</a:t>
            </a:r>
            <a:r>
              <a:rPr lang="en-US" sz="1600" dirty="0" smtClean="0"/>
              <a:t> </a:t>
            </a:r>
            <a:r>
              <a:rPr lang="en-US" sz="1600" dirty="0"/>
              <a:t>but is not present during the 24 hours period.  A Rehabilitative encounter occurred outside of the </a:t>
            </a:r>
            <a:r>
              <a:rPr lang="en-US" sz="1600" dirty="0" err="1"/>
              <a:t>GLE</a:t>
            </a:r>
            <a:r>
              <a:rPr lang="en-US" sz="1600" dirty="0"/>
              <a:t> setting </a:t>
            </a:r>
            <a:r>
              <a:rPr lang="en-US" sz="1600" dirty="0" smtClean="0"/>
              <a:t>(this code is not used if a client is admitted to setting in which Rehab cannot be claimed</a:t>
            </a:r>
            <a:r>
              <a:rPr lang="en-US" sz="1600" dirty="0" smtClean="0"/>
              <a:t>).</a:t>
            </a:r>
          </a:p>
          <a:p>
            <a:r>
              <a:rPr lang="en-US" sz="1600" b="1" dirty="0"/>
              <a:t>Enrolled not in bed with Telephonic or Collateral Rehabilitative contact (AO) –</a:t>
            </a:r>
            <a:r>
              <a:rPr lang="en-US" sz="1600" dirty="0"/>
              <a:t> Client </a:t>
            </a:r>
            <a:r>
              <a:rPr lang="en-US" sz="1600" dirty="0" smtClean="0"/>
              <a:t>enrolled </a:t>
            </a:r>
            <a:r>
              <a:rPr lang="en-US" sz="1600" dirty="0"/>
              <a:t>in a </a:t>
            </a:r>
            <a:r>
              <a:rPr lang="en-US" sz="1600" dirty="0" err="1" smtClean="0"/>
              <a:t>GLE</a:t>
            </a:r>
            <a:r>
              <a:rPr lang="en-US" sz="1600" dirty="0" smtClean="0"/>
              <a:t> or </a:t>
            </a:r>
            <a:r>
              <a:rPr lang="en-US" sz="1600" dirty="0" err="1" smtClean="0"/>
              <a:t>IGLE</a:t>
            </a:r>
            <a:r>
              <a:rPr lang="en-US" sz="1600" dirty="0" smtClean="0"/>
              <a:t> but </a:t>
            </a:r>
            <a:r>
              <a:rPr lang="en-US" sz="1600" dirty="0"/>
              <a:t>is not present during the 24 hour period.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b="1" dirty="0" smtClean="0"/>
              <a:t>Slide revised on 7/30/18 with new billing codes</a:t>
            </a:r>
            <a:endParaRPr lang="en-US" sz="16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0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SDR</a:t>
            </a:r>
            <a:r>
              <a:rPr lang="en-US" dirty="0" smtClean="0"/>
              <a:t> Approval Process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Provider releases and authorizes the </a:t>
            </a:r>
            <a:r>
              <a:rPr lang="en-US" dirty="0" err="1" smtClean="0"/>
              <a:t>SDR</a:t>
            </a:r>
            <a:r>
              <a:rPr lang="en-US" dirty="0" smtClean="0"/>
              <a:t> is </a:t>
            </a:r>
            <a:r>
              <a:rPr lang="en-US" dirty="0" err="1" smtClean="0"/>
              <a:t>EIM</a:t>
            </a:r>
            <a:endParaRPr lang="en-US" dirty="0" smtClean="0"/>
          </a:p>
          <a:p>
            <a:r>
              <a:rPr lang="en-US" dirty="0" smtClean="0"/>
              <a:t>DMH Accounts Payable staff save the </a:t>
            </a:r>
            <a:r>
              <a:rPr lang="en-US" dirty="0" err="1" smtClean="0"/>
              <a:t>SDR</a:t>
            </a:r>
            <a:r>
              <a:rPr lang="en-US" dirty="0" smtClean="0"/>
              <a:t> and notifies DMH Program Approver</a:t>
            </a:r>
          </a:p>
          <a:p>
            <a:r>
              <a:rPr lang="en-US" dirty="0" smtClean="0"/>
              <a:t>DMH Program Approver conducts review and approves/denies all or part of the </a:t>
            </a:r>
            <a:r>
              <a:rPr lang="en-US" dirty="0" err="1" smtClean="0"/>
              <a:t>SDR</a:t>
            </a:r>
            <a:r>
              <a:rPr lang="en-US" dirty="0" smtClean="0"/>
              <a:t>.</a:t>
            </a:r>
          </a:p>
          <a:p>
            <a:r>
              <a:rPr lang="en-US" dirty="0" smtClean="0"/>
              <a:t>DMH Program Approver contacts provider to follow-up on any denied records</a:t>
            </a:r>
          </a:p>
          <a:p>
            <a:r>
              <a:rPr lang="en-US" dirty="0" smtClean="0"/>
              <a:t>DMH Accounts Payable staff completes Program and Accounting Approvals of the PRC (Payment Request document).</a:t>
            </a:r>
          </a:p>
          <a:p>
            <a:r>
              <a:rPr lang="en-US" dirty="0" smtClean="0"/>
              <a:t>Approved </a:t>
            </a:r>
            <a:r>
              <a:rPr lang="en-US" dirty="0" err="1" smtClean="0"/>
              <a:t>PRCs</a:t>
            </a:r>
            <a:r>
              <a:rPr lang="en-US" dirty="0" smtClean="0"/>
              <a:t> are submitted to </a:t>
            </a:r>
            <a:r>
              <a:rPr lang="en-US" dirty="0" err="1" smtClean="0"/>
              <a:t>MMARS</a:t>
            </a:r>
            <a:r>
              <a:rPr lang="en-US" dirty="0" smtClean="0"/>
              <a:t> and generate payment to the Provider.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52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Accommodation Rate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77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Accommodation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Unit of Service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 month of bed availability. 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Occupancy Rate payment for all </a:t>
            </a:r>
            <a:r>
              <a:rPr lang="en-US" dirty="0" err="1" smtClean="0">
                <a:solidFill>
                  <a:schemeClr val="tx1"/>
                </a:solidFill>
              </a:rPr>
              <a:t>GLEs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SIEs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IGLEs</a:t>
            </a:r>
            <a:r>
              <a:rPr lang="en-US" dirty="0" smtClean="0">
                <a:solidFill>
                  <a:schemeClr val="tx1"/>
                </a:solidFill>
              </a:rPr>
              <a:t> and certain Provider-Based Independent Settings (as determined by DMH)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Payment is based on bed capacity and is independent of bed utilization.</a:t>
            </a:r>
          </a:p>
          <a:p>
            <a:r>
              <a:rPr lang="en-US" dirty="0" smtClean="0"/>
              <a:t>Offsets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Occupancy Rate is offset by other payments attributable to occupancy costs</a:t>
            </a:r>
          </a:p>
          <a:p>
            <a:pPr lvl="2"/>
            <a:r>
              <a:rPr lang="en-US" dirty="0" smtClean="0"/>
              <a:t>Rental Subsidies</a:t>
            </a:r>
          </a:p>
          <a:p>
            <a:pPr lvl="2"/>
            <a:r>
              <a:rPr lang="en-US" dirty="0" smtClean="0"/>
              <a:t>SNAP Benefits</a:t>
            </a:r>
          </a:p>
          <a:p>
            <a:pPr lvl="2"/>
            <a:r>
              <a:rPr lang="en-US" dirty="0" smtClean="0"/>
              <a:t>Charges for Residential Services and Supports</a:t>
            </a:r>
          </a:p>
          <a:p>
            <a:pPr marL="27432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94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Accommodation Rate Example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2</a:t>
            </a:r>
            <a:r>
              <a:rPr lang="en-US" dirty="0" smtClean="0"/>
              <a:t>5 beds available</a:t>
            </a:r>
          </a:p>
          <a:p>
            <a:r>
              <a:rPr lang="en-US" dirty="0" smtClean="0"/>
              <a:t>Modifier</a:t>
            </a:r>
            <a:r>
              <a:rPr lang="en-US" dirty="0"/>
              <a:t>: </a:t>
            </a:r>
            <a:r>
              <a:rPr lang="en-US" dirty="0" smtClean="0"/>
              <a:t> 100.90%</a:t>
            </a:r>
          </a:p>
          <a:p>
            <a:endParaRPr lang="en-US" dirty="0"/>
          </a:p>
          <a:p>
            <a:r>
              <a:rPr lang="en-US" dirty="0" smtClean="0"/>
              <a:t>Annual Amount = 25 x $12,500 x 100.90% = $315,312.50</a:t>
            </a:r>
          </a:p>
          <a:p>
            <a:r>
              <a:rPr lang="en-US" dirty="0" smtClean="0"/>
              <a:t>Monthly Amount = $315,312.50/12 = $26,276</a:t>
            </a:r>
          </a:p>
          <a:p>
            <a:endParaRPr lang="en-US" dirty="0"/>
          </a:p>
          <a:p>
            <a:r>
              <a:rPr lang="en-US" dirty="0" smtClean="0"/>
              <a:t>Offset Amount = $12,967</a:t>
            </a:r>
          </a:p>
          <a:p>
            <a:r>
              <a:rPr lang="en-US" dirty="0" smtClean="0"/>
              <a:t>Total Amount Due = $26,276 - $12,967 = </a:t>
            </a:r>
            <a:r>
              <a:rPr lang="en-US" b="1" dirty="0" smtClean="0"/>
              <a:t>$13,309</a:t>
            </a:r>
            <a:endParaRPr lang="en-US" b="1" dirty="0"/>
          </a:p>
          <a:p>
            <a:endParaRPr lang="en-US" dirty="0" smtClean="0"/>
          </a:p>
          <a:p>
            <a:r>
              <a:rPr lang="en-US" dirty="0" smtClean="0"/>
              <a:t>$13,309 is entered as total amount; supporting documentation provides detail on offsets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82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Reimbursement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341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Contingency Funds and Transitional Employment Services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Invoice in </a:t>
            </a:r>
            <a:r>
              <a:rPr lang="en-US" dirty="0" err="1" smtClean="0"/>
              <a:t>EIM</a:t>
            </a:r>
            <a:r>
              <a:rPr lang="en-US" dirty="0" smtClean="0"/>
              <a:t> based on the line item component(s) contained in the approved budget</a:t>
            </a:r>
          </a:p>
          <a:p>
            <a:r>
              <a:rPr lang="en-US" dirty="0" smtClean="0"/>
              <a:t>Must not exceed Contingency Fund Annual Maximum Obligation Amount</a:t>
            </a:r>
          </a:p>
          <a:p>
            <a:r>
              <a:rPr lang="en-US" dirty="0" smtClean="0"/>
              <a:t>Contingency Funds:</a:t>
            </a:r>
          </a:p>
          <a:p>
            <a:pPr lvl="1"/>
            <a:r>
              <a:rPr lang="en-US" dirty="0" smtClean="0"/>
              <a:t>Provider maintains records of expenditures and receipts, including Person on whose behalf the payment was made, type of payment, amount expended and recipient of the funds</a:t>
            </a:r>
          </a:p>
          <a:p>
            <a:r>
              <a:rPr lang="en-US" dirty="0" smtClean="0"/>
              <a:t>Employment Funds:</a:t>
            </a:r>
          </a:p>
          <a:p>
            <a:pPr lvl="1"/>
            <a:r>
              <a:rPr lang="en-US" dirty="0" smtClean="0"/>
              <a:t>Only available in FY19 for job development and placement services</a:t>
            </a:r>
          </a:p>
          <a:p>
            <a:pPr lvl="1"/>
            <a:r>
              <a:rPr lang="en-US" dirty="0" smtClean="0"/>
              <a:t>Provider collects person-level data and prepares quarterly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779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A/R and C/R Approval Process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Once the A/R and/or C/R invoice is in Authorized Status the </a:t>
            </a:r>
            <a:r>
              <a:rPr lang="en-US" sz="2400" dirty="0" err="1" smtClean="0"/>
              <a:t>EIM</a:t>
            </a:r>
            <a:r>
              <a:rPr lang="en-US" sz="2400" dirty="0" smtClean="0"/>
              <a:t> system will automatically create a PRC (Payment Request document) overnight.</a:t>
            </a:r>
          </a:p>
          <a:p>
            <a:r>
              <a:rPr lang="en-US" sz="2400" dirty="0" smtClean="0"/>
              <a:t>DMH A/P staff save the invoice and notifies the DMH Program Approver.</a:t>
            </a:r>
          </a:p>
          <a:p>
            <a:r>
              <a:rPr lang="en-US" sz="2400" dirty="0" smtClean="0"/>
              <a:t>DMH Program Approver reviews invoice and supporting documentation and approves/denies the associated PRC.</a:t>
            </a:r>
          </a:p>
          <a:p>
            <a:r>
              <a:rPr lang="en-US" sz="2400" dirty="0" smtClean="0"/>
              <a:t>DMH Program Approver contacts provider to follow-up on reason for denied invoice if necessary. </a:t>
            </a:r>
          </a:p>
          <a:p>
            <a:r>
              <a:rPr lang="en-US" sz="2400" dirty="0" smtClean="0"/>
              <a:t>DMH A/P staff does a fiscal review and completes Accounting Approval.</a:t>
            </a:r>
          </a:p>
          <a:p>
            <a:r>
              <a:rPr lang="en-US" sz="2400" dirty="0"/>
              <a:t>Approved </a:t>
            </a:r>
            <a:r>
              <a:rPr lang="en-US" sz="2400" dirty="0" err="1"/>
              <a:t>PRCs</a:t>
            </a:r>
            <a:r>
              <a:rPr lang="en-US" sz="2400" dirty="0"/>
              <a:t> are submitted to </a:t>
            </a:r>
            <a:r>
              <a:rPr lang="en-US" sz="2400" dirty="0" err="1"/>
              <a:t>MMARS</a:t>
            </a:r>
            <a:r>
              <a:rPr lang="en-US" sz="2400" dirty="0"/>
              <a:t> and generate payment to the Provider.</a:t>
            </a:r>
          </a:p>
          <a:p>
            <a:endParaRPr lang="en-US" sz="2400" dirty="0" smtClean="0">
              <a:solidFill>
                <a:srgbClr val="FF000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2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Supporting Documentation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Unit Rate</a:t>
            </a:r>
          </a:p>
          <a:p>
            <a:pPr lvl="1"/>
            <a:r>
              <a:rPr lang="en-US" dirty="0" smtClean="0"/>
              <a:t>Staff Vacancy Report</a:t>
            </a:r>
          </a:p>
          <a:p>
            <a:r>
              <a:rPr lang="en-US" dirty="0" smtClean="0"/>
              <a:t>Accommodation Rate</a:t>
            </a:r>
          </a:p>
          <a:p>
            <a:pPr lvl="1"/>
            <a:r>
              <a:rPr lang="en-US" dirty="0" smtClean="0"/>
              <a:t>Offset Report</a:t>
            </a:r>
          </a:p>
          <a:p>
            <a:r>
              <a:rPr lang="en-US" dirty="0" smtClean="0"/>
              <a:t>Cost Reimbursement</a:t>
            </a:r>
          </a:p>
          <a:p>
            <a:pPr lvl="1"/>
            <a:r>
              <a:rPr lang="en-US" dirty="0" smtClean="0"/>
              <a:t>Contingency Fund Report</a:t>
            </a:r>
          </a:p>
          <a:p>
            <a:pPr lvl="1"/>
            <a:r>
              <a:rPr lang="en-US" dirty="0" smtClean="0"/>
              <a:t>Transitional Employment Report (quarterly)</a:t>
            </a:r>
          </a:p>
          <a:p>
            <a:pPr lvl="1"/>
            <a:endParaRPr lang="en-US" dirty="0"/>
          </a:p>
          <a:p>
            <a:r>
              <a:rPr lang="en-US" dirty="0" smtClean="0"/>
              <a:t>Monthly reports in a standard format as determined by DMH (in development)</a:t>
            </a:r>
          </a:p>
          <a:p>
            <a:r>
              <a:rPr lang="en-US" dirty="0" smtClean="0"/>
              <a:t>Reports are due to DMH site office no later than the 20</a:t>
            </a:r>
            <a:r>
              <a:rPr lang="en-US" baseline="30000" dirty="0" smtClean="0"/>
              <a:t>th</a:t>
            </a:r>
            <a:r>
              <a:rPr lang="en-US" dirty="0" smtClean="0"/>
              <a:t> of the month.  Payment will not be approved until documentation is received and reviewed.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26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Agenda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200" dirty="0" smtClean="0"/>
              <a:t>Introductions	</a:t>
            </a:r>
          </a:p>
          <a:p>
            <a:r>
              <a:rPr lang="en-US" sz="2200" dirty="0" smtClean="0"/>
              <a:t>Contract Structure</a:t>
            </a:r>
          </a:p>
          <a:p>
            <a:r>
              <a:rPr lang="en-US" sz="2200" dirty="0" smtClean="0"/>
              <a:t>Unit Rate Billing</a:t>
            </a:r>
          </a:p>
          <a:p>
            <a:r>
              <a:rPr lang="en-US" sz="2200" dirty="0" smtClean="0"/>
              <a:t>Accommodation Rate</a:t>
            </a:r>
          </a:p>
          <a:p>
            <a:r>
              <a:rPr lang="en-US" sz="2200" dirty="0" smtClean="0"/>
              <a:t>Cost Reimbursement</a:t>
            </a:r>
          </a:p>
          <a:p>
            <a:r>
              <a:rPr lang="en-US" sz="2200" dirty="0" smtClean="0"/>
              <a:t>Supporting Documentation</a:t>
            </a:r>
            <a:endParaRPr lang="en-US" sz="2200" dirty="0"/>
          </a:p>
          <a:p>
            <a:r>
              <a:rPr lang="en-US" sz="2200" dirty="0" smtClean="0"/>
              <a:t>Questions</a:t>
            </a:r>
          </a:p>
          <a:p>
            <a:r>
              <a:rPr lang="en-US" sz="2200" dirty="0" smtClean="0"/>
              <a:t>Next Steps</a:t>
            </a:r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ACCS Provider Webinar, Session #7</a:t>
            </a:r>
          </a:p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1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webinar presentations and final documents are posted at: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www.mass.gov/service-details/accs-documents-and-information-for-providers</a:t>
            </a:r>
            <a:endParaRPr lang="en-US" dirty="0" smtClean="0"/>
          </a:p>
          <a:p>
            <a:r>
              <a:rPr lang="en-US" dirty="0" smtClean="0"/>
              <a:t>Distribute final Billing Guidelines with attachments</a:t>
            </a:r>
          </a:p>
          <a:p>
            <a:r>
              <a:rPr lang="en-US" dirty="0" smtClean="0"/>
              <a:t>Finalize revised Rehab Option guidance documents</a:t>
            </a:r>
          </a:p>
          <a:p>
            <a:r>
              <a:rPr lang="en-US" dirty="0" smtClean="0"/>
              <a:t>Last scheduled ACCS Provider Webinar</a:t>
            </a:r>
          </a:p>
          <a:p>
            <a:pPr lvl="1"/>
            <a:r>
              <a:rPr lang="en-US" dirty="0" smtClean="0"/>
              <a:t>Will continue to utilize webinar format as needed </a:t>
            </a:r>
          </a:p>
          <a:p>
            <a:pPr lvl="1"/>
            <a:r>
              <a:rPr lang="en-US" dirty="0" smtClean="0"/>
              <a:t>Webinar on 7/17 will be cancelled</a:t>
            </a:r>
          </a:p>
          <a:p>
            <a:pPr lvl="1"/>
            <a:r>
              <a:rPr lang="en-US" dirty="0" smtClean="0"/>
              <a:t>TBD schedule as </a:t>
            </a:r>
            <a:r>
              <a:rPr lang="en-US" smtClean="0"/>
              <a:t>needs arise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Introductions	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sz="2200" b="1" dirty="0" smtClean="0"/>
              <a:t>Beth Lucas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Assistant Commissioner for Mental Health Services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b="1" dirty="0" smtClean="0"/>
              <a:t>Mary Hunt</a:t>
            </a:r>
          </a:p>
          <a:p>
            <a:pPr marL="0" indent="0">
              <a:buNone/>
            </a:pPr>
            <a:r>
              <a:rPr lang="en-US" sz="2200" dirty="0"/>
              <a:t>	</a:t>
            </a:r>
            <a:r>
              <a:rPr lang="en-US" sz="2200" dirty="0" smtClean="0"/>
              <a:t>Accounts Payable Manager</a:t>
            </a:r>
          </a:p>
          <a:p>
            <a:pPr marL="0" indent="0">
              <a:buNone/>
            </a:pPr>
            <a:endParaRPr lang="en-US" sz="2200" dirty="0"/>
          </a:p>
          <a:p>
            <a:r>
              <a:rPr lang="en-US" sz="2200" b="1" dirty="0" smtClean="0"/>
              <a:t>Chuck Pukmel</a:t>
            </a:r>
          </a:p>
          <a:p>
            <a:pPr marL="0" lvl="1" indent="0">
              <a:spcBef>
                <a:spcPts val="600"/>
              </a:spcBef>
              <a:buClr>
                <a:schemeClr val="accent1"/>
              </a:buClr>
              <a:buNone/>
            </a:pPr>
            <a:r>
              <a:rPr lang="en-US" sz="2200" dirty="0" smtClean="0"/>
              <a:t>	</a:t>
            </a:r>
            <a:r>
              <a:rPr lang="en-US" dirty="0">
                <a:solidFill>
                  <a:schemeClr val="tx1"/>
                </a:solidFill>
              </a:rPr>
              <a:t>Director of Contract Administration, Audit and Systems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endParaRPr lang="en-US" sz="2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7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Contract Structure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3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Contract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29640"/>
            <a:ext cx="8229600" cy="49377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500" dirty="0" smtClean="0"/>
          </a:p>
          <a:p>
            <a:r>
              <a:rPr lang="en-US" sz="2800" dirty="0" smtClean="0"/>
              <a:t>Each ACCS award consists of two contracts</a:t>
            </a:r>
          </a:p>
          <a:p>
            <a:pPr lvl="1"/>
            <a:r>
              <a:rPr lang="en-US" sz="2500" dirty="0" smtClean="0"/>
              <a:t>Unit Rate</a:t>
            </a:r>
          </a:p>
          <a:p>
            <a:pPr lvl="2"/>
            <a:r>
              <a:rPr lang="en-US" sz="2200" dirty="0"/>
              <a:t>Example:  SCDMH23100192XXXCM3A – ending in </a:t>
            </a:r>
            <a:r>
              <a:rPr lang="en-US" sz="2200" dirty="0" smtClean="0"/>
              <a:t>A</a:t>
            </a:r>
          </a:p>
          <a:p>
            <a:pPr lvl="2"/>
            <a:endParaRPr lang="en-US" sz="2200" dirty="0"/>
          </a:p>
          <a:p>
            <a:pPr lvl="1"/>
            <a:r>
              <a:rPr lang="en-US" sz="2500" dirty="0" smtClean="0"/>
              <a:t>Occupancy, Contingency Funds and Transitional Employment (FY19)</a:t>
            </a:r>
          </a:p>
          <a:p>
            <a:pPr lvl="2"/>
            <a:r>
              <a:rPr lang="en-US" sz="2200" dirty="0"/>
              <a:t>Example:  SCDMH23100192XXXCM3B – ending in B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 lvl="1"/>
            <a:endParaRPr lang="en-US" sz="19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Billing for Each Contract Type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6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52600"/>
            <a:ext cx="7546412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989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Rate Billing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Unit of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Integrated Team </a:t>
            </a:r>
            <a:r>
              <a:rPr lang="en-US" dirty="0" smtClean="0"/>
              <a:t>Only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unit of service is a day a Person is Enrolled.  </a:t>
            </a:r>
          </a:p>
          <a:p>
            <a:r>
              <a:rPr lang="en-US" dirty="0"/>
              <a:t>Integrated Team with </a:t>
            </a:r>
            <a:r>
              <a:rPr lang="en-US" dirty="0" err="1" smtClean="0"/>
              <a:t>GLE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unit of service is a day a Person is Enrolled in the </a:t>
            </a:r>
            <a:r>
              <a:rPr lang="en-US" dirty="0" smtClean="0"/>
              <a:t>applicable </a:t>
            </a:r>
            <a:r>
              <a:rPr lang="en-US" dirty="0" err="1" smtClean="0"/>
              <a:t>GLE</a:t>
            </a:r>
            <a:r>
              <a:rPr lang="en-US" dirty="0" smtClean="0"/>
              <a:t> with Integrated Team services.</a:t>
            </a:r>
            <a:endParaRPr lang="en-US" dirty="0"/>
          </a:p>
          <a:p>
            <a:r>
              <a:rPr lang="en-US" dirty="0"/>
              <a:t>Integrated Team with </a:t>
            </a:r>
            <a:r>
              <a:rPr lang="en-US" dirty="0" err="1" smtClean="0"/>
              <a:t>SIE</a:t>
            </a:r>
            <a:endParaRPr lang="en-US" dirty="0"/>
          </a:p>
          <a:p>
            <a:pPr lvl="1"/>
            <a:r>
              <a:rPr lang="en-US" dirty="0"/>
              <a:t>The unit of service is a day a Person is Enrolled in the applicable </a:t>
            </a:r>
            <a:r>
              <a:rPr lang="en-US" dirty="0" err="1" smtClean="0"/>
              <a:t>SIE</a:t>
            </a:r>
            <a:r>
              <a:rPr lang="en-US" dirty="0" smtClean="0"/>
              <a:t> </a:t>
            </a:r>
            <a:r>
              <a:rPr lang="en-US" dirty="0"/>
              <a:t>with Integrated Team services.</a:t>
            </a:r>
          </a:p>
          <a:p>
            <a:r>
              <a:rPr lang="en-US" dirty="0" smtClean="0"/>
              <a:t>Intensive </a:t>
            </a:r>
            <a:r>
              <a:rPr lang="en-US" dirty="0"/>
              <a:t>Group Living </a:t>
            </a:r>
            <a:r>
              <a:rPr lang="en-US" dirty="0" smtClean="0"/>
              <a:t>Environment  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unit of service for Intensive Group Living Environment is a day of Enrollment in the applicable </a:t>
            </a:r>
            <a:r>
              <a:rPr lang="en-US" dirty="0" err="1"/>
              <a:t>IGLE</a:t>
            </a:r>
            <a:r>
              <a:rPr lang="en-US" dirty="0"/>
              <a:t>. 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Service Codes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ACCS Provider Webinar, Session #7 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85171-607A-4D53-A144-729C97143EA1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2209800"/>
            <a:ext cx="1676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Integrated Team – 1 Code</a:t>
            </a:r>
          </a:p>
          <a:p>
            <a:endParaRPr lang="en-US" dirty="0"/>
          </a:p>
          <a:p>
            <a:r>
              <a:rPr lang="en-US" dirty="0" err="1" smtClean="0"/>
              <a:t>GLE</a:t>
            </a:r>
            <a:r>
              <a:rPr lang="en-US" dirty="0" smtClean="0"/>
              <a:t> – 3 Codes</a:t>
            </a:r>
          </a:p>
          <a:p>
            <a:endParaRPr lang="en-US" dirty="0"/>
          </a:p>
          <a:p>
            <a:r>
              <a:rPr lang="en-US" dirty="0" err="1" smtClean="0"/>
              <a:t>IGLE</a:t>
            </a:r>
            <a:r>
              <a:rPr lang="en-US" dirty="0" smtClean="0"/>
              <a:t> – 4 Types; 2-3 Codes</a:t>
            </a:r>
          </a:p>
          <a:p>
            <a:endParaRPr lang="en-US" dirty="0"/>
          </a:p>
          <a:p>
            <a:r>
              <a:rPr lang="en-US" dirty="0" err="1" smtClean="0"/>
              <a:t>SIE</a:t>
            </a:r>
            <a:r>
              <a:rPr lang="en-US" dirty="0" smtClean="0"/>
              <a:t> – 3 Codes</a:t>
            </a:r>
          </a:p>
        </p:txBody>
      </p:sp>
      <p:pic>
        <p:nvPicPr>
          <p:cNvPr id="9" name="Content Placeholder 8"/>
          <p:cNvPicPr>
            <a:picLocks noGrp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69" y="1219200"/>
            <a:ext cx="6551731" cy="4937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730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DMH LOGO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00BFD5"/>
      </a:accent1>
      <a:accent2>
        <a:srgbClr val="A3D55D"/>
      </a:accent2>
      <a:accent3>
        <a:srgbClr val="675DC6"/>
      </a:accent3>
      <a:accent4>
        <a:srgbClr val="F6B333"/>
      </a:accent4>
      <a:accent5>
        <a:srgbClr val="E2231A"/>
      </a:accent5>
      <a:accent6>
        <a:srgbClr val="FFFFFF"/>
      </a:accent6>
      <a:hlink>
        <a:srgbClr val="0E0ED8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2652</TotalTime>
  <Words>1233</Words>
  <Application>Microsoft Office PowerPoint</Application>
  <PresentationFormat>On-screen Show (4:3)</PresentationFormat>
  <Paragraphs>200</Paragraphs>
  <Slides>20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Origin</vt:lpstr>
      <vt:lpstr>ACCS Provider Webinar Series Session #7: Billing Guidelines Slides revised by 7/30/18</vt:lpstr>
      <vt:lpstr>Agenda</vt:lpstr>
      <vt:lpstr>Introductions </vt:lpstr>
      <vt:lpstr>Contract Structure</vt:lpstr>
      <vt:lpstr>Contract Structure</vt:lpstr>
      <vt:lpstr>Billing for Each Contract Type</vt:lpstr>
      <vt:lpstr>Unit Rate Billing</vt:lpstr>
      <vt:lpstr>Unit of Service</vt:lpstr>
      <vt:lpstr>Service Codes</vt:lpstr>
      <vt:lpstr>Integrated Team and SIE Attendance Codes</vt:lpstr>
      <vt:lpstr>GLE and IGLE Attendance Codes</vt:lpstr>
      <vt:lpstr>SDR Approval Process</vt:lpstr>
      <vt:lpstr>Accommodation Rate</vt:lpstr>
      <vt:lpstr>Accommodation Rate</vt:lpstr>
      <vt:lpstr>Accommodation Rate Example</vt:lpstr>
      <vt:lpstr>Cost Reimbursement</vt:lpstr>
      <vt:lpstr>Contingency Funds and Transitional Employment Services</vt:lpstr>
      <vt:lpstr>A/R and C/R Approval Process</vt:lpstr>
      <vt:lpstr>Supporting Documentation</vt:lpstr>
      <vt:lpstr>Next Steps</vt:lpstr>
    </vt:vector>
  </TitlesOfParts>
  <Company>EOHHS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Commissioner’s Statewide Meeting</dc:title>
  <dc:creator>Seward, Liam (DMH)</dc:creator>
  <cp:lastModifiedBy> </cp:lastModifiedBy>
  <cp:revision>182</cp:revision>
  <cp:lastPrinted>2018-07-10T15:28:44Z</cp:lastPrinted>
  <dcterms:created xsi:type="dcterms:W3CDTF">2015-10-22T17:01:33Z</dcterms:created>
  <dcterms:modified xsi:type="dcterms:W3CDTF">2018-07-30T18:56:59Z</dcterms:modified>
</cp:coreProperties>
</file>