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modernComment_14D_8ECF97B.xml" ContentType="application/vnd.ms-powerpoint.comment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37"/>
  </p:notesMasterIdLst>
  <p:handoutMasterIdLst>
    <p:handoutMasterId r:id="rId38"/>
  </p:handoutMasterIdLst>
  <p:sldIdLst>
    <p:sldId id="257" r:id="rId5"/>
    <p:sldId id="278" r:id="rId6"/>
    <p:sldId id="279" r:id="rId7"/>
    <p:sldId id="311" r:id="rId8"/>
    <p:sldId id="527" r:id="rId9"/>
    <p:sldId id="280" r:id="rId10"/>
    <p:sldId id="521" r:id="rId11"/>
    <p:sldId id="332" r:id="rId12"/>
    <p:sldId id="528" r:id="rId13"/>
    <p:sldId id="529" r:id="rId14"/>
    <p:sldId id="541" r:id="rId15"/>
    <p:sldId id="542" r:id="rId16"/>
    <p:sldId id="522" r:id="rId17"/>
    <p:sldId id="281" r:id="rId18"/>
    <p:sldId id="530" r:id="rId19"/>
    <p:sldId id="282" r:id="rId20"/>
    <p:sldId id="531" r:id="rId21"/>
    <p:sldId id="334" r:id="rId22"/>
    <p:sldId id="283" r:id="rId23"/>
    <p:sldId id="535" r:id="rId24"/>
    <p:sldId id="285" r:id="rId25"/>
    <p:sldId id="536" r:id="rId26"/>
    <p:sldId id="532" r:id="rId27"/>
    <p:sldId id="284" r:id="rId28"/>
    <p:sldId id="537" r:id="rId29"/>
    <p:sldId id="333" r:id="rId30"/>
    <p:sldId id="538" r:id="rId31"/>
    <p:sldId id="300" r:id="rId32"/>
    <p:sldId id="525" r:id="rId33"/>
    <p:sldId id="540" r:id="rId34"/>
    <p:sldId id="526" r:id="rId35"/>
    <p:sldId id="296"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CB4715-3E76-94B1-5804-94C5A2B274F4}" name="Khan, Meryum (AGO)" initials="KM(" userId="S::Meryum.Khan@mass.gov::bf5000a2-9f97-4f88-8a24-9a44d8709de6" providerId="AD"/>
  <p188:author id="{B7A12734-59AF-97DE-4268-58D51FC498B6}" name="Wu, Lili (AGO)" initials="W(" userId="S::lili.wu@mass.gov::20a7e8f8-71b1-475a-8cd1-1efd035fc5a9" providerId="AD"/>
  <p188:author id="{7CC74D97-08B7-9EA8-C8CD-5C106FA7A273}" name="Moran, Lauren (AGO)" initials="M(" userId="S::lauren.moran@mass.gov::676cc4e2-560c-445e-980b-7714d8622d75" providerId="AD"/>
  <p188:author id="{4410B7F9-9196-B235-9F7F-2F570B101A16}" name="Downing, Peter (AGO)" initials="PD" userId="S::peter.downing@mass.gov::ce774411-be73-4b2d-b4f9-f1ed6db89d2b" providerId="AD"/>
  <p188:author id="{24D940FA-CF8A-9D51-2FF3-9991F1D5714E}" name="Mark, Cynthia (AGO)" initials="M(" userId="S::cynthia.mark@mass.gov::b96e8cc7-e3d7-462e-924f-6880312845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3" autoAdjust="0"/>
    <p:restoredTop sz="94796" autoAdjust="0"/>
  </p:normalViewPr>
  <p:slideViewPr>
    <p:cSldViewPr snapToGrid="0">
      <p:cViewPr varScale="1">
        <p:scale>
          <a:sx n="84" d="100"/>
          <a:sy n="84" d="100"/>
        </p:scale>
        <p:origin x="516" y="114"/>
      </p:cViewPr>
      <p:guideLst>
        <p:guide orient="horz" pos="2160"/>
        <p:guide pos="2880"/>
      </p:guideLst>
    </p:cSldViewPr>
  </p:slideViewPr>
  <p:outlineViewPr>
    <p:cViewPr>
      <p:scale>
        <a:sx n="33" d="100"/>
        <a:sy n="33" d="100"/>
      </p:scale>
      <p:origin x="0" y="-26828"/>
    </p:cViewPr>
  </p:outlineViewPr>
  <p:notesTextViewPr>
    <p:cViewPr>
      <p:scale>
        <a:sx n="1" d="1"/>
        <a:sy n="1" d="1"/>
      </p:scale>
      <p:origin x="0" y="0"/>
    </p:cViewPr>
  </p:notesTextViewPr>
  <p:notesViewPr>
    <p:cSldViewPr snapToGrid="0">
      <p:cViewPr varScale="1">
        <p:scale>
          <a:sx n="95" d="100"/>
          <a:sy n="95" d="100"/>
        </p:scale>
        <p:origin x="361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mis, Adriana (AGO)" userId="49112c2b-0dd5-4e72-bfc0-8ea445e15a3d" providerId="ADAL" clId="{E5C8639C-3C7A-4A99-B760-13E6FCFF6360}"/>
    <pc:docChg chg="modSld">
      <pc:chgData name="Remis, Adriana (AGO)" userId="49112c2b-0dd5-4e72-bfc0-8ea445e15a3d" providerId="ADAL" clId="{E5C8639C-3C7A-4A99-B760-13E6FCFF6360}" dt="2025-06-25T14:45:43.037" v="20" actId="6549"/>
      <pc:docMkLst>
        <pc:docMk/>
      </pc:docMkLst>
      <pc:sldChg chg="modSp mod">
        <pc:chgData name="Remis, Adriana (AGO)" userId="49112c2b-0dd5-4e72-bfc0-8ea445e15a3d" providerId="ADAL" clId="{E5C8639C-3C7A-4A99-B760-13E6FCFF6360}" dt="2025-06-24T19:15:54.217" v="17" actId="6549"/>
        <pc:sldMkLst>
          <pc:docMk/>
          <pc:sldMk cId="4117933710" sldId="285"/>
        </pc:sldMkLst>
        <pc:spChg chg="mod">
          <ac:chgData name="Remis, Adriana (AGO)" userId="49112c2b-0dd5-4e72-bfc0-8ea445e15a3d" providerId="ADAL" clId="{E5C8639C-3C7A-4A99-B760-13E6FCFF6360}" dt="2025-06-24T19:15:54.217" v="17" actId="6549"/>
          <ac:spMkLst>
            <pc:docMk/>
            <pc:sldMk cId="4117933710" sldId="285"/>
            <ac:spMk id="3" creationId="{00000000-0000-0000-0000-000000000000}"/>
          </ac:spMkLst>
        </pc:spChg>
      </pc:sldChg>
      <pc:sldChg chg="modSp mod">
        <pc:chgData name="Remis, Adriana (AGO)" userId="49112c2b-0dd5-4e72-bfc0-8ea445e15a3d" providerId="ADAL" clId="{E5C8639C-3C7A-4A99-B760-13E6FCFF6360}" dt="2025-06-25T14:45:43.037" v="20" actId="6549"/>
        <pc:sldMkLst>
          <pc:docMk/>
          <pc:sldMk cId="3194814082" sldId="531"/>
        </pc:sldMkLst>
        <pc:spChg chg="mod">
          <ac:chgData name="Remis, Adriana (AGO)" userId="49112c2b-0dd5-4e72-bfc0-8ea445e15a3d" providerId="ADAL" clId="{E5C8639C-3C7A-4A99-B760-13E6FCFF6360}" dt="2025-06-25T14:45:43.037" v="20" actId="6549"/>
          <ac:spMkLst>
            <pc:docMk/>
            <pc:sldMk cId="3194814082" sldId="531"/>
            <ac:spMk id="3" creationId="{1F607523-7EE3-BCFE-F08B-707027C6E29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r>
              <a:rPr lang="pt-BR" dirty="0">
                <a:solidFill>
                  <a:schemeClr val="bg1"/>
                </a:solidFill>
              </a:rPr>
              <a:t>Salário mínimo por 40 horas.</a:t>
            </a:r>
            <a:r>
              <a:rPr lang="en-US" altLang="zh-CN" baseline="0" dirty="0">
                <a:solidFill>
                  <a:schemeClr val="bg1"/>
                </a:solidFill>
              </a:rPr>
              <a:t> </a:t>
            </a:r>
            <a:r>
              <a:rPr lang="en-US" baseline="0" dirty="0">
                <a:solidFill>
                  <a:schemeClr val="bg1"/>
                </a:solidFill>
              </a:rPr>
              <a:t>(Sep. 1 – Sep. 14)</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Ganhos Reais</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fld id="{DF380A02-2B9A-4DFB-9E5E-39750E3515FA}" type="VALUE">
                      <a:rPr lang="en-US" sz="1800"/>
                      <a:pPr>
                        <a:defRPr/>
                      </a:pPr>
                      <a:t>[VALUE]</a:t>
                    </a:fld>
                    <a:endParaRPr lang="en-US"/>
                  </a:p>
                </c:rich>
              </c:tx>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671-426D-9C6D-01A773B07E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Sheet1!$B$2:$B$3</c:f>
              <c:numCache>
                <c:formatCode>General</c:formatCode>
                <c:ptCount val="2"/>
                <c:pt idx="0" formatCode="&quot;$&quot;#,##0.00_);[Red]\(&quot;$&quot;#,##0.00\)">
                  <c:v>950</c:v>
                </c:pt>
              </c:numCache>
            </c:numRef>
          </c:val>
          <c:extLst>
            <c:ext xmlns:c16="http://schemas.microsoft.com/office/drawing/2014/chart" uri="{C3380CC4-5D6E-409C-BE32-E72D297353CC}">
              <c16:uniqueId val="{00000000-B8B0-4205-83E5-36E044512ED0}"/>
            </c:ext>
          </c:extLst>
        </c:ser>
        <c:ser>
          <c:idx val="1"/>
          <c:order val="1"/>
          <c:tx>
            <c:strRef>
              <c:f>Sheet1!$C$1</c:f>
              <c:strCache>
                <c:ptCount val="1"/>
                <c:pt idx="0">
                  <c:v>Salário Mínimo</c:v>
                </c:pt>
              </c:strCache>
            </c:strRef>
          </c:tx>
          <c:spPr>
            <a:solidFill>
              <a:schemeClr val="accent2"/>
            </a:solidFill>
            <a:ln>
              <a:noFill/>
            </a:ln>
            <a:effectLst/>
          </c:spPr>
          <c:invertIfNegative val="0"/>
          <c:dLbls>
            <c:dLbl>
              <c:idx val="1"/>
              <c:layout>
                <c:manualLayout>
                  <c:x val="-4.6296296296296294E-3"/>
                  <c:y val="-0.15786043765713506"/>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r>
                      <a:rPr lang="en-US" sz="1100" baseline="0" dirty="0"/>
                      <a:t>$1339.20</a:t>
                    </a:r>
                    <a:endParaRPr lang="en-US" dirty="0"/>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3125000000000001"/>
                      <c:h val="7.9396804613736341E-2"/>
                    </c:manualLayout>
                  </c15:layout>
                  <c15:showDataLabelsRange val="0"/>
                </c:ext>
                <c:ext xmlns:c16="http://schemas.microsoft.com/office/drawing/2014/chart" uri="{C3380CC4-5D6E-409C-BE32-E72D297353CC}">
                  <c16:uniqueId val="{00000001-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Sheet1!$C$2:$C$3</c:f>
              <c:numCache>
                <c:formatCode>"$"#,##0.00_);[Red]\("$"#,##0.00\)</c:formatCode>
                <c:ptCount val="2"/>
                <c:pt idx="1">
                  <c:v>1339</c:v>
                </c:pt>
              </c:numCache>
            </c:numRef>
          </c:val>
          <c:extLst>
            <c:ext xmlns:c16="http://schemas.microsoft.com/office/drawing/2014/chart" uri="{C3380CC4-5D6E-409C-BE32-E72D297353CC}">
              <c16:uniqueId val="{00000001-B8B0-4205-83E5-36E044512ED0}"/>
            </c:ext>
          </c:extLst>
        </c:ser>
        <c:ser>
          <c:idx val="2"/>
          <c:order val="2"/>
          <c:tx>
            <c:strRef>
              <c:f>Sheet1!$D$1</c:f>
              <c:strCache>
                <c:ptCount val="1"/>
                <c:pt idx="0">
                  <c:v>Pagamento Suplementar</c:v>
                </c:pt>
              </c:strCache>
            </c:strRef>
          </c:tx>
          <c:spPr>
            <a:solidFill>
              <a:schemeClr val="accent3"/>
            </a:solidFill>
            <a:ln>
              <a:noFill/>
            </a:ln>
            <a:effectLst/>
          </c:spPr>
          <c:invertIfNegative val="0"/>
          <c:dLbls>
            <c:dLbl>
              <c:idx val="0"/>
              <c:layout>
                <c:manualLayout>
                  <c:x val="4.6296296296296016E-3"/>
                  <c:y val="9.6222616048783434E-4"/>
                </c:manualLayout>
              </c:layout>
              <c:tx>
                <c:rich>
                  <a:bodyPr/>
                  <a:lstStyle/>
                  <a:p>
                    <a:r>
                      <a:rPr lang="en-US" sz="1800" dirty="0"/>
                      <a:t>$389.20</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Driver Payout</c:v>
                </c:pt>
                <c:pt idx="1">
                  <c:v>Minimum Pay</c:v>
                </c:pt>
              </c:strCache>
            </c:strRef>
          </c:cat>
          <c:val>
            <c:numRef>
              <c:f>Sheet1!$D$2:$D$3</c:f>
              <c:numCache>
                <c:formatCode>General</c:formatCode>
                <c:ptCount val="2"/>
                <c:pt idx="0" formatCode="&quot;$&quot;#,##0_);[Red]\(&quot;$&quot;#,##0\)">
                  <c:v>389</c:v>
                </c:pt>
              </c:numCache>
            </c:numRef>
          </c:val>
          <c:extLst>
            <c:ext xmlns:c16="http://schemas.microsoft.com/office/drawing/2014/chart" uri="{C3380CC4-5D6E-409C-BE32-E72D297353CC}">
              <c16:uniqueId val="{00000002-B8B0-4205-83E5-36E044512ED0}"/>
            </c:ext>
          </c:extLst>
        </c:ser>
        <c:dLbls>
          <c:showLegendKey val="0"/>
          <c:showVal val="0"/>
          <c:showCatName val="0"/>
          <c:showSerName val="0"/>
          <c:showPercent val="0"/>
          <c:showBubbleSize val="0"/>
        </c:dLbls>
        <c:gapWidth val="150"/>
        <c:overlap val="100"/>
        <c:axId val="1157814784"/>
        <c:axId val="1145127824"/>
      </c:barChart>
      <c:catAx>
        <c:axId val="1157814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45127824"/>
        <c:crosses val="autoZero"/>
        <c:auto val="1"/>
        <c:lblAlgn val="ctr"/>
        <c:lblOffset val="100"/>
        <c:noMultiLvlLbl val="0"/>
      </c:catAx>
      <c:valAx>
        <c:axId val="1145127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578147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1"/>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2"/>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4D_8ECF97B.xml><?xml version="1.0" encoding="utf-8"?>
<p188:cmLst xmlns:a="http://schemas.openxmlformats.org/drawingml/2006/main" xmlns:r="http://schemas.openxmlformats.org/officeDocument/2006/relationships" xmlns:p188="http://schemas.microsoft.com/office/powerpoint/2018/8/main">
  <p188:cm id="{E5448FFD-2733-42B2-828D-1AD6869AEC2C}" authorId="{24D940FA-CF8A-9D51-2FF3-9991F1D5714E}" status="resolved" created="2024-09-25T20:25:32.503" complete="100000">
    <ac:txMkLst xmlns:ac="http://schemas.microsoft.com/office/drawing/2013/main/command">
      <pc:docMk xmlns:pc="http://schemas.microsoft.com/office/powerpoint/2013/main/command"/>
      <pc:sldMk xmlns:pc="http://schemas.microsoft.com/office/powerpoint/2013/main/command" cId="149748091" sldId="333"/>
      <ac:spMk id="5" creationId="{392C2303-7C02-9E4F-6849-1ECBB06A0640}"/>
      <ac:txMk cp="115" len="103">
        <ac:context len="384" hash="410317399"/>
      </ac:txMk>
    </ac:txMkLst>
    <p188:pos x="8042564" y="2015834"/>
    <p188:txBody>
      <a:bodyPr/>
      <a:lstStyle/>
      <a:p>
        <a:r>
          <a:rPr lang="en-US"/>
          <a:t>I was asked this Q and could not remember the details.  It would be helpful to future presenters to add a note that OccAcc covers P1 time, but does not cover accidents if the driver is engaged (P23) on the other Company Driver App or when the Driver is solely engaged in personal activities that render him/her unavailable to accept a ride.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0FFE98-2851-478D-8E08-570BEE80FB39}" type="datetimeFigureOut">
              <a:rPr lang="en-US" smtClean="0"/>
              <a:t>6/25/2025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76E3353-0C6F-438A-A828-B77EB24AE33E}" type="slidenum">
              <a:rPr lang="en-US" smtClean="0"/>
              <a:t>‹#›</a:t>
            </a:fld>
            <a:endParaRPr lang="en-US"/>
          </a:p>
        </p:txBody>
      </p:sp>
    </p:spTree>
    <p:extLst>
      <p:ext uri="{BB962C8B-B14F-4D97-AF65-F5344CB8AC3E}">
        <p14:creationId xmlns:p14="http://schemas.microsoft.com/office/powerpoint/2010/main" val="1989125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0AC8EE0-9917-4D6A-97CC-660E44508720}" type="datetimeFigureOut">
              <a:rPr lang="en-US" smtClean="0"/>
              <a:t>6/25/2025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72AA9D4-5AB1-4DB6-8E34-127F9F32AA2B}" type="slidenum">
              <a:rPr lang="en-US" smtClean="0"/>
              <a:t>‹#›</a:t>
            </a:fld>
            <a:endParaRPr lang="en-US"/>
          </a:p>
        </p:txBody>
      </p:sp>
    </p:spTree>
    <p:extLst>
      <p:ext uri="{BB962C8B-B14F-4D97-AF65-F5344CB8AC3E}">
        <p14:creationId xmlns:p14="http://schemas.microsoft.com/office/powerpoint/2010/main" val="355613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A48F7F-ECAB-4EFB-BC2E-34AB44D00419}" type="slidenum">
              <a:rPr lang="en-US" altLang="en-US" smtClean="0"/>
              <a:pPr eaLnBrk="1" hangingPunct="1">
                <a:spcBef>
                  <a:spcPct val="0"/>
                </a:spcBef>
              </a:pPr>
              <a:t>1</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10</a:t>
            </a:fld>
            <a:endParaRPr lang="en-US"/>
          </a:p>
        </p:txBody>
      </p:sp>
    </p:spTree>
    <p:extLst>
      <p:ext uri="{BB962C8B-B14F-4D97-AF65-F5344CB8AC3E}">
        <p14:creationId xmlns:p14="http://schemas.microsoft.com/office/powerpoint/2010/main" val="35760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11</a:t>
            </a:fld>
            <a:endParaRPr lang="en-US"/>
          </a:p>
        </p:txBody>
      </p:sp>
    </p:spTree>
    <p:extLst>
      <p:ext uri="{BB962C8B-B14F-4D97-AF65-F5344CB8AC3E}">
        <p14:creationId xmlns:p14="http://schemas.microsoft.com/office/powerpoint/2010/main" val="2123364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12</a:t>
            </a:fld>
            <a:endParaRPr lang="en-US"/>
          </a:p>
        </p:txBody>
      </p:sp>
    </p:spTree>
    <p:extLst>
      <p:ext uri="{BB962C8B-B14F-4D97-AF65-F5344CB8AC3E}">
        <p14:creationId xmlns:p14="http://schemas.microsoft.com/office/powerpoint/2010/main" val="4197491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13</a:t>
            </a:fld>
            <a:endParaRPr lang="en-US"/>
          </a:p>
        </p:txBody>
      </p:sp>
    </p:spTree>
    <p:extLst>
      <p:ext uri="{BB962C8B-B14F-4D97-AF65-F5344CB8AC3E}">
        <p14:creationId xmlns:p14="http://schemas.microsoft.com/office/powerpoint/2010/main" val="2085830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pPr/>
              <a:t>14</a:t>
            </a:fld>
            <a:endParaRPr lang="en-US"/>
          </a:p>
        </p:txBody>
      </p:sp>
      <p:sp>
        <p:nvSpPr>
          <p:cNvPr id="6" name="Notes Placeholder 5">
            <a:extLst>
              <a:ext uri="{FF2B5EF4-FFF2-40B4-BE49-F238E27FC236}">
                <a16:creationId xmlns:a16="http://schemas.microsoft.com/office/drawing/2014/main" id="{7AB7DF06-E4FE-4DAD-8D9C-49D48231EBA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01323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15</a:t>
            </a:fld>
            <a:endParaRPr lang="en-US"/>
          </a:p>
        </p:txBody>
      </p:sp>
    </p:spTree>
    <p:extLst>
      <p:ext uri="{BB962C8B-B14F-4D97-AF65-F5344CB8AC3E}">
        <p14:creationId xmlns:p14="http://schemas.microsoft.com/office/powerpoint/2010/main" val="4176341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sz="1800" dirty="0"/>
              <a:t>80% of</a:t>
            </a:r>
            <a:r>
              <a:rPr lang="en-US" sz="1800" baseline="0" dirty="0"/>
              <a:t> settlement </a:t>
            </a:r>
            <a:r>
              <a:rPr lang="en-US" sz="1800" dirty="0"/>
              <a:t>in restitution to drivers</a:t>
            </a:r>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t>16</a:t>
            </a:fld>
            <a:endParaRPr lang="en-US"/>
          </a:p>
        </p:txBody>
      </p:sp>
    </p:spTree>
    <p:extLst>
      <p:ext uri="{BB962C8B-B14F-4D97-AF65-F5344CB8AC3E}">
        <p14:creationId xmlns:p14="http://schemas.microsoft.com/office/powerpoint/2010/main" val="4271625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17</a:t>
            </a:fld>
            <a:endParaRPr lang="en-US"/>
          </a:p>
        </p:txBody>
      </p:sp>
    </p:spTree>
    <p:extLst>
      <p:ext uri="{BB962C8B-B14F-4D97-AF65-F5344CB8AC3E}">
        <p14:creationId xmlns:p14="http://schemas.microsoft.com/office/powerpoint/2010/main" val="1031455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D72AA9D4-5AB1-4DB6-8E34-127F9F32AA2B}" type="slidenum">
              <a:rPr lang="en-US" smtClean="0"/>
              <a:t>18</a:t>
            </a:fld>
            <a:endParaRPr lang="en-US"/>
          </a:p>
        </p:txBody>
      </p:sp>
      <p:sp>
        <p:nvSpPr>
          <p:cNvPr id="6" name="Notes Placeholder 5">
            <a:extLst>
              <a:ext uri="{FF2B5EF4-FFF2-40B4-BE49-F238E27FC236}">
                <a16:creationId xmlns:a16="http://schemas.microsoft.com/office/drawing/2014/main" id="{9AD07215-F439-40AB-9235-5A8D8FB3763D}"/>
              </a:ext>
            </a:extLst>
          </p:cNvPr>
          <p:cNvSpPr>
            <a:spLocks noGrp="1"/>
          </p:cNvSpPr>
          <p:nvPr>
            <p:ph type="body" sz="quarter" idx="3"/>
          </p:nvPr>
        </p:nvSpPr>
        <p:spPr/>
        <p:txBody>
          <a:bodyPr/>
          <a:lstStyle/>
          <a:p>
            <a:r>
              <a:rPr lang="pt-BR" dirty="0"/>
              <a:t>Aumento anual do menor entre i) taxa anual de 3% ou ii) inflação, conforme refletido no índice de preços ao consumidor do BLS dos EUA.</a:t>
            </a:r>
            <a:endParaRPr lang="en-US" dirty="0"/>
          </a:p>
        </p:txBody>
      </p:sp>
    </p:spTree>
    <p:extLst>
      <p:ext uri="{BB962C8B-B14F-4D97-AF65-F5344CB8AC3E}">
        <p14:creationId xmlns:p14="http://schemas.microsoft.com/office/powerpoint/2010/main" val="1618748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19</a:t>
            </a:fld>
            <a:endParaRPr lang="en-US"/>
          </a:p>
        </p:txBody>
      </p:sp>
      <p:sp>
        <p:nvSpPr>
          <p:cNvPr id="6" name="Notes Placeholder 5">
            <a:extLst>
              <a:ext uri="{FF2B5EF4-FFF2-40B4-BE49-F238E27FC236}">
                <a16:creationId xmlns:a16="http://schemas.microsoft.com/office/drawing/2014/main" id="{3F115DC4-3DF8-40F2-948F-9653584D50B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26266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a:t>
            </a:fld>
            <a:endParaRPr lang="en-US"/>
          </a:p>
        </p:txBody>
      </p:sp>
      <p:sp>
        <p:nvSpPr>
          <p:cNvPr id="6" name="Notes Placeholder 5">
            <a:extLst>
              <a:ext uri="{FF2B5EF4-FFF2-40B4-BE49-F238E27FC236}">
                <a16:creationId xmlns:a16="http://schemas.microsoft.com/office/drawing/2014/main" id="{98138233-D19D-4447-85B8-24433AB9930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833648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0" i="0" dirty="0">
                <a:solidFill>
                  <a:srgbClr val="141414"/>
                </a:solidFill>
                <a:effectLst/>
                <a:latin typeface="Noto Sans VF"/>
              </a:rPr>
              <a:t>Drivers can request sick leave for:</a:t>
            </a:r>
          </a:p>
          <a:p>
            <a:pPr marL="742950" lvl="1" indent="-285750" algn="l">
              <a:buFont typeface="Arial" panose="020B0604020202020204" pitchFamily="34" charset="0"/>
              <a:buChar char="•"/>
            </a:pPr>
            <a:r>
              <a:rPr lang="en-US" b="0" i="0" dirty="0">
                <a:solidFill>
                  <a:srgbClr val="141414"/>
                </a:solidFill>
                <a:effectLst/>
                <a:latin typeface="Noto Sans VF"/>
              </a:rPr>
              <a:t>Mental or physical illness, injury, or health condition (you do not have to have a diagnosis or require medical care when you request leave)</a:t>
            </a:r>
          </a:p>
          <a:p>
            <a:pPr marL="742950" lvl="1" indent="-285750" algn="l">
              <a:buFont typeface="Arial" panose="020B0604020202020204" pitchFamily="34" charset="0"/>
              <a:buChar char="•"/>
            </a:pPr>
            <a:r>
              <a:rPr lang="en-US" b="0" i="0" dirty="0">
                <a:solidFill>
                  <a:srgbClr val="141414"/>
                </a:solidFill>
                <a:effectLst/>
                <a:latin typeface="Noto Sans VF"/>
              </a:rPr>
              <a:t>Diagnosis, care, or treatment of a mental or physical illness, injury, or health condition; or a need for medical diagnosis or preventive care</a:t>
            </a:r>
          </a:p>
          <a:p>
            <a:pPr marL="742950" lvl="1" indent="-285750" algn="l">
              <a:buFont typeface="Arial" panose="020B0604020202020204" pitchFamily="34" charset="0"/>
              <a:buChar char="•"/>
            </a:pPr>
            <a:r>
              <a:rPr lang="en-US" b="0" i="0" dirty="0">
                <a:solidFill>
                  <a:srgbClr val="141414"/>
                </a:solidFill>
                <a:effectLst/>
                <a:latin typeface="Noto Sans VF"/>
              </a:rPr>
              <a:t>Absence from work when you or your child has been the victim of domestic violence. </a:t>
            </a:r>
          </a:p>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20</a:t>
            </a:fld>
            <a:endParaRPr lang="en-US"/>
          </a:p>
        </p:txBody>
      </p:sp>
    </p:spTree>
    <p:extLst>
      <p:ext uri="{BB962C8B-B14F-4D97-AF65-F5344CB8AC3E}">
        <p14:creationId xmlns:p14="http://schemas.microsoft.com/office/powerpoint/2010/main" val="1260881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21</a:t>
            </a:fld>
            <a:endParaRPr lang="en-US"/>
          </a:p>
        </p:txBody>
      </p:sp>
      <p:sp>
        <p:nvSpPr>
          <p:cNvPr id="6" name="Notes Placeholder 5">
            <a:extLst>
              <a:ext uri="{FF2B5EF4-FFF2-40B4-BE49-F238E27FC236}">
                <a16:creationId xmlns:a16="http://schemas.microsoft.com/office/drawing/2014/main" id="{46EB192A-0287-43CC-A28B-DA3AF1166F55}"/>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31143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4EA72E"/>
                </a:solidFill>
                <a:effectLst/>
                <a:latin typeface="Calibri" panose="020F0502020204030204" pitchFamily="34" charset="0"/>
              </a:rPr>
              <a:t>The settlement includes the following language related to eligibility:  </a:t>
            </a:r>
            <a:r>
              <a:rPr lang="en-US" b="0" i="1" dirty="0">
                <a:solidFill>
                  <a:srgbClr val="4EA72E"/>
                </a:solidFill>
                <a:effectLst/>
                <a:latin typeface="Calibri" panose="020F0502020204030204" pitchFamily="34" charset="0"/>
              </a:rPr>
              <a:t>Drivers who average at least fifteen (15) hours of combined Engaged Time per week in a quarter will be eligible for a quarterly cash stipend from the Portable Health Fund equal to 50% of the average contribution required for the lowest tier healthcare plan on the Mass Connector Affordable Care Act exchange</a:t>
            </a:r>
            <a:r>
              <a:rPr lang="en-US" b="0" i="1" dirty="0">
                <a:solidFill>
                  <a:srgbClr val="242424"/>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22</a:t>
            </a:fld>
            <a:endParaRPr lang="en-US"/>
          </a:p>
        </p:txBody>
      </p:sp>
    </p:spTree>
    <p:extLst>
      <p:ext uri="{BB962C8B-B14F-4D97-AF65-F5344CB8AC3E}">
        <p14:creationId xmlns:p14="http://schemas.microsoft.com/office/powerpoint/2010/main" val="3781291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 this is complicated. The amount of the stipend is set at the 50% or 100% of the lowest rate healthcare plan on the Mass Connector.  This can only be determined at the time that the fund goes live – early 2025.</a:t>
            </a:r>
          </a:p>
        </p:txBody>
      </p:sp>
      <p:sp>
        <p:nvSpPr>
          <p:cNvPr id="4" name="Slide Number Placeholder 3"/>
          <p:cNvSpPr>
            <a:spLocks noGrp="1"/>
          </p:cNvSpPr>
          <p:nvPr>
            <p:ph type="sldNum" sz="quarter" idx="5"/>
          </p:nvPr>
        </p:nvSpPr>
        <p:spPr/>
        <p:txBody>
          <a:bodyPr/>
          <a:lstStyle/>
          <a:p>
            <a:fld id="{D72AA9D4-5AB1-4DB6-8E34-127F9F32AA2B}" type="slidenum">
              <a:rPr lang="en-US" smtClean="0"/>
              <a:t>23</a:t>
            </a:fld>
            <a:endParaRPr lang="en-US"/>
          </a:p>
        </p:txBody>
      </p:sp>
    </p:spTree>
    <p:extLst>
      <p:ext uri="{BB962C8B-B14F-4D97-AF65-F5344CB8AC3E}">
        <p14:creationId xmlns:p14="http://schemas.microsoft.com/office/powerpoint/2010/main" val="38388519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24</a:t>
            </a:fld>
            <a:endParaRPr lang="en-US"/>
          </a:p>
        </p:txBody>
      </p:sp>
      <p:sp>
        <p:nvSpPr>
          <p:cNvPr id="3" name="Notes Placeholder 2">
            <a:extLst>
              <a:ext uri="{FF2B5EF4-FFF2-40B4-BE49-F238E27FC236}">
                <a16:creationId xmlns:a16="http://schemas.microsoft.com/office/drawing/2014/main" id="{763E78BA-603C-7BCE-63B3-6FCCFA41B957}"/>
              </a:ext>
            </a:extLst>
          </p:cNvPr>
          <p:cNvSpPr>
            <a:spLocks noGrp="1"/>
          </p:cNvSpPr>
          <p:nvPr>
            <p:ph type="body" idx="1"/>
          </p:nvPr>
        </p:nvSpPr>
        <p:spPr/>
        <p:txBody>
          <a:bodyPr/>
          <a:lstStyle/>
          <a:p>
            <a:r>
              <a:rPr lang="en-US" dirty="0"/>
              <a:t>Prepare for questions about what if driver does not use the money for FMLA?  It appears there is no requirement that drivers use the money for FMLA, so there is no adverse consequences to driver.</a:t>
            </a:r>
          </a:p>
        </p:txBody>
      </p:sp>
    </p:spTree>
    <p:extLst>
      <p:ext uri="{BB962C8B-B14F-4D97-AF65-F5344CB8AC3E}">
        <p14:creationId xmlns:p14="http://schemas.microsoft.com/office/powerpoint/2010/main" val="33548093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25</a:t>
            </a:fld>
            <a:endParaRPr lang="en-US"/>
          </a:p>
        </p:txBody>
      </p:sp>
    </p:spTree>
    <p:extLst>
      <p:ext uri="{BB962C8B-B14F-4D97-AF65-F5344CB8AC3E}">
        <p14:creationId xmlns:p14="http://schemas.microsoft.com/office/powerpoint/2010/main" val="188299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Note: </a:t>
            </a:r>
            <a:r>
              <a:rPr lang="en-US" sz="1800" dirty="0" err="1">
                <a:effectLst/>
                <a:latin typeface="Segoe UI" panose="020B0502040204020203" pitchFamily="34" charset="0"/>
              </a:rPr>
              <a:t>OccAcc</a:t>
            </a:r>
            <a:r>
              <a:rPr lang="en-US" sz="1800" dirty="0">
                <a:effectLst/>
                <a:latin typeface="Segoe UI" panose="020B0502040204020203" pitchFamily="34" charset="0"/>
              </a:rPr>
              <a:t> covers P1 time, but does not cover accidents if the driver is engaged (P23) on the other Company Driver App or when the Driver is solely engaged in personal activities that render him/her unavailable to accept a ride. </a:t>
            </a:r>
            <a:endParaRPr lang="en-US" sz="1800" dirty="0">
              <a:effectLst/>
              <a:latin typeface="Arial" panose="020B0604020202020204" pitchFamily="34" charset="0"/>
            </a:endParaRPr>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26</a:t>
            </a:fld>
            <a:endParaRPr lang="en-US"/>
          </a:p>
        </p:txBody>
      </p:sp>
    </p:spTree>
    <p:extLst>
      <p:ext uri="{BB962C8B-B14F-4D97-AF65-F5344CB8AC3E}">
        <p14:creationId xmlns:p14="http://schemas.microsoft.com/office/powerpoint/2010/main" val="453434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27</a:t>
            </a:fld>
            <a:endParaRPr lang="en-US"/>
          </a:p>
        </p:txBody>
      </p:sp>
    </p:spTree>
    <p:extLst>
      <p:ext uri="{BB962C8B-B14F-4D97-AF65-F5344CB8AC3E}">
        <p14:creationId xmlns:p14="http://schemas.microsoft.com/office/powerpoint/2010/main" val="22917509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28</a:t>
            </a:fld>
            <a:endParaRPr lang="en-US"/>
          </a:p>
        </p:txBody>
      </p:sp>
    </p:spTree>
    <p:extLst>
      <p:ext uri="{BB962C8B-B14F-4D97-AF65-F5344CB8AC3E}">
        <p14:creationId xmlns:p14="http://schemas.microsoft.com/office/powerpoint/2010/main" val="17264370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29</a:t>
            </a:fld>
            <a:endParaRPr lang="en-US"/>
          </a:p>
        </p:txBody>
      </p:sp>
    </p:spTree>
    <p:extLst>
      <p:ext uri="{BB962C8B-B14F-4D97-AF65-F5344CB8AC3E}">
        <p14:creationId xmlns:p14="http://schemas.microsoft.com/office/powerpoint/2010/main" val="1577244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3</a:t>
            </a:fld>
            <a:endParaRPr lang="en-US"/>
          </a:p>
        </p:txBody>
      </p:sp>
      <p:sp>
        <p:nvSpPr>
          <p:cNvPr id="6" name="Notes Placeholder 5">
            <a:extLst>
              <a:ext uri="{FF2B5EF4-FFF2-40B4-BE49-F238E27FC236}">
                <a16:creationId xmlns:a16="http://schemas.microsoft.com/office/drawing/2014/main" id="{21469F08-688F-47E4-A4A4-DE9558A4E6CE}"/>
              </a:ext>
            </a:extLst>
          </p:cNvPr>
          <p:cNvSpPr>
            <a:spLocks noGrp="1"/>
          </p:cNvSpPr>
          <p:nvPr>
            <p:ph type="body" sz="quarter" idx="3"/>
          </p:nvPr>
        </p:nvSpPr>
        <p:spPr/>
        <p:txBody>
          <a:bodyPr/>
          <a:lstStyle/>
          <a:p>
            <a:r>
              <a:rPr lang="en-US" sz="1800" u="sng" dirty="0">
                <a:solidFill>
                  <a:srgbClr val="008080"/>
                </a:solidFill>
                <a:effectLst/>
                <a:latin typeface="Times New Roman" panose="02020603050405020304" pitchFamily="18" charset="0"/>
                <a:ea typeface="Aptos" panose="020B0004020202020204" pitchFamily="34" charset="0"/>
              </a:rPr>
              <a:t>under the ballot initiatives, the earnings floor would have been ~$23.50/hour (P23 time)]</a:t>
            </a:r>
            <a:endParaRPr lang="en-US" dirty="0"/>
          </a:p>
        </p:txBody>
      </p:sp>
    </p:spTree>
    <p:extLst>
      <p:ext uri="{BB962C8B-B14F-4D97-AF65-F5344CB8AC3E}">
        <p14:creationId xmlns:p14="http://schemas.microsoft.com/office/powerpoint/2010/main" val="35483354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30</a:t>
            </a:fld>
            <a:endParaRPr lang="en-US"/>
          </a:p>
        </p:txBody>
      </p:sp>
    </p:spTree>
    <p:extLst>
      <p:ext uri="{BB962C8B-B14F-4D97-AF65-F5344CB8AC3E}">
        <p14:creationId xmlns:p14="http://schemas.microsoft.com/office/powerpoint/2010/main" val="35000431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31</a:t>
            </a:fld>
            <a:endParaRPr lang="en-US"/>
          </a:p>
        </p:txBody>
      </p:sp>
    </p:spTree>
    <p:extLst>
      <p:ext uri="{BB962C8B-B14F-4D97-AF65-F5344CB8AC3E}">
        <p14:creationId xmlns:p14="http://schemas.microsoft.com/office/powerpoint/2010/main" val="14652045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83724"/>
            <a:ext cx="5608320" cy="3660458"/>
          </a:xfrm>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32</a:t>
            </a:fld>
            <a:endParaRPr lang="en-US"/>
          </a:p>
        </p:txBody>
      </p:sp>
    </p:spTree>
    <p:extLst>
      <p:ext uri="{BB962C8B-B14F-4D97-AF65-F5344CB8AC3E}">
        <p14:creationId xmlns:p14="http://schemas.microsoft.com/office/powerpoint/2010/main" val="122269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72AA9D4-5AB1-4DB6-8E34-127F9F32AA2B}" type="slidenum">
              <a:rPr lang="en-US" smtClean="0"/>
              <a:t>4</a:t>
            </a:fld>
            <a:endParaRPr lang="en-US"/>
          </a:p>
        </p:txBody>
      </p:sp>
      <p:sp>
        <p:nvSpPr>
          <p:cNvPr id="6" name="Notes Placeholder 5">
            <a:extLst>
              <a:ext uri="{FF2B5EF4-FFF2-40B4-BE49-F238E27FC236}">
                <a16:creationId xmlns:a16="http://schemas.microsoft.com/office/drawing/2014/main" id="{445C2A4C-CD1F-4575-94E4-E570487E3A1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70342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5</a:t>
            </a:fld>
            <a:endParaRPr lang="en-US"/>
          </a:p>
        </p:txBody>
      </p:sp>
    </p:spTree>
    <p:extLst>
      <p:ext uri="{BB962C8B-B14F-4D97-AF65-F5344CB8AC3E}">
        <p14:creationId xmlns:p14="http://schemas.microsoft.com/office/powerpoint/2010/main" val="1073330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6</a:t>
            </a:fld>
            <a:endParaRPr lang="en-US"/>
          </a:p>
        </p:txBody>
      </p:sp>
      <p:sp>
        <p:nvSpPr>
          <p:cNvPr id="6" name="Notes Placeholder 5">
            <a:extLst>
              <a:ext uri="{FF2B5EF4-FFF2-40B4-BE49-F238E27FC236}">
                <a16:creationId xmlns:a16="http://schemas.microsoft.com/office/drawing/2014/main" id="{27429105-026C-491D-A716-D7FDC0C0EC6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68117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7</a:t>
            </a:fld>
            <a:endParaRPr lang="en-US"/>
          </a:p>
        </p:txBody>
      </p:sp>
    </p:spTree>
    <p:extLst>
      <p:ext uri="{BB962C8B-B14F-4D97-AF65-F5344CB8AC3E}">
        <p14:creationId xmlns:p14="http://schemas.microsoft.com/office/powerpoint/2010/main" val="2357641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252781"/>
            <a:ext cx="5815453" cy="4724352"/>
          </a:xfrm>
        </p:spPr>
        <p:txBody>
          <a:bodyPr/>
          <a:lstStyle/>
          <a:p>
            <a:r>
              <a:rPr lang="en-US" sz="1800" dirty="0">
                <a:effectLst/>
                <a:latin typeface="Segoe UI" panose="020B0502040204020203" pitchFamily="34" charset="0"/>
              </a:rPr>
              <a:t>the earnings minimum applies to P2 and P3 time, and there is no exception for when a rider cancels a ride. Based on past practice, Uber pays ~$2 if a rider cancels during P2 time; Lyft doesn't pay anything. I think that we'll need to confirm that their P2 time is compensated even if the ride is canceled. </a:t>
            </a:r>
            <a:endParaRPr lang="en-US" sz="16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8</a:t>
            </a:fld>
            <a:endParaRPr lang="en-US"/>
          </a:p>
        </p:txBody>
      </p:sp>
    </p:spTree>
    <p:extLst>
      <p:ext uri="{BB962C8B-B14F-4D97-AF65-F5344CB8AC3E}">
        <p14:creationId xmlns:p14="http://schemas.microsoft.com/office/powerpoint/2010/main" val="1170018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9</a:t>
            </a:fld>
            <a:endParaRPr lang="en-US"/>
          </a:p>
        </p:txBody>
      </p:sp>
    </p:spTree>
    <p:extLst>
      <p:ext uri="{BB962C8B-B14F-4D97-AF65-F5344CB8AC3E}">
        <p14:creationId xmlns:p14="http://schemas.microsoft.com/office/powerpoint/2010/main" val="1867189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304803"/>
            <a:ext cx="4953000" cy="2590799"/>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3505200" y="3886200"/>
            <a:ext cx="50292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9441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96966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2743200" y="6477002"/>
            <a:ext cx="3657600" cy="24447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Tree>
    <p:extLst>
      <p:ext uri="{BB962C8B-B14F-4D97-AF65-F5344CB8AC3E}">
        <p14:creationId xmlns:p14="http://schemas.microsoft.com/office/powerpoint/2010/main" val="337572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10"/>
          </p:nvPr>
        </p:nvSpPr>
        <p:spPr/>
        <p:txBody>
          <a:bodyPr/>
          <a:lstStyle/>
          <a:p>
            <a:endParaRPr lang="en-US"/>
          </a:p>
        </p:txBody>
      </p:sp>
      <p:sp>
        <p:nvSpPr>
          <p:cNvPr id="13" name="Slide Number Placeholder 12"/>
          <p:cNvSpPr>
            <a:spLocks noGrp="1"/>
          </p:cNvSpPr>
          <p:nvPr>
            <p:ph type="sldNum" sz="quarter" idx="12"/>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37128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1"/>
          </p:nvPr>
        </p:nvSpPr>
        <p:spPr/>
        <p:txBody>
          <a:bodyPr/>
          <a:lstStyle/>
          <a:p>
            <a:endParaRPr lang="en-US"/>
          </a:p>
        </p:txBody>
      </p:sp>
      <p:sp>
        <p:nvSpPr>
          <p:cNvPr id="12" name="Slide Number Placeholder 11"/>
          <p:cNvSpPr>
            <a:spLocks noGrp="1"/>
          </p:cNvSpPr>
          <p:nvPr>
            <p:ph type="sldNum" sz="quarter" idx="12"/>
          </p:nvPr>
        </p:nvSpPr>
        <p:spPr/>
        <p:txBody>
          <a:bodyPr/>
          <a:lstStyle/>
          <a:p>
            <a:fld id="{1C078096-9997-49EF-9104-EC42DAE8B88D}" type="slidenum">
              <a:rPr lang="en-US" smtClean="0"/>
              <a:t>‹#›</a:t>
            </a:fld>
            <a:endParaRPr lang="en-US"/>
          </a:p>
        </p:txBody>
      </p:sp>
      <p:sp>
        <p:nvSpPr>
          <p:cNvPr id="11" name="Footer Placeholder 3"/>
          <p:cNvSpPr>
            <a:spLocks noGrp="1"/>
          </p:cNvSpPr>
          <p:nvPr>
            <p:ph type="ftr" sz="quarter" idx="1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65662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1" name="Slide Number Placeholder 10"/>
          <p:cNvSpPr>
            <a:spLocks noGrp="1"/>
          </p:cNvSpPr>
          <p:nvPr>
            <p:ph type="sldNum" sz="quarter" idx="12"/>
          </p:nvPr>
        </p:nvSpPr>
        <p:spPr/>
        <p:txBody>
          <a:bodyPr/>
          <a:lstStyle/>
          <a:p>
            <a:fld id="{1C078096-9997-49EF-9104-EC42DAE8B88D}" type="slidenum">
              <a:rPr lang="en-US" smtClean="0"/>
              <a:t>‹#›</a:t>
            </a:fld>
            <a:endParaRPr lang="en-US"/>
          </a:p>
        </p:txBody>
      </p:sp>
      <p:sp>
        <p:nvSpPr>
          <p:cNvPr id="7"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225670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1C078096-9997-49EF-9104-EC42DAE8B88D}" type="slidenum">
              <a:rPr lang="en-US" smtClean="0"/>
              <a:t>‹#›</a:t>
            </a:fld>
            <a:endParaRPr lang="en-US"/>
          </a:p>
        </p:txBody>
      </p:sp>
      <p:sp>
        <p:nvSpPr>
          <p:cNvPr id="6"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4025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solidFill>
                  <a:schemeClr val="bg1"/>
                </a:solidFill>
              </a:defRPr>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6409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03360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0181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2600" y="76200"/>
            <a:ext cx="6934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71800" y="6356352"/>
            <a:ext cx="3200400" cy="36512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78096-9997-49EF-9104-EC42DAE8B88D}" type="slidenum">
              <a:rPr lang="en-US" smtClean="0"/>
              <a:t>‹#›</a:t>
            </a:fld>
            <a:endParaRPr lang="en-US"/>
          </a:p>
        </p:txBody>
      </p:sp>
    </p:spTree>
    <p:extLst>
      <p:ext uri="{BB962C8B-B14F-4D97-AF65-F5344CB8AC3E}">
        <p14:creationId xmlns:p14="http://schemas.microsoft.com/office/powerpoint/2010/main" val="2141517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dt="0"/>
  <p:txStyles>
    <p:titleStyle>
      <a:lvl1pPr algn="ctr" defTabSz="914400" rtl="0" eaLnBrk="1" latinLnBrk="0" hangingPunct="1">
        <a:spcBef>
          <a:spcPct val="0"/>
        </a:spcBef>
        <a:buNone/>
        <a:defRPr sz="4400" kern="1200">
          <a:solidFill>
            <a:schemeClr val="bg1">
              <a:lumMod val="8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8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8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8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14D_8ECF97B.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mass.gov/ago/uberlyf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ctrTitle"/>
          </p:nvPr>
        </p:nvSpPr>
        <p:spPr>
          <a:xfrm>
            <a:off x="3217334" y="1381045"/>
            <a:ext cx="5562600" cy="3103032"/>
          </a:xfrm>
        </p:spPr>
        <p:txBody>
          <a:bodyPr>
            <a:normAutofit fontScale="90000"/>
          </a:bodyPr>
          <a:lstStyle/>
          <a:p>
            <a:br>
              <a:rPr lang="en-US" sz="4800" dirty="0"/>
            </a:br>
            <a:br>
              <a:rPr lang="en-US" sz="4800" dirty="0"/>
            </a:br>
            <a:br>
              <a:rPr lang="en-US" sz="4800" dirty="0"/>
            </a:br>
            <a:br>
              <a:rPr lang="en-US" sz="4800" dirty="0"/>
            </a:br>
            <a:r>
              <a:rPr lang="en-US" sz="4800" b="1" dirty="0" err="1"/>
              <a:t>Acordo</a:t>
            </a:r>
            <a:r>
              <a:rPr lang="en-US" sz="4800" dirty="0"/>
              <a:t> </a:t>
            </a:r>
            <a:r>
              <a:rPr lang="en-US" sz="4800" b="1" dirty="0"/>
              <a:t>Uber/Lyft </a:t>
            </a:r>
            <a:br>
              <a:rPr lang="en-US" sz="4800" dirty="0"/>
            </a:br>
            <a:r>
              <a:rPr lang="en-US" sz="4900" b="1" dirty="0"/>
              <a:t>&amp;</a:t>
            </a:r>
            <a:br>
              <a:rPr lang="en-US" sz="5300" b="1" dirty="0"/>
            </a:br>
            <a:r>
              <a:rPr lang="pt-BR" sz="4900" b="1" dirty="0"/>
              <a:t>O que isso significa para os motoristas </a:t>
            </a:r>
            <a:br>
              <a:rPr lang="en-US" sz="4800" dirty="0"/>
            </a:br>
            <a:br>
              <a:rPr lang="en-US" sz="4800" dirty="0"/>
            </a:br>
            <a:br>
              <a:rPr lang="en-US" sz="4800" dirty="0"/>
            </a:br>
            <a:br>
              <a:rPr lang="en-US" sz="4800" dirty="0"/>
            </a:br>
            <a:br>
              <a:rPr lang="en-US" altLang="en-US" sz="4800" b="1" dirty="0">
                <a:solidFill>
                  <a:schemeClr val="bg1"/>
                </a:solidFill>
                <a:latin typeface="Calibri" panose="020F0502020204030204" pitchFamily="34" charset="0"/>
              </a:rPr>
            </a:br>
            <a:endParaRPr lang="en-US" altLang="en-US" sz="4800" b="1" dirty="0">
              <a:solidFill>
                <a:schemeClr val="bg1"/>
              </a:solidFill>
              <a:latin typeface="Calibri" panose="020F0502020204030204" pitchFamily="34" charset="0"/>
            </a:endParaRPr>
          </a:p>
        </p:txBody>
      </p:sp>
      <p:sp>
        <p:nvSpPr>
          <p:cNvPr id="4" name="TextBox 3">
            <a:extLst>
              <a:ext uri="{FF2B5EF4-FFF2-40B4-BE49-F238E27FC236}">
                <a16:creationId xmlns:a16="http://schemas.microsoft.com/office/drawing/2014/main" id="{EB58DFB5-0331-2055-3FD4-5895D7608D8B}"/>
              </a:ext>
            </a:extLst>
          </p:cNvPr>
          <p:cNvSpPr txBox="1"/>
          <p:nvPr/>
        </p:nvSpPr>
        <p:spPr>
          <a:xfrm>
            <a:off x="3217334" y="5306157"/>
            <a:ext cx="6012180" cy="954107"/>
          </a:xfrm>
          <a:prstGeom prst="rect">
            <a:avLst/>
          </a:prstGeom>
          <a:noFill/>
        </p:spPr>
        <p:txBody>
          <a:bodyPr wrap="square" rtlCol="0">
            <a:spAutoFit/>
          </a:bodyPr>
          <a:lstStyle/>
          <a:p>
            <a:pPr algn="ctr"/>
            <a:r>
              <a:rPr lang="pt-BR" sz="2800" dirty="0">
                <a:solidFill>
                  <a:schemeClr val="bg1"/>
                </a:solidFill>
              </a:rPr>
              <a:t>Gabinete da Procuradora-Geral Andrea Joy Campbell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7298A-FA77-A210-DD49-F820F019FE01}"/>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9D33ED66-E20D-0B97-2356-1B9AE767E2CC}"/>
              </a:ext>
            </a:extLst>
          </p:cNvPr>
          <p:cNvSpPr>
            <a:spLocks noGrp="1"/>
          </p:cNvSpPr>
          <p:nvPr>
            <p:ph idx="1"/>
          </p:nvPr>
        </p:nvSpPr>
        <p:spPr/>
        <p:txBody>
          <a:bodyPr vert="horz" lIns="91440" tIns="45720" rIns="91440" bIns="45720" rtlCol="0" anchor="t">
            <a:normAutofit/>
          </a:bodyPr>
          <a:lstStyle/>
          <a:p>
            <a:pPr marL="0" indent="0">
              <a:buNone/>
            </a:pPr>
            <a:r>
              <a:rPr lang="pt-BR" dirty="0"/>
              <a:t>E se eu ganhei mais de $ 33,48 por hora</a:t>
            </a:r>
            <a:r>
              <a:rPr lang="en-US" dirty="0"/>
              <a:t>?</a:t>
            </a:r>
          </a:p>
          <a:p>
            <a:r>
              <a:rPr lang="pt-BR" dirty="0"/>
              <a:t>O salário mínimo é um piso</a:t>
            </a:r>
            <a:r>
              <a:rPr lang="en-US" dirty="0"/>
              <a:t>.</a:t>
            </a:r>
            <a:endParaRPr lang="en-US" dirty="0">
              <a:ea typeface="Calibri"/>
              <a:cs typeface="Calibri"/>
            </a:endParaRPr>
          </a:p>
          <a:p>
            <a:r>
              <a:rPr lang="pt-BR" dirty="0"/>
              <a:t>Pagamentos suplementares são fornecidos apenas a motoristas que ganham menos de US$ 33,48 por hora</a:t>
            </a:r>
            <a:r>
              <a:rPr lang="en-US" dirty="0"/>
              <a:t>.</a:t>
            </a:r>
            <a:endParaRPr lang="en-US" dirty="0">
              <a:ea typeface="Calibri"/>
              <a:cs typeface="Calibri"/>
            </a:endParaRPr>
          </a:p>
          <a:p>
            <a:r>
              <a:rPr lang="pt-BR" dirty="0"/>
              <a:t>Motoristas que ganham mais não recebem pagamento complementar</a:t>
            </a:r>
            <a:r>
              <a:rPr lang="en-US" dirty="0"/>
              <a:t>.</a:t>
            </a:r>
            <a:endParaRPr lang="en-US" dirty="0">
              <a:ea typeface="Calibri"/>
              <a:cs typeface="Calibri"/>
            </a:endParaRPr>
          </a:p>
        </p:txBody>
      </p:sp>
    </p:spTree>
    <p:extLst>
      <p:ext uri="{BB962C8B-B14F-4D97-AF65-F5344CB8AC3E}">
        <p14:creationId xmlns:p14="http://schemas.microsoft.com/office/powerpoint/2010/main" val="310412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C4F33-1B0C-E0BC-2C63-F3C11CEF300B}"/>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697E976C-4C5E-7813-9B5B-B7152C0C252D}"/>
              </a:ext>
            </a:extLst>
          </p:cNvPr>
          <p:cNvSpPr>
            <a:spLocks noGrp="1"/>
          </p:cNvSpPr>
          <p:nvPr>
            <p:ph idx="1"/>
          </p:nvPr>
        </p:nvSpPr>
        <p:spPr/>
        <p:txBody>
          <a:bodyPr/>
          <a:lstStyle/>
          <a:p>
            <a:pPr marL="0" indent="0">
              <a:buNone/>
            </a:pPr>
            <a:r>
              <a:rPr lang="en-US" dirty="0" err="1"/>
              <a:t>Exemplo</a:t>
            </a:r>
            <a:endParaRPr lang="en-US" dirty="0"/>
          </a:p>
          <a:p>
            <a:r>
              <a:rPr lang="pt-BR" dirty="0"/>
              <a:t>Tempo de engajamento do motorista (1º de setembro a 14 de setembro) = </a:t>
            </a:r>
            <a:r>
              <a:rPr lang="en-US" dirty="0"/>
              <a:t>40 horas</a:t>
            </a:r>
          </a:p>
          <a:p>
            <a:r>
              <a:rPr lang="pt-BR" dirty="0"/>
              <a:t>Salário mínimo para 40h = 40 horas x $ 33,48 por hora</a:t>
            </a:r>
            <a:r>
              <a:rPr lang="en-US" dirty="0"/>
              <a:t> = $1339.</a:t>
            </a:r>
            <a:r>
              <a:rPr lang="en-US" altLang="zh-CN" dirty="0"/>
              <a:t>2</a:t>
            </a:r>
            <a:r>
              <a:rPr lang="en-US" dirty="0"/>
              <a:t>0</a:t>
            </a:r>
          </a:p>
          <a:p>
            <a:r>
              <a:rPr lang="en-US" dirty="0" err="1"/>
              <a:t>Ganhos</a:t>
            </a:r>
            <a:r>
              <a:rPr lang="en-US" dirty="0"/>
              <a:t> reais do </a:t>
            </a:r>
            <a:r>
              <a:rPr lang="en-US" dirty="0" err="1"/>
              <a:t>motorista</a:t>
            </a:r>
            <a:r>
              <a:rPr lang="en-US" dirty="0"/>
              <a:t> = $950.00</a:t>
            </a:r>
          </a:p>
          <a:p>
            <a:r>
              <a:rPr lang="en-US" dirty="0" err="1"/>
              <a:t>Pagamento</a:t>
            </a:r>
            <a:r>
              <a:rPr lang="en-US" dirty="0"/>
              <a:t> </a:t>
            </a:r>
            <a:r>
              <a:rPr lang="en-US" dirty="0" err="1"/>
              <a:t>suplementar</a:t>
            </a:r>
            <a:r>
              <a:rPr lang="en-US" dirty="0"/>
              <a:t> = $1339</a:t>
            </a:r>
            <a:r>
              <a:rPr lang="en-US" altLang="zh-CN" dirty="0"/>
              <a:t>.20</a:t>
            </a:r>
            <a:r>
              <a:rPr lang="en-US" dirty="0"/>
              <a:t>-$950=$389</a:t>
            </a:r>
            <a:r>
              <a:rPr lang="en-US" altLang="zh-CN" dirty="0"/>
              <a:t>.20</a:t>
            </a:r>
            <a:endParaRPr lang="en-US" dirty="0"/>
          </a:p>
          <a:p>
            <a:endParaRPr lang="en-US" dirty="0"/>
          </a:p>
          <a:p>
            <a:endParaRPr lang="en-US" dirty="0"/>
          </a:p>
        </p:txBody>
      </p:sp>
    </p:spTree>
    <p:extLst>
      <p:ext uri="{BB962C8B-B14F-4D97-AF65-F5344CB8AC3E}">
        <p14:creationId xmlns:p14="http://schemas.microsoft.com/office/powerpoint/2010/main" val="342631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5F7F-ED92-621A-D260-3664D3A8E0C6}"/>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graphicFrame>
        <p:nvGraphicFramePr>
          <p:cNvPr id="7" name="Content Placeholder 6">
            <a:extLst>
              <a:ext uri="{FF2B5EF4-FFF2-40B4-BE49-F238E27FC236}">
                <a16:creationId xmlns:a16="http://schemas.microsoft.com/office/drawing/2014/main" id="{89A38B29-FDE3-BD6D-AD69-B7B7285CD758}"/>
              </a:ext>
            </a:extLst>
          </p:cNvPr>
          <p:cNvGraphicFramePr>
            <a:graphicFrameLocks noGrp="1"/>
          </p:cNvGraphicFramePr>
          <p:nvPr>
            <p:ph idx="1"/>
            <p:extLst>
              <p:ext uri="{D42A27DB-BD31-4B8C-83A1-F6EECF244321}">
                <p14:modId xmlns:p14="http://schemas.microsoft.com/office/powerpoint/2010/main" val="2720542053"/>
              </p:ext>
            </p:extLst>
          </p:nvPr>
        </p:nvGraphicFramePr>
        <p:xfrm>
          <a:off x="457200" y="1600200"/>
          <a:ext cx="8229600" cy="47905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5456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FE59-2886-05DB-35CB-E6A4E659D022}"/>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41001F07-E199-2AC1-0519-7874E917D340}"/>
              </a:ext>
            </a:extLst>
          </p:cNvPr>
          <p:cNvSpPr>
            <a:spLocks noGrp="1"/>
          </p:cNvSpPr>
          <p:nvPr>
            <p:ph idx="1"/>
          </p:nvPr>
        </p:nvSpPr>
        <p:spPr/>
        <p:txBody>
          <a:bodyPr>
            <a:normAutofit lnSpcReduction="10000"/>
          </a:bodyPr>
          <a:lstStyle/>
          <a:p>
            <a:pPr marL="0" indent="0">
              <a:buNone/>
            </a:pPr>
            <a:r>
              <a:rPr lang="pt-BR" dirty="0"/>
              <a:t>Quais viagens contam para o pagamento mínimo</a:t>
            </a:r>
            <a:r>
              <a:rPr lang="en-US" dirty="0"/>
              <a:t>?</a:t>
            </a:r>
          </a:p>
          <a:p>
            <a:r>
              <a:rPr lang="pt-BR" dirty="0"/>
              <a:t>Corridas em MA – cobertura. Apenas corridas que começam em Massachusetts são cobertas pelo pagamento mínimo do motorista</a:t>
            </a:r>
            <a:r>
              <a:rPr lang="en-US" dirty="0"/>
              <a:t>.</a:t>
            </a:r>
          </a:p>
          <a:p>
            <a:r>
              <a:rPr lang="pt-BR" dirty="0"/>
              <a:t>Corridas que começam fora de MA -</a:t>
            </a:r>
            <a:r>
              <a:rPr lang="en-US" dirty="0"/>
              <a:t> </a:t>
            </a:r>
            <a:r>
              <a:rPr lang="en-US" dirty="0" err="1"/>
              <a:t>não</a:t>
            </a:r>
            <a:r>
              <a:rPr lang="en-US" dirty="0"/>
              <a:t> </a:t>
            </a:r>
            <a:r>
              <a:rPr lang="en-US" dirty="0" err="1"/>
              <a:t>são</a:t>
            </a:r>
            <a:r>
              <a:rPr lang="en-US" dirty="0"/>
              <a:t> </a:t>
            </a:r>
            <a:r>
              <a:rPr lang="en-US" dirty="0" err="1"/>
              <a:t>cobertas</a:t>
            </a:r>
            <a:r>
              <a:rPr lang="en-US" dirty="0"/>
              <a:t>.</a:t>
            </a:r>
          </a:p>
          <a:p>
            <a:r>
              <a:rPr lang="pt-BR" dirty="0"/>
              <a:t>Uber Eats/entrega de comida </a:t>
            </a:r>
            <a:r>
              <a:rPr lang="en-US" dirty="0"/>
              <a:t>- </a:t>
            </a:r>
            <a:r>
              <a:rPr lang="en-US" dirty="0" err="1"/>
              <a:t>não</a:t>
            </a:r>
            <a:r>
              <a:rPr lang="en-US" dirty="0"/>
              <a:t> </a:t>
            </a:r>
            <a:r>
              <a:rPr lang="en-US" dirty="0" err="1"/>
              <a:t>são</a:t>
            </a:r>
            <a:r>
              <a:rPr lang="en-US" dirty="0"/>
              <a:t> </a:t>
            </a:r>
            <a:r>
              <a:rPr lang="en-US" dirty="0" err="1"/>
              <a:t>cobertos</a:t>
            </a:r>
            <a:r>
              <a:rPr lang="en-US" dirty="0"/>
              <a:t>. </a:t>
            </a:r>
          </a:p>
          <a:p>
            <a:endParaRPr lang="en-US" dirty="0"/>
          </a:p>
        </p:txBody>
      </p:sp>
    </p:spTree>
    <p:extLst>
      <p:ext uri="{BB962C8B-B14F-4D97-AF65-F5344CB8AC3E}">
        <p14:creationId xmlns:p14="http://schemas.microsoft.com/office/powerpoint/2010/main" val="262133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51B47C76-A246-F21E-B288-5890242A2C3C}"/>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err="1"/>
              <a:t>Quais</a:t>
            </a:r>
            <a:r>
              <a:rPr lang="en-US" dirty="0"/>
              <a:t> </a:t>
            </a:r>
            <a:r>
              <a:rPr lang="en-US" dirty="0" err="1"/>
              <a:t>ganhos</a:t>
            </a:r>
            <a:r>
              <a:rPr lang="en-US" dirty="0"/>
              <a:t> </a:t>
            </a:r>
            <a:r>
              <a:rPr lang="en-US" dirty="0" err="1"/>
              <a:t>contam</a:t>
            </a:r>
            <a:r>
              <a:rPr lang="en-US" dirty="0"/>
              <a:t>?</a:t>
            </a:r>
          </a:p>
          <a:p>
            <a:r>
              <a:rPr lang="pt-BR" dirty="0"/>
              <a:t>Todos os ganhos de viagem </a:t>
            </a:r>
            <a:r>
              <a:rPr lang="en-US" dirty="0"/>
              <a:t>(ex.: </a:t>
            </a:r>
            <a:r>
              <a:rPr lang="en-US" dirty="0" err="1"/>
              <a:t>tarifas</a:t>
            </a:r>
            <a:r>
              <a:rPr lang="en-US" dirty="0"/>
              <a:t>)</a:t>
            </a:r>
          </a:p>
          <a:p>
            <a:r>
              <a:rPr lang="pt-BR" dirty="0"/>
              <a:t>Todos os incentivos e bônus</a:t>
            </a:r>
          </a:p>
          <a:p>
            <a:endParaRPr lang="en-US" dirty="0"/>
          </a:p>
          <a:p>
            <a:pPr marL="0" indent="0">
              <a:buNone/>
            </a:pPr>
            <a:r>
              <a:rPr lang="en-US" dirty="0" err="1"/>
              <a:t>Quais</a:t>
            </a:r>
            <a:r>
              <a:rPr lang="en-US" dirty="0"/>
              <a:t> </a:t>
            </a:r>
            <a:r>
              <a:rPr lang="en-US" dirty="0" err="1"/>
              <a:t>ganhos</a:t>
            </a:r>
            <a:r>
              <a:rPr lang="en-US" dirty="0"/>
              <a:t> </a:t>
            </a:r>
            <a:r>
              <a:rPr lang="en-US" dirty="0" err="1"/>
              <a:t>são</a:t>
            </a:r>
            <a:r>
              <a:rPr lang="en-US" dirty="0"/>
              <a:t> </a:t>
            </a:r>
            <a:r>
              <a:rPr lang="en-US" dirty="0" err="1"/>
              <a:t>excluídos</a:t>
            </a:r>
            <a:r>
              <a:rPr lang="en-US" dirty="0"/>
              <a:t>?</a:t>
            </a:r>
            <a:endParaRPr lang="en-US" dirty="0">
              <a:cs typeface="Calibri"/>
            </a:endParaRPr>
          </a:p>
          <a:p>
            <a:r>
              <a:rPr lang="en-US" dirty="0"/>
              <a:t>As </a:t>
            </a:r>
            <a:r>
              <a:rPr lang="en-US" dirty="0" err="1"/>
              <a:t>gorjetas</a:t>
            </a:r>
            <a:r>
              <a:rPr lang="en-US" dirty="0"/>
              <a:t> </a:t>
            </a:r>
            <a:r>
              <a:rPr lang="en-US" dirty="0" err="1"/>
              <a:t>são</a:t>
            </a:r>
            <a:r>
              <a:rPr lang="en-US" dirty="0"/>
              <a:t> </a:t>
            </a:r>
            <a:r>
              <a:rPr lang="en-US" dirty="0" err="1"/>
              <a:t>excluídas</a:t>
            </a:r>
            <a:r>
              <a:rPr lang="en-US" dirty="0"/>
              <a:t>.</a:t>
            </a:r>
          </a:p>
          <a:p>
            <a:r>
              <a:rPr lang="pt-BR" dirty="0"/>
              <a:t>Reembolso de pedágios, taxas de aeroporto e outras taxas pagas pelos passageiros</a:t>
            </a:r>
            <a:r>
              <a:rPr lang="en-US" dirty="0"/>
              <a:t>.</a:t>
            </a:r>
          </a:p>
          <a:p>
            <a:endParaRPr lang="en-US" dirty="0"/>
          </a:p>
        </p:txBody>
      </p:sp>
    </p:spTree>
    <p:extLst>
      <p:ext uri="{BB962C8B-B14F-4D97-AF65-F5344CB8AC3E}">
        <p14:creationId xmlns:p14="http://schemas.microsoft.com/office/powerpoint/2010/main" val="38228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01EEF-7C87-078B-A11C-B10E56D612C3}"/>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89C32013-0413-4AB5-53BD-5D81F6566551}"/>
              </a:ext>
            </a:extLst>
          </p:cNvPr>
          <p:cNvSpPr>
            <a:spLocks noGrp="1"/>
          </p:cNvSpPr>
          <p:nvPr>
            <p:ph idx="1"/>
          </p:nvPr>
        </p:nvSpPr>
        <p:spPr/>
        <p:txBody>
          <a:bodyPr/>
          <a:lstStyle/>
          <a:p>
            <a:pPr marL="0" indent="0">
              <a:buNone/>
            </a:pPr>
            <a:r>
              <a:rPr lang="en-US" dirty="0" err="1"/>
              <a:t>Quando</a:t>
            </a:r>
            <a:r>
              <a:rPr lang="en-US" dirty="0"/>
              <a:t> </a:t>
            </a:r>
            <a:r>
              <a:rPr lang="en-US" dirty="0" err="1"/>
              <a:t>recebo</a:t>
            </a:r>
            <a:r>
              <a:rPr lang="en-US" dirty="0"/>
              <a:t> o </a:t>
            </a:r>
            <a:r>
              <a:rPr lang="en-US" dirty="0" err="1"/>
              <a:t>pagamento</a:t>
            </a:r>
            <a:r>
              <a:rPr lang="en-US" dirty="0"/>
              <a:t>?</a:t>
            </a:r>
          </a:p>
          <a:p>
            <a:r>
              <a:rPr lang="pt-BR" dirty="0"/>
              <a:t>Os motoristas receberão o pagamento normalmente (semanal ou pagamento instantâneo/expresso</a:t>
            </a:r>
            <a:r>
              <a:rPr lang="en-US" dirty="0"/>
              <a:t>).</a:t>
            </a:r>
          </a:p>
          <a:p>
            <a:r>
              <a:rPr lang="pt-BR" dirty="0"/>
              <a:t>A cada duas semanas, a Uber e a Lyft pagarão o pagamento suplementar aos motoristas</a:t>
            </a:r>
            <a:r>
              <a:rPr lang="en-US" dirty="0"/>
              <a:t>.</a:t>
            </a:r>
          </a:p>
        </p:txBody>
      </p:sp>
    </p:spTree>
    <p:extLst>
      <p:ext uri="{BB962C8B-B14F-4D97-AF65-F5344CB8AC3E}">
        <p14:creationId xmlns:p14="http://schemas.microsoft.com/office/powerpoint/2010/main" val="395774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Pagamentos de Restituição ao Motorista</a:t>
            </a:r>
            <a:endParaRPr lang="en-US" dirty="0"/>
          </a:p>
        </p:txBody>
      </p:sp>
      <p:sp>
        <p:nvSpPr>
          <p:cNvPr id="3" name="Content Placeholder 2"/>
          <p:cNvSpPr>
            <a:spLocks noGrp="1"/>
          </p:cNvSpPr>
          <p:nvPr>
            <p:ph idx="1"/>
          </p:nvPr>
        </p:nvSpPr>
        <p:spPr/>
        <p:txBody>
          <a:bodyPr>
            <a:normAutofit fontScale="25000" lnSpcReduction="20000"/>
          </a:bodyPr>
          <a:lstStyle/>
          <a:p>
            <a:pPr marL="400050" lvl="1" indent="0">
              <a:spcBef>
                <a:spcPct val="50000"/>
              </a:spcBef>
              <a:buNone/>
            </a:pPr>
            <a:r>
              <a:rPr lang="pt-BR" sz="11200" dirty="0"/>
              <a:t>Quanto de restituição no total</a:t>
            </a:r>
            <a:r>
              <a:rPr lang="en-US" sz="11200" dirty="0"/>
              <a:t>?</a:t>
            </a:r>
          </a:p>
          <a:p>
            <a:pPr marL="971550" lvl="1" indent="-571500">
              <a:spcBef>
                <a:spcPct val="50000"/>
              </a:spcBef>
            </a:pPr>
            <a:r>
              <a:rPr lang="en-US" sz="11200" dirty="0"/>
              <a:t>$</a:t>
            </a:r>
            <a:r>
              <a:rPr lang="pt-BR" sz="11200" dirty="0"/>
              <a:t> 145 milhões foram reservados para motoristas</a:t>
            </a:r>
            <a:r>
              <a:rPr lang="en-US" sz="11200" dirty="0"/>
              <a:t>.</a:t>
            </a:r>
          </a:p>
          <a:p>
            <a:pPr marL="400050" lvl="1" indent="0">
              <a:spcBef>
                <a:spcPct val="50000"/>
              </a:spcBef>
              <a:buNone/>
            </a:pPr>
            <a:r>
              <a:rPr lang="pt-BR" sz="11200" dirty="0"/>
              <a:t>Quem se qualifica para pagamentos de restituição</a:t>
            </a:r>
            <a:r>
              <a:rPr lang="en-US" sz="11200" dirty="0"/>
              <a:t>?</a:t>
            </a:r>
          </a:p>
          <a:p>
            <a:pPr marL="971550" lvl="1" indent="-571500">
              <a:spcBef>
                <a:spcPct val="50000"/>
              </a:spcBef>
            </a:pPr>
            <a:r>
              <a:rPr lang="pt-BR" sz="11200" dirty="0"/>
              <a:t>Motoristas que concluíram viagens para Uber e Lyft entre 14 de julho de 2020 e 2 de julho de 2024 podem se qualificar</a:t>
            </a:r>
            <a:r>
              <a:rPr lang="en-US" sz="11200" dirty="0"/>
              <a:t>.</a:t>
            </a:r>
          </a:p>
          <a:p>
            <a:pPr marL="971550" lvl="1" indent="-571500">
              <a:spcBef>
                <a:spcPct val="50000"/>
              </a:spcBef>
            </a:pPr>
            <a:r>
              <a:rPr lang="pt-BR" sz="11200" dirty="0"/>
              <a:t>A prioridade será pagar a restituição aos motoristas com os menores salários.</a:t>
            </a:r>
            <a:endParaRPr lang="en-US" dirty="0"/>
          </a:p>
        </p:txBody>
      </p:sp>
    </p:spTree>
    <p:extLst>
      <p:ext uri="{BB962C8B-B14F-4D97-AF65-F5344CB8AC3E}">
        <p14:creationId xmlns:p14="http://schemas.microsoft.com/office/powerpoint/2010/main" val="337249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2A4B-14CA-3BA7-E153-FFA6E6CB1390}"/>
              </a:ext>
            </a:extLst>
          </p:cNvPr>
          <p:cNvSpPr>
            <a:spLocks noGrp="1"/>
          </p:cNvSpPr>
          <p:nvPr>
            <p:ph type="title"/>
          </p:nvPr>
        </p:nvSpPr>
        <p:spPr/>
        <p:txBody>
          <a:bodyPr>
            <a:normAutofit fontScale="90000"/>
          </a:bodyPr>
          <a:lstStyle/>
          <a:p>
            <a:r>
              <a:rPr lang="pt-BR" dirty="0"/>
              <a:t>Pagamento de Restituição ao Motorista</a:t>
            </a:r>
            <a:endParaRPr lang="en-US" dirty="0"/>
          </a:p>
        </p:txBody>
      </p:sp>
      <p:sp>
        <p:nvSpPr>
          <p:cNvPr id="3" name="Content Placeholder 2">
            <a:extLst>
              <a:ext uri="{FF2B5EF4-FFF2-40B4-BE49-F238E27FC236}">
                <a16:creationId xmlns:a16="http://schemas.microsoft.com/office/drawing/2014/main" id="{1F607523-7EE3-BCFE-F08B-707027C6E298}"/>
              </a:ext>
            </a:extLst>
          </p:cNvPr>
          <p:cNvSpPr>
            <a:spLocks noGrp="1"/>
          </p:cNvSpPr>
          <p:nvPr>
            <p:ph idx="1"/>
          </p:nvPr>
        </p:nvSpPr>
        <p:spPr>
          <a:xfrm>
            <a:off x="466724" y="1600202"/>
            <a:ext cx="8220075" cy="4972048"/>
          </a:xfrm>
        </p:spPr>
        <p:txBody>
          <a:bodyPr vert="horz" lIns="91440" tIns="45720" rIns="91440" bIns="45720" rtlCol="0" anchor="t">
            <a:noAutofit/>
          </a:bodyPr>
          <a:lstStyle/>
          <a:p>
            <a:pPr marL="400050" lvl="1" indent="0">
              <a:spcBef>
                <a:spcPct val="50000"/>
              </a:spcBef>
              <a:buNone/>
            </a:pPr>
            <a:r>
              <a:rPr lang="pt-BR" sz="1900" dirty="0"/>
              <a:t>Como saberei se vou receber pagamentos</a:t>
            </a:r>
            <a:r>
              <a:rPr lang="en-US" sz="1900" dirty="0"/>
              <a:t>?</a:t>
            </a:r>
          </a:p>
          <a:p>
            <a:pPr marL="971550" lvl="1" indent="-571500">
              <a:spcBef>
                <a:spcPct val="50000"/>
              </a:spcBef>
            </a:pPr>
            <a:r>
              <a:rPr lang="pt-BR" sz="1900" dirty="0"/>
              <a:t>O Gabinete da Procuradoria-Geral contratou a administradora de acordos Rust Consulting, Inc. A empresa Rust entrará em contato com os motoristas sobre a elegibilidade de pagamento</a:t>
            </a:r>
            <a:r>
              <a:rPr lang="en-US" sz="1900" dirty="0"/>
              <a:t>.</a:t>
            </a:r>
          </a:p>
          <a:p>
            <a:pPr marL="971550" lvl="1" indent="-571500">
              <a:spcBef>
                <a:spcPct val="50000"/>
              </a:spcBef>
            </a:pPr>
            <a:r>
              <a:rPr lang="pt-BR" sz="1900" dirty="0"/>
              <a:t>Você não precisa registrar uma reclamação e não deve pagar ninguém para registrar uma reclamação por você</a:t>
            </a:r>
            <a:r>
              <a:rPr lang="en-US" sz="1900" dirty="0"/>
              <a:t>.</a:t>
            </a:r>
            <a:endParaRPr lang="en-US" sz="1900" dirty="0">
              <a:ea typeface="Calibri"/>
              <a:cs typeface="Calibri"/>
            </a:endParaRPr>
          </a:p>
          <a:p>
            <a:pPr marL="971550" lvl="1" indent="-571500">
              <a:spcBef>
                <a:spcPct val="50000"/>
              </a:spcBef>
            </a:pPr>
            <a:r>
              <a:rPr lang="pt-BR" sz="1900" dirty="0"/>
              <a:t>A Rust receberá informações sobre seu histórico de tempo dirigido e calculará quanto lhe é devido com base nas regras definidas pela AGO</a:t>
            </a:r>
            <a:r>
              <a:rPr lang="en-US" sz="1900" dirty="0"/>
              <a:t>.</a:t>
            </a:r>
          </a:p>
          <a:p>
            <a:pPr marL="971550" lvl="1" indent="-571500">
              <a:spcBef>
                <a:spcPct val="50000"/>
              </a:spcBef>
            </a:pPr>
            <a:r>
              <a:rPr lang="pt-BR" sz="1900" dirty="0"/>
              <a:t>Pode ser necessário que você tenha que confirmar seu endereço quando a empresa Rust entrar em contato com você</a:t>
            </a:r>
            <a:r>
              <a:rPr lang="en-US" sz="1900" dirty="0"/>
              <a:t>. </a:t>
            </a:r>
          </a:p>
          <a:p>
            <a:pPr marL="400050" lvl="1" indent="0">
              <a:spcBef>
                <a:spcPct val="50000"/>
              </a:spcBef>
              <a:buNone/>
            </a:pPr>
            <a:r>
              <a:rPr lang="pt-BR" sz="1900" dirty="0"/>
              <a:t>Quando receberei os pagamentos de restituição</a:t>
            </a:r>
            <a:r>
              <a:rPr lang="en-US" sz="1900" dirty="0"/>
              <a:t>?</a:t>
            </a:r>
          </a:p>
          <a:p>
            <a:pPr marL="857250" lvl="1" indent="-457200">
              <a:spcBef>
                <a:spcPct val="50000"/>
              </a:spcBef>
            </a:pPr>
            <a:r>
              <a:rPr lang="pt-BR" sz="1900" dirty="0"/>
              <a:t>Os motoristas qualificados receberão pagamentos </a:t>
            </a:r>
            <a:r>
              <a:rPr lang="pt-BR" sz="1900"/>
              <a:t>a partir </a:t>
            </a:r>
            <a:r>
              <a:rPr lang="pt-BR" sz="1900" dirty="0"/>
              <a:t>do verão de 2025</a:t>
            </a:r>
            <a:r>
              <a:rPr lang="en-US" sz="2000" dirty="0"/>
              <a:t>.</a:t>
            </a:r>
            <a:endParaRPr lang="en-US" sz="2000" dirty="0">
              <a:ea typeface="Calibri"/>
              <a:cs typeface="Calibri"/>
            </a:endParaRPr>
          </a:p>
          <a:p>
            <a:pPr marL="0" indent="0">
              <a:buNone/>
            </a:pPr>
            <a:endParaRPr lang="en-US" sz="2000" dirty="0"/>
          </a:p>
        </p:txBody>
      </p:sp>
    </p:spTree>
    <p:extLst>
      <p:ext uri="{BB962C8B-B14F-4D97-AF65-F5344CB8AC3E}">
        <p14:creationId xmlns:p14="http://schemas.microsoft.com/office/powerpoint/2010/main" val="3194814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26E37-BDA7-4992-A052-B62C9AE2F5B0}"/>
              </a:ext>
            </a:extLst>
          </p:cNvPr>
          <p:cNvSpPr>
            <a:spLocks noGrp="1"/>
          </p:cNvSpPr>
          <p:nvPr>
            <p:ph type="title"/>
          </p:nvPr>
        </p:nvSpPr>
        <p:spPr>
          <a:xfrm>
            <a:off x="120580" y="76200"/>
            <a:ext cx="8566220" cy="1143000"/>
          </a:xfrm>
        </p:spPr>
        <p:txBody>
          <a:bodyPr/>
          <a:lstStyle/>
          <a:p>
            <a:r>
              <a:rPr lang="en-US" dirty="0"/>
              <a:t>    </a:t>
            </a:r>
            <a:r>
              <a:rPr lang="en-US" dirty="0" err="1"/>
              <a:t>Licença</a:t>
            </a:r>
            <a:r>
              <a:rPr lang="en-US" dirty="0"/>
              <a:t> </a:t>
            </a:r>
            <a:r>
              <a:rPr lang="en-US" dirty="0" err="1"/>
              <a:t>Médica</a:t>
            </a:r>
            <a:r>
              <a:rPr lang="en-US" dirty="0"/>
              <a:t> </a:t>
            </a:r>
            <a:r>
              <a:rPr lang="en-US" dirty="0" err="1"/>
              <a:t>Remunerada</a:t>
            </a:r>
            <a:endParaRPr lang="en-US" dirty="0"/>
          </a:p>
        </p:txBody>
      </p:sp>
      <p:sp>
        <p:nvSpPr>
          <p:cNvPr id="3" name="Content Placeholder 2">
            <a:extLst>
              <a:ext uri="{FF2B5EF4-FFF2-40B4-BE49-F238E27FC236}">
                <a16:creationId xmlns:a16="http://schemas.microsoft.com/office/drawing/2014/main" id="{6DF54901-6180-4A15-937D-1B958A5F8556}"/>
              </a:ext>
            </a:extLst>
          </p:cNvPr>
          <p:cNvSpPr>
            <a:spLocks noGrp="1"/>
          </p:cNvSpPr>
          <p:nvPr>
            <p:ph idx="1"/>
          </p:nvPr>
        </p:nvSpPr>
        <p:spPr>
          <a:xfrm>
            <a:off x="752168" y="1552577"/>
            <a:ext cx="7934632" cy="4781548"/>
          </a:xfrm>
        </p:spPr>
        <p:txBody>
          <a:bodyPr>
            <a:normAutofit/>
          </a:bodyPr>
          <a:lstStyle/>
          <a:p>
            <a:pPr marL="0" indent="0">
              <a:buNone/>
            </a:pPr>
            <a:r>
              <a:rPr lang="pt-BR" sz="2800" dirty="0"/>
              <a:t>O que é licença médica remunerada</a:t>
            </a:r>
            <a:r>
              <a:rPr lang="en-US" sz="2800" dirty="0"/>
              <a:t>?</a:t>
            </a:r>
          </a:p>
          <a:p>
            <a:pPr lvl="1">
              <a:buFont typeface="Arial" panose="020B0604020202020204" pitchFamily="34" charset="0"/>
              <a:buChar char="•"/>
            </a:pPr>
            <a:r>
              <a:rPr lang="pt-BR" dirty="0"/>
              <a:t>Os motoristas ganham uma hora de licença médica remunerada para cada 30 horas de “tempo de engajamento</a:t>
            </a:r>
            <a:r>
              <a:rPr lang="en-US" dirty="0"/>
              <a:t>.”</a:t>
            </a:r>
          </a:p>
          <a:p>
            <a:pPr marL="0" lvl="1" indent="0">
              <a:buNone/>
            </a:pPr>
            <a:r>
              <a:rPr lang="en-US" dirty="0" err="1"/>
              <a:t>Quanto</a:t>
            </a:r>
            <a:r>
              <a:rPr lang="en-US" dirty="0"/>
              <a:t> </a:t>
            </a:r>
            <a:r>
              <a:rPr lang="en-US" dirty="0" err="1"/>
              <a:t>ganham</a:t>
            </a:r>
            <a:r>
              <a:rPr lang="en-US" dirty="0"/>
              <a:t> </a:t>
            </a:r>
            <a:r>
              <a:rPr lang="en-US" dirty="0" err="1"/>
              <a:t>os</a:t>
            </a:r>
            <a:r>
              <a:rPr lang="en-US" dirty="0"/>
              <a:t> </a:t>
            </a:r>
            <a:r>
              <a:rPr lang="en-US" dirty="0" err="1"/>
              <a:t>motoristas</a:t>
            </a:r>
            <a:r>
              <a:rPr lang="en-US" dirty="0"/>
              <a:t>?</a:t>
            </a:r>
          </a:p>
          <a:p>
            <a:pPr lvl="1">
              <a:buFont typeface="Arial" panose="020B0604020202020204" pitchFamily="34" charset="0"/>
              <a:buChar char="•"/>
            </a:pPr>
            <a:r>
              <a:rPr lang="pt-BR" dirty="0"/>
              <a:t>Uber e Lyft pagarão US$ 20,60 por hora de licença médica aos motoristas</a:t>
            </a:r>
            <a:r>
              <a:rPr lang="en-US" dirty="0"/>
              <a:t>.</a:t>
            </a:r>
          </a:p>
          <a:p>
            <a:pPr lvl="2"/>
            <a:r>
              <a:rPr lang="pt-BR" dirty="0"/>
              <a:t>Este benefício começou em novembro de 2024 a US$ 20 por hora</a:t>
            </a:r>
            <a:r>
              <a:rPr lang="en-US" dirty="0"/>
              <a:t>.</a:t>
            </a:r>
          </a:p>
          <a:p>
            <a:pPr lvl="1">
              <a:buFont typeface="Arial" panose="020B0604020202020204" pitchFamily="34" charset="0"/>
              <a:buChar char="•"/>
            </a:pPr>
            <a:endParaRPr lang="en-US" dirty="0"/>
          </a:p>
          <a:p>
            <a:pPr marL="857250" lvl="1" indent="-457200"/>
            <a:endParaRPr lang="en-US" dirty="0"/>
          </a:p>
          <a:p>
            <a:pPr marL="400050" lvl="1"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936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Licença</a:t>
            </a:r>
            <a:r>
              <a:rPr lang="en-US" dirty="0"/>
              <a:t> </a:t>
            </a:r>
            <a:r>
              <a:rPr lang="en-US" dirty="0" err="1"/>
              <a:t>Médica</a:t>
            </a:r>
            <a:r>
              <a:rPr lang="en-US" dirty="0"/>
              <a:t> </a:t>
            </a:r>
            <a:r>
              <a:rPr lang="en-US" dirty="0" err="1"/>
              <a:t>Remunerada</a:t>
            </a:r>
            <a:endParaRPr lang="en-US" dirty="0"/>
          </a:p>
        </p:txBody>
      </p:sp>
      <p:sp>
        <p:nvSpPr>
          <p:cNvPr id="3" name="Content Placeholder 2"/>
          <p:cNvSpPr>
            <a:spLocks noGrp="1"/>
          </p:cNvSpPr>
          <p:nvPr>
            <p:ph idx="1"/>
          </p:nvPr>
        </p:nvSpPr>
        <p:spPr>
          <a:xfrm>
            <a:off x="487016" y="1600202"/>
            <a:ext cx="8199783" cy="4860233"/>
          </a:xfrm>
        </p:spPr>
        <p:txBody>
          <a:bodyPr vert="horz" lIns="91440" tIns="45720" rIns="91440" bIns="45720" rtlCol="0" anchor="t">
            <a:normAutofit fontScale="25000" lnSpcReduction="20000"/>
          </a:bodyPr>
          <a:lstStyle/>
          <a:p>
            <a:pPr marL="0" indent="0">
              <a:buNone/>
            </a:pPr>
            <a:r>
              <a:rPr lang="pt-BR" sz="11200" dirty="0"/>
              <a:t>Existe um limite máximo de licença médica</a:t>
            </a:r>
            <a:r>
              <a:rPr lang="en-US" sz="11200" dirty="0"/>
              <a:t>?</a:t>
            </a:r>
          </a:p>
          <a:p>
            <a:pPr marL="800100"/>
            <a:r>
              <a:rPr lang="pt-BR" sz="11200" dirty="0"/>
              <a:t>Sim. 40 horas por ano por empresa</a:t>
            </a:r>
            <a:r>
              <a:rPr lang="en-US" sz="11200" dirty="0"/>
              <a:t>.  </a:t>
            </a:r>
            <a:endParaRPr lang="en-US" sz="11200" dirty="0">
              <a:ea typeface="Calibri"/>
              <a:cs typeface="Calibri"/>
            </a:endParaRPr>
          </a:p>
          <a:p>
            <a:pPr marL="0" indent="0">
              <a:buNone/>
            </a:pPr>
            <a:endParaRPr lang="en-US" sz="11200" dirty="0"/>
          </a:p>
          <a:p>
            <a:pPr marL="0" indent="0">
              <a:buNone/>
            </a:pPr>
            <a:r>
              <a:rPr lang="pt-BR" sz="10800" dirty="0"/>
              <a:t>Como os motoristas usam a licença médica remunerada</a:t>
            </a:r>
            <a:r>
              <a:rPr lang="en-US" sz="10800" dirty="0"/>
              <a:t>?</a:t>
            </a:r>
          </a:p>
          <a:p>
            <a:pPr marL="685800" indent="-285750"/>
            <a:r>
              <a:rPr lang="pt-BR" sz="10800" dirty="0"/>
              <a:t>Motoristas podem solicitar licença médica nos aplicativos Uber e Lyft</a:t>
            </a:r>
            <a:r>
              <a:rPr lang="en-US" sz="10800" dirty="0"/>
              <a:t>.</a:t>
            </a:r>
            <a:endParaRPr lang="en-US" sz="10800" dirty="0">
              <a:ea typeface="Calibri"/>
              <a:cs typeface="Calibri"/>
            </a:endParaRPr>
          </a:p>
          <a:p>
            <a:pPr marL="685800" lvl="1">
              <a:buFont typeface="Arial" panose="020B0604020202020204" pitchFamily="34" charset="0"/>
              <a:buChar char="•"/>
            </a:pPr>
            <a:r>
              <a:rPr lang="pt-BR" sz="10800" dirty="0"/>
              <a:t>Os motoristas podem solicitar licença médica em blocos de 1 hora</a:t>
            </a:r>
            <a:r>
              <a:rPr lang="en-US" sz="10800" dirty="0"/>
              <a:t>.</a:t>
            </a:r>
            <a:endParaRPr lang="en-US" sz="10800" dirty="0">
              <a:ea typeface="Calibri"/>
              <a:cs typeface="Calibri"/>
            </a:endParaRPr>
          </a:p>
          <a:p>
            <a:pPr marL="685800" lvl="1">
              <a:buFont typeface="Arial" panose="020B0604020202020204" pitchFamily="34" charset="0"/>
              <a:buChar char="•"/>
            </a:pPr>
            <a:r>
              <a:rPr lang="pt-BR" sz="10800" dirty="0"/>
              <a:t>Uber e Lyft não perguntarão sobre os motivos do uso de licença médica remunerada</a:t>
            </a:r>
            <a:r>
              <a:rPr lang="en-US" sz="10800" dirty="0"/>
              <a:t>.</a:t>
            </a:r>
            <a:endParaRPr lang="en-US" sz="10800" dirty="0">
              <a:ea typeface="Calibri"/>
              <a:cs typeface="Calibri"/>
            </a:endParaRPr>
          </a:p>
          <a:p>
            <a:pPr marL="685800" lvl="1">
              <a:buFont typeface="Arial" panose="020B0604020202020204" pitchFamily="34" charset="0"/>
              <a:buChar char="•"/>
            </a:pPr>
            <a:r>
              <a:rPr lang="pt-BR" sz="10800" dirty="0"/>
              <a:t>Uber e Lyft não exigirão documentação do motivo do uso de licença médica remunerada</a:t>
            </a:r>
            <a:r>
              <a:rPr lang="en-US" sz="11200" dirty="0"/>
              <a:t>.</a:t>
            </a:r>
            <a:endParaRPr lang="en-US" sz="11200" dirty="0">
              <a:ea typeface="Calibri"/>
              <a:cs typeface="Calibri"/>
            </a:endParaRPr>
          </a:p>
          <a:p>
            <a:endParaRPr lang="en-US" dirty="0"/>
          </a:p>
          <a:p>
            <a:endParaRPr lang="en-US" dirty="0"/>
          </a:p>
        </p:txBody>
      </p:sp>
    </p:spTree>
    <p:extLst>
      <p:ext uri="{BB962C8B-B14F-4D97-AF65-F5344CB8AC3E}">
        <p14:creationId xmlns:p14="http://schemas.microsoft.com/office/powerpoint/2010/main" val="51115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lstStyle/>
          <a:p>
            <a:r>
              <a:rPr lang="en-US" dirty="0" err="1"/>
              <a:t>Contexto</a:t>
            </a:r>
            <a:endParaRPr lang="en-US" dirty="0"/>
          </a:p>
        </p:txBody>
      </p:sp>
      <p:sp>
        <p:nvSpPr>
          <p:cNvPr id="3" name="Content Placeholder 2"/>
          <p:cNvSpPr>
            <a:spLocks noGrp="1"/>
          </p:cNvSpPr>
          <p:nvPr>
            <p:ph idx="1"/>
          </p:nvPr>
        </p:nvSpPr>
        <p:spPr>
          <a:xfrm>
            <a:off x="457200" y="1797713"/>
            <a:ext cx="8229600" cy="4233809"/>
          </a:xfrm>
        </p:spPr>
        <p:txBody>
          <a:bodyPr>
            <a:normAutofit fontScale="77500" lnSpcReduction="20000"/>
          </a:bodyPr>
          <a:lstStyle/>
          <a:p>
            <a:pPr marL="0" indent="0" algn="ctr">
              <a:spcBef>
                <a:spcPct val="50000"/>
              </a:spcBef>
              <a:buNone/>
            </a:pPr>
            <a:r>
              <a:rPr lang="en-US" sz="4000" dirty="0" err="1"/>
              <a:t>Julho</a:t>
            </a:r>
            <a:r>
              <a:rPr lang="en-US" sz="4000" dirty="0"/>
              <a:t>, 2020 – </a:t>
            </a:r>
            <a:r>
              <a:rPr lang="en-US" sz="4000" dirty="0" err="1"/>
              <a:t>Ação</a:t>
            </a:r>
            <a:r>
              <a:rPr lang="en-US" sz="4000" dirty="0"/>
              <a:t> judicial </a:t>
            </a:r>
            <a:r>
              <a:rPr lang="en-US" sz="4000" dirty="0" err="1"/>
              <a:t>movida</a:t>
            </a:r>
            <a:endParaRPr lang="en-US" sz="4000" dirty="0"/>
          </a:p>
          <a:p>
            <a:pPr>
              <a:spcBef>
                <a:spcPct val="50000"/>
              </a:spcBef>
            </a:pPr>
            <a:r>
              <a:rPr lang="pt-BR" sz="4000" dirty="0"/>
              <a:t>Procuradoria-Geral move ação judicial em Massachusetts contra Uber e Lyft</a:t>
            </a:r>
            <a:r>
              <a:rPr lang="en-US" sz="4000" dirty="0"/>
              <a:t>.</a:t>
            </a:r>
          </a:p>
          <a:p>
            <a:pPr marL="0" indent="0">
              <a:spcBef>
                <a:spcPct val="50000"/>
              </a:spcBef>
              <a:buNone/>
            </a:pPr>
            <a:endParaRPr lang="en-US" sz="4000" dirty="0"/>
          </a:p>
          <a:p>
            <a:pPr>
              <a:spcBef>
                <a:spcPct val="50000"/>
              </a:spcBef>
            </a:pPr>
            <a:r>
              <a:rPr lang="pt-BR" sz="4000" dirty="0"/>
              <a:t>Ação judicial buscou uma determinação de que os motoristas da Uber e da Lyft são funcionários com direito aos benefícios e proteções das Leis de Salários e Horas de Massachusetts</a:t>
            </a:r>
            <a:r>
              <a:rPr lang="en-US" sz="4000" dirty="0"/>
              <a:t>. </a:t>
            </a:r>
            <a:br>
              <a:rPr lang="en-US" sz="4000" dirty="0"/>
            </a:br>
            <a:endParaRPr lang="en-US" dirty="0"/>
          </a:p>
        </p:txBody>
      </p:sp>
    </p:spTree>
    <p:extLst>
      <p:ext uri="{BB962C8B-B14F-4D97-AF65-F5344CB8AC3E}">
        <p14:creationId xmlns:p14="http://schemas.microsoft.com/office/powerpoint/2010/main" val="2810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55A4-5B93-5C7D-1646-8A391BBD779E}"/>
              </a:ext>
            </a:extLst>
          </p:cNvPr>
          <p:cNvSpPr>
            <a:spLocks noGrp="1"/>
          </p:cNvSpPr>
          <p:nvPr>
            <p:ph type="title"/>
          </p:nvPr>
        </p:nvSpPr>
        <p:spPr/>
        <p:txBody>
          <a:bodyPr/>
          <a:lstStyle/>
          <a:p>
            <a:r>
              <a:rPr lang="en-US" dirty="0" err="1"/>
              <a:t>Licença</a:t>
            </a:r>
            <a:r>
              <a:rPr lang="en-US" dirty="0"/>
              <a:t> </a:t>
            </a:r>
            <a:r>
              <a:rPr lang="en-US" dirty="0" err="1"/>
              <a:t>Médica</a:t>
            </a:r>
            <a:r>
              <a:rPr lang="en-US" dirty="0"/>
              <a:t> </a:t>
            </a:r>
            <a:r>
              <a:rPr lang="en-US" dirty="0" err="1"/>
              <a:t>Remunerada</a:t>
            </a:r>
            <a:endParaRPr lang="en-US" dirty="0"/>
          </a:p>
        </p:txBody>
      </p:sp>
      <p:sp>
        <p:nvSpPr>
          <p:cNvPr id="3" name="Content Placeholder 2">
            <a:extLst>
              <a:ext uri="{FF2B5EF4-FFF2-40B4-BE49-F238E27FC236}">
                <a16:creationId xmlns:a16="http://schemas.microsoft.com/office/drawing/2014/main" id="{4D5C9E86-569E-3ABC-9472-F5A24B0AA8EC}"/>
              </a:ext>
            </a:extLst>
          </p:cNvPr>
          <p:cNvSpPr>
            <a:spLocks noGrp="1"/>
          </p:cNvSpPr>
          <p:nvPr>
            <p:ph idx="1"/>
          </p:nvPr>
        </p:nvSpPr>
        <p:spPr/>
        <p:txBody>
          <a:bodyPr vert="horz" lIns="91440" tIns="45720" rIns="91440" bIns="45720" rtlCol="0" anchor="t">
            <a:normAutofit/>
          </a:bodyPr>
          <a:lstStyle/>
          <a:p>
            <a:pPr marL="0" indent="0">
              <a:buNone/>
            </a:pPr>
            <a:r>
              <a:rPr lang="pt-BR" dirty="0"/>
              <a:t>O que qualifica para o uso da licença médica remunerada</a:t>
            </a:r>
            <a:r>
              <a:rPr lang="en-US" dirty="0"/>
              <a:t>?</a:t>
            </a:r>
          </a:p>
          <a:p>
            <a:r>
              <a:rPr lang="pt-BR" dirty="0"/>
              <a:t>Cuidar de si mesmo, do seu filho, do seu cônjuge, dos seus pais ou dos pais do seu cônjuge</a:t>
            </a:r>
            <a:r>
              <a:rPr lang="en-US" dirty="0"/>
              <a:t>.</a:t>
            </a:r>
            <a:endParaRPr lang="en-US" dirty="0">
              <a:ea typeface="Calibri"/>
              <a:cs typeface="Calibri"/>
            </a:endParaRPr>
          </a:p>
          <a:p>
            <a:r>
              <a:rPr lang="pt-BR" dirty="0"/>
              <a:t>Doença mental ou física ou lesão física</a:t>
            </a:r>
            <a:r>
              <a:rPr lang="en-US" dirty="0"/>
              <a:t>.</a:t>
            </a:r>
            <a:endParaRPr lang="en-US" dirty="0">
              <a:ea typeface="Calibri"/>
              <a:cs typeface="Calibri"/>
            </a:endParaRPr>
          </a:p>
          <a:p>
            <a:r>
              <a:rPr lang="pt-BR" dirty="0"/>
              <a:t>Exames regulares, tratamento ou cuidados preventivos</a:t>
            </a:r>
            <a:r>
              <a:rPr lang="en-US" dirty="0"/>
              <a:t>.</a:t>
            </a:r>
            <a:endParaRPr lang="en-US" dirty="0">
              <a:ea typeface="Calibri"/>
              <a:cs typeface="Calibri"/>
            </a:endParaRPr>
          </a:p>
        </p:txBody>
      </p:sp>
    </p:spTree>
    <p:extLst>
      <p:ext uri="{BB962C8B-B14F-4D97-AF65-F5344CB8AC3E}">
        <p14:creationId xmlns:p14="http://schemas.microsoft.com/office/powerpoint/2010/main" val="347764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Subsídio</a:t>
            </a:r>
            <a:r>
              <a:rPr lang="en-US" dirty="0"/>
              <a:t> de Seguro </a:t>
            </a:r>
            <a:r>
              <a:rPr lang="en-US" dirty="0" err="1"/>
              <a:t>Saúde</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pt-BR" dirty="0"/>
              <a:t>Novo benefício do seguro saúde</a:t>
            </a:r>
            <a:r>
              <a:rPr lang="en-US" dirty="0"/>
              <a:t>. </a:t>
            </a:r>
          </a:p>
          <a:p>
            <a:r>
              <a:rPr lang="pt-BR"/>
              <a:t>Uber e Lyft pagarão um subsídio aos motoristas para serem usados ​​na obtenção de um plano de seguro saúde qualificado</a:t>
            </a:r>
            <a:r>
              <a:rPr lang="en-US"/>
              <a:t>.</a:t>
            </a:r>
            <a:endParaRPr lang="en-US" dirty="0">
              <a:ea typeface="Calibri"/>
              <a:cs typeface="Calibri"/>
            </a:endParaRPr>
          </a:p>
          <a:p>
            <a:pPr marL="0" indent="0">
              <a:buNone/>
            </a:pPr>
            <a:r>
              <a:rPr lang="en-US" dirty="0" err="1"/>
              <a:t>Quando</a:t>
            </a:r>
            <a:r>
              <a:rPr lang="en-US" dirty="0"/>
              <a:t> </a:t>
            </a:r>
            <a:r>
              <a:rPr lang="en-US" dirty="0" err="1"/>
              <a:t>começa</a:t>
            </a:r>
            <a:r>
              <a:rPr lang="en-US" dirty="0"/>
              <a:t>?</a:t>
            </a:r>
            <a:endParaRPr lang="en-US" dirty="0">
              <a:ea typeface="Calibri"/>
              <a:cs typeface="Calibri"/>
            </a:endParaRPr>
          </a:p>
          <a:p>
            <a:r>
              <a:rPr lang="en-US" dirty="0" err="1"/>
              <a:t>Março</a:t>
            </a:r>
            <a:r>
              <a:rPr lang="en-US" dirty="0"/>
              <a:t> 1, 2025.</a:t>
            </a:r>
            <a:endParaRPr lang="en-US" dirty="0">
              <a:ea typeface="Calibri"/>
              <a:cs typeface="Calibri"/>
            </a:endParaRPr>
          </a:p>
        </p:txBody>
      </p:sp>
    </p:spTree>
    <p:extLst>
      <p:ext uri="{BB962C8B-B14F-4D97-AF65-F5344CB8AC3E}">
        <p14:creationId xmlns:p14="http://schemas.microsoft.com/office/powerpoint/2010/main" val="411793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6C3B-932B-5000-003C-B7B652F70EB2}"/>
              </a:ext>
            </a:extLst>
          </p:cNvPr>
          <p:cNvSpPr>
            <a:spLocks noGrp="1"/>
          </p:cNvSpPr>
          <p:nvPr>
            <p:ph type="title"/>
          </p:nvPr>
        </p:nvSpPr>
        <p:spPr/>
        <p:txBody>
          <a:bodyPr/>
          <a:lstStyle/>
          <a:p>
            <a:r>
              <a:rPr lang="en-US" dirty="0" err="1"/>
              <a:t>Subsídio</a:t>
            </a:r>
            <a:r>
              <a:rPr lang="en-US" dirty="0"/>
              <a:t> de Seguro </a:t>
            </a:r>
            <a:r>
              <a:rPr lang="en-US" dirty="0" err="1"/>
              <a:t>Saúde</a:t>
            </a:r>
            <a:endParaRPr lang="en-US" dirty="0"/>
          </a:p>
        </p:txBody>
      </p:sp>
      <p:sp>
        <p:nvSpPr>
          <p:cNvPr id="3" name="Content Placeholder 2">
            <a:extLst>
              <a:ext uri="{FF2B5EF4-FFF2-40B4-BE49-F238E27FC236}">
                <a16:creationId xmlns:a16="http://schemas.microsoft.com/office/drawing/2014/main" id="{0FAB75B4-70AB-98BF-8CFC-1903928B6C55}"/>
              </a:ext>
            </a:extLst>
          </p:cNvPr>
          <p:cNvSpPr>
            <a:spLocks noGrp="1"/>
          </p:cNvSpPr>
          <p:nvPr>
            <p:ph idx="1"/>
          </p:nvPr>
        </p:nvSpPr>
        <p:spPr/>
        <p:txBody>
          <a:bodyPr>
            <a:normAutofit lnSpcReduction="10000"/>
          </a:bodyPr>
          <a:lstStyle/>
          <a:p>
            <a:pPr marL="0" indent="0">
              <a:buNone/>
            </a:pPr>
            <a:r>
              <a:rPr lang="pt-BR" dirty="0"/>
              <a:t>Quem tem direito ao subsídio</a:t>
            </a:r>
            <a:r>
              <a:rPr lang="en-US" dirty="0"/>
              <a:t>?</a:t>
            </a:r>
          </a:p>
          <a:p>
            <a:r>
              <a:rPr lang="pt-BR" dirty="0"/>
              <a:t>Aquele motorista que tiver mais de 15 horas de trabalho por semana — para uma ou ambas as empresas — poderá ganhar um subsídio de seguro de saúde</a:t>
            </a:r>
            <a:r>
              <a:rPr lang="en-US" dirty="0"/>
              <a:t>.</a:t>
            </a:r>
          </a:p>
          <a:p>
            <a:r>
              <a:rPr lang="pt-BR" dirty="0"/>
              <a:t>Os motoristas podem juntar as suas horas de condução para as duas empresas para obterem acesso ao subsídio de seguro de saúde</a:t>
            </a:r>
            <a:r>
              <a:rPr lang="en-US" dirty="0"/>
              <a:t>. </a:t>
            </a:r>
          </a:p>
          <a:p>
            <a:pPr marL="0" indent="0">
              <a:buNone/>
            </a:pPr>
            <a:endParaRPr lang="en-US" dirty="0"/>
          </a:p>
        </p:txBody>
      </p:sp>
    </p:spTree>
    <p:extLst>
      <p:ext uri="{BB962C8B-B14F-4D97-AF65-F5344CB8AC3E}">
        <p14:creationId xmlns:p14="http://schemas.microsoft.com/office/powerpoint/2010/main" val="4192555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4C1C4-B0E2-8493-94F1-29288F034434}"/>
              </a:ext>
            </a:extLst>
          </p:cNvPr>
          <p:cNvSpPr>
            <a:spLocks noGrp="1"/>
          </p:cNvSpPr>
          <p:nvPr>
            <p:ph type="title"/>
          </p:nvPr>
        </p:nvSpPr>
        <p:spPr/>
        <p:txBody>
          <a:bodyPr/>
          <a:lstStyle/>
          <a:p>
            <a:r>
              <a:rPr lang="en-US" dirty="0" err="1"/>
              <a:t>Subsídio</a:t>
            </a:r>
            <a:r>
              <a:rPr lang="en-US" dirty="0"/>
              <a:t> de Seguro </a:t>
            </a:r>
            <a:r>
              <a:rPr lang="en-US" dirty="0" err="1"/>
              <a:t>Saúde</a:t>
            </a:r>
            <a:endParaRPr lang="en-US" dirty="0"/>
          </a:p>
        </p:txBody>
      </p:sp>
      <p:sp>
        <p:nvSpPr>
          <p:cNvPr id="3" name="Content Placeholder 2">
            <a:extLst>
              <a:ext uri="{FF2B5EF4-FFF2-40B4-BE49-F238E27FC236}">
                <a16:creationId xmlns:a16="http://schemas.microsoft.com/office/drawing/2014/main" id="{2BE13C47-2206-28A4-EE64-B7D64B23EE96}"/>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pt-BR" dirty="0"/>
              <a:t>Quanto é o subsídio para seguro de saúde</a:t>
            </a:r>
            <a:r>
              <a:rPr lang="en-US" dirty="0"/>
              <a:t>?</a:t>
            </a:r>
          </a:p>
          <a:p>
            <a:r>
              <a:rPr lang="pt-BR" dirty="0"/>
              <a:t>Mais de 15 horas de tempo médio de engajamento por semana = subsídio de 50%</a:t>
            </a:r>
            <a:r>
              <a:rPr lang="en-US" dirty="0"/>
              <a:t>.</a:t>
            </a:r>
          </a:p>
          <a:p>
            <a:r>
              <a:rPr lang="pt-BR" dirty="0"/>
              <a:t>Mais de 25 horas de tempo médio de engajamento por semana = subsídio de 100%</a:t>
            </a:r>
            <a:r>
              <a:rPr lang="en-US" dirty="0"/>
              <a:t>.</a:t>
            </a:r>
          </a:p>
          <a:p>
            <a:pPr marL="0" indent="0">
              <a:buNone/>
            </a:pPr>
            <a:r>
              <a:rPr lang="pt-BR" dirty="0"/>
              <a:t>O subsídio do seguro de saúde será pago trimestralmente</a:t>
            </a:r>
            <a:r>
              <a:rPr lang="en-US" dirty="0"/>
              <a:t>.</a:t>
            </a:r>
          </a:p>
          <a:p>
            <a:pPr marL="0" indent="0">
              <a:buNone/>
            </a:pPr>
            <a:r>
              <a:rPr lang="pt-BR" dirty="0"/>
              <a:t>O que preciso fazer para obter meu subsídio de seguro saúde</a:t>
            </a:r>
            <a:r>
              <a:rPr lang="en-US" dirty="0"/>
              <a:t>?</a:t>
            </a:r>
          </a:p>
          <a:p>
            <a:r>
              <a:rPr lang="pt-BR" dirty="0"/>
              <a:t>Mais informações serão fornecidas em fevereiro de 2025</a:t>
            </a:r>
            <a:r>
              <a:rPr lang="en-US" dirty="0"/>
              <a:t>.</a:t>
            </a:r>
          </a:p>
        </p:txBody>
      </p:sp>
    </p:spTree>
    <p:extLst>
      <p:ext uri="{BB962C8B-B14F-4D97-AF65-F5344CB8AC3E}">
        <p14:creationId xmlns:p14="http://schemas.microsoft.com/office/powerpoint/2010/main" val="2788913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Licença</a:t>
            </a:r>
            <a:r>
              <a:rPr lang="en-US" dirty="0"/>
              <a:t> </a:t>
            </a:r>
            <a:r>
              <a:rPr lang="en-US" dirty="0" err="1"/>
              <a:t>Médica</a:t>
            </a:r>
            <a:r>
              <a:rPr lang="en-US" dirty="0"/>
              <a:t> Familiar </a:t>
            </a:r>
            <a:r>
              <a:rPr lang="en-US" dirty="0" err="1"/>
              <a:t>Remunerada</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pt-BR" dirty="0"/>
              <a:t>Os motoristas recebem um subsídio para comprar o programa de licença médica familiar remunerada do estado</a:t>
            </a:r>
            <a:r>
              <a:rPr lang="en-US" dirty="0"/>
              <a:t>.</a:t>
            </a:r>
          </a:p>
          <a:p>
            <a:r>
              <a:rPr lang="pt-BR" dirty="0"/>
              <a:t>Uber e Lyft pagarão aos motoristas 50% do custo de adesão ao Programa de Licença Médica Familiar Remunerada de Massachusetts</a:t>
            </a:r>
            <a:r>
              <a:rPr lang="en-US" dirty="0"/>
              <a:t>. </a:t>
            </a:r>
          </a:p>
          <a:p>
            <a:r>
              <a:rPr lang="en-US" dirty="0" err="1"/>
              <a:t>Subsídio</a:t>
            </a:r>
            <a:r>
              <a:rPr lang="en-US" dirty="0"/>
              <a:t> </a:t>
            </a:r>
            <a:r>
              <a:rPr lang="pt-BR" dirty="0"/>
              <a:t>pago pela Uber e Lyft aos motoristas trimestralmente</a:t>
            </a:r>
            <a:r>
              <a:rPr lang="en-US" dirty="0"/>
              <a:t>.</a:t>
            </a:r>
          </a:p>
          <a:p>
            <a:r>
              <a:rPr lang="pt-BR" dirty="0"/>
              <a:t>O </a:t>
            </a:r>
            <a:r>
              <a:rPr lang="en-US" dirty="0" err="1"/>
              <a:t>subsídio</a:t>
            </a:r>
            <a:r>
              <a:rPr lang="pt-BR" dirty="0"/>
              <a:t> será de aproximadamente $ 2 por $ 500 em ganhos do motorista</a:t>
            </a:r>
            <a:r>
              <a:rPr lang="en-US" dirty="0"/>
              <a:t>.</a:t>
            </a:r>
          </a:p>
          <a:p>
            <a:r>
              <a:rPr lang="pt-BR" dirty="0"/>
              <a:t>Começa em 30 de janeiro de 2025</a:t>
            </a:r>
            <a:r>
              <a:rPr lang="en-US" dirty="0"/>
              <a:t>.</a:t>
            </a:r>
          </a:p>
          <a:p>
            <a:endParaRPr lang="en-US" dirty="0"/>
          </a:p>
        </p:txBody>
      </p:sp>
    </p:spTree>
    <p:extLst>
      <p:ext uri="{BB962C8B-B14F-4D97-AF65-F5344CB8AC3E}">
        <p14:creationId xmlns:p14="http://schemas.microsoft.com/office/powerpoint/2010/main" val="336792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661E3-6EE8-8F3F-07DE-125969326BE7}"/>
              </a:ext>
            </a:extLst>
          </p:cNvPr>
          <p:cNvSpPr>
            <a:spLocks noGrp="1"/>
          </p:cNvSpPr>
          <p:nvPr>
            <p:ph type="title"/>
          </p:nvPr>
        </p:nvSpPr>
        <p:spPr/>
        <p:txBody>
          <a:bodyPr>
            <a:normAutofit fontScale="90000"/>
          </a:bodyPr>
          <a:lstStyle/>
          <a:p>
            <a:r>
              <a:rPr lang="en-US" dirty="0" err="1"/>
              <a:t>Licença</a:t>
            </a:r>
            <a:r>
              <a:rPr lang="en-US" dirty="0"/>
              <a:t> </a:t>
            </a:r>
            <a:r>
              <a:rPr lang="en-US" dirty="0" err="1"/>
              <a:t>Médica</a:t>
            </a:r>
            <a:r>
              <a:rPr lang="en-US" dirty="0"/>
              <a:t> Familiar </a:t>
            </a:r>
            <a:r>
              <a:rPr lang="en-US" dirty="0" err="1"/>
              <a:t>Remunerada</a:t>
            </a:r>
            <a:endParaRPr lang="en-US" dirty="0"/>
          </a:p>
        </p:txBody>
      </p:sp>
      <p:sp>
        <p:nvSpPr>
          <p:cNvPr id="3" name="Content Placeholder 2">
            <a:extLst>
              <a:ext uri="{FF2B5EF4-FFF2-40B4-BE49-F238E27FC236}">
                <a16:creationId xmlns:a16="http://schemas.microsoft.com/office/drawing/2014/main" id="{9962FBCD-5AE5-36BF-3E33-61557501F640}"/>
              </a:ext>
            </a:extLst>
          </p:cNvPr>
          <p:cNvSpPr>
            <a:spLocks noGrp="1"/>
          </p:cNvSpPr>
          <p:nvPr>
            <p:ph idx="1"/>
          </p:nvPr>
        </p:nvSpPr>
        <p:spPr/>
        <p:txBody>
          <a:bodyPr/>
          <a:lstStyle/>
          <a:p>
            <a:pPr marL="0" indent="0">
              <a:buNone/>
            </a:pPr>
            <a:r>
              <a:rPr lang="pt-BR" dirty="0"/>
              <a:t>Para mais informações sobre como comprar o programa MA PFL, visite</a:t>
            </a:r>
            <a:r>
              <a:rPr lang="en-US" dirty="0"/>
              <a:t>:</a:t>
            </a:r>
          </a:p>
          <a:p>
            <a:r>
              <a:rPr lang="en-US" dirty="0"/>
              <a:t>https://www.mass.gov/info-details/paid-family-and-medical-leave-coverage-for-self-employed-individuals</a:t>
            </a:r>
          </a:p>
        </p:txBody>
      </p:sp>
    </p:spTree>
    <p:extLst>
      <p:ext uri="{BB962C8B-B14F-4D97-AF65-F5344CB8AC3E}">
        <p14:creationId xmlns:p14="http://schemas.microsoft.com/office/powerpoint/2010/main" val="1045488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Seguro de Acidentes de Trabalho</a:t>
            </a:r>
            <a:endParaRPr lang="en-US" dirty="0"/>
          </a:p>
        </p:txBody>
      </p:sp>
      <p:sp>
        <p:nvSpPr>
          <p:cNvPr id="5" name="Content Placeholder 4">
            <a:extLst>
              <a:ext uri="{FF2B5EF4-FFF2-40B4-BE49-F238E27FC236}">
                <a16:creationId xmlns:a16="http://schemas.microsoft.com/office/drawing/2014/main" id="{392C2303-7C02-9E4F-6849-1ECBB06A0640}"/>
              </a:ext>
            </a:extLst>
          </p:cNvPr>
          <p:cNvSpPr>
            <a:spLocks noGrp="1"/>
          </p:cNvSpPr>
          <p:nvPr>
            <p:ph idx="1"/>
          </p:nvPr>
        </p:nvSpPr>
        <p:spPr/>
        <p:txBody>
          <a:bodyPr>
            <a:normAutofit fontScale="85000" lnSpcReduction="20000"/>
          </a:bodyPr>
          <a:lstStyle/>
          <a:p>
            <a:pPr marL="0" indent="0">
              <a:buNone/>
            </a:pPr>
            <a:r>
              <a:rPr lang="en-US" dirty="0"/>
              <a:t>O que é </a:t>
            </a:r>
            <a:r>
              <a:rPr lang="en-US" dirty="0" err="1"/>
              <a:t>isso</a:t>
            </a:r>
            <a:r>
              <a:rPr lang="en-US" dirty="0"/>
              <a:t>?</a:t>
            </a:r>
          </a:p>
          <a:p>
            <a:r>
              <a:rPr lang="pt-BR" dirty="0"/>
              <a:t>Os motoristas são elegíveis para cobertura de seguro de acidentes de trabalho paga pela Uber e Lyft</a:t>
            </a:r>
            <a:r>
              <a:rPr lang="en-US" dirty="0"/>
              <a:t>.</a:t>
            </a:r>
          </a:p>
          <a:p>
            <a:r>
              <a:rPr lang="pt-BR" dirty="0"/>
              <a:t>Seguro que cobre despesas médicas e perda de renda por lesões sofridas enquanto o Motorista está online</a:t>
            </a:r>
            <a:r>
              <a:rPr lang="en-US" dirty="0"/>
              <a:t>.</a:t>
            </a:r>
          </a:p>
          <a:p>
            <a:endParaRPr lang="en-US" dirty="0"/>
          </a:p>
          <a:p>
            <a:pPr marL="0" indent="0">
              <a:buNone/>
            </a:pPr>
            <a:r>
              <a:rPr lang="en-US" dirty="0"/>
              <a:t>Quanta de </a:t>
            </a:r>
            <a:r>
              <a:rPr lang="en-US" dirty="0" err="1"/>
              <a:t>cobertura</a:t>
            </a:r>
            <a:r>
              <a:rPr lang="en-US" dirty="0"/>
              <a:t>?</a:t>
            </a:r>
          </a:p>
          <a:p>
            <a:r>
              <a:rPr lang="pt-BR" dirty="0"/>
              <a:t>O seguro cobre até US$ 1 milhão em acidentes de trabalho</a:t>
            </a:r>
            <a:r>
              <a:rPr lang="en-US" dirty="0"/>
              <a:t>. </a:t>
            </a:r>
          </a:p>
          <a:p>
            <a:r>
              <a:rPr lang="pt-BR" dirty="0"/>
              <a:t>Até 156 semanas após uma lesão</a:t>
            </a:r>
            <a:r>
              <a:rPr lang="en-US" dirty="0"/>
              <a:t>.</a:t>
            </a:r>
          </a:p>
          <a:p>
            <a:r>
              <a:rPr lang="pt-BR" dirty="0"/>
              <a:t>Benefícios por invalidez parcial e total e morte</a:t>
            </a:r>
            <a:r>
              <a:rPr lang="en-US" dirty="0"/>
              <a:t>. </a:t>
            </a:r>
          </a:p>
        </p:txBody>
      </p:sp>
    </p:spTree>
    <p:extLst>
      <p:ext uri="{BB962C8B-B14F-4D97-AF65-F5344CB8AC3E}">
        <p14:creationId xmlns:p14="http://schemas.microsoft.com/office/powerpoint/2010/main" val="149748091"/>
      </p:ext>
    </p:extLst>
  </p:cSld>
  <p:clrMapOvr>
    <a:masterClrMapping/>
  </p:clrMapOvr>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910D-5FE1-A020-9941-5268B282011A}"/>
              </a:ext>
            </a:extLst>
          </p:cNvPr>
          <p:cNvSpPr>
            <a:spLocks noGrp="1"/>
          </p:cNvSpPr>
          <p:nvPr>
            <p:ph type="title"/>
          </p:nvPr>
        </p:nvSpPr>
        <p:spPr/>
        <p:txBody>
          <a:bodyPr>
            <a:normAutofit fontScale="90000"/>
          </a:bodyPr>
          <a:lstStyle/>
          <a:p>
            <a:r>
              <a:rPr lang="pt-BR" dirty="0"/>
              <a:t>Seguro de Acidentes de Trabalho</a:t>
            </a:r>
            <a:endParaRPr lang="en-US" dirty="0"/>
          </a:p>
        </p:txBody>
      </p:sp>
      <p:sp>
        <p:nvSpPr>
          <p:cNvPr id="3" name="Content Placeholder 2">
            <a:extLst>
              <a:ext uri="{FF2B5EF4-FFF2-40B4-BE49-F238E27FC236}">
                <a16:creationId xmlns:a16="http://schemas.microsoft.com/office/drawing/2014/main" id="{9819B6F0-48E3-AE1A-62E2-761DE9CC68C4}"/>
              </a:ext>
            </a:extLst>
          </p:cNvPr>
          <p:cNvSpPr>
            <a:spLocks noGrp="1"/>
          </p:cNvSpPr>
          <p:nvPr>
            <p:ph idx="1"/>
          </p:nvPr>
        </p:nvSpPr>
        <p:spPr/>
        <p:txBody>
          <a:bodyPr vert="horz" lIns="91440" tIns="45720" rIns="91440" bIns="45720" rtlCol="0" anchor="t">
            <a:normAutofit/>
          </a:bodyPr>
          <a:lstStyle/>
          <a:p>
            <a:pPr marL="0" indent="0">
              <a:buNone/>
            </a:pPr>
            <a:r>
              <a:rPr lang="en-US" dirty="0" err="1"/>
              <a:t>Quando</a:t>
            </a:r>
            <a:r>
              <a:rPr lang="en-US" dirty="0"/>
              <a:t> </a:t>
            </a:r>
            <a:r>
              <a:rPr lang="en-US" dirty="0" err="1"/>
              <a:t>começa</a:t>
            </a:r>
            <a:r>
              <a:rPr lang="en-US" dirty="0"/>
              <a:t>?</a:t>
            </a:r>
          </a:p>
          <a:p>
            <a:r>
              <a:rPr lang="pt-BR" dirty="0"/>
              <a:t>Iniciou em 1 de outubro de 2024</a:t>
            </a:r>
            <a:r>
              <a:rPr lang="en-US" dirty="0"/>
              <a:t>.</a:t>
            </a:r>
            <a:endParaRPr lang="en-US" dirty="0">
              <a:ea typeface="Calibri"/>
              <a:cs typeface="Calibri"/>
            </a:endParaRPr>
          </a:p>
          <a:p>
            <a:pPr marL="0" indent="0">
              <a:buNone/>
            </a:pPr>
            <a:r>
              <a:rPr lang="pt-BR" dirty="0"/>
              <a:t>Os motoristas precisam se inscrever</a:t>
            </a:r>
            <a:r>
              <a:rPr lang="en-US" dirty="0"/>
              <a:t>?</a:t>
            </a:r>
            <a:endParaRPr lang="en-US" dirty="0">
              <a:ea typeface="Calibri"/>
              <a:cs typeface="Calibri"/>
            </a:endParaRPr>
          </a:p>
          <a:p>
            <a:r>
              <a:rPr lang="pt-BR" dirty="0"/>
              <a:t>Não, o benefício é fornecido automaticamente pela Uber e Lyft</a:t>
            </a:r>
            <a:r>
              <a:rPr lang="en-US" dirty="0"/>
              <a:t>. </a:t>
            </a:r>
            <a:endParaRPr lang="en-US" dirty="0">
              <a:ea typeface="Calibri"/>
              <a:cs typeface="Calibri"/>
            </a:endParaRPr>
          </a:p>
          <a:p>
            <a:pPr marL="0" indent="0">
              <a:buNone/>
            </a:pPr>
            <a:r>
              <a:rPr lang="en-US" dirty="0" err="1"/>
              <a:t>Os</a:t>
            </a:r>
            <a:r>
              <a:rPr lang="en-US" dirty="0"/>
              <a:t> </a:t>
            </a:r>
            <a:r>
              <a:rPr lang="en-US" dirty="0" err="1"/>
              <a:t>motoristas</a:t>
            </a:r>
            <a:r>
              <a:rPr lang="en-US" dirty="0"/>
              <a:t> </a:t>
            </a:r>
            <a:r>
              <a:rPr lang="en-US" dirty="0" err="1"/>
              <a:t>pagam</a:t>
            </a:r>
            <a:r>
              <a:rPr lang="en-US" dirty="0"/>
              <a:t>?</a:t>
            </a:r>
            <a:endParaRPr lang="en-US" dirty="0">
              <a:ea typeface="Calibri"/>
              <a:cs typeface="Calibri"/>
            </a:endParaRPr>
          </a:p>
          <a:p>
            <a:r>
              <a:rPr lang="pt-BR"/>
              <a:t>Não, a Uber e a Lyft não farão descontos ou cobrarão dos motoristas pelos benefícios</a:t>
            </a:r>
            <a:r>
              <a:rPr lang="en-US" dirty="0"/>
              <a:t>. </a:t>
            </a:r>
            <a:endParaRPr lang="en-US" dirty="0">
              <a:ea typeface="Calibri"/>
              <a:cs typeface="Calibri"/>
            </a:endParaRPr>
          </a:p>
          <a:p>
            <a:pPr marL="0" indent="0">
              <a:buNone/>
            </a:pPr>
            <a:endParaRPr lang="en-US" dirty="0"/>
          </a:p>
        </p:txBody>
      </p:sp>
    </p:spTree>
    <p:extLst>
      <p:ext uri="{BB962C8B-B14F-4D97-AF65-F5344CB8AC3E}">
        <p14:creationId xmlns:p14="http://schemas.microsoft.com/office/powerpoint/2010/main" val="2248296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Desativação</a:t>
            </a:r>
            <a:r>
              <a:rPr lang="en-US" dirty="0"/>
              <a:t> de </a:t>
            </a:r>
            <a:r>
              <a:rPr lang="en-US" dirty="0" err="1"/>
              <a:t>conta</a:t>
            </a:r>
            <a:r>
              <a:rPr lang="en-US" dirty="0"/>
              <a:t> - </a:t>
            </a:r>
            <a:r>
              <a:rPr lang="en-US" dirty="0" err="1"/>
              <a:t>recurso</a:t>
            </a:r>
            <a:r>
              <a:rPr lang="en-US" dirty="0"/>
              <a:t> para </a:t>
            </a:r>
            <a:r>
              <a:rPr lang="en-US" dirty="0" err="1"/>
              <a:t>apelações</a:t>
            </a:r>
            <a:endParaRPr lang="en-US" dirty="0"/>
          </a:p>
        </p:txBody>
      </p:sp>
      <p:sp>
        <p:nvSpPr>
          <p:cNvPr id="4" name="Content Placeholder 3">
            <a:extLst>
              <a:ext uri="{FF2B5EF4-FFF2-40B4-BE49-F238E27FC236}">
                <a16:creationId xmlns:a16="http://schemas.microsoft.com/office/drawing/2014/main" id="{E6EF339C-5D4B-EC01-3535-51D189A20B53}"/>
              </a:ext>
            </a:extLst>
          </p:cNvPr>
          <p:cNvSpPr>
            <a:spLocks noGrp="1"/>
          </p:cNvSpPr>
          <p:nvPr>
            <p:ph idx="1"/>
          </p:nvPr>
        </p:nvSpPr>
        <p:spPr>
          <a:xfrm>
            <a:off x="527539" y="1820010"/>
            <a:ext cx="8229600" cy="4525963"/>
          </a:xfrm>
        </p:spPr>
        <p:txBody>
          <a:bodyPr>
            <a:normAutofit fontScale="92500"/>
          </a:bodyPr>
          <a:lstStyle/>
          <a:p>
            <a:r>
              <a:rPr lang="pt-BR" dirty="0"/>
              <a:t>Os motoristas receberão uma notificação por escrito sobre a desativação com informações sobre o motivo da desativação, bem como o direito de apelar a qualquer desativação</a:t>
            </a:r>
            <a:r>
              <a:rPr lang="en-US" dirty="0"/>
              <a:t>.</a:t>
            </a:r>
          </a:p>
          <a:p>
            <a:r>
              <a:rPr lang="pt-BR" dirty="0"/>
              <a:t>Os motoristas poderão apelar a todas as decisões da Lyft ou Uber para desativar esse motorista</a:t>
            </a:r>
            <a:r>
              <a:rPr lang="en-US" dirty="0"/>
              <a:t>. </a:t>
            </a:r>
          </a:p>
          <a:p>
            <a:r>
              <a:rPr lang="pt-BR" dirty="0"/>
              <a:t>Inicio em 2 de setembro de 2024</a:t>
            </a:r>
            <a:r>
              <a:rPr lang="en-US" dirty="0"/>
              <a:t>.</a:t>
            </a:r>
          </a:p>
          <a:p>
            <a:r>
              <a:rPr lang="pt-BR" dirty="0"/>
              <a:t>A Procuradoria-Geral (AG) não tem autoridade para reverter ou rever o motivo da desativação</a:t>
            </a:r>
            <a:r>
              <a:rPr lang="en-US" dirty="0"/>
              <a:t>.</a:t>
            </a:r>
          </a:p>
        </p:txBody>
      </p:sp>
    </p:spTree>
    <p:extLst>
      <p:ext uri="{BB962C8B-B14F-4D97-AF65-F5344CB8AC3E}">
        <p14:creationId xmlns:p14="http://schemas.microsoft.com/office/powerpoint/2010/main" val="2964608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0EA4-224A-9674-C9B1-5B924722E844}"/>
              </a:ext>
            </a:extLst>
          </p:cNvPr>
          <p:cNvSpPr>
            <a:spLocks noGrp="1"/>
          </p:cNvSpPr>
          <p:nvPr>
            <p:ph type="title"/>
          </p:nvPr>
        </p:nvSpPr>
        <p:spPr/>
        <p:txBody>
          <a:bodyPr>
            <a:normAutofit fontScale="90000"/>
          </a:bodyPr>
          <a:lstStyle/>
          <a:p>
            <a:r>
              <a:rPr lang="pt-BR" dirty="0"/>
              <a:t>Informações sobre a viagem do motorista</a:t>
            </a:r>
            <a:endParaRPr lang="en-US" dirty="0"/>
          </a:p>
        </p:txBody>
      </p:sp>
      <p:sp>
        <p:nvSpPr>
          <p:cNvPr id="3" name="Content Placeholder 2">
            <a:extLst>
              <a:ext uri="{FF2B5EF4-FFF2-40B4-BE49-F238E27FC236}">
                <a16:creationId xmlns:a16="http://schemas.microsoft.com/office/drawing/2014/main" id="{05FCF1DD-34F6-9BA7-61A9-72381D808176}"/>
              </a:ext>
            </a:extLst>
          </p:cNvPr>
          <p:cNvSpPr>
            <a:spLocks noGrp="1"/>
          </p:cNvSpPr>
          <p:nvPr>
            <p:ph idx="1"/>
          </p:nvPr>
        </p:nvSpPr>
        <p:spPr/>
        <p:txBody>
          <a:bodyPr>
            <a:normAutofit/>
          </a:bodyPr>
          <a:lstStyle/>
          <a:p>
            <a:pPr marL="0" indent="0">
              <a:buNone/>
            </a:pPr>
            <a:r>
              <a:rPr lang="en-US" dirty="0"/>
              <a:t>Uber e Lyft </a:t>
            </a:r>
            <a:r>
              <a:rPr lang="en-US" dirty="0" err="1"/>
              <a:t>devem</a:t>
            </a:r>
            <a:r>
              <a:rPr lang="en-US" dirty="0"/>
              <a:t>:</a:t>
            </a:r>
          </a:p>
          <a:p>
            <a:r>
              <a:rPr lang="pt-BR" dirty="0"/>
              <a:t>Fornecer aos motoristas informações sobre a duração da viagem, o destino e os ganhos esperados antes que eles aceitem uma viagem</a:t>
            </a:r>
            <a:r>
              <a:rPr lang="en-US" dirty="0"/>
              <a:t>. </a:t>
            </a:r>
          </a:p>
          <a:p>
            <a:r>
              <a:rPr lang="pt-BR" dirty="0"/>
              <a:t>Fornecer aos motoristas informações detalhadas sobre seus ganhos e quanto o passageiro pagou após o término da viagem</a:t>
            </a:r>
            <a:r>
              <a:rPr lang="en-US" dirty="0"/>
              <a:t>.</a:t>
            </a:r>
          </a:p>
        </p:txBody>
      </p:sp>
    </p:spTree>
    <p:extLst>
      <p:ext uri="{BB962C8B-B14F-4D97-AF65-F5344CB8AC3E}">
        <p14:creationId xmlns:p14="http://schemas.microsoft.com/office/powerpoint/2010/main" val="377644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469" y="76200"/>
            <a:ext cx="8537331" cy="1143000"/>
          </a:xfrm>
        </p:spPr>
        <p:txBody>
          <a:bodyPr>
            <a:normAutofit fontScale="90000"/>
          </a:bodyPr>
          <a:lstStyle/>
          <a:p>
            <a:r>
              <a:rPr lang="en-US" dirty="0"/>
              <a:t>Maio-</a:t>
            </a:r>
            <a:r>
              <a:rPr lang="en-US" dirty="0" err="1"/>
              <a:t>Junho</a:t>
            </a:r>
            <a:r>
              <a:rPr lang="en-US" dirty="0"/>
              <a:t>, 2024</a:t>
            </a:r>
            <a:br>
              <a:rPr lang="en-US" dirty="0"/>
            </a:br>
            <a:r>
              <a:rPr lang="en-US" dirty="0"/>
              <a:t> </a:t>
            </a:r>
            <a:r>
              <a:rPr lang="pt-BR" sz="4000" dirty="0"/>
              <a:t>Iniciativas de julgamento e votação</a:t>
            </a:r>
            <a:endParaRPr lang="en-US" sz="4000" dirty="0"/>
          </a:p>
        </p:txBody>
      </p:sp>
      <p:sp>
        <p:nvSpPr>
          <p:cNvPr id="3" name="Content Placeholder 2"/>
          <p:cNvSpPr>
            <a:spLocks noGrp="1"/>
          </p:cNvSpPr>
          <p:nvPr>
            <p:ph idx="1"/>
          </p:nvPr>
        </p:nvSpPr>
        <p:spPr/>
        <p:txBody>
          <a:bodyPr vert="horz" lIns="91440" tIns="45720" rIns="91440" bIns="45720" rtlCol="0" anchor="t">
            <a:normAutofit/>
          </a:bodyPr>
          <a:lstStyle/>
          <a:p>
            <a:pPr marL="0" indent="0" algn="ctr">
              <a:spcBef>
                <a:spcPct val="50000"/>
              </a:spcBef>
              <a:buNone/>
            </a:pPr>
            <a:endParaRPr lang="en-US" dirty="0">
              <a:ea typeface="Calibri"/>
              <a:cs typeface="Calibri"/>
            </a:endParaRPr>
          </a:p>
          <a:p>
            <a:pPr>
              <a:spcBef>
                <a:spcPct val="50000"/>
              </a:spcBef>
            </a:pPr>
            <a:r>
              <a:rPr lang="pt-BR" dirty="0"/>
              <a:t>Julgamento de três semanas no Tribunal Superior de Massachusetts</a:t>
            </a:r>
            <a:r>
              <a:rPr lang="en-US" dirty="0"/>
              <a:t>.</a:t>
            </a:r>
          </a:p>
          <a:p>
            <a:pPr>
              <a:spcBef>
                <a:spcPct val="50000"/>
              </a:spcBef>
            </a:pPr>
            <a:r>
              <a:rPr lang="pt-BR" dirty="0"/>
              <a:t>SJC aprova Iniciativas de Votação</a:t>
            </a:r>
            <a:endParaRPr lang="en-US" dirty="0"/>
          </a:p>
        </p:txBody>
      </p:sp>
    </p:spTree>
    <p:extLst>
      <p:ext uri="{BB962C8B-B14F-4D97-AF65-F5344CB8AC3E}">
        <p14:creationId xmlns:p14="http://schemas.microsoft.com/office/powerpoint/2010/main" val="507005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FA2F-BBEB-BBD3-39DD-D06DF6BDFFA0}"/>
              </a:ext>
            </a:extLst>
          </p:cNvPr>
          <p:cNvSpPr>
            <a:spLocks noGrp="1"/>
          </p:cNvSpPr>
          <p:nvPr>
            <p:ph type="title"/>
          </p:nvPr>
        </p:nvSpPr>
        <p:spPr/>
        <p:txBody>
          <a:bodyPr/>
          <a:lstStyle/>
          <a:p>
            <a:r>
              <a:rPr lang="en-US" dirty="0" err="1"/>
              <a:t>Proteções</a:t>
            </a:r>
            <a:r>
              <a:rPr lang="en-US" dirty="0"/>
              <a:t> contra </a:t>
            </a:r>
            <a:r>
              <a:rPr lang="en-US" dirty="0" err="1"/>
              <a:t>retaliação</a:t>
            </a:r>
            <a:endParaRPr lang="en-US" dirty="0"/>
          </a:p>
        </p:txBody>
      </p:sp>
      <p:sp>
        <p:nvSpPr>
          <p:cNvPr id="3" name="Content Placeholder 2">
            <a:extLst>
              <a:ext uri="{FF2B5EF4-FFF2-40B4-BE49-F238E27FC236}">
                <a16:creationId xmlns:a16="http://schemas.microsoft.com/office/drawing/2014/main" id="{BA0FD99C-A8D7-9B5A-3547-76F7C79B2D72}"/>
              </a:ext>
            </a:extLst>
          </p:cNvPr>
          <p:cNvSpPr>
            <a:spLocks noGrp="1"/>
          </p:cNvSpPr>
          <p:nvPr>
            <p:ph idx="1"/>
          </p:nvPr>
        </p:nvSpPr>
        <p:spPr/>
        <p:txBody>
          <a:bodyPr vert="horz" lIns="91440" tIns="45720" rIns="91440" bIns="45720" rtlCol="0" anchor="t">
            <a:normAutofit/>
          </a:bodyPr>
          <a:lstStyle/>
          <a:p>
            <a:r>
              <a:rPr lang="pt-BR" dirty="0"/>
              <a:t>A Lyft e a Uber de nenhuma maneira tomarão nenhuma ação de retaliação contra nenhum motorista por terem reclamado a Procuradoria-Geral ou feito reivindicações sob o acordo de resolução </a:t>
            </a:r>
            <a:r>
              <a:rPr lang="en-US" dirty="0"/>
              <a:t>. </a:t>
            </a:r>
          </a:p>
        </p:txBody>
      </p:sp>
    </p:spTree>
    <p:extLst>
      <p:ext uri="{BB962C8B-B14F-4D97-AF65-F5344CB8AC3E}">
        <p14:creationId xmlns:p14="http://schemas.microsoft.com/office/powerpoint/2010/main" val="61412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B1F8-87B3-87E1-6E04-E6C730D9B54D}"/>
              </a:ext>
            </a:extLst>
          </p:cNvPr>
          <p:cNvSpPr>
            <a:spLocks noGrp="1"/>
          </p:cNvSpPr>
          <p:nvPr>
            <p:ph type="title"/>
          </p:nvPr>
        </p:nvSpPr>
        <p:spPr/>
        <p:txBody>
          <a:bodyPr/>
          <a:lstStyle/>
          <a:p>
            <a:r>
              <a:rPr lang="en-US" dirty="0"/>
              <a:t>Mais </a:t>
            </a:r>
            <a:r>
              <a:rPr lang="en-US" dirty="0" err="1"/>
              <a:t>recursos</a:t>
            </a:r>
            <a:endParaRPr lang="en-US" dirty="0"/>
          </a:p>
        </p:txBody>
      </p:sp>
      <p:sp>
        <p:nvSpPr>
          <p:cNvPr id="3" name="Content Placeholder 2">
            <a:extLst>
              <a:ext uri="{FF2B5EF4-FFF2-40B4-BE49-F238E27FC236}">
                <a16:creationId xmlns:a16="http://schemas.microsoft.com/office/drawing/2014/main" id="{FDDDBDA9-5670-2EB2-2305-FFDFD8B61948}"/>
              </a:ext>
            </a:extLst>
          </p:cNvPr>
          <p:cNvSpPr>
            <a:spLocks noGrp="1"/>
          </p:cNvSpPr>
          <p:nvPr>
            <p:ph idx="1"/>
          </p:nvPr>
        </p:nvSpPr>
        <p:spPr/>
        <p:txBody>
          <a:bodyPr/>
          <a:lstStyle/>
          <a:p>
            <a:r>
              <a:rPr lang="pt-BR" dirty="0"/>
              <a:t>Visite o site da Procuradoria-Geral (AGO)</a:t>
            </a:r>
          </a:p>
          <a:p>
            <a:pPr marL="0" indent="0">
              <a:buNone/>
            </a:pPr>
            <a:r>
              <a:rPr lang="pt-BR" dirty="0"/>
              <a:t>         </a:t>
            </a:r>
            <a:r>
              <a:rPr lang="en-US" dirty="0">
                <a:hlinkClick r:id="rId3">
                  <a:extLst>
                    <a:ext uri="{A12FA001-AC4F-418D-AE19-62706E023703}">
                      <ahyp:hlinkClr xmlns:ahyp="http://schemas.microsoft.com/office/drawing/2018/hyperlinkcolor" val="tx"/>
                    </a:ext>
                  </a:extLst>
                </a:hlinkClick>
              </a:rPr>
              <a:t>https://www.mass.gov/ago/uberlyft</a:t>
            </a:r>
            <a:r>
              <a:rPr lang="en-US" dirty="0"/>
              <a:t> </a:t>
            </a:r>
          </a:p>
          <a:p>
            <a:endParaRPr lang="en-US" dirty="0"/>
          </a:p>
        </p:txBody>
      </p:sp>
    </p:spTree>
    <p:extLst>
      <p:ext uri="{BB962C8B-B14F-4D97-AF65-F5344CB8AC3E}">
        <p14:creationId xmlns:p14="http://schemas.microsoft.com/office/powerpoint/2010/main" val="2366983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507" y="76200"/>
            <a:ext cx="7143293" cy="1143000"/>
          </a:xfrm>
        </p:spPr>
        <p:txBody>
          <a:bodyPr>
            <a:normAutofit fontScale="90000"/>
          </a:bodyPr>
          <a:lstStyle/>
          <a:p>
            <a:r>
              <a:rPr lang="en-US" dirty="0"/>
              <a:t>Entre </a:t>
            </a:r>
            <a:r>
              <a:rPr lang="en-US" dirty="0" err="1"/>
              <a:t>em</a:t>
            </a:r>
            <a:r>
              <a:rPr lang="en-US" dirty="0"/>
              <a:t> </a:t>
            </a:r>
            <a:r>
              <a:rPr lang="en-US" dirty="0" err="1"/>
              <a:t>contato</a:t>
            </a:r>
            <a:r>
              <a:rPr lang="en-US" dirty="0"/>
              <a:t> </a:t>
            </a:r>
            <a:r>
              <a:rPr lang="en-US"/>
              <a:t>com: </a:t>
            </a:r>
            <a:r>
              <a:rPr lang="en-US" dirty="0"/>
              <a:t>AGO/FLD</a:t>
            </a:r>
          </a:p>
        </p:txBody>
      </p:sp>
      <p:sp>
        <p:nvSpPr>
          <p:cNvPr id="3" name="Content Placeholder 2"/>
          <p:cNvSpPr>
            <a:spLocks noGrp="1"/>
          </p:cNvSpPr>
          <p:nvPr>
            <p:ph idx="1"/>
          </p:nvPr>
        </p:nvSpPr>
        <p:spPr/>
        <p:txBody>
          <a:bodyPr>
            <a:normAutofit lnSpcReduction="10000"/>
          </a:bodyPr>
          <a:lstStyle/>
          <a:p>
            <a:pPr marL="0" indent="0" algn="ctr">
              <a:buNone/>
            </a:pPr>
            <a:br>
              <a:rPr lang="en-US" sz="4400" dirty="0"/>
            </a:br>
            <a:br>
              <a:rPr lang="en-US" sz="4400" u="sng" dirty="0"/>
            </a:br>
            <a:r>
              <a:rPr lang="en-US" sz="4800" u="sng" dirty="0"/>
              <a:t>www.mass.gov/ago/fairlabor</a:t>
            </a:r>
            <a:r>
              <a:rPr lang="en-US" sz="4800" dirty="0"/>
              <a:t> </a:t>
            </a:r>
          </a:p>
          <a:p>
            <a:pPr marL="0" indent="0" algn="ctr">
              <a:buNone/>
            </a:pPr>
            <a:endParaRPr lang="en-US" sz="4800" dirty="0"/>
          </a:p>
          <a:p>
            <a:pPr marL="0" indent="0" algn="ctr">
              <a:buNone/>
            </a:pPr>
            <a:r>
              <a:rPr lang="en-US" sz="4800" dirty="0"/>
              <a:t>Fair Labor Division Hotline: </a:t>
            </a:r>
            <a:br>
              <a:rPr lang="en-US" sz="4800" dirty="0"/>
            </a:br>
            <a:r>
              <a:rPr lang="en-US" sz="4800" dirty="0"/>
              <a:t>(617) 727-3465</a:t>
            </a:r>
          </a:p>
        </p:txBody>
      </p:sp>
    </p:spTree>
    <p:extLst>
      <p:ext uri="{BB962C8B-B14F-4D97-AF65-F5344CB8AC3E}">
        <p14:creationId xmlns:p14="http://schemas.microsoft.com/office/powerpoint/2010/main" val="79632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normAutofit/>
          </a:bodyPr>
          <a:lstStyle/>
          <a:p>
            <a:r>
              <a:rPr lang="en-US" sz="3000" dirty="0" err="1"/>
              <a:t>Julho</a:t>
            </a:r>
            <a:r>
              <a:rPr lang="en-US" sz="3000" dirty="0"/>
              <a:t>, 2024 – </a:t>
            </a:r>
            <a:r>
              <a:rPr lang="en-US" sz="3000" dirty="0" err="1"/>
              <a:t>Acordo</a:t>
            </a:r>
            <a:r>
              <a:rPr lang="en-US" sz="3000" dirty="0"/>
              <a:t> de </a:t>
            </a:r>
            <a:r>
              <a:rPr lang="en-US" sz="3000" dirty="0" err="1"/>
              <a:t>Resolução</a:t>
            </a:r>
            <a:endParaRPr lang="en-US" sz="3000" dirty="0"/>
          </a:p>
        </p:txBody>
      </p:sp>
      <p:sp>
        <p:nvSpPr>
          <p:cNvPr id="3" name="Content Placeholder 2"/>
          <p:cNvSpPr>
            <a:spLocks noGrp="1"/>
          </p:cNvSpPr>
          <p:nvPr>
            <p:ph idx="1"/>
          </p:nvPr>
        </p:nvSpPr>
        <p:spPr>
          <a:xfrm>
            <a:off x="420329" y="1600202"/>
            <a:ext cx="8421329" cy="4876800"/>
          </a:xfrm>
        </p:spPr>
        <p:txBody>
          <a:bodyPr vert="horz" lIns="91440" tIns="45720" rIns="91440" bIns="45720" rtlCol="0" anchor="t">
            <a:normAutofit/>
          </a:bodyPr>
          <a:lstStyle/>
          <a:p>
            <a:pPr marL="0" indent="0" algn="ctr">
              <a:buNone/>
            </a:pPr>
            <a:endParaRPr lang="en-US" dirty="0">
              <a:ea typeface="Calibri"/>
              <a:cs typeface="Calibri"/>
            </a:endParaRPr>
          </a:p>
          <a:p>
            <a:r>
              <a:rPr lang="pt-BR" dirty="0"/>
              <a:t>Procuradoria-Geral de Massachusetts entra em acordo com Uber e Lyft</a:t>
            </a:r>
            <a:r>
              <a:rPr lang="en-US" dirty="0"/>
              <a:t>.</a:t>
            </a:r>
            <a:endParaRPr lang="en-US" dirty="0">
              <a:ea typeface="Calibri"/>
              <a:cs typeface="Calibri"/>
            </a:endParaRPr>
          </a:p>
          <a:p>
            <a:r>
              <a:rPr lang="pt-BR" dirty="0"/>
              <a:t>Acordo de resolução resolve o processo e U/L concordam em não prosseguir com iniciativas de votação</a:t>
            </a:r>
            <a:r>
              <a:rPr lang="en-US" dirty="0"/>
              <a:t>.</a:t>
            </a:r>
            <a:endParaRPr lang="en-US" dirty="0">
              <a:ea typeface="Calibri"/>
              <a:cs typeface="Calibri"/>
            </a:endParaRPr>
          </a:p>
          <a:p>
            <a:r>
              <a:rPr lang="pt-BR" dirty="0"/>
              <a:t>Uber e Lyft concordam em pagar US$ 175 milhões e fornecer novos benefícios e proteções substanciais para motoristas</a:t>
            </a:r>
            <a:r>
              <a:rPr lang="en-US" dirty="0"/>
              <a:t>.</a:t>
            </a:r>
            <a:endParaRPr lang="en-US" dirty="0">
              <a:ea typeface="Calibri"/>
              <a:cs typeface="Calibri"/>
            </a:endParaRPr>
          </a:p>
          <a:p>
            <a:endParaRPr lang="en-US" dirty="0"/>
          </a:p>
        </p:txBody>
      </p:sp>
    </p:spTree>
    <p:extLst>
      <p:ext uri="{BB962C8B-B14F-4D97-AF65-F5344CB8AC3E}">
        <p14:creationId xmlns:p14="http://schemas.microsoft.com/office/powerpoint/2010/main" val="370261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AE4C6-E138-FBFC-BE4C-60BEF8C38A04}"/>
              </a:ext>
            </a:extLst>
          </p:cNvPr>
          <p:cNvSpPr>
            <a:spLocks noGrp="1"/>
          </p:cNvSpPr>
          <p:nvPr>
            <p:ph type="title"/>
          </p:nvPr>
        </p:nvSpPr>
        <p:spPr>
          <a:xfrm>
            <a:off x="1301262" y="76200"/>
            <a:ext cx="7385538" cy="1143000"/>
          </a:xfrm>
        </p:spPr>
        <p:txBody>
          <a:bodyPr>
            <a:normAutofit fontScale="90000"/>
          </a:bodyPr>
          <a:lstStyle/>
          <a:p>
            <a:r>
              <a:rPr lang="pt-BR" dirty="0"/>
              <a:t>Novos Benefícios e Proteções para Motoristas</a:t>
            </a:r>
            <a:endParaRPr lang="en-US" dirty="0"/>
          </a:p>
        </p:txBody>
      </p:sp>
      <p:sp>
        <p:nvSpPr>
          <p:cNvPr id="3" name="Content Placeholder 2">
            <a:extLst>
              <a:ext uri="{FF2B5EF4-FFF2-40B4-BE49-F238E27FC236}">
                <a16:creationId xmlns:a16="http://schemas.microsoft.com/office/drawing/2014/main" id="{BAAD979A-701A-CDC0-8FA3-EB5AA5B3E9B9}"/>
              </a:ext>
            </a:extLst>
          </p:cNvPr>
          <p:cNvSpPr>
            <a:spLocks noGrp="1"/>
          </p:cNvSpPr>
          <p:nvPr>
            <p:ph idx="1"/>
          </p:nvPr>
        </p:nvSpPr>
        <p:spPr/>
        <p:txBody>
          <a:bodyPr vert="horz" lIns="91440" tIns="45720" rIns="91440" bIns="45720" rtlCol="0" anchor="t">
            <a:normAutofit fontScale="85000" lnSpcReduction="10000"/>
          </a:bodyPr>
          <a:lstStyle/>
          <a:p>
            <a:pPr marL="514350" indent="-514350">
              <a:buFont typeface="+mj-lt"/>
              <a:buAutoNum type="arabicPeriod"/>
            </a:pPr>
            <a:r>
              <a:rPr lang="pt-BR" dirty="0"/>
              <a:t>Salário mínimo do motorista: $ 32,50/hora; $33,48/hora em 15 de janeiro de 2025</a:t>
            </a:r>
          </a:p>
          <a:p>
            <a:pPr marL="514350" indent="-514350">
              <a:buFont typeface="+mj-lt"/>
              <a:buAutoNum type="arabicPeriod"/>
            </a:pPr>
            <a:r>
              <a:rPr lang="en-US" dirty="0" err="1"/>
              <a:t>Pagamento</a:t>
            </a:r>
            <a:r>
              <a:rPr lang="en-US" dirty="0"/>
              <a:t> </a:t>
            </a:r>
            <a:r>
              <a:rPr lang="en-US" dirty="0" err="1"/>
              <a:t>retroativo</a:t>
            </a:r>
            <a:r>
              <a:rPr lang="en-US" dirty="0"/>
              <a:t> para </a:t>
            </a:r>
            <a:r>
              <a:rPr lang="en-US" dirty="0" err="1"/>
              <a:t>motoristas</a:t>
            </a:r>
            <a:r>
              <a:rPr lang="en-US" dirty="0"/>
              <a:t> (2020-2024)</a:t>
            </a:r>
            <a:endParaRPr lang="en-US" sz="1800" dirty="0">
              <a:ea typeface="Calibri"/>
              <a:cs typeface="Calibri"/>
            </a:endParaRPr>
          </a:p>
          <a:p>
            <a:pPr marL="514350" indent="-514350">
              <a:buFont typeface="+mj-lt"/>
              <a:buAutoNum type="arabicPeriod"/>
            </a:pPr>
            <a:r>
              <a:rPr lang="en-US" dirty="0" err="1"/>
              <a:t>Licença</a:t>
            </a:r>
            <a:r>
              <a:rPr lang="en-US" dirty="0"/>
              <a:t> </a:t>
            </a:r>
            <a:r>
              <a:rPr lang="en-US" dirty="0" err="1"/>
              <a:t>médica</a:t>
            </a:r>
            <a:r>
              <a:rPr lang="en-US" dirty="0"/>
              <a:t> </a:t>
            </a:r>
            <a:r>
              <a:rPr lang="en-US" dirty="0" err="1"/>
              <a:t>remunerada</a:t>
            </a:r>
            <a:endParaRPr lang="en-US" dirty="0"/>
          </a:p>
          <a:p>
            <a:pPr marL="514350" indent="-514350">
              <a:buFont typeface="+mj-lt"/>
              <a:buAutoNum type="arabicPeriod"/>
            </a:pPr>
            <a:r>
              <a:rPr lang="en-US" dirty="0"/>
              <a:t>S</a:t>
            </a:r>
            <a:r>
              <a:rPr lang="pt-BR" dirty="0"/>
              <a:t>ubsídio para licença médica familiar remunerada</a:t>
            </a:r>
            <a:endParaRPr lang="en-US" dirty="0">
              <a:ea typeface="Calibri"/>
              <a:cs typeface="Calibri"/>
            </a:endParaRPr>
          </a:p>
          <a:p>
            <a:pPr marL="514350" indent="-514350">
              <a:buFont typeface="+mj-lt"/>
              <a:buAutoNum type="arabicPeriod"/>
            </a:pPr>
            <a:r>
              <a:rPr lang="pt-BR" dirty="0"/>
              <a:t>Subsídio</a:t>
            </a:r>
            <a:r>
              <a:rPr lang="en-US" dirty="0"/>
              <a:t> para </a:t>
            </a:r>
            <a:r>
              <a:rPr lang="en-US" dirty="0" err="1"/>
              <a:t>seguro</a:t>
            </a:r>
            <a:r>
              <a:rPr lang="en-US" dirty="0"/>
              <a:t> </a:t>
            </a:r>
            <a:r>
              <a:rPr lang="en-US" dirty="0" err="1"/>
              <a:t>saúde</a:t>
            </a:r>
            <a:endParaRPr lang="en-US" dirty="0">
              <a:ea typeface="Calibri"/>
              <a:cs typeface="Calibri"/>
            </a:endParaRPr>
          </a:p>
          <a:p>
            <a:pPr marL="514350" indent="-514350">
              <a:buFont typeface="+mj-lt"/>
              <a:buAutoNum type="arabicPeriod"/>
            </a:pPr>
            <a:r>
              <a:rPr lang="pt-BR" dirty="0"/>
              <a:t>Seguro de acidentes de trabalho</a:t>
            </a:r>
          </a:p>
          <a:p>
            <a:pPr marL="514350" indent="-514350">
              <a:buFont typeface="+mj-lt"/>
              <a:buAutoNum type="arabicPeriod"/>
            </a:pPr>
            <a:r>
              <a:rPr lang="pt-BR" dirty="0"/>
              <a:t>Processo de apelação garantido para desativação</a:t>
            </a: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64313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marL="0" indent="0">
              <a:lnSpc>
                <a:spcPct val="90000"/>
              </a:lnSpc>
              <a:spcBef>
                <a:spcPct val="50000"/>
              </a:spcBef>
              <a:buNone/>
            </a:pPr>
            <a:r>
              <a:rPr lang="en-US" dirty="0" err="1"/>
              <a:t>Visão</a:t>
            </a:r>
            <a:r>
              <a:rPr lang="en-US" dirty="0"/>
              <a:t> </a:t>
            </a:r>
            <a:r>
              <a:rPr lang="en-US" dirty="0" err="1"/>
              <a:t>geral</a:t>
            </a:r>
            <a:endParaRPr lang="en-US" dirty="0"/>
          </a:p>
          <a:p>
            <a:pPr marL="626745" indent="-626745">
              <a:lnSpc>
                <a:spcPct val="90000"/>
              </a:lnSpc>
              <a:spcBef>
                <a:spcPct val="50000"/>
              </a:spcBef>
            </a:pPr>
            <a:r>
              <a:rPr lang="pt-BR" dirty="0"/>
              <a:t>O pagamento mínimo do motorista começou em 15 de agosto de 2024 em US$ 32,50 por hora de “tempo de engajamento</a:t>
            </a:r>
            <a:r>
              <a:rPr lang="en-US" dirty="0"/>
              <a:t>.” </a:t>
            </a:r>
            <a:endParaRPr lang="en-US" dirty="0">
              <a:ea typeface="Calibri"/>
              <a:cs typeface="Calibri"/>
            </a:endParaRPr>
          </a:p>
          <a:p>
            <a:pPr marL="626745" indent="-626745">
              <a:lnSpc>
                <a:spcPct val="90000"/>
              </a:lnSpc>
              <a:spcBef>
                <a:spcPct val="50000"/>
              </a:spcBef>
            </a:pPr>
            <a:r>
              <a:rPr lang="pt-BR" dirty="0"/>
              <a:t>A cada ano, o salário mínimo do motorista será aumentado com base na inflação</a:t>
            </a:r>
            <a:r>
              <a:rPr lang="en-US" dirty="0"/>
              <a:t>. </a:t>
            </a:r>
          </a:p>
          <a:p>
            <a:pPr marL="626745" indent="-626745">
              <a:lnSpc>
                <a:spcPct val="90000"/>
              </a:lnSpc>
              <a:spcBef>
                <a:spcPct val="50000"/>
              </a:spcBef>
            </a:pPr>
            <a:r>
              <a:rPr lang="pt-BR" dirty="0">
                <a:ea typeface="Calibri"/>
                <a:cs typeface="Calibri"/>
              </a:rPr>
              <a:t>A partir de 1º de janeiro de 2025, o piso aumentou para US$ 33,48</a:t>
            </a:r>
            <a:endParaRPr lang="en-US" dirty="0">
              <a:ea typeface="Calibri"/>
              <a:cs typeface="Calibri"/>
            </a:endParaRPr>
          </a:p>
        </p:txBody>
      </p:sp>
    </p:spTree>
    <p:extLst>
      <p:ext uri="{BB962C8B-B14F-4D97-AF65-F5344CB8AC3E}">
        <p14:creationId xmlns:p14="http://schemas.microsoft.com/office/powerpoint/2010/main" val="114607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7A41-8D95-1752-D335-50736BDBA4D7}"/>
              </a:ext>
            </a:extLst>
          </p:cNvPr>
          <p:cNvSpPr>
            <a:spLocks noGrp="1"/>
          </p:cNvSpPr>
          <p:nvPr>
            <p:ph type="title"/>
          </p:nvPr>
        </p:nvSpPr>
        <p:spPr/>
        <p:txBody>
          <a:bodyPr>
            <a:normAutofit/>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CAD0ACFA-5276-1CAB-EBAE-CA9C7B4526C4}"/>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pt-BR" dirty="0"/>
              <a:t>Como é calculado o salário mínimo?</a:t>
            </a:r>
            <a:endParaRPr lang="en-US" dirty="0"/>
          </a:p>
          <a:p>
            <a:r>
              <a:rPr lang="pt-BR" dirty="0"/>
              <a:t>Uber e Lyft rastrearão o “tempo de engajamento” de cada motorista durante um período de duas semanas</a:t>
            </a:r>
            <a:r>
              <a:rPr lang="en-US" dirty="0"/>
              <a:t>.</a:t>
            </a:r>
          </a:p>
          <a:p>
            <a:r>
              <a:rPr lang="pt-BR" dirty="0"/>
              <a:t>Para todo o tempo de engajamento, a Uber e a Lyft garantirão que o motorista ganhe pelo menos US$ 33,48 por hora</a:t>
            </a:r>
            <a:r>
              <a:rPr lang="en-US" dirty="0"/>
              <a:t>.</a:t>
            </a:r>
          </a:p>
          <a:p>
            <a:r>
              <a:rPr lang="pt-BR" dirty="0"/>
              <a:t>Se os ganhos por hora de um motorista durante esse período de duas semanas forem inferiores a US$ 33,48 por hora, a Uber ou a Lyft compensarão a diferença</a:t>
            </a:r>
            <a:r>
              <a:rPr lang="en-US" dirty="0"/>
              <a:t>. </a:t>
            </a:r>
          </a:p>
        </p:txBody>
      </p:sp>
    </p:spTree>
    <p:extLst>
      <p:ext uri="{BB962C8B-B14F-4D97-AF65-F5344CB8AC3E}">
        <p14:creationId xmlns:p14="http://schemas.microsoft.com/office/powerpoint/2010/main" val="2671266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p:cNvSpPr>
            <a:spLocks noGrp="1"/>
          </p:cNvSpPr>
          <p:nvPr>
            <p:ph idx="1"/>
          </p:nvPr>
        </p:nvSpPr>
        <p:spPr>
          <a:xfrm>
            <a:off x="744794" y="1666568"/>
            <a:ext cx="7713406" cy="4616245"/>
          </a:xfrm>
        </p:spPr>
        <p:txBody>
          <a:bodyPr anchor="t">
            <a:noAutofit/>
          </a:bodyPr>
          <a:lstStyle/>
          <a:p>
            <a:pPr marL="0" indent="0">
              <a:buNone/>
            </a:pPr>
            <a:r>
              <a:rPr lang="pt-BR" dirty="0"/>
              <a:t>O que é “Tempo de Engajamento</a:t>
            </a:r>
            <a:r>
              <a:rPr lang="en-US" dirty="0"/>
              <a:t>”?</a:t>
            </a:r>
          </a:p>
          <a:p>
            <a:r>
              <a:rPr lang="pt-BR" dirty="0"/>
              <a:t>O tempo entre o momento em que o motorista aceita uma viagem e o momento em que o motorista deixa o passageiro</a:t>
            </a:r>
            <a:r>
              <a:rPr lang="en-US" dirty="0"/>
              <a:t>. </a:t>
            </a:r>
            <a:endParaRPr lang="en-US" sz="2800" dirty="0"/>
          </a:p>
          <a:p>
            <a:r>
              <a:rPr lang="en-US" sz="3200" dirty="0" err="1"/>
              <a:t>Aplicativo</a:t>
            </a:r>
            <a:r>
              <a:rPr lang="en-US" sz="3200" dirty="0"/>
              <a:t> para </a:t>
            </a:r>
            <a:r>
              <a:rPr lang="en-US" sz="3200" dirty="0" err="1"/>
              <a:t>motoristas</a:t>
            </a:r>
            <a:r>
              <a:rPr lang="en-US" sz="3200" dirty="0"/>
              <a:t> Uber : “Active Time”</a:t>
            </a:r>
          </a:p>
          <a:p>
            <a:r>
              <a:rPr lang="en-US" sz="3200" dirty="0" err="1"/>
              <a:t>Aplicativo</a:t>
            </a:r>
            <a:r>
              <a:rPr lang="en-US" sz="3200" dirty="0"/>
              <a:t> para </a:t>
            </a:r>
            <a:r>
              <a:rPr lang="en-US" sz="3200" dirty="0" err="1"/>
              <a:t>motoristas</a:t>
            </a:r>
            <a:r>
              <a:rPr lang="en-US" sz="3200" dirty="0"/>
              <a:t> Lyft : “Booked Time”</a:t>
            </a:r>
          </a:p>
          <a:p>
            <a:endParaRPr lang="en-US" sz="2800" dirty="0"/>
          </a:p>
          <a:p>
            <a:endParaRPr lang="en-US" sz="2400" dirty="0"/>
          </a:p>
          <a:p>
            <a:endParaRPr lang="en-US" sz="2800" dirty="0"/>
          </a:p>
          <a:p>
            <a:pPr marL="0" indent="0">
              <a:buNone/>
            </a:pPr>
            <a:endParaRPr lang="en-US" dirty="0"/>
          </a:p>
        </p:txBody>
      </p:sp>
    </p:spTree>
    <p:extLst>
      <p:ext uri="{BB962C8B-B14F-4D97-AF65-F5344CB8AC3E}">
        <p14:creationId xmlns:p14="http://schemas.microsoft.com/office/powerpoint/2010/main" val="2945965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42900-5996-0813-AFF4-FF0D62A5D206}"/>
              </a:ext>
            </a:extLst>
          </p:cNvPr>
          <p:cNvSpPr>
            <a:spLocks noGrp="1"/>
          </p:cNvSpPr>
          <p:nvPr>
            <p:ph type="title"/>
          </p:nvPr>
        </p:nvSpPr>
        <p:spPr/>
        <p:txBody>
          <a:bodyPr/>
          <a:lstStyle/>
          <a:p>
            <a:r>
              <a:rPr lang="en-US" dirty="0" err="1"/>
              <a:t>Salário</a:t>
            </a:r>
            <a:r>
              <a:rPr lang="en-US" dirty="0"/>
              <a:t> </a:t>
            </a:r>
            <a:r>
              <a:rPr lang="en-US" dirty="0" err="1"/>
              <a:t>Mínimo</a:t>
            </a:r>
            <a:r>
              <a:rPr lang="en-US" dirty="0"/>
              <a:t> do </a:t>
            </a:r>
            <a:r>
              <a:rPr lang="en-US" dirty="0" err="1"/>
              <a:t>Motorista</a:t>
            </a:r>
            <a:endParaRPr lang="en-US" dirty="0"/>
          </a:p>
        </p:txBody>
      </p:sp>
      <p:sp>
        <p:nvSpPr>
          <p:cNvPr id="3" name="Content Placeholder 2">
            <a:extLst>
              <a:ext uri="{FF2B5EF4-FFF2-40B4-BE49-F238E27FC236}">
                <a16:creationId xmlns:a16="http://schemas.microsoft.com/office/drawing/2014/main" id="{BC2D23EA-76B1-58F0-419A-902B3BA4C828}"/>
              </a:ext>
            </a:extLst>
          </p:cNvPr>
          <p:cNvSpPr>
            <a:spLocks noGrp="1"/>
          </p:cNvSpPr>
          <p:nvPr>
            <p:ph idx="1"/>
          </p:nvPr>
        </p:nvSpPr>
        <p:spPr/>
        <p:txBody>
          <a:bodyPr vert="horz" lIns="91440" tIns="45720" rIns="91440" bIns="45720" rtlCol="0" anchor="t">
            <a:normAutofit fontScale="92500"/>
          </a:bodyPr>
          <a:lstStyle/>
          <a:p>
            <a:pPr marL="0" indent="0">
              <a:buNone/>
            </a:pPr>
            <a:r>
              <a:rPr lang="pt-BR" dirty="0"/>
              <a:t>Posso rastrear meu tempo de engajamento? Onde</a:t>
            </a:r>
            <a:r>
              <a:rPr lang="en-US" dirty="0"/>
              <a:t>?</a:t>
            </a:r>
          </a:p>
          <a:p>
            <a:r>
              <a:rPr lang="pt-BR" dirty="0"/>
              <a:t>Cada empresa deve reportar o “tempo de engajamento” aos motoristas</a:t>
            </a:r>
            <a:r>
              <a:rPr lang="en-US" dirty="0"/>
              <a:t>. </a:t>
            </a:r>
          </a:p>
          <a:p>
            <a:r>
              <a:rPr lang="en-US" dirty="0"/>
              <a:t>Uber: </a:t>
            </a:r>
            <a:r>
              <a:rPr lang="pt-BR" dirty="0"/>
              <a:t>Acesse a aba de ganhos no aplicativo do motorista e localize a aba para</a:t>
            </a:r>
            <a:r>
              <a:rPr lang="en-US" dirty="0"/>
              <a:t> “Massachusetts Benefits.”</a:t>
            </a:r>
          </a:p>
          <a:p>
            <a:r>
              <a:rPr lang="en-US" dirty="0"/>
              <a:t>Lyft: </a:t>
            </a:r>
            <a:r>
              <a:rPr lang="pt-BR" dirty="0"/>
              <a:t>Vá para a aba “Earnings” no aplicativo do motorista e encontre o “Weekly Breakdown”. Isso mostrará seu “B</a:t>
            </a:r>
            <a:r>
              <a:rPr lang="en-US" dirty="0" err="1"/>
              <a:t>ooked</a:t>
            </a:r>
            <a:r>
              <a:rPr lang="en-US" dirty="0"/>
              <a:t> Time</a:t>
            </a:r>
            <a:r>
              <a:rPr lang="pt-BR" dirty="0"/>
              <a:t>”.</a:t>
            </a:r>
            <a:endParaRPr lang="en-US" dirty="0"/>
          </a:p>
        </p:txBody>
      </p:sp>
    </p:spTree>
    <p:extLst>
      <p:ext uri="{BB962C8B-B14F-4D97-AF65-F5344CB8AC3E}">
        <p14:creationId xmlns:p14="http://schemas.microsoft.com/office/powerpoint/2010/main" val="64897082"/>
      </p:ext>
    </p:extLst>
  </p:cSld>
  <p:clrMapOvr>
    <a:masterClrMapping/>
  </p:clrMapOvr>
</p:sld>
</file>

<file path=ppt/theme/theme1.xml><?xml version="1.0" encoding="utf-8"?>
<a:theme xmlns:a="http://schemas.openxmlformats.org/drawingml/2006/main" name="AGO 2016 the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GO 2.potx" id="{73614E93-95F6-417D-B142-1E0FF7CC890B}" vid="{23D2FA37-480E-4493-B38F-731185DB34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dcb0a1a-0ef8-42f9-9e59-6ebdc01d2e61" xsi:nil="true"/>
    <lcf76f155ced4ddcb4097134ff3c332f xmlns="df081f99-5092-475a-88a8-1e31f85c63f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94F17B50FFF041B5023E30C893945B" ma:contentTypeVersion="15" ma:contentTypeDescription="Create a new document." ma:contentTypeScope="" ma:versionID="6b0a59152a2dd1a6915bb72bb7b989c2">
  <xsd:schema xmlns:xsd="http://www.w3.org/2001/XMLSchema" xmlns:xs="http://www.w3.org/2001/XMLSchema" xmlns:p="http://schemas.microsoft.com/office/2006/metadata/properties" xmlns:ns2="df081f99-5092-475a-88a8-1e31f85c63f9" xmlns:ns3="3dcb0a1a-0ef8-42f9-9e59-6ebdc01d2e61" targetNamespace="http://schemas.microsoft.com/office/2006/metadata/properties" ma:root="true" ma:fieldsID="230708781f2946c2ae01e3d8e7c190a2" ns2:_="" ns3:_="">
    <xsd:import namespace="df081f99-5092-475a-88a8-1e31f85c63f9"/>
    <xsd:import namespace="3dcb0a1a-0ef8-42f9-9e59-6ebdc01d2e6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081f99-5092-475a-88a8-1e31f85c6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dcb0a1a-0ef8-42f9-9e59-6ebdc01d2e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71a22c3-7893-4dee-89f0-e696ec2a054e}" ma:internalName="TaxCatchAll" ma:showField="CatchAllData" ma:web="3dcb0a1a-0ef8-42f9-9e59-6ebdc01d2e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9DC1FE-EA7F-4ED0-82A5-429AD958069C}">
  <ds:schemaRefs>
    <ds:schemaRef ds:uri="http://schemas.microsoft.com/sharepoint/v3/contenttype/forms"/>
  </ds:schemaRefs>
</ds:datastoreItem>
</file>

<file path=customXml/itemProps2.xml><?xml version="1.0" encoding="utf-8"?>
<ds:datastoreItem xmlns:ds="http://schemas.openxmlformats.org/officeDocument/2006/customXml" ds:itemID="{239D117B-26BC-4979-BC33-FE3489F8A480}">
  <ds:schemaRefs>
    <ds:schemaRef ds:uri="http://schemas.microsoft.com/office/2006/documentManagement/types"/>
    <ds:schemaRef ds:uri="http://schemas.microsoft.com/office/infopath/2007/PartnerControls"/>
    <ds:schemaRef ds:uri="3dcb0a1a-0ef8-42f9-9e59-6ebdc01d2e61"/>
    <ds:schemaRef ds:uri="http://purl.org/dc/elements/1.1/"/>
    <ds:schemaRef ds:uri="http://schemas.microsoft.com/office/2006/metadata/properties"/>
    <ds:schemaRef ds:uri="df081f99-5092-475a-88a8-1e31f85c63f9"/>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1DF43068-9B1B-483A-AAEB-DFEB1F7269CF}">
  <ds:schemaRefs>
    <ds:schemaRef ds:uri="3dcb0a1a-0ef8-42f9-9e59-6ebdc01d2e61"/>
    <ds:schemaRef ds:uri="df081f99-5092-475a-88a8-1e31f85c63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AGO PowerPoint Template 2016</Template>
  <TotalTime>3710</TotalTime>
  <Words>2212</Words>
  <Application>Microsoft Office PowerPoint</Application>
  <PresentationFormat>On-screen Show (4:3)</PresentationFormat>
  <Paragraphs>221</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Noto Sans VF</vt:lpstr>
      <vt:lpstr>Segoe UI</vt:lpstr>
      <vt:lpstr>Times New Roman</vt:lpstr>
      <vt:lpstr>AGO 2016 theme 2</vt:lpstr>
      <vt:lpstr>    Acordo Uber/Lyft  &amp; O que isso significa para os motoristas      </vt:lpstr>
      <vt:lpstr>Contexto</vt:lpstr>
      <vt:lpstr>Maio-Junho, 2024  Iniciativas de julgamento e votação</vt:lpstr>
      <vt:lpstr>Julho, 2024 – Acordo de Resolução</vt:lpstr>
      <vt:lpstr>Novos Benefícios e Proteções para Motoristas</vt:lpstr>
      <vt:lpstr>Salário Mínimo do Motorista</vt:lpstr>
      <vt:lpstr>Salário Mínimo do Motorista</vt:lpstr>
      <vt:lpstr>Salário Mínimo do Motorista</vt:lpstr>
      <vt:lpstr>Salário Mínimo do Motorista</vt:lpstr>
      <vt:lpstr>Salário Mínimo do Motorista</vt:lpstr>
      <vt:lpstr>Salário Mínimo do Motorista</vt:lpstr>
      <vt:lpstr>Salário Mínimo do Motorista</vt:lpstr>
      <vt:lpstr>Salário Mínimo do Motorista</vt:lpstr>
      <vt:lpstr>Salário Mínimo do Motorista</vt:lpstr>
      <vt:lpstr>Salário Mínimo do Motorista</vt:lpstr>
      <vt:lpstr>Pagamentos de Restituição ao Motorista</vt:lpstr>
      <vt:lpstr>Pagamento de Restituição ao Motorista</vt:lpstr>
      <vt:lpstr>    Licença Médica Remunerada</vt:lpstr>
      <vt:lpstr>Licença Médica Remunerada</vt:lpstr>
      <vt:lpstr>Licença Médica Remunerada</vt:lpstr>
      <vt:lpstr>Subsídio de Seguro Saúde</vt:lpstr>
      <vt:lpstr>Subsídio de Seguro Saúde</vt:lpstr>
      <vt:lpstr>Subsídio de Seguro Saúde</vt:lpstr>
      <vt:lpstr>Licença Médica Familiar Remunerada</vt:lpstr>
      <vt:lpstr>Licença Médica Familiar Remunerada</vt:lpstr>
      <vt:lpstr>Seguro de Acidentes de Trabalho</vt:lpstr>
      <vt:lpstr>Seguro de Acidentes de Trabalho</vt:lpstr>
      <vt:lpstr>Desativação de conta - recurso para apelações</vt:lpstr>
      <vt:lpstr>Informações sobre a viagem do motorista</vt:lpstr>
      <vt:lpstr>Proteções contra retaliação</vt:lpstr>
      <vt:lpstr>Mais recursos</vt:lpstr>
      <vt:lpstr>Entre em contato com: AGO/FLD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Attorney General Maura Healey  Fair Labor Division</dc:title>
  <dc:creator>Rowe, Heather (AGO)</dc:creator>
  <cp:lastModifiedBy>Remis, Adriana (AGO)</cp:lastModifiedBy>
  <cp:revision>95</cp:revision>
  <cp:lastPrinted>2024-09-25T15:39:07Z</cp:lastPrinted>
  <dcterms:created xsi:type="dcterms:W3CDTF">2016-10-17T16:34:04Z</dcterms:created>
  <dcterms:modified xsi:type="dcterms:W3CDTF">2025-06-25T14:45:50Z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0x0101005194F17B50FFF041B5023E30C893945B</vt:lpwstr>
  </property>
  <property fmtid="{D5CDD505-2E9C-101B-9397-08002B2CF9AE}" pid="3" name="ItemRetentionFormula">
    <vt:lpwstr/>
  </property>
  <property fmtid="{D5CDD505-2E9C-101B-9397-08002B2CF9AE}" pid="4" name="_dlc_policyId">
    <vt:lpwstr/>
  </property>
  <property fmtid="{D5CDD505-2E9C-101B-9397-08002B2CF9AE}" pid="5" name="Order">
    <vt:r8>1940600</vt:r8>
  </property>
</Properties>
</file>