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678" r:id="rId4"/>
    <p:sldId id="679" r:id="rId5"/>
    <p:sldId id="680" r:id="rId6"/>
    <p:sldId id="278" r:id="rId7"/>
    <p:sldId id="681" r:id="rId8"/>
    <p:sldId id="682" r:id="rId9"/>
    <p:sldId id="686" r:id="rId10"/>
    <p:sldId id="272" r:id="rId11"/>
    <p:sldId id="280" r:id="rId12"/>
    <p:sldId id="285" r:id="rId13"/>
    <p:sldId id="273" r:id="rId14"/>
    <p:sldId id="683" r:id="rId15"/>
    <p:sldId id="262" r:id="rId16"/>
    <p:sldId id="684" r:id="rId17"/>
    <p:sldId id="281" r:id="rId18"/>
    <p:sldId id="267" r:id="rId19"/>
    <p:sldId id="283" r:id="rId20"/>
    <p:sldId id="685" r:id="rId21"/>
    <p:sldId id="675" r:id="rId22"/>
    <p:sldId id="676" r:id="rId23"/>
    <p:sldId id="677" r:id="rId24"/>
    <p:sldId id="26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livan, Felicia (EEC)" initials="SF(" lastIdx="12" clrIdx="0">
    <p:extLst>
      <p:ext uri="{19B8F6BF-5375-455C-9EA6-DF929625EA0E}">
        <p15:presenceInfo xmlns:p15="http://schemas.microsoft.com/office/powerpoint/2012/main" userId="S-1-5-21-1078081533-706699826-839522115-38918" providerId="AD"/>
      </p:ext>
    </p:extLst>
  </p:cmAuthor>
  <p:cmAuthor id="2" name="Felicia Sullivan" initials="FS" lastIdx="4" clrIdx="1">
    <p:extLst>
      <p:ext uri="{19B8F6BF-5375-455C-9EA6-DF929625EA0E}">
        <p15:presenceInfo xmlns:p15="http://schemas.microsoft.com/office/powerpoint/2012/main" userId="Felicia Sulliv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E5A"/>
    <a:srgbClr val="9C060F"/>
    <a:srgbClr val="50421D"/>
    <a:srgbClr val="E9AC00"/>
    <a:srgbClr val="BC9B48"/>
    <a:srgbClr val="501500"/>
    <a:srgbClr val="FFE18B"/>
    <a:srgbClr val="C9D9AE"/>
    <a:srgbClr val="388557"/>
    <a:srgbClr val="93D1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3851" autoAdjust="0"/>
  </p:normalViewPr>
  <p:slideViewPr>
    <p:cSldViewPr snapToGrid="0">
      <p:cViewPr varScale="1">
        <p:scale>
          <a:sx n="79" d="100"/>
          <a:sy n="79" d="100"/>
        </p:scale>
        <p:origin x="82" y="120"/>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6T17:01:12.531"/>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6T17:01:04.764"/>
    </inkml:context>
    <inkml:brush xml:id="br0">
      <inkml:brushProperty name="width" value="0.05" units="cm"/>
      <inkml:brushProperty name="height" value="0.05" units="cm"/>
      <inkml:brushProperty name="color" value="#FFFFFF"/>
      <inkml:brushProperty name="ignorePressure" value="1"/>
    </inkml:brush>
    <inkml:brush xml:id="br1">
      <inkml:brushProperty name="width" value="0.1" units="cm"/>
      <inkml:brushProperty name="height" value="0.1" units="cm"/>
      <inkml:brushProperty name="color" value="#FFFFFF"/>
      <inkml:brushProperty name="ignorePressure" value="1"/>
    </inkml:brush>
  </inkml:definitions>
  <inkml:trace contextRef="#ctx0" brushRef="#br0">973 83,'-3'0,"-2"0,-4 0,-8 0,-11 0,-5 2,-4 1,3 0,3-1,4-1,5 0,2 0,2-1,0 0,1 0,2 0,-2 0,0-1,0 1,-1 2,-1 1,1 0,1-1,0 0,-1-1,0-1,0 0,0 0,-1 0,3 0,-2 0,1 0,-1 0,0 0,-1 0,1 0,1 0,-1 0,1 0,-1 0,0 0,2 4,-2 2,1 1,-1 0,2-5,5-6,3-6,3-3,3-2,0 2,-1 5,1 8,1 6,0 7,1 3,-5-2,-2-2,-2-8,3-7,0-7,3-4,1-2,-1 5,0 7,1 7,0 8,1-3,0-7,1-6,0-6,0-3,0-4,0-1,0 1,0 8,0 7,0 11,0 8,0 4,0 0,0 1,0 0,0-9,0-8,0-7,0-8,0-3,0-4,0-1,0-1,-4 2,-2 9,1 10,1 7,1 6,1 4,1 1,0 2,3-5,3-4,3-4,4-1,3-3,2-1,1-1,1 3,4 1,1-1,-3-1,2-2,2 0,-2-1,2-1,0 0,-1 0,-1 0,2-1,-1 1,-2 0,1 0,1 0,-2 0,1 0,-3 0,0 0,-1 0,-2 0,3 0,2 0,-1 0,1 0,-2 0,0 0,-1-2,-1-1,-1 0,0 1,3 1,3 0,3 0,4 1,3 0,0 0,-3 0,-5 0,-6 1</inkml:trace>
  <inkml:trace contextRef="#ctx0" brushRef="#br1" timeOffset="18331.128">499 120,'-2'0,"-3"0,-4 0,-4-4,-3-2,-6-1,0 0,-4 1,-1-2,-3 0,3 1,-2 0,0 1,4 2,1 1,3-3,2-1,1 2,1 1,4 3,3 4,4 6,3 4,2 1,-3-2,-1 2,-2-1,1-2,-2-2,2 2,1 0,4 2,6 1,8 0,5-1,5-3,8 1,0-1,1-2,0-3,0-2,-2-1,-1-2,-3 0,-1-1,0-1,4-1,0 0,2 0,-2 1,0 1,-3 1,3-2,-1-1,0 0,3 1,3-3,-1-2,0 1,-1 2,0-1,-4 0,-1 1,-4 2,-4 0,0-2,-2-2,-4-2,-7-3,-13-2,-8-4,-8 0,-3 3,0-2,1 4,-1 2,0 4,2 2,-2 3,2 1,1 0,2 1,1-1,1 1,-1 1,2 1,2 0,-2-1,1 0,-1-1,1-1,-2 1,3 1,2 0,1 1,-1-1,-1-1,-1 0,-1 0,-2-1,1 0,1 0,0 0,-1 0,0 0,0 0,1-1,0 1,0 0,-1 0,0 0,3 3,5 4,3 3,4 5,1 1,2 0,1 2,4-2,3-4,5-4,2-1,1-2,4-2,3-1,3-1,5-1,-2 0,-1 0,-4-1,-1 1,-2 0,-1-1,-2 1,-1 0,0 0,-1 0,2 0,4 0,4 0,5 0,0 0,2 0,-2 0,-1 0,1 0,0 0,1 0,-6-4,-10-4,-13-4,-13-3,-7-2,-5-2,-5 4,2 1,3 4,2 3,1 3,2 2,0 2,1 2,-2 2,1-1,-2 0,1-1,1-1,0 0,0-1,-2 0,4 4,1 2,8 1,10 0,14 3,6 2,5-2,0 3,3-2,-2-2,-3-3,-3-2,-2-2,-2-2,-1 0,-3 0,1-1,0 1,0-1,-2-1,-3-3,-5-3,0 1,-2-4,2-1,1-4,-2 0,0 2,0 1,1-1,2-1,4-1,2 1,-1 2,0 3,-8 2,-12 12,-12 10,-5 3,-7 5,-1-3,3-2,0-4,1-4,2-3,1-4,4-1,-1-1,3-1,-3 0,0 0,0 1,0 0,1-1,1 1,0 0,0 0,2 0,0 0,0 0,-1 0,0 0,2 0,-2 0,1 0,-1 0,0 0,-1 0,1 0,1 0,0 0,0 0,-2 0,2 0,-2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585B59-DFCB-4073-821E-541EB759B750}" type="datetimeFigureOut">
              <a:rPr lang="en-US" smtClean="0"/>
              <a:t>1/22/2019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0B580A-D026-4076-811C-30B89398EDA4}" type="slidenum">
              <a:rPr lang="en-US" smtClean="0"/>
              <a:t>‹#›</a:t>
            </a:fld>
            <a:endParaRPr lang="en-US"/>
          </a:p>
        </p:txBody>
      </p:sp>
    </p:spTree>
    <p:extLst>
      <p:ext uri="{BB962C8B-B14F-4D97-AF65-F5344CB8AC3E}">
        <p14:creationId xmlns:p14="http://schemas.microsoft.com/office/powerpoint/2010/main" val="368955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Program is to send back the DCF or CORI Cover sheet only. The program is to retain copies of the records received by EEC along with the discretionary review/rationale that the conducted on the candidate. These records are to remain with the candidate’s file in a locked and secure manner</a:t>
            </a:r>
          </a:p>
          <a:p>
            <a:endParaRPr lang="en-US" dirty="0"/>
          </a:p>
        </p:txBody>
      </p:sp>
      <p:sp>
        <p:nvSpPr>
          <p:cNvPr id="4" name="Slide Number Placeholder 3"/>
          <p:cNvSpPr>
            <a:spLocks noGrp="1"/>
          </p:cNvSpPr>
          <p:nvPr>
            <p:ph type="sldNum" sz="quarter" idx="10"/>
          </p:nvPr>
        </p:nvSpPr>
        <p:spPr/>
        <p:txBody>
          <a:bodyPr/>
          <a:lstStyle/>
          <a:p>
            <a:fld id="{750B580A-D026-4076-811C-30B89398EDA4}" type="slidenum">
              <a:rPr lang="en-US" smtClean="0"/>
              <a:t>11</a:t>
            </a:fld>
            <a:endParaRPr lang="en-US"/>
          </a:p>
        </p:txBody>
      </p:sp>
    </p:spTree>
    <p:extLst>
      <p:ext uri="{BB962C8B-B14F-4D97-AF65-F5344CB8AC3E}">
        <p14:creationId xmlns:p14="http://schemas.microsoft.com/office/powerpoint/2010/main" val="51623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3/3/2016</a:t>
            </a:r>
          </a:p>
        </p:txBody>
      </p:sp>
      <p:sp>
        <p:nvSpPr>
          <p:cNvPr id="5" name="Slide Number Placeholder 4"/>
          <p:cNvSpPr>
            <a:spLocks noGrp="1"/>
          </p:cNvSpPr>
          <p:nvPr>
            <p:ph type="sldNum" sz="quarter" idx="11"/>
          </p:nvPr>
        </p:nvSpPr>
        <p:spPr/>
        <p:txBody>
          <a:bodyPr/>
          <a:lstStyle/>
          <a:p>
            <a:fld id="{D4A30F60-3748-B741-8C13-829346CF7CC8}" type="slidenum">
              <a:rPr lang="en-US" smtClean="0"/>
              <a:pPr/>
              <a:t>21</a:t>
            </a:fld>
            <a:endParaRPr lang="en-US"/>
          </a:p>
        </p:txBody>
      </p:sp>
    </p:spTree>
    <p:extLst>
      <p:ext uri="{BB962C8B-B14F-4D97-AF65-F5344CB8AC3E}">
        <p14:creationId xmlns:p14="http://schemas.microsoft.com/office/powerpoint/2010/main" val="358292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3/3/2016</a:t>
            </a:r>
          </a:p>
        </p:txBody>
      </p:sp>
      <p:sp>
        <p:nvSpPr>
          <p:cNvPr id="5" name="Slide Number Placeholder 4"/>
          <p:cNvSpPr>
            <a:spLocks noGrp="1"/>
          </p:cNvSpPr>
          <p:nvPr>
            <p:ph type="sldNum" sz="quarter" idx="11"/>
          </p:nvPr>
        </p:nvSpPr>
        <p:spPr/>
        <p:txBody>
          <a:bodyPr/>
          <a:lstStyle/>
          <a:p>
            <a:fld id="{D4A30F60-3748-B741-8C13-829346CF7CC8}" type="slidenum">
              <a:rPr lang="en-US" smtClean="0"/>
              <a:pPr/>
              <a:t>22</a:t>
            </a:fld>
            <a:endParaRPr lang="en-US"/>
          </a:p>
        </p:txBody>
      </p:sp>
    </p:spTree>
    <p:extLst>
      <p:ext uri="{BB962C8B-B14F-4D97-AF65-F5344CB8AC3E}">
        <p14:creationId xmlns:p14="http://schemas.microsoft.com/office/powerpoint/2010/main" val="3288128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9B265D-2143-440C-B0F2-3F3A31B63248}"/>
              </a:ext>
            </a:extLst>
          </p:cNvPr>
          <p:cNvPicPr>
            <a:picLocks noChangeAspect="1"/>
          </p:cNvPicPr>
          <p:nvPr userDrawn="1"/>
        </p:nvPicPr>
        <p:blipFill>
          <a:blip r:embed="rId2"/>
          <a:stretch>
            <a:fillRect/>
          </a:stretch>
        </p:blipFill>
        <p:spPr>
          <a:xfrm>
            <a:off x="7744655" y="2654128"/>
            <a:ext cx="3609145" cy="981541"/>
          </a:xfrm>
          <a:prstGeom prst="rect">
            <a:avLst/>
          </a:prstGeom>
        </p:spPr>
      </p:pic>
      <p:sp>
        <p:nvSpPr>
          <p:cNvPr id="2" name="Title 1">
            <a:extLst>
              <a:ext uri="{FF2B5EF4-FFF2-40B4-BE49-F238E27FC236}">
                <a16:creationId xmlns:a16="http://schemas.microsoft.com/office/drawing/2014/main" id="{C34E4611-DFEE-4E44-9A8B-35E78F8D7B54}"/>
              </a:ext>
            </a:extLst>
          </p:cNvPr>
          <p:cNvSpPr>
            <a:spLocks noGrp="1"/>
          </p:cNvSpPr>
          <p:nvPr>
            <p:ph type="ctrTitle"/>
          </p:nvPr>
        </p:nvSpPr>
        <p:spPr>
          <a:xfrm>
            <a:off x="1998579" y="3431213"/>
            <a:ext cx="5671728" cy="815667"/>
          </a:xfrm>
        </p:spPr>
        <p:txBody>
          <a:bodyPr anchor="b">
            <a:normAutofit/>
          </a:bodyPr>
          <a:lstStyle>
            <a:lvl1pPr algn="r">
              <a:defRPr sz="4000">
                <a:solidFill>
                  <a:srgbClr val="9C060F"/>
                </a:solidFill>
              </a:defRPr>
            </a:lvl1pPr>
          </a:lstStyle>
          <a:p>
            <a:r>
              <a:rPr lang="en-US" dirty="0"/>
              <a:t>Click to edit Master title style</a:t>
            </a:r>
          </a:p>
        </p:txBody>
      </p:sp>
      <p:sp>
        <p:nvSpPr>
          <p:cNvPr id="3" name="Subtitle 2">
            <a:extLst>
              <a:ext uri="{FF2B5EF4-FFF2-40B4-BE49-F238E27FC236}">
                <a16:creationId xmlns:a16="http://schemas.microsoft.com/office/drawing/2014/main" id="{022372C1-90B3-4D47-8F43-68755EE62BB5}"/>
              </a:ext>
            </a:extLst>
          </p:cNvPr>
          <p:cNvSpPr>
            <a:spLocks noGrp="1"/>
          </p:cNvSpPr>
          <p:nvPr>
            <p:ph type="subTitle" idx="1"/>
          </p:nvPr>
        </p:nvSpPr>
        <p:spPr>
          <a:xfrm>
            <a:off x="1998579" y="4262540"/>
            <a:ext cx="5671728" cy="1091835"/>
          </a:xfrm>
        </p:spPr>
        <p:txBody>
          <a:bodyPr>
            <a:noAutofit/>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9961409-A094-4CEC-896B-E1D74A140133}"/>
              </a:ext>
            </a:extLst>
          </p:cNvPr>
          <p:cNvSpPr>
            <a:spLocks noGrp="1"/>
          </p:cNvSpPr>
          <p:nvPr>
            <p:ph type="dt" sz="half" idx="10"/>
          </p:nvPr>
        </p:nvSpPr>
        <p:spPr>
          <a:xfrm>
            <a:off x="838200" y="6356350"/>
            <a:ext cx="1678619" cy="365125"/>
          </a:xfrm>
        </p:spPr>
        <p:txBody>
          <a:bodyPr/>
          <a:lstStyle/>
          <a:p>
            <a:fld id="{58FA2B2E-30E3-4229-8743-4EF0AE511B88}" type="datetime1">
              <a:rPr lang="en-US" smtClean="0"/>
              <a:t>1/22/2019</a:t>
            </a:fld>
            <a:endParaRPr lang="en-US"/>
          </a:p>
        </p:txBody>
      </p:sp>
      <p:sp>
        <p:nvSpPr>
          <p:cNvPr id="5" name="Footer Placeholder 4">
            <a:extLst>
              <a:ext uri="{FF2B5EF4-FFF2-40B4-BE49-F238E27FC236}">
                <a16:creationId xmlns:a16="http://schemas.microsoft.com/office/drawing/2014/main" id="{816A8A83-A1E8-47E6-B381-0AC1776DA93D}"/>
              </a:ext>
            </a:extLst>
          </p:cNvPr>
          <p:cNvSpPr>
            <a:spLocks noGrp="1"/>
          </p:cNvSpPr>
          <p:nvPr>
            <p:ph type="ftr" sz="quarter" idx="11"/>
          </p:nvPr>
        </p:nvSpPr>
        <p:spPr>
          <a:xfrm>
            <a:off x="3155272" y="6356349"/>
            <a:ext cx="5881456" cy="365125"/>
          </a:xfrm>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F9AB2794-CF12-4E6E-9310-E6175A2CD655}"/>
              </a:ext>
            </a:extLst>
          </p:cNvPr>
          <p:cNvSpPr>
            <a:spLocks noGrp="1"/>
          </p:cNvSpPr>
          <p:nvPr>
            <p:ph type="sldNum" sz="quarter" idx="12"/>
          </p:nvPr>
        </p:nvSpPr>
        <p:spPr>
          <a:xfrm>
            <a:off x="10440140" y="6356350"/>
            <a:ext cx="913660" cy="365125"/>
          </a:xfrm>
        </p:spPr>
        <p:txBody>
          <a:bodyPr/>
          <a:lstStyle/>
          <a:p>
            <a:fld id="{A37BF351-ECB2-434E-8AE5-79364D4AF1A7}" type="slidenum">
              <a:rPr lang="en-US" smtClean="0"/>
              <a:t>‹#›</a:t>
            </a:fld>
            <a:endParaRPr lang="en-US"/>
          </a:p>
        </p:txBody>
      </p:sp>
      <p:pic>
        <p:nvPicPr>
          <p:cNvPr id="8" name="Picture 7">
            <a:extLst>
              <a:ext uri="{FF2B5EF4-FFF2-40B4-BE49-F238E27FC236}">
                <a16:creationId xmlns:a16="http://schemas.microsoft.com/office/drawing/2014/main" id="{8F086377-DDA0-4502-A001-11690CA2948D}"/>
              </a:ext>
            </a:extLst>
          </p:cNvPr>
          <p:cNvPicPr>
            <a:picLocks noChangeAspect="1"/>
          </p:cNvPicPr>
          <p:nvPr userDrawn="1"/>
        </p:nvPicPr>
        <p:blipFill>
          <a:blip r:embed="rId3"/>
          <a:stretch>
            <a:fillRect/>
          </a:stretch>
        </p:blipFill>
        <p:spPr>
          <a:xfrm>
            <a:off x="8427466" y="398412"/>
            <a:ext cx="2243522" cy="2255716"/>
          </a:xfrm>
          <a:prstGeom prst="rect">
            <a:avLst/>
          </a:prstGeom>
        </p:spPr>
      </p:pic>
    </p:spTree>
    <p:extLst>
      <p:ext uri="{BB962C8B-B14F-4D97-AF65-F5344CB8AC3E}">
        <p14:creationId xmlns:p14="http://schemas.microsoft.com/office/powerpoint/2010/main" val="406068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4611-DFEE-4E44-9A8B-35E78F8D7B54}"/>
              </a:ext>
            </a:extLst>
          </p:cNvPr>
          <p:cNvSpPr>
            <a:spLocks noGrp="1"/>
          </p:cNvSpPr>
          <p:nvPr>
            <p:ph type="ctrTitle"/>
          </p:nvPr>
        </p:nvSpPr>
        <p:spPr>
          <a:xfrm>
            <a:off x="941033" y="3178294"/>
            <a:ext cx="6591571" cy="815667"/>
          </a:xfrm>
        </p:spPr>
        <p:txBody>
          <a:bodyPr anchor="b">
            <a:normAutofit/>
          </a:bodyPr>
          <a:lstStyle>
            <a:lvl1pPr algn="l">
              <a:defRPr sz="3600">
                <a:solidFill>
                  <a:srgbClr val="9C060F"/>
                </a:solidFill>
              </a:defRPr>
            </a:lvl1pPr>
          </a:lstStyle>
          <a:p>
            <a:r>
              <a:rPr lang="en-US" dirty="0"/>
              <a:t>Click to edit Master title style</a:t>
            </a:r>
          </a:p>
        </p:txBody>
      </p:sp>
      <p:sp>
        <p:nvSpPr>
          <p:cNvPr id="3" name="Subtitle 2">
            <a:extLst>
              <a:ext uri="{FF2B5EF4-FFF2-40B4-BE49-F238E27FC236}">
                <a16:creationId xmlns:a16="http://schemas.microsoft.com/office/drawing/2014/main" id="{022372C1-90B3-4D47-8F43-68755EE62BB5}"/>
              </a:ext>
            </a:extLst>
          </p:cNvPr>
          <p:cNvSpPr>
            <a:spLocks noGrp="1"/>
          </p:cNvSpPr>
          <p:nvPr>
            <p:ph type="subTitle" idx="1"/>
          </p:nvPr>
        </p:nvSpPr>
        <p:spPr>
          <a:xfrm>
            <a:off x="941033" y="4181322"/>
            <a:ext cx="6591571" cy="1091835"/>
          </a:xfr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9961409-A094-4CEC-896B-E1D74A140133}"/>
              </a:ext>
            </a:extLst>
          </p:cNvPr>
          <p:cNvSpPr>
            <a:spLocks noGrp="1"/>
          </p:cNvSpPr>
          <p:nvPr>
            <p:ph type="dt" sz="half" idx="10"/>
          </p:nvPr>
        </p:nvSpPr>
        <p:spPr>
          <a:xfrm>
            <a:off x="838200" y="6356350"/>
            <a:ext cx="1678619" cy="365125"/>
          </a:xfrm>
        </p:spPr>
        <p:txBody>
          <a:bodyPr/>
          <a:lstStyle/>
          <a:p>
            <a:fld id="{7D03EB14-D65F-48A1-B45F-667EB0AA9A77}" type="datetime1">
              <a:rPr lang="en-US" smtClean="0"/>
              <a:t>1/22/2019</a:t>
            </a:fld>
            <a:endParaRPr lang="en-US"/>
          </a:p>
        </p:txBody>
      </p:sp>
      <p:sp>
        <p:nvSpPr>
          <p:cNvPr id="5" name="Footer Placeholder 4">
            <a:extLst>
              <a:ext uri="{FF2B5EF4-FFF2-40B4-BE49-F238E27FC236}">
                <a16:creationId xmlns:a16="http://schemas.microsoft.com/office/drawing/2014/main" id="{816A8A83-A1E8-47E6-B381-0AC1776DA93D}"/>
              </a:ext>
            </a:extLst>
          </p:cNvPr>
          <p:cNvSpPr>
            <a:spLocks noGrp="1"/>
          </p:cNvSpPr>
          <p:nvPr>
            <p:ph type="ftr" sz="quarter" idx="11"/>
          </p:nvPr>
        </p:nvSpPr>
        <p:spPr>
          <a:xfrm>
            <a:off x="3155272" y="6356349"/>
            <a:ext cx="5881456" cy="365125"/>
          </a:xfrm>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F9AB2794-CF12-4E6E-9310-E6175A2CD655}"/>
              </a:ext>
            </a:extLst>
          </p:cNvPr>
          <p:cNvSpPr>
            <a:spLocks noGrp="1"/>
          </p:cNvSpPr>
          <p:nvPr>
            <p:ph type="sldNum" sz="quarter" idx="12"/>
          </p:nvPr>
        </p:nvSpPr>
        <p:spPr>
          <a:xfrm>
            <a:off x="10440140" y="6356350"/>
            <a:ext cx="913660" cy="365125"/>
          </a:xfrm>
        </p:spPr>
        <p:txBody>
          <a:bodyPr/>
          <a:lstStyle/>
          <a:p>
            <a:fld id="{A37BF351-ECB2-434E-8AE5-79364D4AF1A7}" type="slidenum">
              <a:rPr lang="en-US" smtClean="0"/>
              <a:t>‹#›</a:t>
            </a:fld>
            <a:endParaRPr lang="en-US"/>
          </a:p>
        </p:txBody>
      </p:sp>
      <p:pic>
        <p:nvPicPr>
          <p:cNvPr id="7" name="Picture 6">
            <a:extLst>
              <a:ext uri="{FF2B5EF4-FFF2-40B4-BE49-F238E27FC236}">
                <a16:creationId xmlns:a16="http://schemas.microsoft.com/office/drawing/2014/main" id="{05821BDE-4FB1-4B2A-AD30-F48A0D94A6C2}"/>
              </a:ext>
            </a:extLst>
          </p:cNvPr>
          <p:cNvPicPr>
            <a:picLocks noChangeAspect="1"/>
          </p:cNvPicPr>
          <p:nvPr userDrawn="1"/>
        </p:nvPicPr>
        <p:blipFill>
          <a:blip r:embed="rId2"/>
          <a:stretch>
            <a:fillRect/>
          </a:stretch>
        </p:blipFill>
        <p:spPr>
          <a:xfrm>
            <a:off x="7532604" y="2434478"/>
            <a:ext cx="3609975" cy="981075"/>
          </a:xfrm>
          <a:prstGeom prst="rect">
            <a:avLst/>
          </a:prstGeom>
          <a:effectLst/>
        </p:spPr>
      </p:pic>
      <p:cxnSp>
        <p:nvCxnSpPr>
          <p:cNvPr id="9" name="Straight Connector 8">
            <a:extLst>
              <a:ext uri="{FF2B5EF4-FFF2-40B4-BE49-F238E27FC236}">
                <a16:creationId xmlns:a16="http://schemas.microsoft.com/office/drawing/2014/main" id="{7CB00BAD-AAE3-464A-92FA-39EE3692428F}"/>
              </a:ext>
            </a:extLst>
          </p:cNvPr>
          <p:cNvCxnSpPr>
            <a:cxnSpLocks/>
          </p:cNvCxnSpPr>
          <p:nvPr userDrawn="1"/>
        </p:nvCxnSpPr>
        <p:spPr>
          <a:xfrm>
            <a:off x="941033" y="3098129"/>
            <a:ext cx="6591571" cy="0"/>
          </a:xfrm>
          <a:prstGeom prst="line">
            <a:avLst/>
          </a:prstGeom>
          <a:ln w="19050">
            <a:solidFill>
              <a:srgbClr val="C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09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094F-D597-4EAB-9B30-5E5FF30C07D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094C2A-4195-46B1-A9C7-72A92D25E9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B807-FDDC-4547-A572-45902ACED9C7}"/>
              </a:ext>
            </a:extLst>
          </p:cNvPr>
          <p:cNvSpPr>
            <a:spLocks noGrp="1"/>
          </p:cNvSpPr>
          <p:nvPr>
            <p:ph type="dt" sz="half" idx="10"/>
          </p:nvPr>
        </p:nvSpPr>
        <p:spPr>
          <a:xfrm>
            <a:off x="838200" y="6356350"/>
            <a:ext cx="1683058" cy="365125"/>
          </a:xfrm>
        </p:spPr>
        <p:txBody>
          <a:bodyPr/>
          <a:lstStyle/>
          <a:p>
            <a:fld id="{C2837905-DF48-4B8B-BA75-BB6585F91798}" type="datetime1">
              <a:rPr lang="en-US" smtClean="0"/>
              <a:t>1/22/2019</a:t>
            </a:fld>
            <a:endParaRPr lang="en-US"/>
          </a:p>
        </p:txBody>
      </p:sp>
      <p:sp>
        <p:nvSpPr>
          <p:cNvPr id="5" name="Footer Placeholder 4">
            <a:extLst>
              <a:ext uri="{FF2B5EF4-FFF2-40B4-BE49-F238E27FC236}">
                <a16:creationId xmlns:a16="http://schemas.microsoft.com/office/drawing/2014/main" id="{DDA907C3-E691-4982-A994-6A4AB046C2CB}"/>
              </a:ext>
            </a:extLst>
          </p:cNvPr>
          <p:cNvSpPr>
            <a:spLocks noGrp="1"/>
          </p:cNvSpPr>
          <p:nvPr>
            <p:ph type="ftr" sz="quarter" idx="11"/>
          </p:nvPr>
        </p:nvSpPr>
        <p:spPr>
          <a:xfrm>
            <a:off x="3046520" y="6356349"/>
            <a:ext cx="6098959" cy="365125"/>
          </a:xfrm>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4CE92CC6-E1BC-4228-B5B8-154E424F6E3F}"/>
              </a:ext>
            </a:extLst>
          </p:cNvPr>
          <p:cNvSpPr>
            <a:spLocks noGrp="1"/>
          </p:cNvSpPr>
          <p:nvPr>
            <p:ph type="sldNum" sz="quarter" idx="12"/>
          </p:nvPr>
        </p:nvSpPr>
        <p:spPr>
          <a:xfrm>
            <a:off x="10058400" y="6356350"/>
            <a:ext cx="1295400" cy="365125"/>
          </a:xfrm>
        </p:spPr>
        <p:txBody>
          <a:bodyPr/>
          <a:lstStyle/>
          <a:p>
            <a:fld id="{A37BF351-ECB2-434E-8AE5-79364D4AF1A7}" type="slidenum">
              <a:rPr lang="en-US" smtClean="0"/>
              <a:t>‹#›</a:t>
            </a:fld>
            <a:endParaRPr lang="en-US"/>
          </a:p>
        </p:txBody>
      </p:sp>
    </p:spTree>
    <p:extLst>
      <p:ext uri="{BB962C8B-B14F-4D97-AF65-F5344CB8AC3E}">
        <p14:creationId xmlns:p14="http://schemas.microsoft.com/office/powerpoint/2010/main" val="411300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610B-C43A-409D-9E91-723DFE67A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8DB69A-0FE8-4113-98D5-B2FC167014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38624D-15BA-494D-A734-5336E35D55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F02B2-D0A8-4394-B6F8-57DF488F64DD}"/>
              </a:ext>
            </a:extLst>
          </p:cNvPr>
          <p:cNvSpPr>
            <a:spLocks noGrp="1"/>
          </p:cNvSpPr>
          <p:nvPr>
            <p:ph type="dt" sz="half" idx="10"/>
          </p:nvPr>
        </p:nvSpPr>
        <p:spPr/>
        <p:txBody>
          <a:bodyPr/>
          <a:lstStyle/>
          <a:p>
            <a:fld id="{F095D370-0ABA-4D65-8F5E-A1E83DEE72D3}" type="datetime1">
              <a:rPr lang="en-US" smtClean="0"/>
              <a:t>1/22/2019</a:t>
            </a:fld>
            <a:endParaRPr lang="en-US"/>
          </a:p>
        </p:txBody>
      </p:sp>
      <p:sp>
        <p:nvSpPr>
          <p:cNvPr id="6" name="Footer Placeholder 5">
            <a:extLst>
              <a:ext uri="{FF2B5EF4-FFF2-40B4-BE49-F238E27FC236}">
                <a16:creationId xmlns:a16="http://schemas.microsoft.com/office/drawing/2014/main" id="{2F20E0DA-34C2-42FB-852B-8A8A6EAE1699}"/>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7" name="Slide Number Placeholder 6">
            <a:extLst>
              <a:ext uri="{FF2B5EF4-FFF2-40B4-BE49-F238E27FC236}">
                <a16:creationId xmlns:a16="http://schemas.microsoft.com/office/drawing/2014/main" id="{E55AAFB7-B5A7-4A70-8959-6E42031F70B2}"/>
              </a:ext>
            </a:extLst>
          </p:cNvPr>
          <p:cNvSpPr>
            <a:spLocks noGrp="1"/>
          </p:cNvSpPr>
          <p:nvPr>
            <p:ph type="sldNum" sz="quarter" idx="12"/>
          </p:nvPr>
        </p:nvSpPr>
        <p:spPr/>
        <p:txBody>
          <a:bodyPr/>
          <a:lstStyle/>
          <a:p>
            <a:fld id="{A37BF351-ECB2-434E-8AE5-79364D4AF1A7}" type="slidenum">
              <a:rPr lang="en-US" smtClean="0"/>
              <a:t>‹#›</a:t>
            </a:fld>
            <a:endParaRPr lang="en-US"/>
          </a:p>
        </p:txBody>
      </p:sp>
    </p:spTree>
    <p:extLst>
      <p:ext uri="{BB962C8B-B14F-4D97-AF65-F5344CB8AC3E}">
        <p14:creationId xmlns:p14="http://schemas.microsoft.com/office/powerpoint/2010/main" val="234594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7144-2F13-4ADE-8987-2DE057D7B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0455CC-1C84-4309-B1A9-3070BDE996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660D42-097F-4E48-B37C-68D0D0400E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ACC5DD-B8EE-4BF7-9484-ADEDAB5B10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6BA763-8499-4C2D-8FCA-6834DD7961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15F6D-CBBD-468A-85DF-BE3BB7AEE3D9}"/>
              </a:ext>
            </a:extLst>
          </p:cNvPr>
          <p:cNvSpPr>
            <a:spLocks noGrp="1"/>
          </p:cNvSpPr>
          <p:nvPr>
            <p:ph type="dt" sz="half" idx="10"/>
          </p:nvPr>
        </p:nvSpPr>
        <p:spPr/>
        <p:txBody>
          <a:bodyPr/>
          <a:lstStyle/>
          <a:p>
            <a:fld id="{C20FE8CE-6963-44C1-B7F1-BFEBF2853D3B}" type="datetime1">
              <a:rPr lang="en-US" smtClean="0"/>
              <a:t>1/22/2019</a:t>
            </a:fld>
            <a:endParaRPr lang="en-US"/>
          </a:p>
        </p:txBody>
      </p:sp>
      <p:sp>
        <p:nvSpPr>
          <p:cNvPr id="8" name="Footer Placeholder 7">
            <a:extLst>
              <a:ext uri="{FF2B5EF4-FFF2-40B4-BE49-F238E27FC236}">
                <a16:creationId xmlns:a16="http://schemas.microsoft.com/office/drawing/2014/main" id="{8C42BEB8-996B-445D-9701-A02D9879E245}"/>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9" name="Slide Number Placeholder 8">
            <a:extLst>
              <a:ext uri="{FF2B5EF4-FFF2-40B4-BE49-F238E27FC236}">
                <a16:creationId xmlns:a16="http://schemas.microsoft.com/office/drawing/2014/main" id="{108EAA18-9137-4028-BBB3-05E5529CD9B6}"/>
              </a:ext>
            </a:extLst>
          </p:cNvPr>
          <p:cNvSpPr>
            <a:spLocks noGrp="1"/>
          </p:cNvSpPr>
          <p:nvPr>
            <p:ph type="sldNum" sz="quarter" idx="12"/>
          </p:nvPr>
        </p:nvSpPr>
        <p:spPr/>
        <p:txBody>
          <a:bodyPr/>
          <a:lstStyle/>
          <a:p>
            <a:fld id="{A37BF351-ECB2-434E-8AE5-79364D4AF1A7}" type="slidenum">
              <a:rPr lang="en-US" smtClean="0"/>
              <a:t>‹#›</a:t>
            </a:fld>
            <a:endParaRPr lang="en-US"/>
          </a:p>
        </p:txBody>
      </p:sp>
    </p:spTree>
    <p:extLst>
      <p:ext uri="{BB962C8B-B14F-4D97-AF65-F5344CB8AC3E}">
        <p14:creationId xmlns:p14="http://schemas.microsoft.com/office/powerpoint/2010/main" val="397870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1297-B6E6-4B9B-82F0-5C2208CD94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645F5D-A35D-4124-A2D8-492E679A4FFE}"/>
              </a:ext>
            </a:extLst>
          </p:cNvPr>
          <p:cNvSpPr>
            <a:spLocks noGrp="1"/>
          </p:cNvSpPr>
          <p:nvPr>
            <p:ph type="dt" sz="half" idx="10"/>
          </p:nvPr>
        </p:nvSpPr>
        <p:spPr/>
        <p:txBody>
          <a:bodyPr/>
          <a:lstStyle/>
          <a:p>
            <a:fld id="{2E7F0B20-B126-4167-A7AE-8F9E3F0F4C2D}" type="datetime1">
              <a:rPr lang="en-US" smtClean="0"/>
              <a:t>1/22/2019</a:t>
            </a:fld>
            <a:endParaRPr lang="en-US"/>
          </a:p>
        </p:txBody>
      </p:sp>
      <p:sp>
        <p:nvSpPr>
          <p:cNvPr id="4" name="Footer Placeholder 3">
            <a:extLst>
              <a:ext uri="{FF2B5EF4-FFF2-40B4-BE49-F238E27FC236}">
                <a16:creationId xmlns:a16="http://schemas.microsoft.com/office/drawing/2014/main" id="{64E8957B-6EB9-468D-BA36-2312C1C9C3B9}"/>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5" name="Slide Number Placeholder 4">
            <a:extLst>
              <a:ext uri="{FF2B5EF4-FFF2-40B4-BE49-F238E27FC236}">
                <a16:creationId xmlns:a16="http://schemas.microsoft.com/office/drawing/2014/main" id="{24D566C8-D6C7-451A-8124-3061F04FB3C2}"/>
              </a:ext>
            </a:extLst>
          </p:cNvPr>
          <p:cNvSpPr>
            <a:spLocks noGrp="1"/>
          </p:cNvSpPr>
          <p:nvPr>
            <p:ph type="sldNum" sz="quarter" idx="12"/>
          </p:nvPr>
        </p:nvSpPr>
        <p:spPr/>
        <p:txBody>
          <a:bodyPr/>
          <a:lstStyle/>
          <a:p>
            <a:fld id="{A37BF351-ECB2-434E-8AE5-79364D4AF1A7}" type="slidenum">
              <a:rPr lang="en-US" smtClean="0"/>
              <a:t>‹#›</a:t>
            </a:fld>
            <a:endParaRPr lang="en-US"/>
          </a:p>
        </p:txBody>
      </p:sp>
    </p:spTree>
    <p:extLst>
      <p:ext uri="{BB962C8B-B14F-4D97-AF65-F5344CB8AC3E}">
        <p14:creationId xmlns:p14="http://schemas.microsoft.com/office/powerpoint/2010/main" val="256378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4B1FD-A599-482F-B6D0-0CE69C848791}"/>
              </a:ext>
            </a:extLst>
          </p:cNvPr>
          <p:cNvSpPr>
            <a:spLocks noGrp="1"/>
          </p:cNvSpPr>
          <p:nvPr>
            <p:ph type="dt" sz="half" idx="10"/>
          </p:nvPr>
        </p:nvSpPr>
        <p:spPr/>
        <p:txBody>
          <a:bodyPr/>
          <a:lstStyle/>
          <a:p>
            <a:fld id="{2BE89677-45B0-44B4-8640-9BA398CA2A1D}" type="datetime1">
              <a:rPr lang="en-US" smtClean="0"/>
              <a:t>1/22/2019</a:t>
            </a:fld>
            <a:endParaRPr lang="en-US"/>
          </a:p>
        </p:txBody>
      </p:sp>
      <p:sp>
        <p:nvSpPr>
          <p:cNvPr id="3" name="Footer Placeholder 2">
            <a:extLst>
              <a:ext uri="{FF2B5EF4-FFF2-40B4-BE49-F238E27FC236}">
                <a16:creationId xmlns:a16="http://schemas.microsoft.com/office/drawing/2014/main" id="{6DCEA72F-F111-4634-A13A-6CD756D324A9}"/>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4" name="Slide Number Placeholder 3">
            <a:extLst>
              <a:ext uri="{FF2B5EF4-FFF2-40B4-BE49-F238E27FC236}">
                <a16:creationId xmlns:a16="http://schemas.microsoft.com/office/drawing/2014/main" id="{DA6CD731-D1FE-4F8D-B233-5627AFF9F49E}"/>
              </a:ext>
            </a:extLst>
          </p:cNvPr>
          <p:cNvSpPr>
            <a:spLocks noGrp="1"/>
          </p:cNvSpPr>
          <p:nvPr>
            <p:ph type="sldNum" sz="quarter" idx="12"/>
          </p:nvPr>
        </p:nvSpPr>
        <p:spPr/>
        <p:txBody>
          <a:bodyPr/>
          <a:lstStyle/>
          <a:p>
            <a:fld id="{A37BF351-ECB2-434E-8AE5-79364D4AF1A7}" type="slidenum">
              <a:rPr lang="en-US" smtClean="0"/>
              <a:t>‹#›</a:t>
            </a:fld>
            <a:endParaRPr lang="en-US"/>
          </a:p>
        </p:txBody>
      </p:sp>
      <p:sp>
        <p:nvSpPr>
          <p:cNvPr id="5" name="TextBox 4">
            <a:extLst>
              <a:ext uri="{FF2B5EF4-FFF2-40B4-BE49-F238E27FC236}">
                <a16:creationId xmlns:a16="http://schemas.microsoft.com/office/drawing/2014/main" id="{45024A48-2A9B-44F6-85AF-618BC18227D6}"/>
              </a:ext>
            </a:extLst>
          </p:cNvPr>
          <p:cNvSpPr txBox="1"/>
          <p:nvPr userDrawn="1"/>
        </p:nvSpPr>
        <p:spPr>
          <a:xfrm>
            <a:off x="609600" y="4589148"/>
            <a:ext cx="10972800" cy="1415131"/>
          </a:xfrm>
          <a:prstGeom prst="rect">
            <a:avLst/>
          </a:prstGeom>
          <a:noFill/>
        </p:spPr>
        <p:txBody>
          <a:bodyPr wrap="square" rtlCol="0">
            <a:spAutoFit/>
          </a:bodyPr>
          <a:lstStyle/>
          <a:p>
            <a:pPr>
              <a:lnSpc>
                <a:spcPct val="114000"/>
              </a:lnSpc>
            </a:pPr>
            <a:r>
              <a:rPr lang="en-US" sz="1400" b="1" dirty="0"/>
              <a:t>CONFIDENTIALITY AND INTELLECTUAL PROPERTY</a:t>
            </a:r>
          </a:p>
          <a:p>
            <a:pPr>
              <a:lnSpc>
                <a:spcPct val="125000"/>
              </a:lnSpc>
            </a:pPr>
            <a:r>
              <a:rPr lang="en-US" sz="1400" dirty="0"/>
              <a:t>These materials contain valuable confidential and proprietary information belonging  to the Department of Early Education and Care and Accelare. All information contained herein is protected by law, including but not limited to, copyright law.  None of such information may be copied or otherwise reproduced, repackaged, further transmitted, transferred, disseminated, redistributed or stored for subsequent use for any such purpose, in whole or in part, in any means whatsoever, by any person without The Department of Early Education and Care or </a:t>
            </a:r>
            <a:r>
              <a:rPr lang="en-US" sz="1400" dirty="0" err="1"/>
              <a:t>Accelare’s</a:t>
            </a:r>
            <a:r>
              <a:rPr lang="en-US" sz="1400" dirty="0"/>
              <a:t> prior written consent.</a:t>
            </a:r>
          </a:p>
        </p:txBody>
      </p:sp>
      <p:cxnSp>
        <p:nvCxnSpPr>
          <p:cNvPr id="6" name="Straight Connector 5">
            <a:extLst>
              <a:ext uri="{FF2B5EF4-FFF2-40B4-BE49-F238E27FC236}">
                <a16:creationId xmlns:a16="http://schemas.microsoft.com/office/drawing/2014/main" id="{435A3EC8-969C-4251-9946-F88042A1B3D9}"/>
              </a:ext>
            </a:extLst>
          </p:cNvPr>
          <p:cNvCxnSpPr/>
          <p:nvPr userDrawn="1"/>
        </p:nvCxnSpPr>
        <p:spPr>
          <a:xfrm>
            <a:off x="609600" y="4514850"/>
            <a:ext cx="10972800" cy="0"/>
          </a:xfrm>
          <a:prstGeom prst="line">
            <a:avLst/>
          </a:prstGeom>
          <a:ln w="12700">
            <a:solidFill>
              <a:srgbClr val="CE31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23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39943"/>
            <a:ext cx="11176000" cy="4525963"/>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pPr>
              <a:defRPr/>
            </a:pPr>
            <a:fld id="{6AE9532F-806C-458F-BC50-434AA8E19F55}" type="datetime1">
              <a:rPr lang="en-US" smtClean="0">
                <a:solidFill>
                  <a:srgbClr val="000000"/>
                </a:solidFill>
              </a:rPr>
              <a:t>1/22/2019</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3EC657DF-FE95-454F-AB66-42CBA9BDA6D9}" type="slidenum">
              <a:rPr lang="en-US">
                <a:solidFill>
                  <a:srgbClr val="000000"/>
                </a:solidFill>
              </a:rPr>
              <a:pPr>
                <a:defRPr/>
              </a:pPr>
              <a:t>‹#›</a:t>
            </a:fld>
            <a:endParaRPr lang="en-US">
              <a:solidFill>
                <a:srgbClr val="000000"/>
              </a:solidFill>
            </a:endParaRPr>
          </a:p>
        </p:txBody>
      </p:sp>
      <p:sp>
        <p:nvSpPr>
          <p:cNvPr id="7" name="Text Placeholder 6"/>
          <p:cNvSpPr>
            <a:spLocks noGrp="1"/>
          </p:cNvSpPr>
          <p:nvPr>
            <p:ph type="body" sz="quarter" idx="12" hasCustomPrompt="1"/>
          </p:nvPr>
        </p:nvSpPr>
        <p:spPr>
          <a:xfrm>
            <a:off x="592667" y="277813"/>
            <a:ext cx="9510184" cy="469900"/>
          </a:xfrm>
        </p:spPr>
        <p:txBody>
          <a:bodyPr/>
          <a:lstStyle>
            <a:lvl1pPr>
              <a:buNone/>
              <a:defRPr sz="1800"/>
            </a:lvl1pPr>
          </a:lstStyle>
          <a:p>
            <a:pPr lvl="0"/>
            <a:r>
              <a:rPr lang="en-US" dirty="0"/>
              <a:t>Slide Title</a:t>
            </a:r>
          </a:p>
          <a:p>
            <a:pPr lvl="0"/>
            <a:endParaRPr lang="en-US" dirty="0"/>
          </a:p>
        </p:txBody>
      </p:sp>
    </p:spTree>
    <p:extLst>
      <p:ext uri="{BB962C8B-B14F-4D97-AF65-F5344CB8AC3E}">
        <p14:creationId xmlns:p14="http://schemas.microsoft.com/office/powerpoint/2010/main" val="78310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39943"/>
            <a:ext cx="11176000" cy="4525963"/>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pPr>
              <a:defRPr/>
            </a:pPr>
            <a:fld id="{FF1D90B8-FE9B-401A-83CF-07CF6FFD8C69}" type="datetime1">
              <a:rPr lang="en-US" smtClean="0">
                <a:solidFill>
                  <a:srgbClr val="000000"/>
                </a:solidFill>
              </a:rPr>
              <a:t>1/22/2019</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3EC657DF-FE95-454F-AB66-42CBA9BDA6D9}" type="slidenum">
              <a:rPr lang="en-US">
                <a:solidFill>
                  <a:srgbClr val="000000"/>
                </a:solidFill>
              </a:rPr>
              <a:pPr>
                <a:defRPr/>
              </a:pPr>
              <a:t>‹#›</a:t>
            </a:fld>
            <a:endParaRPr lang="en-US">
              <a:solidFill>
                <a:srgbClr val="000000"/>
              </a:solidFill>
            </a:endParaRPr>
          </a:p>
        </p:txBody>
      </p:sp>
      <p:sp>
        <p:nvSpPr>
          <p:cNvPr id="7" name="Text Placeholder 6"/>
          <p:cNvSpPr>
            <a:spLocks noGrp="1"/>
          </p:cNvSpPr>
          <p:nvPr>
            <p:ph type="body" sz="quarter" idx="12" hasCustomPrompt="1"/>
          </p:nvPr>
        </p:nvSpPr>
        <p:spPr>
          <a:xfrm>
            <a:off x="592667" y="277813"/>
            <a:ext cx="9510184" cy="469900"/>
          </a:xfrm>
        </p:spPr>
        <p:txBody>
          <a:bodyPr/>
          <a:lstStyle>
            <a:lvl1pPr>
              <a:buNone/>
              <a:defRPr sz="1800"/>
            </a:lvl1pPr>
          </a:lstStyle>
          <a:p>
            <a:pPr lvl="0"/>
            <a:r>
              <a:rPr lang="en-US" dirty="0"/>
              <a:t>Slide Title</a:t>
            </a:r>
          </a:p>
          <a:p>
            <a:pPr lvl="0"/>
            <a:endParaRPr lang="en-US" dirty="0"/>
          </a:p>
        </p:txBody>
      </p:sp>
    </p:spTree>
    <p:extLst>
      <p:ext uri="{BB962C8B-B14F-4D97-AF65-F5344CB8AC3E}">
        <p14:creationId xmlns:p14="http://schemas.microsoft.com/office/powerpoint/2010/main" val="143835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3CB7DA-C883-42C7-AD63-D6FE8BAEE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EA91CC-6F86-4C30-83A6-B4620954F7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FD6472-8171-4010-9841-E3853A3DE9ED}"/>
              </a:ext>
            </a:extLst>
          </p:cNvPr>
          <p:cNvSpPr>
            <a:spLocks noGrp="1"/>
          </p:cNvSpPr>
          <p:nvPr>
            <p:ph type="dt" sz="half" idx="2"/>
          </p:nvPr>
        </p:nvSpPr>
        <p:spPr>
          <a:xfrm>
            <a:off x="838200" y="6356350"/>
            <a:ext cx="1208103"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8DE693-7AD0-47F9-B3CF-B0E6F7D71C5A}" type="datetime1">
              <a:rPr lang="en-US" smtClean="0"/>
              <a:t>1/22/2019</a:t>
            </a:fld>
            <a:endParaRPr lang="en-US"/>
          </a:p>
        </p:txBody>
      </p:sp>
      <p:sp>
        <p:nvSpPr>
          <p:cNvPr id="5" name="Footer Placeholder 4">
            <a:extLst>
              <a:ext uri="{FF2B5EF4-FFF2-40B4-BE49-F238E27FC236}">
                <a16:creationId xmlns:a16="http://schemas.microsoft.com/office/drawing/2014/main" id="{3DB22A46-8D8C-441C-BFC7-F6722C2C9000}"/>
              </a:ext>
            </a:extLst>
          </p:cNvPr>
          <p:cNvSpPr>
            <a:spLocks noGrp="1"/>
          </p:cNvSpPr>
          <p:nvPr>
            <p:ph type="ftr" sz="quarter" idx="3"/>
          </p:nvPr>
        </p:nvSpPr>
        <p:spPr>
          <a:xfrm>
            <a:off x="3046521" y="6356350"/>
            <a:ext cx="6098958" cy="365125"/>
          </a:xfrm>
          <a:prstGeom prst="rect">
            <a:avLst/>
          </a:prstGeom>
          <a:ln>
            <a:noFill/>
          </a:ln>
        </p:spPr>
        <p:txBody>
          <a:bodyPr vert="horz" lIns="91440" tIns="45720" rIns="91440" bIns="45720" rtlCol="0" anchor="ctr"/>
          <a:lstStyle>
            <a:lvl1pPr algn="ctr">
              <a:defRPr sz="900">
                <a:solidFill>
                  <a:schemeClr val="tx1">
                    <a:tint val="75000"/>
                  </a:schemeClr>
                </a:solidFill>
              </a:defRPr>
            </a:lvl1pPr>
          </a:lstStyle>
          <a:p>
            <a:r>
              <a:rPr lang="en-US"/>
              <a:t>© 2018 Dept. of Early Education and Care. Proprietary and confidential. All rights reserved. </a:t>
            </a:r>
            <a:endParaRPr lang="en-US" dirty="0"/>
          </a:p>
        </p:txBody>
      </p:sp>
      <p:sp>
        <p:nvSpPr>
          <p:cNvPr id="6" name="Slide Number Placeholder 5">
            <a:extLst>
              <a:ext uri="{FF2B5EF4-FFF2-40B4-BE49-F238E27FC236}">
                <a16:creationId xmlns:a16="http://schemas.microsoft.com/office/drawing/2014/main" id="{1A7109C3-44F2-410C-A21E-01F1F5BE5ECD}"/>
              </a:ext>
            </a:extLst>
          </p:cNvPr>
          <p:cNvSpPr>
            <a:spLocks noGrp="1"/>
          </p:cNvSpPr>
          <p:nvPr>
            <p:ph type="sldNum" sz="quarter" idx="4"/>
          </p:nvPr>
        </p:nvSpPr>
        <p:spPr>
          <a:xfrm>
            <a:off x="10244830" y="6356350"/>
            <a:ext cx="11089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BF351-ECB2-434E-8AE5-79364D4AF1A7}" type="slidenum">
              <a:rPr lang="en-US" smtClean="0"/>
              <a:t>‹#›</a:t>
            </a:fld>
            <a:endParaRPr lang="en-US"/>
          </a:p>
        </p:txBody>
      </p:sp>
      <p:pic>
        <p:nvPicPr>
          <p:cNvPr id="7" name="Picture 6">
            <a:extLst>
              <a:ext uri="{FF2B5EF4-FFF2-40B4-BE49-F238E27FC236}">
                <a16:creationId xmlns:a16="http://schemas.microsoft.com/office/drawing/2014/main" id="{F24B71DF-DF28-4E80-ADEA-3A14C5F5EAD8}"/>
              </a:ext>
            </a:extLst>
          </p:cNvPr>
          <p:cNvPicPr>
            <a:picLocks noChangeAspect="1"/>
          </p:cNvPicPr>
          <p:nvPr userDrawn="1"/>
        </p:nvPicPr>
        <p:blipFill>
          <a:blip r:embed="rId11"/>
          <a:stretch>
            <a:fillRect/>
          </a:stretch>
        </p:blipFill>
        <p:spPr>
          <a:xfrm>
            <a:off x="11365847" y="0"/>
            <a:ext cx="826153" cy="806125"/>
          </a:xfrm>
          <a:prstGeom prst="rect">
            <a:avLst/>
          </a:prstGeom>
        </p:spPr>
      </p:pic>
    </p:spTree>
    <p:extLst>
      <p:ext uri="{BB962C8B-B14F-4D97-AF65-F5344CB8AC3E}">
        <p14:creationId xmlns:p14="http://schemas.microsoft.com/office/powerpoint/2010/main" val="32570245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55" r:id="rId7"/>
    <p:sldLayoutId id="2147483657" r:id="rId8"/>
    <p:sldLayoutId id="2147483658" r:id="rId9"/>
  </p:sldLayoutIdLst>
  <p:hf hdr="0"/>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eec.brc@mass.gov"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EECBRC"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hyperlink" Target="mailto:EECBRCUpdates@mass.gov"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ass.gov/lists/new-background-record-check-information-policies-and-regulation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 name="Title 1"/>
          <p:cNvSpPr>
            <a:spLocks noGrp="1"/>
          </p:cNvSpPr>
          <p:nvPr>
            <p:ph type="ctrTitle"/>
          </p:nvPr>
        </p:nvSpPr>
        <p:spPr>
          <a:xfrm>
            <a:off x="820271" y="2999674"/>
            <a:ext cx="6618051" cy="1200299"/>
          </a:xfrm>
        </p:spPr>
        <p:txBody>
          <a:bodyPr>
            <a:noAutofit/>
          </a:bodyPr>
          <a:lstStyle/>
          <a:p>
            <a:pPr algn="l"/>
            <a:r>
              <a:rPr lang="pt-BR" dirty="0"/>
              <a:t>Actualizações de verificação de antecedentes EEC (BRC)</a:t>
            </a:r>
            <a:endParaRPr lang="en-US" dirty="0"/>
          </a:p>
        </p:txBody>
      </p:sp>
      <p:sp>
        <p:nvSpPr>
          <p:cNvPr id="3" name="Subtitle 2"/>
          <p:cNvSpPr>
            <a:spLocks noGrp="1"/>
          </p:cNvSpPr>
          <p:nvPr>
            <p:ph type="subTitle" idx="1"/>
          </p:nvPr>
        </p:nvSpPr>
        <p:spPr>
          <a:xfrm>
            <a:off x="820279" y="4422650"/>
            <a:ext cx="6618051" cy="700365"/>
          </a:xfrm>
        </p:spPr>
        <p:txBody>
          <a:bodyPr>
            <a:noAutofit/>
          </a:bodyPr>
          <a:lstStyle/>
          <a:p>
            <a:pPr algn="l"/>
            <a:r>
              <a:rPr lang="pt-BR" sz="2000" dirty="0"/>
              <a:t>6 de dezembro de 2018</a:t>
            </a:r>
            <a:endParaRPr lang="en-US" sz="2000" dirty="0"/>
          </a:p>
        </p:txBody>
      </p:sp>
      <p:sp>
        <p:nvSpPr>
          <p:cNvPr id="15"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383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FF5683F5-AAB4-46D2-AA9A-34EFA268A5DF}"/>
              </a:ext>
            </a:extLst>
          </p:cNvPr>
          <p:cNvSpPr>
            <a:spLocks noGrp="1"/>
          </p:cNvSpPr>
          <p:nvPr>
            <p:ph type="dt" sz="half" idx="10"/>
          </p:nvPr>
        </p:nvSpPr>
        <p:spPr>
          <a:xfrm>
            <a:off x="7290322" y="5990747"/>
            <a:ext cx="4063478" cy="365125"/>
          </a:xfrm>
        </p:spPr>
        <p:txBody>
          <a:bodyPr>
            <a:normAutofit/>
          </a:bodyPr>
          <a:lstStyle/>
          <a:p>
            <a:pPr algn="r">
              <a:spcAft>
                <a:spcPts val="600"/>
              </a:spcAft>
            </a:pPr>
            <a:fld id="{A42A72EF-E9C7-4141-AEB7-3DFE8A31CE07}" type="datetime1">
              <a:rPr lang="en-US" smtClean="0">
                <a:solidFill>
                  <a:srgbClr val="FFFFFF">
                    <a:alpha val="80000"/>
                  </a:srgbClr>
                </a:solidFill>
              </a:rPr>
              <a:t>1/22/2019</a:t>
            </a:fld>
            <a:endParaRPr lang="en-US" dirty="0">
              <a:solidFill>
                <a:srgbClr val="FFFFFF">
                  <a:alpha val="80000"/>
                </a:srgbClr>
              </a:solidFill>
            </a:endParaRPr>
          </a:p>
        </p:txBody>
      </p:sp>
      <p:sp>
        <p:nvSpPr>
          <p:cNvPr id="5" name="Footer Placeholder 4">
            <a:extLst>
              <a:ext uri="{FF2B5EF4-FFF2-40B4-BE49-F238E27FC236}">
                <a16:creationId xmlns:a16="http://schemas.microsoft.com/office/drawing/2014/main" id="{C3734498-8BAC-470A-BAE6-18BFC5FE280C}"/>
              </a:ext>
            </a:extLst>
          </p:cNvPr>
          <p:cNvSpPr>
            <a:spLocks noGrp="1"/>
          </p:cNvSpPr>
          <p:nvPr>
            <p:ph type="ftr" sz="quarter" idx="11"/>
          </p:nvPr>
        </p:nvSpPr>
        <p:spPr>
          <a:xfrm>
            <a:off x="7290322" y="5625144"/>
            <a:ext cx="4063478" cy="365125"/>
          </a:xfrm>
        </p:spPr>
        <p:txBody>
          <a:bodyPr>
            <a:normAutofit/>
          </a:bodyPr>
          <a:lstStyle/>
          <a:p>
            <a:pPr algn="r">
              <a:lnSpc>
                <a:spcPct val="90000"/>
              </a:lnSpc>
              <a:spcAft>
                <a:spcPts val="600"/>
              </a:spcAft>
            </a:pPr>
            <a:r>
              <a:rPr lang="en-US" dirty="0">
                <a:solidFill>
                  <a:srgbClr val="FFFFFF">
                    <a:alpha val="80000"/>
                  </a:srgbClr>
                </a:solidFill>
              </a:rPr>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154E3FF6-3704-486F-8D38-5C5649A04371}"/>
              </a:ext>
            </a:extLst>
          </p:cNvPr>
          <p:cNvSpPr>
            <a:spLocks noGrp="1"/>
          </p:cNvSpPr>
          <p:nvPr>
            <p:ph type="sldNum" sz="quarter" idx="12"/>
          </p:nvPr>
        </p:nvSpPr>
        <p:spPr/>
        <p:txBody>
          <a:bodyPr/>
          <a:lstStyle/>
          <a:p>
            <a:fld id="{A37BF351-ECB2-434E-8AE5-79364D4AF1A7}" type="slidenum">
              <a:rPr lang="en-US" smtClean="0"/>
              <a:t>1</a:t>
            </a:fld>
            <a:endParaRPr lang="en-US"/>
          </a:p>
        </p:txBody>
      </p:sp>
    </p:spTree>
    <p:extLst>
      <p:ext uri="{BB962C8B-B14F-4D97-AF65-F5344CB8AC3E}">
        <p14:creationId xmlns:p14="http://schemas.microsoft.com/office/powerpoint/2010/main" val="196950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150-1F45-4B29-9E67-8A1795AFE959}"/>
              </a:ext>
            </a:extLst>
          </p:cNvPr>
          <p:cNvSpPr>
            <a:spLocks noGrp="1"/>
          </p:cNvSpPr>
          <p:nvPr>
            <p:ph type="title"/>
          </p:nvPr>
        </p:nvSpPr>
        <p:spPr>
          <a:xfrm>
            <a:off x="838200" y="365125"/>
            <a:ext cx="10515600" cy="849593"/>
          </a:xfrm>
        </p:spPr>
        <p:txBody>
          <a:bodyPr>
            <a:noAutofit/>
          </a:bodyPr>
          <a:lstStyle/>
          <a:p>
            <a:r>
              <a:rPr lang="pt-BR" sz="3100" dirty="0" smtClean="0"/>
              <a:t>Processo de Confirmação das Impressões Digitais para Licenças</a:t>
            </a:r>
            <a:endParaRPr lang="en-US" sz="3100" dirty="0"/>
          </a:p>
        </p:txBody>
      </p:sp>
      <p:sp>
        <p:nvSpPr>
          <p:cNvPr id="3" name="Content Placeholder 2">
            <a:extLst>
              <a:ext uri="{FF2B5EF4-FFF2-40B4-BE49-F238E27FC236}">
                <a16:creationId xmlns:a16="http://schemas.microsoft.com/office/drawing/2014/main" id="{94FE3F09-0290-4FC9-AAAF-AD89DD84200D}"/>
              </a:ext>
            </a:extLst>
          </p:cNvPr>
          <p:cNvSpPr>
            <a:spLocks noGrp="1"/>
          </p:cNvSpPr>
          <p:nvPr>
            <p:ph idx="1"/>
          </p:nvPr>
        </p:nvSpPr>
        <p:spPr>
          <a:xfrm>
            <a:off x="838200" y="1389529"/>
            <a:ext cx="10515600" cy="4787434"/>
          </a:xfrm>
        </p:spPr>
        <p:txBody>
          <a:bodyPr>
            <a:normAutofit fontScale="70000" lnSpcReduction="20000"/>
          </a:bodyPr>
          <a:lstStyle/>
          <a:p>
            <a:pPr>
              <a:spcBef>
                <a:spcPts val="1800"/>
              </a:spcBef>
            </a:pPr>
            <a:r>
              <a:rPr lang="pt-BR" dirty="0"/>
              <a:t>A partir de 1º de outubro de 2018, o pessoal de licenciamento do EEC está confirmando que todo o pessoal em programas que tentam obter uma nova licença, ou renovar sua licença, completou uma digitalização de impressões digitais através do </a:t>
            </a:r>
            <a:r>
              <a:rPr lang="pt-BR" dirty="0" smtClean="0"/>
              <a:t>IdentoGO.</a:t>
            </a:r>
          </a:p>
          <a:p>
            <a:pPr>
              <a:spcBef>
                <a:spcPts val="1800"/>
              </a:spcBef>
            </a:pPr>
            <a:r>
              <a:rPr lang="pt-BR" dirty="0"/>
              <a:t>Antes de uma licença ser emitida para um programa de Grupo e Idade Escolar (GSA) ou para um programa de Residências e Colocação (R &amp; P), o programa deve fornecer ao EEC uma lista atualizada de funcionários para verificar quem está realmente trabalhando no </a:t>
            </a:r>
            <a:r>
              <a:rPr lang="pt-BR" dirty="0" smtClean="0"/>
              <a:t>programa.</a:t>
            </a:r>
            <a:endParaRPr lang="en-US" dirty="0"/>
          </a:p>
          <a:p>
            <a:pPr>
              <a:spcBef>
                <a:spcPts val="1800"/>
              </a:spcBef>
            </a:pPr>
            <a:r>
              <a:rPr lang="pt-BR" dirty="0"/>
              <a:t>O EEC trabalhará com base na lista de pessoal do programa e no sistema LEAD para confirmar se todo o pessoal completou uma digitalização de impressões </a:t>
            </a:r>
            <a:r>
              <a:rPr lang="pt-BR" dirty="0" smtClean="0"/>
              <a:t>digitais</a:t>
            </a:r>
            <a:endParaRPr lang="en-US" dirty="0"/>
          </a:p>
          <a:p>
            <a:pPr lvl="1">
              <a:spcBef>
                <a:spcPts val="1200"/>
              </a:spcBef>
            </a:pPr>
            <a:r>
              <a:rPr lang="pt-BR" dirty="0"/>
              <a:t>O resultado das impressões digitais (disposição) não precisa ter sido recebido pelo EEC, mas a digitalização deve ter ocorrido, ou seja, os candidatos tocaram / pressionaram o </a:t>
            </a:r>
            <a:r>
              <a:rPr lang="pt-BR" dirty="0" smtClean="0"/>
              <a:t>vidro</a:t>
            </a:r>
            <a:endParaRPr lang="en-US" dirty="0"/>
          </a:p>
          <a:p>
            <a:pPr>
              <a:spcBef>
                <a:spcPts val="1800"/>
              </a:spcBef>
            </a:pPr>
            <a:r>
              <a:rPr lang="pt-BR" dirty="0"/>
              <a:t>A </a:t>
            </a:r>
            <a:r>
              <a:rPr lang="pt-BR" dirty="0" smtClean="0"/>
              <a:t>EE </a:t>
            </a:r>
            <a:r>
              <a:rPr lang="pt-BR" dirty="0"/>
              <a:t>tem acesso à data em que a impressão digital foi concluída para cada </a:t>
            </a:r>
            <a:r>
              <a:rPr lang="pt-BR" dirty="0" smtClean="0"/>
              <a:t>programa</a:t>
            </a:r>
            <a:endParaRPr lang="en-US" dirty="0"/>
          </a:p>
          <a:p>
            <a:pPr>
              <a:spcBef>
                <a:spcPts val="1800"/>
              </a:spcBef>
            </a:pPr>
            <a:r>
              <a:rPr lang="pt-BR" dirty="0"/>
              <a:t>Para os detentores de licenças, o EEC exige que um resultado de </a:t>
            </a:r>
            <a:r>
              <a:rPr lang="pt-BR" dirty="0" smtClean="0"/>
              <a:t>“adequado" </a:t>
            </a:r>
            <a:r>
              <a:rPr lang="pt-BR" dirty="0"/>
              <a:t>seja emitido, o que significa que todos os controles devem ser concluídos e aprovados</a:t>
            </a:r>
            <a:r>
              <a:rPr lang="pt-BR" dirty="0" smtClean="0"/>
              <a:t>.</a:t>
            </a:r>
          </a:p>
          <a:p>
            <a:pPr>
              <a:spcBef>
                <a:spcPts val="1800"/>
              </a:spcBef>
            </a:pPr>
            <a:r>
              <a:rPr lang="pt-BR" dirty="0"/>
              <a:t>Para cuidados infantis familiares, o EEC exige um resultado "adequado" para o provedor e todos os membros do agregado familiar, pessoas regularmente no local e qualquer assistente do FCC antes de renovar ou emitir uma </a:t>
            </a:r>
            <a:r>
              <a:rPr lang="pt-BR" dirty="0" smtClean="0"/>
              <a:t>licença.</a:t>
            </a:r>
            <a:endParaRPr lang="en-US" dirty="0"/>
          </a:p>
        </p:txBody>
      </p:sp>
      <p:sp>
        <p:nvSpPr>
          <p:cNvPr id="4" name="Date Placeholder 3">
            <a:extLst>
              <a:ext uri="{FF2B5EF4-FFF2-40B4-BE49-F238E27FC236}">
                <a16:creationId xmlns:a16="http://schemas.microsoft.com/office/drawing/2014/main" id="{7625C300-E11E-4D57-AA87-336AC4DE395B}"/>
              </a:ext>
            </a:extLst>
          </p:cNvPr>
          <p:cNvSpPr>
            <a:spLocks noGrp="1"/>
          </p:cNvSpPr>
          <p:nvPr>
            <p:ph type="dt" sz="half" idx="10"/>
          </p:nvPr>
        </p:nvSpPr>
        <p:spPr/>
        <p:txBody>
          <a:bodyPr/>
          <a:lstStyle/>
          <a:p>
            <a:fld id="{22594491-CB8A-4FC6-BDEC-647CA57B9B59}" type="datetime1">
              <a:rPr lang="en-US" smtClean="0"/>
              <a:t>1/22/2019</a:t>
            </a:fld>
            <a:endParaRPr lang="en-US"/>
          </a:p>
        </p:txBody>
      </p:sp>
      <p:sp>
        <p:nvSpPr>
          <p:cNvPr id="5" name="Footer Placeholder 4">
            <a:extLst>
              <a:ext uri="{FF2B5EF4-FFF2-40B4-BE49-F238E27FC236}">
                <a16:creationId xmlns:a16="http://schemas.microsoft.com/office/drawing/2014/main" id="{2F49853F-5658-4C36-8E57-55FA76D5E86E}"/>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D16AAA70-1706-4D0E-B073-F5291D0D1E3E}"/>
              </a:ext>
            </a:extLst>
          </p:cNvPr>
          <p:cNvSpPr>
            <a:spLocks noGrp="1"/>
          </p:cNvSpPr>
          <p:nvPr>
            <p:ph type="sldNum" sz="quarter" idx="12"/>
          </p:nvPr>
        </p:nvSpPr>
        <p:spPr/>
        <p:txBody>
          <a:bodyPr/>
          <a:lstStyle/>
          <a:p>
            <a:fld id="{A37BF351-ECB2-434E-8AE5-79364D4AF1A7}" type="slidenum">
              <a:rPr lang="en-US" smtClean="0"/>
              <a:t>10</a:t>
            </a:fld>
            <a:endParaRPr lang="en-US"/>
          </a:p>
        </p:txBody>
      </p:sp>
    </p:spTree>
    <p:extLst>
      <p:ext uri="{BB962C8B-B14F-4D97-AF65-F5344CB8AC3E}">
        <p14:creationId xmlns:p14="http://schemas.microsoft.com/office/powerpoint/2010/main" val="127532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B81AFB-C36A-4816-A0E8-2698D199C23F}"/>
              </a:ext>
            </a:extLst>
          </p:cNvPr>
          <p:cNvPicPr>
            <a:picLocks noChangeAspect="1"/>
          </p:cNvPicPr>
          <p:nvPr/>
        </p:nvPicPr>
        <p:blipFill>
          <a:blip r:embed="rId3"/>
          <a:stretch>
            <a:fillRect/>
          </a:stretch>
        </p:blipFill>
        <p:spPr>
          <a:xfrm>
            <a:off x="6926714" y="534436"/>
            <a:ext cx="4607860" cy="5958439"/>
          </a:xfrm>
          <a:prstGeom prst="rect">
            <a:avLst/>
          </a:prstGeom>
        </p:spPr>
      </p:pic>
      <p:sp>
        <p:nvSpPr>
          <p:cNvPr id="2" name="Title 1">
            <a:extLst>
              <a:ext uri="{FF2B5EF4-FFF2-40B4-BE49-F238E27FC236}">
                <a16:creationId xmlns:a16="http://schemas.microsoft.com/office/drawing/2014/main" id="{96809DA7-2959-4DDA-93A2-608482CF326B}"/>
              </a:ext>
            </a:extLst>
          </p:cNvPr>
          <p:cNvSpPr>
            <a:spLocks noGrp="1"/>
          </p:cNvSpPr>
          <p:nvPr>
            <p:ph type="title"/>
          </p:nvPr>
        </p:nvSpPr>
        <p:spPr>
          <a:xfrm>
            <a:off x="398928" y="69935"/>
            <a:ext cx="10954872" cy="1116581"/>
          </a:xfrm>
        </p:spPr>
        <p:txBody>
          <a:bodyPr/>
          <a:lstStyle/>
          <a:p>
            <a:r>
              <a:rPr lang="en-US" dirty="0" err="1"/>
              <a:t>Processo</a:t>
            </a:r>
            <a:r>
              <a:rPr lang="en-US" dirty="0"/>
              <a:t> </a:t>
            </a:r>
            <a:r>
              <a:rPr lang="en-US" dirty="0" err="1"/>
              <a:t>atual</a:t>
            </a:r>
            <a:r>
              <a:rPr lang="en-US" dirty="0"/>
              <a:t> para </a:t>
            </a:r>
            <a:r>
              <a:rPr lang="en-US" dirty="0" err="1"/>
              <a:t>revisões</a:t>
            </a:r>
            <a:endParaRPr lang="en-US" dirty="0"/>
          </a:p>
        </p:txBody>
      </p:sp>
      <p:sp>
        <p:nvSpPr>
          <p:cNvPr id="3" name="Content Placeholder 2">
            <a:extLst>
              <a:ext uri="{FF2B5EF4-FFF2-40B4-BE49-F238E27FC236}">
                <a16:creationId xmlns:a16="http://schemas.microsoft.com/office/drawing/2014/main" id="{89A58DCA-392F-46F3-B13F-26248202AF5C}"/>
              </a:ext>
            </a:extLst>
          </p:cNvPr>
          <p:cNvSpPr>
            <a:spLocks noGrp="1"/>
          </p:cNvSpPr>
          <p:nvPr>
            <p:ph idx="1"/>
          </p:nvPr>
        </p:nvSpPr>
        <p:spPr>
          <a:xfrm>
            <a:off x="322729" y="1058517"/>
            <a:ext cx="5925671" cy="5297831"/>
          </a:xfrm>
        </p:spPr>
        <p:txBody>
          <a:bodyPr>
            <a:normAutofit fontScale="85000" lnSpcReduction="10000"/>
          </a:bodyPr>
          <a:lstStyle/>
          <a:p>
            <a:r>
              <a:rPr lang="pt-BR" sz="2400" dirty="0"/>
              <a:t>Somente administradores do programa licenciado / BRC aprovados pelo EEC podem concluir revisões discricionárias das informações do CORI e do </a:t>
            </a:r>
            <a:r>
              <a:rPr lang="pt-BR" sz="2400" dirty="0" smtClean="0"/>
              <a:t>DCF</a:t>
            </a:r>
          </a:p>
          <a:p>
            <a:r>
              <a:rPr lang="pt-BR" sz="2400" dirty="0"/>
              <a:t>As folhas de </a:t>
            </a:r>
            <a:r>
              <a:rPr lang="pt-BR" sz="2400" dirty="0" smtClean="0"/>
              <a:t>rosto(cover sheet) </a:t>
            </a:r>
            <a:r>
              <a:rPr lang="pt-BR" sz="2400" dirty="0"/>
              <a:t>acompanham qualquer arquivo enviado a um programa para </a:t>
            </a:r>
            <a:r>
              <a:rPr lang="pt-BR" sz="2400" dirty="0" smtClean="0"/>
              <a:t>revisão</a:t>
            </a:r>
          </a:p>
          <a:p>
            <a:r>
              <a:rPr lang="pt-BR" sz="2400" dirty="0"/>
              <a:t>Depois de ter concluído uma revisão, um programa deve enviar a folha de rosto (e somente a folha de rosto) de volta para a </a:t>
            </a:r>
            <a:r>
              <a:rPr lang="pt-BR" sz="2400" dirty="0" smtClean="0"/>
              <a:t>EEC.</a:t>
            </a:r>
            <a:endParaRPr lang="en-US" sz="2400" dirty="0"/>
          </a:p>
          <a:p>
            <a:r>
              <a:rPr lang="pt-BR" sz="2400" dirty="0"/>
              <a:t>Todos os campos da folha de rosto precisam ser preenchidos, incluindo a linha de assinatura na parte </a:t>
            </a:r>
            <a:r>
              <a:rPr lang="pt-BR" sz="2400" dirty="0" smtClean="0"/>
              <a:t>inferior</a:t>
            </a:r>
          </a:p>
          <a:p>
            <a:r>
              <a:rPr lang="pt-BR" sz="2400" dirty="0"/>
              <a:t>Toda documentação discricionária e presumida de revisão (incluindo registro) deve ser arquivada por programa no arquivo BRC do candidato </a:t>
            </a:r>
            <a:r>
              <a:rPr lang="en-US" sz="2400" dirty="0" smtClean="0"/>
              <a:t> </a:t>
            </a:r>
            <a:endParaRPr lang="en-US" sz="2400" dirty="0"/>
          </a:p>
          <a:p>
            <a:r>
              <a:rPr lang="pt-BR" sz="2400" dirty="0"/>
              <a:t>Se um programa está descartando qualquer registro BRC ou documentação, ele deve ser removido com segurança (ou seja, </a:t>
            </a:r>
            <a:r>
              <a:rPr lang="pt-BR" sz="2400" dirty="0" smtClean="0"/>
              <a:t>destruído)</a:t>
            </a:r>
            <a:endParaRPr lang="en-US" sz="2400" dirty="0"/>
          </a:p>
        </p:txBody>
      </p:sp>
      <p:sp>
        <p:nvSpPr>
          <p:cNvPr id="4" name="Date Placeholder 3">
            <a:extLst>
              <a:ext uri="{FF2B5EF4-FFF2-40B4-BE49-F238E27FC236}">
                <a16:creationId xmlns:a16="http://schemas.microsoft.com/office/drawing/2014/main" id="{C7005413-0E53-4246-9E22-DDC4692D8591}"/>
              </a:ext>
            </a:extLst>
          </p:cNvPr>
          <p:cNvSpPr>
            <a:spLocks noGrp="1"/>
          </p:cNvSpPr>
          <p:nvPr>
            <p:ph type="dt" sz="half" idx="10"/>
          </p:nvPr>
        </p:nvSpPr>
        <p:spPr/>
        <p:txBody>
          <a:bodyPr/>
          <a:lstStyle/>
          <a:p>
            <a:fld id="{2C7A30CC-124E-4097-A5A2-4747CF2A6FA4}" type="datetime1">
              <a:rPr lang="en-US" smtClean="0"/>
              <a:t>1/22/2019</a:t>
            </a:fld>
            <a:endParaRPr lang="en-US"/>
          </a:p>
        </p:txBody>
      </p:sp>
      <p:sp>
        <p:nvSpPr>
          <p:cNvPr id="5" name="Footer Placeholder 4">
            <a:extLst>
              <a:ext uri="{FF2B5EF4-FFF2-40B4-BE49-F238E27FC236}">
                <a16:creationId xmlns:a16="http://schemas.microsoft.com/office/drawing/2014/main" id="{A3B62599-FF0C-4D6A-B445-A3664A980DB3}"/>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54655AFB-CD97-483D-B2BC-EC9D361F71CC}"/>
              </a:ext>
            </a:extLst>
          </p:cNvPr>
          <p:cNvSpPr>
            <a:spLocks noGrp="1"/>
          </p:cNvSpPr>
          <p:nvPr>
            <p:ph type="sldNum" sz="quarter" idx="12"/>
          </p:nvPr>
        </p:nvSpPr>
        <p:spPr/>
        <p:txBody>
          <a:bodyPr/>
          <a:lstStyle/>
          <a:p>
            <a:fld id="{A37BF351-ECB2-434E-8AE5-79364D4AF1A7}" type="slidenum">
              <a:rPr lang="en-US" smtClean="0"/>
              <a:t>11</a:t>
            </a:fld>
            <a:endParaRPr lang="en-US"/>
          </a:p>
        </p:txBody>
      </p:sp>
      <p:sp>
        <p:nvSpPr>
          <p:cNvPr id="10" name="Arrow: Right 9">
            <a:extLst>
              <a:ext uri="{FF2B5EF4-FFF2-40B4-BE49-F238E27FC236}">
                <a16:creationId xmlns:a16="http://schemas.microsoft.com/office/drawing/2014/main" id="{0E303A2A-ACD2-4256-95DE-145A229B873C}"/>
              </a:ext>
            </a:extLst>
          </p:cNvPr>
          <p:cNvSpPr/>
          <p:nvPr/>
        </p:nvSpPr>
        <p:spPr>
          <a:xfrm>
            <a:off x="6333565" y="4664094"/>
            <a:ext cx="1098173" cy="1024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428F2A-D736-4DDD-86EB-8CE0C923216F}"/>
              </a:ext>
            </a:extLst>
          </p:cNvPr>
          <p:cNvSpPr/>
          <p:nvPr/>
        </p:nvSpPr>
        <p:spPr>
          <a:xfrm>
            <a:off x="7431738" y="4621306"/>
            <a:ext cx="3487274" cy="1151965"/>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921FDDEA-60DD-4565-9492-74C4CA6001E7}"/>
                  </a:ext>
                </a:extLst>
              </p14:cNvPr>
              <p14:cNvContentPartPr/>
              <p14:nvPr/>
            </p14:nvContentPartPr>
            <p14:xfrm>
              <a:off x="10354009" y="1949718"/>
              <a:ext cx="360" cy="360"/>
            </p14:xfrm>
          </p:contentPart>
        </mc:Choice>
        <mc:Fallback xmlns="">
          <p:pic>
            <p:nvPicPr>
              <p:cNvPr id="15" name="Ink 14">
                <a:extLst>
                  <a:ext uri="{FF2B5EF4-FFF2-40B4-BE49-F238E27FC236}">
                    <a16:creationId xmlns:a16="http://schemas.microsoft.com/office/drawing/2014/main" id="{921FDDEA-60DD-4565-9492-74C4CA6001E7}"/>
                  </a:ext>
                </a:extLst>
              </p:cNvPr>
              <p:cNvPicPr/>
              <p:nvPr/>
            </p:nvPicPr>
            <p:blipFill>
              <a:blip r:embed="rId5"/>
              <a:stretch>
                <a:fillRect/>
              </a:stretch>
            </p:blipFill>
            <p:spPr>
              <a:xfrm>
                <a:off x="10336369" y="193171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20C27684-995E-412F-8D6E-06010778B22D}"/>
                  </a:ext>
                </a:extLst>
              </p14:cNvPr>
              <p14:cNvContentPartPr/>
              <p14:nvPr/>
            </p14:nvContentPartPr>
            <p14:xfrm>
              <a:off x="9555889" y="1816878"/>
              <a:ext cx="366480" cy="89280"/>
            </p14:xfrm>
          </p:contentPart>
        </mc:Choice>
        <mc:Fallback xmlns="">
          <p:pic>
            <p:nvPicPr>
              <p:cNvPr id="17" name="Ink 16">
                <a:extLst>
                  <a:ext uri="{FF2B5EF4-FFF2-40B4-BE49-F238E27FC236}">
                    <a16:creationId xmlns:a16="http://schemas.microsoft.com/office/drawing/2014/main" id="{20C27684-995E-412F-8D6E-06010778B22D}"/>
                  </a:ext>
                </a:extLst>
              </p:cNvPr>
              <p:cNvPicPr/>
              <p:nvPr/>
            </p:nvPicPr>
            <p:blipFill>
              <a:blip r:embed="rId7"/>
              <a:stretch>
                <a:fillRect/>
              </a:stretch>
            </p:blipFill>
            <p:spPr>
              <a:xfrm>
                <a:off x="9546889" y="1798878"/>
                <a:ext cx="393120" cy="124920"/>
              </a:xfrm>
              <a:prstGeom prst="rect">
                <a:avLst/>
              </a:prstGeom>
            </p:spPr>
          </p:pic>
        </mc:Fallback>
      </mc:AlternateContent>
    </p:spTree>
    <p:extLst>
      <p:ext uri="{BB962C8B-B14F-4D97-AF65-F5344CB8AC3E}">
        <p14:creationId xmlns:p14="http://schemas.microsoft.com/office/powerpoint/2010/main" val="157514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0569662-8AF3-4586-A11D-C9DA37FA8AA1}"/>
              </a:ext>
            </a:extLst>
          </p:cNvPr>
          <p:cNvSpPr>
            <a:spLocks noGrp="1"/>
          </p:cNvSpPr>
          <p:nvPr>
            <p:ph type="dt" sz="half" idx="10"/>
          </p:nvPr>
        </p:nvSpPr>
        <p:spPr/>
        <p:txBody>
          <a:bodyPr/>
          <a:lstStyle/>
          <a:p>
            <a:fld id="{8F26DBE0-74A4-4209-808A-D5D3C407BBA8}" type="datetime1">
              <a:rPr lang="en-US" smtClean="0"/>
              <a:t>1/22/2019</a:t>
            </a:fld>
            <a:endParaRPr lang="en-US"/>
          </a:p>
        </p:txBody>
      </p:sp>
      <p:sp>
        <p:nvSpPr>
          <p:cNvPr id="5" name="Footer Placeholder 4">
            <a:extLst>
              <a:ext uri="{FF2B5EF4-FFF2-40B4-BE49-F238E27FC236}">
                <a16:creationId xmlns:a16="http://schemas.microsoft.com/office/drawing/2014/main" id="{BAB7BBE1-5CE3-49C6-9681-4FAC1124B82D}"/>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078F8012-23DF-4535-B478-D1936188162F}"/>
              </a:ext>
            </a:extLst>
          </p:cNvPr>
          <p:cNvSpPr>
            <a:spLocks noGrp="1"/>
          </p:cNvSpPr>
          <p:nvPr>
            <p:ph type="sldNum" sz="quarter" idx="12"/>
          </p:nvPr>
        </p:nvSpPr>
        <p:spPr/>
        <p:txBody>
          <a:bodyPr/>
          <a:lstStyle/>
          <a:p>
            <a:fld id="{A37BF351-ECB2-434E-8AE5-79364D4AF1A7}" type="slidenum">
              <a:rPr lang="en-US" smtClean="0"/>
              <a:t>12</a:t>
            </a:fld>
            <a:endParaRPr lang="en-US"/>
          </a:p>
        </p:txBody>
      </p:sp>
      <p:pic>
        <p:nvPicPr>
          <p:cNvPr id="8" name="Picture 7">
            <a:extLst>
              <a:ext uri="{FF2B5EF4-FFF2-40B4-BE49-F238E27FC236}">
                <a16:creationId xmlns:a16="http://schemas.microsoft.com/office/drawing/2014/main" id="{589AE24C-69BC-44D7-A86A-B1D846D8A143}"/>
              </a:ext>
            </a:extLst>
          </p:cNvPr>
          <p:cNvPicPr>
            <a:picLocks noChangeAspect="1"/>
          </p:cNvPicPr>
          <p:nvPr/>
        </p:nvPicPr>
        <p:blipFill>
          <a:blip r:embed="rId2"/>
          <a:stretch>
            <a:fillRect/>
          </a:stretch>
        </p:blipFill>
        <p:spPr>
          <a:xfrm>
            <a:off x="2021584" y="-4342669"/>
            <a:ext cx="8148832" cy="10537282"/>
          </a:xfrm>
          <a:prstGeom prst="rect">
            <a:avLst/>
          </a:prstGeom>
        </p:spPr>
      </p:pic>
      <p:sp>
        <p:nvSpPr>
          <p:cNvPr id="9" name="Arrow: Right 8">
            <a:extLst>
              <a:ext uri="{FF2B5EF4-FFF2-40B4-BE49-F238E27FC236}">
                <a16:creationId xmlns:a16="http://schemas.microsoft.com/office/drawing/2014/main" id="{D4A1C6B0-06BA-4B68-8BF0-5A95CB04324E}"/>
              </a:ext>
            </a:extLst>
          </p:cNvPr>
          <p:cNvSpPr/>
          <p:nvPr/>
        </p:nvSpPr>
        <p:spPr>
          <a:xfrm>
            <a:off x="1900516" y="2891118"/>
            <a:ext cx="1062318" cy="486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67652EF-B075-499C-915C-3FE2E6848F23}"/>
              </a:ext>
            </a:extLst>
          </p:cNvPr>
          <p:cNvSpPr/>
          <p:nvPr/>
        </p:nvSpPr>
        <p:spPr>
          <a:xfrm>
            <a:off x="1900517" y="4341158"/>
            <a:ext cx="1062318" cy="486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6C9BD4E-A139-4DA0-9AAE-F1984BFCAE2A}"/>
              </a:ext>
            </a:extLst>
          </p:cNvPr>
          <p:cNvSpPr/>
          <p:nvPr/>
        </p:nvSpPr>
        <p:spPr>
          <a:xfrm>
            <a:off x="1900516" y="3838195"/>
            <a:ext cx="1062318" cy="486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3779766-6400-4869-8333-DD4D0309E312}"/>
              </a:ext>
            </a:extLst>
          </p:cNvPr>
          <p:cNvSpPr/>
          <p:nvPr/>
        </p:nvSpPr>
        <p:spPr>
          <a:xfrm>
            <a:off x="1900516" y="3377455"/>
            <a:ext cx="1062318" cy="486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50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95C8-F096-4814-8B47-80CD5989D095}"/>
              </a:ext>
            </a:extLst>
          </p:cNvPr>
          <p:cNvSpPr>
            <a:spLocks noGrp="1"/>
          </p:cNvSpPr>
          <p:nvPr>
            <p:ph type="ctrTitle"/>
          </p:nvPr>
        </p:nvSpPr>
        <p:spPr>
          <a:xfrm>
            <a:off x="748554" y="3178294"/>
            <a:ext cx="7243482" cy="824447"/>
          </a:xfrm>
        </p:spPr>
        <p:txBody>
          <a:bodyPr>
            <a:noAutofit/>
          </a:bodyPr>
          <a:lstStyle/>
          <a:p>
            <a:r>
              <a:rPr lang="en-US" dirty="0"/>
              <a:t>Changes Effective November 20, 2018</a:t>
            </a:r>
          </a:p>
        </p:txBody>
      </p:sp>
      <p:sp>
        <p:nvSpPr>
          <p:cNvPr id="3" name="Subtitle 2">
            <a:extLst>
              <a:ext uri="{FF2B5EF4-FFF2-40B4-BE49-F238E27FC236}">
                <a16:creationId xmlns:a16="http://schemas.microsoft.com/office/drawing/2014/main" id="{BE0B528B-95A5-4038-8545-1693A60C7C74}"/>
              </a:ext>
            </a:extLst>
          </p:cNvPr>
          <p:cNvSpPr>
            <a:spLocks noGrp="1"/>
          </p:cNvSpPr>
          <p:nvPr>
            <p:ph type="subTitle" idx="1"/>
          </p:nvPr>
        </p:nvSpPr>
        <p:spPr>
          <a:xfrm>
            <a:off x="905435" y="4181322"/>
            <a:ext cx="6627169" cy="1091835"/>
          </a:xfrm>
        </p:spPr>
        <p:txBody>
          <a:bodyPr/>
          <a:lstStyle/>
          <a:p>
            <a:pPr marL="457200" indent="-457200">
              <a:buFont typeface="Wingdings" panose="05000000000000000000" pitchFamily="2" charset="2"/>
              <a:buChar char="Ø"/>
            </a:pPr>
            <a:r>
              <a:rPr lang="pt-BR" dirty="0"/>
              <a:t>Cartas de </a:t>
            </a:r>
            <a:r>
              <a:rPr lang="pt-BR" dirty="0" smtClean="0"/>
              <a:t>Notificação </a:t>
            </a:r>
            <a:r>
              <a:rPr lang="pt-BR" dirty="0"/>
              <a:t>sobre </a:t>
            </a:r>
            <a:r>
              <a:rPr lang="pt-BR" dirty="0" smtClean="0"/>
              <a:t>Impressões Digitais</a:t>
            </a:r>
          </a:p>
          <a:p>
            <a:pPr marL="457200" indent="-457200">
              <a:buFont typeface="Wingdings" panose="05000000000000000000" pitchFamily="2" charset="2"/>
              <a:buChar char="Ø"/>
            </a:pPr>
            <a:r>
              <a:rPr lang="pt-BR" dirty="0" smtClean="0"/>
              <a:t>Cartas </a:t>
            </a:r>
            <a:r>
              <a:rPr lang="pt-BR" dirty="0"/>
              <a:t>de </a:t>
            </a:r>
            <a:r>
              <a:rPr lang="pt-BR" dirty="0" smtClean="0"/>
              <a:t>Aprovação Condicional Separadas</a:t>
            </a:r>
            <a:endParaRPr lang="en-US" dirty="0"/>
          </a:p>
        </p:txBody>
      </p:sp>
      <p:sp>
        <p:nvSpPr>
          <p:cNvPr id="4" name="Date Placeholder 3">
            <a:extLst>
              <a:ext uri="{FF2B5EF4-FFF2-40B4-BE49-F238E27FC236}">
                <a16:creationId xmlns:a16="http://schemas.microsoft.com/office/drawing/2014/main" id="{8777697D-D18A-40BB-A402-8C98314D926A}"/>
              </a:ext>
            </a:extLst>
          </p:cNvPr>
          <p:cNvSpPr>
            <a:spLocks noGrp="1"/>
          </p:cNvSpPr>
          <p:nvPr>
            <p:ph type="dt" sz="half" idx="10"/>
          </p:nvPr>
        </p:nvSpPr>
        <p:spPr/>
        <p:txBody>
          <a:bodyPr/>
          <a:lstStyle/>
          <a:p>
            <a:fld id="{C8F8C42A-6C41-418E-AAE8-7581919A6640}" type="datetime1">
              <a:rPr lang="en-US" smtClean="0"/>
              <a:t>1/22/2019</a:t>
            </a:fld>
            <a:endParaRPr lang="en-US"/>
          </a:p>
        </p:txBody>
      </p:sp>
      <p:sp>
        <p:nvSpPr>
          <p:cNvPr id="5" name="Footer Placeholder 4">
            <a:extLst>
              <a:ext uri="{FF2B5EF4-FFF2-40B4-BE49-F238E27FC236}">
                <a16:creationId xmlns:a16="http://schemas.microsoft.com/office/drawing/2014/main" id="{B917D5E0-2ECA-4A9C-BC9D-0D3E475A94BE}"/>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7282BDDF-5240-4E4C-B52C-0BF8C2274E6A}"/>
              </a:ext>
            </a:extLst>
          </p:cNvPr>
          <p:cNvSpPr>
            <a:spLocks noGrp="1"/>
          </p:cNvSpPr>
          <p:nvPr>
            <p:ph type="sldNum" sz="quarter" idx="12"/>
          </p:nvPr>
        </p:nvSpPr>
        <p:spPr/>
        <p:txBody>
          <a:bodyPr/>
          <a:lstStyle/>
          <a:p>
            <a:fld id="{A37BF351-ECB2-434E-8AE5-79364D4AF1A7}" type="slidenum">
              <a:rPr lang="en-US" smtClean="0"/>
              <a:t>13</a:t>
            </a:fld>
            <a:endParaRPr lang="en-US"/>
          </a:p>
        </p:txBody>
      </p:sp>
    </p:spTree>
    <p:extLst>
      <p:ext uri="{BB962C8B-B14F-4D97-AF65-F5344CB8AC3E}">
        <p14:creationId xmlns:p14="http://schemas.microsoft.com/office/powerpoint/2010/main" val="390807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7275"/>
          </a:xfrm>
        </p:spPr>
        <p:txBody>
          <a:bodyPr>
            <a:normAutofit/>
          </a:bodyPr>
          <a:lstStyle/>
          <a:p>
            <a:r>
              <a:rPr lang="pt-BR" sz="3200" b="1" dirty="0"/>
              <a:t>Reativação da Carta de Notificação de Impressões Digitais</a:t>
            </a:r>
            <a:endParaRPr lang="en-US" sz="3200" b="1" dirty="0"/>
          </a:p>
        </p:txBody>
      </p:sp>
      <p:sp>
        <p:nvSpPr>
          <p:cNvPr id="3" name="Content Placeholder 2"/>
          <p:cNvSpPr>
            <a:spLocks noGrp="1"/>
          </p:cNvSpPr>
          <p:nvPr>
            <p:ph idx="1"/>
          </p:nvPr>
        </p:nvSpPr>
        <p:spPr>
          <a:xfrm>
            <a:off x="838200" y="1246909"/>
            <a:ext cx="10515600" cy="4930054"/>
          </a:xfrm>
        </p:spPr>
        <p:txBody>
          <a:bodyPr>
            <a:normAutofit fontScale="85000" lnSpcReduction="20000"/>
          </a:bodyPr>
          <a:lstStyle/>
          <a:p>
            <a:pPr>
              <a:spcBef>
                <a:spcPts val="1200"/>
              </a:spcBef>
            </a:pPr>
            <a:r>
              <a:rPr lang="pt-BR" sz="2400" dirty="0"/>
              <a:t>As cartas de notificação sobre impressões digitais a partir de 3 de janeiro de 2017 foram reativadas para que os candidatos possam ter impressões digitais usando a antiga carta </a:t>
            </a:r>
            <a:r>
              <a:rPr lang="pt-BR" sz="2400" dirty="0" smtClean="0"/>
              <a:t>(caducado)</a:t>
            </a:r>
            <a:endParaRPr lang="en-US" sz="2400" dirty="0"/>
          </a:p>
          <a:p>
            <a:pPr>
              <a:spcBef>
                <a:spcPts val="1200"/>
              </a:spcBef>
            </a:pPr>
            <a:r>
              <a:rPr lang="pt-BR" sz="2400" dirty="0"/>
              <a:t>Isso significa que eles podem usar o mesmo UID do EEC como na antiga carta, desde que eles não tenham feito um compromisso anterior com o </a:t>
            </a:r>
            <a:r>
              <a:rPr lang="pt-BR" sz="2400" dirty="0" smtClean="0"/>
              <a:t>UID.</a:t>
            </a:r>
          </a:p>
          <a:p>
            <a:pPr>
              <a:spcBef>
                <a:spcPts val="1200"/>
              </a:spcBef>
            </a:pPr>
            <a:r>
              <a:rPr lang="pt-BR" sz="2400" dirty="0"/>
              <a:t>O EEC enviou uma comunicação e notificou os programas através de sessões de treinamento explicando que as antigas cartas de notificação podem ser </a:t>
            </a:r>
            <a:r>
              <a:rPr lang="pt-BR" sz="2400" dirty="0" smtClean="0"/>
              <a:t>usadas</a:t>
            </a:r>
            <a:endParaRPr lang="en-US" sz="2400" dirty="0"/>
          </a:p>
          <a:p>
            <a:r>
              <a:rPr lang="pt-BR" sz="2400" dirty="0"/>
              <a:t>Não haverá uma nova carta de notificação no BRC Manager, você pode usar a carta </a:t>
            </a:r>
            <a:r>
              <a:rPr lang="pt-BR" sz="2400" dirty="0" smtClean="0"/>
              <a:t>antiga</a:t>
            </a:r>
            <a:endParaRPr lang="en-US" sz="2400" dirty="0"/>
          </a:p>
          <a:p>
            <a:pPr>
              <a:spcBef>
                <a:spcPts val="1200"/>
              </a:spcBef>
            </a:pPr>
            <a:r>
              <a:rPr lang="pt-BR" sz="2400" dirty="0"/>
              <a:t>Se um programa tiver uma carta de notificação das impressões digitais antes de 3 de janeiro de 2017, elas precisarão refazer todas as suas </a:t>
            </a:r>
            <a:r>
              <a:rPr lang="pt-BR" sz="2400" dirty="0" smtClean="0"/>
              <a:t>BRCs</a:t>
            </a:r>
            <a:r>
              <a:rPr lang="en-US" sz="2400" dirty="0" smtClean="0"/>
              <a:t> </a:t>
            </a:r>
            <a:endParaRPr lang="en-US" sz="2400" dirty="0"/>
          </a:p>
          <a:p>
            <a:pPr>
              <a:spcBef>
                <a:spcPts val="1200"/>
              </a:spcBef>
            </a:pPr>
            <a:r>
              <a:rPr lang="pt-BR" sz="2400" dirty="0"/>
              <a:t>Se um programa precisar reimprimir a carta de notificação das impressões digitais a partir de 3 de janeiro de </a:t>
            </a:r>
            <a:r>
              <a:rPr lang="pt-BR" sz="2400" dirty="0" smtClean="0"/>
              <a:t>2017</a:t>
            </a:r>
            <a:r>
              <a:rPr lang="en-US" sz="2400" dirty="0" smtClean="0"/>
              <a:t>: </a:t>
            </a:r>
            <a:endParaRPr lang="en-US" sz="2400" dirty="0"/>
          </a:p>
          <a:p>
            <a:pPr lvl="1">
              <a:spcBef>
                <a:spcPts val="1200"/>
              </a:spcBef>
            </a:pPr>
            <a:r>
              <a:rPr lang="pt-BR" sz="1800" dirty="0"/>
              <a:t>Para a FCC, eles precisam enviar um e-mail ou ligar para a unidade BRC da EEC</a:t>
            </a:r>
            <a:r>
              <a:rPr lang="en-US" sz="1800" dirty="0" smtClean="0"/>
              <a:t>(</a:t>
            </a:r>
            <a:r>
              <a:rPr lang="en-US" sz="1800" dirty="0" smtClean="0">
                <a:hlinkClick r:id="rId2"/>
              </a:rPr>
              <a:t>eec.brc@mass.gov</a:t>
            </a:r>
            <a:r>
              <a:rPr lang="en-US" sz="1800" dirty="0" smtClean="0"/>
              <a:t> </a:t>
            </a:r>
            <a:r>
              <a:rPr lang="en-US" sz="1800" dirty="0"/>
              <a:t>or 617-988-7841)</a:t>
            </a:r>
          </a:p>
          <a:p>
            <a:pPr lvl="1">
              <a:spcBef>
                <a:spcPts val="1200"/>
              </a:spcBef>
            </a:pPr>
            <a:r>
              <a:rPr lang="pt-BR" sz="1800" dirty="0"/>
              <a:t>Para licenciados de Grupo e Idade Escolar (GSA) e gerentes de programas ou candidatos por correio, eles precisam enviar um e-mail ou ligar para a unidade BRC da EEC</a:t>
            </a:r>
            <a:r>
              <a:rPr lang="en-US" sz="1800" dirty="0" smtClean="0"/>
              <a:t>(</a:t>
            </a:r>
            <a:r>
              <a:rPr lang="en-US" sz="1800" dirty="0" smtClean="0">
                <a:hlinkClick r:id="rId2"/>
              </a:rPr>
              <a:t>eec.brc@mass.gov</a:t>
            </a:r>
            <a:r>
              <a:rPr lang="en-US" sz="1800" dirty="0" smtClean="0"/>
              <a:t> </a:t>
            </a:r>
            <a:r>
              <a:rPr lang="en-US" sz="1800" dirty="0"/>
              <a:t>or 617-988-7841)</a:t>
            </a:r>
          </a:p>
          <a:p>
            <a:pPr lvl="1">
              <a:spcBef>
                <a:spcPts val="1200"/>
              </a:spcBef>
            </a:pPr>
            <a:r>
              <a:rPr lang="pt-BR" sz="1800" dirty="0"/>
              <a:t>Para funcionários da GSA ou R &amp; P, voluntários ou estagiários, o titular da licença ou o administrador do programa BRC deve poder imprimir a carta de notificação do BRC </a:t>
            </a:r>
            <a:r>
              <a:rPr lang="pt-BR" sz="1800" dirty="0" smtClean="0"/>
              <a:t>Manager</a:t>
            </a:r>
            <a:endParaRPr lang="en-US" sz="1800" dirty="0"/>
          </a:p>
        </p:txBody>
      </p:sp>
      <p:sp>
        <p:nvSpPr>
          <p:cNvPr id="4" name="Date Placeholder 3"/>
          <p:cNvSpPr>
            <a:spLocks noGrp="1"/>
          </p:cNvSpPr>
          <p:nvPr>
            <p:ph type="dt" sz="half" idx="10"/>
          </p:nvPr>
        </p:nvSpPr>
        <p:spPr/>
        <p:txBody>
          <a:bodyPr/>
          <a:lstStyle/>
          <a:p>
            <a:fld id="{FCB26483-2DBE-4734-8D98-E22672D9F011}" type="datetime1">
              <a:rPr lang="en-US" smtClean="0"/>
              <a:t>1/22/2019</a:t>
            </a:fld>
            <a:endParaRPr lang="en-US"/>
          </a:p>
        </p:txBody>
      </p:sp>
      <p:sp>
        <p:nvSpPr>
          <p:cNvPr id="5" name="Footer Placeholder 4"/>
          <p:cNvSpPr>
            <a:spLocks noGrp="1"/>
          </p:cNvSpPr>
          <p:nvPr>
            <p:ph type="ftr" sz="quarter" idx="11"/>
          </p:nvPr>
        </p:nvSpPr>
        <p:spPr/>
        <p:txBody>
          <a:bodyPr/>
          <a:lstStyle/>
          <a:p>
            <a:r>
              <a:rPr lang="en-US"/>
              <a:t>© 2018 Dept. of Early Education and Care. Proprietary and confidential. All rights reserved. </a:t>
            </a:r>
            <a:endParaRPr lang="en-US" sz="1100" b="1" dirty="0">
              <a:solidFill>
                <a:schemeClr val="tx1"/>
              </a:solidFill>
            </a:endParaRPr>
          </a:p>
        </p:txBody>
      </p:sp>
      <p:sp>
        <p:nvSpPr>
          <p:cNvPr id="7" name="Slide Number Placeholder 6">
            <a:extLst>
              <a:ext uri="{FF2B5EF4-FFF2-40B4-BE49-F238E27FC236}">
                <a16:creationId xmlns:a16="http://schemas.microsoft.com/office/drawing/2014/main" id="{33858AB4-C768-4026-8484-F66E37E2A98C}"/>
              </a:ext>
            </a:extLst>
          </p:cNvPr>
          <p:cNvSpPr>
            <a:spLocks noGrp="1"/>
          </p:cNvSpPr>
          <p:nvPr>
            <p:ph type="sldNum" sz="quarter" idx="12"/>
          </p:nvPr>
        </p:nvSpPr>
        <p:spPr/>
        <p:txBody>
          <a:bodyPr/>
          <a:lstStyle/>
          <a:p>
            <a:fld id="{A37BF351-ECB2-434E-8AE5-79364D4AF1A7}" type="slidenum">
              <a:rPr lang="en-US" smtClean="0"/>
              <a:t>14</a:t>
            </a:fld>
            <a:endParaRPr lang="en-US"/>
          </a:p>
        </p:txBody>
      </p:sp>
    </p:spTree>
    <p:extLst>
      <p:ext uri="{BB962C8B-B14F-4D97-AF65-F5344CB8AC3E}">
        <p14:creationId xmlns:p14="http://schemas.microsoft.com/office/powerpoint/2010/main" val="70566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BB40-748E-4339-AD25-9B034BBA8963}"/>
              </a:ext>
            </a:extLst>
          </p:cNvPr>
          <p:cNvSpPr>
            <a:spLocks noGrp="1"/>
          </p:cNvSpPr>
          <p:nvPr>
            <p:ph type="title"/>
          </p:nvPr>
        </p:nvSpPr>
        <p:spPr>
          <a:xfrm>
            <a:off x="838200" y="365126"/>
            <a:ext cx="10515600" cy="683746"/>
          </a:xfrm>
        </p:spPr>
        <p:txBody>
          <a:bodyPr>
            <a:normAutofit/>
          </a:bodyPr>
          <a:lstStyle/>
          <a:p>
            <a:r>
              <a:rPr lang="pt-BR" sz="3200" b="1" dirty="0" smtClean="0"/>
              <a:t>Atualização da Carta de Notificação de Impressões Digitais</a:t>
            </a:r>
            <a:endParaRPr lang="en-US" sz="3200" b="1" dirty="0"/>
          </a:p>
        </p:txBody>
      </p:sp>
      <p:sp>
        <p:nvSpPr>
          <p:cNvPr id="3" name="Content Placeholder 2">
            <a:extLst>
              <a:ext uri="{FF2B5EF4-FFF2-40B4-BE49-F238E27FC236}">
                <a16:creationId xmlns:a16="http://schemas.microsoft.com/office/drawing/2014/main" id="{AC257825-94E1-488F-B2D9-3A4D4D998867}"/>
              </a:ext>
            </a:extLst>
          </p:cNvPr>
          <p:cNvSpPr>
            <a:spLocks noGrp="1"/>
          </p:cNvSpPr>
          <p:nvPr>
            <p:ph idx="1"/>
          </p:nvPr>
        </p:nvSpPr>
        <p:spPr>
          <a:xfrm>
            <a:off x="838200" y="1187824"/>
            <a:ext cx="10515600" cy="4989139"/>
          </a:xfrm>
        </p:spPr>
        <p:txBody>
          <a:bodyPr>
            <a:normAutofit fontScale="92500" lnSpcReduction="20000"/>
          </a:bodyPr>
          <a:lstStyle/>
          <a:p>
            <a:pPr>
              <a:spcBef>
                <a:spcPts val="1200"/>
              </a:spcBef>
            </a:pPr>
            <a:r>
              <a:rPr lang="pt-BR" sz="2400" dirty="0"/>
              <a:t>Em 20 de novembro de 2018, o atual sistema de </a:t>
            </a:r>
            <a:r>
              <a:rPr lang="pt-BR" sz="2400" dirty="0" smtClean="0"/>
              <a:t>informática (IT) </a:t>
            </a:r>
            <a:r>
              <a:rPr lang="pt-BR" sz="2400" dirty="0"/>
              <a:t>do EEC foi atualizado para alterar a ordem das operações para uma </a:t>
            </a:r>
            <a:r>
              <a:rPr lang="pt-BR" sz="2400" dirty="0" smtClean="0"/>
              <a:t>Verificação </a:t>
            </a:r>
            <a:r>
              <a:rPr lang="pt-BR" sz="2400" dirty="0"/>
              <a:t>de A</a:t>
            </a:r>
            <a:r>
              <a:rPr lang="pt-BR" sz="2400" dirty="0" smtClean="0"/>
              <a:t>ntecedentes</a:t>
            </a:r>
            <a:endParaRPr lang="en-US" sz="2400" dirty="0"/>
          </a:p>
          <a:p>
            <a:pPr>
              <a:spcBef>
                <a:spcPts val="1200"/>
              </a:spcBef>
            </a:pPr>
            <a:r>
              <a:rPr lang="pt-BR" sz="2400" dirty="0"/>
              <a:t>Antes de 20 de novembro de 2018, a EEC não forneceu a carta de notificação de impressão digital até que o CORI, DCF e SORI fossem finalizados e </a:t>
            </a:r>
            <a:r>
              <a:rPr lang="pt-BR" sz="2400" dirty="0" smtClean="0"/>
              <a:t>aprovados</a:t>
            </a:r>
            <a:endParaRPr lang="en-US" sz="2400" dirty="0"/>
          </a:p>
          <a:p>
            <a:pPr>
              <a:spcBef>
                <a:spcPts val="1200"/>
              </a:spcBef>
            </a:pPr>
            <a:r>
              <a:rPr lang="pt-BR" sz="2400" dirty="0"/>
              <a:t>As seguintes verificações começarão ao mesmo tempo depois que um candidato entrou no sistema de computador do EEC para um </a:t>
            </a:r>
            <a:r>
              <a:rPr lang="pt-BR" sz="2400" dirty="0" smtClean="0"/>
              <a:t>BRC</a:t>
            </a:r>
            <a:r>
              <a:rPr lang="en-US" sz="2400" dirty="0" smtClean="0"/>
              <a:t>:</a:t>
            </a:r>
            <a:endParaRPr lang="en-US" sz="2400" strike="sngStrike" dirty="0"/>
          </a:p>
          <a:p>
            <a:pPr lvl="1">
              <a:spcBef>
                <a:spcPts val="600"/>
              </a:spcBef>
              <a:buFont typeface="Courier New" panose="02070309020205020404" pitchFamily="49" charset="0"/>
              <a:buChar char="o"/>
            </a:pPr>
            <a:r>
              <a:rPr lang="en-US" sz="2000" dirty="0" err="1"/>
              <a:t>Notificação</a:t>
            </a:r>
            <a:r>
              <a:rPr lang="en-US" sz="2000" dirty="0"/>
              <a:t> de </a:t>
            </a:r>
            <a:r>
              <a:rPr lang="en-US" sz="2000" dirty="0" err="1" smtClean="0"/>
              <a:t>Impressões</a:t>
            </a:r>
            <a:r>
              <a:rPr lang="en-US" sz="2000" dirty="0" smtClean="0"/>
              <a:t> </a:t>
            </a:r>
            <a:r>
              <a:rPr lang="en-US" sz="2000" dirty="0" err="1" smtClean="0"/>
              <a:t>Digitais</a:t>
            </a:r>
            <a:r>
              <a:rPr lang="en-US" sz="2000" dirty="0" smtClean="0"/>
              <a:t> </a:t>
            </a:r>
            <a:endParaRPr lang="en-US" sz="2000" dirty="0"/>
          </a:p>
          <a:p>
            <a:pPr lvl="1">
              <a:spcBef>
                <a:spcPts val="600"/>
              </a:spcBef>
              <a:buFont typeface="Courier New" panose="02070309020205020404" pitchFamily="49" charset="0"/>
              <a:buChar char="o"/>
            </a:pPr>
            <a:r>
              <a:rPr lang="en-US" sz="2000" dirty="0"/>
              <a:t>CORI</a:t>
            </a:r>
          </a:p>
          <a:p>
            <a:pPr lvl="1">
              <a:spcBef>
                <a:spcPts val="600"/>
              </a:spcBef>
              <a:buFont typeface="Courier New" panose="02070309020205020404" pitchFamily="49" charset="0"/>
              <a:buChar char="o"/>
            </a:pPr>
            <a:r>
              <a:rPr lang="en-US" sz="2000" dirty="0"/>
              <a:t>SORI</a:t>
            </a:r>
          </a:p>
          <a:p>
            <a:pPr lvl="1">
              <a:spcBef>
                <a:spcPts val="600"/>
              </a:spcBef>
              <a:buFont typeface="Courier New" panose="02070309020205020404" pitchFamily="49" charset="0"/>
              <a:buChar char="o"/>
            </a:pPr>
            <a:r>
              <a:rPr lang="en-US" sz="2000" dirty="0"/>
              <a:t>DCF</a:t>
            </a:r>
          </a:p>
          <a:p>
            <a:pPr>
              <a:spcBef>
                <a:spcPts val="1200"/>
              </a:spcBef>
            </a:pPr>
            <a:r>
              <a:rPr lang="pt-BR" sz="2400" dirty="0"/>
              <a:t>Essa alteração está sendo implementada para dar aos candidatos tempo adicional para concluir sua verificação de impressões digitais enquanto suas outras verificações estão em </a:t>
            </a:r>
            <a:r>
              <a:rPr lang="pt-BR" sz="2400" dirty="0" smtClean="0"/>
              <a:t>execução</a:t>
            </a:r>
            <a:endParaRPr lang="en-US" sz="2400" dirty="0"/>
          </a:p>
          <a:p>
            <a:pPr>
              <a:spcBef>
                <a:spcPts val="1200"/>
              </a:spcBef>
            </a:pPr>
            <a:r>
              <a:rPr lang="pt-BR" sz="2400" dirty="0"/>
              <a:t>Se uma transferência de adequação for solicitada enquanto um BRC estiver em andamento, o EEC só poderá transferir para disposição de impressões digitais, uma vez que a adequação total não foi determinada</a:t>
            </a:r>
            <a:endParaRPr lang="en-US" dirty="0"/>
          </a:p>
        </p:txBody>
      </p:sp>
      <p:sp>
        <p:nvSpPr>
          <p:cNvPr id="4" name="Date Placeholder 3">
            <a:extLst>
              <a:ext uri="{FF2B5EF4-FFF2-40B4-BE49-F238E27FC236}">
                <a16:creationId xmlns:a16="http://schemas.microsoft.com/office/drawing/2014/main" id="{EAB4419D-B1A0-4EFC-A77A-261B2CD9B310}"/>
              </a:ext>
            </a:extLst>
          </p:cNvPr>
          <p:cNvSpPr>
            <a:spLocks noGrp="1"/>
          </p:cNvSpPr>
          <p:nvPr>
            <p:ph type="dt" sz="half" idx="10"/>
          </p:nvPr>
        </p:nvSpPr>
        <p:spPr/>
        <p:txBody>
          <a:bodyPr/>
          <a:lstStyle/>
          <a:p>
            <a:fld id="{C26C1278-9048-46DF-AF4A-A1175A71F559}" type="datetime1">
              <a:rPr lang="en-US" smtClean="0"/>
              <a:t>1/22/2019</a:t>
            </a:fld>
            <a:endParaRPr lang="en-US"/>
          </a:p>
        </p:txBody>
      </p:sp>
      <p:sp>
        <p:nvSpPr>
          <p:cNvPr id="5" name="Footer Placeholder 4">
            <a:extLst>
              <a:ext uri="{FF2B5EF4-FFF2-40B4-BE49-F238E27FC236}">
                <a16:creationId xmlns:a16="http://schemas.microsoft.com/office/drawing/2014/main" id="{9C761793-4B03-4919-AD04-AC8030EFA038}"/>
              </a:ext>
            </a:extLst>
          </p:cNvPr>
          <p:cNvSpPr>
            <a:spLocks noGrp="1"/>
          </p:cNvSpPr>
          <p:nvPr>
            <p:ph type="ftr" sz="quarter" idx="11"/>
          </p:nvPr>
        </p:nvSpPr>
        <p:spPr/>
        <p:txBody>
          <a:bodyPr/>
          <a:lstStyle/>
          <a:p>
            <a:r>
              <a:rPr lang="en-US" dirty="0"/>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539EC6E7-BA9D-4486-82C2-D3E229118596}"/>
              </a:ext>
            </a:extLst>
          </p:cNvPr>
          <p:cNvSpPr>
            <a:spLocks noGrp="1"/>
          </p:cNvSpPr>
          <p:nvPr>
            <p:ph type="sldNum" sz="quarter" idx="12"/>
          </p:nvPr>
        </p:nvSpPr>
        <p:spPr/>
        <p:txBody>
          <a:bodyPr/>
          <a:lstStyle/>
          <a:p>
            <a:fld id="{A37BF351-ECB2-434E-8AE5-79364D4AF1A7}" type="slidenum">
              <a:rPr lang="en-US" smtClean="0"/>
              <a:t>15</a:t>
            </a:fld>
            <a:endParaRPr lang="en-US"/>
          </a:p>
        </p:txBody>
      </p:sp>
    </p:spTree>
    <p:extLst>
      <p:ext uri="{BB962C8B-B14F-4D97-AF65-F5344CB8AC3E}">
        <p14:creationId xmlns:p14="http://schemas.microsoft.com/office/powerpoint/2010/main" val="429119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BB40-748E-4339-AD25-9B034BBA8963}"/>
              </a:ext>
            </a:extLst>
          </p:cNvPr>
          <p:cNvSpPr>
            <a:spLocks noGrp="1"/>
          </p:cNvSpPr>
          <p:nvPr>
            <p:ph type="title"/>
          </p:nvPr>
        </p:nvSpPr>
        <p:spPr>
          <a:xfrm>
            <a:off x="838200" y="365126"/>
            <a:ext cx="10515600" cy="683746"/>
          </a:xfrm>
        </p:spPr>
        <p:txBody>
          <a:bodyPr>
            <a:normAutofit fontScale="90000"/>
          </a:bodyPr>
          <a:lstStyle/>
          <a:p>
            <a:r>
              <a:rPr lang="pt-BR" sz="3200" b="1" dirty="0"/>
              <a:t>Carta separada para o </a:t>
            </a:r>
            <a:r>
              <a:rPr lang="pt-BR" sz="3200" b="1" dirty="0" smtClean="0"/>
              <a:t>Estado Condicional </a:t>
            </a:r>
            <a:r>
              <a:rPr lang="pt-BR" sz="3200" b="1" dirty="0"/>
              <a:t>não S</a:t>
            </a:r>
            <a:r>
              <a:rPr lang="pt-BR" sz="3200" b="1" dirty="0" smtClean="0"/>
              <a:t>upervisionado</a:t>
            </a:r>
            <a:endParaRPr lang="en-US" sz="3200" b="1" dirty="0"/>
          </a:p>
        </p:txBody>
      </p:sp>
      <p:sp>
        <p:nvSpPr>
          <p:cNvPr id="3" name="Content Placeholder 2">
            <a:extLst>
              <a:ext uri="{FF2B5EF4-FFF2-40B4-BE49-F238E27FC236}">
                <a16:creationId xmlns:a16="http://schemas.microsoft.com/office/drawing/2014/main" id="{AC257825-94E1-488F-B2D9-3A4D4D998867}"/>
              </a:ext>
            </a:extLst>
          </p:cNvPr>
          <p:cNvSpPr>
            <a:spLocks noGrp="1"/>
          </p:cNvSpPr>
          <p:nvPr>
            <p:ph idx="1"/>
          </p:nvPr>
        </p:nvSpPr>
        <p:spPr>
          <a:xfrm>
            <a:off x="636495" y="1187824"/>
            <a:ext cx="10878670" cy="5305050"/>
          </a:xfrm>
        </p:spPr>
        <p:txBody>
          <a:bodyPr>
            <a:normAutofit fontScale="92500" lnSpcReduction="20000"/>
          </a:bodyPr>
          <a:lstStyle/>
          <a:p>
            <a:pPr>
              <a:spcBef>
                <a:spcPts val="1200"/>
              </a:spcBef>
            </a:pPr>
            <a:r>
              <a:rPr lang="pt-BR" sz="2400" dirty="0"/>
              <a:t>A Carta de Notificação de Impressão Digital não significa mais que alguém possa ser contratado em </a:t>
            </a:r>
            <a:r>
              <a:rPr lang="pt-BR" sz="2400" dirty="0" smtClean="0"/>
              <a:t>um estado </a:t>
            </a:r>
            <a:r>
              <a:rPr lang="pt-BR" sz="2400" dirty="0"/>
              <a:t>Condicional sem </a:t>
            </a:r>
            <a:r>
              <a:rPr lang="pt-BR" sz="2400" dirty="0" smtClean="0"/>
              <a:t>supervisão </a:t>
            </a:r>
            <a:r>
              <a:rPr lang="en-US" sz="1800" i="1" dirty="0" smtClean="0"/>
              <a:t>(</a:t>
            </a:r>
            <a:r>
              <a:rPr lang="pt-BR" sz="1800" i="1" dirty="0"/>
              <a:t>antes de 11 de dezembro de 2018</a:t>
            </a:r>
            <a:r>
              <a:rPr lang="en-US" sz="1800" i="1" dirty="0" smtClean="0"/>
              <a:t>)</a:t>
            </a:r>
            <a:r>
              <a:rPr lang="en-US" sz="2400" dirty="0" smtClean="0"/>
              <a:t> </a:t>
            </a:r>
            <a:endParaRPr lang="en-US" sz="2400" strike="sngStrike" dirty="0"/>
          </a:p>
          <a:p>
            <a:pPr lvl="1">
              <a:spcBef>
                <a:spcPts val="1200"/>
              </a:spcBef>
              <a:buFont typeface="Courier New" panose="02070309020205020404" pitchFamily="49" charset="0"/>
              <a:buChar char="o"/>
            </a:pPr>
            <a:r>
              <a:rPr lang="pt-BR" sz="2000" dirty="0"/>
              <a:t>Como a carta vem no início do processo, outras verificações não foram executadas quando são enviadas ao </a:t>
            </a:r>
            <a:r>
              <a:rPr lang="pt-BR" sz="2000" dirty="0" smtClean="0"/>
              <a:t>candidato</a:t>
            </a:r>
          </a:p>
          <a:p>
            <a:pPr lvl="1">
              <a:spcBef>
                <a:spcPts val="1200"/>
              </a:spcBef>
              <a:buFont typeface="Courier New" panose="02070309020205020404" pitchFamily="49" charset="0"/>
              <a:buChar char="o"/>
            </a:pPr>
            <a:r>
              <a:rPr lang="pt-BR" sz="2000" dirty="0"/>
              <a:t>Em 20 de novembro de 2018, o emprego "Condicional" não supervisionado ainda requer a conclusão e aprovação das verificações do CORI, DCF e SORI</a:t>
            </a:r>
            <a:r>
              <a:rPr lang="pt-BR" sz="2000" dirty="0" smtClean="0"/>
              <a:t>.</a:t>
            </a:r>
          </a:p>
          <a:p>
            <a:pPr lvl="1">
              <a:spcBef>
                <a:spcPts val="1200"/>
              </a:spcBef>
              <a:buFont typeface="Courier New" panose="02070309020205020404" pitchFamily="49" charset="0"/>
              <a:buChar char="o"/>
            </a:pPr>
            <a:r>
              <a:rPr lang="pt-BR" sz="2000" dirty="0"/>
              <a:t>Observe que uma verificação de impressão digital </a:t>
            </a:r>
            <a:r>
              <a:rPr lang="pt-BR" sz="2000" u="sng" dirty="0"/>
              <a:t>não é necessária </a:t>
            </a:r>
            <a:r>
              <a:rPr lang="pt-BR" sz="2000" dirty="0"/>
              <a:t>para o estado condicional não supervisionado, a menos que você esteja solicitando ou renovando uma </a:t>
            </a:r>
            <a:r>
              <a:rPr lang="pt-BR" sz="2000" dirty="0" smtClean="0"/>
              <a:t>licença</a:t>
            </a:r>
            <a:endParaRPr lang="en-US" sz="2000" dirty="0"/>
          </a:p>
          <a:p>
            <a:pPr>
              <a:spcBef>
                <a:spcPts val="1200"/>
              </a:spcBef>
            </a:pPr>
            <a:r>
              <a:rPr lang="pt-BR" sz="2400" dirty="0"/>
              <a:t>Sob este novo processo, uma </a:t>
            </a:r>
            <a:r>
              <a:rPr lang="pt-BR" sz="2400" b="1" dirty="0"/>
              <a:t>carta separada </a:t>
            </a:r>
            <a:r>
              <a:rPr lang="pt-BR" sz="2400" dirty="0"/>
              <a:t>será fornecida aos programas, assim que um candidato tiver passado pelas verificações necessárias do CORI, SORI e DCF, para informá-los de que eles foram aprovados para serem contratados como funcionário Condicional não </a:t>
            </a:r>
            <a:r>
              <a:rPr lang="pt-BR" sz="2400" dirty="0" smtClean="0"/>
              <a:t>supervisionado</a:t>
            </a:r>
          </a:p>
          <a:p>
            <a:pPr>
              <a:spcBef>
                <a:spcPts val="1200"/>
              </a:spcBef>
            </a:pPr>
            <a:r>
              <a:rPr lang="pt-BR" sz="2400" b="1" dirty="0"/>
              <a:t>A partir de 20 de novembro de 2018, a contratação de funcionários, voluntários e estagiários poderá acontecer quando receberem a carta condicional não </a:t>
            </a:r>
            <a:r>
              <a:rPr lang="pt-BR" sz="2400" b="1" dirty="0" smtClean="0"/>
              <a:t>supervisionada</a:t>
            </a:r>
            <a:endParaRPr lang="en-US" sz="2400" dirty="0"/>
          </a:p>
          <a:p>
            <a:pPr>
              <a:spcBef>
                <a:spcPts val="1200"/>
              </a:spcBef>
            </a:pPr>
            <a:r>
              <a:rPr lang="pt-BR" sz="2400" dirty="0"/>
              <a:t>Se um candidato estiver trabalhando como funcionário condicional não supervisionado, o EEC poderá revogar a aprovação desse candidato se um histórico de desqualificação for descoberto enquanto seu BRC estiver sendo concluído - o EEC notificará o escritório de licenciamento quando isso </a:t>
            </a:r>
            <a:r>
              <a:rPr lang="pt-BR" sz="2400" dirty="0" smtClean="0"/>
              <a:t>ocorrer</a:t>
            </a:r>
            <a:endParaRPr lang="en-US" sz="2400" dirty="0"/>
          </a:p>
          <a:p>
            <a:pPr marL="0" indent="0">
              <a:buNone/>
            </a:pPr>
            <a:endParaRPr lang="en-US" sz="1200" b="1"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EAB4419D-B1A0-4EFC-A77A-261B2CD9B310}"/>
              </a:ext>
            </a:extLst>
          </p:cNvPr>
          <p:cNvSpPr>
            <a:spLocks noGrp="1"/>
          </p:cNvSpPr>
          <p:nvPr>
            <p:ph type="dt" sz="half" idx="10"/>
          </p:nvPr>
        </p:nvSpPr>
        <p:spPr/>
        <p:txBody>
          <a:bodyPr/>
          <a:lstStyle/>
          <a:p>
            <a:fld id="{5B2569AB-E4C7-4AF8-950B-75EF7DD9D30F}" type="datetime1">
              <a:rPr lang="en-US" smtClean="0"/>
              <a:t>1/22/2019</a:t>
            </a:fld>
            <a:endParaRPr lang="en-US"/>
          </a:p>
        </p:txBody>
      </p:sp>
      <p:sp>
        <p:nvSpPr>
          <p:cNvPr id="5" name="Footer Placeholder 4">
            <a:extLst>
              <a:ext uri="{FF2B5EF4-FFF2-40B4-BE49-F238E27FC236}">
                <a16:creationId xmlns:a16="http://schemas.microsoft.com/office/drawing/2014/main" id="{9C761793-4B03-4919-AD04-AC8030EFA038}"/>
              </a:ext>
            </a:extLst>
          </p:cNvPr>
          <p:cNvSpPr>
            <a:spLocks noGrp="1"/>
          </p:cNvSpPr>
          <p:nvPr>
            <p:ph type="ftr" sz="quarter" idx="11"/>
          </p:nvPr>
        </p:nvSpPr>
        <p:spPr/>
        <p:txBody>
          <a:bodyPr/>
          <a:lstStyle/>
          <a:p>
            <a:r>
              <a:rPr lang="en-US"/>
              <a:t>© 2018 Dept. of Early Education and Care. Proprietary and confidential. All rights reserved. </a:t>
            </a:r>
            <a:endParaRPr lang="en-US" b="1" dirty="0">
              <a:solidFill>
                <a:schemeClr val="tx1"/>
              </a:solidFill>
            </a:endParaRPr>
          </a:p>
        </p:txBody>
      </p:sp>
      <p:sp>
        <p:nvSpPr>
          <p:cNvPr id="7" name="Slide Number Placeholder 6">
            <a:extLst>
              <a:ext uri="{FF2B5EF4-FFF2-40B4-BE49-F238E27FC236}">
                <a16:creationId xmlns:a16="http://schemas.microsoft.com/office/drawing/2014/main" id="{38EEC164-77D9-4D99-BE19-5BBA9373158E}"/>
              </a:ext>
            </a:extLst>
          </p:cNvPr>
          <p:cNvSpPr>
            <a:spLocks noGrp="1"/>
          </p:cNvSpPr>
          <p:nvPr>
            <p:ph type="sldNum" sz="quarter" idx="12"/>
          </p:nvPr>
        </p:nvSpPr>
        <p:spPr/>
        <p:txBody>
          <a:bodyPr/>
          <a:lstStyle/>
          <a:p>
            <a:fld id="{A37BF351-ECB2-434E-8AE5-79364D4AF1A7}" type="slidenum">
              <a:rPr lang="en-US" smtClean="0"/>
              <a:t>16</a:t>
            </a:fld>
            <a:endParaRPr lang="en-US"/>
          </a:p>
        </p:txBody>
      </p:sp>
    </p:spTree>
    <p:extLst>
      <p:ext uri="{BB962C8B-B14F-4D97-AF65-F5344CB8AC3E}">
        <p14:creationId xmlns:p14="http://schemas.microsoft.com/office/powerpoint/2010/main" val="265150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B50D-157E-48AB-B322-68FEEA06B0C5}"/>
              </a:ext>
            </a:extLst>
          </p:cNvPr>
          <p:cNvSpPr>
            <a:spLocks noGrp="1"/>
          </p:cNvSpPr>
          <p:nvPr>
            <p:ph type="ctrTitle"/>
          </p:nvPr>
        </p:nvSpPr>
        <p:spPr>
          <a:xfrm>
            <a:off x="596153" y="3178294"/>
            <a:ext cx="7230035" cy="815667"/>
          </a:xfrm>
        </p:spPr>
        <p:txBody>
          <a:bodyPr>
            <a:noAutofit/>
          </a:bodyPr>
          <a:lstStyle/>
          <a:p>
            <a:r>
              <a:rPr lang="pt-BR" sz="2800" b="1" dirty="0"/>
              <a:t>Mudanças efetivas em 11 de dezembro de 2018</a:t>
            </a:r>
            <a:endParaRPr lang="en-US" sz="2800" b="1" dirty="0"/>
          </a:p>
        </p:txBody>
      </p:sp>
      <p:sp>
        <p:nvSpPr>
          <p:cNvPr id="3" name="Subtitle 2">
            <a:extLst>
              <a:ext uri="{FF2B5EF4-FFF2-40B4-BE49-F238E27FC236}">
                <a16:creationId xmlns:a16="http://schemas.microsoft.com/office/drawing/2014/main" id="{5B6C68B0-F454-4505-B8FC-12E4BB78C835}"/>
              </a:ext>
            </a:extLst>
          </p:cNvPr>
          <p:cNvSpPr>
            <a:spLocks noGrp="1"/>
          </p:cNvSpPr>
          <p:nvPr>
            <p:ph type="subTitle" idx="1"/>
          </p:nvPr>
        </p:nvSpPr>
        <p:spPr/>
        <p:txBody>
          <a:bodyPr/>
          <a:lstStyle/>
          <a:p>
            <a:pPr marL="342900" indent="-342900">
              <a:buFont typeface="Wingdings" panose="05000000000000000000" pitchFamily="2" charset="2"/>
              <a:buChar char="Ø"/>
            </a:pPr>
            <a:r>
              <a:rPr lang="pt-BR" dirty="0"/>
              <a:t>Introdução da Aprovação "Provisória" Supervisionada</a:t>
            </a:r>
            <a:endParaRPr lang="en-US" dirty="0"/>
          </a:p>
        </p:txBody>
      </p:sp>
      <p:sp>
        <p:nvSpPr>
          <p:cNvPr id="4" name="Date Placeholder 3">
            <a:extLst>
              <a:ext uri="{FF2B5EF4-FFF2-40B4-BE49-F238E27FC236}">
                <a16:creationId xmlns:a16="http://schemas.microsoft.com/office/drawing/2014/main" id="{5C77C4D4-959F-40A0-B74C-407C60BA1B93}"/>
              </a:ext>
            </a:extLst>
          </p:cNvPr>
          <p:cNvSpPr>
            <a:spLocks noGrp="1"/>
          </p:cNvSpPr>
          <p:nvPr>
            <p:ph type="dt" sz="half" idx="10"/>
          </p:nvPr>
        </p:nvSpPr>
        <p:spPr/>
        <p:txBody>
          <a:bodyPr/>
          <a:lstStyle/>
          <a:p>
            <a:fld id="{531D77C3-C6E3-42A9-84F9-73B15D4E9F12}" type="datetime1">
              <a:rPr lang="en-US" smtClean="0"/>
              <a:t>1/22/2019</a:t>
            </a:fld>
            <a:endParaRPr lang="en-US"/>
          </a:p>
        </p:txBody>
      </p:sp>
      <p:sp>
        <p:nvSpPr>
          <p:cNvPr id="5" name="Footer Placeholder 4">
            <a:extLst>
              <a:ext uri="{FF2B5EF4-FFF2-40B4-BE49-F238E27FC236}">
                <a16:creationId xmlns:a16="http://schemas.microsoft.com/office/drawing/2014/main" id="{AC438C60-D83F-45A8-9D90-1BE59BA6986E}"/>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B76FC23F-F4D6-45B7-B008-5963148D932A}"/>
              </a:ext>
            </a:extLst>
          </p:cNvPr>
          <p:cNvSpPr>
            <a:spLocks noGrp="1"/>
          </p:cNvSpPr>
          <p:nvPr>
            <p:ph type="sldNum" sz="quarter" idx="12"/>
          </p:nvPr>
        </p:nvSpPr>
        <p:spPr/>
        <p:txBody>
          <a:bodyPr/>
          <a:lstStyle/>
          <a:p>
            <a:fld id="{A37BF351-ECB2-434E-8AE5-79364D4AF1A7}" type="slidenum">
              <a:rPr lang="en-US" smtClean="0"/>
              <a:t>17</a:t>
            </a:fld>
            <a:endParaRPr lang="en-US"/>
          </a:p>
        </p:txBody>
      </p:sp>
    </p:spTree>
    <p:extLst>
      <p:ext uri="{BB962C8B-B14F-4D97-AF65-F5344CB8AC3E}">
        <p14:creationId xmlns:p14="http://schemas.microsoft.com/office/powerpoint/2010/main" val="2861060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BB40-748E-4339-AD25-9B034BBA8963}"/>
              </a:ext>
            </a:extLst>
          </p:cNvPr>
          <p:cNvSpPr>
            <a:spLocks noGrp="1"/>
          </p:cNvSpPr>
          <p:nvPr>
            <p:ph type="title"/>
          </p:nvPr>
        </p:nvSpPr>
        <p:spPr>
          <a:xfrm>
            <a:off x="838200" y="365126"/>
            <a:ext cx="10515600" cy="683746"/>
          </a:xfrm>
        </p:spPr>
        <p:txBody>
          <a:bodyPr>
            <a:normAutofit fontScale="90000"/>
          </a:bodyPr>
          <a:lstStyle/>
          <a:p>
            <a:r>
              <a:rPr lang="pt-BR" sz="4000" b="1" dirty="0"/>
              <a:t>Explicação do Estado Supervisionado "Provisório"</a:t>
            </a:r>
            <a:endParaRPr lang="en-US" sz="4000" b="1" dirty="0"/>
          </a:p>
        </p:txBody>
      </p:sp>
      <p:sp>
        <p:nvSpPr>
          <p:cNvPr id="3" name="Content Placeholder 2">
            <a:extLst>
              <a:ext uri="{FF2B5EF4-FFF2-40B4-BE49-F238E27FC236}">
                <a16:creationId xmlns:a16="http://schemas.microsoft.com/office/drawing/2014/main" id="{AC257825-94E1-488F-B2D9-3A4D4D998867}"/>
              </a:ext>
            </a:extLst>
          </p:cNvPr>
          <p:cNvSpPr>
            <a:spLocks noGrp="1"/>
          </p:cNvSpPr>
          <p:nvPr>
            <p:ph idx="1"/>
          </p:nvPr>
        </p:nvSpPr>
        <p:spPr>
          <a:xfrm>
            <a:off x="838199" y="1145894"/>
            <a:ext cx="10933254" cy="5031069"/>
          </a:xfrm>
        </p:spPr>
        <p:txBody>
          <a:bodyPr>
            <a:normAutofit fontScale="77500" lnSpcReduction="20000"/>
          </a:bodyPr>
          <a:lstStyle/>
          <a:p>
            <a:pPr>
              <a:spcBef>
                <a:spcPts val="1200"/>
              </a:spcBef>
            </a:pPr>
            <a:r>
              <a:rPr lang="pt-BR" dirty="0"/>
              <a:t>A partir de 11 de dezembro de 2018, os candidatos do Grupo e Programa de Idade Escolar (GSA) </a:t>
            </a:r>
            <a:r>
              <a:rPr lang="pt-BR" b="1" dirty="0"/>
              <a:t>não poderão mais ser elegíveis </a:t>
            </a:r>
            <a:r>
              <a:rPr lang="pt-BR" dirty="0"/>
              <a:t>para o status "condicional" não </a:t>
            </a:r>
            <a:r>
              <a:rPr lang="pt-BR" dirty="0" smtClean="0"/>
              <a:t>supervisionado</a:t>
            </a:r>
            <a:endParaRPr lang="en-US" dirty="0"/>
          </a:p>
          <a:p>
            <a:pPr lvl="1">
              <a:spcBef>
                <a:spcPts val="1200"/>
              </a:spcBef>
              <a:buFont typeface="Courier New" panose="02070309020205020404" pitchFamily="49" charset="0"/>
              <a:buChar char="o"/>
            </a:pPr>
            <a:r>
              <a:rPr lang="pt-BR" dirty="0"/>
              <a:t>Candidatos em programas de Grupo e Idade Escolar (GSA) </a:t>
            </a:r>
            <a:r>
              <a:rPr lang="pt-BR" b="1" dirty="0"/>
              <a:t>serão elegíveis </a:t>
            </a:r>
            <a:r>
              <a:rPr lang="pt-BR" dirty="0"/>
              <a:t>para o status "Provisório" </a:t>
            </a:r>
            <a:r>
              <a:rPr lang="pt-BR" dirty="0" smtClean="0"/>
              <a:t>supervisionado</a:t>
            </a:r>
            <a:endParaRPr lang="en-US" dirty="0"/>
          </a:p>
          <a:p>
            <a:pPr>
              <a:spcBef>
                <a:spcPts val="1200"/>
              </a:spcBef>
            </a:pPr>
            <a:r>
              <a:rPr lang="pt-BR" b="1" dirty="0"/>
              <a:t>O status "Provisório" supervisionado tem dois requisitos de um programa e seu </a:t>
            </a:r>
            <a:r>
              <a:rPr lang="pt-BR" b="1" dirty="0" smtClean="0"/>
              <a:t>candidato</a:t>
            </a:r>
            <a:r>
              <a:rPr lang="en-US" b="1" dirty="0" smtClean="0"/>
              <a:t>:</a:t>
            </a:r>
            <a:endParaRPr lang="en-US" b="1" dirty="0">
              <a:solidFill>
                <a:srgbClr val="FF0000"/>
              </a:solidFill>
            </a:endParaRPr>
          </a:p>
          <a:p>
            <a:pPr marL="914400" lvl="1" indent="-457200">
              <a:spcBef>
                <a:spcPts val="1200"/>
              </a:spcBef>
              <a:buFont typeface="+mj-lt"/>
              <a:buAutoNum type="arabicPeriod"/>
            </a:pPr>
            <a:r>
              <a:rPr lang="pt-BR" b="1" dirty="0"/>
              <a:t>Revisões de Requisitos </a:t>
            </a:r>
            <a:r>
              <a:rPr lang="pt-BR" dirty="0"/>
              <a:t>- um candidato deve ter completado e aprovado uma revisão SORI de Massachusetts e completado uma digitalização de impressões digitais, o que significa que eles completaram sua consulta com o IdentoGO ™ e tiveram uma digitalização FP (pressionaram o </a:t>
            </a:r>
            <a:r>
              <a:rPr lang="pt-BR" dirty="0" smtClean="0"/>
              <a:t>vidro)</a:t>
            </a:r>
            <a:endParaRPr lang="en-US" strike="sngStrike" dirty="0"/>
          </a:p>
          <a:p>
            <a:pPr marL="914400" lvl="1" indent="-457200">
              <a:spcBef>
                <a:spcPts val="1200"/>
              </a:spcBef>
              <a:buFont typeface="+mj-lt"/>
              <a:buAutoNum type="arabicPeriod"/>
            </a:pPr>
            <a:r>
              <a:rPr lang="pt-BR" b="1" dirty="0"/>
              <a:t>Supervisão Requerida </a:t>
            </a:r>
            <a:r>
              <a:rPr lang="pt-BR" dirty="0"/>
              <a:t>- uma vez aprovado para o status "Provisório" supervisionado, o candidato deve estar sob supervisão visual direta de outro membro do pessoal do programa que tenha sido considerado elegível pela </a:t>
            </a:r>
            <a:r>
              <a:rPr lang="pt-BR" dirty="0" smtClean="0"/>
              <a:t>EEC</a:t>
            </a:r>
            <a:endParaRPr lang="en-US" b="1" dirty="0"/>
          </a:p>
          <a:p>
            <a:pPr>
              <a:spcBef>
                <a:spcPts val="1200"/>
              </a:spcBef>
            </a:pPr>
            <a:r>
              <a:rPr lang="pt-BR" dirty="0"/>
              <a:t>Se um candidato está trabalhando em um estado "Provisório" supervisionado, o EEC pode revogar a aprovação desse candidato se um histórico de desqualificação for descoberto enquanto seu BRC estiver sendo </a:t>
            </a:r>
            <a:r>
              <a:rPr lang="pt-BR" dirty="0" smtClean="0"/>
              <a:t>completado</a:t>
            </a:r>
            <a:endParaRPr lang="en-US" dirty="0"/>
          </a:p>
          <a:p>
            <a:pPr>
              <a:spcBef>
                <a:spcPts val="1200"/>
              </a:spcBef>
            </a:pPr>
            <a:r>
              <a:rPr lang="pt-BR" dirty="0"/>
              <a:t>Qualquer pessoa em estado "condicional" não supervisionado antes de 11 de dezembro de 2018 permanecerá em </a:t>
            </a:r>
            <a:r>
              <a:rPr lang="pt-BR" dirty="0" smtClean="0"/>
              <a:t>estado </a:t>
            </a:r>
            <a:r>
              <a:rPr lang="pt-BR" dirty="0"/>
              <a:t>até que a "adequação" final tenha sido determinada pela EEC. Eles não entram automaticamente em um estado "provisório" supervisionado. "Supervisão é apenas para candidatos admitidos após 11 de dezembro de </a:t>
            </a:r>
            <a:r>
              <a:rPr lang="pt-BR" dirty="0" smtClean="0"/>
              <a:t>2018</a:t>
            </a:r>
            <a:r>
              <a:rPr lang="en-US" dirty="0" smtClean="0"/>
              <a:t> </a:t>
            </a:r>
            <a:endParaRPr lang="en-US" dirty="0"/>
          </a:p>
          <a:p>
            <a:pPr marL="457200" indent="-457200">
              <a:buFont typeface="+mj-lt"/>
              <a:buAutoNum type="arabicPeriod"/>
            </a:pPr>
            <a:endParaRPr lang="en-US" dirty="0"/>
          </a:p>
        </p:txBody>
      </p:sp>
      <p:sp>
        <p:nvSpPr>
          <p:cNvPr id="4" name="Date Placeholder 3">
            <a:extLst>
              <a:ext uri="{FF2B5EF4-FFF2-40B4-BE49-F238E27FC236}">
                <a16:creationId xmlns:a16="http://schemas.microsoft.com/office/drawing/2014/main" id="{EAB4419D-B1A0-4EFC-A77A-261B2CD9B310}"/>
              </a:ext>
            </a:extLst>
          </p:cNvPr>
          <p:cNvSpPr>
            <a:spLocks noGrp="1"/>
          </p:cNvSpPr>
          <p:nvPr>
            <p:ph type="dt" sz="half" idx="10"/>
          </p:nvPr>
        </p:nvSpPr>
        <p:spPr/>
        <p:txBody>
          <a:bodyPr/>
          <a:lstStyle/>
          <a:p>
            <a:fld id="{10A3228A-C144-4C99-BACE-0298E0797BBD}" type="datetime1">
              <a:rPr lang="en-US" smtClean="0"/>
              <a:t>1/22/2019</a:t>
            </a:fld>
            <a:endParaRPr lang="en-US"/>
          </a:p>
        </p:txBody>
      </p:sp>
      <p:sp>
        <p:nvSpPr>
          <p:cNvPr id="5" name="Footer Placeholder 4">
            <a:extLst>
              <a:ext uri="{FF2B5EF4-FFF2-40B4-BE49-F238E27FC236}">
                <a16:creationId xmlns:a16="http://schemas.microsoft.com/office/drawing/2014/main" id="{9C761793-4B03-4919-AD04-AC8030EFA038}"/>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539EC6E7-BA9D-4486-82C2-D3E229118596}"/>
              </a:ext>
            </a:extLst>
          </p:cNvPr>
          <p:cNvSpPr>
            <a:spLocks noGrp="1"/>
          </p:cNvSpPr>
          <p:nvPr>
            <p:ph type="sldNum" sz="quarter" idx="12"/>
          </p:nvPr>
        </p:nvSpPr>
        <p:spPr/>
        <p:txBody>
          <a:bodyPr/>
          <a:lstStyle/>
          <a:p>
            <a:fld id="{A37BF351-ECB2-434E-8AE5-79364D4AF1A7}" type="slidenum">
              <a:rPr lang="en-US" smtClean="0"/>
              <a:t>18</a:t>
            </a:fld>
            <a:endParaRPr lang="en-US"/>
          </a:p>
        </p:txBody>
      </p:sp>
    </p:spTree>
    <p:extLst>
      <p:ext uri="{BB962C8B-B14F-4D97-AF65-F5344CB8AC3E}">
        <p14:creationId xmlns:p14="http://schemas.microsoft.com/office/powerpoint/2010/main" val="354909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2AC27-D635-4C9F-984B-F69BD863DF90}"/>
              </a:ext>
            </a:extLst>
          </p:cNvPr>
          <p:cNvSpPr>
            <a:spLocks noGrp="1"/>
          </p:cNvSpPr>
          <p:nvPr>
            <p:ph type="title"/>
          </p:nvPr>
        </p:nvSpPr>
        <p:spPr/>
        <p:txBody>
          <a:bodyPr>
            <a:normAutofit/>
          </a:bodyPr>
          <a:lstStyle/>
          <a:p>
            <a:r>
              <a:rPr lang="en-US" sz="4000" b="1" dirty="0" err="1"/>
              <a:t>Informação</a:t>
            </a:r>
            <a:r>
              <a:rPr lang="en-US" sz="4000" b="1" dirty="0"/>
              <a:t> </a:t>
            </a:r>
            <a:r>
              <a:rPr lang="en-US" sz="4000" b="1" dirty="0" err="1" smtClean="0"/>
              <a:t>Adicional</a:t>
            </a:r>
            <a:endParaRPr lang="en-US" sz="4000" b="1" dirty="0"/>
          </a:p>
        </p:txBody>
      </p:sp>
      <p:sp>
        <p:nvSpPr>
          <p:cNvPr id="3" name="Content Placeholder 2">
            <a:extLst>
              <a:ext uri="{FF2B5EF4-FFF2-40B4-BE49-F238E27FC236}">
                <a16:creationId xmlns:a16="http://schemas.microsoft.com/office/drawing/2014/main" id="{B5099925-025A-4E54-A7C0-0BAC55E1B3DE}"/>
              </a:ext>
            </a:extLst>
          </p:cNvPr>
          <p:cNvSpPr>
            <a:spLocks noGrp="1"/>
          </p:cNvSpPr>
          <p:nvPr>
            <p:ph idx="1"/>
          </p:nvPr>
        </p:nvSpPr>
        <p:spPr>
          <a:xfrm>
            <a:off x="692523" y="1690688"/>
            <a:ext cx="10806952" cy="4351338"/>
          </a:xfrm>
        </p:spPr>
        <p:txBody>
          <a:bodyPr>
            <a:normAutofit lnSpcReduction="10000"/>
          </a:bodyPr>
          <a:lstStyle/>
          <a:p>
            <a:pPr>
              <a:spcBef>
                <a:spcPts val="600"/>
              </a:spcBef>
            </a:pPr>
            <a:r>
              <a:rPr lang="pt-BR" dirty="0"/>
              <a:t>Programas residenciais e agências de colocação (R &amp; </a:t>
            </a:r>
            <a:r>
              <a:rPr lang="pt-BR" dirty="0" smtClean="0"/>
              <a:t>P)</a:t>
            </a:r>
            <a:endParaRPr lang="en-US" dirty="0"/>
          </a:p>
          <a:p>
            <a:pPr lvl="1">
              <a:spcBef>
                <a:spcPts val="600"/>
              </a:spcBef>
              <a:buFont typeface="Courier New" panose="02070309020205020404" pitchFamily="49" charset="0"/>
              <a:buChar char="o"/>
            </a:pPr>
            <a:r>
              <a:rPr lang="pt-BR" dirty="0" smtClean="0"/>
              <a:t>Depois de </a:t>
            </a:r>
            <a:r>
              <a:rPr lang="pt-BR" dirty="0"/>
              <a:t>11 de dezembro de 2018, a R &amp; P permanecerá elegível para o status "Condicional" não supervisionado (a R &amp; P não está atualmente sujeita a exigências federais, no entanto, será introduzida em </a:t>
            </a:r>
            <a:r>
              <a:rPr lang="pt-BR" dirty="0" smtClean="0"/>
              <a:t>2020)</a:t>
            </a:r>
            <a:endParaRPr lang="en-US" dirty="0"/>
          </a:p>
          <a:p>
            <a:r>
              <a:rPr lang="pt-BR" dirty="0"/>
              <a:t>Para que uma licença seja emitida ou renovada para um programa </a:t>
            </a:r>
            <a:r>
              <a:rPr lang="en-US" dirty="0"/>
              <a:t>de </a:t>
            </a:r>
            <a:r>
              <a:rPr lang="en-US" dirty="0" err="1"/>
              <a:t>Cuidado</a:t>
            </a:r>
            <a:r>
              <a:rPr lang="en-US" dirty="0"/>
              <a:t> </a:t>
            </a:r>
            <a:r>
              <a:rPr lang="en-US" dirty="0" err="1"/>
              <a:t>Infantil</a:t>
            </a:r>
            <a:r>
              <a:rPr lang="en-US" dirty="0"/>
              <a:t> </a:t>
            </a:r>
            <a:r>
              <a:rPr lang="en-US" dirty="0" smtClean="0"/>
              <a:t>Familiar</a:t>
            </a:r>
            <a:r>
              <a:rPr lang="pt-BR" dirty="0" smtClean="0"/>
              <a:t>, </a:t>
            </a:r>
            <a:r>
              <a:rPr lang="pt-BR" dirty="0"/>
              <a:t>todos os candidatos </a:t>
            </a:r>
            <a:r>
              <a:rPr lang="pt-BR" dirty="0" smtClean="0"/>
              <a:t>necessitarão </a:t>
            </a:r>
            <a:r>
              <a:rPr lang="pt-BR" dirty="0"/>
              <a:t>uma adequação completa</a:t>
            </a:r>
          </a:p>
          <a:p>
            <a:pPr lvl="1">
              <a:spcBef>
                <a:spcPts val="600"/>
              </a:spcBef>
              <a:buFont typeface="Courier New" panose="02070309020205020404" pitchFamily="49" charset="0"/>
              <a:buChar char="o"/>
            </a:pPr>
            <a:r>
              <a:rPr lang="pt-BR" dirty="0"/>
              <a:t>Isso inclui assistentes da FCC, provedores da FCC, pessoas regularmente no local e membros da casa com 15 anos de idade ou </a:t>
            </a:r>
            <a:r>
              <a:rPr lang="pt-BR" dirty="0" smtClean="0"/>
              <a:t>mais</a:t>
            </a:r>
            <a:endParaRPr lang="en-US" dirty="0"/>
          </a:p>
          <a:p>
            <a:pPr>
              <a:spcBef>
                <a:spcPts val="1800"/>
              </a:spcBef>
            </a:pPr>
            <a:r>
              <a:rPr lang="pt-BR" dirty="0"/>
              <a:t>Terceiros e serviços de suporte exigirão a adequação completa do EEC antes de trabalhar em qualquer programa de cuidados </a:t>
            </a:r>
            <a:r>
              <a:rPr lang="pt-BR" dirty="0" smtClean="0"/>
              <a:t>infantis</a:t>
            </a:r>
            <a:r>
              <a:rPr lang="en-US" dirty="0" smtClean="0"/>
              <a:t> </a:t>
            </a:r>
            <a:endParaRPr lang="en-US" dirty="0"/>
          </a:p>
        </p:txBody>
      </p:sp>
      <p:sp>
        <p:nvSpPr>
          <p:cNvPr id="4" name="Date Placeholder 3">
            <a:extLst>
              <a:ext uri="{FF2B5EF4-FFF2-40B4-BE49-F238E27FC236}">
                <a16:creationId xmlns:a16="http://schemas.microsoft.com/office/drawing/2014/main" id="{ADE3D986-4C91-435E-AD74-F73DB80FFBAA}"/>
              </a:ext>
            </a:extLst>
          </p:cNvPr>
          <p:cNvSpPr>
            <a:spLocks noGrp="1"/>
          </p:cNvSpPr>
          <p:nvPr>
            <p:ph type="dt" sz="half" idx="10"/>
          </p:nvPr>
        </p:nvSpPr>
        <p:spPr/>
        <p:txBody>
          <a:bodyPr/>
          <a:lstStyle/>
          <a:p>
            <a:fld id="{F6FD729C-6965-49AB-A48B-596D85B2F2BC}" type="datetime1">
              <a:rPr lang="en-US" smtClean="0"/>
              <a:t>1/22/2019</a:t>
            </a:fld>
            <a:endParaRPr lang="en-US"/>
          </a:p>
        </p:txBody>
      </p:sp>
      <p:sp>
        <p:nvSpPr>
          <p:cNvPr id="5" name="Footer Placeholder 4">
            <a:extLst>
              <a:ext uri="{FF2B5EF4-FFF2-40B4-BE49-F238E27FC236}">
                <a16:creationId xmlns:a16="http://schemas.microsoft.com/office/drawing/2014/main" id="{6AA6A8F0-4C9D-4374-9276-90DD1EA35D07}"/>
              </a:ext>
            </a:extLst>
          </p:cNvPr>
          <p:cNvSpPr>
            <a:spLocks noGrp="1"/>
          </p:cNvSpPr>
          <p:nvPr>
            <p:ph type="ftr" sz="quarter" idx="11"/>
          </p:nvPr>
        </p:nvSpPr>
        <p:spPr/>
        <p:txBody>
          <a:bodyPr/>
          <a:lstStyle/>
          <a:p>
            <a:r>
              <a:rPr lang="en-US"/>
              <a:t>© 2018 Dept. of Early Education and Care. Proprietary and confidential. All rights reserved. </a:t>
            </a:r>
            <a:endParaRPr lang="en-US" dirty="0"/>
          </a:p>
        </p:txBody>
      </p:sp>
      <p:sp>
        <p:nvSpPr>
          <p:cNvPr id="6" name="Slide Number Placeholder 5">
            <a:extLst>
              <a:ext uri="{FF2B5EF4-FFF2-40B4-BE49-F238E27FC236}">
                <a16:creationId xmlns:a16="http://schemas.microsoft.com/office/drawing/2014/main" id="{41C90F27-B1E2-423F-9A3B-2CDA94E7D724}"/>
              </a:ext>
            </a:extLst>
          </p:cNvPr>
          <p:cNvSpPr>
            <a:spLocks noGrp="1"/>
          </p:cNvSpPr>
          <p:nvPr>
            <p:ph type="sldNum" sz="quarter" idx="12"/>
          </p:nvPr>
        </p:nvSpPr>
        <p:spPr/>
        <p:txBody>
          <a:bodyPr/>
          <a:lstStyle/>
          <a:p>
            <a:fld id="{A37BF351-ECB2-434E-8AE5-79364D4AF1A7}" type="slidenum">
              <a:rPr lang="en-US" smtClean="0"/>
              <a:t>19</a:t>
            </a:fld>
            <a:endParaRPr lang="en-US"/>
          </a:p>
        </p:txBody>
      </p:sp>
    </p:spTree>
    <p:extLst>
      <p:ext uri="{BB962C8B-B14F-4D97-AF65-F5344CB8AC3E}">
        <p14:creationId xmlns:p14="http://schemas.microsoft.com/office/powerpoint/2010/main" val="316177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D74A-9EF5-4A99-9FDC-1DDCD9E61C5D}"/>
              </a:ext>
            </a:extLst>
          </p:cNvPr>
          <p:cNvSpPr>
            <a:spLocks noGrp="1"/>
          </p:cNvSpPr>
          <p:nvPr>
            <p:ph type="title"/>
          </p:nvPr>
        </p:nvSpPr>
        <p:spPr>
          <a:xfrm>
            <a:off x="838200" y="365126"/>
            <a:ext cx="10515600" cy="742015"/>
          </a:xfrm>
        </p:spPr>
        <p:txBody>
          <a:bodyPr/>
          <a:lstStyle/>
          <a:p>
            <a:r>
              <a:rPr lang="en-US" dirty="0"/>
              <a:t>Agenda</a:t>
            </a:r>
          </a:p>
        </p:txBody>
      </p:sp>
      <p:sp>
        <p:nvSpPr>
          <p:cNvPr id="3" name="Content Placeholder 2">
            <a:extLst>
              <a:ext uri="{FF2B5EF4-FFF2-40B4-BE49-F238E27FC236}">
                <a16:creationId xmlns:a16="http://schemas.microsoft.com/office/drawing/2014/main" id="{FB0555D1-F891-4584-886C-40E0366AB18A}"/>
              </a:ext>
            </a:extLst>
          </p:cNvPr>
          <p:cNvSpPr>
            <a:spLocks noGrp="1"/>
          </p:cNvSpPr>
          <p:nvPr>
            <p:ph idx="1"/>
          </p:nvPr>
        </p:nvSpPr>
        <p:spPr>
          <a:xfrm>
            <a:off x="838200" y="1349187"/>
            <a:ext cx="10515600" cy="4827775"/>
          </a:xfrm>
        </p:spPr>
        <p:txBody>
          <a:bodyPr>
            <a:normAutofit/>
          </a:bodyPr>
          <a:lstStyle/>
          <a:p>
            <a:pPr marL="514350" indent="-514350">
              <a:spcBef>
                <a:spcPts val="600"/>
              </a:spcBef>
              <a:buFont typeface="+mj-lt"/>
              <a:buAutoNum type="arabicPeriod"/>
            </a:pPr>
            <a:r>
              <a:rPr lang="pt-BR" dirty="0"/>
              <a:t>Mudanças efetivas no dia 1 de outubro de </a:t>
            </a:r>
            <a:r>
              <a:rPr lang="pt-BR" dirty="0" smtClean="0"/>
              <a:t>2018</a:t>
            </a:r>
            <a:endParaRPr lang="en-US" dirty="0"/>
          </a:p>
          <a:p>
            <a:pPr marL="914400" lvl="1" indent="-457200">
              <a:spcBef>
                <a:spcPts val="600"/>
              </a:spcBef>
              <a:buFont typeface="+mj-lt"/>
              <a:buAutoNum type="alphaLcParenR"/>
            </a:pPr>
            <a:r>
              <a:rPr lang="en-US" dirty="0"/>
              <a:t>Novas tabelas desqualificando </a:t>
            </a:r>
            <a:r>
              <a:rPr lang="en-US" dirty="0" smtClean="0"/>
              <a:t>crimes</a:t>
            </a:r>
          </a:p>
          <a:p>
            <a:pPr marL="914400" lvl="1" indent="-457200">
              <a:spcBef>
                <a:spcPts val="600"/>
              </a:spcBef>
              <a:buFont typeface="+mj-lt"/>
              <a:buAutoNum type="alphaLcParenR"/>
            </a:pPr>
            <a:r>
              <a:rPr lang="pt-BR" dirty="0"/>
              <a:t>Resumo do processo de confirmação de impressões digitais para </a:t>
            </a:r>
            <a:r>
              <a:rPr lang="pt-BR" dirty="0" smtClean="0"/>
              <a:t>licenças</a:t>
            </a:r>
            <a:endParaRPr lang="en-US" dirty="0"/>
          </a:p>
          <a:p>
            <a:pPr marL="914400" lvl="1" indent="-457200">
              <a:spcBef>
                <a:spcPts val="600"/>
              </a:spcBef>
              <a:buFont typeface="+mj-lt"/>
              <a:buAutoNum type="alphaLcParenR"/>
            </a:pPr>
            <a:r>
              <a:rPr lang="pt-BR" dirty="0" smtClean="0"/>
              <a:t>Processo atual para folhas de rosto (Cover Sheets) e revisões</a:t>
            </a:r>
            <a:endParaRPr lang="en-US" dirty="0" smtClean="0"/>
          </a:p>
          <a:p>
            <a:pPr marL="514350" indent="-514350">
              <a:spcBef>
                <a:spcPts val="1200"/>
              </a:spcBef>
              <a:buFont typeface="+mj-lt"/>
              <a:buAutoNum type="arabicPeriod"/>
            </a:pPr>
            <a:r>
              <a:rPr lang="pt-BR" dirty="0"/>
              <a:t>Mudanças efetivas em 20 de novembro de 2018 </a:t>
            </a:r>
            <a:endParaRPr lang="en-US" dirty="0" smtClean="0"/>
          </a:p>
          <a:p>
            <a:pPr marL="914400" lvl="1" indent="-457200">
              <a:spcBef>
                <a:spcPts val="600"/>
              </a:spcBef>
              <a:buFont typeface="+mj-lt"/>
              <a:buAutoNum type="alphaLcParenR"/>
            </a:pPr>
            <a:r>
              <a:rPr lang="pt-BR" dirty="0"/>
              <a:t>Carta de notificação de impressão digital publicada anteriormente </a:t>
            </a:r>
            <a:endParaRPr lang="pt-BR" dirty="0" smtClean="0"/>
          </a:p>
          <a:p>
            <a:pPr marL="914400" lvl="1" indent="-457200">
              <a:spcBef>
                <a:spcPts val="600"/>
              </a:spcBef>
              <a:buFont typeface="+mj-lt"/>
              <a:buAutoNum type="alphaLcParenR"/>
            </a:pPr>
            <a:r>
              <a:rPr lang="en-US" dirty="0"/>
              <a:t>Letras condicionais separadas </a:t>
            </a:r>
            <a:endParaRPr lang="en-US" dirty="0">
              <a:highlight>
                <a:srgbClr val="FFFF00"/>
              </a:highlight>
            </a:endParaRPr>
          </a:p>
          <a:p>
            <a:pPr marL="514350" indent="-514350">
              <a:spcBef>
                <a:spcPts val="1200"/>
              </a:spcBef>
              <a:buFont typeface="+mj-lt"/>
              <a:buAutoNum type="arabicPeriod"/>
            </a:pPr>
            <a:r>
              <a:rPr lang="pt-BR" dirty="0"/>
              <a:t>Mudanças a partir de 11 de dezembro de </a:t>
            </a:r>
            <a:r>
              <a:rPr lang="pt-BR" dirty="0" smtClean="0"/>
              <a:t>2018</a:t>
            </a:r>
            <a:endParaRPr lang="en-US" dirty="0"/>
          </a:p>
          <a:p>
            <a:pPr marL="914400" lvl="1" indent="-457200">
              <a:spcBef>
                <a:spcPts val="600"/>
              </a:spcBef>
              <a:buFont typeface="+mj-lt"/>
              <a:buAutoNum type="alphaLcParenR"/>
            </a:pPr>
            <a:r>
              <a:rPr lang="pt-BR" dirty="0"/>
              <a:t>Estados de "Provisional" supervisionado e "Condicional" sem supervisão e </a:t>
            </a:r>
            <a:r>
              <a:rPr lang="pt-BR" dirty="0" smtClean="0"/>
              <a:t>mudanças </a:t>
            </a:r>
            <a:r>
              <a:rPr lang="pt-BR" dirty="0"/>
              <a:t>futuras</a:t>
            </a:r>
            <a:r>
              <a:rPr lang="pt-BR" dirty="0" smtClean="0"/>
              <a:t> regulatórias</a:t>
            </a:r>
            <a:endParaRPr lang="en-US" dirty="0"/>
          </a:p>
        </p:txBody>
      </p:sp>
      <p:sp>
        <p:nvSpPr>
          <p:cNvPr id="4" name="Date Placeholder 3">
            <a:extLst>
              <a:ext uri="{FF2B5EF4-FFF2-40B4-BE49-F238E27FC236}">
                <a16:creationId xmlns:a16="http://schemas.microsoft.com/office/drawing/2014/main" id="{D9D546B6-6264-40D8-9B11-ECDEC296E0FD}"/>
              </a:ext>
            </a:extLst>
          </p:cNvPr>
          <p:cNvSpPr>
            <a:spLocks noGrp="1"/>
          </p:cNvSpPr>
          <p:nvPr>
            <p:ph type="dt" sz="half" idx="10"/>
          </p:nvPr>
        </p:nvSpPr>
        <p:spPr/>
        <p:txBody>
          <a:bodyPr/>
          <a:lstStyle/>
          <a:p>
            <a:fld id="{0E04F741-4732-41DC-ACF9-7227BEDF42E5}" type="datetime1">
              <a:rPr lang="en-US" smtClean="0"/>
              <a:t>1/22/2019</a:t>
            </a:fld>
            <a:endParaRPr lang="en-US"/>
          </a:p>
        </p:txBody>
      </p:sp>
      <p:sp>
        <p:nvSpPr>
          <p:cNvPr id="5" name="Footer Placeholder 4">
            <a:extLst>
              <a:ext uri="{FF2B5EF4-FFF2-40B4-BE49-F238E27FC236}">
                <a16:creationId xmlns:a16="http://schemas.microsoft.com/office/drawing/2014/main" id="{7E3F9D08-5CD6-49B2-BCA6-4547D7834E4A}"/>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590C3869-4908-4ED5-B72E-31ECC357C356}"/>
              </a:ext>
            </a:extLst>
          </p:cNvPr>
          <p:cNvSpPr>
            <a:spLocks noGrp="1"/>
          </p:cNvSpPr>
          <p:nvPr>
            <p:ph type="sldNum" sz="quarter" idx="12"/>
          </p:nvPr>
        </p:nvSpPr>
        <p:spPr/>
        <p:txBody>
          <a:bodyPr/>
          <a:lstStyle/>
          <a:p>
            <a:fld id="{A37BF351-ECB2-434E-8AE5-79364D4AF1A7}" type="slidenum">
              <a:rPr lang="en-US" smtClean="0"/>
              <a:t>2</a:t>
            </a:fld>
            <a:endParaRPr lang="en-US"/>
          </a:p>
        </p:txBody>
      </p:sp>
    </p:spTree>
    <p:extLst>
      <p:ext uri="{BB962C8B-B14F-4D97-AF65-F5344CB8AC3E}">
        <p14:creationId xmlns:p14="http://schemas.microsoft.com/office/powerpoint/2010/main" val="403920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Pessoas</a:t>
            </a:r>
            <a:r>
              <a:rPr lang="en-US" dirty="0"/>
              <a:t> </a:t>
            </a:r>
            <a:r>
              <a:rPr lang="en-US" dirty="0" err="1" smtClean="0"/>
              <a:t>Afiliadas</a:t>
            </a:r>
            <a:r>
              <a:rPr lang="en-US" dirty="0" smtClean="0"/>
              <a:t> </a:t>
            </a:r>
            <a:r>
              <a:rPr lang="en-US" dirty="0"/>
              <a:t>/ </a:t>
            </a:r>
            <a:r>
              <a:rPr lang="en-US" dirty="0" err="1" smtClean="0"/>
              <a:t>Terceiros</a:t>
            </a:r>
            <a:endParaRPr lang="en-US" dirty="0"/>
          </a:p>
        </p:txBody>
      </p:sp>
      <p:sp>
        <p:nvSpPr>
          <p:cNvPr id="3" name="Content Placeholder 2"/>
          <p:cNvSpPr>
            <a:spLocks noGrp="1"/>
          </p:cNvSpPr>
          <p:nvPr>
            <p:ph idx="1"/>
          </p:nvPr>
        </p:nvSpPr>
        <p:spPr>
          <a:xfrm>
            <a:off x="745600" y="1274500"/>
            <a:ext cx="11014276" cy="5400673"/>
          </a:xfrm>
        </p:spPr>
        <p:txBody>
          <a:bodyPr>
            <a:normAutofit fontScale="92500" lnSpcReduction="20000"/>
          </a:bodyPr>
          <a:lstStyle/>
          <a:p>
            <a:r>
              <a:rPr lang="pt-BR" sz="2000" dirty="0"/>
              <a:t>De acordo com a lei federal, todos aqueles que não estão empregados e que têm o potencial para o direito de acesso não supervisionado com crianças em programas do EEC devem ter uma verificação de </a:t>
            </a:r>
            <a:r>
              <a:rPr lang="pt-BR" sz="2000" dirty="0" smtClean="0"/>
              <a:t>antecedentes EEC </a:t>
            </a:r>
            <a:r>
              <a:rPr lang="pt-BR" sz="2000" dirty="0"/>
              <a:t>(BRC</a:t>
            </a:r>
            <a:r>
              <a:rPr lang="pt-BR" sz="2000" dirty="0" smtClean="0"/>
              <a:t>).</a:t>
            </a:r>
            <a:endParaRPr lang="en-US" sz="2000" dirty="0"/>
          </a:p>
          <a:p>
            <a:r>
              <a:rPr lang="pt-BR" sz="2000" dirty="0"/>
              <a:t>e terceiros </a:t>
            </a:r>
            <a:r>
              <a:rPr lang="pt-BR" sz="2000" b="1" u="sng" dirty="0"/>
              <a:t>não têm </a:t>
            </a:r>
            <a:r>
              <a:rPr lang="pt-BR" sz="2000" dirty="0"/>
              <a:t>acesso a crianças sem supervisão, então eles não precisam de um BRC EEC, </a:t>
            </a:r>
            <a:r>
              <a:rPr lang="pt-BR" sz="2000" dirty="0" smtClean="0"/>
              <a:t>como</a:t>
            </a:r>
            <a:r>
              <a:rPr lang="en-US" sz="2000" dirty="0" smtClean="0"/>
              <a:t>:</a:t>
            </a:r>
            <a:endParaRPr lang="en-US" sz="2000" dirty="0"/>
          </a:p>
          <a:p>
            <a:pPr lvl="1"/>
            <a:r>
              <a:rPr lang="pt-BR" sz="1600" dirty="0"/>
              <a:t>Uma pessoa que vai à aula para ler uma história e não é deixada </a:t>
            </a:r>
            <a:r>
              <a:rPr lang="pt-BR" sz="1600" dirty="0" smtClean="0"/>
              <a:t>sozinha</a:t>
            </a:r>
            <a:endParaRPr lang="en-US" sz="1600" dirty="0"/>
          </a:p>
          <a:p>
            <a:pPr lvl="1"/>
            <a:r>
              <a:rPr lang="pt-BR" sz="1600" dirty="0"/>
              <a:t>Pessoal de intervenção preliminar (a política do </a:t>
            </a:r>
            <a:r>
              <a:rPr lang="pt-BR" sz="1600" dirty="0" smtClean="0"/>
              <a:t>DPH </a:t>
            </a:r>
            <a:r>
              <a:rPr lang="pt-BR" sz="1600" dirty="0"/>
              <a:t>/ </a:t>
            </a:r>
            <a:r>
              <a:rPr lang="pt-BR" sz="1600" dirty="0" smtClean="0"/>
              <a:t>EEC </a:t>
            </a:r>
            <a:r>
              <a:rPr lang="pt-BR" sz="1600" dirty="0"/>
              <a:t>diz que não devem ser deixadas </a:t>
            </a:r>
            <a:r>
              <a:rPr lang="pt-BR" sz="1600" dirty="0" smtClean="0"/>
              <a:t>sozinhas)</a:t>
            </a:r>
            <a:r>
              <a:rPr lang="en-US" sz="1600" dirty="0" smtClean="0"/>
              <a:t> </a:t>
            </a:r>
            <a:endParaRPr lang="en-US" sz="1600" dirty="0"/>
          </a:p>
          <a:p>
            <a:pPr lvl="1"/>
            <a:r>
              <a:rPr lang="pt-BR" sz="1600" dirty="0"/>
              <a:t>Um professor de música que é </a:t>
            </a:r>
            <a:r>
              <a:rPr lang="pt-BR" sz="1600" dirty="0" smtClean="0"/>
              <a:t>supervisionado</a:t>
            </a:r>
          </a:p>
          <a:p>
            <a:pPr lvl="1"/>
            <a:r>
              <a:rPr lang="pt-BR" sz="1600" dirty="0"/>
              <a:t>Um assistente que presta serviços na sala de </a:t>
            </a:r>
            <a:r>
              <a:rPr lang="pt-BR" sz="1600" dirty="0" smtClean="0"/>
              <a:t>aula</a:t>
            </a:r>
            <a:endParaRPr lang="en-US" sz="1600" dirty="0"/>
          </a:p>
          <a:p>
            <a:r>
              <a:rPr lang="pt-BR" sz="2000" dirty="0"/>
              <a:t>Os funcionários temporários devem ser gerenciados por um BRC EEC se estiverem trabalhando com acesso a crianças sem </a:t>
            </a:r>
            <a:r>
              <a:rPr lang="pt-BR" sz="2000" dirty="0" smtClean="0"/>
              <a:t>supervisão</a:t>
            </a:r>
            <a:r>
              <a:rPr lang="en-US" sz="2000" dirty="0" smtClean="0"/>
              <a:t> </a:t>
            </a:r>
            <a:endParaRPr lang="en-US" sz="2000" dirty="0"/>
          </a:p>
          <a:p>
            <a:r>
              <a:rPr lang="pt-BR" sz="2000" dirty="0"/>
              <a:t>Terceiros trabalhando sozinhos com crianças devem ser gerenciados por um BRC através da </a:t>
            </a:r>
            <a:r>
              <a:rPr lang="en-US" sz="2000" dirty="0" smtClean="0"/>
              <a:t>EEC</a:t>
            </a:r>
            <a:endParaRPr lang="en-US" sz="2000" dirty="0"/>
          </a:p>
          <a:p>
            <a:r>
              <a:rPr lang="pt-BR" sz="2000" dirty="0"/>
              <a:t>As maneiras pelas quais os candidatos podem passar por um BRC são as </a:t>
            </a:r>
            <a:r>
              <a:rPr lang="pt-BR" sz="2000" dirty="0" smtClean="0"/>
              <a:t>seguintes</a:t>
            </a:r>
            <a:r>
              <a:rPr lang="en-US" sz="2000" dirty="0" smtClean="0"/>
              <a:t>:</a:t>
            </a:r>
            <a:endParaRPr lang="en-US" sz="2000" dirty="0"/>
          </a:p>
          <a:p>
            <a:pPr lvl="1"/>
            <a:r>
              <a:rPr lang="pt-BR" sz="1600" dirty="0"/>
              <a:t>Através do programa como um membro da equipe; </a:t>
            </a:r>
            <a:r>
              <a:rPr lang="pt-BR" sz="1600" dirty="0" smtClean="0"/>
              <a:t>O</a:t>
            </a:r>
            <a:endParaRPr lang="en-US" sz="1600" dirty="0"/>
          </a:p>
          <a:p>
            <a:pPr lvl="1"/>
            <a:r>
              <a:rPr lang="pt-BR" sz="1600" dirty="0"/>
              <a:t>Através do processo "Serviços de Apoio / Afiliados" do BRC da </a:t>
            </a:r>
            <a:r>
              <a:rPr lang="pt-BR" sz="1600" dirty="0" smtClean="0"/>
              <a:t>EEC </a:t>
            </a:r>
            <a:r>
              <a:rPr lang="pt-BR" sz="1600" dirty="0"/>
              <a:t>através da Unidade </a:t>
            </a:r>
            <a:r>
              <a:rPr lang="pt-BR" sz="1600" dirty="0" smtClean="0"/>
              <a:t>BRC</a:t>
            </a:r>
            <a:endParaRPr lang="en-US" sz="1600" dirty="0"/>
          </a:p>
          <a:p>
            <a:r>
              <a:rPr lang="pt-BR" sz="2000" dirty="0"/>
              <a:t>Quando o novo sistema for lançado em 2019, os candidatos passarão pela verificação do novo </a:t>
            </a:r>
            <a:r>
              <a:rPr lang="pt-BR" sz="2000" dirty="0" smtClean="0"/>
              <a:t>programa</a:t>
            </a:r>
            <a:endParaRPr lang="en-US" sz="2000" dirty="0"/>
          </a:p>
          <a:p>
            <a:r>
              <a:rPr lang="pt-BR" sz="2000" dirty="0"/>
              <a:t>Somente se o candidato for considerado funcionário, ele deve ser incluído na lista de funcionários durante o processo de confirmação das impressões </a:t>
            </a:r>
            <a:r>
              <a:rPr lang="pt-BR" sz="2000" dirty="0" smtClean="0"/>
              <a:t>digitais</a:t>
            </a:r>
          </a:p>
          <a:p>
            <a:r>
              <a:rPr lang="pt-BR" sz="2000" dirty="0" smtClean="0"/>
              <a:t>Depois </a:t>
            </a:r>
            <a:r>
              <a:rPr lang="pt-BR" sz="2000" dirty="0"/>
              <a:t>de 11 de dezembro de 2018, os candidatos devem ter uma adequação completa antes que eles possam começar a </a:t>
            </a:r>
            <a:r>
              <a:rPr lang="pt-BR" sz="2000" dirty="0" smtClean="0"/>
              <a:t>trabalhar</a:t>
            </a:r>
            <a:r>
              <a:rPr lang="en-US" sz="2000" dirty="0" smtClean="0"/>
              <a:t> </a:t>
            </a:r>
            <a:endParaRPr lang="en-US" sz="2000" dirty="0"/>
          </a:p>
          <a:p>
            <a:endParaRPr lang="en-US" sz="2000" dirty="0"/>
          </a:p>
        </p:txBody>
      </p:sp>
      <p:sp>
        <p:nvSpPr>
          <p:cNvPr id="4" name="Date Placeholder 3"/>
          <p:cNvSpPr>
            <a:spLocks noGrp="1"/>
          </p:cNvSpPr>
          <p:nvPr>
            <p:ph type="dt" sz="half" idx="10"/>
          </p:nvPr>
        </p:nvSpPr>
        <p:spPr/>
        <p:txBody>
          <a:bodyPr/>
          <a:lstStyle/>
          <a:p>
            <a:fld id="{931FD502-0AC2-48C9-908B-73DA251D3D57}" type="datetime1">
              <a:rPr lang="en-US" smtClean="0"/>
              <a:t>1/22/2019</a:t>
            </a:fld>
            <a:endParaRPr lang="en-US" dirty="0"/>
          </a:p>
        </p:txBody>
      </p:sp>
      <p:sp>
        <p:nvSpPr>
          <p:cNvPr id="5" name="Footer Placeholder 4"/>
          <p:cNvSpPr>
            <a:spLocks noGrp="1"/>
          </p:cNvSpPr>
          <p:nvPr>
            <p:ph type="ftr" sz="quarter" idx="11"/>
          </p:nvPr>
        </p:nvSpPr>
        <p:spPr/>
        <p:txBody>
          <a:bodyPr/>
          <a:lstStyle/>
          <a:p>
            <a:r>
              <a:rPr lang="en-US" dirty="0"/>
              <a:t>© 2018 Dept. of Early Education and Care. Proprietary and confidential. All rights reserved. </a:t>
            </a:r>
            <a:endParaRPr lang="en-US" sz="1100" b="1" dirty="0">
              <a:solidFill>
                <a:schemeClr val="tx1"/>
              </a:solidFill>
            </a:endParaRPr>
          </a:p>
        </p:txBody>
      </p:sp>
      <p:sp>
        <p:nvSpPr>
          <p:cNvPr id="7" name="Slide Number Placeholder 6">
            <a:extLst>
              <a:ext uri="{FF2B5EF4-FFF2-40B4-BE49-F238E27FC236}">
                <a16:creationId xmlns:a16="http://schemas.microsoft.com/office/drawing/2014/main" id="{4EC9B33B-8250-4650-8CA1-30B6FB804C3F}"/>
              </a:ext>
            </a:extLst>
          </p:cNvPr>
          <p:cNvSpPr>
            <a:spLocks noGrp="1"/>
          </p:cNvSpPr>
          <p:nvPr>
            <p:ph type="sldNum" sz="quarter" idx="12"/>
          </p:nvPr>
        </p:nvSpPr>
        <p:spPr/>
        <p:txBody>
          <a:bodyPr/>
          <a:lstStyle/>
          <a:p>
            <a:fld id="{A37BF351-ECB2-434E-8AE5-79364D4AF1A7}" type="slidenum">
              <a:rPr lang="en-US" smtClean="0"/>
              <a:t>20</a:t>
            </a:fld>
            <a:endParaRPr lang="en-US" dirty="0"/>
          </a:p>
        </p:txBody>
      </p:sp>
    </p:spTree>
    <p:extLst>
      <p:ext uri="{BB962C8B-B14F-4D97-AF65-F5344CB8AC3E}">
        <p14:creationId xmlns:p14="http://schemas.microsoft.com/office/powerpoint/2010/main" val="316313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EC657DF-FE95-454F-AB66-42CBA9BDA6D9}" type="slidenum">
              <a:rPr lang="en-US" smtClean="0">
                <a:solidFill>
                  <a:srgbClr val="000000"/>
                </a:solidFill>
              </a:rPr>
              <a:pPr>
                <a:defRPr/>
              </a:pPr>
              <a:t>21</a:t>
            </a:fld>
            <a:endParaRPr lang="en-US">
              <a:solidFill>
                <a:srgbClr val="000000"/>
              </a:solidFill>
            </a:endParaRPr>
          </a:p>
        </p:txBody>
      </p:sp>
      <p:sp>
        <p:nvSpPr>
          <p:cNvPr id="4" name="Text Placeholder 3"/>
          <p:cNvSpPr>
            <a:spLocks noGrp="1"/>
          </p:cNvSpPr>
          <p:nvPr>
            <p:ph type="body" sz="quarter" idx="12"/>
          </p:nvPr>
        </p:nvSpPr>
        <p:spPr/>
        <p:txBody>
          <a:bodyPr/>
          <a:lstStyle/>
          <a:p>
            <a:r>
              <a:rPr lang="en-US" sz="2300" dirty="0">
                <a:solidFill>
                  <a:srgbClr val="C00000"/>
                </a:solidFill>
              </a:rPr>
              <a:t>Website Resources:      </a:t>
            </a:r>
            <a:r>
              <a:rPr lang="en-US" sz="2300" b="1" i="1" dirty="0">
                <a:solidFill>
                  <a:schemeClr val="accent1"/>
                </a:solidFill>
              </a:rPr>
              <a:t>mass.gov/</a:t>
            </a:r>
            <a:r>
              <a:rPr lang="en-US" sz="2300" b="1" i="1" dirty="0" err="1">
                <a:solidFill>
                  <a:schemeClr val="accent1"/>
                </a:solidFill>
              </a:rPr>
              <a:t>eec</a:t>
            </a:r>
            <a:r>
              <a:rPr lang="en-US" sz="2300" b="1" i="1" dirty="0">
                <a:solidFill>
                  <a:schemeClr val="accent1"/>
                </a:solidFill>
              </a:rPr>
              <a:t> </a:t>
            </a:r>
          </a:p>
          <a:p>
            <a:endParaRPr lang="en-US" dirty="0"/>
          </a:p>
        </p:txBody>
      </p:sp>
      <p:pic>
        <p:nvPicPr>
          <p:cNvPr id="5" name="Picture 4"/>
          <p:cNvPicPr>
            <a:picLocks noChangeAspect="1"/>
          </p:cNvPicPr>
          <p:nvPr/>
        </p:nvPicPr>
        <p:blipFill>
          <a:blip r:embed="rId3"/>
          <a:stretch>
            <a:fillRect/>
          </a:stretch>
        </p:blipFill>
        <p:spPr>
          <a:xfrm>
            <a:off x="2198342" y="686019"/>
            <a:ext cx="7795315" cy="5894168"/>
          </a:xfrm>
          <a:prstGeom prst="rect">
            <a:avLst/>
          </a:prstGeom>
        </p:spPr>
      </p:pic>
      <p:sp>
        <p:nvSpPr>
          <p:cNvPr id="2" name="Date Placeholder 1">
            <a:extLst>
              <a:ext uri="{FF2B5EF4-FFF2-40B4-BE49-F238E27FC236}">
                <a16:creationId xmlns:a16="http://schemas.microsoft.com/office/drawing/2014/main" id="{EA1C136D-F87B-489E-876B-33B25690FAB6}"/>
              </a:ext>
            </a:extLst>
          </p:cNvPr>
          <p:cNvSpPr>
            <a:spLocks noGrp="1"/>
          </p:cNvSpPr>
          <p:nvPr>
            <p:ph type="dt" sz="half" idx="10"/>
          </p:nvPr>
        </p:nvSpPr>
        <p:spPr/>
        <p:txBody>
          <a:bodyPr/>
          <a:lstStyle/>
          <a:p>
            <a:pPr>
              <a:defRPr/>
            </a:pPr>
            <a:fld id="{1E386E0F-C322-4A3E-A856-5F9112052933}" type="datetime1">
              <a:rPr lang="en-US" smtClean="0">
                <a:solidFill>
                  <a:srgbClr val="000000"/>
                </a:solidFill>
              </a:rPr>
              <a:t>1/22/2019</a:t>
            </a:fld>
            <a:endParaRPr lang="en-US">
              <a:solidFill>
                <a:srgbClr val="000000"/>
              </a:solidFill>
            </a:endParaRPr>
          </a:p>
        </p:txBody>
      </p:sp>
    </p:spTree>
    <p:extLst>
      <p:ext uri="{BB962C8B-B14F-4D97-AF65-F5344CB8AC3E}">
        <p14:creationId xmlns:p14="http://schemas.microsoft.com/office/powerpoint/2010/main" val="2262946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2174" y="1061546"/>
            <a:ext cx="8845826" cy="4804360"/>
          </a:xfrm>
        </p:spPr>
        <p:txBody>
          <a:bodyPr/>
          <a:lstStyle/>
          <a:p>
            <a:endParaRPr lang="en-US" dirty="0"/>
          </a:p>
          <a:p>
            <a:endParaRPr lang="en-US" dirty="0"/>
          </a:p>
          <a:p>
            <a:endParaRPr lang="en-US" dirty="0"/>
          </a:p>
          <a:p>
            <a:endParaRPr lang="en-US" dirty="0"/>
          </a:p>
          <a:p>
            <a:endParaRPr lang="en-US" dirty="0"/>
          </a:p>
          <a:p>
            <a:endParaRPr lang="en-US" sz="1100" dirty="0"/>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3EC657DF-FE95-454F-AB66-42CBA9BDA6D9}" type="slidenum">
              <a:rPr lang="en-US" smtClean="0">
                <a:solidFill>
                  <a:srgbClr val="000000"/>
                </a:solidFill>
              </a:rPr>
              <a:pPr>
                <a:defRPr/>
              </a:pPr>
              <a:t>22</a:t>
            </a:fld>
            <a:endParaRPr lang="en-US">
              <a:solidFill>
                <a:srgbClr val="000000"/>
              </a:solidFill>
            </a:endParaRPr>
          </a:p>
        </p:txBody>
      </p:sp>
      <p:sp>
        <p:nvSpPr>
          <p:cNvPr id="4" name="Text Placeholder 3"/>
          <p:cNvSpPr>
            <a:spLocks noGrp="1"/>
          </p:cNvSpPr>
          <p:nvPr>
            <p:ph type="body" sz="quarter" idx="12"/>
          </p:nvPr>
        </p:nvSpPr>
        <p:spPr/>
        <p:txBody>
          <a:bodyPr/>
          <a:lstStyle/>
          <a:p>
            <a:pPr marL="0" indent="0"/>
            <a:r>
              <a:rPr lang="en-US" sz="2300" dirty="0">
                <a:solidFill>
                  <a:srgbClr val="C00000"/>
                </a:solidFill>
              </a:rPr>
              <a:t>Website Resources: </a:t>
            </a:r>
            <a:r>
              <a:rPr lang="en-US" sz="2400" b="1" i="1" dirty="0">
                <a:latin typeface="Arial" panose="020B0604020202020204" pitchFamily="34" charset="0"/>
                <a:cs typeface="Arial" panose="020B0604020202020204" pitchFamily="34" charset="0"/>
                <a:hlinkClick r:id="rId3"/>
              </a:rPr>
              <a:t>mass.gov/EECBRC</a:t>
            </a:r>
            <a:endParaRPr lang="en-US" sz="2400" b="1" i="1" dirty="0">
              <a:latin typeface="Arial" panose="020B0604020202020204" pitchFamily="34" charset="0"/>
              <a:cs typeface="Arial" panose="020B0604020202020204" pitchFamily="34" charset="0"/>
            </a:endParaRPr>
          </a:p>
          <a:p>
            <a:endParaRPr lang="en-US" sz="2400" dirty="0"/>
          </a:p>
          <a:p>
            <a:endParaRPr lang="en-US" sz="2300" dirty="0">
              <a:solidFill>
                <a:srgbClr val="C00000"/>
              </a:solidFill>
            </a:endParaRPr>
          </a:p>
          <a:p>
            <a:endParaRPr lang="en-US" dirty="0"/>
          </a:p>
        </p:txBody>
      </p:sp>
      <p:pic>
        <p:nvPicPr>
          <p:cNvPr id="6" name="Picture 5"/>
          <p:cNvPicPr>
            <a:picLocks noChangeAspect="1"/>
          </p:cNvPicPr>
          <p:nvPr/>
        </p:nvPicPr>
        <p:blipFill>
          <a:blip r:embed="rId4"/>
          <a:stretch>
            <a:fillRect/>
          </a:stretch>
        </p:blipFill>
        <p:spPr>
          <a:xfrm>
            <a:off x="3062357" y="718507"/>
            <a:ext cx="6067286" cy="6002968"/>
          </a:xfrm>
          <a:prstGeom prst="rect">
            <a:avLst/>
          </a:prstGeom>
        </p:spPr>
      </p:pic>
      <p:sp>
        <p:nvSpPr>
          <p:cNvPr id="5" name="Date Placeholder 4">
            <a:extLst>
              <a:ext uri="{FF2B5EF4-FFF2-40B4-BE49-F238E27FC236}">
                <a16:creationId xmlns:a16="http://schemas.microsoft.com/office/drawing/2014/main" id="{32018A2E-75FF-4D85-8823-3F5F79BA83E8}"/>
              </a:ext>
            </a:extLst>
          </p:cNvPr>
          <p:cNvSpPr>
            <a:spLocks noGrp="1"/>
          </p:cNvSpPr>
          <p:nvPr>
            <p:ph type="dt" sz="half" idx="10"/>
          </p:nvPr>
        </p:nvSpPr>
        <p:spPr/>
        <p:txBody>
          <a:bodyPr/>
          <a:lstStyle/>
          <a:p>
            <a:pPr>
              <a:defRPr/>
            </a:pPr>
            <a:fld id="{EFEE1E96-0319-4024-972F-40FFB26D731B}" type="datetime1">
              <a:rPr lang="en-US" smtClean="0">
                <a:solidFill>
                  <a:srgbClr val="000000"/>
                </a:solidFill>
              </a:rPr>
              <a:t>1/22/2019</a:t>
            </a:fld>
            <a:endParaRPr lang="en-US">
              <a:solidFill>
                <a:srgbClr val="000000"/>
              </a:solidFill>
            </a:endParaRPr>
          </a:p>
        </p:txBody>
      </p:sp>
    </p:spTree>
    <p:extLst>
      <p:ext uri="{BB962C8B-B14F-4D97-AF65-F5344CB8AC3E}">
        <p14:creationId xmlns:p14="http://schemas.microsoft.com/office/powerpoint/2010/main" val="122850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D89B2F-08B2-429F-9D23-2DF3E8CE81AC}"/>
              </a:ext>
            </a:extLst>
          </p:cNvPr>
          <p:cNvSpPr>
            <a:spLocks noGrp="1"/>
          </p:cNvSpPr>
          <p:nvPr>
            <p:ph idx="1"/>
          </p:nvPr>
        </p:nvSpPr>
        <p:spPr/>
        <p:txBody>
          <a:bodyPr>
            <a:normAutofit/>
          </a:bodyPr>
          <a:lstStyle/>
          <a:p>
            <a:pPr marL="0" indent="0">
              <a:buNone/>
            </a:pPr>
            <a:r>
              <a:rPr lang="en-US" sz="3200" dirty="0" err="1"/>
              <a:t>Questões</a:t>
            </a:r>
            <a:r>
              <a:rPr lang="en-US" sz="3200" dirty="0"/>
              <a:t> </a:t>
            </a:r>
            <a:r>
              <a:rPr lang="en-US" sz="3200" dirty="0" err="1"/>
              <a:t>Políticas</a:t>
            </a:r>
            <a:r>
              <a:rPr lang="en-US" sz="3200" dirty="0"/>
              <a:t> </a:t>
            </a:r>
            <a:r>
              <a:rPr lang="en-US" sz="3200" dirty="0" err="1"/>
              <a:t>ou</a:t>
            </a:r>
            <a:r>
              <a:rPr lang="en-US" sz="3200" dirty="0"/>
              <a:t> </a:t>
            </a:r>
            <a:r>
              <a:rPr lang="en-US" sz="3200" dirty="0" err="1"/>
              <a:t>Regulatórias</a:t>
            </a:r>
            <a:r>
              <a:rPr lang="en-US" sz="3200" dirty="0"/>
              <a:t> </a:t>
            </a:r>
            <a:r>
              <a:rPr lang="en-US" sz="3200" dirty="0" smtClean="0"/>
              <a:t>:</a:t>
            </a:r>
            <a:r>
              <a:rPr lang="en-US" sz="3200" dirty="0"/>
              <a:t>	</a:t>
            </a:r>
            <a:r>
              <a:rPr lang="en-US" sz="3200" dirty="0">
                <a:solidFill>
                  <a:srgbClr val="0070C0"/>
                </a:solidFill>
                <a:hlinkClick r:id="rId2"/>
              </a:rPr>
              <a:t>EECBRCUpdates@mass.gov</a:t>
            </a:r>
            <a:endParaRPr lang="en-US" sz="3200" dirty="0">
              <a:solidFill>
                <a:srgbClr val="0070C0"/>
              </a:solidFill>
            </a:endParaRPr>
          </a:p>
          <a:p>
            <a:pPr algn="ctr"/>
            <a:endParaRPr lang="en-US" sz="3200" dirty="0"/>
          </a:p>
          <a:p>
            <a:pPr marL="0" indent="0">
              <a:buNone/>
            </a:pPr>
            <a:r>
              <a:rPr lang="en-US" sz="3200" dirty="0" err="1"/>
              <a:t>Recursos</a:t>
            </a:r>
            <a:r>
              <a:rPr lang="en-US" sz="3200" dirty="0"/>
              <a:t> </a:t>
            </a:r>
            <a:r>
              <a:rPr lang="en-US" sz="3200" dirty="0" err="1" smtClean="0"/>
              <a:t>Adicionais</a:t>
            </a:r>
            <a:r>
              <a:rPr lang="en-US" sz="3200" dirty="0" smtClean="0"/>
              <a:t> :</a:t>
            </a:r>
            <a:r>
              <a:rPr lang="en-US" sz="3200" dirty="0"/>
              <a:t>	                    </a:t>
            </a:r>
            <a:r>
              <a:rPr lang="en-US" sz="3200" dirty="0"/>
              <a:t> </a:t>
            </a:r>
            <a:r>
              <a:rPr lang="en-US" sz="3200" dirty="0" smtClean="0"/>
              <a:t>         </a:t>
            </a:r>
            <a:r>
              <a:rPr lang="en-US" sz="3200" u="sng" dirty="0" smtClean="0">
                <a:solidFill>
                  <a:srgbClr val="0070C0"/>
                </a:solidFill>
              </a:rPr>
              <a:t>mass.gov/EECBRC</a:t>
            </a:r>
            <a:endParaRPr lang="en-US" sz="3200" u="sng" dirty="0">
              <a:solidFill>
                <a:srgbClr val="0070C0"/>
              </a:solidFill>
            </a:endParaRPr>
          </a:p>
          <a:p>
            <a:pPr algn="ctr"/>
            <a:endParaRPr lang="en-US" sz="3200" dirty="0"/>
          </a:p>
        </p:txBody>
      </p:sp>
      <p:sp>
        <p:nvSpPr>
          <p:cNvPr id="3" name="Date Placeholder 2">
            <a:extLst>
              <a:ext uri="{FF2B5EF4-FFF2-40B4-BE49-F238E27FC236}">
                <a16:creationId xmlns:a16="http://schemas.microsoft.com/office/drawing/2014/main" id="{E70B8096-A9F9-416E-A75B-1C931C86408F}"/>
              </a:ext>
            </a:extLst>
          </p:cNvPr>
          <p:cNvSpPr>
            <a:spLocks noGrp="1"/>
          </p:cNvSpPr>
          <p:nvPr>
            <p:ph type="dt" sz="half" idx="10"/>
          </p:nvPr>
        </p:nvSpPr>
        <p:spPr/>
        <p:txBody>
          <a:bodyPr/>
          <a:lstStyle/>
          <a:p>
            <a:pPr>
              <a:defRPr/>
            </a:pPr>
            <a:fld id="{6E112537-954D-477F-B9E8-3856B936B8B0}" type="datetime1">
              <a:rPr lang="en-US" smtClean="0">
                <a:solidFill>
                  <a:srgbClr val="000000"/>
                </a:solidFill>
              </a:rPr>
              <a:t>1/22/2019</a:t>
            </a:fld>
            <a:endParaRPr lang="en-US">
              <a:solidFill>
                <a:srgbClr val="000000"/>
              </a:solidFill>
            </a:endParaRPr>
          </a:p>
        </p:txBody>
      </p:sp>
      <p:sp>
        <p:nvSpPr>
          <p:cNvPr id="4" name="Slide Number Placeholder 3">
            <a:extLst>
              <a:ext uri="{FF2B5EF4-FFF2-40B4-BE49-F238E27FC236}">
                <a16:creationId xmlns:a16="http://schemas.microsoft.com/office/drawing/2014/main" id="{04AEF93C-9DFD-409E-BB77-067DF90F0AC5}"/>
              </a:ext>
            </a:extLst>
          </p:cNvPr>
          <p:cNvSpPr>
            <a:spLocks noGrp="1"/>
          </p:cNvSpPr>
          <p:nvPr>
            <p:ph type="sldNum" sz="quarter" idx="11"/>
          </p:nvPr>
        </p:nvSpPr>
        <p:spPr/>
        <p:txBody>
          <a:bodyPr/>
          <a:lstStyle/>
          <a:p>
            <a:pPr>
              <a:defRPr/>
            </a:pPr>
            <a:fld id="{3EC657DF-FE95-454F-AB66-42CBA9BDA6D9}" type="slidenum">
              <a:rPr lang="en-US" smtClean="0">
                <a:solidFill>
                  <a:srgbClr val="000000"/>
                </a:solidFill>
              </a:rPr>
              <a:pPr>
                <a:defRPr/>
              </a:pPr>
              <a:t>23</a:t>
            </a:fld>
            <a:endParaRPr lang="en-US">
              <a:solidFill>
                <a:srgbClr val="000000"/>
              </a:solidFill>
            </a:endParaRPr>
          </a:p>
        </p:txBody>
      </p:sp>
      <p:sp>
        <p:nvSpPr>
          <p:cNvPr id="5" name="Text Placeholder 4">
            <a:extLst>
              <a:ext uri="{FF2B5EF4-FFF2-40B4-BE49-F238E27FC236}">
                <a16:creationId xmlns:a16="http://schemas.microsoft.com/office/drawing/2014/main" id="{DA8861A4-AE58-4D3B-BE43-4F939F816F86}"/>
              </a:ext>
            </a:extLst>
          </p:cNvPr>
          <p:cNvSpPr>
            <a:spLocks noGrp="1"/>
          </p:cNvSpPr>
          <p:nvPr>
            <p:ph type="body" sz="quarter" idx="12"/>
          </p:nvPr>
        </p:nvSpPr>
        <p:spPr>
          <a:xfrm>
            <a:off x="592667" y="277812"/>
            <a:ext cx="9510184" cy="714281"/>
          </a:xfrm>
        </p:spPr>
        <p:txBody>
          <a:bodyPr>
            <a:normAutofit/>
          </a:bodyPr>
          <a:lstStyle/>
          <a:p>
            <a:r>
              <a:rPr lang="en-US" sz="4000" dirty="0"/>
              <a:t>Resources</a:t>
            </a:r>
          </a:p>
        </p:txBody>
      </p:sp>
    </p:spTree>
    <p:extLst>
      <p:ext uri="{BB962C8B-B14F-4D97-AF65-F5344CB8AC3E}">
        <p14:creationId xmlns:p14="http://schemas.microsoft.com/office/powerpoint/2010/main" val="1479521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52AA5FE-69EF-4C29-9910-77C44BCFBC18}"/>
              </a:ext>
            </a:extLst>
          </p:cNvPr>
          <p:cNvSpPr>
            <a:spLocks noGrp="1"/>
          </p:cNvSpPr>
          <p:nvPr>
            <p:ph type="dt" sz="half" idx="10"/>
          </p:nvPr>
        </p:nvSpPr>
        <p:spPr/>
        <p:txBody>
          <a:bodyPr/>
          <a:lstStyle/>
          <a:p>
            <a:fld id="{92C96C4E-43E7-4F3F-819E-0FE76E85B9D3}" type="datetime1">
              <a:rPr lang="en-US" smtClean="0"/>
              <a:t>1/22/2019</a:t>
            </a:fld>
            <a:endParaRPr lang="en-US"/>
          </a:p>
        </p:txBody>
      </p:sp>
      <p:sp>
        <p:nvSpPr>
          <p:cNvPr id="5" name="Footer Placeholder 4">
            <a:extLst>
              <a:ext uri="{FF2B5EF4-FFF2-40B4-BE49-F238E27FC236}">
                <a16:creationId xmlns:a16="http://schemas.microsoft.com/office/drawing/2014/main" id="{A19D2C89-A44F-40E0-94F8-C1E95DD6B8F8}"/>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2CD75D16-63DF-4273-B589-6E9E1B592DE2}"/>
              </a:ext>
            </a:extLst>
          </p:cNvPr>
          <p:cNvSpPr>
            <a:spLocks noGrp="1"/>
          </p:cNvSpPr>
          <p:nvPr>
            <p:ph type="sldNum" sz="quarter" idx="12"/>
          </p:nvPr>
        </p:nvSpPr>
        <p:spPr/>
        <p:txBody>
          <a:bodyPr/>
          <a:lstStyle/>
          <a:p>
            <a:fld id="{A37BF351-ECB2-434E-8AE5-79364D4AF1A7}" type="slidenum">
              <a:rPr lang="en-US" smtClean="0"/>
              <a:t>24</a:t>
            </a:fld>
            <a:endParaRPr lang="en-US"/>
          </a:p>
        </p:txBody>
      </p:sp>
      <p:sp>
        <p:nvSpPr>
          <p:cNvPr id="8" name="Content Placeholder 7">
            <a:extLst>
              <a:ext uri="{FF2B5EF4-FFF2-40B4-BE49-F238E27FC236}">
                <a16:creationId xmlns:a16="http://schemas.microsoft.com/office/drawing/2014/main" id="{1E0AD716-BF5F-474C-B0AB-BDC508540420}"/>
              </a:ext>
            </a:extLst>
          </p:cNvPr>
          <p:cNvSpPr txBox="1">
            <a:spLocks noGrp="1"/>
          </p:cNvSpPr>
          <p:nvPr>
            <p:ph idx="1"/>
          </p:nvPr>
        </p:nvSpPr>
        <p:spPr>
          <a:xfrm>
            <a:off x="838200" y="5326343"/>
            <a:ext cx="10515600" cy="996170"/>
          </a:xfrm>
          <a:prstGeom prst="rect">
            <a:avLst/>
          </a:prstGeom>
          <a:noFill/>
        </p:spPr>
        <p:txBody>
          <a:bodyPr wrap="square" rtlCol="0">
            <a:spAutoFit/>
          </a:bodyPr>
          <a:lstStyle/>
          <a:p>
            <a:pPr marL="0" indent="0">
              <a:buNone/>
            </a:pPr>
            <a:r>
              <a:rPr lang="en-US" sz="1200" b="1" dirty="0" err="1"/>
              <a:t>Confidencialidade</a:t>
            </a:r>
            <a:r>
              <a:rPr lang="en-US" sz="1200" b="1" dirty="0"/>
              <a:t> e </a:t>
            </a:r>
            <a:r>
              <a:rPr lang="en-US" sz="1200" b="1" dirty="0" err="1"/>
              <a:t>Propriedade</a:t>
            </a:r>
            <a:r>
              <a:rPr lang="en-US" sz="1200" b="1" dirty="0"/>
              <a:t> </a:t>
            </a:r>
            <a:r>
              <a:rPr lang="en-US" sz="1200" b="1" dirty="0" err="1" smtClean="0"/>
              <a:t>Intelectual</a:t>
            </a:r>
            <a:endParaRPr lang="en-US" sz="1200" b="1" dirty="0" smtClean="0"/>
          </a:p>
          <a:p>
            <a:pPr marL="0" indent="0">
              <a:buNone/>
            </a:pPr>
            <a:r>
              <a:rPr lang="pt-BR" sz="1100" i="1" dirty="0" smtClean="0"/>
              <a:t>Estes materiais contêm informações confidenciais e proprietárias do Departamento de Educação Infantil e Cuidados Infantis. Todas as informações contidas neste documento são protegidas por lei, incluindo, mas não se limitando a, lei de direitos autorais. Nenhuma destas informações pode ser copiada ou reproduzida de qualquer outra forma, reembalada, transmitida, disseminada, redistribuída ou armazenada para uso posterior para esse fim, no todo ou em parte, de qualquer forma, por qualquer pessoa sem prévia autorização por escrito Departamento de Educação Escolar e Cuidados Infantis</a:t>
            </a:r>
            <a:r>
              <a:rPr lang="en-US" sz="1100" i="1" dirty="0" smtClean="0"/>
              <a:t>.</a:t>
            </a:r>
            <a:endParaRPr lang="en-US" sz="1100" i="1" dirty="0"/>
          </a:p>
        </p:txBody>
      </p:sp>
      <p:cxnSp>
        <p:nvCxnSpPr>
          <p:cNvPr id="10" name="Straight Connector 9">
            <a:extLst>
              <a:ext uri="{FF2B5EF4-FFF2-40B4-BE49-F238E27FC236}">
                <a16:creationId xmlns:a16="http://schemas.microsoft.com/office/drawing/2014/main" id="{52F7B843-AFCE-4A70-8CB7-F98BEBA4F88A}"/>
              </a:ext>
            </a:extLst>
          </p:cNvPr>
          <p:cNvCxnSpPr/>
          <p:nvPr/>
        </p:nvCxnSpPr>
        <p:spPr>
          <a:xfrm>
            <a:off x="883024" y="5159188"/>
            <a:ext cx="10287000" cy="0"/>
          </a:xfrm>
          <a:prstGeom prst="line">
            <a:avLst/>
          </a:prstGeom>
          <a:ln>
            <a:solidFill>
              <a:srgbClr val="C00000"/>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2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3B95-E729-4078-BA45-14C14BD10D49}"/>
              </a:ext>
            </a:extLst>
          </p:cNvPr>
          <p:cNvSpPr>
            <a:spLocks noGrp="1"/>
          </p:cNvSpPr>
          <p:nvPr>
            <p:ph type="title"/>
          </p:nvPr>
        </p:nvSpPr>
        <p:spPr>
          <a:xfrm>
            <a:off x="838200" y="365125"/>
            <a:ext cx="10515600" cy="822699"/>
          </a:xfrm>
        </p:spPr>
        <p:txBody>
          <a:bodyPr>
            <a:normAutofit/>
          </a:bodyPr>
          <a:lstStyle/>
          <a:p>
            <a:r>
              <a:rPr lang="pt-BR" sz="3300" b="1" dirty="0"/>
              <a:t>Atualizações do projeto de verificação de </a:t>
            </a:r>
            <a:r>
              <a:rPr lang="pt-BR" sz="3300" b="1" dirty="0" smtClean="0"/>
              <a:t>Antecedentes</a:t>
            </a:r>
            <a:endParaRPr lang="en-US" sz="3300" b="1" dirty="0"/>
          </a:p>
        </p:txBody>
      </p:sp>
      <p:sp>
        <p:nvSpPr>
          <p:cNvPr id="3" name="Content Placeholder 2">
            <a:extLst>
              <a:ext uri="{FF2B5EF4-FFF2-40B4-BE49-F238E27FC236}">
                <a16:creationId xmlns:a16="http://schemas.microsoft.com/office/drawing/2014/main" id="{04E11E3F-F6F2-484E-8296-14A44B527D87}"/>
              </a:ext>
            </a:extLst>
          </p:cNvPr>
          <p:cNvSpPr>
            <a:spLocks noGrp="1"/>
          </p:cNvSpPr>
          <p:nvPr>
            <p:ph idx="1"/>
          </p:nvPr>
        </p:nvSpPr>
        <p:spPr>
          <a:xfrm>
            <a:off x="838200" y="1143000"/>
            <a:ext cx="10515600" cy="5270499"/>
          </a:xfrm>
        </p:spPr>
        <p:txBody>
          <a:bodyPr>
            <a:normAutofit fontScale="77500" lnSpcReduction="20000"/>
          </a:bodyPr>
          <a:lstStyle/>
          <a:p>
            <a:r>
              <a:rPr lang="pt-BR" dirty="0"/>
              <a:t>O novo Sistema Computadorizado de Verificação de Antecedentes (BRC) será implementado em fases, começando no início de </a:t>
            </a:r>
            <a:r>
              <a:rPr lang="pt-BR" dirty="0" smtClean="0"/>
              <a:t>2019</a:t>
            </a:r>
            <a:endParaRPr lang="en-US" dirty="0"/>
          </a:p>
          <a:p>
            <a:r>
              <a:rPr lang="pt-BR" dirty="0" smtClean="0"/>
              <a:t>A Equipa </a:t>
            </a:r>
            <a:r>
              <a:rPr lang="pt-BR" dirty="0"/>
              <a:t>de </a:t>
            </a:r>
            <a:r>
              <a:rPr lang="pt-BR" dirty="0" smtClean="0"/>
              <a:t>Informática (IT) </a:t>
            </a:r>
            <a:r>
              <a:rPr lang="pt-BR" dirty="0"/>
              <a:t>está na fase final de desenvolvimento, e trabalhando na revisão e treinamento do </a:t>
            </a:r>
            <a:r>
              <a:rPr lang="pt-BR" dirty="0" smtClean="0"/>
              <a:t>sistema</a:t>
            </a:r>
            <a:endParaRPr lang="en-US" dirty="0"/>
          </a:p>
          <a:p>
            <a:pPr marL="0" indent="0">
              <a:buNone/>
            </a:pPr>
            <a:r>
              <a:rPr lang="pt-BR" dirty="0"/>
              <a:t>O sistema e os regulamentos existentes para implementar os requisitos federais foram </a:t>
            </a:r>
            <a:r>
              <a:rPr lang="pt-BR" dirty="0" smtClean="0"/>
              <a:t>atualizados</a:t>
            </a:r>
            <a:endParaRPr lang="en-US" dirty="0"/>
          </a:p>
          <a:p>
            <a:r>
              <a:rPr lang="pt-BR" sz="2600" b="1" dirty="0"/>
              <a:t>Os requisitos de CCDBG federal têm causado mudanças nos estatutos e regulamentos da </a:t>
            </a:r>
            <a:r>
              <a:rPr lang="pt-BR" sz="2600" b="1" dirty="0" smtClean="0"/>
              <a:t>CEE</a:t>
            </a:r>
            <a:r>
              <a:rPr lang="en-US" b="1" dirty="0" smtClean="0"/>
              <a:t>:</a:t>
            </a:r>
            <a:endParaRPr lang="en-US" b="1" dirty="0"/>
          </a:p>
          <a:p>
            <a:pPr lvl="1"/>
            <a:r>
              <a:rPr lang="pt-BR" dirty="0"/>
              <a:t>Desqualificações obrigatórias (não aplicáveis ao programa Residencial e Colocação [R &amp; P</a:t>
            </a:r>
            <a:r>
              <a:rPr lang="pt-BR" dirty="0" smtClean="0"/>
              <a:t>])</a:t>
            </a:r>
            <a:endParaRPr lang="en-US" dirty="0"/>
          </a:p>
          <a:p>
            <a:pPr lvl="1"/>
            <a:r>
              <a:rPr lang="pt-BR" dirty="0"/>
              <a:t>Contratação supervisionada provisória (não aplicável ao programa residencial e de </a:t>
            </a:r>
            <a:r>
              <a:rPr lang="pt-BR" dirty="0" smtClean="0"/>
              <a:t>colocação)</a:t>
            </a:r>
            <a:endParaRPr lang="en-US" dirty="0"/>
          </a:p>
          <a:p>
            <a:pPr lvl="1"/>
            <a:r>
              <a:rPr lang="pt-BR" dirty="0"/>
              <a:t>Exigir impressões digitais mais cedo para todos os </a:t>
            </a:r>
            <a:r>
              <a:rPr lang="pt-BR" dirty="0" smtClean="0"/>
              <a:t>programas</a:t>
            </a:r>
            <a:endParaRPr lang="en-US" dirty="0"/>
          </a:p>
          <a:p>
            <a:pPr lvl="1"/>
            <a:r>
              <a:rPr lang="pt-BR" dirty="0"/>
              <a:t>Não é adequado para</a:t>
            </a:r>
            <a:r>
              <a:rPr lang="pt-BR" dirty="0" smtClean="0"/>
              <a:t>: a </a:t>
            </a:r>
            <a:r>
              <a:rPr lang="pt-BR" dirty="0"/>
              <a:t>falta de resposta, informações materialmente falsas ou falha na conclusão do </a:t>
            </a:r>
            <a:r>
              <a:rPr lang="pt-BR" dirty="0" smtClean="0"/>
              <a:t>BRC</a:t>
            </a:r>
            <a:endParaRPr lang="en-US" dirty="0"/>
          </a:p>
          <a:p>
            <a:r>
              <a:rPr lang="en-US" b="1" dirty="0" err="1" smtClean="0"/>
              <a:t>Os</a:t>
            </a:r>
            <a:r>
              <a:rPr lang="en-US" b="1" dirty="0" smtClean="0"/>
              <a:t> </a:t>
            </a:r>
            <a:r>
              <a:rPr lang="en-US" b="1" dirty="0" err="1" smtClean="0"/>
              <a:t>termos</a:t>
            </a:r>
            <a:r>
              <a:rPr lang="en-US" b="1" dirty="0" smtClean="0"/>
              <a:t> </a:t>
            </a:r>
            <a:r>
              <a:rPr lang="en-US" b="1" dirty="0" err="1"/>
              <a:t>importantes</a:t>
            </a:r>
            <a:r>
              <a:rPr lang="en-US" b="1" dirty="0"/>
              <a:t> </a:t>
            </a:r>
            <a:r>
              <a:rPr lang="en-US" b="1" dirty="0" err="1" smtClean="0"/>
              <a:t>mudaram</a:t>
            </a:r>
            <a:r>
              <a:rPr lang="en-US" b="1" dirty="0" smtClean="0"/>
              <a:t>:</a:t>
            </a:r>
            <a:endParaRPr lang="en-US" b="1" dirty="0"/>
          </a:p>
          <a:p>
            <a:pPr lvl="1"/>
            <a:r>
              <a:rPr lang="pt-BR" dirty="0" smtClean="0"/>
              <a:t>Revisor </a:t>
            </a:r>
            <a:r>
              <a:rPr lang="pt-BR" dirty="0"/>
              <a:t>= </a:t>
            </a:r>
            <a:r>
              <a:rPr lang="pt-BR" b="1" dirty="0">
                <a:solidFill>
                  <a:srgbClr val="0070C0"/>
                </a:solidFill>
              </a:rPr>
              <a:t>agora </a:t>
            </a:r>
            <a:r>
              <a:rPr lang="pt-BR" b="1" dirty="0" smtClean="0">
                <a:solidFill>
                  <a:srgbClr val="0070C0"/>
                </a:solidFill>
              </a:rPr>
              <a:t>Gerente </a:t>
            </a:r>
            <a:r>
              <a:rPr lang="pt-BR" b="1" dirty="0">
                <a:solidFill>
                  <a:srgbClr val="0070C0"/>
                </a:solidFill>
              </a:rPr>
              <a:t>do </a:t>
            </a:r>
            <a:r>
              <a:rPr lang="pt-BR" b="1" dirty="0" smtClean="0">
                <a:solidFill>
                  <a:srgbClr val="0070C0"/>
                </a:solidFill>
              </a:rPr>
              <a:t>Programa </a:t>
            </a:r>
            <a:r>
              <a:rPr lang="pt-BR" b="1" dirty="0">
                <a:solidFill>
                  <a:srgbClr val="0070C0"/>
                </a:solidFill>
              </a:rPr>
              <a:t>BRC (será alterado em </a:t>
            </a:r>
            <a:r>
              <a:rPr lang="pt-BR" b="1" dirty="0" smtClean="0">
                <a:solidFill>
                  <a:srgbClr val="0070C0"/>
                </a:solidFill>
              </a:rPr>
              <a:t>LEAD)</a:t>
            </a:r>
            <a:endParaRPr lang="en-US" b="1" dirty="0">
              <a:solidFill>
                <a:srgbClr val="0070C0"/>
              </a:solidFill>
            </a:endParaRPr>
          </a:p>
          <a:p>
            <a:pPr lvl="1"/>
            <a:r>
              <a:rPr lang="en-US" dirty="0" err="1" smtClean="0"/>
              <a:t>Requerente</a:t>
            </a:r>
            <a:r>
              <a:rPr lang="en-US" dirty="0" smtClean="0"/>
              <a:t> = </a:t>
            </a:r>
            <a:r>
              <a:rPr lang="en-US" b="1" dirty="0" smtClean="0">
                <a:solidFill>
                  <a:srgbClr val="0070C0"/>
                </a:solidFill>
              </a:rPr>
              <a:t>agora </a:t>
            </a:r>
            <a:r>
              <a:rPr lang="en-US" b="1" dirty="0" err="1" smtClean="0">
                <a:solidFill>
                  <a:srgbClr val="0070C0"/>
                </a:solidFill>
              </a:rPr>
              <a:t>candidato</a:t>
            </a:r>
            <a:endParaRPr lang="en-US" b="1" dirty="0" smtClean="0">
              <a:solidFill>
                <a:srgbClr val="0070C0"/>
              </a:solidFill>
            </a:endParaRPr>
          </a:p>
          <a:p>
            <a:pPr lvl="1"/>
            <a:r>
              <a:rPr lang="pt-BR" dirty="0" smtClean="0"/>
              <a:t>Contato </a:t>
            </a:r>
            <a:r>
              <a:rPr lang="pt-BR" dirty="0"/>
              <a:t>não supervisionado com crianças = </a:t>
            </a:r>
            <a:r>
              <a:rPr lang="pt-BR" b="1" dirty="0">
                <a:solidFill>
                  <a:srgbClr val="0070C0"/>
                </a:solidFill>
              </a:rPr>
              <a:t>agora têm acesso a crianças sem </a:t>
            </a:r>
            <a:r>
              <a:rPr lang="pt-BR" b="1" dirty="0" smtClean="0">
                <a:solidFill>
                  <a:srgbClr val="0070C0"/>
                </a:solidFill>
              </a:rPr>
              <a:t>supervisão</a:t>
            </a:r>
            <a:endParaRPr lang="en-US" b="1" dirty="0" smtClean="0">
              <a:solidFill>
                <a:srgbClr val="0070C0"/>
              </a:solidFill>
            </a:endParaRPr>
          </a:p>
          <a:p>
            <a:pPr lvl="1"/>
            <a:r>
              <a:rPr lang="pt-BR" dirty="0"/>
              <a:t>Serviços de suporte ou agência = </a:t>
            </a:r>
            <a:r>
              <a:rPr lang="pt-BR" b="1" dirty="0">
                <a:solidFill>
                  <a:srgbClr val="0070C0"/>
                </a:solidFill>
              </a:rPr>
              <a:t>agora afiliados / </a:t>
            </a:r>
            <a:r>
              <a:rPr lang="pt-BR" b="1" dirty="0" smtClean="0">
                <a:solidFill>
                  <a:srgbClr val="0070C0"/>
                </a:solidFill>
              </a:rPr>
              <a:t>terceiros</a:t>
            </a:r>
            <a:endParaRPr lang="en-US" b="1" dirty="0">
              <a:solidFill>
                <a:srgbClr val="0070C0"/>
              </a:solidFill>
            </a:endParaRPr>
          </a:p>
          <a:p>
            <a:pPr lvl="1"/>
            <a:r>
              <a:rPr lang="pt-BR" dirty="0"/>
              <a:t>Tabela de Crimes = </a:t>
            </a:r>
            <a:r>
              <a:rPr lang="pt-BR" b="1" dirty="0">
                <a:solidFill>
                  <a:srgbClr val="0070C0"/>
                </a:solidFill>
              </a:rPr>
              <a:t>agora tabela de ofensas de </a:t>
            </a:r>
            <a:r>
              <a:rPr lang="pt-BR" b="1" dirty="0" smtClean="0">
                <a:solidFill>
                  <a:srgbClr val="0070C0"/>
                </a:solidFill>
              </a:rPr>
              <a:t>desqualificação</a:t>
            </a:r>
            <a:endParaRPr lang="en-US" b="1" dirty="0">
              <a:solidFill>
                <a:srgbClr val="0070C0"/>
              </a:solidFill>
            </a:endParaRPr>
          </a:p>
          <a:p>
            <a:pPr lvl="1"/>
            <a:endParaRPr lang="en-US" dirty="0">
              <a:solidFill>
                <a:srgbClr val="FF0000"/>
              </a:solidFill>
            </a:endParaRPr>
          </a:p>
        </p:txBody>
      </p:sp>
      <p:sp>
        <p:nvSpPr>
          <p:cNvPr id="4" name="Date Placeholder 3">
            <a:extLst>
              <a:ext uri="{FF2B5EF4-FFF2-40B4-BE49-F238E27FC236}">
                <a16:creationId xmlns:a16="http://schemas.microsoft.com/office/drawing/2014/main" id="{EDE98C71-BCF3-4C3B-81C2-2676E65491A9}"/>
              </a:ext>
            </a:extLst>
          </p:cNvPr>
          <p:cNvSpPr>
            <a:spLocks noGrp="1"/>
          </p:cNvSpPr>
          <p:nvPr>
            <p:ph type="dt" sz="half" idx="10"/>
          </p:nvPr>
        </p:nvSpPr>
        <p:spPr/>
        <p:txBody>
          <a:bodyPr/>
          <a:lstStyle/>
          <a:p>
            <a:fld id="{D27E5132-30E3-4921-B4B7-78CA6E77C64F}" type="datetime1">
              <a:rPr lang="en-US" smtClean="0"/>
              <a:t>1/22/2019</a:t>
            </a:fld>
            <a:endParaRPr lang="en-US"/>
          </a:p>
        </p:txBody>
      </p:sp>
      <p:sp>
        <p:nvSpPr>
          <p:cNvPr id="5" name="Footer Placeholder 4">
            <a:extLst>
              <a:ext uri="{FF2B5EF4-FFF2-40B4-BE49-F238E27FC236}">
                <a16:creationId xmlns:a16="http://schemas.microsoft.com/office/drawing/2014/main" id="{79AD4D08-268F-422B-916E-883F09F667FF}"/>
              </a:ext>
            </a:extLst>
          </p:cNvPr>
          <p:cNvSpPr>
            <a:spLocks noGrp="1"/>
          </p:cNvSpPr>
          <p:nvPr>
            <p:ph type="ftr" sz="quarter" idx="11"/>
          </p:nvPr>
        </p:nvSpPr>
        <p:spPr>
          <a:xfrm>
            <a:off x="3659980" y="6219823"/>
            <a:ext cx="4419150" cy="501651"/>
          </a:xfrm>
        </p:spPr>
        <p:txBody>
          <a:bodyPr/>
          <a:lstStyle/>
          <a:p>
            <a:r>
              <a:rPr lang="en-US"/>
              <a:t>© 2018 Dept. of Early Education and Care. Proprietary and confidential. All rights reserved. </a:t>
            </a:r>
            <a:endParaRPr lang="en-US" b="1" dirty="0">
              <a:solidFill>
                <a:schemeClr val="tx1"/>
              </a:solidFill>
            </a:endParaRPr>
          </a:p>
        </p:txBody>
      </p:sp>
      <p:sp>
        <p:nvSpPr>
          <p:cNvPr id="7" name="Slide Number Placeholder 6">
            <a:extLst>
              <a:ext uri="{FF2B5EF4-FFF2-40B4-BE49-F238E27FC236}">
                <a16:creationId xmlns:a16="http://schemas.microsoft.com/office/drawing/2014/main" id="{AF9293FA-302D-48C1-9C5B-B6DD18ABB52E}"/>
              </a:ext>
            </a:extLst>
          </p:cNvPr>
          <p:cNvSpPr>
            <a:spLocks noGrp="1"/>
          </p:cNvSpPr>
          <p:nvPr>
            <p:ph type="sldNum" sz="quarter" idx="12"/>
          </p:nvPr>
        </p:nvSpPr>
        <p:spPr/>
        <p:txBody>
          <a:bodyPr/>
          <a:lstStyle/>
          <a:p>
            <a:fld id="{A37BF351-ECB2-434E-8AE5-79364D4AF1A7}" type="slidenum">
              <a:rPr lang="en-US" smtClean="0"/>
              <a:t>3</a:t>
            </a:fld>
            <a:endParaRPr lang="en-US"/>
          </a:p>
        </p:txBody>
      </p:sp>
    </p:spTree>
    <p:extLst>
      <p:ext uri="{BB962C8B-B14F-4D97-AF65-F5344CB8AC3E}">
        <p14:creationId xmlns:p14="http://schemas.microsoft.com/office/powerpoint/2010/main" val="317216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081" cy="1325563"/>
          </a:xfrm>
        </p:spPr>
        <p:txBody>
          <a:bodyPr>
            <a:normAutofit/>
          </a:bodyPr>
          <a:lstStyle/>
          <a:p>
            <a:r>
              <a:rPr lang="pt-BR" sz="3600" dirty="0"/>
              <a:t>Mudanças regulatórias / estatutárias ainda </a:t>
            </a:r>
            <a:r>
              <a:rPr lang="pt-BR" sz="3600" u="sng" dirty="0" smtClean="0"/>
              <a:t>Não</a:t>
            </a:r>
            <a:r>
              <a:rPr lang="pt-BR" sz="3600" dirty="0" smtClean="0"/>
              <a:t> </a:t>
            </a:r>
            <a:r>
              <a:rPr lang="pt-BR" sz="3600" dirty="0"/>
              <a:t>efetivas</a:t>
            </a:r>
            <a:endParaRPr lang="en-US" sz="3600" dirty="0"/>
          </a:p>
        </p:txBody>
      </p:sp>
      <p:sp>
        <p:nvSpPr>
          <p:cNvPr id="3" name="Content Placeholder 2"/>
          <p:cNvSpPr>
            <a:spLocks noGrp="1"/>
          </p:cNvSpPr>
          <p:nvPr>
            <p:ph idx="1"/>
          </p:nvPr>
        </p:nvSpPr>
        <p:spPr>
          <a:xfrm>
            <a:off x="838199" y="1543050"/>
            <a:ext cx="10933253" cy="4813299"/>
          </a:xfrm>
        </p:spPr>
        <p:txBody>
          <a:bodyPr>
            <a:normAutofit fontScale="85000" lnSpcReduction="20000"/>
          </a:bodyPr>
          <a:lstStyle/>
          <a:p>
            <a:pPr marL="0" indent="0">
              <a:buNone/>
            </a:pPr>
            <a:r>
              <a:rPr lang="pt-BR" b="1" dirty="0"/>
              <a:t>Novos regulamentos e tabelas de atualização de crime de desqualificação foram publicados em 1 de outubro de 2018, mas algumas coisas ainda </a:t>
            </a:r>
            <a:r>
              <a:rPr lang="pt-BR" b="1" u="sng" dirty="0"/>
              <a:t>não</a:t>
            </a:r>
            <a:r>
              <a:rPr lang="pt-BR" b="1" dirty="0"/>
              <a:t> entraram em vigor </a:t>
            </a:r>
            <a:r>
              <a:rPr lang="en-US" b="1" dirty="0" smtClean="0"/>
              <a:t>:</a:t>
            </a:r>
            <a:endParaRPr lang="en-US" b="1" dirty="0"/>
          </a:p>
          <a:p>
            <a:pPr marL="0" indent="0">
              <a:buNone/>
            </a:pPr>
            <a:endParaRPr lang="en-US" sz="1200" b="1" dirty="0"/>
          </a:p>
          <a:p>
            <a:pPr marL="0" indent="0">
              <a:buNone/>
            </a:pPr>
            <a:r>
              <a:rPr lang="pt-BR" b="1" dirty="0"/>
              <a:t>Em vigor a partir de 11 de dezembro de </a:t>
            </a:r>
            <a:r>
              <a:rPr lang="pt-BR" b="1" dirty="0" smtClean="0"/>
              <a:t>2018</a:t>
            </a:r>
            <a:endParaRPr lang="en-US" b="1" dirty="0"/>
          </a:p>
          <a:p>
            <a:pPr lvl="1">
              <a:buFont typeface="Courier New" panose="02070309020205020404" pitchFamily="49" charset="0"/>
              <a:buChar char="o"/>
            </a:pPr>
            <a:r>
              <a:rPr lang="pt-BR" dirty="0"/>
              <a:t>Contratação supervisionada provisória (apenas para grupo e idade escolar (GSA</a:t>
            </a:r>
            <a:r>
              <a:rPr lang="pt-BR" dirty="0" smtClean="0"/>
              <a:t>))</a:t>
            </a:r>
            <a:endParaRPr lang="en-US" dirty="0"/>
          </a:p>
          <a:p>
            <a:pPr marL="0" indent="0">
              <a:buNone/>
            </a:pPr>
            <a:r>
              <a:rPr lang="pt-BR" b="1" dirty="0"/>
              <a:t>Entrará em vigor em </a:t>
            </a:r>
            <a:r>
              <a:rPr lang="en-US" b="1" dirty="0" smtClean="0"/>
              <a:t>2019</a:t>
            </a:r>
            <a:endParaRPr lang="en-US" b="1" dirty="0"/>
          </a:p>
          <a:p>
            <a:pPr lvl="1">
              <a:buFont typeface="Courier New" panose="02070309020205020404" pitchFamily="49" charset="0"/>
              <a:buChar char="o"/>
            </a:pPr>
            <a:r>
              <a:rPr lang="pt-BR" dirty="0" smtClean="0"/>
              <a:t>A EEC revê todos os BRCs internamente</a:t>
            </a:r>
            <a:r>
              <a:rPr lang="en-US" dirty="0" smtClean="0"/>
              <a:t> </a:t>
            </a:r>
            <a:endParaRPr lang="en-US" dirty="0"/>
          </a:p>
          <a:p>
            <a:pPr lvl="1">
              <a:buFont typeface="Courier New" panose="02070309020205020404" pitchFamily="49" charset="0"/>
              <a:buChar char="o"/>
            </a:pPr>
            <a:r>
              <a:rPr lang="pt-BR" dirty="0"/>
              <a:t>Administração de todo o pessoal (por exemplo, zeladores e </a:t>
            </a:r>
            <a:r>
              <a:rPr lang="pt-BR" dirty="0" smtClean="0"/>
              <a:t>cozinheiros)</a:t>
            </a:r>
            <a:r>
              <a:rPr lang="en-US" dirty="0" smtClean="0"/>
              <a:t> </a:t>
            </a:r>
            <a:endParaRPr lang="en-US" dirty="0"/>
          </a:p>
          <a:p>
            <a:pPr lvl="1">
              <a:buFont typeface="Courier New" panose="02070309020205020404" pitchFamily="49" charset="0"/>
              <a:buChar char="o"/>
            </a:pPr>
            <a:r>
              <a:rPr lang="pt-BR" dirty="0"/>
              <a:t>Programas financiados (qualquer pessoa que receba um bônus ou contrata a EEC, como grupos religiosos, acampamentos de verão e alguns programas de escolas </a:t>
            </a:r>
            <a:r>
              <a:rPr lang="pt-BR" dirty="0" smtClean="0"/>
              <a:t>públicas)</a:t>
            </a:r>
            <a:endParaRPr lang="en-US" dirty="0"/>
          </a:p>
          <a:p>
            <a:pPr lvl="1">
              <a:buFont typeface="Courier New" panose="02070309020205020404" pitchFamily="49" charset="0"/>
              <a:buChar char="o"/>
            </a:pPr>
            <a:r>
              <a:rPr lang="en-US" dirty="0" err="1"/>
              <a:t>Transferência</a:t>
            </a:r>
            <a:r>
              <a:rPr lang="en-US" dirty="0"/>
              <a:t> de </a:t>
            </a:r>
            <a:r>
              <a:rPr lang="en-US" dirty="0" err="1" smtClean="0"/>
              <a:t>adequação</a:t>
            </a:r>
            <a:endParaRPr lang="en-US" dirty="0" smtClean="0"/>
          </a:p>
          <a:p>
            <a:pPr lvl="1">
              <a:buFont typeface="Courier New" panose="02070309020205020404" pitchFamily="49" charset="0"/>
              <a:buChar char="o"/>
            </a:pPr>
            <a:r>
              <a:rPr lang="en-US" dirty="0" err="1"/>
              <a:t>Consentimento</a:t>
            </a:r>
            <a:r>
              <a:rPr lang="en-US" dirty="0"/>
              <a:t> </a:t>
            </a:r>
            <a:r>
              <a:rPr lang="en-US" dirty="0" smtClean="0"/>
              <a:t>Annual</a:t>
            </a:r>
          </a:p>
          <a:p>
            <a:pPr lvl="1">
              <a:buFont typeface="Courier New" panose="02070309020205020404" pitchFamily="49" charset="0"/>
              <a:buChar char="o"/>
            </a:pPr>
            <a:r>
              <a:rPr lang="pt-BR" dirty="0"/>
              <a:t>O DCF apoiou o abuso sexual como uma alegada </a:t>
            </a:r>
            <a:r>
              <a:rPr lang="pt-BR" dirty="0" smtClean="0"/>
              <a:t>desqualificação</a:t>
            </a:r>
            <a:r>
              <a:rPr lang="en-US" dirty="0" smtClean="0"/>
              <a:t> </a:t>
            </a:r>
            <a:endParaRPr lang="en-US" dirty="0"/>
          </a:p>
          <a:p>
            <a:pPr lvl="1">
              <a:buFont typeface="Courier New" panose="02070309020205020404" pitchFamily="49" charset="0"/>
              <a:buChar char="o"/>
            </a:pPr>
            <a:r>
              <a:rPr lang="en-US" dirty="0"/>
              <a:t>NSOR </a:t>
            </a:r>
          </a:p>
          <a:p>
            <a:pPr lvl="1">
              <a:buFont typeface="Courier New" panose="02070309020205020404" pitchFamily="49" charset="0"/>
              <a:buChar char="o"/>
            </a:pPr>
            <a:r>
              <a:rPr lang="pt-BR" dirty="0"/>
              <a:t>Acesso direto ao CORI por agências de adoção para pais adotivos e </a:t>
            </a:r>
            <a:r>
              <a:rPr lang="pt-BR" dirty="0" smtClean="0"/>
              <a:t>HHM</a:t>
            </a:r>
            <a:endParaRPr lang="en-US" dirty="0"/>
          </a:p>
        </p:txBody>
      </p:sp>
      <p:sp>
        <p:nvSpPr>
          <p:cNvPr id="4" name="Date Placeholder 3"/>
          <p:cNvSpPr>
            <a:spLocks noGrp="1"/>
          </p:cNvSpPr>
          <p:nvPr>
            <p:ph type="dt" sz="half" idx="10"/>
          </p:nvPr>
        </p:nvSpPr>
        <p:spPr/>
        <p:txBody>
          <a:bodyPr/>
          <a:lstStyle/>
          <a:p>
            <a:fld id="{64190324-06FE-42AD-B445-9FFB7CF52DE9}" type="datetime1">
              <a:rPr lang="en-US" smtClean="0"/>
              <a:t>1/22/2019</a:t>
            </a:fld>
            <a:endParaRPr lang="en-US"/>
          </a:p>
        </p:txBody>
      </p:sp>
      <p:sp>
        <p:nvSpPr>
          <p:cNvPr id="5" name="Footer Placeholder 4"/>
          <p:cNvSpPr>
            <a:spLocks noGrp="1"/>
          </p:cNvSpPr>
          <p:nvPr>
            <p:ph type="ftr" sz="quarter" idx="11"/>
          </p:nvPr>
        </p:nvSpPr>
        <p:spPr/>
        <p:txBody>
          <a:bodyPr/>
          <a:lstStyle/>
          <a:p>
            <a:r>
              <a:rPr lang="en-US" dirty="0"/>
              <a:t>© 2018 Dept. of Early Education and Care. Proprietary and confidential. All rights reserved. </a:t>
            </a:r>
            <a:endParaRPr lang="en-US" b="1" dirty="0">
              <a:solidFill>
                <a:schemeClr val="tx1"/>
              </a:solidFill>
            </a:endParaRPr>
          </a:p>
        </p:txBody>
      </p:sp>
      <p:sp>
        <p:nvSpPr>
          <p:cNvPr id="7" name="Slide Number Placeholder 6">
            <a:extLst>
              <a:ext uri="{FF2B5EF4-FFF2-40B4-BE49-F238E27FC236}">
                <a16:creationId xmlns:a16="http://schemas.microsoft.com/office/drawing/2014/main" id="{E6ACAA94-1061-498F-94C0-D922ECB03ED8}"/>
              </a:ext>
            </a:extLst>
          </p:cNvPr>
          <p:cNvSpPr>
            <a:spLocks noGrp="1"/>
          </p:cNvSpPr>
          <p:nvPr>
            <p:ph type="sldNum" sz="quarter" idx="12"/>
          </p:nvPr>
        </p:nvSpPr>
        <p:spPr/>
        <p:txBody>
          <a:bodyPr/>
          <a:lstStyle/>
          <a:p>
            <a:fld id="{A37BF351-ECB2-434E-8AE5-79364D4AF1A7}" type="slidenum">
              <a:rPr lang="en-US" smtClean="0"/>
              <a:t>4</a:t>
            </a:fld>
            <a:endParaRPr lang="en-US"/>
          </a:p>
        </p:txBody>
      </p:sp>
    </p:spTree>
    <p:extLst>
      <p:ext uri="{BB962C8B-B14F-4D97-AF65-F5344CB8AC3E}">
        <p14:creationId xmlns:p14="http://schemas.microsoft.com/office/powerpoint/2010/main" val="127984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1166"/>
          </a:xfrm>
        </p:spPr>
        <p:txBody>
          <a:bodyPr>
            <a:normAutofit/>
          </a:bodyPr>
          <a:lstStyle/>
          <a:p>
            <a:r>
              <a:rPr lang="pt-BR" sz="2900" dirty="0"/>
              <a:t>Formulário de </a:t>
            </a:r>
            <a:r>
              <a:rPr lang="pt-BR" sz="2900" dirty="0" smtClean="0"/>
              <a:t>Consentimento </a:t>
            </a:r>
            <a:r>
              <a:rPr lang="pt-BR" sz="2900" dirty="0"/>
              <a:t>BRC e </a:t>
            </a:r>
            <a:r>
              <a:rPr lang="pt-BR" sz="2900" dirty="0" smtClean="0"/>
              <a:t>Processo </a:t>
            </a:r>
            <a:r>
              <a:rPr lang="pt-BR" sz="2900" dirty="0"/>
              <a:t>de </a:t>
            </a:r>
            <a:r>
              <a:rPr lang="pt-BR" sz="2900" dirty="0" smtClean="0"/>
              <a:t>Entrada </a:t>
            </a:r>
            <a:r>
              <a:rPr lang="pt-BR" sz="2900" dirty="0"/>
              <a:t>de </a:t>
            </a:r>
            <a:r>
              <a:rPr lang="pt-BR" sz="2900" dirty="0" smtClean="0"/>
              <a:t>Dados</a:t>
            </a:r>
            <a:endParaRPr lang="en-US" sz="2900" dirty="0"/>
          </a:p>
        </p:txBody>
      </p:sp>
      <p:sp>
        <p:nvSpPr>
          <p:cNvPr id="3" name="Content Placeholder 2"/>
          <p:cNvSpPr>
            <a:spLocks noGrp="1"/>
          </p:cNvSpPr>
          <p:nvPr>
            <p:ph idx="1"/>
          </p:nvPr>
        </p:nvSpPr>
        <p:spPr>
          <a:xfrm>
            <a:off x="838200" y="1413164"/>
            <a:ext cx="10515600" cy="4763799"/>
          </a:xfrm>
        </p:spPr>
        <p:txBody>
          <a:bodyPr>
            <a:normAutofit fontScale="92500" lnSpcReduction="20000"/>
          </a:bodyPr>
          <a:lstStyle/>
          <a:p>
            <a:r>
              <a:rPr lang="pt-BR" b="1" dirty="0"/>
              <a:t>Licenciados e </a:t>
            </a:r>
            <a:r>
              <a:rPr lang="pt-BR" b="1" dirty="0" smtClean="0"/>
              <a:t>Revisores Para Todos </a:t>
            </a:r>
            <a:r>
              <a:rPr lang="pt-BR" b="1" dirty="0"/>
              <a:t>os </a:t>
            </a:r>
            <a:r>
              <a:rPr lang="pt-BR" b="1" dirty="0" smtClean="0"/>
              <a:t>Tipos </a:t>
            </a:r>
            <a:r>
              <a:rPr lang="pt-BR" b="1" dirty="0"/>
              <a:t>de P</a:t>
            </a:r>
            <a:r>
              <a:rPr lang="pt-BR" b="1" dirty="0" smtClean="0"/>
              <a:t>rogramas</a:t>
            </a:r>
            <a:endParaRPr lang="en-US" b="1" dirty="0"/>
          </a:p>
          <a:p>
            <a:pPr lvl="1"/>
            <a:r>
              <a:rPr lang="pt-BR" dirty="0"/>
              <a:t>Os formulários de consentimento BRC para essas funções são enviados por e-mail pelo </a:t>
            </a:r>
            <a:r>
              <a:rPr lang="pt-BR" dirty="0" smtClean="0"/>
              <a:t>LEAD</a:t>
            </a:r>
            <a:endParaRPr lang="en-US" dirty="0"/>
          </a:p>
          <a:p>
            <a:pPr lvl="1"/>
            <a:r>
              <a:rPr lang="pt-BR" dirty="0"/>
              <a:t>O formulário de consentimento deve ser originado pelo licenciante se estiver fora de uma </a:t>
            </a:r>
            <a:r>
              <a:rPr lang="pt-BR" dirty="0" smtClean="0"/>
              <a:t>transação</a:t>
            </a:r>
            <a:endParaRPr lang="en-US" dirty="0"/>
          </a:p>
          <a:p>
            <a:pPr lvl="1"/>
            <a:r>
              <a:rPr lang="pt-BR" dirty="0"/>
              <a:t>O BRC é admitido no CORI pelo pessoal do escritório regional da </a:t>
            </a:r>
            <a:r>
              <a:rPr lang="pt-BR" dirty="0" smtClean="0"/>
              <a:t>CEE</a:t>
            </a:r>
            <a:endParaRPr lang="en-US" dirty="0"/>
          </a:p>
          <a:p>
            <a:r>
              <a:rPr lang="en-US" b="1" dirty="0" err="1"/>
              <a:t>Cuidados</a:t>
            </a:r>
            <a:r>
              <a:rPr lang="en-US" b="1" dirty="0"/>
              <a:t> </a:t>
            </a:r>
            <a:r>
              <a:rPr lang="en-US" b="1" dirty="0" err="1"/>
              <a:t>Infantis</a:t>
            </a:r>
            <a:r>
              <a:rPr lang="en-US" b="1" dirty="0"/>
              <a:t> </a:t>
            </a:r>
            <a:r>
              <a:rPr lang="en-US" b="1" dirty="0" err="1"/>
              <a:t>Familiares</a:t>
            </a:r>
            <a:r>
              <a:rPr lang="en-US" b="1" dirty="0"/>
              <a:t> (</a:t>
            </a:r>
            <a:r>
              <a:rPr lang="en-US" b="1" dirty="0" smtClean="0"/>
              <a:t>FCC) </a:t>
            </a:r>
            <a:endParaRPr lang="en-US" b="1" dirty="0"/>
          </a:p>
          <a:p>
            <a:pPr lvl="1"/>
            <a:r>
              <a:rPr lang="pt-BR" dirty="0"/>
              <a:t>Os formulários de consentimento da BRC para provedores da FCC, membros da família e pessoas regularmente no local são enviados por e-mail pelo </a:t>
            </a:r>
            <a:r>
              <a:rPr lang="pt-BR" dirty="0" smtClean="0"/>
              <a:t>LEAD</a:t>
            </a:r>
            <a:endParaRPr lang="en-US" dirty="0"/>
          </a:p>
          <a:p>
            <a:pPr lvl="1"/>
            <a:r>
              <a:rPr lang="pt-BR" dirty="0"/>
              <a:t>O formulário de consentimento deve ser ativado pelo licenciante se estiver fora de uma </a:t>
            </a:r>
            <a:r>
              <a:rPr lang="pt-BR" dirty="0" smtClean="0"/>
              <a:t>transação</a:t>
            </a:r>
            <a:endParaRPr lang="en-US" dirty="0"/>
          </a:p>
          <a:p>
            <a:pPr lvl="1"/>
            <a:r>
              <a:rPr lang="en-US" dirty="0"/>
              <a:t>The BRC is entered into CORI by EEC regional office staff</a:t>
            </a:r>
          </a:p>
          <a:p>
            <a:r>
              <a:rPr lang="en-US" b="1" dirty="0" err="1" smtClean="0"/>
              <a:t>Trabalhadore</a:t>
            </a:r>
            <a:r>
              <a:rPr lang="en-US" b="1" dirty="0" smtClean="0"/>
              <a:t>, </a:t>
            </a:r>
            <a:r>
              <a:rPr lang="en-US" b="1" dirty="0" err="1"/>
              <a:t>voluntários</a:t>
            </a:r>
            <a:r>
              <a:rPr lang="en-US" b="1" dirty="0"/>
              <a:t> e </a:t>
            </a:r>
            <a:r>
              <a:rPr lang="en-US" b="1" dirty="0" err="1" smtClean="0"/>
              <a:t>estagiários</a:t>
            </a:r>
            <a:r>
              <a:rPr lang="en-US" b="1" dirty="0" smtClean="0"/>
              <a:t> </a:t>
            </a:r>
            <a:r>
              <a:rPr lang="en-US" b="1" dirty="0"/>
              <a:t>(</a:t>
            </a:r>
            <a:r>
              <a:rPr lang="en-US" b="1" dirty="0" smtClean="0"/>
              <a:t>Interns) </a:t>
            </a:r>
            <a:endParaRPr lang="en-US" b="1" dirty="0"/>
          </a:p>
          <a:p>
            <a:pPr lvl="1"/>
            <a:r>
              <a:rPr lang="pt-BR" dirty="0"/>
              <a:t>Os formulários de consentimento para essas funções são inseridos por programas através do BRC </a:t>
            </a:r>
            <a:r>
              <a:rPr lang="pt-BR" dirty="0" smtClean="0"/>
              <a:t>Manager</a:t>
            </a:r>
            <a:endParaRPr lang="en-US" dirty="0"/>
          </a:p>
        </p:txBody>
      </p:sp>
      <p:sp>
        <p:nvSpPr>
          <p:cNvPr id="4" name="Date Placeholder 3"/>
          <p:cNvSpPr>
            <a:spLocks noGrp="1"/>
          </p:cNvSpPr>
          <p:nvPr>
            <p:ph type="dt" sz="half" idx="10"/>
          </p:nvPr>
        </p:nvSpPr>
        <p:spPr/>
        <p:txBody>
          <a:bodyPr/>
          <a:lstStyle/>
          <a:p>
            <a:fld id="{D7BF3FD6-D833-4CF7-80F5-3E336A185F52}" type="datetime1">
              <a:rPr lang="en-US" smtClean="0"/>
              <a:t>1/22/2019</a:t>
            </a:fld>
            <a:endParaRPr lang="en-US"/>
          </a:p>
        </p:txBody>
      </p:sp>
      <p:sp>
        <p:nvSpPr>
          <p:cNvPr id="5" name="Footer Placeholder 4"/>
          <p:cNvSpPr>
            <a:spLocks noGrp="1"/>
          </p:cNvSpPr>
          <p:nvPr>
            <p:ph type="ftr" sz="quarter" idx="11"/>
          </p:nvPr>
        </p:nvSpPr>
        <p:spPr/>
        <p:txBody>
          <a:bodyPr/>
          <a:lstStyle/>
          <a:p>
            <a:r>
              <a:rPr lang="en-US"/>
              <a:t>© 2018 Dept. of Early Education and Care. Proprietary and confidential. All rights reserved. </a:t>
            </a:r>
            <a:endParaRPr lang="en-US" sz="1100" b="1" dirty="0">
              <a:solidFill>
                <a:schemeClr val="tx1"/>
              </a:solidFill>
            </a:endParaRPr>
          </a:p>
        </p:txBody>
      </p:sp>
      <p:sp>
        <p:nvSpPr>
          <p:cNvPr id="7" name="Slide Number Placeholder 6">
            <a:extLst>
              <a:ext uri="{FF2B5EF4-FFF2-40B4-BE49-F238E27FC236}">
                <a16:creationId xmlns:a16="http://schemas.microsoft.com/office/drawing/2014/main" id="{8DA49B84-C146-42C8-9EE1-4F7760E70B43}"/>
              </a:ext>
            </a:extLst>
          </p:cNvPr>
          <p:cNvSpPr>
            <a:spLocks noGrp="1"/>
          </p:cNvSpPr>
          <p:nvPr>
            <p:ph type="sldNum" sz="quarter" idx="12"/>
          </p:nvPr>
        </p:nvSpPr>
        <p:spPr/>
        <p:txBody>
          <a:bodyPr/>
          <a:lstStyle/>
          <a:p>
            <a:fld id="{A37BF351-ECB2-434E-8AE5-79364D4AF1A7}" type="slidenum">
              <a:rPr lang="en-US" smtClean="0"/>
              <a:t>5</a:t>
            </a:fld>
            <a:endParaRPr lang="en-US"/>
          </a:p>
        </p:txBody>
      </p:sp>
    </p:spTree>
    <p:extLst>
      <p:ext uri="{BB962C8B-B14F-4D97-AF65-F5344CB8AC3E}">
        <p14:creationId xmlns:p14="http://schemas.microsoft.com/office/powerpoint/2010/main" val="38214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28178-328E-4711-AB63-34FEA72ADB20}"/>
              </a:ext>
            </a:extLst>
          </p:cNvPr>
          <p:cNvSpPr>
            <a:spLocks noGrp="1"/>
          </p:cNvSpPr>
          <p:nvPr>
            <p:ph type="ctrTitle"/>
          </p:nvPr>
        </p:nvSpPr>
        <p:spPr/>
        <p:txBody>
          <a:bodyPr>
            <a:noAutofit/>
          </a:bodyPr>
          <a:lstStyle/>
          <a:p>
            <a:r>
              <a:rPr lang="pt-BR" sz="3000" dirty="0"/>
              <a:t>Mudanças efetivas 1 de outubro de 2018</a:t>
            </a:r>
            <a:endParaRPr lang="en-US" sz="3000" dirty="0"/>
          </a:p>
        </p:txBody>
      </p:sp>
      <p:sp>
        <p:nvSpPr>
          <p:cNvPr id="3" name="Subtitle 2">
            <a:extLst>
              <a:ext uri="{FF2B5EF4-FFF2-40B4-BE49-F238E27FC236}">
                <a16:creationId xmlns:a16="http://schemas.microsoft.com/office/drawing/2014/main" id="{76D10101-675C-4892-985B-6DFE12D8F27C}"/>
              </a:ext>
            </a:extLst>
          </p:cNvPr>
          <p:cNvSpPr>
            <a:spLocks noGrp="1"/>
          </p:cNvSpPr>
          <p:nvPr>
            <p:ph type="subTitle" idx="1"/>
          </p:nvPr>
        </p:nvSpPr>
        <p:spPr>
          <a:xfrm>
            <a:off x="658906" y="4181322"/>
            <a:ext cx="7279341" cy="1383137"/>
          </a:xfrm>
        </p:spPr>
        <p:txBody>
          <a:bodyPr/>
          <a:lstStyle/>
          <a:p>
            <a:pPr marL="800100" lvl="1" indent="-342900" algn="l">
              <a:buFont typeface="Wingdings" panose="05000000000000000000" pitchFamily="2" charset="2"/>
              <a:buChar char="Ø"/>
            </a:pPr>
            <a:r>
              <a:rPr lang="pt-BR" dirty="0" smtClean="0"/>
              <a:t>Novas Tabelas </a:t>
            </a:r>
            <a:r>
              <a:rPr lang="pt-BR" dirty="0"/>
              <a:t>de </a:t>
            </a:r>
            <a:r>
              <a:rPr lang="pt-BR" dirty="0" smtClean="0"/>
              <a:t>Crime </a:t>
            </a:r>
            <a:r>
              <a:rPr lang="pt-BR" dirty="0"/>
              <a:t>de </a:t>
            </a:r>
            <a:r>
              <a:rPr lang="pt-BR" dirty="0" smtClean="0"/>
              <a:t>Desqualificação</a:t>
            </a:r>
            <a:endParaRPr lang="en-US" dirty="0"/>
          </a:p>
          <a:p>
            <a:pPr marL="800100" lvl="1" indent="-342900" algn="l">
              <a:buFont typeface="Wingdings" panose="05000000000000000000" pitchFamily="2" charset="2"/>
              <a:buChar char="Ø"/>
            </a:pPr>
            <a:r>
              <a:rPr lang="pt-BR" dirty="0"/>
              <a:t>Resumo do </a:t>
            </a:r>
            <a:r>
              <a:rPr lang="pt-BR" dirty="0" smtClean="0"/>
              <a:t>Processo </a:t>
            </a:r>
            <a:r>
              <a:rPr lang="pt-BR" dirty="0"/>
              <a:t>de </a:t>
            </a:r>
            <a:r>
              <a:rPr lang="pt-BR" dirty="0" smtClean="0"/>
              <a:t>Confirmação </a:t>
            </a:r>
            <a:r>
              <a:rPr lang="pt-BR" dirty="0"/>
              <a:t>de </a:t>
            </a:r>
            <a:r>
              <a:rPr lang="pt-BR" dirty="0" smtClean="0"/>
              <a:t>Impressões Digitais </a:t>
            </a:r>
            <a:r>
              <a:rPr lang="pt-BR" dirty="0"/>
              <a:t>para </a:t>
            </a:r>
            <a:r>
              <a:rPr lang="pt-BR" dirty="0" smtClean="0"/>
              <a:t>Licenças</a:t>
            </a:r>
          </a:p>
          <a:p>
            <a:pPr marL="800100" lvl="1" indent="-342900" algn="l">
              <a:buFont typeface="Wingdings" panose="05000000000000000000" pitchFamily="2" charset="2"/>
              <a:buChar char="Ø"/>
            </a:pPr>
            <a:r>
              <a:rPr lang="pt-BR" dirty="0" smtClean="0"/>
              <a:t>Processo atual para folhas de rosto e revisões</a:t>
            </a:r>
            <a:endParaRPr lang="en-US" dirty="0" smtClean="0"/>
          </a:p>
          <a:p>
            <a:endParaRPr lang="en-US" dirty="0"/>
          </a:p>
        </p:txBody>
      </p:sp>
      <p:sp>
        <p:nvSpPr>
          <p:cNvPr id="4" name="Date Placeholder 3">
            <a:extLst>
              <a:ext uri="{FF2B5EF4-FFF2-40B4-BE49-F238E27FC236}">
                <a16:creationId xmlns:a16="http://schemas.microsoft.com/office/drawing/2014/main" id="{A5877FBF-D83D-4C65-8C1E-6E6D25D3BA01}"/>
              </a:ext>
            </a:extLst>
          </p:cNvPr>
          <p:cNvSpPr>
            <a:spLocks noGrp="1"/>
          </p:cNvSpPr>
          <p:nvPr>
            <p:ph type="dt" sz="half" idx="10"/>
          </p:nvPr>
        </p:nvSpPr>
        <p:spPr/>
        <p:txBody>
          <a:bodyPr/>
          <a:lstStyle/>
          <a:p>
            <a:fld id="{202D5164-9B4E-43B0-93A7-869D3C1C0005}" type="datetime1">
              <a:rPr lang="en-US" smtClean="0"/>
              <a:t>1/22/2019</a:t>
            </a:fld>
            <a:endParaRPr lang="en-US" dirty="0"/>
          </a:p>
        </p:txBody>
      </p:sp>
      <p:sp>
        <p:nvSpPr>
          <p:cNvPr id="5" name="Footer Placeholder 4">
            <a:extLst>
              <a:ext uri="{FF2B5EF4-FFF2-40B4-BE49-F238E27FC236}">
                <a16:creationId xmlns:a16="http://schemas.microsoft.com/office/drawing/2014/main" id="{5222E22C-063C-440D-AF05-BF95E193C167}"/>
              </a:ext>
            </a:extLst>
          </p:cNvPr>
          <p:cNvSpPr>
            <a:spLocks noGrp="1"/>
          </p:cNvSpPr>
          <p:nvPr>
            <p:ph type="ftr" sz="quarter" idx="11"/>
          </p:nvPr>
        </p:nvSpPr>
        <p:spPr/>
        <p:txBody>
          <a:bodyPr/>
          <a:lstStyle/>
          <a:p>
            <a:r>
              <a:rPr lang="en-US"/>
              <a:t>© 2018 Dept. of Early Education and Care. Proprietary and confidential. All rights reserved. </a:t>
            </a:r>
          </a:p>
        </p:txBody>
      </p:sp>
      <p:sp>
        <p:nvSpPr>
          <p:cNvPr id="6" name="Slide Number Placeholder 5">
            <a:extLst>
              <a:ext uri="{FF2B5EF4-FFF2-40B4-BE49-F238E27FC236}">
                <a16:creationId xmlns:a16="http://schemas.microsoft.com/office/drawing/2014/main" id="{61DA2C34-E773-4B9A-B67F-AED50011D016}"/>
              </a:ext>
            </a:extLst>
          </p:cNvPr>
          <p:cNvSpPr>
            <a:spLocks noGrp="1"/>
          </p:cNvSpPr>
          <p:nvPr>
            <p:ph type="sldNum" sz="quarter" idx="12"/>
          </p:nvPr>
        </p:nvSpPr>
        <p:spPr/>
        <p:txBody>
          <a:bodyPr/>
          <a:lstStyle/>
          <a:p>
            <a:fld id="{A37BF351-ECB2-434E-8AE5-79364D4AF1A7}" type="slidenum">
              <a:rPr lang="en-US" smtClean="0"/>
              <a:t>6</a:t>
            </a:fld>
            <a:endParaRPr lang="en-US"/>
          </a:p>
        </p:txBody>
      </p:sp>
    </p:spTree>
    <p:extLst>
      <p:ext uri="{BB962C8B-B14F-4D97-AF65-F5344CB8AC3E}">
        <p14:creationId xmlns:p14="http://schemas.microsoft.com/office/powerpoint/2010/main" val="85678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9AE4-5021-4392-9BCC-1F5D553EF91D}"/>
              </a:ext>
            </a:extLst>
          </p:cNvPr>
          <p:cNvSpPr>
            <a:spLocks noGrp="1"/>
          </p:cNvSpPr>
          <p:nvPr>
            <p:ph type="title"/>
          </p:nvPr>
        </p:nvSpPr>
        <p:spPr>
          <a:xfrm>
            <a:off x="838200" y="365125"/>
            <a:ext cx="10515600" cy="876487"/>
          </a:xfrm>
        </p:spPr>
        <p:txBody>
          <a:bodyPr/>
          <a:lstStyle/>
          <a:p>
            <a:r>
              <a:rPr lang="pt-BR" dirty="0"/>
              <a:t>Novas </a:t>
            </a:r>
            <a:r>
              <a:rPr lang="pt-BR" dirty="0" smtClean="0"/>
              <a:t>Tabelas </a:t>
            </a:r>
            <a:r>
              <a:rPr lang="pt-BR" dirty="0"/>
              <a:t>de </a:t>
            </a:r>
            <a:r>
              <a:rPr lang="pt-BR" dirty="0" smtClean="0"/>
              <a:t>Crime </a:t>
            </a:r>
            <a:r>
              <a:rPr lang="pt-BR" dirty="0"/>
              <a:t>de </a:t>
            </a:r>
            <a:r>
              <a:rPr lang="pt-BR" dirty="0" smtClean="0"/>
              <a:t>Desqualificação</a:t>
            </a:r>
            <a:endParaRPr lang="en-US" dirty="0"/>
          </a:p>
        </p:txBody>
      </p:sp>
      <p:sp>
        <p:nvSpPr>
          <p:cNvPr id="3" name="Content Placeholder 2">
            <a:extLst>
              <a:ext uri="{FF2B5EF4-FFF2-40B4-BE49-F238E27FC236}">
                <a16:creationId xmlns:a16="http://schemas.microsoft.com/office/drawing/2014/main" id="{C9C34115-59BF-43EA-8932-51BAFF4D290F}"/>
              </a:ext>
            </a:extLst>
          </p:cNvPr>
          <p:cNvSpPr>
            <a:spLocks noGrp="1"/>
          </p:cNvSpPr>
          <p:nvPr>
            <p:ph idx="1"/>
          </p:nvPr>
        </p:nvSpPr>
        <p:spPr>
          <a:xfrm>
            <a:off x="838200" y="1107583"/>
            <a:ext cx="10515600" cy="5069380"/>
          </a:xfrm>
        </p:spPr>
        <p:txBody>
          <a:bodyPr>
            <a:normAutofit fontScale="85000" lnSpcReduction="20000"/>
          </a:bodyPr>
          <a:lstStyle/>
          <a:p>
            <a:r>
              <a:rPr lang="pt-BR" dirty="0"/>
              <a:t>Anteriormente referida como a "tabela do crime" (tabela A e tabela B), essas tabelas fornecem os padrões da unidade BRC do EEC e dos administradores do BRC (ex-revisores) para a análise dos candidatos aprovados em seu CORI e impressões digitais . Agora existem 3 tabelas: Obrigatório, Presuntivo e </a:t>
            </a:r>
            <a:r>
              <a:rPr lang="pt-BR" dirty="0" smtClean="0"/>
              <a:t>Discricionário</a:t>
            </a:r>
            <a:endParaRPr lang="en-US" dirty="0"/>
          </a:p>
          <a:p>
            <a:pPr>
              <a:spcBef>
                <a:spcPts val="1800"/>
              </a:spcBef>
            </a:pPr>
            <a:r>
              <a:rPr lang="pt-BR" dirty="0"/>
              <a:t>Em 1º de outubro de 2018, a </a:t>
            </a:r>
            <a:r>
              <a:rPr lang="pt-BR" dirty="0" smtClean="0"/>
              <a:t>EEC </a:t>
            </a:r>
            <a:r>
              <a:rPr lang="pt-BR" dirty="0"/>
              <a:t>introduziu uma nova categoria de delitos, Desqualificações Obrigatórias, para cumprir a lei </a:t>
            </a:r>
            <a:r>
              <a:rPr lang="pt-BR" dirty="0" smtClean="0"/>
              <a:t>federal</a:t>
            </a:r>
            <a:r>
              <a:rPr lang="en-US" dirty="0" smtClean="0"/>
              <a:t> </a:t>
            </a:r>
            <a:endParaRPr lang="en-US" dirty="0"/>
          </a:p>
          <a:p>
            <a:pPr>
              <a:spcBef>
                <a:spcPts val="1800"/>
              </a:spcBef>
            </a:pPr>
            <a:r>
              <a:rPr lang="pt-BR" dirty="0"/>
              <a:t>Desqualificações obrigatórias no registro de um candidato a assistência infantil (tratado como presumível para Residential &amp; Placement [R &amp; P]), independentemente de quando ocorreram, devem passar pelo processo de desqualificação obrigatório da </a:t>
            </a:r>
            <a:r>
              <a:rPr lang="pt-BR" dirty="0" smtClean="0"/>
              <a:t>EEC.</a:t>
            </a:r>
            <a:endParaRPr lang="en-US" dirty="0"/>
          </a:p>
          <a:p>
            <a:pPr>
              <a:spcBef>
                <a:spcPts val="1800"/>
              </a:spcBef>
            </a:pPr>
            <a:r>
              <a:rPr lang="pt-BR" dirty="0"/>
              <a:t>As Desqualificações Obrigatórias mudaram as tabelas Presuntiva e Discricionária movendo alguns dos crimes para a nova lista de Desqualificações Obrigatórias e mudando a categoria de </a:t>
            </a:r>
            <a:r>
              <a:rPr lang="pt-BR" dirty="0" smtClean="0"/>
              <a:t>outros.</a:t>
            </a:r>
            <a:endParaRPr lang="en-US" dirty="0"/>
          </a:p>
          <a:p>
            <a:pPr lvl="1">
              <a:buFont typeface="Courier New" panose="02070309020205020404" pitchFamily="49" charset="0"/>
              <a:buChar char="o"/>
            </a:pPr>
            <a:r>
              <a:rPr lang="pt-BR" dirty="0"/>
              <a:t>Todas as tabelas podem ser encontradas no site do </a:t>
            </a:r>
            <a:r>
              <a:rPr lang="pt-BR" dirty="0" smtClean="0"/>
              <a:t>EEC</a:t>
            </a:r>
            <a:r>
              <a:rPr lang="en-US" dirty="0" smtClean="0"/>
              <a:t>: </a:t>
            </a:r>
            <a:endParaRPr lang="en-US" dirty="0"/>
          </a:p>
          <a:p>
            <a:pPr marL="0" indent="0">
              <a:buNone/>
            </a:pPr>
            <a:r>
              <a:rPr lang="en-US" sz="2000" dirty="0">
                <a:hlinkClick r:id="rId2"/>
              </a:rPr>
              <a:t>https://www.mass.gov/lists/new-background-record-check-information-policies-and-regulations</a:t>
            </a:r>
            <a:endParaRPr lang="en-US" sz="2000" dirty="0"/>
          </a:p>
          <a:p>
            <a:pPr lvl="1"/>
            <a:endParaRPr lang="en-US" dirty="0"/>
          </a:p>
        </p:txBody>
      </p:sp>
      <p:sp>
        <p:nvSpPr>
          <p:cNvPr id="4" name="Date Placeholder 3">
            <a:extLst>
              <a:ext uri="{FF2B5EF4-FFF2-40B4-BE49-F238E27FC236}">
                <a16:creationId xmlns:a16="http://schemas.microsoft.com/office/drawing/2014/main" id="{19B02190-6AA2-4453-AFCD-A889EB9459EC}"/>
              </a:ext>
            </a:extLst>
          </p:cNvPr>
          <p:cNvSpPr>
            <a:spLocks noGrp="1"/>
          </p:cNvSpPr>
          <p:nvPr>
            <p:ph type="dt" sz="half" idx="10"/>
          </p:nvPr>
        </p:nvSpPr>
        <p:spPr/>
        <p:txBody>
          <a:bodyPr/>
          <a:lstStyle/>
          <a:p>
            <a:fld id="{8079BBE5-5D0B-4498-A12A-F55F99989D27}" type="datetime1">
              <a:rPr lang="en-US" smtClean="0"/>
              <a:t>1/22/2019</a:t>
            </a:fld>
            <a:endParaRPr lang="en-US"/>
          </a:p>
        </p:txBody>
      </p:sp>
      <p:sp>
        <p:nvSpPr>
          <p:cNvPr id="5" name="Footer Placeholder 4">
            <a:extLst>
              <a:ext uri="{FF2B5EF4-FFF2-40B4-BE49-F238E27FC236}">
                <a16:creationId xmlns:a16="http://schemas.microsoft.com/office/drawing/2014/main" id="{89008918-E9B0-4F13-99A6-C6F65ADDD63F}"/>
              </a:ext>
            </a:extLst>
          </p:cNvPr>
          <p:cNvSpPr>
            <a:spLocks noGrp="1"/>
          </p:cNvSpPr>
          <p:nvPr>
            <p:ph type="ftr" sz="quarter" idx="11"/>
          </p:nvPr>
        </p:nvSpPr>
        <p:spPr/>
        <p:txBody>
          <a:bodyPr/>
          <a:lstStyle/>
          <a:p>
            <a:r>
              <a:rPr lang="en-US"/>
              <a:t>© 2018 Dept. of Early Education and Care. Proprietary and confidential. All rights reserved. </a:t>
            </a:r>
            <a:endParaRPr lang="en-US" sz="1100" b="1" dirty="0">
              <a:solidFill>
                <a:schemeClr val="tx1"/>
              </a:solidFill>
            </a:endParaRPr>
          </a:p>
        </p:txBody>
      </p:sp>
      <p:sp>
        <p:nvSpPr>
          <p:cNvPr id="7" name="Slide Number Placeholder 6">
            <a:extLst>
              <a:ext uri="{FF2B5EF4-FFF2-40B4-BE49-F238E27FC236}">
                <a16:creationId xmlns:a16="http://schemas.microsoft.com/office/drawing/2014/main" id="{E62F3F18-F36F-445B-962C-3B0950C67C40}"/>
              </a:ext>
            </a:extLst>
          </p:cNvPr>
          <p:cNvSpPr>
            <a:spLocks noGrp="1"/>
          </p:cNvSpPr>
          <p:nvPr>
            <p:ph type="sldNum" sz="quarter" idx="12"/>
          </p:nvPr>
        </p:nvSpPr>
        <p:spPr/>
        <p:txBody>
          <a:bodyPr/>
          <a:lstStyle/>
          <a:p>
            <a:fld id="{A37BF351-ECB2-434E-8AE5-79364D4AF1A7}" type="slidenum">
              <a:rPr lang="en-US" smtClean="0"/>
              <a:t>7</a:t>
            </a:fld>
            <a:endParaRPr lang="en-US"/>
          </a:p>
        </p:txBody>
      </p:sp>
    </p:spTree>
    <p:extLst>
      <p:ext uri="{BB962C8B-B14F-4D97-AF65-F5344CB8AC3E}">
        <p14:creationId xmlns:p14="http://schemas.microsoft.com/office/powerpoint/2010/main" val="30366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9AE4-5021-4392-9BCC-1F5D553EF91D}"/>
              </a:ext>
            </a:extLst>
          </p:cNvPr>
          <p:cNvSpPr>
            <a:spLocks noGrp="1"/>
          </p:cNvSpPr>
          <p:nvPr>
            <p:ph type="title"/>
          </p:nvPr>
        </p:nvSpPr>
        <p:spPr>
          <a:xfrm>
            <a:off x="838200" y="365125"/>
            <a:ext cx="10515600" cy="876487"/>
          </a:xfrm>
        </p:spPr>
        <p:txBody>
          <a:bodyPr>
            <a:normAutofit fontScale="90000"/>
          </a:bodyPr>
          <a:lstStyle/>
          <a:p>
            <a:r>
              <a:rPr lang="pt-BR" sz="4000" dirty="0" smtClean="0"/>
              <a:t>Análise Detalhada de Desqualificações Obrigatórias</a:t>
            </a:r>
            <a:r>
              <a:rPr lang="en-US" dirty="0"/>
              <a:t/>
            </a:r>
            <a:br>
              <a:rPr lang="en-US" dirty="0"/>
            </a:br>
            <a:r>
              <a:rPr lang="pt-BR" sz="2000" dirty="0"/>
              <a:t>(não se aplica a programas residenciais e de colocação [R &amp; P</a:t>
            </a:r>
            <a:r>
              <a:rPr lang="pt-BR" sz="2000" dirty="0" smtClean="0"/>
              <a:t>])</a:t>
            </a:r>
            <a:endParaRPr lang="en-US" i="1" dirty="0"/>
          </a:p>
        </p:txBody>
      </p:sp>
      <p:sp>
        <p:nvSpPr>
          <p:cNvPr id="3" name="Content Placeholder 2">
            <a:extLst>
              <a:ext uri="{FF2B5EF4-FFF2-40B4-BE49-F238E27FC236}">
                <a16:creationId xmlns:a16="http://schemas.microsoft.com/office/drawing/2014/main" id="{C9C34115-59BF-43EA-8932-51BAFF4D290F}"/>
              </a:ext>
            </a:extLst>
          </p:cNvPr>
          <p:cNvSpPr>
            <a:spLocks noGrp="1"/>
          </p:cNvSpPr>
          <p:nvPr>
            <p:ph idx="1"/>
          </p:nvPr>
        </p:nvSpPr>
        <p:spPr>
          <a:xfrm>
            <a:off x="838200" y="1355994"/>
            <a:ext cx="10515600" cy="5408163"/>
          </a:xfrm>
        </p:spPr>
        <p:txBody>
          <a:bodyPr>
            <a:normAutofit lnSpcReduction="10000"/>
          </a:bodyPr>
          <a:lstStyle/>
          <a:p>
            <a:pPr>
              <a:spcBef>
                <a:spcPts val="1200"/>
              </a:spcBef>
            </a:pPr>
            <a:r>
              <a:rPr lang="pt-BR" dirty="0"/>
              <a:t>Desqualificações obrigatórias podem ser encontradas em um CORI ou em um registro de impressão </a:t>
            </a:r>
            <a:r>
              <a:rPr lang="pt-BR" dirty="0" smtClean="0"/>
              <a:t>digital</a:t>
            </a:r>
            <a:r>
              <a:rPr lang="en-US" dirty="0" smtClean="0"/>
              <a:t> </a:t>
            </a:r>
            <a:endParaRPr lang="en-US" dirty="0"/>
          </a:p>
          <a:p>
            <a:pPr>
              <a:spcBef>
                <a:spcPts val="1200"/>
              </a:spcBef>
            </a:pPr>
            <a:r>
              <a:rPr lang="pt-BR" dirty="0"/>
              <a:t>A unidade BRC da </a:t>
            </a:r>
            <a:r>
              <a:rPr lang="pt-BR" dirty="0" smtClean="0"/>
              <a:t>EEC </a:t>
            </a:r>
            <a:r>
              <a:rPr lang="pt-BR" dirty="0"/>
              <a:t>examina todos os registros para determinar se um crime é uma desqualificação obrigatória sob a lei </a:t>
            </a:r>
            <a:r>
              <a:rPr lang="pt-BR" dirty="0" smtClean="0"/>
              <a:t>federal</a:t>
            </a:r>
          </a:p>
          <a:p>
            <a:pPr>
              <a:spcBef>
                <a:spcPts val="1200"/>
              </a:spcBef>
            </a:pPr>
            <a:r>
              <a:rPr lang="pt-BR" dirty="0"/>
              <a:t>De acordo com a lei federal, certos crimes são chamados de "desqualificações obrigatórias" para o pessoal de cuidados infantis, o que significa que o EEC deve desqualificar o candidato se ele estiver aplicando para um programa de cuidados </a:t>
            </a:r>
            <a:r>
              <a:rPr lang="pt-BR" dirty="0" smtClean="0"/>
              <a:t>infantis.</a:t>
            </a:r>
            <a:endParaRPr lang="en-US" dirty="0"/>
          </a:p>
          <a:p>
            <a:pPr>
              <a:spcBef>
                <a:spcPts val="1200"/>
              </a:spcBef>
            </a:pPr>
            <a:r>
              <a:rPr lang="pt-BR" dirty="0"/>
              <a:t>A EEC imediatamente notifica o candidato se houver uma "desclassificação obrigatória", mas não notifica o programa imediatamente, a menos que a ofensa seja séria o </a:t>
            </a:r>
            <a:r>
              <a:rPr lang="pt-BR" dirty="0" smtClean="0"/>
              <a:t>suficiente.</a:t>
            </a:r>
            <a:endParaRPr lang="en-US" dirty="0"/>
          </a:p>
          <a:p>
            <a:pPr lvl="1">
              <a:spcBef>
                <a:spcPts val="1200"/>
              </a:spcBef>
              <a:buFont typeface="Courier New" panose="02070309020205020404" pitchFamily="49" charset="0"/>
              <a:buChar char="o"/>
            </a:pPr>
            <a:r>
              <a:rPr lang="pt-BR" dirty="0"/>
              <a:t>O candidato tem o direito de contestar a exatidão ou integridade de seu registro. O candidato tem 7 dias corridos para disputar se o registro factual pertence a eles ou a precisão das informações no </a:t>
            </a:r>
            <a:r>
              <a:rPr lang="pt-BR" dirty="0" smtClean="0"/>
              <a:t>registro.</a:t>
            </a:r>
            <a:endParaRPr lang="en-US" dirty="0"/>
          </a:p>
          <a:p>
            <a:pPr>
              <a:spcBef>
                <a:spcPts val="1200"/>
              </a:spcBef>
            </a:pPr>
            <a:endParaRPr lang="en-US" dirty="0"/>
          </a:p>
          <a:p>
            <a:pPr marL="457200" lvl="1" indent="0">
              <a:spcBef>
                <a:spcPts val="1200"/>
              </a:spcBef>
              <a:buNone/>
            </a:pPr>
            <a:endParaRPr lang="en-US" sz="2000" b="1" dirty="0"/>
          </a:p>
          <a:p>
            <a:pPr>
              <a:spcBef>
                <a:spcPts val="1200"/>
              </a:spcBef>
            </a:pPr>
            <a:endParaRPr lang="en-US" dirty="0">
              <a:solidFill>
                <a:srgbClr val="FF0000"/>
              </a:solidFill>
            </a:endParaRPr>
          </a:p>
          <a:p>
            <a:pPr marL="914400" lvl="1" indent="-457200">
              <a:spcBef>
                <a:spcPts val="1200"/>
              </a:spcBef>
              <a:buFont typeface="+mj-lt"/>
              <a:buAutoNum type="arabicPeriod"/>
            </a:pPr>
            <a:endParaRPr lang="en-US" dirty="0"/>
          </a:p>
        </p:txBody>
      </p:sp>
      <p:sp>
        <p:nvSpPr>
          <p:cNvPr id="4" name="Date Placeholder 3">
            <a:extLst>
              <a:ext uri="{FF2B5EF4-FFF2-40B4-BE49-F238E27FC236}">
                <a16:creationId xmlns:a16="http://schemas.microsoft.com/office/drawing/2014/main" id="{19B02190-6AA2-4453-AFCD-A889EB9459EC}"/>
              </a:ext>
            </a:extLst>
          </p:cNvPr>
          <p:cNvSpPr>
            <a:spLocks noGrp="1"/>
          </p:cNvSpPr>
          <p:nvPr>
            <p:ph type="dt" sz="half" idx="10"/>
          </p:nvPr>
        </p:nvSpPr>
        <p:spPr/>
        <p:txBody>
          <a:bodyPr/>
          <a:lstStyle/>
          <a:p>
            <a:fld id="{9895EB85-45EE-40BB-BC9F-4C5EB6B473C8}" type="datetime1">
              <a:rPr lang="en-US" smtClean="0"/>
              <a:t>1/22/2019</a:t>
            </a:fld>
            <a:endParaRPr lang="en-US"/>
          </a:p>
        </p:txBody>
      </p:sp>
      <p:sp>
        <p:nvSpPr>
          <p:cNvPr id="5" name="Footer Placeholder 4">
            <a:extLst>
              <a:ext uri="{FF2B5EF4-FFF2-40B4-BE49-F238E27FC236}">
                <a16:creationId xmlns:a16="http://schemas.microsoft.com/office/drawing/2014/main" id="{89008918-E9B0-4F13-99A6-C6F65ADDD63F}"/>
              </a:ext>
            </a:extLst>
          </p:cNvPr>
          <p:cNvSpPr>
            <a:spLocks noGrp="1"/>
          </p:cNvSpPr>
          <p:nvPr>
            <p:ph type="ftr" sz="quarter" idx="11"/>
          </p:nvPr>
        </p:nvSpPr>
        <p:spPr/>
        <p:txBody>
          <a:bodyPr/>
          <a:lstStyle/>
          <a:p>
            <a:r>
              <a:rPr lang="en-US"/>
              <a:t>© 2018 Dept. of Early Education and Care. Proprietary and confidential. All rights reserved. </a:t>
            </a:r>
            <a:endParaRPr lang="en-US" sz="1100" b="1" dirty="0">
              <a:solidFill>
                <a:schemeClr val="tx1"/>
              </a:solidFill>
            </a:endParaRPr>
          </a:p>
        </p:txBody>
      </p:sp>
      <p:sp>
        <p:nvSpPr>
          <p:cNvPr id="7" name="Slide Number Placeholder 6">
            <a:extLst>
              <a:ext uri="{FF2B5EF4-FFF2-40B4-BE49-F238E27FC236}">
                <a16:creationId xmlns:a16="http://schemas.microsoft.com/office/drawing/2014/main" id="{E988308C-E6CE-49DE-9B77-497CCF967A62}"/>
              </a:ext>
            </a:extLst>
          </p:cNvPr>
          <p:cNvSpPr>
            <a:spLocks noGrp="1"/>
          </p:cNvSpPr>
          <p:nvPr>
            <p:ph type="sldNum" sz="quarter" idx="12"/>
          </p:nvPr>
        </p:nvSpPr>
        <p:spPr/>
        <p:txBody>
          <a:bodyPr/>
          <a:lstStyle/>
          <a:p>
            <a:fld id="{A37BF351-ECB2-434E-8AE5-79364D4AF1A7}" type="slidenum">
              <a:rPr lang="en-US" smtClean="0"/>
              <a:t>8</a:t>
            </a:fld>
            <a:endParaRPr lang="en-US"/>
          </a:p>
        </p:txBody>
      </p:sp>
    </p:spTree>
    <p:extLst>
      <p:ext uri="{BB962C8B-B14F-4D97-AF65-F5344CB8AC3E}">
        <p14:creationId xmlns:p14="http://schemas.microsoft.com/office/powerpoint/2010/main" val="284868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9AE4-5021-4392-9BCC-1F5D553EF91D}"/>
              </a:ext>
            </a:extLst>
          </p:cNvPr>
          <p:cNvSpPr>
            <a:spLocks noGrp="1"/>
          </p:cNvSpPr>
          <p:nvPr>
            <p:ph type="title"/>
          </p:nvPr>
        </p:nvSpPr>
        <p:spPr>
          <a:xfrm>
            <a:off x="838200" y="365125"/>
            <a:ext cx="10515600" cy="876487"/>
          </a:xfrm>
        </p:spPr>
        <p:txBody>
          <a:bodyPr>
            <a:normAutofit fontScale="90000"/>
          </a:bodyPr>
          <a:lstStyle/>
          <a:p>
            <a:r>
              <a:rPr lang="pt-BR" sz="3600" dirty="0">
                <a:solidFill>
                  <a:prstClr val="black"/>
                </a:solidFill>
              </a:rPr>
              <a:t>Análise Detalhada de Desqualificações </a:t>
            </a:r>
            <a:r>
              <a:rPr lang="pt-BR" sz="3600" dirty="0" smtClean="0">
                <a:solidFill>
                  <a:prstClr val="black"/>
                </a:solidFill>
              </a:rPr>
              <a:t>Obrigatórias(cont.)</a:t>
            </a:r>
            <a:r>
              <a:rPr lang="en-US" dirty="0">
                <a:solidFill>
                  <a:prstClr val="black"/>
                </a:solidFill>
              </a:rPr>
              <a:t/>
            </a:r>
            <a:br>
              <a:rPr lang="en-US" dirty="0">
                <a:solidFill>
                  <a:prstClr val="black"/>
                </a:solidFill>
              </a:rPr>
            </a:br>
            <a:r>
              <a:rPr lang="pt-BR" sz="2000" dirty="0">
                <a:solidFill>
                  <a:prstClr val="black"/>
                </a:solidFill>
              </a:rPr>
              <a:t>(não se aplica a programas residenciais e de colocação [R &amp; P])</a:t>
            </a:r>
            <a:endParaRPr lang="en-US" i="1" dirty="0"/>
          </a:p>
        </p:txBody>
      </p:sp>
      <p:sp>
        <p:nvSpPr>
          <p:cNvPr id="3" name="Content Placeholder 2">
            <a:extLst>
              <a:ext uri="{FF2B5EF4-FFF2-40B4-BE49-F238E27FC236}">
                <a16:creationId xmlns:a16="http://schemas.microsoft.com/office/drawing/2014/main" id="{C9C34115-59BF-43EA-8932-51BAFF4D290F}"/>
              </a:ext>
            </a:extLst>
          </p:cNvPr>
          <p:cNvSpPr>
            <a:spLocks noGrp="1"/>
          </p:cNvSpPr>
          <p:nvPr>
            <p:ph idx="1"/>
          </p:nvPr>
        </p:nvSpPr>
        <p:spPr>
          <a:xfrm>
            <a:off x="838200" y="1413853"/>
            <a:ext cx="10515600" cy="5408163"/>
          </a:xfrm>
        </p:spPr>
        <p:txBody>
          <a:bodyPr>
            <a:normAutofit fontScale="92500" lnSpcReduction="20000"/>
          </a:bodyPr>
          <a:lstStyle/>
          <a:p>
            <a:pPr>
              <a:spcBef>
                <a:spcPts val="1200"/>
              </a:spcBef>
            </a:pPr>
            <a:r>
              <a:rPr lang="pt-BR" dirty="0"/>
              <a:t>Para o programa não-infantil (Residencial e Posicionamento), o EEC trata as "Desqualificações Obrigatórias" como alegadas </a:t>
            </a:r>
            <a:r>
              <a:rPr lang="pt-BR" dirty="0" smtClean="0"/>
              <a:t>desqualificações</a:t>
            </a:r>
            <a:endParaRPr lang="en-US" dirty="0"/>
          </a:p>
          <a:p>
            <a:pPr lvl="1">
              <a:spcBef>
                <a:spcPts val="1200"/>
              </a:spcBef>
              <a:buFont typeface="Courier New" panose="02070309020205020404" pitchFamily="49" charset="0"/>
              <a:buChar char="o"/>
            </a:pPr>
            <a:r>
              <a:rPr lang="pt-BR" dirty="0"/>
              <a:t>Desqualificações alegadas exigem ou avaliação por um profissional de saúde mental qualificado ou um funcionário da justiça criminal, juntamente com uma revisão </a:t>
            </a:r>
            <a:r>
              <a:rPr lang="pt-BR" dirty="0" smtClean="0"/>
              <a:t>formal</a:t>
            </a:r>
            <a:endParaRPr lang="en-US" dirty="0"/>
          </a:p>
          <a:p>
            <a:pPr>
              <a:spcBef>
                <a:spcPts val="1200"/>
              </a:spcBef>
            </a:pPr>
            <a:r>
              <a:rPr lang="pt-BR" dirty="0"/>
              <a:t>Algumas Desqualificações Obrigatórias podem estar em casos pendentes (abertas), estas ofensas são categorizadas como "</a:t>
            </a:r>
            <a:r>
              <a:rPr lang="pt-BR" dirty="0" smtClean="0"/>
              <a:t>Obrigatórias em Espera </a:t>
            </a:r>
            <a:r>
              <a:rPr lang="pt-BR" dirty="0"/>
              <a:t>por Desqualificações</a:t>
            </a:r>
            <a:r>
              <a:rPr lang="pt-BR" dirty="0" smtClean="0"/>
              <a:t>".</a:t>
            </a:r>
            <a:endParaRPr lang="en-US" dirty="0"/>
          </a:p>
          <a:p>
            <a:pPr lvl="1">
              <a:spcBef>
                <a:spcPts val="1200"/>
              </a:spcBef>
              <a:buFont typeface="Courier New" panose="02070309020205020404" pitchFamily="49" charset="0"/>
              <a:buChar char="o"/>
            </a:pPr>
            <a:r>
              <a:rPr lang="pt-BR" dirty="0"/>
              <a:t>Se um candidato tiver uma desclassificação pendente obrigatória, o candidato deve manter a EEC informada sobre qualquer mudança no status de seu </a:t>
            </a:r>
            <a:r>
              <a:rPr lang="pt-BR" dirty="0" smtClean="0"/>
              <a:t>caso.</a:t>
            </a:r>
            <a:endParaRPr lang="en-US" dirty="0"/>
          </a:p>
          <a:p>
            <a:pPr lvl="1">
              <a:spcBef>
                <a:spcPts val="1200"/>
              </a:spcBef>
              <a:buFont typeface="Courier New" panose="02070309020205020404" pitchFamily="49" charset="0"/>
              <a:buChar char="o"/>
            </a:pPr>
            <a:r>
              <a:rPr lang="pt-BR" dirty="0"/>
              <a:t>O candidato tem o direito de contestar a exatidão ou integridade de seu registro. O candidato tem 7 dias corridos para disputar se o registro factual pertence a eles ou a precisão das informações no </a:t>
            </a:r>
            <a:r>
              <a:rPr lang="pt-BR" dirty="0" smtClean="0"/>
              <a:t>registro</a:t>
            </a:r>
            <a:endParaRPr lang="en-US" dirty="0"/>
          </a:p>
          <a:p>
            <a:pPr>
              <a:spcBef>
                <a:spcPts val="1200"/>
              </a:spcBef>
              <a:buFont typeface="Courier New" panose="02070309020205020404" pitchFamily="49" charset="0"/>
              <a:buChar char="o"/>
            </a:pPr>
            <a:r>
              <a:rPr lang="pt-BR" dirty="0"/>
              <a:t>Depois de entrar em um inapto para uma obrigatória, os programas têm até 14 dias para dispensar o funcionário, </a:t>
            </a:r>
            <a:r>
              <a:rPr lang="pt-BR" u="sng" dirty="0"/>
              <a:t>a menos que o EEC exija que a pessoa seja removida </a:t>
            </a:r>
            <a:r>
              <a:rPr lang="pt-BR" u="sng" dirty="0" smtClean="0"/>
              <a:t>antes</a:t>
            </a:r>
            <a:endParaRPr lang="en-US" u="sng" dirty="0"/>
          </a:p>
          <a:p>
            <a:pPr marL="457200" lvl="1" indent="0">
              <a:spcBef>
                <a:spcPts val="1200"/>
              </a:spcBef>
              <a:buNone/>
            </a:pPr>
            <a:endParaRPr lang="en-US" sz="2000" b="1" dirty="0"/>
          </a:p>
          <a:p>
            <a:pPr>
              <a:spcBef>
                <a:spcPts val="1200"/>
              </a:spcBef>
            </a:pPr>
            <a:endParaRPr lang="en-US" dirty="0">
              <a:solidFill>
                <a:srgbClr val="FF0000"/>
              </a:solidFill>
            </a:endParaRPr>
          </a:p>
          <a:p>
            <a:pPr marL="914400" lvl="1" indent="-457200">
              <a:spcBef>
                <a:spcPts val="1200"/>
              </a:spcBef>
              <a:buFont typeface="+mj-lt"/>
              <a:buAutoNum type="arabicPeriod"/>
            </a:pPr>
            <a:endParaRPr lang="en-US" dirty="0"/>
          </a:p>
        </p:txBody>
      </p:sp>
      <p:sp>
        <p:nvSpPr>
          <p:cNvPr id="4" name="Date Placeholder 3">
            <a:extLst>
              <a:ext uri="{FF2B5EF4-FFF2-40B4-BE49-F238E27FC236}">
                <a16:creationId xmlns:a16="http://schemas.microsoft.com/office/drawing/2014/main" id="{19B02190-6AA2-4453-AFCD-A889EB9459EC}"/>
              </a:ext>
            </a:extLst>
          </p:cNvPr>
          <p:cNvSpPr>
            <a:spLocks noGrp="1"/>
          </p:cNvSpPr>
          <p:nvPr>
            <p:ph type="dt" sz="half" idx="10"/>
          </p:nvPr>
        </p:nvSpPr>
        <p:spPr/>
        <p:txBody>
          <a:bodyPr/>
          <a:lstStyle/>
          <a:p>
            <a:fld id="{9895EB85-45EE-40BB-BC9F-4C5EB6B473C8}" type="datetime1">
              <a:rPr lang="en-US" smtClean="0"/>
              <a:t>1/22/2019</a:t>
            </a:fld>
            <a:endParaRPr lang="en-US"/>
          </a:p>
        </p:txBody>
      </p:sp>
      <p:sp>
        <p:nvSpPr>
          <p:cNvPr id="5" name="Footer Placeholder 4">
            <a:extLst>
              <a:ext uri="{FF2B5EF4-FFF2-40B4-BE49-F238E27FC236}">
                <a16:creationId xmlns:a16="http://schemas.microsoft.com/office/drawing/2014/main" id="{89008918-E9B0-4F13-99A6-C6F65ADDD63F}"/>
              </a:ext>
            </a:extLst>
          </p:cNvPr>
          <p:cNvSpPr>
            <a:spLocks noGrp="1"/>
          </p:cNvSpPr>
          <p:nvPr>
            <p:ph type="ftr" sz="quarter" idx="11"/>
          </p:nvPr>
        </p:nvSpPr>
        <p:spPr/>
        <p:txBody>
          <a:bodyPr/>
          <a:lstStyle/>
          <a:p>
            <a:r>
              <a:rPr lang="en-US"/>
              <a:t>© 2018 Dept. of Early Education and Care. Proprietary and confidential. All rights reserved. </a:t>
            </a:r>
            <a:endParaRPr lang="en-US" sz="1100" b="1" dirty="0">
              <a:solidFill>
                <a:schemeClr val="tx1"/>
              </a:solidFill>
            </a:endParaRPr>
          </a:p>
        </p:txBody>
      </p:sp>
      <p:sp>
        <p:nvSpPr>
          <p:cNvPr id="7" name="Slide Number Placeholder 6">
            <a:extLst>
              <a:ext uri="{FF2B5EF4-FFF2-40B4-BE49-F238E27FC236}">
                <a16:creationId xmlns:a16="http://schemas.microsoft.com/office/drawing/2014/main" id="{E988308C-E6CE-49DE-9B77-497CCF967A62}"/>
              </a:ext>
            </a:extLst>
          </p:cNvPr>
          <p:cNvSpPr>
            <a:spLocks noGrp="1"/>
          </p:cNvSpPr>
          <p:nvPr>
            <p:ph type="sldNum" sz="quarter" idx="12"/>
          </p:nvPr>
        </p:nvSpPr>
        <p:spPr/>
        <p:txBody>
          <a:bodyPr/>
          <a:lstStyle/>
          <a:p>
            <a:fld id="{A37BF351-ECB2-434E-8AE5-79364D4AF1A7}" type="slidenum">
              <a:rPr lang="en-US" smtClean="0"/>
              <a:t>9</a:t>
            </a:fld>
            <a:endParaRPr lang="en-US"/>
          </a:p>
        </p:txBody>
      </p:sp>
    </p:spTree>
    <p:extLst>
      <p:ext uri="{BB962C8B-B14F-4D97-AF65-F5344CB8AC3E}">
        <p14:creationId xmlns:p14="http://schemas.microsoft.com/office/powerpoint/2010/main" val="31938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EC CCDBG Kickoff" id="{C0289E87-C601-4A3C-B4E6-D78D90C797F8}" vid="{0629D046-BC1C-4B35-A195-963C62C270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10355</TotalTime>
  <Words>3354</Words>
  <Application>Microsoft Office PowerPoint</Application>
  <PresentationFormat>Widescreen</PresentationFormat>
  <Paragraphs>246</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Wingdings</vt:lpstr>
      <vt:lpstr>Office Theme</vt:lpstr>
      <vt:lpstr>Actualizações de verificação de antecedentes EEC (BRC)</vt:lpstr>
      <vt:lpstr>Agenda</vt:lpstr>
      <vt:lpstr>Atualizações do projeto de verificação de Antecedentes</vt:lpstr>
      <vt:lpstr>Mudanças regulatórias / estatutárias ainda Não efetivas</vt:lpstr>
      <vt:lpstr>Formulário de Consentimento BRC e Processo de Entrada de Dados</vt:lpstr>
      <vt:lpstr>Mudanças efetivas 1 de outubro de 2018</vt:lpstr>
      <vt:lpstr>Novas Tabelas de Crime de Desqualificação</vt:lpstr>
      <vt:lpstr>Análise Detalhada de Desqualificações Obrigatórias (não se aplica a programas residenciais e de colocação [R &amp; P])</vt:lpstr>
      <vt:lpstr>Análise Detalhada de Desqualificações Obrigatórias(cont.) (não se aplica a programas residenciais e de colocação [R &amp; P])</vt:lpstr>
      <vt:lpstr>Processo de Confirmação das Impressões Digitais para Licenças</vt:lpstr>
      <vt:lpstr>Processo atual para revisões</vt:lpstr>
      <vt:lpstr>PowerPoint Presentation</vt:lpstr>
      <vt:lpstr>Changes Effective November 20, 2018</vt:lpstr>
      <vt:lpstr>Reativação da Carta de Notificação de Impressões Digitais</vt:lpstr>
      <vt:lpstr>Atualização da Carta de Notificação de Impressões Digitais</vt:lpstr>
      <vt:lpstr>Carta separada para o Estado Condicional não Supervisionado</vt:lpstr>
      <vt:lpstr>Mudanças efetivas em 11 de dezembro de 2018</vt:lpstr>
      <vt:lpstr>Explicação do Estado Supervisionado "Provisório"</vt:lpstr>
      <vt:lpstr>Informação Adicional</vt:lpstr>
      <vt:lpstr>Pessoas Afiliadas / Terceiros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Donovan</dc:creator>
  <cp:lastModifiedBy>de la Paz, Marisa (EOL)</cp:lastModifiedBy>
  <cp:revision>185</cp:revision>
  <cp:lastPrinted>2018-12-06T15:59:51Z</cp:lastPrinted>
  <dcterms:created xsi:type="dcterms:W3CDTF">2018-10-15T13:50:14Z</dcterms:created>
  <dcterms:modified xsi:type="dcterms:W3CDTF">2019-01-22T20:49:17Z</dcterms:modified>
</cp:coreProperties>
</file>