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omments/modernComment_14D_8ECF97B.xml" ContentType="application/vnd.ms-powerpoint.comment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37"/>
  </p:notesMasterIdLst>
  <p:handoutMasterIdLst>
    <p:handoutMasterId r:id="rId38"/>
  </p:handoutMasterIdLst>
  <p:sldIdLst>
    <p:sldId id="257" r:id="rId5"/>
    <p:sldId id="278" r:id="rId6"/>
    <p:sldId id="279" r:id="rId7"/>
    <p:sldId id="311" r:id="rId8"/>
    <p:sldId id="527" r:id="rId9"/>
    <p:sldId id="280" r:id="rId10"/>
    <p:sldId id="521" r:id="rId11"/>
    <p:sldId id="332" r:id="rId12"/>
    <p:sldId id="528" r:id="rId13"/>
    <p:sldId id="529" r:id="rId14"/>
    <p:sldId id="541" r:id="rId15"/>
    <p:sldId id="542" r:id="rId16"/>
    <p:sldId id="522" r:id="rId17"/>
    <p:sldId id="281" r:id="rId18"/>
    <p:sldId id="530" r:id="rId19"/>
    <p:sldId id="282" r:id="rId20"/>
    <p:sldId id="531" r:id="rId21"/>
    <p:sldId id="334" r:id="rId22"/>
    <p:sldId id="283" r:id="rId23"/>
    <p:sldId id="535" r:id="rId24"/>
    <p:sldId id="285" r:id="rId25"/>
    <p:sldId id="536" r:id="rId26"/>
    <p:sldId id="532" r:id="rId27"/>
    <p:sldId id="284" r:id="rId28"/>
    <p:sldId id="537" r:id="rId29"/>
    <p:sldId id="333" r:id="rId30"/>
    <p:sldId id="538" r:id="rId31"/>
    <p:sldId id="300" r:id="rId32"/>
    <p:sldId id="525" r:id="rId33"/>
    <p:sldId id="540" r:id="rId34"/>
    <p:sldId id="526" r:id="rId35"/>
    <p:sldId id="296"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FCB4715-3E76-94B1-5804-94C5A2B274F4}" name="Khan, Meryum (AGO)" initials="KM(" userId="S::Meryum.Khan@mass.gov::bf5000a2-9f97-4f88-8a24-9a44d8709de6" providerId="AD"/>
  <p188:author id="{B7A12734-59AF-97DE-4268-58D51FC498B6}" name="Wu, Lili (AGO)" initials="W(" userId="S::lili.wu@mass.gov::20a7e8f8-71b1-475a-8cd1-1efd035fc5a9" providerId="AD"/>
  <p188:author id="{7CC74D97-08B7-9EA8-C8CD-5C106FA7A273}" name="Moran, Lauren (AGO)" initials="M(" userId="S::lauren.moran@mass.gov::676cc4e2-560c-445e-980b-7714d8622d75" providerId="AD"/>
  <p188:author id="{4410B7F9-9196-B235-9F7F-2F570B101A16}" name="Downing, Peter (AGO)" initials="PD" userId="S::peter.downing@mass.gov::ce774411-be73-4b2d-b4f9-f1ed6db89d2b" providerId="AD"/>
  <p188:author id="{24D940FA-CF8A-9D51-2FF3-9991F1D5714E}" name="Mark, Cynthia (AGO)" initials="M(" userId="S::cynthia.mark@mass.gov::b96e8cc7-e3d7-462e-924f-68803128455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3" autoAdjust="0"/>
    <p:restoredTop sz="80266" autoAdjust="0"/>
  </p:normalViewPr>
  <p:slideViewPr>
    <p:cSldViewPr snapToGrid="0">
      <p:cViewPr varScale="1">
        <p:scale>
          <a:sx n="89" d="100"/>
          <a:sy n="89" d="100"/>
        </p:scale>
        <p:origin x="2286" y="78"/>
      </p:cViewPr>
      <p:guideLst>
        <p:guide orient="horz" pos="2160"/>
        <p:guide pos="2880"/>
      </p:guideLst>
    </p:cSldViewPr>
  </p:slideViewPr>
  <p:outlineViewPr>
    <p:cViewPr>
      <p:scale>
        <a:sx n="33" d="100"/>
        <a:sy n="33" d="100"/>
      </p:scale>
      <p:origin x="0" y="-26828"/>
    </p:cViewPr>
  </p:outlineViewPr>
  <p:notesTextViewPr>
    <p:cViewPr>
      <p:scale>
        <a:sx n="1" d="1"/>
        <a:sy n="1" d="1"/>
      </p:scale>
      <p:origin x="0" y="0"/>
    </p:cViewPr>
  </p:notesTextViewPr>
  <p:notesViewPr>
    <p:cSldViewPr snapToGrid="0">
      <p:cViewPr varScale="1">
        <p:scale>
          <a:sx n="55" d="100"/>
          <a:sy n="55" d="100"/>
        </p:scale>
        <p:origin x="3024"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presProps" Target="presProp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microsoft.com/office/2016/11/relationships/changesInfo" Target="changesInfos/changesInfo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varez, Ivon (AGO)" userId="777be7f3-77f4-46a8-a8d5-1bcfd8fe4a2e" providerId="ADAL" clId="{C3D3C010-D43E-47D1-B4A1-D424A2557A16}"/>
    <pc:docChg chg="custSel modSld">
      <pc:chgData name="Alvarez, Ivon (AGO)" userId="777be7f3-77f4-46a8-a8d5-1bcfd8fe4a2e" providerId="ADAL" clId="{C3D3C010-D43E-47D1-B4A1-D424A2557A16}" dt="2025-06-25T14:59:27.007" v="79" actId="20577"/>
      <pc:docMkLst>
        <pc:docMk/>
      </pc:docMkLst>
      <pc:sldChg chg="modSp mod">
        <pc:chgData name="Alvarez, Ivon (AGO)" userId="777be7f3-77f4-46a8-a8d5-1bcfd8fe4a2e" providerId="ADAL" clId="{C3D3C010-D43E-47D1-B4A1-D424A2557A16}" dt="2025-06-24T19:38:46.218" v="68" actId="14100"/>
        <pc:sldMkLst>
          <pc:docMk/>
          <pc:sldMk cId="4117933710" sldId="285"/>
        </pc:sldMkLst>
        <pc:spChg chg="mod">
          <ac:chgData name="Alvarez, Ivon (AGO)" userId="777be7f3-77f4-46a8-a8d5-1bcfd8fe4a2e" providerId="ADAL" clId="{C3D3C010-D43E-47D1-B4A1-D424A2557A16}" dt="2025-06-24T19:38:46.218" v="68" actId="14100"/>
          <ac:spMkLst>
            <pc:docMk/>
            <pc:sldMk cId="4117933710" sldId="285"/>
            <ac:spMk id="3" creationId="{00000000-0000-0000-0000-000000000000}"/>
          </ac:spMkLst>
        </pc:spChg>
      </pc:sldChg>
      <pc:sldChg chg="modSp mod">
        <pc:chgData name="Alvarez, Ivon (AGO)" userId="777be7f3-77f4-46a8-a8d5-1bcfd8fe4a2e" providerId="ADAL" clId="{C3D3C010-D43E-47D1-B4A1-D424A2557A16}" dt="2025-06-25T14:59:27.007" v="79" actId="20577"/>
        <pc:sldMkLst>
          <pc:docMk/>
          <pc:sldMk cId="3194814082" sldId="531"/>
        </pc:sldMkLst>
        <pc:spChg chg="mod">
          <ac:chgData name="Alvarez, Ivon (AGO)" userId="777be7f3-77f4-46a8-a8d5-1bcfd8fe4a2e" providerId="ADAL" clId="{C3D3C010-D43E-47D1-B4A1-D424A2557A16}" dt="2025-06-25T14:59:27.007" v="79" actId="20577"/>
          <ac:spMkLst>
            <pc:docMk/>
            <pc:sldMk cId="3194814082" sldId="531"/>
            <ac:spMk id="3" creationId="{1F607523-7EE3-BCFE-F08B-707027C6E298}"/>
          </ac:spMkLst>
        </pc:spChg>
      </pc:sldChg>
    </pc:docChg>
  </pc:docChgLst>
  <pc:docChgLst>
    <pc:chgData name="Alvarez, Ivon (AGO)" userId="777be7f3-77f4-46a8-a8d5-1bcfd8fe4a2e" providerId="ADAL" clId="{D6E4FE63-4115-41B6-AC4D-D40D57225E20}"/>
    <pc:docChg chg="undo redo custSel modSld">
      <pc:chgData name="Alvarez, Ivon (AGO)" userId="777be7f3-77f4-46a8-a8d5-1bcfd8fe4a2e" providerId="ADAL" clId="{D6E4FE63-4115-41B6-AC4D-D40D57225E20}" dt="2025-01-26T23:36:23.462" v="885" actId="790"/>
      <pc:docMkLst>
        <pc:docMk/>
      </pc:docMkLst>
      <pc:sldChg chg="modSp mod">
        <pc:chgData name="Alvarez, Ivon (AGO)" userId="777be7f3-77f4-46a8-a8d5-1bcfd8fe4a2e" providerId="ADAL" clId="{D6E4FE63-4115-41B6-AC4D-D40D57225E20}" dt="2025-01-26T20:26:17.927" v="36" actId="313"/>
        <pc:sldMkLst>
          <pc:docMk/>
          <pc:sldMk cId="0" sldId="257"/>
        </pc:sldMkLst>
      </pc:sldChg>
      <pc:sldChg chg="modSp mod">
        <pc:chgData name="Alvarez, Ivon (AGO)" userId="777be7f3-77f4-46a8-a8d5-1bcfd8fe4a2e" providerId="ADAL" clId="{D6E4FE63-4115-41B6-AC4D-D40D57225E20}" dt="2025-01-26T20:33:48.237" v="48" actId="790"/>
        <pc:sldMkLst>
          <pc:docMk/>
          <pc:sldMk cId="28101512" sldId="278"/>
        </pc:sldMkLst>
      </pc:sldChg>
      <pc:sldChg chg="modSp mod">
        <pc:chgData name="Alvarez, Ivon (AGO)" userId="777be7f3-77f4-46a8-a8d5-1bcfd8fe4a2e" providerId="ADAL" clId="{D6E4FE63-4115-41B6-AC4D-D40D57225E20}" dt="2025-01-26T20:49:11.262" v="82" actId="115"/>
        <pc:sldMkLst>
          <pc:docMk/>
          <pc:sldMk cId="507005241" sldId="279"/>
        </pc:sldMkLst>
      </pc:sldChg>
      <pc:sldChg chg="modSp mod">
        <pc:chgData name="Alvarez, Ivon (AGO)" userId="777be7f3-77f4-46a8-a8d5-1bcfd8fe4a2e" providerId="ADAL" clId="{D6E4FE63-4115-41B6-AC4D-D40D57225E20}" dt="2025-01-26T21:13:16.996" v="221" actId="20577"/>
        <pc:sldMkLst>
          <pc:docMk/>
          <pc:sldMk cId="1146071372" sldId="280"/>
        </pc:sldMkLst>
      </pc:sldChg>
      <pc:sldChg chg="modSp mod">
        <pc:chgData name="Alvarez, Ivon (AGO)" userId="777be7f3-77f4-46a8-a8d5-1bcfd8fe4a2e" providerId="ADAL" clId="{D6E4FE63-4115-41B6-AC4D-D40D57225E20}" dt="2025-01-26T21:58:08.363" v="423" actId="790"/>
        <pc:sldMkLst>
          <pc:docMk/>
          <pc:sldMk cId="382283686" sldId="281"/>
        </pc:sldMkLst>
      </pc:sldChg>
      <pc:sldChg chg="modSp mod">
        <pc:chgData name="Alvarez, Ivon (AGO)" userId="777be7f3-77f4-46a8-a8d5-1bcfd8fe4a2e" providerId="ADAL" clId="{D6E4FE63-4115-41B6-AC4D-D40D57225E20}" dt="2025-01-26T22:11:28.876" v="508" actId="20577"/>
        <pc:sldMkLst>
          <pc:docMk/>
          <pc:sldMk cId="3372496741" sldId="282"/>
        </pc:sldMkLst>
      </pc:sldChg>
      <pc:sldChg chg="modSp mod">
        <pc:chgData name="Alvarez, Ivon (AGO)" userId="777be7f3-77f4-46a8-a8d5-1bcfd8fe4a2e" providerId="ADAL" clId="{D6E4FE63-4115-41B6-AC4D-D40D57225E20}" dt="2025-01-26T22:30:29.080" v="632" actId="12"/>
        <pc:sldMkLst>
          <pc:docMk/>
          <pc:sldMk cId="511156384" sldId="283"/>
        </pc:sldMkLst>
      </pc:sldChg>
      <pc:sldChg chg="modSp mod modNotesTx">
        <pc:chgData name="Alvarez, Ivon (AGO)" userId="777be7f3-77f4-46a8-a8d5-1bcfd8fe4a2e" providerId="ADAL" clId="{D6E4FE63-4115-41B6-AC4D-D40D57225E20}" dt="2025-01-26T23:05:47.097" v="764"/>
        <pc:sldMkLst>
          <pc:docMk/>
          <pc:sldMk cId="3367929356" sldId="284"/>
        </pc:sldMkLst>
      </pc:sldChg>
      <pc:sldChg chg="modSp mod">
        <pc:chgData name="Alvarez, Ivon (AGO)" userId="777be7f3-77f4-46a8-a8d5-1bcfd8fe4a2e" providerId="ADAL" clId="{D6E4FE63-4115-41B6-AC4D-D40D57225E20}" dt="2025-01-26T22:45:28.713" v="673" actId="790"/>
        <pc:sldMkLst>
          <pc:docMk/>
          <pc:sldMk cId="4117933710" sldId="285"/>
        </pc:sldMkLst>
      </pc:sldChg>
      <pc:sldChg chg="modSp mod">
        <pc:chgData name="Alvarez, Ivon (AGO)" userId="777be7f3-77f4-46a8-a8d5-1bcfd8fe4a2e" providerId="ADAL" clId="{D6E4FE63-4115-41B6-AC4D-D40D57225E20}" dt="2025-01-26T23:36:23.462" v="885" actId="790"/>
        <pc:sldMkLst>
          <pc:docMk/>
          <pc:sldMk cId="796322087" sldId="296"/>
        </pc:sldMkLst>
      </pc:sldChg>
      <pc:sldChg chg="modSp mod">
        <pc:chgData name="Alvarez, Ivon (AGO)" userId="777be7f3-77f4-46a8-a8d5-1bcfd8fe4a2e" providerId="ADAL" clId="{D6E4FE63-4115-41B6-AC4D-D40D57225E20}" dt="2025-01-26T23:27:04.531" v="846" actId="20577"/>
        <pc:sldMkLst>
          <pc:docMk/>
          <pc:sldMk cId="2964608892" sldId="300"/>
        </pc:sldMkLst>
      </pc:sldChg>
      <pc:sldChg chg="modSp mod">
        <pc:chgData name="Alvarez, Ivon (AGO)" userId="777be7f3-77f4-46a8-a8d5-1bcfd8fe4a2e" providerId="ADAL" clId="{D6E4FE63-4115-41B6-AC4D-D40D57225E20}" dt="2025-01-26T20:55:48.802" v="95" actId="12"/>
        <pc:sldMkLst>
          <pc:docMk/>
          <pc:sldMk cId="3702618344" sldId="311"/>
        </pc:sldMkLst>
      </pc:sldChg>
      <pc:sldChg chg="modSp mod modNotesTx">
        <pc:chgData name="Alvarez, Ivon (AGO)" userId="777be7f3-77f4-46a8-a8d5-1bcfd8fe4a2e" providerId="ADAL" clId="{D6E4FE63-4115-41B6-AC4D-D40D57225E20}" dt="2025-01-26T21:22:03.253" v="260"/>
        <pc:sldMkLst>
          <pc:docMk/>
          <pc:sldMk cId="2945965531" sldId="332"/>
        </pc:sldMkLst>
      </pc:sldChg>
      <pc:sldChg chg="modSp mod modCm modNotesTx">
        <pc:chgData name="Alvarez, Ivon (AGO)" userId="777be7f3-77f4-46a8-a8d5-1bcfd8fe4a2e" providerId="ADAL" clId="{D6E4FE63-4115-41B6-AC4D-D40D57225E20}" dt="2025-01-26T23:23:55.300" v="829"/>
        <pc:sldMkLst>
          <pc:docMk/>
          <pc:sldMk cId="149748091" sldId="333"/>
        </pc:sldMkLst>
        <pc:extLst>
          <p:ext xmlns:p="http://schemas.openxmlformats.org/presentationml/2006/main" uri="{D6D511B9-2390-475A-947B-AFAB55BFBCF1}">
            <pc226:cmChg xmlns:pc226="http://schemas.microsoft.com/office/powerpoint/2022/06/main/command" chg="mod">
              <pc226:chgData name="Alvarez, Ivon (AGO)" userId="777be7f3-77f4-46a8-a8d5-1bcfd8fe4a2e" providerId="ADAL" clId="{D6E4FE63-4115-41B6-AC4D-D40D57225E20}" dt="2025-01-26T23:18:54.139" v="804"/>
              <pc2:cmMkLst xmlns:pc2="http://schemas.microsoft.com/office/powerpoint/2019/9/main/command">
                <pc:docMk/>
                <pc:sldMk cId="149748091" sldId="333"/>
                <pc2:cmMk id="{E5448FFD-2733-42B2-828D-1AD6869AEC2C}"/>
              </pc2:cmMkLst>
            </pc226:cmChg>
          </p:ext>
        </pc:extLst>
      </pc:sldChg>
      <pc:sldChg chg="modSp mod">
        <pc:chgData name="Alvarez, Ivon (AGO)" userId="777be7f3-77f4-46a8-a8d5-1bcfd8fe4a2e" providerId="ADAL" clId="{D6E4FE63-4115-41B6-AC4D-D40D57225E20}" dt="2025-01-26T22:23:16.583" v="602" actId="20577"/>
        <pc:sldMkLst>
          <pc:docMk/>
          <pc:sldMk cId="379361705" sldId="334"/>
        </pc:sldMkLst>
      </pc:sldChg>
      <pc:sldChg chg="modSp mod">
        <pc:chgData name="Alvarez, Ivon (AGO)" userId="777be7f3-77f4-46a8-a8d5-1bcfd8fe4a2e" providerId="ADAL" clId="{D6E4FE63-4115-41B6-AC4D-D40D57225E20}" dt="2025-01-26T21:15:43.181" v="242" actId="20577"/>
        <pc:sldMkLst>
          <pc:docMk/>
          <pc:sldMk cId="2671266060" sldId="521"/>
        </pc:sldMkLst>
      </pc:sldChg>
      <pc:sldChg chg="modSp mod">
        <pc:chgData name="Alvarez, Ivon (AGO)" userId="777be7f3-77f4-46a8-a8d5-1bcfd8fe4a2e" providerId="ADAL" clId="{D6E4FE63-4115-41B6-AC4D-D40D57225E20}" dt="2025-01-26T21:52:50.248" v="401" actId="790"/>
        <pc:sldMkLst>
          <pc:docMk/>
          <pc:sldMk cId="2621334148" sldId="522"/>
        </pc:sldMkLst>
      </pc:sldChg>
      <pc:sldChg chg="modSp mod">
        <pc:chgData name="Alvarez, Ivon (AGO)" userId="777be7f3-77f4-46a8-a8d5-1bcfd8fe4a2e" providerId="ADAL" clId="{D6E4FE63-4115-41B6-AC4D-D40D57225E20}" dt="2025-01-26T23:30:56.416" v="853" actId="790"/>
        <pc:sldMkLst>
          <pc:docMk/>
          <pc:sldMk cId="3776441963" sldId="525"/>
        </pc:sldMkLst>
      </pc:sldChg>
      <pc:sldChg chg="modSp mod">
        <pc:chgData name="Alvarez, Ivon (AGO)" userId="777be7f3-77f4-46a8-a8d5-1bcfd8fe4a2e" providerId="ADAL" clId="{D6E4FE63-4115-41B6-AC4D-D40D57225E20}" dt="2025-01-26T23:34:20.684" v="873" actId="790"/>
        <pc:sldMkLst>
          <pc:docMk/>
          <pc:sldMk cId="2366983517" sldId="526"/>
        </pc:sldMkLst>
      </pc:sldChg>
      <pc:sldChg chg="modSp mod">
        <pc:chgData name="Alvarez, Ivon (AGO)" userId="777be7f3-77f4-46a8-a8d5-1bcfd8fe4a2e" providerId="ADAL" clId="{D6E4FE63-4115-41B6-AC4D-D40D57225E20}" dt="2025-01-26T21:05:38.458" v="173" actId="20577"/>
        <pc:sldMkLst>
          <pc:docMk/>
          <pc:sldMk cId="3643137287" sldId="527"/>
        </pc:sldMkLst>
      </pc:sldChg>
      <pc:sldChg chg="modSp mod">
        <pc:chgData name="Alvarez, Ivon (AGO)" userId="777be7f3-77f4-46a8-a8d5-1bcfd8fe4a2e" providerId="ADAL" clId="{D6E4FE63-4115-41B6-AC4D-D40D57225E20}" dt="2025-01-26T21:28:12.115" v="277" actId="27636"/>
        <pc:sldMkLst>
          <pc:docMk/>
          <pc:sldMk cId="64897082" sldId="528"/>
        </pc:sldMkLst>
      </pc:sldChg>
      <pc:sldChg chg="modSp mod">
        <pc:chgData name="Alvarez, Ivon (AGO)" userId="777be7f3-77f4-46a8-a8d5-1bcfd8fe4a2e" providerId="ADAL" clId="{D6E4FE63-4115-41B6-AC4D-D40D57225E20}" dt="2025-01-26T21:32:23.595" v="299" actId="20577"/>
        <pc:sldMkLst>
          <pc:docMk/>
          <pc:sldMk cId="3104122899" sldId="529"/>
        </pc:sldMkLst>
      </pc:sldChg>
      <pc:sldChg chg="modSp mod">
        <pc:chgData name="Alvarez, Ivon (AGO)" userId="777be7f3-77f4-46a8-a8d5-1bcfd8fe4a2e" providerId="ADAL" clId="{D6E4FE63-4115-41B6-AC4D-D40D57225E20}" dt="2025-01-26T22:01:08.120" v="438" actId="790"/>
        <pc:sldMkLst>
          <pc:docMk/>
          <pc:sldMk cId="3957748057" sldId="530"/>
        </pc:sldMkLst>
      </pc:sldChg>
      <pc:sldChg chg="modSp mod">
        <pc:chgData name="Alvarez, Ivon (AGO)" userId="777be7f3-77f4-46a8-a8d5-1bcfd8fe4a2e" providerId="ADAL" clId="{D6E4FE63-4115-41B6-AC4D-D40D57225E20}" dt="2025-01-26T22:19:13.936" v="560" actId="790"/>
        <pc:sldMkLst>
          <pc:docMk/>
          <pc:sldMk cId="3194814082" sldId="531"/>
        </pc:sldMkLst>
      </pc:sldChg>
      <pc:sldChg chg="modSp mod modNotesTx">
        <pc:chgData name="Alvarez, Ivon (AGO)" userId="777be7f3-77f4-46a8-a8d5-1bcfd8fe4a2e" providerId="ADAL" clId="{D6E4FE63-4115-41B6-AC4D-D40D57225E20}" dt="2025-01-26T22:59:37.318" v="737"/>
        <pc:sldMkLst>
          <pc:docMk/>
          <pc:sldMk cId="2788913744" sldId="532"/>
        </pc:sldMkLst>
      </pc:sldChg>
      <pc:sldChg chg="modSp mod modNotesTx">
        <pc:chgData name="Alvarez, Ivon (AGO)" userId="777be7f3-77f4-46a8-a8d5-1bcfd8fe4a2e" providerId="ADAL" clId="{D6E4FE63-4115-41B6-AC4D-D40D57225E20}" dt="2025-01-26T22:38:54.500" v="664" actId="20577"/>
        <pc:sldMkLst>
          <pc:docMk/>
          <pc:sldMk cId="3477643036" sldId="535"/>
        </pc:sldMkLst>
      </pc:sldChg>
      <pc:sldChg chg="modSp mod modNotesTx">
        <pc:chgData name="Alvarez, Ivon (AGO)" userId="777be7f3-77f4-46a8-a8d5-1bcfd8fe4a2e" providerId="ADAL" clId="{D6E4FE63-4115-41B6-AC4D-D40D57225E20}" dt="2025-01-26T22:51:57.443" v="701" actId="20577"/>
        <pc:sldMkLst>
          <pc:docMk/>
          <pc:sldMk cId="4192555548" sldId="536"/>
        </pc:sldMkLst>
      </pc:sldChg>
      <pc:sldChg chg="modSp mod">
        <pc:chgData name="Alvarez, Ivon (AGO)" userId="777be7f3-77f4-46a8-a8d5-1bcfd8fe4a2e" providerId="ADAL" clId="{D6E4FE63-4115-41B6-AC4D-D40D57225E20}" dt="2025-01-26T23:07:34.276" v="770" actId="20577"/>
        <pc:sldMkLst>
          <pc:docMk/>
          <pc:sldMk cId="1045488821" sldId="537"/>
        </pc:sldMkLst>
      </pc:sldChg>
      <pc:sldChg chg="modSp mod">
        <pc:chgData name="Alvarez, Ivon (AGO)" userId="777be7f3-77f4-46a8-a8d5-1bcfd8fe4a2e" providerId="ADAL" clId="{D6E4FE63-4115-41B6-AC4D-D40D57225E20}" dt="2025-01-26T23:23:06.325" v="821" actId="790"/>
        <pc:sldMkLst>
          <pc:docMk/>
          <pc:sldMk cId="2248296938" sldId="538"/>
        </pc:sldMkLst>
      </pc:sldChg>
      <pc:sldChg chg="modSp mod">
        <pc:chgData name="Alvarez, Ivon (AGO)" userId="777be7f3-77f4-46a8-a8d5-1bcfd8fe4a2e" providerId="ADAL" clId="{D6E4FE63-4115-41B6-AC4D-D40D57225E20}" dt="2025-01-26T23:33:12.450" v="864" actId="790"/>
        <pc:sldMkLst>
          <pc:docMk/>
          <pc:sldMk cId="614127535" sldId="540"/>
        </pc:sldMkLst>
      </pc:sldChg>
      <pc:sldChg chg="modSp mod">
        <pc:chgData name="Alvarez, Ivon (AGO)" userId="777be7f3-77f4-46a8-a8d5-1bcfd8fe4a2e" providerId="ADAL" clId="{D6E4FE63-4115-41B6-AC4D-D40D57225E20}" dt="2025-01-26T21:40:09.208" v="335" actId="403"/>
        <pc:sldMkLst>
          <pc:docMk/>
          <pc:sldMk cId="3426317114" sldId="541"/>
        </pc:sldMkLst>
      </pc:sldChg>
      <pc:sldChg chg="modSp mod">
        <pc:chgData name="Alvarez, Ivon (AGO)" userId="777be7f3-77f4-46a8-a8d5-1bcfd8fe4a2e" providerId="ADAL" clId="{D6E4FE63-4115-41B6-AC4D-D40D57225E20}" dt="2025-01-26T21:47:18.081" v="348" actId="27918"/>
        <pc:sldMkLst>
          <pc:docMk/>
          <pc:sldMk cId="3705456959" sldId="542"/>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lang="es-ES" sz="1862" b="0" i="0" u="none" strike="noStrike" kern="1200" spc="0" baseline="0" smtClean="0">
                <a:solidFill>
                  <a:schemeClr val="bg1"/>
                </a:solidFill>
                <a:latin typeface="+mn-lt"/>
                <a:ea typeface="+mn-ea"/>
                <a:cs typeface="+mn-cs"/>
              </a:defRPr>
            </a:pPr>
            <a:r>
              <a:rPr lang="es-ES">
                <a:solidFill>
                  <a:schemeClr val="bg1"/>
                </a:solidFill>
              </a:rPr>
              <a:t>Pago mínimo durante 8 horas y 30 minutos (1 de septiembre – 14 de septiembre)</a:t>
            </a:r>
            <a:endParaRPr lang="es-ES" baseline="0">
              <a:solidFill>
                <a:schemeClr val="bg1"/>
              </a:solidFill>
            </a:endParaRPr>
          </a:p>
        </c:rich>
      </c:tx>
      <c:layout>
        <c:manualLayout>
          <c:xMode val="edge"/>
          <c:yMode val="edge"/>
          <c:x val="0.12226463011567998"/>
          <c:y val="1.5906308918053703E-2"/>
        </c:manualLayout>
      </c:layout>
      <c:overlay val="0"/>
      <c:spPr>
        <a:noFill/>
        <a:ln>
          <a:noFill/>
        </a:ln>
        <a:effectLst/>
      </c:spPr>
      <c:txPr>
        <a:bodyPr rot="0" spcFirstLastPara="1" vertOverflow="ellipsis" vert="horz" wrap="square" anchor="ctr" anchorCtr="1"/>
        <a:lstStyle/>
        <a:p>
          <a:pPr>
            <a:defRPr lang="es-ES" sz="1862" b="0" i="0" u="none" strike="noStrike" kern="1200" spc="0" baseline="0" smtClean="0">
              <a:solidFill>
                <a:schemeClr val="bg1"/>
              </a:solidFill>
              <a:latin typeface="+mn-lt"/>
              <a:ea typeface="+mn-ea"/>
              <a:cs typeface="+mn-cs"/>
            </a:defRPr>
          </a:pPr>
          <a:endParaRPr lang="es-ES"/>
        </a:p>
      </c:txPr>
    </c:title>
    <c:autoTitleDeleted val="0"/>
    <c:plotArea>
      <c:layout>
        <c:manualLayout>
          <c:layoutTarget val="inner"/>
          <c:xMode val="edge"/>
          <c:yMode val="edge"/>
          <c:x val="9.9951759502284424E-2"/>
          <c:y val="0.1796486083440906"/>
          <c:w val="0.87690009234956745"/>
          <c:h val="0.63820077519250396"/>
        </c:manualLayout>
      </c:layout>
      <c:barChart>
        <c:barDir val="col"/>
        <c:grouping val="stacked"/>
        <c:varyColors val="0"/>
        <c:ser>
          <c:idx val="0"/>
          <c:order val="0"/>
          <c:tx>
            <c:strRef>
              <c:f>Sheet1!$B$1</c:f>
              <c:strCache>
                <c:ptCount val="1"/>
                <c:pt idx="0">
                  <c:v>Ganancias Reales</c:v>
                </c:pt>
              </c:strCache>
            </c:strRef>
          </c:tx>
          <c:spPr>
            <a:solidFill>
              <a:schemeClr val="accent1"/>
            </a:solidFill>
            <a:ln>
              <a:noFill/>
            </a:ln>
            <a:effectLst/>
          </c:spPr>
          <c:invertIfNegative val="0"/>
          <c:dLbls>
            <c:dLbl>
              <c:idx val="0"/>
              <c:tx>
                <c:rich>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fld id="{DF380A02-2B9A-4DFB-9E5E-39750E3515FA}" type="VALUE">
                      <a:rPr lang="en-US" sz="1800"/>
                      <a:pPr>
                        <a:defRPr/>
                      </a:pPr>
                      <a:t>[VALUE]</a:t>
                    </a:fld>
                    <a:endParaRPr lang="en-US"/>
                  </a:p>
                </c:rich>
              </c:tx>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7671-426D-9C6D-01A773B07E0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Pago al Conductor</c:v>
                </c:pt>
                <c:pt idx="1">
                  <c:v>Minimum Pay</c:v>
                </c:pt>
              </c:strCache>
            </c:strRef>
          </c:cat>
          <c:val>
            <c:numRef>
              <c:f>Sheet1!$B$2:$B$3</c:f>
              <c:numCache>
                <c:formatCode>General</c:formatCode>
                <c:ptCount val="2"/>
                <c:pt idx="0" formatCode="&quot;$&quot;#,##0.00_);[Red]\(&quot;$&quot;#,##0.00\)">
                  <c:v>950</c:v>
                </c:pt>
              </c:numCache>
            </c:numRef>
          </c:val>
          <c:extLst>
            <c:ext xmlns:c16="http://schemas.microsoft.com/office/drawing/2014/chart" uri="{C3380CC4-5D6E-409C-BE32-E72D297353CC}">
              <c16:uniqueId val="{00000000-B8B0-4205-83E5-36E044512ED0}"/>
            </c:ext>
          </c:extLst>
        </c:ser>
        <c:ser>
          <c:idx val="1"/>
          <c:order val="1"/>
          <c:tx>
            <c:strRef>
              <c:f>Sheet1!$C$1</c:f>
              <c:strCache>
                <c:ptCount val="1"/>
                <c:pt idx="0">
                  <c:v>Pago Minimo</c:v>
                </c:pt>
              </c:strCache>
            </c:strRef>
          </c:tx>
          <c:spPr>
            <a:solidFill>
              <a:schemeClr val="accent2"/>
            </a:solidFill>
            <a:ln>
              <a:noFill/>
            </a:ln>
            <a:effectLst/>
          </c:spPr>
          <c:invertIfNegative val="0"/>
          <c:dLbls>
            <c:dLbl>
              <c:idx val="1"/>
              <c:layout>
                <c:manualLayout>
                  <c:x val="-4.6296296296296294E-3"/>
                  <c:y val="-0.15786043765713506"/>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fld id="{DD0C1638-5491-4B1C-839B-C9F0FF13B902}" type="VALUE">
                      <a:rPr lang="en-US" sz="1100" baseline="0"/>
                      <a:pPr>
                        <a:defRPr sz="1100"/>
                      </a:pPr>
                      <a:t>[VALUE]</a:t>
                    </a:fld>
                    <a:endParaRPr lang="en-US"/>
                  </a:p>
                </c:rich>
              </c:tx>
              <c:numFmt formatCode="&quot;$&quot;#,##0.00" sourceLinked="0"/>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15:layout>
                    <c:manualLayout>
                      <c:w val="0.13125000000000001"/>
                      <c:h val="7.9396804613736341E-2"/>
                    </c:manualLayout>
                  </c15:layout>
                  <c15:dlblFieldTable/>
                  <c15:showDataLabelsRange val="0"/>
                </c:ext>
                <c:ext xmlns:c16="http://schemas.microsoft.com/office/drawing/2014/chart" uri="{C3380CC4-5D6E-409C-BE32-E72D297353CC}">
                  <c16:uniqueId val="{00000001-7671-426D-9C6D-01A773B07E02}"/>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Pago al Conductor</c:v>
                </c:pt>
                <c:pt idx="1">
                  <c:v>Minimum Pay</c:v>
                </c:pt>
              </c:strCache>
            </c:strRef>
          </c:cat>
          <c:val>
            <c:numRef>
              <c:f>Sheet1!$C$2:$C$3</c:f>
              <c:numCache>
                <c:formatCode>"$"#,##0.00_);[Red]\("$"#,##0.00\)</c:formatCode>
                <c:ptCount val="2"/>
                <c:pt idx="1">
                  <c:v>1339</c:v>
                </c:pt>
              </c:numCache>
            </c:numRef>
          </c:val>
          <c:extLst>
            <c:ext xmlns:c16="http://schemas.microsoft.com/office/drawing/2014/chart" uri="{C3380CC4-5D6E-409C-BE32-E72D297353CC}">
              <c16:uniqueId val="{00000001-B8B0-4205-83E5-36E044512ED0}"/>
            </c:ext>
          </c:extLst>
        </c:ser>
        <c:ser>
          <c:idx val="2"/>
          <c:order val="2"/>
          <c:tx>
            <c:strRef>
              <c:f>Sheet1!$D$1</c:f>
              <c:strCache>
                <c:ptCount val="1"/>
                <c:pt idx="0">
                  <c:v>Pago Suplemental </c:v>
                </c:pt>
              </c:strCache>
            </c:strRef>
          </c:tx>
          <c:spPr>
            <a:solidFill>
              <a:schemeClr val="accent3"/>
            </a:solidFill>
            <a:ln>
              <a:noFill/>
            </a:ln>
            <a:effectLst/>
          </c:spPr>
          <c:invertIfNegative val="0"/>
          <c:dLbls>
            <c:dLbl>
              <c:idx val="0"/>
              <c:layout>
                <c:manualLayout>
                  <c:x val="4.6296296296296016E-3"/>
                  <c:y val="9.6222616048783434E-4"/>
                </c:manualLayout>
              </c:layout>
              <c:tx>
                <c:rich>
                  <a:bodyPr/>
                  <a:lstStyle/>
                  <a:p>
                    <a:fld id="{3B42CCB7-D1E3-430D-A373-7AE7D72A5CE3}" type="VALUE">
                      <a:rPr lang="en-US" sz="1800"/>
                      <a:pPr/>
                      <a:t>[VALUE]</a:t>
                    </a:fld>
                    <a:endParaRPr lang="en-US"/>
                  </a:p>
                </c:rich>
              </c:tx>
              <c:dLblPos val="ct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7671-426D-9C6D-01A773B07E02}"/>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Pago al Conductor</c:v>
                </c:pt>
                <c:pt idx="1">
                  <c:v>Minimum Pay</c:v>
                </c:pt>
              </c:strCache>
            </c:strRef>
          </c:cat>
          <c:val>
            <c:numRef>
              <c:f>Sheet1!$D$2:$D$3</c:f>
              <c:numCache>
                <c:formatCode>General</c:formatCode>
                <c:ptCount val="2"/>
                <c:pt idx="0" formatCode="&quot;$&quot;#,##0_);[Red]\(&quot;$&quot;#,##0\)">
                  <c:v>389</c:v>
                </c:pt>
              </c:numCache>
            </c:numRef>
          </c:val>
          <c:extLst>
            <c:ext xmlns:c16="http://schemas.microsoft.com/office/drawing/2014/chart" uri="{C3380CC4-5D6E-409C-BE32-E72D297353CC}">
              <c16:uniqueId val="{00000002-B8B0-4205-83E5-36E044512ED0}"/>
            </c:ext>
          </c:extLst>
        </c:ser>
        <c:dLbls>
          <c:showLegendKey val="0"/>
          <c:showVal val="0"/>
          <c:showCatName val="0"/>
          <c:showSerName val="0"/>
          <c:showPercent val="0"/>
          <c:showBubbleSize val="0"/>
        </c:dLbls>
        <c:gapWidth val="150"/>
        <c:overlap val="100"/>
        <c:axId val="1157814784"/>
        <c:axId val="1145127824"/>
      </c:barChart>
      <c:catAx>
        <c:axId val="1157814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1145127824"/>
        <c:crosses val="autoZero"/>
        <c:auto val="1"/>
        <c:lblAlgn val="ctr"/>
        <c:lblOffset val="100"/>
        <c:noMultiLvlLbl val="0"/>
      </c:catAx>
      <c:valAx>
        <c:axId val="1145127824"/>
        <c:scaling>
          <c:orientation val="minMax"/>
        </c:scaling>
        <c:delete val="0"/>
        <c:axPos val="l"/>
        <c:majorGridlines>
          <c:spPr>
            <a:ln w="9525" cap="flat" cmpd="sng" algn="ctr">
              <a:solidFill>
                <a:schemeClr val="tx1">
                  <a:lumMod val="15000"/>
                  <a:lumOff val="85000"/>
                </a:schemeClr>
              </a:solidFill>
              <a:round/>
            </a:ln>
            <a:effectLst/>
          </c:spPr>
        </c:majorGridlines>
        <c:numFmt formatCode="&quot;$&quot;#,##0.00_);[Red]\(&quot;$&quot;#,##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bg1"/>
                </a:solidFill>
                <a:latin typeface="+mn-lt"/>
                <a:ea typeface="+mn-ea"/>
                <a:cs typeface="+mn-cs"/>
              </a:defRPr>
            </a:pPr>
            <a:endParaRPr lang="en-US"/>
          </a:p>
        </c:txPr>
        <c:crossAx val="1157814784"/>
        <c:crosses val="autoZero"/>
        <c:crossBetween val="between"/>
      </c:valAx>
      <c:spPr>
        <a:noFill/>
        <a:ln>
          <a:noFill/>
        </a:ln>
        <a:effectLst/>
      </c:spPr>
    </c:plotArea>
    <c:legend>
      <c:legendPos val="b"/>
      <c:legendEntry>
        <c:idx val="0"/>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legendEntry>
      <c:legendEntry>
        <c:idx val="1"/>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legendEntry>
      <c:legendEntry>
        <c:idx val="2"/>
        <c:txPr>
          <a:bodyPr rot="0" spcFirstLastPara="1" vertOverflow="ellipsis" vert="horz" wrap="square" anchor="ctr" anchorCtr="1"/>
          <a:lstStyle/>
          <a:p>
            <a:pPr>
              <a:defRPr sz="2400" b="0" i="0" u="none" strike="noStrike" kern="1200" baseline="0">
                <a:solidFill>
                  <a:schemeClr val="bg1"/>
                </a:solidFill>
                <a:latin typeface="+mn-lt"/>
                <a:ea typeface="+mn-ea"/>
                <a:cs typeface="+mn-cs"/>
              </a:defRPr>
            </a:pPr>
            <a:endParaRPr lang="en-US"/>
          </a:p>
        </c:txPr>
      </c:legendEntry>
      <c:layout>
        <c:manualLayout>
          <c:xMode val="edge"/>
          <c:yMode val="edge"/>
          <c:x val="4.5370370370370373E-2"/>
          <c:y val="0.89130146171046676"/>
          <c:w val="0.9"/>
          <c:h val="9.2792229371479532E-2"/>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modernComment_14D_8ECF97B.xml><?xml version="1.0" encoding="utf-8"?>
<p188:cmLst xmlns:a="http://schemas.openxmlformats.org/drawingml/2006/main" xmlns:r="http://schemas.openxmlformats.org/officeDocument/2006/relationships" xmlns:p188="http://schemas.microsoft.com/office/powerpoint/2018/8/main">
  <p188:cm id="{E5448FFD-2733-42B2-828D-1AD6869AEC2C}" authorId="{24D940FA-CF8A-9D51-2FF3-9991F1D5714E}" status="resolved" created="2024-09-25T20:25:32.503" complete="100000">
    <ac:txMkLst xmlns:ac="http://schemas.microsoft.com/office/drawing/2013/main/command">
      <pc:docMk xmlns:pc="http://schemas.microsoft.com/office/powerpoint/2013/main/command"/>
      <pc:sldMk xmlns:pc="http://schemas.microsoft.com/office/powerpoint/2013/main/command" cId="149748091" sldId="333"/>
      <ac:spMk id="5" creationId="{392C2303-7C02-9E4F-6849-1ECBB06A0640}"/>
      <ac:txMk cp="119">
        <ac:context len="428" hash="3569705624"/>
      </ac:txMk>
    </ac:txMkLst>
    <p188:pos x="8042564" y="2015834"/>
    <p188:txBody>
      <a:bodyPr/>
      <a:lstStyle/>
      <a:p>
        <a:r>
          <a:rPr lang="en-US"/>
          <a:t>I was asked this Q and could not remember the details.  It would be helpful to future presenters to add a note that OccAcc covers P1 time, but does not cover accidents if the driver is engaged (P23) on the other Company Driver App or when the Driver is solely engaged in personal activities that render him/her unavailable to accept a ride.  </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10FFE98-2851-478D-8E08-570BEE80FB39}" type="datetimeFigureOut">
              <a:rPr lang="en-US" smtClean="0"/>
              <a:t>6/25/2025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76E3353-0C6F-438A-A828-B77EB24AE33E}" type="slidenum">
              <a:rPr lang="en-US" smtClean="0"/>
              <a:t>‹#›</a:t>
            </a:fld>
            <a:endParaRPr lang="en-US"/>
          </a:p>
        </p:txBody>
      </p:sp>
    </p:spTree>
    <p:extLst>
      <p:ext uri="{BB962C8B-B14F-4D97-AF65-F5344CB8AC3E}">
        <p14:creationId xmlns:p14="http://schemas.microsoft.com/office/powerpoint/2010/main" val="19891255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0AC8EE0-9917-4D6A-97CC-660E44508720}" type="datetimeFigureOut">
              <a:rPr lang="en-US" smtClean="0"/>
              <a:t>6/25/2025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72AA9D4-5AB1-4DB6-8E34-127F9F32AA2B}" type="slidenum">
              <a:rPr lang="en-US" smtClean="0"/>
              <a:t>‹#›</a:t>
            </a:fld>
            <a:endParaRPr lang="en-US"/>
          </a:p>
        </p:txBody>
      </p:sp>
    </p:spTree>
    <p:extLst>
      <p:ext uri="{BB962C8B-B14F-4D97-AF65-F5344CB8AC3E}">
        <p14:creationId xmlns:p14="http://schemas.microsoft.com/office/powerpoint/2010/main" val="3556137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F2A48F7F-ECAB-4EFB-BC2E-34AB44D00419}" type="slidenum">
              <a:rPr lang="en-US" altLang="en-US" smtClean="0"/>
              <a:pPr eaLnBrk="1" hangingPunct="1">
                <a:spcBef>
                  <a:spcPct val="0"/>
                </a:spcBef>
              </a:pPr>
              <a:t>1</a:t>
            </a:fld>
            <a:endParaRPr lang="en-US" altLang="en-US"/>
          </a:p>
        </p:txBody>
      </p:sp>
      <p:sp>
        <p:nvSpPr>
          <p:cNvPr id="32771" name="Rectangle 2"/>
          <p:cNvSpPr>
            <a:spLocks noGrp="1" noRot="1" noChangeAspect="1" noChangeArrowheads="1" noTextEdit="1"/>
          </p:cNvSpPr>
          <p:nvPr>
            <p:ph type="sldImg"/>
          </p:nvPr>
        </p:nvSpPr>
        <p:spPr>
          <a:xfrm>
            <a:off x="1414463" y="1162050"/>
            <a:ext cx="4181475" cy="3136900"/>
          </a:xfrm>
          <a:ln/>
        </p:spPr>
      </p:sp>
      <p:sp>
        <p:nvSpPr>
          <p:cNvPr id="3277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10</a:t>
            </a:fld>
            <a:endParaRPr lang="en-US"/>
          </a:p>
        </p:txBody>
      </p:sp>
    </p:spTree>
    <p:extLst>
      <p:ext uri="{BB962C8B-B14F-4D97-AF65-F5344CB8AC3E}">
        <p14:creationId xmlns:p14="http://schemas.microsoft.com/office/powerpoint/2010/main" val="357608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11</a:t>
            </a:fld>
            <a:endParaRPr lang="en-US"/>
          </a:p>
        </p:txBody>
      </p:sp>
    </p:spTree>
    <p:extLst>
      <p:ext uri="{BB962C8B-B14F-4D97-AF65-F5344CB8AC3E}">
        <p14:creationId xmlns:p14="http://schemas.microsoft.com/office/powerpoint/2010/main" val="21233641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12</a:t>
            </a:fld>
            <a:endParaRPr lang="en-US"/>
          </a:p>
        </p:txBody>
      </p:sp>
    </p:spTree>
    <p:extLst>
      <p:ext uri="{BB962C8B-B14F-4D97-AF65-F5344CB8AC3E}">
        <p14:creationId xmlns:p14="http://schemas.microsoft.com/office/powerpoint/2010/main" val="41974919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13</a:t>
            </a:fld>
            <a:endParaRPr lang="en-US"/>
          </a:p>
        </p:txBody>
      </p:sp>
    </p:spTree>
    <p:extLst>
      <p:ext uri="{BB962C8B-B14F-4D97-AF65-F5344CB8AC3E}">
        <p14:creationId xmlns:p14="http://schemas.microsoft.com/office/powerpoint/2010/main" val="2085830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pPr/>
              <a:t>14</a:t>
            </a:fld>
            <a:endParaRPr lang="en-US"/>
          </a:p>
        </p:txBody>
      </p:sp>
      <p:sp>
        <p:nvSpPr>
          <p:cNvPr id="6" name="Notes Placeholder 5">
            <a:extLst>
              <a:ext uri="{FF2B5EF4-FFF2-40B4-BE49-F238E27FC236}">
                <a16:creationId xmlns:a16="http://schemas.microsoft.com/office/drawing/2014/main" id="{7AB7DF06-E4FE-4DAD-8D9C-49D48231EBAA}"/>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4013235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15</a:t>
            </a:fld>
            <a:endParaRPr lang="en-US"/>
          </a:p>
        </p:txBody>
      </p:sp>
    </p:spTree>
    <p:extLst>
      <p:ext uri="{BB962C8B-B14F-4D97-AF65-F5344CB8AC3E}">
        <p14:creationId xmlns:p14="http://schemas.microsoft.com/office/powerpoint/2010/main" val="41763413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478">
              <a:defRPr/>
            </a:pPr>
            <a:r>
              <a:rPr lang="en-US" sz="1800" dirty="0"/>
              <a:t>80% of</a:t>
            </a:r>
            <a:r>
              <a:rPr lang="en-US" sz="1800" baseline="0" dirty="0"/>
              <a:t> settlement </a:t>
            </a:r>
            <a:r>
              <a:rPr lang="en-US" sz="1800" dirty="0"/>
              <a:t>in restitution to drivers</a:t>
            </a:r>
          </a:p>
          <a:p>
            <a:endParaRPr lang="en-US" sz="1800" dirty="0"/>
          </a:p>
        </p:txBody>
      </p:sp>
      <p:sp>
        <p:nvSpPr>
          <p:cNvPr id="4" name="Slide Number Placeholder 3"/>
          <p:cNvSpPr>
            <a:spLocks noGrp="1"/>
          </p:cNvSpPr>
          <p:nvPr>
            <p:ph type="sldNum" sz="quarter" idx="10"/>
          </p:nvPr>
        </p:nvSpPr>
        <p:spPr/>
        <p:txBody>
          <a:bodyPr/>
          <a:lstStyle/>
          <a:p>
            <a:fld id="{5A7FA4E6-1407-4686-8701-391E5A85FCB5}" type="slidenum">
              <a:rPr lang="en-US" smtClean="0"/>
              <a:t>16</a:t>
            </a:fld>
            <a:endParaRPr lang="en-US"/>
          </a:p>
        </p:txBody>
      </p:sp>
    </p:spTree>
    <p:extLst>
      <p:ext uri="{BB962C8B-B14F-4D97-AF65-F5344CB8AC3E}">
        <p14:creationId xmlns:p14="http://schemas.microsoft.com/office/powerpoint/2010/main" val="42716259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17</a:t>
            </a:fld>
            <a:endParaRPr lang="en-US"/>
          </a:p>
        </p:txBody>
      </p:sp>
    </p:spTree>
    <p:extLst>
      <p:ext uri="{BB962C8B-B14F-4D97-AF65-F5344CB8AC3E}">
        <p14:creationId xmlns:p14="http://schemas.microsoft.com/office/powerpoint/2010/main" val="10314557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D72AA9D4-5AB1-4DB6-8E34-127F9F32AA2B}" type="slidenum">
              <a:rPr lang="en-US" smtClean="0"/>
              <a:t>18</a:t>
            </a:fld>
            <a:endParaRPr lang="en-US"/>
          </a:p>
        </p:txBody>
      </p:sp>
      <p:sp>
        <p:nvSpPr>
          <p:cNvPr id="6" name="Notes Placeholder 5">
            <a:extLst>
              <a:ext uri="{FF2B5EF4-FFF2-40B4-BE49-F238E27FC236}">
                <a16:creationId xmlns:a16="http://schemas.microsoft.com/office/drawing/2014/main" id="{9AD07215-F439-40AB-9235-5A8D8FB3763D}"/>
              </a:ext>
            </a:extLst>
          </p:cNvPr>
          <p:cNvSpPr>
            <a:spLocks noGrp="1"/>
          </p:cNvSpPr>
          <p:nvPr>
            <p:ph type="body" sz="quarter" idx="3"/>
          </p:nvPr>
        </p:nvSpPr>
        <p:spPr/>
        <p:txBody>
          <a:bodyPr/>
          <a:lstStyle/>
          <a:p>
            <a:r>
              <a:rPr lang="en-US"/>
              <a:t>Annual increase of the lower of either </a:t>
            </a:r>
            <a:r>
              <a:rPr lang="en-US" err="1"/>
              <a:t>i</a:t>
            </a:r>
            <a:r>
              <a:rPr lang="en-US"/>
              <a:t>) 3 percent annual rate or ii) inflation as reflected in the U.S. BLS consumer price index. </a:t>
            </a:r>
          </a:p>
        </p:txBody>
      </p:sp>
    </p:spTree>
    <p:extLst>
      <p:ext uri="{BB962C8B-B14F-4D97-AF65-F5344CB8AC3E}">
        <p14:creationId xmlns:p14="http://schemas.microsoft.com/office/powerpoint/2010/main" val="16187482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19</a:t>
            </a:fld>
            <a:endParaRPr lang="en-US"/>
          </a:p>
        </p:txBody>
      </p:sp>
      <p:sp>
        <p:nvSpPr>
          <p:cNvPr id="6" name="Notes Placeholder 5">
            <a:extLst>
              <a:ext uri="{FF2B5EF4-FFF2-40B4-BE49-F238E27FC236}">
                <a16:creationId xmlns:a16="http://schemas.microsoft.com/office/drawing/2014/main" id="{3F115DC4-3DF8-40F2-948F-9653584D50BC}"/>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4262663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2</a:t>
            </a:fld>
            <a:endParaRPr lang="en-US"/>
          </a:p>
        </p:txBody>
      </p:sp>
      <p:sp>
        <p:nvSpPr>
          <p:cNvPr id="6" name="Notes Placeholder 5">
            <a:extLst>
              <a:ext uri="{FF2B5EF4-FFF2-40B4-BE49-F238E27FC236}">
                <a16:creationId xmlns:a16="http://schemas.microsoft.com/office/drawing/2014/main" id="{98138233-D19D-4447-85B8-24433AB99307}"/>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8336483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None/>
            </a:pPr>
            <a:r>
              <a:rPr lang="es-ES" b="0" i="0" dirty="0">
                <a:solidFill>
                  <a:srgbClr val="141414"/>
                </a:solidFill>
                <a:effectLst/>
                <a:latin typeface="Noto Sans VF"/>
              </a:rPr>
              <a:t>Los conductores pueden solicitar licencia por enfermedad por:</a:t>
            </a:r>
          </a:p>
          <a:p>
            <a:pPr marL="628650" lvl="1" indent="-171450" algn="l">
              <a:buFont typeface="Arial" panose="020B0604020202020204" pitchFamily="34" charset="0"/>
              <a:buChar char="•"/>
            </a:pPr>
            <a:r>
              <a:rPr lang="es-ES" b="0" i="0" dirty="0">
                <a:solidFill>
                  <a:srgbClr val="141414"/>
                </a:solidFill>
                <a:effectLst/>
                <a:latin typeface="Noto Sans VF"/>
              </a:rPr>
              <a:t>Enfermedad mental o física, lesión o condición de salud (no es necesario tener un diagnóstico ni requerir atención médica cuando solicita la licencia)</a:t>
            </a:r>
          </a:p>
          <a:p>
            <a:pPr marL="628650" lvl="1" indent="-171450" algn="l">
              <a:buFont typeface="Arial" panose="020B0604020202020204" pitchFamily="34" charset="0"/>
              <a:buChar char="•"/>
            </a:pPr>
            <a:r>
              <a:rPr lang="es-ES" b="0" i="0" dirty="0">
                <a:solidFill>
                  <a:srgbClr val="141414"/>
                </a:solidFill>
                <a:effectLst/>
                <a:latin typeface="Noto Sans VF"/>
              </a:rPr>
              <a:t>Diagnóstico, atención o tratamiento de una enfermedad mental o física, lesión o condición de salud; o una necesidad de diagnóstico médico o atención preventiva</a:t>
            </a:r>
          </a:p>
          <a:p>
            <a:pPr marL="628650" lvl="1" indent="-171450" algn="l">
              <a:buFont typeface="Arial" panose="020B0604020202020204" pitchFamily="34" charset="0"/>
              <a:buChar char="•"/>
            </a:pPr>
            <a:r>
              <a:rPr lang="es-ES" b="0" i="0" dirty="0">
                <a:solidFill>
                  <a:srgbClr val="141414"/>
                </a:solidFill>
                <a:effectLst/>
                <a:latin typeface="Noto Sans VF"/>
              </a:rPr>
              <a:t>Ausencia del trabajo cuando usted o su hijo han sido víctimas de violencia doméstica.</a:t>
            </a:r>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20</a:t>
            </a:fld>
            <a:endParaRPr lang="en-US"/>
          </a:p>
        </p:txBody>
      </p:sp>
    </p:spTree>
    <p:extLst>
      <p:ext uri="{BB962C8B-B14F-4D97-AF65-F5344CB8AC3E}">
        <p14:creationId xmlns:p14="http://schemas.microsoft.com/office/powerpoint/2010/main" val="12608812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21</a:t>
            </a:fld>
            <a:endParaRPr lang="en-US"/>
          </a:p>
        </p:txBody>
      </p:sp>
      <p:sp>
        <p:nvSpPr>
          <p:cNvPr id="6" name="Notes Placeholder 5">
            <a:extLst>
              <a:ext uri="{FF2B5EF4-FFF2-40B4-BE49-F238E27FC236}">
                <a16:creationId xmlns:a16="http://schemas.microsoft.com/office/drawing/2014/main" id="{46EB192A-0287-43CC-A28B-DA3AF1166F55}"/>
              </a:ext>
            </a:extLst>
          </p:cNvPr>
          <p:cNvSpPr>
            <a:spLocks noGrp="1"/>
          </p:cNvSpPr>
          <p:nvPr>
            <p:ph type="body" sz="quarter" idx="3"/>
          </p:nvPr>
        </p:nvSpPr>
        <p:spPr/>
        <p:txBody>
          <a:bodyPr/>
          <a:lstStyle/>
          <a:p>
            <a:endParaRPr lang="en-US" dirty="0"/>
          </a:p>
        </p:txBody>
      </p:sp>
    </p:spTree>
    <p:extLst>
      <p:ext uri="{BB962C8B-B14F-4D97-AF65-F5344CB8AC3E}">
        <p14:creationId xmlns:p14="http://schemas.microsoft.com/office/powerpoint/2010/main" val="13114317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b="0" i="0" dirty="0">
                <a:solidFill>
                  <a:srgbClr val="4EA72E"/>
                </a:solidFill>
                <a:effectLst/>
                <a:latin typeface="Calibri" panose="020F0502020204030204" pitchFamily="34" charset="0"/>
              </a:rPr>
              <a:t>El acuerdo incluye el siguiente lenguaje relacionado con la elegibilidad: Los conductores que promedien al menos quince (15) horas de tiempo activo combinado por semana en un trimestre serán elegibles para un estipendio trimestral en efectivo del Fondo de Salud Portátil equivalente al 50% de la contribución promedio requerida para el plan de atención médica de nivel más bajo en el intercambio de la Ley de Atención Médica Asequible de </a:t>
            </a:r>
            <a:r>
              <a:rPr lang="es-ES" b="0" i="0" dirty="0" err="1">
                <a:solidFill>
                  <a:srgbClr val="4EA72E"/>
                </a:solidFill>
                <a:effectLst/>
                <a:latin typeface="Calibri" panose="020F0502020204030204" pitchFamily="34" charset="0"/>
              </a:rPr>
              <a:t>Mass</a:t>
            </a:r>
            <a:r>
              <a:rPr lang="es-ES" b="0" i="0" dirty="0">
                <a:solidFill>
                  <a:srgbClr val="4EA72E"/>
                </a:solidFill>
                <a:effectLst/>
                <a:latin typeface="Calibri" panose="020F0502020204030204" pitchFamily="34" charset="0"/>
              </a:rPr>
              <a:t> </a:t>
            </a:r>
            <a:r>
              <a:rPr lang="es-ES" b="0" i="0" dirty="0" err="1">
                <a:solidFill>
                  <a:srgbClr val="4EA72E"/>
                </a:solidFill>
                <a:effectLst/>
                <a:latin typeface="Calibri" panose="020F0502020204030204" pitchFamily="34" charset="0"/>
              </a:rPr>
              <a:t>Connector</a:t>
            </a:r>
            <a:r>
              <a:rPr lang="es-ES" b="0" i="0" dirty="0">
                <a:solidFill>
                  <a:srgbClr val="4EA72E"/>
                </a:solidFill>
                <a:effectLst/>
                <a:latin typeface="Calibri" panose="020F0502020204030204" pitchFamily="34" charset="0"/>
              </a:rPr>
              <a:t>.</a:t>
            </a:r>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22</a:t>
            </a:fld>
            <a:endParaRPr lang="en-US"/>
          </a:p>
        </p:txBody>
      </p:sp>
    </p:spTree>
    <p:extLst>
      <p:ext uri="{BB962C8B-B14F-4D97-AF65-F5344CB8AC3E}">
        <p14:creationId xmlns:p14="http://schemas.microsoft.com/office/powerpoint/2010/main" val="37812916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ES" dirty="0"/>
              <a:t>Nota: esto es complicado. El monto del estipendio se establece en el 50 % o el 100 % del plan de atención médica con la tarifa más baja del </a:t>
            </a:r>
            <a:r>
              <a:rPr lang="es-ES" dirty="0" err="1"/>
              <a:t>Mass</a:t>
            </a:r>
            <a:r>
              <a:rPr lang="es-ES" dirty="0"/>
              <a:t> </a:t>
            </a:r>
            <a:r>
              <a:rPr lang="es-ES" dirty="0" err="1"/>
              <a:t>Connector</a:t>
            </a:r>
            <a:r>
              <a:rPr lang="es-ES" dirty="0"/>
              <a:t>. Esto solo se puede determinar cuando se active el fondo, a principios de 2025.</a:t>
            </a:r>
            <a:endParaRPr lang="en-US" dirty="0"/>
          </a:p>
        </p:txBody>
      </p:sp>
      <p:sp>
        <p:nvSpPr>
          <p:cNvPr id="4" name="Slide Number Placeholder 3"/>
          <p:cNvSpPr>
            <a:spLocks noGrp="1"/>
          </p:cNvSpPr>
          <p:nvPr>
            <p:ph type="sldNum" sz="quarter" idx="5"/>
          </p:nvPr>
        </p:nvSpPr>
        <p:spPr/>
        <p:txBody>
          <a:bodyPr/>
          <a:lstStyle/>
          <a:p>
            <a:fld id="{D72AA9D4-5AB1-4DB6-8E34-127F9F32AA2B}" type="slidenum">
              <a:rPr lang="en-US" smtClean="0"/>
              <a:t>23</a:t>
            </a:fld>
            <a:endParaRPr lang="en-US"/>
          </a:p>
        </p:txBody>
      </p:sp>
    </p:spTree>
    <p:extLst>
      <p:ext uri="{BB962C8B-B14F-4D97-AF65-F5344CB8AC3E}">
        <p14:creationId xmlns:p14="http://schemas.microsoft.com/office/powerpoint/2010/main" val="38388519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24</a:t>
            </a:fld>
            <a:endParaRPr lang="en-US"/>
          </a:p>
        </p:txBody>
      </p:sp>
      <p:sp>
        <p:nvSpPr>
          <p:cNvPr id="3" name="Notes Placeholder 2">
            <a:extLst>
              <a:ext uri="{FF2B5EF4-FFF2-40B4-BE49-F238E27FC236}">
                <a16:creationId xmlns:a16="http://schemas.microsoft.com/office/drawing/2014/main" id="{763E78BA-603C-7BCE-63B3-6FCCFA41B957}"/>
              </a:ext>
            </a:extLst>
          </p:cNvPr>
          <p:cNvSpPr>
            <a:spLocks noGrp="1"/>
          </p:cNvSpPr>
          <p:nvPr>
            <p:ph type="body" idx="1"/>
          </p:nvPr>
        </p:nvSpPr>
        <p:spPr/>
        <p:txBody>
          <a:bodyPr/>
          <a:lstStyle/>
          <a:p>
            <a:r>
              <a:rPr lang="es-ES" dirty="0"/>
              <a:t>Prepárese para las preguntas sobre qué sucede si el conductor no utiliza el dinero para la FMLA. Parece que no existe ningún requisito que obligue a los conductores a utilizar el dinero para la FMLA, por lo que no hay consecuencias adversas para el conductor.</a:t>
            </a:r>
            <a:endParaRPr lang="en-US" dirty="0"/>
          </a:p>
        </p:txBody>
      </p:sp>
    </p:spTree>
    <p:extLst>
      <p:ext uri="{BB962C8B-B14F-4D97-AF65-F5344CB8AC3E}">
        <p14:creationId xmlns:p14="http://schemas.microsoft.com/office/powerpoint/2010/main" val="33548093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25</a:t>
            </a:fld>
            <a:endParaRPr lang="en-US"/>
          </a:p>
        </p:txBody>
      </p:sp>
    </p:spTree>
    <p:extLst>
      <p:ext uri="{BB962C8B-B14F-4D97-AF65-F5344CB8AC3E}">
        <p14:creationId xmlns:p14="http://schemas.microsoft.com/office/powerpoint/2010/main" val="1882995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dirty="0">
                <a:effectLst/>
                <a:latin typeface="Segoe UI" panose="020B0502040204020203" pitchFamily="34" charset="0"/>
              </a:rPr>
              <a:t>Nota: Seguro de accidentes laborales cubre el tiempo P1, pero no cubre accidentes si el conductor está ocupado (P23) en la otra aplicación para conductores de la empresa o cuando el conductor está únicamente involucrado en actividades personales que lo hacen no disponible para aceptar un viaje.</a:t>
            </a:r>
            <a:endParaRPr lang="en-US" sz="1800" dirty="0"/>
          </a:p>
        </p:txBody>
      </p:sp>
      <p:sp>
        <p:nvSpPr>
          <p:cNvPr id="4" name="Slide Number Placeholder 3"/>
          <p:cNvSpPr>
            <a:spLocks noGrp="1"/>
          </p:cNvSpPr>
          <p:nvPr>
            <p:ph type="sldNum" sz="quarter" idx="10"/>
          </p:nvPr>
        </p:nvSpPr>
        <p:spPr/>
        <p:txBody>
          <a:bodyPr/>
          <a:lstStyle/>
          <a:p>
            <a:fld id="{5A7FA4E6-1407-4686-8701-391E5A85FCB5}" type="slidenum">
              <a:rPr lang="en-US" smtClean="0"/>
              <a:pPr/>
              <a:t>26</a:t>
            </a:fld>
            <a:endParaRPr lang="en-US"/>
          </a:p>
        </p:txBody>
      </p:sp>
    </p:spTree>
    <p:extLst>
      <p:ext uri="{BB962C8B-B14F-4D97-AF65-F5344CB8AC3E}">
        <p14:creationId xmlns:p14="http://schemas.microsoft.com/office/powerpoint/2010/main" val="4534346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27</a:t>
            </a:fld>
            <a:endParaRPr lang="en-US"/>
          </a:p>
        </p:txBody>
      </p:sp>
    </p:spTree>
    <p:extLst>
      <p:ext uri="{BB962C8B-B14F-4D97-AF65-F5344CB8AC3E}">
        <p14:creationId xmlns:p14="http://schemas.microsoft.com/office/powerpoint/2010/main" val="22917509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7FA4E6-1407-4686-8701-391E5A85FCB5}" type="slidenum">
              <a:rPr lang="en-US" smtClean="0"/>
              <a:pPr/>
              <a:t>28</a:t>
            </a:fld>
            <a:endParaRPr lang="en-US"/>
          </a:p>
        </p:txBody>
      </p:sp>
    </p:spTree>
    <p:extLst>
      <p:ext uri="{BB962C8B-B14F-4D97-AF65-F5344CB8AC3E}">
        <p14:creationId xmlns:p14="http://schemas.microsoft.com/office/powerpoint/2010/main" val="172643705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29</a:t>
            </a:fld>
            <a:endParaRPr lang="en-US"/>
          </a:p>
        </p:txBody>
      </p:sp>
    </p:spTree>
    <p:extLst>
      <p:ext uri="{BB962C8B-B14F-4D97-AF65-F5344CB8AC3E}">
        <p14:creationId xmlns:p14="http://schemas.microsoft.com/office/powerpoint/2010/main" val="1577244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3</a:t>
            </a:fld>
            <a:endParaRPr lang="en-US"/>
          </a:p>
        </p:txBody>
      </p:sp>
      <p:sp>
        <p:nvSpPr>
          <p:cNvPr id="6" name="Notes Placeholder 5">
            <a:extLst>
              <a:ext uri="{FF2B5EF4-FFF2-40B4-BE49-F238E27FC236}">
                <a16:creationId xmlns:a16="http://schemas.microsoft.com/office/drawing/2014/main" id="{21469F08-688F-47E4-A4A4-DE9558A4E6CE}"/>
              </a:ext>
            </a:extLst>
          </p:cNvPr>
          <p:cNvSpPr>
            <a:spLocks noGrp="1"/>
          </p:cNvSpPr>
          <p:nvPr>
            <p:ph type="body" sz="quarter" idx="3"/>
          </p:nvPr>
        </p:nvSpPr>
        <p:spPr/>
        <p:txBody>
          <a:bodyPr/>
          <a:lstStyle/>
          <a:p>
            <a:r>
              <a:rPr lang="en-US" sz="1800" u="sng" dirty="0">
                <a:solidFill>
                  <a:srgbClr val="008080"/>
                </a:solidFill>
                <a:effectLst/>
                <a:latin typeface="Times New Roman" panose="02020603050405020304" pitchFamily="18" charset="0"/>
                <a:ea typeface="Aptos" panose="020B0004020202020204" pitchFamily="34" charset="0"/>
              </a:rPr>
              <a:t>under the ballot initiatives, the earnings floor would have been ~$23.50/hour (P23 time)]</a:t>
            </a:r>
            <a:endParaRPr lang="en-US" dirty="0"/>
          </a:p>
        </p:txBody>
      </p:sp>
    </p:spTree>
    <p:extLst>
      <p:ext uri="{BB962C8B-B14F-4D97-AF65-F5344CB8AC3E}">
        <p14:creationId xmlns:p14="http://schemas.microsoft.com/office/powerpoint/2010/main" val="354833544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30</a:t>
            </a:fld>
            <a:endParaRPr lang="en-US"/>
          </a:p>
        </p:txBody>
      </p:sp>
    </p:spTree>
    <p:extLst>
      <p:ext uri="{BB962C8B-B14F-4D97-AF65-F5344CB8AC3E}">
        <p14:creationId xmlns:p14="http://schemas.microsoft.com/office/powerpoint/2010/main" val="35000431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31</a:t>
            </a:fld>
            <a:endParaRPr lang="en-US"/>
          </a:p>
        </p:txBody>
      </p:sp>
    </p:spTree>
    <p:extLst>
      <p:ext uri="{BB962C8B-B14F-4D97-AF65-F5344CB8AC3E}">
        <p14:creationId xmlns:p14="http://schemas.microsoft.com/office/powerpoint/2010/main" val="14652045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83724"/>
            <a:ext cx="5608320" cy="3660458"/>
          </a:xfrm>
        </p:spPr>
        <p:txBody>
          <a:bodyPr/>
          <a:lstStyle/>
          <a:p>
            <a:endParaRPr lang="en-US"/>
          </a:p>
        </p:txBody>
      </p:sp>
      <p:sp>
        <p:nvSpPr>
          <p:cNvPr id="4" name="Slide Number Placeholder 3"/>
          <p:cNvSpPr>
            <a:spLocks noGrp="1"/>
          </p:cNvSpPr>
          <p:nvPr>
            <p:ph type="sldNum" sz="quarter" idx="10"/>
          </p:nvPr>
        </p:nvSpPr>
        <p:spPr/>
        <p:txBody>
          <a:bodyPr/>
          <a:lstStyle/>
          <a:p>
            <a:fld id="{5A7FA4E6-1407-4686-8701-391E5A85FCB5}" type="slidenum">
              <a:rPr lang="en-US" smtClean="0"/>
              <a:pPr/>
              <a:t>32</a:t>
            </a:fld>
            <a:endParaRPr lang="en-US"/>
          </a:p>
        </p:txBody>
      </p:sp>
    </p:spTree>
    <p:extLst>
      <p:ext uri="{BB962C8B-B14F-4D97-AF65-F5344CB8AC3E}">
        <p14:creationId xmlns:p14="http://schemas.microsoft.com/office/powerpoint/2010/main" val="122269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D72AA9D4-5AB1-4DB6-8E34-127F9F32AA2B}" type="slidenum">
              <a:rPr lang="en-US" smtClean="0"/>
              <a:t>4</a:t>
            </a:fld>
            <a:endParaRPr lang="en-US"/>
          </a:p>
        </p:txBody>
      </p:sp>
      <p:sp>
        <p:nvSpPr>
          <p:cNvPr id="6" name="Notes Placeholder 5">
            <a:extLst>
              <a:ext uri="{FF2B5EF4-FFF2-40B4-BE49-F238E27FC236}">
                <a16:creationId xmlns:a16="http://schemas.microsoft.com/office/drawing/2014/main" id="{445C2A4C-CD1F-4575-94E4-E570487E3A11}"/>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670342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5</a:t>
            </a:fld>
            <a:endParaRPr lang="en-US"/>
          </a:p>
        </p:txBody>
      </p:sp>
    </p:spTree>
    <p:extLst>
      <p:ext uri="{BB962C8B-B14F-4D97-AF65-F5344CB8AC3E}">
        <p14:creationId xmlns:p14="http://schemas.microsoft.com/office/powerpoint/2010/main" val="1073330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5A7FA4E6-1407-4686-8701-391E5A85FCB5}" type="slidenum">
              <a:rPr lang="en-US" smtClean="0"/>
              <a:t>6</a:t>
            </a:fld>
            <a:endParaRPr lang="en-US"/>
          </a:p>
        </p:txBody>
      </p:sp>
      <p:sp>
        <p:nvSpPr>
          <p:cNvPr id="6" name="Notes Placeholder 5">
            <a:extLst>
              <a:ext uri="{FF2B5EF4-FFF2-40B4-BE49-F238E27FC236}">
                <a16:creationId xmlns:a16="http://schemas.microsoft.com/office/drawing/2014/main" id="{27429105-026C-491D-A716-D7FDC0C0EC63}"/>
              </a:ext>
            </a:extLst>
          </p:cNvPr>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3668117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7</a:t>
            </a:fld>
            <a:endParaRPr lang="en-US"/>
          </a:p>
        </p:txBody>
      </p:sp>
    </p:spTree>
    <p:extLst>
      <p:ext uri="{BB962C8B-B14F-4D97-AF65-F5344CB8AC3E}">
        <p14:creationId xmlns:p14="http://schemas.microsoft.com/office/powerpoint/2010/main" val="2357641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67360" y="4252781"/>
            <a:ext cx="5815453" cy="4724352"/>
          </a:xfrm>
        </p:spPr>
        <p:txBody>
          <a:bodyPr/>
          <a:lstStyle/>
          <a:p>
            <a:r>
              <a:rPr lang="es-ES" sz="1800" dirty="0">
                <a:effectLst/>
                <a:latin typeface="Segoe UI" panose="020B0502040204020203" pitchFamily="34" charset="0"/>
              </a:rPr>
              <a:t>El mínimo de ganancias se aplica al tiempo P2 y P3, y no hay ninguna excepción cuando un pasajero cancela un viaje. Según la práctica anterior, Uber paga aproximadamente $2 si un pasajero cancela durante el tiempo P2; Lyft no paga nada. Creo que tendremos que confirmar que su tiempo P2 se compensa incluso si se cancela el viaje.</a:t>
            </a:r>
            <a:endParaRPr lang="en-US" sz="1600" dirty="0"/>
          </a:p>
        </p:txBody>
      </p:sp>
      <p:sp>
        <p:nvSpPr>
          <p:cNvPr id="4" name="Slide Number Placeholder 3"/>
          <p:cNvSpPr>
            <a:spLocks noGrp="1"/>
          </p:cNvSpPr>
          <p:nvPr>
            <p:ph type="sldNum" sz="quarter" idx="10"/>
          </p:nvPr>
        </p:nvSpPr>
        <p:spPr/>
        <p:txBody>
          <a:bodyPr/>
          <a:lstStyle/>
          <a:p>
            <a:fld id="{5A7FA4E6-1407-4686-8701-391E5A85FCB5}" type="slidenum">
              <a:rPr lang="en-US" smtClean="0"/>
              <a:pPr/>
              <a:t>8</a:t>
            </a:fld>
            <a:endParaRPr lang="en-US"/>
          </a:p>
        </p:txBody>
      </p:sp>
    </p:spTree>
    <p:extLst>
      <p:ext uri="{BB962C8B-B14F-4D97-AF65-F5344CB8AC3E}">
        <p14:creationId xmlns:p14="http://schemas.microsoft.com/office/powerpoint/2010/main" val="1170018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2AA9D4-5AB1-4DB6-8E34-127F9F32AA2B}" type="slidenum">
              <a:rPr lang="en-US" smtClean="0"/>
              <a:t>9</a:t>
            </a:fld>
            <a:endParaRPr lang="en-US"/>
          </a:p>
        </p:txBody>
      </p:sp>
    </p:spTree>
    <p:extLst>
      <p:ext uri="{BB962C8B-B14F-4D97-AF65-F5344CB8AC3E}">
        <p14:creationId xmlns:p14="http://schemas.microsoft.com/office/powerpoint/2010/main" val="18671892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05200" y="304803"/>
            <a:ext cx="4953000" cy="2590799"/>
          </a:xfrm>
        </p:spPr>
        <p:txBody>
          <a:bodyPr/>
          <a:lstStyle>
            <a:lvl1pPr>
              <a:defRPr>
                <a:solidFill>
                  <a:schemeClr val="bg1"/>
                </a:solidFill>
              </a:defRPr>
            </a:lvl1pPr>
          </a:lstStyle>
          <a:p>
            <a:r>
              <a:rPr lang="en-US"/>
              <a:t>Click to edit Master title style</a:t>
            </a:r>
          </a:p>
        </p:txBody>
      </p:sp>
      <p:sp>
        <p:nvSpPr>
          <p:cNvPr id="3" name="Subtitle 2"/>
          <p:cNvSpPr>
            <a:spLocks noGrp="1"/>
          </p:cNvSpPr>
          <p:nvPr>
            <p:ph type="subTitle" idx="1"/>
          </p:nvPr>
        </p:nvSpPr>
        <p:spPr>
          <a:xfrm>
            <a:off x="3505200" y="3886200"/>
            <a:ext cx="50292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394414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p>
            <a:fld id="{1C078096-9997-49EF-9104-EC42DAE8B88D}" type="slidenum">
              <a:rPr lang="en-US" smtClean="0"/>
              <a:t>‹#›</a:t>
            </a:fld>
            <a:endParaRPr lang="en-US"/>
          </a:p>
        </p:txBody>
      </p:sp>
      <p:sp>
        <p:nvSpPr>
          <p:cNvPr id="8"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969667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Footer Placeholder 4"/>
          <p:cNvSpPr>
            <a:spLocks noGrp="1"/>
          </p:cNvSpPr>
          <p:nvPr>
            <p:ph type="ftr" sz="quarter" idx="3"/>
          </p:nvPr>
        </p:nvSpPr>
        <p:spPr>
          <a:xfrm>
            <a:off x="2743200" y="6477002"/>
            <a:ext cx="3657600" cy="244475"/>
          </a:xfrm>
          <a:prstGeom prst="rect">
            <a:avLst/>
          </a:prstGeom>
        </p:spPr>
        <p:txBody>
          <a:bodyPr vert="horz" lIns="91440" tIns="45720" rIns="91440" bIns="45720" rtlCol="0" anchor="ctr"/>
          <a:lstStyle>
            <a:lvl1pPr algn="ctr">
              <a:defRPr sz="1200">
                <a:solidFill>
                  <a:schemeClr val="bg1">
                    <a:lumMod val="85000"/>
                  </a:schemeClr>
                </a:solidFill>
              </a:defRPr>
            </a:lvl1pPr>
          </a:lstStyle>
          <a:p>
            <a:r>
              <a:rPr lang="en-US"/>
              <a:t>©2018 Office of Massachusetts Attorney General Maura Healey</a:t>
            </a:r>
          </a:p>
        </p:txBody>
      </p:sp>
    </p:spTree>
    <p:extLst>
      <p:ext uri="{BB962C8B-B14F-4D97-AF65-F5344CB8AC3E}">
        <p14:creationId xmlns:p14="http://schemas.microsoft.com/office/powerpoint/2010/main" val="3375729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Date Placeholder 10"/>
          <p:cNvSpPr>
            <a:spLocks noGrp="1"/>
          </p:cNvSpPr>
          <p:nvPr>
            <p:ph type="dt" sz="half" idx="10"/>
          </p:nvPr>
        </p:nvSpPr>
        <p:spPr/>
        <p:txBody>
          <a:bodyPr/>
          <a:lstStyle/>
          <a:p>
            <a:endParaRPr lang="en-US"/>
          </a:p>
        </p:txBody>
      </p:sp>
      <p:sp>
        <p:nvSpPr>
          <p:cNvPr id="13" name="Slide Number Placeholder 12"/>
          <p:cNvSpPr>
            <a:spLocks noGrp="1"/>
          </p:cNvSpPr>
          <p:nvPr>
            <p:ph type="sldNum" sz="quarter" idx="12"/>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371283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1"/>
          </p:nvPr>
        </p:nvSpPr>
        <p:spPr/>
        <p:txBody>
          <a:bodyPr/>
          <a:lstStyle/>
          <a:p>
            <a:endParaRPr lang="en-US"/>
          </a:p>
        </p:txBody>
      </p:sp>
      <p:sp>
        <p:nvSpPr>
          <p:cNvPr id="12" name="Slide Number Placeholder 11"/>
          <p:cNvSpPr>
            <a:spLocks noGrp="1"/>
          </p:cNvSpPr>
          <p:nvPr>
            <p:ph type="sldNum" sz="quarter" idx="12"/>
          </p:nvPr>
        </p:nvSpPr>
        <p:spPr/>
        <p:txBody>
          <a:bodyPr/>
          <a:lstStyle/>
          <a:p>
            <a:fld id="{1C078096-9997-49EF-9104-EC42DAE8B88D}" type="slidenum">
              <a:rPr lang="en-US" smtClean="0"/>
              <a:t>‹#›</a:t>
            </a:fld>
            <a:endParaRPr lang="en-US"/>
          </a:p>
        </p:txBody>
      </p:sp>
      <p:sp>
        <p:nvSpPr>
          <p:cNvPr id="11" name="Footer Placeholder 3"/>
          <p:cNvSpPr>
            <a:spLocks noGrp="1"/>
          </p:cNvSpPr>
          <p:nvPr>
            <p:ph type="ftr" sz="quarter" idx="1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656625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9" name="Date Placeholder 8"/>
          <p:cNvSpPr>
            <a:spLocks noGrp="1"/>
          </p:cNvSpPr>
          <p:nvPr>
            <p:ph type="dt" sz="half" idx="10"/>
          </p:nvPr>
        </p:nvSpPr>
        <p:spPr/>
        <p:txBody>
          <a:bodyPr/>
          <a:lstStyle/>
          <a:p>
            <a:endParaRPr lang="en-US"/>
          </a:p>
        </p:txBody>
      </p:sp>
      <p:sp>
        <p:nvSpPr>
          <p:cNvPr id="11" name="Slide Number Placeholder 10"/>
          <p:cNvSpPr>
            <a:spLocks noGrp="1"/>
          </p:cNvSpPr>
          <p:nvPr>
            <p:ph type="sldNum" sz="quarter" idx="12"/>
          </p:nvPr>
        </p:nvSpPr>
        <p:spPr/>
        <p:txBody>
          <a:bodyPr/>
          <a:lstStyle/>
          <a:p>
            <a:fld id="{1C078096-9997-49EF-9104-EC42DAE8B88D}" type="slidenum">
              <a:rPr lang="en-US" smtClean="0"/>
              <a:t>‹#›</a:t>
            </a:fld>
            <a:endParaRPr lang="en-US"/>
          </a:p>
        </p:txBody>
      </p:sp>
      <p:sp>
        <p:nvSpPr>
          <p:cNvPr id="7"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2256705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endParaRPr lang="en-US"/>
          </a:p>
        </p:txBody>
      </p:sp>
      <p:sp>
        <p:nvSpPr>
          <p:cNvPr id="10" name="Slide Number Placeholder 9"/>
          <p:cNvSpPr>
            <a:spLocks noGrp="1"/>
          </p:cNvSpPr>
          <p:nvPr>
            <p:ph type="sldNum" sz="quarter" idx="12"/>
          </p:nvPr>
        </p:nvSpPr>
        <p:spPr/>
        <p:txBody>
          <a:bodyPr/>
          <a:lstStyle/>
          <a:p>
            <a:fld id="{1C078096-9997-49EF-9104-EC42DAE8B88D}" type="slidenum">
              <a:rPr lang="en-US" smtClean="0"/>
              <a:t>‹#›</a:t>
            </a:fld>
            <a:endParaRPr lang="en-US"/>
          </a:p>
        </p:txBody>
      </p:sp>
      <p:sp>
        <p:nvSpPr>
          <p:cNvPr id="6"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4025096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solidFill>
                  <a:schemeClr val="bg1"/>
                </a:solidFill>
              </a:defRPr>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5"/>
          <p:cNvSpPr>
            <a:spLocks noGrp="1"/>
          </p:cNvSpPr>
          <p:nvPr>
            <p:ph type="dt" sz="half" idx="10"/>
          </p:nvPr>
        </p:nvSpPr>
        <p:spPr/>
        <p:txBody>
          <a:bodyPr/>
          <a:lstStyle/>
          <a:p>
            <a:endParaRPr lang="en-US"/>
          </a:p>
        </p:txBody>
      </p:sp>
      <p:sp>
        <p:nvSpPr>
          <p:cNvPr id="10" name="Slide Number Placeholder 9"/>
          <p:cNvSpPr>
            <a:spLocks noGrp="1"/>
          </p:cNvSpPr>
          <p:nvPr>
            <p:ph type="sldNum" sz="quarter" idx="11"/>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164092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bg1"/>
                </a:solidFill>
              </a:defRPr>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5"/>
          <p:cNvSpPr>
            <a:spLocks noGrp="1"/>
          </p:cNvSpPr>
          <p:nvPr>
            <p:ph type="dt" sz="half" idx="10"/>
          </p:nvPr>
        </p:nvSpPr>
        <p:spPr/>
        <p:txBody>
          <a:bodyPr/>
          <a:lstStyle/>
          <a:p>
            <a:endParaRPr lang="en-US"/>
          </a:p>
        </p:txBody>
      </p:sp>
      <p:sp>
        <p:nvSpPr>
          <p:cNvPr id="10" name="Slide Number Placeholder 9"/>
          <p:cNvSpPr>
            <a:spLocks noGrp="1"/>
          </p:cNvSpPr>
          <p:nvPr>
            <p:ph type="sldNum" sz="quarter" idx="11"/>
          </p:nvPr>
        </p:nvSpPr>
        <p:spPr/>
        <p:txBody>
          <a:bodyPr/>
          <a:lstStyle/>
          <a:p>
            <a:fld id="{1C078096-9997-49EF-9104-EC42DAE8B88D}" type="slidenum">
              <a:rPr lang="en-US" smtClean="0"/>
              <a:t>‹#›</a:t>
            </a:fld>
            <a:endParaRPr lang="en-US"/>
          </a:p>
        </p:txBody>
      </p:sp>
      <p:sp>
        <p:nvSpPr>
          <p:cNvPr id="9"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033601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p>
            <a:fld id="{1C078096-9997-49EF-9104-EC42DAE8B88D}" type="slidenum">
              <a:rPr lang="en-US" smtClean="0"/>
              <a:t>‹#›</a:t>
            </a:fld>
            <a:endParaRPr lang="en-US"/>
          </a:p>
        </p:txBody>
      </p:sp>
      <p:sp>
        <p:nvSpPr>
          <p:cNvPr id="8" name="Footer Placeholder 3"/>
          <p:cNvSpPr>
            <a:spLocks noGrp="1"/>
          </p:cNvSpPr>
          <p:nvPr>
            <p:ph type="ftr" sz="quarter" idx="3"/>
          </p:nvPr>
        </p:nvSpPr>
        <p:spPr>
          <a:xfrm>
            <a:off x="2743200" y="6477002"/>
            <a:ext cx="3657600" cy="244475"/>
          </a:xfrm>
        </p:spPr>
        <p:txBody>
          <a:bodyPr/>
          <a:lstStyle/>
          <a:p>
            <a:r>
              <a:rPr lang="en-US"/>
              <a:t>©2018 Office of Massachusetts Attorney General Maura Healey</a:t>
            </a:r>
          </a:p>
        </p:txBody>
      </p:sp>
    </p:spTree>
    <p:extLst>
      <p:ext uri="{BB962C8B-B14F-4D97-AF65-F5344CB8AC3E}">
        <p14:creationId xmlns:p14="http://schemas.microsoft.com/office/powerpoint/2010/main" val="11018166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52600" y="76200"/>
            <a:ext cx="69342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2971800" y="6356352"/>
            <a:ext cx="3200400" cy="365125"/>
          </a:xfrm>
          <a:prstGeom prst="rect">
            <a:avLst/>
          </a:prstGeom>
        </p:spPr>
        <p:txBody>
          <a:bodyPr vert="horz" lIns="91440" tIns="45720" rIns="91440" bIns="45720" rtlCol="0" anchor="ctr"/>
          <a:lstStyle>
            <a:lvl1pPr algn="ctr">
              <a:defRPr sz="1200">
                <a:solidFill>
                  <a:schemeClr val="bg1">
                    <a:lumMod val="85000"/>
                  </a:schemeClr>
                </a:solidFill>
              </a:defRPr>
            </a:lvl1pPr>
          </a:lstStyle>
          <a:p>
            <a:r>
              <a:rPr lang="en-US"/>
              <a:t>©2018 Office of Massachusetts Attorney General Maura Healey</a:t>
            </a: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078096-9997-49EF-9104-EC42DAE8B88D}" type="slidenum">
              <a:rPr lang="en-US" smtClean="0"/>
              <a:t>‹#›</a:t>
            </a:fld>
            <a:endParaRPr lang="en-US"/>
          </a:p>
        </p:txBody>
      </p:sp>
    </p:spTree>
    <p:extLst>
      <p:ext uri="{BB962C8B-B14F-4D97-AF65-F5344CB8AC3E}">
        <p14:creationId xmlns:p14="http://schemas.microsoft.com/office/powerpoint/2010/main" val="21415176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hf sldNum="0" hdr="0" dt="0"/>
  <p:txStyles>
    <p:titleStyle>
      <a:lvl1pPr algn="ctr" defTabSz="914400" rtl="0" eaLnBrk="1" latinLnBrk="0" hangingPunct="1">
        <a:spcBef>
          <a:spcPct val="0"/>
        </a:spcBef>
        <a:buNone/>
        <a:defRPr sz="4400" kern="1200">
          <a:solidFill>
            <a:schemeClr val="bg1">
              <a:lumMod val="8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8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8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8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8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8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mass.gov/info-details/paid-family-and-medical-leave-coverage-for-self-employed-individuals"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microsoft.com/office/2018/10/relationships/comments" Target="../comments/modernComment_14D_8ECF97B.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mass.gov/ago/uberlyft"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ctrTitle"/>
          </p:nvPr>
        </p:nvSpPr>
        <p:spPr>
          <a:xfrm>
            <a:off x="3217334" y="1381045"/>
            <a:ext cx="5562600" cy="3103032"/>
          </a:xfrm>
        </p:spPr>
        <p:txBody>
          <a:bodyPr>
            <a:normAutofit fontScale="90000"/>
          </a:bodyPr>
          <a:lstStyle/>
          <a:p>
            <a:br>
              <a:rPr lang="en-US" sz="4800" dirty="0"/>
            </a:br>
            <a:br>
              <a:rPr lang="en-US" sz="4800" dirty="0"/>
            </a:br>
            <a:br>
              <a:rPr lang="en-US" sz="4800" dirty="0"/>
            </a:br>
            <a:br>
              <a:rPr lang="en-US" sz="4800" dirty="0"/>
            </a:br>
            <a:r>
              <a:rPr lang="es-ES" sz="4800" b="1" dirty="0"/>
              <a:t>Acuerdo entre Uber y Lyft y qué significa para los conductores</a:t>
            </a:r>
            <a:br>
              <a:rPr lang="en-US" sz="4800" dirty="0"/>
            </a:br>
            <a:br>
              <a:rPr lang="en-US" sz="4800" dirty="0"/>
            </a:br>
            <a:br>
              <a:rPr lang="en-US" sz="4800" dirty="0"/>
            </a:br>
            <a:br>
              <a:rPr lang="en-US" sz="4800" dirty="0"/>
            </a:br>
            <a:br>
              <a:rPr lang="en-US" altLang="en-US" sz="4800" b="1" dirty="0">
                <a:solidFill>
                  <a:schemeClr val="bg1"/>
                </a:solidFill>
                <a:latin typeface="Calibri" panose="020F0502020204030204" pitchFamily="34" charset="0"/>
              </a:rPr>
            </a:br>
            <a:endParaRPr lang="en-US" altLang="en-US" sz="4800" b="1" dirty="0">
              <a:solidFill>
                <a:schemeClr val="bg1"/>
              </a:solidFill>
              <a:latin typeface="Calibri" panose="020F0502020204030204" pitchFamily="34" charset="0"/>
            </a:endParaRPr>
          </a:p>
        </p:txBody>
      </p:sp>
      <p:sp>
        <p:nvSpPr>
          <p:cNvPr id="4" name="TextBox 3">
            <a:extLst>
              <a:ext uri="{FF2B5EF4-FFF2-40B4-BE49-F238E27FC236}">
                <a16:creationId xmlns:a16="http://schemas.microsoft.com/office/drawing/2014/main" id="{EB58DFB5-0331-2055-3FD4-5895D7608D8B}"/>
              </a:ext>
            </a:extLst>
          </p:cNvPr>
          <p:cNvSpPr txBox="1"/>
          <p:nvPr/>
        </p:nvSpPr>
        <p:spPr>
          <a:xfrm>
            <a:off x="2992544" y="5128736"/>
            <a:ext cx="6012180" cy="1231106"/>
          </a:xfrm>
          <a:prstGeom prst="rect">
            <a:avLst/>
          </a:prstGeom>
          <a:noFill/>
        </p:spPr>
        <p:txBody>
          <a:bodyPr wrap="square" rtlCol="0">
            <a:spAutoFit/>
          </a:bodyPr>
          <a:lstStyle/>
          <a:p>
            <a:pPr algn="ctr"/>
            <a:r>
              <a:rPr lang="es-419" sz="2800" dirty="0">
                <a:solidFill>
                  <a:schemeClr val="bg1"/>
                </a:solidFill>
              </a:rPr>
              <a:t>Oficina de la Fiscal </a:t>
            </a:r>
          </a:p>
          <a:p>
            <a:pPr algn="ctr"/>
            <a:r>
              <a:rPr lang="es-419" sz="2800" dirty="0">
                <a:solidFill>
                  <a:schemeClr val="bg1"/>
                </a:solidFill>
              </a:rPr>
              <a:t>General Andrea </a:t>
            </a:r>
            <a:r>
              <a:rPr lang="es-419" sz="2800" dirty="0" err="1">
                <a:solidFill>
                  <a:schemeClr val="bg1"/>
                </a:solidFill>
              </a:rPr>
              <a:t>Joy</a:t>
            </a:r>
            <a:r>
              <a:rPr lang="es-419" sz="2800" dirty="0">
                <a:solidFill>
                  <a:schemeClr val="bg1"/>
                </a:solidFill>
              </a:rPr>
              <a:t> Campbell</a:t>
            </a:r>
            <a:endParaRPr lang="es-419" sz="1400" i="1" dirty="0">
              <a:solidFill>
                <a:schemeClr val="bg1"/>
              </a:solidFill>
            </a:endParaRP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7298A-FA77-A210-DD49-F820F019FE01}"/>
              </a:ext>
            </a:extLst>
          </p:cNvPr>
          <p:cNvSpPr>
            <a:spLocks noGrp="1"/>
          </p:cNvSpPr>
          <p:nvPr>
            <p:ph type="title"/>
          </p:nvPr>
        </p:nvSpPr>
        <p:spPr/>
        <p:txBody>
          <a:bodyPr/>
          <a:lstStyle/>
          <a:p>
            <a:r>
              <a:rPr lang="es-419" dirty="0"/>
              <a:t>Pago mínimo del conductor</a:t>
            </a:r>
          </a:p>
        </p:txBody>
      </p:sp>
      <p:sp>
        <p:nvSpPr>
          <p:cNvPr id="3" name="Content Placeholder 2">
            <a:extLst>
              <a:ext uri="{FF2B5EF4-FFF2-40B4-BE49-F238E27FC236}">
                <a16:creationId xmlns:a16="http://schemas.microsoft.com/office/drawing/2014/main" id="{9D33ED66-E20D-0B97-2356-1B9AE767E2CC}"/>
              </a:ext>
            </a:extLst>
          </p:cNvPr>
          <p:cNvSpPr>
            <a:spLocks noGrp="1"/>
          </p:cNvSpPr>
          <p:nvPr>
            <p:ph idx="1"/>
          </p:nvPr>
        </p:nvSpPr>
        <p:spPr>
          <a:xfrm>
            <a:off x="139849" y="1600202"/>
            <a:ext cx="8918090" cy="4525963"/>
          </a:xfrm>
        </p:spPr>
        <p:txBody>
          <a:bodyPr vert="horz" lIns="91440" tIns="45720" rIns="91440" bIns="45720" rtlCol="0" anchor="t">
            <a:normAutofit/>
          </a:bodyPr>
          <a:lstStyle/>
          <a:p>
            <a:pPr marL="0" indent="0">
              <a:buNone/>
            </a:pPr>
            <a:r>
              <a:rPr lang="es-ES" dirty="0"/>
              <a:t>¿Qué pasa si gano más de $33.</a:t>
            </a:r>
            <a:r>
              <a:rPr lang="es-419" dirty="0"/>
              <a:t>48 por hora?</a:t>
            </a:r>
          </a:p>
          <a:p>
            <a:r>
              <a:rPr lang="es-419" dirty="0"/>
              <a:t>El sueldo mínimo es un piso.</a:t>
            </a:r>
          </a:p>
          <a:p>
            <a:r>
              <a:rPr lang="es-419" dirty="0"/>
              <a:t>Los pagos suplementarios solo se proporcionan a los conductores que ganaron menos de $33.48 por hora.</a:t>
            </a:r>
          </a:p>
          <a:p>
            <a:r>
              <a:rPr lang="es-419" dirty="0"/>
              <a:t>Los conductores que ganaron más no reciben un pago suplementario.</a:t>
            </a:r>
            <a:endParaRPr lang="es-419" dirty="0">
              <a:ea typeface="Calibri"/>
              <a:cs typeface="Calibri"/>
            </a:endParaRPr>
          </a:p>
        </p:txBody>
      </p:sp>
    </p:spTree>
    <p:extLst>
      <p:ext uri="{BB962C8B-B14F-4D97-AF65-F5344CB8AC3E}">
        <p14:creationId xmlns:p14="http://schemas.microsoft.com/office/powerpoint/2010/main" val="3104122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C4F33-1B0C-E0BC-2C63-F3C11CEF300B}"/>
              </a:ext>
            </a:extLst>
          </p:cNvPr>
          <p:cNvSpPr>
            <a:spLocks noGrp="1"/>
          </p:cNvSpPr>
          <p:nvPr>
            <p:ph type="title"/>
          </p:nvPr>
        </p:nvSpPr>
        <p:spPr/>
        <p:txBody>
          <a:bodyPr/>
          <a:lstStyle/>
          <a:p>
            <a:r>
              <a:rPr lang="en-US" dirty="0"/>
              <a:t>Minimum Driver Pay</a:t>
            </a:r>
          </a:p>
        </p:txBody>
      </p:sp>
      <p:sp>
        <p:nvSpPr>
          <p:cNvPr id="3" name="Content Placeholder 2">
            <a:extLst>
              <a:ext uri="{FF2B5EF4-FFF2-40B4-BE49-F238E27FC236}">
                <a16:creationId xmlns:a16="http://schemas.microsoft.com/office/drawing/2014/main" id="{697E976C-4C5E-7813-9B5B-B7152C0C252D}"/>
              </a:ext>
            </a:extLst>
          </p:cNvPr>
          <p:cNvSpPr>
            <a:spLocks noGrp="1"/>
          </p:cNvSpPr>
          <p:nvPr>
            <p:ph idx="1"/>
          </p:nvPr>
        </p:nvSpPr>
        <p:spPr>
          <a:xfrm>
            <a:off x="118333" y="1567929"/>
            <a:ext cx="9025667" cy="4525963"/>
          </a:xfrm>
        </p:spPr>
        <p:txBody>
          <a:bodyPr/>
          <a:lstStyle/>
          <a:p>
            <a:pPr marL="0" indent="0">
              <a:buNone/>
            </a:pPr>
            <a:r>
              <a:rPr lang="en-US" dirty="0"/>
              <a:t>Example</a:t>
            </a:r>
          </a:p>
          <a:p>
            <a:r>
              <a:rPr lang="es-419" dirty="0"/>
              <a:t>Tiempo de compromiso del conductor (1 de septiembre – 14 de septiembre) = 40 horas</a:t>
            </a:r>
          </a:p>
          <a:p>
            <a:r>
              <a:rPr lang="es-419" dirty="0"/>
              <a:t>Pago mínimo para 40 horas = 40 </a:t>
            </a:r>
            <a:r>
              <a:rPr lang="es-419" dirty="0" err="1"/>
              <a:t>hrs</a:t>
            </a:r>
            <a:r>
              <a:rPr lang="es-419" dirty="0"/>
              <a:t> x $33.48 por hora= $1339.20</a:t>
            </a:r>
          </a:p>
          <a:p>
            <a:r>
              <a:rPr lang="es-ES" dirty="0"/>
              <a:t>Los ingresos reales del conductor </a:t>
            </a:r>
            <a:r>
              <a:rPr lang="es-419" dirty="0"/>
              <a:t>= $950.00</a:t>
            </a:r>
          </a:p>
          <a:p>
            <a:r>
              <a:rPr lang="es-419" dirty="0"/>
              <a:t>pago suplemental= $1339-$950=$389.20</a:t>
            </a:r>
          </a:p>
          <a:p>
            <a:endParaRPr lang="en-US" dirty="0"/>
          </a:p>
          <a:p>
            <a:endParaRPr lang="en-US" dirty="0"/>
          </a:p>
        </p:txBody>
      </p:sp>
    </p:spTree>
    <p:extLst>
      <p:ext uri="{BB962C8B-B14F-4D97-AF65-F5344CB8AC3E}">
        <p14:creationId xmlns:p14="http://schemas.microsoft.com/office/powerpoint/2010/main" val="3426317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65F7F-ED92-621A-D260-3664D3A8E0C6}"/>
              </a:ext>
            </a:extLst>
          </p:cNvPr>
          <p:cNvSpPr>
            <a:spLocks noGrp="1"/>
          </p:cNvSpPr>
          <p:nvPr>
            <p:ph type="title"/>
          </p:nvPr>
        </p:nvSpPr>
        <p:spPr/>
        <p:txBody>
          <a:bodyPr/>
          <a:lstStyle/>
          <a:p>
            <a:r>
              <a:rPr lang="en-US"/>
              <a:t>Pago mínimo del conductor</a:t>
            </a:r>
            <a:endParaRPr lang="en-US" dirty="0"/>
          </a:p>
        </p:txBody>
      </p:sp>
      <p:graphicFrame>
        <p:nvGraphicFramePr>
          <p:cNvPr id="7" name="Content Placeholder 6">
            <a:extLst>
              <a:ext uri="{FF2B5EF4-FFF2-40B4-BE49-F238E27FC236}">
                <a16:creationId xmlns:a16="http://schemas.microsoft.com/office/drawing/2014/main" id="{89A38B29-FDE3-BD6D-AD69-B7B7285CD758}"/>
              </a:ext>
            </a:extLst>
          </p:cNvPr>
          <p:cNvGraphicFramePr>
            <a:graphicFrameLocks noGrp="1"/>
          </p:cNvGraphicFramePr>
          <p:nvPr>
            <p:ph idx="1"/>
            <p:extLst>
              <p:ext uri="{D42A27DB-BD31-4B8C-83A1-F6EECF244321}">
                <p14:modId xmlns:p14="http://schemas.microsoft.com/office/powerpoint/2010/main" val="622469696"/>
              </p:ext>
            </p:extLst>
          </p:nvPr>
        </p:nvGraphicFramePr>
        <p:xfrm>
          <a:off x="252805" y="1600200"/>
          <a:ext cx="8229600" cy="479055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05456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7FE59-2886-05DB-35CB-E6A4E659D022}"/>
              </a:ext>
            </a:extLst>
          </p:cNvPr>
          <p:cNvSpPr>
            <a:spLocks noGrp="1"/>
          </p:cNvSpPr>
          <p:nvPr>
            <p:ph type="title"/>
          </p:nvPr>
        </p:nvSpPr>
        <p:spPr/>
        <p:txBody>
          <a:bodyPr/>
          <a:lstStyle/>
          <a:p>
            <a:r>
              <a:rPr lang="es-419" dirty="0"/>
              <a:t>Pago mínimo del conductor</a:t>
            </a:r>
          </a:p>
        </p:txBody>
      </p:sp>
      <p:sp>
        <p:nvSpPr>
          <p:cNvPr id="3" name="Content Placeholder 2">
            <a:extLst>
              <a:ext uri="{FF2B5EF4-FFF2-40B4-BE49-F238E27FC236}">
                <a16:creationId xmlns:a16="http://schemas.microsoft.com/office/drawing/2014/main" id="{41001F07-E199-2AC1-0519-7874E917D340}"/>
              </a:ext>
            </a:extLst>
          </p:cNvPr>
          <p:cNvSpPr>
            <a:spLocks noGrp="1"/>
          </p:cNvSpPr>
          <p:nvPr>
            <p:ph idx="1"/>
          </p:nvPr>
        </p:nvSpPr>
        <p:spPr/>
        <p:txBody>
          <a:bodyPr/>
          <a:lstStyle/>
          <a:p>
            <a:pPr marL="0" indent="0">
              <a:buNone/>
            </a:pPr>
            <a:r>
              <a:rPr lang="es-419" dirty="0"/>
              <a:t>¿Qué viajes cuentan para el pago mínimo?</a:t>
            </a:r>
          </a:p>
          <a:p>
            <a:r>
              <a:rPr lang="es-419" dirty="0"/>
              <a:t>Viajes en MA: cubiertos. Solo los viajes que comienzan en MA están cubiertos por el pago mínimo del conductor.</a:t>
            </a:r>
          </a:p>
          <a:p>
            <a:r>
              <a:rPr lang="es-419" dirty="0"/>
              <a:t>Viajes que comienzan fuera de MA: no están  cubiertos.</a:t>
            </a:r>
          </a:p>
          <a:p>
            <a:pPr marL="0" indent="0">
              <a:buNone/>
            </a:pPr>
            <a:r>
              <a:rPr lang="es-419" dirty="0"/>
              <a:t>Uber </a:t>
            </a:r>
            <a:r>
              <a:rPr lang="es-419" dirty="0" err="1"/>
              <a:t>Eats</a:t>
            </a:r>
            <a:r>
              <a:rPr lang="es-419" dirty="0"/>
              <a:t>/entrega de comida</a:t>
            </a:r>
            <a:r>
              <a:rPr lang="en-US" dirty="0"/>
              <a:t>: no </a:t>
            </a:r>
            <a:r>
              <a:rPr lang="es-419" dirty="0"/>
              <a:t>cubierto.</a:t>
            </a:r>
          </a:p>
        </p:txBody>
      </p:sp>
      <p:sp>
        <p:nvSpPr>
          <p:cNvPr id="4" name="Footer Placeholder 3">
            <a:extLst>
              <a:ext uri="{FF2B5EF4-FFF2-40B4-BE49-F238E27FC236}">
                <a16:creationId xmlns:a16="http://schemas.microsoft.com/office/drawing/2014/main" id="{45164362-80B5-373B-857C-A15476B7EB4D}"/>
              </a:ext>
            </a:extLst>
          </p:cNvPr>
          <p:cNvSpPr>
            <a:spLocks noGrp="1"/>
          </p:cNvSpPr>
          <p:nvPr>
            <p:ph type="ftr" sz="quarter" idx="3"/>
          </p:nvPr>
        </p:nvSpPr>
        <p:spPr/>
        <p:txBody>
          <a:bodyPr/>
          <a:lstStyle/>
          <a:p>
            <a:r>
              <a:rPr lang="en-US"/>
              <a:t>©2024 Office of Massachusetts Attorney General</a:t>
            </a:r>
          </a:p>
        </p:txBody>
      </p:sp>
    </p:spTree>
    <p:extLst>
      <p:ext uri="{BB962C8B-B14F-4D97-AF65-F5344CB8AC3E}">
        <p14:creationId xmlns:p14="http://schemas.microsoft.com/office/powerpoint/2010/main" val="2621334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419" dirty="0"/>
              <a:t>Pago mínimo del conductor</a:t>
            </a:r>
          </a:p>
        </p:txBody>
      </p:sp>
      <p:sp>
        <p:nvSpPr>
          <p:cNvPr id="3" name="Content Placeholder 2">
            <a:extLst>
              <a:ext uri="{FF2B5EF4-FFF2-40B4-BE49-F238E27FC236}">
                <a16:creationId xmlns:a16="http://schemas.microsoft.com/office/drawing/2014/main" id="{51B47C76-A246-F21E-B288-5890242A2C3C}"/>
              </a:ext>
            </a:extLst>
          </p:cNvPr>
          <p:cNvSpPr>
            <a:spLocks noGrp="1"/>
          </p:cNvSpPr>
          <p:nvPr>
            <p:ph idx="1"/>
          </p:nvPr>
        </p:nvSpPr>
        <p:spPr>
          <a:xfrm>
            <a:off x="457199" y="1600202"/>
            <a:ext cx="8536193" cy="4525963"/>
          </a:xfrm>
        </p:spPr>
        <p:txBody>
          <a:bodyPr vert="horz" lIns="91440" tIns="45720" rIns="91440" bIns="45720" rtlCol="0" anchor="t">
            <a:normAutofit/>
          </a:bodyPr>
          <a:lstStyle/>
          <a:p>
            <a:pPr marL="0" indent="0">
              <a:buNone/>
            </a:pPr>
            <a:r>
              <a:rPr lang="es-419" sz="2800" dirty="0"/>
              <a:t>¿Qué ganancias cuentan?</a:t>
            </a:r>
          </a:p>
          <a:p>
            <a:r>
              <a:rPr lang="es-419" sz="2800" dirty="0"/>
              <a:t>Todas las ganancias de los viajes (por ejemplo, tarifas)</a:t>
            </a:r>
          </a:p>
          <a:p>
            <a:r>
              <a:rPr lang="es-419" sz="2800" dirty="0"/>
              <a:t>Todos los incentivos y bonificaciones</a:t>
            </a:r>
          </a:p>
          <a:p>
            <a:pPr marL="0" indent="0">
              <a:buNone/>
            </a:pPr>
            <a:endParaRPr lang="es-419" sz="2800" dirty="0"/>
          </a:p>
          <a:p>
            <a:pPr marL="0" indent="0">
              <a:buNone/>
            </a:pPr>
            <a:r>
              <a:rPr lang="es-419" sz="2800" dirty="0"/>
              <a:t>¿Qué ganancias se excluyen?</a:t>
            </a:r>
          </a:p>
          <a:p>
            <a:r>
              <a:rPr lang="es-419" sz="2800" dirty="0"/>
              <a:t>Las propinas están excluidas.</a:t>
            </a:r>
          </a:p>
          <a:p>
            <a:r>
              <a:rPr lang="es-419" sz="2800" dirty="0"/>
              <a:t>Reembolso de peajes, tasas aeroportuarias y otras tasas pagadas por los pasajeros</a:t>
            </a:r>
            <a:r>
              <a:rPr lang="es-ES" sz="2800" dirty="0"/>
              <a:t>.</a:t>
            </a:r>
            <a:endParaRPr lang="en-US" dirty="0"/>
          </a:p>
        </p:txBody>
      </p:sp>
    </p:spTree>
    <p:extLst>
      <p:ext uri="{BB962C8B-B14F-4D97-AF65-F5344CB8AC3E}">
        <p14:creationId xmlns:p14="http://schemas.microsoft.com/office/powerpoint/2010/main" val="382283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01EEF-7C87-078B-A11C-B10E56D612C3}"/>
              </a:ext>
            </a:extLst>
          </p:cNvPr>
          <p:cNvSpPr>
            <a:spLocks noGrp="1"/>
          </p:cNvSpPr>
          <p:nvPr>
            <p:ph type="title"/>
          </p:nvPr>
        </p:nvSpPr>
        <p:spPr/>
        <p:txBody>
          <a:bodyPr/>
          <a:lstStyle/>
          <a:p>
            <a:r>
              <a:rPr lang="en-US" dirty="0"/>
              <a:t>Pago </a:t>
            </a:r>
            <a:r>
              <a:rPr lang="en-US" dirty="0" err="1"/>
              <a:t>mínimo</a:t>
            </a:r>
            <a:r>
              <a:rPr lang="en-US" dirty="0"/>
              <a:t> del conductor</a:t>
            </a:r>
          </a:p>
        </p:txBody>
      </p:sp>
      <p:sp>
        <p:nvSpPr>
          <p:cNvPr id="3" name="Content Placeholder 2">
            <a:extLst>
              <a:ext uri="{FF2B5EF4-FFF2-40B4-BE49-F238E27FC236}">
                <a16:creationId xmlns:a16="http://schemas.microsoft.com/office/drawing/2014/main" id="{89C32013-0413-4AB5-53BD-5D81F6566551}"/>
              </a:ext>
            </a:extLst>
          </p:cNvPr>
          <p:cNvSpPr>
            <a:spLocks noGrp="1"/>
          </p:cNvSpPr>
          <p:nvPr>
            <p:ph idx="1"/>
          </p:nvPr>
        </p:nvSpPr>
        <p:spPr/>
        <p:txBody>
          <a:bodyPr/>
          <a:lstStyle/>
          <a:p>
            <a:pPr marL="0" indent="0">
              <a:buNone/>
            </a:pPr>
            <a:r>
              <a:rPr lang="es-419" dirty="0"/>
              <a:t>¿Cuándo me pagan?</a:t>
            </a:r>
          </a:p>
          <a:p>
            <a:pPr marL="0" indent="0">
              <a:buNone/>
            </a:pPr>
            <a:endParaRPr lang="es-419" dirty="0"/>
          </a:p>
          <a:p>
            <a:r>
              <a:rPr lang="es-419" sz="2800" dirty="0"/>
              <a:t>Los conductores se les pagará como de costumbre (pago semanal o instantáneo/exprés).</a:t>
            </a:r>
          </a:p>
          <a:p>
            <a:r>
              <a:rPr lang="es-419" sz="2800" dirty="0"/>
              <a:t>Cada dos semanas, Uber y Lyft pagarán el pago suplementario a los conductores.</a:t>
            </a:r>
          </a:p>
        </p:txBody>
      </p:sp>
    </p:spTree>
    <p:extLst>
      <p:ext uri="{BB962C8B-B14F-4D97-AF65-F5344CB8AC3E}">
        <p14:creationId xmlns:p14="http://schemas.microsoft.com/office/powerpoint/2010/main" val="3957748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sz="4000" dirty="0"/>
              <a:t>Pagos de restitución del conductor</a:t>
            </a:r>
            <a:endParaRPr lang="en-US" dirty="0"/>
          </a:p>
        </p:txBody>
      </p:sp>
      <p:sp>
        <p:nvSpPr>
          <p:cNvPr id="3" name="Content Placeholder 2"/>
          <p:cNvSpPr>
            <a:spLocks noGrp="1"/>
          </p:cNvSpPr>
          <p:nvPr>
            <p:ph idx="1"/>
          </p:nvPr>
        </p:nvSpPr>
        <p:spPr/>
        <p:txBody>
          <a:bodyPr>
            <a:normAutofit fontScale="25000" lnSpcReduction="20000"/>
          </a:bodyPr>
          <a:lstStyle/>
          <a:p>
            <a:pPr marL="400050" lvl="1" indent="0">
              <a:spcBef>
                <a:spcPct val="50000"/>
              </a:spcBef>
              <a:buNone/>
            </a:pPr>
            <a:r>
              <a:rPr lang="en-US" sz="11200" dirty="0"/>
              <a:t>¿</a:t>
            </a:r>
            <a:r>
              <a:rPr lang="en-US" sz="11200" dirty="0" err="1"/>
              <a:t>Cuánta</a:t>
            </a:r>
            <a:r>
              <a:rPr lang="en-US" sz="11200" dirty="0"/>
              <a:t> </a:t>
            </a:r>
            <a:r>
              <a:rPr lang="en-US" sz="11200" dirty="0" err="1"/>
              <a:t>restitución</a:t>
            </a:r>
            <a:r>
              <a:rPr lang="en-US" sz="11200" dirty="0"/>
              <a:t> </a:t>
            </a:r>
            <a:r>
              <a:rPr lang="en-US" sz="11200" dirty="0" err="1"/>
              <a:t>en</a:t>
            </a:r>
            <a:r>
              <a:rPr lang="en-US" sz="11200" dirty="0"/>
              <a:t> total?</a:t>
            </a:r>
          </a:p>
          <a:p>
            <a:pPr lvl="1">
              <a:spcBef>
                <a:spcPct val="50000"/>
              </a:spcBef>
            </a:pPr>
            <a:r>
              <a:rPr lang="es-ES" sz="11200" dirty="0"/>
              <a:t>Se han reservado $ 145 millones para los conductores.</a:t>
            </a:r>
          </a:p>
          <a:p>
            <a:pPr marL="0" indent="0">
              <a:spcBef>
                <a:spcPct val="50000"/>
              </a:spcBef>
              <a:buNone/>
            </a:pPr>
            <a:r>
              <a:rPr lang="es-ES" sz="11600" dirty="0"/>
              <a:t>¿Quién califica para los pagos de restitución?</a:t>
            </a:r>
          </a:p>
          <a:p>
            <a:pPr lvl="1">
              <a:spcBef>
                <a:spcPct val="50000"/>
              </a:spcBef>
            </a:pPr>
            <a:r>
              <a:rPr lang="es-ES" sz="10800" dirty="0"/>
              <a:t>Los conductores que completaron viajes para Uber y Lyft entre el 14 de julio de 2020 y el 2 de julio de 2024 pueden calificar.</a:t>
            </a:r>
          </a:p>
          <a:p>
            <a:pPr lvl="1">
              <a:spcBef>
                <a:spcPct val="50000"/>
              </a:spcBef>
            </a:pPr>
            <a:r>
              <a:rPr lang="es-ES" sz="11200" dirty="0"/>
              <a:t>La prioridad será pagar restitución a los conductores con salarios más bajos.</a:t>
            </a:r>
            <a:endParaRPr lang="en-US" dirty="0"/>
          </a:p>
        </p:txBody>
      </p:sp>
    </p:spTree>
    <p:extLst>
      <p:ext uri="{BB962C8B-B14F-4D97-AF65-F5344CB8AC3E}">
        <p14:creationId xmlns:p14="http://schemas.microsoft.com/office/powerpoint/2010/main" val="3372496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72A4B-14CA-3BA7-E153-FFA6E6CB1390}"/>
              </a:ext>
            </a:extLst>
          </p:cNvPr>
          <p:cNvSpPr>
            <a:spLocks noGrp="1"/>
          </p:cNvSpPr>
          <p:nvPr>
            <p:ph type="title"/>
          </p:nvPr>
        </p:nvSpPr>
        <p:spPr/>
        <p:txBody>
          <a:bodyPr>
            <a:normAutofit fontScale="90000"/>
          </a:bodyPr>
          <a:lstStyle/>
          <a:p>
            <a:r>
              <a:rPr lang="es-ES" sz="4000" dirty="0"/>
              <a:t>Pagos de restitución del conductor</a:t>
            </a:r>
            <a:endParaRPr lang="en-US" dirty="0"/>
          </a:p>
        </p:txBody>
      </p:sp>
      <p:sp>
        <p:nvSpPr>
          <p:cNvPr id="3" name="Content Placeholder 2">
            <a:extLst>
              <a:ext uri="{FF2B5EF4-FFF2-40B4-BE49-F238E27FC236}">
                <a16:creationId xmlns:a16="http://schemas.microsoft.com/office/drawing/2014/main" id="{1F607523-7EE3-BCFE-F08B-707027C6E298}"/>
              </a:ext>
            </a:extLst>
          </p:cNvPr>
          <p:cNvSpPr>
            <a:spLocks noGrp="1"/>
          </p:cNvSpPr>
          <p:nvPr>
            <p:ph idx="1"/>
          </p:nvPr>
        </p:nvSpPr>
        <p:spPr>
          <a:xfrm>
            <a:off x="457200" y="1602890"/>
            <a:ext cx="8229600" cy="5028886"/>
          </a:xfrm>
        </p:spPr>
        <p:txBody>
          <a:bodyPr vert="horz" lIns="91440" tIns="45720" rIns="91440" bIns="45720" rtlCol="0" anchor="t">
            <a:noAutofit/>
          </a:bodyPr>
          <a:lstStyle/>
          <a:p>
            <a:pPr marL="400050" lvl="1" indent="0">
              <a:spcBef>
                <a:spcPct val="50000"/>
              </a:spcBef>
              <a:buNone/>
            </a:pPr>
            <a:r>
              <a:rPr lang="es-419" sz="2000" dirty="0"/>
              <a:t>¿Cómo sabré si estoy recibiendo pagos?</a:t>
            </a:r>
          </a:p>
          <a:p>
            <a:pPr lvl="1" indent="-342900">
              <a:spcBef>
                <a:spcPct val="50000"/>
              </a:spcBef>
            </a:pPr>
            <a:r>
              <a:rPr lang="es-419" sz="2000" dirty="0"/>
              <a:t>La fiscalía ha contratado al administrador del acuerdo </a:t>
            </a:r>
            <a:r>
              <a:rPr lang="es-419" sz="2000" dirty="0" err="1"/>
              <a:t>Rust</a:t>
            </a:r>
            <a:r>
              <a:rPr lang="es-419" sz="2000" dirty="0"/>
              <a:t> </a:t>
            </a:r>
            <a:r>
              <a:rPr lang="es-419" sz="2000" dirty="0" err="1"/>
              <a:t>Consulting</a:t>
            </a:r>
            <a:r>
              <a:rPr lang="es-419" sz="2000" dirty="0"/>
              <a:t>, Inc. </a:t>
            </a:r>
            <a:r>
              <a:rPr lang="es-419" sz="2000" dirty="0" err="1"/>
              <a:t>Rust</a:t>
            </a:r>
            <a:r>
              <a:rPr lang="es-419" sz="2000" dirty="0"/>
              <a:t> se pondrá en contacto con los conductores para informarles sobre la elegibilidad para el pago.</a:t>
            </a:r>
          </a:p>
          <a:p>
            <a:pPr lvl="1" indent="-342900">
              <a:spcBef>
                <a:spcPct val="50000"/>
              </a:spcBef>
            </a:pPr>
            <a:r>
              <a:rPr lang="es-419" sz="2000" dirty="0"/>
              <a:t>No necesita presentar un reclamo y no debe pagarle a nadie para que presente un reclamo por usted.</a:t>
            </a:r>
          </a:p>
          <a:p>
            <a:pPr lvl="1" indent="-342900">
              <a:spcBef>
                <a:spcPct val="50000"/>
              </a:spcBef>
            </a:pPr>
            <a:r>
              <a:rPr lang="es-419" sz="2000" dirty="0" err="1"/>
              <a:t>Rust</a:t>
            </a:r>
            <a:r>
              <a:rPr lang="es-419" sz="2000" dirty="0"/>
              <a:t> recibirá información sobre su historial de manejo y calculará cuánto se le debe según las reglas que establezca la AGO.</a:t>
            </a:r>
          </a:p>
          <a:p>
            <a:pPr lvl="1" indent="-342900">
              <a:spcBef>
                <a:spcPct val="50000"/>
              </a:spcBef>
            </a:pPr>
            <a:r>
              <a:rPr lang="es-419" sz="2000" dirty="0"/>
              <a:t>Es posible que necesite confirmar su dirección cuando </a:t>
            </a:r>
            <a:r>
              <a:rPr lang="es-419" sz="2000" dirty="0" err="1"/>
              <a:t>Rust</a:t>
            </a:r>
            <a:r>
              <a:rPr lang="es-419" sz="2000" dirty="0"/>
              <a:t> se comunique con usted.</a:t>
            </a:r>
          </a:p>
          <a:p>
            <a:pPr marL="400050" lvl="1" indent="0">
              <a:spcBef>
                <a:spcPct val="50000"/>
              </a:spcBef>
              <a:buNone/>
            </a:pPr>
            <a:r>
              <a:rPr lang="es-419" sz="2000" dirty="0"/>
              <a:t>¿Cuándo recibiré los pagos de restitución?</a:t>
            </a:r>
          </a:p>
          <a:p>
            <a:pPr lvl="1" indent="-342900">
              <a:spcBef>
                <a:spcPct val="50000"/>
              </a:spcBef>
            </a:pPr>
            <a:r>
              <a:rPr lang="es-419" sz="2000" dirty="0"/>
              <a:t>Los conductores elegibles recibirán pagos a partir del verano de 2025.</a:t>
            </a:r>
          </a:p>
        </p:txBody>
      </p:sp>
    </p:spTree>
    <p:extLst>
      <p:ext uri="{BB962C8B-B14F-4D97-AF65-F5344CB8AC3E}">
        <p14:creationId xmlns:p14="http://schemas.microsoft.com/office/powerpoint/2010/main" val="31948140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26E37-BDA7-4992-A052-B62C9AE2F5B0}"/>
              </a:ext>
            </a:extLst>
          </p:cNvPr>
          <p:cNvSpPr>
            <a:spLocks noGrp="1"/>
          </p:cNvSpPr>
          <p:nvPr>
            <p:ph type="title"/>
          </p:nvPr>
        </p:nvSpPr>
        <p:spPr>
          <a:xfrm>
            <a:off x="436374" y="86958"/>
            <a:ext cx="8566220" cy="1143000"/>
          </a:xfrm>
        </p:spPr>
        <p:txBody>
          <a:bodyPr>
            <a:normAutofit/>
          </a:bodyPr>
          <a:lstStyle/>
          <a:p>
            <a:r>
              <a:rPr lang="es-419" sz="3600" dirty="0"/>
              <a:t>Licencia por Enfermedad Pagada</a:t>
            </a:r>
          </a:p>
        </p:txBody>
      </p:sp>
      <p:sp>
        <p:nvSpPr>
          <p:cNvPr id="3" name="Content Placeholder 2">
            <a:extLst>
              <a:ext uri="{FF2B5EF4-FFF2-40B4-BE49-F238E27FC236}">
                <a16:creationId xmlns:a16="http://schemas.microsoft.com/office/drawing/2014/main" id="{6DF54901-6180-4A15-937D-1B958A5F8556}"/>
              </a:ext>
            </a:extLst>
          </p:cNvPr>
          <p:cNvSpPr>
            <a:spLocks noGrp="1"/>
          </p:cNvSpPr>
          <p:nvPr>
            <p:ph idx="1"/>
          </p:nvPr>
        </p:nvSpPr>
        <p:spPr>
          <a:xfrm>
            <a:off x="120580" y="1552577"/>
            <a:ext cx="8566220" cy="4781548"/>
          </a:xfrm>
        </p:spPr>
        <p:txBody>
          <a:bodyPr>
            <a:normAutofit/>
          </a:bodyPr>
          <a:lstStyle/>
          <a:p>
            <a:pPr marL="0" indent="0">
              <a:buNone/>
            </a:pPr>
            <a:r>
              <a:rPr lang="es-ES" sz="2800" dirty="0"/>
              <a:t>¿Qué es la licencia por enfermedad pagada?</a:t>
            </a:r>
          </a:p>
          <a:p>
            <a:pPr lvl="1"/>
            <a:r>
              <a:rPr lang="es-ES" sz="2400" dirty="0"/>
              <a:t>Los conductores ganan una hora de licencia por enfermedad pagada por cada 30 horas de "tiempo activo".</a:t>
            </a:r>
          </a:p>
          <a:p>
            <a:pPr lvl="1"/>
            <a:endParaRPr lang="es-ES" sz="2400" dirty="0"/>
          </a:p>
          <a:p>
            <a:pPr marL="0" indent="0">
              <a:buNone/>
            </a:pPr>
            <a:r>
              <a:rPr lang="es-ES" dirty="0"/>
              <a:t>¿</a:t>
            </a:r>
            <a:r>
              <a:rPr lang="es-ES" sz="2800" dirty="0"/>
              <a:t>Cuánto se les paga a los conductores</a:t>
            </a:r>
            <a:r>
              <a:rPr lang="es-ES" dirty="0"/>
              <a:t>?</a:t>
            </a:r>
          </a:p>
          <a:p>
            <a:pPr lvl="1"/>
            <a:r>
              <a:rPr lang="es-ES" sz="2400" dirty="0"/>
              <a:t>Uber y Lyft pagarán a los conductores $20.60 por hora por licencia por enfermedad.</a:t>
            </a:r>
          </a:p>
          <a:p>
            <a:pPr lvl="1"/>
            <a:r>
              <a:rPr lang="es-ES" sz="2400" dirty="0"/>
              <a:t>Este beneficio comenzó en noviembre de 2024 a $20 por hora</a:t>
            </a:r>
            <a:r>
              <a:rPr lang="es-ES" dirty="0"/>
              <a:t>.</a:t>
            </a:r>
            <a:endParaRPr lang="en-US" dirty="0"/>
          </a:p>
          <a:p>
            <a:pPr marL="857250" lvl="1" indent="-457200"/>
            <a:endParaRPr lang="en-US" dirty="0"/>
          </a:p>
          <a:p>
            <a:pPr marL="400050" lvl="1" indent="0">
              <a:buNone/>
            </a:pP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379361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Licencia</a:t>
            </a:r>
            <a:r>
              <a:rPr lang="en-US" dirty="0"/>
              <a:t> </a:t>
            </a:r>
            <a:r>
              <a:rPr lang="en-US" dirty="0" err="1"/>
              <a:t>por</a:t>
            </a:r>
            <a:r>
              <a:rPr lang="en-US" dirty="0"/>
              <a:t> </a:t>
            </a:r>
            <a:r>
              <a:rPr lang="en-US" dirty="0" err="1"/>
              <a:t>Enfermedad</a:t>
            </a:r>
            <a:r>
              <a:rPr lang="en-US" dirty="0"/>
              <a:t> </a:t>
            </a:r>
            <a:r>
              <a:rPr lang="en-US" dirty="0" err="1"/>
              <a:t>Pagada</a:t>
            </a:r>
            <a:endParaRPr lang="en-US" dirty="0"/>
          </a:p>
        </p:txBody>
      </p:sp>
      <p:sp>
        <p:nvSpPr>
          <p:cNvPr id="3" name="Content Placeholder 2"/>
          <p:cNvSpPr>
            <a:spLocks noGrp="1"/>
          </p:cNvSpPr>
          <p:nvPr>
            <p:ph idx="1"/>
          </p:nvPr>
        </p:nvSpPr>
        <p:spPr>
          <a:xfrm>
            <a:off x="457199" y="1600202"/>
            <a:ext cx="8460889" cy="4525963"/>
          </a:xfrm>
        </p:spPr>
        <p:txBody>
          <a:bodyPr vert="horz" lIns="91440" tIns="45720" rIns="91440" bIns="45720" rtlCol="0" anchor="t">
            <a:normAutofit fontScale="25000" lnSpcReduction="20000"/>
          </a:bodyPr>
          <a:lstStyle/>
          <a:p>
            <a:pPr marL="0" indent="0">
              <a:buNone/>
            </a:pPr>
            <a:r>
              <a:rPr lang="es-ES" sz="9600" dirty="0"/>
              <a:t>¿Existe un límite máximo de licencia por enfermedad?</a:t>
            </a:r>
          </a:p>
          <a:p>
            <a:pPr lvl="1"/>
            <a:r>
              <a:rPr lang="es-ES" sz="9600" dirty="0"/>
              <a:t>Sí. 40 horas al año por empresa.</a:t>
            </a:r>
          </a:p>
          <a:p>
            <a:pPr lvl="1"/>
            <a:endParaRPr lang="en-US" sz="5600" dirty="0"/>
          </a:p>
          <a:p>
            <a:pPr marL="0" indent="0">
              <a:buNone/>
            </a:pPr>
            <a:r>
              <a:rPr lang="es-ES" sz="9600" dirty="0"/>
              <a:t>¿Cómo usan los conductores la licencia por enfermedad pagada?</a:t>
            </a:r>
          </a:p>
          <a:p>
            <a:pPr lvl="1">
              <a:buFont typeface="Arial" panose="020B0604020202020204" pitchFamily="34" charset="0"/>
              <a:buChar char="•"/>
            </a:pPr>
            <a:r>
              <a:rPr lang="es-ES" sz="9600" dirty="0"/>
              <a:t>Los conductores pueden reclamar licencia por enfermedad en las aplicaciones de Uber y Lyft</a:t>
            </a:r>
            <a:r>
              <a:rPr lang="en-US" sz="9600" dirty="0"/>
              <a:t>.</a:t>
            </a:r>
            <a:endParaRPr lang="en-US" sz="9600" dirty="0">
              <a:ea typeface="Calibri"/>
              <a:cs typeface="Calibri"/>
            </a:endParaRPr>
          </a:p>
          <a:p>
            <a:pPr marL="685800" lvl="1">
              <a:buFont typeface="Arial" panose="020B0604020202020204" pitchFamily="34" charset="0"/>
              <a:buChar char="•"/>
            </a:pPr>
            <a:r>
              <a:rPr lang="es-ES" sz="9600" dirty="0"/>
              <a:t>Los conductores pueden reclamar licencias por enfermedad en bloques de 1 hora.</a:t>
            </a:r>
          </a:p>
          <a:p>
            <a:pPr marL="685800" lvl="1">
              <a:buFont typeface="Arial" panose="020B0604020202020204" pitchFamily="34" charset="0"/>
              <a:buChar char="•"/>
            </a:pPr>
            <a:r>
              <a:rPr lang="es-ES" sz="9600" dirty="0"/>
              <a:t>Uber y Lyft no preguntarán sobre los motivos para utilizar la licencia por enfermedad remunerada.</a:t>
            </a:r>
          </a:p>
          <a:p>
            <a:pPr marL="685800" lvl="1">
              <a:buFont typeface="Arial" panose="020B0604020202020204" pitchFamily="34" charset="0"/>
              <a:buChar char="•"/>
            </a:pPr>
            <a:r>
              <a:rPr lang="es-ES" sz="9600" dirty="0"/>
              <a:t>Uber y Lyft no requerirán documentación del motivo para usar la licencia por enfermedad pagada.</a:t>
            </a:r>
            <a:endParaRPr lang="en-US" sz="2800" dirty="0"/>
          </a:p>
          <a:p>
            <a:endParaRPr lang="en-US" dirty="0"/>
          </a:p>
        </p:txBody>
      </p:sp>
    </p:spTree>
    <p:extLst>
      <p:ext uri="{BB962C8B-B14F-4D97-AF65-F5344CB8AC3E}">
        <p14:creationId xmlns:p14="http://schemas.microsoft.com/office/powerpoint/2010/main" val="511156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77" y="76200"/>
            <a:ext cx="8546123" cy="1143000"/>
          </a:xfrm>
        </p:spPr>
        <p:txBody>
          <a:bodyPr/>
          <a:lstStyle/>
          <a:p>
            <a:r>
              <a:rPr lang="es-419" dirty="0"/>
              <a:t>Fondo</a:t>
            </a:r>
          </a:p>
        </p:txBody>
      </p:sp>
      <p:sp>
        <p:nvSpPr>
          <p:cNvPr id="3" name="Content Placeholder 2"/>
          <p:cNvSpPr>
            <a:spLocks noGrp="1"/>
          </p:cNvSpPr>
          <p:nvPr>
            <p:ph idx="1"/>
          </p:nvPr>
        </p:nvSpPr>
        <p:spPr>
          <a:xfrm>
            <a:off x="457200" y="1797713"/>
            <a:ext cx="8229600" cy="4233809"/>
          </a:xfrm>
        </p:spPr>
        <p:txBody>
          <a:bodyPr>
            <a:normAutofit fontScale="92500"/>
          </a:bodyPr>
          <a:lstStyle/>
          <a:p>
            <a:pPr marL="0" indent="0" algn="ctr">
              <a:spcBef>
                <a:spcPct val="50000"/>
              </a:spcBef>
              <a:buNone/>
            </a:pPr>
            <a:r>
              <a:rPr lang="es-419" sz="4000" dirty="0"/>
              <a:t>Julio, 2020 – Demanda presentada</a:t>
            </a:r>
          </a:p>
          <a:p>
            <a:pPr marL="0" indent="0">
              <a:spcBef>
                <a:spcPct val="50000"/>
              </a:spcBef>
              <a:buNone/>
            </a:pPr>
            <a:r>
              <a:rPr lang="es-419" sz="3500" dirty="0"/>
              <a:t>La fiscal general presenta una demanda en Massachusetts contra Uber y Lyft. La demanda buscaba que se determinara que los conductores de Uber y Lyft son empleados con derecho a los beneficios y protecciones de las Leyes de Salarios y Horas de Massachusetts.</a:t>
            </a:r>
            <a:endParaRPr lang="es-419" sz="2600" dirty="0"/>
          </a:p>
        </p:txBody>
      </p:sp>
    </p:spTree>
    <p:extLst>
      <p:ext uri="{BB962C8B-B14F-4D97-AF65-F5344CB8AC3E}">
        <p14:creationId xmlns:p14="http://schemas.microsoft.com/office/powerpoint/2010/main" val="281015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455A4-5B93-5C7D-1646-8A391BBD779E}"/>
              </a:ext>
            </a:extLst>
          </p:cNvPr>
          <p:cNvSpPr>
            <a:spLocks noGrp="1"/>
          </p:cNvSpPr>
          <p:nvPr>
            <p:ph type="title"/>
          </p:nvPr>
        </p:nvSpPr>
        <p:spPr/>
        <p:txBody>
          <a:bodyPr>
            <a:normAutofit fontScale="90000"/>
          </a:bodyPr>
          <a:lstStyle/>
          <a:p>
            <a:r>
              <a:rPr lang="es-419" dirty="0"/>
              <a:t>Licencia por Enfermedad Pagada</a:t>
            </a:r>
          </a:p>
        </p:txBody>
      </p:sp>
      <p:sp>
        <p:nvSpPr>
          <p:cNvPr id="3" name="Content Placeholder 2">
            <a:extLst>
              <a:ext uri="{FF2B5EF4-FFF2-40B4-BE49-F238E27FC236}">
                <a16:creationId xmlns:a16="http://schemas.microsoft.com/office/drawing/2014/main" id="{4D5C9E86-569E-3ABC-9472-F5A24B0AA8EC}"/>
              </a:ext>
            </a:extLst>
          </p:cNvPr>
          <p:cNvSpPr>
            <a:spLocks noGrp="1"/>
          </p:cNvSpPr>
          <p:nvPr>
            <p:ph idx="1"/>
          </p:nvPr>
        </p:nvSpPr>
        <p:spPr/>
        <p:txBody>
          <a:bodyPr vert="horz" lIns="91440" tIns="45720" rIns="91440" bIns="45720" rtlCol="0" anchor="t">
            <a:normAutofit/>
          </a:bodyPr>
          <a:lstStyle/>
          <a:p>
            <a:pPr marL="0" indent="0">
              <a:buNone/>
            </a:pPr>
            <a:r>
              <a:rPr lang="es-419" sz="2800" dirty="0"/>
              <a:t>¿Qué califica para la licencia por enfermedad pagada?</a:t>
            </a:r>
          </a:p>
          <a:p>
            <a:pPr lvl="1"/>
            <a:r>
              <a:rPr lang="es-419" dirty="0"/>
              <a:t>Cuidado de usted mismo, de su hijo/a, de su cónyuge, de sus padres o de los padres de su cónyuge.</a:t>
            </a:r>
          </a:p>
          <a:p>
            <a:pPr lvl="1"/>
            <a:r>
              <a:rPr lang="es-419" dirty="0"/>
              <a:t>Enfermedad o lesión física o mental.</a:t>
            </a:r>
          </a:p>
          <a:p>
            <a:pPr lvl="1"/>
            <a:r>
              <a:rPr lang="es-419" dirty="0"/>
              <a:t>Chequeos regulares, tratamiento o atención preventiva.</a:t>
            </a:r>
            <a:endParaRPr lang="es-419" dirty="0">
              <a:ea typeface="Calibri"/>
              <a:cs typeface="Calibri"/>
            </a:endParaRPr>
          </a:p>
        </p:txBody>
      </p:sp>
    </p:spTree>
    <p:extLst>
      <p:ext uri="{BB962C8B-B14F-4D97-AF65-F5344CB8AC3E}">
        <p14:creationId xmlns:p14="http://schemas.microsoft.com/office/powerpoint/2010/main" val="34776430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419" dirty="0"/>
              <a:t>Estipendio de seguro médico</a:t>
            </a:r>
          </a:p>
        </p:txBody>
      </p:sp>
      <p:sp>
        <p:nvSpPr>
          <p:cNvPr id="3" name="Content Placeholder 2"/>
          <p:cNvSpPr>
            <a:spLocks noGrp="1"/>
          </p:cNvSpPr>
          <p:nvPr>
            <p:ph idx="1"/>
          </p:nvPr>
        </p:nvSpPr>
        <p:spPr>
          <a:xfrm>
            <a:off x="258184" y="1600202"/>
            <a:ext cx="8428616" cy="4525963"/>
          </a:xfrm>
        </p:spPr>
        <p:txBody>
          <a:bodyPr vert="horz" lIns="91440" tIns="45720" rIns="91440" bIns="45720" rtlCol="0" anchor="t">
            <a:normAutofit/>
          </a:bodyPr>
          <a:lstStyle/>
          <a:p>
            <a:pPr marL="0" indent="0">
              <a:buNone/>
            </a:pPr>
            <a:r>
              <a:rPr lang="es-419" dirty="0"/>
              <a:t>Nuevo beneficio de seguro de salud.</a:t>
            </a:r>
          </a:p>
          <a:p>
            <a:r>
              <a:rPr lang="es-419" sz="2800" dirty="0"/>
              <a:t>Uber y Lyft pagarán un estipendio a los conductores para que podrá utilizarse para obtener un plan de seguro de salud en calificado.</a:t>
            </a:r>
          </a:p>
          <a:p>
            <a:pPr marL="0" indent="0">
              <a:buNone/>
            </a:pPr>
            <a:endParaRPr lang="es-419" sz="2800" dirty="0"/>
          </a:p>
          <a:p>
            <a:pPr marL="0" indent="0">
              <a:buNone/>
            </a:pPr>
            <a:r>
              <a:rPr lang="es-419" dirty="0"/>
              <a:t>¿Cuándo comienza?</a:t>
            </a:r>
          </a:p>
          <a:p>
            <a:r>
              <a:rPr lang="es-419" dirty="0"/>
              <a:t>1 de marzo de 2025.</a:t>
            </a:r>
            <a:endParaRPr lang="es-419" dirty="0">
              <a:ea typeface="Calibri"/>
              <a:cs typeface="Calibri"/>
            </a:endParaRPr>
          </a:p>
        </p:txBody>
      </p:sp>
    </p:spTree>
    <p:extLst>
      <p:ext uri="{BB962C8B-B14F-4D97-AF65-F5344CB8AC3E}">
        <p14:creationId xmlns:p14="http://schemas.microsoft.com/office/powerpoint/2010/main" val="4117933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F6C3B-932B-5000-003C-B7B652F70EB2}"/>
              </a:ext>
            </a:extLst>
          </p:cNvPr>
          <p:cNvSpPr>
            <a:spLocks noGrp="1"/>
          </p:cNvSpPr>
          <p:nvPr>
            <p:ph type="title"/>
          </p:nvPr>
        </p:nvSpPr>
        <p:spPr/>
        <p:txBody>
          <a:bodyPr/>
          <a:lstStyle/>
          <a:p>
            <a:r>
              <a:rPr lang="es-419" dirty="0"/>
              <a:t>Estipendio de seguro médico</a:t>
            </a:r>
          </a:p>
        </p:txBody>
      </p:sp>
      <p:sp>
        <p:nvSpPr>
          <p:cNvPr id="3" name="Content Placeholder 2">
            <a:extLst>
              <a:ext uri="{FF2B5EF4-FFF2-40B4-BE49-F238E27FC236}">
                <a16:creationId xmlns:a16="http://schemas.microsoft.com/office/drawing/2014/main" id="{0FAB75B4-70AB-98BF-8CFC-1903928B6C55}"/>
              </a:ext>
            </a:extLst>
          </p:cNvPr>
          <p:cNvSpPr>
            <a:spLocks noGrp="1"/>
          </p:cNvSpPr>
          <p:nvPr>
            <p:ph idx="1"/>
          </p:nvPr>
        </p:nvSpPr>
        <p:spPr/>
        <p:txBody>
          <a:bodyPr>
            <a:normAutofit/>
          </a:bodyPr>
          <a:lstStyle/>
          <a:p>
            <a:pPr marL="0" indent="0">
              <a:buNone/>
            </a:pPr>
            <a:r>
              <a:rPr lang="es-ES" dirty="0"/>
              <a:t>¿Quién tiene derecho al estipendio?</a:t>
            </a:r>
          </a:p>
          <a:p>
            <a:pPr lvl="1"/>
            <a:r>
              <a:rPr lang="es-ES" dirty="0"/>
              <a:t>Cualquier persona que tenga más de 15 horas de tiempo comprometido por semana, para una o ambas compañías, podrá ganar un estipendio de seguro médico.</a:t>
            </a:r>
          </a:p>
          <a:p>
            <a:pPr lvl="1"/>
            <a:r>
              <a:rPr lang="es-ES" dirty="0"/>
              <a:t>Los conductores pueden juntar sus horas de conducción para las dos empresas para obtener acceso a un estipendio de seguro médico.</a:t>
            </a:r>
            <a:endParaRPr lang="en-US" dirty="0"/>
          </a:p>
        </p:txBody>
      </p:sp>
    </p:spTree>
    <p:extLst>
      <p:ext uri="{BB962C8B-B14F-4D97-AF65-F5344CB8AC3E}">
        <p14:creationId xmlns:p14="http://schemas.microsoft.com/office/powerpoint/2010/main" val="41925555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4C1C4-B0E2-8493-94F1-29288F034434}"/>
              </a:ext>
            </a:extLst>
          </p:cNvPr>
          <p:cNvSpPr>
            <a:spLocks noGrp="1"/>
          </p:cNvSpPr>
          <p:nvPr>
            <p:ph type="title"/>
          </p:nvPr>
        </p:nvSpPr>
        <p:spPr/>
        <p:txBody>
          <a:bodyPr/>
          <a:lstStyle/>
          <a:p>
            <a:r>
              <a:rPr lang="es-419" dirty="0"/>
              <a:t>Estipendio de seguro médico</a:t>
            </a:r>
          </a:p>
        </p:txBody>
      </p:sp>
      <p:sp>
        <p:nvSpPr>
          <p:cNvPr id="3" name="Content Placeholder 2">
            <a:extLst>
              <a:ext uri="{FF2B5EF4-FFF2-40B4-BE49-F238E27FC236}">
                <a16:creationId xmlns:a16="http://schemas.microsoft.com/office/drawing/2014/main" id="{2BE13C47-2206-28A4-EE64-B7D64B23EE96}"/>
              </a:ext>
            </a:extLst>
          </p:cNvPr>
          <p:cNvSpPr>
            <a:spLocks noGrp="1"/>
          </p:cNvSpPr>
          <p:nvPr>
            <p:ph idx="1"/>
          </p:nvPr>
        </p:nvSpPr>
        <p:spPr>
          <a:xfrm>
            <a:off x="225911" y="1600202"/>
            <a:ext cx="8842785" cy="4951205"/>
          </a:xfrm>
        </p:spPr>
        <p:txBody>
          <a:bodyPr vert="horz" lIns="91440" tIns="45720" rIns="91440" bIns="45720" rtlCol="0" anchor="t">
            <a:normAutofit/>
          </a:bodyPr>
          <a:lstStyle/>
          <a:p>
            <a:pPr marL="0" indent="0">
              <a:buNone/>
            </a:pPr>
            <a:r>
              <a:rPr lang="es-419" dirty="0"/>
              <a:t>¿Cuánto es el estipendio del seguro médico?</a:t>
            </a:r>
          </a:p>
          <a:p>
            <a:pPr lvl="1"/>
            <a:r>
              <a:rPr lang="es-419" dirty="0"/>
              <a:t>15+ horas promedio de tiempo dedicado por semana = 50% de estipendio.</a:t>
            </a:r>
          </a:p>
          <a:p>
            <a:pPr lvl="1"/>
            <a:r>
              <a:rPr lang="es-419" dirty="0"/>
              <a:t>25+ horas promedio de tiempo dedicado por semana = 100% de estipendio.</a:t>
            </a:r>
          </a:p>
          <a:p>
            <a:pPr marL="0" indent="0">
              <a:buNone/>
            </a:pPr>
            <a:r>
              <a:rPr lang="es-419" sz="2800" dirty="0"/>
              <a:t>El estipendio del seguro médico se pagará trimestralmente.</a:t>
            </a:r>
          </a:p>
          <a:p>
            <a:pPr marL="0" indent="0">
              <a:buNone/>
            </a:pPr>
            <a:r>
              <a:rPr lang="es-419" sz="2800" dirty="0"/>
              <a:t>¿Qué tengo que hacer para recibir el estipendio de mi seguro médico?</a:t>
            </a:r>
          </a:p>
          <a:p>
            <a:pPr marL="0" indent="0">
              <a:buNone/>
            </a:pPr>
            <a:r>
              <a:rPr lang="es-419" sz="2800" dirty="0"/>
              <a:t>Se proporcionará más información en febrero de 2025.</a:t>
            </a:r>
          </a:p>
        </p:txBody>
      </p:sp>
    </p:spTree>
    <p:extLst>
      <p:ext uri="{BB962C8B-B14F-4D97-AF65-F5344CB8AC3E}">
        <p14:creationId xmlns:p14="http://schemas.microsoft.com/office/powerpoint/2010/main" val="27889137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419" dirty="0"/>
              <a:t>Licencia Médica Familiar Pagada</a:t>
            </a:r>
          </a:p>
        </p:txBody>
      </p:sp>
      <p:sp>
        <p:nvSpPr>
          <p:cNvPr id="3" name="Content Placeholder 2"/>
          <p:cNvSpPr>
            <a:spLocks noGrp="1"/>
          </p:cNvSpPr>
          <p:nvPr>
            <p:ph idx="1"/>
          </p:nvPr>
        </p:nvSpPr>
        <p:spPr>
          <a:xfrm>
            <a:off x="107576" y="1600202"/>
            <a:ext cx="8853544" cy="5058782"/>
          </a:xfrm>
        </p:spPr>
        <p:txBody>
          <a:bodyPr>
            <a:normAutofit lnSpcReduction="10000"/>
          </a:bodyPr>
          <a:lstStyle/>
          <a:p>
            <a:pPr marL="0" indent="0">
              <a:buNone/>
            </a:pPr>
            <a:r>
              <a:rPr lang="es-ES" sz="2800" dirty="0"/>
              <a:t>Los conductores reciben un estipendio remunerado para participar en el programa estatal de licencia familiar y médica remunerada.</a:t>
            </a:r>
          </a:p>
          <a:p>
            <a:r>
              <a:rPr lang="es-ES" sz="2800" dirty="0"/>
              <a:t>Uber y Lyft pagarán a los conductores el 50% del costo de unirse al Programa de Licencia Médica Familiar Pagada de Massachusetts.</a:t>
            </a:r>
          </a:p>
          <a:p>
            <a:r>
              <a:rPr lang="es-ES" sz="2800" dirty="0"/>
              <a:t>Estipendio pagado por Uber y Lyft a los conductores trimestralmente.</a:t>
            </a:r>
          </a:p>
          <a:p>
            <a:r>
              <a:rPr lang="es-ES" sz="2800" dirty="0"/>
              <a:t>El estipendio será de aproximadamente $2 por cada $500 en ganancias de conductor.</a:t>
            </a:r>
          </a:p>
          <a:p>
            <a:r>
              <a:rPr lang="es-ES" sz="2800" dirty="0"/>
              <a:t>Comienza el 30 de enero de 2025.</a:t>
            </a:r>
            <a:endParaRPr lang="en-US" dirty="0"/>
          </a:p>
        </p:txBody>
      </p:sp>
    </p:spTree>
    <p:extLst>
      <p:ext uri="{BB962C8B-B14F-4D97-AF65-F5344CB8AC3E}">
        <p14:creationId xmlns:p14="http://schemas.microsoft.com/office/powerpoint/2010/main" val="3367929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6661E3-6EE8-8F3F-07DE-125969326BE7}"/>
              </a:ext>
            </a:extLst>
          </p:cNvPr>
          <p:cNvSpPr>
            <a:spLocks noGrp="1"/>
          </p:cNvSpPr>
          <p:nvPr>
            <p:ph type="title"/>
          </p:nvPr>
        </p:nvSpPr>
        <p:spPr/>
        <p:txBody>
          <a:bodyPr>
            <a:normAutofit fontScale="90000"/>
          </a:bodyPr>
          <a:lstStyle/>
          <a:p>
            <a:r>
              <a:rPr lang="en-US" dirty="0" err="1"/>
              <a:t>Licencia</a:t>
            </a:r>
            <a:r>
              <a:rPr lang="en-US" dirty="0"/>
              <a:t> </a:t>
            </a:r>
            <a:r>
              <a:rPr lang="en-US" dirty="0" err="1"/>
              <a:t>Médica</a:t>
            </a:r>
            <a:r>
              <a:rPr lang="en-US" dirty="0"/>
              <a:t> Familiar </a:t>
            </a:r>
            <a:r>
              <a:rPr lang="en-US" dirty="0" err="1"/>
              <a:t>Pagada</a:t>
            </a:r>
            <a:endParaRPr lang="en-US" dirty="0"/>
          </a:p>
        </p:txBody>
      </p:sp>
      <p:sp>
        <p:nvSpPr>
          <p:cNvPr id="3" name="Content Placeholder 2">
            <a:extLst>
              <a:ext uri="{FF2B5EF4-FFF2-40B4-BE49-F238E27FC236}">
                <a16:creationId xmlns:a16="http://schemas.microsoft.com/office/drawing/2014/main" id="{9962FBCD-5AE5-36BF-3E33-61557501F640}"/>
              </a:ext>
            </a:extLst>
          </p:cNvPr>
          <p:cNvSpPr>
            <a:spLocks noGrp="1"/>
          </p:cNvSpPr>
          <p:nvPr>
            <p:ph idx="1"/>
          </p:nvPr>
        </p:nvSpPr>
        <p:spPr/>
        <p:txBody>
          <a:bodyPr/>
          <a:lstStyle/>
          <a:p>
            <a:pPr marL="0" indent="0">
              <a:buNone/>
            </a:pPr>
            <a:r>
              <a:rPr lang="es-ES" dirty="0"/>
              <a:t>Para obtener más información sobre cómo comprar el programa MA PFL, visite:</a:t>
            </a:r>
          </a:p>
          <a:p>
            <a:pPr marL="0" indent="0">
              <a:buNone/>
            </a:pPr>
            <a:endParaRPr lang="es-ES" dirty="0"/>
          </a:p>
          <a:p>
            <a:pPr marL="0" indent="0">
              <a:buNone/>
            </a:pPr>
            <a:r>
              <a:rPr lang="es-ES" dirty="0"/>
              <a:t> </a:t>
            </a:r>
            <a:r>
              <a:rPr lang="en-US" dirty="0">
                <a:hlinkClick r:id="rId3"/>
              </a:rPr>
              <a:t>https://www.mass.gov/info-details/paid-family-and-medical-leave-coverage-for-self-employed-individuals</a:t>
            </a:r>
            <a:r>
              <a:rPr lang="en-US" dirty="0"/>
              <a:t> </a:t>
            </a:r>
          </a:p>
        </p:txBody>
      </p:sp>
    </p:spTree>
    <p:extLst>
      <p:ext uri="{BB962C8B-B14F-4D97-AF65-F5344CB8AC3E}">
        <p14:creationId xmlns:p14="http://schemas.microsoft.com/office/powerpoint/2010/main" val="1045488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419" dirty="0"/>
              <a:t>Seguro de Accidentes Laborales</a:t>
            </a:r>
          </a:p>
        </p:txBody>
      </p:sp>
      <p:sp>
        <p:nvSpPr>
          <p:cNvPr id="5" name="Content Placeholder 4">
            <a:extLst>
              <a:ext uri="{FF2B5EF4-FFF2-40B4-BE49-F238E27FC236}">
                <a16:creationId xmlns:a16="http://schemas.microsoft.com/office/drawing/2014/main" id="{392C2303-7C02-9E4F-6849-1ECBB06A0640}"/>
              </a:ext>
            </a:extLst>
          </p:cNvPr>
          <p:cNvSpPr>
            <a:spLocks noGrp="1"/>
          </p:cNvSpPr>
          <p:nvPr>
            <p:ph idx="1"/>
          </p:nvPr>
        </p:nvSpPr>
        <p:spPr>
          <a:xfrm>
            <a:off x="457199" y="1600202"/>
            <a:ext cx="8460889" cy="4961963"/>
          </a:xfrm>
        </p:spPr>
        <p:txBody>
          <a:bodyPr>
            <a:normAutofit fontScale="92500" lnSpcReduction="10000"/>
          </a:bodyPr>
          <a:lstStyle/>
          <a:p>
            <a:pPr marL="0" indent="0">
              <a:buNone/>
            </a:pPr>
            <a:r>
              <a:rPr lang="en-US" dirty="0"/>
              <a:t>¿</a:t>
            </a:r>
            <a:r>
              <a:rPr lang="es-419" dirty="0"/>
              <a:t>Qué es?</a:t>
            </a:r>
          </a:p>
          <a:p>
            <a:r>
              <a:rPr lang="es-419" sz="2800" dirty="0"/>
              <a:t>Los conductores son elegibles para la cobertura de seguro contra accidentes laborales pagada por Uber y Lyft.</a:t>
            </a:r>
          </a:p>
          <a:p>
            <a:r>
              <a:rPr lang="es-419" sz="2800" dirty="0"/>
              <a:t>Seguro que cubre gastos médicos y pérdida de ingresos por lesiones sufridas mientras el conductor está en línea.</a:t>
            </a:r>
            <a:endParaRPr lang="es-419" dirty="0"/>
          </a:p>
          <a:p>
            <a:pPr marL="0" indent="0">
              <a:buNone/>
            </a:pPr>
            <a:r>
              <a:rPr lang="es-419" dirty="0"/>
              <a:t>¿Cuánta cobertura?</a:t>
            </a:r>
          </a:p>
          <a:p>
            <a:r>
              <a:rPr lang="es-419" sz="3000" dirty="0"/>
              <a:t>El seguro cubre hasta $1 millón en lesiones relacionadas con el trabajo. </a:t>
            </a:r>
          </a:p>
          <a:p>
            <a:r>
              <a:rPr lang="es-419" sz="3000" dirty="0"/>
              <a:t>Hasta 156 semanas después de una lesión.</a:t>
            </a:r>
          </a:p>
          <a:p>
            <a:r>
              <a:rPr lang="es-419" sz="3000" dirty="0"/>
              <a:t>Prestaciones por incapacidad parcial, total y fallecimiento. </a:t>
            </a:r>
          </a:p>
        </p:txBody>
      </p:sp>
    </p:spTree>
    <p:extLst>
      <p:ext uri="{BB962C8B-B14F-4D97-AF65-F5344CB8AC3E}">
        <p14:creationId xmlns:p14="http://schemas.microsoft.com/office/powerpoint/2010/main" val="149748091"/>
      </p:ext>
    </p:extLst>
  </p:cSld>
  <p:clrMapOvr>
    <a:masterClrMapping/>
  </p:clrMapOvr>
  <p:extLst>
    <p:ext uri="{6950BFC3-D8DA-4A85-94F7-54DA5524770B}">
      <p188:commentRel xmlns:p188="http://schemas.microsoft.com/office/powerpoint/2018/8/main" r:id="rId3"/>
    </p:ext>
  </p:extLs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9910D-5FE1-A020-9941-5268B282011A}"/>
              </a:ext>
            </a:extLst>
          </p:cNvPr>
          <p:cNvSpPr>
            <a:spLocks noGrp="1"/>
          </p:cNvSpPr>
          <p:nvPr>
            <p:ph type="title"/>
          </p:nvPr>
        </p:nvSpPr>
        <p:spPr/>
        <p:txBody>
          <a:bodyPr>
            <a:normAutofit fontScale="90000"/>
          </a:bodyPr>
          <a:lstStyle/>
          <a:p>
            <a:r>
              <a:rPr lang="es-419" dirty="0"/>
              <a:t>Seguro de accidentes laborales</a:t>
            </a:r>
          </a:p>
        </p:txBody>
      </p:sp>
      <p:sp>
        <p:nvSpPr>
          <p:cNvPr id="3" name="Content Placeholder 2">
            <a:extLst>
              <a:ext uri="{FF2B5EF4-FFF2-40B4-BE49-F238E27FC236}">
                <a16:creationId xmlns:a16="http://schemas.microsoft.com/office/drawing/2014/main" id="{9819B6F0-48E3-AE1A-62E2-761DE9CC68C4}"/>
              </a:ext>
            </a:extLst>
          </p:cNvPr>
          <p:cNvSpPr>
            <a:spLocks noGrp="1"/>
          </p:cNvSpPr>
          <p:nvPr>
            <p:ph idx="1"/>
          </p:nvPr>
        </p:nvSpPr>
        <p:spPr/>
        <p:txBody>
          <a:bodyPr vert="horz" lIns="91440" tIns="45720" rIns="91440" bIns="45720" rtlCol="0" anchor="t">
            <a:normAutofit/>
          </a:bodyPr>
          <a:lstStyle/>
          <a:p>
            <a:pPr marL="0" indent="0">
              <a:buNone/>
            </a:pPr>
            <a:r>
              <a:rPr lang="es-419" dirty="0"/>
              <a:t>¿Cuándo comienza?</a:t>
            </a:r>
          </a:p>
          <a:p>
            <a:pPr lvl="1"/>
            <a:r>
              <a:rPr lang="es-419" dirty="0"/>
              <a:t>Comenzó el 1 de octubre de 2024.</a:t>
            </a:r>
          </a:p>
          <a:p>
            <a:pPr marL="0" indent="0">
              <a:buNone/>
            </a:pPr>
            <a:r>
              <a:rPr lang="es-419" dirty="0"/>
              <a:t>¿Los conductores necesitan inscribirse?</a:t>
            </a:r>
          </a:p>
          <a:p>
            <a:pPr lvl="1"/>
            <a:r>
              <a:rPr lang="es-419" dirty="0"/>
              <a:t>No, Uber y Lyft proporcionan automáticamente el beneficio.</a:t>
            </a:r>
          </a:p>
          <a:p>
            <a:pPr marL="0" indent="0">
              <a:buNone/>
            </a:pPr>
            <a:r>
              <a:rPr lang="es-419" dirty="0"/>
              <a:t>¿Pagan los conductores?</a:t>
            </a:r>
          </a:p>
          <a:p>
            <a:pPr lvl="1"/>
            <a:r>
              <a:rPr lang="es-419" dirty="0"/>
              <a:t>No, Uber y Lyft no deducirán ni cobrarán a los conductores por el beneficio.</a:t>
            </a:r>
          </a:p>
        </p:txBody>
      </p:sp>
    </p:spTree>
    <p:extLst>
      <p:ext uri="{BB962C8B-B14F-4D97-AF65-F5344CB8AC3E}">
        <p14:creationId xmlns:p14="http://schemas.microsoft.com/office/powerpoint/2010/main" val="22482969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599" y="76200"/>
            <a:ext cx="7294581" cy="1143000"/>
          </a:xfrm>
        </p:spPr>
        <p:txBody>
          <a:bodyPr>
            <a:normAutofit fontScale="90000"/>
          </a:bodyPr>
          <a:lstStyle/>
          <a:p>
            <a:r>
              <a:rPr lang="es-ES" sz="3600" dirty="0"/>
              <a:t>Apelaciones de desactivación de cuenta</a:t>
            </a:r>
            <a:endParaRPr lang="en-US" dirty="0"/>
          </a:p>
        </p:txBody>
      </p:sp>
      <p:sp>
        <p:nvSpPr>
          <p:cNvPr id="4" name="Content Placeholder 3">
            <a:extLst>
              <a:ext uri="{FF2B5EF4-FFF2-40B4-BE49-F238E27FC236}">
                <a16:creationId xmlns:a16="http://schemas.microsoft.com/office/drawing/2014/main" id="{E6EF339C-5D4B-EC01-3535-51D189A20B53}"/>
              </a:ext>
            </a:extLst>
          </p:cNvPr>
          <p:cNvSpPr>
            <a:spLocks noGrp="1"/>
          </p:cNvSpPr>
          <p:nvPr>
            <p:ph idx="1"/>
          </p:nvPr>
        </p:nvSpPr>
        <p:spPr>
          <a:xfrm>
            <a:off x="527539" y="1820010"/>
            <a:ext cx="8229600" cy="4525963"/>
          </a:xfrm>
        </p:spPr>
        <p:txBody>
          <a:bodyPr>
            <a:normAutofit fontScale="92500" lnSpcReduction="10000"/>
          </a:bodyPr>
          <a:lstStyle/>
          <a:p>
            <a:r>
              <a:rPr lang="es-ES" sz="3000" dirty="0"/>
              <a:t>Los conductores recibirán una notificación por escrito de la desactivación con información sobre el motivo por el que se desactivó un conductor, así como el derecho a apelar cualquier desactivación.</a:t>
            </a:r>
          </a:p>
          <a:p>
            <a:r>
              <a:rPr lang="es-ES" dirty="0"/>
              <a:t>Los conductores podrán apelar todas las decisiones de Lyft o Uber para desactivar a ese conductor.</a:t>
            </a:r>
          </a:p>
          <a:p>
            <a:r>
              <a:rPr lang="es-ES" dirty="0"/>
              <a:t>Comenzó el 2 de septiembre de 2024.</a:t>
            </a:r>
          </a:p>
          <a:p>
            <a:r>
              <a:rPr lang="es-ES" dirty="0"/>
              <a:t>La AG no tiene autoridad para revertir o revisar el motivo de desactivación.</a:t>
            </a:r>
            <a:endParaRPr lang="en-US" dirty="0"/>
          </a:p>
        </p:txBody>
      </p:sp>
    </p:spTree>
    <p:extLst>
      <p:ext uri="{BB962C8B-B14F-4D97-AF65-F5344CB8AC3E}">
        <p14:creationId xmlns:p14="http://schemas.microsoft.com/office/powerpoint/2010/main" val="29646088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F0EA4-224A-9674-C9B1-5B924722E844}"/>
              </a:ext>
            </a:extLst>
          </p:cNvPr>
          <p:cNvSpPr>
            <a:spLocks noGrp="1"/>
          </p:cNvSpPr>
          <p:nvPr>
            <p:ph type="title"/>
          </p:nvPr>
        </p:nvSpPr>
        <p:spPr/>
        <p:txBody>
          <a:bodyPr>
            <a:normAutofit fontScale="90000"/>
          </a:bodyPr>
          <a:lstStyle/>
          <a:p>
            <a:r>
              <a:rPr lang="es-ES" sz="4000" dirty="0"/>
              <a:t>Información del viaje del conductor</a:t>
            </a:r>
            <a:endParaRPr lang="en-US" dirty="0"/>
          </a:p>
        </p:txBody>
      </p:sp>
      <p:sp>
        <p:nvSpPr>
          <p:cNvPr id="3" name="Content Placeholder 2">
            <a:extLst>
              <a:ext uri="{FF2B5EF4-FFF2-40B4-BE49-F238E27FC236}">
                <a16:creationId xmlns:a16="http://schemas.microsoft.com/office/drawing/2014/main" id="{05FCF1DD-34F6-9BA7-61A9-72381D808176}"/>
              </a:ext>
            </a:extLst>
          </p:cNvPr>
          <p:cNvSpPr>
            <a:spLocks noGrp="1"/>
          </p:cNvSpPr>
          <p:nvPr>
            <p:ph idx="1"/>
          </p:nvPr>
        </p:nvSpPr>
        <p:spPr/>
        <p:txBody>
          <a:bodyPr>
            <a:normAutofit lnSpcReduction="10000"/>
          </a:bodyPr>
          <a:lstStyle/>
          <a:p>
            <a:pPr marL="0" indent="0">
              <a:buNone/>
            </a:pPr>
            <a:r>
              <a:rPr lang="es-419" dirty="0"/>
              <a:t>Uber y Lyft deben:</a:t>
            </a:r>
          </a:p>
          <a:p>
            <a:r>
              <a:rPr lang="es-419" dirty="0"/>
              <a:t>Proporcionar a los conductores información sobre la duración de un viaje, el destino y las ganancias esperadas antes de que acepten un viaje.</a:t>
            </a:r>
          </a:p>
          <a:p>
            <a:r>
              <a:rPr lang="es-419" dirty="0"/>
              <a:t>Proporcione a los conductores información detallada sobre sus ganancias y cuánto ha pagado un pasajero una vez que se completa un viaje..</a:t>
            </a:r>
          </a:p>
        </p:txBody>
      </p:sp>
    </p:spTree>
    <p:extLst>
      <p:ext uri="{BB962C8B-B14F-4D97-AF65-F5344CB8AC3E}">
        <p14:creationId xmlns:p14="http://schemas.microsoft.com/office/powerpoint/2010/main" val="377644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669" y="160335"/>
            <a:ext cx="8537331" cy="1143000"/>
          </a:xfrm>
        </p:spPr>
        <p:txBody>
          <a:bodyPr>
            <a:normAutofit fontScale="90000"/>
          </a:bodyPr>
          <a:lstStyle/>
          <a:p>
            <a:r>
              <a:rPr lang="en-US" sz="4000" dirty="0"/>
              <a:t>Mayo-Junio, 2024</a:t>
            </a:r>
            <a:br>
              <a:rPr lang="en-US" dirty="0"/>
            </a:br>
            <a:r>
              <a:rPr lang="es-ES" sz="3600" dirty="0"/>
              <a:t>Iniciativas de Juicio y iniciativa de votación </a:t>
            </a:r>
            <a:endParaRPr lang="en-US" dirty="0"/>
          </a:p>
        </p:txBody>
      </p:sp>
      <p:sp>
        <p:nvSpPr>
          <p:cNvPr id="3" name="Content Placeholder 2"/>
          <p:cNvSpPr>
            <a:spLocks noGrp="1"/>
          </p:cNvSpPr>
          <p:nvPr>
            <p:ph idx="1"/>
          </p:nvPr>
        </p:nvSpPr>
        <p:spPr/>
        <p:txBody>
          <a:bodyPr vert="horz" lIns="91440" tIns="45720" rIns="91440" bIns="45720" rtlCol="0" anchor="t">
            <a:normAutofit/>
          </a:bodyPr>
          <a:lstStyle/>
          <a:p>
            <a:pPr marL="0" indent="0" algn="ctr">
              <a:spcBef>
                <a:spcPct val="50000"/>
              </a:spcBef>
              <a:buNone/>
            </a:pPr>
            <a:endParaRPr lang="en-US" dirty="0">
              <a:ea typeface="Calibri"/>
              <a:cs typeface="Calibri"/>
            </a:endParaRPr>
          </a:p>
          <a:p>
            <a:pPr lvl="1">
              <a:spcBef>
                <a:spcPct val="50000"/>
              </a:spcBef>
              <a:buFont typeface="Arial" panose="020B0604020202020204" pitchFamily="34" charset="0"/>
              <a:buChar char="•"/>
            </a:pPr>
            <a:r>
              <a:rPr lang="es-419" dirty="0"/>
              <a:t>Juicio de tres semanas en el Tribunal  Superior de Massachusetts.</a:t>
            </a:r>
          </a:p>
          <a:p>
            <a:pPr lvl="1">
              <a:spcBef>
                <a:spcPct val="50000"/>
              </a:spcBef>
              <a:buFont typeface="Arial" panose="020B0604020202020204" pitchFamily="34" charset="0"/>
              <a:buChar char="•"/>
            </a:pPr>
            <a:r>
              <a:rPr lang="es-419" dirty="0"/>
              <a:t>Corte Suprema de Justicia(SJC) aprueba </a:t>
            </a:r>
            <a:r>
              <a:rPr lang="es-419" b="0" i="0" dirty="0">
                <a:effectLst/>
                <a:latin typeface="Avenir Next"/>
              </a:rPr>
              <a:t>iniciativa de votación</a:t>
            </a:r>
            <a:r>
              <a:rPr lang="es-419" b="0" i="0" dirty="0">
                <a:solidFill>
                  <a:srgbClr val="333333"/>
                </a:solidFill>
                <a:effectLst/>
                <a:latin typeface="Avenir Next"/>
              </a:rPr>
              <a:t> </a:t>
            </a:r>
            <a:endParaRPr lang="es-419" dirty="0"/>
          </a:p>
        </p:txBody>
      </p:sp>
    </p:spTree>
    <p:extLst>
      <p:ext uri="{BB962C8B-B14F-4D97-AF65-F5344CB8AC3E}">
        <p14:creationId xmlns:p14="http://schemas.microsoft.com/office/powerpoint/2010/main" val="5070052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5FA2F-BBEB-BBD3-39DD-D06DF6BDFFA0}"/>
              </a:ext>
            </a:extLst>
          </p:cNvPr>
          <p:cNvSpPr>
            <a:spLocks noGrp="1"/>
          </p:cNvSpPr>
          <p:nvPr>
            <p:ph type="title"/>
          </p:nvPr>
        </p:nvSpPr>
        <p:spPr/>
        <p:txBody>
          <a:bodyPr>
            <a:normAutofit fontScale="90000"/>
          </a:bodyPr>
          <a:lstStyle/>
          <a:p>
            <a:r>
              <a:rPr lang="es-419" dirty="0"/>
              <a:t>Protecciones contra represalias</a:t>
            </a:r>
          </a:p>
        </p:txBody>
      </p:sp>
      <p:sp>
        <p:nvSpPr>
          <p:cNvPr id="3" name="Content Placeholder 2">
            <a:extLst>
              <a:ext uri="{FF2B5EF4-FFF2-40B4-BE49-F238E27FC236}">
                <a16:creationId xmlns:a16="http://schemas.microsoft.com/office/drawing/2014/main" id="{BA0FD99C-A8D7-9B5A-3547-76F7C79B2D72}"/>
              </a:ext>
            </a:extLst>
          </p:cNvPr>
          <p:cNvSpPr>
            <a:spLocks noGrp="1"/>
          </p:cNvSpPr>
          <p:nvPr>
            <p:ph idx="1"/>
          </p:nvPr>
        </p:nvSpPr>
        <p:spPr/>
        <p:txBody>
          <a:bodyPr vert="horz" lIns="91440" tIns="45720" rIns="91440" bIns="45720" rtlCol="0" anchor="t">
            <a:normAutofit/>
          </a:bodyPr>
          <a:lstStyle/>
          <a:p>
            <a:r>
              <a:rPr lang="es-419" dirty="0"/>
              <a:t>Lyft y Uber no tomarán represalias de ningún modo contra ningún conductor por haberse quejado ante la Fiscalía General o haber realizado reclamos en virtud del acuerdo de conciliación.</a:t>
            </a:r>
          </a:p>
        </p:txBody>
      </p:sp>
    </p:spTree>
    <p:extLst>
      <p:ext uri="{BB962C8B-B14F-4D97-AF65-F5344CB8AC3E}">
        <p14:creationId xmlns:p14="http://schemas.microsoft.com/office/powerpoint/2010/main" val="6141275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3FB1F8-87B3-87E1-6E04-E6C730D9B54D}"/>
              </a:ext>
            </a:extLst>
          </p:cNvPr>
          <p:cNvSpPr>
            <a:spLocks noGrp="1"/>
          </p:cNvSpPr>
          <p:nvPr>
            <p:ph type="title"/>
          </p:nvPr>
        </p:nvSpPr>
        <p:spPr/>
        <p:txBody>
          <a:bodyPr/>
          <a:lstStyle/>
          <a:p>
            <a:r>
              <a:rPr lang="es-419" dirty="0"/>
              <a:t>Más Recursos</a:t>
            </a:r>
          </a:p>
        </p:txBody>
      </p:sp>
      <p:sp>
        <p:nvSpPr>
          <p:cNvPr id="3" name="Content Placeholder 2">
            <a:extLst>
              <a:ext uri="{FF2B5EF4-FFF2-40B4-BE49-F238E27FC236}">
                <a16:creationId xmlns:a16="http://schemas.microsoft.com/office/drawing/2014/main" id="{FDDDBDA9-5670-2EB2-2305-FFDFD8B61948}"/>
              </a:ext>
            </a:extLst>
          </p:cNvPr>
          <p:cNvSpPr>
            <a:spLocks noGrp="1"/>
          </p:cNvSpPr>
          <p:nvPr>
            <p:ph idx="1"/>
          </p:nvPr>
        </p:nvSpPr>
        <p:spPr/>
        <p:txBody>
          <a:bodyPr/>
          <a:lstStyle/>
          <a:p>
            <a:pPr marL="0" indent="0">
              <a:buNone/>
            </a:pPr>
            <a:r>
              <a:rPr lang="es-ES" dirty="0"/>
              <a:t>Visite el sitio web de AGO:</a:t>
            </a:r>
          </a:p>
          <a:p>
            <a:pPr marL="0" indent="0">
              <a:buNone/>
            </a:pPr>
            <a:r>
              <a:rPr lang="en-US" dirty="0">
                <a:hlinkClick r:id="rId3">
                  <a:extLst>
                    <a:ext uri="{A12FA001-AC4F-418D-AE19-62706E023703}">
                      <ahyp:hlinkClr xmlns:ahyp="http://schemas.microsoft.com/office/drawing/2018/hyperlinkcolor" val="tx"/>
                    </a:ext>
                  </a:extLst>
                </a:hlinkClick>
              </a:rPr>
              <a:t>https://www.mass.gov/ago/uberlyft</a:t>
            </a:r>
            <a:r>
              <a:rPr lang="en-US" dirty="0"/>
              <a:t> </a:t>
            </a:r>
          </a:p>
          <a:p>
            <a:endParaRPr lang="en-US" dirty="0"/>
          </a:p>
        </p:txBody>
      </p:sp>
    </p:spTree>
    <p:extLst>
      <p:ext uri="{BB962C8B-B14F-4D97-AF65-F5344CB8AC3E}">
        <p14:creationId xmlns:p14="http://schemas.microsoft.com/office/powerpoint/2010/main" val="2366983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3507" y="76200"/>
            <a:ext cx="7143293" cy="1143000"/>
          </a:xfrm>
        </p:spPr>
        <p:txBody>
          <a:bodyPr/>
          <a:lstStyle/>
          <a:p>
            <a:r>
              <a:rPr lang="es-419" dirty="0"/>
              <a:t>Contacte AGO/FLD</a:t>
            </a:r>
          </a:p>
        </p:txBody>
      </p:sp>
      <p:sp>
        <p:nvSpPr>
          <p:cNvPr id="3" name="Content Placeholder 2"/>
          <p:cNvSpPr>
            <a:spLocks noGrp="1"/>
          </p:cNvSpPr>
          <p:nvPr>
            <p:ph idx="1"/>
          </p:nvPr>
        </p:nvSpPr>
        <p:spPr/>
        <p:txBody>
          <a:bodyPr>
            <a:normAutofit lnSpcReduction="10000"/>
          </a:bodyPr>
          <a:lstStyle/>
          <a:p>
            <a:pPr marL="0" indent="0" algn="ctr">
              <a:buNone/>
            </a:pPr>
            <a:br>
              <a:rPr lang="en-US" sz="4400" u="sng" dirty="0"/>
            </a:br>
            <a:r>
              <a:rPr lang="en-US" sz="4800" u="sng" dirty="0"/>
              <a:t>www.mass.gov/ago/fairlabor</a:t>
            </a:r>
            <a:r>
              <a:rPr lang="en-US" sz="4800" dirty="0"/>
              <a:t> </a:t>
            </a:r>
          </a:p>
          <a:p>
            <a:pPr marL="0" indent="0" algn="ctr">
              <a:buNone/>
            </a:pPr>
            <a:endParaRPr lang="en-US" sz="4800" dirty="0"/>
          </a:p>
          <a:p>
            <a:pPr marL="0" indent="0" algn="ctr">
              <a:buNone/>
            </a:pPr>
            <a:r>
              <a:rPr lang="es-419" sz="4400" dirty="0"/>
              <a:t>Línea directa de la División de Trabajo Justo: </a:t>
            </a:r>
            <a:br>
              <a:rPr lang="es-419" sz="4800" dirty="0"/>
            </a:br>
            <a:r>
              <a:rPr lang="es-419" sz="4800" dirty="0"/>
              <a:t>(617) 727-3465</a:t>
            </a:r>
          </a:p>
        </p:txBody>
      </p:sp>
    </p:spTree>
    <p:extLst>
      <p:ext uri="{BB962C8B-B14F-4D97-AF65-F5344CB8AC3E}">
        <p14:creationId xmlns:p14="http://schemas.microsoft.com/office/powerpoint/2010/main" val="796322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77" y="76200"/>
            <a:ext cx="8546123" cy="1143000"/>
          </a:xfrm>
        </p:spPr>
        <p:txBody>
          <a:bodyPr>
            <a:normAutofit/>
          </a:bodyPr>
          <a:lstStyle/>
          <a:p>
            <a:r>
              <a:rPr lang="es-ES" sz="3000" dirty="0"/>
              <a:t>Julio, 2024 – Acuerdo de conciliación</a:t>
            </a:r>
            <a:endParaRPr lang="en-US" sz="3000" dirty="0"/>
          </a:p>
        </p:txBody>
      </p:sp>
      <p:sp>
        <p:nvSpPr>
          <p:cNvPr id="3" name="Content Placeholder 2"/>
          <p:cNvSpPr>
            <a:spLocks noGrp="1"/>
          </p:cNvSpPr>
          <p:nvPr>
            <p:ph idx="1"/>
          </p:nvPr>
        </p:nvSpPr>
        <p:spPr>
          <a:xfrm>
            <a:off x="420329" y="1600202"/>
            <a:ext cx="8421329" cy="4876800"/>
          </a:xfrm>
        </p:spPr>
        <p:txBody>
          <a:bodyPr vert="horz" lIns="91440" tIns="45720" rIns="91440" bIns="45720" rtlCol="0" anchor="t">
            <a:normAutofit/>
          </a:bodyPr>
          <a:lstStyle/>
          <a:p>
            <a:r>
              <a:rPr lang="es-ES" dirty="0"/>
              <a:t>La Fiscal General llega a un acuerdo de conciliación con Uber y Lyft.</a:t>
            </a:r>
          </a:p>
          <a:p>
            <a:r>
              <a:rPr lang="es-ES" dirty="0"/>
              <a:t>El acuerdo de conciliación resuelve la demanda y U/L acuerda no continuar con las iniciativas electorales.</a:t>
            </a:r>
          </a:p>
          <a:p>
            <a:r>
              <a:rPr lang="es-ES" dirty="0"/>
              <a:t>Uber y Lyft acuerdan pagar 175 millones de dólares y proporcionar nuevos beneficios y protecciones sustanciales para los conductores.</a:t>
            </a:r>
            <a:endParaRPr lang="en-US" dirty="0"/>
          </a:p>
        </p:txBody>
      </p:sp>
    </p:spTree>
    <p:extLst>
      <p:ext uri="{BB962C8B-B14F-4D97-AF65-F5344CB8AC3E}">
        <p14:creationId xmlns:p14="http://schemas.microsoft.com/office/powerpoint/2010/main" val="3702618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AE4C6-E138-FBFC-BE4C-60BEF8C38A04}"/>
              </a:ext>
            </a:extLst>
          </p:cNvPr>
          <p:cNvSpPr>
            <a:spLocks noGrp="1"/>
          </p:cNvSpPr>
          <p:nvPr>
            <p:ph type="title"/>
          </p:nvPr>
        </p:nvSpPr>
        <p:spPr>
          <a:xfrm>
            <a:off x="1301262" y="160335"/>
            <a:ext cx="7568418" cy="1143000"/>
          </a:xfrm>
        </p:spPr>
        <p:txBody>
          <a:bodyPr>
            <a:normAutofit fontScale="90000"/>
          </a:bodyPr>
          <a:lstStyle/>
          <a:p>
            <a:r>
              <a:rPr lang="es-ES" sz="4000" dirty="0"/>
              <a:t>Nuevos beneficios y protecciones para los conductores</a:t>
            </a:r>
            <a:endParaRPr lang="en-US" dirty="0"/>
          </a:p>
        </p:txBody>
      </p:sp>
      <p:sp>
        <p:nvSpPr>
          <p:cNvPr id="3" name="Content Placeholder 2">
            <a:extLst>
              <a:ext uri="{FF2B5EF4-FFF2-40B4-BE49-F238E27FC236}">
                <a16:creationId xmlns:a16="http://schemas.microsoft.com/office/drawing/2014/main" id="{BAAD979A-701A-CDC0-8FA3-EB5AA5B3E9B9}"/>
              </a:ext>
            </a:extLst>
          </p:cNvPr>
          <p:cNvSpPr>
            <a:spLocks noGrp="1"/>
          </p:cNvSpPr>
          <p:nvPr>
            <p:ph idx="1"/>
          </p:nvPr>
        </p:nvSpPr>
        <p:spPr>
          <a:xfrm>
            <a:off x="137160" y="1600202"/>
            <a:ext cx="8732520" cy="4525963"/>
          </a:xfrm>
        </p:spPr>
        <p:txBody>
          <a:bodyPr vert="horz" lIns="91440" tIns="45720" rIns="91440" bIns="45720" rtlCol="0" anchor="t">
            <a:normAutofit/>
          </a:bodyPr>
          <a:lstStyle/>
          <a:p>
            <a:pPr marL="514350" indent="-514350">
              <a:buFont typeface="+mj-lt"/>
              <a:buAutoNum type="arabicPeriod"/>
            </a:pPr>
            <a:r>
              <a:rPr lang="es-419" sz="2800" dirty="0"/>
              <a:t>Pago mínimo del conductor a $32.50/hora</a:t>
            </a:r>
          </a:p>
          <a:p>
            <a:pPr marL="400050" lvl="1" indent="0">
              <a:buNone/>
            </a:pPr>
            <a:r>
              <a:rPr lang="es-419" sz="2400" dirty="0"/>
              <a:t>	$33.48/hora a partir de 15/1/25</a:t>
            </a:r>
          </a:p>
          <a:p>
            <a:pPr marL="514350" indent="-514350">
              <a:buFont typeface="Calibri"/>
              <a:buAutoNum type="arabicPeriod"/>
            </a:pPr>
            <a:r>
              <a:rPr lang="es-419" sz="2800" dirty="0"/>
              <a:t>Pago retroactivo para conductores (2020-2024)</a:t>
            </a:r>
          </a:p>
          <a:p>
            <a:pPr marL="514350" indent="-514350">
              <a:buFont typeface="Calibri"/>
              <a:buAutoNum type="arabicPeriod"/>
            </a:pPr>
            <a:r>
              <a:rPr lang="es-419" sz="2800" dirty="0"/>
              <a:t>Licencia por enfermedad pagada</a:t>
            </a:r>
          </a:p>
          <a:p>
            <a:pPr marL="514350" indent="-514350">
              <a:buFont typeface="Calibri"/>
              <a:buAutoNum type="arabicPeriod"/>
            </a:pPr>
            <a:r>
              <a:rPr lang="es-419" sz="2800" dirty="0"/>
              <a:t>Estipendio para licencia médica familiar pagada</a:t>
            </a:r>
          </a:p>
          <a:p>
            <a:pPr marL="514350" indent="-514350">
              <a:buFont typeface="Calibri"/>
              <a:buAutoNum type="arabicPeriod"/>
            </a:pPr>
            <a:r>
              <a:rPr lang="es-419" sz="2800" dirty="0"/>
              <a:t>Estipendio de seguro médico</a:t>
            </a:r>
          </a:p>
          <a:p>
            <a:pPr marL="514350" indent="-514350">
              <a:buFont typeface="Calibri"/>
              <a:buAutoNum type="arabicPeriod"/>
            </a:pPr>
            <a:r>
              <a:rPr lang="es-419" sz="2800" dirty="0"/>
              <a:t>Seguro de Accidentes Laborales</a:t>
            </a:r>
          </a:p>
          <a:p>
            <a:pPr marL="514350" indent="-514350">
              <a:buFont typeface="Calibri"/>
              <a:buAutoNum type="arabicPeriod"/>
            </a:pPr>
            <a:r>
              <a:rPr lang="es-419" sz="2800" dirty="0"/>
              <a:t>Proceso de apelación garantizado para la desactivación</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3643137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419" dirty="0"/>
              <a:t>Pago mínimo del conductor</a:t>
            </a:r>
          </a:p>
        </p:txBody>
      </p:sp>
      <p:sp>
        <p:nvSpPr>
          <p:cNvPr id="3" name="Content Placeholder 2"/>
          <p:cNvSpPr>
            <a:spLocks noGrp="1"/>
          </p:cNvSpPr>
          <p:nvPr>
            <p:ph idx="1"/>
          </p:nvPr>
        </p:nvSpPr>
        <p:spPr/>
        <p:txBody>
          <a:bodyPr vert="horz" lIns="91440" tIns="45720" rIns="91440" bIns="45720" rtlCol="0" anchor="t">
            <a:normAutofit/>
          </a:bodyPr>
          <a:lstStyle/>
          <a:p>
            <a:pPr marL="0" indent="0">
              <a:lnSpc>
                <a:spcPct val="90000"/>
              </a:lnSpc>
              <a:spcBef>
                <a:spcPct val="50000"/>
              </a:spcBef>
              <a:buNone/>
            </a:pPr>
            <a:r>
              <a:rPr lang="es-419" dirty="0"/>
              <a:t>Resumen</a:t>
            </a:r>
          </a:p>
          <a:p>
            <a:pPr marL="626745" indent="-626745">
              <a:lnSpc>
                <a:spcPct val="90000"/>
              </a:lnSpc>
              <a:spcBef>
                <a:spcPct val="50000"/>
              </a:spcBef>
            </a:pPr>
            <a:r>
              <a:rPr lang="es-419" dirty="0"/>
              <a:t>El pago mínimo del conductor comenzó el 15 de agosto de 2024 a $32.50 por hora de "tiempo activo".</a:t>
            </a:r>
          </a:p>
          <a:p>
            <a:pPr marL="626745" indent="-626745">
              <a:lnSpc>
                <a:spcPct val="90000"/>
              </a:lnSpc>
              <a:spcBef>
                <a:spcPct val="50000"/>
              </a:spcBef>
            </a:pPr>
            <a:r>
              <a:rPr lang="es-419" dirty="0"/>
              <a:t>Cada año, el pago mínimo del conductor se incrementará en función de la inflación.</a:t>
            </a:r>
          </a:p>
          <a:p>
            <a:pPr marL="626745" indent="-626745">
              <a:lnSpc>
                <a:spcPct val="90000"/>
              </a:lnSpc>
              <a:spcBef>
                <a:spcPct val="50000"/>
              </a:spcBef>
            </a:pPr>
            <a:r>
              <a:rPr lang="es-419" dirty="0">
                <a:ea typeface="Calibri"/>
                <a:cs typeface="Calibri"/>
              </a:rPr>
              <a:t>A partir del 1 de enero de 2025, el suelo aumentó a $33.48</a:t>
            </a:r>
          </a:p>
        </p:txBody>
      </p:sp>
    </p:spTree>
    <p:extLst>
      <p:ext uri="{BB962C8B-B14F-4D97-AF65-F5344CB8AC3E}">
        <p14:creationId xmlns:p14="http://schemas.microsoft.com/office/powerpoint/2010/main" val="1146071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87A41-8D95-1752-D335-50736BDBA4D7}"/>
              </a:ext>
            </a:extLst>
          </p:cNvPr>
          <p:cNvSpPr>
            <a:spLocks noGrp="1"/>
          </p:cNvSpPr>
          <p:nvPr>
            <p:ph type="title"/>
          </p:nvPr>
        </p:nvSpPr>
        <p:spPr/>
        <p:txBody>
          <a:bodyPr/>
          <a:lstStyle/>
          <a:p>
            <a:r>
              <a:rPr lang="es-419" dirty="0"/>
              <a:t>Pago mínimo del conductor</a:t>
            </a:r>
          </a:p>
        </p:txBody>
      </p:sp>
      <p:sp>
        <p:nvSpPr>
          <p:cNvPr id="3" name="Content Placeholder 2">
            <a:extLst>
              <a:ext uri="{FF2B5EF4-FFF2-40B4-BE49-F238E27FC236}">
                <a16:creationId xmlns:a16="http://schemas.microsoft.com/office/drawing/2014/main" id="{CAD0ACFA-5276-1CAB-EBAE-CA9C7B4526C4}"/>
              </a:ext>
            </a:extLst>
          </p:cNvPr>
          <p:cNvSpPr>
            <a:spLocks noGrp="1"/>
          </p:cNvSpPr>
          <p:nvPr>
            <p:ph idx="1"/>
          </p:nvPr>
        </p:nvSpPr>
        <p:spPr/>
        <p:txBody>
          <a:bodyPr vert="horz" lIns="91440" tIns="45720" rIns="91440" bIns="45720" rtlCol="0" anchor="t">
            <a:normAutofit/>
          </a:bodyPr>
          <a:lstStyle/>
          <a:p>
            <a:pPr marL="0" indent="0">
              <a:buNone/>
            </a:pPr>
            <a:r>
              <a:rPr lang="es-419" dirty="0"/>
              <a:t>¿Cómo se calcula el salario mínimo?</a:t>
            </a:r>
          </a:p>
          <a:p>
            <a:r>
              <a:rPr lang="es-419" sz="2800" dirty="0"/>
              <a:t>Uber y Lyft rastrearán el “tiempo activo” de cada conductor durante un período de dos semanas.</a:t>
            </a:r>
          </a:p>
          <a:p>
            <a:r>
              <a:rPr lang="es-ES" sz="2800" dirty="0"/>
              <a:t>Por todo el tiempo activo, Uber y Lyft se asegurarán de que el conductor gane al menos $33.48 por hora.</a:t>
            </a:r>
          </a:p>
          <a:p>
            <a:r>
              <a:rPr lang="es-ES" sz="2800" dirty="0"/>
              <a:t>Si las ganancias por hora de un conductor durante ese período de dos semanas son menos de $33.48 por hora, Uber o Lyft compensarán la diferencia.</a:t>
            </a:r>
            <a:endParaRPr lang="en-US" sz="2800" dirty="0"/>
          </a:p>
        </p:txBody>
      </p:sp>
    </p:spTree>
    <p:extLst>
      <p:ext uri="{BB962C8B-B14F-4D97-AF65-F5344CB8AC3E}">
        <p14:creationId xmlns:p14="http://schemas.microsoft.com/office/powerpoint/2010/main" val="2671266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419" dirty="0"/>
              <a:t>Pago mínimo del conductor</a:t>
            </a:r>
          </a:p>
        </p:txBody>
      </p:sp>
      <p:sp>
        <p:nvSpPr>
          <p:cNvPr id="3" name="Content Placeholder 2"/>
          <p:cNvSpPr>
            <a:spLocks noGrp="1"/>
          </p:cNvSpPr>
          <p:nvPr>
            <p:ph idx="1"/>
          </p:nvPr>
        </p:nvSpPr>
        <p:spPr>
          <a:xfrm>
            <a:off x="744794" y="1666568"/>
            <a:ext cx="7713406" cy="4616245"/>
          </a:xfrm>
        </p:spPr>
        <p:txBody>
          <a:bodyPr anchor="t">
            <a:noAutofit/>
          </a:bodyPr>
          <a:lstStyle/>
          <a:p>
            <a:pPr marL="0" indent="0">
              <a:buNone/>
            </a:pPr>
            <a:r>
              <a:rPr lang="es-419" dirty="0"/>
              <a:t>¿Qué es el "Tiempo activo"?</a:t>
            </a:r>
          </a:p>
          <a:p>
            <a:r>
              <a:rPr lang="es-419" dirty="0"/>
              <a:t>El tiempo entre cuando un conductor acepta un viaje y cuando deja al pasajero.</a:t>
            </a:r>
          </a:p>
          <a:p>
            <a:r>
              <a:rPr lang="es-419" dirty="0"/>
              <a:t>Aplicación para conductores de Uber</a:t>
            </a:r>
            <a:r>
              <a:rPr lang="es-419" sz="3200" dirty="0"/>
              <a:t>: “</a:t>
            </a:r>
            <a:r>
              <a:rPr lang="es-419" dirty="0"/>
              <a:t>Tiempo activo</a:t>
            </a:r>
            <a:r>
              <a:rPr lang="es-419" sz="3200" dirty="0"/>
              <a:t>”</a:t>
            </a:r>
          </a:p>
          <a:p>
            <a:r>
              <a:rPr lang="es-419" dirty="0"/>
              <a:t>Aplicación para conductores de Lyft</a:t>
            </a:r>
            <a:r>
              <a:rPr lang="es-419" sz="3200" dirty="0"/>
              <a:t>: “</a:t>
            </a:r>
            <a:r>
              <a:rPr lang="es-419" dirty="0"/>
              <a:t>Tiempo reservado</a:t>
            </a:r>
            <a:r>
              <a:rPr lang="es-419" sz="3200" dirty="0"/>
              <a:t>”</a:t>
            </a:r>
          </a:p>
          <a:p>
            <a:endParaRPr lang="en-US" sz="2800" dirty="0"/>
          </a:p>
          <a:p>
            <a:endParaRPr lang="en-US" sz="2400" dirty="0"/>
          </a:p>
          <a:p>
            <a:endParaRPr lang="en-US" sz="2800" dirty="0"/>
          </a:p>
          <a:p>
            <a:pPr marL="0" indent="0">
              <a:buNone/>
            </a:pPr>
            <a:endParaRPr lang="en-US" dirty="0"/>
          </a:p>
        </p:txBody>
      </p:sp>
    </p:spTree>
    <p:extLst>
      <p:ext uri="{BB962C8B-B14F-4D97-AF65-F5344CB8AC3E}">
        <p14:creationId xmlns:p14="http://schemas.microsoft.com/office/powerpoint/2010/main" val="2945965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42900-5996-0813-AFF4-FF0D62A5D206}"/>
              </a:ext>
            </a:extLst>
          </p:cNvPr>
          <p:cNvSpPr>
            <a:spLocks noGrp="1"/>
          </p:cNvSpPr>
          <p:nvPr>
            <p:ph type="title"/>
          </p:nvPr>
        </p:nvSpPr>
        <p:spPr/>
        <p:txBody>
          <a:bodyPr/>
          <a:lstStyle/>
          <a:p>
            <a:r>
              <a:rPr lang="es-419" dirty="0"/>
              <a:t>Pago mínimo del conductor</a:t>
            </a:r>
          </a:p>
        </p:txBody>
      </p:sp>
      <p:sp>
        <p:nvSpPr>
          <p:cNvPr id="3" name="Content Placeholder 2">
            <a:extLst>
              <a:ext uri="{FF2B5EF4-FFF2-40B4-BE49-F238E27FC236}">
                <a16:creationId xmlns:a16="http://schemas.microsoft.com/office/drawing/2014/main" id="{BC2D23EA-76B1-58F0-419A-902B3BA4C828}"/>
              </a:ext>
            </a:extLst>
          </p:cNvPr>
          <p:cNvSpPr>
            <a:spLocks noGrp="1"/>
          </p:cNvSpPr>
          <p:nvPr>
            <p:ph idx="1"/>
          </p:nvPr>
        </p:nvSpPr>
        <p:spPr>
          <a:xfrm>
            <a:off x="172122" y="1600202"/>
            <a:ext cx="8853544" cy="4746810"/>
          </a:xfrm>
        </p:spPr>
        <p:txBody>
          <a:bodyPr vert="horz" lIns="91440" tIns="45720" rIns="91440" bIns="45720" rtlCol="0" anchor="t">
            <a:normAutofit/>
          </a:bodyPr>
          <a:lstStyle/>
          <a:p>
            <a:pPr marL="0" indent="0">
              <a:buNone/>
            </a:pPr>
            <a:r>
              <a:rPr lang="es-ES" sz="2800" dirty="0"/>
              <a:t>¿Puedo realizar un seguimiento de mi tiempo de participación? ¿Dónde?</a:t>
            </a:r>
          </a:p>
          <a:p>
            <a:r>
              <a:rPr lang="es-ES" sz="2800" dirty="0"/>
              <a:t>Cada empresa debe informar sobre el "tiempo comprometido" a los conductores</a:t>
            </a:r>
            <a:r>
              <a:rPr lang="es-419" sz="2800" dirty="0"/>
              <a:t>. </a:t>
            </a:r>
          </a:p>
          <a:p>
            <a:r>
              <a:rPr lang="es-ES" sz="2800" dirty="0"/>
              <a:t>Uber: vaya a la pestaña de ganancias en la aplicación del conductor y busque la pestaña “Beneficios de Massachusetts”.</a:t>
            </a:r>
          </a:p>
          <a:p>
            <a:r>
              <a:rPr lang="es-ES" sz="2800" dirty="0"/>
              <a:t>Lyft: vaya a la pestaña Ganancias en la aplicación del conductor y busque el desglose semanal. Esto mostrará su “tiempo reservado”.</a:t>
            </a:r>
            <a:endParaRPr lang="es-419" sz="2800" dirty="0"/>
          </a:p>
        </p:txBody>
      </p:sp>
    </p:spTree>
    <p:extLst>
      <p:ext uri="{BB962C8B-B14F-4D97-AF65-F5344CB8AC3E}">
        <p14:creationId xmlns:p14="http://schemas.microsoft.com/office/powerpoint/2010/main" val="64897082"/>
      </p:ext>
    </p:extLst>
  </p:cSld>
  <p:clrMapOvr>
    <a:masterClrMapping/>
  </p:clrMapOvr>
</p:sld>
</file>

<file path=ppt/theme/theme1.xml><?xml version="1.0" encoding="utf-8"?>
<a:theme xmlns:a="http://schemas.openxmlformats.org/drawingml/2006/main" name="AGO 2016 them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GO 2.potx" id="{73614E93-95F6-417D-B142-1E0FF7CC890B}" vid="{23D2FA37-480E-4493-B38F-731185DB34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194F17B50FFF041B5023E30C893945B" ma:contentTypeVersion="15" ma:contentTypeDescription="Create a new document." ma:contentTypeScope="" ma:versionID="6b0a59152a2dd1a6915bb72bb7b989c2">
  <xsd:schema xmlns:xsd="http://www.w3.org/2001/XMLSchema" xmlns:xs="http://www.w3.org/2001/XMLSchema" xmlns:p="http://schemas.microsoft.com/office/2006/metadata/properties" xmlns:ns2="df081f99-5092-475a-88a8-1e31f85c63f9" xmlns:ns3="3dcb0a1a-0ef8-42f9-9e59-6ebdc01d2e61" targetNamespace="http://schemas.microsoft.com/office/2006/metadata/properties" ma:root="true" ma:fieldsID="230708781f2946c2ae01e3d8e7c190a2" ns2:_="" ns3:_="">
    <xsd:import namespace="df081f99-5092-475a-88a8-1e31f85c63f9"/>
    <xsd:import namespace="3dcb0a1a-0ef8-42f9-9e59-6ebdc01d2e6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081f99-5092-475a-88a8-1e31f85c63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dcb0a1a-0ef8-42f9-9e59-6ebdc01d2e6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171a22c3-7893-4dee-89f0-e696ec2a054e}" ma:internalName="TaxCatchAll" ma:showField="CatchAllData" ma:web="3dcb0a1a-0ef8-42f9-9e59-6ebdc01d2e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dcb0a1a-0ef8-42f9-9e59-6ebdc01d2e61" xsi:nil="true"/>
    <lcf76f155ced4ddcb4097134ff3c332f xmlns="df081f99-5092-475a-88a8-1e31f85c63f9">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DF43068-9B1B-483A-AAEB-DFEB1F7269CF}">
  <ds:schemaRefs>
    <ds:schemaRef ds:uri="3dcb0a1a-0ef8-42f9-9e59-6ebdc01d2e61"/>
    <ds:schemaRef ds:uri="df081f99-5092-475a-88a8-1e31f85c63f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39D117B-26BC-4979-BC33-FE3489F8A480}">
  <ds:schemaRefs>
    <ds:schemaRef ds:uri="http://schemas.microsoft.com/office/2006/documentManagement/types"/>
    <ds:schemaRef ds:uri="http://schemas.microsoft.com/office/infopath/2007/PartnerControls"/>
    <ds:schemaRef ds:uri="3dcb0a1a-0ef8-42f9-9e59-6ebdc01d2e61"/>
    <ds:schemaRef ds:uri="http://purl.org/dc/elements/1.1/"/>
    <ds:schemaRef ds:uri="http://schemas.microsoft.com/office/2006/metadata/properties"/>
    <ds:schemaRef ds:uri="df081f99-5092-475a-88a8-1e31f85c63f9"/>
    <ds:schemaRef ds:uri="http://purl.org/dc/terms/"/>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319DC1FE-EA7F-4ED0-82A5-429AD958069C}">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AGO PowerPoint Template 2016</Template>
  <TotalTime>3280</TotalTime>
  <Words>2288</Words>
  <Application>Microsoft Office PowerPoint</Application>
  <PresentationFormat>On-screen Show (4:3)</PresentationFormat>
  <Paragraphs>223</Paragraphs>
  <Slides>32</Slides>
  <Notes>32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Avenir Next</vt:lpstr>
      <vt:lpstr>Noto Sans VF</vt:lpstr>
      <vt:lpstr>Arial</vt:lpstr>
      <vt:lpstr>Calibri</vt:lpstr>
      <vt:lpstr>Segoe UI</vt:lpstr>
      <vt:lpstr>Times New Roman</vt:lpstr>
      <vt:lpstr>AGO 2016 theme 2</vt:lpstr>
      <vt:lpstr>    Acuerdo entre Uber y Lyft y qué significa para los conductores     </vt:lpstr>
      <vt:lpstr>Fondo</vt:lpstr>
      <vt:lpstr>Mayo-Junio, 2024 Iniciativas de Juicio y iniciativa de votación </vt:lpstr>
      <vt:lpstr>Julio, 2024 – Acuerdo de conciliación</vt:lpstr>
      <vt:lpstr>Nuevos beneficios y protecciones para los conductores</vt:lpstr>
      <vt:lpstr>Pago mínimo del conductor</vt:lpstr>
      <vt:lpstr>Pago mínimo del conductor</vt:lpstr>
      <vt:lpstr>Pago mínimo del conductor</vt:lpstr>
      <vt:lpstr>Pago mínimo del conductor</vt:lpstr>
      <vt:lpstr>Pago mínimo del conductor</vt:lpstr>
      <vt:lpstr>Minimum Driver Pay</vt:lpstr>
      <vt:lpstr>Pago mínimo del conductor</vt:lpstr>
      <vt:lpstr>Pago mínimo del conductor</vt:lpstr>
      <vt:lpstr>Pago mínimo del conductor</vt:lpstr>
      <vt:lpstr>Pago mínimo del conductor</vt:lpstr>
      <vt:lpstr>Pagos de restitución del conductor</vt:lpstr>
      <vt:lpstr>Pagos de restitución del conductor</vt:lpstr>
      <vt:lpstr>Licencia por Enfermedad Pagada</vt:lpstr>
      <vt:lpstr>Licencia por Enfermedad Pagada</vt:lpstr>
      <vt:lpstr>Licencia por Enfermedad Pagada</vt:lpstr>
      <vt:lpstr>Estipendio de seguro médico</vt:lpstr>
      <vt:lpstr>Estipendio de seguro médico</vt:lpstr>
      <vt:lpstr>Estipendio de seguro médico</vt:lpstr>
      <vt:lpstr>Licencia Médica Familiar Pagada</vt:lpstr>
      <vt:lpstr>Licencia Médica Familiar Pagada</vt:lpstr>
      <vt:lpstr>Seguro de Accidentes Laborales</vt:lpstr>
      <vt:lpstr>Seguro de accidentes laborales</vt:lpstr>
      <vt:lpstr>Apelaciones de desactivación de cuenta</vt:lpstr>
      <vt:lpstr>Información del viaje del conductor</vt:lpstr>
      <vt:lpstr>Protecciones contra represalias</vt:lpstr>
      <vt:lpstr>Más Recursos</vt:lpstr>
      <vt:lpstr>Contacte AGO/FLD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Office of  Attorney General Maura Healey  Fair Labor Division</dc:title>
  <dc:creator>Rowe, Heather (AGO)</dc:creator>
  <cp:lastModifiedBy>Alvarez, Ivon (AGO)</cp:lastModifiedBy>
  <cp:revision>92</cp:revision>
  <cp:lastPrinted>2024-09-25T15:39:07Z</cp:lastPrinted>
  <dcterms:created xsi:type="dcterms:W3CDTF">2016-10-17T16:34:04Z</dcterms:created>
  <dcterms:modified xsi:type="dcterms:W3CDTF">2025-06-25T14:59:33Z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0x0101005194F17B50FFF041B5023E30C893945B</vt:lpwstr>
  </property>
  <property fmtid="{D5CDD505-2E9C-101B-9397-08002B2CF9AE}" pid="3" name="ItemRetentionFormula">
    <vt:lpwstr/>
  </property>
  <property fmtid="{D5CDD505-2E9C-101B-9397-08002B2CF9AE}" pid="4" name="_dlc_policyId">
    <vt:lpwstr/>
  </property>
  <property fmtid="{D5CDD505-2E9C-101B-9397-08002B2CF9AE}" pid="5" name="Order">
    <vt:r8>1940600</vt:r8>
  </property>
</Properties>
</file>