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59" r:id="rId2"/>
    <p:sldId id="312" r:id="rId3"/>
    <p:sldId id="367" r:id="rId4"/>
    <p:sldId id="365" r:id="rId5"/>
    <p:sldId id="355" r:id="rId6"/>
    <p:sldId id="356" r:id="rId7"/>
    <p:sldId id="362" r:id="rId8"/>
    <p:sldId id="346" r:id="rId9"/>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80" userDrawn="1">
          <p15:clr>
            <a:srgbClr val="A4A3A4"/>
          </p15:clr>
        </p15:guide>
        <p15:guide id="2" pos="3840" userDrawn="1">
          <p15:clr>
            <a:srgbClr val="A4A3A4"/>
          </p15:clr>
        </p15:guide>
        <p15:guide id="3" orient="horz" pos="3864" userDrawn="1">
          <p15:clr>
            <a:srgbClr val="A4A3A4"/>
          </p15:clr>
        </p15:guide>
        <p15:guide id="4" pos="528" userDrawn="1">
          <p15:clr>
            <a:srgbClr val="A4A3A4"/>
          </p15:clr>
        </p15:guide>
        <p15:guide id="5" pos="648" userDrawn="1">
          <p15:clr>
            <a:srgbClr val="A4A3A4"/>
          </p15:clr>
        </p15:guide>
        <p15:guide id="6" pos="1080" userDrawn="1">
          <p15:clr>
            <a:srgbClr val="A4A3A4"/>
          </p15:clr>
        </p15:guide>
        <p15:guide id="7" pos="5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BF2D"/>
    <a:srgbClr val="A6A6A6"/>
    <a:srgbClr val="682A8B"/>
    <a:srgbClr val="D0B8DF"/>
    <a:srgbClr val="0E6E9C"/>
    <a:srgbClr val="CAAEDB"/>
    <a:srgbClr val="AA9357"/>
    <a:srgbClr val="2973B2"/>
    <a:srgbClr val="E5D6ED"/>
    <a:srgbClr val="4674C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88"/>
    <p:restoredTop sz="94708"/>
  </p:normalViewPr>
  <p:slideViewPr>
    <p:cSldViewPr snapToGrid="0" snapToObjects="1" showGuides="1">
      <p:cViewPr varScale="1">
        <p:scale>
          <a:sx n="86" d="100"/>
          <a:sy n="86" d="100"/>
        </p:scale>
        <p:origin x="1056" y="60"/>
      </p:cViewPr>
      <p:guideLst>
        <p:guide orient="horz" pos="4080"/>
        <p:guide pos="3840"/>
        <p:guide orient="horz" pos="3864"/>
        <p:guide pos="528"/>
        <p:guide pos="648"/>
        <p:guide pos="1080"/>
        <p:guide pos="5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260FE-CFAF-424F-8E9C-B709305ADF1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336A2D1-F049-4643-A0BC-18B178CED6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0018DD-89DF-0348-8316-0723EC7494EE}"/>
              </a:ext>
            </a:extLst>
          </p:cNvPr>
          <p:cNvSpPr>
            <a:spLocks noGrp="1"/>
          </p:cNvSpPr>
          <p:nvPr>
            <p:ph type="dt" sz="half" idx="10"/>
          </p:nvPr>
        </p:nvSpPr>
        <p:spPr/>
        <p:txBody>
          <a:bodyPr/>
          <a:lstStyle/>
          <a:p>
            <a:fld id="{6037EED5-8812-0749-9C52-539D6107884E}" type="datetimeFigureOut">
              <a:t>3/10/2022</a:t>
            </a:fld>
            <a:endParaRPr lang="en-US"/>
          </a:p>
        </p:txBody>
      </p:sp>
      <p:sp>
        <p:nvSpPr>
          <p:cNvPr id="5" name="Footer Placeholder 4">
            <a:extLst>
              <a:ext uri="{FF2B5EF4-FFF2-40B4-BE49-F238E27FC236}">
                <a16:creationId xmlns:a16="http://schemas.microsoft.com/office/drawing/2014/main" id="{C1C0A82B-0307-784E-AF1A-DC94427420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D9FEC8-A0F1-A141-8CDB-4F8F68D1273E}"/>
              </a:ext>
            </a:extLst>
          </p:cNvPr>
          <p:cNvSpPr>
            <a:spLocks noGrp="1"/>
          </p:cNvSpPr>
          <p:nvPr>
            <p:ph type="sldNum" sz="quarter" idx="12"/>
          </p:nvPr>
        </p:nvSpPr>
        <p:spPr/>
        <p:txBody>
          <a:bodyPr/>
          <a:lstStyle/>
          <a:p>
            <a:fld id="{B71D450D-AC0F-2647-95A9-4045BE6A7C7D}" type="slidenum">
              <a:t>‹#›</a:t>
            </a:fld>
            <a:endParaRPr lang="en-US"/>
          </a:p>
        </p:txBody>
      </p:sp>
    </p:spTree>
    <p:extLst>
      <p:ext uri="{BB962C8B-B14F-4D97-AF65-F5344CB8AC3E}">
        <p14:creationId xmlns:p14="http://schemas.microsoft.com/office/powerpoint/2010/main" val="1505812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F038C-DD0A-2444-B259-004665C58F1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0427DE-0142-C84C-B48E-A6F127BAFCC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2ADD2E-DEBC-2D46-B8C2-7275C02A8657}"/>
              </a:ext>
            </a:extLst>
          </p:cNvPr>
          <p:cNvSpPr>
            <a:spLocks noGrp="1"/>
          </p:cNvSpPr>
          <p:nvPr>
            <p:ph type="dt" sz="half" idx="10"/>
          </p:nvPr>
        </p:nvSpPr>
        <p:spPr/>
        <p:txBody>
          <a:bodyPr/>
          <a:lstStyle/>
          <a:p>
            <a:fld id="{6037EED5-8812-0749-9C52-539D6107884E}" type="datetimeFigureOut">
              <a:t>3/10/2022</a:t>
            </a:fld>
            <a:endParaRPr lang="en-US"/>
          </a:p>
        </p:txBody>
      </p:sp>
      <p:sp>
        <p:nvSpPr>
          <p:cNvPr id="5" name="Footer Placeholder 4">
            <a:extLst>
              <a:ext uri="{FF2B5EF4-FFF2-40B4-BE49-F238E27FC236}">
                <a16:creationId xmlns:a16="http://schemas.microsoft.com/office/drawing/2014/main" id="{39140C5C-2954-7D40-88FA-64C4C9D507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183D7A-65F5-4946-B58C-32610B963855}"/>
              </a:ext>
            </a:extLst>
          </p:cNvPr>
          <p:cNvSpPr>
            <a:spLocks noGrp="1"/>
          </p:cNvSpPr>
          <p:nvPr>
            <p:ph type="sldNum" sz="quarter" idx="12"/>
          </p:nvPr>
        </p:nvSpPr>
        <p:spPr/>
        <p:txBody>
          <a:bodyPr/>
          <a:lstStyle/>
          <a:p>
            <a:fld id="{B71D450D-AC0F-2647-95A9-4045BE6A7C7D}" type="slidenum">
              <a:t>‹#›</a:t>
            </a:fld>
            <a:endParaRPr lang="en-US"/>
          </a:p>
        </p:txBody>
      </p:sp>
    </p:spTree>
    <p:extLst>
      <p:ext uri="{BB962C8B-B14F-4D97-AF65-F5344CB8AC3E}">
        <p14:creationId xmlns:p14="http://schemas.microsoft.com/office/powerpoint/2010/main" val="3123343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90C0AE-5E8A-2049-A479-548C1434BB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EF34D04-2AA2-D041-8DD7-5EAC1395F6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5EE127-3FAC-E145-BB74-258345ACCDCD}"/>
              </a:ext>
            </a:extLst>
          </p:cNvPr>
          <p:cNvSpPr>
            <a:spLocks noGrp="1"/>
          </p:cNvSpPr>
          <p:nvPr>
            <p:ph type="dt" sz="half" idx="10"/>
          </p:nvPr>
        </p:nvSpPr>
        <p:spPr/>
        <p:txBody>
          <a:bodyPr/>
          <a:lstStyle/>
          <a:p>
            <a:fld id="{6037EED5-8812-0749-9C52-539D6107884E}" type="datetimeFigureOut">
              <a:t>3/10/2022</a:t>
            </a:fld>
            <a:endParaRPr lang="en-US"/>
          </a:p>
        </p:txBody>
      </p:sp>
      <p:sp>
        <p:nvSpPr>
          <p:cNvPr id="5" name="Footer Placeholder 4">
            <a:extLst>
              <a:ext uri="{FF2B5EF4-FFF2-40B4-BE49-F238E27FC236}">
                <a16:creationId xmlns:a16="http://schemas.microsoft.com/office/drawing/2014/main" id="{A583873B-3953-D247-8159-7E8A9A5D70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BE898E-D36E-324B-89A8-4224811C2DCE}"/>
              </a:ext>
            </a:extLst>
          </p:cNvPr>
          <p:cNvSpPr>
            <a:spLocks noGrp="1"/>
          </p:cNvSpPr>
          <p:nvPr>
            <p:ph type="sldNum" sz="quarter" idx="12"/>
          </p:nvPr>
        </p:nvSpPr>
        <p:spPr/>
        <p:txBody>
          <a:bodyPr/>
          <a:lstStyle/>
          <a:p>
            <a:fld id="{B71D450D-AC0F-2647-95A9-4045BE6A7C7D}" type="slidenum">
              <a:t>‹#›</a:t>
            </a:fld>
            <a:endParaRPr lang="en-US"/>
          </a:p>
        </p:txBody>
      </p:sp>
    </p:spTree>
    <p:extLst>
      <p:ext uri="{BB962C8B-B14F-4D97-AF65-F5344CB8AC3E}">
        <p14:creationId xmlns:p14="http://schemas.microsoft.com/office/powerpoint/2010/main" val="1135969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7A1B3-9EF1-544C-8363-CEC33AF341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A682ED9-5456-D347-8DF0-CD65E3791D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5419AF-BF88-4C46-93DB-5A29FBDA3014}"/>
              </a:ext>
            </a:extLst>
          </p:cNvPr>
          <p:cNvSpPr>
            <a:spLocks noGrp="1"/>
          </p:cNvSpPr>
          <p:nvPr>
            <p:ph type="dt" sz="half" idx="10"/>
          </p:nvPr>
        </p:nvSpPr>
        <p:spPr/>
        <p:txBody>
          <a:bodyPr/>
          <a:lstStyle/>
          <a:p>
            <a:fld id="{6037EED5-8812-0749-9C52-539D6107884E}" type="datetimeFigureOut">
              <a:t>3/10/2022</a:t>
            </a:fld>
            <a:endParaRPr lang="en-US"/>
          </a:p>
        </p:txBody>
      </p:sp>
      <p:sp>
        <p:nvSpPr>
          <p:cNvPr id="5" name="Footer Placeholder 4">
            <a:extLst>
              <a:ext uri="{FF2B5EF4-FFF2-40B4-BE49-F238E27FC236}">
                <a16:creationId xmlns:a16="http://schemas.microsoft.com/office/drawing/2014/main" id="{549718C0-41D3-7F48-9192-6B4C89A8CA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EEC63E-0FD0-C041-96D1-2DDFDF2732C1}"/>
              </a:ext>
            </a:extLst>
          </p:cNvPr>
          <p:cNvSpPr>
            <a:spLocks noGrp="1"/>
          </p:cNvSpPr>
          <p:nvPr>
            <p:ph type="sldNum" sz="quarter" idx="12"/>
          </p:nvPr>
        </p:nvSpPr>
        <p:spPr/>
        <p:txBody>
          <a:bodyPr/>
          <a:lstStyle/>
          <a:p>
            <a:fld id="{B71D450D-AC0F-2647-95A9-4045BE6A7C7D}" type="slidenum">
              <a:t>‹#›</a:t>
            </a:fld>
            <a:endParaRPr lang="en-US"/>
          </a:p>
        </p:txBody>
      </p:sp>
    </p:spTree>
    <p:extLst>
      <p:ext uri="{BB962C8B-B14F-4D97-AF65-F5344CB8AC3E}">
        <p14:creationId xmlns:p14="http://schemas.microsoft.com/office/powerpoint/2010/main" val="726088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68F6E-114C-E247-858C-60AB0FCCFE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650746D-704A-004A-B2A9-3C448CFE38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B68722-A9BC-5F45-BF39-1CDAE07E2A50}"/>
              </a:ext>
            </a:extLst>
          </p:cNvPr>
          <p:cNvSpPr>
            <a:spLocks noGrp="1"/>
          </p:cNvSpPr>
          <p:nvPr>
            <p:ph type="dt" sz="half" idx="10"/>
          </p:nvPr>
        </p:nvSpPr>
        <p:spPr/>
        <p:txBody>
          <a:bodyPr/>
          <a:lstStyle/>
          <a:p>
            <a:fld id="{6037EED5-8812-0749-9C52-539D6107884E}" type="datetimeFigureOut">
              <a:t>3/10/2022</a:t>
            </a:fld>
            <a:endParaRPr lang="en-US"/>
          </a:p>
        </p:txBody>
      </p:sp>
      <p:sp>
        <p:nvSpPr>
          <p:cNvPr id="5" name="Footer Placeholder 4">
            <a:extLst>
              <a:ext uri="{FF2B5EF4-FFF2-40B4-BE49-F238E27FC236}">
                <a16:creationId xmlns:a16="http://schemas.microsoft.com/office/drawing/2014/main" id="{40B6BEC1-19A8-CB46-BBE6-85E6640EA7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7F1F0-508E-F94A-A0A2-DB2455ACEF1B}"/>
              </a:ext>
            </a:extLst>
          </p:cNvPr>
          <p:cNvSpPr>
            <a:spLocks noGrp="1"/>
          </p:cNvSpPr>
          <p:nvPr>
            <p:ph type="sldNum" sz="quarter" idx="12"/>
          </p:nvPr>
        </p:nvSpPr>
        <p:spPr/>
        <p:txBody>
          <a:bodyPr/>
          <a:lstStyle/>
          <a:p>
            <a:fld id="{B71D450D-AC0F-2647-95A9-4045BE6A7C7D}" type="slidenum">
              <a:t>‹#›</a:t>
            </a:fld>
            <a:endParaRPr lang="en-US"/>
          </a:p>
        </p:txBody>
      </p:sp>
    </p:spTree>
    <p:extLst>
      <p:ext uri="{BB962C8B-B14F-4D97-AF65-F5344CB8AC3E}">
        <p14:creationId xmlns:p14="http://schemas.microsoft.com/office/powerpoint/2010/main" val="1373326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6A302-30F5-A640-B723-C99ADA86DB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30F69D1-5F97-4241-8EAF-BA9B0EDBE4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520D98F-44A5-BB49-9C46-5770A251A06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77EC1C-5DB0-8746-8EC2-61D3923E0521}"/>
              </a:ext>
            </a:extLst>
          </p:cNvPr>
          <p:cNvSpPr>
            <a:spLocks noGrp="1"/>
          </p:cNvSpPr>
          <p:nvPr>
            <p:ph type="dt" sz="half" idx="10"/>
          </p:nvPr>
        </p:nvSpPr>
        <p:spPr/>
        <p:txBody>
          <a:bodyPr/>
          <a:lstStyle/>
          <a:p>
            <a:fld id="{6037EED5-8812-0749-9C52-539D6107884E}" type="datetimeFigureOut">
              <a:t>3/10/2022</a:t>
            </a:fld>
            <a:endParaRPr lang="en-US"/>
          </a:p>
        </p:txBody>
      </p:sp>
      <p:sp>
        <p:nvSpPr>
          <p:cNvPr id="6" name="Footer Placeholder 5">
            <a:extLst>
              <a:ext uri="{FF2B5EF4-FFF2-40B4-BE49-F238E27FC236}">
                <a16:creationId xmlns:a16="http://schemas.microsoft.com/office/drawing/2014/main" id="{6E6CC1DD-EA9C-5746-B624-331002D256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1A8ACE-2A52-444D-9BAE-2F2A0A57C82E}"/>
              </a:ext>
            </a:extLst>
          </p:cNvPr>
          <p:cNvSpPr>
            <a:spLocks noGrp="1"/>
          </p:cNvSpPr>
          <p:nvPr>
            <p:ph type="sldNum" sz="quarter" idx="12"/>
          </p:nvPr>
        </p:nvSpPr>
        <p:spPr/>
        <p:txBody>
          <a:bodyPr/>
          <a:lstStyle/>
          <a:p>
            <a:fld id="{B71D450D-AC0F-2647-95A9-4045BE6A7C7D}" type="slidenum">
              <a:t>‹#›</a:t>
            </a:fld>
            <a:endParaRPr lang="en-US"/>
          </a:p>
        </p:txBody>
      </p:sp>
    </p:spTree>
    <p:extLst>
      <p:ext uri="{BB962C8B-B14F-4D97-AF65-F5344CB8AC3E}">
        <p14:creationId xmlns:p14="http://schemas.microsoft.com/office/powerpoint/2010/main" val="1471538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95EDF-B0AD-1841-A5B7-986B239B202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E7B64C-4F53-5D41-885C-B12E7D2EE3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725DF9-3B58-B140-8CC6-D18F46BC7EC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984D45-AC39-E145-8340-AE92036B7BF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FDBBF72-516D-F440-8630-329E4133E79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650D641-4462-3C4A-AC49-82CF684E637E}"/>
              </a:ext>
            </a:extLst>
          </p:cNvPr>
          <p:cNvSpPr>
            <a:spLocks noGrp="1"/>
          </p:cNvSpPr>
          <p:nvPr>
            <p:ph type="dt" sz="half" idx="10"/>
          </p:nvPr>
        </p:nvSpPr>
        <p:spPr/>
        <p:txBody>
          <a:bodyPr/>
          <a:lstStyle/>
          <a:p>
            <a:fld id="{6037EED5-8812-0749-9C52-539D6107884E}" type="datetimeFigureOut">
              <a:t>3/10/2022</a:t>
            </a:fld>
            <a:endParaRPr lang="en-US"/>
          </a:p>
        </p:txBody>
      </p:sp>
      <p:sp>
        <p:nvSpPr>
          <p:cNvPr id="8" name="Footer Placeholder 7">
            <a:extLst>
              <a:ext uri="{FF2B5EF4-FFF2-40B4-BE49-F238E27FC236}">
                <a16:creationId xmlns:a16="http://schemas.microsoft.com/office/drawing/2014/main" id="{068AC0F4-327F-BC4B-8C2F-71DFCE6C6BC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5C99545-2087-104E-B21A-17E353F50D24}"/>
              </a:ext>
            </a:extLst>
          </p:cNvPr>
          <p:cNvSpPr>
            <a:spLocks noGrp="1"/>
          </p:cNvSpPr>
          <p:nvPr>
            <p:ph type="sldNum" sz="quarter" idx="12"/>
          </p:nvPr>
        </p:nvSpPr>
        <p:spPr/>
        <p:txBody>
          <a:bodyPr/>
          <a:lstStyle/>
          <a:p>
            <a:fld id="{B71D450D-AC0F-2647-95A9-4045BE6A7C7D}" type="slidenum">
              <a:t>‹#›</a:t>
            </a:fld>
            <a:endParaRPr lang="en-US"/>
          </a:p>
        </p:txBody>
      </p:sp>
    </p:spTree>
    <p:extLst>
      <p:ext uri="{BB962C8B-B14F-4D97-AF65-F5344CB8AC3E}">
        <p14:creationId xmlns:p14="http://schemas.microsoft.com/office/powerpoint/2010/main" val="1613122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74A15-583D-CB45-B8BB-EAC349B52F4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C34E61-5548-FA4D-BFAC-FC6EEE7D9624}"/>
              </a:ext>
            </a:extLst>
          </p:cNvPr>
          <p:cNvSpPr>
            <a:spLocks noGrp="1"/>
          </p:cNvSpPr>
          <p:nvPr>
            <p:ph type="dt" sz="half" idx="10"/>
          </p:nvPr>
        </p:nvSpPr>
        <p:spPr/>
        <p:txBody>
          <a:bodyPr/>
          <a:lstStyle/>
          <a:p>
            <a:fld id="{6037EED5-8812-0749-9C52-539D6107884E}" type="datetimeFigureOut">
              <a:t>3/10/2022</a:t>
            </a:fld>
            <a:endParaRPr lang="en-US"/>
          </a:p>
        </p:txBody>
      </p:sp>
      <p:sp>
        <p:nvSpPr>
          <p:cNvPr id="4" name="Footer Placeholder 3">
            <a:extLst>
              <a:ext uri="{FF2B5EF4-FFF2-40B4-BE49-F238E27FC236}">
                <a16:creationId xmlns:a16="http://schemas.microsoft.com/office/drawing/2014/main" id="{20328DA4-047B-A542-9715-85F3BB5DF7E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9991861-DE7A-9F43-BC4B-90809AECB299}"/>
              </a:ext>
            </a:extLst>
          </p:cNvPr>
          <p:cNvSpPr>
            <a:spLocks noGrp="1"/>
          </p:cNvSpPr>
          <p:nvPr>
            <p:ph type="sldNum" sz="quarter" idx="12"/>
          </p:nvPr>
        </p:nvSpPr>
        <p:spPr/>
        <p:txBody>
          <a:bodyPr/>
          <a:lstStyle/>
          <a:p>
            <a:fld id="{B71D450D-AC0F-2647-95A9-4045BE6A7C7D}" type="slidenum">
              <a:t>‹#›</a:t>
            </a:fld>
            <a:endParaRPr lang="en-US"/>
          </a:p>
        </p:txBody>
      </p:sp>
    </p:spTree>
    <p:extLst>
      <p:ext uri="{BB962C8B-B14F-4D97-AF65-F5344CB8AC3E}">
        <p14:creationId xmlns:p14="http://schemas.microsoft.com/office/powerpoint/2010/main" val="1379629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6CCF88-6AB0-E44E-A60F-E63293BA8889}"/>
              </a:ext>
            </a:extLst>
          </p:cNvPr>
          <p:cNvSpPr>
            <a:spLocks noGrp="1"/>
          </p:cNvSpPr>
          <p:nvPr>
            <p:ph type="dt" sz="half" idx="10"/>
          </p:nvPr>
        </p:nvSpPr>
        <p:spPr/>
        <p:txBody>
          <a:bodyPr/>
          <a:lstStyle/>
          <a:p>
            <a:fld id="{6037EED5-8812-0749-9C52-539D6107884E}" type="datetimeFigureOut">
              <a:t>3/10/2022</a:t>
            </a:fld>
            <a:endParaRPr lang="en-US"/>
          </a:p>
        </p:txBody>
      </p:sp>
      <p:sp>
        <p:nvSpPr>
          <p:cNvPr id="3" name="Footer Placeholder 2">
            <a:extLst>
              <a:ext uri="{FF2B5EF4-FFF2-40B4-BE49-F238E27FC236}">
                <a16:creationId xmlns:a16="http://schemas.microsoft.com/office/drawing/2014/main" id="{19A8C938-696F-6046-B565-4E9675FA26E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2D52505-8532-D949-B6AC-B10D5CDE8323}"/>
              </a:ext>
            </a:extLst>
          </p:cNvPr>
          <p:cNvSpPr>
            <a:spLocks noGrp="1"/>
          </p:cNvSpPr>
          <p:nvPr>
            <p:ph type="sldNum" sz="quarter" idx="12"/>
          </p:nvPr>
        </p:nvSpPr>
        <p:spPr/>
        <p:txBody>
          <a:bodyPr/>
          <a:lstStyle/>
          <a:p>
            <a:fld id="{B71D450D-AC0F-2647-95A9-4045BE6A7C7D}" type="slidenum">
              <a:t>‹#›</a:t>
            </a:fld>
            <a:endParaRPr lang="en-US"/>
          </a:p>
        </p:txBody>
      </p:sp>
    </p:spTree>
    <p:extLst>
      <p:ext uri="{BB962C8B-B14F-4D97-AF65-F5344CB8AC3E}">
        <p14:creationId xmlns:p14="http://schemas.microsoft.com/office/powerpoint/2010/main" val="1830710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345F5-8204-F448-AEE0-CE17842137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B35A018-C508-D84F-A4A7-5A14C1D870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A7EFFD-6DD1-B045-B565-9D647183FC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F746BA-D785-F440-B04B-2383B5CDE232}"/>
              </a:ext>
            </a:extLst>
          </p:cNvPr>
          <p:cNvSpPr>
            <a:spLocks noGrp="1"/>
          </p:cNvSpPr>
          <p:nvPr>
            <p:ph type="dt" sz="half" idx="10"/>
          </p:nvPr>
        </p:nvSpPr>
        <p:spPr/>
        <p:txBody>
          <a:bodyPr/>
          <a:lstStyle/>
          <a:p>
            <a:fld id="{6037EED5-8812-0749-9C52-539D6107884E}" type="datetimeFigureOut">
              <a:t>3/10/2022</a:t>
            </a:fld>
            <a:endParaRPr lang="en-US"/>
          </a:p>
        </p:txBody>
      </p:sp>
      <p:sp>
        <p:nvSpPr>
          <p:cNvPr id="6" name="Footer Placeholder 5">
            <a:extLst>
              <a:ext uri="{FF2B5EF4-FFF2-40B4-BE49-F238E27FC236}">
                <a16:creationId xmlns:a16="http://schemas.microsoft.com/office/drawing/2014/main" id="{67D5DADF-5994-D74B-AA3B-8D6B25A8DC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F5CBE1-6A5D-FA43-8EE2-F21FE428C5DA}"/>
              </a:ext>
            </a:extLst>
          </p:cNvPr>
          <p:cNvSpPr>
            <a:spLocks noGrp="1"/>
          </p:cNvSpPr>
          <p:nvPr>
            <p:ph type="sldNum" sz="quarter" idx="12"/>
          </p:nvPr>
        </p:nvSpPr>
        <p:spPr/>
        <p:txBody>
          <a:bodyPr/>
          <a:lstStyle/>
          <a:p>
            <a:fld id="{B71D450D-AC0F-2647-95A9-4045BE6A7C7D}" type="slidenum">
              <a:t>‹#›</a:t>
            </a:fld>
            <a:endParaRPr lang="en-US"/>
          </a:p>
        </p:txBody>
      </p:sp>
    </p:spTree>
    <p:extLst>
      <p:ext uri="{BB962C8B-B14F-4D97-AF65-F5344CB8AC3E}">
        <p14:creationId xmlns:p14="http://schemas.microsoft.com/office/powerpoint/2010/main" val="154541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DF9AF-9F96-874C-917D-8E802DE715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F8E882C-9271-AF47-8176-8E2DB3937F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F1B39EE-E90D-7D42-88BF-4551B7C08D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08DEE5-B672-1D43-B231-5E09D0C6C3A9}"/>
              </a:ext>
            </a:extLst>
          </p:cNvPr>
          <p:cNvSpPr>
            <a:spLocks noGrp="1"/>
          </p:cNvSpPr>
          <p:nvPr>
            <p:ph type="dt" sz="half" idx="10"/>
          </p:nvPr>
        </p:nvSpPr>
        <p:spPr/>
        <p:txBody>
          <a:bodyPr/>
          <a:lstStyle/>
          <a:p>
            <a:fld id="{6037EED5-8812-0749-9C52-539D6107884E}" type="datetimeFigureOut">
              <a:t>3/10/2022</a:t>
            </a:fld>
            <a:endParaRPr lang="en-US"/>
          </a:p>
        </p:txBody>
      </p:sp>
      <p:sp>
        <p:nvSpPr>
          <p:cNvPr id="6" name="Footer Placeholder 5">
            <a:extLst>
              <a:ext uri="{FF2B5EF4-FFF2-40B4-BE49-F238E27FC236}">
                <a16:creationId xmlns:a16="http://schemas.microsoft.com/office/drawing/2014/main" id="{E5D6589F-62F3-C548-9D1A-C20B4620B9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2C8480-AC2E-1A48-ACA9-EA77BF2773BB}"/>
              </a:ext>
            </a:extLst>
          </p:cNvPr>
          <p:cNvSpPr>
            <a:spLocks noGrp="1"/>
          </p:cNvSpPr>
          <p:nvPr>
            <p:ph type="sldNum" sz="quarter" idx="12"/>
          </p:nvPr>
        </p:nvSpPr>
        <p:spPr/>
        <p:txBody>
          <a:bodyPr/>
          <a:lstStyle/>
          <a:p>
            <a:fld id="{B71D450D-AC0F-2647-95A9-4045BE6A7C7D}" type="slidenum">
              <a:t>‹#›</a:t>
            </a:fld>
            <a:endParaRPr lang="en-US"/>
          </a:p>
        </p:txBody>
      </p:sp>
    </p:spTree>
    <p:extLst>
      <p:ext uri="{BB962C8B-B14F-4D97-AF65-F5344CB8AC3E}">
        <p14:creationId xmlns:p14="http://schemas.microsoft.com/office/powerpoint/2010/main" val="837172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A484BFA-4B11-9041-8EFD-84C7379CE4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2CCA09B-0986-1F48-B6F1-42B1289C21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2C9E7B-10B7-EE47-A2F9-82C5B795BE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37EED5-8812-0749-9C52-539D6107884E}" type="datetimeFigureOut">
              <a:t>3/10/2022</a:t>
            </a:fld>
            <a:endParaRPr lang="en-US"/>
          </a:p>
        </p:txBody>
      </p:sp>
      <p:sp>
        <p:nvSpPr>
          <p:cNvPr id="5" name="Footer Placeholder 4">
            <a:extLst>
              <a:ext uri="{FF2B5EF4-FFF2-40B4-BE49-F238E27FC236}">
                <a16:creationId xmlns:a16="http://schemas.microsoft.com/office/drawing/2014/main" id="{09CCE8F8-5BB1-0941-B32C-8CBBCB9E98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9A0F675-80F2-3D41-9697-466D728027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1D450D-AC0F-2647-95A9-4045BE6A7C7D}" type="slidenum">
              <a:t>‹#›</a:t>
            </a:fld>
            <a:endParaRPr lang="en-US"/>
          </a:p>
        </p:txBody>
      </p:sp>
    </p:spTree>
    <p:extLst>
      <p:ext uri="{BB962C8B-B14F-4D97-AF65-F5344CB8AC3E}">
        <p14:creationId xmlns:p14="http://schemas.microsoft.com/office/powerpoint/2010/main" val="24847994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5.xml.rels><?xml version="1.0" encoding="UTF-8" standalone="yes"?>
<Relationships xmlns="http://schemas.openxmlformats.org/package/2006/relationships"><Relationship Id="rId8" Type="http://schemas.openxmlformats.org/officeDocument/2006/relationships/image" Target="../media/image12.svg"/><Relationship Id="rId13" Type="http://schemas.openxmlformats.org/officeDocument/2006/relationships/image" Target="../media/image17.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svg"/><Relationship Id="rId2" Type="http://schemas.openxmlformats.org/officeDocument/2006/relationships/image" Target="../media/image4.png"/><Relationship Id="rId16" Type="http://schemas.openxmlformats.org/officeDocument/2006/relationships/image" Target="../media/image6.svg"/><Relationship Id="rId1" Type="http://schemas.openxmlformats.org/officeDocument/2006/relationships/slideLayout" Target="../slideLayouts/slideLayout7.xml"/><Relationship Id="rId6" Type="http://schemas.openxmlformats.org/officeDocument/2006/relationships/image" Target="../media/image10.svg"/><Relationship Id="rId11" Type="http://schemas.openxmlformats.org/officeDocument/2006/relationships/image" Target="../media/image15.png"/><Relationship Id="rId5" Type="http://schemas.openxmlformats.org/officeDocument/2006/relationships/image" Target="../media/image9.png"/><Relationship Id="rId15" Type="http://schemas.openxmlformats.org/officeDocument/2006/relationships/image" Target="../media/image5.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 Id="rId14" Type="http://schemas.openxmlformats.org/officeDocument/2006/relationships/image" Target="../media/image18.svg"/></Relationships>
</file>

<file path=ppt/slides/_rels/slide6.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7.png"/><Relationship Id="rId7" Type="http://schemas.openxmlformats.org/officeDocument/2006/relationships/image" Target="../media/image5.png"/><Relationship Id="rId12" Type="http://schemas.openxmlformats.org/officeDocument/2006/relationships/image" Target="../media/image22.sv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10.svg"/><Relationship Id="rId11" Type="http://schemas.openxmlformats.org/officeDocument/2006/relationships/image" Target="../media/image21.png"/><Relationship Id="rId5" Type="http://schemas.openxmlformats.org/officeDocument/2006/relationships/image" Target="../media/image9.png"/><Relationship Id="rId10" Type="http://schemas.openxmlformats.org/officeDocument/2006/relationships/image" Target="../media/image20.svg"/><Relationship Id="rId4" Type="http://schemas.openxmlformats.org/officeDocument/2006/relationships/image" Target="../media/image8.svg"/><Relationship Id="rId9" Type="http://schemas.openxmlformats.org/officeDocument/2006/relationships/image" Target="../media/image19.png"/></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B64138A-DB20-5947-B6A3-EA23A9BAB613}"/>
              </a:ext>
            </a:extLst>
          </p:cNvPr>
          <p:cNvSpPr/>
          <p:nvPr/>
        </p:nvSpPr>
        <p:spPr>
          <a:xfrm>
            <a:off x="0" y="0"/>
            <a:ext cx="12192000" cy="6858000"/>
          </a:xfrm>
          <a:prstGeom prst="rect">
            <a:avLst/>
          </a:prstGeom>
          <a:gradFill>
            <a:gsLst>
              <a:gs pos="0">
                <a:srgbClr val="3B69B8">
                  <a:lumMod val="94000"/>
                  <a:alpha val="0"/>
                </a:srgbClr>
              </a:gs>
              <a:gs pos="99000">
                <a:srgbClr val="7C32A7"/>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Graphic 15">
            <a:extLst>
              <a:ext uri="{FF2B5EF4-FFF2-40B4-BE49-F238E27FC236}">
                <a16:creationId xmlns:a16="http://schemas.microsoft.com/office/drawing/2014/main" id="{FF902B05-C069-F343-993B-EDF339D9986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208613" y="748219"/>
            <a:ext cx="3480276" cy="3562977"/>
          </a:xfrm>
          <a:prstGeom prst="rect">
            <a:avLst/>
          </a:prstGeom>
        </p:spPr>
      </p:pic>
      <p:pic>
        <p:nvPicPr>
          <p:cNvPr id="3" name="Picture 2">
            <a:extLst>
              <a:ext uri="{FF2B5EF4-FFF2-40B4-BE49-F238E27FC236}">
                <a16:creationId xmlns:a16="http://schemas.microsoft.com/office/drawing/2014/main" id="{888BCA57-8295-D744-ACCA-53317C2F41FD}"/>
              </a:ext>
            </a:extLst>
          </p:cNvPr>
          <p:cNvPicPr>
            <a:picLocks noChangeAspect="1"/>
          </p:cNvPicPr>
          <p:nvPr/>
        </p:nvPicPr>
        <p:blipFill>
          <a:blip r:embed="rId4"/>
          <a:stretch>
            <a:fillRect/>
          </a:stretch>
        </p:blipFill>
        <p:spPr>
          <a:xfrm>
            <a:off x="2023247" y="5505008"/>
            <a:ext cx="1238745" cy="1259391"/>
          </a:xfrm>
          <a:prstGeom prst="rect">
            <a:avLst/>
          </a:prstGeom>
        </p:spPr>
      </p:pic>
      <p:sp>
        <p:nvSpPr>
          <p:cNvPr id="9" name="Title 1">
            <a:extLst>
              <a:ext uri="{FF2B5EF4-FFF2-40B4-BE49-F238E27FC236}">
                <a16:creationId xmlns:a16="http://schemas.microsoft.com/office/drawing/2014/main" id="{2EDA079A-A168-1B4A-8531-0DC16DC3BFB8}"/>
              </a:ext>
            </a:extLst>
          </p:cNvPr>
          <p:cNvSpPr txBox="1">
            <a:spLocks/>
          </p:cNvSpPr>
          <p:nvPr/>
        </p:nvSpPr>
        <p:spPr>
          <a:xfrm>
            <a:off x="975911" y="419335"/>
            <a:ext cx="6864343" cy="65776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600" b="1" dirty="0">
                <a:solidFill>
                  <a:schemeClr val="bg1"/>
                </a:solidFill>
                <a:latin typeface="Poppins SemiBold" pitchFamily="2" charset="77"/>
                <a:cs typeface="Poppins SemiBold" pitchFamily="2" charset="77"/>
              </a:rPr>
              <a:t> </a:t>
            </a:r>
          </a:p>
          <a:p>
            <a:r>
              <a:rPr lang="en-US" sz="4600" b="1" dirty="0">
                <a:solidFill>
                  <a:srgbClr val="682A8B"/>
                </a:solidFill>
                <a:latin typeface="Poppins SemiBold" pitchFamily="2" charset="77"/>
                <a:cs typeface="Poppins SemiBold" pitchFamily="2" charset="77"/>
              </a:rPr>
              <a:t>Post-Fatality Support in Response to the Opioid Epidemic</a:t>
            </a:r>
          </a:p>
          <a:p>
            <a:endParaRPr lang="en-US" sz="4600" b="1" dirty="0">
              <a:solidFill>
                <a:srgbClr val="682A8B"/>
              </a:solidFill>
              <a:latin typeface="Poppins SemiBold" pitchFamily="2" charset="77"/>
              <a:cs typeface="Poppins SemiBold" pitchFamily="2" charset="77"/>
            </a:endParaRPr>
          </a:p>
          <a:p>
            <a:r>
              <a:rPr lang="en-US" sz="3200" b="1" dirty="0">
                <a:solidFill>
                  <a:srgbClr val="682A8B"/>
                </a:solidFill>
                <a:latin typeface="Poppins SemiBold" pitchFamily="2" charset="77"/>
                <a:cs typeface="Poppins SemiBold" pitchFamily="2" charset="77"/>
              </a:rPr>
              <a:t>March 23, 2022</a:t>
            </a:r>
          </a:p>
        </p:txBody>
      </p:sp>
      <p:sp>
        <p:nvSpPr>
          <p:cNvPr id="2" name="TextBox 1">
            <a:extLst>
              <a:ext uri="{FF2B5EF4-FFF2-40B4-BE49-F238E27FC236}">
                <a16:creationId xmlns:a16="http://schemas.microsoft.com/office/drawing/2014/main" id="{5DCA7A75-4A9C-D848-B639-59B2DF81E203}"/>
              </a:ext>
            </a:extLst>
          </p:cNvPr>
          <p:cNvSpPr txBox="1"/>
          <p:nvPr/>
        </p:nvSpPr>
        <p:spPr>
          <a:xfrm>
            <a:off x="3567448" y="5950038"/>
            <a:ext cx="5774684" cy="369332"/>
          </a:xfrm>
          <a:prstGeom prst="rect">
            <a:avLst/>
          </a:prstGeom>
          <a:noFill/>
        </p:spPr>
        <p:txBody>
          <a:bodyPr wrap="square" rtlCol="0">
            <a:spAutoFit/>
          </a:bodyPr>
          <a:lstStyle/>
          <a:p>
            <a:r>
              <a:rPr lang="en-US" dirty="0">
                <a:solidFill>
                  <a:schemeClr val="bg1"/>
                </a:solidFill>
              </a:rPr>
              <a:t>Funded by the Massachusetts Department of Public Health</a:t>
            </a:r>
          </a:p>
        </p:txBody>
      </p:sp>
    </p:spTree>
    <p:extLst>
      <p:ext uri="{BB962C8B-B14F-4D97-AF65-F5344CB8AC3E}">
        <p14:creationId xmlns:p14="http://schemas.microsoft.com/office/powerpoint/2010/main" val="3787227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9A7984CE-B2B8-DE46-BA66-5EDF79BE6655}"/>
              </a:ext>
            </a:extLst>
          </p:cNvPr>
          <p:cNvSpPr/>
          <p:nvPr/>
        </p:nvSpPr>
        <p:spPr>
          <a:xfrm>
            <a:off x="16327" y="0"/>
            <a:ext cx="12192000" cy="6858000"/>
          </a:xfrm>
          <a:prstGeom prst="rect">
            <a:avLst/>
          </a:prstGeom>
          <a:gradFill>
            <a:gsLst>
              <a:gs pos="0">
                <a:srgbClr val="3B69B8">
                  <a:lumMod val="94000"/>
                  <a:alpha val="0"/>
                </a:srgbClr>
              </a:gs>
              <a:gs pos="99000">
                <a:srgbClr val="7C32A7"/>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F058AE5C-F669-0042-AAD2-EEB8CA161C76}"/>
              </a:ext>
            </a:extLst>
          </p:cNvPr>
          <p:cNvSpPr/>
          <p:nvPr/>
        </p:nvSpPr>
        <p:spPr>
          <a:xfrm>
            <a:off x="102" y="0"/>
            <a:ext cx="358241" cy="6865531"/>
          </a:xfrm>
          <a:prstGeom prst="rect">
            <a:avLst/>
          </a:prstGeom>
          <a:solidFill>
            <a:srgbClr val="682A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94">
            <a:extLst>
              <a:ext uri="{FF2B5EF4-FFF2-40B4-BE49-F238E27FC236}">
                <a16:creationId xmlns:a16="http://schemas.microsoft.com/office/drawing/2014/main" id="{AAA485DC-73CC-0E40-BB2E-4DE33500EFC0}"/>
              </a:ext>
            </a:extLst>
          </p:cNvPr>
          <p:cNvSpPr txBox="1">
            <a:spLocks/>
          </p:cNvSpPr>
          <p:nvPr/>
        </p:nvSpPr>
        <p:spPr>
          <a:xfrm>
            <a:off x="11370065" y="6594378"/>
            <a:ext cx="634473"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7AE94228-433E-43D0-8103-6AE90620E8D5}" type="slidenum">
              <a:rPr lang="en-US" sz="1200" smtClean="0">
                <a:solidFill>
                  <a:schemeClr val="bg1">
                    <a:lumMod val="85000"/>
                  </a:schemeClr>
                </a:solidFill>
                <a:latin typeface="Poppins Medium" pitchFamily="2" charset="77"/>
                <a:ea typeface="Helvetica Neue Medium" panose="02000503000000020004" pitchFamily="2" charset="0"/>
                <a:cs typeface="Poppins Medium" pitchFamily="2" charset="77"/>
              </a:rPr>
              <a:pPr algn="r"/>
              <a:t>2</a:t>
            </a:fld>
            <a:endParaRPr lang="en-US" sz="1200">
              <a:solidFill>
                <a:schemeClr val="bg1">
                  <a:lumMod val="85000"/>
                </a:schemeClr>
              </a:solidFill>
              <a:latin typeface="Poppins Medium" pitchFamily="2" charset="77"/>
              <a:ea typeface="Helvetica Neue Medium" panose="02000503000000020004" pitchFamily="2" charset="0"/>
              <a:cs typeface="Poppins Medium" pitchFamily="2" charset="77"/>
            </a:endParaRPr>
          </a:p>
        </p:txBody>
      </p:sp>
      <p:pic>
        <p:nvPicPr>
          <p:cNvPr id="27" name="Picture 26">
            <a:extLst>
              <a:ext uri="{FF2B5EF4-FFF2-40B4-BE49-F238E27FC236}">
                <a16:creationId xmlns:a16="http://schemas.microsoft.com/office/drawing/2014/main" id="{69F65175-AFEF-CA49-BA51-9093B6E25F94}"/>
              </a:ext>
            </a:extLst>
          </p:cNvPr>
          <p:cNvPicPr>
            <a:picLocks noChangeAspect="1"/>
          </p:cNvPicPr>
          <p:nvPr/>
        </p:nvPicPr>
        <p:blipFill>
          <a:blip r:embed="rId2"/>
          <a:stretch>
            <a:fillRect/>
          </a:stretch>
        </p:blipFill>
        <p:spPr>
          <a:xfrm>
            <a:off x="10812059" y="214747"/>
            <a:ext cx="1023052" cy="1049284"/>
          </a:xfrm>
          <a:prstGeom prst="rect">
            <a:avLst/>
          </a:prstGeom>
        </p:spPr>
      </p:pic>
      <p:sp>
        <p:nvSpPr>
          <p:cNvPr id="28" name="Slide Number Placeholder 94">
            <a:extLst>
              <a:ext uri="{FF2B5EF4-FFF2-40B4-BE49-F238E27FC236}">
                <a16:creationId xmlns:a16="http://schemas.microsoft.com/office/drawing/2014/main" id="{95F403A1-9084-AE40-AA22-750A9B68BE35}"/>
              </a:ext>
            </a:extLst>
          </p:cNvPr>
          <p:cNvSpPr txBox="1">
            <a:spLocks/>
          </p:cNvSpPr>
          <p:nvPr/>
        </p:nvSpPr>
        <p:spPr>
          <a:xfrm>
            <a:off x="11370065" y="6594378"/>
            <a:ext cx="634473"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7AE94228-433E-43D0-8103-6AE90620E8D5}" type="slidenum">
              <a:rPr lang="en-US" sz="1200" smtClean="0">
                <a:solidFill>
                  <a:schemeClr val="bg1">
                    <a:lumMod val="85000"/>
                  </a:schemeClr>
                </a:solidFill>
                <a:latin typeface="Poppins Medium" pitchFamily="2" charset="77"/>
                <a:ea typeface="Helvetica Neue Medium" panose="02000503000000020004" pitchFamily="2" charset="0"/>
                <a:cs typeface="Poppins Medium" pitchFamily="2" charset="77"/>
              </a:rPr>
              <a:pPr algn="r"/>
              <a:t>2</a:t>
            </a:fld>
            <a:endParaRPr lang="en-US" sz="1200">
              <a:solidFill>
                <a:schemeClr val="bg1">
                  <a:lumMod val="85000"/>
                </a:schemeClr>
              </a:solidFill>
              <a:latin typeface="Poppins Medium" pitchFamily="2" charset="77"/>
              <a:ea typeface="Helvetica Neue Medium" panose="02000503000000020004" pitchFamily="2" charset="0"/>
              <a:cs typeface="Poppins Medium" pitchFamily="2" charset="77"/>
            </a:endParaRPr>
          </a:p>
        </p:txBody>
      </p:sp>
      <p:sp>
        <p:nvSpPr>
          <p:cNvPr id="29" name="TextBox 28">
            <a:extLst>
              <a:ext uri="{FF2B5EF4-FFF2-40B4-BE49-F238E27FC236}">
                <a16:creationId xmlns:a16="http://schemas.microsoft.com/office/drawing/2014/main" id="{E56A8D60-E976-9E49-A801-8053BEF91E7F}"/>
              </a:ext>
            </a:extLst>
          </p:cNvPr>
          <p:cNvSpPr txBox="1"/>
          <p:nvPr/>
        </p:nvSpPr>
        <p:spPr>
          <a:xfrm>
            <a:off x="739234" y="308908"/>
            <a:ext cx="7856126" cy="615553"/>
          </a:xfrm>
          <a:prstGeom prst="rect">
            <a:avLst/>
          </a:prstGeom>
          <a:noFill/>
        </p:spPr>
        <p:txBody>
          <a:bodyPr wrap="square" rtlCol="0">
            <a:spAutoFit/>
          </a:bodyPr>
          <a:lstStyle/>
          <a:p>
            <a:r>
              <a:rPr lang="en-US" sz="3400" dirty="0">
                <a:solidFill>
                  <a:schemeClr val="bg1"/>
                </a:solidFill>
                <a:latin typeface="Poppins Medium" pitchFamily="2" charset="77"/>
                <a:cs typeface="Poppins Medium" pitchFamily="2" charset="77"/>
              </a:rPr>
              <a:t>Support After a Death by Overdose</a:t>
            </a:r>
          </a:p>
        </p:txBody>
      </p:sp>
      <p:cxnSp>
        <p:nvCxnSpPr>
          <p:cNvPr id="30" name="Straight Connector 29">
            <a:extLst>
              <a:ext uri="{FF2B5EF4-FFF2-40B4-BE49-F238E27FC236}">
                <a16:creationId xmlns:a16="http://schemas.microsoft.com/office/drawing/2014/main" id="{7A07395D-4BE5-A041-B03B-79ACDE48F164}"/>
              </a:ext>
            </a:extLst>
          </p:cNvPr>
          <p:cNvCxnSpPr>
            <a:cxnSpLocks/>
          </p:cNvCxnSpPr>
          <p:nvPr/>
        </p:nvCxnSpPr>
        <p:spPr>
          <a:xfrm>
            <a:off x="8191500" y="591464"/>
            <a:ext cx="1508760" cy="0"/>
          </a:xfrm>
          <a:prstGeom prst="line">
            <a:avLst/>
          </a:prstGeom>
          <a:ln w="19050"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40" name="Rectangle 39">
            <a:extLst>
              <a:ext uri="{FF2B5EF4-FFF2-40B4-BE49-F238E27FC236}">
                <a16:creationId xmlns:a16="http://schemas.microsoft.com/office/drawing/2014/main" id="{532E176F-26A0-494B-B23F-56BF7732A603}"/>
              </a:ext>
            </a:extLst>
          </p:cNvPr>
          <p:cNvSpPr/>
          <p:nvPr/>
        </p:nvSpPr>
        <p:spPr>
          <a:xfrm>
            <a:off x="1161040" y="959496"/>
            <a:ext cx="9283726" cy="6471002"/>
          </a:xfrm>
          <a:prstGeom prst="rect">
            <a:avLst/>
          </a:prstGeom>
        </p:spPr>
        <p:txBody>
          <a:bodyPr wrap="square">
            <a:spAutoFit/>
          </a:bodyPr>
          <a:lstStyle/>
          <a:p>
            <a:pPr marL="457200" indent="-457200">
              <a:spcAft>
                <a:spcPts val="600"/>
              </a:spcAft>
              <a:buFont typeface="Arial" panose="020B0604020202020204" pitchFamily="34" charset="0"/>
              <a:buChar char="•"/>
            </a:pPr>
            <a:r>
              <a:rPr lang="en-US" sz="2000" dirty="0">
                <a:solidFill>
                  <a:schemeClr val="bg1"/>
                </a:solidFill>
                <a:latin typeface="Poppins Medium" pitchFamily="2" charset="77"/>
                <a:cs typeface="Poppins Medium" pitchFamily="2" charset="77"/>
              </a:rPr>
              <a:t>Project launched in 2019</a:t>
            </a:r>
          </a:p>
          <a:p>
            <a:pPr marL="457200" indent="-457200">
              <a:spcAft>
                <a:spcPts val="600"/>
              </a:spcAft>
              <a:buFont typeface="Arial" panose="020B0604020202020204" pitchFamily="34" charset="0"/>
              <a:buChar char="•"/>
            </a:pPr>
            <a:r>
              <a:rPr lang="en-US" sz="2000" dirty="0">
                <a:solidFill>
                  <a:schemeClr val="bg1"/>
                </a:solidFill>
                <a:latin typeface="Poppins Medium" pitchFamily="2" charset="77"/>
                <a:cs typeface="Poppins Medium" pitchFamily="2" charset="77"/>
              </a:rPr>
              <a:t>Funded by the Department of Public Health</a:t>
            </a:r>
          </a:p>
          <a:p>
            <a:pPr marL="457200" indent="-457200">
              <a:spcAft>
                <a:spcPts val="300"/>
              </a:spcAft>
              <a:buFont typeface="Arial" panose="020B0604020202020204" pitchFamily="34" charset="0"/>
              <a:buChar char="•"/>
            </a:pPr>
            <a:r>
              <a:rPr lang="en-US" sz="2000" dirty="0">
                <a:solidFill>
                  <a:schemeClr val="bg1"/>
                </a:solidFill>
                <a:latin typeface="Poppins Medium" pitchFamily="2" charset="77"/>
                <a:cs typeface="Poppins Medium" pitchFamily="2" charset="77"/>
              </a:rPr>
              <a:t>Develops and implements peer support programs that serve:</a:t>
            </a:r>
          </a:p>
          <a:p>
            <a:pPr marL="914400" lvl="1" indent="-457200">
              <a:spcAft>
                <a:spcPts val="300"/>
              </a:spcAft>
              <a:buFont typeface="Arial" panose="020B0604020202020204" pitchFamily="34" charset="0"/>
              <a:buChar char="•"/>
            </a:pPr>
            <a:r>
              <a:rPr lang="en-US" sz="2000" dirty="0">
                <a:solidFill>
                  <a:schemeClr val="bg1"/>
                </a:solidFill>
                <a:latin typeface="Poppins Medium" pitchFamily="2" charset="77"/>
                <a:cs typeface="Poppins Medium" pitchFamily="2" charset="77"/>
              </a:rPr>
              <a:t>Bereaved people in MA communities</a:t>
            </a:r>
          </a:p>
          <a:p>
            <a:pPr marL="914400" lvl="1" indent="-457200">
              <a:spcAft>
                <a:spcPts val="300"/>
              </a:spcAft>
              <a:buFont typeface="Arial" panose="020B0604020202020204" pitchFamily="34" charset="0"/>
              <a:buChar char="•"/>
            </a:pPr>
            <a:r>
              <a:rPr lang="en-US" sz="2000" dirty="0">
                <a:solidFill>
                  <a:schemeClr val="bg1"/>
                </a:solidFill>
                <a:latin typeface="Poppins Medium" pitchFamily="2" charset="77"/>
                <a:cs typeface="Poppins Medium" pitchFamily="2" charset="77"/>
              </a:rPr>
              <a:t>Frontline Service Providers</a:t>
            </a:r>
          </a:p>
          <a:p>
            <a:pPr marL="914400" lvl="1" indent="-457200">
              <a:spcAft>
                <a:spcPts val="600"/>
              </a:spcAft>
              <a:buFont typeface="Arial" panose="020B0604020202020204" pitchFamily="34" charset="0"/>
              <a:buChar char="•"/>
            </a:pPr>
            <a:r>
              <a:rPr lang="en-US" sz="2000" dirty="0">
                <a:solidFill>
                  <a:schemeClr val="bg1"/>
                </a:solidFill>
                <a:latin typeface="Poppins Medium" pitchFamily="2" charset="77"/>
                <a:cs typeface="Poppins Medium" pitchFamily="2" charset="77"/>
              </a:rPr>
              <a:t>People In or Seeking Recovery</a:t>
            </a:r>
          </a:p>
          <a:p>
            <a:pPr marL="457200" indent="-457200">
              <a:spcAft>
                <a:spcPts val="300"/>
              </a:spcAft>
              <a:buFont typeface="Arial" panose="020B0604020202020204" pitchFamily="34" charset="0"/>
              <a:buChar char="•"/>
            </a:pPr>
            <a:r>
              <a:rPr lang="en-US" sz="2000" dirty="0">
                <a:solidFill>
                  <a:schemeClr val="bg1"/>
                </a:solidFill>
                <a:latin typeface="Poppins Medium" pitchFamily="2" charset="77"/>
                <a:cs typeface="Poppins Medium" pitchFamily="2" charset="77"/>
              </a:rPr>
              <a:t>Provides training, technical assistance, and information</a:t>
            </a:r>
          </a:p>
          <a:p>
            <a:pPr marL="914400" lvl="1" indent="-457200">
              <a:spcAft>
                <a:spcPts val="300"/>
              </a:spcAft>
              <a:buFont typeface="Arial" panose="020B0604020202020204" pitchFamily="34" charset="0"/>
              <a:buChar char="•"/>
            </a:pPr>
            <a:r>
              <a:rPr lang="en-US" sz="2000" dirty="0">
                <a:solidFill>
                  <a:schemeClr val="bg1"/>
                </a:solidFill>
                <a:latin typeface="Poppins Medium" pitchFamily="2" charset="77"/>
                <a:cs typeface="Poppins Medium" pitchFamily="2" charset="77"/>
              </a:rPr>
              <a:t>SADOD website &amp; newsletter</a:t>
            </a:r>
          </a:p>
          <a:p>
            <a:pPr marL="914400" lvl="1" indent="-457200">
              <a:spcAft>
                <a:spcPts val="300"/>
              </a:spcAft>
              <a:buFont typeface="Arial" panose="020B0604020202020204" pitchFamily="34" charset="0"/>
              <a:buChar char="•"/>
            </a:pPr>
            <a:r>
              <a:rPr lang="en-US" sz="2000" dirty="0">
                <a:solidFill>
                  <a:schemeClr val="bg1"/>
                </a:solidFill>
                <a:latin typeface="Poppins Medium" pitchFamily="2" charset="77"/>
                <a:cs typeface="Poppins Medium" pitchFamily="2" charset="77"/>
              </a:rPr>
              <a:t>Peer grief support groups</a:t>
            </a:r>
          </a:p>
          <a:p>
            <a:pPr marL="914400" lvl="1" indent="-457200">
              <a:spcAft>
                <a:spcPts val="300"/>
              </a:spcAft>
              <a:buFont typeface="Arial" panose="020B0604020202020204" pitchFamily="34" charset="0"/>
              <a:buChar char="•"/>
            </a:pPr>
            <a:r>
              <a:rPr lang="en-US" sz="2000" dirty="0">
                <a:solidFill>
                  <a:schemeClr val="bg1"/>
                </a:solidFill>
                <a:latin typeface="Poppins Medium" pitchFamily="2" charset="77"/>
                <a:cs typeface="Poppins Medium" pitchFamily="2" charset="77"/>
              </a:rPr>
              <a:t>Peer Grief Ally Program: One-on-one peer support </a:t>
            </a:r>
          </a:p>
          <a:p>
            <a:pPr marL="914400" lvl="1" indent="-457200">
              <a:spcAft>
                <a:spcPts val="600"/>
              </a:spcAft>
              <a:buFont typeface="Arial" panose="020B0604020202020204" pitchFamily="34" charset="0"/>
              <a:buChar char="•"/>
            </a:pPr>
            <a:r>
              <a:rPr lang="en-US" sz="2000" dirty="0">
                <a:solidFill>
                  <a:schemeClr val="bg1"/>
                </a:solidFill>
                <a:latin typeface="Poppins Medium" pitchFamily="2" charset="77"/>
                <a:cs typeface="Poppins Medium" pitchFamily="2" charset="77"/>
              </a:rPr>
              <a:t>Longtime relationships with service providers statewide</a:t>
            </a:r>
          </a:p>
          <a:p>
            <a:pPr marL="457200" indent="-457200">
              <a:spcAft>
                <a:spcPts val="600"/>
              </a:spcAft>
              <a:buFont typeface="Arial" panose="020B0604020202020204" pitchFamily="34" charset="0"/>
              <a:buChar char="•"/>
            </a:pPr>
            <a:r>
              <a:rPr lang="en-US" sz="2000" dirty="0">
                <a:solidFill>
                  <a:schemeClr val="bg1"/>
                </a:solidFill>
                <a:latin typeface="Poppins Medium" pitchFamily="2" charset="77"/>
                <a:cs typeface="Poppins Medium" pitchFamily="2" charset="77"/>
              </a:rPr>
              <a:t>First state conference for people bereaved by substance use</a:t>
            </a:r>
          </a:p>
          <a:p>
            <a:pPr marL="914400" lvl="1" indent="-457200">
              <a:spcAft>
                <a:spcPts val="600"/>
              </a:spcAft>
              <a:buFont typeface="Arial" panose="020B0604020202020204" pitchFamily="34" charset="0"/>
              <a:buChar char="•"/>
            </a:pPr>
            <a:r>
              <a:rPr lang="en-US" sz="2000" dirty="0">
                <a:solidFill>
                  <a:schemeClr val="bg1"/>
                </a:solidFill>
                <a:latin typeface="Poppins Medium" pitchFamily="2" charset="77"/>
                <a:cs typeface="Poppins Medium" pitchFamily="2" charset="77"/>
              </a:rPr>
              <a:t>October 2022</a:t>
            </a:r>
          </a:p>
          <a:p>
            <a:pPr marL="457200" indent="-457200">
              <a:spcAft>
                <a:spcPts val="600"/>
              </a:spcAft>
              <a:buFont typeface="Arial" panose="020B0604020202020204" pitchFamily="34" charset="0"/>
              <a:buChar char="•"/>
            </a:pPr>
            <a:endParaRPr lang="en-US" sz="2000" dirty="0">
              <a:solidFill>
                <a:schemeClr val="bg1"/>
              </a:solidFill>
              <a:latin typeface="Poppins Medium" pitchFamily="2" charset="77"/>
              <a:cs typeface="Poppins Medium" pitchFamily="2" charset="77"/>
            </a:endParaRPr>
          </a:p>
          <a:p>
            <a:pPr marL="457200" indent="-457200">
              <a:spcAft>
                <a:spcPts val="600"/>
              </a:spcAft>
              <a:buFont typeface="Arial" panose="020B0604020202020204" pitchFamily="34" charset="0"/>
              <a:buChar char="•"/>
            </a:pPr>
            <a:endParaRPr lang="en-US" sz="2000" dirty="0">
              <a:solidFill>
                <a:schemeClr val="bg1"/>
              </a:solidFill>
              <a:latin typeface="Poppins Medium" pitchFamily="2" charset="77"/>
              <a:cs typeface="Poppins Medium" pitchFamily="2" charset="77"/>
            </a:endParaRPr>
          </a:p>
          <a:p>
            <a:pPr marL="457200" indent="-457200">
              <a:buFont typeface="Arial" panose="020B0604020202020204" pitchFamily="34" charset="0"/>
              <a:buChar char="•"/>
            </a:pPr>
            <a:endParaRPr lang="en-US" sz="1900" dirty="0">
              <a:solidFill>
                <a:schemeClr val="bg1"/>
              </a:solidFill>
              <a:latin typeface="Poppins Medium" pitchFamily="2" charset="77"/>
              <a:cs typeface="Poppins Medium" pitchFamily="2" charset="77"/>
            </a:endParaRPr>
          </a:p>
          <a:p>
            <a:pPr marL="914400" lvl="1" indent="-457200">
              <a:buFont typeface="Arial" panose="020B0604020202020204" pitchFamily="34" charset="0"/>
              <a:buChar char="•"/>
            </a:pPr>
            <a:endParaRPr lang="en-US" sz="1900" dirty="0">
              <a:solidFill>
                <a:schemeClr val="bg1"/>
              </a:solidFill>
              <a:latin typeface="Poppins Medium" pitchFamily="2" charset="77"/>
              <a:cs typeface="Poppins Medium" pitchFamily="2" charset="77"/>
            </a:endParaRPr>
          </a:p>
          <a:p>
            <a:pPr marL="914400" lvl="1" indent="-457200">
              <a:buFont typeface="Arial" panose="020B0604020202020204" pitchFamily="34" charset="0"/>
              <a:buChar char="•"/>
            </a:pPr>
            <a:endParaRPr lang="en-US" sz="1900" dirty="0">
              <a:solidFill>
                <a:schemeClr val="bg1"/>
              </a:solidFill>
              <a:latin typeface="Poppins Medium" pitchFamily="2" charset="77"/>
              <a:cs typeface="Poppins Medium" pitchFamily="2" charset="77"/>
            </a:endParaRPr>
          </a:p>
        </p:txBody>
      </p:sp>
    </p:spTree>
    <p:extLst>
      <p:ext uri="{BB962C8B-B14F-4D97-AF65-F5344CB8AC3E}">
        <p14:creationId xmlns:p14="http://schemas.microsoft.com/office/powerpoint/2010/main" val="3572957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fade">
                                      <p:cBhvr>
                                        <p:cTn id="7"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9A7984CE-B2B8-DE46-BA66-5EDF79BE6655}"/>
              </a:ext>
            </a:extLst>
          </p:cNvPr>
          <p:cNvSpPr/>
          <p:nvPr/>
        </p:nvSpPr>
        <p:spPr>
          <a:xfrm>
            <a:off x="187462" y="-6914"/>
            <a:ext cx="12192000" cy="6858000"/>
          </a:xfrm>
          <a:prstGeom prst="rect">
            <a:avLst/>
          </a:prstGeom>
          <a:gradFill>
            <a:gsLst>
              <a:gs pos="0">
                <a:srgbClr val="3B69B8">
                  <a:lumMod val="94000"/>
                  <a:alpha val="0"/>
                </a:srgbClr>
              </a:gs>
              <a:gs pos="99000">
                <a:srgbClr val="7C32A7"/>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F058AE5C-F669-0042-AAD2-EEB8CA161C76}"/>
              </a:ext>
            </a:extLst>
          </p:cNvPr>
          <p:cNvSpPr/>
          <p:nvPr/>
        </p:nvSpPr>
        <p:spPr>
          <a:xfrm>
            <a:off x="102" y="0"/>
            <a:ext cx="358241" cy="6865531"/>
          </a:xfrm>
          <a:prstGeom prst="rect">
            <a:avLst/>
          </a:prstGeom>
          <a:solidFill>
            <a:srgbClr val="682A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94">
            <a:extLst>
              <a:ext uri="{FF2B5EF4-FFF2-40B4-BE49-F238E27FC236}">
                <a16:creationId xmlns:a16="http://schemas.microsoft.com/office/drawing/2014/main" id="{AAA485DC-73CC-0E40-BB2E-4DE33500EFC0}"/>
              </a:ext>
            </a:extLst>
          </p:cNvPr>
          <p:cNvSpPr txBox="1">
            <a:spLocks/>
          </p:cNvSpPr>
          <p:nvPr/>
        </p:nvSpPr>
        <p:spPr>
          <a:xfrm>
            <a:off x="11370065" y="6594378"/>
            <a:ext cx="634473"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7AE94228-433E-43D0-8103-6AE90620E8D5}" type="slidenum">
              <a:rPr lang="en-US" sz="1200" smtClean="0">
                <a:solidFill>
                  <a:schemeClr val="bg1">
                    <a:lumMod val="85000"/>
                  </a:schemeClr>
                </a:solidFill>
                <a:latin typeface="Poppins Medium" pitchFamily="2" charset="77"/>
                <a:ea typeface="Helvetica Neue Medium" panose="02000503000000020004" pitchFamily="2" charset="0"/>
                <a:cs typeface="Poppins Medium" pitchFamily="2" charset="77"/>
              </a:rPr>
              <a:pPr algn="r"/>
              <a:t>3</a:t>
            </a:fld>
            <a:endParaRPr lang="en-US" sz="1200">
              <a:solidFill>
                <a:schemeClr val="bg1">
                  <a:lumMod val="85000"/>
                </a:schemeClr>
              </a:solidFill>
              <a:latin typeface="Poppins Medium" pitchFamily="2" charset="77"/>
              <a:ea typeface="Helvetica Neue Medium" panose="02000503000000020004" pitchFamily="2" charset="0"/>
              <a:cs typeface="Poppins Medium" pitchFamily="2" charset="77"/>
            </a:endParaRPr>
          </a:p>
        </p:txBody>
      </p:sp>
      <p:pic>
        <p:nvPicPr>
          <p:cNvPr id="27" name="Picture 26">
            <a:extLst>
              <a:ext uri="{FF2B5EF4-FFF2-40B4-BE49-F238E27FC236}">
                <a16:creationId xmlns:a16="http://schemas.microsoft.com/office/drawing/2014/main" id="{69F65175-AFEF-CA49-BA51-9093B6E25F94}"/>
              </a:ext>
            </a:extLst>
          </p:cNvPr>
          <p:cNvPicPr>
            <a:picLocks noChangeAspect="1"/>
          </p:cNvPicPr>
          <p:nvPr/>
        </p:nvPicPr>
        <p:blipFill>
          <a:blip r:embed="rId2"/>
          <a:stretch>
            <a:fillRect/>
          </a:stretch>
        </p:blipFill>
        <p:spPr>
          <a:xfrm>
            <a:off x="10812059" y="214747"/>
            <a:ext cx="1023052" cy="1049284"/>
          </a:xfrm>
          <a:prstGeom prst="rect">
            <a:avLst/>
          </a:prstGeom>
        </p:spPr>
      </p:pic>
      <p:sp>
        <p:nvSpPr>
          <p:cNvPr id="28" name="Slide Number Placeholder 94">
            <a:extLst>
              <a:ext uri="{FF2B5EF4-FFF2-40B4-BE49-F238E27FC236}">
                <a16:creationId xmlns:a16="http://schemas.microsoft.com/office/drawing/2014/main" id="{95F403A1-9084-AE40-AA22-750A9B68BE35}"/>
              </a:ext>
            </a:extLst>
          </p:cNvPr>
          <p:cNvSpPr txBox="1">
            <a:spLocks/>
          </p:cNvSpPr>
          <p:nvPr/>
        </p:nvSpPr>
        <p:spPr>
          <a:xfrm>
            <a:off x="11370065" y="6594378"/>
            <a:ext cx="634473"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7AE94228-433E-43D0-8103-6AE90620E8D5}" type="slidenum">
              <a:rPr lang="en-US" sz="1200" smtClean="0">
                <a:solidFill>
                  <a:schemeClr val="bg1">
                    <a:lumMod val="85000"/>
                  </a:schemeClr>
                </a:solidFill>
                <a:latin typeface="Poppins Medium" pitchFamily="2" charset="77"/>
                <a:ea typeface="Helvetica Neue Medium" panose="02000503000000020004" pitchFamily="2" charset="0"/>
                <a:cs typeface="Poppins Medium" pitchFamily="2" charset="77"/>
              </a:rPr>
              <a:pPr algn="r"/>
              <a:t>3</a:t>
            </a:fld>
            <a:endParaRPr lang="en-US" sz="1200">
              <a:solidFill>
                <a:schemeClr val="bg1">
                  <a:lumMod val="85000"/>
                </a:schemeClr>
              </a:solidFill>
              <a:latin typeface="Poppins Medium" pitchFamily="2" charset="77"/>
              <a:ea typeface="Helvetica Neue Medium" panose="02000503000000020004" pitchFamily="2" charset="0"/>
              <a:cs typeface="Poppins Medium" pitchFamily="2" charset="77"/>
            </a:endParaRPr>
          </a:p>
        </p:txBody>
      </p:sp>
      <p:sp>
        <p:nvSpPr>
          <p:cNvPr id="29" name="TextBox 28">
            <a:extLst>
              <a:ext uri="{FF2B5EF4-FFF2-40B4-BE49-F238E27FC236}">
                <a16:creationId xmlns:a16="http://schemas.microsoft.com/office/drawing/2014/main" id="{E56A8D60-E976-9E49-A801-8053BEF91E7F}"/>
              </a:ext>
            </a:extLst>
          </p:cNvPr>
          <p:cNvSpPr txBox="1"/>
          <p:nvPr/>
        </p:nvSpPr>
        <p:spPr>
          <a:xfrm>
            <a:off x="739234" y="308908"/>
            <a:ext cx="7856126" cy="615553"/>
          </a:xfrm>
          <a:prstGeom prst="rect">
            <a:avLst/>
          </a:prstGeom>
          <a:noFill/>
        </p:spPr>
        <p:txBody>
          <a:bodyPr wrap="square" rtlCol="0">
            <a:spAutoFit/>
          </a:bodyPr>
          <a:lstStyle/>
          <a:p>
            <a:r>
              <a:rPr lang="en-US" sz="3400" dirty="0">
                <a:solidFill>
                  <a:schemeClr val="bg1"/>
                </a:solidFill>
                <a:latin typeface="Poppins Medium" pitchFamily="2" charset="77"/>
                <a:cs typeface="Poppins Medium" pitchFamily="2" charset="77"/>
              </a:rPr>
              <a:t>Post-Fatality Support Saves Lives </a:t>
            </a:r>
          </a:p>
        </p:txBody>
      </p:sp>
      <p:cxnSp>
        <p:nvCxnSpPr>
          <p:cNvPr id="30" name="Straight Connector 29">
            <a:extLst>
              <a:ext uri="{FF2B5EF4-FFF2-40B4-BE49-F238E27FC236}">
                <a16:creationId xmlns:a16="http://schemas.microsoft.com/office/drawing/2014/main" id="{7A07395D-4BE5-A041-B03B-79ACDE48F164}"/>
              </a:ext>
            </a:extLst>
          </p:cNvPr>
          <p:cNvCxnSpPr>
            <a:cxnSpLocks/>
          </p:cNvCxnSpPr>
          <p:nvPr/>
        </p:nvCxnSpPr>
        <p:spPr>
          <a:xfrm>
            <a:off x="8191500" y="591464"/>
            <a:ext cx="1508760" cy="0"/>
          </a:xfrm>
          <a:prstGeom prst="line">
            <a:avLst/>
          </a:prstGeom>
          <a:ln w="19050"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37" name="Rectangle 36">
            <a:extLst>
              <a:ext uri="{FF2B5EF4-FFF2-40B4-BE49-F238E27FC236}">
                <a16:creationId xmlns:a16="http://schemas.microsoft.com/office/drawing/2014/main" id="{F6B686D2-3389-A944-BF2B-2328DB19431A}"/>
              </a:ext>
            </a:extLst>
          </p:cNvPr>
          <p:cNvSpPr/>
          <p:nvPr/>
        </p:nvSpPr>
        <p:spPr>
          <a:xfrm>
            <a:off x="764800" y="2249214"/>
            <a:ext cx="6626600" cy="954107"/>
          </a:xfrm>
          <a:prstGeom prst="rect">
            <a:avLst/>
          </a:prstGeom>
        </p:spPr>
        <p:txBody>
          <a:bodyPr wrap="square">
            <a:spAutoFit/>
          </a:bodyPr>
          <a:lstStyle/>
          <a:p>
            <a:r>
              <a:rPr lang="en-US" sz="2800" b="1" dirty="0">
                <a:solidFill>
                  <a:srgbClr val="682A8B"/>
                </a:solidFill>
                <a:latin typeface="Poppins SemiBold" pitchFamily="2" charset="77"/>
                <a:cs typeface="Poppins SemiBold" pitchFamily="2" charset="77"/>
              </a:rPr>
              <a:t>Strengthening post-fatality support in Massachusetts would:</a:t>
            </a:r>
          </a:p>
        </p:txBody>
      </p:sp>
      <p:sp>
        <p:nvSpPr>
          <p:cNvPr id="40" name="Rectangle 39">
            <a:extLst>
              <a:ext uri="{FF2B5EF4-FFF2-40B4-BE49-F238E27FC236}">
                <a16:creationId xmlns:a16="http://schemas.microsoft.com/office/drawing/2014/main" id="{532E176F-26A0-494B-B23F-56BF7732A603}"/>
              </a:ext>
            </a:extLst>
          </p:cNvPr>
          <p:cNvSpPr/>
          <p:nvPr/>
        </p:nvSpPr>
        <p:spPr>
          <a:xfrm>
            <a:off x="1168660" y="3407454"/>
            <a:ext cx="7594340" cy="677108"/>
          </a:xfrm>
          <a:prstGeom prst="rect">
            <a:avLst/>
          </a:prstGeom>
        </p:spPr>
        <p:txBody>
          <a:bodyPr wrap="square">
            <a:spAutoFit/>
          </a:bodyPr>
          <a:lstStyle/>
          <a:p>
            <a:pPr marL="457200" indent="-457200">
              <a:buFont typeface="Arial" panose="020B0604020202020204" pitchFamily="34" charset="0"/>
              <a:buChar char="•"/>
            </a:pPr>
            <a:r>
              <a:rPr lang="en-US" sz="1900" dirty="0">
                <a:solidFill>
                  <a:schemeClr val="bg1"/>
                </a:solidFill>
                <a:latin typeface="Poppins Medium" pitchFamily="2" charset="77"/>
                <a:cs typeface="Poppins Medium" pitchFamily="2" charset="77"/>
              </a:rPr>
              <a:t>Improve the outcomes of “OUD prevention, intervention, treatment, and recovery” programs.</a:t>
            </a:r>
          </a:p>
        </p:txBody>
      </p:sp>
      <p:sp>
        <p:nvSpPr>
          <p:cNvPr id="41" name="Rectangle 40">
            <a:extLst>
              <a:ext uri="{FF2B5EF4-FFF2-40B4-BE49-F238E27FC236}">
                <a16:creationId xmlns:a16="http://schemas.microsoft.com/office/drawing/2014/main" id="{98ADCF50-13C1-AB49-BA55-F7CB88DAC635}"/>
              </a:ext>
            </a:extLst>
          </p:cNvPr>
          <p:cNvSpPr/>
          <p:nvPr/>
        </p:nvSpPr>
        <p:spPr>
          <a:xfrm>
            <a:off x="1161040" y="4481874"/>
            <a:ext cx="7891520" cy="677108"/>
          </a:xfrm>
          <a:prstGeom prst="rect">
            <a:avLst/>
          </a:prstGeom>
        </p:spPr>
        <p:txBody>
          <a:bodyPr wrap="square">
            <a:spAutoFit/>
          </a:bodyPr>
          <a:lstStyle/>
          <a:p>
            <a:pPr marL="457200" indent="-457200">
              <a:buFont typeface="Arial" panose="020B0604020202020204" pitchFamily="34" charset="0"/>
              <a:buChar char="•"/>
            </a:pPr>
            <a:r>
              <a:rPr lang="en-US" sz="1900" dirty="0">
                <a:solidFill>
                  <a:schemeClr val="bg1"/>
                </a:solidFill>
                <a:latin typeface="Poppins Medium" pitchFamily="2" charset="77"/>
                <a:cs typeface="Poppins Medium" pitchFamily="2" charset="77"/>
              </a:rPr>
              <a:t>“Mitigate the impacts of the opioid epidemic” on families, communities, and local and state government. </a:t>
            </a:r>
          </a:p>
        </p:txBody>
      </p:sp>
      <p:sp>
        <p:nvSpPr>
          <p:cNvPr id="42" name="Rectangle 41">
            <a:extLst>
              <a:ext uri="{FF2B5EF4-FFF2-40B4-BE49-F238E27FC236}">
                <a16:creationId xmlns:a16="http://schemas.microsoft.com/office/drawing/2014/main" id="{FEEF7290-0259-6E42-9343-4D43D8F58C46}"/>
              </a:ext>
            </a:extLst>
          </p:cNvPr>
          <p:cNvSpPr/>
          <p:nvPr/>
        </p:nvSpPr>
        <p:spPr>
          <a:xfrm>
            <a:off x="1161040" y="5487714"/>
            <a:ext cx="4363460" cy="384721"/>
          </a:xfrm>
          <a:prstGeom prst="rect">
            <a:avLst/>
          </a:prstGeom>
        </p:spPr>
        <p:txBody>
          <a:bodyPr wrap="square">
            <a:spAutoFit/>
          </a:bodyPr>
          <a:lstStyle/>
          <a:p>
            <a:pPr marL="457200" indent="-457200">
              <a:buFont typeface="Arial" panose="020B0604020202020204" pitchFamily="34" charset="0"/>
              <a:buChar char="•"/>
            </a:pPr>
            <a:r>
              <a:rPr lang="en-US" sz="1900" dirty="0">
                <a:solidFill>
                  <a:schemeClr val="bg1"/>
                </a:solidFill>
                <a:latin typeface="Poppins Medium" pitchFamily="2" charset="77"/>
                <a:cs typeface="Poppins Medium" pitchFamily="2" charset="77"/>
              </a:rPr>
              <a:t>Save lives.</a:t>
            </a:r>
          </a:p>
        </p:txBody>
      </p:sp>
      <p:grpSp>
        <p:nvGrpSpPr>
          <p:cNvPr id="2" name="Group 1">
            <a:extLst>
              <a:ext uri="{FF2B5EF4-FFF2-40B4-BE49-F238E27FC236}">
                <a16:creationId xmlns:a16="http://schemas.microsoft.com/office/drawing/2014/main" id="{90CC2624-327F-3C44-A2BE-54E4F12BBA98}"/>
              </a:ext>
            </a:extLst>
          </p:cNvPr>
          <p:cNvGrpSpPr/>
          <p:nvPr/>
        </p:nvGrpSpPr>
        <p:grpSpPr>
          <a:xfrm>
            <a:off x="764800" y="1264031"/>
            <a:ext cx="10047260" cy="5090472"/>
            <a:chOff x="764800" y="269621"/>
            <a:chExt cx="10047260" cy="5090472"/>
          </a:xfrm>
        </p:grpSpPr>
        <p:sp>
          <p:nvSpPr>
            <p:cNvPr id="43" name="Rectangle 42">
              <a:extLst>
                <a:ext uri="{FF2B5EF4-FFF2-40B4-BE49-F238E27FC236}">
                  <a16:creationId xmlns:a16="http://schemas.microsoft.com/office/drawing/2014/main" id="{BC4ADF31-0213-FC4B-B35C-AE21AD612963}"/>
                </a:ext>
              </a:extLst>
            </p:cNvPr>
            <p:cNvSpPr/>
            <p:nvPr/>
          </p:nvSpPr>
          <p:spPr>
            <a:xfrm>
              <a:off x="4030266" y="4652207"/>
              <a:ext cx="6781794" cy="707886"/>
            </a:xfrm>
            <a:prstGeom prst="rect">
              <a:avLst/>
            </a:prstGeom>
          </p:spPr>
          <p:txBody>
            <a:bodyPr wrap="square">
              <a:spAutoFit/>
            </a:bodyPr>
            <a:lstStyle/>
            <a:p>
              <a:r>
                <a:rPr lang="en-US" sz="2000" b="1" i="1" dirty="0">
                  <a:solidFill>
                    <a:srgbClr val="682A8B"/>
                  </a:solidFill>
                  <a:latin typeface="Poppins SemiBold" pitchFamily="2" charset="77"/>
                  <a:cs typeface="Poppins SemiBold" pitchFamily="2" charset="77"/>
                </a:rPr>
                <a:t>* Quotes from the Opioid Recovery and Remediation Fund Advisory Council Statute</a:t>
              </a:r>
            </a:p>
          </p:txBody>
        </p:sp>
        <p:sp>
          <p:nvSpPr>
            <p:cNvPr id="44" name="Rectangle 43">
              <a:extLst>
                <a:ext uri="{FF2B5EF4-FFF2-40B4-BE49-F238E27FC236}">
                  <a16:creationId xmlns:a16="http://schemas.microsoft.com/office/drawing/2014/main" id="{20488404-ED17-A146-886A-D8794949E10D}"/>
                </a:ext>
              </a:extLst>
            </p:cNvPr>
            <p:cNvSpPr/>
            <p:nvPr/>
          </p:nvSpPr>
          <p:spPr>
            <a:xfrm>
              <a:off x="764800" y="269621"/>
              <a:ext cx="9822180" cy="830997"/>
            </a:xfrm>
            <a:prstGeom prst="rect">
              <a:avLst/>
            </a:prstGeom>
          </p:spPr>
          <p:txBody>
            <a:bodyPr wrap="square">
              <a:spAutoFit/>
            </a:bodyPr>
            <a:lstStyle/>
            <a:p>
              <a:r>
                <a:rPr lang="en-US" sz="2400" dirty="0">
                  <a:solidFill>
                    <a:schemeClr val="bg1"/>
                  </a:solidFill>
                  <a:latin typeface="Poppins Medium" pitchFamily="2" charset="77"/>
                  <a:cs typeface="Poppins Medium" pitchFamily="2" charset="77"/>
                </a:rPr>
                <a:t>Post-fatality support is a vital component of responding to the opioid epidemic.</a:t>
              </a:r>
            </a:p>
          </p:txBody>
        </p:sp>
      </p:grpSp>
    </p:spTree>
    <p:extLst>
      <p:ext uri="{BB962C8B-B14F-4D97-AF65-F5344CB8AC3E}">
        <p14:creationId xmlns:p14="http://schemas.microsoft.com/office/powerpoint/2010/main" val="1108823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fade">
                                      <p:cBhvr>
                                        <p:cTn id="7" dur="500"/>
                                        <p:tgtEl>
                                          <p:spTgt spid="3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0"/>
                                        </p:tgtEl>
                                        <p:attrNameLst>
                                          <p:attrName>style.visibility</p:attrName>
                                        </p:attrNameLst>
                                      </p:cBhvr>
                                      <p:to>
                                        <p:strVal val="visible"/>
                                      </p:to>
                                    </p:set>
                                    <p:animEffect transition="in" filter="fade">
                                      <p:cBhvr>
                                        <p:cTn id="12" dur="500"/>
                                        <p:tgtEl>
                                          <p:spTgt spid="4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1"/>
                                        </p:tgtEl>
                                        <p:attrNameLst>
                                          <p:attrName>style.visibility</p:attrName>
                                        </p:attrNameLst>
                                      </p:cBhvr>
                                      <p:to>
                                        <p:strVal val="visible"/>
                                      </p:to>
                                    </p:set>
                                    <p:animEffect transition="in" filter="fade">
                                      <p:cBhvr>
                                        <p:cTn id="17" dur="500"/>
                                        <p:tgtEl>
                                          <p:spTgt spid="4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2"/>
                                        </p:tgtEl>
                                        <p:attrNameLst>
                                          <p:attrName>style.visibility</p:attrName>
                                        </p:attrNameLst>
                                      </p:cBhvr>
                                      <p:to>
                                        <p:strVal val="visible"/>
                                      </p:to>
                                    </p:set>
                                    <p:animEffect transition="in" filter="fade">
                                      <p:cBhvr>
                                        <p:cTn id="22" dur="500"/>
                                        <p:tgtEl>
                                          <p:spTgt spid="4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fade">
                                      <p:cBhvr>
                                        <p:cTn id="2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40" grpId="0"/>
      <p:bldP spid="41" grpId="0"/>
      <p:bldP spid="4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9C69741-5182-BF4E-AA06-2996AD8703EA}"/>
              </a:ext>
            </a:extLst>
          </p:cNvPr>
          <p:cNvSpPr/>
          <p:nvPr/>
        </p:nvSpPr>
        <p:spPr>
          <a:xfrm>
            <a:off x="-102"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DD0D09CD-57FF-8747-A96E-529D10F9C6C7}"/>
              </a:ext>
            </a:extLst>
          </p:cNvPr>
          <p:cNvPicPr>
            <a:picLocks noChangeAspect="1"/>
          </p:cNvPicPr>
          <p:nvPr/>
        </p:nvPicPr>
        <p:blipFill>
          <a:blip r:embed="rId2"/>
          <a:stretch>
            <a:fillRect/>
          </a:stretch>
        </p:blipFill>
        <p:spPr>
          <a:xfrm>
            <a:off x="10812059" y="214747"/>
            <a:ext cx="1023052" cy="1049284"/>
          </a:xfrm>
          <a:prstGeom prst="rect">
            <a:avLst/>
          </a:prstGeom>
        </p:spPr>
      </p:pic>
      <p:sp>
        <p:nvSpPr>
          <p:cNvPr id="15" name="Rectangle 14">
            <a:extLst>
              <a:ext uri="{FF2B5EF4-FFF2-40B4-BE49-F238E27FC236}">
                <a16:creationId xmlns:a16="http://schemas.microsoft.com/office/drawing/2014/main" id="{CD614F3E-4DB9-3048-B85F-105433BAA009}"/>
              </a:ext>
            </a:extLst>
          </p:cNvPr>
          <p:cNvSpPr/>
          <p:nvPr/>
        </p:nvSpPr>
        <p:spPr>
          <a:xfrm>
            <a:off x="102" y="0"/>
            <a:ext cx="358241" cy="6865531"/>
          </a:xfrm>
          <a:prstGeom prst="rect">
            <a:avLst/>
          </a:prstGeom>
          <a:solidFill>
            <a:srgbClr val="682A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Slide Number Placeholder 94">
            <a:extLst>
              <a:ext uri="{FF2B5EF4-FFF2-40B4-BE49-F238E27FC236}">
                <a16:creationId xmlns:a16="http://schemas.microsoft.com/office/drawing/2014/main" id="{6895C51F-520B-0442-B86F-7EE2C37D43C3}"/>
              </a:ext>
            </a:extLst>
          </p:cNvPr>
          <p:cNvSpPr txBox="1">
            <a:spLocks/>
          </p:cNvSpPr>
          <p:nvPr/>
        </p:nvSpPr>
        <p:spPr>
          <a:xfrm>
            <a:off x="11370065" y="6594378"/>
            <a:ext cx="634473"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7AE94228-433E-43D0-8103-6AE90620E8D5}" type="slidenum">
              <a:rPr lang="en-US" sz="1200" smtClean="0">
                <a:solidFill>
                  <a:schemeClr val="bg1">
                    <a:lumMod val="85000"/>
                  </a:schemeClr>
                </a:solidFill>
                <a:latin typeface="Poppins Medium" pitchFamily="2" charset="77"/>
                <a:ea typeface="Helvetica Neue Medium" panose="02000503000000020004" pitchFamily="2" charset="0"/>
                <a:cs typeface="Poppins Medium" pitchFamily="2" charset="77"/>
              </a:rPr>
              <a:pPr algn="r"/>
              <a:t>4</a:t>
            </a:fld>
            <a:endParaRPr lang="en-US" sz="1200">
              <a:solidFill>
                <a:schemeClr val="bg1">
                  <a:lumMod val="85000"/>
                </a:schemeClr>
              </a:solidFill>
              <a:latin typeface="Poppins Medium" pitchFamily="2" charset="77"/>
              <a:ea typeface="Helvetica Neue Medium" panose="02000503000000020004" pitchFamily="2" charset="0"/>
              <a:cs typeface="Poppins Medium" pitchFamily="2" charset="77"/>
            </a:endParaRPr>
          </a:p>
        </p:txBody>
      </p:sp>
      <p:sp>
        <p:nvSpPr>
          <p:cNvPr id="26" name="TextBox 25">
            <a:extLst>
              <a:ext uri="{FF2B5EF4-FFF2-40B4-BE49-F238E27FC236}">
                <a16:creationId xmlns:a16="http://schemas.microsoft.com/office/drawing/2014/main" id="{8225A0DA-FB70-8340-BDE4-E54AB2F1EECF}"/>
              </a:ext>
            </a:extLst>
          </p:cNvPr>
          <p:cNvSpPr txBox="1"/>
          <p:nvPr/>
        </p:nvSpPr>
        <p:spPr>
          <a:xfrm>
            <a:off x="739234" y="308908"/>
            <a:ext cx="8160926" cy="615553"/>
          </a:xfrm>
          <a:prstGeom prst="rect">
            <a:avLst/>
          </a:prstGeom>
          <a:noFill/>
        </p:spPr>
        <p:txBody>
          <a:bodyPr wrap="square" rtlCol="0">
            <a:spAutoFit/>
          </a:bodyPr>
          <a:lstStyle/>
          <a:p>
            <a:r>
              <a:rPr lang="en-US" sz="3400" dirty="0">
                <a:solidFill>
                  <a:schemeClr val="bg1"/>
                </a:solidFill>
                <a:latin typeface="Poppins Medium" pitchFamily="2" charset="77"/>
                <a:cs typeface="Poppins Medium" pitchFamily="2" charset="77"/>
              </a:rPr>
              <a:t>330,000 Grieving People (2011-2021)</a:t>
            </a:r>
          </a:p>
        </p:txBody>
      </p:sp>
      <p:cxnSp>
        <p:nvCxnSpPr>
          <p:cNvPr id="27" name="Straight Connector 26">
            <a:extLst>
              <a:ext uri="{FF2B5EF4-FFF2-40B4-BE49-F238E27FC236}">
                <a16:creationId xmlns:a16="http://schemas.microsoft.com/office/drawing/2014/main" id="{F4CEE674-7E62-9E47-B49E-4A07885A1737}"/>
              </a:ext>
            </a:extLst>
          </p:cNvPr>
          <p:cNvCxnSpPr>
            <a:cxnSpLocks/>
          </p:cNvCxnSpPr>
          <p:nvPr/>
        </p:nvCxnSpPr>
        <p:spPr>
          <a:xfrm>
            <a:off x="8735385" y="591464"/>
            <a:ext cx="961065" cy="0"/>
          </a:xfrm>
          <a:prstGeom prst="line">
            <a:avLst/>
          </a:prstGeom>
          <a:ln w="19050"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42" name="Rectangle 41">
            <a:extLst>
              <a:ext uri="{FF2B5EF4-FFF2-40B4-BE49-F238E27FC236}">
                <a16:creationId xmlns:a16="http://schemas.microsoft.com/office/drawing/2014/main" id="{11D61B35-1D35-9D4E-84B3-356E096ED2ED}"/>
              </a:ext>
            </a:extLst>
          </p:cNvPr>
          <p:cNvSpPr/>
          <p:nvPr/>
        </p:nvSpPr>
        <p:spPr>
          <a:xfrm>
            <a:off x="3012700" y="1310747"/>
            <a:ext cx="6977120" cy="369332"/>
          </a:xfrm>
          <a:prstGeom prst="rect">
            <a:avLst/>
          </a:prstGeom>
        </p:spPr>
        <p:txBody>
          <a:bodyPr wrap="square">
            <a:spAutoFit/>
          </a:bodyPr>
          <a:lstStyle/>
          <a:p>
            <a:pPr marL="457200" indent="-457200">
              <a:buFont typeface="Arial" panose="020B0604020202020204" pitchFamily="34" charset="0"/>
              <a:buChar char="•"/>
            </a:pPr>
            <a:r>
              <a:rPr lang="en-US" sz="1600" dirty="0">
                <a:solidFill>
                  <a:schemeClr val="bg1"/>
                </a:solidFill>
                <a:latin typeface="Poppins Medium" pitchFamily="2" charset="77"/>
                <a:cs typeface="Poppins Medium" pitchFamily="2" charset="77"/>
              </a:rPr>
              <a:t>2011-2020 = </a:t>
            </a:r>
            <a:r>
              <a:rPr lang="en-US" b="1" dirty="0">
                <a:solidFill>
                  <a:srgbClr val="FFC000"/>
                </a:solidFill>
                <a:latin typeface="Poppins" pitchFamily="2" charset="77"/>
                <a:cs typeface="Poppins" pitchFamily="2" charset="77"/>
              </a:rPr>
              <a:t>15,688 deaths </a:t>
            </a:r>
          </a:p>
        </p:txBody>
      </p:sp>
      <p:sp>
        <p:nvSpPr>
          <p:cNvPr id="48" name="Rectangle 47">
            <a:extLst>
              <a:ext uri="{FF2B5EF4-FFF2-40B4-BE49-F238E27FC236}">
                <a16:creationId xmlns:a16="http://schemas.microsoft.com/office/drawing/2014/main" id="{33CC3893-B50F-A548-845D-0499B0EA62A7}"/>
              </a:ext>
            </a:extLst>
          </p:cNvPr>
          <p:cNvSpPr/>
          <p:nvPr/>
        </p:nvSpPr>
        <p:spPr>
          <a:xfrm>
            <a:off x="3005080" y="1615547"/>
            <a:ext cx="6923780" cy="615553"/>
          </a:xfrm>
          <a:prstGeom prst="rect">
            <a:avLst/>
          </a:prstGeom>
        </p:spPr>
        <p:txBody>
          <a:bodyPr wrap="square">
            <a:spAutoFit/>
          </a:bodyPr>
          <a:lstStyle/>
          <a:p>
            <a:pPr marL="457200" indent="-457200">
              <a:buFont typeface="Arial" panose="020B0604020202020204" pitchFamily="34" charset="0"/>
              <a:buChar char="•"/>
            </a:pPr>
            <a:r>
              <a:rPr lang="en-US" sz="1600" dirty="0">
                <a:solidFill>
                  <a:schemeClr val="bg1"/>
                </a:solidFill>
                <a:latin typeface="Poppins Medium" pitchFamily="2" charset="77"/>
                <a:cs typeface="Poppins Medium" pitchFamily="2" charset="77"/>
              </a:rPr>
              <a:t>21 people per fatality = “</a:t>
            </a:r>
            <a:r>
              <a:rPr lang="en-US" b="1" dirty="0">
                <a:solidFill>
                  <a:srgbClr val="FFC000"/>
                </a:solidFill>
                <a:latin typeface="Poppins" pitchFamily="2" charset="77"/>
                <a:cs typeface="Poppins" pitchFamily="2" charset="77"/>
              </a:rPr>
              <a:t>Very high degree of closeness</a:t>
            </a:r>
            <a:r>
              <a:rPr lang="en-US" sz="1600" dirty="0">
                <a:solidFill>
                  <a:schemeClr val="bg1"/>
                </a:solidFill>
                <a:latin typeface="Poppins Medium" pitchFamily="2" charset="77"/>
                <a:cs typeface="Poppins Medium" pitchFamily="2" charset="77"/>
              </a:rPr>
              <a:t>” to the deceased </a:t>
            </a:r>
          </a:p>
        </p:txBody>
      </p:sp>
      <p:sp>
        <p:nvSpPr>
          <p:cNvPr id="49" name="Rectangle 48">
            <a:extLst>
              <a:ext uri="{FF2B5EF4-FFF2-40B4-BE49-F238E27FC236}">
                <a16:creationId xmlns:a16="http://schemas.microsoft.com/office/drawing/2014/main" id="{2AA513C6-B955-EE4B-9DA0-8AC60E72A1E5}"/>
              </a:ext>
            </a:extLst>
          </p:cNvPr>
          <p:cNvSpPr/>
          <p:nvPr/>
        </p:nvSpPr>
        <p:spPr>
          <a:xfrm>
            <a:off x="3012700" y="2171807"/>
            <a:ext cx="6923780" cy="369332"/>
          </a:xfrm>
          <a:prstGeom prst="rect">
            <a:avLst/>
          </a:prstGeom>
        </p:spPr>
        <p:txBody>
          <a:bodyPr wrap="square">
            <a:spAutoFit/>
          </a:bodyPr>
          <a:lstStyle/>
          <a:p>
            <a:pPr marL="457200" indent="-457200">
              <a:buClr>
                <a:schemeClr val="bg1"/>
              </a:buClr>
              <a:buFont typeface="Arial" panose="020B0604020202020204" pitchFamily="34" charset="0"/>
              <a:buChar char="•"/>
            </a:pPr>
            <a:r>
              <a:rPr lang="en-US" b="1" dirty="0">
                <a:solidFill>
                  <a:srgbClr val="FFC000"/>
                </a:solidFill>
                <a:latin typeface="Poppins SemiBold" pitchFamily="2" charset="77"/>
                <a:cs typeface="Poppins SemiBold" pitchFamily="2" charset="77"/>
              </a:rPr>
              <a:t>329,448</a:t>
            </a:r>
            <a:r>
              <a:rPr lang="en-US" sz="1600" dirty="0">
                <a:solidFill>
                  <a:schemeClr val="bg1"/>
                </a:solidFill>
                <a:latin typeface="Poppins Medium" pitchFamily="2" charset="77"/>
                <a:cs typeface="Poppins Medium" pitchFamily="2" charset="77"/>
              </a:rPr>
              <a:t> people affected in the past decade </a:t>
            </a:r>
          </a:p>
        </p:txBody>
      </p:sp>
      <p:grpSp>
        <p:nvGrpSpPr>
          <p:cNvPr id="54" name="Group 53">
            <a:extLst>
              <a:ext uri="{FF2B5EF4-FFF2-40B4-BE49-F238E27FC236}">
                <a16:creationId xmlns:a16="http://schemas.microsoft.com/office/drawing/2014/main" id="{42E2D67F-3F55-5F42-A65D-2B180AFF43A3}"/>
              </a:ext>
            </a:extLst>
          </p:cNvPr>
          <p:cNvGrpSpPr/>
          <p:nvPr/>
        </p:nvGrpSpPr>
        <p:grpSpPr>
          <a:xfrm>
            <a:off x="3520440" y="2552700"/>
            <a:ext cx="1859280" cy="415457"/>
            <a:chOff x="1676400" y="2552700"/>
            <a:chExt cx="1859280" cy="415457"/>
          </a:xfrm>
        </p:grpSpPr>
        <p:sp>
          <p:nvSpPr>
            <p:cNvPr id="52" name="Rectangle 51">
              <a:extLst>
                <a:ext uri="{FF2B5EF4-FFF2-40B4-BE49-F238E27FC236}">
                  <a16:creationId xmlns:a16="http://schemas.microsoft.com/office/drawing/2014/main" id="{FB3FEA03-EED5-A242-AB99-72EEF5DF59B4}"/>
                </a:ext>
              </a:extLst>
            </p:cNvPr>
            <p:cNvSpPr/>
            <p:nvPr/>
          </p:nvSpPr>
          <p:spPr>
            <a:xfrm>
              <a:off x="1676400" y="2552700"/>
              <a:ext cx="1859280" cy="381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3492CF44-5F29-5047-A5D0-C59CA1C0AFAE}"/>
                </a:ext>
              </a:extLst>
            </p:cNvPr>
            <p:cNvSpPr/>
            <p:nvPr/>
          </p:nvSpPr>
          <p:spPr>
            <a:xfrm>
              <a:off x="1714500" y="2568047"/>
              <a:ext cx="1783080" cy="400110"/>
            </a:xfrm>
            <a:prstGeom prst="rect">
              <a:avLst/>
            </a:prstGeom>
          </p:spPr>
          <p:txBody>
            <a:bodyPr wrap="square">
              <a:spAutoFit/>
            </a:bodyPr>
            <a:lstStyle/>
            <a:p>
              <a:r>
                <a:rPr lang="en-US" sz="2000" b="1" dirty="0">
                  <a:solidFill>
                    <a:srgbClr val="682A8B"/>
                  </a:solidFill>
                  <a:latin typeface="Poppins ExtraBold" pitchFamily="2" charset="77"/>
                  <a:cs typeface="Poppins ExtraBold" pitchFamily="2" charset="77"/>
                </a:rPr>
                <a:t>2021 – 2030?</a:t>
              </a:r>
            </a:p>
          </p:txBody>
        </p:sp>
      </p:grpSp>
      <p:sp>
        <p:nvSpPr>
          <p:cNvPr id="55" name="Rectangle 54">
            <a:extLst>
              <a:ext uri="{FF2B5EF4-FFF2-40B4-BE49-F238E27FC236}">
                <a16:creationId xmlns:a16="http://schemas.microsoft.com/office/drawing/2014/main" id="{43A30349-89DA-534C-85D5-F9FA34EB3BEA}"/>
              </a:ext>
            </a:extLst>
          </p:cNvPr>
          <p:cNvSpPr/>
          <p:nvPr/>
        </p:nvSpPr>
        <p:spPr>
          <a:xfrm>
            <a:off x="3005080" y="3261467"/>
            <a:ext cx="6977120" cy="369332"/>
          </a:xfrm>
          <a:prstGeom prst="rect">
            <a:avLst/>
          </a:prstGeom>
        </p:spPr>
        <p:txBody>
          <a:bodyPr wrap="square">
            <a:spAutoFit/>
          </a:bodyPr>
          <a:lstStyle/>
          <a:p>
            <a:pPr marL="457200" indent="-457200">
              <a:buClr>
                <a:schemeClr val="bg1"/>
              </a:buClr>
              <a:buFont typeface="Arial" panose="020B0604020202020204" pitchFamily="34" charset="0"/>
              <a:buChar char="•"/>
            </a:pPr>
            <a:r>
              <a:rPr lang="en-US" b="1" dirty="0">
                <a:solidFill>
                  <a:srgbClr val="FFC000"/>
                </a:solidFill>
                <a:latin typeface="Poppins" pitchFamily="2" charset="77"/>
                <a:cs typeface="Poppins" pitchFamily="2" charset="77"/>
              </a:rPr>
              <a:t>130 </a:t>
            </a:r>
            <a:r>
              <a:rPr lang="en-US" sz="1600" dirty="0">
                <a:solidFill>
                  <a:schemeClr val="bg1"/>
                </a:solidFill>
                <a:latin typeface="Poppins Medium" pitchFamily="2" charset="77"/>
                <a:cs typeface="Poppins Medium" pitchFamily="2" charset="77"/>
              </a:rPr>
              <a:t>agencies deliver treatment at 500 sites. </a:t>
            </a:r>
            <a:endParaRPr lang="en-US" b="1" dirty="0">
              <a:solidFill>
                <a:srgbClr val="FFC000"/>
              </a:solidFill>
              <a:latin typeface="Poppins" pitchFamily="2" charset="77"/>
              <a:cs typeface="Poppins" pitchFamily="2" charset="77"/>
            </a:endParaRPr>
          </a:p>
        </p:txBody>
      </p:sp>
      <p:sp>
        <p:nvSpPr>
          <p:cNvPr id="56" name="Rectangle 55">
            <a:extLst>
              <a:ext uri="{FF2B5EF4-FFF2-40B4-BE49-F238E27FC236}">
                <a16:creationId xmlns:a16="http://schemas.microsoft.com/office/drawing/2014/main" id="{457FDF9E-A401-6943-9A8D-463B32AE92E3}"/>
              </a:ext>
            </a:extLst>
          </p:cNvPr>
          <p:cNvSpPr/>
          <p:nvPr/>
        </p:nvSpPr>
        <p:spPr>
          <a:xfrm>
            <a:off x="2997460" y="3573887"/>
            <a:ext cx="6923780" cy="369332"/>
          </a:xfrm>
          <a:prstGeom prst="rect">
            <a:avLst/>
          </a:prstGeom>
        </p:spPr>
        <p:txBody>
          <a:bodyPr wrap="square">
            <a:spAutoFit/>
          </a:bodyPr>
          <a:lstStyle/>
          <a:p>
            <a:pPr marL="457200" indent="-457200">
              <a:buFont typeface="Arial" panose="020B0604020202020204" pitchFamily="34" charset="0"/>
              <a:buChar char="•"/>
            </a:pPr>
            <a:r>
              <a:rPr lang="en-US" b="1" dirty="0">
                <a:solidFill>
                  <a:srgbClr val="FFC000"/>
                </a:solidFill>
                <a:latin typeface="Poppins" pitchFamily="2" charset="77"/>
                <a:cs typeface="Poppins" pitchFamily="2" charset="77"/>
              </a:rPr>
              <a:t>2,000</a:t>
            </a:r>
            <a:r>
              <a:rPr lang="en-US" sz="1600" dirty="0">
                <a:solidFill>
                  <a:schemeClr val="bg1"/>
                </a:solidFill>
                <a:latin typeface="Poppins Medium" pitchFamily="2" charset="77"/>
                <a:cs typeface="Poppins Medium" pitchFamily="2" charset="77"/>
              </a:rPr>
              <a:t> licenses-certifications specializing in addictions </a:t>
            </a:r>
          </a:p>
        </p:txBody>
      </p:sp>
      <p:sp>
        <p:nvSpPr>
          <p:cNvPr id="57" name="Rectangle 56">
            <a:extLst>
              <a:ext uri="{FF2B5EF4-FFF2-40B4-BE49-F238E27FC236}">
                <a16:creationId xmlns:a16="http://schemas.microsoft.com/office/drawing/2014/main" id="{00EBB6AB-505F-3142-B9D2-C1F6A34AFBAE}"/>
              </a:ext>
            </a:extLst>
          </p:cNvPr>
          <p:cNvSpPr/>
          <p:nvPr/>
        </p:nvSpPr>
        <p:spPr>
          <a:xfrm>
            <a:off x="3005080" y="3886307"/>
            <a:ext cx="7403840" cy="861774"/>
          </a:xfrm>
          <a:prstGeom prst="rect">
            <a:avLst/>
          </a:prstGeom>
        </p:spPr>
        <p:txBody>
          <a:bodyPr wrap="square">
            <a:spAutoFit/>
          </a:bodyPr>
          <a:lstStyle/>
          <a:p>
            <a:pPr marL="457200" indent="-457200">
              <a:buClr>
                <a:schemeClr val="bg1"/>
              </a:buClr>
              <a:buFont typeface="Arial" panose="020B0604020202020204" pitchFamily="34" charset="0"/>
              <a:buChar char="•"/>
            </a:pPr>
            <a:r>
              <a:rPr lang="en-US" b="1" dirty="0">
                <a:solidFill>
                  <a:srgbClr val="FFC000"/>
                </a:solidFill>
                <a:latin typeface="Poppins" pitchFamily="2" charset="77"/>
                <a:cs typeface="Poppins" pitchFamily="2" charset="77"/>
              </a:rPr>
              <a:t>10,000+</a:t>
            </a:r>
            <a:r>
              <a:rPr lang="en-US" sz="1600" dirty="0">
                <a:solidFill>
                  <a:schemeClr val="bg1"/>
                </a:solidFill>
                <a:latin typeface="Poppins Medium" pitchFamily="2" charset="77"/>
                <a:cs typeface="Poppins Medium" pitchFamily="2" charset="77"/>
              </a:rPr>
              <a:t> mental-health-related licenses-certifications for professionals who encounter substance abuse in the course of their work </a:t>
            </a:r>
          </a:p>
        </p:txBody>
      </p:sp>
      <p:sp>
        <p:nvSpPr>
          <p:cNvPr id="68" name="Rectangle 67">
            <a:extLst>
              <a:ext uri="{FF2B5EF4-FFF2-40B4-BE49-F238E27FC236}">
                <a16:creationId xmlns:a16="http://schemas.microsoft.com/office/drawing/2014/main" id="{60ED4873-42A7-AD48-9E09-0A87A726E952}"/>
              </a:ext>
            </a:extLst>
          </p:cNvPr>
          <p:cNvSpPr/>
          <p:nvPr/>
        </p:nvSpPr>
        <p:spPr>
          <a:xfrm>
            <a:off x="3005080" y="5044547"/>
            <a:ext cx="6977120" cy="646331"/>
          </a:xfrm>
          <a:prstGeom prst="rect">
            <a:avLst/>
          </a:prstGeom>
        </p:spPr>
        <p:txBody>
          <a:bodyPr wrap="square">
            <a:spAutoFit/>
          </a:bodyPr>
          <a:lstStyle/>
          <a:p>
            <a:pPr marL="457200" indent="-457200">
              <a:buClr>
                <a:schemeClr val="bg1"/>
              </a:buClr>
              <a:buFont typeface="Arial" panose="020B0604020202020204" pitchFamily="34" charset="0"/>
              <a:buChar char="•"/>
            </a:pPr>
            <a:r>
              <a:rPr lang="en-US" b="1" dirty="0">
                <a:solidFill>
                  <a:srgbClr val="FFC000"/>
                </a:solidFill>
                <a:latin typeface="Poppins" pitchFamily="2" charset="77"/>
                <a:cs typeface="Poppins" pitchFamily="2" charset="77"/>
              </a:rPr>
              <a:t>2015 = 275,000 </a:t>
            </a:r>
            <a:r>
              <a:rPr lang="en-US" sz="1600" dirty="0">
                <a:solidFill>
                  <a:schemeClr val="bg1"/>
                </a:solidFill>
                <a:latin typeface="Poppins Medium" pitchFamily="2" charset="77"/>
                <a:cs typeface="Poppins Medium" pitchFamily="2" charset="77"/>
              </a:rPr>
              <a:t>people in MA with OUD (</a:t>
            </a:r>
            <a:r>
              <a:rPr lang="en-US" b="1" dirty="0">
                <a:solidFill>
                  <a:srgbClr val="FFC000"/>
                </a:solidFill>
                <a:latin typeface="Poppins" pitchFamily="2" charset="77"/>
                <a:cs typeface="Poppins" pitchFamily="2" charset="77"/>
              </a:rPr>
              <a:t>4.6% of population &gt;age 11</a:t>
            </a:r>
            <a:r>
              <a:rPr lang="en-US" sz="1600" dirty="0">
                <a:solidFill>
                  <a:schemeClr val="bg1"/>
                </a:solidFill>
                <a:latin typeface="Poppins Medium" pitchFamily="2" charset="77"/>
                <a:cs typeface="Poppins Medium" pitchFamily="2" charset="77"/>
              </a:rPr>
              <a:t>) </a:t>
            </a:r>
            <a:endParaRPr lang="en-US" b="1" dirty="0">
              <a:solidFill>
                <a:srgbClr val="FFC000"/>
              </a:solidFill>
              <a:latin typeface="Poppins" pitchFamily="2" charset="77"/>
              <a:cs typeface="Poppins" pitchFamily="2" charset="77"/>
            </a:endParaRPr>
          </a:p>
        </p:txBody>
      </p:sp>
      <p:grpSp>
        <p:nvGrpSpPr>
          <p:cNvPr id="33" name="Group 32">
            <a:extLst>
              <a:ext uri="{FF2B5EF4-FFF2-40B4-BE49-F238E27FC236}">
                <a16:creationId xmlns:a16="http://schemas.microsoft.com/office/drawing/2014/main" id="{5586AF3B-0785-F245-954D-EDE2C16390A8}"/>
              </a:ext>
            </a:extLst>
          </p:cNvPr>
          <p:cNvGrpSpPr/>
          <p:nvPr/>
        </p:nvGrpSpPr>
        <p:grpSpPr>
          <a:xfrm>
            <a:off x="1409039" y="1303020"/>
            <a:ext cx="825929" cy="1089655"/>
            <a:chOff x="9416943" y="1219716"/>
            <a:chExt cx="658041" cy="868159"/>
          </a:xfrm>
          <a:solidFill>
            <a:srgbClr val="682A8B"/>
          </a:solidFill>
          <a:effectLst>
            <a:outerShdw blurRad="152400" dist="38100" dir="2700000" algn="tl" rotWithShape="0">
              <a:prstClr val="black">
                <a:alpha val="40000"/>
              </a:prstClr>
            </a:outerShdw>
          </a:effectLst>
        </p:grpSpPr>
        <p:pic>
          <p:nvPicPr>
            <p:cNvPr id="34" name="Graphic 33" descr="Rose with solid fill">
              <a:extLst>
                <a:ext uri="{FF2B5EF4-FFF2-40B4-BE49-F238E27FC236}">
                  <a16:creationId xmlns:a16="http://schemas.microsoft.com/office/drawing/2014/main" id="{554A6EDB-A4B6-E349-8988-49B0486F30A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3413367">
              <a:off x="9461810" y="1219716"/>
              <a:ext cx="549174" cy="549174"/>
            </a:xfrm>
            <a:prstGeom prst="rect">
              <a:avLst/>
            </a:prstGeom>
          </p:spPr>
        </p:pic>
        <p:grpSp>
          <p:nvGrpSpPr>
            <p:cNvPr id="35" name="Graphic 55" descr="Stacked Rocks with solid fill">
              <a:extLst>
                <a:ext uri="{FF2B5EF4-FFF2-40B4-BE49-F238E27FC236}">
                  <a16:creationId xmlns:a16="http://schemas.microsoft.com/office/drawing/2014/main" id="{218A79F4-F1B9-2E4A-AFD2-7AD82712BEF7}"/>
                </a:ext>
              </a:extLst>
            </p:cNvPr>
            <p:cNvGrpSpPr/>
            <p:nvPr/>
          </p:nvGrpSpPr>
          <p:grpSpPr>
            <a:xfrm>
              <a:off x="9416943" y="1697661"/>
              <a:ext cx="658041" cy="390214"/>
              <a:chOff x="3397143" y="-695019"/>
              <a:chExt cx="658041" cy="390214"/>
            </a:xfrm>
            <a:grpFill/>
          </p:grpSpPr>
          <p:sp>
            <p:nvSpPr>
              <p:cNvPr id="36" name="Freeform 35">
                <a:extLst>
                  <a:ext uri="{FF2B5EF4-FFF2-40B4-BE49-F238E27FC236}">
                    <a16:creationId xmlns:a16="http://schemas.microsoft.com/office/drawing/2014/main" id="{370E5121-B216-1B4D-A3DC-3E38C8824550}"/>
                  </a:ext>
                </a:extLst>
              </p:cNvPr>
              <p:cNvSpPr/>
              <p:nvPr/>
            </p:nvSpPr>
            <p:spPr>
              <a:xfrm>
                <a:off x="3464828" y="-695019"/>
                <a:ext cx="526881" cy="184789"/>
              </a:xfrm>
              <a:custGeom>
                <a:avLst/>
                <a:gdLst>
                  <a:gd name="connsiteX0" fmla="*/ 1081 w 526881"/>
                  <a:gd name="connsiteY0" fmla="*/ 88677 h 184789"/>
                  <a:gd name="connsiteX1" fmla="*/ 161101 w 526881"/>
                  <a:gd name="connsiteY1" fmla="*/ 247 h 184789"/>
                  <a:gd name="connsiteX2" fmla="*/ 388491 w 526881"/>
                  <a:gd name="connsiteY2" fmla="*/ 4457 h 184789"/>
                  <a:gd name="connsiteX3" fmla="*/ 525518 w 526881"/>
                  <a:gd name="connsiteY3" fmla="*/ 57425 h 184789"/>
                  <a:gd name="connsiteX4" fmla="*/ 413752 w 526881"/>
                  <a:gd name="connsiteY4" fmla="*/ 160267 h 184789"/>
                  <a:gd name="connsiteX5" fmla="*/ 131621 w 526881"/>
                  <a:gd name="connsiteY5" fmla="*/ 181317 h 184789"/>
                  <a:gd name="connsiteX6" fmla="*/ 1081 w 526881"/>
                  <a:gd name="connsiteY6" fmla="*/ 88677 h 184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881" h="184789">
                    <a:moveTo>
                      <a:pt x="1081" y="88677"/>
                    </a:moveTo>
                    <a:cubicBezTo>
                      <a:pt x="-7568" y="46567"/>
                      <a:pt x="34771" y="-3963"/>
                      <a:pt x="161101" y="247"/>
                    </a:cubicBezTo>
                    <a:cubicBezTo>
                      <a:pt x="287431" y="4457"/>
                      <a:pt x="354544" y="4457"/>
                      <a:pt x="388491" y="4457"/>
                    </a:cubicBezTo>
                    <a:cubicBezTo>
                      <a:pt x="430601" y="4457"/>
                      <a:pt x="512888" y="11124"/>
                      <a:pt x="525518" y="57425"/>
                    </a:cubicBezTo>
                    <a:cubicBezTo>
                      <a:pt x="538148" y="103726"/>
                      <a:pt x="460072" y="151846"/>
                      <a:pt x="413752" y="160267"/>
                    </a:cubicBezTo>
                    <a:cubicBezTo>
                      <a:pt x="367432" y="168687"/>
                      <a:pt x="194781" y="193947"/>
                      <a:pt x="131621" y="181317"/>
                    </a:cubicBezTo>
                    <a:cubicBezTo>
                      <a:pt x="68461" y="168687"/>
                      <a:pt x="14654" y="154675"/>
                      <a:pt x="1081" y="88677"/>
                    </a:cubicBezTo>
                    <a:close/>
                  </a:path>
                </a:pathLst>
              </a:custGeom>
              <a:grpFill/>
              <a:ln w="9525"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5EB475E0-2469-2B49-A2D4-1FDABE26A7A4}"/>
                  </a:ext>
                </a:extLst>
              </p:cNvPr>
              <p:cNvSpPr/>
              <p:nvPr/>
            </p:nvSpPr>
            <p:spPr>
              <a:xfrm>
                <a:off x="3397143" y="-489754"/>
                <a:ext cx="658041" cy="184949"/>
              </a:xfrm>
              <a:custGeom>
                <a:avLst/>
                <a:gdLst>
                  <a:gd name="connsiteX0" fmla="*/ 814 w 658041"/>
                  <a:gd name="connsiteY0" fmla="*/ 110041 h 184949"/>
                  <a:gd name="connsiteX1" fmla="*/ 153214 w 658041"/>
                  <a:gd name="connsiteY1" fmla="*/ 19963 h 184949"/>
                  <a:gd name="connsiteX2" fmla="*/ 498972 w 658041"/>
                  <a:gd name="connsiteY2" fmla="*/ 636 h 184949"/>
                  <a:gd name="connsiteX3" fmla="*/ 656982 w 658041"/>
                  <a:gd name="connsiteY3" fmla="*/ 73798 h 184949"/>
                  <a:gd name="connsiteX4" fmla="*/ 519212 w 658041"/>
                  <a:gd name="connsiteY4" fmla="*/ 175963 h 184949"/>
                  <a:gd name="connsiteX5" fmla="*/ 201963 w 658041"/>
                  <a:gd name="connsiteY5" fmla="*/ 181450 h 184949"/>
                  <a:gd name="connsiteX6" fmla="*/ 814 w 658041"/>
                  <a:gd name="connsiteY6" fmla="*/ 110041 h 184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58041" h="184949">
                    <a:moveTo>
                      <a:pt x="814" y="110041"/>
                    </a:moveTo>
                    <a:cubicBezTo>
                      <a:pt x="-7368" y="65940"/>
                      <a:pt x="46315" y="32545"/>
                      <a:pt x="153214" y="19963"/>
                    </a:cubicBezTo>
                    <a:cubicBezTo>
                      <a:pt x="293527" y="3446"/>
                      <a:pt x="467958" y="-2012"/>
                      <a:pt x="498972" y="636"/>
                    </a:cubicBezTo>
                    <a:cubicBezTo>
                      <a:pt x="529985" y="3284"/>
                      <a:pt x="646504" y="13229"/>
                      <a:pt x="656982" y="73798"/>
                    </a:cubicBezTo>
                    <a:cubicBezTo>
                      <a:pt x="667459" y="134367"/>
                      <a:pt x="598698" y="161047"/>
                      <a:pt x="519212" y="175963"/>
                    </a:cubicBezTo>
                    <a:cubicBezTo>
                      <a:pt x="439726" y="190879"/>
                      <a:pt x="221385" y="183107"/>
                      <a:pt x="201963" y="181450"/>
                    </a:cubicBezTo>
                    <a:cubicBezTo>
                      <a:pt x="182542" y="179792"/>
                      <a:pt x="17092" y="197737"/>
                      <a:pt x="814" y="110041"/>
                    </a:cubicBezTo>
                    <a:close/>
                  </a:path>
                </a:pathLst>
              </a:custGeom>
              <a:grpFill/>
              <a:ln w="9525" cap="flat">
                <a:noFill/>
                <a:prstDash val="solid"/>
                <a:miter/>
              </a:ln>
            </p:spPr>
            <p:txBody>
              <a:bodyPr rtlCol="0" anchor="ctr"/>
              <a:lstStyle/>
              <a:p>
                <a:endParaRPr lang="en-US"/>
              </a:p>
            </p:txBody>
          </p:sp>
        </p:grpSp>
      </p:grpSp>
      <p:grpSp>
        <p:nvGrpSpPr>
          <p:cNvPr id="38" name="Group 37">
            <a:extLst>
              <a:ext uri="{FF2B5EF4-FFF2-40B4-BE49-F238E27FC236}">
                <a16:creationId xmlns:a16="http://schemas.microsoft.com/office/drawing/2014/main" id="{37FA8FFF-294A-A047-B5E3-3E0887652046}"/>
              </a:ext>
            </a:extLst>
          </p:cNvPr>
          <p:cNvGrpSpPr/>
          <p:nvPr/>
        </p:nvGrpSpPr>
        <p:grpSpPr>
          <a:xfrm>
            <a:off x="1260143" y="3272982"/>
            <a:ext cx="1123720" cy="1057619"/>
            <a:chOff x="9077899" y="3084723"/>
            <a:chExt cx="1123720" cy="1057619"/>
          </a:xfrm>
        </p:grpSpPr>
        <p:sp>
          <p:nvSpPr>
            <p:cNvPr id="39" name="Freeform 38">
              <a:extLst>
                <a:ext uri="{FF2B5EF4-FFF2-40B4-BE49-F238E27FC236}">
                  <a16:creationId xmlns:a16="http://schemas.microsoft.com/office/drawing/2014/main" id="{F90A11BE-ABE2-CE4D-AE59-9D2D27246978}"/>
                </a:ext>
              </a:extLst>
            </p:cNvPr>
            <p:cNvSpPr/>
            <p:nvPr/>
          </p:nvSpPr>
          <p:spPr>
            <a:xfrm>
              <a:off x="9077899" y="3084723"/>
              <a:ext cx="1123720" cy="1057619"/>
            </a:xfrm>
            <a:custGeom>
              <a:avLst/>
              <a:gdLst>
                <a:gd name="connsiteX0" fmla="*/ 88135 w 1123720"/>
                <a:gd name="connsiteY0" fmla="*/ 0 h 1057619"/>
                <a:gd name="connsiteX1" fmla="*/ 0 w 1123720"/>
                <a:gd name="connsiteY1" fmla="*/ 862988 h 1057619"/>
                <a:gd name="connsiteX2" fmla="*/ 3672 w 1123720"/>
                <a:gd name="connsiteY2" fmla="*/ 903383 h 1057619"/>
                <a:gd name="connsiteX3" fmla="*/ 29378 w 1123720"/>
                <a:gd name="connsiteY3" fmla="*/ 932761 h 1057619"/>
                <a:gd name="connsiteX4" fmla="*/ 66101 w 1123720"/>
                <a:gd name="connsiteY4" fmla="*/ 962140 h 1057619"/>
                <a:gd name="connsiteX5" fmla="*/ 106496 w 1123720"/>
                <a:gd name="connsiteY5" fmla="*/ 976829 h 1057619"/>
                <a:gd name="connsiteX6" fmla="*/ 969484 w 1123720"/>
                <a:gd name="connsiteY6" fmla="*/ 1057619 h 1057619"/>
                <a:gd name="connsiteX7" fmla="*/ 998862 w 1123720"/>
                <a:gd name="connsiteY7" fmla="*/ 1039258 h 1057619"/>
                <a:gd name="connsiteX8" fmla="*/ 1031913 w 1123720"/>
                <a:gd name="connsiteY8" fmla="*/ 1002535 h 1057619"/>
                <a:gd name="connsiteX9" fmla="*/ 1042930 w 1123720"/>
                <a:gd name="connsiteY9" fmla="*/ 980501 h 1057619"/>
                <a:gd name="connsiteX10" fmla="*/ 1123720 w 1123720"/>
                <a:gd name="connsiteY10" fmla="*/ 190959 h 1057619"/>
                <a:gd name="connsiteX11" fmla="*/ 969484 w 1123720"/>
                <a:gd name="connsiteY11" fmla="*/ 176270 h 1057619"/>
                <a:gd name="connsiteX12" fmla="*/ 973156 w 1123720"/>
                <a:gd name="connsiteY12" fmla="*/ 95479 h 1057619"/>
                <a:gd name="connsiteX13" fmla="*/ 88135 w 1123720"/>
                <a:gd name="connsiteY13" fmla="*/ 0 h 1057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23720" h="1057619">
                  <a:moveTo>
                    <a:pt x="88135" y="0"/>
                  </a:moveTo>
                  <a:lnTo>
                    <a:pt x="0" y="862988"/>
                  </a:lnTo>
                  <a:lnTo>
                    <a:pt x="3672" y="903383"/>
                  </a:lnTo>
                  <a:lnTo>
                    <a:pt x="29378" y="932761"/>
                  </a:lnTo>
                  <a:lnTo>
                    <a:pt x="66101" y="962140"/>
                  </a:lnTo>
                  <a:lnTo>
                    <a:pt x="106496" y="976829"/>
                  </a:lnTo>
                  <a:lnTo>
                    <a:pt x="969484" y="1057619"/>
                  </a:lnTo>
                  <a:lnTo>
                    <a:pt x="998862" y="1039258"/>
                  </a:lnTo>
                  <a:lnTo>
                    <a:pt x="1031913" y="1002535"/>
                  </a:lnTo>
                  <a:lnTo>
                    <a:pt x="1042930" y="980501"/>
                  </a:lnTo>
                  <a:lnTo>
                    <a:pt x="1123720" y="190959"/>
                  </a:lnTo>
                  <a:lnTo>
                    <a:pt x="969484" y="176270"/>
                  </a:lnTo>
                  <a:lnTo>
                    <a:pt x="973156" y="95479"/>
                  </a:lnTo>
                  <a:lnTo>
                    <a:pt x="88135" y="0"/>
                  </a:lnTo>
                  <a:close/>
                </a:path>
              </a:pathLst>
            </a:custGeom>
            <a:solidFill>
              <a:srgbClr val="D0B8DF"/>
            </a:solidFill>
            <a:ln>
              <a:noFill/>
            </a:ln>
            <a:effectLst>
              <a:outerShdw blurRad="1524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 name="Group 39">
              <a:extLst>
                <a:ext uri="{FF2B5EF4-FFF2-40B4-BE49-F238E27FC236}">
                  <a16:creationId xmlns:a16="http://schemas.microsoft.com/office/drawing/2014/main" id="{AA40E51A-EC67-4F47-A5C6-C8443825340C}"/>
                </a:ext>
              </a:extLst>
            </p:cNvPr>
            <p:cNvGrpSpPr/>
            <p:nvPr/>
          </p:nvGrpSpPr>
          <p:grpSpPr>
            <a:xfrm rot="379008">
              <a:off x="9101143" y="3124200"/>
              <a:ext cx="1078183" cy="998220"/>
              <a:chOff x="8971597" y="4536757"/>
              <a:chExt cx="2234565" cy="2068841"/>
            </a:xfrm>
            <a:effectLst/>
          </p:grpSpPr>
          <p:grpSp>
            <p:nvGrpSpPr>
              <p:cNvPr id="41" name="Graphic 50" descr="Newspaper with solid fill">
                <a:extLst>
                  <a:ext uri="{FF2B5EF4-FFF2-40B4-BE49-F238E27FC236}">
                    <a16:creationId xmlns:a16="http://schemas.microsoft.com/office/drawing/2014/main" id="{69C9CF05-2ECE-3C49-9493-212A7A3469D4}"/>
                  </a:ext>
                </a:extLst>
              </p:cNvPr>
              <p:cNvGrpSpPr/>
              <p:nvPr/>
            </p:nvGrpSpPr>
            <p:grpSpPr>
              <a:xfrm>
                <a:off x="8971597" y="4536757"/>
                <a:ext cx="2234565" cy="2068841"/>
                <a:chOff x="8971597" y="4536757"/>
                <a:chExt cx="2234565" cy="2068841"/>
              </a:xfrm>
            </p:grpSpPr>
            <p:sp>
              <p:nvSpPr>
                <p:cNvPr id="53" name="Freeform 52">
                  <a:extLst>
                    <a:ext uri="{FF2B5EF4-FFF2-40B4-BE49-F238E27FC236}">
                      <a16:creationId xmlns:a16="http://schemas.microsoft.com/office/drawing/2014/main" id="{5740623B-A798-1644-BC3B-230A710AB053}"/>
                    </a:ext>
                  </a:extLst>
                </p:cNvPr>
                <p:cNvSpPr/>
                <p:nvPr/>
              </p:nvSpPr>
              <p:spPr>
                <a:xfrm>
                  <a:off x="8971597" y="4536757"/>
                  <a:ext cx="2234565" cy="2068841"/>
                </a:xfrm>
                <a:custGeom>
                  <a:avLst/>
                  <a:gdLst>
                    <a:gd name="connsiteX0" fmla="*/ 2037398 w 2234565"/>
                    <a:gd name="connsiteY0" fmla="*/ 1971675 h 2234565"/>
                    <a:gd name="connsiteX1" fmla="*/ 1971675 w 2234565"/>
                    <a:gd name="connsiteY1" fmla="*/ 2037398 h 2234565"/>
                    <a:gd name="connsiteX2" fmla="*/ 1905953 w 2234565"/>
                    <a:gd name="connsiteY2" fmla="*/ 1971675 h 2234565"/>
                    <a:gd name="connsiteX3" fmla="*/ 1905953 w 2234565"/>
                    <a:gd name="connsiteY3" fmla="*/ 394335 h 2234565"/>
                    <a:gd name="connsiteX4" fmla="*/ 2037398 w 2234565"/>
                    <a:gd name="connsiteY4" fmla="*/ 394335 h 2234565"/>
                    <a:gd name="connsiteX5" fmla="*/ 2037398 w 2234565"/>
                    <a:gd name="connsiteY5" fmla="*/ 1971675 h 2234565"/>
                    <a:gd name="connsiteX6" fmla="*/ 262890 w 2234565"/>
                    <a:gd name="connsiteY6" fmla="*/ 2037398 h 2234565"/>
                    <a:gd name="connsiteX7" fmla="*/ 197168 w 2234565"/>
                    <a:gd name="connsiteY7" fmla="*/ 1971675 h 2234565"/>
                    <a:gd name="connsiteX8" fmla="*/ 197168 w 2234565"/>
                    <a:gd name="connsiteY8" fmla="*/ 197168 h 2234565"/>
                    <a:gd name="connsiteX9" fmla="*/ 1708785 w 2234565"/>
                    <a:gd name="connsiteY9" fmla="*/ 197168 h 2234565"/>
                    <a:gd name="connsiteX10" fmla="*/ 1708785 w 2234565"/>
                    <a:gd name="connsiteY10" fmla="*/ 1971675 h 2234565"/>
                    <a:gd name="connsiteX11" fmla="*/ 1718644 w 2234565"/>
                    <a:gd name="connsiteY11" fmla="*/ 2037398 h 2234565"/>
                    <a:gd name="connsiteX12" fmla="*/ 262890 w 2234565"/>
                    <a:gd name="connsiteY12" fmla="*/ 2037398 h 2234565"/>
                    <a:gd name="connsiteX13" fmla="*/ 1905953 w 2234565"/>
                    <a:gd name="connsiteY13" fmla="*/ 197168 h 2234565"/>
                    <a:gd name="connsiteX14" fmla="*/ 1905953 w 2234565"/>
                    <a:gd name="connsiteY14" fmla="*/ 0 h 2234565"/>
                    <a:gd name="connsiteX15" fmla="*/ 0 w 2234565"/>
                    <a:gd name="connsiteY15" fmla="*/ 0 h 2234565"/>
                    <a:gd name="connsiteX16" fmla="*/ 0 w 2234565"/>
                    <a:gd name="connsiteY16" fmla="*/ 1971675 h 2234565"/>
                    <a:gd name="connsiteX17" fmla="*/ 262890 w 2234565"/>
                    <a:gd name="connsiteY17" fmla="*/ 2234565 h 2234565"/>
                    <a:gd name="connsiteX18" fmla="*/ 1971675 w 2234565"/>
                    <a:gd name="connsiteY18" fmla="*/ 2234565 h 2234565"/>
                    <a:gd name="connsiteX19" fmla="*/ 2234565 w 2234565"/>
                    <a:gd name="connsiteY19" fmla="*/ 1971675 h 2234565"/>
                    <a:gd name="connsiteX20" fmla="*/ 2234565 w 2234565"/>
                    <a:gd name="connsiteY20" fmla="*/ 197168 h 2234565"/>
                    <a:gd name="connsiteX21" fmla="*/ 1905953 w 2234565"/>
                    <a:gd name="connsiteY21" fmla="*/ 197168 h 2234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234565" h="2234565">
                      <a:moveTo>
                        <a:pt x="2037398" y="1971675"/>
                      </a:moveTo>
                      <a:cubicBezTo>
                        <a:pt x="2037398" y="2007822"/>
                        <a:pt x="2007822" y="2037398"/>
                        <a:pt x="1971675" y="2037398"/>
                      </a:cubicBezTo>
                      <a:cubicBezTo>
                        <a:pt x="1935528" y="2037398"/>
                        <a:pt x="1905953" y="2007822"/>
                        <a:pt x="1905953" y="1971675"/>
                      </a:cubicBezTo>
                      <a:lnTo>
                        <a:pt x="1905953" y="394335"/>
                      </a:lnTo>
                      <a:lnTo>
                        <a:pt x="2037398" y="394335"/>
                      </a:lnTo>
                      <a:lnTo>
                        <a:pt x="2037398" y="1971675"/>
                      </a:lnTo>
                      <a:close/>
                      <a:moveTo>
                        <a:pt x="262890" y="2037398"/>
                      </a:moveTo>
                      <a:cubicBezTo>
                        <a:pt x="226743" y="2037398"/>
                        <a:pt x="197168" y="2007822"/>
                        <a:pt x="197168" y="1971675"/>
                      </a:cubicBezTo>
                      <a:lnTo>
                        <a:pt x="197168" y="197168"/>
                      </a:lnTo>
                      <a:lnTo>
                        <a:pt x="1708785" y="197168"/>
                      </a:lnTo>
                      <a:lnTo>
                        <a:pt x="1708785" y="1971675"/>
                      </a:lnTo>
                      <a:cubicBezTo>
                        <a:pt x="1708785" y="1994678"/>
                        <a:pt x="1712071" y="2017681"/>
                        <a:pt x="1718644" y="2037398"/>
                      </a:cubicBezTo>
                      <a:lnTo>
                        <a:pt x="262890" y="2037398"/>
                      </a:lnTo>
                      <a:close/>
                      <a:moveTo>
                        <a:pt x="1905953" y="197168"/>
                      </a:moveTo>
                      <a:lnTo>
                        <a:pt x="1905953" y="0"/>
                      </a:lnTo>
                      <a:lnTo>
                        <a:pt x="0" y="0"/>
                      </a:lnTo>
                      <a:lnTo>
                        <a:pt x="0" y="1971675"/>
                      </a:lnTo>
                      <a:cubicBezTo>
                        <a:pt x="0" y="2116265"/>
                        <a:pt x="118301" y="2234565"/>
                        <a:pt x="262890" y="2234565"/>
                      </a:cubicBezTo>
                      <a:lnTo>
                        <a:pt x="1971675" y="2234565"/>
                      </a:lnTo>
                      <a:cubicBezTo>
                        <a:pt x="2116265" y="2234565"/>
                        <a:pt x="2234565" y="2116265"/>
                        <a:pt x="2234565" y="1971675"/>
                      </a:cubicBezTo>
                      <a:lnTo>
                        <a:pt x="2234565" y="197168"/>
                      </a:lnTo>
                      <a:lnTo>
                        <a:pt x="1905953" y="197168"/>
                      </a:lnTo>
                      <a:close/>
                    </a:path>
                  </a:pathLst>
                </a:custGeom>
                <a:solidFill>
                  <a:srgbClr val="682A8B"/>
                </a:solidFill>
                <a:ln w="32841" cap="flat">
                  <a:noFill/>
                  <a:prstDash val="solid"/>
                  <a:miter/>
                </a:ln>
                <a:effectLst/>
              </p:spPr>
              <p:txBody>
                <a:bodyPr rtlCol="0" anchor="ctr"/>
                <a:lstStyle/>
                <a:p>
                  <a:endParaRPr lang="en-US"/>
                </a:p>
              </p:txBody>
            </p:sp>
            <p:sp>
              <p:nvSpPr>
                <p:cNvPr id="69" name="Freeform 68">
                  <a:extLst>
                    <a:ext uri="{FF2B5EF4-FFF2-40B4-BE49-F238E27FC236}">
                      <a16:creationId xmlns:a16="http://schemas.microsoft.com/office/drawing/2014/main" id="{A3FCC0F8-5CF5-C64B-B3CD-E971C33F85A2}"/>
                    </a:ext>
                  </a:extLst>
                </p:cNvPr>
                <p:cNvSpPr/>
                <p:nvPr/>
              </p:nvSpPr>
              <p:spPr>
                <a:xfrm>
                  <a:off x="9300211" y="5703969"/>
                  <a:ext cx="1248727" cy="131444"/>
                </a:xfrm>
                <a:custGeom>
                  <a:avLst/>
                  <a:gdLst>
                    <a:gd name="connsiteX0" fmla="*/ 0 w 1248727"/>
                    <a:gd name="connsiteY0" fmla="*/ 0 h 131445"/>
                    <a:gd name="connsiteX1" fmla="*/ 1248728 w 1248727"/>
                    <a:gd name="connsiteY1" fmla="*/ 0 h 131445"/>
                    <a:gd name="connsiteX2" fmla="*/ 1248728 w 1248727"/>
                    <a:gd name="connsiteY2" fmla="*/ 131445 h 131445"/>
                    <a:gd name="connsiteX3" fmla="*/ 0 w 1248727"/>
                    <a:gd name="connsiteY3" fmla="*/ 131445 h 131445"/>
                  </a:gdLst>
                  <a:ahLst/>
                  <a:cxnLst>
                    <a:cxn ang="0">
                      <a:pos x="connsiteX0" y="connsiteY0"/>
                    </a:cxn>
                    <a:cxn ang="0">
                      <a:pos x="connsiteX1" y="connsiteY1"/>
                    </a:cxn>
                    <a:cxn ang="0">
                      <a:pos x="connsiteX2" y="connsiteY2"/>
                    </a:cxn>
                    <a:cxn ang="0">
                      <a:pos x="connsiteX3" y="connsiteY3"/>
                    </a:cxn>
                  </a:cxnLst>
                  <a:rect l="l" t="t" r="r" b="b"/>
                  <a:pathLst>
                    <a:path w="1248727" h="131445">
                      <a:moveTo>
                        <a:pt x="0" y="0"/>
                      </a:moveTo>
                      <a:lnTo>
                        <a:pt x="1248728" y="0"/>
                      </a:lnTo>
                      <a:lnTo>
                        <a:pt x="1248728" y="131445"/>
                      </a:lnTo>
                      <a:lnTo>
                        <a:pt x="0" y="131445"/>
                      </a:lnTo>
                      <a:close/>
                    </a:path>
                  </a:pathLst>
                </a:custGeom>
                <a:solidFill>
                  <a:srgbClr val="682A8B"/>
                </a:solidFill>
                <a:ln w="32841"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B7E32112-166C-A446-BA0A-A397E4B6446A}"/>
                    </a:ext>
                  </a:extLst>
                </p:cNvPr>
                <p:cNvSpPr/>
                <p:nvPr/>
              </p:nvSpPr>
              <p:spPr>
                <a:xfrm>
                  <a:off x="9990297" y="5903688"/>
                  <a:ext cx="558642" cy="394334"/>
                </a:xfrm>
                <a:custGeom>
                  <a:avLst/>
                  <a:gdLst>
                    <a:gd name="connsiteX0" fmla="*/ 0 w 558641"/>
                    <a:gd name="connsiteY0" fmla="*/ 0 h 394335"/>
                    <a:gd name="connsiteX1" fmla="*/ 558641 w 558641"/>
                    <a:gd name="connsiteY1" fmla="*/ 0 h 394335"/>
                    <a:gd name="connsiteX2" fmla="*/ 558641 w 558641"/>
                    <a:gd name="connsiteY2" fmla="*/ 394335 h 394335"/>
                    <a:gd name="connsiteX3" fmla="*/ 0 w 558641"/>
                    <a:gd name="connsiteY3" fmla="*/ 394335 h 394335"/>
                  </a:gdLst>
                  <a:ahLst/>
                  <a:cxnLst>
                    <a:cxn ang="0">
                      <a:pos x="connsiteX0" y="connsiteY0"/>
                    </a:cxn>
                    <a:cxn ang="0">
                      <a:pos x="connsiteX1" y="connsiteY1"/>
                    </a:cxn>
                    <a:cxn ang="0">
                      <a:pos x="connsiteX2" y="connsiteY2"/>
                    </a:cxn>
                    <a:cxn ang="0">
                      <a:pos x="connsiteX3" y="connsiteY3"/>
                    </a:cxn>
                  </a:cxnLst>
                  <a:rect l="l" t="t" r="r" b="b"/>
                  <a:pathLst>
                    <a:path w="558641" h="394335">
                      <a:moveTo>
                        <a:pt x="0" y="0"/>
                      </a:moveTo>
                      <a:lnTo>
                        <a:pt x="558641" y="0"/>
                      </a:lnTo>
                      <a:lnTo>
                        <a:pt x="558641" y="394335"/>
                      </a:lnTo>
                      <a:lnTo>
                        <a:pt x="0" y="394335"/>
                      </a:lnTo>
                      <a:close/>
                    </a:path>
                  </a:pathLst>
                </a:custGeom>
                <a:solidFill>
                  <a:srgbClr val="682A8B"/>
                </a:solidFill>
                <a:ln w="32841"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A31D29F8-D69A-A840-A473-0EFA3F735410}"/>
                    </a:ext>
                  </a:extLst>
                </p:cNvPr>
                <p:cNvSpPr/>
                <p:nvPr/>
              </p:nvSpPr>
              <p:spPr>
                <a:xfrm>
                  <a:off x="9300211" y="5903688"/>
                  <a:ext cx="558642" cy="131444"/>
                </a:xfrm>
                <a:custGeom>
                  <a:avLst/>
                  <a:gdLst>
                    <a:gd name="connsiteX0" fmla="*/ 0 w 558641"/>
                    <a:gd name="connsiteY0" fmla="*/ 0 h 131445"/>
                    <a:gd name="connsiteX1" fmla="*/ 558641 w 558641"/>
                    <a:gd name="connsiteY1" fmla="*/ 0 h 131445"/>
                    <a:gd name="connsiteX2" fmla="*/ 558641 w 558641"/>
                    <a:gd name="connsiteY2" fmla="*/ 131445 h 131445"/>
                    <a:gd name="connsiteX3" fmla="*/ 0 w 558641"/>
                    <a:gd name="connsiteY3" fmla="*/ 131445 h 131445"/>
                  </a:gdLst>
                  <a:ahLst/>
                  <a:cxnLst>
                    <a:cxn ang="0">
                      <a:pos x="connsiteX0" y="connsiteY0"/>
                    </a:cxn>
                    <a:cxn ang="0">
                      <a:pos x="connsiteX1" y="connsiteY1"/>
                    </a:cxn>
                    <a:cxn ang="0">
                      <a:pos x="connsiteX2" y="connsiteY2"/>
                    </a:cxn>
                    <a:cxn ang="0">
                      <a:pos x="connsiteX3" y="connsiteY3"/>
                    </a:cxn>
                  </a:cxnLst>
                  <a:rect l="l" t="t" r="r" b="b"/>
                  <a:pathLst>
                    <a:path w="558641" h="131445">
                      <a:moveTo>
                        <a:pt x="0" y="0"/>
                      </a:moveTo>
                      <a:lnTo>
                        <a:pt x="558641" y="0"/>
                      </a:lnTo>
                      <a:lnTo>
                        <a:pt x="558641" y="131445"/>
                      </a:lnTo>
                      <a:lnTo>
                        <a:pt x="0" y="131445"/>
                      </a:lnTo>
                      <a:close/>
                    </a:path>
                  </a:pathLst>
                </a:custGeom>
                <a:solidFill>
                  <a:srgbClr val="682A8B"/>
                </a:solidFill>
                <a:ln w="32841"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C4C7463D-6C5F-6F49-BB27-02941567E96D}"/>
                    </a:ext>
                  </a:extLst>
                </p:cNvPr>
                <p:cNvSpPr/>
                <p:nvPr/>
              </p:nvSpPr>
              <p:spPr>
                <a:xfrm>
                  <a:off x="9300211" y="6166578"/>
                  <a:ext cx="558642" cy="131444"/>
                </a:xfrm>
                <a:custGeom>
                  <a:avLst/>
                  <a:gdLst>
                    <a:gd name="connsiteX0" fmla="*/ 0 w 558641"/>
                    <a:gd name="connsiteY0" fmla="*/ 0 h 131445"/>
                    <a:gd name="connsiteX1" fmla="*/ 558641 w 558641"/>
                    <a:gd name="connsiteY1" fmla="*/ 0 h 131445"/>
                    <a:gd name="connsiteX2" fmla="*/ 558641 w 558641"/>
                    <a:gd name="connsiteY2" fmla="*/ 131445 h 131445"/>
                    <a:gd name="connsiteX3" fmla="*/ 0 w 558641"/>
                    <a:gd name="connsiteY3" fmla="*/ 131445 h 131445"/>
                  </a:gdLst>
                  <a:ahLst/>
                  <a:cxnLst>
                    <a:cxn ang="0">
                      <a:pos x="connsiteX0" y="connsiteY0"/>
                    </a:cxn>
                    <a:cxn ang="0">
                      <a:pos x="connsiteX1" y="connsiteY1"/>
                    </a:cxn>
                    <a:cxn ang="0">
                      <a:pos x="connsiteX2" y="connsiteY2"/>
                    </a:cxn>
                    <a:cxn ang="0">
                      <a:pos x="connsiteX3" y="connsiteY3"/>
                    </a:cxn>
                  </a:cxnLst>
                  <a:rect l="l" t="t" r="r" b="b"/>
                  <a:pathLst>
                    <a:path w="558641" h="131445">
                      <a:moveTo>
                        <a:pt x="0" y="0"/>
                      </a:moveTo>
                      <a:lnTo>
                        <a:pt x="558641" y="0"/>
                      </a:lnTo>
                      <a:lnTo>
                        <a:pt x="558641" y="131445"/>
                      </a:lnTo>
                      <a:lnTo>
                        <a:pt x="0" y="131445"/>
                      </a:lnTo>
                      <a:close/>
                    </a:path>
                  </a:pathLst>
                </a:custGeom>
                <a:solidFill>
                  <a:srgbClr val="682A8B"/>
                </a:solidFill>
                <a:ln w="32841" cap="flat">
                  <a:noFill/>
                  <a:prstDash val="solid"/>
                  <a:miter/>
                </a:ln>
              </p:spPr>
              <p:txBody>
                <a:bodyPr rtlCol="0" anchor="ctr"/>
                <a:lstStyle/>
                <a:p>
                  <a:endParaRPr lang="en-US"/>
                </a:p>
              </p:txBody>
            </p:sp>
          </p:grpSp>
          <p:sp>
            <p:nvSpPr>
              <p:cNvPr id="50" name="TextBox 49">
                <a:extLst>
                  <a:ext uri="{FF2B5EF4-FFF2-40B4-BE49-F238E27FC236}">
                    <a16:creationId xmlns:a16="http://schemas.microsoft.com/office/drawing/2014/main" id="{6CDD0BBC-9918-BE41-8E9A-03E0EC7F5A69}"/>
                  </a:ext>
                </a:extLst>
              </p:cNvPr>
              <p:cNvSpPr txBox="1"/>
              <p:nvPr/>
            </p:nvSpPr>
            <p:spPr>
              <a:xfrm>
                <a:off x="8996084" y="4694729"/>
                <a:ext cx="1848722" cy="1052495"/>
              </a:xfrm>
              <a:prstGeom prst="rect">
                <a:avLst/>
              </a:prstGeom>
              <a:noFill/>
            </p:spPr>
            <p:txBody>
              <a:bodyPr wrap="square" rtlCol="0">
                <a:spAutoFit/>
              </a:bodyPr>
              <a:lstStyle/>
              <a:p>
                <a:pPr algn="ctr">
                  <a:lnSpc>
                    <a:spcPct val="90000"/>
                  </a:lnSpc>
                </a:pPr>
                <a:r>
                  <a:rPr lang="en-US" sz="750" b="1" i="1">
                    <a:solidFill>
                      <a:srgbClr val="682A8B"/>
                    </a:solidFill>
                    <a:latin typeface="Arial Black" panose="020B0604020202020204" pitchFamily="34" charset="0"/>
                    <a:cs typeface="Arial Black" panose="020B0604020202020204" pitchFamily="34" charset="0"/>
                  </a:rPr>
                  <a:t>Overdose Deaths Top 100,000 Anually in US</a:t>
                </a:r>
              </a:p>
            </p:txBody>
          </p:sp>
        </p:grpSp>
      </p:grpSp>
      <p:grpSp>
        <p:nvGrpSpPr>
          <p:cNvPr id="73" name="Group 72">
            <a:extLst>
              <a:ext uri="{FF2B5EF4-FFF2-40B4-BE49-F238E27FC236}">
                <a16:creationId xmlns:a16="http://schemas.microsoft.com/office/drawing/2014/main" id="{B274A3FB-A71C-784F-A59C-937BC6D36791}"/>
              </a:ext>
            </a:extLst>
          </p:cNvPr>
          <p:cNvGrpSpPr/>
          <p:nvPr/>
        </p:nvGrpSpPr>
        <p:grpSpPr>
          <a:xfrm>
            <a:off x="1112520" y="4944642"/>
            <a:ext cx="1418966" cy="1041540"/>
            <a:chOff x="9324479" y="4526280"/>
            <a:chExt cx="1699261" cy="1247280"/>
          </a:xfrm>
          <a:solidFill>
            <a:srgbClr val="682A8B"/>
          </a:solidFill>
          <a:effectLst>
            <a:outerShdw blurRad="152400" dist="38100" dir="2700000" algn="tl" rotWithShape="0">
              <a:prstClr val="black">
                <a:alpha val="40000"/>
              </a:prstClr>
            </a:outerShdw>
          </a:effectLst>
        </p:grpSpPr>
        <p:pic>
          <p:nvPicPr>
            <p:cNvPr id="74" name="Graphic 73" descr="Heart with solid fill">
              <a:extLst>
                <a:ext uri="{FF2B5EF4-FFF2-40B4-BE49-F238E27FC236}">
                  <a16:creationId xmlns:a16="http://schemas.microsoft.com/office/drawing/2014/main" id="{E42D16FC-9624-3F46-9706-20D383184B2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700260" y="4526280"/>
              <a:ext cx="967740" cy="967740"/>
            </a:xfrm>
            <a:prstGeom prst="rect">
              <a:avLst/>
            </a:prstGeom>
          </p:spPr>
        </p:pic>
        <p:pic>
          <p:nvPicPr>
            <p:cNvPr id="75" name="Graphic 74" descr="Open hand with solid fill">
              <a:extLst>
                <a:ext uri="{FF2B5EF4-FFF2-40B4-BE49-F238E27FC236}">
                  <a16:creationId xmlns:a16="http://schemas.microsoft.com/office/drawing/2014/main" id="{9274BCFF-C973-2144-9889-FB5EC709093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20426115">
              <a:off x="10109340" y="4859160"/>
              <a:ext cx="914400" cy="914400"/>
            </a:xfrm>
            <a:prstGeom prst="rect">
              <a:avLst/>
            </a:prstGeom>
          </p:spPr>
        </p:pic>
        <p:pic>
          <p:nvPicPr>
            <p:cNvPr id="76" name="Graphic 75" descr="Open hand with solid fill">
              <a:extLst>
                <a:ext uri="{FF2B5EF4-FFF2-40B4-BE49-F238E27FC236}">
                  <a16:creationId xmlns:a16="http://schemas.microsoft.com/office/drawing/2014/main" id="{34E04A8F-CBCE-A74A-BD44-442B4EECD26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1173885" flipH="1">
              <a:off x="9324479" y="4859159"/>
              <a:ext cx="914400" cy="914400"/>
            </a:xfrm>
            <a:prstGeom prst="rect">
              <a:avLst/>
            </a:prstGeom>
          </p:spPr>
        </p:pic>
      </p:grpSp>
      <p:sp>
        <p:nvSpPr>
          <p:cNvPr id="43" name="Rectangle 42">
            <a:extLst>
              <a:ext uri="{FF2B5EF4-FFF2-40B4-BE49-F238E27FC236}">
                <a16:creationId xmlns:a16="http://schemas.microsoft.com/office/drawing/2014/main" id="{B32B5ADE-07CA-CF4C-B666-65FE80FDCCF1}"/>
              </a:ext>
            </a:extLst>
          </p:cNvPr>
          <p:cNvSpPr/>
          <p:nvPr/>
        </p:nvSpPr>
        <p:spPr>
          <a:xfrm>
            <a:off x="3012700" y="1310747"/>
            <a:ext cx="6977120" cy="369332"/>
          </a:xfrm>
          <a:prstGeom prst="rect">
            <a:avLst/>
          </a:prstGeom>
        </p:spPr>
        <p:txBody>
          <a:bodyPr wrap="square">
            <a:spAutoFit/>
          </a:bodyPr>
          <a:lstStyle/>
          <a:p>
            <a:pPr marL="457200" indent="-457200">
              <a:buFont typeface="Arial" panose="020B0604020202020204" pitchFamily="34" charset="0"/>
              <a:buChar char="•"/>
            </a:pPr>
            <a:r>
              <a:rPr lang="en-US" sz="1600" dirty="0">
                <a:solidFill>
                  <a:schemeClr val="bg1"/>
                </a:solidFill>
                <a:latin typeface="Poppins Medium" pitchFamily="2" charset="77"/>
                <a:cs typeface="Poppins Medium" pitchFamily="2" charset="77"/>
              </a:rPr>
              <a:t>2011-2020 = </a:t>
            </a:r>
            <a:r>
              <a:rPr lang="en-US" b="1" dirty="0">
                <a:solidFill>
                  <a:srgbClr val="FFC000"/>
                </a:solidFill>
                <a:latin typeface="Poppins" pitchFamily="2" charset="77"/>
                <a:cs typeface="Poppins" pitchFamily="2" charset="77"/>
              </a:rPr>
              <a:t>15,688 deaths </a:t>
            </a:r>
          </a:p>
        </p:txBody>
      </p:sp>
      <p:sp>
        <p:nvSpPr>
          <p:cNvPr id="44" name="Rectangle 43">
            <a:extLst>
              <a:ext uri="{FF2B5EF4-FFF2-40B4-BE49-F238E27FC236}">
                <a16:creationId xmlns:a16="http://schemas.microsoft.com/office/drawing/2014/main" id="{E56FAAC2-69D0-6240-A29D-73F2C75A71EE}"/>
              </a:ext>
            </a:extLst>
          </p:cNvPr>
          <p:cNvSpPr/>
          <p:nvPr/>
        </p:nvSpPr>
        <p:spPr>
          <a:xfrm>
            <a:off x="3005080" y="1615547"/>
            <a:ext cx="6923780" cy="615553"/>
          </a:xfrm>
          <a:prstGeom prst="rect">
            <a:avLst/>
          </a:prstGeom>
        </p:spPr>
        <p:txBody>
          <a:bodyPr wrap="square">
            <a:spAutoFit/>
          </a:bodyPr>
          <a:lstStyle/>
          <a:p>
            <a:pPr marL="457200" indent="-457200">
              <a:buFont typeface="Arial" panose="020B0604020202020204" pitchFamily="34" charset="0"/>
              <a:buChar char="•"/>
            </a:pPr>
            <a:r>
              <a:rPr lang="en-US" sz="1600" dirty="0">
                <a:solidFill>
                  <a:schemeClr val="bg1"/>
                </a:solidFill>
                <a:latin typeface="Poppins Medium" pitchFamily="2" charset="77"/>
                <a:cs typeface="Poppins Medium" pitchFamily="2" charset="77"/>
              </a:rPr>
              <a:t>21 people per fatality = “</a:t>
            </a:r>
            <a:r>
              <a:rPr lang="en-US" b="1" dirty="0">
                <a:solidFill>
                  <a:srgbClr val="FFC000"/>
                </a:solidFill>
                <a:latin typeface="Poppins" pitchFamily="2" charset="77"/>
                <a:cs typeface="Poppins" pitchFamily="2" charset="77"/>
              </a:rPr>
              <a:t>Very high degree of closeness</a:t>
            </a:r>
            <a:r>
              <a:rPr lang="en-US" sz="1600" dirty="0">
                <a:solidFill>
                  <a:schemeClr val="bg1"/>
                </a:solidFill>
                <a:latin typeface="Poppins Medium" pitchFamily="2" charset="77"/>
                <a:cs typeface="Poppins Medium" pitchFamily="2" charset="77"/>
              </a:rPr>
              <a:t>” to the deceased </a:t>
            </a:r>
          </a:p>
        </p:txBody>
      </p:sp>
      <p:sp>
        <p:nvSpPr>
          <p:cNvPr id="45" name="Rectangle 44">
            <a:extLst>
              <a:ext uri="{FF2B5EF4-FFF2-40B4-BE49-F238E27FC236}">
                <a16:creationId xmlns:a16="http://schemas.microsoft.com/office/drawing/2014/main" id="{6A5252BC-15A6-FB45-9513-BBD361A98B82}"/>
              </a:ext>
            </a:extLst>
          </p:cNvPr>
          <p:cNvSpPr/>
          <p:nvPr/>
        </p:nvSpPr>
        <p:spPr>
          <a:xfrm>
            <a:off x="3012700" y="2171807"/>
            <a:ext cx="6923780" cy="369332"/>
          </a:xfrm>
          <a:prstGeom prst="rect">
            <a:avLst/>
          </a:prstGeom>
        </p:spPr>
        <p:txBody>
          <a:bodyPr wrap="square">
            <a:spAutoFit/>
          </a:bodyPr>
          <a:lstStyle/>
          <a:p>
            <a:pPr marL="457200" indent="-457200">
              <a:buClr>
                <a:schemeClr val="bg1"/>
              </a:buClr>
              <a:buFont typeface="Arial" panose="020B0604020202020204" pitchFamily="34" charset="0"/>
              <a:buChar char="•"/>
            </a:pPr>
            <a:r>
              <a:rPr lang="en-US" b="1" dirty="0">
                <a:solidFill>
                  <a:srgbClr val="FFC000"/>
                </a:solidFill>
                <a:latin typeface="Poppins SemiBold" pitchFamily="2" charset="77"/>
                <a:cs typeface="Poppins SemiBold" pitchFamily="2" charset="77"/>
              </a:rPr>
              <a:t>329,448</a:t>
            </a:r>
            <a:r>
              <a:rPr lang="en-US" sz="1600" dirty="0">
                <a:solidFill>
                  <a:schemeClr val="bg1"/>
                </a:solidFill>
                <a:latin typeface="Poppins Medium" pitchFamily="2" charset="77"/>
                <a:cs typeface="Poppins Medium" pitchFamily="2" charset="77"/>
              </a:rPr>
              <a:t> people affected in the past decade </a:t>
            </a:r>
          </a:p>
        </p:txBody>
      </p:sp>
      <p:grpSp>
        <p:nvGrpSpPr>
          <p:cNvPr id="46" name="Group 45">
            <a:extLst>
              <a:ext uri="{FF2B5EF4-FFF2-40B4-BE49-F238E27FC236}">
                <a16:creationId xmlns:a16="http://schemas.microsoft.com/office/drawing/2014/main" id="{6C721635-12C0-D646-881A-FE5F1B6B25D2}"/>
              </a:ext>
            </a:extLst>
          </p:cNvPr>
          <p:cNvGrpSpPr/>
          <p:nvPr/>
        </p:nvGrpSpPr>
        <p:grpSpPr>
          <a:xfrm>
            <a:off x="3520440" y="2552700"/>
            <a:ext cx="1859280" cy="415457"/>
            <a:chOff x="1676400" y="2552700"/>
            <a:chExt cx="1859280" cy="415457"/>
          </a:xfrm>
        </p:grpSpPr>
        <p:sp>
          <p:nvSpPr>
            <p:cNvPr id="47" name="Rectangle 46">
              <a:extLst>
                <a:ext uri="{FF2B5EF4-FFF2-40B4-BE49-F238E27FC236}">
                  <a16:creationId xmlns:a16="http://schemas.microsoft.com/office/drawing/2014/main" id="{5F0A6842-B38A-724E-BDE6-1E941D2439F3}"/>
                </a:ext>
              </a:extLst>
            </p:cNvPr>
            <p:cNvSpPr/>
            <p:nvPr/>
          </p:nvSpPr>
          <p:spPr>
            <a:xfrm>
              <a:off x="1676400" y="2552700"/>
              <a:ext cx="1859280" cy="381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0873598A-D9B6-DD40-9C49-3C652495231A}"/>
                </a:ext>
              </a:extLst>
            </p:cNvPr>
            <p:cNvSpPr/>
            <p:nvPr/>
          </p:nvSpPr>
          <p:spPr>
            <a:xfrm>
              <a:off x="1714500" y="2568047"/>
              <a:ext cx="1783080" cy="400110"/>
            </a:xfrm>
            <a:prstGeom prst="rect">
              <a:avLst/>
            </a:prstGeom>
          </p:spPr>
          <p:txBody>
            <a:bodyPr wrap="square">
              <a:spAutoFit/>
            </a:bodyPr>
            <a:lstStyle/>
            <a:p>
              <a:r>
                <a:rPr lang="en-US" sz="2000" b="1" dirty="0">
                  <a:solidFill>
                    <a:srgbClr val="682A8B"/>
                  </a:solidFill>
                  <a:latin typeface="Poppins ExtraBold" pitchFamily="2" charset="77"/>
                  <a:cs typeface="Poppins ExtraBold" pitchFamily="2" charset="77"/>
                </a:rPr>
                <a:t>2021 – 2030?</a:t>
              </a:r>
            </a:p>
          </p:txBody>
        </p:sp>
      </p:grpSp>
      <p:grpSp>
        <p:nvGrpSpPr>
          <p:cNvPr id="59" name="Group 58">
            <a:extLst>
              <a:ext uri="{FF2B5EF4-FFF2-40B4-BE49-F238E27FC236}">
                <a16:creationId xmlns:a16="http://schemas.microsoft.com/office/drawing/2014/main" id="{960C5436-D96E-B549-B472-14365CF1B4A3}"/>
              </a:ext>
            </a:extLst>
          </p:cNvPr>
          <p:cNvGrpSpPr/>
          <p:nvPr/>
        </p:nvGrpSpPr>
        <p:grpSpPr>
          <a:xfrm>
            <a:off x="1409039" y="1303020"/>
            <a:ext cx="825929" cy="1089655"/>
            <a:chOff x="9416943" y="1219716"/>
            <a:chExt cx="658041" cy="868159"/>
          </a:xfrm>
          <a:solidFill>
            <a:srgbClr val="682A8B"/>
          </a:solidFill>
          <a:effectLst>
            <a:outerShdw blurRad="152400" dist="38100" dir="2700000" algn="tl" rotWithShape="0">
              <a:prstClr val="black">
                <a:alpha val="40000"/>
              </a:prstClr>
            </a:outerShdw>
          </a:effectLst>
        </p:grpSpPr>
        <p:pic>
          <p:nvPicPr>
            <p:cNvPr id="60" name="Graphic 59" descr="Rose with solid fill">
              <a:extLst>
                <a:ext uri="{FF2B5EF4-FFF2-40B4-BE49-F238E27FC236}">
                  <a16:creationId xmlns:a16="http://schemas.microsoft.com/office/drawing/2014/main" id="{1EAF0FFB-5A81-AB4E-B9D5-9199AF8D9B41}"/>
                </a:ext>
              </a:extLst>
            </p:cNvPr>
            <p:cNvPicPr>
              <a:picLocks noChangeAspect="1"/>
            </p:cNvPicPr>
            <p:nvPr/>
          </p:nvPicPr>
          <p:blipFill>
            <a:blip r:embed="rId3">
              <a:alphaModFix/>
              <a:extLst>
                <a:ext uri="{96DAC541-7B7A-43D3-8B79-37D633B846F1}">
                  <asvg:svgBlip xmlns:asvg="http://schemas.microsoft.com/office/drawing/2016/SVG/main" r:embed="rId4"/>
                </a:ext>
              </a:extLst>
            </a:blip>
            <a:stretch>
              <a:fillRect/>
            </a:stretch>
          </p:blipFill>
          <p:spPr>
            <a:xfrm rot="3413367">
              <a:off x="9461810" y="1219716"/>
              <a:ext cx="549174" cy="549174"/>
            </a:xfrm>
            <a:prstGeom prst="rect">
              <a:avLst/>
            </a:prstGeom>
          </p:spPr>
        </p:pic>
        <p:grpSp>
          <p:nvGrpSpPr>
            <p:cNvPr id="61" name="Graphic 55" descr="Stacked Rocks with solid fill">
              <a:extLst>
                <a:ext uri="{FF2B5EF4-FFF2-40B4-BE49-F238E27FC236}">
                  <a16:creationId xmlns:a16="http://schemas.microsoft.com/office/drawing/2014/main" id="{BFAC35D3-DEC3-E744-9039-B6EA37E75410}"/>
                </a:ext>
              </a:extLst>
            </p:cNvPr>
            <p:cNvGrpSpPr/>
            <p:nvPr/>
          </p:nvGrpSpPr>
          <p:grpSpPr>
            <a:xfrm>
              <a:off x="9416943" y="1697661"/>
              <a:ext cx="658041" cy="390214"/>
              <a:chOff x="3397143" y="-695019"/>
              <a:chExt cx="658041" cy="390214"/>
            </a:xfrm>
            <a:grpFill/>
          </p:grpSpPr>
          <p:sp>
            <p:nvSpPr>
              <p:cNvPr id="62" name="Freeform 61">
                <a:extLst>
                  <a:ext uri="{FF2B5EF4-FFF2-40B4-BE49-F238E27FC236}">
                    <a16:creationId xmlns:a16="http://schemas.microsoft.com/office/drawing/2014/main" id="{5B211073-A989-9C4E-9A56-461A30410335}"/>
                  </a:ext>
                </a:extLst>
              </p:cNvPr>
              <p:cNvSpPr/>
              <p:nvPr/>
            </p:nvSpPr>
            <p:spPr>
              <a:xfrm>
                <a:off x="3464828" y="-695019"/>
                <a:ext cx="526881" cy="184789"/>
              </a:xfrm>
              <a:custGeom>
                <a:avLst/>
                <a:gdLst>
                  <a:gd name="connsiteX0" fmla="*/ 1081 w 526881"/>
                  <a:gd name="connsiteY0" fmla="*/ 88677 h 184789"/>
                  <a:gd name="connsiteX1" fmla="*/ 161101 w 526881"/>
                  <a:gd name="connsiteY1" fmla="*/ 247 h 184789"/>
                  <a:gd name="connsiteX2" fmla="*/ 388491 w 526881"/>
                  <a:gd name="connsiteY2" fmla="*/ 4457 h 184789"/>
                  <a:gd name="connsiteX3" fmla="*/ 525518 w 526881"/>
                  <a:gd name="connsiteY3" fmla="*/ 57425 h 184789"/>
                  <a:gd name="connsiteX4" fmla="*/ 413752 w 526881"/>
                  <a:gd name="connsiteY4" fmla="*/ 160267 h 184789"/>
                  <a:gd name="connsiteX5" fmla="*/ 131621 w 526881"/>
                  <a:gd name="connsiteY5" fmla="*/ 181317 h 184789"/>
                  <a:gd name="connsiteX6" fmla="*/ 1081 w 526881"/>
                  <a:gd name="connsiteY6" fmla="*/ 88677 h 184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881" h="184789">
                    <a:moveTo>
                      <a:pt x="1081" y="88677"/>
                    </a:moveTo>
                    <a:cubicBezTo>
                      <a:pt x="-7568" y="46567"/>
                      <a:pt x="34771" y="-3963"/>
                      <a:pt x="161101" y="247"/>
                    </a:cubicBezTo>
                    <a:cubicBezTo>
                      <a:pt x="287431" y="4457"/>
                      <a:pt x="354544" y="4457"/>
                      <a:pt x="388491" y="4457"/>
                    </a:cubicBezTo>
                    <a:cubicBezTo>
                      <a:pt x="430601" y="4457"/>
                      <a:pt x="512888" y="11124"/>
                      <a:pt x="525518" y="57425"/>
                    </a:cubicBezTo>
                    <a:cubicBezTo>
                      <a:pt x="538148" y="103726"/>
                      <a:pt x="460072" y="151846"/>
                      <a:pt x="413752" y="160267"/>
                    </a:cubicBezTo>
                    <a:cubicBezTo>
                      <a:pt x="367432" y="168687"/>
                      <a:pt x="194781" y="193947"/>
                      <a:pt x="131621" y="181317"/>
                    </a:cubicBezTo>
                    <a:cubicBezTo>
                      <a:pt x="68461" y="168687"/>
                      <a:pt x="14654" y="154675"/>
                      <a:pt x="1081" y="88677"/>
                    </a:cubicBezTo>
                    <a:close/>
                  </a:path>
                </a:pathLst>
              </a:custGeom>
              <a:grpFill/>
              <a:ln w="9525"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560DBB0A-526A-6749-86D6-8080E4BF8A7A}"/>
                  </a:ext>
                </a:extLst>
              </p:cNvPr>
              <p:cNvSpPr/>
              <p:nvPr/>
            </p:nvSpPr>
            <p:spPr>
              <a:xfrm>
                <a:off x="3397143" y="-489754"/>
                <a:ext cx="658041" cy="184949"/>
              </a:xfrm>
              <a:custGeom>
                <a:avLst/>
                <a:gdLst>
                  <a:gd name="connsiteX0" fmla="*/ 814 w 658041"/>
                  <a:gd name="connsiteY0" fmla="*/ 110041 h 184949"/>
                  <a:gd name="connsiteX1" fmla="*/ 153214 w 658041"/>
                  <a:gd name="connsiteY1" fmla="*/ 19963 h 184949"/>
                  <a:gd name="connsiteX2" fmla="*/ 498972 w 658041"/>
                  <a:gd name="connsiteY2" fmla="*/ 636 h 184949"/>
                  <a:gd name="connsiteX3" fmla="*/ 656982 w 658041"/>
                  <a:gd name="connsiteY3" fmla="*/ 73798 h 184949"/>
                  <a:gd name="connsiteX4" fmla="*/ 519212 w 658041"/>
                  <a:gd name="connsiteY4" fmla="*/ 175963 h 184949"/>
                  <a:gd name="connsiteX5" fmla="*/ 201963 w 658041"/>
                  <a:gd name="connsiteY5" fmla="*/ 181450 h 184949"/>
                  <a:gd name="connsiteX6" fmla="*/ 814 w 658041"/>
                  <a:gd name="connsiteY6" fmla="*/ 110041 h 184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58041" h="184949">
                    <a:moveTo>
                      <a:pt x="814" y="110041"/>
                    </a:moveTo>
                    <a:cubicBezTo>
                      <a:pt x="-7368" y="65940"/>
                      <a:pt x="46315" y="32545"/>
                      <a:pt x="153214" y="19963"/>
                    </a:cubicBezTo>
                    <a:cubicBezTo>
                      <a:pt x="293527" y="3446"/>
                      <a:pt x="467958" y="-2012"/>
                      <a:pt x="498972" y="636"/>
                    </a:cubicBezTo>
                    <a:cubicBezTo>
                      <a:pt x="529985" y="3284"/>
                      <a:pt x="646504" y="13229"/>
                      <a:pt x="656982" y="73798"/>
                    </a:cubicBezTo>
                    <a:cubicBezTo>
                      <a:pt x="667459" y="134367"/>
                      <a:pt x="598698" y="161047"/>
                      <a:pt x="519212" y="175963"/>
                    </a:cubicBezTo>
                    <a:cubicBezTo>
                      <a:pt x="439726" y="190879"/>
                      <a:pt x="221385" y="183107"/>
                      <a:pt x="201963" y="181450"/>
                    </a:cubicBezTo>
                    <a:cubicBezTo>
                      <a:pt x="182542" y="179792"/>
                      <a:pt x="17092" y="197737"/>
                      <a:pt x="814" y="110041"/>
                    </a:cubicBezTo>
                    <a:close/>
                  </a:path>
                </a:pathLst>
              </a:custGeom>
              <a:grpFill/>
              <a:ln w="9525" cap="flat">
                <a:noFill/>
                <a:prstDash val="solid"/>
                <a:miter/>
              </a:ln>
            </p:spPr>
            <p:txBody>
              <a:bodyPr rtlCol="0" anchor="ctr"/>
              <a:lstStyle/>
              <a:p>
                <a:endParaRPr lang="en-US"/>
              </a:p>
            </p:txBody>
          </p:sp>
        </p:grpSp>
      </p:grpSp>
      <p:sp>
        <p:nvSpPr>
          <p:cNvPr id="64" name="Rectangle 63">
            <a:extLst>
              <a:ext uri="{FF2B5EF4-FFF2-40B4-BE49-F238E27FC236}">
                <a16:creationId xmlns:a16="http://schemas.microsoft.com/office/drawing/2014/main" id="{7F6914F2-54F1-024E-826B-3DECA76568F8}"/>
              </a:ext>
            </a:extLst>
          </p:cNvPr>
          <p:cNvSpPr/>
          <p:nvPr/>
        </p:nvSpPr>
        <p:spPr>
          <a:xfrm>
            <a:off x="3005080" y="3261467"/>
            <a:ext cx="6977120" cy="369332"/>
          </a:xfrm>
          <a:prstGeom prst="rect">
            <a:avLst/>
          </a:prstGeom>
        </p:spPr>
        <p:txBody>
          <a:bodyPr wrap="square">
            <a:spAutoFit/>
          </a:bodyPr>
          <a:lstStyle/>
          <a:p>
            <a:pPr marL="457200" indent="-457200">
              <a:buClr>
                <a:schemeClr val="bg1"/>
              </a:buClr>
              <a:buFont typeface="Arial" panose="020B0604020202020204" pitchFamily="34" charset="0"/>
              <a:buChar char="•"/>
            </a:pPr>
            <a:r>
              <a:rPr lang="en-US" b="1" dirty="0">
                <a:solidFill>
                  <a:srgbClr val="FFC000"/>
                </a:solidFill>
                <a:latin typeface="Poppins" pitchFamily="2" charset="77"/>
                <a:cs typeface="Poppins" pitchFamily="2" charset="77"/>
              </a:rPr>
              <a:t>130 </a:t>
            </a:r>
            <a:r>
              <a:rPr lang="en-US" sz="1600" dirty="0">
                <a:solidFill>
                  <a:schemeClr val="bg1"/>
                </a:solidFill>
                <a:latin typeface="Poppins Medium" pitchFamily="2" charset="77"/>
                <a:cs typeface="Poppins Medium" pitchFamily="2" charset="77"/>
              </a:rPr>
              <a:t>agencies deliver treatment at 500 sites. </a:t>
            </a:r>
            <a:endParaRPr lang="en-US" b="1" dirty="0">
              <a:solidFill>
                <a:srgbClr val="FFC000"/>
              </a:solidFill>
              <a:latin typeface="Poppins" pitchFamily="2" charset="77"/>
              <a:cs typeface="Poppins" pitchFamily="2" charset="77"/>
            </a:endParaRPr>
          </a:p>
        </p:txBody>
      </p:sp>
      <p:sp>
        <p:nvSpPr>
          <p:cNvPr id="65" name="Rectangle 64">
            <a:extLst>
              <a:ext uri="{FF2B5EF4-FFF2-40B4-BE49-F238E27FC236}">
                <a16:creationId xmlns:a16="http://schemas.microsoft.com/office/drawing/2014/main" id="{CC03B381-040D-654A-BEAE-1FCC060627F2}"/>
              </a:ext>
            </a:extLst>
          </p:cNvPr>
          <p:cNvSpPr/>
          <p:nvPr/>
        </p:nvSpPr>
        <p:spPr>
          <a:xfrm>
            <a:off x="2997460" y="3573887"/>
            <a:ext cx="6923780" cy="369332"/>
          </a:xfrm>
          <a:prstGeom prst="rect">
            <a:avLst/>
          </a:prstGeom>
        </p:spPr>
        <p:txBody>
          <a:bodyPr wrap="square">
            <a:spAutoFit/>
          </a:bodyPr>
          <a:lstStyle/>
          <a:p>
            <a:pPr marL="457200" indent="-457200">
              <a:buFont typeface="Arial" panose="020B0604020202020204" pitchFamily="34" charset="0"/>
              <a:buChar char="•"/>
            </a:pPr>
            <a:r>
              <a:rPr lang="en-US" b="1" dirty="0">
                <a:solidFill>
                  <a:srgbClr val="FFC000"/>
                </a:solidFill>
                <a:latin typeface="Poppins" pitchFamily="2" charset="77"/>
                <a:cs typeface="Poppins" pitchFamily="2" charset="77"/>
              </a:rPr>
              <a:t>2,000</a:t>
            </a:r>
            <a:r>
              <a:rPr lang="en-US" sz="1600" dirty="0">
                <a:solidFill>
                  <a:schemeClr val="bg1"/>
                </a:solidFill>
                <a:latin typeface="Poppins Medium" pitchFamily="2" charset="77"/>
                <a:cs typeface="Poppins Medium" pitchFamily="2" charset="77"/>
              </a:rPr>
              <a:t> licenses-certifications specializing in addictions </a:t>
            </a:r>
          </a:p>
        </p:txBody>
      </p:sp>
      <p:sp>
        <p:nvSpPr>
          <p:cNvPr id="66" name="Rectangle 65">
            <a:extLst>
              <a:ext uri="{FF2B5EF4-FFF2-40B4-BE49-F238E27FC236}">
                <a16:creationId xmlns:a16="http://schemas.microsoft.com/office/drawing/2014/main" id="{A5D9E4C8-1314-C245-9756-C814D96A20F8}"/>
              </a:ext>
            </a:extLst>
          </p:cNvPr>
          <p:cNvSpPr/>
          <p:nvPr/>
        </p:nvSpPr>
        <p:spPr>
          <a:xfrm>
            <a:off x="3005080" y="3886307"/>
            <a:ext cx="7403840" cy="861774"/>
          </a:xfrm>
          <a:prstGeom prst="rect">
            <a:avLst/>
          </a:prstGeom>
        </p:spPr>
        <p:txBody>
          <a:bodyPr wrap="square">
            <a:spAutoFit/>
          </a:bodyPr>
          <a:lstStyle/>
          <a:p>
            <a:pPr marL="457200" indent="-457200">
              <a:buClr>
                <a:schemeClr val="bg1"/>
              </a:buClr>
              <a:buFont typeface="Arial" panose="020B0604020202020204" pitchFamily="34" charset="0"/>
              <a:buChar char="•"/>
            </a:pPr>
            <a:r>
              <a:rPr lang="en-US" b="1" dirty="0">
                <a:solidFill>
                  <a:srgbClr val="FFC000"/>
                </a:solidFill>
                <a:latin typeface="Poppins" pitchFamily="2" charset="77"/>
                <a:cs typeface="Poppins" pitchFamily="2" charset="77"/>
              </a:rPr>
              <a:t>10,000+</a:t>
            </a:r>
            <a:r>
              <a:rPr lang="en-US" sz="1600" dirty="0">
                <a:solidFill>
                  <a:schemeClr val="bg1"/>
                </a:solidFill>
                <a:latin typeface="Poppins Medium" pitchFamily="2" charset="77"/>
                <a:cs typeface="Poppins Medium" pitchFamily="2" charset="77"/>
              </a:rPr>
              <a:t> mental-health-related licenses-certifications for professionals who encounter substance abuse in the course of their work </a:t>
            </a:r>
          </a:p>
        </p:txBody>
      </p:sp>
      <p:grpSp>
        <p:nvGrpSpPr>
          <p:cNvPr id="67" name="Group 66">
            <a:extLst>
              <a:ext uri="{FF2B5EF4-FFF2-40B4-BE49-F238E27FC236}">
                <a16:creationId xmlns:a16="http://schemas.microsoft.com/office/drawing/2014/main" id="{1C8AEDF9-F9C4-C146-83E2-B8603BC2E9BC}"/>
              </a:ext>
            </a:extLst>
          </p:cNvPr>
          <p:cNvGrpSpPr/>
          <p:nvPr/>
        </p:nvGrpSpPr>
        <p:grpSpPr>
          <a:xfrm>
            <a:off x="1260143" y="3272982"/>
            <a:ext cx="1123720" cy="1057619"/>
            <a:chOff x="9077899" y="3084723"/>
            <a:chExt cx="1123720" cy="1057619"/>
          </a:xfrm>
        </p:grpSpPr>
        <p:sp>
          <p:nvSpPr>
            <p:cNvPr id="77" name="Freeform 76">
              <a:extLst>
                <a:ext uri="{FF2B5EF4-FFF2-40B4-BE49-F238E27FC236}">
                  <a16:creationId xmlns:a16="http://schemas.microsoft.com/office/drawing/2014/main" id="{1E669F33-325F-6F40-95D7-034F8751CA82}"/>
                </a:ext>
              </a:extLst>
            </p:cNvPr>
            <p:cNvSpPr/>
            <p:nvPr/>
          </p:nvSpPr>
          <p:spPr>
            <a:xfrm>
              <a:off x="9077899" y="3084723"/>
              <a:ext cx="1123720" cy="1057619"/>
            </a:xfrm>
            <a:custGeom>
              <a:avLst/>
              <a:gdLst>
                <a:gd name="connsiteX0" fmla="*/ 88135 w 1123720"/>
                <a:gd name="connsiteY0" fmla="*/ 0 h 1057619"/>
                <a:gd name="connsiteX1" fmla="*/ 0 w 1123720"/>
                <a:gd name="connsiteY1" fmla="*/ 862988 h 1057619"/>
                <a:gd name="connsiteX2" fmla="*/ 3672 w 1123720"/>
                <a:gd name="connsiteY2" fmla="*/ 903383 h 1057619"/>
                <a:gd name="connsiteX3" fmla="*/ 29378 w 1123720"/>
                <a:gd name="connsiteY3" fmla="*/ 932761 h 1057619"/>
                <a:gd name="connsiteX4" fmla="*/ 66101 w 1123720"/>
                <a:gd name="connsiteY4" fmla="*/ 962140 h 1057619"/>
                <a:gd name="connsiteX5" fmla="*/ 106496 w 1123720"/>
                <a:gd name="connsiteY5" fmla="*/ 976829 h 1057619"/>
                <a:gd name="connsiteX6" fmla="*/ 969484 w 1123720"/>
                <a:gd name="connsiteY6" fmla="*/ 1057619 h 1057619"/>
                <a:gd name="connsiteX7" fmla="*/ 998862 w 1123720"/>
                <a:gd name="connsiteY7" fmla="*/ 1039258 h 1057619"/>
                <a:gd name="connsiteX8" fmla="*/ 1031913 w 1123720"/>
                <a:gd name="connsiteY8" fmla="*/ 1002535 h 1057619"/>
                <a:gd name="connsiteX9" fmla="*/ 1042930 w 1123720"/>
                <a:gd name="connsiteY9" fmla="*/ 980501 h 1057619"/>
                <a:gd name="connsiteX10" fmla="*/ 1123720 w 1123720"/>
                <a:gd name="connsiteY10" fmla="*/ 190959 h 1057619"/>
                <a:gd name="connsiteX11" fmla="*/ 969484 w 1123720"/>
                <a:gd name="connsiteY11" fmla="*/ 176270 h 1057619"/>
                <a:gd name="connsiteX12" fmla="*/ 973156 w 1123720"/>
                <a:gd name="connsiteY12" fmla="*/ 95479 h 1057619"/>
                <a:gd name="connsiteX13" fmla="*/ 88135 w 1123720"/>
                <a:gd name="connsiteY13" fmla="*/ 0 h 1057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23720" h="1057619">
                  <a:moveTo>
                    <a:pt x="88135" y="0"/>
                  </a:moveTo>
                  <a:lnTo>
                    <a:pt x="0" y="862988"/>
                  </a:lnTo>
                  <a:lnTo>
                    <a:pt x="3672" y="903383"/>
                  </a:lnTo>
                  <a:lnTo>
                    <a:pt x="29378" y="932761"/>
                  </a:lnTo>
                  <a:lnTo>
                    <a:pt x="66101" y="962140"/>
                  </a:lnTo>
                  <a:lnTo>
                    <a:pt x="106496" y="976829"/>
                  </a:lnTo>
                  <a:lnTo>
                    <a:pt x="969484" y="1057619"/>
                  </a:lnTo>
                  <a:lnTo>
                    <a:pt x="998862" y="1039258"/>
                  </a:lnTo>
                  <a:lnTo>
                    <a:pt x="1031913" y="1002535"/>
                  </a:lnTo>
                  <a:lnTo>
                    <a:pt x="1042930" y="980501"/>
                  </a:lnTo>
                  <a:lnTo>
                    <a:pt x="1123720" y="190959"/>
                  </a:lnTo>
                  <a:lnTo>
                    <a:pt x="969484" y="176270"/>
                  </a:lnTo>
                  <a:lnTo>
                    <a:pt x="973156" y="95479"/>
                  </a:lnTo>
                  <a:lnTo>
                    <a:pt x="88135" y="0"/>
                  </a:lnTo>
                  <a:close/>
                </a:path>
              </a:pathLst>
            </a:custGeom>
            <a:solidFill>
              <a:srgbClr val="D0B8DF"/>
            </a:solidFill>
            <a:ln>
              <a:noFill/>
            </a:ln>
            <a:effectLst>
              <a:outerShdw blurRad="1524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8" name="Group 77">
              <a:extLst>
                <a:ext uri="{FF2B5EF4-FFF2-40B4-BE49-F238E27FC236}">
                  <a16:creationId xmlns:a16="http://schemas.microsoft.com/office/drawing/2014/main" id="{E089BC8B-5DCE-2742-8E02-CD3DF4E69F40}"/>
                </a:ext>
              </a:extLst>
            </p:cNvPr>
            <p:cNvGrpSpPr/>
            <p:nvPr/>
          </p:nvGrpSpPr>
          <p:grpSpPr>
            <a:xfrm rot="379008">
              <a:off x="9101143" y="3124200"/>
              <a:ext cx="1078183" cy="998220"/>
              <a:chOff x="8971597" y="4536757"/>
              <a:chExt cx="2234565" cy="2068841"/>
            </a:xfrm>
            <a:effectLst/>
          </p:grpSpPr>
          <p:grpSp>
            <p:nvGrpSpPr>
              <p:cNvPr id="79" name="Graphic 50" descr="Newspaper with solid fill">
                <a:extLst>
                  <a:ext uri="{FF2B5EF4-FFF2-40B4-BE49-F238E27FC236}">
                    <a16:creationId xmlns:a16="http://schemas.microsoft.com/office/drawing/2014/main" id="{13DE630A-1CD2-5D4A-B0A4-7CAA7D8FB668}"/>
                  </a:ext>
                </a:extLst>
              </p:cNvPr>
              <p:cNvGrpSpPr/>
              <p:nvPr/>
            </p:nvGrpSpPr>
            <p:grpSpPr>
              <a:xfrm>
                <a:off x="8971597" y="4536757"/>
                <a:ext cx="2234565" cy="2068841"/>
                <a:chOff x="8971597" y="4536757"/>
                <a:chExt cx="2234565" cy="2068841"/>
              </a:xfrm>
            </p:grpSpPr>
            <p:sp>
              <p:nvSpPr>
                <p:cNvPr id="81" name="Freeform 80">
                  <a:extLst>
                    <a:ext uri="{FF2B5EF4-FFF2-40B4-BE49-F238E27FC236}">
                      <a16:creationId xmlns:a16="http://schemas.microsoft.com/office/drawing/2014/main" id="{9861A757-53EC-3D4B-B1DF-403F9D07B763}"/>
                    </a:ext>
                  </a:extLst>
                </p:cNvPr>
                <p:cNvSpPr/>
                <p:nvPr/>
              </p:nvSpPr>
              <p:spPr>
                <a:xfrm>
                  <a:off x="8971597" y="4536757"/>
                  <a:ext cx="2234565" cy="2068841"/>
                </a:xfrm>
                <a:custGeom>
                  <a:avLst/>
                  <a:gdLst>
                    <a:gd name="connsiteX0" fmla="*/ 2037398 w 2234565"/>
                    <a:gd name="connsiteY0" fmla="*/ 1971675 h 2234565"/>
                    <a:gd name="connsiteX1" fmla="*/ 1971675 w 2234565"/>
                    <a:gd name="connsiteY1" fmla="*/ 2037398 h 2234565"/>
                    <a:gd name="connsiteX2" fmla="*/ 1905953 w 2234565"/>
                    <a:gd name="connsiteY2" fmla="*/ 1971675 h 2234565"/>
                    <a:gd name="connsiteX3" fmla="*/ 1905953 w 2234565"/>
                    <a:gd name="connsiteY3" fmla="*/ 394335 h 2234565"/>
                    <a:gd name="connsiteX4" fmla="*/ 2037398 w 2234565"/>
                    <a:gd name="connsiteY4" fmla="*/ 394335 h 2234565"/>
                    <a:gd name="connsiteX5" fmla="*/ 2037398 w 2234565"/>
                    <a:gd name="connsiteY5" fmla="*/ 1971675 h 2234565"/>
                    <a:gd name="connsiteX6" fmla="*/ 262890 w 2234565"/>
                    <a:gd name="connsiteY6" fmla="*/ 2037398 h 2234565"/>
                    <a:gd name="connsiteX7" fmla="*/ 197168 w 2234565"/>
                    <a:gd name="connsiteY7" fmla="*/ 1971675 h 2234565"/>
                    <a:gd name="connsiteX8" fmla="*/ 197168 w 2234565"/>
                    <a:gd name="connsiteY8" fmla="*/ 197168 h 2234565"/>
                    <a:gd name="connsiteX9" fmla="*/ 1708785 w 2234565"/>
                    <a:gd name="connsiteY9" fmla="*/ 197168 h 2234565"/>
                    <a:gd name="connsiteX10" fmla="*/ 1708785 w 2234565"/>
                    <a:gd name="connsiteY10" fmla="*/ 1971675 h 2234565"/>
                    <a:gd name="connsiteX11" fmla="*/ 1718644 w 2234565"/>
                    <a:gd name="connsiteY11" fmla="*/ 2037398 h 2234565"/>
                    <a:gd name="connsiteX12" fmla="*/ 262890 w 2234565"/>
                    <a:gd name="connsiteY12" fmla="*/ 2037398 h 2234565"/>
                    <a:gd name="connsiteX13" fmla="*/ 1905953 w 2234565"/>
                    <a:gd name="connsiteY13" fmla="*/ 197168 h 2234565"/>
                    <a:gd name="connsiteX14" fmla="*/ 1905953 w 2234565"/>
                    <a:gd name="connsiteY14" fmla="*/ 0 h 2234565"/>
                    <a:gd name="connsiteX15" fmla="*/ 0 w 2234565"/>
                    <a:gd name="connsiteY15" fmla="*/ 0 h 2234565"/>
                    <a:gd name="connsiteX16" fmla="*/ 0 w 2234565"/>
                    <a:gd name="connsiteY16" fmla="*/ 1971675 h 2234565"/>
                    <a:gd name="connsiteX17" fmla="*/ 262890 w 2234565"/>
                    <a:gd name="connsiteY17" fmla="*/ 2234565 h 2234565"/>
                    <a:gd name="connsiteX18" fmla="*/ 1971675 w 2234565"/>
                    <a:gd name="connsiteY18" fmla="*/ 2234565 h 2234565"/>
                    <a:gd name="connsiteX19" fmla="*/ 2234565 w 2234565"/>
                    <a:gd name="connsiteY19" fmla="*/ 1971675 h 2234565"/>
                    <a:gd name="connsiteX20" fmla="*/ 2234565 w 2234565"/>
                    <a:gd name="connsiteY20" fmla="*/ 197168 h 2234565"/>
                    <a:gd name="connsiteX21" fmla="*/ 1905953 w 2234565"/>
                    <a:gd name="connsiteY21" fmla="*/ 197168 h 2234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234565" h="2234565">
                      <a:moveTo>
                        <a:pt x="2037398" y="1971675"/>
                      </a:moveTo>
                      <a:cubicBezTo>
                        <a:pt x="2037398" y="2007822"/>
                        <a:pt x="2007822" y="2037398"/>
                        <a:pt x="1971675" y="2037398"/>
                      </a:cubicBezTo>
                      <a:cubicBezTo>
                        <a:pt x="1935528" y="2037398"/>
                        <a:pt x="1905953" y="2007822"/>
                        <a:pt x="1905953" y="1971675"/>
                      </a:cubicBezTo>
                      <a:lnTo>
                        <a:pt x="1905953" y="394335"/>
                      </a:lnTo>
                      <a:lnTo>
                        <a:pt x="2037398" y="394335"/>
                      </a:lnTo>
                      <a:lnTo>
                        <a:pt x="2037398" y="1971675"/>
                      </a:lnTo>
                      <a:close/>
                      <a:moveTo>
                        <a:pt x="262890" y="2037398"/>
                      </a:moveTo>
                      <a:cubicBezTo>
                        <a:pt x="226743" y="2037398"/>
                        <a:pt x="197168" y="2007822"/>
                        <a:pt x="197168" y="1971675"/>
                      </a:cubicBezTo>
                      <a:lnTo>
                        <a:pt x="197168" y="197168"/>
                      </a:lnTo>
                      <a:lnTo>
                        <a:pt x="1708785" y="197168"/>
                      </a:lnTo>
                      <a:lnTo>
                        <a:pt x="1708785" y="1971675"/>
                      </a:lnTo>
                      <a:cubicBezTo>
                        <a:pt x="1708785" y="1994678"/>
                        <a:pt x="1712071" y="2017681"/>
                        <a:pt x="1718644" y="2037398"/>
                      </a:cubicBezTo>
                      <a:lnTo>
                        <a:pt x="262890" y="2037398"/>
                      </a:lnTo>
                      <a:close/>
                      <a:moveTo>
                        <a:pt x="1905953" y="197168"/>
                      </a:moveTo>
                      <a:lnTo>
                        <a:pt x="1905953" y="0"/>
                      </a:lnTo>
                      <a:lnTo>
                        <a:pt x="0" y="0"/>
                      </a:lnTo>
                      <a:lnTo>
                        <a:pt x="0" y="1971675"/>
                      </a:lnTo>
                      <a:cubicBezTo>
                        <a:pt x="0" y="2116265"/>
                        <a:pt x="118301" y="2234565"/>
                        <a:pt x="262890" y="2234565"/>
                      </a:cubicBezTo>
                      <a:lnTo>
                        <a:pt x="1971675" y="2234565"/>
                      </a:lnTo>
                      <a:cubicBezTo>
                        <a:pt x="2116265" y="2234565"/>
                        <a:pt x="2234565" y="2116265"/>
                        <a:pt x="2234565" y="1971675"/>
                      </a:cubicBezTo>
                      <a:lnTo>
                        <a:pt x="2234565" y="197168"/>
                      </a:lnTo>
                      <a:lnTo>
                        <a:pt x="1905953" y="197168"/>
                      </a:lnTo>
                      <a:close/>
                    </a:path>
                  </a:pathLst>
                </a:custGeom>
                <a:solidFill>
                  <a:srgbClr val="682A8B"/>
                </a:solidFill>
                <a:ln w="32841" cap="flat">
                  <a:noFill/>
                  <a:prstDash val="solid"/>
                  <a:miter/>
                </a:ln>
                <a:effectLst/>
              </p:spPr>
              <p:txBody>
                <a:bodyPr rtlCol="0" anchor="ctr"/>
                <a:lstStyle/>
                <a:p>
                  <a:endParaRPr lang="en-US"/>
                </a:p>
              </p:txBody>
            </p:sp>
            <p:sp>
              <p:nvSpPr>
                <p:cNvPr id="82" name="Freeform 81">
                  <a:extLst>
                    <a:ext uri="{FF2B5EF4-FFF2-40B4-BE49-F238E27FC236}">
                      <a16:creationId xmlns:a16="http://schemas.microsoft.com/office/drawing/2014/main" id="{603025D9-8A19-4F44-99A6-F9FED3A7F887}"/>
                    </a:ext>
                  </a:extLst>
                </p:cNvPr>
                <p:cNvSpPr/>
                <p:nvPr/>
              </p:nvSpPr>
              <p:spPr>
                <a:xfrm>
                  <a:off x="9300211" y="5703969"/>
                  <a:ext cx="1248727" cy="131444"/>
                </a:xfrm>
                <a:custGeom>
                  <a:avLst/>
                  <a:gdLst>
                    <a:gd name="connsiteX0" fmla="*/ 0 w 1248727"/>
                    <a:gd name="connsiteY0" fmla="*/ 0 h 131445"/>
                    <a:gd name="connsiteX1" fmla="*/ 1248728 w 1248727"/>
                    <a:gd name="connsiteY1" fmla="*/ 0 h 131445"/>
                    <a:gd name="connsiteX2" fmla="*/ 1248728 w 1248727"/>
                    <a:gd name="connsiteY2" fmla="*/ 131445 h 131445"/>
                    <a:gd name="connsiteX3" fmla="*/ 0 w 1248727"/>
                    <a:gd name="connsiteY3" fmla="*/ 131445 h 131445"/>
                  </a:gdLst>
                  <a:ahLst/>
                  <a:cxnLst>
                    <a:cxn ang="0">
                      <a:pos x="connsiteX0" y="connsiteY0"/>
                    </a:cxn>
                    <a:cxn ang="0">
                      <a:pos x="connsiteX1" y="connsiteY1"/>
                    </a:cxn>
                    <a:cxn ang="0">
                      <a:pos x="connsiteX2" y="connsiteY2"/>
                    </a:cxn>
                    <a:cxn ang="0">
                      <a:pos x="connsiteX3" y="connsiteY3"/>
                    </a:cxn>
                  </a:cxnLst>
                  <a:rect l="l" t="t" r="r" b="b"/>
                  <a:pathLst>
                    <a:path w="1248727" h="131445">
                      <a:moveTo>
                        <a:pt x="0" y="0"/>
                      </a:moveTo>
                      <a:lnTo>
                        <a:pt x="1248728" y="0"/>
                      </a:lnTo>
                      <a:lnTo>
                        <a:pt x="1248728" y="131445"/>
                      </a:lnTo>
                      <a:lnTo>
                        <a:pt x="0" y="131445"/>
                      </a:lnTo>
                      <a:close/>
                    </a:path>
                  </a:pathLst>
                </a:custGeom>
                <a:solidFill>
                  <a:srgbClr val="682A8B"/>
                </a:solidFill>
                <a:ln w="32841"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2535AA56-CE5B-CF4A-AD7D-7EF1E10283D9}"/>
                    </a:ext>
                  </a:extLst>
                </p:cNvPr>
                <p:cNvSpPr/>
                <p:nvPr/>
              </p:nvSpPr>
              <p:spPr>
                <a:xfrm>
                  <a:off x="9990297" y="5903688"/>
                  <a:ext cx="558642" cy="394334"/>
                </a:xfrm>
                <a:custGeom>
                  <a:avLst/>
                  <a:gdLst>
                    <a:gd name="connsiteX0" fmla="*/ 0 w 558641"/>
                    <a:gd name="connsiteY0" fmla="*/ 0 h 394335"/>
                    <a:gd name="connsiteX1" fmla="*/ 558641 w 558641"/>
                    <a:gd name="connsiteY1" fmla="*/ 0 h 394335"/>
                    <a:gd name="connsiteX2" fmla="*/ 558641 w 558641"/>
                    <a:gd name="connsiteY2" fmla="*/ 394335 h 394335"/>
                    <a:gd name="connsiteX3" fmla="*/ 0 w 558641"/>
                    <a:gd name="connsiteY3" fmla="*/ 394335 h 394335"/>
                  </a:gdLst>
                  <a:ahLst/>
                  <a:cxnLst>
                    <a:cxn ang="0">
                      <a:pos x="connsiteX0" y="connsiteY0"/>
                    </a:cxn>
                    <a:cxn ang="0">
                      <a:pos x="connsiteX1" y="connsiteY1"/>
                    </a:cxn>
                    <a:cxn ang="0">
                      <a:pos x="connsiteX2" y="connsiteY2"/>
                    </a:cxn>
                    <a:cxn ang="0">
                      <a:pos x="connsiteX3" y="connsiteY3"/>
                    </a:cxn>
                  </a:cxnLst>
                  <a:rect l="l" t="t" r="r" b="b"/>
                  <a:pathLst>
                    <a:path w="558641" h="394335">
                      <a:moveTo>
                        <a:pt x="0" y="0"/>
                      </a:moveTo>
                      <a:lnTo>
                        <a:pt x="558641" y="0"/>
                      </a:lnTo>
                      <a:lnTo>
                        <a:pt x="558641" y="394335"/>
                      </a:lnTo>
                      <a:lnTo>
                        <a:pt x="0" y="394335"/>
                      </a:lnTo>
                      <a:close/>
                    </a:path>
                  </a:pathLst>
                </a:custGeom>
                <a:solidFill>
                  <a:srgbClr val="682A8B"/>
                </a:solidFill>
                <a:ln w="32841"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1CA2B1CE-889C-6A41-AD58-5EBC292E06BF}"/>
                    </a:ext>
                  </a:extLst>
                </p:cNvPr>
                <p:cNvSpPr/>
                <p:nvPr/>
              </p:nvSpPr>
              <p:spPr>
                <a:xfrm>
                  <a:off x="9300211" y="5903688"/>
                  <a:ext cx="558642" cy="131444"/>
                </a:xfrm>
                <a:custGeom>
                  <a:avLst/>
                  <a:gdLst>
                    <a:gd name="connsiteX0" fmla="*/ 0 w 558641"/>
                    <a:gd name="connsiteY0" fmla="*/ 0 h 131445"/>
                    <a:gd name="connsiteX1" fmla="*/ 558641 w 558641"/>
                    <a:gd name="connsiteY1" fmla="*/ 0 h 131445"/>
                    <a:gd name="connsiteX2" fmla="*/ 558641 w 558641"/>
                    <a:gd name="connsiteY2" fmla="*/ 131445 h 131445"/>
                    <a:gd name="connsiteX3" fmla="*/ 0 w 558641"/>
                    <a:gd name="connsiteY3" fmla="*/ 131445 h 131445"/>
                  </a:gdLst>
                  <a:ahLst/>
                  <a:cxnLst>
                    <a:cxn ang="0">
                      <a:pos x="connsiteX0" y="connsiteY0"/>
                    </a:cxn>
                    <a:cxn ang="0">
                      <a:pos x="connsiteX1" y="connsiteY1"/>
                    </a:cxn>
                    <a:cxn ang="0">
                      <a:pos x="connsiteX2" y="connsiteY2"/>
                    </a:cxn>
                    <a:cxn ang="0">
                      <a:pos x="connsiteX3" y="connsiteY3"/>
                    </a:cxn>
                  </a:cxnLst>
                  <a:rect l="l" t="t" r="r" b="b"/>
                  <a:pathLst>
                    <a:path w="558641" h="131445">
                      <a:moveTo>
                        <a:pt x="0" y="0"/>
                      </a:moveTo>
                      <a:lnTo>
                        <a:pt x="558641" y="0"/>
                      </a:lnTo>
                      <a:lnTo>
                        <a:pt x="558641" y="131445"/>
                      </a:lnTo>
                      <a:lnTo>
                        <a:pt x="0" y="131445"/>
                      </a:lnTo>
                      <a:close/>
                    </a:path>
                  </a:pathLst>
                </a:custGeom>
                <a:solidFill>
                  <a:srgbClr val="682A8B"/>
                </a:solidFill>
                <a:ln w="32841"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B0292DBF-099D-5C41-B0A9-1CAFFD116120}"/>
                    </a:ext>
                  </a:extLst>
                </p:cNvPr>
                <p:cNvSpPr/>
                <p:nvPr/>
              </p:nvSpPr>
              <p:spPr>
                <a:xfrm>
                  <a:off x="9300211" y="6166578"/>
                  <a:ext cx="558642" cy="131444"/>
                </a:xfrm>
                <a:custGeom>
                  <a:avLst/>
                  <a:gdLst>
                    <a:gd name="connsiteX0" fmla="*/ 0 w 558641"/>
                    <a:gd name="connsiteY0" fmla="*/ 0 h 131445"/>
                    <a:gd name="connsiteX1" fmla="*/ 558641 w 558641"/>
                    <a:gd name="connsiteY1" fmla="*/ 0 h 131445"/>
                    <a:gd name="connsiteX2" fmla="*/ 558641 w 558641"/>
                    <a:gd name="connsiteY2" fmla="*/ 131445 h 131445"/>
                    <a:gd name="connsiteX3" fmla="*/ 0 w 558641"/>
                    <a:gd name="connsiteY3" fmla="*/ 131445 h 131445"/>
                  </a:gdLst>
                  <a:ahLst/>
                  <a:cxnLst>
                    <a:cxn ang="0">
                      <a:pos x="connsiteX0" y="connsiteY0"/>
                    </a:cxn>
                    <a:cxn ang="0">
                      <a:pos x="connsiteX1" y="connsiteY1"/>
                    </a:cxn>
                    <a:cxn ang="0">
                      <a:pos x="connsiteX2" y="connsiteY2"/>
                    </a:cxn>
                    <a:cxn ang="0">
                      <a:pos x="connsiteX3" y="connsiteY3"/>
                    </a:cxn>
                  </a:cxnLst>
                  <a:rect l="l" t="t" r="r" b="b"/>
                  <a:pathLst>
                    <a:path w="558641" h="131445">
                      <a:moveTo>
                        <a:pt x="0" y="0"/>
                      </a:moveTo>
                      <a:lnTo>
                        <a:pt x="558641" y="0"/>
                      </a:lnTo>
                      <a:lnTo>
                        <a:pt x="558641" y="131445"/>
                      </a:lnTo>
                      <a:lnTo>
                        <a:pt x="0" y="131445"/>
                      </a:lnTo>
                      <a:close/>
                    </a:path>
                  </a:pathLst>
                </a:custGeom>
                <a:solidFill>
                  <a:srgbClr val="682A8B"/>
                </a:solidFill>
                <a:ln w="32841" cap="flat">
                  <a:noFill/>
                  <a:prstDash val="solid"/>
                  <a:miter/>
                </a:ln>
              </p:spPr>
              <p:txBody>
                <a:bodyPr rtlCol="0" anchor="ctr"/>
                <a:lstStyle/>
                <a:p>
                  <a:endParaRPr lang="en-US"/>
                </a:p>
              </p:txBody>
            </p:sp>
          </p:grpSp>
          <p:sp>
            <p:nvSpPr>
              <p:cNvPr id="80" name="TextBox 79">
                <a:extLst>
                  <a:ext uri="{FF2B5EF4-FFF2-40B4-BE49-F238E27FC236}">
                    <a16:creationId xmlns:a16="http://schemas.microsoft.com/office/drawing/2014/main" id="{CA3D5982-1B58-AC46-9725-A3594F306D32}"/>
                  </a:ext>
                </a:extLst>
              </p:cNvPr>
              <p:cNvSpPr txBox="1"/>
              <p:nvPr/>
            </p:nvSpPr>
            <p:spPr>
              <a:xfrm>
                <a:off x="8996084" y="4694729"/>
                <a:ext cx="1848722" cy="1052495"/>
              </a:xfrm>
              <a:prstGeom prst="rect">
                <a:avLst/>
              </a:prstGeom>
              <a:noFill/>
            </p:spPr>
            <p:txBody>
              <a:bodyPr wrap="square" rtlCol="0">
                <a:spAutoFit/>
              </a:bodyPr>
              <a:lstStyle/>
              <a:p>
                <a:pPr algn="ctr">
                  <a:lnSpc>
                    <a:spcPct val="90000"/>
                  </a:lnSpc>
                </a:pPr>
                <a:r>
                  <a:rPr lang="en-US" sz="750" b="1" i="1" dirty="0">
                    <a:solidFill>
                      <a:srgbClr val="682A8B"/>
                    </a:solidFill>
                    <a:latin typeface="Arial Black" panose="020B0604020202020204" pitchFamily="34" charset="0"/>
                    <a:cs typeface="Arial Black" panose="020B0604020202020204" pitchFamily="34" charset="0"/>
                  </a:rPr>
                  <a:t>Overdose Deaths Top 100,000 </a:t>
                </a:r>
                <a:r>
                  <a:rPr lang="en-US" sz="750" b="1" i="1" dirty="0" err="1">
                    <a:solidFill>
                      <a:srgbClr val="682A8B"/>
                    </a:solidFill>
                    <a:latin typeface="Arial Black" panose="020B0604020202020204" pitchFamily="34" charset="0"/>
                    <a:cs typeface="Arial Black" panose="020B0604020202020204" pitchFamily="34" charset="0"/>
                  </a:rPr>
                  <a:t>Anually</a:t>
                </a:r>
                <a:r>
                  <a:rPr lang="en-US" sz="750" b="1" i="1" dirty="0">
                    <a:solidFill>
                      <a:srgbClr val="682A8B"/>
                    </a:solidFill>
                    <a:latin typeface="Arial Black" panose="020B0604020202020204" pitchFamily="34" charset="0"/>
                    <a:cs typeface="Arial Black" panose="020B0604020202020204" pitchFamily="34" charset="0"/>
                  </a:rPr>
                  <a:t> in US</a:t>
                </a:r>
              </a:p>
            </p:txBody>
          </p:sp>
        </p:grpSp>
      </p:grpSp>
      <p:sp>
        <p:nvSpPr>
          <p:cNvPr id="2" name="TextBox 1">
            <a:extLst>
              <a:ext uri="{FF2B5EF4-FFF2-40B4-BE49-F238E27FC236}">
                <a16:creationId xmlns:a16="http://schemas.microsoft.com/office/drawing/2014/main" id="{48872826-C7B1-924E-A271-E99EBFCC3D1C}"/>
              </a:ext>
            </a:extLst>
          </p:cNvPr>
          <p:cNvSpPr txBox="1"/>
          <p:nvPr/>
        </p:nvSpPr>
        <p:spPr>
          <a:xfrm>
            <a:off x="2976651" y="977848"/>
            <a:ext cx="4586306" cy="369332"/>
          </a:xfrm>
          <a:prstGeom prst="rect">
            <a:avLst/>
          </a:prstGeom>
          <a:noFill/>
        </p:spPr>
        <p:txBody>
          <a:bodyPr wrap="square" rtlCol="0">
            <a:spAutoFit/>
          </a:bodyPr>
          <a:lstStyle/>
          <a:p>
            <a:r>
              <a:rPr lang="en-US" b="1" u="sng" dirty="0">
                <a:solidFill>
                  <a:schemeClr val="bg1"/>
                </a:solidFill>
                <a:latin typeface=""/>
              </a:rPr>
              <a:t>Bereaved people in MA communities:</a:t>
            </a:r>
          </a:p>
        </p:txBody>
      </p:sp>
      <p:sp>
        <p:nvSpPr>
          <p:cNvPr id="90" name="TextBox 89">
            <a:extLst>
              <a:ext uri="{FF2B5EF4-FFF2-40B4-BE49-F238E27FC236}">
                <a16:creationId xmlns:a16="http://schemas.microsoft.com/office/drawing/2014/main" id="{654F9921-415C-7C4C-96B2-69E417F7523D}"/>
              </a:ext>
            </a:extLst>
          </p:cNvPr>
          <p:cNvSpPr txBox="1"/>
          <p:nvPr/>
        </p:nvSpPr>
        <p:spPr>
          <a:xfrm>
            <a:off x="3012700" y="2983504"/>
            <a:ext cx="4586306" cy="369332"/>
          </a:xfrm>
          <a:prstGeom prst="rect">
            <a:avLst/>
          </a:prstGeom>
          <a:noFill/>
        </p:spPr>
        <p:txBody>
          <a:bodyPr wrap="square" rtlCol="0">
            <a:spAutoFit/>
          </a:bodyPr>
          <a:lstStyle/>
          <a:p>
            <a:r>
              <a:rPr lang="en-US" b="1" u="sng" dirty="0">
                <a:solidFill>
                  <a:schemeClr val="bg1"/>
                </a:solidFill>
                <a:latin typeface=""/>
              </a:rPr>
              <a:t>Frontline Service Providers</a:t>
            </a:r>
          </a:p>
        </p:txBody>
      </p:sp>
      <p:sp>
        <p:nvSpPr>
          <p:cNvPr id="91" name="TextBox 90">
            <a:extLst>
              <a:ext uri="{FF2B5EF4-FFF2-40B4-BE49-F238E27FC236}">
                <a16:creationId xmlns:a16="http://schemas.microsoft.com/office/drawing/2014/main" id="{AAF0E9F2-6A4E-004B-A322-FAAA2A8AB619}"/>
              </a:ext>
            </a:extLst>
          </p:cNvPr>
          <p:cNvSpPr txBox="1"/>
          <p:nvPr/>
        </p:nvSpPr>
        <p:spPr>
          <a:xfrm>
            <a:off x="3043977" y="4661166"/>
            <a:ext cx="4586306" cy="369332"/>
          </a:xfrm>
          <a:prstGeom prst="rect">
            <a:avLst/>
          </a:prstGeom>
          <a:noFill/>
        </p:spPr>
        <p:txBody>
          <a:bodyPr wrap="square" rtlCol="0">
            <a:spAutoFit/>
          </a:bodyPr>
          <a:lstStyle/>
          <a:p>
            <a:r>
              <a:rPr lang="en-US" b="1" u="sng" dirty="0">
                <a:solidFill>
                  <a:schemeClr val="bg1"/>
                </a:solidFill>
                <a:latin typeface=""/>
              </a:rPr>
              <a:t>People In or Seeking Recovery</a:t>
            </a:r>
          </a:p>
        </p:txBody>
      </p:sp>
    </p:spTree>
    <p:extLst>
      <p:ext uri="{BB962C8B-B14F-4D97-AF65-F5344CB8AC3E}">
        <p14:creationId xmlns:p14="http://schemas.microsoft.com/office/powerpoint/2010/main" val="2161209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2"/>
                                        </p:tgtEl>
                                        <p:attrNameLst>
                                          <p:attrName>style.visibility</p:attrName>
                                        </p:attrNameLst>
                                      </p:cBhvr>
                                      <p:to>
                                        <p:strVal val="visible"/>
                                      </p:to>
                                    </p:set>
                                    <p:animEffect transition="in" filter="fade">
                                      <p:cBhvr>
                                        <p:cTn id="12" dur="500"/>
                                        <p:tgtEl>
                                          <p:spTgt spid="4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8"/>
                                        </p:tgtEl>
                                        <p:attrNameLst>
                                          <p:attrName>style.visibility</p:attrName>
                                        </p:attrNameLst>
                                      </p:cBhvr>
                                      <p:to>
                                        <p:strVal val="visible"/>
                                      </p:to>
                                    </p:set>
                                    <p:animEffect transition="in" filter="fade">
                                      <p:cBhvr>
                                        <p:cTn id="17" dur="500"/>
                                        <p:tgtEl>
                                          <p:spTgt spid="4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9"/>
                                        </p:tgtEl>
                                        <p:attrNameLst>
                                          <p:attrName>style.visibility</p:attrName>
                                        </p:attrNameLst>
                                      </p:cBhvr>
                                      <p:to>
                                        <p:strVal val="visible"/>
                                      </p:to>
                                    </p:set>
                                    <p:animEffect transition="in" filter="fade">
                                      <p:cBhvr>
                                        <p:cTn id="22" dur="500"/>
                                        <p:tgtEl>
                                          <p:spTgt spid="4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4"/>
                                        </p:tgtEl>
                                        <p:attrNameLst>
                                          <p:attrName>style.visibility</p:attrName>
                                        </p:attrNameLst>
                                      </p:cBhvr>
                                      <p:to>
                                        <p:strVal val="visible"/>
                                      </p:to>
                                    </p:set>
                                    <p:animEffect transition="in" filter="fade">
                                      <p:cBhvr>
                                        <p:cTn id="27" dur="500"/>
                                        <p:tgtEl>
                                          <p:spTgt spid="5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8"/>
                                        </p:tgtEl>
                                        <p:attrNameLst>
                                          <p:attrName>style.visibility</p:attrName>
                                        </p:attrNameLst>
                                      </p:cBhvr>
                                      <p:to>
                                        <p:strVal val="visible"/>
                                      </p:to>
                                    </p:set>
                                    <p:animEffect transition="in" filter="fade">
                                      <p:cBhvr>
                                        <p:cTn id="32" dur="500"/>
                                        <p:tgtEl>
                                          <p:spTgt spid="38"/>
                                        </p:tgtEl>
                                      </p:cBhvr>
                                    </p:animEffect>
                                  </p:childTnLst>
                                </p:cTn>
                              </p:par>
                              <p:par>
                                <p:cTn id="33" presetID="10" presetClass="exit" presetSubtype="0" fill="hold" nodeType="withEffect">
                                  <p:stCondLst>
                                    <p:cond delay="0"/>
                                  </p:stCondLst>
                                  <p:childTnLst>
                                    <p:animEffect transition="out" filter="fade">
                                      <p:cBhvr>
                                        <p:cTn id="34" dur="500"/>
                                        <p:tgtEl>
                                          <p:spTgt spid="33"/>
                                        </p:tgtEl>
                                      </p:cBhvr>
                                    </p:animEffect>
                                    <p:set>
                                      <p:cBhvr>
                                        <p:cTn id="35" dur="1" fill="hold">
                                          <p:stCondLst>
                                            <p:cond delay="499"/>
                                          </p:stCondLst>
                                        </p:cTn>
                                        <p:tgtEl>
                                          <p:spTgt spid="33"/>
                                        </p:tgtEl>
                                        <p:attrNameLst>
                                          <p:attrName>style.visibility</p:attrName>
                                        </p:attrNameLst>
                                      </p:cBhvr>
                                      <p:to>
                                        <p:strVal val="hidden"/>
                                      </p:to>
                                    </p:set>
                                  </p:childTnLst>
                                </p:cTn>
                              </p:par>
                              <p:par>
                                <p:cTn id="36" presetID="10" presetClass="exit" presetSubtype="0" fill="hold" grpId="1" nodeType="withEffect">
                                  <p:stCondLst>
                                    <p:cond delay="0"/>
                                  </p:stCondLst>
                                  <p:childTnLst>
                                    <p:animEffect transition="out" filter="fade">
                                      <p:cBhvr>
                                        <p:cTn id="37" dur="500"/>
                                        <p:tgtEl>
                                          <p:spTgt spid="42"/>
                                        </p:tgtEl>
                                      </p:cBhvr>
                                    </p:animEffect>
                                    <p:set>
                                      <p:cBhvr>
                                        <p:cTn id="38" dur="1" fill="hold">
                                          <p:stCondLst>
                                            <p:cond delay="499"/>
                                          </p:stCondLst>
                                        </p:cTn>
                                        <p:tgtEl>
                                          <p:spTgt spid="42"/>
                                        </p:tgtEl>
                                        <p:attrNameLst>
                                          <p:attrName>style.visibility</p:attrName>
                                        </p:attrNameLst>
                                      </p:cBhvr>
                                      <p:to>
                                        <p:strVal val="hidden"/>
                                      </p:to>
                                    </p:set>
                                  </p:childTnLst>
                                </p:cTn>
                              </p:par>
                              <p:par>
                                <p:cTn id="39" presetID="10" presetClass="exit" presetSubtype="0" fill="hold" grpId="1" nodeType="withEffect">
                                  <p:stCondLst>
                                    <p:cond delay="0"/>
                                  </p:stCondLst>
                                  <p:childTnLst>
                                    <p:animEffect transition="out" filter="fade">
                                      <p:cBhvr>
                                        <p:cTn id="40" dur="500"/>
                                        <p:tgtEl>
                                          <p:spTgt spid="48"/>
                                        </p:tgtEl>
                                      </p:cBhvr>
                                    </p:animEffect>
                                    <p:set>
                                      <p:cBhvr>
                                        <p:cTn id="41" dur="1" fill="hold">
                                          <p:stCondLst>
                                            <p:cond delay="499"/>
                                          </p:stCondLst>
                                        </p:cTn>
                                        <p:tgtEl>
                                          <p:spTgt spid="48"/>
                                        </p:tgtEl>
                                        <p:attrNameLst>
                                          <p:attrName>style.visibility</p:attrName>
                                        </p:attrNameLst>
                                      </p:cBhvr>
                                      <p:to>
                                        <p:strVal val="hidden"/>
                                      </p:to>
                                    </p:set>
                                  </p:childTnLst>
                                </p:cTn>
                              </p:par>
                              <p:par>
                                <p:cTn id="42" presetID="10" presetClass="exit" presetSubtype="0" fill="hold" grpId="1" nodeType="withEffect">
                                  <p:stCondLst>
                                    <p:cond delay="0"/>
                                  </p:stCondLst>
                                  <p:childTnLst>
                                    <p:animEffect transition="out" filter="fade">
                                      <p:cBhvr>
                                        <p:cTn id="43" dur="500"/>
                                        <p:tgtEl>
                                          <p:spTgt spid="49"/>
                                        </p:tgtEl>
                                      </p:cBhvr>
                                    </p:animEffect>
                                    <p:set>
                                      <p:cBhvr>
                                        <p:cTn id="44" dur="1" fill="hold">
                                          <p:stCondLst>
                                            <p:cond delay="499"/>
                                          </p:stCondLst>
                                        </p:cTn>
                                        <p:tgtEl>
                                          <p:spTgt spid="49"/>
                                        </p:tgtEl>
                                        <p:attrNameLst>
                                          <p:attrName>style.visibility</p:attrName>
                                        </p:attrNameLst>
                                      </p:cBhvr>
                                      <p:to>
                                        <p:strVal val="hidden"/>
                                      </p:to>
                                    </p:set>
                                  </p:childTnLst>
                                </p:cTn>
                              </p:par>
                              <p:par>
                                <p:cTn id="45" presetID="10" presetClass="exit" presetSubtype="0" fill="hold" nodeType="withEffect">
                                  <p:stCondLst>
                                    <p:cond delay="0"/>
                                  </p:stCondLst>
                                  <p:childTnLst>
                                    <p:animEffect transition="out" filter="fade">
                                      <p:cBhvr>
                                        <p:cTn id="46" dur="500"/>
                                        <p:tgtEl>
                                          <p:spTgt spid="54"/>
                                        </p:tgtEl>
                                      </p:cBhvr>
                                    </p:animEffect>
                                    <p:set>
                                      <p:cBhvr>
                                        <p:cTn id="47" dur="1" fill="hold">
                                          <p:stCondLst>
                                            <p:cond delay="499"/>
                                          </p:stCondLst>
                                        </p:cTn>
                                        <p:tgtEl>
                                          <p:spTgt spid="54"/>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55"/>
                                        </p:tgtEl>
                                        <p:attrNameLst>
                                          <p:attrName>style.visibility</p:attrName>
                                        </p:attrNameLst>
                                      </p:cBhvr>
                                      <p:to>
                                        <p:strVal val="visible"/>
                                      </p:to>
                                    </p:set>
                                    <p:animEffect transition="in" filter="fade">
                                      <p:cBhvr>
                                        <p:cTn id="52" dur="500"/>
                                        <p:tgtEl>
                                          <p:spTgt spid="55"/>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56"/>
                                        </p:tgtEl>
                                        <p:attrNameLst>
                                          <p:attrName>style.visibility</p:attrName>
                                        </p:attrNameLst>
                                      </p:cBhvr>
                                      <p:to>
                                        <p:strVal val="visible"/>
                                      </p:to>
                                    </p:set>
                                    <p:animEffect transition="in" filter="fade">
                                      <p:cBhvr>
                                        <p:cTn id="57" dur="500"/>
                                        <p:tgtEl>
                                          <p:spTgt spid="56"/>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57"/>
                                        </p:tgtEl>
                                        <p:attrNameLst>
                                          <p:attrName>style.visibility</p:attrName>
                                        </p:attrNameLst>
                                      </p:cBhvr>
                                      <p:to>
                                        <p:strVal val="visible"/>
                                      </p:to>
                                    </p:set>
                                    <p:animEffect transition="in" filter="fade">
                                      <p:cBhvr>
                                        <p:cTn id="62" dur="500"/>
                                        <p:tgtEl>
                                          <p:spTgt spid="57"/>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73"/>
                                        </p:tgtEl>
                                        <p:attrNameLst>
                                          <p:attrName>style.visibility</p:attrName>
                                        </p:attrNameLst>
                                      </p:cBhvr>
                                      <p:to>
                                        <p:strVal val="visible"/>
                                      </p:to>
                                    </p:set>
                                    <p:animEffect transition="in" filter="fade">
                                      <p:cBhvr>
                                        <p:cTn id="67" dur="500"/>
                                        <p:tgtEl>
                                          <p:spTgt spid="73"/>
                                        </p:tgtEl>
                                      </p:cBhvr>
                                    </p:animEffect>
                                  </p:childTnLst>
                                </p:cTn>
                              </p:par>
                              <p:par>
                                <p:cTn id="68" presetID="10" presetClass="exit" presetSubtype="0" fill="hold" nodeType="withEffect">
                                  <p:stCondLst>
                                    <p:cond delay="0"/>
                                  </p:stCondLst>
                                  <p:childTnLst>
                                    <p:animEffect transition="out" filter="fade">
                                      <p:cBhvr>
                                        <p:cTn id="69" dur="500"/>
                                        <p:tgtEl>
                                          <p:spTgt spid="38"/>
                                        </p:tgtEl>
                                      </p:cBhvr>
                                    </p:animEffect>
                                    <p:set>
                                      <p:cBhvr>
                                        <p:cTn id="70" dur="1" fill="hold">
                                          <p:stCondLst>
                                            <p:cond delay="499"/>
                                          </p:stCondLst>
                                        </p:cTn>
                                        <p:tgtEl>
                                          <p:spTgt spid="38"/>
                                        </p:tgtEl>
                                        <p:attrNameLst>
                                          <p:attrName>style.visibility</p:attrName>
                                        </p:attrNameLst>
                                      </p:cBhvr>
                                      <p:to>
                                        <p:strVal val="hidden"/>
                                      </p:to>
                                    </p:set>
                                  </p:childTnLst>
                                </p:cTn>
                              </p:par>
                              <p:par>
                                <p:cTn id="71" presetID="10" presetClass="exit" presetSubtype="0" fill="hold" grpId="1" nodeType="withEffect">
                                  <p:stCondLst>
                                    <p:cond delay="0"/>
                                  </p:stCondLst>
                                  <p:childTnLst>
                                    <p:animEffect transition="out" filter="fade">
                                      <p:cBhvr>
                                        <p:cTn id="72" dur="500"/>
                                        <p:tgtEl>
                                          <p:spTgt spid="55"/>
                                        </p:tgtEl>
                                      </p:cBhvr>
                                    </p:animEffect>
                                    <p:set>
                                      <p:cBhvr>
                                        <p:cTn id="73" dur="1" fill="hold">
                                          <p:stCondLst>
                                            <p:cond delay="499"/>
                                          </p:stCondLst>
                                        </p:cTn>
                                        <p:tgtEl>
                                          <p:spTgt spid="55"/>
                                        </p:tgtEl>
                                        <p:attrNameLst>
                                          <p:attrName>style.visibility</p:attrName>
                                        </p:attrNameLst>
                                      </p:cBhvr>
                                      <p:to>
                                        <p:strVal val="hidden"/>
                                      </p:to>
                                    </p:set>
                                  </p:childTnLst>
                                </p:cTn>
                              </p:par>
                              <p:par>
                                <p:cTn id="74" presetID="10" presetClass="exit" presetSubtype="0" fill="hold" grpId="1" nodeType="withEffect">
                                  <p:stCondLst>
                                    <p:cond delay="0"/>
                                  </p:stCondLst>
                                  <p:childTnLst>
                                    <p:animEffect transition="out" filter="fade">
                                      <p:cBhvr>
                                        <p:cTn id="75" dur="500"/>
                                        <p:tgtEl>
                                          <p:spTgt spid="56"/>
                                        </p:tgtEl>
                                      </p:cBhvr>
                                    </p:animEffect>
                                    <p:set>
                                      <p:cBhvr>
                                        <p:cTn id="76" dur="1" fill="hold">
                                          <p:stCondLst>
                                            <p:cond delay="499"/>
                                          </p:stCondLst>
                                        </p:cTn>
                                        <p:tgtEl>
                                          <p:spTgt spid="56"/>
                                        </p:tgtEl>
                                        <p:attrNameLst>
                                          <p:attrName>style.visibility</p:attrName>
                                        </p:attrNameLst>
                                      </p:cBhvr>
                                      <p:to>
                                        <p:strVal val="hidden"/>
                                      </p:to>
                                    </p:set>
                                  </p:childTnLst>
                                </p:cTn>
                              </p:par>
                              <p:par>
                                <p:cTn id="77" presetID="10" presetClass="exit" presetSubtype="0" fill="hold" grpId="1" nodeType="withEffect">
                                  <p:stCondLst>
                                    <p:cond delay="0"/>
                                  </p:stCondLst>
                                  <p:childTnLst>
                                    <p:animEffect transition="out" filter="fade">
                                      <p:cBhvr>
                                        <p:cTn id="78" dur="500"/>
                                        <p:tgtEl>
                                          <p:spTgt spid="57"/>
                                        </p:tgtEl>
                                      </p:cBhvr>
                                    </p:animEffect>
                                    <p:set>
                                      <p:cBhvr>
                                        <p:cTn id="79" dur="1" fill="hold">
                                          <p:stCondLst>
                                            <p:cond delay="499"/>
                                          </p:stCondLst>
                                        </p:cTn>
                                        <p:tgtEl>
                                          <p:spTgt spid="57"/>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68"/>
                                        </p:tgtEl>
                                        <p:attrNameLst>
                                          <p:attrName>style.visibility</p:attrName>
                                        </p:attrNameLst>
                                      </p:cBhvr>
                                      <p:to>
                                        <p:strVal val="visible"/>
                                      </p:to>
                                    </p:set>
                                    <p:animEffect transition="in" filter="fade">
                                      <p:cBhvr>
                                        <p:cTn id="84" dur="500"/>
                                        <p:tgtEl>
                                          <p:spTgt spid="68"/>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nodeType="clickEffect">
                                  <p:stCondLst>
                                    <p:cond delay="0"/>
                                  </p:stCondLst>
                                  <p:childTnLst>
                                    <p:set>
                                      <p:cBhvr>
                                        <p:cTn id="88" dur="1" fill="hold">
                                          <p:stCondLst>
                                            <p:cond delay="0"/>
                                          </p:stCondLst>
                                        </p:cTn>
                                        <p:tgtEl>
                                          <p:spTgt spid="59"/>
                                        </p:tgtEl>
                                        <p:attrNameLst>
                                          <p:attrName>style.visibility</p:attrName>
                                        </p:attrNameLst>
                                      </p:cBhvr>
                                      <p:to>
                                        <p:strVal val="visible"/>
                                      </p:to>
                                    </p:set>
                                    <p:animEffect transition="in" filter="fade">
                                      <p:cBhvr>
                                        <p:cTn id="89" dur="500"/>
                                        <p:tgtEl>
                                          <p:spTgt spid="59"/>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43"/>
                                        </p:tgtEl>
                                        <p:attrNameLst>
                                          <p:attrName>style.visibility</p:attrName>
                                        </p:attrNameLst>
                                      </p:cBhvr>
                                      <p:to>
                                        <p:strVal val="visible"/>
                                      </p:to>
                                    </p:set>
                                    <p:animEffect transition="in" filter="fade">
                                      <p:cBhvr>
                                        <p:cTn id="92" dur="500"/>
                                        <p:tgtEl>
                                          <p:spTgt spid="43"/>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44"/>
                                        </p:tgtEl>
                                        <p:attrNameLst>
                                          <p:attrName>style.visibility</p:attrName>
                                        </p:attrNameLst>
                                      </p:cBhvr>
                                      <p:to>
                                        <p:strVal val="visible"/>
                                      </p:to>
                                    </p:set>
                                    <p:animEffect transition="in" filter="fade">
                                      <p:cBhvr>
                                        <p:cTn id="95" dur="500"/>
                                        <p:tgtEl>
                                          <p:spTgt spid="44"/>
                                        </p:tgtEl>
                                      </p:cBhvr>
                                    </p:animEffect>
                                  </p:childTnLst>
                                </p:cTn>
                              </p:par>
                              <p:par>
                                <p:cTn id="96" presetID="10" presetClass="entr" presetSubtype="0" fill="hold" grpId="0" nodeType="withEffect">
                                  <p:stCondLst>
                                    <p:cond delay="0"/>
                                  </p:stCondLst>
                                  <p:childTnLst>
                                    <p:set>
                                      <p:cBhvr>
                                        <p:cTn id="97" dur="1" fill="hold">
                                          <p:stCondLst>
                                            <p:cond delay="0"/>
                                          </p:stCondLst>
                                        </p:cTn>
                                        <p:tgtEl>
                                          <p:spTgt spid="45"/>
                                        </p:tgtEl>
                                        <p:attrNameLst>
                                          <p:attrName>style.visibility</p:attrName>
                                        </p:attrNameLst>
                                      </p:cBhvr>
                                      <p:to>
                                        <p:strVal val="visible"/>
                                      </p:to>
                                    </p:set>
                                    <p:animEffect transition="in" filter="fade">
                                      <p:cBhvr>
                                        <p:cTn id="98" dur="500"/>
                                        <p:tgtEl>
                                          <p:spTgt spid="45"/>
                                        </p:tgtEl>
                                      </p:cBhvr>
                                    </p:animEffect>
                                  </p:childTnLst>
                                </p:cTn>
                              </p:par>
                              <p:par>
                                <p:cTn id="99" presetID="10" presetClass="entr" presetSubtype="0" fill="hold" nodeType="withEffect">
                                  <p:stCondLst>
                                    <p:cond delay="0"/>
                                  </p:stCondLst>
                                  <p:childTnLst>
                                    <p:set>
                                      <p:cBhvr>
                                        <p:cTn id="100" dur="1" fill="hold">
                                          <p:stCondLst>
                                            <p:cond delay="0"/>
                                          </p:stCondLst>
                                        </p:cTn>
                                        <p:tgtEl>
                                          <p:spTgt spid="46"/>
                                        </p:tgtEl>
                                        <p:attrNameLst>
                                          <p:attrName>style.visibility</p:attrName>
                                        </p:attrNameLst>
                                      </p:cBhvr>
                                      <p:to>
                                        <p:strVal val="visible"/>
                                      </p:to>
                                    </p:set>
                                    <p:animEffect transition="in" filter="fade">
                                      <p:cBhvr>
                                        <p:cTn id="101" dur="500"/>
                                        <p:tgtEl>
                                          <p:spTgt spid="46"/>
                                        </p:tgtEl>
                                      </p:cBhvr>
                                    </p:animEffect>
                                  </p:childTnLst>
                                </p:cTn>
                              </p:par>
                              <p:par>
                                <p:cTn id="102" presetID="10" presetClass="entr" presetSubtype="0" fill="hold" nodeType="withEffect">
                                  <p:stCondLst>
                                    <p:cond delay="0"/>
                                  </p:stCondLst>
                                  <p:childTnLst>
                                    <p:set>
                                      <p:cBhvr>
                                        <p:cTn id="103" dur="1" fill="hold">
                                          <p:stCondLst>
                                            <p:cond delay="0"/>
                                          </p:stCondLst>
                                        </p:cTn>
                                        <p:tgtEl>
                                          <p:spTgt spid="67"/>
                                        </p:tgtEl>
                                        <p:attrNameLst>
                                          <p:attrName>style.visibility</p:attrName>
                                        </p:attrNameLst>
                                      </p:cBhvr>
                                      <p:to>
                                        <p:strVal val="visible"/>
                                      </p:to>
                                    </p:set>
                                    <p:animEffect transition="in" filter="fade">
                                      <p:cBhvr>
                                        <p:cTn id="104" dur="500"/>
                                        <p:tgtEl>
                                          <p:spTgt spid="67"/>
                                        </p:tgtEl>
                                      </p:cBhvr>
                                    </p:animEffect>
                                  </p:childTnLst>
                                </p:cTn>
                              </p:par>
                              <p:par>
                                <p:cTn id="105" presetID="10" presetClass="entr" presetSubtype="0" fill="hold" grpId="0" nodeType="withEffect">
                                  <p:stCondLst>
                                    <p:cond delay="0"/>
                                  </p:stCondLst>
                                  <p:childTnLst>
                                    <p:set>
                                      <p:cBhvr>
                                        <p:cTn id="106" dur="1" fill="hold">
                                          <p:stCondLst>
                                            <p:cond delay="0"/>
                                          </p:stCondLst>
                                        </p:cTn>
                                        <p:tgtEl>
                                          <p:spTgt spid="64"/>
                                        </p:tgtEl>
                                        <p:attrNameLst>
                                          <p:attrName>style.visibility</p:attrName>
                                        </p:attrNameLst>
                                      </p:cBhvr>
                                      <p:to>
                                        <p:strVal val="visible"/>
                                      </p:to>
                                    </p:set>
                                    <p:animEffect transition="in" filter="fade">
                                      <p:cBhvr>
                                        <p:cTn id="107" dur="500"/>
                                        <p:tgtEl>
                                          <p:spTgt spid="64"/>
                                        </p:tgtEl>
                                      </p:cBhvr>
                                    </p:animEffect>
                                  </p:childTnLst>
                                </p:cTn>
                              </p:par>
                              <p:par>
                                <p:cTn id="108" presetID="10" presetClass="entr" presetSubtype="0" fill="hold" grpId="0" nodeType="withEffect">
                                  <p:stCondLst>
                                    <p:cond delay="0"/>
                                  </p:stCondLst>
                                  <p:childTnLst>
                                    <p:set>
                                      <p:cBhvr>
                                        <p:cTn id="109" dur="1" fill="hold">
                                          <p:stCondLst>
                                            <p:cond delay="0"/>
                                          </p:stCondLst>
                                        </p:cTn>
                                        <p:tgtEl>
                                          <p:spTgt spid="65"/>
                                        </p:tgtEl>
                                        <p:attrNameLst>
                                          <p:attrName>style.visibility</p:attrName>
                                        </p:attrNameLst>
                                      </p:cBhvr>
                                      <p:to>
                                        <p:strVal val="visible"/>
                                      </p:to>
                                    </p:set>
                                    <p:animEffect transition="in" filter="fade">
                                      <p:cBhvr>
                                        <p:cTn id="110" dur="500"/>
                                        <p:tgtEl>
                                          <p:spTgt spid="65"/>
                                        </p:tgtEl>
                                      </p:cBhvr>
                                    </p:animEffect>
                                  </p:childTnLst>
                                </p:cTn>
                              </p:par>
                              <p:par>
                                <p:cTn id="111" presetID="10" presetClass="entr" presetSubtype="0" fill="hold" grpId="0" nodeType="withEffect">
                                  <p:stCondLst>
                                    <p:cond delay="0"/>
                                  </p:stCondLst>
                                  <p:childTnLst>
                                    <p:set>
                                      <p:cBhvr>
                                        <p:cTn id="112" dur="1" fill="hold">
                                          <p:stCondLst>
                                            <p:cond delay="0"/>
                                          </p:stCondLst>
                                        </p:cTn>
                                        <p:tgtEl>
                                          <p:spTgt spid="66"/>
                                        </p:tgtEl>
                                        <p:attrNameLst>
                                          <p:attrName>style.visibility</p:attrName>
                                        </p:attrNameLst>
                                      </p:cBhvr>
                                      <p:to>
                                        <p:strVal val="visible"/>
                                      </p:to>
                                    </p:set>
                                    <p:animEffect transition="in" filter="fade">
                                      <p:cBhvr>
                                        <p:cTn id="113" dur="500"/>
                                        <p:tgtEl>
                                          <p:spTgt spid="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42" grpId="1"/>
      <p:bldP spid="48" grpId="0"/>
      <p:bldP spid="48" grpId="1"/>
      <p:bldP spid="49" grpId="0"/>
      <p:bldP spid="49" grpId="1"/>
      <p:bldP spid="55" grpId="0"/>
      <p:bldP spid="55" grpId="1"/>
      <p:bldP spid="56" grpId="0"/>
      <p:bldP spid="56" grpId="1"/>
      <p:bldP spid="57" grpId="0"/>
      <p:bldP spid="57" grpId="1"/>
      <p:bldP spid="68" grpId="0"/>
      <p:bldP spid="43" grpId="0"/>
      <p:bldP spid="44" grpId="0"/>
      <p:bldP spid="45" grpId="0"/>
      <p:bldP spid="64" grpId="0"/>
      <p:bldP spid="65" grpId="0"/>
      <p:bldP spid="6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9A7984CE-B2B8-DE46-BA66-5EDF79BE6655}"/>
              </a:ext>
            </a:extLst>
          </p:cNvPr>
          <p:cNvSpPr/>
          <p:nvPr/>
        </p:nvSpPr>
        <p:spPr>
          <a:xfrm>
            <a:off x="0" y="0"/>
            <a:ext cx="12192000" cy="6858000"/>
          </a:xfrm>
          <a:prstGeom prst="rect">
            <a:avLst/>
          </a:prstGeom>
          <a:gradFill>
            <a:gsLst>
              <a:gs pos="0">
                <a:srgbClr val="3B69B8">
                  <a:lumMod val="94000"/>
                  <a:alpha val="0"/>
                </a:srgbClr>
              </a:gs>
              <a:gs pos="99000">
                <a:srgbClr val="7C32A7"/>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F058AE5C-F669-0042-AAD2-EEB8CA161C76}"/>
              </a:ext>
            </a:extLst>
          </p:cNvPr>
          <p:cNvSpPr/>
          <p:nvPr/>
        </p:nvSpPr>
        <p:spPr>
          <a:xfrm>
            <a:off x="102" y="0"/>
            <a:ext cx="358241" cy="6865531"/>
          </a:xfrm>
          <a:prstGeom prst="rect">
            <a:avLst/>
          </a:prstGeom>
          <a:solidFill>
            <a:srgbClr val="682A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94">
            <a:extLst>
              <a:ext uri="{FF2B5EF4-FFF2-40B4-BE49-F238E27FC236}">
                <a16:creationId xmlns:a16="http://schemas.microsoft.com/office/drawing/2014/main" id="{AAA485DC-73CC-0E40-BB2E-4DE33500EFC0}"/>
              </a:ext>
            </a:extLst>
          </p:cNvPr>
          <p:cNvSpPr txBox="1">
            <a:spLocks/>
          </p:cNvSpPr>
          <p:nvPr/>
        </p:nvSpPr>
        <p:spPr>
          <a:xfrm>
            <a:off x="11370065" y="6594378"/>
            <a:ext cx="634473"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7AE94228-433E-43D0-8103-6AE90620E8D5}" type="slidenum">
              <a:rPr lang="en-US" sz="1200" smtClean="0">
                <a:solidFill>
                  <a:schemeClr val="bg1">
                    <a:lumMod val="85000"/>
                  </a:schemeClr>
                </a:solidFill>
                <a:latin typeface="Poppins Medium" pitchFamily="2" charset="77"/>
                <a:ea typeface="Helvetica Neue Medium" panose="02000503000000020004" pitchFamily="2" charset="0"/>
                <a:cs typeface="Poppins Medium" pitchFamily="2" charset="77"/>
              </a:rPr>
              <a:pPr algn="r"/>
              <a:t>5</a:t>
            </a:fld>
            <a:endParaRPr lang="en-US" sz="1200">
              <a:solidFill>
                <a:schemeClr val="bg1">
                  <a:lumMod val="85000"/>
                </a:schemeClr>
              </a:solidFill>
              <a:latin typeface="Poppins Medium" pitchFamily="2" charset="77"/>
              <a:ea typeface="Helvetica Neue Medium" panose="02000503000000020004" pitchFamily="2" charset="0"/>
              <a:cs typeface="Poppins Medium" pitchFamily="2" charset="77"/>
            </a:endParaRPr>
          </a:p>
        </p:txBody>
      </p:sp>
      <p:pic>
        <p:nvPicPr>
          <p:cNvPr id="27" name="Picture 26">
            <a:extLst>
              <a:ext uri="{FF2B5EF4-FFF2-40B4-BE49-F238E27FC236}">
                <a16:creationId xmlns:a16="http://schemas.microsoft.com/office/drawing/2014/main" id="{69F65175-AFEF-CA49-BA51-9093B6E25F94}"/>
              </a:ext>
            </a:extLst>
          </p:cNvPr>
          <p:cNvPicPr>
            <a:picLocks noChangeAspect="1"/>
          </p:cNvPicPr>
          <p:nvPr/>
        </p:nvPicPr>
        <p:blipFill>
          <a:blip r:embed="rId2"/>
          <a:stretch>
            <a:fillRect/>
          </a:stretch>
        </p:blipFill>
        <p:spPr>
          <a:xfrm>
            <a:off x="10812059" y="214747"/>
            <a:ext cx="1023052" cy="1049284"/>
          </a:xfrm>
          <a:prstGeom prst="rect">
            <a:avLst/>
          </a:prstGeom>
        </p:spPr>
      </p:pic>
      <p:sp>
        <p:nvSpPr>
          <p:cNvPr id="28" name="Slide Number Placeholder 94">
            <a:extLst>
              <a:ext uri="{FF2B5EF4-FFF2-40B4-BE49-F238E27FC236}">
                <a16:creationId xmlns:a16="http://schemas.microsoft.com/office/drawing/2014/main" id="{95F403A1-9084-AE40-AA22-750A9B68BE35}"/>
              </a:ext>
            </a:extLst>
          </p:cNvPr>
          <p:cNvSpPr txBox="1">
            <a:spLocks/>
          </p:cNvSpPr>
          <p:nvPr/>
        </p:nvSpPr>
        <p:spPr>
          <a:xfrm>
            <a:off x="11370065" y="6594378"/>
            <a:ext cx="634473"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7AE94228-433E-43D0-8103-6AE90620E8D5}" type="slidenum">
              <a:rPr lang="en-US" sz="1200" smtClean="0">
                <a:solidFill>
                  <a:schemeClr val="bg1">
                    <a:lumMod val="85000"/>
                  </a:schemeClr>
                </a:solidFill>
                <a:latin typeface="Poppins Medium" pitchFamily="2" charset="77"/>
                <a:ea typeface="Helvetica Neue Medium" panose="02000503000000020004" pitchFamily="2" charset="0"/>
                <a:cs typeface="Poppins Medium" pitchFamily="2" charset="77"/>
              </a:rPr>
              <a:pPr algn="r"/>
              <a:t>5</a:t>
            </a:fld>
            <a:endParaRPr lang="en-US" sz="1200">
              <a:solidFill>
                <a:schemeClr val="bg1">
                  <a:lumMod val="85000"/>
                </a:schemeClr>
              </a:solidFill>
              <a:latin typeface="Poppins Medium" pitchFamily="2" charset="77"/>
              <a:ea typeface="Helvetica Neue Medium" panose="02000503000000020004" pitchFamily="2" charset="0"/>
              <a:cs typeface="Poppins Medium" pitchFamily="2" charset="77"/>
            </a:endParaRPr>
          </a:p>
        </p:txBody>
      </p:sp>
      <p:sp>
        <p:nvSpPr>
          <p:cNvPr id="29" name="TextBox 28">
            <a:extLst>
              <a:ext uri="{FF2B5EF4-FFF2-40B4-BE49-F238E27FC236}">
                <a16:creationId xmlns:a16="http://schemas.microsoft.com/office/drawing/2014/main" id="{E56A8D60-E976-9E49-A801-8053BEF91E7F}"/>
              </a:ext>
            </a:extLst>
          </p:cNvPr>
          <p:cNvSpPr txBox="1"/>
          <p:nvPr/>
        </p:nvSpPr>
        <p:spPr>
          <a:xfrm>
            <a:off x="739234" y="308908"/>
            <a:ext cx="7856126" cy="615553"/>
          </a:xfrm>
          <a:prstGeom prst="rect">
            <a:avLst/>
          </a:prstGeom>
          <a:noFill/>
        </p:spPr>
        <p:txBody>
          <a:bodyPr wrap="square" rtlCol="0">
            <a:spAutoFit/>
          </a:bodyPr>
          <a:lstStyle/>
          <a:p>
            <a:r>
              <a:rPr lang="en-US" sz="3400" dirty="0">
                <a:solidFill>
                  <a:schemeClr val="bg1"/>
                </a:solidFill>
                <a:latin typeface="Poppins Medium" pitchFamily="2" charset="77"/>
                <a:cs typeface="Poppins Medium" pitchFamily="2" charset="77"/>
              </a:rPr>
              <a:t>Lack of Post-Fatality Support</a:t>
            </a:r>
          </a:p>
        </p:txBody>
      </p:sp>
      <p:cxnSp>
        <p:nvCxnSpPr>
          <p:cNvPr id="30" name="Straight Connector 29">
            <a:extLst>
              <a:ext uri="{FF2B5EF4-FFF2-40B4-BE49-F238E27FC236}">
                <a16:creationId xmlns:a16="http://schemas.microsoft.com/office/drawing/2014/main" id="{7A07395D-4BE5-A041-B03B-79ACDE48F164}"/>
              </a:ext>
            </a:extLst>
          </p:cNvPr>
          <p:cNvCxnSpPr>
            <a:cxnSpLocks/>
          </p:cNvCxnSpPr>
          <p:nvPr/>
        </p:nvCxnSpPr>
        <p:spPr>
          <a:xfrm>
            <a:off x="7277100" y="591464"/>
            <a:ext cx="2438400" cy="0"/>
          </a:xfrm>
          <a:prstGeom prst="line">
            <a:avLst/>
          </a:prstGeom>
          <a:ln w="19050"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36" name="Rectangle 35">
            <a:extLst>
              <a:ext uri="{FF2B5EF4-FFF2-40B4-BE49-F238E27FC236}">
                <a16:creationId xmlns:a16="http://schemas.microsoft.com/office/drawing/2014/main" id="{88D4FE06-EADF-0441-8422-6CBA87DB6C4B}"/>
              </a:ext>
            </a:extLst>
          </p:cNvPr>
          <p:cNvSpPr/>
          <p:nvPr/>
        </p:nvSpPr>
        <p:spPr>
          <a:xfrm>
            <a:off x="1168660" y="1318367"/>
            <a:ext cx="7594340" cy="677108"/>
          </a:xfrm>
          <a:prstGeom prst="rect">
            <a:avLst/>
          </a:prstGeom>
        </p:spPr>
        <p:txBody>
          <a:bodyPr wrap="square">
            <a:spAutoFit/>
          </a:bodyPr>
          <a:lstStyle/>
          <a:p>
            <a:pPr marL="457200" indent="-457200">
              <a:buFont typeface="Arial" panose="020B0604020202020204" pitchFamily="34" charset="0"/>
              <a:buChar char="•"/>
            </a:pPr>
            <a:r>
              <a:rPr lang="en-US" sz="1900" dirty="0">
                <a:solidFill>
                  <a:schemeClr val="bg1"/>
                </a:solidFill>
                <a:latin typeface="Poppins Medium" pitchFamily="2" charset="77"/>
                <a:cs typeface="Poppins Medium" pitchFamily="2" charset="77"/>
              </a:rPr>
              <a:t>Leaves bereaved people alone to face a sudden and stigmatized death. </a:t>
            </a:r>
          </a:p>
        </p:txBody>
      </p:sp>
      <p:sp>
        <p:nvSpPr>
          <p:cNvPr id="38" name="Rectangle 37">
            <a:extLst>
              <a:ext uri="{FF2B5EF4-FFF2-40B4-BE49-F238E27FC236}">
                <a16:creationId xmlns:a16="http://schemas.microsoft.com/office/drawing/2014/main" id="{CB1FE748-CB5C-9548-9DD1-BC35F2631AFC}"/>
              </a:ext>
            </a:extLst>
          </p:cNvPr>
          <p:cNvSpPr/>
          <p:nvPr/>
        </p:nvSpPr>
        <p:spPr>
          <a:xfrm>
            <a:off x="1161040" y="2773787"/>
            <a:ext cx="7891520" cy="677108"/>
          </a:xfrm>
          <a:prstGeom prst="rect">
            <a:avLst/>
          </a:prstGeom>
        </p:spPr>
        <p:txBody>
          <a:bodyPr wrap="square">
            <a:spAutoFit/>
          </a:bodyPr>
          <a:lstStyle/>
          <a:p>
            <a:pPr marL="457200" indent="-457200">
              <a:buFont typeface="Arial" panose="020B0604020202020204" pitchFamily="34" charset="0"/>
              <a:buChar char="•"/>
            </a:pPr>
            <a:r>
              <a:rPr lang="en-US" sz="1900" dirty="0">
                <a:solidFill>
                  <a:schemeClr val="bg1"/>
                </a:solidFill>
                <a:latin typeface="Poppins Medium" pitchFamily="2" charset="77"/>
                <a:cs typeface="Poppins Medium" pitchFamily="2" charset="77"/>
              </a:rPr>
              <a:t>Damages Frontline Service Providers’ health and causes burnout and turnover. </a:t>
            </a:r>
          </a:p>
        </p:txBody>
      </p:sp>
      <p:sp>
        <p:nvSpPr>
          <p:cNvPr id="26" name="Rectangle 25">
            <a:extLst>
              <a:ext uri="{FF2B5EF4-FFF2-40B4-BE49-F238E27FC236}">
                <a16:creationId xmlns:a16="http://schemas.microsoft.com/office/drawing/2014/main" id="{24F39736-EE3A-2340-B80A-57CE0ED6DED1}"/>
              </a:ext>
            </a:extLst>
          </p:cNvPr>
          <p:cNvSpPr/>
          <p:nvPr/>
        </p:nvSpPr>
        <p:spPr>
          <a:xfrm>
            <a:off x="1618240" y="1935587"/>
            <a:ext cx="7594340" cy="677108"/>
          </a:xfrm>
          <a:prstGeom prst="rect">
            <a:avLst/>
          </a:prstGeom>
        </p:spPr>
        <p:txBody>
          <a:bodyPr wrap="square">
            <a:spAutoFit/>
          </a:bodyPr>
          <a:lstStyle/>
          <a:p>
            <a:r>
              <a:rPr lang="en-US" sz="1900" b="1" i="1" dirty="0">
                <a:solidFill>
                  <a:srgbClr val="682A8B"/>
                </a:solidFill>
                <a:latin typeface="Poppins SemiBold" pitchFamily="2" charset="77"/>
                <a:cs typeface="Poppins SemiBold" pitchFamily="2" charset="77"/>
              </a:rPr>
              <a:t>Leaves Frontline Service Providers with insufficient resources to offer families in the wake of a client’s death. </a:t>
            </a:r>
          </a:p>
        </p:txBody>
      </p:sp>
      <p:sp>
        <p:nvSpPr>
          <p:cNvPr id="32" name="Rectangle 31">
            <a:extLst>
              <a:ext uri="{FF2B5EF4-FFF2-40B4-BE49-F238E27FC236}">
                <a16:creationId xmlns:a16="http://schemas.microsoft.com/office/drawing/2014/main" id="{7E387503-3D46-5247-A536-7CF1B3567BCB}"/>
              </a:ext>
            </a:extLst>
          </p:cNvPr>
          <p:cNvSpPr/>
          <p:nvPr/>
        </p:nvSpPr>
        <p:spPr>
          <a:xfrm>
            <a:off x="1625860" y="3391007"/>
            <a:ext cx="7891520" cy="677108"/>
          </a:xfrm>
          <a:prstGeom prst="rect">
            <a:avLst/>
          </a:prstGeom>
        </p:spPr>
        <p:txBody>
          <a:bodyPr wrap="square">
            <a:spAutoFit/>
          </a:bodyPr>
          <a:lstStyle/>
          <a:p>
            <a:r>
              <a:rPr lang="en-US" sz="1900" b="1" i="1" dirty="0">
                <a:solidFill>
                  <a:srgbClr val="682A8B"/>
                </a:solidFill>
                <a:latin typeface="Poppins SemiBold" pitchFamily="2" charset="77"/>
                <a:cs typeface="Poppins SemiBold" pitchFamily="2" charset="77"/>
              </a:rPr>
              <a:t>Decreases program effectiveness for People In or Seeking Recovery. </a:t>
            </a:r>
          </a:p>
        </p:txBody>
      </p:sp>
      <p:sp>
        <p:nvSpPr>
          <p:cNvPr id="37" name="Rectangle 36">
            <a:extLst>
              <a:ext uri="{FF2B5EF4-FFF2-40B4-BE49-F238E27FC236}">
                <a16:creationId xmlns:a16="http://schemas.microsoft.com/office/drawing/2014/main" id="{9F5DA989-FC4D-5D42-B27A-0F4393E0F79E}"/>
              </a:ext>
            </a:extLst>
          </p:cNvPr>
          <p:cNvSpPr/>
          <p:nvPr/>
        </p:nvSpPr>
        <p:spPr>
          <a:xfrm>
            <a:off x="1161040" y="4230172"/>
            <a:ext cx="7891520" cy="677108"/>
          </a:xfrm>
          <a:prstGeom prst="rect">
            <a:avLst/>
          </a:prstGeom>
        </p:spPr>
        <p:txBody>
          <a:bodyPr wrap="square">
            <a:spAutoFit/>
          </a:bodyPr>
          <a:lstStyle/>
          <a:p>
            <a:pPr marL="457200" indent="-457200">
              <a:buFont typeface="Arial" panose="020B0604020202020204" pitchFamily="34" charset="0"/>
              <a:buChar char="•"/>
            </a:pPr>
            <a:r>
              <a:rPr lang="en-US" sz="1900" dirty="0">
                <a:solidFill>
                  <a:schemeClr val="bg1"/>
                </a:solidFill>
                <a:latin typeface="Poppins Medium" pitchFamily="2" charset="77"/>
                <a:cs typeface="Poppins Medium" pitchFamily="2" charset="77"/>
              </a:rPr>
              <a:t>Damages the health of People In or Seeking Recovery’s and makes it extra-difficult for them to be in recovery. </a:t>
            </a:r>
          </a:p>
        </p:txBody>
      </p:sp>
      <p:sp>
        <p:nvSpPr>
          <p:cNvPr id="40" name="Rectangle 39">
            <a:extLst>
              <a:ext uri="{FF2B5EF4-FFF2-40B4-BE49-F238E27FC236}">
                <a16:creationId xmlns:a16="http://schemas.microsoft.com/office/drawing/2014/main" id="{E055552E-F51A-E14D-8CF6-B6F6EF7F147F}"/>
              </a:ext>
            </a:extLst>
          </p:cNvPr>
          <p:cNvSpPr/>
          <p:nvPr/>
        </p:nvSpPr>
        <p:spPr>
          <a:xfrm>
            <a:off x="1625860" y="4847392"/>
            <a:ext cx="7891520" cy="384721"/>
          </a:xfrm>
          <a:prstGeom prst="rect">
            <a:avLst/>
          </a:prstGeom>
        </p:spPr>
        <p:txBody>
          <a:bodyPr wrap="square">
            <a:spAutoFit/>
          </a:bodyPr>
          <a:lstStyle/>
          <a:p>
            <a:r>
              <a:rPr lang="en-US" sz="1900" b="1" i="1" dirty="0">
                <a:solidFill>
                  <a:srgbClr val="682A8B"/>
                </a:solidFill>
                <a:latin typeface="Poppins SemiBold" pitchFamily="2" charset="77"/>
                <a:cs typeface="Poppins SemiBold" pitchFamily="2" charset="77"/>
              </a:rPr>
              <a:t>Results in more lives lost. </a:t>
            </a:r>
          </a:p>
        </p:txBody>
      </p:sp>
      <p:sp>
        <p:nvSpPr>
          <p:cNvPr id="41" name="Rectangle 40">
            <a:extLst>
              <a:ext uri="{FF2B5EF4-FFF2-40B4-BE49-F238E27FC236}">
                <a16:creationId xmlns:a16="http://schemas.microsoft.com/office/drawing/2014/main" id="{8EAFEBB1-6D1F-A440-9215-BEBC884D21CE}"/>
              </a:ext>
            </a:extLst>
          </p:cNvPr>
          <p:cNvSpPr/>
          <p:nvPr/>
        </p:nvSpPr>
        <p:spPr>
          <a:xfrm>
            <a:off x="1635701" y="5835106"/>
            <a:ext cx="9734364" cy="461665"/>
          </a:xfrm>
          <a:prstGeom prst="rect">
            <a:avLst/>
          </a:prstGeom>
        </p:spPr>
        <p:txBody>
          <a:bodyPr wrap="square">
            <a:spAutoFit/>
          </a:bodyPr>
          <a:lstStyle/>
          <a:p>
            <a:r>
              <a:rPr lang="en-US" sz="2400" dirty="0">
                <a:solidFill>
                  <a:schemeClr val="bg1"/>
                </a:solidFill>
                <a:latin typeface="Poppins Medium" pitchFamily="2" charset="77"/>
                <a:cs typeface="Poppins Medium" pitchFamily="2" charset="77"/>
              </a:rPr>
              <a:t>Statewide &amp; Systematic Peer-Based Post-Fatality Support. </a:t>
            </a:r>
          </a:p>
        </p:txBody>
      </p:sp>
      <p:grpSp>
        <p:nvGrpSpPr>
          <p:cNvPr id="51" name="Group 50">
            <a:extLst>
              <a:ext uri="{FF2B5EF4-FFF2-40B4-BE49-F238E27FC236}">
                <a16:creationId xmlns:a16="http://schemas.microsoft.com/office/drawing/2014/main" id="{5CDC8A63-B064-3A4F-8069-1B0FC8D66AF0}"/>
              </a:ext>
            </a:extLst>
          </p:cNvPr>
          <p:cNvGrpSpPr/>
          <p:nvPr/>
        </p:nvGrpSpPr>
        <p:grpSpPr>
          <a:xfrm>
            <a:off x="9316316" y="4269600"/>
            <a:ext cx="1418966" cy="1041540"/>
            <a:chOff x="9324479" y="4526280"/>
            <a:chExt cx="1699261" cy="1247280"/>
          </a:xfrm>
          <a:solidFill>
            <a:srgbClr val="682A8B"/>
          </a:solidFill>
          <a:effectLst>
            <a:outerShdw blurRad="152400" dist="38100" dir="2700000" algn="tl" rotWithShape="0">
              <a:prstClr val="black">
                <a:alpha val="40000"/>
              </a:prstClr>
            </a:outerShdw>
          </a:effectLst>
        </p:grpSpPr>
        <p:pic>
          <p:nvPicPr>
            <p:cNvPr id="52" name="Graphic 51" descr="Heart with solid fill">
              <a:extLst>
                <a:ext uri="{FF2B5EF4-FFF2-40B4-BE49-F238E27FC236}">
                  <a16:creationId xmlns:a16="http://schemas.microsoft.com/office/drawing/2014/main" id="{39E40873-0BC3-AC42-BCBA-F8FD4037813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700260" y="4526280"/>
              <a:ext cx="967740" cy="967740"/>
            </a:xfrm>
            <a:prstGeom prst="rect">
              <a:avLst/>
            </a:prstGeom>
          </p:spPr>
        </p:pic>
        <p:pic>
          <p:nvPicPr>
            <p:cNvPr id="53" name="Graphic 52" descr="Open hand with solid fill">
              <a:extLst>
                <a:ext uri="{FF2B5EF4-FFF2-40B4-BE49-F238E27FC236}">
                  <a16:creationId xmlns:a16="http://schemas.microsoft.com/office/drawing/2014/main" id="{CC9BC24B-2D1E-A34D-9494-40F37F5F911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426115">
              <a:off x="10109340" y="4859160"/>
              <a:ext cx="914400" cy="914400"/>
            </a:xfrm>
            <a:prstGeom prst="rect">
              <a:avLst/>
            </a:prstGeom>
          </p:spPr>
        </p:pic>
        <p:pic>
          <p:nvPicPr>
            <p:cNvPr id="54" name="Graphic 53" descr="Open hand with solid fill">
              <a:extLst>
                <a:ext uri="{FF2B5EF4-FFF2-40B4-BE49-F238E27FC236}">
                  <a16:creationId xmlns:a16="http://schemas.microsoft.com/office/drawing/2014/main" id="{C4B50444-3309-9C47-97E4-603D0A4F69C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173885" flipH="1">
              <a:off x="9324479" y="4859159"/>
              <a:ext cx="914400" cy="914400"/>
            </a:xfrm>
            <a:prstGeom prst="rect">
              <a:avLst/>
            </a:prstGeom>
          </p:spPr>
        </p:pic>
      </p:grpSp>
      <p:pic>
        <p:nvPicPr>
          <p:cNvPr id="8" name="Graphic 7" descr="Stacked Rocks with solid fill">
            <a:extLst>
              <a:ext uri="{FF2B5EF4-FFF2-40B4-BE49-F238E27FC236}">
                <a16:creationId xmlns:a16="http://schemas.microsoft.com/office/drawing/2014/main" id="{95FADBE2-F716-B24E-835C-560F3A3ACEA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290560" y="-914400"/>
            <a:ext cx="914400" cy="914400"/>
          </a:xfrm>
          <a:prstGeom prst="rect">
            <a:avLst/>
          </a:prstGeom>
        </p:spPr>
      </p:pic>
      <p:pic>
        <p:nvPicPr>
          <p:cNvPr id="10" name="Graphic 9" descr="Gravestone with solid fill">
            <a:extLst>
              <a:ext uri="{FF2B5EF4-FFF2-40B4-BE49-F238E27FC236}">
                <a16:creationId xmlns:a16="http://schemas.microsoft.com/office/drawing/2014/main" id="{E0D48FE4-137C-D84C-88F2-7665ADBE4D8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224451" y="-1045029"/>
            <a:ext cx="914400" cy="914400"/>
          </a:xfrm>
          <a:prstGeom prst="rect">
            <a:avLst/>
          </a:prstGeom>
        </p:spPr>
      </p:pic>
      <p:grpSp>
        <p:nvGrpSpPr>
          <p:cNvPr id="59" name="Group 58">
            <a:extLst>
              <a:ext uri="{FF2B5EF4-FFF2-40B4-BE49-F238E27FC236}">
                <a16:creationId xmlns:a16="http://schemas.microsoft.com/office/drawing/2014/main" id="{D1EC5F88-B813-4242-8DF4-49075A2B3C82}"/>
              </a:ext>
            </a:extLst>
          </p:cNvPr>
          <p:cNvGrpSpPr/>
          <p:nvPr/>
        </p:nvGrpSpPr>
        <p:grpSpPr>
          <a:xfrm>
            <a:off x="6895553" y="-1291285"/>
            <a:ext cx="1291285" cy="1291285"/>
            <a:chOff x="7886700" y="5242560"/>
            <a:chExt cx="914400" cy="914400"/>
          </a:xfrm>
        </p:grpSpPr>
        <p:pic>
          <p:nvPicPr>
            <p:cNvPr id="57" name="Graphic 56" descr="Gravestone with solid fill">
              <a:extLst>
                <a:ext uri="{FF2B5EF4-FFF2-40B4-BE49-F238E27FC236}">
                  <a16:creationId xmlns:a16="http://schemas.microsoft.com/office/drawing/2014/main" id="{807CB4A5-7C6D-7A42-AE20-93F9A35C761B}"/>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7886700" y="5242560"/>
              <a:ext cx="914400" cy="914400"/>
            </a:xfrm>
            <a:prstGeom prst="rect">
              <a:avLst/>
            </a:prstGeom>
          </p:spPr>
        </p:pic>
        <p:sp>
          <p:nvSpPr>
            <p:cNvPr id="20" name="Rectangle 19">
              <a:extLst>
                <a:ext uri="{FF2B5EF4-FFF2-40B4-BE49-F238E27FC236}">
                  <a16:creationId xmlns:a16="http://schemas.microsoft.com/office/drawing/2014/main" id="{1F6A16C6-3BA8-3447-ADFB-B06B4B393B13}"/>
                </a:ext>
              </a:extLst>
            </p:cNvPr>
            <p:cNvSpPr/>
            <p:nvPr/>
          </p:nvSpPr>
          <p:spPr>
            <a:xfrm>
              <a:off x="8179542" y="5456365"/>
              <a:ext cx="313699" cy="190222"/>
            </a:xfrm>
            <a:prstGeom prst="rect">
              <a:avLst/>
            </a:prstGeom>
            <a:solidFill>
              <a:srgbClr val="682A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8" name="Graphic 57" descr="Rose with solid fill">
              <a:extLst>
                <a:ext uri="{FF2B5EF4-FFF2-40B4-BE49-F238E27FC236}">
                  <a16:creationId xmlns:a16="http://schemas.microsoft.com/office/drawing/2014/main" id="{D24822F5-78E8-F448-8B16-EE0F57CB9883}"/>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rot="3413367">
              <a:off x="8155567" y="5511195"/>
              <a:ext cx="342565" cy="342565"/>
            </a:xfrm>
            <a:prstGeom prst="rect">
              <a:avLst/>
            </a:prstGeom>
          </p:spPr>
        </p:pic>
      </p:grpSp>
      <p:grpSp>
        <p:nvGrpSpPr>
          <p:cNvPr id="39" name="Group 38">
            <a:extLst>
              <a:ext uri="{FF2B5EF4-FFF2-40B4-BE49-F238E27FC236}">
                <a16:creationId xmlns:a16="http://schemas.microsoft.com/office/drawing/2014/main" id="{801EA9B6-1D20-D145-BCB2-C2BAA6D52A07}"/>
              </a:ext>
            </a:extLst>
          </p:cNvPr>
          <p:cNvGrpSpPr/>
          <p:nvPr/>
        </p:nvGrpSpPr>
        <p:grpSpPr>
          <a:xfrm>
            <a:off x="9420799" y="2848503"/>
            <a:ext cx="1123720" cy="1057619"/>
            <a:chOff x="9077899" y="3084723"/>
            <a:chExt cx="1123720" cy="1057619"/>
          </a:xfrm>
        </p:grpSpPr>
        <p:sp>
          <p:nvSpPr>
            <p:cNvPr id="45" name="Freeform 44">
              <a:extLst>
                <a:ext uri="{FF2B5EF4-FFF2-40B4-BE49-F238E27FC236}">
                  <a16:creationId xmlns:a16="http://schemas.microsoft.com/office/drawing/2014/main" id="{547E40DC-4661-BA42-9ABE-6D9E9E57B788}"/>
                </a:ext>
              </a:extLst>
            </p:cNvPr>
            <p:cNvSpPr/>
            <p:nvPr/>
          </p:nvSpPr>
          <p:spPr>
            <a:xfrm>
              <a:off x="9077899" y="3084723"/>
              <a:ext cx="1123720" cy="1057619"/>
            </a:xfrm>
            <a:custGeom>
              <a:avLst/>
              <a:gdLst>
                <a:gd name="connsiteX0" fmla="*/ 88135 w 1123720"/>
                <a:gd name="connsiteY0" fmla="*/ 0 h 1057619"/>
                <a:gd name="connsiteX1" fmla="*/ 0 w 1123720"/>
                <a:gd name="connsiteY1" fmla="*/ 862988 h 1057619"/>
                <a:gd name="connsiteX2" fmla="*/ 3672 w 1123720"/>
                <a:gd name="connsiteY2" fmla="*/ 903383 h 1057619"/>
                <a:gd name="connsiteX3" fmla="*/ 29378 w 1123720"/>
                <a:gd name="connsiteY3" fmla="*/ 932761 h 1057619"/>
                <a:gd name="connsiteX4" fmla="*/ 66101 w 1123720"/>
                <a:gd name="connsiteY4" fmla="*/ 962140 h 1057619"/>
                <a:gd name="connsiteX5" fmla="*/ 106496 w 1123720"/>
                <a:gd name="connsiteY5" fmla="*/ 976829 h 1057619"/>
                <a:gd name="connsiteX6" fmla="*/ 969484 w 1123720"/>
                <a:gd name="connsiteY6" fmla="*/ 1057619 h 1057619"/>
                <a:gd name="connsiteX7" fmla="*/ 998862 w 1123720"/>
                <a:gd name="connsiteY7" fmla="*/ 1039258 h 1057619"/>
                <a:gd name="connsiteX8" fmla="*/ 1031913 w 1123720"/>
                <a:gd name="connsiteY8" fmla="*/ 1002535 h 1057619"/>
                <a:gd name="connsiteX9" fmla="*/ 1042930 w 1123720"/>
                <a:gd name="connsiteY9" fmla="*/ 980501 h 1057619"/>
                <a:gd name="connsiteX10" fmla="*/ 1123720 w 1123720"/>
                <a:gd name="connsiteY10" fmla="*/ 190959 h 1057619"/>
                <a:gd name="connsiteX11" fmla="*/ 969484 w 1123720"/>
                <a:gd name="connsiteY11" fmla="*/ 176270 h 1057619"/>
                <a:gd name="connsiteX12" fmla="*/ 973156 w 1123720"/>
                <a:gd name="connsiteY12" fmla="*/ 95479 h 1057619"/>
                <a:gd name="connsiteX13" fmla="*/ 88135 w 1123720"/>
                <a:gd name="connsiteY13" fmla="*/ 0 h 1057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23720" h="1057619">
                  <a:moveTo>
                    <a:pt x="88135" y="0"/>
                  </a:moveTo>
                  <a:lnTo>
                    <a:pt x="0" y="862988"/>
                  </a:lnTo>
                  <a:lnTo>
                    <a:pt x="3672" y="903383"/>
                  </a:lnTo>
                  <a:lnTo>
                    <a:pt x="29378" y="932761"/>
                  </a:lnTo>
                  <a:lnTo>
                    <a:pt x="66101" y="962140"/>
                  </a:lnTo>
                  <a:lnTo>
                    <a:pt x="106496" y="976829"/>
                  </a:lnTo>
                  <a:lnTo>
                    <a:pt x="969484" y="1057619"/>
                  </a:lnTo>
                  <a:lnTo>
                    <a:pt x="998862" y="1039258"/>
                  </a:lnTo>
                  <a:lnTo>
                    <a:pt x="1031913" y="1002535"/>
                  </a:lnTo>
                  <a:lnTo>
                    <a:pt x="1042930" y="980501"/>
                  </a:lnTo>
                  <a:lnTo>
                    <a:pt x="1123720" y="190959"/>
                  </a:lnTo>
                  <a:lnTo>
                    <a:pt x="969484" y="176270"/>
                  </a:lnTo>
                  <a:lnTo>
                    <a:pt x="973156" y="95479"/>
                  </a:lnTo>
                  <a:lnTo>
                    <a:pt x="88135" y="0"/>
                  </a:lnTo>
                  <a:close/>
                </a:path>
              </a:pathLst>
            </a:custGeom>
            <a:solidFill>
              <a:srgbClr val="D0B8DF"/>
            </a:solidFill>
            <a:ln>
              <a:noFill/>
            </a:ln>
            <a:effectLst>
              <a:outerShdw blurRad="1524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6" name="Group 45">
              <a:extLst>
                <a:ext uri="{FF2B5EF4-FFF2-40B4-BE49-F238E27FC236}">
                  <a16:creationId xmlns:a16="http://schemas.microsoft.com/office/drawing/2014/main" id="{B16429DB-7D34-BC4C-9203-AD11D4D933ED}"/>
                </a:ext>
              </a:extLst>
            </p:cNvPr>
            <p:cNvGrpSpPr/>
            <p:nvPr/>
          </p:nvGrpSpPr>
          <p:grpSpPr>
            <a:xfrm rot="379008">
              <a:off x="9101143" y="3124200"/>
              <a:ext cx="1078183" cy="998220"/>
              <a:chOff x="8971597" y="4536757"/>
              <a:chExt cx="2234565" cy="2068841"/>
            </a:xfrm>
            <a:effectLst/>
          </p:grpSpPr>
          <p:grpSp>
            <p:nvGrpSpPr>
              <p:cNvPr id="47" name="Graphic 50" descr="Newspaper with solid fill">
                <a:extLst>
                  <a:ext uri="{FF2B5EF4-FFF2-40B4-BE49-F238E27FC236}">
                    <a16:creationId xmlns:a16="http://schemas.microsoft.com/office/drawing/2014/main" id="{3D863C4E-833E-984A-B48C-CE8C328C01C1}"/>
                  </a:ext>
                </a:extLst>
              </p:cNvPr>
              <p:cNvGrpSpPr/>
              <p:nvPr/>
            </p:nvGrpSpPr>
            <p:grpSpPr>
              <a:xfrm>
                <a:off x="8971597" y="4536757"/>
                <a:ext cx="2234565" cy="2068841"/>
                <a:chOff x="8971597" y="4536757"/>
                <a:chExt cx="2234565" cy="2068841"/>
              </a:xfrm>
            </p:grpSpPr>
            <p:sp>
              <p:nvSpPr>
                <p:cNvPr id="56" name="Freeform 55">
                  <a:extLst>
                    <a:ext uri="{FF2B5EF4-FFF2-40B4-BE49-F238E27FC236}">
                      <a16:creationId xmlns:a16="http://schemas.microsoft.com/office/drawing/2014/main" id="{3B89FC50-ACC5-7A45-8405-6E90A4823A6E}"/>
                    </a:ext>
                  </a:extLst>
                </p:cNvPr>
                <p:cNvSpPr/>
                <p:nvPr/>
              </p:nvSpPr>
              <p:spPr>
                <a:xfrm>
                  <a:off x="8971597" y="4536757"/>
                  <a:ext cx="2234565" cy="2068841"/>
                </a:xfrm>
                <a:custGeom>
                  <a:avLst/>
                  <a:gdLst>
                    <a:gd name="connsiteX0" fmla="*/ 2037398 w 2234565"/>
                    <a:gd name="connsiteY0" fmla="*/ 1971675 h 2234565"/>
                    <a:gd name="connsiteX1" fmla="*/ 1971675 w 2234565"/>
                    <a:gd name="connsiteY1" fmla="*/ 2037398 h 2234565"/>
                    <a:gd name="connsiteX2" fmla="*/ 1905953 w 2234565"/>
                    <a:gd name="connsiteY2" fmla="*/ 1971675 h 2234565"/>
                    <a:gd name="connsiteX3" fmla="*/ 1905953 w 2234565"/>
                    <a:gd name="connsiteY3" fmla="*/ 394335 h 2234565"/>
                    <a:gd name="connsiteX4" fmla="*/ 2037398 w 2234565"/>
                    <a:gd name="connsiteY4" fmla="*/ 394335 h 2234565"/>
                    <a:gd name="connsiteX5" fmla="*/ 2037398 w 2234565"/>
                    <a:gd name="connsiteY5" fmla="*/ 1971675 h 2234565"/>
                    <a:gd name="connsiteX6" fmla="*/ 262890 w 2234565"/>
                    <a:gd name="connsiteY6" fmla="*/ 2037398 h 2234565"/>
                    <a:gd name="connsiteX7" fmla="*/ 197168 w 2234565"/>
                    <a:gd name="connsiteY7" fmla="*/ 1971675 h 2234565"/>
                    <a:gd name="connsiteX8" fmla="*/ 197168 w 2234565"/>
                    <a:gd name="connsiteY8" fmla="*/ 197168 h 2234565"/>
                    <a:gd name="connsiteX9" fmla="*/ 1708785 w 2234565"/>
                    <a:gd name="connsiteY9" fmla="*/ 197168 h 2234565"/>
                    <a:gd name="connsiteX10" fmla="*/ 1708785 w 2234565"/>
                    <a:gd name="connsiteY10" fmla="*/ 1971675 h 2234565"/>
                    <a:gd name="connsiteX11" fmla="*/ 1718644 w 2234565"/>
                    <a:gd name="connsiteY11" fmla="*/ 2037398 h 2234565"/>
                    <a:gd name="connsiteX12" fmla="*/ 262890 w 2234565"/>
                    <a:gd name="connsiteY12" fmla="*/ 2037398 h 2234565"/>
                    <a:gd name="connsiteX13" fmla="*/ 1905953 w 2234565"/>
                    <a:gd name="connsiteY13" fmla="*/ 197168 h 2234565"/>
                    <a:gd name="connsiteX14" fmla="*/ 1905953 w 2234565"/>
                    <a:gd name="connsiteY14" fmla="*/ 0 h 2234565"/>
                    <a:gd name="connsiteX15" fmla="*/ 0 w 2234565"/>
                    <a:gd name="connsiteY15" fmla="*/ 0 h 2234565"/>
                    <a:gd name="connsiteX16" fmla="*/ 0 w 2234565"/>
                    <a:gd name="connsiteY16" fmla="*/ 1971675 h 2234565"/>
                    <a:gd name="connsiteX17" fmla="*/ 262890 w 2234565"/>
                    <a:gd name="connsiteY17" fmla="*/ 2234565 h 2234565"/>
                    <a:gd name="connsiteX18" fmla="*/ 1971675 w 2234565"/>
                    <a:gd name="connsiteY18" fmla="*/ 2234565 h 2234565"/>
                    <a:gd name="connsiteX19" fmla="*/ 2234565 w 2234565"/>
                    <a:gd name="connsiteY19" fmla="*/ 1971675 h 2234565"/>
                    <a:gd name="connsiteX20" fmla="*/ 2234565 w 2234565"/>
                    <a:gd name="connsiteY20" fmla="*/ 197168 h 2234565"/>
                    <a:gd name="connsiteX21" fmla="*/ 1905953 w 2234565"/>
                    <a:gd name="connsiteY21" fmla="*/ 197168 h 2234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234565" h="2234565">
                      <a:moveTo>
                        <a:pt x="2037398" y="1971675"/>
                      </a:moveTo>
                      <a:cubicBezTo>
                        <a:pt x="2037398" y="2007822"/>
                        <a:pt x="2007822" y="2037398"/>
                        <a:pt x="1971675" y="2037398"/>
                      </a:cubicBezTo>
                      <a:cubicBezTo>
                        <a:pt x="1935528" y="2037398"/>
                        <a:pt x="1905953" y="2007822"/>
                        <a:pt x="1905953" y="1971675"/>
                      </a:cubicBezTo>
                      <a:lnTo>
                        <a:pt x="1905953" y="394335"/>
                      </a:lnTo>
                      <a:lnTo>
                        <a:pt x="2037398" y="394335"/>
                      </a:lnTo>
                      <a:lnTo>
                        <a:pt x="2037398" y="1971675"/>
                      </a:lnTo>
                      <a:close/>
                      <a:moveTo>
                        <a:pt x="262890" y="2037398"/>
                      </a:moveTo>
                      <a:cubicBezTo>
                        <a:pt x="226743" y="2037398"/>
                        <a:pt x="197168" y="2007822"/>
                        <a:pt x="197168" y="1971675"/>
                      </a:cubicBezTo>
                      <a:lnTo>
                        <a:pt x="197168" y="197168"/>
                      </a:lnTo>
                      <a:lnTo>
                        <a:pt x="1708785" y="197168"/>
                      </a:lnTo>
                      <a:lnTo>
                        <a:pt x="1708785" y="1971675"/>
                      </a:lnTo>
                      <a:cubicBezTo>
                        <a:pt x="1708785" y="1994678"/>
                        <a:pt x="1712071" y="2017681"/>
                        <a:pt x="1718644" y="2037398"/>
                      </a:cubicBezTo>
                      <a:lnTo>
                        <a:pt x="262890" y="2037398"/>
                      </a:lnTo>
                      <a:close/>
                      <a:moveTo>
                        <a:pt x="1905953" y="197168"/>
                      </a:moveTo>
                      <a:lnTo>
                        <a:pt x="1905953" y="0"/>
                      </a:lnTo>
                      <a:lnTo>
                        <a:pt x="0" y="0"/>
                      </a:lnTo>
                      <a:lnTo>
                        <a:pt x="0" y="1971675"/>
                      </a:lnTo>
                      <a:cubicBezTo>
                        <a:pt x="0" y="2116265"/>
                        <a:pt x="118301" y="2234565"/>
                        <a:pt x="262890" y="2234565"/>
                      </a:cubicBezTo>
                      <a:lnTo>
                        <a:pt x="1971675" y="2234565"/>
                      </a:lnTo>
                      <a:cubicBezTo>
                        <a:pt x="2116265" y="2234565"/>
                        <a:pt x="2234565" y="2116265"/>
                        <a:pt x="2234565" y="1971675"/>
                      </a:cubicBezTo>
                      <a:lnTo>
                        <a:pt x="2234565" y="197168"/>
                      </a:lnTo>
                      <a:lnTo>
                        <a:pt x="1905953" y="197168"/>
                      </a:lnTo>
                      <a:close/>
                    </a:path>
                  </a:pathLst>
                </a:custGeom>
                <a:solidFill>
                  <a:srgbClr val="682A8B"/>
                </a:solidFill>
                <a:ln w="32841" cap="flat">
                  <a:noFill/>
                  <a:prstDash val="solid"/>
                  <a:miter/>
                </a:ln>
                <a:effectLst/>
              </p:spPr>
              <p:txBody>
                <a:bodyPr rtlCol="0" anchor="ctr"/>
                <a:lstStyle/>
                <a:p>
                  <a:endParaRPr lang="en-US"/>
                </a:p>
              </p:txBody>
            </p:sp>
            <p:sp>
              <p:nvSpPr>
                <p:cNvPr id="60" name="Freeform 59">
                  <a:extLst>
                    <a:ext uri="{FF2B5EF4-FFF2-40B4-BE49-F238E27FC236}">
                      <a16:creationId xmlns:a16="http://schemas.microsoft.com/office/drawing/2014/main" id="{17FC6968-9502-7D41-B272-4054970E3464}"/>
                    </a:ext>
                  </a:extLst>
                </p:cNvPr>
                <p:cNvSpPr/>
                <p:nvPr/>
              </p:nvSpPr>
              <p:spPr>
                <a:xfrm>
                  <a:off x="9300211" y="5703969"/>
                  <a:ext cx="1248727" cy="131444"/>
                </a:xfrm>
                <a:custGeom>
                  <a:avLst/>
                  <a:gdLst>
                    <a:gd name="connsiteX0" fmla="*/ 0 w 1248727"/>
                    <a:gd name="connsiteY0" fmla="*/ 0 h 131445"/>
                    <a:gd name="connsiteX1" fmla="*/ 1248728 w 1248727"/>
                    <a:gd name="connsiteY1" fmla="*/ 0 h 131445"/>
                    <a:gd name="connsiteX2" fmla="*/ 1248728 w 1248727"/>
                    <a:gd name="connsiteY2" fmla="*/ 131445 h 131445"/>
                    <a:gd name="connsiteX3" fmla="*/ 0 w 1248727"/>
                    <a:gd name="connsiteY3" fmla="*/ 131445 h 131445"/>
                  </a:gdLst>
                  <a:ahLst/>
                  <a:cxnLst>
                    <a:cxn ang="0">
                      <a:pos x="connsiteX0" y="connsiteY0"/>
                    </a:cxn>
                    <a:cxn ang="0">
                      <a:pos x="connsiteX1" y="connsiteY1"/>
                    </a:cxn>
                    <a:cxn ang="0">
                      <a:pos x="connsiteX2" y="connsiteY2"/>
                    </a:cxn>
                    <a:cxn ang="0">
                      <a:pos x="connsiteX3" y="connsiteY3"/>
                    </a:cxn>
                  </a:cxnLst>
                  <a:rect l="l" t="t" r="r" b="b"/>
                  <a:pathLst>
                    <a:path w="1248727" h="131445">
                      <a:moveTo>
                        <a:pt x="0" y="0"/>
                      </a:moveTo>
                      <a:lnTo>
                        <a:pt x="1248728" y="0"/>
                      </a:lnTo>
                      <a:lnTo>
                        <a:pt x="1248728" y="131445"/>
                      </a:lnTo>
                      <a:lnTo>
                        <a:pt x="0" y="131445"/>
                      </a:lnTo>
                      <a:close/>
                    </a:path>
                  </a:pathLst>
                </a:custGeom>
                <a:solidFill>
                  <a:srgbClr val="682A8B"/>
                </a:solidFill>
                <a:ln w="32841"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A24EAFC3-4020-BB44-B6D2-3F34A8FD6657}"/>
                    </a:ext>
                  </a:extLst>
                </p:cNvPr>
                <p:cNvSpPr/>
                <p:nvPr/>
              </p:nvSpPr>
              <p:spPr>
                <a:xfrm>
                  <a:off x="9990297" y="5903688"/>
                  <a:ext cx="558642" cy="394334"/>
                </a:xfrm>
                <a:custGeom>
                  <a:avLst/>
                  <a:gdLst>
                    <a:gd name="connsiteX0" fmla="*/ 0 w 558641"/>
                    <a:gd name="connsiteY0" fmla="*/ 0 h 394335"/>
                    <a:gd name="connsiteX1" fmla="*/ 558641 w 558641"/>
                    <a:gd name="connsiteY1" fmla="*/ 0 h 394335"/>
                    <a:gd name="connsiteX2" fmla="*/ 558641 w 558641"/>
                    <a:gd name="connsiteY2" fmla="*/ 394335 h 394335"/>
                    <a:gd name="connsiteX3" fmla="*/ 0 w 558641"/>
                    <a:gd name="connsiteY3" fmla="*/ 394335 h 394335"/>
                  </a:gdLst>
                  <a:ahLst/>
                  <a:cxnLst>
                    <a:cxn ang="0">
                      <a:pos x="connsiteX0" y="connsiteY0"/>
                    </a:cxn>
                    <a:cxn ang="0">
                      <a:pos x="connsiteX1" y="connsiteY1"/>
                    </a:cxn>
                    <a:cxn ang="0">
                      <a:pos x="connsiteX2" y="connsiteY2"/>
                    </a:cxn>
                    <a:cxn ang="0">
                      <a:pos x="connsiteX3" y="connsiteY3"/>
                    </a:cxn>
                  </a:cxnLst>
                  <a:rect l="l" t="t" r="r" b="b"/>
                  <a:pathLst>
                    <a:path w="558641" h="394335">
                      <a:moveTo>
                        <a:pt x="0" y="0"/>
                      </a:moveTo>
                      <a:lnTo>
                        <a:pt x="558641" y="0"/>
                      </a:lnTo>
                      <a:lnTo>
                        <a:pt x="558641" y="394335"/>
                      </a:lnTo>
                      <a:lnTo>
                        <a:pt x="0" y="394335"/>
                      </a:lnTo>
                      <a:close/>
                    </a:path>
                  </a:pathLst>
                </a:custGeom>
                <a:solidFill>
                  <a:srgbClr val="682A8B"/>
                </a:solidFill>
                <a:ln w="32841"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586B1EB9-F105-3041-8852-FC045DF5B4F6}"/>
                    </a:ext>
                  </a:extLst>
                </p:cNvPr>
                <p:cNvSpPr/>
                <p:nvPr/>
              </p:nvSpPr>
              <p:spPr>
                <a:xfrm>
                  <a:off x="9300211" y="5903688"/>
                  <a:ext cx="558642" cy="131444"/>
                </a:xfrm>
                <a:custGeom>
                  <a:avLst/>
                  <a:gdLst>
                    <a:gd name="connsiteX0" fmla="*/ 0 w 558641"/>
                    <a:gd name="connsiteY0" fmla="*/ 0 h 131445"/>
                    <a:gd name="connsiteX1" fmla="*/ 558641 w 558641"/>
                    <a:gd name="connsiteY1" fmla="*/ 0 h 131445"/>
                    <a:gd name="connsiteX2" fmla="*/ 558641 w 558641"/>
                    <a:gd name="connsiteY2" fmla="*/ 131445 h 131445"/>
                    <a:gd name="connsiteX3" fmla="*/ 0 w 558641"/>
                    <a:gd name="connsiteY3" fmla="*/ 131445 h 131445"/>
                  </a:gdLst>
                  <a:ahLst/>
                  <a:cxnLst>
                    <a:cxn ang="0">
                      <a:pos x="connsiteX0" y="connsiteY0"/>
                    </a:cxn>
                    <a:cxn ang="0">
                      <a:pos x="connsiteX1" y="connsiteY1"/>
                    </a:cxn>
                    <a:cxn ang="0">
                      <a:pos x="connsiteX2" y="connsiteY2"/>
                    </a:cxn>
                    <a:cxn ang="0">
                      <a:pos x="connsiteX3" y="connsiteY3"/>
                    </a:cxn>
                  </a:cxnLst>
                  <a:rect l="l" t="t" r="r" b="b"/>
                  <a:pathLst>
                    <a:path w="558641" h="131445">
                      <a:moveTo>
                        <a:pt x="0" y="0"/>
                      </a:moveTo>
                      <a:lnTo>
                        <a:pt x="558641" y="0"/>
                      </a:lnTo>
                      <a:lnTo>
                        <a:pt x="558641" y="131445"/>
                      </a:lnTo>
                      <a:lnTo>
                        <a:pt x="0" y="131445"/>
                      </a:lnTo>
                      <a:close/>
                    </a:path>
                  </a:pathLst>
                </a:custGeom>
                <a:solidFill>
                  <a:srgbClr val="682A8B"/>
                </a:solidFill>
                <a:ln w="32841"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A2D71B31-55A2-E349-B011-B6AA40AB65E7}"/>
                    </a:ext>
                  </a:extLst>
                </p:cNvPr>
                <p:cNvSpPr/>
                <p:nvPr/>
              </p:nvSpPr>
              <p:spPr>
                <a:xfrm>
                  <a:off x="9300211" y="6166578"/>
                  <a:ext cx="558642" cy="131444"/>
                </a:xfrm>
                <a:custGeom>
                  <a:avLst/>
                  <a:gdLst>
                    <a:gd name="connsiteX0" fmla="*/ 0 w 558641"/>
                    <a:gd name="connsiteY0" fmla="*/ 0 h 131445"/>
                    <a:gd name="connsiteX1" fmla="*/ 558641 w 558641"/>
                    <a:gd name="connsiteY1" fmla="*/ 0 h 131445"/>
                    <a:gd name="connsiteX2" fmla="*/ 558641 w 558641"/>
                    <a:gd name="connsiteY2" fmla="*/ 131445 h 131445"/>
                    <a:gd name="connsiteX3" fmla="*/ 0 w 558641"/>
                    <a:gd name="connsiteY3" fmla="*/ 131445 h 131445"/>
                  </a:gdLst>
                  <a:ahLst/>
                  <a:cxnLst>
                    <a:cxn ang="0">
                      <a:pos x="connsiteX0" y="connsiteY0"/>
                    </a:cxn>
                    <a:cxn ang="0">
                      <a:pos x="connsiteX1" y="connsiteY1"/>
                    </a:cxn>
                    <a:cxn ang="0">
                      <a:pos x="connsiteX2" y="connsiteY2"/>
                    </a:cxn>
                    <a:cxn ang="0">
                      <a:pos x="connsiteX3" y="connsiteY3"/>
                    </a:cxn>
                  </a:cxnLst>
                  <a:rect l="l" t="t" r="r" b="b"/>
                  <a:pathLst>
                    <a:path w="558641" h="131445">
                      <a:moveTo>
                        <a:pt x="0" y="0"/>
                      </a:moveTo>
                      <a:lnTo>
                        <a:pt x="558641" y="0"/>
                      </a:lnTo>
                      <a:lnTo>
                        <a:pt x="558641" y="131445"/>
                      </a:lnTo>
                      <a:lnTo>
                        <a:pt x="0" y="131445"/>
                      </a:lnTo>
                      <a:close/>
                    </a:path>
                  </a:pathLst>
                </a:custGeom>
                <a:solidFill>
                  <a:srgbClr val="682A8B"/>
                </a:solidFill>
                <a:ln w="32841" cap="flat">
                  <a:noFill/>
                  <a:prstDash val="solid"/>
                  <a:miter/>
                </a:ln>
              </p:spPr>
              <p:txBody>
                <a:bodyPr rtlCol="0" anchor="ctr"/>
                <a:lstStyle/>
                <a:p>
                  <a:endParaRPr lang="en-US"/>
                </a:p>
              </p:txBody>
            </p:sp>
          </p:grpSp>
          <p:sp>
            <p:nvSpPr>
              <p:cNvPr id="55" name="TextBox 54">
                <a:extLst>
                  <a:ext uri="{FF2B5EF4-FFF2-40B4-BE49-F238E27FC236}">
                    <a16:creationId xmlns:a16="http://schemas.microsoft.com/office/drawing/2014/main" id="{79936117-38F0-344C-BAAA-C7327AFF75FE}"/>
                  </a:ext>
                </a:extLst>
              </p:cNvPr>
              <p:cNvSpPr txBox="1"/>
              <p:nvPr/>
            </p:nvSpPr>
            <p:spPr>
              <a:xfrm>
                <a:off x="8996084" y="4694729"/>
                <a:ext cx="1848722" cy="1052495"/>
              </a:xfrm>
              <a:prstGeom prst="rect">
                <a:avLst/>
              </a:prstGeom>
              <a:noFill/>
            </p:spPr>
            <p:txBody>
              <a:bodyPr wrap="square" rtlCol="0">
                <a:spAutoFit/>
              </a:bodyPr>
              <a:lstStyle/>
              <a:p>
                <a:pPr algn="ctr">
                  <a:lnSpc>
                    <a:spcPct val="90000"/>
                  </a:lnSpc>
                </a:pPr>
                <a:r>
                  <a:rPr lang="en-US" sz="750" b="1" i="1">
                    <a:solidFill>
                      <a:srgbClr val="682A8B"/>
                    </a:solidFill>
                    <a:latin typeface="Arial Black" panose="020B0604020202020204" pitchFamily="34" charset="0"/>
                    <a:cs typeface="Arial Black" panose="020B0604020202020204" pitchFamily="34" charset="0"/>
                  </a:rPr>
                  <a:t>Overdose Deaths Top 100,000 Anually in US</a:t>
                </a:r>
              </a:p>
            </p:txBody>
          </p:sp>
        </p:grpSp>
      </p:grpSp>
      <p:grpSp>
        <p:nvGrpSpPr>
          <p:cNvPr id="69" name="Group 68">
            <a:extLst>
              <a:ext uri="{FF2B5EF4-FFF2-40B4-BE49-F238E27FC236}">
                <a16:creationId xmlns:a16="http://schemas.microsoft.com/office/drawing/2014/main" id="{2AD5B6FD-587A-4347-A9EE-BC51B3AC65FA}"/>
              </a:ext>
            </a:extLst>
          </p:cNvPr>
          <p:cNvGrpSpPr/>
          <p:nvPr/>
        </p:nvGrpSpPr>
        <p:grpSpPr>
          <a:xfrm>
            <a:off x="9584395" y="1303020"/>
            <a:ext cx="825929" cy="1089655"/>
            <a:chOff x="9416943" y="1219716"/>
            <a:chExt cx="658041" cy="868159"/>
          </a:xfrm>
          <a:solidFill>
            <a:srgbClr val="682A8B"/>
          </a:solidFill>
          <a:effectLst>
            <a:outerShdw blurRad="152400" dist="38100" dir="2700000" algn="tl" rotWithShape="0">
              <a:prstClr val="black">
                <a:alpha val="40000"/>
              </a:prstClr>
            </a:outerShdw>
          </a:effectLst>
        </p:grpSpPr>
        <p:pic>
          <p:nvPicPr>
            <p:cNvPr id="70" name="Graphic 69" descr="Rose with solid fill">
              <a:extLst>
                <a:ext uri="{FF2B5EF4-FFF2-40B4-BE49-F238E27FC236}">
                  <a16:creationId xmlns:a16="http://schemas.microsoft.com/office/drawing/2014/main" id="{01B133DF-A4EB-0541-93D2-0FAC14507200}"/>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rot="3413367">
              <a:off x="9461810" y="1219716"/>
              <a:ext cx="549174" cy="549174"/>
            </a:xfrm>
            <a:prstGeom prst="rect">
              <a:avLst/>
            </a:prstGeom>
          </p:spPr>
        </p:pic>
        <p:grpSp>
          <p:nvGrpSpPr>
            <p:cNvPr id="71" name="Graphic 55" descr="Stacked Rocks with solid fill">
              <a:extLst>
                <a:ext uri="{FF2B5EF4-FFF2-40B4-BE49-F238E27FC236}">
                  <a16:creationId xmlns:a16="http://schemas.microsoft.com/office/drawing/2014/main" id="{1F96270E-7260-774C-B56D-21737759D50C}"/>
                </a:ext>
              </a:extLst>
            </p:cNvPr>
            <p:cNvGrpSpPr/>
            <p:nvPr/>
          </p:nvGrpSpPr>
          <p:grpSpPr>
            <a:xfrm>
              <a:off x="9416943" y="1697661"/>
              <a:ext cx="658041" cy="390214"/>
              <a:chOff x="3397143" y="-695019"/>
              <a:chExt cx="658041" cy="390214"/>
            </a:xfrm>
            <a:grpFill/>
          </p:grpSpPr>
          <p:sp>
            <p:nvSpPr>
              <p:cNvPr id="72" name="Freeform 71">
                <a:extLst>
                  <a:ext uri="{FF2B5EF4-FFF2-40B4-BE49-F238E27FC236}">
                    <a16:creationId xmlns:a16="http://schemas.microsoft.com/office/drawing/2014/main" id="{DD4A4E1A-1B8E-B74B-93BA-6A368DBD96C5}"/>
                  </a:ext>
                </a:extLst>
              </p:cNvPr>
              <p:cNvSpPr/>
              <p:nvPr/>
            </p:nvSpPr>
            <p:spPr>
              <a:xfrm>
                <a:off x="3464828" y="-695019"/>
                <a:ext cx="526881" cy="184789"/>
              </a:xfrm>
              <a:custGeom>
                <a:avLst/>
                <a:gdLst>
                  <a:gd name="connsiteX0" fmla="*/ 1081 w 526881"/>
                  <a:gd name="connsiteY0" fmla="*/ 88677 h 184789"/>
                  <a:gd name="connsiteX1" fmla="*/ 161101 w 526881"/>
                  <a:gd name="connsiteY1" fmla="*/ 247 h 184789"/>
                  <a:gd name="connsiteX2" fmla="*/ 388491 w 526881"/>
                  <a:gd name="connsiteY2" fmla="*/ 4457 h 184789"/>
                  <a:gd name="connsiteX3" fmla="*/ 525518 w 526881"/>
                  <a:gd name="connsiteY3" fmla="*/ 57425 h 184789"/>
                  <a:gd name="connsiteX4" fmla="*/ 413752 w 526881"/>
                  <a:gd name="connsiteY4" fmla="*/ 160267 h 184789"/>
                  <a:gd name="connsiteX5" fmla="*/ 131621 w 526881"/>
                  <a:gd name="connsiteY5" fmla="*/ 181317 h 184789"/>
                  <a:gd name="connsiteX6" fmla="*/ 1081 w 526881"/>
                  <a:gd name="connsiteY6" fmla="*/ 88677 h 184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881" h="184789">
                    <a:moveTo>
                      <a:pt x="1081" y="88677"/>
                    </a:moveTo>
                    <a:cubicBezTo>
                      <a:pt x="-7568" y="46567"/>
                      <a:pt x="34771" y="-3963"/>
                      <a:pt x="161101" y="247"/>
                    </a:cubicBezTo>
                    <a:cubicBezTo>
                      <a:pt x="287431" y="4457"/>
                      <a:pt x="354544" y="4457"/>
                      <a:pt x="388491" y="4457"/>
                    </a:cubicBezTo>
                    <a:cubicBezTo>
                      <a:pt x="430601" y="4457"/>
                      <a:pt x="512888" y="11124"/>
                      <a:pt x="525518" y="57425"/>
                    </a:cubicBezTo>
                    <a:cubicBezTo>
                      <a:pt x="538148" y="103726"/>
                      <a:pt x="460072" y="151846"/>
                      <a:pt x="413752" y="160267"/>
                    </a:cubicBezTo>
                    <a:cubicBezTo>
                      <a:pt x="367432" y="168687"/>
                      <a:pt x="194781" y="193947"/>
                      <a:pt x="131621" y="181317"/>
                    </a:cubicBezTo>
                    <a:cubicBezTo>
                      <a:pt x="68461" y="168687"/>
                      <a:pt x="14654" y="154675"/>
                      <a:pt x="1081" y="88677"/>
                    </a:cubicBezTo>
                    <a:close/>
                  </a:path>
                </a:pathLst>
              </a:custGeom>
              <a:grpFill/>
              <a:ln w="9525"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4F001451-1A0F-9D4F-8E37-7DE6A9A67BB1}"/>
                  </a:ext>
                </a:extLst>
              </p:cNvPr>
              <p:cNvSpPr/>
              <p:nvPr/>
            </p:nvSpPr>
            <p:spPr>
              <a:xfrm>
                <a:off x="3397143" y="-489754"/>
                <a:ext cx="658041" cy="184949"/>
              </a:xfrm>
              <a:custGeom>
                <a:avLst/>
                <a:gdLst>
                  <a:gd name="connsiteX0" fmla="*/ 814 w 658041"/>
                  <a:gd name="connsiteY0" fmla="*/ 110041 h 184949"/>
                  <a:gd name="connsiteX1" fmla="*/ 153214 w 658041"/>
                  <a:gd name="connsiteY1" fmla="*/ 19963 h 184949"/>
                  <a:gd name="connsiteX2" fmla="*/ 498972 w 658041"/>
                  <a:gd name="connsiteY2" fmla="*/ 636 h 184949"/>
                  <a:gd name="connsiteX3" fmla="*/ 656982 w 658041"/>
                  <a:gd name="connsiteY3" fmla="*/ 73798 h 184949"/>
                  <a:gd name="connsiteX4" fmla="*/ 519212 w 658041"/>
                  <a:gd name="connsiteY4" fmla="*/ 175963 h 184949"/>
                  <a:gd name="connsiteX5" fmla="*/ 201963 w 658041"/>
                  <a:gd name="connsiteY5" fmla="*/ 181450 h 184949"/>
                  <a:gd name="connsiteX6" fmla="*/ 814 w 658041"/>
                  <a:gd name="connsiteY6" fmla="*/ 110041 h 184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58041" h="184949">
                    <a:moveTo>
                      <a:pt x="814" y="110041"/>
                    </a:moveTo>
                    <a:cubicBezTo>
                      <a:pt x="-7368" y="65940"/>
                      <a:pt x="46315" y="32545"/>
                      <a:pt x="153214" y="19963"/>
                    </a:cubicBezTo>
                    <a:cubicBezTo>
                      <a:pt x="293527" y="3446"/>
                      <a:pt x="467958" y="-2012"/>
                      <a:pt x="498972" y="636"/>
                    </a:cubicBezTo>
                    <a:cubicBezTo>
                      <a:pt x="529985" y="3284"/>
                      <a:pt x="646504" y="13229"/>
                      <a:pt x="656982" y="73798"/>
                    </a:cubicBezTo>
                    <a:cubicBezTo>
                      <a:pt x="667459" y="134367"/>
                      <a:pt x="598698" y="161047"/>
                      <a:pt x="519212" y="175963"/>
                    </a:cubicBezTo>
                    <a:cubicBezTo>
                      <a:pt x="439726" y="190879"/>
                      <a:pt x="221385" y="183107"/>
                      <a:pt x="201963" y="181450"/>
                    </a:cubicBezTo>
                    <a:cubicBezTo>
                      <a:pt x="182542" y="179792"/>
                      <a:pt x="17092" y="197737"/>
                      <a:pt x="814" y="110041"/>
                    </a:cubicBezTo>
                    <a:close/>
                  </a:path>
                </a:pathLst>
              </a:custGeom>
              <a:grpFill/>
              <a:ln w="9525"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919393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fade">
                                      <p:cBhvr>
                                        <p:cTn id="7" dur="500"/>
                                        <p:tgtEl>
                                          <p:spTgt spid="36"/>
                                        </p:tgtEl>
                                      </p:cBhvr>
                                    </p:animEffect>
                                  </p:childTnLst>
                                </p:cTn>
                              </p:par>
                              <p:par>
                                <p:cTn id="8" presetID="10" presetClass="entr" presetSubtype="0" fill="hold" nodeType="withEffect">
                                  <p:stCondLst>
                                    <p:cond delay="500"/>
                                  </p:stCondLst>
                                  <p:childTnLst>
                                    <p:set>
                                      <p:cBhvr>
                                        <p:cTn id="9" dur="1" fill="hold">
                                          <p:stCondLst>
                                            <p:cond delay="0"/>
                                          </p:stCondLst>
                                        </p:cTn>
                                        <p:tgtEl>
                                          <p:spTgt spid="69"/>
                                        </p:tgtEl>
                                        <p:attrNameLst>
                                          <p:attrName>style.visibility</p:attrName>
                                        </p:attrNameLst>
                                      </p:cBhvr>
                                      <p:to>
                                        <p:strVal val="visible"/>
                                      </p:to>
                                    </p:set>
                                    <p:animEffect transition="in" filter="fade">
                                      <p:cBhvr>
                                        <p:cTn id="10" dur="500"/>
                                        <p:tgtEl>
                                          <p:spTgt spid="6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8"/>
                                        </p:tgtEl>
                                        <p:attrNameLst>
                                          <p:attrName>style.visibility</p:attrName>
                                        </p:attrNameLst>
                                      </p:cBhvr>
                                      <p:to>
                                        <p:strVal val="visible"/>
                                      </p:to>
                                    </p:set>
                                    <p:animEffect transition="in" filter="fade">
                                      <p:cBhvr>
                                        <p:cTn id="15" dur="500"/>
                                        <p:tgtEl>
                                          <p:spTgt spid="38"/>
                                        </p:tgtEl>
                                      </p:cBhvr>
                                    </p:animEffect>
                                  </p:childTnLst>
                                </p:cTn>
                              </p:par>
                              <p:par>
                                <p:cTn id="16" presetID="10" presetClass="entr" presetSubtype="0" fill="hold" nodeType="withEffect">
                                  <p:stCondLst>
                                    <p:cond delay="500"/>
                                  </p:stCondLst>
                                  <p:childTnLst>
                                    <p:set>
                                      <p:cBhvr>
                                        <p:cTn id="17" dur="1" fill="hold">
                                          <p:stCondLst>
                                            <p:cond delay="0"/>
                                          </p:stCondLst>
                                        </p:cTn>
                                        <p:tgtEl>
                                          <p:spTgt spid="39"/>
                                        </p:tgtEl>
                                        <p:attrNameLst>
                                          <p:attrName>style.visibility</p:attrName>
                                        </p:attrNameLst>
                                      </p:cBhvr>
                                      <p:to>
                                        <p:strVal val="visible"/>
                                      </p:to>
                                    </p:set>
                                    <p:animEffect transition="in" filter="fade">
                                      <p:cBhvr>
                                        <p:cTn id="18" dur="500"/>
                                        <p:tgtEl>
                                          <p:spTgt spid="3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7"/>
                                        </p:tgtEl>
                                        <p:attrNameLst>
                                          <p:attrName>style.visibility</p:attrName>
                                        </p:attrNameLst>
                                      </p:cBhvr>
                                      <p:to>
                                        <p:strVal val="visible"/>
                                      </p:to>
                                    </p:set>
                                    <p:animEffect transition="in" filter="fade">
                                      <p:cBhvr>
                                        <p:cTn id="23" dur="500"/>
                                        <p:tgtEl>
                                          <p:spTgt spid="37"/>
                                        </p:tgtEl>
                                      </p:cBhvr>
                                    </p:animEffect>
                                  </p:childTnLst>
                                </p:cTn>
                              </p:par>
                              <p:par>
                                <p:cTn id="24" presetID="10" presetClass="entr" presetSubtype="0" fill="hold" nodeType="withEffect">
                                  <p:stCondLst>
                                    <p:cond delay="500"/>
                                  </p:stCondLst>
                                  <p:childTnLst>
                                    <p:set>
                                      <p:cBhvr>
                                        <p:cTn id="25" dur="1" fill="hold">
                                          <p:stCondLst>
                                            <p:cond delay="0"/>
                                          </p:stCondLst>
                                        </p:cTn>
                                        <p:tgtEl>
                                          <p:spTgt spid="51"/>
                                        </p:tgtEl>
                                        <p:attrNameLst>
                                          <p:attrName>style.visibility</p:attrName>
                                        </p:attrNameLst>
                                      </p:cBhvr>
                                      <p:to>
                                        <p:strVal val="visible"/>
                                      </p:to>
                                    </p:set>
                                    <p:animEffect transition="in" filter="fade">
                                      <p:cBhvr>
                                        <p:cTn id="26" dur="500"/>
                                        <p:tgtEl>
                                          <p:spTgt spid="51"/>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fade">
                                      <p:cBhvr>
                                        <p:cTn id="31" dur="500"/>
                                        <p:tgtEl>
                                          <p:spTgt spid="26"/>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2"/>
                                        </p:tgtEl>
                                        <p:attrNameLst>
                                          <p:attrName>style.visibility</p:attrName>
                                        </p:attrNameLst>
                                      </p:cBhvr>
                                      <p:to>
                                        <p:strVal val="visible"/>
                                      </p:to>
                                    </p:set>
                                    <p:animEffect transition="in" filter="fade">
                                      <p:cBhvr>
                                        <p:cTn id="36" dur="500"/>
                                        <p:tgtEl>
                                          <p:spTgt spid="32"/>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40"/>
                                        </p:tgtEl>
                                        <p:attrNameLst>
                                          <p:attrName>style.visibility</p:attrName>
                                        </p:attrNameLst>
                                      </p:cBhvr>
                                      <p:to>
                                        <p:strVal val="visible"/>
                                      </p:to>
                                    </p:set>
                                    <p:animEffect transition="in" filter="fade">
                                      <p:cBhvr>
                                        <p:cTn id="41" dur="500"/>
                                        <p:tgtEl>
                                          <p:spTgt spid="40"/>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41"/>
                                        </p:tgtEl>
                                        <p:attrNameLst>
                                          <p:attrName>style.visibility</p:attrName>
                                        </p:attrNameLst>
                                      </p:cBhvr>
                                      <p:to>
                                        <p:strVal val="visible"/>
                                      </p:to>
                                    </p:set>
                                    <p:animEffect transition="in" filter="fade">
                                      <p:cBhvr>
                                        <p:cTn id="46"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P spid="38" grpId="0"/>
      <p:bldP spid="26" grpId="0"/>
      <p:bldP spid="32" grpId="0"/>
      <p:bldP spid="37" grpId="0"/>
      <p:bldP spid="40" grpId="0"/>
      <p:bldP spid="4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9C69741-5182-BF4E-AA06-2996AD8703EA}"/>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DD0D09CD-57FF-8747-A96E-529D10F9C6C7}"/>
              </a:ext>
            </a:extLst>
          </p:cNvPr>
          <p:cNvPicPr>
            <a:picLocks noChangeAspect="1"/>
          </p:cNvPicPr>
          <p:nvPr/>
        </p:nvPicPr>
        <p:blipFill>
          <a:blip r:embed="rId2"/>
          <a:stretch>
            <a:fillRect/>
          </a:stretch>
        </p:blipFill>
        <p:spPr>
          <a:xfrm>
            <a:off x="10812059" y="214747"/>
            <a:ext cx="1023052" cy="1049284"/>
          </a:xfrm>
          <a:prstGeom prst="rect">
            <a:avLst/>
          </a:prstGeom>
        </p:spPr>
      </p:pic>
      <p:sp>
        <p:nvSpPr>
          <p:cNvPr id="15" name="Rectangle 14">
            <a:extLst>
              <a:ext uri="{FF2B5EF4-FFF2-40B4-BE49-F238E27FC236}">
                <a16:creationId xmlns:a16="http://schemas.microsoft.com/office/drawing/2014/main" id="{CD614F3E-4DB9-3048-B85F-105433BAA009}"/>
              </a:ext>
            </a:extLst>
          </p:cNvPr>
          <p:cNvSpPr/>
          <p:nvPr/>
        </p:nvSpPr>
        <p:spPr>
          <a:xfrm>
            <a:off x="102" y="0"/>
            <a:ext cx="358241" cy="6865531"/>
          </a:xfrm>
          <a:prstGeom prst="rect">
            <a:avLst/>
          </a:prstGeom>
          <a:solidFill>
            <a:srgbClr val="682A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Slide Number Placeholder 94">
            <a:extLst>
              <a:ext uri="{FF2B5EF4-FFF2-40B4-BE49-F238E27FC236}">
                <a16:creationId xmlns:a16="http://schemas.microsoft.com/office/drawing/2014/main" id="{6895C51F-520B-0442-B86F-7EE2C37D43C3}"/>
              </a:ext>
            </a:extLst>
          </p:cNvPr>
          <p:cNvSpPr txBox="1">
            <a:spLocks/>
          </p:cNvSpPr>
          <p:nvPr/>
        </p:nvSpPr>
        <p:spPr>
          <a:xfrm>
            <a:off x="11370065" y="6594378"/>
            <a:ext cx="634473"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7AE94228-433E-43D0-8103-6AE90620E8D5}" type="slidenum">
              <a:rPr lang="en-US" sz="1200" smtClean="0">
                <a:solidFill>
                  <a:schemeClr val="bg1">
                    <a:lumMod val="85000"/>
                  </a:schemeClr>
                </a:solidFill>
                <a:latin typeface="Poppins Medium" pitchFamily="2" charset="77"/>
                <a:ea typeface="Helvetica Neue Medium" panose="02000503000000020004" pitchFamily="2" charset="0"/>
                <a:cs typeface="Poppins Medium" pitchFamily="2" charset="77"/>
              </a:rPr>
              <a:pPr algn="r"/>
              <a:t>6</a:t>
            </a:fld>
            <a:endParaRPr lang="en-US" sz="1200">
              <a:solidFill>
                <a:schemeClr val="bg1">
                  <a:lumMod val="85000"/>
                </a:schemeClr>
              </a:solidFill>
              <a:latin typeface="Poppins Medium" pitchFamily="2" charset="77"/>
              <a:ea typeface="Helvetica Neue Medium" panose="02000503000000020004" pitchFamily="2" charset="0"/>
              <a:cs typeface="Poppins Medium" pitchFamily="2" charset="77"/>
            </a:endParaRPr>
          </a:p>
        </p:txBody>
      </p:sp>
      <p:sp>
        <p:nvSpPr>
          <p:cNvPr id="26" name="TextBox 25">
            <a:extLst>
              <a:ext uri="{FF2B5EF4-FFF2-40B4-BE49-F238E27FC236}">
                <a16:creationId xmlns:a16="http://schemas.microsoft.com/office/drawing/2014/main" id="{8225A0DA-FB70-8340-BDE4-E54AB2F1EECF}"/>
              </a:ext>
            </a:extLst>
          </p:cNvPr>
          <p:cNvSpPr txBox="1"/>
          <p:nvPr/>
        </p:nvSpPr>
        <p:spPr>
          <a:xfrm>
            <a:off x="739234" y="308908"/>
            <a:ext cx="6753387" cy="615553"/>
          </a:xfrm>
          <a:prstGeom prst="rect">
            <a:avLst/>
          </a:prstGeom>
          <a:noFill/>
        </p:spPr>
        <p:txBody>
          <a:bodyPr wrap="square" rtlCol="0">
            <a:spAutoFit/>
          </a:bodyPr>
          <a:lstStyle/>
          <a:p>
            <a:r>
              <a:rPr lang="en-US" sz="3400" dirty="0">
                <a:solidFill>
                  <a:schemeClr val="bg1"/>
                </a:solidFill>
                <a:latin typeface="Poppins Medium" pitchFamily="2" charset="77"/>
                <a:cs typeface="Poppins Medium" pitchFamily="2" charset="77"/>
              </a:rPr>
              <a:t>Goal: Workforce Development</a:t>
            </a:r>
          </a:p>
        </p:txBody>
      </p:sp>
      <p:cxnSp>
        <p:nvCxnSpPr>
          <p:cNvPr id="27" name="Straight Connector 26">
            <a:extLst>
              <a:ext uri="{FF2B5EF4-FFF2-40B4-BE49-F238E27FC236}">
                <a16:creationId xmlns:a16="http://schemas.microsoft.com/office/drawing/2014/main" id="{F4CEE674-7E62-9E47-B49E-4A07885A1737}"/>
              </a:ext>
            </a:extLst>
          </p:cNvPr>
          <p:cNvCxnSpPr>
            <a:cxnSpLocks/>
          </p:cNvCxnSpPr>
          <p:nvPr/>
        </p:nvCxnSpPr>
        <p:spPr>
          <a:xfrm>
            <a:off x="7513914" y="591464"/>
            <a:ext cx="2201586" cy="0"/>
          </a:xfrm>
          <a:prstGeom prst="line">
            <a:avLst/>
          </a:prstGeom>
          <a:ln w="19050" cap="rnd">
            <a:solidFill>
              <a:schemeClr val="bg1"/>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3AF9522A-5326-5B47-B0CE-E39C4AA3374D}"/>
              </a:ext>
            </a:extLst>
          </p:cNvPr>
          <p:cNvGrpSpPr/>
          <p:nvPr/>
        </p:nvGrpSpPr>
        <p:grpSpPr>
          <a:xfrm>
            <a:off x="3712632" y="1029033"/>
            <a:ext cx="4055549" cy="1636776"/>
            <a:chOff x="3812388" y="1220232"/>
            <a:chExt cx="4055549" cy="1636776"/>
          </a:xfrm>
        </p:grpSpPr>
        <p:sp>
          <p:nvSpPr>
            <p:cNvPr id="39" name="Rectangle 38">
              <a:extLst>
                <a:ext uri="{FF2B5EF4-FFF2-40B4-BE49-F238E27FC236}">
                  <a16:creationId xmlns:a16="http://schemas.microsoft.com/office/drawing/2014/main" id="{31E67B5D-25F4-3D47-B0F2-19A2726DD4EB}"/>
                </a:ext>
              </a:extLst>
            </p:cNvPr>
            <p:cNvSpPr/>
            <p:nvPr/>
          </p:nvSpPr>
          <p:spPr>
            <a:xfrm>
              <a:off x="3812388" y="1220232"/>
              <a:ext cx="3867912" cy="1636776"/>
            </a:xfrm>
            <a:prstGeom prst="rect">
              <a:avLst/>
            </a:prstGeom>
            <a:solidFill>
              <a:srgbClr val="8436B2">
                <a:alpha val="51000"/>
              </a:srgbClr>
            </a:solidFill>
            <a:ln>
              <a:noFill/>
            </a:ln>
            <a:effectLst>
              <a:outerShdw blurRad="1524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11D61B35-1D35-9D4E-84B3-356E096ED2ED}"/>
                </a:ext>
              </a:extLst>
            </p:cNvPr>
            <p:cNvSpPr/>
            <p:nvPr/>
          </p:nvSpPr>
          <p:spPr>
            <a:xfrm>
              <a:off x="3925510" y="1468690"/>
              <a:ext cx="3942427" cy="1092607"/>
            </a:xfrm>
            <a:prstGeom prst="rect">
              <a:avLst/>
            </a:prstGeom>
          </p:spPr>
          <p:txBody>
            <a:bodyPr wrap="square">
              <a:spAutoFit/>
            </a:bodyPr>
            <a:lstStyle/>
            <a:p>
              <a:r>
                <a:rPr lang="en-US" sz="1300" dirty="0">
                  <a:solidFill>
                    <a:schemeClr val="bg1"/>
                  </a:solidFill>
                  <a:latin typeface="Poppins Medium" pitchFamily="2" charset="77"/>
                  <a:cs typeface="Poppins Medium" pitchFamily="2" charset="77"/>
                </a:rPr>
                <a:t>- 38 in MA (20 virtual monthly)</a:t>
              </a:r>
            </a:p>
            <a:p>
              <a:r>
                <a:rPr lang="en-US" sz="1300" dirty="0">
                  <a:solidFill>
                    <a:schemeClr val="bg1"/>
                  </a:solidFill>
                  <a:latin typeface="Poppins Medium" pitchFamily="2" charset="77"/>
                  <a:cs typeface="Poppins Medium" pitchFamily="2" charset="77"/>
                </a:rPr>
                <a:t>- SADOD provides Training, Tech  </a:t>
              </a:r>
            </a:p>
            <a:p>
              <a:r>
                <a:rPr lang="en-US" sz="1300" dirty="0">
                  <a:solidFill>
                    <a:schemeClr val="bg1"/>
                  </a:solidFill>
                  <a:latin typeface="Poppins Medium" pitchFamily="2" charset="77"/>
                  <a:cs typeface="Poppins Medium" pitchFamily="2" charset="77"/>
                </a:rPr>
                <a:t>   Assist</a:t>
              </a:r>
            </a:p>
            <a:p>
              <a:r>
                <a:rPr lang="en-US" sz="1300" dirty="0">
                  <a:solidFill>
                    <a:schemeClr val="bg1"/>
                  </a:solidFill>
                  <a:latin typeface="Poppins Medium" pitchFamily="2" charset="77"/>
                  <a:cs typeface="Poppins Medium" pitchFamily="2" charset="77"/>
                </a:rPr>
                <a:t>- Special group start-ups</a:t>
              </a:r>
            </a:p>
            <a:p>
              <a:r>
                <a:rPr lang="en-US" sz="1300" dirty="0">
                  <a:solidFill>
                    <a:schemeClr val="bg1"/>
                  </a:solidFill>
                  <a:latin typeface="Poppins Medium" pitchFamily="2" charset="77"/>
                  <a:cs typeface="Poppins Medium" pitchFamily="2" charset="77"/>
                </a:rPr>
                <a:t>- Partnership with TSWR</a:t>
              </a:r>
            </a:p>
          </p:txBody>
        </p:sp>
      </p:grpSp>
      <p:grpSp>
        <p:nvGrpSpPr>
          <p:cNvPr id="5" name="Group 4">
            <a:extLst>
              <a:ext uri="{FF2B5EF4-FFF2-40B4-BE49-F238E27FC236}">
                <a16:creationId xmlns:a16="http://schemas.microsoft.com/office/drawing/2014/main" id="{2F3150C4-648B-514B-945B-E3B0FCA53700}"/>
              </a:ext>
            </a:extLst>
          </p:cNvPr>
          <p:cNvGrpSpPr/>
          <p:nvPr/>
        </p:nvGrpSpPr>
        <p:grpSpPr>
          <a:xfrm>
            <a:off x="3709879" y="2760095"/>
            <a:ext cx="4050007" cy="1636776"/>
            <a:chOff x="3812388" y="3052443"/>
            <a:chExt cx="4050007" cy="1636776"/>
          </a:xfrm>
        </p:grpSpPr>
        <p:sp>
          <p:nvSpPr>
            <p:cNvPr id="82" name="Rectangle 81">
              <a:extLst>
                <a:ext uri="{FF2B5EF4-FFF2-40B4-BE49-F238E27FC236}">
                  <a16:creationId xmlns:a16="http://schemas.microsoft.com/office/drawing/2014/main" id="{78DC0AD5-C4B2-184C-B4BC-3431BACB18AD}"/>
                </a:ext>
              </a:extLst>
            </p:cNvPr>
            <p:cNvSpPr/>
            <p:nvPr/>
          </p:nvSpPr>
          <p:spPr>
            <a:xfrm>
              <a:off x="3919968" y="3308574"/>
              <a:ext cx="3942427" cy="1292662"/>
            </a:xfrm>
            <a:prstGeom prst="rect">
              <a:avLst/>
            </a:prstGeom>
          </p:spPr>
          <p:txBody>
            <a:bodyPr wrap="square">
              <a:spAutoFit/>
            </a:bodyPr>
            <a:lstStyle/>
            <a:p>
              <a:r>
                <a:rPr lang="en-US" sz="1300" dirty="0">
                  <a:solidFill>
                    <a:schemeClr val="bg1"/>
                  </a:solidFill>
                  <a:latin typeface="Poppins Medium" pitchFamily="2" charset="77"/>
                  <a:cs typeface="Poppins Medium" pitchFamily="2" charset="77"/>
                </a:rPr>
                <a:t>- Completed successful pilot with LTC</a:t>
              </a:r>
            </a:p>
            <a:p>
              <a:r>
                <a:rPr lang="en-US" sz="1300" dirty="0">
                  <a:solidFill>
                    <a:schemeClr val="bg1"/>
                  </a:solidFill>
                  <a:latin typeface="Poppins Medium" pitchFamily="2" charset="77"/>
                  <a:cs typeface="Poppins Medium" pitchFamily="2" charset="77"/>
                </a:rPr>
                <a:t>- 13 volunteers</a:t>
              </a:r>
            </a:p>
            <a:p>
              <a:r>
                <a:rPr lang="en-US" sz="1300" dirty="0">
                  <a:solidFill>
                    <a:schemeClr val="bg1"/>
                  </a:solidFill>
                  <a:latin typeface="Poppins Medium" pitchFamily="2" charset="77"/>
                  <a:cs typeface="Poppins Medium" pitchFamily="2" charset="77"/>
                </a:rPr>
                <a:t>- Second training under way </a:t>
              </a:r>
            </a:p>
            <a:p>
              <a:r>
                <a:rPr lang="en-US" sz="1300" dirty="0">
                  <a:solidFill>
                    <a:schemeClr val="bg1"/>
                  </a:solidFill>
                  <a:latin typeface="Poppins Medium" pitchFamily="2" charset="77"/>
                  <a:cs typeface="Poppins Medium" pitchFamily="2" charset="77"/>
                </a:rPr>
                <a:t>- Expanding beyond pilot</a:t>
              </a:r>
            </a:p>
            <a:p>
              <a:r>
                <a:rPr lang="en-US" sz="1300" dirty="0">
                  <a:solidFill>
                    <a:schemeClr val="bg1"/>
                  </a:solidFill>
                  <a:latin typeface="Poppins Medium" pitchFamily="2" charset="77"/>
                  <a:cs typeface="Poppins Medium" pitchFamily="2" charset="77"/>
                </a:rPr>
                <a:t>- People served mostly newly bereaved </a:t>
              </a:r>
            </a:p>
            <a:p>
              <a:endParaRPr lang="en-US" sz="1300" dirty="0">
                <a:solidFill>
                  <a:schemeClr val="bg1"/>
                </a:solidFill>
                <a:latin typeface="Poppins Medium" pitchFamily="2" charset="77"/>
                <a:cs typeface="Poppins Medium" pitchFamily="2" charset="77"/>
              </a:endParaRPr>
            </a:p>
          </p:txBody>
        </p:sp>
        <p:sp>
          <p:nvSpPr>
            <p:cNvPr id="40" name="Rectangle 39">
              <a:extLst>
                <a:ext uri="{FF2B5EF4-FFF2-40B4-BE49-F238E27FC236}">
                  <a16:creationId xmlns:a16="http://schemas.microsoft.com/office/drawing/2014/main" id="{8937DB7B-7A47-C840-B754-357732F5F590}"/>
                </a:ext>
              </a:extLst>
            </p:cNvPr>
            <p:cNvSpPr/>
            <p:nvPr/>
          </p:nvSpPr>
          <p:spPr>
            <a:xfrm>
              <a:off x="3812388" y="3052443"/>
              <a:ext cx="3867912" cy="1636776"/>
            </a:xfrm>
            <a:prstGeom prst="rect">
              <a:avLst/>
            </a:prstGeom>
            <a:solidFill>
              <a:srgbClr val="A6A6A6">
                <a:alpha val="44706"/>
              </a:srgbClr>
            </a:solidFill>
            <a:ln>
              <a:noFill/>
            </a:ln>
            <a:effectLst>
              <a:outerShdw blurRad="1524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 name="Group 6">
            <a:extLst>
              <a:ext uri="{FF2B5EF4-FFF2-40B4-BE49-F238E27FC236}">
                <a16:creationId xmlns:a16="http://schemas.microsoft.com/office/drawing/2014/main" id="{2490674E-2650-964D-B7DD-24A74B2FAD7B}"/>
              </a:ext>
            </a:extLst>
          </p:cNvPr>
          <p:cNvGrpSpPr/>
          <p:nvPr/>
        </p:nvGrpSpPr>
        <p:grpSpPr>
          <a:xfrm>
            <a:off x="3712632" y="4502256"/>
            <a:ext cx="3867912" cy="1636776"/>
            <a:chOff x="3812388" y="4884654"/>
            <a:chExt cx="3867912" cy="1636776"/>
          </a:xfrm>
        </p:grpSpPr>
        <p:sp>
          <p:nvSpPr>
            <p:cNvPr id="41" name="Rectangle 40">
              <a:extLst>
                <a:ext uri="{FF2B5EF4-FFF2-40B4-BE49-F238E27FC236}">
                  <a16:creationId xmlns:a16="http://schemas.microsoft.com/office/drawing/2014/main" id="{5CE2A75A-D7BD-E346-AA71-94AF9DA94524}"/>
                </a:ext>
              </a:extLst>
            </p:cNvPr>
            <p:cNvSpPr/>
            <p:nvPr/>
          </p:nvSpPr>
          <p:spPr>
            <a:xfrm>
              <a:off x="3812388" y="4884654"/>
              <a:ext cx="3867912" cy="1636776"/>
            </a:xfrm>
            <a:prstGeom prst="rect">
              <a:avLst/>
            </a:prstGeom>
            <a:solidFill>
              <a:srgbClr val="FFC000">
                <a:alpha val="58000"/>
              </a:srgbClr>
            </a:solidFill>
            <a:ln>
              <a:noFill/>
            </a:ln>
            <a:effectLst>
              <a:outerShdw blurRad="1524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a:extLst>
                <a:ext uri="{FF2B5EF4-FFF2-40B4-BE49-F238E27FC236}">
                  <a16:creationId xmlns:a16="http://schemas.microsoft.com/office/drawing/2014/main" id="{11093EE2-A46B-6D45-9482-92B614D0B8A7}"/>
                </a:ext>
              </a:extLst>
            </p:cNvPr>
            <p:cNvSpPr/>
            <p:nvPr/>
          </p:nvSpPr>
          <p:spPr>
            <a:xfrm>
              <a:off x="3922739" y="4960620"/>
              <a:ext cx="3708345" cy="1492716"/>
            </a:xfrm>
            <a:prstGeom prst="rect">
              <a:avLst/>
            </a:prstGeom>
          </p:spPr>
          <p:txBody>
            <a:bodyPr wrap="square">
              <a:spAutoFit/>
            </a:bodyPr>
            <a:lstStyle/>
            <a:p>
              <a:r>
                <a:rPr lang="en-US" sz="1300" dirty="0">
                  <a:solidFill>
                    <a:schemeClr val="bg1"/>
                  </a:solidFill>
                  <a:latin typeface="Poppins Medium" pitchFamily="2" charset="77"/>
                  <a:cs typeface="Poppins Medium" pitchFamily="2" charset="77"/>
                </a:rPr>
                <a:t>- Network of 25 PGHs </a:t>
              </a:r>
            </a:p>
            <a:p>
              <a:r>
                <a:rPr lang="en-US" sz="1300" dirty="0">
                  <a:solidFill>
                    <a:schemeClr val="bg1"/>
                  </a:solidFill>
                  <a:latin typeface="Poppins Medium" pitchFamily="2" charset="77"/>
                  <a:cs typeface="Poppins Medium" pitchFamily="2" charset="77"/>
                </a:rPr>
                <a:t>- Twice-monthly Peer Support for Peer </a:t>
              </a:r>
            </a:p>
            <a:p>
              <a:r>
                <a:rPr lang="en-US" sz="1300" dirty="0">
                  <a:solidFill>
                    <a:schemeClr val="bg1"/>
                  </a:solidFill>
                  <a:latin typeface="Poppins Medium" pitchFamily="2" charset="77"/>
                  <a:cs typeface="Poppins Medium" pitchFamily="2" charset="77"/>
                </a:rPr>
                <a:t>    Helpers </a:t>
              </a:r>
            </a:p>
            <a:p>
              <a:r>
                <a:rPr lang="en-US" sz="1300" dirty="0">
                  <a:solidFill>
                    <a:schemeClr val="bg1"/>
                  </a:solidFill>
                  <a:latin typeface="Poppins Medium" pitchFamily="2" charset="77"/>
                  <a:cs typeface="Poppins Medium" pitchFamily="2" charset="77"/>
                </a:rPr>
                <a:t>- Monthly facilitator in-service-style </a:t>
              </a:r>
            </a:p>
            <a:p>
              <a:r>
                <a:rPr lang="en-US" sz="1300" dirty="0">
                  <a:solidFill>
                    <a:schemeClr val="bg1"/>
                  </a:solidFill>
                  <a:latin typeface="Poppins Medium" pitchFamily="2" charset="77"/>
                  <a:cs typeface="Poppins Medium" pitchFamily="2" charset="77"/>
                </a:rPr>
                <a:t>    trainings </a:t>
              </a:r>
            </a:p>
            <a:p>
              <a:r>
                <a:rPr lang="en-US" sz="1300" dirty="0">
                  <a:solidFill>
                    <a:schemeClr val="bg1"/>
                  </a:solidFill>
                  <a:latin typeface="Poppins Medium" pitchFamily="2" charset="77"/>
                  <a:cs typeface="Poppins Medium" pitchFamily="2" charset="77"/>
                </a:rPr>
                <a:t>- PGHs originated HTM, PGAP, &amp; 1st </a:t>
              </a:r>
            </a:p>
            <a:p>
              <a:r>
                <a:rPr lang="en-US" sz="1300" dirty="0">
                  <a:solidFill>
                    <a:schemeClr val="bg1"/>
                  </a:solidFill>
                  <a:latin typeface="Poppins Medium" pitchFamily="2" charset="77"/>
                  <a:cs typeface="Poppins Medium" pitchFamily="2" charset="77"/>
                </a:rPr>
                <a:t>   conference </a:t>
              </a:r>
            </a:p>
          </p:txBody>
        </p:sp>
      </p:grpSp>
      <p:grpSp>
        <p:nvGrpSpPr>
          <p:cNvPr id="89" name="Group 88">
            <a:extLst>
              <a:ext uri="{FF2B5EF4-FFF2-40B4-BE49-F238E27FC236}">
                <a16:creationId xmlns:a16="http://schemas.microsoft.com/office/drawing/2014/main" id="{31B3F2C3-9DD6-B44C-A357-8D132119FF25}"/>
              </a:ext>
            </a:extLst>
          </p:cNvPr>
          <p:cNvGrpSpPr/>
          <p:nvPr/>
        </p:nvGrpSpPr>
        <p:grpSpPr>
          <a:xfrm>
            <a:off x="9324636" y="3690843"/>
            <a:ext cx="2128163" cy="1562100"/>
            <a:chOff x="9324479" y="4526280"/>
            <a:chExt cx="1699261" cy="1247280"/>
          </a:xfrm>
          <a:solidFill>
            <a:srgbClr val="682A8B"/>
          </a:solidFill>
          <a:effectLst>
            <a:outerShdw blurRad="152400" dist="38100" dir="2700000" algn="tl" rotWithShape="0">
              <a:prstClr val="black">
                <a:alpha val="40000"/>
              </a:prstClr>
            </a:outerShdw>
          </a:effectLst>
        </p:grpSpPr>
        <p:pic>
          <p:nvPicPr>
            <p:cNvPr id="90" name="Graphic 89" descr="Heart with solid fill">
              <a:extLst>
                <a:ext uri="{FF2B5EF4-FFF2-40B4-BE49-F238E27FC236}">
                  <a16:creationId xmlns:a16="http://schemas.microsoft.com/office/drawing/2014/main" id="{7C429025-58DB-F746-94A7-859E0E69E53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700260" y="4526280"/>
              <a:ext cx="967740" cy="967740"/>
            </a:xfrm>
            <a:prstGeom prst="rect">
              <a:avLst/>
            </a:prstGeom>
          </p:spPr>
        </p:pic>
        <p:pic>
          <p:nvPicPr>
            <p:cNvPr id="91" name="Graphic 90" descr="Open hand with solid fill">
              <a:extLst>
                <a:ext uri="{FF2B5EF4-FFF2-40B4-BE49-F238E27FC236}">
                  <a16:creationId xmlns:a16="http://schemas.microsoft.com/office/drawing/2014/main" id="{43966155-2FB0-5B42-9727-EC04852C6F3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20426115">
              <a:off x="10109340" y="4859160"/>
              <a:ext cx="914400" cy="914400"/>
            </a:xfrm>
            <a:prstGeom prst="rect">
              <a:avLst/>
            </a:prstGeom>
          </p:spPr>
        </p:pic>
        <p:pic>
          <p:nvPicPr>
            <p:cNvPr id="92" name="Graphic 91" descr="Open hand with solid fill">
              <a:extLst>
                <a:ext uri="{FF2B5EF4-FFF2-40B4-BE49-F238E27FC236}">
                  <a16:creationId xmlns:a16="http://schemas.microsoft.com/office/drawing/2014/main" id="{D651208A-5D68-8641-8DB8-BD5AFFC0339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173885" flipH="1">
              <a:off x="9324479" y="4859159"/>
              <a:ext cx="914400" cy="914400"/>
            </a:xfrm>
            <a:prstGeom prst="rect">
              <a:avLst/>
            </a:prstGeom>
          </p:spPr>
        </p:pic>
      </p:grpSp>
      <p:cxnSp>
        <p:nvCxnSpPr>
          <p:cNvPr id="9" name="Straight Connector 8">
            <a:extLst>
              <a:ext uri="{FF2B5EF4-FFF2-40B4-BE49-F238E27FC236}">
                <a16:creationId xmlns:a16="http://schemas.microsoft.com/office/drawing/2014/main" id="{3BE22008-6160-364B-8006-38073972FA93}"/>
              </a:ext>
            </a:extLst>
          </p:cNvPr>
          <p:cNvCxnSpPr>
            <a:cxnSpLocks/>
          </p:cNvCxnSpPr>
          <p:nvPr/>
        </p:nvCxnSpPr>
        <p:spPr>
          <a:xfrm>
            <a:off x="7805652" y="1853732"/>
            <a:ext cx="1546168" cy="606829"/>
          </a:xfrm>
          <a:prstGeom prst="line">
            <a:avLst/>
          </a:prstGeom>
          <a:ln w="38100">
            <a:solidFill>
              <a:schemeClr val="bg1"/>
            </a:solidFill>
            <a:headEnd type="oval"/>
            <a:tailEnd type="triangle"/>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327FCDAE-10AE-E448-85BE-5CE05764F84E}"/>
              </a:ext>
            </a:extLst>
          </p:cNvPr>
          <p:cNvCxnSpPr>
            <a:cxnSpLocks/>
          </p:cNvCxnSpPr>
          <p:nvPr/>
        </p:nvCxnSpPr>
        <p:spPr>
          <a:xfrm>
            <a:off x="7808423" y="3577235"/>
            <a:ext cx="1651461" cy="0"/>
          </a:xfrm>
          <a:prstGeom prst="line">
            <a:avLst/>
          </a:prstGeom>
          <a:ln w="38100">
            <a:solidFill>
              <a:schemeClr val="bg1"/>
            </a:solidFill>
            <a:headEnd type="oval"/>
            <a:tailEnd type="triangle"/>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541D0F53-0680-5F4B-A8FD-F3720416FF04}"/>
              </a:ext>
            </a:extLst>
          </p:cNvPr>
          <p:cNvCxnSpPr>
            <a:cxnSpLocks/>
          </p:cNvCxnSpPr>
          <p:nvPr/>
        </p:nvCxnSpPr>
        <p:spPr>
          <a:xfrm flipV="1">
            <a:off x="7808423" y="4757640"/>
            <a:ext cx="1546168" cy="606829"/>
          </a:xfrm>
          <a:prstGeom prst="line">
            <a:avLst/>
          </a:prstGeom>
          <a:ln w="38100">
            <a:solidFill>
              <a:schemeClr val="bg1"/>
            </a:solidFill>
            <a:headEnd type="oval"/>
            <a:tailEnd type="triangle"/>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0FB4CA3D-FA39-B64E-A941-5C6584CEB00F}"/>
              </a:ext>
            </a:extLst>
          </p:cNvPr>
          <p:cNvGrpSpPr/>
          <p:nvPr/>
        </p:nvGrpSpPr>
        <p:grpSpPr>
          <a:xfrm>
            <a:off x="3331118" y="6217228"/>
            <a:ext cx="7911552" cy="461665"/>
            <a:chOff x="1772775" y="6217228"/>
            <a:chExt cx="7911552" cy="461665"/>
          </a:xfrm>
        </p:grpSpPr>
        <p:cxnSp>
          <p:nvCxnSpPr>
            <p:cNvPr id="95" name="Straight Connector 94">
              <a:extLst>
                <a:ext uri="{FF2B5EF4-FFF2-40B4-BE49-F238E27FC236}">
                  <a16:creationId xmlns:a16="http://schemas.microsoft.com/office/drawing/2014/main" id="{11C60207-614A-364E-9535-9871EA1741FA}"/>
                </a:ext>
              </a:extLst>
            </p:cNvPr>
            <p:cNvCxnSpPr>
              <a:cxnSpLocks/>
            </p:cNvCxnSpPr>
            <p:nvPr/>
          </p:nvCxnSpPr>
          <p:spPr>
            <a:xfrm>
              <a:off x="1776153" y="6607225"/>
              <a:ext cx="7908174" cy="0"/>
            </a:xfrm>
            <a:prstGeom prst="line">
              <a:avLst/>
            </a:prstGeom>
            <a:ln w="88900">
              <a:solidFill>
                <a:schemeClr val="bg1"/>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97" name="TextBox 96">
              <a:extLst>
                <a:ext uri="{FF2B5EF4-FFF2-40B4-BE49-F238E27FC236}">
                  <a16:creationId xmlns:a16="http://schemas.microsoft.com/office/drawing/2014/main" id="{3A6E981D-CD5D-2A45-B19C-7E7D5972423D}"/>
                </a:ext>
              </a:extLst>
            </p:cNvPr>
            <p:cNvSpPr txBox="1"/>
            <p:nvPr/>
          </p:nvSpPr>
          <p:spPr>
            <a:xfrm>
              <a:off x="1772775" y="6217228"/>
              <a:ext cx="7770228" cy="461665"/>
            </a:xfrm>
            <a:prstGeom prst="rect">
              <a:avLst/>
            </a:prstGeom>
            <a:noFill/>
          </p:spPr>
          <p:txBody>
            <a:bodyPr wrap="square" rtlCol="0">
              <a:spAutoFit/>
            </a:bodyPr>
            <a:lstStyle/>
            <a:p>
              <a:pPr algn="ctr"/>
              <a:r>
                <a:rPr lang="en-US" sz="2400" dirty="0">
                  <a:solidFill>
                    <a:schemeClr val="bg1"/>
                  </a:solidFill>
                  <a:latin typeface="Poppins Medium" pitchFamily="2" charset="77"/>
                  <a:cs typeface="Poppins Medium" pitchFamily="2" charset="77"/>
                </a:rPr>
                <a:t>PEER HELPER WORKFORCE DEVELOPMENT</a:t>
              </a:r>
            </a:p>
          </p:txBody>
        </p:sp>
      </p:grpSp>
      <p:grpSp>
        <p:nvGrpSpPr>
          <p:cNvPr id="64" name="Group 63">
            <a:extLst>
              <a:ext uri="{FF2B5EF4-FFF2-40B4-BE49-F238E27FC236}">
                <a16:creationId xmlns:a16="http://schemas.microsoft.com/office/drawing/2014/main" id="{74269847-F078-7341-B580-374DBC3984C6}"/>
              </a:ext>
            </a:extLst>
          </p:cNvPr>
          <p:cNvGrpSpPr/>
          <p:nvPr/>
        </p:nvGrpSpPr>
        <p:grpSpPr>
          <a:xfrm>
            <a:off x="9542719" y="1943101"/>
            <a:ext cx="1616128" cy="1521062"/>
            <a:chOff x="9077899" y="3084723"/>
            <a:chExt cx="1123720" cy="1057619"/>
          </a:xfrm>
        </p:grpSpPr>
        <p:sp>
          <p:nvSpPr>
            <p:cNvPr id="65" name="Freeform 64">
              <a:extLst>
                <a:ext uri="{FF2B5EF4-FFF2-40B4-BE49-F238E27FC236}">
                  <a16:creationId xmlns:a16="http://schemas.microsoft.com/office/drawing/2014/main" id="{71F06969-853E-5B4B-BA5D-46397098B514}"/>
                </a:ext>
              </a:extLst>
            </p:cNvPr>
            <p:cNvSpPr/>
            <p:nvPr/>
          </p:nvSpPr>
          <p:spPr>
            <a:xfrm>
              <a:off x="9077899" y="3084723"/>
              <a:ext cx="1123720" cy="1057619"/>
            </a:xfrm>
            <a:custGeom>
              <a:avLst/>
              <a:gdLst>
                <a:gd name="connsiteX0" fmla="*/ 88135 w 1123720"/>
                <a:gd name="connsiteY0" fmla="*/ 0 h 1057619"/>
                <a:gd name="connsiteX1" fmla="*/ 0 w 1123720"/>
                <a:gd name="connsiteY1" fmla="*/ 862988 h 1057619"/>
                <a:gd name="connsiteX2" fmla="*/ 3672 w 1123720"/>
                <a:gd name="connsiteY2" fmla="*/ 903383 h 1057619"/>
                <a:gd name="connsiteX3" fmla="*/ 29378 w 1123720"/>
                <a:gd name="connsiteY3" fmla="*/ 932761 h 1057619"/>
                <a:gd name="connsiteX4" fmla="*/ 66101 w 1123720"/>
                <a:gd name="connsiteY4" fmla="*/ 962140 h 1057619"/>
                <a:gd name="connsiteX5" fmla="*/ 106496 w 1123720"/>
                <a:gd name="connsiteY5" fmla="*/ 976829 h 1057619"/>
                <a:gd name="connsiteX6" fmla="*/ 969484 w 1123720"/>
                <a:gd name="connsiteY6" fmla="*/ 1057619 h 1057619"/>
                <a:gd name="connsiteX7" fmla="*/ 998862 w 1123720"/>
                <a:gd name="connsiteY7" fmla="*/ 1039258 h 1057619"/>
                <a:gd name="connsiteX8" fmla="*/ 1031913 w 1123720"/>
                <a:gd name="connsiteY8" fmla="*/ 1002535 h 1057619"/>
                <a:gd name="connsiteX9" fmla="*/ 1042930 w 1123720"/>
                <a:gd name="connsiteY9" fmla="*/ 980501 h 1057619"/>
                <a:gd name="connsiteX10" fmla="*/ 1123720 w 1123720"/>
                <a:gd name="connsiteY10" fmla="*/ 190959 h 1057619"/>
                <a:gd name="connsiteX11" fmla="*/ 969484 w 1123720"/>
                <a:gd name="connsiteY11" fmla="*/ 176270 h 1057619"/>
                <a:gd name="connsiteX12" fmla="*/ 973156 w 1123720"/>
                <a:gd name="connsiteY12" fmla="*/ 95479 h 1057619"/>
                <a:gd name="connsiteX13" fmla="*/ 88135 w 1123720"/>
                <a:gd name="connsiteY13" fmla="*/ 0 h 1057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23720" h="1057619">
                  <a:moveTo>
                    <a:pt x="88135" y="0"/>
                  </a:moveTo>
                  <a:lnTo>
                    <a:pt x="0" y="862988"/>
                  </a:lnTo>
                  <a:lnTo>
                    <a:pt x="3672" y="903383"/>
                  </a:lnTo>
                  <a:lnTo>
                    <a:pt x="29378" y="932761"/>
                  </a:lnTo>
                  <a:lnTo>
                    <a:pt x="66101" y="962140"/>
                  </a:lnTo>
                  <a:lnTo>
                    <a:pt x="106496" y="976829"/>
                  </a:lnTo>
                  <a:lnTo>
                    <a:pt x="969484" y="1057619"/>
                  </a:lnTo>
                  <a:lnTo>
                    <a:pt x="998862" y="1039258"/>
                  </a:lnTo>
                  <a:lnTo>
                    <a:pt x="1031913" y="1002535"/>
                  </a:lnTo>
                  <a:lnTo>
                    <a:pt x="1042930" y="980501"/>
                  </a:lnTo>
                  <a:lnTo>
                    <a:pt x="1123720" y="190959"/>
                  </a:lnTo>
                  <a:lnTo>
                    <a:pt x="969484" y="176270"/>
                  </a:lnTo>
                  <a:lnTo>
                    <a:pt x="973156" y="95479"/>
                  </a:lnTo>
                  <a:lnTo>
                    <a:pt x="88135" y="0"/>
                  </a:lnTo>
                  <a:close/>
                </a:path>
              </a:pathLst>
            </a:custGeom>
            <a:solidFill>
              <a:srgbClr val="D0B8DF"/>
            </a:solidFill>
            <a:ln>
              <a:noFill/>
            </a:ln>
            <a:effectLst>
              <a:outerShdw blurRad="1524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6" name="Group 65">
              <a:extLst>
                <a:ext uri="{FF2B5EF4-FFF2-40B4-BE49-F238E27FC236}">
                  <a16:creationId xmlns:a16="http://schemas.microsoft.com/office/drawing/2014/main" id="{4EB3CF93-8129-AC4E-B660-93AA3DED406C}"/>
                </a:ext>
              </a:extLst>
            </p:cNvPr>
            <p:cNvGrpSpPr/>
            <p:nvPr/>
          </p:nvGrpSpPr>
          <p:grpSpPr>
            <a:xfrm rot="379008">
              <a:off x="9101143" y="3124200"/>
              <a:ext cx="1078183" cy="998220"/>
              <a:chOff x="8971597" y="4536757"/>
              <a:chExt cx="2234565" cy="2068841"/>
            </a:xfrm>
            <a:effectLst/>
          </p:grpSpPr>
          <p:grpSp>
            <p:nvGrpSpPr>
              <p:cNvPr id="67" name="Graphic 50" descr="Newspaper with solid fill">
                <a:extLst>
                  <a:ext uri="{FF2B5EF4-FFF2-40B4-BE49-F238E27FC236}">
                    <a16:creationId xmlns:a16="http://schemas.microsoft.com/office/drawing/2014/main" id="{2842A1DA-1D59-9840-B59B-0B59BAC12E9C}"/>
                  </a:ext>
                </a:extLst>
              </p:cNvPr>
              <p:cNvGrpSpPr/>
              <p:nvPr/>
            </p:nvGrpSpPr>
            <p:grpSpPr>
              <a:xfrm>
                <a:off x="8971597" y="4536757"/>
                <a:ext cx="2234565" cy="2068841"/>
                <a:chOff x="8971597" y="4536757"/>
                <a:chExt cx="2234565" cy="2068841"/>
              </a:xfrm>
            </p:grpSpPr>
            <p:sp>
              <p:nvSpPr>
                <p:cNvPr id="96" name="Freeform 95">
                  <a:extLst>
                    <a:ext uri="{FF2B5EF4-FFF2-40B4-BE49-F238E27FC236}">
                      <a16:creationId xmlns:a16="http://schemas.microsoft.com/office/drawing/2014/main" id="{3257C1E8-F018-DD4F-BA81-74F0A7B8935A}"/>
                    </a:ext>
                  </a:extLst>
                </p:cNvPr>
                <p:cNvSpPr/>
                <p:nvPr/>
              </p:nvSpPr>
              <p:spPr>
                <a:xfrm>
                  <a:off x="8971597" y="4536757"/>
                  <a:ext cx="2234565" cy="2068841"/>
                </a:xfrm>
                <a:custGeom>
                  <a:avLst/>
                  <a:gdLst>
                    <a:gd name="connsiteX0" fmla="*/ 2037398 w 2234565"/>
                    <a:gd name="connsiteY0" fmla="*/ 1971675 h 2234565"/>
                    <a:gd name="connsiteX1" fmla="*/ 1971675 w 2234565"/>
                    <a:gd name="connsiteY1" fmla="*/ 2037398 h 2234565"/>
                    <a:gd name="connsiteX2" fmla="*/ 1905953 w 2234565"/>
                    <a:gd name="connsiteY2" fmla="*/ 1971675 h 2234565"/>
                    <a:gd name="connsiteX3" fmla="*/ 1905953 w 2234565"/>
                    <a:gd name="connsiteY3" fmla="*/ 394335 h 2234565"/>
                    <a:gd name="connsiteX4" fmla="*/ 2037398 w 2234565"/>
                    <a:gd name="connsiteY4" fmla="*/ 394335 h 2234565"/>
                    <a:gd name="connsiteX5" fmla="*/ 2037398 w 2234565"/>
                    <a:gd name="connsiteY5" fmla="*/ 1971675 h 2234565"/>
                    <a:gd name="connsiteX6" fmla="*/ 262890 w 2234565"/>
                    <a:gd name="connsiteY6" fmla="*/ 2037398 h 2234565"/>
                    <a:gd name="connsiteX7" fmla="*/ 197168 w 2234565"/>
                    <a:gd name="connsiteY7" fmla="*/ 1971675 h 2234565"/>
                    <a:gd name="connsiteX8" fmla="*/ 197168 w 2234565"/>
                    <a:gd name="connsiteY8" fmla="*/ 197168 h 2234565"/>
                    <a:gd name="connsiteX9" fmla="*/ 1708785 w 2234565"/>
                    <a:gd name="connsiteY9" fmla="*/ 197168 h 2234565"/>
                    <a:gd name="connsiteX10" fmla="*/ 1708785 w 2234565"/>
                    <a:gd name="connsiteY10" fmla="*/ 1971675 h 2234565"/>
                    <a:gd name="connsiteX11" fmla="*/ 1718644 w 2234565"/>
                    <a:gd name="connsiteY11" fmla="*/ 2037398 h 2234565"/>
                    <a:gd name="connsiteX12" fmla="*/ 262890 w 2234565"/>
                    <a:gd name="connsiteY12" fmla="*/ 2037398 h 2234565"/>
                    <a:gd name="connsiteX13" fmla="*/ 1905953 w 2234565"/>
                    <a:gd name="connsiteY13" fmla="*/ 197168 h 2234565"/>
                    <a:gd name="connsiteX14" fmla="*/ 1905953 w 2234565"/>
                    <a:gd name="connsiteY14" fmla="*/ 0 h 2234565"/>
                    <a:gd name="connsiteX15" fmla="*/ 0 w 2234565"/>
                    <a:gd name="connsiteY15" fmla="*/ 0 h 2234565"/>
                    <a:gd name="connsiteX16" fmla="*/ 0 w 2234565"/>
                    <a:gd name="connsiteY16" fmla="*/ 1971675 h 2234565"/>
                    <a:gd name="connsiteX17" fmla="*/ 262890 w 2234565"/>
                    <a:gd name="connsiteY17" fmla="*/ 2234565 h 2234565"/>
                    <a:gd name="connsiteX18" fmla="*/ 1971675 w 2234565"/>
                    <a:gd name="connsiteY18" fmla="*/ 2234565 h 2234565"/>
                    <a:gd name="connsiteX19" fmla="*/ 2234565 w 2234565"/>
                    <a:gd name="connsiteY19" fmla="*/ 1971675 h 2234565"/>
                    <a:gd name="connsiteX20" fmla="*/ 2234565 w 2234565"/>
                    <a:gd name="connsiteY20" fmla="*/ 197168 h 2234565"/>
                    <a:gd name="connsiteX21" fmla="*/ 1905953 w 2234565"/>
                    <a:gd name="connsiteY21" fmla="*/ 197168 h 2234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234565" h="2234565">
                      <a:moveTo>
                        <a:pt x="2037398" y="1971675"/>
                      </a:moveTo>
                      <a:cubicBezTo>
                        <a:pt x="2037398" y="2007822"/>
                        <a:pt x="2007822" y="2037398"/>
                        <a:pt x="1971675" y="2037398"/>
                      </a:cubicBezTo>
                      <a:cubicBezTo>
                        <a:pt x="1935528" y="2037398"/>
                        <a:pt x="1905953" y="2007822"/>
                        <a:pt x="1905953" y="1971675"/>
                      </a:cubicBezTo>
                      <a:lnTo>
                        <a:pt x="1905953" y="394335"/>
                      </a:lnTo>
                      <a:lnTo>
                        <a:pt x="2037398" y="394335"/>
                      </a:lnTo>
                      <a:lnTo>
                        <a:pt x="2037398" y="1971675"/>
                      </a:lnTo>
                      <a:close/>
                      <a:moveTo>
                        <a:pt x="262890" y="2037398"/>
                      </a:moveTo>
                      <a:cubicBezTo>
                        <a:pt x="226743" y="2037398"/>
                        <a:pt x="197168" y="2007822"/>
                        <a:pt x="197168" y="1971675"/>
                      </a:cubicBezTo>
                      <a:lnTo>
                        <a:pt x="197168" y="197168"/>
                      </a:lnTo>
                      <a:lnTo>
                        <a:pt x="1708785" y="197168"/>
                      </a:lnTo>
                      <a:lnTo>
                        <a:pt x="1708785" y="1971675"/>
                      </a:lnTo>
                      <a:cubicBezTo>
                        <a:pt x="1708785" y="1994678"/>
                        <a:pt x="1712071" y="2017681"/>
                        <a:pt x="1718644" y="2037398"/>
                      </a:cubicBezTo>
                      <a:lnTo>
                        <a:pt x="262890" y="2037398"/>
                      </a:lnTo>
                      <a:close/>
                      <a:moveTo>
                        <a:pt x="1905953" y="197168"/>
                      </a:moveTo>
                      <a:lnTo>
                        <a:pt x="1905953" y="0"/>
                      </a:lnTo>
                      <a:lnTo>
                        <a:pt x="0" y="0"/>
                      </a:lnTo>
                      <a:lnTo>
                        <a:pt x="0" y="1971675"/>
                      </a:lnTo>
                      <a:cubicBezTo>
                        <a:pt x="0" y="2116265"/>
                        <a:pt x="118301" y="2234565"/>
                        <a:pt x="262890" y="2234565"/>
                      </a:cubicBezTo>
                      <a:lnTo>
                        <a:pt x="1971675" y="2234565"/>
                      </a:lnTo>
                      <a:cubicBezTo>
                        <a:pt x="2116265" y="2234565"/>
                        <a:pt x="2234565" y="2116265"/>
                        <a:pt x="2234565" y="1971675"/>
                      </a:cubicBezTo>
                      <a:lnTo>
                        <a:pt x="2234565" y="197168"/>
                      </a:lnTo>
                      <a:lnTo>
                        <a:pt x="1905953" y="197168"/>
                      </a:lnTo>
                      <a:close/>
                    </a:path>
                  </a:pathLst>
                </a:custGeom>
                <a:solidFill>
                  <a:srgbClr val="682A8B"/>
                </a:solidFill>
                <a:ln w="32841" cap="flat">
                  <a:noFill/>
                  <a:prstDash val="solid"/>
                  <a:miter/>
                </a:ln>
                <a:effectLst/>
              </p:spPr>
              <p:txBody>
                <a:bodyPr rtlCol="0" anchor="ctr"/>
                <a:lstStyle/>
                <a:p>
                  <a:endParaRPr lang="en-US"/>
                </a:p>
              </p:txBody>
            </p:sp>
            <p:sp>
              <p:nvSpPr>
                <p:cNvPr id="98" name="Freeform 97">
                  <a:extLst>
                    <a:ext uri="{FF2B5EF4-FFF2-40B4-BE49-F238E27FC236}">
                      <a16:creationId xmlns:a16="http://schemas.microsoft.com/office/drawing/2014/main" id="{A6FA971D-4426-CE4F-AEC1-68FCE25324C6}"/>
                    </a:ext>
                  </a:extLst>
                </p:cNvPr>
                <p:cNvSpPr/>
                <p:nvPr/>
              </p:nvSpPr>
              <p:spPr>
                <a:xfrm>
                  <a:off x="9300211" y="5703969"/>
                  <a:ext cx="1248727" cy="131444"/>
                </a:xfrm>
                <a:custGeom>
                  <a:avLst/>
                  <a:gdLst>
                    <a:gd name="connsiteX0" fmla="*/ 0 w 1248727"/>
                    <a:gd name="connsiteY0" fmla="*/ 0 h 131445"/>
                    <a:gd name="connsiteX1" fmla="*/ 1248728 w 1248727"/>
                    <a:gd name="connsiteY1" fmla="*/ 0 h 131445"/>
                    <a:gd name="connsiteX2" fmla="*/ 1248728 w 1248727"/>
                    <a:gd name="connsiteY2" fmla="*/ 131445 h 131445"/>
                    <a:gd name="connsiteX3" fmla="*/ 0 w 1248727"/>
                    <a:gd name="connsiteY3" fmla="*/ 131445 h 131445"/>
                  </a:gdLst>
                  <a:ahLst/>
                  <a:cxnLst>
                    <a:cxn ang="0">
                      <a:pos x="connsiteX0" y="connsiteY0"/>
                    </a:cxn>
                    <a:cxn ang="0">
                      <a:pos x="connsiteX1" y="connsiteY1"/>
                    </a:cxn>
                    <a:cxn ang="0">
                      <a:pos x="connsiteX2" y="connsiteY2"/>
                    </a:cxn>
                    <a:cxn ang="0">
                      <a:pos x="connsiteX3" y="connsiteY3"/>
                    </a:cxn>
                  </a:cxnLst>
                  <a:rect l="l" t="t" r="r" b="b"/>
                  <a:pathLst>
                    <a:path w="1248727" h="131445">
                      <a:moveTo>
                        <a:pt x="0" y="0"/>
                      </a:moveTo>
                      <a:lnTo>
                        <a:pt x="1248728" y="0"/>
                      </a:lnTo>
                      <a:lnTo>
                        <a:pt x="1248728" y="131445"/>
                      </a:lnTo>
                      <a:lnTo>
                        <a:pt x="0" y="131445"/>
                      </a:lnTo>
                      <a:close/>
                    </a:path>
                  </a:pathLst>
                </a:custGeom>
                <a:solidFill>
                  <a:srgbClr val="682A8B"/>
                </a:solidFill>
                <a:ln w="32841"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3FDB198C-6487-2E48-8E14-8E7F9A8F8697}"/>
                    </a:ext>
                  </a:extLst>
                </p:cNvPr>
                <p:cNvSpPr/>
                <p:nvPr/>
              </p:nvSpPr>
              <p:spPr>
                <a:xfrm>
                  <a:off x="9990297" y="5903688"/>
                  <a:ext cx="558642" cy="394334"/>
                </a:xfrm>
                <a:custGeom>
                  <a:avLst/>
                  <a:gdLst>
                    <a:gd name="connsiteX0" fmla="*/ 0 w 558641"/>
                    <a:gd name="connsiteY0" fmla="*/ 0 h 394335"/>
                    <a:gd name="connsiteX1" fmla="*/ 558641 w 558641"/>
                    <a:gd name="connsiteY1" fmla="*/ 0 h 394335"/>
                    <a:gd name="connsiteX2" fmla="*/ 558641 w 558641"/>
                    <a:gd name="connsiteY2" fmla="*/ 394335 h 394335"/>
                    <a:gd name="connsiteX3" fmla="*/ 0 w 558641"/>
                    <a:gd name="connsiteY3" fmla="*/ 394335 h 394335"/>
                  </a:gdLst>
                  <a:ahLst/>
                  <a:cxnLst>
                    <a:cxn ang="0">
                      <a:pos x="connsiteX0" y="connsiteY0"/>
                    </a:cxn>
                    <a:cxn ang="0">
                      <a:pos x="connsiteX1" y="connsiteY1"/>
                    </a:cxn>
                    <a:cxn ang="0">
                      <a:pos x="connsiteX2" y="connsiteY2"/>
                    </a:cxn>
                    <a:cxn ang="0">
                      <a:pos x="connsiteX3" y="connsiteY3"/>
                    </a:cxn>
                  </a:cxnLst>
                  <a:rect l="l" t="t" r="r" b="b"/>
                  <a:pathLst>
                    <a:path w="558641" h="394335">
                      <a:moveTo>
                        <a:pt x="0" y="0"/>
                      </a:moveTo>
                      <a:lnTo>
                        <a:pt x="558641" y="0"/>
                      </a:lnTo>
                      <a:lnTo>
                        <a:pt x="558641" y="394335"/>
                      </a:lnTo>
                      <a:lnTo>
                        <a:pt x="0" y="394335"/>
                      </a:lnTo>
                      <a:close/>
                    </a:path>
                  </a:pathLst>
                </a:custGeom>
                <a:solidFill>
                  <a:srgbClr val="682A8B"/>
                </a:solidFill>
                <a:ln w="32841"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680AF9F2-2A95-7E43-9BB2-EF6CB038E909}"/>
                    </a:ext>
                  </a:extLst>
                </p:cNvPr>
                <p:cNvSpPr/>
                <p:nvPr/>
              </p:nvSpPr>
              <p:spPr>
                <a:xfrm>
                  <a:off x="9300211" y="5903688"/>
                  <a:ext cx="558642" cy="131444"/>
                </a:xfrm>
                <a:custGeom>
                  <a:avLst/>
                  <a:gdLst>
                    <a:gd name="connsiteX0" fmla="*/ 0 w 558641"/>
                    <a:gd name="connsiteY0" fmla="*/ 0 h 131445"/>
                    <a:gd name="connsiteX1" fmla="*/ 558641 w 558641"/>
                    <a:gd name="connsiteY1" fmla="*/ 0 h 131445"/>
                    <a:gd name="connsiteX2" fmla="*/ 558641 w 558641"/>
                    <a:gd name="connsiteY2" fmla="*/ 131445 h 131445"/>
                    <a:gd name="connsiteX3" fmla="*/ 0 w 558641"/>
                    <a:gd name="connsiteY3" fmla="*/ 131445 h 131445"/>
                  </a:gdLst>
                  <a:ahLst/>
                  <a:cxnLst>
                    <a:cxn ang="0">
                      <a:pos x="connsiteX0" y="connsiteY0"/>
                    </a:cxn>
                    <a:cxn ang="0">
                      <a:pos x="connsiteX1" y="connsiteY1"/>
                    </a:cxn>
                    <a:cxn ang="0">
                      <a:pos x="connsiteX2" y="connsiteY2"/>
                    </a:cxn>
                    <a:cxn ang="0">
                      <a:pos x="connsiteX3" y="connsiteY3"/>
                    </a:cxn>
                  </a:cxnLst>
                  <a:rect l="l" t="t" r="r" b="b"/>
                  <a:pathLst>
                    <a:path w="558641" h="131445">
                      <a:moveTo>
                        <a:pt x="0" y="0"/>
                      </a:moveTo>
                      <a:lnTo>
                        <a:pt x="558641" y="0"/>
                      </a:lnTo>
                      <a:lnTo>
                        <a:pt x="558641" y="131445"/>
                      </a:lnTo>
                      <a:lnTo>
                        <a:pt x="0" y="131445"/>
                      </a:lnTo>
                      <a:close/>
                    </a:path>
                  </a:pathLst>
                </a:custGeom>
                <a:solidFill>
                  <a:srgbClr val="682A8B"/>
                </a:solidFill>
                <a:ln w="32841"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C8B955E8-DE49-0E40-B443-FD6FB39783CA}"/>
                    </a:ext>
                  </a:extLst>
                </p:cNvPr>
                <p:cNvSpPr/>
                <p:nvPr/>
              </p:nvSpPr>
              <p:spPr>
                <a:xfrm>
                  <a:off x="9300211" y="6166578"/>
                  <a:ext cx="558642" cy="131444"/>
                </a:xfrm>
                <a:custGeom>
                  <a:avLst/>
                  <a:gdLst>
                    <a:gd name="connsiteX0" fmla="*/ 0 w 558641"/>
                    <a:gd name="connsiteY0" fmla="*/ 0 h 131445"/>
                    <a:gd name="connsiteX1" fmla="*/ 558641 w 558641"/>
                    <a:gd name="connsiteY1" fmla="*/ 0 h 131445"/>
                    <a:gd name="connsiteX2" fmla="*/ 558641 w 558641"/>
                    <a:gd name="connsiteY2" fmla="*/ 131445 h 131445"/>
                    <a:gd name="connsiteX3" fmla="*/ 0 w 558641"/>
                    <a:gd name="connsiteY3" fmla="*/ 131445 h 131445"/>
                  </a:gdLst>
                  <a:ahLst/>
                  <a:cxnLst>
                    <a:cxn ang="0">
                      <a:pos x="connsiteX0" y="connsiteY0"/>
                    </a:cxn>
                    <a:cxn ang="0">
                      <a:pos x="connsiteX1" y="connsiteY1"/>
                    </a:cxn>
                    <a:cxn ang="0">
                      <a:pos x="connsiteX2" y="connsiteY2"/>
                    </a:cxn>
                    <a:cxn ang="0">
                      <a:pos x="connsiteX3" y="connsiteY3"/>
                    </a:cxn>
                  </a:cxnLst>
                  <a:rect l="l" t="t" r="r" b="b"/>
                  <a:pathLst>
                    <a:path w="558641" h="131445">
                      <a:moveTo>
                        <a:pt x="0" y="0"/>
                      </a:moveTo>
                      <a:lnTo>
                        <a:pt x="558641" y="0"/>
                      </a:lnTo>
                      <a:lnTo>
                        <a:pt x="558641" y="131445"/>
                      </a:lnTo>
                      <a:lnTo>
                        <a:pt x="0" y="131445"/>
                      </a:lnTo>
                      <a:close/>
                    </a:path>
                  </a:pathLst>
                </a:custGeom>
                <a:solidFill>
                  <a:srgbClr val="682A8B"/>
                </a:solidFill>
                <a:ln w="32841" cap="flat">
                  <a:noFill/>
                  <a:prstDash val="solid"/>
                  <a:miter/>
                </a:ln>
              </p:spPr>
              <p:txBody>
                <a:bodyPr rtlCol="0" anchor="ctr"/>
                <a:lstStyle/>
                <a:p>
                  <a:endParaRPr lang="en-US"/>
                </a:p>
              </p:txBody>
            </p:sp>
          </p:grpSp>
          <p:sp>
            <p:nvSpPr>
              <p:cNvPr id="68" name="TextBox 67">
                <a:extLst>
                  <a:ext uri="{FF2B5EF4-FFF2-40B4-BE49-F238E27FC236}">
                    <a16:creationId xmlns:a16="http://schemas.microsoft.com/office/drawing/2014/main" id="{6EC4541E-414B-8643-B541-7EAFF618A9C1}"/>
                  </a:ext>
                </a:extLst>
              </p:cNvPr>
              <p:cNvSpPr txBox="1"/>
              <p:nvPr/>
            </p:nvSpPr>
            <p:spPr>
              <a:xfrm>
                <a:off x="9083399" y="4745610"/>
                <a:ext cx="1625527" cy="931404"/>
              </a:xfrm>
              <a:prstGeom prst="rect">
                <a:avLst/>
              </a:prstGeom>
              <a:noFill/>
            </p:spPr>
            <p:txBody>
              <a:bodyPr wrap="square" rtlCol="0">
                <a:spAutoFit/>
              </a:bodyPr>
              <a:lstStyle/>
              <a:p>
                <a:pPr algn="ctr">
                  <a:lnSpc>
                    <a:spcPct val="90000"/>
                  </a:lnSpc>
                </a:pPr>
                <a:r>
                  <a:rPr lang="en-US" sz="1000" b="1" i="1">
                    <a:solidFill>
                      <a:srgbClr val="682A8B"/>
                    </a:solidFill>
                    <a:latin typeface="Arial Black" panose="020B0604020202020204" pitchFamily="34" charset="0"/>
                    <a:cs typeface="Arial Black" panose="020B0604020202020204" pitchFamily="34" charset="0"/>
                  </a:rPr>
                  <a:t>Overdose Deaths Top 100,000 Anually in US</a:t>
                </a:r>
              </a:p>
            </p:txBody>
          </p:sp>
        </p:grpSp>
      </p:grpSp>
      <p:grpSp>
        <p:nvGrpSpPr>
          <p:cNvPr id="3" name="Group 2">
            <a:extLst>
              <a:ext uri="{FF2B5EF4-FFF2-40B4-BE49-F238E27FC236}">
                <a16:creationId xmlns:a16="http://schemas.microsoft.com/office/drawing/2014/main" id="{81FFA526-B43C-BD41-A7AE-DB1CF83D9080}"/>
              </a:ext>
            </a:extLst>
          </p:cNvPr>
          <p:cNvGrpSpPr/>
          <p:nvPr/>
        </p:nvGrpSpPr>
        <p:grpSpPr>
          <a:xfrm>
            <a:off x="411996" y="1109291"/>
            <a:ext cx="2863219" cy="1526150"/>
            <a:chOff x="411996" y="1109291"/>
            <a:chExt cx="2863219" cy="1526150"/>
          </a:xfrm>
        </p:grpSpPr>
        <p:sp>
          <p:nvSpPr>
            <p:cNvPr id="50" name="Rectangle 49">
              <a:extLst>
                <a:ext uri="{FF2B5EF4-FFF2-40B4-BE49-F238E27FC236}">
                  <a16:creationId xmlns:a16="http://schemas.microsoft.com/office/drawing/2014/main" id="{24677E63-80D2-0A45-85FE-5983B5448EF3}"/>
                </a:ext>
              </a:extLst>
            </p:cNvPr>
            <p:cNvSpPr/>
            <p:nvPr/>
          </p:nvSpPr>
          <p:spPr>
            <a:xfrm>
              <a:off x="411996" y="2327664"/>
              <a:ext cx="2863219" cy="307777"/>
            </a:xfrm>
            <a:prstGeom prst="rect">
              <a:avLst/>
            </a:prstGeom>
          </p:spPr>
          <p:txBody>
            <a:bodyPr wrap="square">
              <a:spAutoFit/>
            </a:bodyPr>
            <a:lstStyle/>
            <a:p>
              <a:pPr algn="ctr"/>
              <a:r>
                <a:rPr lang="en-US" sz="1400" b="1" dirty="0">
                  <a:solidFill>
                    <a:schemeClr val="bg1"/>
                  </a:solidFill>
                  <a:latin typeface="Poppins SemiBold" pitchFamily="2" charset="77"/>
                  <a:cs typeface="Poppins SemiBold" pitchFamily="2" charset="77"/>
                </a:rPr>
                <a:t>Peer Grief Support Groups </a:t>
              </a:r>
              <a:r>
                <a:rPr lang="en-US" sz="1400" b="1" dirty="0">
                  <a:solidFill>
                    <a:srgbClr val="FFC000"/>
                  </a:solidFill>
                  <a:latin typeface="Poppins SemiBold" pitchFamily="2" charset="77"/>
                  <a:cs typeface="Poppins SemiBold" pitchFamily="2" charset="77"/>
                </a:rPr>
                <a:t> </a:t>
              </a:r>
            </a:p>
          </p:txBody>
        </p:sp>
        <p:grpSp>
          <p:nvGrpSpPr>
            <p:cNvPr id="63" name="Group 62">
              <a:extLst>
                <a:ext uri="{FF2B5EF4-FFF2-40B4-BE49-F238E27FC236}">
                  <a16:creationId xmlns:a16="http://schemas.microsoft.com/office/drawing/2014/main" id="{ED62F1CB-905F-3749-86CF-280DF69F7C49}"/>
                </a:ext>
              </a:extLst>
            </p:cNvPr>
            <p:cNvGrpSpPr/>
            <p:nvPr/>
          </p:nvGrpSpPr>
          <p:grpSpPr>
            <a:xfrm>
              <a:off x="1378043" y="1109291"/>
              <a:ext cx="825929" cy="1089655"/>
              <a:chOff x="9416943" y="1219716"/>
              <a:chExt cx="658041" cy="868159"/>
            </a:xfrm>
            <a:solidFill>
              <a:srgbClr val="682A8B"/>
            </a:solidFill>
            <a:effectLst>
              <a:outerShdw blurRad="152400" dist="38100" dir="2700000" algn="tl" rotWithShape="0">
                <a:prstClr val="black">
                  <a:alpha val="40000"/>
                </a:prstClr>
              </a:outerShdw>
            </a:effectLst>
          </p:grpSpPr>
          <p:pic>
            <p:nvPicPr>
              <p:cNvPr id="69" name="Graphic 68" descr="Rose with solid fill">
                <a:extLst>
                  <a:ext uri="{FF2B5EF4-FFF2-40B4-BE49-F238E27FC236}">
                    <a16:creationId xmlns:a16="http://schemas.microsoft.com/office/drawing/2014/main" id="{9168D670-3344-EA49-889B-69CDF9AFD37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3413367">
                <a:off x="9461810" y="1219716"/>
                <a:ext cx="549174" cy="549174"/>
              </a:xfrm>
              <a:prstGeom prst="rect">
                <a:avLst/>
              </a:prstGeom>
            </p:spPr>
          </p:pic>
          <p:grpSp>
            <p:nvGrpSpPr>
              <p:cNvPr id="71" name="Graphic 55" descr="Stacked Rocks with solid fill">
                <a:extLst>
                  <a:ext uri="{FF2B5EF4-FFF2-40B4-BE49-F238E27FC236}">
                    <a16:creationId xmlns:a16="http://schemas.microsoft.com/office/drawing/2014/main" id="{82A1F384-F2E4-5F4B-B66F-81017D7349B6}"/>
                  </a:ext>
                </a:extLst>
              </p:cNvPr>
              <p:cNvGrpSpPr/>
              <p:nvPr/>
            </p:nvGrpSpPr>
            <p:grpSpPr>
              <a:xfrm>
                <a:off x="9416943" y="1697661"/>
                <a:ext cx="658041" cy="390214"/>
                <a:chOff x="3397143" y="-695019"/>
                <a:chExt cx="658041" cy="390214"/>
              </a:xfrm>
              <a:grpFill/>
            </p:grpSpPr>
            <p:sp>
              <p:nvSpPr>
                <p:cNvPr id="72" name="Freeform 71">
                  <a:extLst>
                    <a:ext uri="{FF2B5EF4-FFF2-40B4-BE49-F238E27FC236}">
                      <a16:creationId xmlns:a16="http://schemas.microsoft.com/office/drawing/2014/main" id="{B3CA765F-05B0-544A-A14C-9D5EFE0C9D86}"/>
                    </a:ext>
                  </a:extLst>
                </p:cNvPr>
                <p:cNvSpPr/>
                <p:nvPr/>
              </p:nvSpPr>
              <p:spPr>
                <a:xfrm>
                  <a:off x="3464828" y="-695019"/>
                  <a:ext cx="526881" cy="184789"/>
                </a:xfrm>
                <a:custGeom>
                  <a:avLst/>
                  <a:gdLst>
                    <a:gd name="connsiteX0" fmla="*/ 1081 w 526881"/>
                    <a:gd name="connsiteY0" fmla="*/ 88677 h 184789"/>
                    <a:gd name="connsiteX1" fmla="*/ 161101 w 526881"/>
                    <a:gd name="connsiteY1" fmla="*/ 247 h 184789"/>
                    <a:gd name="connsiteX2" fmla="*/ 388491 w 526881"/>
                    <a:gd name="connsiteY2" fmla="*/ 4457 h 184789"/>
                    <a:gd name="connsiteX3" fmla="*/ 525518 w 526881"/>
                    <a:gd name="connsiteY3" fmla="*/ 57425 h 184789"/>
                    <a:gd name="connsiteX4" fmla="*/ 413752 w 526881"/>
                    <a:gd name="connsiteY4" fmla="*/ 160267 h 184789"/>
                    <a:gd name="connsiteX5" fmla="*/ 131621 w 526881"/>
                    <a:gd name="connsiteY5" fmla="*/ 181317 h 184789"/>
                    <a:gd name="connsiteX6" fmla="*/ 1081 w 526881"/>
                    <a:gd name="connsiteY6" fmla="*/ 88677 h 184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881" h="184789">
                      <a:moveTo>
                        <a:pt x="1081" y="88677"/>
                      </a:moveTo>
                      <a:cubicBezTo>
                        <a:pt x="-7568" y="46567"/>
                        <a:pt x="34771" y="-3963"/>
                        <a:pt x="161101" y="247"/>
                      </a:cubicBezTo>
                      <a:cubicBezTo>
                        <a:pt x="287431" y="4457"/>
                        <a:pt x="354544" y="4457"/>
                        <a:pt x="388491" y="4457"/>
                      </a:cubicBezTo>
                      <a:cubicBezTo>
                        <a:pt x="430601" y="4457"/>
                        <a:pt x="512888" y="11124"/>
                        <a:pt x="525518" y="57425"/>
                      </a:cubicBezTo>
                      <a:cubicBezTo>
                        <a:pt x="538148" y="103726"/>
                        <a:pt x="460072" y="151846"/>
                        <a:pt x="413752" y="160267"/>
                      </a:cubicBezTo>
                      <a:cubicBezTo>
                        <a:pt x="367432" y="168687"/>
                        <a:pt x="194781" y="193947"/>
                        <a:pt x="131621" y="181317"/>
                      </a:cubicBezTo>
                      <a:cubicBezTo>
                        <a:pt x="68461" y="168687"/>
                        <a:pt x="14654" y="154675"/>
                        <a:pt x="1081" y="88677"/>
                      </a:cubicBezTo>
                      <a:close/>
                    </a:path>
                  </a:pathLst>
                </a:custGeom>
                <a:grpFill/>
                <a:ln w="9525"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D6A02DFB-0EBD-E04F-B287-E747113C2637}"/>
                    </a:ext>
                  </a:extLst>
                </p:cNvPr>
                <p:cNvSpPr/>
                <p:nvPr/>
              </p:nvSpPr>
              <p:spPr>
                <a:xfrm>
                  <a:off x="3397143" y="-489754"/>
                  <a:ext cx="658041" cy="184949"/>
                </a:xfrm>
                <a:custGeom>
                  <a:avLst/>
                  <a:gdLst>
                    <a:gd name="connsiteX0" fmla="*/ 814 w 658041"/>
                    <a:gd name="connsiteY0" fmla="*/ 110041 h 184949"/>
                    <a:gd name="connsiteX1" fmla="*/ 153214 w 658041"/>
                    <a:gd name="connsiteY1" fmla="*/ 19963 h 184949"/>
                    <a:gd name="connsiteX2" fmla="*/ 498972 w 658041"/>
                    <a:gd name="connsiteY2" fmla="*/ 636 h 184949"/>
                    <a:gd name="connsiteX3" fmla="*/ 656982 w 658041"/>
                    <a:gd name="connsiteY3" fmla="*/ 73798 h 184949"/>
                    <a:gd name="connsiteX4" fmla="*/ 519212 w 658041"/>
                    <a:gd name="connsiteY4" fmla="*/ 175963 h 184949"/>
                    <a:gd name="connsiteX5" fmla="*/ 201963 w 658041"/>
                    <a:gd name="connsiteY5" fmla="*/ 181450 h 184949"/>
                    <a:gd name="connsiteX6" fmla="*/ 814 w 658041"/>
                    <a:gd name="connsiteY6" fmla="*/ 110041 h 184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58041" h="184949">
                      <a:moveTo>
                        <a:pt x="814" y="110041"/>
                      </a:moveTo>
                      <a:cubicBezTo>
                        <a:pt x="-7368" y="65940"/>
                        <a:pt x="46315" y="32545"/>
                        <a:pt x="153214" y="19963"/>
                      </a:cubicBezTo>
                      <a:cubicBezTo>
                        <a:pt x="293527" y="3446"/>
                        <a:pt x="467958" y="-2012"/>
                        <a:pt x="498972" y="636"/>
                      </a:cubicBezTo>
                      <a:cubicBezTo>
                        <a:pt x="529985" y="3284"/>
                        <a:pt x="646504" y="13229"/>
                        <a:pt x="656982" y="73798"/>
                      </a:cubicBezTo>
                      <a:cubicBezTo>
                        <a:pt x="667459" y="134367"/>
                        <a:pt x="598698" y="161047"/>
                        <a:pt x="519212" y="175963"/>
                      </a:cubicBezTo>
                      <a:cubicBezTo>
                        <a:pt x="439726" y="190879"/>
                        <a:pt x="221385" y="183107"/>
                        <a:pt x="201963" y="181450"/>
                      </a:cubicBezTo>
                      <a:cubicBezTo>
                        <a:pt x="182542" y="179792"/>
                        <a:pt x="17092" y="197737"/>
                        <a:pt x="814" y="110041"/>
                      </a:cubicBezTo>
                      <a:close/>
                    </a:path>
                  </a:pathLst>
                </a:custGeom>
                <a:grpFill/>
                <a:ln w="9525" cap="flat">
                  <a:noFill/>
                  <a:prstDash val="solid"/>
                  <a:miter/>
                </a:ln>
              </p:spPr>
              <p:txBody>
                <a:bodyPr rtlCol="0" anchor="ctr"/>
                <a:lstStyle/>
                <a:p>
                  <a:endParaRPr lang="en-US"/>
                </a:p>
              </p:txBody>
            </p:sp>
          </p:grpSp>
        </p:grpSp>
      </p:grpSp>
      <p:grpSp>
        <p:nvGrpSpPr>
          <p:cNvPr id="10" name="Group 9">
            <a:extLst>
              <a:ext uri="{FF2B5EF4-FFF2-40B4-BE49-F238E27FC236}">
                <a16:creationId xmlns:a16="http://schemas.microsoft.com/office/drawing/2014/main" id="{343C3EDC-C37E-5548-AD47-BF3083A3AE03}"/>
              </a:ext>
            </a:extLst>
          </p:cNvPr>
          <p:cNvGrpSpPr/>
          <p:nvPr/>
        </p:nvGrpSpPr>
        <p:grpSpPr>
          <a:xfrm>
            <a:off x="414767" y="2922591"/>
            <a:ext cx="2863219" cy="1469608"/>
            <a:chOff x="414767" y="2922591"/>
            <a:chExt cx="2863219" cy="1469608"/>
          </a:xfrm>
        </p:grpSpPr>
        <p:sp>
          <p:nvSpPr>
            <p:cNvPr id="70" name="Rectangle 69">
              <a:extLst>
                <a:ext uri="{FF2B5EF4-FFF2-40B4-BE49-F238E27FC236}">
                  <a16:creationId xmlns:a16="http://schemas.microsoft.com/office/drawing/2014/main" id="{E7601E73-A0E7-674B-93A7-31BFEA52E286}"/>
                </a:ext>
              </a:extLst>
            </p:cNvPr>
            <p:cNvSpPr/>
            <p:nvPr/>
          </p:nvSpPr>
          <p:spPr>
            <a:xfrm>
              <a:off x="414767" y="4084422"/>
              <a:ext cx="2863219" cy="307777"/>
            </a:xfrm>
            <a:prstGeom prst="rect">
              <a:avLst/>
            </a:prstGeom>
          </p:spPr>
          <p:txBody>
            <a:bodyPr wrap="square">
              <a:spAutoFit/>
            </a:bodyPr>
            <a:lstStyle/>
            <a:p>
              <a:pPr algn="ctr"/>
              <a:r>
                <a:rPr lang="en-US" sz="1400" b="1" dirty="0">
                  <a:solidFill>
                    <a:schemeClr val="bg1"/>
                  </a:solidFill>
                  <a:latin typeface="Poppins SemiBold" pitchFamily="2" charset="77"/>
                  <a:cs typeface="Poppins SemiBold" pitchFamily="2" charset="77"/>
                </a:rPr>
                <a:t>One-on-One Peer Grief Allies </a:t>
              </a:r>
              <a:endParaRPr lang="en-US" sz="1400" b="1" dirty="0">
                <a:solidFill>
                  <a:srgbClr val="FFC000"/>
                </a:solidFill>
                <a:latin typeface="Poppins SemiBold" pitchFamily="2" charset="77"/>
                <a:cs typeface="Poppins SemiBold" pitchFamily="2" charset="77"/>
              </a:endParaRPr>
            </a:p>
          </p:txBody>
        </p:sp>
        <p:grpSp>
          <p:nvGrpSpPr>
            <p:cNvPr id="74" name="Group 73">
              <a:extLst>
                <a:ext uri="{FF2B5EF4-FFF2-40B4-BE49-F238E27FC236}">
                  <a16:creationId xmlns:a16="http://schemas.microsoft.com/office/drawing/2014/main" id="{343CD830-45E9-EE4B-BEB7-BC0C8403B7F9}"/>
                </a:ext>
              </a:extLst>
            </p:cNvPr>
            <p:cNvGrpSpPr/>
            <p:nvPr/>
          </p:nvGrpSpPr>
          <p:grpSpPr>
            <a:xfrm>
              <a:off x="1378042" y="2922591"/>
              <a:ext cx="825929" cy="1089655"/>
              <a:chOff x="9416943" y="1219716"/>
              <a:chExt cx="658041" cy="868159"/>
            </a:xfrm>
            <a:solidFill>
              <a:srgbClr val="A6A6A6"/>
            </a:solidFill>
            <a:effectLst>
              <a:outerShdw blurRad="152400" dist="38100" dir="2700000" algn="tl" rotWithShape="0">
                <a:prstClr val="black">
                  <a:alpha val="40000"/>
                </a:prstClr>
              </a:outerShdw>
            </a:effectLst>
          </p:grpSpPr>
          <p:pic>
            <p:nvPicPr>
              <p:cNvPr id="75" name="Graphic 74" descr="Rose with solid fill">
                <a:extLst>
                  <a:ext uri="{FF2B5EF4-FFF2-40B4-BE49-F238E27FC236}">
                    <a16:creationId xmlns:a16="http://schemas.microsoft.com/office/drawing/2014/main" id="{9E1346CD-5FA6-684D-A923-E4DB711DF56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rot="3413367">
                <a:off x="9461810" y="1219716"/>
                <a:ext cx="549174" cy="549174"/>
              </a:xfrm>
              <a:prstGeom prst="rect">
                <a:avLst/>
              </a:prstGeom>
            </p:spPr>
          </p:pic>
          <p:grpSp>
            <p:nvGrpSpPr>
              <p:cNvPr id="76" name="Graphic 55" descr="Stacked Rocks with solid fill">
                <a:extLst>
                  <a:ext uri="{FF2B5EF4-FFF2-40B4-BE49-F238E27FC236}">
                    <a16:creationId xmlns:a16="http://schemas.microsoft.com/office/drawing/2014/main" id="{F8167E93-96B3-634C-AA64-2D1E3530EB57}"/>
                  </a:ext>
                </a:extLst>
              </p:cNvPr>
              <p:cNvGrpSpPr/>
              <p:nvPr/>
            </p:nvGrpSpPr>
            <p:grpSpPr>
              <a:xfrm>
                <a:off x="9416943" y="1697661"/>
                <a:ext cx="658041" cy="390214"/>
                <a:chOff x="3397143" y="-695019"/>
                <a:chExt cx="658041" cy="390214"/>
              </a:xfrm>
              <a:grpFill/>
            </p:grpSpPr>
            <p:sp>
              <p:nvSpPr>
                <p:cNvPr id="78" name="Freeform 77">
                  <a:extLst>
                    <a:ext uri="{FF2B5EF4-FFF2-40B4-BE49-F238E27FC236}">
                      <a16:creationId xmlns:a16="http://schemas.microsoft.com/office/drawing/2014/main" id="{CBEDC827-0F31-9F4D-8327-3E0E73A04CA9}"/>
                    </a:ext>
                  </a:extLst>
                </p:cNvPr>
                <p:cNvSpPr/>
                <p:nvPr/>
              </p:nvSpPr>
              <p:spPr>
                <a:xfrm>
                  <a:off x="3464828" y="-695019"/>
                  <a:ext cx="526881" cy="184789"/>
                </a:xfrm>
                <a:custGeom>
                  <a:avLst/>
                  <a:gdLst>
                    <a:gd name="connsiteX0" fmla="*/ 1081 w 526881"/>
                    <a:gd name="connsiteY0" fmla="*/ 88677 h 184789"/>
                    <a:gd name="connsiteX1" fmla="*/ 161101 w 526881"/>
                    <a:gd name="connsiteY1" fmla="*/ 247 h 184789"/>
                    <a:gd name="connsiteX2" fmla="*/ 388491 w 526881"/>
                    <a:gd name="connsiteY2" fmla="*/ 4457 h 184789"/>
                    <a:gd name="connsiteX3" fmla="*/ 525518 w 526881"/>
                    <a:gd name="connsiteY3" fmla="*/ 57425 h 184789"/>
                    <a:gd name="connsiteX4" fmla="*/ 413752 w 526881"/>
                    <a:gd name="connsiteY4" fmla="*/ 160267 h 184789"/>
                    <a:gd name="connsiteX5" fmla="*/ 131621 w 526881"/>
                    <a:gd name="connsiteY5" fmla="*/ 181317 h 184789"/>
                    <a:gd name="connsiteX6" fmla="*/ 1081 w 526881"/>
                    <a:gd name="connsiteY6" fmla="*/ 88677 h 184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881" h="184789">
                      <a:moveTo>
                        <a:pt x="1081" y="88677"/>
                      </a:moveTo>
                      <a:cubicBezTo>
                        <a:pt x="-7568" y="46567"/>
                        <a:pt x="34771" y="-3963"/>
                        <a:pt x="161101" y="247"/>
                      </a:cubicBezTo>
                      <a:cubicBezTo>
                        <a:pt x="287431" y="4457"/>
                        <a:pt x="354544" y="4457"/>
                        <a:pt x="388491" y="4457"/>
                      </a:cubicBezTo>
                      <a:cubicBezTo>
                        <a:pt x="430601" y="4457"/>
                        <a:pt x="512888" y="11124"/>
                        <a:pt x="525518" y="57425"/>
                      </a:cubicBezTo>
                      <a:cubicBezTo>
                        <a:pt x="538148" y="103726"/>
                        <a:pt x="460072" y="151846"/>
                        <a:pt x="413752" y="160267"/>
                      </a:cubicBezTo>
                      <a:cubicBezTo>
                        <a:pt x="367432" y="168687"/>
                        <a:pt x="194781" y="193947"/>
                        <a:pt x="131621" y="181317"/>
                      </a:cubicBezTo>
                      <a:cubicBezTo>
                        <a:pt x="68461" y="168687"/>
                        <a:pt x="14654" y="154675"/>
                        <a:pt x="1081" y="88677"/>
                      </a:cubicBezTo>
                      <a:close/>
                    </a:path>
                  </a:pathLst>
                </a:custGeom>
                <a:grpFill/>
                <a:ln w="9525"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01C48860-9BAF-974B-B059-41CC6C586C90}"/>
                    </a:ext>
                  </a:extLst>
                </p:cNvPr>
                <p:cNvSpPr/>
                <p:nvPr/>
              </p:nvSpPr>
              <p:spPr>
                <a:xfrm>
                  <a:off x="3397143" y="-489754"/>
                  <a:ext cx="658041" cy="184949"/>
                </a:xfrm>
                <a:custGeom>
                  <a:avLst/>
                  <a:gdLst>
                    <a:gd name="connsiteX0" fmla="*/ 814 w 658041"/>
                    <a:gd name="connsiteY0" fmla="*/ 110041 h 184949"/>
                    <a:gd name="connsiteX1" fmla="*/ 153214 w 658041"/>
                    <a:gd name="connsiteY1" fmla="*/ 19963 h 184949"/>
                    <a:gd name="connsiteX2" fmla="*/ 498972 w 658041"/>
                    <a:gd name="connsiteY2" fmla="*/ 636 h 184949"/>
                    <a:gd name="connsiteX3" fmla="*/ 656982 w 658041"/>
                    <a:gd name="connsiteY3" fmla="*/ 73798 h 184949"/>
                    <a:gd name="connsiteX4" fmla="*/ 519212 w 658041"/>
                    <a:gd name="connsiteY4" fmla="*/ 175963 h 184949"/>
                    <a:gd name="connsiteX5" fmla="*/ 201963 w 658041"/>
                    <a:gd name="connsiteY5" fmla="*/ 181450 h 184949"/>
                    <a:gd name="connsiteX6" fmla="*/ 814 w 658041"/>
                    <a:gd name="connsiteY6" fmla="*/ 110041 h 184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58041" h="184949">
                      <a:moveTo>
                        <a:pt x="814" y="110041"/>
                      </a:moveTo>
                      <a:cubicBezTo>
                        <a:pt x="-7368" y="65940"/>
                        <a:pt x="46315" y="32545"/>
                        <a:pt x="153214" y="19963"/>
                      </a:cubicBezTo>
                      <a:cubicBezTo>
                        <a:pt x="293527" y="3446"/>
                        <a:pt x="467958" y="-2012"/>
                        <a:pt x="498972" y="636"/>
                      </a:cubicBezTo>
                      <a:cubicBezTo>
                        <a:pt x="529985" y="3284"/>
                        <a:pt x="646504" y="13229"/>
                        <a:pt x="656982" y="73798"/>
                      </a:cubicBezTo>
                      <a:cubicBezTo>
                        <a:pt x="667459" y="134367"/>
                        <a:pt x="598698" y="161047"/>
                        <a:pt x="519212" y="175963"/>
                      </a:cubicBezTo>
                      <a:cubicBezTo>
                        <a:pt x="439726" y="190879"/>
                        <a:pt x="221385" y="183107"/>
                        <a:pt x="201963" y="181450"/>
                      </a:cubicBezTo>
                      <a:cubicBezTo>
                        <a:pt x="182542" y="179792"/>
                        <a:pt x="17092" y="197737"/>
                        <a:pt x="814" y="110041"/>
                      </a:cubicBezTo>
                      <a:close/>
                    </a:path>
                  </a:pathLst>
                </a:custGeom>
                <a:grpFill/>
                <a:ln w="9525" cap="flat">
                  <a:noFill/>
                  <a:prstDash val="solid"/>
                  <a:miter/>
                </a:ln>
              </p:spPr>
              <p:txBody>
                <a:bodyPr rtlCol="0" anchor="ctr"/>
                <a:lstStyle/>
                <a:p>
                  <a:endParaRPr lang="en-US"/>
                </a:p>
              </p:txBody>
            </p:sp>
          </p:grpSp>
        </p:grpSp>
      </p:grpSp>
      <p:grpSp>
        <p:nvGrpSpPr>
          <p:cNvPr id="12" name="Group 11">
            <a:extLst>
              <a:ext uri="{FF2B5EF4-FFF2-40B4-BE49-F238E27FC236}">
                <a16:creationId xmlns:a16="http://schemas.microsoft.com/office/drawing/2014/main" id="{D2B8E86B-2FF9-814F-9245-EB2E3FE9594D}"/>
              </a:ext>
            </a:extLst>
          </p:cNvPr>
          <p:cNvGrpSpPr/>
          <p:nvPr/>
        </p:nvGrpSpPr>
        <p:grpSpPr>
          <a:xfrm>
            <a:off x="415893" y="4635153"/>
            <a:ext cx="2863219" cy="1525953"/>
            <a:chOff x="415893" y="4635153"/>
            <a:chExt cx="2863219" cy="1525953"/>
          </a:xfrm>
        </p:grpSpPr>
        <p:sp>
          <p:nvSpPr>
            <p:cNvPr id="77" name="Rectangle 76">
              <a:extLst>
                <a:ext uri="{FF2B5EF4-FFF2-40B4-BE49-F238E27FC236}">
                  <a16:creationId xmlns:a16="http://schemas.microsoft.com/office/drawing/2014/main" id="{74E95687-0EA8-C148-9176-5997E0C0C70D}"/>
                </a:ext>
              </a:extLst>
            </p:cNvPr>
            <p:cNvSpPr/>
            <p:nvPr/>
          </p:nvSpPr>
          <p:spPr>
            <a:xfrm>
              <a:off x="415893" y="5853329"/>
              <a:ext cx="2863219" cy="307777"/>
            </a:xfrm>
            <a:prstGeom prst="rect">
              <a:avLst/>
            </a:prstGeom>
          </p:spPr>
          <p:txBody>
            <a:bodyPr wrap="square">
              <a:spAutoFit/>
            </a:bodyPr>
            <a:lstStyle/>
            <a:p>
              <a:pPr algn="ctr"/>
              <a:r>
                <a:rPr lang="en-US" sz="1400" b="1" dirty="0">
                  <a:solidFill>
                    <a:schemeClr val="bg1"/>
                  </a:solidFill>
                  <a:latin typeface="Poppins SemiBold" pitchFamily="2" charset="77"/>
                  <a:cs typeface="Poppins SemiBold" pitchFamily="2" charset="77"/>
                </a:rPr>
                <a:t>Peer  Support for Peer Helpers </a:t>
              </a:r>
              <a:endParaRPr lang="en-US" sz="1400" b="1" dirty="0">
                <a:solidFill>
                  <a:srgbClr val="FFC000"/>
                </a:solidFill>
                <a:latin typeface="Poppins SemiBold" pitchFamily="2" charset="77"/>
                <a:cs typeface="Poppins SemiBold" pitchFamily="2" charset="77"/>
              </a:endParaRPr>
            </a:p>
          </p:txBody>
        </p:sp>
        <p:grpSp>
          <p:nvGrpSpPr>
            <p:cNvPr id="87" name="Group 86">
              <a:extLst>
                <a:ext uri="{FF2B5EF4-FFF2-40B4-BE49-F238E27FC236}">
                  <a16:creationId xmlns:a16="http://schemas.microsoft.com/office/drawing/2014/main" id="{9E312C47-ABCE-894B-9860-356AD951172D}"/>
                </a:ext>
              </a:extLst>
            </p:cNvPr>
            <p:cNvGrpSpPr/>
            <p:nvPr/>
          </p:nvGrpSpPr>
          <p:grpSpPr>
            <a:xfrm>
              <a:off x="1378041" y="4635153"/>
              <a:ext cx="825929" cy="1089655"/>
              <a:chOff x="9416943" y="1219716"/>
              <a:chExt cx="658041" cy="868159"/>
            </a:xfrm>
            <a:solidFill>
              <a:srgbClr val="FDBF2D"/>
            </a:solidFill>
            <a:effectLst>
              <a:outerShdw blurRad="152400" dist="38100" dir="2700000" algn="tl" rotWithShape="0">
                <a:prstClr val="black">
                  <a:alpha val="40000"/>
                </a:prstClr>
              </a:outerShdw>
            </a:effectLst>
          </p:grpSpPr>
          <p:pic>
            <p:nvPicPr>
              <p:cNvPr id="88" name="Graphic 87" descr="Rose with solid fill">
                <a:extLst>
                  <a:ext uri="{FF2B5EF4-FFF2-40B4-BE49-F238E27FC236}">
                    <a16:creationId xmlns:a16="http://schemas.microsoft.com/office/drawing/2014/main" id="{DBEB955B-9EE2-964E-B8F3-BE5213DC4A07}"/>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rot="3413367">
                <a:off x="9461810" y="1219716"/>
                <a:ext cx="549174" cy="549174"/>
              </a:xfrm>
              <a:prstGeom prst="rect">
                <a:avLst/>
              </a:prstGeom>
            </p:spPr>
          </p:pic>
          <p:grpSp>
            <p:nvGrpSpPr>
              <p:cNvPr id="102" name="Graphic 55" descr="Stacked Rocks with solid fill">
                <a:extLst>
                  <a:ext uri="{FF2B5EF4-FFF2-40B4-BE49-F238E27FC236}">
                    <a16:creationId xmlns:a16="http://schemas.microsoft.com/office/drawing/2014/main" id="{EFF19A09-2ACB-2F42-94DA-09CA3E1226FF}"/>
                  </a:ext>
                </a:extLst>
              </p:cNvPr>
              <p:cNvGrpSpPr/>
              <p:nvPr/>
            </p:nvGrpSpPr>
            <p:grpSpPr>
              <a:xfrm>
                <a:off x="9416943" y="1697661"/>
                <a:ext cx="658041" cy="390214"/>
                <a:chOff x="3397143" y="-695019"/>
                <a:chExt cx="658041" cy="390214"/>
              </a:xfrm>
              <a:grpFill/>
            </p:grpSpPr>
            <p:sp>
              <p:nvSpPr>
                <p:cNvPr id="103" name="Freeform 102">
                  <a:extLst>
                    <a:ext uri="{FF2B5EF4-FFF2-40B4-BE49-F238E27FC236}">
                      <a16:creationId xmlns:a16="http://schemas.microsoft.com/office/drawing/2014/main" id="{9ED59542-1546-7B4B-A70A-FE35BEB747D2}"/>
                    </a:ext>
                  </a:extLst>
                </p:cNvPr>
                <p:cNvSpPr/>
                <p:nvPr/>
              </p:nvSpPr>
              <p:spPr>
                <a:xfrm>
                  <a:off x="3464828" y="-695019"/>
                  <a:ext cx="526881" cy="184789"/>
                </a:xfrm>
                <a:custGeom>
                  <a:avLst/>
                  <a:gdLst>
                    <a:gd name="connsiteX0" fmla="*/ 1081 w 526881"/>
                    <a:gd name="connsiteY0" fmla="*/ 88677 h 184789"/>
                    <a:gd name="connsiteX1" fmla="*/ 161101 w 526881"/>
                    <a:gd name="connsiteY1" fmla="*/ 247 h 184789"/>
                    <a:gd name="connsiteX2" fmla="*/ 388491 w 526881"/>
                    <a:gd name="connsiteY2" fmla="*/ 4457 h 184789"/>
                    <a:gd name="connsiteX3" fmla="*/ 525518 w 526881"/>
                    <a:gd name="connsiteY3" fmla="*/ 57425 h 184789"/>
                    <a:gd name="connsiteX4" fmla="*/ 413752 w 526881"/>
                    <a:gd name="connsiteY4" fmla="*/ 160267 h 184789"/>
                    <a:gd name="connsiteX5" fmla="*/ 131621 w 526881"/>
                    <a:gd name="connsiteY5" fmla="*/ 181317 h 184789"/>
                    <a:gd name="connsiteX6" fmla="*/ 1081 w 526881"/>
                    <a:gd name="connsiteY6" fmla="*/ 88677 h 184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881" h="184789">
                      <a:moveTo>
                        <a:pt x="1081" y="88677"/>
                      </a:moveTo>
                      <a:cubicBezTo>
                        <a:pt x="-7568" y="46567"/>
                        <a:pt x="34771" y="-3963"/>
                        <a:pt x="161101" y="247"/>
                      </a:cubicBezTo>
                      <a:cubicBezTo>
                        <a:pt x="287431" y="4457"/>
                        <a:pt x="354544" y="4457"/>
                        <a:pt x="388491" y="4457"/>
                      </a:cubicBezTo>
                      <a:cubicBezTo>
                        <a:pt x="430601" y="4457"/>
                        <a:pt x="512888" y="11124"/>
                        <a:pt x="525518" y="57425"/>
                      </a:cubicBezTo>
                      <a:cubicBezTo>
                        <a:pt x="538148" y="103726"/>
                        <a:pt x="460072" y="151846"/>
                        <a:pt x="413752" y="160267"/>
                      </a:cubicBezTo>
                      <a:cubicBezTo>
                        <a:pt x="367432" y="168687"/>
                        <a:pt x="194781" y="193947"/>
                        <a:pt x="131621" y="181317"/>
                      </a:cubicBezTo>
                      <a:cubicBezTo>
                        <a:pt x="68461" y="168687"/>
                        <a:pt x="14654" y="154675"/>
                        <a:pt x="1081" y="88677"/>
                      </a:cubicBezTo>
                      <a:close/>
                    </a:path>
                  </a:pathLst>
                </a:custGeom>
                <a:grpFill/>
                <a:ln w="9525"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7F66A6CF-55B8-974F-A784-6E6E556EDA30}"/>
                    </a:ext>
                  </a:extLst>
                </p:cNvPr>
                <p:cNvSpPr/>
                <p:nvPr/>
              </p:nvSpPr>
              <p:spPr>
                <a:xfrm>
                  <a:off x="3397143" y="-489754"/>
                  <a:ext cx="658041" cy="184949"/>
                </a:xfrm>
                <a:custGeom>
                  <a:avLst/>
                  <a:gdLst>
                    <a:gd name="connsiteX0" fmla="*/ 814 w 658041"/>
                    <a:gd name="connsiteY0" fmla="*/ 110041 h 184949"/>
                    <a:gd name="connsiteX1" fmla="*/ 153214 w 658041"/>
                    <a:gd name="connsiteY1" fmla="*/ 19963 h 184949"/>
                    <a:gd name="connsiteX2" fmla="*/ 498972 w 658041"/>
                    <a:gd name="connsiteY2" fmla="*/ 636 h 184949"/>
                    <a:gd name="connsiteX3" fmla="*/ 656982 w 658041"/>
                    <a:gd name="connsiteY3" fmla="*/ 73798 h 184949"/>
                    <a:gd name="connsiteX4" fmla="*/ 519212 w 658041"/>
                    <a:gd name="connsiteY4" fmla="*/ 175963 h 184949"/>
                    <a:gd name="connsiteX5" fmla="*/ 201963 w 658041"/>
                    <a:gd name="connsiteY5" fmla="*/ 181450 h 184949"/>
                    <a:gd name="connsiteX6" fmla="*/ 814 w 658041"/>
                    <a:gd name="connsiteY6" fmla="*/ 110041 h 184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58041" h="184949">
                      <a:moveTo>
                        <a:pt x="814" y="110041"/>
                      </a:moveTo>
                      <a:cubicBezTo>
                        <a:pt x="-7368" y="65940"/>
                        <a:pt x="46315" y="32545"/>
                        <a:pt x="153214" y="19963"/>
                      </a:cubicBezTo>
                      <a:cubicBezTo>
                        <a:pt x="293527" y="3446"/>
                        <a:pt x="467958" y="-2012"/>
                        <a:pt x="498972" y="636"/>
                      </a:cubicBezTo>
                      <a:cubicBezTo>
                        <a:pt x="529985" y="3284"/>
                        <a:pt x="646504" y="13229"/>
                        <a:pt x="656982" y="73798"/>
                      </a:cubicBezTo>
                      <a:cubicBezTo>
                        <a:pt x="667459" y="134367"/>
                        <a:pt x="598698" y="161047"/>
                        <a:pt x="519212" y="175963"/>
                      </a:cubicBezTo>
                      <a:cubicBezTo>
                        <a:pt x="439726" y="190879"/>
                        <a:pt x="221385" y="183107"/>
                        <a:pt x="201963" y="181450"/>
                      </a:cubicBezTo>
                      <a:cubicBezTo>
                        <a:pt x="182542" y="179792"/>
                        <a:pt x="17092" y="197737"/>
                        <a:pt x="814" y="110041"/>
                      </a:cubicBezTo>
                      <a:close/>
                    </a:path>
                  </a:pathLst>
                </a:custGeom>
                <a:grpFill/>
                <a:ln w="9525" cap="flat">
                  <a:noFill/>
                  <a:prstDash val="solid"/>
                  <a:miter/>
                </a:ln>
              </p:spPr>
              <p:txBody>
                <a:bodyPr rtlCol="0" anchor="ctr"/>
                <a:lstStyle/>
                <a:p>
                  <a:endParaRPr lang="en-US"/>
                </a:p>
              </p:txBody>
            </p:sp>
          </p:grpSp>
        </p:grpSp>
      </p:grpSp>
    </p:spTree>
    <p:extLst>
      <p:ext uri="{BB962C8B-B14F-4D97-AF65-F5344CB8AC3E}">
        <p14:creationId xmlns:p14="http://schemas.microsoft.com/office/powerpoint/2010/main" val="3653273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childTnLst>
                          </p:cTn>
                        </p:par>
                        <p:par>
                          <p:cTn id="38" fill="hold">
                            <p:stCondLst>
                              <p:cond delay="500"/>
                            </p:stCondLst>
                            <p:childTnLst>
                              <p:par>
                                <p:cTn id="39" presetID="10" presetClass="entr" presetSubtype="0" fill="hold" nodeType="afterEffect">
                                  <p:stCondLst>
                                    <p:cond delay="0"/>
                                  </p:stCondLst>
                                  <p:childTnLst>
                                    <p:set>
                                      <p:cBhvr>
                                        <p:cTn id="40" dur="1" fill="hold">
                                          <p:stCondLst>
                                            <p:cond delay="0"/>
                                          </p:stCondLst>
                                        </p:cTn>
                                        <p:tgtEl>
                                          <p:spTgt spid="93"/>
                                        </p:tgtEl>
                                        <p:attrNameLst>
                                          <p:attrName>style.visibility</p:attrName>
                                        </p:attrNameLst>
                                      </p:cBhvr>
                                      <p:to>
                                        <p:strVal val="visible"/>
                                      </p:to>
                                    </p:set>
                                    <p:animEffect transition="in" filter="fade">
                                      <p:cBhvr>
                                        <p:cTn id="41" dur="500"/>
                                        <p:tgtEl>
                                          <p:spTgt spid="93"/>
                                        </p:tgtEl>
                                      </p:cBhvr>
                                    </p:animEffect>
                                  </p:childTnLst>
                                </p:cTn>
                              </p:par>
                            </p:childTnLst>
                          </p:cTn>
                        </p:par>
                        <p:par>
                          <p:cTn id="42" fill="hold">
                            <p:stCondLst>
                              <p:cond delay="1000"/>
                            </p:stCondLst>
                            <p:childTnLst>
                              <p:par>
                                <p:cTn id="43" presetID="10" presetClass="entr" presetSubtype="0" fill="hold" nodeType="afterEffect">
                                  <p:stCondLst>
                                    <p:cond delay="0"/>
                                  </p:stCondLst>
                                  <p:childTnLst>
                                    <p:set>
                                      <p:cBhvr>
                                        <p:cTn id="44" dur="1" fill="hold">
                                          <p:stCondLst>
                                            <p:cond delay="0"/>
                                          </p:stCondLst>
                                        </p:cTn>
                                        <p:tgtEl>
                                          <p:spTgt spid="94"/>
                                        </p:tgtEl>
                                        <p:attrNameLst>
                                          <p:attrName>style.visibility</p:attrName>
                                        </p:attrNameLst>
                                      </p:cBhvr>
                                      <p:to>
                                        <p:strVal val="visible"/>
                                      </p:to>
                                    </p:set>
                                    <p:animEffect transition="in" filter="fade">
                                      <p:cBhvr>
                                        <p:cTn id="45" dur="500"/>
                                        <p:tgtEl>
                                          <p:spTgt spid="94"/>
                                        </p:tgtEl>
                                      </p:cBhvr>
                                    </p:animEffect>
                                  </p:childTnLst>
                                </p:cTn>
                              </p:par>
                              <p:par>
                                <p:cTn id="46" presetID="10" presetClass="entr" presetSubtype="0" fill="hold" nodeType="withEffect">
                                  <p:stCondLst>
                                    <p:cond delay="500"/>
                                  </p:stCondLst>
                                  <p:childTnLst>
                                    <p:set>
                                      <p:cBhvr>
                                        <p:cTn id="47" dur="1" fill="hold">
                                          <p:stCondLst>
                                            <p:cond delay="0"/>
                                          </p:stCondLst>
                                        </p:cTn>
                                        <p:tgtEl>
                                          <p:spTgt spid="64"/>
                                        </p:tgtEl>
                                        <p:attrNameLst>
                                          <p:attrName>style.visibility</p:attrName>
                                        </p:attrNameLst>
                                      </p:cBhvr>
                                      <p:to>
                                        <p:strVal val="visible"/>
                                      </p:to>
                                    </p:set>
                                    <p:animEffect transition="in" filter="fade">
                                      <p:cBhvr>
                                        <p:cTn id="48" dur="500"/>
                                        <p:tgtEl>
                                          <p:spTgt spid="64"/>
                                        </p:tgtEl>
                                      </p:cBhvr>
                                    </p:animEffect>
                                  </p:childTnLst>
                                </p:cTn>
                              </p:par>
                            </p:childTnLst>
                          </p:cTn>
                        </p:par>
                        <p:par>
                          <p:cTn id="49" fill="hold">
                            <p:stCondLst>
                              <p:cond delay="2000"/>
                            </p:stCondLst>
                            <p:childTnLst>
                              <p:par>
                                <p:cTn id="50" presetID="2" presetClass="entr" presetSubtype="8" fill="hold" nodeType="afterEffect">
                                  <p:stCondLst>
                                    <p:cond delay="0"/>
                                  </p:stCondLst>
                                  <p:childTnLst>
                                    <p:set>
                                      <p:cBhvr>
                                        <p:cTn id="51" dur="1" fill="hold">
                                          <p:stCondLst>
                                            <p:cond delay="0"/>
                                          </p:stCondLst>
                                        </p:cTn>
                                        <p:tgtEl>
                                          <p:spTgt spid="21"/>
                                        </p:tgtEl>
                                        <p:attrNameLst>
                                          <p:attrName>style.visibility</p:attrName>
                                        </p:attrNameLst>
                                      </p:cBhvr>
                                      <p:to>
                                        <p:strVal val="visible"/>
                                      </p:to>
                                    </p:set>
                                    <p:anim calcmode="lin" valueType="num">
                                      <p:cBhvr additive="base">
                                        <p:cTn id="52" dur="1000" fill="hold"/>
                                        <p:tgtEl>
                                          <p:spTgt spid="21"/>
                                        </p:tgtEl>
                                        <p:attrNameLst>
                                          <p:attrName>ppt_x</p:attrName>
                                        </p:attrNameLst>
                                      </p:cBhvr>
                                      <p:tavLst>
                                        <p:tav tm="0">
                                          <p:val>
                                            <p:strVal val="0-#ppt_w/2"/>
                                          </p:val>
                                        </p:tav>
                                        <p:tav tm="100000">
                                          <p:val>
                                            <p:strVal val="#ppt_x"/>
                                          </p:val>
                                        </p:tav>
                                      </p:tavLst>
                                    </p:anim>
                                    <p:anim calcmode="lin" valueType="num">
                                      <p:cBhvr additive="base">
                                        <p:cTn id="53" dur="1000" fill="hold"/>
                                        <p:tgtEl>
                                          <p:spTgt spid="21"/>
                                        </p:tgtEl>
                                        <p:attrNameLst>
                                          <p:attrName>ppt_y</p:attrName>
                                        </p:attrNameLst>
                                      </p:cBhvr>
                                      <p:tavLst>
                                        <p:tav tm="0">
                                          <p:val>
                                            <p:strVal val="#ppt_y"/>
                                          </p:val>
                                        </p:tav>
                                        <p:tav tm="100000">
                                          <p:val>
                                            <p:strVal val="#ppt_y"/>
                                          </p:val>
                                        </p:tav>
                                      </p:tavLst>
                                    </p:anim>
                                  </p:childTnLst>
                                </p:cTn>
                              </p:par>
                              <p:par>
                                <p:cTn id="54" presetID="10" presetClass="entr" presetSubtype="0" fill="hold" nodeType="withEffect">
                                  <p:stCondLst>
                                    <p:cond delay="0"/>
                                  </p:stCondLst>
                                  <p:childTnLst>
                                    <p:set>
                                      <p:cBhvr>
                                        <p:cTn id="55" dur="1" fill="hold">
                                          <p:stCondLst>
                                            <p:cond delay="0"/>
                                          </p:stCondLst>
                                        </p:cTn>
                                        <p:tgtEl>
                                          <p:spTgt spid="89"/>
                                        </p:tgtEl>
                                        <p:attrNameLst>
                                          <p:attrName>style.visibility</p:attrName>
                                        </p:attrNameLst>
                                      </p:cBhvr>
                                      <p:to>
                                        <p:strVal val="visible"/>
                                      </p:to>
                                    </p:set>
                                    <p:animEffect transition="in" filter="fade">
                                      <p:cBhvr>
                                        <p:cTn id="56" dur="500"/>
                                        <p:tgtEl>
                                          <p:spTgt spid="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9A7984CE-B2B8-DE46-BA66-5EDF79BE6655}"/>
              </a:ext>
            </a:extLst>
          </p:cNvPr>
          <p:cNvSpPr/>
          <p:nvPr/>
        </p:nvSpPr>
        <p:spPr>
          <a:xfrm>
            <a:off x="286768" y="0"/>
            <a:ext cx="11905130" cy="6858000"/>
          </a:xfrm>
          <a:prstGeom prst="rect">
            <a:avLst/>
          </a:prstGeom>
          <a:gradFill>
            <a:gsLst>
              <a:gs pos="0">
                <a:srgbClr val="3B69B8">
                  <a:lumMod val="94000"/>
                  <a:alpha val="10000"/>
                </a:srgbClr>
              </a:gs>
              <a:gs pos="99000">
                <a:srgbClr val="7C32A7"/>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F058AE5C-F669-0042-AAD2-EEB8CA161C76}"/>
              </a:ext>
            </a:extLst>
          </p:cNvPr>
          <p:cNvSpPr/>
          <p:nvPr/>
        </p:nvSpPr>
        <p:spPr>
          <a:xfrm>
            <a:off x="102" y="0"/>
            <a:ext cx="358241" cy="6865531"/>
          </a:xfrm>
          <a:prstGeom prst="rect">
            <a:avLst/>
          </a:prstGeom>
          <a:solidFill>
            <a:srgbClr val="682A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Slide Number Placeholder 94">
            <a:extLst>
              <a:ext uri="{FF2B5EF4-FFF2-40B4-BE49-F238E27FC236}">
                <a16:creationId xmlns:a16="http://schemas.microsoft.com/office/drawing/2014/main" id="{AAA485DC-73CC-0E40-BB2E-4DE33500EFC0}"/>
              </a:ext>
            </a:extLst>
          </p:cNvPr>
          <p:cNvSpPr txBox="1">
            <a:spLocks/>
          </p:cNvSpPr>
          <p:nvPr/>
        </p:nvSpPr>
        <p:spPr>
          <a:xfrm>
            <a:off x="11370065" y="6594378"/>
            <a:ext cx="634473"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7AE94228-433E-43D0-8103-6AE90620E8D5}" type="slidenum">
              <a:rPr lang="en-US" sz="1200" smtClean="0">
                <a:solidFill>
                  <a:schemeClr val="bg1">
                    <a:lumMod val="85000"/>
                  </a:schemeClr>
                </a:solidFill>
                <a:latin typeface="Poppins Medium" pitchFamily="2" charset="77"/>
                <a:ea typeface="Helvetica Neue Medium" panose="02000503000000020004" pitchFamily="2" charset="0"/>
                <a:cs typeface="Poppins Medium" pitchFamily="2" charset="77"/>
              </a:rPr>
              <a:pPr algn="r"/>
              <a:t>7</a:t>
            </a:fld>
            <a:endParaRPr lang="en-US" sz="1200">
              <a:solidFill>
                <a:schemeClr val="bg1">
                  <a:lumMod val="85000"/>
                </a:schemeClr>
              </a:solidFill>
              <a:latin typeface="Poppins Medium" pitchFamily="2" charset="77"/>
              <a:ea typeface="Helvetica Neue Medium" panose="02000503000000020004" pitchFamily="2" charset="0"/>
              <a:cs typeface="Poppins Medium" pitchFamily="2" charset="77"/>
            </a:endParaRPr>
          </a:p>
        </p:txBody>
      </p:sp>
      <p:pic>
        <p:nvPicPr>
          <p:cNvPr id="27" name="Picture 26">
            <a:extLst>
              <a:ext uri="{FF2B5EF4-FFF2-40B4-BE49-F238E27FC236}">
                <a16:creationId xmlns:a16="http://schemas.microsoft.com/office/drawing/2014/main" id="{69F65175-AFEF-CA49-BA51-9093B6E25F94}"/>
              </a:ext>
            </a:extLst>
          </p:cNvPr>
          <p:cNvPicPr>
            <a:picLocks noChangeAspect="1"/>
          </p:cNvPicPr>
          <p:nvPr/>
        </p:nvPicPr>
        <p:blipFill>
          <a:blip r:embed="rId2"/>
          <a:stretch>
            <a:fillRect/>
          </a:stretch>
        </p:blipFill>
        <p:spPr>
          <a:xfrm>
            <a:off x="10812059" y="214747"/>
            <a:ext cx="1023052" cy="1049284"/>
          </a:xfrm>
          <a:prstGeom prst="rect">
            <a:avLst/>
          </a:prstGeom>
        </p:spPr>
      </p:pic>
      <p:sp>
        <p:nvSpPr>
          <p:cNvPr id="28" name="Slide Number Placeholder 94">
            <a:extLst>
              <a:ext uri="{FF2B5EF4-FFF2-40B4-BE49-F238E27FC236}">
                <a16:creationId xmlns:a16="http://schemas.microsoft.com/office/drawing/2014/main" id="{95F403A1-9084-AE40-AA22-750A9B68BE35}"/>
              </a:ext>
            </a:extLst>
          </p:cNvPr>
          <p:cNvSpPr txBox="1">
            <a:spLocks/>
          </p:cNvSpPr>
          <p:nvPr/>
        </p:nvSpPr>
        <p:spPr>
          <a:xfrm>
            <a:off x="11370065" y="6594378"/>
            <a:ext cx="634473"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7AE94228-433E-43D0-8103-6AE90620E8D5}" type="slidenum">
              <a:rPr lang="en-US" sz="1200" smtClean="0">
                <a:solidFill>
                  <a:schemeClr val="bg1">
                    <a:lumMod val="85000"/>
                  </a:schemeClr>
                </a:solidFill>
                <a:latin typeface="Poppins Medium" pitchFamily="2" charset="77"/>
                <a:ea typeface="Helvetica Neue Medium" panose="02000503000000020004" pitchFamily="2" charset="0"/>
                <a:cs typeface="Poppins Medium" pitchFamily="2" charset="77"/>
              </a:rPr>
              <a:pPr algn="r"/>
              <a:t>7</a:t>
            </a:fld>
            <a:endParaRPr lang="en-US" sz="1200">
              <a:solidFill>
                <a:schemeClr val="bg1">
                  <a:lumMod val="85000"/>
                </a:schemeClr>
              </a:solidFill>
              <a:latin typeface="Poppins Medium" pitchFamily="2" charset="77"/>
              <a:ea typeface="Helvetica Neue Medium" panose="02000503000000020004" pitchFamily="2" charset="0"/>
              <a:cs typeface="Poppins Medium" pitchFamily="2" charset="77"/>
            </a:endParaRPr>
          </a:p>
        </p:txBody>
      </p:sp>
      <p:sp>
        <p:nvSpPr>
          <p:cNvPr id="29" name="TextBox 28">
            <a:extLst>
              <a:ext uri="{FF2B5EF4-FFF2-40B4-BE49-F238E27FC236}">
                <a16:creationId xmlns:a16="http://schemas.microsoft.com/office/drawing/2014/main" id="{E56A8D60-E976-9E49-A801-8053BEF91E7F}"/>
              </a:ext>
            </a:extLst>
          </p:cNvPr>
          <p:cNvSpPr txBox="1"/>
          <p:nvPr/>
        </p:nvSpPr>
        <p:spPr>
          <a:xfrm>
            <a:off x="833987" y="457550"/>
            <a:ext cx="9978072" cy="615553"/>
          </a:xfrm>
          <a:prstGeom prst="rect">
            <a:avLst/>
          </a:prstGeom>
          <a:noFill/>
        </p:spPr>
        <p:txBody>
          <a:bodyPr wrap="square" rtlCol="0">
            <a:spAutoFit/>
          </a:bodyPr>
          <a:lstStyle/>
          <a:p>
            <a:r>
              <a:rPr lang="en-US" sz="3400" dirty="0">
                <a:solidFill>
                  <a:schemeClr val="bg1"/>
                </a:solidFill>
                <a:latin typeface="Poppins Medium" pitchFamily="2" charset="77"/>
                <a:cs typeface="Poppins Medium" pitchFamily="2" charset="77"/>
              </a:rPr>
              <a:t>Massachusetts Is Leading the Way</a:t>
            </a:r>
          </a:p>
        </p:txBody>
      </p:sp>
      <p:sp>
        <p:nvSpPr>
          <p:cNvPr id="11" name="Rectangle 10">
            <a:extLst>
              <a:ext uri="{FF2B5EF4-FFF2-40B4-BE49-F238E27FC236}">
                <a16:creationId xmlns:a16="http://schemas.microsoft.com/office/drawing/2014/main" id="{567B052A-0822-5F4A-921B-A6DB552FDB5C}"/>
              </a:ext>
            </a:extLst>
          </p:cNvPr>
          <p:cNvSpPr/>
          <p:nvPr/>
        </p:nvSpPr>
        <p:spPr>
          <a:xfrm>
            <a:off x="1112562" y="1615900"/>
            <a:ext cx="10393784" cy="1569660"/>
          </a:xfrm>
          <a:prstGeom prst="rect">
            <a:avLst/>
          </a:prstGeom>
        </p:spPr>
        <p:txBody>
          <a:bodyPr wrap="square">
            <a:spAutoFit/>
          </a:bodyPr>
          <a:lstStyle/>
          <a:p>
            <a:r>
              <a:rPr lang="en-US" sz="1600" dirty="0">
                <a:solidFill>
                  <a:schemeClr val="bg1"/>
                </a:solidFill>
                <a:latin typeface="Poppins Medium" pitchFamily="2" charset="77"/>
                <a:cs typeface="Poppins Medium" pitchFamily="2" charset="77"/>
              </a:rPr>
              <a:t> </a:t>
            </a:r>
          </a:p>
          <a:p>
            <a:r>
              <a:rPr lang="en-US" sz="1600" i="1" dirty="0">
                <a:solidFill>
                  <a:schemeClr val="bg1"/>
                </a:solidFill>
                <a:latin typeface="Poppins Medium" pitchFamily="2" charset="77"/>
                <a:cs typeface="Poppins Medium" pitchFamily="2" charset="77"/>
              </a:rPr>
              <a:t>“Finally, we’ve taken bold action to tackle the opioid crisis, and have shown the rest of the nation the way forward. Working together, we nearly tripled state spending on prevention and treatment, and what was a public policy catastrophe now offers hope for families.” </a:t>
            </a:r>
          </a:p>
          <a:p>
            <a:r>
              <a:rPr lang="en-US" sz="1600" dirty="0">
                <a:solidFill>
                  <a:schemeClr val="bg1"/>
                </a:solidFill>
                <a:latin typeface="Poppins Medium" pitchFamily="2" charset="77"/>
                <a:cs typeface="Poppins Medium" pitchFamily="2" charset="77"/>
              </a:rPr>
              <a:t>                                                                                                                Governor Baker - Twitter · January 21, 2020</a:t>
            </a:r>
          </a:p>
          <a:p>
            <a:r>
              <a:rPr lang="en-US" sz="1600" dirty="0">
                <a:solidFill>
                  <a:schemeClr val="bg1"/>
                </a:solidFill>
                <a:latin typeface="Poppins Medium" pitchFamily="2" charset="77"/>
                <a:cs typeface="Poppins Medium" pitchFamily="2" charset="77"/>
              </a:rPr>
              <a:t> </a:t>
            </a:r>
          </a:p>
        </p:txBody>
      </p:sp>
      <p:grpSp>
        <p:nvGrpSpPr>
          <p:cNvPr id="3" name="Group 2">
            <a:extLst>
              <a:ext uri="{FF2B5EF4-FFF2-40B4-BE49-F238E27FC236}">
                <a16:creationId xmlns:a16="http://schemas.microsoft.com/office/drawing/2014/main" id="{9960E60D-6665-0447-9529-EEC6D44BEBEB}"/>
              </a:ext>
            </a:extLst>
          </p:cNvPr>
          <p:cNvGrpSpPr/>
          <p:nvPr/>
        </p:nvGrpSpPr>
        <p:grpSpPr>
          <a:xfrm>
            <a:off x="1591701" y="4172576"/>
            <a:ext cx="10243410" cy="2139047"/>
            <a:chOff x="1566498" y="5338454"/>
            <a:chExt cx="10243410" cy="2139047"/>
          </a:xfrm>
        </p:grpSpPr>
        <p:sp>
          <p:nvSpPr>
            <p:cNvPr id="5" name="Rounded Rectangle 4">
              <a:extLst>
                <a:ext uri="{FF2B5EF4-FFF2-40B4-BE49-F238E27FC236}">
                  <a16:creationId xmlns:a16="http://schemas.microsoft.com/office/drawing/2014/main" id="{DCB9A188-844F-7848-9700-D86AD28D07A4}"/>
                </a:ext>
              </a:extLst>
            </p:cNvPr>
            <p:cNvSpPr/>
            <p:nvPr/>
          </p:nvSpPr>
          <p:spPr>
            <a:xfrm>
              <a:off x="1900693" y="5661660"/>
              <a:ext cx="4170104" cy="1561016"/>
            </a:xfrm>
            <a:prstGeom prst="roundRect">
              <a:avLst/>
            </a:prstGeom>
            <a:solidFill>
              <a:schemeClr val="bg1">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F9A6893-2058-7543-973A-1C1E9ED33B70}"/>
                </a:ext>
              </a:extLst>
            </p:cNvPr>
            <p:cNvSpPr/>
            <p:nvPr/>
          </p:nvSpPr>
          <p:spPr>
            <a:xfrm>
              <a:off x="1566498" y="5338454"/>
              <a:ext cx="10243410" cy="2139047"/>
            </a:xfrm>
            <a:prstGeom prst="rect">
              <a:avLst/>
            </a:prstGeom>
          </p:spPr>
          <p:txBody>
            <a:bodyPr wrap="square">
              <a:spAutoFit/>
            </a:bodyPr>
            <a:lstStyle/>
            <a:p>
              <a:r>
                <a:rPr lang="en-US" sz="1600" b="1" dirty="0">
                  <a:solidFill>
                    <a:schemeClr val="bg1"/>
                  </a:solidFill>
                  <a:latin typeface="Poppins" pitchFamily="2" charset="77"/>
                  <a:cs typeface="Poppins" pitchFamily="2" charset="77"/>
                </a:rPr>
                <a:t>SADOD</a:t>
              </a:r>
              <a:r>
                <a:rPr lang="en-US" sz="1600" dirty="0">
                  <a:solidFill>
                    <a:schemeClr val="bg1"/>
                  </a:solidFill>
                  <a:latin typeface="Poppins Medium" pitchFamily="2" charset="77"/>
                  <a:cs typeface="Poppins Medium" pitchFamily="2" charset="77"/>
                </a:rPr>
                <a:t> offers hope to families through </a:t>
              </a:r>
              <a:r>
                <a:rPr lang="en-US" sz="1600" i="1" dirty="0">
                  <a:solidFill>
                    <a:schemeClr val="bg1"/>
                  </a:solidFill>
                  <a:latin typeface="Poppins Medium" pitchFamily="2" charset="77"/>
                  <a:cs typeface="Poppins Medium" pitchFamily="2" charset="77"/>
                </a:rPr>
                <a:t>post-fatality support</a:t>
              </a:r>
              <a:r>
                <a:rPr lang="en-US" sz="1300" i="1" dirty="0">
                  <a:solidFill>
                    <a:schemeClr val="bg1"/>
                  </a:solidFill>
                  <a:latin typeface="Poppins Medium" pitchFamily="2" charset="77"/>
                  <a:cs typeface="Poppins Medium" pitchFamily="2" charset="77"/>
                </a:rPr>
                <a:t> </a:t>
              </a:r>
            </a:p>
            <a:p>
              <a:r>
                <a:rPr lang="en-US" sz="1300" dirty="0">
                  <a:solidFill>
                    <a:schemeClr val="bg1"/>
                  </a:solidFill>
                  <a:latin typeface="Poppins Medium" pitchFamily="2" charset="77"/>
                  <a:cs typeface="Poppins Medium" pitchFamily="2" charset="77"/>
                </a:rPr>
                <a:t> </a:t>
              </a:r>
            </a:p>
            <a:p>
              <a:pPr lvl="1"/>
              <a:r>
                <a:rPr lang="en-US" sz="1300" b="1" dirty="0">
                  <a:solidFill>
                    <a:srgbClr val="682A8B"/>
                  </a:solidFill>
                  <a:latin typeface="Poppins SemiBold" pitchFamily="2" charset="77"/>
                  <a:cs typeface="Poppins SemiBold" pitchFamily="2" charset="77"/>
                </a:rPr>
                <a:t>- Integrated statewide approach</a:t>
              </a:r>
            </a:p>
            <a:p>
              <a:pPr lvl="1"/>
              <a:r>
                <a:rPr lang="en-US" sz="1300" b="1" dirty="0">
                  <a:solidFill>
                    <a:srgbClr val="682A8B"/>
                  </a:solidFill>
                  <a:latin typeface="Poppins SemiBold" pitchFamily="2" charset="77"/>
                  <a:cs typeface="Poppins SemiBold" pitchFamily="2" charset="77"/>
                </a:rPr>
                <a:t>- Strong Partnerships</a:t>
              </a:r>
            </a:p>
            <a:p>
              <a:pPr lvl="1"/>
              <a:r>
                <a:rPr lang="en-US" sz="1300" b="1" dirty="0">
                  <a:solidFill>
                    <a:srgbClr val="682A8B"/>
                  </a:solidFill>
                  <a:latin typeface="Poppins SemiBold" pitchFamily="2" charset="77"/>
                  <a:cs typeface="Poppins SemiBold" pitchFamily="2" charset="77"/>
                </a:rPr>
                <a:t>- Peer-led program design</a:t>
              </a:r>
            </a:p>
            <a:p>
              <a:pPr lvl="1"/>
              <a:r>
                <a:rPr lang="en-US" sz="1300" b="1" dirty="0">
                  <a:solidFill>
                    <a:srgbClr val="682A8B"/>
                  </a:solidFill>
                  <a:latin typeface="Poppins SemiBold" pitchFamily="2" charset="77"/>
                  <a:cs typeface="Poppins SemiBold" pitchFamily="2" charset="77"/>
                </a:rPr>
                <a:t>- Piloting programs</a:t>
              </a:r>
            </a:p>
            <a:p>
              <a:pPr lvl="1"/>
              <a:r>
                <a:rPr lang="en-US" sz="1300" b="1" dirty="0">
                  <a:solidFill>
                    <a:srgbClr val="682A8B"/>
                  </a:solidFill>
                  <a:latin typeface="Poppins SemiBold" pitchFamily="2" charset="77"/>
                  <a:cs typeface="Poppins SemiBold" pitchFamily="2" charset="77"/>
                </a:rPr>
                <a:t>- Training volunteers</a:t>
              </a:r>
            </a:p>
            <a:p>
              <a:pPr lvl="1"/>
              <a:r>
                <a:rPr lang="en-US" sz="1300" b="1" dirty="0">
                  <a:solidFill>
                    <a:srgbClr val="682A8B"/>
                  </a:solidFill>
                  <a:latin typeface="Poppins SemiBold" pitchFamily="2" charset="77"/>
                  <a:cs typeface="Poppins SemiBold" pitchFamily="2" charset="77"/>
                </a:rPr>
                <a:t>- Creating community</a:t>
              </a:r>
            </a:p>
            <a:p>
              <a:pPr lvl="1"/>
              <a:r>
                <a:rPr lang="en-US" sz="1300" b="1" dirty="0">
                  <a:solidFill>
                    <a:srgbClr val="682A8B"/>
                  </a:solidFill>
                  <a:latin typeface="Poppins SemiBold" pitchFamily="2" charset="77"/>
                  <a:cs typeface="Poppins SemiBold" pitchFamily="2" charset="77"/>
                </a:rPr>
                <a:t>- Building Infrastructure</a:t>
              </a:r>
            </a:p>
            <a:p>
              <a:r>
                <a:rPr lang="en-US" sz="1300" dirty="0">
                  <a:solidFill>
                    <a:schemeClr val="bg1"/>
                  </a:solidFill>
                  <a:latin typeface="Poppins Medium" pitchFamily="2" charset="77"/>
                  <a:cs typeface="Poppins Medium" pitchFamily="2" charset="77"/>
                </a:rPr>
                <a:t> </a:t>
              </a:r>
            </a:p>
          </p:txBody>
        </p:sp>
      </p:grpSp>
    </p:spTree>
    <p:extLst>
      <p:ext uri="{BB962C8B-B14F-4D97-AF65-F5344CB8AC3E}">
        <p14:creationId xmlns:p14="http://schemas.microsoft.com/office/powerpoint/2010/main" val="2137814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B64138A-DB20-5947-B6A3-EA23A9BAB613}"/>
              </a:ext>
            </a:extLst>
          </p:cNvPr>
          <p:cNvSpPr/>
          <p:nvPr/>
        </p:nvSpPr>
        <p:spPr>
          <a:xfrm>
            <a:off x="0" y="0"/>
            <a:ext cx="12192000" cy="6858000"/>
          </a:xfrm>
          <a:prstGeom prst="rect">
            <a:avLst/>
          </a:prstGeom>
          <a:gradFill>
            <a:gsLst>
              <a:gs pos="0">
                <a:srgbClr val="3B69B8">
                  <a:lumMod val="94000"/>
                  <a:alpha val="0"/>
                </a:srgbClr>
              </a:gs>
              <a:gs pos="99000">
                <a:srgbClr val="7C32A7"/>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Graphic 15">
            <a:extLst>
              <a:ext uri="{FF2B5EF4-FFF2-40B4-BE49-F238E27FC236}">
                <a16:creationId xmlns:a16="http://schemas.microsoft.com/office/drawing/2014/main" id="{FF902B05-C069-F343-993B-EDF339D9986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349125" y="616852"/>
            <a:ext cx="5493750" cy="5624295"/>
          </a:xfrm>
          <a:prstGeom prst="rect">
            <a:avLst/>
          </a:prstGeom>
        </p:spPr>
      </p:pic>
    </p:spTree>
    <p:extLst>
      <p:ext uri="{BB962C8B-B14F-4D97-AF65-F5344CB8AC3E}">
        <p14:creationId xmlns:p14="http://schemas.microsoft.com/office/powerpoint/2010/main" val="40854681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1077</TotalTime>
  <Words>660</Words>
  <Application>Microsoft Office PowerPoint</Application>
  <PresentationFormat>Widescreen</PresentationFormat>
  <Paragraphs>107</Paragraphs>
  <Slides>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Arial</vt:lpstr>
      <vt:lpstr>Arial Black</vt:lpstr>
      <vt:lpstr>Calibri</vt:lpstr>
      <vt:lpstr>Calibri Light</vt:lpstr>
      <vt:lpstr>Poppins</vt:lpstr>
      <vt:lpstr>Poppins ExtraBold</vt:lpstr>
      <vt:lpstr>Poppins Medium</vt:lpstr>
      <vt:lpstr>Poppins SemiBold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shaun myles</dc:creator>
  <cp:lastModifiedBy>Cohen, Gabriel R. (EHS)</cp:lastModifiedBy>
  <cp:revision>92</cp:revision>
  <cp:lastPrinted>2022-03-10T20:31:17Z</cp:lastPrinted>
  <dcterms:created xsi:type="dcterms:W3CDTF">2022-03-07T15:01:05Z</dcterms:created>
  <dcterms:modified xsi:type="dcterms:W3CDTF">2022-03-10T20:37:37Z</dcterms:modified>
</cp:coreProperties>
</file>