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6" r:id="rId4"/>
  </p:sldMasterIdLst>
  <p:notesMasterIdLst>
    <p:notesMasterId r:id="rId63"/>
  </p:notesMasterIdLst>
  <p:sldIdLst>
    <p:sldId id="256" r:id="rId5"/>
    <p:sldId id="697" r:id="rId6"/>
    <p:sldId id="858" r:id="rId7"/>
    <p:sldId id="818" r:id="rId8"/>
    <p:sldId id="869" r:id="rId9"/>
    <p:sldId id="781" r:id="rId10"/>
    <p:sldId id="795" r:id="rId11"/>
    <p:sldId id="832" r:id="rId12"/>
    <p:sldId id="822" r:id="rId13"/>
    <p:sldId id="857" r:id="rId14"/>
    <p:sldId id="789" r:id="rId15"/>
    <p:sldId id="859" r:id="rId16"/>
    <p:sldId id="811" r:id="rId17"/>
    <p:sldId id="825" r:id="rId18"/>
    <p:sldId id="826" r:id="rId19"/>
    <p:sldId id="809" r:id="rId20"/>
    <p:sldId id="703" r:id="rId21"/>
    <p:sldId id="820" r:id="rId22"/>
    <p:sldId id="800" r:id="rId23"/>
    <p:sldId id="810" r:id="rId24"/>
    <p:sldId id="861" r:id="rId25"/>
    <p:sldId id="792" r:id="rId26"/>
    <p:sldId id="787" r:id="rId27"/>
    <p:sldId id="797" r:id="rId28"/>
    <p:sldId id="798" r:id="rId29"/>
    <p:sldId id="799" r:id="rId30"/>
    <p:sldId id="862" r:id="rId31"/>
    <p:sldId id="868" r:id="rId32"/>
    <p:sldId id="700" r:id="rId33"/>
    <p:sldId id="814" r:id="rId34"/>
    <p:sldId id="831" r:id="rId35"/>
    <p:sldId id="863" r:id="rId36"/>
    <p:sldId id="836" r:id="rId37"/>
    <p:sldId id="716" r:id="rId38"/>
    <p:sldId id="870" r:id="rId39"/>
    <p:sldId id="715" r:id="rId40"/>
    <p:sldId id="837" r:id="rId41"/>
    <p:sldId id="838" r:id="rId42"/>
    <p:sldId id="839" r:id="rId43"/>
    <p:sldId id="840" r:id="rId44"/>
    <p:sldId id="841" r:id="rId45"/>
    <p:sldId id="842" r:id="rId46"/>
    <p:sldId id="829" r:id="rId47"/>
    <p:sldId id="843" r:id="rId48"/>
    <p:sldId id="844" r:id="rId49"/>
    <p:sldId id="847" r:id="rId50"/>
    <p:sldId id="848" r:id="rId51"/>
    <p:sldId id="849" r:id="rId52"/>
    <p:sldId id="850" r:id="rId53"/>
    <p:sldId id="852" r:id="rId54"/>
    <p:sldId id="853" r:id="rId55"/>
    <p:sldId id="770" r:id="rId56"/>
    <p:sldId id="771" r:id="rId57"/>
    <p:sldId id="772" r:id="rId58"/>
    <p:sldId id="773" r:id="rId59"/>
    <p:sldId id="774" r:id="rId60"/>
    <p:sldId id="803" r:id="rId61"/>
    <p:sldId id="86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3"/>
    <p:restoredTop sz="96024"/>
  </p:normalViewPr>
  <p:slideViewPr>
    <p:cSldViewPr snapToGrid="0" snapToObjects="1">
      <p:cViewPr>
        <p:scale>
          <a:sx n="77" d="100"/>
          <a:sy n="77" d="100"/>
        </p:scale>
        <p:origin x="-444" y="-4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D6620-E17B-8643-8119-895688A1BCC2}" type="datetimeFigureOut">
              <a:rPr lang="it-IT" smtClean="0"/>
              <a:t>02/12/2020</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3DBF1-6B48-E54B-86B6-AC934F533E6D}" type="slidenum">
              <a:rPr lang="it-IT" smtClean="0"/>
              <a:t>‹#›</a:t>
            </a:fld>
            <a:endParaRPr lang="it-IT"/>
          </a:p>
        </p:txBody>
      </p:sp>
    </p:spTree>
    <p:extLst>
      <p:ext uri="{BB962C8B-B14F-4D97-AF65-F5344CB8AC3E}">
        <p14:creationId xmlns:p14="http://schemas.microsoft.com/office/powerpoint/2010/main" val="20541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t-IT" dirty="0" err="1"/>
              <a:t>questions</a:t>
            </a:r>
            <a:r>
              <a:rPr lang="it-IT" dirty="0"/>
              <a:t> to </a:t>
            </a:r>
            <a:r>
              <a:rPr lang="it-IT" dirty="0" err="1"/>
              <a:t>ask</a:t>
            </a:r>
            <a:r>
              <a:rPr lang="it-IT" dirty="0"/>
              <a:t>: </a:t>
            </a:r>
          </a:p>
          <a:p>
            <a:pPr marL="628650" lvl="1" indent="-171450">
              <a:buFontTx/>
              <a:buChar char="-"/>
            </a:pPr>
            <a:r>
              <a:rPr lang="it-IT" dirty="0"/>
              <a:t>Do </a:t>
            </a:r>
            <a:r>
              <a:rPr lang="it-IT" dirty="0" err="1"/>
              <a:t>you</a:t>
            </a:r>
            <a:r>
              <a:rPr lang="it-IT" dirty="0"/>
              <a:t> </a:t>
            </a:r>
            <a:r>
              <a:rPr lang="it-IT" dirty="0" err="1"/>
              <a:t>think</a:t>
            </a:r>
            <a:r>
              <a:rPr lang="it-IT" dirty="0"/>
              <a:t> </a:t>
            </a:r>
            <a:r>
              <a:rPr lang="it-IT" dirty="0" err="1"/>
              <a:t>it</a:t>
            </a:r>
            <a:r>
              <a:rPr lang="it-IT" dirty="0"/>
              <a:t> </a:t>
            </a:r>
            <a:r>
              <a:rPr lang="it-IT" dirty="0" err="1"/>
              <a:t>would</a:t>
            </a:r>
            <a:r>
              <a:rPr lang="it-IT" dirty="0"/>
              <a:t> be </a:t>
            </a:r>
            <a:r>
              <a:rPr lang="it-IT" dirty="0" err="1"/>
              <a:t>useful</a:t>
            </a:r>
            <a:r>
              <a:rPr lang="it-IT" dirty="0"/>
              <a:t> to </a:t>
            </a:r>
            <a:r>
              <a:rPr lang="it-IT" dirty="0" err="1"/>
              <a:t>add</a:t>
            </a:r>
            <a:r>
              <a:rPr lang="it-IT" dirty="0"/>
              <a:t> the </a:t>
            </a:r>
            <a:r>
              <a:rPr lang="it-IT" dirty="0" err="1"/>
              <a:t>slides</a:t>
            </a:r>
            <a:r>
              <a:rPr lang="it-IT" dirty="0"/>
              <a:t> </a:t>
            </a:r>
            <a:r>
              <a:rPr lang="it-IT" dirty="0" err="1"/>
              <a:t>presenting</a:t>
            </a:r>
            <a:r>
              <a:rPr lang="it-IT" dirty="0"/>
              <a:t> </a:t>
            </a:r>
            <a:r>
              <a:rPr lang="it-IT" dirty="0" err="1"/>
              <a:t>patient</a:t>
            </a:r>
            <a:r>
              <a:rPr lang="it-IT" dirty="0"/>
              <a:t> </a:t>
            </a:r>
            <a:r>
              <a:rPr lang="it-IT" dirty="0" err="1"/>
              <a:t>cases</a:t>
            </a:r>
            <a:r>
              <a:rPr lang="it-IT" dirty="0"/>
              <a:t> for </a:t>
            </a:r>
            <a:r>
              <a:rPr lang="it-IT" dirty="0" err="1"/>
              <a:t>each</a:t>
            </a:r>
            <a:r>
              <a:rPr lang="it-IT" dirty="0"/>
              <a:t> </a:t>
            </a:r>
            <a:r>
              <a:rPr lang="it-IT" dirty="0" err="1"/>
              <a:t>type</a:t>
            </a:r>
            <a:r>
              <a:rPr lang="it-IT" dirty="0"/>
              <a:t> of </a:t>
            </a:r>
            <a:r>
              <a:rPr lang="it-IT" dirty="0" err="1"/>
              <a:t>dementia</a:t>
            </a:r>
            <a:r>
              <a:rPr lang="it-IT" dirty="0"/>
              <a:t>? </a:t>
            </a:r>
          </a:p>
          <a:p>
            <a:pPr marL="628650" lvl="1" indent="-171450">
              <a:buFontTx/>
              <a:buChar char="-"/>
            </a:pPr>
            <a:r>
              <a:rPr lang="it-IT" dirty="0" err="1"/>
              <a:t>Should</a:t>
            </a:r>
            <a:r>
              <a:rPr lang="it-IT" dirty="0"/>
              <a:t> </a:t>
            </a:r>
            <a:r>
              <a:rPr lang="it-IT" dirty="0" err="1"/>
              <a:t>we</a:t>
            </a:r>
            <a:r>
              <a:rPr lang="it-IT" dirty="0"/>
              <a:t> </a:t>
            </a:r>
            <a:r>
              <a:rPr lang="it-IT" dirty="0" err="1"/>
              <a:t>remain</a:t>
            </a:r>
            <a:r>
              <a:rPr lang="it-IT" dirty="0"/>
              <a:t> </a:t>
            </a:r>
            <a:r>
              <a:rPr lang="it-IT" dirty="0" err="1"/>
              <a:t>borad</a:t>
            </a:r>
            <a:r>
              <a:rPr lang="it-IT" dirty="0"/>
              <a:t> for </a:t>
            </a:r>
            <a:r>
              <a:rPr lang="it-IT" dirty="0" err="1"/>
              <a:t>all</a:t>
            </a:r>
            <a:r>
              <a:rPr lang="it-IT" dirty="0"/>
              <a:t> </a:t>
            </a:r>
            <a:r>
              <a:rPr lang="it-IT" dirty="0" err="1"/>
              <a:t>types</a:t>
            </a:r>
            <a:r>
              <a:rPr lang="it-IT" dirty="0"/>
              <a:t> of </a:t>
            </a:r>
            <a:r>
              <a:rPr lang="it-IT" dirty="0" err="1"/>
              <a:t>dementia’s</a:t>
            </a:r>
            <a:r>
              <a:rPr lang="it-IT" dirty="0"/>
              <a:t> </a:t>
            </a:r>
            <a:r>
              <a:rPr lang="it-IT" dirty="0" err="1"/>
              <a:t>prevention</a:t>
            </a:r>
            <a:r>
              <a:rPr lang="it-IT" dirty="0"/>
              <a:t>/treatment, or </a:t>
            </a:r>
            <a:r>
              <a:rPr lang="it-IT" dirty="0" err="1"/>
              <a:t>is</a:t>
            </a:r>
            <a:r>
              <a:rPr lang="it-IT" dirty="0"/>
              <a:t> </a:t>
            </a:r>
            <a:r>
              <a:rPr lang="it-IT" dirty="0" err="1"/>
              <a:t>it</a:t>
            </a:r>
            <a:r>
              <a:rPr lang="it-IT" dirty="0"/>
              <a:t> ok to go in </a:t>
            </a:r>
            <a:r>
              <a:rPr lang="it-IT" dirty="0" err="1"/>
              <a:t>detail</a:t>
            </a:r>
            <a:r>
              <a:rPr lang="it-IT" dirty="0"/>
              <a:t> for </a:t>
            </a:r>
            <a:r>
              <a:rPr lang="it-IT" dirty="0" err="1"/>
              <a:t>each</a:t>
            </a:r>
            <a:r>
              <a:rPr lang="it-IT" dirty="0"/>
              <a:t>? </a:t>
            </a:r>
          </a:p>
          <a:p>
            <a:pPr marL="628650" lvl="1" indent="-171450">
              <a:buFontTx/>
              <a:buChar char="-"/>
            </a:pPr>
            <a:endParaRPr lang="it-IT" dirty="0"/>
          </a:p>
          <a:p>
            <a:pPr marL="628650" lvl="1" indent="-171450">
              <a:buFontTx/>
              <a:buChar char="-"/>
            </a:pPr>
            <a:r>
              <a:rPr lang="it-IT" dirty="0" err="1"/>
              <a:t>Should</a:t>
            </a:r>
            <a:r>
              <a:rPr lang="it-IT" dirty="0"/>
              <a:t> </a:t>
            </a:r>
            <a:r>
              <a:rPr lang="it-IT" dirty="0" err="1"/>
              <a:t>it</a:t>
            </a:r>
            <a:r>
              <a:rPr lang="it-IT" dirty="0"/>
              <a:t> be </a:t>
            </a:r>
            <a:r>
              <a:rPr lang="it-IT" dirty="0" err="1"/>
              <a:t>all</a:t>
            </a:r>
            <a:r>
              <a:rPr lang="it-IT" dirty="0"/>
              <a:t> </a:t>
            </a:r>
            <a:r>
              <a:rPr lang="it-IT" dirty="0" err="1"/>
              <a:t>prvention</a:t>
            </a:r>
            <a:r>
              <a:rPr lang="it-IT" dirty="0"/>
              <a:t> and </a:t>
            </a:r>
            <a:r>
              <a:rPr lang="it-IT" dirty="0" err="1"/>
              <a:t>then</a:t>
            </a:r>
            <a:r>
              <a:rPr lang="it-IT" dirty="0"/>
              <a:t> </a:t>
            </a:r>
            <a:r>
              <a:rPr lang="it-IT" dirty="0" err="1"/>
              <a:t>all</a:t>
            </a:r>
            <a:r>
              <a:rPr lang="it-IT" dirty="0"/>
              <a:t> treatment or </a:t>
            </a:r>
            <a:r>
              <a:rPr lang="it-IT" dirty="0" err="1"/>
              <a:t>should</a:t>
            </a:r>
            <a:r>
              <a:rPr lang="it-IT" dirty="0"/>
              <a:t> be separate by </a:t>
            </a:r>
            <a:r>
              <a:rPr lang="it-IT" dirty="0" err="1"/>
              <a:t>type</a:t>
            </a:r>
            <a:r>
              <a:rPr lang="it-IT" dirty="0"/>
              <a:t> of </a:t>
            </a:r>
            <a:r>
              <a:rPr lang="it-IT" dirty="0" err="1"/>
              <a:t>dementia</a:t>
            </a:r>
            <a:endParaRPr lang="it-IT" dirty="0"/>
          </a:p>
        </p:txBody>
      </p:sp>
      <p:sp>
        <p:nvSpPr>
          <p:cNvPr id="4" name="Slide Number Placeholder 3"/>
          <p:cNvSpPr>
            <a:spLocks noGrp="1"/>
          </p:cNvSpPr>
          <p:nvPr>
            <p:ph type="sldNum" sz="quarter" idx="5"/>
          </p:nvPr>
        </p:nvSpPr>
        <p:spPr/>
        <p:txBody>
          <a:bodyPr/>
          <a:lstStyle/>
          <a:p>
            <a:fld id="{9973DBF1-6B48-E54B-86B6-AC934F533E6D}" type="slidenum">
              <a:rPr lang="it-IT" smtClean="0"/>
              <a:t>1</a:t>
            </a:fld>
            <a:endParaRPr lang="it-IT"/>
          </a:p>
        </p:txBody>
      </p:sp>
    </p:spTree>
    <p:extLst>
      <p:ext uri="{BB962C8B-B14F-4D97-AF65-F5344CB8AC3E}">
        <p14:creationId xmlns:p14="http://schemas.microsoft.com/office/powerpoint/2010/main" val="2080182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Aggiungere ricerca su </a:t>
            </a:r>
            <a:r>
              <a:rPr lang="it-IT" dirty="0" err="1"/>
              <a:t>pre-clinical</a:t>
            </a:r>
            <a:r>
              <a:rPr lang="it-IT" dirty="0"/>
              <a:t> </a:t>
            </a:r>
          </a:p>
        </p:txBody>
      </p:sp>
      <p:sp>
        <p:nvSpPr>
          <p:cNvPr id="4" name="Slide Number Placeholder 3"/>
          <p:cNvSpPr>
            <a:spLocks noGrp="1"/>
          </p:cNvSpPr>
          <p:nvPr>
            <p:ph type="sldNum" sz="quarter" idx="5"/>
          </p:nvPr>
        </p:nvSpPr>
        <p:spPr/>
        <p:txBody>
          <a:bodyPr/>
          <a:lstStyle/>
          <a:p>
            <a:fld id="{9973DBF1-6B48-E54B-86B6-AC934F533E6D}" type="slidenum">
              <a:rPr lang="it-IT" smtClean="0"/>
              <a:t>29</a:t>
            </a:fld>
            <a:endParaRPr lang="it-IT"/>
          </a:p>
        </p:txBody>
      </p:sp>
    </p:spTree>
    <p:extLst>
      <p:ext uri="{BB962C8B-B14F-4D97-AF65-F5344CB8AC3E}">
        <p14:creationId xmlns:p14="http://schemas.microsoft.com/office/powerpoint/2010/main" val="89987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fld id="{217E8B12-DF5C-1E42-8BF2-D274F3EBA665}" type="slidenum">
              <a:rPr lang="en-US" altLang="en-US" sz="1200"/>
              <a:pPr/>
              <a:t>34</a:t>
            </a:fld>
            <a:endParaRPr lang="en-US" altLang="en-US" sz="1200"/>
          </a:p>
        </p:txBody>
      </p:sp>
      <p:sp>
        <p:nvSpPr>
          <p:cNvPr id="41986" name="Rectangle 2"/>
          <p:cNvSpPr>
            <a:spLocks noGrp="1" noRot="1" noChangeAspect="1" noChangeArrowheads="1" noTextEdit="1"/>
          </p:cNvSpPr>
          <p:nvPr>
            <p:ph type="sldImg"/>
          </p:nvPr>
        </p:nvSpPr>
        <p:spPr>
          <a:xfrm>
            <a:off x="381000" y="685800"/>
            <a:ext cx="6096000" cy="3429000"/>
          </a:xfrm>
          <a:ln cap="flat"/>
        </p:spPr>
      </p:sp>
      <p:sp>
        <p:nvSpPr>
          <p:cNvPr id="31747" name="Rectangle 3"/>
          <p:cNvSpPr>
            <a:spLocks noGrp="1" noChangeArrowheads="1"/>
          </p:cNvSpPr>
          <p:nvPr>
            <p:ph type="body" idx="1"/>
          </p:nvPr>
        </p:nvSpPr>
        <p:spPr>
          <a:ln/>
        </p:spPr>
        <p:txBody>
          <a:bodyPr/>
          <a:lstStyle/>
          <a:p>
            <a:pPr>
              <a:defRPr/>
            </a:pPr>
            <a:endParaRPr lang="en-US">
              <a:cs typeface="+mn-cs"/>
            </a:endParaRPr>
          </a:p>
        </p:txBody>
      </p:sp>
    </p:spTree>
    <p:extLst>
      <p:ext uri="{BB962C8B-B14F-4D97-AF65-F5344CB8AC3E}">
        <p14:creationId xmlns:p14="http://schemas.microsoft.com/office/powerpoint/2010/main" val="3706115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D5D60A-9353-C54B-94FC-BA10E74A9C2C}" type="slidenum">
              <a:rPr kumimoji="0" 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67777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9973DBF1-6B48-E54B-86B6-AC934F533E6D}" type="slidenum">
              <a:rPr lang="it-IT" smtClean="0"/>
              <a:t>4</a:t>
            </a:fld>
            <a:endParaRPr lang="it-IT"/>
          </a:p>
        </p:txBody>
      </p:sp>
    </p:spTree>
    <p:extLst>
      <p:ext uri="{BB962C8B-B14F-4D97-AF65-F5344CB8AC3E}">
        <p14:creationId xmlns:p14="http://schemas.microsoft.com/office/powerpoint/2010/main" val="64374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DAB94A3A-8E6F-1440-8107-23CFD71C44FE}" type="slidenum">
              <a:rPr lang="en-US">
                <a:solidFill>
                  <a:prstClr val="black"/>
                </a:solidFill>
              </a:rPr>
              <a:pPr>
                <a:defRPr/>
              </a:pPr>
              <a:t>6</a:t>
            </a:fld>
            <a:endParaRPr lang="en-US">
              <a:solidFill>
                <a:prstClr val="black"/>
              </a:solidFill>
            </a:endParaRPr>
          </a:p>
        </p:txBody>
      </p:sp>
      <p:sp>
        <p:nvSpPr>
          <p:cNvPr id="39938" name="Rectangle 7"/>
          <p:cNvSpPr txBox="1">
            <a:spLocks noGrp="1" noChangeArrowheads="1"/>
          </p:cNvSpPr>
          <p:nvPr/>
        </p:nvSpPr>
        <p:spPr bwMode="auto">
          <a:xfrm>
            <a:off x="3886026" y="8686347"/>
            <a:ext cx="2971974" cy="45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32935DE7-0C50-1E49-810C-D1D52000AE00}" type="slidenum">
              <a:rPr lang="en-US" sz="1200">
                <a:solidFill>
                  <a:srgbClr val="000000"/>
                </a:solidFill>
                <a:latin typeface="Times" charset="0"/>
              </a:rPr>
              <a:pPr algn="r"/>
              <a:t>6</a:t>
            </a:fld>
            <a:endParaRPr lang="en-US" sz="1200">
              <a:solidFill>
                <a:srgbClr val="000000"/>
              </a:solidFill>
              <a:latin typeface="Times" charset="0"/>
            </a:endParaRPr>
          </a:p>
        </p:txBody>
      </p:sp>
      <p:sp>
        <p:nvSpPr>
          <p:cNvPr id="302083" name="Rectangle 2"/>
          <p:cNvSpPr>
            <a:spLocks noGrp="1" noRot="1" noChangeAspect="1" noChangeArrowheads="1" noTextEdit="1"/>
          </p:cNvSpPr>
          <p:nvPr>
            <p:ph type="sldImg"/>
          </p:nvPr>
        </p:nvSpPr>
        <p:spPr>
          <a:xfrm>
            <a:off x="382588" y="685800"/>
            <a:ext cx="6094412" cy="3429000"/>
          </a:xfrm>
          <a:ln/>
          <a:extLst>
            <a:ext uri="{FAA26D3D-D897-4be2-8F04-BA451C77F1D7}">
              <ma14:placeholderFlag xmlns="" xmlns:ma14="http://schemas.microsoft.com/office/mac/drawingml/2011/main" val="1"/>
            </a:ext>
          </a:extLst>
        </p:spPr>
      </p:sp>
      <p:sp>
        <p:nvSpPr>
          <p:cNvPr id="302084" name="Rectangle 3"/>
          <p:cNvSpPr>
            <a:spLocks noGrp="1" noChangeArrowheads="1"/>
          </p:cNvSpPr>
          <p:nvPr>
            <p:ph type="body" idx="1"/>
          </p:nvPr>
        </p:nvSpPr>
        <p:spPr>
          <a:xfrm>
            <a:off x="914053" y="4343929"/>
            <a:ext cx="5029895" cy="4114347"/>
          </a:xfrm>
          <a:solidFill>
            <a:srgbClr val="FFFFFF"/>
          </a:solidFill>
          <a:ln>
            <a:solidFill>
              <a:srgbClr val="000000"/>
            </a:solidFill>
            <a:miter lim="800000"/>
            <a:headEnd/>
            <a:tailEnd/>
          </a:ln>
        </p:spPr>
        <p:txBody>
          <a:bodyPr lIns="91440" tIns="45720" rIns="91440" bIns="45720"/>
          <a:lstStyle/>
          <a:p>
            <a:pPr>
              <a:defRPr/>
            </a:pPr>
            <a:endParaRPr lang="en-US">
              <a:cs typeface="+mn-cs"/>
            </a:endParaRPr>
          </a:p>
        </p:txBody>
      </p:sp>
    </p:spTree>
    <p:extLst>
      <p:ext uri="{BB962C8B-B14F-4D97-AF65-F5344CB8AC3E}">
        <p14:creationId xmlns:p14="http://schemas.microsoft.com/office/powerpoint/2010/main" val="1723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DAB94A3A-8E6F-1440-8107-23CFD71C44FE}" type="slidenum">
              <a:rPr lang="en-US">
                <a:solidFill>
                  <a:prstClr val="black"/>
                </a:solidFill>
              </a:rPr>
              <a:pPr>
                <a:defRPr/>
              </a:pPr>
              <a:t>7</a:t>
            </a:fld>
            <a:endParaRPr lang="en-US">
              <a:solidFill>
                <a:prstClr val="black"/>
              </a:solidFill>
            </a:endParaRPr>
          </a:p>
        </p:txBody>
      </p:sp>
      <p:sp>
        <p:nvSpPr>
          <p:cNvPr id="39938" name="Rectangle 7"/>
          <p:cNvSpPr txBox="1">
            <a:spLocks noGrp="1" noChangeArrowheads="1"/>
          </p:cNvSpPr>
          <p:nvPr/>
        </p:nvSpPr>
        <p:spPr bwMode="auto">
          <a:xfrm>
            <a:off x="3886026" y="8686347"/>
            <a:ext cx="2971974" cy="45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32935DE7-0C50-1E49-810C-D1D52000AE00}" type="slidenum">
              <a:rPr lang="en-US" sz="1200">
                <a:solidFill>
                  <a:srgbClr val="000000"/>
                </a:solidFill>
                <a:latin typeface="Times" charset="0"/>
              </a:rPr>
              <a:pPr algn="r"/>
              <a:t>7</a:t>
            </a:fld>
            <a:endParaRPr lang="en-US" sz="1200">
              <a:solidFill>
                <a:srgbClr val="000000"/>
              </a:solidFill>
              <a:latin typeface="Times" charset="0"/>
            </a:endParaRPr>
          </a:p>
        </p:txBody>
      </p:sp>
      <p:sp>
        <p:nvSpPr>
          <p:cNvPr id="302083" name="Rectangle 2"/>
          <p:cNvSpPr>
            <a:spLocks noGrp="1" noRot="1" noChangeAspect="1" noChangeArrowheads="1" noTextEdit="1"/>
          </p:cNvSpPr>
          <p:nvPr>
            <p:ph type="sldImg"/>
          </p:nvPr>
        </p:nvSpPr>
        <p:spPr>
          <a:xfrm>
            <a:off x="382588" y="685800"/>
            <a:ext cx="6094412" cy="3429000"/>
          </a:xfrm>
          <a:ln/>
          <a:extLst>
            <a:ext uri="{FAA26D3D-D897-4be2-8F04-BA451C77F1D7}">
              <ma14:placeholderFlag xmlns:ma14="http://schemas.microsoft.com/office/mac/drawingml/2011/main" xmlns="" val="1"/>
            </a:ext>
          </a:extLst>
        </p:spPr>
      </p:sp>
      <p:sp>
        <p:nvSpPr>
          <p:cNvPr id="302084" name="Rectangle 3"/>
          <p:cNvSpPr>
            <a:spLocks noGrp="1" noChangeArrowheads="1"/>
          </p:cNvSpPr>
          <p:nvPr>
            <p:ph type="body" idx="1"/>
          </p:nvPr>
        </p:nvSpPr>
        <p:spPr>
          <a:xfrm>
            <a:off x="914053" y="4343929"/>
            <a:ext cx="5029895" cy="4114347"/>
          </a:xfrm>
          <a:solidFill>
            <a:srgbClr val="FFFFFF"/>
          </a:solidFill>
          <a:ln>
            <a:solidFill>
              <a:srgbClr val="000000"/>
            </a:solidFill>
            <a:miter lim="800000"/>
            <a:headEnd/>
            <a:tailEnd/>
          </a:ln>
        </p:spPr>
        <p:txBody>
          <a:bodyPr lIns="91440" tIns="45720" rIns="91440" bIns="45720"/>
          <a:lstStyle/>
          <a:p>
            <a:pPr>
              <a:defRPr/>
            </a:pPr>
            <a:endParaRPr lang="en-US">
              <a:cs typeface="+mn-cs"/>
            </a:endParaRPr>
          </a:p>
        </p:txBody>
      </p:sp>
    </p:spTree>
    <p:extLst>
      <p:ext uri="{BB962C8B-B14F-4D97-AF65-F5344CB8AC3E}">
        <p14:creationId xmlns:p14="http://schemas.microsoft.com/office/powerpoint/2010/main" val="134302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9973DBF1-6B48-E54B-86B6-AC934F533E6D}" type="slidenum">
              <a:rPr lang="it-IT" smtClean="0"/>
              <a:t>9</a:t>
            </a:fld>
            <a:endParaRPr lang="it-IT"/>
          </a:p>
        </p:txBody>
      </p:sp>
    </p:spTree>
    <p:extLst>
      <p:ext uri="{BB962C8B-B14F-4D97-AF65-F5344CB8AC3E}">
        <p14:creationId xmlns:p14="http://schemas.microsoft.com/office/powerpoint/2010/main" val="1908815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9973DBF1-6B48-E54B-86B6-AC934F533E6D}" type="slidenum">
              <a:rPr lang="it-IT" smtClean="0"/>
              <a:t>13</a:t>
            </a:fld>
            <a:endParaRPr lang="it-IT"/>
          </a:p>
        </p:txBody>
      </p:sp>
    </p:spTree>
    <p:extLst>
      <p:ext uri="{BB962C8B-B14F-4D97-AF65-F5344CB8AC3E}">
        <p14:creationId xmlns:p14="http://schemas.microsoft.com/office/powerpoint/2010/main" val="1517874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9973DBF1-6B48-E54B-86B6-AC934F533E6D}" type="slidenum">
              <a:rPr lang="it-IT" smtClean="0"/>
              <a:t>15</a:t>
            </a:fld>
            <a:endParaRPr lang="it-IT"/>
          </a:p>
        </p:txBody>
      </p:sp>
    </p:spTree>
    <p:extLst>
      <p:ext uri="{BB962C8B-B14F-4D97-AF65-F5344CB8AC3E}">
        <p14:creationId xmlns:p14="http://schemas.microsoft.com/office/powerpoint/2010/main" val="198734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9973DBF1-6B48-E54B-86B6-AC934F533E6D}" type="slidenum">
              <a:rPr lang="it-IT" smtClean="0"/>
              <a:t>16</a:t>
            </a:fld>
            <a:endParaRPr lang="it-IT"/>
          </a:p>
        </p:txBody>
      </p:sp>
    </p:spTree>
    <p:extLst>
      <p:ext uri="{BB962C8B-B14F-4D97-AF65-F5344CB8AC3E}">
        <p14:creationId xmlns:p14="http://schemas.microsoft.com/office/powerpoint/2010/main" val="4194679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9973DBF1-6B48-E54B-86B6-AC934F533E6D}" type="slidenum">
              <a:rPr lang="it-IT" smtClean="0"/>
              <a:t>20</a:t>
            </a:fld>
            <a:endParaRPr lang="it-IT"/>
          </a:p>
        </p:txBody>
      </p:sp>
    </p:spTree>
    <p:extLst>
      <p:ext uri="{BB962C8B-B14F-4D97-AF65-F5344CB8AC3E}">
        <p14:creationId xmlns:p14="http://schemas.microsoft.com/office/powerpoint/2010/main" val="83413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906F7F-FFC7-1E42-B6DD-93AF03A11D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xmlns="" id="{E63976A0-12F3-244D-A616-6D9D1A11EA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xmlns="" id="{6434DA9D-46A8-F24D-B833-F776BD344167}"/>
              </a:ext>
            </a:extLst>
          </p:cNvPr>
          <p:cNvSpPr>
            <a:spLocks noGrp="1"/>
          </p:cNvSpPr>
          <p:nvPr>
            <p:ph type="dt" sz="half" idx="10"/>
          </p:nvPr>
        </p:nvSpPr>
        <p:spPr/>
        <p:txBody>
          <a:bodyPr/>
          <a:lstStyle/>
          <a:p>
            <a:fld id="{8459B711-896E-444F-A3DB-872847CB7A57}" type="datetimeFigureOut">
              <a:rPr lang="it-IT" smtClean="0"/>
              <a:t>02/12/2020</a:t>
            </a:fld>
            <a:endParaRPr lang="it-IT"/>
          </a:p>
        </p:txBody>
      </p:sp>
      <p:sp>
        <p:nvSpPr>
          <p:cNvPr id="5" name="Footer Placeholder 4">
            <a:extLst>
              <a:ext uri="{FF2B5EF4-FFF2-40B4-BE49-F238E27FC236}">
                <a16:creationId xmlns:a16="http://schemas.microsoft.com/office/drawing/2014/main" xmlns="" id="{91A578DC-2F41-234D-8151-2BF9DDA43AB9}"/>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xmlns="" id="{57339777-D8CB-E44D-B0B5-C44EB407A5C4}"/>
              </a:ext>
            </a:extLst>
          </p:cNvPr>
          <p:cNvSpPr>
            <a:spLocks noGrp="1"/>
          </p:cNvSpPr>
          <p:nvPr>
            <p:ph type="sldNum" sz="quarter" idx="12"/>
          </p:nvPr>
        </p:nvSpPr>
        <p:spPr/>
        <p:txBody>
          <a:bodyPr/>
          <a:lstStyle/>
          <a:p>
            <a:fld id="{8CFA9658-A593-664B-B323-52F0C2015C93}" type="slidenum">
              <a:rPr lang="it-IT" smtClean="0"/>
              <a:t>‹#›</a:t>
            </a:fld>
            <a:endParaRPr lang="it-IT"/>
          </a:p>
        </p:txBody>
      </p:sp>
    </p:spTree>
    <p:extLst>
      <p:ext uri="{BB962C8B-B14F-4D97-AF65-F5344CB8AC3E}">
        <p14:creationId xmlns:p14="http://schemas.microsoft.com/office/powerpoint/2010/main" val="2290180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D408B-C35E-F444-9A3D-9BF5BA452D6B}"/>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xmlns="" id="{8084A8DD-40BA-924F-AEED-FE5B8FD19B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xmlns="" id="{A648A68A-F9D8-C441-9C1E-F2D57F014DD9}"/>
              </a:ext>
            </a:extLst>
          </p:cNvPr>
          <p:cNvSpPr>
            <a:spLocks noGrp="1"/>
          </p:cNvSpPr>
          <p:nvPr>
            <p:ph type="dt" sz="half" idx="10"/>
          </p:nvPr>
        </p:nvSpPr>
        <p:spPr/>
        <p:txBody>
          <a:bodyPr/>
          <a:lstStyle/>
          <a:p>
            <a:fld id="{8459B711-896E-444F-A3DB-872847CB7A57}" type="datetimeFigureOut">
              <a:rPr lang="it-IT" smtClean="0"/>
              <a:t>02/12/2020</a:t>
            </a:fld>
            <a:endParaRPr lang="it-IT"/>
          </a:p>
        </p:txBody>
      </p:sp>
      <p:sp>
        <p:nvSpPr>
          <p:cNvPr id="5" name="Footer Placeholder 4">
            <a:extLst>
              <a:ext uri="{FF2B5EF4-FFF2-40B4-BE49-F238E27FC236}">
                <a16:creationId xmlns:a16="http://schemas.microsoft.com/office/drawing/2014/main" xmlns="" id="{F3945A20-189A-774B-893D-97C46A6BAC6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xmlns="" id="{88AEE8DB-4E41-9048-95C0-DA044E4B4E64}"/>
              </a:ext>
            </a:extLst>
          </p:cNvPr>
          <p:cNvSpPr>
            <a:spLocks noGrp="1"/>
          </p:cNvSpPr>
          <p:nvPr>
            <p:ph type="sldNum" sz="quarter" idx="12"/>
          </p:nvPr>
        </p:nvSpPr>
        <p:spPr/>
        <p:txBody>
          <a:bodyPr/>
          <a:lstStyle/>
          <a:p>
            <a:fld id="{8CFA9658-A593-664B-B323-52F0C2015C93}" type="slidenum">
              <a:rPr lang="it-IT" smtClean="0"/>
              <a:t>‹#›</a:t>
            </a:fld>
            <a:endParaRPr lang="it-IT"/>
          </a:p>
        </p:txBody>
      </p:sp>
    </p:spTree>
    <p:extLst>
      <p:ext uri="{BB962C8B-B14F-4D97-AF65-F5344CB8AC3E}">
        <p14:creationId xmlns:p14="http://schemas.microsoft.com/office/powerpoint/2010/main" val="353612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0706084-ACED-F04A-974A-2A02F1155B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xmlns="" id="{DEFE3F6D-9A2E-F947-9077-FBF70F3F57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xmlns="" id="{9CCDAA28-6922-1647-BBEB-F74942E6308B}"/>
              </a:ext>
            </a:extLst>
          </p:cNvPr>
          <p:cNvSpPr>
            <a:spLocks noGrp="1"/>
          </p:cNvSpPr>
          <p:nvPr>
            <p:ph type="dt" sz="half" idx="10"/>
          </p:nvPr>
        </p:nvSpPr>
        <p:spPr/>
        <p:txBody>
          <a:bodyPr/>
          <a:lstStyle/>
          <a:p>
            <a:fld id="{8459B711-896E-444F-A3DB-872847CB7A57}" type="datetimeFigureOut">
              <a:rPr lang="it-IT" smtClean="0"/>
              <a:t>02/12/2020</a:t>
            </a:fld>
            <a:endParaRPr lang="it-IT"/>
          </a:p>
        </p:txBody>
      </p:sp>
      <p:sp>
        <p:nvSpPr>
          <p:cNvPr id="5" name="Footer Placeholder 4">
            <a:extLst>
              <a:ext uri="{FF2B5EF4-FFF2-40B4-BE49-F238E27FC236}">
                <a16:creationId xmlns:a16="http://schemas.microsoft.com/office/drawing/2014/main" xmlns="" id="{74BADEE9-25BD-5D43-9D2C-05625FDA2EB2}"/>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xmlns="" id="{6DBD9350-B2C5-F447-87DE-899B08623958}"/>
              </a:ext>
            </a:extLst>
          </p:cNvPr>
          <p:cNvSpPr>
            <a:spLocks noGrp="1"/>
          </p:cNvSpPr>
          <p:nvPr>
            <p:ph type="sldNum" sz="quarter" idx="12"/>
          </p:nvPr>
        </p:nvSpPr>
        <p:spPr/>
        <p:txBody>
          <a:bodyPr/>
          <a:lstStyle/>
          <a:p>
            <a:fld id="{8CFA9658-A593-664B-B323-52F0C2015C93}" type="slidenum">
              <a:rPr lang="it-IT" smtClean="0"/>
              <a:t>‹#›</a:t>
            </a:fld>
            <a:endParaRPr lang="it-IT"/>
          </a:p>
        </p:txBody>
      </p:sp>
    </p:spTree>
    <p:extLst>
      <p:ext uri="{BB962C8B-B14F-4D97-AF65-F5344CB8AC3E}">
        <p14:creationId xmlns:p14="http://schemas.microsoft.com/office/powerpoint/2010/main" val="1769425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76A641-2D7C-7B45-84AB-CA540CD94A23}" type="slidenum">
              <a:rPr lang="en-US" altLang="x-none">
                <a:solidFill>
                  <a:srgbClr val="FFFFFF"/>
                </a:solidFill>
              </a:rPr>
              <a:pPr>
                <a:defRPr/>
              </a:pPr>
              <a:t>‹#›</a:t>
            </a:fld>
            <a:endParaRPr lang="en-US" altLang="x-none">
              <a:solidFill>
                <a:srgbClr val="FFFFFF"/>
              </a:solidFill>
            </a:endParaRPr>
          </a:p>
        </p:txBody>
      </p:sp>
    </p:spTree>
    <p:extLst>
      <p:ext uri="{BB962C8B-B14F-4D97-AF65-F5344CB8AC3E}">
        <p14:creationId xmlns:p14="http://schemas.microsoft.com/office/powerpoint/2010/main" val="1231329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1FA67F-A3AD-E945-BAD3-5CE7C1C6E2D6}" type="slidenum">
              <a:rPr lang="en-US" altLang="x-none">
                <a:solidFill>
                  <a:srgbClr val="FFFFFF"/>
                </a:solidFill>
              </a:rPr>
              <a:pPr>
                <a:defRPr/>
              </a:pPr>
              <a:t>‹#›</a:t>
            </a:fld>
            <a:endParaRPr lang="en-US" altLang="x-none">
              <a:solidFill>
                <a:srgbClr val="FFFFFF"/>
              </a:solidFill>
            </a:endParaRPr>
          </a:p>
        </p:txBody>
      </p:sp>
    </p:spTree>
    <p:extLst>
      <p:ext uri="{BB962C8B-B14F-4D97-AF65-F5344CB8AC3E}">
        <p14:creationId xmlns:p14="http://schemas.microsoft.com/office/powerpoint/2010/main" val="1256439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C3FC75-7CFA-A94F-8BF7-955D8D6835C1}" type="slidenum">
              <a:rPr lang="en-US" altLang="x-none">
                <a:solidFill>
                  <a:srgbClr val="FFFFFF"/>
                </a:solidFill>
              </a:rPr>
              <a:pPr>
                <a:defRPr/>
              </a:pPr>
              <a:t>‹#›</a:t>
            </a:fld>
            <a:endParaRPr lang="en-US" altLang="x-none">
              <a:solidFill>
                <a:srgbClr val="FFFFFF"/>
              </a:solidFill>
            </a:endParaRPr>
          </a:p>
        </p:txBody>
      </p:sp>
    </p:spTree>
    <p:extLst>
      <p:ext uri="{BB962C8B-B14F-4D97-AF65-F5344CB8AC3E}">
        <p14:creationId xmlns:p14="http://schemas.microsoft.com/office/powerpoint/2010/main" val="3147615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9CEA14-EA97-6649-A726-8065CF50E7F9}" type="slidenum">
              <a:rPr lang="en-US" altLang="x-none">
                <a:solidFill>
                  <a:srgbClr val="FFFFFF"/>
                </a:solidFill>
              </a:rPr>
              <a:pPr>
                <a:defRPr/>
              </a:pPr>
              <a:t>‹#›</a:t>
            </a:fld>
            <a:endParaRPr lang="en-US" altLang="x-none">
              <a:solidFill>
                <a:srgbClr val="FFFFFF"/>
              </a:solidFill>
            </a:endParaRPr>
          </a:p>
        </p:txBody>
      </p:sp>
    </p:spTree>
    <p:extLst>
      <p:ext uri="{BB962C8B-B14F-4D97-AF65-F5344CB8AC3E}">
        <p14:creationId xmlns:p14="http://schemas.microsoft.com/office/powerpoint/2010/main" val="634226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8F18C79-FCCC-E241-8D26-003FA58C1FD3}" type="slidenum">
              <a:rPr lang="en-US" altLang="x-none">
                <a:solidFill>
                  <a:srgbClr val="FFFFFF"/>
                </a:solidFill>
              </a:rPr>
              <a:pPr>
                <a:defRPr/>
              </a:pPr>
              <a:t>‹#›</a:t>
            </a:fld>
            <a:endParaRPr lang="en-US" altLang="x-none">
              <a:solidFill>
                <a:srgbClr val="FFFFFF"/>
              </a:solidFill>
            </a:endParaRPr>
          </a:p>
        </p:txBody>
      </p:sp>
    </p:spTree>
    <p:extLst>
      <p:ext uri="{BB962C8B-B14F-4D97-AF65-F5344CB8AC3E}">
        <p14:creationId xmlns:p14="http://schemas.microsoft.com/office/powerpoint/2010/main" val="1019200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C1C178A-00B2-F944-8DE8-7D4025A342ED}" type="slidenum">
              <a:rPr lang="en-US" altLang="x-none">
                <a:solidFill>
                  <a:srgbClr val="FFFFFF"/>
                </a:solidFill>
              </a:rPr>
              <a:pPr>
                <a:defRPr/>
              </a:pPr>
              <a:t>‹#›</a:t>
            </a:fld>
            <a:endParaRPr lang="en-US" altLang="x-none">
              <a:solidFill>
                <a:srgbClr val="FFFFFF"/>
              </a:solidFill>
            </a:endParaRPr>
          </a:p>
        </p:txBody>
      </p:sp>
    </p:spTree>
    <p:extLst>
      <p:ext uri="{BB962C8B-B14F-4D97-AF65-F5344CB8AC3E}">
        <p14:creationId xmlns:p14="http://schemas.microsoft.com/office/powerpoint/2010/main" val="4126035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9055F-5815-A14C-8156-00BAD1F3B5D7}" type="slidenum">
              <a:rPr lang="en-US" altLang="x-none">
                <a:solidFill>
                  <a:srgbClr val="FFFFFF"/>
                </a:solidFill>
              </a:rPr>
              <a:pPr>
                <a:defRPr/>
              </a:pPr>
              <a:t>‹#›</a:t>
            </a:fld>
            <a:endParaRPr lang="en-US" altLang="x-none">
              <a:solidFill>
                <a:srgbClr val="FFFFFF"/>
              </a:solidFill>
            </a:endParaRPr>
          </a:p>
        </p:txBody>
      </p:sp>
    </p:spTree>
    <p:extLst>
      <p:ext uri="{BB962C8B-B14F-4D97-AF65-F5344CB8AC3E}">
        <p14:creationId xmlns:p14="http://schemas.microsoft.com/office/powerpoint/2010/main" val="2730909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4BE24B-6F82-C645-B597-8B92D9DD6927}" type="slidenum">
              <a:rPr lang="en-US" altLang="x-none">
                <a:solidFill>
                  <a:srgbClr val="FFFFFF"/>
                </a:solidFill>
              </a:rPr>
              <a:pPr>
                <a:defRPr/>
              </a:pPr>
              <a:t>‹#›</a:t>
            </a:fld>
            <a:endParaRPr lang="en-US" altLang="x-none">
              <a:solidFill>
                <a:srgbClr val="FFFFFF"/>
              </a:solidFill>
            </a:endParaRPr>
          </a:p>
        </p:txBody>
      </p:sp>
    </p:spTree>
    <p:extLst>
      <p:ext uri="{BB962C8B-B14F-4D97-AF65-F5344CB8AC3E}">
        <p14:creationId xmlns:p14="http://schemas.microsoft.com/office/powerpoint/2010/main" val="271213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187DEA-8C99-4149-8068-DB0B6367DBA1}"/>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xmlns="" id="{83622F6F-9D75-0449-80FF-93C0D55986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xmlns="" id="{C2B0B188-8466-5547-A9EF-B5301BF1C403}"/>
              </a:ext>
            </a:extLst>
          </p:cNvPr>
          <p:cNvSpPr>
            <a:spLocks noGrp="1"/>
          </p:cNvSpPr>
          <p:nvPr>
            <p:ph type="dt" sz="half" idx="10"/>
          </p:nvPr>
        </p:nvSpPr>
        <p:spPr/>
        <p:txBody>
          <a:bodyPr/>
          <a:lstStyle/>
          <a:p>
            <a:fld id="{8459B711-896E-444F-A3DB-872847CB7A57}" type="datetimeFigureOut">
              <a:rPr lang="it-IT" smtClean="0"/>
              <a:t>02/12/2020</a:t>
            </a:fld>
            <a:endParaRPr lang="it-IT"/>
          </a:p>
        </p:txBody>
      </p:sp>
      <p:sp>
        <p:nvSpPr>
          <p:cNvPr id="5" name="Footer Placeholder 4">
            <a:extLst>
              <a:ext uri="{FF2B5EF4-FFF2-40B4-BE49-F238E27FC236}">
                <a16:creationId xmlns:a16="http://schemas.microsoft.com/office/drawing/2014/main" xmlns="" id="{B50DE559-82DD-A94E-9F2E-81CEB19B060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xmlns="" id="{2B860081-22A7-4D40-BD38-D1F10E0D8246}"/>
              </a:ext>
            </a:extLst>
          </p:cNvPr>
          <p:cNvSpPr>
            <a:spLocks noGrp="1"/>
          </p:cNvSpPr>
          <p:nvPr>
            <p:ph type="sldNum" sz="quarter" idx="12"/>
          </p:nvPr>
        </p:nvSpPr>
        <p:spPr/>
        <p:txBody>
          <a:bodyPr/>
          <a:lstStyle/>
          <a:p>
            <a:fld id="{8CFA9658-A593-664B-B323-52F0C2015C93}" type="slidenum">
              <a:rPr lang="it-IT" smtClean="0"/>
              <a:t>‹#›</a:t>
            </a:fld>
            <a:endParaRPr lang="it-IT"/>
          </a:p>
        </p:txBody>
      </p:sp>
    </p:spTree>
    <p:extLst>
      <p:ext uri="{BB962C8B-B14F-4D97-AF65-F5344CB8AC3E}">
        <p14:creationId xmlns:p14="http://schemas.microsoft.com/office/powerpoint/2010/main" val="3518107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CBB771-6289-9042-B288-0099D413167C}" type="slidenum">
              <a:rPr lang="en-US" altLang="x-none">
                <a:solidFill>
                  <a:srgbClr val="FFFFFF"/>
                </a:solidFill>
              </a:rPr>
              <a:pPr>
                <a:defRPr/>
              </a:pPr>
              <a:t>‹#›</a:t>
            </a:fld>
            <a:endParaRPr lang="en-US" altLang="x-none">
              <a:solidFill>
                <a:srgbClr val="FFFFFF"/>
              </a:solidFill>
            </a:endParaRPr>
          </a:p>
        </p:txBody>
      </p:sp>
    </p:spTree>
    <p:extLst>
      <p:ext uri="{BB962C8B-B14F-4D97-AF65-F5344CB8AC3E}">
        <p14:creationId xmlns:p14="http://schemas.microsoft.com/office/powerpoint/2010/main" val="1261305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53D848-CAC6-3F48-8137-7EFC2188618C}" type="slidenum">
              <a:rPr lang="en-US" altLang="x-none">
                <a:solidFill>
                  <a:srgbClr val="FFFFFF"/>
                </a:solidFill>
              </a:rPr>
              <a:pPr>
                <a:defRPr/>
              </a:pPr>
              <a:t>‹#›</a:t>
            </a:fld>
            <a:endParaRPr lang="en-US" altLang="x-none">
              <a:solidFill>
                <a:srgbClr val="FFFFFF"/>
              </a:solidFill>
            </a:endParaRPr>
          </a:p>
        </p:txBody>
      </p:sp>
    </p:spTree>
    <p:extLst>
      <p:ext uri="{BB962C8B-B14F-4D97-AF65-F5344CB8AC3E}">
        <p14:creationId xmlns:p14="http://schemas.microsoft.com/office/powerpoint/2010/main" val="1459336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62BF73-102D-7D49-B02A-94B1FA94ECED}" type="slidenum">
              <a:rPr lang="en-US" altLang="x-none">
                <a:solidFill>
                  <a:srgbClr val="FFFFFF"/>
                </a:solidFill>
              </a:rPr>
              <a:pPr>
                <a:defRPr/>
              </a:pPr>
              <a:t>‹#›</a:t>
            </a:fld>
            <a:endParaRPr lang="en-US" altLang="x-none">
              <a:solidFill>
                <a:srgbClr val="FFFFFF"/>
              </a:solidFill>
            </a:endParaRPr>
          </a:p>
        </p:txBody>
      </p:sp>
    </p:spTree>
    <p:extLst>
      <p:ext uri="{BB962C8B-B14F-4D97-AF65-F5344CB8AC3E}">
        <p14:creationId xmlns:p14="http://schemas.microsoft.com/office/powerpoint/2010/main" val="1185379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7971BF-7FBB-A24C-8603-A693BEDA3E92}" type="slidenum">
              <a:rPr lang="en-US" altLang="x-none">
                <a:solidFill>
                  <a:srgbClr val="FFFFFF"/>
                </a:solidFill>
              </a:rPr>
              <a:pPr>
                <a:defRPr/>
              </a:pPr>
              <a:t>‹#›</a:t>
            </a:fld>
            <a:endParaRPr lang="en-US" altLang="x-none">
              <a:solidFill>
                <a:srgbClr val="FFFFFF"/>
              </a:solidFill>
            </a:endParaRPr>
          </a:p>
        </p:txBody>
      </p:sp>
    </p:spTree>
    <p:extLst>
      <p:ext uri="{BB962C8B-B14F-4D97-AF65-F5344CB8AC3E}">
        <p14:creationId xmlns:p14="http://schemas.microsoft.com/office/powerpoint/2010/main" val="3810872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5CA04A-37C2-A043-87E5-97F8DB16BD1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568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33282B-8EAC-0940-8218-5656510407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14289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DBAB9-41B8-AA41-A0E5-112E5C45FB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9346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1009B1-936C-504D-8DA9-A43895B04B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5774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3D57D9A-7E87-9246-9D36-2858BFC5B4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7851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E4B2BF-E045-9442-BC46-EF429198FB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295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E4FAE-B5B6-C546-BBFC-1C67172163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xmlns="" id="{6E5EEDA2-86F7-804A-8B36-ADE22F5D8B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EC40143-C440-1946-B166-C074AF09FFE3}"/>
              </a:ext>
            </a:extLst>
          </p:cNvPr>
          <p:cNvSpPr>
            <a:spLocks noGrp="1"/>
          </p:cNvSpPr>
          <p:nvPr>
            <p:ph type="dt" sz="half" idx="10"/>
          </p:nvPr>
        </p:nvSpPr>
        <p:spPr/>
        <p:txBody>
          <a:bodyPr/>
          <a:lstStyle/>
          <a:p>
            <a:fld id="{8459B711-896E-444F-A3DB-872847CB7A57}" type="datetimeFigureOut">
              <a:rPr lang="it-IT" smtClean="0"/>
              <a:t>02/12/2020</a:t>
            </a:fld>
            <a:endParaRPr lang="it-IT"/>
          </a:p>
        </p:txBody>
      </p:sp>
      <p:sp>
        <p:nvSpPr>
          <p:cNvPr id="5" name="Footer Placeholder 4">
            <a:extLst>
              <a:ext uri="{FF2B5EF4-FFF2-40B4-BE49-F238E27FC236}">
                <a16:creationId xmlns:a16="http://schemas.microsoft.com/office/drawing/2014/main" xmlns="" id="{70F52A4E-5A74-DA40-935D-192C9BBBCE99}"/>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xmlns="" id="{CCEC6B52-2E54-9245-A91C-529FCAE49356}"/>
              </a:ext>
            </a:extLst>
          </p:cNvPr>
          <p:cNvSpPr>
            <a:spLocks noGrp="1"/>
          </p:cNvSpPr>
          <p:nvPr>
            <p:ph type="sldNum" sz="quarter" idx="12"/>
          </p:nvPr>
        </p:nvSpPr>
        <p:spPr/>
        <p:txBody>
          <a:bodyPr/>
          <a:lstStyle/>
          <a:p>
            <a:fld id="{8CFA9658-A593-664B-B323-52F0C2015C93}" type="slidenum">
              <a:rPr lang="it-IT" smtClean="0"/>
              <a:t>‹#›</a:t>
            </a:fld>
            <a:endParaRPr lang="it-IT"/>
          </a:p>
        </p:txBody>
      </p:sp>
    </p:spTree>
    <p:extLst>
      <p:ext uri="{BB962C8B-B14F-4D97-AF65-F5344CB8AC3E}">
        <p14:creationId xmlns:p14="http://schemas.microsoft.com/office/powerpoint/2010/main" val="1577791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575F07-4AD0-1344-972C-A92678CC19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1457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651B40-80F5-9C40-95DC-46846073D97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0552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437AA8B-6696-E549-B28E-C53EDBC2D8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9318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B430DE-AA5E-9849-B051-FF31733F43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9616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B9C06F-E282-9C44-93C8-2179D1C9AF8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9788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A2FFE3-B4D4-2147-8682-1DB1AD95C9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2739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22254C-5614-4008-AD02-420F195BF528}" type="slidenum">
              <a:rPr lang="en-US"/>
              <a:pPr/>
              <a:t>‹#›</a:t>
            </a:fld>
            <a:endParaRPr lang="en-US"/>
          </a:p>
        </p:txBody>
      </p:sp>
    </p:spTree>
    <p:extLst>
      <p:ext uri="{BB962C8B-B14F-4D97-AF65-F5344CB8AC3E}">
        <p14:creationId xmlns:p14="http://schemas.microsoft.com/office/powerpoint/2010/main" val="1432962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E07EA8-5314-4EC2-B3E8-F3C6A72F5E9F}" type="slidenum">
              <a:rPr lang="en-US"/>
              <a:pPr/>
              <a:t>‹#›</a:t>
            </a:fld>
            <a:endParaRPr lang="en-US"/>
          </a:p>
        </p:txBody>
      </p:sp>
    </p:spTree>
    <p:extLst>
      <p:ext uri="{BB962C8B-B14F-4D97-AF65-F5344CB8AC3E}">
        <p14:creationId xmlns:p14="http://schemas.microsoft.com/office/powerpoint/2010/main" val="3891122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3E4252-EDC5-4DA5-944B-598AA951EE85}" type="slidenum">
              <a:rPr lang="en-US"/>
              <a:pPr/>
              <a:t>‹#›</a:t>
            </a:fld>
            <a:endParaRPr lang="en-US"/>
          </a:p>
        </p:txBody>
      </p:sp>
    </p:spTree>
    <p:extLst>
      <p:ext uri="{BB962C8B-B14F-4D97-AF65-F5344CB8AC3E}">
        <p14:creationId xmlns:p14="http://schemas.microsoft.com/office/powerpoint/2010/main" val="3544861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2D42F2F-8E9E-4BD3-993E-691D87C3B5A7}" type="slidenum">
              <a:rPr lang="en-US"/>
              <a:pPr/>
              <a:t>‹#›</a:t>
            </a:fld>
            <a:endParaRPr lang="en-US"/>
          </a:p>
        </p:txBody>
      </p:sp>
    </p:spTree>
    <p:extLst>
      <p:ext uri="{BB962C8B-B14F-4D97-AF65-F5344CB8AC3E}">
        <p14:creationId xmlns:p14="http://schemas.microsoft.com/office/powerpoint/2010/main" val="43915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080620-DB8E-9948-A624-5B80AF488E53}"/>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xmlns="" id="{D214EBCB-F313-B745-9914-E44E950443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xmlns="" id="{8D6E137D-6C3F-7146-8699-50012E993E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xmlns="" id="{F5F3ABA4-7F46-644A-91A0-299B88FE2178}"/>
              </a:ext>
            </a:extLst>
          </p:cNvPr>
          <p:cNvSpPr>
            <a:spLocks noGrp="1"/>
          </p:cNvSpPr>
          <p:nvPr>
            <p:ph type="dt" sz="half" idx="10"/>
          </p:nvPr>
        </p:nvSpPr>
        <p:spPr/>
        <p:txBody>
          <a:bodyPr/>
          <a:lstStyle/>
          <a:p>
            <a:fld id="{8459B711-896E-444F-A3DB-872847CB7A57}" type="datetimeFigureOut">
              <a:rPr lang="it-IT" smtClean="0"/>
              <a:t>02/12/2020</a:t>
            </a:fld>
            <a:endParaRPr lang="it-IT"/>
          </a:p>
        </p:txBody>
      </p:sp>
      <p:sp>
        <p:nvSpPr>
          <p:cNvPr id="6" name="Footer Placeholder 5">
            <a:extLst>
              <a:ext uri="{FF2B5EF4-FFF2-40B4-BE49-F238E27FC236}">
                <a16:creationId xmlns:a16="http://schemas.microsoft.com/office/drawing/2014/main" xmlns="" id="{0AE5E023-CA14-B64F-B184-2F659D4BCE5C}"/>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xmlns="" id="{CA4241F9-2907-1546-B5AF-20946B4396CE}"/>
              </a:ext>
            </a:extLst>
          </p:cNvPr>
          <p:cNvSpPr>
            <a:spLocks noGrp="1"/>
          </p:cNvSpPr>
          <p:nvPr>
            <p:ph type="sldNum" sz="quarter" idx="12"/>
          </p:nvPr>
        </p:nvSpPr>
        <p:spPr/>
        <p:txBody>
          <a:bodyPr/>
          <a:lstStyle/>
          <a:p>
            <a:fld id="{8CFA9658-A593-664B-B323-52F0C2015C93}" type="slidenum">
              <a:rPr lang="it-IT" smtClean="0"/>
              <a:t>‹#›</a:t>
            </a:fld>
            <a:endParaRPr lang="it-IT"/>
          </a:p>
        </p:txBody>
      </p:sp>
    </p:spTree>
    <p:extLst>
      <p:ext uri="{BB962C8B-B14F-4D97-AF65-F5344CB8AC3E}">
        <p14:creationId xmlns:p14="http://schemas.microsoft.com/office/powerpoint/2010/main" val="1415355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C86CC3A-080C-4EC4-BC96-E06C4FBF1208}" type="slidenum">
              <a:rPr lang="en-US"/>
              <a:pPr/>
              <a:t>‹#›</a:t>
            </a:fld>
            <a:endParaRPr lang="en-US"/>
          </a:p>
        </p:txBody>
      </p:sp>
    </p:spTree>
    <p:extLst>
      <p:ext uri="{BB962C8B-B14F-4D97-AF65-F5344CB8AC3E}">
        <p14:creationId xmlns:p14="http://schemas.microsoft.com/office/powerpoint/2010/main" val="4011500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60B1E9C-2E6A-4F5C-8C01-7B6845FB01DC}" type="slidenum">
              <a:rPr lang="en-US"/>
              <a:pPr/>
              <a:t>‹#›</a:t>
            </a:fld>
            <a:endParaRPr lang="en-US"/>
          </a:p>
        </p:txBody>
      </p:sp>
    </p:spTree>
    <p:extLst>
      <p:ext uri="{BB962C8B-B14F-4D97-AF65-F5344CB8AC3E}">
        <p14:creationId xmlns:p14="http://schemas.microsoft.com/office/powerpoint/2010/main" val="2457864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D6236BC-1A3D-46BE-890F-31D572D8C015}" type="slidenum">
              <a:rPr lang="en-US"/>
              <a:pPr/>
              <a:t>‹#›</a:t>
            </a:fld>
            <a:endParaRPr lang="en-US"/>
          </a:p>
        </p:txBody>
      </p:sp>
    </p:spTree>
    <p:extLst>
      <p:ext uri="{BB962C8B-B14F-4D97-AF65-F5344CB8AC3E}">
        <p14:creationId xmlns:p14="http://schemas.microsoft.com/office/powerpoint/2010/main" val="1665556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FEC7AAB-FBD5-4BD6-82C2-9E7958A85EB7}" type="slidenum">
              <a:rPr lang="en-US"/>
              <a:pPr/>
              <a:t>‹#›</a:t>
            </a:fld>
            <a:endParaRPr lang="en-US"/>
          </a:p>
        </p:txBody>
      </p:sp>
    </p:spTree>
    <p:extLst>
      <p:ext uri="{BB962C8B-B14F-4D97-AF65-F5344CB8AC3E}">
        <p14:creationId xmlns:p14="http://schemas.microsoft.com/office/powerpoint/2010/main" val="1256431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06D37C-F087-4150-BD25-44590A9EC98F}" type="slidenum">
              <a:rPr lang="en-US"/>
              <a:pPr/>
              <a:t>‹#›</a:t>
            </a:fld>
            <a:endParaRPr lang="en-US"/>
          </a:p>
        </p:txBody>
      </p:sp>
    </p:spTree>
    <p:extLst>
      <p:ext uri="{BB962C8B-B14F-4D97-AF65-F5344CB8AC3E}">
        <p14:creationId xmlns:p14="http://schemas.microsoft.com/office/powerpoint/2010/main" val="6452433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EC2B1E-0B46-4341-B9AF-AEA74539CC06}" type="slidenum">
              <a:rPr lang="en-US"/>
              <a:pPr/>
              <a:t>‹#›</a:t>
            </a:fld>
            <a:endParaRPr lang="en-US"/>
          </a:p>
        </p:txBody>
      </p:sp>
    </p:spTree>
    <p:extLst>
      <p:ext uri="{BB962C8B-B14F-4D97-AF65-F5344CB8AC3E}">
        <p14:creationId xmlns:p14="http://schemas.microsoft.com/office/powerpoint/2010/main" val="132996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6D24F1-CC1B-4FD5-A4D6-5C1C53A0033A}" type="slidenum">
              <a:rPr lang="en-US"/>
              <a:pPr/>
              <a:t>‹#›</a:t>
            </a:fld>
            <a:endParaRPr lang="en-US"/>
          </a:p>
        </p:txBody>
      </p:sp>
    </p:spTree>
    <p:extLst>
      <p:ext uri="{BB962C8B-B14F-4D97-AF65-F5344CB8AC3E}">
        <p14:creationId xmlns:p14="http://schemas.microsoft.com/office/powerpoint/2010/main" val="194879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A2FFE3-B4D4-2147-8682-1DB1AD95C975}" type="slidenum">
              <a:rPr lang="en-US"/>
              <a:pPr>
                <a:defRPr/>
              </a:pPr>
              <a:t>‹#›</a:t>
            </a:fld>
            <a:endParaRPr lang="en-US"/>
          </a:p>
        </p:txBody>
      </p:sp>
    </p:spTree>
    <p:extLst>
      <p:ext uri="{BB962C8B-B14F-4D97-AF65-F5344CB8AC3E}">
        <p14:creationId xmlns:p14="http://schemas.microsoft.com/office/powerpoint/2010/main" val="139729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5A7E55-0607-8347-8EB5-965DCB89B35B}"/>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xmlns="" id="{C51E9E07-FAC2-E246-8271-3D091AB9D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FD669B0-8518-4A47-BD47-1055598204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xmlns="" id="{373EC04D-E98A-8E4D-8FE1-BFFB779D3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06F09F8-BA48-664E-A88E-759ACBAB6C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xmlns="" id="{EE703595-12C5-CA4B-9978-C180E3F7A019}"/>
              </a:ext>
            </a:extLst>
          </p:cNvPr>
          <p:cNvSpPr>
            <a:spLocks noGrp="1"/>
          </p:cNvSpPr>
          <p:nvPr>
            <p:ph type="dt" sz="half" idx="10"/>
          </p:nvPr>
        </p:nvSpPr>
        <p:spPr/>
        <p:txBody>
          <a:bodyPr/>
          <a:lstStyle/>
          <a:p>
            <a:fld id="{8459B711-896E-444F-A3DB-872847CB7A57}" type="datetimeFigureOut">
              <a:rPr lang="it-IT" smtClean="0"/>
              <a:t>02/12/2020</a:t>
            </a:fld>
            <a:endParaRPr lang="it-IT"/>
          </a:p>
        </p:txBody>
      </p:sp>
      <p:sp>
        <p:nvSpPr>
          <p:cNvPr id="8" name="Footer Placeholder 7">
            <a:extLst>
              <a:ext uri="{FF2B5EF4-FFF2-40B4-BE49-F238E27FC236}">
                <a16:creationId xmlns:a16="http://schemas.microsoft.com/office/drawing/2014/main" xmlns="" id="{95DB42A4-0E70-B34C-B4F4-F60FD460F440}"/>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xmlns="" id="{BFD43255-F47A-A042-9CA0-01E44029C95E}"/>
              </a:ext>
            </a:extLst>
          </p:cNvPr>
          <p:cNvSpPr>
            <a:spLocks noGrp="1"/>
          </p:cNvSpPr>
          <p:nvPr>
            <p:ph type="sldNum" sz="quarter" idx="12"/>
          </p:nvPr>
        </p:nvSpPr>
        <p:spPr/>
        <p:txBody>
          <a:bodyPr/>
          <a:lstStyle/>
          <a:p>
            <a:fld id="{8CFA9658-A593-664B-B323-52F0C2015C93}" type="slidenum">
              <a:rPr lang="it-IT" smtClean="0"/>
              <a:t>‹#›</a:t>
            </a:fld>
            <a:endParaRPr lang="it-IT"/>
          </a:p>
        </p:txBody>
      </p:sp>
    </p:spTree>
    <p:extLst>
      <p:ext uri="{BB962C8B-B14F-4D97-AF65-F5344CB8AC3E}">
        <p14:creationId xmlns:p14="http://schemas.microsoft.com/office/powerpoint/2010/main" val="415818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5C2084-06D8-4A40-841A-6CB5A07412EB}"/>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xmlns="" id="{4FF74F61-B1FA-A844-B6C8-57921863EB08}"/>
              </a:ext>
            </a:extLst>
          </p:cNvPr>
          <p:cNvSpPr>
            <a:spLocks noGrp="1"/>
          </p:cNvSpPr>
          <p:nvPr>
            <p:ph type="dt" sz="half" idx="10"/>
          </p:nvPr>
        </p:nvSpPr>
        <p:spPr/>
        <p:txBody>
          <a:bodyPr/>
          <a:lstStyle/>
          <a:p>
            <a:fld id="{8459B711-896E-444F-A3DB-872847CB7A57}" type="datetimeFigureOut">
              <a:rPr lang="it-IT" smtClean="0"/>
              <a:t>02/12/2020</a:t>
            </a:fld>
            <a:endParaRPr lang="it-IT"/>
          </a:p>
        </p:txBody>
      </p:sp>
      <p:sp>
        <p:nvSpPr>
          <p:cNvPr id="4" name="Footer Placeholder 3">
            <a:extLst>
              <a:ext uri="{FF2B5EF4-FFF2-40B4-BE49-F238E27FC236}">
                <a16:creationId xmlns:a16="http://schemas.microsoft.com/office/drawing/2014/main" xmlns="" id="{1DA25F5A-38E6-8043-99C2-C7ADDF4FB02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xmlns="" id="{1E9FEE47-D9AF-9845-B32D-5EA7621B7C88}"/>
              </a:ext>
            </a:extLst>
          </p:cNvPr>
          <p:cNvSpPr>
            <a:spLocks noGrp="1"/>
          </p:cNvSpPr>
          <p:nvPr>
            <p:ph type="sldNum" sz="quarter" idx="12"/>
          </p:nvPr>
        </p:nvSpPr>
        <p:spPr/>
        <p:txBody>
          <a:bodyPr/>
          <a:lstStyle/>
          <a:p>
            <a:fld id="{8CFA9658-A593-664B-B323-52F0C2015C93}" type="slidenum">
              <a:rPr lang="it-IT" smtClean="0"/>
              <a:t>‹#›</a:t>
            </a:fld>
            <a:endParaRPr lang="it-IT"/>
          </a:p>
        </p:txBody>
      </p:sp>
    </p:spTree>
    <p:extLst>
      <p:ext uri="{BB962C8B-B14F-4D97-AF65-F5344CB8AC3E}">
        <p14:creationId xmlns:p14="http://schemas.microsoft.com/office/powerpoint/2010/main" val="197853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B1D8E0D-0D6D-344B-8611-9CA03EE9E305}"/>
              </a:ext>
            </a:extLst>
          </p:cNvPr>
          <p:cNvSpPr>
            <a:spLocks noGrp="1"/>
          </p:cNvSpPr>
          <p:nvPr>
            <p:ph type="dt" sz="half" idx="10"/>
          </p:nvPr>
        </p:nvSpPr>
        <p:spPr/>
        <p:txBody>
          <a:bodyPr/>
          <a:lstStyle/>
          <a:p>
            <a:fld id="{8459B711-896E-444F-A3DB-872847CB7A57}" type="datetimeFigureOut">
              <a:rPr lang="it-IT" smtClean="0"/>
              <a:t>02/12/2020</a:t>
            </a:fld>
            <a:endParaRPr lang="it-IT"/>
          </a:p>
        </p:txBody>
      </p:sp>
      <p:sp>
        <p:nvSpPr>
          <p:cNvPr id="3" name="Footer Placeholder 2">
            <a:extLst>
              <a:ext uri="{FF2B5EF4-FFF2-40B4-BE49-F238E27FC236}">
                <a16:creationId xmlns:a16="http://schemas.microsoft.com/office/drawing/2014/main" xmlns="" id="{E6DE08FB-6858-7C44-8800-7FC5C83EE2F4}"/>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xmlns="" id="{BD0E57AF-95E8-1848-85C8-F633CCD1EB0C}"/>
              </a:ext>
            </a:extLst>
          </p:cNvPr>
          <p:cNvSpPr>
            <a:spLocks noGrp="1"/>
          </p:cNvSpPr>
          <p:nvPr>
            <p:ph type="sldNum" sz="quarter" idx="12"/>
          </p:nvPr>
        </p:nvSpPr>
        <p:spPr/>
        <p:txBody>
          <a:bodyPr/>
          <a:lstStyle/>
          <a:p>
            <a:fld id="{8CFA9658-A593-664B-B323-52F0C2015C93}" type="slidenum">
              <a:rPr lang="it-IT" smtClean="0"/>
              <a:t>‹#›</a:t>
            </a:fld>
            <a:endParaRPr lang="it-IT"/>
          </a:p>
        </p:txBody>
      </p:sp>
    </p:spTree>
    <p:extLst>
      <p:ext uri="{BB962C8B-B14F-4D97-AF65-F5344CB8AC3E}">
        <p14:creationId xmlns:p14="http://schemas.microsoft.com/office/powerpoint/2010/main" val="27280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EC142-F1BF-4E45-A470-BA1F0BF87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xmlns="" id="{5C4DD078-C52F-5440-B710-0833BDFBBE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xmlns="" id="{CF63CAC7-B32A-A544-BBA0-D4D4665BE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B75BED1-AE22-9E44-AF7D-DC37001DB55F}"/>
              </a:ext>
            </a:extLst>
          </p:cNvPr>
          <p:cNvSpPr>
            <a:spLocks noGrp="1"/>
          </p:cNvSpPr>
          <p:nvPr>
            <p:ph type="dt" sz="half" idx="10"/>
          </p:nvPr>
        </p:nvSpPr>
        <p:spPr/>
        <p:txBody>
          <a:bodyPr/>
          <a:lstStyle/>
          <a:p>
            <a:fld id="{8459B711-896E-444F-A3DB-872847CB7A57}" type="datetimeFigureOut">
              <a:rPr lang="it-IT" smtClean="0"/>
              <a:t>02/12/2020</a:t>
            </a:fld>
            <a:endParaRPr lang="it-IT"/>
          </a:p>
        </p:txBody>
      </p:sp>
      <p:sp>
        <p:nvSpPr>
          <p:cNvPr id="6" name="Footer Placeholder 5">
            <a:extLst>
              <a:ext uri="{FF2B5EF4-FFF2-40B4-BE49-F238E27FC236}">
                <a16:creationId xmlns:a16="http://schemas.microsoft.com/office/drawing/2014/main" xmlns="" id="{AA8A7696-A606-E141-AC1E-E8605B68AA16}"/>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xmlns="" id="{7F493CEF-4889-7A48-9DD8-E76A16F31238}"/>
              </a:ext>
            </a:extLst>
          </p:cNvPr>
          <p:cNvSpPr>
            <a:spLocks noGrp="1"/>
          </p:cNvSpPr>
          <p:nvPr>
            <p:ph type="sldNum" sz="quarter" idx="12"/>
          </p:nvPr>
        </p:nvSpPr>
        <p:spPr/>
        <p:txBody>
          <a:bodyPr/>
          <a:lstStyle/>
          <a:p>
            <a:fld id="{8CFA9658-A593-664B-B323-52F0C2015C93}" type="slidenum">
              <a:rPr lang="it-IT" smtClean="0"/>
              <a:t>‹#›</a:t>
            </a:fld>
            <a:endParaRPr lang="it-IT"/>
          </a:p>
        </p:txBody>
      </p:sp>
    </p:spTree>
    <p:extLst>
      <p:ext uri="{BB962C8B-B14F-4D97-AF65-F5344CB8AC3E}">
        <p14:creationId xmlns:p14="http://schemas.microsoft.com/office/powerpoint/2010/main" val="232091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B07F3-7604-4D48-8C7A-982EB0B61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xmlns="" id="{194363BC-2926-9F4A-BC47-07508E015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xmlns="" id="{8D9E629F-295B-1A4C-A6C1-D3DA5A13C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DEFC412-FBBD-2D45-AD81-69458151D0F5}"/>
              </a:ext>
            </a:extLst>
          </p:cNvPr>
          <p:cNvSpPr>
            <a:spLocks noGrp="1"/>
          </p:cNvSpPr>
          <p:nvPr>
            <p:ph type="dt" sz="half" idx="10"/>
          </p:nvPr>
        </p:nvSpPr>
        <p:spPr/>
        <p:txBody>
          <a:bodyPr/>
          <a:lstStyle/>
          <a:p>
            <a:fld id="{8459B711-896E-444F-A3DB-872847CB7A57}" type="datetimeFigureOut">
              <a:rPr lang="it-IT" smtClean="0"/>
              <a:t>02/12/2020</a:t>
            </a:fld>
            <a:endParaRPr lang="it-IT"/>
          </a:p>
        </p:txBody>
      </p:sp>
      <p:sp>
        <p:nvSpPr>
          <p:cNvPr id="6" name="Footer Placeholder 5">
            <a:extLst>
              <a:ext uri="{FF2B5EF4-FFF2-40B4-BE49-F238E27FC236}">
                <a16:creationId xmlns:a16="http://schemas.microsoft.com/office/drawing/2014/main" xmlns="" id="{4880C78F-A146-DD40-ADF8-D7838A92846A}"/>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xmlns="" id="{9859D0F1-4A1A-BD40-8498-5E4751A330D1}"/>
              </a:ext>
            </a:extLst>
          </p:cNvPr>
          <p:cNvSpPr>
            <a:spLocks noGrp="1"/>
          </p:cNvSpPr>
          <p:nvPr>
            <p:ph type="sldNum" sz="quarter" idx="12"/>
          </p:nvPr>
        </p:nvSpPr>
        <p:spPr/>
        <p:txBody>
          <a:bodyPr/>
          <a:lstStyle/>
          <a:p>
            <a:fld id="{8CFA9658-A593-664B-B323-52F0C2015C93}" type="slidenum">
              <a:rPr lang="it-IT" smtClean="0"/>
              <a:t>‹#›</a:t>
            </a:fld>
            <a:endParaRPr lang="it-IT"/>
          </a:p>
        </p:txBody>
      </p:sp>
    </p:spTree>
    <p:extLst>
      <p:ext uri="{BB962C8B-B14F-4D97-AF65-F5344CB8AC3E}">
        <p14:creationId xmlns:p14="http://schemas.microsoft.com/office/powerpoint/2010/main" val="410415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AB938CC-7161-1744-9A5B-58348E013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xmlns="" id="{B027AE56-9C36-854C-8948-67A9DAA953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xmlns="" id="{1C0B8BC6-2075-3542-A6CA-54943F47AD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9B711-896E-444F-A3DB-872847CB7A57}" type="datetimeFigureOut">
              <a:rPr lang="it-IT" smtClean="0"/>
              <a:t>02/12/2020</a:t>
            </a:fld>
            <a:endParaRPr lang="it-IT"/>
          </a:p>
        </p:txBody>
      </p:sp>
      <p:sp>
        <p:nvSpPr>
          <p:cNvPr id="5" name="Footer Placeholder 4">
            <a:extLst>
              <a:ext uri="{FF2B5EF4-FFF2-40B4-BE49-F238E27FC236}">
                <a16:creationId xmlns:a16="http://schemas.microsoft.com/office/drawing/2014/main" xmlns="" id="{9FD8BE84-D27A-4E40-A875-B2AE51AF5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xmlns="" id="{63641F69-EA26-1F4B-9EE3-4047049A5C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A9658-A593-664B-B323-52F0C2015C93}" type="slidenum">
              <a:rPr lang="it-IT" smtClean="0"/>
              <a:t>‹#›</a:t>
            </a:fld>
            <a:endParaRPr lang="it-IT"/>
          </a:p>
        </p:txBody>
      </p:sp>
    </p:spTree>
    <p:extLst>
      <p:ext uri="{BB962C8B-B14F-4D97-AF65-F5344CB8AC3E}">
        <p14:creationId xmlns:p14="http://schemas.microsoft.com/office/powerpoint/2010/main" val="3994435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a:defRPr sz="1400">
                <a:ea typeface="ＭＳ Ｐゴシック" charset="0"/>
                <a:cs typeface="+mn-cs"/>
              </a:defRPr>
            </a:lvl1pPr>
          </a:lstStyle>
          <a:p>
            <a:pPr eaLnBrk="0" hangingPunct="0">
              <a:defRPr/>
            </a:pPr>
            <a:endParaRPr lang="en-US">
              <a:solidFill>
                <a:srgbClr val="FFFFFF"/>
              </a:solidFill>
              <a:latin typeface="Times New Roman"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algn="ctr">
              <a:defRPr sz="1400">
                <a:ea typeface="ＭＳ Ｐゴシック" charset="0"/>
                <a:cs typeface="+mn-cs"/>
              </a:defRPr>
            </a:lvl1pPr>
          </a:lstStyle>
          <a:p>
            <a:pPr eaLnBrk="0" hangingPunct="0">
              <a:defRPr/>
            </a:pPr>
            <a:endParaRPr lang="en-US">
              <a:solidFill>
                <a:srgbClr val="FFFFFF"/>
              </a:solidFill>
              <a:latin typeface="Times New Roman"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algn="r">
              <a:defRPr sz="1400"/>
            </a:lvl1pPr>
          </a:lstStyle>
          <a:p>
            <a:pPr eaLnBrk="0" hangingPunct="0">
              <a:defRPr/>
            </a:pPr>
            <a:fld id="{936EDAAF-7F2A-1442-B601-9BC28D85EFD9}" type="slidenum">
              <a:rPr lang="en-US" altLang="x-none">
                <a:solidFill>
                  <a:srgbClr val="FFFFFF"/>
                </a:solidFill>
                <a:latin typeface="Times New Roman" charset="0"/>
                <a:ea typeface="ＭＳ Ｐゴシック" charset="-128"/>
              </a:rPr>
              <a:pPr eaLnBrk="0" hangingPunct="0">
                <a:defRPr/>
              </a:pPr>
              <a:t>‹#›</a:t>
            </a:fld>
            <a:endParaRPr lang="en-US" altLang="x-none">
              <a:solidFill>
                <a:srgbClr val="FFFFFF"/>
              </a:solidFill>
              <a:latin typeface="Times New Roman" charset="0"/>
              <a:ea typeface="ＭＳ Ｐゴシック" charset="-128"/>
            </a:endParaRPr>
          </a:p>
        </p:txBody>
      </p:sp>
    </p:spTree>
    <p:extLst>
      <p:ext uri="{BB962C8B-B14F-4D97-AF65-F5344CB8AC3E}">
        <p14:creationId xmlns:p14="http://schemas.microsoft.com/office/powerpoint/2010/main" val="148767701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a:defRPr sz="1400">
                <a:cs typeface="+mn-cs"/>
              </a:defRPr>
            </a:lvl1pPr>
          </a:lstStyle>
          <a:p>
            <a:pPr eaLnBrk="0" hangingPunct="0">
              <a:defRPr/>
            </a:pPr>
            <a:endParaRPr lang="en-US">
              <a:solidFill>
                <a:srgbClr val="FFFFFF"/>
              </a:solidFill>
              <a:latin typeface="Times New Roman" charset="0"/>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algn="ctr">
              <a:defRPr sz="1400">
                <a:cs typeface="+mn-cs"/>
              </a:defRPr>
            </a:lvl1pPr>
          </a:lstStyle>
          <a:p>
            <a:pPr eaLnBrk="0" hangingPunct="0">
              <a:defRPr/>
            </a:pPr>
            <a:endParaRPr lang="en-US">
              <a:solidFill>
                <a:srgbClr val="FFFFFF"/>
              </a:solidFill>
              <a:latin typeface="Times New Roman" charset="0"/>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algn="r">
              <a:defRPr sz="1400">
                <a:cs typeface="+mn-cs"/>
              </a:defRPr>
            </a:lvl1pPr>
          </a:lstStyle>
          <a:p>
            <a:pPr eaLnBrk="0" hangingPunct="0">
              <a:defRPr/>
            </a:pPr>
            <a:fld id="{045B34BE-CE69-6A4F-9811-C69CEFCBEDEB}" type="slidenum">
              <a:rPr lang="en-US">
                <a:solidFill>
                  <a:srgbClr val="FFFFFF"/>
                </a:solidFill>
                <a:latin typeface="Times New Roman" charset="0"/>
                <a:ea typeface="ＭＳ Ｐゴシック" charset="0"/>
              </a:rPr>
              <a:pPr eaLnBrk="0" hangingPunct="0">
                <a:defRPr/>
              </a:pPr>
              <a:t>‹#›</a:t>
            </a:fld>
            <a:endParaRPr lang="en-US">
              <a:solidFill>
                <a:srgbClr val="FFFFFF"/>
              </a:solidFill>
              <a:latin typeface="Times New Roman" charset="0"/>
              <a:ea typeface="ＭＳ Ｐゴシック" charset="0"/>
            </a:endParaRPr>
          </a:p>
        </p:txBody>
      </p:sp>
    </p:spTree>
    <p:extLst>
      <p:ext uri="{BB962C8B-B14F-4D97-AF65-F5344CB8AC3E}">
        <p14:creationId xmlns:p14="http://schemas.microsoft.com/office/powerpoint/2010/main" val="650726696"/>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E0699A05-21C7-461F-9316-35934DD3E97E}" type="slidenum">
              <a:rPr lang="en-US"/>
              <a:pPr/>
              <a:t>‹#›</a:t>
            </a:fld>
            <a:endParaRPr lang="en-US"/>
          </a:p>
        </p:txBody>
      </p:sp>
    </p:spTree>
    <p:extLst>
      <p:ext uri="{BB962C8B-B14F-4D97-AF65-F5344CB8AC3E}">
        <p14:creationId xmlns:p14="http://schemas.microsoft.com/office/powerpoint/2010/main" val="119027675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42B41219-D3A2-9B42-8DF8-ECDA371193DC}"/>
              </a:ext>
            </a:extLst>
          </p:cNvPr>
          <p:cNvSpPr>
            <a:spLocks noGrp="1"/>
          </p:cNvSpPr>
          <p:nvPr>
            <p:ph type="subTitle" idx="1"/>
          </p:nvPr>
        </p:nvSpPr>
        <p:spPr>
          <a:xfrm>
            <a:off x="880127" y="1834701"/>
            <a:ext cx="10397473" cy="4297157"/>
          </a:xfrm>
        </p:spPr>
        <p:txBody>
          <a:bodyPr>
            <a:normAutofit/>
          </a:bodyPr>
          <a:lstStyle/>
          <a:p>
            <a:r>
              <a:rPr lang="en-AU" sz="4800" dirty="0"/>
              <a:t>Current Research efforts in the prevention and treatment of Alzheimer’s Disease (AD) and Related Dementias </a:t>
            </a:r>
          </a:p>
          <a:p>
            <a:endParaRPr lang="it-IT" sz="4800" dirty="0"/>
          </a:p>
        </p:txBody>
      </p:sp>
    </p:spTree>
    <p:extLst>
      <p:ext uri="{BB962C8B-B14F-4D97-AF65-F5344CB8AC3E}">
        <p14:creationId xmlns:p14="http://schemas.microsoft.com/office/powerpoint/2010/main" val="4112613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EE7B064-D6D5-0247-8D48-45A1681C8D3A}"/>
              </a:ext>
            </a:extLst>
          </p:cNvPr>
          <p:cNvSpPr txBox="1"/>
          <p:nvPr/>
        </p:nvSpPr>
        <p:spPr>
          <a:xfrm>
            <a:off x="134138" y="0"/>
            <a:ext cx="11707906" cy="1754326"/>
          </a:xfrm>
          <a:prstGeom prst="rect">
            <a:avLst/>
          </a:prstGeom>
          <a:noFill/>
        </p:spPr>
        <p:txBody>
          <a:bodyPr wrap="square" rtlCol="0">
            <a:spAutoFit/>
          </a:bodyPr>
          <a:lstStyle/>
          <a:p>
            <a:r>
              <a:rPr lang="en-AU" sz="2800" dirty="0"/>
              <a:t>AD Related Dementias and New Blood Biomarkers…</a:t>
            </a:r>
          </a:p>
          <a:p>
            <a:r>
              <a:rPr lang="en-AU" sz="4000" dirty="0"/>
              <a:t>New Research on Chronic Traumatic Encephalopathy (CTE)</a:t>
            </a:r>
          </a:p>
        </p:txBody>
      </p:sp>
      <p:sp>
        <p:nvSpPr>
          <p:cNvPr id="3" name="TextBox 2">
            <a:extLst>
              <a:ext uri="{FF2B5EF4-FFF2-40B4-BE49-F238E27FC236}">
                <a16:creationId xmlns:a16="http://schemas.microsoft.com/office/drawing/2014/main" xmlns="" id="{F1E7251B-2A09-7D4C-9032-7FD131A37396}"/>
              </a:ext>
            </a:extLst>
          </p:cNvPr>
          <p:cNvSpPr txBox="1"/>
          <p:nvPr/>
        </p:nvSpPr>
        <p:spPr>
          <a:xfrm>
            <a:off x="0" y="1928207"/>
            <a:ext cx="7778044" cy="4401205"/>
          </a:xfrm>
          <a:prstGeom prst="rect">
            <a:avLst/>
          </a:prstGeom>
          <a:noFill/>
        </p:spPr>
        <p:txBody>
          <a:bodyPr wrap="square" rtlCol="0">
            <a:spAutoFit/>
          </a:bodyPr>
          <a:lstStyle/>
          <a:p>
            <a:pPr marL="742950" lvl="1" indent="-285750">
              <a:buFont typeface="Arial" panose="020B0604020202020204" pitchFamily="34" charset="0"/>
              <a:buChar char="•"/>
            </a:pPr>
            <a:r>
              <a:rPr lang="en-AU" sz="2000" dirty="0"/>
              <a:t>What is CTE? </a:t>
            </a:r>
          </a:p>
          <a:p>
            <a:pPr marL="1200150" lvl="2" indent="-285750">
              <a:buFont typeface="Arial" panose="020B0604020202020204" pitchFamily="34" charset="0"/>
              <a:buChar char="•"/>
            </a:pPr>
            <a:r>
              <a:rPr lang="en-AU" sz="2000" dirty="0"/>
              <a:t>Caused by multiple head impacts </a:t>
            </a:r>
          </a:p>
          <a:p>
            <a:pPr marL="1200150" lvl="2" indent="-285750">
              <a:buFont typeface="Arial" panose="020B0604020202020204" pitchFamily="34" charset="0"/>
              <a:buChar char="•"/>
            </a:pPr>
            <a:r>
              <a:rPr lang="en-AU" sz="2000" dirty="0"/>
              <a:t>Characterized by tau accumulation</a:t>
            </a:r>
          </a:p>
          <a:p>
            <a:pPr marL="1257300" lvl="2" indent="-342900">
              <a:buFont typeface="Arial" panose="020B0604020202020204" pitchFamily="34" charset="0"/>
              <a:buChar char="•"/>
              <a:defRPr/>
            </a:pPr>
            <a:r>
              <a:rPr lang="en-AU" sz="2000" dirty="0"/>
              <a:t>Impairment in memory, depression, hopelessness, explosivity, out of control, violent</a:t>
            </a:r>
          </a:p>
          <a:p>
            <a:pPr marL="1257300" lvl="2" indent="-342900">
              <a:buFont typeface="Arial" panose="020B0604020202020204" pitchFamily="34" charset="0"/>
              <a:buChar char="•"/>
              <a:defRPr/>
            </a:pPr>
            <a:endParaRPr lang="en-AU" sz="2000" dirty="0"/>
          </a:p>
          <a:p>
            <a:pPr marL="742950" lvl="1" indent="-285750">
              <a:buFont typeface="Arial" panose="020B0604020202020204" pitchFamily="34" charset="0"/>
              <a:buChar char="•"/>
              <a:defRPr/>
            </a:pPr>
            <a:r>
              <a:rPr lang="en-AU" sz="2000" dirty="0"/>
              <a:t>The Boston University CTE </a:t>
            </a:r>
            <a:r>
              <a:rPr lang="en-AU" sz="2000" dirty="0" err="1"/>
              <a:t>Center</a:t>
            </a:r>
            <a:r>
              <a:rPr lang="en-AU" sz="2000" dirty="0"/>
              <a:t> leads the field in furthering the understanding of CTE. The BU-VA-CLF  Brain Bank is the largest tissue repository in the world focused on traumatic brain injury (TBI) and CTE. </a:t>
            </a:r>
          </a:p>
          <a:p>
            <a:pPr lvl="2">
              <a:defRPr/>
            </a:pPr>
            <a:endParaRPr lang="en-AU" sz="2000" dirty="0"/>
          </a:p>
          <a:p>
            <a:pPr marL="914400" lvl="1" indent="-457200">
              <a:buFont typeface="Arial" panose="020B0604020202020204" pitchFamily="34" charset="0"/>
              <a:buChar char="•"/>
            </a:pPr>
            <a:r>
              <a:rPr lang="en-AU" sz="2000" dirty="0"/>
              <a:t>The Boston University CTE </a:t>
            </a:r>
            <a:r>
              <a:rPr lang="en-AU" sz="2000" dirty="0" err="1"/>
              <a:t>Center</a:t>
            </a:r>
            <a:r>
              <a:rPr lang="en-AU" sz="2000" dirty="0"/>
              <a:t> has found that more repetitive  head impact exposure  have been shown to correlate with  greater tau amount in the blood (</a:t>
            </a:r>
            <a:r>
              <a:rPr lang="en-AU" sz="2000" dirty="0" err="1"/>
              <a:t>Alosco</a:t>
            </a:r>
            <a:r>
              <a:rPr lang="en-AU" sz="2000" dirty="0"/>
              <a:t> et al., 2018)</a:t>
            </a:r>
          </a:p>
        </p:txBody>
      </p:sp>
      <p:pic>
        <p:nvPicPr>
          <p:cNvPr id="4" name="Picture 6" descr="1222_nfl-brains">
            <a:extLst>
              <a:ext uri="{FF2B5EF4-FFF2-40B4-BE49-F238E27FC236}">
                <a16:creationId xmlns:a16="http://schemas.microsoft.com/office/drawing/2014/main" xmlns="" id="{A9D261F6-713F-5C4C-A350-CC45F0F536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71555" y="3755643"/>
            <a:ext cx="3996071" cy="300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15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53D59F-0EF1-5143-A946-4ABC470BA5AD}"/>
              </a:ext>
            </a:extLst>
          </p:cNvPr>
          <p:cNvSpPr>
            <a:spLocks noGrp="1"/>
          </p:cNvSpPr>
          <p:nvPr>
            <p:ph type="title"/>
          </p:nvPr>
        </p:nvSpPr>
        <p:spPr>
          <a:xfrm>
            <a:off x="0" y="0"/>
            <a:ext cx="10515600" cy="1325563"/>
          </a:xfrm>
        </p:spPr>
        <p:txBody>
          <a:bodyPr/>
          <a:lstStyle/>
          <a:p>
            <a:r>
              <a:rPr lang="en-AU" dirty="0"/>
              <a:t>More research on CTE</a:t>
            </a:r>
          </a:p>
        </p:txBody>
      </p:sp>
      <p:sp>
        <p:nvSpPr>
          <p:cNvPr id="3" name="Content Placeholder 2">
            <a:extLst>
              <a:ext uri="{FF2B5EF4-FFF2-40B4-BE49-F238E27FC236}">
                <a16:creationId xmlns:a16="http://schemas.microsoft.com/office/drawing/2014/main" xmlns="" id="{AB20E094-AE4F-F34C-B556-5132BFEB826E}"/>
              </a:ext>
            </a:extLst>
          </p:cNvPr>
          <p:cNvSpPr>
            <a:spLocks noGrp="1"/>
          </p:cNvSpPr>
          <p:nvPr>
            <p:ph idx="1"/>
          </p:nvPr>
        </p:nvSpPr>
        <p:spPr>
          <a:xfrm>
            <a:off x="587187" y="1325563"/>
            <a:ext cx="10959353" cy="5360894"/>
          </a:xfrm>
        </p:spPr>
        <p:txBody>
          <a:bodyPr>
            <a:normAutofit/>
          </a:bodyPr>
          <a:lstStyle/>
          <a:p>
            <a:r>
              <a:rPr lang="en-AU" sz="3200" dirty="0"/>
              <a:t>New work is showing that the more exposure to repetitive head impacts the more the risk to develop CTE (</a:t>
            </a:r>
            <a:r>
              <a:rPr lang="en-AU" sz="3200" dirty="0" err="1"/>
              <a:t>Meez</a:t>
            </a:r>
            <a:r>
              <a:rPr lang="en-AU" sz="3200" dirty="0"/>
              <a:t> et al. 2019)</a:t>
            </a:r>
          </a:p>
          <a:p>
            <a:r>
              <a:rPr lang="en-AU" sz="3200" dirty="0"/>
              <a:t>More repetitive head injuries = higher Tau in the CSF ( </a:t>
            </a:r>
            <a:r>
              <a:rPr lang="en-AU" sz="3200" dirty="0" err="1"/>
              <a:t>Alosco</a:t>
            </a:r>
            <a:r>
              <a:rPr lang="en-AU" sz="3200" dirty="0"/>
              <a:t> et al., 2018)</a:t>
            </a:r>
          </a:p>
          <a:p>
            <a:r>
              <a:rPr lang="en-AU" sz="3200" dirty="0"/>
              <a:t>More repetitive head impact exposure= more MRI White Matter abnormalities  (</a:t>
            </a:r>
            <a:r>
              <a:rPr lang="en-AU" sz="3200" dirty="0" err="1"/>
              <a:t>Alosco</a:t>
            </a:r>
            <a:r>
              <a:rPr lang="en-AU" sz="3200" dirty="0"/>
              <a:t> et al., 2018)  </a:t>
            </a:r>
          </a:p>
          <a:p>
            <a:r>
              <a:rPr lang="en-AU" sz="3200" dirty="0"/>
              <a:t>Novel tau filament found in CTE, distinct from AD tau filaments! (Falcon, 2019)</a:t>
            </a:r>
          </a:p>
          <a:p>
            <a:r>
              <a:rPr lang="en-AU" sz="3200" dirty="0"/>
              <a:t>Tau PET could potentially be used for CTE (Stern et al. 2019)</a:t>
            </a:r>
          </a:p>
          <a:p>
            <a:pPr marL="457200" lvl="1" indent="0">
              <a:buNone/>
            </a:pPr>
            <a:endParaRPr lang="it-IT" dirty="0"/>
          </a:p>
          <a:p>
            <a:pPr lvl="1"/>
            <a:endParaRPr lang="it-IT" dirty="0"/>
          </a:p>
          <a:p>
            <a:pPr lvl="1"/>
            <a:endParaRPr lang="it-IT" dirty="0"/>
          </a:p>
          <a:p>
            <a:pPr marL="457200" lvl="1" indent="0">
              <a:buNone/>
            </a:pPr>
            <a:endParaRPr lang="it-IT" dirty="0"/>
          </a:p>
          <a:p>
            <a:pPr lvl="1"/>
            <a:endParaRPr lang="it-IT" dirty="0"/>
          </a:p>
          <a:p>
            <a:pPr lvl="1"/>
            <a:endParaRPr lang="it-IT" dirty="0"/>
          </a:p>
        </p:txBody>
      </p:sp>
    </p:spTree>
    <p:extLst>
      <p:ext uri="{BB962C8B-B14F-4D97-AF65-F5344CB8AC3E}">
        <p14:creationId xmlns:p14="http://schemas.microsoft.com/office/powerpoint/2010/main" val="69744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A6A2A0-418D-D148-966C-7374F8F6FA5A}"/>
              </a:ext>
            </a:extLst>
          </p:cNvPr>
          <p:cNvSpPr>
            <a:spLocks noGrp="1"/>
          </p:cNvSpPr>
          <p:nvPr>
            <p:ph type="title"/>
          </p:nvPr>
        </p:nvSpPr>
        <p:spPr>
          <a:xfrm>
            <a:off x="2254623" y="2462867"/>
            <a:ext cx="7767918" cy="1325563"/>
          </a:xfrm>
        </p:spPr>
        <p:txBody>
          <a:bodyPr/>
          <a:lstStyle/>
          <a:p>
            <a:r>
              <a:rPr lang="it-IT" dirty="0"/>
              <a:t>2. </a:t>
            </a:r>
            <a:r>
              <a:rPr lang="en-US" altLang="en-US" dirty="0"/>
              <a:t>New  Diagnostic Framework </a:t>
            </a:r>
            <a:br>
              <a:rPr lang="en-US" altLang="en-US" dirty="0"/>
            </a:br>
            <a:endParaRPr lang="it-IT" dirty="0"/>
          </a:p>
        </p:txBody>
      </p:sp>
    </p:spTree>
    <p:extLst>
      <p:ext uri="{BB962C8B-B14F-4D97-AF65-F5344CB8AC3E}">
        <p14:creationId xmlns:p14="http://schemas.microsoft.com/office/powerpoint/2010/main" val="2736733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BF94658-BB5D-7848-A5F7-EF048B728BCE}"/>
              </a:ext>
            </a:extLst>
          </p:cNvPr>
          <p:cNvSpPr txBox="1"/>
          <p:nvPr/>
        </p:nvSpPr>
        <p:spPr>
          <a:xfrm>
            <a:off x="156829" y="174515"/>
            <a:ext cx="11307036" cy="584775"/>
          </a:xfrm>
          <a:prstGeom prst="rect">
            <a:avLst/>
          </a:prstGeom>
          <a:noFill/>
        </p:spPr>
        <p:txBody>
          <a:bodyPr wrap="square" rtlCol="0">
            <a:spAutoFit/>
          </a:bodyPr>
          <a:lstStyle/>
          <a:p>
            <a:r>
              <a:rPr lang="it-IT" sz="3200" dirty="0"/>
              <a:t>New </a:t>
            </a:r>
            <a:r>
              <a:rPr lang="it-IT" sz="3200" dirty="0" err="1"/>
              <a:t>unbiased</a:t>
            </a:r>
            <a:r>
              <a:rPr lang="it-IT" sz="3200" dirty="0"/>
              <a:t> AT(</a:t>
            </a:r>
            <a:r>
              <a:rPr lang="it-IT" sz="3200" dirty="0" err="1"/>
              <a:t>N</a:t>
            </a:r>
            <a:r>
              <a:rPr lang="it-IT" sz="3200" dirty="0"/>
              <a:t>) </a:t>
            </a:r>
            <a:r>
              <a:rPr lang="it-IT" sz="3200" dirty="0" err="1"/>
              <a:t>Classification</a:t>
            </a:r>
            <a:r>
              <a:rPr lang="it-IT" sz="3200" dirty="0"/>
              <a:t> </a:t>
            </a:r>
            <a:r>
              <a:rPr lang="it-IT" sz="3200" dirty="0" err="1"/>
              <a:t>Scheme</a:t>
            </a:r>
            <a:r>
              <a:rPr lang="it-IT" sz="3200" dirty="0"/>
              <a:t> (Jack et al., 2018)</a:t>
            </a:r>
          </a:p>
        </p:txBody>
      </p:sp>
      <p:sp>
        <p:nvSpPr>
          <p:cNvPr id="6" name="TextBox 5">
            <a:extLst>
              <a:ext uri="{FF2B5EF4-FFF2-40B4-BE49-F238E27FC236}">
                <a16:creationId xmlns:a16="http://schemas.microsoft.com/office/drawing/2014/main" xmlns="" id="{BBBDFB44-50C6-BE4B-B2FA-53A116B2CDA2}"/>
              </a:ext>
            </a:extLst>
          </p:cNvPr>
          <p:cNvSpPr txBox="1"/>
          <p:nvPr/>
        </p:nvSpPr>
        <p:spPr>
          <a:xfrm>
            <a:off x="0" y="946933"/>
            <a:ext cx="12035171" cy="6401753"/>
          </a:xfrm>
          <a:prstGeom prst="rect">
            <a:avLst/>
          </a:prstGeom>
          <a:noFill/>
        </p:spPr>
        <p:txBody>
          <a:bodyPr wrap="square" rtlCol="0">
            <a:spAutoFit/>
          </a:bodyPr>
          <a:lstStyle/>
          <a:p>
            <a:pPr marL="285750" indent="-285750">
              <a:buFont typeface="Arial" panose="020B0604020202020204" pitchFamily="34" charset="0"/>
              <a:buChar char="•"/>
            </a:pPr>
            <a:r>
              <a:rPr lang="it-IT" sz="2400" dirty="0"/>
              <a:t>A </a:t>
            </a:r>
            <a:r>
              <a:rPr lang="en-AU" sz="2400" dirty="0"/>
              <a:t>descriptive system for  categorizing multidomain biomarker findings at the individuals person level in a format that is easy to understand and use</a:t>
            </a:r>
          </a:p>
          <a:p>
            <a:pPr marL="285750" indent="-285750">
              <a:buFont typeface="Arial" panose="020B0604020202020204" pitchFamily="34" charset="0"/>
              <a:buChar char="•"/>
            </a:pPr>
            <a:endParaRPr lang="en-AU" sz="2000" b="1" dirty="0"/>
          </a:p>
          <a:p>
            <a:pPr marL="285750" indent="-285750">
              <a:buFont typeface="Arial" panose="020B0604020202020204" pitchFamily="34" charset="0"/>
              <a:buChar char="•"/>
            </a:pPr>
            <a:r>
              <a:rPr lang="en-AU" sz="2400" b="1" dirty="0"/>
              <a:t>A Aggregated b-amyloid or associated pathophysiology </a:t>
            </a:r>
          </a:p>
          <a:p>
            <a:pPr marL="1257300" lvl="2" indent="-342900">
              <a:buFont typeface="+mj-lt"/>
              <a:buAutoNum type="alphaLcPeriod"/>
            </a:pPr>
            <a:r>
              <a:rPr lang="en-AU" sz="2400" dirty="0"/>
              <a:t>CSF </a:t>
            </a:r>
            <a:r>
              <a:rPr lang="en-AU" altLang="en-US" sz="2400" dirty="0"/>
              <a:t>Aβ42 or 42/40 ratio </a:t>
            </a:r>
          </a:p>
          <a:p>
            <a:pPr marL="1257300" lvl="2" indent="-342900">
              <a:buFont typeface="+mj-lt"/>
              <a:buAutoNum type="alphaLcPeriod"/>
            </a:pPr>
            <a:r>
              <a:rPr lang="en-AU" sz="2400" dirty="0"/>
              <a:t>Amyloid PET </a:t>
            </a:r>
          </a:p>
          <a:p>
            <a:pPr marL="1257300" lvl="2" indent="-342900">
              <a:buFont typeface="+mj-lt"/>
              <a:buAutoNum type="alphaLcPeriod"/>
            </a:pPr>
            <a:endParaRPr lang="en-AU" sz="2400" dirty="0"/>
          </a:p>
          <a:p>
            <a:pPr marL="342900" indent="-342900">
              <a:buFont typeface="Arial" panose="020B0604020202020204" pitchFamily="34" charset="0"/>
              <a:buChar char="•"/>
            </a:pPr>
            <a:r>
              <a:rPr lang="en-AU" sz="2400" b="1" dirty="0"/>
              <a:t>T Aggregated tau (neurofibrillary tangles) or associated pathophysiology</a:t>
            </a:r>
            <a:endParaRPr lang="en-AU" sz="2400" dirty="0"/>
          </a:p>
          <a:p>
            <a:pPr marL="1257300" lvl="2" indent="-342900">
              <a:buFont typeface="+mj-lt"/>
              <a:buAutoNum type="alphaLcPeriod"/>
            </a:pPr>
            <a:r>
              <a:rPr lang="en-AU" sz="2400" dirty="0"/>
              <a:t>CSF p-tau </a:t>
            </a:r>
          </a:p>
          <a:p>
            <a:pPr marL="1257300" lvl="2" indent="-342900">
              <a:buFont typeface="+mj-lt"/>
              <a:buAutoNum type="alphaLcPeriod"/>
            </a:pPr>
            <a:r>
              <a:rPr lang="en-AU" sz="2400" dirty="0"/>
              <a:t>Tau PET </a:t>
            </a:r>
          </a:p>
          <a:p>
            <a:pPr marL="1257300" lvl="2" indent="-342900">
              <a:buFont typeface="+mj-lt"/>
              <a:buAutoNum type="alphaLcPeriod"/>
            </a:pPr>
            <a:endParaRPr lang="en-AU" sz="2400" dirty="0"/>
          </a:p>
          <a:p>
            <a:pPr marL="342900" indent="-342900">
              <a:buFont typeface="Arial" panose="020B0604020202020204" pitchFamily="34" charset="0"/>
              <a:buChar char="•"/>
            </a:pPr>
            <a:r>
              <a:rPr lang="en-AU" sz="2400" b="1" dirty="0"/>
              <a:t>(N) Neurodegeneration/neuronal injury</a:t>
            </a:r>
          </a:p>
          <a:p>
            <a:pPr marL="1257300" lvl="2" indent="-342900">
              <a:buFont typeface="+mj-lt"/>
              <a:buAutoNum type="alphaLcPeriod"/>
            </a:pPr>
            <a:r>
              <a:rPr lang="en-AU" sz="2400" dirty="0"/>
              <a:t>Anatomic MRI </a:t>
            </a:r>
          </a:p>
          <a:p>
            <a:pPr marL="1257300" lvl="2" indent="-342900">
              <a:buFont typeface="+mj-lt"/>
              <a:buAutoNum type="alphaLcPeriod"/>
            </a:pPr>
            <a:r>
              <a:rPr lang="en-AU" sz="2400" dirty="0"/>
              <a:t>FDG PET </a:t>
            </a:r>
          </a:p>
          <a:p>
            <a:pPr marL="1257300" lvl="2" indent="-342900">
              <a:buFont typeface="+mj-lt"/>
              <a:buAutoNum type="alphaLcPeriod"/>
            </a:pPr>
            <a:r>
              <a:rPr lang="en-US" sz="2400" dirty="0"/>
              <a:t>CSF total tau </a:t>
            </a:r>
          </a:p>
          <a:p>
            <a:pPr lvl="2"/>
            <a:endParaRPr lang="en-US" dirty="0"/>
          </a:p>
          <a:p>
            <a:pPr marL="1257300" lvl="2" indent="-342900">
              <a:buFont typeface="+mj-lt"/>
              <a:buAutoNum type="alphaLcPeriod"/>
            </a:pPr>
            <a:endParaRPr lang="en-US" dirty="0"/>
          </a:p>
          <a:p>
            <a:pPr marL="342900" indent="-342900">
              <a:buFont typeface="+mj-lt"/>
              <a:buAutoNum type="alphaLcPeriod"/>
            </a:pPr>
            <a:endParaRPr lang="it-IT" dirty="0"/>
          </a:p>
        </p:txBody>
      </p:sp>
    </p:spTree>
    <p:extLst>
      <p:ext uri="{BB962C8B-B14F-4D97-AF65-F5344CB8AC3E}">
        <p14:creationId xmlns:p14="http://schemas.microsoft.com/office/powerpoint/2010/main" val="275695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xmlns="" id="{B35C7927-C691-834F-9753-036AB7A6D4EA}"/>
              </a:ext>
            </a:extLst>
          </p:cNvPr>
          <p:cNvSpPr txBox="1">
            <a:spLocks/>
          </p:cNvSpPr>
          <p:nvPr/>
        </p:nvSpPr>
        <p:spPr>
          <a:xfrm>
            <a:off x="269012" y="3776132"/>
            <a:ext cx="11770587" cy="28786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it-IT" sz="2400" dirty="0"/>
          </a:p>
          <a:p>
            <a:r>
              <a:rPr lang="en-US" sz="2400" dirty="0"/>
              <a:t>This updated research framework shifts the definition of AD in living people from a </a:t>
            </a:r>
            <a:r>
              <a:rPr lang="en-US" sz="2400" dirty="0" err="1"/>
              <a:t>syndromal</a:t>
            </a:r>
            <a:r>
              <a:rPr lang="en-US" sz="2400" dirty="0"/>
              <a:t> to a biological construct. </a:t>
            </a:r>
          </a:p>
          <a:p>
            <a:r>
              <a:rPr lang="en-US" sz="2400" dirty="0"/>
              <a:t>A new division has been introduced between the presence of an underlying disease from the clinical syndrome associated with the disease. </a:t>
            </a:r>
          </a:p>
          <a:p>
            <a:r>
              <a:rPr lang="en-US" sz="2400" dirty="0"/>
              <a:t>AD is now conceptualized as a continuum both from biomarker and clinical perspective. </a:t>
            </a:r>
          </a:p>
          <a:p>
            <a:endParaRPr lang="it-IT" sz="2400" dirty="0"/>
          </a:p>
          <a:p>
            <a:pPr marL="0" indent="0">
              <a:buNone/>
            </a:pPr>
            <a:endParaRPr lang="it-IT" sz="2400" dirty="0"/>
          </a:p>
          <a:p>
            <a:endParaRPr lang="it-IT" sz="2400" dirty="0"/>
          </a:p>
        </p:txBody>
      </p:sp>
      <p:pic>
        <p:nvPicPr>
          <p:cNvPr id="8" name="Picture 7">
            <a:extLst>
              <a:ext uri="{FF2B5EF4-FFF2-40B4-BE49-F238E27FC236}">
                <a16:creationId xmlns:a16="http://schemas.microsoft.com/office/drawing/2014/main" xmlns="" id="{A48214FA-9F03-5449-BD2C-9D6B47374824}"/>
              </a:ext>
            </a:extLst>
          </p:cNvPr>
          <p:cNvPicPr>
            <a:picLocks noChangeAspect="1"/>
          </p:cNvPicPr>
          <p:nvPr/>
        </p:nvPicPr>
        <p:blipFill>
          <a:blip r:embed="rId2"/>
          <a:stretch>
            <a:fillRect/>
          </a:stretch>
        </p:blipFill>
        <p:spPr>
          <a:xfrm>
            <a:off x="604791" y="1066800"/>
            <a:ext cx="10593948" cy="2977840"/>
          </a:xfrm>
          <a:prstGeom prst="rect">
            <a:avLst/>
          </a:prstGeom>
        </p:spPr>
      </p:pic>
      <p:sp>
        <p:nvSpPr>
          <p:cNvPr id="11" name="Rectangle 2">
            <a:extLst>
              <a:ext uri="{FF2B5EF4-FFF2-40B4-BE49-F238E27FC236}">
                <a16:creationId xmlns:a16="http://schemas.microsoft.com/office/drawing/2014/main" xmlns="" id="{6DEE455F-A8D8-224C-8858-589117A0B2BA}"/>
              </a:ext>
            </a:extLst>
          </p:cNvPr>
          <p:cNvSpPr txBox="1">
            <a:spLocks noChangeArrowheads="1"/>
          </p:cNvSpPr>
          <p:nvPr/>
        </p:nvSpPr>
        <p:spPr>
          <a:xfrm>
            <a:off x="269012" y="238359"/>
            <a:ext cx="11545390" cy="828441"/>
          </a:xfrm>
          <a:prstGeom prst="rect">
            <a:avLst/>
          </a:prstGeom>
        </p:spPr>
        <p:txBody>
          <a:bodyPr vert="horz" wrap="square" lIns="91440" tIns="45720" rIns="91440" bIns="45720" numCol="1" rtlCol="0" anchor="ctr" anchorCtr="0" compatLnSpc="1">
            <a:prstTxWarp prst="textNoShape">
              <a:avLst/>
            </a:prstTxWarp>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dirty="0"/>
              <a:t>New Classification system and more accurate biomarkers resulted in a new Diagnostic Framework Criteria</a:t>
            </a:r>
          </a:p>
        </p:txBody>
      </p:sp>
    </p:spTree>
    <p:extLst>
      <p:ext uri="{BB962C8B-B14F-4D97-AF65-F5344CB8AC3E}">
        <p14:creationId xmlns:p14="http://schemas.microsoft.com/office/powerpoint/2010/main" val="132105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C71A844-F1AA-8C4C-91F2-519D99D59176}"/>
              </a:ext>
            </a:extLst>
          </p:cNvPr>
          <p:cNvPicPr>
            <a:picLocks noChangeAspect="1"/>
          </p:cNvPicPr>
          <p:nvPr/>
        </p:nvPicPr>
        <p:blipFill>
          <a:blip r:embed="rId3"/>
          <a:stretch>
            <a:fillRect/>
          </a:stretch>
        </p:blipFill>
        <p:spPr>
          <a:xfrm>
            <a:off x="3224589" y="168192"/>
            <a:ext cx="6092666" cy="6490014"/>
          </a:xfrm>
          <a:prstGeom prst="rect">
            <a:avLst/>
          </a:prstGeom>
        </p:spPr>
      </p:pic>
    </p:spTree>
    <p:extLst>
      <p:ext uri="{BB962C8B-B14F-4D97-AF65-F5344CB8AC3E}">
        <p14:creationId xmlns:p14="http://schemas.microsoft.com/office/powerpoint/2010/main" val="98254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0B2C4-585C-9543-AD43-4683B552AA18}"/>
              </a:ext>
            </a:extLst>
          </p:cNvPr>
          <p:cNvSpPr>
            <a:spLocks noGrp="1"/>
          </p:cNvSpPr>
          <p:nvPr>
            <p:ph type="title"/>
          </p:nvPr>
        </p:nvSpPr>
        <p:spPr>
          <a:xfrm>
            <a:off x="33718" y="181768"/>
            <a:ext cx="12051792" cy="1325563"/>
          </a:xfrm>
        </p:spPr>
        <p:txBody>
          <a:bodyPr/>
          <a:lstStyle/>
          <a:p>
            <a:pPr algn="ctr"/>
            <a:r>
              <a:rPr lang="en-AU" dirty="0"/>
              <a:t>New Framework for </a:t>
            </a:r>
            <a:r>
              <a:rPr lang="en-AU" dirty="0" err="1"/>
              <a:t>Syndromal</a:t>
            </a:r>
            <a:r>
              <a:rPr lang="en-AU" dirty="0"/>
              <a:t> Staging of Cognitive Continuum</a:t>
            </a:r>
          </a:p>
        </p:txBody>
      </p:sp>
      <p:sp>
        <p:nvSpPr>
          <p:cNvPr id="3" name="Content Placeholder 2">
            <a:extLst>
              <a:ext uri="{FF2B5EF4-FFF2-40B4-BE49-F238E27FC236}">
                <a16:creationId xmlns:a16="http://schemas.microsoft.com/office/drawing/2014/main" xmlns="" id="{5F7052A7-66D1-0249-9466-546777BE343C}"/>
              </a:ext>
            </a:extLst>
          </p:cNvPr>
          <p:cNvSpPr>
            <a:spLocks noGrp="1"/>
          </p:cNvSpPr>
          <p:nvPr>
            <p:ph idx="1"/>
          </p:nvPr>
        </p:nvSpPr>
        <p:spPr>
          <a:xfrm>
            <a:off x="407860" y="1507331"/>
            <a:ext cx="11516487" cy="469011"/>
          </a:xfrm>
        </p:spPr>
        <p:txBody>
          <a:bodyPr>
            <a:normAutofit lnSpcReduction="10000"/>
          </a:bodyPr>
          <a:lstStyle/>
          <a:p>
            <a:pPr marL="0" indent="0">
              <a:buNone/>
            </a:pPr>
            <a:r>
              <a:rPr lang="en-AU" dirty="0"/>
              <a:t>Aims to clarify the distinction between 3 cognitive states: </a:t>
            </a:r>
          </a:p>
        </p:txBody>
      </p:sp>
      <p:sp>
        <p:nvSpPr>
          <p:cNvPr id="4" name="TextBox 3">
            <a:extLst>
              <a:ext uri="{FF2B5EF4-FFF2-40B4-BE49-F238E27FC236}">
                <a16:creationId xmlns:a16="http://schemas.microsoft.com/office/drawing/2014/main" xmlns="" id="{CE5D8306-8B2A-BF4B-A2F0-690F6C675291}"/>
              </a:ext>
            </a:extLst>
          </p:cNvPr>
          <p:cNvSpPr txBox="1"/>
          <p:nvPr/>
        </p:nvSpPr>
        <p:spPr>
          <a:xfrm>
            <a:off x="10101263" y="6202918"/>
            <a:ext cx="1667829" cy="369332"/>
          </a:xfrm>
          <a:prstGeom prst="rect">
            <a:avLst/>
          </a:prstGeom>
          <a:noFill/>
        </p:spPr>
        <p:txBody>
          <a:bodyPr wrap="none" rtlCol="0">
            <a:spAutoFit/>
          </a:bodyPr>
          <a:lstStyle/>
          <a:p>
            <a:r>
              <a:rPr lang="it-IT" dirty="0"/>
              <a:t>Jack et al., 2018</a:t>
            </a:r>
          </a:p>
        </p:txBody>
      </p:sp>
      <p:sp>
        <p:nvSpPr>
          <p:cNvPr id="5" name="TextBox 4">
            <a:extLst>
              <a:ext uri="{FF2B5EF4-FFF2-40B4-BE49-F238E27FC236}">
                <a16:creationId xmlns:a16="http://schemas.microsoft.com/office/drawing/2014/main" xmlns="" id="{EC206026-B3E0-674A-8145-B62CDA11483A}"/>
              </a:ext>
            </a:extLst>
          </p:cNvPr>
          <p:cNvSpPr txBox="1"/>
          <p:nvPr/>
        </p:nvSpPr>
        <p:spPr>
          <a:xfrm>
            <a:off x="407860" y="2464207"/>
            <a:ext cx="11677650" cy="2831544"/>
          </a:xfrm>
          <a:prstGeom prst="rect">
            <a:avLst/>
          </a:prstGeom>
          <a:noFill/>
        </p:spPr>
        <p:txBody>
          <a:bodyPr wrap="square" rtlCol="0">
            <a:spAutoFit/>
          </a:bodyPr>
          <a:lstStyle/>
          <a:p>
            <a:pPr marL="457200" indent="-457200">
              <a:buFont typeface="+mj-lt"/>
              <a:buAutoNum type="arabicPeriod"/>
            </a:pPr>
            <a:r>
              <a:rPr lang="en-AU" sz="3200" dirty="0"/>
              <a:t>Cognitively unimpaired</a:t>
            </a:r>
          </a:p>
          <a:p>
            <a:pPr marL="457200" indent="-457200">
              <a:buFont typeface="+mj-lt"/>
              <a:buAutoNum type="arabicPeriod"/>
            </a:pPr>
            <a:endParaRPr lang="en-AU" sz="3200" dirty="0"/>
          </a:p>
          <a:p>
            <a:r>
              <a:rPr lang="en-AU" sz="3200" dirty="0">
                <a:latin typeface="Calibri" panose="020F0502020204030204" pitchFamily="34" charset="0"/>
                <a:cs typeface="Calibri" panose="020F0502020204030204" pitchFamily="34" charset="0"/>
              </a:rPr>
              <a:t>2. Mild </a:t>
            </a:r>
            <a:r>
              <a:rPr lang="en-AU" sz="3200" dirty="0">
                <a:cs typeface="Calibri" panose="020F0502020204030204" pitchFamily="34" charset="0"/>
              </a:rPr>
              <a:t>Cognitive</a:t>
            </a:r>
            <a:r>
              <a:rPr lang="en-AU" sz="3200" dirty="0">
                <a:latin typeface="Calibri" panose="020F0502020204030204" pitchFamily="34" charset="0"/>
                <a:cs typeface="Calibri" panose="020F0502020204030204" pitchFamily="34" charset="0"/>
              </a:rPr>
              <a:t> Impairment</a:t>
            </a:r>
          </a:p>
          <a:p>
            <a:endParaRPr lang="en-AU" sz="3200" dirty="0">
              <a:latin typeface="Calibri" panose="020F0502020204030204" pitchFamily="34" charset="0"/>
              <a:cs typeface="Calibri" panose="020F0502020204030204" pitchFamily="34" charset="0"/>
            </a:endParaRPr>
          </a:p>
          <a:p>
            <a:r>
              <a:rPr lang="en-AU" sz="3200" dirty="0"/>
              <a:t>3. Dementia </a:t>
            </a:r>
            <a:r>
              <a:rPr lang="en-AU" sz="3200" dirty="0">
                <a:latin typeface="Calibri" panose="020F0502020204030204" pitchFamily="34" charset="0"/>
                <a:cs typeface="Calibri" panose="020F0502020204030204" pitchFamily="34" charset="0"/>
              </a:rPr>
              <a:t> </a:t>
            </a:r>
            <a:r>
              <a:rPr lang="en-AU" sz="3200" dirty="0"/>
              <a:t> </a:t>
            </a:r>
          </a:p>
          <a:p>
            <a:endParaRPr lang="it-IT" dirty="0"/>
          </a:p>
        </p:txBody>
      </p:sp>
    </p:spTree>
    <p:extLst>
      <p:ext uri="{BB962C8B-B14F-4D97-AF65-F5344CB8AC3E}">
        <p14:creationId xmlns:p14="http://schemas.microsoft.com/office/powerpoint/2010/main" val="3876697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p:nvPr>
        </p:nvSpPr>
        <p:spPr>
          <a:xfrm>
            <a:off x="609600" y="381000"/>
            <a:ext cx="10896600" cy="633413"/>
          </a:xfrm>
        </p:spPr>
        <p:txBody>
          <a:bodyPr>
            <a:normAutofit fontScale="90000"/>
          </a:bodyPr>
          <a:lstStyle/>
          <a:p>
            <a:r>
              <a:rPr lang="en-US" altLang="en-US" sz="4000" dirty="0"/>
              <a:t>New NIA-AA Criteria for Alzheimer’s disease dementia</a:t>
            </a:r>
          </a:p>
        </p:txBody>
      </p:sp>
      <p:sp>
        <p:nvSpPr>
          <p:cNvPr id="27650" name="Content Placeholder 4"/>
          <p:cNvSpPr>
            <a:spLocks noGrp="1"/>
          </p:cNvSpPr>
          <p:nvPr>
            <p:ph idx="1"/>
          </p:nvPr>
        </p:nvSpPr>
        <p:spPr>
          <a:xfrm>
            <a:off x="914400" y="1039813"/>
            <a:ext cx="10591800" cy="5437187"/>
          </a:xfrm>
        </p:spPr>
        <p:txBody>
          <a:bodyPr/>
          <a:lstStyle/>
          <a:p>
            <a:r>
              <a:rPr lang="en-US" altLang="en-US" sz="2800" dirty="0"/>
              <a:t>Dementia present using All-Cause Dementia criteria</a:t>
            </a:r>
          </a:p>
          <a:p>
            <a:r>
              <a:rPr lang="en-US" altLang="en-US" sz="2800" dirty="0"/>
              <a:t>Insidious onset over months to years</a:t>
            </a:r>
          </a:p>
          <a:p>
            <a:r>
              <a:rPr lang="en-US" altLang="en-US" sz="2800" dirty="0"/>
              <a:t>Progressive cognitive impairment</a:t>
            </a:r>
          </a:p>
          <a:p>
            <a:pPr lvl="1"/>
            <a:r>
              <a:rPr lang="en-US" altLang="en-US" dirty="0"/>
              <a:t>Amnestic presentation</a:t>
            </a:r>
          </a:p>
          <a:p>
            <a:pPr lvl="1"/>
            <a:r>
              <a:rPr lang="en-US" altLang="en-US" dirty="0"/>
              <a:t>Non-amnestic presentation</a:t>
            </a:r>
          </a:p>
          <a:p>
            <a:pPr lvl="2"/>
            <a:r>
              <a:rPr lang="en-US" altLang="en-US" dirty="0"/>
              <a:t>Language: word finding</a:t>
            </a:r>
          </a:p>
          <a:p>
            <a:pPr lvl="2"/>
            <a:r>
              <a:rPr lang="en-US" altLang="en-US" dirty="0"/>
              <a:t>Visuospatial: getting lost, impaired face recognition</a:t>
            </a:r>
          </a:p>
          <a:p>
            <a:pPr lvl="2"/>
            <a:r>
              <a:rPr lang="en-US" altLang="en-US" dirty="0"/>
              <a:t>Executive dysfunction: reasoning, judgment, problem solving</a:t>
            </a:r>
          </a:p>
          <a:p>
            <a:r>
              <a:rPr lang="en-US" altLang="en-US" sz="2800" dirty="0"/>
              <a:t>Exclusionary criteria</a:t>
            </a:r>
          </a:p>
          <a:p>
            <a:pPr lvl="1"/>
            <a:r>
              <a:rPr lang="en-US" altLang="en-US" dirty="0"/>
              <a:t>Other dementia or disorder affecting cognition: vascular, dementia with Lewy bodies, frontal temporal dementia, other</a:t>
            </a:r>
          </a:p>
        </p:txBody>
      </p:sp>
    </p:spTree>
    <p:extLst>
      <p:ext uri="{BB962C8B-B14F-4D97-AF65-F5344CB8AC3E}">
        <p14:creationId xmlns:p14="http://schemas.microsoft.com/office/powerpoint/2010/main" val="3794282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085DC-B606-F54A-BCAC-E53D4ED011C0}"/>
              </a:ext>
            </a:extLst>
          </p:cNvPr>
          <p:cNvSpPr>
            <a:spLocks noGrp="1"/>
          </p:cNvSpPr>
          <p:nvPr>
            <p:ph type="title"/>
          </p:nvPr>
        </p:nvSpPr>
        <p:spPr>
          <a:xfrm>
            <a:off x="143933" y="191911"/>
            <a:ext cx="10354734" cy="928158"/>
          </a:xfrm>
        </p:spPr>
        <p:txBody>
          <a:bodyPr/>
          <a:lstStyle/>
          <a:p>
            <a:r>
              <a:rPr lang="en-AU" dirty="0"/>
              <a:t>The Current Stages of Alzheimer’s Disease </a:t>
            </a:r>
          </a:p>
        </p:txBody>
      </p:sp>
      <p:sp>
        <p:nvSpPr>
          <p:cNvPr id="3" name="Content Placeholder 2">
            <a:extLst>
              <a:ext uri="{FF2B5EF4-FFF2-40B4-BE49-F238E27FC236}">
                <a16:creationId xmlns:a16="http://schemas.microsoft.com/office/drawing/2014/main" xmlns="" id="{0A90AE74-B5EB-4F42-9D1A-AD8E535C2CF2}"/>
              </a:ext>
            </a:extLst>
          </p:cNvPr>
          <p:cNvSpPr>
            <a:spLocks noGrp="1"/>
          </p:cNvSpPr>
          <p:nvPr>
            <p:ph idx="1"/>
          </p:nvPr>
        </p:nvSpPr>
        <p:spPr>
          <a:xfrm>
            <a:off x="143933" y="1266824"/>
            <a:ext cx="11827934" cy="4913842"/>
          </a:xfrm>
        </p:spPr>
        <p:txBody>
          <a:bodyPr>
            <a:normAutofit/>
          </a:bodyPr>
          <a:lstStyle/>
          <a:p>
            <a:r>
              <a:rPr lang="en-US" dirty="0"/>
              <a:t>Preclinical AD: </a:t>
            </a:r>
          </a:p>
          <a:p>
            <a:pPr lvl="1"/>
            <a:r>
              <a:rPr lang="en-US" dirty="0"/>
              <a:t>Abnormal brain changes but no symptoms </a:t>
            </a:r>
          </a:p>
          <a:p>
            <a:r>
              <a:rPr lang="en-US" dirty="0"/>
              <a:t> Mild Cognitive Impairment (MCI) due to AD </a:t>
            </a:r>
          </a:p>
          <a:p>
            <a:pPr lvl="1"/>
            <a:r>
              <a:rPr lang="en-US" dirty="0"/>
              <a:t>Show decline in one or more cognitive domains (usually memory first)</a:t>
            </a:r>
          </a:p>
          <a:p>
            <a:pPr lvl="1"/>
            <a:r>
              <a:rPr lang="en-US" dirty="0"/>
              <a:t>Patients remain independent in their functional abilities ( do not meet criteria for dementia)</a:t>
            </a:r>
          </a:p>
          <a:p>
            <a:pPr lvl="1"/>
            <a:r>
              <a:rPr lang="en-US" dirty="0"/>
              <a:t>Insight of impairment is usually preserved</a:t>
            </a:r>
          </a:p>
          <a:p>
            <a:pPr lvl="1"/>
            <a:r>
              <a:rPr lang="en-US" dirty="0"/>
              <a:t>Biomarker evidence of the disease is available</a:t>
            </a:r>
          </a:p>
          <a:p>
            <a:r>
              <a:rPr lang="en-US" dirty="0"/>
              <a:t>AD Dementia: ( Very Mild, Mild, Moderate, Severe)</a:t>
            </a:r>
          </a:p>
          <a:p>
            <a:pPr lvl="1"/>
            <a:r>
              <a:rPr lang="en-US" dirty="0"/>
              <a:t>Cognitive impairment interferes with independence in functional abilities.</a:t>
            </a:r>
          </a:p>
          <a:p>
            <a:pPr lvl="1"/>
            <a:r>
              <a:rPr lang="en-US" dirty="0"/>
              <a:t>Biomarker evidence of the disease is available</a:t>
            </a:r>
          </a:p>
          <a:p>
            <a:pPr marL="457200" lvl="1" indent="0">
              <a:buNone/>
            </a:pPr>
            <a:endParaRPr lang="en-US" dirty="0"/>
          </a:p>
          <a:p>
            <a:pPr lvl="1"/>
            <a:endParaRPr lang="en-US" dirty="0"/>
          </a:p>
        </p:txBody>
      </p:sp>
    </p:spTree>
    <p:extLst>
      <p:ext uri="{BB962C8B-B14F-4D97-AF65-F5344CB8AC3E}">
        <p14:creationId xmlns:p14="http://schemas.microsoft.com/office/powerpoint/2010/main" val="356712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028FD-2219-2746-83B9-B241A55F69D0}"/>
              </a:ext>
            </a:extLst>
          </p:cNvPr>
          <p:cNvSpPr>
            <a:spLocks noGrp="1"/>
          </p:cNvSpPr>
          <p:nvPr>
            <p:ph type="title"/>
          </p:nvPr>
        </p:nvSpPr>
        <p:spPr>
          <a:xfrm>
            <a:off x="0" y="195262"/>
            <a:ext cx="11923557" cy="1325563"/>
          </a:xfrm>
        </p:spPr>
        <p:txBody>
          <a:bodyPr/>
          <a:lstStyle/>
          <a:p>
            <a:pPr algn="ctr"/>
            <a:r>
              <a:rPr lang="en-AU" dirty="0"/>
              <a:t>Subjective Cognitive Decline (SCD) is in the new Framework</a:t>
            </a:r>
          </a:p>
        </p:txBody>
      </p:sp>
      <p:sp>
        <p:nvSpPr>
          <p:cNvPr id="3" name="Content Placeholder 2">
            <a:extLst>
              <a:ext uri="{FF2B5EF4-FFF2-40B4-BE49-F238E27FC236}">
                <a16:creationId xmlns:a16="http://schemas.microsoft.com/office/drawing/2014/main" xmlns="" id="{78CFA16E-A076-C641-A818-0F5F3D7B0D17}"/>
              </a:ext>
            </a:extLst>
          </p:cNvPr>
          <p:cNvSpPr>
            <a:spLocks noGrp="1"/>
          </p:cNvSpPr>
          <p:nvPr>
            <p:ph idx="1"/>
          </p:nvPr>
        </p:nvSpPr>
        <p:spPr>
          <a:xfrm>
            <a:off x="567266" y="1520825"/>
            <a:ext cx="11140639" cy="4969622"/>
          </a:xfrm>
        </p:spPr>
        <p:txBody>
          <a:bodyPr>
            <a:normAutofit fontScale="92500" lnSpcReduction="20000"/>
          </a:bodyPr>
          <a:lstStyle/>
          <a:p>
            <a:r>
              <a:rPr lang="en-US" sz="3600" dirty="0"/>
              <a:t>Self-Report of abnormal cognitive function- new growing public health issue</a:t>
            </a:r>
          </a:p>
          <a:p>
            <a:pPr marL="0" indent="0">
              <a:buNone/>
            </a:pPr>
            <a:endParaRPr lang="en-US" sz="3600" dirty="0"/>
          </a:p>
          <a:p>
            <a:r>
              <a:rPr lang="en-US" sz="3600" dirty="0"/>
              <a:t>Previous studies have shown that individuals with subjective memory complaint are more likely to develop MCI or dementia, compared to individuals that do not have memory issues.</a:t>
            </a:r>
          </a:p>
          <a:p>
            <a:endParaRPr lang="en-US" sz="3600" dirty="0"/>
          </a:p>
          <a:p>
            <a:r>
              <a:rPr lang="en-US" sz="3600" dirty="0"/>
              <a:t>SCD has the potential to be a symptomatic marker of developing Alzheimer’s Disease, and it’s being considered one of the earliest clinical stages of AD that precedes MCI.  </a:t>
            </a:r>
          </a:p>
          <a:p>
            <a:endParaRPr lang="en-US" dirty="0"/>
          </a:p>
        </p:txBody>
      </p:sp>
    </p:spTree>
    <p:extLst>
      <p:ext uri="{BB962C8B-B14F-4D97-AF65-F5344CB8AC3E}">
        <p14:creationId xmlns:p14="http://schemas.microsoft.com/office/powerpoint/2010/main" val="100652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992E9-A877-4147-898D-8CE8CD9F1785}"/>
              </a:ext>
            </a:extLst>
          </p:cNvPr>
          <p:cNvSpPr>
            <a:spLocks noGrp="1"/>
          </p:cNvSpPr>
          <p:nvPr>
            <p:ph type="title"/>
          </p:nvPr>
        </p:nvSpPr>
        <p:spPr>
          <a:xfrm>
            <a:off x="0" y="0"/>
            <a:ext cx="11590157" cy="1030930"/>
          </a:xfrm>
        </p:spPr>
        <p:txBody>
          <a:bodyPr>
            <a:normAutofit/>
          </a:bodyPr>
          <a:lstStyle/>
          <a:p>
            <a:r>
              <a:rPr lang="en-AU" dirty="0"/>
              <a:t>What’s new? </a:t>
            </a:r>
          </a:p>
        </p:txBody>
      </p:sp>
      <p:sp>
        <p:nvSpPr>
          <p:cNvPr id="4" name="Rectangle 3">
            <a:extLst>
              <a:ext uri="{FF2B5EF4-FFF2-40B4-BE49-F238E27FC236}">
                <a16:creationId xmlns:a16="http://schemas.microsoft.com/office/drawing/2014/main" xmlns="" id="{C358D9B5-C152-2A4E-9F47-055A2E988434}"/>
              </a:ext>
            </a:extLst>
          </p:cNvPr>
          <p:cNvSpPr/>
          <p:nvPr/>
        </p:nvSpPr>
        <p:spPr>
          <a:xfrm>
            <a:off x="311430" y="797848"/>
            <a:ext cx="10967296" cy="4431983"/>
          </a:xfrm>
          <a:prstGeom prst="rect">
            <a:avLst/>
          </a:prstGeom>
        </p:spPr>
        <p:txBody>
          <a:bodyPr wrap="square">
            <a:spAutoFit/>
          </a:bodyPr>
          <a:lstStyle/>
          <a:p>
            <a:pPr marL="342900" indent="-342900">
              <a:buFont typeface="+mj-lt"/>
              <a:buAutoNum type="arabicPeriod"/>
            </a:pPr>
            <a:r>
              <a:rPr lang="en-US" altLang="en-US" sz="2400" dirty="0"/>
              <a:t>New and More effective Biomarkers</a:t>
            </a:r>
          </a:p>
          <a:p>
            <a:pPr marL="800100" lvl="1" indent="-342900">
              <a:buFont typeface="+mj-lt"/>
              <a:buAutoNum type="arabicPeriod"/>
            </a:pPr>
            <a:endParaRPr lang="en-US" altLang="en-US" sz="2400" dirty="0"/>
          </a:p>
          <a:p>
            <a:pPr marL="342900" indent="-342900">
              <a:buFont typeface="+mj-lt"/>
              <a:buAutoNum type="arabicPeriod"/>
            </a:pPr>
            <a:r>
              <a:rPr lang="en-US" altLang="en-US" sz="2400" dirty="0"/>
              <a:t>New  Diagnostic Framework : </a:t>
            </a:r>
          </a:p>
          <a:p>
            <a:pPr marL="1257300" lvl="2" indent="-342900">
              <a:buFont typeface="Arial" panose="020B0604020202020204" pitchFamily="34" charset="0"/>
              <a:buChar char="•"/>
            </a:pPr>
            <a:r>
              <a:rPr lang="en-US" altLang="en-US" sz="2400" dirty="0"/>
              <a:t>New “A/T/N” Framework</a:t>
            </a:r>
          </a:p>
          <a:p>
            <a:pPr marL="1257300" lvl="2" indent="-342900">
              <a:buFont typeface="Arial" panose="020B0604020202020204" pitchFamily="34" charset="0"/>
              <a:buChar char="•"/>
            </a:pPr>
            <a:r>
              <a:rPr lang="en-US" altLang="en-US" sz="2400" dirty="0"/>
              <a:t>New Framework conceptualizes AD as a continuum from pathophysiological, biomarker and clinical perspectives.</a:t>
            </a:r>
          </a:p>
          <a:p>
            <a:pPr marL="1257300" lvl="2" indent="-342900">
              <a:buFont typeface="Arial" panose="020B0604020202020204" pitchFamily="34" charset="0"/>
              <a:buChar char="•"/>
            </a:pPr>
            <a:endParaRPr lang="en-US" altLang="en-US" sz="2400" dirty="0"/>
          </a:p>
          <a:p>
            <a:pPr marL="342900" indent="-342900">
              <a:buFont typeface="+mj-lt"/>
              <a:buAutoNum type="arabicPeriod"/>
            </a:pPr>
            <a:r>
              <a:rPr lang="en-US" altLang="en-US" sz="2400" dirty="0"/>
              <a:t>LATE (</a:t>
            </a:r>
            <a:r>
              <a:rPr lang="en-US" altLang="en-US" sz="2400" dirty="0">
                <a:solidFill>
                  <a:srgbClr val="000000"/>
                </a:solidFill>
              </a:rPr>
              <a:t>Limbic-predominant, Age-related, TDP-43 Encephalopathy) looks like Alzheimer’s disease</a:t>
            </a:r>
          </a:p>
          <a:p>
            <a:pPr marL="342900" indent="-342900">
              <a:buFont typeface="+mj-lt"/>
              <a:buAutoNum type="arabicPeriod"/>
            </a:pPr>
            <a:endParaRPr lang="en-US" altLang="en-US" sz="2400" dirty="0">
              <a:solidFill>
                <a:srgbClr val="000000"/>
              </a:solidFill>
            </a:endParaRPr>
          </a:p>
          <a:p>
            <a:pPr marL="457200" indent="-457200">
              <a:buFont typeface="+mj-lt"/>
              <a:buAutoNum type="arabicPeriod"/>
            </a:pPr>
            <a:r>
              <a:rPr lang="en-US" altLang="en-US" sz="2400" dirty="0"/>
              <a:t>Alzheimer’s pathophysiology starts decades prior to clinical disease!</a:t>
            </a:r>
          </a:p>
          <a:p>
            <a:pPr marL="800100" lvl="1" indent="-342900">
              <a:buFont typeface="+mj-lt"/>
              <a:buAutoNum type="arabicPeriod"/>
            </a:pPr>
            <a:endParaRPr lang="en-US" altLang="en-US" dirty="0"/>
          </a:p>
        </p:txBody>
      </p:sp>
    </p:spTree>
    <p:extLst>
      <p:ext uri="{BB962C8B-B14F-4D97-AF65-F5344CB8AC3E}">
        <p14:creationId xmlns:p14="http://schemas.microsoft.com/office/powerpoint/2010/main" val="1253672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5F63DE-B2A9-3B48-8C88-98FF0E84FF5C}"/>
              </a:ext>
            </a:extLst>
          </p:cNvPr>
          <p:cNvSpPr>
            <a:spLocks noGrp="1"/>
          </p:cNvSpPr>
          <p:nvPr>
            <p:ph type="title"/>
          </p:nvPr>
        </p:nvSpPr>
        <p:spPr>
          <a:xfrm>
            <a:off x="96793" y="0"/>
            <a:ext cx="12256571" cy="1325563"/>
          </a:xfrm>
        </p:spPr>
        <p:txBody>
          <a:bodyPr/>
          <a:lstStyle/>
          <a:p>
            <a:r>
              <a:rPr lang="en-AU" dirty="0"/>
              <a:t>New research efforts on SCD</a:t>
            </a:r>
          </a:p>
        </p:txBody>
      </p:sp>
      <p:sp>
        <p:nvSpPr>
          <p:cNvPr id="3" name="Content Placeholder 2">
            <a:extLst>
              <a:ext uri="{FF2B5EF4-FFF2-40B4-BE49-F238E27FC236}">
                <a16:creationId xmlns:a16="http://schemas.microsoft.com/office/drawing/2014/main" xmlns="" id="{2D3C44FA-39CC-B04D-BC2A-39C5BA6213BC}"/>
              </a:ext>
            </a:extLst>
          </p:cNvPr>
          <p:cNvSpPr>
            <a:spLocks noGrp="1"/>
          </p:cNvSpPr>
          <p:nvPr>
            <p:ph idx="1"/>
          </p:nvPr>
        </p:nvSpPr>
        <p:spPr>
          <a:xfrm>
            <a:off x="96793" y="1067958"/>
            <a:ext cx="11786770" cy="5790042"/>
          </a:xfrm>
        </p:spPr>
        <p:txBody>
          <a:bodyPr>
            <a:normAutofit/>
          </a:bodyPr>
          <a:lstStyle/>
          <a:p>
            <a:r>
              <a:rPr lang="en-AU" sz="2400" dirty="0"/>
              <a:t>SCD seems useful in privileged white populations but is less so for Black and African-Americans ( Jackson et al., 2017)</a:t>
            </a:r>
          </a:p>
          <a:p>
            <a:pPr marL="0" indent="0">
              <a:buNone/>
            </a:pPr>
            <a:endParaRPr lang="en-AU" sz="2400" dirty="0"/>
          </a:p>
          <a:p>
            <a:r>
              <a:rPr lang="en-AU" sz="2400" dirty="0"/>
              <a:t>Current research is focusing on establishing biomarkers to identify SCD as preclinical presentation of Alzheimer’s Disease Dementia. (</a:t>
            </a:r>
            <a:r>
              <a:rPr lang="en-AU" sz="2400" dirty="0" err="1"/>
              <a:t>Ebenau</a:t>
            </a:r>
            <a:r>
              <a:rPr lang="en-AU" sz="2400" dirty="0"/>
              <a:t> et al., 2020)</a:t>
            </a:r>
          </a:p>
          <a:p>
            <a:r>
              <a:rPr lang="en-AU" sz="2400" dirty="0"/>
              <a:t>The rate of decline in individuals with subjective cognitive decline is  approximately 7% per year. (</a:t>
            </a:r>
            <a:r>
              <a:rPr lang="en-AU" sz="2400" dirty="0" err="1"/>
              <a:t>Resinberg</a:t>
            </a:r>
            <a:r>
              <a:rPr lang="en-AU" sz="2400" dirty="0"/>
              <a:t> et al.,2019) </a:t>
            </a:r>
          </a:p>
          <a:p>
            <a:r>
              <a:rPr lang="en-AU" sz="2400" dirty="0"/>
              <a:t>The risk of decline in individuals with subjective cognitive decline is lower in a community-based sample. (Slot et al., 2019)</a:t>
            </a:r>
          </a:p>
          <a:p>
            <a:pPr marL="0" indent="0">
              <a:buNone/>
            </a:pPr>
            <a:endParaRPr lang="en-AU" sz="2400" dirty="0"/>
          </a:p>
          <a:p>
            <a:r>
              <a:rPr lang="en-AU" sz="2400" dirty="0"/>
              <a:t>More work is being done  looking at the impact that anxiety and worry, often seen in  SCD, have in the future development of MCI and dementia: </a:t>
            </a:r>
          </a:p>
          <a:p>
            <a:pPr lvl="1"/>
            <a:r>
              <a:rPr lang="en-AU" sz="2000" dirty="0"/>
              <a:t>Both Anxiety and SCD are independent constructs  that are useful to identify high risk populations for preventative interventions and trials (Liew, 2020)</a:t>
            </a:r>
          </a:p>
          <a:p>
            <a:pPr lvl="1"/>
            <a:r>
              <a:rPr lang="en-AU" sz="2000" dirty="0"/>
              <a:t>β-amyloid</a:t>
            </a:r>
            <a:r>
              <a:rPr lang="en-AU" sz="2000" i="1" dirty="0"/>
              <a:t> </a:t>
            </a:r>
            <a:r>
              <a:rPr lang="en-AU" sz="2000" dirty="0"/>
              <a:t>Deposition correlates with the worry of having the cognitive impairment (</a:t>
            </a:r>
            <a:r>
              <a:rPr lang="en-AU" sz="2000" dirty="0" err="1"/>
              <a:t>Verfaille</a:t>
            </a:r>
            <a:r>
              <a:rPr lang="en-AU" sz="2000" dirty="0"/>
              <a:t> et al., 2019)</a:t>
            </a:r>
            <a:endParaRPr lang="it-IT" sz="2000" dirty="0"/>
          </a:p>
          <a:p>
            <a:pPr marL="0" indent="0">
              <a:buNone/>
            </a:pPr>
            <a:endParaRPr lang="it-IT" dirty="0"/>
          </a:p>
        </p:txBody>
      </p:sp>
    </p:spTree>
    <p:extLst>
      <p:ext uri="{BB962C8B-B14F-4D97-AF65-F5344CB8AC3E}">
        <p14:creationId xmlns:p14="http://schemas.microsoft.com/office/powerpoint/2010/main" val="708838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02EF7B-1F31-1A4E-B50B-ED41A9A559FC}"/>
              </a:ext>
            </a:extLst>
          </p:cNvPr>
          <p:cNvSpPr>
            <a:spLocks noGrp="1"/>
          </p:cNvSpPr>
          <p:nvPr>
            <p:ph type="title"/>
          </p:nvPr>
        </p:nvSpPr>
        <p:spPr>
          <a:xfrm>
            <a:off x="820270" y="1871196"/>
            <a:ext cx="10869706" cy="2396004"/>
          </a:xfrm>
        </p:spPr>
        <p:txBody>
          <a:bodyPr>
            <a:normAutofit/>
          </a:bodyPr>
          <a:lstStyle/>
          <a:p>
            <a:pPr algn="ctr"/>
            <a:r>
              <a:rPr lang="en-US" altLang="en-US" dirty="0"/>
              <a:t>3. LATE (</a:t>
            </a:r>
            <a:r>
              <a:rPr lang="en-US" altLang="en-US" dirty="0">
                <a:solidFill>
                  <a:srgbClr val="000000"/>
                </a:solidFill>
              </a:rPr>
              <a:t>Limbic-predominant, Age-related, TDP-43 Encephalopathy)</a:t>
            </a:r>
            <a:br>
              <a:rPr lang="en-US" altLang="en-US" dirty="0">
                <a:solidFill>
                  <a:srgbClr val="000000"/>
                </a:solidFill>
              </a:rPr>
            </a:br>
            <a:endParaRPr lang="it-IT" dirty="0"/>
          </a:p>
        </p:txBody>
      </p:sp>
    </p:spTree>
    <p:extLst>
      <p:ext uri="{BB962C8B-B14F-4D97-AF65-F5344CB8AC3E}">
        <p14:creationId xmlns:p14="http://schemas.microsoft.com/office/powerpoint/2010/main" val="1645381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F5550D-E782-0D40-8124-3945651D9B9D}"/>
              </a:ext>
            </a:extLst>
          </p:cNvPr>
          <p:cNvSpPr>
            <a:spLocks noGrp="1"/>
          </p:cNvSpPr>
          <p:nvPr>
            <p:ph type="title"/>
          </p:nvPr>
        </p:nvSpPr>
        <p:spPr>
          <a:xfrm>
            <a:off x="482600" y="280458"/>
            <a:ext cx="11709400" cy="1325563"/>
          </a:xfrm>
        </p:spPr>
        <p:txBody>
          <a:bodyPr/>
          <a:lstStyle/>
          <a:p>
            <a:r>
              <a:rPr lang="en-US" dirty="0"/>
              <a:t>Alzheimer’s disease-like disorder with negative amyloid and/or tau biomarkers?</a:t>
            </a:r>
          </a:p>
        </p:txBody>
      </p:sp>
      <p:sp>
        <p:nvSpPr>
          <p:cNvPr id="3" name="Content Placeholder 2">
            <a:extLst>
              <a:ext uri="{FF2B5EF4-FFF2-40B4-BE49-F238E27FC236}">
                <a16:creationId xmlns:a16="http://schemas.microsoft.com/office/drawing/2014/main" xmlns="" id="{ABAD6D76-6C5C-754A-B93D-75943C046072}"/>
              </a:ext>
            </a:extLst>
          </p:cNvPr>
          <p:cNvSpPr>
            <a:spLocks noGrp="1"/>
          </p:cNvSpPr>
          <p:nvPr>
            <p:ph idx="1"/>
          </p:nvPr>
        </p:nvSpPr>
        <p:spPr>
          <a:xfrm>
            <a:off x="482600" y="1774825"/>
            <a:ext cx="10515600" cy="4351338"/>
          </a:xfrm>
        </p:spPr>
        <p:txBody>
          <a:bodyPr/>
          <a:lstStyle/>
          <a:p>
            <a:r>
              <a:rPr lang="en-US" dirty="0"/>
              <a:t>Some patients appear to have Alzheimer’s disease clinically but do not have amyloid and/or tau biomarkers—the pathologic definition of Alzheimer’s.</a:t>
            </a:r>
          </a:p>
          <a:p>
            <a:r>
              <a:rPr lang="en-US" dirty="0"/>
              <a:t>How do we understand this?</a:t>
            </a:r>
          </a:p>
          <a:p>
            <a:endParaRPr lang="en-US" dirty="0"/>
          </a:p>
          <a:p>
            <a:r>
              <a:rPr lang="en-US" dirty="0"/>
              <a:t>Maybe these patients have another disorder…</a:t>
            </a:r>
          </a:p>
        </p:txBody>
      </p:sp>
    </p:spTree>
    <p:extLst>
      <p:ext uri="{BB962C8B-B14F-4D97-AF65-F5344CB8AC3E}">
        <p14:creationId xmlns:p14="http://schemas.microsoft.com/office/powerpoint/2010/main" val="923665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74A78BD-78B8-C748-84A8-F3217BDF5F00}"/>
              </a:ext>
            </a:extLst>
          </p:cNvPr>
          <p:cNvPicPr>
            <a:picLocks noChangeAspect="1"/>
          </p:cNvPicPr>
          <p:nvPr/>
        </p:nvPicPr>
        <p:blipFill>
          <a:blip r:embed="rId2"/>
          <a:stretch>
            <a:fillRect/>
          </a:stretch>
        </p:blipFill>
        <p:spPr>
          <a:xfrm>
            <a:off x="308535" y="3810000"/>
            <a:ext cx="11502465" cy="2825750"/>
          </a:xfrm>
          <a:prstGeom prst="rect">
            <a:avLst/>
          </a:prstGeom>
        </p:spPr>
      </p:pic>
      <p:pic>
        <p:nvPicPr>
          <p:cNvPr id="2" name="Picture 1">
            <a:extLst>
              <a:ext uri="{FF2B5EF4-FFF2-40B4-BE49-F238E27FC236}">
                <a16:creationId xmlns:a16="http://schemas.microsoft.com/office/drawing/2014/main" xmlns="" id="{886BCBE2-AFF9-FB46-BAFD-39D3E4740AF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26791" y="76200"/>
            <a:ext cx="11004274" cy="3810000"/>
          </a:xfrm>
          <a:prstGeom prst="rect">
            <a:avLst/>
          </a:prstGeom>
        </p:spPr>
      </p:pic>
    </p:spTree>
    <p:extLst>
      <p:ext uri="{BB962C8B-B14F-4D97-AF65-F5344CB8AC3E}">
        <p14:creationId xmlns:p14="http://schemas.microsoft.com/office/powerpoint/2010/main" val="2907946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7F92C7A-C4FB-8842-9F08-C79906998C50}"/>
              </a:ext>
            </a:extLst>
          </p:cNvPr>
          <p:cNvPicPr>
            <a:picLocks noChangeAspect="1"/>
          </p:cNvPicPr>
          <p:nvPr/>
        </p:nvPicPr>
        <p:blipFill>
          <a:blip r:embed="rId2"/>
          <a:stretch>
            <a:fillRect/>
          </a:stretch>
        </p:blipFill>
        <p:spPr>
          <a:xfrm>
            <a:off x="1676400" y="152400"/>
            <a:ext cx="9144000" cy="6481300"/>
          </a:xfrm>
          <a:prstGeom prst="rect">
            <a:avLst/>
          </a:prstGeom>
        </p:spPr>
      </p:pic>
    </p:spTree>
    <p:extLst>
      <p:ext uri="{BB962C8B-B14F-4D97-AF65-F5344CB8AC3E}">
        <p14:creationId xmlns:p14="http://schemas.microsoft.com/office/powerpoint/2010/main" val="248160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6DC1A93-6BC6-2D45-BCE6-C439BA785EE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28600" y="1066800"/>
            <a:ext cx="11599531" cy="4724400"/>
          </a:xfrm>
          <a:prstGeom prst="rect">
            <a:avLst/>
          </a:prstGeom>
        </p:spPr>
      </p:pic>
    </p:spTree>
    <p:extLst>
      <p:ext uri="{BB962C8B-B14F-4D97-AF65-F5344CB8AC3E}">
        <p14:creationId xmlns:p14="http://schemas.microsoft.com/office/powerpoint/2010/main" val="2920959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6849B68-8C55-D346-9CFB-EC96FC6E89CB}"/>
              </a:ext>
            </a:extLst>
          </p:cNvPr>
          <p:cNvPicPr>
            <a:picLocks noChangeAspect="1"/>
          </p:cNvPicPr>
          <p:nvPr/>
        </p:nvPicPr>
        <p:blipFill>
          <a:blip r:embed="rId2"/>
          <a:stretch>
            <a:fillRect/>
          </a:stretch>
        </p:blipFill>
        <p:spPr>
          <a:xfrm>
            <a:off x="762000" y="685800"/>
            <a:ext cx="10806034" cy="5562600"/>
          </a:xfrm>
          <a:prstGeom prst="rect">
            <a:avLst/>
          </a:prstGeom>
        </p:spPr>
      </p:pic>
      <p:sp>
        <p:nvSpPr>
          <p:cNvPr id="3" name="Oval 2">
            <a:extLst>
              <a:ext uri="{FF2B5EF4-FFF2-40B4-BE49-F238E27FC236}">
                <a16:creationId xmlns:a16="http://schemas.microsoft.com/office/drawing/2014/main" xmlns="" id="{00C1C4AC-7B91-324A-B03E-3719E4DC13C5}"/>
              </a:ext>
            </a:extLst>
          </p:cNvPr>
          <p:cNvSpPr>
            <a:spLocks noChangeArrowheads="1"/>
          </p:cNvSpPr>
          <p:nvPr/>
        </p:nvSpPr>
        <p:spPr bwMode="auto">
          <a:xfrm>
            <a:off x="533400" y="4876800"/>
            <a:ext cx="11201400" cy="762000"/>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FontTx/>
              <a:buNone/>
            </a:pPr>
            <a:endParaRPr lang="en-US" altLang="en-US" sz="2400"/>
          </a:p>
        </p:txBody>
      </p:sp>
    </p:spTree>
    <p:extLst>
      <p:ext uri="{BB962C8B-B14F-4D97-AF65-F5344CB8AC3E}">
        <p14:creationId xmlns:p14="http://schemas.microsoft.com/office/powerpoint/2010/main" val="359968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A3C4BE4-D92C-154F-93FE-AB82DE6D6F1D}"/>
              </a:ext>
            </a:extLst>
          </p:cNvPr>
          <p:cNvSpPr txBox="1"/>
          <p:nvPr/>
        </p:nvSpPr>
        <p:spPr>
          <a:xfrm>
            <a:off x="968190" y="2402540"/>
            <a:ext cx="10488705" cy="1446550"/>
          </a:xfrm>
          <a:prstGeom prst="rect">
            <a:avLst/>
          </a:prstGeom>
          <a:noFill/>
        </p:spPr>
        <p:txBody>
          <a:bodyPr wrap="square" rtlCol="0">
            <a:spAutoFit/>
          </a:bodyPr>
          <a:lstStyle/>
          <a:p>
            <a:pPr algn="ctr"/>
            <a:r>
              <a:rPr lang="en-GB" sz="4400" dirty="0">
                <a:latin typeface="+mj-lt"/>
              </a:rPr>
              <a:t>4. New research efforts focus on Pre-Clinical AD </a:t>
            </a:r>
          </a:p>
        </p:txBody>
      </p:sp>
    </p:spTree>
    <p:extLst>
      <p:ext uri="{BB962C8B-B14F-4D97-AF65-F5344CB8AC3E}">
        <p14:creationId xmlns:p14="http://schemas.microsoft.com/office/powerpoint/2010/main" val="4177090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3"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0" y="1035050"/>
            <a:ext cx="90932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322638" y="2038351"/>
            <a:ext cx="4616450" cy="639763"/>
          </a:xfrm>
          <a:prstGeom prst="rect">
            <a:avLst/>
          </a:prstGeom>
          <a:solidFill>
            <a:schemeClr val="tx1"/>
          </a:solidFill>
          <a:ln w="12700">
            <a:solidFill>
              <a:schemeClr val="tx1"/>
            </a:solidFill>
            <a:round/>
            <a:headEnd type="none" w="sm" len="sm"/>
            <a:tailEnd type="none" w="sm" len="sm"/>
          </a:ln>
        </p:spPr>
        <p:txBody>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Times New Roman" charset="0"/>
              <a:ea typeface="ＭＳ Ｐゴシック" charset="-128"/>
              <a:cs typeface="+mn-cs"/>
            </a:endParaRPr>
          </a:p>
        </p:txBody>
      </p:sp>
      <p:sp>
        <p:nvSpPr>
          <p:cNvPr id="35" name="Freeform 34"/>
          <p:cNvSpPr>
            <a:spLocks/>
          </p:cNvSpPr>
          <p:nvPr/>
        </p:nvSpPr>
        <p:spPr bwMode="auto">
          <a:xfrm>
            <a:off x="3405188" y="2471739"/>
            <a:ext cx="6648450" cy="2579687"/>
          </a:xfrm>
          <a:custGeom>
            <a:avLst/>
            <a:gdLst>
              <a:gd name="T0" fmla="*/ 409958 w 6647488"/>
              <a:gd name="T1" fmla="*/ 2514560 h 2580794"/>
              <a:gd name="T2" fmla="*/ 475191 w 6647488"/>
              <a:gd name="T3" fmla="*/ 2541958 h 2580794"/>
              <a:gd name="T4" fmla="*/ 680162 w 6647488"/>
              <a:gd name="T5" fmla="*/ 2505428 h 2580794"/>
              <a:gd name="T6" fmla="*/ 959690 w 6647488"/>
              <a:gd name="T7" fmla="*/ 2478030 h 2580794"/>
              <a:gd name="T8" fmla="*/ 1024913 w 6647488"/>
              <a:gd name="T9" fmla="*/ 2432368 h 2580794"/>
              <a:gd name="T10" fmla="*/ 1127404 w 6647488"/>
              <a:gd name="T11" fmla="*/ 2414103 h 2580794"/>
              <a:gd name="T12" fmla="*/ 1276480 w 6647488"/>
              <a:gd name="T13" fmla="*/ 2404972 h 2580794"/>
              <a:gd name="T14" fmla="*/ 1332385 w 6647488"/>
              <a:gd name="T15" fmla="*/ 2450631 h 2580794"/>
              <a:gd name="T16" fmla="*/ 1416241 w 6647488"/>
              <a:gd name="T17" fmla="*/ 2368440 h 2580794"/>
              <a:gd name="T18" fmla="*/ 1518733 w 6647488"/>
              <a:gd name="T19" fmla="*/ 2395837 h 2580794"/>
              <a:gd name="T20" fmla="*/ 1714397 w 6647488"/>
              <a:gd name="T21" fmla="*/ 2350175 h 2580794"/>
              <a:gd name="T22" fmla="*/ 1770301 w 6647488"/>
              <a:gd name="T23" fmla="*/ 2322778 h 2580794"/>
              <a:gd name="T24" fmla="*/ 1938012 w 6647488"/>
              <a:gd name="T25" fmla="*/ 2286248 h 2580794"/>
              <a:gd name="T26" fmla="*/ 2087095 w 6647488"/>
              <a:gd name="T27" fmla="*/ 2258850 h 2580794"/>
              <a:gd name="T28" fmla="*/ 2161632 w 6647488"/>
              <a:gd name="T29" fmla="*/ 2204054 h 2580794"/>
              <a:gd name="T30" fmla="*/ 2226854 w 6647488"/>
              <a:gd name="T31" fmla="*/ 2176657 h 2580794"/>
              <a:gd name="T32" fmla="*/ 2310709 w 6647488"/>
              <a:gd name="T33" fmla="*/ 2121861 h 2580794"/>
              <a:gd name="T34" fmla="*/ 2459788 w 6647488"/>
              <a:gd name="T35" fmla="*/ 2076200 h 2580794"/>
              <a:gd name="T36" fmla="*/ 2543645 w 6647488"/>
              <a:gd name="T37" fmla="*/ 2039669 h 2580794"/>
              <a:gd name="T38" fmla="*/ 2664770 w 6647488"/>
              <a:gd name="T39" fmla="*/ 1957476 h 2580794"/>
              <a:gd name="T40" fmla="*/ 2757944 w 6647488"/>
              <a:gd name="T41" fmla="*/ 1920947 h 2580794"/>
              <a:gd name="T42" fmla="*/ 2841799 w 6647488"/>
              <a:gd name="T43" fmla="*/ 1875284 h 2580794"/>
              <a:gd name="T44" fmla="*/ 2990879 w 6647488"/>
              <a:gd name="T45" fmla="*/ 1783960 h 2580794"/>
              <a:gd name="T46" fmla="*/ 3065417 w 6647488"/>
              <a:gd name="T47" fmla="*/ 1720030 h 2580794"/>
              <a:gd name="T48" fmla="*/ 3130639 w 6647488"/>
              <a:gd name="T49" fmla="*/ 1674367 h 2580794"/>
              <a:gd name="T50" fmla="*/ 3223811 w 6647488"/>
              <a:gd name="T51" fmla="*/ 1628704 h 2580794"/>
              <a:gd name="T52" fmla="*/ 3289035 w 6647488"/>
              <a:gd name="T53" fmla="*/ 1573910 h 2580794"/>
              <a:gd name="T54" fmla="*/ 3503335 w 6647488"/>
              <a:gd name="T55" fmla="*/ 1537379 h 2580794"/>
              <a:gd name="T56" fmla="*/ 3671047 w 6647488"/>
              <a:gd name="T57" fmla="*/ 1509982 h 2580794"/>
              <a:gd name="T58" fmla="*/ 3997156 w 6647488"/>
              <a:gd name="T59" fmla="*/ 1446054 h 2580794"/>
              <a:gd name="T60" fmla="*/ 4081011 w 6647488"/>
              <a:gd name="T61" fmla="*/ 1427789 h 2580794"/>
              <a:gd name="T62" fmla="*/ 4230089 w 6647488"/>
              <a:gd name="T63" fmla="*/ 1354728 h 2580794"/>
              <a:gd name="T64" fmla="*/ 4369849 w 6647488"/>
              <a:gd name="T65" fmla="*/ 1263404 h 2580794"/>
              <a:gd name="T66" fmla="*/ 4500293 w 6647488"/>
              <a:gd name="T67" fmla="*/ 1153814 h 2580794"/>
              <a:gd name="T68" fmla="*/ 4593467 w 6647488"/>
              <a:gd name="T69" fmla="*/ 1099019 h 2580794"/>
              <a:gd name="T70" fmla="*/ 4714593 w 6647488"/>
              <a:gd name="T71" fmla="*/ 1016826 h 2580794"/>
              <a:gd name="T72" fmla="*/ 4798450 w 6647488"/>
              <a:gd name="T73" fmla="*/ 962030 h 2580794"/>
              <a:gd name="T74" fmla="*/ 4947528 w 6647488"/>
              <a:gd name="T75" fmla="*/ 879837 h 2580794"/>
              <a:gd name="T76" fmla="*/ 5087289 w 6647488"/>
              <a:gd name="T77" fmla="*/ 788512 h 2580794"/>
              <a:gd name="T78" fmla="*/ 5143194 w 6647488"/>
              <a:gd name="T79" fmla="*/ 715453 h 2580794"/>
              <a:gd name="T80" fmla="*/ 5255002 w 6647488"/>
              <a:gd name="T81" fmla="*/ 651523 h 2580794"/>
              <a:gd name="T82" fmla="*/ 5348176 w 6647488"/>
              <a:gd name="T83" fmla="*/ 596730 h 2580794"/>
              <a:gd name="T84" fmla="*/ 5497253 w 6647488"/>
              <a:gd name="T85" fmla="*/ 505403 h 2580794"/>
              <a:gd name="T86" fmla="*/ 5599745 w 6647488"/>
              <a:gd name="T87" fmla="*/ 487140 h 2580794"/>
              <a:gd name="T88" fmla="*/ 5674282 w 6647488"/>
              <a:gd name="T89" fmla="*/ 441475 h 2580794"/>
              <a:gd name="T90" fmla="*/ 5804726 w 6647488"/>
              <a:gd name="T91" fmla="*/ 359284 h 2580794"/>
              <a:gd name="T92" fmla="*/ 6009708 w 6647488"/>
              <a:gd name="T93" fmla="*/ 286224 h 2580794"/>
              <a:gd name="T94" fmla="*/ 6074930 w 6647488"/>
              <a:gd name="T95" fmla="*/ 240561 h 2580794"/>
              <a:gd name="T96" fmla="*/ 6177422 w 6647488"/>
              <a:gd name="T97" fmla="*/ 194897 h 2580794"/>
              <a:gd name="T98" fmla="*/ 6270595 w 6647488"/>
              <a:gd name="T99" fmla="*/ 149235 h 2580794"/>
              <a:gd name="T100" fmla="*/ 6373086 w 6647488"/>
              <a:gd name="T101" fmla="*/ 94434 h 2580794"/>
              <a:gd name="T102" fmla="*/ 6680560 w 6647488"/>
              <a:gd name="T103" fmla="*/ 3127 h 2580794"/>
              <a:gd name="T104" fmla="*/ 6363769 w 6647488"/>
              <a:gd name="T105" fmla="*/ 48781 h 25807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7488" h="2580794">
                <a:moveTo>
                  <a:pt x="0" y="2515521"/>
                </a:moveTo>
                <a:cubicBezTo>
                  <a:pt x="234397" y="2544823"/>
                  <a:pt x="98624" y="2530513"/>
                  <a:pt x="407893" y="2552604"/>
                </a:cubicBezTo>
                <a:cubicBezTo>
                  <a:pt x="420253" y="2555694"/>
                  <a:pt x="433263" y="2556856"/>
                  <a:pt x="444974" y="2561875"/>
                </a:cubicBezTo>
                <a:cubicBezTo>
                  <a:pt x="455215" y="2566264"/>
                  <a:pt x="461689" y="2579407"/>
                  <a:pt x="472785" y="2580416"/>
                </a:cubicBezTo>
                <a:cubicBezTo>
                  <a:pt x="497596" y="2582672"/>
                  <a:pt x="522227" y="2574236"/>
                  <a:pt x="546948" y="2571146"/>
                </a:cubicBezTo>
                <a:cubicBezTo>
                  <a:pt x="584832" y="2561674"/>
                  <a:pt x="645166" y="2545965"/>
                  <a:pt x="676732" y="2543334"/>
                </a:cubicBezTo>
                <a:cubicBezTo>
                  <a:pt x="756856" y="2536657"/>
                  <a:pt x="837417" y="2537153"/>
                  <a:pt x="917760" y="2534063"/>
                </a:cubicBezTo>
                <a:cubicBezTo>
                  <a:pt x="930120" y="2527882"/>
                  <a:pt x="942010" y="2520654"/>
                  <a:pt x="954841" y="2515521"/>
                </a:cubicBezTo>
                <a:cubicBezTo>
                  <a:pt x="972987" y="2508262"/>
                  <a:pt x="1010463" y="2496980"/>
                  <a:pt x="1010463" y="2496980"/>
                </a:cubicBezTo>
                <a:cubicBezTo>
                  <a:pt x="1013553" y="2487709"/>
                  <a:pt x="1012823" y="2476078"/>
                  <a:pt x="1019733" y="2469168"/>
                </a:cubicBezTo>
                <a:cubicBezTo>
                  <a:pt x="1026643" y="2462258"/>
                  <a:pt x="1037930" y="2461645"/>
                  <a:pt x="1047544" y="2459897"/>
                </a:cubicBezTo>
                <a:cubicBezTo>
                  <a:pt x="1072056" y="2455440"/>
                  <a:pt x="1097083" y="2454415"/>
                  <a:pt x="1121707" y="2450627"/>
                </a:cubicBezTo>
                <a:cubicBezTo>
                  <a:pt x="1152301" y="2445920"/>
                  <a:pt x="1175617" y="2439466"/>
                  <a:pt x="1205140" y="2432085"/>
                </a:cubicBezTo>
                <a:cubicBezTo>
                  <a:pt x="1226771" y="2435175"/>
                  <a:pt x="1250065" y="2432481"/>
                  <a:pt x="1270032" y="2441356"/>
                </a:cubicBezTo>
                <a:cubicBezTo>
                  <a:pt x="1280213" y="2445881"/>
                  <a:pt x="1280013" y="2462035"/>
                  <a:pt x="1288572" y="2469168"/>
                </a:cubicBezTo>
                <a:cubicBezTo>
                  <a:pt x="1299188" y="2478015"/>
                  <a:pt x="1313293" y="2481529"/>
                  <a:pt x="1325654" y="2487709"/>
                </a:cubicBezTo>
                <a:cubicBezTo>
                  <a:pt x="1381040" y="2450783"/>
                  <a:pt x="1332885" y="2491109"/>
                  <a:pt x="1362735" y="2441356"/>
                </a:cubicBezTo>
                <a:cubicBezTo>
                  <a:pt x="1371543" y="2426675"/>
                  <a:pt x="1396451" y="2412697"/>
                  <a:pt x="1409086" y="2404273"/>
                </a:cubicBezTo>
                <a:cubicBezTo>
                  <a:pt x="1433807" y="2407363"/>
                  <a:pt x="1459213" y="2406989"/>
                  <a:pt x="1483249" y="2413544"/>
                </a:cubicBezTo>
                <a:cubicBezTo>
                  <a:pt x="1493998" y="2416476"/>
                  <a:pt x="1499936" y="2432703"/>
                  <a:pt x="1511060" y="2432085"/>
                </a:cubicBezTo>
                <a:cubicBezTo>
                  <a:pt x="1558257" y="2429463"/>
                  <a:pt x="1605270" y="2419221"/>
                  <a:pt x="1650114" y="2404273"/>
                </a:cubicBezTo>
                <a:lnTo>
                  <a:pt x="1705736" y="2385732"/>
                </a:lnTo>
                <a:cubicBezTo>
                  <a:pt x="1711916" y="2379551"/>
                  <a:pt x="1716459" y="2371099"/>
                  <a:pt x="1724277" y="2367190"/>
                </a:cubicBezTo>
                <a:cubicBezTo>
                  <a:pt x="1735673" y="2361492"/>
                  <a:pt x="1749108" y="2361420"/>
                  <a:pt x="1761358" y="2357920"/>
                </a:cubicBezTo>
                <a:cubicBezTo>
                  <a:pt x="1770754" y="2355235"/>
                  <a:pt x="1779742" y="2351220"/>
                  <a:pt x="1789169" y="2348649"/>
                </a:cubicBezTo>
                <a:cubicBezTo>
                  <a:pt x="1905734" y="2316856"/>
                  <a:pt x="1819922" y="2340529"/>
                  <a:pt x="1928224" y="2320837"/>
                </a:cubicBezTo>
                <a:cubicBezTo>
                  <a:pt x="1940759" y="2318558"/>
                  <a:pt x="1952782" y="2313914"/>
                  <a:pt x="1965305" y="2311566"/>
                </a:cubicBezTo>
                <a:cubicBezTo>
                  <a:pt x="2002254" y="2304638"/>
                  <a:pt x="2076548" y="2293025"/>
                  <a:pt x="2076548" y="2293025"/>
                </a:cubicBezTo>
                <a:cubicBezTo>
                  <a:pt x="2091999" y="2277574"/>
                  <a:pt x="2102170" y="2253581"/>
                  <a:pt x="2122900" y="2246671"/>
                </a:cubicBezTo>
                <a:cubicBezTo>
                  <a:pt x="2132170" y="2243581"/>
                  <a:pt x="2141971" y="2241770"/>
                  <a:pt x="2150711" y="2237400"/>
                </a:cubicBezTo>
                <a:cubicBezTo>
                  <a:pt x="2160676" y="2232417"/>
                  <a:pt x="2168281" y="2223248"/>
                  <a:pt x="2178522" y="2218859"/>
                </a:cubicBezTo>
                <a:cubicBezTo>
                  <a:pt x="2190233" y="2213840"/>
                  <a:pt x="2203243" y="2212678"/>
                  <a:pt x="2215603" y="2209588"/>
                </a:cubicBezTo>
                <a:lnTo>
                  <a:pt x="2271225" y="2172506"/>
                </a:lnTo>
                <a:cubicBezTo>
                  <a:pt x="2280495" y="2166325"/>
                  <a:pt x="2288046" y="2155796"/>
                  <a:pt x="2299036" y="2153964"/>
                </a:cubicBezTo>
                <a:lnTo>
                  <a:pt x="2354658" y="2144694"/>
                </a:lnTo>
                <a:cubicBezTo>
                  <a:pt x="2385559" y="2132333"/>
                  <a:pt x="2427275" y="2123062"/>
                  <a:pt x="2447361" y="2107611"/>
                </a:cubicBezTo>
                <a:cubicBezTo>
                  <a:pt x="2467447" y="2092160"/>
                  <a:pt x="2466432" y="2056356"/>
                  <a:pt x="2475172" y="2051986"/>
                </a:cubicBezTo>
                <a:cubicBezTo>
                  <a:pt x="2547055" y="2016043"/>
                  <a:pt x="2460890" y="2093831"/>
                  <a:pt x="2530794" y="2070528"/>
                </a:cubicBezTo>
                <a:cubicBezTo>
                  <a:pt x="2533884" y="2061257"/>
                  <a:pt x="2534201" y="2050534"/>
                  <a:pt x="2540064" y="2042716"/>
                </a:cubicBezTo>
                <a:cubicBezTo>
                  <a:pt x="2584561" y="1983383"/>
                  <a:pt x="2582088" y="1996980"/>
                  <a:pt x="2651308" y="1987092"/>
                </a:cubicBezTo>
                <a:cubicBezTo>
                  <a:pt x="2663668" y="1980911"/>
                  <a:pt x="2675558" y="1973683"/>
                  <a:pt x="2688389" y="1968550"/>
                </a:cubicBezTo>
                <a:cubicBezTo>
                  <a:pt x="2706535" y="1961291"/>
                  <a:pt x="2744011" y="1950009"/>
                  <a:pt x="2744011" y="1950009"/>
                </a:cubicBezTo>
                <a:cubicBezTo>
                  <a:pt x="2758963" y="1935055"/>
                  <a:pt x="2769894" y="1921698"/>
                  <a:pt x="2790362" y="1912926"/>
                </a:cubicBezTo>
                <a:cubicBezTo>
                  <a:pt x="2802073" y="1907907"/>
                  <a:pt x="2815083" y="1906745"/>
                  <a:pt x="2827443" y="1903655"/>
                </a:cubicBezTo>
                <a:cubicBezTo>
                  <a:pt x="2851438" y="1879659"/>
                  <a:pt x="2877613" y="1849847"/>
                  <a:pt x="2910876" y="1838760"/>
                </a:cubicBezTo>
                <a:cubicBezTo>
                  <a:pt x="2942081" y="1828359"/>
                  <a:pt x="2943689" y="1829280"/>
                  <a:pt x="2975768" y="1810948"/>
                </a:cubicBezTo>
                <a:cubicBezTo>
                  <a:pt x="2985442" y="1805420"/>
                  <a:pt x="2995194" y="1799744"/>
                  <a:pt x="3003579" y="1792407"/>
                </a:cubicBezTo>
                <a:cubicBezTo>
                  <a:pt x="3020023" y="1778018"/>
                  <a:pt x="3031750" y="1758174"/>
                  <a:pt x="3049931" y="1746053"/>
                </a:cubicBezTo>
                <a:cubicBezTo>
                  <a:pt x="3059201" y="1739873"/>
                  <a:pt x="3068676" y="1733988"/>
                  <a:pt x="3077742" y="1727512"/>
                </a:cubicBezTo>
                <a:cubicBezTo>
                  <a:pt x="3090315" y="1718531"/>
                  <a:pt x="3101721" y="1707889"/>
                  <a:pt x="3114823" y="1699700"/>
                </a:cubicBezTo>
                <a:cubicBezTo>
                  <a:pt x="3126542" y="1692376"/>
                  <a:pt x="3139906" y="1688016"/>
                  <a:pt x="3151904" y="1681159"/>
                </a:cubicBezTo>
                <a:cubicBezTo>
                  <a:pt x="3202225" y="1652403"/>
                  <a:pt x="3156534" y="1670345"/>
                  <a:pt x="3207526" y="1653346"/>
                </a:cubicBezTo>
                <a:cubicBezTo>
                  <a:pt x="3244456" y="1597950"/>
                  <a:pt x="3204123" y="1646119"/>
                  <a:pt x="3253878" y="1616264"/>
                </a:cubicBezTo>
                <a:cubicBezTo>
                  <a:pt x="3261373" y="1611767"/>
                  <a:pt x="3264234" y="1600791"/>
                  <a:pt x="3272418" y="1597722"/>
                </a:cubicBezTo>
                <a:cubicBezTo>
                  <a:pt x="3293323" y="1589882"/>
                  <a:pt x="3417306" y="1579525"/>
                  <a:pt x="3420743" y="1579181"/>
                </a:cubicBezTo>
                <a:cubicBezTo>
                  <a:pt x="3442784" y="1571834"/>
                  <a:pt x="3462356" y="1564519"/>
                  <a:pt x="3485635" y="1560639"/>
                </a:cubicBezTo>
                <a:cubicBezTo>
                  <a:pt x="3510209" y="1556543"/>
                  <a:pt x="3535224" y="1555465"/>
                  <a:pt x="3559798" y="1551369"/>
                </a:cubicBezTo>
                <a:cubicBezTo>
                  <a:pt x="3590882" y="1546188"/>
                  <a:pt x="3621600" y="1539008"/>
                  <a:pt x="3652501" y="1532827"/>
                </a:cubicBezTo>
                <a:cubicBezTo>
                  <a:pt x="3664861" y="1526647"/>
                  <a:pt x="3676643" y="1519138"/>
                  <a:pt x="3689582" y="1514286"/>
                </a:cubicBezTo>
                <a:cubicBezTo>
                  <a:pt x="3835015" y="1459746"/>
                  <a:pt x="3794262" y="1477548"/>
                  <a:pt x="3976962" y="1467932"/>
                </a:cubicBezTo>
                <a:cubicBezTo>
                  <a:pt x="3992412" y="1464842"/>
                  <a:pt x="4007932" y="1462080"/>
                  <a:pt x="4023313" y="1458662"/>
                </a:cubicBezTo>
                <a:cubicBezTo>
                  <a:pt x="4035750" y="1455898"/>
                  <a:pt x="4047781" y="1451193"/>
                  <a:pt x="4060394" y="1449391"/>
                </a:cubicBezTo>
                <a:cubicBezTo>
                  <a:pt x="4091137" y="1444999"/>
                  <a:pt x="4122196" y="1443210"/>
                  <a:pt x="4153097" y="1440120"/>
                </a:cubicBezTo>
                <a:cubicBezTo>
                  <a:pt x="4173555" y="1412843"/>
                  <a:pt x="4182898" y="1396744"/>
                  <a:pt x="4208719" y="1375225"/>
                </a:cubicBezTo>
                <a:cubicBezTo>
                  <a:pt x="4246646" y="1343618"/>
                  <a:pt x="4228279" y="1368366"/>
                  <a:pt x="4273611" y="1338143"/>
                </a:cubicBezTo>
                <a:cubicBezTo>
                  <a:pt x="4299322" y="1321001"/>
                  <a:pt x="4323281" y="1301360"/>
                  <a:pt x="4347774" y="1282518"/>
                </a:cubicBezTo>
                <a:cubicBezTo>
                  <a:pt x="4363457" y="1270454"/>
                  <a:pt x="4380134" y="1259427"/>
                  <a:pt x="4394125" y="1245436"/>
                </a:cubicBezTo>
                <a:cubicBezTo>
                  <a:pt x="4421341" y="1218219"/>
                  <a:pt x="4444561" y="1192269"/>
                  <a:pt x="4477558" y="1171270"/>
                </a:cubicBezTo>
                <a:cubicBezTo>
                  <a:pt x="4495046" y="1160141"/>
                  <a:pt x="4515405" y="1154123"/>
                  <a:pt x="4533180" y="1143458"/>
                </a:cubicBezTo>
                <a:cubicBezTo>
                  <a:pt x="4546429" y="1135508"/>
                  <a:pt x="4557159" y="1123835"/>
                  <a:pt x="4570261" y="1115646"/>
                </a:cubicBezTo>
                <a:cubicBezTo>
                  <a:pt x="4581980" y="1108321"/>
                  <a:pt x="4595981" y="1104971"/>
                  <a:pt x="4607343" y="1097104"/>
                </a:cubicBezTo>
                <a:cubicBezTo>
                  <a:pt x="4636311" y="1077049"/>
                  <a:pt x="4662849" y="1053692"/>
                  <a:pt x="4690775" y="1032210"/>
                </a:cubicBezTo>
                <a:cubicBezTo>
                  <a:pt x="4703022" y="1022789"/>
                  <a:pt x="4714608" y="1012347"/>
                  <a:pt x="4727857" y="1004397"/>
                </a:cubicBezTo>
                <a:cubicBezTo>
                  <a:pt x="4743307" y="995126"/>
                  <a:pt x="4759216" y="986580"/>
                  <a:pt x="4774208" y="976585"/>
                </a:cubicBezTo>
                <a:cubicBezTo>
                  <a:pt x="4787064" y="968014"/>
                  <a:pt x="4797823" y="956348"/>
                  <a:pt x="4811289" y="948773"/>
                </a:cubicBezTo>
                <a:cubicBezTo>
                  <a:pt x="4847423" y="928447"/>
                  <a:pt x="4887557" y="915408"/>
                  <a:pt x="4922533" y="893149"/>
                </a:cubicBezTo>
                <a:cubicBezTo>
                  <a:pt x="4956524" y="871517"/>
                  <a:pt x="4992274" y="852429"/>
                  <a:pt x="5024506" y="828254"/>
                </a:cubicBezTo>
                <a:cubicBezTo>
                  <a:pt x="5036867" y="818983"/>
                  <a:pt x="5048173" y="808108"/>
                  <a:pt x="5061588" y="800442"/>
                </a:cubicBezTo>
                <a:cubicBezTo>
                  <a:pt x="5070072" y="795594"/>
                  <a:pt x="5080129" y="803532"/>
                  <a:pt x="5089399" y="791171"/>
                </a:cubicBezTo>
                <a:cubicBezTo>
                  <a:pt x="5098669" y="778810"/>
                  <a:pt x="5092875" y="739381"/>
                  <a:pt x="5117210" y="726277"/>
                </a:cubicBezTo>
                <a:cubicBezTo>
                  <a:pt x="5133075" y="717734"/>
                  <a:pt x="5191372" y="737092"/>
                  <a:pt x="5209913" y="726276"/>
                </a:cubicBezTo>
                <a:cubicBezTo>
                  <a:pt x="5228454" y="715460"/>
                  <a:pt x="5207794" y="672650"/>
                  <a:pt x="5228454" y="661381"/>
                </a:cubicBezTo>
                <a:cubicBezTo>
                  <a:pt x="5242018" y="653982"/>
                  <a:pt x="5296436" y="679923"/>
                  <a:pt x="5311886" y="670652"/>
                </a:cubicBezTo>
                <a:cubicBezTo>
                  <a:pt x="5327336" y="661382"/>
                  <a:pt x="5308796" y="611938"/>
                  <a:pt x="5321156" y="605758"/>
                </a:cubicBezTo>
                <a:cubicBezTo>
                  <a:pt x="5360219" y="566693"/>
                  <a:pt x="5407679" y="611938"/>
                  <a:pt x="5432400" y="596487"/>
                </a:cubicBezTo>
                <a:cubicBezTo>
                  <a:pt x="5457121" y="581036"/>
                  <a:pt x="5450373" y="524515"/>
                  <a:pt x="5469481" y="513050"/>
                </a:cubicBezTo>
                <a:cubicBezTo>
                  <a:pt x="5587116" y="442465"/>
                  <a:pt x="5456694" y="586469"/>
                  <a:pt x="5552914" y="522321"/>
                </a:cubicBezTo>
                <a:cubicBezTo>
                  <a:pt x="5559094" y="513050"/>
                  <a:pt x="5562996" y="501760"/>
                  <a:pt x="5571455" y="494509"/>
                </a:cubicBezTo>
                <a:cubicBezTo>
                  <a:pt x="5585135" y="482783"/>
                  <a:pt x="5602527" y="476247"/>
                  <a:pt x="5617806" y="466697"/>
                </a:cubicBezTo>
                <a:cubicBezTo>
                  <a:pt x="5627254" y="460792"/>
                  <a:pt x="5636704" y="454840"/>
                  <a:pt x="5645617" y="448155"/>
                </a:cubicBezTo>
                <a:cubicBezTo>
                  <a:pt x="5739858" y="377472"/>
                  <a:pt x="5648361" y="437361"/>
                  <a:pt x="5729050" y="392531"/>
                </a:cubicBezTo>
                <a:cubicBezTo>
                  <a:pt x="5744801" y="383780"/>
                  <a:pt x="5758307" y="370417"/>
                  <a:pt x="5775401" y="364719"/>
                </a:cubicBezTo>
                <a:cubicBezTo>
                  <a:pt x="5796130" y="357809"/>
                  <a:pt x="5818663" y="358538"/>
                  <a:pt x="5840294" y="355448"/>
                </a:cubicBezTo>
                <a:cubicBezTo>
                  <a:pt x="5925962" y="323321"/>
                  <a:pt x="5902688" y="336552"/>
                  <a:pt x="5979348" y="290554"/>
                </a:cubicBezTo>
                <a:cubicBezTo>
                  <a:pt x="5988902" y="284821"/>
                  <a:pt x="5998093" y="278488"/>
                  <a:pt x="6007159" y="272012"/>
                </a:cubicBezTo>
                <a:cubicBezTo>
                  <a:pt x="6019731" y="263031"/>
                  <a:pt x="6030825" y="251866"/>
                  <a:pt x="6044240" y="244200"/>
                </a:cubicBezTo>
                <a:cubicBezTo>
                  <a:pt x="6052724" y="239352"/>
                  <a:pt x="6063311" y="239299"/>
                  <a:pt x="6072051" y="234929"/>
                </a:cubicBezTo>
                <a:cubicBezTo>
                  <a:pt x="6159614" y="191146"/>
                  <a:pt x="6083504" y="218750"/>
                  <a:pt x="6146214" y="197847"/>
                </a:cubicBezTo>
                <a:cubicBezTo>
                  <a:pt x="6199657" y="162216"/>
                  <a:pt x="6148106" y="193062"/>
                  <a:pt x="6201836" y="170034"/>
                </a:cubicBezTo>
                <a:cubicBezTo>
                  <a:pt x="6214538" y="164590"/>
                  <a:pt x="6226086" y="156625"/>
                  <a:pt x="6238917" y="151493"/>
                </a:cubicBezTo>
                <a:cubicBezTo>
                  <a:pt x="6257063" y="144235"/>
                  <a:pt x="6294539" y="132952"/>
                  <a:pt x="6294539" y="132952"/>
                </a:cubicBezTo>
                <a:cubicBezTo>
                  <a:pt x="6329719" y="80178"/>
                  <a:pt x="6292669" y="123426"/>
                  <a:pt x="6340890" y="95869"/>
                </a:cubicBezTo>
                <a:cubicBezTo>
                  <a:pt x="6459043" y="28350"/>
                  <a:pt x="6354795" y="55696"/>
                  <a:pt x="6405782" y="40245"/>
                </a:cubicBezTo>
                <a:cubicBezTo>
                  <a:pt x="6456769" y="24794"/>
                  <a:pt x="6660715" y="-10744"/>
                  <a:pt x="6646810" y="3162"/>
                </a:cubicBezTo>
                <a:cubicBezTo>
                  <a:pt x="6632905" y="17068"/>
                  <a:pt x="6257458" y="126771"/>
                  <a:pt x="6322350" y="123681"/>
                </a:cubicBezTo>
                <a:cubicBezTo>
                  <a:pt x="6331620" y="120591"/>
                  <a:pt x="6326985" y="64967"/>
                  <a:pt x="6331620" y="49516"/>
                </a:cubicBezTo>
                <a:cubicBezTo>
                  <a:pt x="6336255" y="34065"/>
                  <a:pt x="6350161" y="30973"/>
                  <a:pt x="6350161" y="30973"/>
                </a:cubicBezTo>
              </a:path>
            </a:pathLst>
          </a:custGeom>
          <a:noFill/>
          <a:ln w="1143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128"/>
              <a:cs typeface="+mn-cs"/>
            </a:endParaRPr>
          </a:p>
        </p:txBody>
      </p:sp>
      <p:cxnSp>
        <p:nvCxnSpPr>
          <p:cNvPr id="37" name="Straight Arrow Connector 36"/>
          <p:cNvCxnSpPr>
            <a:cxnSpLocks noChangeShapeType="1"/>
          </p:cNvCxnSpPr>
          <p:nvPr/>
        </p:nvCxnSpPr>
        <p:spPr bwMode="auto">
          <a:xfrm flipV="1">
            <a:off x="6502400" y="4235450"/>
            <a:ext cx="1473200" cy="19050"/>
          </a:xfrm>
          <a:prstGeom prst="straightConnector1">
            <a:avLst/>
          </a:prstGeom>
          <a:noFill/>
          <a:ln w="857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3557" name="Rectangle 23"/>
          <p:cNvSpPr>
            <a:spLocks noChangeArrowheads="1"/>
          </p:cNvSpPr>
          <p:nvPr/>
        </p:nvSpPr>
        <p:spPr bwMode="auto">
          <a:xfrm>
            <a:off x="1477962" y="6454775"/>
            <a:ext cx="92535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charset="0"/>
                <a:ea typeface="ＭＳ Ｐゴシック" charset="-128"/>
                <a:cs typeface="+mn-cs"/>
              </a:rPr>
              <a:t>Budson &amp; Solomon, Practical Neurology 2012;12:88–96; After Sperling et al., </a:t>
            </a:r>
            <a:r>
              <a:rPr kumimoji="0" lang="en-US" altLang="en-US" sz="1600" b="0" i="0" u="none" strike="noStrike" kern="1200" cap="none" spc="0" normalizeH="0" baseline="0" noProof="0" err="1">
                <a:ln>
                  <a:noFill/>
                </a:ln>
                <a:solidFill>
                  <a:srgbClr val="000000"/>
                </a:solidFill>
                <a:effectLst/>
                <a:uLnTx/>
                <a:uFillTx/>
                <a:latin typeface="Arial" charset="0"/>
                <a:ea typeface="ＭＳ Ｐゴシック" charset="-128"/>
                <a:cs typeface="+mn-cs"/>
              </a:rPr>
              <a:t>AlzDement</a:t>
            </a:r>
            <a:r>
              <a:rPr kumimoji="0" lang="en-US" altLang="en-US" sz="1600" b="0" i="0" u="none" strike="noStrike" kern="1200" cap="none" spc="0" normalizeH="0" baseline="0" noProof="0">
                <a:ln>
                  <a:noFill/>
                </a:ln>
                <a:solidFill>
                  <a:srgbClr val="000000"/>
                </a:solidFill>
                <a:effectLst/>
                <a:uLnTx/>
                <a:uFillTx/>
                <a:latin typeface="Arial" charset="0"/>
                <a:ea typeface="ＭＳ Ｐゴシック" charset="-128"/>
                <a:cs typeface="+mn-cs"/>
              </a:rPr>
              <a:t> 2011;7:280</a:t>
            </a:r>
          </a:p>
        </p:txBody>
      </p:sp>
      <p:sp>
        <p:nvSpPr>
          <p:cNvPr id="23558" name="Title 1"/>
          <p:cNvSpPr>
            <a:spLocks noGrp="1"/>
          </p:cNvSpPr>
          <p:nvPr>
            <p:ph type="title"/>
          </p:nvPr>
        </p:nvSpPr>
        <p:spPr>
          <a:xfrm>
            <a:off x="2218531" y="287337"/>
            <a:ext cx="7772400" cy="579438"/>
          </a:xfrm>
        </p:spPr>
        <p:txBody>
          <a:bodyPr/>
          <a:lstStyle/>
          <a:p>
            <a:r>
              <a:rPr lang="en-US" altLang="en-US" sz="3800">
                <a:solidFill>
                  <a:srgbClr val="000000"/>
                </a:solidFill>
                <a:latin typeface="Arial"/>
              </a:rPr>
              <a:t>Pathophysiology starts decades prior to clinical disease</a:t>
            </a:r>
            <a:endParaRPr lang="en-US" altLang="en-US" sz="3800">
              <a:solidFill>
                <a:srgbClr val="000000"/>
              </a:solidFill>
            </a:endParaRPr>
          </a:p>
        </p:txBody>
      </p:sp>
    </p:spTree>
    <p:extLst>
      <p:ext uri="{BB962C8B-B14F-4D97-AF65-F5344CB8AC3E}">
        <p14:creationId xmlns:p14="http://schemas.microsoft.com/office/powerpoint/2010/main" val="3167060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5"/>
                                        </p:tgtEl>
                                      </p:cBhvr>
                                    </p:animEffect>
                                    <p:set>
                                      <p:cBhvr>
                                        <p:cTn id="10" dur="1" fill="hold">
                                          <p:stCondLst>
                                            <p:cond delay="499"/>
                                          </p:stCondLst>
                                        </p:cTn>
                                        <p:tgtEl>
                                          <p:spTgt spid="3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37"/>
                                        </p:tgtEl>
                                      </p:cBhvr>
                                    </p:animEffect>
                                    <p:set>
                                      <p:cBhvr>
                                        <p:cTn id="15"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0" y="655639"/>
            <a:ext cx="9126538"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3"/>
          <p:cNvSpPr>
            <a:spLocks noChangeArrowheads="1"/>
          </p:cNvSpPr>
          <p:nvPr/>
        </p:nvSpPr>
        <p:spPr bwMode="auto">
          <a:xfrm>
            <a:off x="3963988" y="6454775"/>
            <a:ext cx="67675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FontTx/>
              <a:buNone/>
            </a:pPr>
            <a:r>
              <a:rPr lang="en-US" altLang="en-US" sz="1600" dirty="0">
                <a:solidFill>
                  <a:srgbClr val="000000"/>
                </a:solidFill>
                <a:latin typeface="Arial" charset="0"/>
              </a:rPr>
              <a:t>Budson &amp; Solomon, 2016; After Sperling et al., </a:t>
            </a:r>
            <a:r>
              <a:rPr lang="en-US" altLang="en-US" sz="1600" dirty="0" err="1">
                <a:solidFill>
                  <a:srgbClr val="000000"/>
                </a:solidFill>
                <a:latin typeface="Arial" charset="0"/>
              </a:rPr>
              <a:t>AlzDement</a:t>
            </a:r>
            <a:r>
              <a:rPr lang="en-US" altLang="en-US" sz="1600" dirty="0">
                <a:solidFill>
                  <a:srgbClr val="000000"/>
                </a:solidFill>
                <a:latin typeface="Arial" charset="0"/>
              </a:rPr>
              <a:t> 2011;7:280</a:t>
            </a:r>
          </a:p>
        </p:txBody>
      </p:sp>
    </p:spTree>
    <p:extLst>
      <p:ext uri="{BB962C8B-B14F-4D97-AF65-F5344CB8AC3E}">
        <p14:creationId xmlns:p14="http://schemas.microsoft.com/office/powerpoint/2010/main" val="3757250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ACC799-E59E-1049-A465-D7FA2F34A2AB}"/>
              </a:ext>
            </a:extLst>
          </p:cNvPr>
          <p:cNvSpPr>
            <a:spLocks noGrp="1"/>
          </p:cNvSpPr>
          <p:nvPr>
            <p:ph type="title"/>
          </p:nvPr>
        </p:nvSpPr>
        <p:spPr>
          <a:xfrm>
            <a:off x="856130" y="2158066"/>
            <a:ext cx="10515600" cy="1325563"/>
          </a:xfrm>
        </p:spPr>
        <p:txBody>
          <a:bodyPr/>
          <a:lstStyle/>
          <a:p>
            <a:pPr algn="ctr"/>
            <a:r>
              <a:rPr lang="en-AU" dirty="0"/>
              <a:t>1. New and More Effective Biomarkers </a:t>
            </a:r>
          </a:p>
        </p:txBody>
      </p:sp>
    </p:spTree>
    <p:extLst>
      <p:ext uri="{BB962C8B-B14F-4D97-AF65-F5344CB8AC3E}">
        <p14:creationId xmlns:p14="http://schemas.microsoft.com/office/powerpoint/2010/main" val="957238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3C2BB5-4C5F-4146-B3FA-4FF0A1137540}"/>
              </a:ext>
            </a:extLst>
          </p:cNvPr>
          <p:cNvSpPr>
            <a:spLocks noGrp="1"/>
          </p:cNvSpPr>
          <p:nvPr>
            <p:ph type="title"/>
          </p:nvPr>
        </p:nvSpPr>
        <p:spPr>
          <a:xfrm>
            <a:off x="282388" y="203760"/>
            <a:ext cx="10515600" cy="1325563"/>
          </a:xfrm>
        </p:spPr>
        <p:txBody>
          <a:bodyPr/>
          <a:lstStyle/>
          <a:p>
            <a:r>
              <a:rPr lang="it-IT" dirty="0" err="1"/>
              <a:t>Pre-Clinical</a:t>
            </a:r>
            <a:r>
              <a:rPr lang="it-IT" dirty="0"/>
              <a:t> AD</a:t>
            </a:r>
          </a:p>
        </p:txBody>
      </p:sp>
      <p:pic>
        <p:nvPicPr>
          <p:cNvPr id="5" name="Content Placeholder 4">
            <a:extLst>
              <a:ext uri="{FF2B5EF4-FFF2-40B4-BE49-F238E27FC236}">
                <a16:creationId xmlns:a16="http://schemas.microsoft.com/office/drawing/2014/main" xmlns="" id="{E743175E-E336-3140-8617-2B806DE8409E}"/>
              </a:ext>
            </a:extLst>
          </p:cNvPr>
          <p:cNvPicPr>
            <a:picLocks noGrp="1" noChangeAspect="1"/>
          </p:cNvPicPr>
          <p:nvPr>
            <p:ph idx="1"/>
          </p:nvPr>
        </p:nvPicPr>
        <p:blipFill>
          <a:blip r:embed="rId2"/>
          <a:stretch>
            <a:fillRect/>
          </a:stretch>
        </p:blipFill>
        <p:spPr>
          <a:xfrm>
            <a:off x="7190318" y="670559"/>
            <a:ext cx="4236656" cy="5885517"/>
          </a:xfrm>
        </p:spPr>
      </p:pic>
      <p:sp>
        <p:nvSpPr>
          <p:cNvPr id="8" name="TextBox 7">
            <a:extLst>
              <a:ext uri="{FF2B5EF4-FFF2-40B4-BE49-F238E27FC236}">
                <a16:creationId xmlns:a16="http://schemas.microsoft.com/office/drawing/2014/main" xmlns="" id="{0CDDDDD3-C62A-E741-86B4-DF679F183B2B}"/>
              </a:ext>
            </a:extLst>
          </p:cNvPr>
          <p:cNvSpPr txBox="1"/>
          <p:nvPr/>
        </p:nvSpPr>
        <p:spPr>
          <a:xfrm>
            <a:off x="-62889" y="1446985"/>
            <a:ext cx="7598485" cy="5109091"/>
          </a:xfrm>
          <a:prstGeom prst="rect">
            <a:avLst/>
          </a:prstGeom>
          <a:noFill/>
        </p:spPr>
        <p:txBody>
          <a:bodyPr wrap="square" rtlCol="0">
            <a:spAutoFit/>
          </a:bodyPr>
          <a:lstStyle/>
          <a:p>
            <a:pPr marL="285750" indent="-285750">
              <a:buFont typeface="Arial" panose="020B0604020202020204" pitchFamily="34" charset="0"/>
              <a:buChar char="•"/>
            </a:pPr>
            <a:r>
              <a:rPr lang="en-US" sz="2800" dirty="0"/>
              <a:t>Characterized by </a:t>
            </a:r>
            <a:r>
              <a:rPr lang="en-US" altLang="en-US" sz="2800" dirty="0"/>
              <a:t>Aβ pathology in individuals that are not cognitively impaired. </a:t>
            </a:r>
          </a:p>
          <a:p>
            <a:pPr marL="285750" indent="-285750">
              <a:buFont typeface="Arial" panose="020B0604020202020204" pitchFamily="34" charset="0"/>
              <a:buChar char="•"/>
            </a:pPr>
            <a:endParaRPr lang="en-US" altLang="en-US" sz="2800" dirty="0"/>
          </a:p>
          <a:p>
            <a:pPr marL="285750" indent="-285750">
              <a:buFont typeface="Arial" panose="020B0604020202020204" pitchFamily="34" charset="0"/>
              <a:buChar char="•"/>
            </a:pPr>
            <a:r>
              <a:rPr lang="en-US" sz="2800" dirty="0"/>
              <a:t>&gt;</a:t>
            </a:r>
            <a:r>
              <a:rPr lang="en-US" altLang="en-US" sz="2800" dirty="0"/>
              <a:t> Aβ accumulation is linked to greater risk of progression to MCI and dementia.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For now, only possible to treat symptoms after the disease has destroyed brain tissue.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New research efforts are trying to target the pathology before the symptoms arise .</a:t>
            </a:r>
          </a:p>
          <a:p>
            <a:r>
              <a:rPr lang="it-IT" dirty="0"/>
              <a:t> </a:t>
            </a:r>
          </a:p>
        </p:txBody>
      </p:sp>
    </p:spTree>
    <p:extLst>
      <p:ext uri="{BB962C8B-B14F-4D97-AF65-F5344CB8AC3E}">
        <p14:creationId xmlns:p14="http://schemas.microsoft.com/office/powerpoint/2010/main" val="263226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64168-A960-CD47-BF3F-158F2E38C3A0}"/>
              </a:ext>
            </a:extLst>
          </p:cNvPr>
          <p:cNvSpPr>
            <a:spLocks noGrp="1"/>
          </p:cNvSpPr>
          <p:nvPr>
            <p:ph type="title"/>
          </p:nvPr>
        </p:nvSpPr>
        <p:spPr>
          <a:xfrm>
            <a:off x="0" y="-50800"/>
            <a:ext cx="10515600" cy="1325563"/>
          </a:xfrm>
        </p:spPr>
        <p:txBody>
          <a:bodyPr/>
          <a:lstStyle/>
          <a:p>
            <a:r>
              <a:rPr lang="en-GB" dirty="0"/>
              <a:t>New Research on Pre-Clinical AD </a:t>
            </a:r>
          </a:p>
        </p:txBody>
      </p:sp>
      <p:sp>
        <p:nvSpPr>
          <p:cNvPr id="6" name="TextBox 5">
            <a:extLst>
              <a:ext uri="{FF2B5EF4-FFF2-40B4-BE49-F238E27FC236}">
                <a16:creationId xmlns:a16="http://schemas.microsoft.com/office/drawing/2014/main" xmlns="" id="{93B301CF-D1F6-DB4D-8DBE-746086F978CF}"/>
              </a:ext>
            </a:extLst>
          </p:cNvPr>
          <p:cNvSpPr txBox="1"/>
          <p:nvPr/>
        </p:nvSpPr>
        <p:spPr>
          <a:xfrm rot="10800000" flipV="1">
            <a:off x="0" y="1211372"/>
            <a:ext cx="11474824" cy="5324535"/>
          </a:xfrm>
          <a:prstGeom prst="rect">
            <a:avLst/>
          </a:prstGeom>
          <a:noFill/>
        </p:spPr>
        <p:txBody>
          <a:bodyPr wrap="square" rtlCol="0">
            <a:spAutoFit/>
          </a:bodyPr>
          <a:lstStyle/>
          <a:p>
            <a:pPr marL="285750" indent="-285750">
              <a:buFont typeface="Arial" panose="020B0604020202020204" pitchFamily="34" charset="0"/>
              <a:buChar char="•"/>
            </a:pPr>
            <a:r>
              <a:rPr lang="en-GB" sz="3200" dirty="0"/>
              <a:t>New efforts to determine the associations between AT(N) biomarker profiles and memory decline in individuals without dementia. (Clifford et al., 2019) </a:t>
            </a:r>
          </a:p>
          <a:p>
            <a:pPr marL="742950" lvl="1" indent="-285750">
              <a:buFont typeface="Arial" panose="020B0604020202020204" pitchFamily="34" charset="0"/>
              <a:buChar char="•"/>
            </a:pPr>
            <a:r>
              <a:rPr lang="en-GB" sz="3200" dirty="0"/>
              <a:t>Faster memory decline in the A+T+(N)+, A+T+(N)-, and A+T-(N)+ groups that do not yet have symptoms.</a:t>
            </a:r>
          </a:p>
          <a:p>
            <a:pPr lvl="1"/>
            <a:endParaRPr lang="en-GB" sz="3200" dirty="0"/>
          </a:p>
          <a:p>
            <a:pPr marL="457200" indent="-457200">
              <a:buFont typeface="Arial" panose="020B0604020202020204" pitchFamily="34" charset="0"/>
              <a:buChar char="•"/>
            </a:pPr>
            <a:r>
              <a:rPr lang="en-GB" altLang="en-US" sz="3200" dirty="0"/>
              <a:t>Aβ accumulation is linked to significant cognitive dysfunction in cognitively unimpaired individuals (</a:t>
            </a:r>
            <a:r>
              <a:rPr lang="en-GB" altLang="en-US" sz="3200" dirty="0" err="1"/>
              <a:t>Insel</a:t>
            </a:r>
            <a:r>
              <a:rPr lang="en-GB" altLang="en-US" sz="3200" dirty="0"/>
              <a:t> et al., 2020)</a:t>
            </a:r>
          </a:p>
          <a:p>
            <a:pPr marL="742950" lvl="1" indent="-285750">
              <a:buFont typeface="Arial" panose="020B0604020202020204" pitchFamily="34" charset="0"/>
              <a:buChar char="•"/>
            </a:pPr>
            <a:r>
              <a:rPr lang="en-GB" altLang="en-US" sz="2800" dirty="0"/>
              <a:t>Moving forward, this is really important in order to select unimpaired Aβ positive individuals that have not yet progressed into the downstream mechanism from Aβ pathology (tau aggregates, cell death).</a:t>
            </a:r>
          </a:p>
        </p:txBody>
      </p:sp>
    </p:spTree>
    <p:extLst>
      <p:ext uri="{BB962C8B-B14F-4D97-AF65-F5344CB8AC3E}">
        <p14:creationId xmlns:p14="http://schemas.microsoft.com/office/powerpoint/2010/main" val="1486109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C4690-A047-9944-94CF-6A03A065B8F7}"/>
              </a:ext>
            </a:extLst>
          </p:cNvPr>
          <p:cNvSpPr>
            <a:spLocks noGrp="1"/>
          </p:cNvSpPr>
          <p:nvPr>
            <p:ph type="title"/>
          </p:nvPr>
        </p:nvSpPr>
        <p:spPr/>
        <p:txBody>
          <a:bodyPr/>
          <a:lstStyle/>
          <a:p>
            <a:r>
              <a:rPr lang="it-IT" dirty="0"/>
              <a:t>Take Home </a:t>
            </a:r>
            <a:r>
              <a:rPr lang="it-IT" dirty="0" err="1"/>
              <a:t>Points</a:t>
            </a:r>
            <a:r>
              <a:rPr lang="it-IT" dirty="0"/>
              <a:t> </a:t>
            </a:r>
          </a:p>
        </p:txBody>
      </p:sp>
      <p:sp>
        <p:nvSpPr>
          <p:cNvPr id="3" name="Content Placeholder 2">
            <a:extLst>
              <a:ext uri="{FF2B5EF4-FFF2-40B4-BE49-F238E27FC236}">
                <a16:creationId xmlns:a16="http://schemas.microsoft.com/office/drawing/2014/main" xmlns="" id="{FF6C2F34-6EA4-3F45-AE2F-5D4C38FCEB25}"/>
              </a:ext>
            </a:extLst>
          </p:cNvPr>
          <p:cNvSpPr>
            <a:spLocks noGrp="1"/>
          </p:cNvSpPr>
          <p:nvPr>
            <p:ph idx="1"/>
          </p:nvPr>
        </p:nvSpPr>
        <p:spPr/>
        <p:txBody>
          <a:bodyPr/>
          <a:lstStyle/>
          <a:p>
            <a:r>
              <a:rPr lang="en-US" dirty="0"/>
              <a:t>New and more effective biomarkers are going to help diagnose AD before the symptoms start. </a:t>
            </a:r>
          </a:p>
          <a:p>
            <a:pPr marL="0" indent="0">
              <a:buNone/>
            </a:pPr>
            <a:endParaRPr lang="en-US" dirty="0"/>
          </a:p>
          <a:p>
            <a:r>
              <a:rPr lang="en-US" dirty="0"/>
              <a:t>The future hope is that treatments could target the disease at its earliest stages before irreversible brain damage or mental decline occurs. </a:t>
            </a:r>
          </a:p>
          <a:p>
            <a:endParaRPr lang="en-US" dirty="0"/>
          </a:p>
          <a:p>
            <a:endParaRPr lang="en-US" dirty="0"/>
          </a:p>
          <a:p>
            <a:endParaRPr lang="en-US" dirty="0"/>
          </a:p>
          <a:p>
            <a:endParaRPr lang="it-IT" dirty="0"/>
          </a:p>
        </p:txBody>
      </p:sp>
    </p:spTree>
    <p:extLst>
      <p:ext uri="{BB962C8B-B14F-4D97-AF65-F5344CB8AC3E}">
        <p14:creationId xmlns:p14="http://schemas.microsoft.com/office/powerpoint/2010/main" val="3730378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E2CAA3-B651-5741-8FB5-82BEB6AB5CA9}"/>
              </a:ext>
            </a:extLst>
          </p:cNvPr>
          <p:cNvSpPr>
            <a:spLocks noGrp="1"/>
          </p:cNvSpPr>
          <p:nvPr>
            <p:ph type="title"/>
          </p:nvPr>
        </p:nvSpPr>
        <p:spPr>
          <a:xfrm>
            <a:off x="1306898" y="1843328"/>
            <a:ext cx="9528313" cy="2378074"/>
          </a:xfrm>
        </p:spPr>
        <p:txBody>
          <a:bodyPr/>
          <a:lstStyle/>
          <a:p>
            <a:pPr algn="ctr"/>
            <a:r>
              <a:rPr lang="en-AU" dirty="0"/>
              <a:t>New </a:t>
            </a:r>
            <a:r>
              <a:rPr lang="en-AU" u="sng" dirty="0"/>
              <a:t>Treatments</a:t>
            </a:r>
            <a:r>
              <a:rPr lang="en-AU" dirty="0"/>
              <a:t> for AD and other Related Dementias </a:t>
            </a:r>
          </a:p>
        </p:txBody>
      </p:sp>
    </p:spTree>
    <p:extLst>
      <p:ext uri="{BB962C8B-B14F-4D97-AF65-F5344CB8AC3E}">
        <p14:creationId xmlns:p14="http://schemas.microsoft.com/office/powerpoint/2010/main" val="90500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1"/>
            <a:ext cx="11125200" cy="762000"/>
          </a:xfrm>
        </p:spPr>
        <p:txBody>
          <a:bodyPr>
            <a:normAutofit/>
          </a:bodyPr>
          <a:lstStyle/>
          <a:p>
            <a:pPr>
              <a:defRPr/>
            </a:pPr>
            <a:r>
              <a:rPr lang="en-US" dirty="0">
                <a:cs typeface="+mj-cs"/>
              </a:rPr>
              <a:t>Current treatments available for AD (&amp; LATE)</a:t>
            </a:r>
          </a:p>
        </p:txBody>
      </p:sp>
      <p:sp>
        <p:nvSpPr>
          <p:cNvPr id="30723" name="Rectangle 3"/>
          <p:cNvSpPr>
            <a:spLocks noGrp="1" noChangeArrowheads="1"/>
          </p:cNvSpPr>
          <p:nvPr>
            <p:ph type="body" idx="1"/>
          </p:nvPr>
        </p:nvSpPr>
        <p:spPr>
          <a:xfrm>
            <a:off x="990600" y="1066800"/>
            <a:ext cx="10591800" cy="5562600"/>
          </a:xfrm>
        </p:spPr>
        <p:txBody>
          <a:bodyPr>
            <a:normAutofit/>
          </a:bodyPr>
          <a:lstStyle/>
          <a:p>
            <a:pPr>
              <a:defRPr/>
            </a:pPr>
            <a:r>
              <a:rPr lang="en-US" dirty="0">
                <a:cs typeface="+mn-cs"/>
              </a:rPr>
              <a:t>Why will they likely work for LATE? Because participants with LATE were included in all of the AD clinical trials!</a:t>
            </a:r>
          </a:p>
          <a:p>
            <a:pPr lvl="1">
              <a:defRPr/>
            </a:pPr>
            <a:r>
              <a:rPr lang="en-US" dirty="0">
                <a:cs typeface="+mn-cs"/>
              </a:rPr>
              <a:t>Maybe they won’t work for LATE—or maybe they will work better! New studies are needed.</a:t>
            </a:r>
          </a:p>
          <a:p>
            <a:pPr>
              <a:defRPr/>
            </a:pPr>
            <a:r>
              <a:rPr lang="en-US" dirty="0">
                <a:cs typeface="+mn-cs"/>
              </a:rPr>
              <a:t>Current Medications to improve cognition:</a:t>
            </a:r>
          </a:p>
          <a:p>
            <a:pPr lvl="1">
              <a:defRPr/>
            </a:pPr>
            <a:r>
              <a:rPr lang="en-US" dirty="0"/>
              <a:t>Cholinesterase Inhibitors: </a:t>
            </a:r>
          </a:p>
          <a:p>
            <a:pPr lvl="2">
              <a:defRPr/>
            </a:pPr>
            <a:r>
              <a:rPr lang="en-US" dirty="0"/>
              <a:t>donepezil (Aricept, </a:t>
            </a:r>
            <a:r>
              <a:rPr lang="en-US" i="1" dirty="0"/>
              <a:t>available oral dissolving tablet, now generic</a:t>
            </a:r>
            <a:r>
              <a:rPr lang="en-US" dirty="0"/>
              <a:t>)</a:t>
            </a:r>
          </a:p>
          <a:p>
            <a:pPr lvl="2">
              <a:defRPr/>
            </a:pPr>
            <a:r>
              <a:rPr lang="en-US" dirty="0"/>
              <a:t>rivastigmine (Exelon</a:t>
            </a:r>
            <a:r>
              <a:rPr lang="en-US" i="1" dirty="0"/>
              <a:t>, available QD patch)</a:t>
            </a:r>
          </a:p>
          <a:p>
            <a:pPr lvl="2">
              <a:defRPr/>
            </a:pPr>
            <a:r>
              <a:rPr lang="en-US" dirty="0"/>
              <a:t>galantamine (formerly </a:t>
            </a:r>
            <a:r>
              <a:rPr lang="en-US" dirty="0" err="1"/>
              <a:t>Razadyne</a:t>
            </a:r>
            <a:r>
              <a:rPr lang="en-US" dirty="0"/>
              <a:t>, </a:t>
            </a:r>
            <a:r>
              <a:rPr lang="en-US" i="1" dirty="0"/>
              <a:t>now generic</a:t>
            </a:r>
            <a:r>
              <a:rPr lang="en-US" dirty="0"/>
              <a:t>)</a:t>
            </a:r>
          </a:p>
          <a:p>
            <a:pPr lvl="2">
              <a:defRPr/>
            </a:pPr>
            <a:r>
              <a:rPr lang="en-US" dirty="0" err="1"/>
              <a:t>huperzine</a:t>
            </a:r>
            <a:r>
              <a:rPr lang="en-US" dirty="0"/>
              <a:t> A (Cerebra). Nutritional product.</a:t>
            </a:r>
          </a:p>
          <a:p>
            <a:pPr lvl="1">
              <a:defRPr/>
            </a:pPr>
            <a:r>
              <a:rPr lang="en-US" dirty="0"/>
              <a:t>Memantine:</a:t>
            </a:r>
          </a:p>
          <a:p>
            <a:pPr lvl="2">
              <a:defRPr/>
            </a:pPr>
            <a:r>
              <a:rPr lang="en-US" dirty="0"/>
              <a:t>Namenda</a:t>
            </a:r>
          </a:p>
        </p:txBody>
      </p:sp>
    </p:spTree>
    <p:extLst>
      <p:ext uri="{BB962C8B-B14F-4D97-AF65-F5344CB8AC3E}">
        <p14:creationId xmlns:p14="http://schemas.microsoft.com/office/powerpoint/2010/main" val="546981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3678239" y="477838"/>
            <a:ext cx="487362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0637" tIns="30162" rIns="20637" bIns="30162"/>
          <a:lstStyle/>
          <a:p>
            <a:pPr marL="0" marR="0" lvl="0" indent="0" algn="ctr" defTabSz="1014413" rtl="0" eaLnBrk="1" fontAlgn="base" latinLnBrk="0" hangingPunct="1">
              <a:lnSpc>
                <a:spcPts val="5000"/>
              </a:lnSpc>
              <a:spcBef>
                <a:spcPct val="0"/>
              </a:spcBef>
              <a:spcAft>
                <a:spcPct val="0"/>
              </a:spcAft>
              <a:buClrTx/>
              <a:buSzTx/>
              <a:buFontTx/>
              <a:buNone/>
              <a:tabLst>
                <a:tab pos="508000" algn="l"/>
                <a:tab pos="1014413" algn="l"/>
                <a:tab pos="1522413" algn="l"/>
              </a:tabLst>
              <a:defRPr/>
            </a:pPr>
            <a:r>
              <a:rPr kumimoji="0" lang="en-US" sz="3600" b="1" i="0" u="none" strike="noStrike" kern="1200" cap="none" spc="0" normalizeH="0" baseline="0" noProof="0">
                <a:ln>
                  <a:noFill/>
                </a:ln>
                <a:solidFill>
                  <a:srgbClr val="000000"/>
                </a:solidFill>
                <a:effectLst>
                  <a:outerShdw blurRad="38100" dist="38100" dir="2700000" algn="tl">
                    <a:srgbClr val="000000"/>
                  </a:outerShdw>
                </a:effectLst>
                <a:uLnTx/>
                <a:uFillTx/>
                <a:latin typeface="Arial" charset="0"/>
                <a:ea typeface="ＭＳ Ｐゴシック" pitchFamily="34" charset="-128"/>
                <a:cs typeface="+mn-cs"/>
              </a:rPr>
              <a:t>Treatment Outcomes</a:t>
            </a:r>
          </a:p>
        </p:txBody>
      </p:sp>
      <p:sp>
        <p:nvSpPr>
          <p:cNvPr id="199683" name="Rectangle 3"/>
          <p:cNvSpPr>
            <a:spLocks noChangeArrowheads="1"/>
          </p:cNvSpPr>
          <p:nvPr/>
        </p:nvSpPr>
        <p:spPr bwMode="auto">
          <a:xfrm>
            <a:off x="3703638" y="5799138"/>
            <a:ext cx="4183062"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0637" tIns="30162" rIns="20637" bIns="30162"/>
          <a:lstStyle/>
          <a:p>
            <a:pPr marL="0" marR="0" lvl="0" indent="0" algn="ctr" defTabSz="1014413" rtl="0" eaLnBrk="1" fontAlgn="base" latinLnBrk="0" hangingPunct="1">
              <a:lnSpc>
                <a:spcPts val="2700"/>
              </a:lnSpc>
              <a:spcBef>
                <a:spcPct val="0"/>
              </a:spcBef>
              <a:spcAft>
                <a:spcPct val="0"/>
              </a:spcAft>
              <a:buClrTx/>
              <a:buSzTx/>
              <a:buFontTx/>
              <a:buNone/>
              <a:tabLst>
                <a:tab pos="508000" algn="l"/>
                <a:tab pos="1014413" algn="l"/>
                <a:tab pos="1522413" algn="l"/>
              </a:tabLst>
              <a:defRPr/>
            </a:pPr>
            <a:r>
              <a:rPr kumimoji="0" lang="en-US" sz="26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Time</a:t>
            </a:r>
          </a:p>
        </p:txBody>
      </p:sp>
      <p:sp>
        <p:nvSpPr>
          <p:cNvPr id="50180" name="Rectangle 4"/>
          <p:cNvSpPr>
            <a:spLocks noChangeArrowheads="1"/>
          </p:cNvSpPr>
          <p:nvPr/>
        </p:nvSpPr>
        <p:spPr bwMode="auto">
          <a:xfrm>
            <a:off x="3678238" y="1539875"/>
            <a:ext cx="12700" cy="14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99685" name="Rectangle 5"/>
          <p:cNvSpPr>
            <a:spLocks noChangeArrowheads="1"/>
          </p:cNvSpPr>
          <p:nvPr/>
        </p:nvSpPr>
        <p:spPr bwMode="auto">
          <a:xfrm rot="-5353765">
            <a:off x="2347120" y="3526632"/>
            <a:ext cx="1163637"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0637" tIns="30162" rIns="20637" bIns="30162"/>
          <a:lstStyle/>
          <a:p>
            <a:pPr marL="0" marR="0" lvl="0" indent="0" algn="l" defTabSz="1014413" rtl="0" eaLnBrk="1" fontAlgn="base" latinLnBrk="0" hangingPunct="1">
              <a:lnSpc>
                <a:spcPts val="2700"/>
              </a:lnSpc>
              <a:spcBef>
                <a:spcPct val="0"/>
              </a:spcBef>
              <a:spcAft>
                <a:spcPct val="0"/>
              </a:spcAft>
              <a:buClrTx/>
              <a:buSzTx/>
              <a:buFontTx/>
              <a:buNone/>
              <a:tabLst>
                <a:tab pos="508000" algn="l"/>
                <a:tab pos="1014413" algn="l"/>
                <a:tab pos="1522413" algn="l"/>
              </a:tabLst>
              <a:defRPr/>
            </a:pPr>
            <a:r>
              <a:rPr kumimoji="0" lang="en-US" sz="26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Function</a:t>
            </a:r>
          </a:p>
        </p:txBody>
      </p:sp>
      <p:grpSp>
        <p:nvGrpSpPr>
          <p:cNvPr id="199686" name="Group 6"/>
          <p:cNvGrpSpPr>
            <a:grpSpLocks/>
          </p:cNvGrpSpPr>
          <p:nvPr/>
        </p:nvGrpSpPr>
        <p:grpSpPr bwMode="auto">
          <a:xfrm>
            <a:off x="3565525" y="1562101"/>
            <a:ext cx="5659438" cy="4011613"/>
            <a:chOff x="1447" y="984"/>
            <a:chExt cx="4010" cy="2527"/>
          </a:xfrm>
        </p:grpSpPr>
        <p:sp>
          <p:nvSpPr>
            <p:cNvPr id="199687" name="Rectangle 7"/>
            <p:cNvSpPr>
              <a:spLocks noChangeArrowheads="1"/>
            </p:cNvSpPr>
            <p:nvPr/>
          </p:nvSpPr>
          <p:spPr bwMode="auto">
            <a:xfrm>
              <a:off x="4426" y="3191"/>
              <a:ext cx="1031"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0637" tIns="30162" rIns="20637" bIns="30162"/>
            <a:lstStyle/>
            <a:p>
              <a:pPr marL="0" marR="0" lvl="0" indent="0" algn="l" defTabSz="1014413" rtl="0" eaLnBrk="1" fontAlgn="base" latinLnBrk="0" hangingPunct="1">
                <a:lnSpc>
                  <a:spcPts val="2700"/>
                </a:lnSpc>
                <a:spcBef>
                  <a:spcPct val="0"/>
                </a:spcBef>
                <a:spcAft>
                  <a:spcPct val="0"/>
                </a:spcAft>
                <a:buClrTx/>
                <a:buSzTx/>
                <a:buFontTx/>
                <a:buNone/>
                <a:tabLst>
                  <a:tab pos="508000" algn="l"/>
                  <a:tab pos="1014413" algn="l"/>
                  <a:tab pos="1522413" algn="l"/>
                </a:tabLst>
                <a:defRPr/>
              </a:pPr>
              <a:r>
                <a:rPr kumimoji="0" lang="en-US" sz="2600" b="1" i="0" u="none" strike="noStrike" kern="1200" cap="none" spc="0" normalizeH="0" baseline="0" noProof="0">
                  <a:ln>
                    <a:noFill/>
                  </a:ln>
                  <a:solidFill>
                    <a:srgbClr val="FFFFFF"/>
                  </a:solidFill>
                  <a:effectLst/>
                  <a:uLnTx/>
                  <a:uFillTx/>
                  <a:latin typeface="Arial" charset="0"/>
                  <a:ea typeface="ＭＳ Ｐゴシック" pitchFamily="34" charset="-128"/>
                  <a:cs typeface="+mn-cs"/>
                </a:rPr>
                <a:t>No effect</a:t>
              </a:r>
            </a:p>
          </p:txBody>
        </p:sp>
        <p:sp>
          <p:nvSpPr>
            <p:cNvPr id="199688" name="Line 8"/>
            <p:cNvSpPr>
              <a:spLocks noChangeShapeType="1"/>
            </p:cNvSpPr>
            <p:nvPr/>
          </p:nvSpPr>
          <p:spPr bwMode="auto">
            <a:xfrm>
              <a:off x="1447" y="984"/>
              <a:ext cx="2836" cy="2268"/>
            </a:xfrm>
            <a:prstGeom prst="line">
              <a:avLst/>
            </a:prstGeom>
            <a:noFill/>
            <a:ln w="47625">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grpSp>
      <p:grpSp>
        <p:nvGrpSpPr>
          <p:cNvPr id="199689" name="Group 9"/>
          <p:cNvGrpSpPr>
            <a:grpSpLocks/>
          </p:cNvGrpSpPr>
          <p:nvPr/>
        </p:nvGrpSpPr>
        <p:grpSpPr bwMode="auto">
          <a:xfrm>
            <a:off x="3824288" y="2457450"/>
            <a:ext cx="1452562" cy="1493838"/>
            <a:chOff x="1449" y="1548"/>
            <a:chExt cx="915" cy="941"/>
          </a:xfrm>
        </p:grpSpPr>
        <p:sp>
          <p:nvSpPr>
            <p:cNvPr id="199690" name="Rectangle 10"/>
            <p:cNvSpPr>
              <a:spLocks noChangeArrowheads="1"/>
            </p:cNvSpPr>
            <p:nvPr/>
          </p:nvSpPr>
          <p:spPr bwMode="auto">
            <a:xfrm>
              <a:off x="1449" y="2169"/>
              <a:ext cx="915"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0637" tIns="30162" rIns="20637" bIns="30162"/>
            <a:lstStyle/>
            <a:p>
              <a:pPr marL="0" marR="0" lvl="0" indent="0" algn="l" defTabSz="1014413" rtl="0" eaLnBrk="1" fontAlgn="base" latinLnBrk="0" hangingPunct="1">
                <a:lnSpc>
                  <a:spcPts val="2700"/>
                </a:lnSpc>
                <a:spcBef>
                  <a:spcPct val="0"/>
                </a:spcBef>
                <a:spcAft>
                  <a:spcPct val="0"/>
                </a:spcAft>
                <a:buClrTx/>
                <a:buSzTx/>
                <a:buFontTx/>
                <a:buNone/>
                <a:tabLst>
                  <a:tab pos="508000" algn="l"/>
                  <a:tab pos="1014413" algn="l"/>
                  <a:tab pos="1522413" algn="l"/>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pitchFamily="34" charset="-128"/>
                  <a:cs typeface="+mn-cs"/>
                </a:rPr>
                <a:t>Treatment</a:t>
              </a:r>
            </a:p>
          </p:txBody>
        </p:sp>
        <p:sp>
          <p:nvSpPr>
            <p:cNvPr id="199691" name="Line 11"/>
            <p:cNvSpPr>
              <a:spLocks noChangeShapeType="1"/>
            </p:cNvSpPr>
            <p:nvPr/>
          </p:nvSpPr>
          <p:spPr bwMode="auto">
            <a:xfrm rot="10800000" flipH="1">
              <a:off x="1856" y="1548"/>
              <a:ext cx="0" cy="576"/>
            </a:xfrm>
            <a:prstGeom prst="line">
              <a:avLst/>
            </a:prstGeom>
            <a:noFill/>
            <a:ln w="508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grpSp>
      <p:grpSp>
        <p:nvGrpSpPr>
          <p:cNvPr id="199692" name="Group 12"/>
          <p:cNvGrpSpPr>
            <a:grpSpLocks/>
          </p:cNvGrpSpPr>
          <p:nvPr/>
        </p:nvGrpSpPr>
        <p:grpSpPr bwMode="auto">
          <a:xfrm>
            <a:off x="4475163" y="2368550"/>
            <a:ext cx="4762500" cy="1511300"/>
            <a:chOff x="2091" y="1492"/>
            <a:chExt cx="3375" cy="952"/>
          </a:xfrm>
        </p:grpSpPr>
        <p:sp>
          <p:nvSpPr>
            <p:cNvPr id="199693" name="Rectangle 13"/>
            <p:cNvSpPr>
              <a:spLocks noChangeArrowheads="1"/>
            </p:cNvSpPr>
            <p:nvPr/>
          </p:nvSpPr>
          <p:spPr bwMode="auto">
            <a:xfrm>
              <a:off x="4427" y="1947"/>
              <a:ext cx="1044" cy="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0637" tIns="30162" rIns="20637" bIns="30162"/>
            <a:lstStyle/>
            <a:p>
              <a:pPr marL="0" marR="0" lvl="0" indent="0" algn="l" defTabSz="1014413" rtl="0" eaLnBrk="1" fontAlgn="base" latinLnBrk="0" hangingPunct="1">
                <a:lnSpc>
                  <a:spcPts val="2400"/>
                </a:lnSpc>
                <a:spcBef>
                  <a:spcPct val="0"/>
                </a:spcBef>
                <a:spcAft>
                  <a:spcPct val="0"/>
                </a:spcAft>
                <a:buClrTx/>
                <a:buSzTx/>
                <a:buFontTx/>
                <a:buNone/>
                <a:tabLst>
                  <a:tab pos="508000" algn="l"/>
                  <a:tab pos="1014413" algn="l"/>
                  <a:tab pos="1522413" algn="l"/>
                </a:tabLst>
                <a:defRPr/>
              </a:pPr>
              <a:r>
                <a:rPr kumimoji="0" lang="en-US" sz="2600" b="1" i="0" u="none" strike="noStrike" kern="1200" cap="none" spc="0" normalizeH="0" baseline="0" noProof="0">
                  <a:ln>
                    <a:noFill/>
                  </a:ln>
                  <a:solidFill>
                    <a:srgbClr val="00FF00"/>
                  </a:solidFill>
                  <a:effectLst/>
                  <a:uLnTx/>
                  <a:uFillTx/>
                  <a:latin typeface="Arial" charset="0"/>
                  <a:ea typeface="ＭＳ Ｐゴシック" pitchFamily="34" charset="-128"/>
                  <a:cs typeface="+mn-cs"/>
                </a:rPr>
                <a:t>Slowed</a:t>
              </a:r>
            </a:p>
            <a:p>
              <a:pPr marL="0" marR="0" lvl="0" indent="0" algn="l" defTabSz="1014413" rtl="0" eaLnBrk="1" fontAlgn="base" latinLnBrk="0" hangingPunct="1">
                <a:lnSpc>
                  <a:spcPts val="2400"/>
                </a:lnSpc>
                <a:spcBef>
                  <a:spcPct val="0"/>
                </a:spcBef>
                <a:spcAft>
                  <a:spcPct val="0"/>
                </a:spcAft>
                <a:buClrTx/>
                <a:buSzTx/>
                <a:buFontTx/>
                <a:buNone/>
                <a:tabLst>
                  <a:tab pos="508000" algn="l"/>
                  <a:tab pos="1014413" algn="l"/>
                  <a:tab pos="1522413" algn="l"/>
                </a:tabLst>
                <a:defRPr/>
              </a:pPr>
              <a:r>
                <a:rPr kumimoji="0" lang="en-US" sz="2600" b="1" i="0" u="none" strike="noStrike" kern="1200" cap="none" spc="0" normalizeH="0" baseline="0" noProof="0">
                  <a:ln>
                    <a:noFill/>
                  </a:ln>
                  <a:solidFill>
                    <a:srgbClr val="00FF00"/>
                  </a:solidFill>
                  <a:effectLst/>
                  <a:uLnTx/>
                  <a:uFillTx/>
                  <a:latin typeface="Arial" charset="0"/>
                  <a:ea typeface="ＭＳ Ｐゴシック" pitchFamily="34" charset="-128"/>
                  <a:cs typeface="+mn-cs"/>
                </a:rPr>
                <a:t>progression</a:t>
              </a:r>
              <a:endParaRPr kumimoji="0" lang="en-US" sz="1800" b="1" i="0" u="none" strike="noStrike" kern="1200" cap="none" spc="0" normalizeH="0" baseline="0" noProof="0">
                <a:ln>
                  <a:noFill/>
                </a:ln>
                <a:solidFill>
                  <a:srgbClr val="00FF00"/>
                </a:solidFill>
                <a:effectLst/>
                <a:uLnTx/>
                <a:uFillTx/>
                <a:latin typeface="Arial" charset="0"/>
                <a:ea typeface="ＭＳ Ｐゴシック" pitchFamily="34" charset="-128"/>
                <a:cs typeface="+mn-cs"/>
              </a:endParaRPr>
            </a:p>
          </p:txBody>
        </p:sp>
        <p:sp>
          <p:nvSpPr>
            <p:cNvPr id="199694" name="Line 14"/>
            <p:cNvSpPr>
              <a:spLocks noChangeShapeType="1"/>
            </p:cNvSpPr>
            <p:nvPr/>
          </p:nvSpPr>
          <p:spPr bwMode="auto">
            <a:xfrm>
              <a:off x="2091" y="1492"/>
              <a:ext cx="2112" cy="672"/>
            </a:xfrm>
            <a:prstGeom prst="line">
              <a:avLst/>
            </a:prstGeom>
            <a:noFill/>
            <a:ln w="47625">
              <a:solidFill>
                <a:srgbClr val="00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grpSp>
      <p:grpSp>
        <p:nvGrpSpPr>
          <p:cNvPr id="199695" name="Group 15"/>
          <p:cNvGrpSpPr>
            <a:grpSpLocks/>
          </p:cNvGrpSpPr>
          <p:nvPr/>
        </p:nvGrpSpPr>
        <p:grpSpPr bwMode="auto">
          <a:xfrm>
            <a:off x="4437063" y="2159000"/>
            <a:ext cx="5224462" cy="508000"/>
            <a:chOff x="2064" y="1360"/>
            <a:chExt cx="3703" cy="320"/>
          </a:xfrm>
        </p:grpSpPr>
        <p:sp>
          <p:nvSpPr>
            <p:cNvPr id="199696" name="Rectangle 16"/>
            <p:cNvSpPr>
              <a:spLocks noChangeArrowheads="1"/>
            </p:cNvSpPr>
            <p:nvPr/>
          </p:nvSpPr>
          <p:spPr bwMode="auto">
            <a:xfrm>
              <a:off x="4426" y="1360"/>
              <a:ext cx="1341"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0637" tIns="30162" rIns="20637" bIns="30162"/>
            <a:lstStyle/>
            <a:p>
              <a:pPr marL="0" marR="0" lvl="0" indent="0" algn="l" defTabSz="1014413" rtl="0" eaLnBrk="1" fontAlgn="base" latinLnBrk="0" hangingPunct="1">
                <a:lnSpc>
                  <a:spcPts val="2700"/>
                </a:lnSpc>
                <a:spcBef>
                  <a:spcPct val="0"/>
                </a:spcBef>
                <a:spcAft>
                  <a:spcPct val="0"/>
                </a:spcAft>
                <a:buClrTx/>
                <a:buSzTx/>
                <a:buFontTx/>
                <a:buNone/>
                <a:tabLst>
                  <a:tab pos="508000" algn="l"/>
                  <a:tab pos="1014413" algn="l"/>
                  <a:tab pos="1522413" algn="l"/>
                </a:tabLst>
                <a:defRPr/>
              </a:pPr>
              <a:r>
                <a:rPr kumimoji="0" lang="en-US" sz="2600" b="1" i="0" u="none" strike="noStrike" kern="1200" cap="none" spc="0" normalizeH="0" baseline="0" noProof="0">
                  <a:ln>
                    <a:noFill/>
                  </a:ln>
                  <a:solidFill>
                    <a:srgbClr val="000000"/>
                  </a:solidFill>
                  <a:effectLst/>
                  <a:uLnTx/>
                  <a:uFillTx/>
                  <a:latin typeface="Arial" charset="0"/>
                  <a:ea typeface="ＭＳ Ｐゴシック" pitchFamily="34" charset="-128"/>
                  <a:cs typeface="+mn-cs"/>
                </a:rPr>
                <a:t>Disease arrest</a:t>
              </a:r>
              <a:endParaRPr kumimoji="0" lang="en-US" sz="1800" b="1"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199697" name="Line 17"/>
            <p:cNvSpPr>
              <a:spLocks noChangeShapeType="1"/>
            </p:cNvSpPr>
            <p:nvPr/>
          </p:nvSpPr>
          <p:spPr bwMode="auto">
            <a:xfrm>
              <a:off x="2064" y="1476"/>
              <a:ext cx="2271" cy="0"/>
            </a:xfrm>
            <a:prstGeom prst="line">
              <a:avLst/>
            </a:prstGeom>
            <a:noFill/>
            <a:ln w="44450">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grpSp>
      <p:grpSp>
        <p:nvGrpSpPr>
          <p:cNvPr id="199698" name="Group 18"/>
          <p:cNvGrpSpPr>
            <a:grpSpLocks/>
          </p:cNvGrpSpPr>
          <p:nvPr/>
        </p:nvGrpSpPr>
        <p:grpSpPr bwMode="auto">
          <a:xfrm>
            <a:off x="4484688" y="1962151"/>
            <a:ext cx="4900612" cy="2779713"/>
            <a:chOff x="1865" y="1236"/>
            <a:chExt cx="3087" cy="1751"/>
          </a:xfrm>
        </p:grpSpPr>
        <p:sp>
          <p:nvSpPr>
            <p:cNvPr id="199699" name="Rectangle 19"/>
            <p:cNvSpPr>
              <a:spLocks noChangeArrowheads="1"/>
            </p:cNvSpPr>
            <p:nvPr/>
          </p:nvSpPr>
          <p:spPr bwMode="auto">
            <a:xfrm>
              <a:off x="3934" y="2489"/>
              <a:ext cx="1018"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0637" tIns="30162" rIns="20637" bIns="30162"/>
            <a:lstStyle/>
            <a:p>
              <a:pPr marL="0" marR="0" lvl="0" indent="0" algn="l" defTabSz="1014413" rtl="0" eaLnBrk="1" fontAlgn="base" latinLnBrk="0" hangingPunct="1">
                <a:lnSpc>
                  <a:spcPts val="2400"/>
                </a:lnSpc>
                <a:spcBef>
                  <a:spcPct val="0"/>
                </a:spcBef>
                <a:spcAft>
                  <a:spcPct val="0"/>
                </a:spcAft>
                <a:buClrTx/>
                <a:buSzTx/>
                <a:buFontTx/>
                <a:buNone/>
                <a:tabLst>
                  <a:tab pos="508000" algn="l"/>
                  <a:tab pos="1014413" algn="l"/>
                  <a:tab pos="1522413" algn="l"/>
                </a:tabLst>
                <a:defRPr/>
              </a:pPr>
              <a:r>
                <a:rPr kumimoji="0" lang="en-US" sz="2600" b="1" i="0" u="none" strike="noStrike" kern="1200" cap="none" spc="0" normalizeH="0" baseline="0" noProof="0">
                  <a:ln>
                    <a:noFill/>
                  </a:ln>
                  <a:solidFill>
                    <a:srgbClr val="FF0000"/>
                  </a:solidFill>
                  <a:effectLst/>
                  <a:uLnTx/>
                  <a:uFillTx/>
                  <a:latin typeface="Arial" charset="0"/>
                  <a:ea typeface="ＭＳ Ｐゴシック" pitchFamily="34" charset="-128"/>
                  <a:cs typeface="+mn-cs"/>
                </a:rPr>
                <a:t>Symptomatic</a:t>
              </a:r>
              <a:br>
                <a:rPr kumimoji="0" lang="en-US" sz="2600" b="1" i="0" u="none" strike="noStrike" kern="1200" cap="none" spc="0" normalizeH="0" baseline="0" noProof="0">
                  <a:ln>
                    <a:noFill/>
                  </a:ln>
                  <a:solidFill>
                    <a:srgbClr val="FF0000"/>
                  </a:solidFill>
                  <a:effectLst/>
                  <a:uLnTx/>
                  <a:uFillTx/>
                  <a:latin typeface="Arial" charset="0"/>
                  <a:ea typeface="ＭＳ Ｐゴシック" pitchFamily="34" charset="-128"/>
                  <a:cs typeface="+mn-cs"/>
                </a:rPr>
              </a:br>
              <a:r>
                <a:rPr kumimoji="0" lang="en-US" sz="2600" b="1" i="0" u="none" strike="noStrike" kern="1200" cap="none" spc="0" normalizeH="0" baseline="0" noProof="0">
                  <a:ln>
                    <a:noFill/>
                  </a:ln>
                  <a:solidFill>
                    <a:srgbClr val="FF0000"/>
                  </a:solidFill>
                  <a:effectLst/>
                  <a:uLnTx/>
                  <a:uFillTx/>
                  <a:latin typeface="Arial" charset="0"/>
                  <a:ea typeface="ＭＳ Ｐゴシック" pitchFamily="34" charset="-128"/>
                  <a:cs typeface="+mn-cs"/>
                </a:rPr>
                <a:t>benefit</a:t>
              </a:r>
            </a:p>
          </p:txBody>
        </p:sp>
        <p:sp>
          <p:nvSpPr>
            <p:cNvPr id="199700" name="Freeform 20"/>
            <p:cNvSpPr>
              <a:spLocks/>
            </p:cNvSpPr>
            <p:nvPr/>
          </p:nvSpPr>
          <p:spPr bwMode="auto">
            <a:xfrm>
              <a:off x="1865" y="1236"/>
              <a:ext cx="1963" cy="1457"/>
            </a:xfrm>
            <a:custGeom>
              <a:avLst/>
              <a:gdLst>
                <a:gd name="T0" fmla="*/ 1 w 2208"/>
                <a:gd name="T1" fmla="*/ 256 h 1457"/>
                <a:gd name="T2" fmla="*/ 13 w 2208"/>
                <a:gd name="T3" fmla="*/ 196 h 1457"/>
                <a:gd name="T4" fmla="*/ 73 w 2208"/>
                <a:gd name="T5" fmla="*/ 116 h 1457"/>
                <a:gd name="T6" fmla="*/ 165 w 2208"/>
                <a:gd name="T7" fmla="*/ 56 h 1457"/>
                <a:gd name="T8" fmla="*/ 273 w 2208"/>
                <a:gd name="T9" fmla="*/ 12 h 1457"/>
                <a:gd name="T10" fmla="*/ 413 w 2208"/>
                <a:gd name="T11" fmla="*/ 0 h 1457"/>
                <a:gd name="T12" fmla="*/ 521 w 2208"/>
                <a:gd name="T13" fmla="*/ 12 h 1457"/>
                <a:gd name="T14" fmla="*/ 633 w 2208"/>
                <a:gd name="T15" fmla="*/ 55 h 1457"/>
                <a:gd name="T16" fmla="*/ 841 w 2208"/>
                <a:gd name="T17" fmla="*/ 236 h 1457"/>
                <a:gd name="T18" fmla="*/ 2009 w 2208"/>
                <a:gd name="T19" fmla="*/ 1276 h 1457"/>
                <a:gd name="T20" fmla="*/ 2041 w 2208"/>
                <a:gd name="T21" fmla="*/ 1328 h 1457"/>
                <a:gd name="T22" fmla="*/ 2045 w 2208"/>
                <a:gd name="T23" fmla="*/ 1348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8" h="1457">
                  <a:moveTo>
                    <a:pt x="1" y="256"/>
                  </a:moveTo>
                  <a:cubicBezTo>
                    <a:pt x="0" y="237"/>
                    <a:pt x="0" y="219"/>
                    <a:pt x="13" y="196"/>
                  </a:cubicBezTo>
                  <a:cubicBezTo>
                    <a:pt x="25" y="172"/>
                    <a:pt x="47" y="139"/>
                    <a:pt x="73" y="116"/>
                  </a:cubicBezTo>
                  <a:cubicBezTo>
                    <a:pt x="98" y="92"/>
                    <a:pt x="131" y="73"/>
                    <a:pt x="165" y="56"/>
                  </a:cubicBezTo>
                  <a:cubicBezTo>
                    <a:pt x="198" y="38"/>
                    <a:pt x="231" y="21"/>
                    <a:pt x="273" y="12"/>
                  </a:cubicBezTo>
                  <a:cubicBezTo>
                    <a:pt x="314" y="2"/>
                    <a:pt x="371" y="0"/>
                    <a:pt x="413" y="0"/>
                  </a:cubicBezTo>
                  <a:cubicBezTo>
                    <a:pt x="454" y="0"/>
                    <a:pt x="484" y="2"/>
                    <a:pt x="521" y="12"/>
                  </a:cubicBezTo>
                  <a:cubicBezTo>
                    <a:pt x="557" y="21"/>
                    <a:pt x="579" y="17"/>
                    <a:pt x="633" y="55"/>
                  </a:cubicBezTo>
                  <a:cubicBezTo>
                    <a:pt x="686" y="92"/>
                    <a:pt x="611" y="32"/>
                    <a:pt x="841" y="236"/>
                  </a:cubicBezTo>
                  <a:cubicBezTo>
                    <a:pt x="1070" y="439"/>
                    <a:pt x="1809" y="1094"/>
                    <a:pt x="2009" y="1276"/>
                  </a:cubicBezTo>
                  <a:cubicBezTo>
                    <a:pt x="2208" y="1457"/>
                    <a:pt x="2035" y="1316"/>
                    <a:pt x="2041" y="1328"/>
                  </a:cubicBezTo>
                  <a:cubicBezTo>
                    <a:pt x="2046" y="1339"/>
                    <a:pt x="2044" y="1344"/>
                    <a:pt x="2045" y="1348"/>
                  </a:cubicBezTo>
                </a:path>
              </a:pathLst>
            </a:custGeom>
            <a:noFill/>
            <a:ln w="47625" cap="flat" cmpd="sng">
              <a:solidFill>
                <a:srgbClr val="FF000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grpSp>
      <p:sp>
        <p:nvSpPr>
          <p:cNvPr id="199701" name="Line 21"/>
          <p:cNvSpPr>
            <a:spLocks noChangeShapeType="1"/>
          </p:cNvSpPr>
          <p:nvPr/>
        </p:nvSpPr>
        <p:spPr bwMode="auto">
          <a:xfrm>
            <a:off x="3573463" y="1552575"/>
            <a:ext cx="0" cy="4027488"/>
          </a:xfrm>
          <a:prstGeom prst="line">
            <a:avLst/>
          </a:prstGeom>
          <a:noFill/>
          <a:ln w="412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99702" name="Line 22"/>
          <p:cNvSpPr>
            <a:spLocks noChangeShapeType="1"/>
          </p:cNvSpPr>
          <p:nvPr/>
        </p:nvSpPr>
        <p:spPr bwMode="auto">
          <a:xfrm>
            <a:off x="3556001" y="5562600"/>
            <a:ext cx="3921125" cy="0"/>
          </a:xfrm>
          <a:prstGeom prst="line">
            <a:avLst/>
          </a:prstGeom>
          <a:noFill/>
          <a:ln w="38100">
            <a:solidFill>
              <a:schemeClr val="tx1"/>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50189" name="TextBox 2"/>
          <p:cNvSpPr txBox="1">
            <a:spLocks noChangeArrowheads="1"/>
          </p:cNvSpPr>
          <p:nvPr/>
        </p:nvSpPr>
        <p:spPr bwMode="auto">
          <a:xfrm>
            <a:off x="6459538" y="6396038"/>
            <a:ext cx="4208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rPr>
              <a:t>From Budson &amp; Solomon, 2016</a:t>
            </a:r>
          </a:p>
        </p:txBody>
      </p:sp>
    </p:spTree>
    <p:extLst>
      <p:ext uri="{BB962C8B-B14F-4D97-AF65-F5344CB8AC3E}">
        <p14:creationId xmlns:p14="http://schemas.microsoft.com/office/powerpoint/2010/main" val="1384562112"/>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99686"/>
                                        </p:tgtEl>
                                        <p:attrNameLst>
                                          <p:attrName>style.visibility</p:attrName>
                                        </p:attrNameLst>
                                      </p:cBhvr>
                                      <p:to>
                                        <p:strVal val="visible"/>
                                      </p:to>
                                    </p:set>
                                    <p:animEffect transition="in" filter="wipe(up)">
                                      <p:cBhvr>
                                        <p:cTn id="7" dur="500"/>
                                        <p:tgtEl>
                                          <p:spTgt spid="1996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99689"/>
                                        </p:tgtEl>
                                        <p:attrNameLst>
                                          <p:attrName>style.visibility</p:attrName>
                                        </p:attrNameLst>
                                      </p:cBhvr>
                                      <p:to>
                                        <p:strVal val="visible"/>
                                      </p:to>
                                    </p:set>
                                    <p:animEffect transition="in" filter="wipe(down)">
                                      <p:cBhvr>
                                        <p:cTn id="12" dur="500"/>
                                        <p:tgtEl>
                                          <p:spTgt spid="1996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9695"/>
                                        </p:tgtEl>
                                        <p:attrNameLst>
                                          <p:attrName>style.visibility</p:attrName>
                                        </p:attrNameLst>
                                      </p:cBhvr>
                                      <p:to>
                                        <p:strVal val="visible"/>
                                      </p:to>
                                    </p:set>
                                    <p:animEffect transition="in" filter="wipe(left)">
                                      <p:cBhvr>
                                        <p:cTn id="17" dur="500"/>
                                        <p:tgtEl>
                                          <p:spTgt spid="1996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99692"/>
                                        </p:tgtEl>
                                        <p:attrNameLst>
                                          <p:attrName>style.visibility</p:attrName>
                                        </p:attrNameLst>
                                      </p:cBhvr>
                                      <p:to>
                                        <p:strVal val="visible"/>
                                      </p:to>
                                    </p:set>
                                    <p:animEffect transition="in" filter="wipe(left)">
                                      <p:cBhvr>
                                        <p:cTn id="22" dur="500"/>
                                        <p:tgtEl>
                                          <p:spTgt spid="1996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9698"/>
                                        </p:tgtEl>
                                        <p:attrNameLst>
                                          <p:attrName>style.visibility</p:attrName>
                                        </p:attrNameLst>
                                      </p:cBhvr>
                                      <p:to>
                                        <p:strVal val="visible"/>
                                      </p:to>
                                    </p:set>
                                    <p:animEffect transition="in" filter="wipe(left)">
                                      <p:cBhvr>
                                        <p:cTn id="27" dur="500"/>
                                        <p:tgtEl>
                                          <p:spTgt spid="19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48732" y="200025"/>
            <a:ext cx="10574867" cy="741363"/>
          </a:xfrm>
        </p:spPr>
        <p:txBody>
          <a:bodyPr>
            <a:normAutofit/>
          </a:bodyPr>
          <a:lstStyle/>
          <a:p>
            <a:r>
              <a:rPr lang="en-US" altLang="en-US" dirty="0"/>
              <a:t>Treatment for AD Dementia : What’s new?</a:t>
            </a:r>
          </a:p>
        </p:txBody>
      </p:sp>
      <p:sp>
        <p:nvSpPr>
          <p:cNvPr id="39938" name="Content Placeholder 2"/>
          <p:cNvSpPr>
            <a:spLocks noGrp="1"/>
          </p:cNvSpPr>
          <p:nvPr>
            <p:ph idx="1"/>
          </p:nvPr>
        </p:nvSpPr>
        <p:spPr>
          <a:xfrm>
            <a:off x="200639" y="1299977"/>
            <a:ext cx="11991361" cy="4831881"/>
          </a:xfrm>
        </p:spPr>
        <p:txBody>
          <a:bodyPr>
            <a:normAutofit lnSpcReduction="10000"/>
          </a:bodyPr>
          <a:lstStyle/>
          <a:p>
            <a:pPr marL="514350" indent="-514350">
              <a:buAutoNum type="arabicPeriod"/>
            </a:pPr>
            <a:r>
              <a:rPr lang="en-US" altLang="en-US" sz="3200" b="1" dirty="0"/>
              <a:t>New symptomatic medications </a:t>
            </a:r>
            <a:r>
              <a:rPr lang="en-US" altLang="en-US" sz="3200" dirty="0"/>
              <a:t>being developed which modulate neurotransmitters to improve cognition and/or reduce agitation. </a:t>
            </a:r>
          </a:p>
          <a:p>
            <a:pPr marL="514350" indent="-514350">
              <a:buAutoNum type="arabicPeriod"/>
            </a:pPr>
            <a:endParaRPr lang="en-US" altLang="en-US" sz="3200" dirty="0"/>
          </a:p>
          <a:p>
            <a:pPr marL="0" indent="0">
              <a:buNone/>
            </a:pPr>
            <a:r>
              <a:rPr lang="en-US" altLang="en-US" sz="3200" b="1" dirty="0"/>
              <a:t>2. New disease modifying therapies </a:t>
            </a:r>
            <a:r>
              <a:rPr lang="en-US" altLang="en-US" sz="3200" dirty="0"/>
              <a:t>being developed with the aim of slowing down the progression of the pathology: </a:t>
            </a:r>
          </a:p>
          <a:p>
            <a:pPr lvl="1"/>
            <a:r>
              <a:rPr lang="en-US" altLang="en-US" sz="2800" dirty="0"/>
              <a:t>Most use monoclonal antibodies directed against either β-amyloid plaques and tau tangles. (ex: anti-amyloid, anti-tau, anti-inflammation, neuroprotective)</a:t>
            </a:r>
          </a:p>
          <a:p>
            <a:pPr lvl="1"/>
            <a:r>
              <a:rPr lang="en-US" altLang="en-US" sz="2800" dirty="0"/>
              <a:t>Some induce a special frequency EEG waves in the brain.</a:t>
            </a:r>
          </a:p>
          <a:p>
            <a:pPr lvl="1"/>
            <a:r>
              <a:rPr lang="en-US" altLang="en-US" sz="2800" dirty="0"/>
              <a:t>Some try to eliminate  infectious brain pathogens theorized to cause Alzheimer’s.  </a:t>
            </a:r>
          </a:p>
          <a:p>
            <a:pPr lvl="1"/>
            <a:endParaRPr lang="en-US" altLang="en-US" dirty="0"/>
          </a:p>
          <a:p>
            <a:endParaRPr lang="en-US" altLang="en-US" dirty="0"/>
          </a:p>
          <a:p>
            <a:pPr lvl="1"/>
            <a:endParaRPr lang="en-US" altLang="en-US" dirty="0"/>
          </a:p>
          <a:p>
            <a:endParaRPr lang="en-US" altLang="en-US" dirty="0"/>
          </a:p>
          <a:p>
            <a:pPr lvl="1"/>
            <a:endParaRPr lang="en-US" altLang="en-US" dirty="0"/>
          </a:p>
        </p:txBody>
      </p:sp>
    </p:spTree>
    <p:extLst>
      <p:ext uri="{BB962C8B-B14F-4D97-AF65-F5344CB8AC3E}">
        <p14:creationId xmlns:p14="http://schemas.microsoft.com/office/powerpoint/2010/main" val="1095040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FC1E42-5C95-794D-9523-63D6946C13AD}"/>
              </a:ext>
            </a:extLst>
          </p:cNvPr>
          <p:cNvSpPr>
            <a:spLocks noGrp="1"/>
          </p:cNvSpPr>
          <p:nvPr>
            <p:ph type="title"/>
          </p:nvPr>
        </p:nvSpPr>
        <p:spPr>
          <a:xfrm>
            <a:off x="210671" y="0"/>
            <a:ext cx="10515600" cy="1325563"/>
          </a:xfrm>
        </p:spPr>
        <p:txBody>
          <a:bodyPr/>
          <a:lstStyle/>
          <a:p>
            <a:r>
              <a:rPr lang="en-AU" dirty="0"/>
              <a:t>1. New Symptomatic Treatments</a:t>
            </a:r>
          </a:p>
        </p:txBody>
      </p:sp>
      <p:sp>
        <p:nvSpPr>
          <p:cNvPr id="3" name="Content Placeholder 2">
            <a:extLst>
              <a:ext uri="{FF2B5EF4-FFF2-40B4-BE49-F238E27FC236}">
                <a16:creationId xmlns:a16="http://schemas.microsoft.com/office/drawing/2014/main" xmlns="" id="{B1FBD95F-A7CF-A849-9861-AAAD7740449A}"/>
              </a:ext>
            </a:extLst>
          </p:cNvPr>
          <p:cNvSpPr>
            <a:spLocks noGrp="1"/>
          </p:cNvSpPr>
          <p:nvPr>
            <p:ph idx="1"/>
          </p:nvPr>
        </p:nvSpPr>
        <p:spPr>
          <a:xfrm>
            <a:off x="838200" y="1219200"/>
            <a:ext cx="10815918" cy="5074024"/>
          </a:xfrm>
        </p:spPr>
        <p:txBody>
          <a:bodyPr>
            <a:normAutofit/>
          </a:bodyPr>
          <a:lstStyle/>
          <a:p>
            <a:r>
              <a:rPr lang="en-AU" dirty="0"/>
              <a:t>Aim to facilitate cognition and improve symptoms: </a:t>
            </a:r>
          </a:p>
          <a:p>
            <a:pPr lvl="1"/>
            <a:r>
              <a:rPr lang="en-AU" dirty="0"/>
              <a:t>Ongoing trials look at drug effects on different neurotransmitters (ex: NMDA, Serotonin) </a:t>
            </a:r>
          </a:p>
          <a:p>
            <a:pPr lvl="1"/>
            <a:endParaRPr lang="en-AU" dirty="0"/>
          </a:p>
          <a:p>
            <a:pPr lvl="1"/>
            <a:r>
              <a:rPr lang="en-AU" dirty="0"/>
              <a:t>Trials also looking at the effect of anti-inflammatory, metabolic, and hormonal treatments. </a:t>
            </a:r>
          </a:p>
          <a:p>
            <a:pPr lvl="1"/>
            <a:endParaRPr lang="en-AU" dirty="0"/>
          </a:p>
          <a:p>
            <a:pPr lvl="1"/>
            <a:r>
              <a:rPr lang="en-AU" b="1" dirty="0"/>
              <a:t>Souvorexan</a:t>
            </a:r>
            <a:r>
              <a:rPr lang="en-AU" dirty="0"/>
              <a:t>t: FDA approved for treatment of insomnia and is now being prescribed (Herring et al., 2019) </a:t>
            </a:r>
          </a:p>
          <a:p>
            <a:pPr lvl="1"/>
            <a:endParaRPr lang="en-AU" dirty="0"/>
          </a:p>
          <a:p>
            <a:pPr lvl="1"/>
            <a:r>
              <a:rPr lang="en-AU" b="1" dirty="0" err="1"/>
              <a:t>Pimavanserin</a:t>
            </a:r>
            <a:r>
              <a:rPr lang="en-AU" b="1" dirty="0"/>
              <a:t>: </a:t>
            </a:r>
            <a:r>
              <a:rPr lang="en-AU" i="1" u="sng" dirty="0"/>
              <a:t>still in progress - </a:t>
            </a:r>
            <a:r>
              <a:rPr lang="en-AU" dirty="0"/>
              <a:t>It appears to be a safe and effective treatment of psychosis in AD, at least for a short period of time, while it seems to have no effect long term (Ballard et al., 2018: Cummings et al., 2018)</a:t>
            </a:r>
          </a:p>
          <a:p>
            <a:pPr lvl="1"/>
            <a:endParaRPr lang="it-IT" dirty="0"/>
          </a:p>
          <a:p>
            <a:pPr lvl="1"/>
            <a:endParaRPr lang="it-IT" dirty="0"/>
          </a:p>
          <a:p>
            <a:pPr lvl="1"/>
            <a:endParaRPr lang="it-IT" dirty="0"/>
          </a:p>
          <a:p>
            <a:pPr lvl="1"/>
            <a:endParaRPr lang="it-IT" dirty="0"/>
          </a:p>
        </p:txBody>
      </p:sp>
    </p:spTree>
    <p:extLst>
      <p:ext uri="{BB962C8B-B14F-4D97-AF65-F5344CB8AC3E}">
        <p14:creationId xmlns:p14="http://schemas.microsoft.com/office/powerpoint/2010/main" val="1129735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CE70CA-87EB-B24D-BF60-10BB69CC9877}"/>
              </a:ext>
            </a:extLst>
          </p:cNvPr>
          <p:cNvSpPr>
            <a:spLocks noGrp="1"/>
          </p:cNvSpPr>
          <p:nvPr>
            <p:ph type="title"/>
          </p:nvPr>
        </p:nvSpPr>
        <p:spPr>
          <a:xfrm>
            <a:off x="0" y="53788"/>
            <a:ext cx="10515600" cy="1325563"/>
          </a:xfrm>
        </p:spPr>
        <p:txBody>
          <a:bodyPr/>
          <a:lstStyle/>
          <a:p>
            <a:r>
              <a:rPr lang="en-AU" dirty="0"/>
              <a:t>2. New Disease-Modifying Treatments</a:t>
            </a:r>
          </a:p>
        </p:txBody>
      </p:sp>
      <p:sp>
        <p:nvSpPr>
          <p:cNvPr id="4" name="TextBox 3">
            <a:extLst>
              <a:ext uri="{FF2B5EF4-FFF2-40B4-BE49-F238E27FC236}">
                <a16:creationId xmlns:a16="http://schemas.microsoft.com/office/drawing/2014/main" xmlns="" id="{65477CC6-068B-F148-A423-947FDECDF2D1}"/>
              </a:ext>
            </a:extLst>
          </p:cNvPr>
          <p:cNvSpPr txBox="1"/>
          <p:nvPr/>
        </p:nvSpPr>
        <p:spPr>
          <a:xfrm>
            <a:off x="174812" y="968187"/>
            <a:ext cx="11604811" cy="7448193"/>
          </a:xfrm>
          <a:prstGeom prst="rect">
            <a:avLst/>
          </a:prstGeom>
          <a:noFill/>
        </p:spPr>
        <p:txBody>
          <a:bodyPr wrap="square" rtlCol="0">
            <a:spAutoFit/>
          </a:bodyPr>
          <a:lstStyle/>
          <a:p>
            <a:r>
              <a:rPr lang="en-US" sz="2400" dirty="0"/>
              <a:t>Major Focus on Research Today! </a:t>
            </a:r>
            <a:r>
              <a:rPr lang="en-US" sz="2800" dirty="0"/>
              <a:t>– </a:t>
            </a:r>
            <a:r>
              <a:rPr lang="en-US" dirty="0"/>
              <a:t>will be really important in the Pathway to successful AD management </a:t>
            </a:r>
          </a:p>
          <a:p>
            <a:endParaRPr lang="en-US" sz="2400" dirty="0"/>
          </a:p>
          <a:p>
            <a:pPr marL="342900" indent="-342900">
              <a:buFont typeface="+mj-lt"/>
              <a:buAutoNum type="alphaLcPeriod"/>
            </a:pPr>
            <a:r>
              <a:rPr lang="en-US" sz="2400" dirty="0"/>
              <a:t>New β-amyloid directed treatments</a:t>
            </a:r>
          </a:p>
          <a:p>
            <a:pPr marL="342900" indent="-342900">
              <a:buFont typeface="+mj-lt"/>
              <a:buAutoNum type="alphaLcPeriod"/>
            </a:pPr>
            <a:r>
              <a:rPr lang="en-US" sz="2400" dirty="0"/>
              <a:t>New tau directed treatments</a:t>
            </a:r>
          </a:p>
          <a:p>
            <a:pPr marL="342900" indent="-342900">
              <a:buFont typeface="+mj-lt"/>
              <a:buAutoNum type="alphaLcPeriod"/>
            </a:pPr>
            <a:r>
              <a:rPr lang="en-US" sz="2400" dirty="0"/>
              <a:t>Beyond Amyloid and Tau: </a:t>
            </a:r>
          </a:p>
          <a:p>
            <a:pPr marL="800100" lvl="1" indent="-342900">
              <a:buFont typeface="Arial" panose="020B0604020202020204" pitchFamily="34" charset="0"/>
              <a:buChar char="•"/>
            </a:pPr>
            <a:r>
              <a:rPr lang="en-US" sz="2400" dirty="0"/>
              <a:t>Regulate Brain inflammation </a:t>
            </a:r>
          </a:p>
          <a:p>
            <a:pPr marL="800100" lvl="1" indent="-342900">
              <a:buFont typeface="Arial" panose="020B0604020202020204" pitchFamily="34" charset="0"/>
              <a:buChar char="•"/>
            </a:pPr>
            <a:r>
              <a:rPr lang="en-US" sz="2400" dirty="0"/>
              <a:t>AD due to  a bacterial infection </a:t>
            </a:r>
          </a:p>
          <a:p>
            <a:pPr marL="800100" lvl="1" indent="-342900">
              <a:buFont typeface="Arial" panose="020B0604020202020204" pitchFamily="34" charset="0"/>
              <a:buChar char="•"/>
            </a:pPr>
            <a:r>
              <a:rPr lang="en-US" sz="2400" dirty="0"/>
              <a:t>Brain Stimulation to Reduce Amyloid </a:t>
            </a:r>
          </a:p>
          <a:p>
            <a:pPr marL="800100" lvl="1" indent="-342900">
              <a:buFont typeface="Arial" panose="020B0604020202020204" pitchFamily="34" charset="0"/>
              <a:buChar char="•"/>
            </a:pPr>
            <a:r>
              <a:rPr lang="en-US" sz="2400" dirty="0"/>
              <a:t>Lifestyle Changes</a:t>
            </a:r>
          </a:p>
          <a:p>
            <a:pPr marL="800100" lvl="1" indent="-34290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Overall, </a:t>
            </a:r>
          </a:p>
          <a:p>
            <a:pPr marL="742950" lvl="1" indent="-285750">
              <a:buFont typeface="Arial" panose="020B0604020202020204" pitchFamily="34" charset="0"/>
              <a:buChar char="•"/>
            </a:pPr>
            <a:r>
              <a:rPr lang="en-US" sz="2400" dirty="0"/>
              <a:t>Disease-Modifying drugs aim to slow down (perhaps halt) the progression of the disease</a:t>
            </a:r>
          </a:p>
          <a:p>
            <a:pPr marL="742950" lvl="1" indent="-285750">
              <a:buFont typeface="Arial" panose="020B0604020202020204" pitchFamily="34" charset="0"/>
              <a:buChar char="•"/>
            </a:pPr>
            <a:r>
              <a:rPr lang="en-US" sz="2400" dirty="0"/>
              <a:t>New efforts to address the role of tau  and other effects of amyloid in the progression of AD (Longo &amp; Massa, 2020)</a:t>
            </a:r>
          </a:p>
          <a:p>
            <a:pPr marL="342900" indent="-342900">
              <a:buFont typeface="Arial" panose="020B0604020202020204" pitchFamily="34" charset="0"/>
              <a:buChar char="•"/>
            </a:pPr>
            <a:endParaRPr lang="en-US" sz="2400" dirty="0"/>
          </a:p>
          <a:p>
            <a:pPr lvl="1"/>
            <a:endParaRPr lang="en-US" dirty="0"/>
          </a:p>
          <a:p>
            <a:pPr marL="800100" lvl="1" indent="-342900">
              <a:buFont typeface="+mj-lt"/>
              <a:buAutoNum type="alphaLcPeriod"/>
            </a:pPr>
            <a:endParaRPr lang="en-US" dirty="0"/>
          </a:p>
          <a:p>
            <a:pPr marL="800100" lvl="1" indent="-342900">
              <a:buFont typeface="Arial" panose="020B0604020202020204" pitchFamily="34" charset="0"/>
              <a:buChar char="•"/>
            </a:pPr>
            <a:endParaRPr lang="en-US" dirty="0"/>
          </a:p>
          <a:p>
            <a:pPr marL="342900" indent="-342900">
              <a:buFont typeface="+mj-lt"/>
              <a:buAutoNum type="alphaLcPeriod"/>
            </a:pPr>
            <a:endParaRPr lang="en-US" dirty="0"/>
          </a:p>
          <a:p>
            <a:pPr marL="342900" indent="-342900">
              <a:buFont typeface="+mj-lt"/>
              <a:buAutoNum type="alphaLcPeriod"/>
            </a:pPr>
            <a:endParaRPr lang="en-US" dirty="0"/>
          </a:p>
        </p:txBody>
      </p:sp>
    </p:spTree>
    <p:extLst>
      <p:ext uri="{BB962C8B-B14F-4D97-AF65-F5344CB8AC3E}">
        <p14:creationId xmlns:p14="http://schemas.microsoft.com/office/powerpoint/2010/main" val="309581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A9359-3E54-3247-BF9E-E6EEC05C75E9}"/>
              </a:ext>
            </a:extLst>
          </p:cNvPr>
          <p:cNvSpPr>
            <a:spLocks noGrp="1"/>
          </p:cNvSpPr>
          <p:nvPr>
            <p:ph type="title"/>
          </p:nvPr>
        </p:nvSpPr>
        <p:spPr>
          <a:xfrm>
            <a:off x="448235" y="0"/>
            <a:ext cx="10515600" cy="1325563"/>
          </a:xfrm>
        </p:spPr>
        <p:txBody>
          <a:bodyPr>
            <a:normAutofit/>
          </a:bodyPr>
          <a:lstStyle/>
          <a:p>
            <a:pPr marL="742950" indent="-742950">
              <a:buFont typeface="+mj-lt"/>
              <a:buAutoNum type="alphaLcPeriod"/>
            </a:pPr>
            <a:r>
              <a:rPr lang="en-US" dirty="0"/>
              <a:t>New β-amyloid directed treatments</a:t>
            </a:r>
            <a:endParaRPr lang="it-IT" dirty="0"/>
          </a:p>
        </p:txBody>
      </p:sp>
      <p:sp>
        <p:nvSpPr>
          <p:cNvPr id="3" name="Content Placeholder 2">
            <a:extLst>
              <a:ext uri="{FF2B5EF4-FFF2-40B4-BE49-F238E27FC236}">
                <a16:creationId xmlns:a16="http://schemas.microsoft.com/office/drawing/2014/main" xmlns="" id="{8AB58D04-9D02-7C46-95EB-1A1DBD4EA2F7}"/>
              </a:ext>
            </a:extLst>
          </p:cNvPr>
          <p:cNvSpPr>
            <a:spLocks noGrp="1"/>
          </p:cNvSpPr>
          <p:nvPr>
            <p:ph idx="1"/>
          </p:nvPr>
        </p:nvSpPr>
        <p:spPr>
          <a:xfrm>
            <a:off x="856129" y="1574613"/>
            <a:ext cx="10515600" cy="4351338"/>
          </a:xfrm>
        </p:spPr>
        <p:txBody>
          <a:bodyPr>
            <a:normAutofit/>
          </a:bodyPr>
          <a:lstStyle/>
          <a:p>
            <a:pPr marL="342900" indent="-342900">
              <a:buFont typeface="+mj-lt"/>
              <a:buAutoNum type="arabicPeriod"/>
            </a:pPr>
            <a:r>
              <a:rPr lang="en-AU" sz="3200" b="1" dirty="0"/>
              <a:t>Secretase-inhibitors</a:t>
            </a:r>
            <a:r>
              <a:rPr lang="en-AU" sz="3200" dirty="0"/>
              <a:t>: to block formation of β-amyloid</a:t>
            </a:r>
          </a:p>
          <a:p>
            <a:pPr marL="342900" indent="-342900">
              <a:buFont typeface="+mj-lt"/>
              <a:buAutoNum type="arabicPeriod"/>
            </a:pPr>
            <a:r>
              <a:rPr lang="en-AU" sz="3200" b="1" dirty="0"/>
              <a:t>Anti-</a:t>
            </a:r>
            <a:r>
              <a:rPr lang="en-AU" sz="3200" b="1" dirty="0" err="1"/>
              <a:t>aggregants</a:t>
            </a:r>
            <a:r>
              <a:rPr lang="en-AU" sz="3200" dirty="0"/>
              <a:t>: prevent formation of multiple β-amyloid filaments aggregates</a:t>
            </a:r>
          </a:p>
          <a:p>
            <a:pPr marL="342900" indent="-342900">
              <a:buFont typeface="+mj-lt"/>
              <a:buAutoNum type="arabicPeriod"/>
            </a:pPr>
            <a:r>
              <a:rPr lang="en-AU" sz="3200" b="1" dirty="0"/>
              <a:t>Monoclonal antibodies</a:t>
            </a:r>
            <a:r>
              <a:rPr lang="en-AU" sz="3200" dirty="0"/>
              <a:t>: to remove neuronal plaques</a:t>
            </a:r>
            <a:endParaRPr lang="en-AU" dirty="0"/>
          </a:p>
        </p:txBody>
      </p:sp>
    </p:spTree>
    <p:extLst>
      <p:ext uri="{BB962C8B-B14F-4D97-AF65-F5344CB8AC3E}">
        <p14:creationId xmlns:p14="http://schemas.microsoft.com/office/powerpoint/2010/main" val="44316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57CC598-68E7-DE44-A3BA-AE8D8FCCBCAF}"/>
              </a:ext>
            </a:extLst>
          </p:cNvPr>
          <p:cNvPicPr>
            <a:picLocks noChangeAspect="1"/>
          </p:cNvPicPr>
          <p:nvPr/>
        </p:nvPicPr>
        <p:blipFill>
          <a:blip r:embed="rId3"/>
          <a:stretch>
            <a:fillRect/>
          </a:stretch>
        </p:blipFill>
        <p:spPr>
          <a:xfrm>
            <a:off x="8204339" y="660462"/>
            <a:ext cx="3987661" cy="5731375"/>
          </a:xfrm>
          <a:prstGeom prst="rect">
            <a:avLst/>
          </a:prstGeom>
        </p:spPr>
      </p:pic>
      <p:sp>
        <p:nvSpPr>
          <p:cNvPr id="2" name="Title 1">
            <a:extLst>
              <a:ext uri="{FF2B5EF4-FFF2-40B4-BE49-F238E27FC236}">
                <a16:creationId xmlns:a16="http://schemas.microsoft.com/office/drawing/2014/main" xmlns="" id="{6B357F86-8752-C84D-BABE-C86933F870F0}"/>
              </a:ext>
            </a:extLst>
          </p:cNvPr>
          <p:cNvSpPr>
            <a:spLocks noGrp="1"/>
          </p:cNvSpPr>
          <p:nvPr>
            <p:ph type="title"/>
          </p:nvPr>
        </p:nvSpPr>
        <p:spPr>
          <a:xfrm>
            <a:off x="0" y="1"/>
            <a:ext cx="8679051" cy="1007390"/>
          </a:xfrm>
        </p:spPr>
        <p:txBody>
          <a:bodyPr>
            <a:normAutofit/>
          </a:bodyPr>
          <a:lstStyle/>
          <a:p>
            <a:r>
              <a:rPr lang="it-IT" dirty="0"/>
              <a:t>AD </a:t>
            </a:r>
            <a:r>
              <a:rPr lang="it-IT" dirty="0" err="1"/>
              <a:t>Pathology</a:t>
            </a:r>
            <a:endParaRPr lang="it-IT" dirty="0"/>
          </a:p>
        </p:txBody>
      </p:sp>
      <p:sp>
        <p:nvSpPr>
          <p:cNvPr id="3" name="Content Placeholder 2">
            <a:extLst>
              <a:ext uri="{FF2B5EF4-FFF2-40B4-BE49-F238E27FC236}">
                <a16:creationId xmlns:a16="http://schemas.microsoft.com/office/drawing/2014/main" xmlns="" id="{79D5D7A3-5191-D944-8F47-A2393E84E46B}"/>
              </a:ext>
            </a:extLst>
          </p:cNvPr>
          <p:cNvSpPr>
            <a:spLocks noGrp="1"/>
          </p:cNvSpPr>
          <p:nvPr>
            <p:ph idx="1"/>
          </p:nvPr>
        </p:nvSpPr>
        <p:spPr>
          <a:xfrm>
            <a:off x="-1" y="1007390"/>
            <a:ext cx="8204340" cy="5850610"/>
          </a:xfrm>
        </p:spPr>
        <p:txBody>
          <a:bodyPr>
            <a:normAutofit/>
          </a:bodyPr>
          <a:lstStyle/>
          <a:p>
            <a:r>
              <a:rPr lang="en-US" dirty="0"/>
              <a:t>Alzheimer’s Disease consists of two main features: </a:t>
            </a:r>
          </a:p>
          <a:p>
            <a:pPr lvl="1"/>
            <a:r>
              <a:rPr lang="en-US" dirty="0"/>
              <a:t>Senile plaques (β-amyloid)- earliest pathological event!</a:t>
            </a:r>
          </a:p>
          <a:p>
            <a:pPr lvl="1"/>
            <a:r>
              <a:rPr lang="en-US" dirty="0"/>
              <a:t>Neurofibrillary tangles (hyperphosphorylated tau)- primary culprit in cells death </a:t>
            </a:r>
          </a:p>
          <a:p>
            <a:r>
              <a:rPr lang="en-US" dirty="0"/>
              <a:t>Mechanism: </a:t>
            </a:r>
          </a:p>
          <a:p>
            <a:pPr lvl="1"/>
            <a:r>
              <a:rPr lang="en-US" dirty="0"/>
              <a:t>β-amyloid</a:t>
            </a:r>
          </a:p>
          <a:p>
            <a:pPr marL="457200" lvl="1" indent="0">
              <a:buNone/>
            </a:pPr>
            <a:endParaRPr lang="en-US" dirty="0"/>
          </a:p>
          <a:p>
            <a:pPr marL="457200" lvl="1" indent="0">
              <a:buNone/>
            </a:pPr>
            <a:r>
              <a:rPr lang="en-US" dirty="0"/>
              <a:t>hyperphosphorylated tau </a:t>
            </a:r>
          </a:p>
          <a:p>
            <a:pPr marL="457200" lvl="1" indent="0">
              <a:buNone/>
            </a:pPr>
            <a:endParaRPr lang="en-US" dirty="0"/>
          </a:p>
          <a:p>
            <a:pPr marL="457200" lvl="1" indent="0">
              <a:buNone/>
            </a:pPr>
            <a:r>
              <a:rPr lang="en-US" dirty="0"/>
              <a:t>tau spreads throughout the brain from neuron to neuron (Pooler et al, 2013). </a:t>
            </a:r>
          </a:p>
          <a:p>
            <a:pPr lvl="1"/>
            <a:endParaRPr lang="en-US" dirty="0"/>
          </a:p>
          <a:p>
            <a:pPr lvl="1"/>
            <a:endParaRPr lang="en-US" dirty="0"/>
          </a:p>
          <a:p>
            <a:pPr marL="457200" lvl="1" indent="0">
              <a:buNone/>
            </a:pPr>
            <a:r>
              <a:rPr lang="en-US" dirty="0"/>
              <a:t>   Cell Death </a:t>
            </a:r>
          </a:p>
          <a:p>
            <a:pPr lvl="1"/>
            <a:endParaRPr lang="it-IT" dirty="0"/>
          </a:p>
        </p:txBody>
      </p:sp>
      <p:cxnSp>
        <p:nvCxnSpPr>
          <p:cNvPr id="6" name="Straight Arrow Connector 5">
            <a:extLst>
              <a:ext uri="{FF2B5EF4-FFF2-40B4-BE49-F238E27FC236}">
                <a16:creationId xmlns:a16="http://schemas.microsoft.com/office/drawing/2014/main" xmlns="" id="{15165428-7476-9148-994B-15D47AF21D5B}"/>
              </a:ext>
            </a:extLst>
          </p:cNvPr>
          <p:cNvCxnSpPr>
            <a:cxnSpLocks/>
          </p:cNvCxnSpPr>
          <p:nvPr/>
        </p:nvCxnSpPr>
        <p:spPr>
          <a:xfrm>
            <a:off x="1326776" y="3424518"/>
            <a:ext cx="0" cy="51995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xmlns="" id="{B6908195-35B6-7647-8729-BC252E379623}"/>
              </a:ext>
            </a:extLst>
          </p:cNvPr>
          <p:cNvCxnSpPr>
            <a:cxnSpLocks/>
          </p:cNvCxnSpPr>
          <p:nvPr/>
        </p:nvCxnSpPr>
        <p:spPr>
          <a:xfrm>
            <a:off x="1326776" y="4204448"/>
            <a:ext cx="0" cy="51098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xmlns="" id="{D5BB280A-68BA-3C40-8848-9C2346063C81}"/>
              </a:ext>
            </a:extLst>
          </p:cNvPr>
          <p:cNvCxnSpPr>
            <a:cxnSpLocks/>
          </p:cNvCxnSpPr>
          <p:nvPr/>
        </p:nvCxnSpPr>
        <p:spPr>
          <a:xfrm>
            <a:off x="1326776" y="5432612"/>
            <a:ext cx="0" cy="59167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9672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F679F-6BAF-A649-8BA6-395CD4EB61DE}"/>
              </a:ext>
            </a:extLst>
          </p:cNvPr>
          <p:cNvSpPr>
            <a:spLocks noGrp="1"/>
          </p:cNvSpPr>
          <p:nvPr>
            <p:ph type="title"/>
          </p:nvPr>
        </p:nvSpPr>
        <p:spPr>
          <a:xfrm>
            <a:off x="551330" y="149972"/>
            <a:ext cx="10515600" cy="1325563"/>
          </a:xfrm>
        </p:spPr>
        <p:txBody>
          <a:bodyPr/>
          <a:lstStyle/>
          <a:p>
            <a:r>
              <a:rPr lang="it-IT" dirty="0"/>
              <a:t>1. </a:t>
            </a:r>
            <a:r>
              <a:rPr lang="it-IT" dirty="0" err="1"/>
              <a:t>Secretase</a:t>
            </a:r>
            <a:r>
              <a:rPr lang="it-IT" dirty="0"/>
              <a:t> –</a:t>
            </a:r>
            <a:r>
              <a:rPr lang="it-IT" dirty="0" err="1"/>
              <a:t>Inhibitors</a:t>
            </a:r>
            <a:endParaRPr lang="it-IT" dirty="0"/>
          </a:p>
        </p:txBody>
      </p:sp>
      <p:sp>
        <p:nvSpPr>
          <p:cNvPr id="3" name="Content Placeholder 2">
            <a:extLst>
              <a:ext uri="{FF2B5EF4-FFF2-40B4-BE49-F238E27FC236}">
                <a16:creationId xmlns:a16="http://schemas.microsoft.com/office/drawing/2014/main" xmlns="" id="{48C351AA-DB36-9748-A9B4-CB73A754551D}"/>
              </a:ext>
            </a:extLst>
          </p:cNvPr>
          <p:cNvSpPr>
            <a:spLocks noGrp="1"/>
          </p:cNvSpPr>
          <p:nvPr>
            <p:ph idx="1"/>
          </p:nvPr>
        </p:nvSpPr>
        <p:spPr>
          <a:xfrm>
            <a:off x="551330" y="1690688"/>
            <a:ext cx="11353800" cy="4879975"/>
          </a:xfrm>
        </p:spPr>
        <p:txBody>
          <a:bodyPr>
            <a:normAutofit/>
          </a:bodyPr>
          <a:lstStyle/>
          <a:p>
            <a:r>
              <a:rPr lang="en-GB" sz="3200" dirty="0"/>
              <a:t>To date there have been no positive clinical trials</a:t>
            </a:r>
          </a:p>
          <a:p>
            <a:pPr lvl="1"/>
            <a:r>
              <a:rPr lang="en-GB" sz="2800" dirty="0" err="1"/>
              <a:t>Semagacestat</a:t>
            </a:r>
            <a:r>
              <a:rPr lang="en-GB" sz="2800" dirty="0"/>
              <a:t> (Lilly, </a:t>
            </a:r>
            <a:r>
              <a:rPr lang="en-GB" sz="2800" dirty="0" err="1"/>
              <a:t>γ</a:t>
            </a:r>
            <a:r>
              <a:rPr lang="en-GB" sz="2800" dirty="0"/>
              <a:t>-secretase inhibitor): Clinical Trial failed to slow β-amyloid formation as well as worsened cognition. </a:t>
            </a:r>
          </a:p>
          <a:p>
            <a:pPr lvl="1"/>
            <a:r>
              <a:rPr lang="en-GB" sz="2800" dirty="0"/>
              <a:t>BACE Secretase Inhibitors: </a:t>
            </a:r>
          </a:p>
          <a:p>
            <a:pPr lvl="2"/>
            <a:r>
              <a:rPr lang="en-GB" sz="2400" dirty="0" err="1"/>
              <a:t>Verubecestat</a:t>
            </a:r>
            <a:r>
              <a:rPr lang="en-GB" sz="2400" dirty="0"/>
              <a:t> (</a:t>
            </a:r>
            <a:r>
              <a:rPr lang="en-GB" sz="2400" dirty="0" err="1"/>
              <a:t>Merk</a:t>
            </a:r>
            <a:r>
              <a:rPr lang="en-GB" sz="2400" dirty="0"/>
              <a:t>, 2017)- failed progression due to worsening of cognition</a:t>
            </a:r>
          </a:p>
          <a:p>
            <a:pPr lvl="2"/>
            <a:r>
              <a:rPr lang="en-GB" sz="2400" dirty="0"/>
              <a:t>Same results for other pharma companies </a:t>
            </a:r>
          </a:p>
          <a:p>
            <a:pPr marL="457200" lvl="1" indent="0">
              <a:buNone/>
            </a:pPr>
            <a:endParaRPr lang="en-GB" sz="2800" dirty="0"/>
          </a:p>
          <a:p>
            <a:r>
              <a:rPr lang="en-GB" sz="3200" dirty="0"/>
              <a:t>New trials might start soon that will use lower doses and better monitoring  for cognitive decline. </a:t>
            </a:r>
            <a:r>
              <a:rPr lang="en-US" dirty="0"/>
              <a:t/>
            </a:r>
            <a:br>
              <a:rPr lang="en-US" dirty="0"/>
            </a:br>
            <a:endParaRPr lang="en-US" dirty="0"/>
          </a:p>
          <a:p>
            <a:endParaRPr lang="it-IT" dirty="0"/>
          </a:p>
        </p:txBody>
      </p:sp>
    </p:spTree>
    <p:extLst>
      <p:ext uri="{BB962C8B-B14F-4D97-AF65-F5344CB8AC3E}">
        <p14:creationId xmlns:p14="http://schemas.microsoft.com/office/powerpoint/2010/main" val="2025144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FD7D12-2E9F-3D47-A833-CD08A677C24E}"/>
              </a:ext>
            </a:extLst>
          </p:cNvPr>
          <p:cNvSpPr>
            <a:spLocks noGrp="1"/>
          </p:cNvSpPr>
          <p:nvPr>
            <p:ph type="title"/>
          </p:nvPr>
        </p:nvSpPr>
        <p:spPr>
          <a:xfrm>
            <a:off x="264459" y="0"/>
            <a:ext cx="10515600" cy="1325563"/>
          </a:xfrm>
        </p:spPr>
        <p:txBody>
          <a:bodyPr/>
          <a:lstStyle/>
          <a:p>
            <a:r>
              <a:rPr lang="en-US" dirty="0"/>
              <a:t>2. Anti-</a:t>
            </a:r>
            <a:r>
              <a:rPr lang="en-US" dirty="0" err="1"/>
              <a:t>aggregants</a:t>
            </a:r>
            <a:endParaRPr lang="en-US" dirty="0"/>
          </a:p>
        </p:txBody>
      </p:sp>
      <p:sp>
        <p:nvSpPr>
          <p:cNvPr id="4" name="Content Placeholder 2">
            <a:extLst>
              <a:ext uri="{FF2B5EF4-FFF2-40B4-BE49-F238E27FC236}">
                <a16:creationId xmlns:a16="http://schemas.microsoft.com/office/drawing/2014/main" xmlns="" id="{1C8F1F07-08D3-DE4B-834B-C9DA529A6323}"/>
              </a:ext>
            </a:extLst>
          </p:cNvPr>
          <p:cNvSpPr>
            <a:spLocks noGrp="1"/>
          </p:cNvSpPr>
          <p:nvPr>
            <p:ph idx="1"/>
          </p:nvPr>
        </p:nvSpPr>
        <p:spPr>
          <a:xfrm>
            <a:off x="667871" y="1325563"/>
            <a:ext cx="10515600" cy="4351338"/>
          </a:xfrm>
        </p:spPr>
        <p:txBody>
          <a:bodyPr>
            <a:normAutofit/>
          </a:bodyPr>
          <a:lstStyle/>
          <a:p>
            <a:r>
              <a:rPr lang="en-US" sz="3200" dirty="0"/>
              <a:t>Potential new drugs that block accumulation of β-amyloid.</a:t>
            </a:r>
          </a:p>
          <a:p>
            <a:r>
              <a:rPr lang="en-US" sz="2400" dirty="0"/>
              <a:t>They prevent formation of multiple β-amyloid filaments aggregates</a:t>
            </a:r>
          </a:p>
          <a:p>
            <a:pPr marL="742950" lvl="1" indent="-285750"/>
            <a:r>
              <a:rPr lang="en-US" dirty="0"/>
              <a:t>As few as two aggregates can be neurotoxic ! (Long &amp; Holtzman, 2019)</a:t>
            </a:r>
          </a:p>
          <a:p>
            <a:pPr marL="0" indent="0">
              <a:buNone/>
            </a:pPr>
            <a:endParaRPr lang="en-US" sz="3200" dirty="0"/>
          </a:p>
          <a:p>
            <a:r>
              <a:rPr lang="en-US" sz="3200" b="1" dirty="0" err="1"/>
              <a:t>Alzhemeded</a:t>
            </a:r>
            <a:r>
              <a:rPr lang="en-US" sz="3200" dirty="0"/>
              <a:t> (by </a:t>
            </a:r>
            <a:r>
              <a:rPr lang="en-US" sz="3200" dirty="0" err="1"/>
              <a:t>Neurochem</a:t>
            </a:r>
            <a:r>
              <a:rPr lang="en-US" sz="3200" dirty="0"/>
              <a:t>): </a:t>
            </a:r>
            <a:r>
              <a:rPr lang="en-US" sz="2400" dirty="0"/>
              <a:t>Phase II successful to reduce β-amyloid, however no reduction in cognitive decline</a:t>
            </a:r>
          </a:p>
          <a:p>
            <a:pPr lvl="1"/>
            <a:r>
              <a:rPr lang="en-US" dirty="0"/>
              <a:t>However, it did slow cognitive decline in ApoE4 homozygotes patients! (</a:t>
            </a:r>
            <a:r>
              <a:rPr lang="en-US" dirty="0" err="1"/>
              <a:t>Abushakra</a:t>
            </a:r>
            <a:r>
              <a:rPr lang="en-US" dirty="0"/>
              <a:t> et al., 2017) </a:t>
            </a:r>
          </a:p>
          <a:p>
            <a:pPr lvl="1"/>
            <a:r>
              <a:rPr lang="en-US" dirty="0" err="1"/>
              <a:t>Alzelon</a:t>
            </a:r>
            <a:r>
              <a:rPr lang="en-US" dirty="0"/>
              <a:t> licensed a prolonged version of </a:t>
            </a:r>
            <a:r>
              <a:rPr lang="en-US" dirty="0" err="1"/>
              <a:t>Alzhemed</a:t>
            </a:r>
            <a:r>
              <a:rPr lang="en-US" dirty="0"/>
              <a:t>- </a:t>
            </a:r>
            <a:r>
              <a:rPr lang="en-US" u="sng" dirty="0"/>
              <a:t>Starting Phase III now </a:t>
            </a:r>
            <a:r>
              <a:rPr lang="en-US" dirty="0"/>
              <a:t>(</a:t>
            </a:r>
            <a:r>
              <a:rPr lang="en-US" dirty="0" err="1"/>
              <a:t>Tolar</a:t>
            </a:r>
            <a:r>
              <a:rPr lang="en-US" dirty="0"/>
              <a:t> et al., 2020). </a:t>
            </a:r>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458539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E772E2-2764-FA49-916A-082CF6AA4B67}"/>
              </a:ext>
            </a:extLst>
          </p:cNvPr>
          <p:cNvSpPr>
            <a:spLocks noGrp="1"/>
          </p:cNvSpPr>
          <p:nvPr>
            <p:ph type="title"/>
          </p:nvPr>
        </p:nvSpPr>
        <p:spPr>
          <a:xfrm>
            <a:off x="0" y="0"/>
            <a:ext cx="10515600" cy="1325563"/>
          </a:xfrm>
        </p:spPr>
        <p:txBody>
          <a:bodyPr/>
          <a:lstStyle/>
          <a:p>
            <a:r>
              <a:rPr lang="it-IT" dirty="0"/>
              <a:t>3. </a:t>
            </a:r>
            <a:r>
              <a:rPr lang="it-IT" dirty="0" err="1"/>
              <a:t>Vaccines</a:t>
            </a:r>
            <a:endParaRPr lang="it-IT" dirty="0"/>
          </a:p>
        </p:txBody>
      </p:sp>
      <p:sp>
        <p:nvSpPr>
          <p:cNvPr id="3" name="Content Placeholder 2">
            <a:extLst>
              <a:ext uri="{FF2B5EF4-FFF2-40B4-BE49-F238E27FC236}">
                <a16:creationId xmlns:a16="http://schemas.microsoft.com/office/drawing/2014/main" xmlns="" id="{2B6507FD-38B1-8542-804D-4B21228756D6}"/>
              </a:ext>
            </a:extLst>
          </p:cNvPr>
          <p:cNvSpPr>
            <a:spLocks noGrp="1"/>
          </p:cNvSpPr>
          <p:nvPr>
            <p:ph idx="1"/>
          </p:nvPr>
        </p:nvSpPr>
        <p:spPr>
          <a:xfrm>
            <a:off x="640977" y="1146268"/>
            <a:ext cx="11049000" cy="5532437"/>
          </a:xfrm>
        </p:spPr>
        <p:txBody>
          <a:bodyPr>
            <a:normAutofit/>
          </a:bodyPr>
          <a:lstStyle/>
          <a:p>
            <a:r>
              <a:rPr lang="en-GB" sz="3000" dirty="0"/>
              <a:t>Active Vaccines: </a:t>
            </a:r>
          </a:p>
          <a:p>
            <a:pPr lvl="1"/>
            <a:r>
              <a:rPr lang="en-GB" sz="2200" dirty="0"/>
              <a:t>compound AN1792 seemed to have promising effects against β-amyloid and slowing down functional decline</a:t>
            </a:r>
          </a:p>
          <a:p>
            <a:pPr lvl="1"/>
            <a:r>
              <a:rPr lang="en-GB" sz="2200" dirty="0"/>
              <a:t> however too many potential side effects from the treatment  (since it requires the body to produce anti-bodies) </a:t>
            </a:r>
          </a:p>
          <a:p>
            <a:r>
              <a:rPr lang="en-GB" sz="3000" b="1" u="sng" dirty="0"/>
              <a:t>Monoclonal Antibodies: </a:t>
            </a:r>
            <a:r>
              <a:rPr lang="en-GB" sz="2200" dirty="0"/>
              <a:t>potentially safer since using laboratory or harvested from human blood antibodies </a:t>
            </a:r>
            <a:endParaRPr lang="en-GB" sz="2200" u="sng" dirty="0"/>
          </a:p>
          <a:p>
            <a:pPr lvl="1"/>
            <a:r>
              <a:rPr lang="en-GB" sz="2000" dirty="0"/>
              <a:t>Bapineuzumab (</a:t>
            </a:r>
            <a:r>
              <a:rPr lang="en-GB" sz="2000" dirty="0" err="1"/>
              <a:t>Salloway</a:t>
            </a:r>
            <a:r>
              <a:rPr lang="en-GB" sz="2000" dirty="0"/>
              <a:t> et al., 2014) and </a:t>
            </a:r>
            <a:r>
              <a:rPr lang="en-GB" sz="2000" dirty="0" err="1"/>
              <a:t>Solanezumab</a:t>
            </a:r>
            <a:r>
              <a:rPr lang="en-GB" sz="2000" dirty="0"/>
              <a:t> (Doody et al., 2014) = good safety profiles but no significant effect seen.  </a:t>
            </a:r>
          </a:p>
          <a:p>
            <a:pPr lvl="1"/>
            <a:r>
              <a:rPr lang="en-GB" sz="2000" dirty="0"/>
              <a:t>Ongoing trials include patients in very early AD and MCI due to AD stages, while others just include individuals that are at risk to develop AD in the future. </a:t>
            </a:r>
          </a:p>
          <a:p>
            <a:pPr lvl="2"/>
            <a:r>
              <a:rPr lang="en-GB" b="1" dirty="0"/>
              <a:t>Aducanumab</a:t>
            </a:r>
            <a:r>
              <a:rPr lang="en-GB" dirty="0"/>
              <a:t> (By Biogen ): All phases completed- On August 2020, granted priority review by the FDA to expedite the approval of the medication </a:t>
            </a:r>
          </a:p>
          <a:p>
            <a:pPr lvl="2"/>
            <a:r>
              <a:rPr lang="en-GB" dirty="0"/>
              <a:t>Gantenerumab ( By Roche): Phase II in progress </a:t>
            </a:r>
          </a:p>
          <a:p>
            <a:pPr lvl="2"/>
            <a:endParaRPr lang="it-IT" dirty="0"/>
          </a:p>
          <a:p>
            <a:pPr lvl="2"/>
            <a:endParaRPr lang="en-US" dirty="0"/>
          </a:p>
          <a:p>
            <a:pPr lvl="1"/>
            <a:endParaRPr lang="en-US" dirty="0"/>
          </a:p>
          <a:p>
            <a:pPr lvl="1"/>
            <a:endParaRPr lang="it-IT" u="sng" dirty="0"/>
          </a:p>
        </p:txBody>
      </p:sp>
    </p:spTree>
    <p:extLst>
      <p:ext uri="{BB962C8B-B14F-4D97-AF65-F5344CB8AC3E}">
        <p14:creationId xmlns:p14="http://schemas.microsoft.com/office/powerpoint/2010/main" val="531550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F5F7D-806A-D949-9574-2355EFF0B2B8}"/>
              </a:ext>
            </a:extLst>
          </p:cNvPr>
          <p:cNvSpPr>
            <a:spLocks noGrp="1"/>
          </p:cNvSpPr>
          <p:nvPr>
            <p:ph type="title"/>
          </p:nvPr>
        </p:nvSpPr>
        <p:spPr>
          <a:xfrm>
            <a:off x="179294" y="0"/>
            <a:ext cx="12496800" cy="1075765"/>
          </a:xfrm>
        </p:spPr>
        <p:txBody>
          <a:bodyPr>
            <a:normAutofit/>
          </a:bodyPr>
          <a:lstStyle/>
          <a:p>
            <a:r>
              <a:rPr lang="en-US" sz="4000" dirty="0">
                <a:latin typeface="+mn-lt"/>
              </a:rPr>
              <a:t>“A4</a:t>
            </a:r>
            <a:r>
              <a:rPr lang="en-AU" sz="4000" dirty="0">
                <a:latin typeface="+mn-lt"/>
              </a:rPr>
              <a:t>”</a:t>
            </a:r>
            <a:r>
              <a:rPr lang="en-AU" sz="2400" dirty="0">
                <a:latin typeface="+mn-lt"/>
              </a:rPr>
              <a:t>(Anti-Amyloid vaccines for asymptomatic at risk individuals)</a:t>
            </a:r>
            <a:endParaRPr lang="en-AU" sz="3600" dirty="0">
              <a:latin typeface="+mn-lt"/>
            </a:endParaRPr>
          </a:p>
        </p:txBody>
      </p:sp>
      <p:sp>
        <p:nvSpPr>
          <p:cNvPr id="3" name="Content Placeholder 2">
            <a:extLst>
              <a:ext uri="{FF2B5EF4-FFF2-40B4-BE49-F238E27FC236}">
                <a16:creationId xmlns:a16="http://schemas.microsoft.com/office/drawing/2014/main" xmlns="" id="{DE8530BC-889A-DC45-AC0D-46919802D2C4}"/>
              </a:ext>
            </a:extLst>
          </p:cNvPr>
          <p:cNvSpPr>
            <a:spLocks noGrp="1"/>
          </p:cNvSpPr>
          <p:nvPr>
            <p:ph idx="1"/>
          </p:nvPr>
        </p:nvSpPr>
        <p:spPr>
          <a:xfrm>
            <a:off x="-215572" y="1075765"/>
            <a:ext cx="12407572" cy="2927081"/>
          </a:xfrm>
        </p:spPr>
        <p:txBody>
          <a:bodyPr>
            <a:normAutofit/>
          </a:bodyPr>
          <a:lstStyle/>
          <a:p>
            <a:pPr lvl="2"/>
            <a:r>
              <a:rPr lang="en-GB" sz="2800" dirty="0"/>
              <a:t>Sponsored by National Institute on Aging (Sperling et al., 2014 )</a:t>
            </a:r>
          </a:p>
          <a:p>
            <a:pPr lvl="2"/>
            <a:r>
              <a:rPr lang="en-GB" sz="2800" dirty="0"/>
              <a:t>Looking at the effectiveness of </a:t>
            </a:r>
            <a:r>
              <a:rPr lang="en-GB" sz="2800" dirty="0" err="1"/>
              <a:t>solanezumab</a:t>
            </a:r>
            <a:r>
              <a:rPr lang="en-GB" sz="2800" dirty="0"/>
              <a:t> in individuals that do not have symptoms and that have abnormally high levels of beta-amyloid in the brain. </a:t>
            </a:r>
          </a:p>
          <a:p>
            <a:pPr lvl="2"/>
            <a:r>
              <a:rPr lang="en-GB" sz="2800" dirty="0"/>
              <a:t>Study has been following patients since 2014 </a:t>
            </a:r>
          </a:p>
          <a:p>
            <a:pPr lvl="2"/>
            <a:r>
              <a:rPr lang="en-GB" sz="2800" dirty="0"/>
              <a:t>Positive PET Scan is required to be included in the trial </a:t>
            </a:r>
          </a:p>
        </p:txBody>
      </p:sp>
      <p:sp>
        <p:nvSpPr>
          <p:cNvPr id="4" name="Title 1">
            <a:extLst>
              <a:ext uri="{FF2B5EF4-FFF2-40B4-BE49-F238E27FC236}">
                <a16:creationId xmlns:a16="http://schemas.microsoft.com/office/drawing/2014/main" xmlns="" id="{1D84379E-5B4B-214D-9359-46E955623FCD}"/>
              </a:ext>
            </a:extLst>
          </p:cNvPr>
          <p:cNvSpPr txBox="1">
            <a:spLocks/>
          </p:cNvSpPr>
          <p:nvPr/>
        </p:nvSpPr>
        <p:spPr>
          <a:xfrm>
            <a:off x="277696" y="3703879"/>
            <a:ext cx="11421035" cy="252568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mn-lt"/>
              </a:rPr>
              <a:t>“AHEAD”</a:t>
            </a:r>
          </a:p>
          <a:p>
            <a:endParaRPr lang="en-US" sz="3700" dirty="0">
              <a:latin typeface="+mn-lt"/>
            </a:endParaRPr>
          </a:p>
          <a:p>
            <a:pPr marL="685800" indent="-685800">
              <a:buFont typeface="Arial" panose="020B0604020202020204" pitchFamily="34" charset="0"/>
              <a:buChar char="•"/>
            </a:pPr>
            <a:r>
              <a:rPr lang="en-US" sz="3100" dirty="0">
                <a:latin typeface="+mn-lt"/>
              </a:rPr>
              <a:t>New trial started in 2020, aiming to treat who has no symptoms but is at risk for AD due to positive PET scan or a genetic  predisposition (</a:t>
            </a:r>
            <a:r>
              <a:rPr lang="en-US" sz="3100" dirty="0" err="1">
                <a:latin typeface="+mn-lt"/>
              </a:rPr>
              <a:t>Aisen</a:t>
            </a:r>
            <a:r>
              <a:rPr lang="en-US" sz="3100" dirty="0">
                <a:latin typeface="+mn-lt"/>
              </a:rPr>
              <a:t> et al., 2019) </a:t>
            </a:r>
            <a:r>
              <a:rPr lang="en-US" sz="3100" dirty="0"/>
              <a:t/>
            </a:r>
            <a:br>
              <a:rPr lang="en-US" sz="3100" dirty="0"/>
            </a:br>
            <a:endParaRPr lang="en-US" sz="3100" dirty="0"/>
          </a:p>
        </p:txBody>
      </p:sp>
    </p:spTree>
    <p:extLst>
      <p:ext uri="{BB962C8B-B14F-4D97-AF65-F5344CB8AC3E}">
        <p14:creationId xmlns:p14="http://schemas.microsoft.com/office/powerpoint/2010/main" val="3496454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289E8-F2CC-A745-90F3-FF00AD1EE43C}"/>
              </a:ext>
            </a:extLst>
          </p:cNvPr>
          <p:cNvSpPr>
            <a:spLocks noGrp="1"/>
          </p:cNvSpPr>
          <p:nvPr>
            <p:ph type="title"/>
          </p:nvPr>
        </p:nvSpPr>
        <p:spPr/>
        <p:txBody>
          <a:bodyPr/>
          <a:lstStyle/>
          <a:p>
            <a:r>
              <a:rPr lang="en-US" dirty="0"/>
              <a:t>b. New Treatments targeting neurofibrillary tangles are needed</a:t>
            </a:r>
            <a:r>
              <a:rPr lang="it-IT" dirty="0"/>
              <a:t> </a:t>
            </a:r>
          </a:p>
        </p:txBody>
      </p:sp>
      <p:sp>
        <p:nvSpPr>
          <p:cNvPr id="3" name="Content Placeholder 2">
            <a:extLst>
              <a:ext uri="{FF2B5EF4-FFF2-40B4-BE49-F238E27FC236}">
                <a16:creationId xmlns:a16="http://schemas.microsoft.com/office/drawing/2014/main" xmlns="" id="{72C1B269-D228-2E48-AB4E-741F9260DFA9}"/>
              </a:ext>
            </a:extLst>
          </p:cNvPr>
          <p:cNvSpPr>
            <a:spLocks noGrp="1"/>
          </p:cNvSpPr>
          <p:nvPr>
            <p:ph idx="1"/>
          </p:nvPr>
        </p:nvSpPr>
        <p:spPr>
          <a:xfrm>
            <a:off x="587188" y="2022849"/>
            <a:ext cx="11407588" cy="4664822"/>
          </a:xfrm>
        </p:spPr>
        <p:txBody>
          <a:bodyPr/>
          <a:lstStyle/>
          <a:p>
            <a:r>
              <a:rPr lang="en-AU" dirty="0"/>
              <a:t>Anti-Tau treatment is now considered as important as anti-β-amyloid in AD progression.   </a:t>
            </a:r>
          </a:p>
          <a:p>
            <a:r>
              <a:rPr lang="en-AU" dirty="0"/>
              <a:t>Also, tau seems the primary cause of cell death in other related dementias as CTE, and Primary Age-Related Tauopathy (PART)- </a:t>
            </a:r>
            <a:r>
              <a:rPr lang="en-AU" i="1" dirty="0"/>
              <a:t>no β-amyloid  involvement in these dementia types. </a:t>
            </a:r>
          </a:p>
          <a:p>
            <a:r>
              <a:rPr lang="en-AU" dirty="0"/>
              <a:t>Anti-tau treatments have become a major focus in the current research to block tau aggregation and block tau spreading from cell to cell (Congdon &amp; Sigurdsson, 2018)</a:t>
            </a:r>
          </a:p>
          <a:p>
            <a:endParaRPr lang="it-IT" dirty="0"/>
          </a:p>
        </p:txBody>
      </p:sp>
    </p:spTree>
    <p:extLst>
      <p:ext uri="{BB962C8B-B14F-4D97-AF65-F5344CB8AC3E}">
        <p14:creationId xmlns:p14="http://schemas.microsoft.com/office/powerpoint/2010/main" val="1819071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BA666-7791-E040-ADF0-00C79194BF2F}"/>
              </a:ext>
            </a:extLst>
          </p:cNvPr>
          <p:cNvSpPr>
            <a:spLocks noGrp="1"/>
          </p:cNvSpPr>
          <p:nvPr>
            <p:ph type="title"/>
          </p:nvPr>
        </p:nvSpPr>
        <p:spPr>
          <a:xfrm>
            <a:off x="282388" y="0"/>
            <a:ext cx="10515600" cy="1325563"/>
          </a:xfrm>
        </p:spPr>
        <p:txBody>
          <a:bodyPr/>
          <a:lstStyle/>
          <a:p>
            <a:r>
              <a:rPr lang="en-AU" dirty="0"/>
              <a:t>Anti-Tau Treatments in progress: </a:t>
            </a:r>
          </a:p>
        </p:txBody>
      </p:sp>
      <p:sp>
        <p:nvSpPr>
          <p:cNvPr id="3" name="Content Placeholder 2">
            <a:extLst>
              <a:ext uri="{FF2B5EF4-FFF2-40B4-BE49-F238E27FC236}">
                <a16:creationId xmlns:a16="http://schemas.microsoft.com/office/drawing/2014/main" xmlns="" id="{429DB7E6-ACEE-0A4C-A166-AEFBED15CA81}"/>
              </a:ext>
            </a:extLst>
          </p:cNvPr>
          <p:cNvSpPr>
            <a:spLocks noGrp="1"/>
          </p:cNvSpPr>
          <p:nvPr>
            <p:ph idx="1"/>
          </p:nvPr>
        </p:nvSpPr>
        <p:spPr>
          <a:xfrm>
            <a:off x="925286" y="1205139"/>
            <a:ext cx="10515600" cy="4351338"/>
          </a:xfrm>
        </p:spPr>
        <p:txBody>
          <a:bodyPr/>
          <a:lstStyle/>
          <a:p>
            <a:pPr marL="514350" indent="-514350">
              <a:buFont typeface="+mj-lt"/>
              <a:buAutoNum type="arabicPeriod"/>
            </a:pPr>
            <a:r>
              <a:rPr lang="en-GB" dirty="0" err="1"/>
              <a:t>TauRX</a:t>
            </a:r>
            <a:r>
              <a:rPr lang="en-GB" dirty="0"/>
              <a:t> compound LMTB: Phase III tested in mild to moderate AD  with negative results. Currently looking at its effect in early Alzheimer’s Disease. </a:t>
            </a:r>
          </a:p>
          <a:p>
            <a:pPr marL="514350" indent="-514350">
              <a:buFont typeface="+mj-lt"/>
              <a:buAutoNum type="arabicPeriod"/>
            </a:pPr>
            <a:r>
              <a:rPr lang="en-GB" dirty="0"/>
              <a:t>New Phase II trials (focus on MCI, and early AD using positive tau and β-amyloid PET scans) –initiated in 2019</a:t>
            </a:r>
          </a:p>
          <a:p>
            <a:pPr marL="914400" lvl="1" indent="-457200">
              <a:buFont typeface="+mj-lt"/>
              <a:buAutoNum type="alphaLcPeriod"/>
            </a:pPr>
            <a:r>
              <a:rPr lang="en-GB" dirty="0" err="1"/>
              <a:t>Gosuranemab</a:t>
            </a:r>
            <a:r>
              <a:rPr lang="en-GB" dirty="0"/>
              <a:t> (by Biogen) </a:t>
            </a:r>
          </a:p>
          <a:p>
            <a:pPr marL="914400" lvl="1" indent="-457200">
              <a:buFont typeface="+mj-lt"/>
              <a:buAutoNum type="arabicPeriod"/>
            </a:pPr>
            <a:r>
              <a:rPr lang="en-GB" dirty="0" err="1"/>
              <a:t>Zagotenemab</a:t>
            </a:r>
            <a:r>
              <a:rPr lang="en-GB" dirty="0"/>
              <a:t> (by Lilly) </a:t>
            </a:r>
          </a:p>
          <a:p>
            <a:pPr marL="457200" lvl="1" indent="0">
              <a:buNone/>
            </a:pPr>
            <a:endParaRPr lang="en-GB" dirty="0"/>
          </a:p>
          <a:p>
            <a:r>
              <a:rPr lang="en-GB" dirty="0"/>
              <a:t>Since these trials started, many other anti-tau studies initiated using both drugs and biologics (Cummings et al., 2019)</a:t>
            </a:r>
          </a:p>
          <a:p>
            <a:pPr lvl="1"/>
            <a:endParaRPr lang="it-IT" dirty="0"/>
          </a:p>
          <a:p>
            <a:pPr lvl="1"/>
            <a:endParaRPr lang="it-IT" dirty="0"/>
          </a:p>
          <a:p>
            <a:pPr lvl="1"/>
            <a:endParaRPr lang="it-IT" dirty="0"/>
          </a:p>
          <a:p>
            <a:pPr lvl="1"/>
            <a:endParaRPr lang="it-IT" dirty="0"/>
          </a:p>
          <a:p>
            <a:endParaRPr lang="it-IT" dirty="0"/>
          </a:p>
        </p:txBody>
      </p:sp>
    </p:spTree>
    <p:extLst>
      <p:ext uri="{BB962C8B-B14F-4D97-AF65-F5344CB8AC3E}">
        <p14:creationId xmlns:p14="http://schemas.microsoft.com/office/powerpoint/2010/main" val="4228398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89DDF1-86BB-BA45-9AFD-35C8689883CC}"/>
              </a:ext>
            </a:extLst>
          </p:cNvPr>
          <p:cNvSpPr>
            <a:spLocks noGrp="1"/>
          </p:cNvSpPr>
          <p:nvPr>
            <p:ph type="title"/>
          </p:nvPr>
        </p:nvSpPr>
        <p:spPr>
          <a:xfrm>
            <a:off x="282388" y="239619"/>
            <a:ext cx="10515600" cy="1325563"/>
          </a:xfrm>
        </p:spPr>
        <p:txBody>
          <a:bodyPr/>
          <a:lstStyle/>
          <a:p>
            <a:r>
              <a:rPr lang="en-AU" dirty="0"/>
              <a:t>c. Beyond Amyloid and Tau </a:t>
            </a:r>
          </a:p>
        </p:txBody>
      </p:sp>
      <p:sp>
        <p:nvSpPr>
          <p:cNvPr id="3" name="Content Placeholder 2">
            <a:extLst>
              <a:ext uri="{FF2B5EF4-FFF2-40B4-BE49-F238E27FC236}">
                <a16:creationId xmlns:a16="http://schemas.microsoft.com/office/drawing/2014/main" xmlns="" id="{6E2B7AE4-52AE-A940-8908-C1F8D53FA5C1}"/>
              </a:ext>
            </a:extLst>
          </p:cNvPr>
          <p:cNvSpPr>
            <a:spLocks noGrp="1"/>
          </p:cNvSpPr>
          <p:nvPr>
            <p:ph idx="1"/>
          </p:nvPr>
        </p:nvSpPr>
        <p:spPr/>
        <p:txBody>
          <a:bodyPr/>
          <a:lstStyle/>
          <a:p>
            <a:r>
              <a:rPr lang="en-AU" dirty="0"/>
              <a:t>Other mechanisms and pathways need to be targeted in order to arrive at a successful disease modifying treatment </a:t>
            </a:r>
          </a:p>
          <a:p>
            <a:r>
              <a:rPr lang="en-AU" dirty="0"/>
              <a:t>New approaches to: </a:t>
            </a:r>
            <a:r>
              <a:rPr lang="en-AU" sz="1800" dirty="0"/>
              <a:t>(Long &amp; Holtzman, 2019)</a:t>
            </a:r>
            <a:endParaRPr lang="en-AU" dirty="0"/>
          </a:p>
          <a:p>
            <a:pPr lvl="1"/>
            <a:r>
              <a:rPr lang="en-AU" dirty="0"/>
              <a:t>Enhance neuroprotection </a:t>
            </a:r>
          </a:p>
          <a:p>
            <a:pPr lvl="1"/>
            <a:r>
              <a:rPr lang="en-AU" dirty="0"/>
              <a:t>Reduce inflammation</a:t>
            </a:r>
          </a:p>
          <a:p>
            <a:pPr lvl="1"/>
            <a:r>
              <a:rPr lang="en-AU" dirty="0"/>
              <a:t>Induce neuronal growth factors </a:t>
            </a:r>
          </a:p>
          <a:p>
            <a:pPr lvl="1"/>
            <a:r>
              <a:rPr lang="en-AU" dirty="0"/>
              <a:t>Changes in life style</a:t>
            </a:r>
          </a:p>
          <a:p>
            <a:pPr lvl="1"/>
            <a:endParaRPr lang="en-AU" dirty="0"/>
          </a:p>
          <a:p>
            <a:r>
              <a:rPr lang="en-AU" dirty="0"/>
              <a:t>Possibility that these new therapies in combination with anti-amyloid and tau will lead to the best results achieved so far. </a:t>
            </a:r>
          </a:p>
        </p:txBody>
      </p:sp>
    </p:spTree>
    <p:extLst>
      <p:ext uri="{BB962C8B-B14F-4D97-AF65-F5344CB8AC3E}">
        <p14:creationId xmlns:p14="http://schemas.microsoft.com/office/powerpoint/2010/main" val="14767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5701F-DF1E-1D45-842E-EDBDF1E3110B}"/>
              </a:ext>
            </a:extLst>
          </p:cNvPr>
          <p:cNvSpPr>
            <a:spLocks noGrp="1"/>
          </p:cNvSpPr>
          <p:nvPr>
            <p:ph type="title"/>
          </p:nvPr>
        </p:nvSpPr>
        <p:spPr>
          <a:xfrm>
            <a:off x="192742" y="0"/>
            <a:ext cx="10515600" cy="1325563"/>
          </a:xfrm>
        </p:spPr>
        <p:txBody>
          <a:bodyPr>
            <a:normAutofit/>
          </a:bodyPr>
          <a:lstStyle/>
          <a:p>
            <a:r>
              <a:rPr lang="en-AU" dirty="0"/>
              <a:t>Regulating Inflammation- </a:t>
            </a:r>
            <a:br>
              <a:rPr lang="en-AU" dirty="0"/>
            </a:br>
            <a:r>
              <a:rPr lang="en-AU" sz="3200" dirty="0"/>
              <a:t>‘Deep Biology approach’ (Long &amp; Massa, 2020) </a:t>
            </a:r>
            <a:endParaRPr lang="en-AU" dirty="0"/>
          </a:p>
        </p:txBody>
      </p:sp>
      <p:sp>
        <p:nvSpPr>
          <p:cNvPr id="3" name="Content Placeholder 2">
            <a:extLst>
              <a:ext uri="{FF2B5EF4-FFF2-40B4-BE49-F238E27FC236}">
                <a16:creationId xmlns:a16="http://schemas.microsoft.com/office/drawing/2014/main" xmlns="" id="{A2923CF1-FD4A-3D49-9513-83079EBF5FAA}"/>
              </a:ext>
            </a:extLst>
          </p:cNvPr>
          <p:cNvSpPr>
            <a:spLocks noGrp="1"/>
          </p:cNvSpPr>
          <p:nvPr>
            <p:ph idx="1"/>
          </p:nvPr>
        </p:nvSpPr>
        <p:spPr>
          <a:xfrm>
            <a:off x="838200" y="1538755"/>
            <a:ext cx="10515600" cy="4351338"/>
          </a:xfrm>
        </p:spPr>
        <p:txBody>
          <a:bodyPr/>
          <a:lstStyle/>
          <a:p>
            <a:r>
              <a:rPr lang="en-AU" sz="3200" dirty="0"/>
              <a:t>Evidence of inflammation seen in brains post-mortem </a:t>
            </a:r>
          </a:p>
          <a:p>
            <a:r>
              <a:rPr lang="en-AU" sz="3200" dirty="0"/>
              <a:t>Joint effort by </a:t>
            </a:r>
            <a:r>
              <a:rPr lang="en-AU" sz="3200" dirty="0" err="1"/>
              <a:t>Alector</a:t>
            </a:r>
            <a:r>
              <a:rPr lang="en-AU" sz="3200" dirty="0"/>
              <a:t> and AbbVie pharmaceuticals to target brain inflammation</a:t>
            </a:r>
          </a:p>
          <a:p>
            <a:pPr lvl="1"/>
            <a:r>
              <a:rPr lang="en-AU" sz="2800" dirty="0"/>
              <a:t>New antibody to improve brain cells that work against inflammation (microglia) </a:t>
            </a:r>
          </a:p>
          <a:p>
            <a:pPr lvl="2"/>
            <a:r>
              <a:rPr lang="en-AU" sz="2800" dirty="0"/>
              <a:t>In mice, amyloid deposits were nearly cut in half </a:t>
            </a:r>
          </a:p>
          <a:p>
            <a:pPr lvl="2"/>
            <a:r>
              <a:rPr lang="en-AU" sz="2800" dirty="0"/>
              <a:t>Phase I is completed, and Phase II is starting this year </a:t>
            </a:r>
          </a:p>
          <a:p>
            <a:endParaRPr lang="it-IT" dirty="0"/>
          </a:p>
          <a:p>
            <a:endParaRPr lang="it-IT" dirty="0"/>
          </a:p>
        </p:txBody>
      </p:sp>
    </p:spTree>
    <p:extLst>
      <p:ext uri="{BB962C8B-B14F-4D97-AF65-F5344CB8AC3E}">
        <p14:creationId xmlns:p14="http://schemas.microsoft.com/office/powerpoint/2010/main" val="986048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F4E6D-2A13-874F-86FD-348C58065A8F}"/>
              </a:ext>
            </a:extLst>
          </p:cNvPr>
          <p:cNvSpPr>
            <a:spLocks noGrp="1"/>
          </p:cNvSpPr>
          <p:nvPr>
            <p:ph type="title"/>
          </p:nvPr>
        </p:nvSpPr>
        <p:spPr>
          <a:xfrm>
            <a:off x="443753" y="185831"/>
            <a:ext cx="10515600" cy="1325563"/>
          </a:xfrm>
        </p:spPr>
        <p:txBody>
          <a:bodyPr/>
          <a:lstStyle/>
          <a:p>
            <a:r>
              <a:rPr lang="en-AU" dirty="0"/>
              <a:t>Is AD a Bacterial Infection? </a:t>
            </a:r>
          </a:p>
        </p:txBody>
      </p:sp>
      <p:sp>
        <p:nvSpPr>
          <p:cNvPr id="3" name="Content Placeholder 2">
            <a:extLst>
              <a:ext uri="{FF2B5EF4-FFF2-40B4-BE49-F238E27FC236}">
                <a16:creationId xmlns:a16="http://schemas.microsoft.com/office/drawing/2014/main" xmlns="" id="{99E8AF1F-B6E5-D54D-82B0-D8170E48A620}"/>
              </a:ext>
            </a:extLst>
          </p:cNvPr>
          <p:cNvSpPr>
            <a:spLocks noGrp="1"/>
          </p:cNvSpPr>
          <p:nvPr>
            <p:ph idx="1"/>
          </p:nvPr>
        </p:nvSpPr>
        <p:spPr>
          <a:xfrm>
            <a:off x="668866" y="1419225"/>
            <a:ext cx="10515600" cy="4351338"/>
          </a:xfrm>
        </p:spPr>
        <p:txBody>
          <a:bodyPr/>
          <a:lstStyle/>
          <a:p>
            <a:r>
              <a:rPr lang="en-AU" dirty="0"/>
              <a:t>Germ that causes periodontal disease has been found in brain tissue from patients with Alzheimer’s disease. </a:t>
            </a:r>
          </a:p>
          <a:p>
            <a:r>
              <a:rPr lang="en-AU" dirty="0"/>
              <a:t>Possible that this bacterium enters in the brain causing  AD due to a weaker brain in aging – causing inflammation and neurodegeneration (</a:t>
            </a:r>
            <a:r>
              <a:rPr lang="en-AU" dirty="0" err="1"/>
              <a:t>Dominy</a:t>
            </a:r>
            <a:r>
              <a:rPr lang="en-AU" dirty="0"/>
              <a:t> et al., 2019)</a:t>
            </a:r>
          </a:p>
          <a:p>
            <a:r>
              <a:rPr lang="en-AU" dirty="0"/>
              <a:t>Could an anti-bacterial be used? </a:t>
            </a:r>
          </a:p>
          <a:p>
            <a:pPr lvl="1"/>
            <a:r>
              <a:rPr lang="en-AU" dirty="0"/>
              <a:t>CORE 388 (by </a:t>
            </a:r>
            <a:r>
              <a:rPr lang="en-AU" dirty="0" err="1"/>
              <a:t>Cortexyme</a:t>
            </a:r>
            <a:r>
              <a:rPr lang="en-AU" dirty="0"/>
              <a:t>)-</a:t>
            </a:r>
          </a:p>
          <a:p>
            <a:pPr lvl="2"/>
            <a:r>
              <a:rPr lang="en-AU" dirty="0"/>
              <a:t> Anti-bacterial that in mice reduces inflammation and protects neurons	</a:t>
            </a:r>
          </a:p>
          <a:p>
            <a:pPr lvl="2"/>
            <a:r>
              <a:rPr lang="en-AU" dirty="0"/>
              <a:t>Phase I in humans – succeeded</a:t>
            </a:r>
          </a:p>
          <a:p>
            <a:pPr lvl="2"/>
            <a:r>
              <a:rPr lang="en-AU" dirty="0"/>
              <a:t>Now  initiated Phase II/III in 500 subjects with mild to moderate Alzheimer’s Disease</a:t>
            </a:r>
          </a:p>
        </p:txBody>
      </p:sp>
    </p:spTree>
    <p:extLst>
      <p:ext uri="{BB962C8B-B14F-4D97-AF65-F5344CB8AC3E}">
        <p14:creationId xmlns:p14="http://schemas.microsoft.com/office/powerpoint/2010/main" val="3593679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7C2B8A-AE39-694D-89AF-15E5311401F1}"/>
              </a:ext>
            </a:extLst>
          </p:cNvPr>
          <p:cNvSpPr>
            <a:spLocks noGrp="1"/>
          </p:cNvSpPr>
          <p:nvPr>
            <p:ph type="title"/>
          </p:nvPr>
        </p:nvSpPr>
        <p:spPr/>
        <p:txBody>
          <a:bodyPr/>
          <a:lstStyle/>
          <a:p>
            <a:r>
              <a:rPr lang="en-AU" dirty="0"/>
              <a:t>Can Brain Stimulation Reduce Amyloid? </a:t>
            </a:r>
          </a:p>
        </p:txBody>
      </p:sp>
      <p:sp>
        <p:nvSpPr>
          <p:cNvPr id="3" name="Content Placeholder 2">
            <a:extLst>
              <a:ext uri="{FF2B5EF4-FFF2-40B4-BE49-F238E27FC236}">
                <a16:creationId xmlns:a16="http://schemas.microsoft.com/office/drawing/2014/main" xmlns="" id="{92D76CDE-C077-FF42-A3BC-244080E501F5}"/>
              </a:ext>
            </a:extLst>
          </p:cNvPr>
          <p:cNvSpPr>
            <a:spLocks noGrp="1"/>
          </p:cNvSpPr>
          <p:nvPr>
            <p:ph idx="1"/>
          </p:nvPr>
        </p:nvSpPr>
        <p:spPr>
          <a:xfrm>
            <a:off x="681318" y="1611135"/>
            <a:ext cx="10672482" cy="4270375"/>
          </a:xfrm>
        </p:spPr>
        <p:txBody>
          <a:bodyPr>
            <a:normAutofit/>
          </a:bodyPr>
          <a:lstStyle/>
          <a:p>
            <a:pPr marL="514350" indent="-514350">
              <a:buFont typeface="+mj-lt"/>
              <a:buAutoNum type="arabicPeriod"/>
            </a:pPr>
            <a:r>
              <a:rPr lang="en-AU" sz="3200" dirty="0" err="1"/>
              <a:t>MemoryEMTM</a:t>
            </a:r>
            <a:r>
              <a:rPr lang="en-AU" sz="3200" dirty="0"/>
              <a:t>: Type of technology that stimulates the brain with Electromagnetic waves. </a:t>
            </a:r>
          </a:p>
          <a:p>
            <a:pPr lvl="1"/>
            <a:r>
              <a:rPr lang="en-AU" sz="2800" dirty="0"/>
              <a:t>Results of small clinical trial on mild to moderate AD patients  showed that 7 out of the 8 subjects that participated had improved cognition, and no side effects reported (</a:t>
            </a:r>
            <a:r>
              <a:rPr lang="en-AU" sz="2800" dirty="0" err="1"/>
              <a:t>Arendash</a:t>
            </a:r>
            <a:r>
              <a:rPr lang="en-AU" sz="2800" dirty="0"/>
              <a:t> et al., 2019). </a:t>
            </a:r>
          </a:p>
          <a:p>
            <a:pPr marL="457200" lvl="1" indent="0">
              <a:buNone/>
            </a:pPr>
            <a:endParaRPr lang="en-AU" sz="2800" dirty="0"/>
          </a:p>
          <a:p>
            <a:pPr lvl="1"/>
            <a:r>
              <a:rPr lang="en-AU" sz="2800" dirty="0"/>
              <a:t>Next step is to replicate this in a randomized placebo controlled study, with the aim to see if the effects of the treatment persist long term</a:t>
            </a:r>
            <a:r>
              <a:rPr lang="en-AU" dirty="0"/>
              <a:t>. </a:t>
            </a:r>
          </a:p>
          <a:p>
            <a:pPr marL="0" indent="0">
              <a:buNone/>
            </a:pPr>
            <a:endParaRPr lang="en-US" dirty="0"/>
          </a:p>
          <a:p>
            <a:pPr lvl="1"/>
            <a:endParaRPr lang="en-US" dirty="0"/>
          </a:p>
          <a:p>
            <a:pPr lvl="1"/>
            <a:endParaRPr lang="it-IT" dirty="0"/>
          </a:p>
        </p:txBody>
      </p:sp>
    </p:spTree>
    <p:extLst>
      <p:ext uri="{BB962C8B-B14F-4D97-AF65-F5344CB8AC3E}">
        <p14:creationId xmlns:p14="http://schemas.microsoft.com/office/powerpoint/2010/main" val="327245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7"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0" y="814389"/>
            <a:ext cx="9131300" cy="5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3"/>
          <p:cNvSpPr>
            <a:spLocks/>
          </p:cNvSpPr>
          <p:nvPr/>
        </p:nvSpPr>
        <p:spPr bwMode="auto">
          <a:xfrm>
            <a:off x="6224588" y="1325563"/>
            <a:ext cx="3986212" cy="3744912"/>
          </a:xfrm>
          <a:custGeom>
            <a:avLst/>
            <a:gdLst>
              <a:gd name="T0" fmla="*/ 3930002 w 3986233"/>
              <a:gd name="T1" fmla="*/ 36966 h 3745364"/>
              <a:gd name="T2" fmla="*/ 3818787 w 3986233"/>
              <a:gd name="T3" fmla="*/ 73905 h 3745364"/>
              <a:gd name="T4" fmla="*/ 3772435 w 3986233"/>
              <a:gd name="T5" fmla="*/ 110871 h 3745364"/>
              <a:gd name="T6" fmla="*/ 3689032 w 3986233"/>
              <a:gd name="T7" fmla="*/ 166293 h 3745364"/>
              <a:gd name="T8" fmla="*/ 3587058 w 3986233"/>
              <a:gd name="T9" fmla="*/ 221714 h 3745364"/>
              <a:gd name="T10" fmla="*/ 3457303 w 3986233"/>
              <a:gd name="T11" fmla="*/ 258681 h 3745364"/>
              <a:gd name="T12" fmla="*/ 3346059 w 3986233"/>
              <a:gd name="T13" fmla="*/ 323344 h 3745364"/>
              <a:gd name="T14" fmla="*/ 3290466 w 3986233"/>
              <a:gd name="T15" fmla="*/ 378765 h 3745364"/>
              <a:gd name="T16" fmla="*/ 3207034 w 3986233"/>
              <a:gd name="T17" fmla="*/ 471153 h 3745364"/>
              <a:gd name="T18" fmla="*/ 3068008 w 3986233"/>
              <a:gd name="T19" fmla="*/ 582024 h 3745364"/>
              <a:gd name="T20" fmla="*/ 2993846 w 3986233"/>
              <a:gd name="T21" fmla="*/ 674394 h 3745364"/>
              <a:gd name="T22" fmla="*/ 2910442 w 3986233"/>
              <a:gd name="T23" fmla="*/ 785254 h 3745364"/>
              <a:gd name="T24" fmla="*/ 2882631 w 3986233"/>
              <a:gd name="T25" fmla="*/ 831447 h 3745364"/>
              <a:gd name="T26" fmla="*/ 2808468 w 3986233"/>
              <a:gd name="T27" fmla="*/ 886884 h 3745364"/>
              <a:gd name="T28" fmla="*/ 2762117 w 3986233"/>
              <a:gd name="T29" fmla="*/ 942305 h 3745364"/>
              <a:gd name="T30" fmla="*/ 2725065 w 3986233"/>
              <a:gd name="T31" fmla="*/ 988499 h 3745364"/>
              <a:gd name="T32" fmla="*/ 2623091 w 3986233"/>
              <a:gd name="T33" fmla="*/ 1090115 h 3745364"/>
              <a:gd name="T34" fmla="*/ 2586010 w 3986233"/>
              <a:gd name="T35" fmla="*/ 1145551 h 3745364"/>
              <a:gd name="T36" fmla="*/ 2484066 w 3986233"/>
              <a:gd name="T37" fmla="*/ 1237929 h 3745364"/>
              <a:gd name="T38" fmla="*/ 2437714 w 3986233"/>
              <a:gd name="T39" fmla="*/ 1274891 h 3745364"/>
              <a:gd name="T40" fmla="*/ 2354310 w 3986233"/>
              <a:gd name="T41" fmla="*/ 1348795 h 3745364"/>
              <a:gd name="T42" fmla="*/ 2280148 w 3986233"/>
              <a:gd name="T43" fmla="*/ 1422700 h 3745364"/>
              <a:gd name="T44" fmla="*/ 2215256 w 3986233"/>
              <a:gd name="T45" fmla="*/ 1496604 h 3745364"/>
              <a:gd name="T46" fmla="*/ 2187445 w 3986233"/>
              <a:gd name="T47" fmla="*/ 1542796 h 3745364"/>
              <a:gd name="T48" fmla="*/ 2094771 w 3986233"/>
              <a:gd name="T49" fmla="*/ 1662897 h 3745364"/>
              <a:gd name="T50" fmla="*/ 2029879 w 3986233"/>
              <a:gd name="T51" fmla="*/ 1736802 h 3745364"/>
              <a:gd name="T52" fmla="*/ 1983556 w 3986233"/>
              <a:gd name="T53" fmla="*/ 1838426 h 3745364"/>
              <a:gd name="T54" fmla="*/ 1937205 w 3986233"/>
              <a:gd name="T55" fmla="*/ 1903094 h 3745364"/>
              <a:gd name="T56" fmla="*/ 1807420 w 3986233"/>
              <a:gd name="T57" fmla="*/ 2069383 h 3745364"/>
              <a:gd name="T58" fmla="*/ 1733287 w 3986233"/>
              <a:gd name="T59" fmla="*/ 2161765 h 3745364"/>
              <a:gd name="T60" fmla="*/ 1686935 w 3986233"/>
              <a:gd name="T61" fmla="*/ 2217195 h 3745364"/>
              <a:gd name="T62" fmla="*/ 1622043 w 3986233"/>
              <a:gd name="T63" fmla="*/ 2392722 h 3745364"/>
              <a:gd name="T64" fmla="*/ 1557180 w 3986233"/>
              <a:gd name="T65" fmla="*/ 2457390 h 3745364"/>
              <a:gd name="T66" fmla="*/ 1492288 w 3986233"/>
              <a:gd name="T67" fmla="*/ 2512820 h 3745364"/>
              <a:gd name="T68" fmla="*/ 1445936 w 3986233"/>
              <a:gd name="T69" fmla="*/ 2577488 h 3745364"/>
              <a:gd name="T70" fmla="*/ 1343992 w 3986233"/>
              <a:gd name="T71" fmla="*/ 2725301 h 3745364"/>
              <a:gd name="T72" fmla="*/ 1269829 w 3986233"/>
              <a:gd name="T73" fmla="*/ 2808446 h 3745364"/>
              <a:gd name="T74" fmla="*/ 1167885 w 3986233"/>
              <a:gd name="T75" fmla="*/ 2937780 h 3745364"/>
              <a:gd name="T76" fmla="*/ 1075182 w 3986233"/>
              <a:gd name="T77" fmla="*/ 3057882 h 3745364"/>
              <a:gd name="T78" fmla="*/ 1010319 w 3986233"/>
              <a:gd name="T79" fmla="*/ 3131788 h 3745364"/>
              <a:gd name="T80" fmla="*/ 926886 w 3986233"/>
              <a:gd name="T81" fmla="*/ 3196454 h 3745364"/>
              <a:gd name="T82" fmla="*/ 815671 w 3986233"/>
              <a:gd name="T83" fmla="*/ 3288839 h 3745364"/>
              <a:gd name="T84" fmla="*/ 760049 w 3986233"/>
              <a:gd name="T85" fmla="*/ 3381224 h 3745364"/>
              <a:gd name="T86" fmla="*/ 704428 w 3986233"/>
              <a:gd name="T87" fmla="*/ 3445890 h 3745364"/>
              <a:gd name="T88" fmla="*/ 556131 w 3986233"/>
              <a:gd name="T89" fmla="*/ 3547511 h 3745364"/>
              <a:gd name="T90" fmla="*/ 380025 w 3986233"/>
              <a:gd name="T91" fmla="*/ 3602942 h 3745364"/>
              <a:gd name="T92" fmla="*/ 324403 w 3986233"/>
              <a:gd name="T93" fmla="*/ 3639894 h 3745364"/>
              <a:gd name="T94" fmla="*/ 250269 w 3986233"/>
              <a:gd name="T95" fmla="*/ 3686087 h 3745364"/>
              <a:gd name="T96" fmla="*/ 0 w 3986233"/>
              <a:gd name="T97" fmla="*/ 3732275 h 37453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86233" h="3745364">
                <a:moveTo>
                  <a:pt x="3986233" y="0"/>
                </a:moveTo>
                <a:cubicBezTo>
                  <a:pt x="3974989" y="1606"/>
                  <a:pt x="3950833" y="24948"/>
                  <a:pt x="3930611" y="37082"/>
                </a:cubicBezTo>
                <a:cubicBezTo>
                  <a:pt x="3866981" y="75262"/>
                  <a:pt x="3925967" y="20089"/>
                  <a:pt x="3847178" y="46354"/>
                </a:cubicBezTo>
                <a:cubicBezTo>
                  <a:pt x="3837908" y="55625"/>
                  <a:pt x="3827760" y="64094"/>
                  <a:pt x="3819367" y="74166"/>
                </a:cubicBezTo>
                <a:cubicBezTo>
                  <a:pt x="3812234" y="82726"/>
                  <a:pt x="3809526" y="95018"/>
                  <a:pt x="3800826" y="101978"/>
                </a:cubicBezTo>
                <a:cubicBezTo>
                  <a:pt x="3793196" y="108082"/>
                  <a:pt x="3782285" y="108158"/>
                  <a:pt x="3773015" y="111248"/>
                </a:cubicBezTo>
                <a:cubicBezTo>
                  <a:pt x="3739971" y="144296"/>
                  <a:pt x="3769776" y="118397"/>
                  <a:pt x="3717394" y="148331"/>
                </a:cubicBezTo>
                <a:cubicBezTo>
                  <a:pt x="3707720" y="153859"/>
                  <a:pt x="3699257" y="161345"/>
                  <a:pt x="3689583" y="166873"/>
                </a:cubicBezTo>
                <a:cubicBezTo>
                  <a:pt x="3657512" y="185200"/>
                  <a:pt x="3655888" y="184285"/>
                  <a:pt x="3624691" y="194685"/>
                </a:cubicBezTo>
                <a:cubicBezTo>
                  <a:pt x="3612330" y="203956"/>
                  <a:pt x="3601429" y="215587"/>
                  <a:pt x="3587609" y="222497"/>
                </a:cubicBezTo>
                <a:cubicBezTo>
                  <a:pt x="3570123" y="231241"/>
                  <a:pt x="3493183" y="239960"/>
                  <a:pt x="3485636" y="241038"/>
                </a:cubicBezTo>
                <a:cubicBezTo>
                  <a:pt x="3476366" y="247219"/>
                  <a:pt x="3467499" y="254052"/>
                  <a:pt x="3457825" y="259580"/>
                </a:cubicBezTo>
                <a:cubicBezTo>
                  <a:pt x="3445827" y="266437"/>
                  <a:pt x="3432242" y="270455"/>
                  <a:pt x="3420744" y="278121"/>
                </a:cubicBezTo>
                <a:cubicBezTo>
                  <a:pt x="3345168" y="328507"/>
                  <a:pt x="3403828" y="305391"/>
                  <a:pt x="3346581" y="324475"/>
                </a:cubicBezTo>
                <a:cubicBezTo>
                  <a:pt x="3337311" y="336836"/>
                  <a:pt x="3255532" y="415526"/>
                  <a:pt x="3244607" y="426452"/>
                </a:cubicBezTo>
                <a:lnTo>
                  <a:pt x="3290959" y="380099"/>
                </a:lnTo>
                <a:cubicBezTo>
                  <a:pt x="3290959" y="380099"/>
                  <a:pt x="3318766" y="377012"/>
                  <a:pt x="3244608" y="426452"/>
                </a:cubicBezTo>
                <a:cubicBezTo>
                  <a:pt x="3228497" y="474788"/>
                  <a:pt x="3239973" y="441904"/>
                  <a:pt x="3207527" y="472806"/>
                </a:cubicBezTo>
                <a:cubicBezTo>
                  <a:pt x="3175081" y="503708"/>
                  <a:pt x="3107278" y="592749"/>
                  <a:pt x="3049931" y="611866"/>
                </a:cubicBezTo>
                <a:cubicBezTo>
                  <a:pt x="2983864" y="677935"/>
                  <a:pt x="3073107" y="582509"/>
                  <a:pt x="3068472" y="584054"/>
                </a:cubicBezTo>
                <a:cubicBezTo>
                  <a:pt x="3063837" y="585599"/>
                  <a:pt x="3107725" y="564065"/>
                  <a:pt x="3022121" y="621137"/>
                </a:cubicBezTo>
                <a:cubicBezTo>
                  <a:pt x="3013369" y="647392"/>
                  <a:pt x="3013662" y="654644"/>
                  <a:pt x="2994310" y="676761"/>
                </a:cubicBezTo>
                <a:cubicBezTo>
                  <a:pt x="2979921" y="693206"/>
                  <a:pt x="2957730" y="703571"/>
                  <a:pt x="2947958" y="723115"/>
                </a:cubicBezTo>
                <a:cubicBezTo>
                  <a:pt x="2935271" y="748488"/>
                  <a:pt x="2928345" y="766172"/>
                  <a:pt x="2910877" y="788009"/>
                </a:cubicBezTo>
                <a:cubicBezTo>
                  <a:pt x="2905417" y="794834"/>
                  <a:pt x="2898516" y="800370"/>
                  <a:pt x="2892336" y="806551"/>
                </a:cubicBezTo>
                <a:cubicBezTo>
                  <a:pt x="2889246" y="815822"/>
                  <a:pt x="2893881" y="829728"/>
                  <a:pt x="2883066" y="834363"/>
                </a:cubicBezTo>
                <a:cubicBezTo>
                  <a:pt x="2872251" y="838998"/>
                  <a:pt x="2835322" y="826484"/>
                  <a:pt x="2827444" y="834363"/>
                </a:cubicBezTo>
                <a:cubicBezTo>
                  <a:pt x="2809474" y="852334"/>
                  <a:pt x="2831522" y="882447"/>
                  <a:pt x="2808903" y="889987"/>
                </a:cubicBezTo>
                <a:cubicBezTo>
                  <a:pt x="2799633" y="899258"/>
                  <a:pt x="2789486" y="907727"/>
                  <a:pt x="2781093" y="917799"/>
                </a:cubicBezTo>
                <a:cubicBezTo>
                  <a:pt x="2773960" y="926359"/>
                  <a:pt x="2771252" y="938651"/>
                  <a:pt x="2762552" y="945611"/>
                </a:cubicBezTo>
                <a:cubicBezTo>
                  <a:pt x="2754922" y="951716"/>
                  <a:pt x="2744011" y="951792"/>
                  <a:pt x="2734741" y="954882"/>
                </a:cubicBezTo>
                <a:cubicBezTo>
                  <a:pt x="2731651" y="967243"/>
                  <a:pt x="2733861" y="982376"/>
                  <a:pt x="2725471" y="991965"/>
                </a:cubicBezTo>
                <a:cubicBezTo>
                  <a:pt x="2710798" y="1008735"/>
                  <a:pt x="2669849" y="1029048"/>
                  <a:pt x="2669849" y="1029048"/>
                </a:cubicBezTo>
                <a:cubicBezTo>
                  <a:pt x="2655177" y="1051057"/>
                  <a:pt x="2640743" y="1073822"/>
                  <a:pt x="2623497" y="1093943"/>
                </a:cubicBezTo>
                <a:cubicBezTo>
                  <a:pt x="2614965" y="1103897"/>
                  <a:pt x="2604956" y="1112484"/>
                  <a:pt x="2595686" y="1121755"/>
                </a:cubicBezTo>
                <a:cubicBezTo>
                  <a:pt x="2592596" y="1131026"/>
                  <a:pt x="2592415" y="1141853"/>
                  <a:pt x="2586416" y="1149567"/>
                </a:cubicBezTo>
                <a:cubicBezTo>
                  <a:pt x="2528201" y="1224418"/>
                  <a:pt x="2550365" y="1185824"/>
                  <a:pt x="2502983" y="1223732"/>
                </a:cubicBezTo>
                <a:cubicBezTo>
                  <a:pt x="2496158" y="1229192"/>
                  <a:pt x="2491268" y="1236814"/>
                  <a:pt x="2484443" y="1242274"/>
                </a:cubicBezTo>
                <a:cubicBezTo>
                  <a:pt x="2475743" y="1249234"/>
                  <a:pt x="2465332" y="1253855"/>
                  <a:pt x="2456632" y="1260815"/>
                </a:cubicBezTo>
                <a:cubicBezTo>
                  <a:pt x="2449807" y="1266275"/>
                  <a:pt x="2444916" y="1273897"/>
                  <a:pt x="2438091" y="1279357"/>
                </a:cubicBezTo>
                <a:cubicBezTo>
                  <a:pt x="2411768" y="1300416"/>
                  <a:pt x="2399302" y="1299606"/>
                  <a:pt x="2373199" y="1325710"/>
                </a:cubicBezTo>
                <a:cubicBezTo>
                  <a:pt x="2365321" y="1333589"/>
                  <a:pt x="2361995" y="1345137"/>
                  <a:pt x="2354658" y="1353522"/>
                </a:cubicBezTo>
                <a:cubicBezTo>
                  <a:pt x="2340270" y="1369967"/>
                  <a:pt x="2323757" y="1384425"/>
                  <a:pt x="2308307" y="1399876"/>
                </a:cubicBezTo>
                <a:cubicBezTo>
                  <a:pt x="2299037" y="1409147"/>
                  <a:pt x="2291405" y="1420416"/>
                  <a:pt x="2280496" y="1427688"/>
                </a:cubicBezTo>
                <a:cubicBezTo>
                  <a:pt x="2245412" y="1451077"/>
                  <a:pt x="2260563" y="1438350"/>
                  <a:pt x="2234144" y="1464771"/>
                </a:cubicBezTo>
                <a:cubicBezTo>
                  <a:pt x="2227964" y="1477132"/>
                  <a:pt x="2225376" y="1492081"/>
                  <a:pt x="2215604" y="1501853"/>
                </a:cubicBezTo>
                <a:cubicBezTo>
                  <a:pt x="2208694" y="1508763"/>
                  <a:pt x="2192428" y="1503399"/>
                  <a:pt x="2187793" y="1511124"/>
                </a:cubicBezTo>
                <a:cubicBezTo>
                  <a:pt x="2183158" y="1518849"/>
                  <a:pt x="2197063" y="1538935"/>
                  <a:pt x="2187793" y="1548206"/>
                </a:cubicBezTo>
                <a:cubicBezTo>
                  <a:pt x="2156159" y="1627292"/>
                  <a:pt x="2129081" y="1611556"/>
                  <a:pt x="2113630" y="1631643"/>
                </a:cubicBezTo>
                <a:cubicBezTo>
                  <a:pt x="2098180" y="1651730"/>
                  <a:pt x="2103122" y="1657480"/>
                  <a:pt x="2095090" y="1668726"/>
                </a:cubicBezTo>
                <a:cubicBezTo>
                  <a:pt x="2087470" y="1679395"/>
                  <a:pt x="2075672" y="1686466"/>
                  <a:pt x="2067279" y="1696538"/>
                </a:cubicBezTo>
                <a:cubicBezTo>
                  <a:pt x="2043192" y="1725443"/>
                  <a:pt x="2057164" y="1721318"/>
                  <a:pt x="2030198" y="1742892"/>
                </a:cubicBezTo>
                <a:cubicBezTo>
                  <a:pt x="2021498" y="1749852"/>
                  <a:pt x="2010112" y="1744437"/>
                  <a:pt x="2002387" y="1761433"/>
                </a:cubicBezTo>
                <a:cubicBezTo>
                  <a:pt x="1994662" y="1778429"/>
                  <a:pt x="2013013" y="1808410"/>
                  <a:pt x="1983846" y="1844870"/>
                </a:cubicBezTo>
                <a:cubicBezTo>
                  <a:pt x="1968749" y="1863742"/>
                  <a:pt x="1930335" y="1840372"/>
                  <a:pt x="1909684" y="1854140"/>
                </a:cubicBezTo>
                <a:cubicBezTo>
                  <a:pt x="1886381" y="1924047"/>
                  <a:pt x="1942130" y="1881952"/>
                  <a:pt x="1937495" y="1909764"/>
                </a:cubicBezTo>
                <a:cubicBezTo>
                  <a:pt x="1932860" y="1937576"/>
                  <a:pt x="1903504" y="1993201"/>
                  <a:pt x="1881873" y="2021013"/>
                </a:cubicBezTo>
                <a:cubicBezTo>
                  <a:pt x="1860242" y="2048825"/>
                  <a:pt x="1823160" y="2061186"/>
                  <a:pt x="1807710" y="2076637"/>
                </a:cubicBezTo>
                <a:cubicBezTo>
                  <a:pt x="1792260" y="2092088"/>
                  <a:pt x="1797803" y="2102928"/>
                  <a:pt x="1789170" y="2113720"/>
                </a:cubicBezTo>
                <a:cubicBezTo>
                  <a:pt x="1772790" y="2134195"/>
                  <a:pt x="1752089" y="2150803"/>
                  <a:pt x="1733548" y="2169344"/>
                </a:cubicBezTo>
                <a:cubicBezTo>
                  <a:pt x="1724278" y="2178615"/>
                  <a:pt x="1713009" y="2186247"/>
                  <a:pt x="1705737" y="2197156"/>
                </a:cubicBezTo>
                <a:lnTo>
                  <a:pt x="1687196" y="2224968"/>
                </a:lnTo>
                <a:cubicBezTo>
                  <a:pt x="1684106" y="2240419"/>
                  <a:pt x="1682909" y="2256373"/>
                  <a:pt x="1677926" y="2271321"/>
                </a:cubicBezTo>
                <a:cubicBezTo>
                  <a:pt x="1627121" y="2423743"/>
                  <a:pt x="1636209" y="2381025"/>
                  <a:pt x="1622304" y="2401111"/>
                </a:cubicBezTo>
                <a:cubicBezTo>
                  <a:pt x="1608399" y="2421197"/>
                  <a:pt x="1601403" y="2384930"/>
                  <a:pt x="1594493" y="2391840"/>
                </a:cubicBezTo>
                <a:cubicBezTo>
                  <a:pt x="1578737" y="2407597"/>
                  <a:pt x="1565137" y="2449010"/>
                  <a:pt x="1557412" y="2466006"/>
                </a:cubicBezTo>
                <a:cubicBezTo>
                  <a:pt x="1549687" y="2483002"/>
                  <a:pt x="1554246" y="2486187"/>
                  <a:pt x="1548142" y="2493818"/>
                </a:cubicBezTo>
                <a:cubicBezTo>
                  <a:pt x="1535071" y="2510157"/>
                  <a:pt x="1510843" y="2515523"/>
                  <a:pt x="1492520" y="2521630"/>
                </a:cubicBezTo>
                <a:cubicBezTo>
                  <a:pt x="1483250" y="2533991"/>
                  <a:pt x="1473690" y="2546140"/>
                  <a:pt x="1464709" y="2558713"/>
                </a:cubicBezTo>
                <a:cubicBezTo>
                  <a:pt x="1458233" y="2567780"/>
                  <a:pt x="1452348" y="2584980"/>
                  <a:pt x="1446168" y="2586525"/>
                </a:cubicBezTo>
                <a:cubicBezTo>
                  <a:pt x="1439988" y="2588070"/>
                  <a:pt x="1484696" y="2482381"/>
                  <a:pt x="1427628" y="2567985"/>
                </a:cubicBezTo>
                <a:cubicBezTo>
                  <a:pt x="1406426" y="2631596"/>
                  <a:pt x="1365826" y="2696228"/>
                  <a:pt x="1344195" y="2734856"/>
                </a:cubicBezTo>
                <a:cubicBezTo>
                  <a:pt x="1322564" y="2773484"/>
                  <a:pt x="1309345" y="2788249"/>
                  <a:pt x="1297843" y="2799751"/>
                </a:cubicBezTo>
                <a:cubicBezTo>
                  <a:pt x="1289965" y="2807630"/>
                  <a:pt x="1279302" y="2812112"/>
                  <a:pt x="1270032" y="2818293"/>
                </a:cubicBezTo>
                <a:cubicBezTo>
                  <a:pt x="1260728" y="2836902"/>
                  <a:pt x="1247694" y="2866806"/>
                  <a:pt x="1232951" y="2883188"/>
                </a:cubicBezTo>
                <a:cubicBezTo>
                  <a:pt x="1212487" y="2905926"/>
                  <a:pt x="1181739" y="2920721"/>
                  <a:pt x="1168059" y="2948082"/>
                </a:cubicBezTo>
                <a:cubicBezTo>
                  <a:pt x="1150297" y="2983608"/>
                  <a:pt x="1149214" y="2991301"/>
                  <a:pt x="1121707" y="3022248"/>
                </a:cubicBezTo>
                <a:cubicBezTo>
                  <a:pt x="1107191" y="3038580"/>
                  <a:pt x="1085128" y="3049058"/>
                  <a:pt x="1075356" y="3068602"/>
                </a:cubicBezTo>
                <a:cubicBezTo>
                  <a:pt x="1069176" y="3080963"/>
                  <a:pt x="1064481" y="3094185"/>
                  <a:pt x="1056815" y="3105684"/>
                </a:cubicBezTo>
                <a:cubicBezTo>
                  <a:pt x="1044022" y="3124875"/>
                  <a:pt x="1028179" y="3128594"/>
                  <a:pt x="1010464" y="3142767"/>
                </a:cubicBezTo>
                <a:cubicBezTo>
                  <a:pt x="1003639" y="3148227"/>
                  <a:pt x="998748" y="3155849"/>
                  <a:pt x="991923" y="3161309"/>
                </a:cubicBezTo>
                <a:cubicBezTo>
                  <a:pt x="946778" y="3197427"/>
                  <a:pt x="942481" y="3182940"/>
                  <a:pt x="927031" y="3207662"/>
                </a:cubicBezTo>
                <a:cubicBezTo>
                  <a:pt x="911581" y="3232384"/>
                  <a:pt x="921037" y="3295094"/>
                  <a:pt x="899220" y="3309639"/>
                </a:cubicBezTo>
                <a:cubicBezTo>
                  <a:pt x="880679" y="3322000"/>
                  <a:pt x="823512" y="3291098"/>
                  <a:pt x="815787" y="3300369"/>
                </a:cubicBezTo>
                <a:cubicBezTo>
                  <a:pt x="808062" y="3309640"/>
                  <a:pt x="862833" y="3345332"/>
                  <a:pt x="852868" y="3365263"/>
                </a:cubicBezTo>
                <a:cubicBezTo>
                  <a:pt x="846688" y="3377624"/>
                  <a:pt x="777160" y="3377625"/>
                  <a:pt x="760165" y="3393076"/>
                </a:cubicBezTo>
                <a:cubicBezTo>
                  <a:pt x="743170" y="3408527"/>
                  <a:pt x="762271" y="3444698"/>
                  <a:pt x="750895" y="3457971"/>
                </a:cubicBezTo>
                <a:cubicBezTo>
                  <a:pt x="743644" y="3466431"/>
                  <a:pt x="727720" y="3451790"/>
                  <a:pt x="704544" y="3457971"/>
                </a:cubicBezTo>
                <a:cubicBezTo>
                  <a:pt x="681368" y="3464152"/>
                  <a:pt x="636561" y="3478058"/>
                  <a:pt x="611840" y="3495054"/>
                </a:cubicBezTo>
                <a:cubicBezTo>
                  <a:pt x="587119" y="3512050"/>
                  <a:pt x="672147" y="3530964"/>
                  <a:pt x="556218" y="3559948"/>
                </a:cubicBezTo>
                <a:cubicBezTo>
                  <a:pt x="530293" y="3585875"/>
                  <a:pt x="474331" y="3652655"/>
                  <a:pt x="444975" y="3661926"/>
                </a:cubicBezTo>
                <a:cubicBezTo>
                  <a:pt x="415619" y="3671197"/>
                  <a:pt x="426644" y="3603932"/>
                  <a:pt x="380083" y="3615573"/>
                </a:cubicBezTo>
                <a:cubicBezTo>
                  <a:pt x="373903" y="3624844"/>
                  <a:pt x="250298" y="3711369"/>
                  <a:pt x="241028" y="3717550"/>
                </a:cubicBezTo>
                <a:cubicBezTo>
                  <a:pt x="230427" y="3724618"/>
                  <a:pt x="315191" y="3661927"/>
                  <a:pt x="324461" y="3652656"/>
                </a:cubicBezTo>
                <a:cubicBezTo>
                  <a:pt x="333731" y="3643385"/>
                  <a:pt x="305920" y="3658836"/>
                  <a:pt x="296650" y="3661926"/>
                </a:cubicBezTo>
                <a:cubicBezTo>
                  <a:pt x="251878" y="3706700"/>
                  <a:pt x="308776" y="3652224"/>
                  <a:pt x="250298" y="3699009"/>
                </a:cubicBezTo>
                <a:cubicBezTo>
                  <a:pt x="229201" y="3715887"/>
                  <a:pt x="228169" y="3731723"/>
                  <a:pt x="194677" y="3736092"/>
                </a:cubicBezTo>
                <a:cubicBezTo>
                  <a:pt x="121112" y="3745688"/>
                  <a:pt x="65903" y="3745363"/>
                  <a:pt x="0" y="3745363"/>
                </a:cubicBezTo>
              </a:path>
            </a:pathLst>
          </a:custGeom>
          <a:noFill/>
          <a:ln w="889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7" name="Freeform 6"/>
          <p:cNvSpPr>
            <a:spLocks/>
          </p:cNvSpPr>
          <p:nvPr/>
        </p:nvSpPr>
        <p:spPr bwMode="auto">
          <a:xfrm>
            <a:off x="5083175" y="1074739"/>
            <a:ext cx="4857750" cy="4016375"/>
          </a:xfrm>
          <a:custGeom>
            <a:avLst/>
            <a:gdLst>
              <a:gd name="T0" fmla="*/ 4730902 w 4857642"/>
              <a:gd name="T1" fmla="*/ 56117 h 4015158"/>
              <a:gd name="T2" fmla="*/ 4601031 w 4857642"/>
              <a:gd name="T3" fmla="*/ 121592 h 4015158"/>
              <a:gd name="T4" fmla="*/ 4526840 w 4857642"/>
              <a:gd name="T5" fmla="*/ 168352 h 4015158"/>
              <a:gd name="T6" fmla="*/ 4369128 w 4857642"/>
              <a:gd name="T7" fmla="*/ 224466 h 4015158"/>
              <a:gd name="T8" fmla="*/ 4257827 w 4857642"/>
              <a:gd name="T9" fmla="*/ 280578 h 4015158"/>
              <a:gd name="T10" fmla="*/ 4146496 w 4857642"/>
              <a:gd name="T11" fmla="*/ 327340 h 4015158"/>
              <a:gd name="T12" fmla="*/ 4053735 w 4857642"/>
              <a:gd name="T13" fmla="*/ 430215 h 4015158"/>
              <a:gd name="T14" fmla="*/ 3942433 w 4857642"/>
              <a:gd name="T15" fmla="*/ 486331 h 4015158"/>
              <a:gd name="T16" fmla="*/ 3793992 w 4857642"/>
              <a:gd name="T17" fmla="*/ 607916 h 4015158"/>
              <a:gd name="T18" fmla="*/ 3701231 w 4857642"/>
              <a:gd name="T19" fmla="*/ 710793 h 4015158"/>
              <a:gd name="T20" fmla="*/ 3608470 w 4857642"/>
              <a:gd name="T21" fmla="*/ 823023 h 4015158"/>
              <a:gd name="T22" fmla="*/ 3497168 w 4857642"/>
              <a:gd name="T23" fmla="*/ 935253 h 4015158"/>
              <a:gd name="T24" fmla="*/ 3395108 w 4857642"/>
              <a:gd name="T25" fmla="*/ 1038131 h 4015158"/>
              <a:gd name="T26" fmla="*/ 3330187 w 4857642"/>
              <a:gd name="T27" fmla="*/ 1150362 h 4015158"/>
              <a:gd name="T28" fmla="*/ 3246696 w 4857642"/>
              <a:gd name="T29" fmla="*/ 1243888 h 4015158"/>
              <a:gd name="T30" fmla="*/ 3116825 w 4857642"/>
              <a:gd name="T31" fmla="*/ 1477701 h 4015158"/>
              <a:gd name="T32" fmla="*/ 3070444 w 4857642"/>
              <a:gd name="T33" fmla="*/ 1421585 h 4015158"/>
              <a:gd name="T34" fmla="*/ 2912762 w 4857642"/>
              <a:gd name="T35" fmla="*/ 1739572 h 4015158"/>
              <a:gd name="T36" fmla="*/ 2922032 w 4857642"/>
              <a:gd name="T37" fmla="*/ 1692810 h 4015158"/>
              <a:gd name="T38" fmla="*/ 2847812 w 4857642"/>
              <a:gd name="T39" fmla="*/ 1805038 h 4015158"/>
              <a:gd name="T40" fmla="*/ 2792161 w 4857642"/>
              <a:gd name="T41" fmla="*/ 1973386 h 4015158"/>
              <a:gd name="T42" fmla="*/ 2690130 w 4857642"/>
              <a:gd name="T43" fmla="*/ 2094968 h 4015158"/>
              <a:gd name="T44" fmla="*/ 2625179 w 4857642"/>
              <a:gd name="T45" fmla="*/ 2225903 h 4015158"/>
              <a:gd name="T46" fmla="*/ 2550988 w 4857642"/>
              <a:gd name="T47" fmla="*/ 2347487 h 4015158"/>
              <a:gd name="T48" fmla="*/ 2486038 w 4857642"/>
              <a:gd name="T49" fmla="*/ 2422307 h 4015158"/>
              <a:gd name="T50" fmla="*/ 2384006 w 4857642"/>
              <a:gd name="T51" fmla="*/ 2543889 h 4015158"/>
              <a:gd name="T52" fmla="*/ 2254135 w 4857642"/>
              <a:gd name="T53" fmla="*/ 2749645 h 4015158"/>
              <a:gd name="T54" fmla="*/ 2254135 w 4857642"/>
              <a:gd name="T55" fmla="*/ 2684177 h 4015158"/>
              <a:gd name="T56" fmla="*/ 2142833 w 4857642"/>
              <a:gd name="T57" fmla="*/ 2852524 h 4015158"/>
              <a:gd name="T58" fmla="*/ 2022232 w 4857642"/>
              <a:gd name="T59" fmla="*/ 3002164 h 4015158"/>
              <a:gd name="T60" fmla="*/ 1910902 w 4857642"/>
              <a:gd name="T61" fmla="*/ 3161158 h 4015158"/>
              <a:gd name="T62" fmla="*/ 1781059 w 4857642"/>
              <a:gd name="T63" fmla="*/ 3254683 h 4015158"/>
              <a:gd name="T64" fmla="*/ 1669729 w 4857642"/>
              <a:gd name="T65" fmla="*/ 3357560 h 4015158"/>
              <a:gd name="T66" fmla="*/ 1512046 w 4857642"/>
              <a:gd name="T67" fmla="*/ 3488495 h 4015158"/>
              <a:gd name="T68" fmla="*/ 1409986 w 4857642"/>
              <a:gd name="T69" fmla="*/ 3563316 h 4015158"/>
              <a:gd name="T70" fmla="*/ 1233734 w 4857642"/>
              <a:gd name="T71" fmla="*/ 3647492 h 4015158"/>
              <a:gd name="T72" fmla="*/ 1150272 w 4857642"/>
              <a:gd name="T73" fmla="*/ 3741014 h 4015158"/>
              <a:gd name="T74" fmla="*/ 1029671 w 4857642"/>
              <a:gd name="T75" fmla="*/ 3778425 h 4015158"/>
              <a:gd name="T76" fmla="*/ 742089 w 4857642"/>
              <a:gd name="T77" fmla="*/ 3881302 h 4015158"/>
              <a:gd name="T78" fmla="*/ 751388 w 4857642"/>
              <a:gd name="T79" fmla="*/ 3900008 h 4015158"/>
              <a:gd name="T80" fmla="*/ 649328 w 4857642"/>
              <a:gd name="T81" fmla="*/ 3956122 h 4015158"/>
              <a:gd name="T82" fmla="*/ 306123 w 4857642"/>
              <a:gd name="T83" fmla="*/ 3984179 h 4015158"/>
              <a:gd name="T84" fmla="*/ 129871 w 4857642"/>
              <a:gd name="T85" fmla="*/ 4012238 h 4015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857642" h="4015158">
                <a:moveTo>
                  <a:pt x="4857642" y="0"/>
                </a:moveTo>
                <a:cubicBezTo>
                  <a:pt x="4842191" y="9271"/>
                  <a:pt x="4827693" y="20356"/>
                  <a:pt x="4811290" y="27812"/>
                </a:cubicBezTo>
                <a:cubicBezTo>
                  <a:pt x="4811267" y="27823"/>
                  <a:pt x="4741775" y="50985"/>
                  <a:pt x="4727857" y="55624"/>
                </a:cubicBezTo>
                <a:lnTo>
                  <a:pt x="4672235" y="74166"/>
                </a:lnTo>
                <a:lnTo>
                  <a:pt x="4644425" y="83436"/>
                </a:lnTo>
                <a:cubicBezTo>
                  <a:pt x="4627179" y="100683"/>
                  <a:pt x="4621463" y="108823"/>
                  <a:pt x="4598073" y="120519"/>
                </a:cubicBezTo>
                <a:cubicBezTo>
                  <a:pt x="4589333" y="124889"/>
                  <a:pt x="4579002" y="125420"/>
                  <a:pt x="4570262" y="129790"/>
                </a:cubicBezTo>
                <a:cubicBezTo>
                  <a:pt x="4560297" y="134773"/>
                  <a:pt x="4551151" y="141371"/>
                  <a:pt x="4542451" y="148331"/>
                </a:cubicBezTo>
                <a:cubicBezTo>
                  <a:pt x="4535626" y="153791"/>
                  <a:pt x="4531406" y="162376"/>
                  <a:pt x="4523911" y="166873"/>
                </a:cubicBezTo>
                <a:cubicBezTo>
                  <a:pt x="4515532" y="171901"/>
                  <a:pt x="4505370" y="173053"/>
                  <a:pt x="4496100" y="176143"/>
                </a:cubicBezTo>
                <a:cubicBezTo>
                  <a:pt x="4483739" y="185414"/>
                  <a:pt x="4296298" y="242644"/>
                  <a:pt x="4282883" y="250310"/>
                </a:cubicBezTo>
                <a:cubicBezTo>
                  <a:pt x="4261313" y="262636"/>
                  <a:pt x="4380574" y="220460"/>
                  <a:pt x="4366315" y="222497"/>
                </a:cubicBezTo>
                <a:cubicBezTo>
                  <a:pt x="4296415" y="245799"/>
                  <a:pt x="4382572" y="214367"/>
                  <a:pt x="4310693" y="250309"/>
                </a:cubicBezTo>
                <a:cubicBezTo>
                  <a:pt x="4301953" y="254679"/>
                  <a:pt x="4291623" y="255210"/>
                  <a:pt x="4282883" y="259580"/>
                </a:cubicBezTo>
                <a:cubicBezTo>
                  <a:pt x="4272918" y="264563"/>
                  <a:pt x="4265642" y="274598"/>
                  <a:pt x="4255072" y="278121"/>
                </a:cubicBezTo>
                <a:cubicBezTo>
                  <a:pt x="4237240" y="284065"/>
                  <a:pt x="4217799" y="283314"/>
                  <a:pt x="4199450" y="287392"/>
                </a:cubicBezTo>
                <a:cubicBezTo>
                  <a:pt x="4189911" y="289512"/>
                  <a:pt x="4180909" y="293573"/>
                  <a:pt x="4171639" y="296663"/>
                </a:cubicBezTo>
                <a:cubicBezTo>
                  <a:pt x="4162369" y="305934"/>
                  <a:pt x="4153900" y="316082"/>
                  <a:pt x="4143828" y="324475"/>
                </a:cubicBezTo>
                <a:cubicBezTo>
                  <a:pt x="4135269" y="331608"/>
                  <a:pt x="4123150" y="334457"/>
                  <a:pt x="4116017" y="343016"/>
                </a:cubicBezTo>
                <a:cubicBezTo>
                  <a:pt x="4057209" y="413588"/>
                  <a:pt x="4137421" y="353468"/>
                  <a:pt x="4069665" y="398640"/>
                </a:cubicBezTo>
                <a:cubicBezTo>
                  <a:pt x="4063485" y="407911"/>
                  <a:pt x="4059825" y="419492"/>
                  <a:pt x="4051125" y="426452"/>
                </a:cubicBezTo>
                <a:cubicBezTo>
                  <a:pt x="4043495" y="432557"/>
                  <a:pt x="4032296" y="431874"/>
                  <a:pt x="4023314" y="435723"/>
                </a:cubicBezTo>
                <a:cubicBezTo>
                  <a:pt x="4010612" y="441167"/>
                  <a:pt x="3998593" y="448084"/>
                  <a:pt x="3986233" y="454264"/>
                </a:cubicBezTo>
                <a:cubicBezTo>
                  <a:pt x="3944638" y="495861"/>
                  <a:pt x="3994033" y="451992"/>
                  <a:pt x="3939881" y="482077"/>
                </a:cubicBezTo>
                <a:cubicBezTo>
                  <a:pt x="3920402" y="492899"/>
                  <a:pt x="3902800" y="506798"/>
                  <a:pt x="3884259" y="519159"/>
                </a:cubicBezTo>
                <a:lnTo>
                  <a:pt x="3856448" y="537701"/>
                </a:lnTo>
                <a:cubicBezTo>
                  <a:pt x="3813947" y="601456"/>
                  <a:pt x="3840507" y="586278"/>
                  <a:pt x="3791556" y="602596"/>
                </a:cubicBezTo>
                <a:cubicBezTo>
                  <a:pt x="3785376" y="611867"/>
                  <a:pt x="3780894" y="622529"/>
                  <a:pt x="3773016" y="630408"/>
                </a:cubicBezTo>
                <a:cubicBezTo>
                  <a:pt x="3761518" y="641907"/>
                  <a:pt x="3723914" y="666233"/>
                  <a:pt x="3708123" y="676761"/>
                </a:cubicBezTo>
                <a:cubicBezTo>
                  <a:pt x="3705033" y="686032"/>
                  <a:pt x="3703880" y="696193"/>
                  <a:pt x="3698853" y="704573"/>
                </a:cubicBezTo>
                <a:cubicBezTo>
                  <a:pt x="3688521" y="721795"/>
                  <a:pt x="3667080" y="729993"/>
                  <a:pt x="3652502" y="741656"/>
                </a:cubicBezTo>
                <a:cubicBezTo>
                  <a:pt x="3645677" y="747116"/>
                  <a:pt x="3640141" y="754017"/>
                  <a:pt x="3633961" y="760198"/>
                </a:cubicBezTo>
                <a:cubicBezTo>
                  <a:pt x="3617551" y="825840"/>
                  <a:pt x="3664862" y="737021"/>
                  <a:pt x="3606150" y="815822"/>
                </a:cubicBezTo>
                <a:cubicBezTo>
                  <a:pt x="3547438" y="894623"/>
                  <a:pt x="3300230" y="1220643"/>
                  <a:pt x="3281689" y="1233004"/>
                </a:cubicBezTo>
                <a:cubicBezTo>
                  <a:pt x="3196092" y="1290070"/>
                  <a:pt x="3487181" y="959518"/>
                  <a:pt x="3522717" y="908529"/>
                </a:cubicBezTo>
                <a:cubicBezTo>
                  <a:pt x="3558253" y="857540"/>
                  <a:pt x="3503606" y="920110"/>
                  <a:pt x="3494906" y="927070"/>
                </a:cubicBezTo>
                <a:cubicBezTo>
                  <a:pt x="3449042" y="963764"/>
                  <a:pt x="3506004" y="925244"/>
                  <a:pt x="3457825" y="973424"/>
                </a:cubicBezTo>
                <a:cubicBezTo>
                  <a:pt x="3449947" y="981302"/>
                  <a:pt x="3439284" y="985785"/>
                  <a:pt x="3430014" y="991965"/>
                </a:cubicBezTo>
                <a:cubicBezTo>
                  <a:pt x="3405294" y="1066130"/>
                  <a:pt x="3442374" y="979605"/>
                  <a:pt x="3392933" y="1029048"/>
                </a:cubicBezTo>
                <a:cubicBezTo>
                  <a:pt x="3383161" y="1038820"/>
                  <a:pt x="3379524" y="1053299"/>
                  <a:pt x="3374392" y="1066131"/>
                </a:cubicBezTo>
                <a:cubicBezTo>
                  <a:pt x="3367134" y="1084277"/>
                  <a:pt x="3372114" y="1110914"/>
                  <a:pt x="3355852" y="1121755"/>
                </a:cubicBezTo>
                <a:lnTo>
                  <a:pt x="3328041" y="1140296"/>
                </a:lnTo>
                <a:cubicBezTo>
                  <a:pt x="3270973" y="1225900"/>
                  <a:pt x="3343798" y="1120599"/>
                  <a:pt x="3290960" y="1186650"/>
                </a:cubicBezTo>
                <a:cubicBezTo>
                  <a:pt x="3284000" y="1195351"/>
                  <a:pt x="3280297" y="1206583"/>
                  <a:pt x="3272419" y="1214462"/>
                </a:cubicBezTo>
                <a:cubicBezTo>
                  <a:pt x="3264541" y="1222340"/>
                  <a:pt x="3253308" y="1226043"/>
                  <a:pt x="3244608" y="1233003"/>
                </a:cubicBezTo>
                <a:cubicBezTo>
                  <a:pt x="3198737" y="1269701"/>
                  <a:pt x="3255711" y="1231171"/>
                  <a:pt x="3207527" y="1279357"/>
                </a:cubicBezTo>
                <a:cubicBezTo>
                  <a:pt x="3199649" y="1287235"/>
                  <a:pt x="3188986" y="1291718"/>
                  <a:pt x="3179716" y="1297898"/>
                </a:cubicBezTo>
                <a:cubicBezTo>
                  <a:pt x="3165952" y="1318544"/>
                  <a:pt x="3133692" y="1449676"/>
                  <a:pt x="3114824" y="1464771"/>
                </a:cubicBezTo>
                <a:cubicBezTo>
                  <a:pt x="3106124" y="1471731"/>
                  <a:pt x="3124094" y="1356613"/>
                  <a:pt x="3114824" y="1362793"/>
                </a:cubicBezTo>
                <a:cubicBezTo>
                  <a:pt x="3108644" y="1372064"/>
                  <a:pt x="3104161" y="1382726"/>
                  <a:pt x="3096283" y="1390605"/>
                </a:cubicBezTo>
                <a:cubicBezTo>
                  <a:pt x="3088405" y="1398483"/>
                  <a:pt x="3077172" y="1402186"/>
                  <a:pt x="3068472" y="1409146"/>
                </a:cubicBezTo>
                <a:cubicBezTo>
                  <a:pt x="3061647" y="1414606"/>
                  <a:pt x="3056112" y="1421507"/>
                  <a:pt x="3049932" y="1427688"/>
                </a:cubicBezTo>
                <a:cubicBezTo>
                  <a:pt x="3043752" y="1446229"/>
                  <a:pt x="3054567" y="1433868"/>
                  <a:pt x="3031391" y="1483312"/>
                </a:cubicBezTo>
                <a:cubicBezTo>
                  <a:pt x="3008215" y="1532756"/>
                  <a:pt x="2914973" y="1699775"/>
                  <a:pt x="2910877" y="1724350"/>
                </a:cubicBezTo>
                <a:cubicBezTo>
                  <a:pt x="2906622" y="1749878"/>
                  <a:pt x="2985040" y="1636279"/>
                  <a:pt x="2994310" y="1622373"/>
                </a:cubicBezTo>
                <a:cubicBezTo>
                  <a:pt x="3003580" y="1608467"/>
                  <a:pt x="2975769" y="1634734"/>
                  <a:pt x="2966499" y="1640914"/>
                </a:cubicBezTo>
                <a:cubicBezTo>
                  <a:pt x="2913361" y="1720623"/>
                  <a:pt x="2984117" y="1626818"/>
                  <a:pt x="2920147" y="1677997"/>
                </a:cubicBezTo>
                <a:cubicBezTo>
                  <a:pt x="2911447" y="1684957"/>
                  <a:pt x="2907787" y="1696538"/>
                  <a:pt x="2901607" y="1705809"/>
                </a:cubicBezTo>
                <a:cubicBezTo>
                  <a:pt x="2894515" y="1734175"/>
                  <a:pt x="2895135" y="1749364"/>
                  <a:pt x="2873796" y="1770704"/>
                </a:cubicBezTo>
                <a:cubicBezTo>
                  <a:pt x="2865918" y="1778582"/>
                  <a:pt x="2855255" y="1783065"/>
                  <a:pt x="2845985" y="1789245"/>
                </a:cubicBezTo>
                <a:cubicBezTo>
                  <a:pt x="2842895" y="1798516"/>
                  <a:pt x="2841742" y="1808677"/>
                  <a:pt x="2836714" y="1817057"/>
                </a:cubicBezTo>
                <a:cubicBezTo>
                  <a:pt x="2832217" y="1824552"/>
                  <a:pt x="2820474" y="1827167"/>
                  <a:pt x="2818174" y="1835599"/>
                </a:cubicBezTo>
                <a:cubicBezTo>
                  <a:pt x="2804428" y="1886003"/>
                  <a:pt x="2822875" y="1917103"/>
                  <a:pt x="2790363" y="1956118"/>
                </a:cubicBezTo>
                <a:cubicBezTo>
                  <a:pt x="2783230" y="1964677"/>
                  <a:pt x="2771252" y="1967699"/>
                  <a:pt x="2762552" y="1974659"/>
                </a:cubicBezTo>
                <a:cubicBezTo>
                  <a:pt x="2738055" y="1994258"/>
                  <a:pt x="2723874" y="2023407"/>
                  <a:pt x="2706930" y="2048825"/>
                </a:cubicBezTo>
                <a:cubicBezTo>
                  <a:pt x="2700750" y="2058096"/>
                  <a:pt x="2693373" y="2066671"/>
                  <a:pt x="2688390" y="2076637"/>
                </a:cubicBezTo>
                <a:cubicBezTo>
                  <a:pt x="2682210" y="2088998"/>
                  <a:pt x="2689935" y="2081273"/>
                  <a:pt x="2669849" y="2113720"/>
                </a:cubicBezTo>
                <a:cubicBezTo>
                  <a:pt x="2649763" y="2146167"/>
                  <a:pt x="2603016" y="2209825"/>
                  <a:pt x="2567876" y="2271322"/>
                </a:cubicBezTo>
                <a:cubicBezTo>
                  <a:pt x="2562348" y="2280996"/>
                  <a:pt x="2618862" y="2215698"/>
                  <a:pt x="2623497" y="2206427"/>
                </a:cubicBezTo>
                <a:cubicBezTo>
                  <a:pt x="2628132" y="2197156"/>
                  <a:pt x="2604956" y="2212607"/>
                  <a:pt x="2595686" y="2215697"/>
                </a:cubicBezTo>
                <a:cubicBezTo>
                  <a:pt x="2561882" y="2317116"/>
                  <a:pt x="2615792" y="2163504"/>
                  <a:pt x="2567876" y="2271322"/>
                </a:cubicBezTo>
                <a:cubicBezTo>
                  <a:pt x="2559939" y="2289182"/>
                  <a:pt x="2555515" y="2308405"/>
                  <a:pt x="2549335" y="2326946"/>
                </a:cubicBezTo>
                <a:cubicBezTo>
                  <a:pt x="2546245" y="2336217"/>
                  <a:pt x="2548196" y="2349337"/>
                  <a:pt x="2540065" y="2354758"/>
                </a:cubicBezTo>
                <a:cubicBezTo>
                  <a:pt x="2530795" y="2360938"/>
                  <a:pt x="2520813" y="2366166"/>
                  <a:pt x="2512254" y="2373299"/>
                </a:cubicBezTo>
                <a:cubicBezTo>
                  <a:pt x="2502182" y="2381692"/>
                  <a:pt x="2494792" y="2393062"/>
                  <a:pt x="2484443" y="2401111"/>
                </a:cubicBezTo>
                <a:cubicBezTo>
                  <a:pt x="2466854" y="2414792"/>
                  <a:pt x="2428821" y="2438194"/>
                  <a:pt x="2428821" y="2438194"/>
                </a:cubicBezTo>
                <a:cubicBezTo>
                  <a:pt x="2416461" y="2456735"/>
                  <a:pt x="2398787" y="2472678"/>
                  <a:pt x="2391740" y="2493818"/>
                </a:cubicBezTo>
                <a:cubicBezTo>
                  <a:pt x="2388650" y="2503089"/>
                  <a:pt x="2386839" y="2512889"/>
                  <a:pt x="2382469" y="2521630"/>
                </a:cubicBezTo>
                <a:cubicBezTo>
                  <a:pt x="2377486" y="2531596"/>
                  <a:pt x="2368912" y="2539477"/>
                  <a:pt x="2363929" y="2549443"/>
                </a:cubicBezTo>
                <a:cubicBezTo>
                  <a:pt x="2359559" y="2558184"/>
                  <a:pt x="2373199" y="2547898"/>
                  <a:pt x="2354658" y="2577255"/>
                </a:cubicBezTo>
                <a:cubicBezTo>
                  <a:pt x="2336117" y="2606612"/>
                  <a:pt x="2261078" y="2715514"/>
                  <a:pt x="2252685" y="2725586"/>
                </a:cubicBezTo>
                <a:cubicBezTo>
                  <a:pt x="2245552" y="2734146"/>
                  <a:pt x="2303672" y="2646785"/>
                  <a:pt x="2308307" y="2632879"/>
                </a:cubicBezTo>
                <a:cubicBezTo>
                  <a:pt x="2312942" y="2618973"/>
                  <a:pt x="2289236" y="2637780"/>
                  <a:pt x="2280496" y="2642150"/>
                </a:cubicBezTo>
                <a:cubicBezTo>
                  <a:pt x="2270531" y="2647133"/>
                  <a:pt x="2261955" y="2654511"/>
                  <a:pt x="2252685" y="2660691"/>
                </a:cubicBezTo>
                <a:cubicBezTo>
                  <a:pt x="2238011" y="2719392"/>
                  <a:pt x="2250482" y="2687173"/>
                  <a:pt x="2206334" y="2753398"/>
                </a:cubicBezTo>
                <a:cubicBezTo>
                  <a:pt x="2200154" y="2762669"/>
                  <a:pt x="2195671" y="2773331"/>
                  <a:pt x="2187793" y="2781210"/>
                </a:cubicBezTo>
                <a:lnTo>
                  <a:pt x="2141441" y="2827564"/>
                </a:lnTo>
                <a:cubicBezTo>
                  <a:pt x="2135775" y="2844562"/>
                  <a:pt x="2133716" y="2873917"/>
                  <a:pt x="2104360" y="2911000"/>
                </a:cubicBezTo>
                <a:cubicBezTo>
                  <a:pt x="2075004" y="2948083"/>
                  <a:pt x="1974575" y="3046971"/>
                  <a:pt x="1965305" y="3050061"/>
                </a:cubicBezTo>
                <a:cubicBezTo>
                  <a:pt x="1921612" y="3115605"/>
                  <a:pt x="2019382" y="2980531"/>
                  <a:pt x="2020927" y="2975895"/>
                </a:cubicBezTo>
                <a:cubicBezTo>
                  <a:pt x="2022472" y="2971260"/>
                  <a:pt x="2048740" y="2972805"/>
                  <a:pt x="1974576" y="3022248"/>
                </a:cubicBezTo>
                <a:cubicBezTo>
                  <a:pt x="1953058" y="3086805"/>
                  <a:pt x="1980698" y="3017700"/>
                  <a:pt x="1946765" y="3068602"/>
                </a:cubicBezTo>
                <a:cubicBezTo>
                  <a:pt x="1936931" y="3083354"/>
                  <a:pt x="1943675" y="3097960"/>
                  <a:pt x="1909684" y="3133497"/>
                </a:cubicBezTo>
                <a:cubicBezTo>
                  <a:pt x="1875693" y="3169034"/>
                  <a:pt x="1761360" y="3269466"/>
                  <a:pt x="1742819" y="3281827"/>
                </a:cubicBezTo>
                <a:cubicBezTo>
                  <a:pt x="1770630" y="3250925"/>
                  <a:pt x="1820071" y="3198391"/>
                  <a:pt x="1826251" y="3189121"/>
                </a:cubicBezTo>
                <a:cubicBezTo>
                  <a:pt x="1832431" y="3179851"/>
                  <a:pt x="1843869" y="3175025"/>
                  <a:pt x="1779899" y="3226204"/>
                </a:cubicBezTo>
                <a:cubicBezTo>
                  <a:pt x="1771199" y="3233164"/>
                  <a:pt x="1769744" y="3246679"/>
                  <a:pt x="1761359" y="3254016"/>
                </a:cubicBezTo>
                <a:cubicBezTo>
                  <a:pt x="1744589" y="3268690"/>
                  <a:pt x="1705737" y="3291098"/>
                  <a:pt x="1705737" y="3291098"/>
                </a:cubicBezTo>
                <a:cubicBezTo>
                  <a:pt x="1686510" y="3348785"/>
                  <a:pt x="1712605" y="3295218"/>
                  <a:pt x="1668656" y="3328181"/>
                </a:cubicBezTo>
                <a:cubicBezTo>
                  <a:pt x="1583438" y="3392097"/>
                  <a:pt x="1657325" y="3362862"/>
                  <a:pt x="1594493" y="3383805"/>
                </a:cubicBezTo>
                <a:cubicBezTo>
                  <a:pt x="1585223" y="3389986"/>
                  <a:pt x="1575009" y="3394945"/>
                  <a:pt x="1566682" y="3402347"/>
                </a:cubicBezTo>
                <a:cubicBezTo>
                  <a:pt x="1547085" y="3419768"/>
                  <a:pt x="1532877" y="3443426"/>
                  <a:pt x="1511060" y="3457971"/>
                </a:cubicBezTo>
                <a:cubicBezTo>
                  <a:pt x="1501790" y="3464151"/>
                  <a:pt x="1491950" y="3469552"/>
                  <a:pt x="1483250" y="3476512"/>
                </a:cubicBezTo>
                <a:cubicBezTo>
                  <a:pt x="1476425" y="3481972"/>
                  <a:pt x="1471701" y="3489810"/>
                  <a:pt x="1464709" y="3495054"/>
                </a:cubicBezTo>
                <a:cubicBezTo>
                  <a:pt x="1446883" y="3508424"/>
                  <a:pt x="1409087" y="3532137"/>
                  <a:pt x="1409087" y="3532137"/>
                </a:cubicBezTo>
                <a:cubicBezTo>
                  <a:pt x="1402907" y="3541408"/>
                  <a:pt x="1399994" y="3554044"/>
                  <a:pt x="1390546" y="3559949"/>
                </a:cubicBezTo>
                <a:cubicBezTo>
                  <a:pt x="1364030" y="3576522"/>
                  <a:pt x="1318571" y="3580261"/>
                  <a:pt x="1288573" y="3587761"/>
                </a:cubicBezTo>
                <a:cubicBezTo>
                  <a:pt x="1257869" y="3595437"/>
                  <a:pt x="1260140" y="3597447"/>
                  <a:pt x="1232951" y="3615573"/>
                </a:cubicBezTo>
                <a:cubicBezTo>
                  <a:pt x="1226771" y="3624844"/>
                  <a:pt x="1222289" y="3635506"/>
                  <a:pt x="1214411" y="3643385"/>
                </a:cubicBezTo>
                <a:cubicBezTo>
                  <a:pt x="1206533" y="3651263"/>
                  <a:pt x="1193560" y="3653226"/>
                  <a:pt x="1186600" y="3661926"/>
                </a:cubicBezTo>
                <a:cubicBezTo>
                  <a:pt x="1155687" y="3700568"/>
                  <a:pt x="1206117" y="3684022"/>
                  <a:pt x="1149518" y="3708280"/>
                </a:cubicBezTo>
                <a:cubicBezTo>
                  <a:pt x="1137807" y="3713299"/>
                  <a:pt x="1124640" y="3713890"/>
                  <a:pt x="1112437" y="3717551"/>
                </a:cubicBezTo>
                <a:cubicBezTo>
                  <a:pt x="1093718" y="3723167"/>
                  <a:pt x="1075356" y="3729912"/>
                  <a:pt x="1056815" y="3736092"/>
                </a:cubicBezTo>
                <a:cubicBezTo>
                  <a:pt x="1047545" y="3739182"/>
                  <a:pt x="1037135" y="3739942"/>
                  <a:pt x="1029004" y="3745363"/>
                </a:cubicBezTo>
                <a:cubicBezTo>
                  <a:pt x="1019734" y="3751543"/>
                  <a:pt x="1009894" y="3756944"/>
                  <a:pt x="1001194" y="3763904"/>
                </a:cubicBezTo>
                <a:cubicBezTo>
                  <a:pt x="994369" y="3769364"/>
                  <a:pt x="1025915" y="3768540"/>
                  <a:pt x="982653" y="3782446"/>
                </a:cubicBezTo>
                <a:cubicBezTo>
                  <a:pt x="939392" y="3796352"/>
                  <a:pt x="760166" y="3841160"/>
                  <a:pt x="741625" y="3847340"/>
                </a:cubicBezTo>
                <a:cubicBezTo>
                  <a:pt x="784886" y="3838069"/>
                  <a:pt x="860594" y="3819528"/>
                  <a:pt x="871409" y="3819528"/>
                </a:cubicBezTo>
                <a:cubicBezTo>
                  <a:pt x="882224" y="3819528"/>
                  <a:pt x="921036" y="3801530"/>
                  <a:pt x="806517" y="3847340"/>
                </a:cubicBezTo>
                <a:cubicBezTo>
                  <a:pt x="788371" y="3854599"/>
                  <a:pt x="769436" y="3859701"/>
                  <a:pt x="750895" y="3865882"/>
                </a:cubicBezTo>
                <a:lnTo>
                  <a:pt x="723084" y="3875153"/>
                </a:lnTo>
                <a:lnTo>
                  <a:pt x="695273" y="3884423"/>
                </a:lnTo>
                <a:cubicBezTo>
                  <a:pt x="678027" y="3901671"/>
                  <a:pt x="672313" y="3909810"/>
                  <a:pt x="648922" y="3921506"/>
                </a:cubicBezTo>
                <a:cubicBezTo>
                  <a:pt x="640182" y="3925876"/>
                  <a:pt x="630865" y="3930186"/>
                  <a:pt x="621111" y="3930777"/>
                </a:cubicBezTo>
                <a:cubicBezTo>
                  <a:pt x="528526" y="3936388"/>
                  <a:pt x="435705" y="3936957"/>
                  <a:pt x="343002" y="3940047"/>
                </a:cubicBezTo>
                <a:cubicBezTo>
                  <a:pt x="330641" y="3943137"/>
                  <a:pt x="317850" y="3944844"/>
                  <a:pt x="305920" y="3949318"/>
                </a:cubicBezTo>
                <a:cubicBezTo>
                  <a:pt x="265177" y="3964598"/>
                  <a:pt x="275256" y="3966842"/>
                  <a:pt x="241028" y="3986401"/>
                </a:cubicBezTo>
                <a:cubicBezTo>
                  <a:pt x="229030" y="3993257"/>
                  <a:pt x="222488" y="4006487"/>
                  <a:pt x="203947" y="4004942"/>
                </a:cubicBezTo>
                <a:cubicBezTo>
                  <a:pt x="185406" y="4003397"/>
                  <a:pt x="148603" y="3972426"/>
                  <a:pt x="129784" y="3977131"/>
                </a:cubicBezTo>
                <a:cubicBezTo>
                  <a:pt x="95793" y="3974041"/>
                  <a:pt x="58712" y="4009578"/>
                  <a:pt x="37081" y="4014213"/>
                </a:cubicBezTo>
                <a:cubicBezTo>
                  <a:pt x="15450" y="4018848"/>
                  <a:pt x="32006" y="4004942"/>
                  <a:pt x="0" y="4004942"/>
                </a:cubicBezTo>
              </a:path>
            </a:pathLst>
          </a:custGeom>
          <a:noFill/>
          <a:ln w="1143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8" name="Freeform 7"/>
          <p:cNvSpPr>
            <a:spLocks/>
          </p:cNvSpPr>
          <p:nvPr/>
        </p:nvSpPr>
        <p:spPr bwMode="auto">
          <a:xfrm>
            <a:off x="3851275" y="1074739"/>
            <a:ext cx="5913438" cy="3978275"/>
          </a:xfrm>
          <a:custGeom>
            <a:avLst/>
            <a:gdLst>
              <a:gd name="T0" fmla="*/ 5608254 w 5914457"/>
              <a:gd name="T1" fmla="*/ 27812 h 3978228"/>
              <a:gd name="T2" fmla="*/ 5266961 w 5914457"/>
              <a:gd name="T3" fmla="*/ 74195 h 3978228"/>
              <a:gd name="T4" fmla="*/ 5137826 w 5914457"/>
              <a:gd name="T5" fmla="*/ 102007 h 3978228"/>
              <a:gd name="T6" fmla="*/ 4944119 w 5914457"/>
              <a:gd name="T7" fmla="*/ 157660 h 3978228"/>
              <a:gd name="T8" fmla="*/ 4787307 w 5914457"/>
              <a:gd name="T9" fmla="*/ 194743 h 3978228"/>
              <a:gd name="T10" fmla="*/ 4639723 w 5914457"/>
              <a:gd name="T11" fmla="*/ 250396 h 3978228"/>
              <a:gd name="T12" fmla="*/ 4501363 w 5914457"/>
              <a:gd name="T13" fmla="*/ 296779 h 3978228"/>
              <a:gd name="T14" fmla="*/ 4372224 w 5914457"/>
              <a:gd name="T15" fmla="*/ 352403 h 3978228"/>
              <a:gd name="T16" fmla="*/ 4224639 w 5914457"/>
              <a:gd name="T17" fmla="*/ 426597 h 3978228"/>
              <a:gd name="T18" fmla="*/ 4113950 w 5914457"/>
              <a:gd name="T19" fmla="*/ 491521 h 3978228"/>
              <a:gd name="T20" fmla="*/ 3957140 w 5914457"/>
              <a:gd name="T21" fmla="*/ 584257 h 3978228"/>
              <a:gd name="T22" fmla="*/ 3828002 w 5914457"/>
              <a:gd name="T23" fmla="*/ 667723 h 3978228"/>
              <a:gd name="T24" fmla="*/ 3661969 w 5914457"/>
              <a:gd name="T25" fmla="*/ 797541 h 3978228"/>
              <a:gd name="T26" fmla="*/ 3569727 w 5914457"/>
              <a:gd name="T27" fmla="*/ 862465 h 3978228"/>
              <a:gd name="T28" fmla="*/ 3459039 w 5914457"/>
              <a:gd name="T29" fmla="*/ 1029396 h 3978228"/>
              <a:gd name="T30" fmla="*/ 3357573 w 5914457"/>
              <a:gd name="T31" fmla="*/ 1140673 h 3978228"/>
              <a:gd name="T32" fmla="*/ 3237660 w 5914457"/>
              <a:gd name="T33" fmla="*/ 1307604 h 3978228"/>
              <a:gd name="T34" fmla="*/ 3154643 w 5914457"/>
              <a:gd name="T35" fmla="*/ 1353986 h 3978228"/>
              <a:gd name="T36" fmla="*/ 3099299 w 5914457"/>
              <a:gd name="T37" fmla="*/ 1493105 h 3978228"/>
              <a:gd name="T38" fmla="*/ 3191540 w 5914457"/>
              <a:gd name="T39" fmla="*/ 1428181 h 3978228"/>
              <a:gd name="T40" fmla="*/ 3228435 w 5914457"/>
              <a:gd name="T41" fmla="*/ 1372528 h 3978228"/>
              <a:gd name="T42" fmla="*/ 3062402 w 5914457"/>
              <a:gd name="T43" fmla="*/ 1613653 h 3978228"/>
              <a:gd name="T44" fmla="*/ 3034732 w 5914457"/>
              <a:gd name="T45" fmla="*/ 1669306 h 3978228"/>
              <a:gd name="T46" fmla="*/ 2942490 w 5914457"/>
              <a:gd name="T47" fmla="*/ 1789854 h 3978228"/>
              <a:gd name="T48" fmla="*/ 2831801 w 5914457"/>
              <a:gd name="T49" fmla="*/ 1947514 h 3978228"/>
              <a:gd name="T50" fmla="*/ 2767231 w 5914457"/>
              <a:gd name="T51" fmla="*/ 2030979 h 3978228"/>
              <a:gd name="T52" fmla="*/ 2684213 w 5914457"/>
              <a:gd name="T53" fmla="*/ 2197910 h 3978228"/>
              <a:gd name="T54" fmla="*/ 2499731 w 5914457"/>
              <a:gd name="T55" fmla="*/ 2494660 h 3978228"/>
              <a:gd name="T56" fmla="*/ 2499732 w 5914457"/>
              <a:gd name="T57" fmla="*/ 2485389 h 3978228"/>
              <a:gd name="T58" fmla="*/ 2333698 w 5914457"/>
              <a:gd name="T59" fmla="*/ 2670890 h 3978228"/>
              <a:gd name="T60" fmla="*/ 2259905 w 5914457"/>
              <a:gd name="T61" fmla="*/ 2763626 h 3978228"/>
              <a:gd name="T62" fmla="*/ 2195337 w 5914457"/>
              <a:gd name="T63" fmla="*/ 2874903 h 3978228"/>
              <a:gd name="T64" fmla="*/ 2075424 w 5914457"/>
              <a:gd name="T65" fmla="*/ 3051104 h 3978228"/>
              <a:gd name="T66" fmla="*/ 1983183 w 5914457"/>
              <a:gd name="T67" fmla="*/ 3153111 h 3978228"/>
              <a:gd name="T68" fmla="*/ 1900164 w 5914457"/>
              <a:gd name="T69" fmla="*/ 3245847 h 3978228"/>
              <a:gd name="T70" fmla="*/ 1835596 w 5914457"/>
              <a:gd name="T71" fmla="*/ 3338583 h 3978228"/>
              <a:gd name="T72" fmla="*/ 1761802 w 5914457"/>
              <a:gd name="T73" fmla="*/ 3422048 h 3978228"/>
              <a:gd name="T74" fmla="*/ 1614220 w 5914457"/>
              <a:gd name="T75" fmla="*/ 3588979 h 3978228"/>
              <a:gd name="T76" fmla="*/ 1457410 w 5914457"/>
              <a:gd name="T77" fmla="*/ 3709556 h 3978228"/>
              <a:gd name="T78" fmla="*/ 1402062 w 5914457"/>
              <a:gd name="T79" fmla="*/ 3765180 h 3978228"/>
              <a:gd name="T80" fmla="*/ 1355942 w 5914457"/>
              <a:gd name="T81" fmla="*/ 3857945 h 3978228"/>
              <a:gd name="T82" fmla="*/ 1346719 w 5914457"/>
              <a:gd name="T83" fmla="*/ 3820833 h 3978228"/>
              <a:gd name="T84" fmla="*/ 1143788 w 5914457"/>
              <a:gd name="T85" fmla="*/ 3904299 h 3978228"/>
              <a:gd name="T86" fmla="*/ 1023874 w 5914457"/>
              <a:gd name="T87" fmla="*/ 3941410 h 3978228"/>
              <a:gd name="T88" fmla="*/ 876292 w 5914457"/>
              <a:gd name="T89" fmla="*/ 3969223 h 39782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914457" h="3978228">
                <a:moveTo>
                  <a:pt x="5914457" y="0"/>
                </a:moveTo>
                <a:cubicBezTo>
                  <a:pt x="5840294" y="3090"/>
                  <a:pt x="5765828" y="1885"/>
                  <a:pt x="5691969" y="9271"/>
                </a:cubicBezTo>
                <a:cubicBezTo>
                  <a:pt x="5672523" y="11216"/>
                  <a:pt x="5655740" y="25388"/>
                  <a:pt x="5636348" y="27812"/>
                </a:cubicBezTo>
                <a:lnTo>
                  <a:pt x="5562185" y="37083"/>
                </a:lnTo>
                <a:lnTo>
                  <a:pt x="5506563" y="55624"/>
                </a:lnTo>
                <a:cubicBezTo>
                  <a:pt x="5420045" y="84464"/>
                  <a:pt x="5488535" y="64406"/>
                  <a:pt x="5293346" y="74166"/>
                </a:cubicBezTo>
                <a:cubicBezTo>
                  <a:pt x="5271715" y="77256"/>
                  <a:pt x="5249952" y="79527"/>
                  <a:pt x="5228454" y="83436"/>
                </a:cubicBezTo>
                <a:cubicBezTo>
                  <a:pt x="5215919" y="85715"/>
                  <a:pt x="5203624" y="89207"/>
                  <a:pt x="5191373" y="92707"/>
                </a:cubicBezTo>
                <a:cubicBezTo>
                  <a:pt x="5181977" y="95392"/>
                  <a:pt x="5173176" y="100230"/>
                  <a:pt x="5163562" y="101978"/>
                </a:cubicBezTo>
                <a:cubicBezTo>
                  <a:pt x="5085711" y="116134"/>
                  <a:pt x="5108989" y="103517"/>
                  <a:pt x="5052318" y="120519"/>
                </a:cubicBezTo>
                <a:cubicBezTo>
                  <a:pt x="5033599" y="126135"/>
                  <a:pt x="5012957" y="128220"/>
                  <a:pt x="4996696" y="139061"/>
                </a:cubicBezTo>
                <a:cubicBezTo>
                  <a:pt x="4987426" y="145241"/>
                  <a:pt x="4979126" y="153213"/>
                  <a:pt x="4968885" y="157602"/>
                </a:cubicBezTo>
                <a:cubicBezTo>
                  <a:pt x="4957174" y="162621"/>
                  <a:pt x="4944055" y="163373"/>
                  <a:pt x="4931804" y="166873"/>
                </a:cubicBezTo>
                <a:cubicBezTo>
                  <a:pt x="4890582" y="178651"/>
                  <a:pt x="4915199" y="175756"/>
                  <a:pt x="4866912" y="185414"/>
                </a:cubicBezTo>
                <a:cubicBezTo>
                  <a:pt x="4848481" y="189101"/>
                  <a:pt x="4829831" y="191595"/>
                  <a:pt x="4811290" y="194685"/>
                </a:cubicBezTo>
                <a:cubicBezTo>
                  <a:pt x="4802020" y="200865"/>
                  <a:pt x="4793444" y="208243"/>
                  <a:pt x="4783479" y="213226"/>
                </a:cubicBezTo>
                <a:cubicBezTo>
                  <a:pt x="4767901" y="221015"/>
                  <a:pt x="4733439" y="227312"/>
                  <a:pt x="4718587" y="231768"/>
                </a:cubicBezTo>
                <a:cubicBezTo>
                  <a:pt x="4699868" y="237384"/>
                  <a:pt x="4680445" y="241569"/>
                  <a:pt x="4662965" y="250309"/>
                </a:cubicBezTo>
                <a:cubicBezTo>
                  <a:pt x="4650605" y="256489"/>
                  <a:pt x="4638994" y="264480"/>
                  <a:pt x="4625884" y="268850"/>
                </a:cubicBezTo>
                <a:cubicBezTo>
                  <a:pt x="4610936" y="273833"/>
                  <a:pt x="4594733" y="273975"/>
                  <a:pt x="4579532" y="278121"/>
                </a:cubicBezTo>
                <a:cubicBezTo>
                  <a:pt x="4560677" y="283264"/>
                  <a:pt x="4542451" y="290483"/>
                  <a:pt x="4523911" y="296663"/>
                </a:cubicBezTo>
                <a:lnTo>
                  <a:pt x="4496100" y="305933"/>
                </a:lnTo>
                <a:cubicBezTo>
                  <a:pt x="4463740" y="338295"/>
                  <a:pt x="4485852" y="321710"/>
                  <a:pt x="4421937" y="343016"/>
                </a:cubicBezTo>
                <a:lnTo>
                  <a:pt x="4394126" y="352287"/>
                </a:lnTo>
                <a:lnTo>
                  <a:pt x="4366315" y="361557"/>
                </a:lnTo>
                <a:cubicBezTo>
                  <a:pt x="4347774" y="373918"/>
                  <a:pt x="4331833" y="391593"/>
                  <a:pt x="4310693" y="398640"/>
                </a:cubicBezTo>
                <a:cubicBezTo>
                  <a:pt x="4245470" y="420383"/>
                  <a:pt x="4325993" y="392083"/>
                  <a:pt x="4245801" y="426452"/>
                </a:cubicBezTo>
                <a:cubicBezTo>
                  <a:pt x="4236819" y="430301"/>
                  <a:pt x="4226730" y="431353"/>
                  <a:pt x="4217990" y="435723"/>
                </a:cubicBezTo>
                <a:cubicBezTo>
                  <a:pt x="4150628" y="469405"/>
                  <a:pt x="4223378" y="438311"/>
                  <a:pt x="4171639" y="472806"/>
                </a:cubicBezTo>
                <a:cubicBezTo>
                  <a:pt x="4160141" y="480472"/>
                  <a:pt x="4146918" y="485167"/>
                  <a:pt x="4134558" y="491347"/>
                </a:cubicBezTo>
                <a:cubicBezTo>
                  <a:pt x="4131468" y="500618"/>
                  <a:pt x="4131392" y="511528"/>
                  <a:pt x="4125287" y="519159"/>
                </a:cubicBezTo>
                <a:cubicBezTo>
                  <a:pt x="4109260" y="539194"/>
                  <a:pt x="4058855" y="550575"/>
                  <a:pt x="4041855" y="556242"/>
                </a:cubicBezTo>
                <a:cubicBezTo>
                  <a:pt x="4000936" y="569882"/>
                  <a:pt x="4022781" y="561144"/>
                  <a:pt x="3976962" y="584054"/>
                </a:cubicBezTo>
                <a:cubicBezTo>
                  <a:pt x="3970782" y="590235"/>
                  <a:pt x="3965247" y="597136"/>
                  <a:pt x="3958422" y="602596"/>
                </a:cubicBezTo>
                <a:cubicBezTo>
                  <a:pt x="3936586" y="620066"/>
                  <a:pt x="3918903" y="626991"/>
                  <a:pt x="3893530" y="639678"/>
                </a:cubicBezTo>
                <a:cubicBezTo>
                  <a:pt x="3851935" y="681275"/>
                  <a:pt x="3901330" y="637406"/>
                  <a:pt x="3847178" y="667491"/>
                </a:cubicBezTo>
                <a:cubicBezTo>
                  <a:pt x="3751549" y="720620"/>
                  <a:pt x="3826674" y="692866"/>
                  <a:pt x="3763745" y="713844"/>
                </a:cubicBezTo>
                <a:cubicBezTo>
                  <a:pt x="3760655" y="723115"/>
                  <a:pt x="3537015" y="1002126"/>
                  <a:pt x="3531987" y="1010506"/>
                </a:cubicBezTo>
                <a:cubicBezTo>
                  <a:pt x="3519651" y="1031066"/>
                  <a:pt x="3663317" y="826637"/>
                  <a:pt x="3680313" y="797280"/>
                </a:cubicBezTo>
                <a:cubicBezTo>
                  <a:pt x="3697309" y="767923"/>
                  <a:pt x="3692434" y="787583"/>
                  <a:pt x="3633961" y="834363"/>
                </a:cubicBezTo>
                <a:cubicBezTo>
                  <a:pt x="3627136" y="839823"/>
                  <a:pt x="3622915" y="848408"/>
                  <a:pt x="3615420" y="852905"/>
                </a:cubicBezTo>
                <a:cubicBezTo>
                  <a:pt x="3607041" y="857933"/>
                  <a:pt x="3596879" y="859085"/>
                  <a:pt x="3587609" y="862175"/>
                </a:cubicBezTo>
                <a:cubicBezTo>
                  <a:pt x="3584519" y="883807"/>
                  <a:pt x="3585248" y="906340"/>
                  <a:pt x="3578339" y="927070"/>
                </a:cubicBezTo>
                <a:cubicBezTo>
                  <a:pt x="3574564" y="938395"/>
                  <a:pt x="3538207" y="960007"/>
                  <a:pt x="3531988" y="964153"/>
                </a:cubicBezTo>
                <a:cubicBezTo>
                  <a:pt x="3508287" y="1035256"/>
                  <a:pt x="3533145" y="1012825"/>
                  <a:pt x="3476366" y="1029048"/>
                </a:cubicBezTo>
                <a:cubicBezTo>
                  <a:pt x="3466970" y="1031733"/>
                  <a:pt x="3457825" y="1035228"/>
                  <a:pt x="3448555" y="1038318"/>
                </a:cubicBezTo>
                <a:cubicBezTo>
                  <a:pt x="3412339" y="1074536"/>
                  <a:pt x="3444813" y="1036532"/>
                  <a:pt x="3420744" y="1084672"/>
                </a:cubicBezTo>
                <a:cubicBezTo>
                  <a:pt x="3407838" y="1110485"/>
                  <a:pt x="3394894" y="1119794"/>
                  <a:pt x="3374392" y="1140296"/>
                </a:cubicBezTo>
                <a:cubicBezTo>
                  <a:pt x="3331002" y="1270476"/>
                  <a:pt x="3389730" y="1121921"/>
                  <a:pt x="3309500" y="1242274"/>
                </a:cubicBezTo>
                <a:cubicBezTo>
                  <a:pt x="3285540" y="1278217"/>
                  <a:pt x="3301530" y="1266562"/>
                  <a:pt x="3263149" y="1279357"/>
                </a:cubicBezTo>
                <a:cubicBezTo>
                  <a:pt x="3260059" y="1288628"/>
                  <a:pt x="3260788" y="1300259"/>
                  <a:pt x="3253878" y="1307169"/>
                </a:cubicBezTo>
                <a:cubicBezTo>
                  <a:pt x="3246968" y="1314079"/>
                  <a:pt x="3234446" y="1311411"/>
                  <a:pt x="3226067" y="1316439"/>
                </a:cubicBezTo>
                <a:cubicBezTo>
                  <a:pt x="3218572" y="1320936"/>
                  <a:pt x="3214799" y="1330133"/>
                  <a:pt x="3207527" y="1334981"/>
                </a:cubicBezTo>
                <a:cubicBezTo>
                  <a:pt x="3196029" y="1342647"/>
                  <a:pt x="3182444" y="1346665"/>
                  <a:pt x="3170446" y="1353522"/>
                </a:cubicBezTo>
                <a:cubicBezTo>
                  <a:pt x="3120128" y="1382277"/>
                  <a:pt x="3165814" y="1364338"/>
                  <a:pt x="3114824" y="1381334"/>
                </a:cubicBezTo>
                <a:cubicBezTo>
                  <a:pt x="3111734" y="1390605"/>
                  <a:pt x="3105553" y="1399374"/>
                  <a:pt x="3105553" y="1409146"/>
                </a:cubicBezTo>
                <a:cubicBezTo>
                  <a:pt x="3105553" y="1437129"/>
                  <a:pt x="3098559" y="1469812"/>
                  <a:pt x="3114824" y="1492583"/>
                </a:cubicBezTo>
                <a:cubicBezTo>
                  <a:pt x="3122856" y="1503829"/>
                  <a:pt x="3140660" y="1482074"/>
                  <a:pt x="3151905" y="1474041"/>
                </a:cubicBezTo>
                <a:cubicBezTo>
                  <a:pt x="3162573" y="1466420"/>
                  <a:pt x="3169644" y="1454622"/>
                  <a:pt x="3179716" y="1446229"/>
                </a:cubicBezTo>
                <a:cubicBezTo>
                  <a:pt x="3188275" y="1439096"/>
                  <a:pt x="3198257" y="1433868"/>
                  <a:pt x="3207527" y="1427688"/>
                </a:cubicBezTo>
                <a:cubicBezTo>
                  <a:pt x="3229266" y="1362465"/>
                  <a:pt x="3196602" y="1438612"/>
                  <a:pt x="3253878" y="1381334"/>
                </a:cubicBezTo>
                <a:cubicBezTo>
                  <a:pt x="3260788" y="1374424"/>
                  <a:pt x="3270059" y="1360432"/>
                  <a:pt x="3263149" y="1353522"/>
                </a:cubicBezTo>
                <a:lnTo>
                  <a:pt x="3244608" y="1372064"/>
                </a:lnTo>
                <a:cubicBezTo>
                  <a:pt x="3238501" y="1390386"/>
                  <a:pt x="3233135" y="1414617"/>
                  <a:pt x="3216797" y="1427688"/>
                </a:cubicBezTo>
                <a:cubicBezTo>
                  <a:pt x="3209167" y="1433793"/>
                  <a:pt x="3198256" y="1433869"/>
                  <a:pt x="3188986" y="1436959"/>
                </a:cubicBezTo>
                <a:cubicBezTo>
                  <a:pt x="3142959" y="1506004"/>
                  <a:pt x="3137219" y="1541729"/>
                  <a:pt x="3077743" y="1613102"/>
                </a:cubicBezTo>
                <a:cubicBezTo>
                  <a:pt x="3013210" y="1690543"/>
                  <a:pt x="3177533" y="1466954"/>
                  <a:pt x="3096283" y="1548207"/>
                </a:cubicBezTo>
                <a:cubicBezTo>
                  <a:pt x="3066443" y="1637732"/>
                  <a:pt x="3114293" y="1498544"/>
                  <a:pt x="3068472" y="1613102"/>
                </a:cubicBezTo>
                <a:cubicBezTo>
                  <a:pt x="3061214" y="1631248"/>
                  <a:pt x="3056112" y="1650185"/>
                  <a:pt x="3049932" y="1668726"/>
                </a:cubicBezTo>
                <a:cubicBezTo>
                  <a:pt x="3040486" y="1697066"/>
                  <a:pt x="3045255" y="1696571"/>
                  <a:pt x="3022121" y="1715080"/>
                </a:cubicBezTo>
                <a:cubicBezTo>
                  <a:pt x="3013421" y="1722040"/>
                  <a:pt x="3003580" y="1727441"/>
                  <a:pt x="2994310" y="1733621"/>
                </a:cubicBezTo>
                <a:cubicBezTo>
                  <a:pt x="2981950" y="1752162"/>
                  <a:pt x="2972986" y="1773488"/>
                  <a:pt x="2957229" y="1789245"/>
                </a:cubicBezTo>
                <a:cubicBezTo>
                  <a:pt x="2941778" y="1804696"/>
                  <a:pt x="2922998" y="1817418"/>
                  <a:pt x="2910877" y="1835599"/>
                </a:cubicBezTo>
                <a:cubicBezTo>
                  <a:pt x="2886156" y="1872681"/>
                  <a:pt x="2901607" y="1857231"/>
                  <a:pt x="2864525" y="1881952"/>
                </a:cubicBezTo>
                <a:cubicBezTo>
                  <a:pt x="2863920" y="1884374"/>
                  <a:pt x="2850821" y="1940802"/>
                  <a:pt x="2845985" y="1946847"/>
                </a:cubicBezTo>
                <a:cubicBezTo>
                  <a:pt x="2839025" y="1955547"/>
                  <a:pt x="2827444" y="1959208"/>
                  <a:pt x="2818174" y="1965388"/>
                </a:cubicBezTo>
                <a:cubicBezTo>
                  <a:pt x="2815084" y="1977749"/>
                  <a:pt x="2815225" y="1991408"/>
                  <a:pt x="2808904" y="2002471"/>
                </a:cubicBezTo>
                <a:cubicBezTo>
                  <a:pt x="2802400" y="2013854"/>
                  <a:pt x="2789486" y="2020211"/>
                  <a:pt x="2781093" y="2030283"/>
                </a:cubicBezTo>
                <a:cubicBezTo>
                  <a:pt x="2773960" y="2038843"/>
                  <a:pt x="2768732" y="2048824"/>
                  <a:pt x="2762552" y="2058095"/>
                </a:cubicBezTo>
                <a:cubicBezTo>
                  <a:pt x="2756937" y="2097406"/>
                  <a:pt x="2756455" y="2147629"/>
                  <a:pt x="2725471" y="2178615"/>
                </a:cubicBezTo>
                <a:cubicBezTo>
                  <a:pt x="2717593" y="2186494"/>
                  <a:pt x="2706930" y="2190976"/>
                  <a:pt x="2697660" y="2197156"/>
                </a:cubicBezTo>
                <a:cubicBezTo>
                  <a:pt x="2655731" y="2260053"/>
                  <a:pt x="2676335" y="2237023"/>
                  <a:pt x="2642038" y="2271322"/>
                </a:cubicBezTo>
                <a:cubicBezTo>
                  <a:pt x="2638948" y="2283683"/>
                  <a:pt x="2654399" y="2271321"/>
                  <a:pt x="2632768" y="2308404"/>
                </a:cubicBezTo>
                <a:cubicBezTo>
                  <a:pt x="2611137" y="2345487"/>
                  <a:pt x="2517497" y="2486826"/>
                  <a:pt x="2512253" y="2493819"/>
                </a:cubicBezTo>
                <a:cubicBezTo>
                  <a:pt x="2445724" y="2582528"/>
                  <a:pt x="2605950" y="2353765"/>
                  <a:pt x="2549335" y="2410382"/>
                </a:cubicBezTo>
                <a:cubicBezTo>
                  <a:pt x="2523075" y="2489168"/>
                  <a:pt x="2559699" y="2393107"/>
                  <a:pt x="2521524" y="2456736"/>
                </a:cubicBezTo>
                <a:cubicBezTo>
                  <a:pt x="2516496" y="2465116"/>
                  <a:pt x="2519164" y="2477638"/>
                  <a:pt x="2512254" y="2484548"/>
                </a:cubicBezTo>
                <a:cubicBezTo>
                  <a:pt x="2496498" y="2500305"/>
                  <a:pt x="2456632" y="2521630"/>
                  <a:pt x="2456632" y="2521630"/>
                </a:cubicBezTo>
                <a:cubicBezTo>
                  <a:pt x="2447454" y="2549165"/>
                  <a:pt x="2441586" y="2583031"/>
                  <a:pt x="2419551" y="2605067"/>
                </a:cubicBezTo>
                <a:cubicBezTo>
                  <a:pt x="2370550" y="2654070"/>
                  <a:pt x="2405519" y="2579759"/>
                  <a:pt x="2345388" y="2669962"/>
                </a:cubicBezTo>
                <a:cubicBezTo>
                  <a:pt x="2339208" y="2679233"/>
                  <a:pt x="2331831" y="2687808"/>
                  <a:pt x="2326848" y="2697774"/>
                </a:cubicBezTo>
                <a:cubicBezTo>
                  <a:pt x="2315653" y="2720164"/>
                  <a:pt x="2321173" y="2735688"/>
                  <a:pt x="2299037" y="2753398"/>
                </a:cubicBezTo>
                <a:cubicBezTo>
                  <a:pt x="2291407" y="2759503"/>
                  <a:pt x="2280496" y="2759579"/>
                  <a:pt x="2271226" y="2762669"/>
                </a:cubicBezTo>
                <a:cubicBezTo>
                  <a:pt x="2265046" y="2771940"/>
                  <a:pt x="2260563" y="2782602"/>
                  <a:pt x="2252685" y="2790481"/>
                </a:cubicBezTo>
                <a:cubicBezTo>
                  <a:pt x="2244807" y="2798359"/>
                  <a:pt x="2231834" y="2800322"/>
                  <a:pt x="2224874" y="2809022"/>
                </a:cubicBezTo>
                <a:cubicBezTo>
                  <a:pt x="2219601" y="2815614"/>
                  <a:pt x="2207509" y="2870782"/>
                  <a:pt x="2206334" y="2873917"/>
                </a:cubicBezTo>
                <a:cubicBezTo>
                  <a:pt x="2201971" y="2885551"/>
                  <a:pt x="2180011" y="2928053"/>
                  <a:pt x="2169252" y="2938812"/>
                </a:cubicBezTo>
                <a:cubicBezTo>
                  <a:pt x="2150300" y="2957764"/>
                  <a:pt x="2136664" y="2952955"/>
                  <a:pt x="2122901" y="2975895"/>
                </a:cubicBezTo>
                <a:cubicBezTo>
                  <a:pt x="2108681" y="2999596"/>
                  <a:pt x="2094561" y="3023839"/>
                  <a:pt x="2085820" y="3050060"/>
                </a:cubicBezTo>
                <a:cubicBezTo>
                  <a:pt x="2082730" y="3059331"/>
                  <a:pt x="2083459" y="3070962"/>
                  <a:pt x="2076549" y="3077872"/>
                </a:cubicBezTo>
                <a:cubicBezTo>
                  <a:pt x="2066777" y="3087644"/>
                  <a:pt x="2051828" y="3090233"/>
                  <a:pt x="2039468" y="3096414"/>
                </a:cubicBezTo>
                <a:cubicBezTo>
                  <a:pt x="2027655" y="3114134"/>
                  <a:pt x="2012332" y="3141057"/>
                  <a:pt x="1993117" y="3152038"/>
                </a:cubicBezTo>
                <a:cubicBezTo>
                  <a:pt x="1982055" y="3158360"/>
                  <a:pt x="1968396" y="3158219"/>
                  <a:pt x="1956035" y="3161309"/>
                </a:cubicBezTo>
                <a:cubicBezTo>
                  <a:pt x="1952945" y="3170580"/>
                  <a:pt x="1951511" y="3180579"/>
                  <a:pt x="1946765" y="3189121"/>
                </a:cubicBezTo>
                <a:cubicBezTo>
                  <a:pt x="1935944" y="3208601"/>
                  <a:pt x="1922044" y="3226204"/>
                  <a:pt x="1909684" y="3244745"/>
                </a:cubicBezTo>
                <a:cubicBezTo>
                  <a:pt x="1903504" y="3254016"/>
                  <a:pt x="1896126" y="3262591"/>
                  <a:pt x="1891143" y="3272557"/>
                </a:cubicBezTo>
                <a:cubicBezTo>
                  <a:pt x="1884963" y="3284918"/>
                  <a:pt x="1880634" y="3298394"/>
                  <a:pt x="1872602" y="3309640"/>
                </a:cubicBezTo>
                <a:cubicBezTo>
                  <a:pt x="1864982" y="3320308"/>
                  <a:pt x="1853185" y="3327380"/>
                  <a:pt x="1844792" y="3337452"/>
                </a:cubicBezTo>
                <a:cubicBezTo>
                  <a:pt x="1837659" y="3346012"/>
                  <a:pt x="1832431" y="3355993"/>
                  <a:pt x="1826251" y="3365264"/>
                </a:cubicBezTo>
                <a:cubicBezTo>
                  <a:pt x="1818960" y="3387140"/>
                  <a:pt x="1819649" y="3398892"/>
                  <a:pt x="1798440" y="3411618"/>
                </a:cubicBezTo>
                <a:cubicBezTo>
                  <a:pt x="1790061" y="3416646"/>
                  <a:pt x="1779899" y="3417798"/>
                  <a:pt x="1770629" y="3420888"/>
                </a:cubicBezTo>
                <a:cubicBezTo>
                  <a:pt x="1748998" y="3485782"/>
                  <a:pt x="1770629" y="3470331"/>
                  <a:pt x="1724278" y="3485783"/>
                </a:cubicBezTo>
                <a:lnTo>
                  <a:pt x="1650115" y="3559949"/>
                </a:lnTo>
                <a:lnTo>
                  <a:pt x="1622304" y="3587761"/>
                </a:lnTo>
                <a:lnTo>
                  <a:pt x="1594493" y="3615573"/>
                </a:lnTo>
                <a:cubicBezTo>
                  <a:pt x="1588313" y="3627934"/>
                  <a:pt x="1585725" y="3642884"/>
                  <a:pt x="1575953" y="3652656"/>
                </a:cubicBezTo>
                <a:cubicBezTo>
                  <a:pt x="1540011" y="3688600"/>
                  <a:pt x="1509949" y="3693200"/>
                  <a:pt x="1464709" y="3708280"/>
                </a:cubicBezTo>
                <a:cubicBezTo>
                  <a:pt x="1455439" y="3711370"/>
                  <a:pt x="1445638" y="3713181"/>
                  <a:pt x="1436898" y="3717551"/>
                </a:cubicBezTo>
                <a:lnTo>
                  <a:pt x="1399817" y="3736092"/>
                </a:lnTo>
                <a:cubicBezTo>
                  <a:pt x="1402907" y="3745363"/>
                  <a:pt x="1399548" y="3761784"/>
                  <a:pt x="1409087" y="3763904"/>
                </a:cubicBezTo>
                <a:cubicBezTo>
                  <a:pt x="1440535" y="3770893"/>
                  <a:pt x="1527442" y="3739901"/>
                  <a:pt x="1455439" y="3763904"/>
                </a:cubicBezTo>
                <a:cubicBezTo>
                  <a:pt x="1401495" y="3817851"/>
                  <a:pt x="1476833" y="3740085"/>
                  <a:pt x="1418357" y="3810258"/>
                </a:cubicBezTo>
                <a:cubicBezTo>
                  <a:pt x="1396051" y="3837026"/>
                  <a:pt x="1390081" y="3838380"/>
                  <a:pt x="1362736" y="3856611"/>
                </a:cubicBezTo>
                <a:cubicBezTo>
                  <a:pt x="1368916" y="3847340"/>
                  <a:pt x="1374143" y="3837358"/>
                  <a:pt x="1381276" y="3828799"/>
                </a:cubicBezTo>
                <a:cubicBezTo>
                  <a:pt x="1389669" y="3818727"/>
                  <a:pt x="1421525" y="3805133"/>
                  <a:pt x="1409087" y="3800987"/>
                </a:cubicBezTo>
                <a:lnTo>
                  <a:pt x="1353465" y="3819528"/>
                </a:lnTo>
                <a:cubicBezTo>
                  <a:pt x="1347285" y="3825709"/>
                  <a:pt x="1342742" y="3834161"/>
                  <a:pt x="1334925" y="3838070"/>
                </a:cubicBezTo>
                <a:cubicBezTo>
                  <a:pt x="1290896" y="3860086"/>
                  <a:pt x="1253788" y="3859801"/>
                  <a:pt x="1205140" y="3865882"/>
                </a:cubicBezTo>
                <a:cubicBezTo>
                  <a:pt x="1088923" y="3894939"/>
                  <a:pt x="1234878" y="3849613"/>
                  <a:pt x="1149518" y="3902965"/>
                </a:cubicBezTo>
                <a:cubicBezTo>
                  <a:pt x="1132945" y="3913323"/>
                  <a:pt x="1112857" y="3916766"/>
                  <a:pt x="1093897" y="3921506"/>
                </a:cubicBezTo>
                <a:cubicBezTo>
                  <a:pt x="1081536" y="3924596"/>
                  <a:pt x="1069066" y="3927277"/>
                  <a:pt x="1056815" y="3930777"/>
                </a:cubicBezTo>
                <a:cubicBezTo>
                  <a:pt x="1047419" y="3933462"/>
                  <a:pt x="1038643" y="3938440"/>
                  <a:pt x="1029004" y="3940047"/>
                </a:cubicBezTo>
                <a:cubicBezTo>
                  <a:pt x="1001403" y="3944647"/>
                  <a:pt x="973383" y="3946228"/>
                  <a:pt x="945572" y="3949318"/>
                </a:cubicBezTo>
                <a:cubicBezTo>
                  <a:pt x="933211" y="3952408"/>
                  <a:pt x="920741" y="3955088"/>
                  <a:pt x="908490" y="3958589"/>
                </a:cubicBezTo>
                <a:cubicBezTo>
                  <a:pt x="899094" y="3961274"/>
                  <a:pt x="890411" y="3966975"/>
                  <a:pt x="880680" y="3967860"/>
                </a:cubicBezTo>
                <a:cubicBezTo>
                  <a:pt x="822128" y="3973183"/>
                  <a:pt x="763334" y="3976511"/>
                  <a:pt x="704544" y="3977130"/>
                </a:cubicBezTo>
                <a:cubicBezTo>
                  <a:pt x="469709" y="3979602"/>
                  <a:pt x="234848" y="3977130"/>
                  <a:pt x="0" y="3977130"/>
                </a:cubicBezTo>
              </a:path>
            </a:pathLst>
          </a:custGeom>
          <a:noFill/>
          <a:ln w="1143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9" name="Freeform 8"/>
          <p:cNvSpPr>
            <a:spLocks/>
          </p:cNvSpPr>
          <p:nvPr/>
        </p:nvSpPr>
        <p:spPr bwMode="auto">
          <a:xfrm>
            <a:off x="2293938" y="1038226"/>
            <a:ext cx="6775450" cy="3986213"/>
          </a:xfrm>
          <a:custGeom>
            <a:avLst/>
            <a:gdLst>
              <a:gd name="T0" fmla="*/ 6529811 w 6776650"/>
              <a:gd name="T1" fmla="*/ 64808 h 3986401"/>
              <a:gd name="T2" fmla="*/ 6299241 w 6776650"/>
              <a:gd name="T3" fmla="*/ 138858 h 3986401"/>
              <a:gd name="T4" fmla="*/ 6096338 w 6776650"/>
              <a:gd name="T5" fmla="*/ 203666 h 3986401"/>
              <a:gd name="T6" fmla="*/ 5838099 w 6776650"/>
              <a:gd name="T7" fmla="*/ 259232 h 3986401"/>
              <a:gd name="T8" fmla="*/ 5681311 w 6776650"/>
              <a:gd name="T9" fmla="*/ 342552 h 3986401"/>
              <a:gd name="T10" fmla="*/ 5524524 w 6776650"/>
              <a:gd name="T11" fmla="*/ 416602 h 3986401"/>
              <a:gd name="T12" fmla="*/ 5367735 w 6776650"/>
              <a:gd name="T13" fmla="*/ 527705 h 3986401"/>
              <a:gd name="T14" fmla="*/ 5247839 w 6776650"/>
              <a:gd name="T15" fmla="*/ 611026 h 3986401"/>
              <a:gd name="T16" fmla="*/ 5210948 w 6776650"/>
              <a:gd name="T17" fmla="*/ 648050 h 3986401"/>
              <a:gd name="T18" fmla="*/ 5358512 w 6776650"/>
              <a:gd name="T19" fmla="*/ 583242 h 3986401"/>
              <a:gd name="T20" fmla="*/ 5220170 w 6776650"/>
              <a:gd name="T21" fmla="*/ 601784 h 3986401"/>
              <a:gd name="T22" fmla="*/ 5109497 w 6776650"/>
              <a:gd name="T23" fmla="*/ 657321 h 3986401"/>
              <a:gd name="T24" fmla="*/ 4961931 w 6776650"/>
              <a:gd name="T25" fmla="*/ 759154 h 3986401"/>
              <a:gd name="T26" fmla="*/ 4832812 w 6776650"/>
              <a:gd name="T27" fmla="*/ 907282 h 3986401"/>
              <a:gd name="T28" fmla="*/ 4712915 w 6776650"/>
              <a:gd name="T29" fmla="*/ 990602 h 3986401"/>
              <a:gd name="T30" fmla="*/ 4639131 w 6776650"/>
              <a:gd name="T31" fmla="*/ 1157243 h 3986401"/>
              <a:gd name="T32" fmla="*/ 4537680 w 6776650"/>
              <a:gd name="T33" fmla="*/ 1296129 h 3986401"/>
              <a:gd name="T34" fmla="*/ 4436231 w 6776650"/>
              <a:gd name="T35" fmla="*/ 1407233 h 3986401"/>
              <a:gd name="T36" fmla="*/ 4297889 w 6776650"/>
              <a:gd name="T37" fmla="*/ 1592386 h 3986401"/>
              <a:gd name="T38" fmla="*/ 4187214 w 6776650"/>
              <a:gd name="T39" fmla="*/ 1740514 h 3986401"/>
              <a:gd name="T40" fmla="*/ 4104210 w 6776650"/>
              <a:gd name="T41" fmla="*/ 1842347 h 3986401"/>
              <a:gd name="T42" fmla="*/ 3993535 w 6776650"/>
              <a:gd name="T43" fmla="*/ 1999745 h 3986401"/>
              <a:gd name="T44" fmla="*/ 3901308 w 6776650"/>
              <a:gd name="T45" fmla="*/ 2138603 h 3986401"/>
              <a:gd name="T46" fmla="*/ 3799857 w 6776650"/>
              <a:gd name="T47" fmla="*/ 2305244 h 3986401"/>
              <a:gd name="T48" fmla="*/ 3753742 w 6776650"/>
              <a:gd name="T49" fmla="*/ 2333027 h 3986401"/>
              <a:gd name="T50" fmla="*/ 3809079 w 6776650"/>
              <a:gd name="T51" fmla="*/ 2203411 h 3986401"/>
              <a:gd name="T52" fmla="*/ 3744521 w 6776650"/>
              <a:gd name="T53" fmla="*/ 2388564 h 3986401"/>
              <a:gd name="T54" fmla="*/ 3633844 w 6776650"/>
              <a:gd name="T55" fmla="*/ 2490406 h 3986401"/>
              <a:gd name="T56" fmla="*/ 3781410 w 6776650"/>
              <a:gd name="T57" fmla="*/ 2314514 h 3986401"/>
              <a:gd name="T58" fmla="*/ 3716851 w 6776650"/>
              <a:gd name="T59" fmla="*/ 2333027 h 3986401"/>
              <a:gd name="T60" fmla="*/ 3596954 w 6776650"/>
              <a:gd name="T61" fmla="*/ 2481155 h 3986401"/>
              <a:gd name="T62" fmla="*/ 3449389 w 6776650"/>
              <a:gd name="T63" fmla="*/ 2647795 h 3986401"/>
              <a:gd name="T64" fmla="*/ 3366384 w 6776650"/>
              <a:gd name="T65" fmla="*/ 2768141 h 3986401"/>
              <a:gd name="T66" fmla="*/ 3191151 w 6776650"/>
              <a:gd name="T67" fmla="*/ 2944052 h 3986401"/>
              <a:gd name="T68" fmla="*/ 3062030 w 6776650"/>
              <a:gd name="T69" fmla="*/ 3082924 h 3986401"/>
              <a:gd name="T70" fmla="*/ 2914466 w 6776650"/>
              <a:gd name="T71" fmla="*/ 3212525 h 3986401"/>
              <a:gd name="T72" fmla="*/ 2988247 w 6776650"/>
              <a:gd name="T73" fmla="*/ 3156988 h 3986401"/>
              <a:gd name="T74" fmla="*/ 3126590 w 6776650"/>
              <a:gd name="T75" fmla="*/ 3092180 h 3986401"/>
              <a:gd name="T76" fmla="*/ 2942135 w 6776650"/>
              <a:gd name="T77" fmla="*/ 3268091 h 3986401"/>
              <a:gd name="T78" fmla="*/ 2739233 w 6776650"/>
              <a:gd name="T79" fmla="*/ 3406949 h 3986401"/>
              <a:gd name="T80" fmla="*/ 2545553 w 6776650"/>
              <a:gd name="T81" fmla="*/ 3555077 h 3986401"/>
              <a:gd name="T82" fmla="*/ 2342651 w 6776650"/>
              <a:gd name="T83" fmla="*/ 3666180 h 3986401"/>
              <a:gd name="T84" fmla="*/ 2213531 w 6776650"/>
              <a:gd name="T85" fmla="*/ 3740243 h 3986401"/>
              <a:gd name="T86" fmla="*/ 2056743 w 6776650"/>
              <a:gd name="T87" fmla="*/ 3823571 h 3986401"/>
              <a:gd name="T88" fmla="*/ 1199022 w 6776650"/>
              <a:gd name="T89" fmla="*/ 3851333 h 3986401"/>
              <a:gd name="T90" fmla="*/ 719431 w 6776650"/>
              <a:gd name="T91" fmla="*/ 3897629 h 3986401"/>
              <a:gd name="T92" fmla="*/ 544197 w 6776650"/>
              <a:gd name="T93" fmla="*/ 3925412 h 3986401"/>
              <a:gd name="T94" fmla="*/ 636429 w 6776650"/>
              <a:gd name="T95" fmla="*/ 3897629 h 3986401"/>
              <a:gd name="T96" fmla="*/ 110718 w 6776650"/>
              <a:gd name="T97" fmla="*/ 3953173 h 39864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776650" h="3986401">
                <a:moveTo>
                  <a:pt x="6776650" y="0"/>
                </a:moveTo>
                <a:cubicBezTo>
                  <a:pt x="6731832" y="7470"/>
                  <a:pt x="6719875" y="3859"/>
                  <a:pt x="6683947" y="27812"/>
                </a:cubicBezTo>
                <a:cubicBezTo>
                  <a:pt x="6676675" y="32661"/>
                  <a:pt x="6672901" y="41857"/>
                  <a:pt x="6665406" y="46354"/>
                </a:cubicBezTo>
                <a:cubicBezTo>
                  <a:pt x="6642841" y="59894"/>
                  <a:pt x="6573661" y="63617"/>
                  <a:pt x="6563433" y="64895"/>
                </a:cubicBezTo>
                <a:cubicBezTo>
                  <a:pt x="6554163" y="71076"/>
                  <a:pt x="6545587" y="78454"/>
                  <a:pt x="6535622" y="83437"/>
                </a:cubicBezTo>
                <a:cubicBezTo>
                  <a:pt x="6504564" y="98966"/>
                  <a:pt x="6450803" y="99042"/>
                  <a:pt x="6424378" y="101978"/>
                </a:cubicBezTo>
                <a:cubicBezTo>
                  <a:pt x="6412504" y="104947"/>
                  <a:pt x="6372780" y="113872"/>
                  <a:pt x="6359486" y="120519"/>
                </a:cubicBezTo>
                <a:cubicBezTo>
                  <a:pt x="6349521" y="125502"/>
                  <a:pt x="6341916" y="134672"/>
                  <a:pt x="6331675" y="139061"/>
                </a:cubicBezTo>
                <a:cubicBezTo>
                  <a:pt x="6319964" y="144080"/>
                  <a:pt x="6307031" y="145568"/>
                  <a:pt x="6294594" y="148332"/>
                </a:cubicBezTo>
                <a:cubicBezTo>
                  <a:pt x="6251567" y="157894"/>
                  <a:pt x="6250737" y="155565"/>
                  <a:pt x="6211161" y="166873"/>
                </a:cubicBezTo>
                <a:cubicBezTo>
                  <a:pt x="6201765" y="169558"/>
                  <a:pt x="6192090" y="171774"/>
                  <a:pt x="6183350" y="176144"/>
                </a:cubicBezTo>
                <a:cubicBezTo>
                  <a:pt x="6153977" y="190831"/>
                  <a:pt x="6160347" y="199296"/>
                  <a:pt x="6127728" y="203956"/>
                </a:cubicBezTo>
                <a:cubicBezTo>
                  <a:pt x="6072327" y="211871"/>
                  <a:pt x="5960863" y="222497"/>
                  <a:pt x="5960863" y="222497"/>
                </a:cubicBezTo>
                <a:cubicBezTo>
                  <a:pt x="5951593" y="225587"/>
                  <a:pt x="5941792" y="227398"/>
                  <a:pt x="5933052" y="231768"/>
                </a:cubicBezTo>
                <a:cubicBezTo>
                  <a:pt x="5923087" y="236751"/>
                  <a:pt x="5915482" y="245920"/>
                  <a:pt x="5905241" y="250309"/>
                </a:cubicBezTo>
                <a:cubicBezTo>
                  <a:pt x="5893530" y="255328"/>
                  <a:pt x="5880410" y="256079"/>
                  <a:pt x="5868159" y="259580"/>
                </a:cubicBezTo>
                <a:cubicBezTo>
                  <a:pt x="5858763" y="262265"/>
                  <a:pt x="5849619" y="265761"/>
                  <a:pt x="5840349" y="268851"/>
                </a:cubicBezTo>
                <a:cubicBezTo>
                  <a:pt x="5834169" y="278122"/>
                  <a:pt x="5831256" y="290758"/>
                  <a:pt x="5821808" y="296663"/>
                </a:cubicBezTo>
                <a:cubicBezTo>
                  <a:pt x="5805235" y="307021"/>
                  <a:pt x="5782447" y="304363"/>
                  <a:pt x="5766186" y="315204"/>
                </a:cubicBezTo>
                <a:cubicBezTo>
                  <a:pt x="5730245" y="339167"/>
                  <a:pt x="5748945" y="330223"/>
                  <a:pt x="5710564" y="343016"/>
                </a:cubicBezTo>
                <a:cubicBezTo>
                  <a:pt x="5687509" y="358387"/>
                  <a:pt x="5672558" y="370016"/>
                  <a:pt x="5645672" y="380099"/>
                </a:cubicBezTo>
                <a:cubicBezTo>
                  <a:pt x="5633742" y="384573"/>
                  <a:pt x="5620951" y="386280"/>
                  <a:pt x="5608591" y="389370"/>
                </a:cubicBezTo>
                <a:cubicBezTo>
                  <a:pt x="5599321" y="395550"/>
                  <a:pt x="5590745" y="402928"/>
                  <a:pt x="5580780" y="407911"/>
                </a:cubicBezTo>
                <a:cubicBezTo>
                  <a:pt x="5572040" y="412281"/>
                  <a:pt x="5561511" y="412436"/>
                  <a:pt x="5552969" y="417182"/>
                </a:cubicBezTo>
                <a:cubicBezTo>
                  <a:pt x="5533490" y="428004"/>
                  <a:pt x="5497347" y="454265"/>
                  <a:pt x="5497347" y="454265"/>
                </a:cubicBezTo>
                <a:cubicBezTo>
                  <a:pt x="5491167" y="463536"/>
                  <a:pt x="5487507" y="475117"/>
                  <a:pt x="5478807" y="482077"/>
                </a:cubicBezTo>
                <a:cubicBezTo>
                  <a:pt x="5471177" y="488181"/>
                  <a:pt x="5459538" y="486601"/>
                  <a:pt x="5450996" y="491347"/>
                </a:cubicBezTo>
                <a:cubicBezTo>
                  <a:pt x="5431517" y="502169"/>
                  <a:pt x="5416514" y="521383"/>
                  <a:pt x="5395374" y="528430"/>
                </a:cubicBezTo>
                <a:cubicBezTo>
                  <a:pt x="5366001" y="538222"/>
                  <a:pt x="5365423" y="535704"/>
                  <a:pt x="5339752" y="556242"/>
                </a:cubicBezTo>
                <a:cubicBezTo>
                  <a:pt x="5332927" y="561702"/>
                  <a:pt x="5326671" y="567959"/>
                  <a:pt x="5321211" y="574784"/>
                </a:cubicBezTo>
                <a:cubicBezTo>
                  <a:pt x="5314251" y="583484"/>
                  <a:pt x="5311371" y="595636"/>
                  <a:pt x="5302671" y="602596"/>
                </a:cubicBezTo>
                <a:cubicBezTo>
                  <a:pt x="5295041" y="608701"/>
                  <a:pt x="5284130" y="608777"/>
                  <a:pt x="5274860" y="611867"/>
                </a:cubicBezTo>
                <a:cubicBezTo>
                  <a:pt x="5268680" y="621138"/>
                  <a:pt x="5265019" y="632719"/>
                  <a:pt x="5256319" y="639679"/>
                </a:cubicBezTo>
                <a:cubicBezTo>
                  <a:pt x="5248689" y="645783"/>
                  <a:pt x="5235418" y="642039"/>
                  <a:pt x="5228508" y="648949"/>
                </a:cubicBezTo>
                <a:cubicBezTo>
                  <a:pt x="5221598" y="655859"/>
                  <a:pt x="5209466" y="676761"/>
                  <a:pt x="5219238" y="676761"/>
                </a:cubicBezTo>
                <a:cubicBezTo>
                  <a:pt x="5230380" y="676761"/>
                  <a:pt x="5229079" y="655909"/>
                  <a:pt x="5237779" y="648949"/>
                </a:cubicBezTo>
                <a:cubicBezTo>
                  <a:pt x="5245409" y="642845"/>
                  <a:pt x="5256319" y="642769"/>
                  <a:pt x="5265589" y="639679"/>
                </a:cubicBezTo>
                <a:cubicBezTo>
                  <a:pt x="5274859" y="633498"/>
                  <a:pt x="5283435" y="626120"/>
                  <a:pt x="5293400" y="621137"/>
                </a:cubicBezTo>
                <a:cubicBezTo>
                  <a:pt x="5306695" y="614489"/>
                  <a:pt x="5346418" y="605565"/>
                  <a:pt x="5358293" y="602596"/>
                </a:cubicBezTo>
                <a:cubicBezTo>
                  <a:pt x="5367563" y="596415"/>
                  <a:pt x="5376138" y="589037"/>
                  <a:pt x="5386103" y="584054"/>
                </a:cubicBezTo>
                <a:cubicBezTo>
                  <a:pt x="5394843" y="579684"/>
                  <a:pt x="5410824" y="584054"/>
                  <a:pt x="5413914" y="574784"/>
                </a:cubicBezTo>
                <a:cubicBezTo>
                  <a:pt x="5416678" y="566492"/>
                  <a:pt x="5401554" y="562423"/>
                  <a:pt x="5395374" y="556242"/>
                </a:cubicBezTo>
                <a:cubicBezTo>
                  <a:pt x="5352112" y="562423"/>
                  <a:pt x="5307300" y="561748"/>
                  <a:pt x="5265589" y="574784"/>
                </a:cubicBezTo>
                <a:cubicBezTo>
                  <a:pt x="5254955" y="578107"/>
                  <a:pt x="5255749" y="595636"/>
                  <a:pt x="5247049" y="602596"/>
                </a:cubicBezTo>
                <a:cubicBezTo>
                  <a:pt x="5239419" y="608701"/>
                  <a:pt x="5227978" y="607497"/>
                  <a:pt x="5219238" y="611867"/>
                </a:cubicBezTo>
                <a:cubicBezTo>
                  <a:pt x="5209273" y="616850"/>
                  <a:pt x="5201392" y="625425"/>
                  <a:pt x="5191427" y="630408"/>
                </a:cubicBezTo>
                <a:cubicBezTo>
                  <a:pt x="5182687" y="634778"/>
                  <a:pt x="5172356" y="635309"/>
                  <a:pt x="5163616" y="639679"/>
                </a:cubicBezTo>
                <a:cubicBezTo>
                  <a:pt x="5153651" y="644662"/>
                  <a:pt x="5145986" y="653695"/>
                  <a:pt x="5135805" y="658220"/>
                </a:cubicBezTo>
                <a:cubicBezTo>
                  <a:pt x="5117946" y="666158"/>
                  <a:pt x="5080183" y="676761"/>
                  <a:pt x="5080183" y="676761"/>
                </a:cubicBezTo>
                <a:cubicBezTo>
                  <a:pt x="5074003" y="682942"/>
                  <a:pt x="5066140" y="687808"/>
                  <a:pt x="5061643" y="695303"/>
                </a:cubicBezTo>
                <a:cubicBezTo>
                  <a:pt x="5056615" y="703683"/>
                  <a:pt x="5058477" y="715484"/>
                  <a:pt x="5052372" y="723115"/>
                </a:cubicBezTo>
                <a:cubicBezTo>
                  <a:pt x="5040696" y="737710"/>
                  <a:pt x="5030741" y="715390"/>
                  <a:pt x="4987480" y="760198"/>
                </a:cubicBezTo>
                <a:cubicBezTo>
                  <a:pt x="4944219" y="805006"/>
                  <a:pt x="4801196" y="981894"/>
                  <a:pt x="4792803" y="991966"/>
                </a:cubicBezTo>
                <a:cubicBezTo>
                  <a:pt x="4785670" y="1000525"/>
                  <a:pt x="4919498" y="835909"/>
                  <a:pt x="4941129" y="815822"/>
                </a:cubicBezTo>
                <a:cubicBezTo>
                  <a:pt x="4962760" y="795735"/>
                  <a:pt x="4938849" y="860604"/>
                  <a:pt x="4922588" y="871446"/>
                </a:cubicBezTo>
                <a:cubicBezTo>
                  <a:pt x="4854841" y="916614"/>
                  <a:pt x="4940014" y="861489"/>
                  <a:pt x="4857696" y="908529"/>
                </a:cubicBezTo>
                <a:cubicBezTo>
                  <a:pt x="4848022" y="914057"/>
                  <a:pt x="4838585" y="920110"/>
                  <a:pt x="4829885" y="927070"/>
                </a:cubicBezTo>
                <a:cubicBezTo>
                  <a:pt x="4823060" y="932530"/>
                  <a:pt x="4818839" y="941115"/>
                  <a:pt x="4811344" y="945612"/>
                </a:cubicBezTo>
                <a:cubicBezTo>
                  <a:pt x="4802965" y="950640"/>
                  <a:pt x="4792803" y="951792"/>
                  <a:pt x="4783533" y="954882"/>
                </a:cubicBezTo>
                <a:cubicBezTo>
                  <a:pt x="4761307" y="1021568"/>
                  <a:pt x="4795383" y="945403"/>
                  <a:pt x="4737182" y="991965"/>
                </a:cubicBezTo>
                <a:cubicBezTo>
                  <a:pt x="4729551" y="998070"/>
                  <a:pt x="4730597" y="1010381"/>
                  <a:pt x="4727912" y="1019777"/>
                </a:cubicBezTo>
                <a:cubicBezTo>
                  <a:pt x="4724412" y="1032028"/>
                  <a:pt x="4766538" y="985785"/>
                  <a:pt x="4718641" y="1056860"/>
                </a:cubicBezTo>
                <a:cubicBezTo>
                  <a:pt x="4670744" y="1127936"/>
                  <a:pt x="4455484" y="1431277"/>
                  <a:pt x="4440532" y="1446230"/>
                </a:cubicBezTo>
                <a:cubicBezTo>
                  <a:pt x="4434352" y="1464771"/>
                  <a:pt x="4632118" y="1202101"/>
                  <a:pt x="4663019" y="1158838"/>
                </a:cubicBezTo>
                <a:cubicBezTo>
                  <a:pt x="4693920" y="1115575"/>
                  <a:pt x="4638511" y="1177669"/>
                  <a:pt x="4625938" y="1186650"/>
                </a:cubicBezTo>
                <a:cubicBezTo>
                  <a:pt x="4616872" y="1193126"/>
                  <a:pt x="4606827" y="1198231"/>
                  <a:pt x="4598127" y="1205191"/>
                </a:cubicBezTo>
                <a:cubicBezTo>
                  <a:pt x="4591302" y="1210651"/>
                  <a:pt x="4585767" y="1217552"/>
                  <a:pt x="4579587" y="1223733"/>
                </a:cubicBezTo>
                <a:cubicBezTo>
                  <a:pt x="4573407" y="1248455"/>
                  <a:pt x="4569104" y="1273723"/>
                  <a:pt x="4561046" y="1297898"/>
                </a:cubicBezTo>
                <a:cubicBezTo>
                  <a:pt x="4557956" y="1307169"/>
                  <a:pt x="4557880" y="1318079"/>
                  <a:pt x="4551776" y="1325710"/>
                </a:cubicBezTo>
                <a:cubicBezTo>
                  <a:pt x="4544816" y="1334410"/>
                  <a:pt x="4533235" y="1338071"/>
                  <a:pt x="4523965" y="1344252"/>
                </a:cubicBezTo>
                <a:cubicBezTo>
                  <a:pt x="4470827" y="1423961"/>
                  <a:pt x="4541583" y="1330156"/>
                  <a:pt x="4477613" y="1381335"/>
                </a:cubicBezTo>
                <a:cubicBezTo>
                  <a:pt x="4468913" y="1388295"/>
                  <a:pt x="4467458" y="1401810"/>
                  <a:pt x="4459073" y="1409147"/>
                </a:cubicBezTo>
                <a:cubicBezTo>
                  <a:pt x="4419528" y="1443750"/>
                  <a:pt x="4410049" y="1433346"/>
                  <a:pt x="4384910" y="1464771"/>
                </a:cubicBezTo>
                <a:cubicBezTo>
                  <a:pt x="4368434" y="1485368"/>
                  <a:pt x="4363329" y="1495473"/>
                  <a:pt x="4357099" y="1520395"/>
                </a:cubicBezTo>
                <a:cubicBezTo>
                  <a:pt x="4353277" y="1535682"/>
                  <a:pt x="4354876" y="1552655"/>
                  <a:pt x="4347829" y="1566749"/>
                </a:cubicBezTo>
                <a:cubicBezTo>
                  <a:pt x="4341966" y="1578475"/>
                  <a:pt x="4328067" y="1584212"/>
                  <a:pt x="4320018" y="1594561"/>
                </a:cubicBezTo>
                <a:cubicBezTo>
                  <a:pt x="4306338" y="1612151"/>
                  <a:pt x="4289983" y="1629045"/>
                  <a:pt x="4282937" y="1650185"/>
                </a:cubicBezTo>
                <a:cubicBezTo>
                  <a:pt x="4279847" y="1659456"/>
                  <a:pt x="4280577" y="1671087"/>
                  <a:pt x="4273667" y="1677997"/>
                </a:cubicBezTo>
                <a:cubicBezTo>
                  <a:pt x="4266757" y="1684907"/>
                  <a:pt x="4255126" y="1684178"/>
                  <a:pt x="4245856" y="1687268"/>
                </a:cubicBezTo>
                <a:cubicBezTo>
                  <a:pt x="4233495" y="1705809"/>
                  <a:pt x="4215820" y="1721752"/>
                  <a:pt x="4208774" y="1742892"/>
                </a:cubicBezTo>
                <a:cubicBezTo>
                  <a:pt x="4205684" y="1752163"/>
                  <a:pt x="4205760" y="1763197"/>
                  <a:pt x="4199504" y="1770704"/>
                </a:cubicBezTo>
                <a:cubicBezTo>
                  <a:pt x="4189613" y="1782574"/>
                  <a:pt x="4173348" y="1787591"/>
                  <a:pt x="4162423" y="1798516"/>
                </a:cubicBezTo>
                <a:cubicBezTo>
                  <a:pt x="4154545" y="1806395"/>
                  <a:pt x="4150842" y="1817627"/>
                  <a:pt x="4143882" y="1826328"/>
                </a:cubicBezTo>
                <a:cubicBezTo>
                  <a:pt x="4138422" y="1833153"/>
                  <a:pt x="4130190" y="1837598"/>
                  <a:pt x="4125342" y="1844870"/>
                </a:cubicBezTo>
                <a:cubicBezTo>
                  <a:pt x="4086757" y="1902750"/>
                  <a:pt x="4122254" y="1860315"/>
                  <a:pt x="4097531" y="1909764"/>
                </a:cubicBezTo>
                <a:cubicBezTo>
                  <a:pt x="4092548" y="1919730"/>
                  <a:pt x="4085170" y="1928306"/>
                  <a:pt x="4078990" y="1937577"/>
                </a:cubicBezTo>
                <a:cubicBezTo>
                  <a:pt x="4069271" y="1966735"/>
                  <a:pt x="4071670" y="1973360"/>
                  <a:pt x="4041909" y="1993201"/>
                </a:cubicBezTo>
                <a:cubicBezTo>
                  <a:pt x="4033778" y="1998621"/>
                  <a:pt x="4023368" y="1999381"/>
                  <a:pt x="4014098" y="2002471"/>
                </a:cubicBezTo>
                <a:cubicBezTo>
                  <a:pt x="4007918" y="2008652"/>
                  <a:pt x="4000054" y="2013518"/>
                  <a:pt x="3995557" y="2021013"/>
                </a:cubicBezTo>
                <a:cubicBezTo>
                  <a:pt x="3990529" y="2029393"/>
                  <a:pt x="3993197" y="2041915"/>
                  <a:pt x="3986287" y="2048825"/>
                </a:cubicBezTo>
                <a:cubicBezTo>
                  <a:pt x="3979377" y="2055735"/>
                  <a:pt x="3967746" y="2055006"/>
                  <a:pt x="3958476" y="2058096"/>
                </a:cubicBezTo>
                <a:cubicBezTo>
                  <a:pt x="3929094" y="2102170"/>
                  <a:pt x="3943458" y="2075338"/>
                  <a:pt x="3921395" y="2141532"/>
                </a:cubicBezTo>
                <a:cubicBezTo>
                  <a:pt x="3918305" y="2150803"/>
                  <a:pt x="3921396" y="2166254"/>
                  <a:pt x="3912125" y="2169344"/>
                </a:cubicBezTo>
                <a:cubicBezTo>
                  <a:pt x="3873744" y="2182139"/>
                  <a:pt x="3892445" y="2173194"/>
                  <a:pt x="3856503" y="2197156"/>
                </a:cubicBezTo>
                <a:cubicBezTo>
                  <a:pt x="3839834" y="2222160"/>
                  <a:pt x="3835089" y="2223992"/>
                  <a:pt x="3828692" y="2252780"/>
                </a:cubicBezTo>
                <a:cubicBezTo>
                  <a:pt x="3824614" y="2271130"/>
                  <a:pt x="3823499" y="2290055"/>
                  <a:pt x="3819421" y="2308405"/>
                </a:cubicBezTo>
                <a:cubicBezTo>
                  <a:pt x="3817301" y="2317944"/>
                  <a:pt x="3817782" y="2330112"/>
                  <a:pt x="3810151" y="2336217"/>
                </a:cubicBezTo>
                <a:cubicBezTo>
                  <a:pt x="3800202" y="2344176"/>
                  <a:pt x="3785320" y="2341987"/>
                  <a:pt x="3773070" y="2345487"/>
                </a:cubicBezTo>
                <a:cubicBezTo>
                  <a:pt x="3763674" y="2348172"/>
                  <a:pt x="3745259" y="2364530"/>
                  <a:pt x="3745259" y="2354758"/>
                </a:cubicBezTo>
                <a:cubicBezTo>
                  <a:pt x="3745259" y="2343616"/>
                  <a:pt x="3764743" y="2343619"/>
                  <a:pt x="3773070" y="2336217"/>
                </a:cubicBezTo>
                <a:cubicBezTo>
                  <a:pt x="3868320" y="2251546"/>
                  <a:pt x="3793384" y="2304131"/>
                  <a:pt x="3856503" y="2262051"/>
                </a:cubicBezTo>
                <a:cubicBezTo>
                  <a:pt x="3862683" y="2249690"/>
                  <a:pt x="3869599" y="2237670"/>
                  <a:pt x="3875043" y="2224968"/>
                </a:cubicBezTo>
                <a:cubicBezTo>
                  <a:pt x="3878892" y="2215986"/>
                  <a:pt x="3893387" y="2200785"/>
                  <a:pt x="3884314" y="2197156"/>
                </a:cubicBezTo>
                <a:cubicBezTo>
                  <a:pt x="3866862" y="2190175"/>
                  <a:pt x="3847233" y="2203337"/>
                  <a:pt x="3828692" y="2206427"/>
                </a:cubicBezTo>
                <a:cubicBezTo>
                  <a:pt x="3825602" y="2215698"/>
                  <a:pt x="3824167" y="2225697"/>
                  <a:pt x="3819421" y="2234239"/>
                </a:cubicBezTo>
                <a:cubicBezTo>
                  <a:pt x="3808599" y="2253719"/>
                  <a:pt x="3782340" y="2289863"/>
                  <a:pt x="3782340" y="2289863"/>
                </a:cubicBezTo>
                <a:cubicBezTo>
                  <a:pt x="3779250" y="2314585"/>
                  <a:pt x="3777526" y="2339516"/>
                  <a:pt x="3773070" y="2364029"/>
                </a:cubicBezTo>
                <a:cubicBezTo>
                  <a:pt x="3771322" y="2373643"/>
                  <a:pt x="3770710" y="2384931"/>
                  <a:pt x="3763800" y="2391841"/>
                </a:cubicBezTo>
                <a:cubicBezTo>
                  <a:pt x="3756890" y="2398751"/>
                  <a:pt x="3745259" y="2398022"/>
                  <a:pt x="3735989" y="2401112"/>
                </a:cubicBezTo>
                <a:cubicBezTo>
                  <a:pt x="3729809" y="2410383"/>
                  <a:pt x="3726148" y="2421964"/>
                  <a:pt x="3717448" y="2428924"/>
                </a:cubicBezTo>
                <a:cubicBezTo>
                  <a:pt x="3709818" y="2435028"/>
                  <a:pt x="3696547" y="2431284"/>
                  <a:pt x="3689637" y="2438194"/>
                </a:cubicBezTo>
                <a:cubicBezTo>
                  <a:pt x="3673880" y="2453951"/>
                  <a:pt x="3664916" y="2475277"/>
                  <a:pt x="3652556" y="2493819"/>
                </a:cubicBezTo>
                <a:cubicBezTo>
                  <a:pt x="3646376" y="2503090"/>
                  <a:pt x="3664412" y="2474920"/>
                  <a:pt x="3671097" y="2466006"/>
                </a:cubicBezTo>
                <a:cubicBezTo>
                  <a:pt x="3689637" y="2441284"/>
                  <a:pt x="3704868" y="2413692"/>
                  <a:pt x="3726718" y="2391841"/>
                </a:cubicBezTo>
                <a:lnTo>
                  <a:pt x="3773070" y="2345487"/>
                </a:lnTo>
                <a:cubicBezTo>
                  <a:pt x="3782340" y="2336216"/>
                  <a:pt x="3789972" y="2324947"/>
                  <a:pt x="3800881" y="2317675"/>
                </a:cubicBezTo>
                <a:cubicBezTo>
                  <a:pt x="3810151" y="2311495"/>
                  <a:pt x="3818727" y="2304117"/>
                  <a:pt x="3828692" y="2299134"/>
                </a:cubicBezTo>
                <a:cubicBezTo>
                  <a:pt x="3837432" y="2294764"/>
                  <a:pt x="3866275" y="2289863"/>
                  <a:pt x="3856503" y="2289863"/>
                </a:cubicBezTo>
                <a:cubicBezTo>
                  <a:pt x="3831590" y="2289863"/>
                  <a:pt x="3807061" y="2296044"/>
                  <a:pt x="3782340" y="2299134"/>
                </a:cubicBezTo>
                <a:cubicBezTo>
                  <a:pt x="3696741" y="2356201"/>
                  <a:pt x="3802035" y="2283377"/>
                  <a:pt x="3735989" y="2336217"/>
                </a:cubicBezTo>
                <a:cubicBezTo>
                  <a:pt x="3727289" y="2343177"/>
                  <a:pt x="3717448" y="2348578"/>
                  <a:pt x="3708178" y="2354758"/>
                </a:cubicBezTo>
                <a:cubicBezTo>
                  <a:pt x="3695818" y="2373299"/>
                  <a:pt x="3678144" y="2389242"/>
                  <a:pt x="3671097" y="2410382"/>
                </a:cubicBezTo>
                <a:cubicBezTo>
                  <a:pt x="3668007" y="2419653"/>
                  <a:pt x="3667689" y="2430376"/>
                  <a:pt x="3661826" y="2438194"/>
                </a:cubicBezTo>
                <a:cubicBezTo>
                  <a:pt x="3648716" y="2455675"/>
                  <a:pt x="3628585" y="2467067"/>
                  <a:pt x="3615475" y="2484548"/>
                </a:cubicBezTo>
                <a:cubicBezTo>
                  <a:pt x="3606205" y="2496909"/>
                  <a:pt x="3599212" y="2511366"/>
                  <a:pt x="3587664" y="2521631"/>
                </a:cubicBezTo>
                <a:cubicBezTo>
                  <a:pt x="3571010" y="2536435"/>
                  <a:pt x="3581484" y="2504634"/>
                  <a:pt x="3532042" y="2558713"/>
                </a:cubicBezTo>
                <a:cubicBezTo>
                  <a:pt x="3482600" y="2612792"/>
                  <a:pt x="3371356" y="2750308"/>
                  <a:pt x="3291013" y="2846105"/>
                </a:cubicBezTo>
                <a:cubicBezTo>
                  <a:pt x="3268950" y="2912299"/>
                  <a:pt x="3511223" y="2622038"/>
                  <a:pt x="3467150" y="2651420"/>
                </a:cubicBezTo>
                <a:cubicBezTo>
                  <a:pt x="3443846" y="2721331"/>
                  <a:pt x="3477992" y="2637867"/>
                  <a:pt x="3430068" y="2697774"/>
                </a:cubicBezTo>
                <a:cubicBezTo>
                  <a:pt x="3423964" y="2705405"/>
                  <a:pt x="3423482" y="2716190"/>
                  <a:pt x="3420798" y="2725586"/>
                </a:cubicBezTo>
                <a:cubicBezTo>
                  <a:pt x="3417298" y="2737837"/>
                  <a:pt x="3419487" y="2752719"/>
                  <a:pt x="3411528" y="2762669"/>
                </a:cubicBezTo>
                <a:cubicBezTo>
                  <a:pt x="3405424" y="2770300"/>
                  <a:pt x="3428524" y="2725587"/>
                  <a:pt x="3383717" y="2771940"/>
                </a:cubicBezTo>
                <a:cubicBezTo>
                  <a:pt x="3338910" y="2818293"/>
                  <a:pt x="3152491" y="3033787"/>
                  <a:pt x="3142689" y="3040789"/>
                </a:cubicBezTo>
                <a:cubicBezTo>
                  <a:pt x="3101757" y="3070027"/>
                  <a:pt x="3303480" y="2824367"/>
                  <a:pt x="3272473" y="2855376"/>
                </a:cubicBezTo>
                <a:cubicBezTo>
                  <a:pt x="3266293" y="2873917"/>
                  <a:pt x="3270195" y="2900159"/>
                  <a:pt x="3253933" y="2911000"/>
                </a:cubicBezTo>
                <a:cubicBezTo>
                  <a:pt x="3168336" y="2968066"/>
                  <a:pt x="3273628" y="2895243"/>
                  <a:pt x="3207581" y="2948083"/>
                </a:cubicBezTo>
                <a:cubicBezTo>
                  <a:pt x="3198881" y="2955043"/>
                  <a:pt x="3189040" y="2960444"/>
                  <a:pt x="3179770" y="2966624"/>
                </a:cubicBezTo>
                <a:cubicBezTo>
                  <a:pt x="3170479" y="2994500"/>
                  <a:pt x="3171928" y="2998284"/>
                  <a:pt x="3151959" y="3022248"/>
                </a:cubicBezTo>
                <a:cubicBezTo>
                  <a:pt x="3143566" y="3032320"/>
                  <a:pt x="3132541" y="3039989"/>
                  <a:pt x="3124148" y="3050061"/>
                </a:cubicBezTo>
                <a:cubicBezTo>
                  <a:pt x="3091894" y="3088768"/>
                  <a:pt x="3123452" y="3071925"/>
                  <a:pt x="3077797" y="3087143"/>
                </a:cubicBezTo>
                <a:cubicBezTo>
                  <a:pt x="3071617" y="3096414"/>
                  <a:pt x="3068704" y="3109050"/>
                  <a:pt x="3059256" y="3114955"/>
                </a:cubicBezTo>
                <a:cubicBezTo>
                  <a:pt x="3042683" y="3125313"/>
                  <a:pt x="3003634" y="3133497"/>
                  <a:pt x="3003634" y="3133497"/>
                </a:cubicBezTo>
                <a:cubicBezTo>
                  <a:pt x="2997454" y="3142768"/>
                  <a:pt x="2992496" y="3152981"/>
                  <a:pt x="2985094" y="3161309"/>
                </a:cubicBezTo>
                <a:cubicBezTo>
                  <a:pt x="2967674" y="3180907"/>
                  <a:pt x="2944017" y="3195116"/>
                  <a:pt x="2929472" y="3216933"/>
                </a:cubicBezTo>
                <a:cubicBezTo>
                  <a:pt x="2923292" y="3226204"/>
                  <a:pt x="2905948" y="3234779"/>
                  <a:pt x="2910931" y="3244745"/>
                </a:cubicBezTo>
                <a:cubicBezTo>
                  <a:pt x="2915301" y="3253485"/>
                  <a:pt x="2929472" y="3238564"/>
                  <a:pt x="2938742" y="3235474"/>
                </a:cubicBezTo>
                <a:cubicBezTo>
                  <a:pt x="2951102" y="3216933"/>
                  <a:pt x="2957282" y="3192211"/>
                  <a:pt x="2975823" y="3179850"/>
                </a:cubicBezTo>
                <a:cubicBezTo>
                  <a:pt x="2985093" y="3173670"/>
                  <a:pt x="2993669" y="3166292"/>
                  <a:pt x="3003634" y="3161309"/>
                </a:cubicBezTo>
                <a:cubicBezTo>
                  <a:pt x="3018457" y="3153897"/>
                  <a:pt x="3054658" y="3146730"/>
                  <a:pt x="3068526" y="3142768"/>
                </a:cubicBezTo>
                <a:cubicBezTo>
                  <a:pt x="3077922" y="3140083"/>
                  <a:pt x="3087067" y="3136587"/>
                  <a:pt x="3096337" y="3133497"/>
                </a:cubicBezTo>
                <a:cubicBezTo>
                  <a:pt x="3102517" y="3124226"/>
                  <a:pt x="3106178" y="3112645"/>
                  <a:pt x="3114878" y="3105685"/>
                </a:cubicBezTo>
                <a:cubicBezTo>
                  <a:pt x="3122508" y="3099580"/>
                  <a:pt x="3152461" y="3096414"/>
                  <a:pt x="3142689" y="3096414"/>
                </a:cubicBezTo>
                <a:cubicBezTo>
                  <a:pt x="3131053" y="3096414"/>
                  <a:pt x="3090909" y="3110585"/>
                  <a:pt x="3077797" y="3114955"/>
                </a:cubicBezTo>
                <a:cubicBezTo>
                  <a:pt x="3011545" y="3214339"/>
                  <a:pt x="3114717" y="3063511"/>
                  <a:pt x="3031445" y="3170580"/>
                </a:cubicBezTo>
                <a:cubicBezTo>
                  <a:pt x="2973209" y="3245458"/>
                  <a:pt x="3020392" y="3208851"/>
                  <a:pt x="2966553" y="3244745"/>
                </a:cubicBezTo>
                <a:cubicBezTo>
                  <a:pt x="2963463" y="3254016"/>
                  <a:pt x="2962311" y="3264177"/>
                  <a:pt x="2957283" y="3272557"/>
                </a:cubicBezTo>
                <a:cubicBezTo>
                  <a:pt x="2936968" y="3306417"/>
                  <a:pt x="2920102" y="3284984"/>
                  <a:pt x="2883120" y="3309640"/>
                </a:cubicBezTo>
                <a:lnTo>
                  <a:pt x="2827498" y="3346723"/>
                </a:lnTo>
                <a:cubicBezTo>
                  <a:pt x="2818228" y="3352903"/>
                  <a:pt x="2807566" y="3357386"/>
                  <a:pt x="2799688" y="3365264"/>
                </a:cubicBezTo>
                <a:cubicBezTo>
                  <a:pt x="2784237" y="3380715"/>
                  <a:pt x="2771517" y="3399497"/>
                  <a:pt x="2753336" y="3411618"/>
                </a:cubicBezTo>
                <a:cubicBezTo>
                  <a:pt x="2734795" y="3423979"/>
                  <a:pt x="2718854" y="3441654"/>
                  <a:pt x="2697714" y="3448701"/>
                </a:cubicBezTo>
                <a:lnTo>
                  <a:pt x="2642092" y="3467242"/>
                </a:lnTo>
                <a:cubicBezTo>
                  <a:pt x="2599591" y="3530997"/>
                  <a:pt x="2626151" y="3515819"/>
                  <a:pt x="2577200" y="3532137"/>
                </a:cubicBezTo>
                <a:cubicBezTo>
                  <a:pt x="2571020" y="3541408"/>
                  <a:pt x="2566538" y="3552070"/>
                  <a:pt x="2558660" y="3559949"/>
                </a:cubicBezTo>
                <a:cubicBezTo>
                  <a:pt x="2540690" y="3577919"/>
                  <a:pt x="2525656" y="3580221"/>
                  <a:pt x="2503038" y="3587761"/>
                </a:cubicBezTo>
                <a:cubicBezTo>
                  <a:pt x="2493768" y="3597032"/>
                  <a:pt x="2485299" y="3607180"/>
                  <a:pt x="2475227" y="3615573"/>
                </a:cubicBezTo>
                <a:cubicBezTo>
                  <a:pt x="2443784" y="3641777"/>
                  <a:pt x="2454041" y="3628626"/>
                  <a:pt x="2419605" y="3643385"/>
                </a:cubicBezTo>
                <a:cubicBezTo>
                  <a:pt x="2339418" y="3677752"/>
                  <a:pt x="2419935" y="3649457"/>
                  <a:pt x="2354713" y="3671197"/>
                </a:cubicBezTo>
                <a:cubicBezTo>
                  <a:pt x="2282048" y="3719644"/>
                  <a:pt x="2372146" y="3666190"/>
                  <a:pt x="2197118" y="3699009"/>
                </a:cubicBezTo>
                <a:cubicBezTo>
                  <a:pt x="2188527" y="3700620"/>
                  <a:pt x="2185849" y="3712702"/>
                  <a:pt x="2178577" y="3717551"/>
                </a:cubicBezTo>
                <a:cubicBezTo>
                  <a:pt x="2167079" y="3725217"/>
                  <a:pt x="2153856" y="3729912"/>
                  <a:pt x="2141496" y="3736092"/>
                </a:cubicBezTo>
                <a:cubicBezTo>
                  <a:pt x="2090519" y="3787072"/>
                  <a:pt x="2146671" y="3723003"/>
                  <a:pt x="2224928" y="3745363"/>
                </a:cubicBezTo>
                <a:cubicBezTo>
                  <a:pt x="2239784" y="3749608"/>
                  <a:pt x="2201262" y="3765509"/>
                  <a:pt x="2187847" y="3773175"/>
                </a:cubicBezTo>
                <a:cubicBezTo>
                  <a:pt x="2179363" y="3778023"/>
                  <a:pt x="2168776" y="3778076"/>
                  <a:pt x="2160036" y="3782446"/>
                </a:cubicBezTo>
                <a:cubicBezTo>
                  <a:pt x="2096017" y="3814457"/>
                  <a:pt x="2172317" y="3790963"/>
                  <a:pt x="2095144" y="3810258"/>
                </a:cubicBezTo>
                <a:cubicBezTo>
                  <a:pt x="2085874" y="3816438"/>
                  <a:pt x="2077574" y="3824410"/>
                  <a:pt x="2067333" y="3828799"/>
                </a:cubicBezTo>
                <a:cubicBezTo>
                  <a:pt x="2055622" y="3833818"/>
                  <a:pt x="2042981" y="3837517"/>
                  <a:pt x="2030252" y="3838070"/>
                </a:cubicBezTo>
                <a:cubicBezTo>
                  <a:pt x="1900553" y="3843709"/>
                  <a:pt x="1770683" y="3844251"/>
                  <a:pt x="1640899" y="3847341"/>
                </a:cubicBezTo>
                <a:cubicBezTo>
                  <a:pt x="1535627" y="3873658"/>
                  <a:pt x="1656169" y="3847341"/>
                  <a:pt x="1418412" y="3847341"/>
                </a:cubicBezTo>
                <a:cubicBezTo>
                  <a:pt x="1347273" y="3847341"/>
                  <a:pt x="1276267" y="3853521"/>
                  <a:pt x="1205195" y="3856611"/>
                </a:cubicBezTo>
                <a:cubicBezTo>
                  <a:pt x="1192834" y="3859701"/>
                  <a:pt x="1180649" y="3863603"/>
                  <a:pt x="1168113" y="3865882"/>
                </a:cubicBezTo>
                <a:cubicBezTo>
                  <a:pt x="1146615" y="3869791"/>
                  <a:pt x="1124903" y="3872443"/>
                  <a:pt x="1103221" y="3875153"/>
                </a:cubicBezTo>
                <a:cubicBezTo>
                  <a:pt x="963097" y="3892669"/>
                  <a:pt x="969316" y="3886292"/>
                  <a:pt x="769490" y="3893694"/>
                </a:cubicBezTo>
                <a:cubicBezTo>
                  <a:pt x="754040" y="3896784"/>
                  <a:pt x="738425" y="3899143"/>
                  <a:pt x="723139" y="3902965"/>
                </a:cubicBezTo>
                <a:cubicBezTo>
                  <a:pt x="713659" y="3905335"/>
                  <a:pt x="702238" y="3905326"/>
                  <a:pt x="695328" y="3912236"/>
                </a:cubicBezTo>
                <a:cubicBezTo>
                  <a:pt x="685556" y="3922008"/>
                  <a:pt x="682967" y="3936957"/>
                  <a:pt x="676787" y="3949318"/>
                </a:cubicBezTo>
                <a:cubicBezTo>
                  <a:pt x="642796" y="3946228"/>
                  <a:pt x="608602" y="3944875"/>
                  <a:pt x="574814" y="3940048"/>
                </a:cubicBezTo>
                <a:cubicBezTo>
                  <a:pt x="565140" y="3938666"/>
                  <a:pt x="547003" y="3940549"/>
                  <a:pt x="547003" y="3930777"/>
                </a:cubicBezTo>
                <a:cubicBezTo>
                  <a:pt x="547003" y="3921005"/>
                  <a:pt x="565664" y="3924937"/>
                  <a:pt x="574814" y="3921506"/>
                </a:cubicBezTo>
                <a:cubicBezTo>
                  <a:pt x="677093" y="3883150"/>
                  <a:pt x="571258" y="3918550"/>
                  <a:pt x="658246" y="3893694"/>
                </a:cubicBezTo>
                <a:cubicBezTo>
                  <a:pt x="667642" y="3891009"/>
                  <a:pt x="694797" y="3880053"/>
                  <a:pt x="686057" y="3884423"/>
                </a:cubicBezTo>
                <a:cubicBezTo>
                  <a:pt x="671173" y="3891866"/>
                  <a:pt x="655345" y="3897278"/>
                  <a:pt x="639706" y="3902965"/>
                </a:cubicBezTo>
                <a:cubicBezTo>
                  <a:pt x="621339" y="3909644"/>
                  <a:pt x="603248" y="3917673"/>
                  <a:pt x="584084" y="3921506"/>
                </a:cubicBezTo>
                <a:cubicBezTo>
                  <a:pt x="514142" y="3935495"/>
                  <a:pt x="522978" y="3935560"/>
                  <a:pt x="426489" y="3940048"/>
                </a:cubicBezTo>
                <a:cubicBezTo>
                  <a:pt x="330749" y="3944501"/>
                  <a:pt x="234902" y="3946228"/>
                  <a:pt x="139109" y="3949318"/>
                </a:cubicBezTo>
                <a:cubicBezTo>
                  <a:pt x="129839" y="3952408"/>
                  <a:pt x="120984" y="3957297"/>
                  <a:pt x="111298" y="3958589"/>
                </a:cubicBezTo>
                <a:cubicBezTo>
                  <a:pt x="-6104" y="3974244"/>
                  <a:pt x="55" y="3929675"/>
                  <a:pt x="55" y="3986401"/>
                </a:cubicBezTo>
              </a:path>
            </a:pathLst>
          </a:custGeom>
          <a:noFill/>
          <a:ln w="1143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0" name="Freeform 9"/>
          <p:cNvSpPr>
            <a:spLocks/>
          </p:cNvSpPr>
          <p:nvPr/>
        </p:nvSpPr>
        <p:spPr bwMode="auto">
          <a:xfrm>
            <a:off x="2287588" y="963614"/>
            <a:ext cx="7727950" cy="4098925"/>
          </a:xfrm>
          <a:custGeom>
            <a:avLst/>
            <a:gdLst>
              <a:gd name="T0" fmla="*/ 7354986 w 7728031"/>
              <a:gd name="T1" fmla="*/ 28073 h 4097649"/>
              <a:gd name="T2" fmla="*/ 6446757 w 7728031"/>
              <a:gd name="T3" fmla="*/ 74832 h 4097649"/>
              <a:gd name="T4" fmla="*/ 5705364 w 7728031"/>
              <a:gd name="T5" fmla="*/ 84190 h 4097649"/>
              <a:gd name="T6" fmla="*/ 5186401 w 7728031"/>
              <a:gd name="T7" fmla="*/ 130972 h 4097649"/>
              <a:gd name="T8" fmla="*/ 5028834 w 7728031"/>
              <a:gd name="T9" fmla="*/ 177738 h 4097649"/>
              <a:gd name="T10" fmla="*/ 4611816 w 7728031"/>
              <a:gd name="T11" fmla="*/ 215164 h 4097649"/>
              <a:gd name="T12" fmla="*/ 4268901 w 7728031"/>
              <a:gd name="T13" fmla="*/ 299354 h 4097649"/>
              <a:gd name="T14" fmla="*/ 4139175 w 7728031"/>
              <a:gd name="T15" fmla="*/ 346127 h 4097649"/>
              <a:gd name="T16" fmla="*/ 3981609 w 7728031"/>
              <a:gd name="T17" fmla="*/ 402255 h 4097649"/>
              <a:gd name="T18" fmla="*/ 3768453 w 7728031"/>
              <a:gd name="T19" fmla="*/ 458386 h 4097649"/>
              <a:gd name="T20" fmla="*/ 3638723 w 7728031"/>
              <a:gd name="T21" fmla="*/ 533225 h 4097649"/>
              <a:gd name="T22" fmla="*/ 3647994 w 7728031"/>
              <a:gd name="T23" fmla="*/ 570640 h 4097649"/>
              <a:gd name="T24" fmla="*/ 3796261 w 7728031"/>
              <a:gd name="T25" fmla="*/ 514513 h 4097649"/>
              <a:gd name="T26" fmla="*/ 3666534 w 7728031"/>
              <a:gd name="T27" fmla="*/ 579994 h 4097649"/>
              <a:gd name="T28" fmla="*/ 3601642 w 7728031"/>
              <a:gd name="T29" fmla="*/ 598706 h 4097649"/>
              <a:gd name="T30" fmla="*/ 3703586 w 7728031"/>
              <a:gd name="T31" fmla="*/ 514513 h 4097649"/>
              <a:gd name="T32" fmla="*/ 3610912 w 7728031"/>
              <a:gd name="T33" fmla="*/ 570640 h 4097649"/>
              <a:gd name="T34" fmla="*/ 3518238 w 7728031"/>
              <a:gd name="T35" fmla="*/ 645481 h 4097649"/>
              <a:gd name="T36" fmla="*/ 3397753 w 7728031"/>
              <a:gd name="T37" fmla="*/ 729673 h 4097649"/>
              <a:gd name="T38" fmla="*/ 3295809 w 7728031"/>
              <a:gd name="T39" fmla="*/ 813865 h 4097649"/>
              <a:gd name="T40" fmla="*/ 3175353 w 7728031"/>
              <a:gd name="T41" fmla="*/ 935478 h 4097649"/>
              <a:gd name="T42" fmla="*/ 3082679 w 7728031"/>
              <a:gd name="T43" fmla="*/ 1038381 h 4097649"/>
              <a:gd name="T44" fmla="*/ 2971464 w 7728031"/>
              <a:gd name="T45" fmla="*/ 1150639 h 4097649"/>
              <a:gd name="T46" fmla="*/ 2897331 w 7728031"/>
              <a:gd name="T47" fmla="*/ 1216122 h 4097649"/>
              <a:gd name="T48" fmla="*/ 2832438 w 7728031"/>
              <a:gd name="T49" fmla="*/ 1309670 h 4097649"/>
              <a:gd name="T50" fmla="*/ 2786116 w 7728031"/>
              <a:gd name="T51" fmla="*/ 1412572 h 4097649"/>
              <a:gd name="T52" fmla="*/ 2684172 w 7728031"/>
              <a:gd name="T53" fmla="*/ 1506121 h 4097649"/>
              <a:gd name="T54" fmla="*/ 2610038 w 7728031"/>
              <a:gd name="T55" fmla="*/ 1665151 h 4097649"/>
              <a:gd name="T56" fmla="*/ 2554416 w 7728031"/>
              <a:gd name="T57" fmla="*/ 1777410 h 4097649"/>
              <a:gd name="T58" fmla="*/ 2471012 w 7728031"/>
              <a:gd name="T59" fmla="*/ 1945795 h 4097649"/>
              <a:gd name="T60" fmla="*/ 2239342 w 7728031"/>
              <a:gd name="T61" fmla="*/ 2422890 h 4097649"/>
              <a:gd name="T62" fmla="*/ 2322746 w 7728031"/>
              <a:gd name="T63" fmla="*/ 2245148 h 4097649"/>
              <a:gd name="T64" fmla="*/ 2257853 w 7728031"/>
              <a:gd name="T65" fmla="*/ 2385470 h 4097649"/>
              <a:gd name="T66" fmla="*/ 2146640 w 7728031"/>
              <a:gd name="T67" fmla="*/ 2544500 h 4097649"/>
              <a:gd name="T68" fmla="*/ 2100316 w 7728031"/>
              <a:gd name="T69" fmla="*/ 2647405 h 4097649"/>
              <a:gd name="T70" fmla="*/ 2053965 w 7728031"/>
              <a:gd name="T71" fmla="*/ 2722241 h 4097649"/>
              <a:gd name="T72" fmla="*/ 1979831 w 7728031"/>
              <a:gd name="T73" fmla="*/ 2881273 h 4097649"/>
              <a:gd name="T74" fmla="*/ 1729620 w 7728031"/>
              <a:gd name="T75" fmla="*/ 3349014 h 4097649"/>
              <a:gd name="T76" fmla="*/ 1840835 w 7728031"/>
              <a:gd name="T77" fmla="*/ 3133853 h 4097649"/>
              <a:gd name="T78" fmla="*/ 1748160 w 7728031"/>
              <a:gd name="T79" fmla="*/ 3255465 h 4097649"/>
              <a:gd name="T80" fmla="*/ 1646216 w 7728031"/>
              <a:gd name="T81" fmla="*/ 3423855 h 4097649"/>
              <a:gd name="T82" fmla="*/ 1572083 w 7728031"/>
              <a:gd name="T83" fmla="*/ 3554818 h 4097649"/>
              <a:gd name="T84" fmla="*/ 1479380 w 7728031"/>
              <a:gd name="T85" fmla="*/ 3676430 h 4097649"/>
              <a:gd name="T86" fmla="*/ 1423787 w 7728031"/>
              <a:gd name="T87" fmla="*/ 3741914 h 4097649"/>
              <a:gd name="T88" fmla="*/ 1321842 w 7728031"/>
              <a:gd name="T89" fmla="*/ 3844817 h 4097649"/>
              <a:gd name="T90" fmla="*/ 1219898 w 7728031"/>
              <a:gd name="T91" fmla="*/ 3957074 h 4097649"/>
              <a:gd name="T92" fmla="*/ 1080901 w 7728031"/>
              <a:gd name="T93" fmla="*/ 4022558 h 4097649"/>
              <a:gd name="T94" fmla="*/ 830661 w 7728031"/>
              <a:gd name="T95" fmla="*/ 4106750 h 4097649"/>
              <a:gd name="T96" fmla="*/ 756528 w 7728031"/>
              <a:gd name="T97" fmla="*/ 4106750 h 4097649"/>
              <a:gd name="T98" fmla="*/ 404372 w 7728031"/>
              <a:gd name="T99" fmla="*/ 4106750 h 40976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728031" h="4097649">
                <a:moveTo>
                  <a:pt x="7728031" y="0"/>
                </a:moveTo>
                <a:cubicBezTo>
                  <a:pt x="7666229" y="3090"/>
                  <a:pt x="7604331" y="4642"/>
                  <a:pt x="7542625" y="9270"/>
                </a:cubicBezTo>
                <a:cubicBezTo>
                  <a:pt x="7480689" y="13915"/>
                  <a:pt x="7357219" y="27812"/>
                  <a:pt x="7357219" y="27812"/>
                </a:cubicBezTo>
                <a:cubicBezTo>
                  <a:pt x="7329408" y="33992"/>
                  <a:pt x="7302249" y="45115"/>
                  <a:pt x="7273786" y="46353"/>
                </a:cubicBezTo>
                <a:cubicBezTo>
                  <a:pt x="7017475" y="57497"/>
                  <a:pt x="6504350" y="64895"/>
                  <a:pt x="6504350" y="64895"/>
                </a:cubicBezTo>
                <a:cubicBezTo>
                  <a:pt x="6485810" y="67985"/>
                  <a:pt x="6467044" y="69938"/>
                  <a:pt x="6448729" y="74165"/>
                </a:cubicBezTo>
                <a:cubicBezTo>
                  <a:pt x="6426808" y="79224"/>
                  <a:pt x="6406313" y="91770"/>
                  <a:pt x="6383836" y="92707"/>
                </a:cubicBezTo>
                <a:cubicBezTo>
                  <a:pt x="6320340" y="95353"/>
                  <a:pt x="6213650" y="82037"/>
                  <a:pt x="6142808" y="74165"/>
                </a:cubicBezTo>
                <a:lnTo>
                  <a:pt x="5707104" y="83436"/>
                </a:lnTo>
                <a:cubicBezTo>
                  <a:pt x="5638782" y="85676"/>
                  <a:pt x="5554288" y="95010"/>
                  <a:pt x="5484617" y="101977"/>
                </a:cubicBezTo>
                <a:cubicBezTo>
                  <a:pt x="5356186" y="127665"/>
                  <a:pt x="5509637" y="99437"/>
                  <a:pt x="5225048" y="120519"/>
                </a:cubicBezTo>
                <a:cubicBezTo>
                  <a:pt x="5212342" y="121460"/>
                  <a:pt x="5200259" y="126438"/>
                  <a:pt x="5187967" y="129790"/>
                </a:cubicBezTo>
                <a:cubicBezTo>
                  <a:pt x="5166263" y="135709"/>
                  <a:pt x="5144995" y="143272"/>
                  <a:pt x="5123075" y="148331"/>
                </a:cubicBezTo>
                <a:cubicBezTo>
                  <a:pt x="5104760" y="152558"/>
                  <a:pt x="5085994" y="154512"/>
                  <a:pt x="5067453" y="157602"/>
                </a:cubicBezTo>
                <a:cubicBezTo>
                  <a:pt x="5055092" y="163782"/>
                  <a:pt x="5043311" y="171290"/>
                  <a:pt x="5030371" y="176143"/>
                </a:cubicBezTo>
                <a:cubicBezTo>
                  <a:pt x="5018441" y="180617"/>
                  <a:pt x="5005958" y="184057"/>
                  <a:pt x="4993290" y="185414"/>
                </a:cubicBezTo>
                <a:cubicBezTo>
                  <a:pt x="4919294" y="193342"/>
                  <a:pt x="4845024" y="198524"/>
                  <a:pt x="4770803" y="203955"/>
                </a:cubicBezTo>
                <a:cubicBezTo>
                  <a:pt x="4718321" y="207795"/>
                  <a:pt x="4665740" y="210136"/>
                  <a:pt x="4613208" y="213226"/>
                </a:cubicBezTo>
                <a:cubicBezTo>
                  <a:pt x="4588487" y="225587"/>
                  <a:pt x="4566308" y="245765"/>
                  <a:pt x="4539045" y="250309"/>
                </a:cubicBezTo>
                <a:cubicBezTo>
                  <a:pt x="4455822" y="264179"/>
                  <a:pt x="4502104" y="257503"/>
                  <a:pt x="4399991" y="268850"/>
                </a:cubicBezTo>
                <a:cubicBezTo>
                  <a:pt x="4338174" y="289457"/>
                  <a:pt x="4386145" y="274923"/>
                  <a:pt x="4270206" y="296662"/>
                </a:cubicBezTo>
                <a:cubicBezTo>
                  <a:pt x="4242402" y="301875"/>
                  <a:pt x="4214041" y="307413"/>
                  <a:pt x="4186773" y="315204"/>
                </a:cubicBezTo>
                <a:cubicBezTo>
                  <a:pt x="4177378" y="317888"/>
                  <a:pt x="4168233" y="321384"/>
                  <a:pt x="4158963" y="324474"/>
                </a:cubicBezTo>
                <a:cubicBezTo>
                  <a:pt x="4152783" y="330655"/>
                  <a:pt x="4147917" y="338519"/>
                  <a:pt x="4140422" y="343016"/>
                </a:cubicBezTo>
                <a:cubicBezTo>
                  <a:pt x="4117861" y="356553"/>
                  <a:pt x="4048666" y="360280"/>
                  <a:pt x="4038449" y="361557"/>
                </a:cubicBezTo>
                <a:cubicBezTo>
                  <a:pt x="4026088" y="367737"/>
                  <a:pt x="4012865" y="372432"/>
                  <a:pt x="4001367" y="380098"/>
                </a:cubicBezTo>
                <a:cubicBezTo>
                  <a:pt x="3994095" y="384946"/>
                  <a:pt x="3990644" y="394731"/>
                  <a:pt x="3982827" y="398640"/>
                </a:cubicBezTo>
                <a:cubicBezTo>
                  <a:pt x="3965347" y="407381"/>
                  <a:pt x="3946165" y="412441"/>
                  <a:pt x="3927205" y="417181"/>
                </a:cubicBezTo>
                <a:cubicBezTo>
                  <a:pt x="3841092" y="438711"/>
                  <a:pt x="3948126" y="412998"/>
                  <a:pt x="3834502" y="435723"/>
                </a:cubicBezTo>
                <a:cubicBezTo>
                  <a:pt x="3805395" y="441545"/>
                  <a:pt x="3796121" y="445426"/>
                  <a:pt x="3769610" y="454264"/>
                </a:cubicBezTo>
                <a:cubicBezTo>
                  <a:pt x="3754159" y="469715"/>
                  <a:pt x="3743988" y="493708"/>
                  <a:pt x="3723258" y="500618"/>
                </a:cubicBezTo>
                <a:lnTo>
                  <a:pt x="3667636" y="519159"/>
                </a:lnTo>
                <a:lnTo>
                  <a:pt x="3639825" y="528430"/>
                </a:lnTo>
                <a:cubicBezTo>
                  <a:pt x="3616524" y="598337"/>
                  <a:pt x="3650666" y="514878"/>
                  <a:pt x="3602744" y="574783"/>
                </a:cubicBezTo>
                <a:cubicBezTo>
                  <a:pt x="3596640" y="582414"/>
                  <a:pt x="3583892" y="604512"/>
                  <a:pt x="3593474" y="602595"/>
                </a:cubicBezTo>
                <a:cubicBezTo>
                  <a:pt x="3615325" y="598225"/>
                  <a:pt x="3629749" y="576568"/>
                  <a:pt x="3649096" y="565512"/>
                </a:cubicBezTo>
                <a:cubicBezTo>
                  <a:pt x="3792416" y="483612"/>
                  <a:pt x="3675677" y="551471"/>
                  <a:pt x="3751069" y="519159"/>
                </a:cubicBezTo>
                <a:cubicBezTo>
                  <a:pt x="3818234" y="490373"/>
                  <a:pt x="3756367" y="506975"/>
                  <a:pt x="3834502" y="491347"/>
                </a:cubicBezTo>
                <a:cubicBezTo>
                  <a:pt x="3822142" y="497527"/>
                  <a:pt x="3808919" y="502222"/>
                  <a:pt x="3797421" y="509888"/>
                </a:cubicBezTo>
                <a:cubicBezTo>
                  <a:pt x="3758895" y="535573"/>
                  <a:pt x="3801585" y="524519"/>
                  <a:pt x="3751069" y="546971"/>
                </a:cubicBezTo>
                <a:cubicBezTo>
                  <a:pt x="3733210" y="554909"/>
                  <a:pt x="3713988" y="559332"/>
                  <a:pt x="3695447" y="565512"/>
                </a:cubicBezTo>
                <a:lnTo>
                  <a:pt x="3667636" y="574783"/>
                </a:lnTo>
                <a:cubicBezTo>
                  <a:pt x="3645673" y="596748"/>
                  <a:pt x="3624926" y="619922"/>
                  <a:pt x="3593474" y="630407"/>
                </a:cubicBezTo>
                <a:lnTo>
                  <a:pt x="3565663" y="639678"/>
                </a:lnTo>
                <a:cubicBezTo>
                  <a:pt x="3578023" y="624227"/>
                  <a:pt x="3588205" y="606746"/>
                  <a:pt x="3602744" y="593325"/>
                </a:cubicBezTo>
                <a:cubicBezTo>
                  <a:pt x="3628633" y="569426"/>
                  <a:pt x="3661264" y="553344"/>
                  <a:pt x="3686177" y="528430"/>
                </a:cubicBezTo>
                <a:lnTo>
                  <a:pt x="3732528" y="482076"/>
                </a:lnTo>
                <a:cubicBezTo>
                  <a:pt x="3741798" y="472805"/>
                  <a:pt x="3717436" y="506708"/>
                  <a:pt x="3704717" y="509888"/>
                </a:cubicBezTo>
                <a:lnTo>
                  <a:pt x="3667636" y="519159"/>
                </a:lnTo>
                <a:cubicBezTo>
                  <a:pt x="3661456" y="528430"/>
                  <a:pt x="3657655" y="539838"/>
                  <a:pt x="3649096" y="546971"/>
                </a:cubicBezTo>
                <a:cubicBezTo>
                  <a:pt x="3638480" y="555818"/>
                  <a:pt x="3623512" y="557846"/>
                  <a:pt x="3612014" y="565512"/>
                </a:cubicBezTo>
                <a:cubicBezTo>
                  <a:pt x="3604742" y="570360"/>
                  <a:pt x="3599654" y="577873"/>
                  <a:pt x="3593474" y="584054"/>
                </a:cubicBezTo>
                <a:cubicBezTo>
                  <a:pt x="3590384" y="593325"/>
                  <a:pt x="3331545" y="771829"/>
                  <a:pt x="3324635" y="778739"/>
                </a:cubicBezTo>
                <a:cubicBezTo>
                  <a:pt x="3305346" y="798028"/>
                  <a:pt x="3491500" y="659765"/>
                  <a:pt x="3519311" y="639678"/>
                </a:cubicBezTo>
                <a:cubicBezTo>
                  <a:pt x="3547122" y="619591"/>
                  <a:pt x="3500770" y="652039"/>
                  <a:pt x="3491500" y="658219"/>
                </a:cubicBezTo>
                <a:cubicBezTo>
                  <a:pt x="3454574" y="713614"/>
                  <a:pt x="3494902" y="665449"/>
                  <a:pt x="3445149" y="695302"/>
                </a:cubicBezTo>
                <a:cubicBezTo>
                  <a:pt x="3381523" y="733478"/>
                  <a:pt x="3477579" y="696854"/>
                  <a:pt x="3398797" y="723114"/>
                </a:cubicBezTo>
                <a:cubicBezTo>
                  <a:pt x="3389527" y="729295"/>
                  <a:pt x="3380660" y="736128"/>
                  <a:pt x="3370986" y="741656"/>
                </a:cubicBezTo>
                <a:cubicBezTo>
                  <a:pt x="3337853" y="760590"/>
                  <a:pt x="3336235" y="752649"/>
                  <a:pt x="3315364" y="778739"/>
                </a:cubicBezTo>
                <a:cubicBezTo>
                  <a:pt x="3308404" y="787439"/>
                  <a:pt x="3301806" y="796585"/>
                  <a:pt x="3296824" y="806551"/>
                </a:cubicBezTo>
                <a:cubicBezTo>
                  <a:pt x="3292454" y="815292"/>
                  <a:pt x="3293553" y="826649"/>
                  <a:pt x="3287554" y="834363"/>
                </a:cubicBezTo>
                <a:cubicBezTo>
                  <a:pt x="3271456" y="855061"/>
                  <a:pt x="3250473" y="871446"/>
                  <a:pt x="3231932" y="889987"/>
                </a:cubicBezTo>
                <a:cubicBezTo>
                  <a:pt x="3197211" y="924709"/>
                  <a:pt x="3216559" y="913653"/>
                  <a:pt x="3176310" y="927070"/>
                </a:cubicBezTo>
                <a:cubicBezTo>
                  <a:pt x="3167040" y="936341"/>
                  <a:pt x="3159407" y="947609"/>
                  <a:pt x="3148499" y="954882"/>
                </a:cubicBezTo>
                <a:cubicBezTo>
                  <a:pt x="3140368" y="960303"/>
                  <a:pt x="3127598" y="957243"/>
                  <a:pt x="3120688" y="964153"/>
                </a:cubicBezTo>
                <a:cubicBezTo>
                  <a:pt x="3071510" y="1013332"/>
                  <a:pt x="3130495" y="988018"/>
                  <a:pt x="3083607" y="1029047"/>
                </a:cubicBezTo>
                <a:cubicBezTo>
                  <a:pt x="3066837" y="1043721"/>
                  <a:pt x="3027985" y="1066130"/>
                  <a:pt x="3027985" y="1066130"/>
                </a:cubicBezTo>
                <a:cubicBezTo>
                  <a:pt x="3008759" y="1143040"/>
                  <a:pt x="3036621" y="1075909"/>
                  <a:pt x="2990904" y="1112484"/>
                </a:cubicBezTo>
                <a:cubicBezTo>
                  <a:pt x="2982204" y="1119444"/>
                  <a:pt x="2980922" y="1133163"/>
                  <a:pt x="2972363" y="1140296"/>
                </a:cubicBezTo>
                <a:cubicBezTo>
                  <a:pt x="2961747" y="1149143"/>
                  <a:pt x="2947280" y="1151980"/>
                  <a:pt x="2935282" y="1158837"/>
                </a:cubicBezTo>
                <a:cubicBezTo>
                  <a:pt x="2925608" y="1164365"/>
                  <a:pt x="2916741" y="1171198"/>
                  <a:pt x="2907471" y="1177379"/>
                </a:cubicBezTo>
                <a:cubicBezTo>
                  <a:pt x="2904381" y="1186650"/>
                  <a:pt x="2900117" y="1195609"/>
                  <a:pt x="2898201" y="1205191"/>
                </a:cubicBezTo>
                <a:cubicBezTo>
                  <a:pt x="2893916" y="1226618"/>
                  <a:pt x="2898702" y="1250542"/>
                  <a:pt x="2888930" y="1270086"/>
                </a:cubicBezTo>
                <a:cubicBezTo>
                  <a:pt x="2884560" y="1278826"/>
                  <a:pt x="2870389" y="1276266"/>
                  <a:pt x="2861119" y="1279356"/>
                </a:cubicBezTo>
                <a:cubicBezTo>
                  <a:pt x="2851849" y="1285537"/>
                  <a:pt x="2843273" y="1292915"/>
                  <a:pt x="2833308" y="1297898"/>
                </a:cubicBezTo>
                <a:cubicBezTo>
                  <a:pt x="2824568" y="1302268"/>
                  <a:pt x="2810346" y="1298684"/>
                  <a:pt x="2805498" y="1307168"/>
                </a:cubicBezTo>
                <a:cubicBezTo>
                  <a:pt x="2796172" y="1323489"/>
                  <a:pt x="2799913" y="1344361"/>
                  <a:pt x="2796227" y="1362793"/>
                </a:cubicBezTo>
                <a:cubicBezTo>
                  <a:pt x="2793728" y="1375287"/>
                  <a:pt x="2792655" y="1388479"/>
                  <a:pt x="2786957" y="1399875"/>
                </a:cubicBezTo>
                <a:cubicBezTo>
                  <a:pt x="2783048" y="1407693"/>
                  <a:pt x="2773876" y="1411592"/>
                  <a:pt x="2768416" y="1418417"/>
                </a:cubicBezTo>
                <a:cubicBezTo>
                  <a:pt x="2746733" y="1445522"/>
                  <a:pt x="2752896" y="1452018"/>
                  <a:pt x="2722065" y="1474041"/>
                </a:cubicBezTo>
                <a:cubicBezTo>
                  <a:pt x="2710820" y="1482074"/>
                  <a:pt x="2697344" y="1486402"/>
                  <a:pt x="2684984" y="1492582"/>
                </a:cubicBezTo>
                <a:cubicBezTo>
                  <a:pt x="2678769" y="1529871"/>
                  <a:pt x="2683242" y="1549949"/>
                  <a:pt x="2657173" y="1576019"/>
                </a:cubicBezTo>
                <a:cubicBezTo>
                  <a:pt x="2649295" y="1583897"/>
                  <a:pt x="2638632" y="1588380"/>
                  <a:pt x="2629362" y="1594560"/>
                </a:cubicBezTo>
                <a:lnTo>
                  <a:pt x="2610821" y="1650184"/>
                </a:lnTo>
                <a:cubicBezTo>
                  <a:pt x="2607731" y="1659455"/>
                  <a:pt x="2604236" y="1668600"/>
                  <a:pt x="2601551" y="1677996"/>
                </a:cubicBezTo>
                <a:cubicBezTo>
                  <a:pt x="2595371" y="1699628"/>
                  <a:pt x="2593935" y="1723225"/>
                  <a:pt x="2583010" y="1742891"/>
                </a:cubicBezTo>
                <a:cubicBezTo>
                  <a:pt x="2577599" y="1752631"/>
                  <a:pt x="2563758" y="1754300"/>
                  <a:pt x="2555199" y="1761433"/>
                </a:cubicBezTo>
                <a:cubicBezTo>
                  <a:pt x="2539787" y="1774277"/>
                  <a:pt x="2517428" y="1797752"/>
                  <a:pt x="2508848" y="1817057"/>
                </a:cubicBezTo>
                <a:cubicBezTo>
                  <a:pt x="2508841" y="1817072"/>
                  <a:pt x="2485675" y="1886579"/>
                  <a:pt x="2481037" y="1900493"/>
                </a:cubicBezTo>
                <a:lnTo>
                  <a:pt x="2471766" y="1928305"/>
                </a:lnTo>
                <a:cubicBezTo>
                  <a:pt x="2469251" y="1943394"/>
                  <a:pt x="2464092" y="1992181"/>
                  <a:pt x="2453226" y="2011742"/>
                </a:cubicBezTo>
                <a:cubicBezTo>
                  <a:pt x="2442405" y="2031222"/>
                  <a:pt x="2451681" y="2002471"/>
                  <a:pt x="2416145" y="2067366"/>
                </a:cubicBezTo>
                <a:cubicBezTo>
                  <a:pt x="2380609" y="2132261"/>
                  <a:pt x="2298721" y="2289863"/>
                  <a:pt x="2240009" y="2401111"/>
                </a:cubicBezTo>
                <a:cubicBezTo>
                  <a:pt x="2230623" y="2457431"/>
                  <a:pt x="2351253" y="2218787"/>
                  <a:pt x="2369793" y="2187885"/>
                </a:cubicBezTo>
                <a:cubicBezTo>
                  <a:pt x="2388333" y="2156983"/>
                  <a:pt x="2359952" y="2208736"/>
                  <a:pt x="2351252" y="2215697"/>
                </a:cubicBezTo>
                <a:cubicBezTo>
                  <a:pt x="2343622" y="2221801"/>
                  <a:pt x="2332712" y="2221878"/>
                  <a:pt x="2323442" y="2224968"/>
                </a:cubicBezTo>
                <a:cubicBezTo>
                  <a:pt x="2300138" y="2294878"/>
                  <a:pt x="2334284" y="2211413"/>
                  <a:pt x="2286360" y="2271321"/>
                </a:cubicBezTo>
                <a:cubicBezTo>
                  <a:pt x="2280256" y="2278952"/>
                  <a:pt x="2279774" y="2289737"/>
                  <a:pt x="2277090" y="2299133"/>
                </a:cubicBezTo>
                <a:cubicBezTo>
                  <a:pt x="2274884" y="2306853"/>
                  <a:pt x="2264613" y="2353920"/>
                  <a:pt x="2258549" y="2364028"/>
                </a:cubicBezTo>
                <a:cubicBezTo>
                  <a:pt x="2225605" y="2418937"/>
                  <a:pt x="2241410" y="2322754"/>
                  <a:pt x="2202928" y="2438194"/>
                </a:cubicBezTo>
                <a:cubicBezTo>
                  <a:pt x="2199838" y="2447465"/>
                  <a:pt x="2198027" y="2457265"/>
                  <a:pt x="2193657" y="2466006"/>
                </a:cubicBezTo>
                <a:cubicBezTo>
                  <a:pt x="2180750" y="2491822"/>
                  <a:pt x="2167810" y="2501125"/>
                  <a:pt x="2147306" y="2521630"/>
                </a:cubicBezTo>
                <a:cubicBezTo>
                  <a:pt x="2144216" y="2530901"/>
                  <a:pt x="2143063" y="2541062"/>
                  <a:pt x="2138035" y="2549442"/>
                </a:cubicBezTo>
                <a:cubicBezTo>
                  <a:pt x="2133538" y="2556937"/>
                  <a:pt x="2123404" y="2560166"/>
                  <a:pt x="2119495" y="2567984"/>
                </a:cubicBezTo>
                <a:cubicBezTo>
                  <a:pt x="2110755" y="2585465"/>
                  <a:pt x="2107134" y="2605067"/>
                  <a:pt x="2100954" y="2623608"/>
                </a:cubicBezTo>
                <a:cubicBezTo>
                  <a:pt x="2097864" y="2632879"/>
                  <a:pt x="2099815" y="2645999"/>
                  <a:pt x="2091684" y="2651420"/>
                </a:cubicBezTo>
                <a:lnTo>
                  <a:pt x="2063873" y="2669961"/>
                </a:lnTo>
                <a:cubicBezTo>
                  <a:pt x="2060783" y="2679232"/>
                  <a:pt x="2059631" y="2689393"/>
                  <a:pt x="2054603" y="2697773"/>
                </a:cubicBezTo>
                <a:cubicBezTo>
                  <a:pt x="2050106" y="2705268"/>
                  <a:pt x="2039131" y="2708131"/>
                  <a:pt x="2036062" y="2716315"/>
                </a:cubicBezTo>
                <a:cubicBezTo>
                  <a:pt x="2001785" y="2807723"/>
                  <a:pt x="2056022" y="2742708"/>
                  <a:pt x="1998981" y="2799751"/>
                </a:cubicBezTo>
                <a:lnTo>
                  <a:pt x="1980440" y="2855375"/>
                </a:lnTo>
                <a:cubicBezTo>
                  <a:pt x="1977350" y="2864646"/>
                  <a:pt x="1976591" y="2875056"/>
                  <a:pt x="1971170" y="2883187"/>
                </a:cubicBezTo>
                <a:cubicBezTo>
                  <a:pt x="1964990" y="2892458"/>
                  <a:pt x="1992800" y="2838378"/>
                  <a:pt x="1952629" y="2910999"/>
                </a:cubicBezTo>
                <a:cubicBezTo>
                  <a:pt x="1912458" y="2983620"/>
                  <a:pt x="1735386" y="3311919"/>
                  <a:pt x="1730142" y="3318911"/>
                </a:cubicBezTo>
                <a:cubicBezTo>
                  <a:pt x="1716772" y="3336738"/>
                  <a:pt x="1873831" y="3025338"/>
                  <a:pt x="1897007" y="2985165"/>
                </a:cubicBezTo>
                <a:cubicBezTo>
                  <a:pt x="1920183" y="2944992"/>
                  <a:pt x="1876721" y="3070347"/>
                  <a:pt x="1869196" y="3077872"/>
                </a:cubicBezTo>
                <a:cubicBezTo>
                  <a:pt x="1859926" y="3087143"/>
                  <a:pt x="1849779" y="3095612"/>
                  <a:pt x="1841386" y="3105684"/>
                </a:cubicBezTo>
                <a:cubicBezTo>
                  <a:pt x="1782918" y="3175849"/>
                  <a:pt x="1858242" y="3098097"/>
                  <a:pt x="1804304" y="3152038"/>
                </a:cubicBezTo>
                <a:cubicBezTo>
                  <a:pt x="1779584" y="3226204"/>
                  <a:pt x="1816665" y="3139677"/>
                  <a:pt x="1767223" y="3189120"/>
                </a:cubicBezTo>
                <a:cubicBezTo>
                  <a:pt x="1757451" y="3198892"/>
                  <a:pt x="1755538" y="3214204"/>
                  <a:pt x="1748682" y="3226203"/>
                </a:cubicBezTo>
                <a:cubicBezTo>
                  <a:pt x="1743154" y="3235877"/>
                  <a:pt x="1737479" y="3245630"/>
                  <a:pt x="1730142" y="3254015"/>
                </a:cubicBezTo>
                <a:cubicBezTo>
                  <a:pt x="1715753" y="3270460"/>
                  <a:pt x="1683790" y="3300369"/>
                  <a:pt x="1683790" y="3300369"/>
                </a:cubicBezTo>
                <a:cubicBezTo>
                  <a:pt x="1663130" y="3383014"/>
                  <a:pt x="1683268" y="3356515"/>
                  <a:pt x="1646709" y="3393076"/>
                </a:cubicBezTo>
                <a:cubicBezTo>
                  <a:pt x="1643619" y="3402347"/>
                  <a:pt x="1643543" y="3413257"/>
                  <a:pt x="1637439" y="3420888"/>
                </a:cubicBezTo>
                <a:cubicBezTo>
                  <a:pt x="1630479" y="3429588"/>
                  <a:pt x="1615533" y="3429981"/>
                  <a:pt x="1609628" y="3439429"/>
                </a:cubicBezTo>
                <a:cubicBezTo>
                  <a:pt x="1579035" y="3488380"/>
                  <a:pt x="1606790" y="3488621"/>
                  <a:pt x="1572547" y="3522866"/>
                </a:cubicBezTo>
                <a:cubicBezTo>
                  <a:pt x="1564669" y="3530745"/>
                  <a:pt x="1554006" y="3535227"/>
                  <a:pt x="1544736" y="3541407"/>
                </a:cubicBezTo>
                <a:cubicBezTo>
                  <a:pt x="1533078" y="3576380"/>
                  <a:pt x="1530260" y="3592964"/>
                  <a:pt x="1498384" y="3624843"/>
                </a:cubicBezTo>
                <a:cubicBezTo>
                  <a:pt x="1492204" y="3631024"/>
                  <a:pt x="1485304" y="3636560"/>
                  <a:pt x="1479844" y="3643385"/>
                </a:cubicBezTo>
                <a:cubicBezTo>
                  <a:pt x="1472884" y="3652086"/>
                  <a:pt x="1470003" y="3664237"/>
                  <a:pt x="1461303" y="3671197"/>
                </a:cubicBezTo>
                <a:cubicBezTo>
                  <a:pt x="1453673" y="3677301"/>
                  <a:pt x="1442762" y="3677377"/>
                  <a:pt x="1433492" y="3680467"/>
                </a:cubicBezTo>
                <a:cubicBezTo>
                  <a:pt x="1430402" y="3689738"/>
                  <a:pt x="1429643" y="3700149"/>
                  <a:pt x="1424222" y="3708280"/>
                </a:cubicBezTo>
                <a:cubicBezTo>
                  <a:pt x="1409947" y="3729694"/>
                  <a:pt x="1389121" y="3740952"/>
                  <a:pt x="1368600" y="3754633"/>
                </a:cubicBezTo>
                <a:cubicBezTo>
                  <a:pt x="1362420" y="3763904"/>
                  <a:pt x="1357192" y="3773885"/>
                  <a:pt x="1350059" y="3782445"/>
                </a:cubicBezTo>
                <a:cubicBezTo>
                  <a:pt x="1341666" y="3792517"/>
                  <a:pt x="1329520" y="3799348"/>
                  <a:pt x="1322248" y="3810257"/>
                </a:cubicBezTo>
                <a:cubicBezTo>
                  <a:pt x="1316828" y="3818388"/>
                  <a:pt x="1317348" y="3829329"/>
                  <a:pt x="1312978" y="3838069"/>
                </a:cubicBezTo>
                <a:cubicBezTo>
                  <a:pt x="1305682" y="3852661"/>
                  <a:pt x="1289691" y="3874077"/>
                  <a:pt x="1275897" y="3884423"/>
                </a:cubicBezTo>
                <a:cubicBezTo>
                  <a:pt x="1258071" y="3897794"/>
                  <a:pt x="1238816" y="3909145"/>
                  <a:pt x="1220275" y="3921506"/>
                </a:cubicBezTo>
                <a:cubicBezTo>
                  <a:pt x="1211005" y="3927686"/>
                  <a:pt x="1203034" y="3936524"/>
                  <a:pt x="1192464" y="3940047"/>
                </a:cubicBezTo>
                <a:lnTo>
                  <a:pt x="1136842" y="3958588"/>
                </a:lnTo>
                <a:cubicBezTo>
                  <a:pt x="1013405" y="4040885"/>
                  <a:pt x="1196338" y="3922445"/>
                  <a:pt x="1081220" y="3986401"/>
                </a:cubicBezTo>
                <a:cubicBezTo>
                  <a:pt x="1061741" y="3997223"/>
                  <a:pt x="1041354" y="4007726"/>
                  <a:pt x="1025598" y="4023483"/>
                </a:cubicBezTo>
                <a:cubicBezTo>
                  <a:pt x="1006875" y="4042208"/>
                  <a:pt x="1007830" y="4046782"/>
                  <a:pt x="979247" y="4051295"/>
                </a:cubicBezTo>
                <a:cubicBezTo>
                  <a:pt x="930030" y="4059066"/>
                  <a:pt x="880364" y="4063656"/>
                  <a:pt x="830922" y="4069837"/>
                </a:cubicBezTo>
                <a:cubicBezTo>
                  <a:pt x="818562" y="4072927"/>
                  <a:pt x="234533" y="4093014"/>
                  <a:pt x="107839" y="4097649"/>
                </a:cubicBezTo>
                <a:cubicBezTo>
                  <a:pt x="-18855" y="4102284"/>
                  <a:pt x="-37396" y="4102284"/>
                  <a:pt x="70757" y="4097649"/>
                </a:cubicBezTo>
                <a:lnTo>
                  <a:pt x="756760" y="4069837"/>
                </a:lnTo>
                <a:cubicBezTo>
                  <a:pt x="857188" y="4062111"/>
                  <a:pt x="727452" y="4069338"/>
                  <a:pt x="673327" y="4051295"/>
                </a:cubicBezTo>
                <a:cubicBezTo>
                  <a:pt x="592984" y="4054385"/>
                  <a:pt x="512511" y="4055034"/>
                  <a:pt x="432299" y="4060566"/>
                </a:cubicBezTo>
                <a:cubicBezTo>
                  <a:pt x="422550" y="4061238"/>
                  <a:pt x="414257" y="4069620"/>
                  <a:pt x="404488" y="4069837"/>
                </a:cubicBezTo>
                <a:cubicBezTo>
                  <a:pt x="274736" y="4072721"/>
                  <a:pt x="144919" y="4069837"/>
                  <a:pt x="15135" y="4069837"/>
                </a:cubicBezTo>
              </a:path>
            </a:pathLst>
          </a:custGeom>
          <a:noFill/>
          <a:ln w="1143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1" name="Rectangle 10"/>
          <p:cNvSpPr>
            <a:spLocks noChangeArrowheads="1"/>
          </p:cNvSpPr>
          <p:nvPr/>
        </p:nvSpPr>
        <p:spPr bwMode="auto">
          <a:xfrm>
            <a:off x="2154238" y="2076451"/>
            <a:ext cx="3097212" cy="195263"/>
          </a:xfrm>
          <a:prstGeom prst="rect">
            <a:avLst/>
          </a:prstGeom>
          <a:solidFill>
            <a:schemeClr val="tx1"/>
          </a:solidFill>
          <a:ln w="12700">
            <a:solidFill>
              <a:schemeClr val="tx1"/>
            </a:solidFill>
            <a:round/>
            <a:headEnd type="none" w="sm" len="sm"/>
            <a:tailEnd type="none" w="sm" len="s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2" name="Rectangle 11"/>
          <p:cNvSpPr>
            <a:spLocks noChangeArrowheads="1"/>
          </p:cNvSpPr>
          <p:nvPr/>
        </p:nvSpPr>
        <p:spPr bwMode="auto">
          <a:xfrm>
            <a:off x="2195514" y="1914526"/>
            <a:ext cx="3095625" cy="193675"/>
          </a:xfrm>
          <a:prstGeom prst="rect">
            <a:avLst/>
          </a:prstGeom>
          <a:solidFill>
            <a:schemeClr val="tx1"/>
          </a:solidFill>
          <a:ln w="12700">
            <a:solidFill>
              <a:schemeClr val="tx1"/>
            </a:solidFill>
            <a:round/>
            <a:headEnd type="none" w="sm" len="sm"/>
            <a:tailEnd type="none" w="sm" len="s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3" name="Rectangle 12"/>
          <p:cNvSpPr>
            <a:spLocks noChangeArrowheads="1"/>
          </p:cNvSpPr>
          <p:nvPr/>
        </p:nvSpPr>
        <p:spPr bwMode="auto">
          <a:xfrm>
            <a:off x="2159001" y="1709738"/>
            <a:ext cx="3095625" cy="195262"/>
          </a:xfrm>
          <a:prstGeom prst="rect">
            <a:avLst/>
          </a:prstGeom>
          <a:solidFill>
            <a:schemeClr val="tx1"/>
          </a:solidFill>
          <a:ln w="12700">
            <a:solidFill>
              <a:schemeClr val="tx1"/>
            </a:solidFill>
            <a:round/>
            <a:headEnd type="none" w="sm" len="sm"/>
            <a:tailEnd type="none" w="sm" len="s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4" name="Rectangle 13"/>
          <p:cNvSpPr>
            <a:spLocks noChangeArrowheads="1"/>
          </p:cNvSpPr>
          <p:nvPr/>
        </p:nvSpPr>
        <p:spPr bwMode="auto">
          <a:xfrm>
            <a:off x="2205039" y="1543051"/>
            <a:ext cx="3095625" cy="195263"/>
          </a:xfrm>
          <a:prstGeom prst="rect">
            <a:avLst/>
          </a:prstGeom>
          <a:solidFill>
            <a:schemeClr val="tx1"/>
          </a:solidFill>
          <a:ln w="12700">
            <a:solidFill>
              <a:schemeClr val="tx1"/>
            </a:solidFill>
            <a:round/>
            <a:headEnd type="none" w="sm" len="sm"/>
            <a:tailEnd type="none" w="sm" len="s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5" name="Rectangle 14"/>
          <p:cNvSpPr>
            <a:spLocks noChangeArrowheads="1"/>
          </p:cNvSpPr>
          <p:nvPr/>
        </p:nvSpPr>
        <p:spPr bwMode="auto">
          <a:xfrm>
            <a:off x="2176463" y="1357313"/>
            <a:ext cx="3097212" cy="195262"/>
          </a:xfrm>
          <a:prstGeom prst="rect">
            <a:avLst/>
          </a:prstGeom>
          <a:solidFill>
            <a:schemeClr val="tx1"/>
          </a:solidFill>
          <a:ln w="12700">
            <a:solidFill>
              <a:schemeClr val="tx1"/>
            </a:solidFill>
            <a:round/>
            <a:headEnd type="none" w="sm" len="sm"/>
            <a:tailEnd type="none" w="sm" len="sm"/>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ＭＳ Ｐゴシック" charset="0"/>
            </a:endParaRPr>
          </a:p>
        </p:txBody>
      </p:sp>
      <p:sp>
        <p:nvSpPr>
          <p:cNvPr id="16" name="Rectangle 23"/>
          <p:cNvSpPr>
            <a:spLocks noChangeArrowheads="1"/>
          </p:cNvSpPr>
          <p:nvPr/>
        </p:nvSpPr>
        <p:spPr bwMode="auto">
          <a:xfrm>
            <a:off x="4770438" y="6454775"/>
            <a:ext cx="589756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rPr>
              <a:t>Budson &amp; Solomon, Practical Neurology 2012;12:88–96 </a:t>
            </a:r>
          </a:p>
        </p:txBody>
      </p:sp>
      <p:sp>
        <p:nvSpPr>
          <p:cNvPr id="2" name="Title 1"/>
          <p:cNvSpPr>
            <a:spLocks noGrp="1"/>
          </p:cNvSpPr>
          <p:nvPr>
            <p:ph type="title"/>
          </p:nvPr>
        </p:nvSpPr>
        <p:spPr>
          <a:xfrm>
            <a:off x="2209800" y="0"/>
            <a:ext cx="7772400" cy="673100"/>
          </a:xfrm>
        </p:spPr>
        <p:txBody>
          <a:bodyPr/>
          <a:lstStyle/>
          <a:p>
            <a:pPr>
              <a:defRPr/>
            </a:pPr>
            <a:r>
              <a:rPr lang="en-US">
                <a:solidFill>
                  <a:srgbClr val="000000"/>
                </a:solidFill>
                <a:latin typeface="Arial"/>
                <a:cs typeface="Arial"/>
              </a:rPr>
              <a:t>Biomarkers</a:t>
            </a:r>
          </a:p>
        </p:txBody>
      </p:sp>
    </p:spTree>
    <p:extLst>
      <p:ext uri="{BB962C8B-B14F-4D97-AF65-F5344CB8AC3E}">
        <p14:creationId xmlns:p14="http://schemas.microsoft.com/office/powerpoint/2010/main" val="443021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0"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grpId="0"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0" nodeType="click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7C2B8A-AE39-694D-89AF-15E5311401F1}"/>
              </a:ext>
            </a:extLst>
          </p:cNvPr>
          <p:cNvSpPr>
            <a:spLocks noGrp="1"/>
          </p:cNvSpPr>
          <p:nvPr>
            <p:ph type="title"/>
          </p:nvPr>
        </p:nvSpPr>
        <p:spPr>
          <a:xfrm>
            <a:off x="551329" y="221690"/>
            <a:ext cx="10515600" cy="1325563"/>
          </a:xfrm>
        </p:spPr>
        <p:txBody>
          <a:bodyPr/>
          <a:lstStyle/>
          <a:p>
            <a:r>
              <a:rPr lang="en-AU" dirty="0"/>
              <a:t>Can Brain Stimulation Reduce Amyloid? </a:t>
            </a:r>
          </a:p>
        </p:txBody>
      </p:sp>
      <p:sp>
        <p:nvSpPr>
          <p:cNvPr id="3" name="Content Placeholder 2">
            <a:extLst>
              <a:ext uri="{FF2B5EF4-FFF2-40B4-BE49-F238E27FC236}">
                <a16:creationId xmlns:a16="http://schemas.microsoft.com/office/drawing/2014/main" xmlns="" id="{92D76CDE-C077-FF42-A3BC-244080E501F5}"/>
              </a:ext>
            </a:extLst>
          </p:cNvPr>
          <p:cNvSpPr>
            <a:spLocks noGrp="1"/>
          </p:cNvSpPr>
          <p:nvPr>
            <p:ph idx="1"/>
          </p:nvPr>
        </p:nvSpPr>
        <p:spPr>
          <a:xfrm>
            <a:off x="766482" y="1547253"/>
            <a:ext cx="10672482" cy="4270375"/>
          </a:xfrm>
        </p:spPr>
        <p:txBody>
          <a:bodyPr>
            <a:normAutofit/>
          </a:bodyPr>
          <a:lstStyle/>
          <a:p>
            <a:pPr marL="0" indent="0">
              <a:buNone/>
            </a:pPr>
            <a:r>
              <a:rPr lang="en-US" dirty="0"/>
              <a:t>2. New external stimulation methods using sights and sounds to produce a particular pattern of naturally occurring brain activity in the brain. </a:t>
            </a:r>
          </a:p>
          <a:p>
            <a:pPr lvl="1"/>
            <a:r>
              <a:rPr lang="en-US" dirty="0"/>
              <a:t>Researchers from MIT have found positive effects from using light pulses in mice. The treatment boosted presence of a specific type of waves (Gamma waves) that are associated with memory, as well as improved learning and memory. </a:t>
            </a:r>
          </a:p>
          <a:p>
            <a:pPr lvl="1"/>
            <a:r>
              <a:rPr lang="en-US" dirty="0"/>
              <a:t>Other research has shown the same using sounds (Martorell et al., 2019) </a:t>
            </a:r>
          </a:p>
          <a:p>
            <a:r>
              <a:rPr lang="en-US" dirty="0"/>
              <a:t>Based on this, 2 clinical trials started by Cognito Therapeutics in MA: </a:t>
            </a:r>
          </a:p>
          <a:p>
            <a:pPr lvl="1"/>
            <a:r>
              <a:rPr lang="en-US" dirty="0"/>
              <a:t>Aim to see if the use of patterns of lights and sounds will result in the reduction of  Aβ and enhanced cognitive functioning </a:t>
            </a:r>
          </a:p>
          <a:p>
            <a:pPr lvl="1"/>
            <a:endParaRPr lang="en-US" dirty="0"/>
          </a:p>
          <a:p>
            <a:pPr lvl="1"/>
            <a:endParaRPr lang="it-IT" dirty="0"/>
          </a:p>
        </p:txBody>
      </p:sp>
    </p:spTree>
    <p:extLst>
      <p:ext uri="{BB962C8B-B14F-4D97-AF65-F5344CB8AC3E}">
        <p14:creationId xmlns:p14="http://schemas.microsoft.com/office/powerpoint/2010/main" val="2297512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86BF3E-A585-FD48-8FB5-F1929EA59725}"/>
              </a:ext>
            </a:extLst>
          </p:cNvPr>
          <p:cNvSpPr>
            <a:spLocks noGrp="1"/>
          </p:cNvSpPr>
          <p:nvPr>
            <p:ph type="title"/>
          </p:nvPr>
        </p:nvSpPr>
        <p:spPr>
          <a:xfrm>
            <a:off x="838200" y="149971"/>
            <a:ext cx="10515600" cy="1325563"/>
          </a:xfrm>
        </p:spPr>
        <p:txBody>
          <a:bodyPr/>
          <a:lstStyle/>
          <a:p>
            <a:pPr algn="ctr"/>
            <a:r>
              <a:rPr lang="en-GB" dirty="0"/>
              <a:t>Lifestyle changes might also slow down the disease  </a:t>
            </a:r>
          </a:p>
        </p:txBody>
      </p:sp>
      <p:sp>
        <p:nvSpPr>
          <p:cNvPr id="3" name="Content Placeholder 2">
            <a:extLst>
              <a:ext uri="{FF2B5EF4-FFF2-40B4-BE49-F238E27FC236}">
                <a16:creationId xmlns:a16="http://schemas.microsoft.com/office/drawing/2014/main" xmlns="" id="{AC4D5AFB-1229-0042-82C0-33463FC16725}"/>
              </a:ext>
            </a:extLst>
          </p:cNvPr>
          <p:cNvSpPr>
            <a:spLocks noGrp="1"/>
          </p:cNvSpPr>
          <p:nvPr>
            <p:ph idx="1"/>
          </p:nvPr>
        </p:nvSpPr>
        <p:spPr>
          <a:xfrm>
            <a:off x="838200" y="1573832"/>
            <a:ext cx="11120718" cy="4646893"/>
          </a:xfrm>
        </p:spPr>
        <p:txBody>
          <a:bodyPr>
            <a:normAutofit fontScale="92500"/>
          </a:bodyPr>
          <a:lstStyle/>
          <a:p>
            <a:r>
              <a:rPr lang="en-AU" dirty="0"/>
              <a:t>Number of ongoing clinical trials aiming to study how lifestyle changes can impact the disease. </a:t>
            </a:r>
          </a:p>
          <a:p>
            <a:r>
              <a:rPr lang="en-AU" dirty="0"/>
              <a:t>FINGER trial (1250 participants at risk for cognitive decline)-multidomain intervention study </a:t>
            </a:r>
          </a:p>
          <a:p>
            <a:pPr lvl="1"/>
            <a:r>
              <a:rPr lang="en-AU" dirty="0"/>
              <a:t>1 group completed a Lifestyle intervention that consisted on diet, exercise, cognitive training and vascular risk monitoring. Other group  just received medical advice. </a:t>
            </a:r>
          </a:p>
          <a:p>
            <a:pPr lvl="1"/>
            <a:r>
              <a:rPr lang="en-AU" dirty="0"/>
              <a:t>Results: It can improve or maintain cognitive function in elderly at risk for AD (Rosenberg et al., 2017)</a:t>
            </a:r>
          </a:p>
          <a:p>
            <a:r>
              <a:rPr lang="en-AU" dirty="0"/>
              <a:t>Hard to replicate these results in a trial with Alzheimer’s Disease patients. </a:t>
            </a:r>
          </a:p>
          <a:p>
            <a:r>
              <a:rPr lang="en-AU" dirty="0"/>
              <a:t>However multiple trials are currently investigating the contribution of physical activity, healthy diet, staying cognitively active (learning and socializing). </a:t>
            </a:r>
          </a:p>
          <a:p>
            <a:pPr lvl="1"/>
            <a:endParaRPr lang="it-IT" dirty="0"/>
          </a:p>
          <a:p>
            <a:pPr lvl="1"/>
            <a:endParaRPr lang="it-IT" dirty="0"/>
          </a:p>
        </p:txBody>
      </p:sp>
    </p:spTree>
    <p:extLst>
      <p:ext uri="{BB962C8B-B14F-4D97-AF65-F5344CB8AC3E}">
        <p14:creationId xmlns:p14="http://schemas.microsoft.com/office/powerpoint/2010/main" val="4190323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3" descr="Cove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5375276" y="1263651"/>
            <a:ext cx="5021263"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4" name="Text Placeholder 2"/>
          <p:cNvSpPr txBox="1">
            <a:spLocks/>
          </p:cNvSpPr>
          <p:nvPr/>
        </p:nvSpPr>
        <p:spPr bwMode="auto">
          <a:xfrm>
            <a:off x="1524000" y="6056313"/>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FontTx/>
              <a:buNone/>
            </a:pPr>
            <a:r>
              <a:rPr lang="en-US" altLang="en-US" sz="1600">
                <a:latin typeface="Helvetica" charset="0"/>
              </a:rPr>
              <a:t>From: </a:t>
            </a:r>
            <a:r>
              <a:rPr lang="en-US" altLang="en-US" sz="1600" b="1">
                <a:latin typeface="Helvetica" charset="0"/>
              </a:rPr>
              <a:t>Mediterranean Diet and Age-Related Cognitive Decline: A Randomized Clinical Trial</a:t>
            </a:r>
          </a:p>
        </p:txBody>
      </p:sp>
      <p:sp>
        <p:nvSpPr>
          <p:cNvPr id="105475" name="Text Placeholder 2"/>
          <p:cNvSpPr txBox="1">
            <a:spLocks/>
          </p:cNvSpPr>
          <p:nvPr/>
        </p:nvSpPr>
        <p:spPr bwMode="auto">
          <a:xfrm>
            <a:off x="1524000" y="6405563"/>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FontTx/>
              <a:buNone/>
            </a:pPr>
            <a:r>
              <a:rPr lang="en-US" altLang="en-US" sz="1800" dirty="0">
                <a:latin typeface="Helvetica" charset="0"/>
              </a:rPr>
              <a:t>JAMA Intern Med. 2015;175(7):1094-1103. doi:10.1001/jamainternmed.2015.1668</a:t>
            </a:r>
          </a:p>
        </p:txBody>
      </p:sp>
      <p:sp>
        <p:nvSpPr>
          <p:cNvPr id="105476" name="Title 7"/>
          <p:cNvSpPr>
            <a:spLocks noGrp="1"/>
          </p:cNvSpPr>
          <p:nvPr>
            <p:ph type="title"/>
          </p:nvPr>
        </p:nvSpPr>
        <p:spPr>
          <a:xfrm>
            <a:off x="1752600" y="92075"/>
            <a:ext cx="8763000" cy="1143000"/>
          </a:xfrm>
        </p:spPr>
        <p:txBody>
          <a:bodyPr>
            <a:normAutofit fontScale="90000"/>
          </a:bodyPr>
          <a:lstStyle/>
          <a:p>
            <a:r>
              <a:rPr lang="en-US" altLang="en-US"/>
              <a:t>Mediterranean diet improves cognitive function vs. control diet</a:t>
            </a:r>
          </a:p>
        </p:txBody>
      </p:sp>
      <p:sp>
        <p:nvSpPr>
          <p:cNvPr id="9" name="Content Placeholder 8"/>
          <p:cNvSpPr>
            <a:spLocks noGrp="1"/>
          </p:cNvSpPr>
          <p:nvPr>
            <p:ph sz="half" idx="1"/>
          </p:nvPr>
        </p:nvSpPr>
        <p:spPr>
          <a:xfrm>
            <a:off x="762000" y="1462088"/>
            <a:ext cx="4724400" cy="4633912"/>
          </a:xfrm>
        </p:spPr>
        <p:txBody>
          <a:bodyPr>
            <a:normAutofit/>
          </a:bodyPr>
          <a:lstStyle/>
          <a:p>
            <a:pPr>
              <a:defRPr/>
            </a:pPr>
            <a:r>
              <a:rPr lang="en-US" dirty="0"/>
              <a:t>334 cognitively healthy adults</a:t>
            </a:r>
          </a:p>
          <a:p>
            <a:pPr>
              <a:defRPr/>
            </a:pPr>
            <a:r>
              <a:rPr lang="en-US" dirty="0"/>
              <a:t>Mean age 67 years</a:t>
            </a:r>
          </a:p>
          <a:p>
            <a:pPr>
              <a:defRPr/>
            </a:pPr>
            <a:r>
              <a:rPr lang="en-US" dirty="0"/>
              <a:t>Randomly assigned</a:t>
            </a:r>
          </a:p>
          <a:p>
            <a:pPr lvl="1">
              <a:defRPr/>
            </a:pPr>
            <a:r>
              <a:rPr lang="en-US" dirty="0"/>
              <a:t>Med diet + olive oil</a:t>
            </a:r>
          </a:p>
          <a:p>
            <a:pPr lvl="1">
              <a:defRPr/>
            </a:pPr>
            <a:r>
              <a:rPr lang="en-US" dirty="0"/>
              <a:t>Med diet + nuts</a:t>
            </a:r>
          </a:p>
          <a:p>
            <a:pPr lvl="1">
              <a:defRPr/>
            </a:pPr>
            <a:r>
              <a:rPr lang="en-US" dirty="0"/>
              <a:t>Control</a:t>
            </a:r>
          </a:p>
          <a:p>
            <a:pPr marL="342900" lvl="1" indent="-342900">
              <a:buFontTx/>
              <a:buChar char="•"/>
              <a:defRPr/>
            </a:pPr>
            <a:r>
              <a:rPr lang="en-US" altLang="en-US" dirty="0"/>
              <a:t>Fish, olive oil, avocado, fruit, vegetables, beans, nuts, whole grains, red wine</a:t>
            </a:r>
          </a:p>
          <a:p>
            <a:pPr>
              <a:defRPr/>
            </a:pPr>
            <a:endParaRPr lang="en-US" dirty="0"/>
          </a:p>
        </p:txBody>
      </p:sp>
    </p:spTree>
    <p:extLst>
      <p:ext uri="{BB962C8B-B14F-4D97-AF65-F5344CB8AC3E}">
        <p14:creationId xmlns:p14="http://schemas.microsoft.com/office/powerpoint/2010/main" val="991032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6"/>
          <p:cNvSpPr>
            <a:spLocks noGrp="1"/>
          </p:cNvSpPr>
          <p:nvPr>
            <p:ph type="title"/>
          </p:nvPr>
        </p:nvSpPr>
        <p:spPr/>
        <p:txBody>
          <a:bodyPr/>
          <a:lstStyle/>
          <a:p>
            <a:r>
              <a:rPr lang="en-US" altLang="en-US"/>
              <a:t>Exercise increases hippocampal volume in older adults</a:t>
            </a:r>
          </a:p>
        </p:txBody>
      </p:sp>
      <p:sp>
        <p:nvSpPr>
          <p:cNvPr id="106498" name="Content Placeholder 7"/>
          <p:cNvSpPr>
            <a:spLocks noGrp="1"/>
          </p:cNvSpPr>
          <p:nvPr>
            <p:ph idx="1"/>
          </p:nvPr>
        </p:nvSpPr>
        <p:spPr/>
        <p:txBody>
          <a:bodyPr/>
          <a:lstStyle/>
          <a:p>
            <a:r>
              <a:rPr lang="en-US" altLang="en-US" dirty="0"/>
              <a:t>120 older adults 55-80, mean 66 years</a:t>
            </a:r>
          </a:p>
          <a:p>
            <a:r>
              <a:rPr lang="en-US" altLang="en-US" dirty="0"/>
              <a:t>Randomized to 1 </a:t>
            </a:r>
            <a:r>
              <a:rPr lang="en-US" altLang="en-US" dirty="0" err="1"/>
              <a:t>yr</a:t>
            </a:r>
            <a:r>
              <a:rPr lang="en-US" altLang="en-US" dirty="0"/>
              <a:t> of exercise or stretching </a:t>
            </a:r>
          </a:p>
          <a:p>
            <a:endParaRPr lang="en-US" altLang="en-US" dirty="0"/>
          </a:p>
        </p:txBody>
      </p:sp>
      <p:pic>
        <p:nvPicPr>
          <p:cNvPr id="106499"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0" y="3276601"/>
            <a:ext cx="91440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077325" y="2486025"/>
            <a:ext cx="14732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30800" y="6500813"/>
            <a:ext cx="553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040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3"/>
          <p:cNvSpPr>
            <a:spLocks noGrp="1"/>
          </p:cNvSpPr>
          <p:nvPr>
            <p:ph type="title"/>
          </p:nvPr>
        </p:nvSpPr>
        <p:spPr>
          <a:xfrm>
            <a:off x="2209800" y="136525"/>
            <a:ext cx="7772400" cy="1143000"/>
          </a:xfrm>
        </p:spPr>
        <p:txBody>
          <a:bodyPr>
            <a:normAutofit fontScale="90000"/>
          </a:bodyPr>
          <a:lstStyle/>
          <a:p>
            <a:r>
              <a:rPr lang="en-US" altLang="en-US"/>
              <a:t>⍙VO</a:t>
            </a:r>
            <a:r>
              <a:rPr lang="en-US" altLang="en-US" baseline="-25000"/>
              <a:t>2</a:t>
            </a:r>
            <a:r>
              <a:rPr lang="en-US" altLang="en-US"/>
              <a:t> max correlates with </a:t>
            </a:r>
            <a:br>
              <a:rPr lang="en-US" altLang="en-US"/>
            </a:br>
            <a:r>
              <a:rPr lang="en-US" altLang="en-US"/>
              <a:t>⍙ hippocampal volume</a:t>
            </a:r>
          </a:p>
        </p:txBody>
      </p:sp>
      <p:pic>
        <p:nvPicPr>
          <p:cNvPr id="107522" name="Picture 4"/>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2928938" y="1522414"/>
            <a:ext cx="6659562" cy="480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30800" y="6500813"/>
            <a:ext cx="553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339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3"/>
          <p:cNvSpPr>
            <a:spLocks noGrp="1"/>
          </p:cNvSpPr>
          <p:nvPr>
            <p:ph type="title"/>
          </p:nvPr>
        </p:nvSpPr>
        <p:spPr>
          <a:xfrm>
            <a:off x="2209800" y="292100"/>
            <a:ext cx="7772400" cy="1143000"/>
          </a:xfrm>
        </p:spPr>
        <p:txBody>
          <a:bodyPr>
            <a:normAutofit fontScale="90000"/>
          </a:bodyPr>
          <a:lstStyle/>
          <a:p>
            <a:r>
              <a:rPr lang="en-US" altLang="en-US"/>
              <a:t>⍙ BDNF correlates with </a:t>
            </a:r>
            <a:br>
              <a:rPr lang="en-US" altLang="en-US"/>
            </a:br>
            <a:r>
              <a:rPr lang="en-US" altLang="en-US"/>
              <a:t>⍙ hippocampal volume</a:t>
            </a:r>
          </a:p>
        </p:txBody>
      </p:sp>
      <p:pic>
        <p:nvPicPr>
          <p:cNvPr id="108546" name="Picture 4"/>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2968625" y="1774826"/>
            <a:ext cx="625475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30800" y="6500813"/>
            <a:ext cx="553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429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3"/>
          <p:cNvSpPr>
            <a:spLocks noGrp="1"/>
          </p:cNvSpPr>
          <p:nvPr>
            <p:ph type="title"/>
          </p:nvPr>
        </p:nvSpPr>
        <p:spPr>
          <a:xfrm>
            <a:off x="1752600" y="609600"/>
            <a:ext cx="8763000" cy="1143000"/>
          </a:xfrm>
        </p:spPr>
        <p:txBody>
          <a:bodyPr>
            <a:normAutofit fontScale="90000"/>
          </a:bodyPr>
          <a:lstStyle/>
          <a:p>
            <a:r>
              <a:rPr lang="en-US" altLang="en-US"/>
              <a:t>⍙memory performance correlates </a:t>
            </a:r>
            <a:br>
              <a:rPr lang="en-US" altLang="en-US"/>
            </a:br>
            <a:r>
              <a:rPr lang="en-US" altLang="en-US"/>
              <a:t>with⍙ hippocampal volume</a:t>
            </a:r>
          </a:p>
        </p:txBody>
      </p:sp>
      <p:pic>
        <p:nvPicPr>
          <p:cNvPr id="109570" name="Picture 4"/>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3409951" y="2024064"/>
            <a:ext cx="5846763"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30800" y="6500813"/>
            <a:ext cx="553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541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7B8A7D-AD24-A042-AC01-506F62BB7051}"/>
              </a:ext>
            </a:extLst>
          </p:cNvPr>
          <p:cNvSpPr>
            <a:spLocks noGrp="1"/>
          </p:cNvSpPr>
          <p:nvPr>
            <p:ph type="title"/>
          </p:nvPr>
        </p:nvSpPr>
        <p:spPr>
          <a:xfrm>
            <a:off x="0" y="1"/>
            <a:ext cx="12066494" cy="1045228"/>
          </a:xfrm>
        </p:spPr>
        <p:txBody>
          <a:bodyPr/>
          <a:lstStyle/>
          <a:p>
            <a:r>
              <a:rPr lang="it-IT" dirty="0"/>
              <a:t>COVID-19 and </a:t>
            </a:r>
            <a:r>
              <a:rPr lang="it-IT" dirty="0" err="1"/>
              <a:t>Dementia</a:t>
            </a:r>
            <a:r>
              <a:rPr lang="it-IT" dirty="0"/>
              <a:t> </a:t>
            </a:r>
          </a:p>
        </p:txBody>
      </p:sp>
      <p:sp>
        <p:nvSpPr>
          <p:cNvPr id="3" name="Content Placeholder 2">
            <a:extLst>
              <a:ext uri="{FF2B5EF4-FFF2-40B4-BE49-F238E27FC236}">
                <a16:creationId xmlns:a16="http://schemas.microsoft.com/office/drawing/2014/main" xmlns="" id="{9AFA044F-350E-E043-9424-6C58E54FA7B2}"/>
              </a:ext>
            </a:extLst>
          </p:cNvPr>
          <p:cNvSpPr>
            <a:spLocks noGrp="1"/>
          </p:cNvSpPr>
          <p:nvPr>
            <p:ph idx="1"/>
          </p:nvPr>
        </p:nvSpPr>
        <p:spPr>
          <a:xfrm>
            <a:off x="210670" y="1045228"/>
            <a:ext cx="11712389" cy="6018959"/>
          </a:xfrm>
        </p:spPr>
        <p:txBody>
          <a:bodyPr>
            <a:normAutofit fontScale="92500" lnSpcReduction="10000"/>
          </a:bodyPr>
          <a:lstStyle/>
          <a:p>
            <a:r>
              <a:rPr lang="en-AU" u="sng" dirty="0"/>
              <a:t>Major cognitive effects </a:t>
            </a:r>
            <a:r>
              <a:rPr lang="en-AU" dirty="0"/>
              <a:t>can results from COVID </a:t>
            </a:r>
          </a:p>
          <a:p>
            <a:pPr lvl="1"/>
            <a:r>
              <a:rPr lang="en-AU" dirty="0"/>
              <a:t>Cognitive tests performance of survivors of ICU show deficits in memory and attention that  can be comparable to someone who has had a moderate brain injury. </a:t>
            </a:r>
          </a:p>
          <a:p>
            <a:pPr lvl="1"/>
            <a:r>
              <a:rPr lang="en-AU" dirty="0"/>
              <a:t>These effects can have a major impact on daily life functioning. </a:t>
            </a:r>
          </a:p>
          <a:p>
            <a:r>
              <a:rPr lang="en-AU" dirty="0"/>
              <a:t>But also </a:t>
            </a:r>
            <a:r>
              <a:rPr lang="en-AU" u="sng" dirty="0"/>
              <a:t>subtle cognitive effects </a:t>
            </a:r>
            <a:r>
              <a:rPr lang="en-AU" dirty="0"/>
              <a:t>are seen: </a:t>
            </a:r>
          </a:p>
          <a:p>
            <a:pPr lvl="1"/>
            <a:r>
              <a:rPr lang="en-AU" dirty="0"/>
              <a:t>In cases of mild COVID Infection, impairment in sustained attention was seen in individuals that had fully recovered from the infection.  (Zhou et al., 2020)</a:t>
            </a:r>
          </a:p>
          <a:p>
            <a:r>
              <a:rPr lang="en-AU" u="sng" dirty="0"/>
              <a:t>Long-term cognitive effects</a:t>
            </a:r>
            <a:r>
              <a:rPr lang="en-AU" dirty="0"/>
              <a:t>: </a:t>
            </a:r>
          </a:p>
          <a:p>
            <a:pPr lvl="1"/>
            <a:r>
              <a:rPr lang="en-AU" dirty="0"/>
              <a:t>Cognitive Impairment from COVID could be due to small strokes or lack of oxygen which are both risk factors for dementia. </a:t>
            </a:r>
          </a:p>
          <a:p>
            <a:pPr lvl="1"/>
            <a:endParaRPr lang="en-AU" dirty="0"/>
          </a:p>
          <a:p>
            <a:pPr lvl="1"/>
            <a:r>
              <a:rPr lang="en-AU" dirty="0"/>
              <a:t>COVID-19 frequently leads to  brain damage particularly in those over 70, and this could eventually mean that it could place its survivors at higher risk for developing AD Dementia. (</a:t>
            </a:r>
            <a:r>
              <a:rPr lang="en-AU" dirty="0" err="1"/>
              <a:t>Heneka</a:t>
            </a:r>
            <a:r>
              <a:rPr lang="en-AU" dirty="0"/>
              <a:t> et al., 2020)</a:t>
            </a:r>
          </a:p>
          <a:p>
            <a:pPr lvl="1"/>
            <a:endParaRPr lang="en-AU" dirty="0"/>
          </a:p>
          <a:p>
            <a:pPr lvl="1"/>
            <a:r>
              <a:rPr lang="en-AU" dirty="0"/>
              <a:t>New Research efforts are now required to investigate the impact that COVID-19 can have on development of AD and AD related dementias. </a:t>
            </a:r>
          </a:p>
          <a:p>
            <a:pPr lvl="1"/>
            <a:endParaRPr lang="it-IT" dirty="0"/>
          </a:p>
          <a:p>
            <a:pPr lvl="1"/>
            <a:endParaRPr lang="it-IT" dirty="0"/>
          </a:p>
          <a:p>
            <a:endParaRPr lang="it-IT" dirty="0"/>
          </a:p>
          <a:p>
            <a:pPr marL="0" indent="0">
              <a:buNone/>
            </a:pPr>
            <a:endParaRPr lang="it-IT" dirty="0"/>
          </a:p>
        </p:txBody>
      </p:sp>
    </p:spTree>
    <p:extLst>
      <p:ext uri="{BB962C8B-B14F-4D97-AF65-F5344CB8AC3E}">
        <p14:creationId xmlns:p14="http://schemas.microsoft.com/office/powerpoint/2010/main" val="3113954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98FF3-34F5-6F41-8A13-5B64332957E0}"/>
              </a:ext>
            </a:extLst>
          </p:cNvPr>
          <p:cNvSpPr>
            <a:spLocks noGrp="1"/>
          </p:cNvSpPr>
          <p:nvPr>
            <p:ph type="title"/>
          </p:nvPr>
        </p:nvSpPr>
        <p:spPr>
          <a:xfrm>
            <a:off x="480392" y="179595"/>
            <a:ext cx="10515600" cy="1325563"/>
          </a:xfrm>
        </p:spPr>
        <p:txBody>
          <a:bodyPr/>
          <a:lstStyle/>
          <a:p>
            <a:r>
              <a:rPr lang="it-IT" dirty="0"/>
              <a:t>Take Home </a:t>
            </a:r>
            <a:r>
              <a:rPr lang="it-IT" dirty="0" err="1"/>
              <a:t>Points</a:t>
            </a:r>
            <a:endParaRPr lang="it-IT" dirty="0"/>
          </a:p>
        </p:txBody>
      </p:sp>
      <p:sp>
        <p:nvSpPr>
          <p:cNvPr id="3" name="Content Placeholder 2">
            <a:extLst>
              <a:ext uri="{FF2B5EF4-FFF2-40B4-BE49-F238E27FC236}">
                <a16:creationId xmlns:a16="http://schemas.microsoft.com/office/drawing/2014/main" xmlns="" id="{2F2C3D47-7293-4B49-97E5-4FDAB1730970}"/>
              </a:ext>
            </a:extLst>
          </p:cNvPr>
          <p:cNvSpPr>
            <a:spLocks noGrp="1"/>
          </p:cNvSpPr>
          <p:nvPr>
            <p:ph idx="1"/>
          </p:nvPr>
        </p:nvSpPr>
        <p:spPr>
          <a:xfrm>
            <a:off x="826911" y="1374070"/>
            <a:ext cx="10515600" cy="4351338"/>
          </a:xfrm>
        </p:spPr>
        <p:txBody>
          <a:bodyPr>
            <a:normAutofit fontScale="92500" lnSpcReduction="20000"/>
          </a:bodyPr>
          <a:lstStyle/>
          <a:p>
            <a:r>
              <a:rPr lang="en-AU" dirty="0"/>
              <a:t>As of today, there are no effective medications that can halt the disease, however ongoing clinical trials are moving forward to improve ways to slow down and possibly stop the disease progress.</a:t>
            </a:r>
          </a:p>
          <a:p>
            <a:endParaRPr lang="en-AU" dirty="0"/>
          </a:p>
          <a:p>
            <a:r>
              <a:rPr lang="en-AU" dirty="0"/>
              <a:t>While pharmacological treatments are being tested, more and more research efforts are showing promising results on the importance of sleep, healthy </a:t>
            </a:r>
            <a:r>
              <a:rPr lang="en-CA" dirty="0"/>
              <a:t>Mediterranean</a:t>
            </a:r>
            <a:r>
              <a:rPr lang="en-AU" dirty="0"/>
              <a:t> diet, socialization, and cognitive engagement in order to improve or even just maintain cognitive function. </a:t>
            </a:r>
          </a:p>
          <a:p>
            <a:endParaRPr lang="en-AU" dirty="0"/>
          </a:p>
          <a:p>
            <a:r>
              <a:rPr lang="en-AU" dirty="0"/>
              <a:t>Due to the current pandemic, new research efforts are necessary to understand the impact that COVID-19 can have in increasing the risk of AD and related dementias. </a:t>
            </a:r>
          </a:p>
        </p:txBody>
      </p:sp>
    </p:spTree>
    <p:extLst>
      <p:ext uri="{BB962C8B-B14F-4D97-AF65-F5344CB8AC3E}">
        <p14:creationId xmlns:p14="http://schemas.microsoft.com/office/powerpoint/2010/main" val="2929504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idx="4294967295"/>
          </p:nvPr>
        </p:nvSpPr>
        <p:spPr>
          <a:xfrm>
            <a:off x="419100" y="-3175"/>
            <a:ext cx="11125200" cy="823913"/>
          </a:xfrm>
        </p:spPr>
        <p:txBody>
          <a:bodyPr vert="horz" wrap="square" lIns="91440" tIns="45720" rIns="91440" bIns="45720" numCol="1" anchor="ctr" anchorCtr="0" compatLnSpc="1">
            <a:prstTxWarp prst="textNoShape">
              <a:avLst/>
            </a:prstTxWarp>
            <a:normAutofit/>
          </a:bodyPr>
          <a:lstStyle/>
          <a:p>
            <a:pPr>
              <a:defRPr/>
            </a:pPr>
            <a:r>
              <a:rPr lang="en-US" dirty="0">
                <a:cs typeface="+mj-cs"/>
              </a:rPr>
              <a:t>PET Amyloid Imaging was approved since 2012 </a:t>
            </a:r>
          </a:p>
        </p:txBody>
      </p:sp>
      <p:sp>
        <p:nvSpPr>
          <p:cNvPr id="38914" name="Text Box 7"/>
          <p:cNvSpPr txBox="1">
            <a:spLocks noChangeArrowheads="1"/>
          </p:cNvSpPr>
          <p:nvPr/>
        </p:nvSpPr>
        <p:spPr bwMode="auto">
          <a:xfrm>
            <a:off x="7261226" y="5357814"/>
            <a:ext cx="27908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solidFill>
                  <a:srgbClr val="FFFFFF"/>
                </a:solidFill>
                <a:latin typeface="Times" charset="0"/>
              </a:rPr>
              <a:t>Alzheimer</a:t>
            </a:r>
            <a:r>
              <a:rPr lang="ja-JP" altLang="en-US">
                <a:solidFill>
                  <a:srgbClr val="FFFFFF"/>
                </a:solidFill>
                <a:latin typeface="Times" charset="0"/>
              </a:rPr>
              <a:t>’</a:t>
            </a:r>
            <a:r>
              <a:rPr lang="en-US" altLang="ja-JP">
                <a:solidFill>
                  <a:srgbClr val="FFFFFF"/>
                </a:solidFill>
                <a:latin typeface="Times" charset="0"/>
              </a:rPr>
              <a:t>s Disease</a:t>
            </a:r>
          </a:p>
          <a:p>
            <a:pPr algn="ctr"/>
            <a:r>
              <a:rPr lang="en-US" sz="2000">
                <a:solidFill>
                  <a:srgbClr val="FFFFFF"/>
                </a:solidFill>
                <a:latin typeface="Times" charset="0"/>
              </a:rPr>
              <a:t>65 year old</a:t>
            </a:r>
          </a:p>
          <a:p>
            <a:pPr algn="ctr"/>
            <a:r>
              <a:rPr lang="en-US" sz="2000">
                <a:solidFill>
                  <a:srgbClr val="FFFFFF"/>
                </a:solidFill>
                <a:latin typeface="Times" charset="0"/>
              </a:rPr>
              <a:t>MoCA 21</a:t>
            </a:r>
          </a:p>
        </p:txBody>
      </p:sp>
      <p:sp>
        <p:nvSpPr>
          <p:cNvPr id="38915" name="Text Box 8"/>
          <p:cNvSpPr txBox="1">
            <a:spLocks noChangeArrowheads="1"/>
          </p:cNvSpPr>
          <p:nvPr/>
        </p:nvSpPr>
        <p:spPr bwMode="auto">
          <a:xfrm>
            <a:off x="2446338" y="5548313"/>
            <a:ext cx="2468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solidFill>
                  <a:srgbClr val="FFFFFF"/>
                </a:solidFill>
                <a:latin typeface="Times" charset="0"/>
              </a:rPr>
              <a:t>Non-AD dementia</a:t>
            </a:r>
          </a:p>
        </p:txBody>
      </p:sp>
      <p:pic>
        <p:nvPicPr>
          <p:cNvPr id="3891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72194" y="719500"/>
            <a:ext cx="7855131" cy="36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9100" y="4367499"/>
            <a:ext cx="10896600" cy="1477328"/>
          </a:xfrm>
          <a:prstGeom prst="rect">
            <a:avLst/>
          </a:prstGeom>
        </p:spPr>
        <p:txBody>
          <a:bodyPr wrap="square">
            <a:spAutoFit/>
          </a:bodyPr>
          <a:lstStyle/>
          <a:p>
            <a:pPr marL="285750" lvl="1" indent="-285750">
              <a:buFont typeface="Arial"/>
              <a:buChar char="•"/>
              <a:defRPr/>
            </a:pPr>
            <a:r>
              <a:rPr lang="en-US" dirty="0">
                <a:sym typeface="Wingdings"/>
              </a:rPr>
              <a:t>Use when knowing that AD pathology is present in symptomatic patient would change management.</a:t>
            </a:r>
          </a:p>
          <a:p>
            <a:pPr marL="285750" lvl="1" indent="-285750">
              <a:buFont typeface="Arial"/>
              <a:buChar char="•"/>
              <a:defRPr/>
            </a:pPr>
            <a:r>
              <a:rPr lang="en-US" dirty="0">
                <a:solidFill>
                  <a:schemeClr val="tx2"/>
                </a:solidFill>
                <a:sym typeface="Wingdings"/>
              </a:rPr>
              <a:t>May detect amyloid plaques in asymptomatic patients who may not develop disease for 10-15+ years</a:t>
            </a:r>
          </a:p>
          <a:p>
            <a:pPr marL="285750" lvl="1" indent="-285750">
              <a:buFont typeface="Arial"/>
              <a:buChar char="•"/>
              <a:defRPr/>
            </a:pPr>
            <a:r>
              <a:rPr lang="en-US" dirty="0">
                <a:solidFill>
                  <a:schemeClr val="tx2"/>
                </a:solidFill>
                <a:sym typeface="Wingdings"/>
              </a:rPr>
              <a:t>Not paid for by Medicare or other insurance companies</a:t>
            </a:r>
          </a:p>
          <a:p>
            <a:pPr marL="285750" lvl="1" indent="-285750">
              <a:buFont typeface="Arial"/>
              <a:buChar char="•"/>
              <a:defRPr/>
            </a:pPr>
            <a:r>
              <a:rPr lang="en-US" dirty="0">
                <a:solidFill>
                  <a:schemeClr val="tx2"/>
                </a:solidFill>
                <a:sym typeface="Wingdings"/>
              </a:rPr>
              <a:t>Can obtain through Veterans Affairs hospitals, clinical trials/research studies, and self-pay. </a:t>
            </a:r>
          </a:p>
          <a:p>
            <a:pPr marL="285750" lvl="1" indent="-285750">
              <a:buFont typeface="Arial"/>
              <a:buChar char="•"/>
              <a:defRPr/>
            </a:pPr>
            <a:r>
              <a:rPr lang="en-US" dirty="0">
                <a:sym typeface="Wingdings"/>
              </a:rPr>
              <a:t>Will have broader use when disease modifying therapies are available.</a:t>
            </a:r>
            <a:endParaRPr lang="en-US" dirty="0"/>
          </a:p>
        </p:txBody>
      </p:sp>
      <p:sp>
        <p:nvSpPr>
          <p:cNvPr id="9" name="TextBox 2"/>
          <p:cNvSpPr txBox="1">
            <a:spLocks noChangeArrowheads="1"/>
          </p:cNvSpPr>
          <p:nvPr/>
        </p:nvSpPr>
        <p:spPr bwMode="auto">
          <a:xfrm>
            <a:off x="6459538" y="6396038"/>
            <a:ext cx="4208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en-US" sz="2000"/>
              <a:t>From Budson &amp; Solomon, 2016</a:t>
            </a:r>
          </a:p>
        </p:txBody>
      </p:sp>
    </p:spTree>
    <p:extLst>
      <p:ext uri="{BB962C8B-B14F-4D97-AF65-F5344CB8AC3E}">
        <p14:creationId xmlns:p14="http://schemas.microsoft.com/office/powerpoint/2010/main" val="171309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idx="4294967295"/>
          </p:nvPr>
        </p:nvSpPr>
        <p:spPr>
          <a:xfrm>
            <a:off x="93616" y="112085"/>
            <a:ext cx="11545390" cy="828441"/>
          </a:xfrm>
        </p:spPr>
        <p:txBody>
          <a:bodyPr vert="horz" wrap="square" lIns="91440" tIns="45720" rIns="91440" bIns="45720" numCol="1" anchor="ctr" anchorCtr="0" compatLnSpc="1">
            <a:prstTxWarp prst="textNoShape">
              <a:avLst/>
            </a:prstTxWarp>
            <a:normAutofit fontScale="90000"/>
          </a:bodyPr>
          <a:lstStyle/>
          <a:p>
            <a:pPr algn="ctr">
              <a:defRPr/>
            </a:pPr>
            <a:r>
              <a:rPr lang="en-US" b="1" dirty="0"/>
              <a:t>PET tau imaging </a:t>
            </a:r>
            <a:r>
              <a:rPr lang="en-US" dirty="0"/>
              <a:t>: </a:t>
            </a:r>
            <a:br>
              <a:rPr lang="en-US" dirty="0"/>
            </a:br>
            <a:r>
              <a:rPr lang="en-US" dirty="0">
                <a:cs typeface="+mj-cs"/>
              </a:rPr>
              <a:t>FDA approved May 2020</a:t>
            </a:r>
          </a:p>
        </p:txBody>
      </p:sp>
      <p:sp>
        <p:nvSpPr>
          <p:cNvPr id="8" name="Rectangle 7">
            <a:extLst>
              <a:ext uri="{FF2B5EF4-FFF2-40B4-BE49-F238E27FC236}">
                <a16:creationId xmlns:a16="http://schemas.microsoft.com/office/drawing/2014/main" xmlns="" id="{5DB663A6-4191-F149-BC1A-D945DF59D039}"/>
              </a:ext>
            </a:extLst>
          </p:cNvPr>
          <p:cNvSpPr/>
          <p:nvPr/>
        </p:nvSpPr>
        <p:spPr>
          <a:xfrm>
            <a:off x="507273" y="4812274"/>
            <a:ext cx="11392989" cy="1754326"/>
          </a:xfrm>
          <a:prstGeom prst="rect">
            <a:avLst/>
          </a:prstGeom>
        </p:spPr>
        <p:txBody>
          <a:bodyPr wrap="square">
            <a:spAutoFit/>
          </a:bodyPr>
          <a:lstStyle/>
          <a:p>
            <a:pPr marL="285750" lvl="1" indent="-285750">
              <a:buFont typeface="Arial"/>
              <a:buChar char="•"/>
              <a:defRPr/>
            </a:pPr>
            <a:r>
              <a:rPr lang="en-US" dirty="0">
                <a:sym typeface="Wingdings"/>
              </a:rPr>
              <a:t>Use when knowing that AD pathology is present in symptomatic patient would change management.</a:t>
            </a:r>
          </a:p>
          <a:p>
            <a:pPr marL="285750" lvl="1" indent="-285750">
              <a:buFont typeface="Arial"/>
              <a:buChar char="•"/>
              <a:defRPr/>
            </a:pPr>
            <a:r>
              <a:rPr lang="en-US" dirty="0">
                <a:sym typeface="Wingdings"/>
              </a:rPr>
              <a:t>Will detect AD tau tangles in symptomatic patients and should correlate with symptoms</a:t>
            </a:r>
          </a:p>
          <a:p>
            <a:pPr marL="285750" lvl="1" indent="-285750">
              <a:buFont typeface="Arial"/>
              <a:buChar char="•"/>
              <a:defRPr/>
            </a:pPr>
            <a:r>
              <a:rPr lang="en-US" dirty="0">
                <a:sym typeface="Wingdings"/>
              </a:rPr>
              <a:t>May detect other types of tau tangles in other dementias (not yet clear)</a:t>
            </a:r>
          </a:p>
          <a:p>
            <a:pPr marL="285750" lvl="1" indent="-285750">
              <a:buFont typeface="Arial"/>
              <a:buChar char="•"/>
              <a:defRPr/>
            </a:pPr>
            <a:r>
              <a:rPr lang="en-US" dirty="0">
                <a:sym typeface="Wingdings"/>
              </a:rPr>
              <a:t>Not paid for by Medicare or other insurance companies</a:t>
            </a:r>
          </a:p>
          <a:p>
            <a:pPr marL="285750" lvl="1" indent="-285750">
              <a:buFont typeface="Arial"/>
              <a:buChar char="•"/>
              <a:defRPr/>
            </a:pPr>
            <a:r>
              <a:rPr lang="en-US" dirty="0">
                <a:sym typeface="Wingdings"/>
              </a:rPr>
              <a:t>Can obtain through Veterans Affairs hospitals, clinical trials/research studies, and self-pay. </a:t>
            </a:r>
          </a:p>
          <a:p>
            <a:pPr marL="285750" lvl="1" indent="-285750">
              <a:buFont typeface="Arial"/>
              <a:buChar char="•"/>
              <a:defRPr/>
            </a:pPr>
            <a:r>
              <a:rPr lang="en-US" dirty="0">
                <a:sym typeface="Wingdings"/>
              </a:rPr>
              <a:t>Will have broader use when disease modifying therapies are available.</a:t>
            </a:r>
            <a:endParaRPr lang="en-US" dirty="0"/>
          </a:p>
        </p:txBody>
      </p:sp>
      <p:grpSp>
        <p:nvGrpSpPr>
          <p:cNvPr id="3" name="Group 2">
            <a:extLst>
              <a:ext uri="{FF2B5EF4-FFF2-40B4-BE49-F238E27FC236}">
                <a16:creationId xmlns:a16="http://schemas.microsoft.com/office/drawing/2014/main" xmlns="" id="{3B5DBE82-276B-6442-8DDE-C0AD6E72C419}"/>
              </a:ext>
            </a:extLst>
          </p:cNvPr>
          <p:cNvGrpSpPr/>
          <p:nvPr/>
        </p:nvGrpSpPr>
        <p:grpSpPr>
          <a:xfrm>
            <a:off x="1926108" y="1247503"/>
            <a:ext cx="8607570" cy="3322320"/>
            <a:chOff x="1048220" y="673596"/>
            <a:chExt cx="9636503" cy="3913007"/>
          </a:xfrm>
        </p:grpSpPr>
        <p:pic>
          <p:nvPicPr>
            <p:cNvPr id="10" name="Picture 9">
              <a:extLst>
                <a:ext uri="{FF2B5EF4-FFF2-40B4-BE49-F238E27FC236}">
                  <a16:creationId xmlns:a16="http://schemas.microsoft.com/office/drawing/2014/main" xmlns="" id="{245C737E-619A-AF49-804B-FC99FD5C31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8220" y="930590"/>
              <a:ext cx="3450103" cy="3656013"/>
            </a:xfrm>
            <a:prstGeom prst="rect">
              <a:avLst/>
            </a:prstGeom>
          </p:spPr>
        </p:pic>
        <p:pic>
          <p:nvPicPr>
            <p:cNvPr id="11" name="Picture 10">
              <a:extLst>
                <a:ext uri="{FF2B5EF4-FFF2-40B4-BE49-F238E27FC236}">
                  <a16:creationId xmlns:a16="http://schemas.microsoft.com/office/drawing/2014/main" xmlns="" id="{27E310CE-123B-B742-874B-F16C7AD8F3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7494" y="673596"/>
              <a:ext cx="3368357" cy="3913007"/>
            </a:xfrm>
            <a:prstGeom prst="rect">
              <a:avLst/>
            </a:prstGeom>
          </p:spPr>
        </p:pic>
        <p:pic>
          <p:nvPicPr>
            <p:cNvPr id="12" name="Picture 11">
              <a:extLst>
                <a:ext uri="{FF2B5EF4-FFF2-40B4-BE49-F238E27FC236}">
                  <a16:creationId xmlns:a16="http://schemas.microsoft.com/office/drawing/2014/main" xmlns="" id="{D2B9E1C9-A024-6E44-B65B-E5493B9390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87195" y="673596"/>
              <a:ext cx="3197528" cy="3801109"/>
            </a:xfrm>
            <a:prstGeom prst="rect">
              <a:avLst/>
            </a:prstGeom>
          </p:spPr>
        </p:pic>
      </p:grpSp>
    </p:spTree>
    <p:extLst>
      <p:ext uri="{BB962C8B-B14F-4D97-AF65-F5344CB8AC3E}">
        <p14:creationId xmlns:p14="http://schemas.microsoft.com/office/powerpoint/2010/main" val="1056315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49E6D0-5475-774D-A5AD-D5F7CA885748}"/>
              </a:ext>
            </a:extLst>
          </p:cNvPr>
          <p:cNvSpPr>
            <a:spLocks noGrp="1"/>
          </p:cNvSpPr>
          <p:nvPr>
            <p:ph type="title"/>
          </p:nvPr>
        </p:nvSpPr>
        <p:spPr>
          <a:xfrm>
            <a:off x="192742" y="167901"/>
            <a:ext cx="10515600" cy="1325563"/>
          </a:xfrm>
        </p:spPr>
        <p:txBody>
          <a:bodyPr/>
          <a:lstStyle/>
          <a:p>
            <a:r>
              <a:rPr lang="en-GB" dirty="0"/>
              <a:t>New Research on the Genetics of AD</a:t>
            </a:r>
            <a:endParaRPr lang="en-GB" dirty="0">
              <a:solidFill>
                <a:srgbClr val="FF0000"/>
              </a:solidFill>
            </a:endParaRPr>
          </a:p>
        </p:txBody>
      </p:sp>
      <p:sp>
        <p:nvSpPr>
          <p:cNvPr id="3" name="Content Placeholder 2">
            <a:extLst>
              <a:ext uri="{FF2B5EF4-FFF2-40B4-BE49-F238E27FC236}">
                <a16:creationId xmlns:a16="http://schemas.microsoft.com/office/drawing/2014/main" xmlns="" id="{EB03EE43-1DDC-FA4A-BE99-9BCACF80A9F2}"/>
              </a:ext>
            </a:extLst>
          </p:cNvPr>
          <p:cNvSpPr>
            <a:spLocks noGrp="1"/>
          </p:cNvSpPr>
          <p:nvPr>
            <p:ph idx="1"/>
          </p:nvPr>
        </p:nvSpPr>
        <p:spPr>
          <a:xfrm>
            <a:off x="623047" y="1493464"/>
            <a:ext cx="11228294" cy="4351338"/>
          </a:xfrm>
        </p:spPr>
        <p:txBody>
          <a:bodyPr>
            <a:normAutofit lnSpcReduction="10000"/>
          </a:bodyPr>
          <a:lstStyle/>
          <a:p>
            <a:r>
              <a:rPr lang="en-AU" dirty="0"/>
              <a:t>There is not a gene for AD however there is a susceptibility Gene: Apo E (3 alleles: ApoE2, ApoE3, ApoE4)</a:t>
            </a:r>
          </a:p>
          <a:p>
            <a:pPr lvl="1"/>
            <a:r>
              <a:rPr lang="en-AU" dirty="0"/>
              <a:t>ApoE2: seems to be a protective factor </a:t>
            </a:r>
          </a:p>
          <a:p>
            <a:pPr lvl="1"/>
            <a:r>
              <a:rPr lang="en-AU" dirty="0"/>
              <a:t>ApoE3: neutral </a:t>
            </a:r>
          </a:p>
          <a:p>
            <a:pPr lvl="1"/>
            <a:r>
              <a:rPr lang="en-AU" dirty="0"/>
              <a:t>ApoE4: increases risk for AD </a:t>
            </a:r>
          </a:p>
          <a:p>
            <a:r>
              <a:rPr lang="en-AU" dirty="0"/>
              <a:t>Recent work has shown that APOE ε4 allele lowers the age of onset of the disease compared to those without an ε4 allele who develop AD (van der Lee et al., 2018).</a:t>
            </a:r>
          </a:p>
          <a:p>
            <a:r>
              <a:rPr lang="en-US" dirty="0" err="1"/>
              <a:t>ApoE</a:t>
            </a:r>
            <a:r>
              <a:rPr lang="en-US" dirty="0"/>
              <a:t> relationship with the risk to develop AD is almost fully mediated by another genetic risk factor named ABCA7 in Black and African-Americans (Berg et al., 2019)  </a:t>
            </a:r>
            <a:endParaRPr lang="en-AU" dirty="0"/>
          </a:p>
        </p:txBody>
      </p:sp>
    </p:spTree>
    <p:extLst>
      <p:ext uri="{BB962C8B-B14F-4D97-AF65-F5344CB8AC3E}">
        <p14:creationId xmlns:p14="http://schemas.microsoft.com/office/powerpoint/2010/main" val="257060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1AD6427-49EF-5043-A5F3-86EE634E4F9E}"/>
              </a:ext>
            </a:extLst>
          </p:cNvPr>
          <p:cNvSpPr txBox="1"/>
          <p:nvPr/>
        </p:nvSpPr>
        <p:spPr>
          <a:xfrm>
            <a:off x="143772" y="0"/>
            <a:ext cx="11477118" cy="707886"/>
          </a:xfrm>
          <a:prstGeom prst="rect">
            <a:avLst/>
          </a:prstGeom>
          <a:noFill/>
        </p:spPr>
        <p:txBody>
          <a:bodyPr wrap="square" rtlCol="0">
            <a:spAutoFit/>
          </a:bodyPr>
          <a:lstStyle/>
          <a:p>
            <a:r>
              <a:rPr lang="en-AU" sz="4000" dirty="0"/>
              <a:t>Blood Tests as a potential screening tool for AD</a:t>
            </a:r>
          </a:p>
        </p:txBody>
      </p:sp>
      <p:sp>
        <p:nvSpPr>
          <p:cNvPr id="3" name="TextBox 2">
            <a:extLst>
              <a:ext uri="{FF2B5EF4-FFF2-40B4-BE49-F238E27FC236}">
                <a16:creationId xmlns:a16="http://schemas.microsoft.com/office/drawing/2014/main" xmlns="" id="{6728754A-18E6-F04B-8281-EF7A0261BF2E}"/>
              </a:ext>
            </a:extLst>
          </p:cNvPr>
          <p:cNvSpPr txBox="1"/>
          <p:nvPr/>
        </p:nvSpPr>
        <p:spPr>
          <a:xfrm>
            <a:off x="143772" y="707886"/>
            <a:ext cx="12048227" cy="6124754"/>
          </a:xfrm>
          <a:prstGeom prst="rect">
            <a:avLst/>
          </a:prstGeom>
          <a:noFill/>
        </p:spPr>
        <p:txBody>
          <a:bodyPr wrap="square" rtlCol="0">
            <a:spAutoFit/>
          </a:bodyPr>
          <a:lstStyle/>
          <a:p>
            <a:pPr marL="285750" indent="-285750">
              <a:buFont typeface="Arial" panose="020B0604020202020204" pitchFamily="34" charset="0"/>
              <a:buChar char="•"/>
            </a:pPr>
            <a:r>
              <a:rPr lang="en-US" sz="2800" dirty="0"/>
              <a:t>Plasma β-amyloid levels have been associated with tau deposition in the brain (</a:t>
            </a:r>
            <a:r>
              <a:rPr lang="en-US" sz="2800" dirty="0" err="1"/>
              <a:t>Risacher</a:t>
            </a:r>
            <a:r>
              <a:rPr lang="en-US" sz="2800" dirty="0"/>
              <a:t> et al., 2019). </a:t>
            </a:r>
          </a:p>
          <a:p>
            <a:pPr marL="285750" indent="-28575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Plasma p-tau can be used to discriminate AD from other neurodegenerative diseases. Further research still required  to test a more diverse and larger sample (</a:t>
            </a:r>
            <a:r>
              <a:rPr lang="en-US" sz="2800" dirty="0" err="1"/>
              <a:t>Palmqvist</a:t>
            </a:r>
            <a:r>
              <a:rPr lang="en-US" sz="2800" dirty="0"/>
              <a:t> et al., 2020)</a:t>
            </a:r>
          </a:p>
          <a:p>
            <a:pPr marL="342900" indent="-34290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Using  plasma tau in addition to  CSF tau improves diagnostic accuracy = new clinical usefulness of plasma tau (</a:t>
            </a:r>
            <a:r>
              <a:rPr lang="en-US" sz="2800" dirty="0" err="1"/>
              <a:t>Fossati</a:t>
            </a:r>
            <a:r>
              <a:rPr lang="en-US" sz="2800" dirty="0"/>
              <a:t> et al., 2019)</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Potentially, once more accurate results will be obtained , β-amyloid and/or tau could be a screening test in advance to more invasive tests.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Can blood tests be used to identify other AD Related Dementias? </a:t>
            </a:r>
          </a:p>
        </p:txBody>
      </p:sp>
    </p:spTree>
    <p:extLst>
      <p:ext uri="{BB962C8B-B14F-4D97-AF65-F5344CB8AC3E}">
        <p14:creationId xmlns:p14="http://schemas.microsoft.com/office/powerpoint/2010/main" val="645201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8">
      <a:dk1>
        <a:srgbClr val="808080"/>
      </a:dk1>
      <a:lt1>
        <a:srgbClr val="FFFFFF"/>
      </a:lt1>
      <a:dk2>
        <a:srgbClr val="003399"/>
      </a:dk2>
      <a:lt2>
        <a:srgbClr val="FFFF66"/>
      </a:lt2>
      <a:accent1>
        <a:srgbClr val="00CC99"/>
      </a:accent1>
      <a:accent2>
        <a:srgbClr val="3333CC"/>
      </a:accent2>
      <a:accent3>
        <a:srgbClr val="AAADCA"/>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3399"/>
        </a:dk2>
        <a:lt2>
          <a:srgbClr val="FFFF66"/>
        </a:lt2>
        <a:accent1>
          <a:srgbClr val="00CC99"/>
        </a:accent1>
        <a:accent2>
          <a:srgbClr val="3333CC"/>
        </a:accent2>
        <a:accent3>
          <a:srgbClr val="AAADC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808080"/>
      </a:dk1>
      <a:lt1>
        <a:srgbClr val="FFFFFF"/>
      </a:lt1>
      <a:dk2>
        <a:srgbClr val="003399"/>
      </a:dk2>
      <a:lt2>
        <a:srgbClr val="FFFF66"/>
      </a:lt2>
      <a:accent1>
        <a:srgbClr val="00CC99"/>
      </a:accent1>
      <a:accent2>
        <a:srgbClr val="3333CC"/>
      </a:accent2>
      <a:accent3>
        <a:srgbClr val="AAADCA"/>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3399"/>
        </a:dk2>
        <a:lt2>
          <a:srgbClr val="FFFF66"/>
        </a:lt2>
        <a:accent1>
          <a:srgbClr val="00CC99"/>
        </a:accent1>
        <a:accent2>
          <a:srgbClr val="3333CC"/>
        </a:accent2>
        <a:accent3>
          <a:srgbClr val="AAADC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15483</TotalTime>
  <Words>3642</Words>
  <Application>Microsoft Office PowerPoint</Application>
  <PresentationFormat>Custom</PresentationFormat>
  <Paragraphs>395</Paragraphs>
  <Slides>58</Slides>
  <Notes>12</Notes>
  <HiddenSlides>0</HiddenSlides>
  <MMClips>0</MMClips>
  <ScaleCrop>false</ScaleCrop>
  <HeadingPairs>
    <vt:vector size="4" baseType="variant">
      <vt:variant>
        <vt:lpstr>Theme</vt:lpstr>
      </vt:variant>
      <vt:variant>
        <vt:i4>4</vt:i4>
      </vt:variant>
      <vt:variant>
        <vt:lpstr>Slide Titles</vt:lpstr>
      </vt:variant>
      <vt:variant>
        <vt:i4>58</vt:i4>
      </vt:variant>
    </vt:vector>
  </HeadingPairs>
  <TitlesOfParts>
    <vt:vector size="62" baseType="lpstr">
      <vt:lpstr>Office Theme</vt:lpstr>
      <vt:lpstr>1_Default Design</vt:lpstr>
      <vt:lpstr>2_Default Design</vt:lpstr>
      <vt:lpstr>Default Design</vt:lpstr>
      <vt:lpstr>PowerPoint Presentation</vt:lpstr>
      <vt:lpstr>What’s new? </vt:lpstr>
      <vt:lpstr>1. New and More Effective Biomarkers </vt:lpstr>
      <vt:lpstr>AD Pathology</vt:lpstr>
      <vt:lpstr>Biomarkers</vt:lpstr>
      <vt:lpstr>PET Amyloid Imaging was approved since 2012 </vt:lpstr>
      <vt:lpstr>PET tau imaging :  FDA approved May 2020</vt:lpstr>
      <vt:lpstr>New Research on the Genetics of AD</vt:lpstr>
      <vt:lpstr>PowerPoint Presentation</vt:lpstr>
      <vt:lpstr>PowerPoint Presentation</vt:lpstr>
      <vt:lpstr>More research on CTE</vt:lpstr>
      <vt:lpstr>2. New  Diagnostic Framework  </vt:lpstr>
      <vt:lpstr>PowerPoint Presentation</vt:lpstr>
      <vt:lpstr>PowerPoint Presentation</vt:lpstr>
      <vt:lpstr>PowerPoint Presentation</vt:lpstr>
      <vt:lpstr>New Framework for Syndromal Staging of Cognitive Continuum</vt:lpstr>
      <vt:lpstr>New NIA-AA Criteria for Alzheimer’s disease dementia</vt:lpstr>
      <vt:lpstr>The Current Stages of Alzheimer’s Disease </vt:lpstr>
      <vt:lpstr>Subjective Cognitive Decline (SCD) is in the new Framework</vt:lpstr>
      <vt:lpstr>New research efforts on SCD</vt:lpstr>
      <vt:lpstr>3. LATE (Limbic-predominant, Age-related, TDP-43 Encephalopathy) </vt:lpstr>
      <vt:lpstr>Alzheimer’s disease-like disorder with negative amyloid and/or tau biomarkers?</vt:lpstr>
      <vt:lpstr>PowerPoint Presentation</vt:lpstr>
      <vt:lpstr>PowerPoint Presentation</vt:lpstr>
      <vt:lpstr>PowerPoint Presentation</vt:lpstr>
      <vt:lpstr>PowerPoint Presentation</vt:lpstr>
      <vt:lpstr>PowerPoint Presentation</vt:lpstr>
      <vt:lpstr>Pathophysiology starts decades prior to clinical disease</vt:lpstr>
      <vt:lpstr>PowerPoint Presentation</vt:lpstr>
      <vt:lpstr>Pre-Clinical AD</vt:lpstr>
      <vt:lpstr>New Research on Pre-Clinical AD </vt:lpstr>
      <vt:lpstr>Take Home Points </vt:lpstr>
      <vt:lpstr>New Treatments for AD and other Related Dementias </vt:lpstr>
      <vt:lpstr>Current treatments available for AD (&amp; LATE)</vt:lpstr>
      <vt:lpstr>PowerPoint Presentation</vt:lpstr>
      <vt:lpstr>Treatment for AD Dementia : What’s new?</vt:lpstr>
      <vt:lpstr>1. New Symptomatic Treatments</vt:lpstr>
      <vt:lpstr>2. New Disease-Modifying Treatments</vt:lpstr>
      <vt:lpstr>New β-amyloid directed treatments</vt:lpstr>
      <vt:lpstr>1. Secretase –Inhibitors</vt:lpstr>
      <vt:lpstr>2. Anti-aggregants</vt:lpstr>
      <vt:lpstr>3. Vaccines</vt:lpstr>
      <vt:lpstr>“A4”(Anti-Amyloid vaccines for asymptomatic at risk individuals)</vt:lpstr>
      <vt:lpstr>b. New Treatments targeting neurofibrillary tangles are needed </vt:lpstr>
      <vt:lpstr>Anti-Tau Treatments in progress: </vt:lpstr>
      <vt:lpstr>c. Beyond Amyloid and Tau </vt:lpstr>
      <vt:lpstr>Regulating Inflammation-  ‘Deep Biology approach’ (Long &amp; Massa, 2020) </vt:lpstr>
      <vt:lpstr>Is AD a Bacterial Infection? </vt:lpstr>
      <vt:lpstr>Can Brain Stimulation Reduce Amyloid? </vt:lpstr>
      <vt:lpstr>Can Brain Stimulation Reduce Amyloid? </vt:lpstr>
      <vt:lpstr>Lifestyle changes might also slow down the disease  </vt:lpstr>
      <vt:lpstr>Mediterranean diet improves cognitive function vs. control diet</vt:lpstr>
      <vt:lpstr>Exercise increases hippocampal volume in older adults</vt:lpstr>
      <vt:lpstr>⍙VO2 max correlates with  ⍙ hippocampal volume</vt:lpstr>
      <vt:lpstr>⍙ BDNF correlates with  ⍙ hippocampal volume</vt:lpstr>
      <vt:lpstr>⍙memory performance correlates  with⍙ hippocampal volume</vt:lpstr>
      <vt:lpstr>COVID-19 and Dementia </vt:lpstr>
      <vt:lpstr>Take Home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summarizing the status of research efforts in prevention and treatment of ADRD. No change to this deliverable. This presentation will be shared with the Council as part of the 10/27 meeting to provide a detailed overview of ongoing ADRD research efforts and will inform the Council’s Annual Report (to be submitted to the Legislature on 3/1/2021).</dc:title>
  <dc:creator>Marin, Anna</dc:creator>
  <cp:lastModifiedBy>Gabriel Cohen</cp:lastModifiedBy>
  <cp:revision>348</cp:revision>
  <dcterms:created xsi:type="dcterms:W3CDTF">2020-10-05T16:58:27Z</dcterms:created>
  <dcterms:modified xsi:type="dcterms:W3CDTF">2020-12-02T21:54:32Z</dcterms:modified>
</cp:coreProperties>
</file>