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3" r:id="rId2"/>
    <p:sldId id="265" r:id="rId3"/>
    <p:sldId id="268" r:id="rId4"/>
    <p:sldId id="269" r:id="rId5"/>
    <p:sldId id="270" r:id="rId6"/>
    <p:sldId id="271" r:id="rId7"/>
    <p:sldId id="275" r:id="rId8"/>
    <p:sldId id="266" r:id="rId9"/>
    <p:sldId id="267" r:id="rId10"/>
    <p:sldId id="273" r:id="rId11"/>
    <p:sldId id="274" r:id="rId12"/>
    <p:sldId id="276" r:id="rId13"/>
    <p:sldId id="277"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notesMaster" Target="notesMasters/notesMaster1.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9A7CA-D8FD-4604-96C1-DDBFFE0F1E8F}" type="datetimeFigureOut">
              <a:rPr lang="en-US" smtClean="0"/>
              <a:t>9/6/2016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798EC6-6448-45FA-BFF4-C33EA963164C}" type="slidenum">
              <a:rPr lang="en-US" smtClean="0"/>
              <a:t>‹#›</a:t>
            </a:fld>
            <a:endParaRPr lang="en-US"/>
          </a:p>
        </p:txBody>
      </p:sp>
    </p:spTree>
    <p:extLst>
      <p:ext uri="{BB962C8B-B14F-4D97-AF65-F5344CB8AC3E}">
        <p14:creationId xmlns:p14="http://schemas.microsoft.com/office/powerpoint/2010/main" val="3668481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798EC6-6448-45FA-BFF4-C33EA963164C}" type="slidenum">
              <a:rPr lang="en-US" smtClean="0"/>
              <a:t>10</a:t>
            </a:fld>
            <a:endParaRPr lang="en-US"/>
          </a:p>
        </p:txBody>
      </p:sp>
    </p:spTree>
    <p:extLst>
      <p:ext uri="{BB962C8B-B14F-4D97-AF65-F5344CB8AC3E}">
        <p14:creationId xmlns:p14="http://schemas.microsoft.com/office/powerpoint/2010/main" val="3994411694"/>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F1CC24-5CA4-4A4D-9646-9C10566227A1}" type="datetimeFigureOut">
              <a:rPr lang="en-US" smtClean="0"/>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1743106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1CC24-5CA4-4A4D-9646-9C10566227A1}" type="datetimeFigureOut">
              <a:rPr lang="en-US" smtClean="0"/>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175452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1CC24-5CA4-4A4D-9646-9C10566227A1}" type="datetimeFigureOut">
              <a:rPr lang="en-US" smtClean="0"/>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1550293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1CC24-5CA4-4A4D-9646-9C10566227A1}" type="datetimeFigureOut">
              <a:rPr lang="en-US" smtClean="0"/>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390303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F1CC24-5CA4-4A4D-9646-9C10566227A1}" type="datetimeFigureOut">
              <a:rPr lang="en-US" smtClean="0"/>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4227992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F1CC24-5CA4-4A4D-9646-9C10566227A1}" type="datetimeFigureOut">
              <a:rPr lang="en-US" smtClean="0"/>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3589322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F1CC24-5CA4-4A4D-9646-9C10566227A1}" type="datetimeFigureOut">
              <a:rPr lang="en-US" smtClean="0"/>
              <a:t>9/6/2016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2546145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F1CC24-5CA4-4A4D-9646-9C10566227A1}" type="datetimeFigureOut">
              <a:rPr lang="en-US" smtClean="0"/>
              <a:t>9/6/2016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24633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F1CC24-5CA4-4A4D-9646-9C10566227A1}" type="datetimeFigureOut">
              <a:rPr lang="en-US" smtClean="0"/>
              <a:t>9/6/2016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45185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1CC24-5CA4-4A4D-9646-9C10566227A1}" type="datetimeFigureOut">
              <a:rPr lang="en-US" smtClean="0"/>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273987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1CC24-5CA4-4A4D-9646-9C10566227A1}" type="datetimeFigureOut">
              <a:rPr lang="en-US" smtClean="0"/>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B6620-3BB5-4DDA-BDCC-B96C44FD978A}" type="slidenum">
              <a:rPr lang="en-US" smtClean="0"/>
              <a:t>‹#›</a:t>
            </a:fld>
            <a:endParaRPr lang="en-US"/>
          </a:p>
        </p:txBody>
      </p:sp>
    </p:spTree>
    <p:extLst>
      <p:ext uri="{BB962C8B-B14F-4D97-AF65-F5344CB8AC3E}">
        <p14:creationId xmlns:p14="http://schemas.microsoft.com/office/powerpoint/2010/main" val="2933585980"/>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1CC24-5CA4-4A4D-9646-9C10566227A1}" type="datetimeFigureOut">
              <a:rPr lang="en-US" smtClean="0"/>
              <a:t>9/6/2016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B6620-3BB5-4DDA-BDCC-B96C44FD978A}" type="slidenum">
              <a:rPr lang="en-US" smtClean="0"/>
              <a:t>‹#›</a:t>
            </a:fld>
            <a:endParaRPr lang="en-US"/>
          </a:p>
        </p:txBody>
      </p:sp>
    </p:spTree>
    <p:extLst>
      <p:ext uri="{BB962C8B-B14F-4D97-AF65-F5344CB8AC3E}">
        <p14:creationId xmlns:p14="http://schemas.microsoft.com/office/powerpoint/2010/main" val="29331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mailto:Janet.george@state.ma.us"/>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lstStyle/>
          <a:p>
            <a:r>
              <a:rPr lang="en-US" dirty="0" smtClean="0"/>
              <a:t>Adults with Autism </a:t>
            </a:r>
            <a:endParaRPr lang="en-US" dirty="0"/>
          </a:p>
        </p:txBody>
      </p:sp>
      <p:sp>
        <p:nvSpPr>
          <p:cNvPr id="3" name="Content Placeholder 2"/>
          <p:cNvSpPr>
            <a:spLocks noGrp="1"/>
          </p:cNvSpPr>
          <p:nvPr>
            <p:ph idx="1"/>
          </p:nvPr>
        </p:nvSpPr>
        <p:spPr>
          <a:xfrm>
            <a:off x="762000" y="3276600"/>
            <a:ext cx="7924800" cy="2849563"/>
          </a:xfrm>
        </p:spPr>
        <p:txBody>
          <a:bodyPr>
            <a:normAutofit fontScale="92500" lnSpcReduction="20000"/>
          </a:bodyPr>
          <a:lstStyle/>
          <a:p>
            <a:pPr marL="0" indent="0">
              <a:buNone/>
            </a:pPr>
            <a:endParaRPr lang="en-US" dirty="0" smtClean="0"/>
          </a:p>
          <a:p>
            <a:pPr marL="0" indent="0">
              <a:buNone/>
            </a:pPr>
            <a:endParaRPr lang="en-US" dirty="0"/>
          </a:p>
          <a:p>
            <a:pPr marL="0" indent="0">
              <a:buNone/>
            </a:pPr>
            <a:r>
              <a:rPr lang="en-US" dirty="0"/>
              <a:t>	</a:t>
            </a:r>
            <a:r>
              <a:rPr lang="en-US" dirty="0" smtClean="0"/>
              <a:t>	          Janet George</a:t>
            </a:r>
          </a:p>
          <a:p>
            <a:pPr marL="0" indent="0">
              <a:buNone/>
            </a:pPr>
            <a:r>
              <a:rPr lang="en-US" dirty="0"/>
              <a:t>	</a:t>
            </a:r>
            <a:r>
              <a:rPr lang="en-US" dirty="0" smtClean="0"/>
              <a:t>Assistant Commissioner Policy, Planning</a:t>
            </a:r>
          </a:p>
          <a:p>
            <a:pPr marL="0" indent="0">
              <a:buNone/>
            </a:pPr>
            <a:r>
              <a:rPr lang="en-US" dirty="0" smtClean="0"/>
              <a:t>			05/04/2016</a:t>
            </a:r>
          </a:p>
          <a:p>
            <a:pPr marL="0" indent="0">
              <a:buNone/>
            </a:pPr>
            <a:r>
              <a:rPr lang="en-US" dirty="0" smtClean="0"/>
              <a:t>	</a:t>
            </a:r>
            <a:endParaRPr lang="en-US" dirty="0"/>
          </a:p>
        </p:txBody>
      </p:sp>
    </p:spTree>
    <p:extLst>
      <p:ext uri="{BB962C8B-B14F-4D97-AF65-F5344CB8AC3E}">
        <p14:creationId xmlns:p14="http://schemas.microsoft.com/office/powerpoint/2010/main" val="3619702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DDS/DMH ISA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Key highlights:</a:t>
            </a:r>
          </a:p>
          <a:p>
            <a:pPr marL="0" indent="0">
              <a:buNone/>
            </a:pPr>
            <a:r>
              <a:rPr lang="en-US" dirty="0" smtClean="0"/>
              <a:t>	Collaboration at all levels</a:t>
            </a:r>
          </a:p>
          <a:p>
            <a:pPr marL="0" indent="0">
              <a:buNone/>
            </a:pPr>
            <a:r>
              <a:rPr lang="en-US" dirty="0" smtClean="0"/>
              <a:t>	Commitment to work together</a:t>
            </a:r>
          </a:p>
          <a:p>
            <a:pPr marL="0" indent="0">
              <a:buNone/>
            </a:pPr>
            <a:r>
              <a:rPr lang="en-US" dirty="0" smtClean="0"/>
              <a:t>	Better understanding of perspectives</a:t>
            </a:r>
          </a:p>
          <a:p>
            <a:pPr marL="0" indent="0">
              <a:buNone/>
            </a:pPr>
            <a:r>
              <a:rPr lang="en-US" dirty="0" smtClean="0"/>
              <a:t>	Dual eligibility </a:t>
            </a:r>
          </a:p>
          <a:p>
            <a:pPr marL="0" indent="0">
              <a:buNone/>
            </a:pPr>
            <a:r>
              <a:rPr lang="en-US" dirty="0" smtClean="0"/>
              <a:t>	Decision making  process for case management assignment</a:t>
            </a:r>
          </a:p>
          <a:p>
            <a:pPr marL="0" indent="0">
              <a:buNone/>
            </a:pPr>
            <a:r>
              <a:rPr lang="en-US" dirty="0" smtClean="0"/>
              <a:t>	Forensic Capacity</a:t>
            </a:r>
          </a:p>
          <a:p>
            <a:pPr marL="0" indent="0">
              <a:buNone/>
            </a:pPr>
            <a:r>
              <a:rPr lang="en-US" dirty="0" smtClean="0"/>
              <a:t>	Psychiatric Consultation</a:t>
            </a:r>
          </a:p>
          <a:p>
            <a:pPr marL="0" indent="0">
              <a:buNone/>
            </a:pPr>
            <a:r>
              <a:rPr lang="en-US" dirty="0" smtClean="0"/>
              <a:t>	Psychiatric Fellowships</a:t>
            </a:r>
          </a:p>
          <a:p>
            <a:pPr marL="0" indent="0">
              <a:buNone/>
            </a:pPr>
            <a:r>
              <a:rPr lang="en-US" dirty="0" smtClean="0"/>
              <a:t>	Co-Central Office Leadership Team</a:t>
            </a:r>
          </a:p>
          <a:p>
            <a:pPr marL="0" indent="0">
              <a:buNone/>
            </a:pPr>
            <a:r>
              <a:rPr lang="en-US" dirty="0" smtClean="0"/>
              <a:t>	Engagement of Joint Community Providers </a:t>
            </a:r>
          </a:p>
          <a:p>
            <a:pPr marL="0" indent="0">
              <a:buNone/>
            </a:pPr>
            <a:r>
              <a:rPr lang="en-US" dirty="0" smtClean="0"/>
              <a:t>	Demonstrations/Pilots for New Service Models		</a:t>
            </a:r>
          </a:p>
          <a:p>
            <a:pPr marL="0" indent="0">
              <a:buNone/>
            </a:pPr>
            <a:r>
              <a:rPr lang="en-US" dirty="0" smtClean="0"/>
              <a:t>	</a:t>
            </a:r>
          </a:p>
        </p:txBody>
      </p:sp>
    </p:spTree>
    <p:extLst>
      <p:ext uri="{BB962C8B-B14F-4D97-AF65-F5344CB8AC3E}">
        <p14:creationId xmlns:p14="http://schemas.microsoft.com/office/powerpoint/2010/main" val="2657652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Plan</a:t>
            </a:r>
            <a:endParaRPr lang="en-US" dirty="0"/>
          </a:p>
        </p:txBody>
      </p:sp>
      <p:sp>
        <p:nvSpPr>
          <p:cNvPr id="3" name="Content Placeholder 2"/>
          <p:cNvSpPr>
            <a:spLocks noGrp="1"/>
          </p:cNvSpPr>
          <p:nvPr>
            <p:ph idx="1"/>
          </p:nvPr>
        </p:nvSpPr>
        <p:spPr/>
        <p:txBody>
          <a:bodyPr>
            <a:normAutofit lnSpcReduction="10000"/>
          </a:bodyPr>
          <a:lstStyle/>
          <a:p>
            <a:pPr lvl="2" indent="0">
              <a:buNone/>
            </a:pPr>
            <a:r>
              <a:rPr lang="en-US" sz="1800" dirty="0" smtClean="0"/>
              <a:t>To expand the knowledge based at DDS, DMH and  the provider community, a variety of training opportunities as occurred.</a:t>
            </a:r>
          </a:p>
          <a:p>
            <a:pPr lvl="2" indent="0">
              <a:buNone/>
            </a:pPr>
            <a:endParaRPr lang="en-US" sz="1800" dirty="0" smtClean="0"/>
          </a:p>
          <a:p>
            <a:pPr marL="852488" lvl="2" indent="-285750"/>
            <a:r>
              <a:rPr lang="en-US" sz="1800" dirty="0" smtClean="0"/>
              <a:t>a series of three trainings for the new autism service coordinators,  staff from  DMH and providers from ADDP were provided.  These trainings were provided by prominent external experts and paid for by the SEIU.</a:t>
            </a:r>
          </a:p>
          <a:p>
            <a:pPr lvl="2" indent="0">
              <a:buNone/>
            </a:pPr>
            <a:endParaRPr lang="en-US" sz="1800" dirty="0" smtClean="0"/>
          </a:p>
          <a:p>
            <a:pPr marL="852488" lvl="2" indent="-285750"/>
            <a:r>
              <a:rPr lang="en-US" sz="1800" dirty="0" smtClean="0"/>
              <a:t>There has been joint training with DMH regarding each agency’s eligibility  determination and service delivery systems.</a:t>
            </a:r>
          </a:p>
          <a:p>
            <a:pPr lvl="2" indent="0">
              <a:buNone/>
            </a:pPr>
            <a:endParaRPr lang="en-US" sz="1800" dirty="0" smtClean="0"/>
          </a:p>
          <a:p>
            <a:pPr marL="852488" lvl="2" indent="-285750"/>
            <a:r>
              <a:rPr lang="en-US" sz="1800" dirty="0" smtClean="0"/>
              <a:t>There has been a joint DMH/DDS provider meeting</a:t>
            </a:r>
          </a:p>
          <a:p>
            <a:pPr lvl="2" indent="0">
              <a:buNone/>
            </a:pPr>
            <a:endParaRPr lang="en-US" sz="1800" dirty="0" smtClean="0"/>
          </a:p>
          <a:p>
            <a:pPr marL="852488" lvl="2" indent="-285750"/>
            <a:r>
              <a:rPr lang="en-US" sz="1800" dirty="0" smtClean="0"/>
              <a:t>DDS has participated in a workgroup established  by the Association of Developmental Disabilities Program to examine current services, promote new supports and provide training opportunities.</a:t>
            </a:r>
          </a:p>
          <a:p>
            <a:pPr lvl="3" indent="0">
              <a:buNone/>
            </a:pPr>
            <a:endParaRPr lang="en-US" sz="1800" dirty="0" smtClean="0"/>
          </a:p>
          <a:p>
            <a:endParaRPr lang="en-US" dirty="0"/>
          </a:p>
        </p:txBody>
      </p:sp>
    </p:spTree>
    <p:extLst>
      <p:ext uri="{BB962C8B-B14F-4D97-AF65-F5344CB8AC3E}">
        <p14:creationId xmlns:p14="http://schemas.microsoft.com/office/powerpoint/2010/main" val="2114253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DDS/ DMH Collaboration</a:t>
            </a:r>
            <a:endParaRPr lang="en-US" dirty="0"/>
          </a:p>
        </p:txBody>
      </p:sp>
      <p:sp>
        <p:nvSpPr>
          <p:cNvPr id="3" name="Content Placeholder 2"/>
          <p:cNvSpPr>
            <a:spLocks noGrp="1"/>
          </p:cNvSpPr>
          <p:nvPr>
            <p:ph idx="1"/>
          </p:nvPr>
        </p:nvSpPr>
        <p:spPr/>
        <p:txBody>
          <a:bodyPr>
            <a:normAutofit fontScale="92500" lnSpcReduction="10000"/>
          </a:bodyPr>
          <a:lstStyle/>
          <a:p>
            <a:pPr marL="852488" lvl="2" indent="-285750">
              <a:buFont typeface="Wingdings" panose="05000000000000000000" pitchFamily="2" charset="2"/>
              <a:buChar char="Ø"/>
            </a:pPr>
            <a:r>
              <a:rPr lang="en-US" sz="1600" dirty="0" smtClean="0"/>
              <a:t>DDS and DMH have entered into an Interagency Service Agreement to collaborate in the development and funding of supports and services for individuals who are eligible for service in both systems.</a:t>
            </a:r>
          </a:p>
          <a:p>
            <a:pPr lvl="2" indent="0">
              <a:buNone/>
            </a:pPr>
            <a:endParaRPr lang="en-US" sz="1600" dirty="0" smtClean="0"/>
          </a:p>
          <a:p>
            <a:pPr marL="852488" lvl="2" indent="-285750">
              <a:buFont typeface="Wingdings" panose="05000000000000000000" pitchFamily="2" charset="2"/>
              <a:buChar char="Ø"/>
            </a:pPr>
            <a:r>
              <a:rPr lang="en-US" sz="1600" dirty="0" smtClean="0"/>
              <a:t>DDS and DMH are learning the similarities and differences between the respective agencies through regular local, regional and central office networking</a:t>
            </a:r>
          </a:p>
          <a:p>
            <a:pPr marL="852488" lvl="2" indent="-285750">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Agencies commit to joint trainings, service design and implementation and mutual consultation.</a:t>
            </a:r>
          </a:p>
          <a:p>
            <a:pPr lvl="2" indent="0">
              <a:buNone/>
            </a:pPr>
            <a:r>
              <a:rPr lang="en-US" sz="1600" dirty="0" smtClean="0"/>
              <a:t>	    Joint Provider Meeting occurred in November 2014</a:t>
            </a:r>
          </a:p>
          <a:p>
            <a:pPr lvl="2" indent="0">
              <a:buNone/>
            </a:pPr>
            <a:r>
              <a:rPr lang="en-US" sz="1600" dirty="0" smtClean="0"/>
              <a:t>  </a:t>
            </a:r>
          </a:p>
          <a:p>
            <a:pPr marL="852488" lvl="2" indent="-285750">
              <a:buFont typeface="Wingdings" panose="05000000000000000000" pitchFamily="2" charset="2"/>
              <a:buChar char="Ø"/>
            </a:pPr>
            <a:r>
              <a:rPr lang="en-US" sz="1600" dirty="0" smtClean="0"/>
              <a:t>DDS will purchase and support additional clinical resources from DMH including:</a:t>
            </a:r>
          </a:p>
          <a:p>
            <a:pPr lvl="2" indent="0">
              <a:buNone/>
            </a:pPr>
            <a:r>
              <a:rPr lang="en-US" sz="1600" dirty="0" smtClean="0"/>
              <a:t>	  Two psychiatric fellowships ( Mass General and UMass)</a:t>
            </a:r>
          </a:p>
          <a:p>
            <a:pPr lvl="2" indent="0">
              <a:buNone/>
            </a:pPr>
            <a:r>
              <a:rPr lang="en-US" sz="1600" dirty="0" smtClean="0"/>
              <a:t>	   Short term psychiatric consultation</a:t>
            </a:r>
          </a:p>
          <a:p>
            <a:pPr lvl="2" indent="0">
              <a:buNone/>
            </a:pPr>
            <a:r>
              <a:rPr lang="en-US" sz="1600" dirty="0" smtClean="0"/>
              <a:t>	   Forensic Risk Consultation</a:t>
            </a:r>
          </a:p>
          <a:p>
            <a:pPr lvl="2" indent="0">
              <a:buNone/>
            </a:pPr>
            <a:endParaRPr lang="en-US" sz="1600" dirty="0" smtClean="0"/>
          </a:p>
          <a:p>
            <a:pPr lvl="2" indent="0">
              <a:buNone/>
            </a:pPr>
            <a:r>
              <a:rPr lang="en-US" sz="1600" dirty="0" smtClean="0"/>
              <a:t>       Development of Joint Training Agenda</a:t>
            </a:r>
          </a:p>
          <a:p>
            <a:pPr lvl="2" indent="0">
              <a:buNone/>
            </a:pPr>
            <a:r>
              <a:rPr lang="en-US" sz="1600" dirty="0" smtClean="0"/>
              <a:t>   </a:t>
            </a:r>
          </a:p>
          <a:p>
            <a:endParaRPr lang="en-US" dirty="0"/>
          </a:p>
        </p:txBody>
      </p:sp>
    </p:spTree>
    <p:extLst>
      <p:ext uri="{BB962C8B-B14F-4D97-AF65-F5344CB8AC3E}">
        <p14:creationId xmlns:p14="http://schemas.microsoft.com/office/powerpoint/2010/main" val="1552954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Ways to Support Self- Determination</a:t>
            </a:r>
            <a:endParaRPr lang="en-US" dirty="0"/>
          </a:p>
        </p:txBody>
      </p:sp>
      <p:sp>
        <p:nvSpPr>
          <p:cNvPr id="3" name="Content Placeholder 2"/>
          <p:cNvSpPr>
            <a:spLocks noGrp="1"/>
          </p:cNvSpPr>
          <p:nvPr>
            <p:ph idx="1"/>
          </p:nvPr>
        </p:nvSpPr>
        <p:spPr/>
        <p:txBody>
          <a:bodyPr/>
          <a:lstStyle/>
          <a:p>
            <a:r>
              <a:rPr lang="en-US" dirty="0" smtClean="0"/>
              <a:t>Modifications to eligibility letters for adults</a:t>
            </a:r>
          </a:p>
          <a:p>
            <a:r>
              <a:rPr lang="en-US" dirty="0" smtClean="0"/>
              <a:t>Provision of brochure</a:t>
            </a:r>
          </a:p>
          <a:p>
            <a:r>
              <a:rPr lang="en-US" dirty="0" smtClean="0"/>
              <a:t>Introduced by Autism Service Coordinators</a:t>
            </a:r>
          </a:p>
          <a:p>
            <a:r>
              <a:rPr lang="en-US" dirty="0" smtClean="0"/>
              <a:t>Discussions at all levels to promote</a:t>
            </a:r>
          </a:p>
          <a:p>
            <a:r>
              <a:rPr lang="en-US" dirty="0" smtClean="0"/>
              <a:t>New services being developed include self-direction as service option</a:t>
            </a:r>
          </a:p>
          <a:p>
            <a:endParaRPr lang="en-US" dirty="0" smtClean="0"/>
          </a:p>
          <a:p>
            <a:endParaRPr lang="en-US" dirty="0"/>
          </a:p>
        </p:txBody>
      </p:sp>
    </p:spTree>
    <p:extLst>
      <p:ext uri="{BB962C8B-B14F-4D97-AF65-F5344CB8AC3E}">
        <p14:creationId xmlns:p14="http://schemas.microsoft.com/office/powerpoint/2010/main" val="2942377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Contact:</a:t>
            </a:r>
          </a:p>
          <a:p>
            <a:r>
              <a:rPr lang="en-US" dirty="0" smtClean="0">
                <a:hlinkClick r:id="rId2"/>
              </a:rPr>
              <a:t>Janet.george@state.ma.us</a:t>
            </a:r>
            <a:endParaRPr lang="en-US" dirty="0" smtClean="0"/>
          </a:p>
          <a:p>
            <a:endParaRPr lang="en-US" dirty="0"/>
          </a:p>
          <a:p>
            <a:r>
              <a:rPr lang="en-US" dirty="0" smtClean="0"/>
              <a:t>617-624-7766</a:t>
            </a:r>
            <a:endParaRPr lang="en-US" dirty="0"/>
          </a:p>
        </p:txBody>
      </p:sp>
    </p:spTree>
    <p:extLst>
      <p:ext uri="{BB962C8B-B14F-4D97-AF65-F5344CB8AC3E}">
        <p14:creationId xmlns:p14="http://schemas.microsoft.com/office/powerpoint/2010/main" val="633258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marL="852488" lvl="2" indent="-285750">
              <a:buClr>
                <a:srgbClr val="C00000"/>
              </a:buClr>
              <a:buFont typeface="Wingdings" panose="05000000000000000000" pitchFamily="2" charset="2"/>
              <a:buChar char="Ø"/>
            </a:pPr>
            <a:r>
              <a:rPr lang="en-US" altLang="en-US" sz="1800" dirty="0" smtClean="0"/>
              <a:t>The Autism Omnibus Legislation was signed into law in August 2014.</a:t>
            </a:r>
          </a:p>
          <a:p>
            <a:pPr marL="566738" lvl="2" indent="0">
              <a:buClr>
                <a:srgbClr val="C00000"/>
              </a:buClr>
              <a:buNone/>
            </a:pPr>
            <a:endParaRPr lang="en-US" altLang="en-US" dirty="0" smtClean="0"/>
          </a:p>
          <a:p>
            <a:pPr marL="852488" lvl="2" indent="-285750">
              <a:buClr>
                <a:srgbClr val="C00000"/>
              </a:buClr>
              <a:buFont typeface="Wingdings" panose="05000000000000000000" pitchFamily="2" charset="2"/>
              <a:buChar char="Ø"/>
            </a:pPr>
            <a:r>
              <a:rPr lang="en-US" altLang="en-US" sz="1800" dirty="0" smtClean="0"/>
              <a:t>The legislation  required DDS to develop and  implement revised eligibility process and criteria for an expanded population of people with Autism and </a:t>
            </a:r>
            <a:r>
              <a:rPr lang="en-US" altLang="en-US" sz="1800" dirty="0" err="1" smtClean="0"/>
              <a:t>Prader</a:t>
            </a:r>
            <a:r>
              <a:rPr lang="en-US" altLang="en-US" sz="1800" dirty="0" smtClean="0"/>
              <a:t>-Willi but with no Intellectual Disability and for Smith </a:t>
            </a:r>
            <a:r>
              <a:rPr lang="en-US" altLang="en-US" sz="1800" dirty="0" err="1" smtClean="0"/>
              <a:t>Magenis</a:t>
            </a:r>
            <a:r>
              <a:rPr lang="en-US" altLang="en-US" sz="1800" dirty="0" smtClean="0"/>
              <a:t> Syndrome.  The review process for eligibility began in November 2014.</a:t>
            </a:r>
          </a:p>
          <a:p>
            <a:pPr marL="566738" lvl="2" indent="0">
              <a:buClr>
                <a:srgbClr val="C00000"/>
              </a:buClr>
              <a:buNone/>
            </a:pPr>
            <a:endParaRPr lang="en-US" altLang="en-US" dirty="0" smtClean="0"/>
          </a:p>
          <a:p>
            <a:pPr marL="852488" lvl="2" indent="-285750">
              <a:buClr>
                <a:srgbClr val="C00000"/>
              </a:buClr>
              <a:buFont typeface="Wingdings" panose="05000000000000000000" pitchFamily="2" charset="2"/>
              <a:buChar char="Ø"/>
            </a:pPr>
            <a:r>
              <a:rPr lang="en-US" altLang="en-US" sz="1800" dirty="0" smtClean="0"/>
              <a:t>Revised regulations were required and have been promulgated recently.</a:t>
            </a:r>
          </a:p>
          <a:p>
            <a:pPr marL="1200150" lvl="3" indent="-285750">
              <a:buClr>
                <a:srgbClr val="C00000"/>
              </a:buClr>
              <a:buFont typeface="Wingdings" panose="05000000000000000000" pitchFamily="2" charset="2"/>
              <a:buChar char="Ø"/>
            </a:pPr>
            <a:endParaRPr lang="en-US" altLang="en-US" sz="1400" dirty="0" smtClean="0"/>
          </a:p>
          <a:p>
            <a:pPr marL="1200150" lvl="3" indent="-285750">
              <a:buClr>
                <a:srgbClr val="C00000"/>
              </a:buClr>
              <a:buFont typeface="Wingdings" panose="05000000000000000000" pitchFamily="2" charset="2"/>
              <a:buChar char="Ø"/>
            </a:pPr>
            <a:endParaRPr lang="en-US" altLang="en-US" sz="1400" dirty="0"/>
          </a:p>
        </p:txBody>
      </p:sp>
    </p:spTree>
    <p:extLst>
      <p:ext uri="{BB962C8B-B14F-4D97-AF65-F5344CB8AC3E}">
        <p14:creationId xmlns:p14="http://schemas.microsoft.com/office/powerpoint/2010/main" val="3783643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2014 Autism Omnibus Bill Highlights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chemeClr val="tx1"/>
                </a:solidFill>
              </a:rPr>
              <a:t>Autism Commission Report 2013 created structure for bill in 2014</a:t>
            </a:r>
          </a:p>
          <a:p>
            <a:r>
              <a:rPr lang="en-US" dirty="0" smtClean="0">
                <a:solidFill>
                  <a:schemeClr val="tx1"/>
                </a:solidFill>
              </a:rPr>
              <a:t>Establishes Autism Commission as permanent body within EOHHS - </a:t>
            </a:r>
          </a:p>
          <a:p>
            <a:r>
              <a:rPr lang="en-US" dirty="0" smtClean="0">
                <a:solidFill>
                  <a:schemeClr val="tx1"/>
                </a:solidFill>
              </a:rPr>
              <a:t>Changes eligibility criteria for DDS ****</a:t>
            </a:r>
          </a:p>
          <a:p>
            <a:r>
              <a:rPr lang="en-US" dirty="0" smtClean="0">
                <a:solidFill>
                  <a:schemeClr val="tx1"/>
                </a:solidFill>
              </a:rPr>
              <a:t>Creates tax-free savings account (ABLE)</a:t>
            </a:r>
          </a:p>
          <a:p>
            <a:r>
              <a:rPr lang="en-US" dirty="0" smtClean="0">
                <a:solidFill>
                  <a:schemeClr val="tx1"/>
                </a:solidFill>
              </a:rPr>
              <a:t>Creates Autism endorsement for special education teachers</a:t>
            </a:r>
          </a:p>
          <a:p>
            <a:r>
              <a:rPr lang="en-US" dirty="0" smtClean="0">
                <a:solidFill>
                  <a:schemeClr val="tx1"/>
                </a:solidFill>
              </a:rPr>
              <a:t>Requires DDS and DMH to develop and implement plan for mental illness and developmental disabilities –including respite, family support, and care coordination ****</a:t>
            </a:r>
          </a:p>
          <a:p>
            <a:r>
              <a:rPr lang="en-US" dirty="0" smtClean="0">
                <a:solidFill>
                  <a:schemeClr val="tx1"/>
                </a:solidFill>
              </a:rPr>
              <a:t>Requires </a:t>
            </a:r>
            <a:r>
              <a:rPr lang="en-US" dirty="0" err="1" smtClean="0">
                <a:solidFill>
                  <a:schemeClr val="tx1"/>
                </a:solidFill>
              </a:rPr>
              <a:t>MassHealth</a:t>
            </a:r>
            <a:r>
              <a:rPr lang="en-US" dirty="0" smtClean="0">
                <a:solidFill>
                  <a:schemeClr val="tx1"/>
                </a:solidFill>
              </a:rPr>
              <a:t> to cover medically necessary treatments for children under 21 years of age – including ABA ****</a:t>
            </a:r>
          </a:p>
          <a:p>
            <a:endParaRPr lang="en-US" dirty="0"/>
          </a:p>
        </p:txBody>
      </p:sp>
    </p:spTree>
    <p:extLst>
      <p:ext uri="{BB962C8B-B14F-4D97-AF65-F5344CB8AC3E}">
        <p14:creationId xmlns:p14="http://schemas.microsoft.com/office/powerpoint/2010/main" val="183096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Why the new law?</a:t>
            </a:r>
            <a:endParaRPr lang="en-US" dirty="0"/>
          </a:p>
        </p:txBody>
      </p:sp>
      <p:sp>
        <p:nvSpPr>
          <p:cNvPr id="3" name="Content Placeholder 2"/>
          <p:cNvSpPr>
            <a:spLocks noGrp="1"/>
          </p:cNvSpPr>
          <p:nvPr>
            <p:ph idx="1"/>
          </p:nvPr>
        </p:nvSpPr>
        <p:spPr/>
        <p:txBody>
          <a:bodyPr/>
          <a:lstStyle/>
          <a:p>
            <a:r>
              <a:rPr lang="en-US" b="1" dirty="0" smtClean="0"/>
              <a:t>DDS Adult Eligibility only served those with ID</a:t>
            </a:r>
          </a:p>
          <a:p>
            <a:r>
              <a:rPr lang="en-US" b="1" dirty="0" smtClean="0"/>
              <a:t>Massachusetts  was one of the few states that was an ID state, not a DD state	</a:t>
            </a:r>
          </a:p>
          <a:p>
            <a:r>
              <a:rPr lang="en-US" b="1" dirty="0" smtClean="0"/>
              <a:t>Stakeholders and DDS saw that individuals with ASD were falling through the cracks</a:t>
            </a:r>
          </a:p>
          <a:p>
            <a:pPr lvl="0"/>
            <a:endParaRPr lang="en-US" b="1" dirty="0"/>
          </a:p>
        </p:txBody>
      </p:sp>
    </p:spTree>
    <p:extLst>
      <p:ext uri="{BB962C8B-B14F-4D97-AF65-F5344CB8AC3E}">
        <p14:creationId xmlns:p14="http://schemas.microsoft.com/office/powerpoint/2010/main" val="4265572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Adult Eligibility</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dirty="0" smtClean="0">
                <a:solidFill>
                  <a:schemeClr val="tx1"/>
                </a:solidFill>
              </a:rPr>
              <a:t>Have substantial functional impairments in three or more areas of the seven major life areas</a:t>
            </a:r>
          </a:p>
          <a:p>
            <a:pPr marL="759143" lvl="1" indent="-457200">
              <a:buFont typeface="+mj-lt"/>
              <a:buAutoNum type="arabicPeriod"/>
            </a:pPr>
            <a:r>
              <a:rPr lang="en-US" b="1" dirty="0" smtClean="0">
                <a:solidFill>
                  <a:schemeClr val="tx1"/>
                </a:solidFill>
              </a:rPr>
              <a:t>Self-care ( ADLS)	</a:t>
            </a:r>
          </a:p>
          <a:p>
            <a:pPr marL="759143" lvl="1" indent="-457200">
              <a:buFont typeface="+mj-lt"/>
              <a:buAutoNum type="arabicPeriod"/>
            </a:pPr>
            <a:r>
              <a:rPr lang="en-US" b="1" dirty="0" smtClean="0">
                <a:solidFill>
                  <a:schemeClr val="tx1"/>
                </a:solidFill>
              </a:rPr>
              <a:t>Expressive Communication</a:t>
            </a:r>
          </a:p>
          <a:p>
            <a:pPr marL="759143" lvl="1" indent="-457200">
              <a:buFont typeface="+mj-lt"/>
              <a:buAutoNum type="arabicPeriod"/>
            </a:pPr>
            <a:r>
              <a:rPr lang="en-US" b="1" dirty="0" smtClean="0">
                <a:solidFill>
                  <a:schemeClr val="tx1"/>
                </a:solidFill>
              </a:rPr>
              <a:t>Receptive Communication</a:t>
            </a:r>
          </a:p>
          <a:p>
            <a:pPr marL="759143" lvl="1" indent="-457200">
              <a:buFont typeface="+mj-lt"/>
              <a:buAutoNum type="arabicPeriod"/>
            </a:pPr>
            <a:r>
              <a:rPr lang="en-US" b="1" dirty="0" smtClean="0">
                <a:solidFill>
                  <a:schemeClr val="tx1"/>
                </a:solidFill>
              </a:rPr>
              <a:t>Learning</a:t>
            </a:r>
          </a:p>
          <a:p>
            <a:pPr marL="759143" lvl="1" indent="-457200">
              <a:buFont typeface="+mj-lt"/>
              <a:buAutoNum type="arabicPeriod"/>
            </a:pPr>
            <a:r>
              <a:rPr lang="en-US" b="1" dirty="0" smtClean="0">
                <a:solidFill>
                  <a:schemeClr val="tx1"/>
                </a:solidFill>
              </a:rPr>
              <a:t>Mobility</a:t>
            </a:r>
          </a:p>
          <a:p>
            <a:pPr marL="759143" lvl="1" indent="-457200">
              <a:buFont typeface="+mj-lt"/>
              <a:buAutoNum type="arabicPeriod"/>
            </a:pPr>
            <a:r>
              <a:rPr lang="en-US" b="1" dirty="0" smtClean="0">
                <a:solidFill>
                  <a:schemeClr val="tx1"/>
                </a:solidFill>
              </a:rPr>
              <a:t>Capacity for Self-direction</a:t>
            </a:r>
          </a:p>
          <a:p>
            <a:pPr marL="759143" lvl="1" indent="-457200">
              <a:buFont typeface="+mj-lt"/>
              <a:buAutoNum type="arabicPeriod"/>
            </a:pPr>
            <a:r>
              <a:rPr lang="en-US" b="1" dirty="0" smtClean="0">
                <a:solidFill>
                  <a:schemeClr val="tx1"/>
                </a:solidFill>
              </a:rPr>
              <a:t>Economic Self- Sufficiency</a:t>
            </a:r>
            <a:endParaRPr lang="en-US" b="1" dirty="0" smtClean="0"/>
          </a:p>
          <a:p>
            <a:endParaRPr lang="en-US" dirty="0"/>
          </a:p>
        </p:txBody>
      </p:sp>
    </p:spTree>
    <p:extLst>
      <p:ext uri="{BB962C8B-B14F-4D97-AF65-F5344CB8AC3E}">
        <p14:creationId xmlns:p14="http://schemas.microsoft.com/office/powerpoint/2010/main" val="235866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a:t>
            </a:r>
            <a:endParaRPr lang="en-US" dirty="0"/>
          </a:p>
        </p:txBody>
      </p:sp>
      <p:sp>
        <p:nvSpPr>
          <p:cNvPr id="3" name="Content Placeholder 2"/>
          <p:cNvSpPr>
            <a:spLocks noGrp="1"/>
          </p:cNvSpPr>
          <p:nvPr>
            <p:ph idx="1"/>
          </p:nvPr>
        </p:nvSpPr>
        <p:spPr/>
        <p:txBody>
          <a:bodyPr>
            <a:normAutofit/>
          </a:bodyPr>
          <a:lstStyle/>
          <a:p>
            <a:pPr marL="342900" lvl="2" indent="-342900"/>
            <a:r>
              <a:rPr lang="en-US" sz="1800" dirty="0" smtClean="0"/>
              <a:t>Currently there are 611  individuals, aged 18 or older, who have been found eligible under the new regulations: 291 are over 22 and 320 are between 18 and 21 years old</a:t>
            </a:r>
            <a:r>
              <a:rPr lang="en-US" sz="1600" dirty="0" smtClean="0"/>
              <a:t>. </a:t>
            </a:r>
          </a:p>
          <a:p>
            <a:pPr marL="0" lvl="2" indent="0">
              <a:buNone/>
            </a:pPr>
            <a:endParaRPr lang="en-US" sz="1600" dirty="0" smtClean="0"/>
          </a:p>
          <a:p>
            <a:pPr marL="342900" lvl="2" indent="-342900"/>
            <a:r>
              <a:rPr lang="en-US" sz="1800" dirty="0" smtClean="0"/>
              <a:t>Of the 611  eligible individuals aged 18 and older,  only 81 have guardians. </a:t>
            </a:r>
          </a:p>
          <a:p>
            <a:pPr marL="852488" lvl="2" indent="-285750">
              <a:buFont typeface="Wingdings" panose="05000000000000000000" pitchFamily="2" charset="2"/>
              <a:buChar char="Ø"/>
            </a:pPr>
            <a:endParaRPr lang="en-US" sz="1800" dirty="0" smtClean="0"/>
          </a:p>
          <a:p>
            <a:pPr marL="852488" lvl="2" indent="-285750">
              <a:buFont typeface="Wingdings" panose="05000000000000000000" pitchFamily="2" charset="2"/>
              <a:buChar char="Ø"/>
            </a:pPr>
            <a:r>
              <a:rPr lang="en-US" sz="1800" dirty="0" smtClean="0"/>
              <a:t>Of the total service enrollments, @ 20 % of the services are being provided through Participant Directed or Agency with Choice; while the remaining individuals are enrolled in traditional Purchase of Service</a:t>
            </a:r>
          </a:p>
          <a:p>
            <a:pPr marL="566738" lvl="2" indent="0">
              <a:buNone/>
            </a:pPr>
            <a:endParaRPr lang="en-US" sz="1800" dirty="0" smtClean="0"/>
          </a:p>
        </p:txBody>
      </p:sp>
    </p:spTree>
    <p:extLst>
      <p:ext uri="{BB962C8B-B14F-4D97-AF65-F5344CB8AC3E}">
        <p14:creationId xmlns:p14="http://schemas.microsoft.com/office/powerpoint/2010/main" val="3815661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Array</a:t>
            </a:r>
            <a:endParaRPr lang="en-US" dirty="0"/>
          </a:p>
        </p:txBody>
      </p:sp>
      <p:sp>
        <p:nvSpPr>
          <p:cNvPr id="3" name="Content Placeholder 2"/>
          <p:cNvSpPr>
            <a:spLocks noGrp="1"/>
          </p:cNvSpPr>
          <p:nvPr>
            <p:ph idx="1"/>
          </p:nvPr>
        </p:nvSpPr>
        <p:spPr/>
        <p:txBody>
          <a:bodyPr>
            <a:normAutofit fontScale="77500" lnSpcReduction="20000"/>
          </a:bodyPr>
          <a:lstStyle/>
          <a:p>
            <a:r>
              <a:rPr lang="en-US" sz="3600" dirty="0" smtClean="0"/>
              <a:t>DDS provides:</a:t>
            </a:r>
          </a:p>
          <a:p>
            <a:r>
              <a:rPr lang="en-US" sz="3600" dirty="0" smtClean="0"/>
              <a:t>      Service Coordination</a:t>
            </a:r>
          </a:p>
          <a:p>
            <a:r>
              <a:rPr lang="en-US" sz="3600" dirty="0" smtClean="0"/>
              <a:t>	</a:t>
            </a:r>
            <a:r>
              <a:rPr lang="en-US" dirty="0" smtClean="0"/>
              <a:t>Variety of Employment Supports and Activities During    </a:t>
            </a:r>
          </a:p>
          <a:p>
            <a:r>
              <a:rPr lang="en-US" dirty="0" smtClean="0"/>
              <a:t>              the Day</a:t>
            </a:r>
          </a:p>
          <a:p>
            <a:r>
              <a:rPr lang="en-US" dirty="0" smtClean="0"/>
              <a:t>	Variety of Family Supports for Individuals Residing in </a:t>
            </a:r>
          </a:p>
          <a:p>
            <a:r>
              <a:rPr lang="en-US" dirty="0" smtClean="0"/>
              <a:t>              the Family Home</a:t>
            </a:r>
          </a:p>
          <a:p>
            <a:r>
              <a:rPr lang="en-US" dirty="0" smtClean="0"/>
              <a:t>	Variety of Individual Types of Supports</a:t>
            </a:r>
          </a:p>
          <a:p>
            <a:r>
              <a:rPr lang="en-US" dirty="0" smtClean="0"/>
              <a:t>         Variety of Goods and Services</a:t>
            </a:r>
            <a:endParaRPr lang="en-US" sz="2400" dirty="0" smtClean="0"/>
          </a:p>
          <a:p>
            <a:r>
              <a:rPr lang="en-US" dirty="0" smtClean="0"/>
              <a:t>	Limited array of housing supports for individuals with </a:t>
            </a:r>
          </a:p>
          <a:p>
            <a:r>
              <a:rPr lang="en-US" dirty="0" smtClean="0"/>
              <a:t>            severe challenges</a:t>
            </a:r>
          </a:p>
          <a:p>
            <a:r>
              <a:rPr lang="en-US" dirty="0" smtClean="0"/>
              <a:t>       Exploring new service options based on needs </a:t>
            </a:r>
            <a:endParaRPr lang="en-US" dirty="0"/>
          </a:p>
        </p:txBody>
      </p:sp>
    </p:spTree>
    <p:extLst>
      <p:ext uri="{BB962C8B-B14F-4D97-AF65-F5344CB8AC3E}">
        <p14:creationId xmlns:p14="http://schemas.microsoft.com/office/powerpoint/2010/main" val="1422778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Infrastructure</a:t>
            </a:r>
            <a:endParaRPr lang="en-US" dirty="0"/>
          </a:p>
        </p:txBody>
      </p:sp>
      <p:sp>
        <p:nvSpPr>
          <p:cNvPr id="3" name="Content Placeholder 2"/>
          <p:cNvSpPr>
            <a:spLocks noGrp="1"/>
          </p:cNvSpPr>
          <p:nvPr>
            <p:ph idx="1"/>
          </p:nvPr>
        </p:nvSpPr>
        <p:spPr/>
        <p:txBody>
          <a:bodyPr>
            <a:normAutofit lnSpcReduction="10000"/>
          </a:bodyPr>
          <a:lstStyle/>
          <a:p>
            <a:pPr marL="852488" lvl="2" indent="-285750">
              <a:buFont typeface="Wingdings" panose="05000000000000000000" pitchFamily="2" charset="2"/>
              <a:buChar char="Ø"/>
            </a:pPr>
            <a:r>
              <a:rPr lang="en-US" sz="1600" dirty="0" smtClean="0"/>
              <a:t>n order to implement the legislative requirements, DDS needed to strengthen its infrastructure.</a:t>
            </a:r>
          </a:p>
          <a:p>
            <a:pPr marL="568325" lvl="1">
              <a:buFont typeface="Wingdings" panose="05000000000000000000" pitchFamily="2" charset="2"/>
              <a:buChar char="Ø"/>
            </a:pPr>
            <a:endParaRPr lang="en-US" sz="1400" dirty="0" smtClean="0"/>
          </a:p>
          <a:p>
            <a:pPr marL="852488" lvl="2" indent="-285750">
              <a:buFont typeface="Wingdings" panose="05000000000000000000" pitchFamily="2" charset="2"/>
              <a:buChar char="Ø"/>
            </a:pPr>
            <a:r>
              <a:rPr lang="en-US" sz="1400" dirty="0" smtClean="0"/>
              <a:t>	</a:t>
            </a:r>
            <a:r>
              <a:rPr lang="en-US" sz="1600" dirty="0" smtClean="0"/>
              <a:t>Additional staff were added to the Regional Intake and Eligibility Teams.</a:t>
            </a:r>
          </a:p>
          <a:p>
            <a:pPr marL="568325" lvl="1">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  An Autism Service Coordinator was added  to each Area Office.</a:t>
            </a:r>
          </a:p>
          <a:p>
            <a:pPr marL="852488" lvl="2" indent="-285750">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Regional Program Coordinator Positions were added.</a:t>
            </a:r>
          </a:p>
          <a:p>
            <a:pPr marL="852488" lvl="2" indent="-285750">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Regional Contract Specialist Positions were added.</a:t>
            </a:r>
          </a:p>
          <a:p>
            <a:pPr marL="852488" lvl="2" indent="-285750">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A Data Management System was developed that tracks eligible individuals on a monthly basis, as well as individuals served and individuals in planning.</a:t>
            </a:r>
          </a:p>
          <a:p>
            <a:pPr marL="852488" lvl="2" indent="-285750">
              <a:buFont typeface="Wingdings" panose="05000000000000000000" pitchFamily="2" charset="2"/>
              <a:buChar char="Ø"/>
            </a:pPr>
            <a:endParaRPr lang="en-US" sz="1600" dirty="0" smtClean="0"/>
          </a:p>
          <a:p>
            <a:pPr marL="852488" lvl="2" indent="-285750">
              <a:buFont typeface="Wingdings" panose="05000000000000000000" pitchFamily="2" charset="2"/>
              <a:buChar char="Ø"/>
            </a:pPr>
            <a:r>
              <a:rPr lang="en-US" sz="1600" dirty="0" smtClean="0"/>
              <a:t>A Fiscal Monitoring System was put in place to monitor  the $12.6 million appropriation with additional work underway to track expenditures by service category.  </a:t>
            </a:r>
          </a:p>
          <a:p>
            <a:endParaRPr lang="en-US" dirty="0"/>
          </a:p>
        </p:txBody>
      </p:sp>
    </p:spTree>
    <p:extLst>
      <p:ext uri="{BB962C8B-B14F-4D97-AF65-F5344CB8AC3E}">
        <p14:creationId xmlns:p14="http://schemas.microsoft.com/office/powerpoint/2010/main" val="3276478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Collaboration with DMH</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smtClean="0"/>
              <a:t>Establish joint DDS and DMH training, eligibility determination, and service development </a:t>
            </a:r>
            <a:endParaRPr lang="en-US" dirty="0" smtClean="0"/>
          </a:p>
          <a:p>
            <a:pPr lvl="0"/>
            <a:r>
              <a:rPr lang="en-US" b="1" dirty="0" smtClean="0"/>
              <a:t>Collaborate with other state agencies,  insurance payers, stakeholders, &amp; families for needed comprehensive services</a:t>
            </a:r>
            <a:endParaRPr lang="en-US" dirty="0" smtClean="0"/>
          </a:p>
          <a:p>
            <a:pPr lvl="0"/>
            <a:r>
              <a:rPr lang="en-US" b="1" dirty="0" smtClean="0"/>
              <a:t>Encourage Autism Centers of Excellence for access to skilled care for co-occurring behavioral health needs</a:t>
            </a:r>
            <a:endParaRPr lang="en-US" dirty="0" smtClean="0"/>
          </a:p>
          <a:p>
            <a:pPr lvl="0"/>
            <a:r>
              <a:rPr lang="en-US" b="1" dirty="0" smtClean="0"/>
              <a:t>Develop family supports including respite &amp; care coordination</a:t>
            </a:r>
            <a:endParaRPr lang="en-US" dirty="0" smtClean="0"/>
          </a:p>
          <a:p>
            <a:endParaRPr lang="en-US" dirty="0"/>
          </a:p>
        </p:txBody>
      </p:sp>
    </p:spTree>
    <p:extLst>
      <p:ext uri="{BB962C8B-B14F-4D97-AF65-F5344CB8AC3E}">
        <p14:creationId xmlns:p14="http://schemas.microsoft.com/office/powerpoint/2010/main" val="2908067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605</Words>
  <Application>Microsoft Office PowerPoint</Application>
  <PresentationFormat>On-screen Show (4:3)</PresentationFormat>
  <Paragraphs>122</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Adults with Autism </vt:lpstr>
      <vt:lpstr>Introduction</vt:lpstr>
      <vt:lpstr>2014 Autism Omnibus Bill Highlights</vt:lpstr>
      <vt:lpstr>Why the new law?</vt:lpstr>
      <vt:lpstr>Adult Eligibility</vt:lpstr>
      <vt:lpstr>Demographics</vt:lpstr>
      <vt:lpstr>Service Array</vt:lpstr>
      <vt:lpstr>Infrastructure</vt:lpstr>
      <vt:lpstr>Collaboration with DMH</vt:lpstr>
      <vt:lpstr>DDS/DMH ISA</vt:lpstr>
      <vt:lpstr>Training Plan</vt:lpstr>
      <vt:lpstr>DDS/ DMH Collaboration</vt:lpstr>
      <vt:lpstr>Potential Ways to Support Self- Determination</vt:lpstr>
      <vt:lpstr>Questions</vt:lpstr>
    </vt:vector>
  </TitlesOfParts>
  <Company>EOHHS</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2016-01-06T18:11:01Z</dcterms:created>
  <dc:creator>George, Janet (DDS)</dc:creator>
  <lastModifiedBy/>
  <dcterms:modified xsi:type="dcterms:W3CDTF">2016-09-06T21:35:04Z</dcterms:modified>
  <revision>8</revision>
  <dc:title>PowerPoint Presentation</dc:title>
</coreProperties>
</file>