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1"/>
  </p:notesMasterIdLst>
  <p:sldIdLst>
    <p:sldId id="256" r:id="rId5"/>
    <p:sldId id="276" r:id="rId6"/>
    <p:sldId id="277" r:id="rId7"/>
    <p:sldId id="257" r:id="rId8"/>
    <p:sldId id="267" r:id="rId9"/>
    <p:sldId id="281" r:id="rId10"/>
    <p:sldId id="268" r:id="rId11"/>
    <p:sldId id="288" r:id="rId12"/>
    <p:sldId id="279" r:id="rId13"/>
    <p:sldId id="349" r:id="rId14"/>
    <p:sldId id="272" r:id="rId15"/>
    <p:sldId id="284" r:id="rId16"/>
    <p:sldId id="348" r:id="rId17"/>
    <p:sldId id="351" r:id="rId18"/>
    <p:sldId id="350"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F12A17-FD16-864D-761B-1B3E7E2D8DD4}" name="Bennett, Leslie (AGO)" initials="LB" userId="S::Leslie.Bennett@mass.gov::e84da5bd-a273-4b7a-8906-6db1af348b40" providerId="AD"/>
  <p188:author id="{F86D86BC-B9A1-DDE6-F9EC-9F32A714059C}" name="Winer, Emma (AGO)" initials="WE" userId="S::emma.winer@mass.gov::6d5d6e46-b663-447d-aa09-5087f891794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smetatos, Argie (AGO)" userId="S::argie.kosmetatos@mass.gov::287ab798-5986-42e3-b65c-2a1eb34cb6c0" providerId="AD" clId="Web-{638CBAE8-3110-1D71-3EA0-F3D3BB8893C7}"/>
    <pc:docChg chg="addSld delSld modSld">
      <pc:chgData name="Kosmetatos, Argie (AGO)" userId="S::argie.kosmetatos@mass.gov::287ab798-5986-42e3-b65c-2a1eb34cb6c0" providerId="AD" clId="Web-{638CBAE8-3110-1D71-3EA0-F3D3BB8893C7}" dt="2025-11-13T14:57:24.781" v="1606" actId="20577"/>
      <pc:docMkLst>
        <pc:docMk/>
      </pc:docMkLst>
      <pc:sldChg chg="add del">
        <pc:chgData name="Kosmetatos, Argie (AGO)" userId="S::argie.kosmetatos@mass.gov::287ab798-5986-42e3-b65c-2a1eb34cb6c0" providerId="AD" clId="Web-{638CBAE8-3110-1D71-3EA0-F3D3BB8893C7}" dt="2025-11-13T14:02:38.263" v="509"/>
        <pc:sldMkLst>
          <pc:docMk/>
          <pc:sldMk cId="348498779" sldId="256"/>
        </pc:sldMkLst>
      </pc:sldChg>
      <pc:sldChg chg="del">
        <pc:chgData name="Kosmetatos, Argie (AGO)" userId="S::argie.kosmetatos@mass.gov::287ab798-5986-42e3-b65c-2a1eb34cb6c0" providerId="AD" clId="Web-{638CBAE8-3110-1D71-3EA0-F3D3BB8893C7}" dt="2025-11-13T14:02:45.857" v="510"/>
        <pc:sldMkLst>
          <pc:docMk/>
          <pc:sldMk cId="1558552969" sldId="265"/>
        </pc:sldMkLst>
      </pc:sldChg>
      <pc:sldChg chg="modSp">
        <pc:chgData name="Kosmetatos, Argie (AGO)" userId="S::argie.kosmetatos@mass.gov::287ab798-5986-42e3-b65c-2a1eb34cb6c0" providerId="AD" clId="Web-{638CBAE8-3110-1D71-3EA0-F3D3BB8893C7}" dt="2025-11-13T14:49:08.424" v="1396" actId="20577"/>
        <pc:sldMkLst>
          <pc:docMk/>
          <pc:sldMk cId="3354849031" sldId="272"/>
        </pc:sldMkLst>
        <pc:spChg chg="mod">
          <ac:chgData name="Kosmetatos, Argie (AGO)" userId="S::argie.kosmetatos@mass.gov::287ab798-5986-42e3-b65c-2a1eb34cb6c0" providerId="AD" clId="Web-{638CBAE8-3110-1D71-3EA0-F3D3BB8893C7}" dt="2025-11-13T14:49:08.424" v="1396" actId="20577"/>
          <ac:spMkLst>
            <pc:docMk/>
            <pc:sldMk cId="3354849031" sldId="272"/>
            <ac:spMk id="2" creationId="{9A420F55-4D5D-3A2D-A33C-497AD791E222}"/>
          </ac:spMkLst>
        </pc:spChg>
      </pc:sldChg>
      <pc:sldChg chg="del">
        <pc:chgData name="Kosmetatos, Argie (AGO)" userId="S::argie.kosmetatos@mass.gov::287ab798-5986-42e3-b65c-2a1eb34cb6c0" providerId="AD" clId="Web-{638CBAE8-3110-1D71-3EA0-F3D3BB8893C7}" dt="2025-11-13T13:49:32.860" v="1"/>
        <pc:sldMkLst>
          <pc:docMk/>
          <pc:sldMk cId="2062226091" sldId="273"/>
        </pc:sldMkLst>
      </pc:sldChg>
      <pc:sldChg chg="addSp delSp modSp del">
        <pc:chgData name="Kosmetatos, Argie (AGO)" userId="S::argie.kosmetatos@mass.gov::287ab798-5986-42e3-b65c-2a1eb34cb6c0" providerId="AD" clId="Web-{638CBAE8-3110-1D71-3EA0-F3D3BB8893C7}" dt="2025-11-13T13:55:40.422" v="7"/>
        <pc:sldMkLst>
          <pc:docMk/>
          <pc:sldMk cId="1820551243" sldId="274"/>
        </pc:sldMkLst>
      </pc:sldChg>
      <pc:sldChg chg="modSp">
        <pc:chgData name="Kosmetatos, Argie (AGO)" userId="S::argie.kosmetatos@mass.gov::287ab798-5986-42e3-b65c-2a1eb34cb6c0" providerId="AD" clId="Web-{638CBAE8-3110-1D71-3EA0-F3D3BB8893C7}" dt="2025-11-13T14:02:21.216" v="507" actId="20577"/>
        <pc:sldMkLst>
          <pc:docMk/>
          <pc:sldMk cId="502042205" sldId="279"/>
        </pc:sldMkLst>
        <pc:spChg chg="mod">
          <ac:chgData name="Kosmetatos, Argie (AGO)" userId="S::argie.kosmetatos@mass.gov::287ab798-5986-42e3-b65c-2a1eb34cb6c0" providerId="AD" clId="Web-{638CBAE8-3110-1D71-3EA0-F3D3BB8893C7}" dt="2025-11-13T14:02:21.216" v="507" actId="20577"/>
          <ac:spMkLst>
            <pc:docMk/>
            <pc:sldMk cId="502042205" sldId="279"/>
            <ac:spMk id="2" creationId="{22A2EF01-FECB-5A9F-7E25-12A5BFB48259}"/>
          </ac:spMkLst>
        </pc:spChg>
        <pc:spChg chg="mod">
          <ac:chgData name="Kosmetatos, Argie (AGO)" userId="S::argie.kosmetatos@mass.gov::287ab798-5986-42e3-b65c-2a1eb34cb6c0" providerId="AD" clId="Web-{638CBAE8-3110-1D71-3EA0-F3D3BB8893C7}" dt="2025-11-13T13:56:21.249" v="70" actId="20577"/>
          <ac:spMkLst>
            <pc:docMk/>
            <pc:sldMk cId="502042205" sldId="279"/>
            <ac:spMk id="4" creationId="{0DE62C2B-8656-7A93-9199-F363CF6A5939}"/>
          </ac:spMkLst>
        </pc:spChg>
      </pc:sldChg>
      <pc:sldChg chg="modSp del">
        <pc:chgData name="Kosmetatos, Argie (AGO)" userId="S::argie.kosmetatos@mass.gov::287ab798-5986-42e3-b65c-2a1eb34cb6c0" providerId="AD" clId="Web-{638CBAE8-3110-1D71-3EA0-F3D3BB8893C7}" dt="2025-11-13T14:27:02.915" v="817"/>
        <pc:sldMkLst>
          <pc:docMk/>
          <pc:sldMk cId="702179628" sldId="282"/>
        </pc:sldMkLst>
      </pc:sldChg>
      <pc:sldChg chg="del">
        <pc:chgData name="Kosmetatos, Argie (AGO)" userId="S::argie.kosmetatos@mass.gov::287ab798-5986-42e3-b65c-2a1eb34cb6c0" providerId="AD" clId="Web-{638CBAE8-3110-1D71-3EA0-F3D3BB8893C7}" dt="2025-11-13T14:28:57.274" v="917"/>
        <pc:sldMkLst>
          <pc:docMk/>
          <pc:sldMk cId="363350191" sldId="283"/>
        </pc:sldMkLst>
      </pc:sldChg>
      <pc:sldChg chg="modSp">
        <pc:chgData name="Kosmetatos, Argie (AGO)" userId="S::argie.kosmetatos@mass.gov::287ab798-5986-42e3-b65c-2a1eb34cb6c0" providerId="AD" clId="Web-{638CBAE8-3110-1D71-3EA0-F3D3BB8893C7}" dt="2025-11-13T14:51:23.548" v="1540" actId="20577"/>
        <pc:sldMkLst>
          <pc:docMk/>
          <pc:sldMk cId="1620883542" sldId="284"/>
        </pc:sldMkLst>
        <pc:spChg chg="mod">
          <ac:chgData name="Kosmetatos, Argie (AGO)" userId="S::argie.kosmetatos@mass.gov::287ab798-5986-42e3-b65c-2a1eb34cb6c0" providerId="AD" clId="Web-{638CBAE8-3110-1D71-3EA0-F3D3BB8893C7}" dt="2025-11-13T14:51:23.548" v="1540" actId="20577"/>
          <ac:spMkLst>
            <pc:docMk/>
            <pc:sldMk cId="1620883542" sldId="284"/>
            <ac:spMk id="2" creationId="{12AF2956-9623-20A6-22CE-382E514BE131}"/>
          </ac:spMkLst>
        </pc:spChg>
        <pc:spChg chg="mod">
          <ac:chgData name="Kosmetatos, Argie (AGO)" userId="S::argie.kosmetatos@mass.gov::287ab798-5986-42e3-b65c-2a1eb34cb6c0" providerId="AD" clId="Web-{638CBAE8-3110-1D71-3EA0-F3D3BB8893C7}" dt="2025-11-13T14:47:26.472" v="1335" actId="1076"/>
          <ac:spMkLst>
            <pc:docMk/>
            <pc:sldMk cId="1620883542" sldId="284"/>
            <ac:spMk id="4" creationId="{0410537C-CF36-DAC7-463C-71014A635B52}"/>
          </ac:spMkLst>
        </pc:spChg>
      </pc:sldChg>
      <pc:sldChg chg="del">
        <pc:chgData name="Kosmetatos, Argie (AGO)" userId="S::argie.kosmetatos@mass.gov::287ab798-5986-42e3-b65c-2a1eb34cb6c0" providerId="AD" clId="Web-{638CBAE8-3110-1D71-3EA0-F3D3BB8893C7}" dt="2025-11-13T14:45:36.051" v="1212"/>
        <pc:sldMkLst>
          <pc:docMk/>
          <pc:sldMk cId="1460675333" sldId="285"/>
        </pc:sldMkLst>
      </pc:sldChg>
      <pc:sldChg chg="del">
        <pc:chgData name="Kosmetatos, Argie (AGO)" userId="S::argie.kosmetatos@mass.gov::287ab798-5986-42e3-b65c-2a1eb34cb6c0" providerId="AD" clId="Web-{638CBAE8-3110-1D71-3EA0-F3D3BB8893C7}" dt="2025-11-13T14:47:09.940" v="1334"/>
        <pc:sldMkLst>
          <pc:docMk/>
          <pc:sldMk cId="3596387327" sldId="286"/>
        </pc:sldMkLst>
      </pc:sldChg>
      <pc:sldChg chg="modSp del">
        <pc:chgData name="Kosmetatos, Argie (AGO)" userId="S::argie.kosmetatos@mass.gov::287ab798-5986-42e3-b65c-2a1eb34cb6c0" providerId="AD" clId="Web-{638CBAE8-3110-1D71-3EA0-F3D3BB8893C7}" dt="2025-11-13T14:51:30.126" v="1541"/>
        <pc:sldMkLst>
          <pc:docMk/>
          <pc:sldMk cId="1406974738" sldId="287"/>
        </pc:sldMkLst>
      </pc:sldChg>
      <pc:sldChg chg="modSp del">
        <pc:chgData name="Kosmetatos, Argie (AGO)" userId="S::argie.kosmetatos@mass.gov::287ab798-5986-42e3-b65c-2a1eb34cb6c0" providerId="AD" clId="Web-{638CBAE8-3110-1D71-3EA0-F3D3BB8893C7}" dt="2025-11-13T14:56:27.609" v="1603"/>
        <pc:sldMkLst>
          <pc:docMk/>
          <pc:sldMk cId="1655978898" sldId="289"/>
        </pc:sldMkLst>
      </pc:sldChg>
      <pc:sldChg chg="del">
        <pc:chgData name="Kosmetatos, Argie (AGO)" userId="S::argie.kosmetatos@mass.gov::287ab798-5986-42e3-b65c-2a1eb34cb6c0" providerId="AD" clId="Web-{638CBAE8-3110-1D71-3EA0-F3D3BB8893C7}" dt="2025-11-13T14:21:46.024" v="511"/>
        <pc:sldMkLst>
          <pc:docMk/>
          <pc:sldMk cId="3982200332" sldId="290"/>
        </pc:sldMkLst>
      </pc:sldChg>
      <pc:sldChg chg="modSp">
        <pc:chgData name="Kosmetatos, Argie (AGO)" userId="S::argie.kosmetatos@mass.gov::287ab798-5986-42e3-b65c-2a1eb34cb6c0" providerId="AD" clId="Web-{638CBAE8-3110-1D71-3EA0-F3D3BB8893C7}" dt="2025-11-13T14:57:24.781" v="1606" actId="20577"/>
        <pc:sldMkLst>
          <pc:docMk/>
          <pc:sldMk cId="760506029" sldId="347"/>
        </pc:sldMkLst>
      </pc:sldChg>
      <pc:sldChg chg="add replId">
        <pc:chgData name="Kosmetatos, Argie (AGO)" userId="S::argie.kosmetatos@mass.gov::287ab798-5986-42e3-b65c-2a1eb34cb6c0" providerId="AD" clId="Web-{638CBAE8-3110-1D71-3EA0-F3D3BB8893C7}" dt="2025-11-13T13:55:56.156" v="8"/>
        <pc:sldMkLst>
          <pc:docMk/>
          <pc:sldMk cId="3119732956" sldId="349"/>
        </pc:sldMkLst>
      </pc:sldChg>
      <pc:sldChg chg="new del">
        <pc:chgData name="Kosmetatos, Argie (AGO)" userId="S::argie.kosmetatos@mass.gov::287ab798-5986-42e3-b65c-2a1eb34cb6c0" providerId="AD" clId="Web-{638CBAE8-3110-1D71-3EA0-F3D3BB8893C7}" dt="2025-11-13T14:27:07.680" v="818"/>
        <pc:sldMkLst>
          <pc:docMk/>
          <pc:sldMk cId="3285162688" sldId="350"/>
        </pc:sldMkLst>
      </pc:sldChg>
    </pc:docChg>
  </pc:docChgLst>
  <pc:docChgLst>
    <pc:chgData name="Kosmetatos, Argie (AGO)" userId="S::argie.kosmetatos@mass.gov::287ab798-5986-42e3-b65c-2a1eb34cb6c0" providerId="AD" clId="Web-{4E6EF546-00FB-DDC5-EE1D-7E8E7338BC66}"/>
    <pc:docChg chg="addSld delSld modSld sldOrd">
      <pc:chgData name="Kosmetatos, Argie (AGO)" userId="S::argie.kosmetatos@mass.gov::287ab798-5986-42e3-b65c-2a1eb34cb6c0" providerId="AD" clId="Web-{4E6EF546-00FB-DDC5-EE1D-7E8E7338BC66}" dt="2025-11-13T15:21:09.312" v="736" actId="20577"/>
      <pc:docMkLst>
        <pc:docMk/>
      </pc:docMkLst>
      <pc:sldChg chg="del">
        <pc:chgData name="Kosmetatos, Argie (AGO)" userId="S::argie.kosmetatos@mass.gov::287ab798-5986-42e3-b65c-2a1eb34cb6c0" providerId="AD" clId="Web-{4E6EF546-00FB-DDC5-EE1D-7E8E7338BC66}" dt="2025-11-13T15:00:11.428" v="0"/>
        <pc:sldMkLst>
          <pc:docMk/>
          <pc:sldMk cId="4208742611" sldId="291"/>
        </pc:sldMkLst>
      </pc:sldChg>
      <pc:sldChg chg="del">
        <pc:chgData name="Kosmetatos, Argie (AGO)" userId="S::argie.kosmetatos@mass.gov::287ab798-5986-42e3-b65c-2a1eb34cb6c0" providerId="AD" clId="Web-{4E6EF546-00FB-DDC5-EE1D-7E8E7338BC66}" dt="2025-11-13T15:01:41.115" v="5"/>
        <pc:sldMkLst>
          <pc:docMk/>
          <pc:sldMk cId="4077568421" sldId="346"/>
        </pc:sldMkLst>
      </pc:sldChg>
      <pc:sldChg chg="ord">
        <pc:chgData name="Kosmetatos, Argie (AGO)" userId="S::argie.kosmetatos@mass.gov::287ab798-5986-42e3-b65c-2a1eb34cb6c0" providerId="AD" clId="Web-{4E6EF546-00FB-DDC5-EE1D-7E8E7338BC66}" dt="2025-11-13T15:00:34.600" v="3"/>
        <pc:sldMkLst>
          <pc:docMk/>
          <pc:sldMk cId="760506029" sldId="347"/>
        </pc:sldMkLst>
      </pc:sldChg>
      <pc:sldChg chg="modSp">
        <pc:chgData name="Kosmetatos, Argie (AGO)" userId="S::argie.kosmetatos@mass.gov::287ab798-5986-42e3-b65c-2a1eb34cb6c0" providerId="AD" clId="Web-{4E6EF546-00FB-DDC5-EE1D-7E8E7338BC66}" dt="2025-11-13T15:07:33.817" v="369" actId="20577"/>
        <pc:sldMkLst>
          <pc:docMk/>
          <pc:sldMk cId="1797473336" sldId="348"/>
        </pc:sldMkLst>
        <pc:spChg chg="mod">
          <ac:chgData name="Kosmetatos, Argie (AGO)" userId="S::argie.kosmetatos@mass.gov::287ab798-5986-42e3-b65c-2a1eb34cb6c0" providerId="AD" clId="Web-{4E6EF546-00FB-DDC5-EE1D-7E8E7338BC66}" dt="2025-11-13T15:07:33.817" v="369" actId="20577"/>
          <ac:spMkLst>
            <pc:docMk/>
            <pc:sldMk cId="1797473336" sldId="348"/>
            <ac:spMk id="2" creationId="{27B7B431-88F1-E5D5-40CE-45372629B8E0}"/>
          </ac:spMkLst>
        </pc:spChg>
        <pc:spChg chg="mod">
          <ac:chgData name="Kosmetatos, Argie (AGO)" userId="S::argie.kosmetatos@mass.gov::287ab798-5986-42e3-b65c-2a1eb34cb6c0" providerId="AD" clId="Web-{4E6EF546-00FB-DDC5-EE1D-7E8E7338BC66}" dt="2025-11-13T15:05:01.068" v="188" actId="20577"/>
          <ac:spMkLst>
            <pc:docMk/>
            <pc:sldMk cId="1797473336" sldId="348"/>
            <ac:spMk id="4" creationId="{0D61FD66-FD4B-7409-4DCB-A410F5165AEE}"/>
          </ac:spMkLst>
        </pc:spChg>
      </pc:sldChg>
      <pc:sldChg chg="new del">
        <pc:chgData name="Kosmetatos, Argie (AGO)" userId="S::argie.kosmetatos@mass.gov::287ab798-5986-42e3-b65c-2a1eb34cb6c0" providerId="AD" clId="Web-{4E6EF546-00FB-DDC5-EE1D-7E8E7338BC66}" dt="2025-11-13T15:08:54.017" v="371"/>
        <pc:sldMkLst>
          <pc:docMk/>
          <pc:sldMk cId="471194088" sldId="350"/>
        </pc:sldMkLst>
      </pc:sldChg>
      <pc:sldChg chg="add del replId">
        <pc:chgData name="Kosmetatos, Argie (AGO)" userId="S::argie.kosmetatos@mass.gov::287ab798-5986-42e3-b65c-2a1eb34cb6c0" providerId="AD" clId="Web-{4E6EF546-00FB-DDC5-EE1D-7E8E7338BC66}" dt="2025-11-13T15:01:45.459" v="6"/>
        <pc:sldMkLst>
          <pc:docMk/>
          <pc:sldMk cId="1803746201" sldId="350"/>
        </pc:sldMkLst>
      </pc:sldChg>
      <pc:sldChg chg="addSp modSp add replId">
        <pc:chgData name="Kosmetatos, Argie (AGO)" userId="S::argie.kosmetatos@mass.gov::287ab798-5986-42e3-b65c-2a1eb34cb6c0" providerId="AD" clId="Web-{4E6EF546-00FB-DDC5-EE1D-7E8E7338BC66}" dt="2025-11-13T15:10:36.345" v="380" actId="14100"/>
        <pc:sldMkLst>
          <pc:docMk/>
          <pc:sldMk cId="2945480396" sldId="350"/>
        </pc:sldMkLst>
        <pc:spChg chg="mod">
          <ac:chgData name="Kosmetatos, Argie (AGO)" userId="S::argie.kosmetatos@mass.gov::287ab798-5986-42e3-b65c-2a1eb34cb6c0" providerId="AD" clId="Web-{4E6EF546-00FB-DDC5-EE1D-7E8E7338BC66}" dt="2025-11-13T15:09:03.705" v="374" actId="20577"/>
          <ac:spMkLst>
            <pc:docMk/>
            <pc:sldMk cId="2945480396" sldId="350"/>
            <ac:spMk id="2" creationId="{8574BB2B-43F1-1D20-0FE1-9119A9665BBC}"/>
          </ac:spMkLst>
        </pc:spChg>
        <pc:picChg chg="add mod">
          <ac:chgData name="Kosmetatos, Argie (AGO)" userId="S::argie.kosmetatos@mass.gov::287ab798-5986-42e3-b65c-2a1eb34cb6c0" providerId="AD" clId="Web-{4E6EF546-00FB-DDC5-EE1D-7E8E7338BC66}" dt="2025-11-13T15:10:36.345" v="380" actId="14100"/>
          <ac:picMkLst>
            <pc:docMk/>
            <pc:sldMk cId="2945480396" sldId="350"/>
            <ac:picMk id="5" creationId="{1DDB1727-14D2-71A0-66ED-B98604504345}"/>
          </ac:picMkLst>
        </pc:picChg>
      </pc:sldChg>
      <pc:sldChg chg="modSp add replId">
        <pc:chgData name="Kosmetatos, Argie (AGO)" userId="S::argie.kosmetatos@mass.gov::287ab798-5986-42e3-b65c-2a1eb34cb6c0" providerId="AD" clId="Web-{4E6EF546-00FB-DDC5-EE1D-7E8E7338BC66}" dt="2025-11-13T15:21:09.312" v="736" actId="20577"/>
        <pc:sldMkLst>
          <pc:docMk/>
          <pc:sldMk cId="2706173378" sldId="351"/>
        </pc:sldMkLst>
        <pc:spChg chg="mod">
          <ac:chgData name="Kosmetatos, Argie (AGO)" userId="S::argie.kosmetatos@mass.gov::287ab798-5986-42e3-b65c-2a1eb34cb6c0" providerId="AD" clId="Web-{4E6EF546-00FB-DDC5-EE1D-7E8E7338BC66}" dt="2025-11-13T15:21:09.312" v="736" actId="20577"/>
          <ac:spMkLst>
            <pc:docMk/>
            <pc:sldMk cId="2706173378" sldId="351"/>
            <ac:spMk id="2" creationId="{0AF69225-84AF-8218-1D44-07F4BDF14A4D}"/>
          </ac:spMkLst>
        </pc:spChg>
        <pc:spChg chg="mod">
          <ac:chgData name="Kosmetatos, Argie (AGO)" userId="S::argie.kosmetatos@mass.gov::287ab798-5986-42e3-b65c-2a1eb34cb6c0" providerId="AD" clId="Web-{4E6EF546-00FB-DDC5-EE1D-7E8E7338BC66}" dt="2025-11-13T15:13:46.734" v="388" actId="20577"/>
          <ac:spMkLst>
            <pc:docMk/>
            <pc:sldMk cId="2706173378" sldId="351"/>
            <ac:spMk id="4" creationId="{45288CBE-33A4-6C70-A44B-A5134220AB51}"/>
          </ac:spMkLst>
        </pc:spChg>
      </pc:sldChg>
    </pc:docChg>
  </pc:docChgLst>
  <pc:docChgLst>
    <pc:chgData name="Gabrault, Emily (AGO)" userId="dfba2178-9f64-431b-afd6-4292ff843910" providerId="ADAL" clId="{CA895A8E-2B05-414B-A041-BEB411ECCEA4}"/>
    <pc:docChg chg="custSel delSld modSld sldOrd">
      <pc:chgData name="Gabrault, Emily (AGO)" userId="dfba2178-9f64-431b-afd6-4292ff843910" providerId="ADAL" clId="{CA895A8E-2B05-414B-A041-BEB411ECCEA4}" dt="2025-11-17T20:44:34.333" v="15" actId="20577"/>
      <pc:docMkLst>
        <pc:docMk/>
      </pc:docMkLst>
      <pc:sldChg chg="ord">
        <pc:chgData name="Gabrault, Emily (AGO)" userId="dfba2178-9f64-431b-afd6-4292ff843910" providerId="ADAL" clId="{CA895A8E-2B05-414B-A041-BEB411ECCEA4}" dt="2025-11-13T13:15:25.695" v="3"/>
        <pc:sldMkLst>
          <pc:docMk/>
          <pc:sldMk cId="348498779" sldId="256"/>
        </pc:sldMkLst>
      </pc:sldChg>
      <pc:sldChg chg="ord">
        <pc:chgData name="Gabrault, Emily (AGO)" userId="dfba2178-9f64-431b-afd6-4292ff843910" providerId="ADAL" clId="{CA895A8E-2B05-414B-A041-BEB411ECCEA4}" dt="2025-11-13T16:42:22.719" v="10"/>
        <pc:sldMkLst>
          <pc:docMk/>
          <pc:sldMk cId="1006987909" sldId="257"/>
        </pc:sldMkLst>
      </pc:sldChg>
      <pc:sldChg chg="ord">
        <pc:chgData name="Gabrault, Emily (AGO)" userId="dfba2178-9f64-431b-afd6-4292ff843910" providerId="ADAL" clId="{CA895A8E-2B05-414B-A041-BEB411ECCEA4}" dt="2025-11-13T13:15:25.695" v="3"/>
        <pc:sldMkLst>
          <pc:docMk/>
          <pc:sldMk cId="1558552969" sldId="265"/>
        </pc:sldMkLst>
      </pc:sldChg>
      <pc:sldChg chg="modSp mod ord">
        <pc:chgData name="Gabrault, Emily (AGO)" userId="dfba2178-9f64-431b-afd6-4292ff843910" providerId="ADAL" clId="{CA895A8E-2B05-414B-A041-BEB411ECCEA4}" dt="2025-11-13T16:42:22.719" v="10"/>
        <pc:sldMkLst>
          <pc:docMk/>
          <pc:sldMk cId="806790900" sldId="267"/>
        </pc:sldMkLst>
        <pc:spChg chg="mod">
          <ac:chgData name="Gabrault, Emily (AGO)" userId="dfba2178-9f64-431b-afd6-4292ff843910" providerId="ADAL" clId="{CA895A8E-2B05-414B-A041-BEB411ECCEA4}" dt="2025-11-13T13:16:30.872" v="8" actId="6549"/>
          <ac:spMkLst>
            <pc:docMk/>
            <pc:sldMk cId="806790900" sldId="267"/>
            <ac:spMk id="2" creationId="{016124D2-37AF-DD6C-1865-E02FE5703164}"/>
          </ac:spMkLst>
        </pc:spChg>
      </pc:sldChg>
      <pc:sldChg chg="ord">
        <pc:chgData name="Gabrault, Emily (AGO)" userId="dfba2178-9f64-431b-afd6-4292ff843910" providerId="ADAL" clId="{CA895A8E-2B05-414B-A041-BEB411ECCEA4}" dt="2025-11-13T16:42:36.492" v="12"/>
        <pc:sldMkLst>
          <pc:docMk/>
          <pc:sldMk cId="2053213821" sldId="268"/>
        </pc:sldMkLst>
      </pc:sldChg>
      <pc:sldChg chg="ord">
        <pc:chgData name="Gabrault, Emily (AGO)" userId="dfba2178-9f64-431b-afd6-4292ff843910" providerId="ADAL" clId="{CA895A8E-2B05-414B-A041-BEB411ECCEA4}" dt="2025-11-13T13:15:25.695" v="3"/>
        <pc:sldMkLst>
          <pc:docMk/>
          <pc:sldMk cId="3354849031" sldId="272"/>
        </pc:sldMkLst>
      </pc:sldChg>
      <pc:sldChg chg="ord">
        <pc:chgData name="Gabrault, Emily (AGO)" userId="dfba2178-9f64-431b-afd6-4292ff843910" providerId="ADAL" clId="{CA895A8E-2B05-414B-A041-BEB411ECCEA4}" dt="2025-11-13T13:15:25.695" v="3"/>
        <pc:sldMkLst>
          <pc:docMk/>
          <pc:sldMk cId="2062226091" sldId="273"/>
        </pc:sldMkLst>
      </pc:sldChg>
      <pc:sldChg chg="ord">
        <pc:chgData name="Gabrault, Emily (AGO)" userId="dfba2178-9f64-431b-afd6-4292ff843910" providerId="ADAL" clId="{CA895A8E-2B05-414B-A041-BEB411ECCEA4}" dt="2025-11-13T13:15:25.695" v="3"/>
        <pc:sldMkLst>
          <pc:docMk/>
          <pc:sldMk cId="1820551243" sldId="274"/>
        </pc:sldMkLst>
      </pc:sldChg>
      <pc:sldChg chg="ord">
        <pc:chgData name="Gabrault, Emily (AGO)" userId="dfba2178-9f64-431b-afd6-4292ff843910" providerId="ADAL" clId="{CA895A8E-2B05-414B-A041-BEB411ECCEA4}" dt="2025-11-13T13:14:32.346" v="1"/>
        <pc:sldMkLst>
          <pc:docMk/>
          <pc:sldMk cId="3228543386" sldId="275"/>
        </pc:sldMkLst>
      </pc:sldChg>
      <pc:sldChg chg="modSp mod ord">
        <pc:chgData name="Gabrault, Emily (AGO)" userId="dfba2178-9f64-431b-afd6-4292ff843910" providerId="ADAL" clId="{CA895A8E-2B05-414B-A041-BEB411ECCEA4}" dt="2025-11-13T16:42:22.719" v="10"/>
        <pc:sldMkLst>
          <pc:docMk/>
          <pc:sldMk cId="2787855837" sldId="276"/>
        </pc:sldMkLst>
        <pc:spChg chg="mod">
          <ac:chgData name="Gabrault, Emily (AGO)" userId="dfba2178-9f64-431b-afd6-4292ff843910" providerId="ADAL" clId="{CA895A8E-2B05-414B-A041-BEB411ECCEA4}" dt="2025-11-13T13:15:52.186" v="5" actId="20577"/>
          <ac:spMkLst>
            <pc:docMk/>
            <pc:sldMk cId="2787855837" sldId="276"/>
            <ac:spMk id="4" creationId="{FCD4D505-80D8-F931-FDF3-C0F2342C834F}"/>
          </ac:spMkLst>
        </pc:spChg>
      </pc:sldChg>
      <pc:sldChg chg="ord">
        <pc:chgData name="Gabrault, Emily (AGO)" userId="dfba2178-9f64-431b-afd6-4292ff843910" providerId="ADAL" clId="{CA895A8E-2B05-414B-A041-BEB411ECCEA4}" dt="2025-11-13T16:42:22.719" v="10"/>
        <pc:sldMkLst>
          <pc:docMk/>
          <pc:sldMk cId="3322813033" sldId="277"/>
        </pc:sldMkLst>
      </pc:sldChg>
      <pc:sldChg chg="ord">
        <pc:chgData name="Gabrault, Emily (AGO)" userId="dfba2178-9f64-431b-afd6-4292ff843910" providerId="ADAL" clId="{CA895A8E-2B05-414B-A041-BEB411ECCEA4}" dt="2025-11-13T13:15:25.695" v="3"/>
        <pc:sldMkLst>
          <pc:docMk/>
          <pc:sldMk cId="502042205" sldId="279"/>
        </pc:sldMkLst>
      </pc:sldChg>
      <pc:sldChg chg="ord">
        <pc:chgData name="Gabrault, Emily (AGO)" userId="dfba2178-9f64-431b-afd6-4292ff843910" providerId="ADAL" clId="{CA895A8E-2B05-414B-A041-BEB411ECCEA4}" dt="2025-11-13T16:42:22.719" v="10"/>
        <pc:sldMkLst>
          <pc:docMk/>
          <pc:sldMk cId="564603115" sldId="281"/>
        </pc:sldMkLst>
      </pc:sldChg>
      <pc:sldChg chg="ord">
        <pc:chgData name="Gabrault, Emily (AGO)" userId="dfba2178-9f64-431b-afd6-4292ff843910" providerId="ADAL" clId="{CA895A8E-2B05-414B-A041-BEB411ECCEA4}" dt="2025-11-13T13:15:25.695" v="3"/>
        <pc:sldMkLst>
          <pc:docMk/>
          <pc:sldMk cId="702179628" sldId="282"/>
        </pc:sldMkLst>
      </pc:sldChg>
      <pc:sldChg chg="ord">
        <pc:chgData name="Gabrault, Emily (AGO)" userId="dfba2178-9f64-431b-afd6-4292ff843910" providerId="ADAL" clId="{CA895A8E-2B05-414B-A041-BEB411ECCEA4}" dt="2025-11-13T13:15:25.695" v="3"/>
        <pc:sldMkLst>
          <pc:docMk/>
          <pc:sldMk cId="363350191" sldId="283"/>
        </pc:sldMkLst>
      </pc:sldChg>
      <pc:sldChg chg="ord">
        <pc:chgData name="Gabrault, Emily (AGO)" userId="dfba2178-9f64-431b-afd6-4292ff843910" providerId="ADAL" clId="{CA895A8E-2B05-414B-A041-BEB411ECCEA4}" dt="2025-11-13T13:15:25.695" v="3"/>
        <pc:sldMkLst>
          <pc:docMk/>
          <pc:sldMk cId="1620883542" sldId="284"/>
        </pc:sldMkLst>
      </pc:sldChg>
      <pc:sldChg chg="ord">
        <pc:chgData name="Gabrault, Emily (AGO)" userId="dfba2178-9f64-431b-afd6-4292ff843910" providerId="ADAL" clId="{CA895A8E-2B05-414B-A041-BEB411ECCEA4}" dt="2025-11-13T13:15:25.695" v="3"/>
        <pc:sldMkLst>
          <pc:docMk/>
          <pc:sldMk cId="1460675333" sldId="285"/>
        </pc:sldMkLst>
      </pc:sldChg>
      <pc:sldChg chg="ord">
        <pc:chgData name="Gabrault, Emily (AGO)" userId="dfba2178-9f64-431b-afd6-4292ff843910" providerId="ADAL" clId="{CA895A8E-2B05-414B-A041-BEB411ECCEA4}" dt="2025-11-13T13:15:25.695" v="3"/>
        <pc:sldMkLst>
          <pc:docMk/>
          <pc:sldMk cId="3596387327" sldId="286"/>
        </pc:sldMkLst>
      </pc:sldChg>
      <pc:sldChg chg="ord">
        <pc:chgData name="Gabrault, Emily (AGO)" userId="dfba2178-9f64-431b-afd6-4292ff843910" providerId="ADAL" clId="{CA895A8E-2B05-414B-A041-BEB411ECCEA4}" dt="2025-11-13T13:15:25.695" v="3"/>
        <pc:sldMkLst>
          <pc:docMk/>
          <pc:sldMk cId="1406974738" sldId="287"/>
        </pc:sldMkLst>
      </pc:sldChg>
      <pc:sldChg chg="modSp mod ord">
        <pc:chgData name="Gabrault, Emily (AGO)" userId="dfba2178-9f64-431b-afd6-4292ff843910" providerId="ADAL" clId="{CA895A8E-2B05-414B-A041-BEB411ECCEA4}" dt="2025-11-17T20:44:34.333" v="15" actId="20577"/>
        <pc:sldMkLst>
          <pc:docMk/>
          <pc:sldMk cId="1301476873" sldId="288"/>
        </pc:sldMkLst>
        <pc:spChg chg="mod">
          <ac:chgData name="Gabrault, Emily (AGO)" userId="dfba2178-9f64-431b-afd6-4292ff843910" providerId="ADAL" clId="{CA895A8E-2B05-414B-A041-BEB411ECCEA4}" dt="2025-11-17T20:44:34.333" v="15" actId="20577"/>
          <ac:spMkLst>
            <pc:docMk/>
            <pc:sldMk cId="1301476873" sldId="288"/>
            <ac:spMk id="2" creationId="{FF20197C-ECB3-1BB5-2585-919F27A20EBB}"/>
          </ac:spMkLst>
        </pc:spChg>
      </pc:sldChg>
      <pc:sldChg chg="ord">
        <pc:chgData name="Gabrault, Emily (AGO)" userId="dfba2178-9f64-431b-afd6-4292ff843910" providerId="ADAL" clId="{CA895A8E-2B05-414B-A041-BEB411ECCEA4}" dt="2025-11-13T13:15:25.695" v="3"/>
        <pc:sldMkLst>
          <pc:docMk/>
          <pc:sldMk cId="1655978898" sldId="289"/>
        </pc:sldMkLst>
      </pc:sldChg>
      <pc:sldChg chg="ord">
        <pc:chgData name="Gabrault, Emily (AGO)" userId="dfba2178-9f64-431b-afd6-4292ff843910" providerId="ADAL" clId="{CA895A8E-2B05-414B-A041-BEB411ECCEA4}" dt="2025-11-13T13:15:25.695" v="3"/>
        <pc:sldMkLst>
          <pc:docMk/>
          <pc:sldMk cId="3982200332" sldId="290"/>
        </pc:sldMkLst>
      </pc:sldChg>
      <pc:sldChg chg="ord">
        <pc:chgData name="Gabrault, Emily (AGO)" userId="dfba2178-9f64-431b-afd6-4292ff843910" providerId="ADAL" clId="{CA895A8E-2B05-414B-A041-BEB411ECCEA4}" dt="2025-11-13T13:15:25.695" v="3"/>
        <pc:sldMkLst>
          <pc:docMk/>
          <pc:sldMk cId="4208742611" sldId="291"/>
        </pc:sldMkLst>
      </pc:sldChg>
      <pc:sldChg chg="ord">
        <pc:chgData name="Gabrault, Emily (AGO)" userId="dfba2178-9f64-431b-afd6-4292ff843910" providerId="ADAL" clId="{CA895A8E-2B05-414B-A041-BEB411ECCEA4}" dt="2025-11-13T13:15:25.695" v="3"/>
        <pc:sldMkLst>
          <pc:docMk/>
          <pc:sldMk cId="4077568421" sldId="346"/>
        </pc:sldMkLst>
      </pc:sldChg>
      <pc:sldChg chg="del ord">
        <pc:chgData name="Gabrault, Emily (AGO)" userId="dfba2178-9f64-431b-afd6-4292ff843910" providerId="ADAL" clId="{CA895A8E-2B05-414B-A041-BEB411ECCEA4}" dt="2025-11-17T15:19:48.227" v="13" actId="47"/>
        <pc:sldMkLst>
          <pc:docMk/>
          <pc:sldMk cId="760506029" sldId="347"/>
        </pc:sldMkLst>
      </pc:sldChg>
      <pc:sldChg chg="ord">
        <pc:chgData name="Gabrault, Emily (AGO)" userId="dfba2178-9f64-431b-afd6-4292ff843910" providerId="ADAL" clId="{CA895A8E-2B05-414B-A041-BEB411ECCEA4}" dt="2025-11-13T13:15:25.695" v="3"/>
        <pc:sldMkLst>
          <pc:docMk/>
          <pc:sldMk cId="1797473336" sldId="348"/>
        </pc:sldMkLst>
      </pc:sldChg>
      <pc:sldChg chg="del ord">
        <pc:chgData name="Gabrault, Emily (AGO)" userId="dfba2178-9f64-431b-afd6-4292ff843910" providerId="ADAL" clId="{CA895A8E-2B05-414B-A041-BEB411ECCEA4}" dt="2025-11-13T13:15:41.829" v="4" actId="47"/>
        <pc:sldMkLst>
          <pc:docMk/>
          <pc:sldMk cId="3556188832"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E8025-3C0C-4543-8AD8-22753F57D630}"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E0152-E8E4-4A90-9CDD-8DEB0825976E}" type="slidenum">
              <a:rPr lang="en-US" smtClean="0"/>
              <a:t>‹#›</a:t>
            </a:fld>
            <a:endParaRPr lang="en-US"/>
          </a:p>
        </p:txBody>
      </p:sp>
    </p:spTree>
    <p:extLst>
      <p:ext uri="{BB962C8B-B14F-4D97-AF65-F5344CB8AC3E}">
        <p14:creationId xmlns:p14="http://schemas.microsoft.com/office/powerpoint/2010/main" val="3258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6E0152-E8E4-4A90-9CDD-8DEB0825976E}" type="slidenum">
              <a:rPr lang="en-US" smtClean="0"/>
              <a:t>8</a:t>
            </a:fld>
            <a:endParaRPr lang="en-US"/>
          </a:p>
        </p:txBody>
      </p:sp>
    </p:spTree>
    <p:extLst>
      <p:ext uri="{BB962C8B-B14F-4D97-AF65-F5344CB8AC3E}">
        <p14:creationId xmlns:p14="http://schemas.microsoft.com/office/powerpoint/2010/main" val="1361566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3600" y="304806"/>
            <a:ext cx="6604000" cy="2590799"/>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3600" y="3886200"/>
            <a:ext cx="67056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9441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3"/>
          </p:nvPr>
        </p:nvSpPr>
        <p:spPr>
          <a:xfrm>
            <a:off x="3657600" y="6477005"/>
            <a:ext cx="4876800" cy="244475"/>
          </a:xfrm>
          <a:prstGeom prst="rect">
            <a:avLst/>
          </a:prstGeom>
        </p:spPr>
        <p:txBody>
          <a:bodyPr vert="horz" lIns="91440" tIns="45720" rIns="91440" bIns="45720" rtlCol="0" anchor="ctr"/>
          <a:lstStyle>
            <a:lvl1pPr algn="ctr">
              <a:defRPr sz="1200">
                <a:solidFill>
                  <a:schemeClr val="bg1"/>
                </a:solidFill>
              </a:defRPr>
            </a:lvl1pPr>
          </a:lstStyle>
          <a:p>
            <a:r>
              <a:rPr lang="en-US"/>
              <a:t>© 2024 Massachusetts Attorney General’s Office</a:t>
            </a:r>
          </a:p>
        </p:txBody>
      </p:sp>
      <p:sp>
        <p:nvSpPr>
          <p:cNvPr id="4" name="Date Placeholder 3">
            <a:extLst>
              <a:ext uri="{FF2B5EF4-FFF2-40B4-BE49-F238E27FC236}">
                <a16:creationId xmlns:a16="http://schemas.microsoft.com/office/drawing/2014/main" id="{0DB4B983-3998-42FD-9CF2-4E139D8021DC}"/>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5154D4AC-3ECC-4C2E-B961-39D65B4D7796}"/>
              </a:ext>
            </a:extLst>
          </p:cNvPr>
          <p:cNvSpPr>
            <a:spLocks noGrp="1"/>
          </p:cNvSpPr>
          <p:nvPr>
            <p:ph type="sldNum" sz="quarter" idx="11"/>
          </p:nvPr>
        </p:nvSpPr>
        <p:spPr/>
        <p:txBody>
          <a:bodyPr/>
          <a:lstStyle/>
          <a:p>
            <a:fld id="{1C078096-9997-49EF-9104-EC42DAE8B88D}" type="slidenum">
              <a:rPr lang="en-US" smtClean="0"/>
              <a:pPr/>
              <a:t>‹#›</a:t>
            </a:fld>
            <a:endParaRPr lang="en-US"/>
          </a:p>
        </p:txBody>
      </p:sp>
      <p:sp>
        <p:nvSpPr>
          <p:cNvPr id="6" name="Title 5">
            <a:extLst>
              <a:ext uri="{FF2B5EF4-FFF2-40B4-BE49-F238E27FC236}">
                <a16:creationId xmlns:a16="http://schemas.microsoft.com/office/drawing/2014/main" id="{C8030078-205E-4EC9-8F24-D9A9639740B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572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10"/>
          </p:nvPr>
        </p:nvSpPr>
        <p:spPr/>
        <p:txBody>
          <a:bodyPr/>
          <a:lstStyle/>
          <a:p>
            <a:endParaRPr lang="en-US"/>
          </a:p>
        </p:txBody>
      </p:sp>
      <p:sp>
        <p:nvSpPr>
          <p:cNvPr id="13" name="Slide Number Placeholder 12"/>
          <p:cNvSpPr>
            <a:spLocks noGrp="1"/>
          </p:cNvSpPr>
          <p:nvPr>
            <p:ph type="sldNum" sz="quarter" idx="12"/>
          </p:nvPr>
        </p:nvSpPr>
        <p:spPr/>
        <p:txBody>
          <a:bodyPr/>
          <a:lstStyle/>
          <a:p>
            <a:fld id="{1C078096-9997-49EF-9104-EC42DAE8B88D}" type="slidenum">
              <a:rPr lang="en-US" smtClean="0"/>
              <a:t>‹#›</a:t>
            </a:fld>
            <a:endParaRPr lang="en-US"/>
          </a:p>
        </p:txBody>
      </p:sp>
      <p:sp>
        <p:nvSpPr>
          <p:cNvPr id="9" name="Footer Placeholder 3"/>
          <p:cNvSpPr>
            <a:spLocks noGrp="1"/>
          </p:cNvSpPr>
          <p:nvPr>
            <p:ph type="ftr" sz="quarter" idx="3"/>
          </p:nvPr>
        </p:nvSpPr>
        <p:spPr>
          <a:xfrm>
            <a:off x="3657600" y="6477005"/>
            <a:ext cx="4876800" cy="244475"/>
          </a:xfrm>
        </p:spPr>
        <p:txBody>
          <a:bodyPr/>
          <a:lstStyle/>
          <a:p>
            <a:r>
              <a:rPr lang="en-US"/>
              <a:t>© 2024 Massachusetts Attorney General’s Office</a:t>
            </a:r>
          </a:p>
        </p:txBody>
      </p:sp>
    </p:spTree>
    <p:extLst>
      <p:ext uri="{BB962C8B-B14F-4D97-AF65-F5344CB8AC3E}">
        <p14:creationId xmlns:p14="http://schemas.microsoft.com/office/powerpoint/2010/main" val="13712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1"/>
          </p:nvPr>
        </p:nvSpPr>
        <p:spPr/>
        <p:txBody>
          <a:bodyPr/>
          <a:lstStyle/>
          <a:p>
            <a:endParaRPr lang="en-US"/>
          </a:p>
        </p:txBody>
      </p:sp>
      <p:sp>
        <p:nvSpPr>
          <p:cNvPr id="12" name="Slide Number Placeholder 11"/>
          <p:cNvSpPr>
            <a:spLocks noGrp="1"/>
          </p:cNvSpPr>
          <p:nvPr>
            <p:ph type="sldNum" sz="quarter" idx="12"/>
          </p:nvPr>
        </p:nvSpPr>
        <p:spPr/>
        <p:txBody>
          <a:bodyPr/>
          <a:lstStyle/>
          <a:p>
            <a:fld id="{1C078096-9997-49EF-9104-EC42DAE8B88D}" type="slidenum">
              <a:rPr lang="en-US" smtClean="0"/>
              <a:t>‹#›</a:t>
            </a:fld>
            <a:endParaRPr lang="en-US"/>
          </a:p>
        </p:txBody>
      </p:sp>
      <p:sp>
        <p:nvSpPr>
          <p:cNvPr id="11" name="Footer Placeholder 3"/>
          <p:cNvSpPr>
            <a:spLocks noGrp="1"/>
          </p:cNvSpPr>
          <p:nvPr>
            <p:ph type="ftr" sz="quarter" idx="13"/>
          </p:nvPr>
        </p:nvSpPr>
        <p:spPr>
          <a:xfrm>
            <a:off x="3657600" y="6477005"/>
            <a:ext cx="4876800" cy="244475"/>
          </a:xfrm>
        </p:spPr>
        <p:txBody>
          <a:bodyPr/>
          <a:lstStyle/>
          <a:p>
            <a:r>
              <a:rPr lang="en-US"/>
              <a:t>© 2024 Massachusetts Attorney General’s Office</a:t>
            </a:r>
          </a:p>
        </p:txBody>
      </p:sp>
    </p:spTree>
    <p:extLst>
      <p:ext uri="{BB962C8B-B14F-4D97-AF65-F5344CB8AC3E}">
        <p14:creationId xmlns:p14="http://schemas.microsoft.com/office/powerpoint/2010/main" val="165662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1" name="Slide Number Placeholder 10"/>
          <p:cNvSpPr>
            <a:spLocks noGrp="1"/>
          </p:cNvSpPr>
          <p:nvPr>
            <p:ph type="sldNum" sz="quarter" idx="12"/>
          </p:nvPr>
        </p:nvSpPr>
        <p:spPr/>
        <p:txBody>
          <a:bodyPr/>
          <a:lstStyle/>
          <a:p>
            <a:fld id="{1C078096-9997-49EF-9104-EC42DAE8B88D}" type="slidenum">
              <a:rPr lang="en-US" smtClean="0"/>
              <a:t>‹#›</a:t>
            </a:fld>
            <a:endParaRPr lang="en-US"/>
          </a:p>
        </p:txBody>
      </p:sp>
      <p:sp>
        <p:nvSpPr>
          <p:cNvPr id="7" name="Footer Placeholder 3"/>
          <p:cNvSpPr>
            <a:spLocks noGrp="1"/>
          </p:cNvSpPr>
          <p:nvPr>
            <p:ph type="ftr" sz="quarter" idx="3"/>
          </p:nvPr>
        </p:nvSpPr>
        <p:spPr>
          <a:xfrm>
            <a:off x="3657600" y="6477005"/>
            <a:ext cx="4876800" cy="244475"/>
          </a:xfrm>
        </p:spPr>
        <p:txBody>
          <a:bodyPr/>
          <a:lstStyle/>
          <a:p>
            <a:r>
              <a:rPr lang="en-US"/>
              <a:t>© 2024 Massachusetts Attorney General’s Office</a:t>
            </a:r>
          </a:p>
        </p:txBody>
      </p:sp>
    </p:spTree>
    <p:extLst>
      <p:ext uri="{BB962C8B-B14F-4D97-AF65-F5344CB8AC3E}">
        <p14:creationId xmlns:p14="http://schemas.microsoft.com/office/powerpoint/2010/main" val="225670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US"/>
          </a:p>
        </p:txBody>
      </p:sp>
      <p:sp>
        <p:nvSpPr>
          <p:cNvPr id="10" name="Slide Number Placeholder 9"/>
          <p:cNvSpPr>
            <a:spLocks noGrp="1"/>
          </p:cNvSpPr>
          <p:nvPr>
            <p:ph type="sldNum" sz="quarter" idx="12"/>
          </p:nvPr>
        </p:nvSpPr>
        <p:spPr/>
        <p:txBody>
          <a:bodyPr/>
          <a:lstStyle/>
          <a:p>
            <a:fld id="{1C078096-9997-49EF-9104-EC42DAE8B88D}" type="slidenum">
              <a:rPr lang="en-US" smtClean="0"/>
              <a:t>‹#›</a:t>
            </a:fld>
            <a:endParaRPr lang="en-US"/>
          </a:p>
        </p:txBody>
      </p:sp>
      <p:sp>
        <p:nvSpPr>
          <p:cNvPr id="6" name="Footer Placeholder 3"/>
          <p:cNvSpPr>
            <a:spLocks noGrp="1"/>
          </p:cNvSpPr>
          <p:nvPr>
            <p:ph type="ftr" sz="quarter" idx="3"/>
          </p:nvPr>
        </p:nvSpPr>
        <p:spPr>
          <a:xfrm>
            <a:off x="3657600" y="6477005"/>
            <a:ext cx="4876800" cy="244475"/>
          </a:xfrm>
        </p:spPr>
        <p:txBody>
          <a:bodyPr/>
          <a:lstStyle/>
          <a:p>
            <a:r>
              <a:rPr lang="en-US"/>
              <a:t>© 2024 Massachusetts Attorney General’s Office</a:t>
            </a:r>
          </a:p>
        </p:txBody>
      </p:sp>
    </p:spTree>
    <p:extLst>
      <p:ext uri="{BB962C8B-B14F-4D97-AF65-F5344CB8AC3E}">
        <p14:creationId xmlns:p14="http://schemas.microsoft.com/office/powerpoint/2010/main" val="402509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5"/>
          <p:cNvSpPr>
            <a:spLocks noGrp="1"/>
          </p:cNvSpPr>
          <p:nvPr>
            <p:ph type="dt" sz="half" idx="10"/>
          </p:nvPr>
        </p:nvSpPr>
        <p:spPr/>
        <p:txBody>
          <a:bodyPr/>
          <a:lstStyle/>
          <a:p>
            <a:endParaRPr lang="en-US"/>
          </a:p>
        </p:txBody>
      </p:sp>
      <p:sp>
        <p:nvSpPr>
          <p:cNvPr id="10" name="Slide Number Placeholder 9"/>
          <p:cNvSpPr>
            <a:spLocks noGrp="1"/>
          </p:cNvSpPr>
          <p:nvPr>
            <p:ph type="sldNum" sz="quarter" idx="11"/>
          </p:nvPr>
        </p:nvSpPr>
        <p:spPr/>
        <p:txBody>
          <a:bodyPr/>
          <a:lstStyle/>
          <a:p>
            <a:fld id="{1C078096-9997-49EF-9104-EC42DAE8B88D}" type="slidenum">
              <a:rPr lang="en-US" smtClean="0"/>
              <a:t>‹#›</a:t>
            </a:fld>
            <a:endParaRPr lang="en-US"/>
          </a:p>
        </p:txBody>
      </p:sp>
      <p:sp>
        <p:nvSpPr>
          <p:cNvPr id="9" name="Footer Placeholder 3"/>
          <p:cNvSpPr>
            <a:spLocks noGrp="1"/>
          </p:cNvSpPr>
          <p:nvPr>
            <p:ph type="ftr" sz="quarter" idx="3"/>
          </p:nvPr>
        </p:nvSpPr>
        <p:spPr>
          <a:xfrm>
            <a:off x="3657600" y="6477005"/>
            <a:ext cx="4876800" cy="244475"/>
          </a:xfrm>
        </p:spPr>
        <p:txBody>
          <a:bodyPr/>
          <a:lstStyle/>
          <a:p>
            <a:r>
              <a:rPr lang="en-US"/>
              <a:t>© 2024 Massachusetts Attorney General’s Office</a:t>
            </a:r>
          </a:p>
        </p:txBody>
      </p:sp>
    </p:spTree>
    <p:extLst>
      <p:ext uri="{BB962C8B-B14F-4D97-AF65-F5344CB8AC3E}">
        <p14:creationId xmlns:p14="http://schemas.microsoft.com/office/powerpoint/2010/main" val="103360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6800" y="76200"/>
            <a:ext cx="9245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3962400" y="6356355"/>
            <a:ext cx="4267200" cy="365125"/>
          </a:xfrm>
          <a:prstGeom prst="rect">
            <a:avLst/>
          </a:prstGeom>
        </p:spPr>
        <p:txBody>
          <a:bodyPr vert="horz" lIns="91440" tIns="45720" rIns="91440" bIns="45720" rtlCol="0" anchor="ctr"/>
          <a:lstStyle>
            <a:lvl1pPr algn="ctr">
              <a:defRPr sz="1200">
                <a:solidFill>
                  <a:schemeClr val="bg1"/>
                </a:solidFill>
              </a:defRPr>
            </a:lvl1pPr>
          </a:lstStyle>
          <a:p>
            <a:r>
              <a:rPr lang="en-US"/>
              <a:t>© 2023 Massachusetts Attorney General’s Office</a:t>
            </a: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bg1"/>
                </a:solidFill>
              </a:defRPr>
            </a:lvl1pPr>
          </a:lstStyle>
          <a:p>
            <a:fld id="{1C078096-9997-49EF-9104-EC42DAE8B88D}" type="slidenum">
              <a:rPr lang="en-US" smtClean="0"/>
              <a:pPr/>
              <a:t>‹#›</a:t>
            </a:fld>
            <a:endParaRPr lang="en-US"/>
          </a:p>
        </p:txBody>
      </p:sp>
    </p:spTree>
    <p:extLst>
      <p:ext uri="{BB962C8B-B14F-4D97-AF65-F5344CB8AC3E}">
        <p14:creationId xmlns:p14="http://schemas.microsoft.com/office/powerpoint/2010/main" val="21415176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1" r:id="rId7"/>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ass.gov/info-details/online-charity-filing-porta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5600" y="1231901"/>
            <a:ext cx="8026400" cy="2590799"/>
          </a:xfrm>
        </p:spPr>
        <p:txBody>
          <a:bodyPr>
            <a:normAutofit fontScale="90000"/>
          </a:bodyPr>
          <a:lstStyle/>
          <a:p>
            <a:r>
              <a:rPr lang="en-US" sz="5300"/>
              <a:t>Resources for Addressing a</a:t>
            </a:r>
            <a:br>
              <a:rPr lang="en-US" sz="5300"/>
            </a:br>
            <a:r>
              <a:rPr lang="en-US" sz="5300"/>
              <a:t>Changing Landscape</a:t>
            </a:r>
            <a:br>
              <a:rPr lang="en-US"/>
            </a:br>
            <a:br>
              <a:rPr lang="en-US"/>
            </a:br>
            <a:r>
              <a:rPr lang="en-US"/>
              <a:t>Advice for Smaller Volunteer-Led Organizations</a:t>
            </a:r>
          </a:p>
        </p:txBody>
      </p:sp>
      <p:sp>
        <p:nvSpPr>
          <p:cNvPr id="3" name="Subtitle 2"/>
          <p:cNvSpPr>
            <a:spLocks noGrp="1"/>
          </p:cNvSpPr>
          <p:nvPr>
            <p:ph type="subTitle" idx="1"/>
          </p:nvPr>
        </p:nvSpPr>
        <p:spPr>
          <a:xfrm>
            <a:off x="4724400" y="4978400"/>
            <a:ext cx="6705600" cy="1752600"/>
          </a:xfrm>
        </p:spPr>
        <p:txBody>
          <a:bodyPr>
            <a:normAutofit/>
          </a:bodyPr>
          <a:lstStyle/>
          <a:p>
            <a:r>
              <a:rPr lang="en-US" sz="2800"/>
              <a:t>Non-Profit Organizations/</a:t>
            </a:r>
          </a:p>
          <a:p>
            <a:r>
              <a:rPr lang="en-US" sz="2800"/>
              <a:t>Public Charities Division</a:t>
            </a:r>
          </a:p>
          <a:p>
            <a:r>
              <a:rPr lang="en-US" sz="2800"/>
              <a:t>November 18, 2025</a:t>
            </a:r>
          </a:p>
        </p:txBody>
      </p:sp>
    </p:spTree>
    <p:extLst>
      <p:ext uri="{BB962C8B-B14F-4D97-AF65-F5344CB8AC3E}">
        <p14:creationId xmlns:p14="http://schemas.microsoft.com/office/powerpoint/2010/main" val="34849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5B78A-D70D-BBE0-154E-5936FD20235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17A3EE-1FD3-45B1-C8E0-64EA590DDAA2}"/>
              </a:ext>
            </a:extLst>
          </p:cNvPr>
          <p:cNvSpPr>
            <a:spLocks noGrp="1"/>
          </p:cNvSpPr>
          <p:nvPr>
            <p:ph idx="1"/>
          </p:nvPr>
        </p:nvSpPr>
        <p:spPr/>
        <p:txBody>
          <a:bodyPr vert="horz" lIns="91440" tIns="45720" rIns="91440" bIns="45720" rtlCol="0" anchor="t">
            <a:normAutofit fontScale="92500" lnSpcReduction="20000"/>
          </a:bodyPr>
          <a:lstStyle/>
          <a:p>
            <a:pPr lvl="1">
              <a:buFont typeface="Arial" panose="020B0604020202020204" pitchFamily="34" charset="0"/>
              <a:buChar char="•"/>
            </a:pPr>
            <a:r>
              <a:rPr lang="en-US" sz="2600"/>
              <a:t>All public charities operating in MA must register with the Attorney General </a:t>
            </a:r>
          </a:p>
          <a:p>
            <a:pPr lvl="2">
              <a:buFont typeface="Wingdings" panose="05000000000000000000" pitchFamily="2" charset="2"/>
              <a:buChar char="Ø"/>
            </a:pPr>
            <a:r>
              <a:rPr lang="en-US" sz="2600"/>
              <a:t> File initial registration form, articles of organization, bylaws</a:t>
            </a:r>
            <a:endParaRPr lang="en-US" sz="2600">
              <a:ea typeface="Calibri"/>
              <a:cs typeface="Calibri"/>
            </a:endParaRPr>
          </a:p>
          <a:p>
            <a:pPr lvl="2">
              <a:buFont typeface="Wingdings" panose="05000000000000000000" pitchFamily="2" charset="2"/>
              <a:buChar char="Ø"/>
            </a:pPr>
            <a:r>
              <a:rPr lang="en-US" sz="2600"/>
              <a:t> Pay registration fee</a:t>
            </a:r>
            <a:endParaRPr lang="en-US" sz="2600">
              <a:ea typeface="Calibri"/>
              <a:cs typeface="Calibri"/>
            </a:endParaRPr>
          </a:p>
          <a:p>
            <a:pPr lvl="2">
              <a:buFont typeface="Wingdings" panose="05000000000000000000" pitchFamily="2" charset="2"/>
              <a:buChar char="Ø"/>
            </a:pPr>
            <a:r>
              <a:rPr lang="en-US" sz="2600"/>
              <a:t> Filing is online; no more paper forms accepted</a:t>
            </a:r>
            <a:endParaRPr lang="en-US" sz="2600">
              <a:ea typeface="Calibri"/>
              <a:cs typeface="Calibri"/>
            </a:endParaRPr>
          </a:p>
          <a:p>
            <a:pPr lvl="2">
              <a:buFont typeface="Wingdings" panose="05000000000000000000" pitchFamily="2" charset="2"/>
              <a:buChar char="Ø"/>
            </a:pPr>
            <a:r>
              <a:rPr lang="en-US" sz="2600"/>
              <a:t> Link to register: </a:t>
            </a:r>
            <a:r>
              <a:rPr lang="en-US" sz="2600">
                <a:hlinkClick r:id="rId2"/>
              </a:rPr>
              <a:t>https://www.mass.gov/info-details/online-charity-filing-portal</a:t>
            </a:r>
            <a:endParaRPr lang="en-US" sz="2600"/>
          </a:p>
          <a:p>
            <a:pPr lvl="1">
              <a:buFont typeface="Arial" panose="020B0604020202020204" pitchFamily="34" charset="0"/>
              <a:buChar char="•"/>
            </a:pPr>
            <a:r>
              <a:rPr lang="en-US" sz="2600"/>
              <a:t>Must file annual financial reports due 4.5 months after end of charity’s fiscal year</a:t>
            </a:r>
            <a:endParaRPr lang="en-US" sz="2600">
              <a:ea typeface="Calibri"/>
              <a:cs typeface="Calibri"/>
            </a:endParaRPr>
          </a:p>
          <a:p>
            <a:pPr lvl="2">
              <a:buFont typeface="Wingdings" panose="05000000000000000000" pitchFamily="2" charset="2"/>
              <a:buChar char="Ø"/>
            </a:pPr>
            <a:r>
              <a:rPr lang="en-US" sz="2600"/>
              <a:t> Form PC + attachments</a:t>
            </a:r>
            <a:endParaRPr lang="en-US" sz="2600">
              <a:ea typeface="Calibri"/>
              <a:cs typeface="Calibri"/>
            </a:endParaRPr>
          </a:p>
          <a:p>
            <a:pPr lvl="2">
              <a:buFont typeface="Wingdings" panose="05000000000000000000" pitchFamily="2" charset="2"/>
              <a:buChar char="Ø"/>
            </a:pPr>
            <a:r>
              <a:rPr lang="en-US" sz="2600"/>
              <a:t> IRS Form 990</a:t>
            </a:r>
            <a:endParaRPr lang="en-US" sz="2600">
              <a:ea typeface="Calibri"/>
              <a:cs typeface="Calibri"/>
            </a:endParaRPr>
          </a:p>
          <a:p>
            <a:pPr lvl="2">
              <a:buFont typeface="Wingdings" panose="05000000000000000000" pitchFamily="2" charset="2"/>
              <a:buChar char="Ø"/>
            </a:pPr>
            <a:r>
              <a:rPr lang="en-US" sz="2600"/>
              <a:t> Filing Fee</a:t>
            </a:r>
            <a:endParaRPr lang="en-US" sz="2600">
              <a:ea typeface="Calibri"/>
              <a:cs typeface="Calibri"/>
            </a:endParaRPr>
          </a:p>
          <a:p>
            <a:pPr marL="457200" lvl="1" indent="0">
              <a:buNone/>
            </a:pPr>
            <a:endParaRPr lang="en-US" sz="2600"/>
          </a:p>
          <a:p>
            <a:pPr lvl="1">
              <a:buFont typeface="Arial" panose="020B0604020202020204" pitchFamily="34" charset="0"/>
              <a:buChar char="•"/>
            </a:pPr>
            <a:r>
              <a:rPr lang="en-US" sz="2600"/>
              <a:t>Six-month extension available if charity is up to date with its filings</a:t>
            </a:r>
            <a:endParaRPr lang="en-US" sz="2600">
              <a:ea typeface="Calibri"/>
              <a:cs typeface="Calibri"/>
            </a:endParaRPr>
          </a:p>
          <a:p>
            <a:endParaRPr lang="en-US">
              <a:ea typeface="Calibri"/>
              <a:cs typeface="Calibri"/>
            </a:endParaRPr>
          </a:p>
        </p:txBody>
      </p:sp>
      <p:sp>
        <p:nvSpPr>
          <p:cNvPr id="3" name="Footer Placeholder 2">
            <a:extLst>
              <a:ext uri="{FF2B5EF4-FFF2-40B4-BE49-F238E27FC236}">
                <a16:creationId xmlns:a16="http://schemas.microsoft.com/office/drawing/2014/main" id="{7AEC6A4D-E276-512D-FD02-2056CE8E90AF}"/>
              </a:ext>
            </a:extLst>
          </p:cNvPr>
          <p:cNvSpPr>
            <a:spLocks noGrp="1"/>
          </p:cNvSpPr>
          <p:nvPr>
            <p:ph type="ftr" sz="quarter" idx="3"/>
          </p:nvPr>
        </p:nvSpPr>
        <p:spPr/>
        <p:txBody>
          <a:bodyPr/>
          <a:lstStyle/>
          <a:p>
            <a:r>
              <a:rPr lang="en-US"/>
              <a:t>© 2025 Massachusetts Attorney General’s Office</a:t>
            </a:r>
          </a:p>
        </p:txBody>
      </p:sp>
      <p:sp>
        <p:nvSpPr>
          <p:cNvPr id="4" name="Title 3">
            <a:extLst>
              <a:ext uri="{FF2B5EF4-FFF2-40B4-BE49-F238E27FC236}">
                <a16:creationId xmlns:a16="http://schemas.microsoft.com/office/drawing/2014/main" id="{7CE87947-B247-E4DF-EF42-A8C2E69EC9CA}"/>
              </a:ext>
            </a:extLst>
          </p:cNvPr>
          <p:cNvSpPr>
            <a:spLocks noGrp="1"/>
          </p:cNvSpPr>
          <p:nvPr>
            <p:ph type="title"/>
          </p:nvPr>
        </p:nvSpPr>
        <p:spPr/>
        <p:txBody>
          <a:bodyPr>
            <a:normAutofit fontScale="90000"/>
          </a:bodyPr>
          <a:lstStyle/>
          <a:p>
            <a:br>
              <a:rPr lang="en-US">
                <a:ea typeface="Calibri"/>
                <a:cs typeface="Calibri"/>
              </a:rPr>
            </a:br>
            <a:r>
              <a:rPr lang="en-US" sz="4000"/>
              <a:t>Massachusetts Regulations – Online Registration and Filings</a:t>
            </a:r>
            <a:br>
              <a:rPr lang="en-US"/>
            </a:br>
            <a:endParaRPr lang="en-US"/>
          </a:p>
        </p:txBody>
      </p:sp>
    </p:spTree>
    <p:extLst>
      <p:ext uri="{BB962C8B-B14F-4D97-AF65-F5344CB8AC3E}">
        <p14:creationId xmlns:p14="http://schemas.microsoft.com/office/powerpoint/2010/main" val="311973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420F55-4D5D-3A2D-A33C-497AD791E222}"/>
              </a:ext>
            </a:extLst>
          </p:cNvPr>
          <p:cNvSpPr>
            <a:spLocks noGrp="1"/>
          </p:cNvSpPr>
          <p:nvPr>
            <p:ph idx="1"/>
          </p:nvPr>
        </p:nvSpPr>
        <p:spPr/>
        <p:txBody>
          <a:bodyPr vert="horz" lIns="91440" tIns="45720" rIns="91440" bIns="45720" rtlCol="0" anchor="t">
            <a:normAutofit/>
          </a:bodyPr>
          <a:lstStyle/>
          <a:p>
            <a:r>
              <a:rPr lang="en-US"/>
              <a:t>Internal fiscal policies, procedures and controls</a:t>
            </a:r>
          </a:p>
          <a:p>
            <a:r>
              <a:rPr lang="en-US"/>
              <a:t>Checks and balances </a:t>
            </a:r>
            <a:endParaRPr lang="en-US">
              <a:ea typeface="Calibri"/>
              <a:cs typeface="Calibri"/>
            </a:endParaRPr>
          </a:p>
          <a:p>
            <a:pPr lvl="1"/>
            <a:r>
              <a:rPr lang="en-US">
                <a:ea typeface="Calibri"/>
                <a:cs typeface="Calibri"/>
              </a:rPr>
              <a:t>Dual signatures on checks above certain threshold</a:t>
            </a:r>
          </a:p>
          <a:p>
            <a:pPr lvl="1"/>
            <a:r>
              <a:rPr lang="en-US">
                <a:ea typeface="Calibri"/>
                <a:cs typeface="Calibri"/>
              </a:rPr>
              <a:t>Signatory authority to two people instead of one</a:t>
            </a:r>
          </a:p>
          <a:p>
            <a:pPr lvl="1"/>
            <a:r>
              <a:rPr lang="en-US">
                <a:ea typeface="Calibri"/>
                <a:cs typeface="Calibri"/>
              </a:rPr>
              <a:t>Rotate roles</a:t>
            </a:r>
          </a:p>
          <a:p>
            <a:pPr lvl="1"/>
            <a:r>
              <a:rPr lang="en-US">
                <a:ea typeface="Calibri"/>
                <a:cs typeface="Calibri"/>
              </a:rPr>
              <a:t>Track expenses and revenues; document donations</a:t>
            </a:r>
          </a:p>
          <a:p>
            <a:pPr lvl="1"/>
            <a:r>
              <a:rPr lang="en-US">
                <a:ea typeface="Calibri"/>
                <a:cs typeface="Calibri"/>
              </a:rPr>
              <a:t>Keep receipts, invoices; track expenditures, expenses, deposits, etc.</a:t>
            </a:r>
          </a:p>
          <a:p>
            <a:pPr lvl="1"/>
            <a:r>
              <a:rPr lang="en-US">
                <a:ea typeface="Calibri"/>
                <a:cs typeface="Calibri"/>
              </a:rPr>
              <a:t>Regular internal and external audits</a:t>
            </a:r>
          </a:p>
          <a:p>
            <a:pPr lvl="1"/>
            <a:endParaRPr lang="en-US">
              <a:ea typeface="Calibri"/>
              <a:cs typeface="Calibri"/>
            </a:endParaRPr>
          </a:p>
          <a:p>
            <a:pPr lvl="1"/>
            <a:endParaRPr lang="en-US">
              <a:ea typeface="Calibri"/>
              <a:cs typeface="Calibri"/>
            </a:endParaRPr>
          </a:p>
          <a:p>
            <a:pPr lvl="1"/>
            <a:endParaRPr lang="en-US">
              <a:ea typeface="Calibri"/>
              <a:cs typeface="Calibri"/>
            </a:endParaRPr>
          </a:p>
          <a:p>
            <a:pPr lvl="1"/>
            <a:endParaRPr lang="en-US">
              <a:ea typeface="Calibri"/>
              <a:cs typeface="Calibri"/>
            </a:endParaRPr>
          </a:p>
          <a:p>
            <a:endParaRPr lang="en-US">
              <a:ea typeface="Calibri"/>
              <a:cs typeface="Calibri"/>
            </a:endParaRPr>
          </a:p>
          <a:p>
            <a:pPr marL="0" indent="0">
              <a:buNone/>
            </a:pPr>
            <a:endParaRPr lang="en-US">
              <a:ea typeface="Calibri"/>
              <a:cs typeface="Calibri"/>
            </a:endParaRPr>
          </a:p>
        </p:txBody>
      </p:sp>
      <p:sp>
        <p:nvSpPr>
          <p:cNvPr id="3" name="Footer Placeholder 2">
            <a:extLst>
              <a:ext uri="{FF2B5EF4-FFF2-40B4-BE49-F238E27FC236}">
                <a16:creationId xmlns:a16="http://schemas.microsoft.com/office/drawing/2014/main" id="{898DBC5D-93FA-696E-6B3E-E3DBDF8DA9FC}"/>
              </a:ext>
            </a:extLst>
          </p:cNvPr>
          <p:cNvSpPr>
            <a:spLocks noGrp="1"/>
          </p:cNvSpPr>
          <p:nvPr>
            <p:ph type="ftr" sz="quarter" idx="3"/>
          </p:nvPr>
        </p:nvSpPr>
        <p:spPr/>
        <p:txBody>
          <a:bodyPr/>
          <a:lstStyle/>
          <a:p>
            <a:r>
              <a:rPr lang="en-US"/>
              <a:t>© 2025 Massachusetts Attorney General’s Office</a:t>
            </a:r>
          </a:p>
        </p:txBody>
      </p:sp>
      <p:sp>
        <p:nvSpPr>
          <p:cNvPr id="4" name="Title 3">
            <a:extLst>
              <a:ext uri="{FF2B5EF4-FFF2-40B4-BE49-F238E27FC236}">
                <a16:creationId xmlns:a16="http://schemas.microsoft.com/office/drawing/2014/main" id="{B9032A2E-BFB5-3925-D1CE-7579794CC5AB}"/>
              </a:ext>
            </a:extLst>
          </p:cNvPr>
          <p:cNvSpPr>
            <a:spLocks noGrp="1"/>
          </p:cNvSpPr>
          <p:nvPr>
            <p:ph type="title"/>
          </p:nvPr>
        </p:nvSpPr>
        <p:spPr>
          <a:xfrm>
            <a:off x="2108200" y="281787"/>
            <a:ext cx="9245600" cy="1143000"/>
          </a:xfrm>
        </p:spPr>
        <p:txBody>
          <a:bodyPr>
            <a:normAutofit fontScale="90000"/>
          </a:bodyPr>
          <a:lstStyle/>
          <a:p>
            <a:r>
              <a:rPr lang="en-US"/>
              <a:t>Finances: Preserve and Safeguard Assets</a:t>
            </a:r>
            <a:br>
              <a:rPr lang="en-US"/>
            </a:br>
            <a:endParaRPr lang="en-US"/>
          </a:p>
        </p:txBody>
      </p:sp>
    </p:spTree>
    <p:extLst>
      <p:ext uri="{BB962C8B-B14F-4D97-AF65-F5344CB8AC3E}">
        <p14:creationId xmlns:p14="http://schemas.microsoft.com/office/powerpoint/2010/main" val="335484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23291-10AF-3A62-BC16-6F266A5F45E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AF2956-9623-20A6-22CE-382E514BE131}"/>
              </a:ext>
            </a:extLst>
          </p:cNvPr>
          <p:cNvSpPr>
            <a:spLocks noGrp="1"/>
          </p:cNvSpPr>
          <p:nvPr>
            <p:ph idx="1"/>
          </p:nvPr>
        </p:nvSpPr>
        <p:spPr/>
        <p:txBody>
          <a:bodyPr vert="horz" lIns="91440" tIns="45720" rIns="91440" bIns="45720" rtlCol="0" anchor="t">
            <a:normAutofit fontScale="55000" lnSpcReduction="20000"/>
          </a:bodyPr>
          <a:lstStyle/>
          <a:p>
            <a:pPr lvl="2"/>
            <a:r>
              <a:rPr lang="en-US" sz="5100"/>
              <a:t>Ensure that activities reflect mission</a:t>
            </a:r>
            <a:endParaRPr lang="en-US">
              <a:ea typeface="Calibri"/>
              <a:cs typeface="Calibri"/>
            </a:endParaRPr>
          </a:p>
          <a:p>
            <a:pPr lvl="2"/>
            <a:r>
              <a:rPr lang="en-US" sz="5100"/>
              <a:t>Maximize revenue; reduce costs; diversify revenue streams </a:t>
            </a:r>
            <a:endParaRPr lang="en-US" sz="5100">
              <a:ea typeface="Calibri"/>
              <a:cs typeface="Calibri"/>
            </a:endParaRPr>
          </a:p>
          <a:p>
            <a:pPr lvl="2"/>
            <a:r>
              <a:rPr lang="en-US" sz="5100"/>
              <a:t>Reduce administrative expenses; identify other cost-cutting measures  </a:t>
            </a:r>
            <a:endParaRPr lang="en-US" sz="5100">
              <a:ea typeface="Calibri"/>
              <a:cs typeface="Calibri"/>
            </a:endParaRPr>
          </a:p>
          <a:p>
            <a:pPr lvl="2"/>
            <a:r>
              <a:rPr lang="en-US" sz="5100">
                <a:ea typeface="Calibri"/>
                <a:cs typeface="Calibri"/>
              </a:rPr>
              <a:t>Cash flow monitoring</a:t>
            </a:r>
            <a:endParaRPr lang="en-US" sz="5100"/>
          </a:p>
          <a:p>
            <a:pPr lvl="2"/>
            <a:r>
              <a:rPr lang="en-US" sz="5100"/>
              <a:t>Cash reserves – 6 to 12 months </a:t>
            </a:r>
            <a:endParaRPr lang="en-US" sz="5100">
              <a:ea typeface="Calibri"/>
              <a:cs typeface="Calibri"/>
            </a:endParaRPr>
          </a:p>
          <a:p>
            <a:pPr lvl="2"/>
            <a:r>
              <a:rPr lang="en-US" sz="5100">
                <a:ea typeface="Calibri"/>
                <a:cs typeface="Calibri"/>
              </a:rPr>
              <a:t>Scenario planning and contingency plans</a:t>
            </a:r>
          </a:p>
          <a:p>
            <a:pPr lvl="2"/>
            <a:r>
              <a:rPr lang="en-US" sz="5100">
                <a:ea typeface="Calibri"/>
                <a:cs typeface="Calibri"/>
              </a:rPr>
              <a:t>Collaboration with other charities</a:t>
            </a:r>
          </a:p>
          <a:p>
            <a:pPr lvl="2"/>
            <a:r>
              <a:rPr lang="en-US" sz="5100">
                <a:ea typeface="Calibri"/>
                <a:cs typeface="Calibri"/>
              </a:rPr>
              <a:t>Guidance and educational resources</a:t>
            </a:r>
          </a:p>
          <a:p>
            <a:pPr lvl="2"/>
            <a:r>
              <a:rPr lang="en-US" sz="5100">
                <a:ea typeface="Calibri"/>
                <a:cs typeface="Calibri"/>
              </a:rPr>
              <a:t>Develop financial plan based on data – review financial reports</a:t>
            </a:r>
          </a:p>
          <a:p>
            <a:pPr lvl="2"/>
            <a:endParaRPr lang="en-US" sz="5100">
              <a:ea typeface="Calibri"/>
              <a:cs typeface="Calibri"/>
            </a:endParaRPr>
          </a:p>
          <a:p>
            <a:pPr lvl="2"/>
            <a:endParaRPr lang="en-US" sz="5100">
              <a:ea typeface="Calibri"/>
              <a:cs typeface="Calibri"/>
            </a:endParaRPr>
          </a:p>
          <a:p>
            <a:pPr lvl="2"/>
            <a:endParaRPr lang="en-US" sz="5100">
              <a:ea typeface="Calibri"/>
              <a:cs typeface="Calibri"/>
            </a:endParaRPr>
          </a:p>
          <a:p>
            <a:pPr lvl="2">
              <a:buFont typeface="Wingdings" panose="05000000000000000000" pitchFamily="2" charset="2"/>
              <a:buChar char="§"/>
            </a:pPr>
            <a:endParaRPr lang="en-US" sz="5100">
              <a:ea typeface="Calibri"/>
              <a:cs typeface="Calibri"/>
            </a:endParaRPr>
          </a:p>
          <a:p>
            <a:pPr marL="0" indent="0">
              <a:buNone/>
            </a:pPr>
            <a:endParaRPr lang="en-US">
              <a:ea typeface="Calibri"/>
              <a:cs typeface="Calibri"/>
            </a:endParaRPr>
          </a:p>
        </p:txBody>
      </p:sp>
      <p:sp>
        <p:nvSpPr>
          <p:cNvPr id="3" name="Footer Placeholder 2">
            <a:extLst>
              <a:ext uri="{FF2B5EF4-FFF2-40B4-BE49-F238E27FC236}">
                <a16:creationId xmlns:a16="http://schemas.microsoft.com/office/drawing/2014/main" id="{0658324C-0454-255A-AD15-F1694C5F7665}"/>
              </a:ext>
            </a:extLst>
          </p:cNvPr>
          <p:cNvSpPr>
            <a:spLocks noGrp="1"/>
          </p:cNvSpPr>
          <p:nvPr>
            <p:ph type="ftr" sz="quarter" idx="3"/>
          </p:nvPr>
        </p:nvSpPr>
        <p:spPr/>
        <p:txBody>
          <a:bodyPr/>
          <a:lstStyle/>
          <a:p>
            <a:r>
              <a:rPr lang="en-US"/>
              <a:t>© 2025 Massachusetts Attorney General’s Office</a:t>
            </a:r>
          </a:p>
        </p:txBody>
      </p:sp>
      <p:sp>
        <p:nvSpPr>
          <p:cNvPr id="4" name="Title 3">
            <a:extLst>
              <a:ext uri="{FF2B5EF4-FFF2-40B4-BE49-F238E27FC236}">
                <a16:creationId xmlns:a16="http://schemas.microsoft.com/office/drawing/2014/main" id="{0410537C-CF36-DAC7-463C-71014A635B52}"/>
              </a:ext>
            </a:extLst>
          </p:cNvPr>
          <p:cNvSpPr>
            <a:spLocks noGrp="1"/>
          </p:cNvSpPr>
          <p:nvPr>
            <p:ph type="title"/>
          </p:nvPr>
        </p:nvSpPr>
        <p:spPr>
          <a:xfrm>
            <a:off x="1947779" y="1050"/>
            <a:ext cx="9245600" cy="1143000"/>
          </a:xfrm>
        </p:spPr>
        <p:txBody>
          <a:bodyPr>
            <a:normAutofit fontScale="90000"/>
          </a:bodyPr>
          <a:lstStyle/>
          <a:p>
            <a:r>
              <a:rPr lang="en-US"/>
              <a:t>Finances: Preserve and Safeguard Assets (cont’d) </a:t>
            </a:r>
          </a:p>
        </p:txBody>
      </p:sp>
    </p:spTree>
    <p:extLst>
      <p:ext uri="{BB962C8B-B14F-4D97-AF65-F5344CB8AC3E}">
        <p14:creationId xmlns:p14="http://schemas.microsoft.com/office/powerpoint/2010/main" val="1620883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5D4D2-F565-FE3D-D808-B4B5BD62E88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B7B431-88F1-E5D5-40CE-45372629B8E0}"/>
              </a:ext>
            </a:extLst>
          </p:cNvPr>
          <p:cNvSpPr>
            <a:spLocks noGrp="1"/>
          </p:cNvSpPr>
          <p:nvPr>
            <p:ph idx="1"/>
          </p:nvPr>
        </p:nvSpPr>
        <p:spPr/>
        <p:txBody>
          <a:bodyPr vert="horz" lIns="91440" tIns="45720" rIns="91440" bIns="45720" rtlCol="0" anchor="t">
            <a:normAutofit lnSpcReduction="10000"/>
          </a:bodyPr>
          <a:lstStyle/>
          <a:p>
            <a:pPr lvl="1">
              <a:buChar char="•"/>
            </a:pPr>
            <a:r>
              <a:rPr lang="en-US"/>
              <a:t>Active, engaged and inquisitive board</a:t>
            </a:r>
          </a:p>
          <a:p>
            <a:pPr lvl="1">
              <a:buChar char="•"/>
            </a:pPr>
            <a:r>
              <a:rPr lang="en-US"/>
              <a:t>Regular meetings and good attendance</a:t>
            </a:r>
            <a:endParaRPr lang="en-US">
              <a:ea typeface="Calibri"/>
              <a:cs typeface="Calibri"/>
            </a:endParaRPr>
          </a:p>
          <a:p>
            <a:pPr lvl="1">
              <a:buChar char="•"/>
            </a:pPr>
            <a:r>
              <a:rPr lang="en-US"/>
              <a:t>Agenda and materials distributed before each meeting</a:t>
            </a:r>
            <a:endParaRPr lang="en-US">
              <a:ea typeface="Calibri"/>
              <a:cs typeface="Calibri"/>
            </a:endParaRPr>
          </a:p>
          <a:p>
            <a:pPr lvl="1">
              <a:buChar char="•"/>
            </a:pPr>
            <a:r>
              <a:rPr lang="en-US"/>
              <a:t>Document meetings with minutes that transcribe board discussions and votes</a:t>
            </a:r>
            <a:endParaRPr lang="en-US">
              <a:ea typeface="Calibri"/>
              <a:cs typeface="Calibri"/>
            </a:endParaRPr>
          </a:p>
          <a:p>
            <a:pPr lvl="1">
              <a:buChar char="•"/>
            </a:pPr>
            <a:r>
              <a:rPr lang="en-US"/>
              <a:t>Meetings should include review of finances</a:t>
            </a:r>
            <a:endParaRPr lang="en-US">
              <a:ea typeface="Calibri"/>
              <a:cs typeface="Calibri"/>
            </a:endParaRPr>
          </a:p>
          <a:p>
            <a:pPr lvl="1">
              <a:buChar char="•"/>
            </a:pPr>
            <a:r>
              <a:rPr lang="en-US">
                <a:ea typeface="Calibri"/>
                <a:cs typeface="Calibri"/>
              </a:rPr>
              <a:t>Articles of Organization and Bylaws should state mission</a:t>
            </a:r>
          </a:p>
          <a:p>
            <a:pPr lvl="1">
              <a:buChar char="•"/>
            </a:pPr>
            <a:r>
              <a:rPr lang="en-US">
                <a:ea typeface="Calibri"/>
                <a:cs typeface="Calibri"/>
              </a:rPr>
              <a:t>Align activities and operations with mission</a:t>
            </a:r>
          </a:p>
          <a:p>
            <a:pPr lvl="1">
              <a:buChar char="•"/>
            </a:pPr>
            <a:r>
              <a:rPr lang="en-US">
                <a:ea typeface="Calibri"/>
                <a:cs typeface="Calibri"/>
              </a:rPr>
              <a:t>Periodic review and revision of articles and bylaws</a:t>
            </a:r>
          </a:p>
          <a:p>
            <a:pPr lvl="1">
              <a:buChar char="•"/>
            </a:pPr>
            <a:endParaRPr lang="en-US">
              <a:ea typeface="Calibri"/>
              <a:cs typeface="Calibri"/>
            </a:endParaRPr>
          </a:p>
          <a:p>
            <a:pPr marL="0" indent="0">
              <a:buNone/>
            </a:pPr>
            <a:endParaRPr lang="en-US">
              <a:ea typeface="Calibri"/>
              <a:cs typeface="Calibri"/>
            </a:endParaRPr>
          </a:p>
        </p:txBody>
      </p:sp>
      <p:sp>
        <p:nvSpPr>
          <p:cNvPr id="3" name="Footer Placeholder 2">
            <a:extLst>
              <a:ext uri="{FF2B5EF4-FFF2-40B4-BE49-F238E27FC236}">
                <a16:creationId xmlns:a16="http://schemas.microsoft.com/office/drawing/2014/main" id="{D5A513F3-87FD-142F-415E-C5D87744CD12}"/>
              </a:ext>
            </a:extLst>
          </p:cNvPr>
          <p:cNvSpPr>
            <a:spLocks noGrp="1"/>
          </p:cNvSpPr>
          <p:nvPr>
            <p:ph type="ftr" sz="quarter" idx="3"/>
          </p:nvPr>
        </p:nvSpPr>
        <p:spPr/>
        <p:txBody>
          <a:bodyPr/>
          <a:lstStyle/>
          <a:p>
            <a:r>
              <a:rPr lang="en-US"/>
              <a:t>© 2025 Massachusetts Attorney General’s Office</a:t>
            </a:r>
          </a:p>
        </p:txBody>
      </p:sp>
      <p:sp>
        <p:nvSpPr>
          <p:cNvPr id="4" name="Title 3">
            <a:extLst>
              <a:ext uri="{FF2B5EF4-FFF2-40B4-BE49-F238E27FC236}">
                <a16:creationId xmlns:a16="http://schemas.microsoft.com/office/drawing/2014/main" id="{0D61FD66-FD4B-7409-4DCB-A410F5165AEE}"/>
              </a:ext>
            </a:extLst>
          </p:cNvPr>
          <p:cNvSpPr>
            <a:spLocks noGrp="1"/>
          </p:cNvSpPr>
          <p:nvPr>
            <p:ph type="title"/>
          </p:nvPr>
        </p:nvSpPr>
        <p:spPr>
          <a:xfrm>
            <a:off x="2108200" y="281787"/>
            <a:ext cx="9245600" cy="1143000"/>
          </a:xfrm>
        </p:spPr>
        <p:txBody>
          <a:bodyPr>
            <a:normAutofit fontScale="90000"/>
          </a:bodyPr>
          <a:lstStyle/>
          <a:p>
            <a:r>
              <a:rPr lang="en-US"/>
              <a:t>Governance – Robust &amp; Collaborative Board</a:t>
            </a:r>
            <a:br>
              <a:rPr lang="en-US"/>
            </a:br>
            <a:endParaRPr lang="en-US"/>
          </a:p>
        </p:txBody>
      </p:sp>
    </p:spTree>
    <p:extLst>
      <p:ext uri="{BB962C8B-B14F-4D97-AF65-F5344CB8AC3E}">
        <p14:creationId xmlns:p14="http://schemas.microsoft.com/office/powerpoint/2010/main" val="179747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40D72-EB97-6117-D436-E7CF294D6F6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F69225-84AF-8218-1D44-07F4BDF14A4D}"/>
              </a:ext>
            </a:extLst>
          </p:cNvPr>
          <p:cNvSpPr>
            <a:spLocks noGrp="1"/>
          </p:cNvSpPr>
          <p:nvPr>
            <p:ph idx="1"/>
          </p:nvPr>
        </p:nvSpPr>
        <p:spPr/>
        <p:txBody>
          <a:bodyPr vert="horz" lIns="91440" tIns="45720" rIns="91440" bIns="45720" rtlCol="0" anchor="t">
            <a:normAutofit/>
          </a:bodyPr>
          <a:lstStyle/>
          <a:p>
            <a:pPr lvl="1">
              <a:buChar char="•"/>
            </a:pPr>
            <a:r>
              <a:rPr lang="en-US">
                <a:ea typeface="Calibri"/>
                <a:cs typeface="Calibri"/>
              </a:rPr>
              <a:t>Clear policies for managing conflicts of interest, related party transactions, expense reimbursements, compensation, disclosure issues</a:t>
            </a:r>
          </a:p>
          <a:p>
            <a:pPr lvl="1">
              <a:buChar char="•"/>
            </a:pPr>
            <a:r>
              <a:rPr lang="en-US">
                <a:ea typeface="Calibri"/>
                <a:cs typeface="Calibri"/>
              </a:rPr>
              <a:t>Meticulous record-keeping – board decisions, votes, discussions</a:t>
            </a:r>
          </a:p>
          <a:p>
            <a:pPr lvl="1">
              <a:buChar char="•"/>
            </a:pPr>
            <a:r>
              <a:rPr lang="en-US">
                <a:ea typeface="Calibri"/>
                <a:cs typeface="Calibri"/>
              </a:rPr>
              <a:t>Stay informed – monitor trends in economy, donor giving, funding </a:t>
            </a:r>
          </a:p>
          <a:p>
            <a:pPr lvl="1">
              <a:buChar char="•"/>
            </a:pPr>
            <a:r>
              <a:rPr lang="en-US">
                <a:ea typeface="Calibri"/>
                <a:cs typeface="Calibri"/>
              </a:rPr>
              <a:t>Identify new funding sources</a:t>
            </a:r>
          </a:p>
          <a:p>
            <a:pPr lvl="1">
              <a:buChar char="•"/>
            </a:pPr>
            <a:r>
              <a:rPr lang="en-US">
                <a:ea typeface="Calibri"/>
                <a:cs typeface="Calibri"/>
              </a:rPr>
              <a:t>Be transparent and honest with donors and regulators</a:t>
            </a:r>
          </a:p>
          <a:p>
            <a:pPr lvl="1">
              <a:buChar char="•"/>
            </a:pPr>
            <a:r>
              <a:rPr lang="en-US">
                <a:ea typeface="Calibri"/>
                <a:cs typeface="Calibri"/>
              </a:rPr>
              <a:t>When in doubt, check with us! </a:t>
            </a:r>
          </a:p>
          <a:p>
            <a:pPr lvl="1">
              <a:buChar char="•"/>
            </a:pPr>
            <a:endParaRPr lang="en-US">
              <a:ea typeface="Calibri"/>
              <a:cs typeface="Calibri"/>
            </a:endParaRPr>
          </a:p>
          <a:p>
            <a:pPr marL="0" indent="0">
              <a:buNone/>
            </a:pPr>
            <a:endParaRPr lang="en-US">
              <a:ea typeface="Calibri"/>
              <a:cs typeface="Calibri"/>
            </a:endParaRPr>
          </a:p>
        </p:txBody>
      </p:sp>
      <p:sp>
        <p:nvSpPr>
          <p:cNvPr id="3" name="Footer Placeholder 2">
            <a:extLst>
              <a:ext uri="{FF2B5EF4-FFF2-40B4-BE49-F238E27FC236}">
                <a16:creationId xmlns:a16="http://schemas.microsoft.com/office/drawing/2014/main" id="{B10A7736-72E8-E459-9D8F-79F948091A3D}"/>
              </a:ext>
            </a:extLst>
          </p:cNvPr>
          <p:cNvSpPr>
            <a:spLocks noGrp="1"/>
          </p:cNvSpPr>
          <p:nvPr>
            <p:ph type="ftr" sz="quarter" idx="3"/>
          </p:nvPr>
        </p:nvSpPr>
        <p:spPr/>
        <p:txBody>
          <a:bodyPr/>
          <a:lstStyle/>
          <a:p>
            <a:r>
              <a:rPr lang="en-US"/>
              <a:t>© 2025 Massachusetts Attorney General’s Office</a:t>
            </a:r>
          </a:p>
        </p:txBody>
      </p:sp>
      <p:sp>
        <p:nvSpPr>
          <p:cNvPr id="4" name="Title 3">
            <a:extLst>
              <a:ext uri="{FF2B5EF4-FFF2-40B4-BE49-F238E27FC236}">
                <a16:creationId xmlns:a16="http://schemas.microsoft.com/office/drawing/2014/main" id="{45288CBE-33A4-6C70-A44B-A5134220AB51}"/>
              </a:ext>
            </a:extLst>
          </p:cNvPr>
          <p:cNvSpPr>
            <a:spLocks noGrp="1"/>
          </p:cNvSpPr>
          <p:nvPr>
            <p:ph type="title"/>
          </p:nvPr>
        </p:nvSpPr>
        <p:spPr>
          <a:xfrm>
            <a:off x="2108200" y="281787"/>
            <a:ext cx="9245600" cy="1143000"/>
          </a:xfrm>
        </p:spPr>
        <p:txBody>
          <a:bodyPr>
            <a:normAutofit fontScale="90000"/>
          </a:bodyPr>
          <a:lstStyle/>
          <a:p>
            <a:r>
              <a:rPr lang="en-US"/>
              <a:t>Governance – Robust &amp; Collaborative Board (cont'd)</a:t>
            </a:r>
            <a:br>
              <a:rPr lang="en-US"/>
            </a:br>
            <a:endParaRPr lang="en-US"/>
          </a:p>
        </p:txBody>
      </p:sp>
    </p:spTree>
    <p:extLst>
      <p:ext uri="{BB962C8B-B14F-4D97-AF65-F5344CB8AC3E}">
        <p14:creationId xmlns:p14="http://schemas.microsoft.com/office/powerpoint/2010/main" val="270617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B84AC-C6B9-6047-1B36-E182594BB9F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74BB2B-43F1-1D20-0FE1-9119A9665BBC}"/>
              </a:ext>
            </a:extLst>
          </p:cNvPr>
          <p:cNvSpPr>
            <a:spLocks noGrp="1"/>
          </p:cNvSpPr>
          <p:nvPr>
            <p:ph idx="1"/>
          </p:nvPr>
        </p:nvSpPr>
        <p:spPr/>
        <p:txBody>
          <a:bodyPr vert="horz" lIns="91440" tIns="45720" rIns="91440" bIns="45720" rtlCol="0" anchor="t">
            <a:normAutofit/>
          </a:bodyPr>
          <a:lstStyle/>
          <a:p>
            <a:pPr lvl="1">
              <a:buChar char="•"/>
            </a:pPr>
            <a:endParaRPr lang="en-US">
              <a:ea typeface="Calibri"/>
              <a:cs typeface="Calibri"/>
            </a:endParaRPr>
          </a:p>
          <a:p>
            <a:pPr marL="0" indent="0">
              <a:buNone/>
            </a:pPr>
            <a:endParaRPr lang="en-US">
              <a:ea typeface="Calibri"/>
              <a:cs typeface="Calibri"/>
            </a:endParaRPr>
          </a:p>
        </p:txBody>
      </p:sp>
      <p:sp>
        <p:nvSpPr>
          <p:cNvPr id="3" name="Footer Placeholder 2">
            <a:extLst>
              <a:ext uri="{FF2B5EF4-FFF2-40B4-BE49-F238E27FC236}">
                <a16:creationId xmlns:a16="http://schemas.microsoft.com/office/drawing/2014/main" id="{95042D47-F296-A70F-9B38-54C98F10E6B9}"/>
              </a:ext>
            </a:extLst>
          </p:cNvPr>
          <p:cNvSpPr>
            <a:spLocks noGrp="1"/>
          </p:cNvSpPr>
          <p:nvPr>
            <p:ph type="ftr" sz="quarter" idx="3"/>
          </p:nvPr>
        </p:nvSpPr>
        <p:spPr/>
        <p:txBody>
          <a:bodyPr/>
          <a:lstStyle/>
          <a:p>
            <a:r>
              <a:rPr lang="en-US"/>
              <a:t>© 2025 Massachusetts Attorney General’s Office</a:t>
            </a:r>
          </a:p>
        </p:txBody>
      </p:sp>
      <p:sp>
        <p:nvSpPr>
          <p:cNvPr id="4" name="Title 3">
            <a:extLst>
              <a:ext uri="{FF2B5EF4-FFF2-40B4-BE49-F238E27FC236}">
                <a16:creationId xmlns:a16="http://schemas.microsoft.com/office/drawing/2014/main" id="{C11604C9-A6A4-BFE7-4162-B8B3C5AA9D01}"/>
              </a:ext>
            </a:extLst>
          </p:cNvPr>
          <p:cNvSpPr>
            <a:spLocks noGrp="1"/>
          </p:cNvSpPr>
          <p:nvPr>
            <p:ph type="title"/>
          </p:nvPr>
        </p:nvSpPr>
        <p:spPr>
          <a:xfrm>
            <a:off x="2108200" y="281787"/>
            <a:ext cx="9245600" cy="1143000"/>
          </a:xfrm>
        </p:spPr>
        <p:txBody>
          <a:bodyPr>
            <a:normAutofit fontScale="90000"/>
          </a:bodyPr>
          <a:lstStyle/>
          <a:p>
            <a:r>
              <a:rPr lang="en-US"/>
              <a:t>Governance – Robust &amp; Collaborative Board</a:t>
            </a:r>
            <a:br>
              <a:rPr lang="en-US"/>
            </a:br>
            <a:endParaRPr lang="en-US"/>
          </a:p>
        </p:txBody>
      </p:sp>
      <p:pic>
        <p:nvPicPr>
          <p:cNvPr id="5" name="Picture 4" descr="Colleagues huddle">
            <a:extLst>
              <a:ext uri="{FF2B5EF4-FFF2-40B4-BE49-F238E27FC236}">
                <a16:creationId xmlns:a16="http://schemas.microsoft.com/office/drawing/2014/main" id="{1DDB1727-14D2-71A0-66ED-B98604504345}"/>
              </a:ext>
            </a:extLst>
          </p:cNvPr>
          <p:cNvPicPr>
            <a:picLocks noChangeAspect="1"/>
          </p:cNvPicPr>
          <p:nvPr/>
        </p:nvPicPr>
        <p:blipFill>
          <a:blip r:embed="rId2"/>
          <a:stretch>
            <a:fillRect/>
          </a:stretch>
        </p:blipFill>
        <p:spPr>
          <a:xfrm>
            <a:off x="1417053" y="1597525"/>
            <a:ext cx="9250947" cy="4879477"/>
          </a:xfrm>
          <a:prstGeom prst="rect">
            <a:avLst/>
          </a:prstGeom>
        </p:spPr>
      </p:pic>
    </p:spTree>
    <p:extLst>
      <p:ext uri="{BB962C8B-B14F-4D97-AF65-F5344CB8AC3E}">
        <p14:creationId xmlns:p14="http://schemas.microsoft.com/office/powerpoint/2010/main" val="294548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71722-9F7F-D2B8-51B5-0DC97DFB6B4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760862-4A0B-8F4E-28ED-0951223137F3}"/>
              </a:ext>
            </a:extLst>
          </p:cNvPr>
          <p:cNvSpPr>
            <a:spLocks noGrp="1"/>
          </p:cNvSpPr>
          <p:nvPr>
            <p:ph idx="1"/>
          </p:nvPr>
        </p:nvSpPr>
        <p:spPr/>
        <p:txBody>
          <a:bodyPr vert="horz" lIns="91440" tIns="45720" rIns="91440" bIns="45720" rtlCol="0" anchor="t">
            <a:normAutofit lnSpcReduction="10000"/>
          </a:bodyPr>
          <a:lstStyle/>
          <a:p>
            <a:pPr marL="0" indent="0">
              <a:buNone/>
            </a:pPr>
            <a:endParaRPr lang="en-US">
              <a:ea typeface="Calibri"/>
              <a:cs typeface="Calibri"/>
            </a:endParaRPr>
          </a:p>
          <a:p>
            <a:pPr marL="0" indent="0">
              <a:buNone/>
            </a:pPr>
            <a:r>
              <a:rPr lang="en-US">
                <a:ea typeface="Calibri"/>
                <a:cs typeface="Calibri"/>
              </a:rPr>
              <a:t>Emails for attorneys at the Charities Division:</a:t>
            </a:r>
          </a:p>
          <a:p>
            <a:pPr marL="855663" indent="-393700"/>
            <a:r>
              <a:rPr lang="en-US">
                <a:ea typeface="Calibri"/>
                <a:cs typeface="Calibri"/>
              </a:rPr>
              <a:t>jonathan.green@mass.gov</a:t>
            </a:r>
          </a:p>
          <a:p>
            <a:pPr marL="855663" indent="-393700"/>
            <a:r>
              <a:rPr lang="en-US">
                <a:ea typeface="Calibri"/>
                <a:cs typeface="Calibri"/>
              </a:rPr>
              <a:t>emily.gabrault@mass.gov</a:t>
            </a:r>
          </a:p>
          <a:p>
            <a:pPr marL="855663" indent="-393700"/>
            <a:r>
              <a:rPr lang="en-US">
                <a:ea typeface="Calibri"/>
                <a:cs typeface="Calibri"/>
              </a:rPr>
              <a:t>eric.carriker@mass.gov</a:t>
            </a:r>
          </a:p>
          <a:p>
            <a:pPr marL="855345" indent="-393700"/>
            <a:r>
              <a:rPr lang="en-US">
                <a:ea typeface="Calibri"/>
                <a:cs typeface="Calibri"/>
              </a:rPr>
              <a:t>argie.kosmetatos@mass.gov</a:t>
            </a:r>
          </a:p>
          <a:p>
            <a:pPr marL="855663" indent="-393700"/>
            <a:r>
              <a:rPr lang="en-US">
                <a:ea typeface="Calibri"/>
                <a:cs typeface="Calibri"/>
              </a:rPr>
              <a:t>emma.winer@mass.gov</a:t>
            </a:r>
          </a:p>
          <a:p>
            <a:pPr marL="855663" indent="-393700"/>
            <a:r>
              <a:rPr lang="en-US">
                <a:ea typeface="Calibri"/>
                <a:cs typeface="Calibri"/>
              </a:rPr>
              <a:t>leslie.bennett@mass.gov</a:t>
            </a:r>
          </a:p>
          <a:p>
            <a:pPr marL="0" indent="0">
              <a:buNone/>
            </a:pPr>
            <a:endParaRPr lang="en-US">
              <a:ea typeface="Calibri"/>
              <a:cs typeface="Calibri"/>
            </a:endParaRPr>
          </a:p>
        </p:txBody>
      </p:sp>
      <p:sp>
        <p:nvSpPr>
          <p:cNvPr id="3" name="Footer Placeholder 2">
            <a:extLst>
              <a:ext uri="{FF2B5EF4-FFF2-40B4-BE49-F238E27FC236}">
                <a16:creationId xmlns:a16="http://schemas.microsoft.com/office/drawing/2014/main" id="{CB57D777-34CF-F4C0-B1B6-9584B3BB20F1}"/>
              </a:ext>
            </a:extLst>
          </p:cNvPr>
          <p:cNvSpPr>
            <a:spLocks noGrp="1"/>
          </p:cNvSpPr>
          <p:nvPr>
            <p:ph type="ftr" sz="quarter" idx="3"/>
          </p:nvPr>
        </p:nvSpPr>
        <p:spPr/>
        <p:txBody>
          <a:bodyPr/>
          <a:lstStyle/>
          <a:p>
            <a:r>
              <a:rPr lang="en-US"/>
              <a:t>© 2025 Massachusetts Attorney General’s Office</a:t>
            </a:r>
          </a:p>
        </p:txBody>
      </p:sp>
      <p:sp>
        <p:nvSpPr>
          <p:cNvPr id="4" name="Title 3">
            <a:extLst>
              <a:ext uri="{FF2B5EF4-FFF2-40B4-BE49-F238E27FC236}">
                <a16:creationId xmlns:a16="http://schemas.microsoft.com/office/drawing/2014/main" id="{8DB9B720-8D0A-402A-C33B-0F98051E69AA}"/>
              </a:ext>
            </a:extLst>
          </p:cNvPr>
          <p:cNvSpPr>
            <a:spLocks noGrp="1"/>
          </p:cNvSpPr>
          <p:nvPr>
            <p:ph type="title"/>
          </p:nvPr>
        </p:nvSpPr>
        <p:spPr>
          <a:xfrm>
            <a:off x="0" y="76200"/>
            <a:ext cx="12192000" cy="1143000"/>
          </a:xfrm>
        </p:spPr>
        <p:txBody>
          <a:bodyPr>
            <a:normAutofit/>
          </a:bodyPr>
          <a:lstStyle/>
          <a:p>
            <a:r>
              <a:rPr lang="en-US">
                <a:ea typeface="Calibri"/>
                <a:cs typeface="Calibri"/>
              </a:rPr>
              <a:t>Charities Division Contacts</a:t>
            </a:r>
            <a:endParaRPr lang="en-US"/>
          </a:p>
        </p:txBody>
      </p:sp>
    </p:spTree>
    <p:extLst>
      <p:ext uri="{BB962C8B-B14F-4D97-AF65-F5344CB8AC3E}">
        <p14:creationId xmlns:p14="http://schemas.microsoft.com/office/powerpoint/2010/main" val="322854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43CFCF-0BE2-FDB0-61AB-C35C9114598E}"/>
              </a:ext>
            </a:extLst>
          </p:cNvPr>
          <p:cNvSpPr>
            <a:spLocks noGrp="1"/>
          </p:cNvSpPr>
          <p:nvPr>
            <p:ph idx="1"/>
          </p:nvPr>
        </p:nvSpPr>
        <p:spPr>
          <a:xfrm>
            <a:off x="707570" y="1600205"/>
            <a:ext cx="10874829" cy="4525963"/>
          </a:xfrm>
        </p:spPr>
        <p:txBody>
          <a:bodyPr vert="horz" lIns="91440" tIns="45720" rIns="91440" bIns="45720" rtlCol="0" anchor="t">
            <a:normAutofit/>
          </a:bodyPr>
          <a:lstStyle/>
          <a:p>
            <a:pPr lvl="0"/>
            <a:r>
              <a:rPr lang="en-US" sz="3600"/>
              <a:t>The authority of the Attorney General derives from English Common Law </a:t>
            </a:r>
          </a:p>
          <a:p>
            <a:pPr lvl="0"/>
            <a:r>
              <a:rPr lang="en-US" sz="3600"/>
              <a:t>Elizabethan Statute of Charitable Uses 1601</a:t>
            </a:r>
          </a:p>
          <a:p>
            <a:r>
              <a:rPr lang="en-US" sz="3600"/>
              <a:t>Attorney General as </a:t>
            </a:r>
            <a:r>
              <a:rPr lang="en-US" sz="3600" i="1" u="sng" err="1"/>
              <a:t>parens</a:t>
            </a:r>
            <a:r>
              <a:rPr lang="en-US" sz="3600" i="1" u="sng"/>
              <a:t> patriae</a:t>
            </a:r>
            <a:r>
              <a:rPr lang="en-US" sz="3600"/>
              <a:t> in overseeing the actions of trustees of charities, to ensure there is no deviation from the charitable trust, or breach of fiduciary duty by the trustees</a:t>
            </a:r>
            <a:r>
              <a:rPr lang="en-US"/>
              <a:t>. </a:t>
            </a:r>
            <a:endParaRPr lang="en-US" sz="4000">
              <a:ea typeface="Calibri"/>
              <a:cs typeface="Calibri"/>
            </a:endParaRPr>
          </a:p>
        </p:txBody>
      </p:sp>
      <p:sp>
        <p:nvSpPr>
          <p:cNvPr id="3" name="Footer Placeholder 2">
            <a:extLst>
              <a:ext uri="{FF2B5EF4-FFF2-40B4-BE49-F238E27FC236}">
                <a16:creationId xmlns:a16="http://schemas.microsoft.com/office/drawing/2014/main" id="{88BE79EA-4B9C-6E7E-676C-9CFCD50B0A39}"/>
              </a:ext>
            </a:extLst>
          </p:cNvPr>
          <p:cNvSpPr>
            <a:spLocks noGrp="1"/>
          </p:cNvSpPr>
          <p:nvPr>
            <p:ph type="ftr" sz="quarter" idx="3"/>
          </p:nvPr>
        </p:nvSpPr>
        <p:spPr/>
        <p:txBody>
          <a:bodyPr/>
          <a:lstStyle/>
          <a:p>
            <a:r>
              <a:rPr lang="en-US"/>
              <a:t>© 2025 Massachusetts Attorney General’s Office</a:t>
            </a:r>
          </a:p>
        </p:txBody>
      </p:sp>
      <p:sp>
        <p:nvSpPr>
          <p:cNvPr id="4" name="Title 3">
            <a:extLst>
              <a:ext uri="{FF2B5EF4-FFF2-40B4-BE49-F238E27FC236}">
                <a16:creationId xmlns:a16="http://schemas.microsoft.com/office/drawing/2014/main" id="{FCD4D505-80D8-F931-FDF3-C0F2342C834F}"/>
              </a:ext>
            </a:extLst>
          </p:cNvPr>
          <p:cNvSpPr>
            <a:spLocks noGrp="1"/>
          </p:cNvSpPr>
          <p:nvPr>
            <p:ph type="title"/>
          </p:nvPr>
        </p:nvSpPr>
        <p:spPr>
          <a:xfrm>
            <a:off x="0" y="76200"/>
            <a:ext cx="11582400" cy="1143000"/>
          </a:xfrm>
        </p:spPr>
        <p:txBody>
          <a:bodyPr/>
          <a:lstStyle/>
          <a:p>
            <a:r>
              <a:rPr lang="en-US"/>
              <a:t>Common Law - Attorney General</a:t>
            </a:r>
          </a:p>
        </p:txBody>
      </p:sp>
    </p:spTree>
    <p:extLst>
      <p:ext uri="{BB962C8B-B14F-4D97-AF65-F5344CB8AC3E}">
        <p14:creationId xmlns:p14="http://schemas.microsoft.com/office/powerpoint/2010/main" val="278785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54D92B-F4E7-2710-EC19-0CCC81CBBBD0}"/>
              </a:ext>
            </a:extLst>
          </p:cNvPr>
          <p:cNvSpPr>
            <a:spLocks noGrp="1"/>
          </p:cNvSpPr>
          <p:nvPr>
            <p:ph idx="1"/>
          </p:nvPr>
        </p:nvSpPr>
        <p:spPr/>
        <p:txBody>
          <a:bodyPr vert="horz" lIns="91440" tIns="45720" rIns="91440" bIns="45720" rtlCol="0" anchor="t">
            <a:normAutofit/>
          </a:bodyPr>
          <a:lstStyle/>
          <a:p>
            <a:r>
              <a:rPr lang="en-US" sz="4400"/>
              <a:t>Mass. G.L. c. 12, Section 8:</a:t>
            </a:r>
          </a:p>
          <a:p>
            <a:r>
              <a:rPr lang="en-US" sz="4400"/>
              <a:t>“The attorney general shall enforce the due application of funds given or appropriated to public charities  . . . and prevent breaches of trust in the administration thereof.”</a:t>
            </a:r>
          </a:p>
        </p:txBody>
      </p:sp>
      <p:sp>
        <p:nvSpPr>
          <p:cNvPr id="3" name="Footer Placeholder 2">
            <a:extLst>
              <a:ext uri="{FF2B5EF4-FFF2-40B4-BE49-F238E27FC236}">
                <a16:creationId xmlns:a16="http://schemas.microsoft.com/office/drawing/2014/main" id="{9839786E-382A-9179-0BB5-2F3E2557A8D3}"/>
              </a:ext>
            </a:extLst>
          </p:cNvPr>
          <p:cNvSpPr>
            <a:spLocks noGrp="1"/>
          </p:cNvSpPr>
          <p:nvPr>
            <p:ph type="ftr" sz="quarter" idx="3"/>
          </p:nvPr>
        </p:nvSpPr>
        <p:spPr/>
        <p:txBody>
          <a:bodyPr/>
          <a:lstStyle/>
          <a:p>
            <a:r>
              <a:rPr lang="en-US"/>
              <a:t>© 2025 Massachusetts Attorney General’s Office</a:t>
            </a:r>
          </a:p>
        </p:txBody>
      </p:sp>
      <p:sp>
        <p:nvSpPr>
          <p:cNvPr id="4" name="Title 3">
            <a:extLst>
              <a:ext uri="{FF2B5EF4-FFF2-40B4-BE49-F238E27FC236}">
                <a16:creationId xmlns:a16="http://schemas.microsoft.com/office/drawing/2014/main" id="{596B4531-695C-A6EA-2369-EA6EDD20E1C8}"/>
              </a:ext>
            </a:extLst>
          </p:cNvPr>
          <p:cNvSpPr>
            <a:spLocks noGrp="1"/>
          </p:cNvSpPr>
          <p:nvPr>
            <p:ph type="title"/>
          </p:nvPr>
        </p:nvSpPr>
        <p:spPr>
          <a:xfrm>
            <a:off x="0" y="76200"/>
            <a:ext cx="11582400" cy="1143000"/>
          </a:xfrm>
        </p:spPr>
        <p:txBody>
          <a:bodyPr>
            <a:normAutofit/>
          </a:bodyPr>
          <a:lstStyle/>
          <a:p>
            <a:r>
              <a:rPr lang="en-US"/>
              <a:t>Attorney General’s Statutory Authority</a:t>
            </a:r>
          </a:p>
        </p:txBody>
      </p:sp>
    </p:spTree>
    <p:extLst>
      <p:ext uri="{BB962C8B-B14F-4D97-AF65-F5344CB8AC3E}">
        <p14:creationId xmlns:p14="http://schemas.microsoft.com/office/powerpoint/2010/main" val="3322813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707DC2-6627-4A25-5D2D-D852094B00C0}"/>
              </a:ext>
            </a:extLst>
          </p:cNvPr>
          <p:cNvSpPr>
            <a:spLocks noGrp="1"/>
          </p:cNvSpPr>
          <p:nvPr>
            <p:ph idx="1"/>
          </p:nvPr>
        </p:nvSpPr>
        <p:spPr>
          <a:xfrm>
            <a:off x="469900" y="1600205"/>
            <a:ext cx="11112500" cy="4876800"/>
          </a:xfrm>
        </p:spPr>
        <p:txBody>
          <a:bodyPr vert="horz" lIns="91440" tIns="45720" rIns="91440" bIns="45720" rtlCol="0" anchor="t">
            <a:noAutofit/>
          </a:bodyPr>
          <a:lstStyle/>
          <a:p>
            <a:pPr marL="0" indent="0">
              <a:buNone/>
            </a:pPr>
            <a:r>
              <a:rPr lang="en-US" sz="2400"/>
              <a:t>The Attorney General oversees appropriate application of charitable assets, investigates allegations and initiates enforcement actions in cases of breach of fiduciary duty, and supports transparency through publication of filed reports and forms.  The Division also oversees paid fundraisers, including enforcement of registration and filing requirements and prosecution of solicitation fraud.</a:t>
            </a:r>
          </a:p>
          <a:p>
            <a:r>
              <a:rPr lang="en-US" sz="2400"/>
              <a:t>Mass. G.L. c. 68, Section 32 (e):</a:t>
            </a:r>
          </a:p>
          <a:p>
            <a:r>
              <a:rPr lang="en-US" sz="2400"/>
              <a:t>“Whenever  . . . there is employed  . . . in any solicitation . . . of contributions for a charitable organization any unfair or deceptive acts or practices . . . or any device, scheme or artifice to defraud or to obtain money or property by means of any false pretense, representation or promise . . .the attorney general . . . may bring an action . . . to enjoin such charitable organization or . . . professional solicitor . . . from continuing such  . . . solicitation . . .” </a:t>
            </a:r>
          </a:p>
          <a:p>
            <a:pPr marL="0" indent="0">
              <a:buNone/>
            </a:pPr>
            <a:endParaRPr lang="en-US" sz="2400">
              <a:solidFill>
                <a:srgbClr val="000000"/>
              </a:solidFill>
              <a:ea typeface="Calibri"/>
              <a:cs typeface="Calibri"/>
            </a:endParaRPr>
          </a:p>
          <a:p>
            <a:pPr marL="0" indent="0">
              <a:buNone/>
            </a:pPr>
            <a:endParaRPr lang="en-US"/>
          </a:p>
        </p:txBody>
      </p:sp>
      <p:sp>
        <p:nvSpPr>
          <p:cNvPr id="3" name="Footer Placeholder 2">
            <a:extLst>
              <a:ext uri="{FF2B5EF4-FFF2-40B4-BE49-F238E27FC236}">
                <a16:creationId xmlns:a16="http://schemas.microsoft.com/office/drawing/2014/main" id="{D0C1BD94-D3A3-95CA-8308-5AE038E712F6}"/>
              </a:ext>
            </a:extLst>
          </p:cNvPr>
          <p:cNvSpPr>
            <a:spLocks noGrp="1"/>
          </p:cNvSpPr>
          <p:nvPr>
            <p:ph type="ftr" sz="quarter" idx="3"/>
          </p:nvPr>
        </p:nvSpPr>
        <p:spPr/>
        <p:txBody>
          <a:bodyPr/>
          <a:lstStyle/>
          <a:p>
            <a:r>
              <a:rPr lang="en-US"/>
              <a:t>© 2025 Massachusetts Attorney General’s Office</a:t>
            </a:r>
          </a:p>
        </p:txBody>
      </p:sp>
      <p:sp>
        <p:nvSpPr>
          <p:cNvPr id="4" name="Title 3">
            <a:extLst>
              <a:ext uri="{FF2B5EF4-FFF2-40B4-BE49-F238E27FC236}">
                <a16:creationId xmlns:a16="http://schemas.microsoft.com/office/drawing/2014/main" id="{9AAF2063-3A3A-4763-7FEA-D87AAAF39131}"/>
              </a:ext>
            </a:extLst>
          </p:cNvPr>
          <p:cNvSpPr>
            <a:spLocks noGrp="1"/>
          </p:cNvSpPr>
          <p:nvPr>
            <p:ph type="title"/>
          </p:nvPr>
        </p:nvSpPr>
        <p:spPr>
          <a:xfrm>
            <a:off x="0" y="76200"/>
            <a:ext cx="12192000" cy="1143000"/>
          </a:xfrm>
        </p:spPr>
        <p:txBody>
          <a:bodyPr/>
          <a:lstStyle/>
          <a:p>
            <a:r>
              <a:rPr lang="en-US"/>
              <a:t>The Attorney General’s Role</a:t>
            </a:r>
          </a:p>
        </p:txBody>
      </p:sp>
    </p:spTree>
    <p:extLst>
      <p:ext uri="{BB962C8B-B14F-4D97-AF65-F5344CB8AC3E}">
        <p14:creationId xmlns:p14="http://schemas.microsoft.com/office/powerpoint/2010/main" val="100698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CD6F1-F940-6D8E-4C44-27EBFF2FC21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6124D2-37AF-DD6C-1865-E02FE5703164}"/>
              </a:ext>
            </a:extLst>
          </p:cNvPr>
          <p:cNvSpPr>
            <a:spLocks noGrp="1"/>
          </p:cNvSpPr>
          <p:nvPr>
            <p:ph idx="1"/>
          </p:nvPr>
        </p:nvSpPr>
        <p:spPr>
          <a:xfrm>
            <a:off x="469900" y="1600205"/>
            <a:ext cx="11112500" cy="4876800"/>
          </a:xfrm>
        </p:spPr>
        <p:txBody>
          <a:bodyPr vert="horz" lIns="91440" tIns="45720" rIns="91440" bIns="45720" rtlCol="0" anchor="t">
            <a:normAutofit/>
          </a:bodyPr>
          <a:lstStyle/>
          <a:p>
            <a:r>
              <a:rPr lang="en-US"/>
              <a:t> Mass. G. L. c. 180, § 6C: </a:t>
            </a:r>
          </a:p>
          <a:p>
            <a:r>
              <a:rPr lang="en-US"/>
              <a:t>“A director, officer, or incorporator of a corporation shall perform his duties as such,  . . . in good faith and in a manner he reasonably believes to be in the best interests of the corporation, and with such care as an ordinarily prudent person in a like position with respect to a similar corporation organized under this chapter would use under similar circumstances.” </a:t>
            </a:r>
          </a:p>
          <a:p>
            <a:pPr>
              <a:spcBef>
                <a:spcPts val="1400"/>
              </a:spcBef>
              <a:spcAft>
                <a:spcPts val="1400"/>
              </a:spcAft>
              <a:buNone/>
            </a:pPr>
            <a:endParaRPr lang="en-US">
              <a:ea typeface="Calibri"/>
              <a:cs typeface="Calibri"/>
            </a:endParaRPr>
          </a:p>
        </p:txBody>
      </p:sp>
      <p:sp>
        <p:nvSpPr>
          <p:cNvPr id="3" name="Footer Placeholder 2">
            <a:extLst>
              <a:ext uri="{FF2B5EF4-FFF2-40B4-BE49-F238E27FC236}">
                <a16:creationId xmlns:a16="http://schemas.microsoft.com/office/drawing/2014/main" id="{F772C7A6-00F6-D90A-C47E-6B31B45B2139}"/>
              </a:ext>
            </a:extLst>
          </p:cNvPr>
          <p:cNvSpPr>
            <a:spLocks noGrp="1"/>
          </p:cNvSpPr>
          <p:nvPr>
            <p:ph type="ftr" sz="quarter" idx="3"/>
          </p:nvPr>
        </p:nvSpPr>
        <p:spPr/>
        <p:txBody>
          <a:bodyPr/>
          <a:lstStyle/>
          <a:p>
            <a:r>
              <a:rPr lang="en-US"/>
              <a:t>© 2025 Massachusetts Attorney General’s Office</a:t>
            </a:r>
          </a:p>
        </p:txBody>
      </p:sp>
      <p:sp>
        <p:nvSpPr>
          <p:cNvPr id="4" name="Title 3">
            <a:extLst>
              <a:ext uri="{FF2B5EF4-FFF2-40B4-BE49-F238E27FC236}">
                <a16:creationId xmlns:a16="http://schemas.microsoft.com/office/drawing/2014/main" id="{7E3D8949-15B4-A88A-F65E-4C2F98A365E5}"/>
              </a:ext>
            </a:extLst>
          </p:cNvPr>
          <p:cNvSpPr>
            <a:spLocks noGrp="1"/>
          </p:cNvSpPr>
          <p:nvPr>
            <p:ph type="title"/>
          </p:nvPr>
        </p:nvSpPr>
        <p:spPr>
          <a:xfrm>
            <a:off x="0" y="76200"/>
            <a:ext cx="12192000" cy="1143000"/>
          </a:xfrm>
        </p:spPr>
        <p:txBody>
          <a:bodyPr>
            <a:normAutofit/>
          </a:bodyPr>
          <a:lstStyle/>
          <a:p>
            <a:r>
              <a:rPr lang="en-US" sz="6000"/>
              <a:t>Fiduciary Duty</a:t>
            </a:r>
          </a:p>
        </p:txBody>
      </p:sp>
    </p:spTree>
    <p:extLst>
      <p:ext uri="{BB962C8B-B14F-4D97-AF65-F5344CB8AC3E}">
        <p14:creationId xmlns:p14="http://schemas.microsoft.com/office/powerpoint/2010/main" val="80679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AF71B-03D3-75CF-AC25-181959D0BFD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CE04B7-E43F-8602-D4C3-593147809658}"/>
              </a:ext>
            </a:extLst>
          </p:cNvPr>
          <p:cNvSpPr>
            <a:spLocks noGrp="1"/>
          </p:cNvSpPr>
          <p:nvPr>
            <p:ph idx="1"/>
          </p:nvPr>
        </p:nvSpPr>
        <p:spPr>
          <a:xfrm>
            <a:off x="469900" y="1600205"/>
            <a:ext cx="11112500" cy="4876800"/>
          </a:xfrm>
        </p:spPr>
        <p:txBody>
          <a:bodyPr vert="horz" lIns="91440" tIns="45720" rIns="91440" bIns="45720" rtlCol="0" anchor="t">
            <a:normAutofit lnSpcReduction="10000"/>
          </a:bodyPr>
          <a:lstStyle/>
          <a:p>
            <a:pPr marL="0" indent="0">
              <a:spcAft>
                <a:spcPts val="600"/>
              </a:spcAft>
              <a:buNone/>
            </a:pPr>
            <a:endParaRPr lang="en-US" sz="2800">
              <a:ea typeface="Calibri"/>
              <a:cs typeface="Calibri"/>
            </a:endParaRPr>
          </a:p>
          <a:p>
            <a:pPr lvl="1"/>
            <a:r>
              <a:rPr lang="en-US" sz="4000"/>
              <a:t>Conflicts of Interest</a:t>
            </a:r>
          </a:p>
          <a:p>
            <a:pPr lvl="1"/>
            <a:r>
              <a:rPr lang="en-US" sz="4000"/>
              <a:t>Self Dealing</a:t>
            </a:r>
          </a:p>
          <a:p>
            <a:pPr lvl="1"/>
            <a:r>
              <a:rPr lang="en-US" sz="4000"/>
              <a:t>Related Party Transactions</a:t>
            </a:r>
          </a:p>
          <a:p>
            <a:pPr lvl="1"/>
            <a:r>
              <a:rPr lang="en-US" sz="4000"/>
              <a:t>Transparency</a:t>
            </a:r>
          </a:p>
          <a:p>
            <a:pPr lvl="1"/>
            <a:r>
              <a:rPr lang="en-US" sz="4000"/>
              <a:t>Loans</a:t>
            </a:r>
          </a:p>
          <a:p>
            <a:pPr lvl="1"/>
            <a:r>
              <a:rPr lang="en-US" sz="4000"/>
              <a:t>Independent boards</a:t>
            </a:r>
          </a:p>
          <a:p>
            <a:pPr marL="0" indent="0">
              <a:spcAft>
                <a:spcPts val="600"/>
              </a:spcAft>
              <a:buNone/>
            </a:pPr>
            <a:endParaRPr lang="en-US">
              <a:ea typeface="Calibri"/>
              <a:cs typeface="Calibri"/>
            </a:endParaRPr>
          </a:p>
        </p:txBody>
      </p:sp>
      <p:sp>
        <p:nvSpPr>
          <p:cNvPr id="3" name="Footer Placeholder 2">
            <a:extLst>
              <a:ext uri="{FF2B5EF4-FFF2-40B4-BE49-F238E27FC236}">
                <a16:creationId xmlns:a16="http://schemas.microsoft.com/office/drawing/2014/main" id="{84786348-17E0-C381-FB4B-AC62353651D1}"/>
              </a:ext>
            </a:extLst>
          </p:cNvPr>
          <p:cNvSpPr>
            <a:spLocks noGrp="1"/>
          </p:cNvSpPr>
          <p:nvPr>
            <p:ph type="ftr" sz="quarter" idx="3"/>
          </p:nvPr>
        </p:nvSpPr>
        <p:spPr/>
        <p:txBody>
          <a:bodyPr/>
          <a:lstStyle/>
          <a:p>
            <a:r>
              <a:rPr lang="en-US"/>
              <a:t>© 2025 Massachusetts Attorney General’s Office</a:t>
            </a:r>
          </a:p>
        </p:txBody>
      </p:sp>
      <p:sp>
        <p:nvSpPr>
          <p:cNvPr id="4" name="Title 3">
            <a:extLst>
              <a:ext uri="{FF2B5EF4-FFF2-40B4-BE49-F238E27FC236}">
                <a16:creationId xmlns:a16="http://schemas.microsoft.com/office/drawing/2014/main" id="{C394ADB7-3E05-B22B-11E6-A9EE3E08DDAE}"/>
              </a:ext>
            </a:extLst>
          </p:cNvPr>
          <p:cNvSpPr>
            <a:spLocks noGrp="1"/>
          </p:cNvSpPr>
          <p:nvPr>
            <p:ph type="title"/>
          </p:nvPr>
        </p:nvSpPr>
        <p:spPr>
          <a:xfrm>
            <a:off x="0" y="76200"/>
            <a:ext cx="12192000" cy="1143000"/>
          </a:xfrm>
        </p:spPr>
        <p:txBody>
          <a:bodyPr/>
          <a:lstStyle/>
          <a:p>
            <a:r>
              <a:rPr lang="en-US"/>
              <a:t>Governance Issues - Duty of Loyalty</a:t>
            </a:r>
          </a:p>
        </p:txBody>
      </p:sp>
    </p:spTree>
    <p:extLst>
      <p:ext uri="{BB962C8B-B14F-4D97-AF65-F5344CB8AC3E}">
        <p14:creationId xmlns:p14="http://schemas.microsoft.com/office/powerpoint/2010/main" val="56460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5D717-D909-75AB-CB59-06734CB6B86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A51378-94C1-B96A-460C-E1C6E864E5F5}"/>
              </a:ext>
            </a:extLst>
          </p:cNvPr>
          <p:cNvSpPr>
            <a:spLocks noGrp="1"/>
          </p:cNvSpPr>
          <p:nvPr>
            <p:ph idx="1"/>
          </p:nvPr>
        </p:nvSpPr>
        <p:spPr>
          <a:xfrm>
            <a:off x="450850" y="1585121"/>
            <a:ext cx="11290300" cy="4525963"/>
          </a:xfrm>
        </p:spPr>
        <p:txBody>
          <a:bodyPr>
            <a:normAutofit/>
          </a:bodyPr>
          <a:lstStyle/>
          <a:p>
            <a:pPr lvl="0"/>
            <a:r>
              <a:rPr lang="en-US" sz="4400"/>
              <a:t> Board members that are not engaged</a:t>
            </a:r>
          </a:p>
          <a:p>
            <a:pPr lvl="0"/>
            <a:r>
              <a:rPr lang="en-US" sz="4400"/>
              <a:t> Failure to govern</a:t>
            </a:r>
          </a:p>
          <a:p>
            <a:pPr lvl="0"/>
            <a:r>
              <a:rPr lang="en-US" sz="4400"/>
              <a:t>“</a:t>
            </a:r>
            <a:r>
              <a:rPr lang="en-US" sz="4400" err="1"/>
              <a:t>Founderitis</a:t>
            </a:r>
            <a:r>
              <a:rPr lang="en-US" sz="4400"/>
              <a:t>” or “Major Donor Syndrome”</a:t>
            </a:r>
          </a:p>
          <a:p>
            <a:pPr lvl="0"/>
            <a:r>
              <a:rPr lang="en-US" sz="4400"/>
              <a:t>“Bobble head” board members</a:t>
            </a:r>
          </a:p>
          <a:p>
            <a:pPr lvl="0"/>
            <a:r>
              <a:rPr lang="en-US" sz="4400"/>
              <a:t> Reckless indifference to fiduciary duties</a:t>
            </a:r>
          </a:p>
        </p:txBody>
      </p:sp>
      <p:sp>
        <p:nvSpPr>
          <p:cNvPr id="3" name="Footer Placeholder 2">
            <a:extLst>
              <a:ext uri="{FF2B5EF4-FFF2-40B4-BE49-F238E27FC236}">
                <a16:creationId xmlns:a16="http://schemas.microsoft.com/office/drawing/2014/main" id="{C412E874-5E18-736F-FF43-ED4AE6669CE0}"/>
              </a:ext>
            </a:extLst>
          </p:cNvPr>
          <p:cNvSpPr>
            <a:spLocks noGrp="1"/>
          </p:cNvSpPr>
          <p:nvPr>
            <p:ph type="ftr" sz="quarter" idx="3"/>
          </p:nvPr>
        </p:nvSpPr>
        <p:spPr/>
        <p:txBody>
          <a:bodyPr/>
          <a:lstStyle/>
          <a:p>
            <a:r>
              <a:rPr lang="en-US"/>
              <a:t>© 2025 Massachusetts Attorney General’s Office</a:t>
            </a:r>
          </a:p>
        </p:txBody>
      </p:sp>
      <p:sp>
        <p:nvSpPr>
          <p:cNvPr id="4" name="Title 3">
            <a:extLst>
              <a:ext uri="{FF2B5EF4-FFF2-40B4-BE49-F238E27FC236}">
                <a16:creationId xmlns:a16="http://schemas.microsoft.com/office/drawing/2014/main" id="{FD236DD9-19B1-8EE5-CA57-A985EF874DA5}"/>
              </a:ext>
            </a:extLst>
          </p:cNvPr>
          <p:cNvSpPr>
            <a:spLocks noGrp="1"/>
          </p:cNvSpPr>
          <p:nvPr>
            <p:ph type="title"/>
          </p:nvPr>
        </p:nvSpPr>
        <p:spPr>
          <a:xfrm>
            <a:off x="0" y="76200"/>
            <a:ext cx="12192000" cy="1143000"/>
          </a:xfrm>
        </p:spPr>
        <p:txBody>
          <a:bodyPr/>
          <a:lstStyle/>
          <a:p>
            <a:r>
              <a:rPr lang="en-US"/>
              <a:t>Governance Issues - Duty of Care</a:t>
            </a:r>
          </a:p>
        </p:txBody>
      </p:sp>
    </p:spTree>
    <p:extLst>
      <p:ext uri="{BB962C8B-B14F-4D97-AF65-F5344CB8AC3E}">
        <p14:creationId xmlns:p14="http://schemas.microsoft.com/office/powerpoint/2010/main" val="205321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20197C-ECB3-1BB5-2585-919F27A20EBB}"/>
              </a:ext>
            </a:extLst>
          </p:cNvPr>
          <p:cNvSpPr>
            <a:spLocks noGrp="1"/>
          </p:cNvSpPr>
          <p:nvPr>
            <p:ph type="ftr" sz="quarter" idx="3"/>
          </p:nvPr>
        </p:nvSpPr>
        <p:spPr/>
        <p:txBody>
          <a:bodyPr/>
          <a:lstStyle/>
          <a:p>
            <a:r>
              <a:rPr lang="en-US" dirty="0"/>
              <a:t>© 2025 Massachusetts Attorney General’s Office</a:t>
            </a:r>
          </a:p>
        </p:txBody>
      </p:sp>
      <p:pic>
        <p:nvPicPr>
          <p:cNvPr id="3" name="Content Placeholder 3" descr="Dear Joan: How Do I Handle a Racist Board Member?">
            <a:extLst>
              <a:ext uri="{FF2B5EF4-FFF2-40B4-BE49-F238E27FC236}">
                <a16:creationId xmlns:a16="http://schemas.microsoft.com/office/drawing/2014/main" id="{5DA53C73-0B23-39AC-F49C-D17E176911A9}"/>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02229"/>
            <a:ext cx="10363200" cy="4974776"/>
          </a:xfrm>
          <a:prstGeom prst="rect">
            <a:avLst/>
          </a:prstGeom>
          <a:noFill/>
          <a:ln>
            <a:noFill/>
          </a:ln>
        </p:spPr>
      </p:pic>
      <p:sp>
        <p:nvSpPr>
          <p:cNvPr id="4" name="TextBox 3">
            <a:extLst>
              <a:ext uri="{FF2B5EF4-FFF2-40B4-BE49-F238E27FC236}">
                <a16:creationId xmlns:a16="http://schemas.microsoft.com/office/drawing/2014/main" id="{FBD0A7D9-9194-E0B6-A0E5-0027DA289E6C}"/>
              </a:ext>
            </a:extLst>
          </p:cNvPr>
          <p:cNvSpPr txBox="1"/>
          <p:nvPr/>
        </p:nvSpPr>
        <p:spPr>
          <a:xfrm>
            <a:off x="1719944" y="261256"/>
            <a:ext cx="9165772" cy="584775"/>
          </a:xfrm>
          <a:prstGeom prst="rect">
            <a:avLst/>
          </a:prstGeom>
          <a:noFill/>
        </p:spPr>
        <p:txBody>
          <a:bodyPr wrap="square" rtlCol="0">
            <a:spAutoFit/>
          </a:bodyPr>
          <a:lstStyle/>
          <a:p>
            <a:r>
              <a:rPr lang="en-US" sz="3200">
                <a:solidFill>
                  <a:schemeClr val="bg1"/>
                </a:solidFill>
              </a:rPr>
              <a:t>Changing the World: One Board Member at a Time</a:t>
            </a:r>
          </a:p>
        </p:txBody>
      </p:sp>
    </p:spTree>
    <p:extLst>
      <p:ext uri="{BB962C8B-B14F-4D97-AF65-F5344CB8AC3E}">
        <p14:creationId xmlns:p14="http://schemas.microsoft.com/office/powerpoint/2010/main" val="130147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A2EF01-FECB-5A9F-7E25-12A5BFB48259}"/>
              </a:ext>
            </a:extLst>
          </p:cNvPr>
          <p:cNvSpPr>
            <a:spLocks noGrp="1"/>
          </p:cNvSpPr>
          <p:nvPr>
            <p:ph idx="1"/>
          </p:nvPr>
        </p:nvSpPr>
        <p:spPr/>
        <p:txBody>
          <a:bodyPr vert="horz" lIns="91440" tIns="45720" rIns="91440" bIns="45720" rtlCol="0" anchor="t">
            <a:normAutofit/>
          </a:bodyPr>
          <a:lstStyle/>
          <a:p>
            <a:r>
              <a:rPr lang="en-US">
                <a:ea typeface="Calibri"/>
                <a:cs typeface="Calibri"/>
              </a:rPr>
              <a:t>Federal: Internal Revenue Service </a:t>
            </a:r>
          </a:p>
          <a:p>
            <a:pPr lvl="1"/>
            <a:r>
              <a:rPr lang="en-US">
                <a:ea typeface="Calibri"/>
                <a:cs typeface="Calibri"/>
              </a:rPr>
              <a:t>Form 1023: application for tax-exempt status</a:t>
            </a:r>
          </a:p>
          <a:p>
            <a:pPr lvl="1"/>
            <a:r>
              <a:rPr lang="en-US">
                <a:ea typeface="Calibri"/>
                <a:cs typeface="Calibri"/>
              </a:rPr>
              <a:t>Submit articles of incorporation, bylaws.</a:t>
            </a:r>
          </a:p>
          <a:p>
            <a:pPr lvl="1"/>
            <a:r>
              <a:rPr lang="en-US">
                <a:ea typeface="Calibri"/>
                <a:cs typeface="Calibri"/>
              </a:rPr>
              <a:t>Purposes and activities must be consistent with 501(c)(3)</a:t>
            </a:r>
          </a:p>
          <a:p>
            <a:pPr lvl="1"/>
            <a:r>
              <a:rPr lang="en-US">
                <a:ea typeface="Calibri"/>
                <a:cs typeface="Calibri"/>
              </a:rPr>
              <a:t>Annual submission of Form 990, 990-EZ or 990-N</a:t>
            </a:r>
          </a:p>
          <a:p>
            <a:endParaRPr lang="en-US" b="1">
              <a:ea typeface="Calibri"/>
              <a:cs typeface="Calibri"/>
            </a:endParaRPr>
          </a:p>
          <a:p>
            <a:r>
              <a:rPr lang="en-US">
                <a:ea typeface="Calibri"/>
                <a:cs typeface="Calibri"/>
              </a:rPr>
              <a:t>State: Secretary of the Commonwealth, Attorney General</a:t>
            </a:r>
          </a:p>
          <a:p>
            <a:pPr lvl="1"/>
            <a:r>
              <a:rPr lang="en-US">
                <a:ea typeface="Calibri"/>
                <a:cs typeface="Calibri"/>
              </a:rPr>
              <a:t>Articles of incorporation and annual reports with the SOC</a:t>
            </a:r>
          </a:p>
        </p:txBody>
      </p:sp>
      <p:sp>
        <p:nvSpPr>
          <p:cNvPr id="3" name="Footer Placeholder 2">
            <a:extLst>
              <a:ext uri="{FF2B5EF4-FFF2-40B4-BE49-F238E27FC236}">
                <a16:creationId xmlns:a16="http://schemas.microsoft.com/office/drawing/2014/main" id="{7A60DC79-2CD7-9D9D-4E14-CDDDB626D986}"/>
              </a:ext>
            </a:extLst>
          </p:cNvPr>
          <p:cNvSpPr>
            <a:spLocks noGrp="1"/>
          </p:cNvSpPr>
          <p:nvPr>
            <p:ph type="ftr" sz="quarter" idx="3"/>
          </p:nvPr>
        </p:nvSpPr>
        <p:spPr/>
        <p:txBody>
          <a:bodyPr/>
          <a:lstStyle/>
          <a:p>
            <a:r>
              <a:rPr lang="en-US"/>
              <a:t>© 2025 Massachusetts Attorney General’s Office</a:t>
            </a:r>
          </a:p>
        </p:txBody>
      </p:sp>
      <p:sp>
        <p:nvSpPr>
          <p:cNvPr id="4" name="Title 3">
            <a:extLst>
              <a:ext uri="{FF2B5EF4-FFF2-40B4-BE49-F238E27FC236}">
                <a16:creationId xmlns:a16="http://schemas.microsoft.com/office/drawing/2014/main" id="{0DE62C2B-8656-7A93-9199-F363CF6A5939}"/>
              </a:ext>
            </a:extLst>
          </p:cNvPr>
          <p:cNvSpPr>
            <a:spLocks noGrp="1"/>
          </p:cNvSpPr>
          <p:nvPr>
            <p:ph type="title"/>
          </p:nvPr>
        </p:nvSpPr>
        <p:spPr/>
        <p:txBody>
          <a:bodyPr>
            <a:normAutofit fontScale="90000"/>
          </a:bodyPr>
          <a:lstStyle/>
          <a:p>
            <a:br>
              <a:rPr lang="en-US">
                <a:ea typeface="Calibri"/>
                <a:cs typeface="Calibri"/>
              </a:rPr>
            </a:br>
            <a:r>
              <a:rPr lang="en-US" sz="4000"/>
              <a:t>Compliance – Federal and State Regulatory Requirements</a:t>
            </a:r>
            <a:br>
              <a:rPr lang="en-US"/>
            </a:br>
            <a:endParaRPr lang="en-US"/>
          </a:p>
        </p:txBody>
      </p:sp>
    </p:spTree>
    <p:extLst>
      <p:ext uri="{BB962C8B-B14F-4D97-AF65-F5344CB8AC3E}">
        <p14:creationId xmlns:p14="http://schemas.microsoft.com/office/powerpoint/2010/main" val="502042205"/>
      </p:ext>
    </p:extLst>
  </p:cSld>
  <p:clrMapOvr>
    <a:masterClrMapping/>
  </p:clrMapOvr>
</p:sld>
</file>

<file path=ppt/theme/theme1.xml><?xml version="1.0" encoding="utf-8"?>
<a:theme xmlns:a="http://schemas.openxmlformats.org/drawingml/2006/main" name="AGO 2016 May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GO PowerPoint Template 2024 BLUE" id="{3235B741-B57A-4767-9A89-7EBC5C87C804}" vid="{2B47499F-701E-4668-95C1-02D579C453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2c7316-d18a-4a19-bcf1-f49e182a1052">
      <Terms xmlns="http://schemas.microsoft.com/office/infopath/2007/PartnerControls"/>
    </lcf76f155ced4ddcb4097134ff3c332f>
    <TaxCatchAll xmlns="4132fb3b-19c1-4001-93b1-734cd690f66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24EA01914F474F8DA62EA1A3E90335" ma:contentTypeVersion="13" ma:contentTypeDescription="Create a new document." ma:contentTypeScope="" ma:versionID="5b71b4dffc96a961ea974908512c8494">
  <xsd:schema xmlns:xsd="http://www.w3.org/2001/XMLSchema" xmlns:xs="http://www.w3.org/2001/XMLSchema" xmlns:p="http://schemas.microsoft.com/office/2006/metadata/properties" xmlns:ns2="122c7316-d18a-4a19-bcf1-f49e182a1052" xmlns:ns3="4132fb3b-19c1-4001-93b1-734cd690f660" targetNamespace="http://schemas.microsoft.com/office/2006/metadata/properties" ma:root="true" ma:fieldsID="7bd2b311e6d3534e284d1b0438fcb58d" ns2:_="" ns3:_="">
    <xsd:import namespace="122c7316-d18a-4a19-bcf1-f49e182a1052"/>
    <xsd:import namespace="4132fb3b-19c1-4001-93b1-734cd690f66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c7316-d18a-4a19-bcf1-f49e182a1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32fb3b-19c1-4001-93b1-734cd690f66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8206171-691f-4136-b5b7-947ea298c84d}" ma:internalName="TaxCatchAll" ma:showField="CatchAllData" ma:web="4132fb3b-19c1-4001-93b1-734cd690f66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E01871-D8BB-4AFD-A153-655EE7A6B4D9}">
  <ds:schemaRefs>
    <ds:schemaRef ds:uri="122c7316-d18a-4a19-bcf1-f49e182a1052"/>
    <ds:schemaRef ds:uri="4132fb3b-19c1-4001-93b1-734cd690f6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4C304C4-4526-4BF3-B5FE-B6BE55465838}">
  <ds:schemaRefs>
    <ds:schemaRef ds:uri="http://schemas.microsoft.com/sharepoint/v3/contenttype/forms"/>
  </ds:schemaRefs>
</ds:datastoreItem>
</file>

<file path=customXml/itemProps3.xml><?xml version="1.0" encoding="utf-8"?>
<ds:datastoreItem xmlns:ds="http://schemas.openxmlformats.org/officeDocument/2006/customXml" ds:itemID="{6D6D3850-9812-4189-ADE5-42412B7DDE7E}">
  <ds:schemaRefs>
    <ds:schemaRef ds:uri="122c7316-d18a-4a19-bcf1-f49e182a1052"/>
    <ds:schemaRef ds:uri="4132fb3b-19c1-4001-93b1-734cd690f6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0</TotalTime>
  <Words>1027</Words>
  <Application>Microsoft Office PowerPoint</Application>
  <PresentationFormat>Widescreen</PresentationFormat>
  <Paragraphs>122</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Calibri</vt:lpstr>
      <vt:lpstr>Wingdings</vt:lpstr>
      <vt:lpstr>AGO 2016 May 2016</vt:lpstr>
      <vt:lpstr>Resources for Addressing a Changing Landscape  Advice for Smaller Volunteer-Led Organizations</vt:lpstr>
      <vt:lpstr>Common Law - Attorney General</vt:lpstr>
      <vt:lpstr>Attorney General’s Statutory Authority</vt:lpstr>
      <vt:lpstr>The Attorney General’s Role</vt:lpstr>
      <vt:lpstr>Fiduciary Duty</vt:lpstr>
      <vt:lpstr>Governance Issues - Duty of Loyalty</vt:lpstr>
      <vt:lpstr>Governance Issues - Duty of Care</vt:lpstr>
      <vt:lpstr>PowerPoint Presentation</vt:lpstr>
      <vt:lpstr> Compliance – Federal and State Regulatory Requirements </vt:lpstr>
      <vt:lpstr> Massachusetts Regulations – Online Registration and Filings </vt:lpstr>
      <vt:lpstr>Finances: Preserve and Safeguard Assets </vt:lpstr>
      <vt:lpstr>Finances: Preserve and Safeguard Assets (cont’d) </vt:lpstr>
      <vt:lpstr>Governance – Robust &amp; Collaborative Board </vt:lpstr>
      <vt:lpstr>Governance – Robust &amp; Collaborative Board (cont'd) </vt:lpstr>
      <vt:lpstr>Governance – Robust &amp; Collaborative Board </vt:lpstr>
      <vt:lpstr>Charities Division Contacts</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Bennett, Leslie (AGO)</dc:creator>
  <cp:lastModifiedBy>Gabrault, Emily (AGO)</cp:lastModifiedBy>
  <cp:revision>1</cp:revision>
  <dcterms:created xsi:type="dcterms:W3CDTF">2025-10-09T18:22:32Z</dcterms:created>
  <dcterms:modified xsi:type="dcterms:W3CDTF">2025-11-17T20:44:42Z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0x010100BB24EA01914F474F8DA62EA1A3E90335</vt:lpwstr>
  </property>
</Properties>
</file>