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2" r:id="rId3"/>
  </p:sldMasterIdLst>
  <p:notesMasterIdLst>
    <p:notesMasterId r:id="rId19"/>
  </p:notesMasterIdLst>
  <p:sldIdLst>
    <p:sldId id="472" r:id="rId4"/>
    <p:sldId id="675" r:id="rId5"/>
    <p:sldId id="256" r:id="rId6"/>
    <p:sldId id="257" r:id="rId7"/>
    <p:sldId id="718" r:id="rId8"/>
    <p:sldId id="259" r:id="rId9"/>
    <p:sldId id="260" r:id="rId10"/>
    <p:sldId id="719" r:id="rId11"/>
    <p:sldId id="262" r:id="rId12"/>
    <p:sldId id="720" r:id="rId13"/>
    <p:sldId id="264" r:id="rId14"/>
    <p:sldId id="265" r:id="rId15"/>
    <p:sldId id="712" r:id="rId16"/>
    <p:sldId id="723" r:id="rId17"/>
    <p:sldId id="673" r:id="rId1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A50036-BB00-2B58-AC14-87F4EC3FA9B4}" name="Roberts, Nicholas P. (ELD)" initials="RNP(" userId="S::Nicholas.P.Roberts@mass.gov::e42477b6-73ba-4779-9746-b20104d57a5b" providerId="AD"/>
  <p188:author id="{C5784F77-BEC9-907E-5D14-6FEEE20296AA}" name="Philbrick, Shannon (ELD)" initials="PS(" userId="S::shannon.philbrick@mass.gov::6bfe0104-2f17-4a97-a9c3-3b4a60c642d5" providerId="AD"/>
  <p188:author id="{14D1DFED-80A6-11E3-D81A-820FA11158B4}" name="Vidler, Lynn (ELD)" initials="VL(" userId="S::Lynn.Vidler@mass.gov::1675df6e-cb8d-4bc7-97a2-e341fd57e1c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03B"/>
    <a:srgbClr val="0039AC"/>
    <a:srgbClr val="064FBA"/>
    <a:srgbClr val="FFEEB9"/>
    <a:srgbClr val="DAF0FE"/>
    <a:srgbClr val="CAEAFE"/>
    <a:srgbClr val="CCECFF"/>
    <a:srgbClr val="4604BC"/>
    <a:srgbClr val="89CAD7"/>
    <a:srgbClr val="C9F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529" autoAdjust="0"/>
  </p:normalViewPr>
  <p:slideViewPr>
    <p:cSldViewPr snapToGrid="0">
      <p:cViewPr varScale="1">
        <p:scale>
          <a:sx n="59" d="100"/>
          <a:sy n="59" d="100"/>
        </p:scale>
        <p:origin x="1524" y="5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vascio, William (ELD)" userId="bd887fb0-5764-4916-99c1-fdfb95f8c83d" providerId="ADAL" clId="{7019129D-0B7A-4921-BE92-81F49C4EFEA3}"/>
    <pc:docChg chg="undo custSel modSld">
      <pc:chgData name="Travascio, William (ELD)" userId="bd887fb0-5764-4916-99c1-fdfb95f8c83d" providerId="ADAL" clId="{7019129D-0B7A-4921-BE92-81F49C4EFEA3}" dt="2022-08-01T16:57:29.615" v="1" actId="1076"/>
      <pc:docMkLst>
        <pc:docMk/>
      </pc:docMkLst>
      <pc:sldChg chg="modSp mod">
        <pc:chgData name="Travascio, William (ELD)" userId="bd887fb0-5764-4916-99c1-fdfb95f8c83d" providerId="ADAL" clId="{7019129D-0B7A-4921-BE92-81F49C4EFEA3}" dt="2022-08-01T16:57:29.615" v="1" actId="1076"/>
        <pc:sldMkLst>
          <pc:docMk/>
          <pc:sldMk cId="1722369661" sldId="472"/>
        </pc:sldMkLst>
        <pc:spChg chg="mod">
          <ac:chgData name="Travascio, William (ELD)" userId="bd887fb0-5764-4916-99c1-fdfb95f8c83d" providerId="ADAL" clId="{7019129D-0B7A-4921-BE92-81F49C4EFEA3}" dt="2022-08-01T16:57:29.615" v="1" actId="1076"/>
          <ac:spMkLst>
            <pc:docMk/>
            <pc:sldMk cId="1722369661" sldId="472"/>
            <ac:spMk id="3174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380BCD5-99EA-4839-A35C-595029302E4B}" type="datetimeFigureOut">
              <a:rPr lang="en-US" smtClean="0"/>
              <a:t>8/1/2022</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7C17A72-7A47-4F30-B8DD-967509305040}" type="slidenum">
              <a:rPr lang="en-US" smtClean="0"/>
              <a:t>‹#›</a:t>
            </a:fld>
            <a:endParaRPr lang="en-US"/>
          </a:p>
        </p:txBody>
      </p:sp>
    </p:spTree>
    <p:extLst>
      <p:ext uri="{BB962C8B-B14F-4D97-AF65-F5344CB8AC3E}">
        <p14:creationId xmlns:p14="http://schemas.microsoft.com/office/powerpoint/2010/main" val="124057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106" name="Google Shape;106;p5: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33500b364d_0_0: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113" name="Google Shape;113;g133500b364d_0_0: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120" name="Google Shape;120;p6: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17A72-7A47-4F30-B8DD-967509305040}" type="slidenum">
              <a:rPr lang="en-US" smtClean="0"/>
              <a:t>15</a:t>
            </a:fld>
            <a:endParaRPr lang="en-US"/>
          </a:p>
        </p:txBody>
      </p:sp>
    </p:spTree>
    <p:extLst>
      <p:ext uri="{BB962C8B-B14F-4D97-AF65-F5344CB8AC3E}">
        <p14:creationId xmlns:p14="http://schemas.microsoft.com/office/powerpoint/2010/main" val="234157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2</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14917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1166813" y="692150"/>
            <a:ext cx="4616450"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8" name="Google Shape;48;p1:notes"/>
          <p:cNvSpPr txBox="1">
            <a:spLocks noGrp="1"/>
          </p:cNvSpPr>
          <p:nvPr>
            <p:ph type="body" idx="1"/>
          </p:nvPr>
        </p:nvSpPr>
        <p:spPr>
          <a:xfrm>
            <a:off x="695008" y="4387136"/>
            <a:ext cx="5560060" cy="415623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Clr>
                <a:schemeClr val="dk1"/>
              </a:buClr>
              <a:buSzPts val="1200"/>
              <a:buFont typeface="Calibri"/>
              <a:buNone/>
            </a:pPr>
            <a:endParaRPr>
              <a:latin typeface="Calibri"/>
              <a:ea typeface="Calibri"/>
              <a:cs typeface="Calibri"/>
              <a:sym typeface="Calibri"/>
            </a:endParaRPr>
          </a:p>
        </p:txBody>
      </p:sp>
      <p:sp>
        <p:nvSpPr>
          <p:cNvPr id="49" name="Google Shape;49;p1:notes"/>
          <p:cNvSpPr txBox="1">
            <a:spLocks noGrp="1"/>
          </p:cNvSpPr>
          <p:nvPr>
            <p:ph type="sldNum" idx="12"/>
          </p:nvPr>
        </p:nvSpPr>
        <p:spPr>
          <a:xfrm>
            <a:off x="3936769" y="8772668"/>
            <a:ext cx="3011699" cy="461804"/>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Clr>
                <a:srgbClr val="FFFFFF"/>
              </a:buClr>
              <a:buSzPts val="1200"/>
              <a:buFont typeface="Calibri"/>
              <a:buNone/>
            </a:pPr>
            <a:fld id="{00000000-1234-1234-1234-123412341234}" type="slidenum">
              <a:rPr lang="en-US">
                <a:solidFill>
                  <a:srgbClr val="FFFFFF"/>
                </a:solidFill>
              </a:rPr>
              <a:t>3</a:t>
            </a:fld>
            <a:endParaRPr>
              <a:solidFill>
                <a:srgbClr val="FFFFFF"/>
              </a:solidFill>
            </a:endParaRPr>
          </a:p>
        </p:txBody>
      </p:sp>
      <p:sp>
        <p:nvSpPr>
          <p:cNvPr id="50" name="Google Shape;50;p1:notes"/>
          <p:cNvSpPr txBox="1">
            <a:spLocks noGrp="1"/>
          </p:cNvSpPr>
          <p:nvPr>
            <p:ph type="ftr" idx="11"/>
          </p:nvPr>
        </p:nvSpPr>
        <p:spPr>
          <a:xfrm>
            <a:off x="0" y="8772668"/>
            <a:ext cx="3011699" cy="461804"/>
          </a:xfrm>
          <a:prstGeom prst="rect">
            <a:avLst/>
          </a:prstGeom>
          <a:noFill/>
          <a:ln>
            <a:noFill/>
          </a:ln>
        </p:spPr>
        <p:txBody>
          <a:bodyPr spcFirstLastPara="1" wrap="square" lIns="92475" tIns="46225" rIns="92475" bIns="46225" anchor="b"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62" name="Google Shape;62;p2: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3: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70" name="Google Shape;70;p3: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4: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78" name="Google Shape;78;p4: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334193eb2b_0_0: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85" name="Google Shape;85;g1334193eb2b_0_0: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34193eb2b_0_6: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92" name="Google Shape;92;g1334193eb2b_0_6: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334193eb2b_0_12: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99" name="Google Shape;99;g1334193eb2b_0_12: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41915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82740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487589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6F4052EB-EB09-46DE-B1B3-2A4CA324A4D1}" type="datetime1">
              <a:rPr lang="en-US" smtClean="0"/>
              <a:t>8/1/2022</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988496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8987203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937445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7075689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284341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9477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185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89085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741515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214C7751-4AD7-4016-90B9-F69D6F036322}" type="datetime1">
              <a:rPr lang="en-US" smtClean="0"/>
              <a:t>8/1/2022</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133879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6"/>
        <p:cNvGrpSpPr/>
        <p:nvPr/>
      </p:nvGrpSpPr>
      <p:grpSpPr>
        <a:xfrm>
          <a:off x="0" y="0"/>
          <a:ext cx="0" cy="0"/>
          <a:chOff x="0" y="0"/>
          <a:chExt cx="0" cy="0"/>
        </a:xfrm>
      </p:grpSpPr>
      <p:sp>
        <p:nvSpPr>
          <p:cNvPr id="17" name="Google Shape;17;p7"/>
          <p:cNvSpPr txBox="1">
            <a:spLocks noGrp="1"/>
          </p:cNvSpPr>
          <p:nvPr>
            <p:ph type="title"/>
          </p:nvPr>
        </p:nvSpPr>
        <p:spPr>
          <a:xfrm>
            <a:off x="736600" y="109538"/>
            <a:ext cx="5664200" cy="762000"/>
          </a:xfrm>
          <a:prstGeom prst="rect">
            <a:avLst/>
          </a:prstGeom>
          <a:noFill/>
          <a:ln>
            <a:noFill/>
          </a:ln>
        </p:spPr>
        <p:txBody>
          <a:bodyPr spcFirstLastPara="1" wrap="square" lIns="91425" tIns="45700" rIns="91425" bIns="45700" anchor="b" anchorCtr="0">
            <a:noAutofit/>
          </a:bodyPr>
          <a:lstStyle>
            <a:lvl1pPr lvl="0" algn="l">
              <a:spcBef>
                <a:spcPts val="360"/>
              </a:spcBef>
              <a:spcAft>
                <a:spcPts val="0"/>
              </a:spcAft>
              <a:buSzPts val="1400"/>
              <a:buNone/>
              <a:defRPr>
                <a:latin typeface="Calibri"/>
                <a:ea typeface="Calibri"/>
                <a:cs typeface="Calibri"/>
                <a:sym typeface="Calibri"/>
              </a:defRPr>
            </a:lvl1pPr>
            <a:lvl2pPr lvl="1" algn="l">
              <a:spcBef>
                <a:spcPts val="270"/>
              </a:spcBef>
              <a:spcAft>
                <a:spcPts val="0"/>
              </a:spcAft>
              <a:buSzPts val="1400"/>
              <a:buNone/>
              <a:defRPr/>
            </a:lvl2pPr>
            <a:lvl3pPr lvl="2" algn="l">
              <a:spcBef>
                <a:spcPts val="270"/>
              </a:spcBef>
              <a:spcAft>
                <a:spcPts val="0"/>
              </a:spcAft>
              <a:buSzPts val="1400"/>
              <a:buNone/>
              <a:defRPr/>
            </a:lvl3pPr>
            <a:lvl4pPr lvl="3" algn="l">
              <a:spcBef>
                <a:spcPts val="270"/>
              </a:spcBef>
              <a:spcAft>
                <a:spcPts val="0"/>
              </a:spcAft>
              <a:buSzPts val="1400"/>
              <a:buNone/>
              <a:defRPr/>
            </a:lvl4pPr>
            <a:lvl5pPr lvl="4" algn="l">
              <a:spcBef>
                <a:spcPts val="270"/>
              </a:spcBef>
              <a:spcAft>
                <a:spcPts val="0"/>
              </a:spcAft>
              <a:buSzPts val="1400"/>
              <a:buNone/>
              <a:defRPr/>
            </a:lvl5pPr>
            <a:lvl6pPr lvl="5" algn="l">
              <a:spcBef>
                <a:spcPts val="270"/>
              </a:spcBef>
              <a:spcAft>
                <a:spcPts val="0"/>
              </a:spcAft>
              <a:buSzPts val="1400"/>
              <a:buNone/>
              <a:defRPr/>
            </a:lvl6pPr>
            <a:lvl7pPr lvl="6" algn="l">
              <a:spcBef>
                <a:spcPts val="270"/>
              </a:spcBef>
              <a:spcAft>
                <a:spcPts val="0"/>
              </a:spcAft>
              <a:buSzPts val="1400"/>
              <a:buNone/>
              <a:defRPr/>
            </a:lvl7pPr>
            <a:lvl8pPr lvl="7" algn="l">
              <a:spcBef>
                <a:spcPts val="270"/>
              </a:spcBef>
              <a:spcAft>
                <a:spcPts val="0"/>
              </a:spcAft>
              <a:buSzPts val="1400"/>
              <a:buNone/>
              <a:defRPr/>
            </a:lvl8pPr>
            <a:lvl9pPr lvl="8" algn="l">
              <a:spcBef>
                <a:spcPts val="270"/>
              </a:spcBef>
              <a:spcAft>
                <a:spcPts val="0"/>
              </a:spcAft>
              <a:buSzPts val="1400"/>
              <a:buNone/>
              <a:defRPr/>
            </a:lvl9pPr>
          </a:lstStyle>
          <a:p>
            <a:endParaRPr/>
          </a:p>
        </p:txBody>
      </p:sp>
      <p:sp>
        <p:nvSpPr>
          <p:cNvPr id="18" name="Google Shape;18;p7"/>
          <p:cNvSpPr txBox="1">
            <a:spLocks noGrp="1"/>
          </p:cNvSpPr>
          <p:nvPr>
            <p:ph type="body" idx="1"/>
          </p:nvPr>
        </p:nvSpPr>
        <p:spPr>
          <a:xfrm>
            <a:off x="533400" y="1939160"/>
            <a:ext cx="8077200" cy="4461641"/>
          </a:xfrm>
          <a:prstGeom prst="rect">
            <a:avLst/>
          </a:prstGeom>
          <a:noFill/>
          <a:ln>
            <a:noFill/>
          </a:ln>
        </p:spPr>
        <p:txBody>
          <a:bodyPr spcFirstLastPara="1" wrap="square" lIns="45700" tIns="46025" rIns="45700" bIns="46025" anchor="t" anchorCtr="0">
            <a:noAutofit/>
          </a:bodyPr>
          <a:lstStyle>
            <a:lvl1pPr marL="342900" lvl="0" indent="-262890" algn="l">
              <a:spcBef>
                <a:spcPts val="0"/>
              </a:spcBef>
              <a:spcAft>
                <a:spcPts val="0"/>
              </a:spcAft>
              <a:buClr>
                <a:schemeClr val="dk1"/>
              </a:buClr>
              <a:buSzPts val="1920"/>
              <a:buChar char="■"/>
              <a:defRPr sz="1800">
                <a:solidFill>
                  <a:schemeClr val="dk1"/>
                </a:solidFill>
              </a:defRPr>
            </a:lvl1pPr>
            <a:lvl2pPr marL="685800" lvl="1" indent="-302895" algn="l">
              <a:spcBef>
                <a:spcPts val="900"/>
              </a:spcBef>
              <a:spcAft>
                <a:spcPts val="0"/>
              </a:spcAft>
              <a:buClr>
                <a:schemeClr val="dk1"/>
              </a:buClr>
              <a:buSzPts val="2760"/>
              <a:buFont typeface="Arial"/>
              <a:buChar char="•"/>
              <a:defRPr sz="1800">
                <a:solidFill>
                  <a:schemeClr val="dk1"/>
                </a:solidFill>
              </a:defRPr>
            </a:lvl2pPr>
            <a:lvl3pPr marL="1028700" lvl="2" indent="-171450" algn="l">
              <a:lnSpc>
                <a:spcPct val="90000"/>
              </a:lnSpc>
              <a:spcBef>
                <a:spcPts val="900"/>
              </a:spcBef>
              <a:spcAft>
                <a:spcPts val="0"/>
              </a:spcAft>
              <a:buSzPts val="1800"/>
              <a:buFont typeface="Arial"/>
              <a:buNone/>
              <a:defRPr/>
            </a:lvl3pPr>
            <a:lvl4pPr marL="1371600" lvl="3" indent="-257175" algn="l">
              <a:spcBef>
                <a:spcPts val="0"/>
              </a:spcBef>
              <a:spcAft>
                <a:spcPts val="0"/>
              </a:spcAft>
              <a:buSzPts val="1800"/>
              <a:buChar char="⎯"/>
              <a:defRPr/>
            </a:lvl4pPr>
            <a:lvl5pPr marL="1714500" lvl="4" indent="-257175" algn="l">
              <a:spcBef>
                <a:spcPts val="900"/>
              </a:spcBef>
              <a:spcAft>
                <a:spcPts val="0"/>
              </a:spcAft>
              <a:buSzPts val="1800"/>
              <a:buChar char="–"/>
              <a:defRPr/>
            </a:lvl5pPr>
            <a:lvl6pPr marL="2057400" lvl="5" indent="-257175" algn="l">
              <a:lnSpc>
                <a:spcPct val="90000"/>
              </a:lnSpc>
              <a:spcBef>
                <a:spcPts val="900"/>
              </a:spcBef>
              <a:spcAft>
                <a:spcPts val="0"/>
              </a:spcAft>
              <a:buSzPts val="1800"/>
              <a:buChar char="–"/>
              <a:defRPr/>
            </a:lvl6pPr>
            <a:lvl7pPr marL="2400300" lvl="6" indent="-257175" algn="l">
              <a:lnSpc>
                <a:spcPct val="90000"/>
              </a:lnSpc>
              <a:spcBef>
                <a:spcPts val="338"/>
              </a:spcBef>
              <a:spcAft>
                <a:spcPts val="0"/>
              </a:spcAft>
              <a:buSzPts val="1800"/>
              <a:buChar char="–"/>
              <a:defRPr/>
            </a:lvl7pPr>
            <a:lvl8pPr marL="2743200" lvl="7" indent="-257175" algn="l">
              <a:lnSpc>
                <a:spcPct val="90000"/>
              </a:lnSpc>
              <a:spcBef>
                <a:spcPts val="338"/>
              </a:spcBef>
              <a:spcAft>
                <a:spcPts val="0"/>
              </a:spcAft>
              <a:buSzPts val="1800"/>
              <a:buChar char="–"/>
              <a:defRPr/>
            </a:lvl8pPr>
            <a:lvl9pPr marL="3086100" lvl="8" indent="-257175" algn="l">
              <a:lnSpc>
                <a:spcPct val="90000"/>
              </a:lnSpc>
              <a:spcBef>
                <a:spcPts val="338"/>
              </a:spcBef>
              <a:spcAft>
                <a:spcPts val="0"/>
              </a:spcAft>
              <a:buSzPts val="1800"/>
              <a:buChar char="–"/>
              <a:defRPr/>
            </a:lvl9pPr>
          </a:lstStyle>
          <a:p>
            <a:endParaRPr/>
          </a:p>
        </p:txBody>
      </p:sp>
    </p:spTree>
    <p:extLst>
      <p:ext uri="{BB962C8B-B14F-4D97-AF65-F5344CB8AC3E}">
        <p14:creationId xmlns:p14="http://schemas.microsoft.com/office/powerpoint/2010/main" val="294424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33116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320548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67450134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454134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3104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84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EBC43-3397-4789-BD95-C046A6C09390}"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264207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1EBC43-3397-4789-BD95-C046A6C09390}"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232763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1EBC43-3397-4789-BD95-C046A6C09390}" type="datetimeFigureOut">
              <a:rPr lang="en-US" smtClean="0"/>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162761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1EBC43-3397-4789-BD95-C046A6C09390}" type="datetimeFigureOut">
              <a:rPr lang="en-US" smtClean="0"/>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37166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EBC43-3397-4789-BD95-C046A6C09390}" type="datetimeFigureOut">
              <a:rPr lang="en-US" smtClean="0"/>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311538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EBC43-3397-4789-BD95-C046A6C09390}"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380964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EBC43-3397-4789-BD95-C046A6C09390}"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C8AFD-670D-4EE3-963C-AC4C78C4502B}" type="slidenum">
              <a:rPr lang="en-US" smtClean="0"/>
              <a:t>‹#›</a:t>
            </a:fld>
            <a:endParaRPr lang="en-US"/>
          </a:p>
        </p:txBody>
      </p:sp>
    </p:spTree>
    <p:extLst>
      <p:ext uri="{BB962C8B-B14F-4D97-AF65-F5344CB8AC3E}">
        <p14:creationId xmlns:p14="http://schemas.microsoft.com/office/powerpoint/2010/main" val="342599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ags" Target="../tags/tag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ags" Target="../tags/tag1.xml"/><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24.xml"/><Relationship Id="rId7"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2.png"/><Relationship Id="rId5" Type="http://schemas.openxmlformats.org/officeDocument/2006/relationships/slideLayout" Target="../slideLayouts/slideLayout26.xml"/><Relationship Id="rId10" Type="http://schemas.openxmlformats.org/officeDocument/2006/relationships/image" Target="../media/image1.jpeg"/><Relationship Id="rId4" Type="http://schemas.openxmlformats.org/officeDocument/2006/relationships/slideLayout" Target="../slideLayouts/slideLayout25.xml"/><Relationship Id="rId9"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EBC43-3397-4789-BD95-C046A6C09390}" type="datetimeFigureOut">
              <a:rPr lang="en-US" smtClean="0"/>
              <a:t>8/1/2022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C8AFD-670D-4EE3-963C-AC4C78C4502B}" type="slidenum">
              <a:rPr lang="en-US" smtClean="0"/>
              <a:t>‹#›</a:t>
            </a:fld>
            <a:endParaRPr lang="en-US"/>
          </a:p>
        </p:txBody>
      </p:sp>
    </p:spTree>
    <p:extLst>
      <p:ext uri="{BB962C8B-B14F-4D97-AF65-F5344CB8AC3E}">
        <p14:creationId xmlns:p14="http://schemas.microsoft.com/office/powerpoint/2010/main" val="2863089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3"/>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4">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11"/>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2"/>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2963606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1" r:id="rId7"/>
    <p:sldLayoutId id="2147483689" r:id="rId8"/>
    <p:sldLayoutId id="2147483690" r:id="rId9"/>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0"/>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1">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8"/>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9"/>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160634531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9526"/>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313928" y="1192161"/>
            <a:ext cx="6553200" cy="626806"/>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Advisory Council on Alzheimer’s Disease and All Other Dementias </a:t>
            </a:r>
          </a:p>
        </p:txBody>
      </p:sp>
      <p:pic>
        <p:nvPicPr>
          <p:cNvPr id="31747" name="Picture 4"/>
          <p:cNvPicPr>
            <a:picLocks noChangeAspect="1" noChangeArrowheads="1"/>
          </p:cNvPicPr>
          <p:nvPr/>
        </p:nvPicPr>
        <p:blipFill>
          <a:blip r:embed="rId3"/>
          <a:srcRect/>
          <a:stretch>
            <a:fillRect/>
          </a:stretch>
        </p:blipFill>
        <p:spPr bwMode="auto">
          <a:xfrm>
            <a:off x="7053236" y="634181"/>
            <a:ext cx="1487488" cy="1543050"/>
          </a:xfrm>
          <a:prstGeom prst="rect">
            <a:avLst/>
          </a:prstGeom>
          <a:noFill/>
          <a:ln w="9525">
            <a:noFill/>
            <a:miter lim="800000"/>
            <a:headEnd/>
            <a:tailEnd/>
          </a:ln>
        </p:spPr>
      </p:pic>
      <p:sp>
        <p:nvSpPr>
          <p:cNvPr id="10" name="TextBox 9"/>
          <p:cNvSpPr txBox="1"/>
          <p:nvPr/>
        </p:nvSpPr>
        <p:spPr>
          <a:xfrm>
            <a:off x="203200" y="3900731"/>
            <a:ext cx="8737600" cy="2062103"/>
          </a:xfrm>
          <a:prstGeom prst="rect">
            <a:avLst/>
          </a:prstGeom>
          <a:noFill/>
        </p:spPr>
        <p:txBody>
          <a:bodyPr>
            <a:spAutoFit/>
          </a:bodyPr>
          <a:lstStyle/>
          <a:p>
            <a:pPr algn="r" fontAlgn="base">
              <a:spcBef>
                <a:spcPct val="0"/>
              </a:spcBef>
              <a:spcAft>
                <a:spcPct val="0"/>
              </a:spcAft>
              <a:defRPr/>
            </a:pPr>
            <a:r>
              <a:rPr lang="en-US" sz="2400" b="1" dirty="0">
                <a:solidFill>
                  <a:srgbClr val="003366"/>
                </a:solidFill>
                <a:latin typeface="Calibri" panose="020F0502020204030204" pitchFamily="34" charset="0"/>
              </a:rPr>
              <a:t>Executive Office of Elder Affairs</a:t>
            </a:r>
          </a:p>
          <a:p>
            <a:pPr algn="r" fontAlgn="base">
              <a:spcBef>
                <a:spcPct val="0"/>
              </a:spcBef>
              <a:spcAft>
                <a:spcPct val="0"/>
              </a:spcAft>
              <a:defRPr/>
            </a:pPr>
            <a:r>
              <a:rPr lang="en-US" sz="2400" b="1" dirty="0">
                <a:solidFill>
                  <a:srgbClr val="003366"/>
                </a:solidFill>
                <a:latin typeface="Calibri" panose="020F0502020204030204" pitchFamily="34" charset="0"/>
              </a:rPr>
              <a:t>Elizabeth Chen, Secretary</a:t>
            </a:r>
          </a:p>
          <a:p>
            <a:pPr algn="r" fontAlgn="base">
              <a:spcBef>
                <a:spcPct val="0"/>
              </a:spcBef>
              <a:spcAft>
                <a:spcPct val="0"/>
              </a:spcAft>
              <a:defRPr/>
            </a:pPr>
            <a:endParaRPr lang="en-US" sz="2000" b="1" i="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itchFamily="34" charset="0"/>
              </a:rPr>
              <a:t>June 21, 2022</a:t>
            </a:r>
          </a:p>
          <a:p>
            <a:pPr algn="r" fontAlgn="base">
              <a:spcBef>
                <a:spcPct val="0"/>
              </a:spcBef>
              <a:spcAft>
                <a:spcPct val="0"/>
              </a:spcAft>
              <a:defRPr/>
            </a:pPr>
            <a:r>
              <a:rPr lang="en-US" sz="2000" b="1" dirty="0">
                <a:solidFill>
                  <a:srgbClr val="003366"/>
                </a:solidFill>
                <a:latin typeface="Calibri" pitchFamily="34" charset="0"/>
              </a:rPr>
              <a:t>3:00-5:00 pm</a:t>
            </a:r>
          </a:p>
          <a:p>
            <a:pPr algn="r" fontAlgn="base">
              <a:spcBef>
                <a:spcPct val="0"/>
              </a:spcBef>
              <a:spcAft>
                <a:spcPct val="0"/>
              </a:spcAft>
              <a:defRPr/>
            </a:pPr>
            <a:r>
              <a:rPr lang="en-US" sz="2000" b="1" dirty="0">
                <a:solidFill>
                  <a:srgbClr val="003366"/>
                </a:solidFill>
                <a:latin typeface="Calibri" pitchFamily="34" charset="0"/>
              </a:rPr>
              <a:t>Video Conference</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001941D-D565-49DC-B324-0C0E3E630F9B}" type="datetime1">
              <a:rPr lang="en-US" smtClean="0"/>
              <a:t>8/1/2022</a:t>
            </a:fld>
            <a:endParaRPr lang="en-US" dirty="0"/>
          </a:p>
        </p:txBody>
      </p:sp>
    </p:spTree>
    <p:extLst>
      <p:ext uri="{BB962C8B-B14F-4D97-AF65-F5344CB8AC3E}">
        <p14:creationId xmlns:p14="http://schemas.microsoft.com/office/powerpoint/2010/main" val="172236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1600200" y="152400"/>
            <a:ext cx="4457700" cy="75303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FFC000"/>
              </a:buClr>
              <a:buSzPts val="1400"/>
              <a:buFont typeface="Arial"/>
              <a:buNone/>
            </a:pPr>
            <a:br>
              <a:rPr lang="en-US">
                <a:latin typeface="Arial"/>
                <a:ea typeface="Arial"/>
                <a:cs typeface="Arial"/>
                <a:sym typeface="Arial"/>
              </a:rPr>
            </a:br>
            <a:r>
              <a:rPr lang="en-US">
                <a:latin typeface="Arial"/>
                <a:ea typeface="Arial"/>
                <a:cs typeface="Arial"/>
                <a:sym typeface="Arial"/>
              </a:rPr>
              <a:t>Care Planning</a:t>
            </a:r>
            <a:br>
              <a:rPr lang="en-US">
                <a:latin typeface="Arial"/>
                <a:ea typeface="Arial"/>
                <a:cs typeface="Arial"/>
                <a:sym typeface="Arial"/>
              </a:rPr>
            </a:br>
            <a:r>
              <a:rPr lang="en-US">
                <a:latin typeface="Arial"/>
                <a:ea typeface="Arial"/>
                <a:cs typeface="Arial"/>
                <a:sym typeface="Arial"/>
              </a:rPr>
              <a:t>Challenges and Solutions</a:t>
            </a:r>
            <a:endParaRPr/>
          </a:p>
        </p:txBody>
      </p:sp>
      <p:pic>
        <p:nvPicPr>
          <p:cNvPr id="109" name="Google Shape;109;p5"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110" name="Google Shape;110;p5"/>
          <p:cNvSpPr txBox="1"/>
          <p:nvPr/>
        </p:nvSpPr>
        <p:spPr>
          <a:xfrm>
            <a:off x="457200" y="1014992"/>
            <a:ext cx="8077200" cy="5239151"/>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2000" b="1" i="0" u="none" strike="noStrike" cap="none" dirty="0">
                <a:solidFill>
                  <a:schemeClr val="dk1"/>
                </a:solidFill>
                <a:latin typeface="Calibri"/>
                <a:ea typeface="Calibri"/>
                <a:cs typeface="Calibri"/>
                <a:sym typeface="Calibri"/>
              </a:rPr>
              <a:t>Challenges </a:t>
            </a:r>
            <a:endParaRPr sz="1050" b="0" i="0" u="none" strike="noStrike" cap="none" dirty="0">
              <a:solidFill>
                <a:srgbClr val="FF0000"/>
              </a:solidFill>
              <a:highlight>
                <a:srgbClr val="FFFF00"/>
              </a:highlight>
              <a:latin typeface="Arial"/>
              <a:ea typeface="Arial"/>
              <a:cs typeface="Arial"/>
              <a:sym typeface="Arial"/>
            </a:endParaRPr>
          </a:p>
          <a:p>
            <a:pPr marL="457200" lvl="0" indent="-355600">
              <a:lnSpc>
                <a:spcPct val="107000"/>
              </a:lnSpc>
              <a:spcBef>
                <a:spcPts val="2000"/>
              </a:spcBef>
              <a:spcAft>
                <a:spcPts val="1500"/>
              </a:spcAft>
              <a:buClr>
                <a:schemeClr val="dk1"/>
              </a:buClr>
              <a:buSzPts val="2000"/>
              <a:buFont typeface="Calibri"/>
              <a:buChar char="•"/>
            </a:pPr>
            <a:r>
              <a:rPr lang="en-US" sz="2000" dirty="0">
                <a:solidFill>
                  <a:schemeClr val="dk1"/>
                </a:solidFill>
                <a:latin typeface="Calibri"/>
                <a:cs typeface="Calibri"/>
                <a:sym typeface="Calibri"/>
              </a:rPr>
              <a:t>Recruiting a diverse representation of participants </a:t>
            </a:r>
            <a:endParaRPr sz="2000" dirty="0">
              <a:solidFill>
                <a:schemeClr val="dk1"/>
              </a:solidFill>
              <a:latin typeface="Calibri"/>
              <a:cs typeface="Calibri"/>
              <a:sym typeface="Calibri"/>
            </a:endParaRPr>
          </a:p>
          <a:p>
            <a:pPr marL="914400" lvl="1" indent="-355600">
              <a:lnSpc>
                <a:spcPct val="107000"/>
              </a:lnSpc>
              <a:spcAft>
                <a:spcPts val="1500"/>
              </a:spcAft>
              <a:buClr>
                <a:schemeClr val="dk1"/>
              </a:buClr>
              <a:buSzPct val="95000"/>
              <a:buFont typeface="Calibri"/>
              <a:buChar char="○"/>
            </a:pPr>
            <a:r>
              <a:rPr lang="en-US" sz="2000" i="1" dirty="0">
                <a:solidFill>
                  <a:schemeClr val="dk1"/>
                </a:solidFill>
                <a:latin typeface="Calibri"/>
                <a:cs typeface="Calibri"/>
                <a:sym typeface="Calibri"/>
              </a:rPr>
              <a:t>limited pool of individuals living with dementia from which to recruit</a:t>
            </a:r>
            <a:endParaRPr sz="2000" i="1" dirty="0">
              <a:solidFill>
                <a:schemeClr val="dk1"/>
              </a:solidFill>
              <a:latin typeface="Calibri"/>
              <a:cs typeface="Calibri"/>
              <a:sym typeface="Calibri"/>
            </a:endParaRPr>
          </a:p>
          <a:p>
            <a:pPr marL="914400" lvl="1" indent="-355600">
              <a:lnSpc>
                <a:spcPct val="107000"/>
              </a:lnSpc>
              <a:spcAft>
                <a:spcPts val="1500"/>
              </a:spcAft>
              <a:buClr>
                <a:schemeClr val="dk1"/>
              </a:buClr>
              <a:buSzPct val="95000"/>
              <a:buFont typeface="Calibri"/>
              <a:buChar char="○"/>
            </a:pPr>
            <a:r>
              <a:rPr lang="en-US" sz="2000" i="1" dirty="0">
                <a:solidFill>
                  <a:schemeClr val="dk1"/>
                </a:solidFill>
                <a:latin typeface="Calibri"/>
                <a:cs typeface="Calibri"/>
                <a:sym typeface="Calibri"/>
              </a:rPr>
              <a:t>achieved diversity with gender and different forms of dementia but no apparent diversity with race or ethnicity</a:t>
            </a:r>
            <a:endParaRPr sz="2000" i="1" dirty="0">
              <a:solidFill>
                <a:schemeClr val="dk1"/>
              </a:solidFill>
              <a:latin typeface="Calibri"/>
              <a:cs typeface="Calibri"/>
              <a:sym typeface="Calibri"/>
            </a:endParaRPr>
          </a:p>
          <a:p>
            <a:pPr marL="457200" indent="-355600">
              <a:lnSpc>
                <a:spcPct val="107000"/>
              </a:lnSpc>
              <a:buClr>
                <a:schemeClr val="dk1"/>
              </a:buClr>
              <a:buSzPts val="2000"/>
              <a:buFont typeface="Calibri"/>
              <a:buChar char="•"/>
            </a:pPr>
            <a:r>
              <a:rPr lang="en-US" sz="2000" dirty="0">
                <a:solidFill>
                  <a:schemeClr val="dk1"/>
                </a:solidFill>
                <a:latin typeface="Calibri"/>
                <a:cs typeface="Calibri"/>
                <a:sym typeface="Calibri"/>
              </a:rPr>
              <a:t>Engaging unsupported individuals</a:t>
            </a:r>
            <a:endParaRPr sz="2000" dirty="0">
              <a:solidFill>
                <a:schemeClr val="dk1"/>
              </a:solidFill>
              <a:latin typeface="Calibri"/>
              <a:cs typeface="Calibri"/>
              <a:sym typeface="Calibri"/>
            </a:endParaRPr>
          </a:p>
          <a:p>
            <a:pPr marL="457200" indent="-3556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Funding a third-party convener of stakeholders to develop the template</a:t>
            </a:r>
            <a:endParaRPr sz="2000" dirty="0">
              <a:solidFill>
                <a:schemeClr val="dk1"/>
              </a:solidFill>
              <a:latin typeface="Calibri"/>
              <a:cs typeface="Calibri"/>
              <a:sym typeface="Calibri"/>
            </a:endParaRPr>
          </a:p>
          <a:p>
            <a:pPr marL="457200" indent="-3556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Ensuring practitioners/providers value and utilize the input and experiences of the patient/person living with dementia</a:t>
            </a:r>
            <a:endParaRPr sz="2000" dirty="0">
              <a:solidFill>
                <a:schemeClr val="dk1"/>
              </a:solidFill>
              <a:latin typeface="Calibri"/>
              <a:cs typeface="Calibri"/>
              <a:sym typeface="Calibri"/>
            </a:endParaRPr>
          </a:p>
          <a:p>
            <a:pPr marL="457200" marR="0" lvl="0" indent="0" algn="l" rtl="0">
              <a:lnSpc>
                <a:spcPct val="107000"/>
              </a:lnSpc>
              <a:spcBef>
                <a:spcPts val="1000"/>
              </a:spcBef>
              <a:spcAft>
                <a:spcPts val="900"/>
              </a:spcAft>
              <a:buNone/>
            </a:pPr>
            <a:endParaRPr sz="1600" b="1" i="0" u="none" strike="noStrike" cap="none" dirty="0">
              <a:solidFill>
                <a:srgbClr val="00206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133500b364d_0_0"/>
          <p:cNvSpPr txBox="1">
            <a:spLocks noGrp="1"/>
          </p:cNvSpPr>
          <p:nvPr>
            <p:ph type="title"/>
          </p:nvPr>
        </p:nvSpPr>
        <p:spPr>
          <a:xfrm>
            <a:off x="1600200" y="152400"/>
            <a:ext cx="4457700" cy="753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FFC000"/>
              </a:buClr>
              <a:buSzPts val="1400"/>
              <a:buFont typeface="Arial"/>
              <a:buNone/>
            </a:pPr>
            <a:br>
              <a:rPr lang="en-US">
                <a:latin typeface="Arial"/>
                <a:ea typeface="Arial"/>
                <a:cs typeface="Arial"/>
                <a:sym typeface="Arial"/>
              </a:rPr>
            </a:br>
            <a:r>
              <a:rPr lang="en-US">
                <a:latin typeface="Arial"/>
                <a:ea typeface="Arial"/>
                <a:cs typeface="Arial"/>
                <a:sym typeface="Arial"/>
              </a:rPr>
              <a:t>Care Planning</a:t>
            </a:r>
            <a:br>
              <a:rPr lang="en-US">
                <a:latin typeface="Arial"/>
                <a:ea typeface="Arial"/>
                <a:cs typeface="Arial"/>
                <a:sym typeface="Arial"/>
              </a:rPr>
            </a:br>
            <a:r>
              <a:rPr lang="en-US">
                <a:latin typeface="Arial"/>
                <a:ea typeface="Arial"/>
                <a:cs typeface="Arial"/>
                <a:sym typeface="Arial"/>
              </a:rPr>
              <a:t>Challenges and Solutions</a:t>
            </a:r>
            <a:endParaRPr/>
          </a:p>
        </p:txBody>
      </p:sp>
      <p:pic>
        <p:nvPicPr>
          <p:cNvPr id="116" name="Google Shape;116;g133500b364d_0_0"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117" name="Google Shape;117;g133500b364d_0_0"/>
          <p:cNvSpPr txBox="1"/>
          <p:nvPr/>
        </p:nvSpPr>
        <p:spPr>
          <a:xfrm>
            <a:off x="447963" y="905400"/>
            <a:ext cx="8077200" cy="5852844"/>
          </a:xfrm>
          <a:prstGeom prst="rect">
            <a:avLst/>
          </a:prstGeom>
          <a:noFill/>
          <a:ln>
            <a:noFill/>
          </a:ln>
        </p:spPr>
        <p:txBody>
          <a:bodyPr spcFirstLastPara="1" wrap="square" lIns="91425" tIns="45700" rIns="91425" bIns="45700" anchor="t" anchorCtr="0">
            <a:spAutoFit/>
          </a:bodyPr>
          <a:lstStyle/>
          <a:p>
            <a:pPr marL="0" marR="0" lvl="0" indent="0" algn="l" rtl="0">
              <a:spcAft>
                <a:spcPts val="1000"/>
              </a:spcAft>
              <a:buNone/>
            </a:pPr>
            <a:r>
              <a:rPr lang="en-US" sz="2000" b="1" i="0" u="none" strike="noStrike" cap="none" dirty="0">
                <a:solidFill>
                  <a:schemeClr val="dk1"/>
                </a:solidFill>
                <a:latin typeface="Calibri"/>
                <a:ea typeface="Calibri"/>
                <a:cs typeface="Calibri"/>
                <a:sym typeface="Calibri"/>
              </a:rPr>
              <a:t>Solutions</a:t>
            </a:r>
            <a:endParaRPr sz="1400" b="1" i="0" u="none" strike="noStrike" cap="none" dirty="0">
              <a:solidFill>
                <a:srgbClr val="FF0000"/>
              </a:solidFill>
              <a:highlight>
                <a:srgbClr val="FFFF00"/>
              </a:highlight>
              <a:latin typeface="Calibri"/>
              <a:ea typeface="Calibri"/>
              <a:cs typeface="Calibri"/>
              <a:sym typeface="Calibri"/>
            </a:endParaRPr>
          </a:p>
          <a:p>
            <a:pPr marL="457200" lvl="0" indent="-355600">
              <a:lnSpc>
                <a:spcPct val="107000"/>
              </a:lnSpc>
              <a:buClr>
                <a:schemeClr val="dk1"/>
              </a:buClr>
              <a:buSzPts val="2000"/>
              <a:buFont typeface="Calibri"/>
              <a:buChar char="•"/>
            </a:pPr>
            <a:r>
              <a:rPr lang="en-US" sz="2000" dirty="0">
                <a:solidFill>
                  <a:schemeClr val="dk1"/>
                </a:solidFill>
                <a:latin typeface="Calibri"/>
                <a:cs typeface="Calibri"/>
                <a:sym typeface="Calibri"/>
              </a:rPr>
              <a:t>Engage Advisory Council members to broaden recruitment efforts, elevating opportunity to ensure greater diversity of participants</a:t>
            </a:r>
            <a:endParaRPr sz="2000" dirty="0">
              <a:solidFill>
                <a:schemeClr val="dk1"/>
              </a:solidFill>
              <a:latin typeface="Calibri"/>
              <a:cs typeface="Calibri"/>
              <a:sym typeface="Calibri"/>
            </a:endParaRPr>
          </a:p>
          <a:p>
            <a:pPr marL="457200" lvl="0" indent="-355600">
              <a:lnSpc>
                <a:spcPct val="107000"/>
              </a:lnSpc>
              <a:spcBef>
                <a:spcPts val="1000"/>
              </a:spcBef>
              <a:spcAft>
                <a:spcPts val="500"/>
              </a:spcAft>
              <a:buClr>
                <a:schemeClr val="dk1"/>
              </a:buClr>
              <a:buSzPts val="2000"/>
              <a:buFont typeface="Calibri"/>
              <a:buChar char="•"/>
            </a:pPr>
            <a:r>
              <a:rPr lang="en-US" sz="2000" dirty="0">
                <a:solidFill>
                  <a:schemeClr val="dk1"/>
                </a:solidFill>
                <a:latin typeface="Calibri"/>
                <a:cs typeface="Calibri"/>
                <a:sym typeface="Calibri"/>
              </a:rPr>
              <a:t>Collaborate with other workgroups to support reciprocal relationship between the person living with dementia and their practitioner/provider</a:t>
            </a:r>
            <a:endParaRPr sz="2000" dirty="0">
              <a:solidFill>
                <a:schemeClr val="dk1"/>
              </a:solidFill>
              <a:latin typeface="Calibri"/>
              <a:cs typeface="Calibri"/>
              <a:sym typeface="Calibri"/>
            </a:endParaRPr>
          </a:p>
          <a:p>
            <a:pPr marL="914400" lvl="1" indent="-355600">
              <a:lnSpc>
                <a:spcPct val="107000"/>
              </a:lnSpc>
              <a:buClr>
                <a:schemeClr val="dk1"/>
              </a:buClr>
              <a:buSzPct val="95000"/>
              <a:buFont typeface="Calibri"/>
              <a:buChar char="○"/>
            </a:pPr>
            <a:r>
              <a:rPr lang="en-US" sz="2000" dirty="0">
                <a:solidFill>
                  <a:schemeClr val="dk1"/>
                </a:solidFill>
                <a:latin typeface="Calibri"/>
                <a:cs typeface="Calibri"/>
                <a:sym typeface="Calibri"/>
              </a:rPr>
              <a:t>Equitable Access &amp; Care</a:t>
            </a:r>
            <a:endParaRPr sz="2000" dirty="0">
              <a:solidFill>
                <a:schemeClr val="dk1"/>
              </a:solidFill>
              <a:latin typeface="Calibri"/>
              <a:cs typeface="Calibri"/>
              <a:sym typeface="Calibri"/>
            </a:endParaRPr>
          </a:p>
          <a:p>
            <a:pPr marL="1371600" marR="0" lvl="2" indent="-355600" algn="l" rtl="0">
              <a:lnSpc>
                <a:spcPct val="107000"/>
              </a:lnSpc>
              <a:spcBef>
                <a:spcPts val="0"/>
              </a:spcBef>
              <a:spcAft>
                <a:spcPts val="500"/>
              </a:spcAft>
              <a:buClr>
                <a:schemeClr val="dk1"/>
              </a:buClr>
              <a:buSzPts val="2000"/>
              <a:buFont typeface="Calibri"/>
              <a:buChar char="■"/>
            </a:pPr>
            <a:r>
              <a:rPr lang="en-US" sz="2000" dirty="0">
                <a:solidFill>
                  <a:schemeClr val="dk1"/>
                </a:solidFill>
                <a:latin typeface="Calibri"/>
                <a:ea typeface="Calibri"/>
                <a:cs typeface="Calibri"/>
                <a:sym typeface="Calibri"/>
              </a:rPr>
              <a:t>ensure outcome meets the needs of diverse populations</a:t>
            </a:r>
            <a:endParaRPr sz="2000" dirty="0">
              <a:solidFill>
                <a:schemeClr val="dk1"/>
              </a:solidFill>
              <a:latin typeface="Calibri"/>
              <a:ea typeface="Calibri"/>
              <a:cs typeface="Calibri"/>
              <a:sym typeface="Calibri"/>
            </a:endParaRPr>
          </a:p>
          <a:p>
            <a:pPr marL="914400" lvl="1" indent="-355600">
              <a:lnSpc>
                <a:spcPct val="107000"/>
              </a:lnSpc>
              <a:buClr>
                <a:schemeClr val="dk1"/>
              </a:buClr>
              <a:buSzPct val="95000"/>
              <a:buFont typeface="Calibri"/>
              <a:buChar char="○"/>
            </a:pPr>
            <a:r>
              <a:rPr lang="en-US" sz="2000" dirty="0">
                <a:solidFill>
                  <a:schemeClr val="dk1"/>
                </a:solidFill>
                <a:latin typeface="Calibri"/>
                <a:cs typeface="Calibri"/>
                <a:sym typeface="Calibri"/>
              </a:rPr>
              <a:t>Public Awareness</a:t>
            </a:r>
            <a:endParaRPr sz="2000" dirty="0">
              <a:solidFill>
                <a:schemeClr val="dk1"/>
              </a:solidFill>
              <a:latin typeface="Calibri"/>
              <a:cs typeface="Calibri"/>
              <a:sym typeface="Calibri"/>
            </a:endParaRPr>
          </a:p>
          <a:p>
            <a:pPr marL="1371600" marR="0" lvl="2" indent="-355600" algn="l" rtl="0">
              <a:lnSpc>
                <a:spcPct val="107000"/>
              </a:lnSpc>
              <a:spcBef>
                <a:spcPts val="0"/>
              </a:spcBef>
              <a:spcAft>
                <a:spcPts val="500"/>
              </a:spcAft>
              <a:buClr>
                <a:schemeClr val="dk1"/>
              </a:buClr>
              <a:buSzPts val="2000"/>
              <a:buFont typeface="Calibri"/>
              <a:buChar char="■"/>
            </a:pPr>
            <a:r>
              <a:rPr lang="en-US" sz="2000" dirty="0">
                <a:solidFill>
                  <a:schemeClr val="dk1"/>
                </a:solidFill>
                <a:latin typeface="Calibri"/>
                <a:ea typeface="Calibri"/>
                <a:cs typeface="Calibri"/>
                <a:sym typeface="Calibri"/>
              </a:rPr>
              <a:t>consider public awareness campaign highlighting the value of a reciprocal relationship between the person living with dementia and their practitioner/providers</a:t>
            </a:r>
            <a:endParaRPr sz="2000" dirty="0">
              <a:solidFill>
                <a:schemeClr val="dk1"/>
              </a:solidFill>
              <a:latin typeface="Calibri"/>
              <a:ea typeface="Calibri"/>
              <a:cs typeface="Calibri"/>
              <a:sym typeface="Calibri"/>
            </a:endParaRPr>
          </a:p>
          <a:p>
            <a:pPr marL="914400" lvl="1" indent="-355600">
              <a:lnSpc>
                <a:spcPct val="107000"/>
              </a:lnSpc>
              <a:buClr>
                <a:schemeClr val="dk1"/>
              </a:buClr>
              <a:buSzPct val="95000"/>
              <a:buFont typeface="Calibri"/>
              <a:buChar char="○"/>
            </a:pPr>
            <a:r>
              <a:rPr lang="en-US" sz="2000" dirty="0">
                <a:solidFill>
                  <a:schemeClr val="dk1"/>
                </a:solidFill>
                <a:latin typeface="Calibri"/>
                <a:cs typeface="Calibri"/>
                <a:sym typeface="Calibri"/>
              </a:rPr>
              <a:t>Initial Diagnosis &amp; Services Navigation</a:t>
            </a:r>
            <a:endParaRPr sz="2000" dirty="0">
              <a:solidFill>
                <a:schemeClr val="dk1"/>
              </a:solidFill>
              <a:latin typeface="Calibri"/>
              <a:cs typeface="Calibri"/>
              <a:sym typeface="Calibri"/>
            </a:endParaRPr>
          </a:p>
          <a:p>
            <a:pPr marL="1371600" marR="0" lvl="2" indent="-355600" algn="l" rtl="0">
              <a:lnSpc>
                <a:spcPct val="107000"/>
              </a:lnSpc>
              <a:spcBef>
                <a:spcPts val="0"/>
              </a:spcBef>
              <a:spcAft>
                <a:spcPts val="0"/>
              </a:spcAft>
              <a:buClr>
                <a:schemeClr val="dk1"/>
              </a:buClr>
              <a:buSzPts val="2000"/>
              <a:buFont typeface="Calibri"/>
              <a:buChar char="■"/>
            </a:pPr>
            <a:r>
              <a:rPr lang="en-US" sz="2000" dirty="0">
                <a:solidFill>
                  <a:schemeClr val="dk1"/>
                </a:solidFill>
                <a:latin typeface="Calibri"/>
                <a:ea typeface="Calibri"/>
                <a:cs typeface="Calibri"/>
                <a:sym typeface="Calibri"/>
              </a:rPr>
              <a:t>ensure the value of a reciprocal relationship between the person living with dementia and their practitioner/providers is part of provider education</a:t>
            </a:r>
            <a:endParaRPr sz="2000"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title"/>
          </p:nvPr>
        </p:nvSpPr>
        <p:spPr>
          <a:xfrm>
            <a:off x="1676400" y="45175"/>
            <a:ext cx="3657600" cy="8001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FFC000"/>
              </a:buClr>
              <a:buSzPts val="1400"/>
              <a:buFont typeface="Arial"/>
              <a:buNone/>
            </a:pPr>
            <a:r>
              <a:rPr lang="en-US">
                <a:latin typeface="Arial"/>
                <a:ea typeface="Arial"/>
                <a:cs typeface="Arial"/>
                <a:sym typeface="Arial"/>
              </a:rPr>
              <a:t>CARE PLANNG</a:t>
            </a:r>
            <a:br>
              <a:rPr lang="en-US">
                <a:latin typeface="Arial"/>
                <a:ea typeface="Arial"/>
                <a:cs typeface="Arial"/>
                <a:sym typeface="Arial"/>
              </a:rPr>
            </a:br>
            <a:r>
              <a:rPr lang="en-US">
                <a:latin typeface="Arial"/>
                <a:ea typeface="Arial"/>
                <a:cs typeface="Arial"/>
                <a:sym typeface="Arial"/>
              </a:rPr>
              <a:t>DISCUSSION </a:t>
            </a:r>
            <a:r>
              <a:rPr lang="en-US" i="1">
                <a:latin typeface="Arial"/>
                <a:ea typeface="Arial"/>
                <a:cs typeface="Arial"/>
                <a:sym typeface="Arial"/>
              </a:rPr>
              <a:t>(15 min)</a:t>
            </a:r>
            <a:endParaRPr i="1"/>
          </a:p>
        </p:txBody>
      </p:sp>
      <p:sp>
        <p:nvSpPr>
          <p:cNvPr id="123" name="Google Shape;123;p6"/>
          <p:cNvSpPr txBox="1"/>
          <p:nvPr/>
        </p:nvSpPr>
        <p:spPr>
          <a:xfrm>
            <a:off x="618308" y="1371600"/>
            <a:ext cx="7839900" cy="27357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2000" b="1" i="0" u="none" strike="noStrike" cap="none" dirty="0">
                <a:solidFill>
                  <a:schemeClr val="dk1"/>
                </a:solidFill>
                <a:latin typeface="Calibri"/>
                <a:ea typeface="Calibri"/>
                <a:cs typeface="Calibri"/>
                <a:sym typeface="Calibri"/>
              </a:rPr>
              <a:t>Discussion </a:t>
            </a:r>
            <a:endParaRPr sz="1400" b="0" i="0" u="none" strike="noStrike" cap="none" dirty="0">
              <a:solidFill>
                <a:srgbClr val="FF0000"/>
              </a:solidFill>
              <a:highlight>
                <a:srgbClr val="FFFF00"/>
              </a:highlight>
              <a:latin typeface="Arial"/>
              <a:ea typeface="Arial"/>
              <a:cs typeface="Arial"/>
              <a:sym typeface="Arial"/>
            </a:endParaRPr>
          </a:p>
          <a:p>
            <a:pPr marL="517525" marR="0" lvl="0" indent="-406400" algn="l" rtl="0">
              <a:lnSpc>
                <a:spcPct val="107000"/>
              </a:lnSpc>
              <a:spcBef>
                <a:spcPts val="1400"/>
              </a:spcBef>
              <a:spcAft>
                <a:spcPts val="0"/>
              </a:spcAft>
              <a:buClr>
                <a:schemeClr val="dk1"/>
              </a:buClr>
              <a:buSzPts val="2000"/>
              <a:buFont typeface="Arial"/>
              <a:buAutoNum type="arabicPeriod"/>
            </a:pPr>
            <a:r>
              <a:rPr lang="en-US" sz="2000" dirty="0">
                <a:solidFill>
                  <a:schemeClr val="dk1"/>
                </a:solidFill>
                <a:latin typeface="Calibri"/>
                <a:ea typeface="Calibri"/>
                <a:cs typeface="Calibri"/>
                <a:sym typeface="Calibri"/>
              </a:rPr>
              <a:t>How can the Advisory Council leverage relationships to help us recruit participants more accurately reflecting the diversity of our communities? </a:t>
            </a:r>
            <a:endParaRPr sz="2000" dirty="0">
              <a:solidFill>
                <a:schemeClr val="dk1"/>
              </a:solidFill>
              <a:latin typeface="Calibri"/>
              <a:ea typeface="Calibri"/>
              <a:cs typeface="Calibri"/>
              <a:sym typeface="Calibri"/>
            </a:endParaRPr>
          </a:p>
          <a:p>
            <a:pPr marL="517525" marR="0" lvl="0" indent="-406400" algn="l" rtl="0">
              <a:lnSpc>
                <a:spcPct val="107000"/>
              </a:lnSpc>
              <a:spcBef>
                <a:spcPts val="1400"/>
              </a:spcBef>
              <a:spcAft>
                <a:spcPts val="0"/>
              </a:spcAft>
              <a:buClr>
                <a:schemeClr val="dk1"/>
              </a:buClr>
              <a:buSzPts val="2000"/>
              <a:buFont typeface="Calibri"/>
              <a:buAutoNum type="arabicPeriod"/>
            </a:pPr>
            <a:r>
              <a:rPr lang="en-US" sz="2000" b="0" i="0" u="none" strike="noStrike" cap="none" dirty="0">
                <a:solidFill>
                  <a:schemeClr val="dk1"/>
                </a:solidFill>
                <a:latin typeface="Calibri"/>
                <a:ea typeface="Calibri"/>
                <a:cs typeface="Calibri"/>
                <a:sym typeface="Calibri"/>
              </a:rPr>
              <a:t>How do we promote the partnership between practitioners and their patient</a:t>
            </a:r>
            <a:r>
              <a:rPr lang="en-US" sz="2000" dirty="0">
                <a:solidFill>
                  <a:schemeClr val="dk1"/>
                </a:solidFill>
                <a:latin typeface="Calibri"/>
                <a:ea typeface="Calibri"/>
                <a:cs typeface="Calibri"/>
                <a:sym typeface="Calibri"/>
              </a:rPr>
              <a:t>/person living with dementia</a:t>
            </a:r>
            <a:r>
              <a:rPr lang="en-US" sz="2000" b="0" i="0" u="none" strike="noStrike" cap="none" dirty="0">
                <a:solidFill>
                  <a:schemeClr val="dk1"/>
                </a:solidFill>
                <a:latin typeface="Calibri"/>
                <a:ea typeface="Calibri"/>
                <a:cs typeface="Calibri"/>
                <a:sym typeface="Calibri"/>
              </a:rPr>
              <a:t> to utilize the person-driven model of care planning?</a:t>
            </a:r>
            <a:endParaRPr sz="1600" b="1" i="0" u="none" strike="noStrike" cap="none" dirty="0">
              <a:solidFill>
                <a:srgbClr val="002060"/>
              </a:solidFill>
              <a:latin typeface="Calibri"/>
              <a:ea typeface="Calibri"/>
              <a:cs typeface="Calibri"/>
              <a:sym typeface="Calibri"/>
            </a:endParaRPr>
          </a:p>
        </p:txBody>
      </p:sp>
      <p:pic>
        <p:nvPicPr>
          <p:cNvPr id="124" name="Google Shape;124;p6" descr="Free Discussion Clip Art with No Background - ClipartKey"/>
          <p:cNvPicPr preferRelativeResize="0"/>
          <p:nvPr/>
        </p:nvPicPr>
        <p:blipFill rotWithShape="1">
          <a:blip r:embed="rId3">
            <a:alphaModFix/>
          </a:blip>
          <a:srcRect/>
          <a:stretch/>
        </p:blipFill>
        <p:spPr>
          <a:xfrm>
            <a:off x="0" y="-23949"/>
            <a:ext cx="1385887" cy="93834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FF5E0C-E4C9-4603-B682-A835D2751076}"/>
              </a:ext>
            </a:extLst>
          </p:cNvPr>
          <p:cNvSpPr txBox="1"/>
          <p:nvPr/>
        </p:nvSpPr>
        <p:spPr>
          <a:xfrm>
            <a:off x="761296" y="2809058"/>
            <a:ext cx="7621408" cy="1379417"/>
          </a:xfrm>
          <a:prstGeom prst="rect">
            <a:avLst/>
          </a:prstGeom>
          <a:noFill/>
        </p:spPr>
        <p:txBody>
          <a:bodyPr wrap="square">
            <a:spAutoFit/>
          </a:bodyPr>
          <a:lstStyle/>
          <a:p>
            <a:pPr algn="ctr" defTabSz="914400">
              <a:lnSpc>
                <a:spcPct val="107000"/>
              </a:lnSpc>
              <a:buClr>
                <a:srgbClr val="000000"/>
              </a:buClr>
              <a:buSzPct val="100000"/>
              <a:defRPr/>
            </a:pPr>
            <a:r>
              <a:rPr lang="en-US" sz="2800" b="1" dirty="0">
                <a:solidFill>
                  <a:srgbClr val="000000"/>
                </a:solidFill>
                <a:latin typeface="Calibri" panose="020F0502020204030204" pitchFamily="34" charset="0"/>
                <a:cs typeface="Times New Roman" panose="02020603050405020304" pitchFamily="18" charset="0"/>
              </a:rPr>
              <a:t>Update on Equitable Access &amp; Care Workstream </a:t>
            </a:r>
          </a:p>
          <a:p>
            <a:pPr algn="ctr" defTabSz="914400">
              <a:lnSpc>
                <a:spcPct val="107000"/>
              </a:lnSpc>
              <a:buClr>
                <a:srgbClr val="000000"/>
              </a:buClr>
              <a:buSzPct val="100000"/>
              <a:defRPr/>
            </a:pPr>
            <a:r>
              <a:rPr lang="en-US" sz="2400" b="1" i="1" dirty="0">
                <a:solidFill>
                  <a:srgbClr val="0070C0"/>
                </a:solidFill>
                <a:latin typeface="Calibri" panose="020F0502020204030204" pitchFamily="34" charset="0"/>
                <a:cs typeface="Times New Roman" panose="02020603050405020304" pitchFamily="18" charset="0"/>
              </a:rPr>
              <a:t>(10 min)</a:t>
            </a:r>
          </a:p>
          <a:p>
            <a:pPr marL="0" marR="0">
              <a:spcBef>
                <a:spcPts val="0"/>
              </a:spcBef>
              <a:spcAft>
                <a:spcPts val="1200"/>
              </a:spcAft>
            </a:pPr>
            <a:endParaRPr lang="en-US" sz="2800" b="1" dirty="0">
              <a:solidFill>
                <a:srgbClr val="000000"/>
              </a:solidFill>
              <a:latin typeface="Calibri" panose="020F0502020204030204" pitchFamily="34" charset="0"/>
              <a:cs typeface="Times New Roman" panose="02020603050405020304" pitchFamily="18" charset="0"/>
            </a:endParaRPr>
          </a:p>
        </p:txBody>
      </p:sp>
      <p:sp>
        <p:nvSpPr>
          <p:cNvPr id="6" name="Rectangle 3">
            <a:extLst>
              <a:ext uri="{FF2B5EF4-FFF2-40B4-BE49-F238E27FC236}">
                <a16:creationId xmlns:a16="http://schemas.microsoft.com/office/drawing/2014/main" id="{9F062565-1674-41A8-80AC-4F4333D63CE9}"/>
              </a:ext>
            </a:extLst>
          </p:cNvPr>
          <p:cNvSpPr>
            <a:spLocks noChangeArrowheads="1"/>
          </p:cNvSpPr>
          <p:nvPr/>
        </p:nvSpPr>
        <p:spPr bwMode="white">
          <a:xfrm>
            <a:off x="814670" y="149941"/>
            <a:ext cx="6087576" cy="626806"/>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2300" b="1" dirty="0">
                <a:solidFill>
                  <a:srgbClr val="FFC000"/>
                </a:solidFill>
                <a:latin typeface="+mj-lt"/>
                <a:ea typeface="+mj-ea"/>
                <a:cs typeface="+mj-cs"/>
              </a:rPr>
              <a:t>Advisory Council on Alzheimer’s Disease and All Other Dementias, June 2022 </a:t>
            </a:r>
          </a:p>
        </p:txBody>
      </p:sp>
    </p:spTree>
    <p:extLst>
      <p:ext uri="{BB962C8B-B14F-4D97-AF65-F5344CB8AC3E}">
        <p14:creationId xmlns:p14="http://schemas.microsoft.com/office/powerpoint/2010/main" val="3711083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9F062565-1674-41A8-80AC-4F4333D63CE9}"/>
              </a:ext>
            </a:extLst>
          </p:cNvPr>
          <p:cNvSpPr>
            <a:spLocks noChangeArrowheads="1"/>
          </p:cNvSpPr>
          <p:nvPr/>
        </p:nvSpPr>
        <p:spPr bwMode="white">
          <a:xfrm>
            <a:off x="757084" y="97895"/>
            <a:ext cx="6096001" cy="668592"/>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2200" b="1" dirty="0">
                <a:solidFill>
                  <a:srgbClr val="FFC000"/>
                </a:solidFill>
                <a:latin typeface="+mj-lt"/>
                <a:ea typeface="+mj-ea"/>
                <a:cs typeface="+mj-cs"/>
              </a:rPr>
              <a:t>Why Diversity, Equity, and Inclusion Matter</a:t>
            </a:r>
          </a:p>
        </p:txBody>
      </p:sp>
      <p:sp>
        <p:nvSpPr>
          <p:cNvPr id="4" name="TextBox 3">
            <a:extLst>
              <a:ext uri="{FF2B5EF4-FFF2-40B4-BE49-F238E27FC236}">
                <a16:creationId xmlns:a16="http://schemas.microsoft.com/office/drawing/2014/main" id="{17E869D0-57B8-454B-AA0E-63FFAD630D2D}"/>
              </a:ext>
            </a:extLst>
          </p:cNvPr>
          <p:cNvSpPr txBox="1"/>
          <p:nvPr/>
        </p:nvSpPr>
        <p:spPr>
          <a:xfrm>
            <a:off x="549903" y="1044747"/>
            <a:ext cx="8044193" cy="4717445"/>
          </a:xfrm>
          <a:prstGeom prst="rect">
            <a:avLst/>
          </a:prstGeom>
          <a:noFill/>
        </p:spPr>
        <p:txBody>
          <a:bodyPr wrap="square">
            <a:spAutoFit/>
          </a:bodyPr>
          <a:lstStyle/>
          <a:p>
            <a:pPr algn="ctr" defTabSz="914400">
              <a:lnSpc>
                <a:spcPct val="107000"/>
              </a:lnSpc>
              <a:spcAft>
                <a:spcPts val="1500"/>
              </a:spcAft>
              <a:buClr>
                <a:srgbClr val="000000"/>
              </a:buClr>
              <a:buSzPct val="100000"/>
              <a:defRPr/>
            </a:pPr>
            <a:r>
              <a:rPr lang="en-US" sz="2000" b="1" dirty="0">
                <a:solidFill>
                  <a:srgbClr val="0039AC"/>
                </a:solidFill>
                <a:latin typeface="Calibri" panose="020F0502020204030204" pitchFamily="34" charset="0"/>
                <a:ea typeface="Times New Roman" panose="02020603050405020304" pitchFamily="18" charset="0"/>
                <a:cs typeface="Times New Roman" panose="02020603050405020304" pitchFamily="18" charset="0"/>
              </a:rPr>
              <a:t>Panel of Individuals with Lived Experience </a:t>
            </a:r>
            <a:r>
              <a:rPr lang="en-US" sz="2000" b="1" i="1" dirty="0">
                <a:solidFill>
                  <a:srgbClr val="0070C0"/>
                </a:solidFill>
                <a:latin typeface="Calibri" panose="020F0502020204030204" pitchFamily="34" charset="0"/>
                <a:cs typeface="Times New Roman" panose="02020603050405020304" pitchFamily="18" charset="0"/>
              </a:rPr>
              <a:t>(60 min)</a:t>
            </a:r>
            <a:endParaRPr lang="en-US" sz="2000" b="1" dirty="0">
              <a:solidFill>
                <a:srgbClr val="000000"/>
              </a:solidFill>
              <a:latin typeface="Calibri" panose="020F0502020204030204" pitchFamily="34" charset="0"/>
              <a:cs typeface="Times New Roman" panose="02020603050405020304" pitchFamily="18" charset="0"/>
            </a:endParaRPr>
          </a:p>
          <a:p>
            <a:pPr marL="457200" indent="-355600">
              <a:lnSpc>
                <a:spcPct val="107000"/>
              </a:lnSpc>
              <a:spcAft>
                <a:spcPts val="1500"/>
              </a:spcAft>
              <a:buClr>
                <a:schemeClr val="dk1"/>
              </a:buClr>
              <a:buSzPts val="2000"/>
              <a:buFont typeface="Calibri"/>
              <a:buChar char="•"/>
              <a:defRPr/>
            </a:pPr>
            <a:r>
              <a:rPr lang="en-US" sz="2000" dirty="0">
                <a:solidFill>
                  <a:schemeClr val="dk1"/>
                </a:solidFill>
                <a:latin typeface="Calibri"/>
                <a:cs typeface="Calibri"/>
              </a:rPr>
              <a:t>Everyone on today’s panel has been affected by dementia</a:t>
            </a:r>
          </a:p>
          <a:p>
            <a:pPr marL="457200" indent="-355600">
              <a:lnSpc>
                <a:spcPct val="107000"/>
              </a:lnSpc>
              <a:spcAft>
                <a:spcPts val="1500"/>
              </a:spcAft>
              <a:buClr>
                <a:schemeClr val="dk1"/>
              </a:buClr>
              <a:buSzPts val="2000"/>
              <a:buFont typeface="Calibri"/>
              <a:buChar char="•"/>
              <a:defRPr/>
            </a:pPr>
            <a:r>
              <a:rPr lang="en-US" sz="2000" dirty="0">
                <a:solidFill>
                  <a:schemeClr val="dk1"/>
                </a:solidFill>
                <a:latin typeface="Calibri"/>
                <a:cs typeface="Calibri"/>
              </a:rPr>
              <a:t>Today, they will share their stories around cultural understanding (or lack of thereof) experienced anywhere; for example, among: </a:t>
            </a:r>
          </a:p>
          <a:p>
            <a:pPr marL="914400" lvl="1" indent="-355600">
              <a:lnSpc>
                <a:spcPct val="107000"/>
              </a:lnSpc>
              <a:spcAft>
                <a:spcPts val="1500"/>
              </a:spcAft>
              <a:buClr>
                <a:schemeClr val="dk1"/>
              </a:buClr>
              <a:buSzPct val="95000"/>
              <a:buFont typeface="Calibri"/>
              <a:buChar char="○"/>
              <a:defRPr/>
            </a:pPr>
            <a:r>
              <a:rPr lang="en-US" sz="2000" dirty="0">
                <a:solidFill>
                  <a:schemeClr val="dk1"/>
                </a:solidFill>
                <a:latin typeface="Calibri"/>
                <a:cs typeface="Calibri"/>
              </a:rPr>
              <a:t>healthcare professionals, dementia care professionals, elder service agencies </a:t>
            </a:r>
          </a:p>
          <a:p>
            <a:pPr marL="914400" lvl="1" indent="-355600">
              <a:lnSpc>
                <a:spcPct val="107000"/>
              </a:lnSpc>
              <a:spcAft>
                <a:spcPts val="1500"/>
              </a:spcAft>
              <a:buClr>
                <a:schemeClr val="dk1"/>
              </a:buClr>
              <a:buSzPct val="95000"/>
              <a:buFont typeface="Calibri"/>
              <a:buChar char="○"/>
              <a:defRPr/>
            </a:pPr>
            <a:r>
              <a:rPr lang="en-US" sz="2000" dirty="0">
                <a:solidFill>
                  <a:schemeClr val="dk1"/>
                </a:solidFill>
                <a:latin typeface="Calibri"/>
                <a:cs typeface="Calibri"/>
              </a:rPr>
              <a:t>senior centers, service providers, neighbors, friends, family, etc.</a:t>
            </a:r>
          </a:p>
          <a:p>
            <a:pPr marL="2743200" lvl="5" indent="-457200" defTabSz="914400">
              <a:lnSpc>
                <a:spcPct val="107000"/>
              </a:lnSpc>
              <a:spcAft>
                <a:spcPts val="1500"/>
              </a:spcAft>
              <a:buClr>
                <a:srgbClr val="064FBA"/>
              </a:buClr>
              <a:buSzPct val="100000"/>
              <a:buFont typeface="Wingdings" panose="05000000000000000000" pitchFamily="2" charset="2"/>
              <a:buChar char="Ø"/>
              <a:defRPr/>
            </a:pPr>
            <a:r>
              <a:rPr lang="en-US" sz="2000" b="1" dirty="0">
                <a:solidFill>
                  <a:srgbClr val="0039AC"/>
                </a:solidFill>
                <a:latin typeface="Calibri" panose="020F0502020204030204" pitchFamily="34" charset="0"/>
                <a:cs typeface="Times New Roman" panose="02020603050405020304" pitchFamily="18" charset="0"/>
              </a:rPr>
              <a:t>Clint Kershaw</a:t>
            </a:r>
          </a:p>
          <a:p>
            <a:pPr marL="2743200" lvl="5" indent="-457200" defTabSz="914400">
              <a:lnSpc>
                <a:spcPct val="107000"/>
              </a:lnSpc>
              <a:spcAft>
                <a:spcPts val="1500"/>
              </a:spcAft>
              <a:buClr>
                <a:srgbClr val="064FBA"/>
              </a:buClr>
              <a:buSzPct val="100000"/>
              <a:buFont typeface="Wingdings" panose="05000000000000000000" pitchFamily="2" charset="2"/>
              <a:buChar char="Ø"/>
              <a:defRPr/>
            </a:pPr>
            <a:r>
              <a:rPr lang="en-US" sz="2000" b="1" dirty="0" err="1">
                <a:solidFill>
                  <a:srgbClr val="0039AC"/>
                </a:solidFill>
                <a:latin typeface="Calibri" panose="020F0502020204030204" pitchFamily="34" charset="0"/>
                <a:cs typeface="Times New Roman" panose="02020603050405020304" pitchFamily="18" charset="0"/>
              </a:rPr>
              <a:t>Valderez</a:t>
            </a:r>
            <a:r>
              <a:rPr lang="en-US" sz="2000" b="1" dirty="0">
                <a:solidFill>
                  <a:srgbClr val="0039AC"/>
                </a:solidFill>
                <a:latin typeface="Calibri" panose="020F0502020204030204" pitchFamily="34" charset="0"/>
                <a:cs typeface="Times New Roman" panose="02020603050405020304" pitchFamily="18" charset="0"/>
              </a:rPr>
              <a:t> Oliveira</a:t>
            </a:r>
          </a:p>
          <a:p>
            <a:pPr marL="2743200" lvl="5" indent="-457200" defTabSz="914400">
              <a:lnSpc>
                <a:spcPct val="107000"/>
              </a:lnSpc>
              <a:spcAft>
                <a:spcPts val="1500"/>
              </a:spcAft>
              <a:buClr>
                <a:srgbClr val="064FBA"/>
              </a:buClr>
              <a:buSzPct val="100000"/>
              <a:buFont typeface="Wingdings" panose="05000000000000000000" pitchFamily="2" charset="2"/>
              <a:buChar char="Ø"/>
              <a:defRPr/>
            </a:pPr>
            <a:r>
              <a:rPr lang="en-US" sz="2000" b="1" dirty="0">
                <a:solidFill>
                  <a:srgbClr val="0039AC"/>
                </a:solidFill>
                <a:latin typeface="Calibri" panose="020F0502020204030204" pitchFamily="34" charset="0"/>
                <a:cs typeface="Times New Roman" panose="02020603050405020304" pitchFamily="18" charset="0"/>
              </a:rPr>
              <a:t>Pastor </a:t>
            </a:r>
            <a:r>
              <a:rPr lang="en-US" sz="2000" b="1" dirty="0" err="1">
                <a:solidFill>
                  <a:srgbClr val="0039AC"/>
                </a:solidFill>
                <a:latin typeface="Calibri" panose="020F0502020204030204" pitchFamily="34" charset="0"/>
                <a:cs typeface="Times New Roman" panose="02020603050405020304" pitchFamily="18" charset="0"/>
              </a:rPr>
              <a:t>Tirsa</a:t>
            </a:r>
            <a:r>
              <a:rPr lang="en-US" sz="2000" b="1" dirty="0">
                <a:solidFill>
                  <a:srgbClr val="0039AC"/>
                </a:solidFill>
                <a:latin typeface="Calibri" panose="020F0502020204030204" pitchFamily="34" charset="0"/>
                <a:cs typeface="Times New Roman" panose="02020603050405020304" pitchFamily="18" charset="0"/>
              </a:rPr>
              <a:t> Ramirez</a:t>
            </a:r>
          </a:p>
        </p:txBody>
      </p:sp>
    </p:spTree>
    <p:extLst>
      <p:ext uri="{BB962C8B-B14F-4D97-AF65-F5344CB8AC3E}">
        <p14:creationId xmlns:p14="http://schemas.microsoft.com/office/powerpoint/2010/main" val="2292251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29355-DC47-4CF9-9AD3-D81B333908B6}"/>
              </a:ext>
            </a:extLst>
          </p:cNvPr>
          <p:cNvSpPr>
            <a:spLocks noGrp="1"/>
          </p:cNvSpPr>
          <p:nvPr>
            <p:ph type="title"/>
          </p:nvPr>
        </p:nvSpPr>
        <p:spPr/>
        <p:txBody>
          <a:bodyPr/>
          <a:lstStyle/>
          <a:p>
            <a:r>
              <a:rPr lang="en-US" dirty="0"/>
              <a:t>Next Steps &amp; Vote to Adjourn</a:t>
            </a:r>
          </a:p>
        </p:txBody>
      </p:sp>
      <p:pic>
        <p:nvPicPr>
          <p:cNvPr id="2050" name="Picture 2">
            <a:extLst>
              <a:ext uri="{FF2B5EF4-FFF2-40B4-BE49-F238E27FC236}">
                <a16:creationId xmlns:a16="http://schemas.microsoft.com/office/drawing/2014/main" id="{19422895-0A0F-4EB9-B171-A64AA5DCD9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8503" y="3792376"/>
            <a:ext cx="2076450" cy="188777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FC4A6D1-C32E-40C2-AA04-7C3CD8FE4AE9}"/>
              </a:ext>
            </a:extLst>
          </p:cNvPr>
          <p:cNvSpPr txBox="1"/>
          <p:nvPr/>
        </p:nvSpPr>
        <p:spPr>
          <a:xfrm>
            <a:off x="1875546" y="4218616"/>
            <a:ext cx="2558201" cy="523220"/>
          </a:xfrm>
          <a:prstGeom prst="rect">
            <a:avLst/>
          </a:prstGeom>
        </p:spPr>
        <p:txBody>
          <a:bodyPr wrap="none" rtlCol="0">
            <a:spAutoFit/>
          </a:bodyPr>
          <a:lstStyle/>
          <a:p>
            <a:pPr marL="0" indent="0">
              <a:buFont typeface="Wingdings" pitchFamily="2" charset="2"/>
              <a:buNone/>
            </a:pPr>
            <a:r>
              <a:rPr lang="en-US" sz="2800" b="1" dirty="0">
                <a:latin typeface="Calibri" pitchFamily="34" charset="0"/>
                <a:cs typeface="Times New Roman" panose="02020603050405020304" pitchFamily="18" charset="0"/>
              </a:rPr>
              <a:t>Vote to Adjourn</a:t>
            </a:r>
          </a:p>
        </p:txBody>
      </p:sp>
      <p:sp>
        <p:nvSpPr>
          <p:cNvPr id="7" name="TextBox 6">
            <a:extLst>
              <a:ext uri="{FF2B5EF4-FFF2-40B4-BE49-F238E27FC236}">
                <a16:creationId xmlns:a16="http://schemas.microsoft.com/office/drawing/2014/main" id="{CC086E1B-2992-42F6-ADB0-4505BE824058}"/>
              </a:ext>
            </a:extLst>
          </p:cNvPr>
          <p:cNvSpPr txBox="1"/>
          <p:nvPr/>
        </p:nvSpPr>
        <p:spPr>
          <a:xfrm>
            <a:off x="1943690" y="2068983"/>
            <a:ext cx="2628310" cy="2926442"/>
          </a:xfrm>
          <a:prstGeom prst="rect">
            <a:avLst/>
          </a:prstGeom>
        </p:spPr>
        <p:txBody>
          <a:bodyPr wrap="square" rtlCol="0">
            <a:spAutoFit/>
          </a:bodyPr>
          <a:lstStyle/>
          <a:p>
            <a:pPr marL="0" indent="0">
              <a:spcAft>
                <a:spcPts val="500"/>
              </a:spcAft>
              <a:buFont typeface="Wingdings" pitchFamily="2" charset="2"/>
              <a:buNone/>
            </a:pPr>
            <a:r>
              <a:rPr lang="en-US" sz="2800" b="1" dirty="0">
                <a:latin typeface="Calibri" pitchFamily="34" charset="0"/>
                <a:cs typeface="Times New Roman" panose="02020603050405020304" pitchFamily="18" charset="0"/>
              </a:rPr>
              <a:t>Next Meeting:</a:t>
            </a:r>
          </a:p>
          <a:p>
            <a:pPr marL="0" indent="0">
              <a:buFont typeface="Wingdings" pitchFamily="2" charset="2"/>
              <a:buNone/>
            </a:pPr>
            <a:r>
              <a:rPr lang="en-US" sz="2800" dirty="0">
                <a:latin typeface="Calibri" pitchFamily="34" charset="0"/>
                <a:cs typeface="Times New Roman" panose="02020603050405020304" pitchFamily="18" charset="0"/>
              </a:rPr>
              <a:t>August 18, 2022</a:t>
            </a:r>
          </a:p>
          <a:p>
            <a:pPr marL="0" indent="0">
              <a:buFont typeface="Wingdings" pitchFamily="2" charset="2"/>
              <a:buNone/>
            </a:pPr>
            <a:r>
              <a:rPr lang="en-US" sz="2800" dirty="0">
                <a:latin typeface="Calibri" pitchFamily="34" charset="0"/>
                <a:cs typeface="Times New Roman" panose="02020603050405020304" pitchFamily="18" charset="0"/>
              </a:rPr>
              <a:t>3:00 to 5:00 pm</a:t>
            </a:r>
          </a:p>
          <a:p>
            <a:pPr marL="0" indent="0">
              <a:buFont typeface="Wingdings" pitchFamily="2" charset="2"/>
              <a:buNone/>
            </a:pPr>
            <a:endParaRPr lang="en-US" sz="1100" dirty="0">
              <a:latin typeface="Calibri" pitchFamily="34" charset="0"/>
              <a:cs typeface="Times New Roman" panose="02020603050405020304" pitchFamily="18" charset="0"/>
            </a:endParaRPr>
          </a:p>
          <a:p>
            <a:pPr marL="0" indent="0">
              <a:buFont typeface="Wingdings" pitchFamily="2" charset="2"/>
              <a:buNone/>
            </a:pPr>
            <a:r>
              <a:rPr lang="en-US" sz="2800" b="1" dirty="0">
                <a:latin typeface="Calibri" pitchFamily="34" charset="0"/>
                <a:cs typeface="Times New Roman" panose="02020603050405020304" pitchFamily="18" charset="0"/>
              </a:rPr>
              <a:t>Location:</a:t>
            </a:r>
            <a:r>
              <a:rPr lang="en-US" sz="2800" dirty="0">
                <a:latin typeface="Calibri" pitchFamily="34" charset="0"/>
                <a:cs typeface="Times New Roman" panose="02020603050405020304" pitchFamily="18" charset="0"/>
              </a:rPr>
              <a:t> TBD</a:t>
            </a:r>
          </a:p>
          <a:p>
            <a:pPr marL="0" indent="0">
              <a:buFont typeface="Wingdings" pitchFamily="2" charset="2"/>
              <a:buNone/>
            </a:pPr>
            <a:endParaRPr lang="en-US" sz="2800" dirty="0">
              <a:latin typeface="Calibri" pitchFamily="34" charset="0"/>
              <a:cs typeface="Times New Roman" panose="02020603050405020304" pitchFamily="18" charset="0"/>
            </a:endParaRPr>
          </a:p>
          <a:p>
            <a:pPr marL="0" indent="0">
              <a:buFont typeface="Wingdings" pitchFamily="2" charset="2"/>
              <a:buNone/>
            </a:pPr>
            <a:endParaRPr lang="en-US" sz="2800" b="1" dirty="0">
              <a:latin typeface="Calibri" pitchFamily="34" charset="0"/>
              <a:cs typeface="Times New Roman" panose="02020603050405020304" pitchFamily="18" charset="0"/>
            </a:endParaRPr>
          </a:p>
        </p:txBody>
      </p:sp>
      <p:pic>
        <p:nvPicPr>
          <p:cNvPr id="2052" name="Picture 4">
            <a:extLst>
              <a:ext uri="{FF2B5EF4-FFF2-40B4-BE49-F238E27FC236}">
                <a16:creationId xmlns:a16="http://schemas.microsoft.com/office/drawing/2014/main" id="{DA62A2C9-6CF9-4EE2-B025-A593AABD52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8503" y="1485865"/>
            <a:ext cx="207645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6805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1607" y="1650901"/>
            <a:ext cx="7835081" cy="3175549"/>
          </a:xfrm>
          <a:prstGeom prst="rect">
            <a:avLst/>
          </a:prstGeom>
        </p:spPr>
        <p:txBody>
          <a:bodyPr wrap="square" rtlCol="0">
            <a:spAutoFit/>
          </a:bodyPr>
          <a:lstStyle/>
          <a:p>
            <a:pPr marL="457200" marR="0" lvl="0" indent="-457200" algn="l" defTabSz="914400" rtl="0" eaLnBrk="1" fontAlgn="auto" latinLnBrk="0" hangingPunct="1">
              <a:lnSpc>
                <a:spcPct val="107000"/>
              </a:lnSpc>
              <a:spcBef>
                <a:spcPts val="0"/>
              </a:spcBef>
              <a:spcAft>
                <a:spcPts val="1200"/>
              </a:spcAft>
              <a:buClr>
                <a:srgbClr val="000000"/>
              </a:buClr>
              <a:buSzPct val="100000"/>
              <a:buFont typeface="+mj-lt"/>
              <a:buAutoNum type="arabicPeriod"/>
              <a:tabLst/>
              <a:defRPr/>
            </a:pPr>
            <a:r>
              <a:rPr kumimoji="0" lang="en-US" sz="23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Welcome, Logistics, Introductions </a:t>
            </a:r>
            <a:r>
              <a:rPr kumimoji="0" lang="en-US" sz="2300" b="1" i="1" u="none" strike="noStrike" kern="1200" cap="none" spc="0" normalizeH="0" baseline="0" noProof="0" dirty="0">
                <a:ln>
                  <a:noFill/>
                </a:ln>
                <a:solidFill>
                  <a:srgbClr val="0070C0"/>
                </a:solidFill>
                <a:effectLst/>
                <a:uLnTx/>
                <a:uFillTx/>
                <a:latin typeface="Calibri" panose="020F0502020204030204" pitchFamily="34" charset="0"/>
                <a:ea typeface="+mn-ea"/>
                <a:cs typeface="Times New Roman" panose="02020603050405020304" pitchFamily="18" charset="0"/>
              </a:rPr>
              <a:t>(10 min)</a:t>
            </a:r>
          </a:p>
          <a:p>
            <a:pPr marL="457200" indent="-457200" defTabSz="914400">
              <a:lnSpc>
                <a:spcPct val="107000"/>
              </a:lnSpc>
              <a:spcAft>
                <a:spcPts val="500"/>
              </a:spcAft>
              <a:buClr>
                <a:srgbClr val="000000"/>
              </a:buClr>
              <a:buSzPct val="100000"/>
              <a:buFont typeface="+mj-lt"/>
              <a:buAutoNum type="arabicPeriod"/>
              <a:defRPr/>
            </a:pPr>
            <a:r>
              <a:rPr kumimoji="0" lang="en-US" sz="23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Care Planning Team: Updates and Discussion </a:t>
            </a:r>
            <a:r>
              <a:rPr lang="en-US" sz="2300" b="1" i="1" dirty="0">
                <a:solidFill>
                  <a:srgbClr val="0070C0"/>
                </a:solidFill>
                <a:latin typeface="Calibri" panose="020F0502020204030204" pitchFamily="34" charset="0"/>
                <a:cs typeface="Times New Roman" panose="02020603050405020304" pitchFamily="18" charset="0"/>
              </a:rPr>
              <a:t>(30 min)</a:t>
            </a:r>
          </a:p>
          <a:p>
            <a:pPr lvl="2" defTabSz="914400">
              <a:lnSpc>
                <a:spcPct val="107000"/>
              </a:lnSpc>
              <a:buClr>
                <a:srgbClr val="000000"/>
              </a:buClr>
              <a:buSzPct val="100000"/>
              <a:defRPr/>
            </a:pPr>
            <a:endParaRPr lang="en-US" sz="900" b="1" i="1" dirty="0">
              <a:solidFill>
                <a:schemeClr val="accent1"/>
              </a:solidFill>
              <a:latin typeface="Calibri" panose="020F0502020204030204" pitchFamily="34" charset="0"/>
              <a:cs typeface="Times New Roman" panose="02020603050405020304" pitchFamily="18" charset="0"/>
            </a:endParaRPr>
          </a:p>
          <a:p>
            <a:pPr marL="457200" indent="-457200" defTabSz="914400">
              <a:lnSpc>
                <a:spcPct val="107000"/>
              </a:lnSpc>
              <a:spcAft>
                <a:spcPts val="1200"/>
              </a:spcAft>
              <a:buClr>
                <a:srgbClr val="000000"/>
              </a:buClr>
              <a:buSzPct val="100000"/>
              <a:buFont typeface="+mj-lt"/>
              <a:buAutoNum type="arabicPeriod"/>
              <a:defRPr/>
            </a:pPr>
            <a:r>
              <a:rPr lang="en-US" sz="2300" b="1" dirty="0">
                <a:solidFill>
                  <a:srgbClr val="000000"/>
                </a:solidFill>
                <a:latin typeface="Calibri" panose="020F0502020204030204" pitchFamily="34" charset="0"/>
                <a:cs typeface="Times New Roman" panose="02020603050405020304" pitchFamily="18" charset="0"/>
              </a:rPr>
              <a:t>Update on Equitable Access &amp; Care Workstream </a:t>
            </a:r>
            <a:r>
              <a:rPr lang="en-US" sz="2300" b="1" i="1" dirty="0">
                <a:solidFill>
                  <a:srgbClr val="0070C0"/>
                </a:solidFill>
                <a:latin typeface="Calibri" panose="020F0502020204030204" pitchFamily="34" charset="0"/>
                <a:cs typeface="Times New Roman" panose="02020603050405020304" pitchFamily="18" charset="0"/>
              </a:rPr>
              <a:t>(10 min)</a:t>
            </a:r>
          </a:p>
          <a:p>
            <a:pPr marL="457200" indent="-457200" defTabSz="914400">
              <a:lnSpc>
                <a:spcPct val="107000"/>
              </a:lnSpc>
              <a:spcAft>
                <a:spcPts val="1200"/>
              </a:spcAft>
              <a:buClr>
                <a:srgbClr val="000000"/>
              </a:buClr>
              <a:buSzPct val="100000"/>
              <a:buFont typeface="+mj-lt"/>
              <a:buAutoNum type="arabicPeriod"/>
              <a:defRPr/>
            </a:pPr>
            <a:r>
              <a:rPr lang="en-US" sz="2300" b="1" dirty="0">
                <a:solidFill>
                  <a:srgbClr val="000000"/>
                </a:solidFill>
                <a:latin typeface="Calibri" panose="020F0502020204030204" pitchFamily="34" charset="0"/>
                <a:cs typeface="Times New Roman" panose="02020603050405020304" pitchFamily="18" charset="0"/>
              </a:rPr>
              <a:t>Why Diversity, Equity, and Inclusion (DEI) Matter </a:t>
            </a:r>
            <a:r>
              <a:rPr lang="en-US" sz="2300" b="1" i="1" dirty="0">
                <a:solidFill>
                  <a:srgbClr val="0070C0"/>
                </a:solidFill>
                <a:latin typeface="Calibri" panose="020F0502020204030204" pitchFamily="34" charset="0"/>
                <a:cs typeface="Times New Roman" panose="02020603050405020304" pitchFamily="18" charset="0"/>
              </a:rPr>
              <a:t>(60 min)</a:t>
            </a:r>
          </a:p>
          <a:p>
            <a:pPr marL="800100" lvl="3" indent="-342900" defTabSz="914400">
              <a:lnSpc>
                <a:spcPct val="107000"/>
              </a:lnSpc>
              <a:spcAft>
                <a:spcPts val="1200"/>
              </a:spcAft>
              <a:buClr>
                <a:srgbClr val="000000"/>
              </a:buClr>
              <a:buSzPct val="100000"/>
              <a:buFont typeface="Wingdings" panose="05000000000000000000" pitchFamily="2" charset="2"/>
              <a:buChar char="Ø"/>
              <a:defRPr/>
            </a:pPr>
            <a:r>
              <a:rPr lang="en-US" sz="23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Panel of Individuals with Lived Experience</a:t>
            </a:r>
            <a:endParaRPr lang="en-US" sz="2300" b="1" i="1" dirty="0">
              <a:solidFill>
                <a:srgbClr val="000000"/>
              </a:solidFill>
              <a:latin typeface="Calibri" panose="020F0502020204030204" pitchFamily="34" charset="0"/>
              <a:cs typeface="Times New Roman" panose="02020603050405020304" pitchFamily="18" charset="0"/>
            </a:endParaRPr>
          </a:p>
          <a:p>
            <a:pPr marL="457200" lvl="2" indent="-457200" defTabSz="914400">
              <a:lnSpc>
                <a:spcPct val="107000"/>
              </a:lnSpc>
              <a:spcAft>
                <a:spcPts val="1200"/>
              </a:spcAft>
              <a:buClr>
                <a:srgbClr val="000000"/>
              </a:buClr>
              <a:buSzPct val="100000"/>
              <a:buFont typeface="+mj-lt"/>
              <a:buAutoNum type="arabicPeriod" startAt="5"/>
              <a:defRPr/>
            </a:pPr>
            <a:r>
              <a:rPr kumimoji="0" lang="en-US" sz="23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Next Steps and Vote </a:t>
            </a:r>
            <a:r>
              <a:rPr lang="en-US" sz="2300" b="1" dirty="0">
                <a:solidFill>
                  <a:srgbClr val="000000"/>
                </a:solidFill>
                <a:latin typeface="Calibri" panose="020F0502020204030204" pitchFamily="34" charset="0"/>
                <a:cs typeface="Times New Roman" panose="02020603050405020304" pitchFamily="18" charset="0"/>
              </a:rPr>
              <a:t>to Adjourn </a:t>
            </a:r>
            <a:r>
              <a:rPr lang="en-US" sz="2300" b="1" dirty="0">
                <a:solidFill>
                  <a:srgbClr val="0070C0"/>
                </a:solidFill>
                <a:latin typeface="Calibri" panose="020F0502020204030204" pitchFamily="34" charset="0"/>
                <a:cs typeface="Times New Roman" panose="02020603050405020304" pitchFamily="18" charset="0"/>
              </a:rPr>
              <a:t>(10 min)</a:t>
            </a:r>
          </a:p>
        </p:txBody>
      </p:sp>
      <p:sp>
        <p:nvSpPr>
          <p:cNvPr id="3" name="Title 2"/>
          <p:cNvSpPr>
            <a:spLocks noGrp="1"/>
          </p:cNvSpPr>
          <p:nvPr>
            <p:ph type="title"/>
          </p:nvPr>
        </p:nvSpPr>
        <p:spPr>
          <a:xfrm>
            <a:off x="891048" y="218806"/>
            <a:ext cx="1901313" cy="472772"/>
          </a:xfrm>
        </p:spPr>
        <p:txBody>
          <a:bodyPr/>
          <a:lstStyle/>
          <a:p>
            <a:r>
              <a:rPr lang="en-US" sz="2800" dirty="0"/>
              <a:t>Agenda</a:t>
            </a:r>
          </a:p>
        </p:txBody>
      </p:sp>
    </p:spTree>
    <p:extLst>
      <p:ext uri="{BB962C8B-B14F-4D97-AF65-F5344CB8AC3E}">
        <p14:creationId xmlns:p14="http://schemas.microsoft.com/office/powerpoint/2010/main" val="28081964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p:nvPr/>
        </p:nvSpPr>
        <p:spPr>
          <a:xfrm>
            <a:off x="29626" y="-47171"/>
            <a:ext cx="9142782" cy="1966215"/>
          </a:xfrm>
          <a:prstGeom prst="rect">
            <a:avLst/>
          </a:prstGeom>
          <a:solidFill>
            <a:srgbClr val="003366"/>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200"/>
              <a:buFont typeface="Arial"/>
              <a:buNone/>
            </a:pPr>
            <a:endParaRPr sz="1200" b="1" i="0" u="none" strike="noStrike" cap="none">
              <a:solidFill>
                <a:srgbClr val="FFFFFF"/>
              </a:solidFill>
              <a:latin typeface="Arial"/>
              <a:ea typeface="Arial"/>
              <a:cs typeface="Arial"/>
              <a:sym typeface="Arial"/>
            </a:endParaRPr>
          </a:p>
        </p:txBody>
      </p:sp>
      <p:sp>
        <p:nvSpPr>
          <p:cNvPr id="53" name="Google Shape;53;p1"/>
          <p:cNvSpPr/>
          <p:nvPr/>
        </p:nvSpPr>
        <p:spPr>
          <a:xfrm>
            <a:off x="2159819" y="381119"/>
            <a:ext cx="5230762" cy="1045848"/>
          </a:xfrm>
          <a:prstGeom prst="rect">
            <a:avLst/>
          </a:prstGeom>
          <a:noFill/>
          <a:ln>
            <a:noFill/>
          </a:ln>
        </p:spPr>
        <p:txBody>
          <a:bodyPr spcFirstLastPara="1" wrap="square" lIns="64000" tIns="32000" rIns="64000" bIns="32000" anchor="ctr" anchorCtr="0">
            <a:noAutofit/>
          </a:bodyPr>
          <a:lstStyle/>
          <a:p>
            <a:pPr marL="0" marR="0" lvl="0" indent="0" algn="ctr" rtl="0">
              <a:spcBef>
                <a:spcPts val="0"/>
              </a:spcBef>
              <a:spcAft>
                <a:spcPts val="0"/>
              </a:spcAft>
              <a:buClr>
                <a:srgbClr val="FFC000"/>
              </a:buClr>
              <a:buSzPts val="2400"/>
              <a:buFont typeface="Arial"/>
              <a:buNone/>
            </a:pPr>
            <a:r>
              <a:rPr lang="en-US" sz="2400" b="1" i="0" u="none" strike="noStrike" cap="none">
                <a:solidFill>
                  <a:srgbClr val="FFC000"/>
                </a:solidFill>
                <a:latin typeface="Arial"/>
                <a:ea typeface="Arial"/>
                <a:cs typeface="Arial"/>
                <a:sym typeface="Arial"/>
              </a:rPr>
              <a:t>Person-Directed Care Planning </a:t>
            </a:r>
            <a:endParaRPr/>
          </a:p>
        </p:txBody>
      </p:sp>
      <p:pic>
        <p:nvPicPr>
          <p:cNvPr id="54" name="Google Shape;54;p1"/>
          <p:cNvPicPr preferRelativeResize="0"/>
          <p:nvPr/>
        </p:nvPicPr>
        <p:blipFill rotWithShape="1">
          <a:blip r:embed="rId3">
            <a:alphaModFix/>
          </a:blip>
          <a:srcRect/>
          <a:stretch/>
        </p:blipFill>
        <p:spPr>
          <a:xfrm>
            <a:off x="7167117" y="128850"/>
            <a:ext cx="1550554" cy="1608471"/>
          </a:xfrm>
          <a:prstGeom prst="rect">
            <a:avLst/>
          </a:prstGeom>
          <a:noFill/>
          <a:ln>
            <a:noFill/>
          </a:ln>
        </p:spPr>
      </p:pic>
      <p:sp>
        <p:nvSpPr>
          <p:cNvPr id="55" name="Google Shape;55;p1"/>
          <p:cNvSpPr txBox="1"/>
          <p:nvPr/>
        </p:nvSpPr>
        <p:spPr>
          <a:xfrm>
            <a:off x="474396" y="2086518"/>
            <a:ext cx="8253242" cy="26109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2500"/>
              <a:buFont typeface="Arial"/>
              <a:buNone/>
            </a:pPr>
            <a:endParaRPr sz="2500" b="1" i="0" u="none" strike="noStrike" cap="none" dirty="0">
              <a:solidFill>
                <a:srgbClr val="00359E"/>
              </a:solidFill>
              <a:latin typeface="Calibri"/>
              <a:ea typeface="Calibri"/>
              <a:cs typeface="Calibri"/>
              <a:sym typeface="Calibri"/>
            </a:endParaRPr>
          </a:p>
          <a:p>
            <a:pPr marL="0" marR="0" lvl="0" indent="0" algn="ctr" rtl="0">
              <a:spcBef>
                <a:spcPts val="1600"/>
              </a:spcBef>
              <a:spcAft>
                <a:spcPts val="0"/>
              </a:spcAft>
              <a:buClr>
                <a:srgbClr val="00359E"/>
              </a:buClr>
              <a:buSzPts val="2800"/>
              <a:buFont typeface="Calibri"/>
              <a:buNone/>
            </a:pPr>
            <a:r>
              <a:rPr lang="en-US" sz="2800" b="1" i="0" u="none" strike="noStrike" cap="none" dirty="0">
                <a:solidFill>
                  <a:srgbClr val="00359E"/>
                </a:solidFill>
                <a:latin typeface="Calibri"/>
                <a:ea typeface="Calibri"/>
                <a:cs typeface="Calibri"/>
                <a:sym typeface="Calibri"/>
              </a:rPr>
              <a:t>Care Planning Implementation Team</a:t>
            </a:r>
            <a:endParaRPr dirty="0"/>
          </a:p>
          <a:p>
            <a:pPr marL="0" marR="0" lvl="0" indent="0" algn="ctr" rtl="0">
              <a:spcBef>
                <a:spcPts val="1600"/>
              </a:spcBef>
              <a:spcAft>
                <a:spcPts val="0"/>
              </a:spcAft>
              <a:buClr>
                <a:srgbClr val="00359E"/>
              </a:buClr>
              <a:buSzPts val="2800"/>
              <a:buFont typeface="Calibri"/>
              <a:buNone/>
            </a:pPr>
            <a:r>
              <a:rPr lang="en-US" sz="2800" b="1" i="0" u="none" strike="noStrike" cap="none" dirty="0">
                <a:solidFill>
                  <a:srgbClr val="00359E"/>
                </a:solidFill>
                <a:latin typeface="Calibri"/>
                <a:ea typeface="Calibri"/>
                <a:cs typeface="Calibri"/>
                <a:sym typeface="Calibri"/>
              </a:rPr>
              <a:t>Status and Discussion </a:t>
            </a:r>
            <a:endParaRPr sz="28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2800"/>
              <a:buFont typeface="Arial"/>
              <a:buNone/>
            </a:pPr>
            <a:endParaRPr sz="2800" b="1" i="0" u="none" strike="noStrike" cap="none" dirty="0">
              <a:solidFill>
                <a:srgbClr val="00359E"/>
              </a:solidFill>
              <a:latin typeface="Calibri"/>
              <a:ea typeface="Calibri"/>
              <a:cs typeface="Calibri"/>
              <a:sym typeface="Calibri"/>
            </a:endParaRPr>
          </a:p>
          <a:p>
            <a:pPr marL="0" marR="0" lvl="0" indent="0" algn="ctr" rtl="0">
              <a:spcBef>
                <a:spcPts val="0"/>
              </a:spcBef>
              <a:spcAft>
                <a:spcPts val="0"/>
              </a:spcAft>
              <a:buClr>
                <a:srgbClr val="00359E"/>
              </a:buClr>
              <a:buSzPts val="2800"/>
              <a:buFont typeface="Calibri"/>
              <a:buNone/>
            </a:pPr>
            <a:r>
              <a:rPr lang="en-US" sz="2800" b="1" i="0" u="none" strike="noStrike" cap="none" dirty="0">
                <a:solidFill>
                  <a:srgbClr val="00359E"/>
                </a:solidFill>
                <a:latin typeface="Calibri"/>
                <a:ea typeface="Calibri"/>
                <a:cs typeface="Calibri"/>
                <a:sym typeface="Calibri"/>
              </a:rPr>
              <a:t>June 21, 2022</a:t>
            </a:r>
            <a:endParaRPr sz="2800" b="1" i="0" u="none" strike="noStrike" cap="none" dirty="0">
              <a:solidFill>
                <a:srgbClr val="003366"/>
              </a:solidFill>
              <a:latin typeface="Calibri"/>
              <a:ea typeface="Calibri"/>
              <a:cs typeface="Calibri"/>
              <a:sym typeface="Calibri"/>
            </a:endParaRPr>
          </a:p>
        </p:txBody>
      </p:sp>
      <p:sp>
        <p:nvSpPr>
          <p:cNvPr id="56" name="Google Shape;56;p1"/>
          <p:cNvSpPr/>
          <p:nvPr/>
        </p:nvSpPr>
        <p:spPr>
          <a:xfrm>
            <a:off x="4406900" y="6471593"/>
            <a:ext cx="368300" cy="230832"/>
          </a:xfrm>
          <a:prstGeom prst="rect">
            <a:avLst/>
          </a:prstGeom>
          <a:solidFill>
            <a:schemeClr val="lt1"/>
          </a:solidFill>
          <a:ln>
            <a:noFill/>
          </a:ln>
        </p:spPr>
        <p:txBody>
          <a:bodyPr spcFirstLastPara="1" wrap="square" lIns="45700" tIns="45700" rIns="45700" bIns="45700" anchor="ctr" anchorCtr="0">
            <a:noAutofit/>
          </a:bodyPr>
          <a:lstStyle/>
          <a:p>
            <a:pPr marL="0" marR="0" lvl="0" indent="0" algn="ctr" rtl="0">
              <a:spcBef>
                <a:spcPts val="0"/>
              </a:spcBef>
              <a:spcAft>
                <a:spcPts val="0"/>
              </a:spcAft>
              <a:buClr>
                <a:schemeClr val="dk1"/>
              </a:buClr>
              <a:buSzPts val="1600"/>
              <a:buFont typeface="Arial"/>
              <a:buNone/>
            </a:pPr>
            <a:endParaRPr sz="1600" b="0" i="0" u="none" strike="noStrike" cap="none">
              <a:solidFill>
                <a:srgbClr val="000000"/>
              </a:solidFill>
              <a:latin typeface="Arial"/>
              <a:ea typeface="Arial"/>
              <a:cs typeface="Arial"/>
              <a:sym typeface="Arial"/>
            </a:endParaRPr>
          </a:p>
        </p:txBody>
      </p:sp>
      <p:sp>
        <p:nvSpPr>
          <p:cNvPr id="57" name="Google Shape;57;p1"/>
          <p:cNvSpPr txBox="1"/>
          <p:nvPr/>
        </p:nvSpPr>
        <p:spPr>
          <a:xfrm>
            <a:off x="474396" y="4938957"/>
            <a:ext cx="8466208"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3366"/>
              </a:buClr>
              <a:buSzPts val="1800"/>
              <a:buFont typeface="Noto Sans Symbols"/>
              <a:buNone/>
            </a:pPr>
            <a:r>
              <a:rPr lang="en-US" sz="1800" b="1" i="0" u="sng" strike="noStrike" cap="none" dirty="0">
                <a:solidFill>
                  <a:srgbClr val="003366"/>
                </a:solidFill>
                <a:latin typeface="Calibri"/>
                <a:ea typeface="Calibri"/>
                <a:cs typeface="Calibri"/>
                <a:sym typeface="Calibri"/>
              </a:rPr>
              <a:t>Workgroup Leads</a:t>
            </a:r>
            <a:endParaRPr dirty="0"/>
          </a:p>
          <a:p>
            <a:pPr marL="0" marR="0" lvl="0" indent="0" algn="l" rtl="0">
              <a:spcBef>
                <a:spcPts val="0"/>
              </a:spcBef>
              <a:spcAft>
                <a:spcPts val="0"/>
              </a:spcAft>
              <a:buNone/>
            </a:pPr>
            <a:r>
              <a:rPr lang="en-US" sz="1800" b="1" i="0" u="none" strike="noStrike" cap="none" dirty="0">
                <a:solidFill>
                  <a:srgbClr val="003366"/>
                </a:solidFill>
                <a:latin typeface="Calibri"/>
                <a:ea typeface="Calibri"/>
                <a:cs typeface="Calibri"/>
                <a:sym typeface="Calibri"/>
              </a:rPr>
              <a:t>Linda Pellegrini, MS, GNP-BC, </a:t>
            </a:r>
            <a:r>
              <a:rPr lang="en-US" sz="1800" b="0" i="0" u="none" strike="noStrike" cap="none" dirty="0">
                <a:solidFill>
                  <a:srgbClr val="003366"/>
                </a:solidFill>
                <a:latin typeface="Calibri"/>
                <a:ea typeface="Calibri"/>
                <a:cs typeface="Calibri"/>
                <a:sym typeface="Calibri"/>
              </a:rPr>
              <a:t>Geriatric Nurse Practitioner, </a:t>
            </a:r>
            <a:endParaRPr dirty="0"/>
          </a:p>
          <a:p>
            <a:pPr marL="0" marR="0" lvl="0" indent="0" algn="l" rtl="0">
              <a:spcBef>
                <a:spcPts val="0"/>
              </a:spcBef>
              <a:spcAft>
                <a:spcPts val="0"/>
              </a:spcAft>
              <a:buNone/>
            </a:pPr>
            <a:r>
              <a:rPr lang="en-US" sz="1800" b="0" i="0" u="none" strike="noStrike" cap="none" dirty="0">
                <a:solidFill>
                  <a:srgbClr val="003366"/>
                </a:solidFill>
                <a:latin typeface="Calibri"/>
                <a:ea typeface="Calibri"/>
                <a:cs typeface="Calibri"/>
                <a:sym typeface="Calibri"/>
              </a:rPr>
              <a:t>UMass Memorial Medical Center</a:t>
            </a:r>
            <a:endParaRPr dirty="0"/>
          </a:p>
          <a:p>
            <a:pPr marL="0" marR="0" lvl="0" indent="0" algn="l" rtl="0">
              <a:spcBef>
                <a:spcPts val="0"/>
              </a:spcBef>
              <a:spcAft>
                <a:spcPts val="0"/>
              </a:spcAft>
              <a:buNone/>
            </a:pPr>
            <a:r>
              <a:rPr lang="en-US" sz="1800" b="1" i="0" u="none" strike="noStrike" cap="none" dirty="0">
                <a:solidFill>
                  <a:srgbClr val="003366"/>
                </a:solidFill>
                <a:latin typeface="Calibri"/>
                <a:ea typeface="Calibri"/>
                <a:cs typeface="Calibri"/>
                <a:sym typeface="Calibri"/>
              </a:rPr>
              <a:t>Susan Antkowiak, </a:t>
            </a:r>
            <a:r>
              <a:rPr lang="en-US" sz="1800" b="0" i="0" u="none" strike="noStrike" cap="none" dirty="0">
                <a:solidFill>
                  <a:srgbClr val="003366"/>
                </a:solidFill>
                <a:latin typeface="Calibri"/>
                <a:ea typeface="Calibri"/>
                <a:cs typeface="Calibri"/>
                <a:sym typeface="Calibri"/>
              </a:rPr>
              <a:t>Vice President of Programs &amp; Services,</a:t>
            </a:r>
            <a:endParaRPr dirty="0"/>
          </a:p>
          <a:p>
            <a:pPr marL="0" marR="0" lvl="0" indent="0" algn="l" rtl="0">
              <a:spcBef>
                <a:spcPts val="0"/>
              </a:spcBef>
              <a:spcAft>
                <a:spcPts val="0"/>
              </a:spcAft>
              <a:buNone/>
            </a:pPr>
            <a:r>
              <a:rPr lang="en-US" sz="1800" b="0" i="0" u="none" strike="noStrike" cap="none" dirty="0">
                <a:solidFill>
                  <a:srgbClr val="003366"/>
                </a:solidFill>
                <a:latin typeface="Calibri"/>
                <a:ea typeface="Calibri"/>
                <a:cs typeface="Calibri"/>
                <a:sym typeface="Calibri"/>
              </a:rPr>
              <a:t>Alzheimer’s Association, MA/NH Chapter</a:t>
            </a:r>
            <a:endParaRPr sz="1800" b="1" i="0" u="none" strike="noStrike" cap="none" dirty="0">
              <a:solidFill>
                <a:srgbClr val="003366"/>
              </a:solidFill>
              <a:latin typeface="Calibri"/>
              <a:ea typeface="Calibri"/>
              <a:cs typeface="Calibri"/>
              <a:sym typeface="Calibri"/>
            </a:endParaRPr>
          </a:p>
        </p:txBody>
      </p:sp>
      <p:sp>
        <p:nvSpPr>
          <p:cNvPr id="58" name="Google Shape;58;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fld id="{00000000-1234-1234-1234-123412341234}" type="slidenum">
              <a:rPr lang="en-US"/>
              <a:t>3</a:t>
            </a:fld>
            <a:endParaRPr/>
          </a:p>
        </p:txBody>
      </p:sp>
      <p:pic>
        <p:nvPicPr>
          <p:cNvPr id="59" name="Google Shape;59;p1" descr="clinical doctor giving test results to patients - doctor with older patient and clip board stock pictures, royalty-free photos &amp; images"/>
          <p:cNvPicPr preferRelativeResize="0"/>
          <p:nvPr/>
        </p:nvPicPr>
        <p:blipFill rotWithShape="1">
          <a:blip r:embed="rId4">
            <a:alphaModFix/>
          </a:blip>
          <a:srcRect/>
          <a:stretch/>
        </p:blipFill>
        <p:spPr>
          <a:xfrm>
            <a:off x="0" y="-38626"/>
            <a:ext cx="2340077" cy="19491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2"/>
          <p:cNvSpPr txBox="1">
            <a:spLocks noGrp="1"/>
          </p:cNvSpPr>
          <p:nvPr>
            <p:ph type="title"/>
          </p:nvPr>
        </p:nvSpPr>
        <p:spPr>
          <a:xfrm>
            <a:off x="929149" y="123336"/>
            <a:ext cx="554903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C000"/>
              </a:buClr>
              <a:buSzPts val="1400"/>
              <a:buFont typeface="Arial"/>
              <a:buNone/>
            </a:pPr>
            <a:r>
              <a:rPr lang="en-US"/>
              <a:t>Person-Directed Care Planning</a:t>
            </a:r>
            <a:endParaRPr/>
          </a:p>
        </p:txBody>
      </p:sp>
      <p:pic>
        <p:nvPicPr>
          <p:cNvPr id="65" name="Google Shape;65;p2"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1442953" y="2582490"/>
            <a:ext cx="6324531" cy="3583566"/>
          </a:xfrm>
          <a:prstGeom prst="rect">
            <a:avLst/>
          </a:prstGeom>
          <a:noFill/>
          <a:ln w="38100" cap="flat" cmpd="sng">
            <a:solidFill>
              <a:schemeClr val="accent2"/>
            </a:solidFill>
            <a:prstDash val="solid"/>
            <a:round/>
            <a:headEnd type="none" w="sm" len="sm"/>
            <a:tailEnd type="none" w="sm" len="sm"/>
          </a:ln>
        </p:spPr>
      </p:pic>
      <p:sp>
        <p:nvSpPr>
          <p:cNvPr id="66" name="Google Shape;66;p2"/>
          <p:cNvSpPr/>
          <p:nvPr/>
        </p:nvSpPr>
        <p:spPr>
          <a:xfrm>
            <a:off x="387145" y="1581747"/>
            <a:ext cx="8369710" cy="712563"/>
          </a:xfrm>
          <a:prstGeom prst="roundRect">
            <a:avLst>
              <a:gd name="adj" fmla="val 0"/>
            </a:avLst>
          </a:prstGeom>
          <a:solidFill>
            <a:srgbClr val="0039AC"/>
          </a:solidFill>
          <a:ln w="38100" cap="flat" cmpd="sng">
            <a:solidFill>
              <a:srgbClr val="FFC000"/>
            </a:solidFill>
            <a:prstDash val="solid"/>
            <a:round/>
            <a:headEnd type="none" w="sm" len="sm"/>
            <a:tailEnd type="none" w="sm" len="sm"/>
          </a:ln>
        </p:spPr>
        <p:txBody>
          <a:bodyPr spcFirstLastPara="1" wrap="square" lIns="182875" tIns="91425" rIns="182875" bIns="0" anchor="t" anchorCtr="0">
            <a:noAutofit/>
          </a:bodyPr>
          <a:lstStyle/>
          <a:p>
            <a:pPr marL="0" marR="0" lvl="0" indent="0" algn="ctr" rtl="0">
              <a:lnSpc>
                <a:spcPct val="107000"/>
              </a:lnSpc>
              <a:spcBef>
                <a:spcPts val="500"/>
              </a:spcBef>
              <a:spcAft>
                <a:spcPts val="0"/>
              </a:spcAft>
              <a:buClr>
                <a:srgbClr val="000000"/>
              </a:buClr>
              <a:buSzPts val="2000"/>
              <a:buFont typeface="Arial"/>
              <a:buNone/>
            </a:pPr>
            <a:r>
              <a:rPr lang="en-US" sz="2400" b="1" i="0" u="none" strike="noStrike" cap="none" dirty="0">
                <a:solidFill>
                  <a:schemeClr val="lt1"/>
                </a:solidFill>
                <a:latin typeface="Calibri"/>
                <a:ea typeface="Calibri"/>
                <a:cs typeface="Calibri"/>
                <a:sym typeface="Calibri"/>
              </a:rPr>
              <a:t>Develop a person-directed care plan framework and template</a:t>
            </a:r>
            <a:endParaRPr sz="2400" b="0" i="0" u="none" strike="noStrike" cap="none" dirty="0">
              <a:solidFill>
                <a:schemeClr val="lt1"/>
              </a:solidFill>
              <a:latin typeface="Arial"/>
              <a:ea typeface="Arial"/>
              <a:cs typeface="Arial"/>
              <a:sym typeface="Arial"/>
            </a:endParaRPr>
          </a:p>
          <a:p>
            <a:pPr marL="0" marR="0" lvl="0" indent="0" algn="l" rtl="0">
              <a:lnSpc>
                <a:spcPct val="107000"/>
              </a:lnSpc>
              <a:spcBef>
                <a:spcPts val="500"/>
              </a:spcBef>
              <a:spcAft>
                <a:spcPts val="0"/>
              </a:spcAft>
              <a:buClr>
                <a:srgbClr val="000000"/>
              </a:buClr>
              <a:buSzPts val="1600"/>
              <a:buFont typeface="Arial"/>
              <a:buNone/>
            </a:pPr>
            <a:endParaRPr sz="1600" b="1" i="0" u="none" strike="noStrike" cap="none" dirty="0">
              <a:solidFill>
                <a:srgbClr val="7676DE"/>
              </a:solidFill>
              <a:latin typeface="Calibri"/>
              <a:ea typeface="Calibri"/>
              <a:cs typeface="Calibri"/>
              <a:sym typeface="Calibri"/>
            </a:endParaRPr>
          </a:p>
          <a:p>
            <a:pPr marL="457200" marR="0" lvl="1" indent="0" algn="l" rtl="0">
              <a:lnSpc>
                <a:spcPct val="107000"/>
              </a:lnSpc>
              <a:spcBef>
                <a:spcPts val="0"/>
              </a:spcBef>
              <a:spcAft>
                <a:spcPts val="0"/>
              </a:spcAft>
              <a:buClr>
                <a:srgbClr val="000000"/>
              </a:buClr>
              <a:buSzPts val="1600"/>
              <a:buFont typeface="Arial"/>
              <a:buNone/>
            </a:pPr>
            <a:endParaRPr sz="1600" b="1" i="0" u="none" strike="noStrike" cap="none" dirty="0">
              <a:solidFill>
                <a:schemeClr val="accent6"/>
              </a:solidFill>
              <a:latin typeface="Calibri"/>
              <a:ea typeface="Calibri"/>
              <a:cs typeface="Calibri"/>
              <a:sym typeface="Calibri"/>
            </a:endParaRPr>
          </a:p>
        </p:txBody>
      </p:sp>
      <p:sp>
        <p:nvSpPr>
          <p:cNvPr id="67" name="Google Shape;67;p2"/>
          <p:cNvSpPr txBox="1"/>
          <p:nvPr/>
        </p:nvSpPr>
        <p:spPr>
          <a:xfrm>
            <a:off x="229777" y="1002709"/>
            <a:ext cx="8283743"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2400"/>
              <a:buFont typeface="Noto Sans Symbols"/>
              <a:buNone/>
            </a:pPr>
            <a:r>
              <a:rPr lang="en-US" sz="2400" b="1" i="0" u="none" strike="noStrike" cap="none" dirty="0">
                <a:solidFill>
                  <a:schemeClr val="dk1"/>
                </a:solidFill>
                <a:latin typeface="Calibri"/>
                <a:ea typeface="Calibri"/>
                <a:cs typeface="Calibri"/>
                <a:sym typeface="Calibri"/>
              </a:rPr>
              <a:t>Our team’s charge as described by the Council in the State Plan:</a:t>
            </a:r>
            <a:endParaRP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3"/>
          <p:cNvSpPr txBox="1"/>
          <p:nvPr/>
        </p:nvSpPr>
        <p:spPr>
          <a:xfrm>
            <a:off x="2057400" y="42843"/>
            <a:ext cx="3581400" cy="762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C000"/>
                </a:solidFill>
                <a:latin typeface="Arial"/>
                <a:ea typeface="Arial"/>
                <a:cs typeface="Arial"/>
                <a:sym typeface="Arial"/>
              </a:rPr>
              <a:t>Care Planning Implementation Team</a:t>
            </a:r>
            <a:endParaRPr sz="1400" b="0" i="0" u="none" strike="noStrike" cap="none">
              <a:solidFill>
                <a:srgbClr val="000000"/>
              </a:solidFill>
              <a:latin typeface="Arial"/>
              <a:ea typeface="Arial"/>
              <a:cs typeface="Arial"/>
              <a:sym typeface="Arial"/>
            </a:endParaRPr>
          </a:p>
        </p:txBody>
      </p:sp>
      <p:pic>
        <p:nvPicPr>
          <p:cNvPr id="73" name="Google Shape;73;p3"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74" name="Google Shape;74;p3"/>
          <p:cNvSpPr/>
          <p:nvPr/>
        </p:nvSpPr>
        <p:spPr>
          <a:xfrm>
            <a:off x="609600" y="1404702"/>
            <a:ext cx="3735053" cy="4164430"/>
          </a:xfrm>
          <a:prstGeom prst="roundRect">
            <a:avLst>
              <a:gd name="adj" fmla="val 0"/>
            </a:avLst>
          </a:prstGeom>
          <a:solidFill>
            <a:schemeClr val="lt1"/>
          </a:solidFill>
          <a:ln>
            <a:noFill/>
          </a:ln>
        </p:spPr>
        <p:txBody>
          <a:bodyPr spcFirstLastPara="1" wrap="square" lIns="182875" tIns="91425" rIns="182875" bIns="0" anchor="t" anchorCtr="0">
            <a:noAutofit/>
          </a:bodyPr>
          <a:lstStyle/>
          <a:p>
            <a:pPr marL="0" marR="0" lvl="0" indent="0" algn="l" rtl="0">
              <a:lnSpc>
                <a:spcPct val="107000"/>
              </a:lnSpc>
              <a:spcBef>
                <a:spcPts val="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Linda Pellegrini, MS, GNP-BC</a:t>
            </a:r>
            <a:endParaRPr sz="1400" b="0" i="1" u="none" strike="noStrike" cap="none" dirty="0">
              <a:solidFill>
                <a:srgbClr val="0266CA"/>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Council Member &amp; Workstream Co-lead</a:t>
            </a:r>
            <a:endParaRPr sz="1400" b="0" i="0" u="none" strike="noStrike" cap="none" dirty="0">
              <a:solidFill>
                <a:schemeClr val="dk1"/>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Care Planning Implementation Team Co-lead</a:t>
            </a:r>
            <a:endParaRPr sz="1400" b="0" i="0" u="none" strike="noStrike" cap="none" dirty="0">
              <a:solidFill>
                <a:schemeClr val="dk1"/>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Geriatric Nurse Practitioner</a:t>
            </a:r>
            <a:endParaRPr sz="1400" b="0" i="0" u="none" strike="noStrike" cap="none" dirty="0">
              <a:solidFill>
                <a:schemeClr val="dk1"/>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UMass Memorial Medical Center</a:t>
            </a:r>
            <a:endParaRPr sz="1400" b="0" i="0" u="none" strike="noStrike" cap="none" dirty="0">
              <a:solidFill>
                <a:schemeClr val="dk1"/>
              </a:solidFill>
              <a:latin typeface="Book Antiqua"/>
              <a:ea typeface="Book Antiqua"/>
              <a:cs typeface="Book Antiqua"/>
              <a:sym typeface="Book Antiqua"/>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Susan Antkowiak </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Council Member</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Care Planning Implementation Team Co-lead</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Vice President of Programs &amp; Services</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Alzheimer’s Association</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Mike Belleville </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Council Member</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Dementia Advocate</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Deb Dowd-Foley</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Caregiver Specialist</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Elder Services of Worcester Area, Inc.</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endParaRPr sz="1400" b="1" i="0" u="none" strike="noStrike" cap="none" dirty="0">
              <a:solidFill>
                <a:schemeClr val="dk1"/>
              </a:solidFill>
              <a:latin typeface="Calibri"/>
              <a:ea typeface="Calibri"/>
              <a:cs typeface="Calibri"/>
              <a:sym typeface="Calibri"/>
            </a:endParaRPr>
          </a:p>
        </p:txBody>
      </p:sp>
      <p:sp>
        <p:nvSpPr>
          <p:cNvPr id="75" name="Google Shape;75;p3"/>
          <p:cNvSpPr/>
          <p:nvPr/>
        </p:nvSpPr>
        <p:spPr>
          <a:xfrm>
            <a:off x="4495800" y="1288869"/>
            <a:ext cx="4053840" cy="4502331"/>
          </a:xfrm>
          <a:prstGeom prst="roundRect">
            <a:avLst>
              <a:gd name="adj" fmla="val 0"/>
            </a:avLst>
          </a:prstGeom>
          <a:solidFill>
            <a:schemeClr val="lt1"/>
          </a:solidFill>
          <a:ln>
            <a:noFill/>
          </a:ln>
        </p:spPr>
        <p:txBody>
          <a:bodyPr spcFirstLastPara="1" wrap="square" lIns="182875" tIns="91425" rIns="182875" bIns="0" anchor="t" anchorCtr="0">
            <a:noAutofit/>
          </a:bodyPr>
          <a:lstStyle/>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Laurie Herndon, MSN, GNP, BC </a:t>
            </a:r>
            <a:r>
              <a:rPr lang="en-US" b="1" i="1" dirty="0">
                <a:solidFill>
                  <a:srgbClr val="0266CA"/>
                </a:solidFill>
                <a:latin typeface="Calibri"/>
                <a:ea typeface="Calibri"/>
                <a:cs typeface="Calibri"/>
                <a:sym typeface="Calibri"/>
              </a:rPr>
              <a:t>(on sabbatical)</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Project Director</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Hinda and Arthur Marcus Institute for Aging Research, Hebrew </a:t>
            </a:r>
            <a:r>
              <a:rPr lang="en-US" sz="1400" b="0" i="0" u="none" strike="noStrike" cap="none" dirty="0" err="1">
                <a:solidFill>
                  <a:schemeClr val="dk1"/>
                </a:solidFill>
                <a:latin typeface="Calibri"/>
                <a:ea typeface="Calibri"/>
                <a:cs typeface="Calibri"/>
                <a:sym typeface="Calibri"/>
              </a:rPr>
              <a:t>SeniorLife</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Judy Johanson</a:t>
            </a:r>
            <a:endParaRPr sz="1400" b="1" i="1" u="none" strike="noStrike" cap="none" dirty="0">
              <a:solidFill>
                <a:srgbClr val="0266CA"/>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Dementia Advocate</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Mass. Alzheimer’s Disease Research Center, MGH</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800"/>
              </a:spcBef>
              <a:spcAft>
                <a:spcPts val="0"/>
              </a:spcAft>
              <a:buNone/>
            </a:pPr>
            <a:r>
              <a:rPr lang="en-US" b="1" i="1" dirty="0">
                <a:solidFill>
                  <a:srgbClr val="0266CA"/>
                </a:solidFill>
                <a:latin typeface="Calibri"/>
                <a:ea typeface="Calibri"/>
                <a:cs typeface="Calibri"/>
                <a:sym typeface="Calibri"/>
              </a:rPr>
              <a:t>Aaron </a:t>
            </a:r>
            <a:r>
              <a:rPr lang="en-US" b="1" i="1" dirty="0" err="1">
                <a:solidFill>
                  <a:srgbClr val="0266CA"/>
                </a:solidFill>
                <a:latin typeface="Calibri"/>
                <a:ea typeface="Calibri"/>
                <a:cs typeface="Calibri"/>
                <a:sym typeface="Calibri"/>
              </a:rPr>
              <a:t>Madow</a:t>
            </a:r>
            <a:endParaRPr dirty="0"/>
          </a:p>
          <a:p>
            <a:pPr marL="0" marR="0" lvl="0" indent="0" algn="l" rtl="0">
              <a:lnSpc>
                <a:spcPct val="107000"/>
              </a:lnSpc>
              <a:spcBef>
                <a:spcPts val="0"/>
              </a:spcBef>
              <a:spcAft>
                <a:spcPts val="0"/>
              </a:spcAft>
              <a:buNone/>
            </a:pPr>
            <a:r>
              <a:rPr lang="en-US" sz="1400" b="0" i="0" u="none" strike="noStrike" cap="none" dirty="0">
                <a:solidFill>
                  <a:schemeClr val="dk1"/>
                </a:solidFill>
                <a:latin typeface="Calibri"/>
                <a:ea typeface="Calibri"/>
                <a:cs typeface="Calibri"/>
                <a:sym typeface="Calibri"/>
              </a:rPr>
              <a:t>Graduate Student (MPH candidate)</a:t>
            </a:r>
            <a:endParaRPr dirty="0"/>
          </a:p>
          <a:p>
            <a:pPr marL="0" marR="0" lvl="0" indent="0" algn="l" rtl="0">
              <a:lnSpc>
                <a:spcPct val="107000"/>
              </a:lnSpc>
              <a:spcBef>
                <a:spcPts val="0"/>
              </a:spcBef>
              <a:spcAft>
                <a:spcPts val="0"/>
              </a:spcAft>
              <a:buNone/>
            </a:pPr>
            <a:r>
              <a:rPr lang="en-US" dirty="0">
                <a:solidFill>
                  <a:schemeClr val="dk1"/>
                </a:solidFill>
                <a:latin typeface="Calibri"/>
                <a:ea typeface="Calibri"/>
                <a:cs typeface="Calibri"/>
                <a:sym typeface="Calibri"/>
              </a:rPr>
              <a:t>University of Massachusetts</a:t>
            </a: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Gad A. Marshall, MD</a:t>
            </a:r>
            <a:endParaRPr lang="en-US"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chemeClr val="dk1"/>
              </a:buClr>
              <a:buSzPts val="1400"/>
              <a:buFont typeface="Calibri"/>
              <a:buNone/>
            </a:pPr>
            <a:r>
              <a:rPr lang="en-US" sz="1400" b="0" i="0" u="none" strike="noStrike" cap="none" dirty="0">
                <a:solidFill>
                  <a:schemeClr val="dk1"/>
                </a:solidFill>
                <a:latin typeface="Calibri"/>
                <a:ea typeface="Calibri"/>
                <a:cs typeface="Calibri"/>
                <a:sym typeface="Calibri"/>
              </a:rPr>
              <a:t>Medical Director of Clinical Trials at Center for Alzheimer Research and Treatment, </a:t>
            </a:r>
            <a:endParaRPr lang="en-US"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chemeClr val="dk1"/>
              </a:buClr>
              <a:buSzPts val="1400"/>
              <a:buFont typeface="Calibri"/>
              <a:buNone/>
            </a:pPr>
            <a:r>
              <a:rPr lang="en-US" sz="1400" b="0" i="0" u="none" strike="noStrike" cap="none" dirty="0">
                <a:solidFill>
                  <a:schemeClr val="dk1"/>
                </a:solidFill>
                <a:latin typeface="Calibri"/>
                <a:ea typeface="Calibri"/>
                <a:cs typeface="Calibri"/>
                <a:sym typeface="Calibri"/>
              </a:rPr>
              <a:t>Brigham and Women’s Hospital (BWH); Associate Neurologist at BWH; Assistant in Neurology at Massachusetts General Hospital; Associate Professor of Neurology at Harvard Medical School</a:t>
            </a:r>
            <a:endParaRPr lang="en-US" dirty="0"/>
          </a:p>
          <a:p>
            <a:pPr marL="0" marR="0" lvl="0" indent="0" algn="l" rtl="0">
              <a:lnSpc>
                <a:spcPct val="107000"/>
              </a:lnSpc>
              <a:spcBef>
                <a:spcPts val="0"/>
              </a:spcBef>
              <a:spcAft>
                <a:spcPts val="0"/>
              </a:spcAft>
              <a:buNone/>
            </a:pPr>
            <a:endParaRPr dirty="0"/>
          </a:p>
          <a:p>
            <a:pPr marL="0" marR="0" lvl="0" indent="0" algn="l" rtl="0">
              <a:lnSpc>
                <a:spcPct val="107000"/>
              </a:lnSpc>
              <a:spcBef>
                <a:spcPts val="0"/>
              </a:spcBef>
              <a:spcAft>
                <a:spcPts val="0"/>
              </a:spcAft>
              <a:buClr>
                <a:schemeClr val="dk1"/>
              </a:buClr>
              <a:buSzPts val="1400"/>
              <a:buFont typeface="Calibri"/>
              <a:buNone/>
            </a:pP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200"/>
              <a:buFont typeface="Arial"/>
              <a:buNone/>
            </a:pPr>
            <a:endParaRPr sz="1200" b="1" i="0" u="none" strike="noStrike" cap="none" dirty="0">
              <a:solidFill>
                <a:srgbClr val="7676DE"/>
              </a:solidFill>
              <a:latin typeface="Calibri"/>
              <a:ea typeface="Calibri"/>
              <a:cs typeface="Calibri"/>
              <a:sym typeface="Calibri"/>
            </a:endParaRPr>
          </a:p>
          <a:p>
            <a:pPr marL="457200" marR="0" lvl="1" indent="0" algn="l" rtl="0">
              <a:lnSpc>
                <a:spcPct val="107000"/>
              </a:lnSpc>
              <a:spcBef>
                <a:spcPts val="0"/>
              </a:spcBef>
              <a:spcAft>
                <a:spcPts val="0"/>
              </a:spcAft>
              <a:buClr>
                <a:srgbClr val="000000"/>
              </a:buClr>
              <a:buSzPts val="1600"/>
              <a:buFont typeface="Arial"/>
              <a:buNone/>
            </a:pPr>
            <a:endParaRPr sz="1600" b="1" i="0" u="none" strike="noStrike" cap="none" dirty="0">
              <a:solidFill>
                <a:schemeClr val="accent6"/>
              </a:solidFill>
              <a:latin typeface="Calibri"/>
              <a:ea typeface="Calibri"/>
              <a:cs typeface="Calibri"/>
              <a:sym typeface="Calibri"/>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4"/>
          <p:cNvSpPr txBox="1">
            <a:spLocks noGrp="1"/>
          </p:cNvSpPr>
          <p:nvPr>
            <p:ph type="title"/>
          </p:nvPr>
        </p:nvSpPr>
        <p:spPr>
          <a:xfrm>
            <a:off x="1524000" y="105241"/>
            <a:ext cx="5334000" cy="75303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FFC000"/>
              </a:buClr>
              <a:buSzPts val="1400"/>
              <a:buFont typeface="Arial"/>
              <a:buNone/>
            </a:pPr>
            <a:br>
              <a:rPr lang="en-US">
                <a:latin typeface="Arial"/>
                <a:ea typeface="Arial"/>
                <a:cs typeface="Arial"/>
                <a:sym typeface="Arial"/>
              </a:rPr>
            </a:br>
            <a:r>
              <a:rPr lang="en-US">
                <a:latin typeface="Arial"/>
                <a:ea typeface="Arial"/>
                <a:cs typeface="Arial"/>
                <a:sym typeface="Arial"/>
              </a:rPr>
              <a:t>Care Planning </a:t>
            </a:r>
            <a:br>
              <a:rPr lang="en-US">
                <a:latin typeface="Arial"/>
                <a:ea typeface="Arial"/>
                <a:cs typeface="Arial"/>
                <a:sym typeface="Arial"/>
              </a:rPr>
            </a:br>
            <a:r>
              <a:rPr lang="en-US">
                <a:latin typeface="Arial"/>
                <a:ea typeface="Arial"/>
                <a:cs typeface="Arial"/>
                <a:sym typeface="Arial"/>
              </a:rPr>
              <a:t>Implementation Status</a:t>
            </a:r>
            <a:endParaRPr/>
          </a:p>
        </p:txBody>
      </p:sp>
      <p:pic>
        <p:nvPicPr>
          <p:cNvPr id="81" name="Google Shape;81;p4"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82" name="Google Shape;82;p4"/>
          <p:cNvSpPr txBox="1"/>
          <p:nvPr/>
        </p:nvSpPr>
        <p:spPr>
          <a:xfrm>
            <a:off x="471475" y="1066800"/>
            <a:ext cx="7924800" cy="555006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Updates and Accomplishments </a:t>
            </a:r>
            <a:endParaRPr b="1" dirty="0">
              <a:solidFill>
                <a:srgbClr val="FF0000"/>
              </a:solidFill>
              <a:highlight>
                <a:srgbClr val="FFFF00"/>
              </a:highlight>
              <a:latin typeface="Calibri"/>
              <a:ea typeface="Calibri"/>
              <a:cs typeface="Calibri"/>
              <a:sym typeface="Calibri"/>
            </a:endParaRPr>
          </a:p>
          <a:p>
            <a:pPr marL="457200" indent="-3556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Intern acquired - Aaron </a:t>
            </a:r>
            <a:r>
              <a:rPr lang="en-US" sz="2000" dirty="0" err="1">
                <a:solidFill>
                  <a:schemeClr val="dk1"/>
                </a:solidFill>
                <a:latin typeface="Calibri"/>
                <a:cs typeface="Calibri"/>
                <a:sym typeface="Calibri"/>
              </a:rPr>
              <a:t>Madow</a:t>
            </a:r>
            <a:r>
              <a:rPr lang="en-US" sz="2000" dirty="0">
                <a:solidFill>
                  <a:schemeClr val="dk1"/>
                </a:solidFill>
                <a:latin typeface="Calibri"/>
                <a:cs typeface="Calibri"/>
                <a:sym typeface="Calibri"/>
              </a:rPr>
              <a:t>, Public Health Graduate Student, University of Massachusetts. </a:t>
            </a:r>
            <a:endParaRPr sz="2000" dirty="0">
              <a:solidFill>
                <a:schemeClr val="dk1"/>
              </a:solidFill>
              <a:latin typeface="Calibri"/>
              <a:cs typeface="Calibri"/>
              <a:sym typeface="Calibri"/>
            </a:endParaRPr>
          </a:p>
          <a:p>
            <a:pPr marL="457200" indent="-3429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Committee member, Laurie Herndon, on 6-month sabbatical </a:t>
            </a:r>
            <a:endParaRPr sz="2000" dirty="0">
              <a:solidFill>
                <a:schemeClr val="dk1"/>
              </a:solidFill>
              <a:latin typeface="Calibri"/>
              <a:cs typeface="Calibri"/>
              <a:sym typeface="Calibri"/>
            </a:endParaRPr>
          </a:p>
          <a:p>
            <a:pPr marL="457200" indent="-3429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Convened two focus groups for people living with dementia.</a:t>
            </a:r>
            <a:endParaRPr sz="2000" dirty="0">
              <a:solidFill>
                <a:schemeClr val="dk1"/>
              </a:solidFill>
              <a:latin typeface="Calibri"/>
              <a:cs typeface="Calibri"/>
              <a:sym typeface="Calibri"/>
            </a:endParaRPr>
          </a:p>
          <a:p>
            <a:pPr marL="457200" indent="-3429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Created focus group resources including fliers, emails for potential participants, phone screening protocol, scripts, and discussion questions.</a:t>
            </a:r>
            <a:endParaRPr sz="2000" dirty="0">
              <a:solidFill>
                <a:schemeClr val="dk1"/>
              </a:solidFill>
              <a:latin typeface="Calibri"/>
              <a:cs typeface="Calibri"/>
              <a:sym typeface="Calibri"/>
            </a:endParaRPr>
          </a:p>
          <a:p>
            <a:pPr marL="457200" indent="-3429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Participants were recruited from Mass General Brigham and Alzheimer’s Association (Early Stage Support Group and Early Stage Advisory Council).</a:t>
            </a:r>
            <a:endParaRPr sz="2000" dirty="0">
              <a:solidFill>
                <a:schemeClr val="dk1"/>
              </a:solidFill>
              <a:latin typeface="Calibri"/>
              <a:cs typeface="Calibri"/>
              <a:sym typeface="Calibri"/>
            </a:endParaRPr>
          </a:p>
          <a:p>
            <a:pPr marL="457200" marR="0" lvl="0" indent="0" algn="l" rtl="0">
              <a:lnSpc>
                <a:spcPct val="107000"/>
              </a:lnSpc>
              <a:spcBef>
                <a:spcPts val="2000"/>
              </a:spcBef>
              <a:spcAft>
                <a:spcPts val="0"/>
              </a:spcAft>
              <a:buNone/>
            </a:pP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1334193eb2b_0_0"/>
          <p:cNvSpPr txBox="1">
            <a:spLocks noGrp="1"/>
          </p:cNvSpPr>
          <p:nvPr>
            <p:ph type="title"/>
          </p:nvPr>
        </p:nvSpPr>
        <p:spPr>
          <a:xfrm>
            <a:off x="1524000" y="105241"/>
            <a:ext cx="5334000" cy="753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FFC000"/>
              </a:buClr>
              <a:buSzPts val="1400"/>
              <a:buFont typeface="Arial"/>
              <a:buNone/>
            </a:pPr>
            <a:br>
              <a:rPr lang="en-US">
                <a:latin typeface="Arial"/>
                <a:ea typeface="Arial"/>
                <a:cs typeface="Arial"/>
                <a:sym typeface="Arial"/>
              </a:rPr>
            </a:br>
            <a:r>
              <a:rPr lang="en-US">
                <a:latin typeface="Arial"/>
                <a:ea typeface="Arial"/>
                <a:cs typeface="Arial"/>
                <a:sym typeface="Arial"/>
              </a:rPr>
              <a:t>Care Planning </a:t>
            </a:r>
            <a:br>
              <a:rPr lang="en-US">
                <a:latin typeface="Arial"/>
                <a:ea typeface="Arial"/>
                <a:cs typeface="Arial"/>
                <a:sym typeface="Arial"/>
              </a:rPr>
            </a:br>
            <a:r>
              <a:rPr lang="en-US">
                <a:latin typeface="Arial"/>
                <a:ea typeface="Arial"/>
                <a:cs typeface="Arial"/>
                <a:sym typeface="Arial"/>
              </a:rPr>
              <a:t>Implementation Status</a:t>
            </a:r>
            <a:endParaRPr/>
          </a:p>
        </p:txBody>
      </p:sp>
      <p:pic>
        <p:nvPicPr>
          <p:cNvPr id="88" name="Google Shape;88;g1334193eb2b_0_0"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89" name="Google Shape;89;g1334193eb2b_0_0"/>
          <p:cNvSpPr txBox="1"/>
          <p:nvPr/>
        </p:nvSpPr>
        <p:spPr>
          <a:xfrm>
            <a:off x="457200" y="1066800"/>
            <a:ext cx="7924800" cy="56049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Updates and Accomplishments </a:t>
            </a:r>
            <a:r>
              <a:rPr lang="en-US" sz="2000" b="1" u="none" strike="noStrike" cap="none" dirty="0">
                <a:solidFill>
                  <a:schemeClr val="dk1"/>
                </a:solidFill>
                <a:latin typeface="Calibri"/>
                <a:ea typeface="Calibri"/>
                <a:cs typeface="Calibri"/>
                <a:sym typeface="Calibri"/>
              </a:rPr>
              <a:t>(Continued)</a:t>
            </a:r>
            <a:endParaRPr sz="1400" b="0" u="none" strike="noStrike" cap="none" dirty="0">
              <a:solidFill>
                <a:srgbClr val="FF0000"/>
              </a:solidFill>
              <a:highlight>
                <a:srgbClr val="FFFF00"/>
              </a:highlight>
              <a:latin typeface="Arial"/>
              <a:ea typeface="Arial"/>
              <a:cs typeface="Arial"/>
              <a:sym typeface="Arial"/>
            </a:endParaRPr>
          </a:p>
          <a:p>
            <a:pPr marL="461963" lvl="0" indent="-350838" algn="l" rtl="0">
              <a:lnSpc>
                <a:spcPct val="107000"/>
              </a:lnSpc>
              <a:spcBef>
                <a:spcPts val="2000"/>
              </a:spcBef>
              <a:spcAft>
                <a:spcPts val="0"/>
              </a:spcAft>
              <a:buClr>
                <a:schemeClr val="dk1"/>
              </a:buClr>
              <a:buSzPts val="2000"/>
              <a:buFont typeface="Calibri"/>
              <a:buChar char="•"/>
            </a:pPr>
            <a:r>
              <a:rPr lang="en-US" sz="2000" dirty="0">
                <a:solidFill>
                  <a:schemeClr val="dk1"/>
                </a:solidFill>
                <a:latin typeface="Calibri"/>
                <a:ea typeface="Calibri"/>
                <a:cs typeface="Calibri"/>
                <a:sym typeface="Calibri"/>
              </a:rPr>
              <a:t>Phone or Zoom interviews were conducted with nine interested participants.</a:t>
            </a:r>
            <a:endParaRPr sz="2000" dirty="0">
              <a:solidFill>
                <a:schemeClr val="dk1"/>
              </a:solidFill>
              <a:latin typeface="Calibri"/>
              <a:ea typeface="Calibri"/>
              <a:cs typeface="Calibri"/>
              <a:sym typeface="Calibri"/>
            </a:endParaRPr>
          </a:p>
          <a:p>
            <a:pPr marL="461963" lvl="0" indent="-350838" algn="l" rtl="0">
              <a:lnSpc>
                <a:spcPct val="107000"/>
              </a:lnSpc>
              <a:spcBef>
                <a:spcPts val="2000"/>
              </a:spcBef>
              <a:spcAft>
                <a:spcPts val="0"/>
              </a:spcAft>
              <a:buClr>
                <a:schemeClr val="dk1"/>
              </a:buClr>
              <a:buSzPts val="2000"/>
              <a:buFont typeface="Calibri"/>
              <a:buChar char="•"/>
            </a:pPr>
            <a:r>
              <a:rPr lang="en-US" sz="2000" dirty="0">
                <a:solidFill>
                  <a:schemeClr val="dk1"/>
                </a:solidFill>
                <a:latin typeface="Calibri"/>
                <a:ea typeface="Calibri"/>
                <a:cs typeface="Calibri"/>
                <a:sym typeface="Calibri"/>
              </a:rPr>
              <a:t>Some interested participants did not attend.  One interested participant withdrew.</a:t>
            </a:r>
            <a:endParaRPr sz="2000" dirty="0">
              <a:solidFill>
                <a:schemeClr val="dk1"/>
              </a:solidFill>
              <a:latin typeface="Calibri"/>
              <a:ea typeface="Calibri"/>
              <a:cs typeface="Calibri"/>
              <a:sym typeface="Calibri"/>
            </a:endParaRPr>
          </a:p>
          <a:p>
            <a:pPr marL="461963" marR="0" lvl="0" indent="-350838" algn="l" rtl="0">
              <a:lnSpc>
                <a:spcPct val="107000"/>
              </a:lnSpc>
              <a:spcBef>
                <a:spcPts val="2000"/>
              </a:spcBef>
              <a:spcAft>
                <a:spcPts val="0"/>
              </a:spcAft>
              <a:buClr>
                <a:schemeClr val="dk1"/>
              </a:buClr>
              <a:buSzPts val="2000"/>
              <a:buFont typeface="Calibri"/>
              <a:buChar char="•"/>
            </a:pPr>
            <a:r>
              <a:rPr lang="en-US" sz="2000" dirty="0">
                <a:solidFill>
                  <a:schemeClr val="dk1"/>
                </a:solidFill>
                <a:latin typeface="Calibri"/>
                <a:ea typeface="Calibri"/>
                <a:cs typeface="Calibri"/>
                <a:sym typeface="Calibri"/>
              </a:rPr>
              <a:t>Three individuals participated in one session while two individuals participated in a second session.</a:t>
            </a:r>
            <a:endParaRPr sz="2000" dirty="0">
              <a:solidFill>
                <a:schemeClr val="dk1"/>
              </a:solidFill>
              <a:latin typeface="Calibri"/>
              <a:ea typeface="Calibri"/>
              <a:cs typeface="Calibri"/>
              <a:sym typeface="Calibri"/>
            </a:endParaRPr>
          </a:p>
          <a:p>
            <a:pPr marL="461963" lvl="0" indent="-350838" algn="l" rtl="0">
              <a:lnSpc>
                <a:spcPct val="107000"/>
              </a:lnSpc>
              <a:spcBef>
                <a:spcPts val="2000"/>
              </a:spcBef>
              <a:spcAft>
                <a:spcPts val="0"/>
              </a:spcAft>
              <a:buClr>
                <a:schemeClr val="dk1"/>
              </a:buClr>
              <a:buSzPts val="2000"/>
              <a:buFont typeface="Calibri"/>
              <a:buChar char="•"/>
            </a:pPr>
            <a:r>
              <a:rPr lang="en-US" sz="2000" dirty="0">
                <a:solidFill>
                  <a:schemeClr val="dk1"/>
                </a:solidFill>
                <a:latin typeface="Calibri"/>
                <a:ea typeface="Calibri"/>
                <a:cs typeface="Calibri"/>
                <a:sym typeface="Calibri"/>
              </a:rPr>
              <a:t>Alzheimer’s Association staff facilitated focus group discussions. Meeting minutes were documented, and the sessions were recorded with the participants’ verbal consent.  Participants were advised the recordings would be viewed by the workgroup members and not shared or used for any other purpose.</a:t>
            </a:r>
            <a:endParaRPr sz="2000" dirty="0">
              <a:solidFill>
                <a:schemeClr val="dk1"/>
              </a:solidFill>
              <a:latin typeface="Calibri"/>
              <a:ea typeface="Calibri"/>
              <a:cs typeface="Calibri"/>
              <a:sym typeface="Calibri"/>
            </a:endParaRPr>
          </a:p>
          <a:p>
            <a:pPr marL="457200" marR="0" lvl="0" indent="0" algn="l" rtl="0">
              <a:lnSpc>
                <a:spcPct val="107000"/>
              </a:lnSpc>
              <a:spcBef>
                <a:spcPts val="20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1334193eb2b_0_6"/>
          <p:cNvSpPr txBox="1">
            <a:spLocks noGrp="1"/>
          </p:cNvSpPr>
          <p:nvPr>
            <p:ph type="title"/>
          </p:nvPr>
        </p:nvSpPr>
        <p:spPr>
          <a:xfrm>
            <a:off x="1524000" y="105241"/>
            <a:ext cx="5334000" cy="753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FFC000"/>
              </a:buClr>
              <a:buSzPts val="1400"/>
              <a:buFont typeface="Arial"/>
              <a:buNone/>
            </a:pPr>
            <a:br>
              <a:rPr lang="en-US">
                <a:latin typeface="Arial"/>
                <a:ea typeface="Arial"/>
                <a:cs typeface="Arial"/>
                <a:sym typeface="Arial"/>
              </a:rPr>
            </a:br>
            <a:r>
              <a:rPr lang="en-US">
                <a:latin typeface="Arial"/>
                <a:ea typeface="Arial"/>
                <a:cs typeface="Arial"/>
                <a:sym typeface="Arial"/>
              </a:rPr>
              <a:t>Care Planning </a:t>
            </a:r>
            <a:br>
              <a:rPr lang="en-US">
                <a:latin typeface="Arial"/>
                <a:ea typeface="Arial"/>
                <a:cs typeface="Arial"/>
                <a:sym typeface="Arial"/>
              </a:rPr>
            </a:br>
            <a:r>
              <a:rPr lang="en-US">
                <a:latin typeface="Arial"/>
                <a:ea typeface="Arial"/>
                <a:cs typeface="Arial"/>
                <a:sym typeface="Arial"/>
              </a:rPr>
              <a:t>Implementation Status</a:t>
            </a:r>
            <a:endParaRPr/>
          </a:p>
        </p:txBody>
      </p:sp>
      <p:pic>
        <p:nvPicPr>
          <p:cNvPr id="95" name="Google Shape;95;g1334193eb2b_0_6"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96" name="Google Shape;96;g1334193eb2b_0_6"/>
          <p:cNvSpPr txBox="1"/>
          <p:nvPr/>
        </p:nvSpPr>
        <p:spPr>
          <a:xfrm>
            <a:off x="457200" y="1066800"/>
            <a:ext cx="7924800" cy="5277302"/>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200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Updates and Accomplishments </a:t>
            </a:r>
            <a:r>
              <a:rPr lang="en-US" sz="2000" b="1" i="1" u="none" strike="noStrike" cap="none" dirty="0">
                <a:solidFill>
                  <a:schemeClr val="dk1"/>
                </a:solidFill>
                <a:latin typeface="Calibri"/>
                <a:ea typeface="Calibri"/>
                <a:cs typeface="Calibri"/>
                <a:sym typeface="Calibri"/>
              </a:rPr>
              <a:t>(Continued) </a:t>
            </a:r>
            <a:endParaRPr sz="1400" b="0" i="1" u="none" strike="noStrike" cap="none" dirty="0">
              <a:solidFill>
                <a:srgbClr val="FF0000"/>
              </a:solidFill>
              <a:highlight>
                <a:srgbClr val="FFFF00"/>
              </a:highlight>
              <a:latin typeface="Arial"/>
              <a:ea typeface="Arial"/>
              <a:cs typeface="Arial"/>
              <a:sym typeface="Arial"/>
            </a:endParaRPr>
          </a:p>
          <a:p>
            <a:pPr marL="457200" marR="0" lvl="0" indent="-346075" algn="l" rtl="0">
              <a:lnSpc>
                <a:spcPct val="107000"/>
              </a:lnSpc>
              <a:buClr>
                <a:schemeClr val="dk1"/>
              </a:buClr>
              <a:buSzPts val="2000"/>
              <a:buFont typeface="Calibri"/>
              <a:buChar char="•"/>
            </a:pPr>
            <a:r>
              <a:rPr lang="en-US" sz="2000" dirty="0">
                <a:solidFill>
                  <a:schemeClr val="dk1"/>
                </a:solidFill>
                <a:latin typeface="Calibri"/>
                <a:ea typeface="Calibri"/>
                <a:cs typeface="Calibri"/>
                <a:sym typeface="Calibri"/>
              </a:rPr>
              <a:t>Discussion questions were shared in advance with participants, allowing them the opportunity to think about their experiences.</a:t>
            </a:r>
          </a:p>
          <a:p>
            <a:pPr marL="457200" marR="0" lvl="0" indent="4763" algn="l" rtl="0">
              <a:lnSpc>
                <a:spcPct val="107000"/>
              </a:lnSpc>
              <a:spcAft>
                <a:spcPts val="2000"/>
              </a:spcAft>
              <a:buClr>
                <a:schemeClr val="dk1"/>
              </a:buClr>
              <a:buSzPts val="2000"/>
            </a:pPr>
            <a:r>
              <a:rPr lang="en-US" sz="2000" dirty="0">
                <a:solidFill>
                  <a:schemeClr val="dk1"/>
                </a:solidFill>
                <a:latin typeface="Calibri"/>
                <a:ea typeface="Calibri"/>
                <a:cs typeface="Calibri"/>
                <a:sym typeface="Calibri"/>
              </a:rPr>
              <a:t>Questions included:</a:t>
            </a:r>
            <a:endParaRPr sz="2000" dirty="0">
              <a:solidFill>
                <a:schemeClr val="dk1"/>
              </a:solidFill>
              <a:latin typeface="Calibri"/>
              <a:ea typeface="Calibri"/>
              <a:cs typeface="Calibri"/>
              <a:sym typeface="Calibri"/>
            </a:endParaRPr>
          </a:p>
          <a:p>
            <a:pPr marL="803275" lvl="3" indent="-341313">
              <a:lnSpc>
                <a:spcPct val="107000"/>
              </a:lnSpc>
              <a:spcAft>
                <a:spcPts val="1500"/>
              </a:spcAft>
              <a:buClr>
                <a:schemeClr val="dk1"/>
              </a:buClr>
              <a:buSzPct val="95000"/>
              <a:buFont typeface="Calibri"/>
              <a:buChar char="○"/>
            </a:pPr>
            <a:r>
              <a:rPr lang="en-US" sz="2000" i="1" dirty="0">
                <a:solidFill>
                  <a:schemeClr val="dk1"/>
                </a:solidFill>
                <a:latin typeface="Calibri"/>
                <a:cs typeface="Calibri"/>
                <a:sym typeface="Calibri"/>
              </a:rPr>
              <a:t>What was your experience of communicating with your doctor or healthcare provider about your concerns?  Please share a positive experience or a negative experience. What types of things would you have expected from your doctor when discussing your diagnosis?</a:t>
            </a:r>
            <a:endParaRPr sz="2000" i="1" dirty="0">
              <a:solidFill>
                <a:schemeClr val="dk1"/>
              </a:solidFill>
              <a:latin typeface="Calibri"/>
              <a:cs typeface="Calibri"/>
              <a:sym typeface="Calibri"/>
            </a:endParaRPr>
          </a:p>
          <a:p>
            <a:pPr marL="803275" lvl="3" indent="-341313">
              <a:lnSpc>
                <a:spcPct val="107000"/>
              </a:lnSpc>
              <a:spcAft>
                <a:spcPts val="1500"/>
              </a:spcAft>
              <a:buClr>
                <a:schemeClr val="dk1"/>
              </a:buClr>
              <a:buSzPct val="95000"/>
              <a:buFont typeface="Calibri"/>
              <a:buChar char="○"/>
            </a:pPr>
            <a:r>
              <a:rPr lang="en-US" sz="2000" i="1" dirty="0">
                <a:solidFill>
                  <a:schemeClr val="dk1"/>
                </a:solidFill>
                <a:latin typeface="Calibri"/>
                <a:cs typeface="Calibri"/>
                <a:sym typeface="Calibri"/>
              </a:rPr>
              <a:t>What are the most important things you want a doctor or healthcare provider to know about you? </a:t>
            </a:r>
            <a:endParaRPr sz="2000" i="1" dirty="0">
              <a:solidFill>
                <a:schemeClr val="dk1"/>
              </a:solidFill>
              <a:latin typeface="Calibri"/>
              <a:cs typeface="Calibri"/>
              <a:sym typeface="Calibri"/>
            </a:endParaRPr>
          </a:p>
          <a:p>
            <a:pPr marL="457200" lvl="0" indent="-346075" algn="l" rtl="0">
              <a:lnSpc>
                <a:spcPct val="107916"/>
              </a:lnSpc>
              <a:spcAft>
                <a:spcPts val="0"/>
              </a:spcAft>
              <a:buClr>
                <a:schemeClr val="dk1"/>
              </a:buClr>
              <a:buSzPts val="2000"/>
              <a:buFont typeface="Calibri"/>
              <a:buChar char="•"/>
            </a:pPr>
            <a:r>
              <a:rPr lang="en-US" sz="2000" dirty="0">
                <a:solidFill>
                  <a:schemeClr val="dk1"/>
                </a:solidFill>
                <a:latin typeface="Calibri"/>
                <a:ea typeface="Calibri"/>
                <a:cs typeface="Calibri"/>
                <a:sym typeface="Calibri"/>
              </a:rPr>
              <a:t>Focus group facilitators were provided with discussion questions and suggested follow-up questions to support open discussion.</a:t>
            </a: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1334193eb2b_0_12"/>
          <p:cNvSpPr txBox="1">
            <a:spLocks noGrp="1"/>
          </p:cNvSpPr>
          <p:nvPr>
            <p:ph type="title"/>
          </p:nvPr>
        </p:nvSpPr>
        <p:spPr>
          <a:xfrm>
            <a:off x="1524000" y="105241"/>
            <a:ext cx="5334000" cy="753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FFC000"/>
              </a:buClr>
              <a:buSzPts val="1400"/>
              <a:buFont typeface="Arial"/>
              <a:buNone/>
            </a:pPr>
            <a:br>
              <a:rPr lang="en-US">
                <a:latin typeface="Arial"/>
                <a:ea typeface="Arial"/>
                <a:cs typeface="Arial"/>
                <a:sym typeface="Arial"/>
              </a:rPr>
            </a:br>
            <a:r>
              <a:rPr lang="en-US">
                <a:latin typeface="Arial"/>
                <a:ea typeface="Arial"/>
                <a:cs typeface="Arial"/>
                <a:sym typeface="Arial"/>
              </a:rPr>
              <a:t>Care Planning </a:t>
            </a:r>
            <a:br>
              <a:rPr lang="en-US">
                <a:latin typeface="Arial"/>
                <a:ea typeface="Arial"/>
                <a:cs typeface="Arial"/>
                <a:sym typeface="Arial"/>
              </a:rPr>
            </a:br>
            <a:r>
              <a:rPr lang="en-US">
                <a:latin typeface="Arial"/>
                <a:ea typeface="Arial"/>
                <a:cs typeface="Arial"/>
                <a:sym typeface="Arial"/>
              </a:rPr>
              <a:t>Implementation Status</a:t>
            </a:r>
            <a:endParaRPr/>
          </a:p>
        </p:txBody>
      </p:sp>
      <p:pic>
        <p:nvPicPr>
          <p:cNvPr id="102" name="Google Shape;102;g1334193eb2b_0_12"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103" name="Google Shape;103;g1334193eb2b_0_12"/>
          <p:cNvSpPr txBox="1"/>
          <p:nvPr/>
        </p:nvSpPr>
        <p:spPr>
          <a:xfrm>
            <a:off x="457200" y="1066800"/>
            <a:ext cx="7924800" cy="309414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2000"/>
              </a:spcBef>
              <a:spcAft>
                <a:spcPts val="0"/>
              </a:spcAft>
              <a:buNone/>
            </a:pPr>
            <a:r>
              <a:rPr lang="en-US" sz="2000" b="1" dirty="0">
                <a:solidFill>
                  <a:schemeClr val="dk1"/>
                </a:solidFill>
                <a:latin typeface="Calibri"/>
                <a:ea typeface="Calibri"/>
                <a:cs typeface="Calibri"/>
                <a:sym typeface="Calibri"/>
              </a:rPr>
              <a:t>Next Steps </a:t>
            </a:r>
            <a:endParaRPr b="1" dirty="0">
              <a:solidFill>
                <a:srgbClr val="FF0000"/>
              </a:solidFill>
              <a:highlight>
                <a:srgbClr val="FFFF00"/>
              </a:highlight>
              <a:latin typeface="Calibri"/>
              <a:ea typeface="Calibri"/>
              <a:cs typeface="Calibri"/>
              <a:sym typeface="Calibri"/>
            </a:endParaRPr>
          </a:p>
          <a:p>
            <a:pPr marL="457200" marR="0" lvl="0" indent="-355600" algn="l" rtl="0">
              <a:lnSpc>
                <a:spcPct val="107000"/>
              </a:lnSpc>
              <a:spcBef>
                <a:spcPts val="2000"/>
              </a:spcBef>
              <a:spcAft>
                <a:spcPts val="0"/>
              </a:spcAft>
              <a:buClr>
                <a:schemeClr val="dk1"/>
              </a:buClr>
              <a:buSzPts val="2000"/>
              <a:buFont typeface="Calibri"/>
              <a:buChar char="•"/>
            </a:pPr>
            <a:r>
              <a:rPr lang="en-US" sz="2000" dirty="0">
                <a:solidFill>
                  <a:schemeClr val="dk1"/>
                </a:solidFill>
                <a:latin typeface="Calibri"/>
                <a:ea typeface="Calibri"/>
                <a:cs typeface="Calibri"/>
                <a:sym typeface="Calibri"/>
              </a:rPr>
              <a:t>Recruit caregivers or care partners of someone living with Alzheimer’s or other dementia to participate in focus groups in early Fall</a:t>
            </a:r>
            <a:endParaRPr sz="2000" dirty="0">
              <a:solidFill>
                <a:schemeClr val="dk1"/>
              </a:solidFill>
              <a:latin typeface="Calibri"/>
              <a:ea typeface="Calibri"/>
              <a:cs typeface="Calibri"/>
              <a:sym typeface="Calibri"/>
            </a:endParaRPr>
          </a:p>
          <a:p>
            <a:pPr marL="457200" indent="-3556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Review information from all focus group sessions with workgroup members to inform next steps</a:t>
            </a:r>
            <a:endParaRPr sz="2000" dirty="0">
              <a:solidFill>
                <a:schemeClr val="dk1"/>
              </a:solidFill>
              <a:latin typeface="Calibri"/>
              <a:cs typeface="Calibri"/>
              <a:sym typeface="Calibri"/>
            </a:endParaRPr>
          </a:p>
          <a:p>
            <a:pPr marL="457200" indent="-355600">
              <a:lnSpc>
                <a:spcPct val="107000"/>
              </a:lnSpc>
              <a:spcBef>
                <a:spcPts val="2000"/>
              </a:spcBef>
              <a:buClr>
                <a:schemeClr val="dk1"/>
              </a:buClr>
              <a:buSzPts val="2000"/>
              <a:buFont typeface="Calibri"/>
              <a:buChar char="•"/>
            </a:pPr>
            <a:r>
              <a:rPr lang="en-US" sz="2000" dirty="0">
                <a:solidFill>
                  <a:schemeClr val="dk1"/>
                </a:solidFill>
                <a:latin typeface="Calibri"/>
                <a:cs typeface="Calibri"/>
                <a:sym typeface="Calibri"/>
              </a:rPr>
              <a:t>Make decision if using an existing tool or create a new template</a:t>
            </a:r>
            <a:endParaRPr sz="2000" dirty="0">
              <a:solidFill>
                <a:schemeClr val="dk1"/>
              </a:solidFill>
              <a:latin typeface="Calibri"/>
              <a:cs typeface="Calibri"/>
              <a:sym typeface="Calibri"/>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2744</TotalTime>
  <Words>1038</Words>
  <Application>Microsoft Office PowerPoint</Application>
  <PresentationFormat>On-screen Show (4:3)</PresentationFormat>
  <Paragraphs>132</Paragraphs>
  <Slides>15</Slides>
  <Notes>13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Arial</vt:lpstr>
      <vt:lpstr>Book Antiqua</vt:lpstr>
      <vt:lpstr>Calibri</vt:lpstr>
      <vt:lpstr>Calibri Light</vt:lpstr>
      <vt:lpstr>Noto Sans Symbols</vt:lpstr>
      <vt:lpstr>Symbol</vt:lpstr>
      <vt:lpstr>Wingdings</vt:lpstr>
      <vt:lpstr>Office Theme</vt:lpstr>
      <vt:lpstr>2_Blue Presentation Template - MA HHS - small logos</vt:lpstr>
      <vt:lpstr>3_Blue Presentation Template - MA HHS - small logos</vt:lpstr>
      <vt:lpstr>PowerPoint Presentation</vt:lpstr>
      <vt:lpstr>Agenda</vt:lpstr>
      <vt:lpstr>PowerPoint Presentation</vt:lpstr>
      <vt:lpstr>Person-Directed Care Planning</vt:lpstr>
      <vt:lpstr>PowerPoint Presentation</vt:lpstr>
      <vt:lpstr> Care Planning  Implementation Status</vt:lpstr>
      <vt:lpstr> Care Planning  Implementation Status</vt:lpstr>
      <vt:lpstr> Care Planning  Implementation Status</vt:lpstr>
      <vt:lpstr> Care Planning  Implementation Status</vt:lpstr>
      <vt:lpstr> Care Planning Challenges and Solutions</vt:lpstr>
      <vt:lpstr> Care Planning Challenges and Solutions</vt:lpstr>
      <vt:lpstr>CARE PLANNG DISCUSSION (15 min)</vt:lpstr>
      <vt:lpstr>PowerPoint Presentation</vt:lpstr>
      <vt:lpstr>PowerPoint Presentation</vt:lpstr>
      <vt:lpstr>Next Steps &amp; Vote to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Vidler, Lynn (ELD)</dc:creator>
  <cp:lastModifiedBy>Travascio, William (ELD)</cp:lastModifiedBy>
  <cp:revision>154</cp:revision>
  <cp:lastPrinted>2022-02-04T14:48:32Z</cp:lastPrinted>
  <dcterms:created xsi:type="dcterms:W3CDTF">2021-12-30T21:26:11Z</dcterms:created>
  <dcterms:modified xsi:type="dcterms:W3CDTF">2022-08-01T16:57:38Z</dcterms:modified>
</cp:coreProperties>
</file>