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omments/modernComment_14D_8ECF97B.xml" ContentType="application/vnd.ms-powerpoint.comments+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4"/>
  </p:sldMasterIdLst>
  <p:notesMasterIdLst>
    <p:notesMasterId r:id="rId37"/>
  </p:notesMasterIdLst>
  <p:handoutMasterIdLst>
    <p:handoutMasterId r:id="rId38"/>
  </p:handoutMasterIdLst>
  <p:sldIdLst>
    <p:sldId id="257" r:id="rId5"/>
    <p:sldId id="278" r:id="rId6"/>
    <p:sldId id="279" r:id="rId7"/>
    <p:sldId id="311" r:id="rId8"/>
    <p:sldId id="527" r:id="rId9"/>
    <p:sldId id="280" r:id="rId10"/>
    <p:sldId id="521" r:id="rId11"/>
    <p:sldId id="332" r:id="rId12"/>
    <p:sldId id="528" r:id="rId13"/>
    <p:sldId id="529" r:id="rId14"/>
    <p:sldId id="541" r:id="rId15"/>
    <p:sldId id="542" r:id="rId16"/>
    <p:sldId id="522" r:id="rId17"/>
    <p:sldId id="281" r:id="rId18"/>
    <p:sldId id="530" r:id="rId19"/>
    <p:sldId id="282" r:id="rId20"/>
    <p:sldId id="531" r:id="rId21"/>
    <p:sldId id="334" r:id="rId22"/>
    <p:sldId id="283" r:id="rId23"/>
    <p:sldId id="535" r:id="rId24"/>
    <p:sldId id="285" r:id="rId25"/>
    <p:sldId id="536" r:id="rId26"/>
    <p:sldId id="532" r:id="rId27"/>
    <p:sldId id="284" r:id="rId28"/>
    <p:sldId id="537" r:id="rId29"/>
    <p:sldId id="333" r:id="rId30"/>
    <p:sldId id="538" r:id="rId31"/>
    <p:sldId id="300" r:id="rId32"/>
    <p:sldId id="525" r:id="rId33"/>
    <p:sldId id="540" r:id="rId34"/>
    <p:sldId id="526" r:id="rId35"/>
    <p:sldId id="296" r:id="rId3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FCB4715-3E76-94B1-5804-94C5A2B274F4}" name="Khan, Meryum (AGO)" initials="KM(" userId="S::Meryum.Khan@mass.gov::bf5000a2-9f97-4f88-8a24-9a44d8709de6" providerId="AD"/>
  <p188:author id="{B7A12734-59AF-97DE-4268-58D51FC498B6}" name="Wu, Lili (AGO)" initials="W(" userId="S::lili.wu@mass.gov::20a7e8f8-71b1-475a-8cd1-1efd035fc5a9" providerId="AD"/>
  <p188:author id="{7CC74D97-08B7-9EA8-C8CD-5C106FA7A273}" name="Moran, Lauren (AGO)" initials="M(" userId="S::lauren.moran@mass.gov::676cc4e2-560c-445e-980b-7714d8622d75" providerId="AD"/>
  <p188:author id="{4410B7F9-9196-B235-9F7F-2F570B101A16}" name="Downing, Peter (AGO)" initials="PD" userId="S::peter.downing@mass.gov::ce774411-be73-4b2d-b4f9-f1ed6db89d2b" providerId="AD"/>
  <p188:author id="{24D940FA-CF8A-9D51-2FF3-9991F1D5714E}" name="Mark, Cynthia (AGO)" initials="M(" userId="S::cynthia.mark@mass.gov::b96e8cc7-e3d7-462e-924f-68803128455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96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43" autoAdjust="0"/>
    <p:restoredTop sz="94796" autoAdjust="0"/>
  </p:normalViewPr>
  <p:slideViewPr>
    <p:cSldViewPr snapToGrid="0">
      <p:cViewPr varScale="1">
        <p:scale>
          <a:sx n="59" d="100"/>
          <a:sy n="59" d="100"/>
        </p:scale>
        <p:origin x="1524" y="52"/>
      </p:cViewPr>
      <p:guideLst>
        <p:guide orient="horz" pos="2160"/>
        <p:guide pos="2880"/>
      </p:guideLst>
    </p:cSldViewPr>
  </p:slideViewPr>
  <p:outlineViewPr>
    <p:cViewPr>
      <p:scale>
        <a:sx n="33" d="100"/>
        <a:sy n="33" d="100"/>
      </p:scale>
      <p:origin x="0" y="-26828"/>
    </p:cViewPr>
  </p:outlineViewPr>
  <p:notesTextViewPr>
    <p:cViewPr>
      <p:scale>
        <a:sx n="1" d="1"/>
        <a:sy n="1" d="1"/>
      </p:scale>
      <p:origin x="0" y="0"/>
    </p:cViewPr>
  </p:notesTextViewPr>
  <p:notesViewPr>
    <p:cSldViewPr snapToGrid="0">
      <p:cViewPr varScale="1">
        <p:scale>
          <a:sx n="95" d="100"/>
          <a:sy n="95" d="100"/>
        </p:scale>
        <p:origin x="3618" y="6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6/11/relationships/changesInfo" Target="changesInfos/changesInfo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urdock, Elizabeth (AGO)" userId="a4e272ea-56e8-4780-8471-4fd6a29a22ee" providerId="ADAL" clId="{5124527F-30D2-4E20-8316-FFFDE8A626C0}"/>
    <pc:docChg chg="modSld">
      <pc:chgData name="Murdock, Elizabeth (AGO)" userId="a4e272ea-56e8-4780-8471-4fd6a29a22ee" providerId="ADAL" clId="{5124527F-30D2-4E20-8316-FFFDE8A626C0}" dt="2025-06-25T12:27:08.163" v="5" actId="20577"/>
      <pc:docMkLst>
        <pc:docMk/>
      </pc:docMkLst>
      <pc:sldChg chg="modSp mod">
        <pc:chgData name="Murdock, Elizabeth (AGO)" userId="a4e272ea-56e8-4780-8471-4fd6a29a22ee" providerId="ADAL" clId="{5124527F-30D2-4E20-8316-FFFDE8A626C0}" dt="2025-06-25T12:27:08.163" v="5" actId="20577"/>
        <pc:sldMkLst>
          <pc:docMk/>
          <pc:sldMk cId="3194814082" sldId="531"/>
        </pc:sldMkLst>
        <pc:spChg chg="mod">
          <ac:chgData name="Murdock, Elizabeth (AGO)" userId="a4e272ea-56e8-4780-8471-4fd6a29a22ee" providerId="ADAL" clId="{5124527F-30D2-4E20-8316-FFFDE8A626C0}" dt="2025-06-25T12:27:08.163" v="5" actId="20577"/>
          <ac:spMkLst>
            <pc:docMk/>
            <pc:sldMk cId="3194814082" sldId="531"/>
            <ac:spMk id="3" creationId="{1F607523-7EE3-BCFE-F08B-707027C6E298}"/>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bg1"/>
                </a:solidFill>
                <a:latin typeface="+mn-lt"/>
                <a:ea typeface="+mn-ea"/>
                <a:cs typeface="+mn-cs"/>
              </a:defRPr>
            </a:pPr>
            <a:r>
              <a:rPr lang="en-US" dirty="0">
                <a:solidFill>
                  <a:schemeClr val="bg1"/>
                </a:solidFill>
              </a:rPr>
              <a:t>Minimum Pay for </a:t>
            </a:r>
            <a:r>
              <a:rPr lang="en-US" altLang="zh-CN" dirty="0">
                <a:solidFill>
                  <a:schemeClr val="bg1"/>
                </a:solidFill>
              </a:rPr>
              <a:t>40 hrs.</a:t>
            </a:r>
            <a:r>
              <a:rPr lang="en-US" altLang="zh-CN" baseline="0" dirty="0">
                <a:solidFill>
                  <a:schemeClr val="bg1"/>
                </a:solidFill>
              </a:rPr>
              <a:t> </a:t>
            </a:r>
            <a:r>
              <a:rPr lang="en-US" baseline="0" dirty="0">
                <a:solidFill>
                  <a:schemeClr val="bg1"/>
                </a:solidFill>
              </a:rPr>
              <a:t>(Sep. 1 – Sep. 14)</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bg1"/>
              </a:solidFill>
              <a:latin typeface="+mn-lt"/>
              <a:ea typeface="+mn-ea"/>
              <a:cs typeface="+mn-cs"/>
            </a:defRPr>
          </a:pPr>
          <a:endParaRPr lang="en-US"/>
        </a:p>
      </c:txPr>
    </c:title>
    <c:autoTitleDeleted val="0"/>
    <c:plotArea>
      <c:layout/>
      <c:barChart>
        <c:barDir val="col"/>
        <c:grouping val="stacked"/>
        <c:varyColors val="0"/>
        <c:ser>
          <c:idx val="0"/>
          <c:order val="0"/>
          <c:tx>
            <c:strRef>
              <c:f>Sheet1!$B$1</c:f>
              <c:strCache>
                <c:ptCount val="1"/>
                <c:pt idx="0">
                  <c:v>Actual earnings</c:v>
                </c:pt>
              </c:strCache>
            </c:strRef>
          </c:tx>
          <c:spPr>
            <a:solidFill>
              <a:schemeClr val="accent1"/>
            </a:solidFill>
            <a:ln>
              <a:noFill/>
            </a:ln>
            <a:effectLst/>
          </c:spPr>
          <c:invertIfNegative val="0"/>
          <c:dLbls>
            <c:dLbl>
              <c:idx val="0"/>
              <c:tx>
                <c:rich>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fld id="{DF380A02-2B9A-4DFB-9E5E-39750E3515FA}" type="VALUE">
                      <a:rPr lang="en-US" sz="1800"/>
                      <a:pPr>
                        <a:defRPr/>
                      </a:pPr>
                      <a:t>[VALUE]</a:t>
                    </a:fld>
                    <a:endParaRPr lang="en-US"/>
                  </a:p>
                </c:rich>
              </c:tx>
              <c:numFmt formatCode="&quot;$&quot;#,##0.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7671-426D-9C6D-01A773B07E02}"/>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Driver Payout</c:v>
                </c:pt>
                <c:pt idx="1">
                  <c:v>Minimum Pay</c:v>
                </c:pt>
              </c:strCache>
            </c:strRef>
          </c:cat>
          <c:val>
            <c:numRef>
              <c:f>Sheet1!$B$2:$B$3</c:f>
              <c:numCache>
                <c:formatCode>General</c:formatCode>
                <c:ptCount val="2"/>
                <c:pt idx="0" formatCode="&quot;$&quot;#,##0.00_);[Red]\(&quot;$&quot;#,##0.00\)">
                  <c:v>950</c:v>
                </c:pt>
              </c:numCache>
            </c:numRef>
          </c:val>
          <c:extLst>
            <c:ext xmlns:c16="http://schemas.microsoft.com/office/drawing/2014/chart" uri="{C3380CC4-5D6E-409C-BE32-E72D297353CC}">
              <c16:uniqueId val="{00000000-B8B0-4205-83E5-36E044512ED0}"/>
            </c:ext>
          </c:extLst>
        </c:ser>
        <c:ser>
          <c:idx val="1"/>
          <c:order val="1"/>
          <c:tx>
            <c:strRef>
              <c:f>Sheet1!$C$1</c:f>
              <c:strCache>
                <c:ptCount val="1"/>
                <c:pt idx="0">
                  <c:v>Minimum Pay</c:v>
                </c:pt>
              </c:strCache>
            </c:strRef>
          </c:tx>
          <c:spPr>
            <a:solidFill>
              <a:schemeClr val="accent2"/>
            </a:solidFill>
            <a:ln>
              <a:noFill/>
            </a:ln>
            <a:effectLst/>
          </c:spPr>
          <c:invertIfNegative val="0"/>
          <c:dLbls>
            <c:dLbl>
              <c:idx val="1"/>
              <c:layout>
                <c:manualLayout>
                  <c:x val="-4.6296296296296294E-3"/>
                  <c:y val="-0.15786043765713506"/>
                </c:manualLayout>
              </c:layout>
              <c:tx>
                <c:rich>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r>
                      <a:rPr lang="en-US" sz="1100" baseline="0" dirty="0"/>
                      <a:t>$1339.20</a:t>
                    </a:r>
                    <a:endParaRPr lang="en-US" dirty="0"/>
                  </a:p>
                </c:rich>
              </c:tx>
              <c:numFmt formatCode="&quot;$&quot;#,##0.00" sourceLinked="0"/>
              <c:spPr>
                <a:noFill/>
                <a:ln>
                  <a:noFill/>
                </a:ln>
                <a:effectLst/>
              </c:spPr>
              <c:txPr>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layout>
                    <c:manualLayout>
                      <c:w val="0.13125000000000001"/>
                      <c:h val="7.9396804613736341E-2"/>
                    </c:manualLayout>
                  </c15:layout>
                  <c15:showDataLabelsRange val="0"/>
                </c:ext>
                <c:ext xmlns:c16="http://schemas.microsoft.com/office/drawing/2014/chart" uri="{C3380CC4-5D6E-409C-BE32-E72D297353CC}">
                  <c16:uniqueId val="{00000001-7671-426D-9C6D-01A773B07E02}"/>
                </c:ext>
              </c:extLst>
            </c:dLbl>
            <c:numFmt formatCode="&quot;$&quot;#,##0.00" sourceLinked="0"/>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Driver Payout</c:v>
                </c:pt>
                <c:pt idx="1">
                  <c:v>Minimum Pay</c:v>
                </c:pt>
              </c:strCache>
            </c:strRef>
          </c:cat>
          <c:val>
            <c:numRef>
              <c:f>Sheet1!$C$2:$C$3</c:f>
              <c:numCache>
                <c:formatCode>"$"#,##0.00_);[Red]\("$"#,##0.00\)</c:formatCode>
                <c:ptCount val="2"/>
                <c:pt idx="1">
                  <c:v>1339</c:v>
                </c:pt>
              </c:numCache>
            </c:numRef>
          </c:val>
          <c:extLst>
            <c:ext xmlns:c16="http://schemas.microsoft.com/office/drawing/2014/chart" uri="{C3380CC4-5D6E-409C-BE32-E72D297353CC}">
              <c16:uniqueId val="{00000001-B8B0-4205-83E5-36E044512ED0}"/>
            </c:ext>
          </c:extLst>
        </c:ser>
        <c:ser>
          <c:idx val="2"/>
          <c:order val="2"/>
          <c:tx>
            <c:strRef>
              <c:f>Sheet1!$D$1</c:f>
              <c:strCache>
                <c:ptCount val="1"/>
                <c:pt idx="0">
                  <c:v>Supplemental Pay</c:v>
                </c:pt>
              </c:strCache>
            </c:strRef>
          </c:tx>
          <c:spPr>
            <a:solidFill>
              <a:schemeClr val="accent3"/>
            </a:solidFill>
            <a:ln>
              <a:noFill/>
            </a:ln>
            <a:effectLst/>
          </c:spPr>
          <c:invertIfNegative val="0"/>
          <c:dLbls>
            <c:dLbl>
              <c:idx val="0"/>
              <c:layout>
                <c:manualLayout>
                  <c:x val="4.6296296296296016E-3"/>
                  <c:y val="9.6222616048783434E-4"/>
                </c:manualLayout>
              </c:layout>
              <c:tx>
                <c:rich>
                  <a:bodyPr/>
                  <a:lstStyle/>
                  <a:p>
                    <a:r>
                      <a:rPr lang="en-US" sz="1800" dirty="0"/>
                      <a:t>$389.20</a:t>
                    </a:r>
                    <a:endParaRPr lang="en-US" dirty="0"/>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7671-426D-9C6D-01A773B07E02}"/>
                </c:ext>
              </c:extLst>
            </c:dLbl>
            <c:numFmt formatCode="&quot;$&quot;#,##0.0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Driver Payout</c:v>
                </c:pt>
                <c:pt idx="1">
                  <c:v>Minimum Pay</c:v>
                </c:pt>
              </c:strCache>
            </c:strRef>
          </c:cat>
          <c:val>
            <c:numRef>
              <c:f>Sheet1!$D$2:$D$3</c:f>
              <c:numCache>
                <c:formatCode>General</c:formatCode>
                <c:ptCount val="2"/>
                <c:pt idx="0" formatCode="&quot;$&quot;#,##0_);[Red]\(&quot;$&quot;#,##0\)">
                  <c:v>389</c:v>
                </c:pt>
              </c:numCache>
            </c:numRef>
          </c:val>
          <c:extLst>
            <c:ext xmlns:c16="http://schemas.microsoft.com/office/drawing/2014/chart" uri="{C3380CC4-5D6E-409C-BE32-E72D297353CC}">
              <c16:uniqueId val="{00000002-B8B0-4205-83E5-36E044512ED0}"/>
            </c:ext>
          </c:extLst>
        </c:ser>
        <c:dLbls>
          <c:showLegendKey val="0"/>
          <c:showVal val="0"/>
          <c:showCatName val="0"/>
          <c:showSerName val="0"/>
          <c:showPercent val="0"/>
          <c:showBubbleSize val="0"/>
        </c:dLbls>
        <c:gapWidth val="150"/>
        <c:overlap val="100"/>
        <c:axId val="1157814784"/>
        <c:axId val="1145127824"/>
      </c:barChart>
      <c:catAx>
        <c:axId val="11578147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crossAx val="1145127824"/>
        <c:crosses val="autoZero"/>
        <c:auto val="1"/>
        <c:lblAlgn val="ctr"/>
        <c:lblOffset val="100"/>
        <c:noMultiLvlLbl val="0"/>
      </c:catAx>
      <c:valAx>
        <c:axId val="1145127824"/>
        <c:scaling>
          <c:orientation val="minMax"/>
        </c:scaling>
        <c:delete val="0"/>
        <c:axPos val="l"/>
        <c:majorGridlines>
          <c:spPr>
            <a:ln w="9525" cap="flat" cmpd="sng" algn="ctr">
              <a:solidFill>
                <a:schemeClr val="tx1">
                  <a:lumMod val="15000"/>
                  <a:lumOff val="85000"/>
                </a:schemeClr>
              </a:solidFill>
              <a:round/>
            </a:ln>
            <a:effectLst/>
          </c:spPr>
        </c:majorGridlines>
        <c:numFmt formatCode="&quot;$&quot;#,##0.00_);[Red]\(&quot;$&quot;#,##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crossAx val="1157814784"/>
        <c:crosses val="autoZero"/>
        <c:crossBetween val="between"/>
      </c:valAx>
      <c:spPr>
        <a:noFill/>
        <a:ln>
          <a:noFill/>
        </a:ln>
        <a:effectLst/>
      </c:spPr>
    </c:plotArea>
    <c:legend>
      <c:legendPos val="b"/>
      <c:legendEntry>
        <c:idx val="0"/>
        <c:txPr>
          <a:bodyPr rot="0" spcFirstLastPara="1" vertOverflow="ellipsis" vert="horz" wrap="square" anchor="ctr" anchorCtr="1"/>
          <a:lstStyle/>
          <a:p>
            <a:pPr>
              <a:defRPr sz="2400" b="0" i="0" u="none" strike="noStrike" kern="1200" baseline="0">
                <a:solidFill>
                  <a:schemeClr val="bg1"/>
                </a:solidFill>
                <a:latin typeface="+mn-lt"/>
                <a:ea typeface="+mn-ea"/>
                <a:cs typeface="+mn-cs"/>
              </a:defRPr>
            </a:pPr>
            <a:endParaRPr lang="en-US"/>
          </a:p>
        </c:txPr>
      </c:legendEntry>
      <c:legendEntry>
        <c:idx val="1"/>
        <c:txPr>
          <a:bodyPr rot="0" spcFirstLastPara="1" vertOverflow="ellipsis" vert="horz" wrap="square" anchor="ctr" anchorCtr="1"/>
          <a:lstStyle/>
          <a:p>
            <a:pPr>
              <a:defRPr sz="2400" b="0" i="0" u="none" strike="noStrike" kern="1200" baseline="0">
                <a:solidFill>
                  <a:schemeClr val="bg1"/>
                </a:solidFill>
                <a:latin typeface="+mn-lt"/>
                <a:ea typeface="+mn-ea"/>
                <a:cs typeface="+mn-cs"/>
              </a:defRPr>
            </a:pPr>
            <a:endParaRPr lang="en-US"/>
          </a:p>
        </c:txPr>
      </c:legendEntry>
      <c:legendEntry>
        <c:idx val="2"/>
        <c:txPr>
          <a:bodyPr rot="0" spcFirstLastPara="1" vertOverflow="ellipsis" vert="horz" wrap="square" anchor="ctr" anchorCtr="1"/>
          <a:lstStyle/>
          <a:p>
            <a:pPr>
              <a:defRPr sz="2400" b="0" i="0" u="none" strike="noStrike" kern="1200" baseline="0">
                <a:solidFill>
                  <a:schemeClr val="bg1"/>
                </a:solidFill>
                <a:latin typeface="+mn-lt"/>
                <a:ea typeface="+mn-ea"/>
                <a:cs typeface="+mn-cs"/>
              </a:defRPr>
            </a:pPr>
            <a:endParaRPr lang="en-US"/>
          </a:p>
        </c:txPr>
      </c:legendEntry>
      <c:overlay val="0"/>
      <c:spPr>
        <a:noFill/>
        <a:ln>
          <a:noFill/>
        </a:ln>
        <a:effectLst/>
      </c:spPr>
      <c:txPr>
        <a:bodyPr rot="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omments/modernComment_14D_8ECF97B.xml><?xml version="1.0" encoding="utf-8"?>
<p188:cmLst xmlns:a="http://schemas.openxmlformats.org/drawingml/2006/main" xmlns:r="http://schemas.openxmlformats.org/officeDocument/2006/relationships" xmlns:p188="http://schemas.microsoft.com/office/powerpoint/2018/8/main">
  <p188:cm id="{E5448FFD-2733-42B2-828D-1AD6869AEC2C}" authorId="{24D940FA-CF8A-9D51-2FF3-9991F1D5714E}" status="resolved" created="2024-09-25T20:25:32.503" complete="100000">
    <ac:txMkLst xmlns:ac="http://schemas.microsoft.com/office/drawing/2013/main/command">
      <pc:docMk xmlns:pc="http://schemas.microsoft.com/office/powerpoint/2013/main/command"/>
      <pc:sldMk xmlns:pc="http://schemas.microsoft.com/office/powerpoint/2013/main/command" cId="149748091" sldId="333"/>
      <ac:spMk id="5" creationId="{392C2303-7C02-9E4F-6849-1ECBB06A0640}"/>
      <ac:txMk cp="199" len="6">
        <ac:context len="379" hash="241072442"/>
      </ac:txMk>
    </ac:txMkLst>
    <p188:pos x="8042564" y="2015834"/>
    <p188:txBody>
      <a:bodyPr/>
      <a:lstStyle/>
      <a:p>
        <a:r>
          <a:rPr lang="en-US"/>
          <a:t>I was asked this Q and could not remember the details.  It would be helpful to future presenters to add a note that OccAcc covers P1 time, but does not cover accidents if the driver is engaged (P23) on the other Company Driver App or when the Driver is solely engaged in personal activities that render him/her unavailable to accept a ride.  </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210FFE98-2851-478D-8E08-570BEE80FB39}" type="datetimeFigureOut">
              <a:rPr lang="en-US" smtClean="0"/>
              <a:t>6/25/2025</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E76E3353-0C6F-438A-A828-B77EB24AE33E}" type="slidenum">
              <a:rPr lang="en-US" smtClean="0"/>
              <a:t>‹#›</a:t>
            </a:fld>
            <a:endParaRPr lang="en-US"/>
          </a:p>
        </p:txBody>
      </p:sp>
    </p:spTree>
    <p:extLst>
      <p:ext uri="{BB962C8B-B14F-4D97-AF65-F5344CB8AC3E}">
        <p14:creationId xmlns:p14="http://schemas.microsoft.com/office/powerpoint/2010/main" val="19891255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90AC8EE0-9917-4D6A-97CC-660E44508720}" type="datetimeFigureOut">
              <a:rPr lang="en-US" smtClean="0"/>
              <a:t>6/25/2025</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72AA9D4-5AB1-4DB6-8E34-127F9F32AA2B}" type="slidenum">
              <a:rPr lang="en-US" smtClean="0"/>
              <a:t>‹#›</a:t>
            </a:fld>
            <a:endParaRPr lang="en-US"/>
          </a:p>
        </p:txBody>
      </p:sp>
    </p:spTree>
    <p:extLst>
      <p:ext uri="{BB962C8B-B14F-4D97-AF65-F5344CB8AC3E}">
        <p14:creationId xmlns:p14="http://schemas.microsoft.com/office/powerpoint/2010/main" val="35561374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F2A48F7F-ECAB-4EFB-BC2E-34AB44D00419}" type="slidenum">
              <a:rPr lang="en-US" altLang="en-US" smtClean="0"/>
              <a:pPr eaLnBrk="1" hangingPunct="1">
                <a:spcBef>
                  <a:spcPct val="0"/>
                </a:spcBef>
              </a:pPr>
              <a:t>1</a:t>
            </a:fld>
            <a:endParaRPr lang="en-US" altLang="en-US"/>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2AA9D4-5AB1-4DB6-8E34-127F9F32AA2B}" type="slidenum">
              <a:rPr lang="en-US" smtClean="0"/>
              <a:t>10</a:t>
            </a:fld>
            <a:endParaRPr lang="en-US"/>
          </a:p>
        </p:txBody>
      </p:sp>
    </p:spTree>
    <p:extLst>
      <p:ext uri="{BB962C8B-B14F-4D97-AF65-F5344CB8AC3E}">
        <p14:creationId xmlns:p14="http://schemas.microsoft.com/office/powerpoint/2010/main" val="3576081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2AA9D4-5AB1-4DB6-8E34-127F9F32AA2B}" type="slidenum">
              <a:rPr lang="en-US" smtClean="0"/>
              <a:t>11</a:t>
            </a:fld>
            <a:endParaRPr lang="en-US"/>
          </a:p>
        </p:txBody>
      </p:sp>
    </p:spTree>
    <p:extLst>
      <p:ext uri="{BB962C8B-B14F-4D97-AF65-F5344CB8AC3E}">
        <p14:creationId xmlns:p14="http://schemas.microsoft.com/office/powerpoint/2010/main" val="21233641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2AA9D4-5AB1-4DB6-8E34-127F9F32AA2B}" type="slidenum">
              <a:rPr lang="en-US" smtClean="0"/>
              <a:t>12</a:t>
            </a:fld>
            <a:endParaRPr lang="en-US"/>
          </a:p>
        </p:txBody>
      </p:sp>
    </p:spTree>
    <p:extLst>
      <p:ext uri="{BB962C8B-B14F-4D97-AF65-F5344CB8AC3E}">
        <p14:creationId xmlns:p14="http://schemas.microsoft.com/office/powerpoint/2010/main" val="41974919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2AA9D4-5AB1-4DB6-8E34-127F9F32AA2B}" type="slidenum">
              <a:rPr lang="en-US" smtClean="0"/>
              <a:t>13</a:t>
            </a:fld>
            <a:endParaRPr lang="en-US"/>
          </a:p>
        </p:txBody>
      </p:sp>
    </p:spTree>
    <p:extLst>
      <p:ext uri="{BB962C8B-B14F-4D97-AF65-F5344CB8AC3E}">
        <p14:creationId xmlns:p14="http://schemas.microsoft.com/office/powerpoint/2010/main" val="20858309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5A7FA4E6-1407-4686-8701-391E5A85FCB5}" type="slidenum">
              <a:rPr lang="en-US" smtClean="0"/>
              <a:pPr/>
              <a:t>14</a:t>
            </a:fld>
            <a:endParaRPr lang="en-US"/>
          </a:p>
        </p:txBody>
      </p:sp>
      <p:sp>
        <p:nvSpPr>
          <p:cNvPr id="6" name="Notes Placeholder 5">
            <a:extLst>
              <a:ext uri="{FF2B5EF4-FFF2-40B4-BE49-F238E27FC236}">
                <a16:creationId xmlns:a16="http://schemas.microsoft.com/office/drawing/2014/main" id="{7AB7DF06-E4FE-4DAD-8D9C-49D48231EBAA}"/>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34013235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2AA9D4-5AB1-4DB6-8E34-127F9F32AA2B}" type="slidenum">
              <a:rPr lang="en-US" smtClean="0"/>
              <a:t>15</a:t>
            </a:fld>
            <a:endParaRPr lang="en-US"/>
          </a:p>
        </p:txBody>
      </p:sp>
    </p:spTree>
    <p:extLst>
      <p:ext uri="{BB962C8B-B14F-4D97-AF65-F5344CB8AC3E}">
        <p14:creationId xmlns:p14="http://schemas.microsoft.com/office/powerpoint/2010/main" val="41763413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9478">
              <a:defRPr/>
            </a:pPr>
            <a:r>
              <a:rPr lang="en-US" sz="1800" dirty="0"/>
              <a:t>80% of</a:t>
            </a:r>
            <a:r>
              <a:rPr lang="en-US" sz="1800" baseline="0" dirty="0"/>
              <a:t> settlement </a:t>
            </a:r>
            <a:r>
              <a:rPr lang="en-US" sz="1800" dirty="0"/>
              <a:t>in restitution to drivers</a:t>
            </a:r>
          </a:p>
          <a:p>
            <a:endParaRPr lang="en-US" sz="1800" dirty="0"/>
          </a:p>
        </p:txBody>
      </p:sp>
      <p:sp>
        <p:nvSpPr>
          <p:cNvPr id="4" name="Slide Number Placeholder 3"/>
          <p:cNvSpPr>
            <a:spLocks noGrp="1"/>
          </p:cNvSpPr>
          <p:nvPr>
            <p:ph type="sldNum" sz="quarter" idx="10"/>
          </p:nvPr>
        </p:nvSpPr>
        <p:spPr/>
        <p:txBody>
          <a:bodyPr/>
          <a:lstStyle/>
          <a:p>
            <a:fld id="{5A7FA4E6-1407-4686-8701-391E5A85FCB5}" type="slidenum">
              <a:rPr lang="en-US" smtClean="0"/>
              <a:t>16</a:t>
            </a:fld>
            <a:endParaRPr lang="en-US"/>
          </a:p>
        </p:txBody>
      </p:sp>
    </p:spTree>
    <p:extLst>
      <p:ext uri="{BB962C8B-B14F-4D97-AF65-F5344CB8AC3E}">
        <p14:creationId xmlns:p14="http://schemas.microsoft.com/office/powerpoint/2010/main" val="42716259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2AA9D4-5AB1-4DB6-8E34-127F9F32AA2B}" type="slidenum">
              <a:rPr lang="en-US" smtClean="0"/>
              <a:t>17</a:t>
            </a:fld>
            <a:endParaRPr lang="en-US"/>
          </a:p>
        </p:txBody>
      </p:sp>
    </p:spTree>
    <p:extLst>
      <p:ext uri="{BB962C8B-B14F-4D97-AF65-F5344CB8AC3E}">
        <p14:creationId xmlns:p14="http://schemas.microsoft.com/office/powerpoint/2010/main" val="10314557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D72AA9D4-5AB1-4DB6-8E34-127F9F32AA2B}" type="slidenum">
              <a:rPr lang="en-US" smtClean="0"/>
              <a:t>18</a:t>
            </a:fld>
            <a:endParaRPr lang="en-US"/>
          </a:p>
        </p:txBody>
      </p:sp>
      <p:sp>
        <p:nvSpPr>
          <p:cNvPr id="6" name="Notes Placeholder 5">
            <a:extLst>
              <a:ext uri="{FF2B5EF4-FFF2-40B4-BE49-F238E27FC236}">
                <a16:creationId xmlns:a16="http://schemas.microsoft.com/office/drawing/2014/main" id="{9AD07215-F439-40AB-9235-5A8D8FB3763D}"/>
              </a:ext>
            </a:extLst>
          </p:cNvPr>
          <p:cNvSpPr>
            <a:spLocks noGrp="1"/>
          </p:cNvSpPr>
          <p:nvPr>
            <p:ph type="body" sz="quarter" idx="3"/>
          </p:nvPr>
        </p:nvSpPr>
        <p:spPr/>
        <p:txBody>
          <a:bodyPr/>
          <a:lstStyle/>
          <a:p>
            <a:r>
              <a:rPr lang="en-US" dirty="0"/>
              <a:t>Annual increase of the lower of either </a:t>
            </a:r>
            <a:r>
              <a:rPr lang="en-US" dirty="0" err="1"/>
              <a:t>i</a:t>
            </a:r>
            <a:r>
              <a:rPr lang="en-US" dirty="0"/>
              <a:t>) 3 percent annual rate or ii) inflation as reflected in the U.S. BLS consumer price index. </a:t>
            </a:r>
          </a:p>
        </p:txBody>
      </p:sp>
    </p:spTree>
    <p:extLst>
      <p:ext uri="{BB962C8B-B14F-4D97-AF65-F5344CB8AC3E}">
        <p14:creationId xmlns:p14="http://schemas.microsoft.com/office/powerpoint/2010/main" val="16187482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5A7FA4E6-1407-4686-8701-391E5A85FCB5}" type="slidenum">
              <a:rPr lang="en-US" smtClean="0"/>
              <a:t>19</a:t>
            </a:fld>
            <a:endParaRPr lang="en-US"/>
          </a:p>
        </p:txBody>
      </p:sp>
      <p:sp>
        <p:nvSpPr>
          <p:cNvPr id="6" name="Notes Placeholder 5">
            <a:extLst>
              <a:ext uri="{FF2B5EF4-FFF2-40B4-BE49-F238E27FC236}">
                <a16:creationId xmlns:a16="http://schemas.microsoft.com/office/drawing/2014/main" id="{3F115DC4-3DF8-40F2-948F-9653584D50BC}"/>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34262663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5A7FA4E6-1407-4686-8701-391E5A85FCB5}" type="slidenum">
              <a:rPr lang="en-US" smtClean="0"/>
              <a:t>2</a:t>
            </a:fld>
            <a:endParaRPr lang="en-US"/>
          </a:p>
        </p:txBody>
      </p:sp>
      <p:sp>
        <p:nvSpPr>
          <p:cNvPr id="6" name="Notes Placeholder 5">
            <a:extLst>
              <a:ext uri="{FF2B5EF4-FFF2-40B4-BE49-F238E27FC236}">
                <a16:creationId xmlns:a16="http://schemas.microsoft.com/office/drawing/2014/main" id="{98138233-D19D-4447-85B8-24433AB99307}"/>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18336483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Font typeface="Arial" panose="020B0604020202020204" pitchFamily="34" charset="0"/>
              <a:buChar char="•"/>
            </a:pPr>
            <a:r>
              <a:rPr lang="en-US" b="0" i="0" dirty="0">
                <a:solidFill>
                  <a:srgbClr val="141414"/>
                </a:solidFill>
                <a:effectLst/>
                <a:latin typeface="Noto Sans VF"/>
              </a:rPr>
              <a:t>Drivers can request sick leave for:</a:t>
            </a:r>
          </a:p>
          <a:p>
            <a:pPr marL="742950" lvl="1" indent="-285750" algn="l">
              <a:buFont typeface="Arial" panose="020B0604020202020204" pitchFamily="34" charset="0"/>
              <a:buChar char="•"/>
            </a:pPr>
            <a:r>
              <a:rPr lang="en-US" b="0" i="0" dirty="0">
                <a:solidFill>
                  <a:srgbClr val="141414"/>
                </a:solidFill>
                <a:effectLst/>
                <a:latin typeface="Noto Sans VF"/>
              </a:rPr>
              <a:t>Mental or physical illness, injury, or health condition (you do not have to have a diagnosis or require medical care when you request leave)</a:t>
            </a:r>
          </a:p>
          <a:p>
            <a:pPr marL="742950" lvl="1" indent="-285750" algn="l">
              <a:buFont typeface="Arial" panose="020B0604020202020204" pitchFamily="34" charset="0"/>
              <a:buChar char="•"/>
            </a:pPr>
            <a:r>
              <a:rPr lang="en-US" b="0" i="0" dirty="0">
                <a:solidFill>
                  <a:srgbClr val="141414"/>
                </a:solidFill>
                <a:effectLst/>
                <a:latin typeface="Noto Sans VF"/>
              </a:rPr>
              <a:t>Diagnosis, care, or treatment of a mental or physical illness, injury, or health condition; or a need for medical diagnosis or preventive care</a:t>
            </a:r>
          </a:p>
          <a:p>
            <a:pPr marL="742950" lvl="1" indent="-285750" algn="l">
              <a:buFont typeface="Arial" panose="020B0604020202020204" pitchFamily="34" charset="0"/>
              <a:buChar char="•"/>
            </a:pPr>
            <a:r>
              <a:rPr lang="en-US" b="0" i="0" dirty="0">
                <a:solidFill>
                  <a:srgbClr val="141414"/>
                </a:solidFill>
                <a:effectLst/>
                <a:latin typeface="Noto Sans VF"/>
              </a:rPr>
              <a:t>Absence from work when you or your child has been the victim of domestic violence. </a:t>
            </a:r>
          </a:p>
          <a:p>
            <a:endParaRPr lang="en-US" dirty="0"/>
          </a:p>
        </p:txBody>
      </p:sp>
      <p:sp>
        <p:nvSpPr>
          <p:cNvPr id="4" name="Slide Number Placeholder 3"/>
          <p:cNvSpPr>
            <a:spLocks noGrp="1"/>
          </p:cNvSpPr>
          <p:nvPr>
            <p:ph type="sldNum" sz="quarter" idx="5"/>
          </p:nvPr>
        </p:nvSpPr>
        <p:spPr/>
        <p:txBody>
          <a:bodyPr/>
          <a:lstStyle/>
          <a:p>
            <a:fld id="{D72AA9D4-5AB1-4DB6-8E34-127F9F32AA2B}" type="slidenum">
              <a:rPr lang="en-US" smtClean="0"/>
              <a:t>20</a:t>
            </a:fld>
            <a:endParaRPr lang="en-US"/>
          </a:p>
        </p:txBody>
      </p:sp>
    </p:spTree>
    <p:extLst>
      <p:ext uri="{BB962C8B-B14F-4D97-AF65-F5344CB8AC3E}">
        <p14:creationId xmlns:p14="http://schemas.microsoft.com/office/powerpoint/2010/main" val="12608812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5A7FA4E6-1407-4686-8701-391E5A85FCB5}" type="slidenum">
              <a:rPr lang="en-US" smtClean="0"/>
              <a:t>21</a:t>
            </a:fld>
            <a:endParaRPr lang="en-US"/>
          </a:p>
        </p:txBody>
      </p:sp>
      <p:sp>
        <p:nvSpPr>
          <p:cNvPr id="6" name="Notes Placeholder 5">
            <a:extLst>
              <a:ext uri="{FF2B5EF4-FFF2-40B4-BE49-F238E27FC236}">
                <a16:creationId xmlns:a16="http://schemas.microsoft.com/office/drawing/2014/main" id="{46EB192A-0287-43CC-A28B-DA3AF1166F55}"/>
              </a:ext>
            </a:extLst>
          </p:cNvPr>
          <p:cNvSpPr>
            <a:spLocks noGrp="1"/>
          </p:cNvSpPr>
          <p:nvPr>
            <p:ph type="body" sz="quarter" idx="3"/>
          </p:nvPr>
        </p:nvSpPr>
        <p:spPr/>
        <p:txBody>
          <a:bodyPr/>
          <a:lstStyle/>
          <a:p>
            <a:endParaRPr lang="en-US" dirty="0"/>
          </a:p>
        </p:txBody>
      </p:sp>
    </p:spTree>
    <p:extLst>
      <p:ext uri="{BB962C8B-B14F-4D97-AF65-F5344CB8AC3E}">
        <p14:creationId xmlns:p14="http://schemas.microsoft.com/office/powerpoint/2010/main" val="13114317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4EA72E"/>
                </a:solidFill>
                <a:effectLst/>
                <a:latin typeface="Calibri" panose="020F0502020204030204" pitchFamily="34" charset="0"/>
              </a:rPr>
              <a:t>The settlement includes the following language related to eligibility:  </a:t>
            </a:r>
            <a:r>
              <a:rPr lang="en-US" b="0" i="1" dirty="0">
                <a:solidFill>
                  <a:srgbClr val="4EA72E"/>
                </a:solidFill>
                <a:effectLst/>
                <a:latin typeface="Calibri" panose="020F0502020204030204" pitchFamily="34" charset="0"/>
              </a:rPr>
              <a:t>Drivers who average at least fifteen (15) hours of combined Engaged Time per week in a quarter will be eligible for a quarterly cash stipend from the Portable Health Fund equal to 50% of the average contribution required for the lowest tier healthcare plan on the Mass Connector Affordable Care Act exchange</a:t>
            </a:r>
            <a:r>
              <a:rPr lang="en-US" b="0" i="1" dirty="0">
                <a:solidFill>
                  <a:srgbClr val="242424"/>
                </a:solidFill>
                <a:effectLst/>
                <a:latin typeface="Calibri" panose="020F0502020204030204" pitchFamily="34" charset="0"/>
              </a:rPr>
              <a:t>.</a:t>
            </a:r>
            <a:endParaRPr lang="en-US" dirty="0"/>
          </a:p>
        </p:txBody>
      </p:sp>
      <p:sp>
        <p:nvSpPr>
          <p:cNvPr id="4" name="Slide Number Placeholder 3"/>
          <p:cNvSpPr>
            <a:spLocks noGrp="1"/>
          </p:cNvSpPr>
          <p:nvPr>
            <p:ph type="sldNum" sz="quarter" idx="5"/>
          </p:nvPr>
        </p:nvSpPr>
        <p:spPr/>
        <p:txBody>
          <a:bodyPr/>
          <a:lstStyle/>
          <a:p>
            <a:fld id="{D72AA9D4-5AB1-4DB6-8E34-127F9F32AA2B}" type="slidenum">
              <a:rPr lang="en-US" smtClean="0"/>
              <a:t>22</a:t>
            </a:fld>
            <a:endParaRPr lang="en-US"/>
          </a:p>
        </p:txBody>
      </p:sp>
    </p:spTree>
    <p:extLst>
      <p:ext uri="{BB962C8B-B14F-4D97-AF65-F5344CB8AC3E}">
        <p14:creationId xmlns:p14="http://schemas.microsoft.com/office/powerpoint/2010/main" val="378129164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 this is complicated. The amount of the stipend is set at the 50% or 100% of the lowest rate healthcare plan on the Mass Connector.  This can only be determined at the time that the fund goes live – early 2025.</a:t>
            </a:r>
          </a:p>
        </p:txBody>
      </p:sp>
      <p:sp>
        <p:nvSpPr>
          <p:cNvPr id="4" name="Slide Number Placeholder 3"/>
          <p:cNvSpPr>
            <a:spLocks noGrp="1"/>
          </p:cNvSpPr>
          <p:nvPr>
            <p:ph type="sldNum" sz="quarter" idx="5"/>
          </p:nvPr>
        </p:nvSpPr>
        <p:spPr/>
        <p:txBody>
          <a:bodyPr/>
          <a:lstStyle/>
          <a:p>
            <a:fld id="{D72AA9D4-5AB1-4DB6-8E34-127F9F32AA2B}" type="slidenum">
              <a:rPr lang="en-US" smtClean="0"/>
              <a:t>23</a:t>
            </a:fld>
            <a:endParaRPr lang="en-US"/>
          </a:p>
        </p:txBody>
      </p:sp>
    </p:spTree>
    <p:extLst>
      <p:ext uri="{BB962C8B-B14F-4D97-AF65-F5344CB8AC3E}">
        <p14:creationId xmlns:p14="http://schemas.microsoft.com/office/powerpoint/2010/main" val="383885190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5A7FA4E6-1407-4686-8701-391E5A85FCB5}" type="slidenum">
              <a:rPr lang="en-US" smtClean="0"/>
              <a:t>24</a:t>
            </a:fld>
            <a:endParaRPr lang="en-US"/>
          </a:p>
        </p:txBody>
      </p:sp>
      <p:sp>
        <p:nvSpPr>
          <p:cNvPr id="3" name="Notes Placeholder 2">
            <a:extLst>
              <a:ext uri="{FF2B5EF4-FFF2-40B4-BE49-F238E27FC236}">
                <a16:creationId xmlns:a16="http://schemas.microsoft.com/office/drawing/2014/main" id="{763E78BA-603C-7BCE-63B3-6FCCFA41B957}"/>
              </a:ext>
            </a:extLst>
          </p:cNvPr>
          <p:cNvSpPr>
            <a:spLocks noGrp="1"/>
          </p:cNvSpPr>
          <p:nvPr>
            <p:ph type="body" idx="1"/>
          </p:nvPr>
        </p:nvSpPr>
        <p:spPr/>
        <p:txBody>
          <a:bodyPr/>
          <a:lstStyle/>
          <a:p>
            <a:r>
              <a:rPr lang="en-US" dirty="0"/>
              <a:t>Prepare for questions about what if driver does not use the money for FMLA?  It appears there is no requirement that drivers use the money for FMLA, so there is no adverse consequences to driver.</a:t>
            </a:r>
          </a:p>
        </p:txBody>
      </p:sp>
    </p:spTree>
    <p:extLst>
      <p:ext uri="{BB962C8B-B14F-4D97-AF65-F5344CB8AC3E}">
        <p14:creationId xmlns:p14="http://schemas.microsoft.com/office/powerpoint/2010/main" val="335480937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2AA9D4-5AB1-4DB6-8E34-127F9F32AA2B}" type="slidenum">
              <a:rPr lang="en-US" smtClean="0"/>
              <a:t>25</a:t>
            </a:fld>
            <a:endParaRPr lang="en-US"/>
          </a:p>
        </p:txBody>
      </p:sp>
    </p:spTree>
    <p:extLst>
      <p:ext uri="{BB962C8B-B14F-4D97-AF65-F5344CB8AC3E}">
        <p14:creationId xmlns:p14="http://schemas.microsoft.com/office/powerpoint/2010/main" val="18829950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Segoe UI" panose="020B0502040204020203" pitchFamily="34" charset="0"/>
              </a:rPr>
              <a:t>Note: </a:t>
            </a:r>
            <a:r>
              <a:rPr lang="en-US" sz="1800" dirty="0" err="1">
                <a:effectLst/>
                <a:latin typeface="Segoe UI" panose="020B0502040204020203" pitchFamily="34" charset="0"/>
              </a:rPr>
              <a:t>OccAcc</a:t>
            </a:r>
            <a:r>
              <a:rPr lang="en-US" sz="1800" dirty="0">
                <a:effectLst/>
                <a:latin typeface="Segoe UI" panose="020B0502040204020203" pitchFamily="34" charset="0"/>
              </a:rPr>
              <a:t> covers P1 time, but does not cover accidents if the driver is engaged (P23) on the other Company Driver App or when the Driver is solely engaged in personal activities that render him/her unavailable to accept a ride. </a:t>
            </a:r>
            <a:endParaRPr lang="en-US" sz="1800" dirty="0">
              <a:effectLst/>
              <a:latin typeface="Arial" panose="020B0604020202020204" pitchFamily="34" charset="0"/>
            </a:endParaRPr>
          </a:p>
          <a:p>
            <a:endParaRPr lang="en-US" sz="1800" dirty="0"/>
          </a:p>
        </p:txBody>
      </p:sp>
      <p:sp>
        <p:nvSpPr>
          <p:cNvPr id="4" name="Slide Number Placeholder 3"/>
          <p:cNvSpPr>
            <a:spLocks noGrp="1"/>
          </p:cNvSpPr>
          <p:nvPr>
            <p:ph type="sldNum" sz="quarter" idx="10"/>
          </p:nvPr>
        </p:nvSpPr>
        <p:spPr/>
        <p:txBody>
          <a:bodyPr/>
          <a:lstStyle/>
          <a:p>
            <a:fld id="{5A7FA4E6-1407-4686-8701-391E5A85FCB5}" type="slidenum">
              <a:rPr lang="en-US" smtClean="0"/>
              <a:pPr/>
              <a:t>26</a:t>
            </a:fld>
            <a:endParaRPr lang="en-US"/>
          </a:p>
        </p:txBody>
      </p:sp>
    </p:spTree>
    <p:extLst>
      <p:ext uri="{BB962C8B-B14F-4D97-AF65-F5344CB8AC3E}">
        <p14:creationId xmlns:p14="http://schemas.microsoft.com/office/powerpoint/2010/main" val="45343464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2AA9D4-5AB1-4DB6-8E34-127F9F32AA2B}" type="slidenum">
              <a:rPr lang="en-US" smtClean="0"/>
              <a:t>27</a:t>
            </a:fld>
            <a:endParaRPr lang="en-US"/>
          </a:p>
        </p:txBody>
      </p:sp>
    </p:spTree>
    <p:extLst>
      <p:ext uri="{BB962C8B-B14F-4D97-AF65-F5344CB8AC3E}">
        <p14:creationId xmlns:p14="http://schemas.microsoft.com/office/powerpoint/2010/main" val="229175093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7FA4E6-1407-4686-8701-391E5A85FCB5}" type="slidenum">
              <a:rPr lang="en-US" smtClean="0"/>
              <a:pPr/>
              <a:t>28</a:t>
            </a:fld>
            <a:endParaRPr lang="en-US"/>
          </a:p>
        </p:txBody>
      </p:sp>
    </p:spTree>
    <p:extLst>
      <p:ext uri="{BB962C8B-B14F-4D97-AF65-F5344CB8AC3E}">
        <p14:creationId xmlns:p14="http://schemas.microsoft.com/office/powerpoint/2010/main" val="172643705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2AA9D4-5AB1-4DB6-8E34-127F9F32AA2B}" type="slidenum">
              <a:rPr lang="en-US" smtClean="0"/>
              <a:t>29</a:t>
            </a:fld>
            <a:endParaRPr lang="en-US"/>
          </a:p>
        </p:txBody>
      </p:sp>
    </p:spTree>
    <p:extLst>
      <p:ext uri="{BB962C8B-B14F-4D97-AF65-F5344CB8AC3E}">
        <p14:creationId xmlns:p14="http://schemas.microsoft.com/office/powerpoint/2010/main" val="15772441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5A7FA4E6-1407-4686-8701-391E5A85FCB5}" type="slidenum">
              <a:rPr lang="en-US" smtClean="0"/>
              <a:t>3</a:t>
            </a:fld>
            <a:endParaRPr lang="en-US"/>
          </a:p>
        </p:txBody>
      </p:sp>
      <p:sp>
        <p:nvSpPr>
          <p:cNvPr id="6" name="Notes Placeholder 5">
            <a:extLst>
              <a:ext uri="{FF2B5EF4-FFF2-40B4-BE49-F238E27FC236}">
                <a16:creationId xmlns:a16="http://schemas.microsoft.com/office/drawing/2014/main" id="{21469F08-688F-47E4-A4A4-DE9558A4E6CE}"/>
              </a:ext>
            </a:extLst>
          </p:cNvPr>
          <p:cNvSpPr>
            <a:spLocks noGrp="1"/>
          </p:cNvSpPr>
          <p:nvPr>
            <p:ph type="body" sz="quarter" idx="3"/>
          </p:nvPr>
        </p:nvSpPr>
        <p:spPr/>
        <p:txBody>
          <a:bodyPr/>
          <a:lstStyle/>
          <a:p>
            <a:r>
              <a:rPr lang="en-US" sz="1800" u="sng" dirty="0">
                <a:solidFill>
                  <a:srgbClr val="008080"/>
                </a:solidFill>
                <a:effectLst/>
                <a:latin typeface="Times New Roman" panose="02020603050405020304" pitchFamily="18" charset="0"/>
                <a:ea typeface="Aptos" panose="020B0004020202020204" pitchFamily="34" charset="0"/>
              </a:rPr>
              <a:t>under the ballot initiatives, the earnings floor would have been ~$23.50/hour (P23 time)]</a:t>
            </a:r>
            <a:endParaRPr lang="en-US" dirty="0"/>
          </a:p>
        </p:txBody>
      </p:sp>
    </p:spTree>
    <p:extLst>
      <p:ext uri="{BB962C8B-B14F-4D97-AF65-F5344CB8AC3E}">
        <p14:creationId xmlns:p14="http://schemas.microsoft.com/office/powerpoint/2010/main" val="354833544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2AA9D4-5AB1-4DB6-8E34-127F9F32AA2B}" type="slidenum">
              <a:rPr lang="en-US" smtClean="0"/>
              <a:t>30</a:t>
            </a:fld>
            <a:endParaRPr lang="en-US"/>
          </a:p>
        </p:txBody>
      </p:sp>
    </p:spTree>
    <p:extLst>
      <p:ext uri="{BB962C8B-B14F-4D97-AF65-F5344CB8AC3E}">
        <p14:creationId xmlns:p14="http://schemas.microsoft.com/office/powerpoint/2010/main" val="350004318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2AA9D4-5AB1-4DB6-8E34-127F9F32AA2B}" type="slidenum">
              <a:rPr lang="en-US" smtClean="0"/>
              <a:t>31</a:t>
            </a:fld>
            <a:endParaRPr lang="en-US"/>
          </a:p>
        </p:txBody>
      </p:sp>
    </p:spTree>
    <p:extLst>
      <p:ext uri="{BB962C8B-B14F-4D97-AF65-F5344CB8AC3E}">
        <p14:creationId xmlns:p14="http://schemas.microsoft.com/office/powerpoint/2010/main" val="146520450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83724"/>
            <a:ext cx="5608320" cy="3660458"/>
          </a:xfrm>
        </p:spPr>
        <p:txBody>
          <a:bodyPr/>
          <a:lstStyle/>
          <a:p>
            <a:endParaRPr lang="en-US"/>
          </a:p>
        </p:txBody>
      </p:sp>
      <p:sp>
        <p:nvSpPr>
          <p:cNvPr id="4" name="Slide Number Placeholder 3"/>
          <p:cNvSpPr>
            <a:spLocks noGrp="1"/>
          </p:cNvSpPr>
          <p:nvPr>
            <p:ph type="sldNum" sz="quarter" idx="10"/>
          </p:nvPr>
        </p:nvSpPr>
        <p:spPr/>
        <p:txBody>
          <a:bodyPr/>
          <a:lstStyle/>
          <a:p>
            <a:fld id="{5A7FA4E6-1407-4686-8701-391E5A85FCB5}" type="slidenum">
              <a:rPr lang="en-US" smtClean="0"/>
              <a:pPr/>
              <a:t>32</a:t>
            </a:fld>
            <a:endParaRPr lang="en-US"/>
          </a:p>
        </p:txBody>
      </p:sp>
    </p:spTree>
    <p:extLst>
      <p:ext uri="{BB962C8B-B14F-4D97-AF65-F5344CB8AC3E}">
        <p14:creationId xmlns:p14="http://schemas.microsoft.com/office/powerpoint/2010/main" val="12226934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D72AA9D4-5AB1-4DB6-8E34-127F9F32AA2B}" type="slidenum">
              <a:rPr lang="en-US" smtClean="0"/>
              <a:t>4</a:t>
            </a:fld>
            <a:endParaRPr lang="en-US"/>
          </a:p>
        </p:txBody>
      </p:sp>
      <p:sp>
        <p:nvSpPr>
          <p:cNvPr id="6" name="Notes Placeholder 5">
            <a:extLst>
              <a:ext uri="{FF2B5EF4-FFF2-40B4-BE49-F238E27FC236}">
                <a16:creationId xmlns:a16="http://schemas.microsoft.com/office/drawing/2014/main" id="{445C2A4C-CD1F-4575-94E4-E570487E3A11}"/>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36703425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2AA9D4-5AB1-4DB6-8E34-127F9F32AA2B}" type="slidenum">
              <a:rPr lang="en-US" smtClean="0"/>
              <a:t>5</a:t>
            </a:fld>
            <a:endParaRPr lang="en-US"/>
          </a:p>
        </p:txBody>
      </p:sp>
    </p:spTree>
    <p:extLst>
      <p:ext uri="{BB962C8B-B14F-4D97-AF65-F5344CB8AC3E}">
        <p14:creationId xmlns:p14="http://schemas.microsoft.com/office/powerpoint/2010/main" val="10733308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5A7FA4E6-1407-4686-8701-391E5A85FCB5}" type="slidenum">
              <a:rPr lang="en-US" smtClean="0"/>
              <a:t>6</a:t>
            </a:fld>
            <a:endParaRPr lang="en-US"/>
          </a:p>
        </p:txBody>
      </p:sp>
      <p:sp>
        <p:nvSpPr>
          <p:cNvPr id="6" name="Notes Placeholder 5">
            <a:extLst>
              <a:ext uri="{FF2B5EF4-FFF2-40B4-BE49-F238E27FC236}">
                <a16:creationId xmlns:a16="http://schemas.microsoft.com/office/drawing/2014/main" id="{27429105-026C-491D-A716-D7FDC0C0EC63}"/>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36681173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2AA9D4-5AB1-4DB6-8E34-127F9F32AA2B}" type="slidenum">
              <a:rPr lang="en-US" smtClean="0"/>
              <a:t>7</a:t>
            </a:fld>
            <a:endParaRPr lang="en-US"/>
          </a:p>
        </p:txBody>
      </p:sp>
    </p:spTree>
    <p:extLst>
      <p:ext uri="{BB962C8B-B14F-4D97-AF65-F5344CB8AC3E}">
        <p14:creationId xmlns:p14="http://schemas.microsoft.com/office/powerpoint/2010/main" val="23576417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467360" y="4252781"/>
            <a:ext cx="5815453" cy="4724352"/>
          </a:xfrm>
        </p:spPr>
        <p:txBody>
          <a:bodyPr/>
          <a:lstStyle/>
          <a:p>
            <a:r>
              <a:rPr lang="en-US" sz="1800" dirty="0">
                <a:effectLst/>
                <a:latin typeface="Segoe UI" panose="020B0502040204020203" pitchFamily="34" charset="0"/>
              </a:rPr>
              <a:t>the earnings minimum applies to P2 and P3 time, and there is no exception for when a rider cancels a ride. Based on past practice, Uber pays ~$2 if a rider cancels during P2 time; Lyft doesn't pay anything. I think that we'll need to confirm that their P2 time is compensated even if the ride is canceled. </a:t>
            </a:r>
            <a:endParaRPr lang="en-US" sz="1600" dirty="0"/>
          </a:p>
        </p:txBody>
      </p:sp>
      <p:sp>
        <p:nvSpPr>
          <p:cNvPr id="4" name="Slide Number Placeholder 3"/>
          <p:cNvSpPr>
            <a:spLocks noGrp="1"/>
          </p:cNvSpPr>
          <p:nvPr>
            <p:ph type="sldNum" sz="quarter" idx="10"/>
          </p:nvPr>
        </p:nvSpPr>
        <p:spPr/>
        <p:txBody>
          <a:bodyPr/>
          <a:lstStyle/>
          <a:p>
            <a:fld id="{5A7FA4E6-1407-4686-8701-391E5A85FCB5}" type="slidenum">
              <a:rPr lang="en-US" smtClean="0"/>
              <a:pPr/>
              <a:t>8</a:t>
            </a:fld>
            <a:endParaRPr lang="en-US"/>
          </a:p>
        </p:txBody>
      </p:sp>
    </p:spTree>
    <p:extLst>
      <p:ext uri="{BB962C8B-B14F-4D97-AF65-F5344CB8AC3E}">
        <p14:creationId xmlns:p14="http://schemas.microsoft.com/office/powerpoint/2010/main" val="11700182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2AA9D4-5AB1-4DB6-8E34-127F9F32AA2B}" type="slidenum">
              <a:rPr lang="en-US" smtClean="0"/>
              <a:t>9</a:t>
            </a:fld>
            <a:endParaRPr lang="en-US"/>
          </a:p>
        </p:txBody>
      </p:sp>
    </p:spTree>
    <p:extLst>
      <p:ext uri="{BB962C8B-B14F-4D97-AF65-F5344CB8AC3E}">
        <p14:creationId xmlns:p14="http://schemas.microsoft.com/office/powerpoint/2010/main" val="186718928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505200" y="304803"/>
            <a:ext cx="4953000" cy="2590799"/>
          </a:xfrm>
        </p:spPr>
        <p:txBody>
          <a:bodyPr/>
          <a:lstStyle>
            <a:lvl1pPr>
              <a:defRPr>
                <a:solidFill>
                  <a:schemeClr val="bg1"/>
                </a:solidFill>
              </a:defRPr>
            </a:lvl1pPr>
          </a:lstStyle>
          <a:p>
            <a:r>
              <a:rPr lang="en-US"/>
              <a:t>Click to edit Master title style</a:t>
            </a:r>
          </a:p>
        </p:txBody>
      </p:sp>
      <p:sp>
        <p:nvSpPr>
          <p:cNvPr id="3" name="Subtitle 2"/>
          <p:cNvSpPr>
            <a:spLocks noGrp="1"/>
          </p:cNvSpPr>
          <p:nvPr>
            <p:ph type="subTitle" idx="1"/>
          </p:nvPr>
        </p:nvSpPr>
        <p:spPr>
          <a:xfrm>
            <a:off x="3505200" y="3886200"/>
            <a:ext cx="5029200" cy="1752600"/>
          </a:xfrm>
        </p:spPr>
        <p:txBody>
          <a:bodyPr/>
          <a:lstStyle>
            <a:lvl1pPr marL="0" indent="0" algn="ctr">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394414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lvl1pPr>
              <a:defRPr>
                <a:solidFill>
                  <a:schemeClr val="bg1"/>
                </a:solidFill>
              </a:defRPr>
            </a:lvl1pPr>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9" name="Slide Number Placeholder 8"/>
          <p:cNvSpPr>
            <a:spLocks noGrp="1"/>
          </p:cNvSpPr>
          <p:nvPr>
            <p:ph type="sldNum" sz="quarter" idx="11"/>
          </p:nvPr>
        </p:nvSpPr>
        <p:spPr/>
        <p:txBody>
          <a:bodyPr/>
          <a:lstStyle/>
          <a:p>
            <a:fld id="{1C078096-9997-49EF-9104-EC42DAE8B88D}" type="slidenum">
              <a:rPr lang="en-US" smtClean="0"/>
              <a:t>‹#›</a:t>
            </a:fld>
            <a:endParaRPr lang="en-US"/>
          </a:p>
        </p:txBody>
      </p:sp>
      <p:sp>
        <p:nvSpPr>
          <p:cNvPr id="8" name="Footer Placeholder 3"/>
          <p:cNvSpPr>
            <a:spLocks noGrp="1"/>
          </p:cNvSpPr>
          <p:nvPr>
            <p:ph type="ftr" sz="quarter" idx="3"/>
          </p:nvPr>
        </p:nvSpPr>
        <p:spPr>
          <a:xfrm>
            <a:off x="2743200" y="6477002"/>
            <a:ext cx="3657600" cy="244475"/>
          </a:xfrm>
        </p:spPr>
        <p:txBody>
          <a:bodyPr/>
          <a:lstStyle/>
          <a:p>
            <a:r>
              <a:rPr lang="en-US"/>
              <a:t>©2018 Office of Massachusetts Attorney General Maura Healey</a:t>
            </a:r>
          </a:p>
        </p:txBody>
      </p:sp>
    </p:spTree>
    <p:extLst>
      <p:ext uri="{BB962C8B-B14F-4D97-AF65-F5344CB8AC3E}">
        <p14:creationId xmlns:p14="http://schemas.microsoft.com/office/powerpoint/2010/main" val="969667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p>
        </p:txBody>
      </p:sp>
      <p:sp>
        <p:nvSpPr>
          <p:cNvPr id="3" name="Content Placeholder 2"/>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Footer Placeholder 4"/>
          <p:cNvSpPr>
            <a:spLocks noGrp="1"/>
          </p:cNvSpPr>
          <p:nvPr>
            <p:ph type="ftr" sz="quarter" idx="3"/>
          </p:nvPr>
        </p:nvSpPr>
        <p:spPr>
          <a:xfrm>
            <a:off x="2743200" y="6477002"/>
            <a:ext cx="3657600" cy="244475"/>
          </a:xfrm>
          <a:prstGeom prst="rect">
            <a:avLst/>
          </a:prstGeom>
        </p:spPr>
        <p:txBody>
          <a:bodyPr vert="horz" lIns="91440" tIns="45720" rIns="91440" bIns="45720" rtlCol="0" anchor="ctr"/>
          <a:lstStyle>
            <a:lvl1pPr algn="ctr">
              <a:defRPr sz="1200">
                <a:solidFill>
                  <a:schemeClr val="bg1">
                    <a:lumMod val="85000"/>
                  </a:schemeClr>
                </a:solidFill>
              </a:defRPr>
            </a:lvl1pPr>
          </a:lstStyle>
          <a:p>
            <a:r>
              <a:rPr lang="en-US"/>
              <a:t>©2018 Office of Massachusetts Attorney General Maura Healey</a:t>
            </a:r>
          </a:p>
        </p:txBody>
      </p:sp>
    </p:spTree>
    <p:extLst>
      <p:ext uri="{BB962C8B-B14F-4D97-AF65-F5344CB8AC3E}">
        <p14:creationId xmlns:p14="http://schemas.microsoft.com/office/powerpoint/2010/main" val="33757299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solidFill>
                  <a:schemeClr val="bg1"/>
                </a:solidFill>
              </a:defRPr>
            </a:lvl1pPr>
            <a:lvl2pPr>
              <a:defRPr sz="24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solidFill>
                  <a:schemeClr val="bg1"/>
                </a:solidFill>
              </a:defRPr>
            </a:lvl1pPr>
            <a:lvl2pPr>
              <a:defRPr sz="24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Date Placeholder 10"/>
          <p:cNvSpPr>
            <a:spLocks noGrp="1"/>
          </p:cNvSpPr>
          <p:nvPr>
            <p:ph type="dt" sz="half" idx="10"/>
          </p:nvPr>
        </p:nvSpPr>
        <p:spPr/>
        <p:txBody>
          <a:bodyPr/>
          <a:lstStyle/>
          <a:p>
            <a:endParaRPr lang="en-US"/>
          </a:p>
        </p:txBody>
      </p:sp>
      <p:sp>
        <p:nvSpPr>
          <p:cNvPr id="13" name="Slide Number Placeholder 12"/>
          <p:cNvSpPr>
            <a:spLocks noGrp="1"/>
          </p:cNvSpPr>
          <p:nvPr>
            <p:ph type="sldNum" sz="quarter" idx="12"/>
          </p:nvPr>
        </p:nvSpPr>
        <p:spPr/>
        <p:txBody>
          <a:bodyPr/>
          <a:lstStyle/>
          <a:p>
            <a:fld id="{1C078096-9997-49EF-9104-EC42DAE8B88D}" type="slidenum">
              <a:rPr lang="en-US" smtClean="0"/>
              <a:t>‹#›</a:t>
            </a:fld>
            <a:endParaRPr lang="en-US"/>
          </a:p>
        </p:txBody>
      </p:sp>
      <p:sp>
        <p:nvSpPr>
          <p:cNvPr id="9" name="Footer Placeholder 3"/>
          <p:cNvSpPr>
            <a:spLocks noGrp="1"/>
          </p:cNvSpPr>
          <p:nvPr>
            <p:ph type="ftr" sz="quarter" idx="3"/>
          </p:nvPr>
        </p:nvSpPr>
        <p:spPr>
          <a:xfrm>
            <a:off x="2743200" y="6477002"/>
            <a:ext cx="3657600" cy="244475"/>
          </a:xfrm>
        </p:spPr>
        <p:txBody>
          <a:bodyPr/>
          <a:lstStyle/>
          <a:p>
            <a:r>
              <a:rPr lang="en-US"/>
              <a:t>©2018 Office of Massachusetts Attorney General Maura Healey</a:t>
            </a:r>
          </a:p>
        </p:txBody>
      </p:sp>
    </p:spTree>
    <p:extLst>
      <p:ext uri="{BB962C8B-B14F-4D97-AF65-F5344CB8AC3E}">
        <p14:creationId xmlns:p14="http://schemas.microsoft.com/office/powerpoint/2010/main" val="1371283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p:cNvSpPr>
            <a:spLocks noGrp="1"/>
          </p:cNvSpPr>
          <p:nvPr>
            <p:ph type="dt" sz="half" idx="11"/>
          </p:nvPr>
        </p:nvSpPr>
        <p:spPr/>
        <p:txBody>
          <a:bodyPr/>
          <a:lstStyle/>
          <a:p>
            <a:endParaRPr lang="en-US"/>
          </a:p>
        </p:txBody>
      </p:sp>
      <p:sp>
        <p:nvSpPr>
          <p:cNvPr id="12" name="Slide Number Placeholder 11"/>
          <p:cNvSpPr>
            <a:spLocks noGrp="1"/>
          </p:cNvSpPr>
          <p:nvPr>
            <p:ph type="sldNum" sz="quarter" idx="12"/>
          </p:nvPr>
        </p:nvSpPr>
        <p:spPr/>
        <p:txBody>
          <a:bodyPr/>
          <a:lstStyle/>
          <a:p>
            <a:fld id="{1C078096-9997-49EF-9104-EC42DAE8B88D}" type="slidenum">
              <a:rPr lang="en-US" smtClean="0"/>
              <a:t>‹#›</a:t>
            </a:fld>
            <a:endParaRPr lang="en-US"/>
          </a:p>
        </p:txBody>
      </p:sp>
      <p:sp>
        <p:nvSpPr>
          <p:cNvPr id="11" name="Footer Placeholder 3"/>
          <p:cNvSpPr>
            <a:spLocks noGrp="1"/>
          </p:cNvSpPr>
          <p:nvPr>
            <p:ph type="ftr" sz="quarter" idx="13"/>
          </p:nvPr>
        </p:nvSpPr>
        <p:spPr>
          <a:xfrm>
            <a:off x="2743200" y="6477002"/>
            <a:ext cx="3657600" cy="244475"/>
          </a:xfrm>
        </p:spPr>
        <p:txBody>
          <a:bodyPr/>
          <a:lstStyle/>
          <a:p>
            <a:r>
              <a:rPr lang="en-US"/>
              <a:t>©2018 Office of Massachusetts Attorney General Maura Healey</a:t>
            </a:r>
          </a:p>
        </p:txBody>
      </p:sp>
    </p:spTree>
    <p:extLst>
      <p:ext uri="{BB962C8B-B14F-4D97-AF65-F5344CB8AC3E}">
        <p14:creationId xmlns:p14="http://schemas.microsoft.com/office/powerpoint/2010/main" val="16566255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p>
        </p:txBody>
      </p:sp>
      <p:sp>
        <p:nvSpPr>
          <p:cNvPr id="9" name="Date Placeholder 8"/>
          <p:cNvSpPr>
            <a:spLocks noGrp="1"/>
          </p:cNvSpPr>
          <p:nvPr>
            <p:ph type="dt" sz="half" idx="10"/>
          </p:nvPr>
        </p:nvSpPr>
        <p:spPr/>
        <p:txBody>
          <a:bodyPr/>
          <a:lstStyle/>
          <a:p>
            <a:endParaRPr lang="en-US"/>
          </a:p>
        </p:txBody>
      </p:sp>
      <p:sp>
        <p:nvSpPr>
          <p:cNvPr id="11" name="Slide Number Placeholder 10"/>
          <p:cNvSpPr>
            <a:spLocks noGrp="1"/>
          </p:cNvSpPr>
          <p:nvPr>
            <p:ph type="sldNum" sz="quarter" idx="12"/>
          </p:nvPr>
        </p:nvSpPr>
        <p:spPr/>
        <p:txBody>
          <a:bodyPr/>
          <a:lstStyle/>
          <a:p>
            <a:fld id="{1C078096-9997-49EF-9104-EC42DAE8B88D}" type="slidenum">
              <a:rPr lang="en-US" smtClean="0"/>
              <a:t>‹#›</a:t>
            </a:fld>
            <a:endParaRPr lang="en-US"/>
          </a:p>
        </p:txBody>
      </p:sp>
      <p:sp>
        <p:nvSpPr>
          <p:cNvPr id="7" name="Footer Placeholder 3"/>
          <p:cNvSpPr>
            <a:spLocks noGrp="1"/>
          </p:cNvSpPr>
          <p:nvPr>
            <p:ph type="ftr" sz="quarter" idx="3"/>
          </p:nvPr>
        </p:nvSpPr>
        <p:spPr>
          <a:xfrm>
            <a:off x="2743200" y="6477002"/>
            <a:ext cx="3657600" cy="244475"/>
          </a:xfrm>
        </p:spPr>
        <p:txBody>
          <a:bodyPr/>
          <a:lstStyle/>
          <a:p>
            <a:r>
              <a:rPr lang="en-US"/>
              <a:t>©2018 Office of Massachusetts Attorney General Maura Healey</a:t>
            </a:r>
          </a:p>
        </p:txBody>
      </p:sp>
    </p:spTree>
    <p:extLst>
      <p:ext uri="{BB962C8B-B14F-4D97-AF65-F5344CB8AC3E}">
        <p14:creationId xmlns:p14="http://schemas.microsoft.com/office/powerpoint/2010/main" val="22567057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endParaRPr lang="en-US"/>
          </a:p>
        </p:txBody>
      </p:sp>
      <p:sp>
        <p:nvSpPr>
          <p:cNvPr id="10" name="Slide Number Placeholder 9"/>
          <p:cNvSpPr>
            <a:spLocks noGrp="1"/>
          </p:cNvSpPr>
          <p:nvPr>
            <p:ph type="sldNum" sz="quarter" idx="12"/>
          </p:nvPr>
        </p:nvSpPr>
        <p:spPr/>
        <p:txBody>
          <a:bodyPr/>
          <a:lstStyle/>
          <a:p>
            <a:fld id="{1C078096-9997-49EF-9104-EC42DAE8B88D}" type="slidenum">
              <a:rPr lang="en-US" smtClean="0"/>
              <a:t>‹#›</a:t>
            </a:fld>
            <a:endParaRPr lang="en-US"/>
          </a:p>
        </p:txBody>
      </p:sp>
      <p:sp>
        <p:nvSpPr>
          <p:cNvPr id="6" name="Footer Placeholder 3"/>
          <p:cNvSpPr>
            <a:spLocks noGrp="1"/>
          </p:cNvSpPr>
          <p:nvPr>
            <p:ph type="ftr" sz="quarter" idx="3"/>
          </p:nvPr>
        </p:nvSpPr>
        <p:spPr>
          <a:xfrm>
            <a:off x="2743200" y="6477002"/>
            <a:ext cx="3657600" cy="244475"/>
          </a:xfrm>
        </p:spPr>
        <p:txBody>
          <a:bodyPr/>
          <a:lstStyle/>
          <a:p>
            <a:r>
              <a:rPr lang="en-US"/>
              <a:t>©2018 Office of Massachusetts Attorney General Maura Healey</a:t>
            </a:r>
          </a:p>
        </p:txBody>
      </p:sp>
    </p:spTree>
    <p:extLst>
      <p:ext uri="{BB962C8B-B14F-4D97-AF65-F5344CB8AC3E}">
        <p14:creationId xmlns:p14="http://schemas.microsoft.com/office/powerpoint/2010/main" val="4025096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solidFill>
                  <a:schemeClr val="bg1"/>
                </a:solidFill>
              </a:defRPr>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solidFill>
                  <a:schemeClr val="bg1"/>
                </a:solidFill>
              </a:defRPr>
            </a:lvl1pPr>
            <a:lvl2pPr>
              <a:defRPr sz="2800">
                <a:solidFill>
                  <a:schemeClr val="bg1"/>
                </a:solidFill>
              </a:defRPr>
            </a:lvl2pPr>
            <a:lvl3pPr>
              <a:defRPr sz="2400">
                <a:solidFill>
                  <a:schemeClr val="bg1"/>
                </a:solidFill>
              </a:defRPr>
            </a:lvl3pPr>
            <a:lvl4pPr>
              <a:defRPr sz="2000">
                <a:solidFill>
                  <a:schemeClr val="bg1"/>
                </a:solidFill>
              </a:defRPr>
            </a:lvl4pPr>
            <a:lvl5pPr>
              <a:defRPr sz="2000">
                <a:solidFill>
                  <a:schemeClr val="bg1"/>
                </a:solidFill>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Date Placeholder 5"/>
          <p:cNvSpPr>
            <a:spLocks noGrp="1"/>
          </p:cNvSpPr>
          <p:nvPr>
            <p:ph type="dt" sz="half" idx="10"/>
          </p:nvPr>
        </p:nvSpPr>
        <p:spPr/>
        <p:txBody>
          <a:bodyPr/>
          <a:lstStyle/>
          <a:p>
            <a:endParaRPr lang="en-US"/>
          </a:p>
        </p:txBody>
      </p:sp>
      <p:sp>
        <p:nvSpPr>
          <p:cNvPr id="10" name="Slide Number Placeholder 9"/>
          <p:cNvSpPr>
            <a:spLocks noGrp="1"/>
          </p:cNvSpPr>
          <p:nvPr>
            <p:ph type="sldNum" sz="quarter" idx="11"/>
          </p:nvPr>
        </p:nvSpPr>
        <p:spPr/>
        <p:txBody>
          <a:bodyPr/>
          <a:lstStyle/>
          <a:p>
            <a:fld id="{1C078096-9997-49EF-9104-EC42DAE8B88D}" type="slidenum">
              <a:rPr lang="en-US" smtClean="0"/>
              <a:t>‹#›</a:t>
            </a:fld>
            <a:endParaRPr lang="en-US"/>
          </a:p>
        </p:txBody>
      </p:sp>
      <p:sp>
        <p:nvSpPr>
          <p:cNvPr id="9" name="Footer Placeholder 3"/>
          <p:cNvSpPr>
            <a:spLocks noGrp="1"/>
          </p:cNvSpPr>
          <p:nvPr>
            <p:ph type="ftr" sz="quarter" idx="3"/>
          </p:nvPr>
        </p:nvSpPr>
        <p:spPr>
          <a:xfrm>
            <a:off x="2743200" y="6477002"/>
            <a:ext cx="3657600" cy="244475"/>
          </a:xfrm>
        </p:spPr>
        <p:txBody>
          <a:bodyPr/>
          <a:lstStyle/>
          <a:p>
            <a:r>
              <a:rPr lang="en-US"/>
              <a:t>©2018 Office of Massachusetts Attorney General Maura Healey</a:t>
            </a:r>
          </a:p>
        </p:txBody>
      </p:sp>
    </p:spTree>
    <p:extLst>
      <p:ext uri="{BB962C8B-B14F-4D97-AF65-F5344CB8AC3E}">
        <p14:creationId xmlns:p14="http://schemas.microsoft.com/office/powerpoint/2010/main" val="1164092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bg1"/>
                </a:solidFill>
              </a:defRPr>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Date Placeholder 5"/>
          <p:cNvSpPr>
            <a:spLocks noGrp="1"/>
          </p:cNvSpPr>
          <p:nvPr>
            <p:ph type="dt" sz="half" idx="10"/>
          </p:nvPr>
        </p:nvSpPr>
        <p:spPr/>
        <p:txBody>
          <a:bodyPr/>
          <a:lstStyle/>
          <a:p>
            <a:endParaRPr lang="en-US"/>
          </a:p>
        </p:txBody>
      </p:sp>
      <p:sp>
        <p:nvSpPr>
          <p:cNvPr id="10" name="Slide Number Placeholder 9"/>
          <p:cNvSpPr>
            <a:spLocks noGrp="1"/>
          </p:cNvSpPr>
          <p:nvPr>
            <p:ph type="sldNum" sz="quarter" idx="11"/>
          </p:nvPr>
        </p:nvSpPr>
        <p:spPr/>
        <p:txBody>
          <a:bodyPr/>
          <a:lstStyle/>
          <a:p>
            <a:fld id="{1C078096-9997-49EF-9104-EC42DAE8B88D}" type="slidenum">
              <a:rPr lang="en-US" smtClean="0"/>
              <a:t>‹#›</a:t>
            </a:fld>
            <a:endParaRPr lang="en-US"/>
          </a:p>
        </p:txBody>
      </p:sp>
      <p:sp>
        <p:nvSpPr>
          <p:cNvPr id="9" name="Footer Placeholder 3"/>
          <p:cNvSpPr>
            <a:spLocks noGrp="1"/>
          </p:cNvSpPr>
          <p:nvPr>
            <p:ph type="ftr" sz="quarter" idx="3"/>
          </p:nvPr>
        </p:nvSpPr>
        <p:spPr>
          <a:xfrm>
            <a:off x="2743200" y="6477002"/>
            <a:ext cx="3657600" cy="244475"/>
          </a:xfrm>
        </p:spPr>
        <p:txBody>
          <a:bodyPr/>
          <a:lstStyle/>
          <a:p>
            <a:r>
              <a:rPr lang="en-US"/>
              <a:t>©2018 Office of Massachusetts Attorney General Maura Healey</a:t>
            </a:r>
          </a:p>
        </p:txBody>
      </p:sp>
    </p:spTree>
    <p:extLst>
      <p:ext uri="{BB962C8B-B14F-4D97-AF65-F5344CB8AC3E}">
        <p14:creationId xmlns:p14="http://schemas.microsoft.com/office/powerpoint/2010/main" val="10336015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p>
        </p:txBody>
      </p:sp>
      <p:sp>
        <p:nvSpPr>
          <p:cNvPr id="3" name="Vertical Text Placeholder 2"/>
          <p:cNvSpPr>
            <a:spLocks noGrp="1"/>
          </p:cNvSpPr>
          <p:nvPr>
            <p:ph type="body" orient="vert" idx="1"/>
          </p:nvPr>
        </p:nvSpPr>
        <p:spPr/>
        <p:txBody>
          <a:bodyPr vert="eaVert"/>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9" name="Slide Number Placeholder 8"/>
          <p:cNvSpPr>
            <a:spLocks noGrp="1"/>
          </p:cNvSpPr>
          <p:nvPr>
            <p:ph type="sldNum" sz="quarter" idx="11"/>
          </p:nvPr>
        </p:nvSpPr>
        <p:spPr/>
        <p:txBody>
          <a:bodyPr/>
          <a:lstStyle/>
          <a:p>
            <a:fld id="{1C078096-9997-49EF-9104-EC42DAE8B88D}" type="slidenum">
              <a:rPr lang="en-US" smtClean="0"/>
              <a:t>‹#›</a:t>
            </a:fld>
            <a:endParaRPr lang="en-US"/>
          </a:p>
        </p:txBody>
      </p:sp>
      <p:sp>
        <p:nvSpPr>
          <p:cNvPr id="8" name="Footer Placeholder 3"/>
          <p:cNvSpPr>
            <a:spLocks noGrp="1"/>
          </p:cNvSpPr>
          <p:nvPr>
            <p:ph type="ftr" sz="quarter" idx="3"/>
          </p:nvPr>
        </p:nvSpPr>
        <p:spPr>
          <a:xfrm>
            <a:off x="2743200" y="6477002"/>
            <a:ext cx="3657600" cy="244475"/>
          </a:xfrm>
        </p:spPr>
        <p:txBody>
          <a:bodyPr/>
          <a:lstStyle/>
          <a:p>
            <a:r>
              <a:rPr lang="en-US"/>
              <a:t>©2018 Office of Massachusetts Attorney General Maura Healey</a:t>
            </a:r>
          </a:p>
        </p:txBody>
      </p:sp>
    </p:spTree>
    <p:extLst>
      <p:ext uri="{BB962C8B-B14F-4D97-AF65-F5344CB8AC3E}">
        <p14:creationId xmlns:p14="http://schemas.microsoft.com/office/powerpoint/2010/main" val="11018166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2">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752600" y="76200"/>
            <a:ext cx="69342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2971800" y="6356352"/>
            <a:ext cx="3200400" cy="365125"/>
          </a:xfrm>
          <a:prstGeom prst="rect">
            <a:avLst/>
          </a:prstGeom>
        </p:spPr>
        <p:txBody>
          <a:bodyPr vert="horz" lIns="91440" tIns="45720" rIns="91440" bIns="45720" rtlCol="0" anchor="ctr"/>
          <a:lstStyle>
            <a:lvl1pPr algn="ctr">
              <a:defRPr sz="1200">
                <a:solidFill>
                  <a:schemeClr val="bg1">
                    <a:lumMod val="85000"/>
                  </a:schemeClr>
                </a:solidFill>
              </a:defRPr>
            </a:lvl1pPr>
          </a:lstStyle>
          <a:p>
            <a:r>
              <a:rPr lang="en-US"/>
              <a:t>©2018 Office of Massachusetts Attorney General Maura Healey</a:t>
            </a:r>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078096-9997-49EF-9104-EC42DAE8B88D}" type="slidenum">
              <a:rPr lang="en-US" smtClean="0"/>
              <a:t>‹#›</a:t>
            </a:fld>
            <a:endParaRPr lang="en-US"/>
          </a:p>
        </p:txBody>
      </p:sp>
    </p:spTree>
    <p:extLst>
      <p:ext uri="{BB962C8B-B14F-4D97-AF65-F5344CB8AC3E}">
        <p14:creationId xmlns:p14="http://schemas.microsoft.com/office/powerpoint/2010/main" val="214151764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Lst>
  <p:hf sldNum="0" hdr="0" dt="0"/>
  <p:txStyles>
    <p:titleStyle>
      <a:lvl1pPr algn="ctr" defTabSz="914400" rtl="0" eaLnBrk="1" latinLnBrk="0" hangingPunct="1">
        <a:spcBef>
          <a:spcPct val="0"/>
        </a:spcBef>
        <a:buNone/>
        <a:defRPr sz="4400" kern="1200">
          <a:solidFill>
            <a:schemeClr val="bg1">
              <a:lumMod val="85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bg1">
              <a:lumMod val="8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1">
              <a:lumMod val="8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lumMod val="8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lumMod val="8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lumMod val="8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microsoft.com/office/2018/10/relationships/comments" Target="../comments/modernComment_14D_8ECF97B.xm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www.mass.gov/ago/uberlyft"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ctrTitle"/>
          </p:nvPr>
        </p:nvSpPr>
        <p:spPr>
          <a:xfrm>
            <a:off x="3217334" y="1381045"/>
            <a:ext cx="5562600" cy="3103032"/>
          </a:xfrm>
        </p:spPr>
        <p:txBody>
          <a:bodyPr>
            <a:normAutofit fontScale="90000"/>
          </a:bodyPr>
          <a:lstStyle/>
          <a:p>
            <a:br>
              <a:rPr lang="en-US" sz="4800" dirty="0"/>
            </a:br>
            <a:br>
              <a:rPr lang="en-US" sz="4800" dirty="0"/>
            </a:br>
            <a:br>
              <a:rPr lang="en-US" sz="4800" dirty="0"/>
            </a:br>
            <a:br>
              <a:rPr lang="en-US" sz="4800" dirty="0"/>
            </a:br>
            <a:r>
              <a:rPr lang="en-US" sz="4800" b="1" dirty="0"/>
              <a:t>Uber/Lyft Settlement</a:t>
            </a:r>
            <a:br>
              <a:rPr lang="en-US" sz="4800" dirty="0"/>
            </a:br>
            <a:r>
              <a:rPr lang="en-US" sz="4900" b="1" dirty="0"/>
              <a:t>&amp;</a:t>
            </a:r>
            <a:br>
              <a:rPr lang="en-US" sz="5300" b="1" dirty="0"/>
            </a:br>
            <a:r>
              <a:rPr lang="en-US" sz="4900" b="1" dirty="0"/>
              <a:t>What it means for drivers</a:t>
            </a:r>
            <a:br>
              <a:rPr lang="en-US" sz="4800" dirty="0"/>
            </a:br>
            <a:br>
              <a:rPr lang="en-US" sz="4800" dirty="0"/>
            </a:br>
            <a:br>
              <a:rPr lang="en-US" sz="4800" dirty="0"/>
            </a:br>
            <a:br>
              <a:rPr lang="en-US" sz="4800" dirty="0"/>
            </a:br>
            <a:br>
              <a:rPr lang="en-US" altLang="en-US" sz="4800" b="1" dirty="0">
                <a:solidFill>
                  <a:schemeClr val="bg1"/>
                </a:solidFill>
                <a:latin typeface="Calibri" panose="020F0502020204030204" pitchFamily="34" charset="0"/>
              </a:rPr>
            </a:br>
            <a:endParaRPr lang="en-US" altLang="en-US" sz="4800" b="1" dirty="0">
              <a:solidFill>
                <a:schemeClr val="bg1"/>
              </a:solidFill>
              <a:latin typeface="Calibri" panose="020F0502020204030204" pitchFamily="34" charset="0"/>
            </a:endParaRPr>
          </a:p>
        </p:txBody>
      </p:sp>
      <p:sp>
        <p:nvSpPr>
          <p:cNvPr id="4" name="TextBox 3">
            <a:extLst>
              <a:ext uri="{FF2B5EF4-FFF2-40B4-BE49-F238E27FC236}">
                <a16:creationId xmlns:a16="http://schemas.microsoft.com/office/drawing/2014/main" id="{EB58DFB5-0331-2055-3FD4-5895D7608D8B}"/>
              </a:ext>
            </a:extLst>
          </p:cNvPr>
          <p:cNvSpPr txBox="1"/>
          <p:nvPr/>
        </p:nvSpPr>
        <p:spPr>
          <a:xfrm>
            <a:off x="3217334" y="5306157"/>
            <a:ext cx="6012180" cy="1231106"/>
          </a:xfrm>
          <a:prstGeom prst="rect">
            <a:avLst/>
          </a:prstGeom>
          <a:noFill/>
        </p:spPr>
        <p:txBody>
          <a:bodyPr wrap="square" rtlCol="0">
            <a:spAutoFit/>
          </a:bodyPr>
          <a:lstStyle/>
          <a:p>
            <a:pPr algn="ctr"/>
            <a:r>
              <a:rPr lang="en-US" sz="2800">
                <a:solidFill>
                  <a:schemeClr val="bg1"/>
                </a:solidFill>
              </a:rPr>
              <a:t>Office of the Attorney </a:t>
            </a:r>
          </a:p>
          <a:p>
            <a:pPr algn="ctr"/>
            <a:r>
              <a:rPr lang="en-US" sz="2800">
                <a:solidFill>
                  <a:schemeClr val="bg1"/>
                </a:solidFill>
              </a:rPr>
              <a:t>General Andrea Joy Campbell</a:t>
            </a:r>
            <a:endParaRPr lang="en-US" sz="1400" i="1">
              <a:solidFill>
                <a:schemeClr val="bg1"/>
              </a:solidFill>
            </a:endParaRPr>
          </a:p>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D7298A-FA77-A210-DD49-F820F019FE01}"/>
              </a:ext>
            </a:extLst>
          </p:cNvPr>
          <p:cNvSpPr>
            <a:spLocks noGrp="1"/>
          </p:cNvSpPr>
          <p:nvPr>
            <p:ph type="title"/>
          </p:nvPr>
        </p:nvSpPr>
        <p:spPr/>
        <p:txBody>
          <a:bodyPr/>
          <a:lstStyle/>
          <a:p>
            <a:r>
              <a:rPr lang="en-US" dirty="0"/>
              <a:t>Minimum Driver Pay</a:t>
            </a:r>
          </a:p>
        </p:txBody>
      </p:sp>
      <p:sp>
        <p:nvSpPr>
          <p:cNvPr id="3" name="Content Placeholder 2">
            <a:extLst>
              <a:ext uri="{FF2B5EF4-FFF2-40B4-BE49-F238E27FC236}">
                <a16:creationId xmlns:a16="http://schemas.microsoft.com/office/drawing/2014/main" id="{9D33ED66-E20D-0B97-2356-1B9AE767E2CC}"/>
              </a:ext>
            </a:extLst>
          </p:cNvPr>
          <p:cNvSpPr>
            <a:spLocks noGrp="1"/>
          </p:cNvSpPr>
          <p:nvPr>
            <p:ph idx="1"/>
          </p:nvPr>
        </p:nvSpPr>
        <p:spPr/>
        <p:txBody>
          <a:bodyPr vert="horz" lIns="91440" tIns="45720" rIns="91440" bIns="45720" rtlCol="0" anchor="t">
            <a:normAutofit/>
          </a:bodyPr>
          <a:lstStyle/>
          <a:p>
            <a:pPr marL="0" indent="0">
              <a:buNone/>
            </a:pPr>
            <a:r>
              <a:rPr lang="en-US" dirty="0"/>
              <a:t>What if I earned more than $33.48 an hour?</a:t>
            </a:r>
          </a:p>
          <a:p>
            <a:r>
              <a:rPr lang="en-US" dirty="0"/>
              <a:t>Minimum pay is a floor.</a:t>
            </a:r>
            <a:endParaRPr lang="en-US" dirty="0">
              <a:ea typeface="Calibri"/>
              <a:cs typeface="Calibri"/>
            </a:endParaRPr>
          </a:p>
          <a:p>
            <a:r>
              <a:rPr lang="en-US" dirty="0"/>
              <a:t>Supplemental payments are only provided to drivers who earned less than $33.48 an hour.</a:t>
            </a:r>
            <a:endParaRPr lang="en-US" dirty="0">
              <a:ea typeface="Calibri"/>
              <a:cs typeface="Calibri"/>
            </a:endParaRPr>
          </a:p>
          <a:p>
            <a:r>
              <a:rPr lang="en-US" dirty="0"/>
              <a:t>Drivers who earned more do not get supplemental payment.</a:t>
            </a:r>
            <a:endParaRPr lang="en-US" dirty="0">
              <a:ea typeface="Calibri"/>
              <a:cs typeface="Calibri"/>
            </a:endParaRPr>
          </a:p>
        </p:txBody>
      </p:sp>
    </p:spTree>
    <p:extLst>
      <p:ext uri="{BB962C8B-B14F-4D97-AF65-F5344CB8AC3E}">
        <p14:creationId xmlns:p14="http://schemas.microsoft.com/office/powerpoint/2010/main" val="31041228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BC4F33-1B0C-E0BC-2C63-F3C11CEF300B}"/>
              </a:ext>
            </a:extLst>
          </p:cNvPr>
          <p:cNvSpPr>
            <a:spLocks noGrp="1"/>
          </p:cNvSpPr>
          <p:nvPr>
            <p:ph type="title"/>
          </p:nvPr>
        </p:nvSpPr>
        <p:spPr/>
        <p:txBody>
          <a:bodyPr/>
          <a:lstStyle/>
          <a:p>
            <a:r>
              <a:rPr lang="en-US" dirty="0"/>
              <a:t>Minimum Driver Pay</a:t>
            </a:r>
          </a:p>
        </p:txBody>
      </p:sp>
      <p:sp>
        <p:nvSpPr>
          <p:cNvPr id="3" name="Content Placeholder 2">
            <a:extLst>
              <a:ext uri="{FF2B5EF4-FFF2-40B4-BE49-F238E27FC236}">
                <a16:creationId xmlns:a16="http://schemas.microsoft.com/office/drawing/2014/main" id="{697E976C-4C5E-7813-9B5B-B7152C0C252D}"/>
              </a:ext>
            </a:extLst>
          </p:cNvPr>
          <p:cNvSpPr>
            <a:spLocks noGrp="1"/>
          </p:cNvSpPr>
          <p:nvPr>
            <p:ph idx="1"/>
          </p:nvPr>
        </p:nvSpPr>
        <p:spPr/>
        <p:txBody>
          <a:bodyPr/>
          <a:lstStyle/>
          <a:p>
            <a:pPr marL="0" indent="0">
              <a:buNone/>
            </a:pPr>
            <a:r>
              <a:rPr lang="en-US" dirty="0"/>
              <a:t>Example</a:t>
            </a:r>
          </a:p>
          <a:p>
            <a:r>
              <a:rPr lang="en-US" dirty="0"/>
              <a:t>Driver’s engaged time (Sep. 1 – Sep. 14) = 40 h</a:t>
            </a:r>
          </a:p>
          <a:p>
            <a:r>
              <a:rPr lang="en-US" dirty="0"/>
              <a:t>Minimum pay for 40h = 40 hrs. x $33.48 per hour = $1339.</a:t>
            </a:r>
            <a:r>
              <a:rPr lang="en-US" altLang="zh-CN" dirty="0"/>
              <a:t>2</a:t>
            </a:r>
            <a:r>
              <a:rPr lang="en-US" dirty="0"/>
              <a:t>0</a:t>
            </a:r>
          </a:p>
          <a:p>
            <a:r>
              <a:rPr lang="en-US" dirty="0"/>
              <a:t>Driver’s actual earnings = $950.00</a:t>
            </a:r>
          </a:p>
          <a:p>
            <a:r>
              <a:rPr lang="en-US" dirty="0"/>
              <a:t>Supplemental payment = $1339</a:t>
            </a:r>
            <a:r>
              <a:rPr lang="en-US" altLang="zh-CN" dirty="0"/>
              <a:t>.20</a:t>
            </a:r>
            <a:r>
              <a:rPr lang="en-US" dirty="0"/>
              <a:t>-$950=$389</a:t>
            </a:r>
            <a:r>
              <a:rPr lang="en-US" altLang="zh-CN" dirty="0"/>
              <a:t>.20</a:t>
            </a:r>
            <a:endParaRPr lang="en-US" dirty="0"/>
          </a:p>
          <a:p>
            <a:endParaRPr lang="en-US" dirty="0"/>
          </a:p>
          <a:p>
            <a:endParaRPr lang="en-US" dirty="0"/>
          </a:p>
        </p:txBody>
      </p:sp>
    </p:spTree>
    <p:extLst>
      <p:ext uri="{BB962C8B-B14F-4D97-AF65-F5344CB8AC3E}">
        <p14:creationId xmlns:p14="http://schemas.microsoft.com/office/powerpoint/2010/main" val="34263171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65F7F-ED92-621A-D260-3664D3A8E0C6}"/>
              </a:ext>
            </a:extLst>
          </p:cNvPr>
          <p:cNvSpPr>
            <a:spLocks noGrp="1"/>
          </p:cNvSpPr>
          <p:nvPr>
            <p:ph type="title"/>
          </p:nvPr>
        </p:nvSpPr>
        <p:spPr/>
        <p:txBody>
          <a:bodyPr/>
          <a:lstStyle/>
          <a:p>
            <a:r>
              <a:rPr lang="en-US" dirty="0"/>
              <a:t>Minimum Driver Pay</a:t>
            </a:r>
          </a:p>
        </p:txBody>
      </p:sp>
      <p:graphicFrame>
        <p:nvGraphicFramePr>
          <p:cNvPr id="7" name="Content Placeholder 6">
            <a:extLst>
              <a:ext uri="{FF2B5EF4-FFF2-40B4-BE49-F238E27FC236}">
                <a16:creationId xmlns:a16="http://schemas.microsoft.com/office/drawing/2014/main" id="{89A38B29-FDE3-BD6D-AD69-B7B7285CD758}"/>
              </a:ext>
            </a:extLst>
          </p:cNvPr>
          <p:cNvGraphicFramePr>
            <a:graphicFrameLocks noGrp="1"/>
          </p:cNvGraphicFramePr>
          <p:nvPr>
            <p:ph idx="1"/>
            <p:extLst>
              <p:ext uri="{D42A27DB-BD31-4B8C-83A1-F6EECF244321}">
                <p14:modId xmlns:p14="http://schemas.microsoft.com/office/powerpoint/2010/main" val="2801813150"/>
              </p:ext>
            </p:extLst>
          </p:nvPr>
        </p:nvGraphicFramePr>
        <p:xfrm>
          <a:off x="457200" y="1600200"/>
          <a:ext cx="8229600" cy="479055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05456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7FE59-2886-05DB-35CB-E6A4E659D022}"/>
              </a:ext>
            </a:extLst>
          </p:cNvPr>
          <p:cNvSpPr>
            <a:spLocks noGrp="1"/>
          </p:cNvSpPr>
          <p:nvPr>
            <p:ph type="title"/>
          </p:nvPr>
        </p:nvSpPr>
        <p:spPr/>
        <p:txBody>
          <a:bodyPr/>
          <a:lstStyle/>
          <a:p>
            <a:r>
              <a:rPr lang="en-US" dirty="0"/>
              <a:t>Minimum Driver Pay</a:t>
            </a:r>
          </a:p>
        </p:txBody>
      </p:sp>
      <p:sp>
        <p:nvSpPr>
          <p:cNvPr id="3" name="Content Placeholder 2">
            <a:extLst>
              <a:ext uri="{FF2B5EF4-FFF2-40B4-BE49-F238E27FC236}">
                <a16:creationId xmlns:a16="http://schemas.microsoft.com/office/drawing/2014/main" id="{41001F07-E199-2AC1-0519-7874E917D340}"/>
              </a:ext>
            </a:extLst>
          </p:cNvPr>
          <p:cNvSpPr>
            <a:spLocks noGrp="1"/>
          </p:cNvSpPr>
          <p:nvPr>
            <p:ph idx="1"/>
          </p:nvPr>
        </p:nvSpPr>
        <p:spPr/>
        <p:txBody>
          <a:bodyPr/>
          <a:lstStyle/>
          <a:p>
            <a:pPr marL="0" indent="0">
              <a:buNone/>
            </a:pPr>
            <a:r>
              <a:rPr lang="en-US" dirty="0"/>
              <a:t>Which trips count toward minimum pay?</a:t>
            </a:r>
          </a:p>
          <a:p>
            <a:r>
              <a:rPr lang="en-US" dirty="0"/>
              <a:t>MA Rides – covered. Only rides that begin in MA are covered by minimum driver pay.</a:t>
            </a:r>
          </a:p>
          <a:p>
            <a:r>
              <a:rPr lang="en-US" dirty="0"/>
              <a:t>Rides beginning outside MA – not covered.</a:t>
            </a:r>
          </a:p>
          <a:p>
            <a:r>
              <a:rPr lang="en-US" dirty="0"/>
              <a:t>Uber eats/food delivery - not covered. </a:t>
            </a:r>
          </a:p>
          <a:p>
            <a:endParaRPr lang="en-US" dirty="0"/>
          </a:p>
        </p:txBody>
      </p:sp>
    </p:spTree>
    <p:extLst>
      <p:ext uri="{BB962C8B-B14F-4D97-AF65-F5344CB8AC3E}">
        <p14:creationId xmlns:p14="http://schemas.microsoft.com/office/powerpoint/2010/main" val="26213341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Minimum Driver Pay</a:t>
            </a:r>
          </a:p>
        </p:txBody>
      </p:sp>
      <p:sp>
        <p:nvSpPr>
          <p:cNvPr id="3" name="Content Placeholder 2">
            <a:extLst>
              <a:ext uri="{FF2B5EF4-FFF2-40B4-BE49-F238E27FC236}">
                <a16:creationId xmlns:a16="http://schemas.microsoft.com/office/drawing/2014/main" id="{51B47C76-A246-F21E-B288-5890242A2C3C}"/>
              </a:ext>
            </a:extLst>
          </p:cNvPr>
          <p:cNvSpPr>
            <a:spLocks noGrp="1"/>
          </p:cNvSpPr>
          <p:nvPr>
            <p:ph idx="1"/>
          </p:nvPr>
        </p:nvSpPr>
        <p:spPr/>
        <p:txBody>
          <a:bodyPr vert="horz" lIns="91440" tIns="45720" rIns="91440" bIns="45720" rtlCol="0" anchor="t">
            <a:normAutofit lnSpcReduction="10000"/>
          </a:bodyPr>
          <a:lstStyle/>
          <a:p>
            <a:pPr marL="0" indent="0">
              <a:buNone/>
            </a:pPr>
            <a:r>
              <a:rPr lang="en-US" dirty="0"/>
              <a:t>Which earnings count?</a:t>
            </a:r>
          </a:p>
          <a:p>
            <a:r>
              <a:rPr lang="en-US" dirty="0"/>
              <a:t>All trip earnings (e.g. fares)</a:t>
            </a:r>
          </a:p>
          <a:p>
            <a:r>
              <a:rPr lang="en-US" dirty="0"/>
              <a:t>All incentives and bonuses </a:t>
            </a:r>
          </a:p>
          <a:p>
            <a:pPr marL="0" indent="0">
              <a:buNone/>
            </a:pPr>
            <a:endParaRPr lang="en-US" dirty="0"/>
          </a:p>
          <a:p>
            <a:pPr marL="0" indent="0">
              <a:buNone/>
            </a:pPr>
            <a:r>
              <a:rPr lang="en-US" dirty="0"/>
              <a:t>Which earnings are excluded?</a:t>
            </a:r>
            <a:endParaRPr lang="en-US" dirty="0">
              <a:cs typeface="Calibri"/>
            </a:endParaRPr>
          </a:p>
          <a:p>
            <a:r>
              <a:rPr lang="en-US" dirty="0"/>
              <a:t>Tips are excluded.</a:t>
            </a:r>
          </a:p>
          <a:p>
            <a:r>
              <a:rPr lang="en-US" dirty="0"/>
              <a:t>Reimbursement for tolls, airport fees, other fees paid by riders.</a:t>
            </a:r>
          </a:p>
          <a:p>
            <a:endParaRPr lang="en-US" dirty="0"/>
          </a:p>
        </p:txBody>
      </p:sp>
    </p:spTree>
    <p:extLst>
      <p:ext uri="{BB962C8B-B14F-4D97-AF65-F5344CB8AC3E}">
        <p14:creationId xmlns:p14="http://schemas.microsoft.com/office/powerpoint/2010/main" val="3822836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01EEF-7C87-078B-A11C-B10E56D612C3}"/>
              </a:ext>
            </a:extLst>
          </p:cNvPr>
          <p:cNvSpPr>
            <a:spLocks noGrp="1"/>
          </p:cNvSpPr>
          <p:nvPr>
            <p:ph type="title"/>
          </p:nvPr>
        </p:nvSpPr>
        <p:spPr/>
        <p:txBody>
          <a:bodyPr/>
          <a:lstStyle/>
          <a:p>
            <a:r>
              <a:rPr lang="en-US" dirty="0"/>
              <a:t>Minimum Driver Pay</a:t>
            </a:r>
          </a:p>
        </p:txBody>
      </p:sp>
      <p:sp>
        <p:nvSpPr>
          <p:cNvPr id="3" name="Content Placeholder 2">
            <a:extLst>
              <a:ext uri="{FF2B5EF4-FFF2-40B4-BE49-F238E27FC236}">
                <a16:creationId xmlns:a16="http://schemas.microsoft.com/office/drawing/2014/main" id="{89C32013-0413-4AB5-53BD-5D81F6566551}"/>
              </a:ext>
            </a:extLst>
          </p:cNvPr>
          <p:cNvSpPr>
            <a:spLocks noGrp="1"/>
          </p:cNvSpPr>
          <p:nvPr>
            <p:ph idx="1"/>
          </p:nvPr>
        </p:nvSpPr>
        <p:spPr/>
        <p:txBody>
          <a:bodyPr/>
          <a:lstStyle/>
          <a:p>
            <a:pPr marL="0" indent="0">
              <a:buNone/>
            </a:pPr>
            <a:r>
              <a:rPr lang="en-US" dirty="0"/>
              <a:t>When do I get paid?</a:t>
            </a:r>
          </a:p>
          <a:p>
            <a:r>
              <a:rPr lang="en-US" dirty="0"/>
              <a:t>Drivers will get paid as usual (weekly or instant/express pay).</a:t>
            </a:r>
          </a:p>
          <a:p>
            <a:r>
              <a:rPr lang="en-US" dirty="0"/>
              <a:t>Every two-weeks Uber and Lyft will pay out the supplemental payment to drivers.</a:t>
            </a:r>
          </a:p>
        </p:txBody>
      </p:sp>
    </p:spTree>
    <p:extLst>
      <p:ext uri="{BB962C8B-B14F-4D97-AF65-F5344CB8AC3E}">
        <p14:creationId xmlns:p14="http://schemas.microsoft.com/office/powerpoint/2010/main" val="39577480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Driver Restitution Payments</a:t>
            </a:r>
          </a:p>
        </p:txBody>
      </p:sp>
      <p:sp>
        <p:nvSpPr>
          <p:cNvPr id="3" name="Content Placeholder 2"/>
          <p:cNvSpPr>
            <a:spLocks noGrp="1"/>
          </p:cNvSpPr>
          <p:nvPr>
            <p:ph idx="1"/>
          </p:nvPr>
        </p:nvSpPr>
        <p:spPr/>
        <p:txBody>
          <a:bodyPr>
            <a:normAutofit fontScale="25000" lnSpcReduction="20000"/>
          </a:bodyPr>
          <a:lstStyle/>
          <a:p>
            <a:pPr marL="400050" lvl="1" indent="0">
              <a:spcBef>
                <a:spcPct val="50000"/>
              </a:spcBef>
              <a:buNone/>
            </a:pPr>
            <a:r>
              <a:rPr lang="en-US" sz="11200" dirty="0"/>
              <a:t>How much restitution in total?</a:t>
            </a:r>
          </a:p>
          <a:p>
            <a:pPr marL="971550" lvl="1" indent="-571500">
              <a:spcBef>
                <a:spcPct val="50000"/>
              </a:spcBef>
            </a:pPr>
            <a:r>
              <a:rPr lang="en-US" sz="11200" dirty="0"/>
              <a:t>$145 million has been set aside for drivers.</a:t>
            </a:r>
          </a:p>
          <a:p>
            <a:pPr marL="400050" lvl="1" indent="0">
              <a:spcBef>
                <a:spcPct val="50000"/>
              </a:spcBef>
              <a:buNone/>
            </a:pPr>
            <a:r>
              <a:rPr lang="en-US" sz="11200" dirty="0"/>
              <a:t>Who qualifies for restitution payments?</a:t>
            </a:r>
          </a:p>
          <a:p>
            <a:pPr marL="971550" lvl="1" indent="-571500">
              <a:spcBef>
                <a:spcPct val="50000"/>
              </a:spcBef>
            </a:pPr>
            <a:r>
              <a:rPr lang="en-US" sz="11200" dirty="0"/>
              <a:t>Drivers who completed trips for Uber and Lyft between July 14, 2020 and July 2, 2024 may qualify.</a:t>
            </a:r>
          </a:p>
          <a:p>
            <a:pPr marL="971550" lvl="1" indent="-571500">
              <a:spcBef>
                <a:spcPct val="50000"/>
              </a:spcBef>
            </a:pPr>
            <a:r>
              <a:rPr lang="en-US" sz="11200" dirty="0"/>
              <a:t>Priority will be to pay restitution to the lowest paid drivers.</a:t>
            </a:r>
          </a:p>
          <a:p>
            <a:pPr marL="0" indent="0">
              <a:buNone/>
            </a:pPr>
            <a:endParaRPr lang="en-US" dirty="0"/>
          </a:p>
        </p:txBody>
      </p:sp>
    </p:spTree>
    <p:extLst>
      <p:ext uri="{BB962C8B-B14F-4D97-AF65-F5344CB8AC3E}">
        <p14:creationId xmlns:p14="http://schemas.microsoft.com/office/powerpoint/2010/main" val="33724967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772A4B-14CA-3BA7-E153-FFA6E6CB1390}"/>
              </a:ext>
            </a:extLst>
          </p:cNvPr>
          <p:cNvSpPr>
            <a:spLocks noGrp="1"/>
          </p:cNvSpPr>
          <p:nvPr>
            <p:ph type="title"/>
          </p:nvPr>
        </p:nvSpPr>
        <p:spPr/>
        <p:txBody>
          <a:bodyPr/>
          <a:lstStyle/>
          <a:p>
            <a:r>
              <a:rPr lang="en-US" dirty="0"/>
              <a:t>Driver Restitution Payments</a:t>
            </a:r>
          </a:p>
        </p:txBody>
      </p:sp>
      <p:sp>
        <p:nvSpPr>
          <p:cNvPr id="3" name="Content Placeholder 2">
            <a:extLst>
              <a:ext uri="{FF2B5EF4-FFF2-40B4-BE49-F238E27FC236}">
                <a16:creationId xmlns:a16="http://schemas.microsoft.com/office/drawing/2014/main" id="{1F607523-7EE3-BCFE-F08B-707027C6E298}"/>
              </a:ext>
            </a:extLst>
          </p:cNvPr>
          <p:cNvSpPr>
            <a:spLocks noGrp="1"/>
          </p:cNvSpPr>
          <p:nvPr>
            <p:ph idx="1"/>
          </p:nvPr>
        </p:nvSpPr>
        <p:spPr/>
        <p:txBody>
          <a:bodyPr vert="horz" lIns="91440" tIns="45720" rIns="91440" bIns="45720" rtlCol="0" anchor="t">
            <a:noAutofit/>
          </a:bodyPr>
          <a:lstStyle/>
          <a:p>
            <a:pPr marL="400050" lvl="1" indent="0">
              <a:spcBef>
                <a:spcPct val="50000"/>
              </a:spcBef>
              <a:buNone/>
            </a:pPr>
            <a:r>
              <a:rPr lang="en-US" sz="2000" dirty="0"/>
              <a:t>How will I know if I am getting payments?</a:t>
            </a:r>
          </a:p>
          <a:p>
            <a:pPr marL="971550" lvl="1" indent="-571500">
              <a:spcBef>
                <a:spcPct val="50000"/>
              </a:spcBef>
            </a:pPr>
            <a:r>
              <a:rPr lang="en-US" sz="2000" dirty="0"/>
              <a:t>The AG has hired settlement administrator Rust Consulting, Inc. Rust will contact drivers about payment eligibility.</a:t>
            </a:r>
          </a:p>
          <a:p>
            <a:pPr marL="971550" lvl="1" indent="-571500">
              <a:spcBef>
                <a:spcPct val="50000"/>
              </a:spcBef>
            </a:pPr>
            <a:r>
              <a:rPr lang="en-US" sz="2000" dirty="0"/>
              <a:t>You do not need to file a claim and should not pay anyone to file a claim for you.</a:t>
            </a:r>
            <a:endParaRPr lang="en-US" sz="2000" dirty="0">
              <a:ea typeface="Calibri"/>
              <a:cs typeface="Calibri"/>
            </a:endParaRPr>
          </a:p>
          <a:p>
            <a:pPr marL="971550" lvl="1" indent="-571500">
              <a:spcBef>
                <a:spcPct val="50000"/>
              </a:spcBef>
            </a:pPr>
            <a:r>
              <a:rPr lang="en-US" sz="2000" dirty="0"/>
              <a:t>Rust will be provided information about your driving history and calculate how much you are owed based on the rules the AGO sets.</a:t>
            </a:r>
          </a:p>
          <a:p>
            <a:pPr marL="971550" lvl="1" indent="-571500">
              <a:spcBef>
                <a:spcPct val="50000"/>
              </a:spcBef>
            </a:pPr>
            <a:r>
              <a:rPr lang="en-US" sz="2000" dirty="0"/>
              <a:t>You may need to confirm your address when Rust contacts you. </a:t>
            </a:r>
          </a:p>
          <a:p>
            <a:pPr marL="400050" lvl="1" indent="0">
              <a:spcBef>
                <a:spcPct val="50000"/>
              </a:spcBef>
              <a:buNone/>
            </a:pPr>
            <a:r>
              <a:rPr lang="en-US" sz="2000" dirty="0"/>
              <a:t>When will I get restitution payments?</a:t>
            </a:r>
          </a:p>
          <a:p>
            <a:pPr marL="857250" lvl="1" indent="-457200">
              <a:spcBef>
                <a:spcPct val="50000"/>
              </a:spcBef>
            </a:pPr>
            <a:r>
              <a:rPr lang="en-US" sz="2000" dirty="0"/>
              <a:t>Eligible drivers will receive payments starting in Summer 2025.</a:t>
            </a:r>
            <a:endParaRPr lang="en-US" sz="2000" dirty="0">
              <a:ea typeface="Calibri"/>
              <a:cs typeface="Calibri"/>
            </a:endParaRPr>
          </a:p>
          <a:p>
            <a:pPr marL="0" indent="0">
              <a:buNone/>
            </a:pPr>
            <a:endParaRPr lang="en-US" sz="2000" dirty="0"/>
          </a:p>
        </p:txBody>
      </p:sp>
    </p:spTree>
    <p:extLst>
      <p:ext uri="{BB962C8B-B14F-4D97-AF65-F5344CB8AC3E}">
        <p14:creationId xmlns:p14="http://schemas.microsoft.com/office/powerpoint/2010/main" val="31948140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26E37-BDA7-4992-A052-B62C9AE2F5B0}"/>
              </a:ext>
            </a:extLst>
          </p:cNvPr>
          <p:cNvSpPr>
            <a:spLocks noGrp="1"/>
          </p:cNvSpPr>
          <p:nvPr>
            <p:ph type="title"/>
          </p:nvPr>
        </p:nvSpPr>
        <p:spPr>
          <a:xfrm>
            <a:off x="120580" y="76200"/>
            <a:ext cx="8566220" cy="1143000"/>
          </a:xfrm>
        </p:spPr>
        <p:txBody>
          <a:bodyPr/>
          <a:lstStyle/>
          <a:p>
            <a:r>
              <a:rPr lang="en-US" dirty="0"/>
              <a:t>Paid Sick Leave</a:t>
            </a:r>
          </a:p>
        </p:txBody>
      </p:sp>
      <p:sp>
        <p:nvSpPr>
          <p:cNvPr id="3" name="Content Placeholder 2">
            <a:extLst>
              <a:ext uri="{FF2B5EF4-FFF2-40B4-BE49-F238E27FC236}">
                <a16:creationId xmlns:a16="http://schemas.microsoft.com/office/drawing/2014/main" id="{6DF54901-6180-4A15-937D-1B958A5F8556}"/>
              </a:ext>
            </a:extLst>
          </p:cNvPr>
          <p:cNvSpPr>
            <a:spLocks noGrp="1"/>
          </p:cNvSpPr>
          <p:nvPr>
            <p:ph idx="1"/>
          </p:nvPr>
        </p:nvSpPr>
        <p:spPr>
          <a:xfrm>
            <a:off x="752168" y="1552577"/>
            <a:ext cx="7934632" cy="4781548"/>
          </a:xfrm>
        </p:spPr>
        <p:txBody>
          <a:bodyPr>
            <a:normAutofit/>
          </a:bodyPr>
          <a:lstStyle/>
          <a:p>
            <a:pPr marL="0" indent="0">
              <a:buNone/>
            </a:pPr>
            <a:r>
              <a:rPr lang="en-US" sz="2800" dirty="0"/>
              <a:t>What is paid sick leave?</a:t>
            </a:r>
          </a:p>
          <a:p>
            <a:pPr lvl="1">
              <a:buFont typeface="Arial" panose="020B0604020202020204" pitchFamily="34" charset="0"/>
              <a:buChar char="•"/>
            </a:pPr>
            <a:r>
              <a:rPr lang="en-US" dirty="0"/>
              <a:t>Drivers earn one hour of paid sick leave for every 30 hours “engaged time.”</a:t>
            </a:r>
          </a:p>
          <a:p>
            <a:pPr marL="0" lvl="1" indent="0">
              <a:buNone/>
            </a:pPr>
            <a:r>
              <a:rPr lang="en-US" dirty="0"/>
              <a:t>How much are drivers paid?</a:t>
            </a:r>
          </a:p>
          <a:p>
            <a:pPr lvl="1">
              <a:buFont typeface="Arial" panose="020B0604020202020204" pitchFamily="34" charset="0"/>
              <a:buChar char="•"/>
            </a:pPr>
            <a:r>
              <a:rPr lang="en-US" dirty="0"/>
              <a:t>Uber and Lyft will pay drivers $20.60 per hour for sick leave.</a:t>
            </a:r>
          </a:p>
          <a:p>
            <a:pPr lvl="2"/>
            <a:r>
              <a:rPr lang="en-US" dirty="0"/>
              <a:t>This benefit began in November 2024 at $20 per hour.</a:t>
            </a:r>
          </a:p>
          <a:p>
            <a:pPr lvl="1">
              <a:buFont typeface="Arial" panose="020B0604020202020204" pitchFamily="34" charset="0"/>
              <a:buChar char="•"/>
            </a:pPr>
            <a:endParaRPr lang="en-US" dirty="0"/>
          </a:p>
          <a:p>
            <a:pPr marL="857250" lvl="1" indent="-457200"/>
            <a:endParaRPr lang="en-US" dirty="0"/>
          </a:p>
          <a:p>
            <a:pPr marL="400050" lvl="1" indent="0">
              <a:buNone/>
            </a:pPr>
            <a:endParaRPr lang="en-US" dirty="0"/>
          </a:p>
          <a:p>
            <a:pPr marL="0" indent="0">
              <a:buNone/>
            </a:pPr>
            <a:endParaRPr lang="en-US" dirty="0"/>
          </a:p>
          <a:p>
            <a:pPr marL="0" indent="0">
              <a:buNone/>
            </a:pPr>
            <a:endParaRPr lang="en-US" dirty="0"/>
          </a:p>
          <a:p>
            <a:endParaRPr lang="en-US" dirty="0"/>
          </a:p>
        </p:txBody>
      </p:sp>
    </p:spTree>
    <p:extLst>
      <p:ext uri="{BB962C8B-B14F-4D97-AF65-F5344CB8AC3E}">
        <p14:creationId xmlns:p14="http://schemas.microsoft.com/office/powerpoint/2010/main" val="3793617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Paid Sick Leave</a:t>
            </a:r>
          </a:p>
        </p:txBody>
      </p:sp>
      <p:sp>
        <p:nvSpPr>
          <p:cNvPr id="3" name="Content Placeholder 2"/>
          <p:cNvSpPr>
            <a:spLocks noGrp="1"/>
          </p:cNvSpPr>
          <p:nvPr>
            <p:ph idx="1"/>
          </p:nvPr>
        </p:nvSpPr>
        <p:spPr/>
        <p:txBody>
          <a:bodyPr vert="horz" lIns="91440" tIns="45720" rIns="91440" bIns="45720" rtlCol="0" anchor="t">
            <a:normAutofit fontScale="25000" lnSpcReduction="20000"/>
          </a:bodyPr>
          <a:lstStyle/>
          <a:p>
            <a:pPr marL="0" indent="0">
              <a:buNone/>
            </a:pPr>
            <a:r>
              <a:rPr lang="en-US" sz="11200" dirty="0"/>
              <a:t>Is there a maximum sick leave?</a:t>
            </a:r>
          </a:p>
          <a:p>
            <a:pPr marL="800100"/>
            <a:r>
              <a:rPr lang="en-US" sz="11200" dirty="0"/>
              <a:t>Yes. 40 hours per year per company.  </a:t>
            </a:r>
            <a:endParaRPr lang="en-US" sz="11200" dirty="0">
              <a:ea typeface="Calibri"/>
              <a:cs typeface="Calibri"/>
            </a:endParaRPr>
          </a:p>
          <a:p>
            <a:pPr marL="0" indent="0">
              <a:buNone/>
            </a:pPr>
            <a:endParaRPr lang="en-US" sz="11200" dirty="0"/>
          </a:p>
          <a:p>
            <a:pPr marL="0" indent="0">
              <a:buNone/>
            </a:pPr>
            <a:r>
              <a:rPr lang="en-US" sz="11200" dirty="0"/>
              <a:t>How do drivers use paid sick leave?</a:t>
            </a:r>
          </a:p>
          <a:p>
            <a:pPr marL="685800" indent="-285750"/>
            <a:r>
              <a:rPr lang="en-US" sz="11200" dirty="0"/>
              <a:t>Drivers can claim sick leave on Uber and Lyft apps.</a:t>
            </a:r>
            <a:endParaRPr lang="en-US" sz="11200" dirty="0">
              <a:ea typeface="Calibri"/>
              <a:cs typeface="Calibri"/>
            </a:endParaRPr>
          </a:p>
          <a:p>
            <a:pPr marL="685800" lvl="1">
              <a:buFont typeface="Arial" panose="020B0604020202020204" pitchFamily="34" charset="0"/>
              <a:buChar char="•"/>
            </a:pPr>
            <a:r>
              <a:rPr lang="en-US" sz="11200" dirty="0"/>
              <a:t>Drivers can claim sick leave in 1-hour blocks.</a:t>
            </a:r>
            <a:endParaRPr lang="en-US" sz="11200" dirty="0">
              <a:ea typeface="Calibri"/>
              <a:cs typeface="Calibri"/>
            </a:endParaRPr>
          </a:p>
          <a:p>
            <a:pPr marL="685800" lvl="1">
              <a:buFont typeface="Arial" panose="020B0604020202020204" pitchFamily="34" charset="0"/>
              <a:buChar char="•"/>
            </a:pPr>
            <a:r>
              <a:rPr lang="en-US" sz="11200" dirty="0"/>
              <a:t>Uber and Lyft will not ask about reasons for using paid sick leave.</a:t>
            </a:r>
            <a:endParaRPr lang="en-US" sz="11200" dirty="0">
              <a:ea typeface="Calibri"/>
              <a:cs typeface="Calibri"/>
            </a:endParaRPr>
          </a:p>
          <a:p>
            <a:pPr marL="685800" lvl="1">
              <a:buFont typeface="Arial" panose="020B0604020202020204" pitchFamily="34" charset="0"/>
              <a:buChar char="•"/>
            </a:pPr>
            <a:r>
              <a:rPr lang="en-US" sz="11200" dirty="0"/>
              <a:t>Uber and Lyft will not require documentation of the reason for using paid sick leave.</a:t>
            </a:r>
            <a:endParaRPr lang="en-US" sz="11200" dirty="0">
              <a:ea typeface="Calibri"/>
              <a:cs typeface="Calibri"/>
            </a:endParaRPr>
          </a:p>
          <a:p>
            <a:endParaRPr lang="en-US" dirty="0"/>
          </a:p>
          <a:p>
            <a:endParaRPr lang="en-US" dirty="0"/>
          </a:p>
        </p:txBody>
      </p:sp>
    </p:spTree>
    <p:extLst>
      <p:ext uri="{BB962C8B-B14F-4D97-AF65-F5344CB8AC3E}">
        <p14:creationId xmlns:p14="http://schemas.microsoft.com/office/powerpoint/2010/main" val="5111563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677" y="76200"/>
            <a:ext cx="8546123" cy="1143000"/>
          </a:xfrm>
        </p:spPr>
        <p:txBody>
          <a:bodyPr/>
          <a:lstStyle/>
          <a:p>
            <a:r>
              <a:rPr lang="en-US" dirty="0"/>
              <a:t>Background</a:t>
            </a:r>
          </a:p>
        </p:txBody>
      </p:sp>
      <p:sp>
        <p:nvSpPr>
          <p:cNvPr id="3" name="Content Placeholder 2"/>
          <p:cNvSpPr>
            <a:spLocks noGrp="1"/>
          </p:cNvSpPr>
          <p:nvPr>
            <p:ph idx="1"/>
          </p:nvPr>
        </p:nvSpPr>
        <p:spPr>
          <a:xfrm>
            <a:off x="457200" y="1797713"/>
            <a:ext cx="8229600" cy="4233809"/>
          </a:xfrm>
        </p:spPr>
        <p:txBody>
          <a:bodyPr>
            <a:normAutofit fontScale="85000" lnSpcReduction="20000"/>
          </a:bodyPr>
          <a:lstStyle/>
          <a:p>
            <a:pPr marL="0" indent="0" algn="ctr">
              <a:spcBef>
                <a:spcPct val="50000"/>
              </a:spcBef>
              <a:buNone/>
            </a:pPr>
            <a:r>
              <a:rPr lang="en-US" sz="4000" dirty="0"/>
              <a:t>July, 2020 – Lawsuit Filed</a:t>
            </a:r>
          </a:p>
          <a:p>
            <a:pPr>
              <a:spcBef>
                <a:spcPct val="50000"/>
              </a:spcBef>
            </a:pPr>
            <a:r>
              <a:rPr lang="en-US" sz="4000" dirty="0"/>
              <a:t>Attorney General files lawsuit in Massachusetts against Uber and Lyft.</a:t>
            </a:r>
          </a:p>
          <a:p>
            <a:pPr>
              <a:spcBef>
                <a:spcPct val="50000"/>
              </a:spcBef>
            </a:pPr>
            <a:r>
              <a:rPr lang="en-US" sz="4000" dirty="0"/>
              <a:t>Lawsuit sought a determination that Uber and Lyft drivers are employees entitled to the benefits and protections of Massachusetts Wage and Hour Laws. </a:t>
            </a:r>
            <a:br>
              <a:rPr lang="en-US" sz="4000" dirty="0"/>
            </a:br>
            <a:endParaRPr lang="en-US" dirty="0"/>
          </a:p>
        </p:txBody>
      </p:sp>
    </p:spTree>
    <p:extLst>
      <p:ext uri="{BB962C8B-B14F-4D97-AF65-F5344CB8AC3E}">
        <p14:creationId xmlns:p14="http://schemas.microsoft.com/office/powerpoint/2010/main" val="281015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B455A4-5B93-5C7D-1646-8A391BBD779E}"/>
              </a:ext>
            </a:extLst>
          </p:cNvPr>
          <p:cNvSpPr>
            <a:spLocks noGrp="1"/>
          </p:cNvSpPr>
          <p:nvPr>
            <p:ph type="title"/>
          </p:nvPr>
        </p:nvSpPr>
        <p:spPr/>
        <p:txBody>
          <a:bodyPr/>
          <a:lstStyle/>
          <a:p>
            <a:r>
              <a:rPr lang="en-US" dirty="0"/>
              <a:t>Paid Sick Leave</a:t>
            </a:r>
          </a:p>
        </p:txBody>
      </p:sp>
      <p:sp>
        <p:nvSpPr>
          <p:cNvPr id="3" name="Content Placeholder 2">
            <a:extLst>
              <a:ext uri="{FF2B5EF4-FFF2-40B4-BE49-F238E27FC236}">
                <a16:creationId xmlns:a16="http://schemas.microsoft.com/office/drawing/2014/main" id="{4D5C9E86-569E-3ABC-9472-F5A24B0AA8EC}"/>
              </a:ext>
            </a:extLst>
          </p:cNvPr>
          <p:cNvSpPr>
            <a:spLocks noGrp="1"/>
          </p:cNvSpPr>
          <p:nvPr>
            <p:ph idx="1"/>
          </p:nvPr>
        </p:nvSpPr>
        <p:spPr/>
        <p:txBody>
          <a:bodyPr vert="horz" lIns="91440" tIns="45720" rIns="91440" bIns="45720" rtlCol="0" anchor="t">
            <a:normAutofit/>
          </a:bodyPr>
          <a:lstStyle/>
          <a:p>
            <a:pPr marL="0" indent="0">
              <a:buNone/>
            </a:pPr>
            <a:r>
              <a:rPr lang="en-US" dirty="0"/>
              <a:t>What qualifies for paid sick leave?</a:t>
            </a:r>
          </a:p>
          <a:p>
            <a:r>
              <a:rPr lang="en-US" dirty="0"/>
              <a:t>Care for yourself, your child, spouse, parent, or spouse's parent.</a:t>
            </a:r>
            <a:endParaRPr lang="en-US" dirty="0">
              <a:ea typeface="Calibri"/>
              <a:cs typeface="Calibri"/>
            </a:endParaRPr>
          </a:p>
          <a:p>
            <a:r>
              <a:rPr lang="en-US" dirty="0"/>
              <a:t>Mental or physical illness or injury.</a:t>
            </a:r>
            <a:endParaRPr lang="en-US" dirty="0">
              <a:ea typeface="Calibri"/>
              <a:cs typeface="Calibri"/>
            </a:endParaRPr>
          </a:p>
          <a:p>
            <a:r>
              <a:rPr lang="en-US" dirty="0"/>
              <a:t>Regular check ups, treatment or preventive care.</a:t>
            </a:r>
            <a:endParaRPr lang="en-US" dirty="0">
              <a:ea typeface="Calibri"/>
              <a:cs typeface="Calibri"/>
            </a:endParaRPr>
          </a:p>
        </p:txBody>
      </p:sp>
    </p:spTree>
    <p:extLst>
      <p:ext uri="{BB962C8B-B14F-4D97-AF65-F5344CB8AC3E}">
        <p14:creationId xmlns:p14="http://schemas.microsoft.com/office/powerpoint/2010/main" val="34776430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Health Insurance Stipend</a:t>
            </a:r>
          </a:p>
        </p:txBody>
      </p:sp>
      <p:sp>
        <p:nvSpPr>
          <p:cNvPr id="3" name="Content Placeholder 2"/>
          <p:cNvSpPr>
            <a:spLocks noGrp="1"/>
          </p:cNvSpPr>
          <p:nvPr>
            <p:ph idx="1"/>
          </p:nvPr>
        </p:nvSpPr>
        <p:spPr/>
        <p:txBody>
          <a:bodyPr vert="horz" lIns="91440" tIns="45720" rIns="91440" bIns="45720" rtlCol="0" anchor="t">
            <a:normAutofit/>
          </a:bodyPr>
          <a:lstStyle/>
          <a:p>
            <a:pPr marL="0" indent="0">
              <a:buNone/>
            </a:pPr>
            <a:r>
              <a:rPr lang="en-US" dirty="0"/>
              <a:t>New health insurance benefit. </a:t>
            </a:r>
          </a:p>
          <a:p>
            <a:r>
              <a:rPr lang="en-US" dirty="0"/>
              <a:t>Uber and Lyft will pay a stipend to drivers to be used to obtain a qualifying </a:t>
            </a:r>
            <a:r>
              <a:rPr lang="en-US"/>
              <a:t>health insurance plan.</a:t>
            </a:r>
            <a:endParaRPr lang="en-US" dirty="0"/>
          </a:p>
          <a:p>
            <a:r>
              <a:rPr lang="en-US" dirty="0"/>
              <a:t>When does it start?</a:t>
            </a:r>
            <a:r>
              <a:rPr lang="en-US" dirty="0">
                <a:cs typeface="Calibri"/>
              </a:rPr>
              <a:t> </a:t>
            </a:r>
            <a:r>
              <a:rPr lang="en-US" dirty="0"/>
              <a:t>March 1, 2025.</a:t>
            </a:r>
            <a:endParaRPr lang="en-US" dirty="0">
              <a:ea typeface="Calibri"/>
              <a:cs typeface="Calibri"/>
            </a:endParaRPr>
          </a:p>
        </p:txBody>
      </p:sp>
    </p:spTree>
    <p:extLst>
      <p:ext uri="{BB962C8B-B14F-4D97-AF65-F5344CB8AC3E}">
        <p14:creationId xmlns:p14="http://schemas.microsoft.com/office/powerpoint/2010/main" val="41179337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3F6C3B-932B-5000-003C-B7B652F70EB2}"/>
              </a:ext>
            </a:extLst>
          </p:cNvPr>
          <p:cNvSpPr>
            <a:spLocks noGrp="1"/>
          </p:cNvSpPr>
          <p:nvPr>
            <p:ph type="title"/>
          </p:nvPr>
        </p:nvSpPr>
        <p:spPr/>
        <p:txBody>
          <a:bodyPr/>
          <a:lstStyle/>
          <a:p>
            <a:r>
              <a:rPr lang="en-US" dirty="0"/>
              <a:t>Health Insurance Stipend</a:t>
            </a:r>
          </a:p>
        </p:txBody>
      </p:sp>
      <p:sp>
        <p:nvSpPr>
          <p:cNvPr id="3" name="Content Placeholder 2">
            <a:extLst>
              <a:ext uri="{FF2B5EF4-FFF2-40B4-BE49-F238E27FC236}">
                <a16:creationId xmlns:a16="http://schemas.microsoft.com/office/drawing/2014/main" id="{0FAB75B4-70AB-98BF-8CFC-1903928B6C55}"/>
              </a:ext>
            </a:extLst>
          </p:cNvPr>
          <p:cNvSpPr>
            <a:spLocks noGrp="1"/>
          </p:cNvSpPr>
          <p:nvPr>
            <p:ph idx="1"/>
          </p:nvPr>
        </p:nvSpPr>
        <p:spPr/>
        <p:txBody>
          <a:bodyPr>
            <a:normAutofit/>
          </a:bodyPr>
          <a:lstStyle/>
          <a:p>
            <a:pPr marL="0" indent="0">
              <a:buNone/>
            </a:pPr>
            <a:r>
              <a:rPr lang="en-US" dirty="0"/>
              <a:t>Who is entitled to the stipend?</a:t>
            </a:r>
          </a:p>
          <a:p>
            <a:r>
              <a:rPr lang="en-US" dirty="0"/>
              <a:t>Anyone who has more than 15 hours engaged time per week—for either or both companies—will be able to earn a health insurance stipend.</a:t>
            </a:r>
          </a:p>
          <a:p>
            <a:r>
              <a:rPr lang="en-US" dirty="0"/>
              <a:t>Drivers can pool their hours driving for the two companies to obtain access to a health insurance stipend. </a:t>
            </a:r>
          </a:p>
          <a:p>
            <a:pPr marL="0" indent="0">
              <a:buNone/>
            </a:pPr>
            <a:endParaRPr lang="en-US" dirty="0"/>
          </a:p>
        </p:txBody>
      </p:sp>
    </p:spTree>
    <p:extLst>
      <p:ext uri="{BB962C8B-B14F-4D97-AF65-F5344CB8AC3E}">
        <p14:creationId xmlns:p14="http://schemas.microsoft.com/office/powerpoint/2010/main" val="41925555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4C1C4-B0E2-8493-94F1-29288F034434}"/>
              </a:ext>
            </a:extLst>
          </p:cNvPr>
          <p:cNvSpPr>
            <a:spLocks noGrp="1"/>
          </p:cNvSpPr>
          <p:nvPr>
            <p:ph type="title"/>
          </p:nvPr>
        </p:nvSpPr>
        <p:spPr/>
        <p:txBody>
          <a:bodyPr/>
          <a:lstStyle/>
          <a:p>
            <a:r>
              <a:rPr lang="en-US" dirty="0"/>
              <a:t>Health Insurance Stipend</a:t>
            </a:r>
          </a:p>
        </p:txBody>
      </p:sp>
      <p:sp>
        <p:nvSpPr>
          <p:cNvPr id="3" name="Content Placeholder 2">
            <a:extLst>
              <a:ext uri="{FF2B5EF4-FFF2-40B4-BE49-F238E27FC236}">
                <a16:creationId xmlns:a16="http://schemas.microsoft.com/office/drawing/2014/main" id="{2BE13C47-2206-28A4-EE64-B7D64B23EE96}"/>
              </a:ext>
            </a:extLst>
          </p:cNvPr>
          <p:cNvSpPr>
            <a:spLocks noGrp="1"/>
          </p:cNvSpPr>
          <p:nvPr>
            <p:ph idx="1"/>
          </p:nvPr>
        </p:nvSpPr>
        <p:spPr/>
        <p:txBody>
          <a:bodyPr vert="horz" lIns="91440" tIns="45720" rIns="91440" bIns="45720" rtlCol="0" anchor="t">
            <a:normAutofit fontScale="92500" lnSpcReduction="20000"/>
          </a:bodyPr>
          <a:lstStyle/>
          <a:p>
            <a:pPr marL="0" indent="0">
              <a:buNone/>
            </a:pPr>
            <a:r>
              <a:rPr lang="en-US" dirty="0"/>
              <a:t>How much is the health insurance stipend?</a:t>
            </a:r>
          </a:p>
          <a:p>
            <a:r>
              <a:rPr lang="en-US" dirty="0"/>
              <a:t>15+ hours average engaged time per week = 50% stipend.</a:t>
            </a:r>
          </a:p>
          <a:p>
            <a:r>
              <a:rPr lang="en-US" dirty="0"/>
              <a:t>25+ hours average engaged time per week = 100% stipend.</a:t>
            </a:r>
          </a:p>
          <a:p>
            <a:pPr marL="0" indent="0">
              <a:buNone/>
            </a:pPr>
            <a:r>
              <a:rPr lang="en-US" dirty="0"/>
              <a:t>The Health insurance stipend will be paid quarterly.</a:t>
            </a:r>
          </a:p>
          <a:p>
            <a:pPr marL="0" indent="0">
              <a:buNone/>
            </a:pPr>
            <a:r>
              <a:rPr lang="en-US" dirty="0"/>
              <a:t>What do I need to do to get my health insurance stipend?</a:t>
            </a:r>
          </a:p>
          <a:p>
            <a:r>
              <a:rPr lang="en-US" dirty="0"/>
              <a:t>More information will be provided in 	February 2025.</a:t>
            </a:r>
          </a:p>
        </p:txBody>
      </p:sp>
    </p:spTree>
    <p:extLst>
      <p:ext uri="{BB962C8B-B14F-4D97-AF65-F5344CB8AC3E}">
        <p14:creationId xmlns:p14="http://schemas.microsoft.com/office/powerpoint/2010/main" val="27889137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Paid Family Medical Leave</a:t>
            </a:r>
          </a:p>
        </p:txBody>
      </p:sp>
      <p:sp>
        <p:nvSpPr>
          <p:cNvPr id="3" name="Content Placeholder 2"/>
          <p:cNvSpPr>
            <a:spLocks noGrp="1"/>
          </p:cNvSpPr>
          <p:nvPr>
            <p:ph idx="1"/>
          </p:nvPr>
        </p:nvSpPr>
        <p:spPr/>
        <p:txBody>
          <a:bodyPr>
            <a:normAutofit fontScale="92500" lnSpcReduction="10000"/>
          </a:bodyPr>
          <a:lstStyle/>
          <a:p>
            <a:pPr marL="0" indent="0">
              <a:buNone/>
            </a:pPr>
            <a:r>
              <a:rPr lang="en-US" dirty="0"/>
              <a:t>Drivers receive a paid stipend to buy into the state’s paid family and medical leave program.</a:t>
            </a:r>
          </a:p>
          <a:p>
            <a:r>
              <a:rPr lang="en-US" dirty="0"/>
              <a:t>Uber and Lyft to pay drivers 50% of the cost of joining the Massachusetts Paid Family Medical Leave Program. </a:t>
            </a:r>
          </a:p>
          <a:p>
            <a:r>
              <a:rPr lang="en-US" dirty="0"/>
              <a:t>Stipend paid by Uber and Lyft to drivers quarterly.</a:t>
            </a:r>
          </a:p>
          <a:p>
            <a:r>
              <a:rPr lang="en-US" dirty="0"/>
              <a:t>Stipend will be approximately $2 per $500 in driver earnings.</a:t>
            </a:r>
          </a:p>
          <a:p>
            <a:r>
              <a:rPr lang="en-US" dirty="0"/>
              <a:t>Starts January 30, 2025.</a:t>
            </a:r>
          </a:p>
          <a:p>
            <a:endParaRPr lang="en-US" dirty="0"/>
          </a:p>
        </p:txBody>
      </p:sp>
    </p:spTree>
    <p:extLst>
      <p:ext uri="{BB962C8B-B14F-4D97-AF65-F5344CB8AC3E}">
        <p14:creationId xmlns:p14="http://schemas.microsoft.com/office/powerpoint/2010/main" val="33679293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6661E3-6EE8-8F3F-07DE-125969326BE7}"/>
              </a:ext>
            </a:extLst>
          </p:cNvPr>
          <p:cNvSpPr>
            <a:spLocks noGrp="1"/>
          </p:cNvSpPr>
          <p:nvPr>
            <p:ph type="title"/>
          </p:nvPr>
        </p:nvSpPr>
        <p:spPr/>
        <p:txBody>
          <a:bodyPr/>
          <a:lstStyle/>
          <a:p>
            <a:r>
              <a:rPr lang="en-US" dirty="0"/>
              <a:t>Paid Family Medical Leave</a:t>
            </a:r>
          </a:p>
        </p:txBody>
      </p:sp>
      <p:sp>
        <p:nvSpPr>
          <p:cNvPr id="3" name="Content Placeholder 2">
            <a:extLst>
              <a:ext uri="{FF2B5EF4-FFF2-40B4-BE49-F238E27FC236}">
                <a16:creationId xmlns:a16="http://schemas.microsoft.com/office/drawing/2014/main" id="{9962FBCD-5AE5-36BF-3E33-61557501F640}"/>
              </a:ext>
            </a:extLst>
          </p:cNvPr>
          <p:cNvSpPr>
            <a:spLocks noGrp="1"/>
          </p:cNvSpPr>
          <p:nvPr>
            <p:ph idx="1"/>
          </p:nvPr>
        </p:nvSpPr>
        <p:spPr/>
        <p:txBody>
          <a:bodyPr/>
          <a:lstStyle/>
          <a:p>
            <a:pPr marL="0" indent="0">
              <a:buNone/>
            </a:pPr>
            <a:r>
              <a:rPr lang="en-US" dirty="0"/>
              <a:t>For more information to buy into the MA PFL program, visit:</a:t>
            </a:r>
          </a:p>
          <a:p>
            <a:r>
              <a:rPr lang="en-US" dirty="0"/>
              <a:t>https://www.mass.gov/info-details/paid-family-and-medical-leave-coverage-for-self-employed-individuals</a:t>
            </a:r>
          </a:p>
        </p:txBody>
      </p:sp>
    </p:spTree>
    <p:extLst>
      <p:ext uri="{BB962C8B-B14F-4D97-AF65-F5344CB8AC3E}">
        <p14:creationId xmlns:p14="http://schemas.microsoft.com/office/powerpoint/2010/main" val="10454888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Occupational Accident Insurance</a:t>
            </a:r>
          </a:p>
        </p:txBody>
      </p:sp>
      <p:sp>
        <p:nvSpPr>
          <p:cNvPr id="5" name="Content Placeholder 4">
            <a:extLst>
              <a:ext uri="{FF2B5EF4-FFF2-40B4-BE49-F238E27FC236}">
                <a16:creationId xmlns:a16="http://schemas.microsoft.com/office/drawing/2014/main" id="{392C2303-7C02-9E4F-6849-1ECBB06A0640}"/>
              </a:ext>
            </a:extLst>
          </p:cNvPr>
          <p:cNvSpPr>
            <a:spLocks noGrp="1"/>
          </p:cNvSpPr>
          <p:nvPr>
            <p:ph idx="1"/>
          </p:nvPr>
        </p:nvSpPr>
        <p:spPr/>
        <p:txBody>
          <a:bodyPr>
            <a:normAutofit fontScale="85000" lnSpcReduction="20000"/>
          </a:bodyPr>
          <a:lstStyle/>
          <a:p>
            <a:pPr marL="0" indent="0">
              <a:buNone/>
            </a:pPr>
            <a:r>
              <a:rPr lang="en-US" dirty="0"/>
              <a:t>What is it?</a:t>
            </a:r>
          </a:p>
          <a:p>
            <a:r>
              <a:rPr lang="en-US" dirty="0"/>
              <a:t>Drivers are eligible for occupational accident insurance coverage paid by Uber and Lyft.</a:t>
            </a:r>
          </a:p>
          <a:p>
            <a:r>
              <a:rPr lang="en-US" dirty="0"/>
              <a:t>Insurance that covers medical expenses and lost income for injuries sustained while the Driver is online.</a:t>
            </a:r>
          </a:p>
          <a:p>
            <a:endParaRPr lang="en-US" dirty="0"/>
          </a:p>
          <a:p>
            <a:pPr marL="0" indent="0">
              <a:buNone/>
            </a:pPr>
            <a:r>
              <a:rPr lang="en-US" dirty="0"/>
              <a:t>How much coverage?</a:t>
            </a:r>
          </a:p>
          <a:p>
            <a:r>
              <a:rPr lang="en-US" dirty="0"/>
              <a:t>Insurance cover up to $1 million in work-related injuries. </a:t>
            </a:r>
          </a:p>
          <a:p>
            <a:r>
              <a:rPr lang="en-US" dirty="0"/>
              <a:t>Up to 156 weeks following an injury.</a:t>
            </a:r>
          </a:p>
          <a:p>
            <a:r>
              <a:rPr lang="en-US" dirty="0"/>
              <a:t>Benefits for partial and total disability, and death. </a:t>
            </a:r>
          </a:p>
        </p:txBody>
      </p:sp>
    </p:spTree>
    <p:extLst>
      <p:ext uri="{BB962C8B-B14F-4D97-AF65-F5344CB8AC3E}">
        <p14:creationId xmlns:p14="http://schemas.microsoft.com/office/powerpoint/2010/main" val="149748091"/>
      </p:ext>
    </p:extLst>
  </p:cSld>
  <p:clrMapOvr>
    <a:masterClrMapping/>
  </p:clrMapOvr>
  <p:extLst>
    <p:ext uri="{6950BFC3-D8DA-4A85-94F7-54DA5524770B}">
      <p188:commentRel xmlns:p188="http://schemas.microsoft.com/office/powerpoint/2018/8/main" r:id="rId3"/>
    </p:ext>
  </p:extLs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79910D-5FE1-A020-9941-5268B282011A}"/>
              </a:ext>
            </a:extLst>
          </p:cNvPr>
          <p:cNvSpPr>
            <a:spLocks noGrp="1"/>
          </p:cNvSpPr>
          <p:nvPr>
            <p:ph type="title"/>
          </p:nvPr>
        </p:nvSpPr>
        <p:spPr/>
        <p:txBody>
          <a:bodyPr>
            <a:normAutofit fontScale="90000"/>
          </a:bodyPr>
          <a:lstStyle/>
          <a:p>
            <a:r>
              <a:rPr lang="en-US" dirty="0"/>
              <a:t>Occupational Accident Insurance</a:t>
            </a:r>
          </a:p>
        </p:txBody>
      </p:sp>
      <p:sp>
        <p:nvSpPr>
          <p:cNvPr id="3" name="Content Placeholder 2">
            <a:extLst>
              <a:ext uri="{FF2B5EF4-FFF2-40B4-BE49-F238E27FC236}">
                <a16:creationId xmlns:a16="http://schemas.microsoft.com/office/drawing/2014/main" id="{9819B6F0-48E3-AE1A-62E2-761DE9CC68C4}"/>
              </a:ext>
            </a:extLst>
          </p:cNvPr>
          <p:cNvSpPr>
            <a:spLocks noGrp="1"/>
          </p:cNvSpPr>
          <p:nvPr>
            <p:ph idx="1"/>
          </p:nvPr>
        </p:nvSpPr>
        <p:spPr/>
        <p:txBody>
          <a:bodyPr vert="horz" lIns="91440" tIns="45720" rIns="91440" bIns="45720" rtlCol="0" anchor="t">
            <a:normAutofit/>
          </a:bodyPr>
          <a:lstStyle/>
          <a:p>
            <a:pPr marL="0" indent="0">
              <a:buNone/>
            </a:pPr>
            <a:r>
              <a:rPr lang="en-US" dirty="0"/>
              <a:t>When does it start?</a:t>
            </a:r>
          </a:p>
          <a:p>
            <a:r>
              <a:rPr lang="en-US" dirty="0"/>
              <a:t>Started October 1, 2024.</a:t>
            </a:r>
            <a:endParaRPr lang="en-US" dirty="0">
              <a:ea typeface="Calibri"/>
              <a:cs typeface="Calibri"/>
            </a:endParaRPr>
          </a:p>
          <a:p>
            <a:pPr marL="0" indent="0">
              <a:buNone/>
            </a:pPr>
            <a:r>
              <a:rPr lang="en-US" dirty="0"/>
              <a:t>Do drivers need to enroll?</a:t>
            </a:r>
            <a:endParaRPr lang="en-US" dirty="0">
              <a:ea typeface="Calibri"/>
              <a:cs typeface="Calibri"/>
            </a:endParaRPr>
          </a:p>
          <a:p>
            <a:r>
              <a:rPr lang="en-US" dirty="0"/>
              <a:t>No, the benefit is automatically provided by Uber and Lyft. </a:t>
            </a:r>
            <a:endParaRPr lang="en-US" dirty="0">
              <a:ea typeface="Calibri"/>
              <a:cs typeface="Calibri"/>
            </a:endParaRPr>
          </a:p>
          <a:p>
            <a:pPr marL="0" indent="0">
              <a:buNone/>
            </a:pPr>
            <a:r>
              <a:rPr lang="en-US" dirty="0"/>
              <a:t>Do drivers pay?</a:t>
            </a:r>
            <a:endParaRPr lang="en-US" dirty="0">
              <a:ea typeface="Calibri"/>
              <a:cs typeface="Calibri"/>
            </a:endParaRPr>
          </a:p>
          <a:p>
            <a:r>
              <a:rPr lang="en-US" dirty="0"/>
              <a:t>No, Uber and Lyft will not deduct or charge drivers for benefit. </a:t>
            </a:r>
            <a:endParaRPr lang="en-US" dirty="0">
              <a:ea typeface="Calibri"/>
              <a:cs typeface="Calibri"/>
            </a:endParaRPr>
          </a:p>
          <a:p>
            <a:pPr marL="0" indent="0">
              <a:buNone/>
            </a:pPr>
            <a:endParaRPr lang="en-US" dirty="0"/>
          </a:p>
        </p:txBody>
      </p:sp>
    </p:spTree>
    <p:extLst>
      <p:ext uri="{BB962C8B-B14F-4D97-AF65-F5344CB8AC3E}">
        <p14:creationId xmlns:p14="http://schemas.microsoft.com/office/powerpoint/2010/main" val="22482969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Account Deactivation Appeals</a:t>
            </a:r>
          </a:p>
        </p:txBody>
      </p:sp>
      <p:sp>
        <p:nvSpPr>
          <p:cNvPr id="4" name="Content Placeholder 3">
            <a:extLst>
              <a:ext uri="{FF2B5EF4-FFF2-40B4-BE49-F238E27FC236}">
                <a16:creationId xmlns:a16="http://schemas.microsoft.com/office/drawing/2014/main" id="{E6EF339C-5D4B-EC01-3535-51D189A20B53}"/>
              </a:ext>
            </a:extLst>
          </p:cNvPr>
          <p:cNvSpPr>
            <a:spLocks noGrp="1"/>
          </p:cNvSpPr>
          <p:nvPr>
            <p:ph idx="1"/>
          </p:nvPr>
        </p:nvSpPr>
        <p:spPr>
          <a:xfrm>
            <a:off x="527539" y="1820010"/>
            <a:ext cx="8229600" cy="4525963"/>
          </a:xfrm>
        </p:spPr>
        <p:txBody>
          <a:bodyPr>
            <a:normAutofit lnSpcReduction="10000"/>
          </a:bodyPr>
          <a:lstStyle/>
          <a:p>
            <a:r>
              <a:rPr lang="en-US" dirty="0"/>
              <a:t>Drivers will receive written notification of deactivation with information about why a driver was deactivated as well as the right to appeal any deactivation.</a:t>
            </a:r>
          </a:p>
          <a:p>
            <a:r>
              <a:rPr lang="en-US" dirty="0"/>
              <a:t>Drivers will be able to appeal all Lyft or Uber decisions to deactivate that driver. </a:t>
            </a:r>
          </a:p>
          <a:p>
            <a:r>
              <a:rPr lang="en-US" dirty="0"/>
              <a:t>Started September 2, 2024.</a:t>
            </a:r>
          </a:p>
          <a:p>
            <a:r>
              <a:rPr lang="en-US" dirty="0"/>
              <a:t>The AG </a:t>
            </a:r>
            <a:r>
              <a:rPr lang="en-US" i="1" dirty="0"/>
              <a:t>does not </a:t>
            </a:r>
            <a:r>
              <a:rPr lang="en-US" dirty="0"/>
              <a:t>have authority to reverse or review the deactivation reason.</a:t>
            </a:r>
          </a:p>
        </p:txBody>
      </p:sp>
    </p:spTree>
    <p:extLst>
      <p:ext uri="{BB962C8B-B14F-4D97-AF65-F5344CB8AC3E}">
        <p14:creationId xmlns:p14="http://schemas.microsoft.com/office/powerpoint/2010/main" val="29646088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F0EA4-224A-9674-C9B1-5B924722E844}"/>
              </a:ext>
            </a:extLst>
          </p:cNvPr>
          <p:cNvSpPr>
            <a:spLocks noGrp="1"/>
          </p:cNvSpPr>
          <p:nvPr>
            <p:ph type="title"/>
          </p:nvPr>
        </p:nvSpPr>
        <p:spPr/>
        <p:txBody>
          <a:bodyPr/>
          <a:lstStyle/>
          <a:p>
            <a:r>
              <a:rPr lang="en-US" dirty="0"/>
              <a:t>Driver Trip Information</a:t>
            </a:r>
          </a:p>
        </p:txBody>
      </p:sp>
      <p:sp>
        <p:nvSpPr>
          <p:cNvPr id="3" name="Content Placeholder 2">
            <a:extLst>
              <a:ext uri="{FF2B5EF4-FFF2-40B4-BE49-F238E27FC236}">
                <a16:creationId xmlns:a16="http://schemas.microsoft.com/office/drawing/2014/main" id="{05FCF1DD-34F6-9BA7-61A9-72381D808176}"/>
              </a:ext>
            </a:extLst>
          </p:cNvPr>
          <p:cNvSpPr>
            <a:spLocks noGrp="1"/>
          </p:cNvSpPr>
          <p:nvPr>
            <p:ph idx="1"/>
          </p:nvPr>
        </p:nvSpPr>
        <p:spPr/>
        <p:txBody>
          <a:bodyPr>
            <a:normAutofit lnSpcReduction="10000"/>
          </a:bodyPr>
          <a:lstStyle/>
          <a:p>
            <a:pPr marL="0" indent="0">
              <a:buNone/>
            </a:pPr>
            <a:r>
              <a:rPr lang="en-US" dirty="0"/>
              <a:t>Uber and Lyft must:</a:t>
            </a:r>
          </a:p>
          <a:p>
            <a:r>
              <a:rPr lang="en-US" dirty="0"/>
              <a:t>Provide drivers with information about the length of a trip, the destination, and the expected earnings before they are expected to accept a ride. </a:t>
            </a:r>
          </a:p>
          <a:p>
            <a:r>
              <a:rPr lang="en-US" dirty="0"/>
              <a:t>Provide drivers with detailed pay information about their earnings and how much a rider has paid once a trip is completed.</a:t>
            </a:r>
          </a:p>
        </p:txBody>
      </p:sp>
    </p:spTree>
    <p:extLst>
      <p:ext uri="{BB962C8B-B14F-4D97-AF65-F5344CB8AC3E}">
        <p14:creationId xmlns:p14="http://schemas.microsoft.com/office/powerpoint/2010/main" val="3776441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9469" y="76200"/>
            <a:ext cx="8537331" cy="1143000"/>
          </a:xfrm>
        </p:spPr>
        <p:txBody>
          <a:bodyPr>
            <a:normAutofit fontScale="90000"/>
          </a:bodyPr>
          <a:lstStyle/>
          <a:p>
            <a:r>
              <a:rPr lang="en-US" dirty="0"/>
              <a:t>May-June, 2024</a:t>
            </a:r>
            <a:br>
              <a:rPr lang="en-US" dirty="0"/>
            </a:br>
            <a:r>
              <a:rPr lang="en-US" dirty="0"/>
              <a:t>Trial &amp; Ballot Initiatives</a:t>
            </a:r>
          </a:p>
        </p:txBody>
      </p:sp>
      <p:sp>
        <p:nvSpPr>
          <p:cNvPr id="3" name="Content Placeholder 2"/>
          <p:cNvSpPr>
            <a:spLocks noGrp="1"/>
          </p:cNvSpPr>
          <p:nvPr>
            <p:ph idx="1"/>
          </p:nvPr>
        </p:nvSpPr>
        <p:spPr/>
        <p:txBody>
          <a:bodyPr vert="horz" lIns="91440" tIns="45720" rIns="91440" bIns="45720" rtlCol="0" anchor="t">
            <a:normAutofit/>
          </a:bodyPr>
          <a:lstStyle/>
          <a:p>
            <a:pPr marL="0" indent="0" algn="ctr">
              <a:spcBef>
                <a:spcPct val="50000"/>
              </a:spcBef>
              <a:buNone/>
            </a:pPr>
            <a:endParaRPr lang="en-US" dirty="0">
              <a:ea typeface="Calibri"/>
              <a:cs typeface="Calibri"/>
            </a:endParaRPr>
          </a:p>
          <a:p>
            <a:pPr>
              <a:spcBef>
                <a:spcPct val="50000"/>
              </a:spcBef>
            </a:pPr>
            <a:r>
              <a:rPr lang="en-US" dirty="0"/>
              <a:t>Three-week trial in Massachusetts Superior Court.</a:t>
            </a:r>
          </a:p>
          <a:p>
            <a:pPr>
              <a:spcBef>
                <a:spcPct val="50000"/>
              </a:spcBef>
            </a:pPr>
            <a:r>
              <a:rPr lang="en-US" dirty="0"/>
              <a:t>SJC approves Ballot Initiates</a:t>
            </a:r>
          </a:p>
        </p:txBody>
      </p:sp>
    </p:spTree>
    <p:extLst>
      <p:ext uri="{BB962C8B-B14F-4D97-AF65-F5344CB8AC3E}">
        <p14:creationId xmlns:p14="http://schemas.microsoft.com/office/powerpoint/2010/main" val="5070052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5FA2F-BBEB-BBD3-39DD-D06DF6BDFFA0}"/>
              </a:ext>
            </a:extLst>
          </p:cNvPr>
          <p:cNvSpPr>
            <a:spLocks noGrp="1"/>
          </p:cNvSpPr>
          <p:nvPr>
            <p:ph type="title"/>
          </p:nvPr>
        </p:nvSpPr>
        <p:spPr/>
        <p:txBody>
          <a:bodyPr/>
          <a:lstStyle/>
          <a:p>
            <a:r>
              <a:rPr lang="en-US" dirty="0"/>
              <a:t>Protections from Retaliation</a:t>
            </a:r>
          </a:p>
        </p:txBody>
      </p:sp>
      <p:sp>
        <p:nvSpPr>
          <p:cNvPr id="3" name="Content Placeholder 2">
            <a:extLst>
              <a:ext uri="{FF2B5EF4-FFF2-40B4-BE49-F238E27FC236}">
                <a16:creationId xmlns:a16="http://schemas.microsoft.com/office/drawing/2014/main" id="{BA0FD99C-A8D7-9B5A-3547-76F7C79B2D72}"/>
              </a:ext>
            </a:extLst>
          </p:cNvPr>
          <p:cNvSpPr>
            <a:spLocks noGrp="1"/>
          </p:cNvSpPr>
          <p:nvPr>
            <p:ph idx="1"/>
          </p:nvPr>
        </p:nvSpPr>
        <p:spPr/>
        <p:txBody>
          <a:bodyPr vert="horz" lIns="91440" tIns="45720" rIns="91440" bIns="45720" rtlCol="0" anchor="t">
            <a:normAutofit/>
          </a:bodyPr>
          <a:lstStyle/>
          <a:p>
            <a:r>
              <a:rPr lang="en-US" dirty="0"/>
              <a:t>Lyft and Uber will not in any manner retaliate against any Drivers because they complained to the Attorney General or made claims under the settlement agreement. </a:t>
            </a:r>
          </a:p>
        </p:txBody>
      </p:sp>
    </p:spTree>
    <p:extLst>
      <p:ext uri="{BB962C8B-B14F-4D97-AF65-F5344CB8AC3E}">
        <p14:creationId xmlns:p14="http://schemas.microsoft.com/office/powerpoint/2010/main" val="6141275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FB1F8-87B3-87E1-6E04-E6C730D9B54D}"/>
              </a:ext>
            </a:extLst>
          </p:cNvPr>
          <p:cNvSpPr>
            <a:spLocks noGrp="1"/>
          </p:cNvSpPr>
          <p:nvPr>
            <p:ph type="title"/>
          </p:nvPr>
        </p:nvSpPr>
        <p:spPr/>
        <p:txBody>
          <a:bodyPr/>
          <a:lstStyle/>
          <a:p>
            <a:r>
              <a:rPr lang="en-US" dirty="0"/>
              <a:t>More resources</a:t>
            </a:r>
          </a:p>
        </p:txBody>
      </p:sp>
      <p:sp>
        <p:nvSpPr>
          <p:cNvPr id="3" name="Content Placeholder 2">
            <a:extLst>
              <a:ext uri="{FF2B5EF4-FFF2-40B4-BE49-F238E27FC236}">
                <a16:creationId xmlns:a16="http://schemas.microsoft.com/office/drawing/2014/main" id="{FDDDBDA9-5670-2EB2-2305-FFDFD8B61948}"/>
              </a:ext>
            </a:extLst>
          </p:cNvPr>
          <p:cNvSpPr>
            <a:spLocks noGrp="1"/>
          </p:cNvSpPr>
          <p:nvPr>
            <p:ph idx="1"/>
          </p:nvPr>
        </p:nvSpPr>
        <p:spPr/>
        <p:txBody>
          <a:bodyPr/>
          <a:lstStyle/>
          <a:p>
            <a:r>
              <a:rPr lang="en-US" dirty="0"/>
              <a:t>Visit AGO website</a:t>
            </a:r>
          </a:p>
          <a:p>
            <a:pPr marL="0" indent="0">
              <a:buNone/>
            </a:pPr>
            <a:r>
              <a:rPr lang="en-US" dirty="0">
                <a:hlinkClick r:id="rId3">
                  <a:extLst>
                    <a:ext uri="{A12FA001-AC4F-418D-AE19-62706E023703}">
                      <ahyp:hlinkClr xmlns:ahyp="http://schemas.microsoft.com/office/drawing/2018/hyperlinkcolor" val="tx"/>
                    </a:ext>
                  </a:extLst>
                </a:hlinkClick>
              </a:rPr>
              <a:t>https://www.mass.gov/ago/uberlyft</a:t>
            </a:r>
            <a:r>
              <a:rPr lang="en-US" dirty="0"/>
              <a:t> </a:t>
            </a:r>
          </a:p>
          <a:p>
            <a:endParaRPr lang="en-US" dirty="0"/>
          </a:p>
        </p:txBody>
      </p:sp>
    </p:spTree>
    <p:extLst>
      <p:ext uri="{BB962C8B-B14F-4D97-AF65-F5344CB8AC3E}">
        <p14:creationId xmlns:p14="http://schemas.microsoft.com/office/powerpoint/2010/main" val="23669835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3507" y="76200"/>
            <a:ext cx="7143293" cy="1143000"/>
          </a:xfrm>
        </p:spPr>
        <p:txBody>
          <a:bodyPr/>
          <a:lstStyle/>
          <a:p>
            <a:r>
              <a:rPr lang="en-US" dirty="0"/>
              <a:t>Contact AGO/FLD</a:t>
            </a:r>
          </a:p>
        </p:txBody>
      </p:sp>
      <p:sp>
        <p:nvSpPr>
          <p:cNvPr id="3" name="Content Placeholder 2"/>
          <p:cNvSpPr>
            <a:spLocks noGrp="1"/>
          </p:cNvSpPr>
          <p:nvPr>
            <p:ph idx="1"/>
          </p:nvPr>
        </p:nvSpPr>
        <p:spPr/>
        <p:txBody>
          <a:bodyPr>
            <a:normAutofit lnSpcReduction="10000"/>
          </a:bodyPr>
          <a:lstStyle/>
          <a:p>
            <a:pPr marL="0" indent="0" algn="ctr">
              <a:buNone/>
            </a:pPr>
            <a:br>
              <a:rPr lang="en-US" sz="4400" dirty="0"/>
            </a:br>
            <a:br>
              <a:rPr lang="en-US" sz="4400" u="sng" dirty="0"/>
            </a:br>
            <a:r>
              <a:rPr lang="en-US" sz="4800" u="sng" dirty="0"/>
              <a:t>www.mass.gov/ago/fairlabor</a:t>
            </a:r>
            <a:r>
              <a:rPr lang="en-US" sz="4800" dirty="0"/>
              <a:t> </a:t>
            </a:r>
          </a:p>
          <a:p>
            <a:pPr marL="0" indent="0" algn="ctr">
              <a:buNone/>
            </a:pPr>
            <a:endParaRPr lang="en-US" sz="4800" dirty="0"/>
          </a:p>
          <a:p>
            <a:pPr marL="0" indent="0" algn="ctr">
              <a:buNone/>
            </a:pPr>
            <a:r>
              <a:rPr lang="en-US" sz="4800" dirty="0"/>
              <a:t>Fair Labor Division Hotline: </a:t>
            </a:r>
            <a:br>
              <a:rPr lang="en-US" sz="4800" dirty="0"/>
            </a:br>
            <a:r>
              <a:rPr lang="en-US" sz="4800" dirty="0"/>
              <a:t>(617) 727-3465</a:t>
            </a:r>
          </a:p>
        </p:txBody>
      </p:sp>
    </p:spTree>
    <p:extLst>
      <p:ext uri="{BB962C8B-B14F-4D97-AF65-F5344CB8AC3E}">
        <p14:creationId xmlns:p14="http://schemas.microsoft.com/office/powerpoint/2010/main" val="796322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677" y="76200"/>
            <a:ext cx="8546123" cy="1143000"/>
          </a:xfrm>
        </p:spPr>
        <p:txBody>
          <a:bodyPr>
            <a:normAutofit/>
          </a:bodyPr>
          <a:lstStyle/>
          <a:p>
            <a:r>
              <a:rPr lang="en-US" sz="3000" dirty="0"/>
              <a:t>July, 2024 – Settlement Agreement</a:t>
            </a:r>
          </a:p>
        </p:txBody>
      </p:sp>
      <p:sp>
        <p:nvSpPr>
          <p:cNvPr id="3" name="Content Placeholder 2"/>
          <p:cNvSpPr>
            <a:spLocks noGrp="1"/>
          </p:cNvSpPr>
          <p:nvPr>
            <p:ph idx="1"/>
          </p:nvPr>
        </p:nvSpPr>
        <p:spPr>
          <a:xfrm>
            <a:off x="420329" y="1600202"/>
            <a:ext cx="8421329" cy="4876800"/>
          </a:xfrm>
        </p:spPr>
        <p:txBody>
          <a:bodyPr vert="horz" lIns="91440" tIns="45720" rIns="91440" bIns="45720" rtlCol="0" anchor="t">
            <a:normAutofit/>
          </a:bodyPr>
          <a:lstStyle/>
          <a:p>
            <a:pPr marL="0" indent="0" algn="ctr">
              <a:buNone/>
            </a:pPr>
            <a:endParaRPr lang="en-US" dirty="0">
              <a:ea typeface="Calibri"/>
              <a:cs typeface="Calibri"/>
            </a:endParaRPr>
          </a:p>
          <a:p>
            <a:r>
              <a:rPr lang="en-US" dirty="0"/>
              <a:t>Attorney General enters into settlement agreement with Uber and Lyft.</a:t>
            </a:r>
            <a:endParaRPr lang="en-US" dirty="0">
              <a:ea typeface="Calibri"/>
              <a:cs typeface="Calibri"/>
            </a:endParaRPr>
          </a:p>
          <a:p>
            <a:r>
              <a:rPr lang="en-US" dirty="0"/>
              <a:t>Settlement agreement resolves the lawsuit and U/L agree not to pursue ballot initiatives.</a:t>
            </a:r>
            <a:endParaRPr lang="en-US" dirty="0">
              <a:ea typeface="Calibri"/>
              <a:cs typeface="Calibri"/>
            </a:endParaRPr>
          </a:p>
          <a:p>
            <a:r>
              <a:rPr lang="en-US" dirty="0"/>
              <a:t>Uber and Lyft agree to pay $175 million and provide substantial new benefits and protections for drivers.</a:t>
            </a:r>
            <a:endParaRPr lang="en-US" dirty="0">
              <a:ea typeface="Calibri"/>
              <a:cs typeface="Calibri"/>
            </a:endParaRPr>
          </a:p>
          <a:p>
            <a:endParaRPr lang="en-US" dirty="0"/>
          </a:p>
        </p:txBody>
      </p:sp>
    </p:spTree>
    <p:extLst>
      <p:ext uri="{BB962C8B-B14F-4D97-AF65-F5344CB8AC3E}">
        <p14:creationId xmlns:p14="http://schemas.microsoft.com/office/powerpoint/2010/main" val="37026183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AE4C6-E138-FBFC-BE4C-60BEF8C38A04}"/>
              </a:ext>
            </a:extLst>
          </p:cNvPr>
          <p:cNvSpPr>
            <a:spLocks noGrp="1"/>
          </p:cNvSpPr>
          <p:nvPr>
            <p:ph type="title"/>
          </p:nvPr>
        </p:nvSpPr>
        <p:spPr>
          <a:xfrm>
            <a:off x="1301262" y="76200"/>
            <a:ext cx="7385538" cy="1143000"/>
          </a:xfrm>
        </p:spPr>
        <p:txBody>
          <a:bodyPr>
            <a:normAutofit fontScale="90000"/>
          </a:bodyPr>
          <a:lstStyle/>
          <a:p>
            <a:r>
              <a:rPr lang="en-US" dirty="0"/>
              <a:t>New Benefits and </a:t>
            </a:r>
            <a:br>
              <a:rPr lang="en-US" dirty="0"/>
            </a:br>
            <a:r>
              <a:rPr lang="en-US" dirty="0"/>
              <a:t>Protections for Drivers</a:t>
            </a:r>
          </a:p>
        </p:txBody>
      </p:sp>
      <p:sp>
        <p:nvSpPr>
          <p:cNvPr id="3" name="Content Placeholder 2">
            <a:extLst>
              <a:ext uri="{FF2B5EF4-FFF2-40B4-BE49-F238E27FC236}">
                <a16:creationId xmlns:a16="http://schemas.microsoft.com/office/drawing/2014/main" id="{BAAD979A-701A-CDC0-8FA3-EB5AA5B3E9B9}"/>
              </a:ext>
            </a:extLst>
          </p:cNvPr>
          <p:cNvSpPr>
            <a:spLocks noGrp="1"/>
          </p:cNvSpPr>
          <p:nvPr>
            <p:ph idx="1"/>
          </p:nvPr>
        </p:nvSpPr>
        <p:spPr/>
        <p:txBody>
          <a:bodyPr vert="horz" lIns="91440" tIns="45720" rIns="91440" bIns="45720" rtlCol="0" anchor="t">
            <a:normAutofit lnSpcReduction="10000"/>
          </a:bodyPr>
          <a:lstStyle/>
          <a:p>
            <a:pPr marL="514350" indent="-514350">
              <a:buFont typeface="+mj-lt"/>
              <a:buAutoNum type="arabicPeriod"/>
            </a:pPr>
            <a:r>
              <a:rPr lang="en-US" dirty="0"/>
              <a:t>Minimum Driver Pay @ $32.50/</a:t>
            </a:r>
            <a:r>
              <a:rPr lang="en-US" dirty="0" err="1"/>
              <a:t>hr</a:t>
            </a:r>
            <a:endParaRPr lang="en-US" dirty="0"/>
          </a:p>
          <a:p>
            <a:pPr marL="400050" lvl="1" indent="0">
              <a:buNone/>
            </a:pPr>
            <a:r>
              <a:rPr lang="en-US" dirty="0"/>
              <a:t>	$33.48/</a:t>
            </a:r>
            <a:r>
              <a:rPr lang="en-US" dirty="0" err="1"/>
              <a:t>hr</a:t>
            </a:r>
            <a:r>
              <a:rPr lang="en-US" dirty="0"/>
              <a:t> as of 1/15/25</a:t>
            </a:r>
          </a:p>
          <a:p>
            <a:pPr marL="514350" indent="-514350">
              <a:buFont typeface="Calibri"/>
              <a:buAutoNum type="arabicPeriod"/>
            </a:pPr>
            <a:r>
              <a:rPr lang="en-US" dirty="0"/>
              <a:t>Back pay for drivers (2020-2024)</a:t>
            </a:r>
            <a:endParaRPr lang="en-US" sz="1800" dirty="0">
              <a:ea typeface="Calibri"/>
              <a:cs typeface="Calibri"/>
            </a:endParaRPr>
          </a:p>
          <a:p>
            <a:pPr marL="514350" indent="-514350">
              <a:buFont typeface="+mj-lt"/>
              <a:buAutoNum type="arabicPeriod"/>
            </a:pPr>
            <a:r>
              <a:rPr lang="en-US" dirty="0"/>
              <a:t>Paid sick leave</a:t>
            </a:r>
            <a:endParaRPr lang="en-US" dirty="0">
              <a:ea typeface="Calibri"/>
              <a:cs typeface="Calibri"/>
            </a:endParaRPr>
          </a:p>
          <a:p>
            <a:pPr marL="514350" indent="-514350">
              <a:buFont typeface="+mj-lt"/>
              <a:buAutoNum type="arabicPeriod"/>
            </a:pPr>
            <a:r>
              <a:rPr lang="en-US" dirty="0"/>
              <a:t>Stipend for paid family medical leave</a:t>
            </a:r>
            <a:endParaRPr lang="en-US" dirty="0">
              <a:ea typeface="Calibri"/>
              <a:cs typeface="Calibri"/>
            </a:endParaRPr>
          </a:p>
          <a:p>
            <a:pPr marL="514350" indent="-514350">
              <a:buFont typeface="+mj-lt"/>
              <a:buAutoNum type="arabicPeriod"/>
            </a:pPr>
            <a:r>
              <a:rPr lang="en-US" dirty="0"/>
              <a:t>Health insurance stipend</a:t>
            </a:r>
            <a:endParaRPr lang="en-US" dirty="0">
              <a:ea typeface="Calibri"/>
              <a:cs typeface="Calibri"/>
            </a:endParaRPr>
          </a:p>
          <a:p>
            <a:pPr marL="514350" indent="-514350">
              <a:buFont typeface="+mj-lt"/>
              <a:buAutoNum type="arabicPeriod"/>
            </a:pPr>
            <a:r>
              <a:rPr lang="en-US" dirty="0"/>
              <a:t>Occupational Accident Insurance</a:t>
            </a:r>
            <a:endParaRPr lang="en-US" dirty="0">
              <a:ea typeface="Calibri"/>
              <a:cs typeface="Calibri"/>
            </a:endParaRPr>
          </a:p>
          <a:p>
            <a:pPr marL="514350" indent="-514350">
              <a:buFont typeface="+mj-lt"/>
              <a:buAutoNum type="arabicPeriod"/>
            </a:pPr>
            <a:r>
              <a:rPr lang="en-US" dirty="0"/>
              <a:t>Guaranteed appeals process for deactivation</a:t>
            </a:r>
            <a:endParaRPr lang="en-US" dirty="0">
              <a:ea typeface="Calibri"/>
              <a:cs typeface="Calibri"/>
            </a:endParaRPr>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p:txBody>
      </p:sp>
    </p:spTree>
    <p:extLst>
      <p:ext uri="{BB962C8B-B14F-4D97-AF65-F5344CB8AC3E}">
        <p14:creationId xmlns:p14="http://schemas.microsoft.com/office/powerpoint/2010/main" val="36431372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Minimum Driver Pay</a:t>
            </a:r>
          </a:p>
        </p:txBody>
      </p:sp>
      <p:sp>
        <p:nvSpPr>
          <p:cNvPr id="3" name="Content Placeholder 2"/>
          <p:cNvSpPr>
            <a:spLocks noGrp="1"/>
          </p:cNvSpPr>
          <p:nvPr>
            <p:ph idx="1"/>
          </p:nvPr>
        </p:nvSpPr>
        <p:spPr/>
        <p:txBody>
          <a:bodyPr vert="horz" lIns="91440" tIns="45720" rIns="91440" bIns="45720" rtlCol="0" anchor="t">
            <a:normAutofit/>
          </a:bodyPr>
          <a:lstStyle/>
          <a:p>
            <a:pPr marL="0" indent="0">
              <a:lnSpc>
                <a:spcPct val="90000"/>
              </a:lnSpc>
              <a:spcBef>
                <a:spcPct val="50000"/>
              </a:spcBef>
              <a:buNone/>
            </a:pPr>
            <a:r>
              <a:rPr lang="en-US" dirty="0"/>
              <a:t>Overview</a:t>
            </a:r>
          </a:p>
          <a:p>
            <a:pPr marL="626745" indent="-626745">
              <a:lnSpc>
                <a:spcPct val="90000"/>
              </a:lnSpc>
              <a:spcBef>
                <a:spcPct val="50000"/>
              </a:spcBef>
            </a:pPr>
            <a:r>
              <a:rPr lang="en-US" dirty="0"/>
              <a:t>Minimum driver pay started August 15, 2024 at $32.50 per hour of “engaged time.” </a:t>
            </a:r>
            <a:endParaRPr lang="en-US" dirty="0">
              <a:ea typeface="Calibri"/>
              <a:cs typeface="Calibri"/>
            </a:endParaRPr>
          </a:p>
          <a:p>
            <a:pPr marL="626745" indent="-626745">
              <a:lnSpc>
                <a:spcPct val="90000"/>
              </a:lnSpc>
              <a:spcBef>
                <a:spcPct val="50000"/>
              </a:spcBef>
            </a:pPr>
            <a:r>
              <a:rPr lang="en-US" dirty="0"/>
              <a:t>Each year, the minimum driver pay will be increased based on inflation. </a:t>
            </a:r>
          </a:p>
          <a:p>
            <a:pPr marL="626745" indent="-626745">
              <a:lnSpc>
                <a:spcPct val="90000"/>
              </a:lnSpc>
              <a:spcBef>
                <a:spcPct val="50000"/>
              </a:spcBef>
            </a:pPr>
            <a:r>
              <a:rPr lang="en-US" dirty="0">
                <a:ea typeface="Calibri"/>
                <a:cs typeface="Calibri"/>
              </a:rPr>
              <a:t>Beginning January 1, 2025, the floor increased to $33.48</a:t>
            </a:r>
          </a:p>
        </p:txBody>
      </p:sp>
    </p:spTree>
    <p:extLst>
      <p:ext uri="{BB962C8B-B14F-4D97-AF65-F5344CB8AC3E}">
        <p14:creationId xmlns:p14="http://schemas.microsoft.com/office/powerpoint/2010/main" val="11460713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87A41-8D95-1752-D335-50736BDBA4D7}"/>
              </a:ext>
            </a:extLst>
          </p:cNvPr>
          <p:cNvSpPr>
            <a:spLocks noGrp="1"/>
          </p:cNvSpPr>
          <p:nvPr>
            <p:ph type="title"/>
          </p:nvPr>
        </p:nvSpPr>
        <p:spPr/>
        <p:txBody>
          <a:bodyPr/>
          <a:lstStyle/>
          <a:p>
            <a:r>
              <a:rPr lang="en-US" dirty="0"/>
              <a:t>Minimum Driver Pay</a:t>
            </a:r>
          </a:p>
        </p:txBody>
      </p:sp>
      <p:sp>
        <p:nvSpPr>
          <p:cNvPr id="3" name="Content Placeholder 2">
            <a:extLst>
              <a:ext uri="{FF2B5EF4-FFF2-40B4-BE49-F238E27FC236}">
                <a16:creationId xmlns:a16="http://schemas.microsoft.com/office/drawing/2014/main" id="{CAD0ACFA-5276-1CAB-EBAE-CA9C7B4526C4}"/>
              </a:ext>
            </a:extLst>
          </p:cNvPr>
          <p:cNvSpPr>
            <a:spLocks noGrp="1"/>
          </p:cNvSpPr>
          <p:nvPr>
            <p:ph idx="1"/>
          </p:nvPr>
        </p:nvSpPr>
        <p:spPr/>
        <p:txBody>
          <a:bodyPr vert="horz" lIns="91440" tIns="45720" rIns="91440" bIns="45720" rtlCol="0" anchor="t">
            <a:normAutofit/>
          </a:bodyPr>
          <a:lstStyle/>
          <a:p>
            <a:pPr marL="0" indent="0">
              <a:buNone/>
            </a:pPr>
            <a:r>
              <a:rPr lang="en-US" dirty="0"/>
              <a:t>How is minimum pay calculated?</a:t>
            </a:r>
          </a:p>
          <a:p>
            <a:r>
              <a:rPr lang="en-US" dirty="0"/>
              <a:t>Uber and Lyft will track each driver’s “engaged time” during a two-week period.</a:t>
            </a:r>
          </a:p>
          <a:p>
            <a:r>
              <a:rPr lang="en-US" dirty="0"/>
              <a:t>For all engaged time, Uber and Lyft will ensure the driver earns at least $33.48 an hour.</a:t>
            </a:r>
          </a:p>
          <a:p>
            <a:r>
              <a:rPr lang="en-US" dirty="0"/>
              <a:t>If a driver’s hourly earnings for that two-week period are less $33.48 per hour, Uber or Lyft will make up the difference. </a:t>
            </a:r>
          </a:p>
        </p:txBody>
      </p:sp>
    </p:spTree>
    <p:extLst>
      <p:ext uri="{BB962C8B-B14F-4D97-AF65-F5344CB8AC3E}">
        <p14:creationId xmlns:p14="http://schemas.microsoft.com/office/powerpoint/2010/main" val="26712660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Minimum Driver Pay</a:t>
            </a:r>
          </a:p>
        </p:txBody>
      </p:sp>
      <p:sp>
        <p:nvSpPr>
          <p:cNvPr id="3" name="Content Placeholder 2"/>
          <p:cNvSpPr>
            <a:spLocks noGrp="1"/>
          </p:cNvSpPr>
          <p:nvPr>
            <p:ph idx="1"/>
          </p:nvPr>
        </p:nvSpPr>
        <p:spPr>
          <a:xfrm>
            <a:off x="744794" y="1666568"/>
            <a:ext cx="7713406" cy="4616245"/>
          </a:xfrm>
        </p:spPr>
        <p:txBody>
          <a:bodyPr anchor="t">
            <a:noAutofit/>
          </a:bodyPr>
          <a:lstStyle/>
          <a:p>
            <a:pPr marL="0" indent="0">
              <a:buNone/>
            </a:pPr>
            <a:r>
              <a:rPr lang="en-US" dirty="0"/>
              <a:t>What is “Engaged Time”?</a:t>
            </a:r>
          </a:p>
          <a:p>
            <a:r>
              <a:rPr lang="en-US" dirty="0"/>
              <a:t>The time between when a driver accepts a ride and when the driver drops off the rider. </a:t>
            </a:r>
            <a:endParaRPr lang="en-US" sz="2800" dirty="0"/>
          </a:p>
          <a:p>
            <a:r>
              <a:rPr lang="en-US" sz="3200" dirty="0"/>
              <a:t>Uber driver app: “Active Time”</a:t>
            </a:r>
          </a:p>
          <a:p>
            <a:r>
              <a:rPr lang="en-US" sz="3200" dirty="0"/>
              <a:t>Lyft driver app: “Booked Time”</a:t>
            </a:r>
          </a:p>
          <a:p>
            <a:endParaRPr lang="en-US" sz="2800" dirty="0"/>
          </a:p>
          <a:p>
            <a:endParaRPr lang="en-US" sz="2400" dirty="0"/>
          </a:p>
          <a:p>
            <a:endParaRPr lang="en-US" sz="2800" dirty="0"/>
          </a:p>
          <a:p>
            <a:pPr marL="0" indent="0">
              <a:buNone/>
            </a:pPr>
            <a:endParaRPr lang="en-US" dirty="0"/>
          </a:p>
        </p:txBody>
      </p:sp>
    </p:spTree>
    <p:extLst>
      <p:ext uri="{BB962C8B-B14F-4D97-AF65-F5344CB8AC3E}">
        <p14:creationId xmlns:p14="http://schemas.microsoft.com/office/powerpoint/2010/main" val="29459655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42900-5996-0813-AFF4-FF0D62A5D206}"/>
              </a:ext>
            </a:extLst>
          </p:cNvPr>
          <p:cNvSpPr>
            <a:spLocks noGrp="1"/>
          </p:cNvSpPr>
          <p:nvPr>
            <p:ph type="title"/>
          </p:nvPr>
        </p:nvSpPr>
        <p:spPr/>
        <p:txBody>
          <a:bodyPr/>
          <a:lstStyle/>
          <a:p>
            <a:r>
              <a:rPr lang="en-US" dirty="0"/>
              <a:t>Minimum Driver Pay</a:t>
            </a:r>
          </a:p>
        </p:txBody>
      </p:sp>
      <p:sp>
        <p:nvSpPr>
          <p:cNvPr id="3" name="Content Placeholder 2">
            <a:extLst>
              <a:ext uri="{FF2B5EF4-FFF2-40B4-BE49-F238E27FC236}">
                <a16:creationId xmlns:a16="http://schemas.microsoft.com/office/drawing/2014/main" id="{BC2D23EA-76B1-58F0-419A-902B3BA4C828}"/>
              </a:ext>
            </a:extLst>
          </p:cNvPr>
          <p:cNvSpPr>
            <a:spLocks noGrp="1"/>
          </p:cNvSpPr>
          <p:nvPr>
            <p:ph idx="1"/>
          </p:nvPr>
        </p:nvSpPr>
        <p:spPr/>
        <p:txBody>
          <a:bodyPr vert="horz" lIns="91440" tIns="45720" rIns="91440" bIns="45720" rtlCol="0" anchor="t">
            <a:normAutofit/>
          </a:bodyPr>
          <a:lstStyle/>
          <a:p>
            <a:pPr marL="0" indent="0">
              <a:buNone/>
            </a:pPr>
            <a:r>
              <a:rPr lang="en-US" dirty="0"/>
              <a:t>Can I track my engaged time? Where?</a:t>
            </a:r>
          </a:p>
          <a:p>
            <a:r>
              <a:rPr lang="en-US" dirty="0"/>
              <a:t>Each company must report “engaged time” to drivers. </a:t>
            </a:r>
          </a:p>
          <a:p>
            <a:r>
              <a:rPr lang="en-US" dirty="0"/>
              <a:t>Uber: Go to the earnings tab in the driver app and find the tab for “Massachusetts Benefits.”</a:t>
            </a:r>
          </a:p>
          <a:p>
            <a:r>
              <a:rPr lang="en-US" dirty="0"/>
              <a:t>Lyft: Go to the Earnings Tab in the driver app and find the Weekly Breakdown. This will show your “booked time.”</a:t>
            </a:r>
          </a:p>
        </p:txBody>
      </p:sp>
    </p:spTree>
    <p:extLst>
      <p:ext uri="{BB962C8B-B14F-4D97-AF65-F5344CB8AC3E}">
        <p14:creationId xmlns:p14="http://schemas.microsoft.com/office/powerpoint/2010/main" val="64897082"/>
      </p:ext>
    </p:extLst>
  </p:cSld>
  <p:clrMapOvr>
    <a:masterClrMapping/>
  </p:clrMapOvr>
</p:sld>
</file>

<file path=ppt/theme/theme1.xml><?xml version="1.0" encoding="utf-8"?>
<a:theme xmlns:a="http://schemas.openxmlformats.org/drawingml/2006/main" name="AGO 2016 theme 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AGO 2.potx" id="{73614E93-95F6-417D-B142-1E0FF7CC890B}" vid="{23D2FA37-480E-4493-B38F-731185DB344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194F17B50FFF041B5023E30C893945B" ma:contentTypeVersion="15" ma:contentTypeDescription="Create a new document." ma:contentTypeScope="" ma:versionID="e6f9bea53fde5f19e517a317b1170959">
  <xsd:schema xmlns:xsd="http://www.w3.org/2001/XMLSchema" xmlns:xs="http://www.w3.org/2001/XMLSchema" xmlns:p="http://schemas.microsoft.com/office/2006/metadata/properties" xmlns:ns2="df081f99-5092-475a-88a8-1e31f85c63f9" xmlns:ns3="3dcb0a1a-0ef8-42f9-9e59-6ebdc01d2e61" targetNamespace="http://schemas.microsoft.com/office/2006/metadata/properties" ma:root="true" ma:fieldsID="9a492c8e5824e04b86754a32dde32442" ns2:_="" ns3:_="">
    <xsd:import namespace="df081f99-5092-475a-88a8-1e31f85c63f9"/>
    <xsd:import namespace="3dcb0a1a-0ef8-42f9-9e59-6ebdc01d2e6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Location"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f081f99-5092-475a-88a8-1e31f85c63f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Location" ma:index="21" nillable="true" ma:displayName="Location" ma:indexed="true" ma:internalName="MediaServiceLocation" ma:readOnly="true">
      <xsd:simpleType>
        <xsd:restriction base="dms:Text"/>
      </xsd:simpleType>
    </xsd:element>
    <xsd:element name="MediaServiceOCR" ma:index="22"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dcb0a1a-0ef8-42f9-9e59-6ebdc01d2e6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171a22c3-7893-4dee-89f0-e696ec2a054e}" ma:internalName="TaxCatchAll" ma:showField="CatchAllData" ma:web="3dcb0a1a-0ef8-42f9-9e59-6ebdc01d2e6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3dcb0a1a-0ef8-42f9-9e59-6ebdc01d2e61" xsi:nil="true"/>
    <lcf76f155ced4ddcb4097134ff3c332f xmlns="df081f99-5092-475a-88a8-1e31f85c63f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445C1DD-56C7-4D67-A185-6C025B30D66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f081f99-5092-475a-88a8-1e31f85c63f9"/>
    <ds:schemaRef ds:uri="3dcb0a1a-0ef8-42f9-9e59-6ebdc01d2e6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19DC1FE-EA7F-4ED0-82A5-429AD958069C}">
  <ds:schemaRefs>
    <ds:schemaRef ds:uri="http://schemas.microsoft.com/sharepoint/v3/contenttype/forms"/>
  </ds:schemaRefs>
</ds:datastoreItem>
</file>

<file path=customXml/itemProps3.xml><?xml version="1.0" encoding="utf-8"?>
<ds:datastoreItem xmlns:ds="http://schemas.openxmlformats.org/officeDocument/2006/customXml" ds:itemID="{239D117B-26BC-4979-BC33-FE3489F8A480}">
  <ds:schemaRefs>
    <ds:schemaRef ds:uri="http://schemas.microsoft.com/office/2006/documentManagement/types"/>
    <ds:schemaRef ds:uri="http://schemas.microsoft.com/office/infopath/2007/PartnerControls"/>
    <ds:schemaRef ds:uri="3dcb0a1a-0ef8-42f9-9e59-6ebdc01d2e61"/>
    <ds:schemaRef ds:uri="http://purl.org/dc/elements/1.1/"/>
    <ds:schemaRef ds:uri="http://schemas.microsoft.com/office/2006/metadata/properties"/>
    <ds:schemaRef ds:uri="df081f99-5092-475a-88a8-1e31f85c63f9"/>
    <ds:schemaRef ds:uri="http://purl.org/dc/terms/"/>
    <ds:schemaRef ds:uri="http://schemas.openxmlformats.org/package/2006/metadata/core-properties"/>
    <ds:schemaRef ds:uri="http://www.w3.org/XML/1998/namespace"/>
    <ds:schemaRef ds:uri="http://purl.org/dc/dcmitype/"/>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emplate>AGO PowerPoint Template 2016</Template>
  <TotalTime>3218</TotalTime>
  <Words>2006</Words>
  <Application>Microsoft Office PowerPoint</Application>
  <PresentationFormat>On-screen Show (4:3)</PresentationFormat>
  <Paragraphs>222</Paragraphs>
  <Slides>32</Slides>
  <Notes>32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Arial</vt:lpstr>
      <vt:lpstr>Calibri</vt:lpstr>
      <vt:lpstr>Noto Sans VF</vt:lpstr>
      <vt:lpstr>Segoe UI</vt:lpstr>
      <vt:lpstr>Times New Roman</vt:lpstr>
      <vt:lpstr>AGO 2016 theme 2</vt:lpstr>
      <vt:lpstr>    Uber/Lyft Settlement &amp; What it means for drivers     </vt:lpstr>
      <vt:lpstr>Background</vt:lpstr>
      <vt:lpstr>May-June, 2024 Trial &amp; Ballot Initiatives</vt:lpstr>
      <vt:lpstr>July, 2024 – Settlement Agreement</vt:lpstr>
      <vt:lpstr>New Benefits and  Protections for Drivers</vt:lpstr>
      <vt:lpstr>Minimum Driver Pay</vt:lpstr>
      <vt:lpstr>Minimum Driver Pay</vt:lpstr>
      <vt:lpstr>Minimum Driver Pay</vt:lpstr>
      <vt:lpstr>Minimum Driver Pay</vt:lpstr>
      <vt:lpstr>Minimum Driver Pay</vt:lpstr>
      <vt:lpstr>Minimum Driver Pay</vt:lpstr>
      <vt:lpstr>Minimum Driver Pay</vt:lpstr>
      <vt:lpstr>Minimum Driver Pay</vt:lpstr>
      <vt:lpstr>Minimum Driver Pay</vt:lpstr>
      <vt:lpstr>Minimum Driver Pay</vt:lpstr>
      <vt:lpstr>Driver Restitution Payments</vt:lpstr>
      <vt:lpstr>Driver Restitution Payments</vt:lpstr>
      <vt:lpstr>Paid Sick Leave</vt:lpstr>
      <vt:lpstr>Paid Sick Leave</vt:lpstr>
      <vt:lpstr>Paid Sick Leave</vt:lpstr>
      <vt:lpstr>Health Insurance Stipend</vt:lpstr>
      <vt:lpstr>Health Insurance Stipend</vt:lpstr>
      <vt:lpstr>Health Insurance Stipend</vt:lpstr>
      <vt:lpstr>Paid Family Medical Leave</vt:lpstr>
      <vt:lpstr>Paid Family Medical Leave</vt:lpstr>
      <vt:lpstr>Occupational Accident Insurance</vt:lpstr>
      <vt:lpstr>Occupational Accident Insurance</vt:lpstr>
      <vt:lpstr>Account Deactivation Appeals</vt:lpstr>
      <vt:lpstr>Driver Trip Information</vt:lpstr>
      <vt:lpstr>Protections from Retaliation</vt:lpstr>
      <vt:lpstr>More resources</vt:lpstr>
      <vt:lpstr>Contact AGO/FLD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Office of  Attorney General Maura Healey  Fair Labor Division</dc:title>
  <dc:creator>Rowe, Heather (AGO)</dc:creator>
  <cp:lastModifiedBy>Murdock, Elizabeth (AGO)</cp:lastModifiedBy>
  <cp:revision>95</cp:revision>
  <cp:lastPrinted>2024-09-25T15:39:07Z</cp:lastPrinted>
  <dcterms:created xsi:type="dcterms:W3CDTF">2016-10-17T16:34:04Z</dcterms:created>
  <dcterms:modified xsi:type="dcterms:W3CDTF">2025-06-25T12:27:12Z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0x0101005194F17B50FFF041B5023E30C893945B</vt:lpwstr>
  </property>
  <property fmtid="{D5CDD505-2E9C-101B-9397-08002B2CF9AE}" pid="3" name="ItemRetentionFormula">
    <vt:lpwstr/>
  </property>
  <property fmtid="{D5CDD505-2E9C-101B-9397-08002B2CF9AE}" pid="4" name="_dlc_policyId">
    <vt:lpwstr/>
  </property>
  <property fmtid="{D5CDD505-2E9C-101B-9397-08002B2CF9AE}" pid="5" name="Order">
    <vt:r8>1940600</vt:r8>
  </property>
  <property fmtid="{D5CDD505-2E9C-101B-9397-08002B2CF9AE}" pid="6" name="MediaServiceImageTags">
    <vt:lpwstr/>
  </property>
</Properties>
</file>