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25"/>
  </p:notesMasterIdLst>
  <p:sldIdLst>
    <p:sldId id="256" r:id="rId2"/>
    <p:sldId id="257" r:id="rId3"/>
    <p:sldId id="258" r:id="rId4"/>
    <p:sldId id="259" r:id="rId5"/>
    <p:sldId id="260" r:id="rId6"/>
    <p:sldId id="261" r:id="rId7"/>
    <p:sldId id="262" r:id="rId8"/>
    <p:sldId id="264" r:id="rId9"/>
    <p:sldId id="265" r:id="rId10"/>
    <p:sldId id="272" r:id="rId11"/>
    <p:sldId id="273" r:id="rId12"/>
    <p:sldId id="277" r:id="rId13"/>
    <p:sldId id="279" r:id="rId14"/>
    <p:sldId id="278" r:id="rId15"/>
    <p:sldId id="280" r:id="rId16"/>
    <p:sldId id="281" r:id="rId17"/>
    <p:sldId id="283" r:id="rId18"/>
    <p:sldId id="282" r:id="rId19"/>
    <p:sldId id="268" r:id="rId20"/>
    <p:sldId id="284" r:id="rId21"/>
    <p:sldId id="285" r:id="rId22"/>
    <p:sldId id="286" r:id="rId23"/>
    <p:sldId id="274" r:id="rId24"/>
  </p:sldIdLst>
  <p:sldSz cx="9144000" cy="5143500" type="screen16x9"/>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9798FA"/>
    <a:srgbClr val="707CF9"/>
    <a:srgbClr val="DFB2FA"/>
    <a:srgbClr val="3A55F5"/>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2790"/>
    <p:restoredTop sz="69524"/>
  </p:normalViewPr>
  <p:slideViewPr>
    <p:cSldViewPr snapToGrid="0">
      <p:cViewPr varScale="1">
        <p:scale>
          <a:sx n="110" d="100"/>
          <a:sy n="110" d="100"/>
        </p:scale>
        <p:origin x="2304" y="168"/>
      </p:cViewPr>
      <p:guideLst/>
    </p:cSldViewPr>
  </p:slideViewPr>
  <p:notesTextViewPr>
    <p:cViewPr>
      <p:scale>
        <a:sx n="145" d="100"/>
        <a:sy n="145"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CA"/>
          </a:p>
        </p:txBody>
      </p:sp>
      <p:sp>
        <p:nvSpPr>
          <p:cNvPr id="3" name="Espace réservé de la date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A3C1CC6-F335-F14E-9340-E3D9EA095839}" type="datetimeFigureOut">
              <a:rPr lang="en-CA" smtClean="0"/>
              <a:t>2025-11-22</a:t>
            </a:fld>
            <a:endParaRPr lang="en-CA"/>
          </a:p>
        </p:txBody>
      </p:sp>
      <p:sp>
        <p:nvSpPr>
          <p:cNvPr id="4" name="Espace réservé de l'image de diapositive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CA"/>
          </a:p>
        </p:txBody>
      </p:sp>
      <p:sp>
        <p:nvSpPr>
          <p:cNvPr id="5" name="Espace réservé des not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fr-CA"/>
              <a:t>Cliquez pour modifier les styles du texte du masque</a:t>
            </a:r>
          </a:p>
          <a:p>
            <a:pPr lvl="1"/>
            <a:r>
              <a:rPr lang="fr-CA"/>
              <a:t>Deuxième niveau</a:t>
            </a:r>
          </a:p>
          <a:p>
            <a:pPr lvl="2"/>
            <a:r>
              <a:rPr lang="fr-CA"/>
              <a:t>Troisième niveau</a:t>
            </a:r>
          </a:p>
          <a:p>
            <a:pPr lvl="3"/>
            <a:r>
              <a:rPr lang="fr-CA"/>
              <a:t>Quatrième niveau</a:t>
            </a:r>
          </a:p>
          <a:p>
            <a:pPr lvl="4"/>
            <a:r>
              <a:rPr lang="fr-CA"/>
              <a:t>Cinquième niveau</a:t>
            </a:r>
            <a:endParaRPr lang="en-CA"/>
          </a:p>
        </p:txBody>
      </p:sp>
      <p:sp>
        <p:nvSpPr>
          <p:cNvPr id="6" name="Espace réservé du pied de page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CA"/>
          </a:p>
        </p:txBody>
      </p:sp>
      <p:sp>
        <p:nvSpPr>
          <p:cNvPr id="7" name="Espace réservé du numéro de diapositive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C70A1D1-C77B-434C-AE83-9CF76F4F4D60}" type="slidenum">
              <a:rPr lang="en-CA" smtClean="0"/>
              <a:t>‹n°›</a:t>
            </a:fld>
            <a:endParaRPr lang="en-CA"/>
          </a:p>
        </p:txBody>
      </p:sp>
    </p:spTree>
    <p:extLst>
      <p:ext uri="{BB962C8B-B14F-4D97-AF65-F5344CB8AC3E}">
        <p14:creationId xmlns:p14="http://schemas.microsoft.com/office/powerpoint/2010/main" val="3956775097"/>
      </p:ext>
    </p:extLst>
  </p:cSld>
  <p:clrMap bg1="lt1" tx1="dk1" bg2="lt2" tx2="dk2" accent1="accent1" accent2="accent2" accent3="accent3" accent4="accent4" accent5="accent5" accent6="accent6" hlink="hlink" folHlink="folHlink"/>
  <p:notesStyle>
    <a:lvl1pPr marL="0" algn="l" defTabSz="685800" rtl="0" eaLnBrk="1" latinLnBrk="0" hangingPunct="1">
      <a:defRPr sz="900" kern="1200">
        <a:solidFill>
          <a:schemeClr val="tx1"/>
        </a:solidFill>
        <a:latin typeface="+mn-lt"/>
        <a:ea typeface="+mn-ea"/>
        <a:cs typeface="+mn-cs"/>
      </a:defRPr>
    </a:lvl1pPr>
    <a:lvl2pPr marL="342900" algn="l" defTabSz="685800" rtl="0" eaLnBrk="1" latinLnBrk="0" hangingPunct="1">
      <a:defRPr sz="900" kern="1200">
        <a:solidFill>
          <a:schemeClr val="tx1"/>
        </a:solidFill>
        <a:latin typeface="+mn-lt"/>
        <a:ea typeface="+mn-ea"/>
        <a:cs typeface="+mn-cs"/>
      </a:defRPr>
    </a:lvl2pPr>
    <a:lvl3pPr marL="685800" algn="l" defTabSz="685800" rtl="0" eaLnBrk="1" latinLnBrk="0" hangingPunct="1">
      <a:defRPr sz="900" kern="1200">
        <a:solidFill>
          <a:schemeClr val="tx1"/>
        </a:solidFill>
        <a:latin typeface="+mn-lt"/>
        <a:ea typeface="+mn-ea"/>
        <a:cs typeface="+mn-cs"/>
      </a:defRPr>
    </a:lvl3pPr>
    <a:lvl4pPr marL="1028700" algn="l" defTabSz="685800" rtl="0" eaLnBrk="1" latinLnBrk="0" hangingPunct="1">
      <a:defRPr sz="900" kern="1200">
        <a:solidFill>
          <a:schemeClr val="tx1"/>
        </a:solidFill>
        <a:latin typeface="+mn-lt"/>
        <a:ea typeface="+mn-ea"/>
        <a:cs typeface="+mn-cs"/>
      </a:defRPr>
    </a:lvl4pPr>
    <a:lvl5pPr marL="1371600" algn="l" defTabSz="685800" rtl="0" eaLnBrk="1" latinLnBrk="0" hangingPunct="1">
      <a:defRPr sz="900" kern="1200">
        <a:solidFill>
          <a:schemeClr val="tx1"/>
        </a:solidFill>
        <a:latin typeface="+mn-lt"/>
        <a:ea typeface="+mn-ea"/>
        <a:cs typeface="+mn-cs"/>
      </a:defRPr>
    </a:lvl5pPr>
    <a:lvl6pPr marL="1714500" algn="l" defTabSz="685800" rtl="0" eaLnBrk="1" latinLnBrk="0" hangingPunct="1">
      <a:defRPr sz="900" kern="1200">
        <a:solidFill>
          <a:schemeClr val="tx1"/>
        </a:solidFill>
        <a:latin typeface="+mn-lt"/>
        <a:ea typeface="+mn-ea"/>
        <a:cs typeface="+mn-cs"/>
      </a:defRPr>
    </a:lvl6pPr>
    <a:lvl7pPr marL="2057400" algn="l" defTabSz="685800" rtl="0" eaLnBrk="1" latinLnBrk="0" hangingPunct="1">
      <a:defRPr sz="900" kern="1200">
        <a:solidFill>
          <a:schemeClr val="tx1"/>
        </a:solidFill>
        <a:latin typeface="+mn-lt"/>
        <a:ea typeface="+mn-ea"/>
        <a:cs typeface="+mn-cs"/>
      </a:defRPr>
    </a:lvl7pPr>
    <a:lvl8pPr marL="2400300" algn="l" defTabSz="685800" rtl="0" eaLnBrk="1" latinLnBrk="0" hangingPunct="1">
      <a:defRPr sz="900" kern="1200">
        <a:solidFill>
          <a:schemeClr val="tx1"/>
        </a:solidFill>
        <a:latin typeface="+mn-lt"/>
        <a:ea typeface="+mn-ea"/>
        <a:cs typeface="+mn-cs"/>
      </a:defRPr>
    </a:lvl8pPr>
    <a:lvl9pPr marL="2743200" algn="l" defTabSz="685800" rtl="0" eaLnBrk="1" latinLnBrk="0" hangingPunct="1">
      <a:defRPr sz="9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 diapositive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CA" dirty="0"/>
          </a:p>
        </p:txBody>
      </p:sp>
      <p:sp>
        <p:nvSpPr>
          <p:cNvPr id="4" name="Espace réservé du numéro de diapositive 3"/>
          <p:cNvSpPr>
            <a:spLocks noGrp="1"/>
          </p:cNvSpPr>
          <p:nvPr>
            <p:ph type="sldNum" sz="quarter" idx="5"/>
          </p:nvPr>
        </p:nvSpPr>
        <p:spPr/>
        <p:txBody>
          <a:bodyPr/>
          <a:lstStyle/>
          <a:p>
            <a:fld id="{FC70A1D1-C77B-434C-AE83-9CF76F4F4D60}" type="slidenum">
              <a:rPr lang="en-CA" smtClean="0"/>
              <a:t>1</a:t>
            </a:fld>
            <a:endParaRPr lang="en-CA"/>
          </a:p>
        </p:txBody>
      </p:sp>
    </p:spTree>
    <p:extLst>
      <p:ext uri="{BB962C8B-B14F-4D97-AF65-F5344CB8AC3E}">
        <p14:creationId xmlns:p14="http://schemas.microsoft.com/office/powerpoint/2010/main" val="199141651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 diapositive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CA" dirty="0" err="1"/>
              <a:t>Chatbots</a:t>
            </a:r>
            <a:r>
              <a:rPr lang="fr-CA" dirty="0"/>
              <a:t> are accessible at all times and have a </a:t>
            </a:r>
            <a:r>
              <a:rPr lang="fr-CA" dirty="0" err="1"/>
              <a:t>caring</a:t>
            </a:r>
            <a:r>
              <a:rPr lang="fr-CA" dirty="0"/>
              <a:t> and open-</a:t>
            </a:r>
            <a:r>
              <a:rPr lang="fr-CA" dirty="0" err="1"/>
              <a:t>minded</a:t>
            </a:r>
            <a:r>
              <a:rPr lang="fr-CA" dirty="0"/>
              <a:t> style </a:t>
            </a:r>
            <a:r>
              <a:rPr lang="fr-CA" dirty="0" err="1"/>
              <a:t>that</a:t>
            </a:r>
            <a:r>
              <a:rPr lang="fr-CA" dirty="0"/>
              <a:t> can </a:t>
            </a:r>
            <a:r>
              <a:rPr lang="fr-CA" dirty="0" err="1"/>
              <a:t>give</a:t>
            </a:r>
            <a:r>
              <a:rPr lang="fr-CA" dirty="0"/>
              <a:t> </a:t>
            </a:r>
            <a:r>
              <a:rPr lang="fr-CA" dirty="0" err="1"/>
              <a:t>young</a:t>
            </a:r>
            <a:r>
              <a:rPr lang="fr-CA" dirty="0"/>
              <a:t> people a </a:t>
            </a:r>
            <a:r>
              <a:rPr lang="fr-CA" dirty="0" err="1"/>
              <a:t>sense</a:t>
            </a:r>
            <a:r>
              <a:rPr lang="fr-CA" dirty="0"/>
              <a:t> of </a:t>
            </a:r>
            <a:r>
              <a:rPr lang="fr-CA" dirty="0" err="1"/>
              <a:t>security</a:t>
            </a:r>
            <a:r>
              <a:rPr lang="fr-CA" dirty="0"/>
              <a:t>. </a:t>
            </a:r>
            <a:r>
              <a:rPr lang="fr-CA" dirty="0" err="1"/>
              <a:t>Chatbots</a:t>
            </a:r>
            <a:r>
              <a:rPr lang="fr-CA" dirty="0"/>
              <a:t> </a:t>
            </a:r>
            <a:r>
              <a:rPr lang="fr-CA" dirty="0" err="1"/>
              <a:t>also</a:t>
            </a:r>
            <a:r>
              <a:rPr lang="fr-CA" dirty="0"/>
              <a:t> have </a:t>
            </a:r>
            <a:r>
              <a:rPr lang="fr-CA" dirty="0" err="1"/>
              <a:t>great</a:t>
            </a:r>
            <a:r>
              <a:rPr lang="fr-CA" dirty="0"/>
              <a:t> </a:t>
            </a:r>
            <a:r>
              <a:rPr lang="fr-CA" dirty="0" err="1"/>
              <a:t>knowledge</a:t>
            </a:r>
            <a:r>
              <a:rPr lang="fr-CA" dirty="0"/>
              <a:t>, </a:t>
            </a:r>
            <a:r>
              <a:rPr lang="fr-CA" dirty="0" err="1"/>
              <a:t>although</a:t>
            </a:r>
            <a:r>
              <a:rPr lang="fr-CA" dirty="0"/>
              <a:t> </a:t>
            </a:r>
            <a:r>
              <a:rPr lang="fr-CA" dirty="0" err="1"/>
              <a:t>they</a:t>
            </a:r>
            <a:r>
              <a:rPr lang="fr-CA" dirty="0"/>
              <a:t> </a:t>
            </a:r>
            <a:r>
              <a:rPr lang="fr-CA" dirty="0" err="1"/>
              <a:t>often</a:t>
            </a:r>
            <a:r>
              <a:rPr lang="fr-CA" dirty="0"/>
              <a:t> </a:t>
            </a:r>
            <a:r>
              <a:rPr lang="fr-CA" dirty="0" err="1"/>
              <a:t>make</a:t>
            </a:r>
            <a:r>
              <a:rPr lang="fr-CA" dirty="0"/>
              <a:t> </a:t>
            </a:r>
            <a:r>
              <a:rPr lang="fr-CA" dirty="0" err="1"/>
              <a:t>mistakes</a:t>
            </a:r>
            <a:r>
              <a:rPr lang="fr-CA" dirty="0"/>
              <a:t>.</a:t>
            </a:r>
          </a:p>
        </p:txBody>
      </p:sp>
      <p:sp>
        <p:nvSpPr>
          <p:cNvPr id="4" name="Espace réservé du numéro de diapositive 3"/>
          <p:cNvSpPr>
            <a:spLocks noGrp="1"/>
          </p:cNvSpPr>
          <p:nvPr>
            <p:ph type="sldNum" sz="quarter" idx="5"/>
          </p:nvPr>
        </p:nvSpPr>
        <p:spPr/>
        <p:txBody>
          <a:bodyPr/>
          <a:lstStyle/>
          <a:p>
            <a:fld id="{FC70A1D1-C77B-434C-AE83-9CF76F4F4D60}" type="slidenum">
              <a:rPr lang="en-CA" smtClean="0"/>
              <a:t>10</a:t>
            </a:fld>
            <a:endParaRPr lang="en-CA"/>
          </a:p>
        </p:txBody>
      </p:sp>
    </p:spTree>
    <p:extLst>
      <p:ext uri="{BB962C8B-B14F-4D97-AF65-F5344CB8AC3E}">
        <p14:creationId xmlns:p14="http://schemas.microsoft.com/office/powerpoint/2010/main" val="190377993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 diapositive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CA" dirty="0" err="1"/>
              <a:t>Here</a:t>
            </a:r>
            <a:r>
              <a:rPr lang="fr-CA" dirty="0"/>
              <a:t> are </a:t>
            </a:r>
            <a:r>
              <a:rPr lang="fr-CA" dirty="0" err="1"/>
              <a:t>some</a:t>
            </a:r>
            <a:r>
              <a:rPr lang="fr-CA" dirty="0"/>
              <a:t> </a:t>
            </a:r>
            <a:r>
              <a:rPr lang="fr-CA" dirty="0" err="1"/>
              <a:t>examples</a:t>
            </a:r>
            <a:r>
              <a:rPr lang="fr-CA" dirty="0"/>
              <a:t> of the instructions </a:t>
            </a:r>
            <a:r>
              <a:rPr lang="fr-CA" dirty="0" err="1"/>
              <a:t>that</a:t>
            </a:r>
            <a:r>
              <a:rPr lang="fr-CA" dirty="0"/>
              <a:t> a user can </a:t>
            </a:r>
            <a:r>
              <a:rPr lang="fr-CA" dirty="0" err="1"/>
              <a:t>give</a:t>
            </a:r>
            <a:r>
              <a:rPr lang="fr-CA" dirty="0"/>
              <a:t> to the </a:t>
            </a:r>
            <a:r>
              <a:rPr lang="fr-CA" dirty="0" err="1"/>
              <a:t>chatbot</a:t>
            </a:r>
            <a:r>
              <a:rPr lang="fr-CA" dirty="0"/>
              <a:t>.</a:t>
            </a:r>
          </a:p>
          <a:p>
            <a:endParaRPr lang="fr-CA" dirty="0"/>
          </a:p>
        </p:txBody>
      </p:sp>
      <p:sp>
        <p:nvSpPr>
          <p:cNvPr id="4" name="Espace réservé du numéro de diapositive 3"/>
          <p:cNvSpPr>
            <a:spLocks noGrp="1"/>
          </p:cNvSpPr>
          <p:nvPr>
            <p:ph type="sldNum" sz="quarter" idx="5"/>
          </p:nvPr>
        </p:nvSpPr>
        <p:spPr/>
        <p:txBody>
          <a:bodyPr/>
          <a:lstStyle/>
          <a:p>
            <a:fld id="{FC70A1D1-C77B-434C-AE83-9CF76F4F4D60}" type="slidenum">
              <a:rPr lang="en-CA" smtClean="0"/>
              <a:t>11</a:t>
            </a:fld>
            <a:endParaRPr lang="en-CA"/>
          </a:p>
        </p:txBody>
      </p:sp>
    </p:spTree>
    <p:extLst>
      <p:ext uri="{BB962C8B-B14F-4D97-AF65-F5344CB8AC3E}">
        <p14:creationId xmlns:p14="http://schemas.microsoft.com/office/powerpoint/2010/main" val="153438361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 diapositive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en-CA" noProof="0" dirty="0"/>
              <a:t>What are the risks to mental health?
Heavy use of chatbots for social reasons can harm social relationships with other people.
In an American study, 980 adults were recruited to use ChatGPT on a daily basis. 
The use of ChatGPT had a beneficial effect in reducing the feeling of loneliness at first, but people who spent more time on ChatGPT had an increase in their loneliness and spent less time with other people.
Greater use of ChatGPT was also associated with a feeling of emotional dependence, meaning that people felt worse when they did not have access to their chatbot.</a:t>
            </a:r>
          </a:p>
        </p:txBody>
      </p:sp>
      <p:sp>
        <p:nvSpPr>
          <p:cNvPr id="4" name="Espace réservé du numéro de diapositive 3"/>
          <p:cNvSpPr>
            <a:spLocks noGrp="1"/>
          </p:cNvSpPr>
          <p:nvPr>
            <p:ph type="sldNum" sz="quarter" idx="5"/>
          </p:nvPr>
        </p:nvSpPr>
        <p:spPr/>
        <p:txBody>
          <a:bodyPr/>
          <a:lstStyle/>
          <a:p>
            <a:fld id="{FC70A1D1-C77B-434C-AE83-9CF76F4F4D60}" type="slidenum">
              <a:rPr lang="en-CA" smtClean="0"/>
              <a:t>12</a:t>
            </a:fld>
            <a:endParaRPr lang="en-CA"/>
          </a:p>
        </p:txBody>
      </p:sp>
    </p:spTree>
    <p:extLst>
      <p:ext uri="{BB962C8B-B14F-4D97-AF65-F5344CB8AC3E}">
        <p14:creationId xmlns:p14="http://schemas.microsoft.com/office/powerpoint/2010/main" val="358984255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DF3364C-49CA-EBA1-BB51-629AB7759C1C}"/>
            </a:ext>
          </a:extLst>
        </p:cNvPr>
        <p:cNvGrpSpPr/>
        <p:nvPr/>
      </p:nvGrpSpPr>
      <p:grpSpPr>
        <a:xfrm>
          <a:off x="0" y="0"/>
          <a:ext cx="0" cy="0"/>
          <a:chOff x="0" y="0"/>
          <a:chExt cx="0" cy="0"/>
        </a:xfrm>
      </p:grpSpPr>
      <p:sp>
        <p:nvSpPr>
          <p:cNvPr id="2" name="Espace réservé de l'image de diapositive 1">
            <a:extLst>
              <a:ext uri="{FF2B5EF4-FFF2-40B4-BE49-F238E27FC236}">
                <a16:creationId xmlns:a16="http://schemas.microsoft.com/office/drawing/2014/main" id="{16FC04EB-984F-394B-C2F1-F7F9A1EF634D}"/>
              </a:ext>
            </a:extLst>
          </p:cNvPr>
          <p:cNvSpPr>
            <a:spLocks noGrp="1" noRot="1" noChangeAspect="1"/>
          </p:cNvSpPr>
          <p:nvPr>
            <p:ph type="sldImg"/>
          </p:nvPr>
        </p:nvSpPr>
        <p:spPr/>
      </p:sp>
      <p:sp>
        <p:nvSpPr>
          <p:cNvPr id="3" name="Espace réservé des notes 2">
            <a:extLst>
              <a:ext uri="{FF2B5EF4-FFF2-40B4-BE49-F238E27FC236}">
                <a16:creationId xmlns:a16="http://schemas.microsoft.com/office/drawing/2014/main" id="{6633629F-A22C-6CE0-A21C-2DBA40B89A37}"/>
              </a:ext>
            </a:extLst>
          </p:cNvPr>
          <p:cNvSpPr>
            <a:spLocks noGrp="1"/>
          </p:cNvSpPr>
          <p:nvPr>
            <p:ph type="body" idx="1"/>
          </p:nvPr>
        </p:nvSpPr>
        <p:spPr/>
        <p:txBody>
          <a:bodyPr/>
          <a:lstStyle/>
          <a:p>
            <a:r>
              <a:rPr lang="en-CA" noProof="0" dirty="0"/>
              <a:t>Some risks to watch out for in a young person who gets attached to a chatbot:
Unrealistic social expectations: The chatbot is always kind, validating, and available, which is far from the reality of human relationships. For a young person who is still learning to navigate interpersonal relationships, this experience can create unrealistic expectations or prevent the young person from learning the necessary things (e.g., caring about others, accepting boundaries, dealing with uncertainty).
Disengagement: There is a possible risk that the user will choose to entrust their problems to the chatbot rather than to a professional.
Distress related to loss of access: Chatbots are entirely under the control of the companies that develop them. At any time, a person's chatbot can be updated, become subscription-only, lose memory, or lose features. These abrupt transitions can cause shock or even grief.</a:t>
            </a:r>
            <a:endParaRPr lang="en-CA" b="1" noProof="0" dirty="0"/>
          </a:p>
        </p:txBody>
      </p:sp>
      <p:sp>
        <p:nvSpPr>
          <p:cNvPr id="4" name="Espace réservé du numéro de diapositive 3">
            <a:extLst>
              <a:ext uri="{FF2B5EF4-FFF2-40B4-BE49-F238E27FC236}">
                <a16:creationId xmlns:a16="http://schemas.microsoft.com/office/drawing/2014/main" id="{86F0A426-B6E3-6866-4703-377A90ED1288}"/>
              </a:ext>
            </a:extLst>
          </p:cNvPr>
          <p:cNvSpPr>
            <a:spLocks noGrp="1"/>
          </p:cNvSpPr>
          <p:nvPr>
            <p:ph type="sldNum" sz="quarter" idx="5"/>
          </p:nvPr>
        </p:nvSpPr>
        <p:spPr/>
        <p:txBody>
          <a:bodyPr/>
          <a:lstStyle/>
          <a:p>
            <a:fld id="{FC70A1D1-C77B-434C-AE83-9CF76F4F4D60}" type="slidenum">
              <a:rPr lang="en-CA" smtClean="0"/>
              <a:t>13</a:t>
            </a:fld>
            <a:endParaRPr lang="en-CA"/>
          </a:p>
        </p:txBody>
      </p:sp>
    </p:spTree>
    <p:extLst>
      <p:ext uri="{BB962C8B-B14F-4D97-AF65-F5344CB8AC3E}">
        <p14:creationId xmlns:p14="http://schemas.microsoft.com/office/powerpoint/2010/main" val="100518070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 diapositive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CA" dirty="0"/>
          </a:p>
        </p:txBody>
      </p:sp>
      <p:sp>
        <p:nvSpPr>
          <p:cNvPr id="4" name="Espace réservé du numéro de diapositive 3"/>
          <p:cNvSpPr>
            <a:spLocks noGrp="1"/>
          </p:cNvSpPr>
          <p:nvPr>
            <p:ph type="sldNum" sz="quarter" idx="5"/>
          </p:nvPr>
        </p:nvSpPr>
        <p:spPr/>
        <p:txBody>
          <a:bodyPr/>
          <a:lstStyle/>
          <a:p>
            <a:fld id="{FC70A1D1-C77B-434C-AE83-9CF76F4F4D60}" type="slidenum">
              <a:rPr lang="en-CA" smtClean="0"/>
              <a:t>14</a:t>
            </a:fld>
            <a:endParaRPr lang="en-CA"/>
          </a:p>
        </p:txBody>
      </p:sp>
    </p:spTree>
    <p:extLst>
      <p:ext uri="{BB962C8B-B14F-4D97-AF65-F5344CB8AC3E}">
        <p14:creationId xmlns:p14="http://schemas.microsoft.com/office/powerpoint/2010/main" val="242535062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 diapositive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en-CA" noProof="0" dirty="0"/>
              <a:t>Another risk that has attracted a lot of attention in the health care community and in the media is the risk of psychosis.
Psychosis is defined as an episode of delusions (unusual and unjustified beliefs; for example, paranoia) and/or hallucinations (unusual and unexplained sensory perceptions; for example, hearing voices).
Chatbots have been implicated in the risk of delusions due to their tendency to acquiesce (validate) what the user is thinking. 
For example, if the person expresses suspicion about their neighbors ("I think they watch me when I go out"), the chatbot could encourage suspicion ("Tell me more. What did you notice? »). Over time, suspicions could then intensify and become paranoid ideas.</a:t>
            </a:r>
          </a:p>
        </p:txBody>
      </p:sp>
      <p:sp>
        <p:nvSpPr>
          <p:cNvPr id="4" name="Espace réservé du numéro de diapositive 3"/>
          <p:cNvSpPr>
            <a:spLocks noGrp="1"/>
          </p:cNvSpPr>
          <p:nvPr>
            <p:ph type="sldNum" sz="quarter" idx="5"/>
          </p:nvPr>
        </p:nvSpPr>
        <p:spPr/>
        <p:txBody>
          <a:bodyPr/>
          <a:lstStyle/>
          <a:p>
            <a:fld id="{FC70A1D1-C77B-434C-AE83-9CF76F4F4D60}" type="slidenum">
              <a:rPr lang="en-CA" smtClean="0"/>
              <a:t>15</a:t>
            </a:fld>
            <a:endParaRPr lang="en-CA"/>
          </a:p>
        </p:txBody>
      </p:sp>
    </p:spTree>
    <p:extLst>
      <p:ext uri="{BB962C8B-B14F-4D97-AF65-F5344CB8AC3E}">
        <p14:creationId xmlns:p14="http://schemas.microsoft.com/office/powerpoint/2010/main" val="129646975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 diapositive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CA" dirty="0" err="1"/>
              <a:t>Quote</a:t>
            </a:r>
            <a:r>
              <a:rPr lang="fr-CA" dirty="0"/>
              <a:t> </a:t>
            </a:r>
            <a:r>
              <a:rPr lang="fr-CA" dirty="0" err="1"/>
              <a:t>from</a:t>
            </a:r>
            <a:r>
              <a:rPr lang="fr-CA" dirty="0"/>
              <a:t> a 20-year-old man </a:t>
            </a:r>
            <a:r>
              <a:rPr lang="fr-CA" dirty="0" err="1"/>
              <a:t>who</a:t>
            </a:r>
            <a:r>
              <a:rPr lang="fr-CA" dirty="0"/>
              <a:t> </a:t>
            </a:r>
            <a:r>
              <a:rPr lang="fr-CA" dirty="0" err="1"/>
              <a:t>participated</a:t>
            </a:r>
            <a:r>
              <a:rPr lang="fr-CA" dirty="0"/>
              <a:t> in a </a:t>
            </a:r>
            <a:r>
              <a:rPr lang="fr-CA" dirty="0" err="1"/>
              <a:t>research</a:t>
            </a:r>
            <a:r>
              <a:rPr lang="fr-CA" dirty="0"/>
              <a:t> </a:t>
            </a:r>
            <a:r>
              <a:rPr lang="fr-CA" dirty="0" err="1"/>
              <a:t>project</a:t>
            </a:r>
            <a:r>
              <a:rPr lang="fr-CA" dirty="0"/>
              <a:t> to </a:t>
            </a:r>
            <a:r>
              <a:rPr lang="fr-CA" dirty="0" err="1"/>
              <a:t>improve</a:t>
            </a:r>
            <a:r>
              <a:rPr lang="fr-CA" dirty="0"/>
              <a:t> the </a:t>
            </a:r>
            <a:r>
              <a:rPr lang="fr-CA" dirty="0" err="1"/>
              <a:t>clinical</a:t>
            </a:r>
            <a:r>
              <a:rPr lang="fr-CA" dirty="0"/>
              <a:t> </a:t>
            </a:r>
            <a:r>
              <a:rPr lang="fr-CA" dirty="0" err="1"/>
              <a:t>evaluation</a:t>
            </a:r>
            <a:r>
              <a:rPr lang="fr-CA" dirty="0"/>
              <a:t> of digital mental </a:t>
            </a:r>
            <a:r>
              <a:rPr lang="fr-CA" dirty="0" err="1"/>
              <a:t>health</a:t>
            </a:r>
            <a:r>
              <a:rPr lang="fr-CA" dirty="0"/>
              <a:t> practices.
</a:t>
            </a:r>
            <a:r>
              <a:rPr lang="fr-CA" dirty="0" err="1"/>
              <a:t>Given</a:t>
            </a:r>
            <a:r>
              <a:rPr lang="fr-CA" dirty="0"/>
              <a:t> the </a:t>
            </a:r>
            <a:r>
              <a:rPr lang="fr-CA" dirty="0" err="1"/>
              <a:t>unfavorable</a:t>
            </a:r>
            <a:r>
              <a:rPr lang="fr-CA" dirty="0"/>
              <a:t> attitudes </a:t>
            </a:r>
            <a:r>
              <a:rPr lang="fr-CA" dirty="0" err="1"/>
              <a:t>that</a:t>
            </a:r>
            <a:r>
              <a:rPr lang="fr-CA" dirty="0"/>
              <a:t> </a:t>
            </a:r>
            <a:r>
              <a:rPr lang="fr-CA" dirty="0" err="1"/>
              <a:t>circulate</a:t>
            </a:r>
            <a:r>
              <a:rPr lang="fr-CA" dirty="0"/>
              <a:t> </a:t>
            </a:r>
            <a:r>
              <a:rPr lang="fr-CA" dirty="0" err="1"/>
              <a:t>towards</a:t>
            </a:r>
            <a:r>
              <a:rPr lang="fr-CA" dirty="0"/>
              <a:t> </a:t>
            </a:r>
            <a:r>
              <a:rPr lang="fr-CA" dirty="0" err="1"/>
              <a:t>human</a:t>
            </a:r>
            <a:r>
              <a:rPr lang="fr-CA" dirty="0"/>
              <a:t>-robot </a:t>
            </a:r>
            <a:r>
              <a:rPr lang="fr-CA" dirty="0" err="1"/>
              <a:t>relationships</a:t>
            </a:r>
            <a:r>
              <a:rPr lang="fr-CA" dirty="0"/>
              <a:t>, </a:t>
            </a:r>
            <a:r>
              <a:rPr lang="fr-CA" dirty="0" err="1"/>
              <a:t>we</a:t>
            </a:r>
            <a:r>
              <a:rPr lang="fr-CA" dirty="0"/>
              <a:t> must </a:t>
            </a:r>
            <a:r>
              <a:rPr lang="fr-CA" dirty="0" err="1"/>
              <a:t>be</a:t>
            </a:r>
            <a:r>
              <a:rPr lang="fr-CA" dirty="0"/>
              <a:t> </a:t>
            </a:r>
            <a:r>
              <a:rPr lang="fr-CA" dirty="0" err="1"/>
              <a:t>wary</a:t>
            </a:r>
            <a:r>
              <a:rPr lang="fr-CA" dirty="0"/>
              <a:t> of the stigma. </a:t>
            </a:r>
            <a:r>
              <a:rPr lang="fr-CA" dirty="0" err="1"/>
              <a:t>These</a:t>
            </a:r>
            <a:r>
              <a:rPr lang="fr-CA" dirty="0"/>
              <a:t> </a:t>
            </a:r>
            <a:r>
              <a:rPr lang="fr-CA" dirty="0" err="1"/>
              <a:t>unfavourable</a:t>
            </a:r>
            <a:r>
              <a:rPr lang="fr-CA" dirty="0"/>
              <a:t> attitudes can </a:t>
            </a:r>
            <a:r>
              <a:rPr lang="fr-CA" dirty="0" err="1"/>
              <a:t>contribute</a:t>
            </a:r>
            <a:r>
              <a:rPr lang="fr-CA" dirty="0"/>
              <a:t> to the social isolation </a:t>
            </a:r>
            <a:r>
              <a:rPr lang="fr-CA" dirty="0" err="1"/>
              <a:t>experienced</a:t>
            </a:r>
            <a:r>
              <a:rPr lang="fr-CA" dirty="0"/>
              <a:t> by </a:t>
            </a:r>
            <a:r>
              <a:rPr lang="fr-CA" dirty="0" err="1"/>
              <a:t>some</a:t>
            </a:r>
            <a:r>
              <a:rPr lang="fr-CA" dirty="0"/>
              <a:t> </a:t>
            </a:r>
            <a:r>
              <a:rPr lang="fr-CA" dirty="0" err="1"/>
              <a:t>young</a:t>
            </a:r>
            <a:r>
              <a:rPr lang="fr-CA" dirty="0"/>
              <a:t> people and can </a:t>
            </a:r>
            <a:r>
              <a:rPr lang="fr-CA" dirty="0" err="1"/>
              <a:t>also</a:t>
            </a:r>
            <a:r>
              <a:rPr lang="fr-CA" dirty="0"/>
              <a:t> </a:t>
            </a:r>
            <a:r>
              <a:rPr lang="fr-CA" dirty="0" err="1"/>
              <a:t>bias</a:t>
            </a:r>
            <a:r>
              <a:rPr lang="fr-CA" dirty="0"/>
              <a:t> the </a:t>
            </a:r>
            <a:r>
              <a:rPr lang="fr-CA" dirty="0" err="1"/>
              <a:t>approach</a:t>
            </a:r>
            <a:r>
              <a:rPr lang="fr-CA" dirty="0"/>
              <a:t> of </a:t>
            </a:r>
            <a:r>
              <a:rPr lang="fr-CA" dirty="0" err="1"/>
              <a:t>workers</a:t>
            </a:r>
            <a:r>
              <a:rPr lang="fr-CA" dirty="0"/>
              <a:t>. If </a:t>
            </a:r>
            <a:r>
              <a:rPr lang="fr-CA" dirty="0" err="1"/>
              <a:t>we</a:t>
            </a:r>
            <a:r>
              <a:rPr lang="fr-CA" dirty="0"/>
              <a:t> jump to conclusions by </a:t>
            </a:r>
            <a:r>
              <a:rPr lang="fr-CA" dirty="0" err="1"/>
              <a:t>judging</a:t>
            </a:r>
            <a:r>
              <a:rPr lang="fr-CA" dirty="0"/>
              <a:t> </a:t>
            </a:r>
            <a:r>
              <a:rPr lang="fr-CA" dirty="0" err="1"/>
              <a:t>negatively</a:t>
            </a:r>
            <a:r>
              <a:rPr lang="fr-CA" dirty="0"/>
              <a:t> </a:t>
            </a:r>
            <a:r>
              <a:rPr lang="fr-CA" dirty="0" err="1"/>
              <a:t>what</a:t>
            </a:r>
            <a:r>
              <a:rPr lang="fr-CA" dirty="0"/>
              <a:t> a </a:t>
            </a:r>
            <a:r>
              <a:rPr lang="fr-CA" dirty="0" err="1"/>
              <a:t>young</a:t>
            </a:r>
            <a:r>
              <a:rPr lang="fr-CA" dirty="0"/>
              <a:t> </a:t>
            </a:r>
            <a:r>
              <a:rPr lang="fr-CA" dirty="0" err="1"/>
              <a:t>person</a:t>
            </a:r>
            <a:r>
              <a:rPr lang="fr-CA" dirty="0"/>
              <a:t> </a:t>
            </a:r>
            <a:r>
              <a:rPr lang="fr-CA" dirty="0" err="1"/>
              <a:t>is</a:t>
            </a:r>
            <a:r>
              <a:rPr lang="fr-CA" dirty="0"/>
              <a:t> </a:t>
            </a:r>
            <a:r>
              <a:rPr lang="fr-CA" dirty="0" err="1"/>
              <a:t>doing</a:t>
            </a:r>
            <a:r>
              <a:rPr lang="fr-CA" dirty="0"/>
              <a:t> </a:t>
            </a:r>
            <a:r>
              <a:rPr lang="fr-CA" dirty="0" err="1"/>
              <a:t>with</a:t>
            </a:r>
            <a:r>
              <a:rPr lang="fr-CA" dirty="0"/>
              <a:t> a </a:t>
            </a:r>
            <a:r>
              <a:rPr lang="fr-CA" dirty="0" err="1"/>
              <a:t>chatbot</a:t>
            </a:r>
            <a:r>
              <a:rPr lang="fr-CA" dirty="0"/>
              <a:t>, </a:t>
            </a:r>
            <a:r>
              <a:rPr lang="fr-CA" dirty="0" err="1"/>
              <a:t>we</a:t>
            </a:r>
            <a:r>
              <a:rPr lang="fr-CA" dirty="0"/>
              <a:t> miss the </a:t>
            </a:r>
            <a:r>
              <a:rPr lang="fr-CA" dirty="0" err="1"/>
              <a:t>opportunity</a:t>
            </a:r>
            <a:r>
              <a:rPr lang="fr-CA" dirty="0"/>
              <a:t> to </a:t>
            </a:r>
            <a:r>
              <a:rPr lang="fr-CA" dirty="0" err="1"/>
              <a:t>understand</a:t>
            </a:r>
            <a:r>
              <a:rPr lang="fr-CA" dirty="0"/>
              <a:t> the </a:t>
            </a:r>
            <a:r>
              <a:rPr lang="fr-CA" dirty="0" err="1"/>
              <a:t>needs</a:t>
            </a:r>
            <a:r>
              <a:rPr lang="fr-CA" dirty="0"/>
              <a:t> and </a:t>
            </a:r>
            <a:r>
              <a:rPr lang="fr-CA" dirty="0" err="1"/>
              <a:t>experiences</a:t>
            </a:r>
            <a:r>
              <a:rPr lang="fr-CA" dirty="0"/>
              <a:t> of the </a:t>
            </a:r>
            <a:r>
              <a:rPr lang="fr-CA" dirty="0" err="1"/>
              <a:t>young</a:t>
            </a:r>
            <a:r>
              <a:rPr lang="fr-CA" dirty="0"/>
              <a:t> </a:t>
            </a:r>
            <a:r>
              <a:rPr lang="fr-CA" dirty="0" err="1"/>
              <a:t>person</a:t>
            </a:r>
            <a:r>
              <a:rPr lang="fr-CA" dirty="0"/>
              <a:t>.</a:t>
            </a:r>
          </a:p>
        </p:txBody>
      </p:sp>
      <p:sp>
        <p:nvSpPr>
          <p:cNvPr id="4" name="Espace réservé du numéro de diapositive 3"/>
          <p:cNvSpPr>
            <a:spLocks noGrp="1"/>
          </p:cNvSpPr>
          <p:nvPr>
            <p:ph type="sldNum" sz="quarter" idx="5"/>
          </p:nvPr>
        </p:nvSpPr>
        <p:spPr/>
        <p:txBody>
          <a:bodyPr/>
          <a:lstStyle/>
          <a:p>
            <a:fld id="{FC70A1D1-C77B-434C-AE83-9CF76F4F4D60}" type="slidenum">
              <a:rPr lang="en-CA" smtClean="0"/>
              <a:t>16</a:t>
            </a:fld>
            <a:endParaRPr lang="en-CA"/>
          </a:p>
        </p:txBody>
      </p:sp>
    </p:spTree>
    <p:extLst>
      <p:ext uri="{BB962C8B-B14F-4D97-AF65-F5344CB8AC3E}">
        <p14:creationId xmlns:p14="http://schemas.microsoft.com/office/powerpoint/2010/main" val="243795490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 diapositive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CA" dirty="0"/>
              <a:t>There are </a:t>
            </a:r>
            <a:r>
              <a:rPr lang="fr-CA" dirty="0" err="1"/>
              <a:t>still</a:t>
            </a:r>
            <a:r>
              <a:rPr lang="fr-CA" dirty="0"/>
              <a:t> possible </a:t>
            </a:r>
            <a:r>
              <a:rPr lang="fr-CA" dirty="0" err="1"/>
              <a:t>benefits</a:t>
            </a:r>
            <a:r>
              <a:rPr lang="fr-CA" dirty="0"/>
              <a:t>. </a:t>
            </a:r>
            <a:r>
              <a:rPr lang="fr-CA" dirty="0" err="1"/>
              <a:t>Chatbots</a:t>
            </a:r>
            <a:r>
              <a:rPr lang="fr-CA" dirty="0"/>
              <a:t> </a:t>
            </a:r>
            <a:r>
              <a:rPr lang="fr-CA" dirty="0" err="1"/>
              <a:t>allow</a:t>
            </a:r>
            <a:r>
              <a:rPr lang="fr-CA" dirty="0"/>
              <a:t> people to express </a:t>
            </a:r>
            <a:r>
              <a:rPr lang="fr-CA" dirty="0" err="1"/>
              <a:t>themselves</a:t>
            </a:r>
            <a:r>
              <a:rPr lang="fr-CA" dirty="0"/>
              <a:t> </a:t>
            </a:r>
            <a:r>
              <a:rPr lang="fr-CA" dirty="0" err="1"/>
              <a:t>freely</a:t>
            </a:r>
            <a:r>
              <a:rPr lang="fr-CA" dirty="0"/>
              <a:t>, to have an </a:t>
            </a:r>
            <a:r>
              <a:rPr lang="fr-CA" dirty="0" err="1"/>
              <a:t>external</a:t>
            </a:r>
            <a:r>
              <a:rPr lang="fr-CA" dirty="0"/>
              <a:t> point of </a:t>
            </a:r>
            <a:r>
              <a:rPr lang="fr-CA" dirty="0" err="1"/>
              <a:t>view</a:t>
            </a:r>
            <a:r>
              <a:rPr lang="fr-CA" dirty="0"/>
              <a:t> on </a:t>
            </a:r>
            <a:r>
              <a:rPr lang="fr-CA" dirty="0" err="1"/>
              <a:t>their</a:t>
            </a:r>
            <a:r>
              <a:rPr lang="fr-CA" dirty="0"/>
              <a:t> situation (and </a:t>
            </a:r>
            <a:r>
              <a:rPr lang="fr-CA" dirty="0" err="1"/>
              <a:t>although</a:t>
            </a:r>
            <a:r>
              <a:rPr lang="fr-CA" dirty="0"/>
              <a:t> </a:t>
            </a:r>
            <a:r>
              <a:rPr lang="fr-CA" dirty="0" err="1"/>
              <a:t>artificial</a:t>
            </a:r>
            <a:r>
              <a:rPr lang="fr-CA" dirty="0"/>
              <a:t> intelligence tends to "</a:t>
            </a:r>
            <a:r>
              <a:rPr lang="fr-CA" dirty="0" err="1"/>
              <a:t>nod</a:t>
            </a:r>
            <a:r>
              <a:rPr lang="fr-CA" dirty="0"/>
              <a:t>", </a:t>
            </a:r>
            <a:r>
              <a:rPr lang="fr-CA" dirty="0" err="1"/>
              <a:t>it</a:t>
            </a:r>
            <a:r>
              <a:rPr lang="fr-CA" dirty="0"/>
              <a:t> can </a:t>
            </a:r>
            <a:r>
              <a:rPr lang="fr-CA" dirty="0" err="1"/>
              <a:t>still</a:t>
            </a:r>
            <a:r>
              <a:rPr lang="fr-CA" dirty="0"/>
              <a:t> help the </a:t>
            </a:r>
            <a:r>
              <a:rPr lang="fr-CA" dirty="0" err="1"/>
              <a:t>person</a:t>
            </a:r>
            <a:r>
              <a:rPr lang="fr-CA" dirty="0"/>
              <a:t> </a:t>
            </a:r>
            <a:r>
              <a:rPr lang="fr-CA" dirty="0" err="1"/>
              <a:t>better</a:t>
            </a:r>
            <a:r>
              <a:rPr lang="fr-CA" dirty="0"/>
              <a:t> </a:t>
            </a:r>
            <a:r>
              <a:rPr lang="fr-CA" dirty="0" err="1"/>
              <a:t>articulate</a:t>
            </a:r>
            <a:r>
              <a:rPr lang="fr-CA" dirty="0"/>
              <a:t> </a:t>
            </a:r>
            <a:r>
              <a:rPr lang="fr-CA" dirty="0" err="1"/>
              <a:t>their</a:t>
            </a:r>
            <a:r>
              <a:rPr lang="fr-CA" dirty="0"/>
              <a:t> </a:t>
            </a:r>
            <a:r>
              <a:rPr lang="fr-CA" dirty="0" err="1"/>
              <a:t>ideas</a:t>
            </a:r>
            <a:r>
              <a:rPr lang="fr-CA" dirty="0"/>
              <a:t> and explore </a:t>
            </a:r>
            <a:r>
              <a:rPr lang="fr-CA" dirty="0" err="1"/>
              <a:t>different</a:t>
            </a:r>
            <a:r>
              <a:rPr lang="fr-CA" dirty="0"/>
              <a:t> perspectives).</a:t>
            </a:r>
          </a:p>
        </p:txBody>
      </p:sp>
      <p:sp>
        <p:nvSpPr>
          <p:cNvPr id="4" name="Espace réservé du numéro de diapositive 3"/>
          <p:cNvSpPr>
            <a:spLocks noGrp="1"/>
          </p:cNvSpPr>
          <p:nvPr>
            <p:ph type="sldNum" sz="quarter" idx="5"/>
          </p:nvPr>
        </p:nvSpPr>
        <p:spPr/>
        <p:txBody>
          <a:bodyPr/>
          <a:lstStyle/>
          <a:p>
            <a:fld id="{FC70A1D1-C77B-434C-AE83-9CF76F4F4D60}" type="slidenum">
              <a:rPr lang="en-CA" smtClean="0"/>
              <a:t>17</a:t>
            </a:fld>
            <a:endParaRPr lang="en-CA"/>
          </a:p>
        </p:txBody>
      </p:sp>
    </p:spTree>
    <p:extLst>
      <p:ext uri="{BB962C8B-B14F-4D97-AF65-F5344CB8AC3E}">
        <p14:creationId xmlns:p14="http://schemas.microsoft.com/office/powerpoint/2010/main" val="49268234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 diapositive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en-CA" noProof="0" dirty="0"/>
              <a:t>Boys seem to be more inclined to use chatbots than girls and therefore may be at greater risk of exposing themselves to harmful effects.
Youth who already struggle with social isolation or mental health, and youth who are interested in chatbots for social purposes (for advice, companionship, etc.) are likely to be at higher risk as well.
It is important to keep in mind that the most dramatic dangers (suicide, psychosis) seem rare. The most common risk is social isolation and loneliness.</a:t>
            </a:r>
          </a:p>
        </p:txBody>
      </p:sp>
      <p:sp>
        <p:nvSpPr>
          <p:cNvPr id="4" name="Espace réservé du numéro de diapositive 3"/>
          <p:cNvSpPr>
            <a:spLocks noGrp="1"/>
          </p:cNvSpPr>
          <p:nvPr>
            <p:ph type="sldNum" sz="quarter" idx="5"/>
          </p:nvPr>
        </p:nvSpPr>
        <p:spPr/>
        <p:txBody>
          <a:bodyPr/>
          <a:lstStyle/>
          <a:p>
            <a:fld id="{FC70A1D1-C77B-434C-AE83-9CF76F4F4D60}" type="slidenum">
              <a:rPr lang="en-CA" smtClean="0"/>
              <a:t>18</a:t>
            </a:fld>
            <a:endParaRPr lang="en-CA"/>
          </a:p>
        </p:txBody>
      </p:sp>
    </p:spTree>
    <p:extLst>
      <p:ext uri="{BB962C8B-B14F-4D97-AF65-F5344CB8AC3E}">
        <p14:creationId xmlns:p14="http://schemas.microsoft.com/office/powerpoint/2010/main" val="101707799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 diapositive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CA" dirty="0" err="1"/>
              <a:t>What</a:t>
            </a:r>
            <a:r>
              <a:rPr lang="fr-CA" dirty="0"/>
              <a:t> are the </a:t>
            </a:r>
            <a:r>
              <a:rPr lang="fr-CA" dirty="0" err="1"/>
              <a:t>companies</a:t>
            </a:r>
            <a:r>
              <a:rPr lang="fr-CA" dirty="0"/>
              <a:t> </a:t>
            </a:r>
            <a:r>
              <a:rPr lang="fr-CA" dirty="0" err="1"/>
              <a:t>doing</a:t>
            </a:r>
            <a:r>
              <a:rPr lang="fr-CA" dirty="0"/>
              <a:t>?
On </a:t>
            </a:r>
            <a:r>
              <a:rPr lang="fr-CA" dirty="0" err="1"/>
              <a:t>September</a:t>
            </a:r>
            <a:r>
              <a:rPr lang="fr-CA" dirty="0"/>
              <a:t> 29, 2025, </a:t>
            </a:r>
            <a:r>
              <a:rPr lang="fr-CA" dirty="0" err="1"/>
              <a:t>OpenAI</a:t>
            </a:r>
            <a:r>
              <a:rPr lang="fr-CA" dirty="0"/>
              <a:t> </a:t>
            </a:r>
            <a:r>
              <a:rPr lang="fr-CA" dirty="0" err="1"/>
              <a:t>announced</a:t>
            </a:r>
            <a:r>
              <a:rPr lang="fr-CA" dirty="0"/>
              <a:t> parental </a:t>
            </a:r>
            <a:r>
              <a:rPr lang="fr-CA" dirty="0" err="1"/>
              <a:t>controls</a:t>
            </a:r>
            <a:r>
              <a:rPr lang="fr-CA" dirty="0"/>
              <a:t> (</a:t>
            </a:r>
            <a:r>
              <a:rPr lang="fr-CA" dirty="0" err="1"/>
              <a:t>especially</a:t>
            </a:r>
            <a:r>
              <a:rPr lang="fr-CA" dirty="0"/>
              <a:t> in </a:t>
            </a:r>
            <a:r>
              <a:rPr lang="fr-CA" dirty="0" err="1"/>
              <a:t>response</a:t>
            </a:r>
            <a:r>
              <a:rPr lang="fr-CA" dirty="0"/>
              <a:t> to the </a:t>
            </a:r>
            <a:r>
              <a:rPr lang="fr-CA" dirty="0" err="1"/>
              <a:t>controversy</a:t>
            </a:r>
            <a:r>
              <a:rPr lang="fr-CA" dirty="0"/>
              <a:t> </a:t>
            </a:r>
            <a:r>
              <a:rPr lang="fr-CA" dirty="0" err="1"/>
              <a:t>following</a:t>
            </a:r>
            <a:r>
              <a:rPr lang="fr-CA" dirty="0"/>
              <a:t> Adam </a:t>
            </a:r>
            <a:r>
              <a:rPr lang="fr-CA" dirty="0" err="1"/>
              <a:t>Raine's</a:t>
            </a:r>
            <a:r>
              <a:rPr lang="fr-CA" dirty="0"/>
              <a:t> suicide). To </a:t>
            </a:r>
            <a:r>
              <a:rPr lang="fr-CA" dirty="0" err="1"/>
              <a:t>activate</a:t>
            </a:r>
            <a:r>
              <a:rPr lang="fr-CA" dirty="0"/>
              <a:t> the control, </a:t>
            </a:r>
            <a:r>
              <a:rPr lang="fr-CA" dirty="0" err="1"/>
              <a:t>you</a:t>
            </a:r>
            <a:r>
              <a:rPr lang="fr-CA" dirty="0"/>
              <a:t> must have an </a:t>
            </a:r>
            <a:r>
              <a:rPr lang="fr-CA" dirty="0" err="1"/>
              <a:t>account</a:t>
            </a:r>
            <a:r>
              <a:rPr lang="fr-CA" dirty="0"/>
              <a:t> on </a:t>
            </a:r>
            <a:r>
              <a:rPr lang="fr-CA" dirty="0" err="1"/>
              <a:t>ChatGPT</a:t>
            </a:r>
            <a:r>
              <a:rPr lang="fr-CA" dirty="0"/>
              <a:t>. The parent must </a:t>
            </a:r>
            <a:r>
              <a:rPr lang="fr-CA" dirty="0" err="1"/>
              <a:t>send</a:t>
            </a:r>
            <a:r>
              <a:rPr lang="fr-CA" dirty="0"/>
              <a:t> a </a:t>
            </a:r>
            <a:r>
              <a:rPr lang="fr-CA" dirty="0" err="1"/>
              <a:t>request</a:t>
            </a:r>
            <a:r>
              <a:rPr lang="fr-CA" dirty="0"/>
              <a:t> to the </a:t>
            </a:r>
            <a:r>
              <a:rPr lang="fr-CA" dirty="0" err="1"/>
              <a:t>child's</a:t>
            </a:r>
            <a:r>
              <a:rPr lang="fr-CA" dirty="0"/>
              <a:t> </a:t>
            </a:r>
            <a:r>
              <a:rPr lang="fr-CA" dirty="0" err="1"/>
              <a:t>account</a:t>
            </a:r>
            <a:r>
              <a:rPr lang="fr-CA" dirty="0"/>
              <a:t> </a:t>
            </a:r>
            <a:r>
              <a:rPr lang="fr-CA" dirty="0" err="1"/>
              <a:t>who</a:t>
            </a:r>
            <a:r>
              <a:rPr lang="fr-CA" dirty="0"/>
              <a:t> must </a:t>
            </a:r>
            <a:r>
              <a:rPr lang="fr-CA" dirty="0" err="1"/>
              <a:t>accept</a:t>
            </a:r>
            <a:r>
              <a:rPr lang="fr-CA" dirty="0"/>
              <a:t> </a:t>
            </a:r>
            <a:r>
              <a:rPr lang="fr-CA" dirty="0" err="1"/>
              <a:t>it</a:t>
            </a:r>
            <a:r>
              <a:rPr lang="fr-CA" dirty="0"/>
              <a:t> to </a:t>
            </a:r>
            <a:r>
              <a:rPr lang="fr-CA" dirty="0" err="1"/>
              <a:t>link</a:t>
            </a:r>
            <a:r>
              <a:rPr lang="fr-CA" dirty="0"/>
              <a:t> the </a:t>
            </a:r>
            <a:r>
              <a:rPr lang="fr-CA" dirty="0" err="1"/>
              <a:t>two</a:t>
            </a:r>
            <a:r>
              <a:rPr lang="fr-CA" dirty="0"/>
              <a:t> </a:t>
            </a:r>
            <a:r>
              <a:rPr lang="fr-CA" dirty="0" err="1"/>
              <a:t>accounts</a:t>
            </a:r>
            <a:r>
              <a:rPr lang="fr-CA" dirty="0"/>
              <a:t>.
</a:t>
            </a:r>
            <a:r>
              <a:rPr lang="fr-CA" dirty="0" err="1"/>
              <a:t>Other</a:t>
            </a:r>
            <a:r>
              <a:rPr lang="fr-CA" dirty="0"/>
              <a:t> </a:t>
            </a:r>
            <a:r>
              <a:rPr lang="fr-CA" dirty="0" err="1"/>
              <a:t>chatbots</a:t>
            </a:r>
            <a:r>
              <a:rPr lang="fr-CA" dirty="0"/>
              <a:t> have </a:t>
            </a:r>
            <a:r>
              <a:rPr lang="fr-CA" dirty="0" err="1"/>
              <a:t>much</a:t>
            </a:r>
            <a:r>
              <a:rPr lang="fr-CA" dirty="0"/>
              <a:t> more </a:t>
            </a:r>
            <a:r>
              <a:rPr lang="fr-CA" dirty="0" err="1"/>
              <a:t>limited</a:t>
            </a:r>
            <a:r>
              <a:rPr lang="fr-CA" dirty="0"/>
              <a:t> </a:t>
            </a:r>
            <a:r>
              <a:rPr lang="fr-CA" dirty="0" err="1"/>
              <a:t>security</a:t>
            </a:r>
            <a:r>
              <a:rPr lang="fr-CA" dirty="0"/>
              <a:t> </a:t>
            </a:r>
            <a:r>
              <a:rPr lang="fr-CA" dirty="0" err="1"/>
              <a:t>measures</a:t>
            </a:r>
            <a:r>
              <a:rPr lang="fr-CA" dirty="0"/>
              <a:t>. </a:t>
            </a:r>
            <a:r>
              <a:rPr lang="fr-CA" dirty="0" err="1"/>
              <a:t>With</a:t>
            </a:r>
            <a:r>
              <a:rPr lang="fr-CA" dirty="0"/>
              <a:t> </a:t>
            </a:r>
            <a:r>
              <a:rPr lang="fr-CA" dirty="0" err="1"/>
              <a:t>Grok</a:t>
            </a:r>
            <a:r>
              <a:rPr lang="fr-CA" dirty="0"/>
              <a:t> and </a:t>
            </a:r>
            <a:r>
              <a:rPr lang="fr-CA" dirty="0" err="1"/>
              <a:t>Replika</a:t>
            </a:r>
            <a:r>
              <a:rPr lang="fr-CA" dirty="0"/>
              <a:t>, for </a:t>
            </a:r>
            <a:r>
              <a:rPr lang="fr-CA" dirty="0" err="1"/>
              <a:t>example</a:t>
            </a:r>
            <a:r>
              <a:rPr lang="fr-CA" dirty="0"/>
              <a:t>, the app </a:t>
            </a:r>
            <a:r>
              <a:rPr lang="fr-CA" dirty="0" err="1"/>
              <a:t>simply</a:t>
            </a:r>
            <a:r>
              <a:rPr lang="fr-CA" dirty="0"/>
              <a:t> </a:t>
            </a:r>
            <a:r>
              <a:rPr lang="fr-CA" dirty="0" err="1"/>
              <a:t>asks</a:t>
            </a:r>
            <a:r>
              <a:rPr lang="fr-CA" dirty="0"/>
              <a:t> the user to </a:t>
            </a:r>
            <a:r>
              <a:rPr lang="fr-CA" dirty="0" err="1"/>
              <a:t>confirm</a:t>
            </a:r>
            <a:r>
              <a:rPr lang="fr-CA" dirty="0"/>
              <a:t> </a:t>
            </a:r>
            <a:r>
              <a:rPr lang="fr-CA" dirty="0" err="1"/>
              <a:t>their</a:t>
            </a:r>
            <a:r>
              <a:rPr lang="fr-CA" dirty="0"/>
              <a:t> </a:t>
            </a:r>
            <a:r>
              <a:rPr lang="fr-CA" dirty="0" err="1"/>
              <a:t>year</a:t>
            </a:r>
            <a:r>
              <a:rPr lang="fr-CA" dirty="0"/>
              <a:t> of </a:t>
            </a:r>
            <a:r>
              <a:rPr lang="fr-CA" dirty="0" err="1"/>
              <a:t>birth</a:t>
            </a:r>
            <a:r>
              <a:rPr lang="fr-CA" dirty="0"/>
              <a:t>. 
</a:t>
            </a:r>
            <a:r>
              <a:rPr lang="fr-CA" dirty="0" err="1"/>
              <a:t>OpenAI</a:t>
            </a:r>
            <a:r>
              <a:rPr lang="fr-CA" dirty="0"/>
              <a:t> </a:t>
            </a:r>
            <a:r>
              <a:rPr lang="fr-CA" dirty="0" err="1"/>
              <a:t>is</a:t>
            </a:r>
            <a:r>
              <a:rPr lang="fr-CA" dirty="0"/>
              <a:t> </a:t>
            </a:r>
            <a:r>
              <a:rPr lang="fr-CA" dirty="0" err="1"/>
              <a:t>also</a:t>
            </a:r>
            <a:r>
              <a:rPr lang="fr-CA" dirty="0"/>
              <a:t> </a:t>
            </a:r>
            <a:r>
              <a:rPr lang="fr-CA" dirty="0" err="1"/>
              <a:t>working</a:t>
            </a:r>
            <a:r>
              <a:rPr lang="fr-CA" dirty="0"/>
              <a:t> on </a:t>
            </a:r>
            <a:r>
              <a:rPr lang="fr-CA" dirty="0" err="1"/>
              <a:t>other</a:t>
            </a:r>
            <a:r>
              <a:rPr lang="fr-CA" dirty="0"/>
              <a:t> </a:t>
            </a:r>
            <a:r>
              <a:rPr lang="fr-CA" dirty="0" err="1"/>
              <a:t>measures</a:t>
            </a:r>
            <a:r>
              <a:rPr lang="fr-CA" dirty="0"/>
              <a:t>, </a:t>
            </a:r>
            <a:r>
              <a:rPr lang="fr-CA" dirty="0" err="1"/>
              <a:t>such</a:t>
            </a:r>
            <a:r>
              <a:rPr lang="fr-CA" dirty="0"/>
              <a:t> as </a:t>
            </a:r>
            <a:r>
              <a:rPr lang="fr-CA" dirty="0" err="1"/>
              <a:t>automatic</a:t>
            </a:r>
            <a:r>
              <a:rPr lang="fr-CA" dirty="0"/>
              <a:t> </a:t>
            </a:r>
            <a:r>
              <a:rPr lang="fr-CA" dirty="0" err="1"/>
              <a:t>age</a:t>
            </a:r>
            <a:r>
              <a:rPr lang="fr-CA" dirty="0"/>
              <a:t> </a:t>
            </a:r>
            <a:r>
              <a:rPr lang="fr-CA" dirty="0" err="1"/>
              <a:t>detection</a:t>
            </a:r>
            <a:r>
              <a:rPr lang="fr-CA" dirty="0"/>
              <a:t> </a:t>
            </a:r>
            <a:r>
              <a:rPr lang="fr-CA" dirty="0" err="1"/>
              <a:t>based</a:t>
            </a:r>
            <a:r>
              <a:rPr lang="fr-CA" dirty="0"/>
              <a:t> on the </a:t>
            </a:r>
            <a:r>
              <a:rPr lang="fr-CA" dirty="0" err="1"/>
              <a:t>user's</a:t>
            </a:r>
            <a:r>
              <a:rPr lang="fr-CA" dirty="0"/>
              <a:t> communication style. 
Image: </a:t>
            </a:r>
            <a:r>
              <a:rPr lang="fr-CA" dirty="0" err="1"/>
              <a:t>Grok</a:t>
            </a:r>
            <a:r>
              <a:rPr lang="fr-CA" dirty="0"/>
              <a:t> AI</a:t>
            </a:r>
          </a:p>
        </p:txBody>
      </p:sp>
      <p:sp>
        <p:nvSpPr>
          <p:cNvPr id="4" name="Espace réservé du numéro de diapositive 3"/>
          <p:cNvSpPr>
            <a:spLocks noGrp="1"/>
          </p:cNvSpPr>
          <p:nvPr>
            <p:ph type="sldNum" sz="quarter" idx="5"/>
          </p:nvPr>
        </p:nvSpPr>
        <p:spPr/>
        <p:txBody>
          <a:bodyPr/>
          <a:lstStyle/>
          <a:p>
            <a:fld id="{FC70A1D1-C77B-434C-AE83-9CF76F4F4D60}" type="slidenum">
              <a:rPr lang="en-CA" smtClean="0"/>
              <a:t>19</a:t>
            </a:fld>
            <a:endParaRPr lang="en-CA"/>
          </a:p>
        </p:txBody>
      </p:sp>
    </p:spTree>
    <p:extLst>
      <p:ext uri="{BB962C8B-B14F-4D97-AF65-F5344CB8AC3E}">
        <p14:creationId xmlns:p14="http://schemas.microsoft.com/office/powerpoint/2010/main" val="86952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 diapositive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CA" noProof="0" dirty="0"/>
              <a:t>Adam Raine </a:t>
            </a:r>
            <a:r>
              <a:rPr lang="fr-CA" noProof="0" dirty="0" err="1"/>
              <a:t>is</a:t>
            </a:r>
            <a:r>
              <a:rPr lang="fr-CA" noProof="0" dirty="0"/>
              <a:t> an American teenager </a:t>
            </a:r>
            <a:r>
              <a:rPr lang="fr-CA" noProof="0" dirty="0" err="1"/>
              <a:t>who</a:t>
            </a:r>
            <a:r>
              <a:rPr lang="fr-CA" noProof="0" dirty="0"/>
              <a:t> </a:t>
            </a:r>
            <a:r>
              <a:rPr lang="fr-CA" noProof="0" dirty="0" err="1"/>
              <a:t>died</a:t>
            </a:r>
            <a:r>
              <a:rPr lang="fr-CA" noProof="0" dirty="0"/>
              <a:t> by suicide in April 2025. The parents </a:t>
            </a:r>
            <a:r>
              <a:rPr lang="fr-CA" noProof="0" dirty="0" err="1"/>
              <a:t>took</a:t>
            </a:r>
            <a:r>
              <a:rPr lang="fr-CA" noProof="0" dirty="0"/>
              <a:t> </a:t>
            </a:r>
            <a:r>
              <a:rPr lang="fr-CA" noProof="0" dirty="0" err="1"/>
              <a:t>legal</a:t>
            </a:r>
            <a:r>
              <a:rPr lang="fr-CA" noProof="0" dirty="0"/>
              <a:t> action </a:t>
            </a:r>
            <a:r>
              <a:rPr lang="fr-CA" noProof="0" dirty="0" err="1"/>
              <a:t>against</a:t>
            </a:r>
            <a:r>
              <a:rPr lang="fr-CA" noProof="0" dirty="0"/>
              <a:t> </a:t>
            </a:r>
            <a:r>
              <a:rPr lang="fr-CA" noProof="0" dirty="0" err="1"/>
              <a:t>OpenAI</a:t>
            </a:r>
            <a:r>
              <a:rPr lang="fr-CA" noProof="0" dirty="0"/>
              <a:t>, the </a:t>
            </a:r>
            <a:r>
              <a:rPr lang="fr-CA" noProof="0" dirty="0" err="1"/>
              <a:t>company</a:t>
            </a:r>
            <a:r>
              <a:rPr lang="fr-CA" noProof="0" dirty="0"/>
              <a:t> </a:t>
            </a:r>
            <a:r>
              <a:rPr lang="fr-CA" noProof="0" dirty="0" err="1"/>
              <a:t>that</a:t>
            </a:r>
            <a:r>
              <a:rPr lang="fr-CA" noProof="0" dirty="0"/>
              <a:t> </a:t>
            </a:r>
            <a:r>
              <a:rPr lang="fr-CA" noProof="0" dirty="0" err="1"/>
              <a:t>developed</a:t>
            </a:r>
            <a:r>
              <a:rPr lang="fr-CA" noProof="0" dirty="0"/>
              <a:t> </a:t>
            </a:r>
            <a:r>
              <a:rPr lang="fr-CA" noProof="0" dirty="0" err="1"/>
              <a:t>ChatGPT</a:t>
            </a:r>
            <a:r>
              <a:rPr lang="fr-CA" noProof="0" dirty="0"/>
              <a:t>, </a:t>
            </a:r>
            <a:r>
              <a:rPr lang="fr-CA" noProof="0" dirty="0" err="1"/>
              <a:t>because</a:t>
            </a:r>
            <a:r>
              <a:rPr lang="fr-CA" noProof="0" dirty="0"/>
              <a:t> the </a:t>
            </a:r>
            <a:r>
              <a:rPr lang="fr-CA" noProof="0" dirty="0" err="1"/>
              <a:t>chatbot</a:t>
            </a:r>
            <a:r>
              <a:rPr lang="fr-CA" noProof="0" dirty="0"/>
              <a:t> </a:t>
            </a:r>
            <a:r>
              <a:rPr lang="fr-CA" noProof="0" dirty="0" err="1"/>
              <a:t>had</a:t>
            </a:r>
            <a:r>
              <a:rPr lang="fr-CA" noProof="0" dirty="0"/>
              <a:t> </a:t>
            </a:r>
            <a:r>
              <a:rPr lang="fr-CA" noProof="0" dirty="0" err="1"/>
              <a:t>provided</a:t>
            </a:r>
            <a:r>
              <a:rPr lang="fr-CA" noProof="0" dirty="0"/>
              <a:t> Adam </a:t>
            </a:r>
            <a:r>
              <a:rPr lang="fr-CA" noProof="0" dirty="0" err="1"/>
              <a:t>with</a:t>
            </a:r>
            <a:r>
              <a:rPr lang="fr-CA" noProof="0" dirty="0"/>
              <a:t> </a:t>
            </a:r>
            <a:r>
              <a:rPr lang="fr-CA" noProof="0" dirty="0" err="1"/>
              <a:t>advice</a:t>
            </a:r>
            <a:r>
              <a:rPr lang="fr-CA" noProof="0" dirty="0"/>
              <a:t> on how to </a:t>
            </a:r>
            <a:r>
              <a:rPr lang="fr-CA" noProof="0" dirty="0" err="1"/>
              <a:t>steal</a:t>
            </a:r>
            <a:r>
              <a:rPr lang="fr-CA" noProof="0" dirty="0"/>
              <a:t> vodka </a:t>
            </a:r>
            <a:r>
              <a:rPr lang="fr-CA" noProof="0" dirty="0" err="1"/>
              <a:t>from</a:t>
            </a:r>
            <a:r>
              <a:rPr lang="fr-CA" noProof="0" dirty="0"/>
              <a:t> </a:t>
            </a:r>
            <a:r>
              <a:rPr lang="fr-CA" noProof="0" dirty="0" err="1"/>
              <a:t>his</a:t>
            </a:r>
            <a:r>
              <a:rPr lang="fr-CA" noProof="0" dirty="0"/>
              <a:t> parents and tie a </a:t>
            </a:r>
            <a:r>
              <a:rPr lang="fr-CA" noProof="0" dirty="0" err="1"/>
              <a:t>noose</a:t>
            </a:r>
            <a:r>
              <a:rPr lang="fr-CA" noProof="0" dirty="0"/>
              <a:t> to </a:t>
            </a:r>
            <a:r>
              <a:rPr lang="fr-CA" noProof="0" dirty="0" err="1"/>
              <a:t>hang</a:t>
            </a:r>
            <a:r>
              <a:rPr lang="fr-CA" noProof="0" dirty="0"/>
              <a:t> </a:t>
            </a:r>
            <a:r>
              <a:rPr lang="fr-CA" noProof="0" dirty="0" err="1"/>
              <a:t>himself</a:t>
            </a:r>
            <a:r>
              <a:rPr lang="fr-CA" noProof="0" dirty="0"/>
              <a:t>. </a:t>
            </a:r>
            <a:r>
              <a:rPr lang="fr-CA" noProof="0" dirty="0" err="1"/>
              <a:t>These</a:t>
            </a:r>
            <a:r>
              <a:rPr lang="fr-CA" noProof="0" dirty="0"/>
              <a:t> </a:t>
            </a:r>
            <a:r>
              <a:rPr lang="fr-CA" noProof="0" dirty="0" err="1"/>
              <a:t>events</a:t>
            </a:r>
            <a:r>
              <a:rPr lang="fr-CA" noProof="0" dirty="0"/>
              <a:t> </a:t>
            </a:r>
            <a:r>
              <a:rPr lang="fr-CA" noProof="0" dirty="0" err="1"/>
              <a:t>followed</a:t>
            </a:r>
            <a:r>
              <a:rPr lang="fr-CA" noProof="0" dirty="0"/>
              <a:t> </a:t>
            </a:r>
            <a:r>
              <a:rPr lang="fr-CA" noProof="0" dirty="0" err="1"/>
              <a:t>Adam's</a:t>
            </a:r>
            <a:r>
              <a:rPr lang="fr-CA" noProof="0" dirty="0"/>
              <a:t> long-standing </a:t>
            </a:r>
            <a:r>
              <a:rPr lang="fr-CA" noProof="0" dirty="0" err="1"/>
              <a:t>relationship</a:t>
            </a:r>
            <a:r>
              <a:rPr lang="fr-CA" noProof="0" dirty="0"/>
              <a:t> </a:t>
            </a:r>
            <a:r>
              <a:rPr lang="fr-CA" noProof="0" dirty="0" err="1"/>
              <a:t>with</a:t>
            </a:r>
            <a:r>
              <a:rPr lang="fr-CA" noProof="0" dirty="0"/>
              <a:t> </a:t>
            </a:r>
            <a:r>
              <a:rPr lang="fr-CA" noProof="0" dirty="0" err="1"/>
              <a:t>ChatGPT</a:t>
            </a:r>
            <a:r>
              <a:rPr lang="fr-CA" noProof="0" dirty="0"/>
              <a:t>.</a:t>
            </a:r>
          </a:p>
          <a:p>
            <a:pPr marL="0" marR="0" lvl="0" indent="0" algn="l" defTabSz="685800" rtl="0" eaLnBrk="1" fontAlgn="auto" latinLnBrk="0" hangingPunct="1">
              <a:lnSpc>
                <a:spcPct val="100000"/>
              </a:lnSpc>
              <a:spcBef>
                <a:spcPts val="0"/>
              </a:spcBef>
              <a:spcAft>
                <a:spcPts val="0"/>
              </a:spcAft>
              <a:buClrTx/>
              <a:buSzTx/>
              <a:buFontTx/>
              <a:buNone/>
              <a:tabLst/>
              <a:defRPr/>
            </a:pPr>
            <a:r>
              <a:rPr lang="fr-CA" noProof="0" dirty="0"/>
              <a:t>Source of image: https://</a:t>
            </a:r>
            <a:r>
              <a:rPr lang="fr-CA" noProof="0" dirty="0" err="1"/>
              <a:t>www.nytimes.com</a:t>
            </a:r>
            <a:r>
              <a:rPr lang="fr-CA" noProof="0" dirty="0"/>
              <a:t>/2025/08/26/</a:t>
            </a:r>
            <a:r>
              <a:rPr lang="fr-CA" noProof="0" dirty="0" err="1"/>
              <a:t>technology</a:t>
            </a:r>
            <a:r>
              <a:rPr lang="fr-CA" noProof="0" dirty="0"/>
              <a:t>/</a:t>
            </a:r>
            <a:r>
              <a:rPr lang="fr-CA" noProof="0" dirty="0" err="1"/>
              <a:t>chatgpt-openai-suicide.html</a:t>
            </a:r>
            <a:endParaRPr lang="fr-CA" noProof="0" dirty="0"/>
          </a:p>
          <a:p>
            <a:endParaRPr lang="fr-CA" noProof="0" dirty="0"/>
          </a:p>
        </p:txBody>
      </p:sp>
      <p:sp>
        <p:nvSpPr>
          <p:cNvPr id="4" name="Espace réservé du numéro de diapositive 3"/>
          <p:cNvSpPr>
            <a:spLocks noGrp="1"/>
          </p:cNvSpPr>
          <p:nvPr>
            <p:ph type="sldNum" sz="quarter" idx="5"/>
          </p:nvPr>
        </p:nvSpPr>
        <p:spPr/>
        <p:txBody>
          <a:bodyPr/>
          <a:lstStyle/>
          <a:p>
            <a:fld id="{FC70A1D1-C77B-434C-AE83-9CF76F4F4D60}" type="slidenum">
              <a:rPr lang="en-CA" smtClean="0"/>
              <a:t>2</a:t>
            </a:fld>
            <a:endParaRPr lang="en-CA"/>
          </a:p>
        </p:txBody>
      </p:sp>
    </p:spTree>
    <p:extLst>
      <p:ext uri="{BB962C8B-B14F-4D97-AF65-F5344CB8AC3E}">
        <p14:creationId xmlns:p14="http://schemas.microsoft.com/office/powerpoint/2010/main" val="230260150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 diapositive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en-CA" noProof="0" dirty="0"/>
              <a:t>What to tell young people?
We need to discuss with them how chatbots work and their limitations. The data is usually not private, which means that the young person's confidences are in the hands of a commercial company, which uses it to train its chatbots.
It's also important to remember that even if the chatbot seems empathetic and emotional, it's an imitation, like a parrot.
The chatbot is good for validating, but not so good at contradicting the user and revealing his or her mistakes.
The chatbot can be deactivated at any time, its personality can change, and its memory can be erased.</a:t>
            </a:r>
          </a:p>
        </p:txBody>
      </p:sp>
      <p:sp>
        <p:nvSpPr>
          <p:cNvPr id="4" name="Espace réservé du numéro de diapositive 3"/>
          <p:cNvSpPr>
            <a:spLocks noGrp="1"/>
          </p:cNvSpPr>
          <p:nvPr>
            <p:ph type="sldNum" sz="quarter" idx="5"/>
          </p:nvPr>
        </p:nvSpPr>
        <p:spPr/>
        <p:txBody>
          <a:bodyPr/>
          <a:lstStyle/>
          <a:p>
            <a:fld id="{FC70A1D1-C77B-434C-AE83-9CF76F4F4D60}" type="slidenum">
              <a:rPr lang="en-CA" smtClean="0"/>
              <a:t>20</a:t>
            </a:fld>
            <a:endParaRPr lang="en-CA"/>
          </a:p>
        </p:txBody>
      </p:sp>
    </p:spTree>
    <p:extLst>
      <p:ext uri="{BB962C8B-B14F-4D97-AF65-F5344CB8AC3E}">
        <p14:creationId xmlns:p14="http://schemas.microsoft.com/office/powerpoint/2010/main" val="38962463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 diapositive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en-CA" b="0" noProof="0" dirty="0"/>
              <a:t>Addressing boundaries: Educate the young person on the importance of not oversharing. </a:t>
            </a:r>
            <a:r>
              <a:rPr lang="en-CA" b="0" i="1" noProof="0" dirty="0"/>
              <a:t>You have to share information that you are comfortable letting circulate on the internet. You also have to keep in mind the simulated nature of the relationship, especially when entering into more social conversations. </a:t>
            </a:r>
            <a:r>
              <a:rPr lang="en-CA" b="0" noProof="0" dirty="0"/>
              <a:t>An important boundary is not to use the chatbot to the detriment of professional services or the opinion of a responsible adult.
Exploring together: Artificial intelligence is here to stay and will be increasingly present in the digital world. Health workers and educators can raise awareness and familiarise themselves by exploring the applications together with young people. There are several possible ways: ask questions about the young person's use of chatbots, experiment together with a chatbot.
Beware of stigma: Before any intervention, it is necessary to recognize and understand the motivations that push a young person to invest in a link relationship a chatbot. We must be wary of our value judgments – a relationship with a chatbot may seem inferior/less important to us than a human relationship, but the young person will not necessarily share this opinion.</a:t>
            </a:r>
          </a:p>
        </p:txBody>
      </p:sp>
      <p:sp>
        <p:nvSpPr>
          <p:cNvPr id="4" name="Espace réservé du numéro de diapositive 3"/>
          <p:cNvSpPr>
            <a:spLocks noGrp="1"/>
          </p:cNvSpPr>
          <p:nvPr>
            <p:ph type="sldNum" sz="quarter" idx="5"/>
          </p:nvPr>
        </p:nvSpPr>
        <p:spPr/>
        <p:txBody>
          <a:bodyPr/>
          <a:lstStyle/>
          <a:p>
            <a:fld id="{FC70A1D1-C77B-434C-AE83-9CF76F4F4D60}" type="slidenum">
              <a:rPr lang="en-CA" smtClean="0"/>
              <a:t>21</a:t>
            </a:fld>
            <a:endParaRPr lang="en-CA"/>
          </a:p>
        </p:txBody>
      </p:sp>
    </p:spTree>
    <p:extLst>
      <p:ext uri="{BB962C8B-B14F-4D97-AF65-F5344CB8AC3E}">
        <p14:creationId xmlns:p14="http://schemas.microsoft.com/office/powerpoint/2010/main" val="128913636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 diapositive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CA" dirty="0" err="1"/>
              <a:t>LeCIEL</a:t>
            </a:r>
            <a:r>
              <a:rPr lang="fr-CA" dirty="0"/>
              <a:t> </a:t>
            </a:r>
            <a:r>
              <a:rPr lang="fr-CA" dirty="0" err="1"/>
              <a:t>is</a:t>
            </a:r>
            <a:r>
              <a:rPr lang="fr-CA" dirty="0"/>
              <a:t> a </a:t>
            </a:r>
            <a:r>
              <a:rPr lang="fr-CA" dirty="0" err="1"/>
              <a:t>community</a:t>
            </a:r>
            <a:r>
              <a:rPr lang="fr-CA" dirty="0"/>
              <a:t> </a:t>
            </a:r>
            <a:r>
              <a:rPr lang="fr-CA" dirty="0" err="1"/>
              <a:t>organization</a:t>
            </a:r>
            <a:r>
              <a:rPr lang="fr-CA" dirty="0"/>
              <a:t> </a:t>
            </a:r>
            <a:r>
              <a:rPr lang="fr-CA" dirty="0" err="1"/>
              <a:t>that</a:t>
            </a:r>
            <a:r>
              <a:rPr lang="fr-CA" dirty="0"/>
              <a:t> </a:t>
            </a:r>
            <a:r>
              <a:rPr lang="fr-CA" dirty="0" err="1"/>
              <a:t>offers</a:t>
            </a:r>
            <a:r>
              <a:rPr lang="fr-CA" dirty="0"/>
              <a:t> digital </a:t>
            </a:r>
            <a:r>
              <a:rPr lang="fr-CA" dirty="0" err="1"/>
              <a:t>awareness</a:t>
            </a:r>
            <a:r>
              <a:rPr lang="fr-CA" dirty="0"/>
              <a:t> workshops in </a:t>
            </a:r>
            <a:r>
              <a:rPr lang="fr-CA" dirty="0" err="1"/>
              <a:t>elementary</a:t>
            </a:r>
            <a:r>
              <a:rPr lang="fr-CA" dirty="0"/>
              <a:t> and high </a:t>
            </a:r>
            <a:r>
              <a:rPr lang="fr-CA" dirty="0" err="1"/>
              <a:t>schools</a:t>
            </a:r>
            <a:r>
              <a:rPr lang="fr-CA" dirty="0"/>
              <a:t> in </a:t>
            </a:r>
            <a:r>
              <a:rPr lang="fr-CA" dirty="0" err="1"/>
              <a:t>Quebec</a:t>
            </a:r>
            <a:r>
              <a:rPr lang="fr-CA" dirty="0"/>
              <a:t>.</a:t>
            </a:r>
          </a:p>
        </p:txBody>
      </p:sp>
      <p:sp>
        <p:nvSpPr>
          <p:cNvPr id="4" name="Espace réservé du numéro de diapositive 3"/>
          <p:cNvSpPr>
            <a:spLocks noGrp="1"/>
          </p:cNvSpPr>
          <p:nvPr>
            <p:ph type="sldNum" sz="quarter" idx="5"/>
          </p:nvPr>
        </p:nvSpPr>
        <p:spPr/>
        <p:txBody>
          <a:bodyPr/>
          <a:lstStyle/>
          <a:p>
            <a:fld id="{FC70A1D1-C77B-434C-AE83-9CF76F4F4D60}" type="slidenum">
              <a:rPr lang="en-CA" smtClean="0"/>
              <a:t>22</a:t>
            </a:fld>
            <a:endParaRPr lang="en-CA"/>
          </a:p>
        </p:txBody>
      </p:sp>
    </p:spTree>
    <p:extLst>
      <p:ext uri="{BB962C8B-B14F-4D97-AF65-F5344CB8AC3E}">
        <p14:creationId xmlns:p14="http://schemas.microsoft.com/office/powerpoint/2010/main" val="401585375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 diapositive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en-CA" dirty="0"/>
          </a:p>
        </p:txBody>
      </p:sp>
      <p:sp>
        <p:nvSpPr>
          <p:cNvPr id="4" name="Espace réservé du numéro de diapositive 3"/>
          <p:cNvSpPr>
            <a:spLocks noGrp="1"/>
          </p:cNvSpPr>
          <p:nvPr>
            <p:ph type="sldNum" sz="quarter" idx="5"/>
          </p:nvPr>
        </p:nvSpPr>
        <p:spPr/>
        <p:txBody>
          <a:bodyPr/>
          <a:lstStyle/>
          <a:p>
            <a:fld id="{FC70A1D1-C77B-434C-AE83-9CF76F4F4D60}" type="slidenum">
              <a:rPr lang="en-CA" smtClean="0"/>
              <a:t>23</a:t>
            </a:fld>
            <a:endParaRPr lang="en-CA"/>
          </a:p>
        </p:txBody>
      </p:sp>
    </p:spTree>
    <p:extLst>
      <p:ext uri="{BB962C8B-B14F-4D97-AF65-F5344CB8AC3E}">
        <p14:creationId xmlns:p14="http://schemas.microsoft.com/office/powerpoint/2010/main" val="142255442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 diapositive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en-CA" dirty="0"/>
          </a:p>
        </p:txBody>
      </p:sp>
      <p:sp>
        <p:nvSpPr>
          <p:cNvPr id="4" name="Espace réservé du numéro de diapositive 3"/>
          <p:cNvSpPr>
            <a:spLocks noGrp="1"/>
          </p:cNvSpPr>
          <p:nvPr>
            <p:ph type="sldNum" sz="quarter" idx="5"/>
          </p:nvPr>
        </p:nvSpPr>
        <p:spPr/>
        <p:txBody>
          <a:bodyPr/>
          <a:lstStyle/>
          <a:p>
            <a:fld id="{FC70A1D1-C77B-434C-AE83-9CF76F4F4D60}" type="slidenum">
              <a:rPr lang="en-CA" smtClean="0"/>
              <a:t>3</a:t>
            </a:fld>
            <a:endParaRPr lang="en-CA"/>
          </a:p>
        </p:txBody>
      </p:sp>
    </p:spTree>
    <p:extLst>
      <p:ext uri="{BB962C8B-B14F-4D97-AF65-F5344CB8AC3E}">
        <p14:creationId xmlns:p14="http://schemas.microsoft.com/office/powerpoint/2010/main" val="422542235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 diapositive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en-CA" b="1" dirty="0"/>
              <a:t>Artificial intelligence</a:t>
            </a:r>
            <a:r>
              <a:rPr lang="en-CA" b="0" dirty="0"/>
              <a:t>: a computer system that performs tasks that usually require human intelligence
</a:t>
            </a:r>
            <a:r>
              <a:rPr lang="en-CA" b="1" dirty="0"/>
              <a:t>Generative AI</a:t>
            </a:r>
            <a:r>
              <a:rPr lang="en-CA" b="0" dirty="0"/>
              <a:t>: an artificial intelligence system that can produce text, images, or sound
</a:t>
            </a:r>
            <a:r>
              <a:rPr lang="en-CA" b="1" dirty="0"/>
              <a:t>Large Language Model</a:t>
            </a:r>
            <a:r>
              <a:rPr lang="en-CA" b="0" dirty="0"/>
              <a:t>: A type of high-performance artificial intelligence, used in most chatbots, to understand and reproduce human language. Intelligence is trained by collecting immense amounts of text that it uses to learn to imitate the ways we communicate.
</a:t>
            </a:r>
            <a:r>
              <a:rPr lang="en-CA" b="1" dirty="0"/>
              <a:t>Chatbot</a:t>
            </a:r>
            <a:r>
              <a:rPr lang="en-CA" b="0" dirty="0"/>
              <a:t>: artificial intelligence designed to make conversation ChatGPT is the most popular chatbot, developed by OpenAI. It can be used to get information, do research, and to chat. 
</a:t>
            </a:r>
            <a:r>
              <a:rPr lang="en-CA" b="0" dirty="0" err="1"/>
              <a:t>Replika</a:t>
            </a:r>
            <a:r>
              <a:rPr lang="en-CA" b="0" dirty="0"/>
              <a:t> and </a:t>
            </a:r>
            <a:r>
              <a:rPr lang="en-CA" b="0" dirty="0" err="1"/>
              <a:t>Character.AI</a:t>
            </a:r>
            <a:r>
              <a:rPr lang="en-CA" b="0" dirty="0"/>
              <a:t> are chatbots that specialize in simulating friendly or romantic conversations. 
</a:t>
            </a:r>
            <a:r>
              <a:rPr lang="en-CA" b="1" dirty="0"/>
              <a:t>Image sources</a:t>
            </a:r>
            <a:r>
              <a:rPr lang="en-CA" b="0" dirty="0"/>
              <a:t>: OpenAI, </a:t>
            </a:r>
            <a:r>
              <a:rPr lang="en-CA" b="0" dirty="0" err="1"/>
              <a:t>Character.AI</a:t>
            </a:r>
            <a:r>
              <a:rPr lang="en-CA" b="0" dirty="0"/>
              <a:t> and </a:t>
            </a:r>
            <a:r>
              <a:rPr lang="en-CA" b="0" dirty="0" err="1"/>
              <a:t>Replika</a:t>
            </a:r>
            <a:endParaRPr lang="en-CA" b="0" i="1" dirty="0"/>
          </a:p>
        </p:txBody>
      </p:sp>
      <p:sp>
        <p:nvSpPr>
          <p:cNvPr id="4" name="Espace réservé du numéro de diapositive 3"/>
          <p:cNvSpPr>
            <a:spLocks noGrp="1"/>
          </p:cNvSpPr>
          <p:nvPr>
            <p:ph type="sldNum" sz="quarter" idx="5"/>
          </p:nvPr>
        </p:nvSpPr>
        <p:spPr/>
        <p:txBody>
          <a:bodyPr/>
          <a:lstStyle/>
          <a:p>
            <a:fld id="{FC70A1D1-C77B-434C-AE83-9CF76F4F4D60}" type="slidenum">
              <a:rPr lang="en-CA" smtClean="0"/>
              <a:t>4</a:t>
            </a:fld>
            <a:endParaRPr lang="en-CA"/>
          </a:p>
        </p:txBody>
      </p:sp>
    </p:spTree>
    <p:extLst>
      <p:ext uri="{BB962C8B-B14F-4D97-AF65-F5344CB8AC3E}">
        <p14:creationId xmlns:p14="http://schemas.microsoft.com/office/powerpoint/2010/main" val="225896495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 diapositive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CA" noProof="0" dirty="0"/>
              <a:t>Image on the </a:t>
            </a:r>
            <a:r>
              <a:rPr lang="fr-CA" noProof="0" dirty="0" err="1"/>
              <a:t>left</a:t>
            </a:r>
            <a:r>
              <a:rPr lang="fr-CA" noProof="0" dirty="0"/>
              <a:t>: Screenshot of </a:t>
            </a:r>
            <a:r>
              <a:rPr lang="fr-CA" noProof="0" dirty="0" err="1"/>
              <a:t>ChatGPT</a:t>
            </a:r>
            <a:r>
              <a:rPr lang="fr-CA" noProof="0" dirty="0"/>
              <a:t> on </a:t>
            </a:r>
            <a:r>
              <a:rPr lang="fr-CA" noProof="0" dirty="0" err="1"/>
              <a:t>my</a:t>
            </a:r>
            <a:r>
              <a:rPr lang="fr-CA" noProof="0" dirty="0"/>
              <a:t> phone.
Image right: Screenshot </a:t>
            </a:r>
            <a:r>
              <a:rPr lang="fr-CA" noProof="0" dirty="0" err="1"/>
              <a:t>from</a:t>
            </a:r>
            <a:r>
              <a:rPr lang="fr-CA" noProof="0" dirty="0"/>
              <a:t> </a:t>
            </a:r>
            <a:r>
              <a:rPr lang="fr-CA" noProof="0" dirty="0" err="1"/>
              <a:t>Grok</a:t>
            </a:r>
            <a:r>
              <a:rPr lang="fr-CA" noProof="0" dirty="0"/>
              <a:t> AI (</a:t>
            </a:r>
            <a:r>
              <a:rPr lang="fr-CA" noProof="0" dirty="0" err="1"/>
              <a:t>another</a:t>
            </a:r>
            <a:r>
              <a:rPr lang="fr-CA" noProof="0" dirty="0"/>
              <a:t> </a:t>
            </a:r>
            <a:r>
              <a:rPr lang="fr-CA" noProof="0" dirty="0" err="1"/>
              <a:t>chatbot</a:t>
            </a:r>
            <a:r>
              <a:rPr lang="fr-CA" noProof="0" dirty="0"/>
              <a:t>), </a:t>
            </a:r>
            <a:r>
              <a:rPr lang="fr-CA" noProof="0" dirty="0" err="1"/>
              <a:t>which</a:t>
            </a:r>
            <a:r>
              <a:rPr lang="fr-CA" noProof="0" dirty="0"/>
              <a:t> shows a </a:t>
            </a:r>
            <a:r>
              <a:rPr lang="fr-CA" noProof="0" dirty="0" err="1"/>
              <a:t>human</a:t>
            </a:r>
            <a:r>
              <a:rPr lang="fr-CA" noProof="0" dirty="0"/>
              <a:t> </a:t>
            </a:r>
            <a:r>
              <a:rPr lang="fr-CA" noProof="0" dirty="0" err="1"/>
              <a:t>representation</a:t>
            </a:r>
            <a:r>
              <a:rPr lang="fr-CA" noProof="0" dirty="0"/>
              <a:t> of the robot. 
</a:t>
            </a:r>
            <a:r>
              <a:rPr lang="fr-CA" noProof="0" dirty="0" err="1"/>
              <a:t>Users</a:t>
            </a:r>
            <a:r>
              <a:rPr lang="fr-CA" noProof="0" dirty="0"/>
              <a:t> can </a:t>
            </a:r>
            <a:r>
              <a:rPr lang="fr-CA" noProof="0" dirty="0" err="1"/>
              <a:t>interact</a:t>
            </a:r>
            <a:r>
              <a:rPr lang="fr-CA" noProof="0" dirty="0"/>
              <a:t> </a:t>
            </a:r>
            <a:r>
              <a:rPr lang="fr-CA" noProof="0" dirty="0" err="1"/>
              <a:t>with</a:t>
            </a:r>
            <a:r>
              <a:rPr lang="fr-CA" noProof="0" dirty="0"/>
              <a:t> </a:t>
            </a:r>
            <a:r>
              <a:rPr lang="fr-CA" noProof="0" dirty="0" err="1"/>
              <a:t>these</a:t>
            </a:r>
            <a:r>
              <a:rPr lang="fr-CA" noProof="0" dirty="0"/>
              <a:t> apps via </a:t>
            </a:r>
            <a:r>
              <a:rPr lang="fr-CA" noProof="0" dirty="0" err="1"/>
              <a:t>text</a:t>
            </a:r>
            <a:r>
              <a:rPr lang="fr-CA" noProof="0" dirty="0"/>
              <a:t> message or </a:t>
            </a:r>
            <a:r>
              <a:rPr lang="fr-CA" noProof="0" dirty="0" err="1"/>
              <a:t>voice</a:t>
            </a:r>
            <a:r>
              <a:rPr lang="fr-CA" noProof="0" dirty="0"/>
              <a:t> (like a phone conversation).</a:t>
            </a:r>
          </a:p>
        </p:txBody>
      </p:sp>
      <p:sp>
        <p:nvSpPr>
          <p:cNvPr id="4" name="Espace réservé du numéro de diapositive 3"/>
          <p:cNvSpPr>
            <a:spLocks noGrp="1"/>
          </p:cNvSpPr>
          <p:nvPr>
            <p:ph type="sldNum" sz="quarter" idx="5"/>
          </p:nvPr>
        </p:nvSpPr>
        <p:spPr/>
        <p:txBody>
          <a:bodyPr/>
          <a:lstStyle/>
          <a:p>
            <a:fld id="{FC70A1D1-C77B-434C-AE83-9CF76F4F4D60}" type="slidenum">
              <a:rPr lang="en-CA" smtClean="0"/>
              <a:t>5</a:t>
            </a:fld>
            <a:endParaRPr lang="en-CA"/>
          </a:p>
        </p:txBody>
      </p:sp>
    </p:spTree>
    <p:extLst>
      <p:ext uri="{BB962C8B-B14F-4D97-AF65-F5344CB8AC3E}">
        <p14:creationId xmlns:p14="http://schemas.microsoft.com/office/powerpoint/2010/main" val="141732639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 diapositive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CA" noProof="0" dirty="0" err="1"/>
              <a:t>ChatGPT</a:t>
            </a:r>
            <a:r>
              <a:rPr lang="fr-CA" noProof="0" dirty="0"/>
              <a:t> </a:t>
            </a:r>
            <a:r>
              <a:rPr lang="fr-CA" noProof="0" dirty="0" err="1"/>
              <a:t>is</a:t>
            </a:r>
            <a:r>
              <a:rPr lang="fr-CA" noProof="0" dirty="0"/>
              <a:t> the </a:t>
            </a:r>
            <a:r>
              <a:rPr lang="fr-CA" noProof="0" dirty="0" err="1"/>
              <a:t>most</a:t>
            </a:r>
            <a:r>
              <a:rPr lang="fr-CA" noProof="0" dirty="0"/>
              <a:t> </a:t>
            </a:r>
            <a:r>
              <a:rPr lang="fr-CA" noProof="0" dirty="0" err="1"/>
              <a:t>popular</a:t>
            </a:r>
            <a:r>
              <a:rPr lang="fr-CA" noProof="0" dirty="0"/>
              <a:t> </a:t>
            </a:r>
            <a:r>
              <a:rPr lang="fr-CA" noProof="0" dirty="0" err="1"/>
              <a:t>chatbot</a:t>
            </a:r>
            <a:r>
              <a:rPr lang="fr-CA" noProof="0" dirty="0"/>
              <a:t>, </a:t>
            </a:r>
            <a:r>
              <a:rPr lang="fr-CA" noProof="0" dirty="0" err="1"/>
              <a:t>with</a:t>
            </a:r>
            <a:r>
              <a:rPr lang="fr-CA" noProof="0" dirty="0"/>
              <a:t> 800 million </a:t>
            </a:r>
            <a:r>
              <a:rPr lang="fr-CA" noProof="0" dirty="0" err="1"/>
              <a:t>users</a:t>
            </a:r>
            <a:r>
              <a:rPr lang="fr-CA" noProof="0" dirty="0"/>
              <a:t> per </a:t>
            </a:r>
            <a:r>
              <a:rPr lang="fr-CA" noProof="0" dirty="0" err="1"/>
              <a:t>week</a:t>
            </a:r>
            <a:r>
              <a:rPr lang="fr-CA" noProof="0" dirty="0"/>
              <a:t>. The application </a:t>
            </a:r>
            <a:r>
              <a:rPr lang="fr-CA" noProof="0" dirty="0" err="1"/>
              <a:t>is</a:t>
            </a:r>
            <a:r>
              <a:rPr lang="fr-CA" noProof="0" dirty="0"/>
              <a:t> free but </a:t>
            </a:r>
            <a:r>
              <a:rPr lang="fr-CA" noProof="0" dirty="0" err="1"/>
              <a:t>it</a:t>
            </a:r>
            <a:r>
              <a:rPr lang="fr-CA" noProof="0" dirty="0"/>
              <a:t> </a:t>
            </a:r>
            <a:r>
              <a:rPr lang="fr-CA" noProof="0" dirty="0" err="1"/>
              <a:t>is</a:t>
            </a:r>
            <a:r>
              <a:rPr lang="fr-CA" noProof="0" dirty="0"/>
              <a:t> possible to </a:t>
            </a:r>
            <a:r>
              <a:rPr lang="fr-CA" noProof="0" dirty="0" err="1"/>
              <a:t>subscribe</a:t>
            </a:r>
            <a:r>
              <a:rPr lang="fr-CA" noProof="0" dirty="0"/>
              <a:t> to a </a:t>
            </a:r>
            <a:r>
              <a:rPr lang="fr-CA" noProof="0" dirty="0" err="1"/>
              <a:t>paid</a:t>
            </a:r>
            <a:r>
              <a:rPr lang="fr-CA" noProof="0" dirty="0"/>
              <a:t> version for </a:t>
            </a:r>
            <a:r>
              <a:rPr lang="fr-CA" noProof="0" dirty="0" err="1"/>
              <a:t>advanced</a:t>
            </a:r>
            <a:r>
              <a:rPr lang="fr-CA" noProof="0" dirty="0"/>
              <a:t> </a:t>
            </a:r>
            <a:r>
              <a:rPr lang="fr-CA" noProof="0" dirty="0" err="1"/>
              <a:t>features</a:t>
            </a:r>
            <a:r>
              <a:rPr lang="fr-CA" noProof="0" dirty="0"/>
              <a:t> (</a:t>
            </a:r>
            <a:r>
              <a:rPr lang="fr-CA" noProof="0" dirty="0" err="1"/>
              <a:t>newer</a:t>
            </a:r>
            <a:r>
              <a:rPr lang="fr-CA" noProof="0" dirty="0"/>
              <a:t> model, more memory).
</a:t>
            </a:r>
            <a:r>
              <a:rPr lang="fr-CA" noProof="0" dirty="0" err="1"/>
              <a:t>OpenAI</a:t>
            </a:r>
            <a:r>
              <a:rPr lang="fr-CA" noProof="0" dirty="0"/>
              <a:t> </a:t>
            </a:r>
            <a:r>
              <a:rPr lang="fr-CA" noProof="0" dirty="0" err="1"/>
              <a:t>recently</a:t>
            </a:r>
            <a:r>
              <a:rPr lang="fr-CA" noProof="0" dirty="0"/>
              <a:t> </a:t>
            </a:r>
            <a:r>
              <a:rPr lang="fr-CA" noProof="0" dirty="0" err="1"/>
              <a:t>estimated</a:t>
            </a:r>
            <a:r>
              <a:rPr lang="fr-CA" noProof="0" dirty="0"/>
              <a:t> </a:t>
            </a:r>
            <a:r>
              <a:rPr lang="fr-CA" noProof="0" dirty="0" err="1"/>
              <a:t>that</a:t>
            </a:r>
            <a:r>
              <a:rPr lang="fr-CA" noProof="0" dirty="0"/>
              <a:t> 0.15% of </a:t>
            </a:r>
            <a:r>
              <a:rPr lang="fr-CA" noProof="0" dirty="0" err="1"/>
              <a:t>weekly</a:t>
            </a:r>
            <a:r>
              <a:rPr lang="fr-CA" noProof="0" dirty="0"/>
              <a:t> </a:t>
            </a:r>
            <a:r>
              <a:rPr lang="fr-CA" noProof="0" dirty="0" err="1"/>
              <a:t>users</a:t>
            </a:r>
            <a:r>
              <a:rPr lang="fr-CA" noProof="0" dirty="0"/>
              <a:t> use the app to </a:t>
            </a:r>
            <a:r>
              <a:rPr lang="fr-CA" noProof="0" dirty="0" err="1"/>
              <a:t>confide</a:t>
            </a:r>
            <a:r>
              <a:rPr lang="fr-CA" noProof="0" dirty="0"/>
              <a:t> </a:t>
            </a:r>
            <a:r>
              <a:rPr lang="fr-CA" noProof="0" dirty="0" err="1"/>
              <a:t>suicidal</a:t>
            </a:r>
            <a:r>
              <a:rPr lang="fr-CA" noProof="0" dirty="0"/>
              <a:t> </a:t>
            </a:r>
            <a:r>
              <a:rPr lang="fr-CA" noProof="0" dirty="0" err="1"/>
              <a:t>ideation</a:t>
            </a:r>
            <a:r>
              <a:rPr lang="fr-CA" noProof="0" dirty="0"/>
              <a:t>, </a:t>
            </a:r>
            <a:r>
              <a:rPr lang="fr-CA" noProof="0" dirty="0" err="1"/>
              <a:t>which</a:t>
            </a:r>
            <a:r>
              <a:rPr lang="fr-CA" noProof="0" dirty="0"/>
              <a:t> </a:t>
            </a:r>
            <a:r>
              <a:rPr lang="fr-CA" noProof="0" dirty="0" err="1"/>
              <a:t>amounts</a:t>
            </a:r>
            <a:r>
              <a:rPr lang="fr-CA" noProof="0" dirty="0"/>
              <a:t> to 1 million people.</a:t>
            </a:r>
          </a:p>
          <a:p>
            <a:r>
              <a:rPr lang="fr-CA" noProof="0" dirty="0"/>
              <a:t>Source of image: https://</a:t>
            </a:r>
            <a:r>
              <a:rPr lang="fr-CA" noProof="0" dirty="0" err="1"/>
              <a:t>techcrunch.com</a:t>
            </a:r>
            <a:r>
              <a:rPr lang="fr-CA" noProof="0" dirty="0"/>
              <a:t>/2025/10/27/openai-says-over-a-million-people-talk-to-chatgpt-about-suicide-weekly/</a:t>
            </a:r>
          </a:p>
          <a:p>
            <a:endParaRPr lang="fr-CA" noProof="0" dirty="0"/>
          </a:p>
        </p:txBody>
      </p:sp>
      <p:sp>
        <p:nvSpPr>
          <p:cNvPr id="4" name="Espace réservé du numéro de diapositive 3"/>
          <p:cNvSpPr>
            <a:spLocks noGrp="1"/>
          </p:cNvSpPr>
          <p:nvPr>
            <p:ph type="sldNum" sz="quarter" idx="5"/>
          </p:nvPr>
        </p:nvSpPr>
        <p:spPr/>
        <p:txBody>
          <a:bodyPr/>
          <a:lstStyle/>
          <a:p>
            <a:fld id="{FC70A1D1-C77B-434C-AE83-9CF76F4F4D60}" type="slidenum">
              <a:rPr lang="en-CA" smtClean="0"/>
              <a:t>6</a:t>
            </a:fld>
            <a:endParaRPr lang="en-CA"/>
          </a:p>
        </p:txBody>
      </p:sp>
    </p:spTree>
    <p:extLst>
      <p:ext uri="{BB962C8B-B14F-4D97-AF65-F5344CB8AC3E}">
        <p14:creationId xmlns:p14="http://schemas.microsoft.com/office/powerpoint/2010/main" val="289383506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 diapositive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CA" noProof="0" dirty="0"/>
              <a:t>Common </a:t>
            </a:r>
            <a:r>
              <a:rPr lang="fr-CA" noProof="0" dirty="0" err="1"/>
              <a:t>Sense</a:t>
            </a:r>
            <a:r>
              <a:rPr lang="fr-CA" noProof="0" dirty="0"/>
              <a:t> Media </a:t>
            </a:r>
            <a:r>
              <a:rPr lang="fr-CA" noProof="0" dirty="0" err="1"/>
              <a:t>survey</a:t>
            </a:r>
            <a:r>
              <a:rPr lang="fr-CA" noProof="0" dirty="0"/>
              <a:t>, </a:t>
            </a:r>
            <a:r>
              <a:rPr lang="fr-CA" noProof="0" dirty="0" err="1"/>
              <a:t>conducted</a:t>
            </a:r>
            <a:r>
              <a:rPr lang="fr-CA" noProof="0" dirty="0"/>
              <a:t> in April-May 2025 </a:t>
            </a:r>
            <a:r>
              <a:rPr lang="fr-CA" noProof="0" dirty="0" err="1"/>
              <a:t>among</a:t>
            </a:r>
            <a:r>
              <a:rPr lang="fr-CA" noProof="0" dirty="0"/>
              <a:t> 1060 </a:t>
            </a:r>
            <a:r>
              <a:rPr lang="fr-CA" noProof="0" dirty="0" err="1"/>
              <a:t>young</a:t>
            </a:r>
            <a:r>
              <a:rPr lang="fr-CA" noProof="0" dirty="0"/>
              <a:t> people </a:t>
            </a:r>
            <a:r>
              <a:rPr lang="fr-CA" noProof="0" dirty="0" err="1"/>
              <a:t>aged</a:t>
            </a:r>
            <a:r>
              <a:rPr lang="fr-CA" noProof="0" dirty="0"/>
              <a:t> 13-17 in the United States. Source: https://</a:t>
            </a:r>
            <a:r>
              <a:rPr lang="fr-CA" noProof="0" dirty="0" err="1"/>
              <a:t>www.commonsensemedia.org</a:t>
            </a:r>
            <a:r>
              <a:rPr lang="fr-CA" noProof="0" dirty="0"/>
              <a:t>/sites/default/files/</a:t>
            </a:r>
            <a:r>
              <a:rPr lang="fr-CA" noProof="0" dirty="0" err="1"/>
              <a:t>research</a:t>
            </a:r>
            <a:r>
              <a:rPr lang="fr-CA" noProof="0" dirty="0"/>
              <a:t>/report/talk-trust-and-trade-offs_2025_web.pdf 
</a:t>
            </a:r>
          </a:p>
          <a:p>
            <a:r>
              <a:rPr lang="fr-CA" noProof="0" dirty="0"/>
              <a:t>Uses of </a:t>
            </a:r>
            <a:r>
              <a:rPr lang="fr-CA" noProof="0" dirty="0" err="1"/>
              <a:t>chatbot</a:t>
            </a:r>
            <a:r>
              <a:rPr lang="fr-CA" noProof="0" dirty="0"/>
              <a:t> as a </a:t>
            </a:r>
            <a:r>
              <a:rPr lang="fr-CA" noProof="0" dirty="0" err="1"/>
              <a:t>companion</a:t>
            </a:r>
            <a:r>
              <a:rPr lang="fr-CA" noProof="0" dirty="0"/>
              <a:t>:</a:t>
            </a:r>
          </a:p>
          <a:p>
            <a:pPr marL="171450" indent="-171450">
              <a:buFont typeface="Arial" panose="020B0604020202020204" pitchFamily="34" charset="0"/>
              <a:buChar char="•"/>
            </a:pPr>
            <a:r>
              <a:rPr lang="fr-CA" noProof="0" dirty="0" err="1"/>
              <a:t>Recounting</a:t>
            </a:r>
            <a:r>
              <a:rPr lang="fr-CA" noProof="0" dirty="0"/>
              <a:t> </a:t>
            </a:r>
            <a:r>
              <a:rPr lang="fr-CA" noProof="0" dirty="0" err="1"/>
              <a:t>one’s</a:t>
            </a:r>
            <a:r>
              <a:rPr lang="fr-CA" noProof="0" dirty="0"/>
              <a:t> </a:t>
            </a:r>
            <a:r>
              <a:rPr lang="fr-CA" noProof="0" dirty="0" err="1"/>
              <a:t>day</a:t>
            </a:r>
            <a:r>
              <a:rPr lang="fr-CA" noProof="0" dirty="0"/>
              <a:t>
</a:t>
            </a:r>
            <a:r>
              <a:rPr lang="fr-CA" noProof="0" dirty="0" err="1"/>
              <a:t>Talking</a:t>
            </a:r>
            <a:r>
              <a:rPr lang="fr-CA" noProof="0" dirty="0"/>
              <a:t> about feelings
Have an </a:t>
            </a:r>
            <a:r>
              <a:rPr lang="fr-CA" noProof="0" dirty="0" err="1"/>
              <a:t>external</a:t>
            </a:r>
            <a:r>
              <a:rPr lang="fr-CA" noProof="0" dirty="0"/>
              <a:t> perspective on a </a:t>
            </a:r>
            <a:r>
              <a:rPr lang="fr-CA" noProof="0" dirty="0" err="1"/>
              <a:t>difficult</a:t>
            </a:r>
            <a:r>
              <a:rPr lang="fr-CA" noProof="0" dirty="0"/>
              <a:t> situation
</a:t>
            </a:r>
            <a:r>
              <a:rPr lang="fr-CA" noProof="0" dirty="0" err="1"/>
              <a:t>Create</a:t>
            </a:r>
            <a:r>
              <a:rPr lang="fr-CA" noProof="0" dirty="0"/>
              <a:t> a </a:t>
            </a:r>
            <a:r>
              <a:rPr lang="fr-CA" noProof="0" dirty="0" err="1"/>
              <a:t>character</a:t>
            </a:r>
            <a:r>
              <a:rPr lang="fr-CA" noProof="0" dirty="0"/>
              <a:t> </a:t>
            </a:r>
            <a:r>
              <a:rPr lang="fr-CA" noProof="0" dirty="0" err="1"/>
              <a:t>with</a:t>
            </a:r>
            <a:r>
              <a:rPr lang="fr-CA" noProof="0" dirty="0"/>
              <a:t> </a:t>
            </a:r>
            <a:r>
              <a:rPr lang="fr-CA" noProof="0" dirty="0" err="1"/>
              <a:t>specific</a:t>
            </a:r>
            <a:r>
              <a:rPr lang="fr-CA" noProof="0" dirty="0"/>
              <a:t> traits and </a:t>
            </a:r>
            <a:r>
              <a:rPr lang="fr-CA" noProof="0" dirty="0" err="1"/>
              <a:t>interests</a:t>
            </a:r>
            <a:r>
              <a:rPr lang="fr-CA" noProof="0" dirty="0"/>
              <a:t>
</a:t>
            </a:r>
            <a:r>
              <a:rPr lang="fr-CA" noProof="0" dirty="0" err="1"/>
              <a:t>Simulate</a:t>
            </a:r>
            <a:r>
              <a:rPr lang="fr-CA" noProof="0" dirty="0"/>
              <a:t> a TV, book or </a:t>
            </a:r>
            <a:r>
              <a:rPr lang="fr-CA" noProof="0" dirty="0" err="1"/>
              <a:t>video</a:t>
            </a:r>
            <a:r>
              <a:rPr lang="fr-CA" noProof="0" dirty="0"/>
              <a:t> </a:t>
            </a:r>
            <a:r>
              <a:rPr lang="fr-CA" noProof="0" dirty="0" err="1"/>
              <a:t>game</a:t>
            </a:r>
            <a:r>
              <a:rPr lang="fr-CA" noProof="0" dirty="0"/>
              <a:t> </a:t>
            </a:r>
            <a:r>
              <a:rPr lang="fr-CA" noProof="0" dirty="0" err="1"/>
              <a:t>character</a:t>
            </a:r>
            <a:r>
              <a:rPr lang="fr-CA" noProof="0" dirty="0"/>
              <a:t>
</a:t>
            </a:r>
            <a:r>
              <a:rPr lang="fr-CA" noProof="0" dirty="0" err="1"/>
              <a:t>Develop</a:t>
            </a:r>
            <a:r>
              <a:rPr lang="fr-CA" noProof="0" dirty="0"/>
              <a:t> a </a:t>
            </a:r>
            <a:r>
              <a:rPr lang="fr-CA" noProof="0" dirty="0" err="1"/>
              <a:t>friendship</a:t>
            </a:r>
            <a:r>
              <a:rPr lang="fr-CA" noProof="0" dirty="0"/>
              <a:t> or </a:t>
            </a:r>
            <a:r>
              <a:rPr lang="fr-CA" noProof="0" dirty="0" err="1"/>
              <a:t>romantic</a:t>
            </a:r>
            <a:r>
              <a:rPr lang="fr-CA" noProof="0" dirty="0"/>
              <a:t> </a:t>
            </a:r>
            <a:r>
              <a:rPr lang="fr-CA" noProof="0" dirty="0" err="1"/>
              <a:t>relationship</a:t>
            </a:r>
            <a:endParaRPr lang="fr-CA" noProof="0" dirty="0"/>
          </a:p>
        </p:txBody>
      </p:sp>
      <p:sp>
        <p:nvSpPr>
          <p:cNvPr id="4" name="Espace réservé du numéro de diapositive 3"/>
          <p:cNvSpPr>
            <a:spLocks noGrp="1"/>
          </p:cNvSpPr>
          <p:nvPr>
            <p:ph type="sldNum" sz="quarter" idx="5"/>
          </p:nvPr>
        </p:nvSpPr>
        <p:spPr/>
        <p:txBody>
          <a:bodyPr/>
          <a:lstStyle/>
          <a:p>
            <a:fld id="{FC70A1D1-C77B-434C-AE83-9CF76F4F4D60}" type="slidenum">
              <a:rPr lang="en-CA" smtClean="0"/>
              <a:t>7</a:t>
            </a:fld>
            <a:endParaRPr lang="en-CA"/>
          </a:p>
        </p:txBody>
      </p:sp>
    </p:spTree>
    <p:extLst>
      <p:ext uri="{BB962C8B-B14F-4D97-AF65-F5344CB8AC3E}">
        <p14:creationId xmlns:p14="http://schemas.microsoft.com/office/powerpoint/2010/main" val="165028606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8DD1355-1E6F-C7B6-CB26-A794B29B0EDE}"/>
            </a:ext>
          </a:extLst>
        </p:cNvPr>
        <p:cNvGrpSpPr/>
        <p:nvPr/>
      </p:nvGrpSpPr>
      <p:grpSpPr>
        <a:xfrm>
          <a:off x="0" y="0"/>
          <a:ext cx="0" cy="0"/>
          <a:chOff x="0" y="0"/>
          <a:chExt cx="0" cy="0"/>
        </a:xfrm>
      </p:grpSpPr>
      <p:sp>
        <p:nvSpPr>
          <p:cNvPr id="2" name="Espace réservé de l'image de diapositive 1">
            <a:extLst>
              <a:ext uri="{FF2B5EF4-FFF2-40B4-BE49-F238E27FC236}">
                <a16:creationId xmlns:a16="http://schemas.microsoft.com/office/drawing/2014/main" id="{A8A074FA-30A4-59CC-2080-CAC78EDA5D76}"/>
              </a:ext>
            </a:extLst>
          </p:cNvPr>
          <p:cNvSpPr>
            <a:spLocks noGrp="1" noRot="1" noChangeAspect="1"/>
          </p:cNvSpPr>
          <p:nvPr>
            <p:ph type="sldImg"/>
          </p:nvPr>
        </p:nvSpPr>
        <p:spPr/>
      </p:sp>
      <p:sp>
        <p:nvSpPr>
          <p:cNvPr id="3" name="Espace réservé des notes 2">
            <a:extLst>
              <a:ext uri="{FF2B5EF4-FFF2-40B4-BE49-F238E27FC236}">
                <a16:creationId xmlns:a16="http://schemas.microsoft.com/office/drawing/2014/main" id="{F739EC16-64BA-DEC3-2FAE-D519AA88074E}"/>
              </a:ext>
            </a:extLst>
          </p:cNvPr>
          <p:cNvSpPr>
            <a:spLocks noGrp="1"/>
          </p:cNvSpPr>
          <p:nvPr>
            <p:ph type="body" idx="1"/>
          </p:nvPr>
        </p:nvSpPr>
        <p:spPr/>
        <p:txBody>
          <a:bodyPr/>
          <a:lstStyle/>
          <a:p>
            <a:r>
              <a:rPr lang="fr-CA" noProof="0" dirty="0"/>
              <a:t>Sondage de Common </a:t>
            </a:r>
            <a:r>
              <a:rPr lang="fr-CA" noProof="0" dirty="0" err="1"/>
              <a:t>Sense</a:t>
            </a:r>
            <a:r>
              <a:rPr lang="fr-CA" noProof="0" dirty="0"/>
              <a:t> Media, effectué en avril-mai 2025 auprès de 1060 jeunes de 13-17 ans aux États-Unis. Source: https://</a:t>
            </a:r>
            <a:r>
              <a:rPr lang="fr-CA" noProof="0" dirty="0" err="1"/>
              <a:t>www.commonsensemedia.org</a:t>
            </a:r>
            <a:r>
              <a:rPr lang="fr-CA" noProof="0" dirty="0"/>
              <a:t>/sites/default/files/</a:t>
            </a:r>
            <a:r>
              <a:rPr lang="fr-CA" noProof="0" dirty="0" err="1"/>
              <a:t>research</a:t>
            </a:r>
            <a:r>
              <a:rPr lang="fr-CA" noProof="0" dirty="0"/>
              <a:t>/report/talk-trust-and-trade-offs_2025_web.pdf </a:t>
            </a:r>
          </a:p>
          <a:p>
            <a:endParaRPr lang="fr-CA" noProof="0" dirty="0"/>
          </a:p>
        </p:txBody>
      </p:sp>
      <p:sp>
        <p:nvSpPr>
          <p:cNvPr id="4" name="Espace réservé du numéro de diapositive 3">
            <a:extLst>
              <a:ext uri="{FF2B5EF4-FFF2-40B4-BE49-F238E27FC236}">
                <a16:creationId xmlns:a16="http://schemas.microsoft.com/office/drawing/2014/main" id="{1DC5D3B8-65D3-9333-3665-0E916A545BB2}"/>
              </a:ext>
            </a:extLst>
          </p:cNvPr>
          <p:cNvSpPr>
            <a:spLocks noGrp="1"/>
          </p:cNvSpPr>
          <p:nvPr>
            <p:ph type="sldNum" sz="quarter" idx="5"/>
          </p:nvPr>
        </p:nvSpPr>
        <p:spPr/>
        <p:txBody>
          <a:bodyPr/>
          <a:lstStyle/>
          <a:p>
            <a:fld id="{FC70A1D1-C77B-434C-AE83-9CF76F4F4D60}" type="slidenum">
              <a:rPr lang="en-CA" smtClean="0"/>
              <a:t>8</a:t>
            </a:fld>
            <a:endParaRPr lang="en-CA"/>
          </a:p>
        </p:txBody>
      </p:sp>
    </p:spTree>
    <p:extLst>
      <p:ext uri="{BB962C8B-B14F-4D97-AF65-F5344CB8AC3E}">
        <p14:creationId xmlns:p14="http://schemas.microsoft.com/office/powerpoint/2010/main" val="80191247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 diapositive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CA" noProof="0" dirty="0"/>
              <a:t>Most (63%) mental </a:t>
            </a:r>
            <a:r>
              <a:rPr lang="fr-CA" noProof="0" dirty="0" err="1"/>
              <a:t>health</a:t>
            </a:r>
            <a:r>
              <a:rPr lang="fr-CA" noProof="0" dirty="0"/>
              <a:t> </a:t>
            </a:r>
            <a:r>
              <a:rPr lang="fr-CA" noProof="0" dirty="0" err="1"/>
              <a:t>problems</a:t>
            </a:r>
            <a:r>
              <a:rPr lang="fr-CA" noProof="0" dirty="0"/>
              <a:t> </a:t>
            </a:r>
            <a:r>
              <a:rPr lang="fr-CA" noProof="0" dirty="0" err="1"/>
              <a:t>appear</a:t>
            </a:r>
            <a:r>
              <a:rPr lang="fr-CA" noProof="0" dirty="0"/>
              <a:t> </a:t>
            </a:r>
            <a:r>
              <a:rPr lang="fr-CA" noProof="0" dirty="0" err="1"/>
              <a:t>before</a:t>
            </a:r>
            <a:r>
              <a:rPr lang="fr-CA" noProof="0" dirty="0"/>
              <a:t> the </a:t>
            </a:r>
            <a:r>
              <a:rPr lang="fr-CA" noProof="0" dirty="0" err="1"/>
              <a:t>age</a:t>
            </a:r>
            <a:r>
              <a:rPr lang="fr-CA" noProof="0" dirty="0"/>
              <a:t> of 25, and suicide </a:t>
            </a:r>
            <a:r>
              <a:rPr lang="fr-CA" noProof="0" dirty="0" err="1"/>
              <a:t>is</a:t>
            </a:r>
            <a:r>
              <a:rPr lang="fr-CA" noProof="0" dirty="0"/>
              <a:t> the 2nd </a:t>
            </a:r>
            <a:r>
              <a:rPr lang="fr-CA" noProof="0" dirty="0" err="1"/>
              <a:t>leading</a:t>
            </a:r>
            <a:r>
              <a:rPr lang="fr-CA" noProof="0" dirty="0"/>
              <a:t> cause of </a:t>
            </a:r>
            <a:r>
              <a:rPr lang="fr-CA" noProof="0" dirty="0" err="1"/>
              <a:t>morality</a:t>
            </a:r>
            <a:r>
              <a:rPr lang="fr-CA" noProof="0" dirty="0"/>
              <a:t> </a:t>
            </a:r>
            <a:r>
              <a:rPr lang="fr-CA" noProof="0" dirty="0" err="1"/>
              <a:t>among</a:t>
            </a:r>
            <a:r>
              <a:rPr lang="fr-CA" noProof="0" dirty="0"/>
              <a:t> 15-34 </a:t>
            </a:r>
            <a:r>
              <a:rPr lang="fr-CA" noProof="0" dirty="0" err="1"/>
              <a:t>year</a:t>
            </a:r>
            <a:r>
              <a:rPr lang="fr-CA" noProof="0" dirty="0"/>
              <a:t> </a:t>
            </a:r>
            <a:r>
              <a:rPr lang="fr-CA" noProof="0" dirty="0" err="1"/>
              <a:t>olds</a:t>
            </a:r>
            <a:r>
              <a:rPr lang="fr-CA" noProof="0" dirty="0"/>
              <a:t>.
Half of </a:t>
            </a:r>
            <a:r>
              <a:rPr lang="fr-CA" noProof="0" dirty="0" err="1"/>
              <a:t>young</a:t>
            </a:r>
            <a:r>
              <a:rPr lang="fr-CA" noProof="0" dirty="0"/>
              <a:t> people do not </a:t>
            </a:r>
            <a:r>
              <a:rPr lang="fr-CA" noProof="0" dirty="0" err="1"/>
              <a:t>receive</a:t>
            </a:r>
            <a:r>
              <a:rPr lang="fr-CA" noProof="0" dirty="0"/>
              <a:t> </a:t>
            </a:r>
            <a:r>
              <a:rPr lang="fr-CA" noProof="0" dirty="0" err="1"/>
              <a:t>professional</a:t>
            </a:r>
            <a:r>
              <a:rPr lang="fr-CA" noProof="0" dirty="0"/>
              <a:t> services for </a:t>
            </a:r>
            <a:r>
              <a:rPr lang="fr-CA" noProof="0" dirty="0" err="1"/>
              <a:t>their</a:t>
            </a:r>
            <a:r>
              <a:rPr lang="fr-CA" noProof="0" dirty="0"/>
              <a:t> mental </a:t>
            </a:r>
            <a:r>
              <a:rPr lang="fr-CA" noProof="0" dirty="0" err="1"/>
              <a:t>health</a:t>
            </a:r>
            <a:r>
              <a:rPr lang="fr-CA" noProof="0" dirty="0"/>
              <a:t> </a:t>
            </a:r>
            <a:r>
              <a:rPr lang="fr-CA" noProof="0" dirty="0" err="1"/>
              <a:t>problems</a:t>
            </a:r>
            <a:r>
              <a:rPr lang="fr-CA" noProof="0" dirty="0"/>
              <a:t>.
</a:t>
            </a:r>
            <a:r>
              <a:rPr lang="fr-CA" noProof="0" dirty="0" err="1"/>
              <a:t>Barriers</a:t>
            </a:r>
            <a:r>
              <a:rPr lang="fr-CA" noProof="0" dirty="0"/>
              <a:t> to </a:t>
            </a:r>
            <a:r>
              <a:rPr lang="fr-CA" noProof="0" dirty="0" err="1"/>
              <a:t>accessing</a:t>
            </a:r>
            <a:r>
              <a:rPr lang="fr-CA" noProof="0" dirty="0"/>
              <a:t> services: </a:t>
            </a:r>
            <a:r>
              <a:rPr lang="fr-CA" noProof="0" dirty="0" err="1"/>
              <a:t>waiting</a:t>
            </a:r>
            <a:r>
              <a:rPr lang="fr-CA" noProof="0" dirty="0"/>
              <a:t> </a:t>
            </a:r>
            <a:r>
              <a:rPr lang="fr-CA" noProof="0" dirty="0" err="1"/>
              <a:t>lists</a:t>
            </a:r>
            <a:r>
              <a:rPr lang="fr-CA" noProof="0" dirty="0"/>
              <a:t> and </a:t>
            </a:r>
            <a:r>
              <a:rPr lang="fr-CA" noProof="0" dirty="0" err="1"/>
              <a:t>costs</a:t>
            </a:r>
            <a:r>
              <a:rPr lang="fr-CA" noProof="0" dirty="0"/>
              <a:t> of </a:t>
            </a:r>
            <a:r>
              <a:rPr lang="fr-CA" noProof="0" dirty="0" err="1"/>
              <a:t>uninsured</a:t>
            </a:r>
            <a:r>
              <a:rPr lang="fr-CA" noProof="0" dirty="0"/>
              <a:t> services.
Stigma and feelings of not </a:t>
            </a:r>
            <a:r>
              <a:rPr lang="fr-CA" noProof="0" dirty="0" err="1"/>
              <a:t>being</a:t>
            </a:r>
            <a:r>
              <a:rPr lang="fr-CA" noProof="0" dirty="0"/>
              <a:t> </a:t>
            </a:r>
            <a:r>
              <a:rPr lang="fr-CA" noProof="0" dirty="0" err="1"/>
              <a:t>understood</a:t>
            </a:r>
            <a:r>
              <a:rPr lang="fr-CA" noProof="0" dirty="0"/>
              <a:t> can </a:t>
            </a:r>
            <a:r>
              <a:rPr lang="fr-CA" noProof="0" dirty="0" err="1"/>
              <a:t>also</a:t>
            </a:r>
            <a:r>
              <a:rPr lang="fr-CA" noProof="0" dirty="0"/>
              <a:t> </a:t>
            </a:r>
            <a:r>
              <a:rPr lang="fr-CA" noProof="0" dirty="0" err="1"/>
              <a:t>hinder</a:t>
            </a:r>
            <a:r>
              <a:rPr lang="fr-CA" noProof="0" dirty="0"/>
              <a:t> </a:t>
            </a:r>
            <a:r>
              <a:rPr lang="fr-CA" noProof="0" dirty="0" err="1"/>
              <a:t>access</a:t>
            </a:r>
            <a:r>
              <a:rPr lang="fr-CA" noProof="0" dirty="0"/>
              <a:t>.
</a:t>
            </a:r>
          </a:p>
        </p:txBody>
      </p:sp>
      <p:sp>
        <p:nvSpPr>
          <p:cNvPr id="4" name="Espace réservé du numéro de diapositive 3"/>
          <p:cNvSpPr>
            <a:spLocks noGrp="1"/>
          </p:cNvSpPr>
          <p:nvPr>
            <p:ph type="sldNum" sz="quarter" idx="5"/>
          </p:nvPr>
        </p:nvSpPr>
        <p:spPr/>
        <p:txBody>
          <a:bodyPr/>
          <a:lstStyle/>
          <a:p>
            <a:fld id="{FC70A1D1-C77B-434C-AE83-9CF76F4F4D60}" type="slidenum">
              <a:rPr lang="en-CA" smtClean="0"/>
              <a:t>9</a:t>
            </a:fld>
            <a:endParaRPr lang="en-CA"/>
          </a:p>
        </p:txBody>
      </p:sp>
    </p:spTree>
    <p:extLst>
      <p:ext uri="{BB962C8B-B14F-4D97-AF65-F5344CB8AC3E}">
        <p14:creationId xmlns:p14="http://schemas.microsoft.com/office/powerpoint/2010/main" val="50260137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841772"/>
            <a:ext cx="6858000" cy="1790700"/>
          </a:xfrm>
        </p:spPr>
        <p:txBody>
          <a:bodyPr anchor="b"/>
          <a:lstStyle>
            <a:lvl1pPr algn="ctr">
              <a:defRPr sz="4500"/>
            </a:lvl1pPr>
          </a:lstStyle>
          <a:p>
            <a:r>
              <a:rPr lang="fr-CA"/>
              <a:t>Modifier le style du titre</a:t>
            </a:r>
            <a:endParaRPr lang="en-US" dirty="0"/>
          </a:p>
        </p:txBody>
      </p:sp>
      <p:sp>
        <p:nvSpPr>
          <p:cNvPr id="3" name="Subtitle 2"/>
          <p:cNvSpPr>
            <a:spLocks noGrp="1"/>
          </p:cNvSpPr>
          <p:nvPr>
            <p:ph type="subTitle" idx="1"/>
          </p:nvPr>
        </p:nvSpPr>
        <p:spPr>
          <a:xfrm>
            <a:off x="1143000" y="2701528"/>
            <a:ext cx="6858000" cy="124182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fr-CA"/>
              <a:t>Modifier le style des sous-titres du masque</a:t>
            </a:r>
            <a:endParaRPr lang="en-US" dirty="0"/>
          </a:p>
        </p:txBody>
      </p:sp>
      <p:sp>
        <p:nvSpPr>
          <p:cNvPr id="4" name="Date Placeholder 3"/>
          <p:cNvSpPr>
            <a:spLocks noGrp="1"/>
          </p:cNvSpPr>
          <p:nvPr>
            <p:ph type="dt" sz="half" idx="10"/>
          </p:nvPr>
        </p:nvSpPr>
        <p:spPr/>
        <p:txBody>
          <a:bodyPr/>
          <a:lstStyle/>
          <a:p>
            <a:fld id="{771BA5F0-550D-A440-8C5E-CEF2B2D94BF7}" type="datetimeFigureOut">
              <a:rPr lang="en-CA" smtClean="0"/>
              <a:t>2025-11-22</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39596A65-FD3D-714C-B762-5FBFC672B8F0}" type="slidenum">
              <a:rPr lang="en-CA" smtClean="0"/>
              <a:t>‹n°›</a:t>
            </a:fld>
            <a:endParaRPr lang="en-CA"/>
          </a:p>
        </p:txBody>
      </p:sp>
    </p:spTree>
    <p:extLst>
      <p:ext uri="{BB962C8B-B14F-4D97-AF65-F5344CB8AC3E}">
        <p14:creationId xmlns:p14="http://schemas.microsoft.com/office/powerpoint/2010/main" val="225483158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CA"/>
              <a:t>Modifier le style du titre</a:t>
            </a:r>
            <a:endParaRPr lang="en-US" dirty="0"/>
          </a:p>
        </p:txBody>
      </p:sp>
      <p:sp>
        <p:nvSpPr>
          <p:cNvPr id="3" name="Vertical Text Placeholder 2"/>
          <p:cNvSpPr>
            <a:spLocks noGrp="1"/>
          </p:cNvSpPr>
          <p:nvPr>
            <p:ph type="body" orient="vert" idx="1"/>
          </p:nvPr>
        </p:nvSpPr>
        <p:spPr/>
        <p:txBody>
          <a:bodyPr vert="eaVert"/>
          <a:lstStyle/>
          <a:p>
            <a:pPr lvl="0"/>
            <a:r>
              <a:rPr lang="fr-CA"/>
              <a:t>Cliquez pour modifier les styles du texte du masque</a:t>
            </a:r>
          </a:p>
          <a:p>
            <a:pPr lvl="1"/>
            <a:r>
              <a:rPr lang="fr-CA"/>
              <a:t>Deuxième niveau</a:t>
            </a:r>
          </a:p>
          <a:p>
            <a:pPr lvl="2"/>
            <a:r>
              <a:rPr lang="fr-CA"/>
              <a:t>Troisième niveau</a:t>
            </a:r>
          </a:p>
          <a:p>
            <a:pPr lvl="3"/>
            <a:r>
              <a:rPr lang="fr-CA"/>
              <a:t>Quatrième niveau</a:t>
            </a:r>
          </a:p>
          <a:p>
            <a:pPr lvl="4"/>
            <a:r>
              <a:rPr lang="fr-CA"/>
              <a:t>Cinquième niveau</a:t>
            </a:r>
            <a:endParaRPr lang="en-US" dirty="0"/>
          </a:p>
        </p:txBody>
      </p:sp>
      <p:sp>
        <p:nvSpPr>
          <p:cNvPr id="4" name="Date Placeholder 3"/>
          <p:cNvSpPr>
            <a:spLocks noGrp="1"/>
          </p:cNvSpPr>
          <p:nvPr>
            <p:ph type="dt" sz="half" idx="10"/>
          </p:nvPr>
        </p:nvSpPr>
        <p:spPr/>
        <p:txBody>
          <a:bodyPr/>
          <a:lstStyle/>
          <a:p>
            <a:fld id="{771BA5F0-550D-A440-8C5E-CEF2B2D94BF7}" type="datetimeFigureOut">
              <a:rPr lang="en-CA" smtClean="0"/>
              <a:t>2025-11-22</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39596A65-FD3D-714C-B762-5FBFC672B8F0}" type="slidenum">
              <a:rPr lang="en-CA" smtClean="0"/>
              <a:t>‹n°›</a:t>
            </a:fld>
            <a:endParaRPr lang="en-CA"/>
          </a:p>
        </p:txBody>
      </p:sp>
    </p:spTree>
    <p:extLst>
      <p:ext uri="{BB962C8B-B14F-4D97-AF65-F5344CB8AC3E}">
        <p14:creationId xmlns:p14="http://schemas.microsoft.com/office/powerpoint/2010/main" val="330705804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273843"/>
            <a:ext cx="1971675" cy="4358879"/>
          </a:xfrm>
        </p:spPr>
        <p:txBody>
          <a:bodyPr vert="eaVert"/>
          <a:lstStyle/>
          <a:p>
            <a:r>
              <a:rPr lang="fr-CA"/>
              <a:t>Modifier le style du titre</a:t>
            </a:r>
            <a:endParaRPr lang="en-US" dirty="0"/>
          </a:p>
        </p:txBody>
      </p:sp>
      <p:sp>
        <p:nvSpPr>
          <p:cNvPr id="3" name="Vertical Text Placeholder 2"/>
          <p:cNvSpPr>
            <a:spLocks noGrp="1"/>
          </p:cNvSpPr>
          <p:nvPr>
            <p:ph type="body" orient="vert" idx="1"/>
          </p:nvPr>
        </p:nvSpPr>
        <p:spPr>
          <a:xfrm>
            <a:off x="628650" y="273843"/>
            <a:ext cx="5800725" cy="4358879"/>
          </a:xfrm>
        </p:spPr>
        <p:txBody>
          <a:bodyPr vert="eaVert"/>
          <a:lstStyle/>
          <a:p>
            <a:pPr lvl="0"/>
            <a:r>
              <a:rPr lang="fr-CA"/>
              <a:t>Cliquez pour modifier les styles du texte du masque</a:t>
            </a:r>
          </a:p>
          <a:p>
            <a:pPr lvl="1"/>
            <a:r>
              <a:rPr lang="fr-CA"/>
              <a:t>Deuxième niveau</a:t>
            </a:r>
          </a:p>
          <a:p>
            <a:pPr lvl="2"/>
            <a:r>
              <a:rPr lang="fr-CA"/>
              <a:t>Troisième niveau</a:t>
            </a:r>
          </a:p>
          <a:p>
            <a:pPr lvl="3"/>
            <a:r>
              <a:rPr lang="fr-CA"/>
              <a:t>Quatrième niveau</a:t>
            </a:r>
          </a:p>
          <a:p>
            <a:pPr lvl="4"/>
            <a:r>
              <a:rPr lang="fr-CA"/>
              <a:t>Cinquième niveau</a:t>
            </a:r>
            <a:endParaRPr lang="en-US" dirty="0"/>
          </a:p>
        </p:txBody>
      </p:sp>
      <p:sp>
        <p:nvSpPr>
          <p:cNvPr id="4" name="Date Placeholder 3"/>
          <p:cNvSpPr>
            <a:spLocks noGrp="1"/>
          </p:cNvSpPr>
          <p:nvPr>
            <p:ph type="dt" sz="half" idx="10"/>
          </p:nvPr>
        </p:nvSpPr>
        <p:spPr/>
        <p:txBody>
          <a:bodyPr/>
          <a:lstStyle/>
          <a:p>
            <a:fld id="{771BA5F0-550D-A440-8C5E-CEF2B2D94BF7}" type="datetimeFigureOut">
              <a:rPr lang="en-CA" smtClean="0"/>
              <a:t>2025-11-22</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39596A65-FD3D-714C-B762-5FBFC672B8F0}" type="slidenum">
              <a:rPr lang="en-CA" smtClean="0"/>
              <a:t>‹n°›</a:t>
            </a:fld>
            <a:endParaRPr lang="en-CA"/>
          </a:p>
        </p:txBody>
      </p:sp>
    </p:spTree>
    <p:extLst>
      <p:ext uri="{BB962C8B-B14F-4D97-AF65-F5344CB8AC3E}">
        <p14:creationId xmlns:p14="http://schemas.microsoft.com/office/powerpoint/2010/main" val="355121658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CA"/>
              <a:t>Modifier le style du titre</a:t>
            </a:r>
            <a:endParaRPr lang="en-US" dirty="0"/>
          </a:p>
        </p:txBody>
      </p:sp>
      <p:sp>
        <p:nvSpPr>
          <p:cNvPr id="3" name="Content Placeholder 2"/>
          <p:cNvSpPr>
            <a:spLocks noGrp="1"/>
          </p:cNvSpPr>
          <p:nvPr>
            <p:ph idx="1"/>
          </p:nvPr>
        </p:nvSpPr>
        <p:spPr/>
        <p:txBody>
          <a:bodyPr/>
          <a:lstStyle/>
          <a:p>
            <a:pPr lvl="0"/>
            <a:r>
              <a:rPr lang="fr-CA"/>
              <a:t>Cliquez pour modifier les styles du texte du masque</a:t>
            </a:r>
          </a:p>
          <a:p>
            <a:pPr lvl="1"/>
            <a:r>
              <a:rPr lang="fr-CA"/>
              <a:t>Deuxième niveau</a:t>
            </a:r>
          </a:p>
          <a:p>
            <a:pPr lvl="2"/>
            <a:r>
              <a:rPr lang="fr-CA"/>
              <a:t>Troisième niveau</a:t>
            </a:r>
          </a:p>
          <a:p>
            <a:pPr lvl="3"/>
            <a:r>
              <a:rPr lang="fr-CA"/>
              <a:t>Quatrième niveau</a:t>
            </a:r>
          </a:p>
          <a:p>
            <a:pPr lvl="4"/>
            <a:r>
              <a:rPr lang="fr-CA"/>
              <a:t>Cinquième niveau</a:t>
            </a:r>
            <a:endParaRPr lang="en-US" dirty="0"/>
          </a:p>
        </p:txBody>
      </p:sp>
      <p:sp>
        <p:nvSpPr>
          <p:cNvPr id="4" name="Date Placeholder 3"/>
          <p:cNvSpPr>
            <a:spLocks noGrp="1"/>
          </p:cNvSpPr>
          <p:nvPr>
            <p:ph type="dt" sz="half" idx="10"/>
          </p:nvPr>
        </p:nvSpPr>
        <p:spPr/>
        <p:txBody>
          <a:bodyPr/>
          <a:lstStyle/>
          <a:p>
            <a:fld id="{771BA5F0-550D-A440-8C5E-CEF2B2D94BF7}" type="datetimeFigureOut">
              <a:rPr lang="en-CA" smtClean="0"/>
              <a:t>2025-11-22</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39596A65-FD3D-714C-B762-5FBFC672B8F0}" type="slidenum">
              <a:rPr lang="en-CA" smtClean="0"/>
              <a:t>‹n°›</a:t>
            </a:fld>
            <a:endParaRPr lang="en-CA"/>
          </a:p>
        </p:txBody>
      </p:sp>
    </p:spTree>
    <p:extLst>
      <p:ext uri="{BB962C8B-B14F-4D97-AF65-F5344CB8AC3E}">
        <p14:creationId xmlns:p14="http://schemas.microsoft.com/office/powerpoint/2010/main" val="145137841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le 1"/>
          <p:cNvSpPr>
            <a:spLocks noGrp="1"/>
          </p:cNvSpPr>
          <p:nvPr>
            <p:ph type="title"/>
          </p:nvPr>
        </p:nvSpPr>
        <p:spPr>
          <a:xfrm>
            <a:off x="623887" y="1282304"/>
            <a:ext cx="7886700" cy="2139553"/>
          </a:xfrm>
        </p:spPr>
        <p:txBody>
          <a:bodyPr anchor="b"/>
          <a:lstStyle>
            <a:lvl1pPr>
              <a:defRPr sz="4500"/>
            </a:lvl1pPr>
          </a:lstStyle>
          <a:p>
            <a:r>
              <a:rPr lang="fr-CA"/>
              <a:t>Modifier le style du titre</a:t>
            </a:r>
            <a:endParaRPr lang="en-US" dirty="0"/>
          </a:p>
        </p:txBody>
      </p:sp>
      <p:sp>
        <p:nvSpPr>
          <p:cNvPr id="3" name="Text Placeholder 2"/>
          <p:cNvSpPr>
            <a:spLocks noGrp="1"/>
          </p:cNvSpPr>
          <p:nvPr>
            <p:ph type="body" idx="1"/>
          </p:nvPr>
        </p:nvSpPr>
        <p:spPr>
          <a:xfrm>
            <a:off x="623887" y="3442098"/>
            <a:ext cx="7886700" cy="1125140"/>
          </a:xfrm>
        </p:spPr>
        <p:txBody>
          <a:bodyPr/>
          <a:lstStyle>
            <a:lvl1pPr marL="0" indent="0">
              <a:buNone/>
              <a:defRPr sz="1800">
                <a:solidFill>
                  <a:schemeClr val="tx1">
                    <a:tint val="82000"/>
                  </a:schemeClr>
                </a:solidFill>
              </a:defRPr>
            </a:lvl1pPr>
            <a:lvl2pPr marL="342900" indent="0">
              <a:buNone/>
              <a:defRPr sz="1500">
                <a:solidFill>
                  <a:schemeClr val="tx1">
                    <a:tint val="82000"/>
                  </a:schemeClr>
                </a:solidFill>
              </a:defRPr>
            </a:lvl2pPr>
            <a:lvl3pPr marL="685800" indent="0">
              <a:buNone/>
              <a:defRPr sz="1350">
                <a:solidFill>
                  <a:schemeClr val="tx1">
                    <a:tint val="82000"/>
                  </a:schemeClr>
                </a:solidFill>
              </a:defRPr>
            </a:lvl3pPr>
            <a:lvl4pPr marL="1028700" indent="0">
              <a:buNone/>
              <a:defRPr sz="1200">
                <a:solidFill>
                  <a:schemeClr val="tx1">
                    <a:tint val="82000"/>
                  </a:schemeClr>
                </a:solidFill>
              </a:defRPr>
            </a:lvl4pPr>
            <a:lvl5pPr marL="1371600" indent="0">
              <a:buNone/>
              <a:defRPr sz="1200">
                <a:solidFill>
                  <a:schemeClr val="tx1">
                    <a:tint val="82000"/>
                  </a:schemeClr>
                </a:solidFill>
              </a:defRPr>
            </a:lvl5pPr>
            <a:lvl6pPr marL="1714500" indent="0">
              <a:buNone/>
              <a:defRPr sz="1200">
                <a:solidFill>
                  <a:schemeClr val="tx1">
                    <a:tint val="82000"/>
                  </a:schemeClr>
                </a:solidFill>
              </a:defRPr>
            </a:lvl6pPr>
            <a:lvl7pPr marL="2057400" indent="0">
              <a:buNone/>
              <a:defRPr sz="1200">
                <a:solidFill>
                  <a:schemeClr val="tx1">
                    <a:tint val="82000"/>
                  </a:schemeClr>
                </a:solidFill>
              </a:defRPr>
            </a:lvl7pPr>
            <a:lvl8pPr marL="2400300" indent="0">
              <a:buNone/>
              <a:defRPr sz="1200">
                <a:solidFill>
                  <a:schemeClr val="tx1">
                    <a:tint val="82000"/>
                  </a:schemeClr>
                </a:solidFill>
              </a:defRPr>
            </a:lvl8pPr>
            <a:lvl9pPr marL="2743200" indent="0">
              <a:buNone/>
              <a:defRPr sz="1200">
                <a:solidFill>
                  <a:schemeClr val="tx1">
                    <a:tint val="82000"/>
                  </a:schemeClr>
                </a:solidFill>
              </a:defRPr>
            </a:lvl9pPr>
          </a:lstStyle>
          <a:p>
            <a:pPr lvl="0"/>
            <a:r>
              <a:rPr lang="fr-CA"/>
              <a:t>Cliquez pour modifier les styles du texte du masque</a:t>
            </a:r>
          </a:p>
        </p:txBody>
      </p:sp>
      <p:sp>
        <p:nvSpPr>
          <p:cNvPr id="4" name="Date Placeholder 3"/>
          <p:cNvSpPr>
            <a:spLocks noGrp="1"/>
          </p:cNvSpPr>
          <p:nvPr>
            <p:ph type="dt" sz="half" idx="10"/>
          </p:nvPr>
        </p:nvSpPr>
        <p:spPr/>
        <p:txBody>
          <a:bodyPr/>
          <a:lstStyle/>
          <a:p>
            <a:fld id="{771BA5F0-550D-A440-8C5E-CEF2B2D94BF7}" type="datetimeFigureOut">
              <a:rPr lang="en-CA" smtClean="0"/>
              <a:t>2025-11-22</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39596A65-FD3D-714C-B762-5FBFC672B8F0}" type="slidenum">
              <a:rPr lang="en-CA" smtClean="0"/>
              <a:t>‹n°›</a:t>
            </a:fld>
            <a:endParaRPr lang="en-CA"/>
          </a:p>
        </p:txBody>
      </p:sp>
    </p:spTree>
    <p:extLst>
      <p:ext uri="{BB962C8B-B14F-4D97-AF65-F5344CB8AC3E}">
        <p14:creationId xmlns:p14="http://schemas.microsoft.com/office/powerpoint/2010/main" val="313437548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CA"/>
              <a:t>Modifier le style du titre</a:t>
            </a:r>
            <a:endParaRPr lang="en-US" dirty="0"/>
          </a:p>
        </p:txBody>
      </p:sp>
      <p:sp>
        <p:nvSpPr>
          <p:cNvPr id="3" name="Content Placeholder 2"/>
          <p:cNvSpPr>
            <a:spLocks noGrp="1"/>
          </p:cNvSpPr>
          <p:nvPr>
            <p:ph sz="half" idx="1"/>
          </p:nvPr>
        </p:nvSpPr>
        <p:spPr>
          <a:xfrm>
            <a:off x="628650" y="1369218"/>
            <a:ext cx="3886200" cy="3263504"/>
          </a:xfrm>
        </p:spPr>
        <p:txBody>
          <a:bodyPr/>
          <a:lstStyle/>
          <a:p>
            <a:pPr lvl="0"/>
            <a:r>
              <a:rPr lang="fr-CA"/>
              <a:t>Cliquez pour modifier les styles du texte du masque</a:t>
            </a:r>
          </a:p>
          <a:p>
            <a:pPr lvl="1"/>
            <a:r>
              <a:rPr lang="fr-CA"/>
              <a:t>Deuxième niveau</a:t>
            </a:r>
          </a:p>
          <a:p>
            <a:pPr lvl="2"/>
            <a:r>
              <a:rPr lang="fr-CA"/>
              <a:t>Troisième niveau</a:t>
            </a:r>
          </a:p>
          <a:p>
            <a:pPr lvl="3"/>
            <a:r>
              <a:rPr lang="fr-CA"/>
              <a:t>Quatrième niveau</a:t>
            </a:r>
          </a:p>
          <a:p>
            <a:pPr lvl="4"/>
            <a:r>
              <a:rPr lang="fr-CA"/>
              <a:t>Cinquième niveau</a:t>
            </a:r>
            <a:endParaRPr lang="en-US" dirty="0"/>
          </a:p>
        </p:txBody>
      </p:sp>
      <p:sp>
        <p:nvSpPr>
          <p:cNvPr id="4" name="Content Placeholder 3"/>
          <p:cNvSpPr>
            <a:spLocks noGrp="1"/>
          </p:cNvSpPr>
          <p:nvPr>
            <p:ph sz="half" idx="2"/>
          </p:nvPr>
        </p:nvSpPr>
        <p:spPr>
          <a:xfrm>
            <a:off x="4629150" y="1369218"/>
            <a:ext cx="3886200" cy="3263504"/>
          </a:xfrm>
        </p:spPr>
        <p:txBody>
          <a:bodyPr/>
          <a:lstStyle/>
          <a:p>
            <a:pPr lvl="0"/>
            <a:r>
              <a:rPr lang="fr-CA"/>
              <a:t>Cliquez pour modifier les styles du texte du masque</a:t>
            </a:r>
          </a:p>
          <a:p>
            <a:pPr lvl="1"/>
            <a:r>
              <a:rPr lang="fr-CA"/>
              <a:t>Deuxième niveau</a:t>
            </a:r>
          </a:p>
          <a:p>
            <a:pPr lvl="2"/>
            <a:r>
              <a:rPr lang="fr-CA"/>
              <a:t>Troisième niveau</a:t>
            </a:r>
          </a:p>
          <a:p>
            <a:pPr lvl="3"/>
            <a:r>
              <a:rPr lang="fr-CA"/>
              <a:t>Quatrième niveau</a:t>
            </a:r>
          </a:p>
          <a:p>
            <a:pPr lvl="4"/>
            <a:r>
              <a:rPr lang="fr-CA"/>
              <a:t>Cinquième niveau</a:t>
            </a:r>
            <a:endParaRPr lang="en-US" dirty="0"/>
          </a:p>
        </p:txBody>
      </p:sp>
      <p:sp>
        <p:nvSpPr>
          <p:cNvPr id="5" name="Date Placeholder 4"/>
          <p:cNvSpPr>
            <a:spLocks noGrp="1"/>
          </p:cNvSpPr>
          <p:nvPr>
            <p:ph type="dt" sz="half" idx="10"/>
          </p:nvPr>
        </p:nvSpPr>
        <p:spPr/>
        <p:txBody>
          <a:bodyPr/>
          <a:lstStyle/>
          <a:p>
            <a:fld id="{771BA5F0-550D-A440-8C5E-CEF2B2D94BF7}" type="datetimeFigureOut">
              <a:rPr lang="en-CA" smtClean="0"/>
              <a:t>2025-11-22</a:t>
            </a:fld>
            <a:endParaRPr lang="en-CA"/>
          </a:p>
        </p:txBody>
      </p:sp>
      <p:sp>
        <p:nvSpPr>
          <p:cNvPr id="6" name="Footer Placeholder 5"/>
          <p:cNvSpPr>
            <a:spLocks noGrp="1"/>
          </p:cNvSpPr>
          <p:nvPr>
            <p:ph type="ftr" sz="quarter" idx="11"/>
          </p:nvPr>
        </p:nvSpPr>
        <p:spPr/>
        <p:txBody>
          <a:bodyPr/>
          <a:lstStyle/>
          <a:p>
            <a:endParaRPr lang="en-CA"/>
          </a:p>
        </p:txBody>
      </p:sp>
      <p:sp>
        <p:nvSpPr>
          <p:cNvPr id="7" name="Slide Number Placeholder 6"/>
          <p:cNvSpPr>
            <a:spLocks noGrp="1"/>
          </p:cNvSpPr>
          <p:nvPr>
            <p:ph type="sldNum" sz="quarter" idx="12"/>
          </p:nvPr>
        </p:nvSpPr>
        <p:spPr/>
        <p:txBody>
          <a:bodyPr/>
          <a:lstStyle/>
          <a:p>
            <a:fld id="{39596A65-FD3D-714C-B762-5FBFC672B8F0}" type="slidenum">
              <a:rPr lang="en-CA" smtClean="0"/>
              <a:t>‹n°›</a:t>
            </a:fld>
            <a:endParaRPr lang="en-CA"/>
          </a:p>
        </p:txBody>
      </p:sp>
    </p:spTree>
    <p:extLst>
      <p:ext uri="{BB962C8B-B14F-4D97-AF65-F5344CB8AC3E}">
        <p14:creationId xmlns:p14="http://schemas.microsoft.com/office/powerpoint/2010/main" val="302798634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273844"/>
            <a:ext cx="7886700" cy="994172"/>
          </a:xfrm>
        </p:spPr>
        <p:txBody>
          <a:bodyPr/>
          <a:lstStyle/>
          <a:p>
            <a:r>
              <a:rPr lang="fr-CA"/>
              <a:t>Modifier le style du titre</a:t>
            </a:r>
            <a:endParaRPr lang="en-US" dirty="0"/>
          </a:p>
        </p:txBody>
      </p:sp>
      <p:sp>
        <p:nvSpPr>
          <p:cNvPr id="3" name="Text Placeholder 2"/>
          <p:cNvSpPr>
            <a:spLocks noGrp="1"/>
          </p:cNvSpPr>
          <p:nvPr>
            <p:ph type="body" idx="1"/>
          </p:nvPr>
        </p:nvSpPr>
        <p:spPr>
          <a:xfrm>
            <a:off x="629842" y="1260872"/>
            <a:ext cx="3868340"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fr-CA"/>
              <a:t>Cliquez pour modifier les styles du texte du masque</a:t>
            </a:r>
          </a:p>
        </p:txBody>
      </p:sp>
      <p:sp>
        <p:nvSpPr>
          <p:cNvPr id="4" name="Content Placeholder 3"/>
          <p:cNvSpPr>
            <a:spLocks noGrp="1"/>
          </p:cNvSpPr>
          <p:nvPr>
            <p:ph sz="half" idx="2"/>
          </p:nvPr>
        </p:nvSpPr>
        <p:spPr>
          <a:xfrm>
            <a:off x="629842" y="1878806"/>
            <a:ext cx="3868340" cy="2763441"/>
          </a:xfrm>
        </p:spPr>
        <p:txBody>
          <a:bodyPr/>
          <a:lstStyle/>
          <a:p>
            <a:pPr lvl="0"/>
            <a:r>
              <a:rPr lang="fr-CA"/>
              <a:t>Cliquez pour modifier les styles du texte du masque</a:t>
            </a:r>
          </a:p>
          <a:p>
            <a:pPr lvl="1"/>
            <a:r>
              <a:rPr lang="fr-CA"/>
              <a:t>Deuxième niveau</a:t>
            </a:r>
          </a:p>
          <a:p>
            <a:pPr lvl="2"/>
            <a:r>
              <a:rPr lang="fr-CA"/>
              <a:t>Troisième niveau</a:t>
            </a:r>
          </a:p>
          <a:p>
            <a:pPr lvl="3"/>
            <a:r>
              <a:rPr lang="fr-CA"/>
              <a:t>Quatrième niveau</a:t>
            </a:r>
          </a:p>
          <a:p>
            <a:pPr lvl="4"/>
            <a:r>
              <a:rPr lang="fr-CA"/>
              <a:t>Cinquième niveau</a:t>
            </a:r>
            <a:endParaRPr lang="en-US" dirty="0"/>
          </a:p>
        </p:txBody>
      </p:sp>
      <p:sp>
        <p:nvSpPr>
          <p:cNvPr id="5" name="Text Placeholder 4"/>
          <p:cNvSpPr>
            <a:spLocks noGrp="1"/>
          </p:cNvSpPr>
          <p:nvPr>
            <p:ph type="body" sz="quarter" idx="3"/>
          </p:nvPr>
        </p:nvSpPr>
        <p:spPr>
          <a:xfrm>
            <a:off x="4629150" y="1260872"/>
            <a:ext cx="3887391"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fr-CA"/>
              <a:t>Cliquez pour modifier les styles du texte du masque</a:t>
            </a:r>
          </a:p>
        </p:txBody>
      </p:sp>
      <p:sp>
        <p:nvSpPr>
          <p:cNvPr id="6" name="Content Placeholder 5"/>
          <p:cNvSpPr>
            <a:spLocks noGrp="1"/>
          </p:cNvSpPr>
          <p:nvPr>
            <p:ph sz="quarter" idx="4"/>
          </p:nvPr>
        </p:nvSpPr>
        <p:spPr>
          <a:xfrm>
            <a:off x="4629150" y="1878806"/>
            <a:ext cx="3887391" cy="2763441"/>
          </a:xfrm>
        </p:spPr>
        <p:txBody>
          <a:bodyPr/>
          <a:lstStyle/>
          <a:p>
            <a:pPr lvl="0"/>
            <a:r>
              <a:rPr lang="fr-CA"/>
              <a:t>Cliquez pour modifier les styles du texte du masque</a:t>
            </a:r>
          </a:p>
          <a:p>
            <a:pPr lvl="1"/>
            <a:r>
              <a:rPr lang="fr-CA"/>
              <a:t>Deuxième niveau</a:t>
            </a:r>
          </a:p>
          <a:p>
            <a:pPr lvl="2"/>
            <a:r>
              <a:rPr lang="fr-CA"/>
              <a:t>Troisième niveau</a:t>
            </a:r>
          </a:p>
          <a:p>
            <a:pPr lvl="3"/>
            <a:r>
              <a:rPr lang="fr-CA"/>
              <a:t>Quatrième niveau</a:t>
            </a:r>
          </a:p>
          <a:p>
            <a:pPr lvl="4"/>
            <a:r>
              <a:rPr lang="fr-CA"/>
              <a:t>Cinquième niveau</a:t>
            </a:r>
            <a:endParaRPr lang="en-US" dirty="0"/>
          </a:p>
        </p:txBody>
      </p:sp>
      <p:sp>
        <p:nvSpPr>
          <p:cNvPr id="7" name="Date Placeholder 6"/>
          <p:cNvSpPr>
            <a:spLocks noGrp="1"/>
          </p:cNvSpPr>
          <p:nvPr>
            <p:ph type="dt" sz="half" idx="10"/>
          </p:nvPr>
        </p:nvSpPr>
        <p:spPr/>
        <p:txBody>
          <a:bodyPr/>
          <a:lstStyle/>
          <a:p>
            <a:fld id="{771BA5F0-550D-A440-8C5E-CEF2B2D94BF7}" type="datetimeFigureOut">
              <a:rPr lang="en-CA" smtClean="0"/>
              <a:t>2025-11-22</a:t>
            </a:fld>
            <a:endParaRPr lang="en-CA"/>
          </a:p>
        </p:txBody>
      </p:sp>
      <p:sp>
        <p:nvSpPr>
          <p:cNvPr id="8" name="Footer Placeholder 7"/>
          <p:cNvSpPr>
            <a:spLocks noGrp="1"/>
          </p:cNvSpPr>
          <p:nvPr>
            <p:ph type="ftr" sz="quarter" idx="11"/>
          </p:nvPr>
        </p:nvSpPr>
        <p:spPr/>
        <p:txBody>
          <a:bodyPr/>
          <a:lstStyle/>
          <a:p>
            <a:endParaRPr lang="en-CA"/>
          </a:p>
        </p:txBody>
      </p:sp>
      <p:sp>
        <p:nvSpPr>
          <p:cNvPr id="9" name="Slide Number Placeholder 8"/>
          <p:cNvSpPr>
            <a:spLocks noGrp="1"/>
          </p:cNvSpPr>
          <p:nvPr>
            <p:ph type="sldNum" sz="quarter" idx="12"/>
          </p:nvPr>
        </p:nvSpPr>
        <p:spPr/>
        <p:txBody>
          <a:bodyPr/>
          <a:lstStyle/>
          <a:p>
            <a:fld id="{39596A65-FD3D-714C-B762-5FBFC672B8F0}" type="slidenum">
              <a:rPr lang="en-CA" smtClean="0"/>
              <a:t>‹n°›</a:t>
            </a:fld>
            <a:endParaRPr lang="en-CA"/>
          </a:p>
        </p:txBody>
      </p:sp>
    </p:spTree>
    <p:extLst>
      <p:ext uri="{BB962C8B-B14F-4D97-AF65-F5344CB8AC3E}">
        <p14:creationId xmlns:p14="http://schemas.microsoft.com/office/powerpoint/2010/main" val="40863528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CA"/>
              <a:t>Modifier le style du titre</a:t>
            </a:r>
            <a:endParaRPr lang="en-US" dirty="0"/>
          </a:p>
        </p:txBody>
      </p:sp>
      <p:sp>
        <p:nvSpPr>
          <p:cNvPr id="3" name="Date Placeholder 2"/>
          <p:cNvSpPr>
            <a:spLocks noGrp="1"/>
          </p:cNvSpPr>
          <p:nvPr>
            <p:ph type="dt" sz="half" idx="10"/>
          </p:nvPr>
        </p:nvSpPr>
        <p:spPr/>
        <p:txBody>
          <a:bodyPr/>
          <a:lstStyle/>
          <a:p>
            <a:fld id="{771BA5F0-550D-A440-8C5E-CEF2B2D94BF7}" type="datetimeFigureOut">
              <a:rPr lang="en-CA" smtClean="0"/>
              <a:t>2025-11-22</a:t>
            </a:fld>
            <a:endParaRPr lang="en-CA"/>
          </a:p>
        </p:txBody>
      </p:sp>
      <p:sp>
        <p:nvSpPr>
          <p:cNvPr id="4" name="Footer Placeholder 3"/>
          <p:cNvSpPr>
            <a:spLocks noGrp="1"/>
          </p:cNvSpPr>
          <p:nvPr>
            <p:ph type="ftr" sz="quarter" idx="11"/>
          </p:nvPr>
        </p:nvSpPr>
        <p:spPr/>
        <p:txBody>
          <a:bodyPr/>
          <a:lstStyle/>
          <a:p>
            <a:endParaRPr lang="en-CA"/>
          </a:p>
        </p:txBody>
      </p:sp>
      <p:sp>
        <p:nvSpPr>
          <p:cNvPr id="5" name="Slide Number Placeholder 4"/>
          <p:cNvSpPr>
            <a:spLocks noGrp="1"/>
          </p:cNvSpPr>
          <p:nvPr>
            <p:ph type="sldNum" sz="quarter" idx="12"/>
          </p:nvPr>
        </p:nvSpPr>
        <p:spPr/>
        <p:txBody>
          <a:bodyPr/>
          <a:lstStyle/>
          <a:p>
            <a:fld id="{39596A65-FD3D-714C-B762-5FBFC672B8F0}" type="slidenum">
              <a:rPr lang="en-CA" smtClean="0"/>
              <a:t>‹n°›</a:t>
            </a:fld>
            <a:endParaRPr lang="en-CA"/>
          </a:p>
        </p:txBody>
      </p:sp>
    </p:spTree>
    <p:extLst>
      <p:ext uri="{BB962C8B-B14F-4D97-AF65-F5344CB8AC3E}">
        <p14:creationId xmlns:p14="http://schemas.microsoft.com/office/powerpoint/2010/main" val="89055870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71BA5F0-550D-A440-8C5E-CEF2B2D94BF7}" type="datetimeFigureOut">
              <a:rPr lang="en-CA" smtClean="0"/>
              <a:t>2025-11-22</a:t>
            </a:fld>
            <a:endParaRPr lang="en-CA"/>
          </a:p>
        </p:txBody>
      </p:sp>
      <p:sp>
        <p:nvSpPr>
          <p:cNvPr id="3" name="Footer Placeholder 2"/>
          <p:cNvSpPr>
            <a:spLocks noGrp="1"/>
          </p:cNvSpPr>
          <p:nvPr>
            <p:ph type="ftr" sz="quarter" idx="11"/>
          </p:nvPr>
        </p:nvSpPr>
        <p:spPr/>
        <p:txBody>
          <a:bodyPr/>
          <a:lstStyle/>
          <a:p>
            <a:endParaRPr lang="en-CA"/>
          </a:p>
        </p:txBody>
      </p:sp>
      <p:sp>
        <p:nvSpPr>
          <p:cNvPr id="4" name="Slide Number Placeholder 3"/>
          <p:cNvSpPr>
            <a:spLocks noGrp="1"/>
          </p:cNvSpPr>
          <p:nvPr>
            <p:ph type="sldNum" sz="quarter" idx="12"/>
          </p:nvPr>
        </p:nvSpPr>
        <p:spPr/>
        <p:txBody>
          <a:bodyPr/>
          <a:lstStyle/>
          <a:p>
            <a:fld id="{39596A65-FD3D-714C-B762-5FBFC672B8F0}" type="slidenum">
              <a:rPr lang="en-CA" smtClean="0"/>
              <a:t>‹n°›</a:t>
            </a:fld>
            <a:endParaRPr lang="en-CA"/>
          </a:p>
        </p:txBody>
      </p:sp>
    </p:spTree>
    <p:extLst>
      <p:ext uri="{BB962C8B-B14F-4D97-AF65-F5344CB8AC3E}">
        <p14:creationId xmlns:p14="http://schemas.microsoft.com/office/powerpoint/2010/main" val="389879845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629841" y="342900"/>
            <a:ext cx="2949178" cy="1200150"/>
          </a:xfrm>
        </p:spPr>
        <p:txBody>
          <a:bodyPr anchor="b"/>
          <a:lstStyle>
            <a:lvl1pPr>
              <a:defRPr sz="2400"/>
            </a:lvl1pPr>
          </a:lstStyle>
          <a:p>
            <a:r>
              <a:rPr lang="fr-CA"/>
              <a:t>Modifier le style du titre</a:t>
            </a:r>
            <a:endParaRPr lang="en-US" dirty="0"/>
          </a:p>
        </p:txBody>
      </p:sp>
      <p:sp>
        <p:nvSpPr>
          <p:cNvPr id="3" name="Content Placeholder 2"/>
          <p:cNvSpPr>
            <a:spLocks noGrp="1"/>
          </p:cNvSpPr>
          <p:nvPr>
            <p:ph idx="1"/>
          </p:nvPr>
        </p:nvSpPr>
        <p:spPr>
          <a:xfrm>
            <a:off x="3887391" y="740569"/>
            <a:ext cx="4629150" cy="3655219"/>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fr-CA"/>
              <a:t>Cliquez pour modifier les styles du texte du masque</a:t>
            </a:r>
          </a:p>
          <a:p>
            <a:pPr lvl="1"/>
            <a:r>
              <a:rPr lang="fr-CA"/>
              <a:t>Deuxième niveau</a:t>
            </a:r>
          </a:p>
          <a:p>
            <a:pPr lvl="2"/>
            <a:r>
              <a:rPr lang="fr-CA"/>
              <a:t>Troisième niveau</a:t>
            </a:r>
          </a:p>
          <a:p>
            <a:pPr lvl="3"/>
            <a:r>
              <a:rPr lang="fr-CA"/>
              <a:t>Quatrième niveau</a:t>
            </a:r>
          </a:p>
          <a:p>
            <a:pPr lvl="4"/>
            <a:r>
              <a:rPr lang="fr-CA"/>
              <a:t>Cinquième niveau</a:t>
            </a:r>
            <a:endParaRPr lang="en-US" dirty="0"/>
          </a:p>
        </p:txBody>
      </p:sp>
      <p:sp>
        <p:nvSpPr>
          <p:cNvPr id="4" name="Text Placeholder 3"/>
          <p:cNvSpPr>
            <a:spLocks noGrp="1"/>
          </p:cNvSpPr>
          <p:nvPr>
            <p:ph type="body" sz="half" idx="2"/>
          </p:nvPr>
        </p:nvSpPr>
        <p:spPr>
          <a:xfrm>
            <a:off x="629841" y="1543050"/>
            <a:ext cx="2949178"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fr-CA"/>
              <a:t>Cliquez pour modifier les styles du texte du masque</a:t>
            </a:r>
          </a:p>
        </p:txBody>
      </p:sp>
      <p:sp>
        <p:nvSpPr>
          <p:cNvPr id="5" name="Date Placeholder 4"/>
          <p:cNvSpPr>
            <a:spLocks noGrp="1"/>
          </p:cNvSpPr>
          <p:nvPr>
            <p:ph type="dt" sz="half" idx="10"/>
          </p:nvPr>
        </p:nvSpPr>
        <p:spPr/>
        <p:txBody>
          <a:bodyPr/>
          <a:lstStyle/>
          <a:p>
            <a:fld id="{771BA5F0-550D-A440-8C5E-CEF2B2D94BF7}" type="datetimeFigureOut">
              <a:rPr lang="en-CA" smtClean="0"/>
              <a:t>2025-11-22</a:t>
            </a:fld>
            <a:endParaRPr lang="en-CA"/>
          </a:p>
        </p:txBody>
      </p:sp>
      <p:sp>
        <p:nvSpPr>
          <p:cNvPr id="6" name="Footer Placeholder 5"/>
          <p:cNvSpPr>
            <a:spLocks noGrp="1"/>
          </p:cNvSpPr>
          <p:nvPr>
            <p:ph type="ftr" sz="quarter" idx="11"/>
          </p:nvPr>
        </p:nvSpPr>
        <p:spPr/>
        <p:txBody>
          <a:bodyPr/>
          <a:lstStyle/>
          <a:p>
            <a:endParaRPr lang="en-CA"/>
          </a:p>
        </p:txBody>
      </p:sp>
      <p:sp>
        <p:nvSpPr>
          <p:cNvPr id="7" name="Slide Number Placeholder 6"/>
          <p:cNvSpPr>
            <a:spLocks noGrp="1"/>
          </p:cNvSpPr>
          <p:nvPr>
            <p:ph type="sldNum" sz="quarter" idx="12"/>
          </p:nvPr>
        </p:nvSpPr>
        <p:spPr/>
        <p:txBody>
          <a:bodyPr/>
          <a:lstStyle/>
          <a:p>
            <a:fld id="{39596A65-FD3D-714C-B762-5FBFC672B8F0}" type="slidenum">
              <a:rPr lang="en-CA" smtClean="0"/>
              <a:t>‹n°›</a:t>
            </a:fld>
            <a:endParaRPr lang="en-CA"/>
          </a:p>
        </p:txBody>
      </p:sp>
    </p:spTree>
    <p:extLst>
      <p:ext uri="{BB962C8B-B14F-4D97-AF65-F5344CB8AC3E}">
        <p14:creationId xmlns:p14="http://schemas.microsoft.com/office/powerpoint/2010/main" val="284665708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629841" y="342900"/>
            <a:ext cx="2949178" cy="1200150"/>
          </a:xfrm>
        </p:spPr>
        <p:txBody>
          <a:bodyPr anchor="b"/>
          <a:lstStyle>
            <a:lvl1pPr>
              <a:defRPr sz="2400"/>
            </a:lvl1pPr>
          </a:lstStyle>
          <a:p>
            <a:r>
              <a:rPr lang="fr-CA"/>
              <a:t>Modifier le style du titre</a:t>
            </a:r>
            <a:endParaRPr lang="en-US" dirty="0"/>
          </a:p>
        </p:txBody>
      </p:sp>
      <p:sp>
        <p:nvSpPr>
          <p:cNvPr id="3" name="Picture Placeholder 2"/>
          <p:cNvSpPr>
            <a:spLocks noGrp="1" noChangeAspect="1"/>
          </p:cNvSpPr>
          <p:nvPr>
            <p:ph type="pic" idx="1"/>
          </p:nvPr>
        </p:nvSpPr>
        <p:spPr>
          <a:xfrm>
            <a:off x="3887391" y="740569"/>
            <a:ext cx="4629150" cy="3655219"/>
          </a:xfr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fr-CA"/>
              <a:t>Cliquez sur l'icône pour ajouter une image</a:t>
            </a:r>
            <a:endParaRPr lang="en-US" dirty="0"/>
          </a:p>
        </p:txBody>
      </p:sp>
      <p:sp>
        <p:nvSpPr>
          <p:cNvPr id="4" name="Text Placeholder 3"/>
          <p:cNvSpPr>
            <a:spLocks noGrp="1"/>
          </p:cNvSpPr>
          <p:nvPr>
            <p:ph type="body" sz="half" idx="2"/>
          </p:nvPr>
        </p:nvSpPr>
        <p:spPr>
          <a:xfrm>
            <a:off x="629841" y="1543050"/>
            <a:ext cx="2949178"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fr-CA"/>
              <a:t>Cliquez pour modifier les styles du texte du masque</a:t>
            </a:r>
          </a:p>
        </p:txBody>
      </p:sp>
      <p:sp>
        <p:nvSpPr>
          <p:cNvPr id="5" name="Date Placeholder 4"/>
          <p:cNvSpPr>
            <a:spLocks noGrp="1"/>
          </p:cNvSpPr>
          <p:nvPr>
            <p:ph type="dt" sz="half" idx="10"/>
          </p:nvPr>
        </p:nvSpPr>
        <p:spPr/>
        <p:txBody>
          <a:bodyPr/>
          <a:lstStyle/>
          <a:p>
            <a:fld id="{771BA5F0-550D-A440-8C5E-CEF2B2D94BF7}" type="datetimeFigureOut">
              <a:rPr lang="en-CA" smtClean="0"/>
              <a:t>2025-11-22</a:t>
            </a:fld>
            <a:endParaRPr lang="en-CA"/>
          </a:p>
        </p:txBody>
      </p:sp>
      <p:sp>
        <p:nvSpPr>
          <p:cNvPr id="6" name="Footer Placeholder 5"/>
          <p:cNvSpPr>
            <a:spLocks noGrp="1"/>
          </p:cNvSpPr>
          <p:nvPr>
            <p:ph type="ftr" sz="quarter" idx="11"/>
          </p:nvPr>
        </p:nvSpPr>
        <p:spPr/>
        <p:txBody>
          <a:bodyPr/>
          <a:lstStyle/>
          <a:p>
            <a:endParaRPr lang="en-CA"/>
          </a:p>
        </p:txBody>
      </p:sp>
      <p:sp>
        <p:nvSpPr>
          <p:cNvPr id="7" name="Slide Number Placeholder 6"/>
          <p:cNvSpPr>
            <a:spLocks noGrp="1"/>
          </p:cNvSpPr>
          <p:nvPr>
            <p:ph type="sldNum" sz="quarter" idx="12"/>
          </p:nvPr>
        </p:nvSpPr>
        <p:spPr/>
        <p:txBody>
          <a:bodyPr/>
          <a:lstStyle/>
          <a:p>
            <a:fld id="{39596A65-FD3D-714C-B762-5FBFC672B8F0}" type="slidenum">
              <a:rPr lang="en-CA" smtClean="0"/>
              <a:t>‹n°›</a:t>
            </a:fld>
            <a:endParaRPr lang="en-CA"/>
          </a:p>
        </p:txBody>
      </p:sp>
    </p:spTree>
    <p:extLst>
      <p:ext uri="{BB962C8B-B14F-4D97-AF65-F5344CB8AC3E}">
        <p14:creationId xmlns:p14="http://schemas.microsoft.com/office/powerpoint/2010/main" val="413225176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273844"/>
            <a:ext cx="7886700" cy="994172"/>
          </a:xfrm>
          <a:prstGeom prst="rect">
            <a:avLst/>
          </a:prstGeom>
        </p:spPr>
        <p:txBody>
          <a:bodyPr vert="horz" lIns="91440" tIns="45720" rIns="91440" bIns="45720" rtlCol="0" anchor="ctr">
            <a:normAutofit/>
          </a:bodyPr>
          <a:lstStyle/>
          <a:p>
            <a:r>
              <a:rPr lang="fr-CA"/>
              <a:t>Modifier le style du titre</a:t>
            </a:r>
            <a:endParaRPr lang="en-US" dirty="0"/>
          </a:p>
        </p:txBody>
      </p:sp>
      <p:sp>
        <p:nvSpPr>
          <p:cNvPr id="3" name="Text Placeholder 2"/>
          <p:cNvSpPr>
            <a:spLocks noGrp="1"/>
          </p:cNvSpPr>
          <p:nvPr>
            <p:ph type="body" idx="1"/>
          </p:nvPr>
        </p:nvSpPr>
        <p:spPr>
          <a:xfrm>
            <a:off x="628650" y="1369218"/>
            <a:ext cx="7886700" cy="3263504"/>
          </a:xfrm>
          <a:prstGeom prst="rect">
            <a:avLst/>
          </a:prstGeom>
        </p:spPr>
        <p:txBody>
          <a:bodyPr vert="horz" lIns="91440" tIns="45720" rIns="91440" bIns="45720" rtlCol="0">
            <a:normAutofit/>
          </a:bodyPr>
          <a:lstStyle/>
          <a:p>
            <a:pPr lvl="0"/>
            <a:r>
              <a:rPr lang="fr-CA"/>
              <a:t>Cliquez pour modifier les styles du texte du masque</a:t>
            </a:r>
          </a:p>
          <a:p>
            <a:pPr lvl="1"/>
            <a:r>
              <a:rPr lang="fr-CA"/>
              <a:t>Deuxième niveau</a:t>
            </a:r>
          </a:p>
          <a:p>
            <a:pPr lvl="2"/>
            <a:r>
              <a:rPr lang="fr-CA"/>
              <a:t>Troisième niveau</a:t>
            </a:r>
          </a:p>
          <a:p>
            <a:pPr lvl="3"/>
            <a:r>
              <a:rPr lang="fr-CA"/>
              <a:t>Quatrième niveau</a:t>
            </a:r>
          </a:p>
          <a:p>
            <a:pPr lvl="4"/>
            <a:r>
              <a:rPr lang="fr-CA"/>
              <a:t>Cinquième niveau</a:t>
            </a:r>
            <a:endParaRPr lang="en-US" dirty="0"/>
          </a:p>
        </p:txBody>
      </p:sp>
      <p:sp>
        <p:nvSpPr>
          <p:cNvPr id="4" name="Date Placeholder 3"/>
          <p:cNvSpPr>
            <a:spLocks noGrp="1"/>
          </p:cNvSpPr>
          <p:nvPr>
            <p:ph type="dt" sz="half" idx="2"/>
          </p:nvPr>
        </p:nvSpPr>
        <p:spPr>
          <a:xfrm>
            <a:off x="628650" y="4767263"/>
            <a:ext cx="2057400" cy="273844"/>
          </a:xfrm>
          <a:prstGeom prst="rect">
            <a:avLst/>
          </a:prstGeom>
        </p:spPr>
        <p:txBody>
          <a:bodyPr vert="horz" lIns="91440" tIns="45720" rIns="91440" bIns="45720" rtlCol="0" anchor="ctr"/>
          <a:lstStyle>
            <a:lvl1pPr algn="l">
              <a:defRPr sz="900">
                <a:solidFill>
                  <a:schemeClr val="tx1">
                    <a:tint val="82000"/>
                  </a:schemeClr>
                </a:solidFill>
              </a:defRPr>
            </a:lvl1pPr>
          </a:lstStyle>
          <a:p>
            <a:fld id="{771BA5F0-550D-A440-8C5E-CEF2B2D94BF7}" type="datetimeFigureOut">
              <a:rPr lang="en-CA" smtClean="0"/>
              <a:t>2025-11-22</a:t>
            </a:fld>
            <a:endParaRPr lang="en-CA"/>
          </a:p>
        </p:txBody>
      </p:sp>
      <p:sp>
        <p:nvSpPr>
          <p:cNvPr id="5" name="Footer Placeholder 4"/>
          <p:cNvSpPr>
            <a:spLocks noGrp="1"/>
          </p:cNvSpPr>
          <p:nvPr>
            <p:ph type="ftr" sz="quarter" idx="3"/>
          </p:nvPr>
        </p:nvSpPr>
        <p:spPr>
          <a:xfrm>
            <a:off x="3028950" y="4767263"/>
            <a:ext cx="3086100" cy="273844"/>
          </a:xfrm>
          <a:prstGeom prst="rect">
            <a:avLst/>
          </a:prstGeom>
        </p:spPr>
        <p:txBody>
          <a:bodyPr vert="horz" lIns="91440" tIns="45720" rIns="91440" bIns="45720" rtlCol="0" anchor="ctr"/>
          <a:lstStyle>
            <a:lvl1pPr algn="ctr">
              <a:defRPr sz="900">
                <a:solidFill>
                  <a:schemeClr val="tx1">
                    <a:tint val="82000"/>
                  </a:schemeClr>
                </a:solidFill>
              </a:defRPr>
            </a:lvl1pPr>
          </a:lstStyle>
          <a:p>
            <a:endParaRPr lang="en-CA"/>
          </a:p>
        </p:txBody>
      </p:sp>
      <p:sp>
        <p:nvSpPr>
          <p:cNvPr id="6" name="Slide Number Placeholder 5"/>
          <p:cNvSpPr>
            <a:spLocks noGrp="1"/>
          </p:cNvSpPr>
          <p:nvPr>
            <p:ph type="sldNum" sz="quarter" idx="4"/>
          </p:nvPr>
        </p:nvSpPr>
        <p:spPr>
          <a:xfrm>
            <a:off x="6457950" y="4767263"/>
            <a:ext cx="2057400" cy="273844"/>
          </a:xfrm>
          <a:prstGeom prst="rect">
            <a:avLst/>
          </a:prstGeom>
        </p:spPr>
        <p:txBody>
          <a:bodyPr vert="horz" lIns="91440" tIns="45720" rIns="91440" bIns="45720" rtlCol="0" anchor="ctr"/>
          <a:lstStyle>
            <a:lvl1pPr algn="r">
              <a:defRPr sz="900">
                <a:solidFill>
                  <a:schemeClr val="tx1">
                    <a:tint val="82000"/>
                  </a:schemeClr>
                </a:solidFill>
              </a:defRPr>
            </a:lvl1pPr>
          </a:lstStyle>
          <a:p>
            <a:fld id="{39596A65-FD3D-714C-B762-5FBFC672B8F0}" type="slidenum">
              <a:rPr lang="en-CA" smtClean="0"/>
              <a:t>‹n°›</a:t>
            </a:fld>
            <a:endParaRPr lang="en-CA"/>
          </a:p>
        </p:txBody>
      </p:sp>
    </p:spTree>
    <p:extLst>
      <p:ext uri="{BB962C8B-B14F-4D97-AF65-F5344CB8AC3E}">
        <p14:creationId xmlns:p14="http://schemas.microsoft.com/office/powerpoint/2010/main" val="291422348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1.png"/><Relationship Id="rId7" Type="http://schemas.openxmlformats.org/officeDocument/2006/relationships/image" Target="../media/image5.sv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sv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4.emf"/><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hyperlink" Target="mailto:Vincent.paquin.med@ssss.gouv.qc.ca" TargetMode="External"/><Relationship Id="rId7" Type="http://schemas.openxmlformats.org/officeDocument/2006/relationships/image" Target="../media/image3.png"/><Relationship Id="rId2" Type="http://schemas.openxmlformats.org/officeDocument/2006/relationships/notesSlide" Target="../notesSlides/notesSlide23.xml"/><Relationship Id="rId1" Type="http://schemas.openxmlformats.org/officeDocument/2006/relationships/slideLayout" Target="../slideLayouts/slideLayout2.xml"/><Relationship Id="rId6" Type="http://schemas.openxmlformats.org/officeDocument/2006/relationships/image" Target="../media/image2.svg"/><Relationship Id="rId5" Type="http://schemas.openxmlformats.org/officeDocument/2006/relationships/image" Target="../media/image1.png"/><Relationship Id="rId10" Type="http://schemas.openxmlformats.org/officeDocument/2006/relationships/image" Target="../media/image6.png"/><Relationship Id="rId4" Type="http://schemas.openxmlformats.org/officeDocument/2006/relationships/hyperlink" Target="https://www.linkedin.com/in/vincepaquin/" TargetMode="External"/><Relationship Id="rId9" Type="http://schemas.openxmlformats.org/officeDocument/2006/relationships/image" Target="../media/image5.sv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10.png"/><Relationship Id="rId4" Type="http://schemas.openxmlformats.org/officeDocument/2006/relationships/image" Target="../media/image9.png"/></Relationships>
</file>

<file path=ppt/slides/_rels/slide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4E306CD6-C3E5-6F62-9597-42FF4E2A82FD}"/>
              </a:ext>
            </a:extLst>
          </p:cNvPr>
          <p:cNvSpPr>
            <a:spLocks noGrp="1"/>
          </p:cNvSpPr>
          <p:nvPr>
            <p:ph type="ctrTitle"/>
          </p:nvPr>
        </p:nvSpPr>
        <p:spPr>
          <a:xfrm>
            <a:off x="965200" y="910828"/>
            <a:ext cx="7213600" cy="1790700"/>
          </a:xfrm>
        </p:spPr>
        <p:txBody>
          <a:bodyPr>
            <a:normAutofit/>
          </a:bodyPr>
          <a:lstStyle/>
          <a:p>
            <a:r>
              <a:rPr lang="en-CA" sz="3200" b="1" noProof="0" dirty="0">
                <a:solidFill>
                  <a:srgbClr val="3A55F5"/>
                </a:solidFill>
                <a:latin typeface="Helvetica" pitchFamily="2" charset="0"/>
                <a:cs typeface="Calibri" panose="020F0502020204030204" pitchFamily="34" charset="0"/>
              </a:rPr>
              <a:t>AI companions and mental health</a:t>
            </a:r>
          </a:p>
        </p:txBody>
      </p:sp>
      <p:sp>
        <p:nvSpPr>
          <p:cNvPr id="3" name="Sous-titre 2">
            <a:extLst>
              <a:ext uri="{FF2B5EF4-FFF2-40B4-BE49-F238E27FC236}">
                <a16:creationId xmlns:a16="http://schemas.microsoft.com/office/drawing/2014/main" id="{9B920601-D316-DF9D-4E5C-BFF97B360BB5}"/>
              </a:ext>
            </a:extLst>
          </p:cNvPr>
          <p:cNvSpPr>
            <a:spLocks noGrp="1"/>
          </p:cNvSpPr>
          <p:nvPr>
            <p:ph type="subTitle" idx="1"/>
          </p:nvPr>
        </p:nvSpPr>
        <p:spPr/>
        <p:txBody>
          <a:bodyPr/>
          <a:lstStyle/>
          <a:p>
            <a:r>
              <a:rPr lang="en-CA" b="1" noProof="0" dirty="0">
                <a:latin typeface="Helvetica" pitchFamily="2" charset="0"/>
                <a:cs typeface="Calibri" panose="020F0502020204030204" pitchFamily="34" charset="0"/>
              </a:rPr>
              <a:t>Vincent Paquin </a:t>
            </a:r>
            <a:r>
              <a:rPr lang="en-CA" sz="1200" noProof="0" dirty="0">
                <a:latin typeface="Helvetica" pitchFamily="2" charset="0"/>
                <a:cs typeface="Calibri" panose="020F0502020204030204" pitchFamily="34" charset="0"/>
              </a:rPr>
              <a:t>MD MSc FRCPC</a:t>
            </a:r>
            <a:endParaRPr lang="en-CA" noProof="0" dirty="0">
              <a:latin typeface="Helvetica" pitchFamily="2" charset="0"/>
              <a:cs typeface="Calibri" panose="020F0502020204030204" pitchFamily="34" charset="0"/>
            </a:endParaRPr>
          </a:p>
        </p:txBody>
      </p:sp>
      <p:pic>
        <p:nvPicPr>
          <p:cNvPr id="10" name="Graphique 9">
            <a:extLst>
              <a:ext uri="{FF2B5EF4-FFF2-40B4-BE49-F238E27FC236}">
                <a16:creationId xmlns:a16="http://schemas.microsoft.com/office/drawing/2014/main" id="{48E99BCC-6005-8132-01C6-D876665721BE}"/>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326688" y="-316582"/>
            <a:ext cx="1632624" cy="1632624"/>
          </a:xfrm>
          <a:prstGeom prst="rect">
            <a:avLst/>
          </a:prstGeom>
        </p:spPr>
      </p:pic>
      <p:sp>
        <p:nvSpPr>
          <p:cNvPr id="11" name="Sous-titre 2">
            <a:extLst>
              <a:ext uri="{FF2B5EF4-FFF2-40B4-BE49-F238E27FC236}">
                <a16:creationId xmlns:a16="http://schemas.microsoft.com/office/drawing/2014/main" id="{F2E38FAF-B754-C63B-F045-5FCEDF9764A2}"/>
              </a:ext>
            </a:extLst>
          </p:cNvPr>
          <p:cNvSpPr txBox="1">
            <a:spLocks/>
          </p:cNvSpPr>
          <p:nvPr/>
        </p:nvSpPr>
        <p:spPr>
          <a:xfrm>
            <a:off x="5197032" y="4629873"/>
            <a:ext cx="3594271" cy="340060"/>
          </a:xfrm>
          <a:prstGeom prst="rect">
            <a:avLst/>
          </a:prstGeom>
        </p:spPr>
        <p:txBody>
          <a:bodyPr vert="horz" lIns="91440" tIns="45720" rIns="91440" bIns="45720" rtlCol="0">
            <a:normAutofit/>
          </a:bodyPr>
          <a:lstStyle>
            <a:lvl1pPr marL="0" indent="0" algn="ctr" defTabSz="685800" rtl="0" eaLnBrk="1" latinLnBrk="0" hangingPunct="1">
              <a:lnSpc>
                <a:spcPct val="90000"/>
              </a:lnSpc>
              <a:spcBef>
                <a:spcPts val="750"/>
              </a:spcBef>
              <a:buFont typeface="Arial" panose="020B0604020202020204" pitchFamily="34" charset="0"/>
              <a:buNone/>
              <a:defRPr sz="1800" kern="1200">
                <a:solidFill>
                  <a:schemeClr val="tx1"/>
                </a:solidFill>
                <a:latin typeface="+mn-lt"/>
                <a:ea typeface="+mn-ea"/>
                <a:cs typeface="+mn-cs"/>
              </a:defRPr>
            </a:lvl1pPr>
            <a:lvl2pPr marL="342900" indent="0" algn="ctr" defTabSz="685800" rtl="0" eaLnBrk="1" latinLnBrk="0" hangingPunct="1">
              <a:lnSpc>
                <a:spcPct val="90000"/>
              </a:lnSpc>
              <a:spcBef>
                <a:spcPts val="375"/>
              </a:spcBef>
              <a:buFont typeface="Arial" panose="020B0604020202020204" pitchFamily="34" charset="0"/>
              <a:buNone/>
              <a:defRPr sz="1500" kern="1200">
                <a:solidFill>
                  <a:schemeClr val="tx1"/>
                </a:solidFill>
                <a:latin typeface="+mn-lt"/>
                <a:ea typeface="+mn-ea"/>
                <a:cs typeface="+mn-cs"/>
              </a:defRPr>
            </a:lvl2pPr>
            <a:lvl3pPr marL="685800" indent="0" algn="ctr" defTabSz="685800" rtl="0" eaLnBrk="1" latinLnBrk="0" hangingPunct="1">
              <a:lnSpc>
                <a:spcPct val="90000"/>
              </a:lnSpc>
              <a:spcBef>
                <a:spcPts val="375"/>
              </a:spcBef>
              <a:buFont typeface="Arial" panose="020B0604020202020204" pitchFamily="34" charset="0"/>
              <a:buNone/>
              <a:defRPr sz="1350" kern="1200">
                <a:solidFill>
                  <a:schemeClr val="tx1"/>
                </a:solidFill>
                <a:latin typeface="+mn-lt"/>
                <a:ea typeface="+mn-ea"/>
                <a:cs typeface="+mn-cs"/>
              </a:defRPr>
            </a:lvl3pPr>
            <a:lvl4pPr marL="10287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4pPr>
            <a:lvl5pPr marL="13716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5pPr>
            <a:lvl6pPr marL="17145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6pPr>
            <a:lvl7pPr marL="20574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7pPr>
            <a:lvl8pPr marL="24003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8pPr>
            <a:lvl9pPr marL="27432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9pPr>
          </a:lstStyle>
          <a:p>
            <a:pPr algn="r"/>
            <a:r>
              <a:rPr lang="en-CA" sz="1600" dirty="0">
                <a:latin typeface="Helvetica" pitchFamily="2" charset="0"/>
                <a:cs typeface="Calibri" panose="020F0502020204030204" pitchFamily="34" charset="0"/>
              </a:rPr>
              <a:t>December 11</a:t>
            </a:r>
            <a:r>
              <a:rPr lang="en-CA" sz="1600" baseline="30000" dirty="0">
                <a:latin typeface="Helvetica" pitchFamily="2" charset="0"/>
                <a:cs typeface="Calibri" panose="020F0502020204030204" pitchFamily="34" charset="0"/>
              </a:rPr>
              <a:t>th</a:t>
            </a:r>
            <a:r>
              <a:rPr lang="en-CA" sz="1600" dirty="0">
                <a:latin typeface="Helvetica" pitchFamily="2" charset="0"/>
                <a:cs typeface="Calibri" panose="020F0502020204030204" pitchFamily="34" charset="0"/>
              </a:rPr>
              <a:t>, 2025</a:t>
            </a:r>
          </a:p>
        </p:txBody>
      </p:sp>
      <p:pic>
        <p:nvPicPr>
          <p:cNvPr id="4" name="Picture 8">
            <a:extLst>
              <a:ext uri="{FF2B5EF4-FFF2-40B4-BE49-F238E27FC236}">
                <a16:creationId xmlns:a16="http://schemas.microsoft.com/office/drawing/2014/main" id="{E533DB9A-F6F1-597F-7AEE-6CF27F8EFFD4}"/>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75913" y="194290"/>
            <a:ext cx="1180746" cy="753779"/>
          </a:xfrm>
          <a:prstGeom prst="rect">
            <a:avLst/>
          </a:prstGeom>
          <a:noFill/>
          <a:extLst>
            <a:ext uri="{909E8E84-426E-40DD-AFC4-6F175D3DCCD1}">
              <a14:hiddenFill xmlns:a14="http://schemas.microsoft.com/office/drawing/2010/main">
                <a:solidFill>
                  <a:srgbClr val="FFFFFF"/>
                </a:solidFill>
              </a14:hiddenFill>
            </a:ext>
          </a:extLst>
        </p:spPr>
      </p:pic>
      <p:pic>
        <p:nvPicPr>
          <p:cNvPr id="8" name="Graphique 7">
            <a:extLst>
              <a:ext uri="{FF2B5EF4-FFF2-40B4-BE49-F238E27FC236}">
                <a16:creationId xmlns:a16="http://schemas.microsoft.com/office/drawing/2014/main" id="{117B5F34-F254-057C-23E3-DE938179674E}"/>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7152406" y="194290"/>
            <a:ext cx="1664906" cy="609525"/>
          </a:xfrm>
          <a:prstGeom prst="rect">
            <a:avLst/>
          </a:prstGeom>
        </p:spPr>
      </p:pic>
      <p:pic>
        <p:nvPicPr>
          <p:cNvPr id="9" name="Picture 4">
            <a:extLst>
              <a:ext uri="{FF2B5EF4-FFF2-40B4-BE49-F238E27FC236}">
                <a16:creationId xmlns:a16="http://schemas.microsoft.com/office/drawing/2014/main" id="{EFF096F5-AF30-C566-263A-0B4DF3EE098B}"/>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688556" y="284351"/>
            <a:ext cx="1363653" cy="430758"/>
          </a:xfrm>
          <a:prstGeom prst="rect">
            <a:avLst/>
          </a:prstGeom>
          <a:noFill/>
          <a:extLst>
            <a:ext uri="{909E8E84-426E-40DD-AFC4-6F175D3DCCD1}">
              <a14:hiddenFill xmlns:a14="http://schemas.microsoft.com/office/drawing/2010/main">
                <a:solidFill>
                  <a:srgbClr val="FFFFFF"/>
                </a:solidFill>
              </a14:hiddenFill>
            </a:ext>
          </a:extLst>
        </p:spPr>
      </p:pic>
      <p:sp>
        <p:nvSpPr>
          <p:cNvPr id="12" name="ZoneTexte 11">
            <a:extLst>
              <a:ext uri="{FF2B5EF4-FFF2-40B4-BE49-F238E27FC236}">
                <a16:creationId xmlns:a16="http://schemas.microsoft.com/office/drawing/2014/main" id="{DE024F0E-9F8A-1DB5-021C-2214477760A8}"/>
              </a:ext>
            </a:extLst>
          </p:cNvPr>
          <p:cNvSpPr txBox="1"/>
          <p:nvPr/>
        </p:nvSpPr>
        <p:spPr>
          <a:xfrm>
            <a:off x="326688" y="4385158"/>
            <a:ext cx="4432227" cy="584775"/>
          </a:xfrm>
          <a:prstGeom prst="rect">
            <a:avLst/>
          </a:prstGeom>
          <a:noFill/>
        </p:spPr>
        <p:txBody>
          <a:bodyPr wrap="square" rtlCol="0">
            <a:spAutoFit/>
          </a:bodyPr>
          <a:lstStyle/>
          <a:p>
            <a:r>
              <a:rPr lang="en-CA" sz="1600" dirty="0">
                <a:latin typeface="Helvetica" pitchFamily="2" charset="0"/>
                <a:cs typeface="Calibri" panose="020F0502020204030204" pitchFamily="34" charset="0"/>
              </a:rPr>
              <a:t>Community Behavioral Health Promotion and Prevention Commission</a:t>
            </a:r>
          </a:p>
        </p:txBody>
      </p:sp>
    </p:spTree>
    <p:extLst>
      <p:ext uri="{BB962C8B-B14F-4D97-AF65-F5344CB8AC3E}">
        <p14:creationId xmlns:p14="http://schemas.microsoft.com/office/powerpoint/2010/main" val="299686924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0A91399D-9137-1558-8049-BE80C86C2F02}"/>
              </a:ext>
            </a:extLst>
          </p:cNvPr>
          <p:cNvSpPr>
            <a:spLocks noGrp="1"/>
          </p:cNvSpPr>
          <p:nvPr>
            <p:ph type="title"/>
          </p:nvPr>
        </p:nvSpPr>
        <p:spPr/>
        <p:txBody>
          <a:bodyPr/>
          <a:lstStyle/>
          <a:p>
            <a:r>
              <a:rPr lang="en-CA" dirty="0">
                <a:latin typeface="Helvetica" pitchFamily="2" charset="0"/>
              </a:rPr>
              <a:t>The ideal therapist?</a:t>
            </a:r>
          </a:p>
        </p:txBody>
      </p:sp>
      <p:sp>
        <p:nvSpPr>
          <p:cNvPr id="3" name="Espace réservé du contenu 2">
            <a:extLst>
              <a:ext uri="{FF2B5EF4-FFF2-40B4-BE49-F238E27FC236}">
                <a16:creationId xmlns:a16="http://schemas.microsoft.com/office/drawing/2014/main" id="{DBD97137-D855-F78B-A89F-7506823913EF}"/>
              </a:ext>
            </a:extLst>
          </p:cNvPr>
          <p:cNvSpPr>
            <a:spLocks noGrp="1"/>
          </p:cNvSpPr>
          <p:nvPr>
            <p:ph idx="1"/>
          </p:nvPr>
        </p:nvSpPr>
        <p:spPr>
          <a:xfrm>
            <a:off x="628650" y="1369218"/>
            <a:ext cx="7886700" cy="2797668"/>
          </a:xfrm>
        </p:spPr>
        <p:txBody>
          <a:bodyPr/>
          <a:lstStyle/>
          <a:p>
            <a:pPr>
              <a:buFont typeface="Wingdings" pitchFamily="2" charset="2"/>
              <a:buChar char="ü"/>
            </a:pPr>
            <a:r>
              <a:rPr lang="en-CA" dirty="0">
                <a:latin typeface="Helvetica" pitchFamily="2" charset="0"/>
              </a:rPr>
              <a:t>Always available
Low cost
Responds positively
Listening and accepting attitude
Responds to feedback
Knows a lot</a:t>
            </a:r>
          </a:p>
        </p:txBody>
      </p:sp>
      <p:sp>
        <p:nvSpPr>
          <p:cNvPr id="4" name="ZoneTexte 3">
            <a:extLst>
              <a:ext uri="{FF2B5EF4-FFF2-40B4-BE49-F238E27FC236}">
                <a16:creationId xmlns:a16="http://schemas.microsoft.com/office/drawing/2014/main" id="{6BBCBE29-4E91-E456-F934-473DE7BA5BD4}"/>
              </a:ext>
            </a:extLst>
          </p:cNvPr>
          <p:cNvSpPr txBox="1"/>
          <p:nvPr/>
        </p:nvSpPr>
        <p:spPr>
          <a:xfrm>
            <a:off x="628650" y="4731156"/>
            <a:ext cx="2504212" cy="276999"/>
          </a:xfrm>
          <a:prstGeom prst="rect">
            <a:avLst/>
          </a:prstGeom>
          <a:noFill/>
        </p:spPr>
        <p:txBody>
          <a:bodyPr wrap="none" rtlCol="0">
            <a:spAutoFit/>
          </a:bodyPr>
          <a:lstStyle/>
          <a:p>
            <a:r>
              <a:rPr lang="en-CA" sz="1200" dirty="0">
                <a:latin typeface="Helvetica" pitchFamily="2" charset="0"/>
              </a:rPr>
              <a:t>Collins et al. 2025; Luo et al. 2025</a:t>
            </a:r>
          </a:p>
        </p:txBody>
      </p:sp>
    </p:spTree>
    <p:extLst>
      <p:ext uri="{BB962C8B-B14F-4D97-AF65-F5344CB8AC3E}">
        <p14:creationId xmlns:p14="http://schemas.microsoft.com/office/powerpoint/2010/main" val="40921580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a:extLst>
              <a:ext uri="{FF2B5EF4-FFF2-40B4-BE49-F238E27FC236}">
                <a16:creationId xmlns:a16="http://schemas.microsoft.com/office/drawing/2014/main" id="{752BD8D6-871E-B9BF-A721-B2A76835BF5E}"/>
              </a:ext>
            </a:extLst>
          </p:cNvPr>
          <p:cNvSpPr>
            <a:spLocks noGrp="1"/>
          </p:cNvSpPr>
          <p:nvPr>
            <p:ph idx="1"/>
          </p:nvPr>
        </p:nvSpPr>
        <p:spPr>
          <a:xfrm>
            <a:off x="628650" y="1235095"/>
            <a:ext cx="7886700" cy="2735023"/>
          </a:xfrm>
        </p:spPr>
        <p:txBody>
          <a:bodyPr>
            <a:normAutofit/>
          </a:bodyPr>
          <a:lstStyle/>
          <a:p>
            <a:pPr marL="0" indent="0">
              <a:buNone/>
            </a:pPr>
            <a:r>
              <a:rPr lang="en-CA" i="1" dirty="0">
                <a:latin typeface="Helvetica" pitchFamily="2" charset="0"/>
              </a:rPr>
              <a:t>You are a therapist specializing in CBT. We're going to simulate a session.</a:t>
            </a:r>
          </a:p>
          <a:p>
            <a:pPr marL="0" indent="0">
              <a:buNone/>
            </a:pPr>
            <a:r>
              <a:rPr lang="en-CA" i="1" dirty="0">
                <a:latin typeface="Helvetica" pitchFamily="2" charset="0"/>
              </a:rPr>
              <a:t>//
Be honest. Act as a pragmatic advisor.</a:t>
            </a:r>
          </a:p>
          <a:p>
            <a:pPr marL="0" indent="0">
              <a:buNone/>
            </a:pPr>
            <a:r>
              <a:rPr lang="en-CA" i="1" dirty="0">
                <a:latin typeface="Helvetica" pitchFamily="2" charset="0"/>
              </a:rPr>
              <a:t>//
Respond with humor and cynicism to everything I say.</a:t>
            </a:r>
          </a:p>
        </p:txBody>
      </p:sp>
      <p:sp>
        <p:nvSpPr>
          <p:cNvPr id="4" name="ZoneTexte 3">
            <a:extLst>
              <a:ext uri="{FF2B5EF4-FFF2-40B4-BE49-F238E27FC236}">
                <a16:creationId xmlns:a16="http://schemas.microsoft.com/office/drawing/2014/main" id="{B9B88D24-4063-DF06-657B-689B58C87FBC}"/>
              </a:ext>
            </a:extLst>
          </p:cNvPr>
          <p:cNvSpPr txBox="1"/>
          <p:nvPr/>
        </p:nvSpPr>
        <p:spPr>
          <a:xfrm>
            <a:off x="628650" y="4769647"/>
            <a:ext cx="1199367" cy="276999"/>
          </a:xfrm>
          <a:prstGeom prst="rect">
            <a:avLst/>
          </a:prstGeom>
          <a:noFill/>
        </p:spPr>
        <p:txBody>
          <a:bodyPr wrap="none" rtlCol="0">
            <a:spAutoFit/>
          </a:bodyPr>
          <a:lstStyle/>
          <a:p>
            <a:r>
              <a:rPr lang="en-CA" sz="1200" dirty="0">
                <a:latin typeface="Helvetica" pitchFamily="2" charset="0"/>
              </a:rPr>
              <a:t>Luo et al. 2025</a:t>
            </a:r>
          </a:p>
        </p:txBody>
      </p:sp>
    </p:spTree>
    <p:extLst>
      <p:ext uri="{BB962C8B-B14F-4D97-AF65-F5344CB8AC3E}">
        <p14:creationId xmlns:p14="http://schemas.microsoft.com/office/powerpoint/2010/main" val="73240063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age 5">
            <a:extLst>
              <a:ext uri="{FF2B5EF4-FFF2-40B4-BE49-F238E27FC236}">
                <a16:creationId xmlns:a16="http://schemas.microsoft.com/office/drawing/2014/main" id="{37CE97EB-500E-5F7B-1D93-E894C5E8C992}"/>
              </a:ext>
            </a:extLst>
          </p:cNvPr>
          <p:cNvPicPr>
            <a:picLocks noChangeAspect="1"/>
          </p:cNvPicPr>
          <p:nvPr/>
        </p:nvPicPr>
        <p:blipFill>
          <a:blip r:embed="rId3"/>
          <a:srcRect l="10487" t="52367" r="29763" b="17355"/>
          <a:stretch>
            <a:fillRect/>
          </a:stretch>
        </p:blipFill>
        <p:spPr>
          <a:xfrm>
            <a:off x="1053548" y="308806"/>
            <a:ext cx="6758608" cy="4432159"/>
          </a:xfrm>
          <a:prstGeom prst="rect">
            <a:avLst/>
          </a:prstGeom>
        </p:spPr>
      </p:pic>
      <p:sp>
        <p:nvSpPr>
          <p:cNvPr id="7" name="ZoneTexte 6">
            <a:extLst>
              <a:ext uri="{FF2B5EF4-FFF2-40B4-BE49-F238E27FC236}">
                <a16:creationId xmlns:a16="http://schemas.microsoft.com/office/drawing/2014/main" id="{06A55DBB-09C3-7794-6B1F-281781E4DB7B}"/>
              </a:ext>
            </a:extLst>
          </p:cNvPr>
          <p:cNvSpPr txBox="1"/>
          <p:nvPr/>
        </p:nvSpPr>
        <p:spPr>
          <a:xfrm>
            <a:off x="571869" y="4834694"/>
            <a:ext cx="1293944" cy="276999"/>
          </a:xfrm>
          <a:prstGeom prst="rect">
            <a:avLst/>
          </a:prstGeom>
          <a:noFill/>
        </p:spPr>
        <p:txBody>
          <a:bodyPr wrap="none" rtlCol="0">
            <a:spAutoFit/>
          </a:bodyPr>
          <a:lstStyle/>
          <a:p>
            <a:r>
              <a:rPr lang="en-CA" sz="1200" dirty="0">
                <a:latin typeface="Helvetica" pitchFamily="2" charset="0"/>
              </a:rPr>
              <a:t>Fang et al. 2025</a:t>
            </a:r>
          </a:p>
        </p:txBody>
      </p:sp>
    </p:spTree>
    <p:extLst>
      <p:ext uri="{BB962C8B-B14F-4D97-AF65-F5344CB8AC3E}">
        <p14:creationId xmlns:p14="http://schemas.microsoft.com/office/powerpoint/2010/main" val="258271701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4DCB80D-7CF1-519A-BE63-784FC1455E56}"/>
            </a:ext>
          </a:extLst>
        </p:cNvPr>
        <p:cNvGrpSpPr/>
        <p:nvPr/>
      </p:nvGrpSpPr>
      <p:grpSpPr>
        <a:xfrm>
          <a:off x="0" y="0"/>
          <a:ext cx="0" cy="0"/>
          <a:chOff x="0" y="0"/>
          <a:chExt cx="0" cy="0"/>
        </a:xfrm>
      </p:grpSpPr>
      <p:sp>
        <p:nvSpPr>
          <p:cNvPr id="15" name="ZoneTexte 14">
            <a:extLst>
              <a:ext uri="{FF2B5EF4-FFF2-40B4-BE49-F238E27FC236}">
                <a16:creationId xmlns:a16="http://schemas.microsoft.com/office/drawing/2014/main" id="{ED73AB2F-2EEB-33BE-78FC-A93651729D24}"/>
              </a:ext>
            </a:extLst>
          </p:cNvPr>
          <p:cNvSpPr txBox="1"/>
          <p:nvPr/>
        </p:nvSpPr>
        <p:spPr>
          <a:xfrm>
            <a:off x="5237918" y="4022181"/>
            <a:ext cx="3281049" cy="369332"/>
          </a:xfrm>
          <a:prstGeom prst="rect">
            <a:avLst/>
          </a:prstGeom>
          <a:noFill/>
        </p:spPr>
        <p:txBody>
          <a:bodyPr wrap="square" rtlCol="0">
            <a:spAutoFit/>
          </a:bodyPr>
          <a:lstStyle/>
          <a:p>
            <a:r>
              <a:rPr lang="en-CA" dirty="0">
                <a:latin typeface="Helvetica" pitchFamily="2" charset="0"/>
              </a:rPr>
              <a:t>Distress upon losing access</a:t>
            </a:r>
          </a:p>
        </p:txBody>
      </p:sp>
      <p:sp>
        <p:nvSpPr>
          <p:cNvPr id="16" name="ZoneTexte 15">
            <a:extLst>
              <a:ext uri="{FF2B5EF4-FFF2-40B4-BE49-F238E27FC236}">
                <a16:creationId xmlns:a16="http://schemas.microsoft.com/office/drawing/2014/main" id="{083B2770-1663-1A6F-E0A2-996868EF5FA0}"/>
              </a:ext>
            </a:extLst>
          </p:cNvPr>
          <p:cNvSpPr txBox="1"/>
          <p:nvPr/>
        </p:nvSpPr>
        <p:spPr>
          <a:xfrm>
            <a:off x="5237918" y="1124705"/>
            <a:ext cx="2922107" cy="646331"/>
          </a:xfrm>
          <a:prstGeom prst="rect">
            <a:avLst/>
          </a:prstGeom>
          <a:noFill/>
        </p:spPr>
        <p:txBody>
          <a:bodyPr wrap="square" rtlCol="0">
            <a:spAutoFit/>
          </a:bodyPr>
          <a:lstStyle/>
          <a:p>
            <a:r>
              <a:rPr lang="en-CA" dirty="0">
                <a:latin typeface="Helvetica" pitchFamily="2" charset="0"/>
              </a:rPr>
              <a:t>Unrealistic social expectations</a:t>
            </a:r>
          </a:p>
        </p:txBody>
      </p:sp>
      <p:sp>
        <p:nvSpPr>
          <p:cNvPr id="17" name="ZoneTexte 16">
            <a:extLst>
              <a:ext uri="{FF2B5EF4-FFF2-40B4-BE49-F238E27FC236}">
                <a16:creationId xmlns:a16="http://schemas.microsoft.com/office/drawing/2014/main" id="{04A76B53-3FBB-3A75-2D4C-6D425D3C0B64}"/>
              </a:ext>
            </a:extLst>
          </p:cNvPr>
          <p:cNvSpPr txBox="1"/>
          <p:nvPr/>
        </p:nvSpPr>
        <p:spPr>
          <a:xfrm>
            <a:off x="5237919" y="2573443"/>
            <a:ext cx="3031438" cy="646331"/>
          </a:xfrm>
          <a:prstGeom prst="rect">
            <a:avLst/>
          </a:prstGeom>
          <a:noFill/>
        </p:spPr>
        <p:txBody>
          <a:bodyPr wrap="square" rtlCol="0">
            <a:spAutoFit/>
          </a:bodyPr>
          <a:lstStyle/>
          <a:p>
            <a:r>
              <a:rPr lang="en-CA" dirty="0">
                <a:latin typeface="Helvetica" pitchFamily="2" charset="0"/>
              </a:rPr>
              <a:t>Disengagement from professional care</a:t>
            </a:r>
          </a:p>
        </p:txBody>
      </p:sp>
      <p:sp>
        <p:nvSpPr>
          <p:cNvPr id="18" name="Flèche vers la droite 17">
            <a:extLst>
              <a:ext uri="{FF2B5EF4-FFF2-40B4-BE49-F238E27FC236}">
                <a16:creationId xmlns:a16="http://schemas.microsoft.com/office/drawing/2014/main" id="{2DEFE23B-F9DF-FEDC-B41C-28CC088162DC}"/>
              </a:ext>
            </a:extLst>
          </p:cNvPr>
          <p:cNvSpPr/>
          <p:nvPr/>
        </p:nvSpPr>
        <p:spPr>
          <a:xfrm>
            <a:off x="3203380" y="2591124"/>
            <a:ext cx="1557463" cy="628650"/>
          </a:xfrm>
          <a:prstGeom prst="rightArrow">
            <a:avLst/>
          </a:prstGeom>
          <a:gradFill>
            <a:gsLst>
              <a:gs pos="0">
                <a:schemeClr val="accent1">
                  <a:lumMod val="5000"/>
                  <a:lumOff val="95000"/>
                </a:schemeClr>
              </a:gs>
              <a:gs pos="100000">
                <a:srgbClr val="3A55F5"/>
              </a:gs>
            </a:gsLst>
            <a:lin ang="0" scaled="0"/>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19" name="ZoneTexte 18">
            <a:extLst>
              <a:ext uri="{FF2B5EF4-FFF2-40B4-BE49-F238E27FC236}">
                <a16:creationId xmlns:a16="http://schemas.microsoft.com/office/drawing/2014/main" id="{3EC5625E-9DF1-5E89-AFD0-D161956CD570}"/>
              </a:ext>
            </a:extLst>
          </p:cNvPr>
          <p:cNvSpPr txBox="1"/>
          <p:nvPr/>
        </p:nvSpPr>
        <p:spPr>
          <a:xfrm>
            <a:off x="481893" y="2443784"/>
            <a:ext cx="2482949" cy="646331"/>
          </a:xfrm>
          <a:prstGeom prst="rect">
            <a:avLst/>
          </a:prstGeom>
          <a:noFill/>
        </p:spPr>
        <p:txBody>
          <a:bodyPr wrap="square" rtlCol="0">
            <a:spAutoFit/>
          </a:bodyPr>
          <a:lstStyle/>
          <a:p>
            <a:pPr algn="ctr"/>
            <a:r>
              <a:rPr lang="en-CA" dirty="0">
                <a:latin typeface="Helvetica" pitchFamily="2" charset="0"/>
              </a:rPr>
              <a:t>Possible risks of attachment</a:t>
            </a:r>
          </a:p>
        </p:txBody>
      </p:sp>
      <p:sp>
        <p:nvSpPr>
          <p:cNvPr id="3" name="ZoneTexte 2">
            <a:extLst>
              <a:ext uri="{FF2B5EF4-FFF2-40B4-BE49-F238E27FC236}">
                <a16:creationId xmlns:a16="http://schemas.microsoft.com/office/drawing/2014/main" id="{39D512E2-C71E-30A3-A93F-83E0FA7E8995}"/>
              </a:ext>
            </a:extLst>
          </p:cNvPr>
          <p:cNvSpPr txBox="1"/>
          <p:nvPr/>
        </p:nvSpPr>
        <p:spPr>
          <a:xfrm>
            <a:off x="571869" y="4834694"/>
            <a:ext cx="2924198" cy="276999"/>
          </a:xfrm>
          <a:prstGeom prst="rect">
            <a:avLst/>
          </a:prstGeom>
          <a:noFill/>
        </p:spPr>
        <p:txBody>
          <a:bodyPr wrap="none" rtlCol="0">
            <a:spAutoFit/>
          </a:bodyPr>
          <a:lstStyle/>
          <a:p>
            <a:r>
              <a:rPr lang="en-CA" sz="1200" dirty="0" err="1">
                <a:latin typeface="Helvetica" pitchFamily="2" charset="0"/>
              </a:rPr>
              <a:t>Laestadius</a:t>
            </a:r>
            <a:r>
              <a:rPr lang="en-CA" sz="1200" dirty="0">
                <a:latin typeface="Helvetica" pitchFamily="2" charset="0"/>
              </a:rPr>
              <a:t> et al. 2024; Smith et al. 2025</a:t>
            </a:r>
          </a:p>
        </p:txBody>
      </p:sp>
    </p:spTree>
    <p:extLst>
      <p:ext uri="{BB962C8B-B14F-4D97-AF65-F5344CB8AC3E}">
        <p14:creationId xmlns:p14="http://schemas.microsoft.com/office/powerpoint/2010/main" val="295713301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oneTexte 2">
            <a:extLst>
              <a:ext uri="{FF2B5EF4-FFF2-40B4-BE49-F238E27FC236}">
                <a16:creationId xmlns:a16="http://schemas.microsoft.com/office/drawing/2014/main" id="{EB00C6F0-D225-0943-8E46-9DFE7519EC50}"/>
              </a:ext>
            </a:extLst>
          </p:cNvPr>
          <p:cNvSpPr txBox="1"/>
          <p:nvPr/>
        </p:nvSpPr>
        <p:spPr>
          <a:xfrm>
            <a:off x="584521" y="909756"/>
            <a:ext cx="7974957" cy="3339376"/>
          </a:xfrm>
          <a:prstGeom prst="rect">
            <a:avLst/>
          </a:prstGeom>
          <a:noFill/>
        </p:spPr>
        <p:txBody>
          <a:bodyPr wrap="square" rtlCol="0">
            <a:spAutoFit/>
          </a:bodyPr>
          <a:lstStyle/>
          <a:p>
            <a:pPr>
              <a:spcAft>
                <a:spcPts val="1800"/>
              </a:spcAft>
            </a:pPr>
            <a:r>
              <a:rPr lang="en-CA" sz="2000" b="1" dirty="0">
                <a:latin typeface="Helvetica" pitchFamily="2" charset="0"/>
              </a:rPr>
              <a:t>Handling of mental health needs</a:t>
            </a:r>
          </a:p>
          <a:p>
            <a:pPr marL="285750" indent="-285750">
              <a:spcAft>
                <a:spcPts val="1800"/>
              </a:spcAft>
              <a:buFont typeface="Arial" panose="020B0604020202020204" pitchFamily="34" charset="0"/>
              <a:buChar char="•"/>
            </a:pPr>
            <a:r>
              <a:rPr lang="en-CA" sz="2000" b="1" dirty="0">
                <a:solidFill>
                  <a:srgbClr val="3A55F5"/>
                </a:solidFill>
                <a:latin typeface="Helvetica" pitchFamily="2" charset="0"/>
              </a:rPr>
              <a:t>48% </a:t>
            </a:r>
            <a:r>
              <a:rPr lang="en-CA" sz="2000" dirty="0">
                <a:latin typeface="Helvetica" pitchFamily="2" charset="0"/>
              </a:rPr>
              <a:t>inappropriate responses to suicidal ideas </a:t>
            </a:r>
            <a:r>
              <a:rPr lang="en-CA" sz="1600" dirty="0">
                <a:latin typeface="Helvetica" pitchFamily="2" charset="0"/>
              </a:rPr>
              <a:t>(</a:t>
            </a:r>
            <a:r>
              <a:rPr lang="en-CA" sz="1600" dirty="0" err="1">
                <a:latin typeface="Helvetica" pitchFamily="2" charset="0"/>
              </a:rPr>
              <a:t>Pichowicz</a:t>
            </a:r>
            <a:r>
              <a:rPr lang="en-CA" sz="1600" dirty="0">
                <a:latin typeface="Helvetica" pitchFamily="2" charset="0"/>
              </a:rPr>
              <a:t> et al. 2025)</a:t>
            </a:r>
            <a:endParaRPr lang="en-CA" sz="2000" dirty="0">
              <a:latin typeface="Helvetica" pitchFamily="2" charset="0"/>
            </a:endParaRPr>
          </a:p>
          <a:p>
            <a:pPr marL="285750" indent="-285750">
              <a:spcAft>
                <a:spcPts val="1800"/>
              </a:spcAft>
              <a:buFont typeface="Arial" panose="020B0604020202020204" pitchFamily="34" charset="0"/>
              <a:buChar char="•"/>
            </a:pPr>
            <a:r>
              <a:rPr lang="en-CA" sz="2000" b="1" dirty="0">
                <a:solidFill>
                  <a:srgbClr val="3A55F5"/>
                </a:solidFill>
                <a:latin typeface="Helvetica" pitchFamily="2" charset="0"/>
              </a:rPr>
              <a:t>32% </a:t>
            </a:r>
            <a:r>
              <a:rPr lang="en-CA" sz="2000" dirty="0">
                <a:latin typeface="Helvetica" pitchFamily="2" charset="0"/>
              </a:rPr>
              <a:t>inappropriate advice </a:t>
            </a:r>
            <a:r>
              <a:rPr lang="en-CA" sz="1600" dirty="0">
                <a:latin typeface="Helvetica" pitchFamily="2" charset="0"/>
              </a:rPr>
              <a:t>(Clark 2025)</a:t>
            </a:r>
          </a:p>
          <a:p>
            <a:pPr marL="285750" indent="-285750">
              <a:spcAft>
                <a:spcPts val="1800"/>
              </a:spcAft>
              <a:buFont typeface="Arial" panose="020B0604020202020204" pitchFamily="34" charset="0"/>
              <a:buChar char="•"/>
            </a:pPr>
            <a:r>
              <a:rPr lang="en-CA" sz="2000" dirty="0">
                <a:latin typeface="Helvetica" pitchFamily="2" charset="0"/>
              </a:rPr>
              <a:t>Rapidly improving </a:t>
            </a:r>
            <a:r>
              <a:rPr lang="en-CA" sz="1600" dirty="0">
                <a:latin typeface="Helvetica" pitchFamily="2" charset="0"/>
              </a:rPr>
              <a:t>(Campbell et al. 2025)</a:t>
            </a:r>
          </a:p>
          <a:p>
            <a:pPr marL="285750" indent="-285750">
              <a:spcAft>
                <a:spcPts val="1800"/>
              </a:spcAft>
              <a:buFont typeface="Arial" panose="020B0604020202020204" pitchFamily="34" charset="0"/>
              <a:buChar char="•"/>
            </a:pPr>
            <a:r>
              <a:rPr lang="en-CA" sz="2000" dirty="0">
                <a:latin typeface="Helvetica" pitchFamily="2" charset="0"/>
              </a:rPr>
              <a:t>Distress related to </a:t>
            </a:r>
            <a:r>
              <a:rPr lang="en-CA" sz="2000" b="1" i="1" dirty="0">
                <a:solidFill>
                  <a:srgbClr val="707CF9"/>
                </a:solidFill>
                <a:latin typeface="Helvetica" pitchFamily="2" charset="0"/>
              </a:rPr>
              <a:t>safety measures </a:t>
            </a:r>
            <a:r>
              <a:rPr lang="en-CA" sz="1600" dirty="0">
                <a:latin typeface="Helvetica" pitchFamily="2" charset="0"/>
              </a:rPr>
              <a:t>(Collins et al. 2025)</a:t>
            </a:r>
          </a:p>
          <a:p>
            <a:pPr marL="285750" indent="-285750">
              <a:spcAft>
                <a:spcPts val="1800"/>
              </a:spcAft>
              <a:buFont typeface="Arial" panose="020B0604020202020204" pitchFamily="34" charset="0"/>
              <a:buChar char="•"/>
            </a:pPr>
            <a:r>
              <a:rPr lang="en-CA" sz="2000" dirty="0">
                <a:latin typeface="Helvetica" pitchFamily="2" charset="0"/>
              </a:rPr>
              <a:t>Focus on </a:t>
            </a:r>
            <a:r>
              <a:rPr lang="en-CA" sz="2000" b="1" i="1" dirty="0">
                <a:solidFill>
                  <a:srgbClr val="9798FA"/>
                </a:solidFill>
                <a:latin typeface="Helvetica" pitchFamily="2" charset="0"/>
              </a:rPr>
              <a:t>suicidal risk </a:t>
            </a:r>
            <a:r>
              <a:rPr lang="en-CA" sz="2000" dirty="0">
                <a:latin typeface="Helvetica" pitchFamily="2" charset="0"/>
              </a:rPr>
              <a:t>to the detriment of other needs </a:t>
            </a:r>
            <a:r>
              <a:rPr lang="en-CA" sz="1600" dirty="0">
                <a:latin typeface="Helvetica" pitchFamily="2" charset="0"/>
              </a:rPr>
              <a:t>(Common Sense Media 2025)</a:t>
            </a:r>
            <a:endParaRPr lang="en-CA" sz="2000" dirty="0">
              <a:latin typeface="Helvetica" pitchFamily="2" charset="0"/>
            </a:endParaRPr>
          </a:p>
        </p:txBody>
      </p:sp>
    </p:spTree>
    <p:extLst>
      <p:ext uri="{BB962C8B-B14F-4D97-AF65-F5344CB8AC3E}">
        <p14:creationId xmlns:p14="http://schemas.microsoft.com/office/powerpoint/2010/main" val="228819174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ZoneTexte 5">
            <a:extLst>
              <a:ext uri="{FF2B5EF4-FFF2-40B4-BE49-F238E27FC236}">
                <a16:creationId xmlns:a16="http://schemas.microsoft.com/office/drawing/2014/main" id="{DCF90DA8-5223-D69B-2430-0331E4416352}"/>
              </a:ext>
            </a:extLst>
          </p:cNvPr>
          <p:cNvSpPr txBox="1"/>
          <p:nvPr/>
        </p:nvSpPr>
        <p:spPr>
          <a:xfrm>
            <a:off x="3786373" y="2340917"/>
            <a:ext cx="1571264" cy="461665"/>
          </a:xfrm>
          <a:prstGeom prst="rect">
            <a:avLst/>
          </a:prstGeom>
          <a:noFill/>
        </p:spPr>
        <p:txBody>
          <a:bodyPr wrap="none" rtlCol="0">
            <a:spAutoFit/>
          </a:bodyPr>
          <a:lstStyle/>
          <a:p>
            <a:pPr algn="ctr"/>
            <a:r>
              <a:rPr lang="en-CA" sz="2400" i="1" dirty="0">
                <a:solidFill>
                  <a:srgbClr val="3A55F5"/>
                </a:solidFill>
                <a:latin typeface="Helvetica" pitchFamily="2" charset="0"/>
              </a:rPr>
              <a:t>Psychosis</a:t>
            </a:r>
          </a:p>
        </p:txBody>
      </p:sp>
      <p:sp>
        <p:nvSpPr>
          <p:cNvPr id="7" name="ZoneTexte 6">
            <a:extLst>
              <a:ext uri="{FF2B5EF4-FFF2-40B4-BE49-F238E27FC236}">
                <a16:creationId xmlns:a16="http://schemas.microsoft.com/office/drawing/2014/main" id="{33BFE59B-DB95-B9BF-6BB6-29539C681EC2}"/>
              </a:ext>
            </a:extLst>
          </p:cNvPr>
          <p:cNvSpPr txBox="1"/>
          <p:nvPr/>
        </p:nvSpPr>
        <p:spPr>
          <a:xfrm>
            <a:off x="3940258" y="3570884"/>
            <a:ext cx="1263487" cy="461665"/>
          </a:xfrm>
          <a:prstGeom prst="rect">
            <a:avLst/>
          </a:prstGeom>
          <a:noFill/>
        </p:spPr>
        <p:txBody>
          <a:bodyPr wrap="none" rtlCol="0">
            <a:spAutoFit/>
          </a:bodyPr>
          <a:lstStyle/>
          <a:p>
            <a:pPr algn="ctr"/>
            <a:r>
              <a:rPr lang="en-CA" sz="2400" dirty="0">
                <a:latin typeface="Helvetica" pitchFamily="2" charset="0"/>
              </a:rPr>
              <a:t>Chatbot</a:t>
            </a:r>
          </a:p>
        </p:txBody>
      </p:sp>
      <p:sp>
        <p:nvSpPr>
          <p:cNvPr id="8" name="ZoneTexte 7">
            <a:extLst>
              <a:ext uri="{FF2B5EF4-FFF2-40B4-BE49-F238E27FC236}">
                <a16:creationId xmlns:a16="http://schemas.microsoft.com/office/drawing/2014/main" id="{2A689B86-E1DF-1122-0346-7F5E2E7D7A70}"/>
              </a:ext>
            </a:extLst>
          </p:cNvPr>
          <p:cNvSpPr txBox="1"/>
          <p:nvPr/>
        </p:nvSpPr>
        <p:spPr>
          <a:xfrm>
            <a:off x="4154258" y="1110951"/>
            <a:ext cx="835485" cy="461665"/>
          </a:xfrm>
          <a:prstGeom prst="rect">
            <a:avLst/>
          </a:prstGeom>
          <a:noFill/>
        </p:spPr>
        <p:txBody>
          <a:bodyPr wrap="none" rtlCol="0">
            <a:spAutoFit/>
          </a:bodyPr>
          <a:lstStyle/>
          <a:p>
            <a:pPr algn="ctr"/>
            <a:r>
              <a:rPr lang="en-CA" sz="2400" dirty="0">
                <a:latin typeface="Helvetica" pitchFamily="2" charset="0"/>
              </a:rPr>
              <a:t>User</a:t>
            </a:r>
          </a:p>
        </p:txBody>
      </p:sp>
      <p:cxnSp>
        <p:nvCxnSpPr>
          <p:cNvPr id="12" name="Connecteur en arc 11">
            <a:extLst>
              <a:ext uri="{FF2B5EF4-FFF2-40B4-BE49-F238E27FC236}">
                <a16:creationId xmlns:a16="http://schemas.microsoft.com/office/drawing/2014/main" id="{42AAC38F-1675-C7F1-2EDD-EE808BFCFFE5}"/>
              </a:ext>
            </a:extLst>
          </p:cNvPr>
          <p:cNvCxnSpPr>
            <a:cxnSpLocks/>
            <a:stCxn id="7" idx="1"/>
            <a:endCxn id="8" idx="1"/>
          </p:cNvCxnSpPr>
          <p:nvPr/>
        </p:nvCxnSpPr>
        <p:spPr>
          <a:xfrm rot="10800000" flipH="1">
            <a:off x="3940258" y="1341785"/>
            <a:ext cx="214000" cy="2459933"/>
          </a:xfrm>
          <a:prstGeom prst="curvedConnector3">
            <a:avLst>
              <a:gd name="adj1" fmla="val -436755"/>
            </a:avLst>
          </a:prstGeom>
          <a:ln w="38100">
            <a:gradFill>
              <a:gsLst>
                <a:gs pos="0">
                  <a:srgbClr val="3A55F5"/>
                </a:gs>
                <a:gs pos="100000">
                  <a:srgbClr val="DFB2FA"/>
                </a:gs>
              </a:gsLst>
              <a:lin ang="5400000" scaled="1"/>
            </a:gradFill>
            <a:tailEnd type="triangle"/>
          </a:ln>
        </p:spPr>
        <p:style>
          <a:lnRef idx="2">
            <a:schemeClr val="accent1"/>
          </a:lnRef>
          <a:fillRef idx="0">
            <a:schemeClr val="accent1"/>
          </a:fillRef>
          <a:effectRef idx="1">
            <a:schemeClr val="accent1"/>
          </a:effectRef>
          <a:fontRef idx="minor">
            <a:schemeClr val="tx1"/>
          </a:fontRef>
        </p:style>
      </p:cxnSp>
      <p:cxnSp>
        <p:nvCxnSpPr>
          <p:cNvPr id="14" name="Connecteur en arc 13">
            <a:extLst>
              <a:ext uri="{FF2B5EF4-FFF2-40B4-BE49-F238E27FC236}">
                <a16:creationId xmlns:a16="http://schemas.microsoft.com/office/drawing/2014/main" id="{EF5B7821-FE0A-1934-88EF-CBE5A2963FAE}"/>
              </a:ext>
            </a:extLst>
          </p:cNvPr>
          <p:cNvCxnSpPr>
            <a:cxnSpLocks/>
            <a:stCxn id="8" idx="3"/>
            <a:endCxn id="7" idx="3"/>
          </p:cNvCxnSpPr>
          <p:nvPr/>
        </p:nvCxnSpPr>
        <p:spPr>
          <a:xfrm>
            <a:off x="4989743" y="1341784"/>
            <a:ext cx="214002" cy="2459933"/>
          </a:xfrm>
          <a:prstGeom prst="curvedConnector3">
            <a:avLst>
              <a:gd name="adj1" fmla="val 531342"/>
            </a:avLst>
          </a:prstGeom>
          <a:ln w="38100">
            <a:gradFill>
              <a:gsLst>
                <a:gs pos="0">
                  <a:srgbClr val="DFB2FA"/>
                </a:gs>
                <a:gs pos="100000">
                  <a:srgbClr val="3A55F5"/>
                </a:gs>
              </a:gsLst>
              <a:lin ang="5400000" scaled="1"/>
            </a:gradFill>
            <a:tailEnd type="triangle"/>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82490135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a:extLst>
              <a:ext uri="{FF2B5EF4-FFF2-40B4-BE49-F238E27FC236}">
                <a16:creationId xmlns:a16="http://schemas.microsoft.com/office/drawing/2014/main" id="{41ADC7F9-9993-DC70-C65D-51848979D6E8}"/>
              </a:ext>
            </a:extLst>
          </p:cNvPr>
          <p:cNvSpPr>
            <a:spLocks noGrp="1"/>
          </p:cNvSpPr>
          <p:nvPr>
            <p:ph idx="1"/>
          </p:nvPr>
        </p:nvSpPr>
        <p:spPr>
          <a:xfrm>
            <a:off x="628650" y="1958009"/>
            <a:ext cx="7886700" cy="1262270"/>
          </a:xfrm>
        </p:spPr>
        <p:txBody>
          <a:bodyPr>
            <a:normAutofit fontScale="92500" lnSpcReduction="20000"/>
          </a:bodyPr>
          <a:lstStyle/>
          <a:p>
            <a:pPr marL="0" indent="0">
              <a:buNone/>
            </a:pPr>
            <a:r>
              <a:rPr lang="en-CA" i="1" dirty="0">
                <a:latin typeface="Helvetica" pitchFamily="2" charset="0"/>
              </a:rPr>
              <a:t>It's not as bad as people think (...)
The stigma towards artificial intelligence should not lead to prejudice.</a:t>
            </a:r>
          </a:p>
          <a:p>
            <a:pPr marL="0" indent="0">
              <a:buNone/>
            </a:pPr>
            <a:endParaRPr lang="en-CA" i="1" dirty="0">
              <a:latin typeface="Helvetica" pitchFamily="2" charset="0"/>
            </a:endParaRPr>
          </a:p>
          <a:p>
            <a:pPr marL="0" indent="0">
              <a:buNone/>
            </a:pPr>
            <a:r>
              <a:rPr lang="en-CA" sz="1700" dirty="0">
                <a:latin typeface="Helvetica" pitchFamily="2" charset="0"/>
              </a:rPr>
              <a:t>Research participant, 16 </a:t>
            </a:r>
            <a:r>
              <a:rPr lang="en-CA" sz="1700" dirty="0" err="1">
                <a:latin typeface="Helvetica" pitchFamily="2" charset="0"/>
              </a:rPr>
              <a:t>y.o</a:t>
            </a:r>
            <a:r>
              <a:rPr lang="en-CA" sz="1700" dirty="0">
                <a:latin typeface="Helvetica" pitchFamily="2" charset="0"/>
              </a:rPr>
              <a:t>.</a:t>
            </a:r>
          </a:p>
        </p:txBody>
      </p:sp>
      <p:sp>
        <p:nvSpPr>
          <p:cNvPr id="2" name="ZoneTexte 1">
            <a:extLst>
              <a:ext uri="{FF2B5EF4-FFF2-40B4-BE49-F238E27FC236}">
                <a16:creationId xmlns:a16="http://schemas.microsoft.com/office/drawing/2014/main" id="{43388E46-4503-221F-D00D-856B39696624}"/>
              </a:ext>
            </a:extLst>
          </p:cNvPr>
          <p:cNvSpPr txBox="1"/>
          <p:nvPr/>
        </p:nvSpPr>
        <p:spPr>
          <a:xfrm>
            <a:off x="571869" y="4834694"/>
            <a:ext cx="1420582" cy="276999"/>
          </a:xfrm>
          <a:prstGeom prst="rect">
            <a:avLst/>
          </a:prstGeom>
          <a:noFill/>
        </p:spPr>
        <p:txBody>
          <a:bodyPr wrap="none" rtlCol="0">
            <a:spAutoFit/>
          </a:bodyPr>
          <a:lstStyle/>
          <a:p>
            <a:r>
              <a:rPr lang="en-CA" sz="1200" dirty="0">
                <a:latin typeface="Helvetica" pitchFamily="2" charset="0"/>
              </a:rPr>
              <a:t>Paquin et al. 2025</a:t>
            </a:r>
          </a:p>
        </p:txBody>
      </p:sp>
    </p:spTree>
    <p:extLst>
      <p:ext uri="{BB962C8B-B14F-4D97-AF65-F5344CB8AC3E}">
        <p14:creationId xmlns:p14="http://schemas.microsoft.com/office/powerpoint/2010/main" val="98421072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4C23686D-2198-BD07-94BE-329CD09DD8FC}"/>
              </a:ext>
            </a:extLst>
          </p:cNvPr>
          <p:cNvSpPr>
            <a:spLocks noGrp="1"/>
          </p:cNvSpPr>
          <p:nvPr>
            <p:ph type="title"/>
          </p:nvPr>
        </p:nvSpPr>
        <p:spPr/>
        <p:txBody>
          <a:bodyPr/>
          <a:lstStyle/>
          <a:p>
            <a:r>
              <a:rPr lang="en-CA" dirty="0">
                <a:latin typeface="Helvetica" pitchFamily="2" charset="0"/>
              </a:rPr>
              <a:t>Benefits</a:t>
            </a:r>
          </a:p>
        </p:txBody>
      </p:sp>
      <p:sp>
        <p:nvSpPr>
          <p:cNvPr id="4" name="Rectangle 3">
            <a:extLst>
              <a:ext uri="{FF2B5EF4-FFF2-40B4-BE49-F238E27FC236}">
                <a16:creationId xmlns:a16="http://schemas.microsoft.com/office/drawing/2014/main" id="{61F877E1-78BA-BC55-6E5C-A4BDF53B55B4}"/>
              </a:ext>
            </a:extLst>
          </p:cNvPr>
          <p:cNvSpPr/>
          <p:nvPr/>
        </p:nvSpPr>
        <p:spPr>
          <a:xfrm>
            <a:off x="1994840" y="1392739"/>
            <a:ext cx="2027582" cy="1401417"/>
          </a:xfrm>
          <a:custGeom>
            <a:avLst/>
            <a:gdLst>
              <a:gd name="csX0" fmla="*/ 0 w 2027582"/>
              <a:gd name="csY0" fmla="*/ 0 h 1401417"/>
              <a:gd name="csX1" fmla="*/ 655585 w 2027582"/>
              <a:gd name="csY1" fmla="*/ 0 h 1401417"/>
              <a:gd name="csX2" fmla="*/ 1270618 w 2027582"/>
              <a:gd name="csY2" fmla="*/ 0 h 1401417"/>
              <a:gd name="csX3" fmla="*/ 2027582 w 2027582"/>
              <a:gd name="csY3" fmla="*/ 0 h 1401417"/>
              <a:gd name="csX4" fmla="*/ 2027582 w 2027582"/>
              <a:gd name="csY4" fmla="*/ 453125 h 1401417"/>
              <a:gd name="csX5" fmla="*/ 2027582 w 2027582"/>
              <a:gd name="csY5" fmla="*/ 892235 h 1401417"/>
              <a:gd name="csX6" fmla="*/ 2027582 w 2027582"/>
              <a:gd name="csY6" fmla="*/ 1401417 h 1401417"/>
              <a:gd name="csX7" fmla="*/ 1351721 w 2027582"/>
              <a:gd name="csY7" fmla="*/ 1401417 h 1401417"/>
              <a:gd name="csX8" fmla="*/ 635309 w 2027582"/>
              <a:gd name="csY8" fmla="*/ 1401417 h 1401417"/>
              <a:gd name="csX9" fmla="*/ 0 w 2027582"/>
              <a:gd name="csY9" fmla="*/ 1401417 h 1401417"/>
              <a:gd name="csX10" fmla="*/ 0 w 2027582"/>
              <a:gd name="csY10" fmla="*/ 934278 h 1401417"/>
              <a:gd name="csX11" fmla="*/ 0 w 2027582"/>
              <a:gd name="csY11" fmla="*/ 481153 h 1401417"/>
              <a:gd name="csX12" fmla="*/ 0 w 2027582"/>
              <a:gd name="csY12" fmla="*/ 0 h 1401417"/>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 ang="0">
                <a:pos x="csX10" y="csY10"/>
              </a:cxn>
              <a:cxn ang="0">
                <a:pos x="csX11" y="csY11"/>
              </a:cxn>
              <a:cxn ang="0">
                <a:pos x="csX12" y="csY12"/>
              </a:cxn>
            </a:cxnLst>
            <a:rect l="l" t="t" r="r" b="b"/>
            <a:pathLst>
              <a:path w="2027582" h="1401417" extrusionOk="0">
                <a:moveTo>
                  <a:pt x="0" y="0"/>
                </a:moveTo>
                <a:cubicBezTo>
                  <a:pt x="164046" y="-32235"/>
                  <a:pt x="419563" y="-13494"/>
                  <a:pt x="655585" y="0"/>
                </a:cubicBezTo>
                <a:cubicBezTo>
                  <a:pt x="891608" y="13494"/>
                  <a:pt x="1116062" y="3372"/>
                  <a:pt x="1270618" y="0"/>
                </a:cubicBezTo>
                <a:cubicBezTo>
                  <a:pt x="1425174" y="-3372"/>
                  <a:pt x="1776552" y="14729"/>
                  <a:pt x="2027582" y="0"/>
                </a:cubicBezTo>
                <a:cubicBezTo>
                  <a:pt x="2008863" y="127128"/>
                  <a:pt x="2016468" y="243528"/>
                  <a:pt x="2027582" y="453125"/>
                </a:cubicBezTo>
                <a:cubicBezTo>
                  <a:pt x="2038696" y="662722"/>
                  <a:pt x="2011028" y="739331"/>
                  <a:pt x="2027582" y="892235"/>
                </a:cubicBezTo>
                <a:cubicBezTo>
                  <a:pt x="2044137" y="1045139"/>
                  <a:pt x="2018620" y="1208930"/>
                  <a:pt x="2027582" y="1401417"/>
                </a:cubicBezTo>
                <a:cubicBezTo>
                  <a:pt x="1867213" y="1417917"/>
                  <a:pt x="1516372" y="1429702"/>
                  <a:pt x="1351721" y="1401417"/>
                </a:cubicBezTo>
                <a:cubicBezTo>
                  <a:pt x="1187070" y="1373132"/>
                  <a:pt x="836520" y="1434945"/>
                  <a:pt x="635309" y="1401417"/>
                </a:cubicBezTo>
                <a:cubicBezTo>
                  <a:pt x="434098" y="1367889"/>
                  <a:pt x="312266" y="1410473"/>
                  <a:pt x="0" y="1401417"/>
                </a:cubicBezTo>
                <a:cubicBezTo>
                  <a:pt x="2486" y="1240714"/>
                  <a:pt x="7680" y="1089571"/>
                  <a:pt x="0" y="934278"/>
                </a:cubicBezTo>
                <a:cubicBezTo>
                  <a:pt x="-7680" y="778985"/>
                  <a:pt x="-20118" y="671851"/>
                  <a:pt x="0" y="481153"/>
                </a:cubicBezTo>
                <a:cubicBezTo>
                  <a:pt x="20118" y="290455"/>
                  <a:pt x="17923" y="132005"/>
                  <a:pt x="0" y="0"/>
                </a:cubicBezTo>
                <a:close/>
              </a:path>
            </a:pathLst>
          </a:custGeom>
          <a:noFill/>
          <a:ln w="38100" cap="rnd">
            <a:gradFill flip="none" rotWithShape="1">
              <a:gsLst>
                <a:gs pos="0">
                  <a:srgbClr val="DFB2FA"/>
                </a:gs>
                <a:gs pos="100000">
                  <a:srgbClr val="3A55F5"/>
                </a:gs>
              </a:gsLst>
              <a:lin ang="16200000" scaled="0"/>
              <a:tileRect/>
            </a:gra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CA" dirty="0">
                <a:solidFill>
                  <a:srgbClr val="3A55F5"/>
                </a:solidFill>
                <a:latin typeface="Helvetica" pitchFamily="2" charset="0"/>
              </a:rPr>
              <a:t>Self-expression</a:t>
            </a:r>
          </a:p>
        </p:txBody>
      </p:sp>
      <p:sp>
        <p:nvSpPr>
          <p:cNvPr id="7" name="Rectangle 6">
            <a:extLst>
              <a:ext uri="{FF2B5EF4-FFF2-40B4-BE49-F238E27FC236}">
                <a16:creationId xmlns:a16="http://schemas.microsoft.com/office/drawing/2014/main" id="{61E754CD-F4FF-01FA-0E7A-D112717910AB}"/>
              </a:ext>
            </a:extLst>
          </p:cNvPr>
          <p:cNvSpPr/>
          <p:nvPr/>
        </p:nvSpPr>
        <p:spPr>
          <a:xfrm>
            <a:off x="4675921" y="1392738"/>
            <a:ext cx="2027582" cy="1401417"/>
          </a:xfrm>
          <a:custGeom>
            <a:avLst/>
            <a:gdLst>
              <a:gd name="csX0" fmla="*/ 0 w 2027582"/>
              <a:gd name="csY0" fmla="*/ 0 h 1401417"/>
              <a:gd name="csX1" fmla="*/ 655585 w 2027582"/>
              <a:gd name="csY1" fmla="*/ 0 h 1401417"/>
              <a:gd name="csX2" fmla="*/ 1270618 w 2027582"/>
              <a:gd name="csY2" fmla="*/ 0 h 1401417"/>
              <a:gd name="csX3" fmla="*/ 2027582 w 2027582"/>
              <a:gd name="csY3" fmla="*/ 0 h 1401417"/>
              <a:gd name="csX4" fmla="*/ 2027582 w 2027582"/>
              <a:gd name="csY4" fmla="*/ 453125 h 1401417"/>
              <a:gd name="csX5" fmla="*/ 2027582 w 2027582"/>
              <a:gd name="csY5" fmla="*/ 892235 h 1401417"/>
              <a:gd name="csX6" fmla="*/ 2027582 w 2027582"/>
              <a:gd name="csY6" fmla="*/ 1401417 h 1401417"/>
              <a:gd name="csX7" fmla="*/ 1351721 w 2027582"/>
              <a:gd name="csY7" fmla="*/ 1401417 h 1401417"/>
              <a:gd name="csX8" fmla="*/ 635309 w 2027582"/>
              <a:gd name="csY8" fmla="*/ 1401417 h 1401417"/>
              <a:gd name="csX9" fmla="*/ 0 w 2027582"/>
              <a:gd name="csY9" fmla="*/ 1401417 h 1401417"/>
              <a:gd name="csX10" fmla="*/ 0 w 2027582"/>
              <a:gd name="csY10" fmla="*/ 934278 h 1401417"/>
              <a:gd name="csX11" fmla="*/ 0 w 2027582"/>
              <a:gd name="csY11" fmla="*/ 481153 h 1401417"/>
              <a:gd name="csX12" fmla="*/ 0 w 2027582"/>
              <a:gd name="csY12" fmla="*/ 0 h 1401417"/>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 ang="0">
                <a:pos x="csX10" y="csY10"/>
              </a:cxn>
              <a:cxn ang="0">
                <a:pos x="csX11" y="csY11"/>
              </a:cxn>
              <a:cxn ang="0">
                <a:pos x="csX12" y="csY12"/>
              </a:cxn>
            </a:cxnLst>
            <a:rect l="l" t="t" r="r" b="b"/>
            <a:pathLst>
              <a:path w="2027582" h="1401417" extrusionOk="0">
                <a:moveTo>
                  <a:pt x="0" y="0"/>
                </a:moveTo>
                <a:cubicBezTo>
                  <a:pt x="164046" y="-32235"/>
                  <a:pt x="419563" y="-13494"/>
                  <a:pt x="655585" y="0"/>
                </a:cubicBezTo>
                <a:cubicBezTo>
                  <a:pt x="891608" y="13494"/>
                  <a:pt x="1116062" y="3372"/>
                  <a:pt x="1270618" y="0"/>
                </a:cubicBezTo>
                <a:cubicBezTo>
                  <a:pt x="1425174" y="-3372"/>
                  <a:pt x="1776552" y="14729"/>
                  <a:pt x="2027582" y="0"/>
                </a:cubicBezTo>
                <a:cubicBezTo>
                  <a:pt x="2008863" y="127128"/>
                  <a:pt x="2016468" y="243528"/>
                  <a:pt x="2027582" y="453125"/>
                </a:cubicBezTo>
                <a:cubicBezTo>
                  <a:pt x="2038696" y="662722"/>
                  <a:pt x="2011028" y="739331"/>
                  <a:pt x="2027582" y="892235"/>
                </a:cubicBezTo>
                <a:cubicBezTo>
                  <a:pt x="2044137" y="1045139"/>
                  <a:pt x="2018620" y="1208930"/>
                  <a:pt x="2027582" y="1401417"/>
                </a:cubicBezTo>
                <a:cubicBezTo>
                  <a:pt x="1867213" y="1417917"/>
                  <a:pt x="1516372" y="1429702"/>
                  <a:pt x="1351721" y="1401417"/>
                </a:cubicBezTo>
                <a:cubicBezTo>
                  <a:pt x="1187070" y="1373132"/>
                  <a:pt x="836520" y="1434945"/>
                  <a:pt x="635309" y="1401417"/>
                </a:cubicBezTo>
                <a:cubicBezTo>
                  <a:pt x="434098" y="1367889"/>
                  <a:pt x="312266" y="1410473"/>
                  <a:pt x="0" y="1401417"/>
                </a:cubicBezTo>
                <a:cubicBezTo>
                  <a:pt x="2486" y="1240714"/>
                  <a:pt x="7680" y="1089571"/>
                  <a:pt x="0" y="934278"/>
                </a:cubicBezTo>
                <a:cubicBezTo>
                  <a:pt x="-7680" y="778985"/>
                  <a:pt x="-20118" y="671851"/>
                  <a:pt x="0" y="481153"/>
                </a:cubicBezTo>
                <a:cubicBezTo>
                  <a:pt x="20118" y="290455"/>
                  <a:pt x="17923" y="132005"/>
                  <a:pt x="0" y="0"/>
                </a:cubicBezTo>
                <a:close/>
              </a:path>
            </a:pathLst>
          </a:custGeom>
          <a:noFill/>
          <a:ln w="38100" cap="rnd">
            <a:gradFill flip="none" rotWithShape="1">
              <a:gsLst>
                <a:gs pos="0">
                  <a:srgbClr val="DFB2FA"/>
                </a:gs>
                <a:gs pos="100000">
                  <a:srgbClr val="3A55F5"/>
                </a:gs>
              </a:gsLst>
              <a:lin ang="16200000" scaled="0"/>
              <a:tileRect/>
            </a:gra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CA" dirty="0">
                <a:solidFill>
                  <a:srgbClr val="3A55F5"/>
                </a:solidFill>
                <a:latin typeface="Helvetica" pitchFamily="2" charset="0"/>
              </a:rPr>
              <a:t>Non-judgemental feedback</a:t>
            </a:r>
          </a:p>
        </p:txBody>
      </p:sp>
      <p:sp>
        <p:nvSpPr>
          <p:cNvPr id="8" name="Rectangle 7">
            <a:extLst>
              <a:ext uri="{FF2B5EF4-FFF2-40B4-BE49-F238E27FC236}">
                <a16:creationId xmlns:a16="http://schemas.microsoft.com/office/drawing/2014/main" id="{74A35E9D-C0D9-6B44-245E-8E69CE5E81A4}"/>
              </a:ext>
            </a:extLst>
          </p:cNvPr>
          <p:cNvSpPr/>
          <p:nvPr/>
        </p:nvSpPr>
        <p:spPr>
          <a:xfrm>
            <a:off x="2550425" y="3215653"/>
            <a:ext cx="2027582" cy="1401417"/>
          </a:xfrm>
          <a:custGeom>
            <a:avLst/>
            <a:gdLst>
              <a:gd name="csX0" fmla="*/ 0 w 2027582"/>
              <a:gd name="csY0" fmla="*/ 0 h 1401417"/>
              <a:gd name="csX1" fmla="*/ 655585 w 2027582"/>
              <a:gd name="csY1" fmla="*/ 0 h 1401417"/>
              <a:gd name="csX2" fmla="*/ 1270618 w 2027582"/>
              <a:gd name="csY2" fmla="*/ 0 h 1401417"/>
              <a:gd name="csX3" fmla="*/ 2027582 w 2027582"/>
              <a:gd name="csY3" fmla="*/ 0 h 1401417"/>
              <a:gd name="csX4" fmla="*/ 2027582 w 2027582"/>
              <a:gd name="csY4" fmla="*/ 453125 h 1401417"/>
              <a:gd name="csX5" fmla="*/ 2027582 w 2027582"/>
              <a:gd name="csY5" fmla="*/ 892235 h 1401417"/>
              <a:gd name="csX6" fmla="*/ 2027582 w 2027582"/>
              <a:gd name="csY6" fmla="*/ 1401417 h 1401417"/>
              <a:gd name="csX7" fmla="*/ 1351721 w 2027582"/>
              <a:gd name="csY7" fmla="*/ 1401417 h 1401417"/>
              <a:gd name="csX8" fmla="*/ 635309 w 2027582"/>
              <a:gd name="csY8" fmla="*/ 1401417 h 1401417"/>
              <a:gd name="csX9" fmla="*/ 0 w 2027582"/>
              <a:gd name="csY9" fmla="*/ 1401417 h 1401417"/>
              <a:gd name="csX10" fmla="*/ 0 w 2027582"/>
              <a:gd name="csY10" fmla="*/ 934278 h 1401417"/>
              <a:gd name="csX11" fmla="*/ 0 w 2027582"/>
              <a:gd name="csY11" fmla="*/ 481153 h 1401417"/>
              <a:gd name="csX12" fmla="*/ 0 w 2027582"/>
              <a:gd name="csY12" fmla="*/ 0 h 1401417"/>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 ang="0">
                <a:pos x="csX10" y="csY10"/>
              </a:cxn>
              <a:cxn ang="0">
                <a:pos x="csX11" y="csY11"/>
              </a:cxn>
              <a:cxn ang="0">
                <a:pos x="csX12" y="csY12"/>
              </a:cxn>
            </a:cxnLst>
            <a:rect l="l" t="t" r="r" b="b"/>
            <a:pathLst>
              <a:path w="2027582" h="1401417" extrusionOk="0">
                <a:moveTo>
                  <a:pt x="0" y="0"/>
                </a:moveTo>
                <a:cubicBezTo>
                  <a:pt x="164046" y="-32235"/>
                  <a:pt x="419563" y="-13494"/>
                  <a:pt x="655585" y="0"/>
                </a:cubicBezTo>
                <a:cubicBezTo>
                  <a:pt x="891608" y="13494"/>
                  <a:pt x="1116062" y="3372"/>
                  <a:pt x="1270618" y="0"/>
                </a:cubicBezTo>
                <a:cubicBezTo>
                  <a:pt x="1425174" y="-3372"/>
                  <a:pt x="1776552" y="14729"/>
                  <a:pt x="2027582" y="0"/>
                </a:cubicBezTo>
                <a:cubicBezTo>
                  <a:pt x="2008863" y="127128"/>
                  <a:pt x="2016468" y="243528"/>
                  <a:pt x="2027582" y="453125"/>
                </a:cubicBezTo>
                <a:cubicBezTo>
                  <a:pt x="2038696" y="662722"/>
                  <a:pt x="2011028" y="739331"/>
                  <a:pt x="2027582" y="892235"/>
                </a:cubicBezTo>
                <a:cubicBezTo>
                  <a:pt x="2044137" y="1045139"/>
                  <a:pt x="2018620" y="1208930"/>
                  <a:pt x="2027582" y="1401417"/>
                </a:cubicBezTo>
                <a:cubicBezTo>
                  <a:pt x="1867213" y="1417917"/>
                  <a:pt x="1516372" y="1429702"/>
                  <a:pt x="1351721" y="1401417"/>
                </a:cubicBezTo>
                <a:cubicBezTo>
                  <a:pt x="1187070" y="1373132"/>
                  <a:pt x="836520" y="1434945"/>
                  <a:pt x="635309" y="1401417"/>
                </a:cubicBezTo>
                <a:cubicBezTo>
                  <a:pt x="434098" y="1367889"/>
                  <a:pt x="312266" y="1410473"/>
                  <a:pt x="0" y="1401417"/>
                </a:cubicBezTo>
                <a:cubicBezTo>
                  <a:pt x="2486" y="1240714"/>
                  <a:pt x="7680" y="1089571"/>
                  <a:pt x="0" y="934278"/>
                </a:cubicBezTo>
                <a:cubicBezTo>
                  <a:pt x="-7680" y="778985"/>
                  <a:pt x="-20118" y="671851"/>
                  <a:pt x="0" y="481153"/>
                </a:cubicBezTo>
                <a:cubicBezTo>
                  <a:pt x="20118" y="290455"/>
                  <a:pt x="17923" y="132005"/>
                  <a:pt x="0" y="0"/>
                </a:cubicBezTo>
                <a:close/>
              </a:path>
            </a:pathLst>
          </a:custGeom>
          <a:noFill/>
          <a:ln w="38100" cap="rnd">
            <a:gradFill flip="none" rotWithShape="1">
              <a:gsLst>
                <a:gs pos="0">
                  <a:srgbClr val="DFB2FA"/>
                </a:gs>
                <a:gs pos="100000">
                  <a:srgbClr val="3A55F5"/>
                </a:gs>
              </a:gsLst>
              <a:lin ang="16200000" scaled="0"/>
              <a:tileRect/>
            </a:gra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CA" dirty="0">
                <a:solidFill>
                  <a:srgbClr val="3A55F5"/>
                </a:solidFill>
                <a:latin typeface="Helvetica" pitchFamily="2" charset="0"/>
              </a:rPr>
              <a:t>Self-discovery</a:t>
            </a:r>
          </a:p>
        </p:txBody>
      </p:sp>
      <p:sp>
        <p:nvSpPr>
          <p:cNvPr id="5" name="Rectangle 4">
            <a:extLst>
              <a:ext uri="{FF2B5EF4-FFF2-40B4-BE49-F238E27FC236}">
                <a16:creationId xmlns:a16="http://schemas.microsoft.com/office/drawing/2014/main" id="{7217D84F-D4A3-0615-645C-F6404F6CB6CB}"/>
              </a:ext>
            </a:extLst>
          </p:cNvPr>
          <p:cNvSpPr/>
          <p:nvPr/>
        </p:nvSpPr>
        <p:spPr>
          <a:xfrm>
            <a:off x="5194466" y="3215653"/>
            <a:ext cx="2027582" cy="1401417"/>
          </a:xfrm>
          <a:custGeom>
            <a:avLst/>
            <a:gdLst>
              <a:gd name="csX0" fmla="*/ 0 w 2027582"/>
              <a:gd name="csY0" fmla="*/ 0 h 1401417"/>
              <a:gd name="csX1" fmla="*/ 655585 w 2027582"/>
              <a:gd name="csY1" fmla="*/ 0 h 1401417"/>
              <a:gd name="csX2" fmla="*/ 1270618 w 2027582"/>
              <a:gd name="csY2" fmla="*/ 0 h 1401417"/>
              <a:gd name="csX3" fmla="*/ 2027582 w 2027582"/>
              <a:gd name="csY3" fmla="*/ 0 h 1401417"/>
              <a:gd name="csX4" fmla="*/ 2027582 w 2027582"/>
              <a:gd name="csY4" fmla="*/ 453125 h 1401417"/>
              <a:gd name="csX5" fmla="*/ 2027582 w 2027582"/>
              <a:gd name="csY5" fmla="*/ 892235 h 1401417"/>
              <a:gd name="csX6" fmla="*/ 2027582 w 2027582"/>
              <a:gd name="csY6" fmla="*/ 1401417 h 1401417"/>
              <a:gd name="csX7" fmla="*/ 1351721 w 2027582"/>
              <a:gd name="csY7" fmla="*/ 1401417 h 1401417"/>
              <a:gd name="csX8" fmla="*/ 635309 w 2027582"/>
              <a:gd name="csY8" fmla="*/ 1401417 h 1401417"/>
              <a:gd name="csX9" fmla="*/ 0 w 2027582"/>
              <a:gd name="csY9" fmla="*/ 1401417 h 1401417"/>
              <a:gd name="csX10" fmla="*/ 0 w 2027582"/>
              <a:gd name="csY10" fmla="*/ 934278 h 1401417"/>
              <a:gd name="csX11" fmla="*/ 0 w 2027582"/>
              <a:gd name="csY11" fmla="*/ 481153 h 1401417"/>
              <a:gd name="csX12" fmla="*/ 0 w 2027582"/>
              <a:gd name="csY12" fmla="*/ 0 h 1401417"/>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 ang="0">
                <a:pos x="csX10" y="csY10"/>
              </a:cxn>
              <a:cxn ang="0">
                <a:pos x="csX11" y="csY11"/>
              </a:cxn>
              <a:cxn ang="0">
                <a:pos x="csX12" y="csY12"/>
              </a:cxn>
            </a:cxnLst>
            <a:rect l="l" t="t" r="r" b="b"/>
            <a:pathLst>
              <a:path w="2027582" h="1401417" extrusionOk="0">
                <a:moveTo>
                  <a:pt x="0" y="0"/>
                </a:moveTo>
                <a:cubicBezTo>
                  <a:pt x="164046" y="-32235"/>
                  <a:pt x="419563" y="-13494"/>
                  <a:pt x="655585" y="0"/>
                </a:cubicBezTo>
                <a:cubicBezTo>
                  <a:pt x="891608" y="13494"/>
                  <a:pt x="1116062" y="3372"/>
                  <a:pt x="1270618" y="0"/>
                </a:cubicBezTo>
                <a:cubicBezTo>
                  <a:pt x="1425174" y="-3372"/>
                  <a:pt x="1776552" y="14729"/>
                  <a:pt x="2027582" y="0"/>
                </a:cubicBezTo>
                <a:cubicBezTo>
                  <a:pt x="2008863" y="127128"/>
                  <a:pt x="2016468" y="243528"/>
                  <a:pt x="2027582" y="453125"/>
                </a:cubicBezTo>
                <a:cubicBezTo>
                  <a:pt x="2038696" y="662722"/>
                  <a:pt x="2011028" y="739331"/>
                  <a:pt x="2027582" y="892235"/>
                </a:cubicBezTo>
                <a:cubicBezTo>
                  <a:pt x="2044137" y="1045139"/>
                  <a:pt x="2018620" y="1208930"/>
                  <a:pt x="2027582" y="1401417"/>
                </a:cubicBezTo>
                <a:cubicBezTo>
                  <a:pt x="1867213" y="1417917"/>
                  <a:pt x="1516372" y="1429702"/>
                  <a:pt x="1351721" y="1401417"/>
                </a:cubicBezTo>
                <a:cubicBezTo>
                  <a:pt x="1187070" y="1373132"/>
                  <a:pt x="836520" y="1434945"/>
                  <a:pt x="635309" y="1401417"/>
                </a:cubicBezTo>
                <a:cubicBezTo>
                  <a:pt x="434098" y="1367889"/>
                  <a:pt x="312266" y="1410473"/>
                  <a:pt x="0" y="1401417"/>
                </a:cubicBezTo>
                <a:cubicBezTo>
                  <a:pt x="2486" y="1240714"/>
                  <a:pt x="7680" y="1089571"/>
                  <a:pt x="0" y="934278"/>
                </a:cubicBezTo>
                <a:cubicBezTo>
                  <a:pt x="-7680" y="778985"/>
                  <a:pt x="-20118" y="671851"/>
                  <a:pt x="0" y="481153"/>
                </a:cubicBezTo>
                <a:cubicBezTo>
                  <a:pt x="20118" y="290455"/>
                  <a:pt x="17923" y="132005"/>
                  <a:pt x="0" y="0"/>
                </a:cubicBezTo>
                <a:close/>
              </a:path>
            </a:pathLst>
          </a:custGeom>
          <a:noFill/>
          <a:ln w="38100" cap="rnd">
            <a:gradFill flip="none" rotWithShape="1">
              <a:gsLst>
                <a:gs pos="0">
                  <a:srgbClr val="DFB2FA"/>
                </a:gs>
                <a:gs pos="100000">
                  <a:srgbClr val="3A55F5"/>
                </a:gs>
              </a:gsLst>
              <a:lin ang="16200000" scaled="0"/>
              <a:tileRect/>
            </a:gra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CA" dirty="0">
                <a:solidFill>
                  <a:srgbClr val="3A55F5"/>
                </a:solidFill>
                <a:latin typeface="Helvetica" pitchFamily="2" charset="0"/>
              </a:rPr>
              <a:t>Social skills</a:t>
            </a:r>
          </a:p>
        </p:txBody>
      </p:sp>
    </p:spTree>
    <p:extLst>
      <p:ext uri="{BB962C8B-B14F-4D97-AF65-F5344CB8AC3E}">
        <p14:creationId xmlns:p14="http://schemas.microsoft.com/office/powerpoint/2010/main" val="167014620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33D46093-D425-5B22-B061-02D9703FC7FF}"/>
              </a:ext>
            </a:extLst>
          </p:cNvPr>
          <p:cNvSpPr>
            <a:spLocks noGrp="1"/>
          </p:cNvSpPr>
          <p:nvPr>
            <p:ph type="title"/>
          </p:nvPr>
        </p:nvSpPr>
        <p:spPr/>
        <p:txBody>
          <a:bodyPr/>
          <a:lstStyle/>
          <a:p>
            <a:r>
              <a:rPr lang="en-CA" dirty="0">
                <a:latin typeface="Helvetica" pitchFamily="2" charset="0"/>
              </a:rPr>
              <a:t>Who is more at risk?</a:t>
            </a:r>
          </a:p>
        </p:txBody>
      </p:sp>
      <p:sp>
        <p:nvSpPr>
          <p:cNvPr id="3" name="Espace réservé du contenu 2">
            <a:extLst>
              <a:ext uri="{FF2B5EF4-FFF2-40B4-BE49-F238E27FC236}">
                <a16:creationId xmlns:a16="http://schemas.microsoft.com/office/drawing/2014/main" id="{D25EF9DC-971B-9394-1C59-B48A37E2925D}"/>
              </a:ext>
            </a:extLst>
          </p:cNvPr>
          <p:cNvSpPr>
            <a:spLocks noGrp="1"/>
          </p:cNvSpPr>
          <p:nvPr>
            <p:ph idx="1"/>
          </p:nvPr>
        </p:nvSpPr>
        <p:spPr/>
        <p:txBody>
          <a:bodyPr/>
          <a:lstStyle/>
          <a:p>
            <a:r>
              <a:rPr lang="en-CA" dirty="0">
                <a:latin typeface="Helvetica" pitchFamily="2" charset="0"/>
              </a:rPr>
              <a:t>Male gender
Loneliness
Intimidation
Mental health issues
Frequent/prolonged use</a:t>
            </a:r>
          </a:p>
        </p:txBody>
      </p:sp>
      <p:sp>
        <p:nvSpPr>
          <p:cNvPr id="4" name="ZoneTexte 3">
            <a:extLst>
              <a:ext uri="{FF2B5EF4-FFF2-40B4-BE49-F238E27FC236}">
                <a16:creationId xmlns:a16="http://schemas.microsoft.com/office/drawing/2014/main" id="{1FB2C318-8D66-E330-8AB8-891483DF1578}"/>
              </a:ext>
            </a:extLst>
          </p:cNvPr>
          <p:cNvSpPr txBox="1"/>
          <p:nvPr/>
        </p:nvSpPr>
        <p:spPr>
          <a:xfrm>
            <a:off x="571869" y="4834694"/>
            <a:ext cx="1148071" cy="276999"/>
          </a:xfrm>
          <a:prstGeom prst="rect">
            <a:avLst/>
          </a:prstGeom>
          <a:noFill/>
        </p:spPr>
        <p:txBody>
          <a:bodyPr wrap="none" rtlCol="0">
            <a:spAutoFit/>
          </a:bodyPr>
          <a:lstStyle/>
          <a:p>
            <a:r>
              <a:rPr lang="en-CA" sz="1200" dirty="0">
                <a:latin typeface="Helvetica" pitchFamily="2" charset="0"/>
              </a:rPr>
              <a:t>Liu et al. 2024</a:t>
            </a:r>
          </a:p>
        </p:txBody>
      </p:sp>
    </p:spTree>
    <p:extLst>
      <p:ext uri="{BB962C8B-B14F-4D97-AF65-F5344CB8AC3E}">
        <p14:creationId xmlns:p14="http://schemas.microsoft.com/office/powerpoint/2010/main" val="21712132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1">
            <a:extLst>
              <a:ext uri="{FF2B5EF4-FFF2-40B4-BE49-F238E27FC236}">
                <a16:creationId xmlns:a16="http://schemas.microsoft.com/office/drawing/2014/main" id="{2D73354F-3351-F41B-143B-D040A863D565}"/>
              </a:ext>
            </a:extLst>
          </p:cNvPr>
          <p:cNvPicPr>
            <a:picLocks noChangeAspect="1"/>
          </p:cNvPicPr>
          <p:nvPr/>
        </p:nvPicPr>
        <p:blipFill>
          <a:blip r:embed="rId3"/>
          <a:stretch>
            <a:fillRect/>
          </a:stretch>
        </p:blipFill>
        <p:spPr>
          <a:xfrm>
            <a:off x="5013649" y="0"/>
            <a:ext cx="2376736" cy="5143500"/>
          </a:xfrm>
          <a:prstGeom prst="rect">
            <a:avLst/>
          </a:prstGeom>
        </p:spPr>
      </p:pic>
      <p:sp>
        <p:nvSpPr>
          <p:cNvPr id="3" name="ZoneTexte 2">
            <a:extLst>
              <a:ext uri="{FF2B5EF4-FFF2-40B4-BE49-F238E27FC236}">
                <a16:creationId xmlns:a16="http://schemas.microsoft.com/office/drawing/2014/main" id="{07D15871-A316-D2B4-FFD2-1EE18A91E82E}"/>
              </a:ext>
            </a:extLst>
          </p:cNvPr>
          <p:cNvSpPr txBox="1"/>
          <p:nvPr/>
        </p:nvSpPr>
        <p:spPr>
          <a:xfrm>
            <a:off x="1006998" y="1833086"/>
            <a:ext cx="2720050" cy="1477328"/>
          </a:xfrm>
          <a:prstGeom prst="rect">
            <a:avLst/>
          </a:prstGeom>
          <a:noFill/>
        </p:spPr>
        <p:txBody>
          <a:bodyPr wrap="square" rtlCol="0">
            <a:spAutoFit/>
          </a:bodyPr>
          <a:lstStyle/>
          <a:p>
            <a:r>
              <a:rPr lang="en-CA" b="1" dirty="0">
                <a:latin typeface="Helvetica" pitchFamily="2" charset="0"/>
              </a:rPr>
              <a:t>Protecting youth</a:t>
            </a:r>
          </a:p>
          <a:p>
            <a:endParaRPr lang="en-CA" b="1" dirty="0">
              <a:latin typeface="Helvetica" pitchFamily="2" charset="0"/>
            </a:endParaRPr>
          </a:p>
          <a:p>
            <a:r>
              <a:rPr lang="en-CA" dirty="0">
                <a:latin typeface="Helvetica" pitchFamily="2" charset="0"/>
              </a:rPr>
              <a:t>Age limits</a:t>
            </a:r>
          </a:p>
          <a:p>
            <a:endParaRPr lang="en-CA" dirty="0">
              <a:latin typeface="Helvetica" pitchFamily="2" charset="0"/>
            </a:endParaRPr>
          </a:p>
          <a:p>
            <a:r>
              <a:rPr lang="en-CA" dirty="0">
                <a:latin typeface="Helvetica" pitchFamily="2" charset="0"/>
              </a:rPr>
              <a:t>Parental control</a:t>
            </a:r>
          </a:p>
        </p:txBody>
      </p:sp>
    </p:spTree>
    <p:extLst>
      <p:ext uri="{BB962C8B-B14F-4D97-AF65-F5344CB8AC3E}">
        <p14:creationId xmlns:p14="http://schemas.microsoft.com/office/powerpoint/2010/main" val="247524924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1">
            <a:extLst>
              <a:ext uri="{FF2B5EF4-FFF2-40B4-BE49-F238E27FC236}">
                <a16:creationId xmlns:a16="http://schemas.microsoft.com/office/drawing/2014/main" id="{DB18C316-8D8A-420C-B9AA-290749EB262C}"/>
              </a:ext>
            </a:extLst>
          </p:cNvPr>
          <p:cNvPicPr>
            <a:picLocks noChangeAspect="1"/>
          </p:cNvPicPr>
          <p:nvPr/>
        </p:nvPicPr>
        <p:blipFill>
          <a:blip r:embed="rId3"/>
          <a:stretch>
            <a:fillRect/>
          </a:stretch>
        </p:blipFill>
        <p:spPr>
          <a:xfrm>
            <a:off x="68290" y="263020"/>
            <a:ext cx="9007419" cy="4617460"/>
          </a:xfrm>
          <a:prstGeom prst="rect">
            <a:avLst/>
          </a:prstGeom>
        </p:spPr>
      </p:pic>
    </p:spTree>
    <p:extLst>
      <p:ext uri="{BB962C8B-B14F-4D97-AF65-F5344CB8AC3E}">
        <p14:creationId xmlns:p14="http://schemas.microsoft.com/office/powerpoint/2010/main" val="43865084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B5A36483-6429-939F-D7FA-9558099F1774}"/>
              </a:ext>
            </a:extLst>
          </p:cNvPr>
          <p:cNvSpPr>
            <a:spLocks noGrp="1"/>
          </p:cNvSpPr>
          <p:nvPr>
            <p:ph type="title"/>
          </p:nvPr>
        </p:nvSpPr>
        <p:spPr/>
        <p:txBody>
          <a:bodyPr/>
          <a:lstStyle/>
          <a:p>
            <a:r>
              <a:rPr lang="en-CA" dirty="0">
                <a:latin typeface="Helvetica" pitchFamily="2" charset="0"/>
              </a:rPr>
              <a:t>Raising awareness</a:t>
            </a:r>
          </a:p>
        </p:txBody>
      </p:sp>
      <p:sp>
        <p:nvSpPr>
          <p:cNvPr id="3" name="Espace réservé du contenu 2">
            <a:extLst>
              <a:ext uri="{FF2B5EF4-FFF2-40B4-BE49-F238E27FC236}">
                <a16:creationId xmlns:a16="http://schemas.microsoft.com/office/drawing/2014/main" id="{DE0A02FA-AD9D-652A-33C7-21CFBD2DFCF0}"/>
              </a:ext>
            </a:extLst>
          </p:cNvPr>
          <p:cNvSpPr>
            <a:spLocks noGrp="1"/>
          </p:cNvSpPr>
          <p:nvPr>
            <p:ph idx="1"/>
          </p:nvPr>
        </p:nvSpPr>
        <p:spPr/>
        <p:txBody>
          <a:bodyPr/>
          <a:lstStyle/>
          <a:p>
            <a:r>
              <a:rPr lang="en-CA" dirty="0">
                <a:latin typeface="Helvetica" pitchFamily="2" charset="0"/>
              </a:rPr>
              <a:t>Data management policies</a:t>
            </a:r>
          </a:p>
          <a:p>
            <a:r>
              <a:rPr lang="en-CA" dirty="0">
                <a:latin typeface="Helvetica" pitchFamily="2" charset="0"/>
              </a:rPr>
              <a:t>Commercial purpose of AI</a:t>
            </a:r>
          </a:p>
          <a:p>
            <a:r>
              <a:rPr lang="en-CA" dirty="0">
                <a:latin typeface="Helvetica" pitchFamily="2" charset="0"/>
              </a:rPr>
              <a:t>Generated empathy</a:t>
            </a:r>
          </a:p>
          <a:p>
            <a:r>
              <a:rPr lang="en-CA" dirty="0">
                <a:latin typeface="Helvetica" pitchFamily="2" charset="0"/>
              </a:rPr>
              <a:t>Good for validation – less good for challenging</a:t>
            </a:r>
          </a:p>
          <a:p>
            <a:r>
              <a:rPr lang="en-CA" dirty="0">
                <a:latin typeface="Helvetica" pitchFamily="2" charset="0"/>
              </a:rPr>
              <a:t>Risk of losing access</a:t>
            </a:r>
          </a:p>
          <a:p>
            <a:r>
              <a:rPr lang="en-CA" dirty="0">
                <a:latin typeface="Helvetica" pitchFamily="2" charset="0"/>
              </a:rPr>
              <a:t>Risk of error and bad advice</a:t>
            </a:r>
          </a:p>
          <a:p>
            <a:endParaRPr lang="en-CA" dirty="0">
              <a:latin typeface="Helvetica" pitchFamily="2" charset="0"/>
            </a:endParaRPr>
          </a:p>
        </p:txBody>
      </p:sp>
    </p:spTree>
    <p:extLst>
      <p:ext uri="{BB962C8B-B14F-4D97-AF65-F5344CB8AC3E}">
        <p14:creationId xmlns:p14="http://schemas.microsoft.com/office/powerpoint/2010/main" val="132016026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C7DC7E4F-BEF9-304D-3CDB-351203A33561}"/>
              </a:ext>
            </a:extLst>
          </p:cNvPr>
          <p:cNvSpPr>
            <a:spLocks noGrp="1"/>
          </p:cNvSpPr>
          <p:nvPr>
            <p:ph type="title"/>
          </p:nvPr>
        </p:nvSpPr>
        <p:spPr/>
        <p:txBody>
          <a:bodyPr/>
          <a:lstStyle/>
          <a:p>
            <a:r>
              <a:rPr lang="en-CA" dirty="0">
                <a:latin typeface="Helvetica" pitchFamily="2" charset="0"/>
              </a:rPr>
              <a:t>Promoting safe use</a:t>
            </a:r>
          </a:p>
        </p:txBody>
      </p:sp>
      <p:sp>
        <p:nvSpPr>
          <p:cNvPr id="4" name="Rectangle 3">
            <a:extLst>
              <a:ext uri="{FF2B5EF4-FFF2-40B4-BE49-F238E27FC236}">
                <a16:creationId xmlns:a16="http://schemas.microsoft.com/office/drawing/2014/main" id="{5FA16D50-EE8F-4E1D-1EA1-E0B7E96BFE95}"/>
              </a:ext>
            </a:extLst>
          </p:cNvPr>
          <p:cNvSpPr/>
          <p:nvPr/>
        </p:nvSpPr>
        <p:spPr>
          <a:xfrm>
            <a:off x="837371" y="2087219"/>
            <a:ext cx="2027582" cy="1401417"/>
          </a:xfrm>
          <a:custGeom>
            <a:avLst/>
            <a:gdLst>
              <a:gd name="csX0" fmla="*/ 0 w 2027582"/>
              <a:gd name="csY0" fmla="*/ 0 h 1401417"/>
              <a:gd name="csX1" fmla="*/ 655585 w 2027582"/>
              <a:gd name="csY1" fmla="*/ 0 h 1401417"/>
              <a:gd name="csX2" fmla="*/ 1270618 w 2027582"/>
              <a:gd name="csY2" fmla="*/ 0 h 1401417"/>
              <a:gd name="csX3" fmla="*/ 2027582 w 2027582"/>
              <a:gd name="csY3" fmla="*/ 0 h 1401417"/>
              <a:gd name="csX4" fmla="*/ 2027582 w 2027582"/>
              <a:gd name="csY4" fmla="*/ 453125 h 1401417"/>
              <a:gd name="csX5" fmla="*/ 2027582 w 2027582"/>
              <a:gd name="csY5" fmla="*/ 892235 h 1401417"/>
              <a:gd name="csX6" fmla="*/ 2027582 w 2027582"/>
              <a:gd name="csY6" fmla="*/ 1401417 h 1401417"/>
              <a:gd name="csX7" fmla="*/ 1351721 w 2027582"/>
              <a:gd name="csY7" fmla="*/ 1401417 h 1401417"/>
              <a:gd name="csX8" fmla="*/ 635309 w 2027582"/>
              <a:gd name="csY8" fmla="*/ 1401417 h 1401417"/>
              <a:gd name="csX9" fmla="*/ 0 w 2027582"/>
              <a:gd name="csY9" fmla="*/ 1401417 h 1401417"/>
              <a:gd name="csX10" fmla="*/ 0 w 2027582"/>
              <a:gd name="csY10" fmla="*/ 934278 h 1401417"/>
              <a:gd name="csX11" fmla="*/ 0 w 2027582"/>
              <a:gd name="csY11" fmla="*/ 481153 h 1401417"/>
              <a:gd name="csX12" fmla="*/ 0 w 2027582"/>
              <a:gd name="csY12" fmla="*/ 0 h 1401417"/>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 ang="0">
                <a:pos x="csX10" y="csY10"/>
              </a:cxn>
              <a:cxn ang="0">
                <a:pos x="csX11" y="csY11"/>
              </a:cxn>
              <a:cxn ang="0">
                <a:pos x="csX12" y="csY12"/>
              </a:cxn>
            </a:cxnLst>
            <a:rect l="l" t="t" r="r" b="b"/>
            <a:pathLst>
              <a:path w="2027582" h="1401417" extrusionOk="0">
                <a:moveTo>
                  <a:pt x="0" y="0"/>
                </a:moveTo>
                <a:cubicBezTo>
                  <a:pt x="164046" y="-32235"/>
                  <a:pt x="419563" y="-13494"/>
                  <a:pt x="655585" y="0"/>
                </a:cubicBezTo>
                <a:cubicBezTo>
                  <a:pt x="891608" y="13494"/>
                  <a:pt x="1116062" y="3372"/>
                  <a:pt x="1270618" y="0"/>
                </a:cubicBezTo>
                <a:cubicBezTo>
                  <a:pt x="1425174" y="-3372"/>
                  <a:pt x="1776552" y="14729"/>
                  <a:pt x="2027582" y="0"/>
                </a:cubicBezTo>
                <a:cubicBezTo>
                  <a:pt x="2008863" y="127128"/>
                  <a:pt x="2016468" y="243528"/>
                  <a:pt x="2027582" y="453125"/>
                </a:cubicBezTo>
                <a:cubicBezTo>
                  <a:pt x="2038696" y="662722"/>
                  <a:pt x="2011028" y="739331"/>
                  <a:pt x="2027582" y="892235"/>
                </a:cubicBezTo>
                <a:cubicBezTo>
                  <a:pt x="2044137" y="1045139"/>
                  <a:pt x="2018620" y="1208930"/>
                  <a:pt x="2027582" y="1401417"/>
                </a:cubicBezTo>
                <a:cubicBezTo>
                  <a:pt x="1867213" y="1417917"/>
                  <a:pt x="1516372" y="1429702"/>
                  <a:pt x="1351721" y="1401417"/>
                </a:cubicBezTo>
                <a:cubicBezTo>
                  <a:pt x="1187070" y="1373132"/>
                  <a:pt x="836520" y="1434945"/>
                  <a:pt x="635309" y="1401417"/>
                </a:cubicBezTo>
                <a:cubicBezTo>
                  <a:pt x="434098" y="1367889"/>
                  <a:pt x="312266" y="1410473"/>
                  <a:pt x="0" y="1401417"/>
                </a:cubicBezTo>
                <a:cubicBezTo>
                  <a:pt x="2486" y="1240714"/>
                  <a:pt x="7680" y="1089571"/>
                  <a:pt x="0" y="934278"/>
                </a:cubicBezTo>
                <a:cubicBezTo>
                  <a:pt x="-7680" y="778985"/>
                  <a:pt x="-20118" y="671851"/>
                  <a:pt x="0" y="481153"/>
                </a:cubicBezTo>
                <a:cubicBezTo>
                  <a:pt x="20118" y="290455"/>
                  <a:pt x="17923" y="132005"/>
                  <a:pt x="0" y="0"/>
                </a:cubicBezTo>
                <a:close/>
              </a:path>
            </a:pathLst>
          </a:custGeom>
          <a:noFill/>
          <a:ln w="38100" cap="rnd">
            <a:gradFill flip="none" rotWithShape="1">
              <a:gsLst>
                <a:gs pos="0">
                  <a:srgbClr val="DFB2FA"/>
                </a:gs>
                <a:gs pos="100000">
                  <a:srgbClr val="3A55F5"/>
                </a:gs>
              </a:gsLst>
              <a:lin ang="16200000" scaled="0"/>
              <a:tileRect/>
            </a:gra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CA" dirty="0">
                <a:solidFill>
                  <a:srgbClr val="3A55F5"/>
                </a:solidFill>
                <a:latin typeface="Helvetica" pitchFamily="2" charset="0"/>
              </a:rPr>
              <a:t>Boundaries</a:t>
            </a:r>
          </a:p>
        </p:txBody>
      </p:sp>
      <p:sp>
        <p:nvSpPr>
          <p:cNvPr id="5" name="Rectangle 4">
            <a:extLst>
              <a:ext uri="{FF2B5EF4-FFF2-40B4-BE49-F238E27FC236}">
                <a16:creationId xmlns:a16="http://schemas.microsoft.com/office/drawing/2014/main" id="{8F43F7B4-E5FB-4FA9-0E55-76A26F2A8DEB}"/>
              </a:ext>
            </a:extLst>
          </p:cNvPr>
          <p:cNvSpPr/>
          <p:nvPr/>
        </p:nvSpPr>
        <p:spPr>
          <a:xfrm>
            <a:off x="3518452" y="2087218"/>
            <a:ext cx="2027582" cy="1401417"/>
          </a:xfrm>
          <a:custGeom>
            <a:avLst/>
            <a:gdLst>
              <a:gd name="csX0" fmla="*/ 0 w 2027582"/>
              <a:gd name="csY0" fmla="*/ 0 h 1401417"/>
              <a:gd name="csX1" fmla="*/ 655585 w 2027582"/>
              <a:gd name="csY1" fmla="*/ 0 h 1401417"/>
              <a:gd name="csX2" fmla="*/ 1270618 w 2027582"/>
              <a:gd name="csY2" fmla="*/ 0 h 1401417"/>
              <a:gd name="csX3" fmla="*/ 2027582 w 2027582"/>
              <a:gd name="csY3" fmla="*/ 0 h 1401417"/>
              <a:gd name="csX4" fmla="*/ 2027582 w 2027582"/>
              <a:gd name="csY4" fmla="*/ 453125 h 1401417"/>
              <a:gd name="csX5" fmla="*/ 2027582 w 2027582"/>
              <a:gd name="csY5" fmla="*/ 892235 h 1401417"/>
              <a:gd name="csX6" fmla="*/ 2027582 w 2027582"/>
              <a:gd name="csY6" fmla="*/ 1401417 h 1401417"/>
              <a:gd name="csX7" fmla="*/ 1351721 w 2027582"/>
              <a:gd name="csY7" fmla="*/ 1401417 h 1401417"/>
              <a:gd name="csX8" fmla="*/ 635309 w 2027582"/>
              <a:gd name="csY8" fmla="*/ 1401417 h 1401417"/>
              <a:gd name="csX9" fmla="*/ 0 w 2027582"/>
              <a:gd name="csY9" fmla="*/ 1401417 h 1401417"/>
              <a:gd name="csX10" fmla="*/ 0 w 2027582"/>
              <a:gd name="csY10" fmla="*/ 934278 h 1401417"/>
              <a:gd name="csX11" fmla="*/ 0 w 2027582"/>
              <a:gd name="csY11" fmla="*/ 481153 h 1401417"/>
              <a:gd name="csX12" fmla="*/ 0 w 2027582"/>
              <a:gd name="csY12" fmla="*/ 0 h 1401417"/>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 ang="0">
                <a:pos x="csX10" y="csY10"/>
              </a:cxn>
              <a:cxn ang="0">
                <a:pos x="csX11" y="csY11"/>
              </a:cxn>
              <a:cxn ang="0">
                <a:pos x="csX12" y="csY12"/>
              </a:cxn>
            </a:cxnLst>
            <a:rect l="l" t="t" r="r" b="b"/>
            <a:pathLst>
              <a:path w="2027582" h="1401417" extrusionOk="0">
                <a:moveTo>
                  <a:pt x="0" y="0"/>
                </a:moveTo>
                <a:cubicBezTo>
                  <a:pt x="164046" y="-32235"/>
                  <a:pt x="419563" y="-13494"/>
                  <a:pt x="655585" y="0"/>
                </a:cubicBezTo>
                <a:cubicBezTo>
                  <a:pt x="891608" y="13494"/>
                  <a:pt x="1116062" y="3372"/>
                  <a:pt x="1270618" y="0"/>
                </a:cubicBezTo>
                <a:cubicBezTo>
                  <a:pt x="1425174" y="-3372"/>
                  <a:pt x="1776552" y="14729"/>
                  <a:pt x="2027582" y="0"/>
                </a:cubicBezTo>
                <a:cubicBezTo>
                  <a:pt x="2008863" y="127128"/>
                  <a:pt x="2016468" y="243528"/>
                  <a:pt x="2027582" y="453125"/>
                </a:cubicBezTo>
                <a:cubicBezTo>
                  <a:pt x="2038696" y="662722"/>
                  <a:pt x="2011028" y="739331"/>
                  <a:pt x="2027582" y="892235"/>
                </a:cubicBezTo>
                <a:cubicBezTo>
                  <a:pt x="2044137" y="1045139"/>
                  <a:pt x="2018620" y="1208930"/>
                  <a:pt x="2027582" y="1401417"/>
                </a:cubicBezTo>
                <a:cubicBezTo>
                  <a:pt x="1867213" y="1417917"/>
                  <a:pt x="1516372" y="1429702"/>
                  <a:pt x="1351721" y="1401417"/>
                </a:cubicBezTo>
                <a:cubicBezTo>
                  <a:pt x="1187070" y="1373132"/>
                  <a:pt x="836520" y="1434945"/>
                  <a:pt x="635309" y="1401417"/>
                </a:cubicBezTo>
                <a:cubicBezTo>
                  <a:pt x="434098" y="1367889"/>
                  <a:pt x="312266" y="1410473"/>
                  <a:pt x="0" y="1401417"/>
                </a:cubicBezTo>
                <a:cubicBezTo>
                  <a:pt x="2486" y="1240714"/>
                  <a:pt x="7680" y="1089571"/>
                  <a:pt x="0" y="934278"/>
                </a:cubicBezTo>
                <a:cubicBezTo>
                  <a:pt x="-7680" y="778985"/>
                  <a:pt x="-20118" y="671851"/>
                  <a:pt x="0" y="481153"/>
                </a:cubicBezTo>
                <a:cubicBezTo>
                  <a:pt x="20118" y="290455"/>
                  <a:pt x="17923" y="132005"/>
                  <a:pt x="0" y="0"/>
                </a:cubicBezTo>
                <a:close/>
              </a:path>
            </a:pathLst>
          </a:custGeom>
          <a:noFill/>
          <a:ln w="38100" cap="rnd">
            <a:gradFill flip="none" rotWithShape="1">
              <a:gsLst>
                <a:gs pos="0">
                  <a:srgbClr val="DFB2FA"/>
                </a:gs>
                <a:gs pos="100000">
                  <a:srgbClr val="3A55F5"/>
                </a:gs>
              </a:gsLst>
              <a:lin ang="16200000" scaled="0"/>
              <a:tileRect/>
            </a:gra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CA" dirty="0">
                <a:solidFill>
                  <a:srgbClr val="3A55F5"/>
                </a:solidFill>
                <a:latin typeface="Helvetica" pitchFamily="2" charset="0"/>
              </a:rPr>
              <a:t>Shared exploration</a:t>
            </a:r>
          </a:p>
        </p:txBody>
      </p:sp>
      <p:sp>
        <p:nvSpPr>
          <p:cNvPr id="6" name="Rectangle 5">
            <a:extLst>
              <a:ext uri="{FF2B5EF4-FFF2-40B4-BE49-F238E27FC236}">
                <a16:creationId xmlns:a16="http://schemas.microsoft.com/office/drawing/2014/main" id="{F9A3B183-EFC3-A953-3353-B17E36FBDA90}"/>
              </a:ext>
            </a:extLst>
          </p:cNvPr>
          <p:cNvSpPr/>
          <p:nvPr/>
        </p:nvSpPr>
        <p:spPr>
          <a:xfrm>
            <a:off x="6199533" y="2087217"/>
            <a:ext cx="2027582" cy="1401417"/>
          </a:xfrm>
          <a:custGeom>
            <a:avLst/>
            <a:gdLst>
              <a:gd name="csX0" fmla="*/ 0 w 2027582"/>
              <a:gd name="csY0" fmla="*/ 0 h 1401417"/>
              <a:gd name="csX1" fmla="*/ 655585 w 2027582"/>
              <a:gd name="csY1" fmla="*/ 0 h 1401417"/>
              <a:gd name="csX2" fmla="*/ 1270618 w 2027582"/>
              <a:gd name="csY2" fmla="*/ 0 h 1401417"/>
              <a:gd name="csX3" fmla="*/ 2027582 w 2027582"/>
              <a:gd name="csY3" fmla="*/ 0 h 1401417"/>
              <a:gd name="csX4" fmla="*/ 2027582 w 2027582"/>
              <a:gd name="csY4" fmla="*/ 453125 h 1401417"/>
              <a:gd name="csX5" fmla="*/ 2027582 w 2027582"/>
              <a:gd name="csY5" fmla="*/ 892235 h 1401417"/>
              <a:gd name="csX6" fmla="*/ 2027582 w 2027582"/>
              <a:gd name="csY6" fmla="*/ 1401417 h 1401417"/>
              <a:gd name="csX7" fmla="*/ 1351721 w 2027582"/>
              <a:gd name="csY7" fmla="*/ 1401417 h 1401417"/>
              <a:gd name="csX8" fmla="*/ 635309 w 2027582"/>
              <a:gd name="csY8" fmla="*/ 1401417 h 1401417"/>
              <a:gd name="csX9" fmla="*/ 0 w 2027582"/>
              <a:gd name="csY9" fmla="*/ 1401417 h 1401417"/>
              <a:gd name="csX10" fmla="*/ 0 w 2027582"/>
              <a:gd name="csY10" fmla="*/ 934278 h 1401417"/>
              <a:gd name="csX11" fmla="*/ 0 w 2027582"/>
              <a:gd name="csY11" fmla="*/ 481153 h 1401417"/>
              <a:gd name="csX12" fmla="*/ 0 w 2027582"/>
              <a:gd name="csY12" fmla="*/ 0 h 1401417"/>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 ang="0">
                <a:pos x="csX10" y="csY10"/>
              </a:cxn>
              <a:cxn ang="0">
                <a:pos x="csX11" y="csY11"/>
              </a:cxn>
              <a:cxn ang="0">
                <a:pos x="csX12" y="csY12"/>
              </a:cxn>
            </a:cxnLst>
            <a:rect l="l" t="t" r="r" b="b"/>
            <a:pathLst>
              <a:path w="2027582" h="1401417" extrusionOk="0">
                <a:moveTo>
                  <a:pt x="0" y="0"/>
                </a:moveTo>
                <a:cubicBezTo>
                  <a:pt x="164046" y="-32235"/>
                  <a:pt x="419563" y="-13494"/>
                  <a:pt x="655585" y="0"/>
                </a:cubicBezTo>
                <a:cubicBezTo>
                  <a:pt x="891608" y="13494"/>
                  <a:pt x="1116062" y="3372"/>
                  <a:pt x="1270618" y="0"/>
                </a:cubicBezTo>
                <a:cubicBezTo>
                  <a:pt x="1425174" y="-3372"/>
                  <a:pt x="1776552" y="14729"/>
                  <a:pt x="2027582" y="0"/>
                </a:cubicBezTo>
                <a:cubicBezTo>
                  <a:pt x="2008863" y="127128"/>
                  <a:pt x="2016468" y="243528"/>
                  <a:pt x="2027582" y="453125"/>
                </a:cubicBezTo>
                <a:cubicBezTo>
                  <a:pt x="2038696" y="662722"/>
                  <a:pt x="2011028" y="739331"/>
                  <a:pt x="2027582" y="892235"/>
                </a:cubicBezTo>
                <a:cubicBezTo>
                  <a:pt x="2044137" y="1045139"/>
                  <a:pt x="2018620" y="1208930"/>
                  <a:pt x="2027582" y="1401417"/>
                </a:cubicBezTo>
                <a:cubicBezTo>
                  <a:pt x="1867213" y="1417917"/>
                  <a:pt x="1516372" y="1429702"/>
                  <a:pt x="1351721" y="1401417"/>
                </a:cubicBezTo>
                <a:cubicBezTo>
                  <a:pt x="1187070" y="1373132"/>
                  <a:pt x="836520" y="1434945"/>
                  <a:pt x="635309" y="1401417"/>
                </a:cubicBezTo>
                <a:cubicBezTo>
                  <a:pt x="434098" y="1367889"/>
                  <a:pt x="312266" y="1410473"/>
                  <a:pt x="0" y="1401417"/>
                </a:cubicBezTo>
                <a:cubicBezTo>
                  <a:pt x="2486" y="1240714"/>
                  <a:pt x="7680" y="1089571"/>
                  <a:pt x="0" y="934278"/>
                </a:cubicBezTo>
                <a:cubicBezTo>
                  <a:pt x="-7680" y="778985"/>
                  <a:pt x="-20118" y="671851"/>
                  <a:pt x="0" y="481153"/>
                </a:cubicBezTo>
                <a:cubicBezTo>
                  <a:pt x="20118" y="290455"/>
                  <a:pt x="17923" y="132005"/>
                  <a:pt x="0" y="0"/>
                </a:cubicBezTo>
                <a:close/>
              </a:path>
            </a:pathLst>
          </a:custGeom>
          <a:noFill/>
          <a:ln w="38100" cap="rnd">
            <a:gradFill flip="none" rotWithShape="1">
              <a:gsLst>
                <a:gs pos="0">
                  <a:srgbClr val="DFB2FA"/>
                </a:gs>
                <a:gs pos="100000">
                  <a:srgbClr val="3A55F5"/>
                </a:gs>
              </a:gsLst>
              <a:lin ang="16200000" scaled="0"/>
              <a:tileRect/>
            </a:gra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CA" dirty="0">
                <a:solidFill>
                  <a:srgbClr val="3A55F5"/>
                </a:solidFill>
                <a:latin typeface="Helvetica" pitchFamily="2" charset="0"/>
              </a:rPr>
              <a:t>Avoid stigma</a:t>
            </a:r>
          </a:p>
        </p:txBody>
      </p:sp>
    </p:spTree>
    <p:extLst>
      <p:ext uri="{BB962C8B-B14F-4D97-AF65-F5344CB8AC3E}">
        <p14:creationId xmlns:p14="http://schemas.microsoft.com/office/powerpoint/2010/main" val="212485657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6225D3D3-B383-DD0A-4D90-11AD46513AC6}"/>
              </a:ext>
            </a:extLst>
          </p:cNvPr>
          <p:cNvSpPr>
            <a:spLocks noGrp="1"/>
          </p:cNvSpPr>
          <p:nvPr>
            <p:ph type="title"/>
          </p:nvPr>
        </p:nvSpPr>
        <p:spPr/>
        <p:txBody>
          <a:bodyPr/>
          <a:lstStyle/>
          <a:p>
            <a:r>
              <a:rPr lang="en-CA" dirty="0">
                <a:latin typeface="Helvetica" pitchFamily="2" charset="0"/>
              </a:rPr>
              <a:t>Community outreach</a:t>
            </a:r>
          </a:p>
        </p:txBody>
      </p:sp>
      <p:pic>
        <p:nvPicPr>
          <p:cNvPr id="1026" name="Picture 2" descr="Le Centre pour l'intelligence émotionnelle en ligne | Le CIEL">
            <a:extLst>
              <a:ext uri="{FF2B5EF4-FFF2-40B4-BE49-F238E27FC236}">
                <a16:creationId xmlns:a16="http://schemas.microsoft.com/office/drawing/2014/main" id="{67A2DFAB-BA43-0610-8A4B-EB4F10ED974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28650" y="1268016"/>
            <a:ext cx="5342021" cy="2791577"/>
          </a:xfrm>
          <a:prstGeom prst="rect">
            <a:avLst/>
          </a:prstGeom>
          <a:noFill/>
          <a:extLst>
            <a:ext uri="{909E8E84-426E-40DD-AFC4-6F175D3DCCD1}">
              <a14:hiddenFill xmlns:a14="http://schemas.microsoft.com/office/drawing/2010/main">
                <a:solidFill>
                  <a:srgbClr val="FFFFFF"/>
                </a:solidFill>
              </a14:hiddenFill>
            </a:ext>
          </a:extLst>
        </p:spPr>
      </p:pic>
      <p:sp>
        <p:nvSpPr>
          <p:cNvPr id="4" name="ZoneTexte 3">
            <a:extLst>
              <a:ext uri="{FF2B5EF4-FFF2-40B4-BE49-F238E27FC236}">
                <a16:creationId xmlns:a16="http://schemas.microsoft.com/office/drawing/2014/main" id="{D192E0D9-FE56-D3E0-C480-09B35DB157F2}"/>
              </a:ext>
            </a:extLst>
          </p:cNvPr>
          <p:cNvSpPr txBox="1"/>
          <p:nvPr/>
        </p:nvSpPr>
        <p:spPr>
          <a:xfrm>
            <a:off x="541421" y="4343400"/>
            <a:ext cx="1261884" cy="369332"/>
          </a:xfrm>
          <a:prstGeom prst="rect">
            <a:avLst/>
          </a:prstGeom>
          <a:noFill/>
        </p:spPr>
        <p:txBody>
          <a:bodyPr wrap="none" rtlCol="0">
            <a:spAutoFit/>
          </a:bodyPr>
          <a:lstStyle/>
          <a:p>
            <a:r>
              <a:rPr lang="en-CA" dirty="0" err="1">
                <a:latin typeface="Helvetica" pitchFamily="2" charset="0"/>
              </a:rPr>
              <a:t>LeCIEL.ca</a:t>
            </a:r>
            <a:endParaRPr lang="en-CA" dirty="0">
              <a:latin typeface="Helvetica" pitchFamily="2" charset="0"/>
            </a:endParaRPr>
          </a:p>
        </p:txBody>
      </p:sp>
    </p:spTree>
    <p:extLst>
      <p:ext uri="{BB962C8B-B14F-4D97-AF65-F5344CB8AC3E}">
        <p14:creationId xmlns:p14="http://schemas.microsoft.com/office/powerpoint/2010/main" val="199345249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D704CE4F-E629-1CBA-EE3D-EE40D4C7699E}"/>
              </a:ext>
            </a:extLst>
          </p:cNvPr>
          <p:cNvSpPr>
            <a:spLocks noGrp="1"/>
          </p:cNvSpPr>
          <p:nvPr>
            <p:ph type="title"/>
          </p:nvPr>
        </p:nvSpPr>
        <p:spPr/>
        <p:txBody>
          <a:bodyPr/>
          <a:lstStyle/>
          <a:p>
            <a:r>
              <a:rPr lang="en-CA" b="1" dirty="0">
                <a:solidFill>
                  <a:srgbClr val="3A55F5"/>
                </a:solidFill>
                <a:latin typeface="Helvetica" pitchFamily="2" charset="0"/>
              </a:rPr>
              <a:t>Thank you</a:t>
            </a:r>
          </a:p>
        </p:txBody>
      </p:sp>
      <p:sp>
        <p:nvSpPr>
          <p:cNvPr id="3" name="Espace réservé du contenu 2">
            <a:extLst>
              <a:ext uri="{FF2B5EF4-FFF2-40B4-BE49-F238E27FC236}">
                <a16:creationId xmlns:a16="http://schemas.microsoft.com/office/drawing/2014/main" id="{49BDCAB7-5A16-A277-D90D-D394BF4F1C9E}"/>
              </a:ext>
            </a:extLst>
          </p:cNvPr>
          <p:cNvSpPr>
            <a:spLocks noGrp="1"/>
          </p:cNvSpPr>
          <p:nvPr>
            <p:ph idx="1"/>
          </p:nvPr>
        </p:nvSpPr>
        <p:spPr/>
        <p:txBody>
          <a:bodyPr/>
          <a:lstStyle/>
          <a:p>
            <a:pPr marL="0" indent="0">
              <a:buNone/>
            </a:pPr>
            <a:r>
              <a:rPr lang="en-CA" dirty="0">
                <a:latin typeface="Helvetica" pitchFamily="2" charset="0"/>
                <a:hlinkClick r:id="rId3"/>
              </a:rPr>
              <a:t>vincent.paquin.med@ssss.gouv.qc.ca</a:t>
            </a:r>
            <a:endParaRPr lang="en-CA" dirty="0">
              <a:latin typeface="Helvetica" pitchFamily="2" charset="0"/>
            </a:endParaRPr>
          </a:p>
          <a:p>
            <a:pPr marL="0" indent="0">
              <a:buNone/>
            </a:pPr>
            <a:r>
              <a:rPr lang="en-CA" dirty="0">
                <a:latin typeface="Helvetica" pitchFamily="2" charset="0"/>
                <a:hlinkClick r:id="rId4"/>
              </a:rPr>
              <a:t>https://www.linkedin.com/in/vincepaquin/</a:t>
            </a:r>
            <a:r>
              <a:rPr lang="en-CA" dirty="0">
                <a:latin typeface="Helvetica" pitchFamily="2" charset="0"/>
              </a:rPr>
              <a:t> </a:t>
            </a:r>
          </a:p>
          <a:p>
            <a:pPr marL="0" indent="0">
              <a:buNone/>
            </a:pPr>
            <a:endParaRPr lang="en-CA" dirty="0">
              <a:latin typeface="Helvetica" pitchFamily="2" charset="0"/>
            </a:endParaRPr>
          </a:p>
          <a:p>
            <a:pPr marL="0" indent="0">
              <a:buNone/>
            </a:pPr>
            <a:endParaRPr lang="en-CA" dirty="0">
              <a:latin typeface="Helvetica" pitchFamily="2" charset="0"/>
            </a:endParaRPr>
          </a:p>
        </p:txBody>
      </p:sp>
      <p:pic>
        <p:nvPicPr>
          <p:cNvPr id="6" name="Graphique 5">
            <a:extLst>
              <a:ext uri="{FF2B5EF4-FFF2-40B4-BE49-F238E27FC236}">
                <a16:creationId xmlns:a16="http://schemas.microsoft.com/office/drawing/2014/main" id="{22A983F7-3934-8E40-560B-3A7B73A90821}"/>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321288" y="3787133"/>
            <a:ext cx="1632624" cy="1632624"/>
          </a:xfrm>
          <a:prstGeom prst="rect">
            <a:avLst/>
          </a:prstGeom>
        </p:spPr>
      </p:pic>
      <p:pic>
        <p:nvPicPr>
          <p:cNvPr id="7" name="Picture 8">
            <a:extLst>
              <a:ext uri="{FF2B5EF4-FFF2-40B4-BE49-F238E27FC236}">
                <a16:creationId xmlns:a16="http://schemas.microsoft.com/office/drawing/2014/main" id="{73AABA1B-04A1-1628-4AF3-DC9D87EE495C}"/>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170513" y="4298005"/>
            <a:ext cx="1180746" cy="753779"/>
          </a:xfrm>
          <a:prstGeom prst="rect">
            <a:avLst/>
          </a:prstGeom>
          <a:noFill/>
          <a:extLst>
            <a:ext uri="{909E8E84-426E-40DD-AFC4-6F175D3DCCD1}">
              <a14:hiddenFill xmlns:a14="http://schemas.microsoft.com/office/drawing/2010/main">
                <a:solidFill>
                  <a:srgbClr val="FFFFFF"/>
                </a:solidFill>
              </a14:hiddenFill>
            </a:ext>
          </a:extLst>
        </p:spPr>
      </p:pic>
      <p:pic>
        <p:nvPicPr>
          <p:cNvPr id="8" name="Graphique 7">
            <a:extLst>
              <a:ext uri="{FF2B5EF4-FFF2-40B4-BE49-F238E27FC236}">
                <a16:creationId xmlns:a16="http://schemas.microsoft.com/office/drawing/2014/main" id="{26425B5B-BC30-0175-10BA-F2014334C82F}"/>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7147006" y="4298005"/>
            <a:ext cx="1664906" cy="609525"/>
          </a:xfrm>
          <a:prstGeom prst="rect">
            <a:avLst/>
          </a:prstGeom>
        </p:spPr>
      </p:pic>
      <p:pic>
        <p:nvPicPr>
          <p:cNvPr id="9" name="Picture 4">
            <a:extLst>
              <a:ext uri="{FF2B5EF4-FFF2-40B4-BE49-F238E27FC236}">
                <a16:creationId xmlns:a16="http://schemas.microsoft.com/office/drawing/2014/main" id="{BAC93B8A-CAF3-138F-64F2-5E1C11A3C1E8}"/>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3683156" y="4388066"/>
            <a:ext cx="1363653" cy="43075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0204228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3592D258-E87D-1962-A0BD-15E0E51FAEC5}"/>
              </a:ext>
            </a:extLst>
          </p:cNvPr>
          <p:cNvSpPr>
            <a:spLocks noGrp="1"/>
          </p:cNvSpPr>
          <p:nvPr>
            <p:ph type="title"/>
          </p:nvPr>
        </p:nvSpPr>
        <p:spPr/>
        <p:txBody>
          <a:bodyPr/>
          <a:lstStyle/>
          <a:p>
            <a:r>
              <a:rPr lang="en-CA" dirty="0">
                <a:latin typeface="Helvetica" pitchFamily="2" charset="0"/>
              </a:rPr>
              <a:t>Plan</a:t>
            </a:r>
          </a:p>
        </p:txBody>
      </p:sp>
      <p:sp>
        <p:nvSpPr>
          <p:cNvPr id="3" name="Espace réservé du contenu 2">
            <a:extLst>
              <a:ext uri="{FF2B5EF4-FFF2-40B4-BE49-F238E27FC236}">
                <a16:creationId xmlns:a16="http://schemas.microsoft.com/office/drawing/2014/main" id="{731BC95B-4298-12EA-CC5B-6405B4E4BA61}"/>
              </a:ext>
            </a:extLst>
          </p:cNvPr>
          <p:cNvSpPr>
            <a:spLocks noGrp="1"/>
          </p:cNvSpPr>
          <p:nvPr>
            <p:ph idx="1"/>
          </p:nvPr>
        </p:nvSpPr>
        <p:spPr/>
        <p:txBody>
          <a:bodyPr/>
          <a:lstStyle/>
          <a:p>
            <a:pPr marL="457200" indent="-457200">
              <a:buFont typeface="+mj-lt"/>
              <a:buAutoNum type="arabicPeriod"/>
            </a:pPr>
            <a:r>
              <a:rPr lang="en-CA" dirty="0">
                <a:latin typeface="Helvetica" pitchFamily="2" charset="0"/>
              </a:rPr>
              <a:t>Overview
Why do young people confide in chatbots?
What the industry is doing
What youth are doing
Risks and opportunities
How can we support young people?</a:t>
            </a:r>
            <a:endParaRPr lang="en-CA" dirty="0"/>
          </a:p>
          <a:p>
            <a:endParaRPr lang="en-CA" dirty="0"/>
          </a:p>
        </p:txBody>
      </p:sp>
    </p:spTree>
    <p:extLst>
      <p:ext uri="{BB962C8B-B14F-4D97-AF65-F5344CB8AC3E}">
        <p14:creationId xmlns:p14="http://schemas.microsoft.com/office/powerpoint/2010/main" val="320455172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a:extLst>
              <a:ext uri="{FF2B5EF4-FFF2-40B4-BE49-F238E27FC236}">
                <a16:creationId xmlns:a16="http://schemas.microsoft.com/office/drawing/2014/main" id="{758FD526-E45D-576C-A1BE-12C5924775F2}"/>
              </a:ext>
            </a:extLst>
          </p:cNvPr>
          <p:cNvSpPr>
            <a:spLocks noGrp="1"/>
          </p:cNvSpPr>
          <p:nvPr>
            <p:ph idx="1"/>
          </p:nvPr>
        </p:nvSpPr>
        <p:spPr>
          <a:xfrm>
            <a:off x="539198" y="494574"/>
            <a:ext cx="3048828" cy="3263504"/>
          </a:xfrm>
        </p:spPr>
        <p:txBody>
          <a:bodyPr/>
          <a:lstStyle/>
          <a:p>
            <a:pPr marL="0" indent="0">
              <a:lnSpc>
                <a:spcPct val="150000"/>
              </a:lnSpc>
              <a:buNone/>
            </a:pPr>
            <a:r>
              <a:rPr lang="en-CA" dirty="0">
                <a:latin typeface="Helvetica" pitchFamily="2" charset="0"/>
              </a:rPr>
              <a:t>Artificial intelligence
Generative AI
Large Language Model
Chatbots</a:t>
            </a:r>
          </a:p>
        </p:txBody>
      </p:sp>
      <p:pic>
        <p:nvPicPr>
          <p:cNvPr id="4" name="Picture 1">
            <a:extLst>
              <a:ext uri="{FF2B5EF4-FFF2-40B4-BE49-F238E27FC236}">
                <a16:creationId xmlns:a16="http://schemas.microsoft.com/office/drawing/2014/main" id="{B2DEAC12-3BB4-FC25-2CC0-A558327EA442}"/>
              </a:ext>
            </a:extLst>
          </p:cNvPr>
          <p:cNvPicPr>
            <a:picLocks noChangeAspect="1"/>
          </p:cNvPicPr>
          <p:nvPr/>
        </p:nvPicPr>
        <p:blipFill>
          <a:blip r:embed="rId3"/>
          <a:stretch>
            <a:fillRect/>
          </a:stretch>
        </p:blipFill>
        <p:spPr>
          <a:xfrm>
            <a:off x="3841048" y="761378"/>
            <a:ext cx="3109050" cy="1635491"/>
          </a:xfrm>
          <a:prstGeom prst="rect">
            <a:avLst/>
          </a:prstGeom>
        </p:spPr>
      </p:pic>
      <p:pic>
        <p:nvPicPr>
          <p:cNvPr id="5" name="Picture 3">
            <a:extLst>
              <a:ext uri="{FF2B5EF4-FFF2-40B4-BE49-F238E27FC236}">
                <a16:creationId xmlns:a16="http://schemas.microsoft.com/office/drawing/2014/main" id="{571387AF-1EB6-B980-AEBD-F323F2AF19AA}"/>
              </a:ext>
            </a:extLst>
          </p:cNvPr>
          <p:cNvPicPr>
            <a:picLocks noChangeAspect="1"/>
          </p:cNvPicPr>
          <p:nvPr/>
        </p:nvPicPr>
        <p:blipFill>
          <a:blip r:embed="rId4"/>
          <a:stretch>
            <a:fillRect/>
          </a:stretch>
        </p:blipFill>
        <p:spPr>
          <a:xfrm>
            <a:off x="2785911" y="2396869"/>
            <a:ext cx="4010131" cy="2222282"/>
          </a:xfrm>
          <a:prstGeom prst="rect">
            <a:avLst/>
          </a:prstGeom>
        </p:spPr>
      </p:pic>
      <p:pic>
        <p:nvPicPr>
          <p:cNvPr id="1026" name="Picture 2" descr="Capture d'écran de 1">
            <a:extLst>
              <a:ext uri="{FF2B5EF4-FFF2-40B4-BE49-F238E27FC236}">
                <a16:creationId xmlns:a16="http://schemas.microsoft.com/office/drawing/2014/main" id="{0FF42A61-3F90-9A3D-1AA9-524C524C8331}"/>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203120" y="670891"/>
            <a:ext cx="1755361" cy="380171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2615823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Espace réservé du contenu 4">
            <a:extLst>
              <a:ext uri="{FF2B5EF4-FFF2-40B4-BE49-F238E27FC236}">
                <a16:creationId xmlns:a16="http://schemas.microsoft.com/office/drawing/2014/main" id="{649F80A9-DC78-DAF0-305C-E7E7B9261577}"/>
              </a:ext>
            </a:extLst>
          </p:cNvPr>
          <p:cNvPicPr>
            <a:picLocks noGrp="1" noChangeAspect="1"/>
          </p:cNvPicPr>
          <p:nvPr>
            <p:ph idx="1"/>
          </p:nvPr>
        </p:nvPicPr>
        <p:blipFill>
          <a:blip r:embed="rId3"/>
          <a:srcRect r="-488" b="34352"/>
          <a:stretch>
            <a:fillRect/>
          </a:stretch>
        </p:blipFill>
        <p:spPr>
          <a:xfrm>
            <a:off x="2816735" y="90183"/>
            <a:ext cx="3510529" cy="4963134"/>
          </a:xfrm>
          <a:ln>
            <a:solidFill>
              <a:schemeClr val="accent1"/>
            </a:solidFill>
          </a:ln>
        </p:spPr>
      </p:pic>
    </p:spTree>
    <p:extLst>
      <p:ext uri="{BB962C8B-B14F-4D97-AF65-F5344CB8AC3E}">
        <p14:creationId xmlns:p14="http://schemas.microsoft.com/office/powerpoint/2010/main" val="347295341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 2">
            <a:extLst>
              <a:ext uri="{FF2B5EF4-FFF2-40B4-BE49-F238E27FC236}">
                <a16:creationId xmlns:a16="http://schemas.microsoft.com/office/drawing/2014/main" id="{20B6AE7D-5232-269C-DC92-202F55C9DEB8}"/>
              </a:ext>
            </a:extLst>
          </p:cNvPr>
          <p:cNvPicPr>
            <a:picLocks noChangeAspect="1"/>
          </p:cNvPicPr>
          <p:nvPr/>
        </p:nvPicPr>
        <p:blipFill>
          <a:blip r:embed="rId3"/>
          <a:stretch>
            <a:fillRect/>
          </a:stretch>
        </p:blipFill>
        <p:spPr>
          <a:xfrm>
            <a:off x="1513313" y="0"/>
            <a:ext cx="6117374" cy="5143500"/>
          </a:xfrm>
          <a:prstGeom prst="rect">
            <a:avLst/>
          </a:prstGeom>
        </p:spPr>
      </p:pic>
    </p:spTree>
    <p:extLst>
      <p:ext uri="{BB962C8B-B14F-4D97-AF65-F5344CB8AC3E}">
        <p14:creationId xmlns:p14="http://schemas.microsoft.com/office/powerpoint/2010/main" val="366261092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a:extLst>
              <a:ext uri="{FF2B5EF4-FFF2-40B4-BE49-F238E27FC236}">
                <a16:creationId xmlns:a16="http://schemas.microsoft.com/office/drawing/2014/main" id="{0206885D-0F37-A069-251E-F69E71F3460D}"/>
              </a:ext>
            </a:extLst>
          </p:cNvPr>
          <p:cNvSpPr>
            <a:spLocks noGrp="1"/>
          </p:cNvSpPr>
          <p:nvPr>
            <p:ph idx="1"/>
          </p:nvPr>
        </p:nvSpPr>
        <p:spPr>
          <a:xfrm>
            <a:off x="628650" y="1071045"/>
            <a:ext cx="7886700" cy="3263504"/>
          </a:xfrm>
        </p:spPr>
        <p:txBody>
          <a:bodyPr/>
          <a:lstStyle/>
          <a:p>
            <a:pPr marL="0" indent="0">
              <a:buNone/>
            </a:pPr>
            <a:r>
              <a:rPr lang="en-CA" sz="2800" dirty="0">
                <a:solidFill>
                  <a:srgbClr val="3A55F5"/>
                </a:solidFill>
                <a:latin typeface="Helvetica" pitchFamily="2" charset="0"/>
              </a:rPr>
              <a:t>72%</a:t>
            </a:r>
          </a:p>
          <a:p>
            <a:pPr marL="0" indent="0">
              <a:buNone/>
            </a:pPr>
            <a:r>
              <a:rPr lang="en-CA" dirty="0">
                <a:latin typeface="Helvetica" pitchFamily="2" charset="0"/>
              </a:rPr>
              <a:t>of adolescents have used a chatbot</a:t>
            </a:r>
          </a:p>
          <a:p>
            <a:pPr marL="0" indent="0">
              <a:buNone/>
            </a:pPr>
            <a:endParaRPr lang="en-CA" dirty="0">
              <a:latin typeface="Helvetica" pitchFamily="2" charset="0"/>
            </a:endParaRPr>
          </a:p>
          <a:p>
            <a:pPr marL="0" indent="0">
              <a:buNone/>
            </a:pPr>
            <a:r>
              <a:rPr lang="en-CA" dirty="0">
                <a:latin typeface="Helvetica" pitchFamily="2" charset="0"/>
              </a:rPr>
              <a:t>Why:</a:t>
            </a:r>
          </a:p>
          <a:p>
            <a:r>
              <a:rPr lang="en-CA" dirty="0">
                <a:latin typeface="Helvetica" pitchFamily="2" charset="0"/>
              </a:rPr>
              <a:t>entertainment (30%)</a:t>
            </a:r>
          </a:p>
          <a:p>
            <a:r>
              <a:rPr lang="en-CA" dirty="0">
                <a:latin typeface="Helvetica" pitchFamily="2" charset="0"/>
              </a:rPr>
              <a:t>curiosity (28%)</a:t>
            </a:r>
          </a:p>
          <a:p>
            <a:r>
              <a:rPr lang="en-CA" dirty="0">
                <a:latin typeface="Helvetica" pitchFamily="2" charset="0"/>
              </a:rPr>
              <a:t>for advice (18%)</a:t>
            </a:r>
          </a:p>
          <a:p>
            <a:r>
              <a:rPr lang="en-CA" dirty="0">
                <a:latin typeface="Helvetica" pitchFamily="2" charset="0"/>
              </a:rPr>
              <a:t>to have someone to talk to (17%)</a:t>
            </a:r>
          </a:p>
        </p:txBody>
      </p:sp>
      <p:sp>
        <p:nvSpPr>
          <p:cNvPr id="2" name="ZoneTexte 1">
            <a:extLst>
              <a:ext uri="{FF2B5EF4-FFF2-40B4-BE49-F238E27FC236}">
                <a16:creationId xmlns:a16="http://schemas.microsoft.com/office/drawing/2014/main" id="{A966D643-1CE2-DBA2-AE63-6E9223F49E57}"/>
              </a:ext>
            </a:extLst>
          </p:cNvPr>
          <p:cNvSpPr txBox="1"/>
          <p:nvPr/>
        </p:nvSpPr>
        <p:spPr>
          <a:xfrm>
            <a:off x="628650" y="4777849"/>
            <a:ext cx="1657826" cy="276999"/>
          </a:xfrm>
          <a:prstGeom prst="rect">
            <a:avLst/>
          </a:prstGeom>
          <a:noFill/>
        </p:spPr>
        <p:txBody>
          <a:bodyPr wrap="none" rtlCol="0">
            <a:spAutoFit/>
          </a:bodyPr>
          <a:lstStyle/>
          <a:p>
            <a:r>
              <a:rPr lang="en-CA" sz="1200" dirty="0">
                <a:latin typeface="Helvetica" pitchFamily="2" charset="0"/>
              </a:rPr>
              <a:t>Robb and Mann 2025</a:t>
            </a:r>
          </a:p>
        </p:txBody>
      </p:sp>
    </p:spTree>
    <p:extLst>
      <p:ext uri="{BB962C8B-B14F-4D97-AF65-F5344CB8AC3E}">
        <p14:creationId xmlns:p14="http://schemas.microsoft.com/office/powerpoint/2010/main" val="113320578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8C23974-CEF6-6990-5489-302DF0D311C8}"/>
            </a:ext>
          </a:extLst>
        </p:cNvPr>
        <p:cNvGrpSpPr/>
        <p:nvPr/>
      </p:nvGrpSpPr>
      <p:grpSpPr>
        <a:xfrm>
          <a:off x="0" y="0"/>
          <a:ext cx="0" cy="0"/>
          <a:chOff x="0" y="0"/>
          <a:chExt cx="0" cy="0"/>
        </a:xfrm>
      </p:grpSpPr>
      <p:sp>
        <p:nvSpPr>
          <p:cNvPr id="3" name="Espace réservé du contenu 2">
            <a:extLst>
              <a:ext uri="{FF2B5EF4-FFF2-40B4-BE49-F238E27FC236}">
                <a16:creationId xmlns:a16="http://schemas.microsoft.com/office/drawing/2014/main" id="{48C0B557-E26F-9FFE-1A5F-633672332111}"/>
              </a:ext>
            </a:extLst>
          </p:cNvPr>
          <p:cNvSpPr>
            <a:spLocks noGrp="1"/>
          </p:cNvSpPr>
          <p:nvPr>
            <p:ph idx="1"/>
          </p:nvPr>
        </p:nvSpPr>
        <p:spPr>
          <a:xfrm>
            <a:off x="628650" y="1071045"/>
            <a:ext cx="7886700" cy="3263504"/>
          </a:xfrm>
        </p:spPr>
        <p:txBody>
          <a:bodyPr>
            <a:normAutofit/>
          </a:bodyPr>
          <a:lstStyle/>
          <a:p>
            <a:pPr marL="0" indent="0">
              <a:buNone/>
            </a:pPr>
            <a:r>
              <a:rPr lang="en-CA" sz="2800" dirty="0">
                <a:solidFill>
                  <a:srgbClr val="3A55F5"/>
                </a:solidFill>
                <a:latin typeface="Helvetica" pitchFamily="2" charset="0"/>
              </a:rPr>
              <a:t>50%</a:t>
            </a:r>
          </a:p>
          <a:p>
            <a:pPr marL="0" indent="0">
              <a:buNone/>
            </a:pPr>
            <a:r>
              <a:rPr lang="en-CA" dirty="0">
                <a:latin typeface="Helvetica" pitchFamily="2" charset="0"/>
              </a:rPr>
              <a:t>of teenagers don't trust the information/advice of chatbots</a:t>
            </a:r>
          </a:p>
          <a:p>
            <a:pPr marL="0" indent="0">
              <a:buNone/>
            </a:pPr>
            <a:endParaRPr lang="en-CA" dirty="0">
              <a:latin typeface="Helvetica" pitchFamily="2" charset="0"/>
            </a:endParaRPr>
          </a:p>
          <a:p>
            <a:pPr marL="0" indent="0">
              <a:buNone/>
            </a:pPr>
            <a:r>
              <a:rPr lang="en-CA" dirty="0">
                <a:latin typeface="Helvetica" pitchFamily="2" charset="0"/>
              </a:rPr>
              <a:t>But…</a:t>
            </a:r>
          </a:p>
          <a:p>
            <a:pPr marL="0" indent="0">
              <a:buNone/>
            </a:pPr>
            <a:endParaRPr lang="en-CA" dirty="0">
              <a:latin typeface="Helvetica" pitchFamily="2" charset="0"/>
            </a:endParaRPr>
          </a:p>
          <a:p>
            <a:pPr marL="0" indent="0">
              <a:buNone/>
            </a:pPr>
            <a:r>
              <a:rPr lang="en-CA" sz="2800" dirty="0">
                <a:solidFill>
                  <a:srgbClr val="3A55F5"/>
                </a:solidFill>
                <a:latin typeface="Helvetica" pitchFamily="2" charset="0"/>
              </a:rPr>
              <a:t>1 in 3</a:t>
            </a:r>
          </a:p>
          <a:p>
            <a:pPr marL="0" indent="0">
              <a:buNone/>
            </a:pPr>
            <a:r>
              <a:rPr lang="en-CA" dirty="0">
                <a:latin typeface="Helvetica" pitchFamily="2" charset="0"/>
              </a:rPr>
              <a:t>finds conversations with chatbots </a:t>
            </a:r>
            <a:r>
              <a:rPr lang="en-CA" b="1" dirty="0">
                <a:latin typeface="Helvetica" pitchFamily="2" charset="0"/>
              </a:rPr>
              <a:t>as satisfying or more satisfying </a:t>
            </a:r>
            <a:r>
              <a:rPr lang="en-CA" dirty="0">
                <a:latin typeface="Helvetica" pitchFamily="2" charset="0"/>
              </a:rPr>
              <a:t>than human conversations</a:t>
            </a:r>
          </a:p>
        </p:txBody>
      </p:sp>
      <p:sp>
        <p:nvSpPr>
          <p:cNvPr id="2" name="ZoneTexte 1">
            <a:extLst>
              <a:ext uri="{FF2B5EF4-FFF2-40B4-BE49-F238E27FC236}">
                <a16:creationId xmlns:a16="http://schemas.microsoft.com/office/drawing/2014/main" id="{293F5F1C-2140-9935-8F9E-9F42D9624C2A}"/>
              </a:ext>
            </a:extLst>
          </p:cNvPr>
          <p:cNvSpPr txBox="1"/>
          <p:nvPr/>
        </p:nvSpPr>
        <p:spPr>
          <a:xfrm>
            <a:off x="628650" y="4777849"/>
            <a:ext cx="1657826" cy="276999"/>
          </a:xfrm>
          <a:prstGeom prst="rect">
            <a:avLst/>
          </a:prstGeom>
          <a:noFill/>
        </p:spPr>
        <p:txBody>
          <a:bodyPr wrap="none" rtlCol="0">
            <a:spAutoFit/>
          </a:bodyPr>
          <a:lstStyle/>
          <a:p>
            <a:r>
              <a:rPr lang="en-CA" sz="1200" dirty="0">
                <a:latin typeface="Helvetica" pitchFamily="2" charset="0"/>
              </a:rPr>
              <a:t>Robb and Mann 2025</a:t>
            </a:r>
          </a:p>
        </p:txBody>
      </p:sp>
    </p:spTree>
    <p:extLst>
      <p:ext uri="{BB962C8B-B14F-4D97-AF65-F5344CB8AC3E}">
        <p14:creationId xmlns:p14="http://schemas.microsoft.com/office/powerpoint/2010/main" val="42429934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a:extLst>
              <a:ext uri="{FF2B5EF4-FFF2-40B4-BE49-F238E27FC236}">
                <a16:creationId xmlns:a16="http://schemas.microsoft.com/office/drawing/2014/main" id="{1FB0815C-2B6C-52B5-4A14-A411802EE8D4}"/>
              </a:ext>
            </a:extLst>
          </p:cNvPr>
          <p:cNvSpPr>
            <a:spLocks noGrp="1"/>
          </p:cNvSpPr>
          <p:nvPr>
            <p:ph idx="1"/>
          </p:nvPr>
        </p:nvSpPr>
        <p:spPr>
          <a:xfrm>
            <a:off x="2232577" y="328077"/>
            <a:ext cx="4678846" cy="797512"/>
          </a:xfrm>
        </p:spPr>
        <p:txBody>
          <a:bodyPr/>
          <a:lstStyle/>
          <a:p>
            <a:pPr marL="0" indent="0">
              <a:buNone/>
            </a:pPr>
            <a:r>
              <a:rPr lang="en-CA" dirty="0">
                <a:latin typeface="Helvetica" pitchFamily="2" charset="0"/>
              </a:rPr>
              <a:t>A critical age for mental health</a:t>
            </a:r>
          </a:p>
        </p:txBody>
      </p:sp>
      <p:pic>
        <p:nvPicPr>
          <p:cNvPr id="4" name="Image 3">
            <a:extLst>
              <a:ext uri="{FF2B5EF4-FFF2-40B4-BE49-F238E27FC236}">
                <a16:creationId xmlns:a16="http://schemas.microsoft.com/office/drawing/2014/main" id="{2DF612B9-B6F7-2472-233F-C17D898AE9B3}"/>
              </a:ext>
            </a:extLst>
          </p:cNvPr>
          <p:cNvPicPr>
            <a:picLocks noChangeAspect="1"/>
          </p:cNvPicPr>
          <p:nvPr/>
        </p:nvPicPr>
        <p:blipFill>
          <a:blip r:embed="rId3"/>
          <a:stretch>
            <a:fillRect/>
          </a:stretch>
        </p:blipFill>
        <p:spPr>
          <a:xfrm>
            <a:off x="2232577" y="936660"/>
            <a:ext cx="4276124" cy="3948337"/>
          </a:xfrm>
          <a:prstGeom prst="rect">
            <a:avLst/>
          </a:prstGeom>
        </p:spPr>
      </p:pic>
      <p:sp>
        <p:nvSpPr>
          <p:cNvPr id="6" name="ZoneTexte 5">
            <a:extLst>
              <a:ext uri="{FF2B5EF4-FFF2-40B4-BE49-F238E27FC236}">
                <a16:creationId xmlns:a16="http://schemas.microsoft.com/office/drawing/2014/main" id="{8D9E3CE9-B395-F2A2-7750-9C77112D2FFD}"/>
              </a:ext>
            </a:extLst>
          </p:cNvPr>
          <p:cNvSpPr txBox="1"/>
          <p:nvPr/>
        </p:nvSpPr>
        <p:spPr>
          <a:xfrm>
            <a:off x="2232577" y="4746497"/>
            <a:ext cx="1327608" cy="276999"/>
          </a:xfrm>
          <a:prstGeom prst="rect">
            <a:avLst/>
          </a:prstGeom>
          <a:noFill/>
        </p:spPr>
        <p:txBody>
          <a:bodyPr wrap="none" rtlCol="0">
            <a:spAutoFit/>
          </a:bodyPr>
          <a:lstStyle/>
          <a:p>
            <a:r>
              <a:rPr lang="en-CA" sz="1200" dirty="0" err="1">
                <a:latin typeface="Helvetica" pitchFamily="2" charset="0"/>
              </a:rPr>
              <a:t>Solmi</a:t>
            </a:r>
            <a:r>
              <a:rPr lang="en-CA" sz="1200" dirty="0">
                <a:latin typeface="Helvetica" pitchFamily="2" charset="0"/>
              </a:rPr>
              <a:t> et al. 2022</a:t>
            </a:r>
          </a:p>
        </p:txBody>
      </p:sp>
    </p:spTree>
    <p:extLst>
      <p:ext uri="{BB962C8B-B14F-4D97-AF65-F5344CB8AC3E}">
        <p14:creationId xmlns:p14="http://schemas.microsoft.com/office/powerpoint/2010/main" val="3411480379"/>
      </p:ext>
    </p:extLst>
  </p:cSld>
  <p:clrMapOvr>
    <a:masterClrMapping/>
  </p:clrMapOvr>
</p:sld>
</file>

<file path=ppt/theme/theme1.xml><?xml version="1.0" encoding="utf-8"?>
<a:theme xmlns:a="http://schemas.openxmlformats.org/drawingml/2006/main" name="Thème Office">
  <a:themeElements>
    <a:clrScheme name="Thème 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2007 - 2010">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Thème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emplate>Office Theme</Template>
  <TotalTime>789</TotalTime>
  <Words>2220</Words>
  <Application>Microsoft Macintosh PowerPoint</Application>
  <PresentationFormat>Affichage à l'écran (16:9)</PresentationFormat>
  <Paragraphs>127</Paragraphs>
  <Slides>23</Slides>
  <Notes>23</Notes>
  <HiddenSlides>0</HiddenSlides>
  <MMClips>0</MMClips>
  <ScaleCrop>false</ScaleCrop>
  <HeadingPairs>
    <vt:vector size="6" baseType="variant">
      <vt:variant>
        <vt:lpstr>Polices utilisées</vt:lpstr>
      </vt:variant>
      <vt:variant>
        <vt:i4>5</vt:i4>
      </vt:variant>
      <vt:variant>
        <vt:lpstr>Thème</vt:lpstr>
      </vt:variant>
      <vt:variant>
        <vt:i4>1</vt:i4>
      </vt:variant>
      <vt:variant>
        <vt:lpstr>Titres des diapositives</vt:lpstr>
      </vt:variant>
      <vt:variant>
        <vt:i4>23</vt:i4>
      </vt:variant>
    </vt:vector>
  </HeadingPairs>
  <TitlesOfParts>
    <vt:vector size="29" baseType="lpstr">
      <vt:lpstr>Aptos</vt:lpstr>
      <vt:lpstr>Arial</vt:lpstr>
      <vt:lpstr>Calibri</vt:lpstr>
      <vt:lpstr>Helvetica</vt:lpstr>
      <vt:lpstr>Wingdings</vt:lpstr>
      <vt:lpstr>Thème Office</vt:lpstr>
      <vt:lpstr>AI companions and mental health</vt:lpstr>
      <vt:lpstr>Présentation PowerPoint</vt:lpstr>
      <vt:lpstr>Plan</vt:lpstr>
      <vt:lpstr>Présentation PowerPoint</vt:lpstr>
      <vt:lpstr>Présentation PowerPoint</vt:lpstr>
      <vt:lpstr>Présentation PowerPoint</vt:lpstr>
      <vt:lpstr>Présentation PowerPoint</vt:lpstr>
      <vt:lpstr>Présentation PowerPoint</vt:lpstr>
      <vt:lpstr>Présentation PowerPoint</vt:lpstr>
      <vt:lpstr>The ideal therapist?</vt:lpstr>
      <vt:lpstr>Présentation PowerPoint</vt:lpstr>
      <vt:lpstr>Présentation PowerPoint</vt:lpstr>
      <vt:lpstr>Présentation PowerPoint</vt:lpstr>
      <vt:lpstr>Présentation PowerPoint</vt:lpstr>
      <vt:lpstr>Présentation PowerPoint</vt:lpstr>
      <vt:lpstr>Présentation PowerPoint</vt:lpstr>
      <vt:lpstr>Benefits</vt:lpstr>
      <vt:lpstr>Who is more at risk?</vt:lpstr>
      <vt:lpstr>Présentation PowerPoint</vt:lpstr>
      <vt:lpstr>Raising awareness</vt:lpstr>
      <vt:lpstr>Promoting safe use</vt:lpstr>
      <vt:lpstr>Community outreach</vt:lpstr>
      <vt:lpstr>Thank you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Vincent Paquin</dc:creator>
  <cp:lastModifiedBy>Vincent Paquin</cp:lastModifiedBy>
  <cp:revision>34</cp:revision>
  <dcterms:created xsi:type="dcterms:W3CDTF">2025-11-05T14:27:21Z</dcterms:created>
  <dcterms:modified xsi:type="dcterms:W3CDTF">2025-11-22T20:12:39Z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6a7d8d5d-78e2-4a62-9fcd-016eb5e4c57c_Enabled">
    <vt:lpwstr>true</vt:lpwstr>
  </property>
  <property fmtid="{D5CDD505-2E9C-101B-9397-08002B2CF9AE}" pid="3" name="MSIP_Label_6a7d8d5d-78e2-4a62-9fcd-016eb5e4c57c_SetDate">
    <vt:lpwstr>2025-11-05T14:38:45Z</vt:lpwstr>
  </property>
  <property fmtid="{D5CDD505-2E9C-101B-9397-08002B2CF9AE}" pid="4" name="MSIP_Label_6a7d8d5d-78e2-4a62-9fcd-016eb5e4c57c_Method">
    <vt:lpwstr>Standard</vt:lpwstr>
  </property>
  <property fmtid="{D5CDD505-2E9C-101B-9397-08002B2CF9AE}" pid="5" name="MSIP_Label_6a7d8d5d-78e2-4a62-9fcd-016eb5e4c57c_Name">
    <vt:lpwstr>Général</vt:lpwstr>
  </property>
  <property fmtid="{D5CDD505-2E9C-101B-9397-08002B2CF9AE}" pid="6" name="MSIP_Label_6a7d8d5d-78e2-4a62-9fcd-016eb5e4c57c_SiteId">
    <vt:lpwstr>06e1fe28-5f8b-4075-bf6c-ae24be1a7992</vt:lpwstr>
  </property>
  <property fmtid="{D5CDD505-2E9C-101B-9397-08002B2CF9AE}" pid="7" name="MSIP_Label_6a7d8d5d-78e2-4a62-9fcd-016eb5e4c57c_ActionId">
    <vt:lpwstr>85b725ca-b6a5-44d4-9151-c3e64f2405f2</vt:lpwstr>
  </property>
  <property fmtid="{D5CDD505-2E9C-101B-9397-08002B2CF9AE}" pid="8" name="MSIP_Label_6a7d8d5d-78e2-4a62-9fcd-016eb5e4c57c_ContentBits">
    <vt:lpwstr>0</vt:lpwstr>
  </property>
  <property fmtid="{D5CDD505-2E9C-101B-9397-08002B2CF9AE}" pid="9" name="MSIP_Label_6a7d8d5d-78e2-4a62-9fcd-016eb5e4c57c_Tag">
    <vt:lpwstr>50, 3, 0, 1</vt:lpwstr>
  </property>
</Properties>
</file>