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96" r:id="rId4"/>
  </p:sldMasterIdLst>
  <p:notesMasterIdLst>
    <p:notesMasterId r:id="rId25"/>
  </p:notesMasterIdLst>
  <p:handoutMasterIdLst>
    <p:handoutMasterId r:id="rId26"/>
  </p:handoutMasterIdLst>
  <p:sldIdLst>
    <p:sldId id="375" r:id="rId5"/>
    <p:sldId id="2145706923" r:id="rId6"/>
    <p:sldId id="2145706916" r:id="rId7"/>
    <p:sldId id="2145706902" r:id="rId8"/>
    <p:sldId id="2145706900" r:id="rId9"/>
    <p:sldId id="2145706894" r:id="rId10"/>
    <p:sldId id="275" r:id="rId11"/>
    <p:sldId id="276" r:id="rId12"/>
    <p:sldId id="277" r:id="rId13"/>
    <p:sldId id="2145706890" r:id="rId14"/>
    <p:sldId id="2145706934" r:id="rId15"/>
    <p:sldId id="2145706892" r:id="rId16"/>
    <p:sldId id="2145706910" r:id="rId17"/>
    <p:sldId id="2145706911" r:id="rId18"/>
    <p:sldId id="2145706909" r:id="rId19"/>
    <p:sldId id="2145706932" r:id="rId20"/>
    <p:sldId id="2145706933" r:id="rId21"/>
    <p:sldId id="300" r:id="rId22"/>
    <p:sldId id="2145706885" r:id="rId23"/>
    <p:sldId id="214570690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5" clrIdx="2"/>
  <p:cmAuthor id="3" name="Wood, Ben (DPH)" initials="WB(" lastIdx="6" clrIdx="3"/>
  <p:cmAuthor id="4" name="Tamar Kaim Doniger" initials="TKD" lastIdx="2" clrIdx="4">
    <p:extLst>
      <p:ext uri="{19B8F6BF-5375-455C-9EA6-DF929625EA0E}">
        <p15:presenceInfo xmlns:p15="http://schemas.microsoft.com/office/powerpoint/2012/main" userId="S-1-5-21-2112347821-1497617604-1846162354-269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22" autoAdjust="0"/>
    <p:restoredTop sz="66397" autoAdjust="0"/>
  </p:normalViewPr>
  <p:slideViewPr>
    <p:cSldViewPr snapToGrid="0" snapToObjects="1">
      <p:cViewPr varScale="1">
        <p:scale>
          <a:sx n="48" d="100"/>
          <a:sy n="48" d="100"/>
        </p:scale>
        <p:origin x="1032"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1/27/2022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1/27/2022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dirty="0" err="1"/>
              <a:t>Sh</a:t>
            </a:r>
            <a:r>
              <a:rPr lang="sq-AL" dirty="0"/>
              <a:t>ënime:</a:t>
            </a:r>
          </a:p>
          <a:p>
            <a:endParaRPr lang="sq-AL" dirty="0"/>
          </a:p>
          <a:p>
            <a:r>
              <a:rPr lang="en-US" dirty="0" err="1"/>
              <a:t>Përditësimet</a:t>
            </a:r>
            <a:r>
              <a:rPr lang="en-US" dirty="0"/>
              <a:t> </a:t>
            </a:r>
            <a:r>
              <a:rPr lang="en-US" dirty="0" err="1"/>
              <a:t>kryesore</a:t>
            </a:r>
            <a:r>
              <a:rPr lang="en-US" dirty="0"/>
              <a:t> </a:t>
            </a:r>
            <a:r>
              <a:rPr lang="en-US" dirty="0" err="1"/>
              <a:t>që</a:t>
            </a:r>
            <a:r>
              <a:rPr lang="en-US" dirty="0"/>
              <a:t> </a:t>
            </a:r>
            <a:r>
              <a:rPr lang="en-US" dirty="0" err="1"/>
              <a:t>nga</a:t>
            </a:r>
            <a:r>
              <a:rPr lang="en-US" dirty="0"/>
              <a:t> </a:t>
            </a:r>
            <a:r>
              <a:rPr lang="en-US" dirty="0" err="1"/>
              <a:t>versioni</a:t>
            </a:r>
            <a:r>
              <a:rPr lang="en-US" dirty="0"/>
              <a:t> </a:t>
            </a:r>
            <a:r>
              <a:rPr lang="en-US" dirty="0" err="1"/>
              <a:t>i</a:t>
            </a:r>
            <a:r>
              <a:rPr lang="en-US" dirty="0"/>
              <a:t> </a:t>
            </a:r>
            <a:r>
              <a:rPr lang="en-US" dirty="0" err="1"/>
              <a:t>mëparshëm</a:t>
            </a:r>
            <a:r>
              <a:rPr lang="en-US" dirty="0"/>
              <a:t> (</a:t>
            </a:r>
            <a:r>
              <a:rPr lang="sq-AL" dirty="0"/>
              <a:t> i datës 6 janar</a:t>
            </a:r>
            <a:r>
              <a:rPr lang="en-US" dirty="0"/>
              <a:t>):</a:t>
            </a:r>
          </a:p>
          <a:p>
            <a:r>
              <a:rPr lang="en-US" dirty="0"/>
              <a:t>- </a:t>
            </a:r>
            <a:r>
              <a:rPr lang="en-US" dirty="0" err="1"/>
              <a:t>Informacion</a:t>
            </a:r>
            <a:r>
              <a:rPr lang="en-US" dirty="0"/>
              <a:t> </a:t>
            </a:r>
            <a:r>
              <a:rPr lang="en-US" dirty="0" err="1"/>
              <a:t>i</a:t>
            </a:r>
            <a:r>
              <a:rPr lang="en-US" dirty="0"/>
              <a:t> </a:t>
            </a:r>
            <a:r>
              <a:rPr lang="en-US" dirty="0" err="1"/>
              <a:t>përditësuar</a:t>
            </a:r>
            <a:r>
              <a:rPr lang="en-US" dirty="0"/>
              <a:t> </a:t>
            </a:r>
            <a:r>
              <a:rPr lang="en-US" dirty="0" err="1"/>
              <a:t>në</a:t>
            </a:r>
            <a:r>
              <a:rPr lang="en-US" dirty="0"/>
              <a:t> </a:t>
            </a:r>
            <a:r>
              <a:rPr lang="en-US" dirty="0" err="1"/>
              <a:t>lidhje</a:t>
            </a:r>
            <a:r>
              <a:rPr lang="en-US" dirty="0"/>
              <a:t> me </a:t>
            </a:r>
            <a:r>
              <a:rPr lang="en-US" dirty="0" err="1"/>
              <a:t>përshtatshmërinë</a:t>
            </a:r>
            <a:r>
              <a:rPr lang="en-US" dirty="0"/>
              <a:t> </a:t>
            </a:r>
            <a:r>
              <a:rPr lang="sq-AL" dirty="0"/>
              <a:t>e dozave </a:t>
            </a:r>
            <a:r>
              <a:rPr lang="en-US" dirty="0" err="1"/>
              <a:t>përforcuese</a:t>
            </a:r>
            <a:r>
              <a:rPr lang="en-US" dirty="0"/>
              <a:t> </a:t>
            </a:r>
            <a:r>
              <a:rPr lang="en-US" dirty="0" err="1"/>
              <a:t>për</a:t>
            </a:r>
            <a:r>
              <a:rPr lang="en-US" dirty="0"/>
              <a:t> </a:t>
            </a:r>
            <a:r>
              <a:rPr lang="sq-AL" dirty="0"/>
              <a:t>personat</a:t>
            </a:r>
            <a:r>
              <a:rPr lang="en-US" dirty="0"/>
              <a:t> </a:t>
            </a:r>
            <a:r>
              <a:rPr lang="en-US" dirty="0" err="1"/>
              <a:t>që</a:t>
            </a:r>
            <a:r>
              <a:rPr lang="en-US" dirty="0"/>
              <a:t> </a:t>
            </a:r>
            <a:r>
              <a:rPr lang="en-US" dirty="0" err="1"/>
              <a:t>kanë</a:t>
            </a:r>
            <a:r>
              <a:rPr lang="en-US" dirty="0"/>
              <a:t> </a:t>
            </a:r>
            <a:r>
              <a:rPr lang="en-US" dirty="0" err="1"/>
              <a:t>marrë</a:t>
            </a:r>
            <a:r>
              <a:rPr lang="en-US" dirty="0"/>
              <a:t> </a:t>
            </a:r>
            <a:r>
              <a:rPr lang="en-US" dirty="0" err="1"/>
              <a:t>vaksinën</a:t>
            </a:r>
            <a:r>
              <a:rPr lang="en-US" dirty="0"/>
              <a:t> Moderna (</a:t>
            </a:r>
            <a:r>
              <a:rPr lang="sq-AL" dirty="0"/>
              <a:t>kartela</a:t>
            </a:r>
            <a:r>
              <a:rPr lang="en-US" dirty="0"/>
              <a:t> 17)</a:t>
            </a:r>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b="0" i="0">
                <a:solidFill>
                  <a:srgbClr val="000000"/>
                </a:solidFill>
                <a:latin typeface="Open Sans" panose="020B0606030504020204" pitchFamily="34" charset="0"/>
              </a:rPr>
              <a:t>Nëse fëmija juaj përjeton një reaksion të rëndë alergjik pas vaksinës së COVID-19, ofruesit e vaksinës mund të sigurojnë me shpejtësi kujdes dhe të telefonojnë për shërbime mjekësore urgjente, nëse është e nevojshme.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algn="l"/>
            <a:r>
              <a:rPr lang="sq-AL" b="0" i="0">
                <a:solidFill>
                  <a:srgbClr val="000000"/>
                </a:solidFill>
                <a:latin typeface="Open Sans" panose="020B0606030504020204" pitchFamily="34" charset="0"/>
              </a:rPr>
              <a:t>Pyesni ofruesit e kujdesit shëndetësor të fëmijës suaj për këshilla mbi përdorimin e qetësuesve të dhimbjes jo me bazë aspirine dhe për hapa të tjerë që ju mund të ndërmerrni në shtëpi pasi fëmija juaj të jetë vaksinuar. Në përgjithësi, aspirina </a:t>
            </a:r>
            <a:r>
              <a:rPr lang="sq-AL" b="1" i="0">
                <a:solidFill>
                  <a:srgbClr val="000000"/>
                </a:solidFill>
                <a:latin typeface="Open Sans" panose="020B0606030504020204" pitchFamily="34" charset="0"/>
              </a:rPr>
              <a:t>nuk rekomandohet </a:t>
            </a:r>
            <a:r>
              <a:rPr lang="sq-AL" b="0" i="0">
                <a:solidFill>
                  <a:srgbClr val="000000"/>
                </a:solidFill>
                <a:latin typeface="Open Sans" panose="020B0606030504020204" pitchFamily="34" charset="0"/>
              </a:rPr>
              <a:t>për përdorim në fëmijët dhe adoleshentët më të vegjël se 18 vjeç. Vendosja e një cohe të freskët, të lagur në vendin e injeksionit mund të ndihmojë me ndjesinë e parehatisë.</a:t>
            </a:r>
          </a:p>
          <a:p>
            <a:br>
              <a:rPr lang="sq-AL"/>
            </a:br>
            <a:endParaRPr lang="sq-AL"/>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408841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b="0" i="0">
                <a:solidFill>
                  <a:srgbClr val="000000"/>
                </a:solidFill>
                <a:latin typeface="Open Sans" panose="020B0606030504020204" pitchFamily="34" charset="0"/>
              </a:rPr>
              <a:t> </a:t>
            </a:r>
          </a:p>
          <a:p>
            <a:br>
              <a:rPr lang="sq-AL"/>
            </a:br>
            <a:endParaRPr lang="sq-AL"/>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67852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sz="1200">
                <a:solidFill>
                  <a:schemeClr val="tx1"/>
                </a:solidFill>
                <a:latin typeface="+mn-lt"/>
                <a:ea typeface="+mn-ea"/>
                <a:cs typeface="+mn-cs"/>
              </a:rPr>
              <a:t>Megjithëse ekziston një mundësi e vogël që vaksinat e COVID-19 të mund të shkaktojnë një reaksion të rëndë alergjik, kjo zakonisht do të ndodhte brenda pak minutash deri në një orë pas bërjes së vaksinës. </a:t>
            </a:r>
          </a:p>
          <a:p>
            <a:endParaRPr lang="en-US" sz="1200" kern="1200" dirty="0">
              <a:solidFill>
                <a:schemeClr val="tx1"/>
              </a:solidFill>
              <a:effectLst/>
              <a:latin typeface="+mn-lt"/>
              <a:ea typeface="+mn-ea"/>
              <a:cs typeface="+mn-cs"/>
            </a:endParaRPr>
          </a:p>
          <a:p>
            <a:r>
              <a:rPr lang="sq-AL" sz="1200" b="0" i="0" u="none" strike="noStrike" baseline="0">
                <a:solidFill>
                  <a:schemeClr val="tx1"/>
                </a:solidFill>
                <a:latin typeface="+mn-lt"/>
                <a:ea typeface="+mn-ea"/>
                <a:cs typeface="+mn-cs"/>
              </a:rPr>
              <a:t>Shenjat e një reaksioni të rëndë alergjik përfshijnë: </a:t>
            </a:r>
          </a:p>
          <a:p>
            <a:r>
              <a:rPr lang="sq-AL" sz="1200" b="0" i="0" u="none" strike="noStrike" baseline="0">
                <a:solidFill>
                  <a:schemeClr val="tx1"/>
                </a:solidFill>
                <a:latin typeface="+mn-lt"/>
                <a:ea typeface="+mn-ea"/>
                <a:cs typeface="+mn-cs"/>
              </a:rPr>
              <a:t>• Vështirësi në frymëmarrje </a:t>
            </a:r>
          </a:p>
          <a:p>
            <a:r>
              <a:rPr lang="sq-AL" sz="1200" b="0" i="0" u="none" strike="noStrike" baseline="0">
                <a:solidFill>
                  <a:schemeClr val="tx1"/>
                </a:solidFill>
                <a:latin typeface="+mn-lt"/>
                <a:ea typeface="+mn-ea"/>
                <a:cs typeface="+mn-cs"/>
              </a:rPr>
              <a:t>• Ënjtje të fytyrës dhe të fytit </a:t>
            </a:r>
          </a:p>
          <a:p>
            <a:r>
              <a:rPr lang="sq-AL" sz="1200" b="0" i="0" u="none" strike="noStrike" baseline="0">
                <a:solidFill>
                  <a:schemeClr val="tx1"/>
                </a:solidFill>
                <a:latin typeface="+mn-lt"/>
                <a:ea typeface="+mn-ea"/>
                <a:cs typeface="+mn-cs"/>
              </a:rPr>
              <a:t>• Përshpejtim të rrahjeve të zemrës </a:t>
            </a:r>
          </a:p>
          <a:p>
            <a:r>
              <a:rPr lang="sq-AL" sz="1200" b="0" i="0" u="none" strike="noStrike" baseline="0">
                <a:solidFill>
                  <a:schemeClr val="tx1"/>
                </a:solidFill>
                <a:latin typeface="+mn-lt"/>
                <a:ea typeface="+mn-ea"/>
                <a:cs typeface="+mn-cs"/>
              </a:rPr>
              <a:t>• Njolla në të gjithë trupin </a:t>
            </a:r>
          </a:p>
          <a:p>
            <a:r>
              <a:rPr lang="sq-AL" sz="1200" b="0" i="0" u="none" strike="noStrike" baseline="0">
                <a:solidFill>
                  <a:schemeClr val="tx1"/>
                </a:solidFill>
                <a:latin typeface="+mn-lt"/>
                <a:ea typeface="+mn-ea"/>
                <a:cs typeface="+mn-cs"/>
              </a:rPr>
              <a:t>• Marrje mendsh dhe ndjesi dobësie </a:t>
            </a:r>
          </a:p>
          <a:p>
            <a:endParaRPr lang="en-US" sz="1200" kern="1200" dirty="0">
              <a:solidFill>
                <a:schemeClr val="tx1"/>
              </a:solidFill>
              <a:effectLst/>
              <a:latin typeface="+mn-lt"/>
              <a:ea typeface="+mn-ea"/>
              <a:cs typeface="+mn-cs"/>
            </a:endParaRPr>
          </a:p>
          <a:p>
            <a:r>
              <a:rPr lang="sq-AL" sz="1200">
                <a:solidFill>
                  <a:schemeClr val="tx1"/>
                </a:solidFill>
                <a:latin typeface="+mn-lt"/>
                <a:ea typeface="+mn-ea"/>
                <a:cs typeface="+mn-cs"/>
              </a:rPr>
              <a:t>Nëse fëmija juaj ka një histori të reaksioneve alergjike, ofruesi i vaksinimit mund t’i kërkojë që të qëndrojë më gjatë në vendin ku e bëri vaksinën për ta  mbajtur nën vëzhgim në vazhdim.</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16282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Burimi:  https://www.cdc.gov/coronavirus/2019-ncov/vaccines/faq-children.html</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321935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sz="1200">
                <a:solidFill>
                  <a:schemeClr val="tx1"/>
                </a:solidFill>
                <a:latin typeface="+mn-lt"/>
                <a:ea typeface="+mn-ea"/>
                <a:cs typeface="+mn-cs"/>
              </a:rPr>
              <a:t>Vaksinat e mësojnë sistemin tonë imunitar si të luftojë kundër një virusi specifik. Ato veprojnë me mbrojtjen natyrale të trupit për të zhvilluar në mënyrë të sigurt imunitet ndaj sëmundjes.  Për ta bërë këtë, vaksina e COVID-19 nuk ka nevojë të futet brenda bërthamës së qelizës, ku ruhet edhe ADN-ja jonë. Kjo do të thotë se vaksina nuk ndërvepron kurrë me ADN-në tonë dhe nuk ka asnjë mundësi ta ndryshojë atë. </a:t>
            </a:r>
          </a:p>
          <a:p>
            <a:r>
              <a:rPr lang="sq-AL" sz="1200">
                <a:solidFill>
                  <a:schemeClr val="tx1"/>
                </a:solidFill>
                <a:latin typeface="+mn-lt"/>
                <a:ea typeface="+mn-ea"/>
                <a:cs typeface="+mn-cs"/>
              </a:rPr>
              <a:t> </a:t>
            </a:r>
          </a:p>
          <a:p>
            <a:r>
              <a:rPr lang="sq-AL" sz="1200">
                <a:solidFill>
                  <a:schemeClr val="tx1"/>
                </a:solidFill>
                <a:latin typeface="+mn-lt"/>
                <a:ea typeface="+mn-ea"/>
                <a:cs typeface="+mn-cs"/>
              </a:rPr>
              <a:t>Në fund të procesit, trupat tanë kanë mësuar si të mbrohen kundër infeksioneve në të ardhmen. Kjo përgjigje imune dhe formimi i antitrupave është ajo çka na mbron ne nga infektimi nëse virusi i vërtetë hyn në trupin tonë. (burimi: </a:t>
            </a:r>
            <a:r>
              <a:rPr lang="sq-AL" sz="1200" u="sng">
                <a:solidFill>
                  <a:schemeClr val="tx1"/>
                </a:solidFill>
                <a:latin typeface="+mn-lt"/>
                <a:ea typeface="+mn-ea"/>
                <a:cs typeface="+mn-cs"/>
              </a:rPr>
              <a:t>https://www.cdc.gov/coronavirus/2019-ncov/vaccines/facts.html) </a:t>
            </a:r>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1900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306766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96000"/>
              </a:lnSpc>
              <a:spcBef>
                <a:spcPts val="0"/>
              </a:spcBef>
              <a:spcAft>
                <a:spcPts val="0"/>
              </a:spcAft>
              <a:buFont typeface="Arial" panose="020B0604020202020204" pitchFamily="34" charset="0"/>
              <a:buNone/>
              <a:tabLst>
                <a:tab pos="457200" algn="l"/>
              </a:tabLst>
            </a:pPr>
            <a:r>
              <a:rPr lang="sq-AL" sz="1800">
                <a:latin typeface="Calibri" panose="020F0502020204030204" pitchFamily="34" charset="0"/>
                <a:ea typeface="Times New Roman" panose="02020603050405020304" pitchFamily="18" charset="0"/>
                <a:cs typeface="Times New Roman" panose="02020603050405020304" pitchFamily="18" charset="0"/>
              </a:rPr>
              <a:t>Shënime rreth Omicron (burimi:  https://www.cdc.gov/coronavirus/2019-ncov/variants/about-variants.html) </a:t>
            </a:r>
          </a:p>
          <a:p>
            <a:pPr marL="0" marR="0" lvl="0" indent="0">
              <a:lnSpc>
                <a:spcPct val="96000"/>
              </a:lnSpc>
              <a:spcBef>
                <a:spcPts val="0"/>
              </a:spcBef>
              <a:spcAft>
                <a:spcPts val="0"/>
              </a:spcAft>
              <a:buFont typeface="Arial" panose="020B0604020202020204" pitchFamily="34" charset="0"/>
              <a:buNone/>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sq-AL" b="0" i="0">
                <a:solidFill>
                  <a:srgbClr val="000000"/>
                </a:solidFill>
                <a:latin typeface="Open Sans" panose="020B0606030504020204" pitchFamily="34" charset="0"/>
              </a:rPr>
              <a:t>Të dhëna të hershme tregojnë se personat e vaksinuar plotësisht që infektohen me variantin Omicron mund ta transmetojnë virusin tek të tjerët.</a:t>
            </a:r>
          </a:p>
          <a:p>
            <a:pPr marL="171450" indent="-171450">
              <a:buFont typeface="Arial" panose="020B0604020202020204" pitchFamily="34" charset="0"/>
              <a:buChar char="•"/>
            </a:pPr>
            <a:r>
              <a:rPr lang="sq-AL" b="0" i="0">
                <a:solidFill>
                  <a:srgbClr val="000000"/>
                </a:solidFill>
                <a:latin typeface="Open Sans" panose="020B0606030504020204" pitchFamily="34" charset="0"/>
              </a:rPr>
              <a:t>Urgjenca e fundit e variantit Omicron thekson më tej rëndësinë e vaksinimit dhe të  dozave përforcuese.</a:t>
            </a:r>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103884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800">
                <a:latin typeface="Calibri" panose="020F0502020204030204" pitchFamily="34" charset="0"/>
                <a:ea typeface="Calibri" panose="020F0502020204030204" pitchFamily="34" charset="0"/>
              </a:rPr>
              <a:t>Ju mund të zgjidhni se cilën vaksinë përforcuese doni. Disa persona mund të duan llojin e vaksinës që morën në fillim; persona të tjerë mund të preferojnë një lloj tjetër vaksine përforcuese.</a:t>
            </a:r>
          </a:p>
          <a:p>
            <a:pPr marL="171450" indent="-171450">
              <a:buFont typeface="Arial" panose="020B0604020202020204" pitchFamily="34" charset="0"/>
              <a:buChar char="•"/>
            </a:pPr>
            <a:r>
              <a:rPr lang="sq-AL" b="0" i="0">
                <a:solidFill>
                  <a:srgbClr val="141414"/>
                </a:solidFill>
                <a:latin typeface="Noto Sans VF"/>
              </a:rPr>
              <a:t>Efektet anësore pas dozës përforcuese janë të ngjashme me ato pas dozës së dytë.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a:t>Ju vazhdoni të konsideroheni plotësisht i vaksinuar nëse nuk merrni një dozë përforcuese.</a:t>
            </a:r>
          </a:p>
          <a:p>
            <a:pPr marL="171450" indent="-171450">
              <a:buFont typeface="Arial" panose="020B0604020202020204" pitchFamily="34" charset="0"/>
              <a:buChar char="•"/>
            </a:pPr>
            <a:r>
              <a:rPr lang="sq-AL" b="0" i="0">
                <a:solidFill>
                  <a:srgbClr val="141414"/>
                </a:solidFill>
                <a:latin typeface="Noto Sans VF"/>
              </a:rPr>
              <a:t>Ju mund të bëni një vaksinë të COVID-19 dhe vaksinime të tjera si vaksinën e gripit ose të herpesit në të njëjtën kohë ose afër njëra tjetrës.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200">
                <a:latin typeface="Calibri" panose="020F0502020204030204" pitchFamily="34" charset="0"/>
                <a:cs typeface="Calibri" panose="020F0502020204030204" pitchFamily="34" charset="0"/>
              </a:rPr>
              <a:t>Ju nuk keni nevojë për një ID ose sigurim shëndetësor dhe nuk ka nevojë të tregoni kartën e vaksinës.  </a:t>
            </a:r>
          </a:p>
          <a:p>
            <a:pPr marL="171450" indent="-171450">
              <a:buFont typeface="Arial" panose="020B0604020202020204" pitchFamily="34" charset="0"/>
              <a:buChar char="•"/>
            </a:pPr>
            <a:r>
              <a:rPr lang="sq-AL"/>
              <a:t>Për përgjigje ndaj pyetjeve më të shpeshta rreth dozave përforcuese, vizitoni faqen: </a:t>
            </a:r>
            <a:r>
              <a:rPr lang="sq-AL" b="1"/>
              <a:t>https://www.mass.gov/info-details/covid-19-booster-frequently-asked-questions </a:t>
            </a:r>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257894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SzPts val="1400"/>
              <a:buFontTx/>
              <a:buChar char="-"/>
            </a:pPr>
            <a:r>
              <a:rPr lang="sq-AL" sz="1200">
                <a:solidFill>
                  <a:schemeClr val="tx1"/>
                </a:solidFill>
                <a:latin typeface="+mn-lt"/>
                <a:ea typeface="+mn-ea"/>
                <a:cs typeface="+mn-cs"/>
              </a:rPr>
              <a:t>Këto metoda aplikohen edhe për personat që kërkojnë një dozë përforcuese.</a:t>
            </a:r>
          </a:p>
          <a:p>
            <a:pPr marL="171450" marR="0" lvl="0" indent="-171450">
              <a:lnSpc>
                <a:spcPct val="107000"/>
              </a:lnSpc>
              <a:spcBef>
                <a:spcPts val="0"/>
              </a:spcBef>
              <a:spcAft>
                <a:spcPts val="0"/>
              </a:spcAft>
              <a:buSzPts val="1400"/>
              <a:buFontTx/>
              <a:buChar char="-"/>
            </a:pPr>
            <a:r>
              <a:rPr lang="sq-AL" sz="1200">
                <a:solidFill>
                  <a:schemeClr val="tx1"/>
                </a:solidFill>
                <a:latin typeface="+mn-lt"/>
                <a:ea typeface="+mn-ea"/>
                <a:cs typeface="+mn-cs"/>
              </a:rPr>
              <a:t>Linja e Burimit për Planifikim është për njerëzit që nuk kanë qasje në internet. Ajo është e disponueshme në 100 gjuhë. Përfaqësuesit kanë të njëjtën qasje ndaj takimeve si edhe në faqen publike të internetit. Oraret e tyre janë:</a:t>
            </a:r>
          </a:p>
          <a:p>
            <a:pPr marL="628650" lvl="1" indent="-171450">
              <a:buFontTx/>
              <a:buChar char="-"/>
            </a:pPr>
            <a:r>
              <a:rPr lang="sq-AL" sz="1200">
                <a:ea typeface="Calibri" panose="020F0502020204030204" pitchFamily="34" charset="0"/>
                <a:cs typeface="Times New Roman" panose="02020603050405020304" pitchFamily="18" charset="0"/>
              </a:rPr>
              <a:t>E hënë – E enjte nga ora 8:30 e mëngjesit deri në orën 8:00 të mbrëmjes</a:t>
            </a:r>
          </a:p>
          <a:p>
            <a:pPr marL="628650" lvl="1" indent="-171450">
              <a:buFontTx/>
              <a:buChar char="-"/>
            </a:pPr>
            <a:r>
              <a:rPr lang="sq-AL" sz="1200">
                <a:ea typeface="Calibri" panose="020F0502020204030204" pitchFamily="34" charset="0"/>
                <a:cs typeface="Times New Roman" panose="02020603050405020304" pitchFamily="18" charset="0"/>
              </a:rPr>
              <a:t>E premte – E diel nga ora 8:30 e mëngjesit deri në orën 5:00 të mbrëmjes</a:t>
            </a:r>
          </a:p>
          <a:p>
            <a:pPr marL="171450" lvl="0" indent="-171450">
              <a:buFontTx/>
              <a:buChar char="-"/>
            </a:pPr>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18</a:t>
            </a:fld>
            <a:endParaRPr lang="en-US"/>
          </a:p>
        </p:txBody>
      </p:sp>
    </p:spTree>
    <p:extLst>
      <p:ext uri="{BB962C8B-B14F-4D97-AF65-F5344CB8AC3E}">
        <p14:creationId xmlns:p14="http://schemas.microsoft.com/office/powerpoint/2010/main" val="3964998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sz="1200">
                <a:latin typeface="Calibri" panose="020F0502020204030204" pitchFamily="34" charset="0"/>
                <a:cs typeface="Calibri" panose="020F0502020204030204" pitchFamily="34" charset="0"/>
              </a:rPr>
              <a:t>Sigurimi i Shëndetit (përfshirë Medicare dhe Medicaid) do të mbulojë koston e administrimit të vaksinës. Merrni kartën e sigurimit të shëndetit me vete, nëse keni një të tillë. Sigurimi juaj do t’ju faturohet juve pa asnjë kosto.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q-AL" sz="1200">
                <a:latin typeface="Calibri" panose="020F0502020204030204" pitchFamily="34" charset="0"/>
                <a:cs typeface="Calibri" panose="020F0502020204030204" pitchFamily="34" charset="0"/>
              </a:rPr>
              <a:t>Ofruesit e kujdesit shëndetësor mund edhe të rimbursohen nga qeveria federale për koston e administrimit të vaksinave imigrantëve pa dokumente.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105605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284945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181601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0" i="0">
                <a:solidFill>
                  <a:srgbClr val="000000"/>
                </a:solidFill>
                <a:latin typeface="Open Sans"/>
              </a:rPr>
              <a:t>Burime: </a:t>
            </a:r>
          </a:p>
          <a:p>
            <a:endParaRPr lang="en-US" b="0" i="0" dirty="0">
              <a:solidFill>
                <a:srgbClr val="000000"/>
              </a:solidFill>
              <a:effectLst/>
              <a:latin typeface="Open Sans"/>
            </a:endParaRPr>
          </a:p>
          <a:p>
            <a:r>
              <a:rPr lang="sq-AL"/>
              <a:t>https://www.cdc.gov/vaccines/hcp/conversations/understanding-vacc-work.html </a:t>
            </a:r>
          </a:p>
          <a:p>
            <a:endParaRPr lang="en-US" dirty="0"/>
          </a:p>
          <a:p>
            <a:r>
              <a:rPr lang="sq-AL"/>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Burimi: https://www.cdc.gov/coronavirus/2019-ncov/vaccines/recommendations/children-teens.html </a:t>
            </a:r>
            <a:br>
              <a:rPr lang="sq-AL"/>
            </a:br>
            <a:endParaRPr lang="sq-AL"/>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sz="1800">
                <a:latin typeface="Calibri" panose="020F0502020204030204" pitchFamily="34" charset="0"/>
                <a:cs typeface="Calibri" panose="020F0502020204030204" pitchFamily="34" charset="0"/>
              </a:rPr>
              <a:t>Vaksina e Pfizer është e autorizuar për personat e moshës 5 vjeç e sipër dhe ka miratim të plotë për personat 16 vjeç e sipër.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q-AL" sz="1800" b="1" u="none">
                <a:solidFill>
                  <a:srgbClr val="008080"/>
                </a:solidFill>
                <a:latin typeface="Calibri" panose="020F0502020204030204" pitchFamily="34" charset="0"/>
                <a:ea typeface="Times New Roman" panose="02020603050405020304" pitchFamily="18" charset="0"/>
                <a:cs typeface="Calibri" panose="020F0502020204030204" pitchFamily="34" charset="0"/>
              </a:rPr>
              <a:t>Çfarë do të thotë që vaksina e COVID-19 Pfizer ka miratim nga FDA (për shkurtimin në anglisht - Administrata e Ushqimit dhe Barnave)?</a:t>
            </a:r>
            <a:r>
              <a:rPr lang="sq-AL" sz="1800" u="none">
                <a:solidFill>
                  <a:srgbClr val="008080"/>
                </a:solidFill>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sq-AL" sz="1800">
                <a:solidFill>
                  <a:srgbClr val="000000"/>
                </a:solidFill>
                <a:latin typeface="Calibri" panose="020F0502020204030204" pitchFamily="34" charset="0"/>
                <a:ea typeface="Calibri" panose="020F0502020204030204" pitchFamily="34" charset="0"/>
                <a:cs typeface="Calibri" panose="020F0502020204030204" pitchFamily="34" charset="0"/>
              </a:rPr>
              <a:t>Në datën 23 gusht 2021, FDA miratoi vaksinën e parë të COVID-19. Vaksina është njohur si vaksina e COVID-19 Pfizer dhe tani do të reklamohet si vaksina Comirnaty (koe-mir’-na-tee), për parandalimin e COVID-19 në personat 16 vjeç e sipër. </a:t>
            </a:r>
          </a:p>
          <a:p>
            <a:pPr marL="342900" marR="0" lvl="0" indent="-342900">
              <a:lnSpc>
                <a:spcPct val="107000"/>
              </a:lnSpc>
              <a:spcBef>
                <a:spcPts val="0"/>
              </a:spcBef>
              <a:spcAft>
                <a:spcPts val="0"/>
              </a:spcAft>
              <a:buSzPts val="1400"/>
              <a:buFont typeface="Symbol" panose="05050102010706020507" pitchFamily="18" charset="2"/>
              <a:buChar char=""/>
            </a:pPr>
            <a:r>
              <a:rPr lang="sq-AL" sz="1800">
                <a:latin typeface="Calibri" panose="020F0502020204030204" pitchFamily="34" charset="0"/>
                <a:ea typeface="Calibri" panose="020F0502020204030204" pitchFamily="34" charset="0"/>
                <a:cs typeface="Calibri" panose="020F0502020204030204" pitchFamily="34" charset="0"/>
              </a:rPr>
              <a:t>Comirnaty është e njëjta vaksinë me vaksinën Pfizer. </a:t>
            </a:r>
          </a:p>
          <a:p>
            <a:pPr marL="342900" marR="0" lvl="0" indent="-342900">
              <a:lnSpc>
                <a:spcPct val="107000"/>
              </a:lnSpc>
              <a:spcBef>
                <a:spcPts val="0"/>
              </a:spcBef>
              <a:spcAft>
                <a:spcPts val="0"/>
              </a:spcAft>
              <a:buSzPts val="1400"/>
              <a:buFont typeface="Symbol" panose="05050102010706020507" pitchFamily="18" charset="2"/>
              <a:buChar char=""/>
            </a:pPr>
            <a:r>
              <a:rPr lang="sq-AL" sz="1800">
                <a:latin typeface="Calibri" panose="020F0502020204030204" pitchFamily="34" charset="0"/>
                <a:ea typeface="Calibri" panose="020F0502020204030204" pitchFamily="34" charset="0"/>
                <a:cs typeface="Calibri" panose="020F0502020204030204" pitchFamily="34" charset="0"/>
              </a:rPr>
              <a:t>Vaksina Pfizer është akoma e disponueshme nën autorizimin për përdorim urgjent (EUA për shkurtimin në anglisht) për personat e moshës 5 deri në 15 vjeç dhe për një dozë të tretë për disa individë me sistem imunitar të kompromentuar. </a:t>
            </a:r>
          </a:p>
          <a:p>
            <a:pPr marL="342900" marR="0" lvl="0" indent="-342900">
              <a:lnSpc>
                <a:spcPct val="107000"/>
              </a:lnSpc>
              <a:spcBef>
                <a:spcPts val="0"/>
              </a:spcBef>
              <a:spcAft>
                <a:spcPts val="0"/>
              </a:spcAft>
              <a:buSzPts val="1400"/>
              <a:buFont typeface="Symbol" panose="05050102010706020507" pitchFamily="18" charset="2"/>
              <a:buChar char=""/>
            </a:pPr>
            <a:r>
              <a:rPr lang="sq-AL" sz="1800">
                <a:latin typeface="Calibri" panose="020F0502020204030204" pitchFamily="34" charset="0"/>
                <a:ea typeface="Calibri" panose="020F0502020204030204" pitchFamily="34" charset="0"/>
                <a:cs typeface="Calibri" panose="020F0502020204030204" pitchFamily="34" charset="0"/>
              </a:rPr>
              <a:t>Krahasuar me një EUA, miratimi i vaksinave nga FDA kërkon edhe më shumë të dhëna mbi sigurinë, prodhimin dhe efektshmërinë në periudha më të gjata kohore dhe përfshin të dhëna të botës reale. </a:t>
            </a:r>
          </a:p>
          <a:p>
            <a:pPr marL="342900" marR="0" lvl="0" indent="-342900">
              <a:lnSpc>
                <a:spcPct val="107000"/>
              </a:lnSpc>
              <a:spcBef>
                <a:spcPts val="0"/>
              </a:spcBef>
              <a:spcAft>
                <a:spcPts val="0"/>
              </a:spcAft>
              <a:buSzPts val="1400"/>
              <a:buFont typeface="Symbol" panose="05050102010706020507" pitchFamily="18" charset="2"/>
              <a:buChar char=""/>
            </a:pPr>
            <a:r>
              <a:rPr lang="sq-AL" sz="1800">
                <a:solidFill>
                  <a:srgbClr val="000000"/>
                </a:solidFill>
                <a:latin typeface="Calibri" panose="020F0502020204030204" pitchFamily="34" charset="0"/>
                <a:ea typeface="Calibri" panose="020F0502020204030204" pitchFamily="34" charset="0"/>
                <a:cs typeface="Calibri" panose="020F0502020204030204" pitchFamily="34" charset="0"/>
              </a:rPr>
              <a:t>Miratimi i plotë nga FDA do të thotë që vaksina Comirnaty tashmë ka të njëjtin nivel miratimi si vaksinat e tjera të përdorura në mënyrë rutinë në Shtetet e Bashkuara, të tilla si vaksinat për hepatitin, fruthin, linë dhe poliomelitin.</a:t>
            </a:r>
            <a:r>
              <a:rPr lang="sq-AL" sz="1800">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sq-AL" sz="1800">
                <a:solidFill>
                  <a:srgbClr val="000000"/>
                </a:solidFill>
                <a:latin typeface="Calibri" panose="020F0502020204030204" pitchFamily="34" charset="0"/>
                <a:ea typeface="Calibri" panose="020F0502020204030204" pitchFamily="34" charset="0"/>
                <a:cs typeface="Calibri" panose="020F0502020204030204" pitchFamily="34" charset="0"/>
              </a:rPr>
              <a:t>Vaksina e COVID-19 Pfizer ishte vaksina e parë që mori një autorizim për përdorim urgjent, ndaj është e para që ka të dhëna të mjaftueshme për të marrë miratimin e plotë. Kjo nuk do të thotë asgjë për sigurinë dhe efektshmërinë e vaksinave të Moderna ose Johnson &amp; Johnson.</a:t>
            </a:r>
          </a:p>
          <a:p>
            <a:endParaRPr lang="en-US" dirty="0"/>
          </a:p>
          <a:p>
            <a:r>
              <a:rPr lang="sq-AL" b="1"/>
              <a:t>Çfarë është një Autorizim për Përdorim Urgjent (EUA)? </a:t>
            </a:r>
          </a:p>
          <a:p>
            <a:r>
              <a:rPr lang="sq-AL"/>
              <a:t>FDA në Shtetet e Bashkuara i ka bërë vaksinat e COVID-19 Pfizer, Moderna, dhe Janssen të disponueshme, nën një mekanizëm urgjence të quajtur EUA. EUA mbështetet nga një deklaratë e Sekretarit të Shëndetit dhe Shërbimeve Njerëzore (HHS për shkurtimin në anglisht) se rrethana të tilla ekzistojnë që justifikojnë përdorimin urgjent të përbërjeve farmaceutike gjatë pandemisë së COVID-19.</a:t>
            </a:r>
          </a:p>
          <a:p>
            <a:endParaRPr lang="en-US" dirty="0"/>
          </a:p>
          <a:p>
            <a:r>
              <a:rPr lang="sq-AL"/>
              <a:t>FDA mund të lëshojë një EUA kur plotësohen kritere të caktuara përfshirë mungesën e alternativave të përshtatshme, të miratuara, të disponueshme. Vendimi i FDA bazohet gjithashtu në të dhëna shkencore të disponueshme që tregojnë se produkti mund të jetë i efektshëm për të parandaluar COVID-19 gjatë pandemisë dhe që përfitimet e njohura e të mundshme të produktit i tejkalojnë rreziqet. Për të lejuar përdorimin e produktit gjatë pandemisë së COVID-19, duhet të plotësohen të gjithë këto kritere. </a:t>
            </a: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6384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1400"/>
              <a:buFont typeface="Symbol" panose="05050102010706020507" pitchFamily="18" charset="2"/>
              <a:buNone/>
            </a:pPr>
            <a:r>
              <a:rPr lang="sq-AL" sz="1800" u="none">
                <a:solidFill>
                  <a:srgbClr val="008080"/>
                </a:solidFill>
                <a:latin typeface="Calibri" panose="020F0502020204030204" pitchFamily="34" charset="0"/>
                <a:ea typeface="Calibri" panose="020F0502020204030204" pitchFamily="34" charset="0"/>
                <a:cs typeface="Calibri" panose="020F0502020204030204" pitchFamily="34" charset="0"/>
              </a:rPr>
              <a:t>Vaksina e COVID-19 Pfizer është mbi 90% e efektshme në parandalimin e COVID-19 te fëmijët e moshës 5 deri në 11 vjeç.</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55461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sq-AL" sz="1200" b="0" i="0">
                <a:solidFill>
                  <a:schemeClr val="tx1"/>
                </a:solidFill>
                <a:latin typeface="+mn-lt"/>
                <a:ea typeface="+mn-ea"/>
                <a:cs typeface="+mn-cs"/>
              </a:rPr>
              <a:t>Ne e kuptojmë rëndësinë e të qenurit të hapur dhe të sinqertë rreth sigurisë dhe zhvillimit të vaksinës - veçanërisht për komunitetet që kanë vuajtur pasojat e keqtrajtimit mjekësor. </a:t>
            </a:r>
          </a:p>
          <a:p>
            <a:endParaRPr lang="en-US" sz="1200" b="0" i="0" kern="1200" dirty="0">
              <a:solidFill>
                <a:schemeClr val="tx1"/>
              </a:solidFill>
              <a:effectLst/>
              <a:latin typeface="+mn-lt"/>
              <a:ea typeface="+mn-ea"/>
              <a:cs typeface="+mn-cs"/>
            </a:endParaRPr>
          </a:p>
          <a:p>
            <a:r>
              <a:rPr lang="sq-AL" sz="1200">
                <a:latin typeface="Calibri" panose="020F0502020204030204" pitchFamily="34" charset="0"/>
                <a:cs typeface="Calibri" panose="020F0502020204030204" pitchFamily="34" charset="0"/>
              </a:rPr>
              <a:t>Është e rëndësishme të dini që vaksinat iu nënshtrohen testimeve më shumë se çdo produkt tjetër farmaceutik.  Përpara se çdo vaksinë të bëhet e disponueshme, ajo duhet t’i nënshtrohet zhvillimit dhe testimit rigoroz. Prodhimi është proces kritik - çdo dozë duhet të jetë vazhdimisht e një cilësie të lartë. Veç kësaj, bëhen testime të shumta në prova klinike për të provuar sigurinë.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sq-AL" sz="1200">
                <a:latin typeface="Calibri" panose="020F0502020204030204" pitchFamily="34" charset="0"/>
                <a:cs typeface="Calibri" panose="020F0502020204030204" pitchFamily="34" charset="0"/>
              </a:rPr>
              <a:t>Burimi: https://www.cdc.gov/coronavirus/2019-ncov/vaccines/safety.html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11" name="Google Shape;411;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9ce8b2f6a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9ce8b2f6a_0_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q-AL" sz="1200">
                <a:solidFill>
                  <a:schemeClr val="tx1"/>
                </a:solidFill>
                <a:latin typeface="+mn-lt"/>
                <a:ea typeface="+mn-ea"/>
                <a:cs typeface="+mn-cs"/>
              </a:rPr>
              <a:t>Siguria është prioritet kryesor dhe monitorimi i sigurisë për vaksinat e COVID-19 ka qenë më intensivi dhe gjithëpërfshirësi në historinë e Shteteve të Bashkuara.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28" name="Google Shape;428;g79ce8b2f6a_0_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sz="1200" b="0" i="0">
                <a:solidFill>
                  <a:schemeClr val="tx1"/>
                </a:solidFill>
                <a:latin typeface="+mn-lt"/>
                <a:ea typeface="+mn-ea"/>
                <a:cs typeface="+mn-cs"/>
              </a:rPr>
              <a:t>Vaksina e COVID-19 u zhvillua me shpejtësi por për këtë vaksinë u ndoqën të njëjtat hapa sigurie që janë ndjekur edhe për gjithë vaksinat e tjera. </a:t>
            </a:r>
          </a:p>
          <a:p>
            <a:r>
              <a:rPr lang="sq-AL" sz="1200"/>
              <a:t>Kompanitë e vaksinave vepruan me shpejtësi sepse</a:t>
            </a:r>
            <a:r>
              <a:rPr lang="sq-AL" sz="1200">
                <a:latin typeface="Calibri" panose="020F0502020204030204" pitchFamily="34" charset="0"/>
                <a:ea typeface="+mn-ea"/>
                <a:cs typeface="Calibri" panose="020F0502020204030204" pitchFamily="34" charset="0"/>
              </a:rPr>
              <a:t>:</a:t>
            </a:r>
          </a:p>
          <a:p>
            <a:r>
              <a:rPr lang="sq-AL" sz="1200" b="1" i="1">
                <a:latin typeface="Calibri" panose="020F0502020204030204" pitchFamily="34" charset="0"/>
                <a:cs typeface="Calibri" panose="020F0502020204030204" pitchFamily="34" charset="0"/>
              </a:rPr>
              <a:t> </a:t>
            </a:r>
          </a:p>
          <a:p>
            <a:pPr marL="457200" lvl="0" indent="-457200">
              <a:buFont typeface="+mj-lt"/>
              <a:buAutoNum type="arabicPeriod"/>
            </a:pPr>
            <a:r>
              <a:rPr lang="sq-AL" sz="1200" b="1" i="1">
                <a:latin typeface="Calibri" panose="020F0502020204030204" pitchFamily="34" charset="0"/>
                <a:cs typeface="Calibri" panose="020F0502020204030204" pitchFamily="34" charset="0"/>
              </a:rPr>
              <a:t>Ne kishim me kohë informacion të vlefshëm: </a:t>
            </a:r>
            <a:r>
              <a:rPr lang="sq-AL" sz="1200">
                <a:latin typeface="Calibri" panose="020F0502020204030204" pitchFamily="34" charset="0"/>
                <a:cs typeface="Calibri" panose="020F0502020204030204" pitchFamily="34" charset="0"/>
              </a:rPr>
              <a:t>Virusi i COVID-19 është pjesë e familjes së koronaviruseve që janë studiuar për një kohë të gjatë. Ekspertët përvetësuan informacione të rëndësishme nga epidemitë e tjera të koronaviruseve që i ndihmuan ata të zhvillonin vaksinën e COVID-19, kështu që nuk po e nisnin nga e para. </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sq-AL" sz="1200" b="1" i="1">
                <a:latin typeface="Calibri" panose="020F0502020204030204" pitchFamily="34" charset="0"/>
                <a:cs typeface="Calibri" panose="020F0502020204030204" pitchFamily="34" charset="0"/>
              </a:rPr>
              <a:t>Qeveritë dhanë fonde për kërkimet mbi vaksinën</a:t>
            </a:r>
            <a:r>
              <a:rPr lang="sq-AL" sz="1200">
                <a:latin typeface="Calibri" panose="020F0502020204030204" pitchFamily="34" charset="0"/>
                <a:cs typeface="Calibri" panose="020F0502020204030204" pitchFamily="34" charset="0"/>
              </a:rPr>
              <a:t>: Shtetet e Bashkuara dhe qeveritë e tjera investuan shumë para për të mbështetur kompanitë e vaksinave me punën e tyre. Puna e përbashkët me vendet e tjera i ndihmoi gjithashtu studiuesit të lëviznin me shpejtësi.</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sq-AL" sz="1200" b="1" i="1">
                <a:solidFill>
                  <a:schemeClr val="tx1"/>
                </a:solidFill>
                <a:latin typeface="+mn-lt"/>
                <a:ea typeface="+mn-ea"/>
                <a:cs typeface="+mn-cs"/>
              </a:rPr>
              <a:t>Mijëra njerëz morën pjesë në studimet mbi vaksinën</a:t>
            </a:r>
            <a:r>
              <a:rPr lang="sq-AL" sz="1200" b="0" i="0">
                <a:solidFill>
                  <a:schemeClr val="tx1"/>
                </a:solidFill>
                <a:latin typeface="+mn-lt"/>
                <a:ea typeface="+mn-ea"/>
                <a:cs typeface="+mn-cs"/>
              </a:rPr>
              <a:t>: Studime mbi vaksinën (të quajtura Prova Klinike) u kryen për të provuar që vaksina është e sigurt dhe e efektshme. Mijëra njerëz u regjistruan në këto studime kështu që kompanitë nuk kishin nevojë të shpenzonin shumë kohë në kërkim të vullnetarëve.</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sq-AL" sz="1200" b="1" i="1">
                <a:solidFill>
                  <a:schemeClr val="tx1"/>
                </a:solidFill>
                <a:latin typeface="+mn-lt"/>
                <a:ea typeface="+mn-ea"/>
                <a:cs typeface="+mn-cs"/>
              </a:rPr>
              <a:t>Prodhimi u bë në të njëjtën kohë me studimet për sigurinë</a:t>
            </a:r>
            <a:r>
              <a:rPr lang="sq-AL" sz="1200" b="0" i="0">
                <a:solidFill>
                  <a:schemeClr val="tx1"/>
                </a:solidFill>
                <a:latin typeface="+mn-lt"/>
                <a:ea typeface="+mn-ea"/>
                <a:cs typeface="+mn-cs"/>
              </a:rPr>
              <a:t>: Kompanitë e vaksinave filluan prodhimin e vaksinës në të njëjtën kohë me zhvillimin e studimeve me shpresë që ajo do rezultonte e sigurt dhe e efektshme. Kjo nënkupton se vaksinat ishin gati për t’u shpërndarë menjëherë pas miratimit</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42" name="Google Shape;442;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60"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84"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08"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32" name="think-cell Slide" r:id="rId10" imgW="592" imgH="591" progId="TCLayout.ActiveDocument.1">
                  <p:embed/>
                </p:oleObj>
              </mc:Choice>
              <mc:Fallback>
                <p:oleObj name="think-cell Slide" r:id="rId10"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56" name="think-cell Slide" r:id="rId10" imgW="592" imgH="591" progId="TCLayout.ActiveDocument.1">
                  <p:embed/>
                </p:oleObj>
              </mc:Choice>
              <mc:Fallback>
                <p:oleObj name="think-cell Slide" r:id="rId10"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80"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04"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28" name="think-cell Slide" r:id="rId12" imgW="413" imgH="416" progId="TCLayout.ActiveDocument.1">
                  <p:embed/>
                </p:oleObj>
              </mc:Choice>
              <mc:Fallback>
                <p:oleObj name="think-cell Slide" r:id="rId12"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52"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76"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00"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48"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72"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396" name="think-cell Slide" r:id="rId6" imgW="592" imgH="591" progId="TCLayout.ActiveDocument.1">
                  <p:embed/>
                </p:oleObj>
              </mc:Choice>
              <mc:Fallback>
                <p:oleObj name="think-cell Slide" r:id="rId6"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t>1/27/2022</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1771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71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36" name="think-cell Slide" r:id="rId43" imgW="572" imgH="588" progId="TCLayout.ActiveDocument.1">
                  <p:embed/>
                </p:oleObj>
              </mc:Choice>
              <mc:Fallback>
                <p:oleObj name="think-cell Slide" r:id="rId43"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4"/>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5"/>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vaccines/acip/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534" y="1680882"/>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sq-AL" sz="4000" dirty="0">
                <a:solidFill>
                  <a:schemeClr val="bg1"/>
                </a:solidFill>
                <a:latin typeface="+mn-lt"/>
              </a:rPr>
              <a:t>Udhëzues për organizimin e një forumi në komunitet mbi vaksinën e COVID-19</a:t>
            </a:r>
          </a:p>
          <a:p>
            <a:pPr lvl="0" algn="ctr" fontAlgn="auto">
              <a:spcAft>
                <a:spcPts val="0"/>
              </a:spcAft>
              <a:defRPr/>
            </a:pPr>
            <a:endParaRPr lang="en-US" sz="4000" dirty="0">
              <a:solidFill>
                <a:schemeClr val="bg1"/>
              </a:solidFill>
              <a:latin typeface="+mn-lt"/>
            </a:endParaRPr>
          </a:p>
          <a:p>
            <a:pPr lvl="0" algn="ctr" fontAlgn="auto">
              <a:spcAft>
                <a:spcPts val="0"/>
              </a:spcAft>
              <a:defRPr/>
            </a:pPr>
            <a:r>
              <a:rPr lang="sq-AL" sz="4000" i="1" dirty="0">
                <a:solidFill>
                  <a:schemeClr val="bg1"/>
                </a:solidFill>
                <a:latin typeface="+mn-lt"/>
              </a:rPr>
              <a:t>BOTIMI PËR FËMIJËT DHE ADOLESHENTËT</a:t>
            </a:r>
          </a:p>
        </p:txBody>
      </p:sp>
      <p:sp>
        <p:nvSpPr>
          <p:cNvPr id="5" name="Subtitle 3"/>
          <p:cNvSpPr txBox="1">
            <a:spLocks/>
          </p:cNvSpPr>
          <p:nvPr/>
        </p:nvSpPr>
        <p:spPr>
          <a:xfrm>
            <a:off x="1077428" y="519525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sq-AL" sz="3200" dirty="0">
                <a:solidFill>
                  <a:schemeClr val="bg1"/>
                </a:solidFill>
              </a:rPr>
              <a:t>Përditësuar më </a:t>
            </a:r>
            <a:r>
              <a:rPr lang="en-US" sz="3200" dirty="0">
                <a:solidFill>
                  <a:schemeClr val="bg1"/>
                </a:solidFill>
              </a:rPr>
              <a:t>25</a:t>
            </a:r>
            <a:r>
              <a:rPr lang="sq-AL" sz="3200" dirty="0">
                <a:solidFill>
                  <a:schemeClr val="bg1"/>
                </a:solidFill>
              </a:rPr>
              <a:t> janar 2022</a:t>
            </a: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Cilat janë efektet anësore të mundshme të vaksinës së COVID-19?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61565"/>
            <a:ext cx="11356939" cy="5124480"/>
          </a:xfrm>
          <a:prstGeom prst="rect">
            <a:avLst/>
          </a:prstGeom>
        </p:spPr>
        <p:txBody>
          <a:bodyPr wrap="square">
            <a:spAutoFit/>
          </a:bodyPr>
          <a:lstStyle/>
          <a:p>
            <a:pPr marL="342900" indent="-342900">
              <a:spcAft>
                <a:spcPts val="600"/>
              </a:spcAft>
              <a:buFont typeface="Arial" panose="020B0604020202020204" pitchFamily="34" charset="0"/>
              <a:buChar char="•"/>
            </a:pPr>
            <a:r>
              <a:rPr lang="sq-AL" sz="2400">
                <a:latin typeface="Calibri" panose="020F0502020204030204" pitchFamily="34" charset="0"/>
                <a:cs typeface="Calibri" panose="020F0502020204030204" pitchFamily="34" charset="0"/>
              </a:rPr>
              <a:t>Efektet anësore serioze nga vaksinat, përfshirë vaksinën e COVID-19, janë të rralla. </a:t>
            </a:r>
          </a:p>
          <a:p>
            <a:pPr marL="342900" indent="-342900">
              <a:spcAft>
                <a:spcPts val="600"/>
              </a:spcAft>
              <a:buFont typeface="Arial" panose="020B0604020202020204" pitchFamily="34" charset="0"/>
              <a:buChar char="•"/>
            </a:pPr>
            <a:r>
              <a:rPr lang="sq-AL" sz="2400">
                <a:latin typeface="Calibri" panose="020F0502020204030204" pitchFamily="34" charset="0"/>
                <a:cs typeface="Calibri" panose="020F0502020204030204" pitchFamily="34" charset="0"/>
              </a:rPr>
              <a:t>Fëmija juaj mund të shfaq disa efekte anësore, të cilat janë shenja normale se trupi i tyre po krijon mbrojtje.</a:t>
            </a:r>
          </a:p>
          <a:p>
            <a:pPr marL="342900" indent="-342900">
              <a:spcAft>
                <a:spcPts val="600"/>
              </a:spcAft>
              <a:buFont typeface="Arial" panose="020B0604020202020204" pitchFamily="34" charset="0"/>
              <a:buChar char="•"/>
            </a:pPr>
            <a:r>
              <a:rPr lang="sq-AL" sz="2400">
                <a:latin typeface="Calibri" panose="020F0502020204030204" pitchFamily="34" charset="0"/>
                <a:cs typeface="Calibri" panose="020F0502020204030204" pitchFamily="34" charset="0"/>
              </a:rPr>
              <a:t>Këto efekte anësore mund të ndikojnë në aftësinë e fëmijës suaj për të kryer aktivitete të përditshme por ato duhet të largohen në pak ditë. </a:t>
            </a:r>
          </a:p>
          <a:p>
            <a:pPr marL="342900" indent="-342900">
              <a:buFont typeface="Arial" panose="020B0604020202020204" pitchFamily="34" charset="0"/>
              <a:buChar char="•"/>
            </a:pPr>
            <a:r>
              <a:rPr lang="sq-AL" sz="2400">
                <a:latin typeface="Calibri" panose="020F0502020204030204" pitchFamily="34" charset="0"/>
                <a:cs typeface="Calibri" panose="020F0502020204030204" pitchFamily="34" charset="0"/>
              </a:rPr>
              <a:t>Efektet anësore më të zakonshme janë të pakta dhe përfshijnë:</a:t>
            </a:r>
          </a:p>
          <a:p>
            <a:pPr marL="1200150" lvl="2" indent="-285750">
              <a:buFont typeface="Courier New" panose="02070309020205020404" pitchFamily="49" charset="0"/>
              <a:buChar char="o"/>
            </a:pPr>
            <a:r>
              <a:rPr lang="sq-AL" sz="2400">
                <a:latin typeface="Calibri" panose="020F0502020204030204" pitchFamily="34" charset="0"/>
                <a:cs typeface="Calibri" panose="020F0502020204030204" pitchFamily="34" charset="0"/>
              </a:rPr>
              <a:t>Lodhje</a:t>
            </a:r>
          </a:p>
          <a:p>
            <a:pPr marL="1200150" lvl="2" indent="-285750">
              <a:buFont typeface="Courier New" panose="02070309020205020404" pitchFamily="49" charset="0"/>
              <a:buChar char="o"/>
            </a:pPr>
            <a:r>
              <a:rPr lang="sq-AL" sz="2400">
                <a:latin typeface="Calibri" panose="020F0502020204030204" pitchFamily="34" charset="0"/>
                <a:cs typeface="Calibri" panose="020F0502020204030204" pitchFamily="34" charset="0"/>
              </a:rPr>
              <a:t>Dhimbje koke </a:t>
            </a:r>
          </a:p>
          <a:p>
            <a:pPr marL="1200150" lvl="2" indent="-285750">
              <a:buFont typeface="Courier New" panose="02070309020205020404" pitchFamily="49" charset="0"/>
              <a:buChar char="o"/>
            </a:pPr>
            <a:r>
              <a:rPr lang="sq-AL" sz="2400">
                <a:latin typeface="Calibri" panose="020F0502020204030204" pitchFamily="34" charset="0"/>
                <a:cs typeface="Calibri" panose="020F0502020204030204" pitchFamily="34" charset="0"/>
              </a:rPr>
              <a:t>Dhimbje në vendin e injeksionit</a:t>
            </a:r>
          </a:p>
          <a:p>
            <a:pPr marL="1200150" lvl="2" indent="-285750">
              <a:buFont typeface="Courier New" panose="02070309020205020404" pitchFamily="49" charset="0"/>
              <a:buChar char="o"/>
            </a:pPr>
            <a:r>
              <a:rPr lang="sq-AL" sz="2400">
                <a:latin typeface="Calibri" panose="020F0502020204030204" pitchFamily="34" charset="0"/>
                <a:cs typeface="Calibri" panose="020F0502020204030204" pitchFamily="34" charset="0"/>
              </a:rPr>
              <a:t>Dhimbje muskujsh</a:t>
            </a:r>
          </a:p>
          <a:p>
            <a:pPr marL="1200150" lvl="2" indent="-285750">
              <a:buFont typeface="Courier New" panose="02070309020205020404" pitchFamily="49" charset="0"/>
              <a:buChar char="o"/>
            </a:pPr>
            <a:r>
              <a:rPr lang="sq-AL" sz="2400">
                <a:latin typeface="Calibri" panose="020F0502020204030204" pitchFamily="34" charset="0"/>
                <a:cs typeface="Calibri" panose="020F0502020204030204" pitchFamily="34" charset="0"/>
              </a:rPr>
              <a:t>Të dridhura </a:t>
            </a:r>
          </a:p>
          <a:p>
            <a:pPr marL="1200150" lvl="2" indent="-285750">
              <a:buFont typeface="Courier New" panose="02070309020205020404" pitchFamily="49" charset="0"/>
              <a:buChar char="o"/>
            </a:pPr>
            <a:r>
              <a:rPr lang="sq-AL" sz="2400">
                <a:latin typeface="Calibri" panose="020F0502020204030204" pitchFamily="34" charset="0"/>
                <a:cs typeface="Calibri" panose="020F0502020204030204" pitchFamily="34" charset="0"/>
              </a:rPr>
              <a:t>Të përziera dhe/ose të vjella</a:t>
            </a:r>
          </a:p>
          <a:p>
            <a:pPr marL="1200150" lvl="2" indent="-285750">
              <a:buFont typeface="Courier New" panose="02070309020205020404" pitchFamily="49" charset="0"/>
              <a:buChar char="o"/>
            </a:pPr>
            <a:r>
              <a:rPr lang="sq-AL" sz="2400">
                <a:latin typeface="Calibri" panose="020F0502020204030204" pitchFamily="34" charset="0"/>
                <a:cs typeface="Calibri" panose="020F0502020204030204" pitchFamily="34" charset="0"/>
              </a:rPr>
              <a:t>Temperaturë</a:t>
            </a:r>
          </a:p>
        </p:txBody>
      </p:sp>
      <p:pic>
        <p:nvPicPr>
          <p:cNvPr id="5" name="Google Shape;741;p82" descr="This image is of five people wearing masks.">
            <a:extLst>
              <a:ext uri="{FF2B5EF4-FFF2-40B4-BE49-F238E27FC236}">
                <a16:creationId xmlns:a16="http://schemas.microsoft.com/office/drawing/2014/main" id="{8283A815-E6C2-49D6-BF93-3B2BF2832DC3}"/>
              </a:ext>
            </a:extLst>
          </p:cNvPr>
          <p:cNvPicPr preferRelativeResize="0"/>
          <p:nvPr/>
        </p:nvPicPr>
        <p:blipFill rotWithShape="1">
          <a:blip r:embed="rId3">
            <a:alphaModFix/>
          </a:blip>
          <a:srcRect/>
          <a:stretch/>
        </p:blipFill>
        <p:spPr>
          <a:xfrm>
            <a:off x="8229599" y="3390551"/>
            <a:ext cx="3263349" cy="2895494"/>
          </a:xfrm>
          <a:prstGeom prst="rect">
            <a:avLst/>
          </a:prstGeom>
          <a:noFill/>
          <a:ln>
            <a:noFill/>
          </a:ln>
        </p:spPr>
      </p:pic>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sq-AL">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50687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Cili është rreziku i miokarditit (inflamacioni i zemrës)?</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76981"/>
            <a:ext cx="11356939" cy="1646605"/>
          </a:xfrm>
          <a:prstGeom prst="rect">
            <a:avLst/>
          </a:prstGeom>
        </p:spPr>
        <p:txBody>
          <a:bodyPr wrap="square">
            <a:spAutoFit/>
          </a:bodyPr>
          <a:lstStyle/>
          <a:p>
            <a:pPr marL="342900" indent="-342900">
              <a:spcAft>
                <a:spcPts val="600"/>
              </a:spcAft>
              <a:buFont typeface="Arial" panose="020B0604020202020204" pitchFamily="34" charset="0"/>
              <a:buChar char="•"/>
            </a:pPr>
            <a:r>
              <a:rPr lang="sq-AL" sz="2400" dirty="0">
                <a:latin typeface="Calibri" panose="020F0502020204030204" pitchFamily="34" charset="0"/>
                <a:cs typeface="Calibri" panose="020F0502020204030204" pitchFamily="34" charset="0"/>
              </a:rPr>
              <a:t>Në përgjithësi, rreziku i efekteve anësore nga vaksina e COVID-19 është shumë i ulët te fëmijët. </a:t>
            </a:r>
            <a:endParaRPr lang="en-US"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sq-AL" sz="2400" dirty="0">
                <a:latin typeface="Calibri" panose="020F0502020204030204" pitchFamily="34" charset="0"/>
                <a:cs typeface="Calibri" panose="020F0502020204030204" pitchFamily="34" charset="0"/>
              </a:rPr>
              <a:t>Ka pasur raste të rralla të miokarditit në adoleshentët meshkuj që janë lidhur me vaksinimin ndaj COVID-19.</a:t>
            </a:r>
          </a:p>
        </p:txBody>
      </p:sp>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sq-AL">
                <a:solidFill>
                  <a:srgbClr val="000000"/>
                </a:solidFill>
                <a:latin typeface="Times New Roman" panose="02020603050405020304" pitchFamily="18" charset="0"/>
              </a:rPr>
              <a:t> </a:t>
            </a:r>
          </a:p>
        </p:txBody>
      </p:sp>
      <p:sp>
        <p:nvSpPr>
          <p:cNvPr id="11" name="TextBox 10">
            <a:extLst>
              <a:ext uri="{FF2B5EF4-FFF2-40B4-BE49-F238E27FC236}">
                <a16:creationId xmlns:a16="http://schemas.microsoft.com/office/drawing/2014/main" id="{BAF364C3-A827-4B8E-AF6B-111A3F36A9E2}"/>
              </a:ext>
            </a:extLst>
          </p:cNvPr>
          <p:cNvSpPr txBox="1"/>
          <p:nvPr/>
        </p:nvSpPr>
        <p:spPr>
          <a:xfrm>
            <a:off x="478571" y="3055888"/>
            <a:ext cx="6154458" cy="3123932"/>
          </a:xfrm>
          <a:prstGeom prst="rect">
            <a:avLst/>
          </a:prstGeom>
          <a:noFill/>
          <a:ln w="6350">
            <a:noFill/>
            <a:miter lim="800000"/>
          </a:ln>
        </p:spPr>
        <p:txBody>
          <a:bodyPr wrap="square">
            <a:spAutoFit/>
          </a:bodyPr>
          <a:lstStyle/>
          <a:p>
            <a:pPr marL="342900" indent="-342900">
              <a:spcAft>
                <a:spcPts val="600"/>
              </a:spcAft>
              <a:buFont typeface="Arial" panose="020B0604020202020204" pitchFamily="34" charset="0"/>
              <a:buChar char="•"/>
            </a:pPr>
            <a:r>
              <a:rPr lang="sq-AL" sz="2400" dirty="0">
                <a:latin typeface="Calibri" panose="020F0502020204030204" pitchFamily="34" charset="0"/>
                <a:cs typeface="Calibri" panose="020F0502020204030204" pitchFamily="34" charset="0"/>
              </a:rPr>
              <a:t>Rreziku për zhvillimin e miokarditit si rezultat i infeksionit me COVID-19 është shumë më i lartë se zhvillimi i miokarditit pas bërjes së vaksinës.</a:t>
            </a:r>
            <a:endParaRPr lang="en-US"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sq-AL" sz="2400" dirty="0">
                <a:latin typeface="Calibri" panose="020F0502020204030204" pitchFamily="34" charset="0"/>
                <a:cs typeface="Calibri" panose="020F0502020204030204" pitchFamily="34" charset="0"/>
              </a:rPr>
              <a:t>Shumica e pacientëve me miokardit që morën kujdes, iu përgjigjën mirë mjekimit dhe pushimit dhe u ndjenë më mirë shumë shpejt.</a:t>
            </a:r>
          </a:p>
        </p:txBody>
      </p:sp>
      <p:pic>
        <p:nvPicPr>
          <p:cNvPr id="13" name="Picture 12">
            <a:extLst>
              <a:ext uri="{FF2B5EF4-FFF2-40B4-BE49-F238E27FC236}">
                <a16:creationId xmlns:a16="http://schemas.microsoft.com/office/drawing/2014/main" id="{155ABE77-4118-4355-8025-9AFCD461E08E}"/>
              </a:ext>
            </a:extLst>
          </p:cNvPr>
          <p:cNvPicPr>
            <a:picLocks noChangeAspect="1"/>
          </p:cNvPicPr>
          <p:nvPr/>
        </p:nvPicPr>
        <p:blipFill>
          <a:blip r:embed="rId3"/>
          <a:stretch>
            <a:fillRect/>
          </a:stretch>
        </p:blipFill>
        <p:spPr>
          <a:xfrm>
            <a:off x="7052580" y="3287107"/>
            <a:ext cx="4831621" cy="2355915"/>
          </a:xfrm>
          <a:prstGeom prst="rect">
            <a:avLst/>
          </a:prstGeom>
        </p:spPr>
      </p:pic>
    </p:spTree>
    <p:extLst>
      <p:ext uri="{BB962C8B-B14F-4D97-AF65-F5344CB8AC3E}">
        <p14:creationId xmlns:p14="http://schemas.microsoft.com/office/powerpoint/2010/main" val="224068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A duhet ta bëjnë vaksinën e COVID-19 fëmijët dhe adoleshentët alergjikë?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60347"/>
            <a:ext cx="11356939" cy="4893647"/>
          </a:xfrm>
          <a:prstGeom prst="rect">
            <a:avLst/>
          </a:prstGeom>
        </p:spPr>
        <p:txBody>
          <a:bodyPr wrap="square">
            <a:spAutoFit/>
          </a:bodyPr>
          <a:lstStyle/>
          <a:p>
            <a:pPr marL="342900" indent="-342900">
              <a:buFont typeface="Arial" panose="020B0604020202020204" pitchFamily="34" charset="0"/>
              <a:buChar char="•"/>
            </a:pPr>
            <a:r>
              <a:rPr lang="sq-AL" sz="2400">
                <a:latin typeface="Calibri" panose="020F0502020204030204" pitchFamily="34" charset="0"/>
                <a:cs typeface="Calibri" panose="020F0502020204030204" pitchFamily="34" charset="0"/>
              </a:rPr>
              <a:t>Fëmijët dhe adoleshentët nuk duhet t’i bëjnë vaksinat e COVID-19 nëse kanë një histori të një reaksioni të rëndë alergjik  (i quajtur ndryshe “anafilaksi”) ndaj ndonjë përbërësi të vaksinës. </a:t>
            </a:r>
          </a:p>
          <a:p>
            <a:pPr marL="342900" indent="-342900">
              <a:buFont typeface="Arial" panose="020B0604020202020204" pitchFamily="34" charset="0"/>
              <a:buChar char="•"/>
            </a:pPr>
            <a:endParaRPr lang="en-US" sz="2400" dirty="0">
              <a:highlight>
                <a:srgbClr val="FFFF00"/>
              </a:highligh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a:latin typeface="Calibri" panose="020F0502020204030204" pitchFamily="34" charset="0"/>
                <a:cs typeface="Calibri" panose="020F0502020204030204" pitchFamily="34" charset="0"/>
              </a:rPr>
              <a:t>Vaksinat nuk përmbajnë vezë, xhelatinë, konservues apo lateks. Lista e përbërësve mund të gjendet në faqen:</a:t>
            </a:r>
          </a:p>
          <a:p>
            <a:pPr marL="914400" lvl="1" indent="-342900">
              <a:buFont typeface="Courier New" panose="02070309020205020404" pitchFamily="49" charset="0"/>
              <a:buChar char="o"/>
            </a:pPr>
            <a:r>
              <a:rPr lang="sq-AL" sz="2400">
                <a:latin typeface="Calibri" panose="020F0502020204030204" pitchFamily="34" charset="0"/>
                <a:cs typeface="Calibri" panose="020F0502020204030204" pitchFamily="34" charset="0"/>
              </a:rPr>
              <a:t>Pfizer/Comirnaty: </a:t>
            </a:r>
            <a:r>
              <a:rPr lang="sq-AL" sz="2400">
                <a:latin typeface="Calibri" panose="020F0502020204030204" pitchFamily="34" charset="0"/>
                <a:cs typeface="Calibri" panose="020F0502020204030204" pitchFamily="34" charset="0"/>
                <a:hlinkClick r:id="rId3"/>
              </a:rPr>
              <a:t>https://www.fda.gov/media/144414/download</a:t>
            </a:r>
            <a:r>
              <a:rPr lang="sq-AL" sz="2400">
                <a:latin typeface="Calibri" panose="020F0502020204030204" pitchFamily="34" charset="0"/>
                <a:cs typeface="Calibri" panose="020F0502020204030204" pitchFamily="34" charset="0"/>
              </a:rPr>
              <a:t> (faqe 3)</a:t>
            </a:r>
          </a:p>
          <a:p>
            <a:pPr marL="914400" lvl="1" indent="-342900">
              <a:buFont typeface="Courier New" panose="02070309020205020404" pitchFamily="49" charset="0"/>
              <a:buChar char="o"/>
            </a:pPr>
            <a:r>
              <a:rPr lang="sq-AL" sz="2400">
                <a:latin typeface="Calibri" panose="020F0502020204030204" pitchFamily="34" charset="0"/>
                <a:cs typeface="Calibri" panose="020F0502020204030204" pitchFamily="34" charset="0"/>
              </a:rPr>
              <a:t>Moderna: </a:t>
            </a:r>
            <a:r>
              <a:rPr lang="sq-AL" sz="2400">
                <a:latin typeface="Calibri" panose="020F0502020204030204" pitchFamily="34" charset="0"/>
                <a:cs typeface="Calibri" panose="020F0502020204030204" pitchFamily="34" charset="0"/>
                <a:hlinkClick r:id="rId4"/>
              </a:rPr>
              <a:t>https://www.fda.gov/media/144638/download</a:t>
            </a:r>
            <a:r>
              <a:rPr lang="sq-AL" sz="2400">
                <a:latin typeface="Calibri" panose="020F0502020204030204" pitchFamily="34" charset="0"/>
                <a:cs typeface="Calibri" panose="020F0502020204030204" pitchFamily="34" charset="0"/>
              </a:rPr>
              <a:t> (faqe 2)</a:t>
            </a:r>
          </a:p>
          <a:p>
            <a:pPr marL="914400" lvl="1" indent="-342900">
              <a:buFont typeface="Courier New" panose="02070309020205020404" pitchFamily="49" charset="0"/>
              <a:buChar char="o"/>
            </a:pPr>
            <a:r>
              <a:rPr lang="sq-AL" sz="2400">
                <a:latin typeface="Calibri" panose="020F0502020204030204" pitchFamily="34" charset="0"/>
                <a:cs typeface="Calibri" panose="020F0502020204030204" pitchFamily="34" charset="0"/>
              </a:rPr>
              <a:t>Janssen (J&amp;J): </a:t>
            </a:r>
            <a:r>
              <a:rPr lang="sq-AL" sz="2400">
                <a:latin typeface="Calibri" panose="020F0502020204030204" pitchFamily="34" charset="0"/>
                <a:cs typeface="Calibri" panose="020F0502020204030204" pitchFamily="34" charset="0"/>
                <a:hlinkClick r:id="rId5"/>
              </a:rPr>
              <a:t>https://www.fda.gov/media/146305/download</a:t>
            </a:r>
            <a:r>
              <a:rPr lang="sq-AL" sz="2400">
                <a:latin typeface="Calibri" panose="020F0502020204030204" pitchFamily="34" charset="0"/>
                <a:cs typeface="Calibri" panose="020F0502020204030204" pitchFamily="34" charset="0"/>
              </a:rPr>
              <a:t> (faqe 2)</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a:latin typeface="Calibri" panose="020F0502020204030204" pitchFamily="34" charset="0"/>
                <a:cs typeface="Calibri" panose="020F0502020204030204" pitchFamily="34" charset="0"/>
              </a:rPr>
              <a:t>Personat me histori të një reaksioni të rëndë alergjik ndaj diçkaje tjetër që nuk ndodhet në vaksinë (si gjalpë kikiriku), duhet të diskutojnë me ofruesin e tyre të kujdesit shëndetësor përpara se të bëjnë vaksinën.</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13089"/>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A ekzistojnë shqetësime të lidhura me pjellorinë ose zhvillimin me vaksinimin e fëmijëve përpara se ata të arrijnë pubertetin?</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416320"/>
          </a:xfrm>
          <a:prstGeom prst="rect">
            <a:avLst/>
          </a:prstGeom>
        </p:spPr>
        <p:txBody>
          <a:bodyPr wrap="square">
            <a:spAutoFit/>
          </a:bodyPr>
          <a:lstStyle/>
          <a:p>
            <a:pPr algn="l"/>
            <a:r>
              <a:rPr lang="sq-AL" sz="2400" b="0" i="0">
                <a:solidFill>
                  <a:srgbClr val="000000"/>
                </a:solidFill>
                <a:latin typeface="Calibri" panose="020F0502020204030204" pitchFamily="34" charset="0"/>
                <a:cs typeface="Calibri" panose="020F0502020204030204" pitchFamily="34" charset="0"/>
              </a:rPr>
              <a:t>Jo. </a:t>
            </a:r>
          </a:p>
          <a:p>
            <a:pPr marL="342900" indent="-342900" algn="l">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sq-AL" sz="2400" b="0" i="0">
                <a:solidFill>
                  <a:srgbClr val="000000"/>
                </a:solidFill>
                <a:latin typeface="Calibri" panose="020F0502020204030204" pitchFamily="34" charset="0"/>
                <a:cs typeface="Calibri" panose="020F0502020204030204" pitchFamily="34" charset="0"/>
              </a:rPr>
              <a:t>Nuk ka asnjë të dhënë se ndonjë vaksinë, përfshirë vaksinat e COVID-19, të mund të shkaktojë probleme me pjellorinë te femrat ose meshkujt. </a:t>
            </a:r>
          </a:p>
          <a:p>
            <a:pPr marL="342900" indent="-342900" algn="l">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sq-AL" sz="2400" b="0" i="0">
                <a:solidFill>
                  <a:srgbClr val="000000"/>
                </a:solidFill>
                <a:latin typeface="Calibri" panose="020F0502020204030204" pitchFamily="34" charset="0"/>
                <a:cs typeface="Calibri" panose="020F0502020204030204" pitchFamily="34" charset="0"/>
              </a:rPr>
              <a:t>Nuk ka asnjë të dhënë se përbërësit e vaksinës ose antitrupat e formuar pas vaksinimit ndaj COVID-19 të shkaktojnë probleme me mbetjen shtatzënë. Gjithashtu, nuk ka asnjë të dhënë se vaksina e COVID-19 ndikon në pubertet.</a:t>
            </a:r>
          </a:p>
          <a:p>
            <a:endParaRPr lang="en-US" sz="2400" dirty="0"/>
          </a:p>
        </p:txBody>
      </p:sp>
    </p:spTree>
    <p:extLst>
      <p:ext uri="{BB962C8B-B14F-4D97-AF65-F5344CB8AC3E}">
        <p14:creationId xmlns:p14="http://schemas.microsoft.com/office/powerpoint/2010/main" val="147724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A do e modifikojë ADN-në e fëmijës tim vaksina e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539430"/>
          </a:xfrm>
          <a:prstGeom prst="rect">
            <a:avLst/>
          </a:prstGeom>
        </p:spPr>
        <p:txBody>
          <a:bodyPr wrap="square">
            <a:spAutoFit/>
          </a:bodyPr>
          <a:lstStyle/>
          <a:p>
            <a:pPr marL="285750" indent="-285750">
              <a:buFont typeface="Arial" panose="020B0604020202020204" pitchFamily="34" charset="0"/>
              <a:buChar char="•"/>
            </a:pPr>
            <a:r>
              <a:rPr lang="sq-AL" sz="2400">
                <a:latin typeface="Calibri" panose="020F0502020204030204" pitchFamily="34" charset="0"/>
                <a:cs typeface="Calibri" panose="020F0502020204030204" pitchFamily="34" charset="0"/>
              </a:rPr>
              <a:t>Jo. Vaksinat e COVID-19 nuk modifikojnë ose bashkëveprojnë në asnjë mënyrë me ADN-në tonë.</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q-AL" sz="2400">
                <a:latin typeface="Calibri" panose="020F0502020204030204" pitchFamily="34" charset="0"/>
                <a:cs typeface="Calibri" panose="020F0502020204030204" pitchFamily="34" charset="0"/>
              </a:rPr>
              <a:t>Vaksinat e mësojnë sistemin tonë imunitar si të luftojë kundër një virusi specifik.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q-AL" sz="2400">
                <a:latin typeface="Calibri" panose="020F0502020204030204" pitchFamily="34" charset="0"/>
                <a:cs typeface="Calibri" panose="020F0502020204030204" pitchFamily="34" charset="0"/>
              </a:rPr>
              <a:t>Në mënyrë që të kryejë punën e saj, vaksina e COVID-19 nuk ka nevojë të shkojë në brendësi të bërthamës së qelizës, e cila është vendi ku ruhet ADN-ja jonë. Kjo do të thotë se vaksina nuk ndërvepron kurrë me ADN-në tonë dhe nuk ka asnjë mundësi ta ndryshojë atë. </a:t>
            </a:r>
          </a:p>
          <a:p>
            <a:r>
              <a:rPr lang="sq-AL" sz="2400"/>
              <a:t> </a:t>
            </a:r>
          </a:p>
          <a:p>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279855" y="246221"/>
            <a:ext cx="12751710" cy="46166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000" dirty="0">
                <a:latin typeface="Calibri" panose="020F0502020204030204" pitchFamily="34" charset="0"/>
                <a:cs typeface="Calibri" panose="020F0502020204030204" pitchFamily="34" charset="0"/>
              </a:rPr>
              <a:t>A mundet fëmija im të infektohet me COVID-19 nga vaksina e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06392"/>
            <a:ext cx="11227876" cy="830997"/>
          </a:xfrm>
          <a:prstGeom prst="rect">
            <a:avLst/>
          </a:prstGeom>
        </p:spPr>
        <p:txBody>
          <a:bodyPr wrap="square">
            <a:spAutoFit/>
          </a:bodyPr>
          <a:lstStyle/>
          <a:p>
            <a:r>
              <a:rPr lang="sq-AL" sz="2400">
                <a:latin typeface="Calibri" panose="020F0502020204030204" pitchFamily="34" charset="0"/>
                <a:cs typeface="Calibri" panose="020F0502020204030204" pitchFamily="34" charset="0"/>
              </a:rPr>
              <a:t>Jo. Vaksinat nuk përmbajnë virus të gjallë që shkakton COVID-19. Kjo do të thotë se fëmija juaj nuk mund ta marrë COVID-19 nga vaksina.</a:t>
            </a: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208834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A do jenë të efektshme vaksinat kundër varianteve të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787203"/>
            <a:ext cx="8627328" cy="3283591"/>
          </a:xfrm>
          <a:prstGeom prst="rect">
            <a:avLst/>
          </a:prstGeom>
        </p:spPr>
        <p:txBody>
          <a:bodyPr wrap="square">
            <a:spAutoFit/>
          </a:bodyPr>
          <a:lstStyle/>
          <a:p>
            <a:pPr marL="342900" indent="-342900">
              <a:lnSpc>
                <a:spcPct val="96000"/>
              </a:lnSpc>
              <a:buFont typeface="Arial" panose="020B0604020202020204" pitchFamily="34" charset="0"/>
              <a:buChar char="•"/>
              <a:tabLst>
                <a:tab pos="457200" algn="l"/>
              </a:tabLst>
            </a:pPr>
            <a:r>
              <a:rPr lang="sq-AL" sz="2400">
                <a:solidFill>
                  <a:srgbClr val="000000"/>
                </a:solidFill>
                <a:latin typeface="Calibri" panose="020F0502020204030204" pitchFamily="34" charset="0"/>
                <a:ea typeface="Calibri" panose="020F0502020204030204" pitchFamily="34" charset="0"/>
                <a:cs typeface="Calibri" panose="020F0502020204030204" pitchFamily="34" charset="0"/>
              </a:rPr>
              <a:t>Është normale për viruset të ndryshojnë gjatë përhapjes dhe të shfaqen variante të reja. </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sq-AL" sz="2400">
                <a:solidFill>
                  <a:srgbClr val="000000"/>
                </a:solidFill>
                <a:latin typeface="Calibri" panose="020F0502020204030204" pitchFamily="34" charset="0"/>
                <a:ea typeface="Calibri" panose="020F0502020204030204" pitchFamily="34" charset="0"/>
                <a:cs typeface="Calibri" panose="020F0502020204030204" pitchFamily="34" charset="0"/>
              </a:rPr>
              <a:t>Deri më tani, studimet tregojnë se vaksinat sigurojnë mbrojtje ndaj varianteve të njohura.</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sq-AL" sz="2400">
                <a:solidFill>
                  <a:srgbClr val="000000"/>
                </a:solidFill>
                <a:latin typeface="Calibri" panose="020F0502020204030204" pitchFamily="34" charset="0"/>
                <a:ea typeface="Calibri" panose="020F0502020204030204" pitchFamily="34" charset="0"/>
                <a:cs typeface="Calibri" panose="020F0502020204030204" pitchFamily="34" charset="0"/>
              </a:rPr>
              <a:t>Edhe kur një person i vaksinuar infektohet me COVID-19, ata janë shumë të mbrojtur ndaj sëmundjes së rëndë dhe vdekjes.</a:t>
            </a:r>
          </a:p>
          <a:p>
            <a:pPr marR="0" lv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pic>
        <p:nvPicPr>
          <p:cNvPr id="4" name="Picture 3" descr="A picture of a virus and the spikes on its surface.">
            <a:extLst>
              <a:ext uri="{FF2B5EF4-FFF2-40B4-BE49-F238E27FC236}">
                <a16:creationId xmlns:a16="http://schemas.microsoft.com/office/drawing/2014/main" id="{5B53736D-B02B-476C-83A1-92E3CB406E87}"/>
              </a:ext>
            </a:extLst>
          </p:cNvPr>
          <p:cNvPicPr>
            <a:picLocks noChangeAspect="1"/>
          </p:cNvPicPr>
          <p:nvPr/>
        </p:nvPicPr>
        <p:blipFill>
          <a:blip r:embed="rId3"/>
          <a:stretch>
            <a:fillRect/>
          </a:stretch>
        </p:blipFill>
        <p:spPr>
          <a:xfrm>
            <a:off x="9105899" y="2088420"/>
            <a:ext cx="2906677" cy="2681159"/>
          </a:xfrm>
          <a:prstGeom prst="rect">
            <a:avLst/>
          </a:prstGeom>
        </p:spPr>
      </p:pic>
    </p:spTree>
    <p:extLst>
      <p:ext uri="{BB962C8B-B14F-4D97-AF65-F5344CB8AC3E}">
        <p14:creationId xmlns:p14="http://schemas.microsoft.com/office/powerpoint/2010/main" val="263228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A duhet të marrin një dozë përforcuese fëmijët dhe adoleshentët?</a:t>
            </a:r>
          </a:p>
        </p:txBody>
      </p:sp>
      <p:sp>
        <p:nvSpPr>
          <p:cNvPr id="3" name="Rectangle 2">
            <a:extLst>
              <a:ext uri="{FF2B5EF4-FFF2-40B4-BE49-F238E27FC236}">
                <a16:creationId xmlns:a16="http://schemas.microsoft.com/office/drawing/2014/main" id="{0AD0A274-4627-4C86-868D-FFCD23654906}"/>
              </a:ext>
            </a:extLst>
          </p:cNvPr>
          <p:cNvSpPr/>
          <p:nvPr/>
        </p:nvSpPr>
        <p:spPr>
          <a:xfrm>
            <a:off x="438838" y="1260852"/>
            <a:ext cx="10809733" cy="3046988"/>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sq-AL" sz="2400" dirty="0">
                <a:latin typeface="Calibri" panose="020F0502020204030204" pitchFamily="34" charset="0"/>
                <a:cs typeface="Calibri" panose="020F0502020204030204" pitchFamily="34" charset="0"/>
              </a:rPr>
              <a:t>Vaksinat e COVID-19 veprojnë mirë për të parandaluar sëmundjen e rëndë, shtrimin në spital dhe vdekjen. Megjithatë, ekspertët e shëndetit publik po nisin të shohin më pak mbrojtje ndaj formës së lehtë dhe të moderuar të sëmundjes. Dozat përforcuese e mbajnë vaksinën të efektshme për një kohë më të gjatë.</a:t>
            </a:r>
          </a:p>
          <a:p>
            <a:pPr marL="342900" marR="0" lvl="0" indent="-342900">
              <a:spcBef>
                <a:spcPts val="0"/>
              </a:spcBef>
              <a:spcAft>
                <a:spcPts val="0"/>
              </a:spcAft>
              <a:buFont typeface="Arial" panose="020B0604020202020204" pitchFamily="34" charset="0"/>
              <a:buChar char="•"/>
              <a:tabLst>
                <a:tab pos="457200" algn="l"/>
              </a:tabLst>
            </a:pPr>
            <a:endParaRPr lang="en-US" sz="2400" dirty="0">
              <a:latin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sq-AL" sz="2400" dirty="0">
                <a:latin typeface="Calibri" panose="020F0502020204030204" pitchFamily="34" charset="0"/>
                <a:cs typeface="Calibri" panose="020F0502020204030204" pitchFamily="34" charset="0"/>
              </a:rPr>
              <a:t>Çdo person 12 vjeç e sipër mund të marrë një dozë përforcuese nëse:</a:t>
            </a:r>
          </a:p>
          <a:p>
            <a:pPr marL="800100" lvl="1" indent="-342900">
              <a:buFont typeface="Courier New" panose="02070309020205020404" pitchFamily="49" charset="0"/>
              <a:buChar char="o"/>
              <a:tabLst>
                <a:tab pos="457200" algn="l"/>
              </a:tabLst>
            </a:pPr>
            <a:r>
              <a:rPr lang="sq-AL" sz="2400" b="1" dirty="0">
                <a:latin typeface="Calibri" panose="020F0502020204030204" pitchFamily="34" charset="0"/>
                <a:cs typeface="Calibri" panose="020F0502020204030204" pitchFamily="34" charset="0"/>
              </a:rPr>
              <a:t>Pfizer &amp; Moderna</a:t>
            </a:r>
            <a:r>
              <a:rPr lang="sq-AL" sz="2400" dirty="0">
                <a:latin typeface="Calibri" panose="020F0502020204030204" pitchFamily="34" charset="0"/>
                <a:cs typeface="Calibri" panose="020F0502020204030204" pitchFamily="34" charset="0"/>
              </a:rPr>
              <a:t>: Kanë kaluar të paktën 5 muaj që nga doza juaj e dytë</a:t>
            </a:r>
          </a:p>
          <a:p>
            <a:pPr marL="800100" lvl="1" indent="-342900">
              <a:buFont typeface="Courier New" panose="02070309020205020404" pitchFamily="49" charset="0"/>
              <a:buChar char="o"/>
              <a:tabLst>
                <a:tab pos="457200" algn="l"/>
              </a:tabLst>
            </a:pPr>
            <a:r>
              <a:rPr lang="sq-AL" sz="2400" b="1" dirty="0">
                <a:latin typeface="Calibri" panose="020F0502020204030204" pitchFamily="34" charset="0"/>
                <a:cs typeface="Calibri" panose="020F0502020204030204" pitchFamily="34" charset="0"/>
              </a:rPr>
              <a:t>Johnson &amp; Johnson</a:t>
            </a:r>
            <a:r>
              <a:rPr lang="sq-AL" sz="2400" dirty="0">
                <a:latin typeface="Calibri" panose="020F0502020204030204" pitchFamily="34" charset="0"/>
                <a:cs typeface="Calibri" panose="020F0502020204030204" pitchFamily="34" charset="0"/>
              </a:rPr>
              <a:t>: Kanë kaluar të paktën 2 muaj që nga doza juaj e parë </a:t>
            </a:r>
          </a:p>
        </p:txBody>
      </p:sp>
      <p:pic>
        <p:nvPicPr>
          <p:cNvPr id="10" name="Picture 9">
            <a:extLst>
              <a:ext uri="{FF2B5EF4-FFF2-40B4-BE49-F238E27FC236}">
                <a16:creationId xmlns:a16="http://schemas.microsoft.com/office/drawing/2014/main" id="{145BB11A-F37C-4E38-886E-9DA254E85277}"/>
              </a:ext>
            </a:extLst>
          </p:cNvPr>
          <p:cNvPicPr>
            <a:picLocks noChangeAspect="1"/>
          </p:cNvPicPr>
          <p:nvPr/>
        </p:nvPicPr>
        <p:blipFill>
          <a:blip r:embed="rId3"/>
          <a:stretch>
            <a:fillRect/>
          </a:stretch>
        </p:blipFill>
        <p:spPr>
          <a:xfrm>
            <a:off x="7018792" y="4307840"/>
            <a:ext cx="4734370" cy="2045841"/>
          </a:xfrm>
          <a:prstGeom prst="rect">
            <a:avLst/>
          </a:prstGeom>
        </p:spPr>
      </p:pic>
      <p:sp>
        <p:nvSpPr>
          <p:cNvPr id="8" name="Rectangle 7">
            <a:extLst>
              <a:ext uri="{FF2B5EF4-FFF2-40B4-BE49-F238E27FC236}">
                <a16:creationId xmlns:a16="http://schemas.microsoft.com/office/drawing/2014/main" id="{4128089D-30D1-4D7D-BF8E-13C93E14008F}"/>
              </a:ext>
            </a:extLst>
          </p:cNvPr>
          <p:cNvSpPr/>
          <p:nvPr/>
        </p:nvSpPr>
        <p:spPr>
          <a:xfrm>
            <a:off x="438838" y="4660501"/>
            <a:ext cx="6579954" cy="1554913"/>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sq-AL" sz="2400">
                <a:latin typeface="Calibri" panose="020F0502020204030204" pitchFamily="34" charset="0"/>
                <a:cs typeface="Calibri" panose="020F0502020204030204" pitchFamily="34" charset="0"/>
              </a:rPr>
              <a:t>Nëse jeni midis moshës 12-17 vjeç, ju mund të merrni vetëm një dozë përforcuese të Pfizer. Veç kësaj, ju mund të zgjidhni se cilën vaksinë përforcuese doni.  </a:t>
            </a:r>
          </a:p>
          <a:p>
            <a:pPr marR="0" lv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95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q-AL"/>
              <a:t>Si të caktoj një takim?</a:t>
            </a:r>
          </a:p>
        </p:txBody>
      </p:sp>
      <p:sp>
        <p:nvSpPr>
          <p:cNvPr id="5" name="Content Placeholder 4"/>
          <p:cNvSpPr>
            <a:spLocks noGrp="1"/>
          </p:cNvSpPr>
          <p:nvPr>
            <p:ph idx="1"/>
          </p:nvPr>
        </p:nvSpPr>
        <p:spPr>
          <a:xfrm>
            <a:off x="445192" y="1301531"/>
            <a:ext cx="9060004" cy="5056409"/>
          </a:xfrm>
        </p:spPr>
        <p:txBody>
          <a:bodyPr>
            <a:normAutofit/>
          </a:bodyPr>
          <a:lstStyle/>
          <a:p>
            <a:pPr>
              <a:lnSpc>
                <a:spcPct val="100000"/>
              </a:lnSpc>
            </a:pPr>
            <a:r>
              <a:rPr lang="sq-AL" sz="2000" dirty="0"/>
              <a:t>Vizitoni VaxFinder.mass.gov për të kërkuar për takime (përfshirë dozat përforcuese) në farmaci, ofrues të kujdesit shëndetësor dhe vendndodhje të tjera në komunitet. </a:t>
            </a:r>
          </a:p>
          <a:p>
            <a:pPr marL="0" indent="0">
              <a:lnSpc>
                <a:spcPct val="100000"/>
              </a:lnSpc>
              <a:spcBef>
                <a:spcPts val="0"/>
              </a:spcBef>
              <a:buNone/>
            </a:pPr>
            <a:endParaRPr lang="en-US" sz="2000" dirty="0"/>
          </a:p>
          <a:p>
            <a:pPr>
              <a:lnSpc>
                <a:spcPct val="100000"/>
              </a:lnSpc>
            </a:pPr>
            <a:r>
              <a:rPr lang="sq-AL" sz="2000" dirty="0"/>
              <a:t>Ju mund të zgjidhni sipas vaksinës që ofrohet në mënyrë të tillë që personat nën 18 vjeç të mund të gjejnë vende që ofrojnë vetëm vaksinën Pfizer/Comirnaty.</a:t>
            </a:r>
          </a:p>
          <a:p>
            <a:pPr>
              <a:lnSpc>
                <a:spcPct val="100000"/>
              </a:lnSpc>
            </a:pPr>
            <a:endParaRPr lang="en-US" sz="2000" dirty="0"/>
          </a:p>
          <a:p>
            <a:pPr>
              <a:lnSpc>
                <a:spcPct val="100000"/>
              </a:lnSpc>
            </a:pPr>
            <a:r>
              <a:rPr lang="sq-AL" sz="2000" dirty="0"/>
              <a:t>Ju mund të zgjidhni edhe sipas vendeve që ofrojnë dozën përforcuese të zgjedhjes suaj.</a:t>
            </a:r>
          </a:p>
          <a:p>
            <a:pPr marL="457200" lvl="1" indent="0">
              <a:lnSpc>
                <a:spcPct val="100000"/>
              </a:lnSpc>
              <a:spcBef>
                <a:spcPts val="0"/>
              </a:spcBef>
              <a:spcAft>
                <a:spcPts val="300"/>
              </a:spcAft>
              <a:buNone/>
            </a:pPr>
            <a:endParaRPr lang="en-US" sz="2000" dirty="0">
              <a:ea typeface="Calibri" panose="020F0502020204030204" pitchFamily="34" charset="0"/>
              <a:cs typeface="Times New Roman" panose="02020603050405020304" pitchFamily="18" charset="0"/>
            </a:endParaRPr>
          </a:p>
          <a:p>
            <a:pPr>
              <a:lnSpc>
                <a:spcPct val="100000"/>
              </a:lnSpc>
              <a:spcBef>
                <a:spcPts val="0"/>
              </a:spcBef>
              <a:spcAft>
                <a:spcPts val="300"/>
              </a:spcAft>
            </a:pPr>
            <a:r>
              <a:rPr lang="sq-AL" sz="2000" dirty="0"/>
              <a:t>Personat që </a:t>
            </a:r>
            <a:r>
              <a:rPr lang="sq-AL" sz="2000" b="1" dirty="0"/>
              <a:t>nuk mund të përdorin internetin, </a:t>
            </a:r>
            <a:r>
              <a:rPr lang="sq-AL" sz="2000" dirty="0"/>
              <a:t>mund të telefonojnë linjën e Burimit për Planifikimin e Vaksinës Masaçusets:</a:t>
            </a:r>
            <a:r>
              <a:rPr lang="sq-AL" sz="2000" b="1" dirty="0"/>
              <a:t> 2-1-1 </a:t>
            </a:r>
            <a:r>
              <a:rPr lang="sq-AL" sz="2000" dirty="0"/>
              <a:t>(877-211-6277)</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999376" y="1209803"/>
            <a:ext cx="1747432" cy="4942124"/>
          </a:xfrm>
          <a:prstGeom prst="rect">
            <a:avLst/>
          </a:prstGeom>
        </p:spPr>
      </p:pic>
    </p:spTree>
    <p:extLst>
      <p:ext uri="{BB962C8B-B14F-4D97-AF65-F5344CB8AC3E}">
        <p14:creationId xmlns:p14="http://schemas.microsoft.com/office/powerpoint/2010/main" val="132054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19</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A do më duhet të paguaj për vaksinën?</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75762"/>
            <a:ext cx="10246035" cy="4201150"/>
          </a:xfrm>
          <a:prstGeom prst="rect">
            <a:avLst/>
          </a:prstGeom>
        </p:spPr>
        <p:txBody>
          <a:bodyPr wrap="square">
            <a:spAutoFit/>
          </a:bodyPr>
          <a:lstStyle/>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a:latin typeface="Calibri" panose="020F0502020204030204" pitchFamily="34" charset="0"/>
                <a:cs typeface="Calibri" panose="020F0502020204030204" pitchFamily="34" charset="0"/>
              </a:rPr>
              <a:t>Jo. Vaksina (përfshirë dozën përforcuese) është </a:t>
            </a:r>
            <a:r>
              <a:rPr lang="sq-AL" sz="2400" b="1">
                <a:latin typeface="Calibri" panose="020F0502020204030204" pitchFamily="34" charset="0"/>
                <a:cs typeface="Calibri" panose="020F0502020204030204" pitchFamily="34" charset="0"/>
              </a:rPr>
              <a:t>falas</a:t>
            </a:r>
            <a:r>
              <a:rPr lang="sq-AL" sz="2400">
                <a:latin typeface="Calibri" panose="020F0502020204030204" pitchFamily="34" charset="0"/>
                <a:cs typeface="Calibri" panose="020F0502020204030204" pitchFamily="34" charset="0"/>
              </a:rPr>
              <a:t> për të gjithë banorët e Masaçusets.</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sq-AL" sz="2400">
                <a:latin typeface="Calibri" panose="020F0502020204030204" pitchFamily="34" charset="0"/>
                <a:cs typeface="Calibri" panose="020F0502020204030204" pitchFamily="34" charset="0"/>
              </a:rPr>
              <a:t>Nuk do ju kërkohet kurrë numri i kartës së kreditit për të lënë një takim.</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sq-AL" sz="2400">
                <a:latin typeface="Calibri" panose="020F0502020204030204" pitchFamily="34" charset="0"/>
                <a:cs typeface="Calibri" panose="020F0502020204030204" pitchFamily="34" charset="0"/>
              </a:rPr>
              <a:t>Ju mund të vaksinoheni edhe nëse nuk </a:t>
            </a:r>
          </a:p>
          <a:p>
            <a:pPr lvl="1"/>
            <a:r>
              <a:rPr lang="sq-AL" sz="2400">
                <a:latin typeface="Calibri" panose="020F0502020204030204" pitchFamily="34" charset="0"/>
                <a:cs typeface="Calibri" panose="020F0502020204030204" pitchFamily="34" charset="0"/>
              </a:rPr>
              <a:t>     keni një siguracion, një patentë, </a:t>
            </a:r>
          </a:p>
          <a:p>
            <a:pPr lvl="1"/>
            <a:r>
              <a:rPr lang="sq-AL" sz="2400">
                <a:latin typeface="Calibri" panose="020F0502020204030204" pitchFamily="34" charset="0"/>
                <a:cs typeface="Calibri" panose="020F0502020204030204" pitchFamily="34" charset="0"/>
              </a:rPr>
              <a:t>     ose një numër të Sigurimeve Sociale.</a:t>
            </a:r>
            <a:br>
              <a:rPr lang="sq-AL" sz="2400">
                <a:latin typeface="Calibri" panose="020F0502020204030204" pitchFamily="34" charset="0"/>
                <a:cs typeface="Calibri" panose="020F0502020204030204" pitchFamily="34" charset="0"/>
              </a:rPr>
            </a:br>
            <a:endParaRPr lang="sq-AL" sz="240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7" name="Google Shape;563;p19" descr="Group of people wearing masks">
            <a:extLst>
              <a:ext uri="{FF2B5EF4-FFF2-40B4-BE49-F238E27FC236}">
                <a16:creationId xmlns:a16="http://schemas.microsoft.com/office/drawing/2014/main" id="{FBD1468A-49C7-4C55-8901-9A6A290702A6}"/>
              </a:ext>
            </a:extLst>
          </p:cNvPr>
          <p:cNvPicPr preferRelativeResize="0"/>
          <p:nvPr/>
        </p:nvPicPr>
        <p:blipFill>
          <a:blip r:embed="rId3">
            <a:alphaModFix/>
          </a:blip>
          <a:stretch>
            <a:fillRect/>
          </a:stretch>
        </p:blipFill>
        <p:spPr>
          <a:xfrm>
            <a:off x="6836228" y="3033486"/>
            <a:ext cx="4486366" cy="326888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5"/>
            <a:ext cx="10515600" cy="315032"/>
          </a:xfrm>
        </p:spPr>
        <p:txBody>
          <a:bodyPr>
            <a:normAutofit fontScale="90000"/>
          </a:bodyPr>
          <a:lstStyle/>
          <a:p>
            <a:pPr algn="ctr"/>
            <a:br>
              <a:rPr lang="sq-AL" sz="3200" b="1">
                <a:latin typeface="+mn-lt"/>
              </a:rPr>
            </a:br>
            <a:r>
              <a:rPr lang="sq-AL" sz="3200" b="1">
                <a:latin typeface="+mn-lt"/>
              </a:rPr>
              <a:t>Instruksione për përdorimin e këtij udhëzuesi </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291770"/>
            <a:ext cx="11343861" cy="5257133"/>
          </a:xfrm>
        </p:spPr>
        <p:txBody>
          <a:bodyPr>
            <a:normAutofit/>
          </a:bodyPr>
          <a:lstStyle/>
          <a:p>
            <a:pPr>
              <a:lnSpc>
                <a:spcPct val="110000"/>
              </a:lnSpc>
            </a:pPr>
            <a:r>
              <a:rPr lang="sq-AL" sz="2600"/>
              <a:t>Ky udhëzues është hartuar për ofruesit, grupet në komunitet dhe persona të tjerë, për të organizuar takime vendore ose forume rreth vaksinës së COVID-19 </a:t>
            </a:r>
            <a:r>
              <a:rPr lang="sq-AL" sz="2600" b="1"/>
              <a:t>për fëmijët dhe adoleshentët. </a:t>
            </a:r>
          </a:p>
          <a:p>
            <a:pPr>
              <a:lnSpc>
                <a:spcPct val="110000"/>
              </a:lnSpc>
            </a:pPr>
            <a:r>
              <a:rPr lang="sq-AL" sz="2600"/>
              <a:t>Ai përfshin informacion nga Departamenti i Shëndetit Publik, Masaçusets (DPH) në përgjigje të pyetjeve që bëhen më shpesh.</a:t>
            </a:r>
          </a:p>
          <a:p>
            <a:pPr>
              <a:lnSpc>
                <a:spcPct val="110000"/>
              </a:lnSpc>
            </a:pPr>
            <a:r>
              <a:rPr lang="sq-AL" sz="2600"/>
              <a:t>Ka tema diskutimi shtesë në sektorin e shënimeve në çdo faqe prezantimi.</a:t>
            </a:r>
          </a:p>
          <a:p>
            <a:pPr>
              <a:lnSpc>
                <a:spcPct val="110000"/>
              </a:lnSpc>
            </a:pPr>
            <a:r>
              <a:rPr lang="sq-AL" sz="2600"/>
              <a:t>Ju mund të përdorni një pjesë ose të gjithë këtë përmbajtje bazuar në interesat dhe nevojat e komunitetit tuaj. </a:t>
            </a:r>
          </a:p>
          <a:p>
            <a:pPr marL="731520" lvl="1" indent="-365760">
              <a:lnSpc>
                <a:spcPct val="110000"/>
              </a:lnSpc>
              <a:buFont typeface="Courier New" panose="02070309020205020404" pitchFamily="49" charset="0"/>
              <a:buChar char="o"/>
            </a:pPr>
            <a:r>
              <a:rPr lang="sq-AL" sz="2600"/>
              <a:t>Për të njoftuar forumin tuaj, mund të gjeni informacion shtesë në faqen </a:t>
            </a:r>
            <a:r>
              <a:rPr lang="sq-AL" sz="2600">
                <a:hlinkClick r:id="rId3"/>
              </a:rPr>
              <a:t>https://www.mass.gov/covid-19-vaccine-in-massachusetts</a:t>
            </a:r>
            <a:r>
              <a:rPr lang="sq-AL" sz="2600"/>
              <a:t> </a:t>
            </a:r>
          </a:p>
        </p:txBody>
      </p:sp>
    </p:spTree>
    <p:extLst>
      <p:ext uri="{BB962C8B-B14F-4D97-AF65-F5344CB8AC3E}">
        <p14:creationId xmlns:p14="http://schemas.microsoft.com/office/powerpoint/2010/main" val="192895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253091" y="217193"/>
            <a:ext cx="1188085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Kush mund të më ndihmojë të marr vendime për vaksinimin e fëmijës tim?</a:t>
            </a:r>
          </a:p>
        </p:txBody>
      </p:sp>
      <p:sp>
        <p:nvSpPr>
          <p:cNvPr id="5" name="Rectangle 4">
            <a:extLst>
              <a:ext uri="{FF2B5EF4-FFF2-40B4-BE49-F238E27FC236}">
                <a16:creationId xmlns:a16="http://schemas.microsoft.com/office/drawing/2014/main" id="{F5C5A823-101A-4EFF-BD93-CBB21EC8DD44}"/>
              </a:ext>
            </a:extLst>
          </p:cNvPr>
          <p:cNvSpPr/>
          <p:nvPr/>
        </p:nvSpPr>
        <p:spPr>
          <a:xfrm>
            <a:off x="587754" y="2206129"/>
            <a:ext cx="5157953" cy="2308324"/>
          </a:xfrm>
          <a:prstGeom prst="rect">
            <a:avLst/>
          </a:prstGeom>
        </p:spPr>
        <p:txBody>
          <a:bodyPr wrap="square">
            <a:spAutoFit/>
          </a:bodyPr>
          <a:lstStyle/>
          <a:p>
            <a:r>
              <a:rPr lang="sq-AL" sz="2400">
                <a:latin typeface="Calibri" panose="020F0502020204030204" pitchFamily="34" charset="0"/>
                <a:cs typeface="Calibri" panose="020F0502020204030204" pitchFamily="34" charset="0"/>
              </a:rPr>
              <a:t>Nëse keni më shumë pyetje rreth shëndetit të fëmijës suaj ose rreth vendimit për të bërë vaksinën, flisni me një ofrues të besuar të kujdesit shëndetësor si p.sh. me mjekun e fëmijës suaj, infermieren, drejtorin e kujdesit për sigurimin, farmacistin ose punonjësin shëndetësor në komunitet. </a:t>
            </a:r>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Çfarë është një vaksinë dhe si funksionon ajo?</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3785652"/>
          </a:xfrm>
          <a:prstGeom prst="rect">
            <a:avLst/>
          </a:prstGeom>
        </p:spPr>
        <p:txBody>
          <a:bodyPr wrap="square">
            <a:spAutoFit/>
          </a:bodyPr>
          <a:lstStyle/>
          <a:p>
            <a:pPr marL="342900" indent="-342900">
              <a:buFont typeface="Arial" panose="020B0604020202020204" pitchFamily="34" charset="0"/>
              <a:buChar char="•"/>
            </a:pPr>
            <a:r>
              <a:rPr lang="sq-AL" sz="2400">
                <a:latin typeface="Calibri" panose="020F0502020204030204" pitchFamily="34" charset="0"/>
                <a:cs typeface="Calibri" panose="020F0502020204030204" pitchFamily="34" charset="0"/>
              </a:rPr>
              <a:t>Vaksinat parandalojnë sëmundjet e rrezikshme, madje edhe ato vdekjeprurëse. Ato punojnë bashkë me mbrojtjen natyrale të trupit tuaj për të zhvilluar në mënyrë të sigurt mbrojtje nga një sëmundje.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a:t>Vaksina ndihmon sistemin tuaj imunitar të prodhojë antitrupa, njësoj siç do të vepronte nëse ju do të ekspozoheshit ndaj sëmundjes. Pas vaksinimit, ju jeni të mbrojtur nga sëmundja pa qenë nevoja të sëmureni si fillim.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sq-AL" sz="2400"/>
              <a:t>Kjo është ajo çka i bën vaksinat një produkt mjekësor kaq të fuqishëm. Ndryshe nga produktet e tjera mjekësore të cilat trajtojnë ose kurojnë sëmundjet, vaksinat </a:t>
            </a:r>
            <a:r>
              <a:rPr lang="sq-AL" sz="2400" i="1"/>
              <a:t>i parandalojnë</a:t>
            </a:r>
            <a:r>
              <a:rPr lang="sq-AL" sz="2400"/>
              <a:t> ato.</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Pse fëmijët dhe adoleshentët duhet të bëjnë vaksinën e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438839" y="1218109"/>
            <a:ext cx="11314322" cy="2375009"/>
          </a:xfrm>
          <a:prstGeom prst="rect">
            <a:avLst/>
          </a:prstGeom>
        </p:spPr>
        <p:txBody>
          <a:bodyPr wrap="square">
            <a:spAutoFit/>
          </a:bodyPr>
          <a:lstStyle/>
          <a:p>
            <a:pPr marL="342900" indent="-342900">
              <a:buFont typeface="Arial" panose="020B0604020202020204" pitchFamily="34" charset="0"/>
              <a:buChar char="•"/>
            </a:pPr>
            <a:r>
              <a:rPr lang="sq-AL" sz="2400">
                <a:latin typeface="Calibri" panose="020F0502020204030204" pitchFamily="34" charset="0"/>
                <a:cs typeface="Calibri" panose="020F0502020204030204" pitchFamily="34" charset="0"/>
              </a:rPr>
              <a:t>Vaksinimi mund t’i mbrojë fëmijët dhe adoleshentët nga sëmundja e rëndë edhe nëse ata infektohen me COVID-19.</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sq-AL" sz="2400">
                <a:latin typeface="Calibri" panose="020F0502020204030204" pitchFamily="34" charset="0"/>
                <a:cs typeface="Calibri" panose="020F0502020204030204" pitchFamily="34" charset="0"/>
              </a:rPr>
              <a:t>Vaksinimi mund të ndihmojë në mbrojtjen e anëtarëve të familjes, përfshirë vëllezërit/motrat që nuk kualifikohen për vaksinim dhe anëtarët e familjes që mund të jenë shumë të rrezikuar për t’u sëmurur rëndë nëse infektohen.</a:t>
            </a:r>
          </a:p>
        </p:txBody>
      </p:sp>
      <p:pic>
        <p:nvPicPr>
          <p:cNvPr id="7" name="Picture 6">
            <a:extLst>
              <a:ext uri="{FF2B5EF4-FFF2-40B4-BE49-F238E27FC236}">
                <a16:creationId xmlns:a16="http://schemas.microsoft.com/office/drawing/2014/main" id="{2F9035D7-C735-42DE-B403-9166C00182FB}"/>
              </a:ext>
            </a:extLst>
          </p:cNvPr>
          <p:cNvPicPr>
            <a:picLocks noChangeAspect="1"/>
          </p:cNvPicPr>
          <p:nvPr/>
        </p:nvPicPr>
        <p:blipFill>
          <a:blip r:embed="rId3"/>
          <a:stretch>
            <a:fillRect/>
          </a:stretch>
        </p:blipFill>
        <p:spPr>
          <a:xfrm>
            <a:off x="6192292" y="3814848"/>
            <a:ext cx="5892211" cy="2486165"/>
          </a:xfrm>
          <a:prstGeom prst="rect">
            <a:avLst/>
          </a:prstGeom>
        </p:spPr>
      </p:pic>
      <p:sp>
        <p:nvSpPr>
          <p:cNvPr id="8" name="TextBox 7">
            <a:extLst>
              <a:ext uri="{FF2B5EF4-FFF2-40B4-BE49-F238E27FC236}">
                <a16:creationId xmlns:a16="http://schemas.microsoft.com/office/drawing/2014/main" id="{9B2BE508-DEE0-4777-90A4-244CE88AF258}"/>
              </a:ext>
            </a:extLst>
          </p:cNvPr>
          <p:cNvSpPr txBox="1"/>
          <p:nvPr/>
        </p:nvSpPr>
        <p:spPr>
          <a:xfrm>
            <a:off x="453353" y="3814848"/>
            <a:ext cx="5560870" cy="1569660"/>
          </a:xfrm>
          <a:prstGeom prst="rect">
            <a:avLst/>
          </a:prstGeom>
          <a:noFill/>
        </p:spPr>
        <p:txBody>
          <a:bodyPr wrap="square" rtlCol="0">
            <a:spAutoFit/>
          </a:bodyPr>
          <a:lstStyle/>
          <a:p>
            <a:pPr marL="285750" indent="-285750">
              <a:buFont typeface="Arial" panose="020B0604020202020204" pitchFamily="34" charset="0"/>
              <a:buChar char="•"/>
            </a:pPr>
            <a:r>
              <a:rPr lang="sq-AL" sz="2400">
                <a:latin typeface="Calibri" panose="020F0502020204030204" pitchFamily="34" charset="0"/>
                <a:cs typeface="Calibri" panose="020F0502020204030204" pitchFamily="34" charset="0"/>
              </a:rPr>
              <a:t>Vaksinimi i fëmijëve dhe adoleshentëve mund t’i ndihmojë ata të vazhdojnë shkollën dhe të marrin pjesë në sporte, lojëra dhe aktivitete të tjera në grup.</a:t>
            </a:r>
          </a:p>
        </p:txBody>
      </p:sp>
    </p:spTree>
    <p:extLst>
      <p:ext uri="{BB962C8B-B14F-4D97-AF65-F5344CB8AC3E}">
        <p14:creationId xmlns:p14="http://schemas.microsoft.com/office/powerpoint/2010/main" val="395645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Çfarë vaksinash janë të disponueshme për fëmijët dhe adoleshentët?</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473016"/>
            <a:ext cx="8832701" cy="4431983"/>
          </a:xfrm>
          <a:prstGeom prst="rect">
            <a:avLst/>
          </a:prstGeom>
        </p:spPr>
        <p:txBody>
          <a:bodyPr wrap="square">
            <a:spAutoFit/>
          </a:bodyPr>
          <a:lstStyle/>
          <a:p>
            <a:pPr marL="342900" indent="-342900">
              <a:buFont typeface="Arial" panose="020B0604020202020204" pitchFamily="34" charset="0"/>
              <a:buChar char="•"/>
            </a:pPr>
            <a:r>
              <a:rPr lang="sq-AL" sz="2400">
                <a:latin typeface="Calibri" panose="020F0502020204030204" pitchFamily="34" charset="0"/>
                <a:cs typeface="Calibri" panose="020F0502020204030204" pitchFamily="34" charset="0"/>
              </a:rPr>
              <a:t>Tre vaksina janë miratuar ose kanë marrë Autorizim për Përdorim Urgjent nga Administrata e Ushqimit dhe Barnave: Pfizer/Comirnaty, Moderna, and Janssen (Johnson &amp; Johnson).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a:t>Të tre vaksinat e COVID-19 janë të sigurta dhe shumë efektive ndaj të sëmundjes së rëndë, shtrimit në spital dhe vdekjes.</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a:latin typeface="Calibri" panose="020F0502020204030204" pitchFamily="34" charset="0"/>
                <a:cs typeface="Calibri" panose="020F0502020204030204" pitchFamily="34" charset="0"/>
              </a:rPr>
              <a:t>Vaksina e Pfizer/Comirnaty është e disponueshme për personat e moshës 5 vjeç e sipër.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a:latin typeface="Calibri" panose="020F0502020204030204" pitchFamily="34" charset="0"/>
                <a:cs typeface="Calibri" panose="020F0502020204030204" pitchFamily="34" charset="0"/>
              </a:rPr>
              <a:t>Vaksinat e Moderna dhe Johnson &amp; Johnson janë të disponueshme për personat 18 vjeç e sipër. </a:t>
            </a: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A janë vaksinat e COVID-19 të sigurta për fëmijët?</a:t>
            </a:r>
          </a:p>
        </p:txBody>
      </p:sp>
      <p:sp>
        <p:nvSpPr>
          <p:cNvPr id="4" name="Rectangle 3">
            <a:extLst>
              <a:ext uri="{FF2B5EF4-FFF2-40B4-BE49-F238E27FC236}">
                <a16:creationId xmlns:a16="http://schemas.microsoft.com/office/drawing/2014/main" id="{FF069143-FE01-453C-934A-DAA4862AED31}"/>
              </a:ext>
            </a:extLst>
          </p:cNvPr>
          <p:cNvSpPr/>
          <p:nvPr/>
        </p:nvSpPr>
        <p:spPr>
          <a:xfrm>
            <a:off x="411856" y="1676205"/>
            <a:ext cx="7491621" cy="2862322"/>
          </a:xfrm>
          <a:prstGeom prst="rect">
            <a:avLst/>
          </a:prstGeom>
        </p:spPr>
        <p:txBody>
          <a:bodyPr wrap="square">
            <a:spAutoFit/>
          </a:bodyPr>
          <a:lstStyle/>
          <a:p>
            <a:pPr marL="342900" indent="-342900">
              <a:buFont typeface="Arial" panose="020B0604020202020204" pitchFamily="34" charset="0"/>
              <a:buChar char="•"/>
            </a:pPr>
            <a:r>
              <a:rPr lang="sq-AL" sz="2000" dirty="0">
                <a:latin typeface="Calibri" panose="020F0502020204030204" pitchFamily="34" charset="0"/>
                <a:cs typeface="Calibri" panose="020F0502020204030204" pitchFamily="34" charset="0"/>
              </a:rPr>
              <a:t>Po. CDC) rekomandon të gjithë personat e moshës 5 vjeç e sipër të bëjnë vaksinën e COVID-19.</a:t>
            </a:r>
            <a:endParaRPr lang="pt-BR"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000" dirty="0">
                <a:latin typeface="Calibri" panose="020F0502020204030204" pitchFamily="34" charset="0"/>
                <a:cs typeface="Calibri" panose="020F0502020204030204" pitchFamily="34" charset="0"/>
              </a:rPr>
              <a:t>Shkencëtarët kanë kryer prova klinike me mijëra fëmijë dhe kanë vendosur që ajo është e sigurt dhe e efektshme.  </a:t>
            </a:r>
            <a:endParaRPr lang="pt-BR"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000" b="0" i="0" dirty="0">
                <a:solidFill>
                  <a:srgbClr val="000000"/>
                </a:solidFill>
              </a:rPr>
              <a:t>Vaksinat e COVID-19 po mbahen nën vëzhgim për sigurinë me programin më gjithëpërfshirës dhe intensiv të monitorimit të sigurisë në historinë e Shteteve të Bashkuara. </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3D504A1A-94AC-4E5D-B5A1-7388D5DD361F}"/>
              </a:ext>
            </a:extLst>
          </p:cNvPr>
          <p:cNvPicPr preferRelativeResize="0"/>
          <p:nvPr/>
        </p:nvPicPr>
        <p:blipFill>
          <a:blip r:embed="rId3">
            <a:alphaModFix/>
          </a:blip>
          <a:stretch>
            <a:fillRect/>
          </a:stretch>
        </p:blipFill>
        <p:spPr>
          <a:xfrm>
            <a:off x="7903477" y="1358162"/>
            <a:ext cx="4288523" cy="3085438"/>
          </a:xfrm>
          <a:prstGeom prst="rect">
            <a:avLst/>
          </a:prstGeom>
          <a:noFill/>
          <a:ln>
            <a:noFill/>
          </a:ln>
        </p:spPr>
      </p:pic>
      <p:sp>
        <p:nvSpPr>
          <p:cNvPr id="2" name="TextBox 1">
            <a:extLst>
              <a:ext uri="{FF2B5EF4-FFF2-40B4-BE49-F238E27FC236}">
                <a16:creationId xmlns:a16="http://schemas.microsoft.com/office/drawing/2014/main" id="{6C3DDE04-0110-413F-8DFC-FF3DD6C07CCD}"/>
              </a:ext>
            </a:extLst>
          </p:cNvPr>
          <p:cNvSpPr txBox="1"/>
          <p:nvPr/>
        </p:nvSpPr>
        <p:spPr>
          <a:xfrm>
            <a:off x="418664" y="4735553"/>
            <a:ext cx="10199914" cy="1292662"/>
          </a:xfrm>
          <a:prstGeom prst="rect">
            <a:avLst/>
          </a:prstGeom>
          <a:noFill/>
        </p:spPr>
        <p:txBody>
          <a:bodyPr wrap="square" rtlCol="0">
            <a:spAutoFit/>
          </a:bodyPr>
          <a:lstStyle/>
          <a:p>
            <a:pPr marL="342900" indent="-342900">
              <a:buFont typeface="Arial" panose="020B0604020202020204" pitchFamily="34" charset="0"/>
              <a:buChar char="•"/>
            </a:pPr>
            <a:r>
              <a:rPr lang="sq-AL" sz="2000" u="none" dirty="0">
                <a:latin typeface="Calibri" panose="020F0502020204030204" pitchFamily="34" charset="0"/>
                <a:ea typeface="Calibri" panose="020F0502020204030204" pitchFamily="34" charset="0"/>
                <a:cs typeface="Calibri" panose="020F0502020204030204" pitchFamily="34" charset="0"/>
              </a:rPr>
              <a:t>Fëmijët mund të përjetojnë disa efekte anësore nga vaksina, të ngjashme me ato të të rriturve dhe me vaksina të tjera. Këto janë tregues normal që trupi i tyre po krijon mbrojtje dhe duhet të largohen në pak ditë.</a:t>
            </a:r>
          </a:p>
          <a:p>
            <a:endParaRPr lang="en-US" dirty="0"/>
          </a:p>
        </p:txBody>
      </p:sp>
    </p:spTree>
    <p:extLst>
      <p:ext uri="{BB962C8B-B14F-4D97-AF65-F5344CB8AC3E}">
        <p14:creationId xmlns:p14="http://schemas.microsoft.com/office/powerpoint/2010/main" val="259511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0"/>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7</a:t>
            </a:fld>
            <a:endParaRPr lang="en-US"/>
          </a:p>
        </p:txBody>
      </p:sp>
      <p:pic>
        <p:nvPicPr>
          <p:cNvPr id="415" name="Google Shape;415;p80" descr="lmage of three people"/>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416" name="Google Shape;416;p80" descr="lmage of six people"/>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417" name="Google Shape;417;p80" descr="Image of a syringe"/>
          <p:cNvPicPr preferRelativeResize="0"/>
          <p:nvPr/>
        </p:nvPicPr>
        <p:blipFill>
          <a:blip r:embed="rId5">
            <a:alphaModFix/>
          </a:blip>
          <a:stretch>
            <a:fillRect/>
          </a:stretch>
        </p:blipFill>
        <p:spPr>
          <a:xfrm>
            <a:off x="1668725" y="1598888"/>
            <a:ext cx="1668700" cy="1579198"/>
          </a:xfrm>
          <a:prstGeom prst="rect">
            <a:avLst/>
          </a:prstGeom>
          <a:noFill/>
          <a:ln>
            <a:noFill/>
          </a:ln>
        </p:spPr>
      </p:pic>
      <p:sp>
        <p:nvSpPr>
          <p:cNvPr id="418" name="Google Shape;418;p80"/>
          <p:cNvSpPr txBox="1"/>
          <p:nvPr/>
        </p:nvSpPr>
        <p:spPr>
          <a:xfrm>
            <a:off x="3490475" y="2126888"/>
            <a:ext cx="6054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q-AL" sz="2400">
                <a:solidFill>
                  <a:schemeClr val="dk1"/>
                </a:solidFill>
                <a:latin typeface="Calibri"/>
                <a:ea typeface="Calibri"/>
                <a:cs typeface="Calibri"/>
                <a:sym typeface="Calibri"/>
              </a:rPr>
              <a:t>Grupe të vogla njerëzish marrin vaksinën provë</a:t>
            </a:r>
          </a:p>
        </p:txBody>
      </p:sp>
      <p:sp>
        <p:nvSpPr>
          <p:cNvPr id="419" name="Google Shape;419;p80"/>
          <p:cNvSpPr txBox="1"/>
          <p:nvPr/>
        </p:nvSpPr>
        <p:spPr>
          <a:xfrm>
            <a:off x="3490475" y="3560175"/>
            <a:ext cx="83490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q-AL" sz="2400">
                <a:solidFill>
                  <a:schemeClr val="dk1"/>
                </a:solidFill>
                <a:latin typeface="Calibri"/>
                <a:ea typeface="Calibri"/>
                <a:cs typeface="Calibri"/>
                <a:sym typeface="Calibri"/>
              </a:rPr>
              <a:t>Vaksina u jepet grupeve të caktuara të njerëzve (për shembull, njerëzve me një moshë, racë ose shëndet fizik të caktuar).</a:t>
            </a:r>
          </a:p>
        </p:txBody>
      </p:sp>
      <p:sp>
        <p:nvSpPr>
          <p:cNvPr id="420" name="Google Shape;420;p80"/>
          <p:cNvSpPr txBox="1"/>
          <p:nvPr/>
        </p:nvSpPr>
        <p:spPr>
          <a:xfrm>
            <a:off x="3490475" y="5179775"/>
            <a:ext cx="7210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q-AL" sz="2400">
                <a:solidFill>
                  <a:schemeClr val="dk1"/>
                </a:solidFill>
                <a:latin typeface="Calibri"/>
                <a:ea typeface="Calibri"/>
                <a:cs typeface="Calibri"/>
                <a:sym typeface="Calibri"/>
              </a:rPr>
              <a:t>Vaksina u jepet mijëra njerëzve dhe testohet për efektshmërinë dhe sigurinë.</a:t>
            </a:r>
          </a:p>
        </p:txBody>
      </p:sp>
      <p:sp>
        <p:nvSpPr>
          <p:cNvPr id="421" name="Google Shape;421;p80"/>
          <p:cNvSpPr txBox="1"/>
          <p:nvPr/>
        </p:nvSpPr>
        <p:spPr>
          <a:xfrm>
            <a:off x="347050" y="1075699"/>
            <a:ext cx="10640264"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sq-AL" sz="2400" dirty="0">
                <a:solidFill>
                  <a:schemeClr val="dk1"/>
                </a:solidFill>
                <a:latin typeface="Calibri"/>
                <a:ea typeface="Calibri"/>
                <a:cs typeface="Calibri"/>
                <a:sym typeface="Calibri"/>
              </a:rPr>
              <a:t>Vaksinat i nënshtrohen testimeve më shumë se çdo produkt tjetër farmaceutik: </a:t>
            </a:r>
          </a:p>
        </p:txBody>
      </p:sp>
      <p:pic>
        <p:nvPicPr>
          <p:cNvPr id="422" name="Google Shape;422;p80" descr="Number 1"/>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423" name="Google Shape;423;p80" descr="Number 2"/>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424" name="Google Shape;424;p80" descr="Number 3"/>
          <p:cNvPicPr preferRelativeResize="0"/>
          <p:nvPr/>
        </p:nvPicPr>
        <p:blipFill>
          <a:blip r:embed="rId8">
            <a:alphaModFix/>
          </a:blip>
          <a:stretch>
            <a:fillRect/>
          </a:stretch>
        </p:blipFill>
        <p:spPr>
          <a:xfrm>
            <a:off x="1506750" y="4863450"/>
            <a:ext cx="548400" cy="560244"/>
          </a:xfrm>
          <a:prstGeom prst="rect">
            <a:avLst/>
          </a:prstGeom>
          <a:noFill/>
          <a:ln>
            <a:noFill/>
          </a:ln>
        </p:spPr>
      </p:pic>
      <p:sp>
        <p:nvSpPr>
          <p:cNvPr id="14" name="TextBox 13">
            <a:extLst>
              <a:ext uri="{FF2B5EF4-FFF2-40B4-BE49-F238E27FC236}">
                <a16:creationId xmlns:a16="http://schemas.microsoft.com/office/drawing/2014/main" id="{476549BD-3453-4644-BC83-EC240D19A907}"/>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Si ta dimë nëse vaksina është e sigurt?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79ce8b2f6a_0_51"/>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8</a:t>
            </a:fld>
            <a:endParaRPr lang="en-US"/>
          </a:p>
        </p:txBody>
      </p:sp>
      <p:pic>
        <p:nvPicPr>
          <p:cNvPr id="432" name="Google Shape;432;g79ce8b2f6a_0_51" descr="Check mark"/>
          <p:cNvPicPr preferRelativeResize="0"/>
          <p:nvPr/>
        </p:nvPicPr>
        <p:blipFill>
          <a:blip r:embed="rId3">
            <a:alphaModFix/>
          </a:blip>
          <a:stretch>
            <a:fillRect/>
          </a:stretch>
        </p:blipFill>
        <p:spPr>
          <a:xfrm>
            <a:off x="1502813" y="3146125"/>
            <a:ext cx="1669436" cy="1645275"/>
          </a:xfrm>
          <a:prstGeom prst="rect">
            <a:avLst/>
          </a:prstGeom>
          <a:noFill/>
          <a:ln>
            <a:noFill/>
          </a:ln>
        </p:spPr>
      </p:pic>
      <p:sp>
        <p:nvSpPr>
          <p:cNvPr id="433" name="Google Shape;433;g79ce8b2f6a_0_51"/>
          <p:cNvSpPr txBox="1"/>
          <p:nvPr/>
        </p:nvSpPr>
        <p:spPr>
          <a:xfrm>
            <a:off x="3460900" y="1571125"/>
            <a:ext cx="78123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q-AL" sz="2400" u="sng">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Komiteti Këshillimor mbi Praktikat e Imunizimit</a:t>
            </a:r>
            <a:r>
              <a:rPr lang="sq-AL" sz="2400">
                <a:solidFill>
                  <a:srgbClr val="0070C0"/>
                </a:solidFill>
                <a:latin typeface="Calibri"/>
                <a:ea typeface="Calibri"/>
                <a:cs typeface="Calibri"/>
                <a:sym typeface="Calibri"/>
              </a:rPr>
              <a:t> </a:t>
            </a:r>
            <a:r>
              <a:rPr lang="sq-AL" sz="2400">
                <a:latin typeface="Calibri"/>
                <a:ea typeface="Calibri"/>
                <a:cs typeface="Calibri"/>
                <a:sym typeface="Calibri"/>
              </a:rPr>
              <a:t>i CDC shikon të dhënat për të parë nëse vaksina funksionon dhe është e sigurt.</a:t>
            </a:r>
            <a:r>
              <a:rPr lang="sq-AL" sz="2400">
                <a:solidFill>
                  <a:schemeClr val="dk1"/>
                </a:solidFill>
                <a:latin typeface="Calibri"/>
                <a:ea typeface="Calibri"/>
                <a:cs typeface="Calibri"/>
                <a:sym typeface="Calibri"/>
              </a:rPr>
              <a:t> Ata këshillojnë Administratën e Ushqimit dhe Barnave në SHBA (FDA).</a:t>
            </a:r>
          </a:p>
        </p:txBody>
      </p:sp>
      <p:sp>
        <p:nvSpPr>
          <p:cNvPr id="434" name="Google Shape;434;g79ce8b2f6a_0_51"/>
          <p:cNvSpPr txBox="1"/>
          <p:nvPr/>
        </p:nvSpPr>
        <p:spPr>
          <a:xfrm>
            <a:off x="3460900" y="3537813"/>
            <a:ext cx="81504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q-AL" sz="2400">
                <a:solidFill>
                  <a:schemeClr val="dk1"/>
                </a:solidFill>
                <a:latin typeface="Calibri"/>
                <a:ea typeface="Calibri"/>
                <a:cs typeface="Calibri"/>
                <a:sym typeface="Calibri"/>
              </a:rPr>
              <a:t>FDA shikon të dhënat dhe këshillat nga Komiteti Këshillimor dhe vendos nëse duhet të miratojë vaksinën.</a:t>
            </a:r>
          </a:p>
        </p:txBody>
      </p:sp>
      <p:pic>
        <p:nvPicPr>
          <p:cNvPr id="435" name="Google Shape;435;g79ce8b2f6a_0_51" descr="Image of a piece of paper and magnifying glass"/>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436" name="Google Shape;436;g79ce8b2f6a_0_51" descr="Number 4"/>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437" name="Google Shape;437;g79ce8b2f6a_0_51" descr="Number 5"/>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438"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q-AL" sz="2400">
                <a:solidFill>
                  <a:schemeClr val="dk1"/>
                </a:solidFill>
                <a:latin typeface="Calibri"/>
                <a:ea typeface="Calibri"/>
                <a:cs typeface="Calibri"/>
                <a:sym typeface="Calibri"/>
              </a:rPr>
              <a:t>Vaksina miratohet vetëm nëse </a:t>
            </a:r>
            <a:r>
              <a:rPr lang="sq-AL" sz="2400" b="1">
                <a:latin typeface="Calibri"/>
                <a:ea typeface="Calibri"/>
                <a:cs typeface="Calibri"/>
                <a:sym typeface="Calibri"/>
              </a:rPr>
              <a:t>të gjithë këto hapa</a:t>
            </a:r>
            <a:r>
              <a:rPr lang="sq-AL" sz="2400">
                <a:latin typeface="Calibri"/>
                <a:ea typeface="Calibri"/>
                <a:cs typeface="Calibri"/>
                <a:sym typeface="Calibri"/>
              </a:rPr>
              <a:t> janë kryer dhe disa ekipe recensuesish janë të sigurt që ajo funksionon dhe është e sigurt.</a:t>
            </a:r>
          </a:p>
        </p:txBody>
      </p:sp>
      <p:sp>
        <p:nvSpPr>
          <p:cNvPr id="11" name="TextBox 10">
            <a:extLst>
              <a:ext uri="{FF2B5EF4-FFF2-40B4-BE49-F238E27FC236}">
                <a16:creationId xmlns:a16="http://schemas.microsoft.com/office/drawing/2014/main" id="{31BA9E1A-725B-4EBC-9974-F1B9658FEA6C}"/>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Si ta dimë nëse vaksina është e sigurt?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81"/>
          <p:cNvSpPr/>
          <p:nvPr/>
        </p:nvSpPr>
        <p:spPr>
          <a:xfrm>
            <a:off x="201900" y="1136942"/>
            <a:ext cx="112278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q-AL" sz="2400" b="0" i="0" u="none" strike="noStrike" cap="none">
                <a:solidFill>
                  <a:srgbClr val="000000"/>
                </a:solidFill>
                <a:latin typeface="Calibri"/>
                <a:ea typeface="Calibri"/>
                <a:cs typeface="Calibri"/>
                <a:sym typeface="Calibri"/>
              </a:rPr>
              <a:t>Afati kohor u përshpejtua por kurrë nuk u cenua siguria. Ja si ndodhi:</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446" name="Google Shape;446;p81" descr="Open book"/>
          <p:cNvPicPr preferRelativeResize="0"/>
          <p:nvPr/>
        </p:nvPicPr>
        <p:blipFill>
          <a:blip r:embed="rId3">
            <a:alphaModFix/>
          </a:blip>
          <a:stretch>
            <a:fillRect/>
          </a:stretch>
        </p:blipFill>
        <p:spPr>
          <a:xfrm>
            <a:off x="232426" y="1732493"/>
            <a:ext cx="1684106" cy="1659302"/>
          </a:xfrm>
          <a:prstGeom prst="rect">
            <a:avLst/>
          </a:prstGeom>
          <a:noFill/>
          <a:ln>
            <a:noFill/>
          </a:ln>
        </p:spPr>
      </p:pic>
      <p:pic>
        <p:nvPicPr>
          <p:cNvPr id="447" name="Google Shape;447;p81" descr="Dollar sign"/>
          <p:cNvPicPr preferRelativeResize="0"/>
          <p:nvPr/>
        </p:nvPicPr>
        <p:blipFill>
          <a:blip r:embed="rId4">
            <a:alphaModFix/>
          </a:blip>
          <a:stretch>
            <a:fillRect/>
          </a:stretch>
        </p:blipFill>
        <p:spPr>
          <a:xfrm>
            <a:off x="5815800" y="1732493"/>
            <a:ext cx="1684107" cy="1694194"/>
          </a:xfrm>
          <a:prstGeom prst="rect">
            <a:avLst/>
          </a:prstGeom>
          <a:noFill/>
          <a:ln>
            <a:noFill/>
          </a:ln>
        </p:spPr>
      </p:pic>
      <p:pic>
        <p:nvPicPr>
          <p:cNvPr id="448" name="Google Shape;448;p81" descr="Magnifying glass and clipboard"/>
          <p:cNvPicPr preferRelativeResize="0"/>
          <p:nvPr/>
        </p:nvPicPr>
        <p:blipFill>
          <a:blip r:embed="rId5">
            <a:alphaModFix/>
          </a:blip>
          <a:stretch>
            <a:fillRect/>
          </a:stretch>
        </p:blipFill>
        <p:spPr>
          <a:xfrm>
            <a:off x="5795010" y="4131290"/>
            <a:ext cx="1684107" cy="1746169"/>
          </a:xfrm>
          <a:prstGeom prst="rect">
            <a:avLst/>
          </a:prstGeom>
          <a:noFill/>
          <a:ln>
            <a:noFill/>
          </a:ln>
        </p:spPr>
      </p:pic>
      <p:pic>
        <p:nvPicPr>
          <p:cNvPr id="449" name="Google Shape;449;p81" descr="Person raising hand"/>
          <p:cNvPicPr preferRelativeResize="0"/>
          <p:nvPr/>
        </p:nvPicPr>
        <p:blipFill>
          <a:blip r:embed="rId6">
            <a:alphaModFix/>
          </a:blip>
          <a:stretch>
            <a:fillRect/>
          </a:stretch>
        </p:blipFill>
        <p:spPr>
          <a:xfrm>
            <a:off x="218276" y="4068077"/>
            <a:ext cx="1786059" cy="1822735"/>
          </a:xfrm>
          <a:prstGeom prst="rect">
            <a:avLst/>
          </a:prstGeom>
          <a:noFill/>
          <a:ln>
            <a:noFill/>
          </a:ln>
        </p:spPr>
      </p:pic>
      <p:sp>
        <p:nvSpPr>
          <p:cNvPr id="450" name="Google Shape;450;p81"/>
          <p:cNvSpPr/>
          <p:nvPr/>
        </p:nvSpPr>
        <p:spPr>
          <a:xfrm>
            <a:off x="2039263" y="2120000"/>
            <a:ext cx="4009200" cy="16311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sq-AL" sz="2400" b="1">
                <a:latin typeface="Calibri"/>
                <a:ea typeface="Calibri"/>
                <a:cs typeface="Calibri"/>
                <a:sym typeface="Calibri"/>
              </a:rPr>
              <a:t>Ne kishim me kohë informacion të vlefshëm </a:t>
            </a:r>
            <a:r>
              <a:rPr lang="sq-AL" sz="2400">
                <a:latin typeface="Calibri"/>
                <a:ea typeface="Calibri"/>
                <a:cs typeface="Calibri"/>
                <a:sym typeface="Calibri"/>
              </a:rPr>
              <a:t>për koronaviruset kështu që nuk po e nisnim nga e para. </a:t>
            </a:r>
          </a:p>
        </p:txBody>
      </p:sp>
      <p:sp>
        <p:nvSpPr>
          <p:cNvPr id="451" name="Google Shape;451;p81"/>
          <p:cNvSpPr/>
          <p:nvPr/>
        </p:nvSpPr>
        <p:spPr>
          <a:xfrm>
            <a:off x="7616270" y="2027820"/>
            <a:ext cx="40092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sq-AL" sz="2400">
                <a:latin typeface="Calibri"/>
                <a:ea typeface="Calibri"/>
                <a:cs typeface="Calibri"/>
                <a:sym typeface="Calibri"/>
              </a:rPr>
              <a:t>Shtetet e Bashkuara dhe qeveritë e tjera </a:t>
            </a:r>
            <a:r>
              <a:rPr lang="sq-AL" sz="2400" b="1">
                <a:latin typeface="Calibri"/>
                <a:ea typeface="Calibri"/>
                <a:cs typeface="Calibri"/>
                <a:sym typeface="Calibri"/>
              </a:rPr>
              <a:t>investuan shumë para </a:t>
            </a:r>
            <a:r>
              <a:rPr lang="sq-AL" sz="2400">
                <a:latin typeface="Calibri"/>
                <a:ea typeface="Calibri"/>
                <a:cs typeface="Calibri"/>
                <a:sym typeface="Calibri"/>
              </a:rPr>
              <a:t>për të mbështetur kompanitë e vaksinave me punën e tyre.  </a:t>
            </a:r>
          </a:p>
        </p:txBody>
      </p:sp>
      <p:sp>
        <p:nvSpPr>
          <p:cNvPr id="452" name="Google Shape;452;p81"/>
          <p:cNvSpPr/>
          <p:nvPr/>
        </p:nvSpPr>
        <p:spPr>
          <a:xfrm>
            <a:off x="2048700" y="4292829"/>
            <a:ext cx="37671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sq-AL" sz="2400">
                <a:latin typeface="Calibri"/>
                <a:ea typeface="Calibri"/>
                <a:cs typeface="Calibri"/>
                <a:sym typeface="Calibri"/>
              </a:rPr>
              <a:t>Shumë njerëz u bënë pjesë e provave klinike dhe </a:t>
            </a:r>
            <a:r>
              <a:rPr lang="sq-AL" sz="2400" b="1">
                <a:latin typeface="Calibri"/>
                <a:ea typeface="Calibri"/>
                <a:cs typeface="Calibri"/>
                <a:sym typeface="Calibri"/>
              </a:rPr>
              <a:t>ne nuk kishim nevojë të shpenzonim kohë në kërkim të vullnetarëve.  </a:t>
            </a:r>
          </a:p>
        </p:txBody>
      </p:sp>
      <p:sp>
        <p:nvSpPr>
          <p:cNvPr id="453" name="Google Shape;453;p81"/>
          <p:cNvSpPr/>
          <p:nvPr/>
        </p:nvSpPr>
        <p:spPr>
          <a:xfrm>
            <a:off x="7616270" y="4238938"/>
            <a:ext cx="4236000" cy="1938952"/>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sq-AL" sz="2400">
                <a:latin typeface="Calibri"/>
                <a:ea typeface="Calibri"/>
                <a:cs typeface="Calibri"/>
                <a:sym typeface="Calibri"/>
              </a:rPr>
              <a:t>Prodhimi u bë </a:t>
            </a:r>
            <a:r>
              <a:rPr lang="sq-AL" sz="2400" b="1">
                <a:latin typeface="Calibri"/>
                <a:ea typeface="Calibri"/>
                <a:cs typeface="Calibri"/>
                <a:sym typeface="Calibri"/>
              </a:rPr>
              <a:t>në të njëjtën kohë me studimet për sigurinë, </a:t>
            </a:r>
            <a:r>
              <a:rPr lang="sq-AL" sz="2400">
                <a:latin typeface="Calibri"/>
                <a:ea typeface="Calibri"/>
                <a:cs typeface="Calibri"/>
                <a:sym typeface="Calibri"/>
              </a:rPr>
              <a:t>kështu që vaksinat ishin gati për t’u shpërndarë menjëherë pas miratimit.</a:t>
            </a:r>
          </a:p>
        </p:txBody>
      </p:sp>
      <p:sp>
        <p:nvSpPr>
          <p:cNvPr id="12" name="TextBox 11">
            <a:extLst>
              <a:ext uri="{FF2B5EF4-FFF2-40B4-BE49-F238E27FC236}">
                <a16:creationId xmlns:a16="http://schemas.microsoft.com/office/drawing/2014/main" id="{01E34E7A-336B-4015-BC19-F6F91306BB45}"/>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a:latin typeface="Calibri" panose="020F0502020204030204" pitchFamily="34" charset="0"/>
                <a:cs typeface="Calibri" panose="020F0502020204030204" pitchFamily="34" charset="0"/>
              </a:rPr>
              <a:t>Si mund të jetë e sigurt nëse ndodhi kaq shpejt?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6037</TotalTime>
  <Words>3562</Words>
  <Application>Microsoft Office PowerPoint</Application>
  <PresentationFormat>Widescreen</PresentationFormat>
  <Paragraphs>232</Paragraphs>
  <Slides>20</Slides>
  <Notes>20</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5" baseType="lpstr">
      <vt:lpstr>Arial</vt:lpstr>
      <vt:lpstr>Calibri</vt:lpstr>
      <vt:lpstr>Calibri Light</vt:lpstr>
      <vt:lpstr>Courier New</vt:lpstr>
      <vt:lpstr>Noto Sans VF</vt:lpstr>
      <vt:lpstr>Open Sans</vt:lpstr>
      <vt:lpstr>Segoe UI</vt:lpstr>
      <vt:lpstr>Symbol</vt:lpstr>
      <vt:lpstr>Times New Roman</vt:lpstr>
      <vt:lpstr>Wingdings</vt:lpstr>
      <vt:lpstr>Office Theme</vt:lpstr>
      <vt:lpstr>1_Office Theme</vt:lpstr>
      <vt:lpstr>White</vt:lpstr>
      <vt:lpstr>Theme-Covid-Vax</vt:lpstr>
      <vt:lpstr>think-cell Slide</vt:lpstr>
      <vt:lpstr>PowerPoint Presentation</vt:lpstr>
      <vt:lpstr> Instruksione për përdorimin e këtij udhëzuesi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 të caktoj një takim?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Altin Guberi</cp:lastModifiedBy>
  <cp:revision>547</cp:revision>
  <dcterms:created xsi:type="dcterms:W3CDTF">2021-01-16T16:40:21Z</dcterms:created>
  <dcterms:modified xsi:type="dcterms:W3CDTF">2022-01-27T16:54:00Z</dcterms:modified>
</cp:coreProperties>
</file>