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9" r:id="rId1"/>
  </p:sldMasterIdLst>
  <p:notesMasterIdLst>
    <p:notesMasterId r:id="rId30"/>
  </p:notesMasterIdLst>
  <p:handoutMasterIdLst>
    <p:handoutMasterId r:id="rId31"/>
  </p:handoutMasterIdLst>
  <p:sldIdLst>
    <p:sldId id="2231" r:id="rId2"/>
    <p:sldId id="1534" r:id="rId3"/>
    <p:sldId id="1475" r:id="rId4"/>
    <p:sldId id="1476" r:id="rId5"/>
    <p:sldId id="283" r:id="rId6"/>
    <p:sldId id="301" r:id="rId7"/>
    <p:sldId id="286" r:id="rId8"/>
    <p:sldId id="287" r:id="rId9"/>
    <p:sldId id="302" r:id="rId10"/>
    <p:sldId id="308" r:id="rId11"/>
    <p:sldId id="288" r:id="rId12"/>
    <p:sldId id="289" r:id="rId13"/>
    <p:sldId id="290" r:id="rId14"/>
    <p:sldId id="291" r:id="rId15"/>
    <p:sldId id="303" r:id="rId16"/>
    <p:sldId id="293" r:id="rId17"/>
    <p:sldId id="294" r:id="rId18"/>
    <p:sldId id="309" r:id="rId19"/>
    <p:sldId id="295" r:id="rId20"/>
    <p:sldId id="292" r:id="rId21"/>
    <p:sldId id="297" r:id="rId22"/>
    <p:sldId id="2345" r:id="rId23"/>
    <p:sldId id="742" r:id="rId24"/>
    <p:sldId id="748" r:id="rId25"/>
    <p:sldId id="296" r:id="rId26"/>
    <p:sldId id="298" r:id="rId27"/>
    <p:sldId id="2346" r:id="rId28"/>
    <p:sldId id="1533" r:id="rId2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vey Makadon" initials="" lastIdx="0" clrIdx="0"/>
  <p:cmAuthor id="1" name="Heidi Holland" initials="HH" lastIdx="5" clrIdx="1"/>
  <p:cmAuthor id="2" name="Harvey Makadon" initials="HM" lastIdx="11" clrIdx="2"/>
  <p:cmAuthor id="3" name="Andrew Silapaswan" initials="" lastIdx="42" clrIdx="3"/>
  <p:cmAuthor id="4" name="Timothy Wang" initials="TW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3"/>
    <a:srgbClr val="BC050F"/>
    <a:srgbClr val="00468B"/>
    <a:srgbClr val="CBA9E5"/>
    <a:srgbClr val="2087BF"/>
    <a:srgbClr val="2080BA"/>
    <a:srgbClr val="6BAEDF"/>
    <a:srgbClr val="E2B431"/>
    <a:srgbClr val="E6BE29"/>
    <a:srgbClr val="E5C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89645" autoAdjust="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orient="horz" pos="41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-786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60" y="5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6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6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FCD6DCC-AA5D-4B94-9916-236CE3FDB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07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4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6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6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CD9806-C887-426D-A2F2-CCC98672A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0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D9806-C887-426D-A2F2-CCC98672AD1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D9806-C887-426D-A2F2-CCC98672AD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7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6A1EE09B-DF72-9947-8F4D-86B051552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D8D484DF-A31C-A345-849C-E68EE77E7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F18E4B1D-5EF0-2C4E-AFCF-D0438ACE7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D6A2B2-2952-344E-9632-8170FCDE5BAC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0D44B85A-68BB-7B48-9FCF-704158611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41620C2E-2AA9-E444-97C8-8CF5C54FC4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E54EEEC-F66B-A243-B00D-DB4E0FC46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CA48F0-4B92-A544-80BF-EC40BD578131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DD06FEF-7E35-514C-83FC-616B8D7272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06C35409-0424-534C-BFA4-A347F8CEA2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5AA6E71-6087-4144-8EAD-C4DC526D7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4CC7B9-2F41-1F4E-82D2-B2576254DDED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No concerns from 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32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071"/>
            <a:ext cx="2971800" cy="457358"/>
          </a:xfrm>
          <a:prstGeom prst="rect">
            <a:avLst/>
          </a:prstGeom>
          <a:noFill/>
        </p:spPr>
        <p:txBody>
          <a:bodyPr/>
          <a:lstStyle/>
          <a:p>
            <a:fld id="{0A3667E9-E77B-45F7-A26C-EE9A84EFA83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9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42901" y="5181600"/>
            <a:ext cx="8458199" cy="1588"/>
          </a:xfrm>
          <a:prstGeom prst="line">
            <a:avLst/>
          </a:prstGeom>
          <a:ln w="4762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>
            <a:reflection stA="0"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2275423"/>
            <a:ext cx="8458199" cy="2677577"/>
          </a:xfrm>
          <a:noFill/>
        </p:spPr>
        <p:txBody>
          <a:bodyPr anchor="ctr" anchorCtr="1"/>
          <a:lstStyle>
            <a:lvl1pPr algn="ctr">
              <a:defRPr baseline="0">
                <a:solidFill>
                  <a:srgbClr val="233E99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70707" y="5181600"/>
            <a:ext cx="8002587" cy="1524000"/>
          </a:xfrm>
        </p:spPr>
        <p:txBody>
          <a:bodyPr tIns="91440" bIns="182880"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353730"/>
            <a:ext cx="60833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3" b="43333"/>
          <a:stretch/>
        </p:blipFill>
        <p:spPr>
          <a:xfrm>
            <a:off x="0" y="1715242"/>
            <a:ext cx="9144000" cy="189758"/>
          </a:xfrm>
          <a:prstGeom prst="rect">
            <a:avLst/>
          </a:prstGeom>
          <a:effectLst>
            <a:innerShdw blurRad="762000" dist="50800" dir="13500000">
              <a:srgbClr val="233E99"/>
            </a:innerShdw>
          </a:effectLst>
        </p:spPr>
      </p:pic>
    </p:spTree>
    <p:extLst>
      <p:ext uri="{BB962C8B-B14F-4D97-AF65-F5344CB8AC3E}">
        <p14:creationId xmlns:p14="http://schemas.microsoft.com/office/powerpoint/2010/main" val="45290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0BB8-E3A3-4422-9A2B-CB07D73ACF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D377-6FB0-4862-BBF6-20C024C37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</p:spTree>
    <p:extLst>
      <p:ext uri="{BB962C8B-B14F-4D97-AF65-F5344CB8AC3E}">
        <p14:creationId xmlns:p14="http://schemas.microsoft.com/office/powerpoint/2010/main" val="13555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707" y="1958975"/>
            <a:ext cx="80025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707" y="3429000"/>
            <a:ext cx="8002587" cy="17526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9BE600C-E191-4938-A669-4E982F4F392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Verdana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Verdana"/>
              <a:ea typeface="ＭＳ Ｐゴシック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</p:spTree>
    <p:extLst>
      <p:ext uri="{BB962C8B-B14F-4D97-AF65-F5344CB8AC3E}">
        <p14:creationId xmlns:p14="http://schemas.microsoft.com/office/powerpoint/2010/main" val="167192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BE600C-E191-4938-A669-4E982F4F3928}" type="slidenum">
              <a:rPr lang="en-US" smtClean="0">
                <a:solidFill>
                  <a:srgbClr val="717073">
                    <a:tint val="75000"/>
                  </a:srgbClr>
                </a:solidFill>
                <a:latin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717073">
                  <a:tint val="75000"/>
                </a:srgbClr>
              </a:solidFill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</p:spTree>
    <p:extLst>
      <p:ext uri="{BB962C8B-B14F-4D97-AF65-F5344CB8AC3E}">
        <p14:creationId xmlns:p14="http://schemas.microsoft.com/office/powerpoint/2010/main" val="360170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BE600C-E191-4938-A669-4E982F4F3928}" type="slidenum">
              <a:rPr lang="en-US" smtClean="0">
                <a:solidFill>
                  <a:srgbClr val="717073">
                    <a:tint val="75000"/>
                  </a:srgbClr>
                </a:solidFill>
                <a:latin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717073">
                  <a:tint val="75000"/>
                </a:srgbClr>
              </a:solidFill>
              <a:latin typeface="Verdana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</p:spTree>
    <p:extLst>
      <p:ext uri="{BB962C8B-B14F-4D97-AF65-F5344CB8AC3E}">
        <p14:creationId xmlns:p14="http://schemas.microsoft.com/office/powerpoint/2010/main" val="53985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792162"/>
          </a:xfrm>
        </p:spPr>
        <p:txBody>
          <a:bodyPr tIns="2286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4008438"/>
          </a:xfrm>
        </p:spPr>
        <p:txBody>
          <a:bodyPr t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792162"/>
          </a:xfrm>
        </p:spPr>
        <p:txBody>
          <a:bodyPr tIns="2286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4008438"/>
          </a:xfrm>
        </p:spPr>
        <p:txBody>
          <a:bodyPr t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BE600C-E191-4938-A669-4E982F4F3928}" type="slidenum">
              <a:rPr lang="en-US" smtClean="0">
                <a:solidFill>
                  <a:srgbClr val="717073">
                    <a:tint val="75000"/>
                  </a:srgbClr>
                </a:solidFill>
                <a:latin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717073">
                  <a:tint val="75000"/>
                </a:srgbClr>
              </a:solidFill>
              <a:latin typeface="Verdana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</p:spTree>
    <p:extLst>
      <p:ext uri="{BB962C8B-B14F-4D97-AF65-F5344CB8AC3E}">
        <p14:creationId xmlns:p14="http://schemas.microsoft.com/office/powerpoint/2010/main" val="238622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BE600C-E191-4938-A669-4E982F4F3928}" type="slidenum">
              <a:rPr lang="en-US" smtClean="0">
                <a:solidFill>
                  <a:srgbClr val="717073">
                    <a:tint val="75000"/>
                  </a:srgbClr>
                </a:solidFill>
                <a:latin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717073">
                  <a:tint val="75000"/>
                </a:srgbClr>
              </a:solidFill>
              <a:latin typeface="Verdan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</p:spTree>
    <p:extLst>
      <p:ext uri="{BB962C8B-B14F-4D97-AF65-F5344CB8AC3E}">
        <p14:creationId xmlns:p14="http://schemas.microsoft.com/office/powerpoint/2010/main" val="311798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BE600C-E191-4938-A669-4E982F4F3928}" type="slidenum">
              <a:rPr lang="en-US" smtClean="0">
                <a:solidFill>
                  <a:srgbClr val="717073">
                    <a:tint val="75000"/>
                  </a:srgbClr>
                </a:solidFill>
                <a:latin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717073">
                  <a:tint val="75000"/>
                </a:srgbClr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</p:spTree>
    <p:extLst>
      <p:ext uri="{BB962C8B-B14F-4D97-AF65-F5344CB8AC3E}">
        <p14:creationId xmlns:p14="http://schemas.microsoft.com/office/powerpoint/2010/main" val="66517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E6E-2F29-4B6E-A4BE-6CBBF1A3341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</p:spTree>
    <p:extLst>
      <p:ext uri="{BB962C8B-B14F-4D97-AF65-F5344CB8AC3E}">
        <p14:creationId xmlns:p14="http://schemas.microsoft.com/office/powerpoint/2010/main" val="404861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:\Education Center Program\Education\Educational Materials\Photos\Logos, Banners, and Images\EC Banner_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97"/>
          <a:stretch/>
        </p:blipFill>
        <p:spPr bwMode="auto">
          <a:xfrm>
            <a:off x="0" y="1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:\Education Center Program\Education\Educational Materials\Photos\Logos, Banners, and Images\EC Banner_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9"/>
          <a:stretch/>
        </p:blipFill>
        <p:spPr bwMode="auto">
          <a:xfrm>
            <a:off x="0" y="1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1500" y="1524000"/>
            <a:ext cx="8001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3" b="43333"/>
          <a:stretch/>
        </p:blipFill>
        <p:spPr>
          <a:xfrm>
            <a:off x="0" y="779930"/>
            <a:ext cx="9144000" cy="189758"/>
          </a:xfrm>
          <a:prstGeom prst="rect">
            <a:avLst/>
          </a:prstGeom>
          <a:effectLst>
            <a:innerShdw blurRad="762000" dist="50800" dir="13500000">
              <a:srgbClr val="233E99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969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3716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BE600C-E191-4938-A669-4E982F4F3928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9420" y="64928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WWW.LGBTHEALTHEDUCATION.ORG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6628"/>
            <a:ext cx="2736850" cy="5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799" r:id="rId8"/>
    <p:sldLayoutId id="2147483810" r:id="rId9"/>
    <p:sldLayoutId id="2147483827" r:id="rId10"/>
  </p:sldLayoutIdLst>
  <p:hf hdr="0" dt="0"/>
  <p:txStyles>
    <p:titleStyle>
      <a:lvl1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lang="en-US" sz="3600" b="1" kern="1200" cap="none" spc="0" baseline="0" dirty="0">
          <a:solidFill>
            <a:schemeClr val="accent2"/>
          </a:solidFill>
          <a:latin typeface="+mj-lt"/>
          <a:ea typeface="ＭＳ Ｐゴシック" charset="-128"/>
          <a:cs typeface="Montserrat" panose="02000505000000020004" pitchFamily="2" charset="0"/>
        </a:defRPr>
      </a:lvl1pPr>
      <a:lvl2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2"/>
          </a:solidFill>
          <a:latin typeface="Century Gothic" charset="0"/>
          <a:ea typeface="ＭＳ Ｐゴシック" charset="-128"/>
        </a:defRPr>
      </a:lvl2pPr>
      <a:lvl3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2"/>
          </a:solidFill>
          <a:latin typeface="Century Gothic" charset="0"/>
          <a:ea typeface="ＭＳ Ｐゴシック" charset="-128"/>
        </a:defRPr>
      </a:lvl3pPr>
      <a:lvl4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2"/>
          </a:solidFill>
          <a:latin typeface="Century Gothic" charset="0"/>
          <a:ea typeface="ＭＳ Ｐゴシック" charset="-128"/>
        </a:defRPr>
      </a:lvl4pPr>
      <a:lvl5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2"/>
          </a:solidFill>
          <a:latin typeface="Century Gothic" charset="0"/>
          <a:ea typeface="ＭＳ Ｐゴシック" charset="-128"/>
        </a:defRPr>
      </a:lvl5pPr>
      <a:lvl6pPr marL="457200"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1"/>
          </a:solidFill>
          <a:latin typeface="Century Gothic" charset="0"/>
          <a:ea typeface="ＭＳ Ｐゴシック" charset="-128"/>
        </a:defRPr>
      </a:lvl6pPr>
      <a:lvl7pPr marL="914400"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1"/>
          </a:solidFill>
          <a:latin typeface="Century Gothic" charset="0"/>
          <a:ea typeface="ＭＳ Ｐゴシック" charset="-128"/>
        </a:defRPr>
      </a:lvl7pPr>
      <a:lvl8pPr marL="1371600"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1"/>
          </a:solidFill>
          <a:latin typeface="Century Gothic" charset="0"/>
          <a:ea typeface="ＭＳ Ｐゴシック" charset="-128"/>
        </a:defRPr>
      </a:lvl8pPr>
      <a:lvl9pPr marL="1828800"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1"/>
          </a:solidFill>
          <a:latin typeface="Century Gothic" charset="0"/>
          <a:ea typeface="ＭＳ Ｐゴシック" charset="-128"/>
        </a:defRPr>
      </a:lvl9pPr>
    </p:titleStyle>
    <p:bodyStyle>
      <a:lvl1pPr marL="290513" indent="-290513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Verdana" panose="020B0604030504040204" pitchFamily="34" charset="0"/>
          <a:cs typeface="Montserrat" panose="02000505000000020004" pitchFamily="2" charset="0"/>
        </a:defRPr>
      </a:lvl1pPr>
      <a:lvl2pPr marL="739775" indent="-2730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Montserrat" panose="02000505000000020004" pitchFamily="2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§"/>
        <a:defRPr sz="1800" kern="1200">
          <a:solidFill>
            <a:schemeClr val="tx2"/>
          </a:solidFill>
          <a:latin typeface="+mn-lt"/>
          <a:ea typeface="Verdana" panose="020B0604030504040204" pitchFamily="34" charset="0"/>
          <a:cs typeface="Montserrat" panose="02000505000000020004" pitchFamily="2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AA9AB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Montserrat" panose="02000505000000020004" pitchFamily="2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6C6C7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Montserrat" panose="0200050500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Addressing Methamphetamine </a:t>
            </a:r>
            <a:r>
              <a:rPr lang="en-US" sz="3600"/>
              <a:t>and Other Stimulant </a:t>
            </a:r>
            <a:r>
              <a:rPr lang="en-US" sz="3600" dirty="0"/>
              <a:t>Use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295900"/>
            <a:ext cx="9144000" cy="1524000"/>
          </a:xfrm>
        </p:spPr>
        <p:txBody>
          <a:bodyPr/>
          <a:lstStyle/>
          <a:p>
            <a:pPr lvl="0"/>
            <a:r>
              <a:rPr lang="en-US" sz="1800" dirty="0"/>
              <a:t>Alex S. Keuroghlian, MD MPH</a:t>
            </a:r>
          </a:p>
          <a:p>
            <a:pPr lvl="0"/>
            <a:r>
              <a:rPr lang="en-US" sz="1800" dirty="0"/>
              <a:t>Associate Professor of Psychiatry, Harvard Medical School</a:t>
            </a:r>
          </a:p>
          <a:p>
            <a:pPr lvl="0"/>
            <a:r>
              <a:rPr lang="en-US" sz="1800" dirty="0"/>
              <a:t>Director, National LGBTQIA+ Health Education Center at The Fenway Institute</a:t>
            </a:r>
          </a:p>
          <a:p>
            <a:pPr lvl="0"/>
            <a:r>
              <a:rPr lang="en-US" sz="1800" dirty="0"/>
              <a:t>Director, Massachusetts General Hospital Psychiatry Gender Identity Program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9099" y="3276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2A5D532-4A64-9F4F-BEC8-ABDF5A3CB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Crystal Meth at 60 Years Old?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2D20394-5C90-AA43-881E-96DE0C473D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“It’s the best sex I ever had.”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“I’m not old and invisible.”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“I love my partner, but we met when shoulder pads were in style.”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“Younger guys are interested in me, I know it’s the drugs but when you’re high it feels real.”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735D4-E150-FF4D-A876-0DCF7092E6C7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2D20B6A-161B-BF4D-AAB1-0F581A0DC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Crystal Meth’s Appeal for People Living with HIV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77CA69D7-DAAC-B748-8878-B7332AF38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People with HIV report not having to worry about rejection based on status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Burnout on safer sex: crystal meth use coincides with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condomless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sex and sex without HIV pre-exposure prophylaxis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PrEP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E3EBB-B027-6145-8D81-020973DD2B8A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4964C073-6509-B549-A19C-D4BDA2436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Recreation Vs. Addiction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55AB9CB-DE6D-BD4B-B2BA-75A19D53B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Not all people who use crystal meth become physiologically dependent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While some people may not escalate use, will often have less safe sex while using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Many people will go for long periods without escalating use and stop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Some will use for a long period time and gradually increase use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Others may develop addiction rapidly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01A6B-40EF-BF49-AACD-F91D4FADFA49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61691B5-407B-9749-9AA6-AE16D878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Patterns of Increase in Crystal Meth Use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AA9DD4C-3019-4F40-93B0-700BC32D3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Weekend use extends to weekday use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Extended periods of heavy use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Increased sexual risk with use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More intense sexual behaviors, increase in partners, rougher sex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People living with HIV start to miss taking antiretroviral medication, others start to miss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PrEP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Missed work, constantly covering up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4E9B3-D471-CB4E-9FBF-1111545BBA53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CDEAC3D8-5E68-3549-81DD-63460F2AC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Crystal Meth and Sexually Transmitted Infections (STIs)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656E32B7-0BC8-0349-A476-32F31B0AE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At parties where crystal meth is used, multiple partners is the norm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Syphilis: painless lesion; primary lesion on tonsil or in rectum is often not seen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Evolution of gonorrhea resistant to ciprofloxacin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Lymphogranuloma venereum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Methicillin-resistant Staphylococcus aureus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HIV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Hepatitis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769FA-58BD-E348-9D88-1A1D17B0B7F0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B9FD6BD-7EFC-0B4D-8F11-C34C1E35F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Crystal Meth and Hepatitis C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261D927-7045-C84F-B439-EFFB54947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Increase risk of transmission with injecting (slamming), more traumatic sex, sharing bumpers and straws with snorting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Possibility of increase in cognitive deficits with combination of crystal meth, hepatitis C and HIV, separate from how advanced liver disease 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Crystal meth adversely impacts engagement in hepatitis C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8F060-8FE3-A742-9617-E251DD5A738E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C095C1A-EACB-874F-BC4B-4A1711CB3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Negative Health Effects (Early)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D5B3EC50-20FB-3E4B-BEEA-A4753370E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Paranoid ideation/delusions, hallucinations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Depression after high is gone</a:t>
            </a:r>
          </a:p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Seratonin</a:t>
            </a:r>
            <a:r>
              <a:rPr lang="en-US" altLang="en-US" sz="2800" dirty="0">
                <a:ea typeface="ＭＳ Ｐゴシック" panose="020B0600070205080204" pitchFamily="34" charset="-128"/>
              </a:rPr>
              <a:t> syndrome when mixed with other club drugs or synaptic serotonin reuptake inhibitors (SSRIs)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Vascular (stroke, myocardial infarction, colitis)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Seizure related to overheating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77A19-6125-8546-9AFB-E8CD0C65CC77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91C5B4A-98ED-E54C-B02D-34718D149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Negative Health Effects (Chronic Use)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131BA767-FCB5-DB49-851E-45B8503DD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Persistent psychiatric problems: psychosis and depression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Memory deficits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Dental decay related to decreased saliva, grinding teeth, increased sugar intake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Dermatological effects due to skin picking, “crystal bumps”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Erectile dysfunction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Muscle wasting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Damage to relationships, occupation, finances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24719-EE7B-9B45-AF82-5694D72F9B18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55CD54A-793E-5F4C-93A6-DC602E87D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Addressing Crystal Meth Use in Clinical Care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64E0D03F-4C6A-654E-A28D-3E790F803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038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20-minute follow-up visits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Cannot solve all problems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Avoid argument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Do not underestimate ambivalence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Relapse is common, should not be thought of as good/bad, it just happens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Provider’s agenda may not be the patient’s agenda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Patients do hear what we say, when they are ready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6C83F-98ED-AF45-9955-D99B6311435D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>
            <a:extLst>
              <a:ext uri="{FF2B5EF4-FFF2-40B4-BE49-F238E27FC236}">
                <a16:creationId xmlns:a16="http://schemas.microsoft.com/office/drawing/2014/main" id="{E7D9C5CC-3E6B-1340-A127-9E75AF708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Harm Reduction</a:t>
            </a:r>
          </a:p>
        </p:txBody>
      </p:sp>
      <p:sp>
        <p:nvSpPr>
          <p:cNvPr id="39938" name="Rectangle 5">
            <a:extLst>
              <a:ext uri="{FF2B5EF4-FFF2-40B4-BE49-F238E27FC236}">
                <a16:creationId xmlns:a16="http://schemas.microsoft.com/office/drawing/2014/main" id="{2411321E-305F-3041-991B-C032A71D1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Many people are not ready to stop, but will engage in care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Ask patients: what is their bottom line, what would lead them to think there is a problem?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Hydrate, eat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Fluoride rinse, sugar free hard candy/gum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Plans for taking medication during use, can someone be on meds while using; discuss PrEP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Frequent STI screening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Safer sex, serosorting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1967F-27D9-1C41-B0E7-EB1FC1242FBA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Medical Education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000" u="sng" dirty="0"/>
              <a:t>Program Faculty</a:t>
            </a:r>
            <a:r>
              <a:rPr lang="en-US" sz="2000" dirty="0"/>
              <a:t>: Alex S. Keuroghlian, MD, MPH; </a:t>
            </a:r>
          </a:p>
          <a:p>
            <a:r>
              <a:rPr lang="en-US" sz="2000" u="sng" dirty="0"/>
              <a:t>Current Position</a:t>
            </a:r>
            <a:r>
              <a:rPr lang="en-US" sz="2000" dirty="0"/>
              <a:t>: Director of the Division of Education and Training at the Fenway Institute; Associate Professor of Psychiatry, Harvard Medical School</a:t>
            </a:r>
          </a:p>
          <a:p>
            <a:r>
              <a:rPr lang="en-US" sz="2000" u="sng" dirty="0"/>
              <a:t>Disclosure</a:t>
            </a:r>
            <a:r>
              <a:rPr lang="en-US" sz="2000" dirty="0"/>
              <a:t>: I have the following relevant financial relationship to disclose— I edited a textbook with McGraw Hill and receive royalties. Any potential conflicts of interest have been mitigated through an attestation that I will not reference the textbook within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62625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EC2895F-ED49-B849-9191-CE113C03B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What Brings Crystal Meth Users Into Recovery?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502087D7-EFB5-BC42-A5D3-2306C004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Seroconversion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Work performance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Relationships/family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Shame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Fear around meth-induced psychosis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HIV not well-controlled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Primary treatment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FE7BA-9CB0-134D-9DE5-A6C178DA4499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DF1A1B9-E64A-694F-8AB6-D91949DA5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Sex and Shame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C6FD4BCD-93FF-C14A-9B09-6873A7524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Important to deal with issues of shame and sex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Sexual experimentation: multiple partners, receptive sex, sex without condoms or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PrEP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Internet videos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Sex in sobriety can feel boring, be triggering, can feel less intimate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FECD5-A14B-8B4F-B666-161961AC3B86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DB50-B3A6-774A-8E36-82AA2BB7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Pharmacological Treatment and Non-pharmacological Interventions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FBBAF-6C4C-D64E-9226-880EC442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D377-6FB0-4862-BBF6-20C024C37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B6B6A-DEA1-0E47-89DF-8E912EFF8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WWW.LGBTHEALTHEDUCATION.ORG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26552-6DFC-7248-B064-0589B2E68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366021"/>
            <a:ext cx="6591300" cy="23851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72FF4-9F05-AD49-91DB-47C83675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25" y="3861531"/>
            <a:ext cx="6503350" cy="244474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3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 Affect Intervention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800" dirty="0"/>
              <a:t>Multi-component intervention developed by Adam Carrico and colleagues</a:t>
            </a:r>
          </a:p>
          <a:p>
            <a:pPr fontAlgn="base"/>
            <a:r>
              <a:rPr lang="en-US" sz="2800" dirty="0"/>
              <a:t>Focused on improving mood states in order to boost and extend the effectiveness of community-based contingency management for stimulant abstinence among methamphetamine users, and in turn achieve more durable reductions in HIV viral load.</a:t>
            </a:r>
          </a:p>
          <a:p>
            <a:pPr marL="0" indent="0">
              <a:buNone/>
            </a:pPr>
            <a:r>
              <a:rPr lang="en-US" sz="2800" dirty="0"/>
              <a:t>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AC55-4794-4908-8D4E-AA42E93F5A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 Affect Intervention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8650" y="1371600"/>
            <a:ext cx="8058150" cy="41183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Many people of different skill levels could implement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Augments contingency management in a compelling way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Data indicating an impact on viral suppression that is very strong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Applicable more broadly than only with MSM, and more broadly in terms of other stimulants (e.g., cocaine instead of crystal meth)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59CE-7097-45BB-83F9-F2522B990757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A5300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4A9AC55-4794-4908-8D4E-AA42E93F5A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9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14E91EA-EC41-0442-A638-633D75BE3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Recovery  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86E3E46D-407B-F24D-A56A-087FFDA50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Extreme commitment vs. ambivalence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Dealing with roles of partners/family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Inpatient hospitalization often not an option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Individual and group therapy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Motivational enhancement therapy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Partial hospitalization programs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Crystal Meth Anonymous (CMA), Alcoholics Anonymous (AA), Narcotics Anonymous (NA)</a:t>
            </a:r>
          </a:p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Tweaker.org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BCBF4-C48F-CF45-802E-3E5F7CB652A5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86991494-97F2-5046-A159-6B8F8705C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Early Sobriety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99D269DB-2900-8E42-80A3-169AFA162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Often turbulent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Seroconversion can be trigger to use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Initially partner/family supportive, however when crisis is over this may change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Need time in recovery, relapse can happen even after a year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34663-2CD7-7E4B-8391-70D11FB540E4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99D269DB-2900-8E42-80A3-169AFA162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2057400"/>
            <a:ext cx="70866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  Contact Information: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Alex S. Keuroghlian MD MPH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akeuroghlian@fenwayhealth.org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372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38" y="5128205"/>
            <a:ext cx="2590231" cy="18821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6335" y="5298787"/>
            <a:ext cx="5236029" cy="108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808080"/>
              </a:buClr>
              <a:defRPr/>
            </a:pPr>
            <a:r>
              <a:rPr lang="en-US" sz="1800" kern="0" dirty="0">
                <a:solidFill>
                  <a:srgbClr val="162731"/>
                </a:solidFill>
                <a:latin typeface="Calibri"/>
                <a:ea typeface="+mn-ea"/>
                <a:cs typeface="+mn-cs"/>
                <a:sym typeface="Wingdings"/>
              </a:rPr>
              <a:t></a:t>
            </a:r>
            <a:r>
              <a:rPr lang="en-US" sz="1800" b="1" kern="0" dirty="0">
                <a:solidFill>
                  <a:srgbClr val="162731"/>
                </a:solidFill>
                <a:latin typeface="Calibri"/>
                <a:ea typeface="+mn-ea"/>
                <a:cs typeface="+mn-cs"/>
                <a:sym typeface="Wingdings"/>
              </a:rPr>
              <a:t> </a:t>
            </a:r>
            <a:r>
              <a:rPr lang="en-US" sz="1800" kern="0" dirty="0">
                <a:solidFill>
                  <a:srgbClr val="162731"/>
                </a:solidFill>
                <a:latin typeface="Montserrat" panose="02000505000000020004" pitchFamily="2" charset="0"/>
                <a:ea typeface="+mn-ea"/>
                <a:cs typeface="+mn-cs"/>
              </a:rPr>
              <a:t>617.927.6354 </a:t>
            </a:r>
          </a:p>
          <a:p>
            <a:pPr marL="342900" lvl="0" indent="-342900">
              <a:spcBef>
                <a:spcPct val="20000"/>
              </a:spcBef>
              <a:buClr>
                <a:srgbClr val="808080"/>
              </a:buClr>
              <a:buFont typeface="Wingdings" panose="05000000000000000000" pitchFamily="2" charset="2"/>
              <a:buChar char="*"/>
              <a:defRPr/>
            </a:pPr>
            <a:r>
              <a:rPr lang="en-US" sz="1800" kern="0" dirty="0">
                <a:solidFill>
                  <a:srgbClr val="162731"/>
                </a:solidFill>
                <a:latin typeface="Montserrat" panose="02000505000000020004" pitchFamily="2" charset="0"/>
                <a:ea typeface="+mn-ea"/>
                <a:cs typeface="+mn-cs"/>
              </a:rPr>
              <a:t>education@fenwayhealth.org </a:t>
            </a:r>
          </a:p>
          <a:p>
            <a:r>
              <a:rPr lang="en-US" sz="1800" kern="0" dirty="0">
                <a:solidFill>
                  <a:srgbClr val="162731"/>
                </a:solidFill>
                <a:latin typeface="Wingdings" panose="05000000000000000000" pitchFamily="2" charset="2"/>
                <a:ea typeface="+mn-ea"/>
                <a:cs typeface="+mn-cs"/>
              </a:rPr>
              <a:t>8</a:t>
            </a:r>
            <a:r>
              <a:rPr lang="en-US" sz="1800" kern="0" dirty="0">
                <a:solidFill>
                  <a:srgbClr val="162731"/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800" kern="0" dirty="0">
                <a:solidFill>
                  <a:srgbClr val="162731"/>
                </a:solidFill>
                <a:latin typeface="Montserrat" panose="02000505000000020004" pitchFamily="2" charset="0"/>
                <a:ea typeface="+mn-ea"/>
                <a:cs typeface="+mn-cs"/>
              </a:rPr>
              <a:t>www.lgbtqiahealtheducation.org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&amp;"/>
              <a:defRPr/>
            </a:pPr>
            <a:r>
              <a:rPr lang="en-US" sz="1800" u="sng" kern="0" dirty="0">
                <a:solidFill>
                  <a:srgbClr val="162731"/>
                </a:solidFill>
                <a:latin typeface="Montserrat" panose="02000505000000020004" pitchFamily="2" charset="0"/>
                <a:ea typeface="+mn-ea"/>
                <a:cs typeface="+mn-cs"/>
              </a:rPr>
              <a:t>www.acponline.org/fenway</a:t>
            </a:r>
          </a:p>
        </p:txBody>
      </p:sp>
      <p:sp>
        <p:nvSpPr>
          <p:cNvPr id="15" name="Title 10"/>
          <p:cNvSpPr>
            <a:spLocks noGrp="1"/>
          </p:cNvSpPr>
          <p:nvPr>
            <p:ph type="ctrTitle"/>
          </p:nvPr>
        </p:nvSpPr>
        <p:spPr>
          <a:xfrm>
            <a:off x="304800" y="2209800"/>
            <a:ext cx="8458199" cy="267757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0" dirty="0"/>
              <a:t>The National LGBTQIA+ Health Education Center provides educational programs, resources, and consultation to health care organizations with the goal of optimizing quality, cost-effective health care for lesbian, gay, bisexual, transgender, queer, intersex, asexual, and all sexual and gender minority (LGBTQIA+) people. 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The Education Center is part of The Fenway Institute, the research, training, and health policy division of Fenway Health, a Federally Qualified Health Center, and one of the world’s largest LGBTQIA+ focused health centers.</a:t>
            </a:r>
          </a:p>
        </p:txBody>
      </p:sp>
    </p:spTree>
    <p:extLst>
      <p:ext uri="{BB962C8B-B14F-4D97-AF65-F5344CB8AC3E}">
        <p14:creationId xmlns:p14="http://schemas.microsoft.com/office/powerpoint/2010/main" val="1135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Roots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/>
              <a:t>Fenway Health</a:t>
            </a:r>
          </a:p>
          <a:p>
            <a:r>
              <a:rPr lang="en-US" sz="1800"/>
              <a:t>Independent 501(c)(3) FQHC </a:t>
            </a:r>
          </a:p>
          <a:p>
            <a:r>
              <a:rPr lang="en-US" sz="1800"/>
              <a:t>Founded 1971</a:t>
            </a:r>
          </a:p>
          <a:p>
            <a:r>
              <a:rPr lang="en-US" sz="1800"/>
              <a:t>Mission: To enhance the wellbeing of the LGBTQIA+ community as well as people in our neighborhoods and beyond through access to the highest quality health care, education, research, and advocacy</a:t>
            </a:r>
          </a:p>
          <a:p>
            <a:r>
              <a:rPr lang="en-US" sz="1800"/>
              <a:t>Integrated primary care model, including HIV and transgender health services</a:t>
            </a:r>
          </a:p>
          <a:p>
            <a:pPr marL="0" indent="0">
              <a:buNone/>
            </a:pPr>
            <a:r>
              <a:rPr lang="en-US" sz="1800" b="1"/>
              <a:t>The Fenway Institute</a:t>
            </a:r>
          </a:p>
          <a:p>
            <a:r>
              <a:rPr lang="en-US" sz="1800"/>
              <a:t>Research, Education, Policy</a:t>
            </a:r>
          </a:p>
          <a:p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447800"/>
            <a:ext cx="3238499" cy="472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600C-E191-4938-A669-4E982F4F39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www.lgbtqiahealtheducation.org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-3810000" y="1295400"/>
            <a:ext cx="59436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q"/>
              <a:defRPr/>
            </a:pPr>
            <a:endParaRPr lang="en-US" sz="18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q"/>
              <a:defRPr/>
            </a:pPr>
            <a:endParaRPr lang="en-US" sz="14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4932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LGBTQIA+ Education and Training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7921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The National LGBTQIA+ Health Education Center offers educational programs, resources, and consultation to health care organizations with the goal of providing affirmative, high quality, cost-effective health care for lesbian, gay, bisexual, transgender, queer, intersex</a:t>
            </a:r>
            <a:r>
              <a:rPr lang="en-US" sz="1600"/>
              <a:t>, asexual, </a:t>
            </a:r>
            <a:r>
              <a:rPr lang="en-US" sz="1600" dirty="0"/>
              <a:t>and all sexual and gender minority (LGBTQIA+) people.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192588" cy="4008438"/>
          </a:xfrm>
        </p:spPr>
        <p:txBody>
          <a:bodyPr/>
          <a:lstStyle/>
          <a:p>
            <a:pPr lvl="0">
              <a:buClr>
                <a:srgbClr val="233E99"/>
              </a:buClr>
            </a:pPr>
            <a:r>
              <a:rPr lang="en-US" dirty="0">
                <a:solidFill>
                  <a:srgbClr val="162731"/>
                </a:solidFill>
              </a:rPr>
              <a:t>Training and Technical Assistance </a:t>
            </a:r>
          </a:p>
          <a:p>
            <a:pPr>
              <a:buClr>
                <a:srgbClr val="233E99"/>
              </a:buClr>
            </a:pPr>
            <a:r>
              <a:rPr lang="en-US" dirty="0">
                <a:solidFill>
                  <a:srgbClr val="162731"/>
                </a:solidFill>
              </a:rPr>
              <a:t>Grand Rounds</a:t>
            </a:r>
          </a:p>
          <a:p>
            <a:pPr>
              <a:buClr>
                <a:srgbClr val="233E99"/>
              </a:buClr>
            </a:pPr>
            <a:r>
              <a:rPr lang="en-US" dirty="0">
                <a:solidFill>
                  <a:srgbClr val="162731"/>
                </a:solidFill>
              </a:rPr>
              <a:t>Online Learning</a:t>
            </a:r>
          </a:p>
          <a:p>
            <a:pPr marL="747713" lvl="1" indent="-290513">
              <a:buClr>
                <a:srgbClr val="233E99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62731"/>
                </a:solidFill>
              </a:rPr>
              <a:t>Webinars, Learning Modules</a:t>
            </a:r>
          </a:p>
          <a:p>
            <a:pPr marL="747713" lvl="1" indent="-290513">
              <a:buClr>
                <a:srgbClr val="233E99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62731"/>
                </a:solidFill>
              </a:rPr>
              <a:t>CE, and HEI Credit</a:t>
            </a:r>
          </a:p>
          <a:p>
            <a:pPr marL="298451">
              <a:buClr>
                <a:srgbClr val="233E99"/>
              </a:buClr>
            </a:pPr>
            <a:r>
              <a:rPr lang="en-US" dirty="0">
                <a:solidFill>
                  <a:srgbClr val="162731"/>
                </a:solidFill>
              </a:rPr>
              <a:t>ECHO Programs</a:t>
            </a:r>
          </a:p>
          <a:p>
            <a:pPr marL="298451">
              <a:buClr>
                <a:srgbClr val="233E99"/>
              </a:buClr>
            </a:pPr>
            <a:r>
              <a:rPr lang="en-US" dirty="0">
                <a:solidFill>
                  <a:srgbClr val="162731"/>
                </a:solidFill>
              </a:rPr>
              <a:t>Resources and Publications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www.lgbtqiahealtheducation.org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BE600C-E191-4938-A669-4E982F4F3928}" type="slidenum">
              <a:rPr lang="en-US" smtClean="0">
                <a:solidFill>
                  <a:srgbClr val="717073">
                    <a:tint val="75000"/>
                  </a:srgbClr>
                </a:solidFill>
                <a:latin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717073">
                  <a:tint val="75000"/>
                </a:srgbClr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www.lgbtqiahealtheducation.org</a:t>
            </a:r>
          </a:p>
        </p:txBody>
      </p:sp>
      <p:pic>
        <p:nvPicPr>
          <p:cNvPr id="10" name="Picture 9" descr="Provider taking vitals " title="LGBTQIA+ Education and Training ">
            <a:extLst>
              <a:ext uri="{FF2B5EF4-FFF2-40B4-BE49-F238E27FC236}">
                <a16:creationId xmlns:a16="http://schemas.microsoft.com/office/drawing/2014/main" id="{9DDB05B1-DD7D-9949-B634-C3B2B83B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851" y="2133599"/>
            <a:ext cx="3358820" cy="3261349"/>
          </a:xfrm>
          <a:prstGeom prst="rect">
            <a:avLst/>
          </a:prstGeom>
        </p:spPr>
      </p:pic>
      <p:pic>
        <p:nvPicPr>
          <p:cNvPr id="12" name="Picture 11" descr="Resource box" title="LGBTQIA + Education and Training ">
            <a:extLst>
              <a:ext uri="{FF2B5EF4-FFF2-40B4-BE49-F238E27FC236}">
                <a16:creationId xmlns:a16="http://schemas.microsoft.com/office/drawing/2014/main" id="{3B3FD37C-3C7F-404C-975F-4BEC135E5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851" y="5410200"/>
            <a:ext cx="3358820" cy="107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DF49D5C-7F28-8C40-BBB8-796BE2576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Crystal Meth?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C29413FB-0C35-0F4C-9663-B19AD5B34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Methamphetamine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Looks like rock candy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Snorting: “rush” effect lasts 3-5 minutes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Injecting: “rush” effect lasts 5-10 minutes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Swallowing: “rush” effect up to 30 minutes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Rectal: Variable duration of “rush”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Intoxication or “high” lasts 4-16 hours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996F1-902B-0E4C-89D8-D77E393D5F49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B97029D-CCAE-8F47-8965-F2A658C57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Rush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DE99DE9-1C81-A142-817B-5E96CE4D9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Caused by a massive release of norepinephrine, dopamine and serotonin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Increases release of dopamine in nucleus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accumbens</a:t>
            </a:r>
            <a:r>
              <a:rPr lang="en-US" altLang="en-US" sz="2800" dirty="0">
                <a:ea typeface="ＭＳ Ｐゴシック" panose="020B0600070205080204" pitchFamily="34" charset="-128"/>
              </a:rPr>
              <a:t>, which is part of the reward center in the brain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Increases heart rate, blood pressure, body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BC976-E94D-6E45-9C83-FCB99816C92B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3426E2D-729F-2746-8A12-7541F4735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Cost 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201DE21-E04E-604D-9AA3-93DF7CD2A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Many people do not have to pay, often freely available at a party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also be exchanged for sex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be sold in smaller amounts, lowest about $20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financial toll is related to impaired judgement and loss of job rather then cost of drug itself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6523A-FC42-0F40-990D-307E9558AE8D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52E92A4-B71C-A54C-9F11-9740A705D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Crystal Meth Use Among Men Who Have Sex with Men (MSM)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E821C56-7371-2141-BD91-B9C72C26D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10x more use among MSM than general population; annual prevalence 12-30% among MSM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Increased pleasure from sex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At one circuit party, 43% reported meth 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Loss of inhibition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Weight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Alertness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Issues of aging in the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3054B-2EDC-D646-B111-8EFC1A88DBD4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7B0E64-0AE2-E142-A126-CC8AA12F0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Crystal Meth and Sexual Activity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DF4103F3-CA8D-5A46-BECD-EB2E86484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Sex lasts longer, with delay in ejaculation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Can cause erectile dysfunction, increased sildenafil 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Disinhibition leads to rougher sex, more rectal trauma and trauma to penis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Multiple partners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More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condomless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intercourse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04D91-2F5B-984F-83A9-D8D6AC1FDCDB}"/>
              </a:ext>
            </a:extLst>
          </p:cNvPr>
          <p:cNvSpPr txBox="1"/>
          <p:nvPr/>
        </p:nvSpPr>
        <p:spPr>
          <a:xfrm>
            <a:off x="4648200" y="6290846"/>
            <a:ext cx="5486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+mn-lt"/>
              </a:rPr>
              <a:t>Slide adapted from Dr. Kevin Kapila (Fenway Health)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cation Center">
  <a:themeElements>
    <a:clrScheme name="Ed Center 2.0">
      <a:dk1>
        <a:srgbClr val="162731"/>
      </a:dk1>
      <a:lt1>
        <a:sysClr val="window" lastClr="FFFFFF"/>
      </a:lt1>
      <a:dk2>
        <a:srgbClr val="162731"/>
      </a:dk2>
      <a:lt2>
        <a:srgbClr val="FFFFFF"/>
      </a:lt2>
      <a:accent1>
        <a:srgbClr val="00A5E3"/>
      </a:accent1>
      <a:accent2>
        <a:srgbClr val="233E99"/>
      </a:accent2>
      <a:accent3>
        <a:srgbClr val="78A22F"/>
      </a:accent3>
      <a:accent4>
        <a:srgbClr val="FDBB30"/>
      </a:accent4>
      <a:accent5>
        <a:srgbClr val="F26649"/>
      </a:accent5>
      <a:accent6>
        <a:srgbClr val="7C2B83"/>
      </a:accent6>
      <a:hlink>
        <a:srgbClr val="00A5E3"/>
      </a:hlink>
      <a:folHlink>
        <a:srgbClr val="233E99"/>
      </a:folHlink>
    </a:clrScheme>
    <a:fontScheme name="Education Center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reflection stA="0" endPos="0" dir="5400000" sy="-100000" algn="bl" rotWithShape="0"/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38993</TotalTime>
  <Words>1711</Words>
  <Application>Microsoft Office PowerPoint</Application>
  <PresentationFormat>On-screen Show (4:3)</PresentationFormat>
  <Paragraphs>201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Montserrat</vt:lpstr>
      <vt:lpstr>Verdana</vt:lpstr>
      <vt:lpstr>Wingdings</vt:lpstr>
      <vt:lpstr>Education Center</vt:lpstr>
      <vt:lpstr>Addressing Methamphetamine and Other Stimulant Use</vt:lpstr>
      <vt:lpstr>Continuing Medical Education Disclosure</vt:lpstr>
      <vt:lpstr>Our Roots</vt:lpstr>
      <vt:lpstr>LGBTQIA+ Education and Training </vt:lpstr>
      <vt:lpstr>What is Crystal Meth?</vt:lpstr>
      <vt:lpstr>The Rush</vt:lpstr>
      <vt:lpstr>Cost </vt:lpstr>
      <vt:lpstr>Crystal Meth Use Among Men Who Have Sex with Men (MSM)</vt:lpstr>
      <vt:lpstr>Crystal Meth and Sexual Activity</vt:lpstr>
      <vt:lpstr>Why Crystal Meth at 60 Years Old?</vt:lpstr>
      <vt:lpstr>Crystal Meth’s Appeal for People Living with HIV</vt:lpstr>
      <vt:lpstr>Recreation Vs. Addiction</vt:lpstr>
      <vt:lpstr>Patterns of Increase in Crystal Meth Use</vt:lpstr>
      <vt:lpstr>Crystal Meth and Sexually Transmitted Infections (STIs)</vt:lpstr>
      <vt:lpstr>Crystal Meth and Hepatitis C</vt:lpstr>
      <vt:lpstr>Negative Health Effects (Early)</vt:lpstr>
      <vt:lpstr>Negative Health Effects (Chronic Use)</vt:lpstr>
      <vt:lpstr>Addressing Crystal Meth Use in Clinical Care</vt:lpstr>
      <vt:lpstr>Harm Reduction</vt:lpstr>
      <vt:lpstr>What Brings Crystal Meth Users Into Recovery?</vt:lpstr>
      <vt:lpstr>Sex and Shame</vt:lpstr>
      <vt:lpstr>Pharmacological Treatment and Non-pharmacological Interventions </vt:lpstr>
      <vt:lpstr>Positive Affect Intervention</vt:lpstr>
      <vt:lpstr>Positive Affect Intervention</vt:lpstr>
      <vt:lpstr>Recovery  </vt:lpstr>
      <vt:lpstr>Early Sobriety</vt:lpstr>
      <vt:lpstr>PowerPoint Presentation</vt:lpstr>
      <vt:lpstr>The National LGBTQIA+ Health Education Center provides educational programs, resources, and consultation to health care organizations with the goal of optimizing quality, cost-effective health care for lesbian, gay, bisexual, transgender, queer, intersex, asexual, and all sexual and gender minority (LGBTQIA+) people.   The Education Center is part of The Fenway Institute, the research, training, and health policy division of Fenway Health, a Federally Qualified Health Center, and one of the world’s largest LGBTQIA+ focused health centers.</vt:lpstr>
    </vt:vector>
  </TitlesOfParts>
  <Company>Cleveland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Goeden</dc:creator>
  <cp:lastModifiedBy>Cohen, Gabriel R. (EHS)</cp:lastModifiedBy>
  <cp:revision>1660</cp:revision>
  <cp:lastPrinted>2016-06-01T21:09:43Z</cp:lastPrinted>
  <dcterms:created xsi:type="dcterms:W3CDTF">2007-05-23T14:39:46Z</dcterms:created>
  <dcterms:modified xsi:type="dcterms:W3CDTF">2022-02-04T17:13:36Z</dcterms:modified>
</cp:coreProperties>
</file>