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91" r:id="rId5"/>
    <p:sldId id="595" r:id="rId6"/>
    <p:sldId id="643" r:id="rId7"/>
    <p:sldId id="658" r:id="rId8"/>
    <p:sldId id="667" r:id="rId9"/>
    <p:sldId id="666" r:id="rId10"/>
    <p:sldId id="637" r:id="rId11"/>
    <p:sldId id="665" r:id="rId12"/>
    <p:sldId id="662" r:id="rId13"/>
    <p:sldId id="664" r:id="rId14"/>
    <p:sldId id="663" r:id="rId15"/>
    <p:sldId id="669" r:id="rId16"/>
    <p:sldId id="671" r:id="rId17"/>
    <p:sldId id="670" r:id="rId18"/>
    <p:sldId id="634" r:id="rId19"/>
    <p:sldId id="647" r:id="rId20"/>
    <p:sldId id="532" r:id="rId2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1">
          <p15:clr>
            <a:srgbClr val="A4A3A4"/>
          </p15:clr>
        </p15:guide>
        <p15:guide id="2" pos="2931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Lebeaux" initials="JL" lastIdx="15" clrIdx="0"/>
  <p:cmAuthor id="2" name="Michelle Bodian" initials="MPB" lastIdx="4" clrIdx="1"/>
  <p:cmAuthor id="3" name="Viale, David (AGR)" initials="VD(" lastIdx="14" clrIdx="2">
    <p:extLst>
      <p:ext uri="{19B8F6BF-5375-455C-9EA6-DF929625EA0E}">
        <p15:presenceInfo xmlns:p15="http://schemas.microsoft.com/office/powerpoint/2012/main" userId="S::David.Viale@mass.gov::a9e92994-3d89-4707-9796-cea3f63b13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35" autoAdjust="0"/>
    <p:restoredTop sz="88934" autoAdjust="0"/>
  </p:normalViewPr>
  <p:slideViewPr>
    <p:cSldViewPr>
      <p:cViewPr varScale="1">
        <p:scale>
          <a:sx n="59" d="100"/>
          <a:sy n="59" d="100"/>
        </p:scale>
        <p:origin x="1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64"/>
    </p:cViewPr>
  </p:sorterViewPr>
  <p:notesViewPr>
    <p:cSldViewPr>
      <p:cViewPr>
        <p:scale>
          <a:sx n="100" d="100"/>
          <a:sy n="100" d="100"/>
        </p:scale>
        <p:origin x="-1584" y="216"/>
      </p:cViewPr>
      <p:guideLst>
        <p:guide orient="horz" pos="2211"/>
        <p:guide pos="2931"/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dy, Gerard (AGR)" userId="a547d9f7-44fd-48ea-9618-ca8c80eb9606" providerId="ADAL" clId="{3657F3C7-3C61-4F7E-8676-B040E39D7CCE}"/>
    <pc:docChg chg="addSld modSld">
      <pc:chgData name="Kennedy, Gerard (AGR)" userId="a547d9f7-44fd-48ea-9618-ca8c80eb9606" providerId="ADAL" clId="{3657F3C7-3C61-4F7E-8676-B040E39D7CCE}" dt="2022-01-24T14:16:21.671" v="0"/>
      <pc:docMkLst>
        <pc:docMk/>
      </pc:docMkLst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0" sldId="257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0" sldId="491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0" sldId="498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3131684699" sldId="531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4234388035" sldId="536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3987864558" sldId="782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2529932462" sldId="783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3972290176" sldId="784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3327275961" sldId="806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90037416" sldId="816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686243718" sldId="817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3530513234" sldId="821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3954969389" sldId="822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2697739141" sldId="824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3271036125" sldId="825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1346174000" sldId="826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1512876438" sldId="828"/>
        </pc:sldMkLst>
      </pc:sldChg>
      <pc:sldChg chg="add">
        <pc:chgData name="Kennedy, Gerard (AGR)" userId="a547d9f7-44fd-48ea-9618-ca8c80eb9606" providerId="ADAL" clId="{3657F3C7-3C61-4F7E-8676-B040E39D7CCE}" dt="2022-01-24T14:16:21.671" v="0"/>
        <pc:sldMkLst>
          <pc:docMk/>
          <pc:sldMk cId="3849271433" sldId="829"/>
        </pc:sldMkLst>
      </pc:sldChg>
    </pc:docChg>
  </pc:docChgLst>
  <pc:docChgLst>
    <pc:chgData name="Hall, Ronald (AGR)" userId="7c0dc4f4-8b8d-4cf4-b655-363094c00b67" providerId="ADAL" clId="{30261644-6124-47CF-A166-DCD444526055}"/>
    <pc:docChg chg="undo custSel addSld delSld">
      <pc:chgData name="Hall, Ronald (AGR)" userId="7c0dc4f4-8b8d-4cf4-b655-363094c00b67" providerId="ADAL" clId="{30261644-6124-47CF-A166-DCD444526055}" dt="2022-04-12T18:05:16.352" v="5" actId="47"/>
      <pc:docMkLst>
        <pc:docMk/>
      </pc:docMkLst>
      <pc:sldChg chg="add del">
        <pc:chgData name="Hall, Ronald (AGR)" userId="7c0dc4f4-8b8d-4cf4-b655-363094c00b67" providerId="ADAL" clId="{30261644-6124-47CF-A166-DCD444526055}" dt="2022-04-12T18:05:16.352" v="5" actId="47"/>
        <pc:sldMkLst>
          <pc:docMk/>
          <pc:sldMk cId="2415075495" sldId="643"/>
        </pc:sldMkLst>
      </pc:sldChg>
      <pc:sldChg chg="add del">
        <pc:chgData name="Hall, Ronald (AGR)" userId="7c0dc4f4-8b8d-4cf4-b655-363094c00b67" providerId="ADAL" clId="{30261644-6124-47CF-A166-DCD444526055}" dt="2022-04-12T18:05:16.120" v="4" actId="47"/>
        <pc:sldMkLst>
          <pc:docMk/>
          <pc:sldMk cId="3108312961" sldId="658"/>
        </pc:sldMkLst>
      </pc:sldChg>
      <pc:sldChg chg="add del">
        <pc:chgData name="Hall, Ronald (AGR)" userId="7c0dc4f4-8b8d-4cf4-b655-363094c00b67" providerId="ADAL" clId="{30261644-6124-47CF-A166-DCD444526055}" dt="2022-04-12T18:05:15.682" v="3" actId="47"/>
        <pc:sldMkLst>
          <pc:docMk/>
          <pc:sldMk cId="802930235" sldId="667"/>
        </pc:sldMkLst>
      </pc:sldChg>
    </pc:docChg>
  </pc:docChgLst>
  <pc:docChgLst>
    <pc:chgData name="Kennedy, Gerard (AGR)" userId="a547d9f7-44fd-48ea-9618-ca8c80eb9606" providerId="ADAL" clId="{2B355036-BB78-4F28-938C-E392FCFED554}"/>
    <pc:docChg chg="delSld">
      <pc:chgData name="Kennedy, Gerard (AGR)" userId="a547d9f7-44fd-48ea-9618-ca8c80eb9606" providerId="ADAL" clId="{2B355036-BB78-4F28-938C-E392FCFED554}" dt="2022-08-29T14:45:52.411" v="0" actId="47"/>
      <pc:docMkLst>
        <pc:docMk/>
      </pc:docMkLst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0" sldId="257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0" sldId="491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0" sldId="498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3131684699" sldId="531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4234388035" sldId="536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3987864558" sldId="782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2529932462" sldId="783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3972290176" sldId="784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3327275961" sldId="806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90037416" sldId="816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686243718" sldId="817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3530513234" sldId="821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3954969389" sldId="822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2697739141" sldId="824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3271036125" sldId="825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1346174000" sldId="826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1512876438" sldId="828"/>
        </pc:sldMkLst>
      </pc:sldChg>
      <pc:sldChg chg="del">
        <pc:chgData name="Kennedy, Gerard (AGR)" userId="a547d9f7-44fd-48ea-9618-ca8c80eb9606" providerId="ADAL" clId="{2B355036-BB78-4F28-938C-E392FCFED554}" dt="2022-08-29T14:45:52.411" v="0" actId="47"/>
        <pc:sldMkLst>
          <pc:docMk/>
          <pc:sldMk cId="3849271433" sldId="8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pPr>
              <a:defRPr/>
            </a:pPr>
            <a:fld id="{669C7D49-4D29-4843-BADF-0284067C2636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pPr>
              <a:defRPr/>
            </a:pPr>
            <a:fld id="{B350547C-7EB7-45A9-A218-59E1623A5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2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73CE4-C1FC-468D-A6A3-76D018962A24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416E1A-92AB-476A-88C2-230B174C5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11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4C75F-D7CF-442B-A788-D384C6BA14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1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6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should be noted that NRCS ALE Program funds is not considered part of the local match/ contribution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0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0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1) Local contribution had been sought prior to the 1988 Policy Discussion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cs typeface="Calibri"/>
              </a:rPr>
              <a:t>2)Bringing Smart Growth to Massachusetts; Douglas Foy and the Office of Commonwealth Development. Harvard Kennedy School: Case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6E1A-92AB-476A-88C2-230B174C5E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33400" y="457200"/>
            <a:ext cx="914400" cy="5562600"/>
          </a:xfrm>
          <a:prstGeom prst="rect">
            <a:avLst/>
          </a:prstGeom>
          <a:solidFill>
            <a:srgbClr val="75B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447800" y="457200"/>
            <a:ext cx="7315200" cy="152400"/>
          </a:xfrm>
          <a:prstGeom prst="rect">
            <a:avLst/>
          </a:prstGeom>
          <a:solidFill>
            <a:srgbClr val="75B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610600" y="457200"/>
            <a:ext cx="152400" cy="5410200"/>
          </a:xfrm>
          <a:prstGeom prst="rect">
            <a:avLst/>
          </a:prstGeom>
          <a:solidFill>
            <a:srgbClr val="75B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447800" y="5867400"/>
            <a:ext cx="7315200" cy="152400"/>
          </a:xfrm>
          <a:prstGeom prst="rect">
            <a:avLst/>
          </a:prstGeom>
          <a:solidFill>
            <a:srgbClr val="75B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600200" y="1295400"/>
            <a:ext cx="6858000" cy="1524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36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12" descr="W:\LOGOS &amp; TEMPLATES\MDAR Logo Style Guide and Logos\MDAR Logo Graphics\MDA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15795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1447800" y="5943600"/>
            <a:ext cx="7086600" cy="0"/>
          </a:xfrm>
          <a:prstGeom prst="line">
            <a:avLst/>
          </a:prstGeom>
          <a:ln>
            <a:solidFill>
              <a:srgbClr val="56B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CD13-8CBE-4CD4-832A-4CFEAE0B479D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2152-9DF4-44A6-BB25-B756364D7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" cy="6477000"/>
          </a:xfrm>
          <a:prstGeom prst="rect">
            <a:avLst/>
          </a:prstGeom>
          <a:solidFill>
            <a:srgbClr val="75B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362200" y="914400"/>
            <a:ext cx="6248400" cy="152400"/>
          </a:xfrm>
          <a:prstGeom prst="rect">
            <a:avLst/>
          </a:prstGeom>
          <a:solidFill>
            <a:srgbClr val="75B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458200" y="1066800"/>
            <a:ext cx="152400" cy="5105400"/>
          </a:xfrm>
          <a:prstGeom prst="rect">
            <a:avLst/>
          </a:prstGeom>
          <a:solidFill>
            <a:srgbClr val="75B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172200"/>
            <a:ext cx="7086600" cy="152400"/>
          </a:xfrm>
          <a:prstGeom prst="rect">
            <a:avLst/>
          </a:prstGeom>
          <a:solidFill>
            <a:srgbClr val="75B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W:\LOGOS &amp; TEMPLATES\MDAR Logo Style Guide and Logos\MDAR Logo Graphics\MDA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981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686800" y="618331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686800" y="6183313"/>
            <a:ext cx="457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203EF7-DC2B-426D-B38D-8B4B8000F190}" type="slidenum">
              <a:rPr lang="en-US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600200" y="6248400"/>
            <a:ext cx="7086600" cy="0"/>
          </a:xfrm>
          <a:prstGeom prst="line">
            <a:avLst/>
          </a:prstGeom>
          <a:ln>
            <a:solidFill>
              <a:srgbClr val="56B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00200" y="1143000"/>
            <a:ext cx="7086600" cy="0"/>
          </a:xfrm>
          <a:prstGeom prst="line">
            <a:avLst/>
          </a:prstGeom>
          <a:ln>
            <a:solidFill>
              <a:srgbClr val="84C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6134100" y="3695700"/>
            <a:ext cx="5105400" cy="0"/>
          </a:xfrm>
          <a:prstGeom prst="line">
            <a:avLst/>
          </a:prstGeom>
          <a:ln>
            <a:solidFill>
              <a:srgbClr val="84C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5943600" cy="1143000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858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86F9-F5F4-4D4F-BD07-5641D495FCE4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3F0E-9435-4B47-A883-9410D73E8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1887-A5C3-4422-AE8E-2E900A26DA33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BB03-9537-4D5D-84EE-2AA58A1E3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EF58-71DA-4C32-95AC-1C2D5FFF74EB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5D27-399B-437C-9F0A-9D9C017C5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8382-F1C7-412A-802F-D90C91819FFD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ABE1-ACA3-406E-B5D8-25E8CEC5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67703-4013-47CD-A900-97F80A94717E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B05C-FCDB-4A22-8426-00C132981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008F-495D-4349-B685-D37829486AB4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E892-D98B-438A-961F-490D8C23B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0CDF-64FD-4BFC-80A9-913B56051E0D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032F-2B4D-40CB-8C39-9D82E70A8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3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1DE8DB-677F-48DD-A7FB-A8F1B2EF1728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9CF5E3-6E08-4F18-900C-94EA9FADD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/>
          <p:cNvSpPr txBox="1">
            <a:spLocks/>
          </p:cNvSpPr>
          <p:nvPr/>
        </p:nvSpPr>
        <p:spPr>
          <a:xfrm>
            <a:off x="1371600" y="12954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Agricultural Preservation Restriction Program </a:t>
            </a:r>
            <a:br>
              <a:rPr lang="en-US" sz="2000" b="1" dirty="0">
                <a:latin typeface="+mj-lt"/>
                <a:ea typeface="+mj-ea"/>
                <a:cs typeface="+mj-cs"/>
              </a:rPr>
            </a:br>
            <a:r>
              <a:rPr lang="en-US" sz="2000" b="1" dirty="0"/>
              <a:t> Department of Agricultural Resources </a:t>
            </a: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itle 19"/>
          <p:cNvSpPr txBox="1">
            <a:spLocks/>
          </p:cNvSpPr>
          <p:nvPr/>
        </p:nvSpPr>
        <p:spPr>
          <a:xfrm>
            <a:off x="1600200" y="2057400"/>
            <a:ext cx="6781800" cy="12192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>
              <a:defRPr/>
            </a:pPr>
            <a:r>
              <a:rPr lang="en-US" sz="1800" i="1" dirty="0">
                <a:latin typeface="+mj-lt"/>
                <a:ea typeface="+mj-ea"/>
                <a:cs typeface="+mj-cs"/>
              </a:rPr>
              <a:t>Division of Agricultural Conservation and Technical Assistance</a:t>
            </a:r>
          </a:p>
          <a:p>
            <a:pPr>
              <a:defRPr/>
            </a:pPr>
            <a:endParaRPr lang="en-US" sz="1800" i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1800" b="1" dirty="0">
                <a:latin typeface="+mj-lt"/>
                <a:ea typeface="+mj-ea"/>
                <a:cs typeface="+mj-cs"/>
              </a:rPr>
              <a:t>APR Local Match Policy</a:t>
            </a:r>
            <a:br>
              <a:rPr lang="en-US" sz="1800" i="1" dirty="0">
                <a:latin typeface="+mj-lt"/>
                <a:ea typeface="+mj-ea"/>
                <a:cs typeface="+mj-cs"/>
              </a:rPr>
            </a:br>
            <a:endParaRPr lang="en-US" sz="1800" i="1" dirty="0">
              <a:latin typeface="+mj-lt"/>
              <a:ea typeface="+mj-ea"/>
              <a:cs typeface="Calibri"/>
            </a:endParaRPr>
          </a:p>
          <a:p>
            <a:pPr>
              <a:defRPr/>
            </a:pPr>
            <a:endParaRPr lang="en-US" sz="1800" b="1" i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br>
              <a:rPr lang="en-US" sz="2000" b="1" i="1" dirty="0">
                <a:latin typeface="+mj-lt"/>
                <a:ea typeface="+mj-ea"/>
                <a:cs typeface="+mj-cs"/>
              </a:rPr>
            </a:br>
            <a:br>
              <a:rPr lang="en-US" sz="2000" b="1" i="1" dirty="0">
                <a:latin typeface="+mj-lt"/>
                <a:ea typeface="+mj-ea"/>
                <a:cs typeface="+mj-cs"/>
              </a:rPr>
            </a:br>
            <a:endParaRPr lang="en-US" sz="20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397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  Analysis Part 2:  Reduction Incentives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</a:rPr>
              <a:t>It is a challenge to evaluate how active  Agricultural Commissions and tracking systems are.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</a:rPr>
              <a:t>The  Right to Farm by law is an incentive that can be adequately evaluated.</a:t>
            </a: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–"/>
            </a:pPr>
            <a:r>
              <a:rPr lang="en-US" dirty="0">
                <a:ea typeface="+mn-lt"/>
                <a:cs typeface="+mn-lt"/>
              </a:rPr>
              <a:t>In addition, NRCS has ranking criteria for RTF bylaw as part of their project evaluations</a:t>
            </a: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–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3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71600" lvl="3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09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         Conclusion #2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>
              <a:buFont typeface="Wingdings,Sans-Serif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In light of Conclusion #1 (A Local Match more than 10% is not needed);</a:t>
            </a:r>
          </a:p>
          <a:p>
            <a:pPr>
              <a:buFont typeface="Wingdings,Sans-Serif" panose="05000000000000000000" pitchFamily="2" charset="2"/>
              <a:buChar char="§"/>
            </a:pPr>
            <a:endParaRPr lang="en-US"/>
          </a:p>
          <a:p>
            <a:pPr>
              <a:buFont typeface="Wingdings,Sans-Serif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Considering these two incentives reduce the local Match from 20% to 10%;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,Sans-Serif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And recognizing activity level of Ag Commission &amp; Tracking Systems are difficult to measure;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>
              <a:buFont typeface="Wingdings,Sans-Serif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Only one incentive appears advisable – the RTF bylaw</a:t>
            </a:r>
          </a:p>
          <a:p>
            <a:pPr marL="914400" lvl="2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3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71600" lvl="3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05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  Analysis Part 3: Additional Considerations 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i="1" u="sng" dirty="0">
                <a:ea typeface="+mn-lt"/>
                <a:cs typeface="+mn-lt"/>
              </a:rPr>
              <a:t>Is a Local Match necessary?</a:t>
            </a:r>
            <a:r>
              <a:rPr lang="en-US" dirty="0">
                <a:ea typeface="+mn-lt"/>
                <a:cs typeface="+mn-lt"/>
              </a:rPr>
              <a:t> 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</a:rPr>
              <a:t>No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</a:rPr>
              <a:t>Staff and previous ALPC’s have seen value in leveraging local dollars.  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The Match has been viewed to stretch limited APR funding,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Demonstrate local support for projects, </a:t>
            </a:r>
          </a:p>
          <a:p>
            <a:pPr lvl="1"/>
            <a:r>
              <a:rPr lang="en-US" dirty="0">
                <a:ea typeface="+mn-lt"/>
                <a:cs typeface="+mn-lt"/>
              </a:rPr>
              <a:t>Provides a process to educate communities about the importance of APR land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 u="sng" dirty="0">
                <a:ea typeface="+mn-lt"/>
                <a:cs typeface="+mn-lt"/>
              </a:rPr>
              <a:t>Are APR funds leveraged in other ways?</a:t>
            </a:r>
            <a:r>
              <a:rPr lang="en-US" dirty="0">
                <a:ea typeface="+mn-lt"/>
                <a:cs typeface="+mn-lt"/>
              </a:rPr>
              <a:t> 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</a:rPr>
              <a:t>Yes  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</a:rPr>
              <a:t> As much as 50% of the APR purchase price </a:t>
            </a: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-ACEP-ALE </a:t>
            </a: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- Another source if ACEP-ALE is not used</a:t>
            </a:r>
            <a:endParaRPr lang="en-US" dirty="0"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–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3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71600" lvl="3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96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  Analysis Part 3: Additional Considerations 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i="1" u="sng" dirty="0">
                <a:ea typeface="+mn-lt"/>
                <a:cs typeface="+mn-lt"/>
              </a:rPr>
              <a:t>Is Community support evaluated in other ways?</a:t>
            </a:r>
            <a:r>
              <a:rPr lang="en-US" dirty="0">
                <a:ea typeface="+mn-lt"/>
                <a:cs typeface="+mn-lt"/>
              </a:rPr>
              <a:t> </a:t>
            </a:r>
          </a:p>
          <a:p>
            <a:pPr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It can be </a:t>
            </a:r>
          </a:p>
          <a:p>
            <a:pPr lvl="1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APR Regulation enables but does not require  municipalities to provide comments or recommendations</a:t>
            </a:r>
            <a:endParaRPr lang="en-US" dirty="0"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–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3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71600" lvl="3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7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  Analysis Part 3: Additional Considerations 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>
                <a:ea typeface="+mn-lt"/>
                <a:cs typeface="+mn-lt"/>
              </a:rPr>
              <a:t>Is there funding available to cover any additional increase in spending?</a:t>
            </a:r>
            <a:r>
              <a:rPr lang="en-US" dirty="0">
                <a:ea typeface="+mn-lt"/>
                <a:cs typeface="+mn-lt"/>
              </a:rPr>
              <a:t> </a:t>
            </a:r>
            <a:endParaRPr lang="en-US" b="1" dirty="0">
              <a:ea typeface="+mn-lt"/>
              <a:cs typeface="+mn-lt"/>
            </a:endParaRPr>
          </a:p>
          <a:p>
            <a:pPr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Yes.  Based on the data, any increase in spending is expected to be in the range of $35,000 per year.  The Department has more than adequate discretionary funds available to cover this increase. </a:t>
            </a:r>
          </a:p>
          <a:p>
            <a:pPr>
              <a:buFont typeface="Arial,Sans-Serif"/>
              <a:buChar char="•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 u="sng" dirty="0">
                <a:ea typeface="+mn-lt"/>
                <a:cs typeface="+mn-lt"/>
              </a:rPr>
              <a:t>Should there be a periodic review and update to this policy?</a:t>
            </a:r>
            <a:r>
              <a:rPr lang="en-US" dirty="0">
                <a:ea typeface="+mn-lt"/>
                <a:cs typeface="+mn-lt"/>
              </a:rPr>
              <a:t> </a:t>
            </a:r>
          </a:p>
          <a:p>
            <a:pPr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Yes, the APR program is required by regulation to review our policies at least every 3 years.  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–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3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71600" lvl="3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08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7AC6-4982-4AA3-8F65-8C073627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61F2-9408-4B80-A1E3-084B2DF0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16256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640" algn="l"/>
              </a:tabLst>
            </a:pPr>
            <a:r>
              <a:rPr lang="en-US" dirty="0">
                <a:latin typeface="Calibri"/>
                <a:ea typeface="Calibri" panose="020F0502020204030204" pitchFamily="34" charset="0"/>
                <a:cs typeface="Calibri"/>
              </a:rPr>
              <a:t>Take questions &amp; comments from ALPC today</a:t>
            </a:r>
          </a:p>
          <a:p>
            <a:pPr marL="0" marR="16256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8640" algn="l"/>
              </a:tabLst>
            </a:pPr>
            <a:endParaRPr lang="en-US" dirty="0">
              <a:ea typeface="+mn-lt"/>
              <a:cs typeface="+mn-lt"/>
            </a:endParaRPr>
          </a:p>
          <a:p>
            <a:pPr marR="16256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640" algn="l"/>
              </a:tabLst>
            </a:pPr>
            <a:r>
              <a:rPr lang="en-US" dirty="0">
                <a:ea typeface="+mn-lt"/>
                <a:cs typeface="+mn-lt"/>
              </a:rPr>
              <a:t>The Commissioner will determine whether to adopt the policy as is or with modifications.</a:t>
            </a:r>
          </a:p>
          <a:p>
            <a:pPr marR="16256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640" algn="l"/>
              </a:tabLst>
            </a:pPr>
            <a:endParaRPr lang="en-US" dirty="0">
              <a:ea typeface="+mn-lt"/>
              <a:cs typeface="+mn-lt"/>
            </a:endParaRPr>
          </a:p>
          <a:p>
            <a:pPr marR="16256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640" algn="l"/>
              </a:tabLst>
            </a:pPr>
            <a:r>
              <a:rPr lang="en-US" dirty="0">
                <a:ea typeface="+mn-lt"/>
                <a:cs typeface="+mn-lt"/>
              </a:rPr>
              <a:t>If adopted, the </a:t>
            </a:r>
            <a:r>
              <a:rPr lang="en-US" dirty="0">
                <a:effectLst/>
                <a:ea typeface="+mn-lt"/>
                <a:cs typeface="+mn-lt"/>
              </a:rPr>
              <a:t>new </a:t>
            </a:r>
            <a:r>
              <a:rPr lang="en-US" dirty="0">
                <a:ea typeface="+mn-lt"/>
                <a:cs typeface="+mn-lt"/>
              </a:rPr>
              <a:t>policy </a:t>
            </a:r>
            <a:r>
              <a:rPr lang="en-US" dirty="0">
                <a:effectLst/>
                <a:ea typeface="+mn-lt"/>
                <a:cs typeface="+mn-lt"/>
              </a:rPr>
              <a:t>will be</a:t>
            </a:r>
            <a:r>
              <a:rPr lang="en-US" dirty="0">
                <a:ea typeface="+mn-lt"/>
                <a:cs typeface="+mn-lt"/>
              </a:rPr>
              <a:t> applied to new APR acquisition offers that are scheduled to go out</a:t>
            </a:r>
            <a:r>
              <a:rPr lang="en-US" dirty="0">
                <a:effectLst/>
                <a:ea typeface="+mn-lt"/>
                <a:cs typeface="+mn-lt"/>
              </a:rPr>
              <a:t> to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ffectLst/>
                <a:ea typeface="+mn-lt"/>
                <a:cs typeface="+mn-lt"/>
              </a:rPr>
              <a:t>landowners</a:t>
            </a:r>
            <a:r>
              <a:rPr lang="en-US" dirty="0">
                <a:ea typeface="+mn-lt"/>
                <a:cs typeface="+mn-lt"/>
              </a:rPr>
              <a:t> soon after</a:t>
            </a:r>
            <a:r>
              <a:rPr lang="en-US" dirty="0">
                <a:effectLst/>
                <a:ea typeface="+mn-lt"/>
                <a:cs typeface="+mn-lt"/>
              </a:rPr>
              <a:t> ALPC </a:t>
            </a:r>
            <a:r>
              <a:rPr lang="en-US" dirty="0">
                <a:ea typeface="+mn-lt"/>
                <a:cs typeface="+mn-lt"/>
              </a:rPr>
              <a:t>meeting (this January).  </a:t>
            </a:r>
            <a:endParaRPr lang="en-US">
              <a:cs typeface="Calibri"/>
            </a:endParaRPr>
          </a:p>
          <a:p>
            <a:pPr marR="16256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8640" algn="l"/>
              </a:tabLst>
            </a:pPr>
            <a:endParaRPr lang="en-US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6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79A1-F84A-4263-AB6E-6562949C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cs typeface="Calibri"/>
              </a:rPr>
              <a:t>Proposed Policy Adjustment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7A56A-6991-4654-831E-50C7F39434FD}"/>
              </a:ext>
            </a:extLst>
          </p:cNvPr>
          <p:cNvSpPr txBox="1"/>
          <p:nvPr/>
        </p:nvSpPr>
        <p:spPr>
          <a:xfrm>
            <a:off x="908649" y="1371601"/>
            <a:ext cx="7315200" cy="4754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Proposal:</a:t>
            </a:r>
          </a:p>
          <a:p>
            <a:pPr marL="0" indent="0">
              <a:buNone/>
            </a:pPr>
            <a:endParaRPr lang="en-US" sz="1050" dirty="0"/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Project ≤ $17,000 Cap will have a local match/ contribution of 10%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If a community has a Right to Farm bylaw, then required local match/ contributions is reduced to 5%	</a:t>
            </a:r>
            <a:endParaRPr lang="en-US" dirty="0">
              <a:ea typeface="Calibri" panose="020F0502020204030204" pitchFamily="34" charset="0"/>
              <a:cs typeface="Arial" charset="0"/>
            </a:endParaRPr>
          </a:p>
          <a:p>
            <a:endParaRPr lang="en-US" sz="24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Projects &gt; $17,000 Cap the local minimum required local match/ contribution is 10%.</a:t>
            </a:r>
            <a:endParaRPr lang="en-US" dirty="0"/>
          </a:p>
          <a:p>
            <a:endParaRPr lang="en-US" sz="2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114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2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762000"/>
            <a:ext cx="6858000" cy="2655887"/>
          </a:xfrm>
        </p:spPr>
        <p:txBody>
          <a:bodyPr/>
          <a:lstStyle/>
          <a:p>
            <a:pPr algn="ctr">
              <a:buNone/>
            </a:pPr>
            <a:r>
              <a:rPr lang="en-US" sz="1800" b="1" dirty="0"/>
              <a:t>Agricultural Preservation Restriction Program</a:t>
            </a:r>
          </a:p>
          <a:p>
            <a:pPr algn="ctr">
              <a:buNone/>
            </a:pPr>
            <a:r>
              <a:rPr lang="en-US" sz="1800" dirty="0"/>
              <a:t>Division of Agricultural Conservation and Technical Assistance</a:t>
            </a:r>
          </a:p>
          <a:p>
            <a:pPr algn="ctr">
              <a:buNone/>
            </a:pPr>
            <a:r>
              <a:rPr lang="en-US" sz="1800" dirty="0"/>
              <a:t>Massachusetts Department of Agricultural Resources</a:t>
            </a:r>
          </a:p>
          <a:p>
            <a:pPr algn="ctr">
              <a:buNone/>
            </a:pPr>
            <a:r>
              <a:rPr lang="en-US" sz="1800" dirty="0"/>
              <a:t>251 Causeway Street, Boston, MA 02114</a:t>
            </a:r>
            <a:br>
              <a:rPr lang="en-US" sz="1800" b="1" dirty="0"/>
            </a:br>
            <a:r>
              <a:rPr lang="en-US" sz="1800" i="1" dirty="0"/>
              <a:t>www.mass.gov/agr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             Local Match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155492"/>
            <a:ext cx="7467600" cy="5473908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What is the Local Match?  </a:t>
            </a:r>
            <a:endParaRPr lang="en-US" b="1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requirement that a local funding source contributes a minimum % towards an APR acquisition. Sources can include a municipality, land trust, another NGO partner, and/ or a landowner donation.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Why is there a Local Match requirement?  </a:t>
            </a:r>
            <a:endParaRPr lang="en-US" b="1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Stretch limited state funding.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Create and demonstrate local support for farmland protection and farm economies.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18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 </a:t>
            </a:r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           History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1988 </a:t>
            </a:r>
            <a:r>
              <a:rPr lang="en-US" dirty="0"/>
              <a:t>Department Staff and ALPC's began encouraging Town contributions. </a:t>
            </a:r>
            <a:endParaRPr lang="en-US" dirty="0">
              <a:cs typeface="Calibri"/>
            </a:endParaRP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sz="1900" dirty="0"/>
              <a:t>No application would be denied due to a Town’s refusal to contribute.</a:t>
            </a:r>
          </a:p>
          <a:p>
            <a:pPr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/>
              <a:t>Applications with Town contributions will be given added consideration.</a:t>
            </a:r>
          </a:p>
          <a:p>
            <a:pPr marL="400050" lvl="1" indent="0">
              <a:lnSpc>
                <a:spcPct val="120000"/>
              </a:lnSpc>
              <a:buNone/>
            </a:pPr>
            <a:endParaRPr lang="en-US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2004: </a:t>
            </a:r>
            <a:r>
              <a:rPr lang="en-US" dirty="0"/>
              <a:t>Smart Growth Initiative</a:t>
            </a:r>
            <a:endParaRPr lang="en-US" b="0" i="0" dirty="0">
              <a:effectLst/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900" dirty="0">
                <a:latin typeface="Helvetica Neue"/>
              </a:rPr>
              <a:t>"</a:t>
            </a:r>
            <a:r>
              <a:rPr lang="en-US" sz="1900" b="0" i="0" dirty="0">
                <a:effectLst/>
                <a:latin typeface="Helvetica Neue"/>
              </a:rPr>
              <a:t>Common</a:t>
            </a:r>
            <a:r>
              <a:rPr lang="en-US" sz="1900" dirty="0">
                <a:latin typeface="Helvetica Neue"/>
              </a:rPr>
              <a:t>wealth Capital"</a:t>
            </a:r>
            <a:r>
              <a:rPr lang="en-US" sz="1900" b="0" i="0" dirty="0">
                <a:effectLst/>
                <a:latin typeface="Helvetica Neue"/>
              </a:rPr>
              <a:t> </a:t>
            </a:r>
            <a:r>
              <a:rPr lang="en-US" sz="1900" dirty="0">
                <a:latin typeface="Helvetica Neue"/>
              </a:rPr>
              <a:t>program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900" dirty="0">
                <a:latin typeface="Helvetica Neue"/>
              </a:rPr>
              <a:t> Additional APR</a:t>
            </a:r>
            <a:r>
              <a:rPr lang="en-US" sz="1900" b="0" i="0" dirty="0">
                <a:effectLst/>
                <a:latin typeface="Helvetica Neue"/>
              </a:rPr>
              <a:t> funding stream for Municipalities.</a:t>
            </a:r>
            <a:r>
              <a:rPr lang="en-US" sz="1900" dirty="0">
                <a:latin typeface="Helvetica Neue"/>
              </a:rPr>
              <a:t> 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900" b="1" i="0" dirty="0">
                <a:effectLst/>
                <a:latin typeface="Helvetica Neue"/>
              </a:rPr>
              <a:t>20% local match required.</a:t>
            </a:r>
          </a:p>
          <a:p>
            <a:pPr marL="457200" lvl="1" indent="0">
              <a:buNone/>
            </a:pPr>
            <a:endParaRPr lang="en-US" sz="1900" b="1" dirty="0">
              <a:latin typeface="Helvetica Neue"/>
              <a:cs typeface="Times New Roman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1900" b="0" i="0" dirty="0">
              <a:latin typeface="Calibri"/>
              <a:cs typeface="Times New Roman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b="0" i="0" dirty="0">
              <a:solidFill>
                <a:srgbClr val="424242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dirty="0">
              <a:cs typeface="Times New Roman"/>
            </a:endParaRPr>
          </a:p>
          <a:p>
            <a:pPr marL="457200" lvl="1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07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           History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 fontScale="92500" lnSpcReduction="20000"/>
          </a:bodyPr>
          <a:lstStyle/>
          <a:p>
            <a:pPr>
              <a:buFont typeface="Wingdings,Sans-Serif" panose="05000000000000000000" pitchFamily="2" charset="2"/>
              <a:buChar char="§"/>
            </a:pPr>
            <a:r>
              <a:rPr lang="en-US" b="1" dirty="0">
                <a:ea typeface="+mn-lt"/>
                <a:cs typeface="+mn-lt"/>
              </a:rPr>
              <a:t>2005:</a:t>
            </a:r>
            <a:r>
              <a:rPr lang="en-US" dirty="0">
                <a:ea typeface="+mn-lt"/>
                <a:cs typeface="+mn-lt"/>
              </a:rPr>
              <a:t> All funding for APR via Commonwealth Capital</a:t>
            </a: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>
              <a:buFont typeface="Wingdings,Sans-Serif" panose="05000000000000000000" pitchFamily="2" charset="2"/>
              <a:buChar char="§"/>
            </a:pPr>
            <a:r>
              <a:rPr lang="en-US" b="1" dirty="0">
                <a:ea typeface="+mn-lt"/>
                <a:cs typeface="+mn-lt"/>
              </a:rPr>
              <a:t>2008: </a:t>
            </a:r>
            <a:r>
              <a:rPr lang="en-US" dirty="0">
                <a:latin typeface="Calibri"/>
                <a:cs typeface="Calibri"/>
              </a:rPr>
              <a:t>Temporary relief from </a:t>
            </a:r>
            <a:r>
              <a:rPr lang="en-US" b="0" i="0" dirty="0">
                <a:effectLst/>
                <a:latin typeface="Calibri"/>
                <a:cs typeface="Calibri"/>
              </a:rPr>
              <a:t>20% local match</a:t>
            </a:r>
            <a:r>
              <a:rPr lang="en-US" dirty="0">
                <a:latin typeface="Calibri"/>
                <a:cs typeface="Calibri"/>
              </a:rPr>
              <a:t> </a:t>
            </a:r>
            <a:endParaRPr lang="en-US" b="0" i="0">
              <a:effectLst/>
              <a:ea typeface="+mn-lt"/>
              <a:cs typeface="+mn-lt"/>
            </a:endParaRPr>
          </a:p>
          <a:p>
            <a:pPr lvl="1">
              <a:lnSpc>
                <a:spcPct val="120000"/>
              </a:lnSpc>
              <a:buFont typeface="Wingdings,Sans-Serif" panose="05000000000000000000" pitchFamily="2" charset="2"/>
              <a:buChar char="v"/>
            </a:pP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Due to economic downturn</a:t>
            </a:r>
          </a:p>
          <a:p>
            <a:pPr lvl="1">
              <a:lnSpc>
                <a:spcPct val="120000"/>
              </a:lnSpc>
              <a:buFont typeface="Wingdings,Sans-Serif" panose="05000000000000000000" pitchFamily="2" charset="2"/>
              <a:buChar char="v"/>
            </a:pP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5% discount </a:t>
            </a:r>
            <a:r>
              <a:rPr lang="en-US" sz="2400" b="0" i="0" dirty="0">
                <a:latin typeface="Times New Roman"/>
                <a:cs typeface="Times New Roman"/>
              </a:rPr>
              <a:t>for </a:t>
            </a:r>
            <a:r>
              <a:rPr lang="en-US" sz="2400" dirty="0">
                <a:latin typeface="Times New Roman"/>
                <a:cs typeface="Times New Roman"/>
              </a:rPr>
              <a:t>smart growth principles continue </a:t>
            </a:r>
            <a:endParaRPr lang="en-US" sz="2400" dirty="0">
              <a:ea typeface="+mn-lt"/>
              <a:cs typeface="+mn-lt"/>
            </a:endParaRPr>
          </a:p>
          <a:p>
            <a:pPr lvl="1">
              <a:lnSpc>
                <a:spcPct val="120000"/>
              </a:lnSpc>
              <a:buFont typeface="Wingdings,Sans-Serif" panose="05000000000000000000" pitchFamily="2" charset="2"/>
              <a:buChar char="v"/>
            </a:pPr>
            <a:r>
              <a:rPr lang="en-US" sz="2400" dirty="0">
                <a:latin typeface="Times New Roman"/>
                <a:cs typeface="Times New Roman"/>
              </a:rPr>
              <a:t>Alternatively, Communities that can demonstrate average historic  match could receive similar discounts</a:t>
            </a:r>
          </a:p>
          <a:p>
            <a:pPr lvl="1">
              <a:lnSpc>
                <a:spcPct val="120000"/>
              </a:lnSpc>
              <a:buFont typeface="Wingdings,Sans-Serif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These policies has remained in place to the present day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Wingdings,Sans-Serif"/>
              <a:buChar char="§"/>
            </a:pPr>
            <a:r>
              <a:rPr lang="en-US" b="1" dirty="0">
                <a:latin typeface="Calibri"/>
                <a:cs typeface="Calibri"/>
              </a:rPr>
              <a:t>2021:</a:t>
            </a:r>
            <a:r>
              <a:rPr lang="en-US" dirty="0">
                <a:latin typeface="Calibri"/>
                <a:cs typeface="Calibri"/>
              </a:rPr>
              <a:t> Review of Policy.  </a:t>
            </a:r>
            <a:r>
              <a:rPr lang="en-US" dirty="0">
                <a:latin typeface="Times New Roman"/>
                <a:cs typeface="Times New Roman"/>
              </a:rPr>
              <a:t>Anecdotal</a:t>
            </a:r>
            <a:r>
              <a:rPr lang="en-US" dirty="0">
                <a:latin typeface="Times New Roman"/>
                <a:ea typeface="+mn-lt"/>
                <a:cs typeface="Times New Roman"/>
              </a:rPr>
              <a:t> evidence of: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1428750" lvl="2">
              <a:lnSpc>
                <a:spcPct val="120000"/>
              </a:lnSpc>
              <a:buFont typeface="Wingdings,Sans-Serif"/>
              <a:buChar char="v"/>
            </a:pPr>
            <a:r>
              <a:rPr lang="en-US" dirty="0">
                <a:latin typeface="Times New Roman"/>
                <a:ea typeface="+mn-lt"/>
                <a:cs typeface="Times New Roman"/>
              </a:rPr>
              <a:t>Local match being passed on to landowners</a:t>
            </a:r>
          </a:p>
          <a:p>
            <a:pPr marL="1428750" lvl="2">
              <a:lnSpc>
                <a:spcPct val="120000"/>
              </a:lnSpc>
              <a:buFont typeface="Wingdings,Sans-Serif"/>
              <a:buChar char="v"/>
            </a:pPr>
            <a:r>
              <a:rPr lang="en-US" dirty="0">
                <a:latin typeface="Times New Roman"/>
                <a:cs typeface="Times New Roman"/>
              </a:rPr>
              <a:t>Offers being declined</a:t>
            </a:r>
          </a:p>
          <a:p>
            <a:pPr marL="1428750" lvl="2">
              <a:lnSpc>
                <a:spcPct val="120000"/>
              </a:lnSpc>
              <a:buFont typeface="Wingdings,Sans-Serif"/>
              <a:buChar char="v"/>
            </a:pPr>
            <a:r>
              <a:rPr lang="en-US" dirty="0">
                <a:latin typeface="Times New Roman"/>
                <a:cs typeface="Times New Roman"/>
              </a:rPr>
              <a:t>Difficult to assess how active Ag Comms and tracking systems are</a:t>
            </a:r>
          </a:p>
          <a:p>
            <a:pPr marL="1428750" lvl="2">
              <a:lnSpc>
                <a:spcPct val="120000"/>
              </a:lnSpc>
              <a:buFont typeface="Wingdings,Sans-Serif"/>
              <a:buChar char="v"/>
            </a:pPr>
            <a:r>
              <a:rPr lang="en-US" dirty="0">
                <a:latin typeface="Times New Roman"/>
                <a:cs typeface="Times New Roman"/>
              </a:rPr>
              <a:t>Need to update the policy</a:t>
            </a:r>
          </a:p>
          <a:p>
            <a:pPr marL="1428750" lvl="2">
              <a:lnSpc>
                <a:spcPct val="120000"/>
              </a:lnSpc>
              <a:buFont typeface="Wingdings,Sans-Serif"/>
              <a:buChar char="v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028700" lvl="1">
              <a:lnSpc>
                <a:spcPct val="120000"/>
              </a:lnSpc>
              <a:buFont typeface="Wingdings,Sans-Serif"/>
              <a:buChar char="v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buFont typeface="Wingdings,Sans-Serif"/>
              <a:buChar char="§"/>
            </a:pP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31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           Proposal Goals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,Sans-Serif"/>
              <a:buChar char="§"/>
            </a:pPr>
            <a:r>
              <a:rPr lang="en-US" dirty="0">
                <a:latin typeface="Times New Roman"/>
                <a:cs typeface="Times New Roman"/>
              </a:rPr>
              <a:t>Maintaining and increase # of applications to APR</a:t>
            </a:r>
            <a:endParaRPr lang="en-US" dirty="0">
              <a:latin typeface="Calibri"/>
              <a:cs typeface="Calibri"/>
            </a:endParaRPr>
          </a:p>
          <a:p>
            <a:pPr>
              <a:buFont typeface="Wingdings,Sans-Serif"/>
              <a:buChar char="§"/>
            </a:pPr>
            <a:r>
              <a:rPr lang="en-US" dirty="0">
                <a:latin typeface="Times New Roman"/>
                <a:cs typeface="Times New Roman"/>
              </a:rPr>
              <a:t>Maintain and increase # of offers accepted</a:t>
            </a:r>
            <a:endParaRPr lang="en-US" dirty="0">
              <a:latin typeface="Calibri"/>
              <a:cs typeface="Calibri"/>
            </a:endParaRPr>
          </a:p>
          <a:p>
            <a:pPr>
              <a:buFont typeface="Wingdings,Sans-Serif"/>
              <a:buChar char="§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Font typeface="Wingdings,Sans-Serif"/>
              <a:buChar char="§"/>
            </a:pPr>
            <a:r>
              <a:rPr lang="en-US" dirty="0">
                <a:latin typeface="Times New Roman"/>
                <a:ea typeface="+mn-lt"/>
                <a:cs typeface="Times New Roman"/>
              </a:rPr>
              <a:t>How would that be accomplished?</a:t>
            </a:r>
          </a:p>
          <a:p>
            <a:pPr lvl="1"/>
            <a:r>
              <a:rPr lang="en-US" dirty="0">
                <a:ea typeface="+mn-lt"/>
                <a:cs typeface="+mn-lt"/>
              </a:rPr>
              <a:t>Reduce the number and size of bargain sales that are a result of the local match policy</a:t>
            </a: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lvl="1">
              <a:buFont typeface="Wingdings,Sans-Serif"/>
              <a:buChar char="§"/>
            </a:pPr>
            <a:endParaRPr lang="en-US" dirty="0">
              <a:latin typeface="Times New Roman"/>
              <a:ea typeface="+mn-lt"/>
              <a:cs typeface="Times New Roman"/>
            </a:endParaRPr>
          </a:p>
          <a:p>
            <a:pPr>
              <a:buFont typeface="Wingdings,Sans-Serif"/>
              <a:buChar char="§"/>
            </a:pPr>
            <a:endParaRPr lang="en-US" dirty="0">
              <a:latin typeface="Times New Roman"/>
              <a:ea typeface="+mn-lt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>
              <a:latin typeface="Calibri"/>
              <a:ea typeface="+mn-lt"/>
              <a:cs typeface="Calibri"/>
            </a:endParaRPr>
          </a:p>
          <a:p>
            <a:pPr>
              <a:buFont typeface="Arial"/>
              <a:buChar char="•"/>
            </a:pPr>
            <a:endParaRPr lang="en-US" dirty="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1028700" lvl="1">
              <a:lnSpc>
                <a:spcPct val="120000"/>
              </a:lnSpc>
              <a:buFont typeface="Wingdings,Sans-Serif"/>
              <a:buChar char="v"/>
            </a:pPr>
            <a:endParaRPr lang="en-US" dirty="0">
              <a:solidFill>
                <a:srgbClr val="000000"/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,Sans-Serif"/>
              <a:buChar char="§"/>
            </a:pP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800" dirty="0"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en-US" sz="1400" u="sng" dirty="0"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93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79A1-F84A-4263-AB6E-6562949C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cs typeface="Calibri"/>
              </a:rPr>
              <a:t>Proposed Policy Adjustment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7A56A-6991-4654-831E-50C7F39434FD}"/>
              </a:ext>
            </a:extLst>
          </p:cNvPr>
          <p:cNvSpPr txBox="1"/>
          <p:nvPr/>
        </p:nvSpPr>
        <p:spPr>
          <a:xfrm>
            <a:off x="908649" y="1371601"/>
            <a:ext cx="7315200" cy="4754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Proposal:</a:t>
            </a:r>
          </a:p>
          <a:p>
            <a:pPr marL="0" indent="0">
              <a:buNone/>
            </a:pPr>
            <a:endParaRPr lang="en-US" sz="1050" dirty="0"/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Project ≤ $17,000 Cap will </a:t>
            </a: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require </a:t>
            </a:r>
            <a:r>
              <a:rPr lang="en-US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a</a:t>
            </a: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 minimum</a:t>
            </a:r>
            <a:r>
              <a:rPr lang="en-US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 local match/ contribution of 10%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If a community has a Right to Farm bylaw, then required local match/ contributions is reduced to 5%	</a:t>
            </a:r>
            <a:endParaRPr lang="en-US" dirty="0">
              <a:ea typeface="Calibri" panose="020F0502020204030204" pitchFamily="34" charset="0"/>
              <a:cs typeface="Arial" charset="0"/>
            </a:endParaRPr>
          </a:p>
          <a:p>
            <a:endParaRPr lang="en-US" sz="24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Projects &gt; $17,000 Cap the minimum required local match/ contribution is 10%.</a:t>
            </a:r>
            <a:endParaRPr lang="en-US" dirty="0"/>
          </a:p>
          <a:p>
            <a:endParaRPr lang="en-US" sz="2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114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1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F3FC-FFC0-447A-94ED-A17820B0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52400"/>
            <a:ext cx="5943600" cy="1143000"/>
          </a:xfrm>
        </p:spPr>
        <p:txBody>
          <a:bodyPr/>
          <a:lstStyle/>
          <a:p>
            <a:r>
              <a:rPr lang="en-US" sz="2800" b="1" dirty="0"/>
              <a:t>Anticipated Benefits to Policy Change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0D08-6A33-4C90-B732-26037E81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543800" cy="5181600"/>
          </a:xfrm>
        </p:spPr>
        <p:txBody>
          <a:bodyPr>
            <a:normAutofit/>
          </a:bodyPr>
          <a:lstStyle/>
          <a:p>
            <a:r>
              <a:rPr lang="en-US" sz="2000" dirty="0"/>
              <a:t># &amp; size of bargain sales decreases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APR becomes more attractive to farmers </a:t>
            </a:r>
            <a:endParaRPr lang="en-US" dirty="0">
              <a:cs typeface="Calibri"/>
            </a:endParaRPr>
          </a:p>
          <a:p>
            <a:endParaRPr lang="en-US" sz="2000" dirty="0"/>
          </a:p>
          <a:p>
            <a:r>
              <a:rPr lang="en-US" sz="2000" dirty="0"/>
              <a:t># of APR applications increase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# of offers accepted &amp; farms protected increases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Puts additional dollars in farmers pockets – enhancing opportunity for more viable APR’s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Streamline APR process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79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   Analysis Part 1: % Match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Analysis of projects completed in the past 5 years:</a:t>
            </a:r>
            <a:endParaRPr lang="en-US" dirty="0"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89% of projects only required 10% match or less</a:t>
            </a:r>
          </a:p>
          <a:p>
            <a:pPr marL="914400" lvl="2" indent="0">
              <a:buNone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Majority of projects (62%) included a bargain sale.</a:t>
            </a:r>
            <a:endParaRPr lang="en-US"/>
          </a:p>
          <a:p>
            <a:pPr lvl="1">
              <a:buFont typeface="Wingdings,Sans-Serif" panose="05000000000000000000" pitchFamily="2" charset="2"/>
              <a:buChar char="§"/>
            </a:pPr>
            <a:r>
              <a:rPr lang="en-US" sz="1800" dirty="0">
                <a:latin typeface="Calibri"/>
                <a:cs typeface="Calibri"/>
              </a:rPr>
              <a:t>Bargain sales assist meeting the local match at least 28% of the time.</a:t>
            </a:r>
          </a:p>
          <a:p>
            <a:pPr lvl="3">
              <a:buFont typeface="Wingdings,Sans-Serif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Takeaway:  Significant # of landowners had to decide whether to  accept a bargain sale due to the local match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dirty="0"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Nearly half (48%) of all bargain sales were projects where the bargain sale was the entire local match. </a:t>
            </a:r>
            <a:endParaRPr lang="en-US" sz="1800" dirty="0">
              <a:cs typeface="Calibri"/>
            </a:endParaRPr>
          </a:p>
          <a:p>
            <a:pPr lvl="3">
              <a:buFont typeface="Wingdings,Sans-Serif" panose="05000000000000000000" pitchFamily="2" charset="2"/>
              <a:buChar char="§"/>
            </a:pPr>
            <a:r>
              <a:rPr lang="en-US" dirty="0">
                <a:cs typeface="Calibri"/>
              </a:rPr>
              <a:t>Takeaway: The local match requirement was passed on entirely to a significant number of landowners (though some may opt for it).</a:t>
            </a:r>
          </a:p>
          <a:p>
            <a:pPr lvl="3">
              <a:buFont typeface="Wingdings,Sans-Serif" panose="05000000000000000000" pitchFamily="2" charset="2"/>
              <a:buChar char="§"/>
            </a:pPr>
            <a:r>
              <a:rPr lang="en-US" dirty="0">
                <a:cs typeface="Calibri"/>
              </a:rPr>
              <a:t>Bargain Sales ranged up to $204,000</a:t>
            </a:r>
          </a:p>
          <a:p>
            <a:pPr lvl="3">
              <a:buFont typeface="Wingdings,Sans-Serif" panose="05000000000000000000" pitchFamily="2" charset="2"/>
              <a:buChar char="§"/>
            </a:pPr>
            <a:r>
              <a:rPr lang="en-US" dirty="0">
                <a:cs typeface="Calibri"/>
              </a:rPr>
              <a:t>Median &amp; Average of $82,000</a:t>
            </a:r>
          </a:p>
          <a:p>
            <a:pPr lvl="3">
              <a:buFont typeface="Wingdings,Sans-Serif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It is reasonable to expect that at least some offers have and will be declined under such circumstances. </a:t>
            </a:r>
            <a:r>
              <a:rPr lang="en-US" dirty="0">
                <a:cs typeface="Calibri"/>
              </a:rPr>
              <a:t>  </a:t>
            </a:r>
            <a:endParaRPr lang="en-US" dirty="0"/>
          </a:p>
          <a:p>
            <a:pPr lvl="1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3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71600" lvl="3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5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         Conclusion #1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96200" cy="5061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>
              <a:buFont typeface="Wingdings,Sans-Serif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Anecdotal + Emperic evidence</a:t>
            </a:r>
          </a:p>
          <a:p>
            <a:pPr lvl="1">
              <a:buFont typeface="Wingdings,Sans-Serif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Local Match level above 10% no longer needed</a:t>
            </a:r>
            <a:endParaRPr lang="en-US" dirty="0"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Not in the best interest of the program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3">
              <a:buFont typeface="Wingdings,Sans-Serif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371600" lvl="3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,Sans-Serif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900" dirty="0">
              <a:solidFill>
                <a:srgbClr val="424242"/>
              </a:solidFill>
              <a:latin typeface="Helvetica Neue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lvl="1" indent="0">
              <a:buNone/>
            </a:pPr>
            <a:endParaRPr lang="en-US" sz="1600" b="1" dirty="0">
              <a:cs typeface="Calibri"/>
            </a:endParaRPr>
          </a:p>
          <a:p>
            <a:pPr lvl="1"/>
            <a:endParaRPr lang="en-US" sz="800" dirty="0">
              <a:cs typeface="Calibri"/>
            </a:endParaRPr>
          </a:p>
          <a:p>
            <a:pPr marL="0" indent="0">
              <a:buNone/>
            </a:pPr>
            <a:endParaRPr lang="en-US" sz="1400" u="sng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321204"/>
      </p:ext>
    </p:extLst>
  </p:cSld>
  <p:clrMapOvr>
    <a:masterClrMapping/>
  </p:clrMapOvr>
</p:sld>
</file>

<file path=ppt/theme/theme1.xml><?xml version="1.0" encoding="utf-8"?>
<a:theme xmlns:a="http://schemas.openxmlformats.org/drawingml/2006/main" name="MDAR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6624b7-72be-487d-bd50-02150a1be639">
      <UserInfo>
        <DisplayName/>
        <AccountId xsi:nil="true"/>
        <AccountType/>
      </UserInfo>
    </SharedWithUsers>
    <TaxCatchAll xmlns="326624b7-72be-487d-bd50-02150a1be639" xsi:nil="true"/>
    <lcf76f155ced4ddcb4097134ff3c332f xmlns="bd817fd5-c045-4d2d-8c7b-8b5d04d27c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100591CCCC7749B81F43F497452C71" ma:contentTypeVersion="14" ma:contentTypeDescription="Create a new document." ma:contentTypeScope="" ma:versionID="fff7469789dd4c7eb1f5a0afb57d1b58">
  <xsd:schema xmlns:xsd="http://www.w3.org/2001/XMLSchema" xmlns:xs="http://www.w3.org/2001/XMLSchema" xmlns:p="http://schemas.microsoft.com/office/2006/metadata/properties" xmlns:ns2="bd817fd5-c045-4d2d-8c7b-8b5d04d27cf7" xmlns:ns3="326624b7-72be-487d-bd50-02150a1be639" targetNamespace="http://schemas.microsoft.com/office/2006/metadata/properties" ma:root="true" ma:fieldsID="6f98810b2411ea27f776456c3d4229b2" ns2:_="" ns3:_="">
    <xsd:import namespace="bd817fd5-c045-4d2d-8c7b-8b5d04d27cf7"/>
    <xsd:import namespace="326624b7-72be-487d-bd50-02150a1be6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17fd5-c045-4d2d-8c7b-8b5d04d27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624b7-72be-487d-bd50-02150a1be6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ffad373-5be9-452c-8273-d8d2549eac63}" ma:internalName="TaxCatchAll" ma:showField="CatchAllData" ma:web="326624b7-72be-487d-bd50-02150a1be6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DFFC63-7CAB-48DF-BFE2-B3DFA7E50E6E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26624b7-72be-487d-bd50-02150a1be639"/>
    <ds:schemaRef ds:uri="bd817fd5-c045-4d2d-8c7b-8b5d04d27cf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641F67-F19C-4146-87D4-F7088A5C7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17fd5-c045-4d2d-8c7b-8b5d04d27cf7"/>
    <ds:schemaRef ds:uri="326624b7-72be-487d-bd50-02150a1be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2E6233-4643-428C-9589-60E6AD291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MDAR Powerpoint Template</Template>
  <TotalTime>75420</TotalTime>
  <Words>1421</Words>
  <Application>Microsoft Office PowerPoint</Application>
  <PresentationFormat>On-screen Show (4:3)</PresentationFormat>
  <Paragraphs>368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Arial,Sans-Serif</vt:lpstr>
      <vt:lpstr>Calibri</vt:lpstr>
      <vt:lpstr>Helvetica Neue</vt:lpstr>
      <vt:lpstr>Symbol</vt:lpstr>
      <vt:lpstr>Times New Roman</vt:lpstr>
      <vt:lpstr>Wingdings</vt:lpstr>
      <vt:lpstr>Wingdings,Sans-Serif</vt:lpstr>
      <vt:lpstr>MDAR Powerpoint Template</vt:lpstr>
      <vt:lpstr>PowerPoint Presentation</vt:lpstr>
      <vt:lpstr>             Local Match</vt:lpstr>
      <vt:lpstr>           History</vt:lpstr>
      <vt:lpstr>           History</vt:lpstr>
      <vt:lpstr>           Proposal Goals</vt:lpstr>
      <vt:lpstr>Proposed Policy Adjustment</vt:lpstr>
      <vt:lpstr>Anticipated Benefits to Policy Change </vt:lpstr>
      <vt:lpstr>   Analysis Part 1: % Match</vt:lpstr>
      <vt:lpstr>         Conclusion #1</vt:lpstr>
      <vt:lpstr>  Analysis Part 2:  Reduction Incentives</vt:lpstr>
      <vt:lpstr>         Conclusion #2</vt:lpstr>
      <vt:lpstr>  Analysis Part 3: Additional Considerations </vt:lpstr>
      <vt:lpstr>  Analysis Part 3: Additional Considerations </vt:lpstr>
      <vt:lpstr>  Analysis Part 3: Additional Considerations </vt:lpstr>
      <vt:lpstr>Next Steps</vt:lpstr>
      <vt:lpstr>Proposed Policy Adjustment</vt:lpstr>
      <vt:lpstr>PowerPoint Presentation</vt:lpstr>
    </vt:vector>
  </TitlesOfParts>
  <Company>MDAR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gkennedy</dc:creator>
  <cp:lastModifiedBy>Kennedy, Gerard (AGR)</cp:lastModifiedBy>
  <cp:revision>2181</cp:revision>
  <cp:lastPrinted>2017-10-03T20:21:00Z</cp:lastPrinted>
  <dcterms:created xsi:type="dcterms:W3CDTF">2010-10-15T18:20:03Z</dcterms:created>
  <dcterms:modified xsi:type="dcterms:W3CDTF">2022-08-29T14:46:03Z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0x010100D2100591CCCC7749B81F43F497452C71</vt:lpwstr>
  </property>
  <property fmtid="{D5CDD505-2E9C-101B-9397-08002B2CF9AE}" pid="3" name="Order">
    <vt:r8>483500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