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6" r:id="rId6"/>
    <p:sldMasterId id="2147483793" r:id="rId7"/>
    <p:sldMasterId id="2147483822" r:id="rId8"/>
  </p:sldMasterIdLst>
  <p:notesMasterIdLst>
    <p:notesMasterId r:id="rId33"/>
  </p:notesMasterIdLst>
  <p:sldIdLst>
    <p:sldId id="678" r:id="rId9"/>
    <p:sldId id="679" r:id="rId10"/>
    <p:sldId id="680" r:id="rId11"/>
    <p:sldId id="681" r:id="rId12"/>
    <p:sldId id="682" r:id="rId13"/>
    <p:sldId id="2147470146" r:id="rId14"/>
    <p:sldId id="2147478168" r:id="rId15"/>
    <p:sldId id="2147478167" r:id="rId16"/>
    <p:sldId id="2147470153" r:id="rId17"/>
    <p:sldId id="2147470151" r:id="rId18"/>
    <p:sldId id="2147470129" r:id="rId19"/>
    <p:sldId id="2147470154" r:id="rId20"/>
    <p:sldId id="2147470155" r:id="rId21"/>
    <p:sldId id="2147470156" r:id="rId22"/>
    <p:sldId id="2147478169" r:id="rId23"/>
    <p:sldId id="2147478170" r:id="rId24"/>
    <p:sldId id="2147478171" r:id="rId25"/>
    <p:sldId id="2147478172" r:id="rId26"/>
    <p:sldId id="2147478173" r:id="rId27"/>
    <p:sldId id="2147478174" r:id="rId28"/>
    <p:sldId id="2147478175" r:id="rId29"/>
    <p:sldId id="2147478176" r:id="rId30"/>
    <p:sldId id="2147478177" r:id="rId31"/>
    <p:sldId id="371" r:id="rId3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76D3D4E7-37DF-43B0-BB4B-3F4828060CE2}">
          <p14:sldIdLst>
            <p14:sldId id="678"/>
            <p14:sldId id="679"/>
            <p14:sldId id="680"/>
            <p14:sldId id="681"/>
            <p14:sldId id="682"/>
            <p14:sldId id="2147470146"/>
            <p14:sldId id="2147478168"/>
            <p14:sldId id="2147478167"/>
            <p14:sldId id="2147470153"/>
            <p14:sldId id="2147470151"/>
            <p14:sldId id="2147470129"/>
            <p14:sldId id="2147470154"/>
            <p14:sldId id="2147470155"/>
            <p14:sldId id="2147470156"/>
            <p14:sldId id="2147478169"/>
            <p14:sldId id="2147478170"/>
            <p14:sldId id="2147478171"/>
            <p14:sldId id="2147478172"/>
            <p14:sldId id="2147478173"/>
            <p14:sldId id="2147478174"/>
            <p14:sldId id="2147478175"/>
            <p14:sldId id="2147478176"/>
            <p14:sldId id="2147478177"/>
            <p14:sldId id="37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80448E-761C-3957-7BFE-E2695835478A}" name="Cooper, Emily (ELD)" initials="EC" userId="S::emily.cooper@mass.gov::5d740a0b-2802-48fe-9ec1-c67c3b4a2340" providerId="AD"/>
  <p188:author id="{6FCA5BA7-D911-68D5-B103-6AFBE0EA3CD8}" name="Sullivan, Francis P (ELD)" initials="S(" userId="S::francis.p.sullivan2@mass.gov::f36776e6-f6d2-44dc-980c-53e5f832037a" providerId="AD"/>
  <p188:author id="{3F6AEAC1-AC7C-B9CF-A8A9-B2900EBB62A2}" name="Ciccariello, Susan (EHS)" initials="SC" userId="S::susan.ciccariello@mass.gov::8debdc03-ff77-4c17-ab82-e0bbfc456f0d" providerId="AD"/>
  <p188:author id="{8A5E55C8-089C-8021-783E-6231AA4CE073}" name="Marchetti, Patricia (ELD)" initials="PM" userId="S::patricia.marchetti@mass.gov::5b1c41ee-1635-4ed0-b9e7-67af01bfc58b" providerId="AD"/>
  <p188:author id="{C4D1A6FB-0CCD-5BB7-BECF-13FAA5FE8591}" name="Moyer, Whitney (ELD)" initials="WM" userId="Moyer, Whitney (ELD)"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8F4"/>
    <a:srgbClr val="FFFFFF"/>
    <a:srgbClr val="FFC9C9"/>
    <a:srgbClr val="F9DFCB"/>
    <a:srgbClr val="16A2A7"/>
    <a:srgbClr val="8F9838"/>
    <a:srgbClr val="C1F0C7"/>
    <a:srgbClr val="F6F8F8"/>
    <a:srgbClr val="EBE9EB"/>
    <a:srgbClr val="4CA8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76" y="1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 Id="rId8" Type="http://schemas.openxmlformats.org/officeDocument/2006/relationships/slideMaster" Target="slideMasters/slideMaster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7D40488-43C1-1D40-B90D-1C9DA7E284B7}" type="datetimeFigureOut">
              <a:rPr lang="en-US" smtClean="0"/>
              <a:t>12/19/2025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738E571-E173-E741-8F29-757E3429C437}" type="slidenum">
              <a:rPr lang="en-US" smtClean="0"/>
              <a:t>‹#›</a:t>
            </a:fld>
            <a:endParaRPr lang="en-US"/>
          </a:p>
        </p:txBody>
      </p:sp>
    </p:spTree>
    <p:extLst>
      <p:ext uri="{BB962C8B-B14F-4D97-AF65-F5344CB8AC3E}">
        <p14:creationId xmlns:p14="http://schemas.microsoft.com/office/powerpoint/2010/main" val="1170924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38E571-E173-E741-8F29-757E3429C437}" type="slidenum">
              <a:rPr lang="en-US" smtClean="0"/>
              <a:t>1</a:t>
            </a:fld>
            <a:endParaRPr lang="en-US"/>
          </a:p>
        </p:txBody>
      </p:sp>
    </p:spTree>
    <p:extLst>
      <p:ext uri="{BB962C8B-B14F-4D97-AF65-F5344CB8AC3E}">
        <p14:creationId xmlns:p14="http://schemas.microsoft.com/office/powerpoint/2010/main" val="2853243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65887">
              <a:defRPr/>
            </a:pPr>
            <a:fld id="{C738E571-E173-E741-8F29-757E3429C437}" type="slidenum">
              <a:rPr lang="en-US">
                <a:solidFill>
                  <a:prstClr val="black"/>
                </a:solidFill>
                <a:latin typeface="Calibri" panose="020F0502020204030204"/>
              </a:rPr>
              <a:pPr defTabSz="465887">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438666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38E571-E173-E741-8F29-757E3429C437}" type="slidenum">
              <a:rPr lang="en-US" smtClean="0"/>
              <a:t>3</a:t>
            </a:fld>
            <a:endParaRPr lang="en-US"/>
          </a:p>
        </p:txBody>
      </p:sp>
    </p:spTree>
    <p:extLst>
      <p:ext uri="{BB962C8B-B14F-4D97-AF65-F5344CB8AC3E}">
        <p14:creationId xmlns:p14="http://schemas.microsoft.com/office/powerpoint/2010/main" val="1055917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38E571-E173-E741-8F29-757E3429C437}" type="slidenum">
              <a:rPr lang="en-US" smtClean="0"/>
              <a:t>4</a:t>
            </a:fld>
            <a:endParaRPr lang="en-US"/>
          </a:p>
        </p:txBody>
      </p:sp>
    </p:spTree>
    <p:extLst>
      <p:ext uri="{BB962C8B-B14F-4D97-AF65-F5344CB8AC3E}">
        <p14:creationId xmlns:p14="http://schemas.microsoft.com/office/powerpoint/2010/main" val="2636016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38E571-E173-E741-8F29-757E3429C437}" type="slidenum">
              <a:rPr lang="en-US" smtClean="0"/>
              <a:t>5</a:t>
            </a:fld>
            <a:endParaRPr lang="en-US"/>
          </a:p>
        </p:txBody>
      </p:sp>
    </p:spTree>
    <p:extLst>
      <p:ext uri="{BB962C8B-B14F-4D97-AF65-F5344CB8AC3E}">
        <p14:creationId xmlns:p14="http://schemas.microsoft.com/office/powerpoint/2010/main" val="1779521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CCF8F-29C0-DCA5-BD4C-131A6C8306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5C80A0-8C37-F623-9A62-E568E67586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62254D-D200-2048-C863-A81C8B69CF9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2D2D8F5-EE4B-E31D-86AE-AC6CA2F9909B}"/>
              </a:ext>
            </a:extLst>
          </p:cNvPr>
          <p:cNvSpPr>
            <a:spLocks noGrp="1"/>
          </p:cNvSpPr>
          <p:nvPr>
            <p:ph type="sldNum" sz="quarter" idx="5"/>
          </p:nvPr>
        </p:nvSpPr>
        <p:spPr/>
        <p:txBody>
          <a:bodyPr/>
          <a:lstStyle/>
          <a:p>
            <a:fld id="{C738E571-E173-E741-8F29-757E3429C437}" type="slidenum">
              <a:rPr lang="en-US" smtClean="0"/>
              <a:t>15</a:t>
            </a:fld>
            <a:endParaRPr lang="en-US"/>
          </a:p>
        </p:txBody>
      </p:sp>
    </p:spTree>
    <p:extLst>
      <p:ext uri="{BB962C8B-B14F-4D97-AF65-F5344CB8AC3E}">
        <p14:creationId xmlns:p14="http://schemas.microsoft.com/office/powerpoint/2010/main" val="2949480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F4BCF-DC41-BB5D-92D4-49CE9B23BE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CC0758-8557-56F9-5BDC-1EBA543D20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49BBEE-282D-5C7C-1925-D6A375D78C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D3BD706-9696-8310-F50C-893BD9D3472E}"/>
              </a:ext>
            </a:extLst>
          </p:cNvPr>
          <p:cNvSpPr>
            <a:spLocks noGrp="1"/>
          </p:cNvSpPr>
          <p:nvPr>
            <p:ph type="sldNum" sz="quarter" idx="5"/>
          </p:nvPr>
        </p:nvSpPr>
        <p:spPr/>
        <p:txBody>
          <a:bodyPr/>
          <a:lstStyle/>
          <a:p>
            <a:fld id="{C738E571-E173-E741-8F29-757E3429C437}" type="slidenum">
              <a:rPr lang="en-US" smtClean="0"/>
              <a:t>17</a:t>
            </a:fld>
            <a:endParaRPr lang="en-US"/>
          </a:p>
        </p:txBody>
      </p:sp>
    </p:spTree>
    <p:extLst>
      <p:ext uri="{BB962C8B-B14F-4D97-AF65-F5344CB8AC3E}">
        <p14:creationId xmlns:p14="http://schemas.microsoft.com/office/powerpoint/2010/main" val="3946585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38E571-E173-E741-8F29-757E3429C437}" type="slidenum">
              <a:rPr lang="en-US" smtClean="0"/>
              <a:t>24</a:t>
            </a:fld>
            <a:endParaRPr lang="en-US"/>
          </a:p>
        </p:txBody>
      </p:sp>
    </p:spTree>
    <p:extLst>
      <p:ext uri="{BB962C8B-B14F-4D97-AF65-F5344CB8AC3E}">
        <p14:creationId xmlns:p14="http://schemas.microsoft.com/office/powerpoint/2010/main" val="2993226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6DF7DC-894B-3146-9E26-E4A23DCFC9BA}"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47AD8-A55A-6E4E-8A17-B0F5A77AF5FA}" type="slidenum">
              <a:rPr lang="en-US" smtClean="0"/>
              <a:t>‹#›</a:t>
            </a:fld>
            <a:endParaRPr lang="en-US"/>
          </a:p>
        </p:txBody>
      </p:sp>
    </p:spTree>
    <p:extLst>
      <p:ext uri="{BB962C8B-B14F-4D97-AF65-F5344CB8AC3E}">
        <p14:creationId xmlns:p14="http://schemas.microsoft.com/office/powerpoint/2010/main" val="4061275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6DF7DC-894B-3146-9E26-E4A23DCFC9BA}"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47AD8-A55A-6E4E-8A17-B0F5A77AF5FA}" type="slidenum">
              <a:rPr lang="en-US" smtClean="0"/>
              <a:t>‹#›</a:t>
            </a:fld>
            <a:endParaRPr lang="en-US"/>
          </a:p>
        </p:txBody>
      </p:sp>
    </p:spTree>
    <p:extLst>
      <p:ext uri="{BB962C8B-B14F-4D97-AF65-F5344CB8AC3E}">
        <p14:creationId xmlns:p14="http://schemas.microsoft.com/office/powerpoint/2010/main" val="309417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6DF7DC-894B-3146-9E26-E4A23DCFC9BA}"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47AD8-A55A-6E4E-8A17-B0F5A77AF5FA}" type="slidenum">
              <a:rPr lang="en-US" smtClean="0"/>
              <a:t>‹#›</a:t>
            </a:fld>
            <a:endParaRPr lang="en-US"/>
          </a:p>
        </p:txBody>
      </p:sp>
    </p:spTree>
    <p:extLst>
      <p:ext uri="{BB962C8B-B14F-4D97-AF65-F5344CB8AC3E}">
        <p14:creationId xmlns:p14="http://schemas.microsoft.com/office/powerpoint/2010/main" val="4082130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Table Placeholder 2"/>
          <p:cNvSpPr>
            <a:spLocks noGrp="1"/>
          </p:cNvSpPr>
          <p:nvPr>
            <p:ph type="tbl" idx="1"/>
          </p:nvPr>
        </p:nvSpPr>
        <p:spPr>
          <a:xfrm>
            <a:off x="1576917" y="2017713"/>
            <a:ext cx="10363200" cy="4114800"/>
          </a:xfrm>
        </p:spPr>
        <p:txBody>
          <a:bodyPr/>
          <a:lstStyle/>
          <a:p>
            <a:pPr lvl="0"/>
            <a:endParaRPr lang="en-US" noProof="0"/>
          </a:p>
        </p:txBody>
      </p:sp>
      <p:sp>
        <p:nvSpPr>
          <p:cNvPr id="4" name="Rectangle 11"/>
          <p:cNvSpPr>
            <a:spLocks noGrp="1" noChangeArrowheads="1"/>
          </p:cNvSpPr>
          <p:nvPr>
            <p:ph type="dt" sz="half" idx="10"/>
          </p:nvPr>
        </p:nvSpPr>
        <p:spPr/>
        <p:txBody>
          <a:bodyPr/>
          <a:lstStyle>
            <a:lvl1pPr>
              <a:defRPr/>
            </a:lvl1pPr>
          </a:lstStyle>
          <a:p>
            <a:pPr>
              <a:defRPr/>
            </a:pPr>
            <a:endParaRPr lang="en-US"/>
          </a:p>
        </p:txBody>
      </p:sp>
      <p:sp>
        <p:nvSpPr>
          <p:cNvPr id="5" name="Rectangle 12"/>
          <p:cNvSpPr>
            <a:spLocks noGrp="1" noChangeArrowheads="1"/>
          </p:cNvSpPr>
          <p:nvPr>
            <p:ph type="ftr" sz="quarter" idx="11"/>
          </p:nvPr>
        </p:nvSpPr>
        <p:spPr/>
        <p:txBody>
          <a:bodyPr/>
          <a:lstStyle>
            <a:lvl1pPr>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vl1pPr>
          </a:lstStyle>
          <a:p>
            <a:pPr>
              <a:defRPr/>
            </a:pPr>
            <a:fld id="{D2A46F9A-6253-420E-9F85-D9993EDDAB8C}" type="slidenum">
              <a:rPr lang="en-US"/>
              <a:pPr>
                <a:defRPr/>
              </a:pPr>
              <a:t>‹#›</a:t>
            </a:fld>
            <a:endParaRPr lang="en-US"/>
          </a:p>
        </p:txBody>
      </p:sp>
    </p:spTree>
    <p:extLst>
      <p:ext uri="{BB962C8B-B14F-4D97-AF65-F5344CB8AC3E}">
        <p14:creationId xmlns:p14="http://schemas.microsoft.com/office/powerpoint/2010/main" val="2060630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fld id="{101ACBCB-323F-437F-B108-2AB27E086C88}" type="datetime1">
              <a:rPr lang="en-US"/>
              <a:pPr>
                <a:defRPr/>
              </a:pPr>
              <a:t>12/19/2025</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Mass-ALA</a:t>
            </a:r>
          </a:p>
        </p:txBody>
      </p:sp>
      <p:sp>
        <p:nvSpPr>
          <p:cNvPr id="7" name="Rectangle 13"/>
          <p:cNvSpPr>
            <a:spLocks noGrp="1" noChangeArrowheads="1"/>
          </p:cNvSpPr>
          <p:nvPr>
            <p:ph type="sldNum" sz="quarter" idx="12"/>
          </p:nvPr>
        </p:nvSpPr>
        <p:spPr>
          <a:ln/>
        </p:spPr>
        <p:txBody>
          <a:bodyPr/>
          <a:lstStyle>
            <a:lvl1pPr>
              <a:defRPr/>
            </a:lvl1pPr>
          </a:lstStyle>
          <a:p>
            <a:pPr>
              <a:defRPr/>
            </a:pPr>
            <a:fld id="{D94CE9F3-D1D6-4A6C-9E1A-F4192C25A17D}" type="slidenum">
              <a:rPr lang="en-US"/>
              <a:pPr>
                <a:defRPr/>
              </a:pPr>
              <a:t>‹#›</a:t>
            </a:fld>
            <a:endParaRPr lang="en-US"/>
          </a:p>
        </p:txBody>
      </p:sp>
    </p:spTree>
    <p:extLst>
      <p:ext uri="{BB962C8B-B14F-4D97-AF65-F5344CB8AC3E}">
        <p14:creationId xmlns:p14="http://schemas.microsoft.com/office/powerpoint/2010/main" val="2725126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Chart Placeholder 2"/>
          <p:cNvSpPr>
            <a:spLocks noGrp="1"/>
          </p:cNvSpPr>
          <p:nvPr>
            <p:ph type="chart" idx="1"/>
          </p:nvPr>
        </p:nvSpPr>
        <p:spPr>
          <a:xfrm>
            <a:off x="1576917" y="2017713"/>
            <a:ext cx="10363200" cy="4114800"/>
          </a:xfrm>
        </p:spPr>
        <p:txBody>
          <a:bodyPr/>
          <a:lstStyle/>
          <a:p>
            <a:pPr lvl="0"/>
            <a:endParaRPr lang="en-US" noProof="0"/>
          </a:p>
        </p:txBody>
      </p:sp>
      <p:sp>
        <p:nvSpPr>
          <p:cNvPr id="4" name="Rectangle 11"/>
          <p:cNvSpPr>
            <a:spLocks noGrp="1" noChangeArrowheads="1"/>
          </p:cNvSpPr>
          <p:nvPr>
            <p:ph type="dt" sz="half" idx="10"/>
          </p:nvPr>
        </p:nvSpPr>
        <p:spPr/>
        <p:txBody>
          <a:bodyPr/>
          <a:lstStyle>
            <a:lvl1pPr>
              <a:defRPr/>
            </a:lvl1pPr>
          </a:lstStyle>
          <a:p>
            <a:pPr>
              <a:defRPr/>
            </a:pPr>
            <a:endParaRPr lang="en-US"/>
          </a:p>
        </p:txBody>
      </p:sp>
      <p:sp>
        <p:nvSpPr>
          <p:cNvPr id="5" name="Rectangle 12"/>
          <p:cNvSpPr>
            <a:spLocks noGrp="1" noChangeArrowheads="1"/>
          </p:cNvSpPr>
          <p:nvPr>
            <p:ph type="ftr" sz="quarter" idx="11"/>
          </p:nvPr>
        </p:nvSpPr>
        <p:spPr/>
        <p:txBody>
          <a:bodyPr/>
          <a:lstStyle>
            <a:lvl1pPr>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vl1pPr>
          </a:lstStyle>
          <a:p>
            <a:pPr>
              <a:defRPr/>
            </a:pPr>
            <a:fld id="{950D0132-41F4-42E1-96B7-A7715673F522}" type="slidenum">
              <a:rPr lang="en-US"/>
              <a:pPr>
                <a:defRPr/>
              </a:pPr>
              <a:t>‹#›</a:t>
            </a:fld>
            <a:endParaRPr lang="en-US"/>
          </a:p>
        </p:txBody>
      </p:sp>
    </p:spTree>
    <p:extLst>
      <p:ext uri="{BB962C8B-B14F-4D97-AF65-F5344CB8AC3E}">
        <p14:creationId xmlns:p14="http://schemas.microsoft.com/office/powerpoint/2010/main" val="131875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6DF7DC-894B-3146-9E26-E4A23DCFC9BA}"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47AD8-A55A-6E4E-8A17-B0F5A77AF5FA}" type="slidenum">
              <a:rPr lang="en-US" smtClean="0"/>
              <a:t>‹#›</a:t>
            </a:fld>
            <a:endParaRPr lang="en-US"/>
          </a:p>
        </p:txBody>
      </p:sp>
    </p:spTree>
    <p:extLst>
      <p:ext uri="{BB962C8B-B14F-4D97-AF65-F5344CB8AC3E}">
        <p14:creationId xmlns:p14="http://schemas.microsoft.com/office/powerpoint/2010/main" val="135465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F5E1-2B43-4B8A-A655-86D2C345EB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BB25F5-77FD-40EF-8CED-CDD297007153}"/>
              </a:ext>
            </a:extLst>
          </p:cNvPr>
          <p:cNvSpPr>
            <a:spLocks noGrp="1"/>
          </p:cNvSpPr>
          <p:nvPr>
            <p:ph type="dt" sz="half" idx="10"/>
          </p:nvPr>
        </p:nvSpPr>
        <p:spPr/>
        <p:txBody>
          <a:bodyPr/>
          <a:lstStyle/>
          <a:p>
            <a:fld id="{696DF7DC-894B-3146-9E26-E4A23DCFC9BA}" type="datetimeFigureOut">
              <a:rPr lang="en-US" smtClean="0"/>
              <a:t>12/19/2025</a:t>
            </a:fld>
            <a:endParaRPr lang="en-US"/>
          </a:p>
        </p:txBody>
      </p:sp>
      <p:sp>
        <p:nvSpPr>
          <p:cNvPr id="4" name="Footer Placeholder 3">
            <a:extLst>
              <a:ext uri="{FF2B5EF4-FFF2-40B4-BE49-F238E27FC236}">
                <a16:creationId xmlns:a16="http://schemas.microsoft.com/office/drawing/2014/main" id="{6148512D-4731-48F5-9A1B-62F8558B21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029C14-BE64-4C8F-A6C5-5CAB6A83C068}"/>
              </a:ext>
            </a:extLst>
          </p:cNvPr>
          <p:cNvSpPr>
            <a:spLocks noGrp="1"/>
          </p:cNvSpPr>
          <p:nvPr>
            <p:ph type="sldNum" sz="quarter" idx="12"/>
          </p:nvPr>
        </p:nvSpPr>
        <p:spPr/>
        <p:txBody>
          <a:bodyPr/>
          <a:lstStyle/>
          <a:p>
            <a:fld id="{5A047AD8-A55A-6E4E-8A17-B0F5A77AF5FA}" type="slidenum">
              <a:rPr lang="en-US" smtClean="0"/>
              <a:t>‹#›</a:t>
            </a:fld>
            <a:endParaRPr lang="en-US"/>
          </a:p>
        </p:txBody>
      </p:sp>
    </p:spTree>
    <p:extLst>
      <p:ext uri="{BB962C8B-B14F-4D97-AF65-F5344CB8AC3E}">
        <p14:creationId xmlns:p14="http://schemas.microsoft.com/office/powerpoint/2010/main" val="1145784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_Title">
    <p:bg>
      <p:bgPr>
        <a:solidFill>
          <a:srgbClr val="EC1300"/>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27C700F1-61B0-FB4A-9B52-91B8FE33A4A9}"/>
              </a:ext>
            </a:extLst>
          </p:cNvPr>
          <p:cNvSpPr>
            <a:spLocks noGrp="1"/>
          </p:cNvSpPr>
          <p:nvPr>
            <p:ph type="title" hasCustomPrompt="1"/>
          </p:nvPr>
        </p:nvSpPr>
        <p:spPr>
          <a:xfrm>
            <a:off x="460692" y="1747101"/>
            <a:ext cx="8664825" cy="2224727"/>
          </a:xfrm>
        </p:spPr>
        <p:txBody>
          <a:bodyPr anchor="t">
            <a:noAutofit/>
          </a:bodyPr>
          <a:lstStyle>
            <a:lvl1pPr algn="l">
              <a:lnSpc>
                <a:spcPct val="90000"/>
              </a:lnSpc>
              <a:defRPr sz="7200" b="1" cap="none"/>
            </a:lvl1pPr>
          </a:lstStyle>
          <a:p>
            <a:r>
              <a:rPr lang="en-US"/>
              <a:t>Click to Edit </a:t>
            </a:r>
            <a:br>
              <a:rPr lang="en-US"/>
            </a:br>
            <a:r>
              <a:rPr lang="en-US"/>
              <a:t>Master Title Style</a:t>
            </a:r>
          </a:p>
        </p:txBody>
      </p:sp>
      <p:sp>
        <p:nvSpPr>
          <p:cNvPr id="17" name="Text Placeholder 2">
            <a:extLst>
              <a:ext uri="{FF2B5EF4-FFF2-40B4-BE49-F238E27FC236}">
                <a16:creationId xmlns:a16="http://schemas.microsoft.com/office/drawing/2014/main" id="{11E97F76-27B7-D649-8B30-725CFB08EC07}"/>
              </a:ext>
            </a:extLst>
          </p:cNvPr>
          <p:cNvSpPr>
            <a:spLocks noGrp="1"/>
          </p:cNvSpPr>
          <p:nvPr>
            <p:ph type="body" idx="1"/>
          </p:nvPr>
        </p:nvSpPr>
        <p:spPr>
          <a:xfrm>
            <a:off x="460692" y="4110088"/>
            <a:ext cx="8664825" cy="691299"/>
          </a:xfrm>
        </p:spPr>
        <p:txBody>
          <a:bodyPr lIns="91440" tIns="182880" rIns="91440" bIns="0" anchor="b">
            <a:normAutofit/>
          </a:bodyPr>
          <a:lstStyle>
            <a:lvl1pPr marL="0" indent="0">
              <a:lnSpc>
                <a:spcPct val="8000"/>
              </a:lnSpc>
              <a:buNone/>
              <a:defRPr sz="4800">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18" name="Picture 17" descr="A picture containing drawing&#10;&#10;Description automatically generated">
            <a:extLst>
              <a:ext uri="{FF2B5EF4-FFF2-40B4-BE49-F238E27FC236}">
                <a16:creationId xmlns:a16="http://schemas.microsoft.com/office/drawing/2014/main" id="{229BB137-A1D8-5145-B008-01CCBEA17537}"/>
              </a:ext>
            </a:extLst>
          </p:cNvPr>
          <p:cNvPicPr>
            <a:picLocks noChangeAspect="1"/>
          </p:cNvPicPr>
          <p:nvPr userDrawn="1"/>
        </p:nvPicPr>
        <p:blipFill>
          <a:blip r:embed="rId2"/>
          <a:stretch>
            <a:fillRect/>
          </a:stretch>
        </p:blipFill>
        <p:spPr>
          <a:xfrm>
            <a:off x="460692" y="499795"/>
            <a:ext cx="1764033" cy="362472"/>
          </a:xfrm>
          <a:prstGeom prst="rect">
            <a:avLst/>
          </a:prstGeom>
        </p:spPr>
      </p:pic>
    </p:spTree>
    <p:extLst>
      <p:ext uri="{BB962C8B-B14F-4D97-AF65-F5344CB8AC3E}">
        <p14:creationId xmlns:p14="http://schemas.microsoft.com/office/powerpoint/2010/main" val="237882737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_Titl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0A984E5-F285-D749-B518-BB2F6E1BF6F5}"/>
              </a:ext>
            </a:extLst>
          </p:cNvPr>
          <p:cNvSpPr>
            <a:spLocks noGrp="1"/>
          </p:cNvSpPr>
          <p:nvPr>
            <p:ph type="title" hasCustomPrompt="1"/>
          </p:nvPr>
        </p:nvSpPr>
        <p:spPr>
          <a:xfrm>
            <a:off x="460692" y="1747101"/>
            <a:ext cx="8664825" cy="2224727"/>
          </a:xfrm>
        </p:spPr>
        <p:txBody>
          <a:bodyPr anchor="t">
            <a:noAutofit/>
          </a:bodyPr>
          <a:lstStyle>
            <a:lvl1pPr algn="l">
              <a:lnSpc>
                <a:spcPct val="90000"/>
              </a:lnSpc>
              <a:defRPr sz="7200" b="1" cap="none">
                <a:solidFill>
                  <a:srgbClr val="EC1300"/>
                </a:solidFill>
              </a:defRPr>
            </a:lvl1pPr>
          </a:lstStyle>
          <a:p>
            <a:r>
              <a:rPr lang="en-US"/>
              <a:t>Click to Edit </a:t>
            </a:r>
            <a:br>
              <a:rPr lang="en-US"/>
            </a:br>
            <a:r>
              <a:rPr lang="en-US"/>
              <a:t>Master Title Style</a:t>
            </a:r>
          </a:p>
        </p:txBody>
      </p:sp>
      <p:sp>
        <p:nvSpPr>
          <p:cNvPr id="10" name="Text Placeholder 2">
            <a:extLst>
              <a:ext uri="{FF2B5EF4-FFF2-40B4-BE49-F238E27FC236}">
                <a16:creationId xmlns:a16="http://schemas.microsoft.com/office/drawing/2014/main" id="{B6892F32-46D1-E440-B062-E01A0A81C8D8}"/>
              </a:ext>
            </a:extLst>
          </p:cNvPr>
          <p:cNvSpPr>
            <a:spLocks noGrp="1"/>
          </p:cNvSpPr>
          <p:nvPr>
            <p:ph type="body" idx="1"/>
          </p:nvPr>
        </p:nvSpPr>
        <p:spPr>
          <a:xfrm>
            <a:off x="460692" y="4110088"/>
            <a:ext cx="8664825" cy="691299"/>
          </a:xfrm>
        </p:spPr>
        <p:txBody>
          <a:bodyPr lIns="91440" tIns="182880" rIns="91440" bIns="0" anchor="b">
            <a:normAutofit/>
          </a:bodyPr>
          <a:lstStyle>
            <a:lvl1pPr marL="0" indent="0">
              <a:lnSpc>
                <a:spcPct val="8000"/>
              </a:lnSpc>
              <a:buNone/>
              <a:defRPr sz="4800">
                <a:solidFill>
                  <a:srgbClr val="EC1300"/>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14" name="Picture 13" descr="A picture containing drawing&#10;&#10;Description automatically generated">
            <a:extLst>
              <a:ext uri="{FF2B5EF4-FFF2-40B4-BE49-F238E27FC236}">
                <a16:creationId xmlns:a16="http://schemas.microsoft.com/office/drawing/2014/main" id="{F47BE40B-3FDC-994F-A874-DB8129C0552E}"/>
              </a:ext>
            </a:extLst>
          </p:cNvPr>
          <p:cNvPicPr>
            <a:picLocks noChangeAspect="1"/>
          </p:cNvPicPr>
          <p:nvPr userDrawn="1"/>
        </p:nvPicPr>
        <p:blipFill>
          <a:blip r:embed="rId2"/>
          <a:stretch>
            <a:fillRect/>
          </a:stretch>
        </p:blipFill>
        <p:spPr>
          <a:xfrm>
            <a:off x="460690" y="499795"/>
            <a:ext cx="1764033" cy="362472"/>
          </a:xfrm>
          <a:prstGeom prst="rect">
            <a:avLst/>
          </a:prstGeom>
        </p:spPr>
      </p:pic>
    </p:spTree>
    <p:extLst>
      <p:ext uri="{BB962C8B-B14F-4D97-AF65-F5344CB8AC3E}">
        <p14:creationId xmlns:p14="http://schemas.microsoft.com/office/powerpoint/2010/main" val="3312567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y_Title">
    <p:bg>
      <p:bgPr>
        <a:solidFill>
          <a:srgbClr val="E6E6E6"/>
        </a:solidFill>
        <a:effectLst/>
      </p:bgPr>
    </p:bg>
    <p:spTree>
      <p:nvGrpSpPr>
        <p:cNvPr id="1" name=""/>
        <p:cNvGrpSpPr/>
        <p:nvPr/>
      </p:nvGrpSpPr>
      <p:grpSpPr>
        <a:xfrm>
          <a:off x="0" y="0"/>
          <a:ext cx="0" cy="0"/>
          <a:chOff x="0" y="0"/>
          <a:chExt cx="0" cy="0"/>
        </a:xfrm>
      </p:grpSpPr>
      <p:pic>
        <p:nvPicPr>
          <p:cNvPr id="10" name="Picture 9" descr="A picture containing drawing&#10;&#10;Description automatically generated">
            <a:extLst>
              <a:ext uri="{FF2B5EF4-FFF2-40B4-BE49-F238E27FC236}">
                <a16:creationId xmlns:a16="http://schemas.microsoft.com/office/drawing/2014/main" id="{1374BAC7-6A16-9746-822E-957168F360A6}"/>
              </a:ext>
            </a:extLst>
          </p:cNvPr>
          <p:cNvPicPr>
            <a:picLocks noChangeAspect="1"/>
          </p:cNvPicPr>
          <p:nvPr userDrawn="1"/>
        </p:nvPicPr>
        <p:blipFill>
          <a:blip r:embed="rId2"/>
          <a:stretch>
            <a:fillRect/>
          </a:stretch>
        </p:blipFill>
        <p:spPr>
          <a:xfrm>
            <a:off x="460690" y="499795"/>
            <a:ext cx="1764033" cy="362472"/>
          </a:xfrm>
          <a:prstGeom prst="rect">
            <a:avLst/>
          </a:prstGeom>
        </p:spPr>
      </p:pic>
      <p:sp>
        <p:nvSpPr>
          <p:cNvPr id="11" name="Title 1">
            <a:extLst>
              <a:ext uri="{FF2B5EF4-FFF2-40B4-BE49-F238E27FC236}">
                <a16:creationId xmlns:a16="http://schemas.microsoft.com/office/drawing/2014/main" id="{262ECB77-EAD8-424F-87DF-B9C73158F5C4}"/>
              </a:ext>
            </a:extLst>
          </p:cNvPr>
          <p:cNvSpPr>
            <a:spLocks noGrp="1"/>
          </p:cNvSpPr>
          <p:nvPr>
            <p:ph type="title" hasCustomPrompt="1"/>
          </p:nvPr>
        </p:nvSpPr>
        <p:spPr>
          <a:xfrm>
            <a:off x="460692" y="1747101"/>
            <a:ext cx="8664825" cy="2224727"/>
          </a:xfrm>
        </p:spPr>
        <p:txBody>
          <a:bodyPr anchor="t">
            <a:noAutofit/>
          </a:bodyPr>
          <a:lstStyle>
            <a:lvl1pPr algn="l">
              <a:lnSpc>
                <a:spcPct val="90000"/>
              </a:lnSpc>
              <a:defRPr sz="7200" b="1" cap="none">
                <a:solidFill>
                  <a:srgbClr val="EC1300"/>
                </a:solidFill>
              </a:defRPr>
            </a:lvl1pPr>
          </a:lstStyle>
          <a:p>
            <a:r>
              <a:rPr lang="en-US"/>
              <a:t>Click to Edit </a:t>
            </a:r>
            <a:br>
              <a:rPr lang="en-US"/>
            </a:br>
            <a:r>
              <a:rPr lang="en-US"/>
              <a:t>Master Title Style</a:t>
            </a:r>
          </a:p>
        </p:txBody>
      </p:sp>
      <p:sp>
        <p:nvSpPr>
          <p:cNvPr id="12" name="Text Placeholder 2">
            <a:extLst>
              <a:ext uri="{FF2B5EF4-FFF2-40B4-BE49-F238E27FC236}">
                <a16:creationId xmlns:a16="http://schemas.microsoft.com/office/drawing/2014/main" id="{02009AE9-7750-8340-9D6D-36FE86073BD2}"/>
              </a:ext>
            </a:extLst>
          </p:cNvPr>
          <p:cNvSpPr>
            <a:spLocks noGrp="1"/>
          </p:cNvSpPr>
          <p:nvPr>
            <p:ph type="body" idx="1"/>
          </p:nvPr>
        </p:nvSpPr>
        <p:spPr>
          <a:xfrm>
            <a:off x="460692" y="4110088"/>
            <a:ext cx="8664825" cy="691299"/>
          </a:xfrm>
        </p:spPr>
        <p:txBody>
          <a:bodyPr lIns="91440" tIns="182880" rIns="91440" bIns="0" anchor="b">
            <a:normAutofit/>
          </a:bodyPr>
          <a:lstStyle>
            <a:lvl1pPr marL="0" indent="0">
              <a:lnSpc>
                <a:spcPct val="8000"/>
              </a:lnSpc>
              <a:buNone/>
              <a:defRPr sz="4800">
                <a:solidFill>
                  <a:srgbClr val="EC1300"/>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5695265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6DF7DC-894B-3146-9E26-E4A23DCFC9BA}"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47AD8-A55A-6E4E-8A17-B0F5A77AF5FA}" type="slidenum">
              <a:rPr lang="en-US" smtClean="0"/>
              <a:t>‹#›</a:t>
            </a:fld>
            <a:endParaRPr lang="en-US"/>
          </a:p>
        </p:txBody>
      </p:sp>
    </p:spTree>
    <p:extLst>
      <p:ext uri="{BB962C8B-B14F-4D97-AF65-F5344CB8AC3E}">
        <p14:creationId xmlns:p14="http://schemas.microsoft.com/office/powerpoint/2010/main" val="236184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ck_Title">
    <p:bg>
      <p:bgPr>
        <a:solidFill>
          <a:schemeClr val="tx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3481715-5CEE-8F4F-B12D-084FEAFC39B2}"/>
              </a:ext>
            </a:extLst>
          </p:cNvPr>
          <p:cNvSpPr>
            <a:spLocks noGrp="1"/>
          </p:cNvSpPr>
          <p:nvPr>
            <p:ph type="title" hasCustomPrompt="1"/>
          </p:nvPr>
        </p:nvSpPr>
        <p:spPr>
          <a:xfrm>
            <a:off x="460692" y="1747101"/>
            <a:ext cx="8664825" cy="2224727"/>
          </a:xfrm>
        </p:spPr>
        <p:txBody>
          <a:bodyPr anchor="t">
            <a:noAutofit/>
          </a:bodyPr>
          <a:lstStyle>
            <a:lvl1pPr algn="l">
              <a:lnSpc>
                <a:spcPct val="90000"/>
              </a:lnSpc>
              <a:defRPr sz="7200" b="1" cap="none">
                <a:solidFill>
                  <a:schemeClr val="bg1"/>
                </a:solidFill>
              </a:defRPr>
            </a:lvl1pPr>
          </a:lstStyle>
          <a:p>
            <a:r>
              <a:rPr lang="en-US"/>
              <a:t>Click to Edit </a:t>
            </a:r>
            <a:br>
              <a:rPr lang="en-US"/>
            </a:br>
            <a:r>
              <a:rPr lang="en-US"/>
              <a:t>Master Title Style</a:t>
            </a:r>
          </a:p>
        </p:txBody>
      </p:sp>
      <p:sp>
        <p:nvSpPr>
          <p:cNvPr id="16" name="Text Placeholder 2">
            <a:extLst>
              <a:ext uri="{FF2B5EF4-FFF2-40B4-BE49-F238E27FC236}">
                <a16:creationId xmlns:a16="http://schemas.microsoft.com/office/drawing/2014/main" id="{EB11F352-68B1-E94D-BDA4-4BF8BDFDDFC2}"/>
              </a:ext>
            </a:extLst>
          </p:cNvPr>
          <p:cNvSpPr>
            <a:spLocks noGrp="1"/>
          </p:cNvSpPr>
          <p:nvPr>
            <p:ph type="body" idx="1"/>
          </p:nvPr>
        </p:nvSpPr>
        <p:spPr>
          <a:xfrm>
            <a:off x="460692" y="4110088"/>
            <a:ext cx="8664825" cy="691299"/>
          </a:xfrm>
        </p:spPr>
        <p:txBody>
          <a:bodyPr lIns="91440" tIns="182880" rIns="91440" bIns="0" anchor="b">
            <a:normAutofit/>
          </a:bodyPr>
          <a:lstStyle>
            <a:lvl1pPr marL="0" indent="0">
              <a:lnSpc>
                <a:spcPct val="8000"/>
              </a:lnSpc>
              <a:buNone/>
              <a:defRPr sz="4800">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17" name="Picture 16" descr="A picture containing drawing&#10;&#10;Description automatically generated">
            <a:extLst>
              <a:ext uri="{FF2B5EF4-FFF2-40B4-BE49-F238E27FC236}">
                <a16:creationId xmlns:a16="http://schemas.microsoft.com/office/drawing/2014/main" id="{51598343-E152-0147-8B57-7005EC5B9E8C}"/>
              </a:ext>
            </a:extLst>
          </p:cNvPr>
          <p:cNvPicPr>
            <a:picLocks noChangeAspect="1"/>
          </p:cNvPicPr>
          <p:nvPr userDrawn="1"/>
        </p:nvPicPr>
        <p:blipFill>
          <a:blip r:embed="rId2"/>
          <a:stretch>
            <a:fillRect/>
          </a:stretch>
        </p:blipFill>
        <p:spPr>
          <a:xfrm>
            <a:off x="460692" y="499795"/>
            <a:ext cx="1764033" cy="362472"/>
          </a:xfrm>
          <a:prstGeom prst="rect">
            <a:avLst/>
          </a:prstGeom>
        </p:spPr>
      </p:pic>
    </p:spTree>
    <p:extLst>
      <p:ext uri="{BB962C8B-B14F-4D97-AF65-F5344CB8AC3E}">
        <p14:creationId xmlns:p14="http://schemas.microsoft.com/office/powerpoint/2010/main" val="1161617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d_Section">
    <p:bg>
      <p:bgPr>
        <a:solidFill>
          <a:srgbClr val="EC1300"/>
        </a:solidFill>
        <a:effectLst/>
      </p:bgPr>
    </p:bg>
    <p:spTree>
      <p:nvGrpSpPr>
        <p:cNvPr id="1" name=""/>
        <p:cNvGrpSpPr/>
        <p:nvPr/>
      </p:nvGrpSpPr>
      <p:grpSpPr>
        <a:xfrm>
          <a:off x="0" y="0"/>
          <a:ext cx="0" cy="0"/>
          <a:chOff x="0" y="0"/>
          <a:chExt cx="0" cy="0"/>
        </a:xfrm>
      </p:grpSpPr>
      <p:sp>
        <p:nvSpPr>
          <p:cNvPr id="9" name="Slide Number Placeholder 7"/>
          <p:cNvSpPr txBox="1">
            <a:spLocks/>
          </p:cNvSpPr>
          <p:nvPr userDrawn="1"/>
        </p:nvSpPr>
        <p:spPr>
          <a:xfrm>
            <a:off x="8940800" y="6320068"/>
            <a:ext cx="2844800" cy="365125"/>
          </a:xfrm>
          <a:prstGeom prst="rect">
            <a:avLst/>
          </a:prstGeom>
        </p:spPr>
        <p:txBody>
          <a:bodyPr vert="horz" lIns="121920" tIns="60960" rIns="121920" bIns="6096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1200" smtClean="0"/>
              <a:pPr/>
              <a:t>‹#›</a:t>
            </a:fld>
            <a:endParaRPr lang="en-US" sz="1200"/>
          </a:p>
        </p:txBody>
      </p:sp>
      <p:sp>
        <p:nvSpPr>
          <p:cNvPr id="8" name="Title 1">
            <a:extLst>
              <a:ext uri="{FF2B5EF4-FFF2-40B4-BE49-F238E27FC236}">
                <a16:creationId xmlns:a16="http://schemas.microsoft.com/office/drawing/2014/main" id="{63EFA43A-17A0-084F-9FA6-4260AB78869F}"/>
              </a:ext>
            </a:extLst>
          </p:cNvPr>
          <p:cNvSpPr>
            <a:spLocks noGrp="1"/>
          </p:cNvSpPr>
          <p:nvPr>
            <p:ph type="title" hasCustomPrompt="1"/>
          </p:nvPr>
        </p:nvSpPr>
        <p:spPr>
          <a:xfrm>
            <a:off x="460692" y="1747101"/>
            <a:ext cx="8664825" cy="1960776"/>
          </a:xfrm>
        </p:spPr>
        <p:txBody>
          <a:bodyPr anchor="t">
            <a:noAutofit/>
          </a:bodyPr>
          <a:lstStyle>
            <a:lvl1pPr algn="l">
              <a:lnSpc>
                <a:spcPct val="90000"/>
              </a:lnSpc>
              <a:defRPr sz="6000" b="1" cap="none">
                <a:solidFill>
                  <a:schemeClr val="tx1"/>
                </a:solidFill>
              </a:defRPr>
            </a:lvl1pPr>
          </a:lstStyle>
          <a:p>
            <a:r>
              <a:rPr lang="en-US"/>
              <a:t>Section </a:t>
            </a:r>
            <a:br>
              <a:rPr lang="en-US"/>
            </a:br>
            <a:r>
              <a:rPr lang="en-US"/>
              <a:t>Page Title</a:t>
            </a:r>
          </a:p>
        </p:txBody>
      </p:sp>
      <p:sp>
        <p:nvSpPr>
          <p:cNvPr id="10" name="Text Placeholder 2">
            <a:extLst>
              <a:ext uri="{FF2B5EF4-FFF2-40B4-BE49-F238E27FC236}">
                <a16:creationId xmlns:a16="http://schemas.microsoft.com/office/drawing/2014/main" id="{11822B4D-05D7-4F4A-A909-2F2B72CE161B}"/>
              </a:ext>
            </a:extLst>
          </p:cNvPr>
          <p:cNvSpPr>
            <a:spLocks noGrp="1"/>
          </p:cNvSpPr>
          <p:nvPr>
            <p:ph type="body" idx="1" hasCustomPrompt="1"/>
          </p:nvPr>
        </p:nvSpPr>
        <p:spPr>
          <a:xfrm>
            <a:off x="460692" y="3758777"/>
            <a:ext cx="8664825" cy="691299"/>
          </a:xfrm>
        </p:spPr>
        <p:txBody>
          <a:bodyPr lIns="91440" tIns="182880" rIns="91440" bIns="0" anchor="b">
            <a:normAutofit/>
          </a:bodyPr>
          <a:lstStyle>
            <a:lvl1pPr marL="0" indent="0">
              <a:lnSpc>
                <a:spcPct val="8000"/>
              </a:lnSpc>
              <a:buNone/>
              <a:defRPr sz="400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Chapter Page Subtitle</a:t>
            </a:r>
          </a:p>
        </p:txBody>
      </p:sp>
      <p:pic>
        <p:nvPicPr>
          <p:cNvPr id="11" name="Picture 10" descr="A picture containing drawing&#10;&#10;Description automatically generated">
            <a:extLst>
              <a:ext uri="{FF2B5EF4-FFF2-40B4-BE49-F238E27FC236}">
                <a16:creationId xmlns:a16="http://schemas.microsoft.com/office/drawing/2014/main" id="{7729E464-57FE-5E40-AE6B-F2531CB81C81}"/>
              </a:ext>
            </a:extLst>
          </p:cNvPr>
          <p:cNvPicPr>
            <a:picLocks noChangeAspect="1"/>
          </p:cNvPicPr>
          <p:nvPr userDrawn="1"/>
        </p:nvPicPr>
        <p:blipFill>
          <a:blip r:embed="rId2"/>
          <a:stretch>
            <a:fillRect/>
          </a:stretch>
        </p:blipFill>
        <p:spPr>
          <a:xfrm>
            <a:off x="460692" y="499795"/>
            <a:ext cx="1764033" cy="362472"/>
          </a:xfrm>
          <a:prstGeom prst="rect">
            <a:avLst/>
          </a:prstGeom>
        </p:spPr>
      </p:pic>
    </p:spTree>
    <p:extLst>
      <p:ext uri="{BB962C8B-B14F-4D97-AF65-F5344CB8AC3E}">
        <p14:creationId xmlns:p14="http://schemas.microsoft.com/office/powerpoint/2010/main" val="2441856331"/>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Red_Interior_1">
    <p:bg>
      <p:bgPr>
        <a:solidFill>
          <a:srgbClr val="EC13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458551"/>
            <a:ext cx="8691513" cy="676868"/>
          </a:xfrm>
        </p:spPr>
        <p:txBody>
          <a:bodyPr>
            <a:noAutofit/>
          </a:bodyPr>
          <a:lstStyle>
            <a:lvl1pPr algn="l">
              <a:defRPr sz="3733" b="1"/>
            </a:lvl1pPr>
          </a:lstStyle>
          <a:p>
            <a:r>
              <a:rPr lang="en-US"/>
              <a:t>Click to Edit Master Title Style</a:t>
            </a:r>
          </a:p>
        </p:txBody>
      </p:sp>
      <p:sp>
        <p:nvSpPr>
          <p:cNvPr id="3" name="Content Placeholder 2"/>
          <p:cNvSpPr>
            <a:spLocks noGrp="1"/>
          </p:cNvSpPr>
          <p:nvPr>
            <p:ph idx="1"/>
          </p:nvPr>
        </p:nvSpPr>
        <p:spPr>
          <a:xfrm>
            <a:off x="609601" y="1317981"/>
            <a:ext cx="8691513" cy="4525963"/>
          </a:xfrm>
        </p:spPr>
        <p:txBody>
          <a:bodyPr>
            <a:normAutofit/>
          </a:bodyPr>
          <a:lstStyle>
            <a:lvl1pPr>
              <a:defRPr sz="3200"/>
            </a:lvl1pPr>
            <a:lvl2pPr>
              <a:defRPr sz="3200"/>
            </a:lvl2pPr>
            <a:lvl3pPr>
              <a:defRPr sz="3200"/>
            </a:lvl3pPr>
            <a:lvl4pPr>
              <a:defRPr sz="3200"/>
            </a:lvl4pPr>
            <a:lvl5pPr>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txBox="1">
            <a:spLocks/>
          </p:cNvSpPr>
          <p:nvPr userDrawn="1"/>
        </p:nvSpPr>
        <p:spPr>
          <a:xfrm>
            <a:off x="8940800" y="6320068"/>
            <a:ext cx="2844800" cy="365125"/>
          </a:xfrm>
          <a:prstGeom prst="rect">
            <a:avLst/>
          </a:prstGeom>
        </p:spPr>
        <p:txBody>
          <a:bodyPr vert="horz" lIns="121920" tIns="60960" rIns="121920" bIns="6096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1200" smtClean="0"/>
              <a:pPr/>
              <a:t>‹#›</a:t>
            </a:fld>
            <a:endParaRPr lang="en-US" sz="1200"/>
          </a:p>
        </p:txBody>
      </p:sp>
      <p:pic>
        <p:nvPicPr>
          <p:cNvPr id="8" name="Picture 7" descr="A picture containing drawing&#10;&#10;Description automatically generated">
            <a:extLst>
              <a:ext uri="{FF2B5EF4-FFF2-40B4-BE49-F238E27FC236}">
                <a16:creationId xmlns:a16="http://schemas.microsoft.com/office/drawing/2014/main" id="{6E93EBCD-ED32-234B-8C6D-919854DDD6A0}"/>
              </a:ext>
            </a:extLst>
          </p:cNvPr>
          <p:cNvPicPr>
            <a:picLocks noChangeAspect="1"/>
          </p:cNvPicPr>
          <p:nvPr userDrawn="1"/>
        </p:nvPicPr>
        <p:blipFill>
          <a:blip r:embed="rId2"/>
          <a:stretch>
            <a:fillRect/>
          </a:stretch>
        </p:blipFill>
        <p:spPr>
          <a:xfrm>
            <a:off x="609601" y="6318972"/>
            <a:ext cx="1764033" cy="362472"/>
          </a:xfrm>
          <a:prstGeom prst="rect">
            <a:avLst/>
          </a:prstGeom>
        </p:spPr>
      </p:pic>
    </p:spTree>
    <p:extLst>
      <p:ext uri="{BB962C8B-B14F-4D97-AF65-F5344CB8AC3E}">
        <p14:creationId xmlns:p14="http://schemas.microsoft.com/office/powerpoint/2010/main" val="255036692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Section">
    <p:bg>
      <p:bgPr>
        <a:solidFill>
          <a:schemeClr val="tx1"/>
        </a:solidFill>
        <a:effectLst/>
      </p:bgPr>
    </p:bg>
    <p:spTree>
      <p:nvGrpSpPr>
        <p:cNvPr id="1" name=""/>
        <p:cNvGrpSpPr/>
        <p:nvPr/>
      </p:nvGrpSpPr>
      <p:grpSpPr>
        <a:xfrm>
          <a:off x="0" y="0"/>
          <a:ext cx="0" cy="0"/>
          <a:chOff x="0" y="0"/>
          <a:chExt cx="0" cy="0"/>
        </a:xfrm>
      </p:grpSpPr>
      <p:sp>
        <p:nvSpPr>
          <p:cNvPr id="16" name="Slide Number Placeholder 7"/>
          <p:cNvSpPr txBox="1">
            <a:spLocks/>
          </p:cNvSpPr>
          <p:nvPr userDrawn="1"/>
        </p:nvSpPr>
        <p:spPr>
          <a:xfrm>
            <a:off x="8940800" y="6320068"/>
            <a:ext cx="2844800" cy="365125"/>
          </a:xfrm>
          <a:prstGeom prst="rect">
            <a:avLst/>
          </a:prstGeom>
        </p:spPr>
        <p:txBody>
          <a:bodyPr vert="horz" lIns="121920" tIns="60960" rIns="121920" bIns="6096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a:solidFill>
                <a:srgbClr val="EC1300"/>
              </a:solidFill>
            </a:endParaRPr>
          </a:p>
        </p:txBody>
      </p:sp>
      <p:sp>
        <p:nvSpPr>
          <p:cNvPr id="7" name="Slide Number Placeholder 7">
            <a:extLst>
              <a:ext uri="{FF2B5EF4-FFF2-40B4-BE49-F238E27FC236}">
                <a16:creationId xmlns:a16="http://schemas.microsoft.com/office/drawing/2014/main" id="{3B04723E-B9ED-AF42-8F82-D0DDD7D53592}"/>
              </a:ext>
            </a:extLst>
          </p:cNvPr>
          <p:cNvSpPr txBox="1">
            <a:spLocks/>
          </p:cNvSpPr>
          <p:nvPr userDrawn="1"/>
        </p:nvSpPr>
        <p:spPr>
          <a:xfrm>
            <a:off x="8940800" y="6320068"/>
            <a:ext cx="2844800" cy="365125"/>
          </a:xfrm>
          <a:prstGeom prst="rect">
            <a:avLst/>
          </a:prstGeom>
        </p:spPr>
        <p:txBody>
          <a:bodyPr vert="horz" lIns="121920" tIns="60960" rIns="121920" bIns="6096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1200" smtClean="0">
                <a:solidFill>
                  <a:srgbClr val="EC1300"/>
                </a:solidFill>
              </a:rPr>
              <a:pPr/>
              <a:t>‹#›</a:t>
            </a:fld>
            <a:endParaRPr lang="en-US" sz="1200">
              <a:solidFill>
                <a:srgbClr val="EC1300"/>
              </a:solidFill>
            </a:endParaRPr>
          </a:p>
        </p:txBody>
      </p:sp>
      <p:sp>
        <p:nvSpPr>
          <p:cNvPr id="8" name="Title 1">
            <a:extLst>
              <a:ext uri="{FF2B5EF4-FFF2-40B4-BE49-F238E27FC236}">
                <a16:creationId xmlns:a16="http://schemas.microsoft.com/office/drawing/2014/main" id="{0372F446-E03A-7F4E-AE26-53AA6F86CDA1}"/>
              </a:ext>
            </a:extLst>
          </p:cNvPr>
          <p:cNvSpPr>
            <a:spLocks noGrp="1"/>
          </p:cNvSpPr>
          <p:nvPr>
            <p:ph type="title" hasCustomPrompt="1"/>
          </p:nvPr>
        </p:nvSpPr>
        <p:spPr>
          <a:xfrm>
            <a:off x="460692" y="1747101"/>
            <a:ext cx="8664825" cy="1960776"/>
          </a:xfrm>
        </p:spPr>
        <p:txBody>
          <a:bodyPr anchor="t">
            <a:noAutofit/>
          </a:bodyPr>
          <a:lstStyle>
            <a:lvl1pPr algn="l">
              <a:lnSpc>
                <a:spcPct val="90000"/>
              </a:lnSpc>
              <a:defRPr sz="6000" b="1" cap="none">
                <a:solidFill>
                  <a:srgbClr val="EC1300"/>
                </a:solidFill>
              </a:defRPr>
            </a:lvl1pPr>
          </a:lstStyle>
          <a:p>
            <a:r>
              <a:rPr lang="en-US"/>
              <a:t>Section </a:t>
            </a:r>
            <a:br>
              <a:rPr lang="en-US"/>
            </a:br>
            <a:r>
              <a:rPr lang="en-US"/>
              <a:t>Page Title</a:t>
            </a:r>
          </a:p>
        </p:txBody>
      </p:sp>
      <p:sp>
        <p:nvSpPr>
          <p:cNvPr id="9" name="Text Placeholder 2">
            <a:extLst>
              <a:ext uri="{FF2B5EF4-FFF2-40B4-BE49-F238E27FC236}">
                <a16:creationId xmlns:a16="http://schemas.microsoft.com/office/drawing/2014/main" id="{9D9DAE8B-D105-7742-8A54-2DB98CD7724F}"/>
              </a:ext>
            </a:extLst>
          </p:cNvPr>
          <p:cNvSpPr>
            <a:spLocks noGrp="1"/>
          </p:cNvSpPr>
          <p:nvPr>
            <p:ph type="body" idx="1" hasCustomPrompt="1"/>
          </p:nvPr>
        </p:nvSpPr>
        <p:spPr>
          <a:xfrm>
            <a:off x="460692" y="3758777"/>
            <a:ext cx="8664825" cy="691299"/>
          </a:xfrm>
        </p:spPr>
        <p:txBody>
          <a:bodyPr lIns="91440" tIns="182880" rIns="91440" bIns="0" anchor="b">
            <a:normAutofit/>
          </a:bodyPr>
          <a:lstStyle>
            <a:lvl1pPr marL="0" indent="0">
              <a:lnSpc>
                <a:spcPct val="8000"/>
              </a:lnSpc>
              <a:buNone/>
              <a:defRPr sz="4000">
                <a:solidFill>
                  <a:srgbClr val="EC1300"/>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Chapter Page Subtitle</a:t>
            </a:r>
          </a:p>
        </p:txBody>
      </p:sp>
      <p:pic>
        <p:nvPicPr>
          <p:cNvPr id="10" name="Picture 9" descr="A picture containing drawing&#10;&#10;Description automatically generated">
            <a:extLst>
              <a:ext uri="{FF2B5EF4-FFF2-40B4-BE49-F238E27FC236}">
                <a16:creationId xmlns:a16="http://schemas.microsoft.com/office/drawing/2014/main" id="{6199BB9A-CEBB-9549-B665-0FC796771F41}"/>
              </a:ext>
            </a:extLst>
          </p:cNvPr>
          <p:cNvPicPr>
            <a:picLocks noChangeAspect="1"/>
          </p:cNvPicPr>
          <p:nvPr userDrawn="1"/>
        </p:nvPicPr>
        <p:blipFill>
          <a:blip r:embed="rId2"/>
          <a:stretch>
            <a:fillRect/>
          </a:stretch>
        </p:blipFill>
        <p:spPr>
          <a:xfrm>
            <a:off x="460690" y="499795"/>
            <a:ext cx="1764033" cy="362472"/>
          </a:xfrm>
          <a:prstGeom prst="rect">
            <a:avLst/>
          </a:prstGeom>
        </p:spPr>
      </p:pic>
    </p:spTree>
    <p:extLst>
      <p:ext uri="{BB962C8B-B14F-4D97-AF65-F5344CB8AC3E}">
        <p14:creationId xmlns:p14="http://schemas.microsoft.com/office/powerpoint/2010/main" val="2209120429"/>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_Interior_1">
    <p:bg>
      <p:bgPr>
        <a:solidFill>
          <a:schemeClr val="tx1"/>
        </a:solidFill>
        <a:effectLst/>
      </p:bgPr>
    </p:bg>
    <p:spTree>
      <p:nvGrpSpPr>
        <p:cNvPr id="1" name=""/>
        <p:cNvGrpSpPr/>
        <p:nvPr/>
      </p:nvGrpSpPr>
      <p:grpSpPr>
        <a:xfrm>
          <a:off x="0" y="0"/>
          <a:ext cx="0" cy="0"/>
          <a:chOff x="0" y="0"/>
          <a:chExt cx="0" cy="0"/>
        </a:xfrm>
      </p:grpSpPr>
      <p:sp>
        <p:nvSpPr>
          <p:cNvPr id="11" name="Slide Number Placeholder 7"/>
          <p:cNvSpPr txBox="1">
            <a:spLocks/>
          </p:cNvSpPr>
          <p:nvPr userDrawn="1"/>
        </p:nvSpPr>
        <p:spPr>
          <a:xfrm>
            <a:off x="8940800" y="6320068"/>
            <a:ext cx="2844800" cy="365125"/>
          </a:xfrm>
          <a:prstGeom prst="rect">
            <a:avLst/>
          </a:prstGeom>
        </p:spPr>
        <p:txBody>
          <a:bodyPr vert="horz" lIns="121920" tIns="60960" rIns="121920" bIns="6096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1200" smtClean="0">
                <a:solidFill>
                  <a:srgbClr val="EC1300"/>
                </a:solidFill>
              </a:rPr>
              <a:pPr/>
              <a:t>‹#›</a:t>
            </a:fld>
            <a:endParaRPr lang="en-US" sz="1200">
              <a:solidFill>
                <a:srgbClr val="EC1300"/>
              </a:solidFill>
            </a:endParaRPr>
          </a:p>
        </p:txBody>
      </p:sp>
      <p:sp>
        <p:nvSpPr>
          <p:cNvPr id="6" name="Title 1">
            <a:extLst>
              <a:ext uri="{FF2B5EF4-FFF2-40B4-BE49-F238E27FC236}">
                <a16:creationId xmlns:a16="http://schemas.microsoft.com/office/drawing/2014/main" id="{B310368C-1F9E-B848-A206-A296572738DD}"/>
              </a:ext>
            </a:extLst>
          </p:cNvPr>
          <p:cNvSpPr>
            <a:spLocks noGrp="1"/>
          </p:cNvSpPr>
          <p:nvPr>
            <p:ph type="title" hasCustomPrompt="1"/>
          </p:nvPr>
        </p:nvSpPr>
        <p:spPr>
          <a:xfrm>
            <a:off x="609601" y="458551"/>
            <a:ext cx="8691513" cy="676868"/>
          </a:xfrm>
        </p:spPr>
        <p:txBody>
          <a:bodyPr>
            <a:noAutofit/>
          </a:bodyPr>
          <a:lstStyle>
            <a:lvl1pPr algn="l">
              <a:defRPr sz="3733" b="1">
                <a:solidFill>
                  <a:srgbClr val="EC1300"/>
                </a:solidFill>
              </a:defRPr>
            </a:lvl1pPr>
          </a:lstStyle>
          <a:p>
            <a:r>
              <a:rPr lang="en-US"/>
              <a:t>Click to Edit Master Title Style</a:t>
            </a:r>
          </a:p>
        </p:txBody>
      </p:sp>
      <p:sp>
        <p:nvSpPr>
          <p:cNvPr id="9" name="Content Placeholder 2">
            <a:extLst>
              <a:ext uri="{FF2B5EF4-FFF2-40B4-BE49-F238E27FC236}">
                <a16:creationId xmlns:a16="http://schemas.microsoft.com/office/drawing/2014/main" id="{547B2426-AC7E-0149-90A6-FD97FCA931A2}"/>
              </a:ext>
            </a:extLst>
          </p:cNvPr>
          <p:cNvSpPr>
            <a:spLocks noGrp="1"/>
          </p:cNvSpPr>
          <p:nvPr>
            <p:ph idx="1"/>
          </p:nvPr>
        </p:nvSpPr>
        <p:spPr>
          <a:xfrm>
            <a:off x="609601" y="1317981"/>
            <a:ext cx="8691513" cy="4525963"/>
          </a:xfrm>
        </p:spPr>
        <p:txBody>
          <a:bodyPr>
            <a:normAutofit/>
          </a:bodyPr>
          <a:lstStyle>
            <a:lvl1pPr>
              <a:defRPr sz="3200">
                <a:solidFill>
                  <a:schemeClr val="bg1"/>
                </a:solidFill>
              </a:defRPr>
            </a:lvl1pPr>
            <a:lvl2pPr>
              <a:defRPr sz="3200">
                <a:solidFill>
                  <a:schemeClr val="bg1"/>
                </a:solidFill>
              </a:defRPr>
            </a:lvl2pPr>
            <a:lvl3pPr>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drawing&#10;&#10;Description automatically generated">
            <a:extLst>
              <a:ext uri="{FF2B5EF4-FFF2-40B4-BE49-F238E27FC236}">
                <a16:creationId xmlns:a16="http://schemas.microsoft.com/office/drawing/2014/main" id="{02AFABEE-5FA5-0848-8144-8390A1B44738}"/>
              </a:ext>
            </a:extLst>
          </p:cNvPr>
          <p:cNvPicPr>
            <a:picLocks noChangeAspect="1"/>
          </p:cNvPicPr>
          <p:nvPr userDrawn="1"/>
        </p:nvPicPr>
        <p:blipFill>
          <a:blip r:embed="rId2"/>
          <a:stretch>
            <a:fillRect/>
          </a:stretch>
        </p:blipFill>
        <p:spPr>
          <a:xfrm>
            <a:off x="609601" y="6320068"/>
            <a:ext cx="1764033" cy="362472"/>
          </a:xfrm>
          <a:prstGeom prst="rect">
            <a:avLst/>
          </a:prstGeom>
        </p:spPr>
      </p:pic>
    </p:spTree>
    <p:extLst>
      <p:ext uri="{BB962C8B-B14F-4D97-AF65-F5344CB8AC3E}">
        <p14:creationId xmlns:p14="http://schemas.microsoft.com/office/powerpoint/2010/main" val="2929547423"/>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y_Section">
    <p:bg>
      <p:bgPr>
        <a:solidFill>
          <a:srgbClr val="E6E6E6"/>
        </a:solidFill>
        <a:effectLst/>
      </p:bgPr>
    </p:bg>
    <p:spTree>
      <p:nvGrpSpPr>
        <p:cNvPr id="1" name=""/>
        <p:cNvGrpSpPr/>
        <p:nvPr/>
      </p:nvGrpSpPr>
      <p:grpSpPr>
        <a:xfrm>
          <a:off x="0" y="0"/>
          <a:ext cx="0" cy="0"/>
          <a:chOff x="0" y="0"/>
          <a:chExt cx="0" cy="0"/>
        </a:xfrm>
      </p:grpSpPr>
      <p:sp>
        <p:nvSpPr>
          <p:cNvPr id="7" name="Slide Number Placeholder 7"/>
          <p:cNvSpPr txBox="1">
            <a:spLocks/>
          </p:cNvSpPr>
          <p:nvPr userDrawn="1"/>
        </p:nvSpPr>
        <p:spPr>
          <a:xfrm>
            <a:off x="8940800" y="6320068"/>
            <a:ext cx="2844800" cy="365125"/>
          </a:xfrm>
          <a:prstGeom prst="rect">
            <a:avLst/>
          </a:prstGeom>
        </p:spPr>
        <p:txBody>
          <a:bodyPr vert="horz" lIns="121920" tIns="60960" rIns="121920" bIns="6096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1200" smtClean="0">
                <a:solidFill>
                  <a:srgbClr val="EC1300"/>
                </a:solidFill>
              </a:rPr>
              <a:pPr/>
              <a:t>‹#›</a:t>
            </a:fld>
            <a:endParaRPr lang="en-US" sz="1200">
              <a:solidFill>
                <a:srgbClr val="EC1300"/>
              </a:solidFill>
            </a:endParaRPr>
          </a:p>
        </p:txBody>
      </p:sp>
      <p:pic>
        <p:nvPicPr>
          <p:cNvPr id="10" name="Picture 9" descr="A picture containing drawing&#10;&#10;Description automatically generated">
            <a:extLst>
              <a:ext uri="{FF2B5EF4-FFF2-40B4-BE49-F238E27FC236}">
                <a16:creationId xmlns:a16="http://schemas.microsoft.com/office/drawing/2014/main" id="{B054F1E5-DAEB-0E42-A6E3-54E2AA515E2C}"/>
              </a:ext>
            </a:extLst>
          </p:cNvPr>
          <p:cNvPicPr>
            <a:picLocks noChangeAspect="1"/>
          </p:cNvPicPr>
          <p:nvPr userDrawn="1"/>
        </p:nvPicPr>
        <p:blipFill>
          <a:blip r:embed="rId2"/>
          <a:stretch>
            <a:fillRect/>
          </a:stretch>
        </p:blipFill>
        <p:spPr>
          <a:xfrm>
            <a:off x="460690" y="499795"/>
            <a:ext cx="1764033" cy="362472"/>
          </a:xfrm>
          <a:prstGeom prst="rect">
            <a:avLst/>
          </a:prstGeom>
        </p:spPr>
      </p:pic>
      <p:sp>
        <p:nvSpPr>
          <p:cNvPr id="15" name="Title 1">
            <a:extLst>
              <a:ext uri="{FF2B5EF4-FFF2-40B4-BE49-F238E27FC236}">
                <a16:creationId xmlns:a16="http://schemas.microsoft.com/office/drawing/2014/main" id="{C3288175-F580-7D43-81BE-7FBFB4B83DA0}"/>
              </a:ext>
            </a:extLst>
          </p:cNvPr>
          <p:cNvSpPr>
            <a:spLocks noGrp="1"/>
          </p:cNvSpPr>
          <p:nvPr>
            <p:ph type="title" hasCustomPrompt="1"/>
          </p:nvPr>
        </p:nvSpPr>
        <p:spPr>
          <a:xfrm>
            <a:off x="460692" y="1747101"/>
            <a:ext cx="8664825" cy="1960776"/>
          </a:xfrm>
        </p:spPr>
        <p:txBody>
          <a:bodyPr anchor="t">
            <a:noAutofit/>
          </a:bodyPr>
          <a:lstStyle>
            <a:lvl1pPr algn="l">
              <a:lnSpc>
                <a:spcPct val="90000"/>
              </a:lnSpc>
              <a:defRPr sz="6000" b="1" cap="none">
                <a:solidFill>
                  <a:srgbClr val="EC1300"/>
                </a:solidFill>
              </a:defRPr>
            </a:lvl1pPr>
          </a:lstStyle>
          <a:p>
            <a:r>
              <a:rPr lang="en-US"/>
              <a:t>Section </a:t>
            </a:r>
            <a:br>
              <a:rPr lang="en-US"/>
            </a:br>
            <a:r>
              <a:rPr lang="en-US"/>
              <a:t>Page Title</a:t>
            </a:r>
          </a:p>
        </p:txBody>
      </p:sp>
      <p:sp>
        <p:nvSpPr>
          <p:cNvPr id="16" name="Text Placeholder 2">
            <a:extLst>
              <a:ext uri="{FF2B5EF4-FFF2-40B4-BE49-F238E27FC236}">
                <a16:creationId xmlns:a16="http://schemas.microsoft.com/office/drawing/2014/main" id="{0D4E251D-BFBC-AE4A-BAA5-69497CE0A88F}"/>
              </a:ext>
            </a:extLst>
          </p:cNvPr>
          <p:cNvSpPr>
            <a:spLocks noGrp="1"/>
          </p:cNvSpPr>
          <p:nvPr>
            <p:ph type="body" idx="1" hasCustomPrompt="1"/>
          </p:nvPr>
        </p:nvSpPr>
        <p:spPr>
          <a:xfrm>
            <a:off x="460692" y="3758777"/>
            <a:ext cx="8664825" cy="691299"/>
          </a:xfrm>
        </p:spPr>
        <p:txBody>
          <a:bodyPr lIns="91440" tIns="182880" rIns="91440" bIns="0" anchor="b">
            <a:normAutofit/>
          </a:bodyPr>
          <a:lstStyle>
            <a:lvl1pPr marL="0" indent="0">
              <a:lnSpc>
                <a:spcPct val="8000"/>
              </a:lnSpc>
              <a:buNone/>
              <a:defRPr sz="4000">
                <a:solidFill>
                  <a:srgbClr val="EC1300"/>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Chapter Page Subtitle</a:t>
            </a:r>
          </a:p>
        </p:txBody>
      </p:sp>
    </p:spTree>
    <p:extLst>
      <p:ext uri="{BB962C8B-B14F-4D97-AF65-F5344CB8AC3E}">
        <p14:creationId xmlns:p14="http://schemas.microsoft.com/office/powerpoint/2010/main" val="1121490673"/>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y_Interior_2">
    <p:bg>
      <p:bgPr>
        <a:solidFill>
          <a:srgbClr val="E6E6E6"/>
        </a:solidFill>
        <a:effectLst/>
      </p:bgPr>
    </p:bg>
    <p:spTree>
      <p:nvGrpSpPr>
        <p:cNvPr id="1" name=""/>
        <p:cNvGrpSpPr/>
        <p:nvPr/>
      </p:nvGrpSpPr>
      <p:grpSpPr>
        <a:xfrm>
          <a:off x="0" y="0"/>
          <a:ext cx="0" cy="0"/>
          <a:chOff x="0" y="0"/>
          <a:chExt cx="0" cy="0"/>
        </a:xfrm>
      </p:grpSpPr>
      <p:sp>
        <p:nvSpPr>
          <p:cNvPr id="11" name="Slide Number Placeholder 7">
            <a:extLst>
              <a:ext uri="{FF2B5EF4-FFF2-40B4-BE49-F238E27FC236}">
                <a16:creationId xmlns:a16="http://schemas.microsoft.com/office/drawing/2014/main" id="{E83C8F9E-8AA2-E641-B7D1-A9EFACF75374}"/>
              </a:ext>
            </a:extLst>
          </p:cNvPr>
          <p:cNvSpPr txBox="1">
            <a:spLocks/>
          </p:cNvSpPr>
          <p:nvPr userDrawn="1"/>
        </p:nvSpPr>
        <p:spPr>
          <a:xfrm>
            <a:off x="8940800" y="6320068"/>
            <a:ext cx="2844800" cy="365125"/>
          </a:xfrm>
          <a:prstGeom prst="rect">
            <a:avLst/>
          </a:prstGeom>
        </p:spPr>
        <p:txBody>
          <a:bodyPr vert="horz" lIns="121920" tIns="60960" rIns="121920" bIns="6096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1200" smtClean="0">
                <a:solidFill>
                  <a:srgbClr val="EC1300"/>
                </a:solidFill>
              </a:rPr>
              <a:pPr/>
              <a:t>‹#›</a:t>
            </a:fld>
            <a:endParaRPr lang="en-US" sz="1200">
              <a:solidFill>
                <a:srgbClr val="EC1300"/>
              </a:solidFill>
            </a:endParaRPr>
          </a:p>
        </p:txBody>
      </p:sp>
      <p:sp>
        <p:nvSpPr>
          <p:cNvPr id="12" name="Title 1">
            <a:extLst>
              <a:ext uri="{FF2B5EF4-FFF2-40B4-BE49-F238E27FC236}">
                <a16:creationId xmlns:a16="http://schemas.microsoft.com/office/drawing/2014/main" id="{F2FB2457-2C0A-A640-A4D6-B2180523C314}"/>
              </a:ext>
            </a:extLst>
          </p:cNvPr>
          <p:cNvSpPr>
            <a:spLocks noGrp="1"/>
          </p:cNvSpPr>
          <p:nvPr>
            <p:ph type="title" hasCustomPrompt="1"/>
          </p:nvPr>
        </p:nvSpPr>
        <p:spPr>
          <a:xfrm>
            <a:off x="609601" y="458551"/>
            <a:ext cx="8691513" cy="676868"/>
          </a:xfrm>
        </p:spPr>
        <p:txBody>
          <a:bodyPr>
            <a:noAutofit/>
          </a:bodyPr>
          <a:lstStyle>
            <a:lvl1pPr algn="l">
              <a:defRPr sz="3733" b="1">
                <a:solidFill>
                  <a:srgbClr val="EC1300"/>
                </a:solidFill>
              </a:defRPr>
            </a:lvl1pPr>
          </a:lstStyle>
          <a:p>
            <a:r>
              <a:rPr lang="en-US"/>
              <a:t>Click to Edit Master Title Style</a:t>
            </a:r>
          </a:p>
        </p:txBody>
      </p:sp>
      <p:sp>
        <p:nvSpPr>
          <p:cNvPr id="13" name="Content Placeholder 2">
            <a:extLst>
              <a:ext uri="{FF2B5EF4-FFF2-40B4-BE49-F238E27FC236}">
                <a16:creationId xmlns:a16="http://schemas.microsoft.com/office/drawing/2014/main" id="{9ED155D2-36F5-E145-B07D-D446B345FF75}"/>
              </a:ext>
            </a:extLst>
          </p:cNvPr>
          <p:cNvSpPr>
            <a:spLocks noGrp="1"/>
          </p:cNvSpPr>
          <p:nvPr>
            <p:ph idx="1"/>
          </p:nvPr>
        </p:nvSpPr>
        <p:spPr>
          <a:xfrm>
            <a:off x="609601" y="1317981"/>
            <a:ext cx="8691513" cy="4525963"/>
          </a:xfrm>
        </p:spPr>
        <p:txBody>
          <a:bodyPr>
            <a:normAutofit/>
          </a:bodyPr>
          <a:lstStyle>
            <a:lvl1pPr>
              <a:defRPr sz="3200">
                <a:solidFill>
                  <a:schemeClr val="bg1"/>
                </a:solidFill>
              </a:defRPr>
            </a:lvl1pPr>
            <a:lvl2pPr>
              <a:defRPr sz="3200">
                <a:solidFill>
                  <a:schemeClr val="bg1"/>
                </a:solidFill>
              </a:defRPr>
            </a:lvl2pPr>
            <a:lvl3pPr>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drawing&#10;&#10;Description automatically generated">
            <a:extLst>
              <a:ext uri="{FF2B5EF4-FFF2-40B4-BE49-F238E27FC236}">
                <a16:creationId xmlns:a16="http://schemas.microsoft.com/office/drawing/2014/main" id="{4DF2F237-486F-814F-A05A-967357B61885}"/>
              </a:ext>
            </a:extLst>
          </p:cNvPr>
          <p:cNvPicPr>
            <a:picLocks noChangeAspect="1"/>
          </p:cNvPicPr>
          <p:nvPr userDrawn="1"/>
        </p:nvPicPr>
        <p:blipFill>
          <a:blip r:embed="rId2"/>
          <a:stretch>
            <a:fillRect/>
          </a:stretch>
        </p:blipFill>
        <p:spPr>
          <a:xfrm>
            <a:off x="609601" y="6320068"/>
            <a:ext cx="1764033" cy="362472"/>
          </a:xfrm>
          <a:prstGeom prst="rect">
            <a:avLst/>
          </a:prstGeom>
        </p:spPr>
      </p:pic>
    </p:spTree>
    <p:extLst>
      <p:ext uri="{BB962C8B-B14F-4D97-AF65-F5344CB8AC3E}">
        <p14:creationId xmlns:p14="http://schemas.microsoft.com/office/powerpoint/2010/main" val="3195843198"/>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_Section">
    <p:bg>
      <p:bgPr>
        <a:solidFill>
          <a:schemeClr val="bg1"/>
        </a:solidFill>
        <a:effectLst/>
      </p:bgPr>
    </p:bg>
    <p:spTree>
      <p:nvGrpSpPr>
        <p:cNvPr id="1" name=""/>
        <p:cNvGrpSpPr/>
        <p:nvPr/>
      </p:nvGrpSpPr>
      <p:grpSpPr>
        <a:xfrm>
          <a:off x="0" y="0"/>
          <a:ext cx="0" cy="0"/>
          <a:chOff x="0" y="0"/>
          <a:chExt cx="0" cy="0"/>
        </a:xfrm>
      </p:grpSpPr>
      <p:sp>
        <p:nvSpPr>
          <p:cNvPr id="9" name="Slide Number Placeholder 7"/>
          <p:cNvSpPr txBox="1">
            <a:spLocks/>
          </p:cNvSpPr>
          <p:nvPr userDrawn="1"/>
        </p:nvSpPr>
        <p:spPr>
          <a:xfrm>
            <a:off x="8940800" y="6320068"/>
            <a:ext cx="2844800" cy="365125"/>
          </a:xfrm>
          <a:prstGeom prst="rect">
            <a:avLst/>
          </a:prstGeom>
        </p:spPr>
        <p:txBody>
          <a:bodyPr vert="horz" lIns="121920" tIns="60960" rIns="121920" bIns="6096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1200" smtClean="0"/>
              <a:pPr/>
              <a:t>‹#›</a:t>
            </a:fld>
            <a:endParaRPr lang="en-US" sz="1200"/>
          </a:p>
        </p:txBody>
      </p:sp>
      <p:sp>
        <p:nvSpPr>
          <p:cNvPr id="8" name="Title 1">
            <a:extLst>
              <a:ext uri="{FF2B5EF4-FFF2-40B4-BE49-F238E27FC236}">
                <a16:creationId xmlns:a16="http://schemas.microsoft.com/office/drawing/2014/main" id="{63EFA43A-17A0-084F-9FA6-4260AB78869F}"/>
              </a:ext>
            </a:extLst>
          </p:cNvPr>
          <p:cNvSpPr>
            <a:spLocks noGrp="1"/>
          </p:cNvSpPr>
          <p:nvPr>
            <p:ph type="title" hasCustomPrompt="1"/>
          </p:nvPr>
        </p:nvSpPr>
        <p:spPr>
          <a:xfrm>
            <a:off x="460692" y="1747101"/>
            <a:ext cx="8664825" cy="1960776"/>
          </a:xfrm>
        </p:spPr>
        <p:txBody>
          <a:bodyPr anchor="t">
            <a:noAutofit/>
          </a:bodyPr>
          <a:lstStyle>
            <a:lvl1pPr algn="l">
              <a:lnSpc>
                <a:spcPct val="90000"/>
              </a:lnSpc>
              <a:defRPr sz="6000" b="1" cap="none">
                <a:solidFill>
                  <a:schemeClr val="tx1"/>
                </a:solidFill>
              </a:defRPr>
            </a:lvl1pPr>
          </a:lstStyle>
          <a:p>
            <a:r>
              <a:rPr lang="en-US"/>
              <a:t>Section </a:t>
            </a:r>
            <a:br>
              <a:rPr lang="en-US"/>
            </a:br>
            <a:r>
              <a:rPr lang="en-US"/>
              <a:t>Page Title</a:t>
            </a:r>
          </a:p>
        </p:txBody>
      </p:sp>
      <p:sp>
        <p:nvSpPr>
          <p:cNvPr id="10" name="Text Placeholder 2">
            <a:extLst>
              <a:ext uri="{FF2B5EF4-FFF2-40B4-BE49-F238E27FC236}">
                <a16:creationId xmlns:a16="http://schemas.microsoft.com/office/drawing/2014/main" id="{11822B4D-05D7-4F4A-A909-2F2B72CE161B}"/>
              </a:ext>
            </a:extLst>
          </p:cNvPr>
          <p:cNvSpPr>
            <a:spLocks noGrp="1"/>
          </p:cNvSpPr>
          <p:nvPr>
            <p:ph type="body" idx="1" hasCustomPrompt="1"/>
          </p:nvPr>
        </p:nvSpPr>
        <p:spPr>
          <a:xfrm>
            <a:off x="460692" y="3758777"/>
            <a:ext cx="8664825" cy="691299"/>
          </a:xfrm>
        </p:spPr>
        <p:txBody>
          <a:bodyPr lIns="91440" tIns="182880" rIns="91440" bIns="0" anchor="b">
            <a:normAutofit/>
          </a:bodyPr>
          <a:lstStyle>
            <a:lvl1pPr marL="0" indent="0">
              <a:lnSpc>
                <a:spcPct val="8000"/>
              </a:lnSpc>
              <a:buNone/>
              <a:defRPr sz="400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Chapter Page Subtitle</a:t>
            </a:r>
          </a:p>
        </p:txBody>
      </p:sp>
      <p:pic>
        <p:nvPicPr>
          <p:cNvPr id="11" name="Picture 10" descr="A picture containing drawing&#10;&#10;Description automatically generated">
            <a:extLst>
              <a:ext uri="{FF2B5EF4-FFF2-40B4-BE49-F238E27FC236}">
                <a16:creationId xmlns:a16="http://schemas.microsoft.com/office/drawing/2014/main" id="{7729E464-57FE-5E40-AE6B-F2531CB81C81}"/>
              </a:ext>
            </a:extLst>
          </p:cNvPr>
          <p:cNvPicPr>
            <a:picLocks noChangeAspect="1"/>
          </p:cNvPicPr>
          <p:nvPr userDrawn="1"/>
        </p:nvPicPr>
        <p:blipFill>
          <a:blip r:embed="rId2"/>
          <a:stretch>
            <a:fillRect/>
          </a:stretch>
        </p:blipFill>
        <p:spPr>
          <a:xfrm>
            <a:off x="460692" y="499795"/>
            <a:ext cx="1764033" cy="362472"/>
          </a:xfrm>
          <a:prstGeom prst="rect">
            <a:avLst/>
          </a:prstGeom>
        </p:spPr>
      </p:pic>
    </p:spTree>
    <p:extLst>
      <p:ext uri="{BB962C8B-B14F-4D97-AF65-F5344CB8AC3E}">
        <p14:creationId xmlns:p14="http://schemas.microsoft.com/office/powerpoint/2010/main" val="1994945096"/>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Black_Interior_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458551"/>
            <a:ext cx="8691513" cy="676868"/>
          </a:xfrm>
        </p:spPr>
        <p:txBody>
          <a:bodyPr>
            <a:noAutofit/>
          </a:bodyPr>
          <a:lstStyle>
            <a:lvl1pPr algn="l">
              <a:defRPr sz="3733" b="1"/>
            </a:lvl1pPr>
          </a:lstStyle>
          <a:p>
            <a:r>
              <a:rPr lang="en-US"/>
              <a:t>Click to Edit Master Title Style</a:t>
            </a:r>
          </a:p>
        </p:txBody>
      </p:sp>
      <p:sp>
        <p:nvSpPr>
          <p:cNvPr id="3" name="Content Placeholder 2"/>
          <p:cNvSpPr>
            <a:spLocks noGrp="1"/>
          </p:cNvSpPr>
          <p:nvPr>
            <p:ph idx="1"/>
          </p:nvPr>
        </p:nvSpPr>
        <p:spPr>
          <a:xfrm>
            <a:off x="609601" y="1317981"/>
            <a:ext cx="8691513" cy="4525963"/>
          </a:xfrm>
        </p:spPr>
        <p:txBody>
          <a:bodyPr>
            <a:normAutofit/>
          </a:bodyPr>
          <a:lstStyle>
            <a:lvl1pPr>
              <a:defRPr sz="3200"/>
            </a:lvl1pPr>
            <a:lvl2pPr>
              <a:defRPr sz="3200"/>
            </a:lvl2pPr>
            <a:lvl3pPr>
              <a:defRPr sz="3200"/>
            </a:lvl3pPr>
            <a:lvl4pPr>
              <a:defRPr sz="3200"/>
            </a:lvl4pPr>
            <a:lvl5pPr>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txBox="1">
            <a:spLocks/>
          </p:cNvSpPr>
          <p:nvPr userDrawn="1"/>
        </p:nvSpPr>
        <p:spPr>
          <a:xfrm>
            <a:off x="8940800" y="6320068"/>
            <a:ext cx="2844800" cy="365125"/>
          </a:xfrm>
          <a:prstGeom prst="rect">
            <a:avLst/>
          </a:prstGeom>
        </p:spPr>
        <p:txBody>
          <a:bodyPr vert="horz" lIns="121920" tIns="60960" rIns="121920" bIns="6096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1200" smtClean="0"/>
              <a:pPr/>
              <a:t>‹#›</a:t>
            </a:fld>
            <a:endParaRPr lang="en-US" sz="1200"/>
          </a:p>
        </p:txBody>
      </p:sp>
      <p:pic>
        <p:nvPicPr>
          <p:cNvPr id="6" name="Picture 5" descr="A picture containing drawing&#10;&#10;Description automatically generated">
            <a:extLst>
              <a:ext uri="{FF2B5EF4-FFF2-40B4-BE49-F238E27FC236}">
                <a16:creationId xmlns:a16="http://schemas.microsoft.com/office/drawing/2014/main" id="{2CD2B19E-4426-2047-9C35-BE9DFF430047}"/>
              </a:ext>
            </a:extLst>
          </p:cNvPr>
          <p:cNvPicPr>
            <a:picLocks noChangeAspect="1"/>
          </p:cNvPicPr>
          <p:nvPr userDrawn="1"/>
        </p:nvPicPr>
        <p:blipFill>
          <a:blip r:embed="rId2"/>
          <a:stretch>
            <a:fillRect/>
          </a:stretch>
        </p:blipFill>
        <p:spPr>
          <a:xfrm>
            <a:off x="609601" y="6318972"/>
            <a:ext cx="1764033" cy="362472"/>
          </a:xfrm>
          <a:prstGeom prst="rect">
            <a:avLst/>
          </a:prstGeom>
        </p:spPr>
      </p:pic>
    </p:spTree>
    <p:extLst>
      <p:ext uri="{BB962C8B-B14F-4D97-AF65-F5344CB8AC3E}">
        <p14:creationId xmlns:p14="http://schemas.microsoft.com/office/powerpoint/2010/main" val="3541128811"/>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Interior_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p:spPr>
        <p:txBody>
          <a:bodyPr anchor="b">
            <a:normAutofit/>
          </a:bodyPr>
          <a:lstStyle>
            <a:lvl1pPr marL="0" indent="0">
              <a:buNone/>
              <a:defRPr sz="2667" b="1">
                <a:solidFill>
                  <a:srgbClr val="EC1300"/>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400"/>
            </a:lvl1pPr>
            <a:lvl2pPr>
              <a:defRPr sz="2400"/>
            </a:lvl2pPr>
            <a:lvl3pPr>
              <a:defRPr sz="2400"/>
            </a:lvl3pPr>
            <a:lvl4pPr>
              <a:defRPr sz="2400"/>
            </a:lvl4pPr>
            <a:lvl5pPr>
              <a:defRPr sz="24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normAutofit/>
          </a:bodyPr>
          <a:lstStyle>
            <a:lvl1pPr marL="0" indent="0">
              <a:buNone/>
              <a:defRPr sz="2667" b="1">
                <a:solidFill>
                  <a:srgbClr val="EC1300"/>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normAutofit/>
          </a:bodyPr>
          <a:lstStyle>
            <a:lvl1pPr>
              <a:defRPr sz="2400"/>
            </a:lvl1pPr>
            <a:lvl2pPr>
              <a:defRPr sz="2400"/>
            </a:lvl2pPr>
            <a:lvl3pPr>
              <a:defRPr sz="2400"/>
            </a:lvl3pPr>
            <a:lvl4pPr>
              <a:defRPr sz="2400"/>
            </a:lvl4pPr>
            <a:lvl5pPr>
              <a:defRPr sz="24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7"/>
          <p:cNvSpPr txBox="1">
            <a:spLocks/>
          </p:cNvSpPr>
          <p:nvPr userDrawn="1"/>
        </p:nvSpPr>
        <p:spPr>
          <a:xfrm>
            <a:off x="8940800" y="6320068"/>
            <a:ext cx="2844800" cy="365125"/>
          </a:xfrm>
          <a:prstGeom prst="rect">
            <a:avLst/>
          </a:prstGeom>
        </p:spPr>
        <p:txBody>
          <a:bodyPr vert="horz" lIns="121920" tIns="60960" rIns="121920" bIns="6096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1200" smtClean="0"/>
              <a:pPr/>
              <a:t>‹#›</a:t>
            </a:fld>
            <a:endParaRPr lang="en-US" sz="1200"/>
          </a:p>
        </p:txBody>
      </p:sp>
      <p:sp>
        <p:nvSpPr>
          <p:cNvPr id="10" name="Title 1">
            <a:extLst>
              <a:ext uri="{FF2B5EF4-FFF2-40B4-BE49-F238E27FC236}">
                <a16:creationId xmlns:a16="http://schemas.microsoft.com/office/drawing/2014/main" id="{1BEF4FBF-511C-E144-924B-587CF87EC0EF}"/>
              </a:ext>
            </a:extLst>
          </p:cNvPr>
          <p:cNvSpPr txBox="1">
            <a:spLocks/>
          </p:cNvSpPr>
          <p:nvPr userDrawn="1"/>
        </p:nvSpPr>
        <p:spPr>
          <a:xfrm>
            <a:off x="609600" y="731838"/>
            <a:ext cx="10972800" cy="676868"/>
          </a:xfrm>
          <a:prstGeom prst="rect">
            <a:avLst/>
          </a:prstGeom>
        </p:spPr>
        <p:txBody>
          <a:bodyPr vert="horz" lIns="121920" tIns="60960" rIns="121920" bIns="60960" rtlCol="0" anchor="ctr">
            <a:noAutofit/>
          </a:bodyPr>
          <a:lstStyle>
            <a:lvl1pPr algn="l" defTabSz="457200" rtl="0" eaLnBrk="1" latinLnBrk="0" hangingPunct="1">
              <a:spcBef>
                <a:spcPct val="0"/>
              </a:spcBef>
              <a:buNone/>
              <a:defRPr sz="2800" b="1" kern="1200">
                <a:solidFill>
                  <a:srgbClr val="EC1300"/>
                </a:solidFill>
                <a:latin typeface="Arial"/>
                <a:ea typeface="+mj-ea"/>
                <a:cs typeface="Arial"/>
              </a:defRPr>
            </a:lvl1pPr>
          </a:lstStyle>
          <a:p>
            <a:r>
              <a:rPr lang="en-US" sz="3733"/>
              <a:t>Click to Edit Master Title Style</a:t>
            </a:r>
          </a:p>
        </p:txBody>
      </p:sp>
      <p:pic>
        <p:nvPicPr>
          <p:cNvPr id="9" name="Picture 8" descr="A picture containing drawing&#10;&#10;Description automatically generated">
            <a:extLst>
              <a:ext uri="{FF2B5EF4-FFF2-40B4-BE49-F238E27FC236}">
                <a16:creationId xmlns:a16="http://schemas.microsoft.com/office/drawing/2014/main" id="{0F7ECD0A-9624-EE49-BB61-52D889102D5D}"/>
              </a:ext>
            </a:extLst>
          </p:cNvPr>
          <p:cNvPicPr>
            <a:picLocks noChangeAspect="1"/>
          </p:cNvPicPr>
          <p:nvPr userDrawn="1"/>
        </p:nvPicPr>
        <p:blipFill>
          <a:blip r:embed="rId2"/>
          <a:stretch>
            <a:fillRect/>
          </a:stretch>
        </p:blipFill>
        <p:spPr>
          <a:xfrm>
            <a:off x="609601" y="6320068"/>
            <a:ext cx="1764033" cy="362472"/>
          </a:xfrm>
          <a:prstGeom prst="rect">
            <a:avLst/>
          </a:prstGeom>
        </p:spPr>
      </p:pic>
    </p:spTree>
    <p:extLst>
      <p:ext uri="{BB962C8B-B14F-4D97-AF65-F5344CB8AC3E}">
        <p14:creationId xmlns:p14="http://schemas.microsoft.com/office/powerpoint/2010/main" val="1272375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6DF7DC-894B-3146-9E26-E4A23DCFC9BA}"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47AD8-A55A-6E4E-8A17-B0F5A77AF5FA}" type="slidenum">
              <a:rPr lang="en-US" smtClean="0"/>
              <a:t>‹#›</a:t>
            </a:fld>
            <a:endParaRPr lang="en-US"/>
          </a:p>
        </p:txBody>
      </p:sp>
    </p:spTree>
    <p:extLst>
      <p:ext uri="{BB962C8B-B14F-4D97-AF65-F5344CB8AC3E}">
        <p14:creationId xmlns:p14="http://schemas.microsoft.com/office/powerpoint/2010/main" val="5569675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ite_Interior_3">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609600" y="356477"/>
            <a:ext cx="6372112" cy="577710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7" name="Title 1"/>
          <p:cNvSpPr>
            <a:spLocks noGrp="1"/>
          </p:cNvSpPr>
          <p:nvPr>
            <p:ph type="title" hasCustomPrompt="1"/>
          </p:nvPr>
        </p:nvSpPr>
        <p:spPr>
          <a:xfrm>
            <a:off x="7204533" y="356478"/>
            <a:ext cx="4377868" cy="1459327"/>
          </a:xfrm>
        </p:spPr>
        <p:txBody>
          <a:bodyPr>
            <a:noAutofit/>
          </a:bodyPr>
          <a:lstStyle>
            <a:lvl1pPr algn="l">
              <a:defRPr sz="3733" b="1">
                <a:solidFill>
                  <a:srgbClr val="EC1300"/>
                </a:solidFill>
              </a:defRPr>
            </a:lvl1pPr>
          </a:lstStyle>
          <a:p>
            <a:r>
              <a:rPr lang="en-US"/>
              <a:t>Click to Edit Master Title Style</a:t>
            </a:r>
          </a:p>
        </p:txBody>
      </p:sp>
      <p:sp>
        <p:nvSpPr>
          <p:cNvPr id="8" name="Content Placeholder 2"/>
          <p:cNvSpPr>
            <a:spLocks noGrp="1"/>
          </p:cNvSpPr>
          <p:nvPr>
            <p:ph idx="12"/>
          </p:nvPr>
        </p:nvSpPr>
        <p:spPr>
          <a:xfrm>
            <a:off x="7204531" y="2083162"/>
            <a:ext cx="4377869" cy="4050423"/>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7"/>
          <p:cNvSpPr txBox="1">
            <a:spLocks/>
          </p:cNvSpPr>
          <p:nvPr userDrawn="1"/>
        </p:nvSpPr>
        <p:spPr>
          <a:xfrm>
            <a:off x="8940800" y="6320068"/>
            <a:ext cx="2844800" cy="365125"/>
          </a:xfrm>
          <a:prstGeom prst="rect">
            <a:avLst/>
          </a:prstGeom>
        </p:spPr>
        <p:txBody>
          <a:bodyPr vert="horz" lIns="121920" tIns="60960" rIns="121920" bIns="6096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1200" smtClean="0"/>
              <a:pPr/>
              <a:t>‹#›</a:t>
            </a:fld>
            <a:endParaRPr lang="en-US" sz="1200"/>
          </a:p>
        </p:txBody>
      </p:sp>
      <p:pic>
        <p:nvPicPr>
          <p:cNvPr id="9" name="Picture 8" descr="A picture containing drawing&#10;&#10;Description automatically generated">
            <a:extLst>
              <a:ext uri="{FF2B5EF4-FFF2-40B4-BE49-F238E27FC236}">
                <a16:creationId xmlns:a16="http://schemas.microsoft.com/office/drawing/2014/main" id="{7E5E1BFE-9ACF-314F-A5A1-DA31F4AE1375}"/>
              </a:ext>
            </a:extLst>
          </p:cNvPr>
          <p:cNvPicPr>
            <a:picLocks noChangeAspect="1"/>
          </p:cNvPicPr>
          <p:nvPr userDrawn="1"/>
        </p:nvPicPr>
        <p:blipFill>
          <a:blip r:embed="rId2"/>
          <a:stretch>
            <a:fillRect/>
          </a:stretch>
        </p:blipFill>
        <p:spPr>
          <a:xfrm>
            <a:off x="609601" y="6320068"/>
            <a:ext cx="1764033" cy="362472"/>
          </a:xfrm>
          <a:prstGeom prst="rect">
            <a:avLst/>
          </a:prstGeom>
        </p:spPr>
      </p:pic>
    </p:spTree>
    <p:extLst>
      <p:ext uri="{BB962C8B-B14F-4D97-AF65-F5344CB8AC3E}">
        <p14:creationId xmlns:p14="http://schemas.microsoft.com/office/powerpoint/2010/main" val="26729283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White_Interior_4">
    <p:spTree>
      <p:nvGrpSpPr>
        <p:cNvPr id="1" name=""/>
        <p:cNvGrpSpPr/>
        <p:nvPr/>
      </p:nvGrpSpPr>
      <p:grpSpPr>
        <a:xfrm>
          <a:off x="0" y="0"/>
          <a:ext cx="0" cy="0"/>
          <a:chOff x="0" y="0"/>
          <a:chExt cx="0" cy="0"/>
        </a:xfrm>
      </p:grpSpPr>
      <p:sp>
        <p:nvSpPr>
          <p:cNvPr id="2" name="Title 1"/>
          <p:cNvSpPr>
            <a:spLocks noGrp="1"/>
          </p:cNvSpPr>
          <p:nvPr>
            <p:ph type="title"/>
          </p:nvPr>
        </p:nvSpPr>
        <p:spPr>
          <a:xfrm>
            <a:off x="3539067" y="4800600"/>
            <a:ext cx="8382000" cy="566739"/>
          </a:xfrm>
        </p:spPr>
        <p:txBody>
          <a:bodyPr anchor="b"/>
          <a:lstStyle>
            <a:lvl1pPr algn="l">
              <a:defRPr sz="2667" b="1">
                <a:solidFill>
                  <a:srgbClr val="EC1300"/>
                </a:solidFill>
              </a:defRPr>
            </a:lvl1pPr>
          </a:lstStyle>
          <a:p>
            <a:r>
              <a:rPr lang="en-US"/>
              <a:t>Click to edit Master title style</a:t>
            </a:r>
          </a:p>
        </p:txBody>
      </p:sp>
      <p:sp>
        <p:nvSpPr>
          <p:cNvPr id="3" name="Picture Placeholder 2"/>
          <p:cNvSpPr>
            <a:spLocks noGrp="1"/>
          </p:cNvSpPr>
          <p:nvPr>
            <p:ph type="pic" idx="1"/>
          </p:nvPr>
        </p:nvSpPr>
        <p:spPr>
          <a:xfrm>
            <a:off x="372534" y="612775"/>
            <a:ext cx="11548533"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3539067" y="5367338"/>
            <a:ext cx="83820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9" name="Slide Number Placeholder 7"/>
          <p:cNvSpPr txBox="1">
            <a:spLocks/>
          </p:cNvSpPr>
          <p:nvPr userDrawn="1"/>
        </p:nvSpPr>
        <p:spPr>
          <a:xfrm>
            <a:off x="8940800" y="6320068"/>
            <a:ext cx="2844800" cy="365125"/>
          </a:xfrm>
          <a:prstGeom prst="rect">
            <a:avLst/>
          </a:prstGeom>
        </p:spPr>
        <p:txBody>
          <a:bodyPr vert="horz" lIns="121920" tIns="60960" rIns="121920" bIns="6096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1200" smtClean="0"/>
              <a:pPr/>
              <a:t>‹#›</a:t>
            </a:fld>
            <a:endParaRPr lang="en-US" sz="1200"/>
          </a:p>
        </p:txBody>
      </p:sp>
      <p:pic>
        <p:nvPicPr>
          <p:cNvPr id="7" name="Picture 6" descr="A picture containing drawing&#10;&#10;Description automatically generated">
            <a:extLst>
              <a:ext uri="{FF2B5EF4-FFF2-40B4-BE49-F238E27FC236}">
                <a16:creationId xmlns:a16="http://schemas.microsoft.com/office/drawing/2014/main" id="{E21BE1D2-3076-AD4A-9281-ECA963C20121}"/>
              </a:ext>
            </a:extLst>
          </p:cNvPr>
          <p:cNvPicPr>
            <a:picLocks noChangeAspect="1"/>
          </p:cNvPicPr>
          <p:nvPr userDrawn="1"/>
        </p:nvPicPr>
        <p:blipFill>
          <a:blip r:embed="rId2"/>
          <a:stretch>
            <a:fillRect/>
          </a:stretch>
        </p:blipFill>
        <p:spPr>
          <a:xfrm>
            <a:off x="609601" y="6320068"/>
            <a:ext cx="1764033" cy="362472"/>
          </a:xfrm>
          <a:prstGeom prst="rect">
            <a:avLst/>
          </a:prstGeom>
        </p:spPr>
      </p:pic>
    </p:spTree>
    <p:extLst>
      <p:ext uri="{BB962C8B-B14F-4D97-AF65-F5344CB8AC3E}">
        <p14:creationId xmlns:p14="http://schemas.microsoft.com/office/powerpoint/2010/main" val="2157431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51F893F-BD40-3C51-B35F-0A43113FAF18}"/>
              </a:ext>
            </a:extLst>
          </p:cNvPr>
          <p:cNvSpPr/>
          <p:nvPr userDrawn="1"/>
        </p:nvSpPr>
        <p:spPr>
          <a:xfrm>
            <a:off x="0" y="5638800"/>
            <a:ext cx="12192000" cy="1219199"/>
          </a:xfrm>
          <a:prstGeom prst="rect">
            <a:avLst/>
          </a:prstGeom>
          <a:solidFill>
            <a:srgbClr val="E0EE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E30364-5F37-2BE0-6672-B454C7AA9C30}"/>
              </a:ext>
            </a:extLst>
          </p:cNvPr>
          <p:cNvSpPr/>
          <p:nvPr userDrawn="1"/>
        </p:nvSpPr>
        <p:spPr>
          <a:xfrm>
            <a:off x="0" y="0"/>
            <a:ext cx="12192000" cy="5638800"/>
          </a:xfrm>
          <a:prstGeom prst="rect">
            <a:avLst/>
          </a:prstGeom>
          <a:solidFill>
            <a:srgbClr val="141D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ack and white logo&#10;&#10;Description automatically generated">
            <a:extLst>
              <a:ext uri="{FF2B5EF4-FFF2-40B4-BE49-F238E27FC236}">
                <a16:creationId xmlns:a16="http://schemas.microsoft.com/office/drawing/2014/main" id="{3CA1D73E-CEF3-7D53-74C9-4D5C524A8F6A}"/>
              </a:ext>
            </a:extLst>
          </p:cNvPr>
          <p:cNvPicPr>
            <a:picLocks noChangeAspect="1"/>
          </p:cNvPicPr>
          <p:nvPr userDrawn="1"/>
        </p:nvPicPr>
        <p:blipFill>
          <a:blip r:embed="rId2"/>
          <a:stretch>
            <a:fillRect/>
          </a:stretch>
        </p:blipFill>
        <p:spPr>
          <a:xfrm>
            <a:off x="1936750" y="1195564"/>
            <a:ext cx="8318500" cy="3234972"/>
          </a:xfrm>
          <a:prstGeom prst="rect">
            <a:avLst/>
          </a:prstGeom>
        </p:spPr>
      </p:pic>
      <p:sp>
        <p:nvSpPr>
          <p:cNvPr id="24" name="TextBox 23">
            <a:extLst>
              <a:ext uri="{FF2B5EF4-FFF2-40B4-BE49-F238E27FC236}">
                <a16:creationId xmlns:a16="http://schemas.microsoft.com/office/drawing/2014/main" id="{0A1FC7F2-8A25-05C9-3E96-7B9E60787837}"/>
              </a:ext>
            </a:extLst>
          </p:cNvPr>
          <p:cNvSpPr txBox="1"/>
          <p:nvPr userDrawn="1"/>
        </p:nvSpPr>
        <p:spPr>
          <a:xfrm>
            <a:off x="5524500" y="3642141"/>
            <a:ext cx="5156199" cy="692497"/>
          </a:xfrm>
          <a:prstGeom prst="rect">
            <a:avLst/>
          </a:prstGeom>
          <a:noFill/>
        </p:spPr>
        <p:txBody>
          <a:bodyPr wrap="square" rtlCol="0">
            <a:spAutoFit/>
          </a:bodyPr>
          <a:lstStyle/>
          <a:p>
            <a:r>
              <a:rPr lang="en-US" sz="3900">
                <a:solidFill>
                  <a:srgbClr val="85BC41"/>
                </a:solidFill>
              </a:rPr>
              <a:t>Your Partners in Aging.</a:t>
            </a:r>
          </a:p>
        </p:txBody>
      </p:sp>
    </p:spTree>
    <p:extLst>
      <p:ext uri="{BB962C8B-B14F-4D97-AF65-F5344CB8AC3E}">
        <p14:creationId xmlns:p14="http://schemas.microsoft.com/office/powerpoint/2010/main" val="3491417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51F893F-BD40-3C51-B35F-0A43113FAF18}"/>
              </a:ext>
            </a:extLst>
          </p:cNvPr>
          <p:cNvSpPr/>
          <p:nvPr userDrawn="1"/>
        </p:nvSpPr>
        <p:spPr>
          <a:xfrm>
            <a:off x="0" y="5638800"/>
            <a:ext cx="12192000" cy="1219199"/>
          </a:xfrm>
          <a:prstGeom prst="rect">
            <a:avLst/>
          </a:prstGeom>
          <a:solidFill>
            <a:srgbClr val="E0EE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A1FC7F2-8A25-05C9-3E96-7B9E60787837}"/>
              </a:ext>
            </a:extLst>
          </p:cNvPr>
          <p:cNvSpPr txBox="1"/>
          <p:nvPr userDrawn="1"/>
        </p:nvSpPr>
        <p:spPr>
          <a:xfrm>
            <a:off x="5524500" y="3642141"/>
            <a:ext cx="5156199" cy="692497"/>
          </a:xfrm>
          <a:prstGeom prst="rect">
            <a:avLst/>
          </a:prstGeom>
          <a:noFill/>
        </p:spPr>
        <p:txBody>
          <a:bodyPr wrap="square" rtlCol="0">
            <a:spAutoFit/>
          </a:bodyPr>
          <a:lstStyle/>
          <a:p>
            <a:r>
              <a:rPr lang="en-US" sz="3900">
                <a:solidFill>
                  <a:srgbClr val="8E9838"/>
                </a:solidFill>
              </a:rPr>
              <a:t>Your Partners in Aging.</a:t>
            </a:r>
          </a:p>
        </p:txBody>
      </p:sp>
      <p:pic>
        <p:nvPicPr>
          <p:cNvPr id="4" name="Picture 3" descr="A black background with blue and yellow text&#10;&#10;Description automatically generated">
            <a:extLst>
              <a:ext uri="{FF2B5EF4-FFF2-40B4-BE49-F238E27FC236}">
                <a16:creationId xmlns:a16="http://schemas.microsoft.com/office/drawing/2014/main" id="{271EDE4B-C565-C57D-75AE-53599D501EB4}"/>
              </a:ext>
            </a:extLst>
          </p:cNvPr>
          <p:cNvPicPr>
            <a:picLocks noChangeAspect="1"/>
          </p:cNvPicPr>
          <p:nvPr userDrawn="1"/>
        </p:nvPicPr>
        <p:blipFill>
          <a:blip r:embed="rId2"/>
          <a:stretch>
            <a:fillRect/>
          </a:stretch>
        </p:blipFill>
        <p:spPr>
          <a:xfrm>
            <a:off x="2032653" y="1572777"/>
            <a:ext cx="8788603" cy="2480546"/>
          </a:xfrm>
          <a:prstGeom prst="rect">
            <a:avLst/>
          </a:prstGeom>
        </p:spPr>
      </p:pic>
    </p:spTree>
    <p:extLst>
      <p:ext uri="{BB962C8B-B14F-4D97-AF65-F5344CB8AC3E}">
        <p14:creationId xmlns:p14="http://schemas.microsoft.com/office/powerpoint/2010/main" val="16147566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BD411C-3DE7-0E9F-611B-568A721308DE}"/>
              </a:ext>
            </a:extLst>
          </p:cNvPr>
          <p:cNvSpPr/>
          <p:nvPr userDrawn="1"/>
        </p:nvSpPr>
        <p:spPr>
          <a:xfrm>
            <a:off x="0" y="5197475"/>
            <a:ext cx="12192000" cy="1660525"/>
          </a:xfrm>
          <a:prstGeom prst="rect">
            <a:avLst/>
          </a:prstGeom>
          <a:solidFill>
            <a:srgbClr val="E0EE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E30364-5F37-2BE0-6672-B454C7AA9C30}"/>
              </a:ext>
            </a:extLst>
          </p:cNvPr>
          <p:cNvSpPr/>
          <p:nvPr userDrawn="1"/>
        </p:nvSpPr>
        <p:spPr>
          <a:xfrm>
            <a:off x="0" y="0"/>
            <a:ext cx="12192000" cy="5197475"/>
          </a:xfrm>
          <a:prstGeom prst="rect">
            <a:avLst/>
          </a:prstGeom>
          <a:solidFill>
            <a:srgbClr val="141D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2366D488-2335-BEB6-03A9-8E5ECEEF9739}"/>
              </a:ext>
            </a:extLst>
          </p:cNvPr>
          <p:cNvSpPr>
            <a:spLocks noGrp="1"/>
          </p:cNvSpPr>
          <p:nvPr>
            <p:ph type="title"/>
          </p:nvPr>
        </p:nvSpPr>
        <p:spPr>
          <a:xfrm>
            <a:off x="571500" y="2412544"/>
            <a:ext cx="11049000" cy="1423311"/>
          </a:xfrm>
        </p:spPr>
        <p:txBody>
          <a:bodyPr lIns="0" tIns="0" rIns="0" bIns="0">
            <a:noAutofit/>
          </a:bodyPr>
          <a:lstStyle>
            <a:lvl1pPr algn="ctr">
              <a:defRPr b="1" i="0">
                <a:solidFill>
                  <a:srgbClr val="85BC41"/>
                </a:solidFill>
                <a:latin typeface="Corbel" panose="020B0503020204020204" pitchFamily="34" charset="0"/>
              </a:defRPr>
            </a:lvl1pPr>
          </a:lstStyle>
          <a:p>
            <a:r>
              <a:rPr lang="en-US"/>
              <a:t>Click to edit Master title style</a:t>
            </a:r>
          </a:p>
        </p:txBody>
      </p:sp>
      <p:sp>
        <p:nvSpPr>
          <p:cNvPr id="8" name="TextBox 7">
            <a:extLst>
              <a:ext uri="{FF2B5EF4-FFF2-40B4-BE49-F238E27FC236}">
                <a16:creationId xmlns:a16="http://schemas.microsoft.com/office/drawing/2014/main" id="{58E00CAD-F0CE-D049-9EB4-E3AF61B69FF8}"/>
              </a:ext>
            </a:extLst>
          </p:cNvPr>
          <p:cNvSpPr txBox="1"/>
          <p:nvPr userDrawn="1"/>
        </p:nvSpPr>
        <p:spPr>
          <a:xfrm>
            <a:off x="6096000" y="5479147"/>
            <a:ext cx="5524500" cy="646331"/>
          </a:xfrm>
          <a:prstGeom prst="rect">
            <a:avLst/>
          </a:prstGeom>
          <a:noFill/>
        </p:spPr>
        <p:txBody>
          <a:bodyPr wrap="square" rtlCol="0">
            <a:spAutoFit/>
          </a:bodyPr>
          <a:lstStyle/>
          <a:p>
            <a:r>
              <a:rPr lang="en-US" sz="3600">
                <a:solidFill>
                  <a:srgbClr val="16A2A7"/>
                </a:solidFill>
              </a:rPr>
              <a:t>Your Partners in Aging.</a:t>
            </a:r>
          </a:p>
        </p:txBody>
      </p:sp>
      <p:pic>
        <p:nvPicPr>
          <p:cNvPr id="11" name="Picture 10" descr="A black and white logo&#10;&#10;Description automatically generated">
            <a:extLst>
              <a:ext uri="{FF2B5EF4-FFF2-40B4-BE49-F238E27FC236}">
                <a16:creationId xmlns:a16="http://schemas.microsoft.com/office/drawing/2014/main" id="{5F4CCF5E-0876-CB20-062F-2A6D80991BE9}"/>
              </a:ext>
            </a:extLst>
          </p:cNvPr>
          <p:cNvPicPr>
            <a:picLocks noChangeAspect="1"/>
          </p:cNvPicPr>
          <p:nvPr userDrawn="1"/>
        </p:nvPicPr>
        <p:blipFill>
          <a:blip r:embed="rId2"/>
          <a:stretch>
            <a:fillRect/>
          </a:stretch>
        </p:blipFill>
        <p:spPr>
          <a:xfrm>
            <a:off x="596899" y="139416"/>
            <a:ext cx="4165601" cy="1619956"/>
          </a:xfrm>
          <a:prstGeom prst="rect">
            <a:avLst/>
          </a:prstGeom>
        </p:spPr>
      </p:pic>
      <p:sp>
        <p:nvSpPr>
          <p:cNvPr id="5" name="Date Placeholder 3">
            <a:extLst>
              <a:ext uri="{FF2B5EF4-FFF2-40B4-BE49-F238E27FC236}">
                <a16:creationId xmlns:a16="http://schemas.microsoft.com/office/drawing/2014/main" id="{21C1A86E-DFD5-D138-2507-D6242C14F582}"/>
              </a:ext>
            </a:extLst>
          </p:cNvPr>
          <p:cNvSpPr>
            <a:spLocks noGrp="1"/>
          </p:cNvSpPr>
          <p:nvPr>
            <p:ph type="dt" sz="half" idx="2"/>
          </p:nvPr>
        </p:nvSpPr>
        <p:spPr>
          <a:xfrm flipH="1">
            <a:off x="6127750" y="6338432"/>
            <a:ext cx="2717800" cy="365125"/>
          </a:xfrm>
          <a:prstGeom prst="rect">
            <a:avLst/>
          </a:prstGeom>
        </p:spPr>
        <p:txBody>
          <a:bodyPr vert="horz" lIns="91440" tIns="45720" rIns="91440" bIns="45720" rtlCol="0" anchor="ctr"/>
          <a:lstStyle>
            <a:lvl1pPr algn="l">
              <a:defRPr sz="1200" b="1" i="0">
                <a:solidFill>
                  <a:srgbClr val="141D45"/>
                </a:solidFill>
                <a:latin typeface="Corbel" panose="020B0503020204020204" pitchFamily="34" charset="0"/>
              </a:defRPr>
            </a:lvl1pPr>
          </a:lstStyle>
          <a:p>
            <a:r>
              <a:rPr lang="en-US"/>
              <a:t>Date</a:t>
            </a:r>
          </a:p>
        </p:txBody>
      </p:sp>
    </p:spTree>
    <p:extLst>
      <p:ext uri="{BB962C8B-B14F-4D97-AF65-F5344CB8AC3E}">
        <p14:creationId xmlns:p14="http://schemas.microsoft.com/office/powerpoint/2010/main" val="28875300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BD411C-3DE7-0E9F-611B-568A721308DE}"/>
              </a:ext>
            </a:extLst>
          </p:cNvPr>
          <p:cNvSpPr/>
          <p:nvPr userDrawn="1"/>
        </p:nvSpPr>
        <p:spPr>
          <a:xfrm>
            <a:off x="0" y="5197475"/>
            <a:ext cx="12192000" cy="1660525"/>
          </a:xfrm>
          <a:prstGeom prst="rect">
            <a:avLst/>
          </a:prstGeom>
          <a:solidFill>
            <a:srgbClr val="E0EE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2366D488-2335-BEB6-03A9-8E5ECEEF9739}"/>
              </a:ext>
            </a:extLst>
          </p:cNvPr>
          <p:cNvSpPr>
            <a:spLocks noGrp="1"/>
          </p:cNvSpPr>
          <p:nvPr>
            <p:ph type="title"/>
          </p:nvPr>
        </p:nvSpPr>
        <p:spPr>
          <a:xfrm>
            <a:off x="571500" y="2412544"/>
            <a:ext cx="11049000" cy="1423311"/>
          </a:xfrm>
        </p:spPr>
        <p:txBody>
          <a:bodyPr lIns="0" tIns="0" rIns="0" bIns="0">
            <a:noAutofit/>
          </a:bodyPr>
          <a:lstStyle>
            <a:lvl1pPr algn="ctr">
              <a:defRPr b="1" i="0">
                <a:solidFill>
                  <a:srgbClr val="8E9838"/>
                </a:solidFill>
                <a:latin typeface="Corbel" panose="020B0503020204020204" pitchFamily="34" charset="0"/>
              </a:defRPr>
            </a:lvl1pPr>
          </a:lstStyle>
          <a:p>
            <a:r>
              <a:rPr lang="en-US"/>
              <a:t>Click to edit Master title style</a:t>
            </a:r>
          </a:p>
        </p:txBody>
      </p:sp>
      <p:sp>
        <p:nvSpPr>
          <p:cNvPr id="8" name="TextBox 7">
            <a:extLst>
              <a:ext uri="{FF2B5EF4-FFF2-40B4-BE49-F238E27FC236}">
                <a16:creationId xmlns:a16="http://schemas.microsoft.com/office/drawing/2014/main" id="{58E00CAD-F0CE-D049-9EB4-E3AF61B69FF8}"/>
              </a:ext>
            </a:extLst>
          </p:cNvPr>
          <p:cNvSpPr txBox="1"/>
          <p:nvPr userDrawn="1"/>
        </p:nvSpPr>
        <p:spPr>
          <a:xfrm>
            <a:off x="6096000" y="5479147"/>
            <a:ext cx="5524500" cy="646331"/>
          </a:xfrm>
          <a:prstGeom prst="rect">
            <a:avLst/>
          </a:prstGeom>
          <a:noFill/>
        </p:spPr>
        <p:txBody>
          <a:bodyPr wrap="square" rtlCol="0">
            <a:spAutoFit/>
          </a:bodyPr>
          <a:lstStyle/>
          <a:p>
            <a:r>
              <a:rPr lang="en-US" sz="3600">
                <a:solidFill>
                  <a:srgbClr val="16A2A7"/>
                </a:solidFill>
              </a:rPr>
              <a:t>Your Partners in Aging.</a:t>
            </a:r>
          </a:p>
        </p:txBody>
      </p:sp>
      <p:sp>
        <p:nvSpPr>
          <p:cNvPr id="5" name="Date Placeholder 3">
            <a:extLst>
              <a:ext uri="{FF2B5EF4-FFF2-40B4-BE49-F238E27FC236}">
                <a16:creationId xmlns:a16="http://schemas.microsoft.com/office/drawing/2014/main" id="{21C1A86E-DFD5-D138-2507-D6242C14F582}"/>
              </a:ext>
            </a:extLst>
          </p:cNvPr>
          <p:cNvSpPr>
            <a:spLocks noGrp="1"/>
          </p:cNvSpPr>
          <p:nvPr>
            <p:ph type="dt" sz="half" idx="2"/>
          </p:nvPr>
        </p:nvSpPr>
        <p:spPr>
          <a:xfrm flipH="1">
            <a:off x="6127750" y="6338432"/>
            <a:ext cx="2717800" cy="365125"/>
          </a:xfrm>
          <a:prstGeom prst="rect">
            <a:avLst/>
          </a:prstGeom>
        </p:spPr>
        <p:txBody>
          <a:bodyPr vert="horz" lIns="91440" tIns="45720" rIns="91440" bIns="45720" rtlCol="0" anchor="ctr"/>
          <a:lstStyle>
            <a:lvl1pPr algn="l">
              <a:defRPr sz="1200" b="1" i="0">
                <a:solidFill>
                  <a:srgbClr val="141D45"/>
                </a:solidFill>
                <a:latin typeface="Corbel" panose="020B0503020204020204" pitchFamily="34" charset="0"/>
              </a:defRPr>
            </a:lvl1pPr>
          </a:lstStyle>
          <a:p>
            <a:r>
              <a:rPr lang="en-US"/>
              <a:t>Date</a:t>
            </a:r>
          </a:p>
        </p:txBody>
      </p:sp>
      <p:pic>
        <p:nvPicPr>
          <p:cNvPr id="3" name="Picture 2" descr="A black background with blue and yellow text&#10;&#10;Description automatically generated">
            <a:extLst>
              <a:ext uri="{FF2B5EF4-FFF2-40B4-BE49-F238E27FC236}">
                <a16:creationId xmlns:a16="http://schemas.microsoft.com/office/drawing/2014/main" id="{298CD599-9B08-B4B0-9FEA-AEE223F27F61}"/>
              </a:ext>
            </a:extLst>
          </p:cNvPr>
          <p:cNvPicPr>
            <a:picLocks noChangeAspect="1"/>
          </p:cNvPicPr>
          <p:nvPr userDrawn="1"/>
        </p:nvPicPr>
        <p:blipFill>
          <a:blip r:embed="rId2"/>
          <a:stretch>
            <a:fillRect/>
          </a:stretch>
        </p:blipFill>
        <p:spPr>
          <a:xfrm>
            <a:off x="608051" y="361532"/>
            <a:ext cx="4165600" cy="1175723"/>
          </a:xfrm>
          <a:prstGeom prst="rect">
            <a:avLst/>
          </a:prstGeom>
        </p:spPr>
      </p:pic>
    </p:spTree>
    <p:extLst>
      <p:ext uri="{BB962C8B-B14F-4D97-AF65-F5344CB8AC3E}">
        <p14:creationId xmlns:p14="http://schemas.microsoft.com/office/powerpoint/2010/main" val="10658052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BD411C-3DE7-0E9F-611B-568A721308DE}"/>
              </a:ext>
            </a:extLst>
          </p:cNvPr>
          <p:cNvSpPr/>
          <p:nvPr userDrawn="1"/>
        </p:nvSpPr>
        <p:spPr>
          <a:xfrm>
            <a:off x="0" y="5850647"/>
            <a:ext cx="12192000" cy="1007353"/>
          </a:xfrm>
          <a:prstGeom prst="rect">
            <a:avLst/>
          </a:prstGeom>
          <a:solidFill>
            <a:srgbClr val="E0EE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E30364-5F37-2BE0-6672-B454C7AA9C30}"/>
              </a:ext>
            </a:extLst>
          </p:cNvPr>
          <p:cNvSpPr/>
          <p:nvPr userDrawn="1"/>
        </p:nvSpPr>
        <p:spPr>
          <a:xfrm>
            <a:off x="0" y="0"/>
            <a:ext cx="12192000" cy="5850647"/>
          </a:xfrm>
          <a:prstGeom prst="rect">
            <a:avLst/>
          </a:prstGeom>
          <a:solidFill>
            <a:srgbClr val="141D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2366D488-2335-BEB6-03A9-8E5ECEEF9739}"/>
              </a:ext>
            </a:extLst>
          </p:cNvPr>
          <p:cNvSpPr>
            <a:spLocks noGrp="1"/>
          </p:cNvSpPr>
          <p:nvPr>
            <p:ph type="title"/>
          </p:nvPr>
        </p:nvSpPr>
        <p:spPr>
          <a:xfrm>
            <a:off x="596899" y="2925323"/>
            <a:ext cx="11049000" cy="1423311"/>
          </a:xfrm>
        </p:spPr>
        <p:txBody>
          <a:bodyPr lIns="0" tIns="0" rIns="0" bIns="0">
            <a:noAutofit/>
          </a:bodyPr>
          <a:lstStyle>
            <a:lvl1pPr algn="ctr">
              <a:defRPr b="1" i="0">
                <a:solidFill>
                  <a:srgbClr val="85BC41"/>
                </a:solidFill>
                <a:latin typeface="Corbel" panose="020B0503020204020204" pitchFamily="34" charset="0"/>
              </a:defRPr>
            </a:lvl1pPr>
          </a:lstStyle>
          <a:p>
            <a:r>
              <a:rPr lang="en-US"/>
              <a:t>Click to edit Master title style</a:t>
            </a:r>
          </a:p>
        </p:txBody>
      </p:sp>
      <p:pic>
        <p:nvPicPr>
          <p:cNvPr id="11" name="Picture 10" descr="A black and white logo&#10;&#10;Description automatically generated">
            <a:extLst>
              <a:ext uri="{FF2B5EF4-FFF2-40B4-BE49-F238E27FC236}">
                <a16:creationId xmlns:a16="http://schemas.microsoft.com/office/drawing/2014/main" id="{5F4CCF5E-0876-CB20-062F-2A6D80991BE9}"/>
              </a:ext>
            </a:extLst>
          </p:cNvPr>
          <p:cNvPicPr>
            <a:picLocks noChangeAspect="1"/>
          </p:cNvPicPr>
          <p:nvPr userDrawn="1"/>
        </p:nvPicPr>
        <p:blipFill>
          <a:blip r:embed="rId2"/>
          <a:stretch>
            <a:fillRect/>
          </a:stretch>
        </p:blipFill>
        <p:spPr>
          <a:xfrm>
            <a:off x="596899" y="139416"/>
            <a:ext cx="4165601" cy="1619956"/>
          </a:xfrm>
          <a:prstGeom prst="rect">
            <a:avLst/>
          </a:prstGeom>
        </p:spPr>
      </p:pic>
      <p:sp>
        <p:nvSpPr>
          <p:cNvPr id="5" name="Date Placeholder 3">
            <a:extLst>
              <a:ext uri="{FF2B5EF4-FFF2-40B4-BE49-F238E27FC236}">
                <a16:creationId xmlns:a16="http://schemas.microsoft.com/office/drawing/2014/main" id="{21C1A86E-DFD5-D138-2507-D6242C14F582}"/>
              </a:ext>
            </a:extLst>
          </p:cNvPr>
          <p:cNvSpPr>
            <a:spLocks noGrp="1"/>
          </p:cNvSpPr>
          <p:nvPr>
            <p:ph type="dt" sz="half" idx="2"/>
          </p:nvPr>
        </p:nvSpPr>
        <p:spPr>
          <a:xfrm flipH="1">
            <a:off x="9080500" y="6318250"/>
            <a:ext cx="2540000" cy="365125"/>
          </a:xfrm>
          <a:prstGeom prst="rect">
            <a:avLst/>
          </a:prstGeom>
        </p:spPr>
        <p:txBody>
          <a:bodyPr vert="horz" lIns="91440" tIns="45720" rIns="91440" bIns="45720" rtlCol="0" anchor="ctr"/>
          <a:lstStyle>
            <a:lvl1pPr algn="l">
              <a:defRPr sz="1200" b="1" i="0">
                <a:solidFill>
                  <a:srgbClr val="141D45"/>
                </a:solidFill>
                <a:latin typeface="Corbel" panose="020B0503020204020204" pitchFamily="34" charset="0"/>
              </a:defRPr>
            </a:lvl1pPr>
          </a:lstStyle>
          <a:p>
            <a:r>
              <a:rPr lang="en-US"/>
              <a:t>Date</a:t>
            </a:r>
          </a:p>
        </p:txBody>
      </p:sp>
    </p:spTree>
    <p:extLst>
      <p:ext uri="{BB962C8B-B14F-4D97-AF65-F5344CB8AC3E}">
        <p14:creationId xmlns:p14="http://schemas.microsoft.com/office/powerpoint/2010/main" val="1990587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6BB2CD7-4745-D22A-CA2C-98DEF7B5EF04}"/>
              </a:ext>
            </a:extLst>
          </p:cNvPr>
          <p:cNvSpPr txBox="1"/>
          <p:nvPr userDrawn="1"/>
        </p:nvSpPr>
        <p:spPr>
          <a:xfrm>
            <a:off x="552496" y="1902911"/>
            <a:ext cx="11915752" cy="3539430"/>
          </a:xfrm>
          <a:prstGeom prst="rect">
            <a:avLst/>
          </a:prstGeom>
          <a:noFill/>
        </p:spPr>
        <p:txBody>
          <a:bodyPr wrap="square">
            <a:spAutoFit/>
          </a:bodyPr>
          <a:lstStyle/>
          <a:p>
            <a:pPr>
              <a:spcBef>
                <a:spcPts val="1400"/>
              </a:spcBef>
            </a:pPr>
            <a:r>
              <a:rPr lang="en-US" sz="2100" b="0" i="0">
                <a:solidFill>
                  <a:srgbClr val="8E9838"/>
                </a:solidFill>
                <a:effectLst/>
                <a:latin typeface="Corbel" panose="020B0503020204020204" pitchFamily="34" charset="0"/>
              </a:rPr>
              <a:t>Partnership</a:t>
            </a:r>
            <a:r>
              <a:rPr lang="en-US" sz="2100" b="0" i="0">
                <a:solidFill>
                  <a:schemeClr val="bg1"/>
                </a:solidFill>
                <a:effectLst/>
                <a:latin typeface="Corbel" panose="020B0503020204020204" pitchFamily="34" charset="0"/>
              </a:rPr>
              <a:t>  </a:t>
            </a:r>
            <a:r>
              <a:rPr lang="en-US" sz="2100" b="0" i="0">
                <a:solidFill>
                  <a:srgbClr val="141D45"/>
                </a:solidFill>
                <a:effectLst/>
                <a:latin typeface="Corbel" panose="020B0503020204020204" pitchFamily="34" charset="0"/>
              </a:rPr>
              <a:t>We value partnership—we can achieve more together. </a:t>
            </a:r>
          </a:p>
          <a:p>
            <a:pPr>
              <a:spcBef>
                <a:spcPts val="1400"/>
              </a:spcBef>
            </a:pPr>
            <a:r>
              <a:rPr lang="en-US" sz="2100" b="0" i="0">
                <a:solidFill>
                  <a:srgbClr val="8E9838"/>
                </a:solidFill>
                <a:effectLst/>
                <a:latin typeface="Corbel" panose="020B0503020204020204" pitchFamily="34" charset="0"/>
              </a:rPr>
              <a:t>Inclusion </a:t>
            </a:r>
            <a:r>
              <a:rPr lang="en-US" sz="2100" b="0" i="0">
                <a:solidFill>
                  <a:srgbClr val="85BC41"/>
                </a:solidFill>
                <a:effectLst/>
                <a:latin typeface="Corbel" panose="020B0503020204020204" pitchFamily="34" charset="0"/>
              </a:rPr>
              <a:t> </a:t>
            </a:r>
            <a:r>
              <a:rPr lang="en-US" sz="2100" b="0" i="0">
                <a:solidFill>
                  <a:srgbClr val="141D45"/>
                </a:solidFill>
                <a:effectLst/>
                <a:latin typeface="Corbel" panose="020B0503020204020204" pitchFamily="34" charset="0"/>
              </a:rPr>
              <a:t>We value inclusion—diversity strengthens our state and ourselves. </a:t>
            </a:r>
          </a:p>
          <a:p>
            <a:pPr>
              <a:spcBef>
                <a:spcPts val="1400"/>
              </a:spcBef>
            </a:pPr>
            <a:r>
              <a:rPr lang="en-US" sz="2100" b="0" i="0">
                <a:solidFill>
                  <a:srgbClr val="8E9838"/>
                </a:solidFill>
                <a:effectLst/>
                <a:latin typeface="Corbel" panose="020B0503020204020204" pitchFamily="34" charset="0"/>
              </a:rPr>
              <a:t>Justice</a:t>
            </a:r>
            <a:r>
              <a:rPr lang="en-US" sz="2100" b="0" i="0">
                <a:solidFill>
                  <a:schemeClr val="bg1"/>
                </a:solidFill>
                <a:effectLst/>
                <a:latin typeface="Corbel" panose="020B0503020204020204" pitchFamily="34" charset="0"/>
              </a:rPr>
              <a:t>  </a:t>
            </a:r>
            <a:r>
              <a:rPr lang="en-US" sz="2100" b="0" i="0">
                <a:solidFill>
                  <a:srgbClr val="141D45"/>
                </a:solidFill>
                <a:effectLst/>
                <a:latin typeface="Corbel" panose="020B0503020204020204" pitchFamily="34" charset="0"/>
              </a:rPr>
              <a:t>We value justice—combatting ageism is core to our work. </a:t>
            </a:r>
          </a:p>
          <a:p>
            <a:pPr>
              <a:spcBef>
                <a:spcPts val="1400"/>
              </a:spcBef>
            </a:pPr>
            <a:r>
              <a:rPr lang="en-US" sz="2100" b="0" i="0">
                <a:solidFill>
                  <a:srgbClr val="8E9838"/>
                </a:solidFill>
                <a:effectLst/>
                <a:latin typeface="Corbel" panose="020B0503020204020204" pitchFamily="34" charset="0"/>
              </a:rPr>
              <a:t>Humanity</a:t>
            </a:r>
            <a:r>
              <a:rPr lang="en-US" sz="2100" b="0" i="0">
                <a:solidFill>
                  <a:schemeClr val="bg1"/>
                </a:solidFill>
                <a:effectLst/>
                <a:latin typeface="Corbel" panose="020B0503020204020204" pitchFamily="34" charset="0"/>
              </a:rPr>
              <a:t>  </a:t>
            </a:r>
            <a:r>
              <a:rPr lang="en-US" sz="2100" b="0" i="0">
                <a:solidFill>
                  <a:srgbClr val="141D45"/>
                </a:solidFill>
                <a:effectLst/>
                <a:latin typeface="Corbel" panose="020B0503020204020204" pitchFamily="34" charset="0"/>
              </a:rPr>
              <a:t>We value humanity—caring for each other is why we are here. </a:t>
            </a:r>
          </a:p>
          <a:p>
            <a:pPr>
              <a:spcBef>
                <a:spcPts val="1400"/>
              </a:spcBef>
            </a:pPr>
            <a:r>
              <a:rPr lang="en-US" sz="2100" b="0" i="0">
                <a:solidFill>
                  <a:srgbClr val="8E9838"/>
                </a:solidFill>
                <a:effectLst/>
                <a:latin typeface="Corbel" panose="020B0503020204020204" pitchFamily="34" charset="0"/>
              </a:rPr>
              <a:t>Community</a:t>
            </a:r>
            <a:r>
              <a:rPr lang="en-US" sz="2100" b="0" i="0">
                <a:solidFill>
                  <a:schemeClr val="bg1"/>
                </a:solidFill>
                <a:effectLst/>
                <a:latin typeface="Corbel" panose="020B0503020204020204" pitchFamily="34" charset="0"/>
              </a:rPr>
              <a:t>  </a:t>
            </a:r>
            <a:r>
              <a:rPr lang="en-US" sz="2100" b="0" i="0">
                <a:solidFill>
                  <a:srgbClr val="141D45"/>
                </a:solidFill>
                <a:effectLst/>
                <a:latin typeface="Corbel" panose="020B0503020204020204" pitchFamily="34" charset="0"/>
              </a:rPr>
              <a:t>We value community—it supports and sustains us. </a:t>
            </a:r>
          </a:p>
          <a:p>
            <a:pPr>
              <a:spcBef>
                <a:spcPts val="1400"/>
              </a:spcBef>
            </a:pPr>
            <a:r>
              <a:rPr lang="en-US" sz="2100" b="0" i="0">
                <a:solidFill>
                  <a:srgbClr val="8E9838"/>
                </a:solidFill>
                <a:effectLst/>
                <a:latin typeface="Corbel" panose="020B0503020204020204" pitchFamily="34" charset="0"/>
              </a:rPr>
              <a:t>Connection</a:t>
            </a:r>
            <a:r>
              <a:rPr lang="en-US" sz="2100" b="0" i="0">
                <a:solidFill>
                  <a:schemeClr val="bg1"/>
                </a:solidFill>
                <a:effectLst/>
                <a:latin typeface="Corbel" panose="020B0503020204020204" pitchFamily="34" charset="0"/>
              </a:rPr>
              <a:t>  </a:t>
            </a:r>
            <a:r>
              <a:rPr lang="en-US" sz="2100" b="0" i="0">
                <a:solidFill>
                  <a:srgbClr val="141D45"/>
                </a:solidFill>
                <a:effectLst/>
                <a:latin typeface="Corbel" panose="020B0503020204020204" pitchFamily="34" charset="0"/>
              </a:rPr>
              <a:t>We value connection—it’s the heart of wellbeing and belonging</a:t>
            </a:r>
            <a:r>
              <a:rPr lang="en-US" sz="2100" b="0" i="0">
                <a:solidFill>
                  <a:schemeClr val="bg1"/>
                </a:solidFill>
                <a:effectLst/>
                <a:latin typeface="Corbel" panose="020B0503020204020204" pitchFamily="34" charset="0"/>
              </a:rPr>
              <a:t>. </a:t>
            </a:r>
          </a:p>
          <a:p>
            <a:pPr>
              <a:spcBef>
                <a:spcPts val="1400"/>
              </a:spcBef>
            </a:pPr>
            <a:r>
              <a:rPr lang="en-US" sz="2100" b="0" i="0">
                <a:solidFill>
                  <a:srgbClr val="8E9838"/>
                </a:solidFill>
                <a:effectLst/>
                <a:latin typeface="Corbel" panose="020B0503020204020204" pitchFamily="34" charset="0"/>
              </a:rPr>
              <a:t>Choice</a:t>
            </a:r>
            <a:r>
              <a:rPr lang="en-US" sz="2100" b="0" i="0">
                <a:solidFill>
                  <a:srgbClr val="85BC41"/>
                </a:solidFill>
                <a:effectLst/>
                <a:latin typeface="Corbel" panose="020B0503020204020204" pitchFamily="34" charset="0"/>
              </a:rPr>
              <a:t>  </a:t>
            </a:r>
            <a:r>
              <a:rPr lang="en-US" sz="2100" b="0" i="0">
                <a:solidFill>
                  <a:srgbClr val="141D45"/>
                </a:solidFill>
                <a:effectLst/>
                <a:latin typeface="Corbel" panose="020B0503020204020204" pitchFamily="34" charset="0"/>
              </a:rPr>
              <a:t>We value personal choice—autonomy is the foundation of independence.</a:t>
            </a:r>
            <a:endParaRPr lang="en-US" sz="2200" b="0" i="0">
              <a:solidFill>
                <a:srgbClr val="141D45"/>
              </a:solidFill>
              <a:effectLst/>
              <a:latin typeface="Corbel" panose="020B0503020204020204" pitchFamily="34" charset="0"/>
            </a:endParaRPr>
          </a:p>
        </p:txBody>
      </p:sp>
      <p:sp>
        <p:nvSpPr>
          <p:cNvPr id="12" name="TextBox 11">
            <a:extLst>
              <a:ext uri="{FF2B5EF4-FFF2-40B4-BE49-F238E27FC236}">
                <a16:creationId xmlns:a16="http://schemas.microsoft.com/office/drawing/2014/main" id="{8B76BD99-E7FC-E6BF-515E-CA7735B06A13}"/>
              </a:ext>
            </a:extLst>
          </p:cNvPr>
          <p:cNvSpPr txBox="1"/>
          <p:nvPr userDrawn="1"/>
        </p:nvSpPr>
        <p:spPr>
          <a:xfrm>
            <a:off x="552496" y="697114"/>
            <a:ext cx="12191999" cy="769441"/>
          </a:xfrm>
          <a:prstGeom prst="rect">
            <a:avLst/>
          </a:prstGeom>
          <a:noFill/>
        </p:spPr>
        <p:txBody>
          <a:bodyPr wrap="square" rtlCol="0">
            <a:spAutoFit/>
          </a:bodyPr>
          <a:lstStyle/>
          <a:p>
            <a:pPr algn="l"/>
            <a:r>
              <a:rPr lang="en-US" sz="4400" b="1" i="0">
                <a:solidFill>
                  <a:srgbClr val="8E9838"/>
                </a:solidFill>
                <a:latin typeface="Corbel" panose="020B0503020204020204" pitchFamily="34" charset="0"/>
              </a:rPr>
              <a:t>Brand Values</a:t>
            </a:r>
          </a:p>
        </p:txBody>
      </p:sp>
      <p:pic>
        <p:nvPicPr>
          <p:cNvPr id="18" name="Picture 17" descr="A group of colorful shapes&#10;&#10;Description automatically generated">
            <a:extLst>
              <a:ext uri="{FF2B5EF4-FFF2-40B4-BE49-F238E27FC236}">
                <a16:creationId xmlns:a16="http://schemas.microsoft.com/office/drawing/2014/main" id="{9D4D02E7-7EA5-9D14-DC8D-385FC7F5EF85}"/>
              </a:ext>
            </a:extLst>
          </p:cNvPr>
          <p:cNvPicPr>
            <a:picLocks noChangeAspect="1"/>
          </p:cNvPicPr>
          <p:nvPr userDrawn="1"/>
        </p:nvPicPr>
        <p:blipFill rotWithShape="1">
          <a:blip r:embed="rId2"/>
          <a:srcRect l="3245"/>
          <a:stretch/>
        </p:blipFill>
        <p:spPr>
          <a:xfrm rot="10800000">
            <a:off x="9935796" y="598876"/>
            <a:ext cx="2256203" cy="4430573"/>
          </a:xfrm>
          <a:prstGeom prst="rect">
            <a:avLst/>
          </a:prstGeom>
        </p:spPr>
      </p:pic>
      <p:sp>
        <p:nvSpPr>
          <p:cNvPr id="13" name="Slide Number Placeholder 5">
            <a:extLst>
              <a:ext uri="{FF2B5EF4-FFF2-40B4-BE49-F238E27FC236}">
                <a16:creationId xmlns:a16="http://schemas.microsoft.com/office/drawing/2014/main" id="{BED0A400-8B07-B188-E7AF-B46A44639D5D}"/>
              </a:ext>
            </a:extLst>
          </p:cNvPr>
          <p:cNvSpPr txBox="1">
            <a:spLocks/>
          </p:cNvSpPr>
          <p:nvPr userDrawn="1"/>
        </p:nvSpPr>
        <p:spPr>
          <a:xfrm>
            <a:off x="10822329" y="6354502"/>
            <a:ext cx="706056" cy="366974"/>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chemeClr val="bg1"/>
              </a:solidFill>
            </a:endParaRPr>
          </a:p>
        </p:txBody>
      </p:sp>
      <p:sp>
        <p:nvSpPr>
          <p:cNvPr id="2" name="Rectangle 1">
            <a:extLst>
              <a:ext uri="{FF2B5EF4-FFF2-40B4-BE49-F238E27FC236}">
                <a16:creationId xmlns:a16="http://schemas.microsoft.com/office/drawing/2014/main" id="{3C8ACB69-5BCF-D149-F72B-D9A0A5C2B601}"/>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solidFill>
                <a:srgbClr val="91278F"/>
              </a:solidFill>
              <a:highlight>
                <a:srgbClr val="16A2A7"/>
              </a:highlight>
            </a:endParaRPr>
          </a:p>
        </p:txBody>
      </p:sp>
      <p:sp>
        <p:nvSpPr>
          <p:cNvPr id="3" name="Footer Placeholder 4">
            <a:extLst>
              <a:ext uri="{FF2B5EF4-FFF2-40B4-BE49-F238E27FC236}">
                <a16:creationId xmlns:a16="http://schemas.microsoft.com/office/drawing/2014/main" id="{A99849B0-9117-3E47-FC88-07036AF8EB65}"/>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Executive Office of Aging &amp; Independence</a:t>
            </a:r>
          </a:p>
        </p:txBody>
      </p:sp>
      <p:sp>
        <p:nvSpPr>
          <p:cNvPr id="5" name="Slide Number Placeholder 5">
            <a:extLst>
              <a:ext uri="{FF2B5EF4-FFF2-40B4-BE49-F238E27FC236}">
                <a16:creationId xmlns:a16="http://schemas.microsoft.com/office/drawing/2014/main" id="{9044A9CD-D665-A8EB-7D1B-FB3A03F95466}"/>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Tree>
    <p:extLst>
      <p:ext uri="{BB962C8B-B14F-4D97-AF65-F5344CB8AC3E}">
        <p14:creationId xmlns:p14="http://schemas.microsoft.com/office/powerpoint/2010/main" val="4395788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pic>
        <p:nvPicPr>
          <p:cNvPr id="5" name="Picture 4" descr="A white and green background&#10;&#10;Description automatically generated with medium confidence">
            <a:extLst>
              <a:ext uri="{FF2B5EF4-FFF2-40B4-BE49-F238E27FC236}">
                <a16:creationId xmlns:a16="http://schemas.microsoft.com/office/drawing/2014/main" id="{A329A832-82C8-59F3-9073-1BD6F357C832}"/>
              </a:ext>
            </a:extLst>
          </p:cNvPr>
          <p:cNvPicPr>
            <a:picLocks noChangeAspect="1"/>
          </p:cNvPicPr>
          <p:nvPr userDrawn="1"/>
        </p:nvPicPr>
        <p:blipFill rotWithShape="1">
          <a:blip r:embed="rId2"/>
          <a:srcRect l="-1" r="-8791"/>
          <a:stretch/>
        </p:blipFill>
        <p:spPr>
          <a:xfrm>
            <a:off x="4034117" y="-1354"/>
            <a:ext cx="8875059" cy="6858000"/>
          </a:xfrm>
          <a:prstGeom prst="rect">
            <a:avLst/>
          </a:prstGeom>
        </p:spPr>
      </p:pic>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1500" y="990599"/>
            <a:ext cx="11065133" cy="5186363"/>
          </a:xfrm>
        </p:spPr>
        <p:txBody>
          <a:bodyPr lIns="0" tIns="0" rIns="0" bIns="0">
            <a:noAutofit/>
          </a:bodyPr>
          <a:lstStyle>
            <a:lvl1pPr marL="0" indent="0">
              <a:buFontTx/>
              <a:buNone/>
              <a:defRPr sz="2400" b="0">
                <a:solidFill>
                  <a:srgbClr val="91278F"/>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rgbClr val="141D45"/>
                </a:solidFill>
                <a:latin typeface="Corbel" panose="020B0503020204020204" pitchFamily="34" charset="0"/>
              </a:defRPr>
            </a:lvl2pPr>
            <a:lvl3pPr marL="914400" indent="-396875">
              <a:buClr>
                <a:srgbClr val="141D45"/>
              </a:buClr>
              <a:buFontTx/>
              <a:buNone/>
              <a:tabLst/>
              <a:defRPr>
                <a:solidFill>
                  <a:srgbClr val="141D45"/>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963205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11" descr="A close-up of a blue and white background&#10;&#10;Description automatically generated">
            <a:extLst>
              <a:ext uri="{FF2B5EF4-FFF2-40B4-BE49-F238E27FC236}">
                <a16:creationId xmlns:a16="http://schemas.microsoft.com/office/drawing/2014/main" id="{1CF7945B-6098-AB98-D563-18DEB9C800DC}"/>
              </a:ext>
            </a:extLst>
          </p:cNvPr>
          <p:cNvPicPr>
            <a:picLocks noChangeAspect="1"/>
          </p:cNvPicPr>
          <p:nvPr userDrawn="1"/>
        </p:nvPicPr>
        <p:blipFill rotWithShape="1">
          <a:blip r:embed="rId2">
            <a:alphaModFix amt="66000"/>
          </a:blip>
          <a:srcRect r="5271"/>
          <a:stretch/>
        </p:blipFill>
        <p:spPr>
          <a:xfrm>
            <a:off x="1465000" y="-17225"/>
            <a:ext cx="10727000" cy="6875225"/>
          </a:xfrm>
          <a:prstGeom prst="rect">
            <a:avLst/>
          </a:prstGeom>
        </p:spPr>
      </p:pic>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043" y="299811"/>
            <a:ext cx="11049457"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87176" y="998425"/>
            <a:ext cx="11049457" cy="4351338"/>
          </a:xfrm>
        </p:spPr>
        <p:txBody>
          <a:bodyPr lIns="0" tIns="0" rIns="0" bIns="0">
            <a:noAutofit/>
          </a:bodyPr>
          <a:lstStyle>
            <a:lvl1pPr marL="0" indent="0">
              <a:buFontTx/>
              <a:buNone/>
              <a:defRPr sz="2400" b="0">
                <a:solidFill>
                  <a:srgbClr val="91278F"/>
                </a:solidFill>
                <a:latin typeface="Corbel" panose="020B0503020204020204" pitchFamily="34" charset="0"/>
              </a:defRPr>
            </a:lvl1pPr>
            <a:lvl2pPr marL="457200" indent="0">
              <a:buFontTx/>
              <a:buNone/>
              <a:defRPr sz="2000">
                <a:solidFill>
                  <a:srgbClr val="141D45"/>
                </a:solidFill>
                <a:latin typeface="Corbel" panose="020B0503020204020204" pitchFamily="34" charset="0"/>
              </a:defRPr>
            </a:lvl2pPr>
            <a:lvl3pPr marL="914400" indent="0">
              <a:buFontTx/>
              <a:buNone/>
              <a:defRPr sz="2000">
                <a:solidFill>
                  <a:srgbClr val="141D45"/>
                </a:solidFill>
                <a:latin typeface="Corbel" panose="020B0503020204020204" pitchFamily="34" charset="0"/>
              </a:defRPr>
            </a:lvl3pPr>
            <a:lvl4pPr marL="1371600" indent="0">
              <a:buFontTx/>
              <a:buNone/>
              <a:defRPr>
                <a:solidFill>
                  <a:srgbClr val="141D45"/>
                </a:solidFill>
                <a:latin typeface="Corbel" panose="020B0503020204020204" pitchFamily="34" charset="0"/>
              </a:defRPr>
            </a:lvl4pPr>
            <a:lvl5pPr marL="1828800" indent="0">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8FCA3318-C592-D052-97DB-44DFB591665F}"/>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8" name="Footer Placeholder 4">
            <a:extLst>
              <a:ext uri="{FF2B5EF4-FFF2-40B4-BE49-F238E27FC236}">
                <a16:creationId xmlns:a16="http://schemas.microsoft.com/office/drawing/2014/main" id="{71F0BABE-3E95-F431-A000-DF96822200E6}"/>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F55458FB-5CA5-3952-881D-85D1F2BBA7FF}"/>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Tree>
    <p:extLst>
      <p:ext uri="{BB962C8B-B14F-4D97-AF65-F5344CB8AC3E}">
        <p14:creationId xmlns:p14="http://schemas.microsoft.com/office/powerpoint/2010/main" val="3880736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F5E1-2B43-4B8A-A655-86D2C345EB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BB25F5-77FD-40EF-8CED-CDD297007153}"/>
              </a:ext>
            </a:extLst>
          </p:cNvPr>
          <p:cNvSpPr>
            <a:spLocks noGrp="1"/>
          </p:cNvSpPr>
          <p:nvPr>
            <p:ph type="dt" sz="half" idx="10"/>
          </p:nvPr>
        </p:nvSpPr>
        <p:spPr/>
        <p:txBody>
          <a:bodyPr/>
          <a:lstStyle/>
          <a:p>
            <a:fld id="{696DF7DC-894B-3146-9E26-E4A23DCFC9BA}" type="datetimeFigureOut">
              <a:rPr lang="en-US" smtClean="0"/>
              <a:t>12/19/2025</a:t>
            </a:fld>
            <a:endParaRPr lang="en-US"/>
          </a:p>
        </p:txBody>
      </p:sp>
      <p:sp>
        <p:nvSpPr>
          <p:cNvPr id="4" name="Footer Placeholder 3">
            <a:extLst>
              <a:ext uri="{FF2B5EF4-FFF2-40B4-BE49-F238E27FC236}">
                <a16:creationId xmlns:a16="http://schemas.microsoft.com/office/drawing/2014/main" id="{6148512D-4731-48F5-9A1B-62F8558B21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029C14-BE64-4C8F-A6C5-5CAB6A83C068}"/>
              </a:ext>
            </a:extLst>
          </p:cNvPr>
          <p:cNvSpPr>
            <a:spLocks noGrp="1"/>
          </p:cNvSpPr>
          <p:nvPr>
            <p:ph type="sldNum" sz="quarter" idx="12"/>
          </p:nvPr>
        </p:nvSpPr>
        <p:spPr/>
        <p:txBody>
          <a:bodyPr/>
          <a:lstStyle/>
          <a:p>
            <a:fld id="{5A047AD8-A55A-6E4E-8A17-B0F5A77AF5FA}" type="slidenum">
              <a:rPr lang="en-US" smtClean="0"/>
              <a:t>‹#›</a:t>
            </a:fld>
            <a:endParaRPr lang="en-US"/>
          </a:p>
        </p:txBody>
      </p:sp>
    </p:spTree>
    <p:extLst>
      <p:ext uri="{BB962C8B-B14F-4D97-AF65-F5344CB8AC3E}">
        <p14:creationId xmlns:p14="http://schemas.microsoft.com/office/powerpoint/2010/main" val="39066635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Tree>
    <p:extLst>
      <p:ext uri="{BB962C8B-B14F-4D97-AF65-F5344CB8AC3E}">
        <p14:creationId xmlns:p14="http://schemas.microsoft.com/office/powerpoint/2010/main" val="30543452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1501" y="990599"/>
            <a:ext cx="5524500" cy="5186363"/>
          </a:xfrm>
        </p:spPr>
        <p:txBody>
          <a:bodyPr lIns="0" tIns="0" rIns="0" bIns="0">
            <a:noAutofit/>
          </a:bodyPr>
          <a:lstStyle>
            <a:lvl1pPr marL="0" indent="0">
              <a:buFontTx/>
              <a:buNone/>
              <a:defRPr sz="2400" b="0">
                <a:solidFill>
                  <a:srgbClr val="91278F"/>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rgbClr val="141D45"/>
                </a:solidFill>
                <a:latin typeface="Corbel" panose="020B0503020204020204" pitchFamily="34" charset="0"/>
              </a:defRPr>
            </a:lvl2pPr>
            <a:lvl3pPr marL="914400" indent="-396875">
              <a:buClr>
                <a:srgbClr val="141D45"/>
              </a:buClr>
              <a:buFontTx/>
              <a:buNone/>
              <a:tabLst/>
              <a:defRPr>
                <a:solidFill>
                  <a:srgbClr val="141D45"/>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
        <p:nvSpPr>
          <p:cNvPr id="4" name="Picture Placeholder 3">
            <a:extLst>
              <a:ext uri="{FF2B5EF4-FFF2-40B4-BE49-F238E27FC236}">
                <a16:creationId xmlns:a16="http://schemas.microsoft.com/office/drawing/2014/main" id="{9F9738A8-226F-DA0D-2F98-E0E1C19D0127}"/>
              </a:ext>
            </a:extLst>
          </p:cNvPr>
          <p:cNvSpPr>
            <a:spLocks noGrp="1"/>
          </p:cNvSpPr>
          <p:nvPr>
            <p:ph type="pic" sz="quarter" idx="14"/>
          </p:nvPr>
        </p:nvSpPr>
        <p:spPr>
          <a:xfrm>
            <a:off x="6350000" y="990600"/>
            <a:ext cx="5286633" cy="5186361"/>
          </a:xfrm>
          <a:prstGeom prst="rect">
            <a:avLst/>
          </a:prstGeom>
        </p:spPr>
        <p:txBody>
          <a:bodyPr/>
          <a:lstStyle>
            <a:lvl1pPr marL="0" indent="0">
              <a:buNone/>
              <a:defRPr sz="2400">
                <a:solidFill>
                  <a:schemeClr val="accent3">
                    <a:lumMod val="75000"/>
                  </a:schemeClr>
                </a:solidFill>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7393480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6095999" y="990599"/>
            <a:ext cx="5524500" cy="5186363"/>
          </a:xfrm>
        </p:spPr>
        <p:txBody>
          <a:bodyPr lIns="0" tIns="0" rIns="0" bIns="0">
            <a:noAutofit/>
          </a:bodyPr>
          <a:lstStyle>
            <a:lvl1pPr marL="0" indent="0">
              <a:buFontTx/>
              <a:buNone/>
              <a:defRPr sz="2400" b="0">
                <a:solidFill>
                  <a:srgbClr val="91278F"/>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rgbClr val="141D45"/>
                </a:solidFill>
                <a:latin typeface="Corbel" panose="020B0503020204020204" pitchFamily="34" charset="0"/>
              </a:defRPr>
            </a:lvl2pPr>
            <a:lvl3pPr marL="914400" indent="-396875">
              <a:buClr>
                <a:srgbClr val="141D45"/>
              </a:buClr>
              <a:buFontTx/>
              <a:buNone/>
              <a:tabLst/>
              <a:defRPr>
                <a:solidFill>
                  <a:srgbClr val="141D45"/>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
        <p:nvSpPr>
          <p:cNvPr id="4" name="Picture Placeholder 3">
            <a:extLst>
              <a:ext uri="{FF2B5EF4-FFF2-40B4-BE49-F238E27FC236}">
                <a16:creationId xmlns:a16="http://schemas.microsoft.com/office/drawing/2014/main" id="{9F9738A8-226F-DA0D-2F98-E0E1C19D0127}"/>
              </a:ext>
            </a:extLst>
          </p:cNvPr>
          <p:cNvSpPr>
            <a:spLocks noGrp="1"/>
          </p:cNvSpPr>
          <p:nvPr>
            <p:ph type="pic" sz="quarter" idx="14"/>
          </p:nvPr>
        </p:nvSpPr>
        <p:spPr>
          <a:xfrm>
            <a:off x="571501" y="990600"/>
            <a:ext cx="5286633" cy="5186361"/>
          </a:xfrm>
          <a:prstGeom prst="rect">
            <a:avLst/>
          </a:prstGeom>
        </p:spPr>
        <p:txBody>
          <a:bodyPr/>
          <a:lstStyle>
            <a:lvl1pPr marL="0" indent="0">
              <a:buNone/>
              <a:defRPr sz="2400">
                <a:solidFill>
                  <a:schemeClr val="accent3">
                    <a:lumMod val="75000"/>
                  </a:schemeClr>
                </a:solidFill>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0107006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1500" y="990599"/>
            <a:ext cx="8394700" cy="5186363"/>
          </a:xfrm>
        </p:spPr>
        <p:txBody>
          <a:bodyPr lIns="0" tIns="0" rIns="0" bIns="0">
            <a:noAutofit/>
          </a:bodyPr>
          <a:lstStyle>
            <a:lvl1pPr marL="0" indent="0">
              <a:buFontTx/>
              <a:buNone/>
              <a:defRPr sz="2400" b="0">
                <a:solidFill>
                  <a:srgbClr val="91278F"/>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rgbClr val="141D45"/>
                </a:solidFill>
                <a:latin typeface="Corbel" panose="020B0503020204020204" pitchFamily="34" charset="0"/>
              </a:defRPr>
            </a:lvl2pPr>
            <a:lvl3pPr marL="914400" indent="-396875">
              <a:buClr>
                <a:srgbClr val="141D45"/>
              </a:buClr>
              <a:buFontTx/>
              <a:buNone/>
              <a:tabLst/>
              <a:defRPr>
                <a:solidFill>
                  <a:srgbClr val="141D45"/>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pic>
        <p:nvPicPr>
          <p:cNvPr id="5" name="Picture 4" descr="A group of colorful shapes&#10;&#10;Description automatically generated">
            <a:extLst>
              <a:ext uri="{FF2B5EF4-FFF2-40B4-BE49-F238E27FC236}">
                <a16:creationId xmlns:a16="http://schemas.microsoft.com/office/drawing/2014/main" id="{A4641E66-81CB-7447-BCC5-1FE747C939D7}"/>
              </a:ext>
            </a:extLst>
          </p:cNvPr>
          <p:cNvPicPr>
            <a:picLocks noChangeAspect="1"/>
          </p:cNvPicPr>
          <p:nvPr userDrawn="1"/>
        </p:nvPicPr>
        <p:blipFill rotWithShape="1">
          <a:blip r:embed="rId2"/>
          <a:srcRect l="4366" t="105" r="1690" b="-105"/>
          <a:stretch/>
        </p:blipFill>
        <p:spPr>
          <a:xfrm rot="10800000">
            <a:off x="9220200" y="241478"/>
            <a:ext cx="2971800" cy="6010388"/>
          </a:xfrm>
          <a:prstGeom prst="rect">
            <a:avLst/>
          </a:prstGeom>
        </p:spPr>
      </p:pic>
    </p:spTree>
    <p:extLst>
      <p:ext uri="{BB962C8B-B14F-4D97-AF65-F5344CB8AC3E}">
        <p14:creationId xmlns:p14="http://schemas.microsoft.com/office/powerpoint/2010/main" val="22290614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3555999" y="299811"/>
            <a:ext cx="11600556"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3555999" y="990599"/>
            <a:ext cx="8080633" cy="5186363"/>
          </a:xfrm>
        </p:spPr>
        <p:txBody>
          <a:bodyPr lIns="0" tIns="0" rIns="0" bIns="0">
            <a:noAutofit/>
          </a:bodyPr>
          <a:lstStyle>
            <a:lvl1pPr marL="0" indent="0">
              <a:buFontTx/>
              <a:buNone/>
              <a:defRPr sz="2400" b="0">
                <a:solidFill>
                  <a:srgbClr val="91278F"/>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rgbClr val="141D45"/>
                </a:solidFill>
                <a:latin typeface="Corbel" panose="020B0503020204020204" pitchFamily="34" charset="0"/>
              </a:defRPr>
            </a:lvl2pPr>
            <a:lvl3pPr marL="914400" indent="-396875">
              <a:buClr>
                <a:srgbClr val="141D45"/>
              </a:buClr>
              <a:buFontTx/>
              <a:buNone/>
              <a:tabLst/>
              <a:defRPr>
                <a:solidFill>
                  <a:srgbClr val="141D45"/>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pic>
        <p:nvPicPr>
          <p:cNvPr id="5" name="Picture 4" descr="A group of colorful shapes&#10;&#10;Description automatically generated">
            <a:extLst>
              <a:ext uri="{FF2B5EF4-FFF2-40B4-BE49-F238E27FC236}">
                <a16:creationId xmlns:a16="http://schemas.microsoft.com/office/drawing/2014/main" id="{A4641E66-81CB-7447-BCC5-1FE747C939D7}"/>
              </a:ext>
            </a:extLst>
          </p:cNvPr>
          <p:cNvPicPr>
            <a:picLocks noChangeAspect="1"/>
          </p:cNvPicPr>
          <p:nvPr userDrawn="1"/>
        </p:nvPicPr>
        <p:blipFill rotWithShape="1">
          <a:blip r:embed="rId2"/>
          <a:srcRect l="4366" t="105" r="1690" b="-105"/>
          <a:stretch/>
        </p:blipFill>
        <p:spPr>
          <a:xfrm>
            <a:off x="-4283" y="194146"/>
            <a:ext cx="3001483" cy="6070421"/>
          </a:xfrm>
          <a:prstGeom prst="rect">
            <a:avLst/>
          </a:prstGeom>
        </p:spPr>
      </p:pic>
    </p:spTree>
    <p:extLst>
      <p:ext uri="{BB962C8B-B14F-4D97-AF65-F5344CB8AC3E}">
        <p14:creationId xmlns:p14="http://schemas.microsoft.com/office/powerpoint/2010/main" val="10978257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pic>
        <p:nvPicPr>
          <p:cNvPr id="5" name="Picture 4" descr="A group of colorful shapes&#10;&#10;Description automatically generated">
            <a:extLst>
              <a:ext uri="{FF2B5EF4-FFF2-40B4-BE49-F238E27FC236}">
                <a16:creationId xmlns:a16="http://schemas.microsoft.com/office/drawing/2014/main" id="{A4641E66-81CB-7447-BCC5-1FE747C939D7}"/>
              </a:ext>
            </a:extLst>
          </p:cNvPr>
          <p:cNvPicPr>
            <a:picLocks noChangeAspect="1"/>
          </p:cNvPicPr>
          <p:nvPr userDrawn="1"/>
        </p:nvPicPr>
        <p:blipFill rotWithShape="1">
          <a:blip r:embed="rId2">
            <a:alphaModFix amt="29000"/>
          </a:blip>
          <a:srcRect l="1555" t="105" r="1690" b="-105"/>
          <a:stretch/>
        </p:blipFill>
        <p:spPr>
          <a:xfrm rot="16200000">
            <a:off x="7591852" y="1869648"/>
            <a:ext cx="3104297" cy="6096000"/>
          </a:xfrm>
          <a:prstGeom prst="rect">
            <a:avLst/>
          </a:prstGeom>
        </p:spPr>
      </p:pic>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1500" y="990599"/>
            <a:ext cx="11049000" cy="5186363"/>
          </a:xfrm>
        </p:spPr>
        <p:txBody>
          <a:bodyPr lIns="0" tIns="0" rIns="0" bIns="0">
            <a:noAutofit/>
          </a:bodyPr>
          <a:lstStyle>
            <a:lvl1pPr marL="0" indent="0">
              <a:buFontTx/>
              <a:buNone/>
              <a:defRPr sz="2400" b="0">
                <a:solidFill>
                  <a:srgbClr val="91278F"/>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rgbClr val="141D45"/>
                </a:solidFill>
                <a:latin typeface="Corbel" panose="020B0503020204020204" pitchFamily="34" charset="0"/>
              </a:defRPr>
            </a:lvl2pPr>
            <a:lvl3pPr marL="914400" indent="-396875">
              <a:buClr>
                <a:srgbClr val="141D45"/>
              </a:buClr>
              <a:buFontTx/>
              <a:buNone/>
              <a:tabLst/>
              <a:defRPr>
                <a:solidFill>
                  <a:srgbClr val="141D45"/>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943438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A white and green background&#10;&#10;Description automatically generated with medium confidence">
            <a:extLst>
              <a:ext uri="{FF2B5EF4-FFF2-40B4-BE49-F238E27FC236}">
                <a16:creationId xmlns:a16="http://schemas.microsoft.com/office/drawing/2014/main" id="{52D057C7-FB4F-EEB8-C9ED-7A1C4ECE1592}"/>
              </a:ext>
            </a:extLst>
          </p:cNvPr>
          <p:cNvPicPr>
            <a:picLocks noChangeAspect="1"/>
          </p:cNvPicPr>
          <p:nvPr userDrawn="1"/>
        </p:nvPicPr>
        <p:blipFill rotWithShape="1">
          <a:blip r:embed="rId2"/>
          <a:srcRect r="8081"/>
          <a:stretch/>
        </p:blipFill>
        <p:spPr>
          <a:xfrm>
            <a:off x="4925961" y="-2191"/>
            <a:ext cx="7266039" cy="6858000"/>
          </a:xfrm>
          <a:prstGeom prst="rect">
            <a:avLst/>
          </a:prstGeom>
        </p:spPr>
      </p:pic>
      <p:sp>
        <p:nvSpPr>
          <p:cNvPr id="2" name="Title 1"/>
          <p:cNvSpPr>
            <a:spLocks noGrp="1"/>
          </p:cNvSpPr>
          <p:nvPr>
            <p:ph type="title"/>
          </p:nvPr>
        </p:nvSpPr>
        <p:spPr>
          <a:xfrm>
            <a:off x="571499" y="299811"/>
            <a:ext cx="11049001" cy="398804"/>
          </a:xfrm>
        </p:spPr>
        <p:txBody>
          <a:bodyPr lIns="0" tIns="0" rIns="0" bIns="0">
            <a:noAutofit/>
          </a:bodyPr>
          <a:lstStyle>
            <a:lvl1pPr>
              <a:lnSpc>
                <a:spcPct val="100000"/>
              </a:lnSpc>
              <a:defRPr sz="2800" b="1">
                <a:solidFill>
                  <a:srgbClr val="8E9838"/>
                </a:solidFill>
              </a:defRPr>
            </a:lvl1pPr>
          </a:lstStyle>
          <a:p>
            <a:r>
              <a:rPr lang="en-US"/>
              <a:t>Click to edit Master title style</a:t>
            </a:r>
          </a:p>
        </p:txBody>
      </p:sp>
      <p:sp>
        <p:nvSpPr>
          <p:cNvPr id="3" name="Content Placeholder 2"/>
          <p:cNvSpPr>
            <a:spLocks noGrp="1"/>
          </p:cNvSpPr>
          <p:nvPr>
            <p:ph sz="half" idx="1"/>
          </p:nvPr>
        </p:nvSpPr>
        <p:spPr>
          <a:xfrm>
            <a:off x="587632" y="1165225"/>
            <a:ext cx="5270501" cy="4867274"/>
          </a:xfrm>
        </p:spPr>
        <p:txBody>
          <a:bodyPr>
            <a:noAutofit/>
          </a:bodyPr>
          <a:lstStyle>
            <a:lvl1pPr>
              <a:defRPr sz="2400" b="0" i="0">
                <a:solidFill>
                  <a:srgbClr val="91278F"/>
                </a:solidFill>
                <a:latin typeface="Corbel" panose="020B0503020204020204" pitchFamily="34" charset="0"/>
              </a:defRPr>
            </a:lvl1pPr>
            <a:lvl2pPr>
              <a:defRPr sz="2000" b="0" i="0">
                <a:latin typeface="Corbel" panose="020B0503020204020204" pitchFamily="34" charset="0"/>
              </a:defRPr>
            </a:lvl2pPr>
            <a:lvl3pPr>
              <a:defRPr b="0" i="0">
                <a:latin typeface="Corbel" panose="020B0503020204020204" pitchFamily="34" charset="0"/>
              </a:defRPr>
            </a:lvl3pPr>
            <a:lvl4pPr>
              <a:defRPr b="0" i="0">
                <a:latin typeface="Corbel" panose="020B0503020204020204" pitchFamily="34" charset="0"/>
              </a:defRPr>
            </a:lvl4pPr>
            <a:lvl5pPr>
              <a:defRPr b="0" i="0">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
        <p:nvSpPr>
          <p:cNvPr id="5" name="Rectangle 4">
            <a:extLst>
              <a:ext uri="{FF2B5EF4-FFF2-40B4-BE49-F238E27FC236}">
                <a16:creationId xmlns:a16="http://schemas.microsoft.com/office/drawing/2014/main" id="{84847481-6370-2019-045E-396840255A81}"/>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6" name="Footer Placeholder 4">
            <a:extLst>
              <a:ext uri="{FF2B5EF4-FFF2-40B4-BE49-F238E27FC236}">
                <a16:creationId xmlns:a16="http://schemas.microsoft.com/office/drawing/2014/main" id="{EBA349E1-93B7-E5D2-8069-636725CDC8DA}"/>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Executive Office of Aging &amp; Independence</a:t>
            </a:r>
          </a:p>
        </p:txBody>
      </p:sp>
      <p:sp>
        <p:nvSpPr>
          <p:cNvPr id="7" name="Slide Number Placeholder 5">
            <a:extLst>
              <a:ext uri="{FF2B5EF4-FFF2-40B4-BE49-F238E27FC236}">
                <a16:creationId xmlns:a16="http://schemas.microsoft.com/office/drawing/2014/main" id="{E481B221-77E5-AA0C-B99E-068E4A8EFE16}"/>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
        <p:nvSpPr>
          <p:cNvPr id="8" name="Content Placeholder 2">
            <a:extLst>
              <a:ext uri="{FF2B5EF4-FFF2-40B4-BE49-F238E27FC236}">
                <a16:creationId xmlns:a16="http://schemas.microsoft.com/office/drawing/2014/main" id="{F40893C9-1D53-ABB3-116B-DF30DA9DEEAE}"/>
              </a:ext>
            </a:extLst>
          </p:cNvPr>
          <p:cNvSpPr>
            <a:spLocks noGrp="1"/>
          </p:cNvSpPr>
          <p:nvPr>
            <p:ph sz="half" idx="10"/>
          </p:nvPr>
        </p:nvSpPr>
        <p:spPr>
          <a:xfrm>
            <a:off x="6366132" y="1165224"/>
            <a:ext cx="5270501" cy="4867275"/>
          </a:xfrm>
        </p:spPr>
        <p:txBody>
          <a:bodyPr>
            <a:noAutofit/>
          </a:bodyPr>
          <a:lstStyle>
            <a:lvl1pPr>
              <a:defRPr sz="2400" b="0" i="0">
                <a:solidFill>
                  <a:srgbClr val="91278F"/>
                </a:solidFill>
                <a:latin typeface="Corbel" panose="020B0503020204020204" pitchFamily="34" charset="0"/>
              </a:defRPr>
            </a:lvl1pPr>
            <a:lvl2pPr>
              <a:defRPr sz="2000" b="0" i="0">
                <a:latin typeface="Corbel" panose="020B0503020204020204" pitchFamily="34" charset="0"/>
              </a:defRPr>
            </a:lvl2pPr>
            <a:lvl3pPr>
              <a:defRPr b="0" i="0">
                <a:latin typeface="Corbel" panose="020B0503020204020204" pitchFamily="34" charset="0"/>
              </a:defRPr>
            </a:lvl3pPr>
            <a:lvl4pPr>
              <a:defRPr b="0" i="0">
                <a:latin typeface="Corbel" panose="020B0503020204020204" pitchFamily="34" charset="0"/>
              </a:defRPr>
            </a:lvl4pPr>
            <a:lvl5pPr>
              <a:defRPr b="0" i="0">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003164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2" name="Picture 1" descr="A diagram of a pyramid&#10;&#10;Description automatically generated">
            <a:extLst>
              <a:ext uri="{FF2B5EF4-FFF2-40B4-BE49-F238E27FC236}">
                <a16:creationId xmlns:a16="http://schemas.microsoft.com/office/drawing/2014/main" id="{B4331C9F-3581-1999-06FC-65B05C688446}"/>
              </a:ext>
            </a:extLst>
          </p:cNvPr>
          <p:cNvPicPr>
            <a:picLocks noChangeAspect="1"/>
          </p:cNvPicPr>
          <p:nvPr userDrawn="1"/>
        </p:nvPicPr>
        <p:blipFill rotWithShape="1">
          <a:blip r:embed="rId2"/>
          <a:srcRect l="9380" t="3677" r="8426" b="5845"/>
          <a:stretch/>
        </p:blipFill>
        <p:spPr>
          <a:xfrm>
            <a:off x="344384" y="1045219"/>
            <a:ext cx="6085975" cy="5309042"/>
          </a:xfrm>
          <a:prstGeom prst="rect">
            <a:avLst/>
          </a:prstGeom>
        </p:spPr>
      </p:pic>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
        <p:nvSpPr>
          <p:cNvPr id="8" name="Text Placeholder 8">
            <a:extLst>
              <a:ext uri="{FF2B5EF4-FFF2-40B4-BE49-F238E27FC236}">
                <a16:creationId xmlns:a16="http://schemas.microsoft.com/office/drawing/2014/main" id="{CE1C7DE5-EF32-6182-70EE-71663BD96BC9}"/>
              </a:ext>
            </a:extLst>
          </p:cNvPr>
          <p:cNvSpPr>
            <a:spLocks noGrp="1"/>
          </p:cNvSpPr>
          <p:nvPr>
            <p:ph type="body" sz="quarter" idx="37"/>
          </p:nvPr>
        </p:nvSpPr>
        <p:spPr>
          <a:xfrm>
            <a:off x="6106026" y="1356833"/>
            <a:ext cx="5535631" cy="4626864"/>
          </a:xfrm>
          <a:prstGeom prst="rect">
            <a:avLst/>
          </a:prstGeom>
        </p:spPr>
        <p:txBody>
          <a:bodyPr lIns="0" tIns="0" rIns="0" bIns="0">
            <a:noAutofit/>
          </a:bodyPr>
          <a:lstStyle>
            <a:lvl1pPr marL="0" indent="0">
              <a:buClr>
                <a:schemeClr val="accent2"/>
              </a:buClr>
              <a:buFont typeface="Arial" panose="020B0604020202020204" pitchFamily="34" charset="0"/>
              <a:buNone/>
              <a:tabLst/>
              <a:defRPr sz="2400" b="0">
                <a:solidFill>
                  <a:srgbClr val="91278F"/>
                </a:solidFill>
                <a:latin typeface="+mn-lt"/>
                <a:cs typeface="Arial" panose="020B0604020202020204" pitchFamily="34" charset="0"/>
              </a:defRPr>
            </a:lvl1pPr>
            <a:lvl2pPr marL="352425" indent="-169863">
              <a:buClr>
                <a:schemeClr val="accent2"/>
              </a:buClr>
              <a:buFont typeface="Arial" panose="020B0604020202020204" pitchFamily="34" charset="0"/>
              <a:buChar char="•"/>
              <a:tabLst/>
              <a:defRPr sz="2000">
                <a:solidFill>
                  <a:schemeClr val="accent3">
                    <a:lumMod val="75000"/>
                  </a:schemeClr>
                </a:solidFill>
                <a:latin typeface="+mn-lt"/>
                <a:cs typeface="Arial" panose="020B0604020202020204" pitchFamily="34" charset="0"/>
              </a:defRPr>
            </a:lvl2pPr>
            <a:lvl3pPr marL="520700" indent="-168275">
              <a:buClr>
                <a:schemeClr val="accent2"/>
              </a:buClr>
              <a:buFont typeface="Arial" panose="020B0604020202020204" pitchFamily="34" charset="0"/>
              <a:buChar char="•"/>
              <a:tabLst/>
              <a:defRPr sz="2000">
                <a:solidFill>
                  <a:schemeClr val="accent3">
                    <a:lumMod val="75000"/>
                  </a:schemeClr>
                </a:solidFill>
                <a:latin typeface="+mn-lt"/>
                <a:cs typeface="Arial" panose="020B0604020202020204" pitchFamily="34" charset="0"/>
              </a:defRPr>
            </a:lvl3pPr>
            <a:lvl4pPr marL="690563" indent="-169863">
              <a:buClr>
                <a:schemeClr val="accent2"/>
              </a:buClr>
              <a:buFont typeface="Arial" panose="020B0604020202020204" pitchFamily="34" charset="0"/>
              <a:buChar char="•"/>
              <a:tabLst/>
              <a:defRPr sz="1400">
                <a:solidFill>
                  <a:schemeClr val="accent3">
                    <a:lumMod val="75000"/>
                  </a:schemeClr>
                </a:solidFill>
                <a:latin typeface="Arial" panose="020B0604020202020204" pitchFamily="34" charset="0"/>
                <a:cs typeface="Arial" panose="020B0604020202020204" pitchFamily="34" charset="0"/>
              </a:defRPr>
            </a:lvl4pPr>
            <a:lvl5pPr marL="860425" indent="-169863">
              <a:buClr>
                <a:schemeClr val="accent2"/>
              </a:buClr>
              <a:buFont typeface="Arial" panose="020B0604020202020204" pitchFamily="34" charset="0"/>
              <a:buChar char="•"/>
              <a:tabLst/>
              <a:defRPr sz="1400">
                <a:solidFill>
                  <a:schemeClr val="accent3">
                    <a:lumMod val="7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1" name="Text Placeholder 6">
            <a:extLst>
              <a:ext uri="{FF2B5EF4-FFF2-40B4-BE49-F238E27FC236}">
                <a16:creationId xmlns:a16="http://schemas.microsoft.com/office/drawing/2014/main" id="{44A1BA58-76EC-4896-4191-EE09F1265429}"/>
              </a:ext>
            </a:extLst>
          </p:cNvPr>
          <p:cNvSpPr>
            <a:spLocks noGrp="1"/>
          </p:cNvSpPr>
          <p:nvPr>
            <p:ph type="body" sz="quarter" idx="10" hasCustomPrompt="1"/>
          </p:nvPr>
        </p:nvSpPr>
        <p:spPr>
          <a:xfrm>
            <a:off x="571499" y="321053"/>
            <a:ext cx="11239501" cy="317626"/>
          </a:xfrm>
          <a:prstGeom prst="rect">
            <a:avLst/>
          </a:prstGeom>
        </p:spPr>
        <p:txBody>
          <a:bodyPr lIns="0" tIns="0" rIns="0" bIns="0">
            <a:noAutofit/>
          </a:bodyPr>
          <a:lstStyle>
            <a:lvl1pPr marL="0" indent="0">
              <a:buNone/>
              <a:defRPr sz="2800" b="1">
                <a:solidFill>
                  <a:srgbClr val="8E9838"/>
                </a:solidFill>
                <a:latin typeface="+mj-lt"/>
                <a:cs typeface="Arial" panose="020B0604020202020204" pitchFamily="34" charset="0"/>
              </a:defRPr>
            </a:lvl1pPr>
          </a:lstStyle>
          <a:p>
            <a:pPr lvl="0"/>
            <a:r>
              <a:rPr lang="en-US"/>
              <a:t>Slide Title</a:t>
            </a:r>
          </a:p>
        </p:txBody>
      </p:sp>
    </p:spTree>
    <p:extLst>
      <p:ext uri="{BB962C8B-B14F-4D97-AF65-F5344CB8AC3E}">
        <p14:creationId xmlns:p14="http://schemas.microsoft.com/office/powerpoint/2010/main" val="12243384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descr="A group of colorful shapes&#10;&#10;Description automatically generated">
            <a:extLst>
              <a:ext uri="{FF2B5EF4-FFF2-40B4-BE49-F238E27FC236}">
                <a16:creationId xmlns:a16="http://schemas.microsoft.com/office/drawing/2014/main" id="{87CCB9B6-6388-4E87-56CA-F836410CC0EB}"/>
              </a:ext>
            </a:extLst>
          </p:cNvPr>
          <p:cNvPicPr>
            <a:picLocks noChangeAspect="1"/>
          </p:cNvPicPr>
          <p:nvPr userDrawn="1"/>
        </p:nvPicPr>
        <p:blipFill rotWithShape="1">
          <a:blip r:embed="rId2">
            <a:alphaModFix/>
          </a:blip>
          <a:srcRect l="4959" b="4509"/>
          <a:stretch/>
        </p:blipFill>
        <p:spPr>
          <a:xfrm rot="16200000">
            <a:off x="8901439" y="3631022"/>
            <a:ext cx="1869425" cy="3568697"/>
          </a:xfrm>
          <a:prstGeom prst="rect">
            <a:avLst/>
          </a:prstGeom>
        </p:spPr>
      </p:pic>
      <p:sp>
        <p:nvSpPr>
          <p:cNvPr id="8" name="Rectangle 7">
            <a:extLst>
              <a:ext uri="{FF2B5EF4-FFF2-40B4-BE49-F238E27FC236}">
                <a16:creationId xmlns:a16="http://schemas.microsoft.com/office/drawing/2014/main" id="{7DED0FDC-C39A-91B8-9717-2A844B8E6FF5}"/>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9" name="Footer Placeholder 4">
            <a:extLst>
              <a:ext uri="{FF2B5EF4-FFF2-40B4-BE49-F238E27FC236}">
                <a16:creationId xmlns:a16="http://schemas.microsoft.com/office/drawing/2014/main" id="{644201EA-469D-7CB9-217E-A6879F5DAE3A}"/>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CBE0DB18-ECE5-CE47-80A8-C088176BF4DF}"/>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
        <p:nvSpPr>
          <p:cNvPr id="17" name="Title 1">
            <a:extLst>
              <a:ext uri="{FF2B5EF4-FFF2-40B4-BE49-F238E27FC236}">
                <a16:creationId xmlns:a16="http://schemas.microsoft.com/office/drawing/2014/main" id="{14E01E41-0514-3550-A7ED-5C7655E22C1C}"/>
              </a:ext>
            </a:extLst>
          </p:cNvPr>
          <p:cNvSpPr>
            <a:spLocks noGrp="1"/>
          </p:cNvSpPr>
          <p:nvPr>
            <p:ph type="title" hasCustomPrompt="1"/>
          </p:nvPr>
        </p:nvSpPr>
        <p:spPr>
          <a:xfrm>
            <a:off x="587633" y="2577644"/>
            <a:ext cx="11049000" cy="1423311"/>
          </a:xfrm>
        </p:spPr>
        <p:txBody>
          <a:bodyPr lIns="0" tIns="0" rIns="0" bIns="0">
            <a:noAutofit/>
          </a:bodyPr>
          <a:lstStyle>
            <a:lvl1pPr algn="ctr">
              <a:defRPr b="1" i="0">
                <a:solidFill>
                  <a:srgbClr val="8E9838"/>
                </a:solidFill>
                <a:latin typeface="Corbel" panose="020B0503020204020204" pitchFamily="34" charset="0"/>
              </a:defRPr>
            </a:lvl1pPr>
          </a:lstStyle>
          <a:p>
            <a:r>
              <a:rPr lang="en-US"/>
              <a:t>Click to edit Divider Page</a:t>
            </a:r>
          </a:p>
        </p:txBody>
      </p:sp>
    </p:spTree>
    <p:extLst>
      <p:ext uri="{BB962C8B-B14F-4D97-AF65-F5344CB8AC3E}">
        <p14:creationId xmlns:p14="http://schemas.microsoft.com/office/powerpoint/2010/main" val="28853953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65D177-50F8-6261-FFA3-2B2A79778030}"/>
              </a:ext>
            </a:extLst>
          </p:cNvPr>
          <p:cNvSpPr/>
          <p:nvPr userDrawn="1"/>
        </p:nvSpPr>
        <p:spPr>
          <a:xfrm>
            <a:off x="-1" y="0"/>
            <a:ext cx="12192000" cy="6858000"/>
          </a:xfrm>
          <a:prstGeom prst="rect">
            <a:avLst/>
          </a:prstGeom>
          <a:solidFill>
            <a:srgbClr val="141D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12EB62D-90CA-03AA-C06F-022E6488E01C}"/>
              </a:ext>
            </a:extLst>
          </p:cNvPr>
          <p:cNvSpPr txBox="1"/>
          <p:nvPr userDrawn="1"/>
        </p:nvSpPr>
        <p:spPr>
          <a:xfrm>
            <a:off x="4403559" y="2115650"/>
            <a:ext cx="7216942" cy="1015663"/>
          </a:xfrm>
          <a:prstGeom prst="rect">
            <a:avLst/>
          </a:prstGeom>
          <a:noFill/>
        </p:spPr>
        <p:txBody>
          <a:bodyPr wrap="square">
            <a:noAutofit/>
          </a:bodyPr>
          <a:lstStyle/>
          <a:p>
            <a:pPr algn="l"/>
            <a:r>
              <a:rPr lang="en-US" sz="6000" b="1" i="0">
                <a:solidFill>
                  <a:srgbClr val="85BC41"/>
                </a:solidFill>
                <a:latin typeface="+mj-lt"/>
              </a:rPr>
              <a:t>THANK YOU!</a:t>
            </a:r>
          </a:p>
        </p:txBody>
      </p:sp>
      <p:pic>
        <p:nvPicPr>
          <p:cNvPr id="18" name="Picture 17" descr="A group of colorful shapes&#10;&#10;Description automatically generated">
            <a:extLst>
              <a:ext uri="{FF2B5EF4-FFF2-40B4-BE49-F238E27FC236}">
                <a16:creationId xmlns:a16="http://schemas.microsoft.com/office/drawing/2014/main" id="{32FB901D-DACE-040E-E0FF-B50EFD1F0747}"/>
              </a:ext>
            </a:extLst>
          </p:cNvPr>
          <p:cNvPicPr>
            <a:picLocks noChangeAspect="1"/>
          </p:cNvPicPr>
          <p:nvPr userDrawn="1"/>
        </p:nvPicPr>
        <p:blipFill rotWithShape="1">
          <a:blip r:embed="rId2"/>
          <a:srcRect l="4959" b="4509"/>
          <a:stretch/>
        </p:blipFill>
        <p:spPr>
          <a:xfrm>
            <a:off x="-2" y="-11676"/>
            <a:ext cx="3598607" cy="6869676"/>
          </a:xfrm>
          <a:prstGeom prst="rect">
            <a:avLst/>
          </a:prstGeom>
        </p:spPr>
      </p:pic>
      <p:sp>
        <p:nvSpPr>
          <p:cNvPr id="21" name="Content Placeholder 3">
            <a:extLst>
              <a:ext uri="{FF2B5EF4-FFF2-40B4-BE49-F238E27FC236}">
                <a16:creationId xmlns:a16="http://schemas.microsoft.com/office/drawing/2014/main" id="{E6EAEBF2-DC73-F9E8-A089-79497A25FB69}"/>
              </a:ext>
            </a:extLst>
          </p:cNvPr>
          <p:cNvSpPr>
            <a:spLocks noGrp="1"/>
          </p:cNvSpPr>
          <p:nvPr>
            <p:ph sz="half" idx="2"/>
          </p:nvPr>
        </p:nvSpPr>
        <p:spPr>
          <a:xfrm>
            <a:off x="4403558" y="3548888"/>
            <a:ext cx="7216942" cy="2775712"/>
          </a:xfrm>
        </p:spPr>
        <p:txBody>
          <a:bodyPr>
            <a:noAutofit/>
          </a:bodyPr>
          <a:lstStyle>
            <a:lvl1pPr marL="0" indent="0">
              <a:buFontTx/>
              <a:buNone/>
              <a:defRPr>
                <a:solidFill>
                  <a:schemeClr val="bg1"/>
                </a:solidFill>
                <a:latin typeface="Corbel" panose="020B0503020204020204" pitchFamily="34" charset="0"/>
              </a:defRPr>
            </a:lvl1pPr>
            <a:lvl2pPr>
              <a:defRPr>
                <a:solidFill>
                  <a:srgbClr val="141D45"/>
                </a:solidFill>
                <a:latin typeface="Corbel" panose="020B0503020204020204" pitchFamily="34" charset="0"/>
              </a:defRPr>
            </a:lvl2pPr>
            <a:lvl3pPr>
              <a:defRPr>
                <a:solidFill>
                  <a:srgbClr val="141D45"/>
                </a:solidFill>
                <a:latin typeface="Corbel" panose="020B0503020204020204" pitchFamily="34" charset="0"/>
              </a:defRPr>
            </a:lvl3pPr>
            <a:lvl4pPr>
              <a:defRPr>
                <a:solidFill>
                  <a:srgbClr val="141D45"/>
                </a:solidFill>
                <a:latin typeface="Corbel" panose="020B0503020204020204" pitchFamily="34" charset="0"/>
              </a:defRPr>
            </a:lvl4pPr>
            <a:lvl5pPr>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93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6DF7DC-894B-3146-9E26-E4A23DCFC9BA}" type="datetimeFigureOut">
              <a:rPr lang="en-US" smtClean="0"/>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47AD8-A55A-6E4E-8A17-B0F5A77AF5FA}" type="slidenum">
              <a:rPr lang="en-US" smtClean="0"/>
              <a:t>‹#›</a:t>
            </a:fld>
            <a:endParaRPr lang="en-US"/>
          </a:p>
        </p:txBody>
      </p:sp>
    </p:spTree>
    <p:extLst>
      <p:ext uri="{BB962C8B-B14F-4D97-AF65-F5344CB8AC3E}">
        <p14:creationId xmlns:p14="http://schemas.microsoft.com/office/powerpoint/2010/main" val="10015452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12EB62D-90CA-03AA-C06F-022E6488E01C}"/>
              </a:ext>
            </a:extLst>
          </p:cNvPr>
          <p:cNvSpPr txBox="1"/>
          <p:nvPr userDrawn="1"/>
        </p:nvSpPr>
        <p:spPr>
          <a:xfrm>
            <a:off x="4403559" y="2115650"/>
            <a:ext cx="7216942" cy="1015663"/>
          </a:xfrm>
          <a:prstGeom prst="rect">
            <a:avLst/>
          </a:prstGeom>
          <a:noFill/>
        </p:spPr>
        <p:txBody>
          <a:bodyPr wrap="square">
            <a:noAutofit/>
          </a:bodyPr>
          <a:lstStyle/>
          <a:p>
            <a:pPr algn="l"/>
            <a:r>
              <a:rPr lang="en-US" sz="6000" b="1" i="0">
                <a:solidFill>
                  <a:srgbClr val="8E9838"/>
                </a:solidFill>
                <a:latin typeface="+mj-lt"/>
              </a:rPr>
              <a:t>THANK YOU!</a:t>
            </a:r>
          </a:p>
        </p:txBody>
      </p:sp>
      <p:pic>
        <p:nvPicPr>
          <p:cNvPr id="18" name="Picture 17" descr="A group of colorful shapes&#10;&#10;Description automatically generated">
            <a:extLst>
              <a:ext uri="{FF2B5EF4-FFF2-40B4-BE49-F238E27FC236}">
                <a16:creationId xmlns:a16="http://schemas.microsoft.com/office/drawing/2014/main" id="{32FB901D-DACE-040E-E0FF-B50EFD1F0747}"/>
              </a:ext>
            </a:extLst>
          </p:cNvPr>
          <p:cNvPicPr>
            <a:picLocks noChangeAspect="1"/>
          </p:cNvPicPr>
          <p:nvPr userDrawn="1"/>
        </p:nvPicPr>
        <p:blipFill rotWithShape="1">
          <a:blip r:embed="rId2"/>
          <a:srcRect l="4959" b="4509"/>
          <a:stretch/>
        </p:blipFill>
        <p:spPr>
          <a:xfrm>
            <a:off x="-2" y="-11676"/>
            <a:ext cx="3598607" cy="6869676"/>
          </a:xfrm>
          <a:prstGeom prst="rect">
            <a:avLst/>
          </a:prstGeom>
        </p:spPr>
      </p:pic>
      <p:sp>
        <p:nvSpPr>
          <p:cNvPr id="21" name="Content Placeholder 3">
            <a:extLst>
              <a:ext uri="{FF2B5EF4-FFF2-40B4-BE49-F238E27FC236}">
                <a16:creationId xmlns:a16="http://schemas.microsoft.com/office/drawing/2014/main" id="{E6EAEBF2-DC73-F9E8-A089-79497A25FB69}"/>
              </a:ext>
            </a:extLst>
          </p:cNvPr>
          <p:cNvSpPr>
            <a:spLocks noGrp="1"/>
          </p:cNvSpPr>
          <p:nvPr>
            <p:ph sz="half" idx="2"/>
          </p:nvPr>
        </p:nvSpPr>
        <p:spPr>
          <a:xfrm>
            <a:off x="4403558" y="3548888"/>
            <a:ext cx="7216942" cy="2775712"/>
          </a:xfrm>
        </p:spPr>
        <p:txBody>
          <a:bodyPr>
            <a:noAutofit/>
          </a:bodyPr>
          <a:lstStyle>
            <a:lvl1pPr marL="0" indent="0">
              <a:buFontTx/>
              <a:buNone/>
              <a:defRPr>
                <a:solidFill>
                  <a:schemeClr val="bg1"/>
                </a:solidFill>
                <a:latin typeface="Corbel" panose="020B0503020204020204" pitchFamily="34" charset="0"/>
              </a:defRPr>
            </a:lvl1pPr>
            <a:lvl2pPr>
              <a:defRPr>
                <a:solidFill>
                  <a:srgbClr val="141D45"/>
                </a:solidFill>
                <a:latin typeface="Corbel" panose="020B0503020204020204" pitchFamily="34" charset="0"/>
              </a:defRPr>
            </a:lvl2pPr>
            <a:lvl3pPr>
              <a:defRPr>
                <a:solidFill>
                  <a:srgbClr val="141D45"/>
                </a:solidFill>
                <a:latin typeface="Corbel" panose="020B0503020204020204" pitchFamily="34" charset="0"/>
              </a:defRPr>
            </a:lvl3pPr>
            <a:lvl4pPr>
              <a:defRPr>
                <a:solidFill>
                  <a:srgbClr val="141D45"/>
                </a:solidFill>
                <a:latin typeface="Corbel" panose="020B0503020204020204" pitchFamily="34" charset="0"/>
              </a:defRPr>
            </a:lvl4pPr>
            <a:lvl5pPr>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069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6DF7DC-894B-3146-9E26-E4A23DCFC9BA}" type="datetimeFigureOut">
              <a:rPr lang="en-US" smtClean="0"/>
              <a:t>12/19/2025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047AD8-A55A-6E4E-8A17-B0F5A77AF5FA}" type="slidenum">
              <a:rPr lang="en-US" smtClean="0"/>
              <a:t>‹#›</a:t>
            </a:fld>
            <a:endParaRPr lang="en-US"/>
          </a:p>
        </p:txBody>
      </p:sp>
    </p:spTree>
    <p:extLst>
      <p:ext uri="{BB962C8B-B14F-4D97-AF65-F5344CB8AC3E}">
        <p14:creationId xmlns:p14="http://schemas.microsoft.com/office/powerpoint/2010/main" val="1216291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DF7DC-894B-3146-9E26-E4A23DCFC9BA}" type="datetimeFigureOut">
              <a:rPr lang="en-US" smtClean="0"/>
              <a:t>12/19/2025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047AD8-A55A-6E4E-8A17-B0F5A77AF5FA}" type="slidenum">
              <a:rPr lang="en-US" smtClean="0"/>
              <a:t>‹#›</a:t>
            </a:fld>
            <a:endParaRPr lang="en-US"/>
          </a:p>
        </p:txBody>
      </p:sp>
    </p:spTree>
    <p:extLst>
      <p:ext uri="{BB962C8B-B14F-4D97-AF65-F5344CB8AC3E}">
        <p14:creationId xmlns:p14="http://schemas.microsoft.com/office/powerpoint/2010/main" val="750662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6DF7DC-894B-3146-9E26-E4A23DCFC9BA}" type="datetimeFigureOut">
              <a:rPr lang="en-US" smtClean="0"/>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47AD8-A55A-6E4E-8A17-B0F5A77AF5FA}" type="slidenum">
              <a:rPr lang="en-US" smtClean="0"/>
              <a:t>‹#›</a:t>
            </a:fld>
            <a:endParaRPr lang="en-US"/>
          </a:p>
        </p:txBody>
      </p:sp>
    </p:spTree>
    <p:extLst>
      <p:ext uri="{BB962C8B-B14F-4D97-AF65-F5344CB8AC3E}">
        <p14:creationId xmlns:p14="http://schemas.microsoft.com/office/powerpoint/2010/main" val="771050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6DF7DC-894B-3146-9E26-E4A23DCFC9BA}" type="datetimeFigureOut">
              <a:rPr lang="en-US" smtClean="0"/>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47AD8-A55A-6E4E-8A17-B0F5A77AF5FA}" type="slidenum">
              <a:rPr lang="en-US" smtClean="0"/>
              <a:t>‹#›</a:t>
            </a:fld>
            <a:endParaRPr lang="en-US"/>
          </a:p>
        </p:txBody>
      </p:sp>
    </p:spTree>
    <p:extLst>
      <p:ext uri="{BB962C8B-B14F-4D97-AF65-F5344CB8AC3E}">
        <p14:creationId xmlns:p14="http://schemas.microsoft.com/office/powerpoint/2010/main" val="1304425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theme" Target="../theme/theme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6DF7DC-894B-3146-9E26-E4A23DCFC9BA}" type="datetimeFigureOut">
              <a:rPr lang="en-US" smtClean="0"/>
              <a:t>12/19/2025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047AD8-A55A-6E4E-8A17-B0F5A77AF5FA}" type="slidenum">
              <a:rPr lang="en-US" smtClean="0"/>
              <a:t>‹#›</a:t>
            </a:fld>
            <a:endParaRPr lang="en-US"/>
          </a:p>
        </p:txBody>
      </p:sp>
      <p:pic>
        <p:nvPicPr>
          <p:cNvPr id="10" name="Picture 9" descr="A picture containing text&#10;&#10;Description automatically generated">
            <a:extLst>
              <a:ext uri="{FF2B5EF4-FFF2-40B4-BE49-F238E27FC236}">
                <a16:creationId xmlns:a16="http://schemas.microsoft.com/office/drawing/2014/main" id="{8DAD87A0-D861-462C-88FE-422A1C1C314A}"/>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58BC74FF-F10F-4A36-92E6-E6D397606DA5}"/>
              </a:ext>
            </a:extLst>
          </p:cNvPr>
          <p:cNvPicPr>
            <a:picLocks noChangeAspect="1"/>
          </p:cNvPicPr>
          <p:nvPr userDrawn="1"/>
        </p:nvPicPr>
        <p:blipFill>
          <a:blip r:embed="rId20"/>
          <a:stretch>
            <a:fillRect/>
          </a:stretch>
        </p:blipFill>
        <p:spPr>
          <a:xfrm>
            <a:off x="0" y="-34506"/>
            <a:ext cx="12192000" cy="6858000"/>
          </a:xfrm>
          <a:prstGeom prst="rect">
            <a:avLst/>
          </a:prstGeom>
        </p:spPr>
      </p:pic>
      <p:sp>
        <p:nvSpPr>
          <p:cNvPr id="7" name="Rectangle 6">
            <a:extLst>
              <a:ext uri="{FF2B5EF4-FFF2-40B4-BE49-F238E27FC236}">
                <a16:creationId xmlns:a16="http://schemas.microsoft.com/office/drawing/2014/main" id="{FA1A9CB5-CFA1-4457-B84E-D42C56A323BE}"/>
              </a:ext>
            </a:extLst>
          </p:cNvPr>
          <p:cNvSpPr/>
          <p:nvPr userDrawn="1"/>
        </p:nvSpPr>
        <p:spPr>
          <a:xfrm>
            <a:off x="4165600" y="6050726"/>
            <a:ext cx="4209691" cy="810883"/>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81BF599C-034F-41CD-BE6C-60A8D154F7AC}"/>
              </a:ext>
            </a:extLst>
          </p:cNvPr>
          <p:cNvSpPr txBox="1"/>
          <p:nvPr userDrawn="1"/>
        </p:nvSpPr>
        <p:spPr>
          <a:xfrm>
            <a:off x="3671978" y="6677633"/>
            <a:ext cx="7539487" cy="230832"/>
          </a:xfrm>
          <a:prstGeom prst="rect">
            <a:avLst/>
          </a:prstGeom>
          <a:noFill/>
        </p:spPr>
        <p:txBody>
          <a:bodyPr wrap="square" rtlCol="0">
            <a:spAutoFit/>
          </a:bodyPr>
          <a:lstStyle/>
          <a:p>
            <a:r>
              <a:rPr lang="en-US" sz="900">
                <a:solidFill>
                  <a:schemeClr val="bg1">
                    <a:lumMod val="65000"/>
                  </a:schemeClr>
                </a:solidFill>
              </a:rPr>
              <a:t>@Massachusetts Assisted Living Association, Inc. 2024. All Rights Reserved. </a:t>
            </a:r>
          </a:p>
        </p:txBody>
      </p:sp>
      <p:sp>
        <p:nvSpPr>
          <p:cNvPr id="12" name="Rectangle 11">
            <a:extLst>
              <a:ext uri="{FF2B5EF4-FFF2-40B4-BE49-F238E27FC236}">
                <a16:creationId xmlns:a16="http://schemas.microsoft.com/office/drawing/2014/main" id="{AC9F4334-9C2F-8F4B-DD21-0D3E2A67C369}"/>
              </a:ext>
            </a:extLst>
          </p:cNvPr>
          <p:cNvSpPr/>
          <p:nvPr userDrawn="1"/>
        </p:nvSpPr>
        <p:spPr>
          <a:xfrm>
            <a:off x="3301042" y="5105950"/>
            <a:ext cx="4725357" cy="173479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7BBD900A-3EF9-8AF8-548A-977312C3FE7A}"/>
              </a:ext>
            </a:extLst>
          </p:cNvPr>
          <p:cNvSpPr txBox="1"/>
          <p:nvPr userDrawn="1"/>
        </p:nvSpPr>
        <p:spPr>
          <a:xfrm>
            <a:off x="3062378" y="6555121"/>
            <a:ext cx="8048240" cy="276999"/>
          </a:xfrm>
          <a:prstGeom prst="rect">
            <a:avLst/>
          </a:prstGeom>
          <a:noFill/>
        </p:spPr>
        <p:txBody>
          <a:bodyPr wrap="square" rtlCol="0">
            <a:spAutoFit/>
          </a:bodyPr>
          <a:lstStyle/>
          <a:p>
            <a:r>
              <a:rPr lang="en-US" sz="1200">
                <a:solidFill>
                  <a:schemeClr val="bg1">
                    <a:lumMod val="85000"/>
                  </a:schemeClr>
                </a:solidFill>
              </a:rPr>
              <a:t>©2025 Massachusetts Assisted Living Association (Mass-ALA). All rights reserved.</a:t>
            </a:r>
          </a:p>
        </p:txBody>
      </p:sp>
    </p:spTree>
    <p:extLst>
      <p:ext uri="{BB962C8B-B14F-4D97-AF65-F5344CB8AC3E}">
        <p14:creationId xmlns:p14="http://schemas.microsoft.com/office/powerpoint/2010/main" val="309710032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844800" y="6351819"/>
            <a:ext cx="7857067" cy="365125"/>
          </a:xfrm>
          <a:prstGeom prst="rect">
            <a:avLst/>
          </a:prstGeom>
        </p:spPr>
        <p:txBody>
          <a:bodyPr vert="horz" lIns="91440" tIns="45720" rIns="91440" bIns="45720" rtlCol="0" anchor="ctr"/>
          <a:lstStyle>
            <a:lvl1pPr algn="l">
              <a:defRPr sz="1067">
                <a:solidFill>
                  <a:schemeClr val="tx1">
                    <a:tint val="75000"/>
                  </a:schemeClr>
                </a:solidFill>
              </a:defRPr>
            </a:lvl1pPr>
          </a:lstStyle>
          <a:p>
            <a:endParaRPr lang="en-US"/>
          </a:p>
        </p:txBody>
      </p:sp>
      <p:sp>
        <p:nvSpPr>
          <p:cNvPr id="8" name="Slide Number Placeholder 7"/>
          <p:cNvSpPr>
            <a:spLocks noGrp="1"/>
          </p:cNvSpPr>
          <p:nvPr>
            <p:ph type="sldNum" sz="quarter" idx="4"/>
          </p:nvPr>
        </p:nvSpPr>
        <p:spPr>
          <a:xfrm>
            <a:off x="10871200" y="6356351"/>
            <a:ext cx="711200" cy="365125"/>
          </a:xfrm>
          <a:prstGeom prst="rect">
            <a:avLst/>
          </a:prstGeom>
        </p:spPr>
        <p:txBody>
          <a:bodyPr vert="horz" lIns="91440" tIns="45720" rIns="91440" bIns="45720" rtlCol="0" anchor="ctr"/>
          <a:lstStyle>
            <a:lvl1pPr marL="0" indent="0" algn="r">
              <a:buFont typeface="Arial"/>
              <a:buNone/>
              <a:defRPr sz="1200">
                <a:solidFill>
                  <a:schemeClr val="tx1">
                    <a:tint val="75000"/>
                  </a:schemeClr>
                </a:solidFill>
              </a:defRPr>
            </a:lvl1pPr>
          </a:lstStyle>
          <a:p>
            <a:fld id="{F228EE48-FF1E-A440-BFD0-EB736DD00FF4}" type="slidenum">
              <a:rPr lang="en-US" smtClean="0"/>
              <a:pPr/>
              <a:t>‹#›</a:t>
            </a:fld>
            <a:endParaRPr lang="en-US"/>
          </a:p>
        </p:txBody>
      </p:sp>
    </p:spTree>
    <p:extLst>
      <p:ext uri="{BB962C8B-B14F-4D97-AF65-F5344CB8AC3E}">
        <p14:creationId xmlns:p14="http://schemas.microsoft.com/office/powerpoint/2010/main" val="317962524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Lst>
  <p:txStyles>
    <p:titleStyle>
      <a:lvl1pPr algn="ctr" defTabSz="609585" rtl="0" eaLnBrk="1" latinLnBrk="0" hangingPunct="1">
        <a:spcBef>
          <a:spcPct val="0"/>
        </a:spcBef>
        <a:buNone/>
        <a:defRPr sz="5867"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Calibri" panose="020F0502020204030204" pitchFamily="34" charset="0"/>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Calibri" panose="020F0502020204030204" pitchFamily="34" charset="0"/>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Calibri" panose="020F0502020204030204" pitchFamily="34" charset="0"/>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Calibri" panose="020F0502020204030204" pitchFamily="34" charset="0"/>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Calibri" panose="020F050202020403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orbel" panose="020B0503020204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orbel" panose="020B0503020204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orbel" panose="020B0503020204020204" pitchFamily="34" charset="0"/>
              </a:defRPr>
            </a:lvl1pPr>
          </a:lstStyle>
          <a:p>
            <a:fld id="{105A06B9-0E95-B540-99E9-3747407ACD93}" type="slidenum">
              <a:rPr lang="en-US" smtClean="0"/>
              <a:pPr/>
              <a:t>‹#›</a:t>
            </a:fld>
            <a:endParaRPr lang="en-US"/>
          </a:p>
        </p:txBody>
      </p:sp>
    </p:spTree>
    <p:extLst>
      <p:ext uri="{BB962C8B-B14F-4D97-AF65-F5344CB8AC3E}">
        <p14:creationId xmlns:p14="http://schemas.microsoft.com/office/powerpoint/2010/main" val="3355573059"/>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 id="214748384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60">
          <p15:clr>
            <a:srgbClr val="F26B43"/>
          </p15:clr>
        </p15:guide>
        <p15:guide id="4" pos="7320">
          <p15:clr>
            <a:srgbClr val="F26B43"/>
          </p15:clr>
        </p15:guide>
        <p15:guide id="5" orient="horz" pos="192">
          <p15:clr>
            <a:srgbClr val="F26B43"/>
          </p15:clr>
        </p15:guide>
        <p15:guide id="6" orient="horz" pos="624">
          <p15:clr>
            <a:srgbClr val="F26B43"/>
          </p15:clr>
        </p15:guide>
        <p15:guide id="7" orient="horz" pos="39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82908-018C-C2A3-CA2B-C4141F1566E4}"/>
              </a:ext>
            </a:extLst>
          </p:cNvPr>
          <p:cNvSpPr>
            <a:spLocks noGrp="1"/>
          </p:cNvSpPr>
          <p:nvPr>
            <p:ph type="title"/>
          </p:nvPr>
        </p:nvSpPr>
        <p:spPr>
          <a:xfrm>
            <a:off x="571500" y="2553706"/>
            <a:ext cx="11049000" cy="2101323"/>
          </a:xfrm>
        </p:spPr>
        <p:txBody>
          <a:bodyPr/>
          <a:lstStyle/>
          <a:p>
            <a:r>
              <a:rPr lang="en-US" sz="4000">
                <a:latin typeface="Corbel"/>
              </a:rPr>
              <a:t>ALR Commission Meeting  #12</a:t>
            </a:r>
            <a:br>
              <a:rPr lang="en-US" sz="4000"/>
            </a:br>
            <a:r>
              <a:rPr lang="en-US" sz="3600" b="0" i="1">
                <a:latin typeface="Corbel"/>
              </a:rPr>
              <a:t>Wednesday, December  3</a:t>
            </a:r>
            <a:r>
              <a:rPr lang="en-US" sz="3600" b="0" i="1" baseline="30000">
                <a:latin typeface="Corbel"/>
              </a:rPr>
              <a:t>rd</a:t>
            </a:r>
            <a:r>
              <a:rPr lang="en-US" sz="3600" b="0" i="1">
                <a:latin typeface="Corbel"/>
              </a:rPr>
              <a:t> | 1:30 PM</a:t>
            </a:r>
            <a:endParaRPr lang="en-US" sz="3600" b="0" i="1"/>
          </a:p>
        </p:txBody>
      </p:sp>
    </p:spTree>
    <p:extLst>
      <p:ext uri="{BB962C8B-B14F-4D97-AF65-F5344CB8AC3E}">
        <p14:creationId xmlns:p14="http://schemas.microsoft.com/office/powerpoint/2010/main" val="2009149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48AEE-7CB2-7332-48A1-AC1373358CD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6986FE9-3578-ADEC-26E9-3F9CD158EAA0}"/>
              </a:ext>
            </a:extLst>
          </p:cNvPr>
          <p:cNvSpPr txBox="1">
            <a:spLocks noGrp="1"/>
          </p:cNvSpPr>
          <p:nvPr>
            <p:ph type="title" idx="4294967295"/>
          </p:nvPr>
        </p:nvSpPr>
        <p:spPr>
          <a:xfrm>
            <a:off x="571501" y="299811"/>
            <a:ext cx="10039349" cy="39880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2800" b="1" i="0" kern="1200">
                <a:solidFill>
                  <a:srgbClr val="8E9838"/>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chemeClr val="accent2"/>
                </a:solidFill>
                <a:effectLst/>
                <a:uLnTx/>
                <a:uFillTx/>
                <a:latin typeface="+mj-lt"/>
                <a:ea typeface="+mj-ea"/>
                <a:cs typeface="Arial"/>
              </a:rPr>
              <a:t>Recommendation 2 | </a:t>
            </a:r>
            <a:r>
              <a:rPr kumimoji="0" lang="en-US" sz="2800" b="1" i="1" u="none" strike="noStrike" kern="1200" cap="none" spc="0" normalizeH="0" baseline="0" noProof="0">
                <a:ln>
                  <a:noFill/>
                </a:ln>
                <a:solidFill>
                  <a:schemeClr val="accent2"/>
                </a:solidFill>
                <a:effectLst/>
                <a:uLnTx/>
                <a:uFillTx/>
                <a:latin typeface="+mj-lt"/>
                <a:ea typeface="+mj-ea"/>
                <a:cs typeface="Arial"/>
              </a:rPr>
              <a:t>Clarify Assessments, Services and Costs as Needs Change</a:t>
            </a:r>
          </a:p>
        </p:txBody>
      </p:sp>
      <p:sp>
        <p:nvSpPr>
          <p:cNvPr id="2" name="Rectangle 1">
            <a:extLst>
              <a:ext uri="{FF2B5EF4-FFF2-40B4-BE49-F238E27FC236}">
                <a16:creationId xmlns:a16="http://schemas.microsoft.com/office/drawing/2014/main" id="{BB45564A-7D2E-2061-E7A7-7B8174928F00}"/>
              </a:ext>
            </a:extLst>
          </p:cNvPr>
          <p:cNvSpPr/>
          <p:nvPr/>
        </p:nvSpPr>
        <p:spPr>
          <a:xfrm>
            <a:off x="10706100" y="0"/>
            <a:ext cx="1485899" cy="698614"/>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solidFill>
                  <a:schemeClr val="tx1"/>
                </a:solidFill>
              </a:rPr>
              <a:t>100% agreement</a:t>
            </a:r>
          </a:p>
        </p:txBody>
      </p:sp>
      <p:sp>
        <p:nvSpPr>
          <p:cNvPr id="22" name="Rectangle 21">
            <a:extLst>
              <a:ext uri="{FF2B5EF4-FFF2-40B4-BE49-F238E27FC236}">
                <a16:creationId xmlns:a16="http://schemas.microsoft.com/office/drawing/2014/main" id="{5C38F18F-16FB-C431-1A96-6B24F2291D35}"/>
              </a:ext>
            </a:extLst>
          </p:cNvPr>
          <p:cNvSpPr/>
          <p:nvPr/>
        </p:nvSpPr>
        <p:spPr>
          <a:xfrm>
            <a:off x="219076" y="1216025"/>
            <a:ext cx="1041672" cy="41218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ysClr val="windowText" lastClr="000000"/>
                </a:solidFill>
              </a:rPr>
              <a:t>KEY FINDINGS</a:t>
            </a:r>
          </a:p>
        </p:txBody>
      </p:sp>
      <p:sp>
        <p:nvSpPr>
          <p:cNvPr id="20" name="Rectangle 19">
            <a:extLst>
              <a:ext uri="{FF2B5EF4-FFF2-40B4-BE49-F238E27FC236}">
                <a16:creationId xmlns:a16="http://schemas.microsoft.com/office/drawing/2014/main" id="{11BA45A5-3FAA-A8F9-43B0-89D09EFE093B}"/>
              </a:ext>
              <a:ext uri="{C183D7F6-B498-43B3-948B-1728B52AA6E4}">
                <adec:decorative xmlns:adec="http://schemas.microsoft.com/office/drawing/2017/decorative" val="1"/>
              </a:ext>
            </a:extLst>
          </p:cNvPr>
          <p:cNvSpPr/>
          <p:nvPr/>
        </p:nvSpPr>
        <p:spPr>
          <a:xfrm>
            <a:off x="104776" y="1689102"/>
            <a:ext cx="8429626" cy="3119070"/>
          </a:xfrm>
          <a:prstGeom prst="rect">
            <a:avLst/>
          </a:prstGeom>
          <a:solidFill>
            <a:schemeClr val="bg1"/>
          </a:solidFill>
          <a:ln>
            <a:solidFill>
              <a:srgbClr val="52957D"/>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1" name="TextBox 20">
            <a:extLst>
              <a:ext uri="{FF2B5EF4-FFF2-40B4-BE49-F238E27FC236}">
                <a16:creationId xmlns:a16="http://schemas.microsoft.com/office/drawing/2014/main" id="{3A89F481-CC36-4763-27DD-347BDA06BF4B}"/>
              </a:ext>
            </a:extLst>
          </p:cNvPr>
          <p:cNvSpPr txBox="1"/>
          <p:nvPr/>
        </p:nvSpPr>
        <p:spPr>
          <a:xfrm>
            <a:off x="1260748" y="1171305"/>
            <a:ext cx="7387952" cy="430887"/>
          </a:xfrm>
          <a:prstGeom prst="rect">
            <a:avLst/>
          </a:prstGeom>
          <a:noFill/>
        </p:spPr>
        <p:txBody>
          <a:bodyPr wrap="square" lIns="91440" tIns="45720" rIns="91440" bIns="45720" anchor="t">
            <a:spAutoFit/>
          </a:bodyPr>
          <a:lstStyle/>
          <a:p>
            <a:pPr>
              <a:spcAft>
                <a:spcPts val="600"/>
              </a:spcAft>
            </a:pPr>
            <a:r>
              <a:rPr lang="en-US" sz="1100"/>
              <a:t>Residents and families are often unaware how costs increase as care needs evolve, or when an ALR can no longer safely meet a Resident’s needs.</a:t>
            </a:r>
            <a:endParaRPr lang="en-US" sz="1100" kern="100">
              <a:highlight>
                <a:srgbClr val="FFFF00"/>
              </a:highlight>
              <a:cs typeface="Times New Roman"/>
            </a:endParaRPr>
          </a:p>
        </p:txBody>
      </p:sp>
      <p:sp>
        <p:nvSpPr>
          <p:cNvPr id="3" name="Rectangle 2">
            <a:extLst>
              <a:ext uri="{FF2B5EF4-FFF2-40B4-BE49-F238E27FC236}">
                <a16:creationId xmlns:a16="http://schemas.microsoft.com/office/drawing/2014/main" id="{EE920EAC-8C62-BAF6-6A9A-43D12BBAC5F8}"/>
              </a:ext>
            </a:extLst>
          </p:cNvPr>
          <p:cNvSpPr/>
          <p:nvPr/>
        </p:nvSpPr>
        <p:spPr>
          <a:xfrm>
            <a:off x="219074" y="1776298"/>
            <a:ext cx="8226426" cy="306757"/>
          </a:xfrm>
          <a:prstGeom prst="rect">
            <a:avLst/>
          </a:prstGeom>
          <a:solidFill>
            <a:schemeClr val="bg1">
              <a:lumMod val="9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tx1"/>
                </a:solidFill>
              </a:rPr>
              <a:t>RECOMMENDATIONS</a:t>
            </a:r>
          </a:p>
        </p:txBody>
      </p:sp>
      <p:sp>
        <p:nvSpPr>
          <p:cNvPr id="8" name="TextBox 7">
            <a:extLst>
              <a:ext uri="{FF2B5EF4-FFF2-40B4-BE49-F238E27FC236}">
                <a16:creationId xmlns:a16="http://schemas.microsoft.com/office/drawing/2014/main" id="{0ACD7FF2-1F5E-5FAE-9D24-722C75F90A8F}"/>
              </a:ext>
            </a:extLst>
          </p:cNvPr>
          <p:cNvSpPr txBox="1"/>
          <p:nvPr/>
        </p:nvSpPr>
        <p:spPr>
          <a:xfrm>
            <a:off x="219075" y="2143944"/>
            <a:ext cx="866776" cy="2561406"/>
          </a:xfrm>
          <a:prstGeom prst="rect">
            <a:avLst/>
          </a:prstGeom>
          <a:solidFill>
            <a:schemeClr val="bg2">
              <a:lumMod val="90000"/>
            </a:schemeClr>
          </a:solidFill>
        </p:spPr>
        <p:txBody>
          <a:bodyPr wrap="square" anchor="ctr">
            <a:noAutofit/>
          </a:bodyPr>
          <a:lstStyle/>
          <a:p>
            <a:pPr algn="ctr">
              <a:spcAft>
                <a:spcPts val="600"/>
              </a:spcAft>
            </a:pPr>
            <a:r>
              <a:rPr lang="en-US" sz="1100" b="1"/>
              <a:t>Agency/ Regulatory Actions</a:t>
            </a:r>
          </a:p>
        </p:txBody>
      </p:sp>
      <p:sp>
        <p:nvSpPr>
          <p:cNvPr id="11" name="TextBox 10">
            <a:extLst>
              <a:ext uri="{FF2B5EF4-FFF2-40B4-BE49-F238E27FC236}">
                <a16:creationId xmlns:a16="http://schemas.microsoft.com/office/drawing/2014/main" id="{687111DB-2F60-6181-1A64-7270803CF048}"/>
              </a:ext>
            </a:extLst>
          </p:cNvPr>
          <p:cNvSpPr txBox="1"/>
          <p:nvPr/>
        </p:nvSpPr>
        <p:spPr>
          <a:xfrm>
            <a:off x="755650" y="2061214"/>
            <a:ext cx="7877174" cy="2754600"/>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100" b="1" i="1" u="sng" dirty="0"/>
              <a:t>Standardized approach to resident assessment</a:t>
            </a:r>
            <a:r>
              <a:rPr lang="en-US" sz="1100" b="1" i="1" dirty="0"/>
              <a:t>. </a:t>
            </a:r>
            <a:r>
              <a:rPr lang="en-US" sz="1100" dirty="0"/>
              <a:t>By </a:t>
            </a:r>
            <a:r>
              <a:rPr lang="en-US" sz="1100" b="1" strike="sngStrike" dirty="0">
                <a:highlight>
                  <a:srgbClr val="FFFF00"/>
                </a:highlight>
              </a:rPr>
              <a:t>January</a:t>
            </a:r>
            <a:r>
              <a:rPr lang="en-US" sz="1100" b="1" dirty="0"/>
              <a:t> </a:t>
            </a:r>
            <a:r>
              <a:rPr lang="en-US" sz="1100" b="1" dirty="0">
                <a:solidFill>
                  <a:srgbClr val="C00000"/>
                </a:solidFill>
              </a:rPr>
              <a:t>July </a:t>
            </a:r>
            <a:r>
              <a:rPr lang="en-US" sz="1100" b="1" dirty="0"/>
              <a:t>1, 2027</a:t>
            </a:r>
            <a:r>
              <a:rPr lang="en-US" sz="1100" dirty="0"/>
              <a:t>, require </a:t>
            </a:r>
            <a:r>
              <a:rPr lang="en-US" sz="1100" strike="sngStrike" dirty="0">
                <a:highlight>
                  <a:srgbClr val="FFFF00"/>
                </a:highlight>
              </a:rPr>
              <a:t>use of</a:t>
            </a:r>
            <a:r>
              <a:rPr lang="en-US" sz="1100" strike="sngStrike" dirty="0"/>
              <a:t> </a:t>
            </a:r>
            <a:r>
              <a:rPr lang="en-US" sz="1100" dirty="0"/>
              <a:t>a standardized approach </a:t>
            </a:r>
            <a:r>
              <a:rPr lang="en-US" sz="1100" strike="sngStrike" dirty="0">
                <a:highlight>
                  <a:srgbClr val="FFFF00"/>
                </a:highlight>
              </a:rPr>
              <a:t>that evaluates </a:t>
            </a:r>
            <a:r>
              <a:rPr lang="en-US" sz="1100" dirty="0">
                <a:solidFill>
                  <a:srgbClr val="C00000"/>
                </a:solidFill>
              </a:rPr>
              <a:t>to resident assessment to capture </a:t>
            </a:r>
            <a:r>
              <a:rPr lang="en-US" sz="1100" dirty="0"/>
              <a:t>each resident’s social, physical, medical, cognitive and emergency preparedness needs at admission and when needs change. This </a:t>
            </a:r>
            <a:r>
              <a:rPr lang="en-US" sz="1100" strike="sngStrike" dirty="0">
                <a:highlight>
                  <a:srgbClr val="FFFF00"/>
                </a:highlight>
              </a:rPr>
              <a:t>could </a:t>
            </a:r>
            <a:r>
              <a:rPr lang="en-US" sz="1100" dirty="0">
                <a:solidFill>
                  <a:srgbClr val="C00000"/>
                </a:solidFill>
              </a:rPr>
              <a:t>may </a:t>
            </a:r>
            <a:r>
              <a:rPr lang="en-US" sz="1100" dirty="0"/>
              <a:t>be achieved through:</a:t>
            </a:r>
          </a:p>
          <a:p>
            <a:pPr marL="742950" lvl="1" indent="-285750">
              <a:spcAft>
                <a:spcPts val="600"/>
              </a:spcAft>
              <a:buFont typeface="Arial" panose="020B0604020202020204" pitchFamily="34" charset="0"/>
              <a:buChar char="•"/>
            </a:pPr>
            <a:r>
              <a:rPr lang="en-US" sz="1100" strike="sngStrike" dirty="0">
                <a:highlight>
                  <a:srgbClr val="FFFF00"/>
                </a:highlight>
              </a:rPr>
              <a:t>Adoption of </a:t>
            </a:r>
            <a:r>
              <a:rPr lang="en-US" sz="1100" dirty="0"/>
              <a:t> </a:t>
            </a:r>
            <a:r>
              <a:rPr lang="en-US" sz="1100" dirty="0">
                <a:solidFill>
                  <a:srgbClr val="C00000"/>
                </a:solidFill>
              </a:rPr>
              <a:t>Use of a </a:t>
            </a:r>
            <a:r>
              <a:rPr lang="en-US" sz="1100" dirty="0"/>
              <a:t>uniform assessment tool for all ALRs, or</a:t>
            </a:r>
          </a:p>
          <a:p>
            <a:pPr marL="742950" lvl="1" indent="-285750">
              <a:spcAft>
                <a:spcPts val="600"/>
              </a:spcAft>
              <a:buFont typeface="Arial" panose="020B0604020202020204" pitchFamily="34" charset="0"/>
              <a:buChar char="•"/>
            </a:pPr>
            <a:r>
              <a:rPr lang="en-US" sz="1100" strike="sngStrike" dirty="0">
                <a:highlight>
                  <a:srgbClr val="FFFF00"/>
                </a:highlight>
              </a:rPr>
              <a:t>Establishment of </a:t>
            </a:r>
            <a:r>
              <a:rPr lang="en-US" sz="1100" dirty="0"/>
              <a:t>A set of core, standardized assessment elements </a:t>
            </a:r>
            <a:r>
              <a:rPr lang="en-US" sz="1100" strike="sngStrike" dirty="0">
                <a:highlight>
                  <a:srgbClr val="FFFF00"/>
                </a:highlight>
              </a:rPr>
              <a:t>that must be </a:t>
            </a:r>
            <a:r>
              <a:rPr lang="en-US" sz="1100" dirty="0"/>
              <a:t>incorporated into any ALR’s chosen tool.</a:t>
            </a:r>
          </a:p>
          <a:p>
            <a:pPr marL="742950" lvl="1" indent="-285750">
              <a:spcAft>
                <a:spcPts val="600"/>
              </a:spcAft>
              <a:buFont typeface="Arial" panose="020B0604020202020204" pitchFamily="34" charset="0"/>
              <a:buChar char="•"/>
            </a:pPr>
            <a:r>
              <a:rPr lang="en-US" sz="1100" dirty="0">
                <a:solidFill>
                  <a:srgbClr val="C00000"/>
                </a:solidFill>
              </a:rPr>
              <a:t>Core elements should support person-centered practice and include resident and, as appropriate, family participation.</a:t>
            </a:r>
          </a:p>
          <a:p>
            <a:pPr marL="742950" lvl="1" indent="-285750">
              <a:spcAft>
                <a:spcPts val="600"/>
              </a:spcAft>
              <a:buFont typeface="Arial" panose="020B0604020202020204" pitchFamily="34" charset="0"/>
              <a:buChar char="•"/>
            </a:pPr>
            <a:r>
              <a:rPr lang="en-US" sz="1100" dirty="0">
                <a:solidFill>
                  <a:srgbClr val="C00000"/>
                </a:solidFill>
              </a:rPr>
              <a:t>Develop core elements with providers and vendors to ensure feasibility and avoid duplicative assessments.</a:t>
            </a:r>
          </a:p>
          <a:p>
            <a:pPr marL="742950" lvl="1" indent="-285750">
              <a:spcAft>
                <a:spcPts val="600"/>
              </a:spcAft>
              <a:buFont typeface="Arial" panose="020B0604020202020204" pitchFamily="34" charset="0"/>
              <a:buChar char="•"/>
            </a:pPr>
            <a:r>
              <a:rPr lang="en-US" sz="1100" dirty="0">
                <a:solidFill>
                  <a:srgbClr val="C00000"/>
                </a:solidFill>
              </a:rPr>
              <a:t>Link assessments to transparency by requiring the uniform disclosure form (Recommendation #1) to include how changes in care levels impact costs and</a:t>
            </a:r>
            <a:r>
              <a:rPr lang="en-US" sz="1100" b="1" dirty="0">
                <a:solidFill>
                  <a:srgbClr val="C00000"/>
                </a:solidFill>
              </a:rPr>
              <a:t> </a:t>
            </a:r>
            <a:r>
              <a:rPr lang="en-US" sz="1100" dirty="0">
                <a:solidFill>
                  <a:srgbClr val="C00000"/>
                </a:solidFill>
              </a:rPr>
              <a:t>provide timely written notice of cost or service changes based on assessment results. </a:t>
            </a:r>
            <a:r>
              <a:rPr lang="en-US" sz="1100" i="1" strike="sngStrike" dirty="0">
                <a:highlight>
                  <a:srgbClr val="FFFF00"/>
                </a:highlight>
              </a:rPr>
              <a:t>Note: </a:t>
            </a:r>
            <a:r>
              <a:rPr lang="en-US" sz="1100" strike="sngStrike" dirty="0">
                <a:highlight>
                  <a:srgbClr val="FFFF00"/>
                </a:highlight>
              </a:rPr>
              <a:t>In the uniform disclosure form (recommendation #1), require disclosure of how changes in resident care levels impact costs, including clear explanations and standardized levels to ensure families can anticipate cost changes.</a:t>
            </a:r>
          </a:p>
          <a:p>
            <a:pPr marL="742950" lvl="1" indent="-285750">
              <a:spcAft>
                <a:spcPts val="600"/>
              </a:spcAft>
              <a:buFont typeface="Arial" panose="020B0604020202020204" pitchFamily="34" charset="0"/>
              <a:buChar char="•"/>
            </a:pPr>
            <a:r>
              <a:rPr lang="en-US" sz="1100" dirty="0">
                <a:solidFill>
                  <a:srgbClr val="C00000"/>
                </a:solidFill>
              </a:rPr>
              <a:t>Assessment results and service plans should document when a resident’s needs exceed what an ALR can safely provide and outline available options.</a:t>
            </a:r>
            <a:endParaRPr lang="en-US" sz="1100" strike="sngStrike" dirty="0">
              <a:highlight>
                <a:srgbClr val="FFFF00"/>
              </a:highlight>
            </a:endParaRPr>
          </a:p>
        </p:txBody>
      </p:sp>
      <p:sp>
        <p:nvSpPr>
          <p:cNvPr id="7" name="Rectangle 6">
            <a:extLst>
              <a:ext uri="{FF2B5EF4-FFF2-40B4-BE49-F238E27FC236}">
                <a16:creationId xmlns:a16="http://schemas.microsoft.com/office/drawing/2014/main" id="{19E47FAA-C8FA-0CB3-2DC8-AF7E3632AED6}"/>
              </a:ext>
            </a:extLst>
          </p:cNvPr>
          <p:cNvSpPr/>
          <p:nvPr/>
        </p:nvSpPr>
        <p:spPr>
          <a:xfrm>
            <a:off x="219074" y="4893526"/>
            <a:ext cx="1371602" cy="89542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ysClr val="windowText" lastClr="000000"/>
                </a:solidFill>
              </a:rPr>
              <a:t>FUTURE CONSIDERATION</a:t>
            </a:r>
          </a:p>
        </p:txBody>
      </p:sp>
      <p:sp>
        <p:nvSpPr>
          <p:cNvPr id="5" name="TextBox 4">
            <a:extLst>
              <a:ext uri="{FF2B5EF4-FFF2-40B4-BE49-F238E27FC236}">
                <a16:creationId xmlns:a16="http://schemas.microsoft.com/office/drawing/2014/main" id="{CCD9321E-7C95-A30B-2080-354F2A48C3C4}"/>
              </a:ext>
            </a:extLst>
          </p:cNvPr>
          <p:cNvSpPr txBox="1"/>
          <p:nvPr/>
        </p:nvSpPr>
        <p:spPr>
          <a:xfrm>
            <a:off x="1590677" y="4817686"/>
            <a:ext cx="6724648" cy="1054263"/>
          </a:xfrm>
          <a:prstGeom prst="rect">
            <a:avLst/>
          </a:prstGeom>
          <a:noFill/>
        </p:spPr>
        <p:txBody>
          <a:bodyPr wrap="square">
            <a:spAutoFit/>
          </a:bodyPr>
          <a:lstStyle/>
          <a:p>
            <a:pPr>
              <a:lnSpc>
                <a:spcPct val="115000"/>
              </a:lnSpc>
              <a:spcAft>
                <a:spcPts val="600"/>
              </a:spcAft>
              <a:buSzPct val="100000"/>
              <a:tabLst>
                <a:tab pos="914400" algn="l"/>
              </a:tabLst>
            </a:pPr>
            <a:r>
              <a:rPr lang="en-US" sz="1100" strike="sngStrike">
                <a:highlight>
                  <a:srgbClr val="FFFF00"/>
                </a:highlight>
              </a:rPr>
              <a:t>Consider</a:t>
            </a:r>
            <a:r>
              <a:rPr lang="en-US" sz="1100"/>
              <a:t> </a:t>
            </a:r>
            <a:r>
              <a:rPr lang="en-US" sz="1100">
                <a:solidFill>
                  <a:srgbClr val="C00000"/>
                </a:solidFill>
              </a:rPr>
              <a:t>Explore </a:t>
            </a:r>
            <a:r>
              <a:rPr lang="en-US" sz="1100"/>
              <a:t>certification “tiers” beyond the current three levels (traditional, specialized care residence/ memory care, and limited medication assistance) to reflect residents with higher acuity</a:t>
            </a:r>
            <a:r>
              <a:rPr lang="en-US" sz="1100" strike="sngStrike">
                <a:highlight>
                  <a:srgbClr val="FFFF00"/>
                </a:highlight>
              </a:rPr>
              <a:t>, tied to additional staffing expectations</a:t>
            </a:r>
            <a:r>
              <a:rPr lang="en-US" sz="1100"/>
              <a:t>. </a:t>
            </a:r>
            <a:r>
              <a:rPr lang="en-US" sz="1100" strike="sngStrike">
                <a:highlight>
                  <a:srgbClr val="FFFF00"/>
                </a:highlight>
              </a:rPr>
              <a:t>Such tiers should also incorporate staffing expectations and life-safety/emergency preparedness requirements. </a:t>
            </a:r>
            <a:r>
              <a:rPr lang="en-US" sz="1100">
                <a:solidFill>
                  <a:srgbClr val="C00000"/>
                </a:solidFill>
              </a:rPr>
              <a:t>Any tier structure should avoid unnecessary complexity and clearly describe service availability and limits. Consider process for ALRs to submit aggregated acuity data to AGE for policy development purposes.</a:t>
            </a:r>
            <a:endParaRPr lang="en-US" sz="1100" strike="sngStrike">
              <a:solidFill>
                <a:srgbClr val="C00000"/>
              </a:solidFill>
            </a:endParaRPr>
          </a:p>
        </p:txBody>
      </p:sp>
      <p:sp>
        <p:nvSpPr>
          <p:cNvPr id="6" name="Rectangle 5">
            <a:extLst>
              <a:ext uri="{FF2B5EF4-FFF2-40B4-BE49-F238E27FC236}">
                <a16:creationId xmlns:a16="http://schemas.microsoft.com/office/drawing/2014/main" id="{4F9BE6E1-EB22-08F5-8C55-4AEA55B20AD4}"/>
              </a:ext>
            </a:extLst>
          </p:cNvPr>
          <p:cNvSpPr/>
          <p:nvPr/>
        </p:nvSpPr>
        <p:spPr>
          <a:xfrm>
            <a:off x="219074" y="5871949"/>
            <a:ext cx="1371602" cy="45265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bg1"/>
                </a:solidFill>
              </a:rPr>
              <a:t>RESIDENT &amp; FAMILY IMPACT</a:t>
            </a:r>
          </a:p>
        </p:txBody>
      </p:sp>
      <p:sp>
        <p:nvSpPr>
          <p:cNvPr id="15" name="TextBox 14">
            <a:extLst>
              <a:ext uri="{FF2B5EF4-FFF2-40B4-BE49-F238E27FC236}">
                <a16:creationId xmlns:a16="http://schemas.microsoft.com/office/drawing/2014/main" id="{6C4AE1AC-E241-897F-976B-EAEA3C5904DB}"/>
              </a:ext>
            </a:extLst>
          </p:cNvPr>
          <p:cNvSpPr txBox="1"/>
          <p:nvPr/>
        </p:nvSpPr>
        <p:spPr>
          <a:xfrm>
            <a:off x="1590676" y="5798462"/>
            <a:ext cx="6724648" cy="600164"/>
          </a:xfrm>
          <a:prstGeom prst="rect">
            <a:avLst/>
          </a:prstGeom>
          <a:noFill/>
        </p:spPr>
        <p:txBody>
          <a:bodyPr wrap="square">
            <a:spAutoFit/>
          </a:bodyPr>
          <a:lstStyle/>
          <a:p>
            <a:pPr>
              <a:spcAft>
                <a:spcPts val="600"/>
              </a:spcAft>
            </a:pPr>
            <a:r>
              <a:rPr lang="en-US" sz="1100"/>
              <a:t>Provides clear, upfront information on services, service limits and costs—helping to  avoid unplanned moves or unexpected expenses. Consistent assessment practices also create a stronger foundation for future standards, ensuring greater transparency and predictability over time.</a:t>
            </a:r>
            <a:endParaRPr lang="en-US" sz="1100" kern="100">
              <a:highlight>
                <a:srgbClr val="FFFF00"/>
              </a:highlight>
              <a:cs typeface="Times New Roman"/>
            </a:endParaRPr>
          </a:p>
        </p:txBody>
      </p:sp>
      <p:graphicFrame>
        <p:nvGraphicFramePr>
          <p:cNvPr id="9" name="Table 8">
            <a:extLst>
              <a:ext uri="{FF2B5EF4-FFF2-40B4-BE49-F238E27FC236}">
                <a16:creationId xmlns:a16="http://schemas.microsoft.com/office/drawing/2014/main" id="{9FC8EEEE-83C3-F3F3-BDC1-DCC9AAC7C92A}"/>
              </a:ext>
            </a:extLst>
          </p:cNvPr>
          <p:cNvGraphicFramePr>
            <a:graphicFrameLocks noGrp="1"/>
          </p:cNvGraphicFramePr>
          <p:nvPr>
            <p:extLst>
              <p:ext uri="{D42A27DB-BD31-4B8C-83A1-F6EECF244321}">
                <p14:modId xmlns:p14="http://schemas.microsoft.com/office/powerpoint/2010/main" val="1237200131"/>
              </p:ext>
            </p:extLst>
          </p:nvPr>
        </p:nvGraphicFramePr>
        <p:xfrm>
          <a:off x="8696324" y="851978"/>
          <a:ext cx="3390900" cy="5396422"/>
        </p:xfrm>
        <a:graphic>
          <a:graphicData uri="http://schemas.openxmlformats.org/drawingml/2006/table">
            <a:tbl>
              <a:tblPr firstRow="1"/>
              <a:tblGrid>
                <a:gridCol w="1892597">
                  <a:extLst>
                    <a:ext uri="{9D8B030D-6E8A-4147-A177-3AD203B41FA5}">
                      <a16:colId xmlns:a16="http://schemas.microsoft.com/office/drawing/2014/main" val="3867647797"/>
                    </a:ext>
                  </a:extLst>
                </a:gridCol>
                <a:gridCol w="1498303">
                  <a:extLst>
                    <a:ext uri="{9D8B030D-6E8A-4147-A177-3AD203B41FA5}">
                      <a16:colId xmlns:a16="http://schemas.microsoft.com/office/drawing/2014/main" val="1296790471"/>
                    </a:ext>
                  </a:extLst>
                </a:gridCol>
              </a:tblGrid>
              <a:tr h="384064">
                <a:tc>
                  <a:txBody>
                    <a:bodyPr/>
                    <a:lstStyle/>
                    <a:p>
                      <a:pPr>
                        <a:buNone/>
                      </a:pPr>
                      <a:r>
                        <a:rPr lang="en-US" sz="1050" b="1">
                          <a:solidFill>
                            <a:srgbClr val="16A2A7"/>
                          </a:solidFill>
                        </a:rPr>
                        <a:t>Key Feedback Themes</a:t>
                      </a:r>
                      <a:endParaRPr lang="en-US" sz="1050">
                        <a:solidFill>
                          <a:srgbClr val="16A2A7"/>
                        </a:solidFill>
                      </a:endParaRPr>
                    </a:p>
                  </a:txBody>
                  <a:tcPr marL="43083" marR="43083" marT="21541" marB="21541" anchor="ctr">
                    <a:lnL>
                      <a:noFill/>
                    </a:lnL>
                    <a:lnR>
                      <a:noFill/>
                    </a:lnR>
                    <a:lnT>
                      <a:noFill/>
                    </a:lnT>
                    <a:lnB>
                      <a:noFill/>
                    </a:lnB>
                    <a:noFill/>
                  </a:tcPr>
                </a:tc>
                <a:tc>
                  <a:txBody>
                    <a:bodyPr/>
                    <a:lstStyle/>
                    <a:p>
                      <a:pPr>
                        <a:buNone/>
                      </a:pPr>
                      <a:r>
                        <a:rPr lang="en-US" sz="1050" b="1">
                          <a:solidFill>
                            <a:srgbClr val="16A2A7"/>
                          </a:solidFill>
                        </a:rPr>
                        <a:t>Updates Made to Recommendation</a:t>
                      </a:r>
                      <a:endParaRPr lang="en-US" sz="1050">
                        <a:solidFill>
                          <a:srgbClr val="16A2A7"/>
                        </a:solidFill>
                      </a:endParaRPr>
                    </a:p>
                  </a:txBody>
                  <a:tcPr marL="43083" marR="43083" marT="21541" marB="21541" anchor="ctr">
                    <a:lnL>
                      <a:noFill/>
                    </a:lnL>
                    <a:lnR>
                      <a:noFill/>
                    </a:lnR>
                    <a:lnT>
                      <a:noFill/>
                    </a:lnT>
                    <a:lnB>
                      <a:noFill/>
                    </a:lnB>
                    <a:noFill/>
                  </a:tcPr>
                </a:tc>
                <a:extLst>
                  <a:ext uri="{0D108BD9-81ED-4DB2-BD59-A6C34878D82A}">
                    <a16:rowId xmlns:a16="http://schemas.microsoft.com/office/drawing/2014/main" val="2530774556"/>
                  </a:ext>
                </a:extLst>
              </a:tr>
              <a:tr h="722561">
                <a:tc>
                  <a:txBody>
                    <a:bodyPr/>
                    <a:lstStyle/>
                    <a:p>
                      <a:pPr>
                        <a:buNone/>
                      </a:pPr>
                      <a:r>
                        <a:rPr lang="en-US" sz="1050" b="0" dirty="0"/>
                        <a:t>Include providers in development of assessment approach; avoid overly complex tiers (Anderson, Doherty).</a:t>
                      </a:r>
                    </a:p>
                  </a:txBody>
                  <a:tcPr marL="43083" marR="43083" marT="21541" marB="21541" anchor="ctr">
                    <a:lnL>
                      <a:noFill/>
                    </a:lnL>
                    <a:lnR>
                      <a:noFill/>
                    </a:lnR>
                    <a:lnT>
                      <a:noFill/>
                    </a:lnT>
                    <a:lnB>
                      <a:noFill/>
                    </a:lnB>
                    <a:noFill/>
                  </a:tcPr>
                </a:tc>
                <a:tc>
                  <a:txBody>
                    <a:bodyPr/>
                    <a:lstStyle/>
                    <a:p>
                      <a:pPr>
                        <a:buNone/>
                      </a:pPr>
                      <a:r>
                        <a:rPr lang="en-US" sz="1050"/>
                        <a:t>Added </a:t>
                      </a:r>
                      <a:r>
                        <a:rPr lang="en-US" sz="1050" b="1"/>
                        <a:t>provider involvement; </a:t>
                      </a:r>
                      <a:r>
                        <a:rPr lang="en-US" sz="1050"/>
                        <a:t>clarified tiers should </a:t>
                      </a:r>
                      <a:r>
                        <a:rPr lang="en-US" sz="1050" b="1"/>
                        <a:t>not be overly complex.</a:t>
                      </a:r>
                      <a:endParaRPr lang="en-US" sz="1050"/>
                    </a:p>
                  </a:txBody>
                  <a:tcPr marL="43083" marR="43083" marT="21541" marB="21541" anchor="ctr">
                    <a:lnL>
                      <a:noFill/>
                    </a:lnL>
                    <a:lnR>
                      <a:noFill/>
                    </a:lnR>
                    <a:lnT>
                      <a:noFill/>
                    </a:lnT>
                    <a:lnB>
                      <a:noFill/>
                    </a:lnB>
                    <a:noFill/>
                  </a:tcPr>
                </a:tc>
                <a:extLst>
                  <a:ext uri="{0D108BD9-81ED-4DB2-BD59-A6C34878D82A}">
                    <a16:rowId xmlns:a16="http://schemas.microsoft.com/office/drawing/2014/main" val="3497830429"/>
                  </a:ext>
                </a:extLst>
              </a:tr>
              <a:tr h="891809">
                <a:tc>
                  <a:txBody>
                    <a:bodyPr/>
                    <a:lstStyle/>
                    <a:p>
                      <a:pPr>
                        <a:buNone/>
                      </a:pPr>
                      <a:r>
                        <a:rPr lang="en-US" sz="1050" b="0"/>
                        <a:t>Need core standardized elements that work across different vendor systems; avoid duplicate assessments (Sherman).</a:t>
                      </a:r>
                    </a:p>
                  </a:txBody>
                  <a:tcPr marL="43083" marR="43083" marT="21541" marB="21541" anchor="ctr">
                    <a:lnL>
                      <a:noFill/>
                    </a:lnL>
                    <a:lnR>
                      <a:noFill/>
                    </a:lnR>
                    <a:lnT>
                      <a:noFill/>
                    </a:lnT>
                    <a:lnB>
                      <a:noFill/>
                    </a:lnB>
                    <a:noFill/>
                  </a:tcPr>
                </a:tc>
                <a:tc>
                  <a:txBody>
                    <a:bodyPr/>
                    <a:lstStyle/>
                    <a:p>
                      <a:pPr>
                        <a:buNone/>
                      </a:pPr>
                      <a:r>
                        <a:rPr lang="en-US" sz="1050"/>
                        <a:t>Added </a:t>
                      </a:r>
                      <a:r>
                        <a:rPr lang="en-US" sz="1050" b="1"/>
                        <a:t>vendor collaboration</a:t>
                      </a:r>
                      <a:r>
                        <a:rPr lang="en-US" sz="1050"/>
                        <a:t> requirement and </a:t>
                      </a:r>
                      <a:r>
                        <a:rPr lang="en-US" sz="1050" b="1"/>
                        <a:t>non-duplicative assessments</a:t>
                      </a:r>
                      <a:r>
                        <a:rPr lang="en-US" sz="1050"/>
                        <a:t>.</a:t>
                      </a:r>
                    </a:p>
                  </a:txBody>
                  <a:tcPr marL="43083" marR="43083" marT="21541" marB="21541" anchor="ctr">
                    <a:lnL>
                      <a:noFill/>
                    </a:lnL>
                    <a:lnR>
                      <a:noFill/>
                    </a:lnR>
                    <a:lnT>
                      <a:noFill/>
                    </a:lnT>
                    <a:lnB>
                      <a:noFill/>
                    </a:lnB>
                    <a:noFill/>
                  </a:tcPr>
                </a:tc>
                <a:extLst>
                  <a:ext uri="{0D108BD9-81ED-4DB2-BD59-A6C34878D82A}">
                    <a16:rowId xmlns:a16="http://schemas.microsoft.com/office/drawing/2014/main" val="30080364"/>
                  </a:ext>
                </a:extLst>
              </a:tr>
              <a:tr h="1230306">
                <a:tc>
                  <a:txBody>
                    <a:bodyPr/>
                    <a:lstStyle/>
                    <a:p>
                      <a:pPr>
                        <a:buNone/>
                      </a:pPr>
                      <a:r>
                        <a:rPr lang="en-US" sz="1050" b="0"/>
                        <a:t>Support for uniform, person-centered, statewide assessment; emphasize transparency, cost implications, change-in-condition assessments, and written notice to residents/families (AARP).</a:t>
                      </a:r>
                    </a:p>
                  </a:txBody>
                  <a:tcPr marL="43083" marR="43083" marT="21541" marB="21541" anchor="ctr">
                    <a:lnL>
                      <a:noFill/>
                    </a:lnL>
                    <a:lnR>
                      <a:noFill/>
                    </a:lnR>
                    <a:lnT>
                      <a:noFill/>
                    </a:lnT>
                    <a:lnB>
                      <a:noFill/>
                    </a:lnB>
                    <a:noFill/>
                  </a:tcPr>
                </a:tc>
                <a:tc>
                  <a:txBody>
                    <a:bodyPr/>
                    <a:lstStyle/>
                    <a:p>
                      <a:pPr>
                        <a:buNone/>
                      </a:pPr>
                      <a:r>
                        <a:rPr lang="en-US" sz="1050"/>
                        <a:t>Added </a:t>
                      </a:r>
                      <a:r>
                        <a:rPr lang="en-US" sz="1050" b="1"/>
                        <a:t>resident/family participation</a:t>
                      </a:r>
                      <a:r>
                        <a:rPr lang="en-US" sz="1050"/>
                        <a:t>, </a:t>
                      </a:r>
                      <a:r>
                        <a:rPr lang="en-US" sz="1050" b="1"/>
                        <a:t>written notice</a:t>
                      </a:r>
                      <a:r>
                        <a:rPr lang="en-US" sz="1050"/>
                        <a:t>, documentation of </a:t>
                      </a:r>
                      <a:r>
                        <a:rPr lang="en-US" sz="1050" b="1"/>
                        <a:t>limits of care</a:t>
                      </a:r>
                      <a:r>
                        <a:rPr lang="en-US" sz="1050"/>
                        <a:t>; training &amp; accountability to be addressed in regulatory guidance.</a:t>
                      </a:r>
                    </a:p>
                  </a:txBody>
                  <a:tcPr marL="43083" marR="43083" marT="21541" marB="21541" anchor="ctr">
                    <a:lnL>
                      <a:noFill/>
                    </a:lnL>
                    <a:lnR>
                      <a:noFill/>
                    </a:lnR>
                    <a:lnT>
                      <a:noFill/>
                    </a:lnT>
                    <a:lnB>
                      <a:noFill/>
                    </a:lnB>
                    <a:noFill/>
                  </a:tcPr>
                </a:tc>
                <a:extLst>
                  <a:ext uri="{0D108BD9-81ED-4DB2-BD59-A6C34878D82A}">
                    <a16:rowId xmlns:a16="http://schemas.microsoft.com/office/drawing/2014/main" val="2404314132"/>
                  </a:ext>
                </a:extLst>
              </a:tr>
              <a:tr h="1061058">
                <a:tc>
                  <a:txBody>
                    <a:bodyPr/>
                    <a:lstStyle/>
                    <a:p>
                      <a:pPr>
                        <a:buNone/>
                      </a:pPr>
                      <a:r>
                        <a:rPr lang="en-US" sz="1050" b="0"/>
                        <a:t>Include documentation when level of care exceeds what ALR can safely provide; ensure transparency for cost/service changes (Zeidman; Alzheimer’s Association).</a:t>
                      </a:r>
                    </a:p>
                  </a:txBody>
                  <a:tcPr marL="43083" marR="43083" marT="21541" marB="21541" anchor="ctr">
                    <a:lnL>
                      <a:noFill/>
                    </a:lnL>
                    <a:lnR>
                      <a:noFill/>
                    </a:lnR>
                    <a:lnT>
                      <a:noFill/>
                    </a:lnT>
                    <a:lnB>
                      <a:noFill/>
                    </a:lnB>
                    <a:noFill/>
                  </a:tcPr>
                </a:tc>
                <a:tc>
                  <a:txBody>
                    <a:bodyPr/>
                    <a:lstStyle/>
                    <a:p>
                      <a:pPr>
                        <a:buNone/>
                      </a:pPr>
                      <a:r>
                        <a:rPr lang="en-US" sz="1050"/>
                        <a:t>Added </a:t>
                      </a:r>
                      <a:r>
                        <a:rPr lang="en-US" sz="1050" b="1"/>
                        <a:t>cost/service change notice</a:t>
                      </a:r>
                      <a:r>
                        <a:rPr lang="en-US" sz="1050"/>
                        <a:t>, </a:t>
                      </a:r>
                      <a:r>
                        <a:rPr lang="en-US" sz="1050" b="1"/>
                        <a:t>limits-of-care documentation</a:t>
                      </a:r>
                      <a:r>
                        <a:rPr lang="en-US" sz="1050"/>
                        <a:t>, and when needs </a:t>
                      </a:r>
                      <a:r>
                        <a:rPr lang="en-US" sz="1050" b="1"/>
                        <a:t>exceed ALR capacity</a:t>
                      </a:r>
                      <a:r>
                        <a:rPr lang="en-US" sz="1050"/>
                        <a:t>.</a:t>
                      </a:r>
                    </a:p>
                  </a:txBody>
                  <a:tcPr marL="43083" marR="43083" marT="21541" marB="21541" anchor="ctr">
                    <a:lnL>
                      <a:noFill/>
                    </a:lnL>
                    <a:lnR>
                      <a:noFill/>
                    </a:lnR>
                    <a:lnT>
                      <a:noFill/>
                    </a:lnT>
                    <a:lnB>
                      <a:noFill/>
                    </a:lnB>
                    <a:noFill/>
                  </a:tcPr>
                </a:tc>
                <a:extLst>
                  <a:ext uri="{0D108BD9-81ED-4DB2-BD59-A6C34878D82A}">
                    <a16:rowId xmlns:a16="http://schemas.microsoft.com/office/drawing/2014/main" val="3508652949"/>
                  </a:ext>
                </a:extLst>
              </a:tr>
              <a:tr h="553312">
                <a:tc>
                  <a:txBody>
                    <a:bodyPr/>
                    <a:lstStyle/>
                    <a:p>
                      <a:pPr>
                        <a:buNone/>
                      </a:pPr>
                      <a:r>
                        <a:rPr lang="en-US" sz="1050" b="0"/>
                        <a:t>Require clarity on how services change as needs increase; identify limited services (Mitnik).</a:t>
                      </a:r>
                    </a:p>
                  </a:txBody>
                  <a:tcPr marL="43083" marR="43083" marT="21541" marB="21541" anchor="ctr">
                    <a:lnL>
                      <a:noFill/>
                    </a:lnL>
                    <a:lnR>
                      <a:noFill/>
                    </a:lnR>
                    <a:lnT>
                      <a:noFill/>
                    </a:lnT>
                    <a:lnB>
                      <a:noFill/>
                    </a:lnB>
                    <a:noFill/>
                  </a:tcPr>
                </a:tc>
                <a:tc>
                  <a:txBody>
                    <a:bodyPr/>
                    <a:lstStyle/>
                    <a:p>
                      <a:pPr>
                        <a:buNone/>
                      </a:pPr>
                      <a:r>
                        <a:rPr lang="en-US" sz="1050"/>
                        <a:t>Added </a:t>
                      </a:r>
                      <a:r>
                        <a:rPr lang="en-US" sz="1050" b="1"/>
                        <a:t>service/cost change notice linked to assessments</a:t>
                      </a:r>
                      <a:r>
                        <a:rPr lang="en-US" sz="1050"/>
                        <a:t>.</a:t>
                      </a:r>
                    </a:p>
                  </a:txBody>
                  <a:tcPr marL="43083" marR="43083" marT="21541" marB="21541" anchor="ctr">
                    <a:lnL>
                      <a:noFill/>
                    </a:lnL>
                    <a:lnR>
                      <a:noFill/>
                    </a:lnR>
                    <a:lnT>
                      <a:noFill/>
                    </a:lnT>
                    <a:lnB>
                      <a:noFill/>
                    </a:lnB>
                    <a:noFill/>
                  </a:tcPr>
                </a:tc>
                <a:extLst>
                  <a:ext uri="{0D108BD9-81ED-4DB2-BD59-A6C34878D82A}">
                    <a16:rowId xmlns:a16="http://schemas.microsoft.com/office/drawing/2014/main" val="911594924"/>
                  </a:ext>
                </a:extLst>
              </a:tr>
              <a:tr h="553312">
                <a:tc>
                  <a:txBody>
                    <a:bodyPr/>
                    <a:lstStyle/>
                    <a:p>
                      <a:pPr>
                        <a:buNone/>
                      </a:pPr>
                      <a:r>
                        <a:rPr lang="en-US" sz="1050" b="0"/>
                        <a:t>Interest in using acuity data for state planning and policy (Gregorio).</a:t>
                      </a:r>
                    </a:p>
                  </a:txBody>
                  <a:tcPr marL="43083" marR="43083" marT="21541" marB="21541" anchor="ctr">
                    <a:lnL>
                      <a:noFill/>
                    </a:lnL>
                    <a:lnR>
                      <a:noFill/>
                    </a:lnR>
                    <a:lnT>
                      <a:noFill/>
                    </a:lnT>
                    <a:lnB>
                      <a:noFill/>
                    </a:lnB>
                    <a:noFill/>
                  </a:tcPr>
                </a:tc>
                <a:tc>
                  <a:txBody>
                    <a:bodyPr/>
                    <a:lstStyle/>
                    <a:p>
                      <a:pPr>
                        <a:buNone/>
                      </a:pPr>
                      <a:r>
                        <a:rPr lang="en-US" sz="1050" dirty="0"/>
                        <a:t>Included in </a:t>
                      </a:r>
                      <a:r>
                        <a:rPr lang="en-US" sz="1050" b="1" dirty="0"/>
                        <a:t>Future Consideration</a:t>
                      </a:r>
                      <a:r>
                        <a:rPr lang="en-US" sz="1050" dirty="0"/>
                        <a:t>: potential use of </a:t>
                      </a:r>
                      <a:r>
                        <a:rPr lang="en-US" sz="1050" b="1" dirty="0"/>
                        <a:t>aggregated data</a:t>
                      </a:r>
                      <a:r>
                        <a:rPr lang="en-US" sz="1050" dirty="0"/>
                        <a:t>.</a:t>
                      </a:r>
                    </a:p>
                  </a:txBody>
                  <a:tcPr marL="43083" marR="43083" marT="21541" marB="21541" anchor="ctr">
                    <a:lnL>
                      <a:noFill/>
                    </a:lnL>
                    <a:lnR>
                      <a:noFill/>
                    </a:lnR>
                    <a:lnT>
                      <a:noFill/>
                    </a:lnT>
                    <a:lnB>
                      <a:noFill/>
                    </a:lnB>
                    <a:noFill/>
                  </a:tcPr>
                </a:tc>
                <a:extLst>
                  <a:ext uri="{0D108BD9-81ED-4DB2-BD59-A6C34878D82A}">
                    <a16:rowId xmlns:a16="http://schemas.microsoft.com/office/drawing/2014/main" val="3417071155"/>
                  </a:ext>
                </a:extLst>
              </a:tr>
            </a:tbl>
          </a:graphicData>
        </a:graphic>
      </p:graphicFrame>
      <p:cxnSp>
        <p:nvCxnSpPr>
          <p:cNvPr id="10" name="Straight Connector 9">
            <a:extLst>
              <a:ext uri="{FF2B5EF4-FFF2-40B4-BE49-F238E27FC236}">
                <a16:creationId xmlns:a16="http://schemas.microsoft.com/office/drawing/2014/main" id="{AB3FDBB3-4CCB-D046-44E2-794A05061EEB}"/>
              </a:ext>
              <a:ext uri="{C183D7F6-B498-43B3-948B-1728B52AA6E4}">
                <adec:decorative xmlns:adec="http://schemas.microsoft.com/office/drawing/2017/decorative" val="1"/>
              </a:ext>
            </a:extLst>
          </p:cNvPr>
          <p:cNvCxnSpPr/>
          <p:nvPr/>
        </p:nvCxnSpPr>
        <p:spPr>
          <a:xfrm>
            <a:off x="8629650" y="806902"/>
            <a:ext cx="0" cy="557484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076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E546F56-EF7D-B6D0-A1C1-095A75191AB4}"/>
              </a:ext>
            </a:extLst>
          </p:cNvPr>
          <p:cNvSpPr txBox="1">
            <a:spLocks noGrp="1"/>
          </p:cNvSpPr>
          <p:nvPr>
            <p:ph type="title" idx="4294967295"/>
          </p:nvPr>
        </p:nvSpPr>
        <p:spPr>
          <a:xfrm>
            <a:off x="571501" y="299811"/>
            <a:ext cx="9232899" cy="39880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2800" b="1" i="0" kern="1200">
                <a:solidFill>
                  <a:srgbClr val="8E9838"/>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chemeClr val="accent2"/>
                </a:solidFill>
                <a:effectLst/>
                <a:uLnTx/>
                <a:uFillTx/>
                <a:latin typeface="+mj-lt"/>
                <a:ea typeface="+mj-ea"/>
                <a:cs typeface="Arial"/>
              </a:rPr>
              <a:t>Recommendation 3 | </a:t>
            </a:r>
            <a:r>
              <a:rPr kumimoji="0" lang="en-US" sz="2800" b="1" i="1" u="none" strike="noStrike" kern="1200" cap="none" spc="0" normalizeH="0" baseline="0" noProof="0">
                <a:ln>
                  <a:noFill/>
                </a:ln>
                <a:solidFill>
                  <a:schemeClr val="accent2"/>
                </a:solidFill>
                <a:effectLst/>
                <a:uLnTx/>
                <a:uFillTx/>
                <a:latin typeface="+mj-lt"/>
                <a:ea typeface="+mj-ea"/>
                <a:cs typeface="Arial"/>
              </a:rPr>
              <a:t>Enhance Transparency &amp; Accountability</a:t>
            </a:r>
          </a:p>
        </p:txBody>
      </p:sp>
      <p:sp>
        <p:nvSpPr>
          <p:cNvPr id="5" name="Rectangle 4">
            <a:extLst>
              <a:ext uri="{FF2B5EF4-FFF2-40B4-BE49-F238E27FC236}">
                <a16:creationId xmlns:a16="http://schemas.microsoft.com/office/drawing/2014/main" id="{5CFD4DA4-717D-A848-B764-BCFD0FB0A83C}"/>
              </a:ext>
            </a:extLst>
          </p:cNvPr>
          <p:cNvSpPr/>
          <p:nvPr/>
        </p:nvSpPr>
        <p:spPr>
          <a:xfrm>
            <a:off x="10922000" y="0"/>
            <a:ext cx="1269999" cy="698614"/>
          </a:xfrm>
          <a:prstGeom prst="rect">
            <a:avLst/>
          </a:prstGeom>
          <a:solidFill>
            <a:schemeClr val="accent3">
              <a:lumMod val="75000"/>
              <a:lumOff val="25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t>81% agreement</a:t>
            </a:r>
          </a:p>
        </p:txBody>
      </p:sp>
      <p:sp>
        <p:nvSpPr>
          <p:cNvPr id="22" name="Rectangle 21">
            <a:extLst>
              <a:ext uri="{FF2B5EF4-FFF2-40B4-BE49-F238E27FC236}">
                <a16:creationId xmlns:a16="http://schemas.microsoft.com/office/drawing/2014/main" id="{2ABEE58A-E998-C7FD-BF2C-62F94BA0D9F8}"/>
              </a:ext>
            </a:extLst>
          </p:cNvPr>
          <p:cNvSpPr/>
          <p:nvPr/>
        </p:nvSpPr>
        <p:spPr>
          <a:xfrm>
            <a:off x="361950" y="923925"/>
            <a:ext cx="1212195" cy="39880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ysClr val="windowText" lastClr="000000"/>
                </a:solidFill>
              </a:rPr>
              <a:t>KEY FINDINGS</a:t>
            </a:r>
          </a:p>
        </p:txBody>
      </p:sp>
      <p:sp>
        <p:nvSpPr>
          <p:cNvPr id="21" name="TextBox 20">
            <a:extLst>
              <a:ext uri="{FF2B5EF4-FFF2-40B4-BE49-F238E27FC236}">
                <a16:creationId xmlns:a16="http://schemas.microsoft.com/office/drawing/2014/main" id="{D9DD070E-6C6E-136C-9329-47DC350CEB1F}"/>
              </a:ext>
            </a:extLst>
          </p:cNvPr>
          <p:cNvSpPr txBox="1"/>
          <p:nvPr/>
        </p:nvSpPr>
        <p:spPr>
          <a:xfrm>
            <a:off x="1574142" y="922031"/>
            <a:ext cx="6084471" cy="430887"/>
          </a:xfrm>
          <a:prstGeom prst="rect">
            <a:avLst/>
          </a:prstGeom>
          <a:noFill/>
        </p:spPr>
        <p:txBody>
          <a:bodyPr wrap="square" lIns="91440" tIns="45720" rIns="91440" bIns="45720" anchor="t">
            <a:spAutoFit/>
          </a:bodyPr>
          <a:lstStyle/>
          <a:p>
            <a:pPr>
              <a:spcAft>
                <a:spcPts val="600"/>
              </a:spcAft>
            </a:pPr>
            <a:r>
              <a:rPr lang="en-US" sz="1100"/>
              <a:t>Families cannot easily access compliance or incident data; current reliance on public records requests limits accountability and informed choice.</a:t>
            </a:r>
            <a:endParaRPr lang="en-US" sz="1100" kern="100">
              <a:highlight>
                <a:srgbClr val="FFFF00"/>
              </a:highlight>
              <a:cs typeface="Times New Roman"/>
            </a:endParaRPr>
          </a:p>
        </p:txBody>
      </p:sp>
      <p:sp>
        <p:nvSpPr>
          <p:cNvPr id="20" name="Rectangle 19" descr="This box describes the recommendations to enhance transparency and accountability.">
            <a:extLst>
              <a:ext uri="{FF2B5EF4-FFF2-40B4-BE49-F238E27FC236}">
                <a16:creationId xmlns:a16="http://schemas.microsoft.com/office/drawing/2014/main" id="{0B9E69F5-7202-0760-80A7-E50A9E64D609}"/>
              </a:ext>
              <a:ext uri="{C183D7F6-B498-43B3-948B-1728B52AA6E4}">
                <adec:decorative xmlns:adec="http://schemas.microsoft.com/office/drawing/2017/decorative" val="0"/>
              </a:ext>
            </a:extLst>
          </p:cNvPr>
          <p:cNvSpPr/>
          <p:nvPr/>
        </p:nvSpPr>
        <p:spPr>
          <a:xfrm>
            <a:off x="247651" y="1390648"/>
            <a:ext cx="7181849" cy="4329893"/>
          </a:xfrm>
          <a:prstGeom prst="rect">
            <a:avLst/>
          </a:prstGeom>
          <a:solidFill>
            <a:schemeClr val="bg1"/>
          </a:solidFill>
          <a:ln>
            <a:solidFill>
              <a:srgbClr val="52957D"/>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Rectangle 2">
            <a:extLst>
              <a:ext uri="{FF2B5EF4-FFF2-40B4-BE49-F238E27FC236}">
                <a16:creationId xmlns:a16="http://schemas.microsoft.com/office/drawing/2014/main" id="{00756A7F-75BB-6C05-3EF6-6ED647E95F7F}"/>
              </a:ext>
            </a:extLst>
          </p:cNvPr>
          <p:cNvSpPr/>
          <p:nvPr/>
        </p:nvSpPr>
        <p:spPr>
          <a:xfrm>
            <a:off x="361949" y="1525473"/>
            <a:ext cx="6972302" cy="338555"/>
          </a:xfrm>
          <a:prstGeom prst="rect">
            <a:avLst/>
          </a:prstGeom>
          <a:solidFill>
            <a:schemeClr val="bg1">
              <a:lumMod val="9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tx1"/>
                </a:solidFill>
              </a:rPr>
              <a:t>RECOMMENDATIONS</a:t>
            </a:r>
          </a:p>
        </p:txBody>
      </p:sp>
      <p:sp>
        <p:nvSpPr>
          <p:cNvPr id="8" name="TextBox 7">
            <a:extLst>
              <a:ext uri="{FF2B5EF4-FFF2-40B4-BE49-F238E27FC236}">
                <a16:creationId xmlns:a16="http://schemas.microsoft.com/office/drawing/2014/main" id="{30E11EBB-F1F5-C280-3B2C-6963F1C820F2}"/>
              </a:ext>
            </a:extLst>
          </p:cNvPr>
          <p:cNvSpPr txBox="1"/>
          <p:nvPr/>
        </p:nvSpPr>
        <p:spPr>
          <a:xfrm>
            <a:off x="361949" y="1949334"/>
            <a:ext cx="1212194" cy="2324653"/>
          </a:xfrm>
          <a:prstGeom prst="rect">
            <a:avLst/>
          </a:prstGeom>
          <a:solidFill>
            <a:schemeClr val="bg2">
              <a:lumMod val="90000"/>
            </a:schemeClr>
          </a:solidFill>
        </p:spPr>
        <p:txBody>
          <a:bodyPr wrap="square" anchor="ctr">
            <a:noAutofit/>
          </a:bodyPr>
          <a:lstStyle/>
          <a:p>
            <a:pPr algn="ctr">
              <a:spcAft>
                <a:spcPts val="600"/>
              </a:spcAft>
            </a:pPr>
            <a:r>
              <a:rPr lang="en-US" sz="1100" b="1"/>
              <a:t>Agency/ Regulatory Actions</a:t>
            </a:r>
          </a:p>
        </p:txBody>
      </p:sp>
      <p:sp>
        <p:nvSpPr>
          <p:cNvPr id="11" name="TextBox 10">
            <a:extLst>
              <a:ext uri="{FF2B5EF4-FFF2-40B4-BE49-F238E27FC236}">
                <a16:creationId xmlns:a16="http://schemas.microsoft.com/office/drawing/2014/main" id="{15B6A071-2184-13F8-E869-CBE9BB838B05}"/>
              </a:ext>
            </a:extLst>
          </p:cNvPr>
          <p:cNvSpPr txBox="1"/>
          <p:nvPr/>
        </p:nvSpPr>
        <p:spPr>
          <a:xfrm>
            <a:off x="1574143" y="1949334"/>
            <a:ext cx="5931558" cy="2446824"/>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100" b="1" i="1" u="sng" dirty="0">
                <a:solidFill>
                  <a:schemeClr val="accent3"/>
                </a:solidFill>
              </a:rPr>
              <a:t>Public database</a:t>
            </a:r>
            <a:r>
              <a:rPr lang="en-US" sz="1100" b="1" i="1" dirty="0">
                <a:solidFill>
                  <a:schemeClr val="accent3"/>
                </a:solidFill>
              </a:rPr>
              <a:t>. </a:t>
            </a:r>
            <a:r>
              <a:rPr lang="en-US" sz="1100" dirty="0"/>
              <a:t>By </a:t>
            </a:r>
            <a:r>
              <a:rPr lang="en-US" sz="1100" b="1" dirty="0"/>
              <a:t>July 1, 2026</a:t>
            </a:r>
            <a:r>
              <a:rPr lang="en-US" sz="1100" dirty="0"/>
              <a:t>, launch an online, publicly accessible database of compliance reports</a:t>
            </a:r>
            <a:r>
              <a:rPr lang="en-US" sz="1100" dirty="0">
                <a:solidFill>
                  <a:srgbClr val="C00000"/>
                </a:solidFill>
              </a:rPr>
              <a:t>, which focus on findings that meaningfully relate to resident care, safety and regulatory compliance, as well as</a:t>
            </a:r>
            <a:r>
              <a:rPr lang="en-US" sz="1100" dirty="0"/>
              <a:t> </a:t>
            </a:r>
            <a:r>
              <a:rPr lang="en-US" sz="1100" dirty="0">
                <a:solidFill>
                  <a:srgbClr val="C00000"/>
                </a:solidFill>
              </a:rPr>
              <a:t>applications, </a:t>
            </a:r>
            <a:r>
              <a:rPr lang="en-US" sz="1100" dirty="0"/>
              <a:t>corrective actions </a:t>
            </a:r>
            <a:r>
              <a:rPr lang="en-US" sz="1100" dirty="0">
                <a:solidFill>
                  <a:srgbClr val="C00000"/>
                </a:solidFill>
              </a:rPr>
              <a:t>plans</a:t>
            </a:r>
            <a:r>
              <a:rPr lang="en-US" sz="1100" dirty="0"/>
              <a:t>, enforcement notices, and uniform disclosure forms.</a:t>
            </a:r>
            <a:r>
              <a:rPr lang="en-US" sz="1100" b="1" dirty="0"/>
              <a:t> </a:t>
            </a:r>
          </a:p>
          <a:p>
            <a:pPr marL="285750" indent="-285750">
              <a:spcAft>
                <a:spcPts val="600"/>
              </a:spcAft>
              <a:buFont typeface="Arial" panose="020B0604020202020204" pitchFamily="34" charset="0"/>
              <a:buChar char="•"/>
            </a:pPr>
            <a:r>
              <a:rPr lang="en-US" sz="1100" b="1" i="1" u="sng" dirty="0"/>
              <a:t>Financial accountability</a:t>
            </a:r>
            <a:r>
              <a:rPr lang="en-US" sz="1100" dirty="0"/>
              <a:t>. By </a:t>
            </a:r>
            <a:r>
              <a:rPr lang="en-US" sz="1100" b="1" strike="sngStrike" dirty="0">
                <a:highlight>
                  <a:srgbClr val="FFFF00"/>
                </a:highlight>
              </a:rPr>
              <a:t>July</a:t>
            </a:r>
            <a:r>
              <a:rPr lang="en-US" sz="1100" b="1" dirty="0"/>
              <a:t> </a:t>
            </a:r>
            <a:r>
              <a:rPr lang="en-US" sz="1100" b="1" dirty="0">
                <a:solidFill>
                  <a:srgbClr val="C00000"/>
                </a:solidFill>
              </a:rPr>
              <a:t>January</a:t>
            </a:r>
            <a:r>
              <a:rPr lang="en-US" sz="1100" b="1" dirty="0"/>
              <a:t> 1, </a:t>
            </a:r>
            <a:r>
              <a:rPr lang="en-US" sz="1100" b="1" strike="sngStrike" dirty="0">
                <a:highlight>
                  <a:srgbClr val="FFFF00"/>
                </a:highlight>
              </a:rPr>
              <a:t>2026</a:t>
            </a:r>
            <a:r>
              <a:rPr lang="en-US" sz="1100" b="1" dirty="0"/>
              <a:t> </a:t>
            </a:r>
            <a:r>
              <a:rPr lang="en-US" sz="1100" b="1" dirty="0">
                <a:solidFill>
                  <a:srgbClr val="C00000"/>
                </a:solidFill>
              </a:rPr>
              <a:t>2027</a:t>
            </a:r>
            <a:r>
              <a:rPr lang="en-US" sz="1100" dirty="0"/>
              <a:t>, introduce </a:t>
            </a:r>
            <a:r>
              <a:rPr lang="en-US" sz="1100" strike="sngStrike" dirty="0">
                <a:highlight>
                  <a:srgbClr val="FFFF00"/>
                </a:highlight>
              </a:rPr>
              <a:t>graduated</a:t>
            </a:r>
            <a:r>
              <a:rPr lang="en-US" sz="1100" dirty="0"/>
              <a:t> fines for violations, with higher penalties for repeat or serious violations. </a:t>
            </a:r>
            <a:r>
              <a:rPr lang="en-US" sz="1100" dirty="0">
                <a:solidFill>
                  <a:srgbClr val="C00000"/>
                </a:solidFill>
              </a:rPr>
              <a:t>All fines must have clear parameters identifying when fines apply, and  access to an appeals process for disputed findings or penalties.</a:t>
            </a:r>
          </a:p>
          <a:p>
            <a:pPr marL="285750" indent="-285750">
              <a:spcAft>
                <a:spcPts val="600"/>
              </a:spcAft>
              <a:buFont typeface="Arial" panose="020B0604020202020204" pitchFamily="34" charset="0"/>
              <a:buChar char="•"/>
            </a:pPr>
            <a:r>
              <a:rPr lang="en-US" sz="1100" b="1" i="1" u="sng" dirty="0"/>
              <a:t>Long Term Care Ombudsman Program (LTCOP) Notification, and other Oversight Agencies</a:t>
            </a:r>
            <a:r>
              <a:rPr lang="en-US" sz="1100" dirty="0"/>
              <a:t>. </a:t>
            </a:r>
            <a:r>
              <a:rPr lang="en-US" sz="1100" b="1" dirty="0"/>
              <a:t>By January 1, 2026</a:t>
            </a:r>
            <a:r>
              <a:rPr lang="en-US" sz="1100" dirty="0"/>
              <a:t>, AGE will send notification to the LTCOP reporting ALR changes in ownership, suspensions or revocations, and closures, and notify the Department of Public Health and/or MassHealth if the ALR operates programs under their oversight. </a:t>
            </a:r>
            <a:r>
              <a:rPr lang="en-US" sz="1100" dirty="0">
                <a:solidFill>
                  <a:srgbClr val="C00000"/>
                </a:solidFill>
              </a:rPr>
              <a:t>Notifications are intended to support coordination, resident advocacy, and continuity of services.</a:t>
            </a:r>
          </a:p>
        </p:txBody>
      </p:sp>
      <p:sp>
        <p:nvSpPr>
          <p:cNvPr id="9" name="TextBox 8">
            <a:extLst>
              <a:ext uri="{FF2B5EF4-FFF2-40B4-BE49-F238E27FC236}">
                <a16:creationId xmlns:a16="http://schemas.microsoft.com/office/drawing/2014/main" id="{DA6548F0-9483-3FC9-AA72-7DE84E24E1D1}"/>
              </a:ext>
            </a:extLst>
          </p:cNvPr>
          <p:cNvSpPr txBox="1"/>
          <p:nvPr/>
        </p:nvSpPr>
        <p:spPr>
          <a:xfrm>
            <a:off x="361949" y="4348717"/>
            <a:ext cx="1212194" cy="1280557"/>
          </a:xfrm>
          <a:prstGeom prst="rect">
            <a:avLst/>
          </a:prstGeom>
          <a:solidFill>
            <a:schemeClr val="bg2">
              <a:lumMod val="90000"/>
            </a:schemeClr>
          </a:solidFill>
        </p:spPr>
        <p:txBody>
          <a:bodyPr wrap="square" anchor="ctr">
            <a:noAutofit/>
          </a:bodyPr>
          <a:lstStyle/>
          <a:p>
            <a:pPr algn="ctr">
              <a:spcAft>
                <a:spcPts val="600"/>
              </a:spcAft>
            </a:pPr>
            <a:r>
              <a:rPr lang="en-US" sz="1100" b="1"/>
              <a:t>Potential Legislative Actions</a:t>
            </a:r>
          </a:p>
        </p:txBody>
      </p:sp>
      <p:sp>
        <p:nvSpPr>
          <p:cNvPr id="13" name="TextBox 12">
            <a:extLst>
              <a:ext uri="{FF2B5EF4-FFF2-40B4-BE49-F238E27FC236}">
                <a16:creationId xmlns:a16="http://schemas.microsoft.com/office/drawing/2014/main" id="{45FB8DC0-943C-9BB0-3905-FD649F1BD827}"/>
              </a:ext>
            </a:extLst>
          </p:cNvPr>
          <p:cNvSpPr txBox="1"/>
          <p:nvPr/>
        </p:nvSpPr>
        <p:spPr>
          <a:xfrm>
            <a:off x="1574141" y="4348721"/>
            <a:ext cx="5855357" cy="1446550"/>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100" dirty="0">
                <a:solidFill>
                  <a:srgbClr val="C00000"/>
                </a:solidFill>
              </a:rPr>
              <a:t>Establish a dedicated and sustainable funding mechanism – </a:t>
            </a:r>
            <a:r>
              <a:rPr lang="en-US" sz="1100" strike="sngStrike" dirty="0">
                <a:highlight>
                  <a:srgbClr val="FFFF00"/>
                </a:highlight>
              </a:rPr>
              <a:t>Consider alternatives to support oversight functions necessary for ALR certification, </a:t>
            </a:r>
            <a:r>
              <a:rPr lang="en-US" sz="1100" dirty="0"/>
              <a:t>such as an Assisted Living Residence Trust supported by fees </a:t>
            </a:r>
            <a:r>
              <a:rPr lang="en-US" sz="1100" strike="sngStrike" dirty="0">
                <a:highlight>
                  <a:srgbClr val="FFFF00"/>
                </a:highlight>
              </a:rPr>
              <a:t>and fines</a:t>
            </a:r>
            <a:r>
              <a:rPr lang="en-US" sz="1100" dirty="0"/>
              <a:t> – </a:t>
            </a:r>
            <a:r>
              <a:rPr lang="en-US" sz="1100" dirty="0">
                <a:solidFill>
                  <a:srgbClr val="C00000"/>
                </a:solidFill>
              </a:rPr>
              <a:t>to ensure</a:t>
            </a:r>
            <a:r>
              <a:rPr lang="en-US" sz="1100" strike="sngStrike" dirty="0">
                <a:highlight>
                  <a:srgbClr val="FFFF00"/>
                </a:highlight>
              </a:rPr>
              <a:t> provides </a:t>
            </a:r>
            <a:r>
              <a:rPr lang="en-US" sz="1100" dirty="0"/>
              <a:t>AGE </a:t>
            </a:r>
            <a:r>
              <a:rPr lang="en-US" sz="1100" dirty="0">
                <a:solidFill>
                  <a:srgbClr val="C00000"/>
                </a:solidFill>
              </a:rPr>
              <a:t>has the resources necessary to expand</a:t>
            </a:r>
            <a:r>
              <a:rPr lang="en-US" sz="1100" strike="sngStrike" dirty="0">
                <a:highlight>
                  <a:srgbClr val="FFFF00"/>
                </a:highlight>
              </a:rPr>
              <a:t>  for </a:t>
            </a:r>
            <a:r>
              <a:rPr lang="en-US" sz="1100" dirty="0"/>
              <a:t>certification staffing </a:t>
            </a:r>
            <a:r>
              <a:rPr lang="en-US" sz="1100" dirty="0">
                <a:solidFill>
                  <a:srgbClr val="C00000"/>
                </a:solidFill>
              </a:rPr>
              <a:t>beyond four individuals</a:t>
            </a:r>
            <a:r>
              <a:rPr lang="en-US" sz="1100" dirty="0"/>
              <a:t>, </a:t>
            </a:r>
            <a:r>
              <a:rPr lang="en-US" sz="1100" dirty="0">
                <a:solidFill>
                  <a:srgbClr val="C00000"/>
                </a:solidFill>
              </a:rPr>
              <a:t>conduct timely </a:t>
            </a:r>
            <a:r>
              <a:rPr lang="en-US" sz="1100" dirty="0"/>
              <a:t>complaint and incident investigations, </a:t>
            </a:r>
            <a:r>
              <a:rPr lang="en-US" sz="1100" dirty="0">
                <a:solidFill>
                  <a:srgbClr val="C00000"/>
                </a:solidFill>
              </a:rPr>
              <a:t>timely access to Ombudsman services, </a:t>
            </a:r>
            <a:r>
              <a:rPr lang="en-US" sz="1100" strike="sngStrike" dirty="0">
                <a:highlight>
                  <a:srgbClr val="FFFF00"/>
                </a:highlight>
              </a:rPr>
              <a:t>resources to</a:t>
            </a:r>
            <a:r>
              <a:rPr lang="en-US" sz="1100" dirty="0"/>
              <a:t> maintain public-facing data, </a:t>
            </a:r>
            <a:r>
              <a:rPr lang="en-US" sz="1100" dirty="0">
                <a:solidFill>
                  <a:srgbClr val="C00000"/>
                </a:solidFill>
              </a:rPr>
              <a:t>strengthen reporting and accountability measures, resources to support appeals of findings/fines, and implement future oversight enhancements recommended in this report. </a:t>
            </a:r>
            <a:r>
              <a:rPr lang="en-US" sz="1100" strike="sngStrike" dirty="0">
                <a:highlight>
                  <a:srgbClr val="FFFF00"/>
                </a:highlight>
              </a:rPr>
              <a:t> and quality improvement programs.</a:t>
            </a:r>
          </a:p>
        </p:txBody>
      </p:sp>
      <p:sp>
        <p:nvSpPr>
          <p:cNvPr id="6" name="Rectangle 5">
            <a:extLst>
              <a:ext uri="{FF2B5EF4-FFF2-40B4-BE49-F238E27FC236}">
                <a16:creationId xmlns:a16="http://schemas.microsoft.com/office/drawing/2014/main" id="{8D390940-DCB7-D631-B00A-003735837A3A}"/>
              </a:ext>
            </a:extLst>
          </p:cNvPr>
          <p:cNvSpPr/>
          <p:nvPr/>
        </p:nvSpPr>
        <p:spPr>
          <a:xfrm>
            <a:off x="361948" y="5787291"/>
            <a:ext cx="1212195" cy="47784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bg1"/>
                </a:solidFill>
              </a:rPr>
              <a:t>RESIDENT &amp; FAMILY IMPACT</a:t>
            </a:r>
          </a:p>
        </p:txBody>
      </p:sp>
      <p:sp>
        <p:nvSpPr>
          <p:cNvPr id="15" name="TextBox 14">
            <a:extLst>
              <a:ext uri="{FF2B5EF4-FFF2-40B4-BE49-F238E27FC236}">
                <a16:creationId xmlns:a16="http://schemas.microsoft.com/office/drawing/2014/main" id="{F03F0A1A-7DEE-2EDD-46EE-55E210B0BBD4}"/>
              </a:ext>
            </a:extLst>
          </p:cNvPr>
          <p:cNvSpPr txBox="1"/>
          <p:nvPr/>
        </p:nvSpPr>
        <p:spPr>
          <a:xfrm>
            <a:off x="1714353" y="5720545"/>
            <a:ext cx="5715147" cy="600164"/>
          </a:xfrm>
          <a:prstGeom prst="rect">
            <a:avLst/>
          </a:prstGeom>
          <a:noFill/>
        </p:spPr>
        <p:txBody>
          <a:bodyPr wrap="square">
            <a:spAutoFit/>
          </a:bodyPr>
          <a:lstStyle/>
          <a:p>
            <a:pPr>
              <a:spcAft>
                <a:spcPts val="600"/>
              </a:spcAft>
            </a:pPr>
            <a:r>
              <a:rPr lang="en-US" sz="1100"/>
              <a:t>Expands resources for state oversight, giving families greater confidence that complaints and incidents are fully investigated. Improves access to safety and compliance records so residents and families can make more informed choices when choosing or evaluating an ALR.</a:t>
            </a:r>
            <a:endParaRPr lang="en-US" sz="1100" kern="100">
              <a:highlight>
                <a:srgbClr val="FFFF00"/>
              </a:highlight>
              <a:cs typeface="Times New Roman"/>
            </a:endParaRPr>
          </a:p>
        </p:txBody>
      </p:sp>
      <p:cxnSp>
        <p:nvCxnSpPr>
          <p:cNvPr id="17" name="Straight Connector 16">
            <a:extLst>
              <a:ext uri="{FF2B5EF4-FFF2-40B4-BE49-F238E27FC236}">
                <a16:creationId xmlns:a16="http://schemas.microsoft.com/office/drawing/2014/main" id="{91199010-DC4A-682C-ED95-E35A1EB04855}"/>
              </a:ext>
              <a:ext uri="{C183D7F6-B498-43B3-948B-1728B52AA6E4}">
                <adec:decorative xmlns:adec="http://schemas.microsoft.com/office/drawing/2017/decorative" val="1"/>
              </a:ext>
            </a:extLst>
          </p:cNvPr>
          <p:cNvCxnSpPr>
            <a:cxnSpLocks/>
          </p:cNvCxnSpPr>
          <p:nvPr/>
        </p:nvCxnSpPr>
        <p:spPr>
          <a:xfrm>
            <a:off x="1714353" y="4350706"/>
            <a:ext cx="5534172" cy="0"/>
          </a:xfrm>
          <a:prstGeom prst="line">
            <a:avLst/>
          </a:prstGeom>
          <a:ln>
            <a:solidFill>
              <a:srgbClr val="C2DED4"/>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92DA779-69E0-3719-14B9-CEEA58E8B146}"/>
              </a:ext>
              <a:ext uri="{C183D7F6-B498-43B3-948B-1728B52AA6E4}">
                <adec:decorative xmlns:adec="http://schemas.microsoft.com/office/drawing/2017/decorative" val="1"/>
              </a:ext>
            </a:extLst>
          </p:cNvPr>
          <p:cNvCxnSpPr/>
          <p:nvPr/>
        </p:nvCxnSpPr>
        <p:spPr>
          <a:xfrm>
            <a:off x="7569201" y="819141"/>
            <a:ext cx="0" cy="557484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Rectangle 13" descr="Red checkbox square. If slected, it indicates &quot;yes&quot;">
            <a:extLst>
              <a:ext uri="{FF2B5EF4-FFF2-40B4-BE49-F238E27FC236}">
                <a16:creationId xmlns:a16="http://schemas.microsoft.com/office/drawing/2014/main" id="{38B2ED5C-9BD1-CADC-620F-47393F089157}"/>
              </a:ext>
            </a:extLst>
          </p:cNvPr>
          <p:cNvSpPr/>
          <p:nvPr/>
        </p:nvSpPr>
        <p:spPr>
          <a:xfrm>
            <a:off x="8668135" y="709051"/>
            <a:ext cx="215900" cy="210911"/>
          </a:xfrm>
          <a:prstGeom prst="rect">
            <a:avLst/>
          </a:prstGeom>
          <a:solidFill>
            <a:srgbClr val="F9DF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56A7490-046C-E612-55C0-E2A4F9EB707B}"/>
              </a:ext>
            </a:extLst>
          </p:cNvPr>
          <p:cNvSpPr txBox="1"/>
          <p:nvPr/>
        </p:nvSpPr>
        <p:spPr>
          <a:xfrm>
            <a:off x="8884035" y="709051"/>
            <a:ext cx="1130300" cy="246221"/>
          </a:xfrm>
          <a:prstGeom prst="rect">
            <a:avLst/>
          </a:prstGeom>
          <a:noFill/>
        </p:spPr>
        <p:txBody>
          <a:bodyPr wrap="square" rtlCol="0">
            <a:spAutoFit/>
          </a:bodyPr>
          <a:lstStyle/>
          <a:p>
            <a:r>
              <a:rPr lang="en-US" sz="1000"/>
              <a:t>Yes &amp; No / Unsure</a:t>
            </a:r>
          </a:p>
        </p:txBody>
      </p:sp>
      <p:sp>
        <p:nvSpPr>
          <p:cNvPr id="16" name="Rectangle 15" descr="Red checkbox squre. If selected, it indicates &quot;no&quot;">
            <a:extLst>
              <a:ext uri="{FF2B5EF4-FFF2-40B4-BE49-F238E27FC236}">
                <a16:creationId xmlns:a16="http://schemas.microsoft.com/office/drawing/2014/main" id="{CC40C0F2-5FE5-22F0-A9AA-F58E1FD3F0F3}"/>
              </a:ext>
            </a:extLst>
          </p:cNvPr>
          <p:cNvSpPr/>
          <p:nvPr/>
        </p:nvSpPr>
        <p:spPr>
          <a:xfrm>
            <a:off x="10090470" y="716369"/>
            <a:ext cx="215900" cy="210911"/>
          </a:xfrm>
          <a:prstGeom prst="rect">
            <a:avLst/>
          </a:prstGeom>
          <a:solidFill>
            <a:srgbClr val="FF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C03B3CC-27D4-4EC4-1223-684450A258FB}"/>
              </a:ext>
            </a:extLst>
          </p:cNvPr>
          <p:cNvSpPr txBox="1"/>
          <p:nvPr/>
        </p:nvSpPr>
        <p:spPr>
          <a:xfrm>
            <a:off x="10356850" y="709051"/>
            <a:ext cx="1130300" cy="246221"/>
          </a:xfrm>
          <a:prstGeom prst="rect">
            <a:avLst/>
          </a:prstGeom>
          <a:noFill/>
        </p:spPr>
        <p:txBody>
          <a:bodyPr wrap="square" rtlCol="0">
            <a:spAutoFit/>
          </a:bodyPr>
          <a:lstStyle/>
          <a:p>
            <a:r>
              <a:rPr lang="en-US" sz="1000"/>
              <a:t>No</a:t>
            </a:r>
          </a:p>
        </p:txBody>
      </p:sp>
      <p:graphicFrame>
        <p:nvGraphicFramePr>
          <p:cNvPr id="10" name="Table 9">
            <a:extLst>
              <a:ext uri="{FF2B5EF4-FFF2-40B4-BE49-F238E27FC236}">
                <a16:creationId xmlns:a16="http://schemas.microsoft.com/office/drawing/2014/main" id="{156B0899-AE9D-9318-220B-0B8789CCD40D}"/>
              </a:ext>
            </a:extLst>
          </p:cNvPr>
          <p:cNvGraphicFramePr>
            <a:graphicFrameLocks noGrp="1"/>
          </p:cNvGraphicFramePr>
          <p:nvPr>
            <p:extLst>
              <p:ext uri="{D42A27DB-BD31-4B8C-83A1-F6EECF244321}">
                <p14:modId xmlns:p14="http://schemas.microsoft.com/office/powerpoint/2010/main" val="2149870340"/>
              </p:ext>
            </p:extLst>
          </p:nvPr>
        </p:nvGraphicFramePr>
        <p:xfrm>
          <a:off x="7658613" y="929784"/>
          <a:ext cx="4533385" cy="5447600"/>
        </p:xfrm>
        <a:graphic>
          <a:graphicData uri="http://schemas.openxmlformats.org/drawingml/2006/table">
            <a:tbl>
              <a:tblPr firstRow="1"/>
              <a:tblGrid>
                <a:gridCol w="2432548">
                  <a:extLst>
                    <a:ext uri="{9D8B030D-6E8A-4147-A177-3AD203B41FA5}">
                      <a16:colId xmlns:a16="http://schemas.microsoft.com/office/drawing/2014/main" val="2002425390"/>
                    </a:ext>
                  </a:extLst>
                </a:gridCol>
                <a:gridCol w="2100837">
                  <a:extLst>
                    <a:ext uri="{9D8B030D-6E8A-4147-A177-3AD203B41FA5}">
                      <a16:colId xmlns:a16="http://schemas.microsoft.com/office/drawing/2014/main" val="3253144067"/>
                    </a:ext>
                  </a:extLst>
                </a:gridCol>
              </a:tblGrid>
              <a:tr h="242880">
                <a:tc>
                  <a:txBody>
                    <a:bodyPr/>
                    <a:lstStyle/>
                    <a:p>
                      <a:pPr>
                        <a:buNone/>
                      </a:pPr>
                      <a:r>
                        <a:rPr lang="en-US" sz="1100" b="1">
                          <a:solidFill>
                            <a:srgbClr val="16A2A7"/>
                          </a:solidFill>
                        </a:rPr>
                        <a:t>Key Feedback Themes</a:t>
                      </a:r>
                      <a:endParaRPr lang="en-US" sz="1100">
                        <a:solidFill>
                          <a:srgbClr val="16A2A7"/>
                        </a:solidFill>
                      </a:endParaRPr>
                    </a:p>
                  </a:txBody>
                  <a:tcPr marL="41840" marR="41840" marT="20920" marB="20920" anchor="ctr">
                    <a:lnL>
                      <a:noFill/>
                    </a:lnL>
                    <a:lnR>
                      <a:noFill/>
                    </a:lnR>
                    <a:lnT>
                      <a:noFill/>
                    </a:lnT>
                    <a:lnB>
                      <a:noFill/>
                    </a:lnB>
                    <a:noFill/>
                  </a:tcPr>
                </a:tc>
                <a:tc>
                  <a:txBody>
                    <a:bodyPr/>
                    <a:lstStyle/>
                    <a:p>
                      <a:pPr>
                        <a:buNone/>
                      </a:pPr>
                      <a:r>
                        <a:rPr lang="en-US" sz="1100" b="1">
                          <a:solidFill>
                            <a:srgbClr val="16A2A7"/>
                          </a:solidFill>
                        </a:rPr>
                        <a:t>Updates Made to Recommendation</a:t>
                      </a:r>
                      <a:endParaRPr lang="en-US" sz="1100">
                        <a:solidFill>
                          <a:srgbClr val="16A2A7"/>
                        </a:solidFill>
                      </a:endParaRPr>
                    </a:p>
                  </a:txBody>
                  <a:tcPr marL="41840" marR="41840" marT="20920" marB="20920" anchor="ctr">
                    <a:lnL>
                      <a:noFill/>
                    </a:lnL>
                    <a:lnR>
                      <a:noFill/>
                    </a:lnR>
                    <a:lnT>
                      <a:noFill/>
                    </a:lnT>
                    <a:lnB>
                      <a:noFill/>
                    </a:lnB>
                    <a:noFill/>
                  </a:tcPr>
                </a:tc>
                <a:extLst>
                  <a:ext uri="{0D108BD9-81ED-4DB2-BD59-A6C34878D82A}">
                    <a16:rowId xmlns:a16="http://schemas.microsoft.com/office/drawing/2014/main" val="1610557743"/>
                  </a:ext>
                </a:extLst>
              </a:tr>
              <a:tr h="458813">
                <a:tc>
                  <a:txBody>
                    <a:bodyPr/>
                    <a:lstStyle/>
                    <a:p>
                      <a:pPr>
                        <a:buNone/>
                      </a:pPr>
                      <a:r>
                        <a:rPr lang="en-US" sz="1100" b="0"/>
                        <a:t>Apply fines only to serious or repeat violations; concerns about ALR Trust being financed by fines (</a:t>
                      </a:r>
                      <a:r>
                        <a:rPr lang="en-US" sz="1100" b="0">
                          <a:highlight>
                            <a:srgbClr val="F9DFCB"/>
                          </a:highlight>
                        </a:rPr>
                        <a:t>Anderson</a:t>
                      </a:r>
                      <a:r>
                        <a:rPr lang="en-US" sz="1100" b="0"/>
                        <a:t>, </a:t>
                      </a:r>
                      <a:r>
                        <a:rPr lang="en-US" sz="1100" b="0">
                          <a:highlight>
                            <a:srgbClr val="FFC9C9"/>
                          </a:highlight>
                        </a:rPr>
                        <a:t>Doherty</a:t>
                      </a:r>
                      <a:r>
                        <a:rPr lang="en-US" sz="1100" b="0"/>
                        <a:t>, </a:t>
                      </a:r>
                      <a:r>
                        <a:rPr lang="en-US" sz="1100" b="0">
                          <a:highlight>
                            <a:srgbClr val="F9DFCB"/>
                          </a:highlight>
                        </a:rPr>
                        <a:t>Cervone</a:t>
                      </a:r>
                      <a:r>
                        <a:rPr lang="en-US" sz="1100" b="0"/>
                        <a:t>, Lynch Moncata).</a:t>
                      </a:r>
                    </a:p>
                  </a:txBody>
                  <a:tcPr marL="41840" marR="41840" marT="20920" marB="20920" anchor="ctr">
                    <a:lnL>
                      <a:noFill/>
                    </a:lnL>
                    <a:lnR>
                      <a:noFill/>
                    </a:lnR>
                    <a:lnT>
                      <a:noFill/>
                    </a:lnT>
                    <a:lnB>
                      <a:noFill/>
                    </a:lnB>
                    <a:noFill/>
                  </a:tcPr>
                </a:tc>
                <a:tc>
                  <a:txBody>
                    <a:bodyPr/>
                    <a:lstStyle/>
                    <a:p>
                      <a:pPr>
                        <a:buNone/>
                      </a:pPr>
                      <a:r>
                        <a:rPr lang="en-US" sz="1100"/>
                        <a:t>Clarified </a:t>
                      </a:r>
                      <a:r>
                        <a:rPr lang="en-US" sz="1100" b="1"/>
                        <a:t>fines</a:t>
                      </a:r>
                      <a:r>
                        <a:rPr lang="en-US" sz="1100"/>
                        <a:t>; added </a:t>
                      </a:r>
                      <a:r>
                        <a:rPr lang="en-US" sz="1100" b="1"/>
                        <a:t>access to appeals process</a:t>
                      </a:r>
                      <a:r>
                        <a:rPr lang="en-US" sz="1100"/>
                        <a:t>; specified </a:t>
                      </a:r>
                      <a:r>
                        <a:rPr lang="en-US" sz="1100" b="1"/>
                        <a:t>ALR Trust is </a:t>
                      </a:r>
                      <a:r>
                        <a:rPr lang="en-US" sz="1100" b="1" i="1"/>
                        <a:t>not</a:t>
                      </a:r>
                      <a:r>
                        <a:rPr lang="en-US" sz="1100" b="1"/>
                        <a:t> funded by fines.</a:t>
                      </a:r>
                      <a:endParaRPr lang="en-US" sz="1100"/>
                    </a:p>
                  </a:txBody>
                  <a:tcPr marL="41840" marR="41840" marT="20920" marB="20920" anchor="ctr">
                    <a:lnL>
                      <a:noFill/>
                    </a:lnL>
                    <a:lnR>
                      <a:noFill/>
                    </a:lnR>
                    <a:lnT>
                      <a:noFill/>
                    </a:lnT>
                    <a:lnB>
                      <a:noFill/>
                    </a:lnB>
                    <a:noFill/>
                  </a:tcPr>
                </a:tc>
                <a:extLst>
                  <a:ext uri="{0D108BD9-81ED-4DB2-BD59-A6C34878D82A}">
                    <a16:rowId xmlns:a16="http://schemas.microsoft.com/office/drawing/2014/main" val="3961678512"/>
                  </a:ext>
                </a:extLst>
              </a:tr>
              <a:tr h="458813">
                <a:tc>
                  <a:txBody>
                    <a:bodyPr/>
                    <a:lstStyle/>
                    <a:p>
                      <a:pPr>
                        <a:buNone/>
                      </a:pPr>
                      <a:r>
                        <a:rPr lang="en-US" sz="1100" b="0"/>
                        <a:t>Need meaningful, care-related findings—not administrative issues—for public posting; ensure clarity and consistency (</a:t>
                      </a:r>
                      <a:r>
                        <a:rPr lang="en-US" sz="1100" b="0">
                          <a:highlight>
                            <a:srgbClr val="F9DFCB"/>
                          </a:highlight>
                        </a:rPr>
                        <a:t>Sherman</a:t>
                      </a:r>
                      <a:r>
                        <a:rPr lang="en-US" sz="1100" b="0"/>
                        <a:t>).</a:t>
                      </a:r>
                    </a:p>
                  </a:txBody>
                  <a:tcPr marL="41840" marR="41840" marT="20920" marB="20920" anchor="ctr">
                    <a:lnL>
                      <a:noFill/>
                    </a:lnL>
                    <a:lnR>
                      <a:noFill/>
                    </a:lnR>
                    <a:lnT>
                      <a:noFill/>
                    </a:lnT>
                    <a:lnB>
                      <a:noFill/>
                    </a:lnB>
                    <a:noFill/>
                  </a:tcPr>
                </a:tc>
                <a:tc>
                  <a:txBody>
                    <a:bodyPr/>
                    <a:lstStyle/>
                    <a:p>
                      <a:pPr>
                        <a:buNone/>
                      </a:pPr>
                      <a:r>
                        <a:rPr lang="en-US" sz="1100"/>
                        <a:t>Added emphasis on </a:t>
                      </a:r>
                      <a:r>
                        <a:rPr lang="en-US" sz="1100" b="1"/>
                        <a:t>meaningful findings </a:t>
                      </a:r>
                      <a:r>
                        <a:rPr lang="en-US" sz="1100" b="0"/>
                        <a:t>and </a:t>
                      </a:r>
                      <a:r>
                        <a:rPr lang="en-US" sz="1100" b="1"/>
                        <a:t>clarity/consistency</a:t>
                      </a:r>
                      <a:r>
                        <a:rPr lang="en-US" sz="1100"/>
                        <a:t> before public posting.</a:t>
                      </a:r>
                    </a:p>
                  </a:txBody>
                  <a:tcPr marL="41840" marR="41840" marT="20920" marB="20920" anchor="ctr">
                    <a:lnL>
                      <a:noFill/>
                    </a:lnL>
                    <a:lnR>
                      <a:noFill/>
                    </a:lnR>
                    <a:lnT>
                      <a:noFill/>
                    </a:lnT>
                    <a:lnB>
                      <a:noFill/>
                    </a:lnB>
                    <a:noFill/>
                  </a:tcPr>
                </a:tc>
                <a:extLst>
                  <a:ext uri="{0D108BD9-81ED-4DB2-BD59-A6C34878D82A}">
                    <a16:rowId xmlns:a16="http://schemas.microsoft.com/office/drawing/2014/main" val="4113570569"/>
                  </a:ext>
                </a:extLst>
              </a:tr>
              <a:tr h="458813">
                <a:tc>
                  <a:txBody>
                    <a:bodyPr/>
                    <a:lstStyle/>
                    <a:p>
                      <a:pPr>
                        <a:buNone/>
                      </a:pPr>
                      <a:r>
                        <a:rPr lang="en-US" sz="1100" b="0"/>
                        <a:t>Support for public database but need clear parameters and consumer-focused information (</a:t>
                      </a:r>
                      <a:r>
                        <a:rPr lang="en-US" sz="1100" b="0">
                          <a:highlight>
                            <a:srgbClr val="FFC9C9"/>
                          </a:highlight>
                        </a:rPr>
                        <a:t>Doherty</a:t>
                      </a:r>
                      <a:r>
                        <a:rPr lang="en-US" sz="1100" b="0"/>
                        <a:t>, AARP, Alzheimer’s Association).</a:t>
                      </a:r>
                    </a:p>
                  </a:txBody>
                  <a:tcPr marL="41840" marR="41840" marT="20920" marB="20920" anchor="ctr">
                    <a:lnL>
                      <a:noFill/>
                    </a:lnL>
                    <a:lnR>
                      <a:noFill/>
                    </a:lnR>
                    <a:lnT>
                      <a:noFill/>
                    </a:lnT>
                    <a:lnB>
                      <a:noFill/>
                    </a:lnB>
                    <a:noFill/>
                  </a:tcPr>
                </a:tc>
                <a:tc>
                  <a:txBody>
                    <a:bodyPr/>
                    <a:lstStyle/>
                    <a:p>
                      <a:pPr>
                        <a:buNone/>
                      </a:pPr>
                      <a:r>
                        <a:rPr lang="en-US" sz="1100"/>
                        <a:t>Maintained database framework; strengthened language on </a:t>
                      </a:r>
                      <a:r>
                        <a:rPr lang="en-US" sz="1100" b="1"/>
                        <a:t>accessibility, reporting, and meaningful findings</a:t>
                      </a:r>
                      <a:r>
                        <a:rPr lang="en-US" sz="1100"/>
                        <a:t>.</a:t>
                      </a:r>
                    </a:p>
                  </a:txBody>
                  <a:tcPr marL="41840" marR="41840" marT="20920" marB="20920" anchor="ctr">
                    <a:lnL>
                      <a:noFill/>
                    </a:lnL>
                    <a:lnR>
                      <a:noFill/>
                    </a:lnR>
                    <a:lnT>
                      <a:noFill/>
                    </a:lnT>
                    <a:lnB>
                      <a:noFill/>
                    </a:lnB>
                    <a:noFill/>
                  </a:tcPr>
                </a:tc>
                <a:extLst>
                  <a:ext uri="{0D108BD9-81ED-4DB2-BD59-A6C34878D82A}">
                    <a16:rowId xmlns:a16="http://schemas.microsoft.com/office/drawing/2014/main" val="3133555238"/>
                  </a:ext>
                </a:extLst>
              </a:tr>
              <a:tr h="350847">
                <a:tc>
                  <a:txBody>
                    <a:bodyPr/>
                    <a:lstStyle/>
                    <a:p>
                      <a:pPr>
                        <a:buNone/>
                      </a:pPr>
                      <a:r>
                        <a:rPr lang="en-US" sz="1100" b="0"/>
                        <a:t>Include ownership changes, corporate structures; public posting of enforcement actions (AARP, Zeitz).</a:t>
                      </a:r>
                    </a:p>
                  </a:txBody>
                  <a:tcPr marL="41840" marR="41840" marT="20920" marB="20920" anchor="ctr">
                    <a:lnL>
                      <a:noFill/>
                    </a:lnL>
                    <a:lnR>
                      <a:noFill/>
                    </a:lnR>
                    <a:lnT>
                      <a:noFill/>
                    </a:lnT>
                    <a:lnB>
                      <a:noFill/>
                    </a:lnB>
                    <a:noFill/>
                  </a:tcPr>
                </a:tc>
                <a:tc>
                  <a:txBody>
                    <a:bodyPr/>
                    <a:lstStyle/>
                    <a:p>
                      <a:pPr>
                        <a:buNone/>
                      </a:pPr>
                      <a:r>
                        <a:rPr lang="en-US" sz="1100" b="1"/>
                        <a:t>Ownership reporting </a:t>
                      </a:r>
                      <a:r>
                        <a:rPr lang="en-US" sz="1100" b="0"/>
                        <a:t>is part of application</a:t>
                      </a:r>
                      <a:r>
                        <a:rPr lang="en-US" sz="1100"/>
                        <a:t>; clarified </a:t>
                      </a:r>
                      <a:r>
                        <a:rPr lang="en-US" sz="1100" b="1"/>
                        <a:t>purpose of LTCOP notification.</a:t>
                      </a:r>
                      <a:endParaRPr lang="en-US" sz="1100"/>
                    </a:p>
                  </a:txBody>
                  <a:tcPr marL="41840" marR="41840" marT="20920" marB="20920" anchor="ctr">
                    <a:lnL>
                      <a:noFill/>
                    </a:lnL>
                    <a:lnR>
                      <a:noFill/>
                    </a:lnR>
                    <a:lnT>
                      <a:noFill/>
                    </a:lnT>
                    <a:lnB>
                      <a:noFill/>
                    </a:lnB>
                    <a:noFill/>
                  </a:tcPr>
                </a:tc>
                <a:extLst>
                  <a:ext uri="{0D108BD9-81ED-4DB2-BD59-A6C34878D82A}">
                    <a16:rowId xmlns:a16="http://schemas.microsoft.com/office/drawing/2014/main" val="1876884428"/>
                  </a:ext>
                </a:extLst>
              </a:tr>
              <a:tr h="350847">
                <a:tc>
                  <a:txBody>
                    <a:bodyPr/>
                    <a:lstStyle/>
                    <a:p>
                      <a:pPr>
                        <a:buNone/>
                      </a:pPr>
                      <a:r>
                        <a:rPr lang="en-US" sz="1100" b="0"/>
                        <a:t>Strengthen staffing for oversight, complaint investigations &amp; Ombudsman access (Fenn).</a:t>
                      </a:r>
                    </a:p>
                  </a:txBody>
                  <a:tcPr marL="41840" marR="41840" marT="20920" marB="20920" anchor="ctr">
                    <a:lnL>
                      <a:noFill/>
                    </a:lnL>
                    <a:lnR>
                      <a:noFill/>
                    </a:lnR>
                    <a:lnT>
                      <a:noFill/>
                    </a:lnT>
                    <a:lnB>
                      <a:noFill/>
                    </a:lnB>
                    <a:noFill/>
                  </a:tcPr>
                </a:tc>
                <a:tc>
                  <a:txBody>
                    <a:bodyPr/>
                    <a:lstStyle/>
                    <a:p>
                      <a:pPr>
                        <a:buNone/>
                      </a:pPr>
                      <a:r>
                        <a:rPr lang="en-US" sz="1100"/>
                        <a:t>Added language supporting </a:t>
                      </a:r>
                      <a:r>
                        <a:rPr lang="en-US" sz="1100" b="1"/>
                        <a:t>staffing, complaint/incident investigations</a:t>
                      </a:r>
                      <a:r>
                        <a:rPr lang="en-US" sz="1100"/>
                        <a:t>, and </a:t>
                      </a:r>
                      <a:r>
                        <a:rPr lang="en-US" sz="1100" b="1"/>
                        <a:t>Ombudsman</a:t>
                      </a:r>
                      <a:r>
                        <a:rPr lang="en-US" sz="1100"/>
                        <a:t>.</a:t>
                      </a:r>
                    </a:p>
                  </a:txBody>
                  <a:tcPr marL="41840" marR="41840" marT="20920" marB="20920" anchor="ctr">
                    <a:lnL>
                      <a:noFill/>
                    </a:lnL>
                    <a:lnR>
                      <a:noFill/>
                    </a:lnR>
                    <a:lnT>
                      <a:noFill/>
                    </a:lnT>
                    <a:lnB>
                      <a:noFill/>
                    </a:lnB>
                    <a:noFill/>
                  </a:tcPr>
                </a:tc>
                <a:extLst>
                  <a:ext uri="{0D108BD9-81ED-4DB2-BD59-A6C34878D82A}">
                    <a16:rowId xmlns:a16="http://schemas.microsoft.com/office/drawing/2014/main" val="1889571007"/>
                  </a:ext>
                </a:extLst>
              </a:tr>
              <a:tr h="350847">
                <a:tc>
                  <a:txBody>
                    <a:bodyPr/>
                    <a:lstStyle/>
                    <a:p>
                      <a:pPr>
                        <a:buNone/>
                      </a:pPr>
                      <a:r>
                        <a:rPr lang="en-US" sz="1100" b="0"/>
                        <a:t>Desire for strong consumer-facing tools, plain language, accessibility, and multilingual resources (AARP).</a:t>
                      </a:r>
                    </a:p>
                  </a:txBody>
                  <a:tcPr marL="41840" marR="41840" marT="20920" marB="20920" anchor="ctr">
                    <a:lnL>
                      <a:noFill/>
                    </a:lnL>
                    <a:lnR>
                      <a:noFill/>
                    </a:lnR>
                    <a:lnT>
                      <a:noFill/>
                    </a:lnT>
                    <a:lnB>
                      <a:noFill/>
                    </a:lnB>
                    <a:noFill/>
                  </a:tcPr>
                </a:tc>
                <a:tc>
                  <a:txBody>
                    <a:bodyPr/>
                    <a:lstStyle/>
                    <a:p>
                      <a:pPr>
                        <a:buNone/>
                      </a:pPr>
                      <a:r>
                        <a:rPr lang="en-US" sz="1100"/>
                        <a:t>Added language for </a:t>
                      </a:r>
                      <a:r>
                        <a:rPr lang="en-US" sz="1100" b="1"/>
                        <a:t>plain language, accessibility, and consumer usability</a:t>
                      </a:r>
                      <a:r>
                        <a:rPr lang="en-US" sz="1100"/>
                        <a:t>.</a:t>
                      </a:r>
                    </a:p>
                  </a:txBody>
                  <a:tcPr marL="41840" marR="41840" marT="20920" marB="20920" anchor="ctr">
                    <a:lnL>
                      <a:noFill/>
                    </a:lnL>
                    <a:lnR>
                      <a:noFill/>
                    </a:lnR>
                    <a:lnT>
                      <a:noFill/>
                    </a:lnT>
                    <a:lnB>
                      <a:noFill/>
                    </a:lnB>
                    <a:noFill/>
                  </a:tcPr>
                </a:tc>
                <a:extLst>
                  <a:ext uri="{0D108BD9-81ED-4DB2-BD59-A6C34878D82A}">
                    <a16:rowId xmlns:a16="http://schemas.microsoft.com/office/drawing/2014/main" val="1487023736"/>
                  </a:ext>
                </a:extLst>
              </a:tr>
              <a:tr h="242880">
                <a:tc>
                  <a:txBody>
                    <a:bodyPr/>
                    <a:lstStyle/>
                    <a:p>
                      <a:pPr>
                        <a:buNone/>
                      </a:pPr>
                      <a:r>
                        <a:rPr lang="en-US" sz="1100" b="0"/>
                        <a:t>Need independent appeals process for fines and findings (</a:t>
                      </a:r>
                      <a:r>
                        <a:rPr lang="en-US" sz="1100" b="0">
                          <a:highlight>
                            <a:srgbClr val="F9DFCB"/>
                          </a:highlight>
                        </a:rPr>
                        <a:t>Sherman</a:t>
                      </a:r>
                      <a:r>
                        <a:rPr lang="en-US" sz="1100" b="0"/>
                        <a:t>, Gregorio).</a:t>
                      </a:r>
                    </a:p>
                  </a:txBody>
                  <a:tcPr marL="41840" marR="41840" marT="20920" marB="20920" anchor="ctr">
                    <a:lnL>
                      <a:noFill/>
                    </a:lnL>
                    <a:lnR>
                      <a:noFill/>
                    </a:lnR>
                    <a:lnT>
                      <a:noFill/>
                    </a:lnT>
                    <a:lnB>
                      <a:noFill/>
                    </a:lnB>
                    <a:noFill/>
                  </a:tcPr>
                </a:tc>
                <a:tc>
                  <a:txBody>
                    <a:bodyPr/>
                    <a:lstStyle/>
                    <a:p>
                      <a:pPr>
                        <a:buNone/>
                      </a:pPr>
                      <a:r>
                        <a:rPr lang="en-US" sz="1100" dirty="0"/>
                        <a:t>Clarified requirement regarding </a:t>
                      </a:r>
                      <a:r>
                        <a:rPr lang="en-US" sz="1100" b="1" dirty="0"/>
                        <a:t>appeals process</a:t>
                      </a:r>
                      <a:r>
                        <a:rPr lang="en-US" sz="1100" dirty="0"/>
                        <a:t>.</a:t>
                      </a:r>
                    </a:p>
                  </a:txBody>
                  <a:tcPr marL="41840" marR="41840" marT="20920" marB="20920" anchor="ctr">
                    <a:lnL>
                      <a:noFill/>
                    </a:lnL>
                    <a:lnR>
                      <a:noFill/>
                    </a:lnR>
                    <a:lnT>
                      <a:noFill/>
                    </a:lnT>
                    <a:lnB>
                      <a:noFill/>
                    </a:lnB>
                    <a:noFill/>
                  </a:tcPr>
                </a:tc>
                <a:extLst>
                  <a:ext uri="{0D108BD9-81ED-4DB2-BD59-A6C34878D82A}">
                    <a16:rowId xmlns:a16="http://schemas.microsoft.com/office/drawing/2014/main" val="3927890853"/>
                  </a:ext>
                </a:extLst>
              </a:tr>
              <a:tr h="350847">
                <a:tc>
                  <a:txBody>
                    <a:bodyPr/>
                    <a:lstStyle/>
                    <a:p>
                      <a:pPr>
                        <a:buNone/>
                      </a:pPr>
                      <a:r>
                        <a:rPr lang="en-US" sz="1100" b="0" dirty="0"/>
                        <a:t>Need consistent finding interpretation and consistency across certification specialists (</a:t>
                      </a:r>
                      <a:r>
                        <a:rPr lang="en-US" sz="1100" b="0" dirty="0">
                          <a:highlight>
                            <a:srgbClr val="F9DFCB"/>
                          </a:highlight>
                        </a:rPr>
                        <a:t>Sherman</a:t>
                      </a:r>
                      <a:r>
                        <a:rPr lang="en-US" sz="1100" b="0" dirty="0"/>
                        <a:t>).</a:t>
                      </a:r>
                    </a:p>
                  </a:txBody>
                  <a:tcPr marL="41840" marR="41840" marT="20920" marB="20920" anchor="ctr">
                    <a:lnL>
                      <a:noFill/>
                    </a:lnL>
                    <a:lnR>
                      <a:noFill/>
                    </a:lnR>
                    <a:lnT>
                      <a:noFill/>
                    </a:lnT>
                    <a:lnB>
                      <a:noFill/>
                    </a:lnB>
                    <a:noFill/>
                  </a:tcPr>
                </a:tc>
                <a:tc>
                  <a:txBody>
                    <a:bodyPr/>
                    <a:lstStyle/>
                    <a:p>
                      <a:pPr>
                        <a:buNone/>
                      </a:pPr>
                      <a:r>
                        <a:rPr lang="en-US" sz="1100" dirty="0"/>
                        <a:t>Added emphasis on </a:t>
                      </a:r>
                      <a:r>
                        <a:rPr lang="en-US" sz="1100" b="1" dirty="0"/>
                        <a:t>clear standards and consistency</a:t>
                      </a:r>
                      <a:r>
                        <a:rPr lang="en-US" sz="1100" dirty="0"/>
                        <a:t> before posting survey information.</a:t>
                      </a:r>
                    </a:p>
                  </a:txBody>
                  <a:tcPr marL="41840" marR="41840" marT="20920" marB="20920" anchor="ctr">
                    <a:lnL>
                      <a:noFill/>
                    </a:lnL>
                    <a:lnR>
                      <a:noFill/>
                    </a:lnR>
                    <a:lnT>
                      <a:noFill/>
                    </a:lnT>
                    <a:lnB>
                      <a:noFill/>
                    </a:lnB>
                    <a:noFill/>
                  </a:tcPr>
                </a:tc>
                <a:extLst>
                  <a:ext uri="{0D108BD9-81ED-4DB2-BD59-A6C34878D82A}">
                    <a16:rowId xmlns:a16="http://schemas.microsoft.com/office/drawing/2014/main" val="1597614306"/>
                  </a:ext>
                </a:extLst>
              </a:tr>
              <a:tr h="330498">
                <a:tc>
                  <a:txBody>
                    <a:bodyPr/>
                    <a:lstStyle/>
                    <a:p>
                      <a:pPr>
                        <a:buNone/>
                      </a:pPr>
                      <a:r>
                        <a:rPr lang="en-US" sz="1100" b="0"/>
                        <a:t>Resident notification of fines (Mitnik).</a:t>
                      </a:r>
                    </a:p>
                  </a:txBody>
                  <a:tcPr marL="41840" marR="41840" marT="20920" marB="20920" anchor="ctr">
                    <a:lnL>
                      <a:noFill/>
                    </a:lnL>
                    <a:lnR>
                      <a:noFill/>
                    </a:lnR>
                    <a:lnT>
                      <a:noFill/>
                    </a:lnT>
                    <a:lnB>
                      <a:noFill/>
                    </a:lnB>
                    <a:noFill/>
                  </a:tcPr>
                </a:tc>
                <a:tc>
                  <a:txBody>
                    <a:bodyPr/>
                    <a:lstStyle/>
                    <a:p>
                      <a:pPr>
                        <a:buNone/>
                      </a:pPr>
                      <a:r>
                        <a:rPr lang="en-US" sz="1100" dirty="0"/>
                        <a:t>Identified as an </a:t>
                      </a:r>
                      <a:r>
                        <a:rPr lang="en-US" sz="1100" b="0" dirty="0"/>
                        <a:t>implementation detail, not added for </a:t>
                      </a:r>
                      <a:r>
                        <a:rPr lang="en-US" sz="1100" dirty="0"/>
                        <a:t>conciseness.</a:t>
                      </a:r>
                    </a:p>
                  </a:txBody>
                  <a:tcPr marL="41840" marR="41840" marT="20920" marB="20920" anchor="ctr">
                    <a:lnL>
                      <a:noFill/>
                    </a:lnL>
                    <a:lnR>
                      <a:noFill/>
                    </a:lnR>
                    <a:lnT>
                      <a:noFill/>
                    </a:lnT>
                    <a:lnB>
                      <a:noFill/>
                    </a:lnB>
                    <a:noFill/>
                  </a:tcPr>
                </a:tc>
                <a:extLst>
                  <a:ext uri="{0D108BD9-81ED-4DB2-BD59-A6C34878D82A}">
                    <a16:rowId xmlns:a16="http://schemas.microsoft.com/office/drawing/2014/main" val="1435653637"/>
                  </a:ext>
                </a:extLst>
              </a:tr>
            </a:tbl>
          </a:graphicData>
        </a:graphic>
      </p:graphicFrame>
    </p:spTree>
    <p:extLst>
      <p:ext uri="{BB962C8B-B14F-4D97-AF65-F5344CB8AC3E}">
        <p14:creationId xmlns:p14="http://schemas.microsoft.com/office/powerpoint/2010/main" val="2480484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CA9D5-19A7-C468-4B06-D27EEB0498A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EC6E050-8949-7A7B-807D-84C35AECB653}"/>
              </a:ext>
            </a:extLst>
          </p:cNvPr>
          <p:cNvSpPr txBox="1">
            <a:spLocks noGrp="1"/>
          </p:cNvSpPr>
          <p:nvPr>
            <p:ph type="title" idx="4294967295"/>
          </p:nvPr>
        </p:nvSpPr>
        <p:spPr>
          <a:xfrm>
            <a:off x="571501" y="299811"/>
            <a:ext cx="10239374" cy="39880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2800" b="1" i="0" kern="1200">
                <a:solidFill>
                  <a:srgbClr val="8E9838"/>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2"/>
                </a:solidFill>
                <a:effectLst/>
                <a:uLnTx/>
                <a:uFillTx/>
                <a:latin typeface="+mj-lt"/>
                <a:ea typeface="+mj-ea"/>
                <a:cs typeface="Arial"/>
              </a:rPr>
              <a:t>Recommendation 4 | </a:t>
            </a:r>
            <a:r>
              <a:rPr kumimoji="0" lang="en-US" sz="2800" b="1" i="1" u="none" strike="noStrike" kern="1200" cap="none" spc="0" normalizeH="0" baseline="0" noProof="0" dirty="0">
                <a:ln>
                  <a:noFill/>
                </a:ln>
                <a:solidFill>
                  <a:schemeClr val="accent2"/>
                </a:solidFill>
                <a:effectLst/>
                <a:uLnTx/>
                <a:uFillTx/>
                <a:latin typeface="+mj-lt"/>
                <a:ea typeface="+mj-ea"/>
                <a:cs typeface="Arial"/>
              </a:rPr>
              <a:t>Strengthen Staffing &amp; Promote Resident Voice</a:t>
            </a:r>
          </a:p>
        </p:txBody>
      </p:sp>
      <p:sp>
        <p:nvSpPr>
          <p:cNvPr id="13" name="Rectangle 12">
            <a:extLst>
              <a:ext uri="{FF2B5EF4-FFF2-40B4-BE49-F238E27FC236}">
                <a16:creationId xmlns:a16="http://schemas.microsoft.com/office/drawing/2014/main" id="{FE268ACD-98C4-EAE7-9CEF-CFC6E0A8E3D8}"/>
              </a:ext>
            </a:extLst>
          </p:cNvPr>
          <p:cNvSpPr/>
          <p:nvPr/>
        </p:nvSpPr>
        <p:spPr>
          <a:xfrm>
            <a:off x="10934699" y="0"/>
            <a:ext cx="1257299" cy="698614"/>
          </a:xfrm>
          <a:prstGeom prst="rect">
            <a:avLst/>
          </a:prstGeom>
          <a:solidFill>
            <a:schemeClr val="accent3">
              <a:lumMod val="75000"/>
              <a:lumOff val="25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t>76% agreement</a:t>
            </a:r>
          </a:p>
        </p:txBody>
      </p:sp>
      <p:sp>
        <p:nvSpPr>
          <p:cNvPr id="22" name="Rectangle 21">
            <a:extLst>
              <a:ext uri="{FF2B5EF4-FFF2-40B4-BE49-F238E27FC236}">
                <a16:creationId xmlns:a16="http://schemas.microsoft.com/office/drawing/2014/main" id="{86D83F52-6C72-A6D5-6060-0F99FC23A913}"/>
              </a:ext>
            </a:extLst>
          </p:cNvPr>
          <p:cNvSpPr/>
          <p:nvPr/>
        </p:nvSpPr>
        <p:spPr>
          <a:xfrm>
            <a:off x="361950" y="822327"/>
            <a:ext cx="1285878" cy="34352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solidFill>
                  <a:sysClr val="windowText" lastClr="000000"/>
                </a:solidFill>
              </a:rPr>
              <a:t>KEY FINDINGS</a:t>
            </a:r>
          </a:p>
        </p:txBody>
      </p:sp>
      <p:sp>
        <p:nvSpPr>
          <p:cNvPr id="21" name="TextBox 20">
            <a:extLst>
              <a:ext uri="{FF2B5EF4-FFF2-40B4-BE49-F238E27FC236}">
                <a16:creationId xmlns:a16="http://schemas.microsoft.com/office/drawing/2014/main" id="{7F8ED9C2-E8BB-F604-3333-A54040BDCFF4}"/>
              </a:ext>
            </a:extLst>
          </p:cNvPr>
          <p:cNvSpPr txBox="1"/>
          <p:nvPr/>
        </p:nvSpPr>
        <p:spPr>
          <a:xfrm>
            <a:off x="1649749" y="781633"/>
            <a:ext cx="6427451" cy="415498"/>
          </a:xfrm>
          <a:prstGeom prst="rect">
            <a:avLst/>
          </a:prstGeom>
          <a:noFill/>
        </p:spPr>
        <p:txBody>
          <a:bodyPr wrap="square" lIns="91440" tIns="45720" rIns="91440" bIns="45720" anchor="t">
            <a:spAutoFit/>
          </a:bodyPr>
          <a:lstStyle/>
          <a:p>
            <a:pPr>
              <a:spcAft>
                <a:spcPts val="600"/>
              </a:spcAft>
            </a:pPr>
            <a:r>
              <a:rPr lang="en-US" sz="1050"/>
              <a:t>Staffing and leadership is critical to ensuring resident safety, wellbeing, and quality of life. Staffing levels and practices vary widely across providers, creating inconsistencies in care and supports.</a:t>
            </a:r>
            <a:endParaRPr lang="en-US" sz="1050" kern="100">
              <a:highlight>
                <a:srgbClr val="FFFF00"/>
              </a:highlight>
              <a:cs typeface="Times New Roman"/>
            </a:endParaRPr>
          </a:p>
        </p:txBody>
      </p:sp>
      <p:sp>
        <p:nvSpPr>
          <p:cNvPr id="3" name="Rectangle 2">
            <a:extLst>
              <a:ext uri="{FF2B5EF4-FFF2-40B4-BE49-F238E27FC236}">
                <a16:creationId xmlns:a16="http://schemas.microsoft.com/office/drawing/2014/main" id="{C85267E3-A8E0-527A-4510-3559087F7AD1}"/>
              </a:ext>
              <a:ext uri="{C183D7F6-B498-43B3-948B-1728B52AA6E4}">
                <adec:decorative xmlns:adec="http://schemas.microsoft.com/office/drawing/2017/decorative" val="1"/>
              </a:ext>
            </a:extLst>
          </p:cNvPr>
          <p:cNvSpPr/>
          <p:nvPr/>
        </p:nvSpPr>
        <p:spPr>
          <a:xfrm>
            <a:off x="361949" y="1252424"/>
            <a:ext cx="7589453" cy="268290"/>
          </a:xfrm>
          <a:prstGeom prst="rect">
            <a:avLst/>
          </a:prstGeom>
          <a:solidFill>
            <a:schemeClr val="bg1">
              <a:lumMod val="9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tx1"/>
                </a:solidFill>
              </a:rPr>
              <a:t>RECOMMENDATIONS</a:t>
            </a:r>
          </a:p>
        </p:txBody>
      </p:sp>
      <p:sp>
        <p:nvSpPr>
          <p:cNvPr id="20" name="Rectangle 19">
            <a:extLst>
              <a:ext uri="{FF2B5EF4-FFF2-40B4-BE49-F238E27FC236}">
                <a16:creationId xmlns:a16="http://schemas.microsoft.com/office/drawing/2014/main" id="{67FC7A4F-09A7-75BD-7BCA-400EF1C147C5}"/>
              </a:ext>
              <a:ext uri="{C183D7F6-B498-43B3-948B-1728B52AA6E4}">
                <adec:decorative xmlns:adec="http://schemas.microsoft.com/office/drawing/2017/decorative" val="1"/>
              </a:ext>
            </a:extLst>
          </p:cNvPr>
          <p:cNvSpPr/>
          <p:nvPr/>
        </p:nvSpPr>
        <p:spPr>
          <a:xfrm>
            <a:off x="247651" y="1200147"/>
            <a:ext cx="7829549" cy="4667253"/>
          </a:xfrm>
          <a:prstGeom prst="rect">
            <a:avLst/>
          </a:prstGeom>
          <a:solidFill>
            <a:schemeClr val="bg1"/>
          </a:solidFill>
          <a:ln>
            <a:solidFill>
              <a:srgbClr val="52957D"/>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extBox 1">
            <a:extLst>
              <a:ext uri="{FF2B5EF4-FFF2-40B4-BE49-F238E27FC236}">
                <a16:creationId xmlns:a16="http://schemas.microsoft.com/office/drawing/2014/main" id="{73EAAD03-4328-92DC-CD39-5229B0ADC696}"/>
              </a:ext>
            </a:extLst>
          </p:cNvPr>
          <p:cNvSpPr txBox="1"/>
          <p:nvPr/>
        </p:nvSpPr>
        <p:spPr>
          <a:xfrm>
            <a:off x="361949" y="1623791"/>
            <a:ext cx="885826" cy="3784835"/>
          </a:xfrm>
          <a:prstGeom prst="rect">
            <a:avLst/>
          </a:prstGeom>
          <a:solidFill>
            <a:schemeClr val="bg2">
              <a:lumMod val="90000"/>
            </a:schemeClr>
          </a:solidFill>
        </p:spPr>
        <p:txBody>
          <a:bodyPr wrap="square" anchor="ctr">
            <a:noAutofit/>
          </a:bodyPr>
          <a:lstStyle/>
          <a:p>
            <a:pPr algn="ctr">
              <a:spcAft>
                <a:spcPts val="600"/>
              </a:spcAft>
            </a:pPr>
            <a:r>
              <a:rPr lang="en-US" sz="1100" b="1"/>
              <a:t>Agency/ Regulatory Actions</a:t>
            </a:r>
          </a:p>
        </p:txBody>
      </p:sp>
      <p:sp>
        <p:nvSpPr>
          <p:cNvPr id="11" name="TextBox 10">
            <a:extLst>
              <a:ext uri="{FF2B5EF4-FFF2-40B4-BE49-F238E27FC236}">
                <a16:creationId xmlns:a16="http://schemas.microsoft.com/office/drawing/2014/main" id="{7552009A-B865-227C-5B40-3E6EE67F29AB}"/>
              </a:ext>
            </a:extLst>
          </p:cNvPr>
          <p:cNvSpPr txBox="1"/>
          <p:nvPr/>
        </p:nvSpPr>
        <p:spPr>
          <a:xfrm>
            <a:off x="1247775" y="1520714"/>
            <a:ext cx="6829425" cy="4270400"/>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050" b="1" i="1" u="sng" dirty="0">
                <a:solidFill>
                  <a:schemeClr val="accent3"/>
                </a:solidFill>
              </a:rPr>
              <a:t>Nurse capacity</a:t>
            </a:r>
            <a:r>
              <a:rPr lang="en-US" sz="1050" dirty="0">
                <a:solidFill>
                  <a:schemeClr val="accent3"/>
                </a:solidFill>
              </a:rPr>
              <a:t>. By </a:t>
            </a:r>
            <a:r>
              <a:rPr lang="en-US" sz="1050" b="1" dirty="0">
                <a:solidFill>
                  <a:schemeClr val="accent3"/>
                </a:solidFill>
              </a:rPr>
              <a:t>January 1, 2027</a:t>
            </a:r>
            <a:r>
              <a:rPr lang="en-US" sz="1050" dirty="0">
                <a:solidFill>
                  <a:schemeClr val="accent3"/>
                </a:solidFill>
              </a:rPr>
              <a:t>, require every ALR to </a:t>
            </a:r>
            <a:r>
              <a:rPr lang="en-US" sz="1050" strike="sngStrike" dirty="0">
                <a:solidFill>
                  <a:schemeClr val="accent3"/>
                </a:solidFill>
                <a:highlight>
                  <a:srgbClr val="FFFF00"/>
                </a:highlight>
              </a:rPr>
              <a:t>employ at least one full-time licensed nurse responsible for developing and overseeing care plans. </a:t>
            </a:r>
            <a:r>
              <a:rPr lang="en-US" sz="1050" dirty="0">
                <a:solidFill>
                  <a:srgbClr val="C00000"/>
                </a:solidFill>
              </a:rPr>
              <a:t>designate a licensed nurse employed by or under written agreement with the residence, to develop and oversee service plans. The nurse must provide on‑site services for a minimum number of hours each week, scaled to ALR size, resident acuity and skilled needs, and be available on call 24 hours a day to support staff and respond to changes in resident condition. Note: RNs must conduct assessment and oversee alignment of care plan/ service plan with assessment. </a:t>
            </a:r>
          </a:p>
          <a:p>
            <a:pPr marL="285750" indent="-285750">
              <a:spcAft>
                <a:spcPts val="600"/>
              </a:spcAft>
              <a:buFont typeface="Arial" panose="020B0604020202020204" pitchFamily="34" charset="0"/>
              <a:buChar char="•"/>
            </a:pPr>
            <a:r>
              <a:rPr lang="en-US" sz="1050" b="1" i="1" u="sng" strike="sngStrike" dirty="0">
                <a:highlight>
                  <a:srgbClr val="FFFF00"/>
                </a:highlight>
              </a:rPr>
              <a:t>Certified leadership </a:t>
            </a:r>
            <a:r>
              <a:rPr lang="en-US" sz="1050" b="1" i="1" u="sng" dirty="0" err="1">
                <a:solidFill>
                  <a:srgbClr val="C00000"/>
                </a:solidFill>
              </a:rPr>
              <a:t>Leadership</a:t>
            </a:r>
            <a:r>
              <a:rPr lang="en-US" sz="1050" b="1" i="1" u="sng" dirty="0">
                <a:solidFill>
                  <a:srgbClr val="C00000"/>
                </a:solidFill>
              </a:rPr>
              <a:t> competency</a:t>
            </a:r>
            <a:r>
              <a:rPr lang="en-US" sz="1050" dirty="0"/>
              <a:t>. </a:t>
            </a:r>
            <a:r>
              <a:rPr lang="en-US" sz="1050" dirty="0">
                <a:solidFill>
                  <a:schemeClr val="accent3"/>
                </a:solidFill>
              </a:rPr>
              <a:t>By </a:t>
            </a:r>
            <a:r>
              <a:rPr lang="en-US" sz="1050" b="1" dirty="0">
                <a:solidFill>
                  <a:schemeClr val="accent3"/>
                </a:solidFill>
              </a:rPr>
              <a:t>January 1, 2027</a:t>
            </a:r>
            <a:r>
              <a:rPr lang="en-US" sz="1050" dirty="0">
                <a:solidFill>
                  <a:schemeClr val="accent3"/>
                </a:solidFill>
              </a:rPr>
              <a:t>, r</a:t>
            </a:r>
            <a:r>
              <a:rPr lang="en-US" sz="1050" dirty="0"/>
              <a:t>equire each ALR’s Executive Director or Resident Care Director to </a:t>
            </a:r>
            <a:r>
              <a:rPr lang="en-US" sz="1050" strike="sngStrike" dirty="0">
                <a:highlight>
                  <a:srgbClr val="FFFF00"/>
                </a:highlight>
              </a:rPr>
              <a:t>hold</a:t>
            </a:r>
            <a:r>
              <a:rPr lang="en-US" sz="1050" dirty="0"/>
              <a:t> </a:t>
            </a:r>
            <a:r>
              <a:rPr lang="en-US" sz="1050" dirty="0">
                <a:solidFill>
                  <a:srgbClr val="C00000"/>
                </a:solidFill>
              </a:rPr>
              <a:t>complete state-recognized training or </a:t>
            </a:r>
            <a:r>
              <a:rPr lang="en-US" sz="1050" dirty="0"/>
              <a:t>an industry-recognized credential</a:t>
            </a:r>
            <a:r>
              <a:rPr lang="en-US" sz="1050" dirty="0">
                <a:solidFill>
                  <a:srgbClr val="C00000"/>
                </a:solidFill>
              </a:rPr>
              <a:t>ing</a:t>
            </a:r>
            <a:r>
              <a:rPr lang="en-US" sz="1050" dirty="0"/>
              <a:t>, such as the National Association of Long Term Care Administrator Boards Residential Care/Assisted Living certification or an equivalent, to ensure consistency</a:t>
            </a:r>
            <a:r>
              <a:rPr lang="en-US" sz="1050" dirty="0">
                <a:solidFill>
                  <a:srgbClr val="C00000"/>
                </a:solidFill>
              </a:rPr>
              <a:t>,</a:t>
            </a:r>
            <a:r>
              <a:rPr lang="en-US" sz="1050" dirty="0"/>
              <a:t> </a:t>
            </a:r>
            <a:r>
              <a:rPr lang="en-US" sz="1050" strike="sngStrike" dirty="0">
                <a:highlight>
                  <a:srgbClr val="FFFF00"/>
                </a:highlight>
              </a:rPr>
              <a:t>and</a:t>
            </a:r>
            <a:r>
              <a:rPr lang="en-US" sz="1050" dirty="0"/>
              <a:t> quality</a:t>
            </a:r>
            <a:r>
              <a:rPr lang="en-US" sz="1050" dirty="0">
                <a:solidFill>
                  <a:srgbClr val="C00000"/>
                </a:solidFill>
              </a:rPr>
              <a:t>, and continuing education.</a:t>
            </a:r>
          </a:p>
          <a:p>
            <a:pPr marL="285750" indent="-285750">
              <a:spcAft>
                <a:spcPts val="600"/>
              </a:spcAft>
              <a:buFont typeface="Arial" panose="020B0604020202020204" pitchFamily="34" charset="0"/>
              <a:buChar char="•"/>
            </a:pPr>
            <a:r>
              <a:rPr lang="en-US" sz="1050" b="1" i="1" u="sng" dirty="0"/>
              <a:t>Acuity-based staffing model</a:t>
            </a:r>
            <a:r>
              <a:rPr lang="en-US" sz="1050" b="1" i="1" dirty="0"/>
              <a:t>. </a:t>
            </a:r>
            <a:r>
              <a:rPr lang="en-US" sz="1050" dirty="0"/>
              <a:t>By </a:t>
            </a:r>
            <a:r>
              <a:rPr lang="en-US" sz="1050" b="1" dirty="0"/>
              <a:t>July 1, 2027</a:t>
            </a:r>
            <a:r>
              <a:rPr lang="en-US" sz="1050" dirty="0"/>
              <a:t>, AGE will implement an acuity-informed staffing model that accounts for resident needs, care complexity, and ALR size—providing flexibility and avoiding one-size-fits-all ratios. </a:t>
            </a:r>
            <a:r>
              <a:rPr lang="en-US" sz="1050" dirty="0">
                <a:solidFill>
                  <a:srgbClr val="C00000"/>
                </a:solidFill>
              </a:rPr>
              <a:t>This should be phased in and developed with providers to ensure feasibility and align with emerging best practices.</a:t>
            </a:r>
          </a:p>
          <a:p>
            <a:pPr marL="285750" indent="-285750">
              <a:spcAft>
                <a:spcPts val="600"/>
              </a:spcAft>
              <a:buFont typeface="Arial" panose="020B0604020202020204" pitchFamily="34" charset="0"/>
              <a:buChar char="•"/>
            </a:pPr>
            <a:r>
              <a:rPr lang="en-US" sz="1050" b="1" i="1" u="sng" dirty="0"/>
              <a:t>Workforce development</a:t>
            </a:r>
            <a:r>
              <a:rPr lang="en-US" sz="1050" dirty="0"/>
              <a:t>. Ensure certified nursing assistants (CNA) are aware of and connected to state-supported CNA training and career ladder programs established under the long-term care legislation. </a:t>
            </a:r>
            <a:r>
              <a:rPr lang="en-US" sz="1050" dirty="0">
                <a:solidFill>
                  <a:srgbClr val="C00000"/>
                </a:solidFill>
              </a:rPr>
              <a:t>Ensure dementia training adheres to current evidence-based standards and require ALRs to document competency of all staff, as well as provide families with clear information on dementia training content.</a:t>
            </a:r>
          </a:p>
          <a:p>
            <a:pPr marL="285750" indent="-285750">
              <a:spcAft>
                <a:spcPts val="600"/>
              </a:spcAft>
              <a:buFont typeface="Arial" panose="020B0604020202020204" pitchFamily="34" charset="0"/>
              <a:buChar char="•"/>
            </a:pPr>
            <a:r>
              <a:rPr lang="en-US" sz="1050" b="1" i="1" u="sng" dirty="0"/>
              <a:t>Self-governed resident &amp; family councils</a:t>
            </a:r>
            <a:r>
              <a:rPr lang="en-US" sz="1050" dirty="0"/>
              <a:t>. Require ALRs to support </a:t>
            </a:r>
            <a:r>
              <a:rPr lang="en-US" sz="1050" dirty="0">
                <a:solidFill>
                  <a:srgbClr val="C00000"/>
                </a:solidFill>
              </a:rPr>
              <a:t>resident and family meetings. S</a:t>
            </a:r>
            <a:r>
              <a:rPr lang="en-US" sz="1050" dirty="0"/>
              <a:t>elf-governed councils </a:t>
            </a:r>
            <a:r>
              <a:rPr lang="en-US" sz="1050" dirty="0">
                <a:solidFill>
                  <a:srgbClr val="C00000"/>
                </a:solidFill>
              </a:rPr>
              <a:t>should be supported whenever possible; at minimum, ALRs must hold regular (monthly or quarterly) resident meeting</a:t>
            </a:r>
            <a:r>
              <a:rPr lang="en-US" sz="1050" dirty="0"/>
              <a:t>.</a:t>
            </a:r>
          </a:p>
          <a:p>
            <a:pPr marL="285750" indent="-285750">
              <a:spcAft>
                <a:spcPts val="600"/>
              </a:spcAft>
              <a:buFont typeface="Arial" panose="020B0604020202020204" pitchFamily="34" charset="0"/>
              <a:buChar char="•"/>
            </a:pPr>
            <a:r>
              <a:rPr lang="en-US" sz="1050" b="1" i="1" u="sng" dirty="0"/>
              <a:t>Annual listening sessions</a:t>
            </a:r>
            <a:r>
              <a:rPr lang="en-US" sz="1050" dirty="0"/>
              <a:t>. Starting in CY2026, AGE will convene listening sessions with residents and families to gather regular and ongoing feedback and evaluate the impact of commission recommendations.</a:t>
            </a:r>
          </a:p>
          <a:p>
            <a:pPr marL="285750" indent="-285750">
              <a:spcAft>
                <a:spcPts val="600"/>
              </a:spcAft>
              <a:buFont typeface="Arial" panose="020B0604020202020204" pitchFamily="34" charset="0"/>
              <a:buChar char="•"/>
            </a:pPr>
            <a:endParaRPr lang="en-US" sz="1050" dirty="0"/>
          </a:p>
        </p:txBody>
      </p:sp>
      <p:sp>
        <p:nvSpPr>
          <p:cNvPr id="9" name="TextBox 8">
            <a:extLst>
              <a:ext uri="{FF2B5EF4-FFF2-40B4-BE49-F238E27FC236}">
                <a16:creationId xmlns:a16="http://schemas.microsoft.com/office/drawing/2014/main" id="{9EC4D2B7-E7AE-7BDD-4225-CEA82B58AF4C}"/>
              </a:ext>
            </a:extLst>
          </p:cNvPr>
          <p:cNvSpPr txBox="1"/>
          <p:nvPr/>
        </p:nvSpPr>
        <p:spPr>
          <a:xfrm>
            <a:off x="361947" y="5484913"/>
            <a:ext cx="1285877" cy="334858"/>
          </a:xfrm>
          <a:prstGeom prst="rect">
            <a:avLst/>
          </a:prstGeom>
          <a:solidFill>
            <a:schemeClr val="bg2">
              <a:lumMod val="90000"/>
            </a:schemeClr>
          </a:solidFill>
        </p:spPr>
        <p:txBody>
          <a:bodyPr wrap="square" anchor="ctr">
            <a:noAutofit/>
          </a:bodyPr>
          <a:lstStyle/>
          <a:p>
            <a:pPr algn="ctr">
              <a:spcAft>
                <a:spcPts val="600"/>
              </a:spcAft>
            </a:pPr>
            <a:r>
              <a:rPr lang="en-US" sz="1050" b="1"/>
              <a:t>Potential Legislative Actions</a:t>
            </a:r>
          </a:p>
        </p:txBody>
      </p:sp>
      <p:cxnSp>
        <p:nvCxnSpPr>
          <p:cNvPr id="17" name="Straight Connector 16">
            <a:extLst>
              <a:ext uri="{FF2B5EF4-FFF2-40B4-BE49-F238E27FC236}">
                <a16:creationId xmlns:a16="http://schemas.microsoft.com/office/drawing/2014/main" id="{5D552483-EF0F-4F1C-E70A-80F10C2BBC54}"/>
              </a:ext>
              <a:ext uri="{C183D7F6-B498-43B3-948B-1728B52AA6E4}">
                <adec:decorative xmlns:adec="http://schemas.microsoft.com/office/drawing/2017/decorative" val="1"/>
              </a:ext>
            </a:extLst>
          </p:cNvPr>
          <p:cNvCxnSpPr>
            <a:cxnSpLocks/>
          </p:cNvCxnSpPr>
          <p:nvPr/>
        </p:nvCxnSpPr>
        <p:spPr>
          <a:xfrm>
            <a:off x="1658240" y="5484913"/>
            <a:ext cx="6293162" cy="20317"/>
          </a:xfrm>
          <a:prstGeom prst="line">
            <a:avLst/>
          </a:prstGeom>
          <a:ln>
            <a:solidFill>
              <a:srgbClr val="C2DED4"/>
            </a:solidFill>
            <a:prstDash val="lg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7753AB0-7CE1-25CF-9B96-1AC1AAD26B14}"/>
              </a:ext>
            </a:extLst>
          </p:cNvPr>
          <p:cNvSpPr txBox="1"/>
          <p:nvPr/>
        </p:nvSpPr>
        <p:spPr>
          <a:xfrm>
            <a:off x="1647824" y="5503967"/>
            <a:ext cx="7589453" cy="253916"/>
          </a:xfrm>
          <a:prstGeom prst="rect">
            <a:avLst/>
          </a:prstGeom>
          <a:noFill/>
        </p:spPr>
        <p:txBody>
          <a:bodyPr wrap="square">
            <a:spAutoFit/>
          </a:bodyPr>
          <a:lstStyle/>
          <a:p>
            <a:pPr marL="285750" indent="-285750">
              <a:buFont typeface="Arial" panose="020B0604020202020204" pitchFamily="34" charset="0"/>
              <a:buChar char="•"/>
            </a:pPr>
            <a:r>
              <a:rPr lang="en-US" sz="1050"/>
              <a:t>Amend MGL Chapter 111, Section 72W½ to allow certified medication aides (CMAs) to work in ALRs</a:t>
            </a:r>
          </a:p>
        </p:txBody>
      </p:sp>
      <p:sp>
        <p:nvSpPr>
          <p:cNvPr id="6" name="Rectangle 5">
            <a:extLst>
              <a:ext uri="{FF2B5EF4-FFF2-40B4-BE49-F238E27FC236}">
                <a16:creationId xmlns:a16="http://schemas.microsoft.com/office/drawing/2014/main" id="{086C908F-D02D-1D46-77AA-2DC03007A7C0}"/>
              </a:ext>
            </a:extLst>
          </p:cNvPr>
          <p:cNvSpPr/>
          <p:nvPr/>
        </p:nvSpPr>
        <p:spPr>
          <a:xfrm>
            <a:off x="361948" y="5962468"/>
            <a:ext cx="1285878" cy="35915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rPr>
              <a:t>RESIDENT &amp; FAMILY IMPACT</a:t>
            </a:r>
          </a:p>
        </p:txBody>
      </p:sp>
      <p:sp>
        <p:nvSpPr>
          <p:cNvPr id="15" name="TextBox 14">
            <a:extLst>
              <a:ext uri="{FF2B5EF4-FFF2-40B4-BE49-F238E27FC236}">
                <a16:creationId xmlns:a16="http://schemas.microsoft.com/office/drawing/2014/main" id="{B045F3FA-D5F6-CFFD-9873-EBA5D3DDA56D}"/>
              </a:ext>
            </a:extLst>
          </p:cNvPr>
          <p:cNvSpPr txBox="1"/>
          <p:nvPr/>
        </p:nvSpPr>
        <p:spPr>
          <a:xfrm>
            <a:off x="1658240" y="5939151"/>
            <a:ext cx="6418960" cy="415498"/>
          </a:xfrm>
          <a:prstGeom prst="rect">
            <a:avLst/>
          </a:prstGeom>
          <a:noFill/>
        </p:spPr>
        <p:txBody>
          <a:bodyPr wrap="square">
            <a:spAutoFit/>
          </a:bodyPr>
          <a:lstStyle/>
          <a:p>
            <a:pPr>
              <a:spcAft>
                <a:spcPts val="600"/>
              </a:spcAft>
            </a:pPr>
            <a:r>
              <a:rPr lang="en-US" sz="1050"/>
              <a:t>Clear staffing standards help families set realistic expectations when choosing an ALR. Regular resident and family feedback ensures policies reflect lived experience.</a:t>
            </a:r>
            <a:endParaRPr lang="en-US" sz="1050" kern="100">
              <a:highlight>
                <a:srgbClr val="FFFF00"/>
              </a:highlight>
              <a:cs typeface="Times New Roman"/>
            </a:endParaRPr>
          </a:p>
        </p:txBody>
      </p:sp>
      <p:cxnSp>
        <p:nvCxnSpPr>
          <p:cNvPr id="16" name="Straight Connector 15">
            <a:extLst>
              <a:ext uri="{FF2B5EF4-FFF2-40B4-BE49-F238E27FC236}">
                <a16:creationId xmlns:a16="http://schemas.microsoft.com/office/drawing/2014/main" id="{D0D31876-8F95-692E-ED82-0D3E2F195FCC}"/>
              </a:ext>
              <a:ext uri="{C183D7F6-B498-43B3-948B-1728B52AA6E4}">
                <adec:decorative xmlns:adec="http://schemas.microsoft.com/office/drawing/2017/decorative" val="1"/>
              </a:ext>
            </a:extLst>
          </p:cNvPr>
          <p:cNvCxnSpPr/>
          <p:nvPr/>
        </p:nvCxnSpPr>
        <p:spPr>
          <a:xfrm>
            <a:off x="8229601" y="822327"/>
            <a:ext cx="0" cy="5574847"/>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14" name="Table 13">
            <a:extLst>
              <a:ext uri="{FF2B5EF4-FFF2-40B4-BE49-F238E27FC236}">
                <a16:creationId xmlns:a16="http://schemas.microsoft.com/office/drawing/2014/main" id="{D40D8188-066D-74A2-BDD5-B2F9E941C295}"/>
              </a:ext>
            </a:extLst>
          </p:cNvPr>
          <p:cNvGraphicFramePr>
            <a:graphicFrameLocks noGrp="1"/>
          </p:cNvGraphicFramePr>
          <p:nvPr>
            <p:extLst>
              <p:ext uri="{D42A27DB-BD31-4B8C-83A1-F6EECF244321}">
                <p14:modId xmlns:p14="http://schemas.microsoft.com/office/powerpoint/2010/main" val="2983682797"/>
              </p:ext>
            </p:extLst>
          </p:nvPr>
        </p:nvGraphicFramePr>
        <p:xfrm>
          <a:off x="8312816" y="793844"/>
          <a:ext cx="3879184" cy="5460780"/>
        </p:xfrm>
        <a:graphic>
          <a:graphicData uri="http://schemas.openxmlformats.org/drawingml/2006/table">
            <a:tbl>
              <a:tblPr firstRow="1"/>
              <a:tblGrid>
                <a:gridCol w="1939592">
                  <a:extLst>
                    <a:ext uri="{9D8B030D-6E8A-4147-A177-3AD203B41FA5}">
                      <a16:colId xmlns:a16="http://schemas.microsoft.com/office/drawing/2014/main" val="3878442187"/>
                    </a:ext>
                  </a:extLst>
                </a:gridCol>
                <a:gridCol w="1939592">
                  <a:extLst>
                    <a:ext uri="{9D8B030D-6E8A-4147-A177-3AD203B41FA5}">
                      <a16:colId xmlns:a16="http://schemas.microsoft.com/office/drawing/2014/main" val="1814586158"/>
                    </a:ext>
                  </a:extLst>
                </a:gridCol>
              </a:tblGrid>
              <a:tr h="168526">
                <a:tc>
                  <a:txBody>
                    <a:bodyPr/>
                    <a:lstStyle/>
                    <a:p>
                      <a:pPr>
                        <a:buNone/>
                      </a:pPr>
                      <a:r>
                        <a:rPr lang="en-US" sz="1050" b="1">
                          <a:solidFill>
                            <a:srgbClr val="16A2A7"/>
                          </a:solidFill>
                        </a:rPr>
                        <a:t>Key Feedback Themes</a:t>
                      </a:r>
                      <a:endParaRPr lang="en-US" sz="1050">
                        <a:solidFill>
                          <a:srgbClr val="16A2A7"/>
                        </a:solidFill>
                      </a:endParaRPr>
                    </a:p>
                  </a:txBody>
                  <a:tcPr marL="50015" marR="50015" marT="25008" marB="25008" anchor="ctr">
                    <a:lnL>
                      <a:noFill/>
                    </a:lnL>
                    <a:lnR>
                      <a:noFill/>
                    </a:lnR>
                    <a:lnT>
                      <a:noFill/>
                    </a:lnT>
                    <a:lnB>
                      <a:noFill/>
                    </a:lnB>
                    <a:noFill/>
                  </a:tcPr>
                </a:tc>
                <a:tc>
                  <a:txBody>
                    <a:bodyPr/>
                    <a:lstStyle/>
                    <a:p>
                      <a:pPr>
                        <a:buNone/>
                      </a:pPr>
                      <a:r>
                        <a:rPr lang="en-US" sz="1050" b="1">
                          <a:solidFill>
                            <a:srgbClr val="16A2A7"/>
                          </a:solidFill>
                        </a:rPr>
                        <a:t>Updates Made</a:t>
                      </a:r>
                      <a:endParaRPr lang="en-US" sz="1050">
                        <a:solidFill>
                          <a:srgbClr val="16A2A7"/>
                        </a:solidFill>
                      </a:endParaRPr>
                    </a:p>
                  </a:txBody>
                  <a:tcPr marL="50015" marR="50015" marT="25008" marB="25008" anchor="ctr">
                    <a:lnL>
                      <a:noFill/>
                    </a:lnL>
                    <a:lnR>
                      <a:noFill/>
                    </a:lnR>
                    <a:lnT>
                      <a:noFill/>
                    </a:lnT>
                    <a:lnB>
                      <a:noFill/>
                    </a:lnB>
                    <a:noFill/>
                  </a:tcPr>
                </a:tc>
                <a:extLst>
                  <a:ext uri="{0D108BD9-81ED-4DB2-BD59-A6C34878D82A}">
                    <a16:rowId xmlns:a16="http://schemas.microsoft.com/office/drawing/2014/main" val="3429409977"/>
                  </a:ext>
                </a:extLst>
              </a:tr>
              <a:tr h="553709">
                <a:tc>
                  <a:txBody>
                    <a:bodyPr/>
                    <a:lstStyle/>
                    <a:p>
                      <a:pPr>
                        <a:buNone/>
                      </a:pPr>
                      <a:r>
                        <a:rPr lang="en-US" sz="1050" b="0"/>
                        <a:t>Need flexibility for nurse staffing; full-time nurse not feasible for small ALRs (</a:t>
                      </a:r>
                      <a:r>
                        <a:rPr lang="en-US" sz="1050" b="0">
                          <a:highlight>
                            <a:srgbClr val="F9DFCB"/>
                          </a:highlight>
                        </a:rPr>
                        <a:t>Anderson</a:t>
                      </a:r>
                      <a:r>
                        <a:rPr lang="en-US" sz="1050" b="0"/>
                        <a:t>, </a:t>
                      </a:r>
                      <a:r>
                        <a:rPr lang="en-US" sz="1050" b="0">
                          <a:highlight>
                            <a:srgbClr val="FFC9C9"/>
                          </a:highlight>
                        </a:rPr>
                        <a:t>Doherty</a:t>
                      </a:r>
                      <a:r>
                        <a:rPr lang="en-US" sz="1050" b="0"/>
                        <a:t>, </a:t>
                      </a:r>
                      <a:r>
                        <a:rPr lang="en-US" sz="1050" b="0">
                          <a:highlight>
                            <a:srgbClr val="F9DFCB"/>
                          </a:highlight>
                        </a:rPr>
                        <a:t>Sherman</a:t>
                      </a:r>
                      <a:r>
                        <a:rPr lang="en-US" sz="1050" b="0"/>
                        <a:t>, </a:t>
                      </a:r>
                      <a:r>
                        <a:rPr lang="en-US" sz="1050" b="0">
                          <a:highlight>
                            <a:srgbClr val="F9DFCB"/>
                          </a:highlight>
                        </a:rPr>
                        <a:t>Muratore</a:t>
                      </a:r>
                      <a:r>
                        <a:rPr lang="en-US" sz="1050" b="0"/>
                        <a:t>).</a:t>
                      </a:r>
                    </a:p>
                  </a:txBody>
                  <a:tcPr marL="50015" marR="50015" marT="25008" marB="25008" anchor="ctr">
                    <a:lnL>
                      <a:noFill/>
                    </a:lnL>
                    <a:lnR>
                      <a:noFill/>
                    </a:lnR>
                    <a:lnT>
                      <a:noFill/>
                    </a:lnT>
                    <a:lnB>
                      <a:noFill/>
                    </a:lnB>
                    <a:noFill/>
                  </a:tcPr>
                </a:tc>
                <a:tc>
                  <a:txBody>
                    <a:bodyPr/>
                    <a:lstStyle/>
                    <a:p>
                      <a:pPr>
                        <a:buNone/>
                      </a:pPr>
                      <a:r>
                        <a:rPr lang="en-US" sz="1050"/>
                        <a:t>Added </a:t>
                      </a:r>
                      <a:r>
                        <a:rPr lang="en-US" sz="1050" b="1"/>
                        <a:t>flexible licensed nurse staffing</a:t>
                      </a:r>
                      <a:r>
                        <a:rPr lang="en-US" sz="1050"/>
                        <a:t> tied to size/services; aligned with </a:t>
                      </a:r>
                      <a:r>
                        <a:rPr lang="en-US" sz="1050" b="1"/>
                        <a:t>acuity-based</a:t>
                      </a:r>
                      <a:r>
                        <a:rPr lang="en-US" sz="1050"/>
                        <a:t> model.</a:t>
                      </a:r>
                    </a:p>
                  </a:txBody>
                  <a:tcPr marL="50015" marR="50015" marT="25008" marB="25008" anchor="ctr">
                    <a:lnL>
                      <a:noFill/>
                    </a:lnL>
                    <a:lnR>
                      <a:noFill/>
                    </a:lnR>
                    <a:lnT>
                      <a:noFill/>
                    </a:lnT>
                    <a:lnB>
                      <a:noFill/>
                    </a:lnB>
                    <a:noFill/>
                  </a:tcPr>
                </a:tc>
                <a:extLst>
                  <a:ext uri="{0D108BD9-81ED-4DB2-BD59-A6C34878D82A}">
                    <a16:rowId xmlns:a16="http://schemas.microsoft.com/office/drawing/2014/main" val="4089719411"/>
                  </a:ext>
                </a:extLst>
              </a:tr>
              <a:tr h="296920">
                <a:tc>
                  <a:txBody>
                    <a:bodyPr/>
                    <a:lstStyle/>
                    <a:p>
                      <a:pPr>
                        <a:buNone/>
                      </a:pPr>
                      <a:r>
                        <a:rPr lang="en-US" sz="1050" b="0"/>
                        <a:t>RN must conduct assessments (Ladet­to, </a:t>
                      </a:r>
                      <a:r>
                        <a:rPr lang="en-US" sz="1050" b="0">
                          <a:highlight>
                            <a:srgbClr val="F9DFCB"/>
                          </a:highlight>
                        </a:rPr>
                        <a:t>Cervone</a:t>
                      </a:r>
                      <a:r>
                        <a:rPr lang="en-US" sz="1050" b="0"/>
                        <a:t>).</a:t>
                      </a:r>
                    </a:p>
                  </a:txBody>
                  <a:tcPr marL="50015" marR="50015" marT="25008" marB="25008" anchor="ctr">
                    <a:lnL>
                      <a:noFill/>
                    </a:lnL>
                    <a:lnR>
                      <a:noFill/>
                    </a:lnR>
                    <a:lnT>
                      <a:noFill/>
                    </a:lnT>
                    <a:lnB>
                      <a:noFill/>
                    </a:lnB>
                    <a:noFill/>
                  </a:tcPr>
                </a:tc>
                <a:tc>
                  <a:txBody>
                    <a:bodyPr/>
                    <a:lstStyle/>
                    <a:p>
                      <a:pPr>
                        <a:buNone/>
                      </a:pPr>
                      <a:r>
                        <a:rPr lang="en-US" sz="1050"/>
                        <a:t>Clarified requirement for </a:t>
                      </a:r>
                      <a:r>
                        <a:rPr lang="en-US" sz="1050" b="1"/>
                        <a:t>RN-led assessments</a:t>
                      </a:r>
                      <a:r>
                        <a:rPr lang="en-US" sz="1050"/>
                        <a:t>.</a:t>
                      </a:r>
                    </a:p>
                  </a:txBody>
                  <a:tcPr marL="50015" marR="50015" marT="25008" marB="25008" anchor="ctr">
                    <a:lnL>
                      <a:noFill/>
                    </a:lnL>
                    <a:lnR>
                      <a:noFill/>
                    </a:lnR>
                    <a:lnT>
                      <a:noFill/>
                    </a:lnT>
                    <a:lnB>
                      <a:noFill/>
                    </a:lnB>
                    <a:noFill/>
                  </a:tcPr>
                </a:tc>
                <a:extLst>
                  <a:ext uri="{0D108BD9-81ED-4DB2-BD59-A6C34878D82A}">
                    <a16:rowId xmlns:a16="http://schemas.microsoft.com/office/drawing/2014/main" val="931788913"/>
                  </a:ext>
                </a:extLst>
              </a:tr>
              <a:tr h="553709">
                <a:tc>
                  <a:txBody>
                    <a:bodyPr/>
                    <a:lstStyle/>
                    <a:p>
                      <a:pPr>
                        <a:buNone/>
                      </a:pPr>
                      <a:r>
                        <a:rPr lang="en-US" sz="1050" b="0"/>
                        <a:t>Prefer state-recognized leadership training over national certification (</a:t>
                      </a:r>
                      <a:r>
                        <a:rPr lang="en-US" sz="1050" b="0">
                          <a:highlight>
                            <a:srgbClr val="F9DFCB"/>
                          </a:highlight>
                        </a:rPr>
                        <a:t>Anderson</a:t>
                      </a:r>
                      <a:r>
                        <a:rPr lang="en-US" sz="1050" b="0"/>
                        <a:t>, </a:t>
                      </a:r>
                      <a:r>
                        <a:rPr lang="en-US" sz="1050" b="0">
                          <a:highlight>
                            <a:srgbClr val="FFC9C9"/>
                          </a:highlight>
                        </a:rPr>
                        <a:t>Doherty</a:t>
                      </a:r>
                      <a:r>
                        <a:rPr lang="en-US" sz="1050" b="0"/>
                        <a:t>, </a:t>
                      </a:r>
                      <a:r>
                        <a:rPr lang="en-US" sz="1050" b="0">
                          <a:highlight>
                            <a:srgbClr val="F9DFCB"/>
                          </a:highlight>
                        </a:rPr>
                        <a:t>Sherman</a:t>
                      </a:r>
                      <a:r>
                        <a:rPr lang="en-US" sz="1050" b="0"/>
                        <a:t>).</a:t>
                      </a:r>
                    </a:p>
                  </a:txBody>
                  <a:tcPr marL="50015" marR="50015" marT="25008" marB="25008" anchor="ctr">
                    <a:lnL>
                      <a:noFill/>
                    </a:lnL>
                    <a:lnR>
                      <a:noFill/>
                    </a:lnR>
                    <a:lnT>
                      <a:noFill/>
                    </a:lnT>
                    <a:lnB>
                      <a:noFill/>
                    </a:lnB>
                    <a:noFill/>
                  </a:tcPr>
                </a:tc>
                <a:tc>
                  <a:txBody>
                    <a:bodyPr/>
                    <a:lstStyle/>
                    <a:p>
                      <a:pPr>
                        <a:buNone/>
                      </a:pPr>
                      <a:r>
                        <a:rPr lang="en-US" sz="1050"/>
                        <a:t>Revised leadership credentialing to </a:t>
                      </a:r>
                      <a:r>
                        <a:rPr lang="en-US" sz="1050" b="1"/>
                        <a:t>state-recognized training</a:t>
                      </a:r>
                      <a:r>
                        <a:rPr lang="en-US" sz="1050"/>
                        <a:t>; removed universal certification.</a:t>
                      </a:r>
                    </a:p>
                  </a:txBody>
                  <a:tcPr marL="50015" marR="50015" marT="25008" marB="25008" anchor="ctr">
                    <a:lnL>
                      <a:noFill/>
                    </a:lnL>
                    <a:lnR>
                      <a:noFill/>
                    </a:lnR>
                    <a:lnT>
                      <a:noFill/>
                    </a:lnT>
                    <a:lnB>
                      <a:noFill/>
                    </a:lnB>
                    <a:noFill/>
                  </a:tcPr>
                </a:tc>
                <a:extLst>
                  <a:ext uri="{0D108BD9-81ED-4DB2-BD59-A6C34878D82A}">
                    <a16:rowId xmlns:a16="http://schemas.microsoft.com/office/drawing/2014/main" val="16564545"/>
                  </a:ext>
                </a:extLst>
              </a:tr>
              <a:tr h="425315">
                <a:tc>
                  <a:txBody>
                    <a:bodyPr/>
                    <a:lstStyle/>
                    <a:p>
                      <a:pPr>
                        <a:buNone/>
                      </a:pPr>
                      <a:r>
                        <a:rPr lang="en-US" sz="1050" b="0"/>
                        <a:t>Resident voice important, but not all ALRs need self-governed councils (</a:t>
                      </a:r>
                      <a:r>
                        <a:rPr lang="en-US" sz="1050" b="0">
                          <a:highlight>
                            <a:srgbClr val="F9DFCB"/>
                          </a:highlight>
                        </a:rPr>
                        <a:t>Sherman</a:t>
                      </a:r>
                      <a:r>
                        <a:rPr lang="en-US" sz="1050" b="0"/>
                        <a:t>).</a:t>
                      </a:r>
                    </a:p>
                  </a:txBody>
                  <a:tcPr marL="50015" marR="50015" marT="25008" marB="25008" anchor="ctr">
                    <a:lnL>
                      <a:noFill/>
                    </a:lnL>
                    <a:lnR>
                      <a:noFill/>
                    </a:lnR>
                    <a:lnT>
                      <a:noFill/>
                    </a:lnT>
                    <a:lnB>
                      <a:noFill/>
                    </a:lnB>
                    <a:noFill/>
                  </a:tcPr>
                </a:tc>
                <a:tc>
                  <a:txBody>
                    <a:bodyPr/>
                    <a:lstStyle/>
                    <a:p>
                      <a:pPr>
                        <a:buNone/>
                      </a:pPr>
                      <a:r>
                        <a:rPr lang="en-US" sz="1050"/>
                        <a:t>Replaced with requirement for </a:t>
                      </a:r>
                      <a:r>
                        <a:rPr lang="en-US" sz="1050" b="1"/>
                        <a:t>regular resident meetings</a:t>
                      </a:r>
                      <a:r>
                        <a:rPr lang="en-US" sz="1050"/>
                        <a:t> instead of self-governed councils.</a:t>
                      </a:r>
                    </a:p>
                  </a:txBody>
                  <a:tcPr marL="50015" marR="50015" marT="25008" marB="25008" anchor="ctr">
                    <a:lnL>
                      <a:noFill/>
                    </a:lnL>
                    <a:lnR>
                      <a:noFill/>
                    </a:lnR>
                    <a:lnT>
                      <a:noFill/>
                    </a:lnT>
                    <a:lnB>
                      <a:noFill/>
                    </a:lnB>
                    <a:noFill/>
                  </a:tcPr>
                </a:tc>
                <a:extLst>
                  <a:ext uri="{0D108BD9-81ED-4DB2-BD59-A6C34878D82A}">
                    <a16:rowId xmlns:a16="http://schemas.microsoft.com/office/drawing/2014/main" val="3241243041"/>
                  </a:ext>
                </a:extLst>
              </a:tr>
              <a:tr h="0">
                <a:tc>
                  <a:txBody>
                    <a:bodyPr/>
                    <a:lstStyle/>
                    <a:p>
                      <a:pPr>
                        <a:buNone/>
                      </a:pPr>
                      <a:r>
                        <a:rPr lang="en-US" sz="1050" b="0"/>
                        <a:t>Strengthen staffing quality and, competency, and resident/family engagement (AARP).</a:t>
                      </a:r>
                    </a:p>
                  </a:txBody>
                  <a:tcPr marL="50015" marR="50015" marT="25008" marB="25008" anchor="ctr">
                    <a:lnL>
                      <a:noFill/>
                    </a:lnL>
                    <a:lnR>
                      <a:noFill/>
                    </a:lnR>
                    <a:lnT>
                      <a:noFill/>
                    </a:lnT>
                    <a:lnB>
                      <a:noFill/>
                    </a:lnB>
                    <a:noFill/>
                  </a:tcPr>
                </a:tc>
                <a:tc>
                  <a:txBody>
                    <a:bodyPr/>
                    <a:lstStyle/>
                    <a:p>
                      <a:pPr>
                        <a:buNone/>
                      </a:pPr>
                      <a:r>
                        <a:rPr lang="en-US" sz="1050"/>
                        <a:t>Incorporated </a:t>
                      </a:r>
                      <a:r>
                        <a:rPr lang="en-US" sz="1050" b="1"/>
                        <a:t>staff quality </a:t>
                      </a:r>
                      <a:r>
                        <a:rPr lang="en-US" sz="1050"/>
                        <a:t>and </a:t>
                      </a:r>
                      <a:r>
                        <a:rPr lang="en-US" sz="1050" b="1"/>
                        <a:t>resident/family engagement</a:t>
                      </a:r>
                      <a:r>
                        <a:rPr lang="en-US" sz="1050"/>
                        <a:t>; broader pay/retention items not included.</a:t>
                      </a:r>
                    </a:p>
                  </a:txBody>
                  <a:tcPr marL="50015" marR="50015" marT="25008" marB="25008" anchor="ctr">
                    <a:lnL>
                      <a:noFill/>
                    </a:lnL>
                    <a:lnR>
                      <a:noFill/>
                    </a:lnR>
                    <a:lnT>
                      <a:noFill/>
                    </a:lnT>
                    <a:lnB>
                      <a:noFill/>
                    </a:lnB>
                    <a:noFill/>
                  </a:tcPr>
                </a:tc>
                <a:extLst>
                  <a:ext uri="{0D108BD9-81ED-4DB2-BD59-A6C34878D82A}">
                    <a16:rowId xmlns:a16="http://schemas.microsoft.com/office/drawing/2014/main" val="3455962271"/>
                  </a:ext>
                </a:extLst>
              </a:tr>
              <a:tr h="553709">
                <a:tc>
                  <a:txBody>
                    <a:bodyPr/>
                    <a:lstStyle/>
                    <a:p>
                      <a:pPr>
                        <a:buNone/>
                      </a:pPr>
                      <a:r>
                        <a:rPr lang="en-US" sz="1050" b="0"/>
                        <a:t>Require evidence-based dementia training and staff competency verification (Alzheimer’s Association).</a:t>
                      </a:r>
                    </a:p>
                  </a:txBody>
                  <a:tcPr marL="50015" marR="50015" marT="25008" marB="25008" anchor="ctr">
                    <a:lnL>
                      <a:noFill/>
                    </a:lnL>
                    <a:lnR>
                      <a:noFill/>
                    </a:lnR>
                    <a:lnT>
                      <a:noFill/>
                    </a:lnT>
                    <a:lnB>
                      <a:noFill/>
                    </a:lnB>
                    <a:noFill/>
                  </a:tcPr>
                </a:tc>
                <a:tc>
                  <a:txBody>
                    <a:bodyPr/>
                    <a:lstStyle/>
                    <a:p>
                      <a:pPr>
                        <a:buNone/>
                      </a:pPr>
                      <a:r>
                        <a:rPr lang="en-US" sz="1050"/>
                        <a:t>Added evidence-based </a:t>
                      </a:r>
                      <a:r>
                        <a:rPr lang="en-US" sz="1050" b="1"/>
                        <a:t>dementia training + competency</a:t>
                      </a:r>
                      <a:r>
                        <a:rPr lang="en-US" sz="1050"/>
                        <a:t> expectations.</a:t>
                      </a:r>
                    </a:p>
                  </a:txBody>
                  <a:tcPr marL="50015" marR="50015" marT="25008" marB="25008" anchor="ctr">
                    <a:lnL>
                      <a:noFill/>
                    </a:lnL>
                    <a:lnR>
                      <a:noFill/>
                    </a:lnR>
                    <a:lnT>
                      <a:noFill/>
                    </a:lnT>
                    <a:lnB>
                      <a:noFill/>
                    </a:lnB>
                    <a:noFill/>
                  </a:tcPr>
                </a:tc>
                <a:extLst>
                  <a:ext uri="{0D108BD9-81ED-4DB2-BD59-A6C34878D82A}">
                    <a16:rowId xmlns:a16="http://schemas.microsoft.com/office/drawing/2014/main" val="3884642840"/>
                  </a:ext>
                </a:extLst>
              </a:tr>
              <a:tr h="425315">
                <a:tc>
                  <a:txBody>
                    <a:bodyPr/>
                    <a:lstStyle/>
                    <a:p>
                      <a:pPr>
                        <a:buNone/>
                      </a:pPr>
                      <a:r>
                        <a:rPr lang="en-US" sz="1050" b="0"/>
                        <a:t>Resident/family participation must be safe, accessible, without retaliation (Zeitz).</a:t>
                      </a:r>
                    </a:p>
                  </a:txBody>
                  <a:tcPr marL="50015" marR="50015" marT="25008" marB="25008" anchor="ctr">
                    <a:lnL>
                      <a:noFill/>
                    </a:lnL>
                    <a:lnR>
                      <a:noFill/>
                    </a:lnR>
                    <a:lnT>
                      <a:noFill/>
                    </a:lnT>
                    <a:lnB>
                      <a:noFill/>
                    </a:lnB>
                    <a:noFill/>
                  </a:tcPr>
                </a:tc>
                <a:tc>
                  <a:txBody>
                    <a:bodyPr/>
                    <a:lstStyle/>
                    <a:p>
                      <a:pPr>
                        <a:buNone/>
                      </a:pPr>
                      <a:r>
                        <a:rPr lang="en-US" sz="1050"/>
                        <a:t>Existing provisions already address; no change.</a:t>
                      </a:r>
                    </a:p>
                  </a:txBody>
                  <a:tcPr marL="50015" marR="50015" marT="25008" marB="25008" anchor="ctr">
                    <a:lnL>
                      <a:noFill/>
                    </a:lnL>
                    <a:lnR>
                      <a:noFill/>
                    </a:lnR>
                    <a:lnT>
                      <a:noFill/>
                    </a:lnT>
                    <a:lnB>
                      <a:noFill/>
                    </a:lnB>
                    <a:noFill/>
                  </a:tcPr>
                </a:tc>
                <a:extLst>
                  <a:ext uri="{0D108BD9-81ED-4DB2-BD59-A6C34878D82A}">
                    <a16:rowId xmlns:a16="http://schemas.microsoft.com/office/drawing/2014/main" val="2909428032"/>
                  </a:ext>
                </a:extLst>
              </a:tr>
              <a:tr h="296920">
                <a:tc>
                  <a:txBody>
                    <a:bodyPr/>
                    <a:lstStyle/>
                    <a:p>
                      <a:pPr>
                        <a:buNone/>
                      </a:pPr>
                      <a:r>
                        <a:rPr lang="en-US" sz="1050" b="0"/>
                        <a:t>Strengthen QI infrastructure &amp; workforce data (Zeidman).</a:t>
                      </a:r>
                    </a:p>
                  </a:txBody>
                  <a:tcPr marL="50015" marR="50015" marT="25008" marB="25008" anchor="ctr">
                    <a:lnL>
                      <a:noFill/>
                    </a:lnL>
                    <a:lnR>
                      <a:noFill/>
                    </a:lnR>
                    <a:lnT>
                      <a:noFill/>
                    </a:lnT>
                    <a:lnB>
                      <a:noFill/>
                    </a:lnB>
                    <a:noFill/>
                  </a:tcPr>
                </a:tc>
                <a:tc>
                  <a:txBody>
                    <a:bodyPr/>
                    <a:lstStyle/>
                    <a:p>
                      <a:pPr>
                        <a:buNone/>
                      </a:pPr>
                      <a:r>
                        <a:rPr lang="en-US" sz="1050"/>
                        <a:t>To be implemented in </a:t>
                      </a:r>
                      <a:r>
                        <a:rPr lang="en-US" sz="1050" b="1"/>
                        <a:t>regulatory guidance</a:t>
                      </a:r>
                      <a:r>
                        <a:rPr lang="en-US" sz="1050"/>
                        <a:t>.</a:t>
                      </a:r>
                    </a:p>
                  </a:txBody>
                  <a:tcPr marL="50015" marR="50015" marT="25008" marB="25008" anchor="ctr">
                    <a:lnL>
                      <a:noFill/>
                    </a:lnL>
                    <a:lnR>
                      <a:noFill/>
                    </a:lnR>
                    <a:lnT>
                      <a:noFill/>
                    </a:lnT>
                    <a:lnB>
                      <a:noFill/>
                    </a:lnB>
                    <a:noFill/>
                  </a:tcPr>
                </a:tc>
                <a:extLst>
                  <a:ext uri="{0D108BD9-81ED-4DB2-BD59-A6C34878D82A}">
                    <a16:rowId xmlns:a16="http://schemas.microsoft.com/office/drawing/2014/main" val="3667889476"/>
                  </a:ext>
                </a:extLst>
              </a:tr>
              <a:tr h="553709">
                <a:tc>
                  <a:txBody>
                    <a:bodyPr/>
                    <a:lstStyle/>
                    <a:p>
                      <a:pPr>
                        <a:buNone/>
                      </a:pPr>
                      <a:r>
                        <a:rPr lang="en-US" sz="1050" b="0"/>
                        <a:t>Minnesota-style acuity framework and 24/7 RN availability recommended (Gregorio).</a:t>
                      </a:r>
                    </a:p>
                  </a:txBody>
                  <a:tcPr marL="50015" marR="50015" marT="25008" marB="25008" anchor="ctr">
                    <a:lnL>
                      <a:noFill/>
                    </a:lnL>
                    <a:lnR>
                      <a:noFill/>
                    </a:lnR>
                    <a:lnT>
                      <a:noFill/>
                    </a:lnT>
                    <a:lnB>
                      <a:noFill/>
                    </a:lnB>
                    <a:noFill/>
                  </a:tcPr>
                </a:tc>
                <a:tc>
                  <a:txBody>
                    <a:bodyPr/>
                    <a:lstStyle/>
                    <a:p>
                      <a:pPr>
                        <a:buNone/>
                      </a:pPr>
                      <a:r>
                        <a:rPr lang="en-US" sz="1050" dirty="0"/>
                        <a:t>Added flexibility aligning with </a:t>
                      </a:r>
                      <a:r>
                        <a:rPr lang="en-US" sz="1050" b="1" dirty="0"/>
                        <a:t>Minnesota-style acuity expectations</a:t>
                      </a:r>
                      <a:r>
                        <a:rPr lang="en-US" sz="1050" dirty="0"/>
                        <a:t>.</a:t>
                      </a:r>
                    </a:p>
                  </a:txBody>
                  <a:tcPr marL="50015" marR="50015" marT="25008" marB="25008" anchor="ctr">
                    <a:lnL>
                      <a:noFill/>
                    </a:lnL>
                    <a:lnR>
                      <a:noFill/>
                    </a:lnR>
                    <a:lnT>
                      <a:noFill/>
                    </a:lnT>
                    <a:lnB>
                      <a:noFill/>
                    </a:lnB>
                    <a:noFill/>
                  </a:tcPr>
                </a:tc>
                <a:extLst>
                  <a:ext uri="{0D108BD9-81ED-4DB2-BD59-A6C34878D82A}">
                    <a16:rowId xmlns:a16="http://schemas.microsoft.com/office/drawing/2014/main" val="2226408742"/>
                  </a:ext>
                </a:extLst>
              </a:tr>
            </a:tbl>
          </a:graphicData>
        </a:graphic>
      </p:graphicFrame>
    </p:spTree>
    <p:extLst>
      <p:ext uri="{BB962C8B-B14F-4D97-AF65-F5344CB8AC3E}">
        <p14:creationId xmlns:p14="http://schemas.microsoft.com/office/powerpoint/2010/main" val="775433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14D0F-2D1E-A234-9CA0-590264D5657C}"/>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202523F3-4A1F-09C5-E340-E9599B22C751}"/>
              </a:ext>
              <a:ext uri="{C183D7F6-B498-43B3-948B-1728B52AA6E4}">
                <adec:decorative xmlns:adec="http://schemas.microsoft.com/office/drawing/2017/decorative" val="1"/>
              </a:ext>
            </a:extLst>
          </p:cNvPr>
          <p:cNvSpPr/>
          <p:nvPr/>
        </p:nvSpPr>
        <p:spPr>
          <a:xfrm>
            <a:off x="247650" y="1212847"/>
            <a:ext cx="7829549" cy="4757453"/>
          </a:xfrm>
          <a:prstGeom prst="rect">
            <a:avLst/>
          </a:prstGeom>
          <a:solidFill>
            <a:schemeClr val="bg1"/>
          </a:solidFill>
          <a:ln>
            <a:solidFill>
              <a:srgbClr val="52957D"/>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Title 1">
            <a:extLst>
              <a:ext uri="{FF2B5EF4-FFF2-40B4-BE49-F238E27FC236}">
                <a16:creationId xmlns:a16="http://schemas.microsoft.com/office/drawing/2014/main" id="{D09F25E0-9BCC-F816-3CF5-CF3D7570BBFA}"/>
              </a:ext>
            </a:extLst>
          </p:cNvPr>
          <p:cNvSpPr txBox="1">
            <a:spLocks noGrp="1"/>
          </p:cNvSpPr>
          <p:nvPr>
            <p:ph type="title" idx="4294967295"/>
          </p:nvPr>
        </p:nvSpPr>
        <p:spPr>
          <a:xfrm>
            <a:off x="571501" y="299811"/>
            <a:ext cx="11382374" cy="39880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2800" b="1" i="0" kern="1200">
                <a:solidFill>
                  <a:srgbClr val="8E9838"/>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2"/>
                </a:solidFill>
                <a:effectLst/>
                <a:uLnTx/>
                <a:uFillTx/>
                <a:latin typeface="+mj-lt"/>
                <a:ea typeface="+mj-ea"/>
                <a:cs typeface="Arial"/>
              </a:rPr>
              <a:t>Recommendation 5 | </a:t>
            </a:r>
            <a:r>
              <a:rPr kumimoji="0" lang="en-US" sz="2800" b="1" i="1" u="none" strike="noStrike" kern="1200" cap="none" spc="0" normalizeH="0" baseline="0" noProof="0" dirty="0">
                <a:ln>
                  <a:noFill/>
                </a:ln>
                <a:solidFill>
                  <a:schemeClr val="accent2"/>
                </a:solidFill>
                <a:effectLst/>
                <a:uLnTx/>
                <a:uFillTx/>
                <a:latin typeface="+mj-lt"/>
                <a:ea typeface="+mj-ea"/>
                <a:cs typeface="Arial"/>
              </a:rPr>
              <a:t>Bolster Emergency Preparedness &amp; Safety</a:t>
            </a:r>
          </a:p>
        </p:txBody>
      </p:sp>
      <p:sp>
        <p:nvSpPr>
          <p:cNvPr id="2" name="Rectangle 1">
            <a:extLst>
              <a:ext uri="{FF2B5EF4-FFF2-40B4-BE49-F238E27FC236}">
                <a16:creationId xmlns:a16="http://schemas.microsoft.com/office/drawing/2014/main" id="{56733EC2-EFA8-F333-B27D-DF9603000605}"/>
              </a:ext>
            </a:extLst>
          </p:cNvPr>
          <p:cNvSpPr/>
          <p:nvPr/>
        </p:nvSpPr>
        <p:spPr>
          <a:xfrm>
            <a:off x="10934699" y="0"/>
            <a:ext cx="1257299" cy="698614"/>
          </a:xfrm>
          <a:prstGeom prst="rect">
            <a:avLst/>
          </a:prstGeom>
          <a:solidFill>
            <a:schemeClr val="accent3">
              <a:lumMod val="75000"/>
              <a:lumOff val="25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t>90% agreement</a:t>
            </a:r>
          </a:p>
        </p:txBody>
      </p:sp>
      <p:sp>
        <p:nvSpPr>
          <p:cNvPr id="22" name="Rectangle 21">
            <a:extLst>
              <a:ext uri="{FF2B5EF4-FFF2-40B4-BE49-F238E27FC236}">
                <a16:creationId xmlns:a16="http://schemas.microsoft.com/office/drawing/2014/main" id="{E8C888AC-E875-B716-5502-A9DF28E18DC1}"/>
              </a:ext>
            </a:extLst>
          </p:cNvPr>
          <p:cNvSpPr/>
          <p:nvPr/>
        </p:nvSpPr>
        <p:spPr>
          <a:xfrm>
            <a:off x="361950" y="835026"/>
            <a:ext cx="1172650" cy="34230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solidFill>
                  <a:sysClr val="windowText" lastClr="000000"/>
                </a:solidFill>
              </a:rPr>
              <a:t>KEY FINDINGS</a:t>
            </a:r>
          </a:p>
        </p:txBody>
      </p:sp>
      <p:sp>
        <p:nvSpPr>
          <p:cNvPr id="21" name="TextBox 20">
            <a:extLst>
              <a:ext uri="{FF2B5EF4-FFF2-40B4-BE49-F238E27FC236}">
                <a16:creationId xmlns:a16="http://schemas.microsoft.com/office/drawing/2014/main" id="{F899763E-D93F-539A-1A97-2D477EB82AF7}"/>
              </a:ext>
            </a:extLst>
          </p:cNvPr>
          <p:cNvSpPr txBox="1"/>
          <p:nvPr/>
        </p:nvSpPr>
        <p:spPr>
          <a:xfrm>
            <a:off x="1534597" y="810633"/>
            <a:ext cx="6428302" cy="253916"/>
          </a:xfrm>
          <a:prstGeom prst="rect">
            <a:avLst/>
          </a:prstGeom>
          <a:noFill/>
        </p:spPr>
        <p:txBody>
          <a:bodyPr wrap="square" lIns="91440" tIns="45720" rIns="91440" bIns="45720" anchor="t">
            <a:spAutoFit/>
          </a:bodyPr>
          <a:lstStyle/>
          <a:p>
            <a:r>
              <a:rPr lang="en-US" sz="1050"/>
              <a:t>The Gabriel House fire underscored the urgent need for stronger fire and emergency preparedness standards.</a:t>
            </a:r>
          </a:p>
        </p:txBody>
      </p:sp>
      <p:sp>
        <p:nvSpPr>
          <p:cNvPr id="3" name="Rectangle 2">
            <a:extLst>
              <a:ext uri="{FF2B5EF4-FFF2-40B4-BE49-F238E27FC236}">
                <a16:creationId xmlns:a16="http://schemas.microsoft.com/office/drawing/2014/main" id="{B3BD9501-C0AC-F41E-8F89-C9F8DDC63E21}"/>
              </a:ext>
            </a:extLst>
          </p:cNvPr>
          <p:cNvSpPr/>
          <p:nvPr/>
        </p:nvSpPr>
        <p:spPr>
          <a:xfrm>
            <a:off x="361948" y="1277823"/>
            <a:ext cx="7600951" cy="338555"/>
          </a:xfrm>
          <a:prstGeom prst="rect">
            <a:avLst/>
          </a:prstGeom>
          <a:solidFill>
            <a:schemeClr val="bg1">
              <a:lumMod val="9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tx1"/>
                </a:solidFill>
              </a:rPr>
              <a:t>RECOMMENDATIONS</a:t>
            </a:r>
          </a:p>
        </p:txBody>
      </p:sp>
      <p:sp>
        <p:nvSpPr>
          <p:cNvPr id="8" name="TextBox 7">
            <a:extLst>
              <a:ext uri="{FF2B5EF4-FFF2-40B4-BE49-F238E27FC236}">
                <a16:creationId xmlns:a16="http://schemas.microsoft.com/office/drawing/2014/main" id="{12CAEDC3-C3AD-435B-5EBA-9FE633E955AE}"/>
              </a:ext>
            </a:extLst>
          </p:cNvPr>
          <p:cNvSpPr txBox="1"/>
          <p:nvPr/>
        </p:nvSpPr>
        <p:spPr>
          <a:xfrm>
            <a:off x="361948" y="1688984"/>
            <a:ext cx="1172649" cy="4165716"/>
          </a:xfrm>
          <a:prstGeom prst="rect">
            <a:avLst/>
          </a:prstGeom>
          <a:solidFill>
            <a:schemeClr val="bg2">
              <a:lumMod val="90000"/>
            </a:schemeClr>
          </a:solidFill>
        </p:spPr>
        <p:txBody>
          <a:bodyPr wrap="square" anchor="ctr">
            <a:noAutofit/>
          </a:bodyPr>
          <a:lstStyle/>
          <a:p>
            <a:pPr algn="ctr">
              <a:spcAft>
                <a:spcPts val="600"/>
              </a:spcAft>
            </a:pPr>
            <a:r>
              <a:rPr lang="en-US" sz="1050" b="1"/>
              <a:t>Agency/ Regulatory Actions</a:t>
            </a:r>
          </a:p>
        </p:txBody>
      </p:sp>
      <p:sp>
        <p:nvSpPr>
          <p:cNvPr id="11" name="TextBox 10">
            <a:extLst>
              <a:ext uri="{FF2B5EF4-FFF2-40B4-BE49-F238E27FC236}">
                <a16:creationId xmlns:a16="http://schemas.microsoft.com/office/drawing/2014/main" id="{629C5237-6EE9-0C60-ABA5-BF4F553C2921}"/>
              </a:ext>
            </a:extLst>
          </p:cNvPr>
          <p:cNvSpPr txBox="1"/>
          <p:nvPr/>
        </p:nvSpPr>
        <p:spPr>
          <a:xfrm>
            <a:off x="1534597" y="1624535"/>
            <a:ext cx="6542603" cy="4431983"/>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050" b="1" i="1" u="sng" dirty="0">
                <a:solidFill>
                  <a:schemeClr val="accent3"/>
                </a:solidFill>
              </a:rPr>
              <a:t>Annual inspection verification</a:t>
            </a:r>
            <a:r>
              <a:rPr lang="en-US" sz="1050" dirty="0">
                <a:solidFill>
                  <a:schemeClr val="accent3"/>
                </a:solidFill>
              </a:rPr>
              <a:t>. By </a:t>
            </a:r>
            <a:r>
              <a:rPr lang="en-US" sz="1050" b="1" strike="sngStrike" dirty="0">
                <a:solidFill>
                  <a:schemeClr val="accent3"/>
                </a:solidFill>
                <a:highlight>
                  <a:srgbClr val="FFFF00"/>
                </a:highlight>
              </a:rPr>
              <a:t>January </a:t>
            </a:r>
            <a:r>
              <a:rPr lang="en-US" sz="1050" b="1" dirty="0">
                <a:solidFill>
                  <a:srgbClr val="C00000"/>
                </a:solidFill>
              </a:rPr>
              <a:t>July</a:t>
            </a:r>
            <a:r>
              <a:rPr lang="en-US" sz="1050" b="1" dirty="0">
                <a:solidFill>
                  <a:schemeClr val="accent3"/>
                </a:solidFill>
              </a:rPr>
              <a:t> 1, 2026</a:t>
            </a:r>
            <a:r>
              <a:rPr lang="en-US" sz="1050" dirty="0">
                <a:solidFill>
                  <a:schemeClr val="accent3"/>
                </a:solidFill>
              </a:rPr>
              <a:t>, require ALRs to </a:t>
            </a:r>
            <a:r>
              <a:rPr lang="en-US" sz="1050" strike="sngStrike" dirty="0">
                <a:solidFill>
                  <a:schemeClr val="accent3"/>
                </a:solidFill>
                <a:highlight>
                  <a:srgbClr val="FFFF00"/>
                </a:highlight>
              </a:rPr>
              <a:t>secure </a:t>
            </a:r>
            <a:r>
              <a:rPr lang="en-US" sz="1050" dirty="0">
                <a:solidFill>
                  <a:srgbClr val="C00000"/>
                </a:solidFill>
              </a:rPr>
              <a:t>provide </a:t>
            </a:r>
            <a:r>
              <a:rPr lang="en-US" sz="1050" dirty="0">
                <a:solidFill>
                  <a:schemeClr val="accent3"/>
                </a:solidFill>
              </a:rPr>
              <a:t>annual sign-off </a:t>
            </a:r>
            <a:r>
              <a:rPr lang="en-US" sz="1050" dirty="0">
                <a:solidFill>
                  <a:srgbClr val="C00000"/>
                </a:solidFill>
              </a:rPr>
              <a:t>and/or</a:t>
            </a:r>
            <a:r>
              <a:rPr lang="en-US" sz="1050" dirty="0">
                <a:solidFill>
                  <a:schemeClr val="accent3"/>
                </a:solidFill>
              </a:rPr>
              <a:t> documentation from their local fire department, building inspector (where applicable), and board of health confirming inspection dates and no outstanding violations. Inspection documentation must be </a:t>
            </a:r>
            <a:r>
              <a:rPr lang="en-US" sz="1050" dirty="0">
                <a:solidFill>
                  <a:srgbClr val="C00000"/>
                </a:solidFill>
              </a:rPr>
              <a:t>publicly</a:t>
            </a:r>
            <a:r>
              <a:rPr lang="en-US" sz="1050" dirty="0">
                <a:solidFill>
                  <a:schemeClr val="accent3"/>
                </a:solidFill>
              </a:rPr>
              <a:t> posted </a:t>
            </a:r>
            <a:r>
              <a:rPr lang="en-US" sz="1050" dirty="0">
                <a:solidFill>
                  <a:srgbClr val="C00000"/>
                </a:solidFill>
              </a:rPr>
              <a:t>in the ALR </a:t>
            </a:r>
            <a:r>
              <a:rPr lang="en-US" sz="1050" dirty="0">
                <a:solidFill>
                  <a:schemeClr val="accent3"/>
                </a:solidFill>
              </a:rPr>
              <a:t>and verified by AGE </a:t>
            </a:r>
            <a:r>
              <a:rPr lang="en-US" sz="1050" dirty="0">
                <a:solidFill>
                  <a:srgbClr val="C00000"/>
                </a:solidFill>
              </a:rPr>
              <a:t>during compliance reviews</a:t>
            </a:r>
            <a:r>
              <a:rPr lang="en-US" sz="1050" dirty="0">
                <a:solidFill>
                  <a:schemeClr val="accent3"/>
                </a:solidFill>
              </a:rPr>
              <a:t>. </a:t>
            </a:r>
          </a:p>
          <a:p>
            <a:pPr marL="285750" indent="-285750">
              <a:spcAft>
                <a:spcPts val="600"/>
              </a:spcAft>
              <a:buFont typeface="Arial" panose="020B0604020202020204" pitchFamily="34" charset="0"/>
              <a:buChar char="•"/>
            </a:pPr>
            <a:r>
              <a:rPr lang="en-US" sz="1050" b="1" i="1" u="sng" dirty="0">
                <a:solidFill>
                  <a:schemeClr val="accent3"/>
                </a:solidFill>
              </a:rPr>
              <a:t>Enhance emergency preparedness &amp; life safety requirements</a:t>
            </a:r>
            <a:r>
              <a:rPr lang="en-US" sz="1050" dirty="0">
                <a:solidFill>
                  <a:schemeClr val="accent3"/>
                </a:solidFill>
              </a:rPr>
              <a:t>. By </a:t>
            </a:r>
            <a:r>
              <a:rPr lang="en-US" sz="1050" b="1" strike="sngStrike" dirty="0">
                <a:solidFill>
                  <a:schemeClr val="accent3"/>
                </a:solidFill>
                <a:highlight>
                  <a:srgbClr val="FFFF00"/>
                </a:highlight>
              </a:rPr>
              <a:t>July</a:t>
            </a:r>
            <a:r>
              <a:rPr lang="en-US" sz="1050" b="1" dirty="0">
                <a:solidFill>
                  <a:schemeClr val="accent3"/>
                </a:solidFill>
              </a:rPr>
              <a:t> </a:t>
            </a:r>
            <a:r>
              <a:rPr lang="en-US" sz="1050" b="1" dirty="0">
                <a:solidFill>
                  <a:srgbClr val="C00000"/>
                </a:solidFill>
              </a:rPr>
              <a:t>January</a:t>
            </a:r>
            <a:r>
              <a:rPr lang="en-US" sz="1050" b="1" dirty="0">
                <a:solidFill>
                  <a:schemeClr val="accent3"/>
                </a:solidFill>
              </a:rPr>
              <a:t> 1,</a:t>
            </a:r>
            <a:r>
              <a:rPr lang="en-US" sz="1050" b="1" strike="sngStrike" dirty="0">
                <a:solidFill>
                  <a:schemeClr val="accent3"/>
                </a:solidFill>
                <a:highlight>
                  <a:srgbClr val="FFFF00"/>
                </a:highlight>
              </a:rPr>
              <a:t> 2026 </a:t>
            </a:r>
            <a:r>
              <a:rPr lang="en-US" sz="1050" b="1" dirty="0">
                <a:solidFill>
                  <a:srgbClr val="C00000"/>
                </a:solidFill>
              </a:rPr>
              <a:t>2027</a:t>
            </a:r>
            <a:r>
              <a:rPr lang="en-US" sz="1050" dirty="0">
                <a:solidFill>
                  <a:schemeClr val="accent3"/>
                </a:solidFill>
              </a:rPr>
              <a:t>:</a:t>
            </a:r>
          </a:p>
          <a:p>
            <a:pPr marL="742950" lvl="1" indent="-285750">
              <a:spcAft>
                <a:spcPts val="600"/>
              </a:spcAft>
              <a:buFont typeface="Arial" panose="020B0604020202020204" pitchFamily="34" charset="0"/>
              <a:buChar char="•"/>
            </a:pPr>
            <a:r>
              <a:rPr lang="en-US" sz="1050" dirty="0">
                <a:solidFill>
                  <a:schemeClr val="accent3"/>
                </a:solidFill>
              </a:rPr>
              <a:t>Amend AGE onsite compliance checklists to incorporate appropriate life-safety criteria aligned with Department of Public Health long-term care facility survey standards, where appropriate and applicable. </a:t>
            </a:r>
            <a:r>
              <a:rPr lang="en-US" sz="1050" dirty="0">
                <a:solidFill>
                  <a:srgbClr val="C00000"/>
                </a:solidFill>
              </a:rPr>
              <a:t>These updates should be phased in with structured provider engagement to promote understanding of expectations, allow sufficient time for compliance, and support a smooth and timely transition that maintains resident safety.</a:t>
            </a:r>
            <a:endParaRPr lang="en-US" sz="1050" dirty="0">
              <a:solidFill>
                <a:schemeClr val="accent3"/>
              </a:solidFill>
            </a:endParaRPr>
          </a:p>
          <a:p>
            <a:pPr marL="742950" lvl="1" indent="-285750">
              <a:spcAft>
                <a:spcPts val="600"/>
              </a:spcAft>
              <a:buFont typeface="Arial" panose="020B0604020202020204" pitchFamily="34" charset="0"/>
              <a:buChar char="•"/>
            </a:pPr>
            <a:r>
              <a:rPr lang="en-US" sz="1050" dirty="0">
                <a:solidFill>
                  <a:schemeClr val="accent3"/>
                </a:solidFill>
              </a:rPr>
              <a:t>Require ALRs to update emergency plans annually, provide annual staff training on emergency response, and complete documented annual hazard vulnerability analyses that are developed, reviewed and approved by experts in emergency preparedness </a:t>
            </a:r>
            <a:r>
              <a:rPr lang="en-US" sz="1050" dirty="0">
                <a:solidFill>
                  <a:srgbClr val="C00000"/>
                </a:solidFill>
              </a:rPr>
              <a:t>(i.e., professional with recognized emergency-management qualifications—such as IAEM certification, FEMA/NIMS/HSEEP training, or relevant experience in emergency management, public health preparedness, or fire safety—who is qualified to develop, assess, and approve hazard vulnerability analyses and emergency plans consistent with nationally accepted standards)</a:t>
            </a:r>
            <a:r>
              <a:rPr lang="en-US" sz="1050" dirty="0">
                <a:solidFill>
                  <a:schemeClr val="accent3"/>
                </a:solidFill>
              </a:rPr>
              <a:t>;</a:t>
            </a:r>
          </a:p>
          <a:p>
            <a:pPr marL="742950" lvl="1" indent="-285750">
              <a:spcAft>
                <a:spcPts val="600"/>
              </a:spcAft>
              <a:buFont typeface="Arial" panose="020B0604020202020204" pitchFamily="34" charset="0"/>
              <a:buChar char="•"/>
            </a:pPr>
            <a:r>
              <a:rPr lang="en-US" sz="1050" dirty="0">
                <a:solidFill>
                  <a:schemeClr val="accent3"/>
                </a:solidFill>
              </a:rPr>
              <a:t>Require quarterly emergency exercises </a:t>
            </a:r>
            <a:r>
              <a:rPr lang="en-US" sz="1050" dirty="0">
                <a:solidFill>
                  <a:srgbClr val="C00000"/>
                </a:solidFill>
              </a:rPr>
              <a:t>of all staff </a:t>
            </a:r>
            <a:r>
              <a:rPr lang="en-US" sz="1050" dirty="0">
                <a:solidFill>
                  <a:schemeClr val="accent3"/>
                </a:solidFill>
              </a:rPr>
              <a:t>and </a:t>
            </a:r>
            <a:r>
              <a:rPr lang="en-US" sz="1050" dirty="0">
                <a:solidFill>
                  <a:srgbClr val="C00000"/>
                </a:solidFill>
              </a:rPr>
              <a:t>annual </a:t>
            </a:r>
            <a:r>
              <a:rPr lang="en-US" sz="1050" dirty="0">
                <a:solidFill>
                  <a:schemeClr val="accent3"/>
                </a:solidFill>
              </a:rPr>
              <a:t>evacuation drills of all staff (direct and contracted); </a:t>
            </a:r>
          </a:p>
          <a:p>
            <a:pPr marL="742950" lvl="1" indent="-285750">
              <a:spcAft>
                <a:spcPts val="600"/>
              </a:spcAft>
              <a:buFont typeface="Arial" panose="020B0604020202020204" pitchFamily="34" charset="0"/>
              <a:buChar char="•"/>
            </a:pPr>
            <a:r>
              <a:rPr lang="en-US" sz="1050" dirty="0">
                <a:solidFill>
                  <a:schemeClr val="accent3"/>
                </a:solidFill>
              </a:rPr>
              <a:t>Require ALRs to maintain a standard census document for immediate access by emergency services identifying </a:t>
            </a:r>
            <a:r>
              <a:rPr lang="en-US" sz="1050" dirty="0"/>
              <a:t>residents, their location and their individualized emergency needs (e.g., hearing, vision, mobility, oxygen, vital medications</a:t>
            </a:r>
            <a:r>
              <a:rPr lang="en-US" sz="1050" dirty="0">
                <a:solidFill>
                  <a:srgbClr val="C00000"/>
                </a:solidFill>
              </a:rPr>
              <a:t>, cognitive impairment/ dementia</a:t>
            </a:r>
            <a:r>
              <a:rPr lang="en-US" sz="1050" dirty="0"/>
              <a:t>)</a:t>
            </a:r>
            <a:r>
              <a:rPr lang="en-US" sz="1050" dirty="0">
                <a:solidFill>
                  <a:schemeClr val="accent3"/>
                </a:solidFill>
              </a:rPr>
              <a:t>. Census documents should correspond with individualized emergency assistance plans documented in every resident service plan. </a:t>
            </a:r>
          </a:p>
          <a:p>
            <a:pPr marL="742950" lvl="1" indent="-285750">
              <a:spcAft>
                <a:spcPts val="600"/>
              </a:spcAft>
              <a:buFont typeface="Arial" panose="020B0604020202020204" pitchFamily="34" charset="0"/>
              <a:buChar char="•"/>
            </a:pPr>
            <a:r>
              <a:rPr lang="en-US" sz="1050" dirty="0"/>
              <a:t>Explore a data-sharing protocol to provide first responders with real-time emergency information.</a:t>
            </a:r>
          </a:p>
        </p:txBody>
      </p:sp>
      <p:sp>
        <p:nvSpPr>
          <p:cNvPr id="6" name="Rectangle 5">
            <a:extLst>
              <a:ext uri="{FF2B5EF4-FFF2-40B4-BE49-F238E27FC236}">
                <a16:creationId xmlns:a16="http://schemas.microsoft.com/office/drawing/2014/main" id="{D2F1BC27-E454-687F-BA68-3DCDF2549138}"/>
              </a:ext>
            </a:extLst>
          </p:cNvPr>
          <p:cNvSpPr/>
          <p:nvPr/>
        </p:nvSpPr>
        <p:spPr>
          <a:xfrm>
            <a:off x="361948" y="5970301"/>
            <a:ext cx="1172650" cy="36593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rPr>
              <a:t>RESIDENT &amp; FAMILY IMPACT</a:t>
            </a:r>
          </a:p>
        </p:txBody>
      </p:sp>
      <p:sp>
        <p:nvSpPr>
          <p:cNvPr id="15" name="TextBox 14">
            <a:extLst>
              <a:ext uri="{FF2B5EF4-FFF2-40B4-BE49-F238E27FC236}">
                <a16:creationId xmlns:a16="http://schemas.microsoft.com/office/drawing/2014/main" id="{C6DEC822-13E3-8511-5408-0C827261AE0D}"/>
              </a:ext>
            </a:extLst>
          </p:cNvPr>
          <p:cNvSpPr txBox="1"/>
          <p:nvPr/>
        </p:nvSpPr>
        <p:spPr>
          <a:xfrm>
            <a:off x="1781682" y="5949414"/>
            <a:ext cx="5934132" cy="430887"/>
          </a:xfrm>
          <a:prstGeom prst="rect">
            <a:avLst/>
          </a:prstGeom>
          <a:noFill/>
        </p:spPr>
        <p:txBody>
          <a:bodyPr wrap="square">
            <a:spAutoFit/>
          </a:bodyPr>
          <a:lstStyle/>
          <a:p>
            <a:pPr>
              <a:spcAft>
                <a:spcPts val="600"/>
              </a:spcAft>
            </a:pPr>
            <a:r>
              <a:rPr lang="en-US" sz="1050"/>
              <a:t>Stronger fire safety and emergency planning will provide greater clarity and peace of mind, as well as protect against future tragedies. </a:t>
            </a:r>
            <a:endParaRPr lang="en-US" sz="1050" kern="100">
              <a:highlight>
                <a:srgbClr val="FFFF00"/>
              </a:highlight>
              <a:cs typeface="Times New Roman"/>
            </a:endParaRPr>
          </a:p>
        </p:txBody>
      </p:sp>
      <p:graphicFrame>
        <p:nvGraphicFramePr>
          <p:cNvPr id="5" name="Table 4">
            <a:extLst>
              <a:ext uri="{FF2B5EF4-FFF2-40B4-BE49-F238E27FC236}">
                <a16:creationId xmlns:a16="http://schemas.microsoft.com/office/drawing/2014/main" id="{29AEDF55-2B57-83AC-9231-28F58049FF24}"/>
              </a:ext>
            </a:extLst>
          </p:cNvPr>
          <p:cNvGraphicFramePr>
            <a:graphicFrameLocks noGrp="1"/>
          </p:cNvGraphicFramePr>
          <p:nvPr>
            <p:extLst>
              <p:ext uri="{D42A27DB-BD31-4B8C-83A1-F6EECF244321}">
                <p14:modId xmlns:p14="http://schemas.microsoft.com/office/powerpoint/2010/main" val="1263932651"/>
              </p:ext>
            </p:extLst>
          </p:nvPr>
        </p:nvGraphicFramePr>
        <p:xfrm>
          <a:off x="8298883" y="757582"/>
          <a:ext cx="3893116" cy="5532876"/>
        </p:xfrm>
        <a:graphic>
          <a:graphicData uri="http://schemas.openxmlformats.org/drawingml/2006/table">
            <a:tbl>
              <a:tblPr firstRow="1"/>
              <a:tblGrid>
                <a:gridCol w="2173902">
                  <a:extLst>
                    <a:ext uri="{9D8B030D-6E8A-4147-A177-3AD203B41FA5}">
                      <a16:colId xmlns:a16="http://schemas.microsoft.com/office/drawing/2014/main" val="1020179618"/>
                    </a:ext>
                  </a:extLst>
                </a:gridCol>
                <a:gridCol w="1719214">
                  <a:extLst>
                    <a:ext uri="{9D8B030D-6E8A-4147-A177-3AD203B41FA5}">
                      <a16:colId xmlns:a16="http://schemas.microsoft.com/office/drawing/2014/main" val="4265709878"/>
                    </a:ext>
                  </a:extLst>
                </a:gridCol>
              </a:tblGrid>
              <a:tr h="91140">
                <a:tc>
                  <a:txBody>
                    <a:bodyPr/>
                    <a:lstStyle/>
                    <a:p>
                      <a:pPr>
                        <a:buNone/>
                      </a:pPr>
                      <a:r>
                        <a:rPr lang="en-US" sz="1050" b="1">
                          <a:solidFill>
                            <a:srgbClr val="16A2A7"/>
                          </a:solidFill>
                        </a:rPr>
                        <a:t>Key Feedback Themes</a:t>
                      </a:r>
                      <a:endParaRPr lang="en-US" sz="1050">
                        <a:solidFill>
                          <a:srgbClr val="16A2A7"/>
                        </a:solidFill>
                      </a:endParaRPr>
                    </a:p>
                  </a:txBody>
                  <a:tcPr marL="45804" marR="45804" marT="22902" marB="22902" anchor="ctr">
                    <a:lnL>
                      <a:noFill/>
                    </a:lnL>
                    <a:lnR>
                      <a:noFill/>
                    </a:lnR>
                    <a:lnT>
                      <a:noFill/>
                    </a:lnT>
                    <a:lnB>
                      <a:noFill/>
                    </a:lnB>
                    <a:noFill/>
                  </a:tcPr>
                </a:tc>
                <a:tc>
                  <a:txBody>
                    <a:bodyPr/>
                    <a:lstStyle/>
                    <a:p>
                      <a:pPr>
                        <a:buNone/>
                      </a:pPr>
                      <a:r>
                        <a:rPr lang="en-US" sz="1050" b="1">
                          <a:solidFill>
                            <a:srgbClr val="16A2A7"/>
                          </a:solidFill>
                        </a:rPr>
                        <a:t>Updates Made</a:t>
                      </a:r>
                      <a:endParaRPr lang="en-US" sz="1050">
                        <a:solidFill>
                          <a:srgbClr val="16A2A7"/>
                        </a:solidFill>
                      </a:endParaRPr>
                    </a:p>
                  </a:txBody>
                  <a:tcPr marL="45804" marR="45804" marT="22902" marB="22902" anchor="ctr">
                    <a:lnL>
                      <a:noFill/>
                    </a:lnL>
                    <a:lnR>
                      <a:noFill/>
                    </a:lnR>
                    <a:lnT>
                      <a:noFill/>
                    </a:lnT>
                    <a:lnB>
                      <a:noFill/>
                    </a:lnB>
                    <a:noFill/>
                  </a:tcPr>
                </a:tc>
                <a:extLst>
                  <a:ext uri="{0D108BD9-81ED-4DB2-BD59-A6C34878D82A}">
                    <a16:rowId xmlns:a16="http://schemas.microsoft.com/office/drawing/2014/main" val="3903128951"/>
                  </a:ext>
                </a:extLst>
              </a:tr>
              <a:tr h="458036">
                <a:tc>
                  <a:txBody>
                    <a:bodyPr/>
                    <a:lstStyle/>
                    <a:p>
                      <a:pPr>
                        <a:buNone/>
                      </a:pPr>
                      <a:r>
                        <a:rPr lang="en-US" sz="1050" b="0"/>
                        <a:t>Need clarity on which long-term care survey standards apply; avoid defaulting to nursing home standards (</a:t>
                      </a:r>
                      <a:r>
                        <a:rPr lang="en-US" sz="1050" b="0">
                          <a:highlight>
                            <a:srgbClr val="F9DFCB"/>
                          </a:highlight>
                        </a:rPr>
                        <a:t>Anderson</a:t>
                      </a:r>
                      <a:r>
                        <a:rPr lang="en-US" sz="1050" b="0"/>
                        <a:t>).</a:t>
                      </a:r>
                    </a:p>
                  </a:txBody>
                  <a:tcPr marL="45804" marR="45804" marT="22902" marB="22902" anchor="ctr">
                    <a:lnL>
                      <a:noFill/>
                    </a:lnL>
                    <a:lnR>
                      <a:noFill/>
                    </a:lnR>
                    <a:lnT>
                      <a:noFill/>
                    </a:lnT>
                    <a:lnB>
                      <a:noFill/>
                    </a:lnB>
                    <a:noFill/>
                  </a:tcPr>
                </a:tc>
                <a:tc>
                  <a:txBody>
                    <a:bodyPr/>
                    <a:lstStyle/>
                    <a:p>
                      <a:pPr>
                        <a:buNone/>
                      </a:pPr>
                      <a:r>
                        <a:rPr lang="en-US" sz="1050"/>
                        <a:t>Clarified life-safety standards apply </a:t>
                      </a:r>
                      <a:r>
                        <a:rPr lang="en-US" sz="1050" b="1"/>
                        <a:t>only where appropriate</a:t>
                      </a:r>
                      <a:r>
                        <a:rPr lang="en-US" sz="1050"/>
                        <a:t>, with </a:t>
                      </a:r>
                      <a:r>
                        <a:rPr lang="en-US" sz="1050" b="1"/>
                        <a:t>phased updates</a:t>
                      </a:r>
                      <a:r>
                        <a:rPr lang="en-US" sz="1050"/>
                        <a:t> and provider engagement.</a:t>
                      </a:r>
                    </a:p>
                  </a:txBody>
                  <a:tcPr marL="45804" marR="45804" marT="22902" marB="22902" anchor="ctr">
                    <a:lnL>
                      <a:noFill/>
                    </a:lnL>
                    <a:lnR>
                      <a:noFill/>
                    </a:lnR>
                    <a:lnT>
                      <a:noFill/>
                    </a:lnT>
                    <a:lnB>
                      <a:noFill/>
                    </a:lnB>
                    <a:noFill/>
                  </a:tcPr>
                </a:tc>
                <a:extLst>
                  <a:ext uri="{0D108BD9-81ED-4DB2-BD59-A6C34878D82A}">
                    <a16:rowId xmlns:a16="http://schemas.microsoft.com/office/drawing/2014/main" val="2353059771"/>
                  </a:ext>
                </a:extLst>
              </a:tr>
              <a:tr h="458036">
                <a:tc>
                  <a:txBody>
                    <a:bodyPr/>
                    <a:lstStyle/>
                    <a:p>
                      <a:pPr>
                        <a:buNone/>
                      </a:pPr>
                      <a:r>
                        <a:rPr lang="en-US" sz="1050" b="0"/>
                        <a:t>ALRs cannot compel fire/building officials; need clear sign-off expectations (</a:t>
                      </a:r>
                      <a:r>
                        <a:rPr lang="en-US" sz="1050" b="0">
                          <a:highlight>
                            <a:srgbClr val="FFC9C9"/>
                          </a:highlight>
                        </a:rPr>
                        <a:t>Doherty</a:t>
                      </a:r>
                      <a:r>
                        <a:rPr lang="en-US" sz="1050" b="0"/>
                        <a:t>).</a:t>
                      </a:r>
                    </a:p>
                  </a:txBody>
                  <a:tcPr marL="45804" marR="45804" marT="22902" marB="22902" anchor="ctr">
                    <a:lnL>
                      <a:noFill/>
                    </a:lnL>
                    <a:lnR>
                      <a:noFill/>
                    </a:lnR>
                    <a:lnT>
                      <a:noFill/>
                    </a:lnT>
                    <a:lnB>
                      <a:noFill/>
                    </a:lnB>
                    <a:noFill/>
                  </a:tcPr>
                </a:tc>
                <a:tc>
                  <a:txBody>
                    <a:bodyPr/>
                    <a:lstStyle/>
                    <a:p>
                      <a:pPr>
                        <a:buNone/>
                      </a:pPr>
                      <a:r>
                        <a:rPr lang="en-US" sz="1050"/>
                        <a:t>Clarified municipal </a:t>
                      </a:r>
                      <a:r>
                        <a:rPr lang="en-US" sz="1050" b="1"/>
                        <a:t>sign-off expectations</a:t>
                      </a:r>
                      <a:endParaRPr lang="en-US" sz="1050"/>
                    </a:p>
                  </a:txBody>
                  <a:tcPr marL="45804" marR="45804" marT="22902" marB="22902" anchor="ctr">
                    <a:lnL>
                      <a:noFill/>
                    </a:lnL>
                    <a:lnR>
                      <a:noFill/>
                    </a:lnR>
                    <a:lnT>
                      <a:noFill/>
                    </a:lnT>
                    <a:lnB>
                      <a:noFill/>
                    </a:lnB>
                    <a:noFill/>
                  </a:tcPr>
                </a:tc>
                <a:extLst>
                  <a:ext uri="{0D108BD9-81ED-4DB2-BD59-A6C34878D82A}">
                    <a16:rowId xmlns:a16="http://schemas.microsoft.com/office/drawing/2014/main" val="2040388309"/>
                  </a:ext>
                </a:extLst>
              </a:tr>
              <a:tr h="320625">
                <a:tc>
                  <a:txBody>
                    <a:bodyPr/>
                    <a:lstStyle/>
                    <a:p>
                      <a:pPr>
                        <a:buNone/>
                      </a:pPr>
                      <a:r>
                        <a:rPr lang="en-US" sz="1050" b="0"/>
                        <a:t>Confusion about “where applicable”; avoid implying optional compliance (Fenn).</a:t>
                      </a:r>
                    </a:p>
                  </a:txBody>
                  <a:tcPr marL="45804" marR="45804" marT="22902" marB="22902" anchor="ctr">
                    <a:lnL>
                      <a:noFill/>
                    </a:lnL>
                    <a:lnR>
                      <a:noFill/>
                    </a:lnR>
                    <a:lnT>
                      <a:noFill/>
                    </a:lnT>
                    <a:lnB>
                      <a:noFill/>
                    </a:lnB>
                    <a:noFill/>
                  </a:tcPr>
                </a:tc>
                <a:tc>
                  <a:txBody>
                    <a:bodyPr/>
                    <a:lstStyle/>
                    <a:p>
                      <a:pPr>
                        <a:buNone/>
                      </a:pPr>
                      <a:r>
                        <a:rPr lang="en-US" sz="1050"/>
                        <a:t>Clarified </a:t>
                      </a:r>
                      <a:r>
                        <a:rPr lang="en-US" sz="1050" b="1"/>
                        <a:t>placement of “where applicable”</a:t>
                      </a:r>
                      <a:r>
                        <a:rPr lang="en-US" sz="1050"/>
                        <a:t> for readability and compliance clarity.</a:t>
                      </a:r>
                    </a:p>
                  </a:txBody>
                  <a:tcPr marL="45804" marR="45804" marT="22902" marB="22902" anchor="ctr">
                    <a:lnL>
                      <a:noFill/>
                    </a:lnL>
                    <a:lnR>
                      <a:noFill/>
                    </a:lnR>
                    <a:lnT>
                      <a:noFill/>
                    </a:lnT>
                    <a:lnB>
                      <a:noFill/>
                    </a:lnB>
                    <a:noFill/>
                  </a:tcPr>
                </a:tc>
                <a:extLst>
                  <a:ext uri="{0D108BD9-81ED-4DB2-BD59-A6C34878D82A}">
                    <a16:rowId xmlns:a16="http://schemas.microsoft.com/office/drawing/2014/main" val="1880268463"/>
                  </a:ext>
                </a:extLst>
              </a:tr>
              <a:tr h="458036">
                <a:tc>
                  <a:txBody>
                    <a:bodyPr/>
                    <a:lstStyle/>
                    <a:p>
                      <a:pPr>
                        <a:buNone/>
                      </a:pPr>
                      <a:r>
                        <a:rPr lang="en-US" sz="1050" b="0"/>
                        <a:t>Quarterly drills burdensome; per diem staff unlikely to attend quarterly; prefer annual staff participation (Sherman).</a:t>
                      </a:r>
                    </a:p>
                  </a:txBody>
                  <a:tcPr marL="45804" marR="45804" marT="22902" marB="22902" anchor="ctr">
                    <a:lnL>
                      <a:noFill/>
                    </a:lnL>
                    <a:lnR>
                      <a:noFill/>
                    </a:lnR>
                    <a:lnT>
                      <a:noFill/>
                    </a:lnT>
                    <a:lnB>
                      <a:noFill/>
                    </a:lnB>
                    <a:noFill/>
                  </a:tcPr>
                </a:tc>
                <a:tc>
                  <a:txBody>
                    <a:bodyPr/>
                    <a:lstStyle/>
                    <a:p>
                      <a:pPr>
                        <a:buNone/>
                      </a:pPr>
                      <a:r>
                        <a:rPr lang="en-US" sz="1050"/>
                        <a:t>Clarified that </a:t>
                      </a:r>
                      <a:r>
                        <a:rPr lang="en-US" sz="1050" b="1"/>
                        <a:t>drills are annual</a:t>
                      </a:r>
                      <a:r>
                        <a:rPr lang="en-US" sz="1050"/>
                        <a:t> for all staff; </a:t>
                      </a:r>
                      <a:r>
                        <a:rPr lang="en-US" sz="1050" b="1"/>
                        <a:t>quarterly exercises</a:t>
                      </a:r>
                      <a:r>
                        <a:rPr lang="en-US" sz="1050"/>
                        <a:t> may be desk-based.</a:t>
                      </a:r>
                    </a:p>
                  </a:txBody>
                  <a:tcPr marL="45804" marR="45804" marT="22902" marB="22902" anchor="ctr">
                    <a:lnL>
                      <a:noFill/>
                    </a:lnL>
                    <a:lnR>
                      <a:noFill/>
                    </a:lnR>
                    <a:lnT>
                      <a:noFill/>
                    </a:lnT>
                    <a:lnB>
                      <a:noFill/>
                    </a:lnB>
                    <a:noFill/>
                  </a:tcPr>
                </a:tc>
                <a:extLst>
                  <a:ext uri="{0D108BD9-81ED-4DB2-BD59-A6C34878D82A}">
                    <a16:rowId xmlns:a16="http://schemas.microsoft.com/office/drawing/2014/main" val="490337755"/>
                  </a:ext>
                </a:extLst>
              </a:tr>
              <a:tr h="320625">
                <a:tc>
                  <a:txBody>
                    <a:bodyPr/>
                    <a:lstStyle/>
                    <a:p>
                      <a:pPr>
                        <a:buNone/>
                      </a:pPr>
                      <a:r>
                        <a:rPr lang="en-US" sz="1050" b="0"/>
                        <a:t>Hazard-vulnerability analyses: “expert review” unclear or too costly (Sherman, Cervone, Doherty).</a:t>
                      </a:r>
                    </a:p>
                  </a:txBody>
                  <a:tcPr marL="45804" marR="45804" marT="22902" marB="22902" anchor="ctr">
                    <a:lnL>
                      <a:noFill/>
                    </a:lnL>
                    <a:lnR>
                      <a:noFill/>
                    </a:lnR>
                    <a:lnT>
                      <a:noFill/>
                    </a:lnT>
                    <a:lnB>
                      <a:noFill/>
                    </a:lnB>
                    <a:noFill/>
                  </a:tcPr>
                </a:tc>
                <a:tc>
                  <a:txBody>
                    <a:bodyPr/>
                    <a:lstStyle/>
                    <a:p>
                      <a:pPr>
                        <a:buNone/>
                      </a:pPr>
                      <a:r>
                        <a:rPr lang="en-US" sz="1050"/>
                        <a:t>Clarified “experts”</a:t>
                      </a:r>
                    </a:p>
                  </a:txBody>
                  <a:tcPr marL="45804" marR="45804" marT="22902" marB="22902" anchor="ctr">
                    <a:lnL>
                      <a:noFill/>
                    </a:lnL>
                    <a:lnR>
                      <a:noFill/>
                    </a:lnR>
                    <a:lnT>
                      <a:noFill/>
                    </a:lnT>
                    <a:lnB>
                      <a:noFill/>
                    </a:lnB>
                    <a:noFill/>
                  </a:tcPr>
                </a:tc>
                <a:extLst>
                  <a:ext uri="{0D108BD9-81ED-4DB2-BD59-A6C34878D82A}">
                    <a16:rowId xmlns:a16="http://schemas.microsoft.com/office/drawing/2014/main" val="1924035616"/>
                  </a:ext>
                </a:extLst>
              </a:tr>
              <a:tr h="595446">
                <a:tc>
                  <a:txBody>
                    <a:bodyPr/>
                    <a:lstStyle/>
                    <a:p>
                      <a:pPr>
                        <a:buNone/>
                      </a:pPr>
                      <a:r>
                        <a:rPr lang="en-US" sz="1050" b="0"/>
                        <a:t>Support public posting of inspection certificates, stronger safety protocols, inclusive emergency plans (AARP, Alzheimer’s Association).</a:t>
                      </a:r>
                    </a:p>
                  </a:txBody>
                  <a:tcPr marL="45804" marR="45804" marT="22902" marB="22902" anchor="ctr">
                    <a:lnL>
                      <a:noFill/>
                    </a:lnL>
                    <a:lnR>
                      <a:noFill/>
                    </a:lnR>
                    <a:lnT>
                      <a:noFill/>
                    </a:lnT>
                    <a:lnB>
                      <a:noFill/>
                    </a:lnB>
                    <a:noFill/>
                  </a:tcPr>
                </a:tc>
                <a:tc>
                  <a:txBody>
                    <a:bodyPr/>
                    <a:lstStyle/>
                    <a:p>
                      <a:pPr>
                        <a:buNone/>
                      </a:pPr>
                      <a:r>
                        <a:rPr lang="en-US" sz="1050"/>
                        <a:t>Added </a:t>
                      </a:r>
                      <a:r>
                        <a:rPr lang="en-US" sz="1050" b="1"/>
                        <a:t>public posting; </a:t>
                      </a:r>
                      <a:r>
                        <a:rPr lang="en-US" sz="1050"/>
                        <a:t> strengthened inclusive needs criteria (</a:t>
                      </a:r>
                      <a:r>
                        <a:rPr lang="en-US" sz="1050" b="1"/>
                        <a:t>mobility, sensory, cognitive impairment/dementia</a:t>
                      </a:r>
                      <a:r>
                        <a:rPr lang="en-US" sz="1050"/>
                        <a:t>).</a:t>
                      </a:r>
                    </a:p>
                  </a:txBody>
                  <a:tcPr marL="45804" marR="45804" marT="22902" marB="22902" anchor="ctr">
                    <a:lnL>
                      <a:noFill/>
                    </a:lnL>
                    <a:lnR>
                      <a:noFill/>
                    </a:lnR>
                    <a:lnT>
                      <a:noFill/>
                    </a:lnT>
                    <a:lnB>
                      <a:noFill/>
                    </a:lnB>
                    <a:noFill/>
                  </a:tcPr>
                </a:tc>
                <a:extLst>
                  <a:ext uri="{0D108BD9-81ED-4DB2-BD59-A6C34878D82A}">
                    <a16:rowId xmlns:a16="http://schemas.microsoft.com/office/drawing/2014/main" val="881851910"/>
                  </a:ext>
                </a:extLst>
              </a:tr>
              <a:tr h="320625">
                <a:tc>
                  <a:txBody>
                    <a:bodyPr/>
                    <a:lstStyle/>
                    <a:p>
                      <a:pPr>
                        <a:buNone/>
                      </a:pPr>
                      <a:r>
                        <a:rPr lang="en-US" sz="1050" b="0"/>
                        <a:t>RN involvement in emergency preparedness recommended (Ladet­to).</a:t>
                      </a:r>
                    </a:p>
                  </a:txBody>
                  <a:tcPr marL="45804" marR="45804" marT="22902" marB="22902" anchor="ctr">
                    <a:lnL>
                      <a:noFill/>
                    </a:lnL>
                    <a:lnR>
                      <a:noFill/>
                    </a:lnR>
                    <a:lnT>
                      <a:noFill/>
                    </a:lnT>
                    <a:lnB>
                      <a:noFill/>
                    </a:lnB>
                    <a:noFill/>
                  </a:tcPr>
                </a:tc>
                <a:tc>
                  <a:txBody>
                    <a:bodyPr/>
                    <a:lstStyle/>
                    <a:p>
                      <a:pPr>
                        <a:buNone/>
                      </a:pPr>
                      <a:r>
                        <a:rPr lang="en-US" sz="1050"/>
                        <a:t>Requirement applies to </a:t>
                      </a:r>
                      <a:r>
                        <a:rPr lang="en-US" sz="1050" b="1"/>
                        <a:t>all staff</a:t>
                      </a:r>
                      <a:r>
                        <a:rPr lang="en-US" sz="1050"/>
                        <a:t>; no change required.</a:t>
                      </a:r>
                    </a:p>
                  </a:txBody>
                  <a:tcPr marL="45804" marR="45804" marT="22902" marB="22902" anchor="ctr">
                    <a:lnL>
                      <a:noFill/>
                    </a:lnL>
                    <a:lnR>
                      <a:noFill/>
                    </a:lnR>
                    <a:lnT>
                      <a:noFill/>
                    </a:lnT>
                    <a:lnB>
                      <a:noFill/>
                    </a:lnB>
                    <a:noFill/>
                  </a:tcPr>
                </a:tc>
                <a:extLst>
                  <a:ext uri="{0D108BD9-81ED-4DB2-BD59-A6C34878D82A}">
                    <a16:rowId xmlns:a16="http://schemas.microsoft.com/office/drawing/2014/main" val="353978040"/>
                  </a:ext>
                </a:extLst>
              </a:tr>
              <a:tr h="320625">
                <a:tc>
                  <a:txBody>
                    <a:bodyPr/>
                    <a:lstStyle/>
                    <a:p>
                      <a:pPr>
                        <a:buNone/>
                      </a:pPr>
                      <a:r>
                        <a:rPr lang="en-US" sz="1050" b="0"/>
                        <a:t>Should follow SNF regulatory framework (Muratore).</a:t>
                      </a:r>
                    </a:p>
                  </a:txBody>
                  <a:tcPr marL="45804" marR="45804" marT="22902" marB="22902" anchor="ctr">
                    <a:lnL>
                      <a:noFill/>
                    </a:lnL>
                    <a:lnR>
                      <a:noFill/>
                    </a:lnR>
                    <a:lnT>
                      <a:noFill/>
                    </a:lnT>
                    <a:lnB>
                      <a:noFill/>
                    </a:lnB>
                    <a:noFill/>
                  </a:tcPr>
                </a:tc>
                <a:tc>
                  <a:txBody>
                    <a:bodyPr/>
                    <a:lstStyle/>
                    <a:p>
                      <a:pPr>
                        <a:buNone/>
                      </a:pPr>
                      <a:r>
                        <a:rPr lang="en-US" sz="1050" dirty="0"/>
                        <a:t>ALRs remain subject to ALR-appropriate requirements rather than SNF regulatory framework.</a:t>
                      </a:r>
                    </a:p>
                  </a:txBody>
                  <a:tcPr marL="45804" marR="45804" marT="22902" marB="22902" anchor="ctr">
                    <a:lnL>
                      <a:noFill/>
                    </a:lnL>
                    <a:lnR>
                      <a:noFill/>
                    </a:lnR>
                    <a:lnT>
                      <a:noFill/>
                    </a:lnT>
                    <a:lnB>
                      <a:noFill/>
                    </a:lnB>
                    <a:noFill/>
                  </a:tcPr>
                </a:tc>
                <a:extLst>
                  <a:ext uri="{0D108BD9-81ED-4DB2-BD59-A6C34878D82A}">
                    <a16:rowId xmlns:a16="http://schemas.microsoft.com/office/drawing/2014/main" val="3218708490"/>
                  </a:ext>
                </a:extLst>
              </a:tr>
            </a:tbl>
          </a:graphicData>
        </a:graphic>
      </p:graphicFrame>
      <p:cxnSp>
        <p:nvCxnSpPr>
          <p:cNvPr id="7" name="Straight Connector 6">
            <a:extLst>
              <a:ext uri="{FF2B5EF4-FFF2-40B4-BE49-F238E27FC236}">
                <a16:creationId xmlns:a16="http://schemas.microsoft.com/office/drawing/2014/main" id="{D63465D0-B9E8-F96B-56B7-7B0F1659CCBE}"/>
              </a:ext>
              <a:ext uri="{C183D7F6-B498-43B3-948B-1728B52AA6E4}">
                <adec:decorative xmlns:adec="http://schemas.microsoft.com/office/drawing/2017/decorative" val="1"/>
              </a:ext>
            </a:extLst>
          </p:cNvPr>
          <p:cNvCxnSpPr/>
          <p:nvPr/>
        </p:nvCxnSpPr>
        <p:spPr>
          <a:xfrm>
            <a:off x="8229601" y="822327"/>
            <a:ext cx="0" cy="557484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185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0B7D1-EE64-1AAC-6664-8ED1374A202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31FAF47-ECDB-B288-04B3-98701B23847E}"/>
              </a:ext>
            </a:extLst>
          </p:cNvPr>
          <p:cNvSpPr txBox="1">
            <a:spLocks noGrp="1"/>
          </p:cNvSpPr>
          <p:nvPr>
            <p:ph type="title" idx="4294967295"/>
          </p:nvPr>
        </p:nvSpPr>
        <p:spPr>
          <a:xfrm>
            <a:off x="571501" y="299811"/>
            <a:ext cx="11382374" cy="39880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2800" b="1" i="0" kern="1200">
                <a:solidFill>
                  <a:srgbClr val="8E9838"/>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2"/>
                </a:solidFill>
                <a:effectLst/>
                <a:uLnTx/>
                <a:uFillTx/>
                <a:latin typeface="+mj-lt"/>
                <a:ea typeface="+mj-ea"/>
                <a:cs typeface="Arial"/>
              </a:rPr>
              <a:t>Recommendation 6 | </a:t>
            </a:r>
            <a:r>
              <a:rPr kumimoji="0" lang="en-US" sz="2800" b="1" i="1" u="none" strike="noStrike" kern="1200" cap="none" spc="0" normalizeH="0" baseline="0" noProof="0" dirty="0">
                <a:ln>
                  <a:noFill/>
                </a:ln>
                <a:solidFill>
                  <a:schemeClr val="accent2"/>
                </a:solidFill>
                <a:effectLst/>
                <a:uLnTx/>
                <a:uFillTx/>
                <a:latin typeface="+mj-lt"/>
                <a:ea typeface="+mj-ea"/>
                <a:cs typeface="Arial"/>
              </a:rPr>
              <a:t>Address Affordable Access to ALRs</a:t>
            </a:r>
          </a:p>
        </p:txBody>
      </p:sp>
      <p:sp>
        <p:nvSpPr>
          <p:cNvPr id="2" name="Rectangle 1">
            <a:extLst>
              <a:ext uri="{FF2B5EF4-FFF2-40B4-BE49-F238E27FC236}">
                <a16:creationId xmlns:a16="http://schemas.microsoft.com/office/drawing/2014/main" id="{F97F7528-6BCF-EC22-FECC-C4F0A482CACE}"/>
              </a:ext>
            </a:extLst>
          </p:cNvPr>
          <p:cNvSpPr/>
          <p:nvPr/>
        </p:nvSpPr>
        <p:spPr>
          <a:xfrm>
            <a:off x="10909300" y="0"/>
            <a:ext cx="1282699" cy="698614"/>
          </a:xfrm>
          <a:prstGeom prst="rect">
            <a:avLst/>
          </a:prstGeom>
          <a:solidFill>
            <a:schemeClr val="accent3">
              <a:lumMod val="75000"/>
              <a:lumOff val="25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t>81% agreement</a:t>
            </a:r>
          </a:p>
        </p:txBody>
      </p:sp>
      <p:sp>
        <p:nvSpPr>
          <p:cNvPr id="22" name="Rectangle 21">
            <a:extLst>
              <a:ext uri="{FF2B5EF4-FFF2-40B4-BE49-F238E27FC236}">
                <a16:creationId xmlns:a16="http://schemas.microsoft.com/office/drawing/2014/main" id="{F0196A6C-D220-1D08-54AD-E33A21D55C02}"/>
              </a:ext>
            </a:extLst>
          </p:cNvPr>
          <p:cNvSpPr/>
          <p:nvPr/>
        </p:nvSpPr>
        <p:spPr>
          <a:xfrm>
            <a:off x="361950" y="863601"/>
            <a:ext cx="1159029" cy="27564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ysClr val="windowText" lastClr="000000"/>
                </a:solidFill>
              </a:rPr>
              <a:t>KEY FINDINGS</a:t>
            </a:r>
          </a:p>
        </p:txBody>
      </p:sp>
      <p:sp>
        <p:nvSpPr>
          <p:cNvPr id="21" name="TextBox 20">
            <a:extLst>
              <a:ext uri="{FF2B5EF4-FFF2-40B4-BE49-F238E27FC236}">
                <a16:creationId xmlns:a16="http://schemas.microsoft.com/office/drawing/2014/main" id="{18DA9B90-016D-C368-F243-5B29CC497EDA}"/>
              </a:ext>
            </a:extLst>
          </p:cNvPr>
          <p:cNvSpPr txBox="1"/>
          <p:nvPr/>
        </p:nvSpPr>
        <p:spPr>
          <a:xfrm>
            <a:off x="1520977" y="883775"/>
            <a:ext cx="6976634" cy="261610"/>
          </a:xfrm>
          <a:prstGeom prst="rect">
            <a:avLst/>
          </a:prstGeom>
          <a:noFill/>
        </p:spPr>
        <p:txBody>
          <a:bodyPr wrap="square" lIns="91440" tIns="45720" rIns="91440" bIns="45720" anchor="t">
            <a:spAutoFit/>
          </a:bodyPr>
          <a:lstStyle/>
          <a:p>
            <a:r>
              <a:rPr lang="en-US" sz="1100"/>
              <a:t>ALRs remain unaffordable for many; pathways for lower-income residents are fragmented and difficult to navigate.</a:t>
            </a:r>
          </a:p>
        </p:txBody>
      </p:sp>
      <p:sp>
        <p:nvSpPr>
          <p:cNvPr id="3" name="Rectangle 2">
            <a:extLst>
              <a:ext uri="{FF2B5EF4-FFF2-40B4-BE49-F238E27FC236}">
                <a16:creationId xmlns:a16="http://schemas.microsoft.com/office/drawing/2014/main" id="{481CD9DC-81D5-16D0-A1D0-738915F577D3}"/>
              </a:ext>
            </a:extLst>
          </p:cNvPr>
          <p:cNvSpPr/>
          <p:nvPr/>
        </p:nvSpPr>
        <p:spPr>
          <a:xfrm>
            <a:off x="361949" y="1249249"/>
            <a:ext cx="8045448" cy="188854"/>
          </a:xfrm>
          <a:prstGeom prst="rect">
            <a:avLst/>
          </a:prstGeom>
          <a:solidFill>
            <a:schemeClr val="bg1">
              <a:lumMod val="9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tx1"/>
                </a:solidFill>
              </a:rPr>
              <a:t>RECOMMENDATIONS</a:t>
            </a:r>
          </a:p>
        </p:txBody>
      </p:sp>
      <p:sp>
        <p:nvSpPr>
          <p:cNvPr id="20" name="Rectangle 19">
            <a:extLst>
              <a:ext uri="{FF2B5EF4-FFF2-40B4-BE49-F238E27FC236}">
                <a16:creationId xmlns:a16="http://schemas.microsoft.com/office/drawing/2014/main" id="{3EB2B2E2-EF96-12F0-B8A7-FCB5E937F425}"/>
              </a:ext>
              <a:ext uri="{C183D7F6-B498-43B3-948B-1728B52AA6E4}">
                <adec:decorative xmlns:adec="http://schemas.microsoft.com/office/drawing/2017/decorative" val="1"/>
              </a:ext>
            </a:extLst>
          </p:cNvPr>
          <p:cNvSpPr/>
          <p:nvPr/>
        </p:nvSpPr>
        <p:spPr>
          <a:xfrm>
            <a:off x="247650" y="1177382"/>
            <a:ext cx="8289956" cy="4249603"/>
          </a:xfrm>
          <a:prstGeom prst="rect">
            <a:avLst/>
          </a:prstGeom>
          <a:solidFill>
            <a:schemeClr val="bg1"/>
          </a:solidFill>
          <a:ln>
            <a:solidFill>
              <a:srgbClr val="52957D"/>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9" name="TextBox 8">
            <a:extLst>
              <a:ext uri="{FF2B5EF4-FFF2-40B4-BE49-F238E27FC236}">
                <a16:creationId xmlns:a16="http://schemas.microsoft.com/office/drawing/2014/main" id="{FE792C6D-342E-93CF-5BA0-0B1FD9F2EBE5}"/>
              </a:ext>
            </a:extLst>
          </p:cNvPr>
          <p:cNvSpPr txBox="1"/>
          <p:nvPr/>
        </p:nvSpPr>
        <p:spPr>
          <a:xfrm>
            <a:off x="361949" y="1509971"/>
            <a:ext cx="1159028" cy="3806459"/>
          </a:xfrm>
          <a:prstGeom prst="rect">
            <a:avLst/>
          </a:prstGeom>
          <a:solidFill>
            <a:schemeClr val="bg2">
              <a:lumMod val="90000"/>
            </a:schemeClr>
          </a:solidFill>
        </p:spPr>
        <p:txBody>
          <a:bodyPr wrap="square" anchor="ctr">
            <a:noAutofit/>
          </a:bodyPr>
          <a:lstStyle/>
          <a:p>
            <a:pPr algn="ctr">
              <a:spcAft>
                <a:spcPts val="600"/>
              </a:spcAft>
            </a:pPr>
            <a:r>
              <a:rPr lang="en-US" sz="1100" b="1" dirty="0"/>
              <a:t>Potential Legislative Actions</a:t>
            </a:r>
          </a:p>
        </p:txBody>
      </p:sp>
      <p:sp>
        <p:nvSpPr>
          <p:cNvPr id="11" name="TextBox 10">
            <a:extLst>
              <a:ext uri="{FF2B5EF4-FFF2-40B4-BE49-F238E27FC236}">
                <a16:creationId xmlns:a16="http://schemas.microsoft.com/office/drawing/2014/main" id="{F21B1003-05B2-5168-6AFD-BEF455D4AE5F}"/>
              </a:ext>
            </a:extLst>
          </p:cNvPr>
          <p:cNvSpPr txBox="1"/>
          <p:nvPr/>
        </p:nvSpPr>
        <p:spPr>
          <a:xfrm>
            <a:off x="1520977" y="1492135"/>
            <a:ext cx="6976634" cy="3770263"/>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pPr>
            <a:r>
              <a:rPr lang="en-US" sz="1100" b="1" i="1" u="sng" dirty="0">
                <a:solidFill>
                  <a:schemeClr val="accent3"/>
                </a:solidFill>
              </a:rPr>
              <a:t>Establish ALR Affordability Task Force</a:t>
            </a:r>
            <a:r>
              <a:rPr lang="en-US" sz="1100" dirty="0">
                <a:solidFill>
                  <a:schemeClr val="accent3"/>
                </a:solidFill>
              </a:rPr>
              <a:t>. By </a:t>
            </a:r>
            <a:r>
              <a:rPr lang="en-US" sz="1100" b="1" dirty="0">
                <a:solidFill>
                  <a:schemeClr val="accent3"/>
                </a:solidFill>
              </a:rPr>
              <a:t>July 1, 2026</a:t>
            </a:r>
            <a:r>
              <a:rPr lang="en-US" sz="1100" dirty="0">
                <a:solidFill>
                  <a:schemeClr val="accent3"/>
                </a:solidFill>
              </a:rPr>
              <a:t>, convene a task force to define “affordable ALR”, create an inventory of qualifying residences, </a:t>
            </a:r>
            <a:r>
              <a:rPr lang="en-US" sz="1100" strike="sngStrike" dirty="0">
                <a:solidFill>
                  <a:schemeClr val="accent3"/>
                </a:solidFill>
                <a:highlight>
                  <a:srgbClr val="FFFF00"/>
                </a:highlight>
              </a:rPr>
              <a:t>better</a:t>
            </a:r>
            <a:r>
              <a:rPr lang="en-US" sz="1100" dirty="0">
                <a:solidFill>
                  <a:schemeClr val="accent3"/>
                </a:solidFill>
              </a:rPr>
              <a:t> assess the </a:t>
            </a:r>
            <a:r>
              <a:rPr lang="en-US" sz="1100" strike="sngStrike" dirty="0">
                <a:solidFill>
                  <a:schemeClr val="accent3"/>
                </a:solidFill>
                <a:highlight>
                  <a:srgbClr val="FFFF00"/>
                </a:highlight>
              </a:rPr>
              <a:t>true</a:t>
            </a:r>
            <a:r>
              <a:rPr lang="en-US" sz="1100" dirty="0">
                <a:solidFill>
                  <a:schemeClr val="accent3"/>
                </a:solidFill>
              </a:rPr>
              <a:t> service versus housing and operational costs, </a:t>
            </a:r>
            <a:r>
              <a:rPr lang="en-US" sz="1100" dirty="0">
                <a:solidFill>
                  <a:srgbClr val="C00000"/>
                </a:solidFill>
              </a:rPr>
              <a:t>identify and </a:t>
            </a:r>
            <a:r>
              <a:rPr lang="en-US" sz="1100" dirty="0">
                <a:solidFill>
                  <a:schemeClr val="accent3"/>
                </a:solidFill>
              </a:rPr>
              <a:t>evaluate any gaps in the continuum of care</a:t>
            </a:r>
            <a:r>
              <a:rPr lang="en-US" sz="1100" dirty="0">
                <a:solidFill>
                  <a:srgbClr val="C00000"/>
                </a:solidFill>
              </a:rPr>
              <a:t>,</a:t>
            </a:r>
            <a:r>
              <a:rPr lang="en-US" sz="1100" dirty="0">
                <a:solidFill>
                  <a:schemeClr val="accent3"/>
                </a:solidFill>
              </a:rPr>
              <a:t> </a:t>
            </a:r>
            <a:r>
              <a:rPr lang="en-US" sz="1100" dirty="0">
                <a:solidFill>
                  <a:srgbClr val="C00000"/>
                </a:solidFill>
              </a:rPr>
              <a:t>estimate statewide </a:t>
            </a:r>
            <a:r>
              <a:rPr lang="en-US" sz="1100" strike="sngStrike" dirty="0">
                <a:solidFill>
                  <a:schemeClr val="accent3"/>
                </a:solidFill>
                <a:highlight>
                  <a:srgbClr val="FFFF00"/>
                </a:highlight>
              </a:rPr>
              <a:t>define and size the </a:t>
            </a:r>
            <a:r>
              <a:rPr lang="en-US" sz="1100" dirty="0">
                <a:solidFill>
                  <a:schemeClr val="accent3"/>
                </a:solidFill>
              </a:rPr>
              <a:t>need, and recommend sustainable “housing plus services” financing models. </a:t>
            </a:r>
            <a:r>
              <a:rPr lang="en-US" sz="1100" dirty="0">
                <a:solidFill>
                  <a:srgbClr val="C00000"/>
                </a:solidFill>
              </a:rPr>
              <a:t>The task force should review financing and affordability models for the defined population in other settings, as well as other states, including Medicaid-supported options, and assess feasibility for Massachusetts. The task force should clearly define: </a:t>
            </a:r>
          </a:p>
          <a:p>
            <a:pPr marL="742950" lvl="1" indent="-285750">
              <a:spcAft>
                <a:spcPts val="600"/>
              </a:spcAft>
              <a:buFont typeface="Arial" panose="020B0604020202020204" pitchFamily="34" charset="0"/>
              <a:buChar char="•"/>
            </a:pPr>
            <a:r>
              <a:rPr lang="en-US" sz="1100" strike="sngStrike" dirty="0">
                <a:solidFill>
                  <a:schemeClr val="accent3"/>
                </a:solidFill>
                <a:highlight>
                  <a:srgbClr val="FFFF00"/>
                </a:highlight>
              </a:rPr>
              <a:t>The task force should also explore separating “affordable” ALRs from fully private-pay ALRs with a distinct certification track.</a:t>
            </a:r>
          </a:p>
          <a:p>
            <a:pPr marL="742950" lvl="1" indent="-285750">
              <a:spcAft>
                <a:spcPts val="600"/>
              </a:spcAft>
              <a:buFont typeface="Arial" panose="020B0604020202020204" pitchFamily="34" charset="0"/>
              <a:buChar char="•"/>
            </a:pPr>
            <a:r>
              <a:rPr lang="en-US" sz="1100" dirty="0">
                <a:solidFill>
                  <a:srgbClr val="C00000"/>
                </a:solidFill>
              </a:rPr>
              <a:t>the targeted population and service needs; and</a:t>
            </a:r>
          </a:p>
          <a:p>
            <a:pPr marL="742950" lvl="1" indent="-285750">
              <a:spcAft>
                <a:spcPts val="600"/>
              </a:spcAft>
              <a:buFont typeface="Arial" panose="020B0604020202020204" pitchFamily="34" charset="0"/>
              <a:buChar char="•"/>
            </a:pPr>
            <a:r>
              <a:rPr lang="en-US" sz="1100" dirty="0">
                <a:solidFill>
                  <a:srgbClr val="C00000"/>
                </a:solidFill>
              </a:rPr>
              <a:t>the income levels of those supported or subsidized in any future model.</a:t>
            </a:r>
          </a:p>
          <a:p>
            <a:pPr lvl="1">
              <a:spcAft>
                <a:spcPts val="600"/>
              </a:spcAft>
            </a:pPr>
            <a:r>
              <a:rPr lang="en-US" sz="1100" dirty="0">
                <a:solidFill>
                  <a:srgbClr val="C00000"/>
                </a:solidFill>
              </a:rPr>
              <a:t>The task force should include representatives with expertise across housing, services, dementia care, aging services, financing, Medicaid, and consumer experience, including: AGE, MassHealth, DPH, EOHLC, ASAP/AAA, and ALR industry. </a:t>
            </a:r>
          </a:p>
          <a:p>
            <a:pPr lvl="1">
              <a:spcAft>
                <a:spcPts val="600"/>
              </a:spcAft>
            </a:pPr>
            <a:r>
              <a:rPr lang="en-US" sz="1100" dirty="0">
                <a:solidFill>
                  <a:srgbClr val="C00000"/>
                </a:solidFill>
              </a:rPr>
              <a:t>The task force should also obtain regular, meaningful feedback from consumers, family caregivers, Ombudsman representatives, and aging-services advocates to ensure recommendations remain resident-centered.</a:t>
            </a:r>
          </a:p>
          <a:p>
            <a:pPr marL="171450" indent="-171450">
              <a:spcAft>
                <a:spcPts val="600"/>
              </a:spcAft>
              <a:buFont typeface="Arial" panose="020B0604020202020204" pitchFamily="34" charset="0"/>
              <a:buChar char="•"/>
            </a:pPr>
            <a:r>
              <a:rPr lang="en-US" sz="1100" dirty="0"/>
              <a:t>Based on the recommendations that may come out of the ALR Affordability Task Force, the legislature may need to prepare certain statutory changes (e.g., create a capital fund for no-interest loans to assist “affordable” ALRs in upgrading facilities with best practice safety features). </a:t>
            </a:r>
          </a:p>
        </p:txBody>
      </p:sp>
      <p:sp>
        <p:nvSpPr>
          <p:cNvPr id="6" name="Rectangle 5">
            <a:extLst>
              <a:ext uri="{FF2B5EF4-FFF2-40B4-BE49-F238E27FC236}">
                <a16:creationId xmlns:a16="http://schemas.microsoft.com/office/drawing/2014/main" id="{C8D0EB19-ED63-51D4-A48C-4CF449DCE568}"/>
              </a:ext>
            </a:extLst>
          </p:cNvPr>
          <p:cNvSpPr/>
          <p:nvPr/>
        </p:nvSpPr>
        <p:spPr>
          <a:xfrm>
            <a:off x="361948" y="5648289"/>
            <a:ext cx="1159029" cy="47966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rPr>
              <a:t>RESIDENT &amp; FAMILY IMPACT</a:t>
            </a:r>
          </a:p>
        </p:txBody>
      </p:sp>
      <p:sp>
        <p:nvSpPr>
          <p:cNvPr id="15" name="TextBox 14">
            <a:extLst>
              <a:ext uri="{FF2B5EF4-FFF2-40B4-BE49-F238E27FC236}">
                <a16:creationId xmlns:a16="http://schemas.microsoft.com/office/drawing/2014/main" id="{068597D5-34F8-ED6A-3E37-CD9344CFABD0}"/>
              </a:ext>
            </a:extLst>
          </p:cNvPr>
          <p:cNvSpPr txBox="1"/>
          <p:nvPr/>
        </p:nvSpPr>
        <p:spPr>
          <a:xfrm>
            <a:off x="1520977" y="5629238"/>
            <a:ext cx="6976634" cy="430887"/>
          </a:xfrm>
          <a:prstGeom prst="rect">
            <a:avLst/>
          </a:prstGeom>
          <a:noFill/>
        </p:spPr>
        <p:txBody>
          <a:bodyPr wrap="square">
            <a:spAutoFit/>
          </a:bodyPr>
          <a:lstStyle/>
          <a:p>
            <a:pPr>
              <a:spcAft>
                <a:spcPts val="600"/>
              </a:spcAft>
            </a:pPr>
            <a:r>
              <a:rPr lang="en-US" sz="1100"/>
              <a:t>Greater clarity on the real cost of care versus housing and other costs, and possible opportunity for clearer pathways for lower-income older adults to access assisted living or equivalent “housing plus services” models.</a:t>
            </a:r>
            <a:endParaRPr lang="en-US" sz="1100" kern="100">
              <a:highlight>
                <a:srgbClr val="FFFF00"/>
              </a:highlight>
              <a:cs typeface="Times New Roman"/>
            </a:endParaRPr>
          </a:p>
        </p:txBody>
      </p:sp>
      <p:graphicFrame>
        <p:nvGraphicFramePr>
          <p:cNvPr id="13" name="Table 12">
            <a:extLst>
              <a:ext uri="{FF2B5EF4-FFF2-40B4-BE49-F238E27FC236}">
                <a16:creationId xmlns:a16="http://schemas.microsoft.com/office/drawing/2014/main" id="{EF983645-C517-8505-1187-EC4A49330F6D}"/>
              </a:ext>
            </a:extLst>
          </p:cNvPr>
          <p:cNvGraphicFramePr>
            <a:graphicFrameLocks noGrp="1"/>
          </p:cNvGraphicFramePr>
          <p:nvPr>
            <p:extLst>
              <p:ext uri="{D42A27DB-BD31-4B8C-83A1-F6EECF244321}">
                <p14:modId xmlns:p14="http://schemas.microsoft.com/office/powerpoint/2010/main" val="2607082733"/>
              </p:ext>
            </p:extLst>
          </p:nvPr>
        </p:nvGraphicFramePr>
        <p:xfrm>
          <a:off x="8708995" y="756774"/>
          <a:ext cx="3483004" cy="5427821"/>
        </p:xfrm>
        <a:graphic>
          <a:graphicData uri="http://schemas.openxmlformats.org/drawingml/2006/table">
            <a:tbl>
              <a:tblPr firstRow="1"/>
              <a:tblGrid>
                <a:gridCol w="1741502">
                  <a:extLst>
                    <a:ext uri="{9D8B030D-6E8A-4147-A177-3AD203B41FA5}">
                      <a16:colId xmlns:a16="http://schemas.microsoft.com/office/drawing/2014/main" val="1398984679"/>
                    </a:ext>
                  </a:extLst>
                </a:gridCol>
                <a:gridCol w="1741502">
                  <a:extLst>
                    <a:ext uri="{9D8B030D-6E8A-4147-A177-3AD203B41FA5}">
                      <a16:colId xmlns:a16="http://schemas.microsoft.com/office/drawing/2014/main" val="156836713"/>
                    </a:ext>
                  </a:extLst>
                </a:gridCol>
              </a:tblGrid>
              <a:tr h="289169">
                <a:tc>
                  <a:txBody>
                    <a:bodyPr/>
                    <a:lstStyle/>
                    <a:p>
                      <a:pPr>
                        <a:buNone/>
                      </a:pPr>
                      <a:r>
                        <a:rPr lang="en-US" sz="1050" b="1">
                          <a:solidFill>
                            <a:srgbClr val="16A2A7"/>
                          </a:solidFill>
                        </a:rPr>
                        <a:t>Key Feedback Themes</a:t>
                      </a:r>
                      <a:endParaRPr lang="en-US" sz="1050">
                        <a:solidFill>
                          <a:srgbClr val="16A2A7"/>
                        </a:solidFill>
                      </a:endParaRPr>
                    </a:p>
                  </a:txBody>
                  <a:tcPr marL="41840" marR="41840" marT="20920" marB="20920" anchor="ctr">
                    <a:lnL>
                      <a:noFill/>
                    </a:lnL>
                    <a:lnR>
                      <a:noFill/>
                    </a:lnR>
                    <a:lnT>
                      <a:noFill/>
                    </a:lnT>
                    <a:lnB>
                      <a:noFill/>
                    </a:lnB>
                    <a:noFill/>
                  </a:tcPr>
                </a:tc>
                <a:tc>
                  <a:txBody>
                    <a:bodyPr/>
                    <a:lstStyle/>
                    <a:p>
                      <a:pPr>
                        <a:buNone/>
                      </a:pPr>
                      <a:r>
                        <a:rPr lang="en-US" sz="1050" b="1">
                          <a:solidFill>
                            <a:srgbClr val="16A2A7"/>
                          </a:solidFill>
                        </a:rPr>
                        <a:t>Updates Made</a:t>
                      </a:r>
                      <a:endParaRPr lang="en-US" sz="1050">
                        <a:solidFill>
                          <a:srgbClr val="16A2A7"/>
                        </a:solidFill>
                      </a:endParaRPr>
                    </a:p>
                  </a:txBody>
                  <a:tcPr marL="41840" marR="41840" marT="20920" marB="20920" anchor="ctr">
                    <a:lnL>
                      <a:noFill/>
                    </a:lnL>
                    <a:lnR>
                      <a:noFill/>
                    </a:lnR>
                    <a:lnT>
                      <a:noFill/>
                    </a:lnT>
                    <a:lnB>
                      <a:noFill/>
                    </a:lnB>
                    <a:noFill/>
                  </a:tcPr>
                </a:tc>
                <a:extLst>
                  <a:ext uri="{0D108BD9-81ED-4DB2-BD59-A6C34878D82A}">
                    <a16:rowId xmlns:a16="http://schemas.microsoft.com/office/drawing/2014/main" val="3237625763"/>
                  </a:ext>
                </a:extLst>
              </a:tr>
              <a:tr h="1206097">
                <a:tc>
                  <a:txBody>
                    <a:bodyPr/>
                    <a:lstStyle/>
                    <a:p>
                      <a:pPr>
                        <a:buNone/>
                      </a:pPr>
                      <a:r>
                        <a:rPr lang="en-US" sz="1050" b="0"/>
                        <a:t>Strong support for an Affordability Task Force; a separate “affordable ALR” certification track is confusing or inequitable (Doherty, Zeidman, </a:t>
                      </a:r>
                      <a:r>
                        <a:rPr lang="en-US" sz="1050" b="0">
                          <a:highlight>
                            <a:srgbClr val="FFC9C9"/>
                          </a:highlight>
                        </a:rPr>
                        <a:t>Lynch Moncata</a:t>
                      </a:r>
                      <a:r>
                        <a:rPr lang="en-US" sz="1050" b="0"/>
                        <a:t>, </a:t>
                      </a:r>
                      <a:r>
                        <a:rPr lang="en-US" sz="1050" b="0">
                          <a:highlight>
                            <a:srgbClr val="FFC9C9"/>
                          </a:highlight>
                        </a:rPr>
                        <a:t>Zeitz</a:t>
                      </a:r>
                      <a:r>
                        <a:rPr lang="en-US" sz="1050" b="0"/>
                        <a:t>, </a:t>
                      </a:r>
                      <a:r>
                        <a:rPr lang="en-US" sz="1050" b="0">
                          <a:highlight>
                            <a:srgbClr val="F9DFCB"/>
                          </a:highlight>
                        </a:rPr>
                        <a:t>Mitnik</a:t>
                      </a:r>
                      <a:r>
                        <a:rPr lang="en-US" sz="1050" b="0"/>
                        <a:t>, </a:t>
                      </a:r>
                      <a:r>
                        <a:rPr lang="en-US" sz="1050" b="0">
                          <a:highlight>
                            <a:srgbClr val="FFC9C9"/>
                          </a:highlight>
                        </a:rPr>
                        <a:t>Muratore</a:t>
                      </a:r>
                      <a:r>
                        <a:rPr lang="en-US" sz="1050" b="0"/>
                        <a:t>).</a:t>
                      </a:r>
                    </a:p>
                  </a:txBody>
                  <a:tcPr marL="41840" marR="41840" marT="20920" marB="20920" anchor="ctr">
                    <a:lnL>
                      <a:noFill/>
                    </a:lnL>
                    <a:lnR>
                      <a:noFill/>
                    </a:lnR>
                    <a:lnT>
                      <a:noFill/>
                    </a:lnT>
                    <a:lnB>
                      <a:noFill/>
                    </a:lnB>
                    <a:noFill/>
                  </a:tcPr>
                </a:tc>
                <a:tc>
                  <a:txBody>
                    <a:bodyPr/>
                    <a:lstStyle/>
                    <a:p>
                      <a:pPr>
                        <a:buNone/>
                      </a:pPr>
                      <a:r>
                        <a:rPr lang="en-US" sz="1050" b="1"/>
                        <a:t>Removed distinct certification track concept.</a:t>
                      </a:r>
                      <a:endParaRPr lang="en-US" sz="1050"/>
                    </a:p>
                  </a:txBody>
                  <a:tcPr marL="41840" marR="41840" marT="20920" marB="20920" anchor="ctr">
                    <a:lnL>
                      <a:noFill/>
                    </a:lnL>
                    <a:lnR>
                      <a:noFill/>
                    </a:lnR>
                    <a:lnT>
                      <a:noFill/>
                    </a:lnT>
                    <a:lnB>
                      <a:noFill/>
                    </a:lnB>
                    <a:noFill/>
                  </a:tcPr>
                </a:tc>
                <a:extLst>
                  <a:ext uri="{0D108BD9-81ED-4DB2-BD59-A6C34878D82A}">
                    <a16:rowId xmlns:a16="http://schemas.microsoft.com/office/drawing/2014/main" val="715249734"/>
                  </a:ext>
                </a:extLst>
              </a:tr>
              <a:tr h="747633">
                <a:tc>
                  <a:txBody>
                    <a:bodyPr/>
                    <a:lstStyle/>
                    <a:p>
                      <a:pPr>
                        <a:buNone/>
                      </a:pPr>
                      <a:r>
                        <a:rPr lang="en-US" sz="1050" b="0"/>
                        <a:t>Explore other states’ financing models and broader LTSS reforms (Fenn, Stanley).</a:t>
                      </a:r>
                    </a:p>
                  </a:txBody>
                  <a:tcPr marL="41840" marR="41840" marT="20920" marB="20920" anchor="ctr">
                    <a:lnL>
                      <a:noFill/>
                    </a:lnL>
                    <a:lnR>
                      <a:noFill/>
                    </a:lnR>
                    <a:lnT>
                      <a:noFill/>
                    </a:lnT>
                    <a:lnB>
                      <a:noFill/>
                    </a:lnB>
                    <a:noFill/>
                  </a:tcPr>
                </a:tc>
                <a:tc>
                  <a:txBody>
                    <a:bodyPr/>
                    <a:lstStyle/>
                    <a:p>
                      <a:pPr>
                        <a:buNone/>
                      </a:pPr>
                      <a:r>
                        <a:rPr lang="en-US" sz="1050"/>
                        <a:t>Added reference to </a:t>
                      </a:r>
                      <a:r>
                        <a:rPr lang="en-US" sz="1050" b="1"/>
                        <a:t>other state models</a:t>
                      </a:r>
                    </a:p>
                  </a:txBody>
                  <a:tcPr marL="41840" marR="41840" marT="20920" marB="20920" anchor="ctr">
                    <a:lnL>
                      <a:noFill/>
                    </a:lnL>
                    <a:lnR>
                      <a:noFill/>
                    </a:lnR>
                    <a:lnT>
                      <a:noFill/>
                    </a:lnT>
                    <a:lnB>
                      <a:noFill/>
                    </a:lnB>
                    <a:noFill/>
                  </a:tcPr>
                </a:tc>
                <a:extLst>
                  <a:ext uri="{0D108BD9-81ED-4DB2-BD59-A6C34878D82A}">
                    <a16:rowId xmlns:a16="http://schemas.microsoft.com/office/drawing/2014/main" val="2075164520"/>
                  </a:ext>
                </a:extLst>
              </a:tr>
              <a:tr h="976865">
                <a:tc>
                  <a:txBody>
                    <a:bodyPr/>
                    <a:lstStyle/>
                    <a:p>
                      <a:pPr>
                        <a:buNone/>
                      </a:pPr>
                      <a:r>
                        <a:rPr lang="en-US" sz="1050" b="0"/>
                        <a:t>Evaluate Frail Elder Waiver, Medicaid funding options, and LTSS benefits to support ALR affordability (Stanley, Alzheimer’s Association).</a:t>
                      </a:r>
                    </a:p>
                  </a:txBody>
                  <a:tcPr marL="41840" marR="41840" marT="20920" marB="20920" anchor="ctr">
                    <a:lnL>
                      <a:noFill/>
                    </a:lnL>
                    <a:lnR>
                      <a:noFill/>
                    </a:lnR>
                    <a:lnT>
                      <a:noFill/>
                    </a:lnT>
                    <a:lnB>
                      <a:noFill/>
                    </a:lnB>
                    <a:noFill/>
                  </a:tcPr>
                </a:tc>
                <a:tc>
                  <a:txBody>
                    <a:bodyPr/>
                    <a:lstStyle/>
                    <a:p>
                      <a:pPr>
                        <a:buNone/>
                      </a:pPr>
                      <a:r>
                        <a:rPr lang="en-US" sz="1050"/>
                        <a:t>Recommendation allows Task Force to review </a:t>
                      </a:r>
                      <a:r>
                        <a:rPr lang="en-US" sz="1050" b="1"/>
                        <a:t>Medicaid waivers, LTSS financing models</a:t>
                      </a:r>
                      <a:r>
                        <a:rPr lang="en-US" sz="1050"/>
                        <a:t>, and eligibility pathways.</a:t>
                      </a:r>
                    </a:p>
                  </a:txBody>
                  <a:tcPr marL="41840" marR="41840" marT="20920" marB="20920" anchor="ctr">
                    <a:lnL>
                      <a:noFill/>
                    </a:lnL>
                    <a:lnR>
                      <a:noFill/>
                    </a:lnR>
                    <a:lnT>
                      <a:noFill/>
                    </a:lnT>
                    <a:lnB>
                      <a:noFill/>
                    </a:lnB>
                    <a:noFill/>
                  </a:tcPr>
                </a:tc>
                <a:extLst>
                  <a:ext uri="{0D108BD9-81ED-4DB2-BD59-A6C34878D82A}">
                    <a16:rowId xmlns:a16="http://schemas.microsoft.com/office/drawing/2014/main" val="1932098541"/>
                  </a:ext>
                </a:extLst>
              </a:tr>
              <a:tr h="1206097">
                <a:tc>
                  <a:txBody>
                    <a:bodyPr/>
                    <a:lstStyle/>
                    <a:p>
                      <a:pPr>
                        <a:buNone/>
                      </a:pPr>
                      <a:r>
                        <a:rPr lang="en-US" sz="1050" b="0"/>
                        <a:t>Ensure Task Force includes residents, family caregivers, Ombudsman representatives, and aging advocates, not just industry or state officials (AARP).</a:t>
                      </a:r>
                    </a:p>
                  </a:txBody>
                  <a:tcPr marL="41840" marR="41840" marT="20920" marB="20920" anchor="ctr">
                    <a:lnL>
                      <a:noFill/>
                    </a:lnL>
                    <a:lnR>
                      <a:noFill/>
                    </a:lnR>
                    <a:lnT>
                      <a:noFill/>
                    </a:lnT>
                    <a:lnB>
                      <a:noFill/>
                    </a:lnB>
                    <a:noFill/>
                  </a:tcPr>
                </a:tc>
                <a:tc>
                  <a:txBody>
                    <a:bodyPr/>
                    <a:lstStyle/>
                    <a:p>
                      <a:pPr>
                        <a:buNone/>
                      </a:pPr>
                      <a:r>
                        <a:rPr lang="en-US" sz="1050"/>
                        <a:t>Added these stakeholder groups as </a:t>
                      </a:r>
                      <a:r>
                        <a:rPr lang="en-US" sz="1050" b="1"/>
                        <a:t>formal inputs to the Task Force</a:t>
                      </a:r>
                      <a:r>
                        <a:rPr lang="en-US" sz="1050"/>
                        <a:t>.</a:t>
                      </a:r>
                    </a:p>
                  </a:txBody>
                  <a:tcPr marL="41840" marR="41840" marT="20920" marB="20920" anchor="ctr">
                    <a:lnL>
                      <a:noFill/>
                    </a:lnL>
                    <a:lnR>
                      <a:noFill/>
                    </a:lnR>
                    <a:lnT>
                      <a:noFill/>
                    </a:lnT>
                    <a:lnB>
                      <a:noFill/>
                    </a:lnB>
                    <a:noFill/>
                  </a:tcPr>
                </a:tc>
                <a:extLst>
                  <a:ext uri="{0D108BD9-81ED-4DB2-BD59-A6C34878D82A}">
                    <a16:rowId xmlns:a16="http://schemas.microsoft.com/office/drawing/2014/main" val="2043971494"/>
                  </a:ext>
                </a:extLst>
              </a:tr>
              <a:tr h="976865">
                <a:tc>
                  <a:txBody>
                    <a:bodyPr/>
                    <a:lstStyle/>
                    <a:p>
                      <a:pPr>
                        <a:buNone/>
                      </a:pPr>
                      <a:r>
                        <a:rPr lang="en-US" sz="1050" b="0"/>
                        <a:t>Affordability work should occur now and not replace broader Commission responsibilities (</a:t>
                      </a:r>
                      <a:r>
                        <a:rPr lang="en-US" sz="1050" b="0">
                          <a:solidFill>
                            <a:schemeClr val="tx1"/>
                          </a:solidFill>
                          <a:highlight>
                            <a:srgbClr val="FFC9C9"/>
                          </a:highlight>
                        </a:rPr>
                        <a:t>Lynch Moncata</a:t>
                      </a:r>
                      <a:r>
                        <a:rPr lang="en-US" sz="1050" b="0"/>
                        <a:t>).</a:t>
                      </a:r>
                    </a:p>
                  </a:txBody>
                  <a:tcPr marL="41840" marR="41840" marT="20920" marB="20920" anchor="ctr">
                    <a:lnL>
                      <a:noFill/>
                    </a:lnL>
                    <a:lnR>
                      <a:noFill/>
                    </a:lnR>
                    <a:lnT>
                      <a:noFill/>
                    </a:lnT>
                    <a:lnB>
                      <a:noFill/>
                    </a:lnB>
                    <a:noFill/>
                  </a:tcPr>
                </a:tc>
                <a:tc>
                  <a:txBody>
                    <a:bodyPr/>
                    <a:lstStyle/>
                    <a:p>
                      <a:pPr>
                        <a:buNone/>
                      </a:pPr>
                      <a:r>
                        <a:rPr lang="en-US" sz="1050" dirty="0"/>
                        <a:t>Clarified that deeper financing analysis requires </a:t>
                      </a:r>
                      <a:r>
                        <a:rPr lang="en-US" sz="1050" b="1" dirty="0"/>
                        <a:t>additional time/expertise</a:t>
                      </a:r>
                      <a:r>
                        <a:rPr lang="en-US" sz="1050" dirty="0"/>
                        <a:t> beyond current Commission; Task Force is appropriate vehicle.</a:t>
                      </a:r>
                    </a:p>
                  </a:txBody>
                  <a:tcPr marL="41840" marR="41840" marT="20920" marB="20920" anchor="ctr">
                    <a:lnL>
                      <a:noFill/>
                    </a:lnL>
                    <a:lnR>
                      <a:noFill/>
                    </a:lnR>
                    <a:lnT>
                      <a:noFill/>
                    </a:lnT>
                    <a:lnB>
                      <a:noFill/>
                    </a:lnB>
                    <a:noFill/>
                  </a:tcPr>
                </a:tc>
                <a:extLst>
                  <a:ext uri="{0D108BD9-81ED-4DB2-BD59-A6C34878D82A}">
                    <a16:rowId xmlns:a16="http://schemas.microsoft.com/office/drawing/2014/main" val="2716413695"/>
                  </a:ext>
                </a:extLst>
              </a:tr>
            </a:tbl>
          </a:graphicData>
        </a:graphic>
      </p:graphicFrame>
      <p:cxnSp>
        <p:nvCxnSpPr>
          <p:cNvPr id="14" name="Straight Connector 13">
            <a:extLst>
              <a:ext uri="{FF2B5EF4-FFF2-40B4-BE49-F238E27FC236}">
                <a16:creationId xmlns:a16="http://schemas.microsoft.com/office/drawing/2014/main" id="{4F702815-D79B-7188-5E4B-9F94B5A3607D}"/>
              </a:ext>
              <a:ext uri="{C183D7F6-B498-43B3-948B-1728B52AA6E4}">
                <adec:decorative xmlns:adec="http://schemas.microsoft.com/office/drawing/2017/decorative" val="1"/>
              </a:ext>
            </a:extLst>
          </p:cNvPr>
          <p:cNvCxnSpPr/>
          <p:nvPr/>
        </p:nvCxnSpPr>
        <p:spPr>
          <a:xfrm>
            <a:off x="8623301" y="835027"/>
            <a:ext cx="0" cy="557484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460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A938A-187B-380D-E9D4-2766314555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6968B0-ABF6-6813-94C5-17DC77BA81E2}"/>
              </a:ext>
            </a:extLst>
          </p:cNvPr>
          <p:cNvSpPr>
            <a:spLocks noGrp="1"/>
          </p:cNvSpPr>
          <p:nvPr>
            <p:ph type="title"/>
          </p:nvPr>
        </p:nvSpPr>
        <p:spPr>
          <a:xfrm>
            <a:off x="587633" y="2320469"/>
            <a:ext cx="11049000" cy="1423311"/>
          </a:xfrm>
        </p:spPr>
        <p:txBody>
          <a:bodyPr/>
          <a:lstStyle/>
          <a:p>
            <a:r>
              <a:rPr lang="en-US" sz="4400" kern="100" dirty="0">
                <a:solidFill>
                  <a:srgbClr val="007F86"/>
                </a:solidFill>
                <a:latin typeface="+mj-lt"/>
                <a:cs typeface="Times New Roman"/>
              </a:rPr>
              <a:t>Legislative Report Review</a:t>
            </a:r>
            <a:endParaRPr lang="en-US" sz="2800" dirty="0">
              <a:solidFill>
                <a:srgbClr val="007F86"/>
              </a:solidFill>
              <a:latin typeface="+mj-lt"/>
              <a:cs typeface="Times New Roman"/>
            </a:endParaRPr>
          </a:p>
        </p:txBody>
      </p:sp>
    </p:spTree>
    <p:extLst>
      <p:ext uri="{BB962C8B-B14F-4D97-AF65-F5344CB8AC3E}">
        <p14:creationId xmlns:p14="http://schemas.microsoft.com/office/powerpoint/2010/main" val="2449959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D94B3-F8FF-D949-2395-A230F5956E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E89C5F-F6E7-7E84-5285-8AA423C7D373}"/>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9694AD65-7FAA-89ED-2899-6252401ED1EB}"/>
              </a:ext>
            </a:extLst>
          </p:cNvPr>
          <p:cNvSpPr>
            <a:spLocks noGrp="1"/>
          </p:cNvSpPr>
          <p:nvPr>
            <p:ph sz="half" idx="4294967295"/>
          </p:nvPr>
        </p:nvSpPr>
        <p:spPr>
          <a:xfrm>
            <a:off x="571501" y="1019175"/>
            <a:ext cx="10579099" cy="4633913"/>
          </a:xfrm>
        </p:spPr>
        <p:txBody>
          <a:bodyPr vert="horz" lIns="0" tIns="0" rIns="0" bIns="0" rtlCol="0" anchor="t">
            <a:noAutofit/>
          </a:bodyPr>
          <a:lstStyle/>
          <a:p>
            <a:r>
              <a:rPr lang="en-US" sz="1800" b="1" dirty="0"/>
              <a:t>Wednesday 12/3: </a:t>
            </a:r>
            <a:r>
              <a:rPr lang="en-US" sz="1800" dirty="0"/>
              <a:t>Commission members receive revised recommendations for review</a:t>
            </a:r>
            <a:br>
              <a:rPr lang="en-US" sz="1800" dirty="0"/>
            </a:br>
            <a:endParaRPr lang="en-US" sz="1800" dirty="0"/>
          </a:p>
          <a:p>
            <a:r>
              <a:rPr lang="en-US" sz="1800" b="1" dirty="0"/>
              <a:t>Monday 12/8: </a:t>
            </a:r>
            <a:r>
              <a:rPr lang="en-US" sz="1800" dirty="0"/>
              <a:t>Commission members submit final edits and comments on recommendations</a:t>
            </a:r>
            <a:br>
              <a:rPr lang="en-US" sz="1800" dirty="0"/>
            </a:br>
            <a:endParaRPr lang="en-US" sz="1800" dirty="0"/>
          </a:p>
          <a:p>
            <a:r>
              <a:rPr lang="en-US" sz="1800" b="1" dirty="0"/>
              <a:t>Wednesday 12/10: </a:t>
            </a:r>
            <a:r>
              <a:rPr lang="en-US" sz="1800" dirty="0"/>
              <a:t>Commission members receive final full report (inclusive of recommendations) for review</a:t>
            </a:r>
            <a:br>
              <a:rPr lang="en-US" sz="1800" dirty="0"/>
            </a:br>
            <a:endParaRPr lang="en-US" sz="1800" dirty="0"/>
          </a:p>
          <a:p>
            <a:r>
              <a:rPr lang="en-US" sz="1800" b="1" dirty="0"/>
              <a:t>Monday 12/15: </a:t>
            </a:r>
            <a:r>
              <a:rPr lang="en-US" sz="1800" dirty="0"/>
              <a:t>Commission members submit final (non-substantive) edits</a:t>
            </a:r>
            <a:br>
              <a:rPr lang="en-US" sz="1800" dirty="0"/>
            </a:br>
            <a:endParaRPr lang="en-US" sz="1800" dirty="0"/>
          </a:p>
          <a:p>
            <a:r>
              <a:rPr lang="en-US" sz="1800" b="1" dirty="0"/>
              <a:t>Wednesday 12/17: </a:t>
            </a:r>
            <a:r>
              <a:rPr lang="en-US" sz="1800" dirty="0"/>
              <a:t>Commission meets to review final full report </a:t>
            </a:r>
            <a:br>
              <a:rPr lang="en-US" sz="1800" dirty="0"/>
            </a:br>
            <a:endParaRPr lang="en-US" sz="1800" dirty="0"/>
          </a:p>
          <a:p>
            <a:r>
              <a:rPr lang="en-US" sz="1800" i="1" dirty="0"/>
              <a:t>(Optional) Thursday 12/18: Commission members may submit supplemental comments if they have clarifications they feel are necessary. These will be appended to the final report.</a:t>
            </a:r>
            <a:endParaRPr lang="en-US" i="1" dirty="0"/>
          </a:p>
        </p:txBody>
      </p:sp>
    </p:spTree>
    <p:extLst>
      <p:ext uri="{BB962C8B-B14F-4D97-AF65-F5344CB8AC3E}">
        <p14:creationId xmlns:p14="http://schemas.microsoft.com/office/powerpoint/2010/main" val="1951452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F5E78-95A6-EB3F-375C-BA0804954E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0B6A5F-779C-4A62-11A3-565411DEA6F2}"/>
              </a:ext>
            </a:extLst>
          </p:cNvPr>
          <p:cNvSpPr>
            <a:spLocks noGrp="1"/>
          </p:cNvSpPr>
          <p:nvPr>
            <p:ph type="title"/>
          </p:nvPr>
        </p:nvSpPr>
        <p:spPr>
          <a:xfrm>
            <a:off x="587633" y="2320469"/>
            <a:ext cx="11049000" cy="1423311"/>
          </a:xfrm>
        </p:spPr>
        <p:txBody>
          <a:bodyPr/>
          <a:lstStyle/>
          <a:p>
            <a:r>
              <a:rPr lang="en-US" sz="4400" kern="100" dirty="0">
                <a:solidFill>
                  <a:srgbClr val="007F86"/>
                </a:solidFill>
                <a:latin typeface="+mj-lt"/>
                <a:cs typeface="Times New Roman"/>
              </a:rPr>
              <a:t>Appendix A</a:t>
            </a:r>
            <a:br>
              <a:rPr lang="en-US" sz="4400" kern="100" dirty="0">
                <a:solidFill>
                  <a:srgbClr val="007F86"/>
                </a:solidFill>
                <a:latin typeface="+mj-lt"/>
                <a:cs typeface="Times New Roman"/>
              </a:rPr>
            </a:br>
            <a:r>
              <a:rPr lang="en-US" sz="2800" kern="100" dirty="0">
                <a:solidFill>
                  <a:srgbClr val="007F86"/>
                </a:solidFill>
                <a:latin typeface="+mj-lt"/>
                <a:cs typeface="Times New Roman"/>
              </a:rPr>
              <a:t>Revised Recommendations with Edits Accepted</a:t>
            </a:r>
            <a:endParaRPr lang="en-US" sz="2800" dirty="0">
              <a:solidFill>
                <a:srgbClr val="007F86"/>
              </a:solidFill>
              <a:latin typeface="+mj-lt"/>
              <a:cs typeface="Times New Roman"/>
            </a:endParaRPr>
          </a:p>
        </p:txBody>
      </p:sp>
    </p:spTree>
    <p:extLst>
      <p:ext uri="{BB962C8B-B14F-4D97-AF65-F5344CB8AC3E}">
        <p14:creationId xmlns:p14="http://schemas.microsoft.com/office/powerpoint/2010/main" val="1728407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3540D-034A-0311-9A61-24AF699788EC}"/>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CF0F16C8-D0CB-9D4E-F7CA-7FDE83B5D019}"/>
              </a:ext>
              <a:ext uri="{C183D7F6-B498-43B3-948B-1728B52AA6E4}">
                <adec:decorative xmlns:adec="http://schemas.microsoft.com/office/drawing/2017/decorative" val="1"/>
              </a:ext>
            </a:extLst>
          </p:cNvPr>
          <p:cNvSpPr/>
          <p:nvPr/>
        </p:nvSpPr>
        <p:spPr>
          <a:xfrm>
            <a:off x="303405" y="1889361"/>
            <a:ext cx="11582401" cy="3533969"/>
          </a:xfrm>
          <a:prstGeom prst="rect">
            <a:avLst/>
          </a:prstGeom>
          <a:solidFill>
            <a:schemeClr val="bg1"/>
          </a:solidFill>
          <a:ln>
            <a:solidFill>
              <a:srgbClr val="52957D"/>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C8542DDA-2D4F-23BA-FE3E-FF7F1DB78292}"/>
              </a:ext>
            </a:extLst>
          </p:cNvPr>
          <p:cNvSpPr txBox="1">
            <a:spLocks noGrp="1"/>
          </p:cNvSpPr>
          <p:nvPr>
            <p:ph type="title" idx="4294967295"/>
          </p:nvPr>
        </p:nvSpPr>
        <p:spPr>
          <a:xfrm>
            <a:off x="571501" y="299811"/>
            <a:ext cx="11382374" cy="39880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2800" b="1" i="0" kern="1200">
                <a:solidFill>
                  <a:srgbClr val="8E9838"/>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2"/>
                </a:solidFill>
                <a:effectLst/>
                <a:uLnTx/>
                <a:uFillTx/>
                <a:latin typeface="+mj-lt"/>
                <a:ea typeface="+mj-ea"/>
                <a:cs typeface="Arial"/>
              </a:rPr>
              <a:t>Recommendation 1 | </a:t>
            </a:r>
            <a:r>
              <a:rPr kumimoji="0" lang="en-US" sz="2800" b="1" i="1" u="none" strike="noStrike" kern="1200" cap="none" spc="0" normalizeH="0" baseline="0" noProof="0" dirty="0">
                <a:ln>
                  <a:noFill/>
                </a:ln>
                <a:solidFill>
                  <a:schemeClr val="accent2"/>
                </a:solidFill>
                <a:effectLst/>
                <a:uLnTx/>
                <a:uFillTx/>
                <a:latin typeface="+mj-lt"/>
                <a:ea typeface="+mj-ea"/>
                <a:cs typeface="Arial"/>
              </a:rPr>
              <a:t>Standardize Disclosures to Improve Informed Decision-Making</a:t>
            </a:r>
          </a:p>
        </p:txBody>
      </p:sp>
      <p:sp>
        <p:nvSpPr>
          <p:cNvPr id="22" name="Rectangle 21">
            <a:extLst>
              <a:ext uri="{FF2B5EF4-FFF2-40B4-BE49-F238E27FC236}">
                <a16:creationId xmlns:a16="http://schemas.microsoft.com/office/drawing/2014/main" id="{05736129-8757-BA4B-7DE8-E78FF7DFC11F}"/>
              </a:ext>
            </a:extLst>
          </p:cNvPr>
          <p:cNvSpPr/>
          <p:nvPr/>
        </p:nvSpPr>
        <p:spPr>
          <a:xfrm>
            <a:off x="417704" y="1230190"/>
            <a:ext cx="1590674" cy="55630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rPr>
              <a:t>KEY FINDINGS</a:t>
            </a:r>
          </a:p>
        </p:txBody>
      </p:sp>
      <p:sp>
        <p:nvSpPr>
          <p:cNvPr id="21" name="TextBox 20">
            <a:extLst>
              <a:ext uri="{FF2B5EF4-FFF2-40B4-BE49-F238E27FC236}">
                <a16:creationId xmlns:a16="http://schemas.microsoft.com/office/drawing/2014/main" id="{A1AC9C25-E050-032E-B4E5-E0381A6C91DF}"/>
              </a:ext>
            </a:extLst>
          </p:cNvPr>
          <p:cNvSpPr txBox="1"/>
          <p:nvPr/>
        </p:nvSpPr>
        <p:spPr>
          <a:xfrm>
            <a:off x="2008378" y="1230190"/>
            <a:ext cx="9829802" cy="523220"/>
          </a:xfrm>
          <a:prstGeom prst="rect">
            <a:avLst/>
          </a:prstGeom>
          <a:noFill/>
        </p:spPr>
        <p:txBody>
          <a:bodyPr wrap="square" lIns="91440" tIns="45720" rIns="91440" bIns="45720" anchor="t">
            <a:spAutoFit/>
          </a:bodyPr>
          <a:lstStyle/>
          <a:p>
            <a:pPr>
              <a:spcAft>
                <a:spcPts val="600"/>
              </a:spcAft>
            </a:pPr>
            <a:r>
              <a:rPr lang="en-US" sz="1400" kern="100" dirty="0">
                <a:cs typeface="Times New Roman"/>
              </a:rPr>
              <a:t>Information about ALRs can be confusing. </a:t>
            </a:r>
            <a:r>
              <a:rPr lang="en-US" sz="1400" dirty="0"/>
              <a:t>Disclosure statements vary significantly across ALRs, making it difficult for families to compare options and understand costs, services, and rights.</a:t>
            </a:r>
            <a:endParaRPr lang="en-US" sz="1400" kern="100" dirty="0">
              <a:highlight>
                <a:srgbClr val="FFFF00"/>
              </a:highlight>
              <a:cs typeface="Times New Roman"/>
            </a:endParaRPr>
          </a:p>
        </p:txBody>
      </p:sp>
      <p:sp>
        <p:nvSpPr>
          <p:cNvPr id="3" name="Rectangle 2">
            <a:extLst>
              <a:ext uri="{FF2B5EF4-FFF2-40B4-BE49-F238E27FC236}">
                <a16:creationId xmlns:a16="http://schemas.microsoft.com/office/drawing/2014/main" id="{98248C94-16A7-05F2-9F3F-D57142FD5F7D}"/>
              </a:ext>
            </a:extLst>
          </p:cNvPr>
          <p:cNvSpPr/>
          <p:nvPr/>
        </p:nvSpPr>
        <p:spPr>
          <a:xfrm>
            <a:off x="417703" y="1976556"/>
            <a:ext cx="11372852" cy="338555"/>
          </a:xfrm>
          <a:prstGeom prst="rect">
            <a:avLst/>
          </a:prstGeom>
          <a:solidFill>
            <a:schemeClr val="bg1">
              <a:lumMod val="9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RECOMMENDATIONS</a:t>
            </a:r>
          </a:p>
        </p:txBody>
      </p:sp>
      <p:sp>
        <p:nvSpPr>
          <p:cNvPr id="8" name="TextBox 7">
            <a:extLst>
              <a:ext uri="{FF2B5EF4-FFF2-40B4-BE49-F238E27FC236}">
                <a16:creationId xmlns:a16="http://schemas.microsoft.com/office/drawing/2014/main" id="{067F4183-A814-8F49-945D-DABE3E8C2995}"/>
              </a:ext>
            </a:extLst>
          </p:cNvPr>
          <p:cNvSpPr txBox="1"/>
          <p:nvPr/>
        </p:nvSpPr>
        <p:spPr>
          <a:xfrm>
            <a:off x="417703" y="2381368"/>
            <a:ext cx="1590675" cy="2929558"/>
          </a:xfrm>
          <a:prstGeom prst="rect">
            <a:avLst/>
          </a:prstGeom>
          <a:solidFill>
            <a:schemeClr val="bg2">
              <a:lumMod val="90000"/>
            </a:schemeClr>
          </a:solidFill>
        </p:spPr>
        <p:txBody>
          <a:bodyPr wrap="square" anchor="ctr">
            <a:noAutofit/>
          </a:bodyPr>
          <a:lstStyle/>
          <a:p>
            <a:pPr algn="ctr">
              <a:spcAft>
                <a:spcPts val="600"/>
              </a:spcAft>
            </a:pPr>
            <a:r>
              <a:rPr lang="en-US" sz="1400" b="1" dirty="0"/>
              <a:t>Agency/ Regulatory Actions</a:t>
            </a:r>
          </a:p>
        </p:txBody>
      </p:sp>
      <p:sp>
        <p:nvSpPr>
          <p:cNvPr id="11" name="TextBox 10">
            <a:extLst>
              <a:ext uri="{FF2B5EF4-FFF2-40B4-BE49-F238E27FC236}">
                <a16:creationId xmlns:a16="http://schemas.microsoft.com/office/drawing/2014/main" id="{DBEFF710-0810-1AF0-ABBE-5D1C8E377B49}"/>
              </a:ext>
              <a:ext uri="{C183D7F6-B498-43B3-948B-1728B52AA6E4}">
                <adec:decorative xmlns:adec="http://schemas.microsoft.com/office/drawing/2017/decorative" val="0"/>
              </a:ext>
            </a:extLst>
          </p:cNvPr>
          <p:cNvSpPr txBox="1"/>
          <p:nvPr/>
        </p:nvSpPr>
        <p:spPr>
          <a:xfrm>
            <a:off x="2008377" y="2381368"/>
            <a:ext cx="9782178" cy="2262158"/>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400" b="1" i="1" u="sng" dirty="0"/>
              <a:t>Uniform disclosure form</a:t>
            </a:r>
            <a:r>
              <a:rPr lang="en-US" sz="1400" dirty="0"/>
              <a:t>. By </a:t>
            </a:r>
            <a:r>
              <a:rPr lang="en-US" sz="1400" b="1" dirty="0"/>
              <a:t>July 1, 2026</a:t>
            </a:r>
            <a:r>
              <a:rPr lang="en-US" sz="1400" dirty="0"/>
              <a:t>, require all ALRs to use a uniform disclosure form in plain language, meeting state accessibility standards and</a:t>
            </a:r>
            <a:r>
              <a:rPr lang="en-US" sz="1400" b="1" dirty="0"/>
              <a:t> </a:t>
            </a:r>
            <a:r>
              <a:rPr lang="en-US" sz="1400" dirty="0"/>
              <a:t>modeled after Minnesota’s approach but tailored to Massachusetts’ assisted living model.</a:t>
            </a:r>
          </a:p>
          <a:p>
            <a:pPr marL="742950" lvl="1" indent="-285750">
              <a:spcAft>
                <a:spcPts val="600"/>
              </a:spcAft>
              <a:buFont typeface="Arial" panose="020B0604020202020204" pitchFamily="34" charset="0"/>
              <a:buChar char="•"/>
            </a:pPr>
            <a:r>
              <a:rPr lang="en-US" sz="1400" dirty="0"/>
              <a:t>Require inclusion of key services and costs (base rates, add-ons, tiers, etc.), fee schedules, rate change and refund policies, key contract terms, resident rights, and any limits on services or staffing that may affect a resident’s ability to age in place.</a:t>
            </a:r>
          </a:p>
          <a:p>
            <a:pPr marL="742950" lvl="1" indent="-285750">
              <a:spcAft>
                <a:spcPts val="600"/>
              </a:spcAft>
              <a:buFont typeface="Arial" panose="020B0604020202020204" pitchFamily="34" charset="0"/>
              <a:buChar char="•"/>
            </a:pPr>
            <a:r>
              <a:rPr lang="en-US" sz="1400" dirty="0"/>
              <a:t>Mandate posting online (ALR and AGE websites) and update annually or within 30 days of a material change, in accessible formats and in the most commonly spoken non-English languages. </a:t>
            </a:r>
          </a:p>
          <a:p>
            <a:pPr marL="742950" lvl="1" indent="-285750">
              <a:spcAft>
                <a:spcPts val="600"/>
              </a:spcAft>
              <a:buFont typeface="Arial" panose="020B0604020202020204" pitchFamily="34" charset="0"/>
              <a:buChar char="•"/>
            </a:pPr>
            <a:r>
              <a:rPr lang="en-US" sz="1400" dirty="0"/>
              <a:t>Develop the form in consultation with providers, families and residents, and key stakeholders to ensure it clearly and concisely captures variations in services, charging practices, and dementia-related care features. </a:t>
            </a:r>
          </a:p>
        </p:txBody>
      </p:sp>
      <p:sp>
        <p:nvSpPr>
          <p:cNvPr id="6" name="Rectangle 5">
            <a:extLst>
              <a:ext uri="{FF2B5EF4-FFF2-40B4-BE49-F238E27FC236}">
                <a16:creationId xmlns:a16="http://schemas.microsoft.com/office/drawing/2014/main" id="{88DD9D69-2A55-AB5C-C642-692F55FC1A1C}"/>
              </a:ext>
            </a:extLst>
          </p:cNvPr>
          <p:cNvSpPr/>
          <p:nvPr/>
        </p:nvSpPr>
        <p:spPr>
          <a:xfrm>
            <a:off x="417702" y="5577662"/>
            <a:ext cx="1590677" cy="71417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RESIDENT &amp; FAMILY IMPACT</a:t>
            </a:r>
          </a:p>
        </p:txBody>
      </p:sp>
      <p:sp>
        <p:nvSpPr>
          <p:cNvPr id="15" name="TextBox 14">
            <a:extLst>
              <a:ext uri="{FF2B5EF4-FFF2-40B4-BE49-F238E27FC236}">
                <a16:creationId xmlns:a16="http://schemas.microsoft.com/office/drawing/2014/main" id="{F7D8BC05-F7B7-7F76-D153-057360757BD8}"/>
              </a:ext>
            </a:extLst>
          </p:cNvPr>
          <p:cNvSpPr txBox="1"/>
          <p:nvPr/>
        </p:nvSpPr>
        <p:spPr>
          <a:xfrm>
            <a:off x="2008375" y="5665560"/>
            <a:ext cx="9782179" cy="523220"/>
          </a:xfrm>
          <a:prstGeom prst="rect">
            <a:avLst/>
          </a:prstGeom>
          <a:noFill/>
        </p:spPr>
        <p:txBody>
          <a:bodyPr wrap="square">
            <a:spAutoFit/>
          </a:bodyPr>
          <a:lstStyle/>
          <a:p>
            <a:r>
              <a:rPr lang="en-US" sz="1400" dirty="0"/>
              <a:t>Transparency ensures older adults and their families can make informed, side-by-side comparisons of ALRs and understand their rights from the outset.</a:t>
            </a:r>
          </a:p>
        </p:txBody>
      </p:sp>
    </p:spTree>
    <p:extLst>
      <p:ext uri="{BB962C8B-B14F-4D97-AF65-F5344CB8AC3E}">
        <p14:creationId xmlns:p14="http://schemas.microsoft.com/office/powerpoint/2010/main" val="3558338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23504-D40C-4154-DB95-6B18F88EA317}"/>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EE35DF85-570E-ED01-D379-95B26BDACC9A}"/>
              </a:ext>
              <a:ext uri="{C183D7F6-B498-43B3-948B-1728B52AA6E4}">
                <adec:decorative xmlns:adec="http://schemas.microsoft.com/office/drawing/2017/decorative" val="1"/>
              </a:ext>
            </a:extLst>
          </p:cNvPr>
          <p:cNvSpPr/>
          <p:nvPr/>
        </p:nvSpPr>
        <p:spPr>
          <a:xfrm>
            <a:off x="269876" y="1587502"/>
            <a:ext cx="11682062" cy="3266230"/>
          </a:xfrm>
          <a:prstGeom prst="rect">
            <a:avLst/>
          </a:prstGeom>
          <a:solidFill>
            <a:schemeClr val="bg1"/>
          </a:solidFill>
          <a:ln>
            <a:solidFill>
              <a:srgbClr val="52957D"/>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Title 1">
            <a:extLst>
              <a:ext uri="{FF2B5EF4-FFF2-40B4-BE49-F238E27FC236}">
                <a16:creationId xmlns:a16="http://schemas.microsoft.com/office/drawing/2014/main" id="{572C84EA-456B-5AE3-EC86-9D107B510FD7}"/>
              </a:ext>
            </a:extLst>
          </p:cNvPr>
          <p:cNvSpPr txBox="1">
            <a:spLocks noGrp="1"/>
          </p:cNvSpPr>
          <p:nvPr>
            <p:ph type="title" idx="4294967295"/>
          </p:nvPr>
        </p:nvSpPr>
        <p:spPr>
          <a:xfrm>
            <a:off x="571501" y="299811"/>
            <a:ext cx="11215338" cy="39880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2800" b="1" i="0" kern="1200">
                <a:solidFill>
                  <a:srgbClr val="8E9838"/>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2"/>
                </a:solidFill>
                <a:effectLst/>
                <a:uLnTx/>
                <a:uFillTx/>
                <a:latin typeface="+mj-lt"/>
                <a:ea typeface="+mj-ea"/>
                <a:cs typeface="Arial"/>
              </a:rPr>
              <a:t>Recommendation 2 | </a:t>
            </a:r>
            <a:r>
              <a:rPr kumimoji="0" lang="en-US" sz="2800" b="1" i="1" u="none" strike="noStrike" kern="1200" cap="none" spc="0" normalizeH="0" baseline="0" noProof="0" dirty="0">
                <a:ln>
                  <a:noFill/>
                </a:ln>
                <a:solidFill>
                  <a:schemeClr val="accent2"/>
                </a:solidFill>
                <a:effectLst/>
                <a:uLnTx/>
                <a:uFillTx/>
                <a:latin typeface="+mj-lt"/>
                <a:ea typeface="+mj-ea"/>
                <a:cs typeface="Arial"/>
              </a:rPr>
              <a:t>Clarify Assessments, Services and Costs as Needs Change</a:t>
            </a:r>
          </a:p>
        </p:txBody>
      </p:sp>
      <p:sp>
        <p:nvSpPr>
          <p:cNvPr id="22" name="Rectangle 21">
            <a:extLst>
              <a:ext uri="{FF2B5EF4-FFF2-40B4-BE49-F238E27FC236}">
                <a16:creationId xmlns:a16="http://schemas.microsoft.com/office/drawing/2014/main" id="{7DADE0DF-0733-8944-834E-0F4FE1DEC6B0}"/>
              </a:ext>
            </a:extLst>
          </p:cNvPr>
          <p:cNvSpPr/>
          <p:nvPr/>
        </p:nvSpPr>
        <p:spPr>
          <a:xfrm>
            <a:off x="269876" y="1177925"/>
            <a:ext cx="1593846" cy="36109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rPr>
              <a:t>KEY FINDINGS</a:t>
            </a:r>
          </a:p>
        </p:txBody>
      </p:sp>
      <p:sp>
        <p:nvSpPr>
          <p:cNvPr id="21" name="TextBox 20">
            <a:extLst>
              <a:ext uri="{FF2B5EF4-FFF2-40B4-BE49-F238E27FC236}">
                <a16:creationId xmlns:a16="http://schemas.microsoft.com/office/drawing/2014/main" id="{DDDAB834-392F-EF0F-8864-57E6E880ECD1}"/>
              </a:ext>
            </a:extLst>
          </p:cNvPr>
          <p:cNvSpPr txBox="1"/>
          <p:nvPr/>
        </p:nvSpPr>
        <p:spPr>
          <a:xfrm>
            <a:off x="1990726" y="1107805"/>
            <a:ext cx="9796112" cy="523220"/>
          </a:xfrm>
          <a:prstGeom prst="rect">
            <a:avLst/>
          </a:prstGeom>
          <a:noFill/>
        </p:spPr>
        <p:txBody>
          <a:bodyPr wrap="square" lIns="91440" tIns="45720" rIns="91440" bIns="45720" anchor="t">
            <a:spAutoFit/>
          </a:bodyPr>
          <a:lstStyle/>
          <a:p>
            <a:pPr>
              <a:spcAft>
                <a:spcPts val="600"/>
              </a:spcAft>
            </a:pPr>
            <a:r>
              <a:rPr lang="en-US" sz="1350" dirty="0"/>
              <a:t>Residents and families are often unaware how costs increase as care needs evolve, or when an ALR can no longer safely meet a Resident’s needs.</a:t>
            </a:r>
            <a:endParaRPr lang="en-US" sz="1350" kern="100" dirty="0">
              <a:highlight>
                <a:srgbClr val="FFFF00"/>
              </a:highlight>
              <a:cs typeface="Times New Roman"/>
            </a:endParaRPr>
          </a:p>
        </p:txBody>
      </p:sp>
      <p:sp>
        <p:nvSpPr>
          <p:cNvPr id="3" name="Rectangle 2">
            <a:extLst>
              <a:ext uri="{FF2B5EF4-FFF2-40B4-BE49-F238E27FC236}">
                <a16:creationId xmlns:a16="http://schemas.microsoft.com/office/drawing/2014/main" id="{FBE46144-CEAF-BB3B-CEA6-3B7B80EDBD0E}"/>
              </a:ext>
            </a:extLst>
          </p:cNvPr>
          <p:cNvSpPr/>
          <p:nvPr/>
        </p:nvSpPr>
        <p:spPr>
          <a:xfrm>
            <a:off x="384173" y="1674698"/>
            <a:ext cx="11477627" cy="306757"/>
          </a:xfrm>
          <a:prstGeom prst="rect">
            <a:avLst/>
          </a:prstGeom>
          <a:solidFill>
            <a:schemeClr val="bg1">
              <a:lumMod val="9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RECOMMENDATIONS</a:t>
            </a:r>
          </a:p>
        </p:txBody>
      </p:sp>
      <p:sp>
        <p:nvSpPr>
          <p:cNvPr id="8" name="TextBox 7">
            <a:extLst>
              <a:ext uri="{FF2B5EF4-FFF2-40B4-BE49-F238E27FC236}">
                <a16:creationId xmlns:a16="http://schemas.microsoft.com/office/drawing/2014/main" id="{37A9797B-AC09-D703-F3CB-47A8500B1103}"/>
              </a:ext>
            </a:extLst>
          </p:cNvPr>
          <p:cNvSpPr txBox="1"/>
          <p:nvPr/>
        </p:nvSpPr>
        <p:spPr>
          <a:xfrm>
            <a:off x="384175" y="2042343"/>
            <a:ext cx="1479547" cy="2744811"/>
          </a:xfrm>
          <a:prstGeom prst="rect">
            <a:avLst/>
          </a:prstGeom>
          <a:solidFill>
            <a:schemeClr val="bg2">
              <a:lumMod val="90000"/>
            </a:schemeClr>
          </a:solidFill>
        </p:spPr>
        <p:txBody>
          <a:bodyPr wrap="square" anchor="ctr">
            <a:noAutofit/>
          </a:bodyPr>
          <a:lstStyle/>
          <a:p>
            <a:pPr algn="ctr">
              <a:spcAft>
                <a:spcPts val="600"/>
              </a:spcAft>
            </a:pPr>
            <a:r>
              <a:rPr lang="en-US" sz="1400" b="1" dirty="0"/>
              <a:t>Agency/ Regulatory Actions</a:t>
            </a:r>
          </a:p>
        </p:txBody>
      </p:sp>
      <p:sp>
        <p:nvSpPr>
          <p:cNvPr id="11" name="TextBox 10">
            <a:extLst>
              <a:ext uri="{FF2B5EF4-FFF2-40B4-BE49-F238E27FC236}">
                <a16:creationId xmlns:a16="http://schemas.microsoft.com/office/drawing/2014/main" id="{310F41AA-C317-BDB3-7F2A-DFD5B928224A}"/>
              </a:ext>
            </a:extLst>
          </p:cNvPr>
          <p:cNvSpPr txBox="1"/>
          <p:nvPr/>
        </p:nvSpPr>
        <p:spPr>
          <a:xfrm>
            <a:off x="1863722" y="1959614"/>
            <a:ext cx="9998078" cy="2923877"/>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350" b="1" i="1" u="sng" dirty="0"/>
              <a:t>Standardized approach to resident assessment</a:t>
            </a:r>
            <a:r>
              <a:rPr lang="en-US" sz="1350" b="1" i="1" dirty="0"/>
              <a:t>. </a:t>
            </a:r>
            <a:r>
              <a:rPr lang="en-US" sz="1350" dirty="0"/>
              <a:t>By </a:t>
            </a:r>
            <a:r>
              <a:rPr lang="en-US" sz="1350" b="1" dirty="0"/>
              <a:t>July 1, 2027</a:t>
            </a:r>
            <a:r>
              <a:rPr lang="en-US" sz="1350" dirty="0"/>
              <a:t>, require a standardized approach to resident assessment to capture each resident’s social, physical, medical, cognitive and emergency preparedness needs at admission and when needs change. This may be achieved through:</a:t>
            </a:r>
          </a:p>
          <a:p>
            <a:pPr marL="742950" lvl="1" indent="-285750">
              <a:spcAft>
                <a:spcPts val="600"/>
              </a:spcAft>
              <a:buFont typeface="Arial" panose="020B0604020202020204" pitchFamily="34" charset="0"/>
              <a:buChar char="•"/>
            </a:pPr>
            <a:r>
              <a:rPr lang="en-US" sz="1350" dirty="0"/>
              <a:t>Use of a uniform assessment tool for all ALRs, or</a:t>
            </a:r>
          </a:p>
          <a:p>
            <a:pPr marL="742950" lvl="1" indent="-285750">
              <a:spcAft>
                <a:spcPts val="600"/>
              </a:spcAft>
              <a:buFont typeface="Arial" panose="020B0604020202020204" pitchFamily="34" charset="0"/>
              <a:buChar char="•"/>
            </a:pPr>
            <a:r>
              <a:rPr lang="en-US" sz="1350" dirty="0"/>
              <a:t>A set of core, standardized assessment elements incorporated into any ALR’s chosen tool.</a:t>
            </a:r>
          </a:p>
          <a:p>
            <a:pPr marL="742950" lvl="1" indent="-285750">
              <a:spcAft>
                <a:spcPts val="600"/>
              </a:spcAft>
              <a:buFont typeface="Arial" panose="020B0604020202020204" pitchFamily="34" charset="0"/>
              <a:buChar char="•"/>
            </a:pPr>
            <a:r>
              <a:rPr lang="en-US" sz="1350" dirty="0"/>
              <a:t>Core elements should support person-centered practice and include resident and, as appropriate, family participation.</a:t>
            </a:r>
          </a:p>
          <a:p>
            <a:pPr marL="742950" lvl="1" indent="-285750">
              <a:spcAft>
                <a:spcPts val="600"/>
              </a:spcAft>
              <a:buFont typeface="Arial" panose="020B0604020202020204" pitchFamily="34" charset="0"/>
              <a:buChar char="•"/>
            </a:pPr>
            <a:r>
              <a:rPr lang="en-US" sz="1350" dirty="0"/>
              <a:t>Develop core elements with providers and vendors to ensure feasibility and avoid duplicative assessments.</a:t>
            </a:r>
          </a:p>
          <a:p>
            <a:pPr marL="742950" lvl="1" indent="-285750">
              <a:spcAft>
                <a:spcPts val="600"/>
              </a:spcAft>
              <a:buFont typeface="Arial" panose="020B0604020202020204" pitchFamily="34" charset="0"/>
              <a:buChar char="•"/>
            </a:pPr>
            <a:r>
              <a:rPr lang="en-US" sz="1350" dirty="0"/>
              <a:t>Link assessments to transparency by requiring the uniform disclosure form (Recommendation #1) to include how changes in care levels impact costs and</a:t>
            </a:r>
            <a:r>
              <a:rPr lang="en-US" sz="1350" b="1" dirty="0"/>
              <a:t> </a:t>
            </a:r>
            <a:r>
              <a:rPr lang="en-US" sz="1350" dirty="0"/>
              <a:t>provide timely written notice of cost or service changes based on assessment results. </a:t>
            </a:r>
          </a:p>
          <a:p>
            <a:pPr marL="742950" lvl="1" indent="-285750">
              <a:spcAft>
                <a:spcPts val="600"/>
              </a:spcAft>
              <a:buFont typeface="Arial" panose="020B0604020202020204" pitchFamily="34" charset="0"/>
              <a:buChar char="•"/>
            </a:pPr>
            <a:r>
              <a:rPr lang="en-US" sz="1350" dirty="0"/>
              <a:t>Assessment results and service plans should document when a resident’s needs exceed what an ALR can safely provide and outline available options.</a:t>
            </a:r>
            <a:endParaRPr lang="en-US" sz="1350" strike="sngStrike" dirty="0">
              <a:highlight>
                <a:srgbClr val="FFFF00"/>
              </a:highlight>
            </a:endParaRPr>
          </a:p>
        </p:txBody>
      </p:sp>
      <p:sp>
        <p:nvSpPr>
          <p:cNvPr id="7" name="Rectangle 6">
            <a:extLst>
              <a:ext uri="{FF2B5EF4-FFF2-40B4-BE49-F238E27FC236}">
                <a16:creationId xmlns:a16="http://schemas.microsoft.com/office/drawing/2014/main" id="{CE3B8439-221F-3E70-A373-6C104F496F64}"/>
              </a:ext>
            </a:extLst>
          </p:cNvPr>
          <p:cNvSpPr/>
          <p:nvPr/>
        </p:nvSpPr>
        <p:spPr>
          <a:xfrm>
            <a:off x="269876" y="4991728"/>
            <a:ext cx="1593848" cy="63754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rPr>
              <a:t>FUTURE CONSIDERATION</a:t>
            </a:r>
          </a:p>
        </p:txBody>
      </p:sp>
      <p:sp>
        <p:nvSpPr>
          <p:cNvPr id="5" name="TextBox 4">
            <a:extLst>
              <a:ext uri="{FF2B5EF4-FFF2-40B4-BE49-F238E27FC236}">
                <a16:creationId xmlns:a16="http://schemas.microsoft.com/office/drawing/2014/main" id="{82CF8F90-73AF-E7B3-2B9C-4DFB50052CFF}"/>
              </a:ext>
            </a:extLst>
          </p:cNvPr>
          <p:cNvSpPr txBox="1"/>
          <p:nvPr/>
        </p:nvSpPr>
        <p:spPr>
          <a:xfrm>
            <a:off x="1974850" y="4893886"/>
            <a:ext cx="9998076" cy="821059"/>
          </a:xfrm>
          <a:prstGeom prst="rect">
            <a:avLst/>
          </a:prstGeom>
          <a:noFill/>
        </p:spPr>
        <p:txBody>
          <a:bodyPr wrap="square">
            <a:spAutoFit/>
          </a:bodyPr>
          <a:lstStyle/>
          <a:p>
            <a:pPr>
              <a:lnSpc>
                <a:spcPct val="115000"/>
              </a:lnSpc>
              <a:spcAft>
                <a:spcPts val="600"/>
              </a:spcAft>
              <a:buSzPct val="100000"/>
              <a:tabLst>
                <a:tab pos="914400" algn="l"/>
              </a:tabLst>
            </a:pPr>
            <a:r>
              <a:rPr lang="en-US" sz="1350" dirty="0"/>
              <a:t>Explore certification “tiers” beyond the current three levels (traditional, specialized care residence/ memory care, and limited medication assistance) to reflect residents with higher acuity. Any tier structure should avoid unnecessary complexity and clearly describe service availability and limits. Consider process for ALRs to submit aggregated acuity data to AGE for policy development.</a:t>
            </a:r>
          </a:p>
        </p:txBody>
      </p:sp>
      <p:sp>
        <p:nvSpPr>
          <p:cNvPr id="6" name="Rectangle 5">
            <a:extLst>
              <a:ext uri="{FF2B5EF4-FFF2-40B4-BE49-F238E27FC236}">
                <a16:creationId xmlns:a16="http://schemas.microsoft.com/office/drawing/2014/main" id="{583A9CC4-0044-9852-A61C-4349FE0AD117}"/>
              </a:ext>
            </a:extLst>
          </p:cNvPr>
          <p:cNvSpPr/>
          <p:nvPr/>
        </p:nvSpPr>
        <p:spPr>
          <a:xfrm>
            <a:off x="269874" y="5732249"/>
            <a:ext cx="1593848" cy="54155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RESIDENT &amp; FAMILY IMPACT</a:t>
            </a:r>
          </a:p>
        </p:txBody>
      </p:sp>
      <p:sp>
        <p:nvSpPr>
          <p:cNvPr id="15" name="TextBox 14">
            <a:extLst>
              <a:ext uri="{FF2B5EF4-FFF2-40B4-BE49-F238E27FC236}">
                <a16:creationId xmlns:a16="http://schemas.microsoft.com/office/drawing/2014/main" id="{FD159681-E840-BF7D-889B-B84D649516FF}"/>
              </a:ext>
            </a:extLst>
          </p:cNvPr>
          <p:cNvSpPr txBox="1"/>
          <p:nvPr/>
        </p:nvSpPr>
        <p:spPr>
          <a:xfrm>
            <a:off x="1990727" y="5696862"/>
            <a:ext cx="9982198" cy="738664"/>
          </a:xfrm>
          <a:prstGeom prst="rect">
            <a:avLst/>
          </a:prstGeom>
          <a:noFill/>
        </p:spPr>
        <p:txBody>
          <a:bodyPr wrap="square">
            <a:spAutoFit/>
          </a:bodyPr>
          <a:lstStyle/>
          <a:p>
            <a:pPr>
              <a:spcAft>
                <a:spcPts val="600"/>
              </a:spcAft>
            </a:pPr>
            <a:r>
              <a:rPr lang="en-US" sz="1350" dirty="0"/>
              <a:t>Provides clear, upfront information on services, service limits and costs—helping to  avoid unplanned moves or unexpected expenses. Consistent assessment practices also create a stronger foundation for future standards, ensuring greater transparency and predictability over time.</a:t>
            </a:r>
            <a:endParaRPr lang="en-US" sz="1350" kern="100" dirty="0">
              <a:highlight>
                <a:srgbClr val="FFFF00"/>
              </a:highlight>
              <a:cs typeface="Times New Roman"/>
            </a:endParaRPr>
          </a:p>
        </p:txBody>
      </p:sp>
    </p:spTree>
    <p:extLst>
      <p:ext uri="{BB962C8B-B14F-4D97-AF65-F5344CB8AC3E}">
        <p14:creationId xmlns:p14="http://schemas.microsoft.com/office/powerpoint/2010/main" val="4249998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383B9-401A-1BA7-1002-90769B132AC1}"/>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1CDF638-7F72-563E-4788-03DDEDB015D9}"/>
              </a:ext>
            </a:extLst>
          </p:cNvPr>
          <p:cNvSpPr>
            <a:spLocks noGrp="1"/>
          </p:cNvSpPr>
          <p:nvPr>
            <p:ph sz="half" idx="1"/>
          </p:nvPr>
        </p:nvSpPr>
        <p:spPr>
          <a:xfrm>
            <a:off x="571500" y="903973"/>
            <a:ext cx="8394700" cy="5186363"/>
          </a:xfrm>
        </p:spPr>
        <p:txBody>
          <a:bodyPr vert="horz" lIns="0" tIns="0" rIns="0" bIns="0" rtlCol="0" anchor="t">
            <a:noAutofit/>
          </a:bodyPr>
          <a:lstStyle/>
          <a:p>
            <a:pPr marL="569595" indent="-514350">
              <a:buFont typeface="+mj-lt"/>
              <a:buAutoNum type="arabicPeriod"/>
            </a:pPr>
            <a:r>
              <a:rPr lang="en-US" sz="1600" b="1" kern="100">
                <a:solidFill>
                  <a:srgbClr val="141D44"/>
                </a:solidFill>
                <a:latin typeface="+mj-lt"/>
                <a:cs typeface="Times New Roman"/>
              </a:rPr>
              <a:t>Opening | </a:t>
            </a:r>
            <a:r>
              <a:rPr lang="en-US" sz="1600" i="1" kern="100">
                <a:solidFill>
                  <a:srgbClr val="141D44"/>
                </a:solidFill>
                <a:latin typeface="+mj-lt"/>
                <a:cs typeface="Times New Roman"/>
              </a:rPr>
              <a:t>Secretary Robin Lipson (10 min)</a:t>
            </a:r>
            <a:br>
              <a:rPr lang="en-US" sz="1400" kern="100">
                <a:latin typeface="+mj-lt"/>
                <a:cs typeface="Times New Roman"/>
              </a:rPr>
            </a:br>
            <a:r>
              <a:rPr lang="en-US" sz="1400" kern="100">
                <a:solidFill>
                  <a:srgbClr val="141D44"/>
                </a:solidFill>
                <a:latin typeface="+mj-lt"/>
                <a:cs typeface="Times New Roman"/>
              </a:rPr>
              <a:t> </a:t>
            </a:r>
            <a:endParaRPr lang="en-US" sz="1600" b="1" kern="100">
              <a:solidFill>
                <a:srgbClr val="141D44"/>
              </a:solidFill>
              <a:latin typeface="+mj-lt"/>
              <a:cs typeface="Times New Roman"/>
            </a:endParaRPr>
          </a:p>
          <a:p>
            <a:pPr marL="569595" indent="-514350">
              <a:buFont typeface="+mj-lt"/>
              <a:buAutoNum type="arabicPeriod"/>
            </a:pPr>
            <a:r>
              <a:rPr lang="en-US" sz="1600" b="1" kern="100">
                <a:solidFill>
                  <a:srgbClr val="141D44"/>
                </a:solidFill>
                <a:cs typeface="Times New Roman"/>
              </a:rPr>
              <a:t>Public Hearing Written Testimony Reflection </a:t>
            </a:r>
            <a:r>
              <a:rPr lang="en-US" sz="1600" kern="100">
                <a:solidFill>
                  <a:srgbClr val="141D44"/>
                </a:solidFill>
                <a:cs typeface="Times New Roman"/>
              </a:rPr>
              <a:t>(15 min)</a:t>
            </a:r>
            <a:br>
              <a:rPr lang="en-US" sz="1600" kern="100">
                <a:solidFill>
                  <a:srgbClr val="141D44"/>
                </a:solidFill>
                <a:cs typeface="Times New Roman"/>
              </a:rPr>
            </a:br>
            <a:endParaRPr lang="en-US" sz="1600" b="1" kern="100">
              <a:solidFill>
                <a:srgbClr val="141D44"/>
              </a:solidFill>
              <a:latin typeface="+mj-lt"/>
              <a:cs typeface="Times New Roman"/>
            </a:endParaRPr>
          </a:p>
          <a:p>
            <a:pPr marL="569595" indent="-514350">
              <a:buFont typeface="+mj-lt"/>
              <a:buAutoNum type="arabicPeriod"/>
            </a:pPr>
            <a:r>
              <a:rPr lang="en-US" sz="1600" b="1" kern="100">
                <a:solidFill>
                  <a:srgbClr val="141D44"/>
                </a:solidFill>
                <a:latin typeface="+mj-lt"/>
                <a:cs typeface="Times New Roman"/>
              </a:rPr>
              <a:t>Recommendation &amp; Legislative Report Review </a:t>
            </a:r>
            <a:r>
              <a:rPr lang="en-US" sz="1600" kern="100">
                <a:solidFill>
                  <a:srgbClr val="141D44"/>
                </a:solidFill>
                <a:latin typeface="+mj-lt"/>
                <a:cs typeface="Times New Roman"/>
              </a:rPr>
              <a:t>(60 min)</a:t>
            </a:r>
            <a:br>
              <a:rPr lang="en-US" sz="1600" kern="100">
                <a:solidFill>
                  <a:srgbClr val="141D44"/>
                </a:solidFill>
                <a:latin typeface="+mj-lt"/>
                <a:cs typeface="Times New Roman"/>
              </a:rPr>
            </a:br>
            <a:endParaRPr lang="en-US" sz="1600" kern="100">
              <a:solidFill>
                <a:srgbClr val="141D44"/>
              </a:solidFill>
              <a:latin typeface="+mj-lt"/>
              <a:cs typeface="Times New Roman"/>
            </a:endParaRPr>
          </a:p>
          <a:p>
            <a:pPr marL="569595" indent="-514350">
              <a:buFont typeface="+mj-lt"/>
              <a:buAutoNum type="arabicPeriod"/>
            </a:pPr>
            <a:r>
              <a:rPr lang="en-US" sz="1600" b="1" kern="100">
                <a:solidFill>
                  <a:srgbClr val="141D44"/>
                </a:solidFill>
                <a:latin typeface="+mj-lt"/>
                <a:cs typeface="Times New Roman"/>
              </a:rPr>
              <a:t>Wrap-Up | </a:t>
            </a:r>
            <a:r>
              <a:rPr lang="en-US" sz="1600" i="1" kern="100">
                <a:solidFill>
                  <a:srgbClr val="141D44"/>
                </a:solidFill>
                <a:latin typeface="+mj-lt"/>
                <a:cs typeface="Times New Roman"/>
              </a:rPr>
              <a:t>Secretary Robin Lipson (5 min)</a:t>
            </a:r>
          </a:p>
          <a:p>
            <a:pPr marL="685800" lvl="1" indent="0">
              <a:buNone/>
              <a:defRPr/>
            </a:pPr>
            <a:endParaRPr lang="en-US" sz="1400" b="0" u="none" strike="noStrike" kern="100" cap="none" spc="0" normalizeH="0" baseline="0" noProof="0">
              <a:ln>
                <a:noFill/>
              </a:ln>
              <a:solidFill>
                <a:srgbClr val="141D44"/>
              </a:solidFill>
              <a:effectLst/>
              <a:uLnTx/>
              <a:uFillTx/>
              <a:latin typeface="Corbel" panose="020B0503020204020204"/>
              <a:cs typeface="Times New Roman"/>
            </a:endParaRPr>
          </a:p>
          <a:p>
            <a:pPr marL="55245"/>
            <a:br>
              <a:rPr lang="en-US" sz="1600" b="1" kern="100">
                <a:latin typeface="+mj-lt"/>
                <a:cs typeface="Times New Roman" panose="02020603050405020304" pitchFamily="18" charset="0"/>
              </a:rPr>
            </a:br>
            <a:endParaRPr lang="en-US" sz="1600" b="1" kern="100">
              <a:solidFill>
                <a:srgbClr val="141D44"/>
              </a:solidFill>
              <a:latin typeface="+mj-lt"/>
              <a:cs typeface="Times New Roman" panose="02020603050405020304" pitchFamily="18" charset="0"/>
            </a:endParaRPr>
          </a:p>
          <a:p>
            <a:pPr marL="55245"/>
            <a:br>
              <a:rPr lang="en-US" sz="1600" b="1" kern="100">
                <a:latin typeface="+mj-lt"/>
                <a:cs typeface="Times New Roman" panose="02020603050405020304" pitchFamily="18" charset="0"/>
              </a:rPr>
            </a:br>
            <a:endParaRPr lang="en-US" sz="1600" b="1" kern="100">
              <a:solidFill>
                <a:srgbClr val="141D44"/>
              </a:solidFill>
              <a:latin typeface="+mj-lt"/>
              <a:cs typeface="Times New Roman" panose="02020603050405020304" pitchFamily="18" charset="0"/>
            </a:endParaRPr>
          </a:p>
          <a:p>
            <a:endParaRPr lang="en-US" sz="1800">
              <a:solidFill>
                <a:srgbClr val="141D44"/>
              </a:solidFill>
              <a:latin typeface="+mj-lt"/>
            </a:endParaRPr>
          </a:p>
          <a:p>
            <a:endParaRPr lang="en-US" sz="1800">
              <a:solidFill>
                <a:srgbClr val="141D44"/>
              </a:solidFill>
              <a:latin typeface="+mj-lt"/>
            </a:endParaRPr>
          </a:p>
        </p:txBody>
      </p:sp>
    </p:spTree>
    <p:extLst>
      <p:ext uri="{BB962C8B-B14F-4D97-AF65-F5344CB8AC3E}">
        <p14:creationId xmlns:p14="http://schemas.microsoft.com/office/powerpoint/2010/main" val="2916533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4E6C1-2FE3-9586-062E-F614E8C703F0}"/>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980C2F93-5559-942A-F59D-C6250B9EC70D}"/>
              </a:ext>
              <a:ext uri="{C183D7F6-B498-43B3-948B-1728B52AA6E4}">
                <adec:decorative xmlns:adec="http://schemas.microsoft.com/office/drawing/2017/decorative" val="1"/>
              </a:ext>
            </a:extLst>
          </p:cNvPr>
          <p:cNvSpPr/>
          <p:nvPr/>
        </p:nvSpPr>
        <p:spPr>
          <a:xfrm>
            <a:off x="247651" y="1369050"/>
            <a:ext cx="11696698" cy="4208221"/>
          </a:xfrm>
          <a:prstGeom prst="rect">
            <a:avLst/>
          </a:prstGeom>
          <a:solidFill>
            <a:schemeClr val="bg1"/>
          </a:solidFill>
          <a:ln>
            <a:solidFill>
              <a:srgbClr val="52957D"/>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FFC3DBFB-7921-14D7-A140-E38E6CEC9BAA}"/>
              </a:ext>
            </a:extLst>
          </p:cNvPr>
          <p:cNvSpPr txBox="1">
            <a:spLocks noGrp="1"/>
          </p:cNvSpPr>
          <p:nvPr>
            <p:ph type="title" idx="4294967295"/>
          </p:nvPr>
        </p:nvSpPr>
        <p:spPr>
          <a:xfrm>
            <a:off x="571501" y="299811"/>
            <a:ext cx="9232899" cy="39880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2800" b="1" i="0" kern="1200">
                <a:solidFill>
                  <a:srgbClr val="8E9838"/>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chemeClr val="accent2"/>
                </a:solidFill>
                <a:effectLst/>
                <a:uLnTx/>
                <a:uFillTx/>
                <a:latin typeface="+mj-lt"/>
                <a:ea typeface="+mj-ea"/>
                <a:cs typeface="Arial"/>
              </a:rPr>
              <a:t>Recommendation 3 | </a:t>
            </a:r>
            <a:r>
              <a:rPr kumimoji="0" lang="en-US" sz="2800" b="1" i="1" u="none" strike="noStrike" kern="1200" cap="none" spc="0" normalizeH="0" baseline="0" noProof="0">
                <a:ln>
                  <a:noFill/>
                </a:ln>
                <a:solidFill>
                  <a:schemeClr val="accent2"/>
                </a:solidFill>
                <a:effectLst/>
                <a:uLnTx/>
                <a:uFillTx/>
                <a:latin typeface="+mj-lt"/>
                <a:ea typeface="+mj-ea"/>
                <a:cs typeface="Arial"/>
              </a:rPr>
              <a:t>Enhance Transparency &amp; Accountability</a:t>
            </a:r>
          </a:p>
        </p:txBody>
      </p:sp>
      <p:sp>
        <p:nvSpPr>
          <p:cNvPr id="22" name="Rectangle 21">
            <a:extLst>
              <a:ext uri="{FF2B5EF4-FFF2-40B4-BE49-F238E27FC236}">
                <a16:creationId xmlns:a16="http://schemas.microsoft.com/office/drawing/2014/main" id="{95EF1373-A394-8BBA-6B8F-E45C4A5DAD57}"/>
              </a:ext>
            </a:extLst>
          </p:cNvPr>
          <p:cNvSpPr/>
          <p:nvPr/>
        </p:nvSpPr>
        <p:spPr>
          <a:xfrm>
            <a:off x="361950" y="841809"/>
            <a:ext cx="1441449" cy="48091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rPr>
              <a:t>KEY FINDINGS</a:t>
            </a:r>
          </a:p>
        </p:txBody>
      </p:sp>
      <p:sp>
        <p:nvSpPr>
          <p:cNvPr id="21" name="TextBox 20">
            <a:extLst>
              <a:ext uri="{FF2B5EF4-FFF2-40B4-BE49-F238E27FC236}">
                <a16:creationId xmlns:a16="http://schemas.microsoft.com/office/drawing/2014/main" id="{9A9C8AE3-1DE5-5F2F-C3AF-97F27B479E90}"/>
              </a:ext>
            </a:extLst>
          </p:cNvPr>
          <p:cNvSpPr txBox="1"/>
          <p:nvPr/>
        </p:nvSpPr>
        <p:spPr>
          <a:xfrm>
            <a:off x="1803399" y="820431"/>
            <a:ext cx="10140950" cy="523220"/>
          </a:xfrm>
          <a:prstGeom prst="rect">
            <a:avLst/>
          </a:prstGeom>
          <a:noFill/>
        </p:spPr>
        <p:txBody>
          <a:bodyPr wrap="square" lIns="91440" tIns="45720" rIns="91440" bIns="45720" anchor="t">
            <a:spAutoFit/>
          </a:bodyPr>
          <a:lstStyle/>
          <a:p>
            <a:pPr>
              <a:spcAft>
                <a:spcPts val="600"/>
              </a:spcAft>
            </a:pPr>
            <a:r>
              <a:rPr lang="en-US" sz="1400" dirty="0"/>
              <a:t>Families cannot easily access compliance or incident data; current reliance on public records requests limits accountability and informed choice.</a:t>
            </a:r>
            <a:endParaRPr lang="en-US" sz="1400" kern="100" dirty="0">
              <a:highlight>
                <a:srgbClr val="FFFF00"/>
              </a:highlight>
              <a:cs typeface="Times New Roman"/>
            </a:endParaRPr>
          </a:p>
        </p:txBody>
      </p:sp>
      <p:sp>
        <p:nvSpPr>
          <p:cNvPr id="3" name="Rectangle 2">
            <a:extLst>
              <a:ext uri="{FF2B5EF4-FFF2-40B4-BE49-F238E27FC236}">
                <a16:creationId xmlns:a16="http://schemas.microsoft.com/office/drawing/2014/main" id="{EC48DB70-B63B-F769-5D8D-1570FB3AA493}"/>
              </a:ext>
            </a:extLst>
          </p:cNvPr>
          <p:cNvSpPr/>
          <p:nvPr/>
        </p:nvSpPr>
        <p:spPr>
          <a:xfrm>
            <a:off x="361949" y="1449273"/>
            <a:ext cx="11468100" cy="338555"/>
          </a:xfrm>
          <a:prstGeom prst="rect">
            <a:avLst/>
          </a:prstGeom>
          <a:solidFill>
            <a:schemeClr val="bg1">
              <a:lumMod val="9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RECOMMENDATIONS</a:t>
            </a:r>
          </a:p>
        </p:txBody>
      </p:sp>
      <p:sp>
        <p:nvSpPr>
          <p:cNvPr id="8" name="TextBox 7">
            <a:extLst>
              <a:ext uri="{FF2B5EF4-FFF2-40B4-BE49-F238E27FC236}">
                <a16:creationId xmlns:a16="http://schemas.microsoft.com/office/drawing/2014/main" id="{F24B58B5-CFAC-DE37-0FF2-781FA3A4422F}"/>
              </a:ext>
            </a:extLst>
          </p:cNvPr>
          <p:cNvSpPr txBox="1"/>
          <p:nvPr/>
        </p:nvSpPr>
        <p:spPr>
          <a:xfrm>
            <a:off x="361949" y="1923935"/>
            <a:ext cx="1441450" cy="2279646"/>
          </a:xfrm>
          <a:prstGeom prst="rect">
            <a:avLst/>
          </a:prstGeom>
          <a:solidFill>
            <a:schemeClr val="bg2">
              <a:lumMod val="90000"/>
            </a:schemeClr>
          </a:solidFill>
        </p:spPr>
        <p:txBody>
          <a:bodyPr wrap="square" anchor="ctr">
            <a:noAutofit/>
          </a:bodyPr>
          <a:lstStyle/>
          <a:p>
            <a:pPr algn="ctr">
              <a:spcAft>
                <a:spcPts val="600"/>
              </a:spcAft>
            </a:pPr>
            <a:r>
              <a:rPr lang="en-US" sz="1400" b="1"/>
              <a:t>Agency/ Regulatory Actions</a:t>
            </a:r>
          </a:p>
        </p:txBody>
      </p:sp>
      <p:sp>
        <p:nvSpPr>
          <p:cNvPr id="11" name="TextBox 10">
            <a:extLst>
              <a:ext uri="{FF2B5EF4-FFF2-40B4-BE49-F238E27FC236}">
                <a16:creationId xmlns:a16="http://schemas.microsoft.com/office/drawing/2014/main" id="{5F1FD606-F3BD-C63E-95A3-26FD06DAA7AD}"/>
              </a:ext>
            </a:extLst>
          </p:cNvPr>
          <p:cNvSpPr txBox="1"/>
          <p:nvPr/>
        </p:nvSpPr>
        <p:spPr>
          <a:xfrm>
            <a:off x="1803399" y="1873134"/>
            <a:ext cx="10026652" cy="2400657"/>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400" b="1" i="1" u="sng" dirty="0"/>
              <a:t>Public database</a:t>
            </a:r>
            <a:r>
              <a:rPr lang="en-US" sz="1400" b="1" i="1" dirty="0"/>
              <a:t>. </a:t>
            </a:r>
            <a:r>
              <a:rPr lang="en-US" sz="1400" dirty="0"/>
              <a:t>By </a:t>
            </a:r>
            <a:r>
              <a:rPr lang="en-US" sz="1400" b="1" dirty="0"/>
              <a:t>July 1, 2026</a:t>
            </a:r>
            <a:r>
              <a:rPr lang="en-US" sz="1400" dirty="0"/>
              <a:t>, launch an online, publicly accessible database of compliance reports, which focus on findings that meaningfully relate to resident care, safety and regulatory compliance, as well as applications, corrective actions plans, enforcement notices, and uniform disclosure forms.</a:t>
            </a:r>
            <a:r>
              <a:rPr lang="en-US" sz="1400" b="1" dirty="0"/>
              <a:t> </a:t>
            </a:r>
          </a:p>
          <a:p>
            <a:pPr marL="285750" indent="-285750">
              <a:spcAft>
                <a:spcPts val="600"/>
              </a:spcAft>
              <a:buFont typeface="Arial" panose="020B0604020202020204" pitchFamily="34" charset="0"/>
              <a:buChar char="•"/>
            </a:pPr>
            <a:r>
              <a:rPr lang="en-US" sz="1400" b="1" i="1" u="sng" dirty="0"/>
              <a:t>Financial accountability</a:t>
            </a:r>
            <a:r>
              <a:rPr lang="en-US" sz="1400" dirty="0"/>
              <a:t>. By </a:t>
            </a:r>
            <a:r>
              <a:rPr lang="en-US" sz="1400" b="1" dirty="0"/>
              <a:t>January 1, 2027</a:t>
            </a:r>
            <a:r>
              <a:rPr lang="en-US" sz="1400" dirty="0"/>
              <a:t>, introduce fines for violations, with higher penalties for repeat or serious violations. All fines must have clear parameters identifying when fines apply, and  access to an appeals process for disputed findings or penalties.</a:t>
            </a:r>
          </a:p>
          <a:p>
            <a:pPr marL="285750" indent="-285750">
              <a:spcAft>
                <a:spcPts val="600"/>
              </a:spcAft>
              <a:buFont typeface="Arial" panose="020B0604020202020204" pitchFamily="34" charset="0"/>
              <a:buChar char="•"/>
            </a:pPr>
            <a:r>
              <a:rPr lang="en-US" sz="1400" b="1" i="1" u="sng" dirty="0"/>
              <a:t>Long Term Care Ombudsman Program (LTCOP) Notification, and other Oversight Agencies</a:t>
            </a:r>
            <a:r>
              <a:rPr lang="en-US" sz="1400" dirty="0"/>
              <a:t>. </a:t>
            </a:r>
            <a:r>
              <a:rPr lang="en-US" sz="1400" b="1" dirty="0"/>
              <a:t>By January 1, 2026</a:t>
            </a:r>
            <a:r>
              <a:rPr lang="en-US" sz="1400" dirty="0"/>
              <a:t>, AGE will send notification to the LTCOP reporting ALR changes in ownership, suspensions or revocations, and closures, and notify the Department of Public Health and/or MassHealth if the ALR operates programs under their oversight. Notifications are intended to support coordination, resident advocacy, and continuity of services.</a:t>
            </a:r>
          </a:p>
        </p:txBody>
      </p:sp>
      <p:sp>
        <p:nvSpPr>
          <p:cNvPr id="9" name="TextBox 8">
            <a:extLst>
              <a:ext uri="{FF2B5EF4-FFF2-40B4-BE49-F238E27FC236}">
                <a16:creationId xmlns:a16="http://schemas.microsoft.com/office/drawing/2014/main" id="{FB08A3D2-B6AF-2D5D-EC68-0789E2F5C74E}"/>
              </a:ext>
            </a:extLst>
          </p:cNvPr>
          <p:cNvSpPr txBox="1"/>
          <p:nvPr/>
        </p:nvSpPr>
        <p:spPr>
          <a:xfrm>
            <a:off x="361948" y="4321455"/>
            <a:ext cx="1441451" cy="1169548"/>
          </a:xfrm>
          <a:prstGeom prst="rect">
            <a:avLst/>
          </a:prstGeom>
          <a:solidFill>
            <a:schemeClr val="bg2">
              <a:lumMod val="90000"/>
            </a:schemeClr>
          </a:solidFill>
        </p:spPr>
        <p:txBody>
          <a:bodyPr wrap="square" anchor="ctr">
            <a:noAutofit/>
          </a:bodyPr>
          <a:lstStyle/>
          <a:p>
            <a:pPr algn="ctr">
              <a:spcAft>
                <a:spcPts val="600"/>
              </a:spcAft>
            </a:pPr>
            <a:r>
              <a:rPr lang="en-US" sz="1400" b="1" dirty="0"/>
              <a:t>Potential Legislative Actions</a:t>
            </a:r>
          </a:p>
        </p:txBody>
      </p:sp>
      <p:sp>
        <p:nvSpPr>
          <p:cNvPr id="13" name="TextBox 12">
            <a:extLst>
              <a:ext uri="{FF2B5EF4-FFF2-40B4-BE49-F238E27FC236}">
                <a16:creationId xmlns:a16="http://schemas.microsoft.com/office/drawing/2014/main" id="{38B23FDE-2F5E-0D0B-8EE5-CAF28D16B24A}"/>
              </a:ext>
            </a:extLst>
          </p:cNvPr>
          <p:cNvSpPr txBox="1"/>
          <p:nvPr/>
        </p:nvSpPr>
        <p:spPr>
          <a:xfrm>
            <a:off x="1803399" y="4297921"/>
            <a:ext cx="10026650" cy="1169551"/>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400" dirty="0"/>
              <a:t>Establish a dedicated and sustainable funding mechanism such as an Assisted Living Residence Trust supported by fees to ensure AGE has the resources necessary to expand certification staffing beyond four individuals, conduct timely complaint and incident investigations, timely access to Ombudsman services, maintain public-facing data, strengthen reporting and accountability measures, resources to support appeals of findings/fines, and implement future oversight enhancements recommended in this report.  </a:t>
            </a:r>
          </a:p>
        </p:txBody>
      </p:sp>
      <p:sp>
        <p:nvSpPr>
          <p:cNvPr id="6" name="Rectangle 5">
            <a:extLst>
              <a:ext uri="{FF2B5EF4-FFF2-40B4-BE49-F238E27FC236}">
                <a16:creationId xmlns:a16="http://schemas.microsoft.com/office/drawing/2014/main" id="{4312CEFC-EC3B-0E7D-DAE7-3377B81EB971}"/>
              </a:ext>
            </a:extLst>
          </p:cNvPr>
          <p:cNvSpPr/>
          <p:nvPr/>
        </p:nvSpPr>
        <p:spPr>
          <a:xfrm>
            <a:off x="361948" y="5720541"/>
            <a:ext cx="1441452" cy="59539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RESIDENT &amp; FAMILY IMPACT</a:t>
            </a:r>
          </a:p>
        </p:txBody>
      </p:sp>
      <p:sp>
        <p:nvSpPr>
          <p:cNvPr id="15" name="TextBox 14">
            <a:extLst>
              <a:ext uri="{FF2B5EF4-FFF2-40B4-BE49-F238E27FC236}">
                <a16:creationId xmlns:a16="http://schemas.microsoft.com/office/drawing/2014/main" id="{C3AC6D0A-E080-4803-1E08-08EC01731A38}"/>
              </a:ext>
            </a:extLst>
          </p:cNvPr>
          <p:cNvSpPr txBox="1"/>
          <p:nvPr/>
        </p:nvSpPr>
        <p:spPr>
          <a:xfrm>
            <a:off x="1803399" y="5720545"/>
            <a:ext cx="10140950" cy="523220"/>
          </a:xfrm>
          <a:prstGeom prst="rect">
            <a:avLst/>
          </a:prstGeom>
          <a:noFill/>
        </p:spPr>
        <p:txBody>
          <a:bodyPr wrap="square">
            <a:spAutoFit/>
          </a:bodyPr>
          <a:lstStyle/>
          <a:p>
            <a:pPr>
              <a:spcAft>
                <a:spcPts val="600"/>
              </a:spcAft>
            </a:pPr>
            <a:r>
              <a:rPr lang="en-US" sz="1400" dirty="0"/>
              <a:t>Expands resources for state oversight, giving families greater confidence that complaints and incidents are fully investigated. Improves access to safety and compliance records so residents and families can make more informed choices when choosing or evaluating an ALR.</a:t>
            </a:r>
            <a:endParaRPr lang="en-US" sz="1400" kern="100" dirty="0">
              <a:highlight>
                <a:srgbClr val="FFFF00"/>
              </a:highlight>
              <a:cs typeface="Times New Roman"/>
            </a:endParaRPr>
          </a:p>
        </p:txBody>
      </p:sp>
      <p:cxnSp>
        <p:nvCxnSpPr>
          <p:cNvPr id="17" name="Straight Connector 16">
            <a:extLst>
              <a:ext uri="{FF2B5EF4-FFF2-40B4-BE49-F238E27FC236}">
                <a16:creationId xmlns:a16="http://schemas.microsoft.com/office/drawing/2014/main" id="{6C81751C-1193-4344-B07F-0FDFB3912579}"/>
              </a:ext>
              <a:ext uri="{C183D7F6-B498-43B3-948B-1728B52AA6E4}">
                <adec:decorative xmlns:adec="http://schemas.microsoft.com/office/drawing/2017/decorative" val="1"/>
              </a:ext>
            </a:extLst>
          </p:cNvPr>
          <p:cNvCxnSpPr>
            <a:cxnSpLocks/>
          </p:cNvCxnSpPr>
          <p:nvPr/>
        </p:nvCxnSpPr>
        <p:spPr>
          <a:xfrm>
            <a:off x="1904853" y="4266408"/>
            <a:ext cx="9925196" cy="0"/>
          </a:xfrm>
          <a:prstGeom prst="line">
            <a:avLst/>
          </a:prstGeom>
          <a:ln>
            <a:solidFill>
              <a:srgbClr val="C2DED4"/>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219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90A46-6037-EEBA-5D5D-4A394DB097CC}"/>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7033E9C3-38B0-8BB7-59D3-C9B9A2000A35}"/>
              </a:ext>
              <a:ext uri="{C183D7F6-B498-43B3-948B-1728B52AA6E4}">
                <adec:decorative xmlns:adec="http://schemas.microsoft.com/office/drawing/2017/decorative" val="1"/>
              </a:ext>
            </a:extLst>
          </p:cNvPr>
          <p:cNvSpPr/>
          <p:nvPr/>
        </p:nvSpPr>
        <p:spPr>
          <a:xfrm>
            <a:off x="247651" y="1200147"/>
            <a:ext cx="11696698" cy="4667253"/>
          </a:xfrm>
          <a:prstGeom prst="rect">
            <a:avLst/>
          </a:prstGeom>
          <a:solidFill>
            <a:schemeClr val="bg1"/>
          </a:solidFill>
          <a:ln>
            <a:solidFill>
              <a:srgbClr val="52957D"/>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Title 1">
            <a:extLst>
              <a:ext uri="{FF2B5EF4-FFF2-40B4-BE49-F238E27FC236}">
                <a16:creationId xmlns:a16="http://schemas.microsoft.com/office/drawing/2014/main" id="{F85F3F4D-8158-0FD9-1600-4B3E8C03AC0E}"/>
              </a:ext>
            </a:extLst>
          </p:cNvPr>
          <p:cNvSpPr txBox="1">
            <a:spLocks noGrp="1"/>
          </p:cNvSpPr>
          <p:nvPr>
            <p:ph type="title" idx="4294967295"/>
          </p:nvPr>
        </p:nvSpPr>
        <p:spPr>
          <a:xfrm>
            <a:off x="571501" y="299811"/>
            <a:ext cx="10239374" cy="39880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2800" b="1" i="0" kern="1200">
                <a:solidFill>
                  <a:srgbClr val="8E9838"/>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chemeClr val="accent2"/>
                </a:solidFill>
                <a:effectLst/>
                <a:uLnTx/>
                <a:uFillTx/>
                <a:latin typeface="+mj-lt"/>
                <a:ea typeface="+mj-ea"/>
                <a:cs typeface="Arial"/>
              </a:rPr>
              <a:t>Recommendation 4 | </a:t>
            </a:r>
            <a:r>
              <a:rPr kumimoji="0" lang="en-US" sz="2800" b="1" i="1" u="none" strike="noStrike" kern="1200" cap="none" spc="0" normalizeH="0" baseline="0" noProof="0">
                <a:ln>
                  <a:noFill/>
                </a:ln>
                <a:solidFill>
                  <a:schemeClr val="accent2"/>
                </a:solidFill>
                <a:effectLst/>
                <a:uLnTx/>
                <a:uFillTx/>
                <a:latin typeface="+mj-lt"/>
                <a:ea typeface="+mj-ea"/>
                <a:cs typeface="Arial"/>
              </a:rPr>
              <a:t>Strengthen Staffing &amp; Promote Resident Voice</a:t>
            </a:r>
          </a:p>
        </p:txBody>
      </p:sp>
      <p:sp>
        <p:nvSpPr>
          <p:cNvPr id="22" name="Rectangle 21">
            <a:extLst>
              <a:ext uri="{FF2B5EF4-FFF2-40B4-BE49-F238E27FC236}">
                <a16:creationId xmlns:a16="http://schemas.microsoft.com/office/drawing/2014/main" id="{24644446-AB21-79C4-F0C0-713A024FDAEB}"/>
              </a:ext>
            </a:extLst>
          </p:cNvPr>
          <p:cNvSpPr/>
          <p:nvPr/>
        </p:nvSpPr>
        <p:spPr>
          <a:xfrm>
            <a:off x="361950" y="822327"/>
            <a:ext cx="1644650" cy="34352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rPr>
              <a:t>KEY FINDINGS</a:t>
            </a:r>
          </a:p>
        </p:txBody>
      </p:sp>
      <p:sp>
        <p:nvSpPr>
          <p:cNvPr id="21" name="TextBox 20">
            <a:extLst>
              <a:ext uri="{FF2B5EF4-FFF2-40B4-BE49-F238E27FC236}">
                <a16:creationId xmlns:a16="http://schemas.microsoft.com/office/drawing/2014/main" id="{4EEC3C7B-8809-BEDD-952B-6FA9180CE4F2}"/>
              </a:ext>
            </a:extLst>
          </p:cNvPr>
          <p:cNvSpPr txBox="1"/>
          <p:nvPr/>
        </p:nvSpPr>
        <p:spPr>
          <a:xfrm>
            <a:off x="2006599" y="743533"/>
            <a:ext cx="9823451" cy="492443"/>
          </a:xfrm>
          <a:prstGeom prst="rect">
            <a:avLst/>
          </a:prstGeom>
          <a:noFill/>
        </p:spPr>
        <p:txBody>
          <a:bodyPr wrap="square" lIns="91440" tIns="45720" rIns="91440" bIns="45720" anchor="t">
            <a:spAutoFit/>
          </a:bodyPr>
          <a:lstStyle/>
          <a:p>
            <a:pPr>
              <a:spcAft>
                <a:spcPts val="600"/>
              </a:spcAft>
            </a:pPr>
            <a:r>
              <a:rPr lang="en-US" sz="1300" dirty="0"/>
              <a:t>Staffing and leadership is critical to ensuring resident safety, wellbeing, and quality of life. Staffing levels and practices vary widely across providers, creating inconsistencies in care and supports.</a:t>
            </a:r>
            <a:endParaRPr lang="en-US" sz="1300" kern="100" dirty="0">
              <a:highlight>
                <a:srgbClr val="FFFF00"/>
              </a:highlight>
              <a:cs typeface="Times New Roman"/>
            </a:endParaRPr>
          </a:p>
        </p:txBody>
      </p:sp>
      <p:sp>
        <p:nvSpPr>
          <p:cNvPr id="3" name="Rectangle 2">
            <a:extLst>
              <a:ext uri="{FF2B5EF4-FFF2-40B4-BE49-F238E27FC236}">
                <a16:creationId xmlns:a16="http://schemas.microsoft.com/office/drawing/2014/main" id="{11078D68-7FFB-BC3D-1640-99442623FDF7}"/>
              </a:ext>
            </a:extLst>
          </p:cNvPr>
          <p:cNvSpPr/>
          <p:nvPr/>
        </p:nvSpPr>
        <p:spPr>
          <a:xfrm>
            <a:off x="361949" y="1252423"/>
            <a:ext cx="11468101" cy="276299"/>
          </a:xfrm>
          <a:prstGeom prst="rect">
            <a:avLst/>
          </a:prstGeom>
          <a:solidFill>
            <a:schemeClr val="bg1">
              <a:lumMod val="9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RECOMMENDATIONS</a:t>
            </a:r>
          </a:p>
        </p:txBody>
      </p:sp>
      <p:sp>
        <p:nvSpPr>
          <p:cNvPr id="2" name="TextBox 1">
            <a:extLst>
              <a:ext uri="{FF2B5EF4-FFF2-40B4-BE49-F238E27FC236}">
                <a16:creationId xmlns:a16="http://schemas.microsoft.com/office/drawing/2014/main" id="{886C162C-12E2-4657-6E5B-899A90D9C485}"/>
              </a:ext>
            </a:extLst>
          </p:cNvPr>
          <p:cNvSpPr txBox="1"/>
          <p:nvPr/>
        </p:nvSpPr>
        <p:spPr>
          <a:xfrm>
            <a:off x="361948" y="1598392"/>
            <a:ext cx="1644652" cy="3713084"/>
          </a:xfrm>
          <a:prstGeom prst="rect">
            <a:avLst/>
          </a:prstGeom>
          <a:solidFill>
            <a:schemeClr val="bg2">
              <a:lumMod val="90000"/>
            </a:schemeClr>
          </a:solidFill>
        </p:spPr>
        <p:txBody>
          <a:bodyPr wrap="square" anchor="ctr">
            <a:noAutofit/>
          </a:bodyPr>
          <a:lstStyle/>
          <a:p>
            <a:pPr algn="ctr">
              <a:spcAft>
                <a:spcPts val="600"/>
              </a:spcAft>
            </a:pPr>
            <a:r>
              <a:rPr lang="en-US" sz="1400" b="1"/>
              <a:t>Agency/ Regulatory Actions</a:t>
            </a:r>
          </a:p>
        </p:txBody>
      </p:sp>
      <p:sp>
        <p:nvSpPr>
          <p:cNvPr id="11" name="TextBox 10">
            <a:extLst>
              <a:ext uri="{FF2B5EF4-FFF2-40B4-BE49-F238E27FC236}">
                <a16:creationId xmlns:a16="http://schemas.microsoft.com/office/drawing/2014/main" id="{C0E56FD3-CE0C-9C58-FFE2-26B0979585BE}"/>
              </a:ext>
            </a:extLst>
          </p:cNvPr>
          <p:cNvSpPr txBox="1"/>
          <p:nvPr/>
        </p:nvSpPr>
        <p:spPr>
          <a:xfrm>
            <a:off x="2006599" y="1520714"/>
            <a:ext cx="9937750" cy="3877985"/>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300" b="1" i="1" u="sng" dirty="0"/>
              <a:t>Nurse capacity</a:t>
            </a:r>
            <a:r>
              <a:rPr lang="en-US" sz="1300" dirty="0"/>
              <a:t>. By </a:t>
            </a:r>
            <a:r>
              <a:rPr lang="en-US" sz="1300" b="1" dirty="0"/>
              <a:t>January 1, 2027</a:t>
            </a:r>
            <a:r>
              <a:rPr lang="en-US" sz="1300" dirty="0"/>
              <a:t>, require every ALR to designate a licensed nurse employed by or under written agreement with the residence, to develop and oversee service plans. The nurse must provide on‑site services for a minimum number of hours each week, scaled to ALR size, resident acuity and skilled needs, and be available on call 24 hours a day to support staff and respond to changes in resident condition. Note: RNs must conduct assessment and oversee alignment of care plan/ service plan with assessment. </a:t>
            </a:r>
          </a:p>
          <a:p>
            <a:pPr marL="285750" indent="-285750">
              <a:spcAft>
                <a:spcPts val="600"/>
              </a:spcAft>
              <a:buFont typeface="Arial" panose="020B0604020202020204" pitchFamily="34" charset="0"/>
              <a:buChar char="•"/>
            </a:pPr>
            <a:r>
              <a:rPr lang="en-US" sz="1300" b="1" i="1" u="sng" dirty="0"/>
              <a:t>Leadership competency</a:t>
            </a:r>
            <a:r>
              <a:rPr lang="en-US" sz="1300" dirty="0"/>
              <a:t>. By </a:t>
            </a:r>
            <a:r>
              <a:rPr lang="en-US" sz="1300" b="1" dirty="0"/>
              <a:t>January 1, 2027</a:t>
            </a:r>
            <a:r>
              <a:rPr lang="en-US" sz="1300" dirty="0"/>
              <a:t>, require each ALR’s Executive Director or Resident Care Director to complete state-recognized training or an industry-recognized credentialing, such as the National Association of Long Term Care Administrator Boards Residential Care/Assisted Living certification or an equivalent, to ensure consistency, quality, and continuing education.</a:t>
            </a:r>
          </a:p>
          <a:p>
            <a:pPr marL="285750" indent="-285750">
              <a:spcAft>
                <a:spcPts val="600"/>
              </a:spcAft>
              <a:buFont typeface="Arial" panose="020B0604020202020204" pitchFamily="34" charset="0"/>
              <a:buChar char="•"/>
            </a:pPr>
            <a:r>
              <a:rPr lang="en-US" sz="1300" b="1" i="1" u="sng" dirty="0"/>
              <a:t>Acuity-based staffing model</a:t>
            </a:r>
            <a:r>
              <a:rPr lang="en-US" sz="1300" b="1" i="1" dirty="0"/>
              <a:t>. </a:t>
            </a:r>
            <a:r>
              <a:rPr lang="en-US" sz="1300" dirty="0"/>
              <a:t>By </a:t>
            </a:r>
            <a:r>
              <a:rPr lang="en-US" sz="1300" b="1" dirty="0"/>
              <a:t>July 1, 2027</a:t>
            </a:r>
            <a:r>
              <a:rPr lang="en-US" sz="1300" dirty="0"/>
              <a:t>, AGE will implement an acuity-informed staffing model that accounts for resident needs, care complexity, and ALR size—providing flexibility and avoiding one-size-fits-all ratios. This should be phased in and developed with providers to ensure feasibility and align with emerging best practices.</a:t>
            </a:r>
          </a:p>
          <a:p>
            <a:pPr marL="285750" indent="-285750">
              <a:spcAft>
                <a:spcPts val="600"/>
              </a:spcAft>
              <a:buFont typeface="Arial" panose="020B0604020202020204" pitchFamily="34" charset="0"/>
              <a:buChar char="•"/>
            </a:pPr>
            <a:r>
              <a:rPr lang="en-US" sz="1300" b="1" i="1" u="sng" dirty="0"/>
              <a:t>Workforce development</a:t>
            </a:r>
            <a:r>
              <a:rPr lang="en-US" sz="1300" dirty="0"/>
              <a:t>. Ensure certified nursing assistants (CNA) are aware of and connected to state-supported CNA training and career ladder programs established under the long-term care legislation. Ensure dementia training adheres to current evidence-based standards and require ALRs to document competency of all staff, and provide families clear information on dementia training content.</a:t>
            </a:r>
          </a:p>
          <a:p>
            <a:pPr marL="285750" indent="-285750">
              <a:spcAft>
                <a:spcPts val="600"/>
              </a:spcAft>
              <a:buFont typeface="Arial" panose="020B0604020202020204" pitchFamily="34" charset="0"/>
              <a:buChar char="•"/>
            </a:pPr>
            <a:r>
              <a:rPr lang="en-US" sz="1300" b="1" i="1" u="sng" dirty="0"/>
              <a:t>Self-governed resident &amp; family councils</a:t>
            </a:r>
            <a:r>
              <a:rPr lang="en-US" sz="1300" dirty="0"/>
              <a:t>. Require ALRs to support resident and family meetings. Self-governed councils should be supported whenever possible; at minimum, ALRs must hold regular (monthly or quarterly) resident meeting.</a:t>
            </a:r>
          </a:p>
          <a:p>
            <a:pPr marL="285750" indent="-285750">
              <a:spcAft>
                <a:spcPts val="600"/>
              </a:spcAft>
              <a:buFont typeface="Arial" panose="020B0604020202020204" pitchFamily="34" charset="0"/>
              <a:buChar char="•"/>
            </a:pPr>
            <a:r>
              <a:rPr lang="en-US" sz="1300" b="1" i="1" u="sng" dirty="0"/>
              <a:t>Annual listening sessions</a:t>
            </a:r>
            <a:r>
              <a:rPr lang="en-US" sz="1300" dirty="0"/>
              <a:t>. Starting in CY2026, AGE will convene listening sessions with residents and families to gather regular and ongoing feedback and evaluate the impact of commission recommendations.</a:t>
            </a:r>
          </a:p>
        </p:txBody>
      </p:sp>
      <p:sp>
        <p:nvSpPr>
          <p:cNvPr id="9" name="TextBox 8">
            <a:extLst>
              <a:ext uri="{FF2B5EF4-FFF2-40B4-BE49-F238E27FC236}">
                <a16:creationId xmlns:a16="http://schemas.microsoft.com/office/drawing/2014/main" id="{1A8236BE-2F40-3016-D784-912CDB5BFF06}"/>
              </a:ext>
            </a:extLst>
          </p:cNvPr>
          <p:cNvSpPr txBox="1"/>
          <p:nvPr/>
        </p:nvSpPr>
        <p:spPr>
          <a:xfrm>
            <a:off x="361947" y="5387618"/>
            <a:ext cx="1644653" cy="432154"/>
          </a:xfrm>
          <a:prstGeom prst="rect">
            <a:avLst/>
          </a:prstGeom>
          <a:solidFill>
            <a:schemeClr val="bg2">
              <a:lumMod val="90000"/>
            </a:schemeClr>
          </a:solidFill>
        </p:spPr>
        <p:txBody>
          <a:bodyPr wrap="square" anchor="ctr">
            <a:noAutofit/>
          </a:bodyPr>
          <a:lstStyle/>
          <a:p>
            <a:pPr algn="ctr">
              <a:spcAft>
                <a:spcPts val="600"/>
              </a:spcAft>
            </a:pPr>
            <a:r>
              <a:rPr lang="en-US" sz="1400" b="1" dirty="0"/>
              <a:t>Potential Legislative Actions</a:t>
            </a:r>
          </a:p>
        </p:txBody>
      </p:sp>
      <p:sp>
        <p:nvSpPr>
          <p:cNvPr id="10" name="TextBox 9">
            <a:extLst>
              <a:ext uri="{FF2B5EF4-FFF2-40B4-BE49-F238E27FC236}">
                <a16:creationId xmlns:a16="http://schemas.microsoft.com/office/drawing/2014/main" id="{55455048-7D69-30A0-0780-CBE3C2CCD0C0}"/>
              </a:ext>
            </a:extLst>
          </p:cNvPr>
          <p:cNvSpPr txBox="1"/>
          <p:nvPr/>
        </p:nvSpPr>
        <p:spPr>
          <a:xfrm>
            <a:off x="2006598" y="5503966"/>
            <a:ext cx="9512302" cy="292388"/>
          </a:xfrm>
          <a:prstGeom prst="rect">
            <a:avLst/>
          </a:prstGeom>
          <a:noFill/>
        </p:spPr>
        <p:txBody>
          <a:bodyPr wrap="square">
            <a:spAutoFit/>
          </a:bodyPr>
          <a:lstStyle/>
          <a:p>
            <a:pPr marL="285750" indent="-285750">
              <a:buFont typeface="Arial" panose="020B0604020202020204" pitchFamily="34" charset="0"/>
              <a:buChar char="•"/>
            </a:pPr>
            <a:r>
              <a:rPr lang="en-US" sz="1300" dirty="0"/>
              <a:t>Amend MGL Chapter 111, Section 72W½ to allow certified medication aides (CMAs) to work in ALRs</a:t>
            </a:r>
          </a:p>
        </p:txBody>
      </p:sp>
      <p:sp>
        <p:nvSpPr>
          <p:cNvPr id="6" name="Rectangle 5">
            <a:extLst>
              <a:ext uri="{FF2B5EF4-FFF2-40B4-BE49-F238E27FC236}">
                <a16:creationId xmlns:a16="http://schemas.microsoft.com/office/drawing/2014/main" id="{7F774EB2-51FA-58C1-ACE8-0BDF7108D07E}"/>
              </a:ext>
            </a:extLst>
          </p:cNvPr>
          <p:cNvSpPr/>
          <p:nvPr/>
        </p:nvSpPr>
        <p:spPr>
          <a:xfrm>
            <a:off x="361948" y="5914964"/>
            <a:ext cx="1644652" cy="42570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RESIDENT &amp; FAMILY IMPACT</a:t>
            </a:r>
          </a:p>
        </p:txBody>
      </p:sp>
      <p:sp>
        <p:nvSpPr>
          <p:cNvPr id="15" name="TextBox 14">
            <a:extLst>
              <a:ext uri="{FF2B5EF4-FFF2-40B4-BE49-F238E27FC236}">
                <a16:creationId xmlns:a16="http://schemas.microsoft.com/office/drawing/2014/main" id="{48E76AA5-B65E-4768-F99C-BDB04E06DA52}"/>
              </a:ext>
            </a:extLst>
          </p:cNvPr>
          <p:cNvSpPr txBox="1"/>
          <p:nvPr/>
        </p:nvSpPr>
        <p:spPr>
          <a:xfrm>
            <a:off x="2006598" y="5888351"/>
            <a:ext cx="9823452" cy="492443"/>
          </a:xfrm>
          <a:prstGeom prst="rect">
            <a:avLst/>
          </a:prstGeom>
          <a:noFill/>
        </p:spPr>
        <p:txBody>
          <a:bodyPr wrap="square">
            <a:spAutoFit/>
          </a:bodyPr>
          <a:lstStyle/>
          <a:p>
            <a:pPr>
              <a:spcAft>
                <a:spcPts val="600"/>
              </a:spcAft>
            </a:pPr>
            <a:r>
              <a:rPr lang="en-US" sz="1300" dirty="0"/>
              <a:t>Clear staffing standards help families set realistic expectations when choosing an ALR. Regular resident and family feedback ensures policies reflect lived experience.</a:t>
            </a:r>
            <a:endParaRPr lang="en-US" sz="1300" kern="100" dirty="0">
              <a:highlight>
                <a:srgbClr val="FFFF00"/>
              </a:highlight>
              <a:cs typeface="Times New Roman"/>
            </a:endParaRPr>
          </a:p>
        </p:txBody>
      </p:sp>
      <p:cxnSp>
        <p:nvCxnSpPr>
          <p:cNvPr id="17" name="Straight Connector 16">
            <a:extLst>
              <a:ext uri="{FF2B5EF4-FFF2-40B4-BE49-F238E27FC236}">
                <a16:creationId xmlns:a16="http://schemas.microsoft.com/office/drawing/2014/main" id="{2F4CE21E-EF30-BF11-5674-2590B003924C}"/>
              </a:ext>
              <a:ext uri="{C183D7F6-B498-43B3-948B-1728B52AA6E4}">
                <adec:decorative xmlns:adec="http://schemas.microsoft.com/office/drawing/2017/decorative" val="1"/>
              </a:ext>
            </a:extLst>
          </p:cNvPr>
          <p:cNvCxnSpPr>
            <a:cxnSpLocks/>
          </p:cNvCxnSpPr>
          <p:nvPr/>
        </p:nvCxnSpPr>
        <p:spPr>
          <a:xfrm>
            <a:off x="2120896" y="5372098"/>
            <a:ext cx="9613904" cy="31038"/>
          </a:xfrm>
          <a:prstGeom prst="line">
            <a:avLst/>
          </a:prstGeom>
          <a:ln>
            <a:solidFill>
              <a:srgbClr val="C2DED4"/>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666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88774-4793-720C-FE5B-B4410FAF73DA}"/>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8898263A-8B50-A10C-1D56-10F69F2A7EC1}"/>
              </a:ext>
              <a:ext uri="{C183D7F6-B498-43B3-948B-1728B52AA6E4}">
                <adec:decorative xmlns:adec="http://schemas.microsoft.com/office/drawing/2017/decorative" val="1"/>
              </a:ext>
            </a:extLst>
          </p:cNvPr>
          <p:cNvSpPr/>
          <p:nvPr/>
        </p:nvSpPr>
        <p:spPr>
          <a:xfrm>
            <a:off x="247649" y="1212848"/>
            <a:ext cx="11706225" cy="4566672"/>
          </a:xfrm>
          <a:prstGeom prst="rect">
            <a:avLst/>
          </a:prstGeom>
          <a:solidFill>
            <a:schemeClr val="bg1"/>
          </a:solidFill>
          <a:ln>
            <a:solidFill>
              <a:srgbClr val="52957D"/>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Title 1">
            <a:extLst>
              <a:ext uri="{FF2B5EF4-FFF2-40B4-BE49-F238E27FC236}">
                <a16:creationId xmlns:a16="http://schemas.microsoft.com/office/drawing/2014/main" id="{C3894D82-0466-A0C6-61F5-5778DB3C8661}"/>
              </a:ext>
            </a:extLst>
          </p:cNvPr>
          <p:cNvSpPr txBox="1">
            <a:spLocks noGrp="1"/>
          </p:cNvSpPr>
          <p:nvPr>
            <p:ph type="title" idx="4294967295"/>
          </p:nvPr>
        </p:nvSpPr>
        <p:spPr>
          <a:xfrm>
            <a:off x="571501" y="299811"/>
            <a:ext cx="11382374" cy="39880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2800" b="1" i="0" kern="1200">
                <a:solidFill>
                  <a:srgbClr val="8E9838"/>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2"/>
                </a:solidFill>
                <a:effectLst/>
                <a:uLnTx/>
                <a:uFillTx/>
                <a:latin typeface="+mj-lt"/>
                <a:ea typeface="+mj-ea"/>
                <a:cs typeface="Arial"/>
              </a:rPr>
              <a:t>Recommendation 5 | </a:t>
            </a:r>
            <a:r>
              <a:rPr kumimoji="0" lang="en-US" sz="2800" b="1" i="1" u="none" strike="noStrike" kern="1200" cap="none" spc="0" normalizeH="0" baseline="0" noProof="0" dirty="0">
                <a:ln>
                  <a:noFill/>
                </a:ln>
                <a:solidFill>
                  <a:schemeClr val="accent2"/>
                </a:solidFill>
                <a:effectLst/>
                <a:uLnTx/>
                <a:uFillTx/>
                <a:latin typeface="+mj-lt"/>
                <a:ea typeface="+mj-ea"/>
                <a:cs typeface="Arial"/>
              </a:rPr>
              <a:t>Bolster Emergency Preparedness &amp; Safety</a:t>
            </a:r>
          </a:p>
        </p:txBody>
      </p:sp>
      <p:sp>
        <p:nvSpPr>
          <p:cNvPr id="22" name="Rectangle 21">
            <a:extLst>
              <a:ext uri="{FF2B5EF4-FFF2-40B4-BE49-F238E27FC236}">
                <a16:creationId xmlns:a16="http://schemas.microsoft.com/office/drawing/2014/main" id="{E9BCCB04-EB21-76C8-D057-E90623C5A4F5}"/>
              </a:ext>
            </a:extLst>
          </p:cNvPr>
          <p:cNvSpPr/>
          <p:nvPr/>
        </p:nvSpPr>
        <p:spPr>
          <a:xfrm>
            <a:off x="361950" y="809626"/>
            <a:ext cx="1419730" cy="34230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rPr>
              <a:t>KEY FINDINGS</a:t>
            </a:r>
          </a:p>
        </p:txBody>
      </p:sp>
      <p:sp>
        <p:nvSpPr>
          <p:cNvPr id="21" name="TextBox 20">
            <a:extLst>
              <a:ext uri="{FF2B5EF4-FFF2-40B4-BE49-F238E27FC236}">
                <a16:creationId xmlns:a16="http://schemas.microsoft.com/office/drawing/2014/main" id="{5176DD6A-E810-0DCE-C363-929737D85C09}"/>
              </a:ext>
            </a:extLst>
          </p:cNvPr>
          <p:cNvSpPr txBox="1"/>
          <p:nvPr/>
        </p:nvSpPr>
        <p:spPr>
          <a:xfrm>
            <a:off x="1781680" y="848733"/>
            <a:ext cx="10048369" cy="292388"/>
          </a:xfrm>
          <a:prstGeom prst="rect">
            <a:avLst/>
          </a:prstGeom>
          <a:noFill/>
        </p:spPr>
        <p:txBody>
          <a:bodyPr wrap="square" lIns="91440" tIns="45720" rIns="91440" bIns="45720" anchor="t">
            <a:spAutoFit/>
          </a:bodyPr>
          <a:lstStyle/>
          <a:p>
            <a:r>
              <a:rPr lang="en-US" sz="1300" dirty="0"/>
              <a:t>The Gabriel House fire underscored the urgent need for stronger fire and emergency preparedness standards.</a:t>
            </a:r>
          </a:p>
        </p:txBody>
      </p:sp>
      <p:sp>
        <p:nvSpPr>
          <p:cNvPr id="3" name="Rectangle 2">
            <a:extLst>
              <a:ext uri="{FF2B5EF4-FFF2-40B4-BE49-F238E27FC236}">
                <a16:creationId xmlns:a16="http://schemas.microsoft.com/office/drawing/2014/main" id="{72DC6412-8A17-14BB-F4D0-6D2C92DDDCB7}"/>
              </a:ext>
            </a:extLst>
          </p:cNvPr>
          <p:cNvSpPr/>
          <p:nvPr/>
        </p:nvSpPr>
        <p:spPr>
          <a:xfrm>
            <a:off x="361948" y="1277823"/>
            <a:ext cx="11468098" cy="338555"/>
          </a:xfrm>
          <a:prstGeom prst="rect">
            <a:avLst/>
          </a:prstGeom>
          <a:solidFill>
            <a:schemeClr val="bg1">
              <a:lumMod val="9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RECOMMENDATIONS</a:t>
            </a:r>
          </a:p>
        </p:txBody>
      </p:sp>
      <p:sp>
        <p:nvSpPr>
          <p:cNvPr id="8" name="TextBox 7">
            <a:extLst>
              <a:ext uri="{FF2B5EF4-FFF2-40B4-BE49-F238E27FC236}">
                <a16:creationId xmlns:a16="http://schemas.microsoft.com/office/drawing/2014/main" id="{7FA7E5D1-3188-F1F1-318D-3EB8FB3B39BB}"/>
              </a:ext>
            </a:extLst>
          </p:cNvPr>
          <p:cNvSpPr txBox="1"/>
          <p:nvPr/>
        </p:nvSpPr>
        <p:spPr>
          <a:xfrm>
            <a:off x="361948" y="1688984"/>
            <a:ext cx="1419732" cy="3956168"/>
          </a:xfrm>
          <a:prstGeom prst="rect">
            <a:avLst/>
          </a:prstGeom>
          <a:solidFill>
            <a:schemeClr val="bg2">
              <a:lumMod val="90000"/>
            </a:schemeClr>
          </a:solidFill>
        </p:spPr>
        <p:txBody>
          <a:bodyPr wrap="square" anchor="ctr">
            <a:noAutofit/>
          </a:bodyPr>
          <a:lstStyle/>
          <a:p>
            <a:pPr algn="ctr">
              <a:spcAft>
                <a:spcPts val="600"/>
              </a:spcAft>
            </a:pPr>
            <a:r>
              <a:rPr lang="en-US" sz="1400" b="1" dirty="0"/>
              <a:t>Agency/ Regulatory Actions</a:t>
            </a:r>
          </a:p>
        </p:txBody>
      </p:sp>
      <p:sp>
        <p:nvSpPr>
          <p:cNvPr id="11" name="TextBox 10">
            <a:extLst>
              <a:ext uri="{FF2B5EF4-FFF2-40B4-BE49-F238E27FC236}">
                <a16:creationId xmlns:a16="http://schemas.microsoft.com/office/drawing/2014/main" id="{24530E82-0A40-C794-6787-4C8A85DF8594}"/>
              </a:ext>
            </a:extLst>
          </p:cNvPr>
          <p:cNvSpPr txBox="1"/>
          <p:nvPr/>
        </p:nvSpPr>
        <p:spPr>
          <a:xfrm>
            <a:off x="1781679" y="1624535"/>
            <a:ext cx="10172195" cy="4154984"/>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300" b="1" i="1" u="sng" dirty="0"/>
              <a:t>Annual inspection verification</a:t>
            </a:r>
            <a:r>
              <a:rPr lang="en-US" sz="1300" dirty="0"/>
              <a:t>. By </a:t>
            </a:r>
            <a:r>
              <a:rPr lang="en-US" sz="1300" b="1" dirty="0"/>
              <a:t>July 1, 2026</a:t>
            </a:r>
            <a:r>
              <a:rPr lang="en-US" sz="1300" dirty="0"/>
              <a:t>, require ALRs to provide annual sign-off and/or documentation from their local fire department, building inspector (where applicable), and board of health confirming inspection dates and no outstanding violations. Inspection documentation must be publicly posted in the ALR and verified by AGE during compliance reviews. </a:t>
            </a:r>
          </a:p>
          <a:p>
            <a:pPr marL="285750" indent="-285750">
              <a:spcAft>
                <a:spcPts val="600"/>
              </a:spcAft>
              <a:buFont typeface="Arial" panose="020B0604020202020204" pitchFamily="34" charset="0"/>
              <a:buChar char="•"/>
            </a:pPr>
            <a:r>
              <a:rPr lang="en-US" sz="1300" b="1" i="1" u="sng" dirty="0"/>
              <a:t>Enhance emergency preparedness &amp; life safety requirements</a:t>
            </a:r>
            <a:r>
              <a:rPr lang="en-US" sz="1300" dirty="0"/>
              <a:t>. By </a:t>
            </a:r>
            <a:r>
              <a:rPr lang="en-US" sz="1300" b="1" dirty="0"/>
              <a:t>January 1,</a:t>
            </a:r>
            <a:r>
              <a:rPr lang="en-US" sz="1300" b="1" strike="sngStrike" dirty="0"/>
              <a:t> </a:t>
            </a:r>
            <a:r>
              <a:rPr lang="en-US" sz="1300" b="1" dirty="0"/>
              <a:t>2027</a:t>
            </a:r>
            <a:r>
              <a:rPr lang="en-US" sz="1300" dirty="0"/>
              <a:t>:</a:t>
            </a:r>
          </a:p>
          <a:p>
            <a:pPr marL="742950" lvl="1" indent="-285750">
              <a:spcAft>
                <a:spcPts val="600"/>
              </a:spcAft>
              <a:buFont typeface="Arial" panose="020B0604020202020204" pitchFamily="34" charset="0"/>
              <a:buChar char="•"/>
            </a:pPr>
            <a:r>
              <a:rPr lang="en-US" sz="1300" dirty="0"/>
              <a:t>Amend AGE onsite compliance checklists to incorporate appropriate life-safety criteria aligned with Department of Public Health long-term care facility survey standards, where appropriate and applicable. These updates should be phased in with structured provider engagement to promote understanding of expectations, allow sufficient time for compliance, and support a smooth and timely transition that maintains resident safety.</a:t>
            </a:r>
          </a:p>
          <a:p>
            <a:pPr marL="742950" lvl="1" indent="-285750">
              <a:spcAft>
                <a:spcPts val="600"/>
              </a:spcAft>
              <a:buFont typeface="Arial" panose="020B0604020202020204" pitchFamily="34" charset="0"/>
              <a:buChar char="•"/>
            </a:pPr>
            <a:r>
              <a:rPr lang="en-US" sz="1300" dirty="0"/>
              <a:t>Require ALRs to update emergency plans annually, provide annual staff training on emergency response, and complete documented annual hazard vulnerability analyses that are developed, reviewed and approved by experts in emergency preparedness (i.e., professional with recognized emergency-management qualifications—such as IAEM certification, FEMA/NIMS/HSEEP training, or relevant experience in emergency management, public health preparedness, or fire safety—who is qualified to develop, assess, and approve hazard vulnerability analyses and emergency plans consistent with nationally accepted standards);</a:t>
            </a:r>
          </a:p>
          <a:p>
            <a:pPr marL="742950" lvl="1" indent="-285750">
              <a:spcAft>
                <a:spcPts val="600"/>
              </a:spcAft>
              <a:buFont typeface="Arial" panose="020B0604020202020204" pitchFamily="34" charset="0"/>
              <a:buChar char="•"/>
            </a:pPr>
            <a:r>
              <a:rPr lang="en-US" sz="1300" dirty="0"/>
              <a:t>Require quarterly emergency exercises of all staff and annual evacuation drills of all staff (direct and contracted); </a:t>
            </a:r>
          </a:p>
          <a:p>
            <a:pPr marL="742950" lvl="1" indent="-285750">
              <a:spcAft>
                <a:spcPts val="600"/>
              </a:spcAft>
              <a:buFont typeface="Arial" panose="020B0604020202020204" pitchFamily="34" charset="0"/>
              <a:buChar char="•"/>
            </a:pPr>
            <a:r>
              <a:rPr lang="en-US" sz="1300" dirty="0"/>
              <a:t>Require ALRs to maintain a standard census document for immediate access by emergency services identifying residents, their location and their individualized emergency needs (e.g., hearing, vision, mobility, oxygen, vital medications, cognitive impairment/ dementia). Census documents should correspond with individualized emergency assistance plans documented in every resident service plan. </a:t>
            </a:r>
          </a:p>
          <a:p>
            <a:pPr marL="742950" lvl="1" indent="-285750">
              <a:spcAft>
                <a:spcPts val="600"/>
              </a:spcAft>
              <a:buFont typeface="Arial" panose="020B0604020202020204" pitchFamily="34" charset="0"/>
              <a:buChar char="•"/>
            </a:pPr>
            <a:r>
              <a:rPr lang="en-US" sz="1300" dirty="0"/>
              <a:t>Explore a data-sharing protocol to provide first responders with real-time emergency information.</a:t>
            </a:r>
          </a:p>
        </p:txBody>
      </p:sp>
      <p:sp>
        <p:nvSpPr>
          <p:cNvPr id="6" name="Rectangle 5">
            <a:extLst>
              <a:ext uri="{FF2B5EF4-FFF2-40B4-BE49-F238E27FC236}">
                <a16:creationId xmlns:a16="http://schemas.microsoft.com/office/drawing/2014/main" id="{E3F34E2C-E75F-CF78-6F92-0736251C60C0}"/>
              </a:ext>
            </a:extLst>
          </p:cNvPr>
          <p:cNvSpPr/>
          <p:nvPr/>
        </p:nvSpPr>
        <p:spPr>
          <a:xfrm>
            <a:off x="361947" y="5881050"/>
            <a:ext cx="1419733" cy="41708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RESIDENT &amp; FAMILY IMPACT</a:t>
            </a:r>
          </a:p>
        </p:txBody>
      </p:sp>
      <p:sp>
        <p:nvSpPr>
          <p:cNvPr id="15" name="TextBox 14">
            <a:extLst>
              <a:ext uri="{FF2B5EF4-FFF2-40B4-BE49-F238E27FC236}">
                <a16:creationId xmlns:a16="http://schemas.microsoft.com/office/drawing/2014/main" id="{E678CC1B-8EEA-B889-7F68-061FF2B0C0BD}"/>
              </a:ext>
            </a:extLst>
          </p:cNvPr>
          <p:cNvSpPr txBox="1"/>
          <p:nvPr/>
        </p:nvSpPr>
        <p:spPr>
          <a:xfrm>
            <a:off x="1781681" y="5949414"/>
            <a:ext cx="10048367" cy="292388"/>
          </a:xfrm>
          <a:prstGeom prst="rect">
            <a:avLst/>
          </a:prstGeom>
          <a:noFill/>
        </p:spPr>
        <p:txBody>
          <a:bodyPr wrap="square">
            <a:spAutoFit/>
          </a:bodyPr>
          <a:lstStyle/>
          <a:p>
            <a:pPr>
              <a:spcAft>
                <a:spcPts val="600"/>
              </a:spcAft>
            </a:pPr>
            <a:r>
              <a:rPr lang="en-US" sz="1300" dirty="0"/>
              <a:t>Stronger fire safety and emergency planning will provide greater clarity and peace of mind, as well as protect against future tragedies. </a:t>
            </a:r>
            <a:endParaRPr lang="en-US" sz="1300" kern="100" dirty="0">
              <a:highlight>
                <a:srgbClr val="FFFF00"/>
              </a:highlight>
              <a:cs typeface="Times New Roman"/>
            </a:endParaRPr>
          </a:p>
        </p:txBody>
      </p:sp>
    </p:spTree>
    <p:extLst>
      <p:ext uri="{BB962C8B-B14F-4D97-AF65-F5344CB8AC3E}">
        <p14:creationId xmlns:p14="http://schemas.microsoft.com/office/powerpoint/2010/main" val="128657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25100-210C-3412-F896-321CD32FDD0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5854F0A-8B24-E491-DB24-57351DDF0231}"/>
              </a:ext>
            </a:extLst>
          </p:cNvPr>
          <p:cNvSpPr txBox="1">
            <a:spLocks noGrp="1"/>
          </p:cNvSpPr>
          <p:nvPr>
            <p:ph type="title" idx="4294967295"/>
          </p:nvPr>
        </p:nvSpPr>
        <p:spPr>
          <a:xfrm>
            <a:off x="571501" y="299811"/>
            <a:ext cx="11382374" cy="39880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2800" b="1" i="0" kern="1200">
                <a:solidFill>
                  <a:srgbClr val="8E9838"/>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2"/>
                </a:solidFill>
                <a:effectLst/>
                <a:uLnTx/>
                <a:uFillTx/>
                <a:latin typeface="+mj-lt"/>
                <a:ea typeface="+mj-ea"/>
                <a:cs typeface="Arial"/>
              </a:rPr>
              <a:t>Recommendation 6 | </a:t>
            </a:r>
            <a:r>
              <a:rPr kumimoji="0" lang="en-US" sz="2800" b="1" i="1" u="none" strike="noStrike" kern="1200" cap="none" spc="0" normalizeH="0" baseline="0" noProof="0" dirty="0">
                <a:ln>
                  <a:noFill/>
                </a:ln>
                <a:solidFill>
                  <a:schemeClr val="accent2"/>
                </a:solidFill>
                <a:effectLst/>
                <a:uLnTx/>
                <a:uFillTx/>
                <a:latin typeface="+mj-lt"/>
                <a:ea typeface="+mj-ea"/>
                <a:cs typeface="Arial"/>
              </a:rPr>
              <a:t>Address Affordable Access to ALRs</a:t>
            </a:r>
          </a:p>
        </p:txBody>
      </p:sp>
      <p:sp>
        <p:nvSpPr>
          <p:cNvPr id="22" name="Rectangle 21">
            <a:extLst>
              <a:ext uri="{FF2B5EF4-FFF2-40B4-BE49-F238E27FC236}">
                <a16:creationId xmlns:a16="http://schemas.microsoft.com/office/drawing/2014/main" id="{3D02EA2A-5F13-D608-6EE7-C7B19FF4B14E}"/>
              </a:ext>
            </a:extLst>
          </p:cNvPr>
          <p:cNvSpPr/>
          <p:nvPr/>
        </p:nvSpPr>
        <p:spPr>
          <a:xfrm>
            <a:off x="361950" y="863601"/>
            <a:ext cx="1428749" cy="32795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rPr>
              <a:t>KEY FINDINGS</a:t>
            </a:r>
          </a:p>
        </p:txBody>
      </p:sp>
      <p:sp>
        <p:nvSpPr>
          <p:cNvPr id="21" name="TextBox 20">
            <a:extLst>
              <a:ext uri="{FF2B5EF4-FFF2-40B4-BE49-F238E27FC236}">
                <a16:creationId xmlns:a16="http://schemas.microsoft.com/office/drawing/2014/main" id="{3CA0832F-7F52-ECB2-104B-CA146EFC1651}"/>
              </a:ext>
            </a:extLst>
          </p:cNvPr>
          <p:cNvSpPr txBox="1"/>
          <p:nvPr/>
        </p:nvSpPr>
        <p:spPr>
          <a:xfrm>
            <a:off x="1790699" y="883775"/>
            <a:ext cx="10039350" cy="307777"/>
          </a:xfrm>
          <a:prstGeom prst="rect">
            <a:avLst/>
          </a:prstGeom>
          <a:noFill/>
        </p:spPr>
        <p:txBody>
          <a:bodyPr wrap="square" lIns="91440" tIns="45720" rIns="91440" bIns="45720" anchor="t">
            <a:spAutoFit/>
          </a:bodyPr>
          <a:lstStyle/>
          <a:p>
            <a:r>
              <a:rPr lang="en-US" sz="1400" dirty="0"/>
              <a:t>ALRs remain unaffordable for many; pathways for lower-income residents are fragmented and difficult to navigate.</a:t>
            </a:r>
          </a:p>
        </p:txBody>
      </p:sp>
      <p:sp>
        <p:nvSpPr>
          <p:cNvPr id="20" name="Rectangle 19">
            <a:extLst>
              <a:ext uri="{FF2B5EF4-FFF2-40B4-BE49-F238E27FC236}">
                <a16:creationId xmlns:a16="http://schemas.microsoft.com/office/drawing/2014/main" id="{1B0F3072-E1E5-271F-8956-D277F344719B}"/>
              </a:ext>
              <a:ext uri="{C183D7F6-B498-43B3-948B-1728B52AA6E4}">
                <adec:decorative xmlns:adec="http://schemas.microsoft.com/office/drawing/2017/decorative" val="1"/>
              </a:ext>
            </a:extLst>
          </p:cNvPr>
          <p:cNvSpPr/>
          <p:nvPr/>
        </p:nvSpPr>
        <p:spPr>
          <a:xfrm>
            <a:off x="247649" y="1329783"/>
            <a:ext cx="11582401" cy="4067334"/>
          </a:xfrm>
          <a:prstGeom prst="rect">
            <a:avLst/>
          </a:prstGeom>
          <a:solidFill>
            <a:schemeClr val="bg1"/>
          </a:solidFill>
          <a:ln>
            <a:solidFill>
              <a:srgbClr val="52957D"/>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 name="Rectangle 2">
            <a:extLst>
              <a:ext uri="{FF2B5EF4-FFF2-40B4-BE49-F238E27FC236}">
                <a16:creationId xmlns:a16="http://schemas.microsoft.com/office/drawing/2014/main" id="{00FA0C6B-22D2-3491-28D6-F3E70E90D44A}"/>
              </a:ext>
            </a:extLst>
          </p:cNvPr>
          <p:cNvSpPr/>
          <p:nvPr/>
        </p:nvSpPr>
        <p:spPr>
          <a:xfrm>
            <a:off x="361948" y="1439749"/>
            <a:ext cx="11283951" cy="307776"/>
          </a:xfrm>
          <a:prstGeom prst="rect">
            <a:avLst/>
          </a:prstGeom>
          <a:solidFill>
            <a:schemeClr val="bg1">
              <a:lumMod val="9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RECOMMENDATIONS</a:t>
            </a:r>
          </a:p>
        </p:txBody>
      </p:sp>
      <p:sp>
        <p:nvSpPr>
          <p:cNvPr id="9" name="TextBox 8">
            <a:extLst>
              <a:ext uri="{FF2B5EF4-FFF2-40B4-BE49-F238E27FC236}">
                <a16:creationId xmlns:a16="http://schemas.microsoft.com/office/drawing/2014/main" id="{D65987B7-407B-D1C8-3431-4295C81E66C1}"/>
              </a:ext>
            </a:extLst>
          </p:cNvPr>
          <p:cNvSpPr txBox="1"/>
          <p:nvPr/>
        </p:nvSpPr>
        <p:spPr>
          <a:xfrm>
            <a:off x="361948" y="1857492"/>
            <a:ext cx="1428751" cy="3445407"/>
          </a:xfrm>
          <a:prstGeom prst="rect">
            <a:avLst/>
          </a:prstGeom>
          <a:solidFill>
            <a:schemeClr val="bg2">
              <a:lumMod val="90000"/>
            </a:schemeClr>
          </a:solidFill>
        </p:spPr>
        <p:txBody>
          <a:bodyPr wrap="square" anchor="ctr">
            <a:noAutofit/>
          </a:bodyPr>
          <a:lstStyle/>
          <a:p>
            <a:pPr algn="ctr">
              <a:spcAft>
                <a:spcPts val="600"/>
              </a:spcAft>
            </a:pPr>
            <a:r>
              <a:rPr lang="en-US" sz="1400" b="1" dirty="0"/>
              <a:t>Potential Legislative Actions</a:t>
            </a:r>
          </a:p>
        </p:txBody>
      </p:sp>
      <p:sp>
        <p:nvSpPr>
          <p:cNvPr id="11" name="TextBox 10">
            <a:extLst>
              <a:ext uri="{FF2B5EF4-FFF2-40B4-BE49-F238E27FC236}">
                <a16:creationId xmlns:a16="http://schemas.microsoft.com/office/drawing/2014/main" id="{ED5963ED-EA34-CD20-A233-B472325B9C0B}"/>
              </a:ext>
            </a:extLst>
          </p:cNvPr>
          <p:cNvSpPr txBox="1"/>
          <p:nvPr/>
        </p:nvSpPr>
        <p:spPr>
          <a:xfrm>
            <a:off x="1790699" y="1809635"/>
            <a:ext cx="10039350" cy="3493264"/>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pPr>
            <a:r>
              <a:rPr lang="en-US" sz="1400" b="1" i="1" u="sng" dirty="0"/>
              <a:t>Establish ALR Affordability Task Force</a:t>
            </a:r>
            <a:r>
              <a:rPr lang="en-US" sz="1400" dirty="0"/>
              <a:t>. By </a:t>
            </a:r>
            <a:r>
              <a:rPr lang="en-US" sz="1400" b="1" dirty="0"/>
              <a:t>July 1, 2026</a:t>
            </a:r>
            <a:r>
              <a:rPr lang="en-US" sz="1400" dirty="0"/>
              <a:t>, convene a task force to define “affordable ALR”, create an inventory of qualifying residences, assess the service versus housing and operational costs, identify and evaluate any gaps in the continuum of care, estimate statewide need, and recommend sustainable “housing plus services” financing models. The task force should review financing and affordability models for the defined population in other settings, as well as other states, including Medicaid-supported options, and assess feasibility for Massachusetts. The task force should clearly define: </a:t>
            </a:r>
          </a:p>
          <a:p>
            <a:pPr marL="742950" lvl="1" indent="-285750">
              <a:spcAft>
                <a:spcPts val="600"/>
              </a:spcAft>
              <a:buFont typeface="Arial" panose="020B0604020202020204" pitchFamily="34" charset="0"/>
              <a:buChar char="•"/>
            </a:pPr>
            <a:r>
              <a:rPr lang="en-US" sz="1400" dirty="0"/>
              <a:t>the targeted population and service needs; and</a:t>
            </a:r>
          </a:p>
          <a:p>
            <a:pPr marL="742950" lvl="1" indent="-285750">
              <a:spcAft>
                <a:spcPts val="600"/>
              </a:spcAft>
              <a:buFont typeface="Arial" panose="020B0604020202020204" pitchFamily="34" charset="0"/>
              <a:buChar char="•"/>
            </a:pPr>
            <a:r>
              <a:rPr lang="en-US" sz="1400" dirty="0"/>
              <a:t>the income levels of those supported or subsidized in any future model.</a:t>
            </a:r>
          </a:p>
          <a:p>
            <a:pPr lvl="1">
              <a:spcAft>
                <a:spcPts val="600"/>
              </a:spcAft>
            </a:pPr>
            <a:r>
              <a:rPr lang="en-US" sz="1400" dirty="0"/>
              <a:t>The task force should include representatives with expertise across housing, services, dementia care, aging services, financing, Medicaid, and consumer experience, including: AGE, MassHealth, DPH, EOHLC, ASAP/AAA, and ALR industry. </a:t>
            </a:r>
          </a:p>
          <a:p>
            <a:pPr lvl="1">
              <a:spcAft>
                <a:spcPts val="600"/>
              </a:spcAft>
            </a:pPr>
            <a:r>
              <a:rPr lang="en-US" sz="1400" dirty="0"/>
              <a:t>The task force should also obtain regular, meaningful feedback from consumers, family caregivers, Ombudsman representatives, and aging-services advocates to ensure recommendations remain resident-centered.</a:t>
            </a:r>
          </a:p>
          <a:p>
            <a:pPr marL="171450" indent="-171450">
              <a:spcAft>
                <a:spcPts val="600"/>
              </a:spcAft>
              <a:buFont typeface="Arial" panose="020B0604020202020204" pitchFamily="34" charset="0"/>
              <a:buChar char="•"/>
            </a:pPr>
            <a:r>
              <a:rPr lang="en-US" sz="1400" dirty="0"/>
              <a:t>Based on the recommendations that may come out of the ALR Affordability Task Force, the legislature may need to prepare certain statutory changes (e.g., create a capital fund for no-interest loans to assist “affordable” ALRs in upgrading facilities with best practice safety features). </a:t>
            </a:r>
          </a:p>
        </p:txBody>
      </p:sp>
      <p:sp>
        <p:nvSpPr>
          <p:cNvPr id="6" name="Rectangle 5">
            <a:extLst>
              <a:ext uri="{FF2B5EF4-FFF2-40B4-BE49-F238E27FC236}">
                <a16:creationId xmlns:a16="http://schemas.microsoft.com/office/drawing/2014/main" id="{23696409-A457-5017-C854-9E19A2EA8BD4}"/>
              </a:ext>
            </a:extLst>
          </p:cNvPr>
          <p:cNvSpPr/>
          <p:nvPr/>
        </p:nvSpPr>
        <p:spPr>
          <a:xfrm>
            <a:off x="361948" y="5648289"/>
            <a:ext cx="1428752" cy="47966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RESIDENT &amp; FAMILY IMPACT</a:t>
            </a:r>
          </a:p>
        </p:txBody>
      </p:sp>
      <p:sp>
        <p:nvSpPr>
          <p:cNvPr id="15" name="TextBox 14">
            <a:extLst>
              <a:ext uri="{FF2B5EF4-FFF2-40B4-BE49-F238E27FC236}">
                <a16:creationId xmlns:a16="http://schemas.microsoft.com/office/drawing/2014/main" id="{C5FC64FB-5A8E-D565-99DF-AA1956062541}"/>
              </a:ext>
            </a:extLst>
          </p:cNvPr>
          <p:cNvSpPr txBox="1"/>
          <p:nvPr/>
        </p:nvSpPr>
        <p:spPr>
          <a:xfrm>
            <a:off x="1790699" y="5629238"/>
            <a:ext cx="10039350" cy="523220"/>
          </a:xfrm>
          <a:prstGeom prst="rect">
            <a:avLst/>
          </a:prstGeom>
          <a:noFill/>
        </p:spPr>
        <p:txBody>
          <a:bodyPr wrap="square">
            <a:spAutoFit/>
          </a:bodyPr>
          <a:lstStyle/>
          <a:p>
            <a:pPr>
              <a:spcAft>
                <a:spcPts val="600"/>
              </a:spcAft>
            </a:pPr>
            <a:r>
              <a:rPr lang="en-US" sz="1400" dirty="0"/>
              <a:t>Greater clarity on the real cost of care versus housing and other costs, and possible opportunity for clearer pathways for lower-income older adults to access assisted living or equivalent “housing plus services” models.</a:t>
            </a:r>
            <a:endParaRPr lang="en-US" sz="1400" kern="100" dirty="0">
              <a:highlight>
                <a:srgbClr val="FFFF00"/>
              </a:highlight>
              <a:cs typeface="Times New Roman"/>
            </a:endParaRPr>
          </a:p>
        </p:txBody>
      </p:sp>
    </p:spTree>
    <p:extLst>
      <p:ext uri="{BB962C8B-B14F-4D97-AF65-F5344CB8AC3E}">
        <p14:creationId xmlns:p14="http://schemas.microsoft.com/office/powerpoint/2010/main" val="4201540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3D096-A989-6BBF-E0E5-D73F4060DE9A}"/>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thank you</a:t>
            </a:r>
          </a:p>
        </p:txBody>
      </p:sp>
    </p:spTree>
    <p:extLst>
      <p:ext uri="{BB962C8B-B14F-4D97-AF65-F5344CB8AC3E}">
        <p14:creationId xmlns:p14="http://schemas.microsoft.com/office/powerpoint/2010/main" val="610812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043D8-9CE7-3D31-8DC9-474998F682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8A84EF-A381-B9EE-33CB-B43D62AB290F}"/>
              </a:ext>
            </a:extLst>
          </p:cNvPr>
          <p:cNvSpPr>
            <a:spLocks noGrp="1"/>
          </p:cNvSpPr>
          <p:nvPr>
            <p:ph type="title"/>
          </p:nvPr>
        </p:nvSpPr>
        <p:spPr>
          <a:xfrm>
            <a:off x="587633" y="2320469"/>
            <a:ext cx="11049000" cy="1423311"/>
          </a:xfrm>
        </p:spPr>
        <p:txBody>
          <a:bodyPr/>
          <a:lstStyle/>
          <a:p>
            <a:r>
              <a:rPr lang="en-US" sz="4400" kern="100">
                <a:solidFill>
                  <a:srgbClr val="007F86"/>
                </a:solidFill>
                <a:latin typeface="+mj-lt"/>
                <a:cs typeface="Times New Roman"/>
              </a:rPr>
              <a:t>Final Report Roadmap</a:t>
            </a:r>
            <a:endParaRPr lang="en-US" sz="2800">
              <a:solidFill>
                <a:srgbClr val="007F86"/>
              </a:solidFill>
              <a:latin typeface="+mj-lt"/>
              <a:cs typeface="Times New Roman"/>
            </a:endParaRPr>
          </a:p>
        </p:txBody>
      </p:sp>
    </p:spTree>
    <p:extLst>
      <p:ext uri="{BB962C8B-B14F-4D97-AF65-F5344CB8AC3E}">
        <p14:creationId xmlns:p14="http://schemas.microsoft.com/office/powerpoint/2010/main" val="751244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63D88-EA92-F15B-B826-D62ACA855C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9E4A10-F752-08A6-9838-BDDDB93DF808}"/>
              </a:ext>
            </a:extLst>
          </p:cNvPr>
          <p:cNvSpPr>
            <a:spLocks noGrp="1"/>
          </p:cNvSpPr>
          <p:nvPr>
            <p:ph type="title"/>
          </p:nvPr>
        </p:nvSpPr>
        <p:spPr/>
        <p:txBody>
          <a:bodyPr anchor="ctr">
            <a:normAutofit/>
          </a:bodyPr>
          <a:lstStyle/>
          <a:p>
            <a:pPr>
              <a:lnSpc>
                <a:spcPct val="90000"/>
              </a:lnSpc>
            </a:pPr>
            <a:r>
              <a:rPr lang="en-US"/>
              <a:t>Final Report Roadmap Calendar </a:t>
            </a:r>
            <a:endParaRPr lang="en-US" b="0" i="1"/>
          </a:p>
        </p:txBody>
      </p:sp>
      <p:sp>
        <p:nvSpPr>
          <p:cNvPr id="10" name="TextBox 9">
            <a:extLst>
              <a:ext uri="{FF2B5EF4-FFF2-40B4-BE49-F238E27FC236}">
                <a16:creationId xmlns:a16="http://schemas.microsoft.com/office/drawing/2014/main" id="{1F5C2C8C-2268-FA29-F64B-EE0F65DB15A0}"/>
              </a:ext>
            </a:extLst>
          </p:cNvPr>
          <p:cNvSpPr txBox="1"/>
          <p:nvPr/>
        </p:nvSpPr>
        <p:spPr>
          <a:xfrm>
            <a:off x="159658" y="718004"/>
            <a:ext cx="5936342" cy="400110"/>
          </a:xfrm>
          <a:prstGeom prst="rect">
            <a:avLst/>
          </a:prstGeom>
          <a:noFill/>
        </p:spPr>
        <p:txBody>
          <a:bodyPr wrap="square" rtlCol="0">
            <a:spAutoFit/>
          </a:bodyPr>
          <a:lstStyle/>
          <a:p>
            <a:pPr algn="ctr"/>
            <a:r>
              <a:rPr lang="en-US" sz="2000" b="1">
                <a:solidFill>
                  <a:schemeClr val="accent6"/>
                </a:solidFill>
              </a:rPr>
              <a:t>November</a:t>
            </a:r>
          </a:p>
        </p:txBody>
      </p:sp>
      <p:graphicFrame>
        <p:nvGraphicFramePr>
          <p:cNvPr id="3" name="Table 2">
            <a:extLst>
              <a:ext uri="{FF2B5EF4-FFF2-40B4-BE49-F238E27FC236}">
                <a16:creationId xmlns:a16="http://schemas.microsoft.com/office/drawing/2014/main" id="{7D298A3E-0497-D400-CA42-A8F7278B9439}"/>
              </a:ext>
            </a:extLst>
          </p:cNvPr>
          <p:cNvGraphicFramePr>
            <a:graphicFrameLocks noGrp="1"/>
          </p:cNvGraphicFramePr>
          <p:nvPr>
            <p:extLst>
              <p:ext uri="{D42A27DB-BD31-4B8C-83A1-F6EECF244321}">
                <p14:modId xmlns:p14="http://schemas.microsoft.com/office/powerpoint/2010/main" val="2669252529"/>
              </p:ext>
            </p:extLst>
          </p:nvPr>
        </p:nvGraphicFramePr>
        <p:xfrm>
          <a:off x="159659" y="1069973"/>
          <a:ext cx="5936343" cy="4431731"/>
        </p:xfrm>
        <a:graphic>
          <a:graphicData uri="http://schemas.openxmlformats.org/drawingml/2006/table">
            <a:tbl>
              <a:tblPr firstRow="1" firstCol="1" bandRow="1"/>
              <a:tblGrid>
                <a:gridCol w="804899">
                  <a:extLst>
                    <a:ext uri="{9D8B030D-6E8A-4147-A177-3AD203B41FA5}">
                      <a16:colId xmlns:a16="http://schemas.microsoft.com/office/drawing/2014/main" val="2722982052"/>
                    </a:ext>
                  </a:extLst>
                </a:gridCol>
                <a:gridCol w="1677043">
                  <a:extLst>
                    <a:ext uri="{9D8B030D-6E8A-4147-A177-3AD203B41FA5}">
                      <a16:colId xmlns:a16="http://schemas.microsoft.com/office/drawing/2014/main" val="3170410293"/>
                    </a:ext>
                  </a:extLst>
                </a:gridCol>
                <a:gridCol w="1378857">
                  <a:extLst>
                    <a:ext uri="{9D8B030D-6E8A-4147-A177-3AD203B41FA5}">
                      <a16:colId xmlns:a16="http://schemas.microsoft.com/office/drawing/2014/main" val="2130885407"/>
                    </a:ext>
                  </a:extLst>
                </a:gridCol>
                <a:gridCol w="1233713">
                  <a:extLst>
                    <a:ext uri="{9D8B030D-6E8A-4147-A177-3AD203B41FA5}">
                      <a16:colId xmlns:a16="http://schemas.microsoft.com/office/drawing/2014/main" val="684076940"/>
                    </a:ext>
                  </a:extLst>
                </a:gridCol>
                <a:gridCol w="841831">
                  <a:extLst>
                    <a:ext uri="{9D8B030D-6E8A-4147-A177-3AD203B41FA5}">
                      <a16:colId xmlns:a16="http://schemas.microsoft.com/office/drawing/2014/main" val="2886255759"/>
                    </a:ext>
                  </a:extLst>
                </a:gridCol>
              </a:tblGrid>
              <a:tr h="314768">
                <a:tc>
                  <a:txBody>
                    <a:bodyPr/>
                    <a:lstStyle/>
                    <a:p>
                      <a:pPr marL="0" marR="0" algn="l" fontAlgn="b">
                        <a:lnSpc>
                          <a:spcPct val="115000"/>
                        </a:lnSpc>
                        <a:spcAft>
                          <a:spcPts val="800"/>
                        </a:spcAft>
                        <a:buNone/>
                      </a:pPr>
                      <a:r>
                        <a:rPr lang="en-US" sz="1400" b="1" i="0" u="none" strike="noStrike">
                          <a:solidFill>
                            <a:srgbClr val="FFFFFF"/>
                          </a:solidFill>
                          <a:effectLst/>
                          <a:latin typeface="+mj-lt"/>
                          <a:ea typeface="Times New Roman" panose="02020603050405020304" pitchFamily="18" charset="0"/>
                          <a:cs typeface="Calibri" panose="020F0502020204030204" pitchFamily="34" charset="0"/>
                        </a:rPr>
                        <a:t>Mon</a:t>
                      </a:r>
                      <a:endParaRPr lang="en-US" sz="1400" b="0" i="0" u="none" strike="noStrike">
                        <a:effectLst/>
                        <a:latin typeface="+mj-lt"/>
                      </a:endParaRPr>
                    </a:p>
                  </a:txBody>
                  <a:tcPr marL="118390" marR="118390" marT="164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l" fontAlgn="b">
                        <a:lnSpc>
                          <a:spcPct val="115000"/>
                        </a:lnSpc>
                        <a:spcAft>
                          <a:spcPts val="800"/>
                        </a:spcAft>
                        <a:buNone/>
                      </a:pPr>
                      <a:r>
                        <a:rPr lang="en-US" sz="1400" b="1" i="0" u="none" strike="noStrike">
                          <a:solidFill>
                            <a:srgbClr val="FFFFFF"/>
                          </a:solidFill>
                          <a:effectLst/>
                          <a:latin typeface="+mj-lt"/>
                          <a:ea typeface="Times New Roman" panose="02020603050405020304" pitchFamily="18" charset="0"/>
                          <a:cs typeface="Calibri" panose="020F0502020204030204" pitchFamily="34" charset="0"/>
                        </a:rPr>
                        <a:t>Tue</a:t>
                      </a:r>
                      <a:endParaRPr lang="en-US" sz="1400" b="0" i="0" u="none" strike="noStrike">
                        <a:effectLst/>
                        <a:latin typeface="+mj-lt"/>
                      </a:endParaRPr>
                    </a:p>
                  </a:txBody>
                  <a:tcPr marL="118390" marR="118390" marT="164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l" fontAlgn="b">
                        <a:lnSpc>
                          <a:spcPct val="115000"/>
                        </a:lnSpc>
                        <a:spcAft>
                          <a:spcPts val="800"/>
                        </a:spcAft>
                        <a:buNone/>
                      </a:pPr>
                      <a:r>
                        <a:rPr lang="en-US" sz="1400" b="1" i="0" u="none" strike="noStrike">
                          <a:solidFill>
                            <a:srgbClr val="FFFFFF"/>
                          </a:solidFill>
                          <a:effectLst/>
                          <a:latin typeface="+mj-lt"/>
                          <a:ea typeface="Times New Roman" panose="02020603050405020304" pitchFamily="18" charset="0"/>
                          <a:cs typeface="Calibri" panose="020F0502020204030204" pitchFamily="34" charset="0"/>
                        </a:rPr>
                        <a:t>Wed</a:t>
                      </a:r>
                      <a:endParaRPr lang="en-US" sz="1400" b="0" i="0" u="none" strike="noStrike">
                        <a:effectLst/>
                        <a:latin typeface="+mj-lt"/>
                      </a:endParaRPr>
                    </a:p>
                  </a:txBody>
                  <a:tcPr marL="118390" marR="118390" marT="164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l" fontAlgn="b">
                        <a:lnSpc>
                          <a:spcPct val="115000"/>
                        </a:lnSpc>
                        <a:spcAft>
                          <a:spcPts val="800"/>
                        </a:spcAft>
                        <a:buNone/>
                      </a:pPr>
                      <a:r>
                        <a:rPr lang="en-US" sz="1400" b="1" i="0" u="none" strike="noStrike">
                          <a:solidFill>
                            <a:srgbClr val="FFFFFF"/>
                          </a:solidFill>
                          <a:effectLst/>
                          <a:latin typeface="+mj-lt"/>
                          <a:ea typeface="Times New Roman" panose="02020603050405020304" pitchFamily="18" charset="0"/>
                          <a:cs typeface="Calibri" panose="020F0502020204030204" pitchFamily="34" charset="0"/>
                        </a:rPr>
                        <a:t>Thu</a:t>
                      </a:r>
                      <a:endParaRPr lang="en-US" sz="1400" b="0" i="0" u="none" strike="noStrike">
                        <a:effectLst/>
                        <a:latin typeface="+mj-lt"/>
                      </a:endParaRPr>
                    </a:p>
                  </a:txBody>
                  <a:tcPr marL="118390" marR="118390" marT="164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l" fontAlgn="b">
                        <a:lnSpc>
                          <a:spcPct val="115000"/>
                        </a:lnSpc>
                        <a:spcAft>
                          <a:spcPts val="800"/>
                        </a:spcAft>
                        <a:buNone/>
                      </a:pPr>
                      <a:r>
                        <a:rPr lang="en-US" sz="1400" b="1" i="0" u="none" strike="noStrike">
                          <a:solidFill>
                            <a:srgbClr val="FFFFFF"/>
                          </a:solidFill>
                          <a:effectLst/>
                          <a:latin typeface="+mj-lt"/>
                          <a:ea typeface="Times New Roman" panose="02020603050405020304" pitchFamily="18" charset="0"/>
                          <a:cs typeface="Calibri" panose="020F0502020204030204" pitchFamily="34" charset="0"/>
                        </a:rPr>
                        <a:t>Fri</a:t>
                      </a:r>
                      <a:endParaRPr lang="en-US" sz="1400" b="0" i="0" u="none" strike="noStrike">
                        <a:effectLst/>
                        <a:latin typeface="+mj-lt"/>
                      </a:endParaRPr>
                    </a:p>
                  </a:txBody>
                  <a:tcPr marL="118390" marR="118390" marT="164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3103119601"/>
                  </a:ext>
                </a:extLst>
              </a:tr>
              <a:tr h="1263209">
                <a:tc>
                  <a:txBody>
                    <a:bodyPr/>
                    <a:lstStyle/>
                    <a:p>
                      <a:pPr marL="0" marR="0" algn="l" fontAlgn="b">
                        <a:lnSpc>
                          <a:spcPct val="115000"/>
                        </a:lnSpc>
                        <a:spcAft>
                          <a:spcPts val="800"/>
                        </a:spcAft>
                        <a:buNone/>
                      </a:pPr>
                      <a:r>
                        <a:rPr lang="en-US" sz="1400" b="0" i="0" u="none" strike="noStrike">
                          <a:solidFill>
                            <a:srgbClr val="000000"/>
                          </a:solidFill>
                          <a:effectLst/>
                          <a:latin typeface="+mj-lt"/>
                          <a:ea typeface="Times New Roman" panose="02020603050405020304" pitchFamily="18" charset="0"/>
                          <a:cs typeface="Calibri" panose="020F0502020204030204" pitchFamily="34" charset="0"/>
                        </a:rPr>
                        <a:t>3</a:t>
                      </a:r>
                      <a:endParaRPr lang="en-US" sz="1400" b="0" i="0" u="none" strike="noStrike">
                        <a:effectLst/>
                        <a:latin typeface="+mj-lt"/>
                      </a:endParaRPr>
                    </a:p>
                  </a:txBody>
                  <a:tcPr marL="118390" marR="118390" marT="164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b">
                        <a:lnSpc>
                          <a:spcPct val="115000"/>
                        </a:lnSpc>
                        <a:spcAft>
                          <a:spcPts val="800"/>
                        </a:spcAft>
                        <a:buNone/>
                      </a:pPr>
                      <a:r>
                        <a:rPr lang="en-US" sz="1400" b="0" i="0" u="none" strike="noStrike">
                          <a:solidFill>
                            <a:srgbClr val="000000"/>
                          </a:solidFill>
                          <a:effectLst/>
                          <a:latin typeface="+mj-lt"/>
                          <a:ea typeface="Times New Roman" panose="02020603050405020304" pitchFamily="18" charset="0"/>
                          <a:cs typeface="Calibri" panose="020F0502020204030204" pitchFamily="34" charset="0"/>
                        </a:rPr>
                        <a:t>4</a:t>
                      </a:r>
                      <a:endParaRPr lang="en-US" sz="1400" b="0" i="0" u="none" strike="noStrike">
                        <a:effectLst/>
                        <a:latin typeface="+mj-lt"/>
                      </a:endParaRPr>
                    </a:p>
                  </a:txBody>
                  <a:tcPr marL="118390" marR="118390" marT="164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b">
                        <a:lnSpc>
                          <a:spcPct val="115000"/>
                        </a:lnSpc>
                        <a:spcAft>
                          <a:spcPts val="800"/>
                        </a:spcAft>
                        <a:buNone/>
                      </a:pPr>
                      <a:r>
                        <a:rPr lang="en-US" sz="1400" b="0" i="0" u="none" strike="noStrike">
                          <a:solidFill>
                            <a:srgbClr val="000000"/>
                          </a:solidFill>
                          <a:effectLst/>
                          <a:latin typeface="+mj-lt"/>
                          <a:ea typeface="Times New Roman" panose="02020603050405020304" pitchFamily="18" charset="0"/>
                          <a:cs typeface="Calibri" panose="020F0502020204030204" pitchFamily="34" charset="0"/>
                        </a:rPr>
                        <a:t>5 </a:t>
                      </a:r>
                      <a:endParaRPr lang="en-US" sz="1400" b="0" i="0" u="none" strike="noStrike">
                        <a:effectLst/>
                        <a:latin typeface="+mj-lt"/>
                      </a:endParaRPr>
                    </a:p>
                    <a:p>
                      <a:pPr marL="0" marR="0" algn="l" fontAlgn="b">
                        <a:lnSpc>
                          <a:spcPct val="115000"/>
                        </a:lnSpc>
                        <a:spcAft>
                          <a:spcPts val="800"/>
                        </a:spcAft>
                        <a:buNone/>
                      </a:pPr>
                      <a:r>
                        <a:rPr lang="en-US" sz="1400" b="1" i="0" u="none" strike="noStrike">
                          <a:solidFill>
                            <a:srgbClr val="000000"/>
                          </a:solidFill>
                          <a:effectLst/>
                          <a:latin typeface="+mj-lt"/>
                          <a:ea typeface="Times New Roman" panose="02020603050405020304" pitchFamily="18" charset="0"/>
                          <a:cs typeface="Calibri" panose="020F0502020204030204" pitchFamily="34" charset="0"/>
                        </a:rPr>
                        <a:t>ALR Commission Public Hearing</a:t>
                      </a:r>
                      <a:endParaRPr lang="en-US" sz="1400" b="1" i="0" u="none" strike="noStrike">
                        <a:effectLst/>
                        <a:latin typeface="+mj-lt"/>
                      </a:endParaRPr>
                    </a:p>
                  </a:txBody>
                  <a:tcPr marL="118390" marR="118390" marT="164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F0C7"/>
                    </a:solidFill>
                  </a:tcPr>
                </a:tc>
                <a:tc>
                  <a:txBody>
                    <a:bodyPr/>
                    <a:lstStyle/>
                    <a:p>
                      <a:pPr marL="0" marR="0" algn="l" fontAlgn="b">
                        <a:lnSpc>
                          <a:spcPct val="115000"/>
                        </a:lnSpc>
                        <a:spcAft>
                          <a:spcPts val="800"/>
                        </a:spcAft>
                        <a:buNone/>
                      </a:pPr>
                      <a:r>
                        <a:rPr lang="en-US" sz="1400" b="0" i="0" u="none" strike="noStrike">
                          <a:solidFill>
                            <a:srgbClr val="000000"/>
                          </a:solidFill>
                          <a:effectLst/>
                          <a:latin typeface="+mj-lt"/>
                          <a:ea typeface="Times New Roman" panose="02020603050405020304" pitchFamily="18" charset="0"/>
                          <a:cs typeface="Calibri" panose="020F0502020204030204" pitchFamily="34" charset="0"/>
                        </a:rPr>
                        <a:t>6</a:t>
                      </a:r>
                      <a:endParaRPr lang="en-US" sz="1400" b="0" i="0" u="none" strike="noStrike">
                        <a:effectLst/>
                        <a:latin typeface="+mj-lt"/>
                      </a:endParaRPr>
                    </a:p>
                  </a:txBody>
                  <a:tcPr marL="118390" marR="118390" marT="164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b">
                        <a:lnSpc>
                          <a:spcPct val="115000"/>
                        </a:lnSpc>
                        <a:spcAft>
                          <a:spcPts val="800"/>
                        </a:spcAft>
                        <a:buNone/>
                      </a:pPr>
                      <a:r>
                        <a:rPr lang="en-US" sz="1400" b="0" i="0" u="none" strike="noStrike">
                          <a:solidFill>
                            <a:srgbClr val="000000"/>
                          </a:solidFill>
                          <a:effectLst/>
                          <a:latin typeface="+mj-lt"/>
                          <a:ea typeface="Times New Roman" panose="02020603050405020304" pitchFamily="18" charset="0"/>
                          <a:cs typeface="Calibri" panose="020F0502020204030204" pitchFamily="34" charset="0"/>
                        </a:rPr>
                        <a:t>7</a:t>
                      </a:r>
                      <a:endParaRPr lang="en-US" sz="1400" b="0" i="0" u="none" strike="noStrike">
                        <a:effectLst/>
                        <a:latin typeface="+mj-lt"/>
                      </a:endParaRPr>
                    </a:p>
                  </a:txBody>
                  <a:tcPr marL="118390" marR="118390" marT="164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8471744"/>
                  </a:ext>
                </a:extLst>
              </a:tr>
              <a:tr h="942975">
                <a:tc>
                  <a:txBody>
                    <a:bodyPr/>
                    <a:lstStyle/>
                    <a:p>
                      <a:pPr marL="0" marR="0" algn="l" fontAlgn="b">
                        <a:lnSpc>
                          <a:spcPct val="115000"/>
                        </a:lnSpc>
                        <a:spcAft>
                          <a:spcPts val="800"/>
                        </a:spcAft>
                        <a:buNone/>
                      </a:pPr>
                      <a:r>
                        <a:rPr lang="en-US" sz="1400" b="0" i="0" u="none" strike="noStrike">
                          <a:solidFill>
                            <a:srgbClr val="000000"/>
                          </a:solidFill>
                          <a:effectLst/>
                          <a:latin typeface="+mj-lt"/>
                          <a:ea typeface="Times New Roman" panose="02020603050405020304" pitchFamily="18" charset="0"/>
                          <a:cs typeface="Calibri" panose="020F0502020204030204" pitchFamily="34" charset="0"/>
                        </a:rPr>
                        <a:t>10</a:t>
                      </a:r>
                      <a:endParaRPr lang="en-US" sz="1400" b="0" i="0" u="none" strike="noStrike">
                        <a:effectLst/>
                        <a:latin typeface="+mj-lt"/>
                      </a:endParaRPr>
                    </a:p>
                  </a:txBody>
                  <a:tcPr marL="118390" marR="118390" marT="164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b">
                        <a:lnSpc>
                          <a:spcPct val="115000"/>
                        </a:lnSpc>
                        <a:spcAft>
                          <a:spcPts val="800"/>
                        </a:spcAft>
                        <a:buNone/>
                      </a:pPr>
                      <a:r>
                        <a:rPr lang="en-US" sz="1400" b="0" i="0" u="none" strike="noStrike">
                          <a:solidFill>
                            <a:srgbClr val="000000"/>
                          </a:solidFill>
                          <a:effectLst/>
                          <a:latin typeface="+mj-lt"/>
                          <a:ea typeface="Times New Roman" panose="02020603050405020304" pitchFamily="18" charset="0"/>
                          <a:cs typeface="Calibri" panose="020F0502020204030204" pitchFamily="34" charset="0"/>
                        </a:rPr>
                        <a:t>11</a:t>
                      </a:r>
                      <a:br>
                        <a:rPr lang="en-US" sz="1400" b="0" i="0" u="none" strike="noStrike">
                          <a:solidFill>
                            <a:srgbClr val="000000"/>
                          </a:solidFill>
                          <a:effectLst/>
                          <a:latin typeface="+mj-lt"/>
                          <a:ea typeface="Times New Roman" panose="02020603050405020304" pitchFamily="18" charset="0"/>
                          <a:cs typeface="Calibri" panose="020F0502020204030204" pitchFamily="34" charset="0"/>
                        </a:rPr>
                      </a:br>
                      <a:r>
                        <a:rPr lang="en-US" sz="1400" b="0" i="0" u="none" strike="noStrike">
                          <a:solidFill>
                            <a:srgbClr val="000000"/>
                          </a:solidFill>
                          <a:effectLst/>
                          <a:latin typeface="+mj-lt"/>
                          <a:ea typeface="Times New Roman" panose="02020603050405020304" pitchFamily="18" charset="0"/>
                          <a:cs typeface="Calibri" panose="020F0502020204030204" pitchFamily="34" charset="0"/>
                        </a:rPr>
                        <a:t>Veterans Day</a:t>
                      </a:r>
                      <a:endParaRPr lang="en-US" sz="1400" b="0" i="0" u="none" strike="noStrike">
                        <a:effectLst/>
                        <a:latin typeface="+mj-lt"/>
                      </a:endParaRPr>
                    </a:p>
                  </a:txBody>
                  <a:tcPr marL="118390" marR="118390" marT="164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fontAlgn="b">
                        <a:lnSpc>
                          <a:spcPct val="115000"/>
                        </a:lnSpc>
                        <a:spcAft>
                          <a:spcPts val="800"/>
                        </a:spcAft>
                        <a:buNone/>
                      </a:pPr>
                      <a:r>
                        <a:rPr lang="en-US" sz="1400" b="0" i="0" u="none" strike="noStrike">
                          <a:solidFill>
                            <a:srgbClr val="000000"/>
                          </a:solidFill>
                          <a:effectLst/>
                          <a:latin typeface="+mj-lt"/>
                          <a:ea typeface="Times New Roman" panose="02020603050405020304" pitchFamily="18" charset="0"/>
                          <a:cs typeface="Calibri" panose="020F0502020204030204" pitchFamily="34" charset="0"/>
                        </a:rPr>
                        <a:t>12</a:t>
                      </a:r>
                      <a:endParaRPr lang="en-US" sz="1400" b="0" i="0" u="none" strike="noStrike">
                        <a:effectLst/>
                        <a:latin typeface="+mj-lt"/>
                      </a:endParaRPr>
                    </a:p>
                  </a:txBody>
                  <a:tcPr marL="118390" marR="118390" marT="164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b">
                        <a:lnSpc>
                          <a:spcPct val="115000"/>
                        </a:lnSpc>
                        <a:spcAft>
                          <a:spcPts val="800"/>
                        </a:spcAft>
                        <a:buNone/>
                      </a:pPr>
                      <a:r>
                        <a:rPr lang="en-US" sz="1400" b="0" i="0" u="none" strike="noStrike">
                          <a:solidFill>
                            <a:srgbClr val="000000"/>
                          </a:solidFill>
                          <a:effectLst/>
                          <a:latin typeface="+mj-lt"/>
                          <a:ea typeface="Times New Roman" panose="02020603050405020304" pitchFamily="18" charset="0"/>
                          <a:cs typeface="Calibri" panose="020F0502020204030204" pitchFamily="34" charset="0"/>
                        </a:rPr>
                        <a:t>13</a:t>
                      </a:r>
                      <a:endParaRPr lang="en-US" sz="1400" b="0" i="0" u="none" strike="noStrike">
                        <a:effectLst/>
                        <a:latin typeface="+mj-lt"/>
                      </a:endParaRPr>
                    </a:p>
                  </a:txBody>
                  <a:tcPr marL="118390" marR="118390" marT="164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b">
                        <a:lnSpc>
                          <a:spcPct val="115000"/>
                        </a:lnSpc>
                        <a:spcAft>
                          <a:spcPts val="800"/>
                        </a:spcAft>
                        <a:buNone/>
                      </a:pPr>
                      <a:r>
                        <a:rPr lang="en-US" sz="1400" b="0" i="0" u="none" strike="noStrike">
                          <a:solidFill>
                            <a:srgbClr val="000000"/>
                          </a:solidFill>
                          <a:effectLst/>
                          <a:latin typeface="+mj-lt"/>
                          <a:ea typeface="Times New Roman" panose="02020603050405020304" pitchFamily="18" charset="0"/>
                          <a:cs typeface="Calibri" panose="020F0502020204030204" pitchFamily="34" charset="0"/>
                        </a:rPr>
                        <a:t>14</a:t>
                      </a:r>
                      <a:endParaRPr lang="en-US" sz="1400" b="0" i="0" u="none" strike="noStrike">
                        <a:effectLst/>
                        <a:latin typeface="+mj-lt"/>
                      </a:endParaRPr>
                    </a:p>
                  </a:txBody>
                  <a:tcPr marL="118390" marR="118390" marT="164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2042770"/>
                  </a:ext>
                </a:extLst>
              </a:tr>
              <a:tr h="0">
                <a:tc>
                  <a:txBody>
                    <a:bodyPr/>
                    <a:lstStyle/>
                    <a:p>
                      <a:pPr marL="0" marR="0" algn="l" fontAlgn="b">
                        <a:lnSpc>
                          <a:spcPct val="115000"/>
                        </a:lnSpc>
                        <a:spcAft>
                          <a:spcPts val="800"/>
                        </a:spcAft>
                        <a:buNone/>
                      </a:pPr>
                      <a:r>
                        <a:rPr lang="en-US" sz="1400" b="0" i="0" u="none" strike="noStrike">
                          <a:solidFill>
                            <a:srgbClr val="000000"/>
                          </a:solidFill>
                          <a:effectLst/>
                          <a:latin typeface="+mj-lt"/>
                          <a:ea typeface="Times New Roman" panose="02020603050405020304" pitchFamily="18" charset="0"/>
                          <a:cs typeface="Calibri" panose="020F0502020204030204" pitchFamily="34" charset="0"/>
                        </a:rPr>
                        <a:t>17</a:t>
                      </a:r>
                      <a:endParaRPr lang="en-US" sz="1400" b="0" i="0" u="none" strike="noStrike">
                        <a:effectLst/>
                        <a:latin typeface="+mj-lt"/>
                      </a:endParaRPr>
                    </a:p>
                  </a:txBody>
                  <a:tcPr marL="118390" marR="118390" marT="164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b">
                        <a:lnSpc>
                          <a:spcPct val="115000"/>
                        </a:lnSpc>
                        <a:spcAft>
                          <a:spcPts val="800"/>
                        </a:spcAft>
                        <a:buNone/>
                      </a:pPr>
                      <a:r>
                        <a:rPr lang="en-US" sz="1400" b="0" i="0" u="none" strike="noStrike" dirty="0">
                          <a:solidFill>
                            <a:srgbClr val="000000"/>
                          </a:solidFill>
                          <a:effectLst/>
                          <a:latin typeface="+mj-lt"/>
                          <a:ea typeface="Times New Roman" panose="02020603050405020304" pitchFamily="18" charset="0"/>
                          <a:cs typeface="Calibri" panose="020F0502020204030204" pitchFamily="34" charset="0"/>
                        </a:rPr>
                        <a:t>18</a:t>
                      </a:r>
                      <a:br>
                        <a:rPr lang="en-US" sz="1400" b="1" i="0" u="none" strike="noStrike" dirty="0">
                          <a:solidFill>
                            <a:srgbClr val="000000"/>
                          </a:solidFill>
                          <a:effectLst/>
                          <a:latin typeface="+mj-lt"/>
                          <a:ea typeface="Times New Roman" panose="02020603050405020304" pitchFamily="18" charset="0"/>
                          <a:cs typeface="Calibri" panose="020F0502020204030204" pitchFamily="34" charset="0"/>
                        </a:rPr>
                      </a:br>
                      <a:r>
                        <a:rPr lang="en-US" sz="1400" b="1" i="0" u="none" strike="noStrike" dirty="0">
                          <a:solidFill>
                            <a:srgbClr val="000000"/>
                          </a:solidFill>
                          <a:effectLst/>
                          <a:latin typeface="+mj-lt"/>
                          <a:ea typeface="Times New Roman" panose="02020603050405020304" pitchFamily="18" charset="0"/>
                          <a:cs typeface="Calibri" panose="020F0502020204030204" pitchFamily="34" charset="0"/>
                        </a:rPr>
                        <a:t>ALR Mtg 11–12:30</a:t>
                      </a:r>
                      <a:endParaRPr lang="en-US" sz="1400" b="1" i="0" u="none" strike="noStrike" dirty="0">
                        <a:effectLst/>
                        <a:latin typeface="+mj-lt"/>
                      </a:endParaRPr>
                    </a:p>
                    <a:p>
                      <a:pPr marL="290513" marR="0" indent="-290513" algn="l" fontAlgn="b">
                        <a:lnSpc>
                          <a:spcPct val="115000"/>
                        </a:lnSpc>
                        <a:buFont typeface="Arial" panose="020B0604020202020204" pitchFamily="34" charset="0"/>
                        <a:buChar char="•"/>
                      </a:pPr>
                      <a:r>
                        <a:rPr lang="en-US" sz="1200" b="0" i="0" u="none" strike="noStrike" dirty="0">
                          <a:solidFill>
                            <a:srgbClr val="000000"/>
                          </a:solidFill>
                          <a:effectLst/>
                          <a:latin typeface="+mj-lt"/>
                          <a:ea typeface="Times New Roman" panose="02020603050405020304" pitchFamily="18" charset="0"/>
                          <a:cs typeface="Calibri" panose="020F0502020204030204" pitchFamily="34" charset="0"/>
                        </a:rPr>
                        <a:t>Affordability Panel </a:t>
                      </a:r>
                      <a:endParaRPr lang="en-US" sz="1200" b="0" i="0" u="none" strike="noStrike" dirty="0">
                        <a:effectLst/>
                        <a:latin typeface="+mj-lt"/>
                      </a:endParaRPr>
                    </a:p>
                    <a:p>
                      <a:pPr marL="285750" marR="0" indent="-285750" algn="l" fontAlgn="b">
                        <a:lnSpc>
                          <a:spcPct val="115000"/>
                        </a:lnSpc>
                        <a:spcAft>
                          <a:spcPts val="800"/>
                        </a:spcAft>
                        <a:buFont typeface="Arial" panose="020B0604020202020204" pitchFamily="34" charset="0"/>
                        <a:buChar char="•"/>
                      </a:pPr>
                      <a:r>
                        <a:rPr lang="en-US" sz="1200" b="0" i="0" u="none" strike="noStrike" dirty="0">
                          <a:solidFill>
                            <a:srgbClr val="000000"/>
                          </a:solidFill>
                          <a:effectLst/>
                          <a:latin typeface="+mj-lt"/>
                          <a:ea typeface="Times New Roman" panose="02020603050405020304" pitchFamily="18" charset="0"/>
                          <a:cs typeface="Calibri" panose="020F0502020204030204" pitchFamily="34" charset="0"/>
                        </a:rPr>
                        <a:t>Public Hearing Reflections</a:t>
                      </a:r>
                      <a:endParaRPr lang="en-US" sz="1200" b="0" i="0" u="none" strike="noStrike" dirty="0">
                        <a:effectLst/>
                        <a:latin typeface="+mj-lt"/>
                      </a:endParaRPr>
                    </a:p>
                  </a:txBody>
                  <a:tcPr marL="118390" marR="118390" marT="164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F0C7"/>
                    </a:solidFill>
                  </a:tcPr>
                </a:tc>
                <a:tc>
                  <a:txBody>
                    <a:bodyPr/>
                    <a:lstStyle/>
                    <a:p>
                      <a:pPr marL="0" marR="0" algn="l" fontAlgn="b">
                        <a:lnSpc>
                          <a:spcPct val="115000"/>
                        </a:lnSpc>
                        <a:spcAft>
                          <a:spcPts val="800"/>
                        </a:spcAft>
                        <a:buNone/>
                      </a:pPr>
                      <a:r>
                        <a:rPr lang="en-US" sz="1400" b="0" i="0" u="none" strike="noStrike">
                          <a:solidFill>
                            <a:srgbClr val="000000"/>
                          </a:solidFill>
                          <a:effectLst/>
                          <a:latin typeface="+mj-lt"/>
                          <a:ea typeface="Times New Roman" panose="02020603050405020304" pitchFamily="18" charset="0"/>
                          <a:cs typeface="Calibri" panose="020F0502020204030204" pitchFamily="34" charset="0"/>
                        </a:rPr>
                        <a:t>19</a:t>
                      </a:r>
                      <a:endParaRPr lang="en-US" sz="1400" b="0" i="0" u="none" strike="noStrike">
                        <a:effectLst/>
                        <a:latin typeface="+mj-lt"/>
                      </a:endParaRPr>
                    </a:p>
                  </a:txBody>
                  <a:tcPr marL="118390" marR="118390" marT="164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b">
                        <a:lnSpc>
                          <a:spcPct val="115000"/>
                        </a:lnSpc>
                        <a:spcAft>
                          <a:spcPts val="800"/>
                        </a:spcAft>
                        <a:buNone/>
                      </a:pPr>
                      <a:r>
                        <a:rPr lang="en-US" sz="1400" b="0" i="0" u="none" strike="noStrike">
                          <a:solidFill>
                            <a:srgbClr val="000000"/>
                          </a:solidFill>
                          <a:effectLst/>
                          <a:latin typeface="+mj-lt"/>
                          <a:ea typeface="Times New Roman" panose="02020603050405020304" pitchFamily="18" charset="0"/>
                          <a:cs typeface="Calibri" panose="020F0502020204030204" pitchFamily="34" charset="0"/>
                        </a:rPr>
                        <a:t>20</a:t>
                      </a:r>
                      <a:endParaRPr lang="en-US" sz="1400" b="0" i="0" u="none" strike="noStrike">
                        <a:effectLst/>
                        <a:latin typeface="+mj-lt"/>
                      </a:endParaRPr>
                    </a:p>
                  </a:txBody>
                  <a:tcPr marL="118390" marR="118390" marT="164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b">
                        <a:lnSpc>
                          <a:spcPct val="115000"/>
                        </a:lnSpc>
                        <a:spcAft>
                          <a:spcPts val="800"/>
                        </a:spcAft>
                        <a:buNone/>
                      </a:pPr>
                      <a:r>
                        <a:rPr lang="en-US" sz="1400" b="0" i="0" u="none" strike="noStrike">
                          <a:solidFill>
                            <a:srgbClr val="000000"/>
                          </a:solidFill>
                          <a:effectLst/>
                          <a:latin typeface="+mj-lt"/>
                          <a:ea typeface="Times New Roman" panose="02020603050405020304" pitchFamily="18" charset="0"/>
                          <a:cs typeface="Calibri" panose="020F0502020204030204" pitchFamily="34" charset="0"/>
                        </a:rPr>
                        <a:t>21</a:t>
                      </a:r>
                      <a:endParaRPr lang="en-US" sz="1400" b="0" i="0" u="none" strike="noStrike">
                        <a:effectLst/>
                        <a:latin typeface="+mj-lt"/>
                      </a:endParaRPr>
                    </a:p>
                  </a:txBody>
                  <a:tcPr marL="118390" marR="118390" marT="164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599001"/>
                  </a:ext>
                </a:extLst>
              </a:tr>
              <a:tr h="493145">
                <a:tc>
                  <a:txBody>
                    <a:bodyPr/>
                    <a:lstStyle/>
                    <a:p>
                      <a:pPr marL="0" marR="0" algn="l" fontAlgn="b">
                        <a:lnSpc>
                          <a:spcPct val="115000"/>
                        </a:lnSpc>
                        <a:spcAft>
                          <a:spcPts val="800"/>
                        </a:spcAft>
                        <a:buNone/>
                      </a:pPr>
                      <a:r>
                        <a:rPr lang="en-US" sz="1400" b="0" i="0" u="none" strike="noStrike">
                          <a:solidFill>
                            <a:srgbClr val="000000"/>
                          </a:solidFill>
                          <a:effectLst/>
                          <a:latin typeface="+mj-lt"/>
                          <a:ea typeface="Times New Roman" panose="02020603050405020304" pitchFamily="18" charset="0"/>
                          <a:cs typeface="Calibri" panose="020F0502020204030204" pitchFamily="34" charset="0"/>
                        </a:rPr>
                        <a:t>24</a:t>
                      </a:r>
                      <a:endParaRPr lang="en-US" sz="1400" b="0" i="0" u="none" strike="noStrike">
                        <a:effectLst/>
                        <a:latin typeface="+mj-lt"/>
                      </a:endParaRPr>
                    </a:p>
                  </a:txBody>
                  <a:tcPr marL="118390" marR="118390" marT="164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b">
                        <a:lnSpc>
                          <a:spcPct val="115000"/>
                        </a:lnSpc>
                        <a:spcAft>
                          <a:spcPts val="800"/>
                        </a:spcAft>
                        <a:buNone/>
                      </a:pPr>
                      <a:r>
                        <a:rPr lang="en-US" sz="1400" b="0" i="0" u="none" strike="noStrike">
                          <a:solidFill>
                            <a:srgbClr val="000000"/>
                          </a:solidFill>
                          <a:effectLst/>
                          <a:latin typeface="+mj-lt"/>
                          <a:ea typeface="Times New Roman" panose="02020603050405020304" pitchFamily="18" charset="0"/>
                          <a:cs typeface="Calibri" panose="020F0502020204030204" pitchFamily="34" charset="0"/>
                        </a:rPr>
                        <a:t>25</a:t>
                      </a:r>
                      <a:endParaRPr lang="en-US" sz="1400" b="0" i="0" u="none" strike="noStrike">
                        <a:effectLst/>
                        <a:latin typeface="+mj-lt"/>
                      </a:endParaRPr>
                    </a:p>
                  </a:txBody>
                  <a:tcPr marL="118390" marR="118390" marT="164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b">
                        <a:lnSpc>
                          <a:spcPct val="115000"/>
                        </a:lnSpc>
                        <a:spcAft>
                          <a:spcPts val="800"/>
                        </a:spcAft>
                        <a:buNone/>
                      </a:pPr>
                      <a:r>
                        <a:rPr lang="en-US" sz="1400" b="0" i="0" u="none" strike="noStrike">
                          <a:solidFill>
                            <a:srgbClr val="000000"/>
                          </a:solidFill>
                          <a:effectLst/>
                          <a:latin typeface="+mj-lt"/>
                          <a:ea typeface="Times New Roman" panose="02020603050405020304" pitchFamily="18" charset="0"/>
                          <a:cs typeface="Calibri" panose="020F0502020204030204" pitchFamily="34" charset="0"/>
                        </a:rPr>
                        <a:t>26</a:t>
                      </a:r>
                      <a:endParaRPr lang="en-US" sz="1400" b="0" i="0" u="none" strike="noStrike">
                        <a:effectLst/>
                        <a:latin typeface="+mj-lt"/>
                      </a:endParaRPr>
                    </a:p>
                  </a:txBody>
                  <a:tcPr marL="118390" marR="118390" marT="164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b">
                        <a:lnSpc>
                          <a:spcPct val="115000"/>
                        </a:lnSpc>
                        <a:spcAft>
                          <a:spcPts val="800"/>
                        </a:spcAft>
                        <a:buNone/>
                      </a:pPr>
                      <a:r>
                        <a:rPr lang="en-US" sz="1400" b="0" i="0" u="none" strike="noStrike" dirty="0">
                          <a:solidFill>
                            <a:srgbClr val="000000"/>
                          </a:solidFill>
                          <a:effectLst/>
                          <a:latin typeface="+mj-lt"/>
                          <a:ea typeface="Times New Roman" panose="02020603050405020304" pitchFamily="18" charset="0"/>
                          <a:cs typeface="Calibri" panose="020F0502020204030204" pitchFamily="34" charset="0"/>
                        </a:rPr>
                        <a:t>27</a:t>
                      </a:r>
                      <a:br>
                        <a:rPr lang="en-US" sz="1400" b="0" i="0" u="none" strike="noStrike" dirty="0">
                          <a:solidFill>
                            <a:srgbClr val="000000"/>
                          </a:solidFill>
                          <a:effectLst/>
                          <a:latin typeface="+mj-lt"/>
                          <a:ea typeface="Times New Roman" panose="02020603050405020304" pitchFamily="18" charset="0"/>
                          <a:cs typeface="Calibri" panose="020F0502020204030204" pitchFamily="34" charset="0"/>
                        </a:rPr>
                      </a:br>
                      <a:r>
                        <a:rPr lang="en-US" sz="1200" b="0" i="0" u="none" strike="noStrike" dirty="0">
                          <a:solidFill>
                            <a:srgbClr val="000000"/>
                          </a:solidFill>
                          <a:effectLst/>
                          <a:latin typeface="+mj-lt"/>
                          <a:ea typeface="Times New Roman" panose="02020603050405020304" pitchFamily="18" charset="0"/>
                          <a:cs typeface="Calibri" panose="020F0502020204030204" pitchFamily="34" charset="0"/>
                        </a:rPr>
                        <a:t>Thanksgiving</a:t>
                      </a:r>
                      <a:endParaRPr lang="en-US" sz="1400" b="0" i="0" u="none" strike="noStrike" dirty="0">
                        <a:effectLst/>
                        <a:latin typeface="+mj-lt"/>
                      </a:endParaRPr>
                    </a:p>
                  </a:txBody>
                  <a:tcPr marL="118390" marR="118390" marT="164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fontAlgn="b">
                        <a:lnSpc>
                          <a:spcPct val="115000"/>
                        </a:lnSpc>
                        <a:spcAft>
                          <a:spcPts val="800"/>
                        </a:spcAft>
                        <a:buNone/>
                      </a:pPr>
                      <a:r>
                        <a:rPr lang="en-US" sz="1400" b="0" i="0" u="none" strike="noStrike" dirty="0">
                          <a:solidFill>
                            <a:srgbClr val="000000"/>
                          </a:solidFill>
                          <a:effectLst/>
                          <a:latin typeface="+mj-lt"/>
                          <a:ea typeface="Times New Roman" panose="02020603050405020304" pitchFamily="18" charset="0"/>
                          <a:cs typeface="Calibri" panose="020F0502020204030204" pitchFamily="34" charset="0"/>
                        </a:rPr>
                        <a:t>28 </a:t>
                      </a:r>
                      <a:endParaRPr lang="en-US" sz="1400" b="0" i="0" u="none" strike="noStrike" dirty="0">
                        <a:effectLst/>
                        <a:latin typeface="+mj-lt"/>
                      </a:endParaRPr>
                    </a:p>
                  </a:txBody>
                  <a:tcPr marL="118390" marR="118390" marT="164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35084735"/>
                  </a:ext>
                </a:extLst>
              </a:tr>
            </a:tbl>
          </a:graphicData>
        </a:graphic>
      </p:graphicFrame>
      <p:sp>
        <p:nvSpPr>
          <p:cNvPr id="12" name="TextBox 11">
            <a:extLst>
              <a:ext uri="{FF2B5EF4-FFF2-40B4-BE49-F238E27FC236}">
                <a16:creationId xmlns:a16="http://schemas.microsoft.com/office/drawing/2014/main" id="{F064EB50-698E-2B7A-2EAE-7EA0C52D92A3}"/>
              </a:ext>
            </a:extLst>
          </p:cNvPr>
          <p:cNvSpPr txBox="1"/>
          <p:nvPr/>
        </p:nvSpPr>
        <p:spPr>
          <a:xfrm>
            <a:off x="6339294" y="669863"/>
            <a:ext cx="5615034" cy="400110"/>
          </a:xfrm>
          <a:prstGeom prst="rect">
            <a:avLst/>
          </a:prstGeom>
          <a:noFill/>
        </p:spPr>
        <p:txBody>
          <a:bodyPr wrap="square" rtlCol="0">
            <a:spAutoFit/>
          </a:bodyPr>
          <a:lstStyle/>
          <a:p>
            <a:pPr algn="ctr"/>
            <a:r>
              <a:rPr lang="en-US" sz="2000" b="1">
                <a:solidFill>
                  <a:schemeClr val="accent6"/>
                </a:solidFill>
              </a:rPr>
              <a:t>December</a:t>
            </a:r>
          </a:p>
        </p:txBody>
      </p:sp>
      <p:graphicFrame>
        <p:nvGraphicFramePr>
          <p:cNvPr id="9" name="Table 8" descr="Text box that is highighted green to indicate an ALR meeting is being held on Dec. 3. The following text is in the box: &quot;ALR Mtg 1:30–3:00&#10;Review Recommendations&#10;Public Hearing Written Testimony Reflections&quot;">
            <a:extLst>
              <a:ext uri="{FF2B5EF4-FFF2-40B4-BE49-F238E27FC236}">
                <a16:creationId xmlns:a16="http://schemas.microsoft.com/office/drawing/2014/main" id="{06104F22-E48F-182C-D081-CFC1E9E1B217}"/>
              </a:ext>
            </a:extLst>
          </p:cNvPr>
          <p:cNvGraphicFramePr>
            <a:graphicFrameLocks noGrp="1"/>
          </p:cNvGraphicFramePr>
          <p:nvPr>
            <p:extLst>
              <p:ext uri="{D42A27DB-BD31-4B8C-83A1-F6EECF244321}">
                <p14:modId xmlns:p14="http://schemas.microsoft.com/office/powerpoint/2010/main" val="4268733617"/>
              </p:ext>
            </p:extLst>
          </p:nvPr>
        </p:nvGraphicFramePr>
        <p:xfrm>
          <a:off x="6339296" y="1069973"/>
          <a:ext cx="5629546" cy="5060218"/>
        </p:xfrm>
        <a:graphic>
          <a:graphicData uri="http://schemas.openxmlformats.org/drawingml/2006/table">
            <a:tbl>
              <a:tblPr firstRow="1" firstCol="1" bandRow="1"/>
              <a:tblGrid>
                <a:gridCol w="1147354">
                  <a:extLst>
                    <a:ext uri="{9D8B030D-6E8A-4147-A177-3AD203B41FA5}">
                      <a16:colId xmlns:a16="http://schemas.microsoft.com/office/drawing/2014/main" val="933523764"/>
                    </a:ext>
                  </a:extLst>
                </a:gridCol>
                <a:gridCol w="752475">
                  <a:extLst>
                    <a:ext uri="{9D8B030D-6E8A-4147-A177-3AD203B41FA5}">
                      <a16:colId xmlns:a16="http://schemas.microsoft.com/office/drawing/2014/main" val="696544863"/>
                    </a:ext>
                  </a:extLst>
                </a:gridCol>
                <a:gridCol w="1943100">
                  <a:extLst>
                    <a:ext uri="{9D8B030D-6E8A-4147-A177-3AD203B41FA5}">
                      <a16:colId xmlns:a16="http://schemas.microsoft.com/office/drawing/2014/main" val="2405988497"/>
                    </a:ext>
                  </a:extLst>
                </a:gridCol>
                <a:gridCol w="876300">
                  <a:extLst>
                    <a:ext uri="{9D8B030D-6E8A-4147-A177-3AD203B41FA5}">
                      <a16:colId xmlns:a16="http://schemas.microsoft.com/office/drawing/2014/main" val="3812493250"/>
                    </a:ext>
                  </a:extLst>
                </a:gridCol>
                <a:gridCol w="910317">
                  <a:extLst>
                    <a:ext uri="{9D8B030D-6E8A-4147-A177-3AD203B41FA5}">
                      <a16:colId xmlns:a16="http://schemas.microsoft.com/office/drawing/2014/main" val="3369595293"/>
                    </a:ext>
                  </a:extLst>
                </a:gridCol>
              </a:tblGrid>
              <a:tr h="308749">
                <a:tc>
                  <a:txBody>
                    <a:bodyPr/>
                    <a:lstStyle/>
                    <a:p>
                      <a:pPr marL="0" marR="0">
                        <a:lnSpc>
                          <a:spcPct val="115000"/>
                        </a:lnSpc>
                        <a:spcAft>
                          <a:spcPts val="800"/>
                        </a:spcAft>
                        <a:buNone/>
                      </a:pPr>
                      <a:r>
                        <a:rPr lang="en-US" sz="1200" b="1" kern="0">
                          <a:solidFill>
                            <a:schemeClr val="tx1"/>
                          </a:solidFill>
                          <a:effectLst/>
                          <a:latin typeface="+mj-lt"/>
                          <a:ea typeface="Times New Roman" panose="02020603050405020304" pitchFamily="18" charset="0"/>
                          <a:cs typeface="Calibri" panose="020F0502020204030204" pitchFamily="34" charset="0"/>
                        </a:rPr>
                        <a:t>Mon</a:t>
                      </a:r>
                      <a:endParaRPr lang="en-US" sz="1400" kern="100">
                        <a:solidFill>
                          <a:schemeClr val="tx1"/>
                        </a:solidFill>
                        <a:effectLst/>
                        <a:latin typeface="+mj-lt"/>
                        <a:ea typeface="Times New Roman" panose="02020603050405020304" pitchFamily="18"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nSpc>
                          <a:spcPct val="115000"/>
                        </a:lnSpc>
                        <a:spcAft>
                          <a:spcPts val="800"/>
                        </a:spcAft>
                        <a:buNone/>
                      </a:pPr>
                      <a:r>
                        <a:rPr lang="en-US" sz="1200" b="1" kern="0">
                          <a:solidFill>
                            <a:schemeClr val="tx1"/>
                          </a:solidFill>
                          <a:effectLst/>
                          <a:latin typeface="+mj-lt"/>
                          <a:ea typeface="Times New Roman" panose="02020603050405020304" pitchFamily="18" charset="0"/>
                          <a:cs typeface="Calibri" panose="020F0502020204030204" pitchFamily="34" charset="0"/>
                        </a:rPr>
                        <a:t>Tue</a:t>
                      </a:r>
                      <a:endParaRPr lang="en-US" sz="1400" kern="100">
                        <a:solidFill>
                          <a:schemeClr val="tx1"/>
                        </a:solidFill>
                        <a:effectLst/>
                        <a:latin typeface="+mj-lt"/>
                        <a:ea typeface="Times New Roman" panose="02020603050405020304" pitchFamily="18"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nSpc>
                          <a:spcPct val="115000"/>
                        </a:lnSpc>
                        <a:spcAft>
                          <a:spcPts val="800"/>
                        </a:spcAft>
                        <a:buNone/>
                      </a:pPr>
                      <a:r>
                        <a:rPr lang="en-US" sz="1200" b="1" kern="0">
                          <a:solidFill>
                            <a:schemeClr val="tx1"/>
                          </a:solidFill>
                          <a:effectLst/>
                          <a:latin typeface="+mj-lt"/>
                          <a:ea typeface="Times New Roman" panose="02020603050405020304" pitchFamily="18" charset="0"/>
                          <a:cs typeface="Calibri" panose="020F0502020204030204" pitchFamily="34" charset="0"/>
                        </a:rPr>
                        <a:t>Wed</a:t>
                      </a:r>
                      <a:endParaRPr lang="en-US" sz="1400" kern="100">
                        <a:solidFill>
                          <a:schemeClr val="tx1"/>
                        </a:solidFill>
                        <a:effectLst/>
                        <a:latin typeface="+mj-lt"/>
                        <a:ea typeface="Times New Roman" panose="02020603050405020304" pitchFamily="18"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nSpc>
                          <a:spcPct val="115000"/>
                        </a:lnSpc>
                        <a:spcAft>
                          <a:spcPts val="800"/>
                        </a:spcAft>
                        <a:buNone/>
                      </a:pPr>
                      <a:r>
                        <a:rPr lang="en-US" sz="1200" b="1" kern="0">
                          <a:solidFill>
                            <a:schemeClr val="tx1"/>
                          </a:solidFill>
                          <a:effectLst/>
                          <a:latin typeface="+mj-lt"/>
                          <a:ea typeface="Times New Roman" panose="02020603050405020304" pitchFamily="18" charset="0"/>
                          <a:cs typeface="Calibri" panose="020F0502020204030204" pitchFamily="34" charset="0"/>
                        </a:rPr>
                        <a:t>Thu</a:t>
                      </a:r>
                      <a:endParaRPr lang="en-US" sz="1400" kern="100">
                        <a:solidFill>
                          <a:schemeClr val="tx1"/>
                        </a:solidFill>
                        <a:effectLst/>
                        <a:latin typeface="+mj-lt"/>
                        <a:ea typeface="Times New Roman" panose="02020603050405020304" pitchFamily="18"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nSpc>
                          <a:spcPct val="115000"/>
                        </a:lnSpc>
                        <a:spcAft>
                          <a:spcPts val="800"/>
                        </a:spcAft>
                        <a:buNone/>
                      </a:pPr>
                      <a:r>
                        <a:rPr lang="en-US" sz="1200" b="1" kern="0">
                          <a:solidFill>
                            <a:schemeClr val="tx1"/>
                          </a:solidFill>
                          <a:effectLst/>
                          <a:latin typeface="+mj-lt"/>
                          <a:ea typeface="Times New Roman" panose="02020603050405020304" pitchFamily="18" charset="0"/>
                          <a:cs typeface="Calibri" panose="020F0502020204030204" pitchFamily="34" charset="0"/>
                        </a:rPr>
                        <a:t>Fri</a:t>
                      </a:r>
                      <a:endParaRPr lang="en-US" sz="1400" kern="100">
                        <a:solidFill>
                          <a:schemeClr val="tx1"/>
                        </a:solidFill>
                        <a:effectLst/>
                        <a:latin typeface="+mj-lt"/>
                        <a:ea typeface="Times New Roman" panose="02020603050405020304" pitchFamily="18"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16610454"/>
                  </a:ext>
                </a:extLst>
              </a:tr>
              <a:tr h="80643">
                <a:tc>
                  <a:txBody>
                    <a:bodyPr/>
                    <a:lstStyle/>
                    <a:p>
                      <a:pPr marL="0" marR="0">
                        <a:lnSpc>
                          <a:spcPct val="115000"/>
                        </a:lnSpc>
                        <a:spcAft>
                          <a:spcPts val="800"/>
                        </a:spcAft>
                        <a:buNone/>
                      </a:pPr>
                      <a:r>
                        <a:rPr lang="en-US" sz="1400" kern="0">
                          <a:solidFill>
                            <a:srgbClr val="000000"/>
                          </a:solidFill>
                          <a:effectLst/>
                          <a:latin typeface="+mj-lt"/>
                          <a:ea typeface="Times New Roman" panose="02020603050405020304" pitchFamily="18" charset="0"/>
                          <a:cs typeface="Calibri" panose="020F0502020204030204" pitchFamily="34" charset="0"/>
                        </a:rPr>
                        <a:t>1</a:t>
                      </a:r>
                      <a:endParaRPr lang="en-US" sz="1600" kern="100">
                        <a:effectLst/>
                        <a:latin typeface="+mj-lt"/>
                        <a:ea typeface="Times New Roman" panose="02020603050405020304" pitchFamily="18"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400" kern="0">
                          <a:solidFill>
                            <a:srgbClr val="000000"/>
                          </a:solidFill>
                          <a:effectLst/>
                          <a:latin typeface="+mj-lt"/>
                          <a:ea typeface="Times New Roman" panose="02020603050405020304" pitchFamily="18" charset="0"/>
                          <a:cs typeface="Calibri" panose="020F0502020204030204" pitchFamily="34" charset="0"/>
                        </a:rPr>
                        <a:t>2</a:t>
                      </a:r>
                      <a:endParaRPr lang="en-US" sz="1600" kern="100">
                        <a:effectLst/>
                        <a:latin typeface="+mj-lt"/>
                        <a:ea typeface="Times New Roman" panose="02020603050405020304" pitchFamily="18"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400" kern="0">
                          <a:solidFill>
                            <a:srgbClr val="000000"/>
                          </a:solidFill>
                          <a:effectLst/>
                          <a:latin typeface="+mj-lt"/>
                          <a:ea typeface="Times New Roman" panose="02020603050405020304" pitchFamily="18" charset="0"/>
                          <a:cs typeface="Calibri" panose="020F0502020204030204" pitchFamily="34" charset="0"/>
                        </a:rPr>
                        <a:t>3</a:t>
                      </a:r>
                      <a:br>
                        <a:rPr lang="en-US" sz="1200" kern="0">
                          <a:solidFill>
                            <a:srgbClr val="000000"/>
                          </a:solidFill>
                          <a:effectLst/>
                          <a:latin typeface="+mj-lt"/>
                          <a:ea typeface="Times New Roman" panose="02020603050405020304" pitchFamily="18" charset="0"/>
                          <a:cs typeface="Calibri" panose="020F0502020204030204" pitchFamily="34" charset="0"/>
                        </a:rPr>
                      </a:br>
                      <a:r>
                        <a:rPr lang="en-US" sz="1400" b="1" kern="0">
                          <a:solidFill>
                            <a:srgbClr val="000000"/>
                          </a:solidFill>
                          <a:effectLst/>
                          <a:latin typeface="+mj-lt"/>
                          <a:ea typeface="Times New Roman" panose="02020603050405020304" pitchFamily="18" charset="0"/>
                          <a:cs typeface="Calibri" panose="020F0502020204030204" pitchFamily="34" charset="0"/>
                        </a:rPr>
                        <a:t>ALR Mtg 1:30–3:00</a:t>
                      </a:r>
                      <a:endParaRPr lang="en-US" sz="1400" b="1" kern="100">
                        <a:effectLst/>
                        <a:latin typeface="+mj-lt"/>
                        <a:ea typeface="Times New Roman" panose="02020603050405020304" pitchFamily="18" charset="0"/>
                        <a:cs typeface="Aptos" panose="020B0004020202020204" pitchFamily="34" charset="0"/>
                      </a:endParaRPr>
                    </a:p>
                    <a:p>
                      <a:pPr marL="342900" marR="0" lvl="0" indent="-342900">
                        <a:lnSpc>
                          <a:spcPct val="100000"/>
                        </a:lnSpc>
                        <a:spcAft>
                          <a:spcPts val="0"/>
                        </a:spcAft>
                        <a:buFont typeface="Symbol" panose="05050102010706020507" pitchFamily="18" charset="2"/>
                        <a:buChar char=""/>
                      </a:pPr>
                      <a:r>
                        <a:rPr lang="en-US" sz="1200" kern="0">
                          <a:solidFill>
                            <a:srgbClr val="000000"/>
                          </a:solidFill>
                          <a:effectLst/>
                          <a:latin typeface="+mj-lt"/>
                          <a:ea typeface="Times New Roman" panose="02020603050405020304" pitchFamily="18" charset="0"/>
                          <a:cs typeface="Calibri" panose="020F0502020204030204" pitchFamily="34" charset="0"/>
                        </a:rPr>
                        <a:t>Review Recommendations</a:t>
                      </a:r>
                    </a:p>
                    <a:p>
                      <a:pPr marL="342900" marR="0" lvl="0" indent="-342900">
                        <a:lnSpc>
                          <a:spcPct val="100000"/>
                        </a:lnSpc>
                        <a:spcAft>
                          <a:spcPts val="0"/>
                        </a:spcAft>
                        <a:buFont typeface="Symbol" panose="05050102010706020507" pitchFamily="18" charset="2"/>
                        <a:buChar char=""/>
                      </a:pPr>
                      <a:r>
                        <a:rPr lang="en-US" sz="1200" kern="0">
                          <a:solidFill>
                            <a:srgbClr val="000000"/>
                          </a:solidFill>
                          <a:effectLst/>
                          <a:latin typeface="+mj-lt"/>
                          <a:ea typeface="Times New Roman" panose="02020603050405020304" pitchFamily="18" charset="0"/>
                          <a:cs typeface="Calibri" panose="020F0502020204030204" pitchFamily="34" charset="0"/>
                        </a:rPr>
                        <a:t>Public Hearing Written Testimony Reflections</a:t>
                      </a:r>
                      <a:endParaRPr lang="en-US" sz="1200" kern="100">
                        <a:effectLst/>
                        <a:latin typeface="+mj-lt"/>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F0C7"/>
                    </a:solidFill>
                  </a:tcPr>
                </a:tc>
                <a:tc>
                  <a:txBody>
                    <a:bodyPr/>
                    <a:lstStyle/>
                    <a:p>
                      <a:pPr marL="0" marR="0">
                        <a:lnSpc>
                          <a:spcPct val="115000"/>
                        </a:lnSpc>
                        <a:spcAft>
                          <a:spcPts val="800"/>
                        </a:spcAft>
                        <a:buNone/>
                      </a:pPr>
                      <a:r>
                        <a:rPr lang="en-US" sz="1400" kern="0">
                          <a:solidFill>
                            <a:srgbClr val="000000"/>
                          </a:solidFill>
                          <a:effectLst/>
                          <a:latin typeface="+mj-lt"/>
                          <a:ea typeface="Times New Roman" panose="02020603050405020304" pitchFamily="18" charset="0"/>
                          <a:cs typeface="Calibri" panose="020F0502020204030204" pitchFamily="34" charset="0"/>
                        </a:rPr>
                        <a:t>4</a:t>
                      </a:r>
                      <a:endParaRPr lang="en-US" sz="1400" kern="100">
                        <a:effectLst/>
                        <a:latin typeface="+mj-lt"/>
                        <a:ea typeface="Times New Roman" panose="02020603050405020304" pitchFamily="18"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400" kern="0">
                          <a:solidFill>
                            <a:srgbClr val="000000"/>
                          </a:solidFill>
                          <a:effectLst/>
                          <a:latin typeface="+mj-lt"/>
                          <a:ea typeface="Times New Roman" panose="02020603050405020304" pitchFamily="18" charset="0"/>
                          <a:cs typeface="Calibri" panose="020F0502020204030204" pitchFamily="34" charset="0"/>
                        </a:rPr>
                        <a:t>5</a:t>
                      </a:r>
                      <a:endParaRPr lang="en-US" sz="1400" kern="100">
                        <a:effectLst/>
                        <a:latin typeface="+mj-lt"/>
                        <a:ea typeface="Times New Roman" panose="02020603050405020304" pitchFamily="18"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9555300"/>
                  </a:ext>
                </a:extLst>
              </a:tr>
              <a:tr h="929513">
                <a:tc>
                  <a:txBody>
                    <a:bodyPr/>
                    <a:lstStyle/>
                    <a:p>
                      <a:pPr marL="0" marR="0">
                        <a:lnSpc>
                          <a:spcPct val="115000"/>
                        </a:lnSpc>
                        <a:spcAft>
                          <a:spcPts val="800"/>
                        </a:spcAft>
                        <a:buNone/>
                      </a:pPr>
                      <a:r>
                        <a:rPr lang="en-US" sz="1400" kern="0" dirty="0">
                          <a:solidFill>
                            <a:srgbClr val="000000"/>
                          </a:solidFill>
                          <a:effectLst/>
                          <a:latin typeface="+mj-lt"/>
                          <a:ea typeface="Times New Roman" panose="02020603050405020304" pitchFamily="18" charset="0"/>
                          <a:cs typeface="Calibri" panose="020F0502020204030204" pitchFamily="34" charset="0"/>
                        </a:rPr>
                        <a:t>8</a:t>
                      </a:r>
                      <a:br>
                        <a:rPr lang="en-US" sz="1400" kern="0" dirty="0">
                          <a:solidFill>
                            <a:srgbClr val="000000"/>
                          </a:solidFill>
                          <a:effectLst/>
                          <a:latin typeface="+mj-lt"/>
                          <a:ea typeface="Times New Roman" panose="02020603050405020304" pitchFamily="18" charset="0"/>
                          <a:cs typeface="Calibri" panose="020F0502020204030204" pitchFamily="34" charset="0"/>
                        </a:rPr>
                      </a:br>
                      <a:r>
                        <a:rPr lang="en-US" sz="1200" b="0" i="1" kern="0" dirty="0">
                          <a:solidFill>
                            <a:srgbClr val="000000"/>
                          </a:solidFill>
                          <a:effectLst/>
                          <a:latin typeface="+mj-lt"/>
                          <a:ea typeface="Times New Roman" panose="02020603050405020304" pitchFamily="18" charset="0"/>
                          <a:cs typeface="Calibri" panose="020F0502020204030204" pitchFamily="34" charset="0"/>
                        </a:rPr>
                        <a:t>Members submit final edits &amp; comments</a:t>
                      </a:r>
                      <a:endParaRPr lang="en-US" sz="1600" b="0" i="1" kern="100" dirty="0">
                        <a:effectLst/>
                        <a:latin typeface="+mj-lt"/>
                        <a:ea typeface="Times New Roman" panose="02020603050405020304" pitchFamily="18"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400" kern="0" dirty="0">
                          <a:solidFill>
                            <a:srgbClr val="000000"/>
                          </a:solidFill>
                          <a:effectLst/>
                          <a:latin typeface="+mj-lt"/>
                          <a:ea typeface="Times New Roman" panose="02020603050405020304" pitchFamily="18" charset="0"/>
                          <a:cs typeface="Calibri" panose="020F0502020204030204" pitchFamily="34" charset="0"/>
                        </a:rPr>
                        <a:t>9</a:t>
                      </a:r>
                      <a:endParaRPr lang="en-US" sz="1600" kern="100" dirty="0">
                        <a:effectLst/>
                        <a:latin typeface="+mj-lt"/>
                        <a:ea typeface="Times New Roman" panose="02020603050405020304" pitchFamily="18"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200" kern="0" dirty="0">
                          <a:solidFill>
                            <a:srgbClr val="000000"/>
                          </a:solidFill>
                          <a:effectLst/>
                          <a:latin typeface="+mj-lt"/>
                          <a:ea typeface="Times New Roman" panose="02020603050405020304" pitchFamily="18" charset="0"/>
                          <a:cs typeface="Calibri" panose="020F0502020204030204" pitchFamily="34" charset="0"/>
                        </a:rPr>
                        <a:t>10</a:t>
                      </a:r>
                    </a:p>
                    <a:p>
                      <a:pPr marL="0" marR="0">
                        <a:lnSpc>
                          <a:spcPct val="115000"/>
                        </a:lnSpc>
                        <a:spcAft>
                          <a:spcPts val="800"/>
                        </a:spcAft>
                        <a:buNone/>
                      </a:pPr>
                      <a:r>
                        <a:rPr lang="en-US" sz="1200" i="1" kern="0" dirty="0">
                          <a:solidFill>
                            <a:srgbClr val="000000"/>
                          </a:solidFill>
                          <a:effectLst/>
                          <a:latin typeface="+mj-lt"/>
                          <a:ea typeface="Times New Roman" panose="02020603050405020304" pitchFamily="18" charset="0"/>
                          <a:cs typeface="Calibri" panose="020F0502020204030204" pitchFamily="34" charset="0"/>
                        </a:rPr>
                        <a:t>Finalize report &amp; send to Commission members</a:t>
                      </a:r>
                      <a:endParaRPr lang="en-US" sz="1200" i="1" kern="100" dirty="0">
                        <a:effectLst/>
                        <a:latin typeface="+mj-lt"/>
                        <a:ea typeface="Times New Roman" panose="02020603050405020304" pitchFamily="18"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400" kern="0">
                          <a:solidFill>
                            <a:srgbClr val="000000"/>
                          </a:solidFill>
                          <a:effectLst/>
                          <a:latin typeface="+mj-lt"/>
                          <a:ea typeface="Times New Roman" panose="02020603050405020304" pitchFamily="18" charset="0"/>
                          <a:cs typeface="Calibri" panose="020F0502020204030204" pitchFamily="34" charset="0"/>
                        </a:rPr>
                        <a:t>11</a:t>
                      </a:r>
                      <a:endParaRPr lang="en-US" sz="1400" kern="100">
                        <a:effectLst/>
                        <a:latin typeface="+mj-lt"/>
                        <a:ea typeface="Times New Roman" panose="02020603050405020304" pitchFamily="18"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400" kern="0">
                          <a:solidFill>
                            <a:srgbClr val="000000"/>
                          </a:solidFill>
                          <a:effectLst/>
                          <a:latin typeface="+mj-lt"/>
                          <a:ea typeface="Times New Roman" panose="02020603050405020304" pitchFamily="18" charset="0"/>
                          <a:cs typeface="Calibri" panose="020F0502020204030204" pitchFamily="34" charset="0"/>
                        </a:rPr>
                        <a:t>12</a:t>
                      </a:r>
                      <a:endParaRPr lang="en-US" sz="1400" kern="100">
                        <a:effectLst/>
                        <a:latin typeface="+mj-lt"/>
                        <a:ea typeface="Times New Roman" panose="02020603050405020304" pitchFamily="18"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6687274"/>
                  </a:ext>
                </a:extLst>
              </a:tr>
              <a:tr h="1408420">
                <a:tc>
                  <a:txBody>
                    <a:bodyPr/>
                    <a:lstStyle/>
                    <a:p>
                      <a:pPr marL="0" marR="0">
                        <a:lnSpc>
                          <a:spcPct val="115000"/>
                        </a:lnSpc>
                        <a:spcAft>
                          <a:spcPts val="800"/>
                        </a:spcAft>
                        <a:buNone/>
                      </a:pPr>
                      <a:r>
                        <a:rPr lang="en-US" sz="1400" kern="0" dirty="0">
                          <a:solidFill>
                            <a:srgbClr val="000000"/>
                          </a:solidFill>
                          <a:effectLst/>
                          <a:latin typeface="+mj-lt"/>
                          <a:ea typeface="Times New Roman" panose="02020603050405020304" pitchFamily="18" charset="0"/>
                          <a:cs typeface="Calibri" panose="020F0502020204030204" pitchFamily="34" charset="0"/>
                        </a:rPr>
                        <a:t>15</a:t>
                      </a:r>
                    </a:p>
                    <a:p>
                      <a:pPr marL="0" marR="0">
                        <a:lnSpc>
                          <a:spcPct val="115000"/>
                        </a:lnSpc>
                        <a:spcAft>
                          <a:spcPts val="800"/>
                        </a:spcAft>
                        <a:buNone/>
                      </a:pPr>
                      <a:r>
                        <a:rPr lang="en-US" sz="1200" i="1" kern="0" dirty="0">
                          <a:solidFill>
                            <a:srgbClr val="000000"/>
                          </a:solidFill>
                          <a:effectLst/>
                          <a:latin typeface="+mj-lt"/>
                          <a:ea typeface="Times New Roman" panose="02020603050405020304" pitchFamily="18" charset="0"/>
                          <a:cs typeface="Calibri" panose="020F0502020204030204" pitchFamily="34" charset="0"/>
                        </a:rPr>
                        <a:t>Members submit final edits</a:t>
                      </a:r>
                      <a:endParaRPr lang="en-US" sz="1400" i="1" kern="100" dirty="0">
                        <a:effectLst/>
                        <a:latin typeface="+mj-lt"/>
                        <a:ea typeface="Times New Roman" panose="02020603050405020304" pitchFamily="18"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400" kern="0">
                          <a:solidFill>
                            <a:srgbClr val="000000"/>
                          </a:solidFill>
                          <a:effectLst/>
                          <a:latin typeface="+mj-lt"/>
                          <a:ea typeface="Times New Roman" panose="02020603050405020304" pitchFamily="18" charset="0"/>
                          <a:cs typeface="Calibri" panose="020F0502020204030204" pitchFamily="34" charset="0"/>
                        </a:rPr>
                        <a:t>16</a:t>
                      </a:r>
                      <a:endParaRPr lang="en-US" sz="1600" kern="100">
                        <a:effectLst/>
                        <a:latin typeface="+mj-lt"/>
                        <a:ea typeface="Times New Roman" panose="02020603050405020304" pitchFamily="18"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400" kern="0" dirty="0">
                          <a:solidFill>
                            <a:srgbClr val="000000"/>
                          </a:solidFill>
                          <a:effectLst/>
                          <a:latin typeface="+mj-lt"/>
                          <a:ea typeface="Times New Roman" panose="02020603050405020304" pitchFamily="18" charset="0"/>
                          <a:cs typeface="Calibri" panose="020F0502020204030204" pitchFamily="34" charset="0"/>
                        </a:rPr>
                        <a:t>17</a:t>
                      </a: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400" b="1" kern="0" dirty="0">
                          <a:solidFill>
                            <a:srgbClr val="000000"/>
                          </a:solidFill>
                          <a:effectLst/>
                          <a:latin typeface="+mn-lt"/>
                          <a:ea typeface="Times New Roman" panose="02020603050405020304" pitchFamily="18" charset="0"/>
                          <a:cs typeface="Calibri" panose="020F0502020204030204" pitchFamily="34" charset="0"/>
                        </a:rPr>
                        <a:t>ALR Mtg 10:30–12:00</a:t>
                      </a:r>
                      <a:endParaRPr lang="en-US" sz="1400" b="1" kern="100" dirty="0">
                        <a:solidFill>
                          <a:schemeClr val="tx1"/>
                        </a:solidFill>
                        <a:effectLst/>
                        <a:latin typeface="+mn-lt"/>
                        <a:ea typeface="Times New Roman" panose="02020603050405020304" pitchFamily="18" charset="0"/>
                        <a:cs typeface="Aptos" panose="020B0004020202020204" pitchFamily="34" charset="0"/>
                      </a:endParaRPr>
                    </a:p>
                    <a:p>
                      <a:pPr marL="342900" marR="0" lvl="0" indent="-342900">
                        <a:lnSpc>
                          <a:spcPct val="100000"/>
                        </a:lnSpc>
                        <a:spcAft>
                          <a:spcPts val="0"/>
                        </a:spcAft>
                        <a:buFont typeface="Symbol" panose="05050102010706020507" pitchFamily="18" charset="2"/>
                        <a:buChar char=""/>
                      </a:pPr>
                      <a:r>
                        <a:rPr lang="en-US" sz="1200" kern="0" dirty="0">
                          <a:solidFill>
                            <a:srgbClr val="000000"/>
                          </a:solidFill>
                          <a:effectLst/>
                          <a:latin typeface="+mn-lt"/>
                          <a:ea typeface="Times New Roman" panose="02020603050405020304" pitchFamily="18" charset="0"/>
                          <a:cs typeface="Calibri" panose="020F0502020204030204" pitchFamily="34" charset="0"/>
                        </a:rPr>
                        <a:t>Finalize report</a:t>
                      </a:r>
                    </a:p>
                    <a:p>
                      <a:pPr marL="342900" marR="0" lvl="0" indent="-342900">
                        <a:lnSpc>
                          <a:spcPct val="100000"/>
                        </a:lnSpc>
                        <a:spcAft>
                          <a:spcPts val="0"/>
                        </a:spcAft>
                        <a:buFont typeface="Symbol" panose="05050102010706020507" pitchFamily="18" charset="2"/>
                        <a:buChar char=""/>
                      </a:pPr>
                      <a:r>
                        <a:rPr lang="en-US" sz="1200" kern="0" dirty="0">
                          <a:solidFill>
                            <a:srgbClr val="000000"/>
                          </a:solidFill>
                          <a:effectLst/>
                          <a:latin typeface="+mn-lt"/>
                          <a:ea typeface="Times New Roman" panose="02020603050405020304" pitchFamily="18" charset="0"/>
                          <a:cs typeface="Calibri" panose="020F0502020204030204" pitchFamily="34" charset="0"/>
                        </a:rPr>
                        <a:t>Reflections</a:t>
                      </a:r>
                    </a:p>
                    <a:p>
                      <a:pPr marL="342900" marR="0" lvl="0" indent="-342900">
                        <a:lnSpc>
                          <a:spcPct val="100000"/>
                        </a:lnSpc>
                        <a:spcAft>
                          <a:spcPts val="0"/>
                        </a:spcAft>
                        <a:buFont typeface="Symbol" panose="05050102010706020507" pitchFamily="18" charset="2"/>
                        <a:buChar char=""/>
                      </a:pPr>
                      <a:r>
                        <a:rPr lang="en-US" sz="1200" kern="0" dirty="0">
                          <a:solidFill>
                            <a:srgbClr val="000000"/>
                          </a:solidFill>
                          <a:effectLst/>
                          <a:latin typeface="+mn-lt"/>
                          <a:ea typeface="Times New Roman" panose="02020603050405020304" pitchFamily="18" charset="0"/>
                          <a:cs typeface="Calibri" panose="020F0502020204030204" pitchFamily="34" charset="0"/>
                        </a:rPr>
                        <a:t>Commission close-out</a:t>
                      </a:r>
                      <a:endParaRPr lang="en-US" sz="1200" kern="100" dirty="0">
                        <a:solidFill>
                          <a:schemeClr val="tx1"/>
                        </a:solidFill>
                        <a:effectLst/>
                        <a:latin typeface="+mn-lt"/>
                        <a:ea typeface="Times New Roman" panose="02020603050405020304" pitchFamily="18" charset="0"/>
                        <a:cs typeface="Calibri" panose="020F0502020204030204" pitchFamily="34" charset="0"/>
                      </a:endParaRPr>
                    </a:p>
                    <a:p>
                      <a:pPr marL="0" marR="0">
                        <a:lnSpc>
                          <a:spcPct val="115000"/>
                        </a:lnSpc>
                        <a:spcAft>
                          <a:spcPts val="800"/>
                        </a:spcAft>
                        <a:buNone/>
                      </a:pPr>
                      <a:endParaRPr lang="en-US" sz="1400" kern="100" dirty="0">
                        <a:effectLst/>
                        <a:latin typeface="+mj-lt"/>
                        <a:ea typeface="Times New Roman" panose="02020603050405020304" pitchFamily="18"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F0C7"/>
                    </a:solidFill>
                  </a:tcPr>
                </a:tc>
                <a:tc>
                  <a:txBody>
                    <a:bodyPr/>
                    <a:lstStyle/>
                    <a:p>
                      <a:pPr marL="0" marR="0">
                        <a:lnSpc>
                          <a:spcPct val="115000"/>
                        </a:lnSpc>
                        <a:spcAft>
                          <a:spcPts val="800"/>
                        </a:spcAft>
                        <a:buNone/>
                      </a:pPr>
                      <a:r>
                        <a:rPr lang="en-US" sz="1400" kern="0" dirty="0">
                          <a:solidFill>
                            <a:srgbClr val="000000"/>
                          </a:solidFill>
                          <a:effectLst/>
                          <a:latin typeface="+mj-lt"/>
                          <a:ea typeface="Times New Roman" panose="02020603050405020304" pitchFamily="18" charset="0"/>
                          <a:cs typeface="Calibri" panose="020F0502020204030204" pitchFamily="34" charset="0"/>
                        </a:rPr>
                        <a:t>18</a:t>
                      </a: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1" dirty="0"/>
                        <a:t>Members may submit optional appended feedback</a:t>
                      </a:r>
                      <a:endParaRPr lang="en-US" sz="1400" i="1" kern="100" dirty="0">
                        <a:effectLst/>
                        <a:latin typeface="+mj-lt"/>
                        <a:ea typeface="Times New Roman" panose="02020603050405020304" pitchFamily="18"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400" kern="0" dirty="0">
                          <a:solidFill>
                            <a:srgbClr val="000000"/>
                          </a:solidFill>
                          <a:effectLst/>
                          <a:latin typeface="+mj-lt"/>
                          <a:ea typeface="Times New Roman" panose="02020603050405020304" pitchFamily="18" charset="0"/>
                          <a:cs typeface="Calibri" panose="020F0502020204030204" pitchFamily="34" charset="0"/>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5376909"/>
                  </a:ext>
                </a:extLst>
              </a:tr>
              <a:tr h="464457">
                <a:tc>
                  <a:txBody>
                    <a:bodyPr/>
                    <a:lstStyle/>
                    <a:p>
                      <a:pPr marL="0" marR="0">
                        <a:lnSpc>
                          <a:spcPct val="115000"/>
                        </a:lnSpc>
                        <a:spcAft>
                          <a:spcPts val="800"/>
                        </a:spcAft>
                        <a:buNone/>
                      </a:pPr>
                      <a:r>
                        <a:rPr lang="en-US" sz="1400" kern="0">
                          <a:solidFill>
                            <a:srgbClr val="000000"/>
                          </a:solidFill>
                          <a:effectLst/>
                          <a:latin typeface="+mj-lt"/>
                          <a:ea typeface="Times New Roman" panose="02020603050405020304" pitchFamily="18" charset="0"/>
                          <a:cs typeface="Calibri" panose="020F0502020204030204" pitchFamily="34" charset="0"/>
                        </a:rPr>
                        <a:t>22</a:t>
                      </a:r>
                      <a:endParaRPr lang="en-US" sz="1400" kern="100">
                        <a:effectLst/>
                        <a:latin typeface="+mj-lt"/>
                        <a:ea typeface="Times New Roman" panose="02020603050405020304" pitchFamily="18"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400" kern="0">
                          <a:solidFill>
                            <a:srgbClr val="000000"/>
                          </a:solidFill>
                          <a:effectLst/>
                          <a:latin typeface="+mj-lt"/>
                          <a:ea typeface="Times New Roman" panose="02020603050405020304" pitchFamily="18" charset="0"/>
                          <a:cs typeface="Calibri" panose="020F0502020204030204" pitchFamily="34" charset="0"/>
                        </a:rPr>
                        <a:t>23</a:t>
                      </a:r>
                      <a:endParaRPr lang="en-US" sz="1400" kern="100">
                        <a:effectLst/>
                        <a:latin typeface="+mj-lt"/>
                        <a:ea typeface="Times New Roman" panose="02020603050405020304" pitchFamily="18"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400" kern="0">
                          <a:solidFill>
                            <a:srgbClr val="000000"/>
                          </a:solidFill>
                          <a:effectLst/>
                          <a:latin typeface="+mj-lt"/>
                          <a:ea typeface="Times New Roman" panose="02020603050405020304" pitchFamily="18" charset="0"/>
                          <a:cs typeface="Calibri" panose="020F0502020204030204" pitchFamily="34" charset="0"/>
                        </a:rPr>
                        <a:t>24 </a:t>
                      </a:r>
                      <a:endParaRPr lang="en-US" sz="1400" kern="100">
                        <a:effectLst/>
                        <a:latin typeface="+mj-lt"/>
                        <a:ea typeface="Times New Roman" panose="02020603050405020304" pitchFamily="18"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Aft>
                          <a:spcPts val="800"/>
                        </a:spcAft>
                        <a:buNone/>
                      </a:pPr>
                      <a:r>
                        <a:rPr lang="en-US" sz="1400" kern="0" dirty="0">
                          <a:solidFill>
                            <a:srgbClr val="000000"/>
                          </a:solidFill>
                          <a:effectLst/>
                          <a:latin typeface="+mj-lt"/>
                          <a:ea typeface="Times New Roman" panose="02020603050405020304" pitchFamily="18" charset="0"/>
                          <a:cs typeface="Calibri" panose="020F0502020204030204" pitchFamily="34" charset="0"/>
                        </a:rPr>
                        <a:t>25</a:t>
                      </a:r>
                      <a:br>
                        <a:rPr lang="en-US" sz="1400" kern="0" dirty="0">
                          <a:solidFill>
                            <a:srgbClr val="000000"/>
                          </a:solidFill>
                          <a:effectLst/>
                          <a:latin typeface="+mj-lt"/>
                          <a:ea typeface="Times New Roman" panose="02020603050405020304" pitchFamily="18" charset="0"/>
                          <a:cs typeface="Calibri" panose="020F0502020204030204" pitchFamily="34" charset="0"/>
                        </a:rPr>
                      </a:br>
                      <a:r>
                        <a:rPr lang="en-US" sz="1200" kern="0" dirty="0">
                          <a:solidFill>
                            <a:srgbClr val="000000"/>
                          </a:solidFill>
                          <a:effectLst/>
                          <a:latin typeface="+mj-lt"/>
                          <a:ea typeface="Times New Roman" panose="02020603050405020304" pitchFamily="18" charset="0"/>
                          <a:cs typeface="Calibri" panose="020F0502020204030204" pitchFamily="34" charset="0"/>
                        </a:rPr>
                        <a:t>Christmas</a:t>
                      </a:r>
                      <a:endParaRPr lang="en-US" sz="1400" kern="100" dirty="0">
                        <a:effectLst/>
                        <a:latin typeface="+mj-lt"/>
                        <a:ea typeface="Times New Roman" panose="02020603050405020304" pitchFamily="18"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Aft>
                          <a:spcPts val="800"/>
                        </a:spcAft>
                        <a:buNone/>
                      </a:pPr>
                      <a:r>
                        <a:rPr lang="en-US" sz="1400" kern="0">
                          <a:solidFill>
                            <a:srgbClr val="000000"/>
                          </a:solidFill>
                          <a:effectLst/>
                          <a:latin typeface="+mj-lt"/>
                          <a:ea typeface="Times New Roman" panose="02020603050405020304" pitchFamily="18" charset="0"/>
                          <a:cs typeface="Calibri" panose="020F0502020204030204" pitchFamily="34" charset="0"/>
                        </a:rPr>
                        <a:t>26</a:t>
                      </a:r>
                      <a:endParaRPr lang="en-US" sz="1400" kern="100">
                        <a:effectLst/>
                        <a:latin typeface="+mj-lt"/>
                        <a:ea typeface="Times New Roman" panose="02020603050405020304" pitchFamily="18"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48305947"/>
                  </a:ext>
                </a:extLst>
              </a:tr>
              <a:tr h="624141">
                <a:tc>
                  <a:txBody>
                    <a:bodyPr/>
                    <a:lstStyle/>
                    <a:p>
                      <a:pPr marL="0" marR="0">
                        <a:lnSpc>
                          <a:spcPct val="115000"/>
                        </a:lnSpc>
                        <a:spcAft>
                          <a:spcPts val="800"/>
                        </a:spcAft>
                        <a:buNone/>
                      </a:pPr>
                      <a:r>
                        <a:rPr lang="en-US" sz="1400" kern="0">
                          <a:solidFill>
                            <a:srgbClr val="000000"/>
                          </a:solidFill>
                          <a:effectLst/>
                          <a:latin typeface="+mj-lt"/>
                          <a:ea typeface="Times New Roman" panose="02020603050405020304" pitchFamily="18" charset="0"/>
                          <a:cs typeface="Calibri" panose="020F0502020204030204" pitchFamily="34" charset="0"/>
                        </a:rPr>
                        <a:t>29</a:t>
                      </a:r>
                      <a:endParaRPr lang="en-US" sz="1400" kern="100">
                        <a:effectLst/>
                        <a:latin typeface="+mj-lt"/>
                        <a:ea typeface="Times New Roman" panose="02020603050405020304" pitchFamily="18"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400" kern="0">
                          <a:solidFill>
                            <a:srgbClr val="000000"/>
                          </a:solidFill>
                          <a:effectLst/>
                          <a:latin typeface="+mj-lt"/>
                          <a:ea typeface="Times New Roman" panose="02020603050405020304" pitchFamily="18" charset="0"/>
                          <a:cs typeface="Calibri" panose="020F0502020204030204" pitchFamily="34" charset="0"/>
                        </a:rPr>
                        <a:t>30</a:t>
                      </a:r>
                      <a:endParaRPr lang="en-US" sz="1400" kern="100">
                        <a:effectLst/>
                        <a:latin typeface="+mj-lt"/>
                        <a:ea typeface="Times New Roman" panose="02020603050405020304" pitchFamily="18"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400" b="1" kern="0">
                          <a:solidFill>
                            <a:srgbClr val="000000"/>
                          </a:solidFill>
                          <a:effectLst/>
                          <a:latin typeface="+mj-lt"/>
                          <a:ea typeface="Times New Roman" panose="02020603050405020304" pitchFamily="18" charset="0"/>
                          <a:cs typeface="Calibri" panose="020F0502020204030204" pitchFamily="34" charset="0"/>
                        </a:rPr>
                        <a:t>31</a:t>
                      </a:r>
                      <a:br>
                        <a:rPr lang="en-US" sz="1400" b="1" kern="0">
                          <a:solidFill>
                            <a:srgbClr val="000000"/>
                          </a:solidFill>
                          <a:effectLst/>
                          <a:latin typeface="+mj-lt"/>
                          <a:ea typeface="Times New Roman" panose="02020603050405020304" pitchFamily="18" charset="0"/>
                          <a:cs typeface="Calibri" panose="020F0502020204030204" pitchFamily="34" charset="0"/>
                        </a:rPr>
                      </a:br>
                      <a:r>
                        <a:rPr lang="en-US" sz="1400" b="1" kern="0">
                          <a:solidFill>
                            <a:srgbClr val="000000"/>
                          </a:solidFill>
                          <a:effectLst/>
                          <a:latin typeface="+mj-lt"/>
                          <a:ea typeface="Times New Roman" panose="02020603050405020304" pitchFamily="18" charset="0"/>
                          <a:cs typeface="Calibri" panose="020F0502020204030204" pitchFamily="34" charset="0"/>
                        </a:rPr>
                        <a:t>Report Due</a:t>
                      </a:r>
                      <a:endParaRPr lang="en-US" sz="1400" kern="100">
                        <a:effectLst/>
                        <a:latin typeface="+mj-lt"/>
                        <a:ea typeface="Times New Roman" panose="02020603050405020304" pitchFamily="18"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buNone/>
                      </a:pPr>
                      <a:endParaRPr lang="en-US" sz="1200" kern="100">
                        <a:effectLst/>
                        <a:latin typeface="+mj-lt"/>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15000"/>
                        </a:lnSpc>
                        <a:buNone/>
                      </a:pPr>
                      <a:endParaRPr lang="en-US" sz="1200" kern="100" dirty="0">
                        <a:effectLst/>
                        <a:latin typeface="+mj-lt"/>
                        <a:cs typeface="Aptos" panose="020B00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965440060"/>
                  </a:ext>
                </a:extLst>
              </a:tr>
            </a:tbl>
          </a:graphicData>
        </a:graphic>
      </p:graphicFrame>
      <p:sp>
        <p:nvSpPr>
          <p:cNvPr id="7" name="Rectangle 6" descr="A green square covers the Dec. 3rd calendar entry to indicate an ALR meeting was held on this date">
            <a:extLst>
              <a:ext uri="{FF2B5EF4-FFF2-40B4-BE49-F238E27FC236}">
                <a16:creationId xmlns:a16="http://schemas.microsoft.com/office/drawing/2014/main" id="{2F419A80-E023-57B4-C9C8-7A6BAFC493C6}"/>
              </a:ext>
            </a:extLst>
          </p:cNvPr>
          <p:cNvSpPr/>
          <p:nvPr/>
        </p:nvSpPr>
        <p:spPr>
          <a:xfrm>
            <a:off x="8248650" y="1401925"/>
            <a:ext cx="1939925" cy="1236500"/>
          </a:xfrm>
          <a:prstGeom prst="rect">
            <a:avLst/>
          </a:prstGeom>
          <a:noFill/>
          <a:ln w="38100">
            <a:solidFill>
              <a:schemeClr val="accent3">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Aft>
                <a:spcPts val="800"/>
              </a:spcAft>
              <a:buNone/>
            </a:pPr>
            <a:endParaRPr lang="en-US" sz="1600" kern="100">
              <a:effectLst/>
              <a:latin typeface="+mj-lt"/>
              <a:ea typeface="Times New Roman" panose="02020603050405020304" pitchFamily="18" charset="0"/>
              <a:cs typeface="Aptos" panose="020B0004020202020204" pitchFamily="34" charset="0"/>
            </a:endParaRPr>
          </a:p>
        </p:txBody>
      </p:sp>
    </p:spTree>
    <p:extLst>
      <p:ext uri="{BB962C8B-B14F-4D97-AF65-F5344CB8AC3E}">
        <p14:creationId xmlns:p14="http://schemas.microsoft.com/office/powerpoint/2010/main" val="489179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9E0C1-AC9C-10A9-3B86-24A7131CBD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AC90FB-E7CE-54DC-1504-FDE324E2F297}"/>
              </a:ext>
            </a:extLst>
          </p:cNvPr>
          <p:cNvSpPr>
            <a:spLocks noGrp="1"/>
          </p:cNvSpPr>
          <p:nvPr>
            <p:ph type="title"/>
          </p:nvPr>
        </p:nvSpPr>
        <p:spPr>
          <a:xfrm>
            <a:off x="587633" y="2320469"/>
            <a:ext cx="11049000" cy="1423311"/>
          </a:xfrm>
        </p:spPr>
        <p:txBody>
          <a:bodyPr/>
          <a:lstStyle/>
          <a:p>
            <a:r>
              <a:rPr lang="en-US" sz="4400" kern="100" dirty="0">
                <a:solidFill>
                  <a:srgbClr val="007F86"/>
                </a:solidFill>
                <a:latin typeface="+mj-lt"/>
                <a:cs typeface="Times New Roman"/>
              </a:rPr>
              <a:t>Revised Recommendations &amp; Legislative Report Review</a:t>
            </a:r>
            <a:endParaRPr lang="en-US" sz="2800" dirty="0">
              <a:solidFill>
                <a:srgbClr val="007F86"/>
              </a:solidFill>
              <a:latin typeface="+mj-lt"/>
              <a:cs typeface="Times New Roman"/>
            </a:endParaRPr>
          </a:p>
        </p:txBody>
      </p:sp>
    </p:spTree>
    <p:extLst>
      <p:ext uri="{BB962C8B-B14F-4D97-AF65-F5344CB8AC3E}">
        <p14:creationId xmlns:p14="http://schemas.microsoft.com/office/powerpoint/2010/main" val="1476099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69AAE-AEEA-24D1-4D88-1D25D3DA98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0DA17A-CB0E-E735-CC10-EBEC20EC9AFE}"/>
              </a:ext>
            </a:extLst>
          </p:cNvPr>
          <p:cNvSpPr>
            <a:spLocks noGrp="1"/>
          </p:cNvSpPr>
          <p:nvPr>
            <p:ph type="title"/>
          </p:nvPr>
        </p:nvSpPr>
        <p:spPr/>
        <p:txBody>
          <a:bodyPr/>
          <a:lstStyle/>
          <a:p>
            <a:r>
              <a:rPr lang="en-US"/>
              <a:t>The Commission’s Key Findings &amp; Recommendations</a:t>
            </a:r>
          </a:p>
        </p:txBody>
      </p:sp>
      <p:sp>
        <p:nvSpPr>
          <p:cNvPr id="3" name="Content Placeholder 2">
            <a:extLst>
              <a:ext uri="{FF2B5EF4-FFF2-40B4-BE49-F238E27FC236}">
                <a16:creationId xmlns:a16="http://schemas.microsoft.com/office/drawing/2014/main" id="{B244BA8A-BBCE-B3C2-1694-7A53B3D6CBE3}"/>
              </a:ext>
            </a:extLst>
          </p:cNvPr>
          <p:cNvSpPr>
            <a:spLocks noGrp="1"/>
          </p:cNvSpPr>
          <p:nvPr>
            <p:ph sz="half" idx="4294967295"/>
          </p:nvPr>
        </p:nvSpPr>
        <p:spPr>
          <a:xfrm>
            <a:off x="428625" y="1019175"/>
            <a:ext cx="6600825" cy="4633913"/>
          </a:xfrm>
        </p:spPr>
        <p:txBody>
          <a:bodyPr vert="horz" lIns="0" tIns="0" rIns="0" bIns="0" rtlCol="0" anchor="t">
            <a:noAutofit/>
          </a:bodyPr>
          <a:lstStyle/>
          <a:p>
            <a:pPr marL="0" indent="0">
              <a:buNone/>
            </a:pPr>
            <a:r>
              <a:rPr lang="en-US" sz="2000" b="1" kern="100">
                <a:latin typeface="+mj-lt"/>
                <a:cs typeface="Times New Roman"/>
              </a:rPr>
              <a:t>6 Key Findings:</a:t>
            </a:r>
          </a:p>
          <a:p>
            <a:pPr marL="457200" indent="-457200">
              <a:buFont typeface="Arial" panose="020B0604020202020204" pitchFamily="34" charset="0"/>
              <a:buAutoNum type="arabicPeriod"/>
            </a:pPr>
            <a:r>
              <a:rPr lang="en-US" sz="1800" kern="100">
                <a:cs typeface="Times New Roman"/>
              </a:rPr>
              <a:t>Information about ALRs can be confusing. Disclosure statements vary significantly across ALRs, making it difficult for families to compare options and understand costs, services, and rights.</a:t>
            </a:r>
          </a:p>
          <a:p>
            <a:pPr marL="457200" indent="-457200">
              <a:buFont typeface="Arial" panose="020B0604020202020204" pitchFamily="34" charset="0"/>
              <a:buAutoNum type="arabicPeriod"/>
            </a:pPr>
            <a:r>
              <a:rPr lang="en-US" sz="1800" kern="100">
                <a:cs typeface="Times New Roman"/>
              </a:rPr>
              <a:t>Residents and families are often unaware how costs increase as care needs evolve, or when an ALR can no longer safely meet a Resident’s needs.</a:t>
            </a:r>
          </a:p>
          <a:p>
            <a:pPr marL="457200" indent="-457200">
              <a:buFont typeface="Arial" panose="020B0604020202020204" pitchFamily="34" charset="0"/>
              <a:buAutoNum type="arabicPeriod"/>
            </a:pPr>
            <a:r>
              <a:rPr lang="en-US" sz="1800" kern="100">
                <a:cs typeface="Times New Roman"/>
              </a:rPr>
              <a:t>Families cannot easily access compliance or incident data; current reliance on public records requests limits accountability and informed choice.</a:t>
            </a:r>
          </a:p>
          <a:p>
            <a:pPr marL="457200" indent="-457200">
              <a:buFont typeface="Arial" panose="020B0604020202020204" pitchFamily="34" charset="0"/>
              <a:buAutoNum type="arabicPeriod"/>
            </a:pPr>
            <a:r>
              <a:rPr lang="en-US" sz="1800"/>
              <a:t>Staffing and leadership is critical to ensuring resident safety, wellbeing, and quality of life. Staffing levels and practices vary widely across providers, creating inconsistencies in care and supports.</a:t>
            </a:r>
            <a:endParaRPr lang="en-US" sz="1800" kern="100">
              <a:highlight>
                <a:srgbClr val="FFFF00"/>
              </a:highlight>
              <a:cs typeface="Times New Roman"/>
            </a:endParaRPr>
          </a:p>
          <a:p>
            <a:pPr marL="457200" indent="-457200">
              <a:buAutoNum type="arabicPeriod"/>
            </a:pPr>
            <a:r>
              <a:rPr lang="en-US" sz="1800" kern="100">
                <a:latin typeface="+mj-lt"/>
                <a:cs typeface="Times New Roman"/>
              </a:rPr>
              <a:t>The Gabriel House fire underscored the urgent need for stronger fire and emergency preparedness standards.</a:t>
            </a:r>
          </a:p>
          <a:p>
            <a:pPr marL="457200" indent="-457200">
              <a:buAutoNum type="arabicPeriod"/>
            </a:pPr>
            <a:r>
              <a:rPr lang="en-US" sz="1800" kern="100">
                <a:latin typeface="+mj-lt"/>
                <a:cs typeface="Times New Roman"/>
              </a:rPr>
              <a:t>ALRs remain unaffordable for many; pathways for lower-income residents are fragmented and difficult to navigate.</a:t>
            </a:r>
          </a:p>
          <a:p>
            <a:pPr marL="457200" indent="-457200">
              <a:buAutoNum type="arabicPeriod"/>
            </a:pPr>
            <a:endParaRPr lang="en-US"/>
          </a:p>
        </p:txBody>
      </p:sp>
      <p:sp>
        <p:nvSpPr>
          <p:cNvPr id="5" name="Rectangle 4">
            <a:extLst>
              <a:ext uri="{FF2B5EF4-FFF2-40B4-BE49-F238E27FC236}">
                <a16:creationId xmlns:a16="http://schemas.microsoft.com/office/drawing/2014/main" id="{C11FCC1D-D775-DAE4-58ED-2DC3C8233DD0}"/>
              </a:ext>
            </a:extLst>
          </p:cNvPr>
          <p:cNvSpPr/>
          <p:nvPr/>
        </p:nvSpPr>
        <p:spPr>
          <a:xfrm>
            <a:off x="7210425" y="1019175"/>
            <a:ext cx="4981575" cy="5334000"/>
          </a:xfrm>
          <a:prstGeom prst="rect">
            <a:avLst/>
          </a:prstGeom>
          <a:solidFill>
            <a:srgbClr val="F2F8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000" b="1" i="1">
                <a:solidFill>
                  <a:schemeClr val="accent6"/>
                </a:solidFill>
              </a:rPr>
              <a:t>6 Key Recommendations:</a:t>
            </a:r>
          </a:p>
          <a:p>
            <a:pPr marL="342900" indent="-342900">
              <a:spcBef>
                <a:spcPts val="1000"/>
              </a:spcBef>
              <a:buAutoNum type="arabicPeriod"/>
            </a:pPr>
            <a:r>
              <a:rPr lang="en-US" i="1">
                <a:solidFill>
                  <a:schemeClr val="accent6"/>
                </a:solidFill>
              </a:rPr>
              <a:t>Standardize Disclosures to Improve Informed Decision-Making</a:t>
            </a:r>
          </a:p>
          <a:p>
            <a:pPr marL="342900" indent="-342900">
              <a:spcBef>
                <a:spcPts val="1000"/>
              </a:spcBef>
              <a:buAutoNum type="arabicPeriod"/>
            </a:pPr>
            <a:r>
              <a:rPr lang="en-US" i="1">
                <a:solidFill>
                  <a:schemeClr val="accent6"/>
                </a:solidFill>
                <a:cs typeface="Arial"/>
              </a:rPr>
              <a:t>Clarify Assessments, Services and Costs as Needs Change</a:t>
            </a:r>
            <a:br>
              <a:rPr lang="en-US" i="1">
                <a:solidFill>
                  <a:schemeClr val="accent6"/>
                </a:solidFill>
                <a:cs typeface="Arial"/>
              </a:rPr>
            </a:br>
            <a:endParaRPr lang="en-US" i="1">
              <a:solidFill>
                <a:schemeClr val="accent6"/>
              </a:solidFill>
              <a:cs typeface="Arial"/>
            </a:endParaRPr>
          </a:p>
          <a:p>
            <a:pPr marL="342900" indent="-342900">
              <a:spcBef>
                <a:spcPts val="1000"/>
              </a:spcBef>
              <a:buAutoNum type="arabicPeriod"/>
            </a:pPr>
            <a:r>
              <a:rPr lang="en-US" i="1">
                <a:solidFill>
                  <a:schemeClr val="accent6"/>
                </a:solidFill>
                <a:cs typeface="Arial"/>
              </a:rPr>
              <a:t>Enhance Transparency &amp; Accountability</a:t>
            </a:r>
            <a:br>
              <a:rPr lang="en-US" i="1">
                <a:solidFill>
                  <a:schemeClr val="accent6"/>
                </a:solidFill>
                <a:cs typeface="Arial"/>
              </a:rPr>
            </a:br>
            <a:br>
              <a:rPr lang="en-US" i="1">
                <a:solidFill>
                  <a:schemeClr val="accent6"/>
                </a:solidFill>
                <a:cs typeface="Arial"/>
              </a:rPr>
            </a:br>
            <a:endParaRPr lang="en-US" i="1">
              <a:solidFill>
                <a:schemeClr val="accent6"/>
              </a:solidFill>
              <a:cs typeface="Arial"/>
            </a:endParaRPr>
          </a:p>
          <a:p>
            <a:pPr marL="342900" indent="-342900">
              <a:spcBef>
                <a:spcPts val="1000"/>
              </a:spcBef>
              <a:buAutoNum type="arabicPeriod"/>
            </a:pPr>
            <a:r>
              <a:rPr lang="en-US" i="1">
                <a:solidFill>
                  <a:schemeClr val="accent6"/>
                </a:solidFill>
                <a:cs typeface="Arial"/>
              </a:rPr>
              <a:t>Strengthen Staffing &amp; Promote Resident Voice</a:t>
            </a:r>
            <a:br>
              <a:rPr lang="en-US" i="1">
                <a:solidFill>
                  <a:schemeClr val="accent6"/>
                </a:solidFill>
                <a:cs typeface="Arial"/>
              </a:rPr>
            </a:br>
            <a:br>
              <a:rPr lang="en-US" i="1">
                <a:solidFill>
                  <a:schemeClr val="accent6"/>
                </a:solidFill>
                <a:cs typeface="Arial"/>
              </a:rPr>
            </a:br>
            <a:endParaRPr lang="en-US" i="1">
              <a:solidFill>
                <a:schemeClr val="accent6"/>
              </a:solidFill>
              <a:cs typeface="Arial"/>
            </a:endParaRPr>
          </a:p>
          <a:p>
            <a:pPr marL="342900" indent="-342900">
              <a:spcBef>
                <a:spcPts val="1000"/>
              </a:spcBef>
              <a:buAutoNum type="arabicPeriod"/>
            </a:pPr>
            <a:r>
              <a:rPr lang="en-US" i="1">
                <a:solidFill>
                  <a:schemeClr val="accent6"/>
                </a:solidFill>
                <a:cs typeface="Arial"/>
              </a:rPr>
              <a:t>Bolster Emergency Preparedness &amp; Safety</a:t>
            </a:r>
            <a:br>
              <a:rPr lang="en-US" i="1">
                <a:solidFill>
                  <a:schemeClr val="accent6"/>
                </a:solidFill>
                <a:cs typeface="Arial"/>
              </a:rPr>
            </a:br>
            <a:endParaRPr lang="en-US" i="1">
              <a:solidFill>
                <a:schemeClr val="accent6"/>
              </a:solidFill>
              <a:cs typeface="Arial"/>
            </a:endParaRPr>
          </a:p>
          <a:p>
            <a:pPr marL="342900" indent="-342900">
              <a:spcBef>
                <a:spcPts val="1000"/>
              </a:spcBef>
              <a:buAutoNum type="arabicPeriod"/>
            </a:pPr>
            <a:r>
              <a:rPr lang="en-US" i="1">
                <a:solidFill>
                  <a:schemeClr val="accent6"/>
                </a:solidFill>
                <a:cs typeface="Arial"/>
              </a:rPr>
              <a:t>Address Affordable Access to ALRs</a:t>
            </a:r>
            <a:endParaRPr lang="en-US" i="1">
              <a:solidFill>
                <a:schemeClr val="accent6"/>
              </a:solidFill>
            </a:endParaRPr>
          </a:p>
        </p:txBody>
      </p:sp>
    </p:spTree>
    <p:extLst>
      <p:ext uri="{BB962C8B-B14F-4D97-AF65-F5344CB8AC3E}">
        <p14:creationId xmlns:p14="http://schemas.microsoft.com/office/powerpoint/2010/main" val="582124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8BA9C-19F9-4D49-8E68-A596E7E4C8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EB5AC9-7008-91A6-F646-BCDE780D96CD}"/>
              </a:ext>
            </a:extLst>
          </p:cNvPr>
          <p:cNvSpPr>
            <a:spLocks noGrp="1"/>
          </p:cNvSpPr>
          <p:nvPr>
            <p:ph type="title"/>
          </p:nvPr>
        </p:nvSpPr>
        <p:spPr/>
        <p:txBody>
          <a:bodyPr/>
          <a:lstStyle/>
          <a:p>
            <a:r>
              <a:rPr lang="en-US"/>
              <a:t>Commission Member Feedback</a:t>
            </a:r>
          </a:p>
        </p:txBody>
      </p:sp>
      <p:sp>
        <p:nvSpPr>
          <p:cNvPr id="3" name="Content Placeholder 2">
            <a:extLst>
              <a:ext uri="{FF2B5EF4-FFF2-40B4-BE49-F238E27FC236}">
                <a16:creationId xmlns:a16="http://schemas.microsoft.com/office/drawing/2014/main" id="{23BDF6B4-4573-3A4D-9F98-42CF3C476BB5}"/>
              </a:ext>
            </a:extLst>
          </p:cNvPr>
          <p:cNvSpPr>
            <a:spLocks noGrp="1"/>
          </p:cNvSpPr>
          <p:nvPr>
            <p:ph sz="half" idx="4294967295"/>
          </p:nvPr>
        </p:nvSpPr>
        <p:spPr>
          <a:xfrm>
            <a:off x="571501" y="1019175"/>
            <a:ext cx="10579099" cy="4633913"/>
          </a:xfrm>
        </p:spPr>
        <p:txBody>
          <a:bodyPr vert="horz" lIns="0" tIns="0" rIns="0" bIns="0" rtlCol="0" anchor="t">
            <a:noAutofit/>
          </a:bodyPr>
          <a:lstStyle/>
          <a:p>
            <a:r>
              <a:rPr lang="en-US" sz="1800"/>
              <a:t>Recommendations were developed through extensive discussion, expert input, and testimony, with the goal of identifying specific, measurable actions that can meaningfully improve ALRs for residents and families.</a:t>
            </a:r>
          </a:p>
          <a:p>
            <a:r>
              <a:rPr lang="en-US" sz="1800"/>
              <a:t>Some Commission members may prefer fewer or more detailed recommendations; however, the shared intent is to put forward actions that are both impactful and feasible and where there is general consensus that they will improve ALRs.</a:t>
            </a:r>
          </a:p>
          <a:p>
            <a:r>
              <a:rPr lang="en-US" sz="1800"/>
              <a:t>Commission members were asked to indicate whether they agreed with each draft recommendation and provide comments to identify concerns, edits, or clarification needs.</a:t>
            </a:r>
          </a:p>
          <a:p>
            <a:r>
              <a:rPr lang="en-US" sz="1800"/>
              <a:t>The following slides summarize overall areas of agreement and highlight where Commission members raised specific concerns or suggested edits.</a:t>
            </a:r>
          </a:p>
          <a:p>
            <a:pPr marL="0" indent="0">
              <a:buNone/>
            </a:pPr>
            <a:endParaRPr lang="en-US" sz="1800" kern="100">
              <a:cs typeface="Times New Roman"/>
            </a:endParaRPr>
          </a:p>
          <a:p>
            <a:pPr marL="0" indent="0">
              <a:buNone/>
            </a:pPr>
            <a:r>
              <a:rPr lang="en-US" sz="1800" b="1" kern="100">
                <a:cs typeface="Times New Roman"/>
              </a:rPr>
              <a:t>Today’s goal:</a:t>
            </a:r>
          </a:p>
          <a:p>
            <a:r>
              <a:rPr lang="en-US" sz="1800"/>
              <a:t>Review the feedback and corresponding updates to the recommendations; and</a:t>
            </a:r>
          </a:p>
          <a:p>
            <a:r>
              <a:rPr lang="en-US" sz="1800"/>
              <a:t>Discuss whether these updates adequately address Commission member concerns.</a:t>
            </a:r>
            <a:endParaRPr lang="en-US" sz="1800" kern="100">
              <a:cs typeface="Times New Roman"/>
            </a:endParaRPr>
          </a:p>
          <a:p>
            <a:pPr marL="0" indent="0">
              <a:buNone/>
            </a:pPr>
            <a:endParaRPr lang="en-US"/>
          </a:p>
          <a:p>
            <a:pPr marL="0" indent="0">
              <a:buNone/>
            </a:pPr>
            <a:endParaRPr lang="en-US"/>
          </a:p>
        </p:txBody>
      </p:sp>
    </p:spTree>
    <p:extLst>
      <p:ext uri="{BB962C8B-B14F-4D97-AF65-F5344CB8AC3E}">
        <p14:creationId xmlns:p14="http://schemas.microsoft.com/office/powerpoint/2010/main" val="2609395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E4A45-1FD4-D812-1E28-844FB39E15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DD1316-688C-7A76-6F45-C46B29517E02}"/>
              </a:ext>
            </a:extLst>
          </p:cNvPr>
          <p:cNvSpPr>
            <a:spLocks noGrp="1"/>
          </p:cNvSpPr>
          <p:nvPr>
            <p:ph type="title"/>
          </p:nvPr>
        </p:nvSpPr>
        <p:spPr/>
        <p:txBody>
          <a:bodyPr/>
          <a:lstStyle/>
          <a:p>
            <a:r>
              <a:rPr lang="en-US"/>
              <a:t>The Commission’s Key Findings &amp; Recommendations </a:t>
            </a:r>
            <a:r>
              <a:rPr lang="en-US" b="0" i="1"/>
              <a:t>cont.</a:t>
            </a:r>
          </a:p>
        </p:txBody>
      </p:sp>
      <p:sp>
        <p:nvSpPr>
          <p:cNvPr id="5" name="Rectangle 4">
            <a:extLst>
              <a:ext uri="{FF2B5EF4-FFF2-40B4-BE49-F238E27FC236}">
                <a16:creationId xmlns:a16="http://schemas.microsoft.com/office/drawing/2014/main" id="{CC767EC6-1A5E-207F-9E21-2B501F40C739}"/>
              </a:ext>
            </a:extLst>
          </p:cNvPr>
          <p:cNvSpPr/>
          <p:nvPr/>
        </p:nvSpPr>
        <p:spPr>
          <a:xfrm>
            <a:off x="0" y="1235075"/>
            <a:ext cx="4981575" cy="5114925"/>
          </a:xfrm>
          <a:prstGeom prst="rect">
            <a:avLst/>
          </a:prstGeom>
          <a:solidFill>
            <a:srgbClr val="E0EE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a:r>
              <a:rPr lang="en-US" sz="2000" b="1" i="1">
                <a:solidFill>
                  <a:schemeClr val="accent6"/>
                </a:solidFill>
              </a:rPr>
              <a:t>6 Key Recommendations:</a:t>
            </a:r>
          </a:p>
          <a:p>
            <a:pPr marL="628650" indent="-342900">
              <a:spcBef>
                <a:spcPts val="1000"/>
              </a:spcBef>
              <a:buAutoNum type="arabicPeriod"/>
            </a:pPr>
            <a:r>
              <a:rPr lang="en-US" i="1">
                <a:solidFill>
                  <a:schemeClr val="accent6"/>
                </a:solidFill>
              </a:rPr>
              <a:t>Standardize Disclosures to Improve Informed Decision-Making</a:t>
            </a:r>
            <a:br>
              <a:rPr lang="en-US" i="1">
                <a:solidFill>
                  <a:schemeClr val="accent6"/>
                </a:solidFill>
              </a:rPr>
            </a:br>
            <a:endParaRPr lang="en-US" i="1">
              <a:solidFill>
                <a:schemeClr val="accent6"/>
              </a:solidFill>
            </a:endParaRPr>
          </a:p>
          <a:p>
            <a:pPr marL="628650" indent="-342900">
              <a:spcBef>
                <a:spcPts val="1000"/>
              </a:spcBef>
              <a:buAutoNum type="arabicPeriod"/>
            </a:pPr>
            <a:r>
              <a:rPr lang="en-US" i="1">
                <a:solidFill>
                  <a:schemeClr val="accent6"/>
                </a:solidFill>
                <a:cs typeface="Arial"/>
              </a:rPr>
              <a:t>Clarify Assessments, Services and Costs as Needs Change</a:t>
            </a:r>
            <a:br>
              <a:rPr lang="en-US" i="1">
                <a:solidFill>
                  <a:schemeClr val="accent6"/>
                </a:solidFill>
                <a:cs typeface="Arial"/>
              </a:rPr>
            </a:br>
            <a:endParaRPr lang="en-US" i="1">
              <a:solidFill>
                <a:schemeClr val="accent6"/>
              </a:solidFill>
              <a:cs typeface="Arial"/>
            </a:endParaRPr>
          </a:p>
          <a:p>
            <a:pPr marL="628650" indent="-342900">
              <a:spcBef>
                <a:spcPts val="1000"/>
              </a:spcBef>
              <a:buAutoNum type="arabicPeriod"/>
            </a:pPr>
            <a:r>
              <a:rPr lang="en-US" i="1">
                <a:solidFill>
                  <a:schemeClr val="accent6"/>
                </a:solidFill>
                <a:cs typeface="Arial"/>
              </a:rPr>
              <a:t>Enhance Transparency &amp; Accountability</a:t>
            </a:r>
            <a:br>
              <a:rPr lang="en-US" i="1">
                <a:solidFill>
                  <a:schemeClr val="accent6"/>
                </a:solidFill>
                <a:cs typeface="Arial"/>
              </a:rPr>
            </a:br>
            <a:endParaRPr lang="en-US" i="1">
              <a:solidFill>
                <a:schemeClr val="accent6"/>
              </a:solidFill>
              <a:cs typeface="Arial"/>
            </a:endParaRPr>
          </a:p>
          <a:p>
            <a:pPr marL="628650" indent="-342900">
              <a:spcBef>
                <a:spcPts val="1000"/>
              </a:spcBef>
              <a:buAutoNum type="arabicPeriod"/>
            </a:pPr>
            <a:r>
              <a:rPr lang="en-US" i="1">
                <a:solidFill>
                  <a:schemeClr val="accent6"/>
                </a:solidFill>
                <a:cs typeface="Arial"/>
              </a:rPr>
              <a:t>Strengthen Staffing &amp; Promote Resident Voice</a:t>
            </a:r>
            <a:br>
              <a:rPr lang="en-US" i="1">
                <a:solidFill>
                  <a:schemeClr val="accent6"/>
                </a:solidFill>
                <a:cs typeface="Arial"/>
              </a:rPr>
            </a:br>
            <a:endParaRPr lang="en-US" i="1">
              <a:solidFill>
                <a:schemeClr val="accent6"/>
              </a:solidFill>
              <a:cs typeface="Arial"/>
            </a:endParaRPr>
          </a:p>
          <a:p>
            <a:pPr marL="628650" indent="-342900">
              <a:spcBef>
                <a:spcPts val="1000"/>
              </a:spcBef>
              <a:buAutoNum type="arabicPeriod"/>
            </a:pPr>
            <a:r>
              <a:rPr lang="en-US" i="1">
                <a:solidFill>
                  <a:schemeClr val="accent6"/>
                </a:solidFill>
                <a:cs typeface="Arial"/>
              </a:rPr>
              <a:t>Bolster Emergency Preparedness &amp; Safety</a:t>
            </a:r>
            <a:br>
              <a:rPr lang="en-US" i="1">
                <a:solidFill>
                  <a:schemeClr val="accent6"/>
                </a:solidFill>
                <a:cs typeface="Arial"/>
              </a:rPr>
            </a:br>
            <a:endParaRPr lang="en-US" i="1">
              <a:solidFill>
                <a:schemeClr val="accent6"/>
              </a:solidFill>
              <a:cs typeface="Arial"/>
            </a:endParaRPr>
          </a:p>
          <a:p>
            <a:pPr marL="628650" indent="-342900">
              <a:spcBef>
                <a:spcPts val="1000"/>
              </a:spcBef>
              <a:buAutoNum type="arabicPeriod"/>
            </a:pPr>
            <a:r>
              <a:rPr lang="en-US" i="1">
                <a:solidFill>
                  <a:schemeClr val="accent6"/>
                </a:solidFill>
                <a:cs typeface="Arial"/>
              </a:rPr>
              <a:t>Address Affordable Access to ALRs</a:t>
            </a:r>
            <a:endParaRPr lang="en-US" i="1">
              <a:solidFill>
                <a:schemeClr val="accent6"/>
              </a:solidFill>
            </a:endParaRPr>
          </a:p>
        </p:txBody>
      </p:sp>
      <p:sp>
        <p:nvSpPr>
          <p:cNvPr id="6" name="TextBox 5">
            <a:extLst>
              <a:ext uri="{FF2B5EF4-FFF2-40B4-BE49-F238E27FC236}">
                <a16:creationId xmlns:a16="http://schemas.microsoft.com/office/drawing/2014/main" id="{D64EFD89-74FD-4FF0-ABC8-75C0F2AD5F9B}"/>
              </a:ext>
            </a:extLst>
          </p:cNvPr>
          <p:cNvSpPr txBox="1"/>
          <p:nvPr/>
        </p:nvSpPr>
        <p:spPr>
          <a:xfrm>
            <a:off x="5133975" y="819306"/>
            <a:ext cx="6867524" cy="338554"/>
          </a:xfrm>
          <a:prstGeom prst="rect">
            <a:avLst/>
          </a:prstGeom>
          <a:noFill/>
        </p:spPr>
        <p:txBody>
          <a:bodyPr wrap="square">
            <a:spAutoFit/>
          </a:bodyPr>
          <a:lstStyle/>
          <a:p>
            <a:pPr algn="ctr"/>
            <a:r>
              <a:rPr lang="en-US" sz="1600" b="1">
                <a:effectLst/>
                <a:latin typeface="Corbel" panose="020B0503020204020204" pitchFamily="34" charset="0"/>
                <a:ea typeface="MS Mincho" panose="02020609040205080304" pitchFamily="49" charset="-128"/>
                <a:cs typeface="Times New Roman" panose="02020603050405020304" pitchFamily="18" charset="0"/>
              </a:rPr>
              <a:t>Do you generally agree with recommendation? </a:t>
            </a:r>
            <a:r>
              <a:rPr lang="en-US" sz="1600" i="1">
                <a:effectLst/>
                <a:latin typeface="Corbel" panose="020B0503020204020204" pitchFamily="34" charset="0"/>
                <a:ea typeface="MS Mincho" panose="02020609040205080304" pitchFamily="49" charset="-128"/>
                <a:cs typeface="Times New Roman" panose="02020603050405020304" pitchFamily="18" charset="0"/>
              </a:rPr>
              <a:t>Yes, No, Unsure (select one)</a:t>
            </a:r>
            <a:endParaRPr lang="en-US" sz="1600"/>
          </a:p>
        </p:txBody>
      </p:sp>
      <p:graphicFrame>
        <p:nvGraphicFramePr>
          <p:cNvPr id="8" name="Table 7">
            <a:extLst>
              <a:ext uri="{FF2B5EF4-FFF2-40B4-BE49-F238E27FC236}">
                <a16:creationId xmlns:a16="http://schemas.microsoft.com/office/drawing/2014/main" id="{F45CCEC6-C788-2F66-E511-80E3404C561E}"/>
              </a:ext>
            </a:extLst>
          </p:cNvPr>
          <p:cNvGraphicFramePr>
            <a:graphicFrameLocks noGrp="1"/>
          </p:cNvGraphicFramePr>
          <p:nvPr>
            <p:extLst>
              <p:ext uri="{D42A27DB-BD31-4B8C-83A1-F6EECF244321}">
                <p14:modId xmlns:p14="http://schemas.microsoft.com/office/powerpoint/2010/main" val="1523477311"/>
              </p:ext>
            </p:extLst>
          </p:nvPr>
        </p:nvGraphicFramePr>
        <p:xfrm>
          <a:off x="5149516" y="1257988"/>
          <a:ext cx="6851983" cy="5079316"/>
        </p:xfrm>
        <a:graphic>
          <a:graphicData uri="http://schemas.openxmlformats.org/drawingml/2006/table">
            <a:tbl>
              <a:tblPr firstRow="1">
                <a:tableStyleId>{7DF18680-E054-41AD-8BC1-D1AEF772440D}</a:tableStyleId>
              </a:tblPr>
              <a:tblGrid>
                <a:gridCol w="2673841">
                  <a:extLst>
                    <a:ext uri="{9D8B030D-6E8A-4147-A177-3AD203B41FA5}">
                      <a16:colId xmlns:a16="http://schemas.microsoft.com/office/drawing/2014/main" val="3176379685"/>
                    </a:ext>
                  </a:extLst>
                </a:gridCol>
                <a:gridCol w="696357">
                  <a:extLst>
                    <a:ext uri="{9D8B030D-6E8A-4147-A177-3AD203B41FA5}">
                      <a16:colId xmlns:a16="http://schemas.microsoft.com/office/drawing/2014/main" val="3146164446"/>
                    </a:ext>
                  </a:extLst>
                </a:gridCol>
                <a:gridCol w="696357">
                  <a:extLst>
                    <a:ext uri="{9D8B030D-6E8A-4147-A177-3AD203B41FA5}">
                      <a16:colId xmlns:a16="http://schemas.microsoft.com/office/drawing/2014/main" val="1368557812"/>
                    </a:ext>
                  </a:extLst>
                </a:gridCol>
                <a:gridCol w="696357">
                  <a:extLst>
                    <a:ext uri="{9D8B030D-6E8A-4147-A177-3AD203B41FA5}">
                      <a16:colId xmlns:a16="http://schemas.microsoft.com/office/drawing/2014/main" val="3740106130"/>
                    </a:ext>
                  </a:extLst>
                </a:gridCol>
                <a:gridCol w="696357">
                  <a:extLst>
                    <a:ext uri="{9D8B030D-6E8A-4147-A177-3AD203B41FA5}">
                      <a16:colId xmlns:a16="http://schemas.microsoft.com/office/drawing/2014/main" val="519711170"/>
                    </a:ext>
                  </a:extLst>
                </a:gridCol>
                <a:gridCol w="696357">
                  <a:extLst>
                    <a:ext uri="{9D8B030D-6E8A-4147-A177-3AD203B41FA5}">
                      <a16:colId xmlns:a16="http://schemas.microsoft.com/office/drawing/2014/main" val="3378650046"/>
                    </a:ext>
                  </a:extLst>
                </a:gridCol>
                <a:gridCol w="696357">
                  <a:extLst>
                    <a:ext uri="{9D8B030D-6E8A-4147-A177-3AD203B41FA5}">
                      <a16:colId xmlns:a16="http://schemas.microsoft.com/office/drawing/2014/main" val="4113094439"/>
                    </a:ext>
                  </a:extLst>
                </a:gridCol>
              </a:tblGrid>
              <a:tr h="283368">
                <a:tc>
                  <a:txBody>
                    <a:bodyPr/>
                    <a:lstStyle/>
                    <a:p>
                      <a:pPr algn="l" fontAlgn="b">
                        <a:spcAft>
                          <a:spcPts val="600"/>
                        </a:spcAft>
                        <a:buNone/>
                      </a:pPr>
                      <a:r>
                        <a:rPr lang="en-US" sz="1600" b="1" u="none" strike="noStrike">
                          <a:solidFill>
                            <a:schemeClr val="bg1"/>
                          </a:solidFill>
                          <a:effectLst/>
                        </a:rPr>
                        <a:t>Commission Member</a:t>
                      </a:r>
                      <a:endParaRPr lang="en-US" sz="1600" b="1" i="0" u="none" strike="noStrike">
                        <a:solidFill>
                          <a:schemeClr val="bg1"/>
                        </a:solidFill>
                        <a:effectLst/>
                        <a:latin typeface="Calibri" panose="020F0502020204030204" pitchFamily="34" charset="0"/>
                      </a:endParaRPr>
                    </a:p>
                  </a:txBody>
                  <a:tcPr marL="9525" marR="9525" marT="9525" marB="0" anchor="b">
                    <a:solidFill>
                      <a:srgbClr val="16A2A7"/>
                    </a:solidFill>
                  </a:tcPr>
                </a:tc>
                <a:tc>
                  <a:txBody>
                    <a:bodyPr/>
                    <a:lstStyle/>
                    <a:p>
                      <a:pPr algn="l" fontAlgn="b">
                        <a:spcAft>
                          <a:spcPts val="600"/>
                        </a:spcAft>
                        <a:buNone/>
                      </a:pPr>
                      <a:r>
                        <a:rPr lang="en-US" sz="1600" b="1" u="none" strike="noStrike">
                          <a:solidFill>
                            <a:schemeClr val="bg1"/>
                          </a:solidFill>
                          <a:effectLst/>
                        </a:rPr>
                        <a:t>Rec 1</a:t>
                      </a:r>
                      <a:endParaRPr lang="en-US" sz="1600" b="1" i="0" u="none" strike="noStrike">
                        <a:solidFill>
                          <a:schemeClr val="bg1"/>
                        </a:solidFill>
                        <a:effectLst/>
                        <a:latin typeface="Calibri" panose="020F0502020204030204" pitchFamily="34" charset="0"/>
                      </a:endParaRPr>
                    </a:p>
                  </a:txBody>
                  <a:tcPr marL="9525" marR="9525" marT="9525" marB="0" anchor="b">
                    <a:solidFill>
                      <a:srgbClr val="16A2A7"/>
                    </a:solidFill>
                  </a:tcPr>
                </a:tc>
                <a:tc>
                  <a:txBody>
                    <a:bodyPr/>
                    <a:lstStyle/>
                    <a:p>
                      <a:pPr algn="l" fontAlgn="b">
                        <a:spcAft>
                          <a:spcPts val="600"/>
                        </a:spcAft>
                        <a:buNone/>
                      </a:pPr>
                      <a:r>
                        <a:rPr lang="en-US" sz="1600" b="1" u="none" strike="noStrike">
                          <a:solidFill>
                            <a:schemeClr val="bg1"/>
                          </a:solidFill>
                          <a:effectLst/>
                        </a:rPr>
                        <a:t>Rec 2</a:t>
                      </a:r>
                      <a:endParaRPr lang="en-US" sz="1600" b="1" i="0" u="none" strike="noStrike">
                        <a:solidFill>
                          <a:schemeClr val="bg1"/>
                        </a:solidFill>
                        <a:effectLst/>
                        <a:latin typeface="Calibri" panose="020F0502020204030204" pitchFamily="34" charset="0"/>
                      </a:endParaRPr>
                    </a:p>
                  </a:txBody>
                  <a:tcPr marL="9525" marR="9525" marT="9525" marB="0" anchor="b">
                    <a:solidFill>
                      <a:srgbClr val="16A2A7"/>
                    </a:solidFill>
                  </a:tcPr>
                </a:tc>
                <a:tc>
                  <a:txBody>
                    <a:bodyPr/>
                    <a:lstStyle/>
                    <a:p>
                      <a:pPr algn="l" fontAlgn="b">
                        <a:spcAft>
                          <a:spcPts val="600"/>
                        </a:spcAft>
                        <a:buNone/>
                      </a:pPr>
                      <a:r>
                        <a:rPr lang="en-US" sz="1600" b="1" u="none" strike="noStrike">
                          <a:solidFill>
                            <a:schemeClr val="bg1"/>
                          </a:solidFill>
                          <a:effectLst/>
                        </a:rPr>
                        <a:t>Rec 3</a:t>
                      </a:r>
                      <a:endParaRPr lang="en-US" sz="1600" b="1" i="0" u="none" strike="noStrike">
                        <a:solidFill>
                          <a:schemeClr val="bg1"/>
                        </a:solidFill>
                        <a:effectLst/>
                        <a:latin typeface="Calibri" panose="020F0502020204030204" pitchFamily="34" charset="0"/>
                      </a:endParaRPr>
                    </a:p>
                  </a:txBody>
                  <a:tcPr marL="9525" marR="9525" marT="9525" marB="0" anchor="b">
                    <a:solidFill>
                      <a:srgbClr val="16A2A7"/>
                    </a:solidFill>
                  </a:tcPr>
                </a:tc>
                <a:tc>
                  <a:txBody>
                    <a:bodyPr/>
                    <a:lstStyle/>
                    <a:p>
                      <a:pPr algn="l" fontAlgn="b">
                        <a:spcAft>
                          <a:spcPts val="600"/>
                        </a:spcAft>
                        <a:buNone/>
                      </a:pPr>
                      <a:r>
                        <a:rPr lang="en-US" sz="1600" b="1" u="none" strike="noStrike">
                          <a:solidFill>
                            <a:schemeClr val="bg1"/>
                          </a:solidFill>
                          <a:effectLst/>
                        </a:rPr>
                        <a:t>Rec 4</a:t>
                      </a:r>
                      <a:endParaRPr lang="en-US" sz="1600" b="1" i="0" u="none" strike="noStrike">
                        <a:solidFill>
                          <a:schemeClr val="bg1"/>
                        </a:solidFill>
                        <a:effectLst/>
                        <a:latin typeface="Calibri" panose="020F0502020204030204" pitchFamily="34" charset="0"/>
                      </a:endParaRPr>
                    </a:p>
                  </a:txBody>
                  <a:tcPr marL="9525" marR="9525" marT="9525" marB="0" anchor="b">
                    <a:solidFill>
                      <a:srgbClr val="16A2A7"/>
                    </a:solidFill>
                  </a:tcPr>
                </a:tc>
                <a:tc>
                  <a:txBody>
                    <a:bodyPr/>
                    <a:lstStyle/>
                    <a:p>
                      <a:pPr algn="l" fontAlgn="b">
                        <a:spcAft>
                          <a:spcPts val="600"/>
                        </a:spcAft>
                        <a:buNone/>
                      </a:pPr>
                      <a:r>
                        <a:rPr lang="en-US" sz="1600" b="1" u="none" strike="noStrike">
                          <a:solidFill>
                            <a:schemeClr val="bg1"/>
                          </a:solidFill>
                          <a:effectLst/>
                        </a:rPr>
                        <a:t>Rec 5</a:t>
                      </a:r>
                      <a:endParaRPr lang="en-US" sz="1600" b="1" i="0" u="none" strike="noStrike">
                        <a:solidFill>
                          <a:schemeClr val="bg1"/>
                        </a:solidFill>
                        <a:effectLst/>
                        <a:latin typeface="Calibri" panose="020F0502020204030204" pitchFamily="34" charset="0"/>
                      </a:endParaRPr>
                    </a:p>
                  </a:txBody>
                  <a:tcPr marL="9525" marR="9525" marT="9525" marB="0" anchor="b">
                    <a:solidFill>
                      <a:srgbClr val="16A2A7"/>
                    </a:solidFill>
                  </a:tcPr>
                </a:tc>
                <a:tc>
                  <a:txBody>
                    <a:bodyPr/>
                    <a:lstStyle/>
                    <a:p>
                      <a:pPr algn="l" fontAlgn="b">
                        <a:spcAft>
                          <a:spcPts val="600"/>
                        </a:spcAft>
                        <a:buNone/>
                      </a:pPr>
                      <a:r>
                        <a:rPr lang="en-US" sz="1600" b="1" u="none" strike="noStrike">
                          <a:solidFill>
                            <a:schemeClr val="bg1"/>
                          </a:solidFill>
                          <a:effectLst/>
                        </a:rPr>
                        <a:t>Rec 6</a:t>
                      </a:r>
                      <a:endParaRPr lang="en-US" sz="1600" b="1" i="0" u="none" strike="noStrike">
                        <a:solidFill>
                          <a:schemeClr val="bg1"/>
                        </a:solidFill>
                        <a:effectLst/>
                        <a:latin typeface="Calibri" panose="020F0502020204030204" pitchFamily="34" charset="0"/>
                      </a:endParaRPr>
                    </a:p>
                  </a:txBody>
                  <a:tcPr marL="9525" marR="9525" marT="9525" marB="0" anchor="b">
                    <a:solidFill>
                      <a:srgbClr val="16A2A7"/>
                    </a:solidFill>
                  </a:tcPr>
                </a:tc>
                <a:extLst>
                  <a:ext uri="{0D108BD9-81ED-4DB2-BD59-A6C34878D82A}">
                    <a16:rowId xmlns:a16="http://schemas.microsoft.com/office/drawing/2014/main" val="2199643372"/>
                  </a:ext>
                </a:extLst>
              </a:tr>
              <a:tr h="283368">
                <a:tc>
                  <a:txBody>
                    <a:bodyPr/>
                    <a:lstStyle/>
                    <a:p>
                      <a:pPr algn="l" fontAlgn="b">
                        <a:spcAft>
                          <a:spcPts val="600"/>
                        </a:spcAft>
                        <a:buNone/>
                      </a:pPr>
                      <a:r>
                        <a:rPr lang="en-US" sz="1600" u="none" strike="noStrike">
                          <a:effectLst/>
                        </a:rPr>
                        <a:t>Beth Anderson</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Yes/No</a:t>
                      </a:r>
                      <a:endParaRPr lang="en-US" sz="1600" b="0" i="0" u="none" strike="noStrike">
                        <a:solidFill>
                          <a:srgbClr val="000000"/>
                        </a:solidFill>
                        <a:effectLst/>
                        <a:latin typeface="Calibri" panose="020F0502020204030204" pitchFamily="34" charset="0"/>
                      </a:endParaRPr>
                    </a:p>
                  </a:txBody>
                  <a:tcPr marL="9525" marR="9525" marT="9525" marB="0" anchor="b">
                    <a:solidFill>
                      <a:srgbClr val="F9DFCB"/>
                    </a:solidFill>
                  </a:tcPr>
                </a:tc>
                <a:tc>
                  <a:txBody>
                    <a:bodyPr/>
                    <a:lstStyle/>
                    <a:p>
                      <a:pPr algn="l" fontAlgn="b">
                        <a:spcAft>
                          <a:spcPts val="600"/>
                        </a:spcAft>
                        <a:buNone/>
                      </a:pPr>
                      <a:r>
                        <a:rPr lang="en-US" sz="1600" u="none" strike="noStrike">
                          <a:effectLst/>
                        </a:rPr>
                        <a:t>Yes/No</a:t>
                      </a:r>
                      <a:endParaRPr lang="en-US" sz="1600" b="0" i="0" u="none" strike="noStrike">
                        <a:solidFill>
                          <a:srgbClr val="000000"/>
                        </a:solidFill>
                        <a:effectLst/>
                        <a:latin typeface="Calibri" panose="020F0502020204030204" pitchFamily="34" charset="0"/>
                      </a:endParaRPr>
                    </a:p>
                  </a:txBody>
                  <a:tcPr marL="9525" marR="9525" marT="9525" marB="0" anchor="b">
                    <a:solidFill>
                      <a:srgbClr val="F9DFCB"/>
                    </a:solidFill>
                  </a:tcPr>
                </a:tc>
                <a:tc>
                  <a:txBody>
                    <a:bodyPr/>
                    <a:lstStyle/>
                    <a:p>
                      <a:pPr algn="l" fontAlgn="b">
                        <a:spcAft>
                          <a:spcPts val="600"/>
                        </a:spcAft>
                        <a:buNone/>
                      </a:pPr>
                      <a:r>
                        <a:rPr lang="en-US" sz="1600" u="none" strike="noStrike">
                          <a:effectLst/>
                        </a:rPr>
                        <a:t>Yes/No</a:t>
                      </a:r>
                      <a:endParaRPr lang="en-US" sz="1600" b="0" i="0" u="none" strike="noStrike">
                        <a:solidFill>
                          <a:srgbClr val="000000"/>
                        </a:solidFill>
                        <a:effectLst/>
                        <a:latin typeface="Calibri" panose="020F0502020204030204" pitchFamily="34" charset="0"/>
                      </a:endParaRPr>
                    </a:p>
                  </a:txBody>
                  <a:tcPr marL="9525" marR="9525" marT="9525" marB="0" anchor="b">
                    <a:solidFill>
                      <a:srgbClr val="F9DFCB"/>
                    </a:solidFill>
                  </a:tcPr>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4592659"/>
                  </a:ext>
                </a:extLst>
              </a:tr>
              <a:tr h="283368">
                <a:tc>
                  <a:txBody>
                    <a:bodyPr/>
                    <a:lstStyle/>
                    <a:p>
                      <a:pPr algn="l" fontAlgn="b">
                        <a:spcAft>
                          <a:spcPts val="600"/>
                        </a:spcAft>
                        <a:buNone/>
                      </a:pPr>
                      <a:r>
                        <a:rPr lang="en-US" sz="1600" u="none" strike="noStrike">
                          <a:effectLst/>
                        </a:rPr>
                        <a:t>Brian Doherty</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dirty="0">
                          <a:effectLst/>
                        </a:rPr>
                        <a:t>No</a:t>
                      </a:r>
                      <a:endParaRPr lang="en-US" sz="1600" b="0" i="0" u="none" strike="noStrike" dirty="0">
                        <a:solidFill>
                          <a:srgbClr val="000000"/>
                        </a:solidFill>
                        <a:effectLst/>
                        <a:latin typeface="Calibri" panose="020F0502020204030204" pitchFamily="34" charset="0"/>
                      </a:endParaRPr>
                    </a:p>
                  </a:txBody>
                  <a:tcPr marL="9525" marR="9525" marT="9525" marB="0" anchor="b">
                    <a:solidFill>
                      <a:srgbClr val="FFC9C9"/>
                    </a:solidFill>
                  </a:tcPr>
                </a:tc>
                <a:tc>
                  <a:txBody>
                    <a:bodyPr/>
                    <a:lstStyle/>
                    <a:p>
                      <a:pPr algn="l" fontAlgn="b">
                        <a:spcAft>
                          <a:spcPts val="600"/>
                        </a:spcAft>
                        <a:buNone/>
                      </a:pPr>
                      <a:r>
                        <a:rPr lang="en-US" sz="1600" u="none" strike="noStrike">
                          <a:effectLst/>
                        </a:rPr>
                        <a:t>No</a:t>
                      </a:r>
                      <a:endParaRPr lang="en-US" sz="1600" b="0" i="0" u="none" strike="noStrike">
                        <a:solidFill>
                          <a:srgbClr val="000000"/>
                        </a:solidFill>
                        <a:effectLst/>
                        <a:latin typeface="Calibri" panose="020F0502020204030204" pitchFamily="34" charset="0"/>
                      </a:endParaRPr>
                    </a:p>
                  </a:txBody>
                  <a:tcPr marL="9525" marR="9525" marT="9525" marB="0" anchor="b">
                    <a:solidFill>
                      <a:srgbClr val="FFC9C9"/>
                    </a:solidFill>
                  </a:tcPr>
                </a:tc>
                <a:tc>
                  <a:txBody>
                    <a:bodyPr/>
                    <a:lstStyle/>
                    <a:p>
                      <a:pPr algn="l" fontAlgn="b">
                        <a:spcAft>
                          <a:spcPts val="600"/>
                        </a:spcAft>
                        <a:buNone/>
                      </a:pPr>
                      <a:r>
                        <a:rPr lang="en-US" sz="1600" u="none" strike="noStrike">
                          <a:effectLst/>
                        </a:rPr>
                        <a:t>No</a:t>
                      </a:r>
                      <a:endParaRPr lang="en-US" sz="1600" b="0" i="0" u="none" strike="noStrike">
                        <a:solidFill>
                          <a:srgbClr val="000000"/>
                        </a:solidFill>
                        <a:effectLst/>
                        <a:latin typeface="Calibri" panose="020F0502020204030204" pitchFamily="34" charset="0"/>
                      </a:endParaRPr>
                    </a:p>
                  </a:txBody>
                  <a:tcPr marL="9525" marR="9525" marT="9525" marB="0" anchor="b">
                    <a:solidFill>
                      <a:srgbClr val="FFC9C9"/>
                    </a:solidFill>
                  </a:tcPr>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63099355"/>
                  </a:ext>
                </a:extLst>
              </a:tr>
              <a:tr h="283368">
                <a:tc>
                  <a:txBody>
                    <a:bodyPr/>
                    <a:lstStyle/>
                    <a:p>
                      <a:pPr algn="l" fontAlgn="b">
                        <a:spcAft>
                          <a:spcPts val="600"/>
                        </a:spcAft>
                        <a:buNone/>
                      </a:pPr>
                      <a:r>
                        <a:rPr lang="en-US" sz="1600" u="none" strike="noStrike">
                          <a:effectLst/>
                        </a:rPr>
                        <a:t>Carolyn Fenn</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40528465"/>
                  </a:ext>
                </a:extLst>
              </a:tr>
              <a:tr h="283368">
                <a:tc>
                  <a:txBody>
                    <a:bodyPr/>
                    <a:lstStyle/>
                    <a:p>
                      <a:pPr algn="l" fontAlgn="b">
                        <a:spcAft>
                          <a:spcPts val="600"/>
                        </a:spcAft>
                        <a:buNone/>
                      </a:pPr>
                      <a:r>
                        <a:rPr lang="en-US" sz="1600" u="none" strike="noStrike">
                          <a:effectLst/>
                        </a:rPr>
                        <a:t>Rep. Tom Stanley</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16714618"/>
                  </a:ext>
                </a:extLst>
              </a:tr>
              <a:tr h="283368">
                <a:tc>
                  <a:txBody>
                    <a:bodyPr/>
                    <a:lstStyle/>
                    <a:p>
                      <a:pPr algn="l" fontAlgn="b">
                        <a:spcAft>
                          <a:spcPts val="600"/>
                        </a:spcAft>
                        <a:buNone/>
                      </a:pPr>
                      <a:r>
                        <a:rPr lang="en-US" sz="1600" u="none" strike="noStrike">
                          <a:effectLst/>
                        </a:rPr>
                        <a:t>Elissa Sherman</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Unsure</a:t>
                      </a:r>
                      <a:endParaRPr lang="en-US" sz="1600" b="0" i="0" u="none" strike="noStrike">
                        <a:solidFill>
                          <a:srgbClr val="000000"/>
                        </a:solidFill>
                        <a:effectLst/>
                        <a:latin typeface="Calibri" panose="020F0502020204030204" pitchFamily="34" charset="0"/>
                      </a:endParaRPr>
                    </a:p>
                  </a:txBody>
                  <a:tcPr marL="9525" marR="9525" marT="9525" marB="0" anchor="b">
                    <a:solidFill>
                      <a:srgbClr val="F9DFCB"/>
                    </a:solidFill>
                  </a:tcPr>
                </a:tc>
                <a:tc>
                  <a:txBody>
                    <a:bodyPr/>
                    <a:lstStyle/>
                    <a:p>
                      <a:pPr marL="0" marR="0" lvl="0" indent="0" algn="l" defTabSz="914400" rtl="0" eaLnBrk="1" fontAlgn="b" latinLnBrk="0" hangingPunct="1">
                        <a:lnSpc>
                          <a:spcPct val="100000"/>
                        </a:lnSpc>
                        <a:spcBef>
                          <a:spcPts val="0"/>
                        </a:spcBef>
                        <a:spcAft>
                          <a:spcPts val="600"/>
                        </a:spcAft>
                        <a:buClrTx/>
                        <a:buSzTx/>
                        <a:buFontTx/>
                        <a:buNone/>
                        <a:tabLst/>
                        <a:defRPr/>
                      </a:pPr>
                      <a:r>
                        <a:rPr lang="en-US" sz="1600" u="none" strike="noStrike">
                          <a:effectLst/>
                        </a:rPr>
                        <a:t>Yes/No</a:t>
                      </a:r>
                      <a:endParaRPr lang="en-US" sz="1600" b="0" i="0" u="none" strike="noStrike">
                        <a:solidFill>
                          <a:srgbClr val="000000"/>
                        </a:solidFill>
                        <a:effectLst/>
                        <a:latin typeface="Calibri" panose="020F0502020204030204" pitchFamily="34" charset="0"/>
                      </a:endParaRPr>
                    </a:p>
                  </a:txBody>
                  <a:tcPr marL="9525" marR="9525" marT="9525" marB="0" anchor="b">
                    <a:solidFill>
                      <a:srgbClr val="F9DFCB"/>
                    </a:solidFill>
                  </a:tcPr>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75379064"/>
                  </a:ext>
                </a:extLst>
              </a:tr>
              <a:tr h="556082">
                <a:tc>
                  <a:txBody>
                    <a:bodyPr/>
                    <a:lstStyle/>
                    <a:p>
                      <a:pPr algn="l" fontAlgn="b">
                        <a:spcAft>
                          <a:spcPts val="600"/>
                        </a:spcAft>
                        <a:buNone/>
                      </a:pPr>
                      <a:r>
                        <a:rPr lang="en-US" sz="1600" u="none" strike="noStrike">
                          <a:effectLst/>
                        </a:rPr>
                        <a:t>Jennifer Benson (AARP Massachusetts)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99405844"/>
                  </a:ext>
                </a:extLst>
              </a:tr>
              <a:tr h="283368">
                <a:tc>
                  <a:txBody>
                    <a:bodyPr/>
                    <a:lstStyle/>
                    <a:p>
                      <a:pPr algn="l" fontAlgn="b">
                        <a:spcAft>
                          <a:spcPts val="600"/>
                        </a:spcAft>
                        <a:buNone/>
                      </a:pPr>
                      <a:r>
                        <a:rPr lang="en-US" sz="1600" u="none" strike="noStrike">
                          <a:effectLst/>
                        </a:rPr>
                        <a:t>Katherine Ladetto</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3961433"/>
                  </a:ext>
                </a:extLst>
              </a:tr>
              <a:tr h="283368">
                <a:tc>
                  <a:txBody>
                    <a:bodyPr/>
                    <a:lstStyle/>
                    <a:p>
                      <a:pPr algn="l" fontAlgn="b">
                        <a:spcAft>
                          <a:spcPts val="600"/>
                        </a:spcAft>
                        <a:buNone/>
                      </a:pPr>
                      <a:r>
                        <a:rPr lang="en-US" sz="1600" u="none" strike="noStrike">
                          <a:effectLst/>
                        </a:rPr>
                        <a:t>Jessica Zeidman, MD</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0269790"/>
                  </a:ext>
                </a:extLst>
              </a:tr>
              <a:tr h="556082">
                <a:tc>
                  <a:txBody>
                    <a:bodyPr/>
                    <a:lstStyle/>
                    <a:p>
                      <a:pPr algn="l" fontAlgn="b">
                        <a:spcAft>
                          <a:spcPts val="600"/>
                        </a:spcAft>
                        <a:buNone/>
                      </a:pPr>
                      <a:r>
                        <a:rPr lang="fr-FR" sz="1600" u="none" strike="noStrike">
                          <a:effectLst/>
                        </a:rPr>
                        <a:t>Lainey Titus Samant (</a:t>
                      </a:r>
                      <a:r>
                        <a:rPr lang="fr-FR" sz="1600" u="none" strike="noStrike" err="1">
                          <a:effectLst/>
                        </a:rPr>
                        <a:t>Alzheimer’s</a:t>
                      </a:r>
                      <a:r>
                        <a:rPr lang="fr-FR" sz="1600" u="none" strike="noStrike">
                          <a:effectLst/>
                        </a:rPr>
                        <a:t> Association)</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42148834"/>
                  </a:ext>
                </a:extLst>
              </a:tr>
              <a:tr h="283368">
                <a:tc>
                  <a:txBody>
                    <a:bodyPr/>
                    <a:lstStyle/>
                    <a:p>
                      <a:pPr algn="l" fontAlgn="b">
                        <a:spcAft>
                          <a:spcPts val="600"/>
                        </a:spcAft>
                        <a:buNone/>
                      </a:pPr>
                      <a:r>
                        <a:rPr lang="en-US" sz="1600" u="none" strike="noStrike">
                          <a:effectLst/>
                        </a:rPr>
                        <a:t>Kathleen Lynch Moncata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No</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08859185"/>
                  </a:ext>
                </a:extLst>
              </a:tr>
              <a:tr h="283368">
                <a:tc>
                  <a:txBody>
                    <a:bodyPr/>
                    <a:lstStyle/>
                    <a:p>
                      <a:pPr algn="l" fontAlgn="b">
                        <a:spcAft>
                          <a:spcPts val="600"/>
                        </a:spcAft>
                        <a:buNone/>
                      </a:pPr>
                      <a:r>
                        <a:rPr lang="en-US" sz="1600" u="none" strike="noStrike">
                          <a:effectLst/>
                        </a:rPr>
                        <a:t>Liane Zeitz</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No</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44064009"/>
                  </a:ext>
                </a:extLst>
              </a:tr>
              <a:tr h="283368">
                <a:tc>
                  <a:txBody>
                    <a:bodyPr/>
                    <a:lstStyle/>
                    <a:p>
                      <a:pPr algn="l" fontAlgn="b">
                        <a:spcAft>
                          <a:spcPts val="600"/>
                        </a:spcAft>
                        <a:buNone/>
                      </a:pPr>
                      <a:r>
                        <a:rPr lang="en-US" sz="1600" u="none" strike="noStrike">
                          <a:effectLst/>
                        </a:rPr>
                        <a:t>Lindsay Mitnik</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Unsure</a:t>
                      </a:r>
                      <a:endParaRPr lang="en-US" sz="1600" b="0" i="0" u="none" strike="noStrike">
                        <a:solidFill>
                          <a:srgbClr val="000000"/>
                        </a:solidFill>
                        <a:effectLst/>
                        <a:latin typeface="Calibri" panose="020F0502020204030204" pitchFamily="34" charset="0"/>
                      </a:endParaRPr>
                    </a:p>
                  </a:txBody>
                  <a:tcPr marL="9525" marR="9525" marT="9525" marB="0" anchor="b">
                    <a:solidFill>
                      <a:srgbClr val="F9DFCB"/>
                    </a:solidFill>
                  </a:tcPr>
                </a:tc>
                <a:extLst>
                  <a:ext uri="{0D108BD9-81ED-4DB2-BD59-A6C34878D82A}">
                    <a16:rowId xmlns:a16="http://schemas.microsoft.com/office/drawing/2014/main" val="3446490510"/>
                  </a:ext>
                </a:extLst>
              </a:tr>
              <a:tr h="283368">
                <a:tc>
                  <a:txBody>
                    <a:bodyPr/>
                    <a:lstStyle/>
                    <a:p>
                      <a:pPr algn="l" fontAlgn="b">
                        <a:spcAft>
                          <a:spcPts val="600"/>
                        </a:spcAft>
                        <a:buNone/>
                      </a:pPr>
                      <a:r>
                        <a:rPr lang="en-US" sz="1600" u="none" strike="noStrike">
                          <a:effectLst/>
                        </a:rPr>
                        <a:t>Mathew Muratore</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Unsure</a:t>
                      </a:r>
                      <a:endParaRPr lang="en-US" sz="1600" b="0" i="0" u="none" strike="noStrike">
                        <a:solidFill>
                          <a:srgbClr val="000000"/>
                        </a:solidFill>
                        <a:effectLst/>
                        <a:latin typeface="Calibri" panose="020F0502020204030204" pitchFamily="34" charset="0"/>
                      </a:endParaRPr>
                    </a:p>
                  </a:txBody>
                  <a:tcPr marL="9525" marR="9525" marT="9525" marB="0" anchor="b">
                    <a:solidFill>
                      <a:srgbClr val="F9DFCB"/>
                    </a:solidFill>
                  </a:tcPr>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No</a:t>
                      </a:r>
                      <a:endParaRPr lang="en-US" sz="1600" b="0" i="0" u="none" strike="noStrike">
                        <a:solidFill>
                          <a:srgbClr val="000000"/>
                        </a:solidFill>
                        <a:effectLst/>
                        <a:latin typeface="Calibri" panose="020F0502020204030204" pitchFamily="34" charset="0"/>
                      </a:endParaRPr>
                    </a:p>
                  </a:txBody>
                  <a:tcPr marL="9525" marR="9525" marT="9525" marB="0" anchor="b">
                    <a:solidFill>
                      <a:srgbClr val="FFC9C9"/>
                    </a:solidFill>
                  </a:tcPr>
                </a:tc>
                <a:extLst>
                  <a:ext uri="{0D108BD9-81ED-4DB2-BD59-A6C34878D82A}">
                    <a16:rowId xmlns:a16="http://schemas.microsoft.com/office/drawing/2014/main" val="2425886663"/>
                  </a:ext>
                </a:extLst>
              </a:tr>
              <a:tr h="283368">
                <a:tc>
                  <a:txBody>
                    <a:bodyPr/>
                    <a:lstStyle/>
                    <a:p>
                      <a:pPr algn="l" fontAlgn="b">
                        <a:spcAft>
                          <a:spcPts val="600"/>
                        </a:spcAft>
                        <a:buNone/>
                      </a:pPr>
                      <a:r>
                        <a:rPr lang="en-US" sz="1600" u="none" strike="noStrike">
                          <a:effectLst/>
                        </a:rPr>
                        <a:t>Rose-Marie Cervone</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Unsure</a:t>
                      </a:r>
                      <a:endParaRPr lang="en-US" sz="1600" b="0" i="0" u="none" strike="noStrike">
                        <a:solidFill>
                          <a:srgbClr val="000000"/>
                        </a:solidFill>
                        <a:effectLst/>
                        <a:latin typeface="Calibri" panose="020F0502020204030204" pitchFamily="34" charset="0"/>
                      </a:endParaRPr>
                    </a:p>
                  </a:txBody>
                  <a:tcPr marL="9525" marR="9525" marT="9525" marB="0" anchor="b">
                    <a:solidFill>
                      <a:srgbClr val="F9DFCB"/>
                    </a:solidFill>
                  </a:tcPr>
                </a:tc>
                <a:tc>
                  <a:txBody>
                    <a:bodyPr/>
                    <a:lstStyle/>
                    <a:p>
                      <a:pPr algn="l" fontAlgn="b">
                        <a:spcAft>
                          <a:spcPts val="600"/>
                        </a:spcAft>
                        <a:buNone/>
                      </a:pPr>
                      <a:r>
                        <a:rPr lang="en-US" sz="1600" u="none" strike="noStrike">
                          <a:effectLst/>
                        </a:rPr>
                        <a:t>Unsure</a:t>
                      </a:r>
                      <a:endParaRPr lang="en-US" sz="1600" b="0" i="0" u="none" strike="noStrike">
                        <a:solidFill>
                          <a:srgbClr val="000000"/>
                        </a:solidFill>
                        <a:effectLst/>
                        <a:latin typeface="Calibri" panose="020F0502020204030204" pitchFamily="34" charset="0"/>
                      </a:endParaRPr>
                    </a:p>
                  </a:txBody>
                  <a:tcPr marL="9525" marR="9525" marT="9525" marB="0" anchor="b">
                    <a:solidFill>
                      <a:srgbClr val="F9DFCB"/>
                    </a:solidFill>
                  </a:tcPr>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27625665"/>
                  </a:ext>
                </a:extLst>
              </a:tr>
              <a:tr h="283368">
                <a:tc>
                  <a:txBody>
                    <a:bodyPr/>
                    <a:lstStyle/>
                    <a:p>
                      <a:pPr algn="l" fontAlgn="b">
                        <a:spcAft>
                          <a:spcPts val="600"/>
                        </a:spcAft>
                        <a:buNone/>
                      </a:pPr>
                      <a:r>
                        <a:rPr lang="en-US" sz="1600" u="none" strike="noStrike">
                          <a:effectLst/>
                        </a:rPr>
                        <a:t>Tara Gregorio</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buNone/>
                      </a:pPr>
                      <a:r>
                        <a:rPr lang="en-US" sz="1600" u="none" strike="noStrike" dirty="0">
                          <a:effectLst/>
                        </a:rPr>
                        <a:t>Yes</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26139313"/>
                  </a:ext>
                </a:extLst>
              </a:tr>
            </a:tbl>
          </a:graphicData>
        </a:graphic>
      </p:graphicFrame>
    </p:spTree>
    <p:extLst>
      <p:ext uri="{BB962C8B-B14F-4D97-AF65-F5344CB8AC3E}">
        <p14:creationId xmlns:p14="http://schemas.microsoft.com/office/powerpoint/2010/main" val="140123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47E8F-1140-9C5C-E60C-E573767A939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ED6EBF0-D5D2-1022-A84A-C40F4255C04D}"/>
              </a:ext>
            </a:extLst>
          </p:cNvPr>
          <p:cNvSpPr txBox="1">
            <a:spLocks noGrp="1"/>
          </p:cNvSpPr>
          <p:nvPr>
            <p:ph type="title" idx="4294967295"/>
          </p:nvPr>
        </p:nvSpPr>
        <p:spPr>
          <a:xfrm>
            <a:off x="571501" y="299811"/>
            <a:ext cx="11382374" cy="39880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2800" b="1" i="0" kern="1200">
                <a:solidFill>
                  <a:srgbClr val="8E9838"/>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chemeClr val="accent2"/>
                </a:solidFill>
                <a:effectLst/>
                <a:uLnTx/>
                <a:uFillTx/>
                <a:latin typeface="+mj-lt"/>
                <a:ea typeface="+mj-ea"/>
                <a:cs typeface="Arial"/>
              </a:rPr>
              <a:t>Recommendation 1 | </a:t>
            </a:r>
            <a:r>
              <a:rPr kumimoji="0" lang="en-US" sz="2800" b="1" i="1" u="none" strike="noStrike" kern="1200" cap="none" spc="0" normalizeH="0" baseline="0" noProof="0">
                <a:ln>
                  <a:noFill/>
                </a:ln>
                <a:solidFill>
                  <a:schemeClr val="accent2"/>
                </a:solidFill>
                <a:effectLst/>
                <a:uLnTx/>
                <a:uFillTx/>
                <a:latin typeface="+mj-lt"/>
                <a:ea typeface="+mj-ea"/>
                <a:cs typeface="Arial"/>
              </a:rPr>
              <a:t>Standardize Disclosures to Improve Informed Decision-Making</a:t>
            </a:r>
          </a:p>
        </p:txBody>
      </p:sp>
      <p:sp>
        <p:nvSpPr>
          <p:cNvPr id="13" name="Rectangle 12">
            <a:extLst>
              <a:ext uri="{FF2B5EF4-FFF2-40B4-BE49-F238E27FC236}">
                <a16:creationId xmlns:a16="http://schemas.microsoft.com/office/drawing/2014/main" id="{CF98111C-3B86-EB1B-AEF0-95AB96683BD3}"/>
              </a:ext>
            </a:extLst>
          </p:cNvPr>
          <p:cNvSpPr/>
          <p:nvPr/>
        </p:nvSpPr>
        <p:spPr>
          <a:xfrm>
            <a:off x="10706100" y="0"/>
            <a:ext cx="1485899" cy="698614"/>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solidFill>
                  <a:schemeClr val="tx1"/>
                </a:solidFill>
              </a:rPr>
              <a:t>100% agreement</a:t>
            </a:r>
          </a:p>
        </p:txBody>
      </p:sp>
      <p:sp>
        <p:nvSpPr>
          <p:cNvPr id="22" name="Rectangle 21">
            <a:extLst>
              <a:ext uri="{FF2B5EF4-FFF2-40B4-BE49-F238E27FC236}">
                <a16:creationId xmlns:a16="http://schemas.microsoft.com/office/drawing/2014/main" id="{95546BDB-5B30-3B9D-8D82-9F5FE0F7BF35}"/>
              </a:ext>
            </a:extLst>
          </p:cNvPr>
          <p:cNvSpPr/>
          <p:nvPr/>
        </p:nvSpPr>
        <p:spPr>
          <a:xfrm>
            <a:off x="361950" y="1467429"/>
            <a:ext cx="995291" cy="51096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ysClr val="windowText" lastClr="000000"/>
                </a:solidFill>
              </a:rPr>
              <a:t>KEY FINDINGS</a:t>
            </a:r>
          </a:p>
        </p:txBody>
      </p:sp>
      <p:sp>
        <p:nvSpPr>
          <p:cNvPr id="21" name="TextBox 20">
            <a:extLst>
              <a:ext uri="{FF2B5EF4-FFF2-40B4-BE49-F238E27FC236}">
                <a16:creationId xmlns:a16="http://schemas.microsoft.com/office/drawing/2014/main" id="{75C70CA8-F57E-2A42-2A46-13B46B3FDCFE}"/>
              </a:ext>
            </a:extLst>
          </p:cNvPr>
          <p:cNvSpPr txBox="1"/>
          <p:nvPr/>
        </p:nvSpPr>
        <p:spPr>
          <a:xfrm>
            <a:off x="1357239" y="1422085"/>
            <a:ext cx="5224536" cy="646331"/>
          </a:xfrm>
          <a:prstGeom prst="rect">
            <a:avLst/>
          </a:prstGeom>
          <a:noFill/>
        </p:spPr>
        <p:txBody>
          <a:bodyPr wrap="square" lIns="91440" tIns="45720" rIns="91440" bIns="45720" anchor="t">
            <a:spAutoFit/>
          </a:bodyPr>
          <a:lstStyle/>
          <a:p>
            <a:pPr>
              <a:spcAft>
                <a:spcPts val="600"/>
              </a:spcAft>
            </a:pPr>
            <a:r>
              <a:rPr lang="en-US" sz="1200" kern="100">
                <a:cs typeface="Times New Roman"/>
              </a:rPr>
              <a:t>Information about ALRs can be confusing. </a:t>
            </a:r>
            <a:r>
              <a:rPr lang="en-US" sz="1200"/>
              <a:t>Disclosure statements vary significantly across ALRs, making it difficult for families to compare options and understand costs, services, and rights.</a:t>
            </a:r>
            <a:endParaRPr lang="en-US" sz="1200" kern="100">
              <a:highlight>
                <a:srgbClr val="FFFF00"/>
              </a:highlight>
              <a:cs typeface="Times New Roman"/>
            </a:endParaRPr>
          </a:p>
        </p:txBody>
      </p:sp>
      <p:sp>
        <p:nvSpPr>
          <p:cNvPr id="3" name="Rectangle 2">
            <a:extLst>
              <a:ext uri="{FF2B5EF4-FFF2-40B4-BE49-F238E27FC236}">
                <a16:creationId xmlns:a16="http://schemas.microsoft.com/office/drawing/2014/main" id="{5826F2F5-0F62-D499-544E-DDD939273C57}"/>
              </a:ext>
            </a:extLst>
          </p:cNvPr>
          <p:cNvSpPr/>
          <p:nvPr/>
        </p:nvSpPr>
        <p:spPr>
          <a:xfrm>
            <a:off x="361949" y="2101545"/>
            <a:ext cx="6145278" cy="338555"/>
          </a:xfrm>
          <a:prstGeom prst="rect">
            <a:avLst/>
          </a:prstGeom>
          <a:solidFill>
            <a:schemeClr val="bg1">
              <a:lumMod val="9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RECOMMENDATIONS</a:t>
            </a:r>
          </a:p>
        </p:txBody>
      </p:sp>
      <p:sp>
        <p:nvSpPr>
          <p:cNvPr id="20" name="Rectangle 19" descr="This box describes what will be required regarding the uniform disclosure form.">
            <a:extLst>
              <a:ext uri="{FF2B5EF4-FFF2-40B4-BE49-F238E27FC236}">
                <a16:creationId xmlns:a16="http://schemas.microsoft.com/office/drawing/2014/main" id="{B59BB4FF-BFF7-905D-7C12-9EFEADD099E1}"/>
              </a:ext>
              <a:ext uri="{C183D7F6-B498-43B3-948B-1728B52AA6E4}">
                <adec:decorative xmlns:adec="http://schemas.microsoft.com/office/drawing/2017/decorative" val="0"/>
              </a:ext>
            </a:extLst>
          </p:cNvPr>
          <p:cNvSpPr/>
          <p:nvPr/>
        </p:nvSpPr>
        <p:spPr>
          <a:xfrm>
            <a:off x="247650" y="2014350"/>
            <a:ext cx="6334125" cy="3533969"/>
          </a:xfrm>
          <a:prstGeom prst="rect">
            <a:avLst/>
          </a:prstGeom>
          <a:solidFill>
            <a:schemeClr val="bg1"/>
          </a:solidFill>
          <a:ln>
            <a:solidFill>
              <a:srgbClr val="52957D"/>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Box 7">
            <a:extLst>
              <a:ext uri="{FF2B5EF4-FFF2-40B4-BE49-F238E27FC236}">
                <a16:creationId xmlns:a16="http://schemas.microsoft.com/office/drawing/2014/main" id="{32B7FFEA-AC05-AE5E-9767-322C21F036B4}"/>
              </a:ext>
            </a:extLst>
          </p:cNvPr>
          <p:cNvSpPr txBox="1"/>
          <p:nvPr/>
        </p:nvSpPr>
        <p:spPr>
          <a:xfrm>
            <a:off x="361949" y="2506357"/>
            <a:ext cx="995290" cy="2929558"/>
          </a:xfrm>
          <a:prstGeom prst="rect">
            <a:avLst/>
          </a:prstGeom>
          <a:solidFill>
            <a:schemeClr val="bg2">
              <a:lumMod val="90000"/>
            </a:schemeClr>
          </a:solidFill>
        </p:spPr>
        <p:txBody>
          <a:bodyPr wrap="square" anchor="ctr">
            <a:noAutofit/>
          </a:bodyPr>
          <a:lstStyle/>
          <a:p>
            <a:pPr algn="ctr">
              <a:spcAft>
                <a:spcPts val="600"/>
              </a:spcAft>
            </a:pPr>
            <a:r>
              <a:rPr lang="en-US" sz="1200" b="1"/>
              <a:t>Agency/ Regulatory Actions</a:t>
            </a:r>
          </a:p>
        </p:txBody>
      </p:sp>
      <p:sp>
        <p:nvSpPr>
          <p:cNvPr id="11" name="TextBox 10">
            <a:extLst>
              <a:ext uri="{FF2B5EF4-FFF2-40B4-BE49-F238E27FC236}">
                <a16:creationId xmlns:a16="http://schemas.microsoft.com/office/drawing/2014/main" id="{6A985068-DCAB-07DF-78E1-C0012E7A79BA}"/>
              </a:ext>
              <a:ext uri="{C183D7F6-B498-43B3-948B-1728B52AA6E4}">
                <adec:decorative xmlns:adec="http://schemas.microsoft.com/office/drawing/2017/decorative" val="0"/>
              </a:ext>
            </a:extLst>
          </p:cNvPr>
          <p:cNvSpPr txBox="1"/>
          <p:nvPr/>
        </p:nvSpPr>
        <p:spPr>
          <a:xfrm>
            <a:off x="1357240" y="2506357"/>
            <a:ext cx="5149987" cy="3093154"/>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200" b="1" i="1" u="sng"/>
              <a:t>Uniform disclosure form</a:t>
            </a:r>
            <a:r>
              <a:rPr lang="en-US" sz="1200"/>
              <a:t>. By </a:t>
            </a:r>
            <a:r>
              <a:rPr lang="en-US" sz="1200" b="1"/>
              <a:t>July 1, 2026</a:t>
            </a:r>
            <a:r>
              <a:rPr lang="en-US" sz="1200"/>
              <a:t>, require all ALRs to use a uniform disclosure form in plain language, </a:t>
            </a:r>
            <a:r>
              <a:rPr lang="en-US" sz="1200">
                <a:solidFill>
                  <a:srgbClr val="C00000"/>
                </a:solidFill>
              </a:rPr>
              <a:t>meeting state accessibility standards</a:t>
            </a:r>
            <a:r>
              <a:rPr lang="en-US" sz="1200"/>
              <a:t> </a:t>
            </a:r>
            <a:r>
              <a:rPr lang="en-US" sz="1200">
                <a:solidFill>
                  <a:srgbClr val="C00000"/>
                </a:solidFill>
              </a:rPr>
              <a:t>and</a:t>
            </a:r>
            <a:r>
              <a:rPr lang="en-US" sz="1200" b="1">
                <a:solidFill>
                  <a:srgbClr val="C00000"/>
                </a:solidFill>
              </a:rPr>
              <a:t> </a:t>
            </a:r>
            <a:r>
              <a:rPr lang="en-US" sz="1200"/>
              <a:t>modeled after Minnesota’s approach </a:t>
            </a:r>
            <a:r>
              <a:rPr lang="en-US" sz="1200">
                <a:solidFill>
                  <a:srgbClr val="C00000"/>
                </a:solidFill>
              </a:rPr>
              <a:t>but tailored to Massachusetts’ assisted living model.</a:t>
            </a:r>
            <a:endParaRPr lang="en-US" sz="1200"/>
          </a:p>
          <a:p>
            <a:pPr marL="742950" lvl="1" indent="-285750">
              <a:spcAft>
                <a:spcPts val="600"/>
              </a:spcAft>
              <a:buFont typeface="Arial" panose="020B0604020202020204" pitchFamily="34" charset="0"/>
              <a:buChar char="•"/>
            </a:pPr>
            <a:r>
              <a:rPr lang="en-US" sz="1200"/>
              <a:t>Require inclusion of </a:t>
            </a:r>
            <a:r>
              <a:rPr lang="en-US" sz="1200">
                <a:solidFill>
                  <a:srgbClr val="C00000"/>
                </a:solidFill>
              </a:rPr>
              <a:t>key services and costs </a:t>
            </a:r>
            <a:r>
              <a:rPr lang="en-US" sz="1200"/>
              <a:t>(base rates</a:t>
            </a:r>
            <a:r>
              <a:rPr lang="en-US" sz="1200">
                <a:solidFill>
                  <a:srgbClr val="C00000"/>
                </a:solidFill>
              </a:rPr>
              <a:t>,</a:t>
            </a:r>
            <a:r>
              <a:rPr lang="en-US" sz="1200"/>
              <a:t> </a:t>
            </a:r>
            <a:r>
              <a:rPr lang="en-US" sz="1200" strike="sngStrike">
                <a:highlight>
                  <a:srgbClr val="FFFF00"/>
                </a:highlight>
              </a:rPr>
              <a:t>and </a:t>
            </a:r>
            <a:r>
              <a:rPr lang="en-US" sz="1200"/>
              <a:t>add-ons</a:t>
            </a:r>
            <a:r>
              <a:rPr lang="en-US" sz="1200">
                <a:solidFill>
                  <a:srgbClr val="C00000"/>
                </a:solidFill>
              </a:rPr>
              <a:t>, tiers, etc.</a:t>
            </a:r>
            <a:r>
              <a:rPr lang="en-US" sz="1200"/>
              <a:t>), fee schedules, </a:t>
            </a:r>
            <a:r>
              <a:rPr lang="en-US" sz="1200">
                <a:solidFill>
                  <a:srgbClr val="C00000"/>
                </a:solidFill>
              </a:rPr>
              <a:t>rate change and </a:t>
            </a:r>
            <a:r>
              <a:rPr lang="en-US" sz="1200"/>
              <a:t>refund policies, key contract terms, resident rights, </a:t>
            </a:r>
            <a:r>
              <a:rPr lang="en-US" sz="1200">
                <a:solidFill>
                  <a:srgbClr val="C00000"/>
                </a:solidFill>
              </a:rPr>
              <a:t>and any limits on services or staffing that may affect a resident’s ability to age in place.</a:t>
            </a:r>
          </a:p>
          <a:p>
            <a:pPr marL="742950" lvl="1" indent="-285750">
              <a:spcAft>
                <a:spcPts val="600"/>
              </a:spcAft>
              <a:buFont typeface="Arial" panose="020B0604020202020204" pitchFamily="34" charset="0"/>
              <a:buChar char="•"/>
            </a:pPr>
            <a:r>
              <a:rPr lang="en-US" sz="1200"/>
              <a:t>Mandate posting online (ALR and AGE websites) and update annually </a:t>
            </a:r>
            <a:r>
              <a:rPr lang="en-US" sz="1200">
                <a:solidFill>
                  <a:srgbClr val="C00000"/>
                </a:solidFill>
              </a:rPr>
              <a:t>or within 30 days of a material change</a:t>
            </a:r>
            <a:r>
              <a:rPr lang="en-US" sz="1200"/>
              <a:t>, in accessible formats </a:t>
            </a:r>
            <a:r>
              <a:rPr lang="en-US" sz="1200">
                <a:solidFill>
                  <a:srgbClr val="C00000"/>
                </a:solidFill>
              </a:rPr>
              <a:t>and in the most commonly spoken non-English languages</a:t>
            </a:r>
            <a:r>
              <a:rPr lang="en-US" sz="1200"/>
              <a:t>. </a:t>
            </a:r>
          </a:p>
          <a:p>
            <a:pPr marL="742950" lvl="1" indent="-285750">
              <a:spcAft>
                <a:spcPts val="600"/>
              </a:spcAft>
              <a:buFont typeface="Arial" panose="020B0604020202020204" pitchFamily="34" charset="0"/>
              <a:buChar char="•"/>
            </a:pPr>
            <a:r>
              <a:rPr lang="en-US" sz="1200">
                <a:solidFill>
                  <a:srgbClr val="C00000"/>
                </a:solidFill>
              </a:rPr>
              <a:t>Develop the form in consultation with providers, families and residents, and key stakeholders to ensure it clearly and concisely captures variations in services, charging practices, and dementia-related care features. </a:t>
            </a:r>
            <a:endParaRPr lang="en-US" sz="1200"/>
          </a:p>
        </p:txBody>
      </p:sp>
      <p:sp>
        <p:nvSpPr>
          <p:cNvPr id="6" name="Rectangle 5">
            <a:extLst>
              <a:ext uri="{FF2B5EF4-FFF2-40B4-BE49-F238E27FC236}">
                <a16:creationId xmlns:a16="http://schemas.microsoft.com/office/drawing/2014/main" id="{6AF87F26-1B4B-E00F-7025-650A38B64014}"/>
              </a:ext>
            </a:extLst>
          </p:cNvPr>
          <p:cNvSpPr/>
          <p:nvPr/>
        </p:nvSpPr>
        <p:spPr>
          <a:xfrm>
            <a:off x="361948" y="5658047"/>
            <a:ext cx="995291" cy="5334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rPr>
              <a:t>RESIDENT &amp; FAMILY IMPACT</a:t>
            </a:r>
          </a:p>
        </p:txBody>
      </p:sp>
      <p:sp>
        <p:nvSpPr>
          <p:cNvPr id="15" name="TextBox 14">
            <a:extLst>
              <a:ext uri="{FF2B5EF4-FFF2-40B4-BE49-F238E27FC236}">
                <a16:creationId xmlns:a16="http://schemas.microsoft.com/office/drawing/2014/main" id="{966F4846-E206-9147-B6A1-157032FFAA99}"/>
              </a:ext>
            </a:extLst>
          </p:cNvPr>
          <p:cNvSpPr txBox="1"/>
          <p:nvPr/>
        </p:nvSpPr>
        <p:spPr>
          <a:xfrm>
            <a:off x="1533525" y="5631645"/>
            <a:ext cx="4973702" cy="646331"/>
          </a:xfrm>
          <a:prstGeom prst="rect">
            <a:avLst/>
          </a:prstGeom>
          <a:noFill/>
        </p:spPr>
        <p:txBody>
          <a:bodyPr wrap="square">
            <a:spAutoFit/>
          </a:bodyPr>
          <a:lstStyle/>
          <a:p>
            <a:r>
              <a:rPr lang="en-US" sz="1200"/>
              <a:t>Transparency ensures older adults and their families can make informed, side-by-side comparisons of ALRs and understand their rights from the outset.</a:t>
            </a:r>
          </a:p>
        </p:txBody>
      </p:sp>
      <p:graphicFrame>
        <p:nvGraphicFramePr>
          <p:cNvPr id="7" name="Table 6">
            <a:extLst>
              <a:ext uri="{FF2B5EF4-FFF2-40B4-BE49-F238E27FC236}">
                <a16:creationId xmlns:a16="http://schemas.microsoft.com/office/drawing/2014/main" id="{7CDCF9C3-4759-F6E4-2557-A67C271C2980}"/>
              </a:ext>
            </a:extLst>
          </p:cNvPr>
          <p:cNvGraphicFramePr>
            <a:graphicFrameLocks noGrp="1"/>
          </p:cNvGraphicFramePr>
          <p:nvPr>
            <p:extLst>
              <p:ext uri="{D42A27DB-BD31-4B8C-83A1-F6EECF244321}">
                <p14:modId xmlns:p14="http://schemas.microsoft.com/office/powerpoint/2010/main" val="41668652"/>
              </p:ext>
            </p:extLst>
          </p:nvPr>
        </p:nvGraphicFramePr>
        <p:xfrm>
          <a:off x="6729339" y="854528"/>
          <a:ext cx="5224536" cy="5396488"/>
        </p:xfrm>
        <a:graphic>
          <a:graphicData uri="http://schemas.openxmlformats.org/drawingml/2006/table">
            <a:tbl>
              <a:tblPr firstRow="1"/>
              <a:tblGrid>
                <a:gridCol w="2612268">
                  <a:extLst>
                    <a:ext uri="{9D8B030D-6E8A-4147-A177-3AD203B41FA5}">
                      <a16:colId xmlns:a16="http://schemas.microsoft.com/office/drawing/2014/main" val="2375605653"/>
                    </a:ext>
                  </a:extLst>
                </a:gridCol>
                <a:gridCol w="2612268">
                  <a:extLst>
                    <a:ext uri="{9D8B030D-6E8A-4147-A177-3AD203B41FA5}">
                      <a16:colId xmlns:a16="http://schemas.microsoft.com/office/drawing/2014/main" val="1674884061"/>
                    </a:ext>
                  </a:extLst>
                </a:gridCol>
              </a:tblGrid>
              <a:tr h="313531">
                <a:tc>
                  <a:txBody>
                    <a:bodyPr/>
                    <a:lstStyle/>
                    <a:p>
                      <a:pPr>
                        <a:buNone/>
                      </a:pPr>
                      <a:r>
                        <a:rPr lang="en-US" sz="1400" b="1">
                          <a:solidFill>
                            <a:srgbClr val="16A2A7"/>
                          </a:solidFill>
                        </a:rPr>
                        <a:t>Key Feedback Themes</a:t>
                      </a:r>
                      <a:endParaRPr lang="en-US" sz="1400">
                        <a:solidFill>
                          <a:srgbClr val="16A2A7"/>
                        </a:solidFill>
                      </a:endParaRPr>
                    </a:p>
                  </a:txBody>
                  <a:tcPr marL="69069" marR="69069" marT="34534" marB="34534" anchor="ctr">
                    <a:lnL>
                      <a:noFill/>
                    </a:lnL>
                    <a:lnR>
                      <a:noFill/>
                    </a:lnR>
                    <a:lnT>
                      <a:noFill/>
                    </a:lnT>
                    <a:lnB>
                      <a:noFill/>
                    </a:lnB>
                    <a:noFill/>
                  </a:tcPr>
                </a:tc>
                <a:tc>
                  <a:txBody>
                    <a:bodyPr/>
                    <a:lstStyle/>
                    <a:p>
                      <a:pPr>
                        <a:buNone/>
                      </a:pPr>
                      <a:r>
                        <a:rPr lang="en-US" sz="1400" b="1">
                          <a:solidFill>
                            <a:srgbClr val="16A2A7"/>
                          </a:solidFill>
                        </a:rPr>
                        <a:t>Updates Made to Recommendation</a:t>
                      </a:r>
                      <a:endParaRPr lang="en-US" sz="1400">
                        <a:solidFill>
                          <a:srgbClr val="16A2A7"/>
                        </a:solidFill>
                      </a:endParaRPr>
                    </a:p>
                  </a:txBody>
                  <a:tcPr marL="69069" marR="69069" marT="34534" marB="34534" anchor="ctr">
                    <a:lnL>
                      <a:noFill/>
                    </a:lnL>
                    <a:lnR>
                      <a:noFill/>
                    </a:lnR>
                    <a:lnT>
                      <a:noFill/>
                    </a:lnT>
                    <a:lnB>
                      <a:noFill/>
                    </a:lnB>
                    <a:noFill/>
                  </a:tcPr>
                </a:tc>
                <a:extLst>
                  <a:ext uri="{0D108BD9-81ED-4DB2-BD59-A6C34878D82A}">
                    <a16:rowId xmlns:a16="http://schemas.microsoft.com/office/drawing/2014/main" val="2115742134"/>
                  </a:ext>
                </a:extLst>
              </a:tr>
              <a:tr h="548680">
                <a:tc>
                  <a:txBody>
                    <a:bodyPr/>
                    <a:lstStyle/>
                    <a:p>
                      <a:pPr>
                        <a:buNone/>
                      </a:pPr>
                      <a:r>
                        <a:rPr lang="en-US" sz="1200"/>
                        <a:t>Tailor the disclosure form to </a:t>
                      </a:r>
                      <a:r>
                        <a:rPr lang="en-US" sz="1200" i="1"/>
                        <a:t>Massachusetts’</a:t>
                      </a:r>
                      <a:r>
                        <a:rPr lang="en-US" sz="1200"/>
                        <a:t> assisted living model (Anderson).</a:t>
                      </a:r>
                    </a:p>
                  </a:txBody>
                  <a:tcPr marL="69069" marR="69069" marT="34534" marB="34534" anchor="ctr">
                    <a:lnL>
                      <a:noFill/>
                    </a:lnL>
                    <a:lnR>
                      <a:noFill/>
                    </a:lnR>
                    <a:lnT>
                      <a:noFill/>
                    </a:lnT>
                    <a:lnB>
                      <a:noFill/>
                    </a:lnB>
                    <a:noFill/>
                  </a:tcPr>
                </a:tc>
                <a:tc>
                  <a:txBody>
                    <a:bodyPr/>
                    <a:lstStyle/>
                    <a:p>
                      <a:pPr>
                        <a:buNone/>
                      </a:pPr>
                      <a:r>
                        <a:rPr lang="en-US" sz="1200"/>
                        <a:t>Added: </a:t>
                      </a:r>
                      <a:r>
                        <a:rPr lang="en-US" sz="1200" b="1"/>
                        <a:t>“tailored to Massachusetts’ assisted living model.”</a:t>
                      </a:r>
                      <a:endParaRPr lang="en-US" sz="1200"/>
                    </a:p>
                  </a:txBody>
                  <a:tcPr marL="69069" marR="69069" marT="34534" marB="34534" anchor="ctr">
                    <a:lnL>
                      <a:noFill/>
                    </a:lnL>
                    <a:lnR>
                      <a:noFill/>
                    </a:lnR>
                    <a:lnT>
                      <a:noFill/>
                    </a:lnT>
                    <a:lnB>
                      <a:noFill/>
                    </a:lnB>
                    <a:noFill/>
                  </a:tcPr>
                </a:tc>
                <a:extLst>
                  <a:ext uri="{0D108BD9-81ED-4DB2-BD59-A6C34878D82A}">
                    <a16:rowId xmlns:a16="http://schemas.microsoft.com/office/drawing/2014/main" val="1116682006"/>
                  </a:ext>
                </a:extLst>
              </a:tr>
              <a:tr h="783828">
                <a:tc>
                  <a:txBody>
                    <a:bodyPr/>
                    <a:lstStyle/>
                    <a:p>
                      <a:pPr>
                        <a:buNone/>
                      </a:pPr>
                      <a:r>
                        <a:rPr lang="en-US" sz="1200"/>
                        <a:t>Engage providers, families, residents, and other stakeholders in developing the form (Sherman, Lynch Moncata).</a:t>
                      </a:r>
                    </a:p>
                  </a:txBody>
                  <a:tcPr marL="69069" marR="69069" marT="34534" marB="34534" anchor="ctr">
                    <a:lnL>
                      <a:noFill/>
                    </a:lnL>
                    <a:lnR>
                      <a:noFill/>
                    </a:lnR>
                    <a:lnT>
                      <a:noFill/>
                    </a:lnT>
                    <a:lnB>
                      <a:noFill/>
                    </a:lnB>
                    <a:noFill/>
                  </a:tcPr>
                </a:tc>
                <a:tc>
                  <a:txBody>
                    <a:bodyPr/>
                    <a:lstStyle/>
                    <a:p>
                      <a:pPr>
                        <a:buNone/>
                      </a:pPr>
                      <a:r>
                        <a:rPr lang="en-US" sz="1200"/>
                        <a:t>Added directive to </a:t>
                      </a:r>
                      <a:r>
                        <a:rPr lang="en-US" sz="1200" b="1"/>
                        <a:t>develop the form with providers, families, residents, and key stakeholders.</a:t>
                      </a:r>
                      <a:endParaRPr lang="en-US" sz="1200"/>
                    </a:p>
                  </a:txBody>
                  <a:tcPr marL="69069" marR="69069" marT="34534" marB="34534" anchor="ctr">
                    <a:lnL>
                      <a:noFill/>
                    </a:lnL>
                    <a:lnR>
                      <a:noFill/>
                    </a:lnR>
                    <a:lnT>
                      <a:noFill/>
                    </a:lnT>
                    <a:lnB>
                      <a:noFill/>
                    </a:lnB>
                    <a:noFill/>
                  </a:tcPr>
                </a:tc>
                <a:extLst>
                  <a:ext uri="{0D108BD9-81ED-4DB2-BD59-A6C34878D82A}">
                    <a16:rowId xmlns:a16="http://schemas.microsoft.com/office/drawing/2014/main" val="2823934945"/>
                  </a:ext>
                </a:extLst>
              </a:tr>
              <a:tr h="548680">
                <a:tc>
                  <a:txBody>
                    <a:bodyPr/>
                    <a:lstStyle/>
                    <a:p>
                      <a:pPr>
                        <a:buNone/>
                      </a:pPr>
                      <a:r>
                        <a:rPr lang="en-US" sz="1200"/>
                        <a:t>Require plain language, accessibility, and language access (AARP).</a:t>
                      </a:r>
                    </a:p>
                  </a:txBody>
                  <a:tcPr marL="69069" marR="69069" marT="34534" marB="34534" anchor="ctr">
                    <a:lnL>
                      <a:noFill/>
                    </a:lnL>
                    <a:lnR>
                      <a:noFill/>
                    </a:lnR>
                    <a:lnT>
                      <a:noFill/>
                    </a:lnT>
                    <a:lnB>
                      <a:noFill/>
                    </a:lnB>
                    <a:noFill/>
                  </a:tcPr>
                </a:tc>
                <a:tc>
                  <a:txBody>
                    <a:bodyPr/>
                    <a:lstStyle/>
                    <a:p>
                      <a:pPr>
                        <a:buNone/>
                      </a:pPr>
                      <a:r>
                        <a:rPr lang="en-US" sz="1200"/>
                        <a:t>Added </a:t>
                      </a:r>
                      <a:r>
                        <a:rPr lang="en-US" sz="1200" b="1"/>
                        <a:t>accessibility and language-access standards.</a:t>
                      </a:r>
                      <a:endParaRPr lang="en-US" sz="1200"/>
                    </a:p>
                  </a:txBody>
                  <a:tcPr marL="69069" marR="69069" marT="34534" marB="34534" anchor="ctr">
                    <a:lnL>
                      <a:noFill/>
                    </a:lnL>
                    <a:lnR>
                      <a:noFill/>
                    </a:lnR>
                    <a:lnT>
                      <a:noFill/>
                    </a:lnT>
                    <a:lnB>
                      <a:noFill/>
                    </a:lnB>
                    <a:noFill/>
                  </a:tcPr>
                </a:tc>
                <a:extLst>
                  <a:ext uri="{0D108BD9-81ED-4DB2-BD59-A6C34878D82A}">
                    <a16:rowId xmlns:a16="http://schemas.microsoft.com/office/drawing/2014/main" val="2433095232"/>
                  </a:ext>
                </a:extLst>
              </a:tr>
              <a:tr h="548680">
                <a:tc>
                  <a:txBody>
                    <a:bodyPr/>
                    <a:lstStyle/>
                    <a:p>
                      <a:pPr>
                        <a:buNone/>
                      </a:pPr>
                      <a:r>
                        <a:rPr lang="en-US" sz="1200"/>
                        <a:t>Include dementia-related care features for families choosing memory care (Alzheimer’s Association).</a:t>
                      </a:r>
                    </a:p>
                  </a:txBody>
                  <a:tcPr marL="69069" marR="69069" marT="34534" marB="34534" anchor="ctr">
                    <a:lnL>
                      <a:noFill/>
                    </a:lnL>
                    <a:lnR>
                      <a:noFill/>
                    </a:lnR>
                    <a:lnT>
                      <a:noFill/>
                    </a:lnT>
                    <a:lnB>
                      <a:noFill/>
                    </a:lnB>
                    <a:noFill/>
                  </a:tcPr>
                </a:tc>
                <a:tc>
                  <a:txBody>
                    <a:bodyPr/>
                    <a:lstStyle/>
                    <a:p>
                      <a:pPr>
                        <a:buNone/>
                      </a:pPr>
                      <a:r>
                        <a:rPr lang="en-US" sz="1200"/>
                        <a:t>Added requirement to include </a:t>
                      </a:r>
                      <a:r>
                        <a:rPr lang="en-US" sz="1200" b="1"/>
                        <a:t>“dementia-related care features.”</a:t>
                      </a:r>
                      <a:endParaRPr lang="en-US" sz="1200"/>
                    </a:p>
                  </a:txBody>
                  <a:tcPr marL="69069" marR="69069" marT="34534" marB="34534" anchor="ctr">
                    <a:lnL>
                      <a:noFill/>
                    </a:lnL>
                    <a:lnR>
                      <a:noFill/>
                    </a:lnR>
                    <a:lnT>
                      <a:noFill/>
                    </a:lnT>
                    <a:lnB>
                      <a:noFill/>
                    </a:lnB>
                    <a:noFill/>
                  </a:tcPr>
                </a:tc>
                <a:extLst>
                  <a:ext uri="{0D108BD9-81ED-4DB2-BD59-A6C34878D82A}">
                    <a16:rowId xmlns:a16="http://schemas.microsoft.com/office/drawing/2014/main" val="3232765570"/>
                  </a:ext>
                </a:extLst>
              </a:tr>
              <a:tr h="548680">
                <a:tc>
                  <a:txBody>
                    <a:bodyPr/>
                    <a:lstStyle/>
                    <a:p>
                      <a:pPr>
                        <a:buNone/>
                      </a:pPr>
                      <a:r>
                        <a:rPr lang="en-US" sz="1200"/>
                        <a:t>Include limits on services or staffing that may affect aging in place (Mitnik).</a:t>
                      </a:r>
                    </a:p>
                  </a:txBody>
                  <a:tcPr marL="69069" marR="69069" marT="34534" marB="34534" anchor="ctr">
                    <a:lnL>
                      <a:noFill/>
                    </a:lnL>
                    <a:lnR>
                      <a:noFill/>
                    </a:lnR>
                    <a:lnT>
                      <a:noFill/>
                    </a:lnT>
                    <a:lnB>
                      <a:noFill/>
                    </a:lnB>
                    <a:noFill/>
                  </a:tcPr>
                </a:tc>
                <a:tc>
                  <a:txBody>
                    <a:bodyPr/>
                    <a:lstStyle/>
                    <a:p>
                      <a:pPr>
                        <a:buNone/>
                      </a:pPr>
                      <a:r>
                        <a:rPr lang="en-US" sz="1200"/>
                        <a:t>Added: </a:t>
                      </a:r>
                      <a:r>
                        <a:rPr lang="en-US" sz="1200" b="1"/>
                        <a:t>“and any limits on services or staffing that may affect a resident’s ability to age in place.”</a:t>
                      </a:r>
                      <a:endParaRPr lang="en-US" sz="1200"/>
                    </a:p>
                  </a:txBody>
                  <a:tcPr marL="69069" marR="69069" marT="34534" marB="34534" anchor="ctr">
                    <a:lnL>
                      <a:noFill/>
                    </a:lnL>
                    <a:lnR>
                      <a:noFill/>
                    </a:lnR>
                    <a:lnT>
                      <a:noFill/>
                    </a:lnT>
                    <a:lnB>
                      <a:noFill/>
                    </a:lnB>
                    <a:noFill/>
                  </a:tcPr>
                </a:tc>
                <a:extLst>
                  <a:ext uri="{0D108BD9-81ED-4DB2-BD59-A6C34878D82A}">
                    <a16:rowId xmlns:a16="http://schemas.microsoft.com/office/drawing/2014/main" val="1447829360"/>
                  </a:ext>
                </a:extLst>
              </a:tr>
              <a:tr h="548680">
                <a:tc>
                  <a:txBody>
                    <a:bodyPr/>
                    <a:lstStyle/>
                    <a:p>
                      <a:pPr>
                        <a:buNone/>
                      </a:pPr>
                      <a:r>
                        <a:rPr lang="en-US" sz="1200"/>
                        <a:t>Ensure consistent, comparable, consumer-friendly information (AARP).</a:t>
                      </a:r>
                    </a:p>
                  </a:txBody>
                  <a:tcPr marL="69069" marR="69069" marT="34534" marB="34534" anchor="ctr">
                    <a:lnL>
                      <a:noFill/>
                    </a:lnL>
                    <a:lnR>
                      <a:noFill/>
                    </a:lnR>
                    <a:lnT>
                      <a:noFill/>
                    </a:lnT>
                    <a:lnB>
                      <a:noFill/>
                    </a:lnB>
                    <a:noFill/>
                  </a:tcPr>
                </a:tc>
                <a:tc>
                  <a:txBody>
                    <a:bodyPr/>
                    <a:lstStyle/>
                    <a:p>
                      <a:pPr>
                        <a:buNone/>
                      </a:pPr>
                      <a:r>
                        <a:rPr lang="en-US" sz="1200"/>
                        <a:t>Strengthened language for </a:t>
                      </a:r>
                      <a:r>
                        <a:rPr lang="en-US" sz="1200" b="1"/>
                        <a:t>clarity, conciseness, and comparability.</a:t>
                      </a:r>
                      <a:endParaRPr lang="en-US" sz="1200"/>
                    </a:p>
                  </a:txBody>
                  <a:tcPr marL="69069" marR="69069" marT="34534" marB="34534" anchor="ctr">
                    <a:lnL>
                      <a:noFill/>
                    </a:lnL>
                    <a:lnR>
                      <a:noFill/>
                    </a:lnR>
                    <a:lnT>
                      <a:noFill/>
                    </a:lnT>
                    <a:lnB>
                      <a:noFill/>
                    </a:lnB>
                    <a:noFill/>
                  </a:tcPr>
                </a:tc>
                <a:extLst>
                  <a:ext uri="{0D108BD9-81ED-4DB2-BD59-A6C34878D82A}">
                    <a16:rowId xmlns:a16="http://schemas.microsoft.com/office/drawing/2014/main" val="2791525472"/>
                  </a:ext>
                </a:extLst>
              </a:tr>
              <a:tr h="548680">
                <a:tc>
                  <a:txBody>
                    <a:bodyPr/>
                    <a:lstStyle/>
                    <a:p>
                      <a:pPr>
                        <a:buNone/>
                      </a:pPr>
                      <a:r>
                        <a:rPr lang="en-US" sz="1200"/>
                        <a:t>Allow mid-year pricing or service updates (Gregorio).</a:t>
                      </a:r>
                    </a:p>
                  </a:txBody>
                  <a:tcPr marL="69069" marR="69069" marT="34534" marB="34534" anchor="ctr">
                    <a:lnL>
                      <a:noFill/>
                    </a:lnL>
                    <a:lnR>
                      <a:noFill/>
                    </a:lnR>
                    <a:lnT>
                      <a:noFill/>
                    </a:lnT>
                    <a:lnB>
                      <a:noFill/>
                    </a:lnB>
                    <a:noFill/>
                  </a:tcPr>
                </a:tc>
                <a:tc>
                  <a:txBody>
                    <a:bodyPr/>
                    <a:lstStyle/>
                    <a:p>
                      <a:pPr>
                        <a:buNone/>
                      </a:pPr>
                      <a:r>
                        <a:rPr lang="en-US" sz="1200"/>
                        <a:t>Added update rule: </a:t>
                      </a:r>
                      <a:r>
                        <a:rPr lang="en-US" sz="1200" b="1"/>
                        <a:t>annual or within 30 days of material change.</a:t>
                      </a:r>
                      <a:endParaRPr lang="en-US" sz="1200"/>
                    </a:p>
                  </a:txBody>
                  <a:tcPr marL="69069" marR="69069" marT="34534" marB="34534" anchor="ctr">
                    <a:lnL>
                      <a:noFill/>
                    </a:lnL>
                    <a:lnR>
                      <a:noFill/>
                    </a:lnR>
                    <a:lnT>
                      <a:noFill/>
                    </a:lnT>
                    <a:lnB>
                      <a:noFill/>
                    </a:lnB>
                    <a:noFill/>
                  </a:tcPr>
                </a:tc>
                <a:extLst>
                  <a:ext uri="{0D108BD9-81ED-4DB2-BD59-A6C34878D82A}">
                    <a16:rowId xmlns:a16="http://schemas.microsoft.com/office/drawing/2014/main" val="168730442"/>
                  </a:ext>
                </a:extLst>
              </a:tr>
              <a:tr h="548680">
                <a:tc>
                  <a:txBody>
                    <a:bodyPr/>
                    <a:lstStyle/>
                    <a:p>
                      <a:pPr>
                        <a:buNone/>
                      </a:pPr>
                      <a:r>
                        <a:rPr lang="en-US" sz="1200"/>
                        <a:t>Some suggestions are operational (e.g., distribution during tours).</a:t>
                      </a:r>
                    </a:p>
                  </a:txBody>
                  <a:tcPr marL="69069" marR="69069" marT="34534" marB="34534" anchor="ctr">
                    <a:lnL>
                      <a:noFill/>
                    </a:lnL>
                    <a:lnR>
                      <a:noFill/>
                    </a:lnR>
                    <a:lnT>
                      <a:noFill/>
                    </a:lnT>
                    <a:lnB>
                      <a:noFill/>
                    </a:lnB>
                    <a:noFill/>
                  </a:tcPr>
                </a:tc>
                <a:tc>
                  <a:txBody>
                    <a:bodyPr/>
                    <a:lstStyle/>
                    <a:p>
                      <a:pPr>
                        <a:buNone/>
                      </a:pPr>
                      <a:r>
                        <a:rPr lang="en-US" sz="1200" dirty="0"/>
                        <a:t>Not incorporated into recommendation; will be implemented via </a:t>
                      </a:r>
                      <a:r>
                        <a:rPr lang="en-US" sz="1200" b="1" dirty="0"/>
                        <a:t>regulation/guidance.</a:t>
                      </a:r>
                      <a:endParaRPr lang="en-US" sz="1200" dirty="0"/>
                    </a:p>
                  </a:txBody>
                  <a:tcPr marL="69069" marR="69069" marT="34534" marB="34534" anchor="ctr">
                    <a:lnL>
                      <a:noFill/>
                    </a:lnL>
                    <a:lnR>
                      <a:noFill/>
                    </a:lnR>
                    <a:lnT>
                      <a:noFill/>
                    </a:lnT>
                    <a:lnB>
                      <a:noFill/>
                    </a:lnB>
                    <a:noFill/>
                  </a:tcPr>
                </a:tc>
                <a:extLst>
                  <a:ext uri="{0D108BD9-81ED-4DB2-BD59-A6C34878D82A}">
                    <a16:rowId xmlns:a16="http://schemas.microsoft.com/office/drawing/2014/main" val="1374711422"/>
                  </a:ext>
                </a:extLst>
              </a:tr>
            </a:tbl>
          </a:graphicData>
        </a:graphic>
      </p:graphicFrame>
      <p:cxnSp>
        <p:nvCxnSpPr>
          <p:cNvPr id="10" name="Straight Connector 9">
            <a:extLst>
              <a:ext uri="{FF2B5EF4-FFF2-40B4-BE49-F238E27FC236}">
                <a16:creationId xmlns:a16="http://schemas.microsoft.com/office/drawing/2014/main" id="{AAD22381-6D3A-99C2-DCDB-9787EA2637D6}"/>
              </a:ext>
              <a:ext uri="{C183D7F6-B498-43B3-948B-1728B52AA6E4}">
                <adec:decorative xmlns:adec="http://schemas.microsoft.com/office/drawing/2017/decorative" val="1"/>
              </a:ext>
            </a:extLst>
          </p:cNvPr>
          <p:cNvCxnSpPr/>
          <p:nvPr/>
        </p:nvCxnSpPr>
        <p:spPr>
          <a:xfrm>
            <a:off x="6686550" y="854528"/>
            <a:ext cx="0" cy="557484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116372"/>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AARP">
      <a:dk1>
        <a:srgbClr val="141313"/>
      </a:dk1>
      <a:lt1>
        <a:srgbClr val="F2F2F2"/>
      </a:lt1>
      <a:dk2>
        <a:srgbClr val="D52B1E"/>
      </a:dk2>
      <a:lt2>
        <a:srgbClr val="F2F2F2"/>
      </a:lt2>
      <a:accent1>
        <a:srgbClr val="6C6860"/>
      </a:accent1>
      <a:accent2>
        <a:srgbClr val="1BA5D7"/>
      </a:accent2>
      <a:accent3>
        <a:srgbClr val="7A1600"/>
      </a:accent3>
      <a:accent4>
        <a:srgbClr val="F5C20C"/>
      </a:accent4>
      <a:accent5>
        <a:srgbClr val="A5A6A5"/>
      </a:accent5>
      <a:accent6>
        <a:srgbClr val="A5CE83"/>
      </a:accent6>
      <a:hlink>
        <a:srgbClr val="3C3C3B"/>
      </a:hlink>
      <a:folHlink>
        <a:srgbClr val="0A145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EOAI 1">
      <a:dk1>
        <a:srgbClr val="000000"/>
      </a:dk1>
      <a:lt1>
        <a:srgbClr val="FFFFFF"/>
      </a:lt1>
      <a:dk2>
        <a:srgbClr val="757574"/>
      </a:dk2>
      <a:lt2>
        <a:srgbClr val="E0EEE9"/>
      </a:lt2>
      <a:accent1>
        <a:srgbClr val="16A2A7"/>
      </a:accent1>
      <a:accent2>
        <a:srgbClr val="8F9838"/>
      </a:accent2>
      <a:accent3>
        <a:srgbClr val="141D45"/>
      </a:accent3>
      <a:accent4>
        <a:srgbClr val="85BC41"/>
      </a:accent4>
      <a:accent5>
        <a:srgbClr val="009877"/>
      </a:accent5>
      <a:accent6>
        <a:srgbClr val="007F86"/>
      </a:accent6>
      <a:hlink>
        <a:srgbClr val="91278F"/>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OAI_PPT_Template_update_4.pptx" id="{0FA3A5DE-101D-4F09-A7A8-982AA83307F3}" vid="{FE61C7BB-7132-4C9D-A909-ABFDC503760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35a17503-25b0-43f6-9e27-24b7feaef17f" ContentTypeId="0x010100A363D99F52F5614CB505ACA73E85AC9508" PreviousValue="false" LastSyncTimeStamp="2022-11-30T14:48:37.347Z"/>
</file>

<file path=customXml/item2.xml><?xml version="1.0" encoding="utf-8"?>
<ct:contentTypeSchema xmlns:ct="http://schemas.microsoft.com/office/2006/metadata/contentType" xmlns:ma="http://schemas.microsoft.com/office/2006/metadata/properties/metaAttributes" ct:_="" ma:_="" ma:contentTypeName="Creative Asset" ma:contentTypeID="0x010100A363D99F52F5614CB505ACA73E85AC9508003C9E370195EE6943ABBBDEAA276C4EC5" ma:contentTypeVersion="5" ma:contentTypeDescription="Default content type for all non-document content in the Creative Assets library. Test" ma:contentTypeScope="" ma:versionID="9b84afebc615a3cbeefbaa9b532fd60b">
  <xsd:schema xmlns:xsd="http://www.w3.org/2001/XMLSchema" xmlns:xs="http://www.w3.org/2001/XMLSchema" xmlns:p="http://schemas.microsoft.com/office/2006/metadata/properties" xmlns:ns2="http://schemas.microsoft.com/sharepoint/v3/fields" xmlns:ns3="e0104da6-ca60-4542-b058-de97dcc08c4f" xmlns:ns4="ceda7488-6769-4314-a768-834defe1bf79" targetNamespace="http://schemas.microsoft.com/office/2006/metadata/properties" ma:root="true" ma:fieldsID="de0db52ea1b4d69b02da2602a576edc3" ns2:_="" ns3:_="" ns4:_="">
    <xsd:import namespace="http://schemas.microsoft.com/sharepoint/v3/fields"/>
    <xsd:import namespace="e0104da6-ca60-4542-b058-de97dcc08c4f"/>
    <xsd:import namespace="ceda7488-6769-4314-a768-834defe1bf79"/>
    <xsd:element name="properties">
      <xsd:complexType>
        <xsd:sequence>
          <xsd:element name="documentManagement">
            <xsd:complexType>
              <xsd:all>
                <xsd:element ref="ns2:_Status" minOccurs="0"/>
                <xsd:element ref="ns3:Summary_x0020_Notes" minOccurs="0"/>
                <xsd:element ref="ns3:Asset_x0020_Type" minOccurs="0"/>
                <xsd:element ref="ns3:Medium_x002f_Channel" minOccurs="0"/>
                <xsd:element ref="ns3:Campaign" minOccurs="0"/>
                <xsd:element ref="ns3:Asset_x0020_Language" minOccurs="0"/>
                <xsd:element ref="ns3:Audience" minOccurs="0"/>
                <xsd:element ref="ns3:Fiscal_x0020_Year" minOccurs="0"/>
                <xsd:element ref="ns3:FP_x0020_Project_x0020_ID" minOccurs="0"/>
                <xsd:element ref="ns3:TaxCatchAllLabel" minOccurs="0"/>
                <xsd:element ref="ns3:TaxCatchAll"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2" nillable="true" ma:displayName="Status" ma:default="Draft" ma:format="Dropdown" ma:internalName="_Status">
      <xsd:simpleType>
        <xsd:union memberTypes="dms:Text">
          <xsd:simpleType>
            <xsd:restriction base="dms:Choice">
              <xsd:enumeration value="Draft"/>
              <xsd:enumeration value="Final"/>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e0104da6-ca60-4542-b058-de97dcc08c4f" elementFormDefault="qualified">
    <xsd:import namespace="http://schemas.microsoft.com/office/2006/documentManagement/types"/>
    <xsd:import namespace="http://schemas.microsoft.com/office/infopath/2007/PartnerControls"/>
    <xsd:element name="Summary_x0020_Notes" ma:index="3" nillable="true" ma:displayName="File Notes" ma:internalName="Summary_x0020_Notes">
      <xsd:simpleType>
        <xsd:restriction base="dms:Note">
          <xsd:maxLength value="255"/>
        </xsd:restriction>
      </xsd:simpleType>
    </xsd:element>
    <xsd:element name="Asset_x0020_Type" ma:index="4" nillable="true" ma:displayName="Asset Type" ma:internalName="Asset_x0020_Type">
      <xsd:complexType>
        <xsd:complexContent>
          <xsd:extension base="dms:MultiChoice">
            <xsd:sequence>
              <xsd:element name="Value" maxOccurs="unbounded" minOccurs="0" nillable="true">
                <xsd:simpleType>
                  <xsd:restriction base="dms:Choice">
                    <xsd:enumeration value="Audio"/>
                    <xsd:enumeration value="Billboards"/>
                    <xsd:enumeration value="Carousel"/>
                    <xsd:enumeration value="Collateral Material"/>
                    <xsd:enumeration value="Copy"/>
                    <xsd:enumeration value="GIF"/>
                    <xsd:enumeration value="Google"/>
                    <xsd:enumeration value="HTML5"/>
                    <xsd:enumeration value="OOH Poster"/>
                    <xsd:enumeration value="Print"/>
                    <xsd:enumeration value="Static"/>
                    <xsd:enumeration value="Transit"/>
                    <xsd:enumeration value="Video"/>
                  </xsd:restriction>
                </xsd:simpleType>
              </xsd:element>
            </xsd:sequence>
          </xsd:extension>
        </xsd:complexContent>
      </xsd:complexType>
    </xsd:element>
    <xsd:element name="Medium_x002f_Channel" ma:index="5" nillable="true" ma:displayName="Channel" ma:internalName="Medium_x002F_Channel">
      <xsd:complexType>
        <xsd:complexContent>
          <xsd:extension base="dms:MultiChoice">
            <xsd:sequence>
              <xsd:element name="Value" maxOccurs="unbounded" minOccurs="0" nillable="true">
                <xsd:simpleType>
                  <xsd:restriction base="dms:Choice">
                    <xsd:enumeration value="Billboards"/>
                    <xsd:enumeration value="Broadcast Radio"/>
                    <xsd:enumeration value="Cstore"/>
                    <xsd:enumeration value="Digital Radio"/>
                    <xsd:enumeration value="Display"/>
                    <xsd:enumeration value="Email"/>
                    <xsd:enumeration value="Facebook"/>
                    <xsd:enumeration value="Google"/>
                    <xsd:enumeration value="Instagram"/>
                    <xsd:enumeration value="LinkedIn"/>
                    <xsd:enumeration value="Newspaper"/>
                    <xsd:enumeration value="Other OOH"/>
                    <xsd:enumeration value="OTT/CTV"/>
                    <xsd:enumeration value="Podcasts"/>
                    <xsd:enumeration value="Pre-roll"/>
                    <xsd:enumeration value="Snapchat"/>
                    <xsd:enumeration value="TikTok"/>
                    <xsd:enumeration value="Transit"/>
                    <xsd:enumeration value="TV"/>
                    <xsd:enumeration value="Twitter"/>
                    <xsd:enumeration value="YouTube"/>
                  </xsd:restriction>
                </xsd:simpleType>
              </xsd:element>
            </xsd:sequence>
          </xsd:extension>
        </xsd:complexContent>
      </xsd:complexType>
    </xsd:element>
    <xsd:element name="Campaign" ma:index="6" nillable="true" ma:displayName="Content" ma:internalName="Campaign">
      <xsd:complexType>
        <xsd:complexContent>
          <xsd:extension base="dms:MultiChoice">
            <xsd:sequence>
              <xsd:element name="Value" maxOccurs="unbounded" minOccurs="0" nillable="true">
                <xsd:simpleType>
                  <xsd:restriction base="dms:Choice">
                    <xsd:enumeration value="n/a"/>
                  </xsd:restriction>
                </xsd:simpleType>
              </xsd:element>
            </xsd:sequence>
          </xsd:extension>
        </xsd:complexContent>
      </xsd:complexType>
    </xsd:element>
    <xsd:element name="Asset_x0020_Language" ma:index="7" nillable="true" ma:displayName="Asset Language" ma:internalName="Asset_x0020_Language">
      <xsd:complexType>
        <xsd:complexContent>
          <xsd:extension base="dms:MultiChoice">
            <xsd:sequence>
              <xsd:element name="Value" maxOccurs="unbounded" minOccurs="0" nillable="true">
                <xsd:simpleType>
                  <xsd:restriction base="dms:Choice">
                    <xsd:enumeration value="English"/>
                    <xsd:enumeration value="Spanish"/>
                    <xsd:enumeration value="Portuguese (Brazilian)"/>
                  </xsd:restriction>
                </xsd:simpleType>
              </xsd:element>
            </xsd:sequence>
          </xsd:extension>
        </xsd:complexContent>
      </xsd:complexType>
    </xsd:element>
    <xsd:element name="Audience" ma:index="8" nillable="true" ma:displayName="Audience" ma:internalName="Audience">
      <xsd:complexType>
        <xsd:complexContent>
          <xsd:extension base="dms:MultiChoice">
            <xsd:sequence>
              <xsd:element name="Value" maxOccurs="unbounded" minOccurs="0" nillable="true">
                <xsd:simpleType>
                  <xsd:restriction base="dms:Choice">
                    <xsd:enumeration value="General"/>
                  </xsd:restriction>
                </xsd:simpleType>
              </xsd:element>
            </xsd:sequence>
          </xsd:extension>
        </xsd:complexContent>
      </xsd:complexType>
    </xsd:element>
    <xsd:element name="Fiscal_x0020_Year" ma:index="9" nillable="true" ma:displayName="Fiscal Year" ma:internalName="Fiscal_x0020_Year">
      <xsd:complexType>
        <xsd:complexContent>
          <xsd:extension base="dms:MultiChoice">
            <xsd:sequence>
              <xsd:element name="Value" maxOccurs="unbounded" minOccurs="0" nillable="true">
                <xsd:simpleType>
                  <xsd:restriction base="dms:Choice">
                    <xsd:enumeration value="FY20"/>
                    <xsd:enumeration value="FY21"/>
                    <xsd:enumeration value="FY22"/>
                    <xsd:enumeration value="FY23"/>
                    <xsd:enumeration value="FY24"/>
                  </xsd:restriction>
                </xsd:simpleType>
              </xsd:element>
            </xsd:sequence>
          </xsd:extension>
        </xsd:complexContent>
      </xsd:complexType>
    </xsd:element>
    <xsd:element name="FP_x0020_Project_x0020_ID" ma:index="10" nillable="true" ma:displayName="FP Project ID" ma:default="" ma:description="The FunctionPoint Project ID associated with this document, if applicable. " ma:internalName="FP_x0020_Project_x0020_ID">
      <xsd:simpleType>
        <xsd:restriction base="dms:Text">
          <xsd:maxLength value="255"/>
        </xsd:restriction>
      </xsd:simpleType>
    </xsd:element>
    <xsd:element name="TaxCatchAllLabel" ma:index="15" nillable="true" ma:displayName="Taxonomy Catch All Column1" ma:hidden="true" ma:list="{b06e75f8-9cb8-4d20-982c-d58313e79b71}" ma:internalName="TaxCatchAllLabel" ma:readOnly="true" ma:showField="CatchAllDataLabel" ma:web="ceda7488-6769-4314-a768-834defe1bf79">
      <xsd:complexType>
        <xsd:complexContent>
          <xsd:extension base="dms:MultiChoiceLookup">
            <xsd:sequence>
              <xsd:element name="Value" type="dms:Lookup" maxOccurs="unbounded" minOccurs="0" nillable="true"/>
            </xsd:sequence>
          </xsd:extension>
        </xsd:complexContent>
      </xsd:complexType>
    </xsd:element>
    <xsd:element name="TaxCatchAll" ma:index="17" nillable="true" ma:displayName="Taxonomy Catch All Column" ma:hidden="true" ma:list="{b06e75f8-9cb8-4d20-982c-d58313e79b71}" ma:internalName="TaxCatchAll" ma:showField="CatchAllData" ma:web="ceda7488-6769-4314-a768-834defe1bf7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da7488-6769-4314-a768-834defe1bf79" elementFormDefault="qualified">
    <xsd:import namespace="http://schemas.microsoft.com/office/2006/documentManagement/types"/>
    <xsd:import namespace="http://schemas.microsoft.com/office/infopath/2007/PartnerControls"/>
    <xsd:element name="_dlc_DocId" ma:index="19" nillable="true" ma:displayName="Document ID Value" ma:description="The value of the document ID assigned to this item." ma:indexed="true"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ummary_x0020_Notes xmlns="e0104da6-ca60-4542-b058-de97dcc08c4f" xsi:nil="true"/>
    <_Status xmlns="http://schemas.microsoft.com/sharepoint/v3/fields">Draft</_Status>
    <Campaign xmlns="e0104da6-ca60-4542-b058-de97dcc08c4f" xsi:nil="true"/>
    <FP_x0020_Project_x0020_ID xmlns="e0104da6-ca60-4542-b058-de97dcc08c4f" xsi:nil="true"/>
    <TaxCatchAll xmlns="e0104da6-ca60-4542-b058-de97dcc08c4f" xsi:nil="true"/>
    <_dlc_DocId xmlns="ceda7488-6769-4314-a768-834defe1bf79">XZVWJ47HYJ4Y-2045068237-58</_dlc_DocId>
    <_dlc_DocIdUrl xmlns="ceda7488-6769-4314-a768-834defe1bf79">
      <Url>https://moreadvertising.sharepoint.com/sites/EOEA/EOEA-Rebrand/_layouts/15/DocIdRedir.aspx?ID=XZVWJ47HYJ4Y-2045068237-58</Url>
      <Description>XZVWJ47HYJ4Y-2045068237-58</Description>
    </_dlc_DocIdUrl>
    <Medium_x002f_Channel xmlns="e0104da6-ca60-4542-b058-de97dcc08c4f" xsi:nil="true"/>
    <Fiscal_x0020_Year xmlns="e0104da6-ca60-4542-b058-de97dcc08c4f" xsi:nil="true"/>
    <Audience xmlns="e0104da6-ca60-4542-b058-de97dcc08c4f" xsi:nil="true"/>
    <Asset_x0020_Type xmlns="e0104da6-ca60-4542-b058-de97dcc08c4f" xsi:nil="true"/>
    <Asset_x0020_Language xmlns="e0104da6-ca60-4542-b058-de97dcc08c4f"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B92C0CD-74F8-4017-94A1-05B79A590FA6}">
  <ds:schemaRefs>
    <ds:schemaRef ds:uri="Microsoft.SharePoint.Taxonomy.ContentTypeSync"/>
  </ds:schemaRefs>
</ds:datastoreItem>
</file>

<file path=customXml/itemProps2.xml><?xml version="1.0" encoding="utf-8"?>
<ds:datastoreItem xmlns:ds="http://schemas.openxmlformats.org/officeDocument/2006/customXml" ds:itemID="{A41D2C0D-6673-460E-A760-E10CD30130BF}">
  <ds:schemaRefs>
    <ds:schemaRef ds:uri="ceda7488-6769-4314-a768-834defe1bf79"/>
    <ds:schemaRef ds:uri="e0104da6-ca60-4542-b058-de97dcc08c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field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EFDBA8-AE89-4F32-8A31-860456AA5AAA}">
  <ds:schemaRefs>
    <ds:schemaRef ds:uri="ceda7488-6769-4314-a768-834defe1bf79"/>
    <ds:schemaRef ds:uri="e0104da6-ca60-4542-b058-de97dcc08c4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field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0842620E-C15B-42AC-8608-80511A449937}">
  <ds:schemaRefs>
    <ds:schemaRef ds:uri="http://schemas.microsoft.com/sharepoint/v3/contenttype/forms"/>
  </ds:schemaRefs>
</ds:datastoreItem>
</file>

<file path=customXml/itemProps5.xml><?xml version="1.0" encoding="utf-8"?>
<ds:datastoreItem xmlns:ds="http://schemas.openxmlformats.org/officeDocument/2006/customXml" ds:itemID="{FC7FA31D-8C65-4CBF-82F0-5840AE504692}">
  <ds:schemaRefs>
    <ds:schemaRef ds:uri="http://schemas.microsoft.com/sharepoint/event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ALR Commission_Reg Overview (2025.02.26)</Template>
  <TotalTime>308</TotalTime>
  <Words>6419</Words>
  <Application>Microsoft Office PowerPoint</Application>
  <PresentationFormat>Widescreen</PresentationFormat>
  <Paragraphs>515</Paragraphs>
  <Slides>24</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Arial</vt:lpstr>
      <vt:lpstr>Calibri</vt:lpstr>
      <vt:lpstr>Corbel</vt:lpstr>
      <vt:lpstr>Symbol</vt:lpstr>
      <vt:lpstr>Times New Roman</vt:lpstr>
      <vt:lpstr>2_Office Theme</vt:lpstr>
      <vt:lpstr>1_Custom Design</vt:lpstr>
      <vt:lpstr>3_Office Theme</vt:lpstr>
      <vt:lpstr>ALR Commission Meeting  #12 Wednesday, December  3rd | 1:30 PM</vt:lpstr>
      <vt:lpstr>Agenda</vt:lpstr>
      <vt:lpstr>Final Report Roadmap</vt:lpstr>
      <vt:lpstr>Final Report Roadmap Calendar </vt:lpstr>
      <vt:lpstr>Revised Recommendations &amp; Legislative Report Review</vt:lpstr>
      <vt:lpstr>The Commission’s Key Findings &amp; Recommendations</vt:lpstr>
      <vt:lpstr>Commission Member Feedback</vt:lpstr>
      <vt:lpstr>The Commission’s Key Findings &amp; Recommendations cont.</vt:lpstr>
      <vt:lpstr>Recommendation 1 | Standardize Disclosures to Improve Informed Decision-Making</vt:lpstr>
      <vt:lpstr>Recommendation 2 | Clarify Assessments, Services and Costs as Needs Change</vt:lpstr>
      <vt:lpstr>Recommendation 3 | Enhance Transparency &amp; Accountability</vt:lpstr>
      <vt:lpstr>Recommendation 4 | Strengthen Staffing &amp; Promote Resident Voice</vt:lpstr>
      <vt:lpstr>Recommendation 5 | Bolster Emergency Preparedness &amp; Safety</vt:lpstr>
      <vt:lpstr>Recommendation 6 | Address Affordable Access to ALRs</vt:lpstr>
      <vt:lpstr>Legislative Report Review</vt:lpstr>
      <vt:lpstr>Next Steps</vt:lpstr>
      <vt:lpstr>Appendix A Revised Recommendations with Edits Accepted</vt:lpstr>
      <vt:lpstr>Recommendation 1 | Standardize Disclosures to Improve Informed Decision-Making</vt:lpstr>
      <vt:lpstr>Recommendation 2 | Clarify Assessments, Services and Costs as Needs Change</vt:lpstr>
      <vt:lpstr>Recommendation 3 | Enhance Transparency &amp; Accountability</vt:lpstr>
      <vt:lpstr>Recommendation 4 | Strengthen Staffing &amp; Promote Resident Voice</vt:lpstr>
      <vt:lpstr>Recommendation 5 | Bolster Emergency Preparedness &amp; Safety</vt:lpstr>
      <vt:lpstr>Recommendation 6 | Address Affordable Access to ALRs</vt:lpstr>
      <vt:lpstr>thank you</vt:lpstr>
    </vt:vector>
  </TitlesOfParts>
  <Company>Commonwealth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Moyer, Whitney (ELD)</dc:creator>
  <cp:lastModifiedBy>Sullivan, Francis P (ELD)</cp:lastModifiedBy>
  <cp:revision>5</cp:revision>
  <cp:lastPrinted>2025-11-18T13:30:31Z</cp:lastPrinted>
  <dcterms:created xsi:type="dcterms:W3CDTF">2025-02-24T20:52:57Z</dcterms:created>
  <dcterms:modified xsi:type="dcterms:W3CDTF">2025-12-19T16:55:40Z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0x010100A363D99F52F5614CB505ACA73E85AC9508003C9E370195EE6943ABBBDEAA276C4EC5</vt:lpwstr>
  </property>
  <property fmtid="{D5CDD505-2E9C-101B-9397-08002B2CF9AE}" pid="3" name="_dlc_DocIdItemGuid">
    <vt:lpwstr>2d9ed784-1215-4c18-9906-47a6f2b7db94</vt:lpwstr>
  </property>
  <property fmtid="{D5CDD505-2E9C-101B-9397-08002B2CF9AE}" pid="4" name="SharedWithUsers">
    <vt:lpwstr>27;#Michael Tiedemann</vt:lpwstr>
  </property>
</Properties>
</file>