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6" r:id="rId6"/>
    <p:sldMasterId id="2147483793" r:id="rId7"/>
    <p:sldMasterId id="2147483822" r:id="rId8"/>
  </p:sldMasterIdLst>
  <p:notesMasterIdLst>
    <p:notesMasterId r:id="rId20"/>
  </p:notesMasterIdLst>
  <p:sldIdLst>
    <p:sldId id="678" r:id="rId9"/>
    <p:sldId id="679" r:id="rId10"/>
    <p:sldId id="680" r:id="rId11"/>
    <p:sldId id="681" r:id="rId12"/>
    <p:sldId id="682" r:id="rId13"/>
    <p:sldId id="2145707966" r:id="rId14"/>
    <p:sldId id="2147478156" r:id="rId15"/>
    <p:sldId id="2147478165" r:id="rId16"/>
    <p:sldId id="2147478166" r:id="rId17"/>
    <p:sldId id="2147478164" r:id="rId18"/>
    <p:sldId id="371" r:id="rId1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76D3D4E7-37DF-43B0-BB4B-3F4828060CE2}">
          <p14:sldIdLst>
            <p14:sldId id="678"/>
            <p14:sldId id="679"/>
            <p14:sldId id="680"/>
            <p14:sldId id="681"/>
            <p14:sldId id="682"/>
            <p14:sldId id="2145707966"/>
            <p14:sldId id="2147478156"/>
            <p14:sldId id="2147478165"/>
            <p14:sldId id="2147478166"/>
            <p14:sldId id="2147478164"/>
            <p14:sldId id="3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480448E-761C-3957-7BFE-E2695835478A}" name="Cooper, Emily (ELD)" initials="EC" userId="S::emily.cooper@mass.gov::5d740a0b-2802-48fe-9ec1-c67c3b4a2340" providerId="AD"/>
  <p188:author id="{6FCA5BA7-D911-68D5-B103-6AFBE0EA3CD8}" name="Sullivan, Francis P (ELD)" initials="S(" userId="S::francis.p.sullivan2@mass.gov::f36776e6-f6d2-44dc-980c-53e5f832037a" providerId="AD"/>
  <p188:author id="{3F6AEAC1-AC7C-B9CF-A8A9-B2900EBB62A2}" name="Ciccariello, Susan (EHS)" initials="SC" userId="S::susan.ciccariello@mass.gov::8debdc03-ff77-4c17-ab82-e0bbfc456f0d" providerId="AD"/>
  <p188:author id="{8A5E55C8-089C-8021-783E-6231AA4CE073}" name="Marchetti, Patricia (ELD)" initials="PM" userId="S::patricia.marchetti@mass.gov::5b1c41ee-1635-4ed0-b9e7-67af01bfc58b" providerId="AD"/>
  <p188:author id="{C4D1A6FB-0CCD-5BB7-BECF-13FAA5FE8591}" name="Moyer, Whitney (ELD)" initials="WM" userId="Moyer, Whitney (ELD)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8F8"/>
    <a:srgbClr val="EBE9EB"/>
    <a:srgbClr val="4CA8B3"/>
    <a:srgbClr val="8F9838"/>
    <a:srgbClr val="16A2A7"/>
    <a:srgbClr val="141D45"/>
    <a:srgbClr val="257047"/>
    <a:srgbClr val="5BBEC1"/>
    <a:srgbClr val="8AD0D3"/>
    <a:srgbClr val="2DAB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B20726-DBF7-46F9-A3BC-D3AB0D64CFA1}" v="2" dt="2025-11-18T13:47:56.980"/>
    <p1510:client id="{5720D638-29F5-47F5-B7F0-574606D789A6}" v="50" dt="2025-11-18T13:32:34.7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451" autoAdjust="0"/>
  </p:normalViewPr>
  <p:slideViewPr>
    <p:cSldViewPr snapToGrid="0">
      <p:cViewPr varScale="1">
        <p:scale>
          <a:sx n="93" d="100"/>
          <a:sy n="93" d="100"/>
        </p:scale>
        <p:origin x="11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7D40488-43C1-1D40-B90D-1C9DA7E284B7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738E571-E173-E741-8F29-757E3429C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24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8E571-E173-E741-8F29-757E3429C4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43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E23D0-AAEA-41F6-8CF2-F8A9103D5A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71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8E571-E173-E741-8F29-757E3429C4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26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887">
              <a:defRPr/>
            </a:pPr>
            <a:fld id="{C738E571-E173-E741-8F29-757E3429C43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38666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8E571-E173-E741-8F29-757E3429C4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17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8E571-E173-E741-8F29-757E3429C4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16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8E571-E173-E741-8F29-757E3429C4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21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E23D0-AAEA-41F6-8CF2-F8A9103D5A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60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E23D0-AAEA-41F6-8CF2-F8A9103D5A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1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77EA3-2CBB-E964-0C54-C02171740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34A342-72B0-31C0-C0F4-CD133FA9D4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FB8D65-C419-E73B-BF1B-8A0E1E9084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28F55-276C-4E84-F64F-DED0CDB8C7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E23D0-AAEA-41F6-8CF2-F8A9103D5A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50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EAAB7-732A-6209-7B25-834157BE2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E465E6-F788-2FF3-A08E-33EBF74840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B51E74-14B6-39FD-0BCE-6A09A0517A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3D772-E838-F312-5D89-4F58827899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E23D0-AAEA-41F6-8CF2-F8A9103D5A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76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F7DC-894B-3146-9E26-E4A23DCFC9BA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7AD8-A55A-6E4E-8A17-B0F5A77A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75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F7DC-894B-3146-9E26-E4A23DCFC9BA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7AD8-A55A-6E4E-8A17-B0F5A77A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7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F7DC-894B-3146-9E26-E4A23DCFC9BA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7AD8-A55A-6E4E-8A17-B0F5A77A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30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76917" y="2017713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46F9A-6253-420E-9F85-D9993EDDA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30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ACBCB-323F-437F-B108-2AB27E086C88}" type="datetime1">
              <a:rPr lang="en-US"/>
              <a:pPr>
                <a:defRPr/>
              </a:pPr>
              <a:t>12/2/2025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Mass-ALA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CE9F3-D1D6-4A6C-9E1A-F4192C25A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6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576917" y="2017713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D0132-41F4-42E1-96B7-A7715673F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5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F7DC-894B-3146-9E26-E4A23DCFC9BA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7AD8-A55A-6E4E-8A17-B0F5A77A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5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CF5E1-2B43-4B8A-A655-86D2C345E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BB25F5-77FD-40EF-8CED-CDD297007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F7DC-894B-3146-9E26-E4A23DCFC9BA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48512D-4731-48F5-9A1B-62F8558B2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029C14-BE64-4C8F-A6C5-5CAB6A83C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7AD8-A55A-6E4E-8A17-B0F5A77A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84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_Title">
    <p:bg>
      <p:bgPr>
        <a:solidFill>
          <a:srgbClr val="EC1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27C700F1-61B0-FB4A-9B52-91B8FE33A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692" y="1747101"/>
            <a:ext cx="8664825" cy="2224727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7200" b="1" cap="none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1E97F76-27B7-D649-8B30-725CFB08E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0692" y="4110088"/>
            <a:ext cx="8664825" cy="691299"/>
          </a:xfrm>
        </p:spPr>
        <p:txBody>
          <a:bodyPr lIns="91440" tIns="182880" rIns="91440" bIns="0" anchor="b">
            <a:normAutofit/>
          </a:bodyPr>
          <a:lstStyle>
            <a:lvl1pPr marL="0" indent="0">
              <a:lnSpc>
                <a:spcPct val="8000"/>
              </a:lnSpc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9BB137-A1D8-5145-B008-01CCBEA175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692" y="499795"/>
            <a:ext cx="1764033" cy="36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27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0A984E5-F285-D749-B518-BB2F6E1BF6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692" y="1747101"/>
            <a:ext cx="8664825" cy="2224727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7200" b="1" cap="none">
                <a:solidFill>
                  <a:srgbClr val="EC1300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6892F32-46D1-E440-B062-E01A0A81C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0692" y="4110088"/>
            <a:ext cx="8664825" cy="691299"/>
          </a:xfrm>
        </p:spPr>
        <p:txBody>
          <a:bodyPr lIns="91440" tIns="182880" rIns="91440" bIns="0" anchor="b">
            <a:normAutofit/>
          </a:bodyPr>
          <a:lstStyle>
            <a:lvl1pPr marL="0" indent="0">
              <a:lnSpc>
                <a:spcPct val="8000"/>
              </a:lnSpc>
              <a:buNone/>
              <a:defRPr sz="4800">
                <a:solidFill>
                  <a:srgbClr val="EC1300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47BE40B-3FDC-994F-A874-DB8129C055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690" y="499795"/>
            <a:ext cx="1764033" cy="36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67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_Titl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374BAC7-6A16-9746-822E-957168F36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690" y="499795"/>
            <a:ext cx="1764033" cy="36247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62ECB77-EAD8-424F-87DF-B9C73158F5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692" y="1747101"/>
            <a:ext cx="8664825" cy="2224727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7200" b="1" cap="none">
                <a:solidFill>
                  <a:srgbClr val="EC1300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2009AE9-7750-8340-9D6D-36FE86073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0692" y="4110088"/>
            <a:ext cx="8664825" cy="691299"/>
          </a:xfrm>
        </p:spPr>
        <p:txBody>
          <a:bodyPr lIns="91440" tIns="182880" rIns="91440" bIns="0" anchor="b">
            <a:normAutofit/>
          </a:bodyPr>
          <a:lstStyle>
            <a:lvl1pPr marL="0" indent="0">
              <a:lnSpc>
                <a:spcPct val="8000"/>
              </a:lnSpc>
              <a:buNone/>
              <a:defRPr sz="4800">
                <a:solidFill>
                  <a:srgbClr val="EC1300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6952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F7DC-894B-3146-9E26-E4A23DCFC9BA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7AD8-A55A-6E4E-8A17-B0F5A77A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4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3481715-5CEE-8F4F-B12D-084FEAFC39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692" y="1747101"/>
            <a:ext cx="8664825" cy="2224727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7200" b="1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B11F352-68B1-E94D-BDA4-4BF8BDFDD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0692" y="4110088"/>
            <a:ext cx="8664825" cy="691299"/>
          </a:xfrm>
        </p:spPr>
        <p:txBody>
          <a:bodyPr lIns="91440" tIns="182880" rIns="91440" bIns="0" anchor="b">
            <a:normAutofit/>
          </a:bodyPr>
          <a:lstStyle>
            <a:lvl1pPr marL="0" indent="0">
              <a:lnSpc>
                <a:spcPct val="8000"/>
              </a:lnSpc>
              <a:buNone/>
              <a:defRPr sz="4800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1598343-E152-0147-8B57-7005EC5B9E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692" y="499795"/>
            <a:ext cx="1764033" cy="36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17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_Section">
    <p:bg>
      <p:bgPr>
        <a:solidFill>
          <a:srgbClr val="EC1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7"/>
          <p:cNvSpPr txBox="1">
            <a:spLocks/>
          </p:cNvSpPr>
          <p:nvPr userDrawn="1"/>
        </p:nvSpPr>
        <p:spPr>
          <a:xfrm>
            <a:off x="8940800" y="6320068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indent="0" algn="r" defTabSz="457200" rtl="0" eaLnBrk="1" latinLnBrk="0" hangingPunct="1"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8EE48-FF1E-A440-BFD0-EB736DD00FF4}" type="slidenum">
              <a:rPr lang="en-US" sz="1200" smtClean="0"/>
              <a:pPr/>
              <a:t>‹#›</a:t>
            </a:fld>
            <a:endParaRPr lang="en-US" sz="12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3EFA43A-17A0-084F-9FA6-4260AB7886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692" y="1747101"/>
            <a:ext cx="8664825" cy="1960776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6000" b="1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Section </a:t>
            </a:r>
            <a:br>
              <a:rPr lang="en-US"/>
            </a:br>
            <a:r>
              <a:rPr lang="en-US"/>
              <a:t>Page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1822B4D-05D7-4F4A-A909-2F2B72CE161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0692" y="3758777"/>
            <a:ext cx="8664825" cy="691299"/>
          </a:xfrm>
        </p:spPr>
        <p:txBody>
          <a:bodyPr lIns="91440" tIns="182880" rIns="91440" bIns="0" anchor="b">
            <a:normAutofit/>
          </a:bodyPr>
          <a:lstStyle>
            <a:lvl1pPr marL="0" indent="0">
              <a:lnSpc>
                <a:spcPct val="8000"/>
              </a:lnSpc>
              <a:buNone/>
              <a:defRPr sz="400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Chapter Page Subtitle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729E464-57FE-5E40-AE6B-F2531CB81C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692" y="499795"/>
            <a:ext cx="1764033" cy="36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56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d_Interior_1">
    <p:bg>
      <p:bgPr>
        <a:solidFill>
          <a:srgbClr val="EC1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458551"/>
            <a:ext cx="8691513" cy="676868"/>
          </a:xfrm>
        </p:spPr>
        <p:txBody>
          <a:bodyPr>
            <a:noAutofit/>
          </a:bodyPr>
          <a:lstStyle>
            <a:lvl1pPr algn="l">
              <a:defRPr sz="37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17981"/>
            <a:ext cx="8691513" cy="45259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7"/>
          <p:cNvSpPr txBox="1">
            <a:spLocks/>
          </p:cNvSpPr>
          <p:nvPr userDrawn="1"/>
        </p:nvSpPr>
        <p:spPr>
          <a:xfrm>
            <a:off x="8940800" y="6320068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indent="0" algn="r" defTabSz="457200" rtl="0" eaLnBrk="1" latinLnBrk="0" hangingPunct="1"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8EE48-FF1E-A440-BFD0-EB736DD00FF4}" type="slidenum">
              <a:rPr lang="en-US" sz="1200" smtClean="0"/>
              <a:pPr/>
              <a:t>‹#›</a:t>
            </a:fld>
            <a:endParaRPr lang="en-US" sz="120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93EBCD-ED32-234B-8C6D-919854DDD6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1" y="6318972"/>
            <a:ext cx="1764033" cy="36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66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7"/>
          <p:cNvSpPr txBox="1">
            <a:spLocks/>
          </p:cNvSpPr>
          <p:nvPr userDrawn="1"/>
        </p:nvSpPr>
        <p:spPr>
          <a:xfrm>
            <a:off x="8940800" y="6320068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indent="0" algn="r" defTabSz="457200" rtl="0" eaLnBrk="1" latinLnBrk="0" hangingPunct="1"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solidFill>
                <a:srgbClr val="EC1300"/>
              </a:solidFill>
            </a:endParaRP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3B04723E-B9ED-AF42-8F82-D0DDD7D53592}"/>
              </a:ext>
            </a:extLst>
          </p:cNvPr>
          <p:cNvSpPr txBox="1">
            <a:spLocks/>
          </p:cNvSpPr>
          <p:nvPr userDrawn="1"/>
        </p:nvSpPr>
        <p:spPr>
          <a:xfrm>
            <a:off x="8940800" y="6320068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indent="0" algn="r" defTabSz="457200" rtl="0" eaLnBrk="1" latinLnBrk="0" hangingPunct="1"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8EE48-FF1E-A440-BFD0-EB736DD00FF4}" type="slidenum">
              <a:rPr lang="en-US" sz="1200" smtClean="0">
                <a:solidFill>
                  <a:srgbClr val="EC1300"/>
                </a:solidFill>
              </a:rPr>
              <a:pPr/>
              <a:t>‹#›</a:t>
            </a:fld>
            <a:endParaRPr lang="en-US" sz="1200">
              <a:solidFill>
                <a:srgbClr val="EC1300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72F446-E03A-7F4E-AE26-53AA6F86C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692" y="1747101"/>
            <a:ext cx="8664825" cy="1960776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6000" b="1" cap="none">
                <a:solidFill>
                  <a:srgbClr val="EC1300"/>
                </a:solidFill>
              </a:defRPr>
            </a:lvl1pPr>
          </a:lstStyle>
          <a:p>
            <a:r>
              <a:rPr lang="en-US"/>
              <a:t>Section </a:t>
            </a:r>
            <a:br>
              <a:rPr lang="en-US"/>
            </a:br>
            <a:r>
              <a:rPr lang="en-US"/>
              <a:t>Page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D9DAE8B-D105-7742-8A54-2DB98CD7724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0692" y="3758777"/>
            <a:ext cx="8664825" cy="691299"/>
          </a:xfrm>
        </p:spPr>
        <p:txBody>
          <a:bodyPr lIns="91440" tIns="182880" rIns="91440" bIns="0" anchor="b">
            <a:normAutofit/>
          </a:bodyPr>
          <a:lstStyle>
            <a:lvl1pPr marL="0" indent="0">
              <a:lnSpc>
                <a:spcPct val="8000"/>
              </a:lnSpc>
              <a:buNone/>
              <a:defRPr sz="4000">
                <a:solidFill>
                  <a:srgbClr val="EC1300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Chapter Page Subtitle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99BB9A-CEBB-9549-B665-0FC796771F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690" y="499795"/>
            <a:ext cx="1764033" cy="36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204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Interior_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7"/>
          <p:cNvSpPr txBox="1">
            <a:spLocks/>
          </p:cNvSpPr>
          <p:nvPr userDrawn="1"/>
        </p:nvSpPr>
        <p:spPr>
          <a:xfrm>
            <a:off x="8940800" y="6320068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indent="0" algn="r" defTabSz="457200" rtl="0" eaLnBrk="1" latinLnBrk="0" hangingPunct="1"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8EE48-FF1E-A440-BFD0-EB736DD00FF4}" type="slidenum">
              <a:rPr lang="en-US" sz="1200" smtClean="0">
                <a:solidFill>
                  <a:srgbClr val="EC1300"/>
                </a:solidFill>
              </a:rPr>
              <a:pPr/>
              <a:t>‹#›</a:t>
            </a:fld>
            <a:endParaRPr lang="en-US" sz="1200">
              <a:solidFill>
                <a:srgbClr val="EC13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310368C-1F9E-B848-A206-A296572738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458551"/>
            <a:ext cx="8691513" cy="676868"/>
          </a:xfrm>
        </p:spPr>
        <p:txBody>
          <a:bodyPr>
            <a:noAutofit/>
          </a:bodyPr>
          <a:lstStyle>
            <a:lvl1pPr algn="l">
              <a:defRPr sz="3733" b="1">
                <a:solidFill>
                  <a:srgbClr val="EC13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47B2426-AC7E-0149-90A6-FD97FCA93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317981"/>
            <a:ext cx="8691513" cy="45259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3200">
                <a:solidFill>
                  <a:schemeClr val="bg1"/>
                </a:solidFill>
              </a:defRPr>
            </a:lvl4pPr>
            <a:lvl5pPr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AFABEE-5FA5-0848-8144-8390A1B44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1" y="6320068"/>
            <a:ext cx="1764033" cy="36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47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_Section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/>
          </p:cNvSpPr>
          <p:nvPr userDrawn="1"/>
        </p:nvSpPr>
        <p:spPr>
          <a:xfrm>
            <a:off x="8940800" y="6320068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indent="0" algn="r" defTabSz="457200" rtl="0" eaLnBrk="1" latinLnBrk="0" hangingPunct="1"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8EE48-FF1E-A440-BFD0-EB736DD00FF4}" type="slidenum">
              <a:rPr lang="en-US" sz="1200" smtClean="0">
                <a:solidFill>
                  <a:srgbClr val="EC1300"/>
                </a:solidFill>
              </a:rPr>
              <a:pPr/>
              <a:t>‹#›</a:t>
            </a:fld>
            <a:endParaRPr lang="en-US" sz="1200">
              <a:solidFill>
                <a:srgbClr val="EC1300"/>
              </a:solidFill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054F1E5-DAEB-0E42-A6E3-54E2AA515E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690" y="499795"/>
            <a:ext cx="1764033" cy="36247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3288175-F580-7D43-81BE-7FBFB4B83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692" y="1747101"/>
            <a:ext cx="8664825" cy="1960776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6000" b="1" cap="none">
                <a:solidFill>
                  <a:srgbClr val="EC1300"/>
                </a:solidFill>
              </a:defRPr>
            </a:lvl1pPr>
          </a:lstStyle>
          <a:p>
            <a:r>
              <a:rPr lang="en-US"/>
              <a:t>Section </a:t>
            </a:r>
            <a:br>
              <a:rPr lang="en-US"/>
            </a:br>
            <a:r>
              <a:rPr lang="en-US"/>
              <a:t>Page 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D4E251D-BFBC-AE4A-BAA5-69497CE0A88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0692" y="3758777"/>
            <a:ext cx="8664825" cy="691299"/>
          </a:xfrm>
        </p:spPr>
        <p:txBody>
          <a:bodyPr lIns="91440" tIns="182880" rIns="91440" bIns="0" anchor="b">
            <a:normAutofit/>
          </a:bodyPr>
          <a:lstStyle>
            <a:lvl1pPr marL="0" indent="0">
              <a:lnSpc>
                <a:spcPct val="8000"/>
              </a:lnSpc>
              <a:buNone/>
              <a:defRPr sz="4000">
                <a:solidFill>
                  <a:srgbClr val="EC1300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Chapter Page Subtitle</a:t>
            </a:r>
          </a:p>
        </p:txBody>
      </p:sp>
    </p:spTree>
    <p:extLst>
      <p:ext uri="{BB962C8B-B14F-4D97-AF65-F5344CB8AC3E}">
        <p14:creationId xmlns:p14="http://schemas.microsoft.com/office/powerpoint/2010/main" val="1121490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_Interior_2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E83C8F9E-8AA2-E641-B7D1-A9EFACF75374}"/>
              </a:ext>
            </a:extLst>
          </p:cNvPr>
          <p:cNvSpPr txBox="1">
            <a:spLocks/>
          </p:cNvSpPr>
          <p:nvPr userDrawn="1"/>
        </p:nvSpPr>
        <p:spPr>
          <a:xfrm>
            <a:off x="8940800" y="6320068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indent="0" algn="r" defTabSz="457200" rtl="0" eaLnBrk="1" latinLnBrk="0" hangingPunct="1"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8EE48-FF1E-A440-BFD0-EB736DD00FF4}" type="slidenum">
              <a:rPr lang="en-US" sz="1200" smtClean="0">
                <a:solidFill>
                  <a:srgbClr val="EC1300"/>
                </a:solidFill>
              </a:rPr>
              <a:pPr/>
              <a:t>‹#›</a:t>
            </a:fld>
            <a:endParaRPr lang="en-US" sz="1200">
              <a:solidFill>
                <a:srgbClr val="EC1300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2FB2457-2C0A-A640-A4D6-B2180523C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458551"/>
            <a:ext cx="8691513" cy="676868"/>
          </a:xfrm>
        </p:spPr>
        <p:txBody>
          <a:bodyPr>
            <a:noAutofit/>
          </a:bodyPr>
          <a:lstStyle>
            <a:lvl1pPr algn="l">
              <a:defRPr sz="3733" b="1">
                <a:solidFill>
                  <a:srgbClr val="EC13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ED155D2-36F5-E145-B07D-D446B345F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317981"/>
            <a:ext cx="8691513" cy="45259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3200">
                <a:solidFill>
                  <a:schemeClr val="bg1"/>
                </a:solidFill>
              </a:defRPr>
            </a:lvl4pPr>
            <a:lvl5pPr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DF2F237-486F-814F-A05A-967357B618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1" y="6320068"/>
            <a:ext cx="1764033" cy="36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43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7"/>
          <p:cNvSpPr txBox="1">
            <a:spLocks/>
          </p:cNvSpPr>
          <p:nvPr userDrawn="1"/>
        </p:nvSpPr>
        <p:spPr>
          <a:xfrm>
            <a:off x="8940800" y="6320068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indent="0" algn="r" defTabSz="457200" rtl="0" eaLnBrk="1" latinLnBrk="0" hangingPunct="1"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8EE48-FF1E-A440-BFD0-EB736DD00FF4}" type="slidenum">
              <a:rPr lang="en-US" sz="1200" smtClean="0"/>
              <a:pPr/>
              <a:t>‹#›</a:t>
            </a:fld>
            <a:endParaRPr lang="en-US" sz="12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3EFA43A-17A0-084F-9FA6-4260AB7886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692" y="1747101"/>
            <a:ext cx="8664825" cy="1960776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6000" b="1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Section </a:t>
            </a:r>
            <a:br>
              <a:rPr lang="en-US"/>
            </a:br>
            <a:r>
              <a:rPr lang="en-US"/>
              <a:t>Page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1822B4D-05D7-4F4A-A909-2F2B72CE161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0692" y="3758777"/>
            <a:ext cx="8664825" cy="691299"/>
          </a:xfrm>
        </p:spPr>
        <p:txBody>
          <a:bodyPr lIns="91440" tIns="182880" rIns="91440" bIns="0" anchor="b">
            <a:normAutofit/>
          </a:bodyPr>
          <a:lstStyle>
            <a:lvl1pPr marL="0" indent="0">
              <a:lnSpc>
                <a:spcPct val="8000"/>
              </a:lnSpc>
              <a:buNone/>
              <a:defRPr sz="400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Chapter Page Subtitle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729E464-57FE-5E40-AE6B-F2531CB81C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692" y="499795"/>
            <a:ext cx="1764033" cy="36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9450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ck_Interior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458551"/>
            <a:ext cx="8691513" cy="676868"/>
          </a:xfrm>
        </p:spPr>
        <p:txBody>
          <a:bodyPr>
            <a:noAutofit/>
          </a:bodyPr>
          <a:lstStyle>
            <a:lvl1pPr algn="l">
              <a:defRPr sz="37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17981"/>
            <a:ext cx="8691513" cy="45259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7"/>
          <p:cNvSpPr txBox="1">
            <a:spLocks/>
          </p:cNvSpPr>
          <p:nvPr userDrawn="1"/>
        </p:nvSpPr>
        <p:spPr>
          <a:xfrm>
            <a:off x="8940800" y="6320068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indent="0" algn="r" defTabSz="457200" rtl="0" eaLnBrk="1" latinLnBrk="0" hangingPunct="1"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8EE48-FF1E-A440-BFD0-EB736DD00FF4}" type="slidenum">
              <a:rPr lang="en-US" sz="1200" smtClean="0"/>
              <a:pPr/>
              <a:t>‹#›</a:t>
            </a:fld>
            <a:endParaRPr lang="en-US" sz="120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D2B19E-4426-2047-9C35-BE9DFF4300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1" y="6318972"/>
            <a:ext cx="1764033" cy="36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28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Interio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>
                <a:solidFill>
                  <a:srgbClr val="EC1300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>
                <a:solidFill>
                  <a:srgbClr val="EC1300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7"/>
          <p:cNvSpPr txBox="1">
            <a:spLocks/>
          </p:cNvSpPr>
          <p:nvPr userDrawn="1"/>
        </p:nvSpPr>
        <p:spPr>
          <a:xfrm>
            <a:off x="8940800" y="6320068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indent="0" algn="r" defTabSz="457200" rtl="0" eaLnBrk="1" latinLnBrk="0" hangingPunct="1"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8EE48-FF1E-A440-BFD0-EB736DD00FF4}" type="slidenum">
              <a:rPr lang="en-US" sz="1200" smtClean="0"/>
              <a:pPr/>
              <a:t>‹#›</a:t>
            </a:fld>
            <a:endParaRPr lang="en-US" sz="12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BEF4FBF-511C-E144-924B-587CF87EC0EF}"/>
              </a:ext>
            </a:extLst>
          </p:cNvPr>
          <p:cNvSpPr txBox="1">
            <a:spLocks/>
          </p:cNvSpPr>
          <p:nvPr userDrawn="1"/>
        </p:nvSpPr>
        <p:spPr>
          <a:xfrm>
            <a:off x="609600" y="731838"/>
            <a:ext cx="10972800" cy="676868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EC13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733"/>
              <a:t>Click to Edit Master Title Style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F7ECD0A-9624-EE49-BB61-52D889102D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1" y="6320068"/>
            <a:ext cx="1764033" cy="36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7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F7DC-894B-3146-9E26-E4A23DCFC9BA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7AD8-A55A-6E4E-8A17-B0F5A77A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675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Interio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356477"/>
            <a:ext cx="6372112" cy="577710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204533" y="356478"/>
            <a:ext cx="4377868" cy="1459327"/>
          </a:xfrm>
        </p:spPr>
        <p:txBody>
          <a:bodyPr>
            <a:noAutofit/>
          </a:bodyPr>
          <a:lstStyle>
            <a:lvl1pPr algn="l">
              <a:defRPr sz="3733" b="1">
                <a:solidFill>
                  <a:srgbClr val="EC13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7204531" y="2083162"/>
            <a:ext cx="4377869" cy="405042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7"/>
          <p:cNvSpPr txBox="1">
            <a:spLocks/>
          </p:cNvSpPr>
          <p:nvPr userDrawn="1"/>
        </p:nvSpPr>
        <p:spPr>
          <a:xfrm>
            <a:off x="8940800" y="6320068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indent="0" algn="r" defTabSz="457200" rtl="0" eaLnBrk="1" latinLnBrk="0" hangingPunct="1"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8EE48-FF1E-A440-BFD0-EB736DD00FF4}" type="slidenum">
              <a:rPr lang="en-US" sz="1200" smtClean="0"/>
              <a:pPr/>
              <a:t>‹#›</a:t>
            </a:fld>
            <a:endParaRPr lang="en-US" sz="120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7E5E1BFE-9ACF-314F-A5A1-DA31F4AE13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1" y="6320068"/>
            <a:ext cx="1764033" cy="36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283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White_Interior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9067" y="4800600"/>
            <a:ext cx="8382000" cy="566739"/>
          </a:xfrm>
        </p:spPr>
        <p:txBody>
          <a:bodyPr anchor="b"/>
          <a:lstStyle>
            <a:lvl1pPr algn="l">
              <a:defRPr sz="2667" b="1">
                <a:solidFill>
                  <a:srgbClr val="EC13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2534" y="612775"/>
            <a:ext cx="11548533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39067" y="5367338"/>
            <a:ext cx="83820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7"/>
          <p:cNvSpPr txBox="1">
            <a:spLocks/>
          </p:cNvSpPr>
          <p:nvPr userDrawn="1"/>
        </p:nvSpPr>
        <p:spPr>
          <a:xfrm>
            <a:off x="8940800" y="6320068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indent="0" algn="r" defTabSz="457200" rtl="0" eaLnBrk="1" latinLnBrk="0" hangingPunct="1"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8EE48-FF1E-A440-BFD0-EB736DD00FF4}" type="slidenum">
              <a:rPr lang="en-US" sz="1200" smtClean="0"/>
              <a:pPr/>
              <a:t>‹#›</a:t>
            </a:fld>
            <a:endParaRPr lang="en-US" sz="120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21BE1D2-3076-AD4A-9281-ECA963C20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1" y="6320068"/>
            <a:ext cx="1764033" cy="36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319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51F893F-BD40-3C51-B35F-0A43113FAF18}"/>
              </a:ext>
            </a:extLst>
          </p:cNvPr>
          <p:cNvSpPr/>
          <p:nvPr userDrawn="1"/>
        </p:nvSpPr>
        <p:spPr>
          <a:xfrm>
            <a:off x="0" y="5638800"/>
            <a:ext cx="12192000" cy="1219199"/>
          </a:xfrm>
          <a:prstGeom prst="rect">
            <a:avLst/>
          </a:prstGeom>
          <a:solidFill>
            <a:srgbClr val="E0EE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E30364-5F37-2BE0-6672-B454C7AA9C30}"/>
              </a:ext>
            </a:extLst>
          </p:cNvPr>
          <p:cNvSpPr/>
          <p:nvPr userDrawn="1"/>
        </p:nvSpPr>
        <p:spPr>
          <a:xfrm>
            <a:off x="0" y="0"/>
            <a:ext cx="12192000" cy="5638800"/>
          </a:xfrm>
          <a:prstGeom prst="rect">
            <a:avLst/>
          </a:prstGeom>
          <a:solidFill>
            <a:srgbClr val="141D4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3CA1D73E-CEF3-7D53-74C9-4D5C524A8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6750" y="1195564"/>
            <a:ext cx="8318500" cy="323497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A1FC7F2-8A25-05C9-3E96-7B9E60787837}"/>
              </a:ext>
            </a:extLst>
          </p:cNvPr>
          <p:cNvSpPr txBox="1"/>
          <p:nvPr userDrawn="1"/>
        </p:nvSpPr>
        <p:spPr>
          <a:xfrm>
            <a:off x="5524500" y="3642141"/>
            <a:ext cx="515619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>
                <a:solidFill>
                  <a:srgbClr val="85BC41"/>
                </a:solidFill>
              </a:rPr>
              <a:t>Your Partners in Aging.</a:t>
            </a:r>
          </a:p>
        </p:txBody>
      </p:sp>
    </p:spTree>
    <p:extLst>
      <p:ext uri="{BB962C8B-B14F-4D97-AF65-F5344CB8AC3E}">
        <p14:creationId xmlns:p14="http://schemas.microsoft.com/office/powerpoint/2010/main" val="34914176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51F893F-BD40-3C51-B35F-0A43113FAF18}"/>
              </a:ext>
            </a:extLst>
          </p:cNvPr>
          <p:cNvSpPr/>
          <p:nvPr userDrawn="1"/>
        </p:nvSpPr>
        <p:spPr>
          <a:xfrm>
            <a:off x="0" y="5638800"/>
            <a:ext cx="12192000" cy="1219199"/>
          </a:xfrm>
          <a:prstGeom prst="rect">
            <a:avLst/>
          </a:prstGeom>
          <a:solidFill>
            <a:srgbClr val="E0EE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1FC7F2-8A25-05C9-3E96-7B9E60787837}"/>
              </a:ext>
            </a:extLst>
          </p:cNvPr>
          <p:cNvSpPr txBox="1"/>
          <p:nvPr userDrawn="1"/>
        </p:nvSpPr>
        <p:spPr>
          <a:xfrm>
            <a:off x="5524500" y="3642141"/>
            <a:ext cx="515619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>
                <a:solidFill>
                  <a:srgbClr val="8E9838"/>
                </a:solidFill>
              </a:rPr>
              <a:t>Your Partners in Aging.</a:t>
            </a:r>
          </a:p>
        </p:txBody>
      </p:sp>
      <p:pic>
        <p:nvPicPr>
          <p:cNvPr id="4" name="Picture 3" descr="A black background with blue and yellow text&#10;&#10;Description automatically generated">
            <a:extLst>
              <a:ext uri="{FF2B5EF4-FFF2-40B4-BE49-F238E27FC236}">
                <a16:creationId xmlns:a16="http://schemas.microsoft.com/office/drawing/2014/main" id="{271EDE4B-C565-C57D-75AE-53599D501E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32653" y="1572777"/>
            <a:ext cx="8788603" cy="248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566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DBD411C-3DE7-0E9F-611B-568A721308DE}"/>
              </a:ext>
            </a:extLst>
          </p:cNvPr>
          <p:cNvSpPr/>
          <p:nvPr userDrawn="1"/>
        </p:nvSpPr>
        <p:spPr>
          <a:xfrm>
            <a:off x="0" y="5197475"/>
            <a:ext cx="12192000" cy="1660525"/>
          </a:xfrm>
          <a:prstGeom prst="rect">
            <a:avLst/>
          </a:prstGeom>
          <a:solidFill>
            <a:srgbClr val="E0EE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E30364-5F37-2BE0-6672-B454C7AA9C30}"/>
              </a:ext>
            </a:extLst>
          </p:cNvPr>
          <p:cNvSpPr/>
          <p:nvPr userDrawn="1"/>
        </p:nvSpPr>
        <p:spPr>
          <a:xfrm>
            <a:off x="0" y="0"/>
            <a:ext cx="12192000" cy="5197475"/>
          </a:xfrm>
          <a:prstGeom prst="rect">
            <a:avLst/>
          </a:prstGeom>
          <a:solidFill>
            <a:srgbClr val="141D4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366D488-2335-BEB6-03A9-8E5ECEEF9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412544"/>
            <a:ext cx="11049000" cy="1423311"/>
          </a:xfrm>
        </p:spPr>
        <p:txBody>
          <a:bodyPr lIns="0" tIns="0" rIns="0" bIns="0">
            <a:noAutofit/>
          </a:bodyPr>
          <a:lstStyle>
            <a:lvl1pPr algn="ctr">
              <a:defRPr b="1" i="0">
                <a:solidFill>
                  <a:srgbClr val="85BC4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E00CAD-F0CE-D049-9EB4-E3AF61B69FF8}"/>
              </a:ext>
            </a:extLst>
          </p:cNvPr>
          <p:cNvSpPr txBox="1"/>
          <p:nvPr userDrawn="1"/>
        </p:nvSpPr>
        <p:spPr>
          <a:xfrm>
            <a:off x="6096000" y="5479147"/>
            <a:ext cx="552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16A2A7"/>
                </a:solidFill>
              </a:rPr>
              <a:t>Your Partners in Aging.</a:t>
            </a:r>
          </a:p>
        </p:txBody>
      </p: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5F4CCF5E-0876-CB20-062F-2A6D80991B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6899" y="139416"/>
            <a:ext cx="4165601" cy="1619956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C1A86E-DFD5-D138-2507-D6242C14F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flipH="1">
            <a:off x="6127750" y="6338432"/>
            <a:ext cx="271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141D45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8875300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DBD411C-3DE7-0E9F-611B-568A721308DE}"/>
              </a:ext>
            </a:extLst>
          </p:cNvPr>
          <p:cNvSpPr/>
          <p:nvPr userDrawn="1"/>
        </p:nvSpPr>
        <p:spPr>
          <a:xfrm>
            <a:off x="0" y="5197475"/>
            <a:ext cx="12192000" cy="1660525"/>
          </a:xfrm>
          <a:prstGeom prst="rect">
            <a:avLst/>
          </a:prstGeom>
          <a:solidFill>
            <a:srgbClr val="E0EE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366D488-2335-BEB6-03A9-8E5ECEEF9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412544"/>
            <a:ext cx="11049000" cy="1423311"/>
          </a:xfrm>
        </p:spPr>
        <p:txBody>
          <a:bodyPr lIns="0" tIns="0" rIns="0" bIns="0">
            <a:noAutofit/>
          </a:bodyPr>
          <a:lstStyle>
            <a:lvl1pPr algn="ctr">
              <a:defRPr b="1" i="0">
                <a:solidFill>
                  <a:srgbClr val="8E9838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E00CAD-F0CE-D049-9EB4-E3AF61B69FF8}"/>
              </a:ext>
            </a:extLst>
          </p:cNvPr>
          <p:cNvSpPr txBox="1"/>
          <p:nvPr userDrawn="1"/>
        </p:nvSpPr>
        <p:spPr>
          <a:xfrm>
            <a:off x="6096000" y="5479147"/>
            <a:ext cx="552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16A2A7"/>
                </a:solidFill>
              </a:rPr>
              <a:t>Your Partners in Aging.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C1A86E-DFD5-D138-2507-D6242C14F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flipH="1">
            <a:off x="6127750" y="6338432"/>
            <a:ext cx="271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141D45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Date</a:t>
            </a:r>
          </a:p>
        </p:txBody>
      </p:sp>
      <p:pic>
        <p:nvPicPr>
          <p:cNvPr id="3" name="Picture 2" descr="A black background with blue and yellow text&#10;&#10;Description automatically generated">
            <a:extLst>
              <a:ext uri="{FF2B5EF4-FFF2-40B4-BE49-F238E27FC236}">
                <a16:creationId xmlns:a16="http://schemas.microsoft.com/office/drawing/2014/main" id="{298CD599-9B08-B4B0-9FEA-AEE223F27F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051" y="361532"/>
            <a:ext cx="4165600" cy="117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052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DBD411C-3DE7-0E9F-611B-568A721308DE}"/>
              </a:ext>
            </a:extLst>
          </p:cNvPr>
          <p:cNvSpPr/>
          <p:nvPr userDrawn="1"/>
        </p:nvSpPr>
        <p:spPr>
          <a:xfrm>
            <a:off x="0" y="5850647"/>
            <a:ext cx="12192000" cy="1007353"/>
          </a:xfrm>
          <a:prstGeom prst="rect">
            <a:avLst/>
          </a:prstGeom>
          <a:solidFill>
            <a:srgbClr val="E0EE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E30364-5F37-2BE0-6672-B454C7AA9C30}"/>
              </a:ext>
            </a:extLst>
          </p:cNvPr>
          <p:cNvSpPr/>
          <p:nvPr userDrawn="1"/>
        </p:nvSpPr>
        <p:spPr>
          <a:xfrm>
            <a:off x="0" y="0"/>
            <a:ext cx="12192000" cy="5850647"/>
          </a:xfrm>
          <a:prstGeom prst="rect">
            <a:avLst/>
          </a:prstGeom>
          <a:solidFill>
            <a:srgbClr val="141D4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366D488-2335-BEB6-03A9-8E5ECEEF9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899" y="2925323"/>
            <a:ext cx="11049000" cy="1423311"/>
          </a:xfrm>
        </p:spPr>
        <p:txBody>
          <a:bodyPr lIns="0" tIns="0" rIns="0" bIns="0">
            <a:noAutofit/>
          </a:bodyPr>
          <a:lstStyle>
            <a:lvl1pPr algn="ctr">
              <a:defRPr b="1" i="0">
                <a:solidFill>
                  <a:srgbClr val="85BC4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5F4CCF5E-0876-CB20-062F-2A6D80991B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6899" y="139416"/>
            <a:ext cx="4165601" cy="1619956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C1A86E-DFD5-D138-2507-D6242C14F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flipH="1">
            <a:off x="9080500" y="6318250"/>
            <a:ext cx="254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141D45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9905870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6BB2CD7-4745-D22A-CA2C-98DEF7B5EF04}"/>
              </a:ext>
            </a:extLst>
          </p:cNvPr>
          <p:cNvSpPr txBox="1"/>
          <p:nvPr userDrawn="1"/>
        </p:nvSpPr>
        <p:spPr>
          <a:xfrm>
            <a:off x="552496" y="1902911"/>
            <a:ext cx="1191575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400"/>
              </a:spcBef>
            </a:pPr>
            <a:r>
              <a:rPr lang="en-US" sz="2100" b="0" i="0">
                <a:solidFill>
                  <a:srgbClr val="8E9838"/>
                </a:solidFill>
                <a:effectLst/>
                <a:latin typeface="Corbel" panose="020B0503020204020204" pitchFamily="34" charset="0"/>
              </a:rPr>
              <a:t>Partnership</a:t>
            </a:r>
            <a:r>
              <a:rPr lang="en-US" sz="2100" b="0" i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 </a:t>
            </a:r>
            <a:r>
              <a:rPr lang="en-US" sz="2100" b="0" i="0">
                <a:solidFill>
                  <a:srgbClr val="141D45"/>
                </a:solidFill>
                <a:effectLst/>
                <a:latin typeface="Corbel" panose="020B0503020204020204" pitchFamily="34" charset="0"/>
              </a:rPr>
              <a:t>We value partnership—we can achieve more together. </a:t>
            </a:r>
          </a:p>
          <a:p>
            <a:pPr>
              <a:spcBef>
                <a:spcPts val="1400"/>
              </a:spcBef>
            </a:pPr>
            <a:r>
              <a:rPr lang="en-US" sz="2100" b="0" i="0">
                <a:solidFill>
                  <a:srgbClr val="8E9838"/>
                </a:solidFill>
                <a:effectLst/>
                <a:latin typeface="Corbel" panose="020B0503020204020204" pitchFamily="34" charset="0"/>
              </a:rPr>
              <a:t>Inclusion </a:t>
            </a:r>
            <a:r>
              <a:rPr lang="en-US" sz="2100" b="0" i="0">
                <a:solidFill>
                  <a:srgbClr val="85BC41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100" b="0" i="0">
                <a:solidFill>
                  <a:srgbClr val="141D45"/>
                </a:solidFill>
                <a:effectLst/>
                <a:latin typeface="Corbel" panose="020B0503020204020204" pitchFamily="34" charset="0"/>
              </a:rPr>
              <a:t>We value inclusion—diversity strengthens our state and ourselves. </a:t>
            </a:r>
          </a:p>
          <a:p>
            <a:pPr>
              <a:spcBef>
                <a:spcPts val="1400"/>
              </a:spcBef>
            </a:pPr>
            <a:r>
              <a:rPr lang="en-US" sz="2100" b="0" i="0">
                <a:solidFill>
                  <a:srgbClr val="8E9838"/>
                </a:solidFill>
                <a:effectLst/>
                <a:latin typeface="Corbel" panose="020B0503020204020204" pitchFamily="34" charset="0"/>
              </a:rPr>
              <a:t>Justice</a:t>
            </a:r>
            <a:r>
              <a:rPr lang="en-US" sz="2100" b="0" i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 </a:t>
            </a:r>
            <a:r>
              <a:rPr lang="en-US" sz="2100" b="0" i="0">
                <a:solidFill>
                  <a:srgbClr val="141D45"/>
                </a:solidFill>
                <a:effectLst/>
                <a:latin typeface="Corbel" panose="020B0503020204020204" pitchFamily="34" charset="0"/>
              </a:rPr>
              <a:t>We value justice—combatting ageism is core to our work. </a:t>
            </a:r>
          </a:p>
          <a:p>
            <a:pPr>
              <a:spcBef>
                <a:spcPts val="1400"/>
              </a:spcBef>
            </a:pPr>
            <a:r>
              <a:rPr lang="en-US" sz="2100" b="0" i="0">
                <a:solidFill>
                  <a:srgbClr val="8E9838"/>
                </a:solidFill>
                <a:effectLst/>
                <a:latin typeface="Corbel" panose="020B0503020204020204" pitchFamily="34" charset="0"/>
              </a:rPr>
              <a:t>Humanity</a:t>
            </a:r>
            <a:r>
              <a:rPr lang="en-US" sz="2100" b="0" i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 </a:t>
            </a:r>
            <a:r>
              <a:rPr lang="en-US" sz="2100" b="0" i="0">
                <a:solidFill>
                  <a:srgbClr val="141D45"/>
                </a:solidFill>
                <a:effectLst/>
                <a:latin typeface="Corbel" panose="020B0503020204020204" pitchFamily="34" charset="0"/>
              </a:rPr>
              <a:t>We value humanity—caring for each other is why we are here. </a:t>
            </a:r>
          </a:p>
          <a:p>
            <a:pPr>
              <a:spcBef>
                <a:spcPts val="1400"/>
              </a:spcBef>
            </a:pPr>
            <a:r>
              <a:rPr lang="en-US" sz="2100" b="0" i="0">
                <a:solidFill>
                  <a:srgbClr val="8E9838"/>
                </a:solidFill>
                <a:effectLst/>
                <a:latin typeface="Corbel" panose="020B0503020204020204" pitchFamily="34" charset="0"/>
              </a:rPr>
              <a:t>Community</a:t>
            </a:r>
            <a:r>
              <a:rPr lang="en-US" sz="2100" b="0" i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 </a:t>
            </a:r>
            <a:r>
              <a:rPr lang="en-US" sz="2100" b="0" i="0">
                <a:solidFill>
                  <a:srgbClr val="141D45"/>
                </a:solidFill>
                <a:effectLst/>
                <a:latin typeface="Corbel" panose="020B0503020204020204" pitchFamily="34" charset="0"/>
              </a:rPr>
              <a:t>We value community—it supports and sustains us. </a:t>
            </a:r>
          </a:p>
          <a:p>
            <a:pPr>
              <a:spcBef>
                <a:spcPts val="1400"/>
              </a:spcBef>
            </a:pPr>
            <a:r>
              <a:rPr lang="en-US" sz="2100" b="0" i="0">
                <a:solidFill>
                  <a:srgbClr val="8E9838"/>
                </a:solidFill>
                <a:effectLst/>
                <a:latin typeface="Corbel" panose="020B0503020204020204" pitchFamily="34" charset="0"/>
              </a:rPr>
              <a:t>Connection</a:t>
            </a:r>
            <a:r>
              <a:rPr lang="en-US" sz="2100" b="0" i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 </a:t>
            </a:r>
            <a:r>
              <a:rPr lang="en-US" sz="2100" b="0" i="0">
                <a:solidFill>
                  <a:srgbClr val="141D45"/>
                </a:solidFill>
                <a:effectLst/>
                <a:latin typeface="Corbel" panose="020B0503020204020204" pitchFamily="34" charset="0"/>
              </a:rPr>
              <a:t>We value connection—it’s the heart of wellbeing and belonging</a:t>
            </a:r>
            <a:r>
              <a:rPr lang="en-US" sz="2100" b="0" i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. </a:t>
            </a:r>
          </a:p>
          <a:p>
            <a:pPr>
              <a:spcBef>
                <a:spcPts val="1400"/>
              </a:spcBef>
            </a:pPr>
            <a:r>
              <a:rPr lang="en-US" sz="2100" b="0" i="0">
                <a:solidFill>
                  <a:srgbClr val="8E9838"/>
                </a:solidFill>
                <a:effectLst/>
                <a:latin typeface="Corbel" panose="020B0503020204020204" pitchFamily="34" charset="0"/>
              </a:rPr>
              <a:t>Choice</a:t>
            </a:r>
            <a:r>
              <a:rPr lang="en-US" sz="2100" b="0" i="0">
                <a:solidFill>
                  <a:srgbClr val="85BC41"/>
                </a:solidFill>
                <a:effectLst/>
                <a:latin typeface="Corbel" panose="020B0503020204020204" pitchFamily="34" charset="0"/>
              </a:rPr>
              <a:t>  </a:t>
            </a:r>
            <a:r>
              <a:rPr lang="en-US" sz="2100" b="0" i="0">
                <a:solidFill>
                  <a:srgbClr val="141D45"/>
                </a:solidFill>
                <a:effectLst/>
                <a:latin typeface="Corbel" panose="020B0503020204020204" pitchFamily="34" charset="0"/>
              </a:rPr>
              <a:t>We value personal choice—autonomy is the foundation of independence.</a:t>
            </a:r>
            <a:endParaRPr lang="en-US" sz="2200" b="0" i="0">
              <a:solidFill>
                <a:srgbClr val="141D45"/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76BD99-E7FC-E6BF-515E-CA7735B06A13}"/>
              </a:ext>
            </a:extLst>
          </p:cNvPr>
          <p:cNvSpPr txBox="1"/>
          <p:nvPr userDrawn="1"/>
        </p:nvSpPr>
        <p:spPr>
          <a:xfrm>
            <a:off x="552496" y="697114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i="0">
                <a:solidFill>
                  <a:srgbClr val="8E9838"/>
                </a:solidFill>
                <a:latin typeface="Corbel" panose="020B0503020204020204" pitchFamily="34" charset="0"/>
              </a:rPr>
              <a:t>Brand Values</a:t>
            </a:r>
          </a:p>
        </p:txBody>
      </p:sp>
      <p:pic>
        <p:nvPicPr>
          <p:cNvPr id="18" name="Picture 17" descr="A group of colorful shapes&#10;&#10;Description automatically generated">
            <a:extLst>
              <a:ext uri="{FF2B5EF4-FFF2-40B4-BE49-F238E27FC236}">
                <a16:creationId xmlns:a16="http://schemas.microsoft.com/office/drawing/2014/main" id="{9D4D02E7-7EA5-9D14-DC8D-385FC7F5EF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45"/>
          <a:stretch/>
        </p:blipFill>
        <p:spPr>
          <a:xfrm rot="10800000">
            <a:off x="9935796" y="598876"/>
            <a:ext cx="2256203" cy="4430573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ED0A400-8B07-B188-E7AF-B46A44639D5D}"/>
              </a:ext>
            </a:extLst>
          </p:cNvPr>
          <p:cNvSpPr txBox="1">
            <a:spLocks/>
          </p:cNvSpPr>
          <p:nvPr userDrawn="1"/>
        </p:nvSpPr>
        <p:spPr>
          <a:xfrm>
            <a:off x="10822329" y="6354502"/>
            <a:ext cx="706056" cy="366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8ACB69-5BCF-D149-F72B-D9A0A5C2B601}"/>
              </a:ext>
            </a:extLst>
          </p:cNvPr>
          <p:cNvSpPr/>
          <p:nvPr userDrawn="1"/>
        </p:nvSpPr>
        <p:spPr>
          <a:xfrm>
            <a:off x="-1" y="6352172"/>
            <a:ext cx="12192001" cy="505828"/>
          </a:xfrm>
          <a:prstGeom prst="rect">
            <a:avLst/>
          </a:prstGeom>
          <a:solidFill>
            <a:srgbClr val="16A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91278F"/>
              </a:solidFill>
              <a:highlight>
                <a:srgbClr val="16A2A7"/>
              </a:highlight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99849B0-9117-3E47-FC88-07036AF8EB65}"/>
              </a:ext>
            </a:extLst>
          </p:cNvPr>
          <p:cNvSpPr txBox="1">
            <a:spLocks/>
          </p:cNvSpPr>
          <p:nvPr userDrawn="1"/>
        </p:nvSpPr>
        <p:spPr>
          <a:xfrm>
            <a:off x="404862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Executive Office of Aging &amp; Independence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044A9CD-D665-A8EB-7D1B-FB3A03F95466}"/>
              </a:ext>
            </a:extLst>
          </p:cNvPr>
          <p:cNvSpPr txBox="1">
            <a:spLocks/>
          </p:cNvSpPr>
          <p:nvPr userDrawn="1"/>
        </p:nvSpPr>
        <p:spPr>
          <a:xfrm>
            <a:off x="11167298" y="6356350"/>
            <a:ext cx="469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5A06B9-0E95-B540-99E9-3747407ACD93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578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nd green background&#10;&#10;Description automatically generated with medium confidence">
            <a:extLst>
              <a:ext uri="{FF2B5EF4-FFF2-40B4-BE49-F238E27FC236}">
                <a16:creationId xmlns:a16="http://schemas.microsoft.com/office/drawing/2014/main" id="{A329A832-82C8-59F3-9073-1BD6F357C8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-8791"/>
          <a:stretch/>
        </p:blipFill>
        <p:spPr>
          <a:xfrm>
            <a:off x="4034117" y="-1354"/>
            <a:ext cx="8875059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26C8FD0-E9D9-52A4-2075-38EF6AA8CC52}"/>
              </a:ext>
            </a:extLst>
          </p:cNvPr>
          <p:cNvSpPr/>
          <p:nvPr userDrawn="1"/>
        </p:nvSpPr>
        <p:spPr>
          <a:xfrm>
            <a:off x="-1" y="6352172"/>
            <a:ext cx="12192001" cy="505828"/>
          </a:xfrm>
          <a:prstGeom prst="rect">
            <a:avLst/>
          </a:prstGeom>
          <a:solidFill>
            <a:srgbClr val="16A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highlight>
                <a:srgbClr val="16A2A7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190D32-8E76-FD34-C0D8-8119AD44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299811"/>
            <a:ext cx="11065132" cy="39880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800" b="1" i="0">
                <a:solidFill>
                  <a:srgbClr val="8E9838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D02FE0-AA1E-68B7-EB3F-F0C93D85CB71}"/>
              </a:ext>
            </a:extLst>
          </p:cNvPr>
          <p:cNvSpPr txBox="1">
            <a:spLocks/>
          </p:cNvSpPr>
          <p:nvPr userDrawn="1"/>
        </p:nvSpPr>
        <p:spPr>
          <a:xfrm>
            <a:off x="404862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Executive Office of Aging &amp; Independence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46D5E35-AA62-2697-1462-3D38917BB8FE}"/>
              </a:ext>
            </a:extLst>
          </p:cNvPr>
          <p:cNvSpPr txBox="1">
            <a:spLocks/>
          </p:cNvSpPr>
          <p:nvPr userDrawn="1"/>
        </p:nvSpPr>
        <p:spPr>
          <a:xfrm>
            <a:off x="11167298" y="6356350"/>
            <a:ext cx="469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5A06B9-0E95-B540-99E9-3747407ACD93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4B3CB-CA8F-9C35-84BC-2F3E89FAA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990599"/>
            <a:ext cx="11065133" cy="518636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400" b="0">
                <a:solidFill>
                  <a:srgbClr val="91278F"/>
                </a:solidFill>
                <a:latin typeface="Corbel" panose="020B0503020204020204" pitchFamily="34" charset="0"/>
              </a:defRPr>
            </a:lvl1pPr>
            <a:lvl2pPr marL="401638" indent="-169863">
              <a:buClr>
                <a:srgbClr val="141D45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rgbClr val="141D45"/>
                </a:solidFill>
                <a:latin typeface="Corbel" panose="020B0503020204020204" pitchFamily="34" charset="0"/>
              </a:defRPr>
            </a:lvl2pPr>
            <a:lvl3pPr marL="914400" indent="-396875">
              <a:buClr>
                <a:srgbClr val="141D45"/>
              </a:buClr>
              <a:buFontTx/>
              <a:buNone/>
              <a:tabLst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3pPr>
            <a:lvl4pPr marL="1371600" indent="0">
              <a:buClr>
                <a:srgbClr val="141D45"/>
              </a:buClr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4pPr>
            <a:lvl5pPr marL="1828800" indent="0">
              <a:buClr>
                <a:srgbClr val="141D45"/>
              </a:buClr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963205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-up of a blue and white background&#10;&#10;Description automatically generated">
            <a:extLst>
              <a:ext uri="{FF2B5EF4-FFF2-40B4-BE49-F238E27FC236}">
                <a16:creationId xmlns:a16="http://schemas.microsoft.com/office/drawing/2014/main" id="{1CF7945B-6098-AB98-D563-18DEB9C800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6000"/>
          </a:blip>
          <a:srcRect r="5271"/>
          <a:stretch/>
        </p:blipFill>
        <p:spPr>
          <a:xfrm>
            <a:off x="1465000" y="-17225"/>
            <a:ext cx="10727000" cy="68752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190D32-8E76-FD34-C0D8-8119AD44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043" y="299811"/>
            <a:ext cx="11049457" cy="39880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800" b="1" i="0">
                <a:solidFill>
                  <a:srgbClr val="8E9838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4B3CB-CA8F-9C35-84BC-2F3E89FAA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176" y="998425"/>
            <a:ext cx="11049457" cy="4351338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400" b="0">
                <a:solidFill>
                  <a:srgbClr val="91278F"/>
                </a:solidFill>
                <a:latin typeface="Corbel" panose="020B0503020204020204" pitchFamily="34" charset="0"/>
              </a:defRPr>
            </a:lvl1pPr>
            <a:lvl2pPr marL="457200" indent="0">
              <a:buFontTx/>
              <a:buNone/>
              <a:defRPr sz="2000">
                <a:solidFill>
                  <a:srgbClr val="141D45"/>
                </a:solidFill>
                <a:latin typeface="Corbel" panose="020B0503020204020204" pitchFamily="34" charset="0"/>
              </a:defRPr>
            </a:lvl2pPr>
            <a:lvl3pPr marL="914400" indent="0">
              <a:buFontTx/>
              <a:buNone/>
              <a:defRPr sz="2000">
                <a:solidFill>
                  <a:srgbClr val="141D45"/>
                </a:solidFill>
                <a:latin typeface="Corbel" panose="020B0503020204020204" pitchFamily="34" charset="0"/>
              </a:defRPr>
            </a:lvl3pPr>
            <a:lvl4pPr marL="1371600" indent="0"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4pPr>
            <a:lvl5pPr marL="1828800" indent="0"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CA3318-C592-D052-97DB-44DFB591665F}"/>
              </a:ext>
            </a:extLst>
          </p:cNvPr>
          <p:cNvSpPr/>
          <p:nvPr userDrawn="1"/>
        </p:nvSpPr>
        <p:spPr>
          <a:xfrm>
            <a:off x="-1" y="6352172"/>
            <a:ext cx="12192001" cy="505828"/>
          </a:xfrm>
          <a:prstGeom prst="rect">
            <a:avLst/>
          </a:prstGeom>
          <a:solidFill>
            <a:srgbClr val="16A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highlight>
                <a:srgbClr val="16A2A7"/>
              </a:highlight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1F0BABE-3E95-F431-A000-DF96822200E6}"/>
              </a:ext>
            </a:extLst>
          </p:cNvPr>
          <p:cNvSpPr txBox="1">
            <a:spLocks/>
          </p:cNvSpPr>
          <p:nvPr userDrawn="1"/>
        </p:nvSpPr>
        <p:spPr>
          <a:xfrm>
            <a:off x="404862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Executive Office of Aging &amp; Independence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55458FB-5CA5-3952-881D-85D1F2BBA7FF}"/>
              </a:ext>
            </a:extLst>
          </p:cNvPr>
          <p:cNvSpPr txBox="1">
            <a:spLocks/>
          </p:cNvSpPr>
          <p:nvPr userDrawn="1"/>
        </p:nvSpPr>
        <p:spPr>
          <a:xfrm>
            <a:off x="11167298" y="6356350"/>
            <a:ext cx="469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5A06B9-0E95-B540-99E9-3747407ACD93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736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CF5E1-2B43-4B8A-A655-86D2C345E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BB25F5-77FD-40EF-8CED-CDD297007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F7DC-894B-3146-9E26-E4A23DCFC9BA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48512D-4731-48F5-9A1B-62F8558B2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029C14-BE64-4C8F-A6C5-5CAB6A83C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7AD8-A55A-6E4E-8A17-B0F5A77A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635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6C8FD0-E9D9-52A4-2075-38EF6AA8CC52}"/>
              </a:ext>
            </a:extLst>
          </p:cNvPr>
          <p:cNvSpPr/>
          <p:nvPr userDrawn="1"/>
        </p:nvSpPr>
        <p:spPr>
          <a:xfrm>
            <a:off x="-1" y="6352172"/>
            <a:ext cx="12192001" cy="505828"/>
          </a:xfrm>
          <a:prstGeom prst="rect">
            <a:avLst/>
          </a:prstGeom>
          <a:solidFill>
            <a:srgbClr val="16A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highlight>
                <a:srgbClr val="16A2A7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190D32-8E76-FD34-C0D8-8119AD44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299811"/>
            <a:ext cx="11065132" cy="39880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800" b="1" i="0">
                <a:solidFill>
                  <a:srgbClr val="8E9838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D02FE0-AA1E-68B7-EB3F-F0C93D85CB71}"/>
              </a:ext>
            </a:extLst>
          </p:cNvPr>
          <p:cNvSpPr txBox="1">
            <a:spLocks/>
          </p:cNvSpPr>
          <p:nvPr userDrawn="1"/>
        </p:nvSpPr>
        <p:spPr>
          <a:xfrm>
            <a:off x="404862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Executive Office of Aging &amp; Independence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46D5E35-AA62-2697-1462-3D38917BB8FE}"/>
              </a:ext>
            </a:extLst>
          </p:cNvPr>
          <p:cNvSpPr txBox="1">
            <a:spLocks/>
          </p:cNvSpPr>
          <p:nvPr userDrawn="1"/>
        </p:nvSpPr>
        <p:spPr>
          <a:xfrm>
            <a:off x="11167298" y="6356350"/>
            <a:ext cx="469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5A06B9-0E95-B540-99E9-3747407ACD93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3452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6C8FD0-E9D9-52A4-2075-38EF6AA8CC52}"/>
              </a:ext>
            </a:extLst>
          </p:cNvPr>
          <p:cNvSpPr/>
          <p:nvPr userDrawn="1"/>
        </p:nvSpPr>
        <p:spPr>
          <a:xfrm>
            <a:off x="-1" y="6352172"/>
            <a:ext cx="12192001" cy="505828"/>
          </a:xfrm>
          <a:prstGeom prst="rect">
            <a:avLst/>
          </a:prstGeom>
          <a:solidFill>
            <a:srgbClr val="16A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highlight>
                <a:srgbClr val="16A2A7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190D32-8E76-FD34-C0D8-8119AD44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299811"/>
            <a:ext cx="11065132" cy="39880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800" b="1" i="0">
                <a:solidFill>
                  <a:srgbClr val="8E9838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D02FE0-AA1E-68B7-EB3F-F0C93D85CB71}"/>
              </a:ext>
            </a:extLst>
          </p:cNvPr>
          <p:cNvSpPr txBox="1">
            <a:spLocks/>
          </p:cNvSpPr>
          <p:nvPr userDrawn="1"/>
        </p:nvSpPr>
        <p:spPr>
          <a:xfrm>
            <a:off x="404862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Executive Office of Aging &amp; Independence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46D5E35-AA62-2697-1462-3D38917BB8FE}"/>
              </a:ext>
            </a:extLst>
          </p:cNvPr>
          <p:cNvSpPr txBox="1">
            <a:spLocks/>
          </p:cNvSpPr>
          <p:nvPr userDrawn="1"/>
        </p:nvSpPr>
        <p:spPr>
          <a:xfrm>
            <a:off x="11167298" y="6356350"/>
            <a:ext cx="469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5A06B9-0E95-B540-99E9-3747407ACD93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4B3CB-CA8F-9C35-84BC-2F3E89FAA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1" y="990599"/>
            <a:ext cx="5524500" cy="518636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400" b="0">
                <a:solidFill>
                  <a:srgbClr val="91278F"/>
                </a:solidFill>
                <a:latin typeface="Corbel" panose="020B0503020204020204" pitchFamily="34" charset="0"/>
              </a:defRPr>
            </a:lvl1pPr>
            <a:lvl2pPr marL="401638" indent="-169863">
              <a:buClr>
                <a:srgbClr val="141D45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rgbClr val="141D45"/>
                </a:solidFill>
                <a:latin typeface="Corbel" panose="020B0503020204020204" pitchFamily="34" charset="0"/>
              </a:defRPr>
            </a:lvl2pPr>
            <a:lvl3pPr marL="914400" indent="-396875">
              <a:buClr>
                <a:srgbClr val="141D45"/>
              </a:buClr>
              <a:buFontTx/>
              <a:buNone/>
              <a:tabLst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3pPr>
            <a:lvl4pPr marL="1371600" indent="0">
              <a:buClr>
                <a:srgbClr val="141D45"/>
              </a:buClr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4pPr>
            <a:lvl5pPr marL="1828800" indent="0">
              <a:buClr>
                <a:srgbClr val="141D45"/>
              </a:buClr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F9738A8-226F-DA0D-2F98-E0E1C19D01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0000" y="990600"/>
            <a:ext cx="5286633" cy="51863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393480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6C8FD0-E9D9-52A4-2075-38EF6AA8CC52}"/>
              </a:ext>
            </a:extLst>
          </p:cNvPr>
          <p:cNvSpPr/>
          <p:nvPr userDrawn="1"/>
        </p:nvSpPr>
        <p:spPr>
          <a:xfrm>
            <a:off x="-1" y="6352172"/>
            <a:ext cx="12192001" cy="505828"/>
          </a:xfrm>
          <a:prstGeom prst="rect">
            <a:avLst/>
          </a:prstGeom>
          <a:solidFill>
            <a:srgbClr val="16A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highlight>
                <a:srgbClr val="16A2A7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190D32-8E76-FD34-C0D8-8119AD44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299811"/>
            <a:ext cx="11065132" cy="39880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800" b="1" i="0">
                <a:solidFill>
                  <a:srgbClr val="8E9838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D02FE0-AA1E-68B7-EB3F-F0C93D85CB71}"/>
              </a:ext>
            </a:extLst>
          </p:cNvPr>
          <p:cNvSpPr txBox="1">
            <a:spLocks/>
          </p:cNvSpPr>
          <p:nvPr userDrawn="1"/>
        </p:nvSpPr>
        <p:spPr>
          <a:xfrm>
            <a:off x="404862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Executive Office of Aging &amp; Independence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46D5E35-AA62-2697-1462-3D38917BB8FE}"/>
              </a:ext>
            </a:extLst>
          </p:cNvPr>
          <p:cNvSpPr txBox="1">
            <a:spLocks/>
          </p:cNvSpPr>
          <p:nvPr userDrawn="1"/>
        </p:nvSpPr>
        <p:spPr>
          <a:xfrm>
            <a:off x="11167298" y="6356350"/>
            <a:ext cx="469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5A06B9-0E95-B540-99E9-3747407ACD93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4B3CB-CA8F-9C35-84BC-2F3E89FAA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9" y="990599"/>
            <a:ext cx="5524500" cy="518636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400" b="0">
                <a:solidFill>
                  <a:srgbClr val="91278F"/>
                </a:solidFill>
                <a:latin typeface="Corbel" panose="020B0503020204020204" pitchFamily="34" charset="0"/>
              </a:defRPr>
            </a:lvl1pPr>
            <a:lvl2pPr marL="401638" indent="-169863">
              <a:buClr>
                <a:srgbClr val="141D45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rgbClr val="141D45"/>
                </a:solidFill>
                <a:latin typeface="Corbel" panose="020B0503020204020204" pitchFamily="34" charset="0"/>
              </a:defRPr>
            </a:lvl2pPr>
            <a:lvl3pPr marL="914400" indent="-396875">
              <a:buClr>
                <a:srgbClr val="141D45"/>
              </a:buClr>
              <a:buFontTx/>
              <a:buNone/>
              <a:tabLst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3pPr>
            <a:lvl4pPr marL="1371600" indent="0">
              <a:buClr>
                <a:srgbClr val="141D45"/>
              </a:buClr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4pPr>
            <a:lvl5pPr marL="1828800" indent="0">
              <a:buClr>
                <a:srgbClr val="141D45"/>
              </a:buClr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F9738A8-226F-DA0D-2F98-E0E1C19D01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1501" y="990600"/>
            <a:ext cx="5286633" cy="51863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107006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6C8FD0-E9D9-52A4-2075-38EF6AA8CC52}"/>
              </a:ext>
            </a:extLst>
          </p:cNvPr>
          <p:cNvSpPr/>
          <p:nvPr userDrawn="1"/>
        </p:nvSpPr>
        <p:spPr>
          <a:xfrm>
            <a:off x="-1" y="6352172"/>
            <a:ext cx="12192001" cy="505828"/>
          </a:xfrm>
          <a:prstGeom prst="rect">
            <a:avLst/>
          </a:prstGeom>
          <a:solidFill>
            <a:srgbClr val="16A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highlight>
                <a:srgbClr val="16A2A7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190D32-8E76-FD34-C0D8-8119AD44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299811"/>
            <a:ext cx="11065132" cy="39880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800" b="1" i="0">
                <a:solidFill>
                  <a:srgbClr val="8E9838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D02FE0-AA1E-68B7-EB3F-F0C93D85CB71}"/>
              </a:ext>
            </a:extLst>
          </p:cNvPr>
          <p:cNvSpPr txBox="1">
            <a:spLocks/>
          </p:cNvSpPr>
          <p:nvPr userDrawn="1"/>
        </p:nvSpPr>
        <p:spPr>
          <a:xfrm>
            <a:off x="404862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Executive Office of Aging &amp; Independence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46D5E35-AA62-2697-1462-3D38917BB8FE}"/>
              </a:ext>
            </a:extLst>
          </p:cNvPr>
          <p:cNvSpPr txBox="1">
            <a:spLocks/>
          </p:cNvSpPr>
          <p:nvPr userDrawn="1"/>
        </p:nvSpPr>
        <p:spPr>
          <a:xfrm>
            <a:off x="11167298" y="6356350"/>
            <a:ext cx="469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5A06B9-0E95-B540-99E9-3747407ACD93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4B3CB-CA8F-9C35-84BC-2F3E89FAA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990599"/>
            <a:ext cx="8394700" cy="518636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400" b="0">
                <a:solidFill>
                  <a:srgbClr val="91278F"/>
                </a:solidFill>
                <a:latin typeface="Corbel" panose="020B0503020204020204" pitchFamily="34" charset="0"/>
              </a:defRPr>
            </a:lvl1pPr>
            <a:lvl2pPr marL="401638" indent="-169863">
              <a:buClr>
                <a:srgbClr val="141D45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rgbClr val="141D45"/>
                </a:solidFill>
                <a:latin typeface="Corbel" panose="020B0503020204020204" pitchFamily="34" charset="0"/>
              </a:defRPr>
            </a:lvl2pPr>
            <a:lvl3pPr marL="914400" indent="-396875">
              <a:buClr>
                <a:srgbClr val="141D45"/>
              </a:buClr>
              <a:buFontTx/>
              <a:buNone/>
              <a:tabLst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3pPr>
            <a:lvl4pPr marL="1371600" indent="0">
              <a:buClr>
                <a:srgbClr val="141D45"/>
              </a:buClr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4pPr>
            <a:lvl5pPr marL="1828800" indent="0">
              <a:buClr>
                <a:srgbClr val="141D45"/>
              </a:buClr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 descr="A group of colorful shapes&#10;&#10;Description automatically generated">
            <a:extLst>
              <a:ext uri="{FF2B5EF4-FFF2-40B4-BE49-F238E27FC236}">
                <a16:creationId xmlns:a16="http://schemas.microsoft.com/office/drawing/2014/main" id="{A4641E66-81CB-7447-BCC5-1FE747C939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366" t="105" r="1690" b="-105"/>
          <a:stretch/>
        </p:blipFill>
        <p:spPr>
          <a:xfrm rot="10800000">
            <a:off x="9220200" y="241478"/>
            <a:ext cx="2971800" cy="601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61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6C8FD0-E9D9-52A4-2075-38EF6AA8CC52}"/>
              </a:ext>
            </a:extLst>
          </p:cNvPr>
          <p:cNvSpPr/>
          <p:nvPr userDrawn="1"/>
        </p:nvSpPr>
        <p:spPr>
          <a:xfrm>
            <a:off x="-1" y="6352172"/>
            <a:ext cx="12192001" cy="505828"/>
          </a:xfrm>
          <a:prstGeom prst="rect">
            <a:avLst/>
          </a:prstGeom>
          <a:solidFill>
            <a:srgbClr val="16A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highlight>
                <a:srgbClr val="16A2A7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190D32-8E76-FD34-C0D8-8119AD44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9" y="299811"/>
            <a:ext cx="11600556" cy="39880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800" b="1" i="0">
                <a:solidFill>
                  <a:srgbClr val="8E9838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D02FE0-AA1E-68B7-EB3F-F0C93D85CB71}"/>
              </a:ext>
            </a:extLst>
          </p:cNvPr>
          <p:cNvSpPr txBox="1">
            <a:spLocks/>
          </p:cNvSpPr>
          <p:nvPr userDrawn="1"/>
        </p:nvSpPr>
        <p:spPr>
          <a:xfrm>
            <a:off x="404862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Executive Office of Aging &amp; Independence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46D5E35-AA62-2697-1462-3D38917BB8FE}"/>
              </a:ext>
            </a:extLst>
          </p:cNvPr>
          <p:cNvSpPr txBox="1">
            <a:spLocks/>
          </p:cNvSpPr>
          <p:nvPr userDrawn="1"/>
        </p:nvSpPr>
        <p:spPr>
          <a:xfrm>
            <a:off x="11167298" y="6356350"/>
            <a:ext cx="469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5A06B9-0E95-B540-99E9-3747407ACD93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4B3CB-CA8F-9C35-84BC-2F3E89FAA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5999" y="990599"/>
            <a:ext cx="8080633" cy="518636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400" b="0">
                <a:solidFill>
                  <a:srgbClr val="91278F"/>
                </a:solidFill>
                <a:latin typeface="Corbel" panose="020B0503020204020204" pitchFamily="34" charset="0"/>
              </a:defRPr>
            </a:lvl1pPr>
            <a:lvl2pPr marL="401638" indent="-169863">
              <a:buClr>
                <a:srgbClr val="141D45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rgbClr val="141D45"/>
                </a:solidFill>
                <a:latin typeface="Corbel" panose="020B0503020204020204" pitchFamily="34" charset="0"/>
              </a:defRPr>
            </a:lvl2pPr>
            <a:lvl3pPr marL="914400" indent="-396875">
              <a:buClr>
                <a:srgbClr val="141D45"/>
              </a:buClr>
              <a:buFontTx/>
              <a:buNone/>
              <a:tabLst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3pPr>
            <a:lvl4pPr marL="1371600" indent="0">
              <a:buClr>
                <a:srgbClr val="141D45"/>
              </a:buClr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4pPr>
            <a:lvl5pPr marL="1828800" indent="0">
              <a:buClr>
                <a:srgbClr val="141D45"/>
              </a:buClr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 descr="A group of colorful shapes&#10;&#10;Description automatically generated">
            <a:extLst>
              <a:ext uri="{FF2B5EF4-FFF2-40B4-BE49-F238E27FC236}">
                <a16:creationId xmlns:a16="http://schemas.microsoft.com/office/drawing/2014/main" id="{A4641E66-81CB-7447-BCC5-1FE747C939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366" t="105" r="1690" b="-105"/>
          <a:stretch/>
        </p:blipFill>
        <p:spPr>
          <a:xfrm>
            <a:off x="-4283" y="194146"/>
            <a:ext cx="3001483" cy="60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257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colorful shapes&#10;&#10;Description automatically generated">
            <a:extLst>
              <a:ext uri="{FF2B5EF4-FFF2-40B4-BE49-F238E27FC236}">
                <a16:creationId xmlns:a16="http://schemas.microsoft.com/office/drawing/2014/main" id="{A4641E66-81CB-7447-BCC5-1FE747C939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9000"/>
          </a:blip>
          <a:srcRect l="1555" t="105" r="1690" b="-105"/>
          <a:stretch/>
        </p:blipFill>
        <p:spPr>
          <a:xfrm rot="16200000">
            <a:off x="7591852" y="1869648"/>
            <a:ext cx="3104297" cy="6096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26C8FD0-E9D9-52A4-2075-38EF6AA8CC52}"/>
              </a:ext>
            </a:extLst>
          </p:cNvPr>
          <p:cNvSpPr/>
          <p:nvPr userDrawn="1"/>
        </p:nvSpPr>
        <p:spPr>
          <a:xfrm>
            <a:off x="-1" y="6352172"/>
            <a:ext cx="12192001" cy="505828"/>
          </a:xfrm>
          <a:prstGeom prst="rect">
            <a:avLst/>
          </a:prstGeom>
          <a:solidFill>
            <a:srgbClr val="16A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highlight>
                <a:srgbClr val="16A2A7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190D32-8E76-FD34-C0D8-8119AD44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299811"/>
            <a:ext cx="11065132" cy="39880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800" b="1" i="0">
                <a:solidFill>
                  <a:srgbClr val="8E9838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D02FE0-AA1E-68B7-EB3F-F0C93D85CB71}"/>
              </a:ext>
            </a:extLst>
          </p:cNvPr>
          <p:cNvSpPr txBox="1">
            <a:spLocks/>
          </p:cNvSpPr>
          <p:nvPr userDrawn="1"/>
        </p:nvSpPr>
        <p:spPr>
          <a:xfrm>
            <a:off x="404862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Executive Office of Aging &amp; Independence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46D5E35-AA62-2697-1462-3D38917BB8FE}"/>
              </a:ext>
            </a:extLst>
          </p:cNvPr>
          <p:cNvSpPr txBox="1">
            <a:spLocks/>
          </p:cNvSpPr>
          <p:nvPr userDrawn="1"/>
        </p:nvSpPr>
        <p:spPr>
          <a:xfrm>
            <a:off x="11167298" y="6356350"/>
            <a:ext cx="469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5A06B9-0E95-B540-99E9-3747407ACD93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4B3CB-CA8F-9C35-84BC-2F3E89FAA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990599"/>
            <a:ext cx="11049000" cy="518636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400" b="0">
                <a:solidFill>
                  <a:srgbClr val="91278F"/>
                </a:solidFill>
                <a:latin typeface="Corbel" panose="020B0503020204020204" pitchFamily="34" charset="0"/>
              </a:defRPr>
            </a:lvl1pPr>
            <a:lvl2pPr marL="401638" indent="-169863">
              <a:buClr>
                <a:srgbClr val="141D45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rgbClr val="141D45"/>
                </a:solidFill>
                <a:latin typeface="Corbel" panose="020B0503020204020204" pitchFamily="34" charset="0"/>
              </a:defRPr>
            </a:lvl2pPr>
            <a:lvl3pPr marL="914400" indent="-396875">
              <a:buClr>
                <a:srgbClr val="141D45"/>
              </a:buClr>
              <a:buFontTx/>
              <a:buNone/>
              <a:tabLst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3pPr>
            <a:lvl4pPr marL="1371600" indent="0">
              <a:buClr>
                <a:srgbClr val="141D45"/>
              </a:buClr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4pPr>
            <a:lvl5pPr marL="1828800" indent="0">
              <a:buClr>
                <a:srgbClr val="141D45"/>
              </a:buClr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943438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white and green background&#10;&#10;Description automatically generated with medium confidence">
            <a:extLst>
              <a:ext uri="{FF2B5EF4-FFF2-40B4-BE49-F238E27FC236}">
                <a16:creationId xmlns:a16="http://schemas.microsoft.com/office/drawing/2014/main" id="{52D057C7-FB4F-EEB8-C9ED-7A1C4ECE15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081"/>
          <a:stretch/>
        </p:blipFill>
        <p:spPr>
          <a:xfrm>
            <a:off x="4925961" y="-2191"/>
            <a:ext cx="726603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299811"/>
            <a:ext cx="11049001" cy="39880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800" b="1">
                <a:solidFill>
                  <a:srgbClr val="8E983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7632" y="1165225"/>
            <a:ext cx="5270501" cy="4867274"/>
          </a:xfrm>
        </p:spPr>
        <p:txBody>
          <a:bodyPr>
            <a:noAutofit/>
          </a:bodyPr>
          <a:lstStyle>
            <a:lvl1pPr>
              <a:defRPr sz="2400" b="0" i="0">
                <a:solidFill>
                  <a:srgbClr val="91278F"/>
                </a:solidFill>
                <a:latin typeface="Corbel" panose="020B0503020204020204" pitchFamily="34" charset="0"/>
              </a:defRPr>
            </a:lvl1pPr>
            <a:lvl2pPr>
              <a:defRPr sz="2000" b="0" i="0">
                <a:latin typeface="Corbel" panose="020B0503020204020204" pitchFamily="34" charset="0"/>
              </a:defRPr>
            </a:lvl2pPr>
            <a:lvl3pPr>
              <a:defRPr b="0" i="0">
                <a:latin typeface="Corbel" panose="020B0503020204020204" pitchFamily="34" charset="0"/>
              </a:defRPr>
            </a:lvl3pPr>
            <a:lvl4pPr>
              <a:defRPr b="0" i="0">
                <a:latin typeface="Corbel" panose="020B0503020204020204" pitchFamily="34" charset="0"/>
              </a:defRPr>
            </a:lvl4pPr>
            <a:lvl5pPr>
              <a:defRPr b="0" i="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847481-6370-2019-045E-396840255A81}"/>
              </a:ext>
            </a:extLst>
          </p:cNvPr>
          <p:cNvSpPr/>
          <p:nvPr userDrawn="1"/>
        </p:nvSpPr>
        <p:spPr>
          <a:xfrm>
            <a:off x="-1" y="6352172"/>
            <a:ext cx="12192001" cy="505828"/>
          </a:xfrm>
          <a:prstGeom prst="rect">
            <a:avLst/>
          </a:prstGeom>
          <a:solidFill>
            <a:srgbClr val="16A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highlight>
                <a:srgbClr val="16A2A7"/>
              </a:highlight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BA349E1-93B7-E5D2-8069-636725CDC8DA}"/>
              </a:ext>
            </a:extLst>
          </p:cNvPr>
          <p:cNvSpPr txBox="1">
            <a:spLocks/>
          </p:cNvSpPr>
          <p:nvPr userDrawn="1"/>
        </p:nvSpPr>
        <p:spPr>
          <a:xfrm>
            <a:off x="404862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Executive Office of Aging &amp; Independence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81B221-77E5-AA0C-B99E-068E4A8EFE16}"/>
              </a:ext>
            </a:extLst>
          </p:cNvPr>
          <p:cNvSpPr txBox="1">
            <a:spLocks/>
          </p:cNvSpPr>
          <p:nvPr userDrawn="1"/>
        </p:nvSpPr>
        <p:spPr>
          <a:xfrm>
            <a:off x="11167298" y="6356350"/>
            <a:ext cx="469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5A06B9-0E95-B540-99E9-3747407ACD93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0893C9-1D53-ABB3-116B-DF30DA9DEEA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66132" y="1165224"/>
            <a:ext cx="5270501" cy="4867275"/>
          </a:xfrm>
        </p:spPr>
        <p:txBody>
          <a:bodyPr>
            <a:noAutofit/>
          </a:bodyPr>
          <a:lstStyle>
            <a:lvl1pPr>
              <a:defRPr sz="2400" b="0" i="0">
                <a:solidFill>
                  <a:srgbClr val="91278F"/>
                </a:solidFill>
                <a:latin typeface="Corbel" panose="020B0503020204020204" pitchFamily="34" charset="0"/>
              </a:defRPr>
            </a:lvl1pPr>
            <a:lvl2pPr>
              <a:defRPr sz="2000" b="0" i="0">
                <a:latin typeface="Corbel" panose="020B0503020204020204" pitchFamily="34" charset="0"/>
              </a:defRPr>
            </a:lvl2pPr>
            <a:lvl3pPr>
              <a:defRPr b="0" i="0">
                <a:latin typeface="Corbel" panose="020B0503020204020204" pitchFamily="34" charset="0"/>
              </a:defRPr>
            </a:lvl3pPr>
            <a:lvl4pPr>
              <a:defRPr b="0" i="0">
                <a:latin typeface="Corbel" panose="020B0503020204020204" pitchFamily="34" charset="0"/>
              </a:defRPr>
            </a:lvl4pPr>
            <a:lvl5pPr>
              <a:defRPr b="0" i="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003164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pyramid&#10;&#10;Description automatically generated">
            <a:extLst>
              <a:ext uri="{FF2B5EF4-FFF2-40B4-BE49-F238E27FC236}">
                <a16:creationId xmlns:a16="http://schemas.microsoft.com/office/drawing/2014/main" id="{B4331C9F-3581-1999-06FC-65B05C6884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380" t="3677" r="8426" b="5845"/>
          <a:stretch/>
        </p:blipFill>
        <p:spPr>
          <a:xfrm>
            <a:off x="344384" y="1045219"/>
            <a:ext cx="6085975" cy="530904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26C8FD0-E9D9-52A4-2075-38EF6AA8CC52}"/>
              </a:ext>
            </a:extLst>
          </p:cNvPr>
          <p:cNvSpPr/>
          <p:nvPr userDrawn="1"/>
        </p:nvSpPr>
        <p:spPr>
          <a:xfrm>
            <a:off x="-1" y="6352172"/>
            <a:ext cx="12192001" cy="505828"/>
          </a:xfrm>
          <a:prstGeom prst="rect">
            <a:avLst/>
          </a:prstGeom>
          <a:solidFill>
            <a:srgbClr val="16A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highlight>
                <a:srgbClr val="16A2A7"/>
              </a:highlight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D02FE0-AA1E-68B7-EB3F-F0C93D85CB71}"/>
              </a:ext>
            </a:extLst>
          </p:cNvPr>
          <p:cNvSpPr txBox="1">
            <a:spLocks/>
          </p:cNvSpPr>
          <p:nvPr userDrawn="1"/>
        </p:nvSpPr>
        <p:spPr>
          <a:xfrm>
            <a:off x="404862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Executive Office of Aging &amp; Independence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46D5E35-AA62-2697-1462-3D38917BB8FE}"/>
              </a:ext>
            </a:extLst>
          </p:cNvPr>
          <p:cNvSpPr txBox="1">
            <a:spLocks/>
          </p:cNvSpPr>
          <p:nvPr userDrawn="1"/>
        </p:nvSpPr>
        <p:spPr>
          <a:xfrm>
            <a:off x="11167298" y="6356350"/>
            <a:ext cx="469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5A06B9-0E95-B540-99E9-3747407ACD93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CE1C7DE5-EF32-6182-70EE-71663BD96BC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106026" y="1356833"/>
            <a:ext cx="5535631" cy="4626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Clr>
                <a:schemeClr val="accent2"/>
              </a:buClr>
              <a:buFont typeface="Arial" panose="020B0604020202020204" pitchFamily="34" charset="0"/>
              <a:buNone/>
              <a:tabLst/>
              <a:defRPr sz="2400" b="0">
                <a:solidFill>
                  <a:srgbClr val="91278F"/>
                </a:solidFill>
                <a:latin typeface="+mn-lt"/>
                <a:cs typeface="Arial" panose="020B0604020202020204" pitchFamily="34" charset="0"/>
              </a:defRPr>
            </a:lvl1pPr>
            <a:lvl2pPr marL="352425" indent="-169863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accent3">
                    <a:lumMod val="75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520700" indent="-168275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accent3">
                    <a:lumMod val="75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690563" indent="-169863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60425" indent="-169863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4A1BA58-76EC-4896-4191-EE09F12654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499" y="321053"/>
            <a:ext cx="11239501" cy="31762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800" b="1">
                <a:solidFill>
                  <a:srgbClr val="8E9838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2243384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colorful shapes&#10;&#10;Description automatically generated">
            <a:extLst>
              <a:ext uri="{FF2B5EF4-FFF2-40B4-BE49-F238E27FC236}">
                <a16:creationId xmlns:a16="http://schemas.microsoft.com/office/drawing/2014/main" id="{87CCB9B6-6388-4E87-56CA-F836410CC0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4959" b="4509"/>
          <a:stretch/>
        </p:blipFill>
        <p:spPr>
          <a:xfrm rot="16200000">
            <a:off x="8901439" y="3631022"/>
            <a:ext cx="1869425" cy="35686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ED0FDC-C39A-91B8-9717-2A844B8E6FF5}"/>
              </a:ext>
            </a:extLst>
          </p:cNvPr>
          <p:cNvSpPr/>
          <p:nvPr userDrawn="1"/>
        </p:nvSpPr>
        <p:spPr>
          <a:xfrm>
            <a:off x="-1" y="6352172"/>
            <a:ext cx="12192001" cy="505828"/>
          </a:xfrm>
          <a:prstGeom prst="rect">
            <a:avLst/>
          </a:prstGeom>
          <a:solidFill>
            <a:srgbClr val="16A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highlight>
                <a:srgbClr val="16A2A7"/>
              </a:highlight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44201EA-469D-7CB9-217E-A6879F5DAE3A}"/>
              </a:ext>
            </a:extLst>
          </p:cNvPr>
          <p:cNvSpPr txBox="1">
            <a:spLocks/>
          </p:cNvSpPr>
          <p:nvPr userDrawn="1"/>
        </p:nvSpPr>
        <p:spPr>
          <a:xfrm>
            <a:off x="404862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Executive Office of Aging &amp; Independence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BE0DB18-ECE5-CE47-80A8-C088176BF4DF}"/>
              </a:ext>
            </a:extLst>
          </p:cNvPr>
          <p:cNvSpPr txBox="1">
            <a:spLocks/>
          </p:cNvSpPr>
          <p:nvPr userDrawn="1"/>
        </p:nvSpPr>
        <p:spPr>
          <a:xfrm>
            <a:off x="11167298" y="6356350"/>
            <a:ext cx="469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5A06B9-0E95-B540-99E9-3747407ACD93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4E01E41-0514-3550-A7ED-5C7655E22C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633" y="2577644"/>
            <a:ext cx="11049000" cy="1423311"/>
          </a:xfrm>
        </p:spPr>
        <p:txBody>
          <a:bodyPr lIns="0" tIns="0" rIns="0" bIns="0">
            <a:noAutofit/>
          </a:bodyPr>
          <a:lstStyle>
            <a:lvl1pPr algn="ctr">
              <a:defRPr b="1" i="0">
                <a:solidFill>
                  <a:srgbClr val="8E9838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Divider Page</a:t>
            </a:r>
          </a:p>
        </p:txBody>
      </p:sp>
    </p:spTree>
    <p:extLst>
      <p:ext uri="{BB962C8B-B14F-4D97-AF65-F5344CB8AC3E}">
        <p14:creationId xmlns:p14="http://schemas.microsoft.com/office/powerpoint/2010/main" val="28853953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365D177-50F8-6261-FFA3-2B2A79778030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141D4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2EB62D-90CA-03AA-C06F-022E6488E01C}"/>
              </a:ext>
            </a:extLst>
          </p:cNvPr>
          <p:cNvSpPr txBox="1"/>
          <p:nvPr userDrawn="1"/>
        </p:nvSpPr>
        <p:spPr>
          <a:xfrm>
            <a:off x="4403559" y="2115650"/>
            <a:ext cx="7216942" cy="101566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/>
            <a:r>
              <a:rPr lang="en-US" sz="6000" b="1" i="0">
                <a:solidFill>
                  <a:srgbClr val="85BC41"/>
                </a:solidFill>
                <a:latin typeface="+mj-lt"/>
              </a:rPr>
              <a:t>THANK YOU!</a:t>
            </a:r>
          </a:p>
        </p:txBody>
      </p:sp>
      <p:pic>
        <p:nvPicPr>
          <p:cNvPr id="18" name="Picture 17" descr="A group of colorful shapes&#10;&#10;Description automatically generated">
            <a:extLst>
              <a:ext uri="{FF2B5EF4-FFF2-40B4-BE49-F238E27FC236}">
                <a16:creationId xmlns:a16="http://schemas.microsoft.com/office/drawing/2014/main" id="{32FB901D-DACE-040E-E0FF-B50EFD1F0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59" b="4509"/>
          <a:stretch/>
        </p:blipFill>
        <p:spPr>
          <a:xfrm>
            <a:off x="-2" y="-11676"/>
            <a:ext cx="3598607" cy="6869676"/>
          </a:xfrm>
          <a:prstGeom prst="rect">
            <a:avLst/>
          </a:prstGeom>
        </p:spPr>
      </p:pic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E6EAEBF2-DC73-F9E8-A089-79497A25F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3558" y="3548888"/>
            <a:ext cx="7216942" cy="2775712"/>
          </a:xfrm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2pPr>
            <a:lvl3pPr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3pPr>
            <a:lvl4pPr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4pPr>
            <a:lvl5pPr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93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F7DC-894B-3146-9E26-E4A23DCFC9BA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7AD8-A55A-6E4E-8A17-B0F5A77A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452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12EB62D-90CA-03AA-C06F-022E6488E01C}"/>
              </a:ext>
            </a:extLst>
          </p:cNvPr>
          <p:cNvSpPr txBox="1"/>
          <p:nvPr userDrawn="1"/>
        </p:nvSpPr>
        <p:spPr>
          <a:xfrm>
            <a:off x="4403559" y="2115650"/>
            <a:ext cx="7216942" cy="101566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/>
            <a:r>
              <a:rPr lang="en-US" sz="6000" b="1" i="0">
                <a:solidFill>
                  <a:srgbClr val="8E9838"/>
                </a:solidFill>
                <a:latin typeface="+mj-lt"/>
              </a:rPr>
              <a:t>THANK YOU!</a:t>
            </a:r>
          </a:p>
        </p:txBody>
      </p:sp>
      <p:pic>
        <p:nvPicPr>
          <p:cNvPr id="18" name="Picture 17" descr="A group of colorful shapes&#10;&#10;Description automatically generated">
            <a:extLst>
              <a:ext uri="{FF2B5EF4-FFF2-40B4-BE49-F238E27FC236}">
                <a16:creationId xmlns:a16="http://schemas.microsoft.com/office/drawing/2014/main" id="{32FB901D-DACE-040E-E0FF-B50EFD1F0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59" b="4509"/>
          <a:stretch/>
        </p:blipFill>
        <p:spPr>
          <a:xfrm>
            <a:off x="-2" y="-11676"/>
            <a:ext cx="3598607" cy="6869676"/>
          </a:xfrm>
          <a:prstGeom prst="rect">
            <a:avLst/>
          </a:prstGeom>
        </p:spPr>
      </p:pic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E6EAEBF2-DC73-F9E8-A089-79497A25F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3558" y="3548888"/>
            <a:ext cx="7216942" cy="2775712"/>
          </a:xfrm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2pPr>
            <a:lvl3pPr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3pPr>
            <a:lvl4pPr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4pPr>
            <a:lvl5pPr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0693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F7DC-894B-3146-9E26-E4A23DCFC9BA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7AD8-A55A-6E4E-8A17-B0F5A77A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91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F7DC-894B-3146-9E26-E4A23DCFC9BA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7AD8-A55A-6E4E-8A17-B0F5A77A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62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F7DC-894B-3146-9E26-E4A23DCFC9BA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7AD8-A55A-6E4E-8A17-B0F5A77A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5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F7DC-894B-3146-9E26-E4A23DCFC9BA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7AD8-A55A-6E4E-8A17-B0F5A77A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25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DF7DC-894B-3146-9E26-E4A23DCFC9BA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47AD8-A55A-6E4E-8A17-B0F5A77AF5F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8DAD87A0-D861-462C-88FE-422A1C1C314A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8BC74FF-F10F-4A36-92E6-E6D397606DA5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-34506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A1A9CB5-CFA1-4457-B84E-D42C56A323BE}"/>
              </a:ext>
            </a:extLst>
          </p:cNvPr>
          <p:cNvSpPr/>
          <p:nvPr userDrawn="1"/>
        </p:nvSpPr>
        <p:spPr>
          <a:xfrm>
            <a:off x="4165600" y="6050726"/>
            <a:ext cx="4209691" cy="81088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BF599C-034F-41CD-BE6C-60A8D154F7AC}"/>
              </a:ext>
            </a:extLst>
          </p:cNvPr>
          <p:cNvSpPr txBox="1"/>
          <p:nvPr userDrawn="1"/>
        </p:nvSpPr>
        <p:spPr>
          <a:xfrm>
            <a:off x="3671978" y="6677633"/>
            <a:ext cx="75394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</a:rPr>
              <a:t>@Massachusetts Assisted Living Association, Inc. 2024. All Rights Reserved.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9F4334-9C2F-8F4B-DD21-0D3E2A67C369}"/>
              </a:ext>
            </a:extLst>
          </p:cNvPr>
          <p:cNvSpPr/>
          <p:nvPr userDrawn="1"/>
        </p:nvSpPr>
        <p:spPr>
          <a:xfrm>
            <a:off x="3301042" y="5105950"/>
            <a:ext cx="4725357" cy="17347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BD900A-3EF9-8AF8-548A-977312C3FE7A}"/>
              </a:ext>
            </a:extLst>
          </p:cNvPr>
          <p:cNvSpPr txBox="1"/>
          <p:nvPr userDrawn="1"/>
        </p:nvSpPr>
        <p:spPr>
          <a:xfrm>
            <a:off x="3062378" y="6555121"/>
            <a:ext cx="8048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>
                    <a:lumMod val="85000"/>
                  </a:schemeClr>
                </a:solidFill>
              </a:rPr>
              <a:t>©2025 Massachusetts Assisted Living Association (Mass-ALA).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9710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4800" y="6351819"/>
            <a:ext cx="785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871200" y="6356351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 typeface="Arial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8EE48-FF1E-A440-BFD0-EB736DD00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2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fld id="{105A06B9-0E95-B540-99E9-3747407ACD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7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  <p:sldLayoutId id="2147483840" r:id="rId18"/>
    <p:sldLayoutId id="2147483841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60">
          <p15:clr>
            <a:srgbClr val="F26B43"/>
          </p15:clr>
        </p15:guide>
        <p15:guide id="4" pos="7320">
          <p15:clr>
            <a:srgbClr val="F26B43"/>
          </p15:clr>
        </p15:guide>
        <p15:guide id="5" orient="horz" pos="192">
          <p15:clr>
            <a:srgbClr val="F26B43"/>
          </p15:clr>
        </p15:guide>
        <p15:guide id="6" orient="horz" pos="624">
          <p15:clr>
            <a:srgbClr val="F26B43"/>
          </p15:clr>
        </p15:guide>
        <p15:guide id="7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82908-018C-C2A3-CA2B-C4141F156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553706"/>
            <a:ext cx="11049000" cy="2101323"/>
          </a:xfrm>
        </p:spPr>
        <p:txBody>
          <a:bodyPr/>
          <a:lstStyle/>
          <a:p>
            <a:r>
              <a:rPr lang="en-US" sz="4000">
                <a:latin typeface="Corbel"/>
              </a:rPr>
              <a:t>ALR Commission Meeting  #11</a:t>
            </a:r>
            <a:br>
              <a:rPr lang="en-US" sz="4000"/>
            </a:br>
            <a:r>
              <a:rPr lang="en-US" sz="3600" b="0" i="1">
                <a:latin typeface="Corbel"/>
              </a:rPr>
              <a:t>Tuesday, November  17</a:t>
            </a:r>
            <a:r>
              <a:rPr lang="en-US" sz="3600" b="0" i="1" baseline="30000">
                <a:latin typeface="Corbel"/>
              </a:rPr>
              <a:t>th</a:t>
            </a:r>
            <a:r>
              <a:rPr lang="en-US" sz="3600" b="0" i="1">
                <a:latin typeface="Corbel"/>
              </a:rPr>
              <a:t> | 11:00 AM</a:t>
            </a:r>
            <a:endParaRPr lang="en-US" sz="3600" b="0" i="1"/>
          </a:p>
        </p:txBody>
      </p:sp>
    </p:spTree>
    <p:extLst>
      <p:ext uri="{BB962C8B-B14F-4D97-AF65-F5344CB8AC3E}">
        <p14:creationId xmlns:p14="http://schemas.microsoft.com/office/powerpoint/2010/main" val="2009149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his is an infographic outlining the income eligibility for Senior Affordable Housing &amp; Long-Term Services and Supports ">
            <a:extLst>
              <a:ext uri="{FF2B5EF4-FFF2-40B4-BE49-F238E27FC236}">
                <a16:creationId xmlns:a16="http://schemas.microsoft.com/office/drawing/2014/main" id="{E0FD1E6D-2CB1-B85D-ADB5-1198A4A5B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299811"/>
            <a:ext cx="10731499" cy="398803"/>
          </a:xfrm>
        </p:spPr>
        <p:txBody>
          <a:bodyPr/>
          <a:lstStyle/>
          <a:p>
            <a:r>
              <a:rPr lang="en-US" dirty="0"/>
              <a:t>Eligibility for Senior Affordable Housing &amp; Long-Term Services and Supports </a:t>
            </a:r>
          </a:p>
        </p:txBody>
      </p:sp>
      <p:pic>
        <p:nvPicPr>
          <p:cNvPr id="6" name="Picture 5" descr="This is an infographic outlining the income eligibility for Senior Affordable Housing &amp; Long-Term Services and Supports ">
            <a:extLst>
              <a:ext uri="{FF2B5EF4-FFF2-40B4-BE49-F238E27FC236}">
                <a16:creationId xmlns:a16="http://schemas.microsoft.com/office/drawing/2014/main" id="{976EBFB2-41BE-F7C8-B2B5-9AEBB1EDE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08" y="990226"/>
            <a:ext cx="10993384" cy="53537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828E6C-F717-5A44-EE2C-7B9E33700C28}"/>
              </a:ext>
            </a:extLst>
          </p:cNvPr>
          <p:cNvSpPr txBox="1"/>
          <p:nvPr/>
        </p:nvSpPr>
        <p:spPr>
          <a:xfrm>
            <a:off x="5937250" y="698614"/>
            <a:ext cx="622754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/>
              <a:t>Note: Graphic created by 2LifeCommunities and represents historic amounts (circa MA 2021)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587192-5826-E2A0-FB83-F3F9111A8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7200" y="3835400"/>
            <a:ext cx="336550" cy="114300"/>
          </a:xfrm>
          <a:prstGeom prst="rect">
            <a:avLst/>
          </a:prstGeom>
          <a:solidFill>
            <a:srgbClr val="F6F8F8"/>
          </a:solidFill>
          <a:ln>
            <a:solidFill>
              <a:srgbClr val="F6F8F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E3BDFE-0C9B-9586-09EB-13584B48E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55800" y="4616450"/>
            <a:ext cx="1758950" cy="114300"/>
          </a:xfrm>
          <a:prstGeom prst="rect">
            <a:avLst/>
          </a:prstGeom>
          <a:solidFill>
            <a:srgbClr val="F6F8F8"/>
          </a:solidFill>
          <a:ln>
            <a:solidFill>
              <a:srgbClr val="F6F8F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34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303B2-D809-E86E-53C4-6AEDCB631DE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17888" y="1998715"/>
            <a:ext cx="7048928" cy="1325563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10812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383B9-401A-1BA7-1002-90769B132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DF638-7F72-563E-4788-03DDEDB015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903973"/>
            <a:ext cx="8394700" cy="5186363"/>
          </a:xfrm>
        </p:spPr>
        <p:txBody>
          <a:bodyPr vert="horz" lIns="0" tIns="0" rIns="0" bIns="0" rtlCol="0" anchor="t">
            <a:noAutofit/>
          </a:bodyPr>
          <a:lstStyle/>
          <a:p>
            <a:pPr marL="569595" indent="-514350">
              <a:buFont typeface="+mj-lt"/>
              <a:buAutoNum type="arabicPeriod"/>
            </a:pPr>
            <a:r>
              <a:rPr lang="en-US" sz="1600" b="1" kern="100">
                <a:solidFill>
                  <a:srgbClr val="141D44"/>
                </a:solidFill>
                <a:latin typeface="+mj-lt"/>
                <a:cs typeface="Times New Roman"/>
              </a:rPr>
              <a:t>Opening | </a:t>
            </a:r>
            <a:r>
              <a:rPr lang="en-US" sz="1600" i="1" kern="100">
                <a:solidFill>
                  <a:srgbClr val="141D44"/>
                </a:solidFill>
                <a:latin typeface="+mj-lt"/>
                <a:cs typeface="Times New Roman"/>
              </a:rPr>
              <a:t>Secretary Robin Lipson (10 min)</a:t>
            </a:r>
            <a:br>
              <a:rPr lang="en-US" sz="1400" kern="100">
                <a:latin typeface="+mj-lt"/>
                <a:cs typeface="Times New Roman"/>
              </a:rPr>
            </a:br>
            <a:r>
              <a:rPr lang="en-US" sz="1400" kern="100">
                <a:solidFill>
                  <a:srgbClr val="141D44"/>
                </a:solidFill>
                <a:latin typeface="+mj-lt"/>
                <a:cs typeface="Times New Roman"/>
              </a:rPr>
              <a:t> </a:t>
            </a:r>
            <a:endParaRPr lang="en-US" sz="1600" b="1" kern="100">
              <a:solidFill>
                <a:srgbClr val="141D44"/>
              </a:solidFill>
              <a:latin typeface="+mj-lt"/>
              <a:cs typeface="Times New Roman"/>
            </a:endParaRPr>
          </a:p>
          <a:p>
            <a:pPr marL="569595" indent="-514350">
              <a:buFont typeface="+mj-lt"/>
              <a:buAutoNum type="arabicPeriod"/>
            </a:pPr>
            <a:r>
              <a:rPr lang="en-US" sz="1600" b="1" kern="100">
                <a:solidFill>
                  <a:srgbClr val="141D44"/>
                </a:solidFill>
                <a:latin typeface="+mj-lt"/>
                <a:cs typeface="Times New Roman"/>
              </a:rPr>
              <a:t>ALR Affordability Panel </a:t>
            </a:r>
            <a:r>
              <a:rPr lang="en-US" sz="1600" kern="100">
                <a:solidFill>
                  <a:srgbClr val="141D44"/>
                </a:solidFill>
                <a:latin typeface="+mj-lt"/>
                <a:cs typeface="Times New Roman"/>
              </a:rPr>
              <a:t>(45 min)</a:t>
            </a:r>
            <a:br>
              <a:rPr lang="en-US" sz="1600" kern="100">
                <a:solidFill>
                  <a:srgbClr val="141D44"/>
                </a:solidFill>
                <a:latin typeface="+mj-lt"/>
                <a:cs typeface="Times New Roman"/>
              </a:rPr>
            </a:br>
            <a:endParaRPr lang="en-US" sz="1600" kern="100">
              <a:solidFill>
                <a:srgbClr val="141D44"/>
              </a:solidFill>
              <a:latin typeface="+mj-lt"/>
              <a:cs typeface="Times New Roman"/>
            </a:endParaRPr>
          </a:p>
          <a:p>
            <a:pPr marL="569595" indent="-514350">
              <a:buFont typeface="+mj-lt"/>
              <a:buAutoNum type="arabicPeriod"/>
            </a:pPr>
            <a:r>
              <a:rPr lang="en-US" sz="1600" b="1" kern="100">
                <a:solidFill>
                  <a:srgbClr val="141D44"/>
                </a:solidFill>
                <a:latin typeface="+mj-lt"/>
                <a:cs typeface="Times New Roman"/>
              </a:rPr>
              <a:t>Public Hearing Reflection </a:t>
            </a:r>
            <a:r>
              <a:rPr lang="en-US" sz="1600" kern="100">
                <a:solidFill>
                  <a:srgbClr val="141D44"/>
                </a:solidFill>
                <a:latin typeface="+mj-lt"/>
                <a:cs typeface="Times New Roman"/>
              </a:rPr>
              <a:t>(30 min)</a:t>
            </a:r>
            <a:br>
              <a:rPr lang="en-US" sz="1600" kern="100">
                <a:solidFill>
                  <a:srgbClr val="141D44"/>
                </a:solidFill>
                <a:latin typeface="+mj-lt"/>
                <a:cs typeface="Times New Roman"/>
              </a:rPr>
            </a:br>
            <a:endParaRPr lang="en-US" sz="1600" kern="100">
              <a:solidFill>
                <a:srgbClr val="141D44"/>
              </a:solidFill>
              <a:latin typeface="+mj-lt"/>
              <a:cs typeface="Times New Roman"/>
            </a:endParaRPr>
          </a:p>
          <a:p>
            <a:pPr marL="55245"/>
            <a:r>
              <a:rPr lang="en-US" sz="1600" b="1" kern="100">
                <a:solidFill>
                  <a:srgbClr val="141D44"/>
                </a:solidFill>
                <a:latin typeface="+mj-lt"/>
                <a:cs typeface="Times New Roman"/>
              </a:rPr>
              <a:t>3.         Wrap-Up | </a:t>
            </a:r>
            <a:r>
              <a:rPr lang="en-US" sz="1600" i="1" kern="100">
                <a:solidFill>
                  <a:srgbClr val="141D44"/>
                </a:solidFill>
                <a:latin typeface="+mj-lt"/>
                <a:cs typeface="Times New Roman"/>
              </a:rPr>
              <a:t>Secretary Robin Lipson (5 min)</a:t>
            </a:r>
          </a:p>
          <a:p>
            <a:pPr marL="685800" lvl="1" indent="0">
              <a:buNone/>
              <a:defRPr/>
            </a:pPr>
            <a:endParaRPr lang="en-US" sz="1400" b="0" u="none" strike="noStrike" kern="100" cap="none" spc="0" normalizeH="0" baseline="0" noProof="0">
              <a:ln>
                <a:noFill/>
              </a:ln>
              <a:solidFill>
                <a:srgbClr val="141D44"/>
              </a:solidFill>
              <a:effectLst/>
              <a:uLnTx/>
              <a:uFillTx/>
              <a:latin typeface="Corbel" panose="020B0503020204020204"/>
              <a:cs typeface="Times New Roman"/>
            </a:endParaRPr>
          </a:p>
          <a:p>
            <a:pPr marL="55245"/>
            <a:br>
              <a:rPr lang="en-US" sz="1600" b="1" kern="100">
                <a:latin typeface="+mj-lt"/>
                <a:cs typeface="Times New Roman" panose="02020603050405020304" pitchFamily="18" charset="0"/>
              </a:rPr>
            </a:br>
            <a:endParaRPr lang="en-US" sz="1600" b="1" kern="100">
              <a:solidFill>
                <a:srgbClr val="141D44"/>
              </a:solidFill>
              <a:latin typeface="+mj-lt"/>
              <a:cs typeface="Times New Roman" panose="02020603050405020304" pitchFamily="18" charset="0"/>
            </a:endParaRPr>
          </a:p>
          <a:p>
            <a:pPr marL="55245"/>
            <a:br>
              <a:rPr lang="en-US" sz="1600" b="1" kern="100">
                <a:latin typeface="+mj-lt"/>
                <a:cs typeface="Times New Roman" panose="02020603050405020304" pitchFamily="18" charset="0"/>
              </a:rPr>
            </a:br>
            <a:endParaRPr lang="en-US" sz="1600" b="1" kern="100">
              <a:solidFill>
                <a:srgbClr val="141D44"/>
              </a:solidFill>
              <a:latin typeface="+mj-lt"/>
              <a:cs typeface="Times New Roman" panose="02020603050405020304" pitchFamily="18" charset="0"/>
            </a:endParaRPr>
          </a:p>
          <a:p>
            <a:endParaRPr lang="en-US" sz="1800">
              <a:solidFill>
                <a:srgbClr val="141D44"/>
              </a:solidFill>
              <a:latin typeface="+mj-lt"/>
            </a:endParaRPr>
          </a:p>
          <a:p>
            <a:endParaRPr lang="en-US" sz="1800">
              <a:solidFill>
                <a:srgbClr val="141D4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6533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043D8-9CE7-3D31-8DC9-474998F68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A84EF-A381-B9EE-33CB-B43D62AB2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633" y="2320469"/>
            <a:ext cx="11049000" cy="1423311"/>
          </a:xfrm>
        </p:spPr>
        <p:txBody>
          <a:bodyPr/>
          <a:lstStyle/>
          <a:p>
            <a:r>
              <a:rPr lang="en-US" sz="4400" kern="100">
                <a:solidFill>
                  <a:srgbClr val="007F86"/>
                </a:solidFill>
                <a:latin typeface="+mj-lt"/>
                <a:cs typeface="Times New Roman"/>
              </a:rPr>
              <a:t>Final Report Roadmap</a:t>
            </a:r>
            <a:endParaRPr lang="en-US" sz="2800">
              <a:solidFill>
                <a:srgbClr val="007F86"/>
              </a:solidFill>
              <a:latin typeface="+mj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1244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63D88-EA92-F15B-B826-D62ACA855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E4A10-F752-08A6-9838-BDDDB93DF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Final Report Roadmap Calendar </a:t>
            </a:r>
            <a:endParaRPr lang="en-US" b="0" i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5C2C8C-2268-FA29-F64B-EE0F65DB15A0}"/>
              </a:ext>
            </a:extLst>
          </p:cNvPr>
          <p:cNvSpPr txBox="1"/>
          <p:nvPr/>
        </p:nvSpPr>
        <p:spPr>
          <a:xfrm>
            <a:off x="159658" y="841829"/>
            <a:ext cx="5936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accent6"/>
                </a:solidFill>
              </a:rPr>
              <a:t>November</a:t>
            </a:r>
          </a:p>
        </p:txBody>
      </p:sp>
      <p:graphicFrame>
        <p:nvGraphicFramePr>
          <p:cNvPr id="3" name="Table 2" descr="A text box with the following informtion: November 18 ALR Mtg 11–12:30&#10;Affordability Panel &#10;Public Hearing Reflections&#10;">
            <a:extLst>
              <a:ext uri="{FF2B5EF4-FFF2-40B4-BE49-F238E27FC236}">
                <a16:creationId xmlns:a16="http://schemas.microsoft.com/office/drawing/2014/main" id="{7D298A3E-0497-D400-CA42-A8F7278B94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941444"/>
              </p:ext>
            </p:extLst>
          </p:nvPr>
        </p:nvGraphicFramePr>
        <p:xfrm>
          <a:off x="159659" y="1193798"/>
          <a:ext cx="5936343" cy="4209534"/>
        </p:xfrm>
        <a:graphic>
          <a:graphicData uri="http://schemas.openxmlformats.org/drawingml/2006/table">
            <a:tbl>
              <a:tblPr firstRow="1" firstCol="1" bandRow="1"/>
              <a:tblGrid>
                <a:gridCol w="804899">
                  <a:extLst>
                    <a:ext uri="{9D8B030D-6E8A-4147-A177-3AD203B41FA5}">
                      <a16:colId xmlns:a16="http://schemas.microsoft.com/office/drawing/2014/main" val="2722982052"/>
                    </a:ext>
                  </a:extLst>
                </a:gridCol>
                <a:gridCol w="1677043">
                  <a:extLst>
                    <a:ext uri="{9D8B030D-6E8A-4147-A177-3AD203B41FA5}">
                      <a16:colId xmlns:a16="http://schemas.microsoft.com/office/drawing/2014/main" val="3170410293"/>
                    </a:ext>
                  </a:extLst>
                </a:gridCol>
                <a:gridCol w="1378857">
                  <a:extLst>
                    <a:ext uri="{9D8B030D-6E8A-4147-A177-3AD203B41FA5}">
                      <a16:colId xmlns:a16="http://schemas.microsoft.com/office/drawing/2014/main" val="2130885407"/>
                    </a:ext>
                  </a:extLst>
                </a:gridCol>
                <a:gridCol w="1233713">
                  <a:extLst>
                    <a:ext uri="{9D8B030D-6E8A-4147-A177-3AD203B41FA5}">
                      <a16:colId xmlns:a16="http://schemas.microsoft.com/office/drawing/2014/main" val="684076940"/>
                    </a:ext>
                  </a:extLst>
                </a:gridCol>
                <a:gridCol w="841831">
                  <a:extLst>
                    <a:ext uri="{9D8B030D-6E8A-4147-A177-3AD203B41FA5}">
                      <a16:colId xmlns:a16="http://schemas.microsoft.com/office/drawing/2014/main" val="2886255759"/>
                    </a:ext>
                  </a:extLst>
                </a:gridCol>
              </a:tblGrid>
              <a:tr h="314768"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Mon</a:t>
                      </a:r>
                      <a:endParaRPr lang="en-US" sz="1400" b="0" i="0" u="none" strike="noStrike">
                        <a:effectLst/>
                        <a:latin typeface="+mj-lt"/>
                      </a:endParaRPr>
                    </a:p>
                  </a:txBody>
                  <a:tcPr marL="118390" marR="118390" marT="164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Tue</a:t>
                      </a:r>
                      <a:endParaRPr lang="en-US" sz="1400" b="0" i="0" u="none" strike="noStrike">
                        <a:effectLst/>
                        <a:latin typeface="+mj-lt"/>
                      </a:endParaRPr>
                    </a:p>
                  </a:txBody>
                  <a:tcPr marL="118390" marR="118390" marT="164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Wed</a:t>
                      </a:r>
                      <a:endParaRPr lang="en-US" sz="1400" b="0" i="0" u="none" strike="noStrike">
                        <a:effectLst/>
                        <a:latin typeface="+mj-lt"/>
                      </a:endParaRPr>
                    </a:p>
                  </a:txBody>
                  <a:tcPr marL="118390" marR="118390" marT="164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Thu</a:t>
                      </a:r>
                      <a:endParaRPr lang="en-US" sz="1400" b="0" i="0" u="none" strike="noStrike">
                        <a:effectLst/>
                        <a:latin typeface="+mj-lt"/>
                      </a:endParaRPr>
                    </a:p>
                  </a:txBody>
                  <a:tcPr marL="118390" marR="118390" marT="164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Fri</a:t>
                      </a:r>
                      <a:endParaRPr lang="en-US" sz="1400" b="0" i="0" u="none" strike="noStrike">
                        <a:effectLst/>
                        <a:latin typeface="+mj-lt"/>
                      </a:endParaRPr>
                    </a:p>
                  </a:txBody>
                  <a:tcPr marL="118390" marR="118390" marT="164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119601"/>
                  </a:ext>
                </a:extLst>
              </a:tr>
              <a:tr h="722681"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400" b="0" i="0" u="none" strike="noStrike">
                        <a:effectLst/>
                        <a:latin typeface="+mj-lt"/>
                      </a:endParaRPr>
                    </a:p>
                  </a:txBody>
                  <a:tcPr marL="118390" marR="118390" marT="164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400" b="0" i="0" u="none" strike="noStrike">
                        <a:effectLst/>
                        <a:latin typeface="+mj-lt"/>
                      </a:endParaRPr>
                    </a:p>
                  </a:txBody>
                  <a:tcPr marL="118390" marR="118390" marT="164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 </a:t>
                      </a:r>
                      <a:endParaRPr lang="en-US" sz="1400" b="0" i="0" u="none" strike="noStrike">
                        <a:effectLst/>
                        <a:latin typeface="+mj-lt"/>
                      </a:endParaRPr>
                    </a:p>
                    <a:p>
                      <a:pPr marL="0" marR="0" algn="l" fontAlgn="b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ALR Commission Public Hearing</a:t>
                      </a:r>
                      <a:endParaRPr lang="en-US" sz="1400" b="1" i="0" u="none" strike="noStrike">
                        <a:effectLst/>
                        <a:latin typeface="+mj-lt"/>
                      </a:endParaRPr>
                    </a:p>
                  </a:txBody>
                  <a:tcPr marL="118390" marR="118390" marT="164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400" b="0" i="0" u="none" strike="noStrike">
                        <a:effectLst/>
                        <a:latin typeface="+mj-lt"/>
                      </a:endParaRPr>
                    </a:p>
                  </a:txBody>
                  <a:tcPr marL="118390" marR="118390" marT="164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400" b="0" i="0" u="none" strike="noStrike">
                        <a:effectLst/>
                        <a:latin typeface="+mj-lt"/>
                      </a:endParaRPr>
                    </a:p>
                  </a:txBody>
                  <a:tcPr marL="118390" marR="118390" marT="164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8471744"/>
                  </a:ext>
                </a:extLst>
              </a:tr>
              <a:tr h="945900"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400" b="0" i="0" u="none" strike="noStrike">
                        <a:effectLst/>
                        <a:latin typeface="+mj-lt"/>
                      </a:endParaRPr>
                    </a:p>
                  </a:txBody>
                  <a:tcPr marL="118390" marR="118390" marT="164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Veterans Day</a:t>
                      </a:r>
                      <a:endParaRPr lang="en-US" sz="1400" b="0" i="0" u="none" strike="noStrike">
                        <a:effectLst/>
                        <a:latin typeface="+mj-lt"/>
                      </a:endParaRPr>
                    </a:p>
                  </a:txBody>
                  <a:tcPr marL="118390" marR="118390" marT="164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1400" b="0" i="0" u="none" strike="noStrike">
                        <a:effectLst/>
                        <a:latin typeface="+mj-lt"/>
                      </a:endParaRPr>
                    </a:p>
                  </a:txBody>
                  <a:tcPr marL="118390" marR="118390" marT="164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1400" b="0" i="0" u="none" strike="noStrike">
                        <a:effectLst/>
                        <a:latin typeface="+mj-lt"/>
                      </a:endParaRPr>
                    </a:p>
                  </a:txBody>
                  <a:tcPr marL="118390" marR="118390" marT="164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</a:t>
                      </a:r>
                      <a:endParaRPr lang="en-US" sz="1400" b="0" i="0" u="none" strike="noStrike">
                        <a:effectLst/>
                        <a:latin typeface="+mj-lt"/>
                      </a:endParaRPr>
                    </a:p>
                  </a:txBody>
                  <a:tcPr marL="118390" marR="118390" marT="164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20427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</a:t>
                      </a:r>
                      <a:endParaRPr lang="en-US" sz="1400" b="0" i="0" u="none" strike="noStrike">
                        <a:effectLst/>
                        <a:latin typeface="+mj-lt"/>
                      </a:endParaRPr>
                    </a:p>
                  </a:txBody>
                  <a:tcPr marL="118390" marR="118390" marT="164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ALR Mtg 11–12:30</a:t>
                      </a:r>
                      <a:endParaRPr lang="en-US" sz="1400" b="1" i="0" u="none" strike="noStrike" dirty="0">
                        <a:effectLst/>
                        <a:latin typeface="+mj-lt"/>
                      </a:endParaRPr>
                    </a:p>
                    <a:p>
                      <a:pPr marL="290513" marR="0" indent="-290513" algn="l" fontAlgn="b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Affordability Panel 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  <a:p>
                      <a:pPr marL="285750" marR="0" indent="-285750" algn="l" fontAlgn="b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Public Hearing Reflections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118390" marR="118390" marT="164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</a:t>
                      </a:r>
                      <a:endParaRPr lang="en-US" sz="1400" b="0" i="0" u="none" strike="noStrike">
                        <a:effectLst/>
                        <a:latin typeface="+mj-lt"/>
                      </a:endParaRPr>
                    </a:p>
                  </a:txBody>
                  <a:tcPr marL="118390" marR="118390" marT="164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400" b="0" i="0" u="none" strike="noStrike">
                        <a:effectLst/>
                        <a:latin typeface="+mj-lt"/>
                      </a:endParaRPr>
                    </a:p>
                  </a:txBody>
                  <a:tcPr marL="118390" marR="118390" marT="164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</a:t>
                      </a:r>
                      <a:endParaRPr lang="en-US" sz="1400" b="0" i="0" u="none" strike="noStrike">
                        <a:effectLst/>
                        <a:latin typeface="+mj-lt"/>
                      </a:endParaRPr>
                    </a:p>
                  </a:txBody>
                  <a:tcPr marL="118390" marR="118390" marT="164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599001"/>
                  </a:ext>
                </a:extLst>
              </a:tr>
              <a:tr h="456181"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</a:t>
                      </a:r>
                      <a:endParaRPr lang="en-US" sz="1400" b="0" i="0" u="none" strike="noStrike">
                        <a:effectLst/>
                        <a:latin typeface="+mj-lt"/>
                      </a:endParaRPr>
                    </a:p>
                  </a:txBody>
                  <a:tcPr marL="118390" marR="118390" marT="164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</a:t>
                      </a:r>
                      <a:endParaRPr lang="en-US" sz="1400" b="0" i="0" u="none" strike="noStrike">
                        <a:effectLst/>
                        <a:latin typeface="+mj-lt"/>
                      </a:endParaRPr>
                    </a:p>
                  </a:txBody>
                  <a:tcPr marL="118390" marR="118390" marT="164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</a:t>
                      </a:r>
                      <a:endParaRPr lang="en-US" sz="1400" b="0" i="0" u="none" strike="noStrike">
                        <a:effectLst/>
                        <a:latin typeface="+mj-lt"/>
                      </a:endParaRPr>
                    </a:p>
                  </a:txBody>
                  <a:tcPr marL="118390" marR="118390" marT="164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Thanksgiving</a:t>
                      </a:r>
                      <a:endParaRPr lang="en-US" sz="1400" b="0" i="0" u="none" strike="noStrike">
                        <a:effectLst/>
                        <a:latin typeface="+mj-lt"/>
                      </a:endParaRPr>
                    </a:p>
                  </a:txBody>
                  <a:tcPr marL="118390" marR="118390" marT="164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 </a:t>
                      </a:r>
                      <a:endParaRPr lang="en-US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8390" marR="118390" marT="164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08473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064EB50-698E-2B7A-2EAE-7EA0C52D92A3}"/>
              </a:ext>
            </a:extLst>
          </p:cNvPr>
          <p:cNvSpPr txBox="1"/>
          <p:nvPr/>
        </p:nvSpPr>
        <p:spPr>
          <a:xfrm>
            <a:off x="6402794" y="793688"/>
            <a:ext cx="5615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accent6"/>
                </a:solidFill>
              </a:rPr>
              <a:t>December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6104F22-E48F-182C-D081-CFC1E9E1B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681153"/>
              </p:ext>
            </p:extLst>
          </p:nvPr>
        </p:nvGraphicFramePr>
        <p:xfrm>
          <a:off x="6402796" y="1193798"/>
          <a:ext cx="5629546" cy="5026522"/>
        </p:xfrm>
        <a:graphic>
          <a:graphicData uri="http://schemas.openxmlformats.org/drawingml/2006/table">
            <a:tbl>
              <a:tblPr firstRow="1" firstCol="1" bandRow="1"/>
              <a:tblGrid>
                <a:gridCol w="988862">
                  <a:extLst>
                    <a:ext uri="{9D8B030D-6E8A-4147-A177-3AD203B41FA5}">
                      <a16:colId xmlns:a16="http://schemas.microsoft.com/office/drawing/2014/main" val="933523764"/>
                    </a:ext>
                  </a:extLst>
                </a:gridCol>
                <a:gridCol w="779885">
                  <a:extLst>
                    <a:ext uri="{9D8B030D-6E8A-4147-A177-3AD203B41FA5}">
                      <a16:colId xmlns:a16="http://schemas.microsoft.com/office/drawing/2014/main" val="696544863"/>
                    </a:ext>
                  </a:extLst>
                </a:gridCol>
                <a:gridCol w="1886857">
                  <a:extLst>
                    <a:ext uri="{9D8B030D-6E8A-4147-A177-3AD203B41FA5}">
                      <a16:colId xmlns:a16="http://schemas.microsoft.com/office/drawing/2014/main" val="2405988497"/>
                    </a:ext>
                  </a:extLst>
                </a:gridCol>
                <a:gridCol w="985080">
                  <a:extLst>
                    <a:ext uri="{9D8B030D-6E8A-4147-A177-3AD203B41FA5}">
                      <a16:colId xmlns:a16="http://schemas.microsoft.com/office/drawing/2014/main" val="3812493250"/>
                    </a:ext>
                  </a:extLst>
                </a:gridCol>
                <a:gridCol w="988862">
                  <a:extLst>
                    <a:ext uri="{9D8B030D-6E8A-4147-A177-3AD203B41FA5}">
                      <a16:colId xmlns:a16="http://schemas.microsoft.com/office/drawing/2014/main" val="3369595293"/>
                    </a:ext>
                  </a:extLst>
                </a:gridCol>
              </a:tblGrid>
              <a:tr h="3087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Mon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Tue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Wed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Thu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Fri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610454"/>
                  </a:ext>
                </a:extLst>
              </a:tr>
              <a:tr h="806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kern="100">
                        <a:effectLst/>
                        <a:latin typeface="+mj-lt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kern="100">
                        <a:effectLst/>
                        <a:latin typeface="+mj-lt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b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ALR </a:t>
                      </a: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Mtg 1:30–3</a:t>
                      </a:r>
                      <a:endParaRPr lang="en-US" sz="1200" kern="100">
                        <a:effectLst/>
                        <a:latin typeface="+mj-lt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State Fire Marshall</a:t>
                      </a:r>
                      <a:endParaRPr lang="en-US" sz="1200" kern="100">
                        <a:effectLst/>
                        <a:latin typeface="+mj-lt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Review Recommendations</a:t>
                      </a:r>
                      <a:endParaRPr lang="en-US" sz="1200" kern="100">
                        <a:effectLst/>
                        <a:latin typeface="+mj-lt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400" kern="100">
                        <a:effectLst/>
                        <a:latin typeface="+mj-lt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400" kern="100">
                        <a:effectLst/>
                        <a:latin typeface="+mj-lt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555300"/>
                  </a:ext>
                </a:extLst>
              </a:tr>
              <a:tr h="9295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1600" kern="100">
                        <a:effectLst/>
                        <a:latin typeface="+mj-lt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1600" kern="100">
                        <a:effectLst/>
                        <a:latin typeface="+mj-lt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200" kern="100">
                        <a:effectLst/>
                        <a:latin typeface="+mj-lt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i="1" ker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Finalize report &amp; send to Commission members</a:t>
                      </a:r>
                      <a:endParaRPr lang="en-US" sz="1400" i="1" kern="100">
                        <a:effectLst/>
                        <a:latin typeface="+mj-lt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1400" kern="100">
                        <a:effectLst/>
                        <a:latin typeface="+mj-lt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1400" kern="100">
                        <a:effectLst/>
                        <a:latin typeface="+mj-lt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6687274"/>
                  </a:ext>
                </a:extLst>
              </a:tr>
              <a:tr h="14084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600" kern="100">
                        <a:effectLst/>
                        <a:latin typeface="+mj-lt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600" kern="100">
                        <a:effectLst/>
                        <a:latin typeface="+mj-lt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</a:t>
                      </a:r>
                      <a:endParaRPr lang="en-US" sz="1400" kern="100">
                        <a:effectLst/>
                        <a:latin typeface="+mj-lt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</a:t>
                      </a:r>
                      <a:endParaRPr lang="en-US" sz="1400" kern="100">
                        <a:effectLst/>
                        <a:latin typeface="+mj-lt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</a:t>
                      </a:r>
                      <a:endParaRPr lang="en-US" sz="1400" kern="100">
                        <a:effectLst/>
                        <a:latin typeface="+mj-lt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5376909"/>
                  </a:ext>
                </a:extLst>
              </a:tr>
              <a:tr h="4644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</a:t>
                      </a:r>
                      <a:endParaRPr lang="en-US" sz="1400" kern="100">
                        <a:effectLst/>
                        <a:latin typeface="+mj-lt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</a:t>
                      </a:r>
                      <a:endParaRPr lang="en-US" sz="1400" kern="100">
                        <a:effectLst/>
                        <a:latin typeface="+mj-lt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 </a:t>
                      </a:r>
                      <a:endParaRPr lang="en-US" sz="1400" kern="100">
                        <a:effectLst/>
                        <a:latin typeface="+mj-lt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</a:t>
                      </a:r>
                      <a:b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Christmas</a:t>
                      </a:r>
                      <a:endParaRPr lang="en-US" sz="1400" kern="100">
                        <a:effectLst/>
                        <a:latin typeface="+mj-lt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</a:t>
                      </a:r>
                      <a:endParaRPr lang="en-US" sz="1400" kern="100">
                        <a:effectLst/>
                        <a:latin typeface="+mj-lt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305947"/>
                  </a:ext>
                </a:extLst>
              </a:tr>
              <a:tr h="8265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</a:t>
                      </a:r>
                      <a:endParaRPr lang="en-US" sz="1400" kern="100">
                        <a:effectLst/>
                        <a:latin typeface="+mj-lt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</a:t>
                      </a:r>
                      <a:endParaRPr lang="en-US" sz="1400" kern="100">
                        <a:effectLst/>
                        <a:latin typeface="+mj-lt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</a:t>
                      </a:r>
                      <a:br>
                        <a:rPr lang="en-US" sz="1400" b="1" kern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1400" b="1" kern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Report Due</a:t>
                      </a:r>
                      <a:endParaRPr lang="en-US" sz="1400" kern="100" dirty="0">
                        <a:effectLst/>
                        <a:latin typeface="+mj-lt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n-US" sz="1200" kern="100">
                        <a:effectLst/>
                        <a:latin typeface="+mj-lt"/>
                        <a:cs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n-US" sz="1200" kern="100" dirty="0">
                        <a:effectLst/>
                        <a:latin typeface="+mj-lt"/>
                        <a:cs typeface="Aptos" panose="020B00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5440060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AD0E03D-95B1-465C-A424-3CC54E364029}"/>
              </a:ext>
            </a:extLst>
          </p:cNvPr>
          <p:cNvSpPr/>
          <p:nvPr/>
        </p:nvSpPr>
        <p:spPr>
          <a:xfrm>
            <a:off x="6388282" y="3517900"/>
            <a:ext cx="5629546" cy="1373413"/>
          </a:xfrm>
          <a:prstGeom prst="rect">
            <a:avLst/>
          </a:prstGeom>
          <a:noFill/>
          <a:ln w="38100"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b="1" i="1" kern="100" dirty="0">
                <a:solidFill>
                  <a:srgbClr val="EE0000"/>
                </a:solidFill>
                <a:effectLst/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Need to schedule Commission meeting to finalize report</a:t>
            </a:r>
            <a:endParaRPr lang="en-US" sz="1600" kern="100" dirty="0">
              <a:effectLst/>
              <a:latin typeface="+mj-lt"/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419A80-E023-57B4-C9C8-7A6BAFC49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690" y="3526021"/>
            <a:ext cx="1661881" cy="1394320"/>
          </a:xfrm>
          <a:prstGeom prst="rect">
            <a:avLst/>
          </a:prstGeom>
          <a:noFill/>
          <a:ln w="38100">
            <a:solidFill>
              <a:schemeClr val="accent3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endParaRPr lang="en-US" sz="1600" kern="100">
              <a:effectLst/>
              <a:latin typeface="+mj-lt"/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179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9E0C1-AC9C-10A9-3B86-24A7131CB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90FB-E7CE-54DC-1504-FDE324E2F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633" y="2320469"/>
            <a:ext cx="11049000" cy="1423311"/>
          </a:xfrm>
        </p:spPr>
        <p:txBody>
          <a:bodyPr/>
          <a:lstStyle/>
          <a:p>
            <a:r>
              <a:rPr lang="en-US" sz="4400" kern="100">
                <a:solidFill>
                  <a:srgbClr val="007F86"/>
                </a:solidFill>
                <a:latin typeface="+mj-lt"/>
                <a:cs typeface="Times New Roman"/>
              </a:rPr>
              <a:t>Massachusetts Affordable Housing Options for Older Adults</a:t>
            </a:r>
            <a:endParaRPr lang="en-US" sz="2800">
              <a:solidFill>
                <a:srgbClr val="007F86"/>
              </a:solidFill>
              <a:latin typeface="+mj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6099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DD064-3A90-1B72-F8FC-E8A343666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9920B-D0BC-9CB5-AAFD-BD9FFA192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Terms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07B3E0-296C-6F4B-A8AD-1CF6D03C0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1" y="990599"/>
            <a:ext cx="5400676" cy="5186363"/>
          </a:xfr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Affordable Housing: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Federal term reflecting the goal of spending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no more than 30% of gross household income on housing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— leaving enough to cover other expenses.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Spending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&gt;30%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=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Housing Cost Burdened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Spending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&gt;50%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=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Severely Housing Cost Burdened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Area Median Income (AMI):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Middle income in your area based on federal data set updated annually providing figures by household size and geography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Low-Income Brackets: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800" b="1">
                <a:solidFill>
                  <a:srgbClr val="000000"/>
                </a:solidFill>
                <a:latin typeface="Corbel" panose="020B0503020204020204"/>
              </a:rPr>
              <a:t>Extremely Low Income (ELI): </a:t>
            </a:r>
            <a:r>
              <a:rPr lang="en-US" sz="1800">
                <a:solidFill>
                  <a:srgbClr val="000000"/>
                </a:solidFill>
                <a:latin typeface="Corbel" panose="020B0503020204020204"/>
              </a:rPr>
              <a:t>&lt;30% AMI</a:t>
            </a:r>
            <a:r>
              <a:rPr lang="en-US" sz="1800">
                <a:solidFill>
                  <a:srgbClr val="000000"/>
                </a:solidFill>
                <a:latin typeface="Corbel" panose="020B0503020204020204"/>
                <a:sym typeface="Wingdings" panose="05000000000000000000" pitchFamily="2" charset="2"/>
              </a:rPr>
              <a:t> most MassHealth members fall here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→"/>
              <a:defRPr/>
            </a:pPr>
            <a:r>
              <a:rPr lang="en-US" sz="1600">
                <a:solidFill>
                  <a:srgbClr val="000000"/>
                </a:solidFill>
                <a:latin typeface="Corbel" panose="020B0503020204020204"/>
              </a:rPr>
              <a:t>FFS, SCO and One Care ~ 28% AMI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→"/>
              <a:defRPr/>
            </a:pPr>
            <a:r>
              <a:rPr lang="en-US" sz="1600">
                <a:solidFill>
                  <a:srgbClr val="000000"/>
                </a:solidFill>
                <a:latin typeface="Corbel" panose="020B0503020204020204"/>
              </a:rPr>
              <a:t>Waivers and PACE ~35% AMI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800" b="1">
                <a:solidFill>
                  <a:srgbClr val="000000"/>
                </a:solidFill>
                <a:latin typeface="Corbel" panose="020B0503020204020204"/>
              </a:rPr>
              <a:t>Very Low Income (VLI): </a:t>
            </a:r>
            <a:r>
              <a:rPr lang="en-US" sz="1800">
                <a:solidFill>
                  <a:srgbClr val="000000"/>
                </a:solidFill>
                <a:latin typeface="Corbel" panose="020B0503020204020204"/>
              </a:rPr>
              <a:t>30-50% AMI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Low Income (LI):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50-80% AMI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1AA953-A593-3591-BF9D-F81C46F25E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2" idx="2"/>
          </p:cNvCxnSpPr>
          <p:nvPr/>
        </p:nvCxnSpPr>
        <p:spPr>
          <a:xfrm flipH="1">
            <a:off x="6096000" y="698614"/>
            <a:ext cx="8067" cy="5340236"/>
          </a:xfrm>
          <a:prstGeom prst="line">
            <a:avLst/>
          </a:prstGeom>
          <a:ln>
            <a:solidFill>
              <a:srgbClr val="16A2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A0BD266-174B-4DB9-697D-CCAEB67B1BBF}"/>
              </a:ext>
            </a:extLst>
          </p:cNvPr>
          <p:cNvSpPr txBox="1"/>
          <p:nvPr/>
        </p:nvSpPr>
        <p:spPr>
          <a:xfrm>
            <a:off x="6227890" y="1279054"/>
            <a:ext cx="58912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/>
              <a:t>Low Income Housing Tax Credit (LIHTC): </a:t>
            </a:r>
            <a:r>
              <a:rPr lang="en-US"/>
              <a:t>Federal program awards tax credits to housing developers for reserving % of units as rent-restricted or low-income housing; LIHTC financed housing is targeted to people with incomes &lt; 60% AMI.</a:t>
            </a:r>
          </a:p>
        </p:txBody>
      </p:sp>
    </p:spTree>
    <p:extLst>
      <p:ext uri="{BB962C8B-B14F-4D97-AF65-F5344CB8AC3E}">
        <p14:creationId xmlns:p14="http://schemas.microsoft.com/office/powerpoint/2010/main" val="2752045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A0D57-751B-BC12-DCE2-E98FFF620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FD37-4563-C8AB-3262-8011B787C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Components of Affordable Housing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319655-685A-0C88-9D71-22877A476012}"/>
              </a:ext>
            </a:extLst>
          </p:cNvPr>
          <p:cNvSpPr txBox="1"/>
          <p:nvPr/>
        </p:nvSpPr>
        <p:spPr>
          <a:xfrm>
            <a:off x="555367" y="698614"/>
            <a:ext cx="11040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Most affordable housing contains one or more of the following 3 components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7B906AF-67D1-CE0A-596B-023AD9C00DC8}"/>
              </a:ext>
            </a:extLst>
          </p:cNvPr>
          <p:cNvSpPr txBox="1">
            <a:spLocks/>
          </p:cNvSpPr>
          <p:nvPr/>
        </p:nvSpPr>
        <p:spPr>
          <a:xfrm>
            <a:off x="628428" y="1503292"/>
            <a:ext cx="5234032" cy="41562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0" kern="1200">
                <a:solidFill>
                  <a:srgbClr val="91278F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01638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1D45"/>
              </a:buClr>
              <a:buSzPct val="110000"/>
              <a:buFont typeface="Arial" panose="020B0604020202020204" pitchFamily="34" charset="0"/>
              <a:buChar char="•"/>
              <a:tabLst/>
              <a:defRPr sz="2000" kern="1200">
                <a:solidFill>
                  <a:srgbClr val="141D45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-396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1D45"/>
              </a:buClr>
              <a:buFontTx/>
              <a:buNone/>
              <a:tabLst/>
              <a:defRPr sz="2000" kern="1200">
                <a:solidFill>
                  <a:srgbClr val="141D45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1D45"/>
              </a:buClr>
              <a:buFontTx/>
              <a:buNone/>
              <a:defRPr sz="1800" kern="1200">
                <a:solidFill>
                  <a:srgbClr val="141D45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1D45"/>
              </a:buClr>
              <a:buFontTx/>
              <a:buNone/>
              <a:defRPr sz="1800" kern="1200">
                <a:solidFill>
                  <a:srgbClr val="141D45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Capital – “bricks and mortar”</a:t>
            </a:r>
          </a:p>
          <a:p>
            <a:pPr marL="744538" lvl="1" indent="-342900"/>
            <a:r>
              <a:rPr lang="en-US" sz="1600">
                <a:solidFill>
                  <a:schemeClr val="tx1"/>
                </a:solidFill>
              </a:rPr>
              <a:t>One-time costs for acquiring land/buildings, renovations, construction</a:t>
            </a:r>
          </a:p>
          <a:p>
            <a:pPr marL="744538" lvl="1" indent="-342900"/>
            <a:r>
              <a:rPr lang="en-US" sz="1600">
                <a:solidFill>
                  <a:schemeClr val="tx1"/>
                </a:solidFill>
              </a:rPr>
              <a:t>Funding comes from government loans/grants, banks, and philanthropy</a:t>
            </a:r>
          </a:p>
          <a:p>
            <a:pPr lvl="1" indent="0">
              <a:buNone/>
            </a:pPr>
            <a:endParaRPr lang="en-US" sz="160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Operating </a:t>
            </a:r>
          </a:p>
          <a:p>
            <a:pPr marL="744538" lvl="1" indent="-342900"/>
            <a:r>
              <a:rPr lang="en-US" sz="1600">
                <a:solidFill>
                  <a:schemeClr val="tx1"/>
                </a:solidFill>
              </a:rPr>
              <a:t>Maintenance, utilities, systems (e.g., HVAC), and upkeep (e.g., snow removal)</a:t>
            </a:r>
          </a:p>
          <a:p>
            <a:pPr marL="744538" lvl="1" indent="-342900"/>
            <a:r>
              <a:rPr lang="en-US" sz="1600">
                <a:solidFill>
                  <a:schemeClr val="tx1"/>
                </a:solidFill>
              </a:rPr>
              <a:t>Ongoing costs</a:t>
            </a:r>
          </a:p>
          <a:p>
            <a:pPr marL="744538" lvl="1" indent="-342900"/>
            <a:r>
              <a:rPr lang="en-US" sz="1600">
                <a:solidFill>
                  <a:schemeClr val="tx1"/>
                </a:solidFill>
              </a:rPr>
              <a:t>Operating funding: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Usually covered by rent payments from resident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Deeply affordable housing targeted to people with lower incomes requires operating/project based subsidies since resident rent payments are insufficient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9EBC29-5A33-3F1C-8BAD-0569F8D606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3908" y="1503292"/>
            <a:ext cx="5524500" cy="415621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Supportive Services</a:t>
            </a:r>
          </a:p>
          <a:p>
            <a:pPr marL="744538" lvl="1" indent="-342900"/>
            <a:r>
              <a:rPr lang="en-US" sz="1600">
                <a:solidFill>
                  <a:schemeClr val="tx1"/>
                </a:solidFill>
              </a:rPr>
              <a:t>Some buildings employ a Resident Service Coordinator to assist all residents in connecting to resources</a:t>
            </a:r>
          </a:p>
          <a:p>
            <a:pPr marL="744538" lvl="1" indent="-342900"/>
            <a:r>
              <a:rPr lang="en-US" sz="1600">
                <a:solidFill>
                  <a:schemeClr val="tx1"/>
                </a:solidFill>
              </a:rPr>
              <a:t>Residents of affordable housing must pay and arrange for any support services they may want/need to address their individual needs</a:t>
            </a:r>
          </a:p>
          <a:p>
            <a:pPr marL="744538" lvl="1" indent="-342900"/>
            <a:r>
              <a:rPr lang="en-US" sz="1600">
                <a:solidFill>
                  <a:schemeClr val="tx1"/>
                </a:solidFill>
              </a:rPr>
              <a:t>Some residents of affordable housing may be over income for MassHealth and other state service programs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869C07-544E-24DC-4FF1-E4B03EB41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116167" y="1371600"/>
            <a:ext cx="4034" cy="4638102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0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D9261-550C-706B-5C17-6E6EE9F62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7569A-AC06-F15E-A20B-D4C0F1BE7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Affordable Housing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C52147-A9AD-39F6-FE53-85472334D40D}"/>
              </a:ext>
            </a:extLst>
          </p:cNvPr>
          <p:cNvSpPr txBox="1"/>
          <p:nvPr/>
        </p:nvSpPr>
        <p:spPr>
          <a:xfrm>
            <a:off x="571501" y="503059"/>
            <a:ext cx="11447461" cy="53860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en-US" sz="20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Private Subsidized Housing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Owned by for-profit or non-profit orgs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Income-restricted; rent reduced via government capital </a:t>
            </a:r>
            <a:r>
              <a:rPr lang="en-US">
                <a:solidFill>
                  <a:schemeClr val="accent3"/>
                </a:solidFill>
              </a:rPr>
              <a:t>funds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Often serves households &lt;60% AMI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Can be age restricted</a:t>
            </a:r>
          </a:p>
          <a:p>
            <a:pPr lvl="1"/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Public Housing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Owned by local housing authorities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Ongoing federal/state rent subsidies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Serves households &lt;80% AMI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Some properties targeted to older adults/people with disabilities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Estimated 110,000 age restricted senior affordable housing units across the Commonwealth, split somewhat evenly between public housing and private assisted housing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There is a shortage of affordable housing across the state, and most properties have long waitlists.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52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9DBAA-92DE-FA73-5EE2-FC50B20CF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B4AE3-FF4D-4DC1-BAA6-A5837BB99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203561"/>
            <a:ext cx="11065132" cy="398803"/>
          </a:xfrm>
        </p:spPr>
        <p:txBody>
          <a:bodyPr/>
          <a:lstStyle/>
          <a:p>
            <a:r>
              <a:rPr lang="en-US"/>
              <a:t>Housing Options for Older Adults in Massachusetts</a:t>
            </a:r>
          </a:p>
        </p:txBody>
      </p:sp>
      <p:grpSp>
        <p:nvGrpSpPr>
          <p:cNvPr id="58" name="Group 57" descr="Rectangle with three color panels. The first is green and reads &quot;Residential subsidized/affordable.&quot; The second box is turquois and reads &quot;residential market rate.&quot; the third box is blue and reads &quot;institutional licensed&quot;">
            <a:extLst>
              <a:ext uri="{FF2B5EF4-FFF2-40B4-BE49-F238E27FC236}">
                <a16:creationId xmlns:a16="http://schemas.microsoft.com/office/drawing/2014/main" id="{B98D29F9-9C0D-67D2-84FE-5154C3AE15D7}"/>
              </a:ext>
            </a:extLst>
          </p:cNvPr>
          <p:cNvGrpSpPr/>
          <p:nvPr/>
        </p:nvGrpSpPr>
        <p:grpSpPr>
          <a:xfrm>
            <a:off x="1797345" y="670853"/>
            <a:ext cx="8732567" cy="517602"/>
            <a:chOff x="1620520" y="736721"/>
            <a:chExt cx="8732567" cy="411481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CCD5547-A818-C886-4BA3-51D23C896F97}"/>
                </a:ext>
              </a:extLst>
            </p:cNvPr>
            <p:cNvSpPr/>
            <p:nvPr/>
          </p:nvSpPr>
          <p:spPr>
            <a:xfrm>
              <a:off x="7387484" y="736722"/>
              <a:ext cx="2965603" cy="411480"/>
            </a:xfrm>
            <a:prstGeom prst="rect">
              <a:avLst/>
            </a:prstGeom>
            <a:solidFill>
              <a:schemeClr val="accent3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>
                  <a:solidFill>
                    <a:schemeClr val="bg1"/>
                  </a:solidFill>
                </a:rPr>
                <a:t>INSTITUTIONAL</a:t>
              </a:r>
            </a:p>
            <a:p>
              <a:pPr algn="ctr"/>
              <a:r>
                <a:rPr lang="en-US" sz="1600" b="1" i="1">
                  <a:solidFill>
                    <a:schemeClr val="bg1"/>
                  </a:solidFill>
                </a:rPr>
                <a:t>Licensed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5BAADD1-9270-C6AD-FB4C-E88FE03778C9}"/>
                </a:ext>
              </a:extLst>
            </p:cNvPr>
            <p:cNvSpPr/>
            <p:nvPr/>
          </p:nvSpPr>
          <p:spPr>
            <a:xfrm>
              <a:off x="1620520" y="736721"/>
              <a:ext cx="2801361" cy="41148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>
                  <a:solidFill>
                    <a:schemeClr val="bg1"/>
                  </a:solidFill>
                </a:rPr>
                <a:t>RESIDENTIAL</a:t>
              </a:r>
            </a:p>
            <a:p>
              <a:pPr algn="ctr"/>
              <a:r>
                <a:rPr lang="en-US" sz="1600" b="1" i="1">
                  <a:solidFill>
                    <a:schemeClr val="bg1"/>
                  </a:solidFill>
                </a:rPr>
                <a:t>Subsidized/Affordable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FB1A4E0-5925-EEB5-0BE7-E25F8019EC1F}"/>
                </a:ext>
              </a:extLst>
            </p:cNvPr>
            <p:cNvSpPr/>
            <p:nvPr/>
          </p:nvSpPr>
          <p:spPr>
            <a:xfrm>
              <a:off x="4421881" y="736721"/>
              <a:ext cx="2965603" cy="411480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>
                  <a:solidFill>
                    <a:schemeClr val="bg1"/>
                  </a:solidFill>
                </a:rPr>
                <a:t>RESIDENTIAL</a:t>
              </a:r>
            </a:p>
            <a:p>
              <a:pPr algn="ctr"/>
              <a:r>
                <a:rPr lang="en-US" sz="1600" b="1" i="1">
                  <a:solidFill>
                    <a:schemeClr val="bg1"/>
                  </a:solidFill>
                </a:rPr>
                <a:t>Market Rate</a:t>
              </a:r>
            </a:p>
          </p:txBody>
        </p:sp>
      </p:grpSp>
      <p:grpSp>
        <p:nvGrpSpPr>
          <p:cNvPr id="8" name="Group 7" descr="infographics of housing complexes/apartment buildings">
            <a:extLst>
              <a:ext uri="{FF2B5EF4-FFF2-40B4-BE49-F238E27FC236}">
                <a16:creationId xmlns:a16="http://schemas.microsoft.com/office/drawing/2014/main" id="{55BEA62E-3211-901A-752B-D11F0DF6DFA0}"/>
              </a:ext>
            </a:extLst>
          </p:cNvPr>
          <p:cNvGrpSpPr/>
          <p:nvPr/>
        </p:nvGrpSpPr>
        <p:grpSpPr>
          <a:xfrm>
            <a:off x="1739992" y="1280875"/>
            <a:ext cx="4322005" cy="4703700"/>
            <a:chOff x="76146" y="1335677"/>
            <a:chExt cx="4176642" cy="442556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E39CA74-59FB-441C-5FB1-653A3DD5D901}"/>
                </a:ext>
              </a:extLst>
            </p:cNvPr>
            <p:cNvSpPr/>
            <p:nvPr/>
          </p:nvSpPr>
          <p:spPr>
            <a:xfrm>
              <a:off x="76146" y="1858537"/>
              <a:ext cx="1368302" cy="3902702"/>
            </a:xfrm>
            <a:custGeom>
              <a:avLst/>
              <a:gdLst>
                <a:gd name="connsiteX0" fmla="*/ 0 w 1371600"/>
                <a:gd name="connsiteY0" fmla="*/ 0 h 3962061"/>
                <a:gd name="connsiteX1" fmla="*/ 1371600 w 1371600"/>
                <a:gd name="connsiteY1" fmla="*/ 0 h 3962061"/>
                <a:gd name="connsiteX2" fmla="*/ 1371600 w 1371600"/>
                <a:gd name="connsiteY2" fmla="*/ 3962061 h 3962061"/>
                <a:gd name="connsiteX3" fmla="*/ 0 w 1371600"/>
                <a:gd name="connsiteY3" fmla="*/ 3962061 h 3962061"/>
                <a:gd name="connsiteX4" fmla="*/ 0 w 1371600"/>
                <a:gd name="connsiteY4" fmla="*/ 0 h 3962061"/>
                <a:gd name="connsiteX0" fmla="*/ 0 w 1371600"/>
                <a:gd name="connsiteY0" fmla="*/ 219075 h 3962061"/>
                <a:gd name="connsiteX1" fmla="*/ 1371600 w 1371600"/>
                <a:gd name="connsiteY1" fmla="*/ 0 h 3962061"/>
                <a:gd name="connsiteX2" fmla="*/ 1371600 w 1371600"/>
                <a:gd name="connsiteY2" fmla="*/ 3962061 h 3962061"/>
                <a:gd name="connsiteX3" fmla="*/ 0 w 1371600"/>
                <a:gd name="connsiteY3" fmla="*/ 3962061 h 3962061"/>
                <a:gd name="connsiteX4" fmla="*/ 0 w 1371600"/>
                <a:gd name="connsiteY4" fmla="*/ 219075 h 3962061"/>
                <a:gd name="connsiteX0" fmla="*/ 0 w 1371600"/>
                <a:gd name="connsiteY0" fmla="*/ 219075 h 3962061"/>
                <a:gd name="connsiteX1" fmla="*/ 1371600 w 1371600"/>
                <a:gd name="connsiteY1" fmla="*/ 0 h 3962061"/>
                <a:gd name="connsiteX2" fmla="*/ 1371600 w 1371600"/>
                <a:gd name="connsiteY2" fmla="*/ 3962061 h 3962061"/>
                <a:gd name="connsiteX3" fmla="*/ 0 w 1371600"/>
                <a:gd name="connsiteY3" fmla="*/ 3733461 h 3962061"/>
                <a:gd name="connsiteX4" fmla="*/ 0 w 1371600"/>
                <a:gd name="connsiteY4" fmla="*/ 219075 h 3962061"/>
                <a:gd name="connsiteX0" fmla="*/ 0 w 1376390"/>
                <a:gd name="connsiteY0" fmla="*/ 179409 h 3962061"/>
                <a:gd name="connsiteX1" fmla="*/ 1376390 w 1376390"/>
                <a:gd name="connsiteY1" fmla="*/ 0 h 3962061"/>
                <a:gd name="connsiteX2" fmla="*/ 1376390 w 1376390"/>
                <a:gd name="connsiteY2" fmla="*/ 3962061 h 3962061"/>
                <a:gd name="connsiteX3" fmla="*/ 4790 w 1376390"/>
                <a:gd name="connsiteY3" fmla="*/ 3733461 h 3962061"/>
                <a:gd name="connsiteX4" fmla="*/ 0 w 1376390"/>
                <a:gd name="connsiteY4" fmla="*/ 179409 h 3962061"/>
                <a:gd name="connsiteX0" fmla="*/ 0 w 1376390"/>
                <a:gd name="connsiteY0" fmla="*/ 179409 h 3962061"/>
                <a:gd name="connsiteX1" fmla="*/ 1376390 w 1376390"/>
                <a:gd name="connsiteY1" fmla="*/ 0 h 3962061"/>
                <a:gd name="connsiteX2" fmla="*/ 1376390 w 1376390"/>
                <a:gd name="connsiteY2" fmla="*/ 3962061 h 3962061"/>
                <a:gd name="connsiteX3" fmla="*/ 14371 w 1376390"/>
                <a:gd name="connsiteY3" fmla="*/ 3762844 h 3962061"/>
                <a:gd name="connsiteX4" fmla="*/ 0 w 1376390"/>
                <a:gd name="connsiteY4" fmla="*/ 179409 h 3962061"/>
                <a:gd name="connsiteX0" fmla="*/ 0 w 1376390"/>
                <a:gd name="connsiteY0" fmla="*/ 179409 h 3962061"/>
                <a:gd name="connsiteX1" fmla="*/ 1376390 w 1376390"/>
                <a:gd name="connsiteY1" fmla="*/ 0 h 3962061"/>
                <a:gd name="connsiteX2" fmla="*/ 1376390 w 1376390"/>
                <a:gd name="connsiteY2" fmla="*/ 3962061 h 3962061"/>
                <a:gd name="connsiteX3" fmla="*/ 14371 w 1376390"/>
                <a:gd name="connsiteY3" fmla="*/ 3751091 h 3962061"/>
                <a:gd name="connsiteX4" fmla="*/ 0 w 1376390"/>
                <a:gd name="connsiteY4" fmla="*/ 179409 h 3962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6390" h="3962061">
                  <a:moveTo>
                    <a:pt x="0" y="179409"/>
                  </a:moveTo>
                  <a:lnTo>
                    <a:pt x="1376390" y="0"/>
                  </a:lnTo>
                  <a:lnTo>
                    <a:pt x="1376390" y="3962061"/>
                  </a:lnTo>
                  <a:lnTo>
                    <a:pt x="14371" y="3751091"/>
                  </a:lnTo>
                  <a:cubicBezTo>
                    <a:pt x="12774" y="2566407"/>
                    <a:pt x="1597" y="1364093"/>
                    <a:pt x="0" y="179409"/>
                  </a:cubicBezTo>
                  <a:close/>
                </a:path>
              </a:pathLst>
            </a:custGeom>
            <a:ln w="38100"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13792" tIns="1371600" rIns="113792" bIns="906205" numCol="1" spcCol="1270" anchor="t" anchorCtr="1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/>
                <a:t>Affordable Senior Housing </a:t>
              </a:r>
              <a:endParaRPr lang="en-US" sz="1200" kern="120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/>
                <a:t>Federal HUD/USDA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/>
                <a:t>EOHLC/ </a:t>
              </a:r>
              <a:r>
                <a:rPr lang="en-US" sz="1200" kern="1200" err="1"/>
                <a:t>MassHousing</a:t>
              </a:r>
              <a:endParaRPr lang="en-US" sz="1200" kern="120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/>
                <a:t>Income targeted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/>
                <a:t>Some properties are mixed finance and some are subsidized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D044153-AB50-1412-83C4-E5CB2D3CDAED}"/>
                </a:ext>
              </a:extLst>
            </p:cNvPr>
            <p:cNvSpPr/>
            <p:nvPr/>
          </p:nvSpPr>
          <p:spPr>
            <a:xfrm>
              <a:off x="1440575" y="1858537"/>
              <a:ext cx="1342713" cy="3902702"/>
            </a:xfrm>
            <a:custGeom>
              <a:avLst/>
              <a:gdLst>
                <a:gd name="connsiteX0" fmla="*/ 0 w 1371600"/>
                <a:gd name="connsiteY0" fmla="*/ 0 h 3962061"/>
                <a:gd name="connsiteX1" fmla="*/ 1371600 w 1371600"/>
                <a:gd name="connsiteY1" fmla="*/ 0 h 3962061"/>
                <a:gd name="connsiteX2" fmla="*/ 1371600 w 1371600"/>
                <a:gd name="connsiteY2" fmla="*/ 3962061 h 3962061"/>
                <a:gd name="connsiteX3" fmla="*/ 0 w 1371600"/>
                <a:gd name="connsiteY3" fmla="*/ 3962061 h 3962061"/>
                <a:gd name="connsiteX4" fmla="*/ 0 w 1371600"/>
                <a:gd name="connsiteY4" fmla="*/ 0 h 3962061"/>
                <a:gd name="connsiteX0" fmla="*/ 0 w 1381125"/>
                <a:gd name="connsiteY0" fmla="*/ 0 h 3962061"/>
                <a:gd name="connsiteX1" fmla="*/ 1381125 w 1381125"/>
                <a:gd name="connsiteY1" fmla="*/ 180975 h 3962061"/>
                <a:gd name="connsiteX2" fmla="*/ 1371600 w 1381125"/>
                <a:gd name="connsiteY2" fmla="*/ 3962061 h 3962061"/>
                <a:gd name="connsiteX3" fmla="*/ 0 w 1381125"/>
                <a:gd name="connsiteY3" fmla="*/ 3962061 h 3962061"/>
                <a:gd name="connsiteX4" fmla="*/ 0 w 1381125"/>
                <a:gd name="connsiteY4" fmla="*/ 0 h 3962061"/>
                <a:gd name="connsiteX0" fmla="*/ 0 w 1384300"/>
                <a:gd name="connsiteY0" fmla="*/ 0 h 3962061"/>
                <a:gd name="connsiteX1" fmla="*/ 1381125 w 1384300"/>
                <a:gd name="connsiteY1" fmla="*/ 180975 h 3962061"/>
                <a:gd name="connsiteX2" fmla="*/ 1384300 w 1384300"/>
                <a:gd name="connsiteY2" fmla="*/ 3758861 h 3962061"/>
                <a:gd name="connsiteX3" fmla="*/ 0 w 1384300"/>
                <a:gd name="connsiteY3" fmla="*/ 3962061 h 3962061"/>
                <a:gd name="connsiteX4" fmla="*/ 0 w 1384300"/>
                <a:gd name="connsiteY4" fmla="*/ 0 h 3962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4300" h="3962061">
                  <a:moveTo>
                    <a:pt x="0" y="0"/>
                  </a:moveTo>
                  <a:lnTo>
                    <a:pt x="1381125" y="180975"/>
                  </a:lnTo>
                  <a:cubicBezTo>
                    <a:pt x="1382183" y="1373604"/>
                    <a:pt x="1383242" y="2566232"/>
                    <a:pt x="1384300" y="3758861"/>
                  </a:cubicBezTo>
                  <a:lnTo>
                    <a:pt x="0" y="3962061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13792" tIns="1371600" rIns="113792" bIns="906205" numCol="1" spcCol="1270" anchor="t" anchorCtr="1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/>
                <a:t>Public Housing</a:t>
              </a:r>
              <a:endParaRPr lang="en-US" sz="120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/>
                <a:t>State or HUD Funded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/>
                <a:t>Subsidized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/>
                <a:t>Income targeted</a:t>
              </a:r>
            </a:p>
          </p:txBody>
        </p:sp>
        <p:grpSp>
          <p:nvGrpSpPr>
            <p:cNvPr id="63" name="Graphic 37" descr="Building outline">
              <a:extLst>
                <a:ext uri="{FF2B5EF4-FFF2-40B4-BE49-F238E27FC236}">
                  <a16:creationId xmlns:a16="http://schemas.microsoft.com/office/drawing/2014/main" id="{3E21696A-3043-34E3-FD4E-577A6832CE49}"/>
                </a:ext>
              </a:extLst>
            </p:cNvPr>
            <p:cNvGrpSpPr/>
            <p:nvPr/>
          </p:nvGrpSpPr>
          <p:grpSpPr>
            <a:xfrm>
              <a:off x="1886822" y="2338153"/>
              <a:ext cx="533400" cy="742730"/>
              <a:chOff x="5799783" y="1731735"/>
              <a:chExt cx="533400" cy="742730"/>
            </a:xfrm>
            <a:solidFill>
              <a:schemeClr val="tx1"/>
            </a:solidFill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1EA1637B-DEEE-9FB9-64A9-AD93D2219E39}"/>
                  </a:ext>
                </a:extLst>
              </p:cNvPr>
              <p:cNvSpPr/>
              <p:nvPr/>
            </p:nvSpPr>
            <p:spPr>
              <a:xfrm>
                <a:off x="5799783" y="1731735"/>
                <a:ext cx="533400" cy="742730"/>
              </a:xfrm>
              <a:custGeom>
                <a:avLst/>
                <a:gdLst>
                  <a:gd name="connsiteX0" fmla="*/ 466725 w 533400"/>
                  <a:gd name="connsiteY0" fmla="*/ 723681 h 742730"/>
                  <a:gd name="connsiteX1" fmla="*/ 466725 w 533400"/>
                  <a:gd name="connsiteY1" fmla="*/ 57150 h 742730"/>
                  <a:gd name="connsiteX2" fmla="*/ 419100 w 533400"/>
                  <a:gd name="connsiteY2" fmla="*/ 57150 h 742730"/>
                  <a:gd name="connsiteX3" fmla="*/ 419100 w 533400"/>
                  <a:gd name="connsiteY3" fmla="*/ 0 h 742730"/>
                  <a:gd name="connsiteX4" fmla="*/ 114300 w 533400"/>
                  <a:gd name="connsiteY4" fmla="*/ 0 h 742730"/>
                  <a:gd name="connsiteX5" fmla="*/ 114300 w 533400"/>
                  <a:gd name="connsiteY5" fmla="*/ 57150 h 742730"/>
                  <a:gd name="connsiteX6" fmla="*/ 66675 w 533400"/>
                  <a:gd name="connsiteY6" fmla="*/ 57150 h 742730"/>
                  <a:gd name="connsiteX7" fmla="*/ 66675 w 533400"/>
                  <a:gd name="connsiteY7" fmla="*/ 723681 h 742730"/>
                  <a:gd name="connsiteX8" fmla="*/ 0 w 533400"/>
                  <a:gd name="connsiteY8" fmla="*/ 723681 h 742730"/>
                  <a:gd name="connsiteX9" fmla="*/ 0 w 533400"/>
                  <a:gd name="connsiteY9" fmla="*/ 742731 h 742730"/>
                  <a:gd name="connsiteX10" fmla="*/ 533400 w 533400"/>
                  <a:gd name="connsiteY10" fmla="*/ 742731 h 742730"/>
                  <a:gd name="connsiteX11" fmla="*/ 533400 w 533400"/>
                  <a:gd name="connsiteY11" fmla="*/ 723681 h 742730"/>
                  <a:gd name="connsiteX12" fmla="*/ 133350 w 533400"/>
                  <a:gd name="connsiteY12" fmla="*/ 19050 h 742730"/>
                  <a:gd name="connsiteX13" fmla="*/ 400050 w 533400"/>
                  <a:gd name="connsiteY13" fmla="*/ 19050 h 742730"/>
                  <a:gd name="connsiteX14" fmla="*/ 400050 w 533400"/>
                  <a:gd name="connsiteY14" fmla="*/ 57150 h 742730"/>
                  <a:gd name="connsiteX15" fmla="*/ 133350 w 533400"/>
                  <a:gd name="connsiteY15" fmla="*/ 57150 h 742730"/>
                  <a:gd name="connsiteX16" fmla="*/ 85725 w 533400"/>
                  <a:gd name="connsiteY16" fmla="*/ 76200 h 742730"/>
                  <a:gd name="connsiteX17" fmla="*/ 447675 w 533400"/>
                  <a:gd name="connsiteY17" fmla="*/ 76200 h 742730"/>
                  <a:gd name="connsiteX18" fmla="*/ 447675 w 533400"/>
                  <a:gd name="connsiteY18" fmla="*/ 723681 h 742730"/>
                  <a:gd name="connsiteX19" fmla="*/ 285750 w 533400"/>
                  <a:gd name="connsiteY19" fmla="*/ 723681 h 742730"/>
                  <a:gd name="connsiteX20" fmla="*/ 285750 w 533400"/>
                  <a:gd name="connsiteY20" fmla="*/ 619125 h 742730"/>
                  <a:gd name="connsiteX21" fmla="*/ 247650 w 533400"/>
                  <a:gd name="connsiteY21" fmla="*/ 619125 h 742730"/>
                  <a:gd name="connsiteX22" fmla="*/ 247650 w 533400"/>
                  <a:gd name="connsiteY22" fmla="*/ 723681 h 742730"/>
                  <a:gd name="connsiteX23" fmla="*/ 85725 w 533400"/>
                  <a:gd name="connsiteY23" fmla="*/ 723681 h 74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33400" h="742730">
                    <a:moveTo>
                      <a:pt x="466725" y="723681"/>
                    </a:moveTo>
                    <a:lnTo>
                      <a:pt x="466725" y="57150"/>
                    </a:lnTo>
                    <a:lnTo>
                      <a:pt x="419100" y="57150"/>
                    </a:lnTo>
                    <a:lnTo>
                      <a:pt x="419100" y="0"/>
                    </a:lnTo>
                    <a:lnTo>
                      <a:pt x="114300" y="0"/>
                    </a:lnTo>
                    <a:lnTo>
                      <a:pt x="114300" y="57150"/>
                    </a:lnTo>
                    <a:lnTo>
                      <a:pt x="66675" y="57150"/>
                    </a:lnTo>
                    <a:lnTo>
                      <a:pt x="66675" y="723681"/>
                    </a:lnTo>
                    <a:lnTo>
                      <a:pt x="0" y="723681"/>
                    </a:lnTo>
                    <a:lnTo>
                      <a:pt x="0" y="742731"/>
                    </a:lnTo>
                    <a:lnTo>
                      <a:pt x="533400" y="742731"/>
                    </a:lnTo>
                    <a:lnTo>
                      <a:pt x="533400" y="723681"/>
                    </a:lnTo>
                    <a:close/>
                    <a:moveTo>
                      <a:pt x="133350" y="19050"/>
                    </a:moveTo>
                    <a:lnTo>
                      <a:pt x="400050" y="19050"/>
                    </a:lnTo>
                    <a:lnTo>
                      <a:pt x="400050" y="57150"/>
                    </a:lnTo>
                    <a:lnTo>
                      <a:pt x="133350" y="57150"/>
                    </a:lnTo>
                    <a:close/>
                    <a:moveTo>
                      <a:pt x="85725" y="76200"/>
                    </a:moveTo>
                    <a:lnTo>
                      <a:pt x="447675" y="76200"/>
                    </a:lnTo>
                    <a:lnTo>
                      <a:pt x="447675" y="723681"/>
                    </a:lnTo>
                    <a:lnTo>
                      <a:pt x="285750" y="723681"/>
                    </a:lnTo>
                    <a:lnTo>
                      <a:pt x="285750" y="619125"/>
                    </a:lnTo>
                    <a:lnTo>
                      <a:pt x="247650" y="619125"/>
                    </a:lnTo>
                    <a:lnTo>
                      <a:pt x="247650" y="723681"/>
                    </a:lnTo>
                    <a:lnTo>
                      <a:pt x="85725" y="723681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666C9F62-9F2B-DBEF-D554-FB290B8C0F78}"/>
                  </a:ext>
                </a:extLst>
              </p:cNvPr>
              <p:cNvSpPr/>
              <p:nvPr/>
            </p:nvSpPr>
            <p:spPr>
              <a:xfrm>
                <a:off x="5952183" y="2065110"/>
                <a:ext cx="38100" cy="57150"/>
              </a:xfrm>
              <a:custGeom>
                <a:avLst/>
                <a:gdLst>
                  <a:gd name="connsiteX0" fmla="*/ 0 w 38100"/>
                  <a:gd name="connsiteY0" fmla="*/ 0 h 57150"/>
                  <a:gd name="connsiteX1" fmla="*/ 38100 w 38100"/>
                  <a:gd name="connsiteY1" fmla="*/ 0 h 57150"/>
                  <a:gd name="connsiteX2" fmla="*/ 38100 w 38100"/>
                  <a:gd name="connsiteY2" fmla="*/ 57150 h 57150"/>
                  <a:gd name="connsiteX3" fmla="*/ 0 w 38100"/>
                  <a:gd name="connsiteY3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5715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57150"/>
                    </a:lnTo>
                    <a:lnTo>
                      <a:pt x="0" y="5715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0F834F44-4ECD-C951-7A3B-456A39162B23}"/>
                  </a:ext>
                </a:extLst>
              </p:cNvPr>
              <p:cNvSpPr/>
              <p:nvPr/>
            </p:nvSpPr>
            <p:spPr>
              <a:xfrm>
                <a:off x="5952183" y="1969860"/>
                <a:ext cx="38100" cy="57150"/>
              </a:xfrm>
              <a:custGeom>
                <a:avLst/>
                <a:gdLst>
                  <a:gd name="connsiteX0" fmla="*/ 0 w 38100"/>
                  <a:gd name="connsiteY0" fmla="*/ 0 h 57150"/>
                  <a:gd name="connsiteX1" fmla="*/ 38100 w 38100"/>
                  <a:gd name="connsiteY1" fmla="*/ 0 h 57150"/>
                  <a:gd name="connsiteX2" fmla="*/ 38100 w 38100"/>
                  <a:gd name="connsiteY2" fmla="*/ 57150 h 57150"/>
                  <a:gd name="connsiteX3" fmla="*/ 0 w 38100"/>
                  <a:gd name="connsiteY3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5715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57150"/>
                    </a:lnTo>
                    <a:lnTo>
                      <a:pt x="0" y="5715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9D0736F7-AD24-938C-9D6E-F1D281373667}"/>
                  </a:ext>
                </a:extLst>
              </p:cNvPr>
              <p:cNvSpPr/>
              <p:nvPr/>
            </p:nvSpPr>
            <p:spPr>
              <a:xfrm>
                <a:off x="5952183" y="2160360"/>
                <a:ext cx="38100" cy="57150"/>
              </a:xfrm>
              <a:custGeom>
                <a:avLst/>
                <a:gdLst>
                  <a:gd name="connsiteX0" fmla="*/ 0 w 38100"/>
                  <a:gd name="connsiteY0" fmla="*/ 0 h 57150"/>
                  <a:gd name="connsiteX1" fmla="*/ 38100 w 38100"/>
                  <a:gd name="connsiteY1" fmla="*/ 0 h 57150"/>
                  <a:gd name="connsiteX2" fmla="*/ 38100 w 38100"/>
                  <a:gd name="connsiteY2" fmla="*/ 57150 h 57150"/>
                  <a:gd name="connsiteX3" fmla="*/ 0 w 38100"/>
                  <a:gd name="connsiteY3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5715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57150"/>
                    </a:lnTo>
                    <a:lnTo>
                      <a:pt x="0" y="5715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48BE4B16-2D87-BC85-A6A1-0D8FAADAC683}"/>
                  </a:ext>
                </a:extLst>
              </p:cNvPr>
              <p:cNvSpPr/>
              <p:nvPr/>
            </p:nvSpPr>
            <p:spPr>
              <a:xfrm>
                <a:off x="5952183" y="2255610"/>
                <a:ext cx="38100" cy="57150"/>
              </a:xfrm>
              <a:custGeom>
                <a:avLst/>
                <a:gdLst>
                  <a:gd name="connsiteX0" fmla="*/ 0 w 38100"/>
                  <a:gd name="connsiteY0" fmla="*/ 0 h 57150"/>
                  <a:gd name="connsiteX1" fmla="*/ 38100 w 38100"/>
                  <a:gd name="connsiteY1" fmla="*/ 0 h 57150"/>
                  <a:gd name="connsiteX2" fmla="*/ 38100 w 38100"/>
                  <a:gd name="connsiteY2" fmla="*/ 57150 h 57150"/>
                  <a:gd name="connsiteX3" fmla="*/ 0 w 38100"/>
                  <a:gd name="connsiteY3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5715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57150"/>
                    </a:lnTo>
                    <a:lnTo>
                      <a:pt x="0" y="5715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7CA8B54-A77C-2469-AE65-0070F3C78E37}"/>
                  </a:ext>
                </a:extLst>
              </p:cNvPr>
              <p:cNvSpPr/>
              <p:nvPr/>
            </p:nvSpPr>
            <p:spPr>
              <a:xfrm>
                <a:off x="6047433" y="2065110"/>
                <a:ext cx="38100" cy="57150"/>
              </a:xfrm>
              <a:custGeom>
                <a:avLst/>
                <a:gdLst>
                  <a:gd name="connsiteX0" fmla="*/ 0 w 38100"/>
                  <a:gd name="connsiteY0" fmla="*/ 0 h 57150"/>
                  <a:gd name="connsiteX1" fmla="*/ 38100 w 38100"/>
                  <a:gd name="connsiteY1" fmla="*/ 0 h 57150"/>
                  <a:gd name="connsiteX2" fmla="*/ 38100 w 38100"/>
                  <a:gd name="connsiteY2" fmla="*/ 57150 h 57150"/>
                  <a:gd name="connsiteX3" fmla="*/ 0 w 38100"/>
                  <a:gd name="connsiteY3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5715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57150"/>
                    </a:lnTo>
                    <a:lnTo>
                      <a:pt x="0" y="5715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E681CBCC-5807-132C-72DF-81F54985ABEF}"/>
                  </a:ext>
                </a:extLst>
              </p:cNvPr>
              <p:cNvSpPr/>
              <p:nvPr/>
            </p:nvSpPr>
            <p:spPr>
              <a:xfrm>
                <a:off x="6047433" y="2255610"/>
                <a:ext cx="38100" cy="57150"/>
              </a:xfrm>
              <a:custGeom>
                <a:avLst/>
                <a:gdLst>
                  <a:gd name="connsiteX0" fmla="*/ 0 w 38100"/>
                  <a:gd name="connsiteY0" fmla="*/ 0 h 57150"/>
                  <a:gd name="connsiteX1" fmla="*/ 38100 w 38100"/>
                  <a:gd name="connsiteY1" fmla="*/ 0 h 57150"/>
                  <a:gd name="connsiteX2" fmla="*/ 38100 w 38100"/>
                  <a:gd name="connsiteY2" fmla="*/ 57150 h 57150"/>
                  <a:gd name="connsiteX3" fmla="*/ 0 w 38100"/>
                  <a:gd name="connsiteY3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5715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57150"/>
                    </a:lnTo>
                    <a:lnTo>
                      <a:pt x="0" y="5715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9777D39D-B330-2A52-EBAE-FE5CA71EB3B0}"/>
                  </a:ext>
                </a:extLst>
              </p:cNvPr>
              <p:cNvSpPr/>
              <p:nvPr/>
            </p:nvSpPr>
            <p:spPr>
              <a:xfrm>
                <a:off x="6142683" y="2350860"/>
                <a:ext cx="38100" cy="57150"/>
              </a:xfrm>
              <a:custGeom>
                <a:avLst/>
                <a:gdLst>
                  <a:gd name="connsiteX0" fmla="*/ 0 w 38100"/>
                  <a:gd name="connsiteY0" fmla="*/ 0 h 57150"/>
                  <a:gd name="connsiteX1" fmla="*/ 38100 w 38100"/>
                  <a:gd name="connsiteY1" fmla="*/ 0 h 57150"/>
                  <a:gd name="connsiteX2" fmla="*/ 38100 w 38100"/>
                  <a:gd name="connsiteY2" fmla="*/ 57150 h 57150"/>
                  <a:gd name="connsiteX3" fmla="*/ 0 w 38100"/>
                  <a:gd name="connsiteY3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5715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57150"/>
                    </a:lnTo>
                    <a:lnTo>
                      <a:pt x="0" y="5715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F1313B52-59B2-DF4C-D29D-3421B4975FD2}"/>
                  </a:ext>
                </a:extLst>
              </p:cNvPr>
              <p:cNvSpPr/>
              <p:nvPr/>
            </p:nvSpPr>
            <p:spPr>
              <a:xfrm>
                <a:off x="6142683" y="1874610"/>
                <a:ext cx="38100" cy="57150"/>
              </a:xfrm>
              <a:custGeom>
                <a:avLst/>
                <a:gdLst>
                  <a:gd name="connsiteX0" fmla="*/ 0 w 38100"/>
                  <a:gd name="connsiteY0" fmla="*/ 0 h 57150"/>
                  <a:gd name="connsiteX1" fmla="*/ 38100 w 38100"/>
                  <a:gd name="connsiteY1" fmla="*/ 0 h 57150"/>
                  <a:gd name="connsiteX2" fmla="*/ 38100 w 38100"/>
                  <a:gd name="connsiteY2" fmla="*/ 57150 h 57150"/>
                  <a:gd name="connsiteX3" fmla="*/ 0 w 38100"/>
                  <a:gd name="connsiteY3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5715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57150"/>
                    </a:lnTo>
                    <a:lnTo>
                      <a:pt x="0" y="5715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D082591B-D6E1-6DD2-D979-63F5CEBCC592}"/>
                  </a:ext>
                </a:extLst>
              </p:cNvPr>
              <p:cNvSpPr/>
              <p:nvPr/>
            </p:nvSpPr>
            <p:spPr>
              <a:xfrm>
                <a:off x="6047433" y="2160360"/>
                <a:ext cx="38100" cy="57150"/>
              </a:xfrm>
              <a:custGeom>
                <a:avLst/>
                <a:gdLst>
                  <a:gd name="connsiteX0" fmla="*/ 0 w 38100"/>
                  <a:gd name="connsiteY0" fmla="*/ 0 h 57150"/>
                  <a:gd name="connsiteX1" fmla="*/ 38100 w 38100"/>
                  <a:gd name="connsiteY1" fmla="*/ 0 h 57150"/>
                  <a:gd name="connsiteX2" fmla="*/ 38100 w 38100"/>
                  <a:gd name="connsiteY2" fmla="*/ 57150 h 57150"/>
                  <a:gd name="connsiteX3" fmla="*/ 0 w 38100"/>
                  <a:gd name="connsiteY3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5715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57150"/>
                    </a:lnTo>
                    <a:lnTo>
                      <a:pt x="0" y="5715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228D6983-990B-F516-C265-86B1C88FFF72}"/>
                  </a:ext>
                </a:extLst>
              </p:cNvPr>
              <p:cNvSpPr/>
              <p:nvPr/>
            </p:nvSpPr>
            <p:spPr>
              <a:xfrm>
                <a:off x="6047433" y="1969860"/>
                <a:ext cx="38100" cy="57150"/>
              </a:xfrm>
              <a:custGeom>
                <a:avLst/>
                <a:gdLst>
                  <a:gd name="connsiteX0" fmla="*/ 0 w 38100"/>
                  <a:gd name="connsiteY0" fmla="*/ 0 h 57150"/>
                  <a:gd name="connsiteX1" fmla="*/ 38100 w 38100"/>
                  <a:gd name="connsiteY1" fmla="*/ 0 h 57150"/>
                  <a:gd name="connsiteX2" fmla="*/ 38100 w 38100"/>
                  <a:gd name="connsiteY2" fmla="*/ 57150 h 57150"/>
                  <a:gd name="connsiteX3" fmla="*/ 0 w 38100"/>
                  <a:gd name="connsiteY3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5715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57150"/>
                    </a:lnTo>
                    <a:lnTo>
                      <a:pt x="0" y="5715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7AC79BEA-CFA1-2E17-3746-87480FCCBECD}"/>
                  </a:ext>
                </a:extLst>
              </p:cNvPr>
              <p:cNvSpPr/>
              <p:nvPr/>
            </p:nvSpPr>
            <p:spPr>
              <a:xfrm>
                <a:off x="6047433" y="1874610"/>
                <a:ext cx="38100" cy="57150"/>
              </a:xfrm>
              <a:custGeom>
                <a:avLst/>
                <a:gdLst>
                  <a:gd name="connsiteX0" fmla="*/ 0 w 38100"/>
                  <a:gd name="connsiteY0" fmla="*/ 0 h 57150"/>
                  <a:gd name="connsiteX1" fmla="*/ 38100 w 38100"/>
                  <a:gd name="connsiteY1" fmla="*/ 0 h 57150"/>
                  <a:gd name="connsiteX2" fmla="*/ 38100 w 38100"/>
                  <a:gd name="connsiteY2" fmla="*/ 57150 h 57150"/>
                  <a:gd name="connsiteX3" fmla="*/ 0 w 38100"/>
                  <a:gd name="connsiteY3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5715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57150"/>
                    </a:lnTo>
                    <a:lnTo>
                      <a:pt x="0" y="5715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C8A32E0A-7CC8-048A-3BC6-69C9EBE8C4A3}"/>
                  </a:ext>
                </a:extLst>
              </p:cNvPr>
              <p:cNvSpPr/>
              <p:nvPr/>
            </p:nvSpPr>
            <p:spPr>
              <a:xfrm>
                <a:off x="5952183" y="1874610"/>
                <a:ext cx="38100" cy="57150"/>
              </a:xfrm>
              <a:custGeom>
                <a:avLst/>
                <a:gdLst>
                  <a:gd name="connsiteX0" fmla="*/ 0 w 38100"/>
                  <a:gd name="connsiteY0" fmla="*/ 0 h 57150"/>
                  <a:gd name="connsiteX1" fmla="*/ 38100 w 38100"/>
                  <a:gd name="connsiteY1" fmla="*/ 0 h 57150"/>
                  <a:gd name="connsiteX2" fmla="*/ 38100 w 38100"/>
                  <a:gd name="connsiteY2" fmla="*/ 57150 h 57150"/>
                  <a:gd name="connsiteX3" fmla="*/ 0 w 38100"/>
                  <a:gd name="connsiteY3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5715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57150"/>
                    </a:lnTo>
                    <a:lnTo>
                      <a:pt x="0" y="5715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FE7AC5B3-E693-C0EC-D5C1-53FB54FADF44}"/>
                  </a:ext>
                </a:extLst>
              </p:cNvPr>
              <p:cNvSpPr/>
              <p:nvPr/>
            </p:nvSpPr>
            <p:spPr>
              <a:xfrm>
                <a:off x="5952183" y="2350860"/>
                <a:ext cx="38100" cy="57150"/>
              </a:xfrm>
              <a:custGeom>
                <a:avLst/>
                <a:gdLst>
                  <a:gd name="connsiteX0" fmla="*/ 0 w 38100"/>
                  <a:gd name="connsiteY0" fmla="*/ 0 h 57150"/>
                  <a:gd name="connsiteX1" fmla="*/ 38100 w 38100"/>
                  <a:gd name="connsiteY1" fmla="*/ 0 h 57150"/>
                  <a:gd name="connsiteX2" fmla="*/ 38100 w 38100"/>
                  <a:gd name="connsiteY2" fmla="*/ 57150 h 57150"/>
                  <a:gd name="connsiteX3" fmla="*/ 0 w 38100"/>
                  <a:gd name="connsiteY3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5715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57150"/>
                    </a:lnTo>
                    <a:lnTo>
                      <a:pt x="0" y="5715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AFBC8DB6-E8FE-3F5E-F6DF-D3B3F0E82429}"/>
                  </a:ext>
                </a:extLst>
              </p:cNvPr>
              <p:cNvSpPr/>
              <p:nvPr/>
            </p:nvSpPr>
            <p:spPr>
              <a:xfrm>
                <a:off x="6142683" y="2065110"/>
                <a:ext cx="38100" cy="57150"/>
              </a:xfrm>
              <a:custGeom>
                <a:avLst/>
                <a:gdLst>
                  <a:gd name="connsiteX0" fmla="*/ 0 w 38100"/>
                  <a:gd name="connsiteY0" fmla="*/ 0 h 57150"/>
                  <a:gd name="connsiteX1" fmla="*/ 38100 w 38100"/>
                  <a:gd name="connsiteY1" fmla="*/ 0 h 57150"/>
                  <a:gd name="connsiteX2" fmla="*/ 38100 w 38100"/>
                  <a:gd name="connsiteY2" fmla="*/ 57150 h 57150"/>
                  <a:gd name="connsiteX3" fmla="*/ 0 w 38100"/>
                  <a:gd name="connsiteY3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5715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57150"/>
                    </a:lnTo>
                    <a:lnTo>
                      <a:pt x="0" y="5715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F4094E34-7CF2-EFB2-B7B6-22A40BAFE814}"/>
                  </a:ext>
                </a:extLst>
              </p:cNvPr>
              <p:cNvSpPr/>
              <p:nvPr/>
            </p:nvSpPr>
            <p:spPr>
              <a:xfrm>
                <a:off x="6142683" y="2160360"/>
                <a:ext cx="38100" cy="57150"/>
              </a:xfrm>
              <a:custGeom>
                <a:avLst/>
                <a:gdLst>
                  <a:gd name="connsiteX0" fmla="*/ 0 w 38100"/>
                  <a:gd name="connsiteY0" fmla="*/ 0 h 57150"/>
                  <a:gd name="connsiteX1" fmla="*/ 38100 w 38100"/>
                  <a:gd name="connsiteY1" fmla="*/ 0 h 57150"/>
                  <a:gd name="connsiteX2" fmla="*/ 38100 w 38100"/>
                  <a:gd name="connsiteY2" fmla="*/ 57150 h 57150"/>
                  <a:gd name="connsiteX3" fmla="*/ 0 w 38100"/>
                  <a:gd name="connsiteY3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5715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57150"/>
                    </a:lnTo>
                    <a:lnTo>
                      <a:pt x="0" y="5715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FFB96E81-7DE2-7A65-43C1-43B17C5E1D83}"/>
                  </a:ext>
                </a:extLst>
              </p:cNvPr>
              <p:cNvSpPr/>
              <p:nvPr/>
            </p:nvSpPr>
            <p:spPr>
              <a:xfrm>
                <a:off x="6142683" y="2255610"/>
                <a:ext cx="38100" cy="57150"/>
              </a:xfrm>
              <a:custGeom>
                <a:avLst/>
                <a:gdLst>
                  <a:gd name="connsiteX0" fmla="*/ 0 w 38100"/>
                  <a:gd name="connsiteY0" fmla="*/ 0 h 57150"/>
                  <a:gd name="connsiteX1" fmla="*/ 38100 w 38100"/>
                  <a:gd name="connsiteY1" fmla="*/ 0 h 57150"/>
                  <a:gd name="connsiteX2" fmla="*/ 38100 w 38100"/>
                  <a:gd name="connsiteY2" fmla="*/ 57150 h 57150"/>
                  <a:gd name="connsiteX3" fmla="*/ 0 w 38100"/>
                  <a:gd name="connsiteY3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5715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57150"/>
                    </a:lnTo>
                    <a:lnTo>
                      <a:pt x="0" y="5715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3AFC0E58-B4DE-DC92-F645-970C5A8B163A}"/>
                  </a:ext>
                </a:extLst>
              </p:cNvPr>
              <p:cNvSpPr/>
              <p:nvPr/>
            </p:nvSpPr>
            <p:spPr>
              <a:xfrm>
                <a:off x="6142683" y="1969860"/>
                <a:ext cx="38100" cy="57150"/>
              </a:xfrm>
              <a:custGeom>
                <a:avLst/>
                <a:gdLst>
                  <a:gd name="connsiteX0" fmla="*/ 0 w 38100"/>
                  <a:gd name="connsiteY0" fmla="*/ 0 h 57150"/>
                  <a:gd name="connsiteX1" fmla="*/ 38100 w 38100"/>
                  <a:gd name="connsiteY1" fmla="*/ 0 h 57150"/>
                  <a:gd name="connsiteX2" fmla="*/ 38100 w 38100"/>
                  <a:gd name="connsiteY2" fmla="*/ 57150 h 57150"/>
                  <a:gd name="connsiteX3" fmla="*/ 0 w 38100"/>
                  <a:gd name="connsiteY3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5715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57150"/>
                    </a:lnTo>
                    <a:lnTo>
                      <a:pt x="0" y="5715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8" name="Graphic 49" descr="Schoolhouse outline">
              <a:extLst>
                <a:ext uri="{FF2B5EF4-FFF2-40B4-BE49-F238E27FC236}">
                  <a16:creationId xmlns:a16="http://schemas.microsoft.com/office/drawing/2014/main" id="{E8A42807-36C0-4603-7574-45C55C86D553}"/>
                </a:ext>
              </a:extLst>
            </p:cNvPr>
            <p:cNvGrpSpPr/>
            <p:nvPr/>
          </p:nvGrpSpPr>
          <p:grpSpPr>
            <a:xfrm>
              <a:off x="403940" y="2434454"/>
              <a:ext cx="704850" cy="602189"/>
              <a:chOff x="4359043" y="1795552"/>
              <a:chExt cx="704850" cy="602189"/>
            </a:xfrm>
            <a:solidFill>
              <a:srgbClr val="000000"/>
            </a:solidFill>
          </p:grpSpPr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9FBE1CBF-B002-78B4-9243-3801942F52A1}"/>
                  </a:ext>
                </a:extLst>
              </p:cNvPr>
              <p:cNvSpPr/>
              <p:nvPr/>
            </p:nvSpPr>
            <p:spPr>
              <a:xfrm>
                <a:off x="4673365" y="1997606"/>
                <a:ext cx="76202" cy="76202"/>
              </a:xfrm>
              <a:custGeom>
                <a:avLst/>
                <a:gdLst>
                  <a:gd name="connsiteX0" fmla="*/ 38102 w 76202"/>
                  <a:gd name="connsiteY0" fmla="*/ 76200 h 76202"/>
                  <a:gd name="connsiteX1" fmla="*/ 76202 w 76202"/>
                  <a:gd name="connsiteY1" fmla="*/ 38100 h 76202"/>
                  <a:gd name="connsiteX2" fmla="*/ 38102 w 76202"/>
                  <a:gd name="connsiteY2" fmla="*/ 0 h 76202"/>
                  <a:gd name="connsiteX3" fmla="*/ 2 w 76202"/>
                  <a:gd name="connsiteY3" fmla="*/ 38100 h 76202"/>
                  <a:gd name="connsiteX4" fmla="*/ 37298 w 76202"/>
                  <a:gd name="connsiteY4" fmla="*/ 76200 h 76202"/>
                  <a:gd name="connsiteX5" fmla="*/ 38102 w 76202"/>
                  <a:gd name="connsiteY5" fmla="*/ 76200 h 76202"/>
                  <a:gd name="connsiteX6" fmla="*/ 38102 w 76202"/>
                  <a:gd name="connsiteY6" fmla="*/ 19050 h 76202"/>
                  <a:gd name="connsiteX7" fmla="*/ 57152 w 76202"/>
                  <a:gd name="connsiteY7" fmla="*/ 38100 h 76202"/>
                  <a:gd name="connsiteX8" fmla="*/ 38102 w 76202"/>
                  <a:gd name="connsiteY8" fmla="*/ 57150 h 76202"/>
                  <a:gd name="connsiteX9" fmla="*/ 19052 w 76202"/>
                  <a:gd name="connsiteY9" fmla="*/ 38100 h 76202"/>
                  <a:gd name="connsiteX10" fmla="*/ 37254 w 76202"/>
                  <a:gd name="connsiteY10" fmla="*/ 19031 h 76202"/>
                  <a:gd name="connsiteX11" fmla="*/ 38102 w 76202"/>
                  <a:gd name="connsiteY11" fmla="*/ 19031 h 76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202" h="76202">
                    <a:moveTo>
                      <a:pt x="38102" y="76200"/>
                    </a:moveTo>
                    <a:cubicBezTo>
                      <a:pt x="59144" y="76200"/>
                      <a:pt x="76202" y="59142"/>
                      <a:pt x="76202" y="38100"/>
                    </a:cubicBezTo>
                    <a:cubicBezTo>
                      <a:pt x="76202" y="17058"/>
                      <a:pt x="59144" y="0"/>
                      <a:pt x="38102" y="0"/>
                    </a:cubicBezTo>
                    <a:cubicBezTo>
                      <a:pt x="17061" y="0"/>
                      <a:pt x="2" y="17058"/>
                      <a:pt x="2" y="38100"/>
                    </a:cubicBezTo>
                    <a:cubicBezTo>
                      <a:pt x="-220" y="58920"/>
                      <a:pt x="16478" y="75978"/>
                      <a:pt x="37298" y="76200"/>
                    </a:cubicBezTo>
                    <a:cubicBezTo>
                      <a:pt x="37566" y="76203"/>
                      <a:pt x="37835" y="76203"/>
                      <a:pt x="38102" y="76200"/>
                    </a:cubicBezTo>
                    <a:close/>
                    <a:moveTo>
                      <a:pt x="38102" y="19050"/>
                    </a:moveTo>
                    <a:cubicBezTo>
                      <a:pt x="48623" y="19050"/>
                      <a:pt x="57152" y="27579"/>
                      <a:pt x="57152" y="38100"/>
                    </a:cubicBezTo>
                    <a:cubicBezTo>
                      <a:pt x="57152" y="48621"/>
                      <a:pt x="48623" y="57150"/>
                      <a:pt x="38102" y="57150"/>
                    </a:cubicBezTo>
                    <a:cubicBezTo>
                      <a:pt x="27581" y="57150"/>
                      <a:pt x="19052" y="48621"/>
                      <a:pt x="19052" y="38100"/>
                    </a:cubicBezTo>
                    <a:cubicBezTo>
                      <a:pt x="18813" y="27808"/>
                      <a:pt x="26963" y="19271"/>
                      <a:pt x="37254" y="19031"/>
                    </a:cubicBezTo>
                    <a:cubicBezTo>
                      <a:pt x="37537" y="19025"/>
                      <a:pt x="37819" y="19024"/>
                      <a:pt x="38102" y="1903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F5CCEC72-D224-7FB0-9456-99CD7348C21F}"/>
                  </a:ext>
                </a:extLst>
              </p:cNvPr>
              <p:cNvSpPr/>
              <p:nvPr/>
            </p:nvSpPr>
            <p:spPr>
              <a:xfrm>
                <a:off x="4359043" y="1795552"/>
                <a:ext cx="704850" cy="602189"/>
              </a:xfrm>
              <a:custGeom>
                <a:avLst/>
                <a:gdLst>
                  <a:gd name="connsiteX0" fmla="*/ 476250 w 704850"/>
                  <a:gd name="connsiteY0" fmla="*/ 259204 h 602189"/>
                  <a:gd name="connsiteX1" fmla="*/ 476250 w 704850"/>
                  <a:gd name="connsiteY1" fmla="*/ 216427 h 602189"/>
                  <a:gd name="connsiteX2" fmla="*/ 480212 w 704850"/>
                  <a:gd name="connsiteY2" fmla="*/ 220389 h 602189"/>
                  <a:gd name="connsiteX3" fmla="*/ 529838 w 704850"/>
                  <a:gd name="connsiteY3" fmla="*/ 170259 h 602189"/>
                  <a:gd name="connsiteX4" fmla="*/ 352425 w 704850"/>
                  <a:gd name="connsiteY4" fmla="*/ 0 h 602189"/>
                  <a:gd name="connsiteX5" fmla="*/ 171145 w 704850"/>
                  <a:gd name="connsiteY5" fmla="*/ 173165 h 602189"/>
                  <a:gd name="connsiteX6" fmla="*/ 221685 w 704850"/>
                  <a:gd name="connsiteY6" fmla="*/ 223371 h 602189"/>
                  <a:gd name="connsiteX7" fmla="*/ 228600 w 704850"/>
                  <a:gd name="connsiteY7" fmla="*/ 216446 h 602189"/>
                  <a:gd name="connsiteX8" fmla="*/ 228600 w 704850"/>
                  <a:gd name="connsiteY8" fmla="*/ 259204 h 602189"/>
                  <a:gd name="connsiteX9" fmla="*/ 0 w 704850"/>
                  <a:gd name="connsiteY9" fmla="*/ 259204 h 602189"/>
                  <a:gd name="connsiteX10" fmla="*/ 0 w 704850"/>
                  <a:gd name="connsiteY10" fmla="*/ 602190 h 602189"/>
                  <a:gd name="connsiteX11" fmla="*/ 285750 w 704850"/>
                  <a:gd name="connsiteY11" fmla="*/ 602190 h 602189"/>
                  <a:gd name="connsiteX12" fmla="*/ 285750 w 704850"/>
                  <a:gd name="connsiteY12" fmla="*/ 498158 h 602189"/>
                  <a:gd name="connsiteX13" fmla="*/ 352425 w 704850"/>
                  <a:gd name="connsiteY13" fmla="*/ 431483 h 602189"/>
                  <a:gd name="connsiteX14" fmla="*/ 419100 w 704850"/>
                  <a:gd name="connsiteY14" fmla="*/ 498158 h 602189"/>
                  <a:gd name="connsiteX15" fmla="*/ 419100 w 704850"/>
                  <a:gd name="connsiteY15" fmla="*/ 602190 h 602189"/>
                  <a:gd name="connsiteX16" fmla="*/ 704850 w 704850"/>
                  <a:gd name="connsiteY16" fmla="*/ 602190 h 602189"/>
                  <a:gd name="connsiteX17" fmla="*/ 704850 w 704850"/>
                  <a:gd name="connsiteY17" fmla="*/ 259204 h 602189"/>
                  <a:gd name="connsiteX18" fmla="*/ 221637 w 704850"/>
                  <a:gd name="connsiteY18" fmla="*/ 196472 h 602189"/>
                  <a:gd name="connsiteX19" fmla="*/ 198444 w 704850"/>
                  <a:gd name="connsiteY19" fmla="*/ 173431 h 602189"/>
                  <a:gd name="connsiteX20" fmla="*/ 352425 w 704850"/>
                  <a:gd name="connsiteY20" fmla="*/ 26422 h 602189"/>
                  <a:gd name="connsiteX21" fmla="*/ 502701 w 704850"/>
                  <a:gd name="connsiteY21" fmla="*/ 170612 h 602189"/>
                  <a:gd name="connsiteX22" fmla="*/ 480174 w 704850"/>
                  <a:gd name="connsiteY22" fmla="*/ 193358 h 602189"/>
                  <a:gd name="connsiteX23" fmla="*/ 476250 w 704850"/>
                  <a:gd name="connsiteY23" fmla="*/ 189481 h 602189"/>
                  <a:gd name="connsiteX24" fmla="*/ 476250 w 704850"/>
                  <a:gd name="connsiteY24" fmla="*/ 189414 h 602189"/>
                  <a:gd name="connsiteX25" fmla="*/ 352425 w 704850"/>
                  <a:gd name="connsiteY25" fmla="*/ 65589 h 602189"/>
                  <a:gd name="connsiteX26" fmla="*/ 228600 w 704850"/>
                  <a:gd name="connsiteY26" fmla="*/ 189414 h 602189"/>
                  <a:gd name="connsiteX27" fmla="*/ 228600 w 704850"/>
                  <a:gd name="connsiteY27" fmla="*/ 189547 h 602189"/>
                  <a:gd name="connsiteX28" fmla="*/ 685800 w 704850"/>
                  <a:gd name="connsiteY28" fmla="*/ 583140 h 602189"/>
                  <a:gd name="connsiteX29" fmla="*/ 438150 w 704850"/>
                  <a:gd name="connsiteY29" fmla="*/ 583140 h 602189"/>
                  <a:gd name="connsiteX30" fmla="*/ 438150 w 704850"/>
                  <a:gd name="connsiteY30" fmla="*/ 498158 h 602189"/>
                  <a:gd name="connsiteX31" fmla="*/ 352425 w 704850"/>
                  <a:gd name="connsiteY31" fmla="*/ 412433 h 602189"/>
                  <a:gd name="connsiteX32" fmla="*/ 266700 w 704850"/>
                  <a:gd name="connsiteY32" fmla="*/ 498158 h 602189"/>
                  <a:gd name="connsiteX33" fmla="*/ 266700 w 704850"/>
                  <a:gd name="connsiteY33" fmla="*/ 583140 h 602189"/>
                  <a:gd name="connsiteX34" fmla="*/ 19050 w 704850"/>
                  <a:gd name="connsiteY34" fmla="*/ 583140 h 602189"/>
                  <a:gd name="connsiteX35" fmla="*/ 19050 w 704850"/>
                  <a:gd name="connsiteY35" fmla="*/ 278254 h 602189"/>
                  <a:gd name="connsiteX36" fmla="*/ 247650 w 704850"/>
                  <a:gd name="connsiteY36" fmla="*/ 278254 h 602189"/>
                  <a:gd name="connsiteX37" fmla="*/ 247650 w 704850"/>
                  <a:gd name="connsiteY37" fmla="*/ 197396 h 602189"/>
                  <a:gd name="connsiteX38" fmla="*/ 260423 w 704850"/>
                  <a:gd name="connsiteY38" fmla="*/ 184623 h 602189"/>
                  <a:gd name="connsiteX39" fmla="*/ 260423 w 704850"/>
                  <a:gd name="connsiteY39" fmla="*/ 184623 h 602189"/>
                  <a:gd name="connsiteX40" fmla="*/ 352425 w 704850"/>
                  <a:gd name="connsiteY40" fmla="*/ 92497 h 602189"/>
                  <a:gd name="connsiteX41" fmla="*/ 436055 w 704850"/>
                  <a:gd name="connsiteY41" fmla="*/ 176146 h 602189"/>
                  <a:gd name="connsiteX42" fmla="*/ 436055 w 704850"/>
                  <a:gd name="connsiteY42" fmla="*/ 176146 h 602189"/>
                  <a:gd name="connsiteX43" fmla="*/ 457200 w 704850"/>
                  <a:gd name="connsiteY43" fmla="*/ 197377 h 602189"/>
                  <a:gd name="connsiteX44" fmla="*/ 457200 w 704850"/>
                  <a:gd name="connsiteY44" fmla="*/ 278254 h 602189"/>
                  <a:gd name="connsiteX45" fmla="*/ 685800 w 704850"/>
                  <a:gd name="connsiteY45" fmla="*/ 278254 h 602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04850" h="602189">
                    <a:moveTo>
                      <a:pt x="476250" y="259204"/>
                    </a:moveTo>
                    <a:lnTo>
                      <a:pt x="476250" y="216427"/>
                    </a:lnTo>
                    <a:lnTo>
                      <a:pt x="480212" y="220389"/>
                    </a:lnTo>
                    <a:lnTo>
                      <a:pt x="529838" y="170259"/>
                    </a:lnTo>
                    <a:lnTo>
                      <a:pt x="352425" y="0"/>
                    </a:lnTo>
                    <a:lnTo>
                      <a:pt x="171145" y="173165"/>
                    </a:lnTo>
                    <a:lnTo>
                      <a:pt x="221685" y="223371"/>
                    </a:lnTo>
                    <a:lnTo>
                      <a:pt x="228600" y="216446"/>
                    </a:lnTo>
                    <a:lnTo>
                      <a:pt x="228600" y="259204"/>
                    </a:lnTo>
                    <a:lnTo>
                      <a:pt x="0" y="259204"/>
                    </a:lnTo>
                    <a:lnTo>
                      <a:pt x="0" y="602190"/>
                    </a:lnTo>
                    <a:lnTo>
                      <a:pt x="285750" y="602190"/>
                    </a:lnTo>
                    <a:lnTo>
                      <a:pt x="285750" y="498158"/>
                    </a:lnTo>
                    <a:cubicBezTo>
                      <a:pt x="285750" y="461334"/>
                      <a:pt x="315601" y="431483"/>
                      <a:pt x="352425" y="431483"/>
                    </a:cubicBezTo>
                    <a:cubicBezTo>
                      <a:pt x="389249" y="431483"/>
                      <a:pt x="419100" y="461334"/>
                      <a:pt x="419100" y="498158"/>
                    </a:cubicBezTo>
                    <a:lnTo>
                      <a:pt x="419100" y="602190"/>
                    </a:lnTo>
                    <a:lnTo>
                      <a:pt x="704850" y="602190"/>
                    </a:lnTo>
                    <a:lnTo>
                      <a:pt x="704850" y="259204"/>
                    </a:lnTo>
                    <a:close/>
                    <a:moveTo>
                      <a:pt x="221637" y="196472"/>
                    </a:moveTo>
                    <a:lnTo>
                      <a:pt x="198444" y="173431"/>
                    </a:lnTo>
                    <a:lnTo>
                      <a:pt x="352425" y="26422"/>
                    </a:lnTo>
                    <a:lnTo>
                      <a:pt x="502701" y="170612"/>
                    </a:lnTo>
                    <a:lnTo>
                      <a:pt x="480174" y="193358"/>
                    </a:lnTo>
                    <a:lnTo>
                      <a:pt x="476250" y="189481"/>
                    </a:lnTo>
                    <a:lnTo>
                      <a:pt x="476250" y="189414"/>
                    </a:lnTo>
                    <a:lnTo>
                      <a:pt x="352425" y="65589"/>
                    </a:lnTo>
                    <a:lnTo>
                      <a:pt x="228600" y="189414"/>
                    </a:lnTo>
                    <a:lnTo>
                      <a:pt x="228600" y="189547"/>
                    </a:lnTo>
                    <a:close/>
                    <a:moveTo>
                      <a:pt x="685800" y="583140"/>
                    </a:moveTo>
                    <a:lnTo>
                      <a:pt x="438150" y="583140"/>
                    </a:lnTo>
                    <a:lnTo>
                      <a:pt x="438150" y="498158"/>
                    </a:lnTo>
                    <a:cubicBezTo>
                      <a:pt x="438150" y="450813"/>
                      <a:pt x="399770" y="412433"/>
                      <a:pt x="352425" y="412433"/>
                    </a:cubicBezTo>
                    <a:cubicBezTo>
                      <a:pt x="305080" y="412433"/>
                      <a:pt x="266700" y="450813"/>
                      <a:pt x="266700" y="498158"/>
                    </a:cubicBezTo>
                    <a:lnTo>
                      <a:pt x="266700" y="583140"/>
                    </a:lnTo>
                    <a:lnTo>
                      <a:pt x="19050" y="583140"/>
                    </a:lnTo>
                    <a:lnTo>
                      <a:pt x="19050" y="278254"/>
                    </a:lnTo>
                    <a:lnTo>
                      <a:pt x="247650" y="278254"/>
                    </a:lnTo>
                    <a:lnTo>
                      <a:pt x="247650" y="197396"/>
                    </a:lnTo>
                    <a:lnTo>
                      <a:pt x="260423" y="184623"/>
                    </a:lnTo>
                    <a:lnTo>
                      <a:pt x="260423" y="184623"/>
                    </a:lnTo>
                    <a:lnTo>
                      <a:pt x="352425" y="92497"/>
                    </a:lnTo>
                    <a:lnTo>
                      <a:pt x="436055" y="176146"/>
                    </a:lnTo>
                    <a:lnTo>
                      <a:pt x="436055" y="176146"/>
                    </a:lnTo>
                    <a:lnTo>
                      <a:pt x="457200" y="197377"/>
                    </a:lnTo>
                    <a:lnTo>
                      <a:pt x="457200" y="278254"/>
                    </a:lnTo>
                    <a:lnTo>
                      <a:pt x="685800" y="278254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3797AF37-23AD-E96F-8439-5679105CD885}"/>
                  </a:ext>
                </a:extLst>
              </p:cNvPr>
              <p:cNvSpPr/>
              <p:nvPr/>
            </p:nvSpPr>
            <p:spPr>
              <a:xfrm>
                <a:off x="4435243" y="2131785"/>
                <a:ext cx="19050" cy="76200"/>
              </a:xfrm>
              <a:custGeom>
                <a:avLst/>
                <a:gdLst>
                  <a:gd name="connsiteX0" fmla="*/ 0 w 19050"/>
                  <a:gd name="connsiteY0" fmla="*/ 0 h 76200"/>
                  <a:gd name="connsiteX1" fmla="*/ 19050 w 19050"/>
                  <a:gd name="connsiteY1" fmla="*/ 0 h 76200"/>
                  <a:gd name="connsiteX2" fmla="*/ 19050 w 19050"/>
                  <a:gd name="connsiteY2" fmla="*/ 76200 h 76200"/>
                  <a:gd name="connsiteX3" fmla="*/ 0 w 19050"/>
                  <a:gd name="connsiteY3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76200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13B7F455-995F-16B0-7153-5BFD080F8E09}"/>
                  </a:ext>
                </a:extLst>
              </p:cNvPr>
              <p:cNvSpPr/>
              <p:nvPr/>
            </p:nvSpPr>
            <p:spPr>
              <a:xfrm>
                <a:off x="4492393" y="2131785"/>
                <a:ext cx="19050" cy="76200"/>
              </a:xfrm>
              <a:custGeom>
                <a:avLst/>
                <a:gdLst>
                  <a:gd name="connsiteX0" fmla="*/ 0 w 19050"/>
                  <a:gd name="connsiteY0" fmla="*/ 0 h 76200"/>
                  <a:gd name="connsiteX1" fmla="*/ 19050 w 19050"/>
                  <a:gd name="connsiteY1" fmla="*/ 0 h 76200"/>
                  <a:gd name="connsiteX2" fmla="*/ 19050 w 19050"/>
                  <a:gd name="connsiteY2" fmla="*/ 76200 h 76200"/>
                  <a:gd name="connsiteX3" fmla="*/ 0 w 19050"/>
                  <a:gd name="connsiteY3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76200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5D34B062-AF54-6F8C-A964-385E1E0099AD}"/>
                  </a:ext>
                </a:extLst>
              </p:cNvPr>
              <p:cNvSpPr/>
              <p:nvPr/>
            </p:nvSpPr>
            <p:spPr>
              <a:xfrm>
                <a:off x="4435243" y="2246085"/>
                <a:ext cx="19050" cy="76200"/>
              </a:xfrm>
              <a:custGeom>
                <a:avLst/>
                <a:gdLst>
                  <a:gd name="connsiteX0" fmla="*/ 0 w 19050"/>
                  <a:gd name="connsiteY0" fmla="*/ 0 h 76200"/>
                  <a:gd name="connsiteX1" fmla="*/ 19050 w 19050"/>
                  <a:gd name="connsiteY1" fmla="*/ 0 h 76200"/>
                  <a:gd name="connsiteX2" fmla="*/ 19050 w 19050"/>
                  <a:gd name="connsiteY2" fmla="*/ 76200 h 76200"/>
                  <a:gd name="connsiteX3" fmla="*/ 0 w 19050"/>
                  <a:gd name="connsiteY3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76200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EC7FFF10-8ACA-C255-4561-B016D6A07081}"/>
                  </a:ext>
                </a:extLst>
              </p:cNvPr>
              <p:cNvSpPr/>
              <p:nvPr/>
            </p:nvSpPr>
            <p:spPr>
              <a:xfrm>
                <a:off x="4492393" y="2246085"/>
                <a:ext cx="19050" cy="76200"/>
              </a:xfrm>
              <a:custGeom>
                <a:avLst/>
                <a:gdLst>
                  <a:gd name="connsiteX0" fmla="*/ 0 w 19050"/>
                  <a:gd name="connsiteY0" fmla="*/ 0 h 76200"/>
                  <a:gd name="connsiteX1" fmla="*/ 19050 w 19050"/>
                  <a:gd name="connsiteY1" fmla="*/ 0 h 76200"/>
                  <a:gd name="connsiteX2" fmla="*/ 19050 w 19050"/>
                  <a:gd name="connsiteY2" fmla="*/ 76200 h 76200"/>
                  <a:gd name="connsiteX3" fmla="*/ 0 w 19050"/>
                  <a:gd name="connsiteY3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76200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F302433D-B4A5-F701-DF6C-6E7AD1F4566A}"/>
                  </a:ext>
                </a:extLst>
              </p:cNvPr>
              <p:cNvSpPr/>
              <p:nvPr/>
            </p:nvSpPr>
            <p:spPr>
              <a:xfrm>
                <a:off x="4549543" y="2131785"/>
                <a:ext cx="19050" cy="76200"/>
              </a:xfrm>
              <a:custGeom>
                <a:avLst/>
                <a:gdLst>
                  <a:gd name="connsiteX0" fmla="*/ 0 w 19050"/>
                  <a:gd name="connsiteY0" fmla="*/ 0 h 76200"/>
                  <a:gd name="connsiteX1" fmla="*/ 19050 w 19050"/>
                  <a:gd name="connsiteY1" fmla="*/ 0 h 76200"/>
                  <a:gd name="connsiteX2" fmla="*/ 19050 w 19050"/>
                  <a:gd name="connsiteY2" fmla="*/ 76200 h 76200"/>
                  <a:gd name="connsiteX3" fmla="*/ 0 w 19050"/>
                  <a:gd name="connsiteY3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76200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3C924F83-8A69-FE38-4206-C549D7DF1B78}"/>
                  </a:ext>
                </a:extLst>
              </p:cNvPr>
              <p:cNvSpPr/>
              <p:nvPr/>
            </p:nvSpPr>
            <p:spPr>
              <a:xfrm>
                <a:off x="4549543" y="2246085"/>
                <a:ext cx="19050" cy="76200"/>
              </a:xfrm>
              <a:custGeom>
                <a:avLst/>
                <a:gdLst>
                  <a:gd name="connsiteX0" fmla="*/ 0 w 19050"/>
                  <a:gd name="connsiteY0" fmla="*/ 0 h 76200"/>
                  <a:gd name="connsiteX1" fmla="*/ 19050 w 19050"/>
                  <a:gd name="connsiteY1" fmla="*/ 0 h 76200"/>
                  <a:gd name="connsiteX2" fmla="*/ 19050 w 19050"/>
                  <a:gd name="connsiteY2" fmla="*/ 76200 h 76200"/>
                  <a:gd name="connsiteX3" fmla="*/ 0 w 19050"/>
                  <a:gd name="connsiteY3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76200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5DA19124-3757-5FBE-C683-31EDEC795710}"/>
                  </a:ext>
                </a:extLst>
              </p:cNvPr>
              <p:cNvSpPr/>
              <p:nvPr/>
            </p:nvSpPr>
            <p:spPr>
              <a:xfrm>
                <a:off x="4854343" y="2131785"/>
                <a:ext cx="19050" cy="76200"/>
              </a:xfrm>
              <a:custGeom>
                <a:avLst/>
                <a:gdLst>
                  <a:gd name="connsiteX0" fmla="*/ 0 w 19050"/>
                  <a:gd name="connsiteY0" fmla="*/ 0 h 76200"/>
                  <a:gd name="connsiteX1" fmla="*/ 19050 w 19050"/>
                  <a:gd name="connsiteY1" fmla="*/ 0 h 76200"/>
                  <a:gd name="connsiteX2" fmla="*/ 19050 w 19050"/>
                  <a:gd name="connsiteY2" fmla="*/ 76200 h 76200"/>
                  <a:gd name="connsiteX3" fmla="*/ 0 w 19050"/>
                  <a:gd name="connsiteY3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76200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31D82CFB-5850-B6EA-8FC7-454482DF1AD1}"/>
                  </a:ext>
                </a:extLst>
              </p:cNvPr>
              <p:cNvSpPr/>
              <p:nvPr/>
            </p:nvSpPr>
            <p:spPr>
              <a:xfrm>
                <a:off x="4911493" y="2131785"/>
                <a:ext cx="19050" cy="76200"/>
              </a:xfrm>
              <a:custGeom>
                <a:avLst/>
                <a:gdLst>
                  <a:gd name="connsiteX0" fmla="*/ 0 w 19050"/>
                  <a:gd name="connsiteY0" fmla="*/ 0 h 76200"/>
                  <a:gd name="connsiteX1" fmla="*/ 19050 w 19050"/>
                  <a:gd name="connsiteY1" fmla="*/ 0 h 76200"/>
                  <a:gd name="connsiteX2" fmla="*/ 19050 w 19050"/>
                  <a:gd name="connsiteY2" fmla="*/ 76200 h 76200"/>
                  <a:gd name="connsiteX3" fmla="*/ 0 w 19050"/>
                  <a:gd name="connsiteY3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76200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A6A9825A-6AC8-0A62-8FB8-301449185572}"/>
                  </a:ext>
                </a:extLst>
              </p:cNvPr>
              <p:cNvSpPr/>
              <p:nvPr/>
            </p:nvSpPr>
            <p:spPr>
              <a:xfrm>
                <a:off x="4854343" y="2246085"/>
                <a:ext cx="19050" cy="76200"/>
              </a:xfrm>
              <a:custGeom>
                <a:avLst/>
                <a:gdLst>
                  <a:gd name="connsiteX0" fmla="*/ 0 w 19050"/>
                  <a:gd name="connsiteY0" fmla="*/ 0 h 76200"/>
                  <a:gd name="connsiteX1" fmla="*/ 19050 w 19050"/>
                  <a:gd name="connsiteY1" fmla="*/ 0 h 76200"/>
                  <a:gd name="connsiteX2" fmla="*/ 19050 w 19050"/>
                  <a:gd name="connsiteY2" fmla="*/ 76200 h 76200"/>
                  <a:gd name="connsiteX3" fmla="*/ 0 w 19050"/>
                  <a:gd name="connsiteY3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76200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097C87C6-E6CB-FE84-EFF7-C78E8C4FF05D}"/>
                  </a:ext>
                </a:extLst>
              </p:cNvPr>
              <p:cNvSpPr/>
              <p:nvPr/>
            </p:nvSpPr>
            <p:spPr>
              <a:xfrm>
                <a:off x="4911493" y="2246085"/>
                <a:ext cx="19050" cy="76200"/>
              </a:xfrm>
              <a:custGeom>
                <a:avLst/>
                <a:gdLst>
                  <a:gd name="connsiteX0" fmla="*/ 0 w 19050"/>
                  <a:gd name="connsiteY0" fmla="*/ 0 h 76200"/>
                  <a:gd name="connsiteX1" fmla="*/ 19050 w 19050"/>
                  <a:gd name="connsiteY1" fmla="*/ 0 h 76200"/>
                  <a:gd name="connsiteX2" fmla="*/ 19050 w 19050"/>
                  <a:gd name="connsiteY2" fmla="*/ 76200 h 76200"/>
                  <a:gd name="connsiteX3" fmla="*/ 0 w 19050"/>
                  <a:gd name="connsiteY3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76200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26C8D23E-754F-FCF3-41F0-998477BD21A7}"/>
                  </a:ext>
                </a:extLst>
              </p:cNvPr>
              <p:cNvSpPr/>
              <p:nvPr/>
            </p:nvSpPr>
            <p:spPr>
              <a:xfrm>
                <a:off x="4968643" y="2131785"/>
                <a:ext cx="19050" cy="76200"/>
              </a:xfrm>
              <a:custGeom>
                <a:avLst/>
                <a:gdLst>
                  <a:gd name="connsiteX0" fmla="*/ 0 w 19050"/>
                  <a:gd name="connsiteY0" fmla="*/ 0 h 76200"/>
                  <a:gd name="connsiteX1" fmla="*/ 19050 w 19050"/>
                  <a:gd name="connsiteY1" fmla="*/ 0 h 76200"/>
                  <a:gd name="connsiteX2" fmla="*/ 19050 w 19050"/>
                  <a:gd name="connsiteY2" fmla="*/ 76200 h 76200"/>
                  <a:gd name="connsiteX3" fmla="*/ 0 w 19050"/>
                  <a:gd name="connsiteY3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76200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3A62D34A-5F26-7D68-4913-5D513D1D87E1}"/>
                  </a:ext>
                </a:extLst>
              </p:cNvPr>
              <p:cNvSpPr/>
              <p:nvPr/>
            </p:nvSpPr>
            <p:spPr>
              <a:xfrm>
                <a:off x="4968643" y="2246085"/>
                <a:ext cx="19050" cy="76200"/>
              </a:xfrm>
              <a:custGeom>
                <a:avLst/>
                <a:gdLst>
                  <a:gd name="connsiteX0" fmla="*/ 0 w 19050"/>
                  <a:gd name="connsiteY0" fmla="*/ 0 h 76200"/>
                  <a:gd name="connsiteX1" fmla="*/ 19050 w 19050"/>
                  <a:gd name="connsiteY1" fmla="*/ 0 h 76200"/>
                  <a:gd name="connsiteX2" fmla="*/ 19050 w 19050"/>
                  <a:gd name="connsiteY2" fmla="*/ 76200 h 76200"/>
                  <a:gd name="connsiteX3" fmla="*/ 0 w 19050"/>
                  <a:gd name="connsiteY3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76200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AA69B1EF-2D39-0B0A-B870-06E36E5F49D1}"/>
                  </a:ext>
                </a:extLst>
              </p:cNvPr>
              <p:cNvSpPr/>
              <p:nvPr/>
            </p:nvSpPr>
            <p:spPr>
              <a:xfrm>
                <a:off x="4644793" y="2131785"/>
                <a:ext cx="133350" cy="19050"/>
              </a:xfrm>
              <a:custGeom>
                <a:avLst/>
                <a:gdLst>
                  <a:gd name="connsiteX0" fmla="*/ 0 w 133350"/>
                  <a:gd name="connsiteY0" fmla="*/ 0 h 19050"/>
                  <a:gd name="connsiteX1" fmla="*/ 133350 w 133350"/>
                  <a:gd name="connsiteY1" fmla="*/ 0 h 19050"/>
                  <a:gd name="connsiteX2" fmla="*/ 133350 w 133350"/>
                  <a:gd name="connsiteY2" fmla="*/ 19050 h 19050"/>
                  <a:gd name="connsiteX3" fmla="*/ 0 w 133350"/>
                  <a:gd name="connsiteY3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350" h="19050">
                    <a:moveTo>
                      <a:pt x="0" y="0"/>
                    </a:moveTo>
                    <a:lnTo>
                      <a:pt x="133350" y="0"/>
                    </a:lnTo>
                    <a:lnTo>
                      <a:pt x="133350" y="1905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9A4E55AC-32AC-AD8A-E274-9C7D9B0B4F38}"/>
                </a:ext>
              </a:extLst>
            </p:cNvPr>
            <p:cNvCxnSpPr>
              <a:cxnSpLocks/>
            </p:cNvCxnSpPr>
            <p:nvPr/>
          </p:nvCxnSpPr>
          <p:spPr>
            <a:xfrm>
              <a:off x="291915" y="1714857"/>
              <a:ext cx="3846458" cy="0"/>
            </a:xfrm>
            <a:prstGeom prst="line">
              <a:avLst/>
            </a:prstGeom>
            <a:ln w="57150">
              <a:solidFill>
                <a:schemeClr val="tx2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C5240C93-0963-9F5F-BF5F-928680179137}"/>
                </a:ext>
              </a:extLst>
            </p:cNvPr>
            <p:cNvSpPr txBox="1"/>
            <p:nvPr/>
          </p:nvSpPr>
          <p:spPr>
            <a:xfrm>
              <a:off x="169930" y="1335677"/>
              <a:ext cx="4082858" cy="246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1"/>
                <a:t>Variable Acuity (but housing and services provided separately)</a:t>
              </a:r>
            </a:p>
          </p:txBody>
        </p:sp>
      </p:grpSp>
      <p:grpSp>
        <p:nvGrpSpPr>
          <p:cNvPr id="5" name="Group 4" descr="Infographics of homes and apartments">
            <a:extLst>
              <a:ext uri="{FF2B5EF4-FFF2-40B4-BE49-F238E27FC236}">
                <a16:creationId xmlns:a16="http://schemas.microsoft.com/office/drawing/2014/main" id="{518106E6-01F9-30CE-6234-9600BCA927D8}"/>
              </a:ext>
            </a:extLst>
          </p:cNvPr>
          <p:cNvGrpSpPr/>
          <p:nvPr/>
        </p:nvGrpSpPr>
        <p:grpSpPr>
          <a:xfrm>
            <a:off x="4603500" y="1796893"/>
            <a:ext cx="2985000" cy="4178409"/>
            <a:chOff x="11112465" y="1858536"/>
            <a:chExt cx="2701055" cy="390270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BE19E14-E18F-2620-2A8B-2845A65DED50}"/>
                </a:ext>
              </a:extLst>
            </p:cNvPr>
            <p:cNvSpPr/>
            <p:nvPr/>
          </p:nvSpPr>
          <p:spPr>
            <a:xfrm>
              <a:off x="11112465" y="1858538"/>
              <a:ext cx="1381296" cy="3902702"/>
            </a:xfrm>
            <a:custGeom>
              <a:avLst/>
              <a:gdLst>
                <a:gd name="connsiteX0" fmla="*/ 0 w 1371600"/>
                <a:gd name="connsiteY0" fmla="*/ 0 h 3962061"/>
                <a:gd name="connsiteX1" fmla="*/ 1371600 w 1371600"/>
                <a:gd name="connsiteY1" fmla="*/ 0 h 3962061"/>
                <a:gd name="connsiteX2" fmla="*/ 1371600 w 1371600"/>
                <a:gd name="connsiteY2" fmla="*/ 3962061 h 3962061"/>
                <a:gd name="connsiteX3" fmla="*/ 0 w 1371600"/>
                <a:gd name="connsiteY3" fmla="*/ 3962061 h 3962061"/>
                <a:gd name="connsiteX4" fmla="*/ 0 w 1371600"/>
                <a:gd name="connsiteY4" fmla="*/ 0 h 3962061"/>
                <a:gd name="connsiteX0" fmla="*/ 0 w 1371600"/>
                <a:gd name="connsiteY0" fmla="*/ 192024 h 3962061"/>
                <a:gd name="connsiteX1" fmla="*/ 1371600 w 1371600"/>
                <a:gd name="connsiteY1" fmla="*/ 0 h 3962061"/>
                <a:gd name="connsiteX2" fmla="*/ 1371600 w 1371600"/>
                <a:gd name="connsiteY2" fmla="*/ 3962061 h 3962061"/>
                <a:gd name="connsiteX3" fmla="*/ 0 w 1371600"/>
                <a:gd name="connsiteY3" fmla="*/ 3962061 h 3962061"/>
                <a:gd name="connsiteX4" fmla="*/ 0 w 1371600"/>
                <a:gd name="connsiteY4" fmla="*/ 192024 h 3962061"/>
                <a:gd name="connsiteX0" fmla="*/ 18288 w 1389888"/>
                <a:gd name="connsiteY0" fmla="*/ 192024 h 3962061"/>
                <a:gd name="connsiteX1" fmla="*/ 1389888 w 1389888"/>
                <a:gd name="connsiteY1" fmla="*/ 0 h 3962061"/>
                <a:gd name="connsiteX2" fmla="*/ 1389888 w 1389888"/>
                <a:gd name="connsiteY2" fmla="*/ 3962061 h 3962061"/>
                <a:gd name="connsiteX3" fmla="*/ 0 w 1389888"/>
                <a:gd name="connsiteY3" fmla="*/ 3733461 h 3962061"/>
                <a:gd name="connsiteX4" fmla="*/ 18288 w 1389888"/>
                <a:gd name="connsiteY4" fmla="*/ 192024 h 3962061"/>
                <a:gd name="connsiteX0" fmla="*/ 13526 w 1385126"/>
                <a:gd name="connsiteY0" fmla="*/ 192024 h 3962061"/>
                <a:gd name="connsiteX1" fmla="*/ 1385126 w 1385126"/>
                <a:gd name="connsiteY1" fmla="*/ 0 h 3962061"/>
                <a:gd name="connsiteX2" fmla="*/ 1385126 w 1385126"/>
                <a:gd name="connsiteY2" fmla="*/ 3962061 h 3962061"/>
                <a:gd name="connsiteX3" fmla="*/ 0 w 1385126"/>
                <a:gd name="connsiteY3" fmla="*/ 3762036 h 3962061"/>
                <a:gd name="connsiteX4" fmla="*/ 13526 w 1385126"/>
                <a:gd name="connsiteY4" fmla="*/ 192024 h 3962061"/>
                <a:gd name="connsiteX0" fmla="*/ 7023 w 1378623"/>
                <a:gd name="connsiteY0" fmla="*/ 192024 h 3962061"/>
                <a:gd name="connsiteX1" fmla="*/ 1378623 w 1378623"/>
                <a:gd name="connsiteY1" fmla="*/ 0 h 3962061"/>
                <a:gd name="connsiteX2" fmla="*/ 1378623 w 1378623"/>
                <a:gd name="connsiteY2" fmla="*/ 3962061 h 3962061"/>
                <a:gd name="connsiteX3" fmla="*/ 0 w 1378623"/>
                <a:gd name="connsiteY3" fmla="*/ 3742697 h 3962061"/>
                <a:gd name="connsiteX4" fmla="*/ 7023 w 1378623"/>
                <a:gd name="connsiteY4" fmla="*/ 192024 h 3962061"/>
                <a:gd name="connsiteX0" fmla="*/ 20028 w 1391628"/>
                <a:gd name="connsiteY0" fmla="*/ 192024 h 3962061"/>
                <a:gd name="connsiteX1" fmla="*/ 1391628 w 1391628"/>
                <a:gd name="connsiteY1" fmla="*/ 0 h 3962061"/>
                <a:gd name="connsiteX2" fmla="*/ 1391628 w 1391628"/>
                <a:gd name="connsiteY2" fmla="*/ 3962061 h 3962061"/>
                <a:gd name="connsiteX3" fmla="*/ 0 w 1391628"/>
                <a:gd name="connsiteY3" fmla="*/ 3733028 h 3962061"/>
                <a:gd name="connsiteX4" fmla="*/ 20028 w 1391628"/>
                <a:gd name="connsiteY4" fmla="*/ 192024 h 3962061"/>
                <a:gd name="connsiteX0" fmla="*/ 17860 w 1389460"/>
                <a:gd name="connsiteY0" fmla="*/ 192024 h 3962061"/>
                <a:gd name="connsiteX1" fmla="*/ 1389460 w 1389460"/>
                <a:gd name="connsiteY1" fmla="*/ 0 h 3962061"/>
                <a:gd name="connsiteX2" fmla="*/ 1389460 w 1389460"/>
                <a:gd name="connsiteY2" fmla="*/ 3962061 h 3962061"/>
                <a:gd name="connsiteX3" fmla="*/ 0 w 1389460"/>
                <a:gd name="connsiteY3" fmla="*/ 3716105 h 3962061"/>
                <a:gd name="connsiteX4" fmla="*/ 17860 w 1389460"/>
                <a:gd name="connsiteY4" fmla="*/ 192024 h 3962061"/>
                <a:gd name="connsiteX0" fmla="*/ 17860 w 1389460"/>
                <a:gd name="connsiteY0" fmla="*/ 192024 h 3962061"/>
                <a:gd name="connsiteX1" fmla="*/ 1389460 w 1389460"/>
                <a:gd name="connsiteY1" fmla="*/ 0 h 3962061"/>
                <a:gd name="connsiteX2" fmla="*/ 1389460 w 1389460"/>
                <a:gd name="connsiteY2" fmla="*/ 3962061 h 3962061"/>
                <a:gd name="connsiteX3" fmla="*/ 0 w 1389460"/>
                <a:gd name="connsiteY3" fmla="*/ 3725775 h 3962061"/>
                <a:gd name="connsiteX4" fmla="*/ 17860 w 1389460"/>
                <a:gd name="connsiteY4" fmla="*/ 192024 h 3962061"/>
                <a:gd name="connsiteX0" fmla="*/ 17860 w 1389460"/>
                <a:gd name="connsiteY0" fmla="*/ 201694 h 3962061"/>
                <a:gd name="connsiteX1" fmla="*/ 1389460 w 1389460"/>
                <a:gd name="connsiteY1" fmla="*/ 0 h 3962061"/>
                <a:gd name="connsiteX2" fmla="*/ 1389460 w 1389460"/>
                <a:gd name="connsiteY2" fmla="*/ 3962061 h 3962061"/>
                <a:gd name="connsiteX3" fmla="*/ 0 w 1389460"/>
                <a:gd name="connsiteY3" fmla="*/ 3725775 h 3962061"/>
                <a:gd name="connsiteX4" fmla="*/ 17860 w 1389460"/>
                <a:gd name="connsiteY4" fmla="*/ 201694 h 3962061"/>
                <a:gd name="connsiteX0" fmla="*/ 17860 w 1389460"/>
                <a:gd name="connsiteY0" fmla="*/ 201694 h 3962061"/>
                <a:gd name="connsiteX1" fmla="*/ 1367786 w 1389460"/>
                <a:gd name="connsiteY1" fmla="*/ 0 h 3962061"/>
                <a:gd name="connsiteX2" fmla="*/ 1389460 w 1389460"/>
                <a:gd name="connsiteY2" fmla="*/ 3962061 h 3962061"/>
                <a:gd name="connsiteX3" fmla="*/ 0 w 1389460"/>
                <a:gd name="connsiteY3" fmla="*/ 3725775 h 3962061"/>
                <a:gd name="connsiteX4" fmla="*/ 17860 w 1389460"/>
                <a:gd name="connsiteY4" fmla="*/ 201694 h 3962061"/>
                <a:gd name="connsiteX0" fmla="*/ 17860 w 1389460"/>
                <a:gd name="connsiteY0" fmla="*/ 179937 h 3940304"/>
                <a:gd name="connsiteX1" fmla="*/ 1369953 w 1389460"/>
                <a:gd name="connsiteY1" fmla="*/ 0 h 3940304"/>
                <a:gd name="connsiteX2" fmla="*/ 1389460 w 1389460"/>
                <a:gd name="connsiteY2" fmla="*/ 3940304 h 3940304"/>
                <a:gd name="connsiteX3" fmla="*/ 0 w 1389460"/>
                <a:gd name="connsiteY3" fmla="*/ 3704018 h 3940304"/>
                <a:gd name="connsiteX4" fmla="*/ 17860 w 1389460"/>
                <a:gd name="connsiteY4" fmla="*/ 179937 h 3940304"/>
                <a:gd name="connsiteX0" fmla="*/ 17860 w 1389460"/>
                <a:gd name="connsiteY0" fmla="*/ 208947 h 3969314"/>
                <a:gd name="connsiteX1" fmla="*/ 1369953 w 1389460"/>
                <a:gd name="connsiteY1" fmla="*/ 0 h 3969314"/>
                <a:gd name="connsiteX2" fmla="*/ 1389460 w 1389460"/>
                <a:gd name="connsiteY2" fmla="*/ 3969314 h 3969314"/>
                <a:gd name="connsiteX3" fmla="*/ 0 w 1389460"/>
                <a:gd name="connsiteY3" fmla="*/ 3733028 h 3969314"/>
                <a:gd name="connsiteX4" fmla="*/ 17860 w 1389460"/>
                <a:gd name="connsiteY4" fmla="*/ 208947 h 3969314"/>
                <a:gd name="connsiteX0" fmla="*/ 17860 w 1389460"/>
                <a:gd name="connsiteY0" fmla="*/ 201694 h 3962061"/>
                <a:gd name="connsiteX1" fmla="*/ 1369953 w 1389460"/>
                <a:gd name="connsiteY1" fmla="*/ 0 h 3962061"/>
                <a:gd name="connsiteX2" fmla="*/ 1389460 w 1389460"/>
                <a:gd name="connsiteY2" fmla="*/ 3962061 h 3962061"/>
                <a:gd name="connsiteX3" fmla="*/ 0 w 1389460"/>
                <a:gd name="connsiteY3" fmla="*/ 3725775 h 3962061"/>
                <a:gd name="connsiteX4" fmla="*/ 17860 w 1389460"/>
                <a:gd name="connsiteY4" fmla="*/ 201694 h 3962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9460" h="3962061">
                  <a:moveTo>
                    <a:pt x="17860" y="201694"/>
                  </a:moveTo>
                  <a:lnTo>
                    <a:pt x="1369953" y="0"/>
                  </a:lnTo>
                  <a:cubicBezTo>
                    <a:pt x="1376455" y="1313435"/>
                    <a:pt x="1382958" y="2648626"/>
                    <a:pt x="1389460" y="3962061"/>
                  </a:cubicBezTo>
                  <a:cubicBezTo>
                    <a:pt x="927751" y="3895386"/>
                    <a:pt x="461709" y="3792450"/>
                    <a:pt x="0" y="3725775"/>
                  </a:cubicBezTo>
                  <a:cubicBezTo>
                    <a:pt x="4509" y="2535771"/>
                    <a:pt x="13351" y="1391698"/>
                    <a:pt x="17860" y="201694"/>
                  </a:cubicBezTo>
                  <a:close/>
                </a:path>
              </a:pathLst>
            </a:custGeom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13792" tIns="1371600" rIns="113792" bIns="906205" numCol="1" spcCol="1270" anchor="t" anchorCtr="1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/>
                <a:t>Market-Rate Senior Housing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/>
                <a:t>Independent Living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1E2694-6EB7-2102-BB29-F439E376C73B}"/>
                </a:ext>
              </a:extLst>
            </p:cNvPr>
            <p:cNvSpPr/>
            <p:nvPr/>
          </p:nvSpPr>
          <p:spPr>
            <a:xfrm>
              <a:off x="12471224" y="1858536"/>
              <a:ext cx="1342296" cy="3897939"/>
            </a:xfrm>
            <a:custGeom>
              <a:avLst/>
              <a:gdLst>
                <a:gd name="connsiteX0" fmla="*/ 0 w 1371600"/>
                <a:gd name="connsiteY0" fmla="*/ 0 h 3962061"/>
                <a:gd name="connsiteX1" fmla="*/ 1371600 w 1371600"/>
                <a:gd name="connsiteY1" fmla="*/ 0 h 3962061"/>
                <a:gd name="connsiteX2" fmla="*/ 1371600 w 1371600"/>
                <a:gd name="connsiteY2" fmla="*/ 3962061 h 3962061"/>
                <a:gd name="connsiteX3" fmla="*/ 0 w 1371600"/>
                <a:gd name="connsiteY3" fmla="*/ 3962061 h 3962061"/>
                <a:gd name="connsiteX4" fmla="*/ 0 w 1371600"/>
                <a:gd name="connsiteY4" fmla="*/ 0 h 3962061"/>
                <a:gd name="connsiteX0" fmla="*/ 0 w 1371600"/>
                <a:gd name="connsiteY0" fmla="*/ 0 h 3962061"/>
                <a:gd name="connsiteX1" fmla="*/ 1333500 w 1371600"/>
                <a:gd name="connsiteY1" fmla="*/ 166688 h 3962061"/>
                <a:gd name="connsiteX2" fmla="*/ 1371600 w 1371600"/>
                <a:gd name="connsiteY2" fmla="*/ 3962061 h 3962061"/>
                <a:gd name="connsiteX3" fmla="*/ 0 w 1371600"/>
                <a:gd name="connsiteY3" fmla="*/ 3962061 h 3962061"/>
                <a:gd name="connsiteX4" fmla="*/ 0 w 1371600"/>
                <a:gd name="connsiteY4" fmla="*/ 0 h 3962061"/>
                <a:gd name="connsiteX0" fmla="*/ 0 w 1371600"/>
                <a:gd name="connsiteY0" fmla="*/ 0 h 3962061"/>
                <a:gd name="connsiteX1" fmla="*/ 1333500 w 1371600"/>
                <a:gd name="connsiteY1" fmla="*/ 219075 h 3962061"/>
                <a:gd name="connsiteX2" fmla="*/ 1371600 w 1371600"/>
                <a:gd name="connsiteY2" fmla="*/ 3962061 h 3962061"/>
                <a:gd name="connsiteX3" fmla="*/ 0 w 1371600"/>
                <a:gd name="connsiteY3" fmla="*/ 3962061 h 3962061"/>
                <a:gd name="connsiteX4" fmla="*/ 0 w 1371600"/>
                <a:gd name="connsiteY4" fmla="*/ 0 h 3962061"/>
                <a:gd name="connsiteX0" fmla="*/ 0 w 1371600"/>
                <a:gd name="connsiteY0" fmla="*/ 0 h 3962061"/>
                <a:gd name="connsiteX1" fmla="*/ 1323975 w 1371600"/>
                <a:gd name="connsiteY1" fmla="*/ 190500 h 3962061"/>
                <a:gd name="connsiteX2" fmla="*/ 1371600 w 1371600"/>
                <a:gd name="connsiteY2" fmla="*/ 3962061 h 3962061"/>
                <a:gd name="connsiteX3" fmla="*/ 0 w 1371600"/>
                <a:gd name="connsiteY3" fmla="*/ 3962061 h 3962061"/>
                <a:gd name="connsiteX4" fmla="*/ 0 w 1371600"/>
                <a:gd name="connsiteY4" fmla="*/ 0 h 3962061"/>
                <a:gd name="connsiteX0" fmla="*/ 0 w 1358900"/>
                <a:gd name="connsiteY0" fmla="*/ 0 h 3962061"/>
                <a:gd name="connsiteX1" fmla="*/ 1323975 w 1358900"/>
                <a:gd name="connsiteY1" fmla="*/ 190500 h 3962061"/>
                <a:gd name="connsiteX2" fmla="*/ 1358900 w 1358900"/>
                <a:gd name="connsiteY2" fmla="*/ 3746161 h 3962061"/>
                <a:gd name="connsiteX3" fmla="*/ 0 w 1358900"/>
                <a:gd name="connsiteY3" fmla="*/ 3962061 h 3962061"/>
                <a:gd name="connsiteX4" fmla="*/ 0 w 1358900"/>
                <a:gd name="connsiteY4" fmla="*/ 0 h 3962061"/>
                <a:gd name="connsiteX0" fmla="*/ 0 w 1358900"/>
                <a:gd name="connsiteY0" fmla="*/ 0 h 3974148"/>
                <a:gd name="connsiteX1" fmla="*/ 1323975 w 1358900"/>
                <a:gd name="connsiteY1" fmla="*/ 202587 h 3974148"/>
                <a:gd name="connsiteX2" fmla="*/ 1358900 w 1358900"/>
                <a:gd name="connsiteY2" fmla="*/ 3758248 h 3974148"/>
                <a:gd name="connsiteX3" fmla="*/ 0 w 1358900"/>
                <a:gd name="connsiteY3" fmla="*/ 3974148 h 3974148"/>
                <a:gd name="connsiteX4" fmla="*/ 0 w 1358900"/>
                <a:gd name="connsiteY4" fmla="*/ 0 h 3974148"/>
                <a:gd name="connsiteX0" fmla="*/ 0 w 1358900"/>
                <a:gd name="connsiteY0" fmla="*/ 0 h 3962061"/>
                <a:gd name="connsiteX1" fmla="*/ 1323975 w 1358900"/>
                <a:gd name="connsiteY1" fmla="*/ 190500 h 3962061"/>
                <a:gd name="connsiteX2" fmla="*/ 1358900 w 1358900"/>
                <a:gd name="connsiteY2" fmla="*/ 3746161 h 3962061"/>
                <a:gd name="connsiteX3" fmla="*/ 0 w 1358900"/>
                <a:gd name="connsiteY3" fmla="*/ 3962061 h 3962061"/>
                <a:gd name="connsiteX4" fmla="*/ 0 w 1358900"/>
                <a:gd name="connsiteY4" fmla="*/ 0 h 3962061"/>
                <a:gd name="connsiteX0" fmla="*/ 0 w 1358900"/>
                <a:gd name="connsiteY0" fmla="*/ 0 h 3957227"/>
                <a:gd name="connsiteX1" fmla="*/ 1323975 w 1358900"/>
                <a:gd name="connsiteY1" fmla="*/ 190500 h 3957227"/>
                <a:gd name="connsiteX2" fmla="*/ 1358900 w 1358900"/>
                <a:gd name="connsiteY2" fmla="*/ 3746161 h 3957227"/>
                <a:gd name="connsiteX3" fmla="*/ 21674 w 1358900"/>
                <a:gd name="connsiteY3" fmla="*/ 3957227 h 3957227"/>
                <a:gd name="connsiteX4" fmla="*/ 0 w 1358900"/>
                <a:gd name="connsiteY4" fmla="*/ 0 h 3957227"/>
                <a:gd name="connsiteX0" fmla="*/ 0 w 1358900"/>
                <a:gd name="connsiteY0" fmla="*/ 0 h 3964479"/>
                <a:gd name="connsiteX1" fmla="*/ 1323975 w 1358900"/>
                <a:gd name="connsiteY1" fmla="*/ 190500 h 3964479"/>
                <a:gd name="connsiteX2" fmla="*/ 1358900 w 1358900"/>
                <a:gd name="connsiteY2" fmla="*/ 3746161 h 3964479"/>
                <a:gd name="connsiteX3" fmla="*/ 30344 w 1358900"/>
                <a:gd name="connsiteY3" fmla="*/ 3964479 h 3964479"/>
                <a:gd name="connsiteX4" fmla="*/ 0 w 1358900"/>
                <a:gd name="connsiteY4" fmla="*/ 0 h 3964479"/>
                <a:gd name="connsiteX0" fmla="*/ 0 w 1358900"/>
                <a:gd name="connsiteY0" fmla="*/ 0 h 3947557"/>
                <a:gd name="connsiteX1" fmla="*/ 1323975 w 1358900"/>
                <a:gd name="connsiteY1" fmla="*/ 190500 h 3947557"/>
                <a:gd name="connsiteX2" fmla="*/ 1358900 w 1358900"/>
                <a:gd name="connsiteY2" fmla="*/ 3746161 h 3947557"/>
                <a:gd name="connsiteX3" fmla="*/ 30344 w 1358900"/>
                <a:gd name="connsiteY3" fmla="*/ 3947557 h 3947557"/>
                <a:gd name="connsiteX4" fmla="*/ 0 w 1358900"/>
                <a:gd name="connsiteY4" fmla="*/ 0 h 3947557"/>
                <a:gd name="connsiteX0" fmla="*/ 0 w 1358900"/>
                <a:gd name="connsiteY0" fmla="*/ 0 h 3962061"/>
                <a:gd name="connsiteX1" fmla="*/ 1323975 w 1358900"/>
                <a:gd name="connsiteY1" fmla="*/ 190500 h 3962061"/>
                <a:gd name="connsiteX2" fmla="*/ 1358900 w 1358900"/>
                <a:gd name="connsiteY2" fmla="*/ 3746161 h 3962061"/>
                <a:gd name="connsiteX3" fmla="*/ 30344 w 1358900"/>
                <a:gd name="connsiteY3" fmla="*/ 3962061 h 3962061"/>
                <a:gd name="connsiteX4" fmla="*/ 0 w 1358900"/>
                <a:gd name="connsiteY4" fmla="*/ 0 h 3962061"/>
                <a:gd name="connsiteX0" fmla="*/ 0 w 1358900"/>
                <a:gd name="connsiteY0" fmla="*/ 0 h 3957226"/>
                <a:gd name="connsiteX1" fmla="*/ 1323975 w 1358900"/>
                <a:gd name="connsiteY1" fmla="*/ 190500 h 3957226"/>
                <a:gd name="connsiteX2" fmla="*/ 1358900 w 1358900"/>
                <a:gd name="connsiteY2" fmla="*/ 3746161 h 3957226"/>
                <a:gd name="connsiteX3" fmla="*/ 43349 w 1358900"/>
                <a:gd name="connsiteY3" fmla="*/ 3957226 h 3957226"/>
                <a:gd name="connsiteX4" fmla="*/ 0 w 1358900"/>
                <a:gd name="connsiteY4" fmla="*/ 0 h 3957226"/>
                <a:gd name="connsiteX0" fmla="*/ 0 w 1358900"/>
                <a:gd name="connsiteY0" fmla="*/ 0 h 3964479"/>
                <a:gd name="connsiteX1" fmla="*/ 1323975 w 1358900"/>
                <a:gd name="connsiteY1" fmla="*/ 190500 h 3964479"/>
                <a:gd name="connsiteX2" fmla="*/ 1358900 w 1358900"/>
                <a:gd name="connsiteY2" fmla="*/ 3746161 h 3964479"/>
                <a:gd name="connsiteX3" fmla="*/ 43349 w 1358900"/>
                <a:gd name="connsiteY3" fmla="*/ 3964479 h 3964479"/>
                <a:gd name="connsiteX4" fmla="*/ 0 w 1358900"/>
                <a:gd name="connsiteY4" fmla="*/ 0 h 3964479"/>
                <a:gd name="connsiteX0" fmla="*/ 0 w 1358900"/>
                <a:gd name="connsiteY0" fmla="*/ 0 h 3957226"/>
                <a:gd name="connsiteX1" fmla="*/ 1323975 w 1358900"/>
                <a:gd name="connsiteY1" fmla="*/ 190500 h 3957226"/>
                <a:gd name="connsiteX2" fmla="*/ 1358900 w 1358900"/>
                <a:gd name="connsiteY2" fmla="*/ 3746161 h 3957226"/>
                <a:gd name="connsiteX3" fmla="*/ 43349 w 1358900"/>
                <a:gd name="connsiteY3" fmla="*/ 3957226 h 3957226"/>
                <a:gd name="connsiteX4" fmla="*/ 0 w 1358900"/>
                <a:gd name="connsiteY4" fmla="*/ 0 h 3957226"/>
                <a:gd name="connsiteX0" fmla="*/ 0 w 1350230"/>
                <a:gd name="connsiteY0" fmla="*/ 0 h 3957226"/>
                <a:gd name="connsiteX1" fmla="*/ 1323975 w 1350230"/>
                <a:gd name="connsiteY1" fmla="*/ 190500 h 3957226"/>
                <a:gd name="connsiteX2" fmla="*/ 1350230 w 1350230"/>
                <a:gd name="connsiteY2" fmla="*/ 3775170 h 3957226"/>
                <a:gd name="connsiteX3" fmla="*/ 43349 w 1350230"/>
                <a:gd name="connsiteY3" fmla="*/ 3957226 h 3957226"/>
                <a:gd name="connsiteX4" fmla="*/ 0 w 1350230"/>
                <a:gd name="connsiteY4" fmla="*/ 0 h 3957226"/>
                <a:gd name="connsiteX0" fmla="*/ 0 w 1350230"/>
                <a:gd name="connsiteY0" fmla="*/ 0 h 3957226"/>
                <a:gd name="connsiteX1" fmla="*/ 1323975 w 1350230"/>
                <a:gd name="connsiteY1" fmla="*/ 190500 h 3957226"/>
                <a:gd name="connsiteX2" fmla="*/ 1350230 w 1350230"/>
                <a:gd name="connsiteY2" fmla="*/ 3765501 h 3957226"/>
                <a:gd name="connsiteX3" fmla="*/ 43349 w 1350230"/>
                <a:gd name="connsiteY3" fmla="*/ 3957226 h 3957226"/>
                <a:gd name="connsiteX4" fmla="*/ 0 w 1350230"/>
                <a:gd name="connsiteY4" fmla="*/ 0 h 3957226"/>
                <a:gd name="connsiteX0" fmla="*/ 0 w 1350230"/>
                <a:gd name="connsiteY0" fmla="*/ 0 h 3957226"/>
                <a:gd name="connsiteX1" fmla="*/ 1323975 w 1350230"/>
                <a:gd name="connsiteY1" fmla="*/ 200170 h 3957226"/>
                <a:gd name="connsiteX2" fmla="*/ 1350230 w 1350230"/>
                <a:gd name="connsiteY2" fmla="*/ 3765501 h 3957226"/>
                <a:gd name="connsiteX3" fmla="*/ 43349 w 1350230"/>
                <a:gd name="connsiteY3" fmla="*/ 3957226 h 3957226"/>
                <a:gd name="connsiteX4" fmla="*/ 0 w 1350230"/>
                <a:gd name="connsiteY4" fmla="*/ 0 h 3957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0230" h="3957226">
                  <a:moveTo>
                    <a:pt x="0" y="0"/>
                  </a:moveTo>
                  <a:lnTo>
                    <a:pt x="1323975" y="200170"/>
                  </a:lnTo>
                  <a:lnTo>
                    <a:pt x="1350230" y="3765501"/>
                  </a:lnTo>
                  <a:lnTo>
                    <a:pt x="43349" y="3957226"/>
                  </a:lnTo>
                  <a:lnTo>
                    <a:pt x="0" y="0"/>
                  </a:lnTo>
                  <a:close/>
                </a:path>
              </a:pathLst>
            </a:custGeom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13792" tIns="1371600" rIns="113792" bIns="906205" numCol="1" spcCol="1270" anchor="t" anchorCtr="1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/>
                <a:t>Assisted Living Residence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/>
                <a:t>Traditional Care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/>
                <a:t>Memory Care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200" kern="1200"/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200"/>
            </a:p>
            <a:p>
              <a:pPr marL="0" lvl="1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200" kern="1200"/>
            </a:p>
            <a:p>
              <a:pPr marL="0" lvl="1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200" i="1"/>
                <a:t>(271 ALRs)</a:t>
              </a:r>
              <a:endParaRPr lang="en-US" sz="1200" i="1" kern="1200"/>
            </a:p>
          </p:txBody>
        </p:sp>
        <p:grpSp>
          <p:nvGrpSpPr>
            <p:cNvPr id="59" name="Graphic 35" descr="House outline">
              <a:extLst>
                <a:ext uri="{FF2B5EF4-FFF2-40B4-BE49-F238E27FC236}">
                  <a16:creationId xmlns:a16="http://schemas.microsoft.com/office/drawing/2014/main" id="{042F8741-8CA8-A063-24C9-EDA9AC2337DF}"/>
                </a:ext>
              </a:extLst>
            </p:cNvPr>
            <p:cNvGrpSpPr/>
            <p:nvPr/>
          </p:nvGrpSpPr>
          <p:grpSpPr>
            <a:xfrm>
              <a:off x="11376567" y="2385877"/>
              <a:ext cx="789298" cy="699134"/>
              <a:chOff x="276296" y="1746975"/>
              <a:chExt cx="789298" cy="699134"/>
            </a:xfrm>
            <a:solidFill>
              <a:schemeClr val="tx1"/>
            </a:solidFill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55DADAED-56B8-4797-0171-CC0D8CA80734}"/>
                  </a:ext>
                </a:extLst>
              </p:cNvPr>
              <p:cNvSpPr/>
              <p:nvPr/>
            </p:nvSpPr>
            <p:spPr>
              <a:xfrm>
                <a:off x="276296" y="1746975"/>
                <a:ext cx="789298" cy="699134"/>
              </a:xfrm>
              <a:custGeom>
                <a:avLst/>
                <a:gdLst>
                  <a:gd name="connsiteX0" fmla="*/ 632774 w 789298"/>
                  <a:gd name="connsiteY0" fmla="*/ 51225 h 699134"/>
                  <a:gd name="connsiteX1" fmla="*/ 537524 w 789298"/>
                  <a:gd name="connsiteY1" fmla="*/ 51225 h 699134"/>
                  <a:gd name="connsiteX2" fmla="*/ 537524 w 789298"/>
                  <a:gd name="connsiteY2" fmla="*/ 135693 h 699134"/>
                  <a:gd name="connsiteX3" fmla="*/ 394649 w 789298"/>
                  <a:gd name="connsiteY3" fmla="*/ 0 h 699134"/>
                  <a:gd name="connsiteX4" fmla="*/ 0 w 789298"/>
                  <a:gd name="connsiteY4" fmla="*/ 374885 h 699134"/>
                  <a:gd name="connsiteX5" fmla="*/ 61808 w 789298"/>
                  <a:gd name="connsiteY5" fmla="*/ 436683 h 699134"/>
                  <a:gd name="connsiteX6" fmla="*/ 108899 w 789298"/>
                  <a:gd name="connsiteY6" fmla="*/ 392087 h 699134"/>
                  <a:gd name="connsiteX7" fmla="*/ 108899 w 789298"/>
                  <a:gd name="connsiteY7" fmla="*/ 698906 h 699134"/>
                  <a:gd name="connsiteX8" fmla="*/ 347024 w 789298"/>
                  <a:gd name="connsiteY8" fmla="*/ 699002 h 699134"/>
                  <a:gd name="connsiteX9" fmla="*/ 347024 w 789298"/>
                  <a:gd name="connsiteY9" fmla="*/ 460953 h 699134"/>
                  <a:gd name="connsiteX10" fmla="*/ 442274 w 789298"/>
                  <a:gd name="connsiteY10" fmla="*/ 460953 h 699134"/>
                  <a:gd name="connsiteX11" fmla="*/ 442274 w 789298"/>
                  <a:gd name="connsiteY11" fmla="*/ 699078 h 699134"/>
                  <a:gd name="connsiteX12" fmla="*/ 680399 w 789298"/>
                  <a:gd name="connsiteY12" fmla="*/ 699135 h 699134"/>
                  <a:gd name="connsiteX13" fmla="*/ 680399 w 789298"/>
                  <a:gd name="connsiteY13" fmla="*/ 391687 h 699134"/>
                  <a:gd name="connsiteX14" fmla="*/ 727729 w 789298"/>
                  <a:gd name="connsiteY14" fmla="*/ 436455 h 699134"/>
                  <a:gd name="connsiteX15" fmla="*/ 789299 w 789298"/>
                  <a:gd name="connsiteY15" fmla="*/ 374894 h 699134"/>
                  <a:gd name="connsiteX16" fmla="*/ 632774 w 789298"/>
                  <a:gd name="connsiteY16" fmla="*/ 226181 h 699134"/>
                  <a:gd name="connsiteX17" fmla="*/ 556574 w 789298"/>
                  <a:gd name="connsiteY17" fmla="*/ 70275 h 699134"/>
                  <a:gd name="connsiteX18" fmla="*/ 613724 w 789298"/>
                  <a:gd name="connsiteY18" fmla="*/ 70275 h 699134"/>
                  <a:gd name="connsiteX19" fmla="*/ 613724 w 789298"/>
                  <a:gd name="connsiteY19" fmla="*/ 208083 h 699134"/>
                  <a:gd name="connsiteX20" fmla="*/ 556574 w 789298"/>
                  <a:gd name="connsiteY20" fmla="*/ 153791 h 699134"/>
                  <a:gd name="connsiteX21" fmla="*/ 661349 w 789298"/>
                  <a:gd name="connsiteY21" fmla="*/ 680085 h 699134"/>
                  <a:gd name="connsiteX22" fmla="*/ 461324 w 789298"/>
                  <a:gd name="connsiteY22" fmla="*/ 679999 h 699134"/>
                  <a:gd name="connsiteX23" fmla="*/ 461324 w 789298"/>
                  <a:gd name="connsiteY23" fmla="*/ 441874 h 699134"/>
                  <a:gd name="connsiteX24" fmla="*/ 327974 w 789298"/>
                  <a:gd name="connsiteY24" fmla="*/ 441874 h 699134"/>
                  <a:gd name="connsiteX25" fmla="*/ 327974 w 789298"/>
                  <a:gd name="connsiteY25" fmla="*/ 679942 h 699134"/>
                  <a:gd name="connsiteX26" fmla="*/ 127949 w 789298"/>
                  <a:gd name="connsiteY26" fmla="*/ 679866 h 699134"/>
                  <a:gd name="connsiteX27" fmla="*/ 127949 w 789298"/>
                  <a:gd name="connsiteY27" fmla="*/ 374047 h 699134"/>
                  <a:gd name="connsiteX28" fmla="*/ 394649 w 789298"/>
                  <a:gd name="connsiteY28" fmla="*/ 121482 h 699134"/>
                  <a:gd name="connsiteX29" fmla="*/ 661349 w 789298"/>
                  <a:gd name="connsiteY29" fmla="*/ 373675 h 699134"/>
                  <a:gd name="connsiteX30" fmla="*/ 62160 w 789298"/>
                  <a:gd name="connsiteY30" fmla="*/ 410108 h 699134"/>
                  <a:gd name="connsiteX31" fmla="*/ 27299 w 789298"/>
                  <a:gd name="connsiteY31" fmla="*/ 375285 h 699134"/>
                  <a:gd name="connsiteX32" fmla="*/ 394649 w 789298"/>
                  <a:gd name="connsiteY32" fmla="*/ 26251 h 699134"/>
                  <a:gd name="connsiteX33" fmla="*/ 762000 w 789298"/>
                  <a:gd name="connsiteY33" fmla="*/ 375285 h 699134"/>
                  <a:gd name="connsiteX34" fmla="*/ 727358 w 789298"/>
                  <a:gd name="connsiteY34" fmla="*/ 409880 h 699134"/>
                  <a:gd name="connsiteX35" fmla="*/ 394649 w 789298"/>
                  <a:gd name="connsiteY35" fmla="*/ 95250 h 699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89298" h="699134">
                    <a:moveTo>
                      <a:pt x="632774" y="51225"/>
                    </a:moveTo>
                    <a:lnTo>
                      <a:pt x="537524" y="51225"/>
                    </a:lnTo>
                    <a:lnTo>
                      <a:pt x="537524" y="135693"/>
                    </a:lnTo>
                    <a:lnTo>
                      <a:pt x="394649" y="0"/>
                    </a:lnTo>
                    <a:lnTo>
                      <a:pt x="0" y="374885"/>
                    </a:lnTo>
                    <a:lnTo>
                      <a:pt x="61808" y="436683"/>
                    </a:lnTo>
                    <a:lnTo>
                      <a:pt x="108899" y="392087"/>
                    </a:lnTo>
                    <a:lnTo>
                      <a:pt x="108899" y="698906"/>
                    </a:lnTo>
                    <a:lnTo>
                      <a:pt x="347024" y="699002"/>
                    </a:lnTo>
                    <a:lnTo>
                      <a:pt x="347024" y="460953"/>
                    </a:lnTo>
                    <a:lnTo>
                      <a:pt x="442274" y="460953"/>
                    </a:lnTo>
                    <a:lnTo>
                      <a:pt x="442274" y="699078"/>
                    </a:lnTo>
                    <a:lnTo>
                      <a:pt x="680399" y="699135"/>
                    </a:lnTo>
                    <a:lnTo>
                      <a:pt x="680399" y="391687"/>
                    </a:lnTo>
                    <a:lnTo>
                      <a:pt x="727729" y="436455"/>
                    </a:lnTo>
                    <a:lnTo>
                      <a:pt x="789299" y="374894"/>
                    </a:lnTo>
                    <a:lnTo>
                      <a:pt x="632774" y="226181"/>
                    </a:lnTo>
                    <a:close/>
                    <a:moveTo>
                      <a:pt x="556574" y="70275"/>
                    </a:moveTo>
                    <a:lnTo>
                      <a:pt x="613724" y="70275"/>
                    </a:lnTo>
                    <a:lnTo>
                      <a:pt x="613724" y="208083"/>
                    </a:lnTo>
                    <a:lnTo>
                      <a:pt x="556574" y="153791"/>
                    </a:lnTo>
                    <a:close/>
                    <a:moveTo>
                      <a:pt x="661349" y="680085"/>
                    </a:moveTo>
                    <a:lnTo>
                      <a:pt x="461324" y="679999"/>
                    </a:lnTo>
                    <a:lnTo>
                      <a:pt x="461324" y="441874"/>
                    </a:lnTo>
                    <a:lnTo>
                      <a:pt x="327974" y="441874"/>
                    </a:lnTo>
                    <a:lnTo>
                      <a:pt x="327974" y="679942"/>
                    </a:lnTo>
                    <a:lnTo>
                      <a:pt x="127949" y="679866"/>
                    </a:lnTo>
                    <a:lnTo>
                      <a:pt x="127949" y="374047"/>
                    </a:lnTo>
                    <a:lnTo>
                      <a:pt x="394649" y="121482"/>
                    </a:lnTo>
                    <a:lnTo>
                      <a:pt x="661349" y="373675"/>
                    </a:lnTo>
                    <a:close/>
                    <a:moveTo>
                      <a:pt x="62160" y="410108"/>
                    </a:moveTo>
                    <a:lnTo>
                      <a:pt x="27299" y="375285"/>
                    </a:lnTo>
                    <a:lnTo>
                      <a:pt x="394649" y="26251"/>
                    </a:lnTo>
                    <a:lnTo>
                      <a:pt x="762000" y="375285"/>
                    </a:lnTo>
                    <a:lnTo>
                      <a:pt x="727358" y="409880"/>
                    </a:lnTo>
                    <a:lnTo>
                      <a:pt x="394649" y="9525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8C960436-57B8-1798-75EF-ABB0914631FF}"/>
                  </a:ext>
                </a:extLst>
              </p:cNvPr>
              <p:cNvSpPr/>
              <p:nvPr/>
            </p:nvSpPr>
            <p:spPr>
              <a:xfrm>
                <a:off x="442346" y="2188725"/>
                <a:ext cx="114300" cy="114299"/>
              </a:xfrm>
              <a:custGeom>
                <a:avLst/>
                <a:gdLst>
                  <a:gd name="connsiteX0" fmla="*/ 0 w 114300"/>
                  <a:gd name="connsiteY0" fmla="*/ 114300 h 114299"/>
                  <a:gd name="connsiteX1" fmla="*/ 114300 w 114300"/>
                  <a:gd name="connsiteY1" fmla="*/ 114300 h 114299"/>
                  <a:gd name="connsiteX2" fmla="*/ 114300 w 114300"/>
                  <a:gd name="connsiteY2" fmla="*/ 0 h 114299"/>
                  <a:gd name="connsiteX3" fmla="*/ 0 w 114300"/>
                  <a:gd name="connsiteY3" fmla="*/ 0 h 114299"/>
                  <a:gd name="connsiteX4" fmla="*/ 19050 w 114300"/>
                  <a:gd name="connsiteY4" fmla="*/ 19050 h 114299"/>
                  <a:gd name="connsiteX5" fmla="*/ 95250 w 114300"/>
                  <a:gd name="connsiteY5" fmla="*/ 19050 h 114299"/>
                  <a:gd name="connsiteX6" fmla="*/ 95250 w 114300"/>
                  <a:gd name="connsiteY6" fmla="*/ 95250 h 114299"/>
                  <a:gd name="connsiteX7" fmla="*/ 19050 w 114300"/>
                  <a:gd name="connsiteY7" fmla="*/ 95250 h 114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14299">
                    <a:moveTo>
                      <a:pt x="0" y="114300"/>
                    </a:moveTo>
                    <a:lnTo>
                      <a:pt x="114300" y="114300"/>
                    </a:lnTo>
                    <a:lnTo>
                      <a:pt x="114300" y="0"/>
                    </a:lnTo>
                    <a:lnTo>
                      <a:pt x="0" y="0"/>
                    </a:lnTo>
                    <a:close/>
                    <a:moveTo>
                      <a:pt x="19050" y="19050"/>
                    </a:moveTo>
                    <a:lnTo>
                      <a:pt x="95250" y="19050"/>
                    </a:lnTo>
                    <a:lnTo>
                      <a:pt x="95250" y="95250"/>
                    </a:lnTo>
                    <a:lnTo>
                      <a:pt x="19050" y="9525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0BCC7160-76B6-3CB7-97FE-EF43982FFDD1}"/>
                  </a:ext>
                </a:extLst>
              </p:cNvPr>
              <p:cNvSpPr/>
              <p:nvPr/>
            </p:nvSpPr>
            <p:spPr>
              <a:xfrm>
                <a:off x="785246" y="2188725"/>
                <a:ext cx="114300" cy="114299"/>
              </a:xfrm>
              <a:custGeom>
                <a:avLst/>
                <a:gdLst>
                  <a:gd name="connsiteX0" fmla="*/ 114300 w 114300"/>
                  <a:gd name="connsiteY0" fmla="*/ 0 h 114299"/>
                  <a:gd name="connsiteX1" fmla="*/ 0 w 114300"/>
                  <a:gd name="connsiteY1" fmla="*/ 0 h 114299"/>
                  <a:gd name="connsiteX2" fmla="*/ 0 w 114300"/>
                  <a:gd name="connsiteY2" fmla="*/ 114300 h 114299"/>
                  <a:gd name="connsiteX3" fmla="*/ 114300 w 114300"/>
                  <a:gd name="connsiteY3" fmla="*/ 114300 h 114299"/>
                  <a:gd name="connsiteX4" fmla="*/ 95250 w 114300"/>
                  <a:gd name="connsiteY4" fmla="*/ 95250 h 114299"/>
                  <a:gd name="connsiteX5" fmla="*/ 19050 w 114300"/>
                  <a:gd name="connsiteY5" fmla="*/ 95250 h 114299"/>
                  <a:gd name="connsiteX6" fmla="*/ 19050 w 114300"/>
                  <a:gd name="connsiteY6" fmla="*/ 19050 h 114299"/>
                  <a:gd name="connsiteX7" fmla="*/ 95250 w 114300"/>
                  <a:gd name="connsiteY7" fmla="*/ 19050 h 114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14299">
                    <a:moveTo>
                      <a:pt x="114300" y="0"/>
                    </a:moveTo>
                    <a:lnTo>
                      <a:pt x="0" y="0"/>
                    </a:lnTo>
                    <a:lnTo>
                      <a:pt x="0" y="114300"/>
                    </a:lnTo>
                    <a:lnTo>
                      <a:pt x="114300" y="114300"/>
                    </a:lnTo>
                    <a:close/>
                    <a:moveTo>
                      <a:pt x="95250" y="95250"/>
                    </a:moveTo>
                    <a:lnTo>
                      <a:pt x="19050" y="95250"/>
                    </a:lnTo>
                    <a:lnTo>
                      <a:pt x="19050" y="19050"/>
                    </a:lnTo>
                    <a:lnTo>
                      <a:pt x="95250" y="1905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9" name="Graphic 41" descr="Modern architecture outline">
              <a:extLst>
                <a:ext uri="{FF2B5EF4-FFF2-40B4-BE49-F238E27FC236}">
                  <a16:creationId xmlns:a16="http://schemas.microsoft.com/office/drawing/2014/main" id="{BFC2A739-9F0F-188A-5281-9725D9EFF951}"/>
                </a:ext>
              </a:extLst>
            </p:cNvPr>
            <p:cNvSpPr/>
            <p:nvPr/>
          </p:nvSpPr>
          <p:spPr>
            <a:xfrm>
              <a:off x="12740996" y="2385877"/>
              <a:ext cx="800099" cy="655736"/>
            </a:xfrm>
            <a:custGeom>
              <a:avLst/>
              <a:gdLst>
                <a:gd name="connsiteX0" fmla="*/ 800100 w 800099"/>
                <a:gd name="connsiteY0" fmla="*/ 202397 h 655736"/>
                <a:gd name="connsiteX1" fmla="*/ 571853 w 800099"/>
                <a:gd name="connsiteY1" fmla="*/ 166957 h 655736"/>
                <a:gd name="connsiteX2" fmla="*/ 571500 w 800099"/>
                <a:gd name="connsiteY2" fmla="*/ 168898 h 655736"/>
                <a:gd name="connsiteX3" fmla="*/ 571500 w 800099"/>
                <a:gd name="connsiteY3" fmla="*/ 224982 h 655736"/>
                <a:gd name="connsiteX4" fmla="*/ 609599 w 800099"/>
                <a:gd name="connsiteY4" fmla="*/ 230899 h 655736"/>
                <a:gd name="connsiteX5" fmla="*/ 609599 w 800099"/>
                <a:gd name="connsiteY5" fmla="*/ 274736 h 655736"/>
                <a:gd name="connsiteX6" fmla="*/ 485779 w 800099"/>
                <a:gd name="connsiteY6" fmla="*/ 274736 h 655736"/>
                <a:gd name="connsiteX7" fmla="*/ 485779 w 800099"/>
                <a:gd name="connsiteY7" fmla="*/ 65470 h 655736"/>
                <a:gd name="connsiteX8" fmla="*/ 514350 w 800099"/>
                <a:gd name="connsiteY8" fmla="*/ 58852 h 655736"/>
                <a:gd name="connsiteX9" fmla="*/ 514350 w 800099"/>
                <a:gd name="connsiteY9" fmla="*/ 0 h 655736"/>
                <a:gd name="connsiteX10" fmla="*/ 0 w 800099"/>
                <a:gd name="connsiteY10" fmla="*/ 119145 h 655736"/>
                <a:gd name="connsiteX11" fmla="*/ 0 w 800099"/>
                <a:gd name="connsiteY11" fmla="*/ 177998 h 655736"/>
                <a:gd name="connsiteX12" fmla="*/ 38099 w 800099"/>
                <a:gd name="connsiteY12" fmla="*/ 169173 h 655736"/>
                <a:gd name="connsiteX13" fmla="*/ 38099 w 800099"/>
                <a:gd name="connsiteY13" fmla="*/ 655736 h 655736"/>
                <a:gd name="connsiteX14" fmla="*/ 762000 w 800099"/>
                <a:gd name="connsiteY14" fmla="*/ 655736 h 655736"/>
                <a:gd name="connsiteX15" fmla="*/ 762000 w 800099"/>
                <a:gd name="connsiteY15" fmla="*/ 254569 h 655736"/>
                <a:gd name="connsiteX16" fmla="*/ 800100 w 800099"/>
                <a:gd name="connsiteY16" fmla="*/ 260486 h 655736"/>
                <a:gd name="connsiteX17" fmla="*/ 609600 w 800099"/>
                <a:gd name="connsiteY17" fmla="*/ 293786 h 655736"/>
                <a:gd name="connsiteX18" fmla="*/ 609600 w 800099"/>
                <a:gd name="connsiteY18" fmla="*/ 436661 h 655736"/>
                <a:gd name="connsiteX19" fmla="*/ 485779 w 800099"/>
                <a:gd name="connsiteY19" fmla="*/ 436661 h 655736"/>
                <a:gd name="connsiteX20" fmla="*/ 485779 w 800099"/>
                <a:gd name="connsiteY20" fmla="*/ 293786 h 655736"/>
                <a:gd name="connsiteX21" fmla="*/ 200025 w 800099"/>
                <a:gd name="connsiteY21" fmla="*/ 293786 h 655736"/>
                <a:gd name="connsiteX22" fmla="*/ 323854 w 800099"/>
                <a:gd name="connsiteY22" fmla="*/ 293786 h 655736"/>
                <a:gd name="connsiteX23" fmla="*/ 323854 w 800099"/>
                <a:gd name="connsiteY23" fmla="*/ 436661 h 655736"/>
                <a:gd name="connsiteX24" fmla="*/ 200025 w 800099"/>
                <a:gd name="connsiteY24" fmla="*/ 436661 h 655736"/>
                <a:gd name="connsiteX25" fmla="*/ 200025 w 800099"/>
                <a:gd name="connsiteY25" fmla="*/ 274736 h 655736"/>
                <a:gd name="connsiteX26" fmla="*/ 200025 w 800099"/>
                <a:gd name="connsiteY26" fmla="*/ 131663 h 655736"/>
                <a:gd name="connsiteX27" fmla="*/ 323854 w 800099"/>
                <a:gd name="connsiteY27" fmla="*/ 102980 h 655736"/>
                <a:gd name="connsiteX28" fmla="*/ 323854 w 800099"/>
                <a:gd name="connsiteY28" fmla="*/ 274736 h 655736"/>
                <a:gd name="connsiteX29" fmla="*/ 342904 w 800099"/>
                <a:gd name="connsiteY29" fmla="*/ 293786 h 655736"/>
                <a:gd name="connsiteX30" fmla="*/ 466729 w 800099"/>
                <a:gd name="connsiteY30" fmla="*/ 293786 h 655736"/>
                <a:gd name="connsiteX31" fmla="*/ 466729 w 800099"/>
                <a:gd name="connsiteY31" fmla="*/ 436661 h 655736"/>
                <a:gd name="connsiteX32" fmla="*/ 342904 w 800099"/>
                <a:gd name="connsiteY32" fmla="*/ 436661 h 655736"/>
                <a:gd name="connsiteX33" fmla="*/ 342904 w 800099"/>
                <a:gd name="connsiteY33" fmla="*/ 274736 h 655736"/>
                <a:gd name="connsiteX34" fmla="*/ 342904 w 800099"/>
                <a:gd name="connsiteY34" fmla="*/ 98567 h 655736"/>
                <a:gd name="connsiteX35" fmla="*/ 466729 w 800099"/>
                <a:gd name="connsiteY35" fmla="*/ 69883 h 655736"/>
                <a:gd name="connsiteX36" fmla="*/ 466729 w 800099"/>
                <a:gd name="connsiteY36" fmla="*/ 274736 h 655736"/>
                <a:gd name="connsiteX37" fmla="*/ 19050 w 800099"/>
                <a:gd name="connsiteY37" fmla="*/ 134287 h 655736"/>
                <a:gd name="connsiteX38" fmla="*/ 495300 w 800099"/>
                <a:gd name="connsiteY38" fmla="*/ 23967 h 655736"/>
                <a:gd name="connsiteX39" fmla="*/ 495300 w 800099"/>
                <a:gd name="connsiteY39" fmla="*/ 43710 h 655736"/>
                <a:gd name="connsiteX40" fmla="*/ 19050 w 800099"/>
                <a:gd name="connsiteY40" fmla="*/ 154031 h 655736"/>
                <a:gd name="connsiteX41" fmla="*/ 180975 w 800099"/>
                <a:gd name="connsiteY41" fmla="*/ 136076 h 655736"/>
                <a:gd name="connsiteX42" fmla="*/ 180975 w 800099"/>
                <a:gd name="connsiteY42" fmla="*/ 274736 h 655736"/>
                <a:gd name="connsiteX43" fmla="*/ 57150 w 800099"/>
                <a:gd name="connsiteY43" fmla="*/ 274736 h 655736"/>
                <a:gd name="connsiteX44" fmla="*/ 57150 w 800099"/>
                <a:gd name="connsiteY44" fmla="*/ 164760 h 655736"/>
                <a:gd name="connsiteX45" fmla="*/ 180975 w 800099"/>
                <a:gd name="connsiteY45" fmla="*/ 293786 h 655736"/>
                <a:gd name="connsiteX46" fmla="*/ 180975 w 800099"/>
                <a:gd name="connsiteY46" fmla="*/ 436661 h 655736"/>
                <a:gd name="connsiteX47" fmla="*/ 57150 w 800099"/>
                <a:gd name="connsiteY47" fmla="*/ 436661 h 655736"/>
                <a:gd name="connsiteX48" fmla="*/ 57150 w 800099"/>
                <a:gd name="connsiteY48" fmla="*/ 293786 h 655736"/>
                <a:gd name="connsiteX49" fmla="*/ 581025 w 800099"/>
                <a:gd name="connsiteY49" fmla="*/ 636686 h 655736"/>
                <a:gd name="connsiteX50" fmla="*/ 514350 w 800099"/>
                <a:gd name="connsiteY50" fmla="*/ 636686 h 655736"/>
                <a:gd name="connsiteX51" fmla="*/ 514350 w 800099"/>
                <a:gd name="connsiteY51" fmla="*/ 531911 h 655736"/>
                <a:gd name="connsiteX52" fmla="*/ 581025 w 800099"/>
                <a:gd name="connsiteY52" fmla="*/ 531911 h 655736"/>
                <a:gd name="connsiteX53" fmla="*/ 742950 w 800099"/>
                <a:gd name="connsiteY53" fmla="*/ 636686 h 655736"/>
                <a:gd name="connsiteX54" fmla="*/ 600075 w 800099"/>
                <a:gd name="connsiteY54" fmla="*/ 636686 h 655736"/>
                <a:gd name="connsiteX55" fmla="*/ 600075 w 800099"/>
                <a:gd name="connsiteY55" fmla="*/ 512861 h 655736"/>
                <a:gd name="connsiteX56" fmla="*/ 495300 w 800099"/>
                <a:gd name="connsiteY56" fmla="*/ 512861 h 655736"/>
                <a:gd name="connsiteX57" fmla="*/ 495300 w 800099"/>
                <a:gd name="connsiteY57" fmla="*/ 636686 h 655736"/>
                <a:gd name="connsiteX58" fmla="*/ 57150 w 800099"/>
                <a:gd name="connsiteY58" fmla="*/ 636686 h 655736"/>
                <a:gd name="connsiteX59" fmla="*/ 57150 w 800099"/>
                <a:gd name="connsiteY59" fmla="*/ 455711 h 655736"/>
                <a:gd name="connsiteX60" fmla="*/ 742950 w 800099"/>
                <a:gd name="connsiteY60" fmla="*/ 455711 h 655736"/>
                <a:gd name="connsiteX61" fmla="*/ 742950 w 800099"/>
                <a:gd name="connsiteY61" fmla="*/ 436661 h 655736"/>
                <a:gd name="connsiteX62" fmla="*/ 628650 w 800099"/>
                <a:gd name="connsiteY62" fmla="*/ 436661 h 655736"/>
                <a:gd name="connsiteX63" fmla="*/ 628650 w 800099"/>
                <a:gd name="connsiteY63" fmla="*/ 233858 h 655736"/>
                <a:gd name="connsiteX64" fmla="*/ 742950 w 800099"/>
                <a:gd name="connsiteY64" fmla="*/ 251610 h 655736"/>
                <a:gd name="connsiteX65" fmla="*/ 781050 w 800099"/>
                <a:gd name="connsiteY65" fmla="*/ 238249 h 655736"/>
                <a:gd name="connsiteX66" fmla="*/ 590550 w 800099"/>
                <a:gd name="connsiteY66" fmla="*/ 208662 h 655736"/>
                <a:gd name="connsiteX67" fmla="*/ 590550 w 800099"/>
                <a:gd name="connsiteY67" fmla="*/ 189138 h 655736"/>
                <a:gd name="connsiteX68" fmla="*/ 781050 w 800099"/>
                <a:gd name="connsiteY68" fmla="*/ 218717 h 655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00099" h="655736">
                  <a:moveTo>
                    <a:pt x="800100" y="202397"/>
                  </a:moveTo>
                  <a:lnTo>
                    <a:pt x="571853" y="166957"/>
                  </a:lnTo>
                  <a:lnTo>
                    <a:pt x="571500" y="168898"/>
                  </a:lnTo>
                  <a:lnTo>
                    <a:pt x="571500" y="224982"/>
                  </a:lnTo>
                  <a:lnTo>
                    <a:pt x="609599" y="230899"/>
                  </a:lnTo>
                  <a:lnTo>
                    <a:pt x="609599" y="274736"/>
                  </a:lnTo>
                  <a:lnTo>
                    <a:pt x="485779" y="274736"/>
                  </a:lnTo>
                  <a:lnTo>
                    <a:pt x="485779" y="65470"/>
                  </a:lnTo>
                  <a:lnTo>
                    <a:pt x="514350" y="58852"/>
                  </a:lnTo>
                  <a:lnTo>
                    <a:pt x="514350" y="0"/>
                  </a:lnTo>
                  <a:lnTo>
                    <a:pt x="0" y="119145"/>
                  </a:lnTo>
                  <a:lnTo>
                    <a:pt x="0" y="177998"/>
                  </a:lnTo>
                  <a:lnTo>
                    <a:pt x="38099" y="169173"/>
                  </a:lnTo>
                  <a:lnTo>
                    <a:pt x="38099" y="655736"/>
                  </a:lnTo>
                  <a:lnTo>
                    <a:pt x="762000" y="655736"/>
                  </a:lnTo>
                  <a:lnTo>
                    <a:pt x="762000" y="254569"/>
                  </a:lnTo>
                  <a:lnTo>
                    <a:pt x="800100" y="260486"/>
                  </a:lnTo>
                  <a:close/>
                  <a:moveTo>
                    <a:pt x="609600" y="293786"/>
                  </a:moveTo>
                  <a:lnTo>
                    <a:pt x="609600" y="436661"/>
                  </a:lnTo>
                  <a:lnTo>
                    <a:pt x="485779" y="436661"/>
                  </a:lnTo>
                  <a:lnTo>
                    <a:pt x="485779" y="293786"/>
                  </a:lnTo>
                  <a:close/>
                  <a:moveTo>
                    <a:pt x="200025" y="293786"/>
                  </a:moveTo>
                  <a:lnTo>
                    <a:pt x="323854" y="293786"/>
                  </a:lnTo>
                  <a:lnTo>
                    <a:pt x="323854" y="436661"/>
                  </a:lnTo>
                  <a:lnTo>
                    <a:pt x="200025" y="436661"/>
                  </a:lnTo>
                  <a:close/>
                  <a:moveTo>
                    <a:pt x="200025" y="274736"/>
                  </a:moveTo>
                  <a:lnTo>
                    <a:pt x="200025" y="131663"/>
                  </a:lnTo>
                  <a:lnTo>
                    <a:pt x="323854" y="102980"/>
                  </a:lnTo>
                  <a:lnTo>
                    <a:pt x="323854" y="274736"/>
                  </a:lnTo>
                  <a:close/>
                  <a:moveTo>
                    <a:pt x="342904" y="293786"/>
                  </a:moveTo>
                  <a:lnTo>
                    <a:pt x="466729" y="293786"/>
                  </a:lnTo>
                  <a:lnTo>
                    <a:pt x="466729" y="436661"/>
                  </a:lnTo>
                  <a:lnTo>
                    <a:pt x="342904" y="436661"/>
                  </a:lnTo>
                  <a:close/>
                  <a:moveTo>
                    <a:pt x="342904" y="274736"/>
                  </a:moveTo>
                  <a:lnTo>
                    <a:pt x="342904" y="98567"/>
                  </a:lnTo>
                  <a:lnTo>
                    <a:pt x="466729" y="69883"/>
                  </a:lnTo>
                  <a:lnTo>
                    <a:pt x="466729" y="274736"/>
                  </a:lnTo>
                  <a:close/>
                  <a:moveTo>
                    <a:pt x="19050" y="134287"/>
                  </a:moveTo>
                  <a:lnTo>
                    <a:pt x="495300" y="23967"/>
                  </a:lnTo>
                  <a:lnTo>
                    <a:pt x="495300" y="43710"/>
                  </a:lnTo>
                  <a:lnTo>
                    <a:pt x="19050" y="154031"/>
                  </a:lnTo>
                  <a:close/>
                  <a:moveTo>
                    <a:pt x="180975" y="136076"/>
                  </a:moveTo>
                  <a:lnTo>
                    <a:pt x="180975" y="274736"/>
                  </a:lnTo>
                  <a:lnTo>
                    <a:pt x="57150" y="274736"/>
                  </a:lnTo>
                  <a:lnTo>
                    <a:pt x="57150" y="164760"/>
                  </a:lnTo>
                  <a:close/>
                  <a:moveTo>
                    <a:pt x="180975" y="293786"/>
                  </a:moveTo>
                  <a:lnTo>
                    <a:pt x="180975" y="436661"/>
                  </a:lnTo>
                  <a:lnTo>
                    <a:pt x="57150" y="436661"/>
                  </a:lnTo>
                  <a:lnTo>
                    <a:pt x="57150" y="293786"/>
                  </a:lnTo>
                  <a:close/>
                  <a:moveTo>
                    <a:pt x="581025" y="636686"/>
                  </a:moveTo>
                  <a:lnTo>
                    <a:pt x="514350" y="636686"/>
                  </a:lnTo>
                  <a:lnTo>
                    <a:pt x="514350" y="531911"/>
                  </a:lnTo>
                  <a:lnTo>
                    <a:pt x="581025" y="531911"/>
                  </a:lnTo>
                  <a:close/>
                  <a:moveTo>
                    <a:pt x="742950" y="636686"/>
                  </a:moveTo>
                  <a:lnTo>
                    <a:pt x="600075" y="636686"/>
                  </a:lnTo>
                  <a:lnTo>
                    <a:pt x="600075" y="512861"/>
                  </a:lnTo>
                  <a:lnTo>
                    <a:pt x="495300" y="512861"/>
                  </a:lnTo>
                  <a:lnTo>
                    <a:pt x="495300" y="636686"/>
                  </a:lnTo>
                  <a:lnTo>
                    <a:pt x="57150" y="636686"/>
                  </a:lnTo>
                  <a:lnTo>
                    <a:pt x="57150" y="455711"/>
                  </a:lnTo>
                  <a:lnTo>
                    <a:pt x="742950" y="455711"/>
                  </a:lnTo>
                  <a:close/>
                  <a:moveTo>
                    <a:pt x="742950" y="436661"/>
                  </a:moveTo>
                  <a:lnTo>
                    <a:pt x="628650" y="436661"/>
                  </a:lnTo>
                  <a:lnTo>
                    <a:pt x="628650" y="233858"/>
                  </a:lnTo>
                  <a:lnTo>
                    <a:pt x="742950" y="251610"/>
                  </a:lnTo>
                  <a:close/>
                  <a:moveTo>
                    <a:pt x="781050" y="238249"/>
                  </a:moveTo>
                  <a:lnTo>
                    <a:pt x="590550" y="208662"/>
                  </a:lnTo>
                  <a:lnTo>
                    <a:pt x="590550" y="189138"/>
                  </a:lnTo>
                  <a:lnTo>
                    <a:pt x="781050" y="21871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1E510432-4241-1C1C-F181-F28626FB3E19}"/>
                </a:ext>
              </a:extLst>
            </p:cNvPr>
            <p:cNvSpPr/>
            <p:nvPr/>
          </p:nvSpPr>
          <p:spPr>
            <a:xfrm>
              <a:off x="12607247" y="5059049"/>
              <a:ext cx="1079330" cy="26007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AGE CERTIFIED</a:t>
              </a:r>
            </a:p>
          </p:txBody>
        </p:sp>
      </p:grpSp>
      <p:grpSp>
        <p:nvGrpSpPr>
          <p:cNvPr id="12" name="Group 11" descr="Infographics of nursing homes and rest homes">
            <a:extLst>
              <a:ext uri="{FF2B5EF4-FFF2-40B4-BE49-F238E27FC236}">
                <a16:creationId xmlns:a16="http://schemas.microsoft.com/office/drawing/2014/main" id="{912D89FE-195A-9856-9EC5-28B1DB6B2696}"/>
              </a:ext>
            </a:extLst>
          </p:cNvPr>
          <p:cNvGrpSpPr/>
          <p:nvPr/>
        </p:nvGrpSpPr>
        <p:grpSpPr>
          <a:xfrm>
            <a:off x="5630768" y="1281808"/>
            <a:ext cx="5843704" cy="4723942"/>
            <a:chOff x="6964437" y="1369260"/>
            <a:chExt cx="5397221" cy="441224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E7B812E-30E1-E327-AC4F-70A125AE7A37}"/>
                </a:ext>
              </a:extLst>
            </p:cNvPr>
            <p:cNvSpPr/>
            <p:nvPr/>
          </p:nvSpPr>
          <p:spPr>
            <a:xfrm>
              <a:off x="8777450" y="1878799"/>
              <a:ext cx="1411214" cy="3902702"/>
            </a:xfrm>
            <a:custGeom>
              <a:avLst/>
              <a:gdLst>
                <a:gd name="connsiteX0" fmla="*/ 0 w 1371600"/>
                <a:gd name="connsiteY0" fmla="*/ 0 h 3962061"/>
                <a:gd name="connsiteX1" fmla="*/ 1371600 w 1371600"/>
                <a:gd name="connsiteY1" fmla="*/ 0 h 3962061"/>
                <a:gd name="connsiteX2" fmla="*/ 1371600 w 1371600"/>
                <a:gd name="connsiteY2" fmla="*/ 3962061 h 3962061"/>
                <a:gd name="connsiteX3" fmla="*/ 0 w 1371600"/>
                <a:gd name="connsiteY3" fmla="*/ 3962061 h 3962061"/>
                <a:gd name="connsiteX4" fmla="*/ 0 w 1371600"/>
                <a:gd name="connsiteY4" fmla="*/ 0 h 3962061"/>
                <a:gd name="connsiteX0" fmla="*/ 0 w 1371600"/>
                <a:gd name="connsiteY0" fmla="*/ 228600 h 3962061"/>
                <a:gd name="connsiteX1" fmla="*/ 1371600 w 1371600"/>
                <a:gd name="connsiteY1" fmla="*/ 0 h 3962061"/>
                <a:gd name="connsiteX2" fmla="*/ 1371600 w 1371600"/>
                <a:gd name="connsiteY2" fmla="*/ 3962061 h 3962061"/>
                <a:gd name="connsiteX3" fmla="*/ 0 w 1371600"/>
                <a:gd name="connsiteY3" fmla="*/ 3962061 h 3962061"/>
                <a:gd name="connsiteX4" fmla="*/ 0 w 1371600"/>
                <a:gd name="connsiteY4" fmla="*/ 228600 h 3962061"/>
                <a:gd name="connsiteX0" fmla="*/ 25400 w 1397000"/>
                <a:gd name="connsiteY0" fmla="*/ 228600 h 3962061"/>
                <a:gd name="connsiteX1" fmla="*/ 1397000 w 1397000"/>
                <a:gd name="connsiteY1" fmla="*/ 0 h 3962061"/>
                <a:gd name="connsiteX2" fmla="*/ 1397000 w 1397000"/>
                <a:gd name="connsiteY2" fmla="*/ 3962061 h 3962061"/>
                <a:gd name="connsiteX3" fmla="*/ 0 w 1397000"/>
                <a:gd name="connsiteY3" fmla="*/ 3720761 h 3962061"/>
                <a:gd name="connsiteX4" fmla="*/ 25400 w 1397000"/>
                <a:gd name="connsiteY4" fmla="*/ 228600 h 3962061"/>
                <a:gd name="connsiteX0" fmla="*/ 12625 w 1384225"/>
                <a:gd name="connsiteY0" fmla="*/ 228600 h 3962061"/>
                <a:gd name="connsiteX1" fmla="*/ 1384225 w 1384225"/>
                <a:gd name="connsiteY1" fmla="*/ 0 h 3962061"/>
                <a:gd name="connsiteX2" fmla="*/ 1384225 w 1384225"/>
                <a:gd name="connsiteY2" fmla="*/ 3962061 h 3962061"/>
                <a:gd name="connsiteX3" fmla="*/ 0 w 1384225"/>
                <a:gd name="connsiteY3" fmla="*/ 3744267 h 3962061"/>
                <a:gd name="connsiteX4" fmla="*/ 12625 w 1384225"/>
                <a:gd name="connsiteY4" fmla="*/ 228600 h 3962061"/>
                <a:gd name="connsiteX0" fmla="*/ 255 w 1425381"/>
                <a:gd name="connsiteY0" fmla="*/ 173804 h 3962061"/>
                <a:gd name="connsiteX1" fmla="*/ 1425381 w 1425381"/>
                <a:gd name="connsiteY1" fmla="*/ 0 h 3962061"/>
                <a:gd name="connsiteX2" fmla="*/ 1425381 w 1425381"/>
                <a:gd name="connsiteY2" fmla="*/ 3962061 h 3962061"/>
                <a:gd name="connsiteX3" fmla="*/ 41156 w 1425381"/>
                <a:gd name="connsiteY3" fmla="*/ 3744267 h 3962061"/>
                <a:gd name="connsiteX4" fmla="*/ 255 w 1425381"/>
                <a:gd name="connsiteY4" fmla="*/ 173804 h 3962061"/>
                <a:gd name="connsiteX0" fmla="*/ 255 w 1425381"/>
                <a:gd name="connsiteY0" fmla="*/ 189920 h 3962061"/>
                <a:gd name="connsiteX1" fmla="*/ 1425381 w 1425381"/>
                <a:gd name="connsiteY1" fmla="*/ 0 h 3962061"/>
                <a:gd name="connsiteX2" fmla="*/ 1425381 w 1425381"/>
                <a:gd name="connsiteY2" fmla="*/ 3962061 h 3962061"/>
                <a:gd name="connsiteX3" fmla="*/ 41156 w 1425381"/>
                <a:gd name="connsiteY3" fmla="*/ 3744267 h 3962061"/>
                <a:gd name="connsiteX4" fmla="*/ 255 w 1425381"/>
                <a:gd name="connsiteY4" fmla="*/ 189920 h 3962061"/>
                <a:gd name="connsiteX0" fmla="*/ 440 w 1403757"/>
                <a:gd name="connsiteY0" fmla="*/ 168163 h 3962061"/>
                <a:gd name="connsiteX1" fmla="*/ 1403757 w 1403757"/>
                <a:gd name="connsiteY1" fmla="*/ 0 h 3962061"/>
                <a:gd name="connsiteX2" fmla="*/ 1403757 w 1403757"/>
                <a:gd name="connsiteY2" fmla="*/ 3962061 h 3962061"/>
                <a:gd name="connsiteX3" fmla="*/ 19532 w 1403757"/>
                <a:gd name="connsiteY3" fmla="*/ 3744267 h 3962061"/>
                <a:gd name="connsiteX4" fmla="*/ 440 w 1403757"/>
                <a:gd name="connsiteY4" fmla="*/ 168163 h 3962061"/>
                <a:gd name="connsiteX0" fmla="*/ 514 w 1399470"/>
                <a:gd name="connsiteY0" fmla="*/ 180250 h 3962061"/>
                <a:gd name="connsiteX1" fmla="*/ 1399470 w 1399470"/>
                <a:gd name="connsiteY1" fmla="*/ 0 h 3962061"/>
                <a:gd name="connsiteX2" fmla="*/ 1399470 w 1399470"/>
                <a:gd name="connsiteY2" fmla="*/ 3962061 h 3962061"/>
                <a:gd name="connsiteX3" fmla="*/ 15245 w 1399470"/>
                <a:gd name="connsiteY3" fmla="*/ 3744267 h 3962061"/>
                <a:gd name="connsiteX4" fmla="*/ 514 w 1399470"/>
                <a:gd name="connsiteY4" fmla="*/ 180250 h 3962061"/>
                <a:gd name="connsiteX0" fmla="*/ 514 w 1399470"/>
                <a:gd name="connsiteY0" fmla="*/ 172998 h 3962061"/>
                <a:gd name="connsiteX1" fmla="*/ 1399470 w 1399470"/>
                <a:gd name="connsiteY1" fmla="*/ 0 h 3962061"/>
                <a:gd name="connsiteX2" fmla="*/ 1399470 w 1399470"/>
                <a:gd name="connsiteY2" fmla="*/ 3962061 h 3962061"/>
                <a:gd name="connsiteX3" fmla="*/ 15245 w 1399470"/>
                <a:gd name="connsiteY3" fmla="*/ 3744267 h 3962061"/>
                <a:gd name="connsiteX4" fmla="*/ 514 w 1399470"/>
                <a:gd name="connsiteY4" fmla="*/ 172998 h 3962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9470" h="3962061">
                  <a:moveTo>
                    <a:pt x="514" y="172998"/>
                  </a:moveTo>
                  <a:lnTo>
                    <a:pt x="1399470" y="0"/>
                  </a:lnTo>
                  <a:lnTo>
                    <a:pt x="1399470" y="3962061"/>
                  </a:lnTo>
                  <a:lnTo>
                    <a:pt x="15245" y="3744267"/>
                  </a:lnTo>
                  <a:cubicBezTo>
                    <a:pt x="19453" y="2572378"/>
                    <a:pt x="-3694" y="1344887"/>
                    <a:pt x="514" y="172998"/>
                  </a:cubicBezTo>
                  <a:close/>
                </a:path>
              </a:pathLst>
            </a:custGeom>
            <a:noFill/>
            <a:ln w="38100">
              <a:solidFill>
                <a:schemeClr val="accent3">
                  <a:lumMod val="75000"/>
                  <a:lumOff val="2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113792" tIns="1371600" rIns="113792" bIns="906205" numCol="1" spcCol="1270" anchor="t" anchorCtr="1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/>
                <a:t>Rest Home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300" kern="1200"/>
                <a:t>Residential Care Facility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30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300" kern="120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30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300"/>
            </a:p>
            <a:p>
              <a:pPr marL="0" lvl="1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300"/>
            </a:p>
            <a:p>
              <a:pPr marL="0" lvl="1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300" i="1"/>
                <a:t>(58 Rest Homes)</a:t>
              </a:r>
              <a:endParaRPr lang="en-US" sz="1300" i="1" kern="12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F58F23F-9A0B-E07B-C6EB-15BC0A2E161E}"/>
                </a:ext>
              </a:extLst>
            </p:cNvPr>
            <p:cNvSpPr/>
            <p:nvPr/>
          </p:nvSpPr>
          <p:spPr>
            <a:xfrm>
              <a:off x="10201288" y="1878799"/>
              <a:ext cx="1350915" cy="3902702"/>
            </a:xfrm>
            <a:custGeom>
              <a:avLst/>
              <a:gdLst>
                <a:gd name="connsiteX0" fmla="*/ 0 w 1371600"/>
                <a:gd name="connsiteY0" fmla="*/ 0 h 3962061"/>
                <a:gd name="connsiteX1" fmla="*/ 1371600 w 1371600"/>
                <a:gd name="connsiteY1" fmla="*/ 0 h 3962061"/>
                <a:gd name="connsiteX2" fmla="*/ 1371600 w 1371600"/>
                <a:gd name="connsiteY2" fmla="*/ 3962061 h 3962061"/>
                <a:gd name="connsiteX3" fmla="*/ 0 w 1371600"/>
                <a:gd name="connsiteY3" fmla="*/ 3962061 h 3962061"/>
                <a:gd name="connsiteX4" fmla="*/ 0 w 1371600"/>
                <a:gd name="connsiteY4" fmla="*/ 0 h 3962061"/>
                <a:gd name="connsiteX0" fmla="*/ 0 w 1371600"/>
                <a:gd name="connsiteY0" fmla="*/ 0 h 3962061"/>
                <a:gd name="connsiteX1" fmla="*/ 1352550 w 1371600"/>
                <a:gd name="connsiteY1" fmla="*/ 238125 h 3962061"/>
                <a:gd name="connsiteX2" fmla="*/ 1371600 w 1371600"/>
                <a:gd name="connsiteY2" fmla="*/ 3962061 h 3962061"/>
                <a:gd name="connsiteX3" fmla="*/ 0 w 1371600"/>
                <a:gd name="connsiteY3" fmla="*/ 3962061 h 3962061"/>
                <a:gd name="connsiteX4" fmla="*/ 0 w 1371600"/>
                <a:gd name="connsiteY4" fmla="*/ 0 h 3962061"/>
                <a:gd name="connsiteX0" fmla="*/ 0 w 1358900"/>
                <a:gd name="connsiteY0" fmla="*/ 0 h 3962061"/>
                <a:gd name="connsiteX1" fmla="*/ 1352550 w 1358900"/>
                <a:gd name="connsiteY1" fmla="*/ 238125 h 3962061"/>
                <a:gd name="connsiteX2" fmla="*/ 1358900 w 1358900"/>
                <a:gd name="connsiteY2" fmla="*/ 3758861 h 3962061"/>
                <a:gd name="connsiteX3" fmla="*/ 0 w 1358900"/>
                <a:gd name="connsiteY3" fmla="*/ 3962061 h 3962061"/>
                <a:gd name="connsiteX4" fmla="*/ 0 w 1358900"/>
                <a:gd name="connsiteY4" fmla="*/ 0 h 3962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8900" h="3962061">
                  <a:moveTo>
                    <a:pt x="0" y="0"/>
                  </a:moveTo>
                  <a:lnTo>
                    <a:pt x="1352550" y="238125"/>
                  </a:lnTo>
                  <a:cubicBezTo>
                    <a:pt x="1354667" y="1411704"/>
                    <a:pt x="1356783" y="2585282"/>
                    <a:pt x="1358900" y="3758861"/>
                  </a:cubicBezTo>
                  <a:lnTo>
                    <a:pt x="0" y="3962061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chemeClr val="accent3">
                  <a:lumMod val="75000"/>
                  <a:lumOff val="2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113792" tIns="1371600" rIns="113792" bIns="906205" numCol="1" spcCol="1270" anchor="t" anchorCtr="1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/>
                <a:t>Nursing Facility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300" kern="1200"/>
                <a:t>SNF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300" kern="1200"/>
                <a:t>LTC</a:t>
              </a:r>
            </a:p>
            <a:p>
              <a:pPr marL="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300"/>
            </a:p>
            <a:p>
              <a:pPr marL="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300"/>
            </a:p>
            <a:p>
              <a:pPr marL="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300"/>
            </a:p>
            <a:p>
              <a:pPr marL="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300"/>
            </a:p>
            <a:p>
              <a:pPr marL="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300" i="1"/>
                <a:t>(346 NFs)</a:t>
              </a:r>
            </a:p>
          </p:txBody>
        </p:sp>
        <p:grpSp>
          <p:nvGrpSpPr>
            <p:cNvPr id="82" name="Graphic 39" descr="Hospital outline">
              <a:extLst>
                <a:ext uri="{FF2B5EF4-FFF2-40B4-BE49-F238E27FC236}">
                  <a16:creationId xmlns:a16="http://schemas.microsoft.com/office/drawing/2014/main" id="{46710467-599C-DB91-2BC3-A1B087897C39}"/>
                </a:ext>
              </a:extLst>
            </p:cNvPr>
            <p:cNvGrpSpPr/>
            <p:nvPr/>
          </p:nvGrpSpPr>
          <p:grpSpPr>
            <a:xfrm>
              <a:off x="10486220" y="2433797"/>
              <a:ext cx="781050" cy="641832"/>
              <a:chOff x="11126017" y="1756652"/>
              <a:chExt cx="781050" cy="641832"/>
            </a:xfrm>
            <a:solidFill>
              <a:srgbClr val="000000"/>
            </a:solidFill>
          </p:grpSpPr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1688DF04-5495-7C1C-9FBB-34A6A5934EE7}"/>
                  </a:ext>
                </a:extLst>
              </p:cNvPr>
              <p:cNvSpPr/>
              <p:nvPr/>
            </p:nvSpPr>
            <p:spPr>
              <a:xfrm>
                <a:off x="11461697" y="1960335"/>
                <a:ext cx="108508" cy="114300"/>
              </a:xfrm>
              <a:custGeom>
                <a:avLst/>
                <a:gdLst>
                  <a:gd name="connsiteX0" fmla="*/ 98984 w 108508"/>
                  <a:gd name="connsiteY0" fmla="*/ 20326 h 114300"/>
                  <a:gd name="connsiteX1" fmla="*/ 63779 w 108508"/>
                  <a:gd name="connsiteY1" fmla="*/ 40653 h 114300"/>
                  <a:gd name="connsiteX2" fmla="*/ 63779 w 108508"/>
                  <a:gd name="connsiteY2" fmla="*/ 0 h 114300"/>
                  <a:gd name="connsiteX3" fmla="*/ 44729 w 108508"/>
                  <a:gd name="connsiteY3" fmla="*/ 0 h 114300"/>
                  <a:gd name="connsiteX4" fmla="*/ 44729 w 108508"/>
                  <a:gd name="connsiteY4" fmla="*/ 40653 h 114300"/>
                  <a:gd name="connsiteX5" fmla="*/ 9525 w 108508"/>
                  <a:gd name="connsiteY5" fmla="*/ 20326 h 114300"/>
                  <a:gd name="connsiteX6" fmla="*/ 0 w 108508"/>
                  <a:gd name="connsiteY6" fmla="*/ 36824 h 114300"/>
                  <a:gd name="connsiteX7" fmla="*/ 35195 w 108508"/>
                  <a:gd name="connsiteY7" fmla="*/ 57150 h 114300"/>
                  <a:gd name="connsiteX8" fmla="*/ 0 w 108508"/>
                  <a:gd name="connsiteY8" fmla="*/ 77476 h 114300"/>
                  <a:gd name="connsiteX9" fmla="*/ 9525 w 108508"/>
                  <a:gd name="connsiteY9" fmla="*/ 93974 h 114300"/>
                  <a:gd name="connsiteX10" fmla="*/ 44729 w 108508"/>
                  <a:gd name="connsiteY10" fmla="*/ 73647 h 114300"/>
                  <a:gd name="connsiteX11" fmla="*/ 44729 w 108508"/>
                  <a:gd name="connsiteY11" fmla="*/ 114300 h 114300"/>
                  <a:gd name="connsiteX12" fmla="*/ 63779 w 108508"/>
                  <a:gd name="connsiteY12" fmla="*/ 114300 h 114300"/>
                  <a:gd name="connsiteX13" fmla="*/ 63779 w 108508"/>
                  <a:gd name="connsiteY13" fmla="*/ 73647 h 114300"/>
                  <a:gd name="connsiteX14" fmla="*/ 98984 w 108508"/>
                  <a:gd name="connsiteY14" fmla="*/ 93974 h 114300"/>
                  <a:gd name="connsiteX15" fmla="*/ 108509 w 108508"/>
                  <a:gd name="connsiteY15" fmla="*/ 77476 h 114300"/>
                  <a:gd name="connsiteX16" fmla="*/ 73304 w 108508"/>
                  <a:gd name="connsiteY16" fmla="*/ 57150 h 114300"/>
                  <a:gd name="connsiteX17" fmla="*/ 108509 w 108508"/>
                  <a:gd name="connsiteY17" fmla="*/ 36824 h 114300"/>
                  <a:gd name="connsiteX18" fmla="*/ 98984 w 108508"/>
                  <a:gd name="connsiteY18" fmla="*/ 2032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8508" h="114300">
                    <a:moveTo>
                      <a:pt x="98984" y="20326"/>
                    </a:moveTo>
                    <a:lnTo>
                      <a:pt x="63779" y="40653"/>
                    </a:lnTo>
                    <a:lnTo>
                      <a:pt x="63779" y="0"/>
                    </a:lnTo>
                    <a:lnTo>
                      <a:pt x="44729" y="0"/>
                    </a:lnTo>
                    <a:lnTo>
                      <a:pt x="44729" y="40653"/>
                    </a:lnTo>
                    <a:lnTo>
                      <a:pt x="9525" y="20326"/>
                    </a:lnTo>
                    <a:lnTo>
                      <a:pt x="0" y="36824"/>
                    </a:lnTo>
                    <a:lnTo>
                      <a:pt x="35195" y="57150"/>
                    </a:lnTo>
                    <a:lnTo>
                      <a:pt x="0" y="77476"/>
                    </a:lnTo>
                    <a:lnTo>
                      <a:pt x="9525" y="93974"/>
                    </a:lnTo>
                    <a:lnTo>
                      <a:pt x="44729" y="73647"/>
                    </a:lnTo>
                    <a:lnTo>
                      <a:pt x="44729" y="114300"/>
                    </a:lnTo>
                    <a:lnTo>
                      <a:pt x="63779" y="114300"/>
                    </a:lnTo>
                    <a:lnTo>
                      <a:pt x="63779" y="73647"/>
                    </a:lnTo>
                    <a:lnTo>
                      <a:pt x="98984" y="93974"/>
                    </a:lnTo>
                    <a:lnTo>
                      <a:pt x="108509" y="77476"/>
                    </a:lnTo>
                    <a:lnTo>
                      <a:pt x="73304" y="57150"/>
                    </a:lnTo>
                    <a:lnTo>
                      <a:pt x="108509" y="36824"/>
                    </a:lnTo>
                    <a:lnTo>
                      <a:pt x="98984" y="20326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F89E01F8-5AC4-FCEF-82FF-740E3FCE1C31}"/>
                  </a:ext>
                </a:extLst>
              </p:cNvPr>
              <p:cNvSpPr/>
              <p:nvPr/>
            </p:nvSpPr>
            <p:spPr>
              <a:xfrm>
                <a:off x="11611792" y="2284194"/>
                <a:ext cx="38100" cy="38090"/>
              </a:xfrm>
              <a:custGeom>
                <a:avLst/>
                <a:gdLst>
                  <a:gd name="connsiteX0" fmla="*/ 0 w 38100"/>
                  <a:gd name="connsiteY0" fmla="*/ 0 h 38090"/>
                  <a:gd name="connsiteX1" fmla="*/ 38100 w 38100"/>
                  <a:gd name="connsiteY1" fmla="*/ 0 h 38090"/>
                  <a:gd name="connsiteX2" fmla="*/ 38100 w 38100"/>
                  <a:gd name="connsiteY2" fmla="*/ 38090 h 38090"/>
                  <a:gd name="connsiteX3" fmla="*/ 0 w 38100"/>
                  <a:gd name="connsiteY3" fmla="*/ 38090 h 3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09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38090"/>
                    </a:lnTo>
                    <a:lnTo>
                      <a:pt x="0" y="3809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4BE55EE3-BE3A-6469-EF59-1BEE47C4EF51}"/>
                  </a:ext>
                </a:extLst>
              </p:cNvPr>
              <p:cNvSpPr/>
              <p:nvPr/>
            </p:nvSpPr>
            <p:spPr>
              <a:xfrm>
                <a:off x="11611792" y="2217510"/>
                <a:ext cx="38100" cy="38090"/>
              </a:xfrm>
              <a:custGeom>
                <a:avLst/>
                <a:gdLst>
                  <a:gd name="connsiteX0" fmla="*/ 0 w 38100"/>
                  <a:gd name="connsiteY0" fmla="*/ 0 h 38090"/>
                  <a:gd name="connsiteX1" fmla="*/ 38100 w 38100"/>
                  <a:gd name="connsiteY1" fmla="*/ 0 h 38090"/>
                  <a:gd name="connsiteX2" fmla="*/ 38100 w 38100"/>
                  <a:gd name="connsiteY2" fmla="*/ 38090 h 38090"/>
                  <a:gd name="connsiteX3" fmla="*/ 0 w 38100"/>
                  <a:gd name="connsiteY3" fmla="*/ 38090 h 3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09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38090"/>
                    </a:lnTo>
                    <a:lnTo>
                      <a:pt x="0" y="3809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65E5DE70-CD30-BF87-37D6-4AC240C4307F}"/>
                  </a:ext>
                </a:extLst>
              </p:cNvPr>
              <p:cNvSpPr/>
              <p:nvPr/>
            </p:nvSpPr>
            <p:spPr>
              <a:xfrm>
                <a:off x="11697517" y="2284185"/>
                <a:ext cx="38100" cy="38090"/>
              </a:xfrm>
              <a:custGeom>
                <a:avLst/>
                <a:gdLst>
                  <a:gd name="connsiteX0" fmla="*/ 0 w 38100"/>
                  <a:gd name="connsiteY0" fmla="*/ 0 h 38090"/>
                  <a:gd name="connsiteX1" fmla="*/ 38100 w 38100"/>
                  <a:gd name="connsiteY1" fmla="*/ 0 h 38090"/>
                  <a:gd name="connsiteX2" fmla="*/ 38100 w 38100"/>
                  <a:gd name="connsiteY2" fmla="*/ 38090 h 38090"/>
                  <a:gd name="connsiteX3" fmla="*/ 0 w 38100"/>
                  <a:gd name="connsiteY3" fmla="*/ 38090 h 3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09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38090"/>
                    </a:lnTo>
                    <a:lnTo>
                      <a:pt x="0" y="3809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09CC403D-F170-D358-993B-7B4D3142B75E}"/>
                  </a:ext>
                </a:extLst>
              </p:cNvPr>
              <p:cNvSpPr/>
              <p:nvPr/>
            </p:nvSpPr>
            <p:spPr>
              <a:xfrm>
                <a:off x="11697517" y="2217519"/>
                <a:ext cx="38100" cy="38090"/>
              </a:xfrm>
              <a:custGeom>
                <a:avLst/>
                <a:gdLst>
                  <a:gd name="connsiteX0" fmla="*/ 0 w 38100"/>
                  <a:gd name="connsiteY0" fmla="*/ 0 h 38090"/>
                  <a:gd name="connsiteX1" fmla="*/ 38100 w 38100"/>
                  <a:gd name="connsiteY1" fmla="*/ 0 h 38090"/>
                  <a:gd name="connsiteX2" fmla="*/ 38100 w 38100"/>
                  <a:gd name="connsiteY2" fmla="*/ 38090 h 38090"/>
                  <a:gd name="connsiteX3" fmla="*/ 0 w 38100"/>
                  <a:gd name="connsiteY3" fmla="*/ 38090 h 3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09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38090"/>
                    </a:lnTo>
                    <a:lnTo>
                      <a:pt x="0" y="3809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03454BC7-26C8-4F78-B901-02D58A9C71FC}"/>
                  </a:ext>
                </a:extLst>
              </p:cNvPr>
              <p:cNvSpPr/>
              <p:nvPr/>
            </p:nvSpPr>
            <p:spPr>
              <a:xfrm>
                <a:off x="11611792" y="2150835"/>
                <a:ext cx="38100" cy="38090"/>
              </a:xfrm>
              <a:custGeom>
                <a:avLst/>
                <a:gdLst>
                  <a:gd name="connsiteX0" fmla="*/ 0 w 38100"/>
                  <a:gd name="connsiteY0" fmla="*/ 0 h 38090"/>
                  <a:gd name="connsiteX1" fmla="*/ 38100 w 38100"/>
                  <a:gd name="connsiteY1" fmla="*/ 0 h 38090"/>
                  <a:gd name="connsiteX2" fmla="*/ 38100 w 38100"/>
                  <a:gd name="connsiteY2" fmla="*/ 38090 h 38090"/>
                  <a:gd name="connsiteX3" fmla="*/ 0 w 38100"/>
                  <a:gd name="connsiteY3" fmla="*/ 38090 h 3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09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38090"/>
                    </a:lnTo>
                    <a:lnTo>
                      <a:pt x="0" y="3809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5043C99D-5C6B-146B-3147-AC64572AE6B0}"/>
                  </a:ext>
                </a:extLst>
              </p:cNvPr>
              <p:cNvSpPr/>
              <p:nvPr/>
            </p:nvSpPr>
            <p:spPr>
              <a:xfrm>
                <a:off x="11697517" y="2150835"/>
                <a:ext cx="38100" cy="38090"/>
              </a:xfrm>
              <a:custGeom>
                <a:avLst/>
                <a:gdLst>
                  <a:gd name="connsiteX0" fmla="*/ 0 w 38100"/>
                  <a:gd name="connsiteY0" fmla="*/ 0 h 38090"/>
                  <a:gd name="connsiteX1" fmla="*/ 38100 w 38100"/>
                  <a:gd name="connsiteY1" fmla="*/ 0 h 38090"/>
                  <a:gd name="connsiteX2" fmla="*/ 38100 w 38100"/>
                  <a:gd name="connsiteY2" fmla="*/ 38090 h 38090"/>
                  <a:gd name="connsiteX3" fmla="*/ 0 w 38100"/>
                  <a:gd name="connsiteY3" fmla="*/ 38090 h 3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09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38090"/>
                    </a:lnTo>
                    <a:lnTo>
                      <a:pt x="0" y="3809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CB252815-2D3A-359A-EB90-77083C085735}"/>
                  </a:ext>
                </a:extLst>
              </p:cNvPr>
              <p:cNvSpPr/>
              <p:nvPr/>
            </p:nvSpPr>
            <p:spPr>
              <a:xfrm>
                <a:off x="11783242" y="2284185"/>
                <a:ext cx="38100" cy="38090"/>
              </a:xfrm>
              <a:custGeom>
                <a:avLst/>
                <a:gdLst>
                  <a:gd name="connsiteX0" fmla="*/ 0 w 38100"/>
                  <a:gd name="connsiteY0" fmla="*/ 0 h 38090"/>
                  <a:gd name="connsiteX1" fmla="*/ 38100 w 38100"/>
                  <a:gd name="connsiteY1" fmla="*/ 0 h 38090"/>
                  <a:gd name="connsiteX2" fmla="*/ 38100 w 38100"/>
                  <a:gd name="connsiteY2" fmla="*/ 38090 h 38090"/>
                  <a:gd name="connsiteX3" fmla="*/ 0 w 38100"/>
                  <a:gd name="connsiteY3" fmla="*/ 38090 h 3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09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38090"/>
                    </a:lnTo>
                    <a:lnTo>
                      <a:pt x="0" y="3809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9719350A-235F-F85C-AEB2-E399DFFE44FC}"/>
                  </a:ext>
                </a:extLst>
              </p:cNvPr>
              <p:cNvSpPr/>
              <p:nvPr/>
            </p:nvSpPr>
            <p:spPr>
              <a:xfrm>
                <a:off x="11783242" y="2217519"/>
                <a:ext cx="38100" cy="38090"/>
              </a:xfrm>
              <a:custGeom>
                <a:avLst/>
                <a:gdLst>
                  <a:gd name="connsiteX0" fmla="*/ 0 w 38100"/>
                  <a:gd name="connsiteY0" fmla="*/ 0 h 38090"/>
                  <a:gd name="connsiteX1" fmla="*/ 38100 w 38100"/>
                  <a:gd name="connsiteY1" fmla="*/ 0 h 38090"/>
                  <a:gd name="connsiteX2" fmla="*/ 38100 w 38100"/>
                  <a:gd name="connsiteY2" fmla="*/ 38090 h 38090"/>
                  <a:gd name="connsiteX3" fmla="*/ 0 w 38100"/>
                  <a:gd name="connsiteY3" fmla="*/ 38090 h 3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09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38090"/>
                    </a:lnTo>
                    <a:lnTo>
                      <a:pt x="0" y="3809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DF3366E1-5541-16B3-75BC-D0784D69B21A}"/>
                  </a:ext>
                </a:extLst>
              </p:cNvPr>
              <p:cNvSpPr/>
              <p:nvPr/>
            </p:nvSpPr>
            <p:spPr>
              <a:xfrm>
                <a:off x="11783242" y="2150835"/>
                <a:ext cx="38100" cy="38090"/>
              </a:xfrm>
              <a:custGeom>
                <a:avLst/>
                <a:gdLst>
                  <a:gd name="connsiteX0" fmla="*/ 0 w 38100"/>
                  <a:gd name="connsiteY0" fmla="*/ 0 h 38090"/>
                  <a:gd name="connsiteX1" fmla="*/ 38100 w 38100"/>
                  <a:gd name="connsiteY1" fmla="*/ 0 h 38090"/>
                  <a:gd name="connsiteX2" fmla="*/ 38100 w 38100"/>
                  <a:gd name="connsiteY2" fmla="*/ 38090 h 38090"/>
                  <a:gd name="connsiteX3" fmla="*/ 0 w 38100"/>
                  <a:gd name="connsiteY3" fmla="*/ 38090 h 3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09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38090"/>
                    </a:lnTo>
                    <a:lnTo>
                      <a:pt x="0" y="3809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4AFE2136-1AB1-DC25-7B4D-8CD84F875420}"/>
                  </a:ext>
                </a:extLst>
              </p:cNvPr>
              <p:cNvSpPr/>
              <p:nvPr/>
            </p:nvSpPr>
            <p:spPr>
              <a:xfrm>
                <a:off x="11611792" y="2084169"/>
                <a:ext cx="38100" cy="38090"/>
              </a:xfrm>
              <a:custGeom>
                <a:avLst/>
                <a:gdLst>
                  <a:gd name="connsiteX0" fmla="*/ 0 w 38100"/>
                  <a:gd name="connsiteY0" fmla="*/ 0 h 38090"/>
                  <a:gd name="connsiteX1" fmla="*/ 38100 w 38100"/>
                  <a:gd name="connsiteY1" fmla="*/ 0 h 38090"/>
                  <a:gd name="connsiteX2" fmla="*/ 38100 w 38100"/>
                  <a:gd name="connsiteY2" fmla="*/ 38090 h 38090"/>
                  <a:gd name="connsiteX3" fmla="*/ 0 w 38100"/>
                  <a:gd name="connsiteY3" fmla="*/ 38090 h 3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09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38090"/>
                    </a:lnTo>
                    <a:lnTo>
                      <a:pt x="0" y="3809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513CD9BE-A5CE-521F-FA0A-D08B2C17C6D9}"/>
                  </a:ext>
                </a:extLst>
              </p:cNvPr>
              <p:cNvSpPr/>
              <p:nvPr/>
            </p:nvSpPr>
            <p:spPr>
              <a:xfrm>
                <a:off x="11697517" y="2084160"/>
                <a:ext cx="38100" cy="38090"/>
              </a:xfrm>
              <a:custGeom>
                <a:avLst/>
                <a:gdLst>
                  <a:gd name="connsiteX0" fmla="*/ 0 w 38100"/>
                  <a:gd name="connsiteY0" fmla="*/ 0 h 38090"/>
                  <a:gd name="connsiteX1" fmla="*/ 38100 w 38100"/>
                  <a:gd name="connsiteY1" fmla="*/ 0 h 38090"/>
                  <a:gd name="connsiteX2" fmla="*/ 38100 w 38100"/>
                  <a:gd name="connsiteY2" fmla="*/ 38090 h 38090"/>
                  <a:gd name="connsiteX3" fmla="*/ 0 w 38100"/>
                  <a:gd name="connsiteY3" fmla="*/ 38090 h 3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09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38090"/>
                    </a:lnTo>
                    <a:lnTo>
                      <a:pt x="0" y="3809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18BB967D-14F2-A4CB-3F04-2D75DD22BE93}"/>
                  </a:ext>
                </a:extLst>
              </p:cNvPr>
              <p:cNvSpPr/>
              <p:nvPr/>
            </p:nvSpPr>
            <p:spPr>
              <a:xfrm>
                <a:off x="11783242" y="2084160"/>
                <a:ext cx="38100" cy="38090"/>
              </a:xfrm>
              <a:custGeom>
                <a:avLst/>
                <a:gdLst>
                  <a:gd name="connsiteX0" fmla="*/ 0 w 38100"/>
                  <a:gd name="connsiteY0" fmla="*/ 0 h 38090"/>
                  <a:gd name="connsiteX1" fmla="*/ 38100 w 38100"/>
                  <a:gd name="connsiteY1" fmla="*/ 0 h 38090"/>
                  <a:gd name="connsiteX2" fmla="*/ 38100 w 38100"/>
                  <a:gd name="connsiteY2" fmla="*/ 38090 h 38090"/>
                  <a:gd name="connsiteX3" fmla="*/ 0 w 38100"/>
                  <a:gd name="connsiteY3" fmla="*/ 38090 h 3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09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38090"/>
                    </a:lnTo>
                    <a:lnTo>
                      <a:pt x="0" y="3809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DDD4B2F3-0759-909D-21CC-649F70F50BB4}"/>
                  </a:ext>
                </a:extLst>
              </p:cNvPr>
              <p:cNvSpPr/>
              <p:nvPr/>
            </p:nvSpPr>
            <p:spPr>
              <a:xfrm>
                <a:off x="11211742" y="2284194"/>
                <a:ext cx="38100" cy="38090"/>
              </a:xfrm>
              <a:custGeom>
                <a:avLst/>
                <a:gdLst>
                  <a:gd name="connsiteX0" fmla="*/ 0 w 38100"/>
                  <a:gd name="connsiteY0" fmla="*/ 0 h 38090"/>
                  <a:gd name="connsiteX1" fmla="*/ 38100 w 38100"/>
                  <a:gd name="connsiteY1" fmla="*/ 0 h 38090"/>
                  <a:gd name="connsiteX2" fmla="*/ 38100 w 38100"/>
                  <a:gd name="connsiteY2" fmla="*/ 38090 h 38090"/>
                  <a:gd name="connsiteX3" fmla="*/ 0 w 38100"/>
                  <a:gd name="connsiteY3" fmla="*/ 38090 h 3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09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38090"/>
                    </a:lnTo>
                    <a:lnTo>
                      <a:pt x="0" y="3809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98DB7F7-8FED-112F-EE5A-2D567318D2D9}"/>
                  </a:ext>
                </a:extLst>
              </p:cNvPr>
              <p:cNvSpPr/>
              <p:nvPr/>
            </p:nvSpPr>
            <p:spPr>
              <a:xfrm>
                <a:off x="11211742" y="2217510"/>
                <a:ext cx="38100" cy="38090"/>
              </a:xfrm>
              <a:custGeom>
                <a:avLst/>
                <a:gdLst>
                  <a:gd name="connsiteX0" fmla="*/ 0 w 38100"/>
                  <a:gd name="connsiteY0" fmla="*/ 0 h 38090"/>
                  <a:gd name="connsiteX1" fmla="*/ 38100 w 38100"/>
                  <a:gd name="connsiteY1" fmla="*/ 0 h 38090"/>
                  <a:gd name="connsiteX2" fmla="*/ 38100 w 38100"/>
                  <a:gd name="connsiteY2" fmla="*/ 38090 h 38090"/>
                  <a:gd name="connsiteX3" fmla="*/ 0 w 38100"/>
                  <a:gd name="connsiteY3" fmla="*/ 38090 h 3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09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38090"/>
                    </a:lnTo>
                    <a:lnTo>
                      <a:pt x="0" y="3809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1533AB42-F36B-1316-70F6-A082961359F0}"/>
                  </a:ext>
                </a:extLst>
              </p:cNvPr>
              <p:cNvSpPr/>
              <p:nvPr/>
            </p:nvSpPr>
            <p:spPr>
              <a:xfrm>
                <a:off x="11297467" y="2284185"/>
                <a:ext cx="38100" cy="38090"/>
              </a:xfrm>
              <a:custGeom>
                <a:avLst/>
                <a:gdLst>
                  <a:gd name="connsiteX0" fmla="*/ 0 w 38100"/>
                  <a:gd name="connsiteY0" fmla="*/ 0 h 38090"/>
                  <a:gd name="connsiteX1" fmla="*/ 38100 w 38100"/>
                  <a:gd name="connsiteY1" fmla="*/ 0 h 38090"/>
                  <a:gd name="connsiteX2" fmla="*/ 38100 w 38100"/>
                  <a:gd name="connsiteY2" fmla="*/ 38090 h 38090"/>
                  <a:gd name="connsiteX3" fmla="*/ 0 w 38100"/>
                  <a:gd name="connsiteY3" fmla="*/ 38090 h 3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09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38090"/>
                    </a:lnTo>
                    <a:lnTo>
                      <a:pt x="0" y="3809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3F3D6F27-BC79-4DCC-7ED1-B90A9BDAED8D}"/>
                  </a:ext>
                </a:extLst>
              </p:cNvPr>
              <p:cNvSpPr/>
              <p:nvPr/>
            </p:nvSpPr>
            <p:spPr>
              <a:xfrm>
                <a:off x="11297467" y="2217519"/>
                <a:ext cx="38100" cy="38090"/>
              </a:xfrm>
              <a:custGeom>
                <a:avLst/>
                <a:gdLst>
                  <a:gd name="connsiteX0" fmla="*/ 0 w 38100"/>
                  <a:gd name="connsiteY0" fmla="*/ 0 h 38090"/>
                  <a:gd name="connsiteX1" fmla="*/ 38100 w 38100"/>
                  <a:gd name="connsiteY1" fmla="*/ 0 h 38090"/>
                  <a:gd name="connsiteX2" fmla="*/ 38100 w 38100"/>
                  <a:gd name="connsiteY2" fmla="*/ 38090 h 38090"/>
                  <a:gd name="connsiteX3" fmla="*/ 0 w 38100"/>
                  <a:gd name="connsiteY3" fmla="*/ 38090 h 3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09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38090"/>
                    </a:lnTo>
                    <a:lnTo>
                      <a:pt x="0" y="3809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0ABCC584-A6A2-3996-A127-56610CA90699}"/>
                  </a:ext>
                </a:extLst>
              </p:cNvPr>
              <p:cNvSpPr/>
              <p:nvPr/>
            </p:nvSpPr>
            <p:spPr>
              <a:xfrm>
                <a:off x="11211742" y="2150835"/>
                <a:ext cx="38100" cy="38090"/>
              </a:xfrm>
              <a:custGeom>
                <a:avLst/>
                <a:gdLst>
                  <a:gd name="connsiteX0" fmla="*/ 0 w 38100"/>
                  <a:gd name="connsiteY0" fmla="*/ 0 h 38090"/>
                  <a:gd name="connsiteX1" fmla="*/ 38100 w 38100"/>
                  <a:gd name="connsiteY1" fmla="*/ 0 h 38090"/>
                  <a:gd name="connsiteX2" fmla="*/ 38100 w 38100"/>
                  <a:gd name="connsiteY2" fmla="*/ 38090 h 38090"/>
                  <a:gd name="connsiteX3" fmla="*/ 0 w 38100"/>
                  <a:gd name="connsiteY3" fmla="*/ 38090 h 3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09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38090"/>
                    </a:lnTo>
                    <a:lnTo>
                      <a:pt x="0" y="3809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C0B7941F-BCC1-E033-262B-C1B371EB735F}"/>
                  </a:ext>
                </a:extLst>
              </p:cNvPr>
              <p:cNvSpPr/>
              <p:nvPr/>
            </p:nvSpPr>
            <p:spPr>
              <a:xfrm>
                <a:off x="11297467" y="2150835"/>
                <a:ext cx="38100" cy="38090"/>
              </a:xfrm>
              <a:custGeom>
                <a:avLst/>
                <a:gdLst>
                  <a:gd name="connsiteX0" fmla="*/ 0 w 38100"/>
                  <a:gd name="connsiteY0" fmla="*/ 0 h 38090"/>
                  <a:gd name="connsiteX1" fmla="*/ 38100 w 38100"/>
                  <a:gd name="connsiteY1" fmla="*/ 0 h 38090"/>
                  <a:gd name="connsiteX2" fmla="*/ 38100 w 38100"/>
                  <a:gd name="connsiteY2" fmla="*/ 38090 h 38090"/>
                  <a:gd name="connsiteX3" fmla="*/ 0 w 38100"/>
                  <a:gd name="connsiteY3" fmla="*/ 38090 h 3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09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38090"/>
                    </a:lnTo>
                    <a:lnTo>
                      <a:pt x="0" y="3809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54123BD3-B3D9-E70B-00FE-98B60A2FDA32}"/>
                  </a:ext>
                </a:extLst>
              </p:cNvPr>
              <p:cNvSpPr/>
              <p:nvPr/>
            </p:nvSpPr>
            <p:spPr>
              <a:xfrm>
                <a:off x="11383192" y="2284185"/>
                <a:ext cx="38100" cy="38090"/>
              </a:xfrm>
              <a:custGeom>
                <a:avLst/>
                <a:gdLst>
                  <a:gd name="connsiteX0" fmla="*/ 0 w 38100"/>
                  <a:gd name="connsiteY0" fmla="*/ 0 h 38090"/>
                  <a:gd name="connsiteX1" fmla="*/ 38100 w 38100"/>
                  <a:gd name="connsiteY1" fmla="*/ 0 h 38090"/>
                  <a:gd name="connsiteX2" fmla="*/ 38100 w 38100"/>
                  <a:gd name="connsiteY2" fmla="*/ 38090 h 38090"/>
                  <a:gd name="connsiteX3" fmla="*/ 0 w 38100"/>
                  <a:gd name="connsiteY3" fmla="*/ 38090 h 3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09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38090"/>
                    </a:lnTo>
                    <a:lnTo>
                      <a:pt x="0" y="3809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9A31FDAA-8179-D936-3772-ECB6C0726519}"/>
                  </a:ext>
                </a:extLst>
              </p:cNvPr>
              <p:cNvSpPr/>
              <p:nvPr/>
            </p:nvSpPr>
            <p:spPr>
              <a:xfrm>
                <a:off x="11383192" y="2217519"/>
                <a:ext cx="38100" cy="38090"/>
              </a:xfrm>
              <a:custGeom>
                <a:avLst/>
                <a:gdLst>
                  <a:gd name="connsiteX0" fmla="*/ 0 w 38100"/>
                  <a:gd name="connsiteY0" fmla="*/ 0 h 38090"/>
                  <a:gd name="connsiteX1" fmla="*/ 38100 w 38100"/>
                  <a:gd name="connsiteY1" fmla="*/ 0 h 38090"/>
                  <a:gd name="connsiteX2" fmla="*/ 38100 w 38100"/>
                  <a:gd name="connsiteY2" fmla="*/ 38090 h 38090"/>
                  <a:gd name="connsiteX3" fmla="*/ 0 w 38100"/>
                  <a:gd name="connsiteY3" fmla="*/ 38090 h 3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09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38090"/>
                    </a:lnTo>
                    <a:lnTo>
                      <a:pt x="0" y="3809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33E99BC7-28FE-FBFB-59E1-F59C62CF8E8A}"/>
                  </a:ext>
                </a:extLst>
              </p:cNvPr>
              <p:cNvSpPr/>
              <p:nvPr/>
            </p:nvSpPr>
            <p:spPr>
              <a:xfrm>
                <a:off x="11383192" y="2150835"/>
                <a:ext cx="38100" cy="38090"/>
              </a:xfrm>
              <a:custGeom>
                <a:avLst/>
                <a:gdLst>
                  <a:gd name="connsiteX0" fmla="*/ 0 w 38100"/>
                  <a:gd name="connsiteY0" fmla="*/ 0 h 38090"/>
                  <a:gd name="connsiteX1" fmla="*/ 38100 w 38100"/>
                  <a:gd name="connsiteY1" fmla="*/ 0 h 38090"/>
                  <a:gd name="connsiteX2" fmla="*/ 38100 w 38100"/>
                  <a:gd name="connsiteY2" fmla="*/ 38090 h 38090"/>
                  <a:gd name="connsiteX3" fmla="*/ 0 w 38100"/>
                  <a:gd name="connsiteY3" fmla="*/ 38090 h 3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09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38090"/>
                    </a:lnTo>
                    <a:lnTo>
                      <a:pt x="0" y="3809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74D5D5E9-89C1-99CD-A94F-EB9C22F78761}"/>
                  </a:ext>
                </a:extLst>
              </p:cNvPr>
              <p:cNvSpPr/>
              <p:nvPr/>
            </p:nvSpPr>
            <p:spPr>
              <a:xfrm>
                <a:off x="11211742" y="2084169"/>
                <a:ext cx="38100" cy="38090"/>
              </a:xfrm>
              <a:custGeom>
                <a:avLst/>
                <a:gdLst>
                  <a:gd name="connsiteX0" fmla="*/ 0 w 38100"/>
                  <a:gd name="connsiteY0" fmla="*/ 0 h 38090"/>
                  <a:gd name="connsiteX1" fmla="*/ 38100 w 38100"/>
                  <a:gd name="connsiteY1" fmla="*/ 0 h 38090"/>
                  <a:gd name="connsiteX2" fmla="*/ 38100 w 38100"/>
                  <a:gd name="connsiteY2" fmla="*/ 38090 h 38090"/>
                  <a:gd name="connsiteX3" fmla="*/ 0 w 38100"/>
                  <a:gd name="connsiteY3" fmla="*/ 38090 h 3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09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38090"/>
                    </a:lnTo>
                    <a:lnTo>
                      <a:pt x="0" y="3809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B11FB477-3554-6532-3387-3F88A62FBEDB}"/>
                  </a:ext>
                </a:extLst>
              </p:cNvPr>
              <p:cNvSpPr/>
              <p:nvPr/>
            </p:nvSpPr>
            <p:spPr>
              <a:xfrm>
                <a:off x="11297467" y="2084160"/>
                <a:ext cx="38100" cy="38090"/>
              </a:xfrm>
              <a:custGeom>
                <a:avLst/>
                <a:gdLst>
                  <a:gd name="connsiteX0" fmla="*/ 0 w 38100"/>
                  <a:gd name="connsiteY0" fmla="*/ 0 h 38090"/>
                  <a:gd name="connsiteX1" fmla="*/ 38100 w 38100"/>
                  <a:gd name="connsiteY1" fmla="*/ 0 h 38090"/>
                  <a:gd name="connsiteX2" fmla="*/ 38100 w 38100"/>
                  <a:gd name="connsiteY2" fmla="*/ 38090 h 38090"/>
                  <a:gd name="connsiteX3" fmla="*/ 0 w 38100"/>
                  <a:gd name="connsiteY3" fmla="*/ 38090 h 3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09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38090"/>
                    </a:lnTo>
                    <a:lnTo>
                      <a:pt x="0" y="3809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A8B9B5E6-ED45-EF5C-4AE8-2D06757725F3}"/>
                  </a:ext>
                </a:extLst>
              </p:cNvPr>
              <p:cNvSpPr/>
              <p:nvPr/>
            </p:nvSpPr>
            <p:spPr>
              <a:xfrm>
                <a:off x="11383192" y="2084160"/>
                <a:ext cx="38100" cy="38090"/>
              </a:xfrm>
              <a:custGeom>
                <a:avLst/>
                <a:gdLst>
                  <a:gd name="connsiteX0" fmla="*/ 0 w 38100"/>
                  <a:gd name="connsiteY0" fmla="*/ 0 h 38090"/>
                  <a:gd name="connsiteX1" fmla="*/ 38100 w 38100"/>
                  <a:gd name="connsiteY1" fmla="*/ 0 h 38090"/>
                  <a:gd name="connsiteX2" fmla="*/ 38100 w 38100"/>
                  <a:gd name="connsiteY2" fmla="*/ 38090 h 38090"/>
                  <a:gd name="connsiteX3" fmla="*/ 0 w 38100"/>
                  <a:gd name="connsiteY3" fmla="*/ 38090 h 3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09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38090"/>
                    </a:lnTo>
                    <a:lnTo>
                      <a:pt x="0" y="3809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5B51EEDA-5A3A-B2BE-7F3A-5503DD8AEF12}"/>
                  </a:ext>
                </a:extLst>
              </p:cNvPr>
              <p:cNvSpPr/>
              <p:nvPr/>
            </p:nvSpPr>
            <p:spPr>
              <a:xfrm>
                <a:off x="11126017" y="1756652"/>
                <a:ext cx="781050" cy="641832"/>
              </a:xfrm>
              <a:custGeom>
                <a:avLst/>
                <a:gdLst>
                  <a:gd name="connsiteX0" fmla="*/ 762000 w 781050"/>
                  <a:gd name="connsiteY0" fmla="*/ 251308 h 641832"/>
                  <a:gd name="connsiteX1" fmla="*/ 514350 w 781050"/>
                  <a:gd name="connsiteY1" fmla="*/ 251308 h 641832"/>
                  <a:gd name="connsiteX2" fmla="*/ 514350 w 781050"/>
                  <a:gd name="connsiteY2" fmla="*/ 216370 h 641832"/>
                  <a:gd name="connsiteX3" fmla="*/ 518312 w 781050"/>
                  <a:gd name="connsiteY3" fmla="*/ 220342 h 641832"/>
                  <a:gd name="connsiteX4" fmla="*/ 567938 w 781050"/>
                  <a:gd name="connsiteY4" fmla="*/ 170212 h 641832"/>
                  <a:gd name="connsiteX5" fmla="*/ 390525 w 781050"/>
                  <a:gd name="connsiteY5" fmla="*/ 0 h 641832"/>
                  <a:gd name="connsiteX6" fmla="*/ 209245 w 781050"/>
                  <a:gd name="connsiteY6" fmla="*/ 173117 h 641832"/>
                  <a:gd name="connsiteX7" fmla="*/ 259785 w 781050"/>
                  <a:gd name="connsiteY7" fmla="*/ 223333 h 641832"/>
                  <a:gd name="connsiteX8" fmla="*/ 266700 w 781050"/>
                  <a:gd name="connsiteY8" fmla="*/ 216408 h 641832"/>
                  <a:gd name="connsiteX9" fmla="*/ 266700 w 781050"/>
                  <a:gd name="connsiteY9" fmla="*/ 251308 h 641832"/>
                  <a:gd name="connsiteX10" fmla="*/ 0 w 781050"/>
                  <a:gd name="connsiteY10" fmla="*/ 251308 h 641832"/>
                  <a:gd name="connsiteX11" fmla="*/ 0 w 781050"/>
                  <a:gd name="connsiteY11" fmla="*/ 270358 h 641832"/>
                  <a:gd name="connsiteX12" fmla="*/ 19050 w 781050"/>
                  <a:gd name="connsiteY12" fmla="*/ 270358 h 641832"/>
                  <a:gd name="connsiteX13" fmla="*/ 19050 w 781050"/>
                  <a:gd name="connsiteY13" fmla="*/ 641833 h 641832"/>
                  <a:gd name="connsiteX14" fmla="*/ 762000 w 781050"/>
                  <a:gd name="connsiteY14" fmla="*/ 641833 h 641832"/>
                  <a:gd name="connsiteX15" fmla="*/ 762000 w 781050"/>
                  <a:gd name="connsiteY15" fmla="*/ 270358 h 641832"/>
                  <a:gd name="connsiteX16" fmla="*/ 781050 w 781050"/>
                  <a:gd name="connsiteY16" fmla="*/ 270358 h 641832"/>
                  <a:gd name="connsiteX17" fmla="*/ 781050 w 781050"/>
                  <a:gd name="connsiteY17" fmla="*/ 251308 h 641832"/>
                  <a:gd name="connsiteX18" fmla="*/ 259737 w 781050"/>
                  <a:gd name="connsiteY18" fmla="*/ 196425 h 641832"/>
                  <a:gd name="connsiteX19" fmla="*/ 236544 w 781050"/>
                  <a:gd name="connsiteY19" fmla="*/ 173384 h 641832"/>
                  <a:gd name="connsiteX20" fmla="*/ 390525 w 781050"/>
                  <a:gd name="connsiteY20" fmla="*/ 26365 h 641832"/>
                  <a:gd name="connsiteX21" fmla="*/ 540801 w 781050"/>
                  <a:gd name="connsiteY21" fmla="*/ 170564 h 641832"/>
                  <a:gd name="connsiteX22" fmla="*/ 518274 w 781050"/>
                  <a:gd name="connsiteY22" fmla="*/ 193329 h 641832"/>
                  <a:gd name="connsiteX23" fmla="*/ 514350 w 781050"/>
                  <a:gd name="connsiteY23" fmla="*/ 189395 h 641832"/>
                  <a:gd name="connsiteX24" fmla="*/ 514350 w 781050"/>
                  <a:gd name="connsiteY24" fmla="*/ 189395 h 641832"/>
                  <a:gd name="connsiteX25" fmla="*/ 390525 w 781050"/>
                  <a:gd name="connsiteY25" fmla="*/ 65570 h 641832"/>
                  <a:gd name="connsiteX26" fmla="*/ 266700 w 781050"/>
                  <a:gd name="connsiteY26" fmla="*/ 189395 h 641832"/>
                  <a:gd name="connsiteX27" fmla="*/ 266700 w 781050"/>
                  <a:gd name="connsiteY27" fmla="*/ 189481 h 641832"/>
                  <a:gd name="connsiteX28" fmla="*/ 361950 w 781050"/>
                  <a:gd name="connsiteY28" fmla="*/ 622783 h 641832"/>
                  <a:gd name="connsiteX29" fmla="*/ 361950 w 781050"/>
                  <a:gd name="connsiteY29" fmla="*/ 508483 h 641832"/>
                  <a:gd name="connsiteX30" fmla="*/ 419100 w 781050"/>
                  <a:gd name="connsiteY30" fmla="*/ 508483 h 641832"/>
                  <a:gd name="connsiteX31" fmla="*/ 419100 w 781050"/>
                  <a:gd name="connsiteY31" fmla="*/ 622783 h 641832"/>
                  <a:gd name="connsiteX32" fmla="*/ 742950 w 781050"/>
                  <a:gd name="connsiteY32" fmla="*/ 622783 h 641832"/>
                  <a:gd name="connsiteX33" fmla="*/ 438150 w 781050"/>
                  <a:gd name="connsiteY33" fmla="*/ 622783 h 641832"/>
                  <a:gd name="connsiteX34" fmla="*/ 438150 w 781050"/>
                  <a:gd name="connsiteY34" fmla="*/ 489433 h 641832"/>
                  <a:gd name="connsiteX35" fmla="*/ 342900 w 781050"/>
                  <a:gd name="connsiteY35" fmla="*/ 489433 h 641832"/>
                  <a:gd name="connsiteX36" fmla="*/ 342900 w 781050"/>
                  <a:gd name="connsiteY36" fmla="*/ 622783 h 641832"/>
                  <a:gd name="connsiteX37" fmla="*/ 38100 w 781050"/>
                  <a:gd name="connsiteY37" fmla="*/ 622783 h 641832"/>
                  <a:gd name="connsiteX38" fmla="*/ 38100 w 781050"/>
                  <a:gd name="connsiteY38" fmla="*/ 270358 h 641832"/>
                  <a:gd name="connsiteX39" fmla="*/ 285750 w 781050"/>
                  <a:gd name="connsiteY39" fmla="*/ 270358 h 641832"/>
                  <a:gd name="connsiteX40" fmla="*/ 285750 w 781050"/>
                  <a:gd name="connsiteY40" fmla="*/ 197348 h 641832"/>
                  <a:gd name="connsiteX41" fmla="*/ 298523 w 781050"/>
                  <a:gd name="connsiteY41" fmla="*/ 184575 h 641832"/>
                  <a:gd name="connsiteX42" fmla="*/ 298523 w 781050"/>
                  <a:gd name="connsiteY42" fmla="*/ 184575 h 641832"/>
                  <a:gd name="connsiteX43" fmla="*/ 390525 w 781050"/>
                  <a:gd name="connsiteY43" fmla="*/ 92450 h 641832"/>
                  <a:gd name="connsiteX44" fmla="*/ 474155 w 781050"/>
                  <a:gd name="connsiteY44" fmla="*/ 176098 h 641832"/>
                  <a:gd name="connsiteX45" fmla="*/ 474155 w 781050"/>
                  <a:gd name="connsiteY45" fmla="*/ 176098 h 641832"/>
                  <a:gd name="connsiteX46" fmla="*/ 495300 w 781050"/>
                  <a:gd name="connsiteY46" fmla="*/ 197329 h 641832"/>
                  <a:gd name="connsiteX47" fmla="*/ 495300 w 781050"/>
                  <a:gd name="connsiteY47" fmla="*/ 270358 h 641832"/>
                  <a:gd name="connsiteX48" fmla="*/ 742950 w 781050"/>
                  <a:gd name="connsiteY48" fmla="*/ 270358 h 641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81050" h="641832">
                    <a:moveTo>
                      <a:pt x="762000" y="251308"/>
                    </a:moveTo>
                    <a:lnTo>
                      <a:pt x="514350" y="251308"/>
                    </a:lnTo>
                    <a:lnTo>
                      <a:pt x="514350" y="216370"/>
                    </a:lnTo>
                    <a:lnTo>
                      <a:pt x="518312" y="220342"/>
                    </a:lnTo>
                    <a:lnTo>
                      <a:pt x="567938" y="170212"/>
                    </a:lnTo>
                    <a:lnTo>
                      <a:pt x="390525" y="0"/>
                    </a:lnTo>
                    <a:lnTo>
                      <a:pt x="209245" y="173117"/>
                    </a:lnTo>
                    <a:lnTo>
                      <a:pt x="259785" y="223333"/>
                    </a:lnTo>
                    <a:lnTo>
                      <a:pt x="266700" y="216408"/>
                    </a:lnTo>
                    <a:lnTo>
                      <a:pt x="266700" y="251308"/>
                    </a:lnTo>
                    <a:lnTo>
                      <a:pt x="0" y="251308"/>
                    </a:lnTo>
                    <a:lnTo>
                      <a:pt x="0" y="270358"/>
                    </a:lnTo>
                    <a:lnTo>
                      <a:pt x="19050" y="270358"/>
                    </a:lnTo>
                    <a:lnTo>
                      <a:pt x="19050" y="641833"/>
                    </a:lnTo>
                    <a:lnTo>
                      <a:pt x="762000" y="641833"/>
                    </a:lnTo>
                    <a:lnTo>
                      <a:pt x="762000" y="270358"/>
                    </a:lnTo>
                    <a:lnTo>
                      <a:pt x="781050" y="270358"/>
                    </a:lnTo>
                    <a:lnTo>
                      <a:pt x="781050" y="251308"/>
                    </a:lnTo>
                    <a:close/>
                    <a:moveTo>
                      <a:pt x="259737" y="196425"/>
                    </a:moveTo>
                    <a:lnTo>
                      <a:pt x="236544" y="173384"/>
                    </a:lnTo>
                    <a:lnTo>
                      <a:pt x="390525" y="26365"/>
                    </a:lnTo>
                    <a:lnTo>
                      <a:pt x="540801" y="170564"/>
                    </a:lnTo>
                    <a:lnTo>
                      <a:pt x="518274" y="193329"/>
                    </a:lnTo>
                    <a:lnTo>
                      <a:pt x="514350" y="189395"/>
                    </a:lnTo>
                    <a:lnTo>
                      <a:pt x="514350" y="189395"/>
                    </a:lnTo>
                    <a:lnTo>
                      <a:pt x="390525" y="65570"/>
                    </a:lnTo>
                    <a:lnTo>
                      <a:pt x="266700" y="189395"/>
                    </a:lnTo>
                    <a:lnTo>
                      <a:pt x="266700" y="189481"/>
                    </a:lnTo>
                    <a:close/>
                    <a:moveTo>
                      <a:pt x="361950" y="622783"/>
                    </a:moveTo>
                    <a:lnTo>
                      <a:pt x="361950" y="508483"/>
                    </a:lnTo>
                    <a:lnTo>
                      <a:pt x="419100" y="508483"/>
                    </a:lnTo>
                    <a:lnTo>
                      <a:pt x="419100" y="622783"/>
                    </a:lnTo>
                    <a:close/>
                    <a:moveTo>
                      <a:pt x="742950" y="622783"/>
                    </a:moveTo>
                    <a:lnTo>
                      <a:pt x="438150" y="622783"/>
                    </a:lnTo>
                    <a:lnTo>
                      <a:pt x="438150" y="489433"/>
                    </a:lnTo>
                    <a:lnTo>
                      <a:pt x="342900" y="489433"/>
                    </a:lnTo>
                    <a:lnTo>
                      <a:pt x="342900" y="622783"/>
                    </a:lnTo>
                    <a:lnTo>
                      <a:pt x="38100" y="622783"/>
                    </a:lnTo>
                    <a:lnTo>
                      <a:pt x="38100" y="270358"/>
                    </a:lnTo>
                    <a:lnTo>
                      <a:pt x="285750" y="270358"/>
                    </a:lnTo>
                    <a:lnTo>
                      <a:pt x="285750" y="197348"/>
                    </a:lnTo>
                    <a:lnTo>
                      <a:pt x="298523" y="184575"/>
                    </a:lnTo>
                    <a:lnTo>
                      <a:pt x="298523" y="184575"/>
                    </a:lnTo>
                    <a:lnTo>
                      <a:pt x="390525" y="92450"/>
                    </a:lnTo>
                    <a:lnTo>
                      <a:pt x="474155" y="176098"/>
                    </a:lnTo>
                    <a:lnTo>
                      <a:pt x="474155" y="176098"/>
                    </a:lnTo>
                    <a:lnTo>
                      <a:pt x="495300" y="197329"/>
                    </a:lnTo>
                    <a:lnTo>
                      <a:pt x="495300" y="270358"/>
                    </a:lnTo>
                    <a:lnTo>
                      <a:pt x="742950" y="270358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1" name="Graphic 48" descr="Hospital outline">
              <a:extLst>
                <a:ext uri="{FF2B5EF4-FFF2-40B4-BE49-F238E27FC236}">
                  <a16:creationId xmlns:a16="http://schemas.microsoft.com/office/drawing/2014/main" id="{5E418D44-0BA5-8339-E859-5911856D8692}"/>
                </a:ext>
              </a:extLst>
            </p:cNvPr>
            <p:cNvGrpSpPr/>
            <p:nvPr/>
          </p:nvGrpSpPr>
          <p:grpSpPr>
            <a:xfrm>
              <a:off x="9103742" y="2433797"/>
              <a:ext cx="781050" cy="641832"/>
              <a:chOff x="9743539" y="1756652"/>
              <a:chExt cx="781050" cy="641832"/>
            </a:xfrm>
            <a:solidFill>
              <a:srgbClr val="000000"/>
            </a:solidFill>
          </p:grpSpPr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27519901-7BC6-9E5C-F8A5-F391F6190AFA}"/>
                  </a:ext>
                </a:extLst>
              </p:cNvPr>
              <p:cNvSpPr/>
              <p:nvPr/>
            </p:nvSpPr>
            <p:spPr>
              <a:xfrm>
                <a:off x="10079219" y="1960335"/>
                <a:ext cx="108508" cy="114300"/>
              </a:xfrm>
              <a:custGeom>
                <a:avLst/>
                <a:gdLst>
                  <a:gd name="connsiteX0" fmla="*/ 98984 w 108508"/>
                  <a:gd name="connsiteY0" fmla="*/ 20326 h 114300"/>
                  <a:gd name="connsiteX1" fmla="*/ 63779 w 108508"/>
                  <a:gd name="connsiteY1" fmla="*/ 40653 h 114300"/>
                  <a:gd name="connsiteX2" fmla="*/ 63779 w 108508"/>
                  <a:gd name="connsiteY2" fmla="*/ 0 h 114300"/>
                  <a:gd name="connsiteX3" fmla="*/ 44729 w 108508"/>
                  <a:gd name="connsiteY3" fmla="*/ 0 h 114300"/>
                  <a:gd name="connsiteX4" fmla="*/ 44729 w 108508"/>
                  <a:gd name="connsiteY4" fmla="*/ 40653 h 114300"/>
                  <a:gd name="connsiteX5" fmla="*/ 9525 w 108508"/>
                  <a:gd name="connsiteY5" fmla="*/ 20326 h 114300"/>
                  <a:gd name="connsiteX6" fmla="*/ 0 w 108508"/>
                  <a:gd name="connsiteY6" fmla="*/ 36824 h 114300"/>
                  <a:gd name="connsiteX7" fmla="*/ 35195 w 108508"/>
                  <a:gd name="connsiteY7" fmla="*/ 57150 h 114300"/>
                  <a:gd name="connsiteX8" fmla="*/ 0 w 108508"/>
                  <a:gd name="connsiteY8" fmla="*/ 77476 h 114300"/>
                  <a:gd name="connsiteX9" fmla="*/ 9525 w 108508"/>
                  <a:gd name="connsiteY9" fmla="*/ 93974 h 114300"/>
                  <a:gd name="connsiteX10" fmla="*/ 44729 w 108508"/>
                  <a:gd name="connsiteY10" fmla="*/ 73647 h 114300"/>
                  <a:gd name="connsiteX11" fmla="*/ 44729 w 108508"/>
                  <a:gd name="connsiteY11" fmla="*/ 114300 h 114300"/>
                  <a:gd name="connsiteX12" fmla="*/ 63779 w 108508"/>
                  <a:gd name="connsiteY12" fmla="*/ 114300 h 114300"/>
                  <a:gd name="connsiteX13" fmla="*/ 63779 w 108508"/>
                  <a:gd name="connsiteY13" fmla="*/ 73647 h 114300"/>
                  <a:gd name="connsiteX14" fmla="*/ 98984 w 108508"/>
                  <a:gd name="connsiteY14" fmla="*/ 93974 h 114300"/>
                  <a:gd name="connsiteX15" fmla="*/ 108509 w 108508"/>
                  <a:gd name="connsiteY15" fmla="*/ 77476 h 114300"/>
                  <a:gd name="connsiteX16" fmla="*/ 73304 w 108508"/>
                  <a:gd name="connsiteY16" fmla="*/ 57150 h 114300"/>
                  <a:gd name="connsiteX17" fmla="*/ 108509 w 108508"/>
                  <a:gd name="connsiteY17" fmla="*/ 36824 h 114300"/>
                  <a:gd name="connsiteX18" fmla="*/ 98984 w 108508"/>
                  <a:gd name="connsiteY18" fmla="*/ 2032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8508" h="114300">
                    <a:moveTo>
                      <a:pt x="98984" y="20326"/>
                    </a:moveTo>
                    <a:lnTo>
                      <a:pt x="63779" y="40653"/>
                    </a:lnTo>
                    <a:lnTo>
                      <a:pt x="63779" y="0"/>
                    </a:lnTo>
                    <a:lnTo>
                      <a:pt x="44729" y="0"/>
                    </a:lnTo>
                    <a:lnTo>
                      <a:pt x="44729" y="40653"/>
                    </a:lnTo>
                    <a:lnTo>
                      <a:pt x="9525" y="20326"/>
                    </a:lnTo>
                    <a:lnTo>
                      <a:pt x="0" y="36824"/>
                    </a:lnTo>
                    <a:lnTo>
                      <a:pt x="35195" y="57150"/>
                    </a:lnTo>
                    <a:lnTo>
                      <a:pt x="0" y="77476"/>
                    </a:lnTo>
                    <a:lnTo>
                      <a:pt x="9525" y="93974"/>
                    </a:lnTo>
                    <a:lnTo>
                      <a:pt x="44729" y="73647"/>
                    </a:lnTo>
                    <a:lnTo>
                      <a:pt x="44729" y="114300"/>
                    </a:lnTo>
                    <a:lnTo>
                      <a:pt x="63779" y="114300"/>
                    </a:lnTo>
                    <a:lnTo>
                      <a:pt x="63779" y="73647"/>
                    </a:lnTo>
                    <a:lnTo>
                      <a:pt x="98984" y="93974"/>
                    </a:lnTo>
                    <a:lnTo>
                      <a:pt x="108509" y="77476"/>
                    </a:lnTo>
                    <a:lnTo>
                      <a:pt x="73304" y="57150"/>
                    </a:lnTo>
                    <a:lnTo>
                      <a:pt x="108509" y="36824"/>
                    </a:lnTo>
                    <a:lnTo>
                      <a:pt x="98984" y="20326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DF6443CB-D278-551F-AB3D-4186FAA71050}"/>
                  </a:ext>
                </a:extLst>
              </p:cNvPr>
              <p:cNvSpPr/>
              <p:nvPr/>
            </p:nvSpPr>
            <p:spPr>
              <a:xfrm>
                <a:off x="10229314" y="2284194"/>
                <a:ext cx="38100" cy="38090"/>
              </a:xfrm>
              <a:custGeom>
                <a:avLst/>
                <a:gdLst>
                  <a:gd name="connsiteX0" fmla="*/ 0 w 38100"/>
                  <a:gd name="connsiteY0" fmla="*/ 0 h 38090"/>
                  <a:gd name="connsiteX1" fmla="*/ 38100 w 38100"/>
                  <a:gd name="connsiteY1" fmla="*/ 0 h 38090"/>
                  <a:gd name="connsiteX2" fmla="*/ 38100 w 38100"/>
                  <a:gd name="connsiteY2" fmla="*/ 38090 h 38090"/>
                  <a:gd name="connsiteX3" fmla="*/ 0 w 38100"/>
                  <a:gd name="connsiteY3" fmla="*/ 38090 h 3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09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38090"/>
                    </a:lnTo>
                    <a:lnTo>
                      <a:pt x="0" y="3809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326F9B3B-24EF-AF8D-196E-8E963D126BCD}"/>
                  </a:ext>
                </a:extLst>
              </p:cNvPr>
              <p:cNvSpPr/>
              <p:nvPr/>
            </p:nvSpPr>
            <p:spPr>
              <a:xfrm>
                <a:off x="10229314" y="2217510"/>
                <a:ext cx="38100" cy="38090"/>
              </a:xfrm>
              <a:custGeom>
                <a:avLst/>
                <a:gdLst>
                  <a:gd name="connsiteX0" fmla="*/ 0 w 38100"/>
                  <a:gd name="connsiteY0" fmla="*/ 0 h 38090"/>
                  <a:gd name="connsiteX1" fmla="*/ 38100 w 38100"/>
                  <a:gd name="connsiteY1" fmla="*/ 0 h 38090"/>
                  <a:gd name="connsiteX2" fmla="*/ 38100 w 38100"/>
                  <a:gd name="connsiteY2" fmla="*/ 38090 h 38090"/>
                  <a:gd name="connsiteX3" fmla="*/ 0 w 38100"/>
                  <a:gd name="connsiteY3" fmla="*/ 38090 h 3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09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38090"/>
                    </a:lnTo>
                    <a:lnTo>
                      <a:pt x="0" y="3809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1668CF44-C451-587E-6869-2A7541820DCE}"/>
                  </a:ext>
                </a:extLst>
              </p:cNvPr>
              <p:cNvSpPr/>
              <p:nvPr/>
            </p:nvSpPr>
            <p:spPr>
              <a:xfrm>
                <a:off x="10315039" y="2284185"/>
                <a:ext cx="38100" cy="38090"/>
              </a:xfrm>
              <a:custGeom>
                <a:avLst/>
                <a:gdLst>
                  <a:gd name="connsiteX0" fmla="*/ 0 w 38100"/>
                  <a:gd name="connsiteY0" fmla="*/ 0 h 38090"/>
                  <a:gd name="connsiteX1" fmla="*/ 38100 w 38100"/>
                  <a:gd name="connsiteY1" fmla="*/ 0 h 38090"/>
                  <a:gd name="connsiteX2" fmla="*/ 38100 w 38100"/>
                  <a:gd name="connsiteY2" fmla="*/ 38090 h 38090"/>
                  <a:gd name="connsiteX3" fmla="*/ 0 w 38100"/>
                  <a:gd name="connsiteY3" fmla="*/ 38090 h 3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09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38090"/>
                    </a:lnTo>
                    <a:lnTo>
                      <a:pt x="0" y="3809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A5C2C4EF-DB1B-3C1D-805A-81FA6BB38E8B}"/>
                  </a:ext>
                </a:extLst>
              </p:cNvPr>
              <p:cNvSpPr/>
              <p:nvPr/>
            </p:nvSpPr>
            <p:spPr>
              <a:xfrm>
                <a:off x="10315039" y="2217519"/>
                <a:ext cx="38100" cy="38090"/>
              </a:xfrm>
              <a:custGeom>
                <a:avLst/>
                <a:gdLst>
                  <a:gd name="connsiteX0" fmla="*/ 0 w 38100"/>
                  <a:gd name="connsiteY0" fmla="*/ 0 h 38090"/>
                  <a:gd name="connsiteX1" fmla="*/ 38100 w 38100"/>
                  <a:gd name="connsiteY1" fmla="*/ 0 h 38090"/>
                  <a:gd name="connsiteX2" fmla="*/ 38100 w 38100"/>
                  <a:gd name="connsiteY2" fmla="*/ 38090 h 38090"/>
                  <a:gd name="connsiteX3" fmla="*/ 0 w 38100"/>
                  <a:gd name="connsiteY3" fmla="*/ 38090 h 3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09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38090"/>
                    </a:lnTo>
                    <a:lnTo>
                      <a:pt x="0" y="3809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39A8C447-3E49-D100-A729-95BABB75BDE9}"/>
                  </a:ext>
                </a:extLst>
              </p:cNvPr>
              <p:cNvSpPr/>
              <p:nvPr/>
            </p:nvSpPr>
            <p:spPr>
              <a:xfrm>
                <a:off x="10229314" y="2150835"/>
                <a:ext cx="38100" cy="38090"/>
              </a:xfrm>
              <a:custGeom>
                <a:avLst/>
                <a:gdLst>
                  <a:gd name="connsiteX0" fmla="*/ 0 w 38100"/>
                  <a:gd name="connsiteY0" fmla="*/ 0 h 38090"/>
                  <a:gd name="connsiteX1" fmla="*/ 38100 w 38100"/>
                  <a:gd name="connsiteY1" fmla="*/ 0 h 38090"/>
                  <a:gd name="connsiteX2" fmla="*/ 38100 w 38100"/>
                  <a:gd name="connsiteY2" fmla="*/ 38090 h 38090"/>
                  <a:gd name="connsiteX3" fmla="*/ 0 w 38100"/>
                  <a:gd name="connsiteY3" fmla="*/ 38090 h 3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09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38090"/>
                    </a:lnTo>
                    <a:lnTo>
                      <a:pt x="0" y="3809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850BCA7E-C19C-66F9-465F-4563F067F16F}"/>
                  </a:ext>
                </a:extLst>
              </p:cNvPr>
              <p:cNvSpPr/>
              <p:nvPr/>
            </p:nvSpPr>
            <p:spPr>
              <a:xfrm>
                <a:off x="10315039" y="2150835"/>
                <a:ext cx="38100" cy="38090"/>
              </a:xfrm>
              <a:custGeom>
                <a:avLst/>
                <a:gdLst>
                  <a:gd name="connsiteX0" fmla="*/ 0 w 38100"/>
                  <a:gd name="connsiteY0" fmla="*/ 0 h 38090"/>
                  <a:gd name="connsiteX1" fmla="*/ 38100 w 38100"/>
                  <a:gd name="connsiteY1" fmla="*/ 0 h 38090"/>
                  <a:gd name="connsiteX2" fmla="*/ 38100 w 38100"/>
                  <a:gd name="connsiteY2" fmla="*/ 38090 h 38090"/>
                  <a:gd name="connsiteX3" fmla="*/ 0 w 38100"/>
                  <a:gd name="connsiteY3" fmla="*/ 38090 h 3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09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38090"/>
                    </a:lnTo>
                    <a:lnTo>
                      <a:pt x="0" y="3809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5E5AF9F3-584C-520D-A4E3-A4AF5640D5D7}"/>
                  </a:ext>
                </a:extLst>
              </p:cNvPr>
              <p:cNvSpPr/>
              <p:nvPr/>
            </p:nvSpPr>
            <p:spPr>
              <a:xfrm>
                <a:off x="10400764" y="2284185"/>
                <a:ext cx="38100" cy="38090"/>
              </a:xfrm>
              <a:custGeom>
                <a:avLst/>
                <a:gdLst>
                  <a:gd name="connsiteX0" fmla="*/ 0 w 38100"/>
                  <a:gd name="connsiteY0" fmla="*/ 0 h 38090"/>
                  <a:gd name="connsiteX1" fmla="*/ 38100 w 38100"/>
                  <a:gd name="connsiteY1" fmla="*/ 0 h 38090"/>
                  <a:gd name="connsiteX2" fmla="*/ 38100 w 38100"/>
                  <a:gd name="connsiteY2" fmla="*/ 38090 h 38090"/>
                  <a:gd name="connsiteX3" fmla="*/ 0 w 38100"/>
                  <a:gd name="connsiteY3" fmla="*/ 38090 h 3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09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38090"/>
                    </a:lnTo>
                    <a:lnTo>
                      <a:pt x="0" y="3809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3759D474-17B5-F1B8-1216-F15797293510}"/>
                  </a:ext>
                </a:extLst>
              </p:cNvPr>
              <p:cNvSpPr/>
              <p:nvPr/>
            </p:nvSpPr>
            <p:spPr>
              <a:xfrm>
                <a:off x="10400764" y="2217519"/>
                <a:ext cx="38100" cy="38090"/>
              </a:xfrm>
              <a:custGeom>
                <a:avLst/>
                <a:gdLst>
                  <a:gd name="connsiteX0" fmla="*/ 0 w 38100"/>
                  <a:gd name="connsiteY0" fmla="*/ 0 h 38090"/>
                  <a:gd name="connsiteX1" fmla="*/ 38100 w 38100"/>
                  <a:gd name="connsiteY1" fmla="*/ 0 h 38090"/>
                  <a:gd name="connsiteX2" fmla="*/ 38100 w 38100"/>
                  <a:gd name="connsiteY2" fmla="*/ 38090 h 38090"/>
                  <a:gd name="connsiteX3" fmla="*/ 0 w 38100"/>
                  <a:gd name="connsiteY3" fmla="*/ 38090 h 3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09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38090"/>
                    </a:lnTo>
                    <a:lnTo>
                      <a:pt x="0" y="3809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9669AEDE-10B2-D7DB-1B00-F354BD1B649A}"/>
                  </a:ext>
                </a:extLst>
              </p:cNvPr>
              <p:cNvSpPr/>
              <p:nvPr/>
            </p:nvSpPr>
            <p:spPr>
              <a:xfrm>
                <a:off x="10400764" y="2150835"/>
                <a:ext cx="38100" cy="38090"/>
              </a:xfrm>
              <a:custGeom>
                <a:avLst/>
                <a:gdLst>
                  <a:gd name="connsiteX0" fmla="*/ 0 w 38100"/>
                  <a:gd name="connsiteY0" fmla="*/ 0 h 38090"/>
                  <a:gd name="connsiteX1" fmla="*/ 38100 w 38100"/>
                  <a:gd name="connsiteY1" fmla="*/ 0 h 38090"/>
                  <a:gd name="connsiteX2" fmla="*/ 38100 w 38100"/>
                  <a:gd name="connsiteY2" fmla="*/ 38090 h 38090"/>
                  <a:gd name="connsiteX3" fmla="*/ 0 w 38100"/>
                  <a:gd name="connsiteY3" fmla="*/ 38090 h 3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09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38090"/>
                    </a:lnTo>
                    <a:lnTo>
                      <a:pt x="0" y="3809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AC058E58-6C61-1E38-B832-98802B2AC947}"/>
                  </a:ext>
                </a:extLst>
              </p:cNvPr>
              <p:cNvSpPr/>
              <p:nvPr/>
            </p:nvSpPr>
            <p:spPr>
              <a:xfrm>
                <a:off x="10229314" y="2084169"/>
                <a:ext cx="38100" cy="38090"/>
              </a:xfrm>
              <a:custGeom>
                <a:avLst/>
                <a:gdLst>
                  <a:gd name="connsiteX0" fmla="*/ 0 w 38100"/>
                  <a:gd name="connsiteY0" fmla="*/ 0 h 38090"/>
                  <a:gd name="connsiteX1" fmla="*/ 38100 w 38100"/>
                  <a:gd name="connsiteY1" fmla="*/ 0 h 38090"/>
                  <a:gd name="connsiteX2" fmla="*/ 38100 w 38100"/>
                  <a:gd name="connsiteY2" fmla="*/ 38090 h 38090"/>
                  <a:gd name="connsiteX3" fmla="*/ 0 w 38100"/>
                  <a:gd name="connsiteY3" fmla="*/ 38090 h 3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09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38090"/>
                    </a:lnTo>
                    <a:lnTo>
                      <a:pt x="0" y="3809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2070C80A-B398-4BF3-FFE0-AA52E0926505}"/>
                  </a:ext>
                </a:extLst>
              </p:cNvPr>
              <p:cNvSpPr/>
              <p:nvPr/>
            </p:nvSpPr>
            <p:spPr>
              <a:xfrm>
                <a:off x="10315039" y="2084160"/>
                <a:ext cx="38100" cy="38090"/>
              </a:xfrm>
              <a:custGeom>
                <a:avLst/>
                <a:gdLst>
                  <a:gd name="connsiteX0" fmla="*/ 0 w 38100"/>
                  <a:gd name="connsiteY0" fmla="*/ 0 h 38090"/>
                  <a:gd name="connsiteX1" fmla="*/ 38100 w 38100"/>
                  <a:gd name="connsiteY1" fmla="*/ 0 h 38090"/>
                  <a:gd name="connsiteX2" fmla="*/ 38100 w 38100"/>
                  <a:gd name="connsiteY2" fmla="*/ 38090 h 38090"/>
                  <a:gd name="connsiteX3" fmla="*/ 0 w 38100"/>
                  <a:gd name="connsiteY3" fmla="*/ 38090 h 3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09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38090"/>
                    </a:lnTo>
                    <a:lnTo>
                      <a:pt x="0" y="3809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F6C0D3E6-0A95-796F-8C56-50F043EDE6DE}"/>
                  </a:ext>
                </a:extLst>
              </p:cNvPr>
              <p:cNvSpPr/>
              <p:nvPr/>
            </p:nvSpPr>
            <p:spPr>
              <a:xfrm>
                <a:off x="10400764" y="2084160"/>
                <a:ext cx="38100" cy="38090"/>
              </a:xfrm>
              <a:custGeom>
                <a:avLst/>
                <a:gdLst>
                  <a:gd name="connsiteX0" fmla="*/ 0 w 38100"/>
                  <a:gd name="connsiteY0" fmla="*/ 0 h 38090"/>
                  <a:gd name="connsiteX1" fmla="*/ 38100 w 38100"/>
                  <a:gd name="connsiteY1" fmla="*/ 0 h 38090"/>
                  <a:gd name="connsiteX2" fmla="*/ 38100 w 38100"/>
                  <a:gd name="connsiteY2" fmla="*/ 38090 h 38090"/>
                  <a:gd name="connsiteX3" fmla="*/ 0 w 38100"/>
                  <a:gd name="connsiteY3" fmla="*/ 38090 h 3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09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38090"/>
                    </a:lnTo>
                    <a:lnTo>
                      <a:pt x="0" y="3809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670B8501-0265-1EBE-535D-4A60C83AC76D}"/>
                  </a:ext>
                </a:extLst>
              </p:cNvPr>
              <p:cNvSpPr/>
              <p:nvPr/>
            </p:nvSpPr>
            <p:spPr>
              <a:xfrm>
                <a:off x="9829264" y="2284194"/>
                <a:ext cx="38100" cy="38090"/>
              </a:xfrm>
              <a:custGeom>
                <a:avLst/>
                <a:gdLst>
                  <a:gd name="connsiteX0" fmla="*/ 0 w 38100"/>
                  <a:gd name="connsiteY0" fmla="*/ 0 h 38090"/>
                  <a:gd name="connsiteX1" fmla="*/ 38100 w 38100"/>
                  <a:gd name="connsiteY1" fmla="*/ 0 h 38090"/>
                  <a:gd name="connsiteX2" fmla="*/ 38100 w 38100"/>
                  <a:gd name="connsiteY2" fmla="*/ 38090 h 38090"/>
                  <a:gd name="connsiteX3" fmla="*/ 0 w 38100"/>
                  <a:gd name="connsiteY3" fmla="*/ 38090 h 3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09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38090"/>
                    </a:lnTo>
                    <a:lnTo>
                      <a:pt x="0" y="3809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E8B621A1-AC57-5496-D1A1-ED87BDD35C4B}"/>
                  </a:ext>
                </a:extLst>
              </p:cNvPr>
              <p:cNvSpPr/>
              <p:nvPr/>
            </p:nvSpPr>
            <p:spPr>
              <a:xfrm>
                <a:off x="9829264" y="2217510"/>
                <a:ext cx="38100" cy="38090"/>
              </a:xfrm>
              <a:custGeom>
                <a:avLst/>
                <a:gdLst>
                  <a:gd name="connsiteX0" fmla="*/ 0 w 38100"/>
                  <a:gd name="connsiteY0" fmla="*/ 0 h 38090"/>
                  <a:gd name="connsiteX1" fmla="*/ 38100 w 38100"/>
                  <a:gd name="connsiteY1" fmla="*/ 0 h 38090"/>
                  <a:gd name="connsiteX2" fmla="*/ 38100 w 38100"/>
                  <a:gd name="connsiteY2" fmla="*/ 38090 h 38090"/>
                  <a:gd name="connsiteX3" fmla="*/ 0 w 38100"/>
                  <a:gd name="connsiteY3" fmla="*/ 38090 h 3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09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38090"/>
                    </a:lnTo>
                    <a:lnTo>
                      <a:pt x="0" y="3809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0BF65892-D803-7D5A-66A4-3DECCE20E1BB}"/>
                  </a:ext>
                </a:extLst>
              </p:cNvPr>
              <p:cNvSpPr/>
              <p:nvPr/>
            </p:nvSpPr>
            <p:spPr>
              <a:xfrm>
                <a:off x="9914989" y="2284185"/>
                <a:ext cx="38100" cy="38090"/>
              </a:xfrm>
              <a:custGeom>
                <a:avLst/>
                <a:gdLst>
                  <a:gd name="connsiteX0" fmla="*/ 0 w 38100"/>
                  <a:gd name="connsiteY0" fmla="*/ 0 h 38090"/>
                  <a:gd name="connsiteX1" fmla="*/ 38100 w 38100"/>
                  <a:gd name="connsiteY1" fmla="*/ 0 h 38090"/>
                  <a:gd name="connsiteX2" fmla="*/ 38100 w 38100"/>
                  <a:gd name="connsiteY2" fmla="*/ 38090 h 38090"/>
                  <a:gd name="connsiteX3" fmla="*/ 0 w 38100"/>
                  <a:gd name="connsiteY3" fmla="*/ 38090 h 3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09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38090"/>
                    </a:lnTo>
                    <a:lnTo>
                      <a:pt x="0" y="3809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5EDBA5B2-FD07-5B7D-414A-6267E268EB0E}"/>
                  </a:ext>
                </a:extLst>
              </p:cNvPr>
              <p:cNvSpPr/>
              <p:nvPr/>
            </p:nvSpPr>
            <p:spPr>
              <a:xfrm>
                <a:off x="9914989" y="2217519"/>
                <a:ext cx="38100" cy="38090"/>
              </a:xfrm>
              <a:custGeom>
                <a:avLst/>
                <a:gdLst>
                  <a:gd name="connsiteX0" fmla="*/ 0 w 38100"/>
                  <a:gd name="connsiteY0" fmla="*/ 0 h 38090"/>
                  <a:gd name="connsiteX1" fmla="*/ 38100 w 38100"/>
                  <a:gd name="connsiteY1" fmla="*/ 0 h 38090"/>
                  <a:gd name="connsiteX2" fmla="*/ 38100 w 38100"/>
                  <a:gd name="connsiteY2" fmla="*/ 38090 h 38090"/>
                  <a:gd name="connsiteX3" fmla="*/ 0 w 38100"/>
                  <a:gd name="connsiteY3" fmla="*/ 38090 h 3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09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38090"/>
                    </a:lnTo>
                    <a:lnTo>
                      <a:pt x="0" y="3809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563862B3-CBE9-2682-2A02-2A086E04399D}"/>
                  </a:ext>
                </a:extLst>
              </p:cNvPr>
              <p:cNvSpPr/>
              <p:nvPr/>
            </p:nvSpPr>
            <p:spPr>
              <a:xfrm>
                <a:off x="9829264" y="2150835"/>
                <a:ext cx="38100" cy="38090"/>
              </a:xfrm>
              <a:custGeom>
                <a:avLst/>
                <a:gdLst>
                  <a:gd name="connsiteX0" fmla="*/ 0 w 38100"/>
                  <a:gd name="connsiteY0" fmla="*/ 0 h 38090"/>
                  <a:gd name="connsiteX1" fmla="*/ 38100 w 38100"/>
                  <a:gd name="connsiteY1" fmla="*/ 0 h 38090"/>
                  <a:gd name="connsiteX2" fmla="*/ 38100 w 38100"/>
                  <a:gd name="connsiteY2" fmla="*/ 38090 h 38090"/>
                  <a:gd name="connsiteX3" fmla="*/ 0 w 38100"/>
                  <a:gd name="connsiteY3" fmla="*/ 38090 h 3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09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38090"/>
                    </a:lnTo>
                    <a:lnTo>
                      <a:pt x="0" y="3809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DCBEEE3B-8440-EAF2-557B-0658C6FD23C1}"/>
                  </a:ext>
                </a:extLst>
              </p:cNvPr>
              <p:cNvSpPr/>
              <p:nvPr/>
            </p:nvSpPr>
            <p:spPr>
              <a:xfrm>
                <a:off x="9914989" y="2150835"/>
                <a:ext cx="38100" cy="38090"/>
              </a:xfrm>
              <a:custGeom>
                <a:avLst/>
                <a:gdLst>
                  <a:gd name="connsiteX0" fmla="*/ 0 w 38100"/>
                  <a:gd name="connsiteY0" fmla="*/ 0 h 38090"/>
                  <a:gd name="connsiteX1" fmla="*/ 38100 w 38100"/>
                  <a:gd name="connsiteY1" fmla="*/ 0 h 38090"/>
                  <a:gd name="connsiteX2" fmla="*/ 38100 w 38100"/>
                  <a:gd name="connsiteY2" fmla="*/ 38090 h 38090"/>
                  <a:gd name="connsiteX3" fmla="*/ 0 w 38100"/>
                  <a:gd name="connsiteY3" fmla="*/ 38090 h 3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09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38090"/>
                    </a:lnTo>
                    <a:lnTo>
                      <a:pt x="0" y="3809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CF12C81A-1288-A513-7D61-B1848AACD439}"/>
                  </a:ext>
                </a:extLst>
              </p:cNvPr>
              <p:cNvSpPr/>
              <p:nvPr/>
            </p:nvSpPr>
            <p:spPr>
              <a:xfrm>
                <a:off x="10000714" y="2284185"/>
                <a:ext cx="38100" cy="38090"/>
              </a:xfrm>
              <a:custGeom>
                <a:avLst/>
                <a:gdLst>
                  <a:gd name="connsiteX0" fmla="*/ 0 w 38100"/>
                  <a:gd name="connsiteY0" fmla="*/ 0 h 38090"/>
                  <a:gd name="connsiteX1" fmla="*/ 38100 w 38100"/>
                  <a:gd name="connsiteY1" fmla="*/ 0 h 38090"/>
                  <a:gd name="connsiteX2" fmla="*/ 38100 w 38100"/>
                  <a:gd name="connsiteY2" fmla="*/ 38090 h 38090"/>
                  <a:gd name="connsiteX3" fmla="*/ 0 w 38100"/>
                  <a:gd name="connsiteY3" fmla="*/ 38090 h 3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09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38090"/>
                    </a:lnTo>
                    <a:lnTo>
                      <a:pt x="0" y="3809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033FCC7E-FBE2-80F1-6333-70CA54E2788D}"/>
                  </a:ext>
                </a:extLst>
              </p:cNvPr>
              <p:cNvSpPr/>
              <p:nvPr/>
            </p:nvSpPr>
            <p:spPr>
              <a:xfrm>
                <a:off x="10000714" y="2217519"/>
                <a:ext cx="38100" cy="38090"/>
              </a:xfrm>
              <a:custGeom>
                <a:avLst/>
                <a:gdLst>
                  <a:gd name="connsiteX0" fmla="*/ 0 w 38100"/>
                  <a:gd name="connsiteY0" fmla="*/ 0 h 38090"/>
                  <a:gd name="connsiteX1" fmla="*/ 38100 w 38100"/>
                  <a:gd name="connsiteY1" fmla="*/ 0 h 38090"/>
                  <a:gd name="connsiteX2" fmla="*/ 38100 w 38100"/>
                  <a:gd name="connsiteY2" fmla="*/ 38090 h 38090"/>
                  <a:gd name="connsiteX3" fmla="*/ 0 w 38100"/>
                  <a:gd name="connsiteY3" fmla="*/ 38090 h 3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09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38090"/>
                    </a:lnTo>
                    <a:lnTo>
                      <a:pt x="0" y="3809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D6B28E70-49A0-45A1-2F3C-512FD2C9D3CE}"/>
                  </a:ext>
                </a:extLst>
              </p:cNvPr>
              <p:cNvSpPr/>
              <p:nvPr/>
            </p:nvSpPr>
            <p:spPr>
              <a:xfrm>
                <a:off x="10000714" y="2150835"/>
                <a:ext cx="38100" cy="38090"/>
              </a:xfrm>
              <a:custGeom>
                <a:avLst/>
                <a:gdLst>
                  <a:gd name="connsiteX0" fmla="*/ 0 w 38100"/>
                  <a:gd name="connsiteY0" fmla="*/ 0 h 38090"/>
                  <a:gd name="connsiteX1" fmla="*/ 38100 w 38100"/>
                  <a:gd name="connsiteY1" fmla="*/ 0 h 38090"/>
                  <a:gd name="connsiteX2" fmla="*/ 38100 w 38100"/>
                  <a:gd name="connsiteY2" fmla="*/ 38090 h 38090"/>
                  <a:gd name="connsiteX3" fmla="*/ 0 w 38100"/>
                  <a:gd name="connsiteY3" fmla="*/ 38090 h 3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09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38090"/>
                    </a:lnTo>
                    <a:lnTo>
                      <a:pt x="0" y="3809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8EF9609F-12D6-7E56-3ED6-A3B917C2ACD0}"/>
                  </a:ext>
                </a:extLst>
              </p:cNvPr>
              <p:cNvSpPr/>
              <p:nvPr/>
            </p:nvSpPr>
            <p:spPr>
              <a:xfrm>
                <a:off x="9829264" y="2084169"/>
                <a:ext cx="38100" cy="38090"/>
              </a:xfrm>
              <a:custGeom>
                <a:avLst/>
                <a:gdLst>
                  <a:gd name="connsiteX0" fmla="*/ 0 w 38100"/>
                  <a:gd name="connsiteY0" fmla="*/ 0 h 38090"/>
                  <a:gd name="connsiteX1" fmla="*/ 38100 w 38100"/>
                  <a:gd name="connsiteY1" fmla="*/ 0 h 38090"/>
                  <a:gd name="connsiteX2" fmla="*/ 38100 w 38100"/>
                  <a:gd name="connsiteY2" fmla="*/ 38090 h 38090"/>
                  <a:gd name="connsiteX3" fmla="*/ 0 w 38100"/>
                  <a:gd name="connsiteY3" fmla="*/ 38090 h 3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09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38090"/>
                    </a:lnTo>
                    <a:lnTo>
                      <a:pt x="0" y="3809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C8A5915C-1304-2635-9B84-D10DA813BB3B}"/>
                  </a:ext>
                </a:extLst>
              </p:cNvPr>
              <p:cNvSpPr/>
              <p:nvPr/>
            </p:nvSpPr>
            <p:spPr>
              <a:xfrm>
                <a:off x="9914989" y="2084160"/>
                <a:ext cx="38100" cy="38090"/>
              </a:xfrm>
              <a:custGeom>
                <a:avLst/>
                <a:gdLst>
                  <a:gd name="connsiteX0" fmla="*/ 0 w 38100"/>
                  <a:gd name="connsiteY0" fmla="*/ 0 h 38090"/>
                  <a:gd name="connsiteX1" fmla="*/ 38100 w 38100"/>
                  <a:gd name="connsiteY1" fmla="*/ 0 h 38090"/>
                  <a:gd name="connsiteX2" fmla="*/ 38100 w 38100"/>
                  <a:gd name="connsiteY2" fmla="*/ 38090 h 38090"/>
                  <a:gd name="connsiteX3" fmla="*/ 0 w 38100"/>
                  <a:gd name="connsiteY3" fmla="*/ 38090 h 3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09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38090"/>
                    </a:lnTo>
                    <a:lnTo>
                      <a:pt x="0" y="3809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B6511AC8-71BC-DBCC-A5CE-79ED23B80323}"/>
                  </a:ext>
                </a:extLst>
              </p:cNvPr>
              <p:cNvSpPr/>
              <p:nvPr/>
            </p:nvSpPr>
            <p:spPr>
              <a:xfrm>
                <a:off x="10000714" y="2084160"/>
                <a:ext cx="38100" cy="38090"/>
              </a:xfrm>
              <a:custGeom>
                <a:avLst/>
                <a:gdLst>
                  <a:gd name="connsiteX0" fmla="*/ 0 w 38100"/>
                  <a:gd name="connsiteY0" fmla="*/ 0 h 38090"/>
                  <a:gd name="connsiteX1" fmla="*/ 38100 w 38100"/>
                  <a:gd name="connsiteY1" fmla="*/ 0 h 38090"/>
                  <a:gd name="connsiteX2" fmla="*/ 38100 w 38100"/>
                  <a:gd name="connsiteY2" fmla="*/ 38090 h 38090"/>
                  <a:gd name="connsiteX3" fmla="*/ 0 w 38100"/>
                  <a:gd name="connsiteY3" fmla="*/ 38090 h 3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09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38090"/>
                    </a:lnTo>
                    <a:lnTo>
                      <a:pt x="0" y="3809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F0B3A29D-F166-8B31-5C9D-CC290FF958A6}"/>
                  </a:ext>
                </a:extLst>
              </p:cNvPr>
              <p:cNvSpPr/>
              <p:nvPr/>
            </p:nvSpPr>
            <p:spPr>
              <a:xfrm>
                <a:off x="9743539" y="1756652"/>
                <a:ext cx="781050" cy="641832"/>
              </a:xfrm>
              <a:custGeom>
                <a:avLst/>
                <a:gdLst>
                  <a:gd name="connsiteX0" fmla="*/ 762000 w 781050"/>
                  <a:gd name="connsiteY0" fmla="*/ 251308 h 641832"/>
                  <a:gd name="connsiteX1" fmla="*/ 514350 w 781050"/>
                  <a:gd name="connsiteY1" fmla="*/ 251308 h 641832"/>
                  <a:gd name="connsiteX2" fmla="*/ 514350 w 781050"/>
                  <a:gd name="connsiteY2" fmla="*/ 216370 h 641832"/>
                  <a:gd name="connsiteX3" fmla="*/ 518312 w 781050"/>
                  <a:gd name="connsiteY3" fmla="*/ 220342 h 641832"/>
                  <a:gd name="connsiteX4" fmla="*/ 567938 w 781050"/>
                  <a:gd name="connsiteY4" fmla="*/ 170212 h 641832"/>
                  <a:gd name="connsiteX5" fmla="*/ 390525 w 781050"/>
                  <a:gd name="connsiteY5" fmla="*/ 0 h 641832"/>
                  <a:gd name="connsiteX6" fmla="*/ 209245 w 781050"/>
                  <a:gd name="connsiteY6" fmla="*/ 173117 h 641832"/>
                  <a:gd name="connsiteX7" fmla="*/ 259785 w 781050"/>
                  <a:gd name="connsiteY7" fmla="*/ 223333 h 641832"/>
                  <a:gd name="connsiteX8" fmla="*/ 266700 w 781050"/>
                  <a:gd name="connsiteY8" fmla="*/ 216408 h 641832"/>
                  <a:gd name="connsiteX9" fmla="*/ 266700 w 781050"/>
                  <a:gd name="connsiteY9" fmla="*/ 251308 h 641832"/>
                  <a:gd name="connsiteX10" fmla="*/ 0 w 781050"/>
                  <a:gd name="connsiteY10" fmla="*/ 251308 h 641832"/>
                  <a:gd name="connsiteX11" fmla="*/ 0 w 781050"/>
                  <a:gd name="connsiteY11" fmla="*/ 270358 h 641832"/>
                  <a:gd name="connsiteX12" fmla="*/ 19050 w 781050"/>
                  <a:gd name="connsiteY12" fmla="*/ 270358 h 641832"/>
                  <a:gd name="connsiteX13" fmla="*/ 19050 w 781050"/>
                  <a:gd name="connsiteY13" fmla="*/ 641833 h 641832"/>
                  <a:gd name="connsiteX14" fmla="*/ 762000 w 781050"/>
                  <a:gd name="connsiteY14" fmla="*/ 641833 h 641832"/>
                  <a:gd name="connsiteX15" fmla="*/ 762000 w 781050"/>
                  <a:gd name="connsiteY15" fmla="*/ 270358 h 641832"/>
                  <a:gd name="connsiteX16" fmla="*/ 781050 w 781050"/>
                  <a:gd name="connsiteY16" fmla="*/ 270358 h 641832"/>
                  <a:gd name="connsiteX17" fmla="*/ 781050 w 781050"/>
                  <a:gd name="connsiteY17" fmla="*/ 251308 h 641832"/>
                  <a:gd name="connsiteX18" fmla="*/ 259737 w 781050"/>
                  <a:gd name="connsiteY18" fmla="*/ 196425 h 641832"/>
                  <a:gd name="connsiteX19" fmla="*/ 236544 w 781050"/>
                  <a:gd name="connsiteY19" fmla="*/ 173384 h 641832"/>
                  <a:gd name="connsiteX20" fmla="*/ 390525 w 781050"/>
                  <a:gd name="connsiteY20" fmla="*/ 26365 h 641832"/>
                  <a:gd name="connsiteX21" fmla="*/ 540801 w 781050"/>
                  <a:gd name="connsiteY21" fmla="*/ 170564 h 641832"/>
                  <a:gd name="connsiteX22" fmla="*/ 518274 w 781050"/>
                  <a:gd name="connsiteY22" fmla="*/ 193329 h 641832"/>
                  <a:gd name="connsiteX23" fmla="*/ 514350 w 781050"/>
                  <a:gd name="connsiteY23" fmla="*/ 189395 h 641832"/>
                  <a:gd name="connsiteX24" fmla="*/ 514350 w 781050"/>
                  <a:gd name="connsiteY24" fmla="*/ 189395 h 641832"/>
                  <a:gd name="connsiteX25" fmla="*/ 390525 w 781050"/>
                  <a:gd name="connsiteY25" fmla="*/ 65570 h 641832"/>
                  <a:gd name="connsiteX26" fmla="*/ 266700 w 781050"/>
                  <a:gd name="connsiteY26" fmla="*/ 189395 h 641832"/>
                  <a:gd name="connsiteX27" fmla="*/ 266700 w 781050"/>
                  <a:gd name="connsiteY27" fmla="*/ 189481 h 641832"/>
                  <a:gd name="connsiteX28" fmla="*/ 361950 w 781050"/>
                  <a:gd name="connsiteY28" fmla="*/ 622783 h 641832"/>
                  <a:gd name="connsiteX29" fmla="*/ 361950 w 781050"/>
                  <a:gd name="connsiteY29" fmla="*/ 508483 h 641832"/>
                  <a:gd name="connsiteX30" fmla="*/ 419100 w 781050"/>
                  <a:gd name="connsiteY30" fmla="*/ 508483 h 641832"/>
                  <a:gd name="connsiteX31" fmla="*/ 419100 w 781050"/>
                  <a:gd name="connsiteY31" fmla="*/ 622783 h 641832"/>
                  <a:gd name="connsiteX32" fmla="*/ 742950 w 781050"/>
                  <a:gd name="connsiteY32" fmla="*/ 622783 h 641832"/>
                  <a:gd name="connsiteX33" fmla="*/ 438150 w 781050"/>
                  <a:gd name="connsiteY33" fmla="*/ 622783 h 641832"/>
                  <a:gd name="connsiteX34" fmla="*/ 438150 w 781050"/>
                  <a:gd name="connsiteY34" fmla="*/ 489433 h 641832"/>
                  <a:gd name="connsiteX35" fmla="*/ 342900 w 781050"/>
                  <a:gd name="connsiteY35" fmla="*/ 489433 h 641832"/>
                  <a:gd name="connsiteX36" fmla="*/ 342900 w 781050"/>
                  <a:gd name="connsiteY36" fmla="*/ 622783 h 641832"/>
                  <a:gd name="connsiteX37" fmla="*/ 38100 w 781050"/>
                  <a:gd name="connsiteY37" fmla="*/ 622783 h 641832"/>
                  <a:gd name="connsiteX38" fmla="*/ 38100 w 781050"/>
                  <a:gd name="connsiteY38" fmla="*/ 270358 h 641832"/>
                  <a:gd name="connsiteX39" fmla="*/ 285750 w 781050"/>
                  <a:gd name="connsiteY39" fmla="*/ 270358 h 641832"/>
                  <a:gd name="connsiteX40" fmla="*/ 285750 w 781050"/>
                  <a:gd name="connsiteY40" fmla="*/ 197348 h 641832"/>
                  <a:gd name="connsiteX41" fmla="*/ 298523 w 781050"/>
                  <a:gd name="connsiteY41" fmla="*/ 184575 h 641832"/>
                  <a:gd name="connsiteX42" fmla="*/ 298523 w 781050"/>
                  <a:gd name="connsiteY42" fmla="*/ 184575 h 641832"/>
                  <a:gd name="connsiteX43" fmla="*/ 390525 w 781050"/>
                  <a:gd name="connsiteY43" fmla="*/ 92450 h 641832"/>
                  <a:gd name="connsiteX44" fmla="*/ 474155 w 781050"/>
                  <a:gd name="connsiteY44" fmla="*/ 176098 h 641832"/>
                  <a:gd name="connsiteX45" fmla="*/ 474155 w 781050"/>
                  <a:gd name="connsiteY45" fmla="*/ 176098 h 641832"/>
                  <a:gd name="connsiteX46" fmla="*/ 495300 w 781050"/>
                  <a:gd name="connsiteY46" fmla="*/ 197329 h 641832"/>
                  <a:gd name="connsiteX47" fmla="*/ 495300 w 781050"/>
                  <a:gd name="connsiteY47" fmla="*/ 270358 h 641832"/>
                  <a:gd name="connsiteX48" fmla="*/ 742950 w 781050"/>
                  <a:gd name="connsiteY48" fmla="*/ 270358 h 641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81050" h="641832">
                    <a:moveTo>
                      <a:pt x="762000" y="251308"/>
                    </a:moveTo>
                    <a:lnTo>
                      <a:pt x="514350" y="251308"/>
                    </a:lnTo>
                    <a:lnTo>
                      <a:pt x="514350" y="216370"/>
                    </a:lnTo>
                    <a:lnTo>
                      <a:pt x="518312" y="220342"/>
                    </a:lnTo>
                    <a:lnTo>
                      <a:pt x="567938" y="170212"/>
                    </a:lnTo>
                    <a:lnTo>
                      <a:pt x="390525" y="0"/>
                    </a:lnTo>
                    <a:lnTo>
                      <a:pt x="209245" y="173117"/>
                    </a:lnTo>
                    <a:lnTo>
                      <a:pt x="259785" y="223333"/>
                    </a:lnTo>
                    <a:lnTo>
                      <a:pt x="266700" y="216408"/>
                    </a:lnTo>
                    <a:lnTo>
                      <a:pt x="266700" y="251308"/>
                    </a:lnTo>
                    <a:lnTo>
                      <a:pt x="0" y="251308"/>
                    </a:lnTo>
                    <a:lnTo>
                      <a:pt x="0" y="270358"/>
                    </a:lnTo>
                    <a:lnTo>
                      <a:pt x="19050" y="270358"/>
                    </a:lnTo>
                    <a:lnTo>
                      <a:pt x="19050" y="641833"/>
                    </a:lnTo>
                    <a:lnTo>
                      <a:pt x="762000" y="641833"/>
                    </a:lnTo>
                    <a:lnTo>
                      <a:pt x="762000" y="270358"/>
                    </a:lnTo>
                    <a:lnTo>
                      <a:pt x="781050" y="270358"/>
                    </a:lnTo>
                    <a:lnTo>
                      <a:pt x="781050" y="251308"/>
                    </a:lnTo>
                    <a:close/>
                    <a:moveTo>
                      <a:pt x="259737" y="196425"/>
                    </a:moveTo>
                    <a:lnTo>
                      <a:pt x="236544" y="173384"/>
                    </a:lnTo>
                    <a:lnTo>
                      <a:pt x="390525" y="26365"/>
                    </a:lnTo>
                    <a:lnTo>
                      <a:pt x="540801" y="170564"/>
                    </a:lnTo>
                    <a:lnTo>
                      <a:pt x="518274" y="193329"/>
                    </a:lnTo>
                    <a:lnTo>
                      <a:pt x="514350" y="189395"/>
                    </a:lnTo>
                    <a:lnTo>
                      <a:pt x="514350" y="189395"/>
                    </a:lnTo>
                    <a:lnTo>
                      <a:pt x="390525" y="65570"/>
                    </a:lnTo>
                    <a:lnTo>
                      <a:pt x="266700" y="189395"/>
                    </a:lnTo>
                    <a:lnTo>
                      <a:pt x="266700" y="189481"/>
                    </a:lnTo>
                    <a:close/>
                    <a:moveTo>
                      <a:pt x="361950" y="622783"/>
                    </a:moveTo>
                    <a:lnTo>
                      <a:pt x="361950" y="508483"/>
                    </a:lnTo>
                    <a:lnTo>
                      <a:pt x="419100" y="508483"/>
                    </a:lnTo>
                    <a:lnTo>
                      <a:pt x="419100" y="622783"/>
                    </a:lnTo>
                    <a:close/>
                    <a:moveTo>
                      <a:pt x="742950" y="622783"/>
                    </a:moveTo>
                    <a:lnTo>
                      <a:pt x="438150" y="622783"/>
                    </a:lnTo>
                    <a:lnTo>
                      <a:pt x="438150" y="489433"/>
                    </a:lnTo>
                    <a:lnTo>
                      <a:pt x="342900" y="489433"/>
                    </a:lnTo>
                    <a:lnTo>
                      <a:pt x="342900" y="622783"/>
                    </a:lnTo>
                    <a:lnTo>
                      <a:pt x="38100" y="622783"/>
                    </a:lnTo>
                    <a:lnTo>
                      <a:pt x="38100" y="270358"/>
                    </a:lnTo>
                    <a:lnTo>
                      <a:pt x="285750" y="270358"/>
                    </a:lnTo>
                    <a:lnTo>
                      <a:pt x="285750" y="197348"/>
                    </a:lnTo>
                    <a:lnTo>
                      <a:pt x="298523" y="184575"/>
                    </a:lnTo>
                    <a:lnTo>
                      <a:pt x="298523" y="184575"/>
                    </a:lnTo>
                    <a:lnTo>
                      <a:pt x="390525" y="92450"/>
                    </a:lnTo>
                    <a:lnTo>
                      <a:pt x="474155" y="176098"/>
                    </a:lnTo>
                    <a:lnTo>
                      <a:pt x="474155" y="176098"/>
                    </a:lnTo>
                    <a:lnTo>
                      <a:pt x="495300" y="197329"/>
                    </a:lnTo>
                    <a:lnTo>
                      <a:pt x="495300" y="270358"/>
                    </a:lnTo>
                    <a:lnTo>
                      <a:pt x="742950" y="270358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47577038-409E-7F38-6C76-6554A646F54D}"/>
                </a:ext>
              </a:extLst>
            </p:cNvPr>
            <p:cNvCxnSpPr>
              <a:cxnSpLocks/>
            </p:cNvCxnSpPr>
            <p:nvPr/>
          </p:nvCxnSpPr>
          <p:spPr>
            <a:xfrm>
              <a:off x="7534882" y="1746062"/>
              <a:ext cx="3944981" cy="45248"/>
            </a:xfrm>
            <a:prstGeom prst="line">
              <a:avLst/>
            </a:prstGeom>
            <a:ln w="57150">
              <a:gradFill>
                <a:gsLst>
                  <a:gs pos="40500">
                    <a:srgbClr val="4EA72E"/>
                  </a:gs>
                  <a:gs pos="0">
                    <a:srgbClr val="4EA72E"/>
                  </a:gs>
                  <a:gs pos="99000">
                    <a:srgbClr val="FF0000"/>
                  </a:gs>
                  <a:gs pos="81000">
                    <a:srgbClr val="FFC000"/>
                  </a:gs>
                </a:gsLst>
                <a:lin ang="0" scaled="0"/>
              </a:gra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FD860526-A436-9F17-9BCB-253053FE52CC}"/>
                </a:ext>
              </a:extLst>
            </p:cNvPr>
            <p:cNvSpPr txBox="1"/>
            <p:nvPr/>
          </p:nvSpPr>
          <p:spPr>
            <a:xfrm>
              <a:off x="6964437" y="1369260"/>
              <a:ext cx="5397221" cy="244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1"/>
                <a:t>Variable Acuity (housing and services intertwined)</a:t>
              </a:r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440FBFD8-B8BE-891F-9088-33605BE7588F}"/>
                </a:ext>
              </a:extLst>
            </p:cNvPr>
            <p:cNvSpPr/>
            <p:nvPr/>
          </p:nvSpPr>
          <p:spPr>
            <a:xfrm>
              <a:off x="10273625" y="5072933"/>
              <a:ext cx="1206239" cy="260079"/>
            </a:xfrm>
            <a:prstGeom prst="rect">
              <a:avLst/>
            </a:prstGeom>
            <a:solidFill>
              <a:schemeClr val="accent3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/>
                <a:t>DPH LICENSED</a:t>
              </a:r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B124279C-CF3F-BBCE-3A7E-DDF23B5FC359}"/>
                </a:ext>
              </a:extLst>
            </p:cNvPr>
            <p:cNvSpPr/>
            <p:nvPr/>
          </p:nvSpPr>
          <p:spPr>
            <a:xfrm>
              <a:off x="8893284" y="5072933"/>
              <a:ext cx="1206239" cy="260079"/>
            </a:xfrm>
            <a:prstGeom prst="rect">
              <a:avLst/>
            </a:prstGeom>
            <a:solidFill>
              <a:schemeClr val="accent3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/>
                <a:t>DPH LICENSED</a:t>
              </a:r>
            </a:p>
          </p:txBody>
        </p:sp>
      </p:grpSp>
      <p:sp>
        <p:nvSpPr>
          <p:cNvPr id="24" name="Right Brace 23">
            <a:extLst>
              <a:ext uri="{FF2B5EF4-FFF2-40B4-BE49-F238E27FC236}">
                <a16:creationId xmlns:a16="http://schemas.microsoft.com/office/drawing/2014/main" id="{9774E60F-7885-D100-2A17-213C1CD77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517179" y="3070650"/>
            <a:ext cx="181394" cy="5996640"/>
          </a:xfrm>
          <a:custGeom>
            <a:avLst/>
            <a:gdLst>
              <a:gd name="connsiteX0" fmla="*/ 0 w 518279"/>
              <a:gd name="connsiteY0" fmla="*/ 0 h 4358482"/>
              <a:gd name="connsiteX1" fmla="*/ 259140 w 518279"/>
              <a:gd name="connsiteY1" fmla="*/ 43188 h 4358482"/>
              <a:gd name="connsiteX2" fmla="*/ 259140 w 518279"/>
              <a:gd name="connsiteY2" fmla="*/ 2136053 h 4358482"/>
              <a:gd name="connsiteX3" fmla="*/ 518280 w 518279"/>
              <a:gd name="connsiteY3" fmla="*/ 2179241 h 4358482"/>
              <a:gd name="connsiteX4" fmla="*/ 259140 w 518279"/>
              <a:gd name="connsiteY4" fmla="*/ 2222429 h 4358482"/>
              <a:gd name="connsiteX5" fmla="*/ 259140 w 518279"/>
              <a:gd name="connsiteY5" fmla="*/ 4315294 h 4358482"/>
              <a:gd name="connsiteX6" fmla="*/ 0 w 518279"/>
              <a:gd name="connsiteY6" fmla="*/ 4358482 h 4358482"/>
              <a:gd name="connsiteX7" fmla="*/ 0 w 518279"/>
              <a:gd name="connsiteY7" fmla="*/ 0 h 4358482"/>
              <a:gd name="connsiteX0" fmla="*/ 0 w 518279"/>
              <a:gd name="connsiteY0" fmla="*/ 0 h 4358482"/>
              <a:gd name="connsiteX1" fmla="*/ 259140 w 518279"/>
              <a:gd name="connsiteY1" fmla="*/ 43188 h 4358482"/>
              <a:gd name="connsiteX2" fmla="*/ 259140 w 518279"/>
              <a:gd name="connsiteY2" fmla="*/ 2136053 h 4358482"/>
              <a:gd name="connsiteX3" fmla="*/ 518280 w 518279"/>
              <a:gd name="connsiteY3" fmla="*/ 2179241 h 4358482"/>
              <a:gd name="connsiteX4" fmla="*/ 259140 w 518279"/>
              <a:gd name="connsiteY4" fmla="*/ 2222429 h 4358482"/>
              <a:gd name="connsiteX5" fmla="*/ 259140 w 518279"/>
              <a:gd name="connsiteY5" fmla="*/ 4315294 h 4358482"/>
              <a:gd name="connsiteX6" fmla="*/ 0 w 518279"/>
              <a:gd name="connsiteY6" fmla="*/ 4358482 h 4358482"/>
              <a:gd name="connsiteX0" fmla="*/ 215898 w 734178"/>
              <a:gd name="connsiteY0" fmla="*/ 50801 h 4409283"/>
              <a:gd name="connsiteX1" fmla="*/ 475038 w 734178"/>
              <a:gd name="connsiteY1" fmla="*/ 93989 h 4409283"/>
              <a:gd name="connsiteX2" fmla="*/ 475038 w 734178"/>
              <a:gd name="connsiteY2" fmla="*/ 2186854 h 4409283"/>
              <a:gd name="connsiteX3" fmla="*/ 734178 w 734178"/>
              <a:gd name="connsiteY3" fmla="*/ 2230042 h 4409283"/>
              <a:gd name="connsiteX4" fmla="*/ 475038 w 734178"/>
              <a:gd name="connsiteY4" fmla="*/ 2273230 h 4409283"/>
              <a:gd name="connsiteX5" fmla="*/ 475038 w 734178"/>
              <a:gd name="connsiteY5" fmla="*/ 4366095 h 4409283"/>
              <a:gd name="connsiteX6" fmla="*/ 215898 w 734178"/>
              <a:gd name="connsiteY6" fmla="*/ 4409283 h 4409283"/>
              <a:gd name="connsiteX7" fmla="*/ 215898 w 734178"/>
              <a:gd name="connsiteY7" fmla="*/ 50801 h 4409283"/>
              <a:gd name="connsiteX0" fmla="*/ 0 w 734178"/>
              <a:gd name="connsiteY0" fmla="*/ 0 h 4409283"/>
              <a:gd name="connsiteX1" fmla="*/ 475038 w 734178"/>
              <a:gd name="connsiteY1" fmla="*/ 93989 h 4409283"/>
              <a:gd name="connsiteX2" fmla="*/ 475038 w 734178"/>
              <a:gd name="connsiteY2" fmla="*/ 2186854 h 4409283"/>
              <a:gd name="connsiteX3" fmla="*/ 734178 w 734178"/>
              <a:gd name="connsiteY3" fmla="*/ 2230042 h 4409283"/>
              <a:gd name="connsiteX4" fmla="*/ 475038 w 734178"/>
              <a:gd name="connsiteY4" fmla="*/ 2273230 h 4409283"/>
              <a:gd name="connsiteX5" fmla="*/ 475038 w 734178"/>
              <a:gd name="connsiteY5" fmla="*/ 4366095 h 4409283"/>
              <a:gd name="connsiteX6" fmla="*/ 215898 w 734178"/>
              <a:gd name="connsiteY6" fmla="*/ 4409283 h 4409283"/>
              <a:gd name="connsiteX0" fmla="*/ 215898 w 734178"/>
              <a:gd name="connsiteY0" fmla="*/ 50801 h 4447383"/>
              <a:gd name="connsiteX1" fmla="*/ 475038 w 734178"/>
              <a:gd name="connsiteY1" fmla="*/ 93989 h 4447383"/>
              <a:gd name="connsiteX2" fmla="*/ 475038 w 734178"/>
              <a:gd name="connsiteY2" fmla="*/ 2186854 h 4447383"/>
              <a:gd name="connsiteX3" fmla="*/ 734178 w 734178"/>
              <a:gd name="connsiteY3" fmla="*/ 2230042 h 4447383"/>
              <a:gd name="connsiteX4" fmla="*/ 475038 w 734178"/>
              <a:gd name="connsiteY4" fmla="*/ 2273230 h 4447383"/>
              <a:gd name="connsiteX5" fmla="*/ 475038 w 734178"/>
              <a:gd name="connsiteY5" fmla="*/ 4366095 h 4447383"/>
              <a:gd name="connsiteX6" fmla="*/ 215898 w 734178"/>
              <a:gd name="connsiteY6" fmla="*/ 4409283 h 4447383"/>
              <a:gd name="connsiteX7" fmla="*/ 215898 w 734178"/>
              <a:gd name="connsiteY7" fmla="*/ 50801 h 4447383"/>
              <a:gd name="connsiteX0" fmla="*/ 0 w 734178"/>
              <a:gd name="connsiteY0" fmla="*/ 0 h 4447383"/>
              <a:gd name="connsiteX1" fmla="*/ 475038 w 734178"/>
              <a:gd name="connsiteY1" fmla="*/ 93989 h 4447383"/>
              <a:gd name="connsiteX2" fmla="*/ 475038 w 734178"/>
              <a:gd name="connsiteY2" fmla="*/ 2186854 h 4447383"/>
              <a:gd name="connsiteX3" fmla="*/ 734178 w 734178"/>
              <a:gd name="connsiteY3" fmla="*/ 2230042 h 4447383"/>
              <a:gd name="connsiteX4" fmla="*/ 475038 w 734178"/>
              <a:gd name="connsiteY4" fmla="*/ 2273230 h 4447383"/>
              <a:gd name="connsiteX5" fmla="*/ 475038 w 734178"/>
              <a:gd name="connsiteY5" fmla="*/ 4366095 h 4447383"/>
              <a:gd name="connsiteX6" fmla="*/ 368300 w 734178"/>
              <a:gd name="connsiteY6" fmla="*/ 4447383 h 4447383"/>
              <a:gd name="connsiteX0" fmla="*/ 215898 w 734178"/>
              <a:gd name="connsiteY0" fmla="*/ 50801 h 4447383"/>
              <a:gd name="connsiteX1" fmla="*/ 475038 w 734178"/>
              <a:gd name="connsiteY1" fmla="*/ 93989 h 4447383"/>
              <a:gd name="connsiteX2" fmla="*/ 475038 w 734178"/>
              <a:gd name="connsiteY2" fmla="*/ 2186854 h 4447383"/>
              <a:gd name="connsiteX3" fmla="*/ 734178 w 734178"/>
              <a:gd name="connsiteY3" fmla="*/ 2230042 h 4447383"/>
              <a:gd name="connsiteX4" fmla="*/ 475038 w 734178"/>
              <a:gd name="connsiteY4" fmla="*/ 2273230 h 4447383"/>
              <a:gd name="connsiteX5" fmla="*/ 475038 w 734178"/>
              <a:gd name="connsiteY5" fmla="*/ 4366095 h 4447383"/>
              <a:gd name="connsiteX6" fmla="*/ 215898 w 734178"/>
              <a:gd name="connsiteY6" fmla="*/ 4409283 h 4447383"/>
              <a:gd name="connsiteX7" fmla="*/ 215898 w 734178"/>
              <a:gd name="connsiteY7" fmla="*/ 50801 h 4447383"/>
              <a:gd name="connsiteX0" fmla="*/ 0 w 734178"/>
              <a:gd name="connsiteY0" fmla="*/ 0 h 4447383"/>
              <a:gd name="connsiteX1" fmla="*/ 475038 w 734178"/>
              <a:gd name="connsiteY1" fmla="*/ 93989 h 4447383"/>
              <a:gd name="connsiteX2" fmla="*/ 475038 w 734178"/>
              <a:gd name="connsiteY2" fmla="*/ 2186854 h 4447383"/>
              <a:gd name="connsiteX3" fmla="*/ 734178 w 734178"/>
              <a:gd name="connsiteY3" fmla="*/ 2230042 h 4447383"/>
              <a:gd name="connsiteX4" fmla="*/ 475038 w 734178"/>
              <a:gd name="connsiteY4" fmla="*/ 2273230 h 4447383"/>
              <a:gd name="connsiteX5" fmla="*/ 475038 w 734178"/>
              <a:gd name="connsiteY5" fmla="*/ 4366095 h 4447383"/>
              <a:gd name="connsiteX6" fmla="*/ 392115 w 734178"/>
              <a:gd name="connsiteY6" fmla="*/ 4447383 h 4447383"/>
              <a:gd name="connsiteX0" fmla="*/ 25395 w 543675"/>
              <a:gd name="connsiteY0" fmla="*/ 46039 h 4442621"/>
              <a:gd name="connsiteX1" fmla="*/ 284535 w 543675"/>
              <a:gd name="connsiteY1" fmla="*/ 89227 h 4442621"/>
              <a:gd name="connsiteX2" fmla="*/ 284535 w 543675"/>
              <a:gd name="connsiteY2" fmla="*/ 2182092 h 4442621"/>
              <a:gd name="connsiteX3" fmla="*/ 543675 w 543675"/>
              <a:gd name="connsiteY3" fmla="*/ 2225280 h 4442621"/>
              <a:gd name="connsiteX4" fmla="*/ 284535 w 543675"/>
              <a:gd name="connsiteY4" fmla="*/ 2268468 h 4442621"/>
              <a:gd name="connsiteX5" fmla="*/ 284535 w 543675"/>
              <a:gd name="connsiteY5" fmla="*/ 4361333 h 4442621"/>
              <a:gd name="connsiteX6" fmla="*/ 25395 w 543675"/>
              <a:gd name="connsiteY6" fmla="*/ 4404521 h 4442621"/>
              <a:gd name="connsiteX7" fmla="*/ 25395 w 543675"/>
              <a:gd name="connsiteY7" fmla="*/ 46039 h 4442621"/>
              <a:gd name="connsiteX0" fmla="*/ 0 w 543675"/>
              <a:gd name="connsiteY0" fmla="*/ 0 h 4442621"/>
              <a:gd name="connsiteX1" fmla="*/ 284535 w 543675"/>
              <a:gd name="connsiteY1" fmla="*/ 89227 h 4442621"/>
              <a:gd name="connsiteX2" fmla="*/ 284535 w 543675"/>
              <a:gd name="connsiteY2" fmla="*/ 2182092 h 4442621"/>
              <a:gd name="connsiteX3" fmla="*/ 543675 w 543675"/>
              <a:gd name="connsiteY3" fmla="*/ 2225280 h 4442621"/>
              <a:gd name="connsiteX4" fmla="*/ 284535 w 543675"/>
              <a:gd name="connsiteY4" fmla="*/ 2268468 h 4442621"/>
              <a:gd name="connsiteX5" fmla="*/ 284535 w 543675"/>
              <a:gd name="connsiteY5" fmla="*/ 4361333 h 4442621"/>
              <a:gd name="connsiteX6" fmla="*/ 201612 w 543675"/>
              <a:gd name="connsiteY6" fmla="*/ 4442621 h 444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675" h="4442621" stroke="0" extrusionOk="0">
                <a:moveTo>
                  <a:pt x="25395" y="46039"/>
                </a:moveTo>
                <a:cubicBezTo>
                  <a:pt x="168514" y="46039"/>
                  <a:pt x="284535" y="65375"/>
                  <a:pt x="284535" y="89227"/>
                </a:cubicBezTo>
                <a:lnTo>
                  <a:pt x="284535" y="2182092"/>
                </a:lnTo>
                <a:cubicBezTo>
                  <a:pt x="284535" y="2205944"/>
                  <a:pt x="400556" y="2225280"/>
                  <a:pt x="543675" y="2225280"/>
                </a:cubicBezTo>
                <a:cubicBezTo>
                  <a:pt x="400556" y="2225280"/>
                  <a:pt x="284535" y="2244616"/>
                  <a:pt x="284535" y="2268468"/>
                </a:cubicBezTo>
                <a:lnTo>
                  <a:pt x="284535" y="4361333"/>
                </a:lnTo>
                <a:cubicBezTo>
                  <a:pt x="284535" y="4385185"/>
                  <a:pt x="168514" y="4404521"/>
                  <a:pt x="25395" y="4404521"/>
                </a:cubicBezTo>
                <a:lnTo>
                  <a:pt x="25395" y="46039"/>
                </a:lnTo>
                <a:close/>
              </a:path>
              <a:path w="543675" h="4442621" fill="none">
                <a:moveTo>
                  <a:pt x="0" y="0"/>
                </a:moveTo>
                <a:cubicBezTo>
                  <a:pt x="143119" y="0"/>
                  <a:pt x="284535" y="65375"/>
                  <a:pt x="284535" y="89227"/>
                </a:cubicBezTo>
                <a:lnTo>
                  <a:pt x="284535" y="2182092"/>
                </a:lnTo>
                <a:cubicBezTo>
                  <a:pt x="284535" y="2205944"/>
                  <a:pt x="400556" y="2225280"/>
                  <a:pt x="543675" y="2225280"/>
                </a:cubicBezTo>
                <a:cubicBezTo>
                  <a:pt x="400556" y="2225280"/>
                  <a:pt x="284535" y="2244616"/>
                  <a:pt x="284535" y="2268468"/>
                </a:cubicBezTo>
                <a:lnTo>
                  <a:pt x="284535" y="4361333"/>
                </a:lnTo>
                <a:cubicBezTo>
                  <a:pt x="284535" y="4385185"/>
                  <a:pt x="344731" y="4442621"/>
                  <a:pt x="201612" y="4442621"/>
                </a:cubicBezTo>
              </a:path>
            </a:pathLst>
          </a:custGeom>
          <a:ln w="9525">
            <a:solidFill>
              <a:srgbClr val="E270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E2BC87-FF74-EE8D-CDA9-7275AD86D2F0}"/>
              </a:ext>
            </a:extLst>
          </p:cNvPr>
          <p:cNvSpPr txBox="1"/>
          <p:nvPr/>
        </p:nvSpPr>
        <p:spPr>
          <a:xfrm>
            <a:off x="4522203" y="6098171"/>
            <a:ext cx="6393948" cy="307777"/>
          </a:xfrm>
          <a:prstGeom prst="rect">
            <a:avLst/>
          </a:prstGeom>
          <a:noFill/>
          <a:ln w="952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i="1"/>
              <a:t>Continuing Care Retirement Community (CCRC) or “Life Plan” Housing Options</a:t>
            </a:r>
          </a:p>
        </p:txBody>
      </p:sp>
    </p:spTree>
    <p:extLst>
      <p:ext uri="{BB962C8B-B14F-4D97-AF65-F5344CB8AC3E}">
        <p14:creationId xmlns:p14="http://schemas.microsoft.com/office/powerpoint/2010/main" val="226493803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AARP">
      <a:dk1>
        <a:srgbClr val="141313"/>
      </a:dk1>
      <a:lt1>
        <a:srgbClr val="F2F2F2"/>
      </a:lt1>
      <a:dk2>
        <a:srgbClr val="D52B1E"/>
      </a:dk2>
      <a:lt2>
        <a:srgbClr val="F2F2F2"/>
      </a:lt2>
      <a:accent1>
        <a:srgbClr val="6C6860"/>
      </a:accent1>
      <a:accent2>
        <a:srgbClr val="1BA5D7"/>
      </a:accent2>
      <a:accent3>
        <a:srgbClr val="7A1600"/>
      </a:accent3>
      <a:accent4>
        <a:srgbClr val="F5C20C"/>
      </a:accent4>
      <a:accent5>
        <a:srgbClr val="A5A6A5"/>
      </a:accent5>
      <a:accent6>
        <a:srgbClr val="A5CE83"/>
      </a:accent6>
      <a:hlink>
        <a:srgbClr val="3C3C3B"/>
      </a:hlink>
      <a:folHlink>
        <a:srgbClr val="0A145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EOAI 1">
      <a:dk1>
        <a:srgbClr val="000000"/>
      </a:dk1>
      <a:lt1>
        <a:srgbClr val="FFFFFF"/>
      </a:lt1>
      <a:dk2>
        <a:srgbClr val="757574"/>
      </a:dk2>
      <a:lt2>
        <a:srgbClr val="E0EEE9"/>
      </a:lt2>
      <a:accent1>
        <a:srgbClr val="16A2A7"/>
      </a:accent1>
      <a:accent2>
        <a:srgbClr val="8F9838"/>
      </a:accent2>
      <a:accent3>
        <a:srgbClr val="141D45"/>
      </a:accent3>
      <a:accent4>
        <a:srgbClr val="85BC41"/>
      </a:accent4>
      <a:accent5>
        <a:srgbClr val="009877"/>
      </a:accent5>
      <a:accent6>
        <a:srgbClr val="007F86"/>
      </a:accent6>
      <a:hlink>
        <a:srgbClr val="91278F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OAI_PPT_Template_update_4.pptx" id="{0FA3A5DE-101D-4F09-A7A8-982AA83307F3}" vid="{FE61C7BB-7132-4C9D-A909-ABFDC503760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ummary_x0020_Notes xmlns="e0104da6-ca60-4542-b058-de97dcc08c4f" xsi:nil="true"/>
    <_Status xmlns="http://schemas.microsoft.com/sharepoint/v3/fields">Draft</_Status>
    <Campaign xmlns="e0104da6-ca60-4542-b058-de97dcc08c4f" xsi:nil="true"/>
    <FP_x0020_Project_x0020_ID xmlns="e0104da6-ca60-4542-b058-de97dcc08c4f" xsi:nil="true"/>
    <TaxCatchAll xmlns="e0104da6-ca60-4542-b058-de97dcc08c4f" xsi:nil="true"/>
    <_dlc_DocId xmlns="ceda7488-6769-4314-a768-834defe1bf79">XZVWJ47HYJ4Y-2045068237-58</_dlc_DocId>
    <_dlc_DocIdUrl xmlns="ceda7488-6769-4314-a768-834defe1bf79">
      <Url>https://moreadvertising.sharepoint.com/sites/EOEA/EOEA-Rebrand/_layouts/15/DocIdRedir.aspx?ID=XZVWJ47HYJ4Y-2045068237-58</Url>
      <Description>XZVWJ47HYJ4Y-2045068237-58</Description>
    </_dlc_DocIdUrl>
    <Medium_x002f_Channel xmlns="e0104da6-ca60-4542-b058-de97dcc08c4f" xsi:nil="true"/>
    <Fiscal_x0020_Year xmlns="e0104da6-ca60-4542-b058-de97dcc08c4f" xsi:nil="true"/>
    <Audience xmlns="e0104da6-ca60-4542-b058-de97dcc08c4f" xsi:nil="true"/>
    <Asset_x0020_Type xmlns="e0104da6-ca60-4542-b058-de97dcc08c4f" xsi:nil="true"/>
    <Asset_x0020_Language xmlns="e0104da6-ca60-4542-b058-de97dcc08c4f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Creative Asset" ma:contentTypeID="0x010100A363D99F52F5614CB505ACA73E85AC9508003C9E370195EE6943ABBBDEAA276C4EC5" ma:contentTypeVersion="5" ma:contentTypeDescription="Default content type for all non-document content in the Creative Assets library. Test" ma:contentTypeScope="" ma:versionID="9b84afebc615a3cbeefbaa9b532fd60b">
  <xsd:schema xmlns:xsd="http://www.w3.org/2001/XMLSchema" xmlns:xs="http://www.w3.org/2001/XMLSchema" xmlns:p="http://schemas.microsoft.com/office/2006/metadata/properties" xmlns:ns2="http://schemas.microsoft.com/sharepoint/v3/fields" xmlns:ns3="e0104da6-ca60-4542-b058-de97dcc08c4f" xmlns:ns4="ceda7488-6769-4314-a768-834defe1bf79" targetNamespace="http://schemas.microsoft.com/office/2006/metadata/properties" ma:root="true" ma:fieldsID="de0db52ea1b4d69b02da2602a576edc3" ns2:_="" ns3:_="" ns4:_="">
    <xsd:import namespace="http://schemas.microsoft.com/sharepoint/v3/fields"/>
    <xsd:import namespace="e0104da6-ca60-4542-b058-de97dcc08c4f"/>
    <xsd:import namespace="ceda7488-6769-4314-a768-834defe1bf79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3:Summary_x0020_Notes" minOccurs="0"/>
                <xsd:element ref="ns3:Asset_x0020_Type" minOccurs="0"/>
                <xsd:element ref="ns3:Medium_x002f_Channel" minOccurs="0"/>
                <xsd:element ref="ns3:Campaign" minOccurs="0"/>
                <xsd:element ref="ns3:Asset_x0020_Language" minOccurs="0"/>
                <xsd:element ref="ns3:Audience" minOccurs="0"/>
                <xsd:element ref="ns3:Fiscal_x0020_Year" minOccurs="0"/>
                <xsd:element ref="ns3:FP_x0020_Project_x0020_ID" minOccurs="0"/>
                <xsd:element ref="ns3:TaxCatchAllLabel" minOccurs="0"/>
                <xsd:element ref="ns3:TaxCatchAll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2" nillable="true" ma:displayName="Status" ma:default="Draft" ma:format="Dropdown" ma:internalName="_Status">
      <xsd:simpleType>
        <xsd:union memberTypes="dms:Text">
          <xsd:simpleType>
            <xsd:restriction base="dms:Choice">
              <xsd:enumeration value="Draft"/>
              <xsd:enumeration value="Final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104da6-ca60-4542-b058-de97dcc08c4f" elementFormDefault="qualified">
    <xsd:import namespace="http://schemas.microsoft.com/office/2006/documentManagement/types"/>
    <xsd:import namespace="http://schemas.microsoft.com/office/infopath/2007/PartnerControls"/>
    <xsd:element name="Summary_x0020_Notes" ma:index="3" nillable="true" ma:displayName="File Notes" ma:internalName="Summary_x0020_Notes">
      <xsd:simpleType>
        <xsd:restriction base="dms:Note">
          <xsd:maxLength value="255"/>
        </xsd:restriction>
      </xsd:simpleType>
    </xsd:element>
    <xsd:element name="Asset_x0020_Type" ma:index="4" nillable="true" ma:displayName="Asset Type" ma:internalName="Asset_x0020_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udio"/>
                    <xsd:enumeration value="Billboards"/>
                    <xsd:enumeration value="Carousel"/>
                    <xsd:enumeration value="Collateral Material"/>
                    <xsd:enumeration value="Copy"/>
                    <xsd:enumeration value="GIF"/>
                    <xsd:enumeration value="Google"/>
                    <xsd:enumeration value="HTML5"/>
                    <xsd:enumeration value="OOH Poster"/>
                    <xsd:enumeration value="Print"/>
                    <xsd:enumeration value="Static"/>
                    <xsd:enumeration value="Transit"/>
                    <xsd:enumeration value="Video"/>
                  </xsd:restriction>
                </xsd:simpleType>
              </xsd:element>
            </xsd:sequence>
          </xsd:extension>
        </xsd:complexContent>
      </xsd:complexType>
    </xsd:element>
    <xsd:element name="Medium_x002f_Channel" ma:index="5" nillable="true" ma:displayName="Channel" ma:internalName="Medium_x002F_Channe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illboards"/>
                    <xsd:enumeration value="Broadcast Radio"/>
                    <xsd:enumeration value="Cstore"/>
                    <xsd:enumeration value="Digital Radio"/>
                    <xsd:enumeration value="Display"/>
                    <xsd:enumeration value="Email"/>
                    <xsd:enumeration value="Facebook"/>
                    <xsd:enumeration value="Google"/>
                    <xsd:enumeration value="Instagram"/>
                    <xsd:enumeration value="LinkedIn"/>
                    <xsd:enumeration value="Newspaper"/>
                    <xsd:enumeration value="Other OOH"/>
                    <xsd:enumeration value="OTT/CTV"/>
                    <xsd:enumeration value="Podcasts"/>
                    <xsd:enumeration value="Pre-roll"/>
                    <xsd:enumeration value="Snapchat"/>
                    <xsd:enumeration value="TikTok"/>
                    <xsd:enumeration value="Transit"/>
                    <xsd:enumeration value="TV"/>
                    <xsd:enumeration value="Twitter"/>
                    <xsd:enumeration value="YouTube"/>
                  </xsd:restriction>
                </xsd:simpleType>
              </xsd:element>
            </xsd:sequence>
          </xsd:extension>
        </xsd:complexContent>
      </xsd:complexType>
    </xsd:element>
    <xsd:element name="Campaign" ma:index="6" nillable="true" ma:displayName="Content" ma:internalName="Campaig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/a"/>
                  </xsd:restriction>
                </xsd:simpleType>
              </xsd:element>
            </xsd:sequence>
          </xsd:extension>
        </xsd:complexContent>
      </xsd:complexType>
    </xsd:element>
    <xsd:element name="Asset_x0020_Language" ma:index="7" nillable="true" ma:displayName="Asset Language" ma:internalName="Asset_x0020_Languag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nglish"/>
                    <xsd:enumeration value="Spanish"/>
                    <xsd:enumeration value="Portuguese (Brazilian)"/>
                  </xsd:restriction>
                </xsd:simpleType>
              </xsd:element>
            </xsd:sequence>
          </xsd:extension>
        </xsd:complexContent>
      </xsd:complexType>
    </xsd:element>
    <xsd:element name="Audience" ma:index="8" nillable="true" ma:displayName="Audience" ma:internalName="Audienc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General"/>
                  </xsd:restriction>
                </xsd:simpleType>
              </xsd:element>
            </xsd:sequence>
          </xsd:extension>
        </xsd:complexContent>
      </xsd:complexType>
    </xsd:element>
    <xsd:element name="Fiscal_x0020_Year" ma:index="9" nillable="true" ma:displayName="Fiscal Year" ma:internalName="Fiscal_x0020_Yea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FY20"/>
                    <xsd:enumeration value="FY21"/>
                    <xsd:enumeration value="FY22"/>
                    <xsd:enumeration value="FY23"/>
                    <xsd:enumeration value="FY24"/>
                  </xsd:restriction>
                </xsd:simpleType>
              </xsd:element>
            </xsd:sequence>
          </xsd:extension>
        </xsd:complexContent>
      </xsd:complexType>
    </xsd:element>
    <xsd:element name="FP_x0020_Project_x0020_ID" ma:index="10" nillable="true" ma:displayName="FP Project ID" ma:default="" ma:description="The FunctionPoint Project ID associated with this document, if applicable. " ma:internalName="FP_x0020_Project_x0020_ID">
      <xsd:simpleType>
        <xsd:restriction base="dms:Text">
          <xsd:maxLength value="255"/>
        </xsd:restriction>
      </xsd:simpleType>
    </xsd:element>
    <xsd:element name="TaxCatchAllLabel" ma:index="15" nillable="true" ma:displayName="Taxonomy Catch All Column1" ma:hidden="true" ma:list="{b06e75f8-9cb8-4d20-982c-d58313e79b71}" ma:internalName="TaxCatchAllLabel" ma:readOnly="true" ma:showField="CatchAllDataLabel" ma:web="ceda7488-6769-4314-a768-834defe1bf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17" nillable="true" ma:displayName="Taxonomy Catch All Column" ma:hidden="true" ma:list="{b06e75f8-9cb8-4d20-982c-d58313e79b71}" ma:internalName="TaxCatchAll" ma:showField="CatchAllData" ma:web="ceda7488-6769-4314-a768-834defe1bf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da7488-6769-4314-a768-834defe1bf79" elementFormDefault="qualified">
    <xsd:import namespace="http://schemas.microsoft.com/office/2006/documentManagement/types"/>
    <xsd:import namespace="http://schemas.microsoft.com/office/infopath/2007/PartnerControls"/>
    <xsd:element name="_dlc_DocId" ma:index="19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35a17503-25b0-43f6-9e27-24b7feaef17f" ContentTypeId="0x010100A363D99F52F5614CB505ACA73E85AC9508" PreviousValue="false" LastSyncTimeStamp="2022-11-30T14:48:37.347Z"/>
</file>

<file path=customXml/itemProps1.xml><?xml version="1.0" encoding="utf-8"?>
<ds:datastoreItem xmlns:ds="http://schemas.openxmlformats.org/officeDocument/2006/customXml" ds:itemID="{FC7FA31D-8C65-4CBF-82F0-5840AE50469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842620E-C15B-42AC-8608-80511A4499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EFDBA8-AE89-4F32-8A31-860456AA5AAA}">
  <ds:schemaRefs>
    <ds:schemaRef ds:uri="ceda7488-6769-4314-a768-834defe1bf79"/>
    <ds:schemaRef ds:uri="e0104da6-ca60-4542-b058-de97dcc08c4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/field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A41D2C0D-6673-460E-A760-E10CD30130BF}">
  <ds:schemaRefs>
    <ds:schemaRef ds:uri="ceda7488-6769-4314-a768-834defe1bf79"/>
    <ds:schemaRef ds:uri="e0104da6-ca60-4542-b058-de97dcc08c4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DB92C0CD-74F8-4017-94A1-05B79A590FA6}">
  <ds:schemaRefs>
    <ds:schemaRef ds:uri="Microsoft.SharePoint.Taxonomy.ContentTypeSync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ALR Commission_Reg Overview (2025.02.26)</Template>
  <TotalTime>10</TotalTime>
  <Words>751</Words>
  <Application>Microsoft Office PowerPoint</Application>
  <PresentationFormat>Widescreen</PresentationFormat>
  <Paragraphs>182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Corbel</vt:lpstr>
      <vt:lpstr>Symbol</vt:lpstr>
      <vt:lpstr>2_Office Theme</vt:lpstr>
      <vt:lpstr>1_Custom Design</vt:lpstr>
      <vt:lpstr>3_Office Theme</vt:lpstr>
      <vt:lpstr>ALR Commission Meeting  #11 Tuesday, November  17th | 11:00 AM</vt:lpstr>
      <vt:lpstr>Agenda</vt:lpstr>
      <vt:lpstr>Final Report Roadmap</vt:lpstr>
      <vt:lpstr>Final Report Roadmap Calendar </vt:lpstr>
      <vt:lpstr>Massachusetts Affordable Housing Options for Older Adults</vt:lpstr>
      <vt:lpstr>Key Terms</vt:lpstr>
      <vt:lpstr>Components of Affordable Housing</vt:lpstr>
      <vt:lpstr>Types of Affordable Housing</vt:lpstr>
      <vt:lpstr>Housing Options for Older Adults in Massachusetts</vt:lpstr>
      <vt:lpstr>Eligibility for Senior Affordable Housing &amp; Long-Term Services and Supports </vt:lpstr>
      <vt:lpstr>Thank You</vt:lpstr>
    </vt:vector>
  </TitlesOfParts>
  <Company>Commonwealth of Massachusetts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Moyer, Whitney (ELD)</dc:creator>
  <cp:lastModifiedBy>Romano, Eleanor (ELD)</cp:lastModifiedBy>
  <cp:revision>4</cp:revision>
  <cp:lastPrinted>2025-11-18T13:30:31Z</cp:lastPrinted>
  <dcterms:created xsi:type="dcterms:W3CDTF">2025-02-24T20:52:57Z</dcterms:created>
  <dcterms:modified xsi:type="dcterms:W3CDTF">2025-12-02T20:54:21Z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0x010100A363D99F52F5614CB505ACA73E85AC9508003C9E370195EE6943ABBBDEAA276C4EC5</vt:lpwstr>
  </property>
  <property fmtid="{D5CDD505-2E9C-101B-9397-08002B2CF9AE}" pid="3" name="_dlc_DocIdItemGuid">
    <vt:lpwstr>2d9ed784-1215-4c18-9906-47a6f2b7db94</vt:lpwstr>
  </property>
  <property fmtid="{D5CDD505-2E9C-101B-9397-08002B2CF9AE}" pid="4" name="SharedWithUsers">
    <vt:lpwstr>27;#Michael Tiedemann</vt:lpwstr>
  </property>
</Properties>
</file>