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microsoft.com/office/2020/02/relationships/classificationlabels" Target="docMetadata/LabelInfo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3" r:id="rId1"/>
    <p:sldMasterId id="2147483682" r:id="rId2"/>
  </p:sldMasterIdLst>
  <p:notesMasterIdLst>
    <p:notesMasterId r:id="rId26"/>
  </p:notesMasterIdLst>
  <p:sldIdLst>
    <p:sldId id="472" r:id="rId3"/>
    <p:sldId id="805" r:id="rId4"/>
    <p:sldId id="568" r:id="rId5"/>
    <p:sldId id="577" r:id="rId6"/>
    <p:sldId id="693" r:id="rId7"/>
    <p:sldId id="843" r:id="rId8"/>
    <p:sldId id="694" r:id="rId9"/>
    <p:sldId id="703" r:id="rId10"/>
    <p:sldId id="684" r:id="rId11"/>
    <p:sldId id="696" r:id="rId12"/>
    <p:sldId id="697" r:id="rId13"/>
    <p:sldId id="844" r:id="rId14"/>
    <p:sldId id="700" r:id="rId15"/>
    <p:sldId id="598" r:id="rId16"/>
    <p:sldId id="604" r:id="rId17"/>
    <p:sldId id="698" r:id="rId18"/>
    <p:sldId id="704" r:id="rId19"/>
    <p:sldId id="606" r:id="rId20"/>
    <p:sldId id="821" r:id="rId21"/>
    <p:sldId id="849" r:id="rId22"/>
    <p:sldId id="848" r:id="rId23"/>
    <p:sldId id="847" r:id="rId24"/>
    <p:sldId id="813" r:id="rId25"/>
  </p:sldIdLst>
  <p:sldSz cx="12192000" cy="6858000"/>
  <p:notesSz cx="7102475" cy="9388475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C0A50036-BB00-2B58-AC14-87F4EC3FA9B4}" name="Roberts, Nicholas P. (ELD)" initials="RNP(" userId="S::Nicholas.P.Roberts@mass.gov::e42477b6-73ba-4779-9746-b20104d57a5b" providerId="AD"/>
  <p188:author id="{C5784F77-BEC9-907E-5D14-6FEEE20296AA}" name="Philbrick, Shannon (ELD)" initials="PS(" userId="S::shannon.philbrick@mass.gov::6bfe0104-2f17-4a97-a9c3-3b4a60c642d5" providerId="AD"/>
  <p188:author id="{14D1DFED-80A6-11E3-D81A-820FA11158B4}" name="Vidler, Lynn (ELD)" initials="VL(" userId="S::Lynn.Vidler@mass.gov::1675df6e-cb8d-4bc7-97a2-e341fd57e1c5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99"/>
    <a:srgbClr val="FCF4E8"/>
    <a:srgbClr val="FFF8E1"/>
    <a:srgbClr val="F4DBB6"/>
    <a:srgbClr val="F6E1C2"/>
    <a:srgbClr val="004A82"/>
    <a:srgbClr val="5CBBCE"/>
    <a:srgbClr val="FF6D6D"/>
    <a:srgbClr val="FFB3B3"/>
    <a:srgbClr val="181D7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D62C309B-953B-41FF-AD07-29D1BF941BDB}" v="58" dt="2025-05-06T18:44:54.014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202B0CA-FC54-4496-8BCA-5EF66A818D29}" styleName="Dark Style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46F890A9-2807-4EBB-B81D-B2AA78EC7F39}" styleName="Dark Style 2 - Accent 5/Ac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91EBBBCC-DAD2-459C-BE2E-F6DE35CF9A28}" styleName="Dark Style 2 - Accent 3/Accent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0660B408-B3CF-4A94-85FC-2B1E0A45F4A2}" styleName="Dark Style 2 - Accent 1/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8FD4443E-F989-4FC4-A0C8-D5A2AF1F390B}" styleName="Dark Style 1 - Accent 5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wholeTbl>
    <a:band1H>
      <a:tcStyle>
        <a:tcBdr/>
        <a:fill>
          <a:solidFill>
            <a:schemeClr val="accent5">
              <a:shade val="60000"/>
            </a:schemeClr>
          </a:solidFill>
        </a:fill>
      </a:tcStyle>
    </a:band1H>
    <a:band1V>
      <a:tcStyle>
        <a:tcBdr/>
        <a:fill>
          <a:solidFill>
            <a:schemeClr val="accent5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5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5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5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E8034E78-7F5D-4C2E-B375-FC64B27BC917}" styleName="Dark Style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dk1">
              <a:tint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dk1">
              <a:tint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dk1">
              <a:tint val="6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88327" autoAdjust="0"/>
  </p:normalViewPr>
  <p:slideViewPr>
    <p:cSldViewPr snapToGrid="0">
      <p:cViewPr varScale="1">
        <p:scale>
          <a:sx n="87" d="100"/>
          <a:sy n="87" d="100"/>
        </p:scale>
        <p:origin x="1416" y="90"/>
      </p:cViewPr>
      <p:guideLst>
        <p:guide orient="horz" pos="2160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microsoft.com/office/2018/10/relationships/authors" Target="author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microsoft.com/office/2015/10/relationships/revisionInfo" Target="revisionInfo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diagrams/_rels/data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svg"/><Relationship Id="rId3" Type="http://schemas.openxmlformats.org/officeDocument/2006/relationships/image" Target="../media/image27.png"/><Relationship Id="rId7" Type="http://schemas.openxmlformats.org/officeDocument/2006/relationships/image" Target="../media/image31.png"/><Relationship Id="rId12" Type="http://schemas.openxmlformats.org/officeDocument/2006/relationships/image" Target="../media/image36.svg"/><Relationship Id="rId2" Type="http://schemas.openxmlformats.org/officeDocument/2006/relationships/image" Target="../media/image26.svg"/><Relationship Id="rId1" Type="http://schemas.openxmlformats.org/officeDocument/2006/relationships/image" Target="../media/image25.png"/><Relationship Id="rId6" Type="http://schemas.openxmlformats.org/officeDocument/2006/relationships/image" Target="../media/image30.svg"/><Relationship Id="rId11" Type="http://schemas.openxmlformats.org/officeDocument/2006/relationships/image" Target="../media/image35.png"/><Relationship Id="rId5" Type="http://schemas.openxmlformats.org/officeDocument/2006/relationships/image" Target="../media/image29.png"/><Relationship Id="rId10" Type="http://schemas.openxmlformats.org/officeDocument/2006/relationships/image" Target="../media/image34.svg"/><Relationship Id="rId4" Type="http://schemas.openxmlformats.org/officeDocument/2006/relationships/image" Target="../media/image28.svg"/><Relationship Id="rId9" Type="http://schemas.openxmlformats.org/officeDocument/2006/relationships/image" Target="../media/image33.png"/></Relationships>
</file>

<file path=ppt/diagrams/_rels/drawing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svg"/><Relationship Id="rId3" Type="http://schemas.openxmlformats.org/officeDocument/2006/relationships/image" Target="../media/image27.png"/><Relationship Id="rId7" Type="http://schemas.openxmlformats.org/officeDocument/2006/relationships/image" Target="../media/image31.png"/><Relationship Id="rId12" Type="http://schemas.openxmlformats.org/officeDocument/2006/relationships/image" Target="../media/image36.svg"/><Relationship Id="rId2" Type="http://schemas.openxmlformats.org/officeDocument/2006/relationships/image" Target="../media/image26.svg"/><Relationship Id="rId1" Type="http://schemas.openxmlformats.org/officeDocument/2006/relationships/image" Target="../media/image25.png"/><Relationship Id="rId6" Type="http://schemas.openxmlformats.org/officeDocument/2006/relationships/image" Target="../media/image30.svg"/><Relationship Id="rId11" Type="http://schemas.openxmlformats.org/officeDocument/2006/relationships/image" Target="../media/image35.png"/><Relationship Id="rId5" Type="http://schemas.openxmlformats.org/officeDocument/2006/relationships/image" Target="../media/image29.png"/><Relationship Id="rId10" Type="http://schemas.openxmlformats.org/officeDocument/2006/relationships/image" Target="../media/image34.svg"/><Relationship Id="rId4" Type="http://schemas.openxmlformats.org/officeDocument/2006/relationships/image" Target="../media/image28.svg"/><Relationship Id="rId9" Type="http://schemas.openxmlformats.org/officeDocument/2006/relationships/image" Target="../media/image33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1">
  <dgm:title val=""/>
  <dgm:desc val=""/>
  <dgm:catLst>
    <dgm:cat type="accent2" pri="11100"/>
  </dgm:catLst>
  <dgm:styleLbl name="node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2">
        <a:alpha val="4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6DE9AFC-7E9C-43AB-9D37-E0AB5EAA714E}" type="doc">
      <dgm:prSet loTypeId="urn:microsoft.com/office/officeart/2005/8/layout/pList2" loCatId="list" qsTypeId="urn:microsoft.com/office/officeart/2005/8/quickstyle/simple1" qsCatId="simple" csTypeId="urn:microsoft.com/office/officeart/2005/8/colors/accent2_1" csCatId="accent2" phldr="1"/>
      <dgm:spPr/>
    </dgm:pt>
    <dgm:pt modelId="{2D8E7869-C3AB-4121-A5EA-349246A36F02}">
      <dgm:prSet phldrT="[Text]" custT="1"/>
      <dgm:spPr>
        <a:solidFill>
          <a:srgbClr val="EAEAFA"/>
        </a:solidFill>
      </dgm:spPr>
      <dgm:t>
        <a:bodyPr anchor="t"/>
        <a:lstStyle/>
        <a:p>
          <a:r>
            <a:rPr lang="en-US" sz="2400" b="1" dirty="0">
              <a:solidFill>
                <a:srgbClr val="7030A0"/>
              </a:solidFill>
              <a:latin typeface="Corbel" panose="020B0503020204020204" pitchFamily="34" charset="0"/>
            </a:rPr>
            <a:t>1</a:t>
          </a:r>
        </a:p>
        <a:p>
          <a:r>
            <a:rPr lang="en-US" sz="1800" b="1" dirty="0">
              <a:solidFill>
                <a:srgbClr val="7030A0"/>
              </a:solidFill>
              <a:latin typeface="Corbel" panose="020B0503020204020204" pitchFamily="34" charset="0"/>
            </a:rPr>
            <a:t>Risk Reduction</a:t>
          </a:r>
        </a:p>
      </dgm:t>
    </dgm:pt>
    <dgm:pt modelId="{67D7966B-5CB0-4B9E-93FD-D6B20122F58E}" type="parTrans" cxnId="{2A9FE64E-EABB-4194-838A-6676DBDB6B33}">
      <dgm:prSet/>
      <dgm:spPr/>
      <dgm:t>
        <a:bodyPr/>
        <a:lstStyle/>
        <a:p>
          <a:endParaRPr lang="en-US"/>
        </a:p>
      </dgm:t>
    </dgm:pt>
    <dgm:pt modelId="{6AB4F8DF-92D1-461F-A89F-39C213CEB58B}" type="sibTrans" cxnId="{2A9FE64E-EABB-4194-838A-6676DBDB6B33}">
      <dgm:prSet/>
      <dgm:spPr/>
      <dgm:t>
        <a:bodyPr/>
        <a:lstStyle/>
        <a:p>
          <a:endParaRPr lang="en-US"/>
        </a:p>
      </dgm:t>
    </dgm:pt>
    <dgm:pt modelId="{F68C92E9-4B17-425E-81DF-890C354C274E}">
      <dgm:prSet phldrT="[Text]" custT="1"/>
      <dgm:spPr>
        <a:solidFill>
          <a:srgbClr val="EAEAFA"/>
        </a:solidFill>
      </dgm:spPr>
      <dgm:t>
        <a:bodyPr anchor="t"/>
        <a:lstStyle/>
        <a:p>
          <a:r>
            <a:rPr lang="en-US" sz="2400" b="1" dirty="0">
              <a:solidFill>
                <a:srgbClr val="7030A0"/>
              </a:solidFill>
              <a:latin typeface="Corbel" panose="020B0503020204020204" pitchFamily="34" charset="0"/>
            </a:rPr>
            <a:t>2</a:t>
          </a:r>
        </a:p>
        <a:p>
          <a:r>
            <a:rPr lang="en-US" sz="1800" b="1" dirty="0">
              <a:solidFill>
                <a:srgbClr val="7030A0"/>
              </a:solidFill>
              <a:latin typeface="Corbel" panose="020B0503020204020204" pitchFamily="34" charset="0"/>
            </a:rPr>
            <a:t>Early Recognition, Detection, and Diagnosis</a:t>
          </a:r>
        </a:p>
      </dgm:t>
    </dgm:pt>
    <dgm:pt modelId="{B6DA04F3-919A-45BC-8B6D-D23B8F0DD36C}" type="parTrans" cxnId="{D3532C6C-4E8C-44FF-8DA6-296A5C12F542}">
      <dgm:prSet/>
      <dgm:spPr/>
      <dgm:t>
        <a:bodyPr/>
        <a:lstStyle/>
        <a:p>
          <a:endParaRPr lang="en-US"/>
        </a:p>
      </dgm:t>
    </dgm:pt>
    <dgm:pt modelId="{E42AA163-5C65-4BCB-89FE-12FDAD40A801}" type="sibTrans" cxnId="{D3532C6C-4E8C-44FF-8DA6-296A5C12F542}">
      <dgm:prSet/>
      <dgm:spPr/>
      <dgm:t>
        <a:bodyPr/>
        <a:lstStyle/>
        <a:p>
          <a:endParaRPr lang="en-US"/>
        </a:p>
      </dgm:t>
    </dgm:pt>
    <dgm:pt modelId="{DFC24853-62E7-4B96-A652-CB32CCD2EC94}">
      <dgm:prSet phldrT="[Text]" custT="1"/>
      <dgm:spPr>
        <a:solidFill>
          <a:srgbClr val="EAEAFA"/>
        </a:solidFill>
      </dgm:spPr>
      <dgm:t>
        <a:bodyPr anchor="t"/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1" kern="1200" dirty="0">
              <a:solidFill>
                <a:srgbClr val="7030A0"/>
              </a:solidFill>
              <a:latin typeface="Corbel" panose="020B0503020204020204" pitchFamily="34" charset="0"/>
              <a:ea typeface="+mn-ea"/>
              <a:cs typeface="+mn-cs"/>
            </a:rPr>
            <a:t>3</a:t>
          </a:r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ts val="0"/>
            </a:spcAft>
            <a:buNone/>
          </a:pPr>
          <a:r>
            <a:rPr lang="en-US" sz="1800" b="1" kern="1200" dirty="0" err="1">
              <a:solidFill>
                <a:srgbClr val="7030A0"/>
              </a:solidFill>
              <a:latin typeface="Corbel" panose="020B0503020204020204" pitchFamily="34" charset="0"/>
              <a:ea typeface="+mn-ea"/>
              <a:cs typeface="+mn-cs"/>
            </a:rPr>
            <a:t>Communica</a:t>
          </a:r>
          <a:r>
            <a:rPr lang="en-US" sz="1800" b="1" kern="1200" dirty="0">
              <a:solidFill>
                <a:srgbClr val="7030A0"/>
              </a:solidFill>
              <a:latin typeface="Corbel" panose="020B0503020204020204" pitchFamily="34" charset="0"/>
              <a:ea typeface="+mn-ea"/>
              <a:cs typeface="+mn-cs"/>
            </a:rPr>
            <a:t>-</a:t>
          </a:r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kern="1200" dirty="0" err="1">
              <a:solidFill>
                <a:srgbClr val="7030A0"/>
              </a:solidFill>
              <a:latin typeface="Corbel" panose="020B0503020204020204" pitchFamily="34" charset="0"/>
              <a:ea typeface="+mn-ea"/>
              <a:cs typeface="+mn-cs"/>
            </a:rPr>
            <a:t>tion</a:t>
          </a:r>
          <a:r>
            <a:rPr lang="en-US" sz="1800" b="1" kern="1200" dirty="0">
              <a:solidFill>
                <a:srgbClr val="7030A0"/>
              </a:solidFill>
              <a:latin typeface="Corbel" panose="020B0503020204020204" pitchFamily="34" charset="0"/>
              <a:ea typeface="+mn-ea"/>
              <a:cs typeface="+mn-cs"/>
            </a:rPr>
            <a:t> and Support at Diagnosis</a:t>
          </a:r>
        </a:p>
      </dgm:t>
    </dgm:pt>
    <dgm:pt modelId="{C33B3F88-BACB-439B-A0C1-FCB1B4C46568}" type="parTrans" cxnId="{D5115449-22E3-4982-A8DB-A56421A897DD}">
      <dgm:prSet/>
      <dgm:spPr/>
      <dgm:t>
        <a:bodyPr/>
        <a:lstStyle/>
        <a:p>
          <a:endParaRPr lang="en-US"/>
        </a:p>
      </dgm:t>
    </dgm:pt>
    <dgm:pt modelId="{7B9D37B7-979B-44D2-89D0-D49A0FA72ECA}" type="sibTrans" cxnId="{D5115449-22E3-4982-A8DB-A56421A897DD}">
      <dgm:prSet/>
      <dgm:spPr/>
      <dgm:t>
        <a:bodyPr/>
        <a:lstStyle/>
        <a:p>
          <a:endParaRPr lang="en-US"/>
        </a:p>
      </dgm:t>
    </dgm:pt>
    <dgm:pt modelId="{58FA724E-9AF3-45A8-983D-E51C6F16F567}">
      <dgm:prSet phldrT="[Text]" custT="1"/>
      <dgm:spPr>
        <a:solidFill>
          <a:srgbClr val="EAEAFA"/>
        </a:solidFill>
      </dgm:spPr>
      <dgm:t>
        <a:bodyPr anchor="t"/>
        <a:lstStyle/>
        <a:p>
          <a:r>
            <a:rPr lang="en-US" sz="2400" b="1" dirty="0">
              <a:solidFill>
                <a:srgbClr val="7030A0"/>
              </a:solidFill>
              <a:latin typeface="Corbel" panose="020B0503020204020204" pitchFamily="34" charset="0"/>
            </a:rPr>
            <a:t>4</a:t>
          </a:r>
        </a:p>
        <a:p>
          <a:r>
            <a:rPr lang="en-US" sz="1800" b="1" dirty="0">
              <a:solidFill>
                <a:srgbClr val="7030A0"/>
              </a:solidFill>
              <a:latin typeface="Corbel" panose="020B0503020204020204" pitchFamily="34" charset="0"/>
            </a:rPr>
            <a:t>Caregiver Support &amp; Education, and System Navigation</a:t>
          </a:r>
        </a:p>
      </dgm:t>
    </dgm:pt>
    <dgm:pt modelId="{E8EFF61B-9498-44E2-B344-E1C628FA3D29}" type="parTrans" cxnId="{225AAB4B-17E1-4693-B469-3A0CEBF5D29C}">
      <dgm:prSet/>
      <dgm:spPr/>
      <dgm:t>
        <a:bodyPr/>
        <a:lstStyle/>
        <a:p>
          <a:endParaRPr lang="en-US"/>
        </a:p>
      </dgm:t>
    </dgm:pt>
    <dgm:pt modelId="{E787F0F0-C207-4885-BFC7-D8A534B58A97}" type="sibTrans" cxnId="{225AAB4B-17E1-4693-B469-3A0CEBF5D29C}">
      <dgm:prSet/>
      <dgm:spPr/>
      <dgm:t>
        <a:bodyPr/>
        <a:lstStyle/>
        <a:p>
          <a:endParaRPr lang="en-US"/>
        </a:p>
      </dgm:t>
    </dgm:pt>
    <dgm:pt modelId="{97FE3683-4C59-4C80-A4C8-1296BCC177D7}">
      <dgm:prSet phldrT="[Text]" custT="1"/>
      <dgm:spPr>
        <a:solidFill>
          <a:srgbClr val="EAEAFA"/>
        </a:solidFill>
      </dgm:spPr>
      <dgm:t>
        <a:bodyPr anchor="t"/>
        <a:lstStyle/>
        <a:p>
          <a:r>
            <a:rPr lang="en-US" sz="2400" b="1" dirty="0">
              <a:solidFill>
                <a:srgbClr val="7030A0"/>
              </a:solidFill>
              <a:latin typeface="Corbel" panose="020B0503020204020204" pitchFamily="34" charset="0"/>
            </a:rPr>
            <a:t>5</a:t>
          </a:r>
        </a:p>
        <a:p>
          <a:r>
            <a:rPr lang="en-US" sz="1800" b="1" dirty="0">
              <a:solidFill>
                <a:srgbClr val="7030A0"/>
              </a:solidFill>
              <a:latin typeface="Corbel" panose="020B0503020204020204" pitchFamily="34" charset="0"/>
            </a:rPr>
            <a:t>Integrated, Equitable, and High-Quality Dementia Care</a:t>
          </a:r>
        </a:p>
      </dgm:t>
    </dgm:pt>
    <dgm:pt modelId="{2411F477-8DF6-4797-BA82-31F98D2CA29D}" type="parTrans" cxnId="{6D8D79DE-75B2-4FFF-B903-22A6C49CCA59}">
      <dgm:prSet/>
      <dgm:spPr/>
      <dgm:t>
        <a:bodyPr/>
        <a:lstStyle/>
        <a:p>
          <a:endParaRPr lang="en-US"/>
        </a:p>
      </dgm:t>
    </dgm:pt>
    <dgm:pt modelId="{208811CB-2B7D-47B2-9646-7D5508A962AE}" type="sibTrans" cxnId="{6D8D79DE-75B2-4FFF-B903-22A6C49CCA59}">
      <dgm:prSet/>
      <dgm:spPr/>
      <dgm:t>
        <a:bodyPr/>
        <a:lstStyle/>
        <a:p>
          <a:endParaRPr lang="en-US"/>
        </a:p>
      </dgm:t>
    </dgm:pt>
    <dgm:pt modelId="{DF91BB06-1992-4506-B81C-7A45A83F15EA}">
      <dgm:prSet phldrT="[Text]" custT="1"/>
      <dgm:spPr>
        <a:solidFill>
          <a:srgbClr val="EAEAFA"/>
        </a:solidFill>
      </dgm:spPr>
      <dgm:t>
        <a:bodyPr anchor="t"/>
        <a:lstStyle/>
        <a:p>
          <a:r>
            <a:rPr lang="en-US" sz="2400" b="1" dirty="0">
              <a:solidFill>
                <a:srgbClr val="7030A0"/>
              </a:solidFill>
              <a:latin typeface="Corbel" panose="020B0503020204020204" pitchFamily="34" charset="0"/>
            </a:rPr>
            <a:t>6</a:t>
          </a:r>
        </a:p>
        <a:p>
          <a:r>
            <a:rPr lang="en-US" sz="1800" b="1" dirty="0">
              <a:solidFill>
                <a:srgbClr val="7030A0"/>
              </a:solidFill>
              <a:latin typeface="Corbel" panose="020B0503020204020204" pitchFamily="34" charset="0"/>
            </a:rPr>
            <a:t>Safe and  Accessible Physical Environ-</a:t>
          </a:r>
          <a:r>
            <a:rPr lang="en-US" sz="1800" b="1" dirty="0" err="1">
              <a:solidFill>
                <a:srgbClr val="7030A0"/>
              </a:solidFill>
              <a:latin typeface="Corbel" panose="020B0503020204020204" pitchFamily="34" charset="0"/>
            </a:rPr>
            <a:t>ments</a:t>
          </a:r>
          <a:endParaRPr lang="en-US" sz="1800" b="1" dirty="0">
            <a:solidFill>
              <a:srgbClr val="7030A0"/>
            </a:solidFill>
            <a:latin typeface="Corbel" panose="020B0503020204020204" pitchFamily="34" charset="0"/>
          </a:endParaRPr>
        </a:p>
      </dgm:t>
    </dgm:pt>
    <dgm:pt modelId="{B87D96DE-6E82-4B70-ADD0-5F330F50389F}" type="parTrans" cxnId="{5E210CFA-7AFB-4858-ABD3-5FAA5C570ADA}">
      <dgm:prSet/>
      <dgm:spPr/>
      <dgm:t>
        <a:bodyPr/>
        <a:lstStyle/>
        <a:p>
          <a:endParaRPr lang="en-US"/>
        </a:p>
      </dgm:t>
    </dgm:pt>
    <dgm:pt modelId="{838C4588-F66B-4D03-A71F-2F0990EC68BC}" type="sibTrans" cxnId="{5E210CFA-7AFB-4858-ABD3-5FAA5C570ADA}">
      <dgm:prSet/>
      <dgm:spPr/>
      <dgm:t>
        <a:bodyPr/>
        <a:lstStyle/>
        <a:p>
          <a:endParaRPr lang="en-US"/>
        </a:p>
      </dgm:t>
    </dgm:pt>
    <dgm:pt modelId="{D9C4FA70-5E25-4A9F-9C75-33BF0E5A685F}" type="pres">
      <dgm:prSet presAssocID="{46DE9AFC-7E9C-43AB-9D37-E0AB5EAA714E}" presName="Name0" presStyleCnt="0">
        <dgm:presLayoutVars>
          <dgm:dir/>
          <dgm:resizeHandles val="exact"/>
        </dgm:presLayoutVars>
      </dgm:prSet>
      <dgm:spPr/>
    </dgm:pt>
    <dgm:pt modelId="{FA89F932-151F-4316-A234-C9E6BF261759}" type="pres">
      <dgm:prSet presAssocID="{46DE9AFC-7E9C-43AB-9D37-E0AB5EAA714E}" presName="bkgdShp" presStyleLbl="alignAccFollowNode1" presStyleIdx="0" presStyleCnt="1" custLinFactNeighborY="513"/>
      <dgm:spPr>
        <a:solidFill>
          <a:srgbClr val="F8E9D4">
            <a:alpha val="89804"/>
          </a:srgbClr>
        </a:solidFill>
        <a:ln w="57150">
          <a:solidFill>
            <a:srgbClr val="7030A0"/>
          </a:solidFill>
        </a:ln>
      </dgm:spPr>
    </dgm:pt>
    <dgm:pt modelId="{A8A8C2E7-FDF8-47E1-9192-4BD3BE1579F7}" type="pres">
      <dgm:prSet presAssocID="{46DE9AFC-7E9C-43AB-9D37-E0AB5EAA714E}" presName="linComp" presStyleCnt="0"/>
      <dgm:spPr/>
    </dgm:pt>
    <dgm:pt modelId="{CA1BDB9A-2EBD-47C8-A646-7A663885CCA0}" type="pres">
      <dgm:prSet presAssocID="{2D8E7869-C3AB-4121-A5EA-349246A36F02}" presName="compNode" presStyleCnt="0"/>
      <dgm:spPr/>
    </dgm:pt>
    <dgm:pt modelId="{C1718B66-D6F1-4C9D-AECC-7E8D12D253DC}" type="pres">
      <dgm:prSet presAssocID="{2D8E7869-C3AB-4121-A5EA-349246A36F02}" presName="node" presStyleLbl="node1" presStyleIdx="0" presStyleCnt="6" custScaleX="386694" custLinFactNeighborX="-26440" custLinFactNeighborY="-5879">
        <dgm:presLayoutVars>
          <dgm:bulletEnabled val="1"/>
        </dgm:presLayoutVars>
      </dgm:prSet>
      <dgm:spPr/>
    </dgm:pt>
    <dgm:pt modelId="{80FC6B79-4125-4006-A4D3-84A50C10EEC4}" type="pres">
      <dgm:prSet presAssocID="{2D8E7869-C3AB-4121-A5EA-349246A36F02}" presName="invisiNode" presStyleLbl="node1" presStyleIdx="0" presStyleCnt="6"/>
      <dgm:spPr/>
    </dgm:pt>
    <dgm:pt modelId="{E524DDDE-B11D-46BB-B08B-D24BDD15441F}" type="pres">
      <dgm:prSet presAssocID="{2D8E7869-C3AB-4121-A5EA-349246A36F02}" presName="imagNode" presStyleLbl="fgImgPlace1" presStyleIdx="0" presStyleCnt="6" custScaleX="297580" custScaleY="95773" custLinFactNeighborX="-21642" custLinFactNeighborY="-2799"/>
      <dgm:spPr>
        <a:blipFill>
          <a:blip xmlns:r="http://schemas.openxmlformats.org/officeDocument/2006/relationships" r:embed="rId1"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 l="-5000" r="-5000"/>
          </a:stretch>
        </a:blipFill>
      </dgm:spPr>
      <dgm:extLst>
        <a:ext uri="{E40237B7-FDA0-4F09-8148-C483321AD2D9}">
          <dgm14:cNvPr xmlns:dgm14="http://schemas.microsoft.com/office/drawing/2010/diagram" id="0" name="" descr="Right And Left Brain outline"/>
        </a:ext>
      </dgm:extLst>
    </dgm:pt>
    <dgm:pt modelId="{793E0963-E880-4B24-AC57-266969708E5D}" type="pres">
      <dgm:prSet presAssocID="{6AB4F8DF-92D1-461F-A89F-39C213CEB58B}" presName="sibTrans" presStyleLbl="sibTrans2D1" presStyleIdx="0" presStyleCnt="0"/>
      <dgm:spPr/>
    </dgm:pt>
    <dgm:pt modelId="{01A0D6AA-8621-4917-A5C9-14A1A56466DB}" type="pres">
      <dgm:prSet presAssocID="{F68C92E9-4B17-425E-81DF-890C354C274E}" presName="compNode" presStyleCnt="0"/>
      <dgm:spPr/>
    </dgm:pt>
    <dgm:pt modelId="{BA03B2A0-DC7A-477E-B93D-63BC5694259C}" type="pres">
      <dgm:prSet presAssocID="{F68C92E9-4B17-425E-81DF-890C354C274E}" presName="node" presStyleLbl="node1" presStyleIdx="1" presStyleCnt="6" custScaleX="403503" custLinFactNeighborX="-14435" custLinFactNeighborY="-5879">
        <dgm:presLayoutVars>
          <dgm:bulletEnabled val="1"/>
        </dgm:presLayoutVars>
      </dgm:prSet>
      <dgm:spPr/>
    </dgm:pt>
    <dgm:pt modelId="{5DD76F35-449E-4AD1-AF83-2258CCF012CA}" type="pres">
      <dgm:prSet presAssocID="{F68C92E9-4B17-425E-81DF-890C354C274E}" presName="invisiNode" presStyleLbl="node1" presStyleIdx="1" presStyleCnt="6"/>
      <dgm:spPr/>
    </dgm:pt>
    <dgm:pt modelId="{ABDA26A0-5407-4547-A598-25692A1F6D6B}" type="pres">
      <dgm:prSet presAssocID="{F68C92E9-4B17-425E-81DF-890C354C274E}" presName="imagNode" presStyleLbl="fgImgPlace1" presStyleIdx="1" presStyleCnt="6" custScaleX="332690" custScaleY="95772" custLinFactNeighborX="-15497" custLinFactNeighborY="-2100"/>
      <dgm:spPr>
        <a:blipFill>
          <a:blip xmlns:r="http://schemas.openxmlformats.org/officeDocument/2006/relationships"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 l="-5000" r="-5000"/>
          </a:stretch>
        </a:blipFill>
      </dgm:spPr>
      <dgm:extLst>
        <a:ext uri="{E40237B7-FDA0-4F09-8148-C483321AD2D9}">
          <dgm14:cNvPr xmlns:dgm14="http://schemas.microsoft.com/office/drawing/2010/diagram" id="0" name="" descr="Doctor female outline"/>
        </a:ext>
      </dgm:extLst>
    </dgm:pt>
    <dgm:pt modelId="{2A053ACC-53A1-4895-A9F0-C673A25D7375}" type="pres">
      <dgm:prSet presAssocID="{E42AA163-5C65-4BCB-89FE-12FDAD40A801}" presName="sibTrans" presStyleLbl="sibTrans2D1" presStyleIdx="0" presStyleCnt="0"/>
      <dgm:spPr/>
    </dgm:pt>
    <dgm:pt modelId="{6F60560D-E9B6-4956-9CB3-994B3F9AF811}" type="pres">
      <dgm:prSet presAssocID="{DFC24853-62E7-4B96-A652-CB32CCD2EC94}" presName="compNode" presStyleCnt="0"/>
      <dgm:spPr/>
    </dgm:pt>
    <dgm:pt modelId="{58D59989-926E-4C29-9A30-EE75F02906E2}" type="pres">
      <dgm:prSet presAssocID="{DFC24853-62E7-4B96-A652-CB32CCD2EC94}" presName="node" presStyleLbl="node1" presStyleIdx="2" presStyleCnt="6" custScaleX="392792" custLinFactNeighborX="-9384" custLinFactNeighborY="-6299">
        <dgm:presLayoutVars>
          <dgm:bulletEnabled val="1"/>
        </dgm:presLayoutVars>
      </dgm:prSet>
      <dgm:spPr/>
    </dgm:pt>
    <dgm:pt modelId="{863783E5-3A06-445D-B75B-0BE4507ABC60}" type="pres">
      <dgm:prSet presAssocID="{DFC24853-62E7-4B96-A652-CB32CCD2EC94}" presName="invisiNode" presStyleLbl="node1" presStyleIdx="2" presStyleCnt="6"/>
      <dgm:spPr/>
    </dgm:pt>
    <dgm:pt modelId="{0953B956-C989-4AE9-B978-CCC3ABC27E98}" type="pres">
      <dgm:prSet presAssocID="{DFC24853-62E7-4B96-A652-CB32CCD2EC94}" presName="imagNode" presStyleLbl="fgImgPlace1" presStyleIdx="2" presStyleCnt="6" custScaleX="314833" custScaleY="97173" custLinFactNeighborX="-24086" custLinFactNeighborY="-2799"/>
      <dgm:spPr>
        <a:blipFill>
          <a:blip xmlns:r="http://schemas.openxmlformats.org/officeDocument/2006/relationships"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 l="-5000" r="-5000"/>
          </a:stretch>
        </a:blipFill>
      </dgm:spPr>
      <dgm:extLst>
        <a:ext uri="{E40237B7-FDA0-4F09-8148-C483321AD2D9}">
          <dgm14:cNvPr xmlns:dgm14="http://schemas.microsoft.com/office/drawing/2010/diagram" id="0" name="" descr="Speech outline"/>
        </a:ext>
      </dgm:extLst>
    </dgm:pt>
    <dgm:pt modelId="{AEFB10B0-570C-43E5-837D-F7844E907799}" type="pres">
      <dgm:prSet presAssocID="{7B9D37B7-979B-44D2-89D0-D49A0FA72ECA}" presName="sibTrans" presStyleLbl="sibTrans2D1" presStyleIdx="0" presStyleCnt="0"/>
      <dgm:spPr/>
    </dgm:pt>
    <dgm:pt modelId="{CF3797D1-7A89-47B3-B12E-DF0FE61ACE82}" type="pres">
      <dgm:prSet presAssocID="{58FA724E-9AF3-45A8-983D-E51C6F16F567}" presName="compNode" presStyleCnt="0"/>
      <dgm:spPr/>
    </dgm:pt>
    <dgm:pt modelId="{882D97F4-5C71-4929-B160-E2F8EE3995D7}" type="pres">
      <dgm:prSet presAssocID="{58FA724E-9AF3-45A8-983D-E51C6F16F567}" presName="node" presStyleLbl="node1" presStyleIdx="3" presStyleCnt="6" custScaleX="456273" custLinFactNeighborX="-1075" custLinFactNeighborY="-5879">
        <dgm:presLayoutVars>
          <dgm:bulletEnabled val="1"/>
        </dgm:presLayoutVars>
      </dgm:prSet>
      <dgm:spPr/>
    </dgm:pt>
    <dgm:pt modelId="{C4D0D823-3065-4C45-93B5-2244D6439064}" type="pres">
      <dgm:prSet presAssocID="{58FA724E-9AF3-45A8-983D-E51C6F16F567}" presName="invisiNode" presStyleLbl="node1" presStyleIdx="3" presStyleCnt="6"/>
      <dgm:spPr/>
    </dgm:pt>
    <dgm:pt modelId="{142219F5-E951-45F4-912C-71DED094A0CF}" type="pres">
      <dgm:prSet presAssocID="{58FA724E-9AF3-45A8-983D-E51C6F16F567}" presName="imagNode" presStyleLbl="fgImgPlace1" presStyleIdx="3" presStyleCnt="6" custScaleX="352254" custScaleY="95982" custLinFactNeighborX="-15273" custLinFactNeighborY="-2099"/>
      <dgm:spPr>
        <a:blipFill>
          <a:blip xmlns:r="http://schemas.openxmlformats.org/officeDocument/2006/relationships"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 l="-5000" r="-5000"/>
          </a:stretch>
        </a:blipFill>
      </dgm:spPr>
      <dgm:extLst>
        <a:ext uri="{E40237B7-FDA0-4F09-8148-C483321AD2D9}">
          <dgm14:cNvPr xmlns:dgm14="http://schemas.microsoft.com/office/drawing/2010/diagram" id="0" name="" descr="Compass outline"/>
        </a:ext>
      </dgm:extLst>
    </dgm:pt>
    <dgm:pt modelId="{30DB08FD-8AD9-48D4-9F53-D3D5DE710766}" type="pres">
      <dgm:prSet presAssocID="{E787F0F0-C207-4885-BFC7-D8A534B58A97}" presName="sibTrans" presStyleLbl="sibTrans2D1" presStyleIdx="0" presStyleCnt="0"/>
      <dgm:spPr/>
    </dgm:pt>
    <dgm:pt modelId="{E3B51EAA-9397-488F-A066-4FD9D0F47BA4}" type="pres">
      <dgm:prSet presAssocID="{97FE3683-4C59-4C80-A4C8-1296BCC177D7}" presName="compNode" presStyleCnt="0"/>
      <dgm:spPr/>
    </dgm:pt>
    <dgm:pt modelId="{1FD776F5-1874-46C5-92F6-2994B69F84D5}" type="pres">
      <dgm:prSet presAssocID="{97FE3683-4C59-4C80-A4C8-1296BCC177D7}" presName="node" presStyleLbl="node1" presStyleIdx="4" presStyleCnt="6" custScaleX="382406" custLinFactNeighborX="9514" custLinFactNeighborY="-5879">
        <dgm:presLayoutVars>
          <dgm:bulletEnabled val="1"/>
        </dgm:presLayoutVars>
      </dgm:prSet>
      <dgm:spPr/>
    </dgm:pt>
    <dgm:pt modelId="{AF11C25F-CE29-4778-B2A7-87D0203D3471}" type="pres">
      <dgm:prSet presAssocID="{97FE3683-4C59-4C80-A4C8-1296BCC177D7}" presName="invisiNode" presStyleLbl="node1" presStyleIdx="4" presStyleCnt="6"/>
      <dgm:spPr/>
    </dgm:pt>
    <dgm:pt modelId="{CE941CF5-70E2-4BF8-80C5-A28F177D3169}" type="pres">
      <dgm:prSet presAssocID="{97FE3683-4C59-4C80-A4C8-1296BCC177D7}" presName="imagNode" presStyleLbl="fgImgPlace1" presStyleIdx="4" presStyleCnt="6" custScaleX="321176" custScaleY="101371" custLinFactNeighborX="796" custLinFactNeighborY="-2100"/>
      <dgm:spPr>
        <a:blipFill>
          <a:blip xmlns:r="http://schemas.openxmlformats.org/officeDocument/2006/relationships"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>
            <a:fillRect l="-5000" r="-5000"/>
          </a:stretch>
        </a:blipFill>
      </dgm:spPr>
      <dgm:extLst>
        <a:ext uri="{E40237B7-FDA0-4F09-8148-C483321AD2D9}">
          <dgm14:cNvPr xmlns:dgm14="http://schemas.microsoft.com/office/drawing/2010/diagram" id="0" name="" descr="Cycle with people outline"/>
        </a:ext>
      </dgm:extLst>
    </dgm:pt>
    <dgm:pt modelId="{07FC6013-BE62-421F-A419-638E6A0A1068}" type="pres">
      <dgm:prSet presAssocID="{208811CB-2B7D-47B2-9646-7D5508A962AE}" presName="sibTrans" presStyleLbl="sibTrans2D1" presStyleIdx="0" presStyleCnt="0"/>
      <dgm:spPr/>
    </dgm:pt>
    <dgm:pt modelId="{A531F56B-FD11-4728-AF66-AD5D91D8D05B}" type="pres">
      <dgm:prSet presAssocID="{DF91BB06-1992-4506-B81C-7A45A83F15EA}" presName="compNode" presStyleCnt="0"/>
      <dgm:spPr/>
    </dgm:pt>
    <dgm:pt modelId="{FA204239-A5EE-43CA-8787-E0A6A8666069}" type="pres">
      <dgm:prSet presAssocID="{DF91BB06-1992-4506-B81C-7A45A83F15EA}" presName="node" presStyleLbl="node1" presStyleIdx="5" presStyleCnt="6" custScaleX="354128" custLinFactNeighborX="26039" custLinFactNeighborY="-5459">
        <dgm:presLayoutVars>
          <dgm:bulletEnabled val="1"/>
        </dgm:presLayoutVars>
      </dgm:prSet>
      <dgm:spPr/>
    </dgm:pt>
    <dgm:pt modelId="{CBEEB6CE-214A-4B52-93A5-15A40A19B9E6}" type="pres">
      <dgm:prSet presAssocID="{DF91BB06-1992-4506-B81C-7A45A83F15EA}" presName="invisiNode" presStyleLbl="node1" presStyleIdx="5" presStyleCnt="6"/>
      <dgm:spPr/>
    </dgm:pt>
    <dgm:pt modelId="{C9BBCB49-3A1D-44F2-8552-E140D8DE78A3}" type="pres">
      <dgm:prSet presAssocID="{DF91BB06-1992-4506-B81C-7A45A83F15EA}" presName="imagNode" presStyleLbl="fgImgPlace1" presStyleIdx="5" presStyleCnt="6" custScaleX="341241" custScaleY="97383" custLinFactNeighborX="19186" custLinFactNeighborY="-2100"/>
      <dgm:spPr>
        <a:blipFill>
          <a:blip xmlns:r="http://schemas.openxmlformats.org/officeDocument/2006/relationships" r:embed="rId11"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rcRect/>
          <a:stretch>
            <a:fillRect l="-5000" r="-5000"/>
          </a:stretch>
        </a:blipFill>
      </dgm:spPr>
      <dgm:extLst>
        <a:ext uri="{E40237B7-FDA0-4F09-8148-C483321AD2D9}">
          <dgm14:cNvPr xmlns:dgm14="http://schemas.microsoft.com/office/drawing/2010/diagram" id="0" name="" descr="City outline"/>
        </a:ext>
      </dgm:extLst>
    </dgm:pt>
  </dgm:ptLst>
  <dgm:cxnLst>
    <dgm:cxn modelId="{B97DE510-F295-4536-B7A1-680C50A9DEEC}" type="presOf" srcId="{208811CB-2B7D-47B2-9646-7D5508A962AE}" destId="{07FC6013-BE62-421F-A419-638E6A0A1068}" srcOrd="0" destOrd="0" presId="urn:microsoft.com/office/officeart/2005/8/layout/pList2"/>
    <dgm:cxn modelId="{0AC18212-51AD-4E9E-93E2-3553BAE97257}" type="presOf" srcId="{58FA724E-9AF3-45A8-983D-E51C6F16F567}" destId="{882D97F4-5C71-4929-B160-E2F8EE3995D7}" srcOrd="0" destOrd="0" presId="urn:microsoft.com/office/officeart/2005/8/layout/pList2"/>
    <dgm:cxn modelId="{CBD9F412-45CF-4528-B216-EFB79E5C1BB4}" type="presOf" srcId="{97FE3683-4C59-4C80-A4C8-1296BCC177D7}" destId="{1FD776F5-1874-46C5-92F6-2994B69F84D5}" srcOrd="0" destOrd="0" presId="urn:microsoft.com/office/officeart/2005/8/layout/pList2"/>
    <dgm:cxn modelId="{4F825013-CD50-454F-B619-C946FD1000DD}" type="presOf" srcId="{46DE9AFC-7E9C-43AB-9D37-E0AB5EAA714E}" destId="{D9C4FA70-5E25-4A9F-9C75-33BF0E5A685F}" srcOrd="0" destOrd="0" presId="urn:microsoft.com/office/officeart/2005/8/layout/pList2"/>
    <dgm:cxn modelId="{02126D2B-AF5B-4D03-8EE4-5EDA88CB2B7D}" type="presOf" srcId="{7B9D37B7-979B-44D2-89D0-D49A0FA72ECA}" destId="{AEFB10B0-570C-43E5-837D-F7844E907799}" srcOrd="0" destOrd="0" presId="urn:microsoft.com/office/officeart/2005/8/layout/pList2"/>
    <dgm:cxn modelId="{37220748-0EC6-487E-B87E-0AEDD4657EFB}" type="presOf" srcId="{F68C92E9-4B17-425E-81DF-890C354C274E}" destId="{BA03B2A0-DC7A-477E-B93D-63BC5694259C}" srcOrd="0" destOrd="0" presId="urn:microsoft.com/office/officeart/2005/8/layout/pList2"/>
    <dgm:cxn modelId="{D5115449-22E3-4982-A8DB-A56421A897DD}" srcId="{46DE9AFC-7E9C-43AB-9D37-E0AB5EAA714E}" destId="{DFC24853-62E7-4B96-A652-CB32CCD2EC94}" srcOrd="2" destOrd="0" parTransId="{C33B3F88-BACB-439B-A0C1-FCB1B4C46568}" sibTransId="{7B9D37B7-979B-44D2-89D0-D49A0FA72ECA}"/>
    <dgm:cxn modelId="{225AAB4B-17E1-4693-B469-3A0CEBF5D29C}" srcId="{46DE9AFC-7E9C-43AB-9D37-E0AB5EAA714E}" destId="{58FA724E-9AF3-45A8-983D-E51C6F16F567}" srcOrd="3" destOrd="0" parTransId="{E8EFF61B-9498-44E2-B344-E1C628FA3D29}" sibTransId="{E787F0F0-C207-4885-BFC7-D8A534B58A97}"/>
    <dgm:cxn modelId="{D3532C6C-4E8C-44FF-8DA6-296A5C12F542}" srcId="{46DE9AFC-7E9C-43AB-9D37-E0AB5EAA714E}" destId="{F68C92E9-4B17-425E-81DF-890C354C274E}" srcOrd="1" destOrd="0" parTransId="{B6DA04F3-919A-45BC-8B6D-D23B8F0DD36C}" sibTransId="{E42AA163-5C65-4BCB-89FE-12FDAD40A801}"/>
    <dgm:cxn modelId="{2DD32A6E-75AD-4682-A3D4-1DB2718E5AED}" type="presOf" srcId="{E42AA163-5C65-4BCB-89FE-12FDAD40A801}" destId="{2A053ACC-53A1-4895-A9F0-C673A25D7375}" srcOrd="0" destOrd="0" presId="urn:microsoft.com/office/officeart/2005/8/layout/pList2"/>
    <dgm:cxn modelId="{2A9FE64E-EABB-4194-838A-6676DBDB6B33}" srcId="{46DE9AFC-7E9C-43AB-9D37-E0AB5EAA714E}" destId="{2D8E7869-C3AB-4121-A5EA-349246A36F02}" srcOrd="0" destOrd="0" parTransId="{67D7966B-5CB0-4B9E-93FD-D6B20122F58E}" sibTransId="{6AB4F8DF-92D1-461F-A89F-39C213CEB58B}"/>
    <dgm:cxn modelId="{415C3794-EB51-443D-93B7-48A1A61CAC4E}" type="presOf" srcId="{E787F0F0-C207-4885-BFC7-D8A534B58A97}" destId="{30DB08FD-8AD9-48D4-9F53-D3D5DE710766}" srcOrd="0" destOrd="0" presId="urn:microsoft.com/office/officeart/2005/8/layout/pList2"/>
    <dgm:cxn modelId="{D52390CC-E86C-4C00-BF6E-2428A81B25DE}" type="presOf" srcId="{DFC24853-62E7-4B96-A652-CB32CCD2EC94}" destId="{58D59989-926E-4C29-9A30-EE75F02906E2}" srcOrd="0" destOrd="0" presId="urn:microsoft.com/office/officeart/2005/8/layout/pList2"/>
    <dgm:cxn modelId="{6D8D79DE-75B2-4FFF-B903-22A6C49CCA59}" srcId="{46DE9AFC-7E9C-43AB-9D37-E0AB5EAA714E}" destId="{97FE3683-4C59-4C80-A4C8-1296BCC177D7}" srcOrd="4" destOrd="0" parTransId="{2411F477-8DF6-4797-BA82-31F98D2CA29D}" sibTransId="{208811CB-2B7D-47B2-9646-7D5508A962AE}"/>
    <dgm:cxn modelId="{624748E0-71BF-4020-BE74-2A04E26FF7FB}" type="presOf" srcId="{6AB4F8DF-92D1-461F-A89F-39C213CEB58B}" destId="{793E0963-E880-4B24-AC57-266969708E5D}" srcOrd="0" destOrd="0" presId="urn:microsoft.com/office/officeart/2005/8/layout/pList2"/>
    <dgm:cxn modelId="{CD6905E1-53CD-4A4A-B613-E253FD5E9B0E}" type="presOf" srcId="{2D8E7869-C3AB-4121-A5EA-349246A36F02}" destId="{C1718B66-D6F1-4C9D-AECC-7E8D12D253DC}" srcOrd="0" destOrd="0" presId="urn:microsoft.com/office/officeart/2005/8/layout/pList2"/>
    <dgm:cxn modelId="{DE3257EF-13E1-475F-BDDE-C51C19478151}" type="presOf" srcId="{DF91BB06-1992-4506-B81C-7A45A83F15EA}" destId="{FA204239-A5EE-43CA-8787-E0A6A8666069}" srcOrd="0" destOrd="0" presId="urn:microsoft.com/office/officeart/2005/8/layout/pList2"/>
    <dgm:cxn modelId="{5E210CFA-7AFB-4858-ABD3-5FAA5C570ADA}" srcId="{46DE9AFC-7E9C-43AB-9D37-E0AB5EAA714E}" destId="{DF91BB06-1992-4506-B81C-7A45A83F15EA}" srcOrd="5" destOrd="0" parTransId="{B87D96DE-6E82-4B70-ADD0-5F330F50389F}" sibTransId="{838C4588-F66B-4D03-A71F-2F0990EC68BC}"/>
    <dgm:cxn modelId="{27820826-AB1B-48BC-882E-39ED9F72171C}" type="presParOf" srcId="{D9C4FA70-5E25-4A9F-9C75-33BF0E5A685F}" destId="{FA89F932-151F-4316-A234-C9E6BF261759}" srcOrd="0" destOrd="0" presId="urn:microsoft.com/office/officeart/2005/8/layout/pList2"/>
    <dgm:cxn modelId="{47336F6F-4F03-4B5C-B5FE-F90B1D8D1E28}" type="presParOf" srcId="{D9C4FA70-5E25-4A9F-9C75-33BF0E5A685F}" destId="{A8A8C2E7-FDF8-47E1-9192-4BD3BE1579F7}" srcOrd="1" destOrd="0" presId="urn:microsoft.com/office/officeart/2005/8/layout/pList2"/>
    <dgm:cxn modelId="{E047BBD5-EF1A-4D6C-8BF1-632398B3CEC5}" type="presParOf" srcId="{A8A8C2E7-FDF8-47E1-9192-4BD3BE1579F7}" destId="{CA1BDB9A-2EBD-47C8-A646-7A663885CCA0}" srcOrd="0" destOrd="0" presId="urn:microsoft.com/office/officeart/2005/8/layout/pList2"/>
    <dgm:cxn modelId="{E65FE614-F0D1-4F9C-8A6F-3051852FA911}" type="presParOf" srcId="{CA1BDB9A-2EBD-47C8-A646-7A663885CCA0}" destId="{C1718B66-D6F1-4C9D-AECC-7E8D12D253DC}" srcOrd="0" destOrd="0" presId="urn:microsoft.com/office/officeart/2005/8/layout/pList2"/>
    <dgm:cxn modelId="{4800BE6A-84E1-480C-861B-31BAF6D9A27C}" type="presParOf" srcId="{CA1BDB9A-2EBD-47C8-A646-7A663885CCA0}" destId="{80FC6B79-4125-4006-A4D3-84A50C10EEC4}" srcOrd="1" destOrd="0" presId="urn:microsoft.com/office/officeart/2005/8/layout/pList2"/>
    <dgm:cxn modelId="{9BE00494-9C77-4AB8-BB1F-0AE2154597E0}" type="presParOf" srcId="{CA1BDB9A-2EBD-47C8-A646-7A663885CCA0}" destId="{E524DDDE-B11D-46BB-B08B-D24BDD15441F}" srcOrd="2" destOrd="0" presId="urn:microsoft.com/office/officeart/2005/8/layout/pList2"/>
    <dgm:cxn modelId="{F614816C-09C6-4F1A-A98A-393DCD0A66B5}" type="presParOf" srcId="{A8A8C2E7-FDF8-47E1-9192-4BD3BE1579F7}" destId="{793E0963-E880-4B24-AC57-266969708E5D}" srcOrd="1" destOrd="0" presId="urn:microsoft.com/office/officeart/2005/8/layout/pList2"/>
    <dgm:cxn modelId="{155F698D-D547-41EA-9599-2BF061B808BF}" type="presParOf" srcId="{A8A8C2E7-FDF8-47E1-9192-4BD3BE1579F7}" destId="{01A0D6AA-8621-4917-A5C9-14A1A56466DB}" srcOrd="2" destOrd="0" presId="urn:microsoft.com/office/officeart/2005/8/layout/pList2"/>
    <dgm:cxn modelId="{ED0F36F4-1F40-443D-B207-8A2CCCEBC203}" type="presParOf" srcId="{01A0D6AA-8621-4917-A5C9-14A1A56466DB}" destId="{BA03B2A0-DC7A-477E-B93D-63BC5694259C}" srcOrd="0" destOrd="0" presId="urn:microsoft.com/office/officeart/2005/8/layout/pList2"/>
    <dgm:cxn modelId="{9538DAD4-B56D-4302-AC56-DEFD1639DD02}" type="presParOf" srcId="{01A0D6AA-8621-4917-A5C9-14A1A56466DB}" destId="{5DD76F35-449E-4AD1-AF83-2258CCF012CA}" srcOrd="1" destOrd="0" presId="urn:microsoft.com/office/officeart/2005/8/layout/pList2"/>
    <dgm:cxn modelId="{ED91C0F7-DDE4-4DE8-9BFF-D8341149CE57}" type="presParOf" srcId="{01A0D6AA-8621-4917-A5C9-14A1A56466DB}" destId="{ABDA26A0-5407-4547-A598-25692A1F6D6B}" srcOrd="2" destOrd="0" presId="urn:microsoft.com/office/officeart/2005/8/layout/pList2"/>
    <dgm:cxn modelId="{6CC18416-1172-4310-A969-900384519854}" type="presParOf" srcId="{A8A8C2E7-FDF8-47E1-9192-4BD3BE1579F7}" destId="{2A053ACC-53A1-4895-A9F0-C673A25D7375}" srcOrd="3" destOrd="0" presId="urn:microsoft.com/office/officeart/2005/8/layout/pList2"/>
    <dgm:cxn modelId="{64A28684-3DD5-4BA8-91CB-E1FFCA001A55}" type="presParOf" srcId="{A8A8C2E7-FDF8-47E1-9192-4BD3BE1579F7}" destId="{6F60560D-E9B6-4956-9CB3-994B3F9AF811}" srcOrd="4" destOrd="0" presId="urn:microsoft.com/office/officeart/2005/8/layout/pList2"/>
    <dgm:cxn modelId="{CA719903-3752-4B52-9E56-1EA959A761C1}" type="presParOf" srcId="{6F60560D-E9B6-4956-9CB3-994B3F9AF811}" destId="{58D59989-926E-4C29-9A30-EE75F02906E2}" srcOrd="0" destOrd="0" presId="urn:microsoft.com/office/officeart/2005/8/layout/pList2"/>
    <dgm:cxn modelId="{38BAA4E3-C950-41D2-A7E1-80DBF9BEF791}" type="presParOf" srcId="{6F60560D-E9B6-4956-9CB3-994B3F9AF811}" destId="{863783E5-3A06-445D-B75B-0BE4507ABC60}" srcOrd="1" destOrd="0" presId="urn:microsoft.com/office/officeart/2005/8/layout/pList2"/>
    <dgm:cxn modelId="{86F23A4B-07C8-471A-AA9F-62F0991FCF37}" type="presParOf" srcId="{6F60560D-E9B6-4956-9CB3-994B3F9AF811}" destId="{0953B956-C989-4AE9-B978-CCC3ABC27E98}" srcOrd="2" destOrd="0" presId="urn:microsoft.com/office/officeart/2005/8/layout/pList2"/>
    <dgm:cxn modelId="{14C0F2B4-E859-4BC7-BE51-133F99EDDE15}" type="presParOf" srcId="{A8A8C2E7-FDF8-47E1-9192-4BD3BE1579F7}" destId="{AEFB10B0-570C-43E5-837D-F7844E907799}" srcOrd="5" destOrd="0" presId="urn:microsoft.com/office/officeart/2005/8/layout/pList2"/>
    <dgm:cxn modelId="{055D0030-773E-483F-80B9-F123C20825AF}" type="presParOf" srcId="{A8A8C2E7-FDF8-47E1-9192-4BD3BE1579F7}" destId="{CF3797D1-7A89-47B3-B12E-DF0FE61ACE82}" srcOrd="6" destOrd="0" presId="urn:microsoft.com/office/officeart/2005/8/layout/pList2"/>
    <dgm:cxn modelId="{100B3EFE-C7E5-47C9-9F40-7612F6ECD62F}" type="presParOf" srcId="{CF3797D1-7A89-47B3-B12E-DF0FE61ACE82}" destId="{882D97F4-5C71-4929-B160-E2F8EE3995D7}" srcOrd="0" destOrd="0" presId="urn:microsoft.com/office/officeart/2005/8/layout/pList2"/>
    <dgm:cxn modelId="{183A5FE9-528E-4A95-9A50-008983113B86}" type="presParOf" srcId="{CF3797D1-7A89-47B3-B12E-DF0FE61ACE82}" destId="{C4D0D823-3065-4C45-93B5-2244D6439064}" srcOrd="1" destOrd="0" presId="urn:microsoft.com/office/officeart/2005/8/layout/pList2"/>
    <dgm:cxn modelId="{52F80045-B9C8-4FF0-855C-B665BBC09DDA}" type="presParOf" srcId="{CF3797D1-7A89-47B3-B12E-DF0FE61ACE82}" destId="{142219F5-E951-45F4-912C-71DED094A0CF}" srcOrd="2" destOrd="0" presId="urn:microsoft.com/office/officeart/2005/8/layout/pList2"/>
    <dgm:cxn modelId="{7BD901EA-2F33-4D5A-A79B-ABF37F844907}" type="presParOf" srcId="{A8A8C2E7-FDF8-47E1-9192-4BD3BE1579F7}" destId="{30DB08FD-8AD9-48D4-9F53-D3D5DE710766}" srcOrd="7" destOrd="0" presId="urn:microsoft.com/office/officeart/2005/8/layout/pList2"/>
    <dgm:cxn modelId="{B6BB35B7-F629-43B3-A0EC-B5AE84479401}" type="presParOf" srcId="{A8A8C2E7-FDF8-47E1-9192-4BD3BE1579F7}" destId="{E3B51EAA-9397-488F-A066-4FD9D0F47BA4}" srcOrd="8" destOrd="0" presId="urn:microsoft.com/office/officeart/2005/8/layout/pList2"/>
    <dgm:cxn modelId="{A00E33AB-61A9-4421-8F34-9F427B9ED653}" type="presParOf" srcId="{E3B51EAA-9397-488F-A066-4FD9D0F47BA4}" destId="{1FD776F5-1874-46C5-92F6-2994B69F84D5}" srcOrd="0" destOrd="0" presId="urn:microsoft.com/office/officeart/2005/8/layout/pList2"/>
    <dgm:cxn modelId="{F2BE4702-5C51-4340-9412-78D7581AFD43}" type="presParOf" srcId="{E3B51EAA-9397-488F-A066-4FD9D0F47BA4}" destId="{AF11C25F-CE29-4778-B2A7-87D0203D3471}" srcOrd="1" destOrd="0" presId="urn:microsoft.com/office/officeart/2005/8/layout/pList2"/>
    <dgm:cxn modelId="{AA652E28-FE54-4649-9B36-0CD1CBDF5E04}" type="presParOf" srcId="{E3B51EAA-9397-488F-A066-4FD9D0F47BA4}" destId="{CE941CF5-70E2-4BF8-80C5-A28F177D3169}" srcOrd="2" destOrd="0" presId="urn:microsoft.com/office/officeart/2005/8/layout/pList2"/>
    <dgm:cxn modelId="{79F9B33C-0A49-41B6-AAA2-F980D34AB55B}" type="presParOf" srcId="{A8A8C2E7-FDF8-47E1-9192-4BD3BE1579F7}" destId="{07FC6013-BE62-421F-A419-638E6A0A1068}" srcOrd="9" destOrd="0" presId="urn:microsoft.com/office/officeart/2005/8/layout/pList2"/>
    <dgm:cxn modelId="{AF58441A-8118-498C-900B-643D26D84839}" type="presParOf" srcId="{A8A8C2E7-FDF8-47E1-9192-4BD3BE1579F7}" destId="{A531F56B-FD11-4728-AF66-AD5D91D8D05B}" srcOrd="10" destOrd="0" presId="urn:microsoft.com/office/officeart/2005/8/layout/pList2"/>
    <dgm:cxn modelId="{2192516F-B33E-4811-9DBB-40F2D0F7445B}" type="presParOf" srcId="{A531F56B-FD11-4728-AF66-AD5D91D8D05B}" destId="{FA204239-A5EE-43CA-8787-E0A6A8666069}" srcOrd="0" destOrd="0" presId="urn:microsoft.com/office/officeart/2005/8/layout/pList2"/>
    <dgm:cxn modelId="{3CEA860F-EFCA-40CC-A852-B8DE390B4951}" type="presParOf" srcId="{A531F56B-FD11-4728-AF66-AD5D91D8D05B}" destId="{CBEEB6CE-214A-4B52-93A5-15A40A19B9E6}" srcOrd="1" destOrd="0" presId="urn:microsoft.com/office/officeart/2005/8/layout/pList2"/>
    <dgm:cxn modelId="{F7D68EF7-45E9-4442-A187-8E0F161A34AD}" type="presParOf" srcId="{A531F56B-FD11-4728-AF66-AD5D91D8D05B}" destId="{C9BBCB49-3A1D-44F2-8552-E140D8DE78A3}" srcOrd="2" destOrd="0" presId="urn:microsoft.com/office/officeart/2005/8/layout/pList2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A89F932-151F-4316-A234-C9E6BF261759}">
      <dsp:nvSpPr>
        <dsp:cNvPr id="0" name=""/>
        <dsp:cNvSpPr/>
      </dsp:nvSpPr>
      <dsp:spPr>
        <a:xfrm>
          <a:off x="0" y="11012"/>
          <a:ext cx="11292288" cy="2146635"/>
        </a:xfrm>
        <a:prstGeom prst="roundRect">
          <a:avLst>
            <a:gd name="adj" fmla="val 10000"/>
          </a:avLst>
        </a:prstGeom>
        <a:solidFill>
          <a:srgbClr val="F8E9D4">
            <a:alpha val="89804"/>
          </a:srgbClr>
        </a:solidFill>
        <a:ln w="57150" cap="flat" cmpd="sng" algn="ctr">
          <a:solidFill>
            <a:srgbClr val="7030A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524DDDE-B11D-46BB-B08B-D24BDD15441F}">
      <dsp:nvSpPr>
        <dsp:cNvPr id="0" name=""/>
        <dsp:cNvSpPr/>
      </dsp:nvSpPr>
      <dsp:spPr>
        <a:xfrm>
          <a:off x="442178" y="275426"/>
          <a:ext cx="1301359" cy="1507658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1"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 l="-5000" r="-5000"/>
          </a:stretch>
        </a:blipFill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1718B66-D6F1-4C9D-AECC-7E8D12D253DC}">
      <dsp:nvSpPr>
        <dsp:cNvPr id="0" name=""/>
        <dsp:cNvSpPr/>
      </dsp:nvSpPr>
      <dsp:spPr>
        <a:xfrm rot="10800000">
          <a:off x="226342" y="1992390"/>
          <a:ext cx="1691067" cy="2623666"/>
        </a:xfrm>
        <a:prstGeom prst="round2SameRect">
          <a:avLst>
            <a:gd name="adj1" fmla="val 10500"/>
            <a:gd name="adj2" fmla="val 0"/>
          </a:avLst>
        </a:prstGeom>
        <a:solidFill>
          <a:srgbClr val="EAEAFA"/>
        </a:solidFill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0688" tIns="170688" rIns="170688" bIns="170688" numCol="1" spcCol="1270" anchor="t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1" kern="1200" dirty="0">
              <a:solidFill>
                <a:srgbClr val="7030A0"/>
              </a:solidFill>
              <a:latin typeface="Corbel" panose="020B0503020204020204" pitchFamily="34" charset="0"/>
            </a:rPr>
            <a:t>1</a:t>
          </a:r>
        </a:p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kern="1200" dirty="0">
              <a:solidFill>
                <a:srgbClr val="7030A0"/>
              </a:solidFill>
              <a:latin typeface="Corbel" panose="020B0503020204020204" pitchFamily="34" charset="0"/>
            </a:rPr>
            <a:t>Risk Reduction</a:t>
          </a:r>
        </a:p>
      </dsp:txBody>
      <dsp:txXfrm rot="10800000">
        <a:off x="278348" y="1992390"/>
        <a:ext cx="1587055" cy="2571660"/>
      </dsp:txXfrm>
    </dsp:sp>
    <dsp:sp modelId="{ABDA26A0-5407-4547-A598-25692A1F6D6B}">
      <dsp:nvSpPr>
        <dsp:cNvPr id="0" name=""/>
        <dsp:cNvSpPr/>
      </dsp:nvSpPr>
      <dsp:spPr>
        <a:xfrm>
          <a:off x="2163834" y="286438"/>
          <a:ext cx="1454900" cy="1507642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 l="-5000" r="-5000"/>
          </a:stretch>
        </a:blipFill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A03B2A0-DC7A-477E-B93D-63BC5694259C}">
      <dsp:nvSpPr>
        <dsp:cNvPr id="0" name=""/>
        <dsp:cNvSpPr/>
      </dsp:nvSpPr>
      <dsp:spPr>
        <a:xfrm rot="10800000">
          <a:off x="2013641" y="1992390"/>
          <a:ext cx="1764576" cy="2623666"/>
        </a:xfrm>
        <a:prstGeom prst="round2SameRect">
          <a:avLst>
            <a:gd name="adj1" fmla="val 10500"/>
            <a:gd name="adj2" fmla="val 0"/>
          </a:avLst>
        </a:prstGeom>
        <a:solidFill>
          <a:srgbClr val="EAEAFA"/>
        </a:solidFill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0688" tIns="170688" rIns="170688" bIns="170688" numCol="1" spcCol="1270" anchor="t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1" kern="1200" dirty="0">
              <a:solidFill>
                <a:srgbClr val="7030A0"/>
              </a:solidFill>
              <a:latin typeface="Corbel" panose="020B0503020204020204" pitchFamily="34" charset="0"/>
            </a:rPr>
            <a:t>2</a:t>
          </a:r>
        </a:p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kern="1200" dirty="0">
              <a:solidFill>
                <a:srgbClr val="7030A0"/>
              </a:solidFill>
              <a:latin typeface="Corbel" panose="020B0503020204020204" pitchFamily="34" charset="0"/>
            </a:rPr>
            <a:t>Early Recognition, Detection, and Diagnosis</a:t>
          </a:r>
        </a:p>
      </dsp:txBody>
      <dsp:txXfrm rot="10800000">
        <a:off x="2067908" y="1992390"/>
        <a:ext cx="1656042" cy="2569399"/>
      </dsp:txXfrm>
    </dsp:sp>
    <dsp:sp modelId="{0953B956-C989-4AE9-B978-CCC3ABC27E98}">
      <dsp:nvSpPr>
        <dsp:cNvPr id="0" name=""/>
        <dsp:cNvSpPr/>
      </dsp:nvSpPr>
      <dsp:spPr>
        <a:xfrm>
          <a:off x="3950206" y="264407"/>
          <a:ext cx="1376809" cy="1529697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 l="-5000" r="-5000"/>
          </a:stretch>
        </a:blipFill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8D59989-926E-4C29-9A30-EE75F02906E2}">
      <dsp:nvSpPr>
        <dsp:cNvPr id="0" name=""/>
        <dsp:cNvSpPr/>
      </dsp:nvSpPr>
      <dsp:spPr>
        <a:xfrm rot="10800000">
          <a:off x="3844037" y="1981371"/>
          <a:ext cx="1717735" cy="2623666"/>
        </a:xfrm>
        <a:prstGeom prst="round2SameRect">
          <a:avLst>
            <a:gd name="adj1" fmla="val 10500"/>
            <a:gd name="adj2" fmla="val 0"/>
          </a:avLst>
        </a:prstGeom>
        <a:solidFill>
          <a:srgbClr val="EAEAFA"/>
        </a:solidFill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0688" tIns="170688" rIns="170688" bIns="170688" numCol="1" spcCol="1270" anchor="t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1" kern="1200" dirty="0">
              <a:solidFill>
                <a:srgbClr val="7030A0"/>
              </a:solidFill>
              <a:latin typeface="Corbel" panose="020B0503020204020204" pitchFamily="34" charset="0"/>
              <a:ea typeface="+mn-ea"/>
              <a:cs typeface="+mn-cs"/>
            </a:rPr>
            <a:t>3</a:t>
          </a:r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ts val="0"/>
            </a:spcAft>
            <a:buNone/>
          </a:pPr>
          <a:r>
            <a:rPr lang="en-US" sz="1800" b="1" kern="1200" dirty="0" err="1">
              <a:solidFill>
                <a:srgbClr val="7030A0"/>
              </a:solidFill>
              <a:latin typeface="Corbel" panose="020B0503020204020204" pitchFamily="34" charset="0"/>
              <a:ea typeface="+mn-ea"/>
              <a:cs typeface="+mn-cs"/>
            </a:rPr>
            <a:t>Communica</a:t>
          </a:r>
          <a:r>
            <a:rPr lang="en-US" sz="1800" b="1" kern="1200" dirty="0">
              <a:solidFill>
                <a:srgbClr val="7030A0"/>
              </a:solidFill>
              <a:latin typeface="Corbel" panose="020B0503020204020204" pitchFamily="34" charset="0"/>
              <a:ea typeface="+mn-ea"/>
              <a:cs typeface="+mn-cs"/>
            </a:rPr>
            <a:t>-</a:t>
          </a:r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kern="1200" dirty="0" err="1">
              <a:solidFill>
                <a:srgbClr val="7030A0"/>
              </a:solidFill>
              <a:latin typeface="Corbel" panose="020B0503020204020204" pitchFamily="34" charset="0"/>
              <a:ea typeface="+mn-ea"/>
              <a:cs typeface="+mn-cs"/>
            </a:rPr>
            <a:t>tion</a:t>
          </a:r>
          <a:r>
            <a:rPr lang="en-US" sz="1800" b="1" kern="1200" dirty="0">
              <a:solidFill>
                <a:srgbClr val="7030A0"/>
              </a:solidFill>
              <a:latin typeface="Corbel" panose="020B0503020204020204" pitchFamily="34" charset="0"/>
              <a:ea typeface="+mn-ea"/>
              <a:cs typeface="+mn-cs"/>
            </a:rPr>
            <a:t> and Support at Diagnosis</a:t>
          </a:r>
        </a:p>
      </dsp:txBody>
      <dsp:txXfrm rot="10800000">
        <a:off x="3896863" y="1981371"/>
        <a:ext cx="1612083" cy="2570840"/>
      </dsp:txXfrm>
    </dsp:sp>
    <dsp:sp modelId="{142219F5-E951-45F4-912C-71DED094A0CF}">
      <dsp:nvSpPr>
        <dsp:cNvPr id="0" name=""/>
        <dsp:cNvSpPr/>
      </dsp:nvSpPr>
      <dsp:spPr>
        <a:xfrm>
          <a:off x="5807195" y="284801"/>
          <a:ext cx="1540456" cy="1510948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 l="-5000" r="-5000"/>
          </a:stretch>
        </a:blipFill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82D97F4-5C71-4929-B160-E2F8EE3995D7}">
      <dsp:nvSpPr>
        <dsp:cNvPr id="0" name=""/>
        <dsp:cNvSpPr/>
      </dsp:nvSpPr>
      <dsp:spPr>
        <a:xfrm rot="10800000">
          <a:off x="5641840" y="1992390"/>
          <a:ext cx="1995346" cy="2623666"/>
        </a:xfrm>
        <a:prstGeom prst="round2SameRect">
          <a:avLst>
            <a:gd name="adj1" fmla="val 10500"/>
            <a:gd name="adj2" fmla="val 0"/>
          </a:avLst>
        </a:prstGeom>
        <a:solidFill>
          <a:srgbClr val="EAEAFA"/>
        </a:solidFill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0688" tIns="170688" rIns="170688" bIns="170688" numCol="1" spcCol="1270" anchor="t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1" kern="1200" dirty="0">
              <a:solidFill>
                <a:srgbClr val="7030A0"/>
              </a:solidFill>
              <a:latin typeface="Corbel" panose="020B0503020204020204" pitchFamily="34" charset="0"/>
            </a:rPr>
            <a:t>4</a:t>
          </a:r>
        </a:p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kern="1200" dirty="0">
              <a:solidFill>
                <a:srgbClr val="7030A0"/>
              </a:solidFill>
              <a:latin typeface="Corbel" panose="020B0503020204020204" pitchFamily="34" charset="0"/>
            </a:rPr>
            <a:t>Caregiver Support &amp; Education, and System Navigation</a:t>
          </a:r>
        </a:p>
      </dsp:txBody>
      <dsp:txXfrm rot="10800000">
        <a:off x="5703204" y="1992390"/>
        <a:ext cx="1872618" cy="2562302"/>
      </dsp:txXfrm>
    </dsp:sp>
    <dsp:sp modelId="{CE941CF5-70E2-4BF8-80C5-A28F177D3169}">
      <dsp:nvSpPr>
        <dsp:cNvPr id="0" name=""/>
        <dsp:cNvSpPr/>
      </dsp:nvSpPr>
      <dsp:spPr>
        <a:xfrm>
          <a:off x="7822985" y="242368"/>
          <a:ext cx="1404548" cy="1595781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>
            <a:fillRect l="-5000" r="-5000"/>
          </a:stretch>
        </a:blipFill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FD776F5-1874-46C5-92F6-2994B69F84D5}">
      <dsp:nvSpPr>
        <dsp:cNvPr id="0" name=""/>
        <dsp:cNvSpPr/>
      </dsp:nvSpPr>
      <dsp:spPr>
        <a:xfrm rot="10800000">
          <a:off x="7727226" y="1992390"/>
          <a:ext cx="1672315" cy="2623666"/>
        </a:xfrm>
        <a:prstGeom prst="round2SameRect">
          <a:avLst>
            <a:gd name="adj1" fmla="val 10500"/>
            <a:gd name="adj2" fmla="val 0"/>
          </a:avLst>
        </a:prstGeom>
        <a:solidFill>
          <a:srgbClr val="EAEAFA"/>
        </a:solidFill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0688" tIns="170688" rIns="170688" bIns="170688" numCol="1" spcCol="1270" anchor="t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1" kern="1200" dirty="0">
              <a:solidFill>
                <a:srgbClr val="7030A0"/>
              </a:solidFill>
              <a:latin typeface="Corbel" panose="020B0503020204020204" pitchFamily="34" charset="0"/>
            </a:rPr>
            <a:t>5</a:t>
          </a:r>
        </a:p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kern="1200" dirty="0">
              <a:solidFill>
                <a:srgbClr val="7030A0"/>
              </a:solidFill>
              <a:latin typeface="Corbel" panose="020B0503020204020204" pitchFamily="34" charset="0"/>
            </a:rPr>
            <a:t>Integrated, Equitable, and High-Quality Dementia Care</a:t>
          </a:r>
        </a:p>
      </dsp:txBody>
      <dsp:txXfrm rot="10800000">
        <a:off x="7778655" y="1992390"/>
        <a:ext cx="1569457" cy="2572237"/>
      </dsp:txXfrm>
    </dsp:sp>
    <dsp:sp modelId="{C9BBCB49-3A1D-44F2-8552-E140D8DE78A3}">
      <dsp:nvSpPr>
        <dsp:cNvPr id="0" name=""/>
        <dsp:cNvSpPr/>
      </dsp:nvSpPr>
      <dsp:spPr>
        <a:xfrm>
          <a:off x="9513749" y="273758"/>
          <a:ext cx="1492295" cy="1533002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11"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rcRect/>
          <a:stretch>
            <a:fillRect l="-5000" r="-5000"/>
          </a:stretch>
        </a:blipFill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A204239-A5EE-43CA-8787-E0A6A8666069}">
      <dsp:nvSpPr>
        <dsp:cNvPr id="0" name=""/>
        <dsp:cNvSpPr/>
      </dsp:nvSpPr>
      <dsp:spPr>
        <a:xfrm rot="10800000">
          <a:off x="9515539" y="2003409"/>
          <a:ext cx="1548652" cy="2623666"/>
        </a:xfrm>
        <a:prstGeom prst="round2SameRect">
          <a:avLst>
            <a:gd name="adj1" fmla="val 10500"/>
            <a:gd name="adj2" fmla="val 0"/>
          </a:avLst>
        </a:prstGeom>
        <a:solidFill>
          <a:srgbClr val="EAEAFA"/>
        </a:solidFill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0688" tIns="170688" rIns="170688" bIns="170688" numCol="1" spcCol="1270" anchor="t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1" kern="1200" dirty="0">
              <a:solidFill>
                <a:srgbClr val="7030A0"/>
              </a:solidFill>
              <a:latin typeface="Corbel" panose="020B0503020204020204" pitchFamily="34" charset="0"/>
            </a:rPr>
            <a:t>6</a:t>
          </a:r>
        </a:p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kern="1200" dirty="0">
              <a:solidFill>
                <a:srgbClr val="7030A0"/>
              </a:solidFill>
              <a:latin typeface="Corbel" panose="020B0503020204020204" pitchFamily="34" charset="0"/>
            </a:rPr>
            <a:t>Safe and  Accessible Physical Environ-</a:t>
          </a:r>
          <a:r>
            <a:rPr lang="en-US" sz="1800" b="1" kern="1200" dirty="0" err="1">
              <a:solidFill>
                <a:srgbClr val="7030A0"/>
              </a:solidFill>
              <a:latin typeface="Corbel" panose="020B0503020204020204" pitchFamily="34" charset="0"/>
            </a:rPr>
            <a:t>ments</a:t>
          </a:r>
          <a:endParaRPr lang="en-US" sz="1800" b="1" kern="1200" dirty="0">
            <a:solidFill>
              <a:srgbClr val="7030A0"/>
            </a:solidFill>
            <a:latin typeface="Corbel" panose="020B0503020204020204" pitchFamily="34" charset="0"/>
          </a:endParaRPr>
        </a:p>
      </dsp:txBody>
      <dsp:txXfrm rot="10800000">
        <a:off x="9563165" y="2003409"/>
        <a:ext cx="1453400" cy="257604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List2">
  <dgm:title val=""/>
  <dgm:desc val=""/>
  <dgm:catLst>
    <dgm:cat type="list" pri="11000"/>
    <dgm:cat type="picture" pri="24000"/>
    <dgm:cat type="pictureconvert" pri="2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bkgdShp" refType="w"/>
      <dgm:constr type="h" for="ch" forName="bkgdShp" refType="h" fact="0.45"/>
      <dgm:constr type="t" for="ch" forName="bkgdShp"/>
      <dgm:constr type="w" for="ch" forName="linComp" refType="w" fact="0.94"/>
      <dgm:constr type="h" for="ch" forName="linComp" refType="h"/>
      <dgm:constr type="ctrX" for="ch" forName="linComp" refType="w" fact="0.5"/>
    </dgm:constrLst>
    <dgm:ruleLst/>
    <dgm:choose name="Name1">
      <dgm:if name="Name2" axis="ch" ptType="node" func="cnt" op="gte" val="1">
        <dgm:layoutNode name="bkgdShp" styleLbl="alignAccFollow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linComp">
          <dgm:choose name="Name3">
            <dgm:if name="Name4" func="var" arg="dir" op="equ" val="norm">
              <dgm:alg type="lin"/>
            </dgm:if>
            <dgm:else name="Name5">
              <dgm:alg type="lin">
                <dgm:param type="linDir" val="from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w" for="ch" forName="compNode" refType="w"/>
            <dgm:constr type="h" for="ch" forName="compNode" refType="h"/>
            <dgm:constr type="w" for="ch" ptType="sibTrans" refType="w" refFor="ch" refForName="compNode" fact="0.1"/>
            <dgm:constr type="h" for="ch" ptType="sibTrans" op="equ"/>
            <dgm:constr type="h" for="ch" forName="compNode" op="equ"/>
            <dgm:constr type="primFontSz" for="des" forName="node" op="equ"/>
          </dgm:constrLst>
          <dgm:ruleLst/>
          <dgm:forEach name="nodesForEach" axis="ch" ptType="node">
            <dgm:layoutNode name="compNode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node" refType="w"/>
                <dgm:constr type="h" for="ch" forName="node" refType="h" fact="0.55"/>
                <dgm:constr type="b" for="ch" forName="node" refType="h"/>
                <dgm:constr type="w" for="ch" forName="invisiNode" refType="w" fact="0.75"/>
                <dgm:constr type="h" for="ch" forName="invisiNode" refType="h" fact="0.06"/>
                <dgm:constr type="t" for="ch" forName="invisiNode"/>
                <dgm:constr type="w" for="ch" forName="imagNode" refType="w"/>
                <dgm:constr type="h" for="ch" forName="imagNode" refType="h" fact="0.33"/>
                <dgm:constr type="ctrX" for="ch" forName="imagNode" refType="w" fact="0.5"/>
                <dgm:constr type="t" for="ch" forName="imagNode" refType="h" fact="0.06"/>
              </dgm:constrLst>
              <dgm:ruleLst/>
              <dgm:layoutNode name="node" styleLbl="node1">
                <dgm:varLst>
                  <dgm:bulletEnabled val="1"/>
                </dgm:varLst>
                <dgm:alg type="tx">
                  <dgm:param type="txAnchorVert" val="t"/>
                </dgm:alg>
                <dgm:shape xmlns:r="http://schemas.openxmlformats.org/officeDocument/2006/relationships" rot="180" type="round2SameRect" r:blip="">
                  <dgm:adjLst>
                    <dgm:adj idx="1" val="0.105"/>
                  </dgm:adjLst>
                </dgm:shape>
                <dgm:presOf axis="desOrSelf" ptType="node"/>
                <dgm:constrLst>
                  <dgm:constr type="primFontSz" val="65"/>
                </dgm:constrLst>
                <dgm:ruleLst>
                  <dgm:rule type="primFontSz" val="5" fact="NaN" max="NaN"/>
                </dgm:ruleLst>
              </dgm:layoutNode>
              <dgm:layoutNode name="invisiNode">
                <dgm:alg type="sp"/>
                <dgm:shape xmlns:r="http://schemas.openxmlformats.org/officeDocument/2006/relationships" type="roundRect" r:blip="" hideGeom="1">
                  <dgm:adjLst>
                    <dgm:adj idx="1" val="0.1"/>
                  </dgm:adjLst>
                </dgm:shape>
                <dgm:presOf/>
                <dgm:constrLst/>
                <dgm:ruleLst/>
              </dgm:layoutNode>
              <dgm:layoutNode name="imagNode" styleLbl="fgImgPlace1">
                <dgm:alg type="sp"/>
                <dgm:shape xmlns:r="http://schemas.openxmlformats.org/officeDocument/2006/relationships" type="roundRect" r:blip="" zOrderOff="-2" blipPhldr="1">
                  <dgm:adjLst>
                    <dgm:adj idx="1" val="0.1"/>
                  </dgm:adjLst>
                </dgm:shape>
                <dgm:presOf/>
                <dgm:constrLst/>
                <dgm:ruleLst/>
              </dgm:layoutNode>
            </dgm:layoutNode>
            <dgm:forEach name="sibTransForEach" axis="followSib" ptType="sibTrans" cnt="1">
              <dgm:layoutNode name="sibTrans">
                <dgm:alg type="sp"/>
                <dgm:shape xmlns:r="http://schemas.openxmlformats.org/officeDocument/2006/relationships" type="rect" r:blip="" hideGeom="1">
                  <dgm:adjLst/>
                </dgm:shape>
                <dgm:presOf axis="self"/>
                <dgm:constrLst/>
                <dgm:ruleLst/>
              </dgm:layoutNode>
            </dgm:forEach>
          </dgm:forEach>
        </dgm:layoutNode>
      </dgm:if>
      <dgm:else name="Name6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7739" cy="471054"/>
          </a:xfrm>
          <a:prstGeom prst="rect">
            <a:avLst/>
          </a:prstGeom>
        </p:spPr>
        <p:txBody>
          <a:bodyPr vert="horz" lIns="94229" tIns="47114" rIns="94229" bIns="47114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023092" y="0"/>
            <a:ext cx="3077739" cy="471054"/>
          </a:xfrm>
          <a:prstGeom prst="rect">
            <a:avLst/>
          </a:prstGeom>
        </p:spPr>
        <p:txBody>
          <a:bodyPr vert="horz" lIns="94229" tIns="47114" rIns="94229" bIns="47114" rtlCol="0"/>
          <a:lstStyle>
            <a:lvl1pPr algn="r">
              <a:defRPr sz="1200"/>
            </a:lvl1pPr>
          </a:lstStyle>
          <a:p>
            <a:fld id="{7380BCD5-99EA-4839-A35C-595029302E4B}" type="datetimeFigureOut">
              <a:rPr lang="en-US" smtClean="0"/>
              <a:t>5/6/2025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35013" y="1173163"/>
            <a:ext cx="5632450" cy="31686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4229" tIns="47114" rIns="94229" bIns="47114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10248" y="4518204"/>
            <a:ext cx="5681980" cy="3696712"/>
          </a:xfrm>
          <a:prstGeom prst="rect">
            <a:avLst/>
          </a:prstGeom>
        </p:spPr>
        <p:txBody>
          <a:bodyPr vert="horz" lIns="94229" tIns="47114" rIns="94229" bIns="47114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917422"/>
            <a:ext cx="3077739" cy="471053"/>
          </a:xfrm>
          <a:prstGeom prst="rect">
            <a:avLst/>
          </a:prstGeom>
        </p:spPr>
        <p:txBody>
          <a:bodyPr vert="horz" lIns="94229" tIns="47114" rIns="94229" bIns="47114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023092" y="8917422"/>
            <a:ext cx="3077739" cy="471053"/>
          </a:xfrm>
          <a:prstGeom prst="rect">
            <a:avLst/>
          </a:prstGeom>
        </p:spPr>
        <p:txBody>
          <a:bodyPr vert="horz" lIns="94229" tIns="47114" rIns="94229" bIns="47114" rtlCol="0" anchor="b"/>
          <a:lstStyle>
            <a:lvl1pPr algn="r">
              <a:defRPr sz="1200"/>
            </a:lvl1pPr>
          </a:lstStyle>
          <a:p>
            <a:fld id="{17C17A72-7A47-4F30-B8DD-96750930504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4057090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735013" y="1173163"/>
            <a:ext cx="5632450" cy="316865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2770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dirty="0"/>
          </a:p>
        </p:txBody>
      </p:sp>
      <p:sp>
        <p:nvSpPr>
          <p:cNvPr id="39940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384A392C-5817-4A90-AD3D-FFFF30B52D05}" type="slidenum">
              <a:rPr lang="en-US">
                <a:solidFill>
                  <a:srgbClr val="FFFFFF"/>
                </a:solidFill>
              </a:rPr>
              <a:pPr>
                <a:defRPr/>
              </a:pPr>
              <a:t>1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9837365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7C17A72-7A47-4F30-B8DD-967509305040}" type="slidenum">
              <a:rPr lang="en-US" smtClean="0"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1509695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735013" y="1173163"/>
            <a:ext cx="5632450" cy="316865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2770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dirty="0"/>
          </a:p>
        </p:txBody>
      </p:sp>
      <p:sp>
        <p:nvSpPr>
          <p:cNvPr id="39940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384A392C-5817-4A90-AD3D-FFFF30B52D05}" type="slidenum">
              <a:rPr lang="en-US">
                <a:solidFill>
                  <a:srgbClr val="FFFFFF"/>
                </a:solidFill>
              </a:rPr>
              <a:pPr>
                <a:defRPr/>
              </a:pPr>
              <a:t>18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4068396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35013" y="1173163"/>
            <a:ext cx="5632450" cy="31686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dirty="0">
                <a:latin typeface="Corbel" panose="020B0503020204020204" pitchFamily="34" charset="0"/>
              </a:rPr>
              <a:t>These are the six “challenge areas” provided in the survey sent to you prior to this meeting. In the survey, we asked you to rank each one from 1 to 6 with “1” being the most impactful. </a:t>
            </a:r>
            <a:r>
              <a:rPr lang="en-US" sz="1200" dirty="0">
                <a:effectLst/>
                <a:latin typeface="Corbel" panose="020B0503020204020204" pitchFamily="34" charset="0"/>
                <a:ea typeface="Aptos" panose="020B0004020202020204" pitchFamily="34" charset="0"/>
                <a:cs typeface="Calibri" panose="020F0502020204030204" pitchFamily="34" charset="0"/>
              </a:rPr>
              <a:t>By “impactful,” we mean both the </a:t>
            </a:r>
            <a:r>
              <a:rPr lang="en-US" sz="1200" i="1" dirty="0">
                <a:effectLst/>
                <a:latin typeface="Corbel" panose="020B0503020204020204" pitchFamily="34" charset="0"/>
                <a:ea typeface="Aptos" panose="020B0004020202020204" pitchFamily="34" charset="0"/>
                <a:cs typeface="Calibri" panose="020F0502020204030204" pitchFamily="34" charset="0"/>
              </a:rPr>
              <a:t>depth of impact</a:t>
            </a:r>
            <a:r>
              <a:rPr lang="en-US" sz="1200" dirty="0">
                <a:effectLst/>
                <a:latin typeface="Corbel" panose="020B0503020204020204" pitchFamily="34" charset="0"/>
                <a:ea typeface="Aptos" panose="020B0004020202020204" pitchFamily="34" charset="0"/>
                <a:cs typeface="Calibri" panose="020F0502020204030204" pitchFamily="34" charset="0"/>
              </a:rPr>
              <a:t>, i.e., how much hardship, stress, or difficulty the challenge creates; and the </a:t>
            </a:r>
            <a:r>
              <a:rPr lang="en-US" sz="1200" i="1" dirty="0">
                <a:effectLst/>
                <a:latin typeface="Corbel" panose="020B0503020204020204" pitchFamily="34" charset="0"/>
                <a:ea typeface="Aptos" panose="020B0004020202020204" pitchFamily="34" charset="0"/>
                <a:cs typeface="Calibri" panose="020F0502020204030204" pitchFamily="34" charset="0"/>
              </a:rPr>
              <a:t>breadth of impact</a:t>
            </a:r>
            <a:r>
              <a:rPr lang="en-US" sz="1200" dirty="0">
                <a:effectLst/>
                <a:latin typeface="Corbel" panose="020B0503020204020204" pitchFamily="34" charset="0"/>
                <a:ea typeface="Aptos" panose="020B0004020202020204" pitchFamily="34" charset="0"/>
                <a:cs typeface="Calibri" panose="020F0502020204030204" pitchFamily="34" charset="0"/>
              </a:rPr>
              <a:t>, i.e., how many people are affected by it. </a:t>
            </a:r>
            <a:br>
              <a:rPr lang="en-US" sz="1200" dirty="0">
                <a:effectLst/>
                <a:latin typeface="Corbel" panose="020B0503020204020204" pitchFamily="34" charset="0"/>
                <a:ea typeface="Aptos" panose="020B0004020202020204" pitchFamily="34" charset="0"/>
                <a:cs typeface="Calibri" panose="020F0502020204030204" pitchFamily="34" charset="0"/>
              </a:rPr>
            </a:br>
            <a:endParaRPr lang="en-US" sz="1200" dirty="0">
              <a:latin typeface="Corbel" panose="020B0503020204020204" pitchFamily="34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defTabSz="942289">
              <a:defRPr/>
            </a:pPr>
            <a:fld id="{9B3A0E2F-76B9-417E-B0DC-AF868851F63D}" type="slidenum">
              <a:rPr lang="en-US">
                <a:solidFill>
                  <a:prstClr val="black"/>
                </a:solidFill>
                <a:latin typeface="Calibri"/>
              </a:rPr>
              <a:pPr defTabSz="942289">
                <a:defRPr/>
              </a:pPr>
              <a:t>19</a:t>
            </a:fld>
            <a:endParaRPr lang="en-US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 defTabSz="942289">
              <a:defRPr/>
            </a:pPr>
            <a:endParaRPr lang="en-US" dirty="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1485469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57D0582-128C-2533-B102-E88FA5E95D9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0E9A0AEF-265C-BFB3-BA89-2F5F3C59E6A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FA9B0F8F-2680-AB4B-FB6F-4067FC8DE69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000" dirty="0"/>
              <a:t>“Early recognition, detection, and diagnosis” received the highest number of votes, i.e., 7 votes as a “top two” high-impact challenge area.  “Caregiver support &amp; education, and system navigation” came in second with 5 votes; and “integrated equitable and high-quality care” came in close at 4 votes.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D6FD3A5-D3A5-AD84-1A41-A8726C615B7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7C17A72-7A47-4F30-B8DD-967509305040}" type="slidenum">
              <a:rPr lang="en-US" smtClean="0"/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6484170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D058FE0-72F3-B717-8B03-7ADD2BC5107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74D7E491-8768-3EE3-7A35-F98970240CF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735013" y="1173163"/>
            <a:ext cx="5632450" cy="3168650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5445B9BE-4AB7-4968-F716-12A8B590382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740812B-2EF6-F604-337B-4B189B4CB73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7C17A72-7A47-4F30-B8DD-967509305040}" type="slidenum">
              <a:rPr lang="en-US" smtClean="0"/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8877788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7C17A72-7A47-4F30-B8DD-967509305040}" type="slidenum">
              <a:rPr lang="en-US" smtClean="0"/>
              <a:t>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3879317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35013" y="1173163"/>
            <a:ext cx="5632450" cy="31686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7C17A72-7A47-4F30-B8DD-967509305040}" type="slidenum">
              <a:rPr lang="en-US" smtClean="0"/>
              <a:t>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3681765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35013" y="1173163"/>
            <a:ext cx="5632450" cy="31686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defTabSz="942289">
              <a:defRPr/>
            </a:pPr>
            <a:fld id="{9B3A0E2F-76B9-417E-B0DC-AF868851F63D}" type="slidenum">
              <a:rPr lang="en-US">
                <a:solidFill>
                  <a:prstClr val="black"/>
                </a:solidFill>
                <a:latin typeface="Calibri"/>
              </a:rPr>
              <a:pPr defTabSz="942289">
                <a:defRPr/>
              </a:pPr>
              <a:t>2</a:t>
            </a:fld>
            <a:endParaRPr lang="en-US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 defTabSz="942289">
              <a:defRPr/>
            </a:pPr>
            <a:endParaRPr lang="en-US" dirty="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33174524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735013" y="1173163"/>
            <a:ext cx="5632450" cy="316865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2770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dirty="0"/>
          </a:p>
        </p:txBody>
      </p:sp>
      <p:sp>
        <p:nvSpPr>
          <p:cNvPr id="39940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384A392C-5817-4A90-AD3D-FFFF30B52D05}" type="slidenum">
              <a:rPr lang="en-US">
                <a:solidFill>
                  <a:srgbClr val="FFFFFF"/>
                </a:solidFill>
              </a:rPr>
              <a:pPr>
                <a:defRPr/>
              </a:pPr>
              <a:t>3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6239073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35013" y="1173163"/>
            <a:ext cx="5632450" cy="31686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7C17A72-7A47-4F30-B8DD-967509305040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5495396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35013" y="1173163"/>
            <a:ext cx="5632450" cy="31686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7C17A72-7A47-4F30-B8DD-967509305040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0232249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35013" y="1173163"/>
            <a:ext cx="5632450" cy="31686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7C17A72-7A47-4F30-B8DD-967509305040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7613968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35013" y="1173163"/>
            <a:ext cx="5632450" cy="31686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7C17A72-7A47-4F30-B8DD-967509305040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6350012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7C17A72-7A47-4F30-B8DD-967509305040}" type="slidenum">
              <a:rPr lang="en-US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8111505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35013" y="1173163"/>
            <a:ext cx="5632450" cy="31686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7C17A72-7A47-4F30-B8DD-967509305040}" type="slidenum">
              <a:rPr lang="en-US" smtClean="0"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4225462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Calibri" pitchFamily="34" charset="0"/>
                <a:cs typeface="Calibri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Content Placeholder 7"/>
          <p:cNvSpPr>
            <a:spLocks noGrp="1"/>
          </p:cNvSpPr>
          <p:nvPr>
            <p:ph sz="half" idx="1"/>
          </p:nvPr>
        </p:nvSpPr>
        <p:spPr>
          <a:xfrm>
            <a:off x="711200" y="1939159"/>
            <a:ext cx="10769600" cy="4461641"/>
          </a:xfrm>
        </p:spPr>
        <p:txBody>
          <a:bodyPr/>
          <a:lstStyle>
            <a:lvl1pPr>
              <a:buClrTx/>
              <a:defRPr sz="2400">
                <a:solidFill>
                  <a:schemeClr val="tx1"/>
                </a:solidFill>
              </a:defRPr>
            </a:lvl1pPr>
            <a:lvl2pPr>
              <a:buClrTx/>
              <a:buFont typeface="Arial" pitchFamily="34" charset="0"/>
              <a:buChar char="•"/>
              <a:defRPr sz="2400">
                <a:solidFill>
                  <a:schemeClr val="tx1"/>
                </a:solidFill>
              </a:defRPr>
            </a:lvl2pPr>
            <a:lvl3pPr>
              <a:buNone/>
              <a:defRPr/>
            </a:lvl3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2489872032"/>
      </p:ext>
    </p:extLst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35693" y="109538"/>
            <a:ext cx="7398707" cy="762000"/>
          </a:xfrm>
        </p:spPr>
        <p:txBody>
          <a:bodyPr anchor="ctr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11200" y="1219200"/>
            <a:ext cx="5334000" cy="5181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48400" y="1219200"/>
            <a:ext cx="5334000" cy="5181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523205483"/>
      </p:ext>
    </p:extLst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65848" y="109538"/>
            <a:ext cx="6449976" cy="762000"/>
          </a:xfrm>
        </p:spPr>
        <p:txBody>
          <a:bodyPr anchor="ctr"/>
          <a:lstStyle>
            <a:lvl1pPr>
              <a:defRPr>
                <a:latin typeface="+mj-lt"/>
                <a:cs typeface="Calibri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674501347"/>
      </p:ext>
    </p:extLst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5485" y="109538"/>
            <a:ext cx="7418916" cy="762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711200" y="1219200"/>
            <a:ext cx="5334000" cy="51816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48400" y="1219200"/>
            <a:ext cx="5334000" cy="51816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104541341"/>
      </p:ext>
    </p:extLst>
  </p:cSld>
  <p:clrMapOvr>
    <a:masterClrMapping/>
  </p:clrMapOvr>
  <p:transition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82133" y="109538"/>
            <a:ext cx="7552267" cy="762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1200" y="1219200"/>
            <a:ext cx="10871200" cy="51816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83310447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828457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35693" y="109538"/>
            <a:ext cx="7398707" cy="762000"/>
          </a:xfrm>
        </p:spPr>
        <p:txBody>
          <a:bodyPr anchor="ctr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11200" y="1219200"/>
            <a:ext cx="5334000" cy="5181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48400" y="1219200"/>
            <a:ext cx="5334000" cy="5181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159374455"/>
      </p:ext>
    </p:extLst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65848" y="109538"/>
            <a:ext cx="6449976" cy="762000"/>
          </a:xfrm>
        </p:spPr>
        <p:txBody>
          <a:bodyPr anchor="ctr"/>
          <a:lstStyle>
            <a:lvl1pPr>
              <a:defRPr>
                <a:latin typeface="+mj-lt"/>
                <a:cs typeface="Calibri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770756895"/>
      </p:ext>
    </p:extLst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5485" y="109538"/>
            <a:ext cx="7418916" cy="762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711200" y="1219200"/>
            <a:ext cx="5334000" cy="51816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48400" y="1219200"/>
            <a:ext cx="5334000" cy="51816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372843417"/>
      </p:ext>
    </p:extLst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82133" y="109538"/>
            <a:ext cx="7552267" cy="762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1200" y="1219200"/>
            <a:ext cx="10871200" cy="51816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594770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621852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122363"/>
            <a:ext cx="103632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5B9FCD-B572-45DB-AAC0-55FFFD961E87}" type="datetime1">
              <a:rPr lang="en-US" smtClean="0"/>
              <a:t>5/6/2025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FC8AFD-670D-4EE3-963C-AC4C78C4502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908590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>
            <a:lvl1pPr algn="ctr" eaLnBrk="0" hangingPunct="0">
              <a:spcBef>
                <a:spcPct val="50000"/>
              </a:spcBef>
              <a:defRPr sz="1200" b="1">
                <a:solidFill>
                  <a:srgbClr val="FFFFFF"/>
                </a:solidFill>
                <a:latin typeface="+mn-lt"/>
              </a:defRPr>
            </a:lvl1pPr>
          </a:lstStyle>
          <a:p>
            <a:pPr fontAlgn="base">
              <a:spcAft>
                <a:spcPct val="0"/>
              </a:spcAft>
              <a:defRPr/>
            </a:pPr>
            <a:fld id="{94C38EA9-D7AA-400E-92D6-F311AD866FF2}" type="datetime1">
              <a:rPr lang="en-US" smtClean="0"/>
              <a:t>5/6/2025</a:t>
            </a:fld>
            <a:endParaRPr lang="en-US" dirty="0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>
            <a:lvl1pPr algn="ctr" eaLnBrk="0" hangingPunct="0">
              <a:spcBef>
                <a:spcPct val="50000"/>
              </a:spcBef>
              <a:defRPr sz="1200" b="1">
                <a:solidFill>
                  <a:srgbClr val="FFFFFF"/>
                </a:solidFill>
                <a:latin typeface="+mn-lt"/>
              </a:defRPr>
            </a:lvl1pPr>
          </a:lstStyle>
          <a:p>
            <a:pPr fontAlgn="base">
              <a:spcAft>
                <a:spcPct val="0"/>
              </a:spcAft>
              <a:defRPr/>
            </a:pPr>
            <a:endParaRPr lang="en-US" dirty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>
            <a:lvl1pPr algn="ctr" eaLnBrk="0" hangingPunct="0">
              <a:spcBef>
                <a:spcPct val="50000"/>
              </a:spcBef>
              <a:defRPr sz="1200" b="1">
                <a:solidFill>
                  <a:srgbClr val="FFFFFF"/>
                </a:solidFill>
                <a:latin typeface="+mn-lt"/>
              </a:defRPr>
            </a:lvl1pPr>
          </a:lstStyle>
          <a:p>
            <a:pPr fontAlgn="base">
              <a:spcAft>
                <a:spcPct val="0"/>
              </a:spcAft>
              <a:defRPr/>
            </a:pPr>
            <a:fld id="{AEDD70FA-59E1-4157-923E-C4A67B08AD84}" type="slidenum">
              <a:rPr lang="en-US"/>
              <a:pPr fontAlgn="base">
                <a:spcAft>
                  <a:spcPct val="0"/>
                </a:spcAft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971186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Calibri" pitchFamily="34" charset="0"/>
                <a:cs typeface="Calibri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Content Placeholder 7"/>
          <p:cNvSpPr>
            <a:spLocks noGrp="1"/>
          </p:cNvSpPr>
          <p:nvPr>
            <p:ph sz="half" idx="1"/>
          </p:nvPr>
        </p:nvSpPr>
        <p:spPr>
          <a:xfrm>
            <a:off x="711200" y="1939159"/>
            <a:ext cx="10769600" cy="4461641"/>
          </a:xfrm>
        </p:spPr>
        <p:txBody>
          <a:bodyPr/>
          <a:lstStyle>
            <a:lvl1pPr>
              <a:buClrTx/>
              <a:defRPr sz="2400">
                <a:solidFill>
                  <a:schemeClr val="tx1"/>
                </a:solidFill>
              </a:defRPr>
            </a:lvl1pPr>
            <a:lvl2pPr>
              <a:buClrTx/>
              <a:buFont typeface="Arial" pitchFamily="34" charset="0"/>
              <a:buChar char="•"/>
              <a:defRPr sz="2400">
                <a:solidFill>
                  <a:schemeClr val="tx1"/>
                </a:solidFill>
              </a:defRPr>
            </a:lvl2pPr>
            <a:lvl3pPr>
              <a:buNone/>
              <a:defRPr/>
            </a:lvl3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149331160"/>
      </p:ext>
    </p:extLst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ags" Target="../tags/tag2.xml"/><Relationship Id="rId5" Type="http://schemas.openxmlformats.org/officeDocument/2006/relationships/slideLayout" Target="../slideLayouts/slideLayout5.xml"/><Relationship Id="rId10" Type="http://schemas.openxmlformats.org/officeDocument/2006/relationships/tags" Target="../tags/tag1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tags" Target="../tags/tag3.xml"/><Relationship Id="rId3" Type="http://schemas.openxmlformats.org/officeDocument/2006/relationships/slideLayout" Target="../slideLayouts/slideLayout11.xml"/><Relationship Id="rId7" Type="http://schemas.openxmlformats.org/officeDocument/2006/relationships/theme" Target="../theme/theme2.xml"/><Relationship Id="rId2" Type="http://schemas.openxmlformats.org/officeDocument/2006/relationships/slideLayout" Target="../slideLayouts/slideLayout10.xml"/><Relationship Id="rId1" Type="http://schemas.openxmlformats.org/officeDocument/2006/relationships/slideLayout" Target="../slideLayouts/slideLayout9.xml"/><Relationship Id="rId6" Type="http://schemas.openxmlformats.org/officeDocument/2006/relationships/slideLayout" Target="../slideLayouts/slideLayout14.xml"/><Relationship Id="rId11" Type="http://schemas.openxmlformats.org/officeDocument/2006/relationships/image" Target="../media/image2.png"/><Relationship Id="rId5" Type="http://schemas.openxmlformats.org/officeDocument/2006/relationships/slideLayout" Target="../slideLayouts/slideLayout13.xml"/><Relationship Id="rId10" Type="http://schemas.openxmlformats.org/officeDocument/2006/relationships/image" Target="../media/image1.jpeg"/><Relationship Id="rId4" Type="http://schemas.openxmlformats.org/officeDocument/2006/relationships/slideLayout" Target="../slideLayouts/slideLayout12.xml"/><Relationship Id="rId9" Type="http://schemas.openxmlformats.org/officeDocument/2006/relationships/tags" Target="../tags/tag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gray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top blue"/>
          <p:cNvPicPr>
            <a:picLocks noChangeAspect="1" noChangeArrowheads="1"/>
          </p:cNvPicPr>
          <p:nvPr/>
        </p:nvPicPr>
        <p:blipFill>
          <a:blip r:embed="rId12"/>
          <a:srcRect l="23065"/>
          <a:stretch>
            <a:fillRect/>
          </a:stretch>
        </p:blipFill>
        <p:spPr bwMode="auto">
          <a:xfrm>
            <a:off x="0" y="1"/>
            <a:ext cx="12200467" cy="930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171" name="Rectangle 3"/>
          <p:cNvSpPr>
            <a:spLocks noGrp="1" noChangeArrowheads="1"/>
          </p:cNvSpPr>
          <p:nvPr>
            <p:ph type="title"/>
          </p:nvPr>
        </p:nvSpPr>
        <p:spPr bwMode="white">
          <a:xfrm>
            <a:off x="982133" y="109538"/>
            <a:ext cx="7552267" cy="7620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7172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711200" y="1219200"/>
            <a:ext cx="10871200" cy="518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45720" tIns="46038" rIns="45720" bIns="460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3"/>
            <a:r>
              <a:rPr lang="en-US" altLang="en-US"/>
              <a:t>Third level</a:t>
            </a:r>
          </a:p>
        </p:txBody>
      </p:sp>
      <p:sp>
        <p:nvSpPr>
          <p:cNvPr id="3198981" name="Line 5"/>
          <p:cNvSpPr>
            <a:spLocks noChangeShapeType="1"/>
          </p:cNvSpPr>
          <p:nvPr/>
        </p:nvSpPr>
        <p:spPr bwMode="auto">
          <a:xfrm>
            <a:off x="-23283" y="6856413"/>
            <a:ext cx="12215284" cy="0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  <a:effectLst/>
        </p:spPr>
        <p:txBody>
          <a:bodyPr lIns="45720" rIns="4572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1600" dirty="0">
              <a:solidFill>
                <a:srgbClr val="000000"/>
              </a:solidFill>
            </a:endParaRPr>
          </a:p>
        </p:txBody>
      </p:sp>
      <p:pic>
        <p:nvPicPr>
          <p:cNvPr id="7174" name="Picture 6" descr="best ver2b seal"/>
          <p:cNvPicPr>
            <a:picLocks noChangeAspect="1" noChangeArrowheads="1"/>
          </p:cNvPicPr>
          <p:nvPr/>
        </p:nvPicPr>
        <p:blipFill>
          <a:blip r:embed="rId13">
            <a:clrChange>
              <a:clrFrom>
                <a:srgbClr val="003264"/>
              </a:clrFrom>
              <a:clrTo>
                <a:srgbClr val="003264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3867" y="157164"/>
            <a:ext cx="1016000" cy="731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198987" name="AcnSubjectTitle_ID_3198987" hidden="1"/>
          <p:cNvSpPr txBox="1">
            <a:spLocks noChangeArrowheads="1"/>
          </p:cNvSpPr>
          <p:nvPr>
            <p:custDataLst>
              <p:tags r:id="rId10"/>
            </p:custDataLst>
          </p:nvPr>
        </p:nvSpPr>
        <p:spPr bwMode="gray">
          <a:xfrm>
            <a:off x="1115484" y="1420814"/>
            <a:ext cx="9313333" cy="2444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defRPr/>
            </a:pPr>
            <a:r>
              <a:rPr lang="en-US" sz="1600" b="1" dirty="0">
                <a:solidFill>
                  <a:srgbClr val="000000"/>
                </a:solidFill>
              </a:rPr>
              <a:t>Subject Title</a:t>
            </a:r>
          </a:p>
        </p:txBody>
      </p:sp>
      <p:sp>
        <p:nvSpPr>
          <p:cNvPr id="3198988" name="AcnFootnote_ID_3198988" hidden="1"/>
          <p:cNvSpPr txBox="1">
            <a:spLocks noChangeArrowheads="1"/>
          </p:cNvSpPr>
          <p:nvPr>
            <p:custDataLst>
              <p:tags r:id="rId11"/>
            </p:custDataLst>
          </p:nvPr>
        </p:nvSpPr>
        <p:spPr bwMode="gray">
          <a:xfrm>
            <a:off x="1115485" y="6251159"/>
            <a:ext cx="7418916" cy="338554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lIns="0" tIns="0" rIns="0" bIns="0" anchor="b">
            <a:spAutoFit/>
          </a:bodyPr>
          <a:lstStyle/>
          <a:p>
            <a:pPr marL="538163" indent="-5381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defRPr/>
            </a:pPr>
            <a:r>
              <a:rPr lang="en-US" sz="1000" dirty="0">
                <a:solidFill>
                  <a:srgbClr val="000000"/>
                </a:solidFill>
              </a:rPr>
              <a:t>*	Footnote</a:t>
            </a:r>
          </a:p>
          <a:p>
            <a:pPr marL="538163" indent="-538163" fontAlgn="base"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defRPr/>
            </a:pPr>
            <a:r>
              <a:rPr lang="en-US" sz="1000" dirty="0">
                <a:solidFill>
                  <a:srgbClr val="000000"/>
                </a:solidFill>
              </a:rPr>
              <a:t>Source:	Source</a:t>
            </a:r>
          </a:p>
        </p:txBody>
      </p:sp>
      <p:sp>
        <p:nvSpPr>
          <p:cNvPr id="9" name="Text Box 9"/>
          <p:cNvSpPr txBox="1">
            <a:spLocks noChangeArrowheads="1"/>
          </p:cNvSpPr>
          <p:nvPr/>
        </p:nvSpPr>
        <p:spPr bwMode="auto">
          <a:xfrm>
            <a:off x="5384800" y="6445251"/>
            <a:ext cx="14224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45720" rIns="45720">
            <a:spAutoFit/>
          </a:bodyPr>
          <a:lstStyle/>
          <a:p>
            <a:pPr algn="ctr" eaLnBrk="0" fontAlgn="base" hangingPunct="0">
              <a:spcBef>
                <a:spcPct val="50000"/>
              </a:spcBef>
              <a:spcAft>
                <a:spcPct val="0"/>
              </a:spcAft>
              <a:defRPr/>
            </a:pPr>
            <a:fld id="{6675420D-CD84-4F3B-B8B6-EF0F67C2EF0E}" type="slidenum">
              <a:rPr lang="en-US" sz="1000">
                <a:solidFill>
                  <a:srgbClr val="000000"/>
                </a:solidFill>
              </a:rPr>
              <a:pPr algn="ctr" eaLnBrk="0" fontAlgn="base" hangingPunct="0">
                <a:spcBef>
                  <a:spcPct val="50000"/>
                </a:spcBef>
                <a:spcAft>
                  <a:spcPct val="0"/>
                </a:spcAft>
                <a:defRPr/>
              </a:pPr>
              <a:t>‹#›</a:t>
            </a:fld>
            <a:endParaRPr lang="en-US" sz="10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96360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1" r:id="rId7"/>
    <p:sldLayoutId id="2147483689" r:id="rId8"/>
  </p:sldLayoutIdLst>
  <p:transition/>
  <p:hf hdr="0" ftr="0"/>
  <p:txStyles>
    <p:titleStyle>
      <a:lvl1pPr algn="l" rtl="0" eaLnBrk="0" fontAlgn="base" hangingPunct="0">
        <a:spcBef>
          <a:spcPct val="20000"/>
        </a:spcBef>
        <a:spcAft>
          <a:spcPct val="0"/>
        </a:spcAft>
        <a:tabLst>
          <a:tab pos="915988" algn="l"/>
        </a:tabLst>
        <a:defRPr sz="2400" b="1">
          <a:solidFill>
            <a:srgbClr val="FFC000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20000"/>
        </a:spcBef>
        <a:spcAft>
          <a:spcPct val="0"/>
        </a:spcAft>
        <a:tabLst>
          <a:tab pos="915988" algn="l"/>
        </a:tabLst>
        <a:defRPr sz="2400" b="1">
          <a:solidFill>
            <a:srgbClr val="FFC000"/>
          </a:solidFill>
          <a:latin typeface="Arial" pitchFamily="34" charset="0"/>
        </a:defRPr>
      </a:lvl2pPr>
      <a:lvl3pPr algn="l" rtl="0" eaLnBrk="0" fontAlgn="base" hangingPunct="0">
        <a:spcBef>
          <a:spcPct val="20000"/>
        </a:spcBef>
        <a:spcAft>
          <a:spcPct val="0"/>
        </a:spcAft>
        <a:tabLst>
          <a:tab pos="915988" algn="l"/>
        </a:tabLst>
        <a:defRPr sz="2400" b="1">
          <a:solidFill>
            <a:srgbClr val="FFC000"/>
          </a:solidFill>
          <a:latin typeface="Arial" pitchFamily="34" charset="0"/>
        </a:defRPr>
      </a:lvl3pPr>
      <a:lvl4pPr algn="l" rtl="0" eaLnBrk="0" fontAlgn="base" hangingPunct="0">
        <a:spcBef>
          <a:spcPct val="20000"/>
        </a:spcBef>
        <a:spcAft>
          <a:spcPct val="0"/>
        </a:spcAft>
        <a:tabLst>
          <a:tab pos="915988" algn="l"/>
        </a:tabLst>
        <a:defRPr sz="2400" b="1">
          <a:solidFill>
            <a:srgbClr val="FFC000"/>
          </a:solidFill>
          <a:latin typeface="Arial" pitchFamily="34" charset="0"/>
        </a:defRPr>
      </a:lvl4pPr>
      <a:lvl5pPr algn="l" rtl="0" eaLnBrk="0" fontAlgn="base" hangingPunct="0">
        <a:spcBef>
          <a:spcPct val="20000"/>
        </a:spcBef>
        <a:spcAft>
          <a:spcPct val="0"/>
        </a:spcAft>
        <a:tabLst>
          <a:tab pos="915988" algn="l"/>
        </a:tabLst>
        <a:defRPr sz="2400" b="1">
          <a:solidFill>
            <a:srgbClr val="FFC000"/>
          </a:solidFill>
          <a:latin typeface="Arial" pitchFamily="34" charset="0"/>
        </a:defRPr>
      </a:lvl5pPr>
      <a:lvl6pPr marL="457200" algn="l" rtl="0" eaLnBrk="0" fontAlgn="base" hangingPunct="0">
        <a:spcBef>
          <a:spcPct val="20000"/>
        </a:spcBef>
        <a:spcAft>
          <a:spcPct val="0"/>
        </a:spcAft>
        <a:tabLst>
          <a:tab pos="915988" algn="l"/>
        </a:tabLst>
        <a:defRPr sz="2400" b="1">
          <a:solidFill>
            <a:schemeClr val="accent1"/>
          </a:solidFill>
          <a:latin typeface="Arial" pitchFamily="34" charset="0"/>
        </a:defRPr>
      </a:lvl6pPr>
      <a:lvl7pPr marL="914400" algn="l" rtl="0" eaLnBrk="0" fontAlgn="base" hangingPunct="0">
        <a:spcBef>
          <a:spcPct val="20000"/>
        </a:spcBef>
        <a:spcAft>
          <a:spcPct val="0"/>
        </a:spcAft>
        <a:tabLst>
          <a:tab pos="915988" algn="l"/>
        </a:tabLst>
        <a:defRPr sz="2400" b="1">
          <a:solidFill>
            <a:schemeClr val="accent1"/>
          </a:solidFill>
          <a:latin typeface="Arial" pitchFamily="34" charset="0"/>
        </a:defRPr>
      </a:lvl7pPr>
      <a:lvl8pPr marL="1371600" algn="l" rtl="0" eaLnBrk="0" fontAlgn="base" hangingPunct="0">
        <a:spcBef>
          <a:spcPct val="20000"/>
        </a:spcBef>
        <a:spcAft>
          <a:spcPct val="0"/>
        </a:spcAft>
        <a:tabLst>
          <a:tab pos="915988" algn="l"/>
        </a:tabLst>
        <a:defRPr sz="2400" b="1">
          <a:solidFill>
            <a:schemeClr val="accent1"/>
          </a:solidFill>
          <a:latin typeface="Arial" pitchFamily="34" charset="0"/>
        </a:defRPr>
      </a:lvl8pPr>
      <a:lvl9pPr marL="1828800" algn="l" rtl="0" eaLnBrk="0" fontAlgn="base" hangingPunct="0">
        <a:spcBef>
          <a:spcPct val="20000"/>
        </a:spcBef>
        <a:spcAft>
          <a:spcPct val="0"/>
        </a:spcAft>
        <a:tabLst>
          <a:tab pos="915988" algn="l"/>
        </a:tabLst>
        <a:defRPr sz="2400" b="1">
          <a:solidFill>
            <a:schemeClr val="accent1"/>
          </a:solidFill>
          <a:latin typeface="Arial" pitchFamily="34" charset="0"/>
        </a:defRPr>
      </a:lvl9pPr>
    </p:titleStyle>
    <p:bodyStyle>
      <a:lvl1pPr marL="381000" indent="-381000" algn="l" rtl="0" eaLnBrk="0" fontAlgn="base" hangingPunct="0">
        <a:spcBef>
          <a:spcPct val="0"/>
        </a:spcBef>
        <a:spcAft>
          <a:spcPts val="1200"/>
        </a:spcAft>
        <a:buClr>
          <a:srgbClr val="FFC000"/>
        </a:buClr>
        <a:buSzPct val="80000"/>
        <a:buFont typeface="Wingdings" pitchFamily="2" charset="2"/>
        <a:buChar char="n"/>
        <a:defRPr b="1">
          <a:solidFill>
            <a:srgbClr val="003366"/>
          </a:solidFill>
          <a:latin typeface="Calibri" pitchFamily="34" charset="0"/>
          <a:ea typeface="Calibri" pitchFamily="34" charset="0"/>
          <a:cs typeface="Calibri" pitchFamily="34" charset="0"/>
        </a:defRPr>
      </a:lvl1pPr>
      <a:lvl2pPr marL="568325" indent="-222250" algn="l" rtl="0" eaLnBrk="0" fontAlgn="base" hangingPunct="0">
        <a:spcBef>
          <a:spcPct val="0"/>
        </a:spcBef>
        <a:spcAft>
          <a:spcPts val="1200"/>
        </a:spcAft>
        <a:buClr>
          <a:srgbClr val="FFC000"/>
        </a:buClr>
        <a:buSzPct val="115000"/>
        <a:buFont typeface="Calibri" pitchFamily="34" charset="0"/>
        <a:buChar char="•"/>
        <a:defRPr b="1">
          <a:solidFill>
            <a:srgbClr val="003366"/>
          </a:solidFill>
          <a:latin typeface="Calibri" pitchFamily="34" charset="0"/>
          <a:ea typeface="Calibri" pitchFamily="34" charset="0"/>
          <a:cs typeface="Calibri" pitchFamily="34" charset="0"/>
        </a:defRPr>
      </a:lvl2pPr>
      <a:lvl3pPr marL="739775" indent="-342900" algn="l" rtl="0" eaLnBrk="0" fontAlgn="base" hangingPunct="0">
        <a:lnSpc>
          <a:spcPct val="90000"/>
        </a:lnSpc>
        <a:spcBef>
          <a:spcPct val="25000"/>
        </a:spcBef>
        <a:spcAft>
          <a:spcPct val="0"/>
        </a:spcAft>
        <a:buClr>
          <a:schemeClr val="tx1"/>
        </a:buClr>
        <a:buAutoNum type="alphaUcPeriod"/>
        <a:defRPr>
          <a:solidFill>
            <a:schemeClr val="tx1"/>
          </a:solidFill>
          <a:latin typeface="+mn-lt"/>
          <a:ea typeface="Calibri" pitchFamily="34" charset="0"/>
          <a:cs typeface="Calibri" pitchFamily="34" charset="0"/>
        </a:defRPr>
      </a:lvl3pPr>
      <a:lvl4pPr marL="914400" indent="-346075" algn="l" rtl="0" eaLnBrk="0" fontAlgn="base" hangingPunct="0">
        <a:spcBef>
          <a:spcPct val="0"/>
        </a:spcBef>
        <a:spcAft>
          <a:spcPts val="1200"/>
        </a:spcAft>
        <a:buClr>
          <a:srgbClr val="FFC000"/>
        </a:buClr>
        <a:buFont typeface="Symbol" pitchFamily="18" charset="2"/>
        <a:buChar char=""/>
        <a:defRPr b="1">
          <a:solidFill>
            <a:srgbClr val="003366"/>
          </a:solidFill>
          <a:latin typeface="Calibri" pitchFamily="34" charset="0"/>
          <a:ea typeface="Calibri" pitchFamily="34" charset="0"/>
          <a:cs typeface="Calibri" pitchFamily="34" charset="0"/>
        </a:defRPr>
      </a:lvl4pPr>
      <a:lvl5pPr marL="1333500" indent="-304800" algn="l" rtl="0" eaLnBrk="0" fontAlgn="base" hangingPunct="0">
        <a:spcBef>
          <a:spcPct val="0"/>
        </a:spcBef>
        <a:spcAft>
          <a:spcPts val="1200"/>
        </a:spcAft>
        <a:buClr>
          <a:schemeClr val="tx1"/>
        </a:buClr>
        <a:buChar char="–"/>
        <a:defRPr sz="1600" b="1">
          <a:solidFill>
            <a:srgbClr val="003366"/>
          </a:solidFill>
          <a:latin typeface="Calibri" pitchFamily="34" charset="0"/>
          <a:ea typeface="Calibri" pitchFamily="34" charset="0"/>
          <a:cs typeface="Calibri" pitchFamily="34" charset="0"/>
        </a:defRPr>
      </a:lvl5pPr>
      <a:lvl6pPr marL="1790700" indent="-304800" algn="l" rtl="0" fontAlgn="base">
        <a:lnSpc>
          <a:spcPct val="90000"/>
        </a:lnSpc>
        <a:spcBef>
          <a:spcPct val="25000"/>
        </a:spcBef>
        <a:spcAft>
          <a:spcPct val="0"/>
        </a:spcAft>
        <a:buClr>
          <a:schemeClr val="tx1"/>
        </a:buClr>
        <a:buChar char="–"/>
        <a:defRPr sz="1600">
          <a:solidFill>
            <a:schemeClr val="tx1"/>
          </a:solidFill>
          <a:latin typeface="+mn-lt"/>
        </a:defRPr>
      </a:lvl6pPr>
      <a:lvl7pPr marL="2247900" indent="-304800" algn="l" rtl="0" fontAlgn="base">
        <a:lnSpc>
          <a:spcPct val="90000"/>
        </a:lnSpc>
        <a:spcBef>
          <a:spcPct val="25000"/>
        </a:spcBef>
        <a:spcAft>
          <a:spcPct val="0"/>
        </a:spcAft>
        <a:buClr>
          <a:schemeClr val="tx1"/>
        </a:buClr>
        <a:buChar char="–"/>
        <a:defRPr sz="1600">
          <a:solidFill>
            <a:schemeClr val="tx1"/>
          </a:solidFill>
          <a:latin typeface="+mn-lt"/>
        </a:defRPr>
      </a:lvl7pPr>
      <a:lvl8pPr marL="2705100" indent="-304800" algn="l" rtl="0" fontAlgn="base">
        <a:lnSpc>
          <a:spcPct val="90000"/>
        </a:lnSpc>
        <a:spcBef>
          <a:spcPct val="25000"/>
        </a:spcBef>
        <a:spcAft>
          <a:spcPct val="0"/>
        </a:spcAft>
        <a:buClr>
          <a:schemeClr val="tx1"/>
        </a:buClr>
        <a:buChar char="–"/>
        <a:defRPr sz="1600">
          <a:solidFill>
            <a:schemeClr val="tx1"/>
          </a:solidFill>
          <a:latin typeface="+mn-lt"/>
        </a:defRPr>
      </a:lvl8pPr>
      <a:lvl9pPr marL="3162300" indent="-304800" algn="l" rtl="0" fontAlgn="base">
        <a:lnSpc>
          <a:spcPct val="90000"/>
        </a:lnSpc>
        <a:spcBef>
          <a:spcPct val="25000"/>
        </a:spcBef>
        <a:spcAft>
          <a:spcPct val="0"/>
        </a:spcAft>
        <a:buClr>
          <a:schemeClr val="tx1"/>
        </a:buClr>
        <a:buChar char="–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gray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top blue"/>
          <p:cNvPicPr>
            <a:picLocks noChangeAspect="1" noChangeArrowheads="1"/>
          </p:cNvPicPr>
          <p:nvPr/>
        </p:nvPicPr>
        <p:blipFill>
          <a:blip r:embed="rId10"/>
          <a:srcRect l="23065"/>
          <a:stretch>
            <a:fillRect/>
          </a:stretch>
        </p:blipFill>
        <p:spPr bwMode="auto">
          <a:xfrm>
            <a:off x="0" y="1"/>
            <a:ext cx="12200467" cy="930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171" name="Rectangle 3"/>
          <p:cNvSpPr>
            <a:spLocks noGrp="1" noChangeArrowheads="1"/>
          </p:cNvSpPr>
          <p:nvPr>
            <p:ph type="title"/>
          </p:nvPr>
        </p:nvSpPr>
        <p:spPr bwMode="white">
          <a:xfrm>
            <a:off x="982133" y="109538"/>
            <a:ext cx="7552267" cy="7620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7172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711200" y="1219200"/>
            <a:ext cx="10871200" cy="518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45720" tIns="46038" rIns="45720" bIns="460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3"/>
            <a:r>
              <a:rPr lang="en-US" altLang="en-US"/>
              <a:t>Third level</a:t>
            </a:r>
          </a:p>
        </p:txBody>
      </p:sp>
      <p:sp>
        <p:nvSpPr>
          <p:cNvPr id="3198981" name="Line 5"/>
          <p:cNvSpPr>
            <a:spLocks noChangeShapeType="1"/>
          </p:cNvSpPr>
          <p:nvPr/>
        </p:nvSpPr>
        <p:spPr bwMode="auto">
          <a:xfrm>
            <a:off x="-23283" y="6856413"/>
            <a:ext cx="12215284" cy="0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  <a:effectLst/>
        </p:spPr>
        <p:txBody>
          <a:bodyPr lIns="45720" rIns="4572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1600" dirty="0">
              <a:solidFill>
                <a:srgbClr val="000000"/>
              </a:solidFill>
            </a:endParaRPr>
          </a:p>
        </p:txBody>
      </p:sp>
      <p:pic>
        <p:nvPicPr>
          <p:cNvPr id="7174" name="Picture 6" descr="best ver2b seal"/>
          <p:cNvPicPr>
            <a:picLocks noChangeAspect="1" noChangeArrowheads="1"/>
          </p:cNvPicPr>
          <p:nvPr/>
        </p:nvPicPr>
        <p:blipFill>
          <a:blip r:embed="rId11">
            <a:clrChange>
              <a:clrFrom>
                <a:srgbClr val="003264"/>
              </a:clrFrom>
              <a:clrTo>
                <a:srgbClr val="003264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3867" y="157164"/>
            <a:ext cx="1016000" cy="731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198987" name="AcnSubjectTitle_ID_3198987" hidden="1"/>
          <p:cNvSpPr txBox="1">
            <a:spLocks noChangeArrowheads="1"/>
          </p:cNvSpPr>
          <p:nvPr>
            <p:custDataLst>
              <p:tags r:id="rId8"/>
            </p:custDataLst>
          </p:nvPr>
        </p:nvSpPr>
        <p:spPr bwMode="gray">
          <a:xfrm>
            <a:off x="1115484" y="1420814"/>
            <a:ext cx="9313333" cy="2444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defRPr/>
            </a:pPr>
            <a:r>
              <a:rPr lang="en-US" sz="1600" b="1" dirty="0">
                <a:solidFill>
                  <a:srgbClr val="000000"/>
                </a:solidFill>
              </a:rPr>
              <a:t>Subject Title</a:t>
            </a:r>
          </a:p>
        </p:txBody>
      </p:sp>
      <p:sp>
        <p:nvSpPr>
          <p:cNvPr id="3198988" name="AcnFootnote_ID_3198988" hidden="1"/>
          <p:cNvSpPr txBox="1">
            <a:spLocks noChangeArrowheads="1"/>
          </p:cNvSpPr>
          <p:nvPr>
            <p:custDataLst>
              <p:tags r:id="rId9"/>
            </p:custDataLst>
          </p:nvPr>
        </p:nvSpPr>
        <p:spPr bwMode="gray">
          <a:xfrm>
            <a:off x="1115485" y="6251159"/>
            <a:ext cx="7418916" cy="338554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lIns="0" tIns="0" rIns="0" bIns="0" anchor="b">
            <a:spAutoFit/>
          </a:bodyPr>
          <a:lstStyle/>
          <a:p>
            <a:pPr marL="538163" indent="-5381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defRPr/>
            </a:pPr>
            <a:r>
              <a:rPr lang="en-US" sz="1000" dirty="0">
                <a:solidFill>
                  <a:srgbClr val="000000"/>
                </a:solidFill>
              </a:rPr>
              <a:t>*	Footnote</a:t>
            </a:r>
          </a:p>
          <a:p>
            <a:pPr marL="538163" indent="-538163" fontAlgn="base"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defRPr/>
            </a:pPr>
            <a:r>
              <a:rPr lang="en-US" sz="1000" dirty="0">
                <a:solidFill>
                  <a:srgbClr val="000000"/>
                </a:solidFill>
              </a:rPr>
              <a:t>Source:	Source</a:t>
            </a:r>
          </a:p>
        </p:txBody>
      </p:sp>
      <p:sp>
        <p:nvSpPr>
          <p:cNvPr id="9" name="Text Box 9"/>
          <p:cNvSpPr txBox="1">
            <a:spLocks noChangeArrowheads="1"/>
          </p:cNvSpPr>
          <p:nvPr/>
        </p:nvSpPr>
        <p:spPr bwMode="auto">
          <a:xfrm>
            <a:off x="5384800" y="6445251"/>
            <a:ext cx="14224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45720" rIns="45720">
            <a:spAutoFit/>
          </a:bodyPr>
          <a:lstStyle/>
          <a:p>
            <a:pPr algn="ctr" eaLnBrk="0" fontAlgn="base" hangingPunct="0">
              <a:spcBef>
                <a:spcPct val="50000"/>
              </a:spcBef>
              <a:spcAft>
                <a:spcPct val="0"/>
              </a:spcAft>
              <a:defRPr/>
            </a:pPr>
            <a:fld id="{6675420D-CD84-4F3B-B8B6-EF0F67C2EF0E}" type="slidenum">
              <a:rPr lang="en-US" sz="1000">
                <a:solidFill>
                  <a:srgbClr val="000000"/>
                </a:solidFill>
              </a:rPr>
              <a:pPr algn="ctr" eaLnBrk="0" fontAlgn="base" hangingPunct="0">
                <a:spcBef>
                  <a:spcPct val="50000"/>
                </a:spcBef>
                <a:spcAft>
                  <a:spcPct val="0"/>
                </a:spcAft>
                <a:defRPr/>
              </a:pPr>
              <a:t>‹#›</a:t>
            </a:fld>
            <a:endParaRPr lang="en-US" sz="10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63453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3" r:id="rId1"/>
    <p:sldLayoutId id="2147483684" r:id="rId2"/>
    <p:sldLayoutId id="2147483685" r:id="rId3"/>
    <p:sldLayoutId id="2147483686" r:id="rId4"/>
    <p:sldLayoutId id="2147483687" r:id="rId5"/>
    <p:sldLayoutId id="2147483688" r:id="rId6"/>
  </p:sldLayoutIdLst>
  <p:transition/>
  <p:hf hdr="0" ftr="0"/>
  <p:txStyles>
    <p:titleStyle>
      <a:lvl1pPr algn="l" rtl="0" eaLnBrk="0" fontAlgn="base" hangingPunct="0">
        <a:spcBef>
          <a:spcPct val="20000"/>
        </a:spcBef>
        <a:spcAft>
          <a:spcPct val="0"/>
        </a:spcAft>
        <a:tabLst>
          <a:tab pos="915988" algn="l"/>
        </a:tabLst>
        <a:defRPr sz="2400" b="1">
          <a:solidFill>
            <a:srgbClr val="FFC000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20000"/>
        </a:spcBef>
        <a:spcAft>
          <a:spcPct val="0"/>
        </a:spcAft>
        <a:tabLst>
          <a:tab pos="915988" algn="l"/>
        </a:tabLst>
        <a:defRPr sz="2400" b="1">
          <a:solidFill>
            <a:srgbClr val="FFC000"/>
          </a:solidFill>
          <a:latin typeface="Arial" pitchFamily="34" charset="0"/>
        </a:defRPr>
      </a:lvl2pPr>
      <a:lvl3pPr algn="l" rtl="0" eaLnBrk="0" fontAlgn="base" hangingPunct="0">
        <a:spcBef>
          <a:spcPct val="20000"/>
        </a:spcBef>
        <a:spcAft>
          <a:spcPct val="0"/>
        </a:spcAft>
        <a:tabLst>
          <a:tab pos="915988" algn="l"/>
        </a:tabLst>
        <a:defRPr sz="2400" b="1">
          <a:solidFill>
            <a:srgbClr val="FFC000"/>
          </a:solidFill>
          <a:latin typeface="Arial" pitchFamily="34" charset="0"/>
        </a:defRPr>
      </a:lvl3pPr>
      <a:lvl4pPr algn="l" rtl="0" eaLnBrk="0" fontAlgn="base" hangingPunct="0">
        <a:spcBef>
          <a:spcPct val="20000"/>
        </a:spcBef>
        <a:spcAft>
          <a:spcPct val="0"/>
        </a:spcAft>
        <a:tabLst>
          <a:tab pos="915988" algn="l"/>
        </a:tabLst>
        <a:defRPr sz="2400" b="1">
          <a:solidFill>
            <a:srgbClr val="FFC000"/>
          </a:solidFill>
          <a:latin typeface="Arial" pitchFamily="34" charset="0"/>
        </a:defRPr>
      </a:lvl4pPr>
      <a:lvl5pPr algn="l" rtl="0" eaLnBrk="0" fontAlgn="base" hangingPunct="0">
        <a:spcBef>
          <a:spcPct val="20000"/>
        </a:spcBef>
        <a:spcAft>
          <a:spcPct val="0"/>
        </a:spcAft>
        <a:tabLst>
          <a:tab pos="915988" algn="l"/>
        </a:tabLst>
        <a:defRPr sz="2400" b="1">
          <a:solidFill>
            <a:srgbClr val="FFC000"/>
          </a:solidFill>
          <a:latin typeface="Arial" pitchFamily="34" charset="0"/>
        </a:defRPr>
      </a:lvl5pPr>
      <a:lvl6pPr marL="457200" algn="l" rtl="0" eaLnBrk="0" fontAlgn="base" hangingPunct="0">
        <a:spcBef>
          <a:spcPct val="20000"/>
        </a:spcBef>
        <a:spcAft>
          <a:spcPct val="0"/>
        </a:spcAft>
        <a:tabLst>
          <a:tab pos="915988" algn="l"/>
        </a:tabLst>
        <a:defRPr sz="2400" b="1">
          <a:solidFill>
            <a:schemeClr val="accent1"/>
          </a:solidFill>
          <a:latin typeface="Arial" pitchFamily="34" charset="0"/>
        </a:defRPr>
      </a:lvl6pPr>
      <a:lvl7pPr marL="914400" algn="l" rtl="0" eaLnBrk="0" fontAlgn="base" hangingPunct="0">
        <a:spcBef>
          <a:spcPct val="20000"/>
        </a:spcBef>
        <a:spcAft>
          <a:spcPct val="0"/>
        </a:spcAft>
        <a:tabLst>
          <a:tab pos="915988" algn="l"/>
        </a:tabLst>
        <a:defRPr sz="2400" b="1">
          <a:solidFill>
            <a:schemeClr val="accent1"/>
          </a:solidFill>
          <a:latin typeface="Arial" pitchFamily="34" charset="0"/>
        </a:defRPr>
      </a:lvl7pPr>
      <a:lvl8pPr marL="1371600" algn="l" rtl="0" eaLnBrk="0" fontAlgn="base" hangingPunct="0">
        <a:spcBef>
          <a:spcPct val="20000"/>
        </a:spcBef>
        <a:spcAft>
          <a:spcPct val="0"/>
        </a:spcAft>
        <a:tabLst>
          <a:tab pos="915988" algn="l"/>
        </a:tabLst>
        <a:defRPr sz="2400" b="1">
          <a:solidFill>
            <a:schemeClr val="accent1"/>
          </a:solidFill>
          <a:latin typeface="Arial" pitchFamily="34" charset="0"/>
        </a:defRPr>
      </a:lvl8pPr>
      <a:lvl9pPr marL="1828800" algn="l" rtl="0" eaLnBrk="0" fontAlgn="base" hangingPunct="0">
        <a:spcBef>
          <a:spcPct val="20000"/>
        </a:spcBef>
        <a:spcAft>
          <a:spcPct val="0"/>
        </a:spcAft>
        <a:tabLst>
          <a:tab pos="915988" algn="l"/>
        </a:tabLst>
        <a:defRPr sz="2400" b="1">
          <a:solidFill>
            <a:schemeClr val="accent1"/>
          </a:solidFill>
          <a:latin typeface="Arial" pitchFamily="34" charset="0"/>
        </a:defRPr>
      </a:lvl9pPr>
    </p:titleStyle>
    <p:bodyStyle>
      <a:lvl1pPr marL="381000" indent="-381000" algn="l" rtl="0" eaLnBrk="0" fontAlgn="base" hangingPunct="0">
        <a:spcBef>
          <a:spcPct val="0"/>
        </a:spcBef>
        <a:spcAft>
          <a:spcPts val="1200"/>
        </a:spcAft>
        <a:buClr>
          <a:srgbClr val="FFC000"/>
        </a:buClr>
        <a:buSzPct val="80000"/>
        <a:buFont typeface="Wingdings" pitchFamily="2" charset="2"/>
        <a:buChar char="n"/>
        <a:defRPr b="1">
          <a:solidFill>
            <a:srgbClr val="003366"/>
          </a:solidFill>
          <a:latin typeface="Calibri" pitchFamily="34" charset="0"/>
          <a:ea typeface="Calibri" pitchFamily="34" charset="0"/>
          <a:cs typeface="Calibri" pitchFamily="34" charset="0"/>
        </a:defRPr>
      </a:lvl1pPr>
      <a:lvl2pPr marL="568325" indent="-222250" algn="l" rtl="0" eaLnBrk="0" fontAlgn="base" hangingPunct="0">
        <a:spcBef>
          <a:spcPct val="0"/>
        </a:spcBef>
        <a:spcAft>
          <a:spcPts val="1200"/>
        </a:spcAft>
        <a:buClr>
          <a:srgbClr val="FFC000"/>
        </a:buClr>
        <a:buSzPct val="115000"/>
        <a:buFont typeface="Calibri" pitchFamily="34" charset="0"/>
        <a:buChar char="•"/>
        <a:defRPr b="1">
          <a:solidFill>
            <a:srgbClr val="003366"/>
          </a:solidFill>
          <a:latin typeface="Calibri" pitchFamily="34" charset="0"/>
          <a:ea typeface="Calibri" pitchFamily="34" charset="0"/>
          <a:cs typeface="Calibri" pitchFamily="34" charset="0"/>
        </a:defRPr>
      </a:lvl2pPr>
      <a:lvl3pPr marL="739775" indent="-342900" algn="l" rtl="0" eaLnBrk="0" fontAlgn="base" hangingPunct="0">
        <a:lnSpc>
          <a:spcPct val="90000"/>
        </a:lnSpc>
        <a:spcBef>
          <a:spcPct val="25000"/>
        </a:spcBef>
        <a:spcAft>
          <a:spcPct val="0"/>
        </a:spcAft>
        <a:buClr>
          <a:schemeClr val="tx1"/>
        </a:buClr>
        <a:buAutoNum type="alphaUcPeriod"/>
        <a:defRPr>
          <a:solidFill>
            <a:schemeClr val="tx1"/>
          </a:solidFill>
          <a:latin typeface="+mn-lt"/>
          <a:ea typeface="Calibri" pitchFamily="34" charset="0"/>
          <a:cs typeface="Calibri" pitchFamily="34" charset="0"/>
        </a:defRPr>
      </a:lvl3pPr>
      <a:lvl4pPr marL="914400" indent="-346075" algn="l" rtl="0" eaLnBrk="0" fontAlgn="base" hangingPunct="0">
        <a:spcBef>
          <a:spcPct val="0"/>
        </a:spcBef>
        <a:spcAft>
          <a:spcPts val="1200"/>
        </a:spcAft>
        <a:buClr>
          <a:srgbClr val="FFC000"/>
        </a:buClr>
        <a:buFont typeface="Symbol" pitchFamily="18" charset="2"/>
        <a:buChar char=""/>
        <a:defRPr b="1">
          <a:solidFill>
            <a:srgbClr val="003366"/>
          </a:solidFill>
          <a:latin typeface="Calibri" pitchFamily="34" charset="0"/>
          <a:ea typeface="Calibri" pitchFamily="34" charset="0"/>
          <a:cs typeface="Calibri" pitchFamily="34" charset="0"/>
        </a:defRPr>
      </a:lvl4pPr>
      <a:lvl5pPr marL="1333500" indent="-304800" algn="l" rtl="0" eaLnBrk="0" fontAlgn="base" hangingPunct="0">
        <a:spcBef>
          <a:spcPct val="0"/>
        </a:spcBef>
        <a:spcAft>
          <a:spcPts val="1200"/>
        </a:spcAft>
        <a:buClr>
          <a:schemeClr val="tx1"/>
        </a:buClr>
        <a:buChar char="–"/>
        <a:defRPr sz="1600" b="1">
          <a:solidFill>
            <a:srgbClr val="003366"/>
          </a:solidFill>
          <a:latin typeface="Calibri" pitchFamily="34" charset="0"/>
          <a:ea typeface="Calibri" pitchFamily="34" charset="0"/>
          <a:cs typeface="Calibri" pitchFamily="34" charset="0"/>
        </a:defRPr>
      </a:lvl5pPr>
      <a:lvl6pPr marL="1790700" indent="-304800" algn="l" rtl="0" fontAlgn="base">
        <a:lnSpc>
          <a:spcPct val="90000"/>
        </a:lnSpc>
        <a:spcBef>
          <a:spcPct val="25000"/>
        </a:spcBef>
        <a:spcAft>
          <a:spcPct val="0"/>
        </a:spcAft>
        <a:buClr>
          <a:schemeClr val="tx1"/>
        </a:buClr>
        <a:buChar char="–"/>
        <a:defRPr sz="1600">
          <a:solidFill>
            <a:schemeClr val="tx1"/>
          </a:solidFill>
          <a:latin typeface="+mn-lt"/>
        </a:defRPr>
      </a:lvl6pPr>
      <a:lvl7pPr marL="2247900" indent="-304800" algn="l" rtl="0" fontAlgn="base">
        <a:lnSpc>
          <a:spcPct val="90000"/>
        </a:lnSpc>
        <a:spcBef>
          <a:spcPct val="25000"/>
        </a:spcBef>
        <a:spcAft>
          <a:spcPct val="0"/>
        </a:spcAft>
        <a:buClr>
          <a:schemeClr val="tx1"/>
        </a:buClr>
        <a:buChar char="–"/>
        <a:defRPr sz="1600">
          <a:solidFill>
            <a:schemeClr val="tx1"/>
          </a:solidFill>
          <a:latin typeface="+mn-lt"/>
        </a:defRPr>
      </a:lvl7pPr>
      <a:lvl8pPr marL="2705100" indent="-304800" algn="l" rtl="0" fontAlgn="base">
        <a:lnSpc>
          <a:spcPct val="90000"/>
        </a:lnSpc>
        <a:spcBef>
          <a:spcPct val="25000"/>
        </a:spcBef>
        <a:spcAft>
          <a:spcPct val="0"/>
        </a:spcAft>
        <a:buClr>
          <a:schemeClr val="tx1"/>
        </a:buClr>
        <a:buChar char="–"/>
        <a:defRPr sz="1600">
          <a:solidFill>
            <a:schemeClr val="tx1"/>
          </a:solidFill>
          <a:latin typeface="+mn-lt"/>
        </a:defRPr>
      </a:lvl8pPr>
      <a:lvl9pPr marL="3162300" indent="-304800" algn="l" rtl="0" fontAlgn="base">
        <a:lnSpc>
          <a:spcPct val="90000"/>
        </a:lnSpc>
        <a:spcBef>
          <a:spcPct val="25000"/>
        </a:spcBef>
        <a:spcAft>
          <a:spcPct val="0"/>
        </a:spcAft>
        <a:buClr>
          <a:schemeClr val="tx1"/>
        </a:buClr>
        <a:buChar char="–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6.png"/><Relationship Id="rId4" Type="http://schemas.openxmlformats.org/officeDocument/2006/relationships/image" Target="../media/image14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9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1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hyperlink" Target="https://shaunmwilliams.com/thedigitalchemist/index.php/2019/04/22/moving-forward/" TargetMode="Externa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4.png"/></Relationships>
</file>

<file path=ppt/slides/_rels/slide19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3.png"/><Relationship Id="rId7" Type="http://schemas.openxmlformats.org/officeDocument/2006/relationships/diagramColors" Target="../diagrams/colors1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8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rawpixel.com/image/450002/business-teamwork" TargetMode="External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Rectangle 2"/>
          <p:cNvSpPr>
            <a:spLocks noChangeArrowheads="1"/>
          </p:cNvSpPr>
          <p:nvPr/>
        </p:nvSpPr>
        <p:spPr bwMode="auto">
          <a:xfrm>
            <a:off x="0" y="-88135"/>
            <a:ext cx="12192000" cy="3250223"/>
          </a:xfrm>
          <a:prstGeom prst="rect">
            <a:avLst/>
          </a:prstGeom>
          <a:solidFill>
            <a:srgbClr val="003366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algn="ctr" eaLnBrk="0" fontAlgn="base" hangingPunct="0">
              <a:spcBef>
                <a:spcPct val="50000"/>
              </a:spcBef>
              <a:spcAft>
                <a:spcPct val="0"/>
              </a:spcAft>
            </a:pPr>
            <a:endParaRPr lang="en-US" sz="1200" b="1" dirty="0">
              <a:solidFill>
                <a:srgbClr val="FFFFFF"/>
              </a:solidFill>
            </a:endParaRPr>
          </a:p>
        </p:txBody>
      </p:sp>
      <p:sp>
        <p:nvSpPr>
          <p:cNvPr id="31746" name="Rectangle 3"/>
          <p:cNvSpPr>
            <a:spLocks noChangeArrowheads="1"/>
          </p:cNvSpPr>
          <p:nvPr/>
        </p:nvSpPr>
        <p:spPr bwMode="white">
          <a:xfrm>
            <a:off x="1870978" y="927755"/>
            <a:ext cx="6553200" cy="9671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64008" tIns="32004" rIns="64008" bIns="32004" anchor="ctr"/>
          <a:lstStyle/>
          <a:p>
            <a:pPr algn="ctr" fontAlgn="base">
              <a:spcBef>
                <a:spcPct val="0"/>
              </a:spcBef>
              <a:spcAft>
                <a:spcPts val="1000"/>
              </a:spcAft>
            </a:pPr>
            <a:r>
              <a:rPr lang="en-US" sz="2800" b="1" dirty="0">
                <a:solidFill>
                  <a:srgbClr val="FFFFFF"/>
                </a:solidFill>
                <a:latin typeface="Corbel" panose="020B0503020204020204" pitchFamily="34" charset="0"/>
              </a:rPr>
              <a:t>Advisory Council on Alzheimer’s Disease and All Other Dementias </a:t>
            </a:r>
          </a:p>
        </p:txBody>
      </p:sp>
      <p:pic>
        <p:nvPicPr>
          <p:cNvPr id="31747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535703" y="514206"/>
            <a:ext cx="1624384" cy="16850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extBox 9"/>
          <p:cNvSpPr txBox="1"/>
          <p:nvPr/>
        </p:nvSpPr>
        <p:spPr>
          <a:xfrm>
            <a:off x="5442332" y="4119454"/>
            <a:ext cx="5759254" cy="19338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 fontAlgn="base">
              <a:spcBef>
                <a:spcPct val="0"/>
              </a:spcBef>
              <a:spcAft>
                <a:spcPts val="700"/>
              </a:spcAft>
              <a:defRPr/>
            </a:pPr>
            <a:r>
              <a:rPr lang="en-US" sz="2400" b="1" dirty="0">
                <a:solidFill>
                  <a:srgbClr val="003366"/>
                </a:solidFill>
                <a:latin typeface="Corbel" panose="020B0503020204020204" pitchFamily="34" charset="0"/>
              </a:rPr>
              <a:t>Executive Office of Aging &amp; Independence</a:t>
            </a:r>
          </a:p>
          <a:p>
            <a:pPr algn="r" fontAlgn="base">
              <a:spcBef>
                <a:spcPct val="0"/>
              </a:spcBef>
              <a:spcAft>
                <a:spcPts val="700"/>
              </a:spcAft>
              <a:defRPr/>
            </a:pPr>
            <a:r>
              <a:rPr lang="en-US" sz="2400" b="1" dirty="0">
                <a:solidFill>
                  <a:srgbClr val="003366"/>
                </a:solidFill>
                <a:latin typeface="Corbel" panose="020B0503020204020204" pitchFamily="34" charset="0"/>
              </a:rPr>
              <a:t>Whitney Moyer, Chair</a:t>
            </a:r>
          </a:p>
          <a:p>
            <a:pPr algn="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000" b="1" dirty="0">
                <a:solidFill>
                  <a:srgbClr val="003366"/>
                </a:solidFill>
                <a:latin typeface="Corbel" panose="020B0503020204020204" pitchFamily="34" charset="0"/>
              </a:rPr>
              <a:t>May 6, 2025</a:t>
            </a:r>
          </a:p>
          <a:p>
            <a:pPr algn="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000" b="1" dirty="0">
                <a:solidFill>
                  <a:srgbClr val="003366"/>
                </a:solidFill>
                <a:latin typeface="Corbel" panose="020B0503020204020204" pitchFamily="34" charset="0"/>
              </a:rPr>
              <a:t>3:30-5:00 pm</a:t>
            </a:r>
          </a:p>
          <a:p>
            <a:pPr algn="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000" b="1" dirty="0">
                <a:solidFill>
                  <a:srgbClr val="003366"/>
                </a:solidFill>
                <a:latin typeface="Corbel" panose="020B0503020204020204" pitchFamily="34" charset="0"/>
              </a:rPr>
              <a:t>Video Conference</a:t>
            </a:r>
          </a:p>
        </p:txBody>
      </p:sp>
      <p:sp>
        <p:nvSpPr>
          <p:cNvPr id="2" name="Rectangle 1"/>
          <p:cNvSpPr/>
          <p:nvPr/>
        </p:nvSpPr>
        <p:spPr bwMode="auto">
          <a:xfrm>
            <a:off x="5930900" y="6471593"/>
            <a:ext cx="368300" cy="230832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45720" tIns="45720" rIns="45720" bIns="45720" numCol="1" rtlCol="0" anchor="ctr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 dirty="0">
              <a:solidFill>
                <a:srgbClr val="000000"/>
              </a:solidFill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base">
              <a:spcAft>
                <a:spcPct val="0"/>
              </a:spcAft>
              <a:defRPr/>
            </a:pPr>
            <a:fld id="{7BE9ACD4-901C-442B-AFA8-7E12DCD2EF84}" type="datetime1">
              <a:rPr lang="en-US" smtClean="0"/>
              <a:t>5/6/2025</a:t>
            </a:fld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FAD69EE-A56E-34C7-233A-86497EE50E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>
              <a:spcAft>
                <a:spcPct val="0"/>
              </a:spcAft>
              <a:defRPr/>
            </a:pPr>
            <a:fld id="{AEDD70FA-59E1-4157-923E-C4A67B08AD84}" type="slidenum">
              <a:rPr lang="en-US" smtClean="0"/>
              <a:pPr fontAlgn="base">
                <a:spcAft>
                  <a:spcPct val="0"/>
                </a:spcAft>
                <a:defRPr/>
              </a:pPr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2236966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>
            <a:extLst>
              <a:ext uri="{FF2B5EF4-FFF2-40B4-BE49-F238E27FC236}">
                <a16:creationId xmlns:a16="http://schemas.microsoft.com/office/drawing/2014/main" id="{C866E2C3-10D1-447C-9575-EE214DFB925A}"/>
              </a:ext>
            </a:extLst>
          </p:cNvPr>
          <p:cNvSpPr txBox="1"/>
          <p:nvPr/>
        </p:nvSpPr>
        <p:spPr>
          <a:xfrm>
            <a:off x="352539" y="1369950"/>
            <a:ext cx="11457542" cy="2487861"/>
          </a:xfrm>
          <a:prstGeom prst="rect">
            <a:avLst/>
          </a:prstGeom>
          <a:solidFill>
            <a:srgbClr val="FFEEB9"/>
          </a:solidFill>
          <a:ln w="38100">
            <a:solidFill>
              <a:srgbClr val="064FBA"/>
            </a:solidFill>
          </a:ln>
        </p:spPr>
        <p:txBody>
          <a:bodyPr wrap="square" rtlCol="0">
            <a:spAutoFit/>
          </a:bodyPr>
          <a:lstStyle/>
          <a:p>
            <a:pPr algn="ctr">
              <a:spcAft>
                <a:spcPts val="800"/>
              </a:spcAft>
            </a:pPr>
            <a:r>
              <a:rPr lang="en-US" sz="2400" b="1" dirty="0">
                <a:solidFill>
                  <a:srgbClr val="064FBA"/>
                </a:solidFill>
                <a:latin typeface="Corbel" panose="020B0503020204020204" pitchFamily="34" charset="0"/>
                <a:cs typeface="Calibri" panose="020F0502020204030204" pitchFamily="34" charset="0"/>
              </a:rPr>
              <a:t>Equity Priorities, DEI Tool, and Listening Session</a:t>
            </a:r>
          </a:p>
          <a:p>
            <a:pPr marL="633413" indent="-290513" defTabSz="914400">
              <a:spcAft>
                <a:spcPts val="1500"/>
              </a:spcAft>
              <a:buSzPct val="100000"/>
              <a:buFont typeface="Symbol" panose="05050102010706020507" pitchFamily="18" charset="2"/>
              <a:buChar char=""/>
            </a:pPr>
            <a:r>
              <a:rPr lang="en-US" sz="2000" i="1" u="sng" dirty="0">
                <a:solidFill>
                  <a:srgbClr val="000000"/>
                </a:solidFill>
                <a:latin typeface="Corbel" panose="020B0503020204020204" pitchFamily="34" charset="0"/>
                <a:cs typeface="Times New Roman" panose="02020603050405020304" pitchFamily="18" charset="0"/>
              </a:rPr>
              <a:t>Set priorities</a:t>
            </a:r>
            <a:r>
              <a:rPr lang="en-US" sz="2000" dirty="0">
                <a:solidFill>
                  <a:srgbClr val="000000"/>
                </a:solidFill>
                <a:latin typeface="Corbel" panose="020B0503020204020204" pitchFamily="34" charset="0"/>
                <a:cs typeface="Times New Roman" panose="02020603050405020304" pitchFamily="18" charset="0"/>
              </a:rPr>
              <a:t>. Defined equity priorities related to dementia care.</a:t>
            </a:r>
          </a:p>
          <a:p>
            <a:pPr marL="633413" indent="-290513" defTabSz="914400">
              <a:spcAft>
                <a:spcPts val="1500"/>
              </a:spcAft>
              <a:buSzPct val="100000"/>
              <a:buFont typeface="Symbol" panose="05050102010706020507" pitchFamily="18" charset="2"/>
              <a:buChar char=""/>
            </a:pPr>
            <a:r>
              <a:rPr lang="en-US" sz="2000" i="1" u="sng" dirty="0">
                <a:solidFill>
                  <a:srgbClr val="000000"/>
                </a:solidFill>
                <a:latin typeface="Corbel" panose="020B0503020204020204" pitchFamily="34" charset="0"/>
                <a:cs typeface="Times New Roman" panose="02020603050405020304" pitchFamily="18" charset="0"/>
              </a:rPr>
              <a:t>Developed Tool</a:t>
            </a:r>
            <a:r>
              <a:rPr lang="en-US" sz="2000" dirty="0">
                <a:solidFill>
                  <a:srgbClr val="000000"/>
                </a:solidFill>
                <a:latin typeface="Corbel" panose="020B0503020204020204" pitchFamily="34" charset="0"/>
                <a:cs typeface="Times New Roman" panose="02020603050405020304" pitchFamily="18" charset="0"/>
              </a:rPr>
              <a:t>. Developed a DEI tool designed to help the Council and its teams examine their work with a “diversity, equity, and inclusion (DEI) lens.”</a:t>
            </a:r>
          </a:p>
          <a:p>
            <a:pPr marL="633413" indent="-290513" defTabSz="914400">
              <a:spcAft>
                <a:spcPts val="1500"/>
              </a:spcAft>
              <a:buSzPct val="100000"/>
              <a:buFont typeface="Symbol" panose="05050102010706020507" pitchFamily="18" charset="2"/>
              <a:buChar char=""/>
            </a:pPr>
            <a:r>
              <a:rPr lang="en-US" sz="2000" i="1" u="sng" dirty="0">
                <a:solidFill>
                  <a:srgbClr val="000000"/>
                </a:solidFill>
                <a:latin typeface="Corbel" panose="020B0503020204020204" pitchFamily="34" charset="0"/>
                <a:cs typeface="Times New Roman" panose="02020603050405020304" pitchFamily="18" charset="0"/>
              </a:rPr>
              <a:t>Initiated Recurring Listening Sessions</a:t>
            </a:r>
            <a:r>
              <a:rPr lang="en-US" sz="2000" dirty="0"/>
              <a:t>. </a:t>
            </a:r>
            <a:r>
              <a:rPr lang="en-US" sz="2000" dirty="0">
                <a:latin typeface="Corbel" panose="020B0503020204020204" pitchFamily="34" charset="0"/>
              </a:rPr>
              <a:t>Refined the DEI tool based on discussions with people with lived experience - key finding was lack of effective communication with health care providers. </a:t>
            </a:r>
          </a:p>
        </p:txBody>
      </p:sp>
      <p:pic>
        <p:nvPicPr>
          <p:cNvPr id="22" name="Picture 6" descr="Person standing on street while facing a row of physical barriers">
            <a:extLst>
              <a:ext uri="{FF2B5EF4-FFF2-40B4-BE49-F238E27FC236}">
                <a16:creationId xmlns:a16="http://schemas.microsoft.com/office/drawing/2014/main" id="{AAB8F420-D8DA-407D-906C-EBB9382F2F8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14208" y="1564396"/>
            <a:ext cx="1279402" cy="787053"/>
          </a:xfrm>
          <a:prstGeom prst="rect">
            <a:avLst/>
          </a:prstGeom>
          <a:noFill/>
          <a:ln w="57150">
            <a:solidFill>
              <a:srgbClr val="0070C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D6D47DC4-29C4-4B00-97D6-A8D64A0BCA65}"/>
              </a:ext>
            </a:extLst>
          </p:cNvPr>
          <p:cNvSpPr txBox="1"/>
          <p:nvPr/>
        </p:nvSpPr>
        <p:spPr>
          <a:xfrm>
            <a:off x="1447852" y="264405"/>
            <a:ext cx="5525825" cy="830997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rgbClr val="FFC000"/>
                </a:solidFill>
                <a:latin typeface="Corbel" panose="020B0503020204020204" pitchFamily="34" charset="0"/>
                <a:cs typeface="Times New Roman" panose="02020603050405020304" pitchFamily="18" charset="0"/>
              </a:rPr>
              <a:t>3. Equitable Access and Care</a:t>
            </a:r>
          </a:p>
          <a:p>
            <a:r>
              <a:rPr lang="en-US" sz="2000" b="1" dirty="0">
                <a:solidFill>
                  <a:srgbClr val="FFC000"/>
                </a:solidFill>
                <a:latin typeface="Corbel" panose="020B0503020204020204" pitchFamily="34" charset="0"/>
                <a:cs typeface="Times New Roman" panose="02020603050405020304" pitchFamily="18" charset="0"/>
              </a:rPr>
              <a:t>          </a:t>
            </a:r>
          </a:p>
        </p:txBody>
      </p:sp>
      <p:pic>
        <p:nvPicPr>
          <p:cNvPr id="2" name="Picture 1" descr="A picture of four colorful blocks with words printed on them. The blocks are stacked on top of each other. From  top to bottom, they say: &quot;Cultivate,&quot; &quot;Diversity,&quot; &quot;Inclusion,&quot; and &#10;&quot;Equity.&quot;&#10;&#10;">
            <a:extLst>
              <a:ext uri="{FF2B5EF4-FFF2-40B4-BE49-F238E27FC236}">
                <a16:creationId xmlns:a16="http://schemas.microsoft.com/office/drawing/2014/main" id="{945F404F-10FF-7C1D-D932-211C55B33B2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7118" y="0"/>
            <a:ext cx="1517073" cy="872836"/>
          </a:xfrm>
          <a:prstGeom prst="rect">
            <a:avLst/>
          </a:prstGeom>
          <a:noFill/>
          <a:ln w="57150">
            <a:noFill/>
          </a:ln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F740FCF0-D17A-072C-8600-75C5C69D17BF}"/>
              </a:ext>
            </a:extLst>
          </p:cNvPr>
          <p:cNvSpPr txBox="1"/>
          <p:nvPr/>
        </p:nvSpPr>
        <p:spPr>
          <a:xfrm>
            <a:off x="339687" y="4199449"/>
            <a:ext cx="11457542" cy="1487587"/>
          </a:xfrm>
          <a:prstGeom prst="rect">
            <a:avLst/>
          </a:prstGeom>
          <a:solidFill>
            <a:srgbClr val="FFEEB9"/>
          </a:solidFill>
          <a:ln w="38100">
            <a:solidFill>
              <a:srgbClr val="064FBA"/>
            </a:solidFill>
          </a:ln>
        </p:spPr>
        <p:txBody>
          <a:bodyPr wrap="square" rtlCol="0">
            <a:spAutoFit/>
          </a:bodyPr>
          <a:lstStyle/>
          <a:p>
            <a:pPr algn="ctr">
              <a:spcAft>
                <a:spcPts val="800"/>
              </a:spcAft>
            </a:pPr>
            <a:r>
              <a:rPr lang="en-US" sz="2400" b="1" dirty="0">
                <a:solidFill>
                  <a:srgbClr val="064FBA"/>
                </a:solidFill>
                <a:latin typeface="Corbel" panose="020B0503020204020204" pitchFamily="34" charset="0"/>
                <a:cs typeface="Calibri" panose="020F0502020204030204" pitchFamily="34" charset="0"/>
              </a:rPr>
              <a:t>Younger-Onset Dementia – Awareness &amp; Access to Services</a:t>
            </a:r>
          </a:p>
          <a:p>
            <a:pPr marL="633413" indent="-290513" defTabSz="914400">
              <a:buSzPct val="100000"/>
              <a:buFont typeface="Symbol" panose="05050102010706020507" pitchFamily="18" charset="2"/>
              <a:buChar char=""/>
            </a:pPr>
            <a:r>
              <a:rPr lang="en-US" sz="2000" dirty="0">
                <a:solidFill>
                  <a:srgbClr val="000000"/>
                </a:solidFill>
                <a:latin typeface="Corbel" panose="020B0503020204020204" pitchFamily="34" charset="0"/>
                <a:cs typeface="Times New Roman" panose="02020603050405020304" pitchFamily="18" charset="0"/>
              </a:rPr>
              <a:t>As promised last year, in 2025 AGE will determine the feasibility of implementing the </a:t>
            </a:r>
          </a:p>
          <a:p>
            <a:pPr marL="342900" indent="285750" defTabSz="914400">
              <a:buSzPct val="100000"/>
            </a:pPr>
            <a:r>
              <a:rPr lang="en-US" sz="2000" dirty="0">
                <a:solidFill>
                  <a:srgbClr val="000000"/>
                </a:solidFill>
                <a:latin typeface="Corbel" panose="020B0503020204020204" pitchFamily="34" charset="0"/>
                <a:cs typeface="Times New Roman" panose="02020603050405020304" pitchFamily="18" charset="0"/>
              </a:rPr>
              <a:t>state plan’s recommendations on improving awareness of and access to services </a:t>
            </a:r>
          </a:p>
          <a:p>
            <a:pPr marL="342900" indent="285750" defTabSz="914400">
              <a:buSzPct val="100000"/>
            </a:pPr>
            <a:r>
              <a:rPr lang="en-US" sz="2000" dirty="0">
                <a:solidFill>
                  <a:srgbClr val="000000"/>
                </a:solidFill>
                <a:latin typeface="Corbel" panose="020B0503020204020204" pitchFamily="34" charset="0"/>
                <a:cs typeface="Times New Roman" panose="02020603050405020304" pitchFamily="18" charset="0"/>
              </a:rPr>
              <a:t>available for people affected by younger-onset dementia.</a:t>
            </a:r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02031633-172D-F1B0-299C-E881B42DB75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344839" y="4417763"/>
            <a:ext cx="1046603" cy="870333"/>
          </a:xfrm>
          <a:prstGeom prst="rect">
            <a:avLst/>
          </a:prstGeom>
          <a:solidFill>
            <a:srgbClr val="ECF4FE"/>
          </a:solidFill>
          <a:ln w="57150">
            <a:solidFill>
              <a:srgbClr val="0070C0"/>
            </a:solidFill>
          </a:ln>
        </p:spPr>
      </p:pic>
    </p:spTree>
    <p:extLst>
      <p:ext uri="{BB962C8B-B14F-4D97-AF65-F5344CB8AC3E}">
        <p14:creationId xmlns:p14="http://schemas.microsoft.com/office/powerpoint/2010/main" val="797271337"/>
      </p:ext>
    </p:extLst>
  </p:cSld>
  <p:clrMapOvr>
    <a:masterClrMapping/>
  </p:clrMapOvr>
  <p:transition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DD6DF49-834D-46C6-9CD3-18EF67CA653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828800" y="914401"/>
            <a:ext cx="8534400" cy="4525348"/>
          </a:xfrm>
        </p:spPr>
        <p:txBody>
          <a:bodyPr/>
          <a:lstStyle/>
          <a:p>
            <a:pPr marL="0" indent="0">
              <a:buNone/>
            </a:pPr>
            <a:endParaRPr lang="en-US" b="0" dirty="0"/>
          </a:p>
          <a:p>
            <a:pPr marL="0" indent="0">
              <a:buNone/>
            </a:pPr>
            <a:endParaRPr lang="en-US" sz="2000" b="0" dirty="0"/>
          </a:p>
          <a:p>
            <a:pPr marL="0" indent="0">
              <a:buNone/>
            </a:pPr>
            <a:endParaRPr lang="en-US" b="0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19CDC909-B3F5-428A-B07E-CAF741DFE2A1}"/>
              </a:ext>
            </a:extLst>
          </p:cNvPr>
          <p:cNvSpPr txBox="1"/>
          <p:nvPr/>
        </p:nvSpPr>
        <p:spPr>
          <a:xfrm>
            <a:off x="1836126" y="282322"/>
            <a:ext cx="4145503" cy="523220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marL="344488" indent="-344488" algn="ctr" defTabSz="914400" eaLnBrk="0" fontAlgn="base" hangingPunct="0">
              <a:spcBef>
                <a:spcPct val="0"/>
              </a:spcBef>
            </a:pPr>
            <a:r>
              <a:rPr lang="en-US" sz="2800" b="1" dirty="0">
                <a:solidFill>
                  <a:srgbClr val="FFC000"/>
                </a:solidFill>
                <a:latin typeface="Corbel" panose="020B0503020204020204" pitchFamily="34" charset="0"/>
                <a:cs typeface="Times New Roman" panose="02020603050405020304" pitchFamily="18" charset="0"/>
              </a:rPr>
              <a:t>4. Physical Infrastructure</a:t>
            </a:r>
          </a:p>
        </p:txBody>
      </p:sp>
      <p:pic>
        <p:nvPicPr>
          <p:cNvPr id="14" name="Picture 13" descr="A picture of a town, showing buildings, a road with a bus, and a sidewalk with pedestrians.">
            <a:extLst>
              <a:ext uri="{FF2B5EF4-FFF2-40B4-BE49-F238E27FC236}">
                <a16:creationId xmlns:a16="http://schemas.microsoft.com/office/drawing/2014/main" id="{BFE9BDC5-9B4D-4782-8EFC-54BBD747849F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0705" y="1233327"/>
            <a:ext cx="4884163" cy="3481892"/>
          </a:xfrm>
          <a:prstGeom prst="rect">
            <a:avLst/>
          </a:prstGeom>
          <a:noFill/>
          <a:ln w="76200">
            <a:solidFill>
              <a:srgbClr val="181D7E"/>
            </a:solidFill>
          </a:ln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91397608-FEC7-4E2C-AD58-ABEBECCBB969}"/>
              </a:ext>
            </a:extLst>
          </p:cNvPr>
          <p:cNvSpPr txBox="1"/>
          <p:nvPr/>
        </p:nvSpPr>
        <p:spPr>
          <a:xfrm>
            <a:off x="1448391" y="4995814"/>
            <a:ext cx="8940516" cy="990015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>
              <a:spcAft>
                <a:spcPts val="1000"/>
              </a:spcAft>
            </a:pPr>
            <a:r>
              <a:rPr lang="en-US" b="1" dirty="0">
                <a:solidFill>
                  <a:srgbClr val="000099"/>
                </a:solidFill>
                <a:latin typeface="Corbel" panose="020B0503020204020204" pitchFamily="34" charset="0"/>
                <a:cs typeface="Calibri" panose="020F0502020204030204" pitchFamily="34" charset="0"/>
              </a:rPr>
              <a:t>Workstream Lead</a:t>
            </a:r>
            <a:r>
              <a:rPr lang="en-US" dirty="0">
                <a:solidFill>
                  <a:srgbClr val="000099"/>
                </a:solidFill>
                <a:latin typeface="Corbel" panose="020B0503020204020204" pitchFamily="34" charset="0"/>
                <a:cs typeface="Calibri" panose="020F0502020204030204" pitchFamily="34" charset="0"/>
              </a:rPr>
              <a:t> </a:t>
            </a:r>
          </a:p>
          <a:p>
            <a:r>
              <a:rPr lang="en-US" sz="1600" b="1" dirty="0">
                <a:latin typeface="Corbel" panose="020B0503020204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Pam MacLeod, MBA, </a:t>
            </a:r>
            <a:r>
              <a:rPr lang="en-US" sz="1600" b="1" dirty="0" err="1">
                <a:latin typeface="Corbel" panose="020B0503020204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PMP</a:t>
            </a:r>
            <a:r>
              <a:rPr lang="en-US" sz="1600" b="1" dirty="0">
                <a:latin typeface="Corbel" panose="020B0503020204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-</a:t>
            </a:r>
            <a:r>
              <a:rPr lang="en-US" sz="1600" dirty="0">
                <a:latin typeface="Corbel" panose="020B0503020204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Senior Project Director for the Council; Massachusetts Executive Office of Aging &amp; Independence; and UMass Chan Medical School</a:t>
            </a:r>
            <a:endParaRPr lang="en-US" sz="1600" dirty="0">
              <a:latin typeface="Corbel" panose="020B0503020204020204" pitchFamily="34" charset="0"/>
              <a:ea typeface="Calibri" panose="020F0502020204030204" pitchFamily="34" charset="0"/>
            </a:endParaRPr>
          </a:p>
        </p:txBody>
      </p:sp>
      <p:pic>
        <p:nvPicPr>
          <p:cNvPr id="2" name="Picture 4">
            <a:extLst>
              <a:ext uri="{FF2B5EF4-FFF2-40B4-BE49-F238E27FC236}">
                <a16:creationId xmlns:a16="http://schemas.microsoft.com/office/drawing/2014/main" id="{DC76AF31-80D8-03FA-32D3-660225B6794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6895" y="0"/>
            <a:ext cx="894624" cy="9280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5693B5E4-FE60-E5C9-F68D-FBCFD01B2959}"/>
              </a:ext>
            </a:extLst>
          </p:cNvPr>
          <p:cNvSpPr txBox="1"/>
          <p:nvPr/>
        </p:nvSpPr>
        <p:spPr>
          <a:xfrm>
            <a:off x="6742325" y="1167791"/>
            <a:ext cx="4043188" cy="3580479"/>
          </a:xfrm>
          <a:prstGeom prst="rect">
            <a:avLst/>
          </a:prstGeom>
          <a:solidFill>
            <a:srgbClr val="F6E1C2"/>
          </a:solidFill>
          <a:ln w="76200">
            <a:solidFill>
              <a:srgbClr val="FFC000"/>
            </a:solidFill>
          </a:ln>
          <a:effectLst/>
        </p:spPr>
        <p:txBody>
          <a:bodyPr wrap="square" rtlCol="0">
            <a:spAutoFit/>
          </a:bodyPr>
          <a:lstStyle/>
          <a:p>
            <a:pPr marL="0" indent="0" algn="ctr">
              <a:buFont typeface="Wingdings" pitchFamily="2" charset="2"/>
              <a:buNone/>
            </a:pPr>
            <a:endParaRPr lang="en-US" sz="4000" b="1" dirty="0">
              <a:solidFill>
                <a:schemeClr val="dk1"/>
              </a:solidFill>
              <a:latin typeface="Corbel" panose="020B0503020204020204" pitchFamily="34" charset="0"/>
            </a:endParaRPr>
          </a:p>
          <a:p>
            <a:pPr marL="0" indent="0" algn="ctr">
              <a:buFont typeface="Wingdings" pitchFamily="2" charset="2"/>
              <a:buNone/>
            </a:pPr>
            <a:r>
              <a:rPr lang="en-US" sz="2400" b="1" dirty="0">
                <a:solidFill>
                  <a:srgbClr val="004A82"/>
                </a:solidFill>
                <a:latin typeface="Corbel" panose="020B0503020204020204" pitchFamily="34" charset="0"/>
              </a:rPr>
              <a:t>Workstream Goal</a:t>
            </a:r>
          </a:p>
          <a:p>
            <a:pPr marL="0" indent="0" algn="ctr">
              <a:buFont typeface="Wingdings" pitchFamily="2" charset="2"/>
              <a:buNone/>
            </a:pPr>
            <a:endParaRPr lang="en-US" sz="2400" b="1" dirty="0">
              <a:solidFill>
                <a:schemeClr val="dk1"/>
              </a:solidFill>
              <a:latin typeface="Corbel" panose="020B0503020204020204" pitchFamily="34" charset="0"/>
            </a:endParaRPr>
          </a:p>
          <a:p>
            <a:pPr marL="457200" marR="0" algn="ctr">
              <a:spcAft>
                <a:spcPts val="300"/>
              </a:spcAft>
              <a:buNone/>
            </a:pPr>
            <a:r>
              <a:rPr lang="en-US" sz="2000" b="1" dirty="0">
                <a:effectLst/>
                <a:latin typeface="Corbel" panose="020B05030202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Identify and incorporate dementia friendly physical infrastructure into </a:t>
            </a:r>
          </a:p>
          <a:p>
            <a:pPr marL="457200" marR="0" algn="ctr">
              <a:spcAft>
                <a:spcPts val="300"/>
              </a:spcAft>
              <a:buNone/>
            </a:pPr>
            <a:r>
              <a:rPr lang="en-US" sz="2000" b="1" dirty="0">
                <a:effectLst/>
                <a:latin typeface="Corbel" panose="020B05030202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age friendly physical infrastructure work</a:t>
            </a:r>
          </a:p>
          <a:p>
            <a:pPr marL="457200" marR="0" algn="ctr">
              <a:lnSpc>
                <a:spcPct val="106000"/>
              </a:lnSpc>
              <a:spcAft>
                <a:spcPts val="500"/>
              </a:spcAft>
              <a:buNone/>
              <a:tabLst>
                <a:tab pos="514350" algn="l"/>
              </a:tabLst>
            </a:pPr>
            <a:endParaRPr lang="en-US" sz="200" b="1" dirty="0">
              <a:effectLst/>
              <a:latin typeface="Corbel" panose="020B0503020204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marR="0" algn="ctr">
              <a:lnSpc>
                <a:spcPct val="106000"/>
              </a:lnSpc>
              <a:spcAft>
                <a:spcPts val="500"/>
              </a:spcAft>
              <a:buNone/>
              <a:tabLst>
                <a:tab pos="514350" algn="l"/>
              </a:tabLst>
            </a:pPr>
            <a:endParaRPr lang="en-US" sz="200" b="1" dirty="0">
              <a:latin typeface="Corbel" panose="020B0503020204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marR="0" algn="ctr">
              <a:lnSpc>
                <a:spcPct val="106000"/>
              </a:lnSpc>
              <a:spcAft>
                <a:spcPts val="500"/>
              </a:spcAft>
              <a:buNone/>
              <a:tabLst>
                <a:tab pos="514350" algn="l"/>
              </a:tabLst>
            </a:pPr>
            <a:endParaRPr lang="en-US" sz="200" b="1" dirty="0">
              <a:effectLst/>
              <a:latin typeface="Corbel" panose="020B0503020204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marR="0" algn="ctr">
              <a:lnSpc>
                <a:spcPct val="106000"/>
              </a:lnSpc>
              <a:spcAft>
                <a:spcPts val="500"/>
              </a:spcAft>
              <a:buNone/>
              <a:tabLst>
                <a:tab pos="514350" algn="l"/>
              </a:tabLst>
            </a:pPr>
            <a:endParaRPr lang="en-US" sz="200" b="1" dirty="0">
              <a:effectLst/>
              <a:latin typeface="Corbel" panose="020B0503020204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marR="0" algn="ctr">
              <a:lnSpc>
                <a:spcPct val="106000"/>
              </a:lnSpc>
              <a:spcAft>
                <a:spcPts val="500"/>
              </a:spcAft>
              <a:buNone/>
              <a:tabLst>
                <a:tab pos="514350" algn="l"/>
              </a:tabLst>
            </a:pPr>
            <a:endParaRPr lang="en-US" sz="100" b="1" dirty="0">
              <a:effectLst/>
              <a:latin typeface="Corbel" panose="020B0503020204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69404"/>
      </p:ext>
    </p:extLst>
  </p:cSld>
  <p:clrMapOvr>
    <a:masterClrMapping/>
  </p:clrMapOvr>
  <p:transition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DD6DF49-834D-46C6-9CD3-18EF67CA653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828800" y="914401"/>
            <a:ext cx="8534400" cy="4876801"/>
          </a:xfrm>
        </p:spPr>
        <p:txBody>
          <a:bodyPr/>
          <a:lstStyle/>
          <a:p>
            <a:pPr marL="0" indent="0">
              <a:buNone/>
            </a:pPr>
            <a:endParaRPr lang="en-US" b="0" dirty="0"/>
          </a:p>
          <a:p>
            <a:pPr marL="0" indent="0">
              <a:buNone/>
            </a:pPr>
            <a:endParaRPr lang="en-US" sz="2000" b="0" dirty="0"/>
          </a:p>
          <a:p>
            <a:pPr marL="0" indent="0">
              <a:buNone/>
            </a:pPr>
            <a:endParaRPr lang="en-US" b="0" dirty="0"/>
          </a:p>
        </p:txBody>
      </p:sp>
      <p:pic>
        <p:nvPicPr>
          <p:cNvPr id="17" name="Picture 16" descr="A picture of a town, showing buildings, a road with a bus, and a sidewalk with pedestrians.">
            <a:extLst>
              <a:ext uri="{FF2B5EF4-FFF2-40B4-BE49-F238E27FC236}">
                <a16:creationId xmlns:a16="http://schemas.microsoft.com/office/drawing/2014/main" id="{77FD1B1C-4DFB-438E-B867-EA0C108D7838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418253" cy="914400"/>
          </a:xfrm>
          <a:prstGeom prst="rect">
            <a:avLst/>
          </a:prstGeom>
          <a:noFill/>
          <a:ln>
            <a:noFill/>
          </a:ln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67C67DDF-5A79-49F3-9223-A84C66A67E4A}"/>
              </a:ext>
            </a:extLst>
          </p:cNvPr>
          <p:cNvSpPr txBox="1"/>
          <p:nvPr/>
        </p:nvSpPr>
        <p:spPr>
          <a:xfrm>
            <a:off x="1917685" y="323142"/>
            <a:ext cx="4743556" cy="523220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rgbClr val="FFC000"/>
                </a:solidFill>
                <a:latin typeface="Corbel" panose="020B0503020204020204" pitchFamily="34" charset="0"/>
                <a:cs typeface="Times New Roman" panose="02020603050405020304" pitchFamily="18" charset="0"/>
              </a:rPr>
              <a:t>4. Physical Infrastructure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2E7D0E9C-9201-44FB-A77B-2FA9630E269F}"/>
              </a:ext>
            </a:extLst>
          </p:cNvPr>
          <p:cNvSpPr txBox="1"/>
          <p:nvPr/>
        </p:nvSpPr>
        <p:spPr>
          <a:xfrm>
            <a:off x="2578360" y="6354148"/>
            <a:ext cx="45719" cy="461665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endParaRPr lang="en-US" sz="2400" dirty="0">
              <a:solidFill>
                <a:schemeClr val="dk1"/>
              </a:solidFill>
              <a:latin typeface="Book Antiqua" pitchFamily="18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24FC5367-B9D0-4843-818F-48B1802223E7}"/>
              </a:ext>
            </a:extLst>
          </p:cNvPr>
          <p:cNvSpPr txBox="1"/>
          <p:nvPr/>
        </p:nvSpPr>
        <p:spPr>
          <a:xfrm>
            <a:off x="484742" y="998284"/>
            <a:ext cx="11248222" cy="5398914"/>
          </a:xfrm>
          <a:prstGeom prst="rect">
            <a:avLst/>
          </a:prstGeom>
          <a:solidFill>
            <a:srgbClr val="FFEEB9"/>
          </a:solidFill>
          <a:ln w="38100">
            <a:solidFill>
              <a:srgbClr val="064FBA"/>
            </a:solidFill>
          </a:ln>
        </p:spPr>
        <p:txBody>
          <a:bodyPr wrap="square" rtlCol="0">
            <a:spAutoFit/>
          </a:bodyPr>
          <a:lstStyle/>
          <a:p>
            <a:pPr algn="ctr">
              <a:spcAft>
                <a:spcPts val="700"/>
              </a:spcAft>
            </a:pPr>
            <a:r>
              <a:rPr lang="en-US" sz="2400" b="1" dirty="0">
                <a:solidFill>
                  <a:srgbClr val="064FBA"/>
                </a:solidFill>
                <a:latin typeface="Corbel" panose="020B0503020204020204" pitchFamily="34" charset="0"/>
                <a:cs typeface="Times New Roman" panose="02020603050405020304" pitchFamily="18" charset="0"/>
              </a:rPr>
              <a:t>Designing Age and Dementia Friendly Spaces</a:t>
            </a:r>
          </a:p>
          <a:p>
            <a:pPr marL="109538" marR="0" lvl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1500"/>
              </a:spcAft>
              <a:buClrTx/>
              <a:buSzTx/>
              <a:tabLst/>
            </a:pPr>
            <a:r>
              <a:rPr lang="en-US" altLang="en-US" sz="2000" b="1" kern="100" dirty="0">
                <a:solidFill>
                  <a:srgbClr val="000000"/>
                </a:solidFill>
                <a:latin typeface="Corbel" panose="020B0503020204020204" pitchFamily="34" charset="0"/>
              </a:rPr>
              <a:t>Provided Guidance Currently Under Consideration by State Agencies</a:t>
            </a:r>
          </a:p>
          <a:p>
            <a:pPr marL="682625" lvl="1" indent="-341313" defTabSz="914400" eaLnBrk="0" fontAlgn="base" hangingPunct="0">
              <a:spcBef>
                <a:spcPct val="0"/>
              </a:spcBef>
              <a:spcAft>
                <a:spcPts val="1500"/>
              </a:spcAft>
              <a:buFontTx/>
              <a:buChar char="•"/>
            </a:pPr>
            <a:r>
              <a:rPr kumimoji="0" lang="en-US" altLang="en-US" sz="2000" b="0" i="1" u="sng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orbel" panose="020B0503020204020204" pitchFamily="34" charset="0"/>
              </a:rPr>
              <a:t>Senior Housing Requirements</a:t>
            </a:r>
            <a:r>
              <a:rPr kumimoji="0" lang="en-US" altLang="en-US" sz="2000" b="0" i="1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orbel" panose="020B0503020204020204" pitchFamily="34" charset="0"/>
              </a:rPr>
              <a:t>. </a:t>
            </a:r>
            <a:r>
              <a:rPr kumimoji="0" lang="en-US" altLang="en-US" sz="2000" b="0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orbel" panose="020B0503020204020204" pitchFamily="34" charset="0"/>
              </a:rPr>
              <a:t>Recommended</a:t>
            </a:r>
            <a:r>
              <a:rPr kumimoji="0" lang="en-US" altLang="en-US" sz="2000" b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orbel" panose="020B0503020204020204" pitchFamily="34" charset="0"/>
              </a:rPr>
              <a:t> 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orbel" panose="020B0503020204020204" pitchFamily="34" charset="0"/>
              </a:rPr>
              <a:t>changes to the state’s guidance on senior housing design to better meet cognitive and physical accessibility needs. </a:t>
            </a:r>
          </a:p>
          <a:p>
            <a:pPr marL="682625" lvl="1" indent="-341313" defTabSz="914400" eaLnBrk="0" fontAlgn="base" hangingPunct="0">
              <a:spcBef>
                <a:spcPct val="0"/>
              </a:spcBef>
              <a:spcAft>
                <a:spcPts val="1500"/>
              </a:spcAft>
              <a:buFontTx/>
              <a:buChar char="•"/>
            </a:pPr>
            <a:r>
              <a:rPr kumimoji="0" lang="en-US" altLang="en-US" sz="2000" b="0" i="1" u="sng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orbel" panose="020B0503020204020204" pitchFamily="34" charset="0"/>
              </a:rPr>
              <a:t>Guidance for Building Designers</a:t>
            </a:r>
            <a:r>
              <a:rPr kumimoji="0" lang="en-US" altLang="en-US" sz="2000" b="0" i="0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orbel" panose="020B0503020204020204" pitchFamily="34" charset="0"/>
              </a:rPr>
              <a:t>. 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orbel" panose="020B0503020204020204" pitchFamily="34" charset="0"/>
              </a:rPr>
              <a:t>Recommended guidance to add to the state’s designer manual used for public infrastructure projects. </a:t>
            </a:r>
          </a:p>
          <a:p>
            <a:pPr marL="682625" lvl="1" indent="-341313" defTabSz="914400" eaLnBrk="0" fontAlgn="base" hangingPunct="0">
              <a:spcBef>
                <a:spcPct val="0"/>
              </a:spcBef>
              <a:spcAft>
                <a:spcPts val="1500"/>
              </a:spcAft>
              <a:buFontTx/>
              <a:buChar char="•"/>
            </a:pPr>
            <a:r>
              <a:rPr lang="en-US" altLang="en-US" sz="2000" i="1" u="sng" dirty="0">
                <a:latin typeface="Corbel" panose="020B0503020204020204" pitchFamily="34" charset="0"/>
              </a:rPr>
              <a:t>Emergency Shelter Plans</a:t>
            </a:r>
            <a:r>
              <a:rPr lang="en-US" altLang="en-US" sz="2000" i="1" dirty="0">
                <a:latin typeface="Corbel" panose="020B0503020204020204" pitchFamily="34" charset="0"/>
              </a:rPr>
              <a:t>. 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orbel" panose="020B0503020204020204" pitchFamily="34" charset="0"/>
              </a:rPr>
              <a:t>Advised Emergency Management Agency on age and dementia friendly emergency shelter design practices.</a:t>
            </a:r>
          </a:p>
          <a:p>
            <a:pPr marL="682625" lvl="1" indent="-341313" defTabSz="914400" eaLnBrk="0" fontAlgn="base" hangingPunct="0">
              <a:spcBef>
                <a:spcPct val="0"/>
              </a:spcBef>
              <a:spcAft>
                <a:spcPts val="1500"/>
              </a:spcAft>
              <a:buFontTx/>
              <a:buChar char="•"/>
            </a:pPr>
            <a:r>
              <a:rPr kumimoji="0" lang="en-US" altLang="en-US" sz="2000" b="0" i="1" u="sng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orbel" panose="020B0503020204020204" pitchFamily="34" charset="0"/>
              </a:rPr>
              <a:t>Public Library Construction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orbel" panose="020B0503020204020204" pitchFamily="34" charset="0"/>
              </a:rPr>
              <a:t>. Encouraged inclusion of dementia friendly design in public library construction grants.</a:t>
            </a:r>
          </a:p>
          <a:p>
            <a:pPr marL="109538" lvl="0" defTabSz="914400" eaLnBrk="0" fontAlgn="base" hangingPunct="0">
              <a:spcBef>
                <a:spcPct val="0"/>
              </a:spcBef>
              <a:spcAft>
                <a:spcPts val="1500"/>
              </a:spcAft>
            </a:pPr>
            <a:r>
              <a:rPr lang="en-US" altLang="en-US" sz="2000" b="1" dirty="0">
                <a:latin typeface="Corbel" panose="020B0503020204020204" pitchFamily="34" charset="0"/>
              </a:rPr>
              <a:t>Developed Assessment Tools</a:t>
            </a:r>
          </a:p>
          <a:p>
            <a:pPr marL="628650" lvl="0" indent="-287338" defTabSz="914400" eaLnBrk="0" fontAlgn="base" hangingPunct="0">
              <a:spcBef>
                <a:spcPct val="0"/>
              </a:spcBef>
              <a:spcAft>
                <a:spcPts val="1500"/>
              </a:spcAft>
              <a:buSzPct val="130000"/>
              <a:buFont typeface="Arial" panose="020B0604020202020204" pitchFamily="34" charset="0"/>
              <a:buChar char="•"/>
            </a:pP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orbel" panose="020B0503020204020204" pitchFamily="34" charset="0"/>
              </a:rPr>
              <a:t>Partnered with Boston University students to create tools to help “citizen advocates” assess age and dementia friendliness of public spaces including senior centers, libraries, and outdoor parks.</a:t>
            </a:r>
            <a:endParaRPr lang="en-US" sz="2000" b="1" dirty="0">
              <a:solidFill>
                <a:srgbClr val="064FBA"/>
              </a:solidFill>
              <a:latin typeface="Corbel" panose="020B0503020204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6" name="AutoShape 2" descr="Under Construction Barrier icon">
            <a:extLst>
              <a:ext uri="{FF2B5EF4-FFF2-40B4-BE49-F238E27FC236}">
                <a16:creationId xmlns:a16="http://schemas.microsoft.com/office/drawing/2014/main" id="{C536083D-43DB-494A-8EE3-4DA1A136A5D8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23" name="AutoShape 4" descr="Under Construction Barrier icon">
            <a:extLst>
              <a:ext uri="{FF2B5EF4-FFF2-40B4-BE49-F238E27FC236}">
                <a16:creationId xmlns:a16="http://schemas.microsoft.com/office/drawing/2014/main" id="{2FE2BCBE-A6E7-4B78-96B3-C20040B1E1FE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096000" y="34290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A4BD7114-5847-D32E-803C-220B41D85A0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443989" y="1086079"/>
            <a:ext cx="870333" cy="8703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2501705"/>
      </p:ext>
    </p:extLst>
  </p:cSld>
  <p:clrMapOvr>
    <a:masterClrMapping/>
  </p:clrMapOvr>
  <p:transition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DD6DF49-834D-46C6-9CD3-18EF67CA653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828800" y="914401"/>
            <a:ext cx="8534400" cy="4469363"/>
          </a:xfrm>
        </p:spPr>
        <p:txBody>
          <a:bodyPr/>
          <a:lstStyle/>
          <a:p>
            <a:pPr marL="0" indent="0">
              <a:buNone/>
            </a:pPr>
            <a:endParaRPr lang="en-US" b="0" dirty="0"/>
          </a:p>
          <a:p>
            <a:pPr marL="0" indent="0">
              <a:buNone/>
            </a:pPr>
            <a:endParaRPr lang="en-US" sz="2000" b="0" dirty="0"/>
          </a:p>
          <a:p>
            <a:pPr marL="0" indent="0">
              <a:spcAft>
                <a:spcPts val="1000"/>
              </a:spcAft>
              <a:buNone/>
            </a:pPr>
            <a:endParaRPr lang="en-US" b="0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4EA9F34-AD22-4BD8-BEA4-C491ED42982A}"/>
              </a:ext>
            </a:extLst>
          </p:cNvPr>
          <p:cNvSpPr txBox="1"/>
          <p:nvPr/>
        </p:nvSpPr>
        <p:spPr>
          <a:xfrm>
            <a:off x="2315673" y="245057"/>
            <a:ext cx="2812530" cy="523220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C000"/>
                </a:solidFill>
                <a:latin typeface="Corbel" panose="020B0503020204020204" pitchFamily="34" charset="0"/>
                <a:cs typeface="Times New Roman" panose="02020603050405020304" pitchFamily="18" charset="0"/>
              </a:rPr>
              <a:t>5. Quality of Care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5501168-2A8A-4964-81C8-0BA662C27EF2}"/>
              </a:ext>
            </a:extLst>
          </p:cNvPr>
          <p:cNvSpPr txBox="1"/>
          <p:nvPr/>
        </p:nvSpPr>
        <p:spPr>
          <a:xfrm>
            <a:off x="1496943" y="5178950"/>
            <a:ext cx="9905516" cy="743793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>
              <a:spcAft>
                <a:spcPts val="1000"/>
              </a:spcAft>
            </a:pPr>
            <a:r>
              <a:rPr lang="en-US" b="1" dirty="0">
                <a:solidFill>
                  <a:srgbClr val="000099"/>
                </a:solidFill>
                <a:latin typeface="Corbel" panose="020B0503020204020204" pitchFamily="34" charset="0"/>
                <a:cs typeface="Calibri" panose="020F0502020204030204" pitchFamily="34" charset="0"/>
              </a:rPr>
              <a:t>Workstream Lead</a:t>
            </a:r>
            <a:r>
              <a:rPr lang="en-US" dirty="0">
                <a:solidFill>
                  <a:srgbClr val="000099"/>
                </a:solidFill>
                <a:latin typeface="Corbel" panose="020B0503020204020204" pitchFamily="34" charset="0"/>
                <a:cs typeface="Calibri" panose="020F0502020204030204" pitchFamily="34" charset="0"/>
              </a:rPr>
              <a:t> </a:t>
            </a:r>
          </a:p>
          <a:p>
            <a:pPr>
              <a:spcAft>
                <a:spcPts val="1000"/>
              </a:spcAft>
            </a:pPr>
            <a:r>
              <a:rPr lang="en-US" sz="1600" b="1" dirty="0">
                <a:solidFill>
                  <a:schemeClr val="dk1"/>
                </a:solidFill>
                <a:latin typeface="Corbel" panose="020B0503020204020204" pitchFamily="34" charset="0"/>
                <a:cs typeface="Calibri" panose="020F0502020204030204" pitchFamily="34" charset="0"/>
              </a:rPr>
              <a:t>Linda Pellegrini, MS, GNP-BC, Council Member - </a:t>
            </a:r>
            <a:r>
              <a:rPr lang="en-US" sz="1600" dirty="0">
                <a:solidFill>
                  <a:schemeClr val="dk1"/>
                </a:solidFill>
                <a:latin typeface="Corbel" panose="020B0503020204020204" pitchFamily="34" charset="0"/>
                <a:cs typeface="Calibri" panose="020F0502020204030204" pitchFamily="34" charset="0"/>
              </a:rPr>
              <a:t>Geriatric Nurse Practitioner, UMass Memorial Medical Center</a:t>
            </a:r>
          </a:p>
        </p:txBody>
      </p:sp>
      <p:pic>
        <p:nvPicPr>
          <p:cNvPr id="2" name="Picture 4">
            <a:extLst>
              <a:ext uri="{FF2B5EF4-FFF2-40B4-BE49-F238E27FC236}">
                <a16:creationId xmlns:a16="http://schemas.microsoft.com/office/drawing/2014/main" id="{E31C29B0-DB44-D036-31BD-C92D896A207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6895" y="0"/>
            <a:ext cx="894624" cy="9280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BAD0A01B-D49F-A3F0-20BF-DD59542A9D43}"/>
              </a:ext>
            </a:extLst>
          </p:cNvPr>
          <p:cNvSpPr txBox="1"/>
          <p:nvPr/>
        </p:nvSpPr>
        <p:spPr>
          <a:xfrm>
            <a:off x="6940627" y="1266942"/>
            <a:ext cx="3646584" cy="3555332"/>
          </a:xfrm>
          <a:prstGeom prst="rect">
            <a:avLst/>
          </a:prstGeom>
          <a:solidFill>
            <a:srgbClr val="F6E1C2"/>
          </a:solidFill>
          <a:ln w="76200">
            <a:solidFill>
              <a:srgbClr val="FFC000"/>
            </a:solidFill>
          </a:ln>
        </p:spPr>
        <p:txBody>
          <a:bodyPr wrap="square">
            <a:spAutoFit/>
          </a:bodyPr>
          <a:lstStyle/>
          <a:p>
            <a:pPr marL="173990" marR="0" algn="ctr">
              <a:lnSpc>
                <a:spcPct val="107000"/>
              </a:lnSpc>
              <a:spcBef>
                <a:spcPts val="500"/>
              </a:spcBef>
              <a:buNone/>
            </a:pPr>
            <a:endParaRPr lang="en-US" sz="3600" b="1" dirty="0">
              <a:solidFill>
                <a:srgbClr val="004A82"/>
              </a:solidFill>
              <a:latin typeface="Corbel" panose="020B0503020204020204" pitchFamily="34" charset="0"/>
            </a:endParaRPr>
          </a:p>
          <a:p>
            <a:pPr marL="173990" marR="0" algn="ctr">
              <a:lnSpc>
                <a:spcPct val="107000"/>
              </a:lnSpc>
              <a:spcBef>
                <a:spcPts val="500"/>
              </a:spcBef>
              <a:spcAft>
                <a:spcPts val="2900"/>
              </a:spcAft>
              <a:buNone/>
            </a:pPr>
            <a:r>
              <a:rPr lang="en-US" sz="2400" b="1" dirty="0">
                <a:solidFill>
                  <a:srgbClr val="004A82"/>
                </a:solidFill>
                <a:latin typeface="Corbel" panose="020B0503020204020204" pitchFamily="34" charset="0"/>
              </a:rPr>
              <a:t>Workstream Goal</a:t>
            </a:r>
          </a:p>
          <a:p>
            <a:pPr marL="0" marR="0" algn="ctr">
              <a:spcAft>
                <a:spcPts val="300"/>
              </a:spcAft>
              <a:buNone/>
            </a:pPr>
            <a:r>
              <a:rPr lang="en-US" sz="2000" b="1" dirty="0">
                <a:effectLst/>
                <a:latin typeface="Corbel" panose="020B05030202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Identify gaps in quality of care for people living with dementia in Massachusetts, as well as strategies to close those gaps</a:t>
            </a:r>
          </a:p>
          <a:p>
            <a:pPr marL="0" marR="0" algn="ctr">
              <a:spcAft>
                <a:spcPts val="300"/>
              </a:spcAft>
              <a:buNone/>
            </a:pPr>
            <a:endParaRPr lang="en-US" sz="100" b="1" dirty="0">
              <a:latin typeface="Corbel" panose="020B0503020204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algn="ctr">
              <a:spcAft>
                <a:spcPts val="300"/>
              </a:spcAft>
              <a:buNone/>
            </a:pPr>
            <a:endParaRPr lang="en-US" sz="100" b="1" dirty="0">
              <a:effectLst/>
              <a:latin typeface="Corbel" panose="020B0503020204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algn="ctr">
              <a:spcAft>
                <a:spcPts val="300"/>
              </a:spcAft>
              <a:buNone/>
            </a:pPr>
            <a:endParaRPr lang="en-US" sz="100" dirty="0">
              <a:effectLst/>
              <a:latin typeface="Corbel" panose="020B0503020204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marR="0" algn="ctr">
              <a:spcAft>
                <a:spcPts val="300"/>
              </a:spcAft>
            </a:pPr>
            <a:endParaRPr lang="en-US" sz="100" b="1" dirty="0">
              <a:effectLst/>
              <a:latin typeface="Corbel" panose="020B0503020204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marR="0" algn="ctr">
              <a:spcAft>
                <a:spcPts val="300"/>
              </a:spcAft>
            </a:pPr>
            <a:endParaRPr lang="en-US" sz="100" b="1" dirty="0">
              <a:latin typeface="Corbel" panose="020B0503020204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marR="0" algn="ctr">
              <a:spcAft>
                <a:spcPts val="300"/>
              </a:spcAft>
            </a:pPr>
            <a:endParaRPr lang="en-US" sz="100" b="1" dirty="0">
              <a:effectLst/>
              <a:latin typeface="Corbel" panose="020B0503020204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marR="0" algn="ctr">
              <a:spcAft>
                <a:spcPts val="300"/>
              </a:spcAft>
            </a:pPr>
            <a:endParaRPr lang="en-US" sz="100" b="1" dirty="0">
              <a:latin typeface="Corbel" panose="020B0503020204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marR="0" algn="ctr">
              <a:spcAft>
                <a:spcPts val="300"/>
              </a:spcAft>
            </a:pPr>
            <a:endParaRPr lang="en-US" sz="100" b="1" dirty="0">
              <a:effectLst/>
              <a:latin typeface="Corbel" panose="020B0503020204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marR="0" algn="ctr">
              <a:spcAft>
                <a:spcPts val="300"/>
              </a:spcAft>
            </a:pPr>
            <a:endParaRPr lang="en-US" sz="100" b="1" dirty="0">
              <a:latin typeface="Corbel" panose="020B0503020204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marR="0" algn="ctr">
              <a:spcAft>
                <a:spcPts val="300"/>
              </a:spcAft>
            </a:pPr>
            <a:endParaRPr lang="en-US" sz="100" b="1" dirty="0">
              <a:effectLst/>
              <a:latin typeface="Corbel" panose="020B0503020204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marR="0" algn="ctr">
              <a:spcAft>
                <a:spcPts val="300"/>
              </a:spcAft>
            </a:pPr>
            <a:endParaRPr lang="en-US" sz="100" b="1" dirty="0">
              <a:latin typeface="Corbel" panose="020B0503020204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marR="0" algn="ctr">
              <a:spcAft>
                <a:spcPts val="300"/>
              </a:spcAft>
            </a:pPr>
            <a:endParaRPr lang="en-US" sz="100" b="1" dirty="0">
              <a:effectLst/>
              <a:latin typeface="Corbel" panose="020B0503020204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marR="0" algn="ctr">
              <a:spcAft>
                <a:spcPts val="300"/>
              </a:spcAft>
            </a:pPr>
            <a:endParaRPr lang="en-US" sz="100" b="1" dirty="0">
              <a:latin typeface="Corbel" panose="020B0503020204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marR="0" algn="ctr">
              <a:spcAft>
                <a:spcPts val="300"/>
              </a:spcAft>
            </a:pPr>
            <a:endParaRPr lang="en-US" sz="100" b="1" dirty="0">
              <a:effectLst/>
              <a:latin typeface="Corbel" panose="020B0503020204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marR="0" algn="ctr">
              <a:spcAft>
                <a:spcPts val="300"/>
              </a:spcAft>
            </a:pPr>
            <a:endParaRPr lang="en-US" sz="100" b="1" dirty="0">
              <a:effectLst/>
              <a:latin typeface="Corbel" panose="020B0503020204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5" name="Picture 4" descr="A health care professional, who is seated next to an older couple, is pointing out something written on a medical document attached to a clipboard.  ">
            <a:extLst>
              <a:ext uri="{FF2B5EF4-FFF2-40B4-BE49-F238E27FC236}">
                <a16:creationId xmlns:a16="http://schemas.microsoft.com/office/drawing/2014/main" id="{F9983881-2273-67A7-E026-8B5F707C811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0496" y="1277956"/>
            <a:ext cx="4794486" cy="3514381"/>
          </a:xfrm>
          <a:prstGeom prst="rect">
            <a:avLst/>
          </a:prstGeom>
          <a:noFill/>
          <a:ln w="76200">
            <a:solidFill>
              <a:srgbClr val="181D7E"/>
            </a:solidFill>
          </a:ln>
        </p:spPr>
      </p:pic>
    </p:spTree>
    <p:extLst>
      <p:ext uri="{BB962C8B-B14F-4D97-AF65-F5344CB8AC3E}">
        <p14:creationId xmlns:p14="http://schemas.microsoft.com/office/powerpoint/2010/main" val="3967934294"/>
      </p:ext>
    </p:extLst>
  </p:cSld>
  <p:clrMapOvr>
    <a:masterClrMapping/>
  </p:clrMapOvr>
  <p:transition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DD6DF49-834D-46C6-9CD3-18EF67CA653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828800" y="928867"/>
            <a:ext cx="8534400" cy="4876801"/>
          </a:xfrm>
        </p:spPr>
        <p:txBody>
          <a:bodyPr/>
          <a:lstStyle/>
          <a:p>
            <a:pPr marL="0" indent="0">
              <a:buNone/>
            </a:pPr>
            <a:endParaRPr lang="en-US" b="0" dirty="0"/>
          </a:p>
          <a:p>
            <a:pPr marL="0" indent="0">
              <a:buNone/>
            </a:pPr>
            <a:endParaRPr lang="en-US" sz="2000" b="0" dirty="0"/>
          </a:p>
          <a:p>
            <a:pPr marL="0" indent="0">
              <a:buNone/>
            </a:pPr>
            <a:endParaRPr lang="en-US" b="0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49F754C-2EA6-4DD2-8AE2-3D42A60642AB}"/>
              </a:ext>
            </a:extLst>
          </p:cNvPr>
          <p:cNvSpPr txBox="1"/>
          <p:nvPr/>
        </p:nvSpPr>
        <p:spPr>
          <a:xfrm>
            <a:off x="1259592" y="286440"/>
            <a:ext cx="5613847" cy="523220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rgbClr val="FFC000"/>
                </a:solidFill>
                <a:latin typeface="Corbel" panose="020B0503020204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5. Quality of Care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9D561644-2AA3-4541-A61A-82309A5CEC2D}"/>
              </a:ext>
            </a:extLst>
          </p:cNvPr>
          <p:cNvSpPr txBox="1"/>
          <p:nvPr/>
        </p:nvSpPr>
        <p:spPr>
          <a:xfrm>
            <a:off x="440673" y="1012853"/>
            <a:ext cx="11391441" cy="2041777"/>
          </a:xfrm>
          <a:prstGeom prst="rect">
            <a:avLst/>
          </a:prstGeom>
          <a:solidFill>
            <a:srgbClr val="FFEEB9"/>
          </a:solidFill>
          <a:ln w="38100">
            <a:solidFill>
              <a:srgbClr val="064FBA"/>
            </a:solidFill>
          </a:ln>
        </p:spPr>
        <p:txBody>
          <a:bodyPr wrap="square" rtlCol="0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2400" b="1" dirty="0">
                <a:solidFill>
                  <a:srgbClr val="064FBA"/>
                </a:solidFill>
                <a:latin typeface="Corbel" panose="020B0503020204020204" pitchFamily="34" charset="0"/>
                <a:cs typeface="Times New Roman" panose="02020603050405020304" pitchFamily="18" charset="0"/>
              </a:rPr>
              <a:t>Person-Centered Dementia Care Planning </a:t>
            </a:r>
          </a:p>
          <a:p>
            <a:pPr marL="512763" indent="-284163">
              <a:buFont typeface="Symbol" panose="05050102010706020507" pitchFamily="18" charset="2"/>
              <a:buChar char=""/>
            </a:pPr>
            <a:r>
              <a:rPr lang="en-US" sz="2000" kern="100" dirty="0">
                <a:latin typeface="Corbel" panose="020B0503020204020204" pitchFamily="34" charset="0"/>
                <a:ea typeface="Aptos" panose="020B0004020202020204" pitchFamily="34" charset="0"/>
              </a:rPr>
              <a:t>Developed</a:t>
            </a:r>
            <a:r>
              <a:rPr lang="en-US" sz="2000" kern="100" dirty="0">
                <a:effectLst/>
                <a:latin typeface="Corbel" panose="020B0503020204020204" pitchFamily="34" charset="0"/>
                <a:ea typeface="Aptos" panose="020B0004020202020204" pitchFamily="34" charset="0"/>
              </a:rPr>
              <a:t> a Dementia Care Planning Toolkit for individuals living with dementia and their </a:t>
            </a:r>
          </a:p>
          <a:p>
            <a:pPr marL="228600" indent="288925">
              <a:spcAft>
                <a:spcPts val="1000"/>
              </a:spcAft>
            </a:pPr>
            <a:r>
              <a:rPr lang="en-US" sz="2000" kern="100" dirty="0">
                <a:effectLst/>
                <a:latin typeface="Corbel" panose="020B0503020204020204" pitchFamily="34" charset="0"/>
                <a:ea typeface="Aptos" panose="020B0004020202020204" pitchFamily="34" charset="0"/>
              </a:rPr>
              <a:t>care teams:</a:t>
            </a:r>
          </a:p>
          <a:p>
            <a:pPr marL="804863" lvl="1" indent="-287338">
              <a:spcAft>
                <a:spcPts val="1000"/>
              </a:spcAft>
              <a:buFont typeface="Courier New" panose="02070309020205020404" pitchFamily="49" charset="0"/>
              <a:buChar char="o"/>
            </a:pPr>
            <a:r>
              <a:rPr lang="en-US" kern="100" dirty="0">
                <a:effectLst/>
                <a:latin typeface="Corbel" panose="020B0503020204020204" pitchFamily="34" charset="0"/>
                <a:ea typeface="Aptos" panose="020B0004020202020204" pitchFamily="34" charset="0"/>
              </a:rPr>
              <a:t>Includes guidance, sample plans, and a simple worksheet to support meaningful conversations.</a:t>
            </a:r>
          </a:p>
          <a:p>
            <a:pPr marL="804863" lvl="1" indent="-287338">
              <a:spcAft>
                <a:spcPts val="1500"/>
              </a:spcAft>
              <a:buFont typeface="Courier New" panose="02070309020205020404" pitchFamily="49" charset="0"/>
              <a:buChar char="o"/>
            </a:pPr>
            <a:r>
              <a:rPr lang="en-US" kern="100" dirty="0">
                <a:latin typeface="Corbel" panose="020B0503020204020204" pitchFamily="34" charset="0"/>
                <a:ea typeface="Aptos" panose="020B0004020202020204" pitchFamily="34" charset="0"/>
              </a:rPr>
              <a:t>Promoted the toolkit at two webinars, distributed it widely; will continue to promote it.</a:t>
            </a:r>
            <a:endParaRPr lang="en-US" kern="100" dirty="0">
              <a:effectLst/>
              <a:latin typeface="Calibri" panose="020F0502020204030204" pitchFamily="34" charset="0"/>
              <a:ea typeface="Aptos" panose="020B0004020202020204" pitchFamily="34" charset="0"/>
            </a:endParaRPr>
          </a:p>
        </p:txBody>
      </p:sp>
      <p:pic>
        <p:nvPicPr>
          <p:cNvPr id="7" name="Picture 6" descr="A health care professional, who is seated next to an older couple, is pointing out something written on a medical document attached to a clipboard.  ">
            <a:extLst>
              <a:ext uri="{FF2B5EF4-FFF2-40B4-BE49-F238E27FC236}">
                <a16:creationId xmlns:a16="http://schemas.microsoft.com/office/drawing/2014/main" id="{FC8E9701-40BF-ACEA-2912-E75961F8DF7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44906" cy="912522"/>
          </a:xfrm>
          <a:prstGeom prst="rect">
            <a:avLst/>
          </a:prstGeom>
          <a:noFill/>
          <a:ln w="57150">
            <a:noFill/>
          </a:ln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DB63FAE9-CA54-778A-B603-B242ED7A5667}"/>
              </a:ext>
            </a:extLst>
          </p:cNvPr>
          <p:cNvSpPr txBox="1"/>
          <p:nvPr/>
        </p:nvSpPr>
        <p:spPr>
          <a:xfrm>
            <a:off x="407624" y="3171890"/>
            <a:ext cx="11424492" cy="3565271"/>
          </a:xfrm>
          <a:prstGeom prst="rect">
            <a:avLst/>
          </a:prstGeom>
          <a:solidFill>
            <a:srgbClr val="FFEEB9"/>
          </a:solidFill>
          <a:ln w="38100">
            <a:solidFill>
              <a:srgbClr val="064FBA"/>
            </a:solidFill>
          </a:ln>
        </p:spPr>
        <p:txBody>
          <a:bodyPr wrap="square" rtlCol="0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2400" b="1" dirty="0">
                <a:solidFill>
                  <a:srgbClr val="064FBA"/>
                </a:solidFill>
                <a:latin typeface="Corbel" panose="020B0503020204020204" pitchFamily="34" charset="0"/>
                <a:cs typeface="Times New Roman" panose="02020603050405020304" pitchFamily="18" charset="0"/>
              </a:rPr>
              <a:t>Interdisciplinary Dementia Care</a:t>
            </a:r>
          </a:p>
          <a:p>
            <a:pPr marL="512763" indent="-284163">
              <a:buSzPct val="100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US" sz="2000" kern="100" dirty="0">
                <a:latin typeface="Corbel" panose="020B0503020204020204" pitchFamily="34" charset="0"/>
              </a:rPr>
              <a:t>Identified dementia care gaps with input from the Council, its teams, and people with lived </a:t>
            </a:r>
          </a:p>
          <a:p>
            <a:pPr marL="228600" indent="288925">
              <a:spcAft>
                <a:spcPts val="1000"/>
              </a:spcAft>
              <a:buSzPct val="100000"/>
              <a:tabLst>
                <a:tab pos="457200" algn="l"/>
              </a:tabLst>
            </a:pPr>
            <a:r>
              <a:rPr lang="en-US" sz="2000" kern="100" dirty="0">
                <a:latin typeface="Corbel" panose="020B0503020204020204" pitchFamily="34" charset="0"/>
              </a:rPr>
              <a:t>experience.</a:t>
            </a:r>
          </a:p>
          <a:p>
            <a:pPr marL="512763" indent="-284163">
              <a:spcAft>
                <a:spcPts val="1000"/>
              </a:spcAft>
              <a:buSzPct val="100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US" sz="2000" kern="100" dirty="0">
                <a:latin typeface="Corbel" panose="020B0503020204020204" pitchFamily="34" charset="0"/>
              </a:rPr>
              <a:t>Analyzed care models; selected Care Ecosystem as best fit for interdisciplinary dementia care.</a:t>
            </a:r>
          </a:p>
          <a:p>
            <a:pPr marL="512763" indent="-284163">
              <a:spcAft>
                <a:spcPts val="1000"/>
              </a:spcAft>
              <a:buSzPct val="100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US" sz="2000" kern="100" dirty="0">
                <a:latin typeface="Corbel" panose="020B0503020204020204" pitchFamily="34" charset="0"/>
              </a:rPr>
              <a:t>Found that effective dementia care requires a focus on dementia care planning, navigation of care and social service systems, and ongoing caregiver support.</a:t>
            </a:r>
          </a:p>
          <a:p>
            <a:pPr marL="512763" marR="0" lvl="0" indent="-284163">
              <a:spcAft>
                <a:spcPts val="1000"/>
              </a:spcAft>
              <a:buSzPct val="100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US" sz="2000" kern="100" dirty="0">
                <a:latin typeface="Corbel" panose="020B0503020204020204" pitchFamily="34" charset="0"/>
              </a:rPr>
              <a:t>Explored care barriers: e.g., overloaded primary care, system confusion, fragmented services.</a:t>
            </a:r>
          </a:p>
          <a:p>
            <a:pPr marL="512763" marR="0" lvl="0" indent="-284163">
              <a:buSzPct val="100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US" sz="2000" kern="100" dirty="0">
                <a:latin typeface="Corbel" panose="020B0503020204020204" pitchFamily="34" charset="0"/>
              </a:rPr>
              <a:t>Designing a plan for a pilot with clinical consultants and navigators to streamline, support, and integrate care.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5525E20C-E3D7-DD73-B94C-70553E4D8A3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64328" y="3245384"/>
            <a:ext cx="881349" cy="881349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829878DC-66BD-6E16-0EAB-1000D433E7C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686361" y="1112703"/>
            <a:ext cx="876760" cy="8767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3053706"/>
      </p:ext>
    </p:extLst>
  </p:cSld>
  <p:clrMapOvr>
    <a:masterClrMapping/>
  </p:clrMapOvr>
  <p:transition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54EA9F34-AD22-4BD8-BEA4-C491ED42982A}"/>
              </a:ext>
            </a:extLst>
          </p:cNvPr>
          <p:cNvSpPr txBox="1"/>
          <p:nvPr/>
        </p:nvSpPr>
        <p:spPr>
          <a:xfrm>
            <a:off x="958296" y="194254"/>
            <a:ext cx="8635347" cy="523220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C000"/>
                </a:solidFill>
                <a:latin typeface="Corbel" panose="020B0503020204020204" pitchFamily="34" charset="0"/>
                <a:cs typeface="Times New Roman" panose="02020603050405020304" pitchFamily="18" charset="0"/>
              </a:rPr>
              <a:t>6. Risk Reduction and Public Health Infrastructure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21F71FC-33FD-4DB7-8F85-C7B0B37C068A}"/>
              </a:ext>
            </a:extLst>
          </p:cNvPr>
          <p:cNvSpPr txBox="1"/>
          <p:nvPr/>
        </p:nvSpPr>
        <p:spPr>
          <a:xfrm>
            <a:off x="1364626" y="5199229"/>
            <a:ext cx="7163226" cy="774571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>
              <a:spcAft>
                <a:spcPts val="1000"/>
              </a:spcAft>
            </a:pPr>
            <a:r>
              <a:rPr lang="en-US" b="1" dirty="0">
                <a:solidFill>
                  <a:srgbClr val="000099"/>
                </a:solidFill>
                <a:latin typeface="Corbel" panose="020B0503020204020204" pitchFamily="34" charset="0"/>
                <a:cs typeface="Calibri" panose="020F0502020204030204" pitchFamily="34" charset="0"/>
              </a:rPr>
              <a:t>Workstream Lead(s)</a:t>
            </a:r>
            <a:r>
              <a:rPr lang="en-US" dirty="0">
                <a:solidFill>
                  <a:srgbClr val="000099"/>
                </a:solidFill>
                <a:latin typeface="Corbel" panose="020B0503020204020204" pitchFamily="34" charset="0"/>
                <a:cs typeface="Calibri" panose="020F0502020204030204" pitchFamily="34" charset="0"/>
              </a:rPr>
              <a:t> </a:t>
            </a:r>
          </a:p>
          <a:p>
            <a:pPr>
              <a:spcAft>
                <a:spcPts val="1000"/>
              </a:spcAft>
            </a:pPr>
            <a:r>
              <a:rPr lang="en-US" b="1" dirty="0">
                <a:latin typeface="Corbel" panose="020B0503020204020204" pitchFamily="34" charset="0"/>
                <a:cs typeface="Calibri" panose="020F0502020204030204" pitchFamily="34" charset="0"/>
              </a:rPr>
              <a:t>TBD</a:t>
            </a:r>
          </a:p>
        </p:txBody>
      </p:sp>
      <p:pic>
        <p:nvPicPr>
          <p:cNvPr id="2" name="Picture 4">
            <a:extLst>
              <a:ext uri="{FF2B5EF4-FFF2-40B4-BE49-F238E27FC236}">
                <a16:creationId xmlns:a16="http://schemas.microsoft.com/office/drawing/2014/main" id="{FF14DB8E-56D0-2606-6B4D-FB9FBD48C9C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6895" y="0"/>
            <a:ext cx="894624" cy="9280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8804544F-C96E-1667-E050-78B95F307266}"/>
              </a:ext>
            </a:extLst>
          </p:cNvPr>
          <p:cNvSpPr txBox="1"/>
          <p:nvPr/>
        </p:nvSpPr>
        <p:spPr>
          <a:xfrm>
            <a:off x="6171278" y="1663549"/>
            <a:ext cx="4471015" cy="3242811"/>
          </a:xfrm>
          <a:prstGeom prst="rect">
            <a:avLst/>
          </a:prstGeom>
          <a:solidFill>
            <a:srgbClr val="F6E1C2"/>
          </a:solidFill>
          <a:ln w="76200">
            <a:solidFill>
              <a:srgbClr val="FFC000"/>
            </a:solidFill>
          </a:ln>
        </p:spPr>
        <p:txBody>
          <a:bodyPr wrap="square">
            <a:spAutoFit/>
          </a:bodyPr>
          <a:lstStyle/>
          <a:p>
            <a:pPr marL="173990" marR="0" algn="ctr">
              <a:lnSpc>
                <a:spcPct val="107000"/>
              </a:lnSpc>
              <a:spcBef>
                <a:spcPts val="500"/>
              </a:spcBef>
              <a:buNone/>
            </a:pPr>
            <a:endParaRPr lang="en-US" sz="200" b="1" dirty="0">
              <a:solidFill>
                <a:srgbClr val="004A82"/>
              </a:solidFill>
              <a:latin typeface="Corbel" panose="020B0503020204020204" pitchFamily="34" charset="0"/>
            </a:endParaRPr>
          </a:p>
          <a:p>
            <a:pPr marL="173990" marR="0" algn="ctr">
              <a:lnSpc>
                <a:spcPct val="107000"/>
              </a:lnSpc>
              <a:spcBef>
                <a:spcPts val="500"/>
              </a:spcBef>
              <a:buNone/>
            </a:pPr>
            <a:endParaRPr lang="en-US" sz="200" b="1" dirty="0">
              <a:solidFill>
                <a:srgbClr val="004A82"/>
              </a:solidFill>
              <a:latin typeface="Corbel" panose="020B0503020204020204" pitchFamily="34" charset="0"/>
            </a:endParaRPr>
          </a:p>
          <a:p>
            <a:pPr marL="173990" marR="0" algn="ctr">
              <a:lnSpc>
                <a:spcPct val="107000"/>
              </a:lnSpc>
              <a:spcBef>
                <a:spcPts val="500"/>
              </a:spcBef>
              <a:buNone/>
            </a:pPr>
            <a:endParaRPr lang="en-US" sz="200" b="1" dirty="0">
              <a:solidFill>
                <a:srgbClr val="004A82"/>
              </a:solidFill>
              <a:latin typeface="Corbel" panose="020B0503020204020204" pitchFamily="34" charset="0"/>
            </a:endParaRPr>
          </a:p>
          <a:p>
            <a:pPr marL="173990" marR="0" algn="ctr">
              <a:lnSpc>
                <a:spcPct val="107000"/>
              </a:lnSpc>
              <a:spcBef>
                <a:spcPts val="500"/>
              </a:spcBef>
              <a:buNone/>
            </a:pPr>
            <a:endParaRPr lang="en-US" sz="200" b="1" dirty="0">
              <a:solidFill>
                <a:srgbClr val="004A82"/>
              </a:solidFill>
              <a:latin typeface="Corbel" panose="020B0503020204020204" pitchFamily="34" charset="0"/>
            </a:endParaRPr>
          </a:p>
          <a:p>
            <a:pPr marL="173990" marR="0" algn="ctr">
              <a:lnSpc>
                <a:spcPct val="107000"/>
              </a:lnSpc>
              <a:spcBef>
                <a:spcPts val="500"/>
              </a:spcBef>
              <a:buNone/>
            </a:pPr>
            <a:endParaRPr lang="en-US" sz="1400" b="1" dirty="0">
              <a:solidFill>
                <a:srgbClr val="004A82"/>
              </a:solidFill>
              <a:latin typeface="Corbel" panose="020B0503020204020204" pitchFamily="34" charset="0"/>
            </a:endParaRPr>
          </a:p>
          <a:p>
            <a:pPr marL="173990" marR="0" algn="ctr">
              <a:lnSpc>
                <a:spcPct val="107000"/>
              </a:lnSpc>
              <a:spcBef>
                <a:spcPts val="500"/>
              </a:spcBef>
              <a:spcAft>
                <a:spcPts val="2000"/>
              </a:spcAft>
              <a:buNone/>
            </a:pPr>
            <a:r>
              <a:rPr lang="en-US" sz="2400" b="1" dirty="0">
                <a:solidFill>
                  <a:srgbClr val="004A82"/>
                </a:solidFill>
                <a:latin typeface="Corbel" panose="020B0503020204020204" pitchFamily="34" charset="0"/>
              </a:rPr>
              <a:t>Workstream Goal</a:t>
            </a:r>
          </a:p>
          <a:p>
            <a:pPr marL="0" marR="0" algn="ctr">
              <a:spcAft>
                <a:spcPts val="300"/>
              </a:spcAft>
              <a:buNone/>
            </a:pPr>
            <a:r>
              <a:rPr lang="en-US" sz="1800" b="1" dirty="0">
                <a:effectLst/>
                <a:latin typeface="Corbel" panose="020B05030202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Reduce the risk of dementia among Massachusetts residents while enhancing the state’s public health infrastructure to address dementia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algn="ctr">
              <a:spcAft>
                <a:spcPts val="300"/>
              </a:spcAft>
              <a:buNone/>
            </a:pPr>
            <a:endParaRPr lang="en-US" sz="4000" b="1" dirty="0">
              <a:latin typeface="Corbel" panose="020B0503020204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marR="0" algn="ctr">
              <a:spcAft>
                <a:spcPts val="300"/>
              </a:spcAft>
            </a:pPr>
            <a:endParaRPr lang="en-US" sz="100" b="1" dirty="0">
              <a:effectLst/>
              <a:latin typeface="Corbel" panose="020B0503020204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5" name="Picture 14" descr="Logo&#10;&#10;Description automatically generated">
            <a:extLst>
              <a:ext uri="{FF2B5EF4-FFF2-40B4-BE49-F238E27FC236}">
                <a16:creationId xmlns:a16="http://schemas.microsoft.com/office/drawing/2014/main" id="{6BB0788B-CEDD-49E6-BF20-B28BAF47DED8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1345" y="1733739"/>
            <a:ext cx="4263527" cy="3172859"/>
          </a:xfrm>
          <a:prstGeom prst="rect">
            <a:avLst/>
          </a:prstGeom>
          <a:noFill/>
          <a:ln w="76200">
            <a:solidFill>
              <a:srgbClr val="FFC000"/>
            </a:solidFill>
          </a:ln>
        </p:spPr>
      </p:pic>
    </p:spTree>
    <p:extLst>
      <p:ext uri="{BB962C8B-B14F-4D97-AF65-F5344CB8AC3E}">
        <p14:creationId xmlns:p14="http://schemas.microsoft.com/office/powerpoint/2010/main" val="2179854862"/>
      </p:ext>
    </p:extLst>
  </p:cSld>
  <p:clrMapOvr>
    <a:masterClrMapping/>
  </p:clrMapOvr>
  <p:transition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DD6DF49-834D-46C6-9CD3-18EF67CA653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828800" y="914401"/>
            <a:ext cx="8534400" cy="4876801"/>
          </a:xfrm>
        </p:spPr>
        <p:txBody>
          <a:bodyPr/>
          <a:lstStyle/>
          <a:p>
            <a:pPr marL="0" indent="0">
              <a:buNone/>
            </a:pPr>
            <a:endParaRPr lang="en-US" b="0" dirty="0"/>
          </a:p>
          <a:p>
            <a:pPr marL="0" indent="0">
              <a:buNone/>
            </a:pPr>
            <a:endParaRPr lang="en-US" sz="2000" b="0" dirty="0"/>
          </a:p>
          <a:p>
            <a:pPr marL="0" indent="0">
              <a:buNone/>
            </a:pPr>
            <a:endParaRPr lang="en-US" b="0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DBC630C4-0983-423F-896C-FEC564D73072}"/>
              </a:ext>
            </a:extLst>
          </p:cNvPr>
          <p:cNvSpPr txBox="1"/>
          <p:nvPr/>
        </p:nvSpPr>
        <p:spPr>
          <a:xfrm>
            <a:off x="989183" y="176270"/>
            <a:ext cx="8337697" cy="523220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C000"/>
                </a:solidFill>
                <a:latin typeface="Corbel" panose="020B0503020204020204" pitchFamily="34" charset="0"/>
                <a:cs typeface="Times New Roman" panose="02020603050405020304" pitchFamily="18" charset="0"/>
              </a:rPr>
              <a:t>6. Risk Reduction and Public Health Infrastructure      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08BFC19-5F5B-81FA-44BB-B38C91021BE6}"/>
              </a:ext>
            </a:extLst>
          </p:cNvPr>
          <p:cNvSpPr txBox="1"/>
          <p:nvPr/>
        </p:nvSpPr>
        <p:spPr>
          <a:xfrm>
            <a:off x="705080" y="1790278"/>
            <a:ext cx="10785513" cy="3321422"/>
          </a:xfrm>
          <a:prstGeom prst="rect">
            <a:avLst/>
          </a:prstGeom>
          <a:solidFill>
            <a:srgbClr val="FFEEB9"/>
          </a:solidFill>
          <a:ln w="38100">
            <a:solidFill>
              <a:srgbClr val="064FBA"/>
            </a:solidFill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lvl="0">
              <a:defRPr sz="2100" b="1">
                <a:solidFill>
                  <a:srgbClr val="064FBA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algn="ctr">
              <a:spcAft>
                <a:spcPts val="1500"/>
              </a:spcAft>
              <a:tabLst>
                <a:tab pos="0" algn="l"/>
              </a:tabLst>
            </a:pPr>
            <a:r>
              <a:rPr lang="en-US" sz="2400" dirty="0">
                <a:latin typeface="Corbel" panose="020B0503020204020204" pitchFamily="34" charset="0"/>
              </a:rPr>
              <a:t>Springfield’s Healthy Brain Initiative</a:t>
            </a:r>
          </a:p>
          <a:p>
            <a:pPr marL="461963" marR="0" lvl="0" indent="-4064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Char char="•"/>
              <a:tabLst/>
            </a:pPr>
            <a:r>
              <a:rPr lang="en-US" altLang="en-US" sz="2000" b="0" dirty="0">
                <a:solidFill>
                  <a:schemeClr val="tx1"/>
                </a:solidFill>
                <a:latin typeface="Corbel" panose="020B0503020204020204" pitchFamily="34" charset="0"/>
              </a:rPr>
              <a:t>As reported last year, in 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orbel" panose="020B0503020204020204" pitchFamily="34" charset="0"/>
              </a:rPr>
              <a:t>2023,</a:t>
            </a:r>
            <a:r>
              <a:rPr lang="en-US" altLang="en-US" sz="2000" b="0" dirty="0">
                <a:solidFill>
                  <a:schemeClr val="tx1"/>
                </a:solidFill>
                <a:latin typeface="Corbel" panose="020B0503020204020204" pitchFamily="34" charset="0"/>
              </a:rPr>
              <a:t> the Springfield Dementia Friendly 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orbel" panose="020B0503020204020204" pitchFamily="34" charset="0"/>
              </a:rPr>
              <a:t>Coalition </a:t>
            </a:r>
          </a:p>
          <a:p>
            <a:pPr marL="55563" marR="0" lvl="0" indent="4064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buClrTx/>
              <a:buSzTx/>
              <a:tabLst/>
            </a:pP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orbel" panose="020B0503020204020204" pitchFamily="34" charset="0"/>
              </a:rPr>
              <a:t>partnered with a team working on behalf of the Council to secure a grant for a </a:t>
            </a:r>
          </a:p>
          <a:p>
            <a:pPr marL="55563" marR="0" lvl="0" indent="4064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2000"/>
              </a:spcAft>
              <a:buClrTx/>
              <a:buSzTx/>
              <a:tabLst/>
            </a:pP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orbel" panose="020B0503020204020204" pitchFamily="34" charset="0"/>
              </a:rPr>
              <a:t>“Healthy Brain Initiative.” </a:t>
            </a:r>
          </a:p>
          <a:p>
            <a:pPr marL="461963" indent="-406400" defTabSz="914400" eaLnBrk="0" fontAlgn="base" hangingPunct="0">
              <a:spcBef>
                <a:spcPct val="0"/>
              </a:spcBef>
              <a:spcAft>
                <a:spcPts val="2000"/>
              </a:spcAft>
              <a:buFontTx/>
              <a:buChar char="•"/>
            </a:pP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orbel" panose="020B0503020204020204" pitchFamily="34" charset="0"/>
              </a:rPr>
              <a:t>In 2024, the Coalition launched the initiative with an event to raise dementia awareness and promote brain health, early detection, screening, and diagnosis.</a:t>
            </a:r>
          </a:p>
          <a:p>
            <a:pPr marL="461963" marR="0" lvl="0" indent="-4064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200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orbel" panose="020B0503020204020204" pitchFamily="34" charset="0"/>
              </a:rPr>
              <a:t>At </a:t>
            </a:r>
            <a:r>
              <a:rPr lang="en-US" altLang="en-US" sz="2000" b="0" dirty="0">
                <a:solidFill>
                  <a:schemeClr val="tx1"/>
                </a:solidFill>
                <a:latin typeface="Corbel" panose="020B0503020204020204" pitchFamily="34" charset="0"/>
              </a:rPr>
              <a:t>the event, p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orbel" panose="020B0503020204020204" pitchFamily="34" charset="0"/>
              </a:rPr>
              <a:t>articipants viewed a brief video, spoke with experts, and visited information tables on local supports and services.</a:t>
            </a:r>
            <a:endParaRPr lang="en-US" sz="2000" b="0" dirty="0">
              <a:solidFill>
                <a:srgbClr val="000000"/>
              </a:solidFill>
            </a:endParaRPr>
          </a:p>
        </p:txBody>
      </p:sp>
      <p:pic>
        <p:nvPicPr>
          <p:cNvPr id="7" name="Picture 6" descr="A downward sloping arrow with the word &quot;risk &quot; on it.">
            <a:extLst>
              <a:ext uri="{FF2B5EF4-FFF2-40B4-BE49-F238E27FC236}">
                <a16:creationId xmlns:a16="http://schemas.microsoft.com/office/drawing/2014/main" id="{54C41052-520C-C206-3C93-012E6F8198C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01114" y="1974898"/>
            <a:ext cx="1527464" cy="999656"/>
          </a:xfrm>
          <a:prstGeom prst="rect">
            <a:avLst/>
          </a:prstGeom>
          <a:ln w="57150">
            <a:solidFill>
              <a:srgbClr val="181D7E"/>
            </a:solidFill>
          </a:ln>
        </p:spPr>
      </p:pic>
      <p:pic>
        <p:nvPicPr>
          <p:cNvPr id="2" name="Picture 4">
            <a:extLst>
              <a:ext uri="{FF2B5EF4-FFF2-40B4-BE49-F238E27FC236}">
                <a16:creationId xmlns:a16="http://schemas.microsoft.com/office/drawing/2014/main" id="{6805E003-A38D-8588-4B5B-C21C508E6C8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6895" y="0"/>
            <a:ext cx="894624" cy="9280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677518480"/>
      </p:ext>
    </p:extLst>
  </p:cSld>
  <p:clrMapOvr>
    <a:masterClrMapping/>
  </p:clrMapOvr>
  <p:transition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5CF30946-6005-4E9D-BD21-74C4F73851C4}"/>
              </a:ext>
            </a:extLst>
          </p:cNvPr>
          <p:cNvSpPr txBox="1"/>
          <p:nvPr/>
        </p:nvSpPr>
        <p:spPr>
          <a:xfrm>
            <a:off x="2876008" y="219908"/>
            <a:ext cx="3775589" cy="523220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C000"/>
                </a:solidFill>
                <a:latin typeface="Corbel" panose="020B0503020204020204" pitchFamily="34" charset="0"/>
                <a:cs typeface="Times New Roman" panose="02020603050405020304" pitchFamily="18" charset="0"/>
              </a:rPr>
              <a:t>Looking to the Future</a:t>
            </a:r>
          </a:p>
        </p:txBody>
      </p:sp>
      <p:pic>
        <p:nvPicPr>
          <p:cNvPr id="2" name="Picture 4">
            <a:extLst>
              <a:ext uri="{FF2B5EF4-FFF2-40B4-BE49-F238E27FC236}">
                <a16:creationId xmlns:a16="http://schemas.microsoft.com/office/drawing/2014/main" id="{1DAF2ADC-3188-DA3F-BC33-83EBCBB64AD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6895" y="0"/>
            <a:ext cx="894624" cy="9280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6488C461-ED9D-D984-58FC-457F5E7AED73}"/>
              </a:ext>
            </a:extLst>
          </p:cNvPr>
          <p:cNvSpPr txBox="1"/>
          <p:nvPr/>
        </p:nvSpPr>
        <p:spPr>
          <a:xfrm>
            <a:off x="649996" y="1211856"/>
            <a:ext cx="10906698" cy="5242461"/>
          </a:xfrm>
          <a:prstGeom prst="rect">
            <a:avLst/>
          </a:prstGeom>
          <a:noFill/>
          <a:ln w="38100">
            <a:solidFill>
              <a:srgbClr val="181D7E"/>
            </a:solidFill>
          </a:ln>
        </p:spPr>
        <p:txBody>
          <a:bodyPr wrap="square">
            <a:spAutoFit/>
          </a:bodyPr>
          <a:lstStyle/>
          <a:p>
            <a:pPr marL="457200" marR="0" indent="-228600">
              <a:spcAft>
                <a:spcPts val="1500"/>
              </a:spcAft>
              <a:buNone/>
            </a:pPr>
            <a:endParaRPr lang="en-US" sz="600" kern="100" dirty="0">
              <a:effectLst/>
              <a:latin typeface="Corbel" panose="020B0503020204020204" pitchFamily="34" charset="0"/>
              <a:ea typeface="Aptos" panose="020B0004020202020204" pitchFamily="34" charset="0"/>
            </a:endParaRPr>
          </a:p>
          <a:p>
            <a:pPr marL="457200" marR="0" indent="-228600" algn="ctr">
              <a:spcAft>
                <a:spcPts val="1500"/>
              </a:spcAft>
              <a:buNone/>
            </a:pPr>
            <a:r>
              <a:rPr lang="en-US" sz="2400" b="1" kern="100" dirty="0">
                <a:solidFill>
                  <a:srgbClr val="004A82"/>
                </a:solidFill>
                <a:latin typeface="Corbel" panose="020B0503020204020204" pitchFamily="34" charset="0"/>
                <a:ea typeface="Aptos" panose="020B0004020202020204" pitchFamily="34" charset="0"/>
              </a:rPr>
              <a:t>Develop an Updated State Plan on </a:t>
            </a:r>
            <a:r>
              <a:rPr lang="en-US" sz="2400" b="1" kern="100" dirty="0" err="1">
                <a:solidFill>
                  <a:srgbClr val="004A82"/>
                </a:solidFill>
                <a:latin typeface="Corbel" panose="020B0503020204020204" pitchFamily="34" charset="0"/>
                <a:ea typeface="Aptos" panose="020B0004020202020204" pitchFamily="34" charset="0"/>
              </a:rPr>
              <a:t>ADRD</a:t>
            </a:r>
            <a:endParaRPr lang="en-US" sz="2400" b="1" kern="100" dirty="0">
              <a:solidFill>
                <a:srgbClr val="004A82"/>
              </a:solidFill>
              <a:effectLst/>
              <a:latin typeface="Corbel" panose="020B0503020204020204" pitchFamily="34" charset="0"/>
              <a:ea typeface="Aptos" panose="020B0004020202020204" pitchFamily="34" charset="0"/>
            </a:endParaRPr>
          </a:p>
          <a:p>
            <a:pPr marL="457200" marR="0" indent="-228600">
              <a:spcAft>
                <a:spcPts val="1500"/>
              </a:spcAft>
              <a:buNone/>
            </a:pPr>
            <a:r>
              <a:rPr lang="en-US" sz="2000" kern="100" dirty="0">
                <a:effectLst/>
                <a:latin typeface="Corbel" panose="020B0503020204020204" pitchFamily="34" charset="0"/>
                <a:ea typeface="Aptos" panose="020B0004020202020204" pitchFamily="34" charset="0"/>
              </a:rPr>
              <a:t>As indicated in the annual report:</a:t>
            </a:r>
            <a:endParaRPr lang="en-US" sz="1100" kern="100" dirty="0">
              <a:effectLst/>
              <a:latin typeface="Calibri" panose="020F0502020204030204" pitchFamily="34" charset="0"/>
              <a:ea typeface="Aptos" panose="020B0004020202020204" pitchFamily="34" charset="0"/>
            </a:endParaRPr>
          </a:p>
          <a:p>
            <a:pPr marL="800100" lvl="1" indent="-342900">
              <a:buFont typeface="Symbol" panose="05050102010706020507" pitchFamily="18" charset="2"/>
              <a:buChar char=""/>
            </a:pPr>
            <a:r>
              <a:rPr lang="en-US" sz="2000" kern="100" dirty="0">
                <a:effectLst/>
                <a:latin typeface="Corbel" panose="020B0503020204020204" pitchFamily="34" charset="0"/>
                <a:ea typeface="Aptos" panose="020B0004020202020204" pitchFamily="34" charset="0"/>
              </a:rPr>
              <a:t>Most of the recommendations in the state plan have been implemented;</a:t>
            </a:r>
            <a:endParaRPr lang="en-US" sz="1100" kern="100" dirty="0">
              <a:effectLst/>
              <a:latin typeface="Calibri" panose="020F0502020204030204" pitchFamily="34" charset="0"/>
              <a:ea typeface="Aptos" panose="020B0004020202020204" pitchFamily="34" charset="0"/>
            </a:endParaRPr>
          </a:p>
          <a:p>
            <a:pPr lvl="1">
              <a:spcAft>
                <a:spcPts val="2000"/>
              </a:spcAft>
            </a:pPr>
            <a:r>
              <a:rPr lang="en-US" sz="2000" kern="100" dirty="0">
                <a:effectLst/>
                <a:latin typeface="Corbel" panose="020B0503020204020204" pitchFamily="34" charset="0"/>
                <a:ea typeface="Aptos" panose="020B0004020202020204" pitchFamily="34" charset="0"/>
              </a:rPr>
              <a:t>       </a:t>
            </a:r>
            <a:r>
              <a:rPr lang="en-US" sz="2000" kern="100" dirty="0">
                <a:latin typeface="Corbel" panose="020B0503020204020204" pitchFamily="34" charset="0"/>
                <a:ea typeface="Aptos" panose="020B0004020202020204" pitchFamily="34" charset="0"/>
              </a:rPr>
              <a:t>n</a:t>
            </a:r>
            <a:r>
              <a:rPr lang="en-US" sz="2000" kern="100" dirty="0">
                <a:effectLst/>
                <a:latin typeface="Corbel" panose="020B0503020204020204" pitchFamily="34" charset="0"/>
                <a:ea typeface="Aptos" panose="020B0004020202020204" pitchFamily="34" charset="0"/>
              </a:rPr>
              <a:t>ow is the time to update it. </a:t>
            </a:r>
            <a:endParaRPr lang="en-US" sz="1100" kern="100" dirty="0">
              <a:effectLst/>
              <a:latin typeface="Calibri" panose="020F0502020204030204" pitchFamily="34" charset="0"/>
              <a:ea typeface="Aptos" panose="020B0004020202020204" pitchFamily="34" charset="0"/>
            </a:endParaRPr>
          </a:p>
          <a:p>
            <a:pPr marL="800100" lvl="1" indent="-342900">
              <a:spcAft>
                <a:spcPts val="2000"/>
              </a:spcAft>
              <a:buFont typeface="Symbol" panose="05050102010706020507" pitchFamily="18" charset="2"/>
              <a:buChar char=""/>
            </a:pPr>
            <a:r>
              <a:rPr lang="en-US" sz="2000" kern="100" dirty="0">
                <a:latin typeface="Corbel" panose="020B0503020204020204" pitchFamily="34" charset="0"/>
              </a:rPr>
              <a:t>We’ll spend time in 2025 to identify key priorities to guide a new state plan for release in 2026.</a:t>
            </a:r>
          </a:p>
          <a:p>
            <a:pPr marL="800100" lvl="1" indent="-342900">
              <a:spcAft>
                <a:spcPts val="1500"/>
              </a:spcAft>
              <a:buFont typeface="Symbol" panose="05050102010706020507" pitchFamily="18" charset="2"/>
              <a:buChar char=""/>
            </a:pPr>
            <a:r>
              <a:rPr lang="en-US" sz="2000" kern="100" dirty="0">
                <a:effectLst/>
                <a:latin typeface="Corbel" panose="020B0503020204020204" pitchFamily="34" charset="0"/>
                <a:ea typeface="Aptos" panose="020B0004020202020204" pitchFamily="34" charset="0"/>
              </a:rPr>
              <a:t>The Council’s work on the plan will require:</a:t>
            </a:r>
            <a:endParaRPr lang="en-US" sz="1100" kern="100" dirty="0">
              <a:effectLst/>
              <a:latin typeface="Calibri" panose="020F0502020204030204" pitchFamily="34" charset="0"/>
              <a:ea typeface="Aptos" panose="020B0004020202020204" pitchFamily="34" charset="0"/>
            </a:endParaRPr>
          </a:p>
          <a:p>
            <a:pPr marL="1200150" lvl="2" indent="-395288">
              <a:spcAft>
                <a:spcPts val="1500"/>
              </a:spcAft>
              <a:buFont typeface="Courier New" panose="02070309020205020404" pitchFamily="49" charset="0"/>
              <a:buChar char="o"/>
            </a:pPr>
            <a:r>
              <a:rPr lang="en-US" sz="2000" kern="100" dirty="0">
                <a:effectLst/>
                <a:latin typeface="Corbel" panose="020B0503020204020204" pitchFamily="34" charset="0"/>
                <a:ea typeface="Aptos" panose="020B0004020202020204" pitchFamily="34" charset="0"/>
              </a:rPr>
              <a:t>examining key challenges facing people affected by dementia; </a:t>
            </a:r>
            <a:endParaRPr lang="en-US" sz="1100" kern="100" dirty="0">
              <a:effectLst/>
              <a:latin typeface="Calibri" panose="020F0502020204030204" pitchFamily="34" charset="0"/>
              <a:ea typeface="Aptos" panose="020B0004020202020204" pitchFamily="34" charset="0"/>
            </a:endParaRPr>
          </a:p>
          <a:p>
            <a:pPr marL="1200150" lvl="2" indent="-395288">
              <a:spcAft>
                <a:spcPts val="1500"/>
              </a:spcAft>
              <a:buFont typeface="Courier New" panose="02070309020205020404" pitchFamily="49" charset="0"/>
              <a:buChar char="o"/>
            </a:pPr>
            <a:r>
              <a:rPr lang="en-US" sz="2000" kern="100" dirty="0">
                <a:effectLst/>
                <a:latin typeface="Corbel" panose="020B0503020204020204" pitchFamily="34" charset="0"/>
                <a:ea typeface="Aptos" panose="020B0004020202020204" pitchFamily="34" charset="0"/>
              </a:rPr>
              <a:t>exploring potential solutions to those challenges; and </a:t>
            </a:r>
            <a:endParaRPr lang="en-US" sz="1100" kern="100" dirty="0">
              <a:effectLst/>
              <a:latin typeface="Calibri" panose="020F0502020204030204" pitchFamily="34" charset="0"/>
              <a:ea typeface="Aptos" panose="020B0004020202020204" pitchFamily="34" charset="0"/>
            </a:endParaRPr>
          </a:p>
          <a:p>
            <a:pPr marL="1200150" lvl="2" indent="-395288">
              <a:spcAft>
                <a:spcPts val="1000"/>
              </a:spcAft>
              <a:buFont typeface="Courier New" panose="02070309020205020404" pitchFamily="49" charset="0"/>
              <a:buChar char="o"/>
            </a:pPr>
            <a:r>
              <a:rPr lang="en-US" sz="2000" kern="100" dirty="0">
                <a:effectLst/>
                <a:latin typeface="Corbel" panose="020B0503020204020204" pitchFamily="34" charset="0"/>
                <a:ea typeface="Aptos" panose="020B0004020202020204" pitchFamily="34" charset="0"/>
              </a:rPr>
              <a:t>determining how the Council can potentially support each solution, e.g., by leading, advising, partnering, advocating, or deferring. </a:t>
            </a:r>
            <a:endParaRPr lang="en-US" sz="900" kern="100" dirty="0">
              <a:latin typeface="Calibri" panose="020F0502020204030204" pitchFamily="34" charset="0"/>
              <a:ea typeface="Aptos" panose="020B0004020202020204" pitchFamily="34" charset="0"/>
            </a:endParaRPr>
          </a:p>
          <a:p>
            <a:pPr marL="804862" lvl="2"/>
            <a:endParaRPr lang="en-US" sz="800" kern="100" dirty="0">
              <a:effectLst/>
              <a:latin typeface="Corbel" panose="020B0503020204020204" pitchFamily="34" charset="0"/>
              <a:ea typeface="Aptos" panose="020B0004020202020204" pitchFamily="34" charset="0"/>
            </a:endParaRPr>
          </a:p>
        </p:txBody>
      </p:sp>
      <p:pic>
        <p:nvPicPr>
          <p:cNvPr id="7" name="Picture 6" descr="Graphical user interface&#10;&#10;Description automatically generated with medium confidence">
            <a:extLst>
              <a:ext uri="{FF2B5EF4-FFF2-40B4-BE49-F238E27FC236}">
                <a16:creationId xmlns:a16="http://schemas.microsoft.com/office/drawing/2014/main" id="{9C34771A-6609-E246-CA33-6FC1D29F20E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9265187" y="1410158"/>
            <a:ext cx="2066694" cy="1123720"/>
          </a:xfrm>
          <a:prstGeom prst="rect">
            <a:avLst/>
          </a:prstGeom>
          <a:ln w="57150">
            <a:solidFill>
              <a:srgbClr val="5CBBCE"/>
            </a:solidFill>
          </a:ln>
        </p:spPr>
      </p:pic>
    </p:spTree>
    <p:extLst>
      <p:ext uri="{BB962C8B-B14F-4D97-AF65-F5344CB8AC3E}">
        <p14:creationId xmlns:p14="http://schemas.microsoft.com/office/powerpoint/2010/main" val="3568971575"/>
      </p:ext>
    </p:extLst>
  </p:cSld>
  <p:clrMapOvr>
    <a:masterClrMapping/>
  </p:clrMapOvr>
  <p:transition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Rectangle 2"/>
          <p:cNvSpPr>
            <a:spLocks noChangeArrowheads="1"/>
          </p:cNvSpPr>
          <p:nvPr/>
        </p:nvSpPr>
        <p:spPr bwMode="auto">
          <a:xfrm>
            <a:off x="0" y="0"/>
            <a:ext cx="12192000" cy="1905000"/>
          </a:xfrm>
          <a:prstGeom prst="rect">
            <a:avLst/>
          </a:prstGeom>
          <a:solidFill>
            <a:srgbClr val="003366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algn="ctr" eaLnBrk="0" fontAlgn="base" hangingPunct="0">
              <a:spcBef>
                <a:spcPct val="50000"/>
              </a:spcBef>
              <a:spcAft>
                <a:spcPct val="0"/>
              </a:spcAft>
            </a:pPr>
            <a:endParaRPr lang="en-US" sz="1200" b="1" dirty="0">
              <a:solidFill>
                <a:srgbClr val="FFFFFF"/>
              </a:solidFill>
            </a:endParaRPr>
          </a:p>
        </p:txBody>
      </p:sp>
      <p:sp>
        <p:nvSpPr>
          <p:cNvPr id="31746" name="Rectangle 3"/>
          <p:cNvSpPr>
            <a:spLocks noChangeArrowheads="1"/>
          </p:cNvSpPr>
          <p:nvPr/>
        </p:nvSpPr>
        <p:spPr bwMode="white">
          <a:xfrm>
            <a:off x="2147537" y="227965"/>
            <a:ext cx="6553200" cy="148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64008" tIns="32004" rIns="64008" bIns="32004" anchor="ctr"/>
          <a:lstStyle/>
          <a:p>
            <a:pPr algn="ctr" fontAlgn="base">
              <a:spcBef>
                <a:spcPct val="0"/>
              </a:spcBef>
              <a:spcAft>
                <a:spcPts val="800"/>
              </a:spcAft>
            </a:pPr>
            <a:r>
              <a:rPr lang="en-US" sz="2800" b="1" dirty="0">
                <a:solidFill>
                  <a:srgbClr val="FFC000"/>
                </a:solidFill>
                <a:latin typeface="Corbel" panose="020B0503020204020204" pitchFamily="34" charset="0"/>
              </a:rPr>
              <a:t>Annual Report Review</a:t>
            </a:r>
          </a:p>
          <a:p>
            <a:pPr algn="ctr" fontAlgn="base">
              <a:spcBef>
                <a:spcPct val="0"/>
              </a:spcBef>
              <a:spcAft>
                <a:spcPts val="800"/>
              </a:spcAft>
            </a:pPr>
            <a:r>
              <a:rPr lang="en-US" sz="2800" b="1" dirty="0">
                <a:solidFill>
                  <a:srgbClr val="FFC000"/>
                </a:solidFill>
                <a:latin typeface="Corbel" panose="020B0503020204020204" pitchFamily="34" charset="0"/>
              </a:rPr>
              <a:t>January 2024 – March 2025</a:t>
            </a:r>
          </a:p>
          <a:p>
            <a:pPr algn="ctr" fontAlgn="base">
              <a:spcBef>
                <a:spcPct val="0"/>
              </a:spcBef>
              <a:spcAft>
                <a:spcPts val="800"/>
              </a:spcAft>
            </a:pPr>
            <a:r>
              <a:rPr lang="en-US" sz="2800" b="1" dirty="0">
                <a:solidFill>
                  <a:srgbClr val="FFFFFF"/>
                </a:solidFill>
                <a:latin typeface="Calibri" pitchFamily="34" charset="0"/>
              </a:rPr>
              <a:t>Provide Comments and Vote </a:t>
            </a:r>
            <a:r>
              <a:rPr lang="en-US" sz="2800" b="1" i="1" dirty="0">
                <a:solidFill>
                  <a:srgbClr val="FFFFFF"/>
                </a:solidFill>
                <a:latin typeface="Calibri" pitchFamily="34" charset="0"/>
              </a:rPr>
              <a:t>(20 min)</a:t>
            </a:r>
          </a:p>
        </p:txBody>
      </p:sp>
      <p:pic>
        <p:nvPicPr>
          <p:cNvPr id="31747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331671" y="139727"/>
            <a:ext cx="1487488" cy="1543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Rectangle 1"/>
          <p:cNvSpPr/>
          <p:nvPr/>
        </p:nvSpPr>
        <p:spPr bwMode="auto">
          <a:xfrm>
            <a:off x="5930900" y="6471593"/>
            <a:ext cx="368300" cy="230832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45720" tIns="45720" rIns="45720" bIns="45720" numCol="1" rtlCol="0" anchor="ctr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 dirty="0">
              <a:solidFill>
                <a:srgbClr val="000000"/>
              </a:solidFill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base">
              <a:spcAft>
                <a:spcPct val="0"/>
              </a:spcAft>
              <a:defRPr/>
            </a:pPr>
            <a:fld id="{9711EE84-39CE-4120-ADEE-76914FA3FECD}" type="datetime1">
              <a:rPr lang="en-US" smtClean="0"/>
              <a:t>5/6/2025</a:t>
            </a:fld>
            <a:endParaRPr lang="en-US" dirty="0"/>
          </a:p>
        </p:txBody>
      </p:sp>
      <p:sp>
        <p:nvSpPr>
          <p:cNvPr id="9" name="Date Placeholder 2">
            <a:extLst>
              <a:ext uri="{FF2B5EF4-FFF2-40B4-BE49-F238E27FC236}">
                <a16:creationId xmlns:a16="http://schemas.microsoft.com/office/drawing/2014/main" id="{B019AF1B-4325-448B-9098-64189208C828}"/>
              </a:ext>
            </a:extLst>
          </p:cNvPr>
          <p:cNvSpPr txBox="1">
            <a:spLocks/>
          </p:cNvSpPr>
          <p:nvPr/>
        </p:nvSpPr>
        <p:spPr>
          <a:xfrm>
            <a:off x="5769149" y="2401483"/>
            <a:ext cx="4339295" cy="1495029"/>
          </a:xfrm>
          <a:prstGeom prst="rect">
            <a:avLst/>
          </a:prstGeom>
          <a:ln w="38100">
            <a:solidFill>
              <a:srgbClr val="FFC000"/>
            </a:solidFill>
          </a:ln>
        </p:spPr>
        <p:txBody>
          <a:bodyPr anchor="b"/>
          <a:lstStyle>
            <a:defPPr>
              <a:defRPr lang="en-US"/>
            </a:defPPr>
            <a:lvl1pPr marL="0" algn="ctr" defTabSz="914400" rtl="0" eaLnBrk="0" latinLnBrk="0" hangingPunct="0">
              <a:spcBef>
                <a:spcPct val="50000"/>
              </a:spcBef>
              <a:defRPr sz="1200" b="1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3200" dirty="0">
              <a:solidFill>
                <a:srgbClr val="00206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3200" dirty="0">
              <a:solidFill>
                <a:srgbClr val="00206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3200" dirty="0">
              <a:solidFill>
                <a:srgbClr val="00206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200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Annual Report Review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3200" dirty="0">
              <a:solidFill>
                <a:srgbClr val="00206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2" name="Date Placeholder 2">
            <a:extLst>
              <a:ext uri="{FF2B5EF4-FFF2-40B4-BE49-F238E27FC236}">
                <a16:creationId xmlns:a16="http://schemas.microsoft.com/office/drawing/2014/main" id="{757BA9C6-6AEB-441E-8CE6-59D56B3D15E6}"/>
              </a:ext>
            </a:extLst>
          </p:cNvPr>
          <p:cNvSpPr txBox="1">
            <a:spLocks/>
          </p:cNvSpPr>
          <p:nvPr/>
        </p:nvSpPr>
        <p:spPr>
          <a:xfrm>
            <a:off x="5627380" y="4468925"/>
            <a:ext cx="5345420" cy="1264197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ctr" defTabSz="914400" rtl="0" eaLnBrk="0" latinLnBrk="0" hangingPunct="0">
              <a:spcBef>
                <a:spcPct val="50000"/>
              </a:spcBef>
              <a:defRPr sz="1200" b="1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 algn="l" fontAlgn="base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q"/>
              <a:defRPr/>
            </a:pPr>
            <a:r>
              <a:rPr lang="en-US" sz="2800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Provide Comments and Discuss Voting Procedures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4AD57536-372A-65F1-4DFC-583A53E12E1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15238" y="2548005"/>
            <a:ext cx="2816365" cy="3621823"/>
          </a:xfrm>
          <a:prstGeom prst="rect">
            <a:avLst/>
          </a:prstGeom>
          <a:ln w="38100">
            <a:solidFill>
              <a:srgbClr val="064FBA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DDE83F45-1027-97B7-EC93-6DCCB65FDCDE}"/>
              </a:ext>
            </a:extLst>
          </p:cNvPr>
          <p:cNvSpPr txBox="1"/>
          <p:nvPr/>
        </p:nvSpPr>
        <p:spPr>
          <a:xfrm>
            <a:off x="2915421" y="2927808"/>
            <a:ext cx="9502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highlight>
                  <a:srgbClr val="FFFF00"/>
                </a:highlight>
              </a:rPr>
              <a:t>DRAFT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C014955-456C-3F54-2FB5-7BEAD59176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>
              <a:spcAft>
                <a:spcPct val="0"/>
              </a:spcAft>
              <a:defRPr/>
            </a:pPr>
            <a:fld id="{AEDD70FA-59E1-4157-923E-C4A67B08AD84}" type="slidenum">
              <a:rPr lang="en-US" smtClean="0"/>
              <a:pPr fontAlgn="base">
                <a:spcAft>
                  <a:spcPct val="0"/>
                </a:spcAft>
                <a:defRPr/>
              </a:pPr>
              <a:t>18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04BC1ED-7A01-A6F3-2B1C-7CC8B86499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base">
              <a:spcAft>
                <a:spcPct val="0"/>
              </a:spcAft>
              <a:defRPr/>
            </a:pPr>
            <a:r>
              <a:rPr lang="en-US" sz="1050" b="0" dirty="0">
                <a:solidFill>
                  <a:schemeClr val="tx1"/>
                </a:solidFill>
              </a:rPr>
              <a:t>18</a:t>
            </a:r>
          </a:p>
        </p:txBody>
      </p:sp>
    </p:spTree>
    <p:extLst>
      <p:ext uri="{BB962C8B-B14F-4D97-AF65-F5344CB8AC3E}">
        <p14:creationId xmlns:p14="http://schemas.microsoft.com/office/powerpoint/2010/main" val="25768928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985401" y="274161"/>
            <a:ext cx="7651823" cy="440676"/>
          </a:xfrm>
        </p:spPr>
        <p:txBody>
          <a:bodyPr/>
          <a:lstStyle/>
          <a:p>
            <a:pPr marL="285750" indent="-285750"/>
            <a:r>
              <a:rPr lang="en-US" sz="2800" dirty="0">
                <a:latin typeface="Corbel" panose="020B0503020204020204" pitchFamily="34" charset="0"/>
              </a:rPr>
              <a:t>4. </a:t>
            </a:r>
            <a:r>
              <a:rPr lang="en-US" sz="2800" b="1" dirty="0">
                <a:latin typeface="Corbel" panose="020B0503020204020204" pitchFamily="34" charset="0"/>
                <a:cs typeface="Times New Roman" panose="02020603050405020304" pitchFamily="18" charset="0"/>
              </a:rPr>
              <a:t>G</a:t>
            </a:r>
            <a:r>
              <a:rPr lang="en-US" sz="2800" dirty="0">
                <a:latin typeface="Corbel" panose="020B0503020204020204" pitchFamily="34" charset="0"/>
                <a:cs typeface="Times New Roman" panose="02020603050405020304" pitchFamily="18" charset="0"/>
              </a:rPr>
              <a:t>oin</a:t>
            </a:r>
            <a:r>
              <a:rPr lang="en-US" sz="2800" b="1" dirty="0">
                <a:latin typeface="Corbel" panose="020B0503020204020204" pitchFamily="34" charset="0"/>
                <a:cs typeface="Times New Roman" panose="02020603050405020304" pitchFamily="18" charset="0"/>
              </a:rPr>
              <a:t>g Forward: Prioritization Exercise </a:t>
            </a:r>
            <a:r>
              <a:rPr lang="en-US" sz="2800" b="1" i="1" dirty="0">
                <a:latin typeface="Corbel" panose="020B0503020204020204" pitchFamily="34" charset="0"/>
                <a:cs typeface="Times New Roman" panose="02020603050405020304" pitchFamily="18" charset="0"/>
              </a:rPr>
              <a:t>(32 min)</a:t>
            </a:r>
            <a:endParaRPr lang="en-US" sz="2800" i="1" dirty="0">
              <a:latin typeface="Corbel" panose="020B0503020204020204" pitchFamily="34" charset="0"/>
            </a:endParaRPr>
          </a:p>
        </p:txBody>
      </p:sp>
      <p:pic>
        <p:nvPicPr>
          <p:cNvPr id="2" name="Picture 4">
            <a:extLst>
              <a:ext uri="{FF2B5EF4-FFF2-40B4-BE49-F238E27FC236}">
                <a16:creationId xmlns:a16="http://schemas.microsoft.com/office/drawing/2014/main" id="{D208A8C9-35E2-4CD1-2AEA-40DEB63EF82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6895" y="0"/>
            <a:ext cx="894624" cy="9280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8" name="Diagram 7">
            <a:extLst>
              <a:ext uri="{FF2B5EF4-FFF2-40B4-BE49-F238E27FC236}">
                <a16:creationId xmlns:a16="http://schemas.microsoft.com/office/drawing/2014/main" id="{E518A6DE-D3DD-8953-C77D-BC66B655D9E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59545556"/>
              </p:ext>
            </p:extLst>
          </p:nvPr>
        </p:nvGraphicFramePr>
        <p:xfrm>
          <a:off x="418642" y="1222874"/>
          <a:ext cx="11292288" cy="477030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3851590162"/>
      </p:ext>
    </p:extLst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415049" y="218806"/>
            <a:ext cx="1901313" cy="472772"/>
          </a:xfrm>
        </p:spPr>
        <p:txBody>
          <a:bodyPr/>
          <a:lstStyle/>
          <a:p>
            <a:r>
              <a:rPr lang="en-US" dirty="0">
                <a:latin typeface="Corbel" panose="020B0503020204020204" pitchFamily="34" charset="0"/>
              </a:rPr>
              <a:t>Agenda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838BD27-9ECC-44F9-B280-F14EBE27AA41}"/>
              </a:ext>
            </a:extLst>
          </p:cNvPr>
          <p:cNvSpPr txBox="1"/>
          <p:nvPr/>
        </p:nvSpPr>
        <p:spPr>
          <a:xfrm>
            <a:off x="1854702" y="2127251"/>
            <a:ext cx="8895425" cy="2701958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marL="457200" indent="-457200" defTabSz="914400">
              <a:lnSpc>
                <a:spcPct val="107000"/>
              </a:lnSpc>
              <a:buClr>
                <a:srgbClr val="000000"/>
              </a:buClr>
              <a:buSzPct val="100000"/>
              <a:buFont typeface="+mj-lt"/>
              <a:buAutoNum type="arabicPeriod"/>
              <a:defRPr/>
            </a:pPr>
            <a:r>
              <a:rPr lang="en-US" sz="2400" b="1" dirty="0">
                <a:solidFill>
                  <a:srgbClr val="000000"/>
                </a:solidFill>
                <a:latin typeface="Corbel" panose="020B0503020204020204" pitchFamily="34" charset="0"/>
                <a:cs typeface="Times New Roman" panose="02020603050405020304" pitchFamily="18" charset="0"/>
              </a:rPr>
              <a:t>Welcome, Logistics, Announcements, Introductions </a:t>
            </a:r>
            <a:r>
              <a:rPr lang="en-US" sz="2400" b="1" i="1" dirty="0">
                <a:solidFill>
                  <a:srgbClr val="0070C0"/>
                </a:solidFill>
                <a:latin typeface="Corbel" panose="020B0503020204020204" pitchFamily="34" charset="0"/>
                <a:cs typeface="Times New Roman" panose="02020603050405020304" pitchFamily="18" charset="0"/>
              </a:rPr>
              <a:t>(15 min)</a:t>
            </a:r>
          </a:p>
          <a:p>
            <a:pPr defTabSz="914400">
              <a:lnSpc>
                <a:spcPct val="107000"/>
              </a:lnSpc>
              <a:buClr>
                <a:srgbClr val="000000"/>
              </a:buClr>
              <a:buSzPct val="100000"/>
              <a:defRPr/>
            </a:pPr>
            <a:endParaRPr lang="en-US" sz="2400" b="1" i="1" dirty="0">
              <a:solidFill>
                <a:srgbClr val="0070C0"/>
              </a:solidFill>
              <a:latin typeface="Corbel" panose="020B0503020204020204" pitchFamily="34" charset="0"/>
              <a:cs typeface="Times New Roman" panose="02020603050405020304" pitchFamily="18" charset="0"/>
            </a:endParaRPr>
          </a:p>
          <a:p>
            <a:pPr marL="457200" indent="-457200" defTabSz="914400">
              <a:buClr>
                <a:srgbClr val="000000"/>
              </a:buClr>
              <a:buSzPct val="100000"/>
              <a:buFont typeface="+mj-lt"/>
              <a:buAutoNum type="arabicPeriod" startAt="2"/>
              <a:defRPr/>
            </a:pPr>
            <a:r>
              <a:rPr lang="en-US" sz="2400" b="1" dirty="0">
                <a:latin typeface="Corbel" panose="020B0503020204020204" pitchFamily="34" charset="0"/>
                <a:cs typeface="Times New Roman" panose="02020603050405020304" pitchFamily="18" charset="0"/>
              </a:rPr>
              <a:t>Annual Report: Present, Discuss, and Plan to Vote </a:t>
            </a:r>
            <a:r>
              <a:rPr lang="en-US" sz="2400" b="1" i="1" dirty="0">
                <a:solidFill>
                  <a:srgbClr val="0070C0"/>
                </a:solidFill>
                <a:latin typeface="Corbel" panose="020B0503020204020204" pitchFamily="34" charset="0"/>
                <a:cs typeface="Times New Roman" panose="02020603050405020304" pitchFamily="18" charset="0"/>
              </a:rPr>
              <a:t>(40 min)</a:t>
            </a:r>
          </a:p>
          <a:p>
            <a:pPr defTabSz="914400">
              <a:buClr>
                <a:srgbClr val="000000"/>
              </a:buClr>
              <a:buSzPct val="100000"/>
              <a:defRPr/>
            </a:pPr>
            <a:endParaRPr lang="en-US" sz="2400" b="1" i="1" dirty="0">
              <a:solidFill>
                <a:srgbClr val="0070C0"/>
              </a:solidFill>
              <a:latin typeface="Corbel" panose="020B0503020204020204" pitchFamily="34" charset="0"/>
              <a:cs typeface="Times New Roman" panose="02020603050405020304" pitchFamily="18" charset="0"/>
            </a:endParaRPr>
          </a:p>
          <a:p>
            <a:pPr marL="457200" indent="-457200" defTabSz="914400">
              <a:lnSpc>
                <a:spcPct val="107000"/>
              </a:lnSpc>
              <a:spcAft>
                <a:spcPts val="2400"/>
              </a:spcAft>
              <a:buClr>
                <a:srgbClr val="000000"/>
              </a:buClr>
              <a:buSzPct val="100000"/>
              <a:buFont typeface="+mj-lt"/>
              <a:buAutoNum type="arabicPeriod" startAt="3"/>
              <a:defRPr/>
            </a:pPr>
            <a:r>
              <a:rPr lang="en-US" sz="2400" b="1" dirty="0">
                <a:latin typeface="Corbel" panose="020B0503020204020204" pitchFamily="34" charset="0"/>
                <a:cs typeface="Times New Roman" panose="02020603050405020304" pitchFamily="18" charset="0"/>
              </a:rPr>
              <a:t>Going Forward: Prioritization Exercise </a:t>
            </a:r>
            <a:r>
              <a:rPr lang="en-US" sz="2400" b="1" i="1" dirty="0">
                <a:solidFill>
                  <a:srgbClr val="0070C0"/>
                </a:solidFill>
                <a:latin typeface="Corbel" panose="020B0503020204020204" pitchFamily="34" charset="0"/>
                <a:cs typeface="Times New Roman" panose="02020603050405020304" pitchFamily="18" charset="0"/>
              </a:rPr>
              <a:t>(32 min)</a:t>
            </a:r>
          </a:p>
          <a:p>
            <a:pPr marL="457200" indent="-457200" defTabSz="914400">
              <a:lnSpc>
                <a:spcPct val="107000"/>
              </a:lnSpc>
              <a:spcAft>
                <a:spcPts val="2400"/>
              </a:spcAft>
              <a:buClr>
                <a:srgbClr val="000000"/>
              </a:buClr>
              <a:buSzPct val="100000"/>
              <a:buAutoNum type="arabicPeriod" startAt="3"/>
              <a:defRPr/>
            </a:pPr>
            <a:r>
              <a:rPr lang="en-US" sz="2400" b="1" dirty="0">
                <a:solidFill>
                  <a:srgbClr val="000000"/>
                </a:solidFill>
                <a:latin typeface="Corbel" panose="020B0503020204020204" pitchFamily="34" charset="0"/>
                <a:cs typeface="Times New Roman" panose="02020603050405020304" pitchFamily="18" charset="0"/>
              </a:rPr>
              <a:t>Next Steps and Vote to Adjourn </a:t>
            </a:r>
            <a:r>
              <a:rPr lang="en-US" sz="2400" b="1" i="1" dirty="0">
                <a:solidFill>
                  <a:srgbClr val="0070C0"/>
                </a:solidFill>
                <a:latin typeface="Corbel" panose="020B0503020204020204" pitchFamily="34" charset="0"/>
                <a:cs typeface="Times New Roman" panose="02020603050405020304" pitchFamily="18" charset="0"/>
              </a:rPr>
              <a:t>(3 min)</a:t>
            </a:r>
            <a:endParaRPr lang="en-US" sz="1200" b="1" i="1" dirty="0">
              <a:solidFill>
                <a:srgbClr val="0070C0"/>
              </a:solidFill>
              <a:latin typeface="Corbel" panose="020B050302020402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2" name="Picture 4">
            <a:extLst>
              <a:ext uri="{FF2B5EF4-FFF2-40B4-BE49-F238E27FC236}">
                <a16:creationId xmlns:a16="http://schemas.microsoft.com/office/drawing/2014/main" id="{38CB3613-0494-9B68-5F21-37277F61F94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6895" y="0"/>
            <a:ext cx="894624" cy="9280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745957467"/>
      </p:ext>
    </p:extLst>
  </p:cSld>
  <p:clrMapOvr>
    <a:masterClrMapping/>
  </p:clrMapOvr>
  <p:transition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B96204E-3B90-B301-3B3E-9BE3CA6D94E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>
            <a:extLst>
              <a:ext uri="{FF2B5EF4-FFF2-40B4-BE49-F238E27FC236}">
                <a16:creationId xmlns:a16="http://schemas.microsoft.com/office/drawing/2014/main" id="{75A2286C-1802-862C-F9D6-A7E5B136C3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49605" y="176271"/>
            <a:ext cx="5802888" cy="661012"/>
          </a:xfrm>
        </p:spPr>
        <p:txBody>
          <a:bodyPr/>
          <a:lstStyle/>
          <a:p>
            <a:r>
              <a:rPr lang="en-US" sz="2600" dirty="0">
                <a:latin typeface="Corbel" panose="020B0503020204020204" pitchFamily="34" charset="0"/>
              </a:rPr>
              <a:t>(a) High-Impact Areas: Survey Results</a:t>
            </a:r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908CC5F8-D4A2-9E33-B284-9B3AC4B7124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73126297"/>
              </p:ext>
            </p:extLst>
          </p:nvPr>
        </p:nvGraphicFramePr>
        <p:xfrm>
          <a:off x="165252" y="976120"/>
          <a:ext cx="7810959" cy="5597400"/>
        </p:xfrm>
        <a:graphic>
          <a:graphicData uri="http://schemas.openxmlformats.org/drawingml/2006/table">
            <a:tbl>
              <a:tblPr firstRow="1" firstCol="1" bandRow="1">
                <a:effectLst/>
              </a:tblPr>
              <a:tblGrid>
                <a:gridCol w="2097894">
                  <a:extLst>
                    <a:ext uri="{9D8B030D-6E8A-4147-A177-3AD203B41FA5}">
                      <a16:colId xmlns:a16="http://schemas.microsoft.com/office/drawing/2014/main" val="4281269696"/>
                    </a:ext>
                  </a:extLst>
                </a:gridCol>
                <a:gridCol w="1126142">
                  <a:extLst>
                    <a:ext uri="{9D8B030D-6E8A-4147-A177-3AD203B41FA5}">
                      <a16:colId xmlns:a16="http://schemas.microsoft.com/office/drawing/2014/main" val="3122953640"/>
                    </a:ext>
                  </a:extLst>
                </a:gridCol>
                <a:gridCol w="4586923">
                  <a:extLst>
                    <a:ext uri="{9D8B030D-6E8A-4147-A177-3AD203B41FA5}">
                      <a16:colId xmlns:a16="http://schemas.microsoft.com/office/drawing/2014/main" val="2866200684"/>
                    </a:ext>
                  </a:extLst>
                </a:gridCol>
              </a:tblGrid>
              <a:tr h="538332"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i="0" u="none" strike="noStrike" kern="100" dirty="0">
                          <a:solidFill>
                            <a:schemeClr val="tx1"/>
                          </a:solidFill>
                          <a:effectLst/>
                          <a:latin typeface="Corbel" panose="020B0503020204020204" pitchFamily="34" charset="0"/>
                          <a:ea typeface="+mn-ea"/>
                          <a:cs typeface="+mn-cs"/>
                        </a:rPr>
                        <a:t>Challenge Area</a:t>
                      </a:r>
                    </a:p>
                  </a:txBody>
                  <a:tcPr marL="151486" marR="151486" marT="21040" marB="0" anchor="ctr">
                    <a:lnL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AEA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 fontAlgn="t"/>
                      <a:r>
                        <a:rPr lang="en-US" sz="1600" b="1" i="0" u="none" strike="noStrike" kern="100" dirty="0">
                          <a:effectLst/>
                          <a:latin typeface="Corbel" panose="020B050302020402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# Votes for Rank of 1 or 2</a:t>
                      </a:r>
                      <a:endParaRPr lang="en-US" sz="1600" b="1" i="0" u="none" strike="noStrike" dirty="0">
                        <a:effectLst/>
                        <a:latin typeface="Corbel" panose="020B050302020402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151486" marR="151486" marT="21040" marB="0">
                    <a:lnL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AEA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i="0" u="none" strike="noStrike" kern="100" dirty="0">
                          <a:effectLst/>
                          <a:latin typeface="Corbel" panose="020B0503020204020204" pitchFamily="34" charset="0"/>
                        </a:rPr>
                        <a:t>Comments from Council Members</a:t>
                      </a:r>
                      <a:endParaRPr lang="en-US" sz="1600" b="1" i="0" u="none" strike="noStrike" dirty="0">
                        <a:effectLst/>
                        <a:latin typeface="Corbel" panose="020B050302020402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151486" marR="151486" marT="21040" marB="0" anchor="ctr">
                    <a:lnL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AEAF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5477235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176213" marR="0" lvl="0" indent="-176213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AutoNum type="arabicPeriod"/>
                        <a:tabLst/>
                        <a:defRPr/>
                      </a:pPr>
                      <a:r>
                        <a:rPr lang="en-US" sz="1600" b="1" dirty="0">
                          <a:solidFill>
                            <a:srgbClr val="7030A0"/>
                          </a:solidFill>
                          <a:latin typeface="Corbel" panose="020B050302020402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Early Recognition, Detection, and Diagnosis</a:t>
                      </a:r>
                      <a:endParaRPr lang="en-US" sz="500" b="1" dirty="0">
                        <a:solidFill>
                          <a:srgbClr val="7030A0"/>
                        </a:solidFill>
                        <a:latin typeface="Corbel" panose="020B050302020402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endParaRPr lang="en-US" sz="300" b="0" i="0" u="none" strike="noStrike" dirty="0">
                        <a:solidFill>
                          <a:srgbClr val="7030A0"/>
                        </a:solidFill>
                        <a:effectLst/>
                        <a:latin typeface="Corbel" panose="020B050302020402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151486" marR="151486" marT="21040" marB="0">
                    <a:lnL w="31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181D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fontAlgn="t"/>
                      <a:r>
                        <a:rPr lang="en-US" sz="2000" b="1" i="0" u="none" strike="noStrike" dirty="0">
                          <a:solidFill>
                            <a:schemeClr val="tx1"/>
                          </a:solidFill>
                          <a:effectLst/>
                          <a:latin typeface="Corbel" panose="020B050302020402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7</a:t>
                      </a:r>
                    </a:p>
                  </a:txBody>
                  <a:tcPr marL="151486" marR="151486" marT="21040" marB="0">
                    <a:lnL w="3175" cap="flat" cmpd="sng" algn="ctr">
                      <a:solidFill>
                        <a:srgbClr val="181D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285750" marR="0" indent="-285750" algn="l" fontAlgn="t">
                        <a:spcAft>
                          <a:spcPts val="8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1400" b="1" i="0" u="none" strike="noStrike" dirty="0">
                          <a:solidFill>
                            <a:schemeClr val="tx1"/>
                          </a:solidFill>
                          <a:effectLst/>
                          <a:latin typeface="Corbel" panose="020B050302020402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Skills and incentives for early, accurate diagnosis in </a:t>
                      </a:r>
                      <a:r>
                        <a:rPr lang="en-US" sz="1400" b="1" i="0" u="sng" strike="noStrike" dirty="0">
                          <a:solidFill>
                            <a:schemeClr val="tx1"/>
                          </a:solidFill>
                          <a:effectLst/>
                          <a:latin typeface="Corbel" panose="020B050302020402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primary care </a:t>
                      </a:r>
                      <a:r>
                        <a:rPr lang="en-US" sz="1400" b="1" i="0" u="none" strike="noStrike" dirty="0">
                          <a:solidFill>
                            <a:schemeClr val="tx1"/>
                          </a:solidFill>
                          <a:effectLst/>
                          <a:latin typeface="Corbel" panose="020B050302020402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settings (Susan)</a:t>
                      </a:r>
                    </a:p>
                    <a:p>
                      <a:pPr marL="285750" marR="0" indent="-285750" algn="l" fontAlgn="t"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1400" b="1" i="0" u="none" strike="noStrike" dirty="0">
                          <a:solidFill>
                            <a:schemeClr val="tx1"/>
                          </a:solidFill>
                          <a:effectLst/>
                          <a:latin typeface="Corbel" panose="020B050302020402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Obstacles around screening and diagnosis in </a:t>
                      </a:r>
                      <a:r>
                        <a:rPr lang="en-US" sz="1400" b="1" i="0" u="sng" strike="noStrike" dirty="0">
                          <a:solidFill>
                            <a:schemeClr val="tx1"/>
                          </a:solidFill>
                          <a:effectLst/>
                          <a:latin typeface="Corbel" panose="020B050302020402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primary care</a:t>
                      </a:r>
                      <a:r>
                        <a:rPr lang="en-US" sz="1400" b="1" i="0" u="none" strike="noStrike" dirty="0">
                          <a:solidFill>
                            <a:schemeClr val="tx1"/>
                          </a:solidFill>
                          <a:effectLst/>
                          <a:latin typeface="Corbel" panose="020B050302020402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(Jim)</a:t>
                      </a:r>
                    </a:p>
                  </a:txBody>
                  <a:tcPr marL="151486" marR="151486" marT="21040" marB="0">
                    <a:lnL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181D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07715219"/>
                  </a:ext>
                </a:extLst>
              </a:tr>
              <a:tr h="274890">
                <a:tc>
                  <a:txBody>
                    <a:bodyPr/>
                    <a:lstStyle/>
                    <a:p>
                      <a:pPr marL="176213" marR="0" lvl="0" indent="-176213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r>
                        <a:rPr lang="en-US" sz="1600" b="1" dirty="0">
                          <a:solidFill>
                            <a:srgbClr val="7030A0"/>
                          </a:solidFill>
                          <a:latin typeface="Corbel" panose="020B050302020402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2. Caregiver Support &amp; Education, </a:t>
                      </a:r>
                    </a:p>
                    <a:p>
                      <a:pPr marL="176213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r>
                        <a:rPr lang="en-US" sz="1600" b="1" dirty="0">
                          <a:solidFill>
                            <a:srgbClr val="7030A0"/>
                          </a:solidFill>
                          <a:latin typeface="Corbel" panose="020B050302020402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and System Navigation</a:t>
                      </a:r>
                      <a:endParaRPr lang="en-US" sz="1600" b="0" i="0" u="none" strike="noStrike" dirty="0">
                        <a:solidFill>
                          <a:srgbClr val="7030A0"/>
                        </a:solidFill>
                        <a:effectLst/>
                        <a:latin typeface="Corbel" panose="020B050302020402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151486" marR="151486" marT="21040" marB="0">
                    <a:lnL w="31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181D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181D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fontAlgn="t"/>
                      <a:r>
                        <a:rPr lang="en-US" sz="2000" b="1" i="0" u="none" strike="noStrike" dirty="0">
                          <a:solidFill>
                            <a:schemeClr val="tx1"/>
                          </a:solidFill>
                          <a:effectLst/>
                          <a:latin typeface="Corbel" panose="020B050302020402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5</a:t>
                      </a:r>
                    </a:p>
                  </a:txBody>
                  <a:tcPr marL="151486" marR="151486" marT="21040" marB="0">
                    <a:lnL w="3175" cap="flat" cmpd="sng" algn="ctr">
                      <a:solidFill>
                        <a:srgbClr val="181D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285750" marR="0" lvl="0" indent="-28575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1400" b="1" i="0" u="sng" strike="noStrike" dirty="0">
                          <a:solidFill>
                            <a:schemeClr val="tx1"/>
                          </a:solidFill>
                          <a:effectLst/>
                          <a:latin typeface="Corbel" panose="020B0503020204020204" pitchFamily="34" charset="0"/>
                        </a:rPr>
                        <a:t>Screening for caregiver stress</a:t>
                      </a:r>
                      <a:r>
                        <a:rPr lang="en-US" sz="1400" b="1" i="0" u="none" strike="noStrike" dirty="0">
                          <a:solidFill>
                            <a:schemeClr val="tx1"/>
                          </a:solidFill>
                          <a:effectLst/>
                          <a:latin typeface="Corbel" panose="020B0503020204020204" pitchFamily="34" charset="0"/>
                        </a:rPr>
                        <a:t>, burden, depression, and anxiety so that appropriate referrals can be made (Brent)</a:t>
                      </a: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endParaRPr lang="en-US" sz="500" b="1" i="0" u="none" strike="noStrike" dirty="0">
                        <a:solidFill>
                          <a:schemeClr val="tx1"/>
                        </a:solidFill>
                        <a:effectLst/>
                        <a:latin typeface="Corbel" panose="020B0503020204020204" pitchFamily="34" charset="0"/>
                      </a:endParaRPr>
                    </a:p>
                    <a:p>
                      <a:pPr marL="285750" marR="0" lvl="0" indent="-28575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1400" b="1" i="0" u="sng" strike="noStrike" dirty="0">
                          <a:solidFill>
                            <a:schemeClr val="tx1"/>
                          </a:solidFill>
                          <a:effectLst/>
                          <a:latin typeface="Corbel" panose="020B0503020204020204" pitchFamily="34" charset="0"/>
                        </a:rPr>
                        <a:t>Awareness </a:t>
                      </a:r>
                      <a:r>
                        <a:rPr lang="en-US" sz="1400" b="1" i="0" u="none" strike="noStrike" dirty="0">
                          <a:solidFill>
                            <a:schemeClr val="tx1"/>
                          </a:solidFill>
                          <a:effectLst/>
                          <a:latin typeface="Corbel" panose="020B0503020204020204" pitchFamily="34" charset="0"/>
                        </a:rPr>
                        <a:t>and education statewide </a:t>
                      </a:r>
                      <a:r>
                        <a:rPr lang="en-US" sz="1400" b="1" i="0" u="sng" strike="noStrike" dirty="0">
                          <a:solidFill>
                            <a:schemeClr val="tx1"/>
                          </a:solidFill>
                          <a:effectLst/>
                          <a:latin typeface="Corbel" panose="020B0503020204020204" pitchFamily="34" charset="0"/>
                        </a:rPr>
                        <a:t>for all residents </a:t>
                      </a:r>
                      <a:r>
                        <a:rPr lang="en-US" sz="1400" b="1" i="0" u="none" strike="noStrike" dirty="0">
                          <a:solidFill>
                            <a:schemeClr val="tx1"/>
                          </a:solidFill>
                          <a:effectLst/>
                          <a:latin typeface="Corbel" panose="020B0503020204020204" pitchFamily="34" charset="0"/>
                        </a:rPr>
                        <a:t>via TV, media, buses, trains, radio, etc. (Hector) </a:t>
                      </a:r>
                    </a:p>
                    <a:p>
                      <a:pPr marL="285750" marR="0" lvl="0" indent="-28575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1400" b="1" i="0" u="sng" strike="noStrike" dirty="0">
                          <a:solidFill>
                            <a:schemeClr val="tx1"/>
                          </a:solidFill>
                          <a:effectLst/>
                          <a:latin typeface="Corbel" panose="020B0503020204020204" pitchFamily="34" charset="0"/>
                        </a:rPr>
                        <a:t>Financial impact </a:t>
                      </a:r>
                      <a:r>
                        <a:rPr lang="en-US" sz="1400" b="1" i="0" u="none" strike="noStrike" dirty="0">
                          <a:solidFill>
                            <a:schemeClr val="tx1"/>
                          </a:solidFill>
                          <a:effectLst/>
                          <a:latin typeface="Corbel" panose="020B0503020204020204" pitchFamily="34" charset="0"/>
                        </a:rPr>
                        <a:t>on caregivers (Barb)</a:t>
                      </a: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endParaRPr lang="en-US" sz="300" b="1" i="0" u="none" strike="noStrike" dirty="0">
                        <a:solidFill>
                          <a:schemeClr val="tx1"/>
                        </a:solidFill>
                        <a:effectLst/>
                        <a:latin typeface="Corbel" panose="020B0503020204020204" pitchFamily="34" charset="0"/>
                      </a:endParaRPr>
                    </a:p>
                  </a:txBody>
                  <a:tcPr marL="151486" marR="151486" marT="21040" marB="0">
                    <a:lnL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181D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13176489"/>
                  </a:ext>
                </a:extLst>
              </a:tr>
              <a:tr h="529374">
                <a:tc>
                  <a:txBody>
                    <a:bodyPr/>
                    <a:lstStyle/>
                    <a:p>
                      <a:pPr marL="176213" marR="0" lvl="0" indent="-176213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r>
                        <a:rPr lang="en-US" sz="1600" b="1" dirty="0">
                          <a:solidFill>
                            <a:srgbClr val="7030A0"/>
                          </a:solidFill>
                          <a:latin typeface="Corbel" panose="020B050302020402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3. Integrated, Equitable, and High-Quality Care</a:t>
                      </a:r>
                      <a:endParaRPr lang="en-US" sz="1600" b="0" i="0" u="none" strike="noStrike" dirty="0">
                        <a:solidFill>
                          <a:srgbClr val="7030A0"/>
                        </a:solidFill>
                        <a:effectLst/>
                        <a:latin typeface="Corbel" panose="020B050302020402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151486" marR="151486" marT="2104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181D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F2E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fontAlgn="t"/>
                      <a:r>
                        <a:rPr lang="en-US" sz="2000" b="1" i="0" u="none" strike="noStrike" dirty="0">
                          <a:solidFill>
                            <a:schemeClr val="tx1"/>
                          </a:solidFill>
                          <a:effectLst/>
                          <a:latin typeface="Corbel" panose="020B050302020402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4</a:t>
                      </a:r>
                    </a:p>
                  </a:txBody>
                  <a:tcPr marL="151486" marR="151486" marT="2104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F2E5"/>
                    </a:solidFill>
                  </a:tcPr>
                </a:tc>
                <a:tc>
                  <a:txBody>
                    <a:bodyPr/>
                    <a:lstStyle/>
                    <a:p>
                      <a:pPr marL="285750" marR="0" indent="-285750" algn="l" fontAlgn="t">
                        <a:buFont typeface="Arial" panose="020B0604020202020204" pitchFamily="34" charset="0"/>
                        <a:buChar char="•"/>
                      </a:pPr>
                      <a:r>
                        <a:rPr lang="en-US" sz="1400" b="1" i="0" u="none" strike="noStrike" dirty="0">
                          <a:solidFill>
                            <a:schemeClr val="tx1"/>
                          </a:solidFill>
                          <a:effectLst/>
                          <a:latin typeface="Corbel" panose="020B050302020402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Includes communication and support at diagnosis, and caregiver support, education, and system navigation (Linda)</a:t>
                      </a:r>
                    </a:p>
                  </a:txBody>
                  <a:tcPr marL="151486" marR="151486" marT="2104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F2E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77776495"/>
                  </a:ext>
                </a:extLst>
              </a:tr>
              <a:tr h="529374">
                <a:tc>
                  <a:txBody>
                    <a:bodyPr/>
                    <a:lstStyle/>
                    <a:p>
                      <a:pPr marL="0" marR="0" indent="0" algn="l" fontAlgn="t">
                        <a:buClr>
                          <a:srgbClr val="7030A0"/>
                        </a:buClr>
                        <a:buFont typeface="+mj-lt"/>
                        <a:buNone/>
                      </a:pPr>
                      <a:r>
                        <a:rPr lang="en-US" sz="1600" b="1" kern="1200" dirty="0">
                          <a:solidFill>
                            <a:srgbClr val="7030A0"/>
                          </a:solidFill>
                          <a:latin typeface="Corbel" panose="020B050302020402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4. Risk Reduction</a:t>
                      </a:r>
                    </a:p>
                  </a:txBody>
                  <a:tcPr marL="151486" marR="151486" marT="2104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F2E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fontAlgn="t"/>
                      <a:r>
                        <a:rPr lang="en-US" sz="2000" b="1" i="0" u="none" strike="noStrike" dirty="0">
                          <a:solidFill>
                            <a:schemeClr val="tx1"/>
                          </a:solidFill>
                          <a:effectLst/>
                          <a:latin typeface="Corbel" panose="020B050302020402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2</a:t>
                      </a:r>
                    </a:p>
                  </a:txBody>
                  <a:tcPr marL="151486" marR="151486" marT="2104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F2E5"/>
                    </a:solidFill>
                  </a:tcPr>
                </a:tc>
                <a:tc>
                  <a:txBody>
                    <a:bodyPr/>
                    <a:lstStyle/>
                    <a:p>
                      <a:pPr marL="285750" marR="0" lvl="0" indent="-28575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1400" b="1" i="0" u="sng" strike="noStrike" dirty="0">
                          <a:solidFill>
                            <a:schemeClr val="tx1"/>
                          </a:solidFill>
                          <a:effectLst/>
                          <a:latin typeface="Corbel" panose="020B050302020402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Engagement of public health </a:t>
                      </a:r>
                      <a:r>
                        <a:rPr lang="en-US" sz="1400" b="1" i="0" u="none" strike="noStrike" dirty="0">
                          <a:solidFill>
                            <a:schemeClr val="tx1"/>
                          </a:solidFill>
                          <a:effectLst/>
                          <a:latin typeface="Corbel" panose="020B050302020402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to focus on the traditional public health role, i.e., addressing lifestyle and modifiable risk factors (Jim)</a:t>
                      </a:r>
                    </a:p>
                    <a:p>
                      <a:pPr marL="285750" marR="0" lvl="0" indent="-28575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endParaRPr lang="en-US" sz="500" b="1" i="0" u="none" strike="noStrike" dirty="0">
                        <a:solidFill>
                          <a:schemeClr val="tx1"/>
                        </a:solidFill>
                        <a:effectLst/>
                        <a:latin typeface="Corbel" panose="020B050302020402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151486" marR="151486" marT="2104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F2E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08669645"/>
                  </a:ext>
                </a:extLst>
              </a:tr>
              <a:tr h="529374">
                <a:tc>
                  <a:txBody>
                    <a:bodyPr/>
                    <a:lstStyle/>
                    <a:p>
                      <a:pPr marL="231775" marR="0" lvl="0" indent="-231775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r>
                        <a:rPr lang="en-US" sz="1600" b="1" kern="1200" dirty="0">
                          <a:solidFill>
                            <a:srgbClr val="7030A0"/>
                          </a:solidFill>
                          <a:latin typeface="Corbel" panose="020B050302020402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5. Communication and Support at Diagnosis</a:t>
                      </a:r>
                      <a:endParaRPr lang="en-US" sz="1600" b="0" i="0" u="none" strike="noStrike" dirty="0">
                        <a:solidFill>
                          <a:srgbClr val="7030A0"/>
                        </a:solidFill>
                        <a:effectLst/>
                        <a:latin typeface="Corbel" panose="020B050302020402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151486" marR="151486" marT="2104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F2E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fontAlgn="t"/>
                      <a:r>
                        <a:rPr lang="en-US" sz="2000" b="1" i="0" u="none" strike="noStrike" dirty="0">
                          <a:solidFill>
                            <a:schemeClr val="tx1"/>
                          </a:solidFill>
                          <a:effectLst/>
                          <a:latin typeface="Corbel" panose="020B050302020402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2</a:t>
                      </a:r>
                    </a:p>
                  </a:txBody>
                  <a:tcPr marL="151486" marR="151486" marT="2104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F2E5"/>
                    </a:solidFill>
                  </a:tcPr>
                </a:tc>
                <a:tc>
                  <a:txBody>
                    <a:bodyPr/>
                    <a:lstStyle/>
                    <a:p>
                      <a:pPr marL="285750" marR="0" lvl="0" indent="-28575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1400" b="1" i="0" u="none" strike="noStrike" kern="1200" dirty="0">
                          <a:solidFill>
                            <a:schemeClr val="tx1"/>
                          </a:solidFill>
                          <a:effectLst/>
                          <a:latin typeface="Corbel" panose="020B050302020402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Would be included in “integrated, equitable, and high-quality care” category (Linda)</a:t>
                      </a:r>
                    </a:p>
                  </a:txBody>
                  <a:tcPr marL="151486" marR="151486" marT="2104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F2E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35996478"/>
                  </a:ext>
                </a:extLst>
              </a:tr>
            </a:tbl>
          </a:graphicData>
        </a:graphic>
      </p:graphicFrame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19747C4C-BC85-EE87-4C03-3744A6E5367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73714189"/>
              </p:ext>
            </p:extLst>
          </p:nvPr>
        </p:nvGraphicFramePr>
        <p:xfrm>
          <a:off x="8141465" y="1200840"/>
          <a:ext cx="3888954" cy="1880149"/>
        </p:xfrm>
        <a:graphic>
          <a:graphicData uri="http://schemas.openxmlformats.org/drawingml/2006/table">
            <a:tbl>
              <a:tblPr firstRow="1" firstCol="1" bandRow="1"/>
              <a:tblGrid>
                <a:gridCol w="3888954">
                  <a:extLst>
                    <a:ext uri="{9D8B030D-6E8A-4147-A177-3AD203B41FA5}">
                      <a16:colId xmlns:a16="http://schemas.microsoft.com/office/drawing/2014/main" val="4281269696"/>
                    </a:ext>
                  </a:extLst>
                </a:gridCol>
              </a:tblGrid>
              <a:tr h="341522">
                <a:tc>
                  <a:txBody>
                    <a:bodyPr/>
                    <a:lstStyle/>
                    <a:p>
                      <a:pPr marL="0" marR="0" algn="ctr" fontAlgn="t"/>
                      <a:r>
                        <a:rPr lang="en-US" sz="1600" b="1" i="0" u="none" strike="noStrike" kern="100" dirty="0">
                          <a:effectLst/>
                          <a:latin typeface="Corbel" panose="020B0503020204020204" pitchFamily="34" charset="0"/>
                        </a:rPr>
                        <a:t>“Other” Challenge Areas with a rank of 1 or 2</a:t>
                      </a:r>
                      <a:endParaRPr lang="en-US" sz="1600" b="1" i="0" u="none" strike="noStrike" dirty="0">
                        <a:effectLst/>
                        <a:latin typeface="Corbel" panose="020B0503020204020204" pitchFamily="34" charset="0"/>
                      </a:endParaRPr>
                    </a:p>
                  </a:txBody>
                  <a:tcPr marL="151486" marR="151486" marT="2104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8E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54772358"/>
                  </a:ext>
                </a:extLst>
              </a:tr>
              <a:tr h="588389">
                <a:tc>
                  <a:txBody>
                    <a:bodyPr/>
                    <a:lstStyle/>
                    <a:p>
                      <a:pPr marL="285750" marR="0" lvl="0" indent="-28575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1600" b="1" i="0" u="none" strike="noStrike" dirty="0">
                          <a:solidFill>
                            <a:schemeClr val="tx1"/>
                          </a:solidFill>
                          <a:effectLst/>
                          <a:latin typeface="Corbel" panose="020B0503020204020204" pitchFamily="34" charset="0"/>
                        </a:rPr>
                        <a:t>Gaps for low income and non-English speakers (Jim)</a:t>
                      </a:r>
                      <a:endParaRPr lang="en-US" sz="1600" b="1" i="0" u="none" strike="noStrike" dirty="0">
                        <a:solidFill>
                          <a:schemeClr val="tx1"/>
                        </a:solidFill>
                        <a:effectLst/>
                        <a:latin typeface="Corbel" panose="020B050302020402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151486" marR="151486" marT="2104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DBB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25398859"/>
                  </a:ext>
                </a:extLst>
              </a:tr>
              <a:tr h="508908">
                <a:tc>
                  <a:txBody>
                    <a:bodyPr/>
                    <a:lstStyle/>
                    <a:p>
                      <a:pPr marL="285750" marR="0" lvl="0" indent="-28575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1600" b="1" i="0" u="none" strike="noStrike" kern="1200" dirty="0">
                          <a:solidFill>
                            <a:schemeClr val="tx1"/>
                          </a:solidFill>
                          <a:effectLst/>
                          <a:latin typeface="Corbel" panose="020B0503020204020204" pitchFamily="34" charset="0"/>
                          <a:ea typeface="+mn-ea"/>
                          <a:cs typeface="+mn-cs"/>
                        </a:rPr>
                        <a:t>Recruiting and training the direct care workforce across the continuum (Susan)</a:t>
                      </a:r>
                      <a:endParaRPr lang="en-US" sz="800" b="1" i="0" u="none" strike="noStrike" dirty="0">
                        <a:solidFill>
                          <a:schemeClr val="tx1"/>
                        </a:solidFill>
                        <a:effectLst/>
                        <a:latin typeface="Corbel" panose="020B0503020204020204" pitchFamily="34" charset="0"/>
                      </a:endParaRPr>
                    </a:p>
                    <a:p>
                      <a:pPr marL="171450" marR="0" lvl="0" indent="-17145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endParaRPr lang="en-US" sz="200" b="1" i="0" u="none" strike="noStrike" dirty="0">
                        <a:solidFill>
                          <a:schemeClr val="tx1"/>
                        </a:solidFill>
                        <a:effectLst/>
                        <a:latin typeface="Corbel" panose="020B0503020204020204" pitchFamily="34" charset="0"/>
                      </a:endParaRPr>
                    </a:p>
                  </a:txBody>
                  <a:tcPr marL="151486" marR="151486" marT="2104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DBB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68156038"/>
                  </a:ext>
                </a:extLst>
              </a:tr>
            </a:tbl>
          </a:graphicData>
        </a:graphic>
      </p:graphicFrame>
      <p:pic>
        <p:nvPicPr>
          <p:cNvPr id="11" name="Picture 4">
            <a:extLst>
              <a:ext uri="{FF2B5EF4-FFF2-40B4-BE49-F238E27FC236}">
                <a16:creationId xmlns:a16="http://schemas.microsoft.com/office/drawing/2014/main" id="{654D070E-CB4C-5948-9022-7B2F7876925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6895" y="0"/>
            <a:ext cx="894624" cy="9280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9980F8BA-6C76-4886-4768-DED11DB7BC0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9437886"/>
              </p:ext>
            </p:extLst>
          </p:nvPr>
        </p:nvGraphicFramePr>
        <p:xfrm>
          <a:off x="8152481" y="3559419"/>
          <a:ext cx="3866921" cy="2647743"/>
        </p:xfrm>
        <a:graphic>
          <a:graphicData uri="http://schemas.openxmlformats.org/drawingml/2006/table">
            <a:tbl>
              <a:tblPr firstRow="1" firstCol="1" bandRow="1"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</a:tblPr>
              <a:tblGrid>
                <a:gridCol w="3866921">
                  <a:extLst>
                    <a:ext uri="{9D8B030D-6E8A-4147-A177-3AD203B41FA5}">
                      <a16:colId xmlns:a16="http://schemas.microsoft.com/office/drawing/2014/main" val="4281269696"/>
                    </a:ext>
                  </a:extLst>
                </a:gridCol>
              </a:tblGrid>
              <a:tr h="576835">
                <a:tc>
                  <a:txBody>
                    <a:bodyPr/>
                    <a:lstStyle/>
                    <a:p>
                      <a:pPr marL="0" marR="0" algn="ctr" fontAlgn="t"/>
                      <a:r>
                        <a:rPr lang="en-US" sz="1600" b="1" i="0" u="none" strike="noStrike" kern="100" dirty="0">
                          <a:effectLst/>
                          <a:latin typeface="Corbel" panose="020B0503020204020204" pitchFamily="34" charset="0"/>
                        </a:rPr>
                        <a:t>Comments in survey related to  </a:t>
                      </a:r>
                    </a:p>
                    <a:p>
                      <a:pPr marL="0" marR="0" algn="ctr" fontAlgn="t"/>
                      <a:r>
                        <a:rPr lang="en-US" sz="1600" b="1" i="0" u="none" strike="noStrike" kern="100" dirty="0">
                          <a:effectLst/>
                          <a:latin typeface="Corbel" panose="020B0503020204020204" pitchFamily="34" charset="0"/>
                        </a:rPr>
                        <a:t>federal funding cuts/ risks</a:t>
                      </a:r>
                      <a:endParaRPr lang="en-US" sz="1600" b="1" i="0" u="none" strike="noStrike" dirty="0">
                        <a:effectLst/>
                        <a:latin typeface="Corbel" panose="020B0503020204020204" pitchFamily="34" charset="0"/>
                      </a:endParaRPr>
                    </a:p>
                  </a:txBody>
                  <a:tcPr marL="151486" marR="151486" marT="2104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8E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54772358"/>
                  </a:ext>
                </a:extLst>
              </a:tr>
              <a:tr h="1070896">
                <a:tc>
                  <a:txBody>
                    <a:bodyPr/>
                    <a:lstStyle/>
                    <a:p>
                      <a:pPr marL="285750" marR="0" indent="-285750" algn="l" fontAlgn="t">
                        <a:buFont typeface="Arial" panose="020B0604020202020204" pitchFamily="34" charset="0"/>
                        <a:buChar char="•"/>
                      </a:pPr>
                      <a:r>
                        <a:rPr lang="en-US" sz="1600" b="1" i="0" u="none" strike="noStrike" dirty="0">
                          <a:solidFill>
                            <a:schemeClr val="tx1"/>
                          </a:solidFill>
                          <a:effectLst/>
                          <a:latin typeface="Corbel" panose="020B050302020402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Council should identify and articulate local impact of </a:t>
                      </a:r>
                      <a:r>
                        <a:rPr lang="en-US" sz="1800" b="1" i="0" u="none" strike="noStrike" dirty="0">
                          <a:solidFill>
                            <a:srgbClr val="0070C0"/>
                          </a:solidFill>
                          <a:effectLst/>
                          <a:latin typeface="Corbel" panose="020B050302020402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federal cuts to Medicaid</a:t>
                      </a:r>
                      <a:r>
                        <a:rPr lang="en-US" sz="1600" b="1" i="0" u="none" strike="noStrike" dirty="0">
                          <a:solidFill>
                            <a:srgbClr val="0070C0"/>
                          </a:solidFill>
                          <a:effectLst/>
                          <a:latin typeface="Corbel" panose="020B050302020402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1600" b="1" i="0" u="none" strike="noStrike" dirty="0">
                          <a:solidFill>
                            <a:schemeClr val="tx1"/>
                          </a:solidFill>
                          <a:effectLst/>
                          <a:latin typeface="Corbel" panose="020B050302020402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and potential subsequent gaps in services (Susan)</a:t>
                      </a:r>
                    </a:p>
                    <a:p>
                      <a:pPr marL="171450" marR="0" indent="-171450" algn="l" fontAlgn="t">
                        <a:buFont typeface="Arial" panose="020B0604020202020204" pitchFamily="34" charset="0"/>
                        <a:buChar char="•"/>
                      </a:pPr>
                      <a:endParaRPr lang="en-US" sz="300" b="1" i="0" u="none" strike="noStrike" dirty="0">
                        <a:solidFill>
                          <a:schemeClr val="tx1"/>
                        </a:solidFill>
                        <a:effectLst/>
                        <a:latin typeface="Corbel" panose="020B050302020402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171450" marR="0" indent="-171450" algn="l" fontAlgn="t">
                        <a:buFont typeface="Arial" panose="020B0604020202020204" pitchFamily="34" charset="0"/>
                        <a:buChar char="•"/>
                      </a:pPr>
                      <a:endParaRPr lang="en-US" sz="200" b="0" i="0" u="none" strike="noStrike" dirty="0">
                        <a:solidFill>
                          <a:schemeClr val="tx1"/>
                        </a:solidFill>
                        <a:effectLst/>
                        <a:latin typeface="Corbel" panose="020B0503020204020204" pitchFamily="34" charset="0"/>
                      </a:endParaRPr>
                    </a:p>
                  </a:txBody>
                  <a:tcPr marL="151486" marR="151486" marT="2104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DBB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60408021"/>
                  </a:ext>
                </a:extLst>
              </a:tr>
              <a:tr h="937348">
                <a:tc>
                  <a:txBody>
                    <a:bodyPr/>
                    <a:lstStyle/>
                    <a:p>
                      <a:pPr marL="285750" marR="0" indent="-285750" algn="l" fontAlgn="t">
                        <a:buFont typeface="Arial" panose="020B0604020202020204" pitchFamily="34" charset="0"/>
                        <a:buChar char="•"/>
                      </a:pPr>
                      <a:r>
                        <a:rPr lang="en-US" sz="1600" b="1" i="0" u="none" strike="noStrike" kern="1200" dirty="0">
                          <a:solidFill>
                            <a:schemeClr val="tx1"/>
                          </a:solidFill>
                          <a:effectLst/>
                          <a:latin typeface="Corbel" panose="020B050302020402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Council may want to discuss including </a:t>
                      </a:r>
                      <a:r>
                        <a:rPr lang="en-US" sz="1800" b="1" i="0" u="none" strike="noStrike" kern="1200" dirty="0">
                          <a:solidFill>
                            <a:srgbClr val="0070C0"/>
                          </a:solidFill>
                          <a:effectLst/>
                          <a:latin typeface="Corbel" panose="020B050302020402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research funding </a:t>
                      </a:r>
                      <a:r>
                        <a:rPr lang="en-US" sz="1600" b="1" i="0" u="none" strike="noStrike" kern="1200" dirty="0">
                          <a:solidFill>
                            <a:schemeClr val="tx1"/>
                          </a:solidFill>
                          <a:effectLst/>
                          <a:latin typeface="Corbel" panose="020B050302020402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as a high-impact challenge (Linda)</a:t>
                      </a:r>
                    </a:p>
                  </a:txBody>
                  <a:tcPr marL="151486" marR="151486" marT="2104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DBB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2225879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06886079"/>
      </p:ext>
    </p:extLst>
  </p:cSld>
  <p:clrMapOvr>
    <a:masterClrMapping/>
  </p:clrMapOvr>
  <p:transition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8FB221C-5A14-C520-AAAA-EFB54D70063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4">
            <a:extLst>
              <a:ext uri="{FF2B5EF4-FFF2-40B4-BE49-F238E27FC236}">
                <a16:creationId xmlns:a16="http://schemas.microsoft.com/office/drawing/2014/main" id="{AE3900CA-E591-0102-EBB7-2CDAD47EFB1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6895" y="0"/>
            <a:ext cx="894624" cy="9280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17C4F058-1768-31EC-4C1E-DDFEFB6376F3}"/>
              </a:ext>
            </a:extLst>
          </p:cNvPr>
          <p:cNvSpPr txBox="1"/>
          <p:nvPr/>
        </p:nvSpPr>
        <p:spPr>
          <a:xfrm>
            <a:off x="181779" y="2815054"/>
            <a:ext cx="5469874" cy="3844642"/>
          </a:xfrm>
          <a:prstGeom prst="rect">
            <a:avLst/>
          </a:prstGeom>
          <a:noFill/>
          <a:ln w="38100">
            <a:solidFill>
              <a:srgbClr val="00B050"/>
            </a:solidFill>
          </a:ln>
        </p:spPr>
        <p:txBody>
          <a:bodyPr wrap="square">
            <a:spAutoFit/>
          </a:bodyPr>
          <a:lstStyle/>
          <a:p>
            <a:pPr marL="0" marR="0" algn="ctr">
              <a:spcAft>
                <a:spcPts val="500"/>
              </a:spcAft>
              <a:buNone/>
            </a:pPr>
            <a:r>
              <a:rPr lang="en-US" b="1" kern="100" dirty="0">
                <a:solidFill>
                  <a:srgbClr val="7030A0"/>
                </a:solidFill>
                <a:effectLst/>
                <a:latin typeface="Corbel" panose="020B0503020204020204" pitchFamily="34" charset="0"/>
                <a:ea typeface="Aptos" panose="020B0004020202020204" pitchFamily="34" charset="0"/>
              </a:rPr>
              <a:t>Early Recognition, Detection, and Diagnosis </a:t>
            </a:r>
          </a:p>
          <a:p>
            <a:pPr marL="0" marR="0" algn="ctr">
              <a:spcAft>
                <a:spcPts val="500"/>
              </a:spcAft>
              <a:buNone/>
            </a:pPr>
            <a:r>
              <a:rPr lang="en-US" sz="1600" b="1" kern="100" dirty="0">
                <a:solidFill>
                  <a:schemeClr val="accent6"/>
                </a:solidFill>
                <a:latin typeface="Corbel" panose="020B0503020204020204" pitchFamily="34" charset="0"/>
              </a:rPr>
              <a:t>(7 votes for rank of 1 or 2) </a:t>
            </a:r>
            <a:r>
              <a:rPr lang="en-US" sz="1600" b="1" kern="100" baseline="30000" dirty="0">
                <a:solidFill>
                  <a:schemeClr val="accent6"/>
                </a:solidFill>
                <a:latin typeface="Corbel" panose="020B0503020204020204" pitchFamily="34" charset="0"/>
              </a:rPr>
              <a:t>(a)</a:t>
            </a:r>
            <a:endParaRPr lang="en-US" sz="1600" b="1" kern="100" dirty="0">
              <a:solidFill>
                <a:schemeClr val="accent6"/>
              </a:solidFill>
              <a:latin typeface="Corbel" panose="020B0503020204020204" pitchFamily="34" charset="0"/>
            </a:endParaRPr>
          </a:p>
          <a:p>
            <a:pPr marL="55563" lvl="1">
              <a:spcAft>
                <a:spcPts val="500"/>
              </a:spcAft>
              <a:buSzPts val="1000"/>
              <a:tabLst>
                <a:tab pos="457200" algn="l"/>
              </a:tabLst>
            </a:pPr>
            <a:r>
              <a:rPr lang="en-US" sz="1600" b="1" i="1" u="sng" kern="100" dirty="0">
                <a:latin typeface="Corbel" panose="020B0503020204020204" pitchFamily="34" charset="0"/>
                <a:ea typeface="Aptos" panose="020B0004020202020204" pitchFamily="34" charset="0"/>
              </a:rPr>
              <a:t>Critical Factors</a:t>
            </a:r>
            <a:endParaRPr lang="en-US" sz="1600" b="1" i="1" u="sng" kern="100" dirty="0">
              <a:effectLst/>
              <a:latin typeface="Corbel" panose="020B0503020204020204" pitchFamily="34" charset="0"/>
              <a:ea typeface="Aptos" panose="020B0004020202020204" pitchFamily="34" charset="0"/>
            </a:endParaRPr>
          </a:p>
          <a:p>
            <a:pPr marL="341313" lvl="1" indent="-285750">
              <a:spcAft>
                <a:spcPts val="5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US" sz="1600" b="1" kern="100" dirty="0">
                <a:effectLst/>
                <a:latin typeface="Corbel" panose="020B0503020204020204" pitchFamily="34" charset="0"/>
                <a:ea typeface="Aptos" panose="020B0004020202020204" pitchFamily="34" charset="0"/>
              </a:rPr>
              <a:t>Timely recognition and diagnosis within the healthcare system</a:t>
            </a:r>
          </a:p>
          <a:p>
            <a:pPr marL="341313" lvl="1" indent="-285750">
              <a:spcAft>
                <a:spcPts val="5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US" sz="1600" b="1" kern="100" dirty="0">
                <a:effectLst/>
                <a:latin typeface="Corbel" panose="020B0503020204020204" pitchFamily="34" charset="0"/>
                <a:ea typeface="Aptos" panose="020B0004020202020204" pitchFamily="34" charset="0"/>
              </a:rPr>
              <a:t>Stigma and fear delaying symptom acknowledgment and diagnosis</a:t>
            </a:r>
          </a:p>
          <a:p>
            <a:pPr marL="341313" lvl="1" indent="-285750">
              <a:spcAft>
                <a:spcPts val="5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US" sz="1600" b="1" kern="100" dirty="0">
                <a:effectLst/>
                <a:latin typeface="Corbel" panose="020B0503020204020204" pitchFamily="34" charset="0"/>
                <a:ea typeface="Aptos" panose="020B0004020202020204" pitchFamily="34" charset="0"/>
              </a:rPr>
              <a:t>Access to timely and equitable screening and diagnosis</a:t>
            </a:r>
          </a:p>
          <a:p>
            <a:pPr marL="341313" lvl="1" indent="-285750">
              <a:spcAft>
                <a:spcPts val="5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US" sz="1600" b="1" kern="100" dirty="0">
                <a:effectLst/>
                <a:latin typeface="Corbel" panose="020B0503020204020204" pitchFamily="34" charset="0"/>
                <a:ea typeface="Aptos" panose="020B0004020202020204" pitchFamily="34" charset="0"/>
              </a:rPr>
              <a:t>Culturally sensitive and inclusive assessment approaches</a:t>
            </a:r>
          </a:p>
          <a:p>
            <a:pPr marL="341313" lvl="1" indent="-285750">
              <a:spcAft>
                <a:spcPts val="5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US" sz="1500" b="1" kern="100" dirty="0">
                <a:effectLst/>
                <a:latin typeface="Corbel" panose="020B0503020204020204" pitchFamily="34" charset="0"/>
                <a:ea typeface="Aptos" panose="020B0004020202020204" pitchFamily="34" charset="0"/>
              </a:rPr>
              <a:t>Other?  </a:t>
            </a:r>
            <a:r>
              <a:rPr lang="en-US" sz="1500" b="1" i="1" kern="100" dirty="0">
                <a:effectLst/>
                <a:latin typeface="Corbel" panose="020B0503020204020204" pitchFamily="34" charset="0"/>
                <a:ea typeface="Aptos" panose="020B0004020202020204" pitchFamily="34" charset="0"/>
              </a:rPr>
              <a:t>(e.g., from previous slide: addressing obstacles in primary care settings, e.g., skills and incentives)</a:t>
            </a:r>
          </a:p>
          <a:p>
            <a:pPr marL="341313" lvl="1" indent="-285750">
              <a:spcAft>
                <a:spcPts val="5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endParaRPr lang="en-US" sz="200" kern="100" dirty="0">
              <a:effectLst/>
              <a:latin typeface="Corbel" panose="020B0503020204020204" pitchFamily="34" charset="0"/>
              <a:ea typeface="Aptos" panose="020B0004020202020204" pitchFamily="34" charset="0"/>
            </a:endParaRPr>
          </a:p>
          <a:p>
            <a:pPr lvl="1">
              <a:spcAft>
                <a:spcPts val="500"/>
              </a:spcAft>
              <a:buSzPts val="1000"/>
              <a:tabLst>
                <a:tab pos="457200" algn="l"/>
              </a:tabLst>
            </a:pPr>
            <a:endParaRPr lang="en-US" sz="100" kern="100" dirty="0">
              <a:effectLst/>
              <a:latin typeface="Corbel" panose="020B0503020204020204" pitchFamily="34" charset="0"/>
              <a:ea typeface="Aptos" panose="020B0004020202020204" pitchFamily="34" charset="0"/>
            </a:endParaRPr>
          </a:p>
          <a:p>
            <a:pPr lvl="1">
              <a:spcAft>
                <a:spcPts val="500"/>
              </a:spcAft>
              <a:buSzPts val="1000"/>
              <a:tabLst>
                <a:tab pos="457200" algn="l"/>
              </a:tabLst>
            </a:pPr>
            <a:endParaRPr lang="en-US" sz="100" kern="100" dirty="0">
              <a:effectLst/>
              <a:latin typeface="Corbel" panose="020B0503020204020204" pitchFamily="34" charset="0"/>
              <a:ea typeface="Aptos" panose="020B0004020202020204" pitchFamily="34" charset="0"/>
            </a:endParaRPr>
          </a:p>
          <a:p>
            <a:pPr lvl="1">
              <a:spcAft>
                <a:spcPts val="500"/>
              </a:spcAft>
              <a:buSzPts val="1000"/>
              <a:tabLst>
                <a:tab pos="457200" algn="l"/>
              </a:tabLst>
            </a:pPr>
            <a:endParaRPr lang="en-US" sz="200" kern="100" dirty="0">
              <a:effectLst/>
              <a:latin typeface="Corbel" panose="020B0503020204020204" pitchFamily="34" charset="0"/>
              <a:ea typeface="Aptos" panose="020B0004020202020204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DD77DC1-473E-D1E5-C80E-6DD000815609}"/>
              </a:ext>
            </a:extLst>
          </p:cNvPr>
          <p:cNvSpPr txBox="1"/>
          <p:nvPr/>
        </p:nvSpPr>
        <p:spPr>
          <a:xfrm>
            <a:off x="5833431" y="2827658"/>
            <a:ext cx="6075802" cy="3352200"/>
          </a:xfrm>
          <a:prstGeom prst="rect">
            <a:avLst/>
          </a:prstGeom>
          <a:noFill/>
          <a:ln w="38100">
            <a:solidFill>
              <a:srgbClr val="00B050"/>
            </a:solidFill>
          </a:ln>
        </p:spPr>
        <p:txBody>
          <a:bodyPr wrap="square">
            <a:spAutoFit/>
          </a:bodyPr>
          <a:lstStyle/>
          <a:p>
            <a:pPr marL="0" marR="0" algn="ctr">
              <a:spcAft>
                <a:spcPts val="500"/>
              </a:spcAft>
              <a:buNone/>
            </a:pPr>
            <a:r>
              <a:rPr lang="en-US" b="1" kern="100" dirty="0">
                <a:solidFill>
                  <a:srgbClr val="7030A0"/>
                </a:solidFill>
                <a:latin typeface="Corbel" panose="020B0503020204020204" pitchFamily="34" charset="0"/>
              </a:rPr>
              <a:t>Caregiver Support &amp; Education, and System Navigation</a:t>
            </a:r>
          </a:p>
          <a:p>
            <a:pPr marL="0" marR="0" algn="ctr">
              <a:spcAft>
                <a:spcPts val="500"/>
              </a:spcAft>
              <a:buNone/>
            </a:pPr>
            <a:r>
              <a:rPr lang="en-US" sz="1600" b="1" kern="100" dirty="0">
                <a:solidFill>
                  <a:schemeClr val="accent6"/>
                </a:solidFill>
                <a:latin typeface="Corbel" panose="020B0503020204020204" pitchFamily="34" charset="0"/>
                <a:ea typeface="Aptos" panose="020B0004020202020204" pitchFamily="34" charset="0"/>
              </a:rPr>
              <a:t>(5 votes for rank of 1 or 2) </a:t>
            </a:r>
            <a:r>
              <a:rPr lang="en-US" sz="1600" b="1" kern="100" baseline="30000" dirty="0">
                <a:solidFill>
                  <a:schemeClr val="accent6"/>
                </a:solidFill>
                <a:latin typeface="Corbel" panose="020B0503020204020204" pitchFamily="34" charset="0"/>
                <a:ea typeface="Aptos" panose="020B0004020202020204" pitchFamily="34" charset="0"/>
              </a:rPr>
              <a:t>(b)</a:t>
            </a:r>
            <a:endParaRPr lang="en-US" sz="1600" b="1" kern="100" dirty="0">
              <a:solidFill>
                <a:schemeClr val="accent6"/>
              </a:solidFill>
              <a:effectLst/>
              <a:latin typeface="Corbel" panose="020B0503020204020204" pitchFamily="34" charset="0"/>
              <a:ea typeface="Aptos" panose="020B0004020202020204" pitchFamily="34" charset="0"/>
            </a:endParaRPr>
          </a:p>
          <a:p>
            <a:pPr marL="0" lvl="1">
              <a:spcAft>
                <a:spcPts val="500"/>
              </a:spcAft>
              <a:buSzPts val="1000"/>
              <a:tabLst>
                <a:tab pos="457200" algn="l"/>
              </a:tabLst>
            </a:pPr>
            <a:r>
              <a:rPr lang="en-US" sz="1600" b="1" i="1" u="sng" kern="100" dirty="0">
                <a:effectLst/>
                <a:latin typeface="Corbel" panose="020B0503020204020204" pitchFamily="34" charset="0"/>
                <a:ea typeface="Aptos" panose="020B0004020202020204" pitchFamily="34" charset="0"/>
              </a:rPr>
              <a:t>Critical Factors</a:t>
            </a:r>
          </a:p>
          <a:p>
            <a:pPr marL="285750" lvl="1" indent="-285750">
              <a:spcAft>
                <a:spcPts val="5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US" sz="1600" b="1" kern="100" dirty="0">
                <a:effectLst/>
                <a:latin typeface="Corbel" panose="020B0503020204020204" pitchFamily="34" charset="0"/>
                <a:ea typeface="Aptos" panose="020B0004020202020204" pitchFamily="34" charset="0"/>
              </a:rPr>
              <a:t>Early and ongoing support and education for caregivers</a:t>
            </a:r>
          </a:p>
          <a:p>
            <a:pPr marL="285750" lvl="1" indent="-285750">
              <a:spcAft>
                <a:spcPts val="5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US" sz="1600" b="1" kern="100" dirty="0">
                <a:effectLst/>
                <a:latin typeface="Corbel" panose="020B0503020204020204" pitchFamily="34" charset="0"/>
                <a:ea typeface="Aptos" panose="020B0004020202020204" pitchFamily="34" charset="0"/>
              </a:rPr>
              <a:t>Awareness of available services among professionals and the public </a:t>
            </a:r>
            <a:r>
              <a:rPr lang="en-US" sz="1600" b="1" i="1" kern="100" dirty="0">
                <a:effectLst/>
                <a:latin typeface="Corbel" panose="020B0503020204020204" pitchFamily="34" charset="0"/>
                <a:ea typeface="Aptos" panose="020B0004020202020204" pitchFamily="34" charset="0"/>
              </a:rPr>
              <a:t>(Also, from previous slide: TV, radio, media, etc.)</a:t>
            </a:r>
          </a:p>
          <a:p>
            <a:pPr marL="285750" lvl="1" indent="-285750">
              <a:spcAft>
                <a:spcPts val="5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US" sz="1600" b="1" kern="100" dirty="0">
                <a:effectLst/>
                <a:latin typeface="Corbel" panose="020B0503020204020204" pitchFamily="34" charset="0"/>
                <a:ea typeface="Aptos" panose="020B0004020202020204" pitchFamily="34" charset="0"/>
              </a:rPr>
              <a:t>Ongoing support for navigating care and services </a:t>
            </a:r>
          </a:p>
          <a:p>
            <a:pPr marL="285750" lvl="1" indent="-285750">
              <a:spcAft>
                <a:spcPts val="5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US" sz="1600" b="1" kern="100" dirty="0">
                <a:effectLst/>
                <a:latin typeface="Corbel" panose="020B0503020204020204" pitchFamily="34" charset="0"/>
                <a:ea typeface="Aptos" panose="020B0004020202020204" pitchFamily="34" charset="0"/>
              </a:rPr>
              <a:t>Financial strain on individuals and families</a:t>
            </a:r>
          </a:p>
          <a:p>
            <a:pPr marL="285750" lvl="1" indent="-285750">
              <a:spcAft>
                <a:spcPts val="10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US" sz="1600" b="1" kern="100" dirty="0">
                <a:effectLst/>
                <a:latin typeface="Corbel" panose="020B0503020204020204" pitchFamily="34" charset="0"/>
                <a:ea typeface="Aptos" panose="020B0004020202020204" pitchFamily="34" charset="0"/>
              </a:rPr>
              <a:t>Other? </a:t>
            </a:r>
            <a:r>
              <a:rPr lang="en-US" sz="1600" b="1" i="1" kern="100" dirty="0">
                <a:effectLst/>
                <a:latin typeface="Corbel" panose="020B0503020204020204" pitchFamily="34" charset="0"/>
                <a:ea typeface="Aptos" panose="020B0004020202020204" pitchFamily="34" charset="0"/>
              </a:rPr>
              <a:t>(e.g., </a:t>
            </a:r>
            <a:r>
              <a:rPr lang="en-US" sz="1600" b="1" i="1" kern="100" dirty="0">
                <a:latin typeface="Corbel" panose="020B0503020204020204" pitchFamily="34" charset="0"/>
                <a:ea typeface="Aptos" panose="020B0004020202020204" pitchFamily="34" charset="0"/>
              </a:rPr>
              <a:t>f</a:t>
            </a:r>
            <a:r>
              <a:rPr lang="en-US" sz="1600" b="1" i="1" kern="100" dirty="0">
                <a:effectLst/>
                <a:latin typeface="Corbel" panose="020B0503020204020204" pitchFamily="34" charset="0"/>
                <a:ea typeface="Aptos" panose="020B0004020202020204" pitchFamily="34" charset="0"/>
              </a:rPr>
              <a:t>rom previous slide: addressing gaps for </a:t>
            </a:r>
            <a:r>
              <a:rPr lang="en-US" sz="1600" b="1" i="1" u="none" strike="noStrike" dirty="0">
                <a:solidFill>
                  <a:schemeClr val="tx1"/>
                </a:solidFill>
                <a:effectLst/>
                <a:latin typeface="Corbel" panose="020B0503020204020204" pitchFamily="34" charset="0"/>
              </a:rPr>
              <a:t>low income and non-English speakers</a:t>
            </a:r>
            <a:r>
              <a:rPr lang="en-US" sz="1600" b="1" i="1" dirty="0">
                <a:latin typeface="Corbel" panose="020B0503020204020204" pitchFamily="34" charset="0"/>
              </a:rPr>
              <a:t>)</a:t>
            </a:r>
            <a:endParaRPr lang="en-US" sz="300" b="1" i="1" u="none" strike="noStrike" dirty="0">
              <a:solidFill>
                <a:schemeClr val="tx1"/>
              </a:solidFill>
              <a:effectLst/>
              <a:latin typeface="Corbel" panose="020B0503020204020204" pitchFamily="34" charset="0"/>
            </a:endParaRPr>
          </a:p>
          <a:p>
            <a:pPr marL="0" lvl="1">
              <a:spcAft>
                <a:spcPts val="1000"/>
              </a:spcAft>
              <a:buSzPts val="1000"/>
              <a:tabLst>
                <a:tab pos="457200" algn="l"/>
              </a:tabLst>
            </a:pPr>
            <a:endParaRPr lang="en-US" sz="300" kern="100" dirty="0">
              <a:latin typeface="Corbel" panose="020B0503020204020204" pitchFamily="34" charset="0"/>
              <a:ea typeface="Aptos" panose="020B0004020202020204" pitchFamily="34" charset="0"/>
            </a:endParaRPr>
          </a:p>
          <a:p>
            <a:pPr lvl="1">
              <a:spcAft>
                <a:spcPts val="1000"/>
              </a:spcAft>
              <a:buSzPts val="1000"/>
              <a:tabLst>
                <a:tab pos="457200" algn="l"/>
              </a:tabLst>
            </a:pPr>
            <a:endParaRPr lang="en-US" sz="100" kern="100" dirty="0">
              <a:effectLst/>
              <a:latin typeface="Corbel" panose="020B0503020204020204" pitchFamily="34" charset="0"/>
              <a:ea typeface="Aptos" panose="020B0004020202020204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0782E469-7DBA-95E7-B4DA-A4673E8B4BEF}"/>
              </a:ext>
            </a:extLst>
          </p:cNvPr>
          <p:cNvSpPr txBox="1"/>
          <p:nvPr/>
        </p:nvSpPr>
        <p:spPr>
          <a:xfrm>
            <a:off x="1575414" y="1006951"/>
            <a:ext cx="9166032" cy="1661993"/>
          </a:xfrm>
          <a:prstGeom prst="rect">
            <a:avLst/>
          </a:prstGeom>
          <a:solidFill>
            <a:srgbClr val="ECF4FE"/>
          </a:solidFill>
          <a:ln w="57150">
            <a:solidFill>
              <a:srgbClr val="064FBA"/>
            </a:solidFill>
          </a:ln>
          <a:effectLst>
            <a:glow rad="101600">
              <a:schemeClr val="accent2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pPr marL="0" indent="0">
              <a:buFont typeface="Wingdings" pitchFamily="2" charset="2"/>
              <a:buNone/>
            </a:pPr>
            <a:r>
              <a:rPr lang="en-US" b="1" dirty="0">
                <a:solidFill>
                  <a:srgbClr val="0039AC"/>
                </a:solidFill>
                <a:latin typeface="Corbel" panose="020B0503020204020204" pitchFamily="34" charset="0"/>
              </a:rPr>
              <a:t>For the top two high-impact challenge areas below:</a:t>
            </a:r>
          </a:p>
          <a:p>
            <a:pPr marL="0" indent="0">
              <a:buFont typeface="Wingdings" pitchFamily="2" charset="2"/>
              <a:buNone/>
            </a:pPr>
            <a:endParaRPr lang="en-US" sz="1000" b="1" dirty="0">
              <a:solidFill>
                <a:srgbClr val="0039AC"/>
              </a:solidFill>
              <a:latin typeface="Corbel" panose="020B0503020204020204" pitchFamily="34" charset="0"/>
            </a:endParaRPr>
          </a:p>
          <a:p>
            <a:pPr marL="519113" indent="-342900">
              <a:buFont typeface="+mj-lt"/>
              <a:buAutoNum type="arabicPeriod"/>
            </a:pPr>
            <a:r>
              <a:rPr lang="en-US" b="1" dirty="0">
                <a:solidFill>
                  <a:srgbClr val="0039AC"/>
                </a:solidFill>
                <a:latin typeface="Corbel" panose="020B0503020204020204" pitchFamily="34" charset="0"/>
              </a:rPr>
              <a:t>What key factors lead you to rank it as high impact?</a:t>
            </a:r>
          </a:p>
          <a:p>
            <a:pPr marL="176213"/>
            <a:endParaRPr lang="en-US" sz="1000" b="1" dirty="0">
              <a:solidFill>
                <a:srgbClr val="0039AC"/>
              </a:solidFill>
              <a:latin typeface="Corbel" panose="020B0503020204020204" pitchFamily="34" charset="0"/>
            </a:endParaRPr>
          </a:p>
          <a:p>
            <a:pPr marL="519113" indent="-342900">
              <a:buFont typeface="+mj-lt"/>
              <a:buAutoNum type="arabicPeriod" startAt="2"/>
            </a:pPr>
            <a:r>
              <a:rPr lang="en-US" b="1" dirty="0">
                <a:solidFill>
                  <a:srgbClr val="0039AC"/>
                </a:solidFill>
                <a:latin typeface="Corbel" panose="020B0503020204020204" pitchFamily="34" charset="0"/>
              </a:rPr>
              <a:t>Which critical factors could be addressed next and how?</a:t>
            </a:r>
          </a:p>
          <a:p>
            <a:pPr marL="176213"/>
            <a:endParaRPr lang="en-US" sz="1000" b="1" dirty="0">
              <a:solidFill>
                <a:srgbClr val="0039AC"/>
              </a:solidFill>
              <a:latin typeface="Corbel" panose="020B0503020204020204" pitchFamily="34" charset="0"/>
            </a:endParaRPr>
          </a:p>
          <a:p>
            <a:pPr marL="519113" indent="-342900">
              <a:buFont typeface="+mj-lt"/>
              <a:buAutoNum type="arabicPeriod" startAt="3"/>
            </a:pPr>
            <a:r>
              <a:rPr lang="en-US" b="1" dirty="0">
                <a:solidFill>
                  <a:srgbClr val="0039AC"/>
                </a:solidFill>
                <a:latin typeface="Corbel" panose="020B0503020204020204" pitchFamily="34" charset="0"/>
              </a:rPr>
              <a:t>What do you think the Council’s role should be in addressing those factors?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F7F3734B-C78C-856C-BB3E-3F13ED0F7796}"/>
              </a:ext>
            </a:extLst>
          </p:cNvPr>
          <p:cNvSpPr txBox="1"/>
          <p:nvPr/>
        </p:nvSpPr>
        <p:spPr>
          <a:xfrm>
            <a:off x="176269" y="6323683"/>
            <a:ext cx="5343181" cy="307777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marL="0" indent="0">
              <a:buFont typeface="Wingdings" pitchFamily="2" charset="2"/>
              <a:buNone/>
            </a:pPr>
            <a:r>
              <a:rPr lang="en-US" sz="1400" i="1" dirty="0">
                <a:solidFill>
                  <a:schemeClr val="accent2"/>
                </a:solidFill>
                <a:latin typeface="Corbel" panose="020B0503020204020204" pitchFamily="34" charset="0"/>
              </a:rPr>
              <a:t>(a) Votes from: Hector, Rep. Stanley, Jim, Zee, Susan, Hugo, Linda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9EA4F78C-C14A-E953-1B4E-0A280069B332}"/>
              </a:ext>
            </a:extLst>
          </p:cNvPr>
          <p:cNvSpPr txBox="1"/>
          <p:nvPr/>
        </p:nvSpPr>
        <p:spPr>
          <a:xfrm>
            <a:off x="5827923" y="5837105"/>
            <a:ext cx="4142342" cy="307777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marL="0" indent="0">
              <a:buFont typeface="Wingdings" pitchFamily="2" charset="2"/>
              <a:buNone/>
            </a:pPr>
            <a:r>
              <a:rPr lang="en-US" sz="1400" i="1" dirty="0">
                <a:solidFill>
                  <a:schemeClr val="accent2"/>
                </a:solidFill>
                <a:latin typeface="Corbel" panose="020B0503020204020204" pitchFamily="34" charset="0"/>
              </a:rPr>
              <a:t>(b) Votes from: Hector, Rep. Stanley,  Jim, Randi, Barb </a:t>
            </a:r>
          </a:p>
        </p:txBody>
      </p:sp>
      <p:sp>
        <p:nvSpPr>
          <p:cNvPr id="16" name="Title 1">
            <a:extLst>
              <a:ext uri="{FF2B5EF4-FFF2-40B4-BE49-F238E27FC236}">
                <a16:creationId xmlns:a16="http://schemas.microsoft.com/office/drawing/2014/main" id="{A881F7F8-6CFF-F78D-AD70-B85D572FE28D}"/>
              </a:ext>
            </a:extLst>
          </p:cNvPr>
          <p:cNvSpPr txBox="1">
            <a:spLocks/>
          </p:cNvSpPr>
          <p:nvPr/>
        </p:nvSpPr>
        <p:spPr bwMode="white">
          <a:xfrm>
            <a:off x="1082654" y="121186"/>
            <a:ext cx="7876103" cy="6610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20000"/>
              </a:spcBef>
              <a:spcAft>
                <a:spcPct val="0"/>
              </a:spcAft>
              <a:tabLst>
                <a:tab pos="915988" algn="l"/>
              </a:tabLst>
              <a:defRPr sz="2400" b="1">
                <a:solidFill>
                  <a:srgbClr val="FFC000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20000"/>
              </a:spcBef>
              <a:spcAft>
                <a:spcPct val="0"/>
              </a:spcAft>
              <a:tabLst>
                <a:tab pos="915988" algn="l"/>
              </a:tabLst>
              <a:defRPr sz="2400" b="1">
                <a:solidFill>
                  <a:srgbClr val="FFC000"/>
                </a:solidFill>
                <a:latin typeface="Arial" pitchFamily="34" charset="0"/>
              </a:defRPr>
            </a:lvl2pPr>
            <a:lvl3pPr algn="l" rtl="0" eaLnBrk="0" fontAlgn="base" hangingPunct="0">
              <a:spcBef>
                <a:spcPct val="20000"/>
              </a:spcBef>
              <a:spcAft>
                <a:spcPct val="0"/>
              </a:spcAft>
              <a:tabLst>
                <a:tab pos="915988" algn="l"/>
              </a:tabLst>
              <a:defRPr sz="2400" b="1">
                <a:solidFill>
                  <a:srgbClr val="FFC000"/>
                </a:solidFill>
                <a:latin typeface="Arial" pitchFamily="34" charset="0"/>
              </a:defRPr>
            </a:lvl3pPr>
            <a:lvl4pPr algn="l" rtl="0" eaLnBrk="0" fontAlgn="base" hangingPunct="0">
              <a:spcBef>
                <a:spcPct val="20000"/>
              </a:spcBef>
              <a:spcAft>
                <a:spcPct val="0"/>
              </a:spcAft>
              <a:tabLst>
                <a:tab pos="915988" algn="l"/>
              </a:tabLst>
              <a:defRPr sz="2400" b="1">
                <a:solidFill>
                  <a:srgbClr val="FFC000"/>
                </a:solidFill>
                <a:latin typeface="Arial" pitchFamily="34" charset="0"/>
              </a:defRPr>
            </a:lvl4pPr>
            <a:lvl5pPr algn="l" rtl="0" eaLnBrk="0" fontAlgn="base" hangingPunct="0">
              <a:spcBef>
                <a:spcPct val="20000"/>
              </a:spcBef>
              <a:spcAft>
                <a:spcPct val="0"/>
              </a:spcAft>
              <a:tabLst>
                <a:tab pos="915988" algn="l"/>
              </a:tabLst>
              <a:defRPr sz="2400" b="1">
                <a:solidFill>
                  <a:srgbClr val="FFC000"/>
                </a:solidFill>
                <a:latin typeface="Arial" pitchFamily="34" charset="0"/>
              </a:defRPr>
            </a:lvl5pPr>
            <a:lvl6pPr marL="457200" algn="l" rtl="0" eaLnBrk="0" fontAlgn="base" hangingPunct="0">
              <a:spcBef>
                <a:spcPct val="20000"/>
              </a:spcBef>
              <a:spcAft>
                <a:spcPct val="0"/>
              </a:spcAft>
              <a:tabLst>
                <a:tab pos="915988" algn="l"/>
              </a:tabLst>
              <a:defRPr sz="2400" b="1">
                <a:solidFill>
                  <a:schemeClr val="accent1"/>
                </a:solidFill>
                <a:latin typeface="Arial" pitchFamily="34" charset="0"/>
              </a:defRPr>
            </a:lvl6pPr>
            <a:lvl7pPr marL="914400" algn="l" rtl="0" eaLnBrk="0" fontAlgn="base" hangingPunct="0">
              <a:spcBef>
                <a:spcPct val="20000"/>
              </a:spcBef>
              <a:spcAft>
                <a:spcPct val="0"/>
              </a:spcAft>
              <a:tabLst>
                <a:tab pos="915988" algn="l"/>
              </a:tabLst>
              <a:defRPr sz="2400" b="1">
                <a:solidFill>
                  <a:schemeClr val="accent1"/>
                </a:solidFill>
                <a:latin typeface="Arial" pitchFamily="34" charset="0"/>
              </a:defRPr>
            </a:lvl7pPr>
            <a:lvl8pPr marL="1371600" algn="l" rtl="0" eaLnBrk="0" fontAlgn="base" hangingPunct="0">
              <a:spcBef>
                <a:spcPct val="20000"/>
              </a:spcBef>
              <a:spcAft>
                <a:spcPct val="0"/>
              </a:spcAft>
              <a:tabLst>
                <a:tab pos="915988" algn="l"/>
              </a:tabLst>
              <a:defRPr sz="2400" b="1">
                <a:solidFill>
                  <a:schemeClr val="accent1"/>
                </a:solidFill>
                <a:latin typeface="Arial" pitchFamily="34" charset="0"/>
              </a:defRPr>
            </a:lvl8pPr>
            <a:lvl9pPr marL="1828800" algn="l" rtl="0" eaLnBrk="0" fontAlgn="base" hangingPunct="0">
              <a:spcBef>
                <a:spcPct val="20000"/>
              </a:spcBef>
              <a:spcAft>
                <a:spcPct val="0"/>
              </a:spcAft>
              <a:tabLst>
                <a:tab pos="915988" algn="l"/>
              </a:tabLst>
              <a:defRPr sz="2400" b="1">
                <a:solidFill>
                  <a:schemeClr val="accent1"/>
                </a:solidFill>
                <a:latin typeface="Arial" pitchFamily="34" charset="0"/>
              </a:defRPr>
            </a:lvl9pPr>
          </a:lstStyle>
          <a:p>
            <a:pPr defTabSz="914400"/>
            <a:r>
              <a:rPr lang="en-US" sz="2600" kern="0" dirty="0">
                <a:latin typeface="Corbel" panose="020B0503020204020204" pitchFamily="34" charset="0"/>
              </a:rPr>
              <a:t>(b) High-Impact Areas: Insights and Opportunities</a:t>
            </a:r>
          </a:p>
        </p:txBody>
      </p:sp>
    </p:spTree>
    <p:extLst>
      <p:ext uri="{BB962C8B-B14F-4D97-AF65-F5344CB8AC3E}">
        <p14:creationId xmlns:p14="http://schemas.microsoft.com/office/powerpoint/2010/main" val="2452065189"/>
      </p:ext>
    </p:extLst>
  </p:cSld>
  <p:clrMapOvr>
    <a:masterClrMapping/>
  </p:clrMapOvr>
  <p:transition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2CEEFB-A909-1B10-6A1B-9F20AD34BC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61819" y="96475"/>
            <a:ext cx="7146157" cy="762000"/>
          </a:xfrm>
        </p:spPr>
        <p:txBody>
          <a:bodyPr/>
          <a:lstStyle/>
          <a:p>
            <a:r>
              <a:rPr lang="en-US" sz="2600" dirty="0">
                <a:latin typeface="Corbel" panose="020B0503020204020204" pitchFamily="34" charset="0"/>
              </a:rPr>
              <a:t>(c) Focusing Our Efforts: What Comes Next?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5229282-590A-2248-1638-C778144A95B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6895" y="0"/>
            <a:ext cx="894624" cy="9280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F7216848-332C-1F2E-4EAC-D53225E13B5D}"/>
              </a:ext>
            </a:extLst>
          </p:cNvPr>
          <p:cNvSpPr txBox="1"/>
          <p:nvPr/>
        </p:nvSpPr>
        <p:spPr>
          <a:xfrm>
            <a:off x="539825" y="1838164"/>
            <a:ext cx="11093987" cy="2580194"/>
          </a:xfrm>
          <a:prstGeom prst="rect">
            <a:avLst/>
          </a:prstGeom>
          <a:solidFill>
            <a:srgbClr val="FBF2E5"/>
          </a:solidFill>
          <a:ln w="38100"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endParaRPr lang="en-US" sz="400" b="1" dirty="0">
              <a:solidFill>
                <a:schemeClr val="accent6"/>
              </a:solidFill>
              <a:latin typeface="Corbel" panose="020B0503020204020204" pitchFamily="34" charset="0"/>
            </a:endParaRPr>
          </a:p>
          <a:p>
            <a:pPr>
              <a:spcBef>
                <a:spcPts val="500"/>
              </a:spcBef>
              <a:spcAft>
                <a:spcPts val="1500"/>
              </a:spcAft>
            </a:pPr>
            <a:r>
              <a:rPr lang="en-US" sz="2400" b="1" u="sng" dirty="0">
                <a:solidFill>
                  <a:schemeClr val="accent6"/>
                </a:solidFill>
                <a:latin typeface="Corbel" panose="020B0503020204020204" pitchFamily="34" charset="0"/>
              </a:rPr>
              <a:t>For each high-impact challenge area and factors driving it, describe</a:t>
            </a:r>
            <a:r>
              <a:rPr lang="en-US" sz="2400" b="1" dirty="0">
                <a:solidFill>
                  <a:schemeClr val="accent6"/>
                </a:solidFill>
                <a:latin typeface="Corbel" panose="020B0503020204020204" pitchFamily="34" charset="0"/>
              </a:rPr>
              <a:t>:</a:t>
            </a:r>
          </a:p>
          <a:p>
            <a:pPr marL="800100" lvl="1" indent="-342900">
              <a:spcAft>
                <a:spcPts val="1500"/>
              </a:spcAft>
              <a:buFont typeface="Wingdings" panose="05000000000000000000" pitchFamily="2" charset="2"/>
              <a:buChar char="q"/>
              <a:tabLst>
                <a:tab pos="1773238" algn="l"/>
                <a:tab pos="1828800" algn="l"/>
              </a:tabLst>
            </a:pPr>
            <a:r>
              <a:rPr lang="en-US" sz="2300" b="1" dirty="0">
                <a:solidFill>
                  <a:srgbClr val="0039AC"/>
                </a:solidFill>
                <a:latin typeface="Corbel" panose="020B0503020204020204" pitchFamily="34" charset="0"/>
              </a:rPr>
              <a:t>Current State – </a:t>
            </a:r>
            <a:r>
              <a:rPr lang="en-US" sz="2300" dirty="0">
                <a:solidFill>
                  <a:schemeClr val="dk1"/>
                </a:solidFill>
                <a:latin typeface="Corbel" panose="020B0503020204020204" pitchFamily="34" charset="0"/>
              </a:rPr>
              <a:t>Who is currently working on this; and what are they doing?</a:t>
            </a:r>
          </a:p>
          <a:p>
            <a:pPr marL="800100" lvl="1" indent="-342900">
              <a:spcAft>
                <a:spcPts val="1500"/>
              </a:spcAft>
              <a:buFont typeface="Wingdings" panose="05000000000000000000" pitchFamily="2" charset="2"/>
              <a:buChar char="q"/>
              <a:tabLst>
                <a:tab pos="1773238" algn="l"/>
                <a:tab pos="1828800" algn="l"/>
              </a:tabLst>
            </a:pPr>
            <a:r>
              <a:rPr lang="en-US" sz="2300" b="1" dirty="0">
                <a:solidFill>
                  <a:srgbClr val="0039AC"/>
                </a:solidFill>
                <a:latin typeface="Corbel" panose="020B0503020204020204" pitchFamily="34" charset="0"/>
              </a:rPr>
              <a:t>Future State - </a:t>
            </a:r>
            <a:r>
              <a:rPr lang="en-US" sz="2300" dirty="0">
                <a:solidFill>
                  <a:schemeClr val="dk1"/>
                </a:solidFill>
                <a:latin typeface="Corbel" panose="020B0503020204020204" pitchFamily="34" charset="0"/>
              </a:rPr>
              <a:t>What would meaningful progress look like in the next 2 to 3 years?</a:t>
            </a:r>
          </a:p>
          <a:p>
            <a:pPr marL="800100" lvl="1" indent="-342900">
              <a:spcAft>
                <a:spcPts val="1500"/>
              </a:spcAft>
              <a:buFont typeface="Wingdings" panose="05000000000000000000" pitchFamily="2" charset="2"/>
              <a:buChar char="q"/>
              <a:tabLst>
                <a:tab pos="1773238" algn="l"/>
                <a:tab pos="1828800" algn="l"/>
              </a:tabLst>
            </a:pPr>
            <a:r>
              <a:rPr lang="en-US" sz="2300" b="1" dirty="0">
                <a:solidFill>
                  <a:srgbClr val="0039AC"/>
                </a:solidFill>
                <a:latin typeface="Corbel" panose="020B0503020204020204" pitchFamily="34" charset="0"/>
              </a:rPr>
              <a:t>Solutions - </a:t>
            </a:r>
            <a:r>
              <a:rPr lang="en-US" sz="2300" dirty="0">
                <a:solidFill>
                  <a:schemeClr val="dk1"/>
                </a:solidFill>
                <a:latin typeface="Corbel" panose="020B0503020204020204" pitchFamily="34" charset="0"/>
              </a:rPr>
              <a:t>What can be done to make meaningful progress; and what should the Council’s role be in getting there?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4EDFFE2-84F2-D0A5-41C4-5ACDE85C5FDD}"/>
              </a:ext>
            </a:extLst>
          </p:cNvPr>
          <p:cNvSpPr txBox="1"/>
          <p:nvPr/>
        </p:nvSpPr>
        <p:spPr>
          <a:xfrm>
            <a:off x="1075030" y="1089554"/>
            <a:ext cx="9756069" cy="523220"/>
          </a:xfrm>
          <a:prstGeom prst="rect">
            <a:avLst/>
          </a:prstGeom>
        </p:spPr>
        <p:txBody>
          <a:bodyPr wrap="none" rtlCol="0">
            <a:spAutoFit/>
          </a:bodyPr>
          <a:lstStyle/>
          <a:p>
            <a:pPr algn="ctr"/>
            <a:r>
              <a:rPr lang="en-US" sz="2800" b="1" dirty="0">
                <a:solidFill>
                  <a:srgbClr val="0039AC"/>
                </a:solidFill>
                <a:latin typeface="Corbel" panose="020B0503020204020204" pitchFamily="34" charset="0"/>
              </a:rPr>
              <a:t>To Discuss at the Council’s Next Meeting (September 18, 2025)</a:t>
            </a:r>
            <a:endParaRPr lang="en-US" sz="2800" dirty="0">
              <a:solidFill>
                <a:schemeClr val="dk1"/>
              </a:solidFill>
              <a:latin typeface="Book Antiqua" pitchFamily="18" charset="0"/>
            </a:endParaRPr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6AF423D8-B12D-490D-6879-65DAE25E02AE}"/>
              </a:ext>
            </a:extLst>
          </p:cNvPr>
          <p:cNvSpPr/>
          <p:nvPr/>
        </p:nvSpPr>
        <p:spPr bwMode="auto">
          <a:xfrm>
            <a:off x="521465" y="4717972"/>
            <a:ext cx="11149070" cy="1189822"/>
          </a:xfrm>
          <a:prstGeom prst="roundRect">
            <a:avLst/>
          </a:prstGeom>
          <a:solidFill>
            <a:srgbClr val="FBF2E5"/>
          </a:solidFill>
          <a:ln w="38100" cap="flat" cmpd="sng" algn="ctr">
            <a:solidFill>
              <a:srgbClr val="7030A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45720" tIns="45720" rIns="45720" bIns="45720" numCol="1" rtlCol="0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200" b="1" dirty="0">
                <a:solidFill>
                  <a:schemeClr val="dk1"/>
                </a:solidFill>
                <a:latin typeface="Corbel" panose="020B0503020204020204" pitchFamily="34" charset="0"/>
              </a:rPr>
              <a:t>To present at the next meeting, AGE will examine the above from the state’s  </a:t>
            </a:r>
          </a:p>
          <a:p>
            <a:pPr algn="ctr"/>
            <a:r>
              <a:rPr lang="en-US" sz="2200" b="1" dirty="0">
                <a:solidFill>
                  <a:schemeClr val="dk1"/>
                </a:solidFill>
                <a:latin typeface="Corbel" panose="020B0503020204020204" pitchFamily="34" charset="0"/>
              </a:rPr>
              <a:t>perspective by exploring the extent that high-impact challenges are being</a:t>
            </a:r>
          </a:p>
          <a:p>
            <a:pPr algn="ctr"/>
            <a:r>
              <a:rPr lang="en-US" sz="2200" b="1" dirty="0">
                <a:solidFill>
                  <a:schemeClr val="dk1"/>
                </a:solidFill>
                <a:latin typeface="Corbel" panose="020B0503020204020204" pitchFamily="34" charset="0"/>
              </a:rPr>
              <a:t>addressed within the Executive Office of Health and Human Services (EOHHS).</a:t>
            </a:r>
          </a:p>
        </p:txBody>
      </p:sp>
    </p:spTree>
    <p:extLst>
      <p:ext uri="{BB962C8B-B14F-4D97-AF65-F5344CB8AC3E}">
        <p14:creationId xmlns:p14="http://schemas.microsoft.com/office/powerpoint/2010/main" val="312838141"/>
      </p:ext>
    </p:extLst>
  </p:cSld>
  <p:clrMapOvr>
    <a:masterClrMapping/>
  </p:clrMapOvr>
  <p:transition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429355-DC47-4CF9-9AD3-D81B333908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>
                <a:latin typeface="Corbel" panose="020B0503020204020204" pitchFamily="34" charset="0"/>
              </a:rPr>
              <a:t>5. Next Steps &amp; Vote to Adjourn</a:t>
            </a:r>
            <a:br>
              <a:rPr lang="en-US" sz="2800" dirty="0">
                <a:latin typeface="Corbel" panose="020B0503020204020204" pitchFamily="34" charset="0"/>
              </a:rPr>
            </a:br>
            <a:r>
              <a:rPr lang="en-US" sz="2800" dirty="0">
                <a:latin typeface="Corbel" panose="020B0503020204020204" pitchFamily="34" charset="0"/>
              </a:rPr>
              <a:t>    </a:t>
            </a:r>
            <a:r>
              <a:rPr lang="en-US" sz="2800" i="1" dirty="0">
                <a:latin typeface="Corbel" panose="020B0503020204020204" pitchFamily="34" charset="0"/>
                <a:cs typeface="Calibri" panose="020F0502020204030204" pitchFamily="34" charset="0"/>
              </a:rPr>
              <a:t>(3 min)</a:t>
            </a:r>
            <a:endParaRPr lang="en-US" sz="2800" dirty="0">
              <a:latin typeface="Corbel" panose="020B0503020204020204" pitchFamily="34" charset="0"/>
            </a:endParaRPr>
          </a:p>
        </p:txBody>
      </p:sp>
      <p:pic>
        <p:nvPicPr>
          <p:cNvPr id="2050" name="Picture 2" descr="A gavel.">
            <a:extLst>
              <a:ext uri="{FF2B5EF4-FFF2-40B4-BE49-F238E27FC236}">
                <a16:creationId xmlns:a16="http://schemas.microsoft.com/office/drawing/2014/main" id="{19422895-0A0F-4EB9-B171-A64AA5DCD9E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7445" y="5016347"/>
            <a:ext cx="1601052" cy="14555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4FC4A6D1-C32E-40C2-AA04-7C3CD8FE4AE9}"/>
              </a:ext>
            </a:extLst>
          </p:cNvPr>
          <p:cNvSpPr txBox="1"/>
          <p:nvPr/>
        </p:nvSpPr>
        <p:spPr>
          <a:xfrm>
            <a:off x="3946519" y="5349390"/>
            <a:ext cx="2558201" cy="523220"/>
          </a:xfrm>
          <a:prstGeom prst="rect">
            <a:avLst/>
          </a:prstGeom>
        </p:spPr>
        <p:txBody>
          <a:bodyPr wrap="none" rtlCol="0">
            <a:spAutoFit/>
          </a:bodyPr>
          <a:lstStyle/>
          <a:p>
            <a:pPr>
              <a:spcAft>
                <a:spcPts val="2000"/>
              </a:spcAft>
            </a:pPr>
            <a:r>
              <a:rPr lang="en-US" sz="2800" b="1" dirty="0">
                <a:solidFill>
                  <a:srgbClr val="0039AC"/>
                </a:solidFill>
                <a:latin typeface="Calibri" pitchFamily="34" charset="0"/>
                <a:cs typeface="Times New Roman" panose="02020603050405020304" pitchFamily="18" charset="0"/>
              </a:rPr>
              <a:t>Vote to Adjourn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12DCDC2-5428-4E8E-9DF5-92399EAA1166}"/>
              </a:ext>
            </a:extLst>
          </p:cNvPr>
          <p:cNvSpPr txBox="1"/>
          <p:nvPr/>
        </p:nvSpPr>
        <p:spPr>
          <a:xfrm>
            <a:off x="3989584" y="3203487"/>
            <a:ext cx="5253568" cy="1338828"/>
          </a:xfrm>
          <a:prstGeom prst="rect">
            <a:avLst/>
          </a:prstGeom>
          <a:ln w="28575"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sz="2800" b="1" dirty="0">
                <a:solidFill>
                  <a:srgbClr val="0039AC"/>
                </a:solidFill>
                <a:latin typeface="Corbel" panose="020B0503020204020204" pitchFamily="34" charset="0"/>
                <a:cs typeface="Times New Roman" panose="02020603050405020304" pitchFamily="18" charset="0"/>
              </a:rPr>
              <a:t>Next Council Meeting</a:t>
            </a:r>
          </a:p>
          <a:p>
            <a:pPr indent="-225425"/>
            <a:r>
              <a:rPr lang="en-US" sz="2400" b="1" dirty="0">
                <a:solidFill>
                  <a:schemeClr val="dk1"/>
                </a:solidFill>
                <a:latin typeface="Corbel" panose="020B0503020204020204" pitchFamily="34" charset="0"/>
                <a:cs typeface="Calibri" panose="020F0502020204030204" pitchFamily="34" charset="0"/>
              </a:rPr>
              <a:t>Thursday, September 18, 2025 </a:t>
            </a:r>
          </a:p>
          <a:p>
            <a:pPr>
              <a:spcAft>
                <a:spcPts val="2000"/>
              </a:spcAft>
            </a:pPr>
            <a:r>
              <a:rPr lang="en-US" sz="2400" b="1" dirty="0">
                <a:solidFill>
                  <a:schemeClr val="dk1"/>
                </a:solidFill>
                <a:latin typeface="Corbel" panose="020B0503020204020204" pitchFamily="34" charset="0"/>
                <a:cs typeface="Calibri" panose="020F0502020204030204" pitchFamily="34" charset="0"/>
              </a:rPr>
              <a:t> 3:30 pm to 5:00 pm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B2B2DBB-B22E-403E-9B67-ABE9152A11C0}"/>
              </a:ext>
            </a:extLst>
          </p:cNvPr>
          <p:cNvSpPr txBox="1"/>
          <p:nvPr/>
        </p:nvSpPr>
        <p:spPr>
          <a:xfrm>
            <a:off x="7703603" y="4865781"/>
            <a:ext cx="3136995" cy="1345049"/>
          </a:xfrm>
          <a:prstGeom prst="roundRect">
            <a:avLst/>
          </a:prstGeom>
          <a:ln w="57150">
            <a:solidFill>
              <a:srgbClr val="064FBA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chemeClr val="dk1"/>
                </a:solidFill>
                <a:latin typeface="Calibri" pitchFamily="34" charset="0"/>
                <a:cs typeface="Times New Roman" panose="02020603050405020304" pitchFamily="18" charset="0"/>
              </a:rPr>
              <a:t>    </a:t>
            </a:r>
            <a:r>
              <a:rPr lang="en-US" b="1" dirty="0">
                <a:solidFill>
                  <a:schemeClr val="accent6"/>
                </a:solidFill>
                <a:latin typeface="Calibri" pitchFamily="34" charset="0"/>
                <a:cs typeface="Times New Roman" panose="02020603050405020304" pitchFamily="18" charset="0"/>
              </a:rPr>
              <a:t>Council Meetings</a:t>
            </a:r>
          </a:p>
          <a:p>
            <a:pPr algn="ctr"/>
            <a:r>
              <a:rPr lang="en-US" b="1" i="1" dirty="0">
                <a:solidFill>
                  <a:schemeClr val="accent6"/>
                </a:solidFill>
                <a:latin typeface="Calibri" pitchFamily="34" charset="0"/>
                <a:cs typeface="Times New Roman" panose="02020603050405020304" pitchFamily="18" charset="0"/>
              </a:rPr>
              <a:t>  (3:30 pm to 5:00 pm)</a:t>
            </a:r>
          </a:p>
          <a:p>
            <a:pPr indent="176213"/>
            <a:endParaRPr lang="en-US" sz="500" b="1" i="1" dirty="0">
              <a:solidFill>
                <a:schemeClr val="dk1"/>
              </a:solidFill>
              <a:latin typeface="Calibri" pitchFamily="34" charset="0"/>
              <a:cs typeface="Times New Roman" panose="02020603050405020304" pitchFamily="18" charset="0"/>
            </a:endParaRPr>
          </a:p>
          <a:p>
            <a:pPr indent="176213"/>
            <a:r>
              <a:rPr lang="en-US" sz="1600" b="1" i="1" dirty="0">
                <a:solidFill>
                  <a:schemeClr val="dk1"/>
                </a:solidFill>
                <a:latin typeface="Calibri" pitchFamily="34" charset="0"/>
                <a:cs typeface="Times New Roman" panose="02020603050405020304" pitchFamily="18" charset="0"/>
              </a:rPr>
              <a:t>Thursday, September 18, 2025</a:t>
            </a:r>
          </a:p>
          <a:p>
            <a:pPr indent="176213"/>
            <a:r>
              <a:rPr lang="en-US" sz="1600" b="1" i="1" dirty="0">
                <a:solidFill>
                  <a:schemeClr val="dk1"/>
                </a:solidFill>
                <a:latin typeface="Calibri" pitchFamily="34" charset="0"/>
                <a:cs typeface="Times New Roman" panose="02020603050405020304" pitchFamily="18" charset="0"/>
              </a:rPr>
              <a:t>Tuesday, December 16, 2025</a:t>
            </a:r>
            <a:endParaRPr lang="en-US" sz="2400" dirty="0">
              <a:solidFill>
                <a:schemeClr val="dk1"/>
              </a:solidFill>
              <a:latin typeface="Calibri" pitchFamily="34" charset="0"/>
              <a:cs typeface="Times New Roman" panose="02020603050405020304" pitchFamily="18" charset="0"/>
            </a:endParaRPr>
          </a:p>
        </p:txBody>
      </p:sp>
      <p:pic>
        <p:nvPicPr>
          <p:cNvPr id="6" name="Picture 4">
            <a:extLst>
              <a:ext uri="{FF2B5EF4-FFF2-40B4-BE49-F238E27FC236}">
                <a16:creationId xmlns:a16="http://schemas.microsoft.com/office/drawing/2014/main" id="{0CFA5F6C-79F7-D9FA-05AE-3C40D5B4A01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96895" y="0"/>
            <a:ext cx="894624" cy="9280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26B8C426-F289-FD16-6E8D-CFBE16EAC2B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575412" y="3257933"/>
            <a:ext cx="1432045" cy="1432045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38830080-0EB7-CD04-E3E4-70828E49F09D}"/>
              </a:ext>
            </a:extLst>
          </p:cNvPr>
          <p:cNvSpPr txBox="1"/>
          <p:nvPr/>
        </p:nvSpPr>
        <p:spPr>
          <a:xfrm>
            <a:off x="3946518" y="1795250"/>
            <a:ext cx="7107561" cy="892552"/>
          </a:xfrm>
          <a:prstGeom prst="rect">
            <a:avLst/>
          </a:prstGeom>
          <a:ln w="28575"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>
              <a:spcAft>
                <a:spcPts val="2000"/>
              </a:spcAft>
            </a:pPr>
            <a:r>
              <a:rPr lang="en-US" sz="2800" b="1" dirty="0">
                <a:solidFill>
                  <a:srgbClr val="0039AC"/>
                </a:solidFill>
                <a:latin typeface="Corbel" panose="020B0503020204020204" pitchFamily="34" charset="0"/>
                <a:cs typeface="Times New Roman" panose="02020603050405020304" pitchFamily="18" charset="0"/>
              </a:rPr>
              <a:t>Ad Hoc Meeting to Vote on Annual Report</a:t>
            </a:r>
            <a:br>
              <a:rPr lang="en-US" sz="2800" b="1" dirty="0">
                <a:solidFill>
                  <a:srgbClr val="0039AC"/>
                </a:solidFill>
                <a:latin typeface="Corbel" panose="020B0503020204020204" pitchFamily="34" charset="0"/>
                <a:cs typeface="Times New Roman" panose="02020603050405020304" pitchFamily="18" charset="0"/>
              </a:rPr>
            </a:br>
            <a:endParaRPr lang="en-US" sz="2400" b="1" dirty="0">
              <a:solidFill>
                <a:srgbClr val="0039AC"/>
              </a:solidFill>
              <a:latin typeface="Corbel" panose="020B050302020402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BB4E85E7-AE03-CD23-D239-D8A9CA1F2A5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575412" y="1368173"/>
            <a:ext cx="1432045" cy="14320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3570562"/>
      </p:ext>
    </p:extLst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Rectangle 2"/>
          <p:cNvSpPr>
            <a:spLocks noChangeArrowheads="1"/>
          </p:cNvSpPr>
          <p:nvPr/>
        </p:nvSpPr>
        <p:spPr bwMode="auto">
          <a:xfrm>
            <a:off x="0" y="26126"/>
            <a:ext cx="12192000" cy="1905000"/>
          </a:xfrm>
          <a:prstGeom prst="rect">
            <a:avLst/>
          </a:prstGeom>
          <a:solidFill>
            <a:srgbClr val="003366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algn="ctr" eaLnBrk="0" fontAlgn="base" hangingPunct="0">
              <a:spcBef>
                <a:spcPct val="50000"/>
              </a:spcBef>
              <a:spcAft>
                <a:spcPct val="0"/>
              </a:spcAft>
            </a:pPr>
            <a:endParaRPr lang="en-US" sz="1200" b="1" dirty="0">
              <a:solidFill>
                <a:srgbClr val="FFFFFF"/>
              </a:solidFill>
            </a:endParaRPr>
          </a:p>
        </p:txBody>
      </p:sp>
      <p:pic>
        <p:nvPicPr>
          <p:cNvPr id="31747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232519" y="234497"/>
            <a:ext cx="1487488" cy="1543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Rectangle 1"/>
          <p:cNvSpPr/>
          <p:nvPr/>
        </p:nvSpPr>
        <p:spPr bwMode="auto">
          <a:xfrm>
            <a:off x="5930900" y="6471593"/>
            <a:ext cx="368300" cy="230832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45720" tIns="45720" rIns="45720" bIns="45720" numCol="1" rtlCol="0" anchor="ctr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 dirty="0">
              <a:solidFill>
                <a:srgbClr val="000000"/>
              </a:solidFill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base">
              <a:spcAft>
                <a:spcPct val="0"/>
              </a:spcAft>
              <a:defRPr/>
            </a:pPr>
            <a:fld id="{10BB9178-CD62-4077-86B7-EB2F4FBE0F88}" type="datetime1">
              <a:rPr lang="en-US" smtClean="0"/>
              <a:t>5/6/2025</a:t>
            </a:fld>
            <a:endParaRPr lang="en-US" dirty="0"/>
          </a:p>
        </p:txBody>
      </p:sp>
      <p:sp>
        <p:nvSpPr>
          <p:cNvPr id="9" name="Date Placeholder 2">
            <a:extLst>
              <a:ext uri="{FF2B5EF4-FFF2-40B4-BE49-F238E27FC236}">
                <a16:creationId xmlns:a16="http://schemas.microsoft.com/office/drawing/2014/main" id="{B019AF1B-4325-448B-9098-64189208C828}"/>
              </a:ext>
            </a:extLst>
          </p:cNvPr>
          <p:cNvSpPr txBox="1">
            <a:spLocks/>
          </p:cNvSpPr>
          <p:nvPr/>
        </p:nvSpPr>
        <p:spPr>
          <a:xfrm>
            <a:off x="5897850" y="2580566"/>
            <a:ext cx="4339295" cy="1495029"/>
          </a:xfrm>
          <a:prstGeom prst="rect">
            <a:avLst/>
          </a:prstGeom>
          <a:ln w="38100">
            <a:solidFill>
              <a:srgbClr val="FFC000"/>
            </a:solidFill>
          </a:ln>
        </p:spPr>
        <p:txBody>
          <a:bodyPr anchor="b"/>
          <a:lstStyle>
            <a:defPPr>
              <a:defRPr lang="en-US"/>
            </a:defPPr>
            <a:lvl1pPr marL="0" algn="ctr" defTabSz="914400" rtl="0" eaLnBrk="0" latinLnBrk="0" hangingPunct="0">
              <a:spcBef>
                <a:spcPct val="50000"/>
              </a:spcBef>
              <a:defRPr sz="1200" b="1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3200" dirty="0">
              <a:solidFill>
                <a:srgbClr val="00206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3200" dirty="0">
              <a:solidFill>
                <a:srgbClr val="00206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3200" dirty="0">
              <a:solidFill>
                <a:srgbClr val="00206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200" dirty="0">
                <a:solidFill>
                  <a:srgbClr val="002060"/>
                </a:solidFill>
                <a:latin typeface="Corbel" panose="020B0503020204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Annual Report Review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3200" dirty="0">
              <a:solidFill>
                <a:srgbClr val="00206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0" name="Date Placeholder 2">
            <a:extLst>
              <a:ext uri="{FF2B5EF4-FFF2-40B4-BE49-F238E27FC236}">
                <a16:creationId xmlns:a16="http://schemas.microsoft.com/office/drawing/2014/main" id="{59F894BE-D03F-48B0-8346-3F4FD4DE0FE4}"/>
              </a:ext>
            </a:extLst>
          </p:cNvPr>
          <p:cNvSpPr txBox="1">
            <a:spLocks/>
          </p:cNvSpPr>
          <p:nvPr/>
        </p:nvSpPr>
        <p:spPr>
          <a:xfrm>
            <a:off x="6250237" y="4703094"/>
            <a:ext cx="4251125" cy="1264197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ctr" defTabSz="914400" rtl="0" eaLnBrk="0" latinLnBrk="0" hangingPunct="0">
              <a:spcBef>
                <a:spcPct val="50000"/>
              </a:spcBef>
              <a:defRPr sz="1200" b="1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 algn="l" fontAlgn="base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q"/>
              <a:defRPr/>
            </a:pPr>
            <a:r>
              <a:rPr lang="en-US" sz="2800" dirty="0">
                <a:solidFill>
                  <a:srgbClr val="002060"/>
                </a:solidFill>
                <a:latin typeface="Corbel" panose="020B0503020204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Present Highlights</a:t>
            </a:r>
          </a:p>
        </p:txBody>
      </p:sp>
      <p:sp>
        <p:nvSpPr>
          <p:cNvPr id="8" name="Rectangle 3">
            <a:extLst>
              <a:ext uri="{FF2B5EF4-FFF2-40B4-BE49-F238E27FC236}">
                <a16:creationId xmlns:a16="http://schemas.microsoft.com/office/drawing/2014/main" id="{E406050D-39BD-99F5-6D8F-4EA0F2BAC7DB}"/>
              </a:ext>
            </a:extLst>
          </p:cNvPr>
          <p:cNvSpPr>
            <a:spLocks noChangeArrowheads="1"/>
          </p:cNvSpPr>
          <p:nvPr/>
        </p:nvSpPr>
        <p:spPr bwMode="white">
          <a:xfrm>
            <a:off x="2005429" y="177297"/>
            <a:ext cx="6553200" cy="148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64008" tIns="32004" rIns="64008" bIns="32004" anchor="ctr"/>
          <a:lstStyle/>
          <a:p>
            <a:pPr algn="ctr" fontAlgn="base">
              <a:spcBef>
                <a:spcPct val="0"/>
              </a:spcBef>
              <a:spcAft>
                <a:spcPts val="800"/>
              </a:spcAft>
            </a:pPr>
            <a:r>
              <a:rPr lang="en-US" sz="2800" b="1" dirty="0">
                <a:solidFill>
                  <a:srgbClr val="FFC000"/>
                </a:solidFill>
                <a:latin typeface="Corbel" panose="020B0503020204020204" pitchFamily="34" charset="0"/>
              </a:rPr>
              <a:t>Annual Report Review </a:t>
            </a:r>
          </a:p>
          <a:p>
            <a:pPr algn="ctr" fontAlgn="base">
              <a:spcBef>
                <a:spcPct val="0"/>
              </a:spcBef>
              <a:spcAft>
                <a:spcPts val="800"/>
              </a:spcAft>
            </a:pPr>
            <a:r>
              <a:rPr lang="en-US" sz="2800" b="1" dirty="0">
                <a:solidFill>
                  <a:srgbClr val="FFC000"/>
                </a:solidFill>
                <a:latin typeface="Corbel" panose="020B0503020204020204" pitchFamily="34" charset="0"/>
              </a:rPr>
              <a:t>January 2024 – March 2025</a:t>
            </a:r>
          </a:p>
          <a:p>
            <a:pPr algn="ctr" fontAlgn="base">
              <a:spcBef>
                <a:spcPct val="0"/>
              </a:spcBef>
              <a:spcAft>
                <a:spcPts val="800"/>
              </a:spcAft>
            </a:pPr>
            <a:r>
              <a:rPr lang="en-US" sz="2800" b="1" dirty="0">
                <a:solidFill>
                  <a:srgbClr val="FFFFFF"/>
                </a:solidFill>
                <a:latin typeface="Calibri" pitchFamily="34" charset="0"/>
              </a:rPr>
              <a:t>Present Highlights </a:t>
            </a:r>
            <a:r>
              <a:rPr lang="en-US" sz="2800" b="1" i="1" dirty="0">
                <a:solidFill>
                  <a:srgbClr val="FFFFFF"/>
                </a:solidFill>
                <a:latin typeface="Calibri" pitchFamily="34" charset="0"/>
              </a:rPr>
              <a:t>(20 min)</a:t>
            </a:r>
            <a:endParaRPr lang="en-US" sz="2800" b="1" i="1" dirty="0">
              <a:solidFill>
                <a:srgbClr val="FFFFFF"/>
              </a:solidFill>
              <a:latin typeface="Corbel" panose="020B050302020402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23C7715-417D-5B6B-A9AF-4254ED673428}"/>
              </a:ext>
            </a:extLst>
          </p:cNvPr>
          <p:cNvSpPr txBox="1"/>
          <p:nvPr/>
        </p:nvSpPr>
        <p:spPr>
          <a:xfrm>
            <a:off x="5482937" y="6525493"/>
            <a:ext cx="446809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sz="1200" dirty="0">
              <a:solidFill>
                <a:schemeClr val="dk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D1B9079A-8604-62E8-3E4E-E635357611E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15238" y="2548005"/>
            <a:ext cx="2816365" cy="3621823"/>
          </a:xfrm>
          <a:prstGeom prst="rect">
            <a:avLst/>
          </a:prstGeom>
          <a:ln w="38100">
            <a:solidFill>
              <a:srgbClr val="064FBA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CD8A27FB-AC35-D2E6-7783-67DB51D30413}"/>
              </a:ext>
            </a:extLst>
          </p:cNvPr>
          <p:cNvSpPr txBox="1"/>
          <p:nvPr/>
        </p:nvSpPr>
        <p:spPr>
          <a:xfrm>
            <a:off x="2997574" y="2919955"/>
            <a:ext cx="9541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highlight>
                  <a:srgbClr val="FFFF00"/>
                </a:highlight>
              </a:rPr>
              <a:t>DRAFT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4D831CF-7513-C69B-645E-4CD6C14F72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>
              <a:spcAft>
                <a:spcPct val="0"/>
              </a:spcAft>
              <a:defRPr/>
            </a:pPr>
            <a:fld id="{AEDD70FA-59E1-4157-923E-C4A67B08AD84}" type="slidenum">
              <a:rPr lang="en-US" smtClean="0"/>
              <a:pPr fontAlgn="base">
                <a:spcAft>
                  <a:spcPct val="0"/>
                </a:spcAft>
                <a:defRPr/>
              </a:pPr>
              <a:t>3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52AF4F5-D17C-4694-AE39-393E0062CA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652877" y="6400418"/>
            <a:ext cx="384366" cy="365125"/>
          </a:xfrm>
        </p:spPr>
        <p:txBody>
          <a:bodyPr/>
          <a:lstStyle/>
          <a:p>
            <a:pPr fontAlgn="base">
              <a:spcAft>
                <a:spcPct val="0"/>
              </a:spcAft>
              <a:defRPr/>
            </a:pPr>
            <a:r>
              <a:rPr lang="en-US" sz="1100" b="0" dirty="0">
                <a:solidFill>
                  <a:schemeClr val="tx1"/>
                </a:solidFill>
              </a:rPr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9166401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5CF30946-6005-4E9D-BD21-74C4F73851C4}"/>
              </a:ext>
            </a:extLst>
          </p:cNvPr>
          <p:cNvSpPr txBox="1"/>
          <p:nvPr/>
        </p:nvSpPr>
        <p:spPr>
          <a:xfrm>
            <a:off x="1167788" y="209322"/>
            <a:ext cx="8086380" cy="523220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C000"/>
                </a:solidFill>
                <a:latin typeface="Corbel" panose="020B0503020204020204" pitchFamily="34" charset="0"/>
                <a:cs typeface="Times New Roman" panose="02020603050405020304" pitchFamily="18" charset="0"/>
              </a:rPr>
              <a:t>Activities and Achievements by Workstream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D5DF41E-82D3-43B4-866B-7B7105454E8B}"/>
              </a:ext>
            </a:extLst>
          </p:cNvPr>
          <p:cNvSpPr txBox="1"/>
          <p:nvPr/>
        </p:nvSpPr>
        <p:spPr>
          <a:xfrm>
            <a:off x="1388126" y="1386586"/>
            <a:ext cx="9904163" cy="4770537"/>
          </a:xfrm>
          <a:prstGeom prst="rect">
            <a:avLst/>
          </a:prstGeom>
          <a:solidFill>
            <a:schemeClr val="bg1"/>
          </a:solidFill>
          <a:ln w="38100"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</a:pPr>
            <a:r>
              <a:rPr lang="en-US" sz="2000" dirty="0">
                <a:latin typeface="Corbel" panose="020B0503020204020204" pitchFamily="34" charset="0"/>
                <a:cs typeface="Calibri" panose="020F0502020204030204" pitchFamily="34" charset="0"/>
              </a:rPr>
              <a:t>The report includes six sections, one for each of the following workstreams:</a:t>
            </a:r>
          </a:p>
          <a:p>
            <a:pPr fontAlgn="base">
              <a:spcBef>
                <a:spcPct val="0"/>
              </a:spcBef>
            </a:pPr>
            <a:endParaRPr lang="en-US" sz="2400" dirty="0">
              <a:solidFill>
                <a:srgbClr val="064FBA"/>
              </a:solidFill>
              <a:latin typeface="Corbel" panose="020B0503020204020204" pitchFamily="34" charset="0"/>
              <a:cs typeface="Calibri" panose="020F0502020204030204" pitchFamily="34" charset="0"/>
            </a:endParaRPr>
          </a:p>
          <a:p>
            <a:pPr marL="857250" lvl="1" indent="-400050" defTabSz="914400">
              <a:buClr>
                <a:srgbClr val="006AA8"/>
              </a:buClr>
              <a:buSzPct val="100000"/>
              <a:buFont typeface="+mj-lt"/>
              <a:buAutoNum type="arabicParenR"/>
              <a:tabLst>
                <a:tab pos="800100" algn="r"/>
                <a:tab pos="974725" algn="r"/>
              </a:tabLst>
            </a:pPr>
            <a:r>
              <a:rPr lang="en-US" sz="2000" dirty="0">
                <a:solidFill>
                  <a:srgbClr val="006AA8"/>
                </a:solidFill>
                <a:latin typeface="Corbel" panose="020B0503020204020204" pitchFamily="34" charset="0"/>
                <a:cs typeface="Calibri" panose="020F0502020204030204" pitchFamily="34" charset="0"/>
              </a:rPr>
              <a:t>Caregiver Support and Public Awareness</a:t>
            </a:r>
          </a:p>
          <a:p>
            <a:pPr marL="857250" lvl="1" indent="-400050" defTabSz="914400">
              <a:buClr>
                <a:srgbClr val="006AA8"/>
              </a:buClr>
              <a:buSzPct val="100000"/>
              <a:buFont typeface="+mj-lt"/>
              <a:buAutoNum type="arabicParenR"/>
              <a:tabLst>
                <a:tab pos="800100" algn="r"/>
                <a:tab pos="974725" algn="r"/>
              </a:tabLst>
            </a:pPr>
            <a:r>
              <a:rPr lang="en-US" sz="2000" dirty="0">
                <a:solidFill>
                  <a:srgbClr val="006AA8"/>
                </a:solidFill>
                <a:latin typeface="Corbel" panose="020B0503020204020204" pitchFamily="34" charset="0"/>
                <a:cs typeface="Calibri" panose="020F0502020204030204" pitchFamily="34" charset="0"/>
              </a:rPr>
              <a:t>Diagnosis and Services Navigation</a:t>
            </a:r>
          </a:p>
          <a:p>
            <a:pPr marL="857250" lvl="1" indent="-400050" defTabSz="914400">
              <a:buClr>
                <a:srgbClr val="006AA8"/>
              </a:buClr>
              <a:buSzPct val="100000"/>
              <a:buFont typeface="+mj-lt"/>
              <a:buAutoNum type="arabicParenR"/>
              <a:tabLst>
                <a:tab pos="800100" algn="r"/>
                <a:tab pos="974725" algn="r"/>
              </a:tabLst>
            </a:pPr>
            <a:r>
              <a:rPr lang="en-US" sz="2000" dirty="0">
                <a:solidFill>
                  <a:srgbClr val="006AA8"/>
                </a:solidFill>
                <a:latin typeface="Corbel" panose="020B0503020204020204" pitchFamily="34" charset="0"/>
                <a:cs typeface="Calibri" panose="020F0502020204030204" pitchFamily="34" charset="0"/>
              </a:rPr>
              <a:t>Equitable Access and Care</a:t>
            </a:r>
          </a:p>
          <a:p>
            <a:pPr marL="857250" lvl="1" indent="-400050" defTabSz="914400">
              <a:buClr>
                <a:srgbClr val="006AA8"/>
              </a:buClr>
              <a:buSzPct val="100000"/>
              <a:buFont typeface="+mj-lt"/>
              <a:buAutoNum type="arabicParenR"/>
              <a:tabLst>
                <a:tab pos="800100" algn="r"/>
                <a:tab pos="974725" algn="r"/>
              </a:tabLst>
            </a:pPr>
            <a:r>
              <a:rPr lang="en-US" sz="2000" dirty="0">
                <a:solidFill>
                  <a:srgbClr val="006AA8"/>
                </a:solidFill>
                <a:latin typeface="Corbel" panose="020B0503020204020204" pitchFamily="34" charset="0"/>
                <a:cs typeface="Calibri" panose="020F0502020204030204" pitchFamily="34" charset="0"/>
              </a:rPr>
              <a:t>Physical Infrastructure </a:t>
            </a:r>
          </a:p>
          <a:p>
            <a:pPr marL="857250" lvl="1" indent="-400050" defTabSz="914400">
              <a:buClr>
                <a:srgbClr val="006AA8"/>
              </a:buClr>
              <a:buSzPct val="100000"/>
              <a:buFont typeface="+mj-lt"/>
              <a:buAutoNum type="arabicParenR"/>
              <a:tabLst>
                <a:tab pos="800100" algn="r"/>
                <a:tab pos="974725" algn="r"/>
              </a:tabLst>
            </a:pPr>
            <a:r>
              <a:rPr lang="en-US" sz="2000" dirty="0">
                <a:solidFill>
                  <a:srgbClr val="006AA8"/>
                </a:solidFill>
                <a:latin typeface="Corbel" panose="020B0503020204020204" pitchFamily="34" charset="0"/>
                <a:cs typeface="Calibri" panose="020F0502020204030204" pitchFamily="34" charset="0"/>
              </a:rPr>
              <a:t>Public Health Infrastructure</a:t>
            </a:r>
          </a:p>
          <a:p>
            <a:pPr marL="857250" lvl="1" indent="-400050" defTabSz="914400">
              <a:buClr>
                <a:srgbClr val="006AA8"/>
              </a:buClr>
              <a:buSzPct val="100000"/>
              <a:buFont typeface="+mj-lt"/>
              <a:buAutoNum type="arabicParenR"/>
              <a:tabLst>
                <a:tab pos="800100" algn="r"/>
                <a:tab pos="974725" algn="r"/>
              </a:tabLst>
            </a:pPr>
            <a:r>
              <a:rPr lang="en-US" sz="2000" dirty="0">
                <a:solidFill>
                  <a:srgbClr val="006AA8"/>
                </a:solidFill>
                <a:latin typeface="Corbel" panose="020B0503020204020204" pitchFamily="34" charset="0"/>
                <a:cs typeface="Calibri" panose="020F0502020204030204" pitchFamily="34" charset="0"/>
              </a:rPr>
              <a:t>Quality of Care</a:t>
            </a:r>
          </a:p>
          <a:p>
            <a:pPr lvl="1" defTabSz="914400">
              <a:buClr>
                <a:srgbClr val="006AA8"/>
              </a:buClr>
              <a:buSzPct val="100000"/>
              <a:tabLst>
                <a:tab pos="800100" algn="r"/>
                <a:tab pos="974725" algn="r"/>
              </a:tabLst>
            </a:pPr>
            <a:endParaRPr lang="en-US" sz="2000" dirty="0">
              <a:solidFill>
                <a:srgbClr val="006AA8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fontAlgn="base">
              <a:spcBef>
                <a:spcPct val="0"/>
              </a:spcBef>
            </a:pPr>
            <a:r>
              <a:rPr lang="en-US" sz="2000" dirty="0">
                <a:latin typeface="Corbel" panose="020B0503020204020204" pitchFamily="34" charset="0"/>
                <a:cs typeface="Calibri" panose="020F0502020204030204" pitchFamily="34" charset="0"/>
              </a:rPr>
              <a:t>For each recommendation in the state plan, the report includes activities and accomplishments (January 2024 through March 2025); and next steps.</a:t>
            </a:r>
          </a:p>
          <a:p>
            <a:pPr fontAlgn="base">
              <a:spcBef>
                <a:spcPct val="0"/>
              </a:spcBef>
            </a:pPr>
            <a:endParaRPr lang="en-US" sz="2000" dirty="0">
              <a:latin typeface="Corbel" panose="020B0503020204020204" pitchFamily="34" charset="0"/>
              <a:cs typeface="Calibri" panose="020F0502020204030204" pitchFamily="34" charset="0"/>
            </a:endParaRPr>
          </a:p>
          <a:p>
            <a:pPr fontAlgn="base">
              <a:spcBef>
                <a:spcPct val="0"/>
              </a:spcBef>
            </a:pPr>
            <a:r>
              <a:rPr lang="en-US" sz="2000" dirty="0">
                <a:latin typeface="Corbel" panose="020B0503020204020204" pitchFamily="34" charset="0"/>
                <a:cs typeface="Calibri" panose="020F0502020204030204" pitchFamily="34" charset="0"/>
              </a:rPr>
              <a:t>Invaluable volunteers and teams  worked on behalf of the Council.</a:t>
            </a:r>
          </a:p>
          <a:p>
            <a:pPr fontAlgn="base">
              <a:spcBef>
                <a:spcPct val="0"/>
              </a:spcBef>
            </a:pPr>
            <a:endParaRPr lang="en-US" sz="2000" dirty="0">
              <a:latin typeface="Corbel" panose="020B0503020204020204" pitchFamily="34" charset="0"/>
              <a:cs typeface="Calibri" panose="020F0502020204030204" pitchFamily="34" charset="0"/>
            </a:endParaRPr>
          </a:p>
          <a:p>
            <a:pPr fontAlgn="base">
              <a:spcBef>
                <a:spcPct val="0"/>
              </a:spcBef>
            </a:pPr>
            <a:r>
              <a:rPr lang="en-US" sz="2000" dirty="0">
                <a:latin typeface="Corbel" panose="020B0503020204020204" pitchFamily="34" charset="0"/>
                <a:cs typeface="Calibri" panose="020F0502020204030204" pitchFamily="34" charset="0"/>
              </a:rPr>
              <a:t>See the report for a list of all team members by team and workstream. </a:t>
            </a:r>
            <a:endParaRPr lang="en-US" sz="2000" dirty="0">
              <a:solidFill>
                <a:srgbClr val="006AA8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2" name="Picture 11" descr="Symbolic depiction of professionals working together.">
            <a:extLst>
              <a:ext uri="{FF2B5EF4-FFF2-40B4-BE49-F238E27FC236}">
                <a16:creationId xmlns:a16="http://schemas.microsoft.com/office/drawing/2014/main" id="{2D49237E-0A9A-4DDA-AE8B-14D49878CD5D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7249655" y="1848271"/>
            <a:ext cx="2467223" cy="2139836"/>
          </a:xfrm>
          <a:prstGeom prst="rect">
            <a:avLst/>
          </a:prstGeom>
          <a:ln w="28575">
            <a:solidFill>
              <a:schemeClr val="bg1"/>
            </a:solidFill>
          </a:ln>
        </p:spPr>
      </p:pic>
      <p:pic>
        <p:nvPicPr>
          <p:cNvPr id="2" name="Picture 4">
            <a:extLst>
              <a:ext uri="{FF2B5EF4-FFF2-40B4-BE49-F238E27FC236}">
                <a16:creationId xmlns:a16="http://schemas.microsoft.com/office/drawing/2014/main" id="{0D491D8A-F99F-C517-7636-C6F360E21DB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96895" y="0"/>
            <a:ext cx="894624" cy="9280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080313237"/>
      </p:ext>
    </p:extLst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5CF30946-6005-4E9D-BD21-74C4F73851C4}"/>
              </a:ext>
            </a:extLst>
          </p:cNvPr>
          <p:cNvSpPr txBox="1"/>
          <p:nvPr/>
        </p:nvSpPr>
        <p:spPr>
          <a:xfrm>
            <a:off x="1116086" y="204437"/>
            <a:ext cx="7296395" cy="523220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C000"/>
                </a:solidFill>
                <a:latin typeface="Corbel" panose="020B0503020204020204" pitchFamily="34" charset="0"/>
                <a:cs typeface="Calibri" panose="020F0502020204030204" pitchFamily="34" charset="0"/>
              </a:rPr>
              <a:t>1. Caregiver Support and Public Awareness</a:t>
            </a:r>
            <a:endParaRPr lang="en-US" sz="2800" b="1" dirty="0">
              <a:solidFill>
                <a:srgbClr val="FFC000"/>
              </a:solidFill>
              <a:latin typeface="Corbel" panose="020B0503020204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97179EF-89E4-46BD-8A36-1D93F2529992}"/>
              </a:ext>
            </a:extLst>
          </p:cNvPr>
          <p:cNvSpPr txBox="1"/>
          <p:nvPr/>
        </p:nvSpPr>
        <p:spPr>
          <a:xfrm>
            <a:off x="429658" y="5030921"/>
            <a:ext cx="11380423" cy="1118255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>
              <a:spcAft>
                <a:spcPts val="1000"/>
              </a:spcAft>
            </a:pPr>
            <a:r>
              <a:rPr lang="en-US" b="1" dirty="0">
                <a:solidFill>
                  <a:srgbClr val="000099"/>
                </a:solidFill>
                <a:latin typeface="Corbel" panose="020B0503020204020204" pitchFamily="34" charset="0"/>
                <a:cs typeface="Calibri" panose="020F0502020204030204" pitchFamily="34" charset="0"/>
              </a:rPr>
              <a:t>Workstream Leads</a:t>
            </a:r>
            <a:r>
              <a:rPr lang="en-US" dirty="0">
                <a:solidFill>
                  <a:srgbClr val="000099"/>
                </a:solidFill>
                <a:latin typeface="Corbel" panose="020B0503020204020204" pitchFamily="34" charset="0"/>
                <a:cs typeface="Calibri" panose="020F0502020204030204" pitchFamily="34" charset="0"/>
              </a:rPr>
              <a:t> </a:t>
            </a:r>
          </a:p>
          <a:p>
            <a:pPr>
              <a:spcAft>
                <a:spcPts val="1000"/>
              </a:spcAft>
            </a:pPr>
            <a:r>
              <a:rPr lang="en-US" sz="1600" b="1" dirty="0">
                <a:solidFill>
                  <a:schemeClr val="dk1"/>
                </a:solidFill>
                <a:latin typeface="Corbel" panose="020B0503020204020204" pitchFamily="34" charset="0"/>
                <a:cs typeface="Calibri" panose="020F0502020204030204" pitchFamily="34" charset="0"/>
              </a:rPr>
              <a:t>Barbara Meehan, Council Member - </a:t>
            </a:r>
            <a:r>
              <a:rPr lang="en-US" sz="1600" dirty="0">
                <a:solidFill>
                  <a:schemeClr val="dk1"/>
                </a:solidFill>
                <a:latin typeface="Corbel" panose="020B0503020204020204" pitchFamily="34" charset="0"/>
                <a:cs typeface="Calibri" panose="020F0502020204030204" pitchFamily="34" charset="0"/>
              </a:rPr>
              <a:t>Dementia Advocate, Former Caregiver</a:t>
            </a:r>
          </a:p>
          <a:p>
            <a:pPr>
              <a:spcAft>
                <a:spcPts val="1000"/>
              </a:spcAft>
            </a:pPr>
            <a:r>
              <a:rPr lang="en-US" sz="1600" b="1" dirty="0">
                <a:solidFill>
                  <a:schemeClr val="dk1"/>
                </a:solidFill>
                <a:latin typeface="Corbel" panose="020B0503020204020204" pitchFamily="34" charset="0"/>
                <a:cs typeface="Calibri" panose="020F0502020204030204" pitchFamily="34" charset="0"/>
              </a:rPr>
              <a:t>Hector R. Montesino, Council Member - </a:t>
            </a:r>
            <a:r>
              <a:rPr lang="en-US" sz="1600" dirty="0">
                <a:solidFill>
                  <a:schemeClr val="dk1"/>
                </a:solidFill>
                <a:latin typeface="Corbel" panose="020B0503020204020204" pitchFamily="34" charset="0"/>
                <a:cs typeface="Calibri" panose="020F0502020204030204" pitchFamily="34" charset="0"/>
              </a:rPr>
              <a:t>President and CEO, Embrace Home Care and Health Services, Dementia Advocate</a:t>
            </a:r>
          </a:p>
        </p:txBody>
      </p:sp>
      <p:pic>
        <p:nvPicPr>
          <p:cNvPr id="3" name="Picture 2" descr="An older woman and younger woman laughing while walking together outdoors.">
            <a:extLst>
              <a:ext uri="{FF2B5EF4-FFF2-40B4-BE49-F238E27FC236}">
                <a16:creationId xmlns:a16="http://schemas.microsoft.com/office/drawing/2014/main" id="{2179C358-9944-FD20-17E7-5686F164A65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121" y="1299990"/>
            <a:ext cx="4692710" cy="3338111"/>
          </a:xfrm>
          <a:prstGeom prst="rect">
            <a:avLst/>
          </a:prstGeom>
          <a:noFill/>
          <a:ln w="57150">
            <a:solidFill>
              <a:srgbClr val="FFC000"/>
            </a:solidFill>
          </a:ln>
        </p:spPr>
      </p:pic>
      <p:pic>
        <p:nvPicPr>
          <p:cNvPr id="2" name="Picture 4">
            <a:extLst>
              <a:ext uri="{FF2B5EF4-FFF2-40B4-BE49-F238E27FC236}">
                <a16:creationId xmlns:a16="http://schemas.microsoft.com/office/drawing/2014/main" id="{8226D7AC-6786-8294-A406-1CF57A2375A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96895" y="0"/>
            <a:ext cx="894624" cy="9280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7BEBD2BC-5DCF-7202-C661-E5BAA745613C}"/>
              </a:ext>
            </a:extLst>
          </p:cNvPr>
          <p:cNvSpPr txBox="1"/>
          <p:nvPr/>
        </p:nvSpPr>
        <p:spPr>
          <a:xfrm>
            <a:off x="5277080" y="1311007"/>
            <a:ext cx="6433851" cy="3342453"/>
          </a:xfrm>
          <a:prstGeom prst="rect">
            <a:avLst/>
          </a:prstGeom>
          <a:solidFill>
            <a:srgbClr val="F6E1C2"/>
          </a:solidFill>
          <a:ln w="57150">
            <a:solidFill>
              <a:srgbClr val="FFDC6D"/>
            </a:solidFill>
          </a:ln>
          <a:effectLst/>
        </p:spPr>
        <p:txBody>
          <a:bodyPr wrap="square" rtlCol="0">
            <a:spAutoFit/>
          </a:bodyPr>
          <a:lstStyle/>
          <a:p>
            <a:pPr marL="0" indent="0" algn="ctr">
              <a:buFont typeface="Wingdings" pitchFamily="2" charset="2"/>
              <a:buNone/>
            </a:pPr>
            <a:endParaRPr lang="en-US" sz="2400" b="1" dirty="0">
              <a:solidFill>
                <a:schemeClr val="dk1"/>
              </a:solidFill>
              <a:latin typeface="Corbel" panose="020B0503020204020204" pitchFamily="34" charset="0"/>
            </a:endParaRPr>
          </a:p>
          <a:p>
            <a:pPr marL="0" indent="0" algn="ctr">
              <a:buFont typeface="Wingdings" pitchFamily="2" charset="2"/>
              <a:buNone/>
            </a:pPr>
            <a:r>
              <a:rPr lang="en-US" sz="2400" b="1" dirty="0">
                <a:solidFill>
                  <a:srgbClr val="004A82"/>
                </a:solidFill>
                <a:latin typeface="Corbel" panose="020B0503020204020204" pitchFamily="34" charset="0"/>
              </a:rPr>
              <a:t>Workstream Goals</a:t>
            </a:r>
          </a:p>
          <a:p>
            <a:pPr marL="0" indent="0" algn="ctr">
              <a:buFont typeface="Wingdings" pitchFamily="2" charset="2"/>
              <a:buNone/>
            </a:pPr>
            <a:endParaRPr lang="en-US" sz="2400" b="1" dirty="0">
              <a:solidFill>
                <a:schemeClr val="dk1"/>
              </a:solidFill>
              <a:latin typeface="Corbel" panose="020B0503020204020204" pitchFamily="34" charset="0"/>
            </a:endParaRPr>
          </a:p>
          <a:p>
            <a:pPr marL="461963" marR="0" lvl="0" indent="-352425">
              <a:lnSpc>
                <a:spcPct val="107000"/>
              </a:lnSpc>
              <a:spcAft>
                <a:spcPts val="1800"/>
              </a:spcAft>
              <a:buFont typeface="Symbol" panose="05050102010706020507" pitchFamily="18" charset="2"/>
              <a:buChar char=""/>
            </a:pPr>
            <a:r>
              <a:rPr lang="en-US" sz="2000" dirty="0">
                <a:solidFill>
                  <a:srgbClr val="000000"/>
                </a:solidFill>
                <a:effectLst/>
                <a:latin typeface="Corbel" panose="020B05030202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Identify short-term approaches to improve awareness of the pathways to available supports and services for dementia caregivers and persons living with dementia</a:t>
            </a:r>
            <a:endParaRPr lang="en-US" sz="2000" dirty="0">
              <a:effectLst/>
              <a:latin typeface="Corbel" panose="020B0503020204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61963" marR="0" lvl="0" indent="-352425">
              <a:spcAft>
                <a:spcPts val="1200"/>
              </a:spcAft>
              <a:buFont typeface="Symbol" panose="05050102010706020507" pitchFamily="18" charset="2"/>
              <a:buChar char=""/>
            </a:pPr>
            <a:r>
              <a:rPr lang="en-US" sz="2000" dirty="0">
                <a:solidFill>
                  <a:srgbClr val="000000"/>
                </a:solidFill>
                <a:effectLst/>
                <a:latin typeface="Corbel" panose="020B05030202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Compare and evaluate the experiences of caregivers of people living with dementia as they navigate the Commonwealth’s system of supports and services</a:t>
            </a:r>
            <a:endParaRPr lang="en-US" sz="200" dirty="0">
              <a:solidFill>
                <a:schemeClr val="dk1"/>
              </a:solidFill>
              <a:latin typeface="Corbel" panose="020B05030202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91716137"/>
      </p:ext>
    </p:extLst>
  </p:cSld>
  <p:clrMapOvr>
    <a:masterClrMapping/>
  </p:clrMapOvr>
  <p:transition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22BE9520-BEFB-4419-A668-9C90102AED12}"/>
              </a:ext>
            </a:extLst>
          </p:cNvPr>
          <p:cNvSpPr txBox="1"/>
          <p:nvPr/>
        </p:nvSpPr>
        <p:spPr>
          <a:xfrm>
            <a:off x="330506" y="1033095"/>
            <a:ext cx="11589744" cy="882293"/>
          </a:xfrm>
          <a:prstGeom prst="rect">
            <a:avLst/>
          </a:prstGeom>
          <a:solidFill>
            <a:srgbClr val="FFEEB9"/>
          </a:solidFill>
          <a:ln w="38100">
            <a:solidFill>
              <a:srgbClr val="064FBA"/>
            </a:solidFill>
          </a:ln>
        </p:spPr>
        <p:txBody>
          <a:bodyPr wrap="square" rtlCol="0">
            <a:spAutoFit/>
          </a:bodyPr>
          <a:lstStyle/>
          <a:p>
            <a:pPr algn="ctr" fontAlgn="base">
              <a:spcBef>
                <a:spcPts val="1000"/>
              </a:spcBef>
              <a:spcAft>
                <a:spcPts val="500"/>
              </a:spcAft>
            </a:pPr>
            <a:r>
              <a:rPr lang="en-US" sz="2400" b="1" dirty="0">
                <a:solidFill>
                  <a:srgbClr val="0039AC"/>
                </a:solidFill>
                <a:latin typeface="Corbel" panose="020B0503020204020204" pitchFamily="34" charset="0"/>
                <a:cs typeface="Calibri" panose="020F0502020204030204" pitchFamily="34" charset="0"/>
              </a:rPr>
              <a:t>Public Service Announcements and Video Production</a:t>
            </a:r>
          </a:p>
          <a:p>
            <a:pPr marL="804863" lvl="1" indent="-342900" defTabSz="914400" fontAlgn="base">
              <a:spcAft>
                <a:spcPts val="500"/>
              </a:spcAft>
              <a:buSzPct val="100000"/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0000"/>
                </a:solidFill>
                <a:latin typeface="Corbel" panose="020B0503020204020204" pitchFamily="34" charset="0"/>
                <a:cs typeface="Times New Roman" panose="02020603050405020304" pitchFamily="18" charset="0"/>
              </a:rPr>
              <a:t>Produced videos and content for public service announcements for distribution in June.</a:t>
            </a:r>
          </a:p>
          <a:p>
            <a:pPr marL="804863" lvl="1" indent="-342900" defTabSz="914400" fontAlgn="base">
              <a:spcAft>
                <a:spcPts val="500"/>
              </a:spcAft>
              <a:buSzPct val="100000"/>
              <a:buFont typeface="Arial" panose="020B0604020202020204" pitchFamily="34" charset="0"/>
              <a:buChar char="•"/>
            </a:pPr>
            <a:endParaRPr lang="en-US" sz="100" dirty="0">
              <a:solidFill>
                <a:srgbClr val="000000"/>
              </a:solidFill>
              <a:latin typeface="Corbel" panose="020B0503020204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AutoShape 2" descr="Question Mark Circle Outline icon">
            <a:extLst>
              <a:ext uri="{FF2B5EF4-FFF2-40B4-BE49-F238E27FC236}">
                <a16:creationId xmlns:a16="http://schemas.microsoft.com/office/drawing/2014/main" id="{AEE841FD-414E-4024-A7FA-ADC6CC2D6306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6" name="AutoShape 4" descr="Question Mark Circle Outline icon">
            <a:extLst>
              <a:ext uri="{FF2B5EF4-FFF2-40B4-BE49-F238E27FC236}">
                <a16:creationId xmlns:a16="http://schemas.microsoft.com/office/drawing/2014/main" id="{73ACD543-BA88-45D5-B0E3-678A68C6AD33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096000" y="34290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9B735359-836B-4DDD-9E1A-8DA84CA84BEF}"/>
              </a:ext>
            </a:extLst>
          </p:cNvPr>
          <p:cNvSpPr txBox="1"/>
          <p:nvPr/>
        </p:nvSpPr>
        <p:spPr>
          <a:xfrm>
            <a:off x="1424481" y="209006"/>
            <a:ext cx="6739806" cy="523220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rgbClr val="FFC000"/>
                </a:solidFill>
                <a:latin typeface="Corbel" panose="020B0503020204020204" pitchFamily="34" charset="0"/>
                <a:cs typeface="Times New Roman" panose="02020603050405020304" pitchFamily="18" charset="0"/>
              </a:rPr>
              <a:t>1. Caregiver Support and Public Awareness             </a:t>
            </a:r>
          </a:p>
        </p:txBody>
      </p:sp>
      <p:pic>
        <p:nvPicPr>
          <p:cNvPr id="4" name="Picture 3" descr="An older woman and younger woman laughing while walking together outdoors.">
            <a:extLst>
              <a:ext uri="{FF2B5EF4-FFF2-40B4-BE49-F238E27FC236}">
                <a16:creationId xmlns:a16="http://schemas.microsoft.com/office/drawing/2014/main" id="{85D4CE50-5139-A82A-68AE-C451C5402AB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418359" cy="914400"/>
          </a:xfrm>
          <a:prstGeom prst="rect">
            <a:avLst/>
          </a:prstGeom>
          <a:noFill/>
          <a:ln w="57150">
            <a:noFill/>
          </a:ln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B7E62149-28D4-7F1F-BED5-D5DC5DE4C3F7}"/>
              </a:ext>
            </a:extLst>
          </p:cNvPr>
          <p:cNvSpPr txBox="1"/>
          <p:nvPr/>
        </p:nvSpPr>
        <p:spPr>
          <a:xfrm>
            <a:off x="330506" y="1990640"/>
            <a:ext cx="11589744" cy="4532010"/>
          </a:xfrm>
          <a:prstGeom prst="rect">
            <a:avLst/>
          </a:prstGeom>
          <a:solidFill>
            <a:srgbClr val="FFEEB9"/>
          </a:solidFill>
          <a:ln w="38100">
            <a:solidFill>
              <a:srgbClr val="064FBA"/>
            </a:solidFill>
          </a:ln>
        </p:spPr>
        <p:txBody>
          <a:bodyPr wrap="square" rtlCol="0">
            <a:spAutoFit/>
          </a:bodyPr>
          <a:lstStyle/>
          <a:p>
            <a:pPr algn="ctr" fontAlgn="base">
              <a:spcAft>
                <a:spcPts val="1000"/>
              </a:spcAft>
              <a:tabLst>
                <a:tab pos="231775" algn="l"/>
              </a:tabLst>
            </a:pPr>
            <a:r>
              <a:rPr lang="en-US" sz="2400" b="1" dirty="0">
                <a:solidFill>
                  <a:srgbClr val="0039AC"/>
                </a:solidFill>
                <a:latin typeface="Corbel" panose="020B0503020204020204" pitchFamily="34" charset="0"/>
                <a:cs typeface="Calibri" panose="020F0502020204030204" pitchFamily="34" charset="0"/>
              </a:rPr>
              <a:t>Caregiver Experience with Aging Services Access Points (ASAPs)</a:t>
            </a:r>
          </a:p>
          <a:p>
            <a:pPr marL="0" marR="0">
              <a:spcAft>
                <a:spcPts val="1000"/>
              </a:spcAft>
              <a:buNone/>
            </a:pPr>
            <a:r>
              <a:rPr lang="en-US" sz="2000" b="1" kern="100" dirty="0">
                <a:solidFill>
                  <a:srgbClr val="000000"/>
                </a:solidFill>
                <a:effectLst/>
                <a:latin typeface="Corbel" panose="020B0503020204020204" pitchFamily="34" charset="0"/>
                <a:ea typeface="Aptos" panose="020B0004020202020204" pitchFamily="34" charset="0"/>
              </a:rPr>
              <a:t>Implemented Changes in Response to </a:t>
            </a:r>
            <a:r>
              <a:rPr lang="en-US" sz="2000" b="1" dirty="0">
                <a:solidFill>
                  <a:srgbClr val="000000"/>
                </a:solidFill>
                <a:latin typeface="Corbel" panose="020B0503020204020204" pitchFamily="34" charset="0"/>
                <a:cs typeface="Times New Roman" panose="02020603050405020304" pitchFamily="18" charset="0"/>
              </a:rPr>
              <a:t>Market Research Findings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i="1" u="sng" dirty="0">
                <a:solidFill>
                  <a:srgbClr val="000000"/>
                </a:solidFill>
                <a:latin typeface="Corbel" panose="020B0503020204020204" pitchFamily="34" charset="0"/>
                <a:cs typeface="Times New Roman" panose="02020603050405020304" pitchFamily="18" charset="0"/>
              </a:rPr>
              <a:t>Rebranding</a:t>
            </a:r>
            <a:r>
              <a:rPr lang="en-US" i="1" dirty="0">
                <a:solidFill>
                  <a:srgbClr val="000000"/>
                </a:solidFill>
                <a:latin typeface="Corbel" panose="020B0503020204020204" pitchFamily="34" charset="0"/>
                <a:cs typeface="Times New Roman" panose="02020603050405020304" pitchFamily="18" charset="0"/>
              </a:rPr>
              <a:t>.</a:t>
            </a:r>
            <a:r>
              <a:rPr lang="en-US" dirty="0">
                <a:solidFill>
                  <a:srgbClr val="000000"/>
                </a:solidFill>
                <a:latin typeface="Corbel" panose="020B0503020204020204" pitchFamily="34" charset="0"/>
                <a:cs typeface="Times New Roman" panose="02020603050405020304" pitchFamily="18" charset="0"/>
              </a:rPr>
              <a:t>  Changed name to “Executive Office of Aging &amp; Independence” (AGE), </a:t>
            </a:r>
            <a:r>
              <a:rPr lang="en-US" dirty="0">
                <a:solidFill>
                  <a:srgbClr val="000000"/>
                </a:solidFill>
                <a:effectLst/>
                <a:latin typeface="Corbel" panose="020B0503020204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recognizing how </a:t>
            </a:r>
          </a:p>
          <a:p>
            <a:pPr marL="804863" lvl="1">
              <a:spcAft>
                <a:spcPts val="1000"/>
              </a:spcAft>
            </a:pPr>
            <a:r>
              <a:rPr lang="en-US" dirty="0">
                <a:solidFill>
                  <a:srgbClr val="000000"/>
                </a:solidFill>
                <a:latin typeface="Corbel" panose="020B0503020204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adults </a:t>
            </a:r>
            <a:r>
              <a:rPr lang="en-US" dirty="0">
                <a:solidFill>
                  <a:srgbClr val="000000"/>
                </a:solidFill>
                <a:effectLst/>
                <a:latin typeface="Corbel" panose="020B0503020204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value independence and self-determination. </a:t>
            </a:r>
          </a:p>
          <a:p>
            <a:pPr marL="800100" lvl="1" indent="-342900">
              <a:spcAft>
                <a:spcPts val="1500"/>
              </a:spcAft>
              <a:buFont typeface="Arial" panose="020B0604020202020204" pitchFamily="34" charset="0"/>
              <a:buChar char="•"/>
            </a:pPr>
            <a:r>
              <a:rPr lang="en-US" i="1" u="sng" dirty="0">
                <a:solidFill>
                  <a:srgbClr val="000000"/>
                </a:solidFill>
                <a:effectLst/>
                <a:latin typeface="Corbel" panose="020B0503020204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Caregiver Portal</a:t>
            </a:r>
            <a:r>
              <a:rPr lang="en-US" dirty="0">
                <a:solidFill>
                  <a:srgbClr val="000000"/>
                </a:solidFill>
                <a:effectLst/>
                <a:latin typeface="Corbel" panose="020B0503020204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 Added</a:t>
            </a:r>
            <a:r>
              <a:rPr lang="en-US" kern="100" dirty="0">
                <a:solidFill>
                  <a:srgbClr val="000000"/>
                </a:solidFill>
                <a:effectLst/>
                <a:latin typeface="Corbel" panose="020B0503020204020204" pitchFamily="34" charset="0"/>
                <a:ea typeface="Calibri" panose="020F0502020204030204" pitchFamily="34" charset="0"/>
              </a:rPr>
              <a:t> concise </a:t>
            </a:r>
            <a:r>
              <a:rPr lang="en-US" kern="100" dirty="0">
                <a:solidFill>
                  <a:srgbClr val="000000"/>
                </a:solidFill>
                <a:latin typeface="Corbel" panose="020B0503020204020204" pitchFamily="34" charset="0"/>
                <a:ea typeface="Calibri" panose="020F0502020204030204" pitchFamily="34" charset="0"/>
              </a:rPr>
              <a:t>information to </a:t>
            </a:r>
            <a:r>
              <a:rPr lang="en-US" kern="100" dirty="0" err="1">
                <a:solidFill>
                  <a:srgbClr val="000000"/>
                </a:solidFill>
                <a:effectLst/>
                <a:latin typeface="Corbel" panose="020B0503020204020204" pitchFamily="34" charset="0"/>
                <a:ea typeface="Calibri" panose="020F0502020204030204" pitchFamily="34" charset="0"/>
              </a:rPr>
              <a:t>AGE’s</a:t>
            </a:r>
            <a:r>
              <a:rPr lang="en-US" kern="100" dirty="0">
                <a:solidFill>
                  <a:srgbClr val="000000"/>
                </a:solidFill>
                <a:effectLst/>
                <a:latin typeface="Corbel" panose="020B0503020204020204" pitchFamily="34" charset="0"/>
                <a:ea typeface="Calibri" panose="020F0502020204030204" pitchFamily="34" charset="0"/>
              </a:rPr>
              <a:t> caregiver portal (program descriptions, eligibility, costs).</a:t>
            </a:r>
          </a:p>
          <a:p>
            <a:pPr marL="0" lvl="1">
              <a:spcAft>
                <a:spcPts val="1000"/>
              </a:spcAft>
            </a:pPr>
            <a:r>
              <a:rPr lang="en-US" sz="2000" b="1" kern="100" dirty="0">
                <a:solidFill>
                  <a:srgbClr val="000000"/>
                </a:solidFill>
                <a:latin typeface="Corbel" panose="020B0503020204020204" pitchFamily="34" charset="0"/>
              </a:rPr>
              <a:t>Examined Caregiver Experience with ASAPs</a:t>
            </a:r>
          </a:p>
          <a:p>
            <a:pPr marL="804863" lvl="2" indent="-347663"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en-US" i="1" u="sng" dirty="0">
                <a:solidFill>
                  <a:srgbClr val="000000"/>
                </a:solidFill>
                <a:latin typeface="Corbel" panose="020B0503020204020204" pitchFamily="34" charset="0"/>
                <a:cs typeface="Times New Roman" panose="02020603050405020304" pitchFamily="18" charset="0"/>
              </a:rPr>
              <a:t>Surveys &amp; Tests</a:t>
            </a:r>
            <a:r>
              <a:rPr lang="en-US" dirty="0">
                <a:solidFill>
                  <a:srgbClr val="000000"/>
                </a:solidFill>
                <a:latin typeface="Corbel" panose="020B0503020204020204" pitchFamily="34" charset="0"/>
                <a:cs typeface="Times New Roman" panose="02020603050405020304" pitchFamily="18" charset="0"/>
              </a:rPr>
              <a:t>.  In 2024, conducted consumer surveys and consumer experience testing in all 24 ASAPs </a:t>
            </a:r>
          </a:p>
          <a:p>
            <a:pPr marL="800100" lvl="2" indent="-342900"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en-US" i="1" u="sng" dirty="0">
                <a:solidFill>
                  <a:srgbClr val="000000"/>
                </a:solidFill>
                <a:latin typeface="Corbel" panose="020B0503020204020204" pitchFamily="34" charset="0"/>
                <a:cs typeface="Times New Roman" panose="02020603050405020304" pitchFamily="18" charset="0"/>
              </a:rPr>
              <a:t>Dementia Caregiver Scenario</a:t>
            </a:r>
            <a:r>
              <a:rPr lang="en-US" dirty="0">
                <a:solidFill>
                  <a:srgbClr val="000000"/>
                </a:solidFill>
                <a:latin typeface="Corbel" panose="020B0503020204020204" pitchFamily="34" charset="0"/>
                <a:cs typeface="Times New Roman" panose="02020603050405020304" pitchFamily="18" charset="0"/>
              </a:rPr>
              <a:t>. Twenty completed calls were made by “imitation consumer” using a dementia caregiver scenario - Information &amp; Referral specialists suggested the caller contact the MA Family Caregiver Support Program in only 3 of the calls; and the Alzheimer’s  Association in none of the calls.</a:t>
            </a:r>
          </a:p>
          <a:p>
            <a:pPr marL="800100" lvl="2" indent="-342900">
              <a:buFont typeface="Arial" panose="020B0604020202020204" pitchFamily="34" charset="0"/>
              <a:buChar char="•"/>
            </a:pPr>
            <a:r>
              <a:rPr lang="en-US" i="1" u="sng" dirty="0">
                <a:solidFill>
                  <a:srgbClr val="000000"/>
                </a:solidFill>
                <a:latin typeface="Corbel" panose="020B0503020204020204" pitchFamily="34" charset="0"/>
                <a:cs typeface="Times New Roman" panose="02020603050405020304" pitchFamily="18" charset="0"/>
              </a:rPr>
              <a:t>Addressing concerns</a:t>
            </a:r>
            <a:r>
              <a:rPr lang="en-US" dirty="0">
                <a:solidFill>
                  <a:srgbClr val="000000"/>
                </a:solidFill>
                <a:latin typeface="Corbel" panose="020B0503020204020204" pitchFamily="34" charset="0"/>
                <a:cs typeface="Times New Roman" panose="02020603050405020304" pitchFamily="18" charset="0"/>
              </a:rPr>
              <a:t>. In January 2025, AGE reflected on findings from the surveys and experience testing to begin addressing concerns and updating ASAP designation tools, processes, and a compliance scoring approach.</a:t>
            </a:r>
            <a:endParaRPr lang="en-US" sz="1600" dirty="0">
              <a:solidFill>
                <a:srgbClr val="000000"/>
              </a:solidFill>
              <a:effectLst/>
              <a:latin typeface="Corbel" panose="020B050302020402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2048" name="Picture 2047" descr="A screen showing a video of a person talking.">
            <a:extLst>
              <a:ext uri="{FF2B5EF4-FFF2-40B4-BE49-F238E27FC236}">
                <a16:creationId xmlns:a16="http://schemas.microsoft.com/office/drawing/2014/main" id="{FFD34DBA-EF5F-12D0-CB6B-61DA43C8816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670337" y="1010923"/>
            <a:ext cx="910937" cy="910937"/>
          </a:xfrm>
          <a:prstGeom prst="rect">
            <a:avLst/>
          </a:prstGeom>
          <a:ln w="57150">
            <a:noFill/>
          </a:ln>
        </p:spPr>
      </p:pic>
      <p:pic>
        <p:nvPicPr>
          <p:cNvPr id="2066" name="Picture 2065" descr="Two people talking with each other.">
            <a:extLst>
              <a:ext uri="{FF2B5EF4-FFF2-40B4-BE49-F238E27FC236}">
                <a16:creationId xmlns:a16="http://schemas.microsoft.com/office/drawing/2014/main" id="{E219DE76-0374-601F-E452-82205235041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658361" y="2163313"/>
            <a:ext cx="935181" cy="9351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4367371"/>
      </p:ext>
    </p:extLst>
  </p:cSld>
  <p:clrMapOvr>
    <a:masterClrMapping/>
  </p:clrMapOvr>
  <p:transition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CDDCB683-A395-4BDB-AD09-4FCF97CD48FE}"/>
              </a:ext>
            </a:extLst>
          </p:cNvPr>
          <p:cNvSpPr txBox="1"/>
          <p:nvPr/>
        </p:nvSpPr>
        <p:spPr>
          <a:xfrm>
            <a:off x="1037782" y="248317"/>
            <a:ext cx="6656240" cy="523220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marL="344488" indent="-344488" algn="ctr" defTabSz="914400" eaLnBrk="0" fontAlgn="base" hangingPunct="0">
              <a:spcBef>
                <a:spcPct val="0"/>
              </a:spcBef>
            </a:pPr>
            <a:r>
              <a:rPr lang="en-US" sz="2800" b="1" dirty="0">
                <a:solidFill>
                  <a:srgbClr val="FFC000"/>
                </a:solidFill>
                <a:latin typeface="Corbel" panose="020B0503020204020204" pitchFamily="34" charset="0"/>
                <a:cs typeface="Times New Roman" panose="02020603050405020304" pitchFamily="18" charset="0"/>
              </a:rPr>
              <a:t>2. Diagnosis and Services Navigation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195B9E9-B428-4245-8C44-AB6E69423F8C}"/>
              </a:ext>
            </a:extLst>
          </p:cNvPr>
          <p:cNvSpPr txBox="1"/>
          <p:nvPr/>
        </p:nvSpPr>
        <p:spPr>
          <a:xfrm>
            <a:off x="528486" y="5189912"/>
            <a:ext cx="10829904" cy="990015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>
              <a:spcAft>
                <a:spcPts val="1000"/>
              </a:spcAft>
            </a:pPr>
            <a:r>
              <a:rPr lang="en-US" b="1" dirty="0">
                <a:solidFill>
                  <a:srgbClr val="000099"/>
                </a:solidFill>
                <a:latin typeface="Corbel" panose="020B0503020204020204" pitchFamily="34" charset="0"/>
                <a:cs typeface="Calibri" panose="020F0502020204030204" pitchFamily="34" charset="0"/>
              </a:rPr>
              <a:t>Workstream Lead</a:t>
            </a:r>
            <a:r>
              <a:rPr lang="en-US" dirty="0">
                <a:solidFill>
                  <a:srgbClr val="000099"/>
                </a:solidFill>
                <a:latin typeface="Corbel" panose="020B0503020204020204" pitchFamily="34" charset="0"/>
                <a:cs typeface="Calibri" panose="020F0502020204030204" pitchFamily="34" charset="0"/>
              </a:rPr>
              <a:t> </a:t>
            </a:r>
          </a:p>
          <a:p>
            <a:pPr>
              <a:spcAft>
                <a:spcPts val="1000"/>
              </a:spcAft>
            </a:pPr>
            <a:r>
              <a:rPr lang="en-US" sz="1600" b="1" dirty="0">
                <a:latin typeface="Corbel" panose="020B050302020402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James </a:t>
            </a:r>
            <a:r>
              <a:rPr lang="en-US" sz="1600" b="1" dirty="0" err="1">
                <a:latin typeface="Corbel" panose="020B050302020402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Wessler</a:t>
            </a:r>
            <a:r>
              <a:rPr lang="en-US" sz="1600" b="1" dirty="0">
                <a:latin typeface="Corbel" panose="020B050302020402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, Council Member -</a:t>
            </a:r>
            <a:r>
              <a:rPr lang="en-US" sz="1600" dirty="0">
                <a:latin typeface="Corbel" panose="020B050302020402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sz="1600" dirty="0">
                <a:latin typeface="Corbel" panose="020B0503020204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President and CEO, Alzheimer’s Association, MA/NH Chapter and New England Regional Leader</a:t>
            </a:r>
            <a:r>
              <a:rPr lang="en-US" sz="1600" dirty="0">
                <a:solidFill>
                  <a:schemeClr val="dk1"/>
                </a:solidFill>
                <a:latin typeface="Corbel" panose="020B0503020204020204" pitchFamily="34" charset="0"/>
                <a:cs typeface="Calibri" panose="020F0502020204030204" pitchFamily="34" charset="0"/>
              </a:rPr>
              <a:t>  </a:t>
            </a:r>
          </a:p>
        </p:txBody>
      </p:sp>
      <p:pic>
        <p:nvPicPr>
          <p:cNvPr id="8" name="Picture 7" descr="A doctor talking with an older adult">
            <a:extLst>
              <a:ext uri="{FF2B5EF4-FFF2-40B4-BE49-F238E27FC236}">
                <a16:creationId xmlns:a16="http://schemas.microsoft.com/office/drawing/2014/main" id="{7C6A5F7A-B645-6B55-B3F9-E7881563131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5783" y="1308866"/>
            <a:ext cx="6267426" cy="3692792"/>
          </a:xfrm>
          <a:prstGeom prst="rect">
            <a:avLst/>
          </a:prstGeom>
          <a:noFill/>
          <a:ln w="57150">
            <a:solidFill>
              <a:srgbClr val="FFC000"/>
            </a:solidFill>
          </a:ln>
        </p:spPr>
      </p:pic>
      <p:pic>
        <p:nvPicPr>
          <p:cNvPr id="2" name="Picture 4">
            <a:extLst>
              <a:ext uri="{FF2B5EF4-FFF2-40B4-BE49-F238E27FC236}">
                <a16:creationId xmlns:a16="http://schemas.microsoft.com/office/drawing/2014/main" id="{E3B93261-93AB-A102-F88E-A0D7797B8B5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96895" y="0"/>
            <a:ext cx="894624" cy="9280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9D341182-1A1A-BE1C-005E-DC2DF6931DBC}"/>
              </a:ext>
            </a:extLst>
          </p:cNvPr>
          <p:cNvSpPr txBox="1"/>
          <p:nvPr/>
        </p:nvSpPr>
        <p:spPr>
          <a:xfrm>
            <a:off x="7160964" y="1299993"/>
            <a:ext cx="4384713" cy="3689472"/>
          </a:xfrm>
          <a:prstGeom prst="rect">
            <a:avLst/>
          </a:prstGeom>
          <a:solidFill>
            <a:srgbClr val="F6E1C2"/>
          </a:solidFill>
          <a:ln w="57150">
            <a:solidFill>
              <a:srgbClr val="FFC000"/>
            </a:solidFill>
          </a:ln>
          <a:effectLst/>
        </p:spPr>
        <p:txBody>
          <a:bodyPr wrap="square" rtlCol="0">
            <a:spAutoFit/>
          </a:bodyPr>
          <a:lstStyle/>
          <a:p>
            <a:pPr marL="0" indent="0" algn="ctr">
              <a:buFont typeface="Wingdings" pitchFamily="2" charset="2"/>
              <a:buNone/>
            </a:pPr>
            <a:endParaRPr lang="en-US" sz="2800" b="1" dirty="0">
              <a:solidFill>
                <a:schemeClr val="dk1"/>
              </a:solidFill>
              <a:latin typeface="Corbel" panose="020B0503020204020204" pitchFamily="34" charset="0"/>
            </a:endParaRPr>
          </a:p>
          <a:p>
            <a:pPr marL="0" indent="0" algn="ctr">
              <a:buFont typeface="Wingdings" pitchFamily="2" charset="2"/>
              <a:buNone/>
            </a:pPr>
            <a:r>
              <a:rPr lang="en-US" sz="2400" b="1" dirty="0">
                <a:solidFill>
                  <a:srgbClr val="004A82"/>
                </a:solidFill>
                <a:latin typeface="Corbel" panose="020B0503020204020204" pitchFamily="34" charset="0"/>
              </a:rPr>
              <a:t>Workstream Goal</a:t>
            </a:r>
          </a:p>
          <a:p>
            <a:pPr marL="0" indent="0" algn="ctr">
              <a:buFont typeface="Wingdings" pitchFamily="2" charset="2"/>
              <a:buNone/>
            </a:pPr>
            <a:endParaRPr lang="en-US" sz="2400" b="1" dirty="0">
              <a:solidFill>
                <a:schemeClr val="dk1"/>
              </a:solidFill>
              <a:latin typeface="Corbel" panose="020B0503020204020204" pitchFamily="34" charset="0"/>
            </a:endParaRPr>
          </a:p>
          <a:p>
            <a:pPr marL="457200" marR="0" algn="ctr">
              <a:lnSpc>
                <a:spcPct val="106000"/>
              </a:lnSpc>
              <a:spcAft>
                <a:spcPts val="500"/>
              </a:spcAft>
              <a:buNone/>
              <a:tabLst>
                <a:tab pos="514350" algn="l"/>
              </a:tabLst>
            </a:pPr>
            <a:r>
              <a:rPr lang="en-US" sz="2000" b="1" dirty="0">
                <a:effectLst/>
                <a:latin typeface="Corbel" panose="020B05030202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Increase the number of people living with dementia who are diagnosed, informed of their diagnosis, and able to effectively attain helpful information, services, and care planning</a:t>
            </a:r>
          </a:p>
          <a:p>
            <a:pPr marL="457200" marR="0" algn="ctr">
              <a:lnSpc>
                <a:spcPct val="106000"/>
              </a:lnSpc>
              <a:spcAft>
                <a:spcPts val="500"/>
              </a:spcAft>
              <a:buNone/>
              <a:tabLst>
                <a:tab pos="514350" algn="l"/>
              </a:tabLst>
            </a:pPr>
            <a:endParaRPr lang="en-US" sz="2000" b="1" dirty="0">
              <a:effectLst/>
              <a:latin typeface="Corbel" panose="020B0503020204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marR="0" algn="ctr">
              <a:lnSpc>
                <a:spcPct val="106000"/>
              </a:lnSpc>
              <a:spcAft>
                <a:spcPts val="500"/>
              </a:spcAft>
              <a:buNone/>
              <a:tabLst>
                <a:tab pos="514350" algn="l"/>
              </a:tabLst>
            </a:pPr>
            <a:endParaRPr lang="en-US" sz="100" b="1" dirty="0">
              <a:effectLst/>
              <a:latin typeface="Corbel" panose="020B0503020204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09497159"/>
      </p:ext>
    </p:extLst>
  </p:cSld>
  <p:clrMapOvr>
    <a:masterClrMapping/>
  </p:clrMapOvr>
  <p:transition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2">
            <a:extLst>
              <a:ext uri="{FF2B5EF4-FFF2-40B4-BE49-F238E27FC236}">
                <a16:creationId xmlns:a16="http://schemas.microsoft.com/office/drawing/2014/main" id="{6339510B-84A6-4BBA-90F0-7837F488E60F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13226" y="1085334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5C8E1D9-004C-48A3-8A36-407158DFB072}"/>
              </a:ext>
            </a:extLst>
          </p:cNvPr>
          <p:cNvSpPr txBox="1"/>
          <p:nvPr/>
        </p:nvSpPr>
        <p:spPr>
          <a:xfrm>
            <a:off x="1516392" y="198303"/>
            <a:ext cx="6112317" cy="523220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marL="344488" indent="-344488" algn="ctr" defTabSz="914400" eaLnBrk="0" fontAlgn="base" hangingPunct="0">
              <a:spcBef>
                <a:spcPct val="0"/>
              </a:spcBef>
            </a:pPr>
            <a:r>
              <a:rPr lang="en-US" sz="2800" b="1" dirty="0">
                <a:solidFill>
                  <a:srgbClr val="FFC000"/>
                </a:solidFill>
                <a:latin typeface="Corbel" panose="020B0503020204020204" pitchFamily="34" charset="0"/>
                <a:cs typeface="Times New Roman" panose="02020603050405020304" pitchFamily="18" charset="0"/>
              </a:rPr>
              <a:t>2. Diagnosis and  Services Navigation </a:t>
            </a:r>
          </a:p>
        </p:txBody>
      </p:sp>
      <p:pic>
        <p:nvPicPr>
          <p:cNvPr id="4" name="Picture 3" descr="A doctor talking with an older adult">
            <a:extLst>
              <a:ext uri="{FF2B5EF4-FFF2-40B4-BE49-F238E27FC236}">
                <a16:creationId xmlns:a16="http://schemas.microsoft.com/office/drawing/2014/main" id="{4C6F45CE-5E13-B198-EFC5-952394A46CE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88474" cy="924792"/>
          </a:xfrm>
          <a:prstGeom prst="rect">
            <a:avLst/>
          </a:prstGeom>
          <a:ln w="57150">
            <a:noFill/>
          </a:ln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6D4A3EB8-DFBA-C498-B5B9-9C6FCB78EE09}"/>
              </a:ext>
            </a:extLst>
          </p:cNvPr>
          <p:cNvSpPr txBox="1"/>
          <p:nvPr/>
        </p:nvSpPr>
        <p:spPr>
          <a:xfrm>
            <a:off x="462707" y="1146141"/>
            <a:ext cx="11523643" cy="3303468"/>
          </a:xfrm>
          <a:prstGeom prst="rect">
            <a:avLst/>
          </a:prstGeom>
          <a:solidFill>
            <a:srgbClr val="FFEEB9"/>
          </a:solidFill>
          <a:ln w="38100">
            <a:solidFill>
              <a:srgbClr val="064FBA"/>
            </a:solidFill>
          </a:ln>
        </p:spPr>
        <p:txBody>
          <a:bodyPr wrap="square" rtlCol="0">
            <a:spAutoFit/>
          </a:bodyPr>
          <a:lstStyle/>
          <a:p>
            <a:pPr algn="ctr">
              <a:spcAft>
                <a:spcPts val="800"/>
              </a:spcAft>
            </a:pPr>
            <a:r>
              <a:rPr lang="en-US" sz="2400" b="1" dirty="0">
                <a:solidFill>
                  <a:srgbClr val="064FBA"/>
                </a:solidFill>
                <a:latin typeface="Corbel" panose="020B0503020204020204" pitchFamily="34" charset="0"/>
                <a:cs typeface="Calibri" panose="020F0502020204030204" pitchFamily="34" charset="0"/>
              </a:rPr>
              <a:t>Diagnosis</a:t>
            </a:r>
          </a:p>
          <a:p>
            <a:pPr>
              <a:spcAft>
                <a:spcPts val="800"/>
              </a:spcAft>
            </a:pPr>
            <a:r>
              <a:rPr lang="en-US" sz="2000" b="1" dirty="0">
                <a:latin typeface="Corbel" panose="020B0503020204020204" pitchFamily="34" charset="0"/>
                <a:cs typeface="Calibri" panose="020F0502020204030204" pitchFamily="34" charset="0"/>
              </a:rPr>
              <a:t>Sharing Best Practices</a:t>
            </a:r>
            <a:endParaRPr lang="en-US" sz="2000" b="1" kern="1200" dirty="0">
              <a:latin typeface="Corbel" panose="020B0503020204020204" pitchFamily="34" charset="0"/>
              <a:cs typeface="Calibri" panose="020F0502020204030204" pitchFamily="34" charset="0"/>
            </a:endParaRPr>
          </a:p>
          <a:p>
            <a:pPr marL="285750" marR="0" lvl="0" indent="342900">
              <a:buClr>
                <a:srgbClr val="002060"/>
              </a:buClr>
              <a:buSzPct val="100000"/>
              <a:buFont typeface="Symbol" panose="05050102010706020507" pitchFamily="18" charset="2"/>
              <a:buChar char=""/>
            </a:pPr>
            <a:r>
              <a:rPr lang="en-US" b="0" kern="1200" dirty="0">
                <a:solidFill>
                  <a:srgbClr val="000000"/>
                </a:solidFill>
                <a:latin typeface="Corbel" panose="020B0503020204020204" pitchFamily="34" charset="0"/>
                <a:ea typeface="+mn-ea"/>
                <a:cs typeface="Times New Roman" panose="02020603050405020304" pitchFamily="18" charset="0"/>
              </a:rPr>
              <a:t>As reported in last year’s annual report, this part of the workstream </a:t>
            </a:r>
            <a:r>
              <a:rPr lang="en-US" dirty="0">
                <a:solidFill>
                  <a:srgbClr val="000000"/>
                </a:solidFill>
                <a:latin typeface="Corbel" panose="020B0503020204020204" pitchFamily="34" charset="0"/>
                <a:cs typeface="Times New Roman" panose="02020603050405020304" pitchFamily="18" charset="0"/>
              </a:rPr>
              <a:t>m</a:t>
            </a:r>
            <a:r>
              <a:rPr lang="en-US" b="0" kern="1200" dirty="0">
                <a:solidFill>
                  <a:srgbClr val="000000"/>
                </a:solidFill>
                <a:latin typeface="Corbel" panose="020B0503020204020204" pitchFamily="34" charset="0"/>
                <a:ea typeface="+mn-ea"/>
                <a:cs typeface="Times New Roman" panose="02020603050405020304" pitchFamily="18" charset="0"/>
              </a:rPr>
              <a:t>erged with the efforts of the </a:t>
            </a:r>
          </a:p>
          <a:p>
            <a:pPr marL="285750" marR="0" lvl="0" indent="342900">
              <a:buClr>
                <a:srgbClr val="002060"/>
              </a:buClr>
              <a:buSzPts val="1200"/>
            </a:pPr>
            <a:r>
              <a:rPr lang="en-US" b="0" kern="1200" dirty="0">
                <a:solidFill>
                  <a:srgbClr val="000000"/>
                </a:solidFill>
                <a:latin typeface="Corbel" panose="020B0503020204020204" pitchFamily="34" charset="0"/>
                <a:ea typeface="+mn-ea"/>
                <a:cs typeface="Times New Roman" panose="02020603050405020304" pitchFamily="18" charset="0"/>
              </a:rPr>
              <a:t>Medical and Scientific (MedSci) Advisory Committee of the Alzheimer’s Association, MA/NH Chapter </a:t>
            </a:r>
          </a:p>
          <a:p>
            <a:pPr marL="285750" marR="0" lvl="0" indent="342900">
              <a:spcAft>
                <a:spcPts val="2000"/>
              </a:spcAft>
              <a:buClr>
                <a:srgbClr val="002060"/>
              </a:buClr>
              <a:buSzPts val="1200"/>
            </a:pPr>
            <a:r>
              <a:rPr lang="en-US" b="0" kern="1200" dirty="0">
                <a:solidFill>
                  <a:srgbClr val="000000"/>
                </a:solidFill>
                <a:latin typeface="Corbel" panose="020B0503020204020204" pitchFamily="34" charset="0"/>
                <a:ea typeface="+mn-ea"/>
                <a:cs typeface="Times New Roman" panose="02020603050405020304" pitchFamily="18" charset="0"/>
              </a:rPr>
              <a:t>to examine solutions and share best practices across health care systems.</a:t>
            </a:r>
          </a:p>
          <a:p>
            <a:pPr>
              <a:spcAft>
                <a:spcPts val="800"/>
              </a:spcAft>
            </a:pPr>
            <a:r>
              <a:rPr lang="en-US" sz="2000" b="1" dirty="0">
                <a:latin typeface="Corbel" panose="020B0503020204020204" pitchFamily="34" charset="0"/>
                <a:cs typeface="Calibri" panose="020F0502020204030204" pitchFamily="34" charset="0"/>
              </a:rPr>
              <a:t>Dementia Screening in Home Care Program</a:t>
            </a:r>
          </a:p>
          <a:p>
            <a:pPr marL="571500" indent="-285750">
              <a:buClr>
                <a:srgbClr val="002060"/>
              </a:buClr>
              <a:buSzPct val="150000"/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0000"/>
                </a:solidFill>
                <a:latin typeface="Corbel" panose="020B0503020204020204" pitchFamily="34" charset="0"/>
                <a:cs typeface="Times New Roman" panose="02020603050405020304" pitchFamily="18" charset="0"/>
              </a:rPr>
              <a:t>In 2025, AGE will follow-up on its promise to reassess the feasibility of convening a team with</a:t>
            </a:r>
          </a:p>
          <a:p>
            <a:pPr marL="573088" indent="-55563">
              <a:buClr>
                <a:srgbClr val="002060"/>
              </a:buClr>
              <a:tabLst>
                <a:tab pos="914400" algn="l"/>
                <a:tab pos="1090613" algn="l"/>
              </a:tabLst>
            </a:pPr>
            <a:r>
              <a:rPr lang="en-US" dirty="0">
                <a:solidFill>
                  <a:srgbClr val="000000"/>
                </a:solidFill>
                <a:latin typeface="Corbel" panose="020B0503020204020204" pitchFamily="34" charset="0"/>
                <a:cs typeface="Times New Roman" panose="02020603050405020304" pitchFamily="18" charset="0"/>
              </a:rPr>
              <a:t> representatives from AGE and ASAPs to identify opportunities in the home care program to</a:t>
            </a:r>
          </a:p>
          <a:p>
            <a:pPr marL="573088" indent="-55563">
              <a:buClr>
                <a:srgbClr val="002060"/>
              </a:buClr>
              <a:tabLst>
                <a:tab pos="914400" algn="l"/>
                <a:tab pos="1090613" algn="l"/>
              </a:tabLst>
            </a:pPr>
            <a:r>
              <a:rPr lang="en-US" dirty="0">
                <a:solidFill>
                  <a:srgbClr val="000000"/>
                </a:solidFill>
                <a:latin typeface="Corbel" panose="020B0503020204020204" pitchFamily="34" charset="0"/>
                <a:cs typeface="Times New Roman" panose="02020603050405020304" pitchFamily="18" charset="0"/>
              </a:rPr>
              <a:t> to advocate for appropriate screening and diagnosis.</a:t>
            </a:r>
          </a:p>
        </p:txBody>
      </p:sp>
      <p:pic>
        <p:nvPicPr>
          <p:cNvPr id="10" name="Picture 9" descr="A house">
            <a:extLst>
              <a:ext uri="{FF2B5EF4-FFF2-40B4-BE49-F238E27FC236}">
                <a16:creationId xmlns:a16="http://schemas.microsoft.com/office/drawing/2014/main" id="{2227F468-31F0-4D02-BF60-A261DBA9C9E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15298" y="3120979"/>
            <a:ext cx="928570" cy="861619"/>
          </a:xfrm>
          <a:prstGeom prst="rect">
            <a:avLst/>
          </a:prstGeom>
          <a:solidFill>
            <a:srgbClr val="FFEEB9"/>
          </a:solidFill>
          <a:ln w="57150">
            <a:noFill/>
          </a:ln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69D34FA4-24C0-9DF1-AD7D-1903CE6AD6D2}"/>
              </a:ext>
            </a:extLst>
          </p:cNvPr>
          <p:cNvSpPr txBox="1"/>
          <p:nvPr/>
        </p:nvSpPr>
        <p:spPr>
          <a:xfrm>
            <a:off x="462708" y="4682554"/>
            <a:ext cx="11523643" cy="1528624"/>
          </a:xfrm>
          <a:prstGeom prst="rect">
            <a:avLst/>
          </a:prstGeom>
          <a:solidFill>
            <a:srgbClr val="FFEEB9"/>
          </a:solidFill>
          <a:ln w="38100">
            <a:solidFill>
              <a:srgbClr val="064FBA"/>
            </a:solidFill>
          </a:ln>
        </p:spPr>
        <p:txBody>
          <a:bodyPr wrap="square" rtlCol="0">
            <a:spAutoFit/>
          </a:bodyPr>
          <a:lstStyle/>
          <a:p>
            <a:pPr algn="ctr">
              <a:spcAft>
                <a:spcPts val="800"/>
              </a:spcAft>
            </a:pPr>
            <a:r>
              <a:rPr lang="en-US" sz="2400" b="1" dirty="0">
                <a:solidFill>
                  <a:srgbClr val="064FBA"/>
                </a:solidFill>
                <a:latin typeface="Corbel" panose="020B0503020204020204" pitchFamily="34" charset="0"/>
                <a:cs typeface="Calibri" panose="020F0502020204030204" pitchFamily="34" charset="0"/>
              </a:rPr>
              <a:t>Services Navigation</a:t>
            </a:r>
          </a:p>
          <a:p>
            <a:pPr>
              <a:spcAft>
                <a:spcPts val="800"/>
              </a:spcAft>
            </a:pPr>
            <a:r>
              <a:rPr lang="en-US" sz="2000" b="1" dirty="0">
                <a:latin typeface="Corbel" panose="020B0503020204020204" pitchFamily="34" charset="0"/>
                <a:cs typeface="Calibri" panose="020F0502020204030204" pitchFamily="34" charset="0"/>
              </a:rPr>
              <a:t>Leveraged Synergies Across the Council’s Teams</a:t>
            </a:r>
          </a:p>
          <a:p>
            <a:pPr marL="571500" indent="-285750">
              <a:buSzPct val="150000"/>
              <a:buFont typeface="Arial" panose="020B0604020202020204" pitchFamily="34" charset="0"/>
              <a:buChar char="•"/>
            </a:pPr>
            <a:r>
              <a:rPr lang="en-US" dirty="0">
                <a:latin typeface="Corbel" panose="020B0503020204020204" pitchFamily="34" charset="0"/>
              </a:rPr>
              <a:t>To better leverage synergies, the state plan’s recommendations on “services navigation” addressed </a:t>
            </a:r>
          </a:p>
          <a:p>
            <a:pPr marL="285750" indent="342900"/>
            <a:r>
              <a:rPr lang="en-US" dirty="0">
                <a:latin typeface="Corbel" panose="020B0503020204020204" pitchFamily="34" charset="0"/>
              </a:rPr>
              <a:t>by Council teams working within the “Quality of Care” workstream.</a:t>
            </a:r>
            <a:endParaRPr lang="en-US" b="1" dirty="0">
              <a:solidFill>
                <a:srgbClr val="064FBA"/>
              </a:solidFill>
              <a:latin typeface="Corbel" panose="020B0503020204020204" pitchFamily="34" charset="0"/>
              <a:cs typeface="Calibri" panose="020F0502020204030204" pitchFamily="34" charset="0"/>
            </a:endParaRP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B67201CC-5596-16E0-6841-6E8A7817B95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697379" y="1923363"/>
            <a:ext cx="969484" cy="969484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DC71AC9B-29B3-259F-D717-BB0F15FDC5E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730428" y="4990639"/>
            <a:ext cx="843709" cy="8437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9445648"/>
      </p:ext>
    </p:extLst>
  </p:cSld>
  <p:clrMapOvr>
    <a:masterClrMapping/>
  </p:clrMapOvr>
  <p:transition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99154775-68CB-46CC-A567-EFBE29D6B13A}"/>
              </a:ext>
            </a:extLst>
          </p:cNvPr>
          <p:cNvSpPr txBox="1"/>
          <p:nvPr/>
        </p:nvSpPr>
        <p:spPr>
          <a:xfrm>
            <a:off x="1668330" y="270729"/>
            <a:ext cx="4745974" cy="523220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C000"/>
                </a:solidFill>
                <a:latin typeface="Corbel" panose="020B0503020204020204" pitchFamily="34" charset="0"/>
                <a:cs typeface="Times New Roman" panose="02020603050405020304" pitchFamily="18" charset="0"/>
              </a:rPr>
              <a:t>3. Equitable Access and Care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DC1D29B-A8FB-45AD-8288-22A69B25B71D}"/>
              </a:ext>
            </a:extLst>
          </p:cNvPr>
          <p:cNvSpPr txBox="1"/>
          <p:nvPr/>
        </p:nvSpPr>
        <p:spPr>
          <a:xfrm>
            <a:off x="705077" y="4916853"/>
            <a:ext cx="11016869" cy="161069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>
              <a:spcAft>
                <a:spcPts val="1000"/>
              </a:spcAft>
            </a:pPr>
            <a:r>
              <a:rPr lang="en-US" b="1" dirty="0">
                <a:solidFill>
                  <a:srgbClr val="000099"/>
                </a:solidFill>
                <a:latin typeface="Corbel" panose="020B0503020204020204" pitchFamily="34" charset="0"/>
                <a:cs typeface="Calibri" panose="020F0502020204030204" pitchFamily="34" charset="0"/>
              </a:rPr>
              <a:t>Workstream Leads</a:t>
            </a:r>
            <a:r>
              <a:rPr lang="en-US" dirty="0">
                <a:solidFill>
                  <a:srgbClr val="000099"/>
                </a:solidFill>
                <a:latin typeface="Corbel" panose="020B0503020204020204" pitchFamily="34" charset="0"/>
                <a:cs typeface="Calibri" panose="020F0502020204030204" pitchFamily="34" charset="0"/>
              </a:rPr>
              <a:t> </a:t>
            </a:r>
          </a:p>
          <a:p>
            <a:pPr>
              <a:spcAft>
                <a:spcPts val="1000"/>
              </a:spcAft>
            </a:pPr>
            <a:r>
              <a:rPr lang="en-US" sz="1600" b="1" dirty="0">
                <a:latin typeface="Corbel" panose="020B0503020204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Hugo Aparicio, MD, MPH, Workstream Lead and </a:t>
            </a:r>
            <a:r>
              <a:rPr lang="en-US" sz="1600" b="1" dirty="0">
                <a:latin typeface="Corbel" panose="020B0503020204020204" pitchFamily="34" charset="0"/>
                <a:ea typeface="Calibri" panose="020F0502020204030204" pitchFamily="34" charset="0"/>
              </a:rPr>
              <a:t>Council Member - </a:t>
            </a:r>
            <a:r>
              <a:rPr lang="en-US" sz="1600" dirty="0">
                <a:latin typeface="Corbel" panose="020B0503020204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Associate Professor of Neurology, Boston University School of Medicine; Stroke Specialist in the Department of Neurology, Boston Medical Center</a:t>
            </a:r>
            <a:endParaRPr lang="en-US" sz="1600" dirty="0">
              <a:solidFill>
                <a:srgbClr val="000099"/>
              </a:solidFill>
              <a:latin typeface="Corbel" panose="020B0503020204020204" pitchFamily="34" charset="0"/>
              <a:cs typeface="Calibri" panose="020F0502020204030204" pitchFamily="34" charset="0"/>
            </a:endParaRPr>
          </a:p>
          <a:p>
            <a:pPr>
              <a:spcAft>
                <a:spcPts val="1000"/>
              </a:spcAft>
            </a:pPr>
            <a:r>
              <a:rPr lang="en-US" sz="1600" b="1" dirty="0">
                <a:latin typeface="Corbel" panose="020B0503020204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Jatin Dave, MD, MBBS, MPH, Workstream Lead and </a:t>
            </a:r>
            <a:r>
              <a:rPr lang="en-US" sz="1600" b="1" dirty="0">
                <a:latin typeface="Corbel" panose="020B0503020204020204" pitchFamily="34" charset="0"/>
                <a:ea typeface="Calibri" panose="020F0502020204030204" pitchFamily="34" charset="0"/>
              </a:rPr>
              <a:t>Council Member (until mid-December 2024) - </a:t>
            </a:r>
            <a:r>
              <a:rPr lang="en-US" sz="1600" dirty="0">
                <a:latin typeface="Corbel" panose="020B0503020204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Chief Medical Officer,</a:t>
            </a:r>
            <a:r>
              <a:rPr lang="en-US" sz="1600" b="1" dirty="0">
                <a:latin typeface="Corbel" panose="020B0503020204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600" dirty="0">
                <a:latin typeface="Corbel" panose="020B0503020204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MassHealth; Director, Office of Clinical Affairs, Commonwealth Medicine, UMass Chan Medical School (until mid-December 2024)</a:t>
            </a:r>
            <a:endParaRPr lang="en-US" sz="1600" dirty="0">
              <a:latin typeface="Corbel" panose="020B0503020204020204" pitchFamily="34" charset="0"/>
              <a:ea typeface="Calibri" panose="020F0502020204030204" pitchFamily="34" charset="0"/>
            </a:endParaRPr>
          </a:p>
        </p:txBody>
      </p:sp>
      <p:pic>
        <p:nvPicPr>
          <p:cNvPr id="2" name="Picture 1" descr="A picture of four colorful blocks with words printed on them. The blocks are stacked on top of each other. From  top to bottom, they say: &quot;Cultivate,&quot; &quot;Diversity,&quot; &quot;Inclusion,&quot; and &#10;&quot;Equity.&quot;&#10;&#10;">
            <a:extLst>
              <a:ext uri="{FF2B5EF4-FFF2-40B4-BE49-F238E27FC236}">
                <a16:creationId xmlns:a16="http://schemas.microsoft.com/office/drawing/2014/main" id="{E6D7E843-CFA1-CC7D-2B56-816143D75EB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8769" y="1191771"/>
            <a:ext cx="6268848" cy="3677684"/>
          </a:xfrm>
          <a:prstGeom prst="rect">
            <a:avLst/>
          </a:prstGeom>
          <a:solidFill>
            <a:srgbClr val="E3EFFD"/>
          </a:solidFill>
          <a:ln w="57150">
            <a:solidFill>
              <a:srgbClr val="FFC000"/>
            </a:solidFill>
          </a:ln>
        </p:spPr>
      </p:pic>
      <p:pic>
        <p:nvPicPr>
          <p:cNvPr id="3" name="Picture 4">
            <a:extLst>
              <a:ext uri="{FF2B5EF4-FFF2-40B4-BE49-F238E27FC236}">
                <a16:creationId xmlns:a16="http://schemas.microsoft.com/office/drawing/2014/main" id="{F2CA5295-B9CD-8A57-2FB7-FF05C97F94D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96895" y="0"/>
            <a:ext cx="894624" cy="9280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5E171DFD-11E7-A0F9-837E-BD5F61B36117}"/>
              </a:ext>
            </a:extLst>
          </p:cNvPr>
          <p:cNvSpPr txBox="1"/>
          <p:nvPr/>
        </p:nvSpPr>
        <p:spPr>
          <a:xfrm>
            <a:off x="7348253" y="1178808"/>
            <a:ext cx="3999122" cy="3699411"/>
          </a:xfrm>
          <a:prstGeom prst="rect">
            <a:avLst/>
          </a:prstGeom>
          <a:solidFill>
            <a:srgbClr val="F6E1C2"/>
          </a:solidFill>
          <a:ln w="57150">
            <a:solidFill>
              <a:srgbClr val="FFC000"/>
            </a:solidFill>
          </a:ln>
          <a:effectLst/>
        </p:spPr>
        <p:txBody>
          <a:bodyPr wrap="square" rtlCol="0">
            <a:spAutoFit/>
          </a:bodyPr>
          <a:lstStyle/>
          <a:p>
            <a:pPr marL="0" indent="0" algn="ctr">
              <a:buFont typeface="Wingdings" pitchFamily="2" charset="2"/>
              <a:buNone/>
            </a:pPr>
            <a:endParaRPr lang="en-US" sz="2800" b="1" dirty="0">
              <a:solidFill>
                <a:schemeClr val="dk1"/>
              </a:solidFill>
              <a:latin typeface="Corbel" panose="020B0503020204020204" pitchFamily="34" charset="0"/>
            </a:endParaRPr>
          </a:p>
          <a:p>
            <a:pPr marL="0" indent="0" algn="ctr">
              <a:buFont typeface="Wingdings" pitchFamily="2" charset="2"/>
              <a:buNone/>
            </a:pPr>
            <a:endParaRPr lang="en-US" sz="2800" b="1" dirty="0">
              <a:solidFill>
                <a:schemeClr val="dk1"/>
              </a:solidFill>
              <a:latin typeface="Corbel" panose="020B0503020204020204" pitchFamily="34" charset="0"/>
            </a:endParaRPr>
          </a:p>
          <a:p>
            <a:pPr marL="0" indent="0" algn="ctr">
              <a:buFont typeface="Wingdings" pitchFamily="2" charset="2"/>
              <a:buNone/>
            </a:pPr>
            <a:r>
              <a:rPr lang="en-US" sz="2400" b="1" dirty="0">
                <a:solidFill>
                  <a:srgbClr val="004A82"/>
                </a:solidFill>
                <a:latin typeface="Corbel" panose="020B0503020204020204" pitchFamily="34" charset="0"/>
              </a:rPr>
              <a:t>Workstream Goal</a:t>
            </a:r>
          </a:p>
          <a:p>
            <a:pPr marL="0" indent="0" algn="ctr">
              <a:buFont typeface="Wingdings" pitchFamily="2" charset="2"/>
              <a:buNone/>
            </a:pPr>
            <a:endParaRPr lang="en-US" sz="2400" b="1" dirty="0">
              <a:solidFill>
                <a:schemeClr val="dk1"/>
              </a:solidFill>
              <a:latin typeface="Corbel" panose="020B0503020204020204" pitchFamily="34" charset="0"/>
            </a:endParaRPr>
          </a:p>
          <a:p>
            <a:pPr marL="0" indent="0" algn="ctr">
              <a:buFont typeface="Wingdings" pitchFamily="2" charset="2"/>
              <a:buNone/>
            </a:pPr>
            <a:r>
              <a:rPr lang="en-US" sz="2000" b="1" dirty="0">
                <a:solidFill>
                  <a:schemeClr val="dk1"/>
                </a:solidFill>
                <a:latin typeface="Corbel" panose="020B0503020204020204" pitchFamily="34" charset="0"/>
              </a:rPr>
              <a:t>Close gaps in equitable access</a:t>
            </a:r>
          </a:p>
          <a:p>
            <a:pPr marL="0" indent="0" algn="ctr">
              <a:buFont typeface="Wingdings" pitchFamily="2" charset="2"/>
              <a:buNone/>
            </a:pPr>
            <a:r>
              <a:rPr lang="en-US" sz="2000" b="1" dirty="0">
                <a:solidFill>
                  <a:schemeClr val="dk1"/>
                </a:solidFill>
                <a:latin typeface="Corbel" panose="020B0503020204020204" pitchFamily="34" charset="0"/>
              </a:rPr>
              <a:t> to information, supports, </a:t>
            </a:r>
          </a:p>
          <a:p>
            <a:pPr marL="0" indent="0" algn="ctr">
              <a:buFont typeface="Wingdings" pitchFamily="2" charset="2"/>
              <a:buNone/>
            </a:pPr>
            <a:r>
              <a:rPr lang="en-US" sz="2000" b="1" dirty="0">
                <a:solidFill>
                  <a:schemeClr val="dk1"/>
                </a:solidFill>
                <a:latin typeface="Corbel" panose="020B0503020204020204" pitchFamily="34" charset="0"/>
              </a:rPr>
              <a:t>services, and care</a:t>
            </a:r>
          </a:p>
          <a:p>
            <a:pPr marL="457200" marR="0" algn="ctr">
              <a:lnSpc>
                <a:spcPct val="106000"/>
              </a:lnSpc>
              <a:spcAft>
                <a:spcPts val="500"/>
              </a:spcAft>
              <a:buNone/>
              <a:tabLst>
                <a:tab pos="514350" algn="l"/>
              </a:tabLst>
            </a:pPr>
            <a:endParaRPr lang="en-US" sz="2000" b="1" dirty="0">
              <a:effectLst/>
              <a:latin typeface="Corbel" panose="020B0503020204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marR="0" algn="ctr">
              <a:lnSpc>
                <a:spcPct val="106000"/>
              </a:lnSpc>
              <a:spcAft>
                <a:spcPts val="500"/>
              </a:spcAft>
              <a:buNone/>
              <a:tabLst>
                <a:tab pos="514350" algn="l"/>
              </a:tabLst>
            </a:pPr>
            <a:endParaRPr lang="en-US" sz="200" b="1" dirty="0">
              <a:effectLst/>
              <a:latin typeface="Corbel" panose="020B0503020204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marR="0" algn="ctr">
              <a:lnSpc>
                <a:spcPct val="106000"/>
              </a:lnSpc>
              <a:spcAft>
                <a:spcPts val="500"/>
              </a:spcAft>
              <a:buNone/>
              <a:tabLst>
                <a:tab pos="514350" algn="l"/>
              </a:tabLst>
            </a:pPr>
            <a:endParaRPr lang="en-US" sz="200" b="1" dirty="0">
              <a:latin typeface="Corbel" panose="020B0503020204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marR="0" algn="ctr">
              <a:lnSpc>
                <a:spcPct val="106000"/>
              </a:lnSpc>
              <a:spcAft>
                <a:spcPts val="500"/>
              </a:spcAft>
              <a:buNone/>
              <a:tabLst>
                <a:tab pos="514350" algn="l"/>
              </a:tabLst>
            </a:pPr>
            <a:endParaRPr lang="en-US" sz="200" b="1" dirty="0">
              <a:effectLst/>
              <a:latin typeface="Corbel" panose="020B0503020204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marR="0" algn="ctr">
              <a:lnSpc>
                <a:spcPct val="106000"/>
              </a:lnSpc>
              <a:spcAft>
                <a:spcPts val="500"/>
              </a:spcAft>
              <a:buNone/>
              <a:tabLst>
                <a:tab pos="514350" algn="l"/>
              </a:tabLst>
            </a:pPr>
            <a:endParaRPr lang="en-US" sz="200" b="1" dirty="0">
              <a:latin typeface="Corbel" panose="020B0503020204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marR="0" algn="ctr">
              <a:lnSpc>
                <a:spcPct val="106000"/>
              </a:lnSpc>
              <a:spcAft>
                <a:spcPts val="500"/>
              </a:spcAft>
              <a:buNone/>
              <a:tabLst>
                <a:tab pos="514350" algn="l"/>
              </a:tabLst>
            </a:pPr>
            <a:endParaRPr lang="en-US" sz="200" b="1" dirty="0">
              <a:effectLst/>
              <a:latin typeface="Corbel" panose="020B0503020204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marR="0" algn="ctr">
              <a:lnSpc>
                <a:spcPct val="106000"/>
              </a:lnSpc>
              <a:spcAft>
                <a:spcPts val="500"/>
              </a:spcAft>
              <a:buNone/>
              <a:tabLst>
                <a:tab pos="514350" algn="l"/>
              </a:tabLst>
            </a:pPr>
            <a:endParaRPr lang="en-US" sz="200" b="1" dirty="0">
              <a:latin typeface="Corbel" panose="020B0503020204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marR="0" algn="ctr">
              <a:lnSpc>
                <a:spcPct val="106000"/>
              </a:lnSpc>
              <a:spcAft>
                <a:spcPts val="500"/>
              </a:spcAft>
              <a:buNone/>
              <a:tabLst>
                <a:tab pos="514350" algn="l"/>
              </a:tabLst>
            </a:pPr>
            <a:endParaRPr lang="en-US" sz="200" b="1" dirty="0">
              <a:effectLst/>
              <a:latin typeface="Corbel" panose="020B0503020204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marR="0" algn="ctr">
              <a:lnSpc>
                <a:spcPct val="106000"/>
              </a:lnSpc>
              <a:spcAft>
                <a:spcPts val="500"/>
              </a:spcAft>
              <a:buNone/>
              <a:tabLst>
                <a:tab pos="514350" algn="l"/>
              </a:tabLst>
            </a:pPr>
            <a:endParaRPr lang="en-US" sz="100" b="1" dirty="0">
              <a:effectLst/>
              <a:latin typeface="Corbel" panose="020B0503020204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84750675"/>
      </p:ext>
    </p:extLst>
  </p:cSld>
  <p:clrMapOvr>
    <a:masterClrMapping/>
  </p:clrMapOvr>
  <p:transition/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TYLE" val="AcnSubjectTitle"/>
  <p:tag name="DATE" val="8/4/2008 11:33:24 AM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TYLE" val="AcnFootnote"/>
  <p:tag name="DATE" val="8/4/2008 11:33:25 AM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TYLE" val="AcnSubjectTitle"/>
  <p:tag name="DATE" val="8/4/2008 11:33:24 AM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TYLE" val="AcnFootnote"/>
  <p:tag name="DATE" val="8/4/2008 11:33:25 AM"/>
</p:tagLst>
</file>

<file path=ppt/theme/theme1.xml><?xml version="1.0" encoding="utf-8"?>
<a:theme xmlns:a="http://schemas.openxmlformats.org/drawingml/2006/main" name="2_Blue Presentation Template - MA HHS - small logos">
  <a:themeElements>
    <a:clrScheme name="1_Blue Presentation Template - MA HHS - small logos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1_Blue Presentation Template - MA HHS - small logos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accent2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45720" tIns="45720" rIns="4572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accent2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45720" tIns="45720" rIns="4572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lnDef>
    <a:txDef>
      <a:spPr/>
      <a:bodyPr/>
      <a:lstStyle>
        <a:defPPr marL="0" indent="0">
          <a:buFont typeface="Wingdings" pitchFamily="2" charset="2"/>
          <a:buNone/>
          <a:defRPr sz="2400" dirty="0" smtClean="0">
            <a:solidFill>
              <a:schemeClr val="dk1"/>
            </a:solidFill>
            <a:latin typeface="Book Antiqua" pitchFamily="18" charset="0"/>
          </a:defRPr>
        </a:defPPr>
      </a:lstStyle>
    </a:txDef>
  </a:objectDefaults>
  <a:extraClrSchemeLst>
    <a:extraClrScheme>
      <a:clrScheme name="1_Blue Presentation Template - MA HHS - small logos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Blue Presentation Template - MA HHS - small logos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Blue Presentation Template - MA HHS - small logos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Blue Presentation Template - MA HHS - small logos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Blue Presentation Template - MA HHS - small logos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Blue Presentation Template - MA HHS - small logos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Blue Presentation Template - MA HHS - small logos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3_Blue Presentation Template - MA HHS - small logos">
  <a:themeElements>
    <a:clrScheme name="1_Blue Presentation Template - MA HHS - small logos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1_Blue Presentation Template - MA HHS - small logos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accent2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45720" tIns="45720" rIns="4572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accent2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45720" tIns="45720" rIns="4572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lnDef>
    <a:txDef>
      <a:spPr/>
      <a:bodyPr/>
      <a:lstStyle>
        <a:defPPr marL="0" indent="0">
          <a:buFont typeface="Wingdings" pitchFamily="2" charset="2"/>
          <a:buNone/>
          <a:defRPr sz="2400" dirty="0" smtClean="0">
            <a:solidFill>
              <a:schemeClr val="dk1"/>
            </a:solidFill>
            <a:latin typeface="Book Antiqua" pitchFamily="18" charset="0"/>
          </a:defRPr>
        </a:defPPr>
      </a:lstStyle>
    </a:txDef>
  </a:objectDefaults>
  <a:extraClrSchemeLst>
    <a:extraClrScheme>
      <a:clrScheme name="1_Blue Presentation Template - MA HHS - small logos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Blue Presentation Template - MA HHS - small logos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Blue Presentation Template - MA HHS - small logos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Blue Presentation Template - MA HHS - small logos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Blue Presentation Template - MA HHS - small logos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Blue Presentation Template - MA HHS - small logos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Blue Presentation Template - MA HHS - small logos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Metadata/LabelInfo.xml><?xml version="1.0" encoding="utf-8"?>
<clbl:labelList xmlns:clbl="http://schemas.microsoft.com/office/2020/mipLabelMetadata">
  <clbl:label id="{3e861d16-48b7-4a0e-9806-8c04d81b7b2a}" enabled="0" method="" siteId="{3e861d16-48b7-4a0e-9806-8c04d81b7b2a}" removed="1"/>
</clbl:labelList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9617</TotalTime>
  <Words>2527</Words>
  <Application>Microsoft Office PowerPoint</Application>
  <PresentationFormat>Widescreen</PresentationFormat>
  <Paragraphs>321</Paragraphs>
  <Slides>23</Slides>
  <Notes>16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23</vt:i4>
      </vt:variant>
    </vt:vector>
  </HeadingPairs>
  <TitlesOfParts>
    <vt:vector size="32" baseType="lpstr">
      <vt:lpstr>Arial</vt:lpstr>
      <vt:lpstr>Book Antiqua</vt:lpstr>
      <vt:lpstr>Calibri</vt:lpstr>
      <vt:lpstr>Corbel</vt:lpstr>
      <vt:lpstr>Courier New</vt:lpstr>
      <vt:lpstr>Symbol</vt:lpstr>
      <vt:lpstr>Wingdings</vt:lpstr>
      <vt:lpstr>2_Blue Presentation Template - MA HHS - small logos</vt:lpstr>
      <vt:lpstr>3_Blue Presentation Template - MA HHS - small logos</vt:lpstr>
      <vt:lpstr>PowerPoint Presentation</vt:lpstr>
      <vt:lpstr>Agenda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4. Going Forward: Prioritization Exercise (32 min)</vt:lpstr>
      <vt:lpstr>(a) High-Impact Areas: Survey Results</vt:lpstr>
      <vt:lpstr>PowerPoint Presentation</vt:lpstr>
      <vt:lpstr>(c) Focusing Our Efforts: What Comes Next?</vt:lpstr>
      <vt:lpstr>5. Next Steps &amp; Vote to Adjourn     (3 min)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pam.macleod@mass.gov</dc:creator>
  <cp:lastModifiedBy>MacLeod, Pam (EHS)</cp:lastModifiedBy>
  <cp:revision>440</cp:revision>
  <cp:lastPrinted>2023-07-27T17:51:22Z</cp:lastPrinted>
  <dcterms:created xsi:type="dcterms:W3CDTF">2021-12-30T21:26:11Z</dcterms:created>
  <dcterms:modified xsi:type="dcterms:W3CDTF">2025-05-06T20:58:03Z</dcterms:modified>
</cp:coreProperties>
</file>