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2" r:id="rId2"/>
  </p:sldMasterIdLst>
  <p:notesMasterIdLst>
    <p:notesMasterId r:id="rId23"/>
  </p:notesMasterIdLst>
  <p:sldIdLst>
    <p:sldId id="472" r:id="rId3"/>
    <p:sldId id="853" r:id="rId4"/>
    <p:sldId id="863" r:id="rId5"/>
    <p:sldId id="869" r:id="rId6"/>
    <p:sldId id="868" r:id="rId7"/>
    <p:sldId id="870" r:id="rId8"/>
    <p:sldId id="885" r:id="rId9"/>
    <p:sldId id="864" r:id="rId10"/>
    <p:sldId id="837" r:id="rId11"/>
    <p:sldId id="882" r:id="rId12"/>
    <p:sldId id="834" r:id="rId13"/>
    <p:sldId id="890" r:id="rId14"/>
    <p:sldId id="892" r:id="rId15"/>
    <p:sldId id="883" r:id="rId16"/>
    <p:sldId id="889" r:id="rId17"/>
    <p:sldId id="895" r:id="rId18"/>
    <p:sldId id="896" r:id="rId19"/>
    <p:sldId id="897" r:id="rId20"/>
    <p:sldId id="894" r:id="rId21"/>
    <p:sldId id="813" r:id="rId22"/>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0A50036-BB00-2B58-AC14-87F4EC3FA9B4}" name="Roberts, Nicholas P. (ELD)" initials="RNP(" userId="S::Nicholas.P.Roberts@mass.gov::e42477b6-73ba-4779-9746-b20104d57a5b" providerId="AD"/>
  <p188:author id="{C5784F77-BEC9-907E-5D14-6FEEE20296AA}" name="Philbrick, Shannon (ELD)" initials="PS(" userId="S::shannon.philbrick@mass.gov::6bfe0104-2f17-4a97-a9c3-3b4a60c642d5" providerId="AD"/>
  <p188:author id="{14D1DFED-80A6-11E3-D81A-820FA11158B4}" name="Vidler, Lynn (ELD)" initials="VL(" userId="S::Lynn.Vidler@mass.gov::1675df6e-cb8d-4bc7-97a2-e341fd57e1c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EFF"/>
    <a:srgbClr val="99CCFF"/>
    <a:srgbClr val="9DF3F1"/>
    <a:srgbClr val="1FD3D3"/>
    <a:srgbClr val="02D8C7"/>
    <a:srgbClr val="02ECDB"/>
    <a:srgbClr val="E7FFFD"/>
    <a:srgbClr val="90FEF6"/>
    <a:srgbClr val="71718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5992" autoAdjust="0"/>
  </p:normalViewPr>
  <p:slideViewPr>
    <p:cSldViewPr snapToGrid="0">
      <p:cViewPr varScale="1">
        <p:scale>
          <a:sx n="91" d="100"/>
          <a:sy n="91" d="100"/>
        </p:scale>
        <p:origin x="1272" y="90"/>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380BCD5-99EA-4839-A35C-595029302E4B}" type="datetimeFigureOut">
              <a:rPr lang="en-US" smtClean="0"/>
              <a:t>10/14/2025</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17C17A72-7A47-4F30-B8DD-967509305040}" type="slidenum">
              <a:rPr lang="en-US" smtClean="0"/>
              <a:t>‹#›</a:t>
            </a:fld>
            <a:endParaRPr lang="en-US" dirty="0"/>
          </a:p>
        </p:txBody>
      </p:sp>
    </p:spTree>
    <p:extLst>
      <p:ext uri="{BB962C8B-B14F-4D97-AF65-F5344CB8AC3E}">
        <p14:creationId xmlns:p14="http://schemas.microsoft.com/office/powerpoint/2010/main" val="1240570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xfrm>
            <a:off x="735013" y="1173163"/>
            <a:ext cx="5632450" cy="3168650"/>
          </a:xfrm>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A06A7-8982-02A6-CC97-A2AE1AE9D975}"/>
            </a:ext>
          </a:extLst>
        </p:cNvPr>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566ADB36-B299-B178-A709-65E97AE933A3}"/>
              </a:ext>
            </a:extLst>
          </p:cNvPr>
          <p:cNvSpPr>
            <a:spLocks noGrp="1" noRot="1" noChangeAspect="1" noTextEdit="1"/>
          </p:cNvSpPr>
          <p:nvPr>
            <p:ph type="sldImg"/>
          </p:nvPr>
        </p:nvSpPr>
        <p:spPr bwMode="auto">
          <a:xfrm>
            <a:off x="735013" y="1173163"/>
            <a:ext cx="5632450" cy="3168650"/>
          </a:xfrm>
          <a:noFill/>
          <a:ln>
            <a:solidFill>
              <a:srgbClr val="000000"/>
            </a:solidFill>
            <a:miter lim="800000"/>
            <a:headEnd/>
            <a:tailEnd/>
          </a:ln>
        </p:spPr>
      </p:sp>
      <p:sp>
        <p:nvSpPr>
          <p:cNvPr id="32770" name="Notes Placeholder 2">
            <a:extLst>
              <a:ext uri="{FF2B5EF4-FFF2-40B4-BE49-F238E27FC236}">
                <a16:creationId xmlns:a16="http://schemas.microsoft.com/office/drawing/2014/main" id="{C73A24DE-4E59-9CDB-FEC9-74984523099F}"/>
              </a:ext>
            </a:extLst>
          </p:cNvPr>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Now I’ll talk about what we heard during our discussions with the state agencies who participated in our review. </a:t>
            </a:r>
          </a:p>
        </p:txBody>
      </p:sp>
      <p:sp>
        <p:nvSpPr>
          <p:cNvPr id="39940" name="Slide Number Placeholder 3">
            <a:extLst>
              <a:ext uri="{FF2B5EF4-FFF2-40B4-BE49-F238E27FC236}">
                <a16:creationId xmlns:a16="http://schemas.microsoft.com/office/drawing/2014/main" id="{5B757660-9DA2-7D68-4B5B-0DF880D030C5}"/>
              </a:ext>
            </a:extLst>
          </p:cNvPr>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10</a:t>
            </a:fld>
            <a:endParaRPr lang="en-US" dirty="0">
              <a:solidFill>
                <a:srgbClr val="FFFFFF"/>
              </a:solidFill>
            </a:endParaRPr>
          </a:p>
        </p:txBody>
      </p:sp>
      <p:sp>
        <p:nvSpPr>
          <p:cNvPr id="2" name="Footer Placeholder 1">
            <a:extLst>
              <a:ext uri="{FF2B5EF4-FFF2-40B4-BE49-F238E27FC236}">
                <a16:creationId xmlns:a16="http://schemas.microsoft.com/office/drawing/2014/main" id="{1CE0A4C7-C194-6C62-5876-D1150BD20319}"/>
              </a:ext>
            </a:extLst>
          </p:cNvPr>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4137989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BC3F3-646D-0A98-F6ED-CCE4E3395C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1C223D-4238-FE54-596C-8FEB42FA6B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C63D68-BCE1-C794-9309-DB949CD7F6E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a:ln>
                  <a:noFill/>
                </a:ln>
                <a:solidFill>
                  <a:schemeClr val="tx1"/>
                </a:solidFill>
                <a:effectLst/>
                <a:latin typeface="Arial" pitchFamily="34" charset="0"/>
              </a:rPr>
              <a:t>The goal of our discussions with state government leaders was to identify strengths, needs, and opportunities for alignment or collaboration with a focus on our top-priority challenge areas. This slide summarizes the questions we explored with the interviewees.</a:t>
            </a:r>
          </a:p>
          <a:p>
            <a:endParaRPr lang="en-US" dirty="0"/>
          </a:p>
        </p:txBody>
      </p:sp>
      <p:sp>
        <p:nvSpPr>
          <p:cNvPr id="4" name="Slide Number Placeholder 3">
            <a:extLst>
              <a:ext uri="{FF2B5EF4-FFF2-40B4-BE49-F238E27FC236}">
                <a16:creationId xmlns:a16="http://schemas.microsoft.com/office/drawing/2014/main" id="{35FEA816-69C7-F26B-A91F-F1CC6C335044}"/>
              </a:ext>
            </a:extLst>
          </p:cNvPr>
          <p:cNvSpPr>
            <a:spLocks noGrp="1"/>
          </p:cNvSpPr>
          <p:nvPr>
            <p:ph type="sldNum" sz="quarter" idx="5"/>
          </p:nvPr>
        </p:nvSpPr>
        <p:spPr/>
        <p:txBody>
          <a:bodyPr/>
          <a:lstStyle/>
          <a:p>
            <a:fld id="{17C17A72-7A47-4F30-B8DD-967509305040}" type="slidenum">
              <a:rPr lang="en-US" smtClean="0"/>
              <a:t>11</a:t>
            </a:fld>
            <a:endParaRPr lang="en-US" dirty="0"/>
          </a:p>
        </p:txBody>
      </p:sp>
    </p:spTree>
    <p:extLst>
      <p:ext uri="{BB962C8B-B14F-4D97-AF65-F5344CB8AC3E}">
        <p14:creationId xmlns:p14="http://schemas.microsoft.com/office/powerpoint/2010/main" val="6925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A5C2C5-CD45-06BA-1BE8-EDA60E3DB7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2B5195-402B-6A80-CE94-C038309446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523861-46DD-48C5-03D5-8A5B0A80B513}"/>
              </a:ext>
            </a:extLst>
          </p:cNvPr>
          <p:cNvSpPr>
            <a:spLocks noGrp="1"/>
          </p:cNvSpPr>
          <p:nvPr>
            <p:ph type="body" idx="1"/>
          </p:nvPr>
        </p:nvSpPr>
        <p:spPr/>
        <p:txBody>
          <a:bodyPr/>
          <a:lstStyle/>
          <a:p>
            <a:pPr lvl="0"/>
            <a:r>
              <a:rPr lang="en-US" dirty="0"/>
              <a:t>Here are some agency-by-agency highlights from our dementia conversations:</a:t>
            </a:r>
            <a:br>
              <a:rPr lang="en-US" dirty="0"/>
            </a:br>
            <a:r>
              <a:rPr lang="en-US" sz="1200" b="1" kern="1200" dirty="0">
                <a:solidFill>
                  <a:schemeClr val="tx1"/>
                </a:solidFill>
                <a:effectLst/>
                <a:latin typeface="+mn-lt"/>
                <a:ea typeface="+mn-ea"/>
                <a:cs typeface="+mn-cs"/>
              </a:rPr>
              <a:t>DDS, MassAbility, and MCB </a:t>
            </a:r>
            <a:r>
              <a:rPr lang="en-US" sz="1200" kern="1200" dirty="0">
                <a:solidFill>
                  <a:schemeClr val="tx1"/>
                </a:solidFill>
                <a:effectLst/>
                <a:latin typeface="+mn-lt"/>
                <a:ea typeface="+mn-ea"/>
                <a:cs typeface="+mn-cs"/>
              </a:rPr>
              <a:t>all address dementia concerns as part of the services they provide for the people they serve.</a:t>
            </a:r>
          </a:p>
          <a:p>
            <a:pPr lvl="0"/>
            <a:r>
              <a:rPr lang="en-US" sz="1200" b="1" kern="1200" dirty="0">
                <a:solidFill>
                  <a:schemeClr val="tx1"/>
                </a:solidFill>
                <a:effectLst/>
                <a:latin typeface="+mn-lt"/>
                <a:ea typeface="+mn-ea"/>
                <a:cs typeface="+mn-cs"/>
              </a:rPr>
              <a:t>DDS: </a:t>
            </a:r>
            <a:r>
              <a:rPr lang="en-US" sz="1200" kern="1200" dirty="0">
                <a:solidFill>
                  <a:schemeClr val="tx1"/>
                </a:solidFill>
                <a:effectLst/>
                <a:latin typeface="+mn-lt"/>
                <a:ea typeface="+mn-ea"/>
                <a:cs typeface="+mn-cs"/>
              </a:rPr>
              <a:t>Views memory cafés as especially valuable for the people they serve and would like to see more of them. DDS is also working with AGE to better support the aging caregivers of those they serve. We learned that if a caregiver of a person DSS serves has known or suspected dementia, they include the caregiver in the care planning. DSS takes a whole-family approach when supporting someone with developmental disabilities. Also, in partnership with the Eunice Kennedy Shriver Center, DDS provides free dementia training for the public and offers resources about dementia that are tailored for people with intellectual and developmental disabilities. </a:t>
            </a:r>
          </a:p>
          <a:p>
            <a:pPr lvl="0"/>
            <a:r>
              <a:rPr lang="en-US" sz="1200" b="1" kern="1200" dirty="0">
                <a:solidFill>
                  <a:schemeClr val="tx1"/>
                </a:solidFill>
                <a:effectLst/>
                <a:latin typeface="+mn-lt"/>
                <a:ea typeface="+mn-ea"/>
                <a:cs typeface="+mn-cs"/>
              </a:rPr>
              <a:t>MassAbility:</a:t>
            </a:r>
            <a:r>
              <a:rPr lang="en-US" sz="1200" kern="1200" dirty="0">
                <a:solidFill>
                  <a:schemeClr val="tx1"/>
                </a:solidFill>
                <a:effectLst/>
                <a:latin typeface="+mn-lt"/>
                <a:ea typeface="+mn-ea"/>
                <a:cs typeface="+mn-cs"/>
              </a:rPr>
              <a:t> Is developing a cross-agency database to strengthen referral pathways.</a:t>
            </a:r>
          </a:p>
          <a:p>
            <a:endParaRPr lang="en-US" dirty="0"/>
          </a:p>
        </p:txBody>
      </p:sp>
      <p:sp>
        <p:nvSpPr>
          <p:cNvPr id="4" name="Slide Number Placeholder 3">
            <a:extLst>
              <a:ext uri="{FF2B5EF4-FFF2-40B4-BE49-F238E27FC236}">
                <a16:creationId xmlns:a16="http://schemas.microsoft.com/office/drawing/2014/main" id="{C26330F9-4E85-192B-A321-9C9D3E34A6E1}"/>
              </a:ext>
            </a:extLst>
          </p:cNvPr>
          <p:cNvSpPr>
            <a:spLocks noGrp="1"/>
          </p:cNvSpPr>
          <p:nvPr>
            <p:ph type="sldNum" sz="quarter" idx="5"/>
          </p:nvPr>
        </p:nvSpPr>
        <p:spPr/>
        <p:txBody>
          <a:bodyPr/>
          <a:lstStyle/>
          <a:p>
            <a:fld id="{17C17A72-7A47-4F30-B8DD-967509305040}" type="slidenum">
              <a:rPr lang="en-US" smtClean="0"/>
              <a:t>12</a:t>
            </a:fld>
            <a:endParaRPr lang="en-US" dirty="0"/>
          </a:p>
        </p:txBody>
      </p:sp>
    </p:spTree>
    <p:extLst>
      <p:ext uri="{BB962C8B-B14F-4D97-AF65-F5344CB8AC3E}">
        <p14:creationId xmlns:p14="http://schemas.microsoft.com/office/powerpoint/2010/main" val="2203055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14A40-0981-E160-E570-E60E54F33F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74691B-8BBD-2891-1815-16C98259C0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345FB1-0CB1-1CA0-3964-8DD26ADB9C7C}"/>
              </a:ext>
            </a:extLst>
          </p:cNvPr>
          <p:cNvSpPr>
            <a:spLocks noGrp="1"/>
          </p:cNvSpPr>
          <p:nvPr>
            <p:ph type="body" idx="1"/>
          </p:nvPr>
        </p:nvSpPr>
        <p:spPr/>
        <p:txBody>
          <a:bodyPr/>
          <a:lstStyle/>
          <a:p>
            <a:pPr lvl="0"/>
            <a:r>
              <a:rPr lang="en-US" sz="1200" b="1" kern="1200" dirty="0">
                <a:solidFill>
                  <a:schemeClr val="tx1"/>
                </a:solidFill>
                <a:effectLst/>
                <a:latin typeface="+mn-lt"/>
                <a:ea typeface="+mn-ea"/>
                <a:cs typeface="+mn-cs"/>
              </a:rPr>
              <a:t>MCB:</a:t>
            </a:r>
            <a:r>
              <a:rPr lang="en-US" sz="1200" kern="1200" dirty="0">
                <a:solidFill>
                  <a:schemeClr val="tx1"/>
                </a:solidFill>
                <a:effectLst/>
                <a:latin typeface="+mn-lt"/>
                <a:ea typeface="+mn-ea"/>
                <a:cs typeface="+mn-cs"/>
              </a:rPr>
              <a:t> Told us that signs of dementia rarely come up in their work, but they recognize the importance of improving staff awareness. </a:t>
            </a:r>
          </a:p>
          <a:p>
            <a:pPr lvl="0"/>
            <a:r>
              <a:rPr lang="en-US" sz="1200" b="1" kern="1200" dirty="0">
                <a:solidFill>
                  <a:schemeClr val="tx1"/>
                </a:solidFill>
                <a:effectLst/>
                <a:latin typeface="+mn-lt"/>
                <a:ea typeface="+mn-ea"/>
                <a:cs typeface="+mn-cs"/>
              </a:rPr>
              <a:t>ORI: </a:t>
            </a:r>
            <a:r>
              <a:rPr lang="en-US" sz="1200" kern="1200" dirty="0">
                <a:solidFill>
                  <a:schemeClr val="tx1"/>
                </a:solidFill>
                <a:effectLst/>
                <a:latin typeface="+mn-lt"/>
                <a:ea typeface="+mn-ea"/>
                <a:cs typeface="+mn-cs"/>
              </a:rPr>
              <a:t>Has a program called PEERS which stands for “Program to Enhance Elder Refugee Services.”  This program connects older refugees and asylees with culturally informed services and caregiver support, while also training service providers.</a:t>
            </a:r>
          </a:p>
          <a:p>
            <a:pPr lvl="0"/>
            <a:r>
              <a:rPr lang="en-US" sz="1200" b="1" kern="1200" dirty="0">
                <a:solidFill>
                  <a:schemeClr val="tx1"/>
                </a:solidFill>
                <a:effectLst/>
                <a:latin typeface="+mn-lt"/>
                <a:ea typeface="+mn-ea"/>
                <a:cs typeface="+mn-cs"/>
              </a:rPr>
              <a:t>AGE:</a:t>
            </a:r>
            <a:r>
              <a:rPr lang="en-US" sz="1200" kern="1200" dirty="0">
                <a:solidFill>
                  <a:schemeClr val="tx1"/>
                </a:solidFill>
                <a:effectLst/>
                <a:latin typeface="+mn-lt"/>
                <a:ea typeface="+mn-ea"/>
                <a:cs typeface="+mn-cs"/>
              </a:rPr>
              <a:t> Views Meals on Wheels drivers and senior centers as important touchpoints for early detection of dementia and service awareness. Currently, Meals on Wheels drivers report changes of condition back to Aging Services Access Points (ASAPs) so case managers can follow up. Additionally, AGE uses a tool developed with the Alzheimer’s Association to conduct dementia screenings for consumers in the home care program. Also, AGE is redesigning </a:t>
            </a:r>
            <a:r>
              <a:rPr lang="en-US" sz="1200" kern="1200" dirty="0" err="1">
                <a:solidFill>
                  <a:schemeClr val="tx1"/>
                </a:solidFill>
                <a:effectLst/>
                <a:latin typeface="+mn-lt"/>
                <a:ea typeface="+mn-ea"/>
                <a:cs typeface="+mn-cs"/>
              </a:rPr>
              <a:t>MassOptions</a:t>
            </a:r>
            <a:r>
              <a:rPr lang="en-US" sz="1200" kern="1200" dirty="0">
                <a:solidFill>
                  <a:schemeClr val="tx1"/>
                </a:solidFill>
                <a:effectLst/>
                <a:latin typeface="+mn-lt"/>
                <a:ea typeface="+mn-ea"/>
                <a:cs typeface="+mn-cs"/>
              </a:rPr>
              <a:t> to make it easier for people to navigate services.</a:t>
            </a:r>
          </a:p>
          <a:p>
            <a:endParaRPr lang="en-US" dirty="0"/>
          </a:p>
        </p:txBody>
      </p:sp>
      <p:sp>
        <p:nvSpPr>
          <p:cNvPr id="4" name="Slide Number Placeholder 3">
            <a:extLst>
              <a:ext uri="{FF2B5EF4-FFF2-40B4-BE49-F238E27FC236}">
                <a16:creationId xmlns:a16="http://schemas.microsoft.com/office/drawing/2014/main" id="{30E9B2C4-63DF-B2A1-C64B-6F2FF795388C}"/>
              </a:ext>
            </a:extLst>
          </p:cNvPr>
          <p:cNvSpPr>
            <a:spLocks noGrp="1"/>
          </p:cNvSpPr>
          <p:nvPr>
            <p:ph type="sldNum" sz="quarter" idx="5"/>
          </p:nvPr>
        </p:nvSpPr>
        <p:spPr/>
        <p:txBody>
          <a:bodyPr/>
          <a:lstStyle/>
          <a:p>
            <a:fld id="{17C17A72-7A47-4F30-B8DD-967509305040}" type="slidenum">
              <a:rPr lang="en-US" smtClean="0"/>
              <a:t>13</a:t>
            </a:fld>
            <a:endParaRPr lang="en-US" dirty="0"/>
          </a:p>
        </p:txBody>
      </p:sp>
    </p:spTree>
    <p:extLst>
      <p:ext uri="{BB962C8B-B14F-4D97-AF65-F5344CB8AC3E}">
        <p14:creationId xmlns:p14="http://schemas.microsoft.com/office/powerpoint/2010/main" val="3990798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21D1D-9A7A-B997-8B9D-C4B9B81397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C5CB6C-A7B9-BC29-E32E-5F9E5E4EBD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886923-951E-1376-599A-0F2327F680CB}"/>
              </a:ext>
            </a:extLst>
          </p:cNvPr>
          <p:cNvSpPr>
            <a:spLocks noGrp="1"/>
          </p:cNvSpPr>
          <p:nvPr>
            <p:ph type="body" idx="1"/>
          </p:nvPr>
        </p:nvSpPr>
        <p:spPr/>
        <p:txBody>
          <a:bodyPr/>
          <a:lstStyle/>
          <a:p>
            <a:r>
              <a:rPr lang="en-US" b="0" dirty="0"/>
              <a:t>While focusing our conversations on early recognition, caregiver support, and systems navigation,</a:t>
            </a:r>
            <a:r>
              <a:rPr lang="en-US" b="1" dirty="0"/>
              <a:t> </a:t>
            </a:r>
            <a:r>
              <a:rPr lang="en-US" sz="1200" b="0" kern="1200" dirty="0">
                <a:solidFill>
                  <a:schemeClr val="tx1"/>
                </a:solidFill>
                <a:latin typeface="+mn-lt"/>
                <a:ea typeface="+mn-ea"/>
                <a:cs typeface="+mn-cs"/>
              </a:rPr>
              <a:t>the agency leaders first told us about some of the challenges they see around </a:t>
            </a:r>
            <a:r>
              <a:rPr lang="en-US" b="1" dirty="0"/>
              <a:t>EARLY RECOGNITION:</a:t>
            </a:r>
            <a:endParaRPr lang="en-US" sz="1200" b="0" kern="1200" dirty="0">
              <a:solidFill>
                <a:schemeClr val="tx1"/>
              </a:solidFill>
              <a:latin typeface="+mn-lt"/>
              <a:ea typeface="+mn-ea"/>
              <a:cs typeface="+mn-cs"/>
            </a:endParaRPr>
          </a:p>
          <a:p>
            <a:pPr marL="228600" indent="-228600">
              <a:buFont typeface="+mj-lt"/>
              <a:buAutoNum type="arabicPeriod"/>
            </a:pPr>
            <a:r>
              <a:rPr lang="en-US" b="1" dirty="0"/>
              <a:t>Overlooked Symptoms and Confusion with Normal Aging</a:t>
            </a:r>
            <a:br>
              <a:rPr lang="en-US" dirty="0"/>
            </a:br>
            <a:r>
              <a:rPr lang="en-US" dirty="0"/>
              <a:t>Families may overlook or normalize early symptoms of dementia, assuming they’re just part of getting older or due to stress. This delays recognition and action.</a:t>
            </a:r>
          </a:p>
          <a:p>
            <a:pPr marL="228600" indent="-228600">
              <a:buFont typeface="+mj-lt"/>
              <a:buAutoNum type="arabicPeriod"/>
            </a:pPr>
            <a:r>
              <a:rPr lang="en-US" b="1" dirty="0"/>
              <a:t>Other Conditions</a:t>
            </a:r>
            <a:br>
              <a:rPr lang="en-US" dirty="0"/>
            </a:br>
            <a:r>
              <a:rPr lang="en-US" dirty="0"/>
              <a:t>Dementia symptoms can be hidden by other conditions, especially brain-related conditions of people served by MassAbility and the Department of Developmental Services. This is also true for progressive vision loss among </a:t>
            </a:r>
            <a:r>
              <a:rPr lang="en-US" dirty="0" err="1"/>
              <a:t>MCB’s</a:t>
            </a:r>
            <a:r>
              <a:rPr lang="en-US" dirty="0"/>
              <a:t> consumers. These factors make dementia harder to identify.</a:t>
            </a:r>
          </a:p>
          <a:p>
            <a:pPr marL="228600" indent="-228600">
              <a:buFont typeface="+mj-lt"/>
              <a:buAutoNum type="arabicPeriod"/>
            </a:pPr>
            <a:r>
              <a:rPr lang="en-US" b="1" dirty="0"/>
              <a:t>Stigma and Fear</a:t>
            </a:r>
            <a:br>
              <a:rPr lang="en-US" dirty="0"/>
            </a:br>
            <a:r>
              <a:rPr lang="en-US" dirty="0"/>
              <a:t>Fear and stigma often prevent people from seeking help or acknowledging dementia symptoms. Fear of what a diagnosis entails and uncertainty about next steps can delay action.</a:t>
            </a:r>
          </a:p>
          <a:p>
            <a:pPr marL="228600" indent="-228600">
              <a:buFont typeface="+mj-lt"/>
              <a:buAutoNum type="arabicPeriod"/>
            </a:pPr>
            <a:r>
              <a:rPr lang="en-US" b="1" dirty="0"/>
              <a:t>PCP Knowledge Gap and Lack of Specialists</a:t>
            </a:r>
            <a:br>
              <a:rPr lang="en-US" dirty="0"/>
            </a:br>
            <a:r>
              <a:rPr lang="en-US" dirty="0"/>
              <a:t>Primary care providers often lack sufficient knowledge to recognize dementia early; and there are not enough specialists, making timely access to diagnosis and treatment difficult.</a:t>
            </a:r>
          </a:p>
          <a:p>
            <a:pPr marL="228600" indent="-228600">
              <a:buFont typeface="+mj-lt"/>
              <a:buAutoNum type="arabicPeriod"/>
            </a:pPr>
            <a:r>
              <a:rPr lang="en-US" b="1" dirty="0"/>
              <a:t>Hard-to-Reach Communities</a:t>
            </a:r>
            <a:br>
              <a:rPr lang="en-US" dirty="0"/>
            </a:br>
            <a:r>
              <a:rPr lang="en-US" dirty="0"/>
              <a:t>Immigrant communities can be especially difficult to reach, such as those served </a:t>
            </a:r>
            <a:r>
              <a:rPr lang="en-US" sz="1200" kern="1200" dirty="0">
                <a:solidFill>
                  <a:schemeClr val="tx1"/>
                </a:solidFill>
                <a:latin typeface="+mn-lt"/>
                <a:ea typeface="+mn-ea"/>
                <a:cs typeface="+mn-cs"/>
              </a:rPr>
              <a:t>by the </a:t>
            </a:r>
            <a:r>
              <a:rPr lang="en-US" altLang="en-US" sz="1200" kern="1200" dirty="0">
                <a:solidFill>
                  <a:schemeClr val="tx1"/>
                </a:solidFill>
                <a:latin typeface="+mn-lt"/>
                <a:ea typeface="+mn-ea"/>
                <a:cs typeface="+mn-cs"/>
              </a:rPr>
              <a:t>Office of Refugees and Immigrants</a:t>
            </a:r>
            <a:r>
              <a:rPr lang="en-US" sz="1200" kern="1200" dirty="0">
                <a:solidFill>
                  <a:schemeClr val="tx1"/>
                </a:solidFill>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dirty="0"/>
              <a:t>Agency leaders also shared their view of challenges around </a:t>
            </a:r>
            <a:r>
              <a:rPr lang="en-US" b="1" dirty="0"/>
              <a:t>CAREGIVER SUPPORT &amp; SYSTEMS NAVIGATION. </a:t>
            </a:r>
            <a:r>
              <a:rPr lang="en-US" b="0" dirty="0"/>
              <a:t>These</a:t>
            </a:r>
            <a:r>
              <a:rPr lang="en-US" b="1" dirty="0"/>
              <a:t> </a:t>
            </a:r>
            <a:r>
              <a:rPr lang="en-US" dirty="0"/>
              <a:t>will be no surprise to you:</a:t>
            </a:r>
          </a:p>
          <a:p>
            <a:pPr marL="228600" indent="-228600">
              <a:buFont typeface="+mj-lt"/>
              <a:buAutoNum type="arabicPeriod"/>
            </a:pPr>
            <a:r>
              <a:rPr lang="en-US" dirty="0"/>
              <a:t>First, families and caregivers often face high levels of stress and anxiety. Financial strain is a big part of that burden.</a:t>
            </a:r>
          </a:p>
          <a:p>
            <a:pPr marL="228600" indent="-228600">
              <a:buFont typeface="+mj-lt"/>
              <a:buAutoNum type="arabicPeriod"/>
            </a:pPr>
            <a:r>
              <a:rPr lang="en-US" dirty="0"/>
              <a:t>Safety is also a major concern, especially for people living alone who may be at risk without consistent support.</a:t>
            </a:r>
          </a:p>
          <a:p>
            <a:pPr marL="228600" indent="-228600">
              <a:buFont typeface="+mj-lt"/>
              <a:buAutoNum type="arabicPeriod"/>
            </a:pPr>
            <a:r>
              <a:rPr lang="en-US" dirty="0"/>
              <a:t>At the same time, our systems are fragmented and hard to navigate, so even when services exist, families may struggle to find and access them. </a:t>
            </a:r>
          </a:p>
          <a:p>
            <a:pPr marL="228600" indent="-228600">
              <a:buFont typeface="+mj-lt"/>
              <a:buAutoNum type="arabicPeriod"/>
            </a:pPr>
            <a:r>
              <a:rPr lang="en-US" dirty="0"/>
              <a:t>Many people also simply aren’t aware of the supports that are available to them.</a:t>
            </a:r>
          </a:p>
          <a:p>
            <a:pPr marL="228600" indent="-228600">
              <a:buFont typeface="+mj-lt"/>
              <a:buAutoNum type="arabicPeriod"/>
            </a:pPr>
            <a:r>
              <a:rPr lang="en-US" dirty="0"/>
              <a:t>And finally, when staying at home is not an option, there are very few affordable residential memory care options, leaving families with limited choices.</a:t>
            </a:r>
          </a:p>
          <a:p>
            <a:endParaRPr lang="en-US" dirty="0"/>
          </a:p>
        </p:txBody>
      </p:sp>
      <p:sp>
        <p:nvSpPr>
          <p:cNvPr id="4" name="Slide Number Placeholder 3">
            <a:extLst>
              <a:ext uri="{FF2B5EF4-FFF2-40B4-BE49-F238E27FC236}">
                <a16:creationId xmlns:a16="http://schemas.microsoft.com/office/drawing/2014/main" id="{41F0588B-6CC0-6845-068A-4F22CA2D93AA}"/>
              </a:ext>
            </a:extLst>
          </p:cNvPr>
          <p:cNvSpPr>
            <a:spLocks noGrp="1"/>
          </p:cNvSpPr>
          <p:nvPr>
            <p:ph type="sldNum" sz="quarter" idx="5"/>
          </p:nvPr>
        </p:nvSpPr>
        <p:spPr/>
        <p:txBody>
          <a:bodyPr/>
          <a:lstStyle/>
          <a:p>
            <a:fld id="{17C17A72-7A47-4F30-B8DD-967509305040}" type="slidenum">
              <a:rPr lang="en-US" smtClean="0"/>
              <a:t>14</a:t>
            </a:fld>
            <a:endParaRPr lang="en-US" dirty="0"/>
          </a:p>
        </p:txBody>
      </p:sp>
    </p:spTree>
    <p:extLst>
      <p:ext uri="{BB962C8B-B14F-4D97-AF65-F5344CB8AC3E}">
        <p14:creationId xmlns:p14="http://schemas.microsoft.com/office/powerpoint/2010/main" val="1178220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5DBC1-8A0A-82C9-8529-9BA7E21CA7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90E5EC-182A-4C79-AF05-70A72ECEDF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2033E6-E6D1-A19C-150F-5545AB7BDABD}"/>
              </a:ext>
            </a:extLst>
          </p:cNvPr>
          <p:cNvSpPr>
            <a:spLocks noGrp="1"/>
          </p:cNvSpPr>
          <p:nvPr>
            <p:ph type="body" idx="1"/>
          </p:nvPr>
        </p:nvSpPr>
        <p:spPr/>
        <p:txBody>
          <a:bodyPr/>
          <a:lstStyle/>
          <a:p>
            <a:pPr marL="0" indent="0">
              <a:buFont typeface="Arial" panose="020B0604020202020204" pitchFamily="34" charset="0"/>
              <a:buNone/>
            </a:pPr>
            <a:r>
              <a:rPr lang="en-US" dirty="0"/>
              <a:t>Here are the key findings that came out of our conversations:</a:t>
            </a:r>
          </a:p>
          <a:p>
            <a:pPr marL="171450" indent="-171450">
              <a:buFont typeface="Arial" panose="020B0604020202020204" pitchFamily="34" charset="0"/>
              <a:buChar char="•"/>
            </a:pPr>
            <a:r>
              <a:rPr lang="en-US" dirty="0"/>
              <a:t>All the agencies we spoke with said they interact with people who may have undiagnosed dementia.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As mentioned earlier, other conditions can mask signs of dementia.</a:t>
            </a:r>
          </a:p>
          <a:p>
            <a:pPr marL="171450" indent="-171450">
              <a:buFont typeface="Arial" panose="020B0604020202020204" pitchFamily="34" charset="0"/>
              <a:buChar char="•"/>
            </a:pPr>
            <a:r>
              <a:rPr lang="en-US" dirty="0"/>
              <a:t>Frontline staff, and those in information &amp; referral roles, sometimes notice possible signs themselves, or they’ll hear about them from families. </a:t>
            </a:r>
          </a:p>
          <a:p>
            <a:pPr marL="171450" indent="-171450">
              <a:buFont typeface="Arial" panose="020B0604020202020204" pitchFamily="34" charset="0"/>
              <a:buChar char="•"/>
            </a:pPr>
            <a:r>
              <a:rPr lang="en-US" dirty="0"/>
              <a:t>Also, we found that some of those we spoke with said they were unsure of what to say to a person or family when dementia is suspected. </a:t>
            </a:r>
          </a:p>
          <a:p>
            <a:pPr marL="171450" indent="-171450">
              <a:buFont typeface="Arial" panose="020B0604020202020204" pitchFamily="34" charset="0"/>
              <a:buChar char="•"/>
            </a:pPr>
            <a:r>
              <a:rPr lang="en-US" dirty="0"/>
              <a:t>Across the board, the big takeaway was the same: everyone emphasized the need for more awareness of dementia symptoms and available services among state agency staff; the people they serve and their families; and the public.</a:t>
            </a:r>
          </a:p>
          <a:p>
            <a:endParaRPr lang="en-US" dirty="0"/>
          </a:p>
        </p:txBody>
      </p:sp>
      <p:sp>
        <p:nvSpPr>
          <p:cNvPr id="4" name="Slide Number Placeholder 3">
            <a:extLst>
              <a:ext uri="{FF2B5EF4-FFF2-40B4-BE49-F238E27FC236}">
                <a16:creationId xmlns:a16="http://schemas.microsoft.com/office/drawing/2014/main" id="{5BC89A2A-E9AC-2357-0FD7-F09D51A97D7B}"/>
              </a:ext>
            </a:extLst>
          </p:cNvPr>
          <p:cNvSpPr>
            <a:spLocks noGrp="1"/>
          </p:cNvSpPr>
          <p:nvPr>
            <p:ph type="sldNum" sz="quarter" idx="5"/>
          </p:nvPr>
        </p:nvSpPr>
        <p:spPr/>
        <p:txBody>
          <a:bodyPr/>
          <a:lstStyle/>
          <a:p>
            <a:fld id="{17C17A72-7A47-4F30-B8DD-967509305040}" type="slidenum">
              <a:rPr lang="en-US" smtClean="0"/>
              <a:t>15</a:t>
            </a:fld>
            <a:endParaRPr lang="en-US" dirty="0"/>
          </a:p>
        </p:txBody>
      </p:sp>
    </p:spTree>
    <p:extLst>
      <p:ext uri="{BB962C8B-B14F-4D97-AF65-F5344CB8AC3E}">
        <p14:creationId xmlns:p14="http://schemas.microsoft.com/office/powerpoint/2010/main" val="13991175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A0AE0-3873-8793-017E-75AA4CD15A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5A992A-38B7-BCD5-F27E-B85FE404B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9CA0E1-09E7-6E55-50F0-972F43936858}"/>
              </a:ext>
            </a:extLst>
          </p:cNvPr>
          <p:cNvSpPr>
            <a:spLocks noGrp="1"/>
          </p:cNvSpPr>
          <p:nvPr>
            <p:ph type="body" idx="1"/>
          </p:nvPr>
        </p:nvSpPr>
        <p:spPr/>
        <p:txBody>
          <a:bodyPr/>
          <a:lstStyle/>
          <a:p>
            <a:r>
              <a:rPr lang="en-US" dirty="0"/>
              <a:t>Here are some strategies suggested by the agency leaders participating in our dementia discussions:</a:t>
            </a:r>
          </a:p>
          <a:p>
            <a:pPr marL="228600" indent="-228600">
              <a:buFont typeface="+mj-lt"/>
              <a:buAutoNum type="arabicPeriod"/>
            </a:pPr>
            <a:r>
              <a:rPr lang="en-US" b="1" dirty="0"/>
              <a:t>Training - </a:t>
            </a:r>
            <a:r>
              <a:rPr lang="en-US" dirty="0"/>
              <a:t>Helping frontline and information &amp; referral staff recognize early signs of dementia and understand what supports and services are available. Highlighting the benefits of early detection is key here along with helping agency staff understand the unique stress and fears that individuals and caregivers have around what a possible diagnosis of dementia entails in terms of next steps. For example, EOHHS provides training opportunities for EOHHS agency staff.</a:t>
            </a:r>
          </a:p>
          <a:p>
            <a:pPr marL="228600" indent="-228600">
              <a:buFont typeface="+mj-lt"/>
              <a:buAutoNum type="arabicPeriod"/>
            </a:pPr>
            <a:r>
              <a:rPr lang="en-US" b="1" dirty="0"/>
              <a:t>Joint Outreach</a:t>
            </a:r>
            <a:r>
              <a:rPr lang="en-US" dirty="0"/>
              <a:t> - Some asked us to consider having AGE and the Alzheimer’s Association team up to spread awareness of both service awareness and the importance of early detection. That means engaging state agency staff through trainings and regional meetings; reaching senior center staff through their conferences; and connecting with the public in community settings like senior centers and faith communities.</a:t>
            </a:r>
          </a:p>
          <a:p>
            <a:pPr marL="228600" indent="-228600">
              <a:buFont typeface="+mj-lt"/>
              <a:buAutoNum type="arabicPeriod"/>
            </a:pPr>
            <a:r>
              <a:rPr lang="en-US" b="1" dirty="0"/>
              <a:t>Service Connections</a:t>
            </a:r>
            <a:r>
              <a:rPr lang="en-US" dirty="0"/>
              <a:t> - We can make better use of existing touchpoints (like Meals on Wheels and senior centers) to share information about the signs of dementia; the importance of early detection; and the services and supports available for individuals and families.</a:t>
            </a:r>
          </a:p>
          <a:p>
            <a:pPr marL="228600" indent="-228600">
              <a:buFont typeface="+mj-lt"/>
              <a:buAutoNum type="arabicPeriod"/>
            </a:pPr>
            <a:r>
              <a:rPr lang="en-US" b="1" dirty="0"/>
              <a:t>PCP Connections</a:t>
            </a:r>
            <a:r>
              <a:rPr lang="en-US" dirty="0"/>
              <a:t> - Providing primary care providers with resources about services, so they can guide families during medical visits.</a:t>
            </a:r>
          </a:p>
          <a:p>
            <a:endParaRPr lang="en-US" dirty="0"/>
          </a:p>
        </p:txBody>
      </p:sp>
      <p:sp>
        <p:nvSpPr>
          <p:cNvPr id="4" name="Slide Number Placeholder 3">
            <a:extLst>
              <a:ext uri="{FF2B5EF4-FFF2-40B4-BE49-F238E27FC236}">
                <a16:creationId xmlns:a16="http://schemas.microsoft.com/office/drawing/2014/main" id="{60AE5F49-41CA-5590-C2A8-6DFB3957A9C0}"/>
              </a:ext>
            </a:extLst>
          </p:cNvPr>
          <p:cNvSpPr>
            <a:spLocks noGrp="1"/>
          </p:cNvSpPr>
          <p:nvPr>
            <p:ph type="sldNum" sz="quarter" idx="5"/>
          </p:nvPr>
        </p:nvSpPr>
        <p:spPr/>
        <p:txBody>
          <a:bodyPr/>
          <a:lstStyle/>
          <a:p>
            <a:fld id="{17C17A72-7A47-4F30-B8DD-967509305040}" type="slidenum">
              <a:rPr lang="en-US" smtClean="0"/>
              <a:t>16</a:t>
            </a:fld>
            <a:endParaRPr lang="en-US" dirty="0"/>
          </a:p>
        </p:txBody>
      </p:sp>
    </p:spTree>
    <p:extLst>
      <p:ext uri="{BB962C8B-B14F-4D97-AF65-F5344CB8AC3E}">
        <p14:creationId xmlns:p14="http://schemas.microsoft.com/office/powerpoint/2010/main" val="1797205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51BA2-0FC6-0424-E9A3-29CC82F60A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FD0AA6-6FC3-DDEF-6956-635AD61455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59C81B-E0C6-6F79-1864-72AF73C56344}"/>
              </a:ext>
            </a:extLst>
          </p:cNvPr>
          <p:cNvSpPr>
            <a:spLocks noGrp="1"/>
          </p:cNvSpPr>
          <p:nvPr>
            <p:ph type="body" idx="1"/>
          </p:nvPr>
        </p:nvSpPr>
        <p:spPr/>
        <p:txBody>
          <a:bodyPr/>
          <a:lstStyle/>
          <a:p>
            <a:pPr marL="228600" indent="-228600">
              <a:buFont typeface="+mj-lt"/>
              <a:buAutoNum type="arabicPeriod" startAt="5"/>
            </a:pPr>
            <a:r>
              <a:rPr lang="en-US" b="1" dirty="0"/>
              <a:t>Outreach Materials</a:t>
            </a:r>
            <a:r>
              <a:rPr lang="en-US" dirty="0"/>
              <a:t> </a:t>
            </a:r>
            <a:r>
              <a:rPr lang="en-US" b="1" dirty="0"/>
              <a:t>-</a:t>
            </a:r>
            <a:r>
              <a:rPr lang="en-US" dirty="0"/>
              <a:t> Developing simple, user-friendly guides and fliers so that people can leave an outreach event with something tangible in hand that points them to the right supports.</a:t>
            </a:r>
          </a:p>
          <a:p>
            <a:pPr marL="228600" indent="-228600">
              <a:buFont typeface="+mj-lt"/>
              <a:buAutoNum type="arabicPeriod" startAt="5"/>
            </a:pPr>
            <a:r>
              <a:rPr lang="en-US" b="1" dirty="0" err="1"/>
              <a:t>MassOptions</a:t>
            </a:r>
            <a:r>
              <a:rPr lang="en-US" b="1" dirty="0"/>
              <a:t> -</a:t>
            </a:r>
            <a:r>
              <a:rPr lang="en-US" dirty="0"/>
              <a:t> As we redesign the </a:t>
            </a:r>
            <a:r>
              <a:rPr lang="en-US" dirty="0" err="1"/>
              <a:t>MassOptions</a:t>
            </a:r>
            <a:r>
              <a:rPr lang="en-US" dirty="0"/>
              <a:t> website, we can potentially explore ways to encourage early detection by informing users of early signs and recommended next steps.</a:t>
            </a:r>
          </a:p>
          <a:p>
            <a:pPr marL="228600" indent="-228600">
              <a:buFont typeface="+mj-lt"/>
              <a:buAutoNum type="arabicPeriod" startAt="5"/>
            </a:pPr>
            <a:r>
              <a:rPr lang="en-US" b="1" dirty="0"/>
              <a:t>Respite - </a:t>
            </a:r>
            <a:r>
              <a:rPr lang="en-US" dirty="0" err="1"/>
              <a:t>AGE’s</a:t>
            </a:r>
            <a:r>
              <a:rPr lang="en-US" dirty="0"/>
              <a:t> Family Caregiver Support Program often expresses a need for more respite so it would make sense to identify opportunities to expand it, e.g., consider volunteer programs like faith communities.</a:t>
            </a:r>
          </a:p>
          <a:p>
            <a:pPr marL="228600" indent="-228600">
              <a:buFont typeface="+mj-lt"/>
              <a:buAutoNum type="arabicPeriod" startAt="5"/>
            </a:pPr>
            <a:r>
              <a:rPr lang="en-US" b="1" dirty="0"/>
              <a:t>Regular Cadence</a:t>
            </a:r>
            <a:r>
              <a:rPr lang="en-US" dirty="0"/>
              <a:t> </a:t>
            </a:r>
            <a:r>
              <a:rPr lang="en-US" b="1" dirty="0"/>
              <a:t>-</a:t>
            </a:r>
            <a:r>
              <a:rPr lang="en-US" dirty="0"/>
              <a:t> If AGE establishes a steady rhythm for distributing information about dementia-related trainings and events to the aging network, with repeated reminders, it could help boost awareness and event attendance.</a:t>
            </a:r>
          </a:p>
          <a:p>
            <a:pPr marL="228600" indent="-228600">
              <a:buFont typeface="+mj-lt"/>
              <a:buAutoNum type="arabicPeriod" startAt="5"/>
            </a:pPr>
            <a:r>
              <a:rPr lang="en-US" b="1" dirty="0"/>
              <a:t>Hopeful Stories</a:t>
            </a:r>
            <a:r>
              <a:rPr lang="en-US" dirty="0"/>
              <a:t> </a:t>
            </a:r>
            <a:r>
              <a:rPr lang="en-US" b="1" dirty="0"/>
              <a:t>-</a:t>
            </a:r>
            <a:r>
              <a:rPr lang="en-US" dirty="0"/>
              <a:t> And promoting positive, hope-centered stories through videos or case studies to help reduce stigma and show that people can live well after an early diagnosis, which may help encourage individuals to  to seek dementia screenings.</a:t>
            </a:r>
          </a:p>
          <a:p>
            <a:endParaRPr lang="en-US" dirty="0"/>
          </a:p>
        </p:txBody>
      </p:sp>
      <p:sp>
        <p:nvSpPr>
          <p:cNvPr id="4" name="Slide Number Placeholder 3">
            <a:extLst>
              <a:ext uri="{FF2B5EF4-FFF2-40B4-BE49-F238E27FC236}">
                <a16:creationId xmlns:a16="http://schemas.microsoft.com/office/drawing/2014/main" id="{E8C34B0B-9817-53E2-34E7-A28A62DE8D67}"/>
              </a:ext>
            </a:extLst>
          </p:cNvPr>
          <p:cNvSpPr>
            <a:spLocks noGrp="1"/>
          </p:cNvSpPr>
          <p:nvPr>
            <p:ph type="sldNum" sz="quarter" idx="5"/>
          </p:nvPr>
        </p:nvSpPr>
        <p:spPr/>
        <p:txBody>
          <a:bodyPr/>
          <a:lstStyle/>
          <a:p>
            <a:fld id="{17C17A72-7A47-4F30-B8DD-967509305040}" type="slidenum">
              <a:rPr lang="en-US" smtClean="0"/>
              <a:t>17</a:t>
            </a:fld>
            <a:endParaRPr lang="en-US" dirty="0"/>
          </a:p>
        </p:txBody>
      </p:sp>
    </p:spTree>
    <p:extLst>
      <p:ext uri="{BB962C8B-B14F-4D97-AF65-F5344CB8AC3E}">
        <p14:creationId xmlns:p14="http://schemas.microsoft.com/office/powerpoint/2010/main" val="18757700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41A4B-02AD-F7F6-D13C-0487E85B68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34ECE5-C95C-7722-DF25-FBC8E462DA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4B8D5F-C62A-DB82-F386-1B801A502A65}"/>
              </a:ext>
            </a:extLst>
          </p:cNvPr>
          <p:cNvSpPr>
            <a:spLocks noGrp="1"/>
          </p:cNvSpPr>
          <p:nvPr>
            <p:ph type="body" idx="1"/>
          </p:nvPr>
        </p:nvSpPr>
        <p:spPr/>
        <p:txBody>
          <a:bodyPr/>
          <a:lstStyle/>
          <a:p>
            <a:pPr marL="228600" indent="-228600">
              <a:buFont typeface="+mj-lt"/>
              <a:buAutoNum type="arabicPeriod" startAt="10"/>
            </a:pPr>
            <a:r>
              <a:rPr lang="en-US" b="1" dirty="0"/>
              <a:t> Establish New Touchpoints</a:t>
            </a:r>
            <a:r>
              <a:rPr lang="en-US" dirty="0"/>
              <a:t> </a:t>
            </a:r>
            <a:r>
              <a:rPr lang="en-US" b="1" dirty="0"/>
              <a:t>-</a:t>
            </a:r>
            <a:r>
              <a:rPr lang="en-US" dirty="0"/>
              <a:t> Educational materials can be spread widely through places like food pantry bags and meal programs</a:t>
            </a:r>
          </a:p>
          <a:p>
            <a:pPr marL="228600" indent="-228600">
              <a:buFont typeface="+mj-lt"/>
              <a:buAutoNum type="arabicPeriod" startAt="10"/>
            </a:pPr>
            <a:r>
              <a:rPr lang="en-US" b="1" dirty="0"/>
              <a:t> Physician/Senior Center Partnerships</a:t>
            </a:r>
            <a:r>
              <a:rPr lang="en-US" dirty="0"/>
              <a:t> - Creating stronger partnerships between senior centers and physicians can make it easier for doctors to connect patients and families with the supports they need.</a:t>
            </a:r>
          </a:p>
          <a:p>
            <a:pPr marL="228600" indent="-228600">
              <a:buFont typeface="+mj-lt"/>
              <a:buAutoNum type="arabicPeriod" startAt="10"/>
            </a:pPr>
            <a:r>
              <a:rPr lang="en-US" b="1" dirty="0"/>
              <a:t> Health Departments</a:t>
            </a:r>
            <a:r>
              <a:rPr lang="en-US" dirty="0"/>
              <a:t> – And finally, public events at local health departments, such as vaccine clinics, offer additional opportunities to share information with the public.</a:t>
            </a:r>
          </a:p>
          <a:p>
            <a:endParaRPr lang="en-US" dirty="0"/>
          </a:p>
        </p:txBody>
      </p:sp>
      <p:sp>
        <p:nvSpPr>
          <p:cNvPr id="4" name="Slide Number Placeholder 3">
            <a:extLst>
              <a:ext uri="{FF2B5EF4-FFF2-40B4-BE49-F238E27FC236}">
                <a16:creationId xmlns:a16="http://schemas.microsoft.com/office/drawing/2014/main" id="{75C90B16-042F-7B0A-2B44-A1DBC351FD3A}"/>
              </a:ext>
            </a:extLst>
          </p:cNvPr>
          <p:cNvSpPr>
            <a:spLocks noGrp="1"/>
          </p:cNvSpPr>
          <p:nvPr>
            <p:ph type="sldNum" sz="quarter" idx="5"/>
          </p:nvPr>
        </p:nvSpPr>
        <p:spPr/>
        <p:txBody>
          <a:bodyPr/>
          <a:lstStyle/>
          <a:p>
            <a:fld id="{17C17A72-7A47-4F30-B8DD-967509305040}" type="slidenum">
              <a:rPr lang="en-US" smtClean="0"/>
              <a:t>18</a:t>
            </a:fld>
            <a:endParaRPr lang="en-US" dirty="0"/>
          </a:p>
        </p:txBody>
      </p:sp>
    </p:spTree>
    <p:extLst>
      <p:ext uri="{BB962C8B-B14F-4D97-AF65-F5344CB8AC3E}">
        <p14:creationId xmlns:p14="http://schemas.microsoft.com/office/powerpoint/2010/main" val="42905941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611BB-68EF-3F3B-CA2F-628BDE697A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16BAC5-F0A2-BA1D-E497-50E65359A3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0A83BB-D8DE-3E56-CB2E-58A029261A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20BEFF-F941-5459-8D5E-750D776E8C63}"/>
              </a:ext>
            </a:extLst>
          </p:cNvPr>
          <p:cNvSpPr>
            <a:spLocks noGrp="1"/>
          </p:cNvSpPr>
          <p:nvPr>
            <p:ph type="sldNum" sz="quarter" idx="5"/>
          </p:nvPr>
        </p:nvSpPr>
        <p:spPr/>
        <p:txBody>
          <a:bodyPr/>
          <a:lstStyle/>
          <a:p>
            <a:fld id="{17C17A72-7A47-4F30-B8DD-967509305040}" type="slidenum">
              <a:rPr lang="en-US" smtClean="0"/>
              <a:t>19</a:t>
            </a:fld>
            <a:endParaRPr lang="en-US" dirty="0"/>
          </a:p>
        </p:txBody>
      </p:sp>
    </p:spTree>
    <p:extLst>
      <p:ext uri="{BB962C8B-B14F-4D97-AF65-F5344CB8AC3E}">
        <p14:creationId xmlns:p14="http://schemas.microsoft.com/office/powerpoint/2010/main" val="2198913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4899F-14D0-6FB2-6C9A-638B20387C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A9DBB5-6538-E2DE-9944-14070E7087A2}"/>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45520E6B-DE05-2BDD-72FF-CEF835B12B03}"/>
              </a:ext>
            </a:extLst>
          </p:cNvPr>
          <p:cNvSpPr>
            <a:spLocks noGrp="1"/>
          </p:cNvSpPr>
          <p:nvPr>
            <p:ph type="body" idx="1"/>
          </p:nvPr>
        </p:nvSpPr>
        <p:spPr/>
        <p:txBody>
          <a:bodyPr/>
          <a:lstStyle/>
          <a:p>
            <a:endParaRPr lang="en-US" dirty="0"/>
          </a:p>
        </p:txBody>
      </p:sp>
      <p:sp>
        <p:nvSpPr>
          <p:cNvPr id="5" name="Slide Number Placeholder 4">
            <a:extLst>
              <a:ext uri="{FF2B5EF4-FFF2-40B4-BE49-F238E27FC236}">
                <a16:creationId xmlns:a16="http://schemas.microsoft.com/office/drawing/2014/main" id="{E4BF1BDF-E1C4-2A35-137F-999B9DDBBF3D}"/>
              </a:ext>
            </a:extLst>
          </p:cNvPr>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2</a:t>
            </a:fld>
            <a:endParaRPr lang="en-US" dirty="0">
              <a:solidFill>
                <a:prstClr val="black"/>
              </a:solidFill>
              <a:latin typeface="Calibri"/>
            </a:endParaRPr>
          </a:p>
        </p:txBody>
      </p:sp>
      <p:sp>
        <p:nvSpPr>
          <p:cNvPr id="6" name="Footer Placeholder 5">
            <a:extLst>
              <a:ext uri="{FF2B5EF4-FFF2-40B4-BE49-F238E27FC236}">
                <a16:creationId xmlns:a16="http://schemas.microsoft.com/office/drawing/2014/main" id="{F8D0B6D2-36F1-57E1-B8F5-CB0D52992403}"/>
              </a:ext>
            </a:extLst>
          </p:cNvPr>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30437086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5013" y="1173163"/>
            <a:ext cx="5632450" cy="31686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C17A72-7A47-4F30-B8DD-967509305040}" type="slidenum">
              <a:rPr lang="en-US" smtClean="0"/>
              <a:t>20</a:t>
            </a:fld>
            <a:endParaRPr lang="en-US" dirty="0"/>
          </a:p>
        </p:txBody>
      </p:sp>
    </p:spTree>
    <p:extLst>
      <p:ext uri="{BB962C8B-B14F-4D97-AF65-F5344CB8AC3E}">
        <p14:creationId xmlns:p14="http://schemas.microsoft.com/office/powerpoint/2010/main" val="1636817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9ACBE-EDEE-6E1B-7EBB-91CDFBDA5FA0}"/>
            </a:ext>
          </a:extLst>
        </p:cNvPr>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7A02FE8B-7DF5-9B4C-9E9F-FB2BD456A7E8}"/>
              </a:ext>
            </a:extLst>
          </p:cNvPr>
          <p:cNvSpPr>
            <a:spLocks noGrp="1" noRot="1" noChangeAspect="1" noTextEdit="1"/>
          </p:cNvSpPr>
          <p:nvPr>
            <p:ph type="sldImg"/>
          </p:nvPr>
        </p:nvSpPr>
        <p:spPr bwMode="auto">
          <a:xfrm>
            <a:off x="735013" y="1173163"/>
            <a:ext cx="5632450" cy="3168650"/>
          </a:xfrm>
          <a:noFill/>
          <a:ln>
            <a:solidFill>
              <a:srgbClr val="000000"/>
            </a:solidFill>
            <a:miter lim="800000"/>
            <a:headEnd/>
            <a:tailEnd/>
          </a:ln>
        </p:spPr>
      </p:sp>
      <p:sp>
        <p:nvSpPr>
          <p:cNvPr id="32770" name="Notes Placeholder 2">
            <a:extLst>
              <a:ext uri="{FF2B5EF4-FFF2-40B4-BE49-F238E27FC236}">
                <a16:creationId xmlns:a16="http://schemas.microsoft.com/office/drawing/2014/main" id="{839D1A12-39F4-EA17-4B0A-6D23D43A9D1E}"/>
              </a:ext>
            </a:extLst>
          </p:cNvPr>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Before we begin today’s discussion, I will: 1) provide a high-level, brief review of what we agreed on at May’s Council meeting; 2) the progress made at the Executive Office of Aging &amp; Independence, since then; and 3) briefly describe what we plan to focus on during our discussion today.</a:t>
            </a:r>
          </a:p>
        </p:txBody>
      </p:sp>
      <p:sp>
        <p:nvSpPr>
          <p:cNvPr id="39940" name="Slide Number Placeholder 3">
            <a:extLst>
              <a:ext uri="{FF2B5EF4-FFF2-40B4-BE49-F238E27FC236}">
                <a16:creationId xmlns:a16="http://schemas.microsoft.com/office/drawing/2014/main" id="{8E4164A2-A0EC-8110-F3E2-8510565E677B}"/>
              </a:ext>
            </a:extLst>
          </p:cNvPr>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3</a:t>
            </a:fld>
            <a:endParaRPr lang="en-US" dirty="0">
              <a:solidFill>
                <a:srgbClr val="FFFFFF"/>
              </a:solidFill>
            </a:endParaRPr>
          </a:p>
        </p:txBody>
      </p:sp>
      <p:sp>
        <p:nvSpPr>
          <p:cNvPr id="2" name="Footer Placeholder 1">
            <a:extLst>
              <a:ext uri="{FF2B5EF4-FFF2-40B4-BE49-F238E27FC236}">
                <a16:creationId xmlns:a16="http://schemas.microsoft.com/office/drawing/2014/main" id="{2E1D4548-29BB-289C-D7EE-55872FC026AD}"/>
              </a:ext>
            </a:extLst>
          </p:cNvPr>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916858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9D341-5391-002A-DC0A-170A063C10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36308E-E441-4C94-B8CF-9C85ABAC0C6C}"/>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2730CF0B-01C5-A2C0-23DD-E724E49F7453}"/>
              </a:ext>
            </a:extLst>
          </p:cNvPr>
          <p:cNvSpPr>
            <a:spLocks noGrp="1"/>
          </p:cNvSpPr>
          <p:nvPr>
            <p:ph type="body" idx="1"/>
          </p:nvPr>
        </p:nvSpPr>
        <p:spPr/>
        <p:txBody>
          <a:bodyPr/>
          <a:lstStyle/>
          <a:p>
            <a:r>
              <a:rPr lang="en-US" dirty="0"/>
              <a:t>At our May Council meeting, we identified the key challenge areas that we want to prioritize as we move forward. These are the areas we plan to focus on as we develop the next Alzheimer’s State Plan. As shown in the two boxes on this slide, those high-priority challenge areas are: Early Recognition, Detection, a Diagnosis; and Caregiver Support &amp; Education and Systems Navigation.  </a:t>
            </a:r>
          </a:p>
        </p:txBody>
      </p:sp>
      <p:sp>
        <p:nvSpPr>
          <p:cNvPr id="4" name="Slide Number Placeholder 3">
            <a:extLst>
              <a:ext uri="{FF2B5EF4-FFF2-40B4-BE49-F238E27FC236}">
                <a16:creationId xmlns:a16="http://schemas.microsoft.com/office/drawing/2014/main" id="{5291EEDB-B5D8-A655-68F3-46AA65B0176F}"/>
              </a:ext>
            </a:extLst>
          </p:cNvPr>
          <p:cNvSpPr>
            <a:spLocks noGrp="1"/>
          </p:cNvSpPr>
          <p:nvPr>
            <p:ph type="sldNum" sz="quarter" idx="5"/>
          </p:nvPr>
        </p:nvSpPr>
        <p:spPr/>
        <p:txBody>
          <a:bodyPr/>
          <a:lstStyle/>
          <a:p>
            <a:fld id="{17C17A72-7A47-4F30-B8DD-967509305040}" type="slidenum">
              <a:rPr lang="en-US" smtClean="0"/>
              <a:t>4</a:t>
            </a:fld>
            <a:endParaRPr lang="en-US" dirty="0"/>
          </a:p>
        </p:txBody>
      </p:sp>
    </p:spTree>
    <p:extLst>
      <p:ext uri="{BB962C8B-B14F-4D97-AF65-F5344CB8AC3E}">
        <p14:creationId xmlns:p14="http://schemas.microsoft.com/office/powerpoint/2010/main" val="273839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751AE-3374-CE36-D936-1441840891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C2E3E-E40D-4FDF-36A8-1045855D96F1}"/>
              </a:ext>
            </a:extLst>
          </p:cNvPr>
          <p:cNvSpPr>
            <a:spLocks noGrp="1" noRot="1" noChangeAspect="1"/>
          </p:cNvSpPr>
          <p:nvPr>
            <p:ph type="sldImg"/>
          </p:nvPr>
        </p:nvSpPr>
        <p:spPr>
          <a:xfrm>
            <a:off x="735013" y="1173163"/>
            <a:ext cx="5632450" cy="3168650"/>
          </a:xfrm>
        </p:spPr>
      </p:sp>
      <p:sp>
        <p:nvSpPr>
          <p:cNvPr id="3" name="Notes Placeholder 2">
            <a:extLst>
              <a:ext uri="{FF2B5EF4-FFF2-40B4-BE49-F238E27FC236}">
                <a16:creationId xmlns:a16="http://schemas.microsoft.com/office/drawing/2014/main" id="{79B7E502-6C4A-D7C7-4EC0-E86407FA8CD5}"/>
              </a:ext>
            </a:extLst>
          </p:cNvPr>
          <p:cNvSpPr>
            <a:spLocks noGrp="1"/>
          </p:cNvSpPr>
          <p:nvPr>
            <p:ph type="body" idx="1"/>
          </p:nvPr>
        </p:nvSpPr>
        <p:spPr/>
        <p:txBody>
          <a:bodyPr/>
          <a:lstStyle/>
          <a:p>
            <a:r>
              <a:rPr lang="en-US" dirty="0"/>
              <a:t>Since May, AGE began looking at how EOHHS agencies serve people living with dementia and their caregivers. We also examined how the Council’s high-priority challenge areas are currently being addressed in those agencies. To do that, we used two approaches. First, we conducted a survey with broadly-stated questions. Then, we followed up with interviews that drilled down into agency experiences related to our top-priority challenge areas. In just a minute, I will provide you with some background information and findings from our survey and interviews, and then we will engage in a deeper discussion of our top-priority challenge areas.</a:t>
            </a:r>
          </a:p>
        </p:txBody>
      </p:sp>
      <p:sp>
        <p:nvSpPr>
          <p:cNvPr id="4" name="Slide Number Placeholder 3">
            <a:extLst>
              <a:ext uri="{FF2B5EF4-FFF2-40B4-BE49-F238E27FC236}">
                <a16:creationId xmlns:a16="http://schemas.microsoft.com/office/drawing/2014/main" id="{4DB0084E-B8BE-6094-1ADD-F01ECB7407EA}"/>
              </a:ext>
            </a:extLst>
          </p:cNvPr>
          <p:cNvSpPr>
            <a:spLocks noGrp="1"/>
          </p:cNvSpPr>
          <p:nvPr>
            <p:ph type="sldNum" sz="quarter" idx="5"/>
          </p:nvPr>
        </p:nvSpPr>
        <p:spPr/>
        <p:txBody>
          <a:bodyPr/>
          <a:lstStyle/>
          <a:p>
            <a:fld id="{17C17A72-7A47-4F30-B8DD-967509305040}" type="slidenum">
              <a:rPr lang="en-US" smtClean="0"/>
              <a:t>5</a:t>
            </a:fld>
            <a:endParaRPr lang="en-US" dirty="0"/>
          </a:p>
        </p:txBody>
      </p:sp>
    </p:spTree>
    <p:extLst>
      <p:ext uri="{BB962C8B-B14F-4D97-AF65-F5344CB8AC3E}">
        <p14:creationId xmlns:p14="http://schemas.microsoft.com/office/powerpoint/2010/main" val="425987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509E0-3944-18DC-5643-97DBB49C3B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DE46DA-39D8-C7A2-399C-314A5586ED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332999-95E6-1F76-9602-69547AB98A3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Corbel" panose="020B0503020204020204" pitchFamily="34" charset="0"/>
              </a:rPr>
              <a:t>The five EOHHS agencies that responded to our survey and/or engaged in an interview with us appear here in the blue table on the left. Due to summer scheduling challenges, we will try to follow-up with four more EOHHS agencies this winter – they appear here in the green table on the right. Before I present their survey results and interview findings, I’ll show you a high-level description of what these five agency participants do.</a:t>
            </a:r>
            <a:endParaRPr lang="en-US" dirty="0"/>
          </a:p>
        </p:txBody>
      </p:sp>
      <p:sp>
        <p:nvSpPr>
          <p:cNvPr id="4" name="Slide Number Placeholder 3">
            <a:extLst>
              <a:ext uri="{FF2B5EF4-FFF2-40B4-BE49-F238E27FC236}">
                <a16:creationId xmlns:a16="http://schemas.microsoft.com/office/drawing/2014/main" id="{E3E63B89-F566-0BD7-1B26-4F8336C2A426}"/>
              </a:ext>
            </a:extLst>
          </p:cNvPr>
          <p:cNvSpPr>
            <a:spLocks noGrp="1"/>
          </p:cNvSpPr>
          <p:nvPr>
            <p:ph type="sldNum" sz="quarter" idx="5"/>
          </p:nvPr>
        </p:nvSpPr>
        <p:spPr/>
        <p:txBody>
          <a:bodyPr/>
          <a:lstStyle/>
          <a:p>
            <a:fld id="{17C17A72-7A47-4F30-B8DD-967509305040}" type="slidenum">
              <a:rPr lang="en-US" smtClean="0"/>
              <a:t>6</a:t>
            </a:fld>
            <a:endParaRPr lang="en-US" dirty="0"/>
          </a:p>
        </p:txBody>
      </p:sp>
    </p:spTree>
    <p:extLst>
      <p:ext uri="{BB962C8B-B14F-4D97-AF65-F5344CB8AC3E}">
        <p14:creationId xmlns:p14="http://schemas.microsoft.com/office/powerpoint/2010/main" val="4024329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17743-8ED3-9EE7-9B9E-B89CD047F4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589DBB-7294-F7A1-0819-23E9D599BC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9F87A8-6246-9BD2-6B4E-933C59B913C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table was designed to help level-set your knowledge about the work of each agency that participated in our review. I won’t be reading these descriptions, so please take a minute to review any that you may be unfamiliar with.</a:t>
            </a:r>
          </a:p>
        </p:txBody>
      </p:sp>
      <p:sp>
        <p:nvSpPr>
          <p:cNvPr id="4" name="Slide Number Placeholder 3">
            <a:extLst>
              <a:ext uri="{FF2B5EF4-FFF2-40B4-BE49-F238E27FC236}">
                <a16:creationId xmlns:a16="http://schemas.microsoft.com/office/drawing/2014/main" id="{6BA82051-54AE-8688-B785-340CB0A8D4D8}"/>
              </a:ext>
            </a:extLst>
          </p:cNvPr>
          <p:cNvSpPr>
            <a:spLocks noGrp="1"/>
          </p:cNvSpPr>
          <p:nvPr>
            <p:ph type="sldNum" sz="quarter" idx="5"/>
          </p:nvPr>
        </p:nvSpPr>
        <p:spPr/>
        <p:txBody>
          <a:bodyPr/>
          <a:lstStyle/>
          <a:p>
            <a:fld id="{17C17A72-7A47-4F30-B8DD-967509305040}" type="slidenum">
              <a:rPr lang="en-US" smtClean="0"/>
              <a:t>7</a:t>
            </a:fld>
            <a:endParaRPr lang="en-US" dirty="0"/>
          </a:p>
        </p:txBody>
      </p:sp>
    </p:spTree>
    <p:extLst>
      <p:ext uri="{BB962C8B-B14F-4D97-AF65-F5344CB8AC3E}">
        <p14:creationId xmlns:p14="http://schemas.microsoft.com/office/powerpoint/2010/main" val="111849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80813-22C2-234C-4DDC-C47EEA3A12A6}"/>
            </a:ext>
          </a:extLst>
        </p:cNvPr>
        <p:cNvGrpSpPr/>
        <p:nvPr/>
      </p:nvGrpSpPr>
      <p:grpSpPr>
        <a:xfrm>
          <a:off x="0" y="0"/>
          <a:ext cx="0" cy="0"/>
          <a:chOff x="0" y="0"/>
          <a:chExt cx="0" cy="0"/>
        </a:xfrm>
      </p:grpSpPr>
      <p:sp>
        <p:nvSpPr>
          <p:cNvPr id="32769" name="Slide Image Placeholder 1">
            <a:extLst>
              <a:ext uri="{FF2B5EF4-FFF2-40B4-BE49-F238E27FC236}">
                <a16:creationId xmlns:a16="http://schemas.microsoft.com/office/drawing/2014/main" id="{1FD7C20E-FF58-C6C5-4D24-820237E2844C}"/>
              </a:ext>
            </a:extLst>
          </p:cNvPr>
          <p:cNvSpPr>
            <a:spLocks noGrp="1" noRot="1" noChangeAspect="1" noTextEdit="1"/>
          </p:cNvSpPr>
          <p:nvPr>
            <p:ph type="sldImg"/>
          </p:nvPr>
        </p:nvSpPr>
        <p:spPr bwMode="auto">
          <a:xfrm>
            <a:off x="735013" y="1173163"/>
            <a:ext cx="5632450" cy="3168650"/>
          </a:xfrm>
          <a:noFill/>
          <a:ln>
            <a:solidFill>
              <a:srgbClr val="000000"/>
            </a:solidFill>
            <a:miter lim="800000"/>
            <a:headEnd/>
            <a:tailEnd/>
          </a:ln>
        </p:spPr>
      </p:sp>
      <p:sp>
        <p:nvSpPr>
          <p:cNvPr id="32770" name="Notes Placeholder 2">
            <a:extLst>
              <a:ext uri="{FF2B5EF4-FFF2-40B4-BE49-F238E27FC236}">
                <a16:creationId xmlns:a16="http://schemas.microsoft.com/office/drawing/2014/main" id="{7AFF08E9-7A0F-3D4F-B39B-B47D3F6AC0A7}"/>
              </a:ext>
            </a:extLst>
          </p:cNvPr>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t>Now I’ll show you the results from our survey of leaders in agencies within the Executive Office of Health and Human Services (EOHHS). The intention of the survey was to gain an understanding of how EOHHS agencies connect with people living with dementia, their caregivers, and families.</a:t>
            </a:r>
          </a:p>
        </p:txBody>
      </p:sp>
      <p:sp>
        <p:nvSpPr>
          <p:cNvPr id="39940" name="Slide Number Placeholder 3">
            <a:extLst>
              <a:ext uri="{FF2B5EF4-FFF2-40B4-BE49-F238E27FC236}">
                <a16:creationId xmlns:a16="http://schemas.microsoft.com/office/drawing/2014/main" id="{C19FC257-5103-44BF-1BEC-008AC9D363C6}"/>
              </a:ext>
            </a:extLst>
          </p:cNvPr>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8</a:t>
            </a:fld>
            <a:endParaRPr lang="en-US" dirty="0">
              <a:solidFill>
                <a:srgbClr val="FFFFFF"/>
              </a:solidFill>
            </a:endParaRPr>
          </a:p>
        </p:txBody>
      </p:sp>
      <p:sp>
        <p:nvSpPr>
          <p:cNvPr id="2" name="Footer Placeholder 1">
            <a:extLst>
              <a:ext uri="{FF2B5EF4-FFF2-40B4-BE49-F238E27FC236}">
                <a16:creationId xmlns:a16="http://schemas.microsoft.com/office/drawing/2014/main" id="{B6FA311F-AC94-8E92-AB2A-FC94E5969082}"/>
              </a:ext>
            </a:extLst>
          </p:cNvPr>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276508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831F2-72EF-3427-8B6C-EDF274DF83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8AE49E-3E4A-A3B9-5E0A-7DF949AF27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0F46FD-610A-D1A8-6224-5F56E2FB383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our survey, we asked agency leaders how they or their partner organizations connect with people affected by dementia by providing them with a list of potential connections. For ease of reference, this slide groups those connections into five categories. Every one of the items listed here were checked off by at least one survey respondent, many of whom were from AGE. The most common connections were the first two bullets under Guidance &amp; Navigation and Daily Living &amp; Support. Rather than reading it aloud, I’ll give you a moment to read through the list.</a:t>
            </a:r>
            <a:endParaRPr lang="en-US" dirty="0"/>
          </a:p>
        </p:txBody>
      </p:sp>
      <p:sp>
        <p:nvSpPr>
          <p:cNvPr id="4" name="Slide Number Placeholder 3">
            <a:extLst>
              <a:ext uri="{FF2B5EF4-FFF2-40B4-BE49-F238E27FC236}">
                <a16:creationId xmlns:a16="http://schemas.microsoft.com/office/drawing/2014/main" id="{4CD20905-D879-936F-AAFB-90E1B932923C}"/>
              </a:ext>
            </a:extLst>
          </p:cNvPr>
          <p:cNvSpPr>
            <a:spLocks noGrp="1"/>
          </p:cNvSpPr>
          <p:nvPr>
            <p:ph type="sldNum" sz="quarter" idx="5"/>
          </p:nvPr>
        </p:nvSpPr>
        <p:spPr/>
        <p:txBody>
          <a:bodyPr/>
          <a:lstStyle/>
          <a:p>
            <a:fld id="{17C17A72-7A47-4F30-B8DD-967509305040}" type="slidenum">
              <a:rPr lang="en-US" smtClean="0"/>
              <a:t>9</a:t>
            </a:fld>
            <a:endParaRPr lang="en-US" dirty="0"/>
          </a:p>
        </p:txBody>
      </p:sp>
    </p:spTree>
    <p:extLst>
      <p:ext uri="{BB962C8B-B14F-4D97-AF65-F5344CB8AC3E}">
        <p14:creationId xmlns:p14="http://schemas.microsoft.com/office/powerpoint/2010/main" val="469905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711200" y="1939159"/>
            <a:ext cx="107696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8987203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5693" y="109538"/>
            <a:ext cx="7398707" cy="762000"/>
          </a:xfrm>
        </p:spPr>
        <p:txBody>
          <a:bodyPr anchor="ctr"/>
          <a:lstStyle/>
          <a:p>
            <a:r>
              <a:rPr lang="en-US" dirty="0"/>
              <a:t>Click to edit Master title style</a:t>
            </a:r>
          </a:p>
        </p:txBody>
      </p:sp>
      <p:sp>
        <p:nvSpPr>
          <p:cNvPr id="3" name="Content Placeholder 2"/>
          <p:cNvSpPr>
            <a:spLocks noGrp="1"/>
          </p:cNvSpPr>
          <p:nvPr>
            <p:ph sz="half" idx="1"/>
          </p:nvPr>
        </p:nvSpPr>
        <p:spPr>
          <a:xfrm>
            <a:off x="711200" y="1219200"/>
            <a:ext cx="5334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48400" y="1219200"/>
            <a:ext cx="5334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320548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65848" y="109538"/>
            <a:ext cx="6449976"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67450134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15485" y="109538"/>
            <a:ext cx="7418916" cy="762000"/>
          </a:xfrm>
        </p:spPr>
        <p:txBody>
          <a:bodyPr/>
          <a:lstStyle/>
          <a:p>
            <a:r>
              <a:rPr lang="en-US"/>
              <a:t>Click to edit Master title style</a:t>
            </a:r>
          </a:p>
        </p:txBody>
      </p:sp>
      <p:sp>
        <p:nvSpPr>
          <p:cNvPr id="3" name="Text Placeholder 2"/>
          <p:cNvSpPr>
            <a:spLocks noGrp="1"/>
          </p:cNvSpPr>
          <p:nvPr>
            <p:ph type="body" sz="half" idx="1"/>
          </p:nvPr>
        </p:nvSpPr>
        <p:spPr>
          <a:xfrm>
            <a:off x="711200" y="1219200"/>
            <a:ext cx="53340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219200"/>
            <a:ext cx="53340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4541341"/>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109538"/>
            <a:ext cx="7552267" cy="762000"/>
          </a:xfrm>
        </p:spPr>
        <p:txBody>
          <a:bodyPr/>
          <a:lstStyle/>
          <a:p>
            <a:r>
              <a:rPr lang="en-US"/>
              <a:t>Click to edit Master title style</a:t>
            </a:r>
          </a:p>
        </p:txBody>
      </p:sp>
      <p:sp>
        <p:nvSpPr>
          <p:cNvPr id="3" name="Content Placeholder 2"/>
          <p:cNvSpPr>
            <a:spLocks noGrp="1"/>
          </p:cNvSpPr>
          <p:nvPr>
            <p:ph idx="1"/>
          </p:nvPr>
        </p:nvSpPr>
        <p:spPr>
          <a:xfrm>
            <a:off x="711200" y="1219200"/>
            <a:ext cx="108712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31044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2845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5693" y="109538"/>
            <a:ext cx="7398707" cy="762000"/>
          </a:xfrm>
        </p:spPr>
        <p:txBody>
          <a:bodyPr anchor="ctr"/>
          <a:lstStyle/>
          <a:p>
            <a:r>
              <a:rPr lang="en-US" dirty="0"/>
              <a:t>Click to edit Master title style</a:t>
            </a:r>
          </a:p>
        </p:txBody>
      </p:sp>
      <p:sp>
        <p:nvSpPr>
          <p:cNvPr id="3" name="Content Placeholder 2"/>
          <p:cNvSpPr>
            <a:spLocks noGrp="1"/>
          </p:cNvSpPr>
          <p:nvPr>
            <p:ph sz="half" idx="1"/>
          </p:nvPr>
        </p:nvSpPr>
        <p:spPr>
          <a:xfrm>
            <a:off x="711200" y="1219200"/>
            <a:ext cx="5334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48400" y="1219200"/>
            <a:ext cx="5334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937445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65848" y="109538"/>
            <a:ext cx="6449976"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7075689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15485" y="109538"/>
            <a:ext cx="7418916" cy="762000"/>
          </a:xfrm>
        </p:spPr>
        <p:txBody>
          <a:bodyPr/>
          <a:lstStyle/>
          <a:p>
            <a:r>
              <a:rPr lang="en-US"/>
              <a:t>Click to edit Master title style</a:t>
            </a:r>
          </a:p>
        </p:txBody>
      </p:sp>
      <p:sp>
        <p:nvSpPr>
          <p:cNvPr id="3" name="Text Placeholder 2"/>
          <p:cNvSpPr>
            <a:spLocks noGrp="1"/>
          </p:cNvSpPr>
          <p:nvPr>
            <p:ph type="body" sz="half" idx="1"/>
          </p:nvPr>
        </p:nvSpPr>
        <p:spPr>
          <a:xfrm>
            <a:off x="711200" y="1219200"/>
            <a:ext cx="53340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48400" y="1219200"/>
            <a:ext cx="53340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7284341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109538"/>
            <a:ext cx="7552267" cy="762000"/>
          </a:xfrm>
        </p:spPr>
        <p:txBody>
          <a:bodyPr/>
          <a:lstStyle/>
          <a:p>
            <a:r>
              <a:rPr lang="en-US"/>
              <a:t>Click to edit Master title style</a:t>
            </a:r>
          </a:p>
        </p:txBody>
      </p:sp>
      <p:sp>
        <p:nvSpPr>
          <p:cNvPr id="3" name="Content Placeholder 2"/>
          <p:cNvSpPr>
            <a:spLocks noGrp="1"/>
          </p:cNvSpPr>
          <p:nvPr>
            <p:ph idx="1"/>
          </p:nvPr>
        </p:nvSpPr>
        <p:spPr>
          <a:xfrm>
            <a:off x="711200" y="1219200"/>
            <a:ext cx="108712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9477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2185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F5B9FCD-B572-45DB-AAC0-55FFFD961E87}" type="datetime1">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890859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609600" y="6356351"/>
            <a:ext cx="28448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4165600" y="6356351"/>
            <a:ext cx="38608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8737600" y="6356351"/>
            <a:ext cx="28448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967144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711200" y="1939159"/>
            <a:ext cx="107696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4933116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ags" Target="../tags/tag1.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3.xml"/><Relationship Id="rId3" Type="http://schemas.openxmlformats.org/officeDocument/2006/relationships/slideLayout" Target="../slideLayouts/slideLayout11.xml"/><Relationship Id="rId7"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2.png"/><Relationship Id="rId5" Type="http://schemas.openxmlformats.org/officeDocument/2006/relationships/slideLayout" Target="../slideLayouts/slideLayout13.xml"/><Relationship Id="rId10" Type="http://schemas.openxmlformats.org/officeDocument/2006/relationships/image" Target="../media/image1.jpeg"/><Relationship Id="rId4" Type="http://schemas.openxmlformats.org/officeDocument/2006/relationships/slideLayout" Target="../slideLayouts/slideLayout12.xml"/><Relationship Id="rId9"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2"/>
          <a:srcRect l="23065"/>
          <a:stretch>
            <a:fillRect/>
          </a:stretch>
        </p:blipFill>
        <p:spPr bwMode="auto">
          <a:xfrm>
            <a:off x="0" y="1"/>
            <a:ext cx="12200467"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982133" y="109538"/>
            <a:ext cx="7552267"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711200" y="1219200"/>
            <a:ext cx="108712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23283" y="6856413"/>
            <a:ext cx="12215284"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3">
            <a:clrChange>
              <a:clrFrom>
                <a:srgbClr val="003264"/>
              </a:clrFrom>
              <a:clrTo>
                <a:srgbClr val="003264">
                  <a:alpha val="0"/>
                </a:srgbClr>
              </a:clrTo>
            </a:clrChange>
          </a:blip>
          <a:srcRect/>
          <a:stretch>
            <a:fillRect/>
          </a:stretch>
        </p:blipFill>
        <p:spPr bwMode="auto">
          <a:xfrm>
            <a:off x="33867" y="157164"/>
            <a:ext cx="1016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10"/>
            </p:custDataLst>
          </p:nvPr>
        </p:nvSpPr>
        <p:spPr bwMode="gray">
          <a:xfrm>
            <a:off x="1115484" y="1420814"/>
            <a:ext cx="9313333"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1"/>
            </p:custDataLst>
          </p:nvPr>
        </p:nvSpPr>
        <p:spPr bwMode="gray">
          <a:xfrm>
            <a:off x="1115485" y="6251159"/>
            <a:ext cx="7418916" cy="338554"/>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5384800" y="6445251"/>
            <a:ext cx="14224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2963606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1" r:id="rId7"/>
    <p:sldLayoutId id="2147483689" r:id="rId8"/>
  </p:sldLayoutIdLst>
  <p:transition/>
  <p:hf hdr="0" ft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0"/>
          <a:srcRect l="23065"/>
          <a:stretch>
            <a:fillRect/>
          </a:stretch>
        </p:blipFill>
        <p:spPr bwMode="auto">
          <a:xfrm>
            <a:off x="0" y="1"/>
            <a:ext cx="12200467"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982133" y="109538"/>
            <a:ext cx="7552267"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711200" y="1219200"/>
            <a:ext cx="108712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23283" y="6856413"/>
            <a:ext cx="12215284"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1">
            <a:clrChange>
              <a:clrFrom>
                <a:srgbClr val="003264"/>
              </a:clrFrom>
              <a:clrTo>
                <a:srgbClr val="003264">
                  <a:alpha val="0"/>
                </a:srgbClr>
              </a:clrTo>
            </a:clrChange>
          </a:blip>
          <a:srcRect/>
          <a:stretch>
            <a:fillRect/>
          </a:stretch>
        </p:blipFill>
        <p:spPr bwMode="auto">
          <a:xfrm>
            <a:off x="33867" y="157164"/>
            <a:ext cx="1016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8"/>
            </p:custDataLst>
          </p:nvPr>
        </p:nvSpPr>
        <p:spPr bwMode="gray">
          <a:xfrm>
            <a:off x="1115484" y="1420814"/>
            <a:ext cx="9313333"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9"/>
            </p:custDataLst>
          </p:nvPr>
        </p:nvSpPr>
        <p:spPr bwMode="gray">
          <a:xfrm>
            <a:off x="1115485" y="6251159"/>
            <a:ext cx="7418916" cy="338554"/>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5384800" y="6445251"/>
            <a:ext cx="14224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160634531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Lst>
  <p:transition/>
  <p:hf hdr="0" ft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7.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a:extLst>
              <a:ext uri="{C183D7F6-B498-43B3-948B-1728B52AA6E4}">
                <adec:decorative xmlns:adec="http://schemas.microsoft.com/office/drawing/2017/decorative" val="1"/>
              </a:ext>
            </a:extLst>
          </p:cNvPr>
          <p:cNvSpPr>
            <a:spLocks noChangeArrowheads="1"/>
          </p:cNvSpPr>
          <p:nvPr/>
        </p:nvSpPr>
        <p:spPr bwMode="auto">
          <a:xfrm>
            <a:off x="0" y="-88135"/>
            <a:ext cx="12192000" cy="3250223"/>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Grp="1" noChangeArrowheads="1"/>
          </p:cNvSpPr>
          <p:nvPr>
            <p:ph type="title" idx="4294967295"/>
          </p:nvPr>
        </p:nvSpPr>
        <p:spPr bwMode="white">
          <a:xfrm>
            <a:off x="1320134" y="927755"/>
            <a:ext cx="7350140" cy="967145"/>
          </a:xfrm>
          <a:prstGeom prst="rect">
            <a:avLst/>
          </a:prstGeom>
          <a:noFill/>
          <a:ln w="9525">
            <a:noFill/>
            <a:prstDash/>
            <a:miter lim="800000"/>
            <a:headEnd/>
            <a:tailEnd/>
          </a:ln>
          <a:effectLst/>
        </p:spPr>
        <p:txBody>
          <a:bodyPr rot="0" spcFirstLastPara="0" vertOverflow="overflow" horzOverflow="overflow" vert="horz" wrap="square" lIns="64008" tIns="32004" rIns="64008" bIns="32004" numCol="1" spcCol="0" rtlCol="0" fromWordArt="0" anchor="ctr" anchorCtr="0" forceAA="0" compatLnSpc="1">
            <a:prstTxWarp prst="textNoShape">
              <a:avLst/>
            </a:prstTxWarp>
            <a:noAutofit/>
          </a:bodyPr>
          <a:lstStyle/>
          <a:p>
            <a:pPr marL="0" marR="0" lvl="0" indent="0" algn="ctr" defTabSz="457200" rtl="0" eaLnBrk="1" fontAlgn="base" latinLnBrk="0" hangingPunct="1">
              <a:lnSpc>
                <a:spcPct val="100000"/>
              </a:lnSpc>
              <a:spcBef>
                <a:spcPct val="0"/>
              </a:spcBef>
              <a:spcAft>
                <a:spcPts val="100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Corbel" panose="020B0503020204020204" pitchFamily="34" charset="0"/>
                <a:ea typeface="+mn-ea"/>
                <a:cs typeface="+mn-cs"/>
              </a:rPr>
              <a:t>Massachusetts Advisory Council on Alzheimer’s Disease and All Other Dementias </a:t>
            </a:r>
          </a:p>
        </p:txBody>
      </p:sp>
      <p:pic>
        <p:nvPicPr>
          <p:cNvPr id="31747" name="Picture 4" descr="MA state seal"/>
          <p:cNvPicPr>
            <a:picLocks noChangeAspect="1" noChangeArrowheads="1"/>
          </p:cNvPicPr>
          <p:nvPr/>
        </p:nvPicPr>
        <p:blipFill>
          <a:blip r:embed="rId3"/>
          <a:srcRect/>
          <a:stretch>
            <a:fillRect/>
          </a:stretch>
        </p:blipFill>
        <p:spPr bwMode="auto">
          <a:xfrm>
            <a:off x="9535703" y="514206"/>
            <a:ext cx="1624384" cy="1685059"/>
          </a:xfrm>
          <a:prstGeom prst="rect">
            <a:avLst/>
          </a:prstGeom>
          <a:noFill/>
          <a:ln w="9525">
            <a:noFill/>
            <a:miter lim="800000"/>
            <a:headEnd/>
            <a:tailEnd/>
          </a:ln>
        </p:spPr>
      </p:pic>
      <p:sp>
        <p:nvSpPr>
          <p:cNvPr id="10" name="TextBox 9"/>
          <p:cNvSpPr txBox="1"/>
          <p:nvPr/>
        </p:nvSpPr>
        <p:spPr>
          <a:xfrm>
            <a:off x="5442332" y="4119454"/>
            <a:ext cx="5759254" cy="1933863"/>
          </a:xfrm>
          <a:prstGeom prst="rect">
            <a:avLst/>
          </a:prstGeom>
          <a:noFill/>
        </p:spPr>
        <p:txBody>
          <a:bodyPr wrap="square">
            <a:spAutoFit/>
          </a:bodyPr>
          <a:lstStyle/>
          <a:p>
            <a:pPr algn="r" fontAlgn="base">
              <a:spcBef>
                <a:spcPct val="0"/>
              </a:spcBef>
              <a:spcAft>
                <a:spcPts val="700"/>
              </a:spcAft>
              <a:defRPr/>
            </a:pPr>
            <a:r>
              <a:rPr lang="en-US" sz="2400" b="1" dirty="0">
                <a:solidFill>
                  <a:srgbClr val="003366"/>
                </a:solidFill>
                <a:latin typeface="Corbel" panose="020B0503020204020204" pitchFamily="34" charset="0"/>
              </a:rPr>
              <a:t>Executive Office of Aging &amp; Independence</a:t>
            </a:r>
          </a:p>
          <a:p>
            <a:pPr algn="r" fontAlgn="base">
              <a:spcBef>
                <a:spcPct val="0"/>
              </a:spcBef>
              <a:spcAft>
                <a:spcPts val="700"/>
              </a:spcAft>
              <a:defRPr/>
            </a:pPr>
            <a:r>
              <a:rPr lang="en-US" sz="2400" b="1" dirty="0">
                <a:solidFill>
                  <a:srgbClr val="003366"/>
                </a:solidFill>
                <a:latin typeface="Corbel" panose="020B0503020204020204" pitchFamily="34" charset="0"/>
              </a:rPr>
              <a:t>Whitney Moyer, Chair</a:t>
            </a:r>
          </a:p>
          <a:p>
            <a:pPr algn="r" fontAlgn="base">
              <a:spcBef>
                <a:spcPct val="0"/>
              </a:spcBef>
              <a:spcAft>
                <a:spcPct val="0"/>
              </a:spcAft>
              <a:defRPr/>
            </a:pPr>
            <a:r>
              <a:rPr lang="en-US" sz="2000" b="1" dirty="0">
                <a:solidFill>
                  <a:srgbClr val="003366"/>
                </a:solidFill>
                <a:latin typeface="Corbel" panose="020B0503020204020204" pitchFamily="34" charset="0"/>
              </a:rPr>
              <a:t>September 18,  2025</a:t>
            </a:r>
          </a:p>
          <a:p>
            <a:pPr algn="r" fontAlgn="base">
              <a:spcBef>
                <a:spcPct val="0"/>
              </a:spcBef>
              <a:spcAft>
                <a:spcPct val="0"/>
              </a:spcAft>
              <a:defRPr/>
            </a:pPr>
            <a:r>
              <a:rPr lang="en-US" sz="2000" b="1" dirty="0">
                <a:solidFill>
                  <a:srgbClr val="003366"/>
                </a:solidFill>
                <a:latin typeface="Corbel" panose="020B0503020204020204" pitchFamily="34" charset="0"/>
              </a:rPr>
              <a:t>3:30-5:00 pm</a:t>
            </a:r>
          </a:p>
          <a:p>
            <a:pPr algn="r" fontAlgn="base">
              <a:spcBef>
                <a:spcPct val="0"/>
              </a:spcBef>
              <a:spcAft>
                <a:spcPct val="0"/>
              </a:spcAft>
              <a:defRPr/>
            </a:pPr>
            <a:r>
              <a:rPr lang="en-US" sz="2000" b="1" dirty="0">
                <a:solidFill>
                  <a:srgbClr val="003366"/>
                </a:solidFill>
                <a:latin typeface="Corbel" panose="020B0503020204020204" pitchFamily="34" charset="0"/>
              </a:rPr>
              <a:t>Video Conference</a:t>
            </a:r>
          </a:p>
        </p:txBody>
      </p:sp>
      <p:sp>
        <p:nvSpPr>
          <p:cNvPr id="2" name="Rectangle 1">
            <a:extLst>
              <a:ext uri="{C183D7F6-B498-43B3-948B-1728B52AA6E4}">
                <adec:decorative xmlns:adec="http://schemas.microsoft.com/office/drawing/2017/decorative" val="1"/>
              </a:ext>
            </a:extLst>
          </p:cNvPr>
          <p:cNvSpPr/>
          <p:nvPr/>
        </p:nvSpPr>
        <p:spPr bwMode="auto">
          <a:xfrm>
            <a:off x="5930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7BE9ACD4-901C-442B-AFA8-7E12DCD2EF84}" type="datetime1">
              <a:rPr lang="en-US" smtClean="0"/>
              <a:t>10/14/2025</a:t>
            </a:fld>
            <a:endParaRPr lang="en-US" dirty="0"/>
          </a:p>
        </p:txBody>
      </p:sp>
      <p:sp>
        <p:nvSpPr>
          <p:cNvPr id="5" name="Slide Number Placeholder 4">
            <a:extLst>
              <a:ext uri="{FF2B5EF4-FFF2-40B4-BE49-F238E27FC236}">
                <a16:creationId xmlns:a16="http://schemas.microsoft.com/office/drawing/2014/main" id="{5FAD69EE-A56E-34C7-233A-86497EE50E73}"/>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Tree>
    <p:extLst>
      <p:ext uri="{BB962C8B-B14F-4D97-AF65-F5344CB8AC3E}">
        <p14:creationId xmlns:p14="http://schemas.microsoft.com/office/powerpoint/2010/main" val="1722369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4FB4B-3852-4F03-7735-972332444DA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1CF8CB0-8365-5AA7-C783-94F7ECBDE24C}"/>
              </a:ext>
              <a:ext uri="{C183D7F6-B498-43B3-948B-1728B52AA6E4}">
                <adec:decorative xmlns:adec="http://schemas.microsoft.com/office/drawing/2017/decorative" val="1"/>
              </a:ext>
            </a:extLst>
          </p:cNvPr>
          <p:cNvSpPr/>
          <p:nvPr/>
        </p:nvSpPr>
        <p:spPr bwMode="auto">
          <a:xfrm>
            <a:off x="5930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a:extLst>
              <a:ext uri="{FF2B5EF4-FFF2-40B4-BE49-F238E27FC236}">
                <a16:creationId xmlns:a16="http://schemas.microsoft.com/office/drawing/2014/main" id="{0D391CF8-1B9B-7B2B-1CF2-D6DF071D6A5C}"/>
              </a:ext>
              <a:ext uri="{C183D7F6-B498-43B3-948B-1728B52AA6E4}">
                <adec:decorative xmlns:adec="http://schemas.microsoft.com/office/drawing/2017/decorative" val="1"/>
              </a:ext>
            </a:extLst>
          </p:cNvPr>
          <p:cNvSpPr>
            <a:spLocks noGrp="1"/>
          </p:cNvSpPr>
          <p:nvPr>
            <p:ph type="dt" sz="half" idx="10"/>
          </p:nvPr>
        </p:nvSpPr>
        <p:spPr/>
        <p:txBody>
          <a:bodyPr/>
          <a:lstStyle/>
          <a:p>
            <a:pPr fontAlgn="base">
              <a:spcAft>
                <a:spcPct val="0"/>
              </a:spcAft>
              <a:defRPr/>
            </a:pPr>
            <a:fld id="{391C69BA-BC46-4639-B14A-09CD6CE2E0F8}" type="datetime1">
              <a:rPr lang="en-US" smtClean="0"/>
              <a:t>10/14/2025</a:t>
            </a:fld>
            <a:endParaRPr lang="en-US" dirty="0"/>
          </a:p>
        </p:txBody>
      </p:sp>
      <p:sp>
        <p:nvSpPr>
          <p:cNvPr id="5" name="Slide Number Placeholder 4">
            <a:extLst>
              <a:ext uri="{FF2B5EF4-FFF2-40B4-BE49-F238E27FC236}">
                <a16:creationId xmlns:a16="http://schemas.microsoft.com/office/drawing/2014/main" id="{9B9D91C6-1145-B8C4-9EC2-7E7BA69B2882}"/>
              </a:ext>
              <a:ext uri="{C183D7F6-B498-43B3-948B-1728B52AA6E4}">
                <adec:decorative xmlns:adec="http://schemas.microsoft.com/office/drawing/2017/decorative" val="1"/>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10</a:t>
            </a:fld>
            <a:endParaRPr lang="en-US" dirty="0"/>
          </a:p>
        </p:txBody>
      </p:sp>
      <p:sp>
        <p:nvSpPr>
          <p:cNvPr id="8" name="Title 7">
            <a:extLst>
              <a:ext uri="{FF2B5EF4-FFF2-40B4-BE49-F238E27FC236}">
                <a16:creationId xmlns:a16="http://schemas.microsoft.com/office/drawing/2014/main" id="{05815F00-CF85-6286-B912-F8C292C5C161}"/>
              </a:ext>
            </a:extLst>
          </p:cNvPr>
          <p:cNvSpPr txBox="1">
            <a:spLocks noGrp="1"/>
          </p:cNvSpPr>
          <p:nvPr>
            <p:ph type="title" idx="4294967295"/>
          </p:nvPr>
        </p:nvSpPr>
        <p:spPr>
          <a:xfrm>
            <a:off x="1418283" y="228600"/>
            <a:ext cx="4776777"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mn-cs"/>
              </a:rPr>
              <a:t>EOHHS Agency Interviews </a:t>
            </a:r>
            <a:endPar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endParaRPr>
          </a:p>
        </p:txBody>
      </p:sp>
      <p:sp>
        <p:nvSpPr>
          <p:cNvPr id="12" name="TextBox 11">
            <a:extLst>
              <a:ext uri="{FF2B5EF4-FFF2-40B4-BE49-F238E27FC236}">
                <a16:creationId xmlns:a16="http://schemas.microsoft.com/office/drawing/2014/main" id="{D9E385A5-DB0C-4849-F7D6-2AA4C3BA2C51}"/>
              </a:ext>
            </a:extLst>
          </p:cNvPr>
          <p:cNvSpPr txBox="1"/>
          <p:nvPr/>
        </p:nvSpPr>
        <p:spPr>
          <a:xfrm>
            <a:off x="971550" y="1446238"/>
            <a:ext cx="10104120" cy="4883388"/>
          </a:xfrm>
          <a:prstGeom prst="rect">
            <a:avLst/>
          </a:prstGeom>
          <a:solidFill>
            <a:schemeClr val="bg1"/>
          </a:solidFill>
          <a:ln w="76200">
            <a:solidFill>
              <a:srgbClr val="784440"/>
            </a:solidFill>
          </a:ln>
        </p:spPr>
        <p:txBody>
          <a:bodyPr wrap="square">
            <a:spAutoFit/>
          </a:bodyPr>
          <a:lstStyle/>
          <a:p>
            <a:pPr marL="176213" algn="ctr">
              <a:spcAft>
                <a:spcPts val="1000"/>
              </a:spcAft>
            </a:pPr>
            <a:endParaRPr lang="en-US" sz="100" b="1" dirty="0">
              <a:solidFill>
                <a:srgbClr val="2CA692"/>
              </a:solidFill>
              <a:latin typeface="Corbel" panose="020B0503020204020204" pitchFamily="34" charset="0"/>
            </a:endParaRPr>
          </a:p>
          <a:p>
            <a:pPr marL="176213" algn="ctr">
              <a:spcAft>
                <a:spcPts val="1000"/>
              </a:spcAft>
            </a:pPr>
            <a:r>
              <a:rPr lang="en-US" sz="3600" b="1" dirty="0">
                <a:solidFill>
                  <a:srgbClr val="784440"/>
                </a:solidFill>
                <a:latin typeface="Corbel" panose="020B0503020204020204" pitchFamily="34" charset="0"/>
              </a:rPr>
              <a:t>Agency Interviews</a:t>
            </a:r>
          </a:p>
          <a:p>
            <a:pPr marL="176213" algn="ctr">
              <a:spcAft>
                <a:spcPts val="1000"/>
              </a:spcAft>
            </a:pPr>
            <a:endParaRPr lang="en-US" sz="3600" b="1" dirty="0">
              <a:solidFill>
                <a:srgbClr val="784440"/>
              </a:solidFill>
              <a:latin typeface="Corbel" panose="020B0503020204020204" pitchFamily="34" charset="0"/>
            </a:endParaRPr>
          </a:p>
          <a:p>
            <a:pPr marL="176213" algn="ctr">
              <a:spcAft>
                <a:spcPts val="1000"/>
              </a:spcAft>
            </a:pPr>
            <a:endParaRPr lang="en-US" sz="3600" b="1" dirty="0">
              <a:solidFill>
                <a:srgbClr val="32BEA6"/>
              </a:solidFill>
              <a:latin typeface="Corbel" panose="020B0503020204020204" pitchFamily="34" charset="0"/>
            </a:endParaRPr>
          </a:p>
          <a:p>
            <a:pPr marL="176213" algn="ctr">
              <a:spcAft>
                <a:spcPts val="1000"/>
              </a:spcAft>
            </a:pPr>
            <a:endParaRPr lang="en-US" sz="3600" b="1" dirty="0">
              <a:solidFill>
                <a:srgbClr val="32BEA6"/>
              </a:solidFill>
              <a:latin typeface="Corbel" panose="020B0503020204020204" pitchFamily="34" charset="0"/>
            </a:endParaRPr>
          </a:p>
          <a:p>
            <a:pPr marL="176213" algn="ctr">
              <a:spcAft>
                <a:spcPts val="1000"/>
              </a:spcAft>
            </a:pPr>
            <a:endParaRPr lang="en-US" sz="3600" b="1" dirty="0">
              <a:solidFill>
                <a:srgbClr val="32BEA6"/>
              </a:solidFill>
              <a:latin typeface="Corbel" panose="020B0503020204020204" pitchFamily="34" charset="0"/>
            </a:endParaRPr>
          </a:p>
          <a:p>
            <a:pPr marL="176213" algn="ctr">
              <a:spcAft>
                <a:spcPts val="1000"/>
              </a:spcAft>
            </a:pPr>
            <a:endParaRPr lang="en-US" sz="3600" b="1" dirty="0">
              <a:solidFill>
                <a:srgbClr val="32BEA6"/>
              </a:solidFill>
              <a:latin typeface="Corbel" panose="020B0503020204020204" pitchFamily="34" charset="0"/>
            </a:endParaRPr>
          </a:p>
          <a:p>
            <a:pPr marL="176213" algn="ctr">
              <a:spcAft>
                <a:spcPts val="1000"/>
              </a:spcAft>
            </a:pPr>
            <a:r>
              <a:rPr lang="en-US" sz="3600" b="1" dirty="0">
                <a:solidFill>
                  <a:srgbClr val="32BEA6"/>
                </a:solidFill>
                <a:latin typeface="Corbel" panose="020B0503020204020204" pitchFamily="34" charset="0"/>
              </a:rPr>
              <a:t> </a:t>
            </a:r>
          </a:p>
        </p:txBody>
      </p:sp>
      <p:pic>
        <p:nvPicPr>
          <p:cNvPr id="16" name="Picture 15" descr="Illustration of a person sitting behind a desk, talking to two people">
            <a:extLst>
              <a:ext uri="{FF2B5EF4-FFF2-40B4-BE49-F238E27FC236}">
                <a16:creationId xmlns:a16="http://schemas.microsoft.com/office/drawing/2014/main" id="{97E5ABDC-C458-42FF-DB30-BC01E5E07A7F}"/>
              </a:ext>
            </a:extLst>
          </p:cNvPr>
          <p:cNvPicPr>
            <a:picLocks noChangeAspect="1"/>
          </p:cNvPicPr>
          <p:nvPr/>
        </p:nvPicPr>
        <p:blipFill>
          <a:blip r:embed="rId3"/>
          <a:stretch>
            <a:fillRect/>
          </a:stretch>
        </p:blipFill>
        <p:spPr>
          <a:xfrm>
            <a:off x="4491990" y="2518410"/>
            <a:ext cx="3440430" cy="3440430"/>
          </a:xfrm>
          <a:prstGeom prst="rect">
            <a:avLst/>
          </a:prstGeom>
        </p:spPr>
      </p:pic>
      <p:pic>
        <p:nvPicPr>
          <p:cNvPr id="17" name="Picture 16">
            <a:extLst>
              <a:ext uri="{FF2B5EF4-FFF2-40B4-BE49-F238E27FC236}">
                <a16:creationId xmlns:a16="http://schemas.microsoft.com/office/drawing/2014/main" id="{B3146025-CFB2-F9E0-3521-E81A6BA7FB4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2870" y="0"/>
            <a:ext cx="1017270" cy="925830"/>
          </a:xfrm>
          <a:prstGeom prst="rect">
            <a:avLst/>
          </a:prstGeom>
          <a:solidFill>
            <a:srgbClr val="023467"/>
          </a:solidFill>
        </p:spPr>
      </p:pic>
      <p:sp>
        <p:nvSpPr>
          <p:cNvPr id="4" name="Footer Placeholder 3">
            <a:extLst>
              <a:ext uri="{FF2B5EF4-FFF2-40B4-BE49-F238E27FC236}">
                <a16:creationId xmlns:a16="http://schemas.microsoft.com/office/drawing/2014/main" id="{F2CA09DB-3D89-C38E-1539-B299BC6033D6}"/>
              </a:ext>
              <a:ext uri="{C183D7F6-B498-43B3-948B-1728B52AA6E4}">
                <adec:decorative xmlns:adec="http://schemas.microsoft.com/office/drawing/2017/decorative" val="1"/>
              </a:ext>
            </a:extLst>
          </p:cNvPr>
          <p:cNvSpPr>
            <a:spLocks noGrp="1"/>
          </p:cNvSpPr>
          <p:nvPr>
            <p:ph type="ftr" sz="quarter" idx="11"/>
          </p:nvPr>
        </p:nvSpPr>
        <p:spPr>
          <a:xfrm>
            <a:off x="4263390" y="6480810"/>
            <a:ext cx="3763010" cy="240666"/>
          </a:xfrm>
        </p:spPr>
        <p:txBody>
          <a:bodyPr/>
          <a:lstStyle/>
          <a:p>
            <a:pPr fontAlgn="base">
              <a:spcAft>
                <a:spcPct val="0"/>
              </a:spcAft>
              <a:defRPr/>
            </a:pPr>
            <a:r>
              <a:rPr lang="en-US" dirty="0">
                <a:solidFill>
                  <a:schemeClr val="tx1"/>
                </a:solidFill>
              </a:rPr>
              <a:t>10</a:t>
            </a:r>
          </a:p>
        </p:txBody>
      </p:sp>
    </p:spTree>
    <p:extLst>
      <p:ext uri="{BB962C8B-B14F-4D97-AF65-F5344CB8AC3E}">
        <p14:creationId xmlns:p14="http://schemas.microsoft.com/office/powerpoint/2010/main" val="3406593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5F8E42-7693-5F25-980B-C7418EE4331A}"/>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6CD180BC-4AE9-7CDA-5F5F-0128DCE1080D}"/>
              </a:ext>
            </a:extLst>
          </p:cNvPr>
          <p:cNvSpPr txBox="1">
            <a:spLocks noGrp="1"/>
          </p:cNvSpPr>
          <p:nvPr>
            <p:ph type="title" idx="4294967295"/>
          </p:nvPr>
        </p:nvSpPr>
        <p:spPr>
          <a:xfrm>
            <a:off x="1351495" y="217170"/>
            <a:ext cx="5517935"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rPr>
              <a:t>Interview Goal and Questions</a:t>
            </a:r>
          </a:p>
        </p:txBody>
      </p:sp>
      <p:sp>
        <p:nvSpPr>
          <p:cNvPr id="6" name="Rectangle: Rounded Corners 5">
            <a:extLst>
              <a:ext uri="{FF2B5EF4-FFF2-40B4-BE49-F238E27FC236}">
                <a16:creationId xmlns:a16="http://schemas.microsoft.com/office/drawing/2014/main" id="{743C46EF-6162-5A05-0F6B-FBC671C00FCD}"/>
              </a:ext>
            </a:extLst>
          </p:cNvPr>
          <p:cNvSpPr/>
          <p:nvPr/>
        </p:nvSpPr>
        <p:spPr bwMode="auto">
          <a:xfrm>
            <a:off x="231768" y="2103120"/>
            <a:ext cx="5711832" cy="4583430"/>
          </a:xfrm>
          <a:prstGeom prst="roundRect">
            <a:avLst/>
          </a:prstGeom>
          <a:solidFill>
            <a:srgbClr val="E7F3FF"/>
          </a:solidFill>
          <a:ln w="57150" cap="flat" cmpd="sng" algn="ctr">
            <a:solidFill>
              <a:srgbClr val="0070C0"/>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55563" lvl="1">
              <a:spcBef>
                <a:spcPts val="500"/>
              </a:spcBef>
              <a:spcAft>
                <a:spcPts val="500"/>
              </a:spcAft>
              <a:buSzPts val="1000"/>
              <a:tabLst>
                <a:tab pos="457200" algn="l"/>
              </a:tabLst>
            </a:pPr>
            <a:endParaRPr lang="en-US" sz="2000" b="1" kern="100" dirty="0">
              <a:solidFill>
                <a:srgbClr val="0070C0"/>
              </a:solidFill>
              <a:latin typeface="Corbel" panose="020B0503020204020204" pitchFamily="34" charset="0"/>
            </a:endParaRPr>
          </a:p>
          <a:p>
            <a:pPr marL="55563" lvl="1">
              <a:spcBef>
                <a:spcPts val="500"/>
              </a:spcBef>
              <a:spcAft>
                <a:spcPts val="500"/>
              </a:spcAft>
              <a:buSzPts val="1000"/>
              <a:tabLst>
                <a:tab pos="457200" algn="l"/>
              </a:tabLst>
            </a:pPr>
            <a:endParaRPr lang="en-US" sz="2000" b="1" kern="100" dirty="0">
              <a:solidFill>
                <a:srgbClr val="0070C0"/>
              </a:solidFill>
              <a:latin typeface="Corbel" panose="020B0503020204020204" pitchFamily="34" charset="0"/>
            </a:endParaRPr>
          </a:p>
          <a:p>
            <a:pPr marL="55563" lvl="1">
              <a:spcBef>
                <a:spcPts val="1500"/>
              </a:spcBef>
              <a:buSzPts val="1000"/>
              <a:tabLst>
                <a:tab pos="457200" algn="l"/>
              </a:tabLst>
            </a:pPr>
            <a:endParaRPr lang="en-US" sz="500" b="1" kern="100" dirty="0">
              <a:solidFill>
                <a:srgbClr val="0070C0"/>
              </a:solidFill>
              <a:latin typeface="Corbel" panose="020B0503020204020204" pitchFamily="34" charset="0"/>
            </a:endParaRPr>
          </a:p>
          <a:p>
            <a:pPr marL="231775" lvl="1" indent="-176213">
              <a:spcBef>
                <a:spcPts val="1500"/>
              </a:spcBef>
              <a:buSzPts val="1000"/>
              <a:tabLst>
                <a:tab pos="457200" algn="l"/>
              </a:tabLst>
            </a:pPr>
            <a:r>
              <a:rPr lang="en-US" b="1" kern="100" dirty="0">
                <a:solidFill>
                  <a:srgbClr val="0070C0"/>
                </a:solidFill>
                <a:latin typeface="Corbel" panose="020B0503020204020204" pitchFamily="34" charset="0"/>
              </a:rPr>
              <a:t>I. Early Recognition, Detection, and Diagnosis</a:t>
            </a:r>
          </a:p>
          <a:p>
            <a:pPr marL="55563" lvl="1">
              <a:buSzPts val="1000"/>
              <a:tabLst>
                <a:tab pos="457200" algn="l"/>
              </a:tabLst>
            </a:pPr>
            <a:endParaRPr lang="en-US" sz="400" b="1" kern="100" dirty="0">
              <a:solidFill>
                <a:srgbClr val="0070C0"/>
              </a:solidFill>
              <a:latin typeface="Corbel" panose="020B0503020204020204" pitchFamily="34" charset="0"/>
            </a:endParaRPr>
          </a:p>
          <a:p>
            <a:pPr marL="398463" lvl="1" indent="-342900">
              <a:spcAft>
                <a:spcPts val="1200"/>
              </a:spcAft>
              <a:buSzPct val="100000"/>
              <a:buFont typeface="+mj-lt"/>
              <a:buAutoNum type="arabicPeriod"/>
              <a:tabLst>
                <a:tab pos="457200" algn="l"/>
              </a:tabLst>
            </a:pPr>
            <a:r>
              <a:rPr lang="en-US" altLang="en-US" sz="1600" b="1" i="1" u="sng" kern="100" dirty="0">
                <a:latin typeface="Corbel" panose="020B0503020204020204" pitchFamily="34" charset="0"/>
              </a:rPr>
              <a:t>Symptoms</a:t>
            </a:r>
            <a:r>
              <a:rPr lang="en-US" altLang="en-US" sz="1600" b="1" i="1" kern="100" dirty="0">
                <a:latin typeface="Corbel" panose="020B0503020204020204" pitchFamily="34" charset="0"/>
              </a:rPr>
              <a:t>: </a:t>
            </a:r>
            <a:r>
              <a:rPr lang="en-US" altLang="en-US" sz="1600" kern="100" dirty="0">
                <a:solidFill>
                  <a:srgbClr val="0070C0"/>
                </a:solidFill>
                <a:latin typeface="Corbel" panose="020B0503020204020204" pitchFamily="34" charset="0"/>
              </a:rPr>
              <a:t>Have you or your partner organizations seen possible dementia symptoms that aren’t formally recognized or diagnosed? If so, how often?</a:t>
            </a:r>
          </a:p>
          <a:p>
            <a:pPr marL="342900" indent="-342900" defTabSz="914400" eaLnBrk="0" fontAlgn="base" hangingPunct="0">
              <a:spcBef>
                <a:spcPct val="0"/>
              </a:spcBef>
              <a:spcAft>
                <a:spcPts val="1200"/>
              </a:spcAft>
              <a:buFont typeface="+mj-lt"/>
              <a:buAutoNum type="arabicPeriod" startAt="2"/>
            </a:pPr>
            <a:r>
              <a:rPr lang="en-US" altLang="en-US" sz="1600" b="1" i="1" u="sng" kern="100" dirty="0">
                <a:latin typeface="Corbel" panose="020B0503020204020204" pitchFamily="34" charset="0"/>
              </a:rPr>
              <a:t>Obstacles</a:t>
            </a:r>
            <a:r>
              <a:rPr lang="en-US" altLang="en-US" sz="1600" b="1" i="1" kern="100" dirty="0">
                <a:latin typeface="Corbel" panose="020B0503020204020204" pitchFamily="34" charset="0"/>
              </a:rPr>
              <a:t>:</a:t>
            </a:r>
            <a:r>
              <a:rPr lang="en-US" altLang="en-US" sz="1600" b="1" kern="100" dirty="0">
                <a:latin typeface="Corbel" panose="020B0503020204020204" pitchFamily="34" charset="0"/>
              </a:rPr>
              <a:t> </a:t>
            </a:r>
            <a:r>
              <a:rPr lang="en-US" altLang="en-US" sz="1600" kern="100" dirty="0">
                <a:solidFill>
                  <a:srgbClr val="0070C0"/>
                </a:solidFill>
                <a:latin typeface="Corbel" panose="020B0503020204020204" pitchFamily="34" charset="0"/>
              </a:rPr>
              <a:t>What factors have you seen that hinder early recognition, screening, or diagnosis of dementia?</a:t>
            </a:r>
          </a:p>
          <a:p>
            <a:pPr marL="342900" indent="-342900" defTabSz="914400" eaLnBrk="0" fontAlgn="base" hangingPunct="0">
              <a:spcBef>
                <a:spcPct val="0"/>
              </a:spcBef>
              <a:spcAft>
                <a:spcPts val="1200"/>
              </a:spcAft>
              <a:buFont typeface="+mj-lt"/>
              <a:buAutoNum type="arabicPeriod" startAt="2"/>
            </a:pPr>
            <a:r>
              <a:rPr lang="en-US" altLang="en-US" sz="1600" b="1" i="1" u="sng" kern="100" dirty="0">
                <a:latin typeface="Corbel" panose="020B0503020204020204" pitchFamily="34" charset="0"/>
              </a:rPr>
              <a:t>Current Efforts</a:t>
            </a:r>
            <a:r>
              <a:rPr lang="en-US" altLang="en-US" sz="1600" b="1" i="1" kern="100" dirty="0">
                <a:latin typeface="Corbel" panose="020B0503020204020204" pitchFamily="34" charset="0"/>
              </a:rPr>
              <a:t>: </a:t>
            </a:r>
            <a:r>
              <a:rPr lang="en-US" altLang="en-US" sz="1600" kern="100" dirty="0">
                <a:solidFill>
                  <a:srgbClr val="0070C0"/>
                </a:solidFill>
                <a:latin typeface="Corbel" panose="020B0503020204020204" pitchFamily="34" charset="0"/>
              </a:rPr>
              <a:t>Are there efforts underway at your agency to promote early recognition and eventual diagnosis of dementia?</a:t>
            </a:r>
          </a:p>
          <a:p>
            <a:pPr marL="342900" marR="0" lvl="0" indent="-342900" defTabSz="914400" eaLnBrk="0" fontAlgn="base" hangingPunct="0">
              <a:lnSpc>
                <a:spcPct val="100000"/>
              </a:lnSpc>
              <a:spcBef>
                <a:spcPct val="0"/>
              </a:spcBef>
              <a:spcAft>
                <a:spcPct val="0"/>
              </a:spcAft>
              <a:buClrTx/>
              <a:buSzTx/>
              <a:buFont typeface="+mj-lt"/>
              <a:buAutoNum type="arabicPeriod" startAt="2"/>
              <a:tabLst/>
            </a:pPr>
            <a:r>
              <a:rPr lang="en-US" altLang="en-US" sz="1600" b="1" i="1" u="sng" kern="100" dirty="0">
                <a:latin typeface="Corbel" panose="020B0503020204020204" pitchFamily="34" charset="0"/>
              </a:rPr>
              <a:t>Ideas</a:t>
            </a:r>
            <a:r>
              <a:rPr lang="en-US" altLang="en-US" sz="1600" b="1" i="1" kern="100" dirty="0">
                <a:latin typeface="Corbel" panose="020B0503020204020204" pitchFamily="34" charset="0"/>
              </a:rPr>
              <a:t>:</a:t>
            </a:r>
            <a:r>
              <a:rPr lang="en-US" altLang="en-US" sz="1600" b="1" kern="100" dirty="0">
                <a:latin typeface="Corbel" panose="020B0503020204020204" pitchFamily="34" charset="0"/>
              </a:rPr>
              <a:t> </a:t>
            </a:r>
            <a:r>
              <a:rPr lang="en-US" altLang="en-US" sz="1600" kern="100" dirty="0">
                <a:solidFill>
                  <a:srgbClr val="0070C0"/>
                </a:solidFill>
                <a:latin typeface="Corbel" panose="020B0503020204020204" pitchFamily="34" charset="0"/>
              </a:rPr>
              <a:t>What collaborations with AGE, state agencies, or other organizations could potentially boost early detection of dementia?</a:t>
            </a:r>
          </a:p>
          <a:p>
            <a:pPr marL="55563" lvl="1">
              <a:spcBef>
                <a:spcPts val="500"/>
              </a:spcBef>
              <a:spcAft>
                <a:spcPts val="500"/>
              </a:spcAft>
              <a:buSzPts val="1000"/>
              <a:tabLst>
                <a:tab pos="457200" algn="l"/>
              </a:tabLst>
            </a:pPr>
            <a:endParaRPr lang="en-US" sz="500" b="1" kern="100" dirty="0">
              <a:solidFill>
                <a:srgbClr val="7030A0"/>
              </a:solidFill>
              <a:latin typeface="Corbel" panose="020B0503020204020204" pitchFamily="34" charset="0"/>
            </a:endParaRPr>
          </a:p>
          <a:p>
            <a:pPr algn="ctr">
              <a:spcAft>
                <a:spcPts val="500"/>
              </a:spcAft>
            </a:pPr>
            <a:r>
              <a:rPr lang="en-US" b="1" kern="100" dirty="0">
                <a:solidFill>
                  <a:srgbClr val="7030A0"/>
                </a:solidFill>
                <a:latin typeface="Corbel" panose="020B0503020204020204" pitchFamily="34" charset="0"/>
              </a:rPr>
              <a:t> </a:t>
            </a:r>
            <a:endParaRPr lang="en-US" sz="1400" b="1" kern="100" dirty="0">
              <a:solidFill>
                <a:srgbClr val="7030A0"/>
              </a:solidFill>
              <a:latin typeface="Corbel" panose="020B0503020204020204" pitchFamily="34" charset="0"/>
            </a:endParaRPr>
          </a:p>
        </p:txBody>
      </p:sp>
      <p:pic>
        <p:nvPicPr>
          <p:cNvPr id="11" name="Picture 10">
            <a:extLst>
              <a:ext uri="{FF2B5EF4-FFF2-40B4-BE49-F238E27FC236}">
                <a16:creationId xmlns:a16="http://schemas.microsoft.com/office/drawing/2014/main" id="{E7923A92-7397-186D-FE9C-6D74DC59761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46134" y="2278242"/>
            <a:ext cx="642836" cy="642836"/>
          </a:xfrm>
          <a:prstGeom prst="rect">
            <a:avLst/>
          </a:prstGeom>
          <a:solidFill>
            <a:srgbClr val="013366"/>
          </a:solidFill>
        </p:spPr>
      </p:pic>
      <p:sp>
        <p:nvSpPr>
          <p:cNvPr id="12" name="Rectangle: Rounded Corners 11">
            <a:extLst>
              <a:ext uri="{FF2B5EF4-FFF2-40B4-BE49-F238E27FC236}">
                <a16:creationId xmlns:a16="http://schemas.microsoft.com/office/drawing/2014/main" id="{DA2CA2FC-BF13-7A03-39F1-0597A01C1F9A}"/>
              </a:ext>
            </a:extLst>
          </p:cNvPr>
          <p:cNvSpPr/>
          <p:nvPr/>
        </p:nvSpPr>
        <p:spPr bwMode="auto">
          <a:xfrm>
            <a:off x="6172200" y="2068831"/>
            <a:ext cx="5792944" cy="4549140"/>
          </a:xfrm>
          <a:prstGeom prst="roundRect">
            <a:avLst/>
          </a:prstGeom>
          <a:solidFill>
            <a:srgbClr val="FCF4E8"/>
          </a:solidFill>
          <a:ln w="57150" cap="flat" cmpd="sng" algn="ctr">
            <a:solidFill>
              <a:srgbClr val="0070C0"/>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a:spcAft>
                <a:spcPts val="500"/>
              </a:spcAft>
            </a:pPr>
            <a:endParaRPr lang="en-US" sz="2000" b="1" kern="100" dirty="0">
              <a:solidFill>
                <a:srgbClr val="7030A0"/>
              </a:solidFill>
              <a:latin typeface="Corbel" panose="020B0503020204020204" pitchFamily="34" charset="0"/>
            </a:endParaRPr>
          </a:p>
          <a:p>
            <a:pPr algn="ctr">
              <a:spcAft>
                <a:spcPts val="500"/>
              </a:spcAft>
            </a:pPr>
            <a:endParaRPr lang="en-US" sz="2000" b="1" kern="100" dirty="0">
              <a:solidFill>
                <a:srgbClr val="7030A0"/>
              </a:solidFill>
              <a:latin typeface="Corbel" panose="020B0503020204020204" pitchFamily="34" charset="0"/>
            </a:endParaRPr>
          </a:p>
          <a:p>
            <a:pPr algn="ctr">
              <a:spcAft>
                <a:spcPts val="500"/>
              </a:spcAft>
            </a:pPr>
            <a:endParaRPr lang="en-US" sz="2000" b="1" kern="100" dirty="0">
              <a:solidFill>
                <a:srgbClr val="0070C0"/>
              </a:solidFill>
              <a:latin typeface="Corbel" panose="020B0503020204020204" pitchFamily="34" charset="0"/>
            </a:endParaRPr>
          </a:p>
          <a:p>
            <a:pPr algn="ctr"/>
            <a:endParaRPr lang="en-US" b="1" kern="100" dirty="0">
              <a:solidFill>
                <a:srgbClr val="0070C0"/>
              </a:solidFill>
              <a:latin typeface="Corbel" panose="020B0503020204020204" pitchFamily="34" charset="0"/>
            </a:endParaRPr>
          </a:p>
          <a:p>
            <a:pPr algn="ctr"/>
            <a:r>
              <a:rPr lang="en-US" b="1" kern="100" dirty="0">
                <a:solidFill>
                  <a:srgbClr val="0070C0"/>
                </a:solidFill>
                <a:latin typeface="Corbel" panose="020B0503020204020204" pitchFamily="34" charset="0"/>
              </a:rPr>
              <a:t>II. Caregiver Support &amp; Education </a:t>
            </a:r>
          </a:p>
          <a:p>
            <a:pPr algn="ctr">
              <a:spcAft>
                <a:spcPts val="500"/>
              </a:spcAft>
            </a:pPr>
            <a:r>
              <a:rPr lang="en-US" b="1" kern="100" dirty="0">
                <a:solidFill>
                  <a:srgbClr val="0070C0"/>
                </a:solidFill>
                <a:latin typeface="Corbel" panose="020B0503020204020204" pitchFamily="34" charset="0"/>
              </a:rPr>
              <a:t>and Systems Navigation</a:t>
            </a:r>
          </a:p>
          <a:p>
            <a:pPr marL="457200" indent="-457200" defTabSz="914400">
              <a:spcAft>
                <a:spcPts val="1400"/>
              </a:spcAft>
              <a:buClrTx/>
              <a:buSzTx/>
              <a:buFont typeface="+mj-lt"/>
              <a:buAutoNum type="arabicPeriod"/>
            </a:pPr>
            <a:r>
              <a:rPr lang="en-US" altLang="en-US" sz="1600" b="1" i="1" u="sng" kern="100" dirty="0">
                <a:latin typeface="Corbel" panose="020B0503020204020204" pitchFamily="34" charset="0"/>
              </a:rPr>
              <a:t>Challenges</a:t>
            </a:r>
            <a:r>
              <a:rPr lang="en-US" altLang="en-US" sz="1600" b="1" i="1" kern="100" dirty="0">
                <a:latin typeface="Corbel" panose="020B0503020204020204" pitchFamily="34" charset="0"/>
              </a:rPr>
              <a:t>:</a:t>
            </a:r>
            <a:r>
              <a:rPr lang="en-US" altLang="en-US" sz="1600" b="1" kern="100" dirty="0">
                <a:latin typeface="Corbel" panose="020B0503020204020204" pitchFamily="34" charset="0"/>
              </a:rPr>
              <a:t> </a:t>
            </a:r>
            <a:r>
              <a:rPr lang="en-US" altLang="en-US" sz="1600" kern="100" dirty="0">
                <a:solidFill>
                  <a:srgbClr val="0070C0"/>
                </a:solidFill>
                <a:latin typeface="Corbel" panose="020B0503020204020204" pitchFamily="34" charset="0"/>
              </a:rPr>
              <a:t>From your staff or partners’ perspectives, what challenges do dementia caregivers face? </a:t>
            </a:r>
          </a:p>
          <a:p>
            <a:pPr marL="969963" lvl="2" indent="-231775" defTabSz="914400">
              <a:spcAft>
                <a:spcPts val="800"/>
              </a:spcAft>
              <a:buClrTx/>
              <a:buSzTx/>
              <a:buFont typeface="Arial" panose="020B0604020202020204" pitchFamily="34" charset="0"/>
              <a:buChar char="•"/>
              <a:tabLst>
                <a:tab pos="969963" algn="l"/>
                <a:tab pos="1090613" algn="l"/>
              </a:tabLst>
            </a:pPr>
            <a:r>
              <a:rPr lang="en-US" altLang="en-US" sz="1600" kern="100" dirty="0">
                <a:solidFill>
                  <a:srgbClr val="0070C0"/>
                </a:solidFill>
                <a:latin typeface="Corbel" panose="020B0503020204020204" pitchFamily="34" charset="0"/>
              </a:rPr>
              <a:t>Which challenges are being effectively addressed, and how? Where are the gaps?  </a:t>
            </a:r>
          </a:p>
          <a:p>
            <a:pPr marL="969963" lvl="2" indent="-231775" defTabSz="914400">
              <a:spcAft>
                <a:spcPts val="2000"/>
              </a:spcAft>
              <a:buFont typeface="Arial" panose="020B0604020202020204" pitchFamily="34" charset="0"/>
              <a:buChar char="•"/>
            </a:pPr>
            <a:r>
              <a:rPr lang="en-US" altLang="en-US" sz="1600" kern="100" dirty="0">
                <a:solidFill>
                  <a:srgbClr val="0070C0"/>
                </a:solidFill>
                <a:latin typeface="Corbel" panose="020B0503020204020204" pitchFamily="34" charset="0"/>
              </a:rPr>
              <a:t>What are your thoughts on the underlying reasons for the gaps?</a:t>
            </a:r>
          </a:p>
          <a:p>
            <a:pPr marL="457200" indent="-457200" defTabSz="914400">
              <a:spcAft>
                <a:spcPts val="1400"/>
              </a:spcAft>
              <a:buClrTx/>
              <a:buSzTx/>
              <a:buFont typeface="+mj-lt"/>
              <a:buAutoNum type="arabicPeriod"/>
            </a:pPr>
            <a:r>
              <a:rPr lang="en-US" altLang="en-US" sz="1600" b="1" i="1" u="sng" kern="100" dirty="0">
                <a:latin typeface="Corbel" panose="020B0503020204020204" pitchFamily="34" charset="0"/>
              </a:rPr>
              <a:t>Ideas</a:t>
            </a:r>
            <a:r>
              <a:rPr lang="en-US" altLang="en-US" sz="1600" b="1" i="1" kern="100" dirty="0">
                <a:latin typeface="Corbel" panose="020B0503020204020204" pitchFamily="34" charset="0"/>
              </a:rPr>
              <a:t>: </a:t>
            </a:r>
            <a:r>
              <a:rPr lang="en-US" altLang="en-US" sz="1600" kern="100" dirty="0">
                <a:solidFill>
                  <a:srgbClr val="0070C0"/>
                </a:solidFill>
                <a:latin typeface="Corbel" panose="020B0503020204020204" pitchFamily="34" charset="0"/>
              </a:rPr>
              <a:t>How might we better understand and close the gaps?</a:t>
            </a:r>
          </a:p>
          <a:p>
            <a:pPr marL="969963" lvl="2" indent="-231775" defTabSz="914400">
              <a:spcAft>
                <a:spcPts val="800"/>
              </a:spcAft>
              <a:buClrTx/>
              <a:buFont typeface="Arial" panose="020B0604020202020204" pitchFamily="34" charset="0"/>
              <a:buChar char="•"/>
            </a:pPr>
            <a:r>
              <a:rPr lang="en-US" altLang="en-US" sz="1600" kern="100" dirty="0">
                <a:solidFill>
                  <a:srgbClr val="0070C0"/>
                </a:solidFill>
                <a:latin typeface="Corbel" panose="020B0503020204020204" pitchFamily="34" charset="0"/>
              </a:rPr>
              <a:t>New approaches? Potential collaborations with other state agencies or organizations? </a:t>
            </a:r>
            <a:endParaRPr lang="en-US" altLang="en-US" sz="1600" kern="0" dirty="0">
              <a:latin typeface="Arial" panose="020B0604020202020204" pitchFamily="34" charset="0"/>
            </a:endParaRPr>
          </a:p>
          <a:p>
            <a:pPr algn="ctr">
              <a:spcAft>
                <a:spcPts val="500"/>
              </a:spcAft>
            </a:pPr>
            <a:endParaRPr lang="en-US" sz="2000" b="1" kern="100" dirty="0">
              <a:solidFill>
                <a:srgbClr val="7030A0"/>
              </a:solidFill>
              <a:latin typeface="Corbel" panose="020B0503020204020204" pitchFamily="34" charset="0"/>
            </a:endParaRPr>
          </a:p>
          <a:p>
            <a:pPr algn="ctr">
              <a:spcAft>
                <a:spcPts val="500"/>
              </a:spcAft>
            </a:pPr>
            <a:endParaRPr lang="en-US" sz="2000" b="1" kern="100" dirty="0">
              <a:solidFill>
                <a:srgbClr val="7030A0"/>
              </a:solidFill>
              <a:latin typeface="Corbel" panose="020B0503020204020204" pitchFamily="34" charset="0"/>
            </a:endParaRPr>
          </a:p>
        </p:txBody>
      </p:sp>
      <p:pic>
        <p:nvPicPr>
          <p:cNvPr id="13" name="Picture 12">
            <a:extLst>
              <a:ext uri="{FF2B5EF4-FFF2-40B4-BE49-F238E27FC236}">
                <a16:creationId xmlns:a16="http://schemas.microsoft.com/office/drawing/2014/main" id="{ACB24052-C398-B32E-2402-C2B4D01611CC}"/>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flipH="1">
            <a:off x="8346608" y="2158480"/>
            <a:ext cx="583896" cy="583896"/>
          </a:xfrm>
          <a:prstGeom prst="rect">
            <a:avLst/>
          </a:prstGeom>
        </p:spPr>
      </p:pic>
      <p:pic>
        <p:nvPicPr>
          <p:cNvPr id="14" name="Picture 13">
            <a:extLst>
              <a:ext uri="{FF2B5EF4-FFF2-40B4-BE49-F238E27FC236}">
                <a16:creationId xmlns:a16="http://schemas.microsoft.com/office/drawing/2014/main" id="{34B6B592-896F-CFEE-E41D-A60430D6B8A2}"/>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9024054" y="2148702"/>
            <a:ext cx="605928" cy="605928"/>
          </a:xfrm>
          <a:prstGeom prst="rect">
            <a:avLst/>
          </a:prstGeom>
        </p:spPr>
      </p:pic>
      <p:sp>
        <p:nvSpPr>
          <p:cNvPr id="4" name="Rectangle: Rounded Corners 3">
            <a:extLst>
              <a:ext uri="{FF2B5EF4-FFF2-40B4-BE49-F238E27FC236}">
                <a16:creationId xmlns:a16="http://schemas.microsoft.com/office/drawing/2014/main" id="{0F0D4C81-442A-6D96-1D93-82D243BA7311}"/>
              </a:ext>
            </a:extLst>
          </p:cNvPr>
          <p:cNvSpPr/>
          <p:nvPr/>
        </p:nvSpPr>
        <p:spPr bwMode="auto">
          <a:xfrm>
            <a:off x="834390" y="1257300"/>
            <a:ext cx="10538460" cy="525780"/>
          </a:xfrm>
          <a:prstGeom prst="roundRect">
            <a:avLst/>
          </a:prstGeom>
          <a:solidFill>
            <a:srgbClr val="EBF5FF"/>
          </a:solidFill>
          <a:ln w="76200" cap="flat" cmpd="sng" algn="ctr">
            <a:solidFill>
              <a:schemeClr val="accent2">
                <a:lumMod val="75000"/>
              </a:schemeClr>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a:ln>
                  <a:noFill/>
                </a:ln>
                <a:solidFill>
                  <a:schemeClr val="tx1"/>
                </a:solidFill>
                <a:effectLst/>
                <a:latin typeface="Arial" pitchFamily="34" charset="0"/>
              </a:rPr>
              <a:t>Goal – Identify strengths, needs, and opportunities for alignment or collaboration</a:t>
            </a:r>
          </a:p>
        </p:txBody>
      </p:sp>
      <p:pic>
        <p:nvPicPr>
          <p:cNvPr id="16" name="Picture 15">
            <a:extLst>
              <a:ext uri="{FF2B5EF4-FFF2-40B4-BE49-F238E27FC236}">
                <a16:creationId xmlns:a16="http://schemas.microsoft.com/office/drawing/2014/main" id="{8200817F-C80E-E7F0-E544-6FDAB8CD657C}"/>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91440" y="0"/>
            <a:ext cx="971550" cy="880110"/>
          </a:xfrm>
          <a:prstGeom prst="rect">
            <a:avLst/>
          </a:prstGeom>
          <a:solidFill>
            <a:srgbClr val="023467"/>
          </a:solidFill>
        </p:spPr>
      </p:pic>
    </p:spTree>
    <p:extLst>
      <p:ext uri="{BB962C8B-B14F-4D97-AF65-F5344CB8AC3E}">
        <p14:creationId xmlns:p14="http://schemas.microsoft.com/office/powerpoint/2010/main" val="67906837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E73BC-020B-CA28-4060-0C23B78B6F5B}"/>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1B191985-1A48-5F7D-E47D-7E07EA608371}"/>
              </a:ext>
            </a:extLst>
          </p:cNvPr>
          <p:cNvSpPr txBox="1">
            <a:spLocks noGrp="1"/>
          </p:cNvSpPr>
          <p:nvPr>
            <p:ph type="title" idx="4294967295"/>
          </p:nvPr>
        </p:nvSpPr>
        <p:spPr>
          <a:xfrm>
            <a:off x="1294345" y="228600"/>
            <a:ext cx="3391956"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rPr>
              <a:t>Agency Highlights</a:t>
            </a:r>
          </a:p>
        </p:txBody>
      </p:sp>
      <p:sp>
        <p:nvSpPr>
          <p:cNvPr id="4" name="Rectangle: Rounded Corners 3">
            <a:extLst>
              <a:ext uri="{FF2B5EF4-FFF2-40B4-BE49-F238E27FC236}">
                <a16:creationId xmlns:a16="http://schemas.microsoft.com/office/drawing/2014/main" id="{75AE9DCB-9FC9-33D9-5529-975E209D693A}"/>
              </a:ext>
            </a:extLst>
          </p:cNvPr>
          <p:cNvSpPr/>
          <p:nvPr/>
        </p:nvSpPr>
        <p:spPr bwMode="auto">
          <a:xfrm>
            <a:off x="1165860" y="4983480"/>
            <a:ext cx="9784080" cy="1131570"/>
          </a:xfrm>
          <a:prstGeom prst="roundRect">
            <a:avLst/>
          </a:prstGeom>
          <a:solidFill>
            <a:srgbClr val="FFEEB9"/>
          </a:solidFill>
          <a:ln w="57150" cap="flat" cmpd="sng" algn="ctr">
            <a:solidFill>
              <a:srgbClr val="826300"/>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1" indent="-457200" algn="ctr" defTabSz="914400" eaLnBrk="0" fontAlgn="base" hangingPunct="0">
              <a:spcBef>
                <a:spcPct val="0"/>
              </a:spcBef>
              <a:spcAft>
                <a:spcPts val="1500"/>
              </a:spcAft>
              <a:tabLst>
                <a:tab pos="171450" algn="l"/>
              </a:tabLst>
            </a:pPr>
            <a:r>
              <a:rPr lang="en-US" altLang="en-US" sz="2400" b="1" dirty="0">
                <a:latin typeface="Corbel" panose="020B0503020204020204" pitchFamily="34" charset="0"/>
              </a:rPr>
              <a:t>MassAbility</a:t>
            </a:r>
          </a:p>
          <a:p>
            <a:pPr lvl="1" indent="-457200" algn="ctr" defTabSz="914400" eaLnBrk="0" fontAlgn="base" hangingPunct="0">
              <a:spcBef>
                <a:spcPct val="0"/>
              </a:spcBef>
              <a:spcAft>
                <a:spcPts val="500"/>
              </a:spcAft>
              <a:tabLst>
                <a:tab pos="171450" algn="l"/>
              </a:tabLst>
            </a:pPr>
            <a:r>
              <a:rPr lang="en-US" altLang="en-US" sz="2400" b="1" dirty="0">
                <a:solidFill>
                  <a:srgbClr val="826300"/>
                </a:solidFill>
                <a:latin typeface="Corbel" panose="020B0503020204020204" pitchFamily="34" charset="0"/>
              </a:rPr>
              <a:t>Building a cross-agency database for better referrals</a:t>
            </a:r>
          </a:p>
        </p:txBody>
      </p:sp>
      <p:sp>
        <p:nvSpPr>
          <p:cNvPr id="8" name="Rectangle: Rounded Corners 7">
            <a:extLst>
              <a:ext uri="{FF2B5EF4-FFF2-40B4-BE49-F238E27FC236}">
                <a16:creationId xmlns:a16="http://schemas.microsoft.com/office/drawing/2014/main" id="{7D089B82-0023-6166-5A28-D73C3977172D}"/>
              </a:ext>
            </a:extLst>
          </p:cNvPr>
          <p:cNvSpPr/>
          <p:nvPr/>
        </p:nvSpPr>
        <p:spPr bwMode="auto">
          <a:xfrm>
            <a:off x="1162050" y="3108960"/>
            <a:ext cx="9784080" cy="1485900"/>
          </a:xfrm>
          <a:prstGeom prst="roundRect">
            <a:avLst/>
          </a:prstGeom>
          <a:solidFill>
            <a:srgbClr val="D2EFFE"/>
          </a:solidFill>
          <a:ln w="57150" cap="flat" cmpd="sng" algn="ctr">
            <a:solidFill>
              <a:srgbClr val="00B0F0"/>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1" indent="-457200" algn="ctr" defTabSz="914400" eaLnBrk="0" fontAlgn="base" hangingPunct="0">
              <a:spcBef>
                <a:spcPct val="0"/>
              </a:spcBef>
              <a:spcAft>
                <a:spcPts val="1500"/>
              </a:spcAft>
              <a:tabLst>
                <a:tab pos="171450" algn="l"/>
              </a:tabLst>
            </a:pPr>
            <a:r>
              <a:rPr lang="en-US" altLang="en-US" sz="2400" b="1" dirty="0">
                <a:latin typeface="Corbel" panose="020B0503020204020204" pitchFamily="34" charset="0"/>
              </a:rPr>
              <a:t>Department of Developmental Disabilities (DDS)</a:t>
            </a:r>
          </a:p>
          <a:p>
            <a:pPr lvl="1" indent="-457200" algn="ctr" defTabSz="914400" eaLnBrk="0" fontAlgn="base" hangingPunct="0">
              <a:spcBef>
                <a:spcPct val="0"/>
              </a:spcBef>
              <a:tabLst>
                <a:tab pos="171450" algn="l"/>
              </a:tabLst>
            </a:pPr>
            <a:r>
              <a:rPr lang="en-US" sz="2400" b="1" dirty="0">
                <a:solidFill>
                  <a:srgbClr val="0070C0"/>
                </a:solidFill>
                <a:latin typeface="Corbel" panose="020B0503020204020204" pitchFamily="34" charset="0"/>
              </a:rPr>
              <a:t>Values memory cafés; supports aging caregivers; applies </a:t>
            </a:r>
          </a:p>
          <a:p>
            <a:pPr lvl="1" indent="-457200" algn="ctr" defTabSz="914400" eaLnBrk="0" fontAlgn="base" hangingPunct="0">
              <a:spcBef>
                <a:spcPct val="0"/>
              </a:spcBef>
              <a:spcAft>
                <a:spcPts val="500"/>
              </a:spcAft>
              <a:tabLst>
                <a:tab pos="171450" algn="l"/>
              </a:tabLst>
            </a:pPr>
            <a:r>
              <a:rPr lang="en-US" sz="2400" b="1" dirty="0">
                <a:solidFill>
                  <a:srgbClr val="0070C0"/>
                </a:solidFill>
                <a:latin typeface="Corbel" panose="020B0503020204020204" pitchFamily="34" charset="0"/>
              </a:rPr>
              <a:t>a family approach; offers dementia training/resources</a:t>
            </a:r>
            <a:endParaRPr lang="en-US" altLang="en-US" sz="2400" b="1" dirty="0">
              <a:solidFill>
                <a:srgbClr val="0070C0"/>
              </a:solidFill>
              <a:latin typeface="Corbel" panose="020B0503020204020204" pitchFamily="34" charset="0"/>
            </a:endParaRPr>
          </a:p>
        </p:txBody>
      </p:sp>
      <p:sp>
        <p:nvSpPr>
          <p:cNvPr id="11" name="Rectangle: Rounded Corners 10">
            <a:extLst>
              <a:ext uri="{FF2B5EF4-FFF2-40B4-BE49-F238E27FC236}">
                <a16:creationId xmlns:a16="http://schemas.microsoft.com/office/drawing/2014/main" id="{3E85DA18-D4CF-0859-9A9E-6FC3D92BA210}"/>
              </a:ext>
            </a:extLst>
          </p:cNvPr>
          <p:cNvSpPr/>
          <p:nvPr/>
        </p:nvSpPr>
        <p:spPr bwMode="auto">
          <a:xfrm>
            <a:off x="1192530" y="1337310"/>
            <a:ext cx="9784080" cy="1375410"/>
          </a:xfrm>
          <a:prstGeom prst="roundRect">
            <a:avLst/>
          </a:prstGeom>
          <a:solidFill>
            <a:srgbClr val="DBF5F1"/>
          </a:solidFill>
          <a:ln w="57150" cap="flat" cmpd="sng" algn="ctr">
            <a:solidFill>
              <a:schemeClr val="accent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1" indent="-457200" algn="ctr" defTabSz="914400" eaLnBrk="0" fontAlgn="base" hangingPunct="0">
              <a:spcBef>
                <a:spcPct val="0"/>
              </a:spcBef>
              <a:tabLst>
                <a:tab pos="171450" algn="l"/>
              </a:tabLst>
            </a:pPr>
            <a:r>
              <a:rPr lang="en-US" altLang="en-US" sz="2400" b="1" dirty="0">
                <a:latin typeface="Corbel" panose="020B0503020204020204" pitchFamily="34" charset="0"/>
              </a:rPr>
              <a:t>Department of Developmental Disabilities (DDS), MassAbility, </a:t>
            </a:r>
          </a:p>
          <a:p>
            <a:pPr lvl="1" indent="-457200" algn="ctr" defTabSz="914400" eaLnBrk="0" fontAlgn="base" hangingPunct="0">
              <a:spcBef>
                <a:spcPct val="0"/>
              </a:spcBef>
              <a:spcAft>
                <a:spcPts val="1500"/>
              </a:spcAft>
              <a:tabLst>
                <a:tab pos="171450" algn="l"/>
              </a:tabLst>
            </a:pPr>
            <a:r>
              <a:rPr lang="en-US" altLang="en-US" sz="2400" b="1" dirty="0">
                <a:latin typeface="Corbel" panose="020B0503020204020204" pitchFamily="34" charset="0"/>
              </a:rPr>
              <a:t>and Massachusetts Commission for the Blind (MCB)</a:t>
            </a:r>
          </a:p>
          <a:p>
            <a:pPr lvl="1" indent="-457200" algn="ctr" defTabSz="914400" eaLnBrk="0" fontAlgn="base" hangingPunct="0">
              <a:spcBef>
                <a:spcPct val="0"/>
              </a:spcBef>
              <a:spcAft>
                <a:spcPts val="500"/>
              </a:spcAft>
              <a:tabLst>
                <a:tab pos="171450" algn="l"/>
              </a:tabLst>
            </a:pPr>
            <a:r>
              <a:rPr lang="en-US" altLang="en-US" sz="2400" b="1" dirty="0">
                <a:solidFill>
                  <a:schemeClr val="accent1">
                    <a:lumMod val="75000"/>
                  </a:schemeClr>
                </a:solidFill>
                <a:latin typeface="Corbel" panose="020B0503020204020204" pitchFamily="34" charset="0"/>
              </a:rPr>
              <a:t>Dementia concerns are integrated into service planning</a:t>
            </a:r>
          </a:p>
        </p:txBody>
      </p:sp>
      <p:pic>
        <p:nvPicPr>
          <p:cNvPr id="5" name="Picture 4">
            <a:extLst>
              <a:ext uri="{FF2B5EF4-FFF2-40B4-BE49-F238E27FC236}">
                <a16:creationId xmlns:a16="http://schemas.microsoft.com/office/drawing/2014/main" id="{DB13C0F0-42AC-FD0A-4CFD-8AD91D75ACD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040130" cy="925830"/>
          </a:xfrm>
          <a:prstGeom prst="rect">
            <a:avLst/>
          </a:prstGeom>
          <a:solidFill>
            <a:srgbClr val="002060"/>
          </a:solidFill>
        </p:spPr>
      </p:pic>
    </p:spTree>
    <p:extLst>
      <p:ext uri="{BB962C8B-B14F-4D97-AF65-F5344CB8AC3E}">
        <p14:creationId xmlns:p14="http://schemas.microsoft.com/office/powerpoint/2010/main" val="729883152"/>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E164E-4F0E-DB48-7E10-82F206EF8FCD}"/>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BB3B7C88-D1A0-E69A-FE14-6090D3182E94}"/>
              </a:ext>
            </a:extLst>
          </p:cNvPr>
          <p:cNvSpPr txBox="1">
            <a:spLocks noGrp="1"/>
          </p:cNvSpPr>
          <p:nvPr>
            <p:ph type="title" idx="4294967295"/>
          </p:nvPr>
        </p:nvSpPr>
        <p:spPr>
          <a:xfrm>
            <a:off x="1191474" y="171450"/>
            <a:ext cx="8945695"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rPr>
              <a:t>Agency Highlights </a:t>
            </a:r>
            <a:r>
              <a:rPr kumimoji="0" lang="en-US" sz="2800" b="1" i="1"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rPr>
              <a:t>(Continued)</a:t>
            </a:r>
          </a:p>
        </p:txBody>
      </p:sp>
      <p:sp>
        <p:nvSpPr>
          <p:cNvPr id="6" name="Rectangle: Rounded Corners 5">
            <a:extLst>
              <a:ext uri="{FF2B5EF4-FFF2-40B4-BE49-F238E27FC236}">
                <a16:creationId xmlns:a16="http://schemas.microsoft.com/office/drawing/2014/main" id="{2B96A3A8-93EE-4141-1862-A07E99ABCB7C}"/>
              </a:ext>
            </a:extLst>
          </p:cNvPr>
          <p:cNvSpPr/>
          <p:nvPr/>
        </p:nvSpPr>
        <p:spPr bwMode="auto">
          <a:xfrm>
            <a:off x="925830" y="1386840"/>
            <a:ext cx="10222230" cy="982980"/>
          </a:xfrm>
          <a:prstGeom prst="roundRect">
            <a:avLst/>
          </a:prstGeom>
          <a:solidFill>
            <a:srgbClr val="EAEAFA"/>
          </a:solidFill>
          <a:ln w="57150" cap="flat" cmpd="sng" algn="ctr">
            <a:solidFill>
              <a:srgbClr val="7030A0"/>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1" indent="-457200" algn="ctr" defTabSz="914400" eaLnBrk="0" fontAlgn="base" hangingPunct="0">
              <a:spcBef>
                <a:spcPct val="0"/>
              </a:spcBef>
              <a:spcAft>
                <a:spcPts val="1500"/>
              </a:spcAft>
              <a:tabLst>
                <a:tab pos="171450" algn="l"/>
              </a:tabLst>
            </a:pPr>
            <a:r>
              <a:rPr lang="en-US" altLang="en-US" sz="2400" b="1" dirty="0">
                <a:latin typeface="Corbel" panose="020B0503020204020204" pitchFamily="34" charset="0"/>
              </a:rPr>
              <a:t>Massachusetts Commission for the Blind (MCB)</a:t>
            </a:r>
          </a:p>
          <a:p>
            <a:pPr lvl="1" indent="-457200" algn="ctr" defTabSz="914400" eaLnBrk="0" fontAlgn="base" hangingPunct="0">
              <a:spcBef>
                <a:spcPct val="0"/>
              </a:spcBef>
              <a:spcAft>
                <a:spcPts val="2000"/>
              </a:spcAft>
              <a:tabLst>
                <a:tab pos="171450" algn="l"/>
              </a:tabLst>
            </a:pPr>
            <a:r>
              <a:rPr lang="en-US" altLang="en-US" sz="2400" b="1" dirty="0">
                <a:solidFill>
                  <a:schemeClr val="accent6"/>
                </a:solidFill>
                <a:latin typeface="Corbel" panose="020B0503020204020204" pitchFamily="34" charset="0"/>
              </a:rPr>
              <a:t>Seldom encounters dementia, but </a:t>
            </a:r>
            <a:r>
              <a:rPr lang="en-US" sz="2400" b="1" dirty="0">
                <a:solidFill>
                  <a:schemeClr val="accent6"/>
                </a:solidFill>
                <a:latin typeface="Corbel" panose="020B0503020204020204" pitchFamily="34" charset="0"/>
              </a:rPr>
              <a:t>recognizes need for more staff awareness</a:t>
            </a:r>
          </a:p>
        </p:txBody>
      </p:sp>
      <p:sp>
        <p:nvSpPr>
          <p:cNvPr id="8" name="Rectangle: Rounded Corners 7">
            <a:extLst>
              <a:ext uri="{FF2B5EF4-FFF2-40B4-BE49-F238E27FC236}">
                <a16:creationId xmlns:a16="http://schemas.microsoft.com/office/drawing/2014/main" id="{DBBEEE96-5569-E470-2CD8-636DEEC5B426}"/>
              </a:ext>
            </a:extLst>
          </p:cNvPr>
          <p:cNvSpPr/>
          <p:nvPr/>
        </p:nvSpPr>
        <p:spPr bwMode="auto">
          <a:xfrm>
            <a:off x="937260" y="2937510"/>
            <a:ext cx="10149840" cy="982980"/>
          </a:xfrm>
          <a:prstGeom prst="roundRect">
            <a:avLst/>
          </a:prstGeom>
          <a:solidFill>
            <a:srgbClr val="FFE79B"/>
          </a:solidFill>
          <a:ln w="57150" cap="flat" cmpd="sng" algn="ctr">
            <a:solidFill>
              <a:srgbClr val="DE7808"/>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1" indent="-457200" algn="ctr" defTabSz="914400" eaLnBrk="0" fontAlgn="base" hangingPunct="0">
              <a:spcBef>
                <a:spcPct val="0"/>
              </a:spcBef>
              <a:spcAft>
                <a:spcPts val="1500"/>
              </a:spcAft>
              <a:tabLst>
                <a:tab pos="171450" algn="l"/>
              </a:tabLst>
            </a:pPr>
            <a:r>
              <a:rPr lang="en-US" altLang="en-US" sz="2400" b="1" dirty="0">
                <a:latin typeface="Corbel" panose="020B0503020204020204" pitchFamily="34" charset="0"/>
              </a:rPr>
              <a:t>Office of Refugees and Immigrants (ORI)</a:t>
            </a:r>
          </a:p>
          <a:p>
            <a:pPr lvl="1" indent="-457200" algn="ctr" defTabSz="914400" eaLnBrk="0" fontAlgn="base" hangingPunct="0">
              <a:spcBef>
                <a:spcPct val="0"/>
              </a:spcBef>
              <a:spcAft>
                <a:spcPts val="2000"/>
              </a:spcAft>
              <a:tabLst>
                <a:tab pos="171450" algn="l"/>
              </a:tabLst>
            </a:pPr>
            <a:r>
              <a:rPr lang="en-US" altLang="en-US" sz="2400" b="1" dirty="0">
                <a:latin typeface="Corbel" panose="020B0503020204020204" pitchFamily="34" charset="0"/>
              </a:rPr>
              <a:t>Links older adult refugees and asylees to services and caregiver support</a:t>
            </a:r>
          </a:p>
        </p:txBody>
      </p:sp>
      <p:sp>
        <p:nvSpPr>
          <p:cNvPr id="2" name="Rectangle: Rounded Corners 1">
            <a:extLst>
              <a:ext uri="{FF2B5EF4-FFF2-40B4-BE49-F238E27FC236}">
                <a16:creationId xmlns:a16="http://schemas.microsoft.com/office/drawing/2014/main" id="{33324BC3-D056-E779-29BC-A29B3D9DCBE1}"/>
              </a:ext>
            </a:extLst>
          </p:cNvPr>
          <p:cNvSpPr/>
          <p:nvPr/>
        </p:nvSpPr>
        <p:spPr bwMode="auto">
          <a:xfrm>
            <a:off x="891540" y="4446270"/>
            <a:ext cx="10184130" cy="1451610"/>
          </a:xfrm>
          <a:prstGeom prst="roundRect">
            <a:avLst/>
          </a:prstGeom>
          <a:solidFill>
            <a:srgbClr val="E8F7FE"/>
          </a:solidFill>
          <a:ln w="57150" cap="flat" cmpd="sng" algn="ctr">
            <a:solidFill>
              <a:srgbClr val="0070C0"/>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1" indent="-457200" algn="ctr" defTabSz="914400" eaLnBrk="0" fontAlgn="base" hangingPunct="0">
              <a:spcBef>
                <a:spcPct val="0"/>
              </a:spcBef>
              <a:spcAft>
                <a:spcPts val="1500"/>
              </a:spcAft>
              <a:tabLst>
                <a:tab pos="171450" algn="l"/>
              </a:tabLst>
            </a:pPr>
            <a:r>
              <a:rPr lang="en-US" altLang="en-US" sz="2400" b="1" dirty="0">
                <a:latin typeface="Corbel" panose="020B0503020204020204" pitchFamily="34" charset="0"/>
              </a:rPr>
              <a:t>Executive Office of Aging &amp; Independence (AGE)</a:t>
            </a:r>
          </a:p>
          <a:p>
            <a:pPr marL="0" lvl="1" algn="ctr" defTabSz="914400" eaLnBrk="0" fontAlgn="base" hangingPunct="0">
              <a:spcBef>
                <a:spcPct val="0"/>
              </a:spcBef>
              <a:tabLst>
                <a:tab pos="171450" algn="l"/>
              </a:tabLst>
            </a:pPr>
            <a:r>
              <a:rPr lang="en-US" sz="2400" b="1" dirty="0">
                <a:solidFill>
                  <a:srgbClr val="0070C0"/>
                </a:solidFill>
                <a:latin typeface="Corbel" panose="020B0503020204020204" pitchFamily="34" charset="0"/>
              </a:rPr>
              <a:t>Views Meals on Wheels &amp; senior centers as touchpoints; screens </a:t>
            </a:r>
          </a:p>
          <a:p>
            <a:pPr marL="0" lvl="1" algn="ctr" defTabSz="914400" eaLnBrk="0" fontAlgn="base" hangingPunct="0">
              <a:spcBef>
                <a:spcPct val="0"/>
              </a:spcBef>
              <a:tabLst>
                <a:tab pos="171450" algn="l"/>
              </a:tabLst>
            </a:pPr>
            <a:r>
              <a:rPr lang="en-US" sz="2400" b="1" dirty="0">
                <a:solidFill>
                  <a:srgbClr val="0070C0"/>
                </a:solidFill>
                <a:latin typeface="Corbel" panose="020B0503020204020204" pitchFamily="34" charset="0"/>
              </a:rPr>
              <a:t>home care consumers for dementia; and is redesigning </a:t>
            </a:r>
            <a:r>
              <a:rPr lang="en-US" sz="2400" b="1" dirty="0" err="1">
                <a:solidFill>
                  <a:srgbClr val="0070C0"/>
                </a:solidFill>
                <a:latin typeface="Corbel" panose="020B0503020204020204" pitchFamily="34" charset="0"/>
              </a:rPr>
              <a:t>MassOptions</a:t>
            </a:r>
            <a:endParaRPr lang="en-US" altLang="en-US" sz="2400" b="1" dirty="0">
              <a:solidFill>
                <a:srgbClr val="0070C0"/>
              </a:solidFill>
              <a:latin typeface="Corbel" panose="020B0503020204020204" pitchFamily="34" charset="0"/>
            </a:endParaRPr>
          </a:p>
        </p:txBody>
      </p:sp>
      <p:pic>
        <p:nvPicPr>
          <p:cNvPr id="4" name="Picture 3">
            <a:extLst>
              <a:ext uri="{FF2B5EF4-FFF2-40B4-BE49-F238E27FC236}">
                <a16:creationId xmlns:a16="http://schemas.microsoft.com/office/drawing/2014/main" id="{95E1CE30-F5FC-8A56-AECE-754983F47D4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040130" cy="925830"/>
          </a:xfrm>
          <a:prstGeom prst="rect">
            <a:avLst/>
          </a:prstGeom>
          <a:solidFill>
            <a:srgbClr val="002060"/>
          </a:solidFill>
        </p:spPr>
      </p:pic>
    </p:spTree>
    <p:extLst>
      <p:ext uri="{BB962C8B-B14F-4D97-AF65-F5344CB8AC3E}">
        <p14:creationId xmlns:p14="http://schemas.microsoft.com/office/powerpoint/2010/main" val="362663442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C68C1-2655-4909-9EB0-8B7C91851CF7}"/>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0DF6F6EF-88CC-C94E-65CE-63E5E3BEFECA}"/>
              </a:ext>
            </a:extLst>
          </p:cNvPr>
          <p:cNvSpPr txBox="1">
            <a:spLocks noGrp="1"/>
          </p:cNvSpPr>
          <p:nvPr>
            <p:ph type="title" idx="4294967295"/>
          </p:nvPr>
        </p:nvSpPr>
        <p:spPr>
          <a:xfrm>
            <a:off x="1317205" y="171450"/>
            <a:ext cx="4992156"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rPr>
              <a:t>Challenges</a:t>
            </a:r>
          </a:p>
        </p:txBody>
      </p:sp>
      <p:sp>
        <p:nvSpPr>
          <p:cNvPr id="7" name="TextBox 6">
            <a:extLst>
              <a:ext uri="{FF2B5EF4-FFF2-40B4-BE49-F238E27FC236}">
                <a16:creationId xmlns:a16="http://schemas.microsoft.com/office/drawing/2014/main" id="{72D5F3C7-5524-D976-9656-87570AC06871}"/>
              </a:ext>
            </a:extLst>
          </p:cNvPr>
          <p:cNvSpPr txBox="1"/>
          <p:nvPr/>
        </p:nvSpPr>
        <p:spPr>
          <a:xfrm>
            <a:off x="491490" y="1226820"/>
            <a:ext cx="2708910" cy="461665"/>
          </a:xfrm>
          <a:prstGeom prst="rect">
            <a:avLst/>
          </a:prstGeom>
          <a:noFill/>
          <a:ln w="76200">
            <a:noFill/>
          </a:ln>
        </p:spPr>
        <p:txBody>
          <a:bodyPr wrap="square">
            <a:spAutoFit/>
          </a:bodyPr>
          <a:lstStyle/>
          <a:p>
            <a:pPr algn="ctr" defTabSz="914400" eaLnBrk="0" fontAlgn="base" hangingPunct="0">
              <a:spcBef>
                <a:spcPct val="0"/>
              </a:spcBef>
              <a:spcAft>
                <a:spcPts val="1000"/>
              </a:spcAft>
            </a:pPr>
            <a:r>
              <a:rPr lang="en-US" altLang="en-US" sz="2400" b="1" kern="100" dirty="0">
                <a:solidFill>
                  <a:srgbClr val="0070C0"/>
                </a:solidFill>
                <a:latin typeface="Corbel" panose="020B0503020204020204" pitchFamily="34" charset="0"/>
              </a:rPr>
              <a:t>Early Recognition</a:t>
            </a:r>
          </a:p>
        </p:txBody>
      </p:sp>
      <p:sp>
        <p:nvSpPr>
          <p:cNvPr id="4" name="TextBox 3">
            <a:extLst>
              <a:ext uri="{FF2B5EF4-FFF2-40B4-BE49-F238E27FC236}">
                <a16:creationId xmlns:a16="http://schemas.microsoft.com/office/drawing/2014/main" id="{E01FC560-DB58-8917-BA2F-2C6624A922C4}"/>
              </a:ext>
            </a:extLst>
          </p:cNvPr>
          <p:cNvSpPr txBox="1"/>
          <p:nvPr/>
        </p:nvSpPr>
        <p:spPr>
          <a:xfrm>
            <a:off x="400050" y="1040130"/>
            <a:ext cx="11418570" cy="2451953"/>
          </a:xfrm>
          <a:prstGeom prst="rect">
            <a:avLst/>
          </a:prstGeom>
          <a:solidFill>
            <a:srgbClr val="E8F7FE"/>
          </a:solidFill>
          <a:ln w="76200">
            <a:solidFill>
              <a:srgbClr val="0070C0"/>
            </a:solidFill>
          </a:ln>
        </p:spPr>
        <p:txBody>
          <a:bodyPr wrap="square">
            <a:spAutoFit/>
          </a:bodyPr>
          <a:lstStyle/>
          <a:p>
            <a:pPr marL="3486150" lvl="7" indent="-342900" defTabSz="914400" eaLnBrk="0" fontAlgn="base" hangingPunct="0">
              <a:spcBef>
                <a:spcPct val="0"/>
              </a:spcBef>
              <a:spcAft>
                <a:spcPts val="1000"/>
              </a:spcAft>
              <a:buFont typeface="+mj-lt"/>
              <a:buAutoNum type="arabicPeriod"/>
              <a:tabLst>
                <a:tab pos="3257550" algn="l"/>
              </a:tabLst>
            </a:pPr>
            <a:r>
              <a:rPr lang="en-US" altLang="en-US" sz="2400" kern="100" dirty="0">
                <a:solidFill>
                  <a:srgbClr val="0070C0"/>
                </a:solidFill>
                <a:latin typeface="Corbel" panose="020B0503020204020204" pitchFamily="34" charset="0"/>
              </a:rPr>
              <a:t>Overlooked symptoms and confusion with normal aging</a:t>
            </a:r>
          </a:p>
          <a:p>
            <a:pPr marL="3486150" lvl="7" indent="-342900" defTabSz="914400" eaLnBrk="0" fontAlgn="base" hangingPunct="0">
              <a:spcBef>
                <a:spcPct val="0"/>
              </a:spcBef>
              <a:spcAft>
                <a:spcPts val="1000"/>
              </a:spcAft>
              <a:buFont typeface="+mj-lt"/>
              <a:buAutoNum type="arabicPeriod"/>
              <a:tabLst>
                <a:tab pos="3257550" algn="l"/>
              </a:tabLst>
            </a:pPr>
            <a:r>
              <a:rPr lang="en-US" altLang="en-US" sz="2400" kern="100" dirty="0">
                <a:solidFill>
                  <a:srgbClr val="0070C0"/>
                </a:solidFill>
                <a:latin typeface="Corbel" panose="020B0503020204020204" pitchFamily="34" charset="0"/>
              </a:rPr>
              <a:t>Other conditions masking signs of dementia</a:t>
            </a:r>
          </a:p>
          <a:p>
            <a:pPr marL="3486150" lvl="7" indent="-342900" defTabSz="914400" eaLnBrk="0" fontAlgn="base" hangingPunct="0">
              <a:spcBef>
                <a:spcPct val="0"/>
              </a:spcBef>
              <a:spcAft>
                <a:spcPts val="1000"/>
              </a:spcAft>
              <a:buFont typeface="+mj-lt"/>
              <a:buAutoNum type="arabicPeriod"/>
              <a:tabLst>
                <a:tab pos="3257550" algn="l"/>
              </a:tabLst>
            </a:pPr>
            <a:r>
              <a:rPr lang="en-US" altLang="en-US" sz="2400" kern="100" dirty="0">
                <a:solidFill>
                  <a:srgbClr val="0070C0"/>
                </a:solidFill>
                <a:latin typeface="Corbel" panose="020B0503020204020204" pitchFamily="34" charset="0"/>
              </a:rPr>
              <a:t>Stigma and fear impeding recognition and action</a:t>
            </a:r>
          </a:p>
          <a:p>
            <a:pPr marL="3486150" lvl="7" indent="-342900" defTabSz="914400" eaLnBrk="0" fontAlgn="base" hangingPunct="0">
              <a:spcBef>
                <a:spcPct val="0"/>
              </a:spcBef>
              <a:spcAft>
                <a:spcPts val="1000"/>
              </a:spcAft>
              <a:buFont typeface="+mj-lt"/>
              <a:buAutoNum type="arabicPeriod"/>
              <a:tabLst>
                <a:tab pos="3257550" algn="l"/>
              </a:tabLst>
            </a:pPr>
            <a:r>
              <a:rPr lang="en-US" altLang="en-US" sz="2400" kern="100" dirty="0">
                <a:solidFill>
                  <a:srgbClr val="0070C0"/>
                </a:solidFill>
                <a:latin typeface="Corbel" panose="020B0503020204020204" pitchFamily="34" charset="0"/>
              </a:rPr>
              <a:t>PCP knowledge gap and lack of specialists</a:t>
            </a:r>
          </a:p>
          <a:p>
            <a:pPr marL="3486150" lvl="7" indent="-342900" defTabSz="914400" eaLnBrk="0" fontAlgn="base" hangingPunct="0">
              <a:spcBef>
                <a:spcPct val="0"/>
              </a:spcBef>
              <a:spcAft>
                <a:spcPts val="2000"/>
              </a:spcAft>
              <a:buFont typeface="+mj-lt"/>
              <a:buAutoNum type="arabicPeriod"/>
              <a:tabLst>
                <a:tab pos="3257550" algn="l"/>
              </a:tabLst>
            </a:pPr>
            <a:r>
              <a:rPr lang="en-US" altLang="en-US" sz="2400" kern="100" dirty="0">
                <a:solidFill>
                  <a:srgbClr val="0070C0"/>
                </a:solidFill>
                <a:latin typeface="Corbel" panose="020B0503020204020204" pitchFamily="34" charset="0"/>
              </a:rPr>
              <a:t>Hard-to-reach communities and cultural/linguistic differences</a:t>
            </a:r>
          </a:p>
        </p:txBody>
      </p:sp>
      <p:sp>
        <p:nvSpPr>
          <p:cNvPr id="12" name="TextBox 11">
            <a:extLst>
              <a:ext uri="{FF2B5EF4-FFF2-40B4-BE49-F238E27FC236}">
                <a16:creationId xmlns:a16="http://schemas.microsoft.com/office/drawing/2014/main" id="{F125443A-0FEC-DD94-B449-140732BB4155}"/>
              </a:ext>
            </a:extLst>
          </p:cNvPr>
          <p:cNvSpPr txBox="1"/>
          <p:nvPr/>
        </p:nvSpPr>
        <p:spPr>
          <a:xfrm>
            <a:off x="449580" y="3870960"/>
            <a:ext cx="2945130" cy="1200329"/>
          </a:xfrm>
          <a:prstGeom prst="rect">
            <a:avLst/>
          </a:prstGeom>
          <a:noFill/>
          <a:ln w="76200">
            <a:noFill/>
          </a:ln>
        </p:spPr>
        <p:txBody>
          <a:bodyPr wrap="square">
            <a:spAutoFit/>
          </a:bodyPr>
          <a:lstStyle/>
          <a:p>
            <a:pPr algn="ctr" defTabSz="914400" eaLnBrk="0" fontAlgn="base" hangingPunct="0">
              <a:spcBef>
                <a:spcPct val="0"/>
              </a:spcBef>
              <a:spcAft>
                <a:spcPts val="1000"/>
              </a:spcAft>
            </a:pPr>
            <a:r>
              <a:rPr lang="en-US" altLang="en-US" sz="2400" b="1" kern="100" dirty="0">
                <a:solidFill>
                  <a:srgbClr val="0070C0"/>
                </a:solidFill>
                <a:latin typeface="Corbel" panose="020B0503020204020204" pitchFamily="34" charset="0"/>
              </a:rPr>
              <a:t>Caregiver Support &amp; Education and Systems Navigation</a:t>
            </a:r>
          </a:p>
        </p:txBody>
      </p:sp>
      <p:sp>
        <p:nvSpPr>
          <p:cNvPr id="6" name="TextBox 5">
            <a:extLst>
              <a:ext uri="{FF2B5EF4-FFF2-40B4-BE49-F238E27FC236}">
                <a16:creationId xmlns:a16="http://schemas.microsoft.com/office/drawing/2014/main" id="{48A877E6-FA4D-03CD-7763-8ED99EC96FBD}"/>
              </a:ext>
            </a:extLst>
          </p:cNvPr>
          <p:cNvSpPr txBox="1"/>
          <p:nvPr/>
        </p:nvSpPr>
        <p:spPr>
          <a:xfrm>
            <a:off x="388620" y="3751188"/>
            <a:ext cx="11407140" cy="2528897"/>
          </a:xfrm>
          <a:prstGeom prst="rect">
            <a:avLst/>
          </a:prstGeom>
          <a:solidFill>
            <a:srgbClr val="FEEFDE"/>
          </a:solidFill>
          <a:ln w="76200">
            <a:solidFill>
              <a:srgbClr val="0070C0"/>
            </a:solidFill>
          </a:ln>
        </p:spPr>
        <p:txBody>
          <a:bodyPr wrap="square">
            <a:spAutoFit/>
          </a:bodyPr>
          <a:lstStyle/>
          <a:p>
            <a:pPr lvl="1" defTabSz="914400" eaLnBrk="0" fontAlgn="base" hangingPunct="0">
              <a:spcBef>
                <a:spcPts val="500"/>
              </a:spcBef>
              <a:buSzPct val="100000"/>
              <a:tabLst>
                <a:tab pos="457200" algn="l"/>
              </a:tabLst>
            </a:pPr>
            <a:endParaRPr lang="en-US" sz="500" b="1" kern="100" dirty="0">
              <a:solidFill>
                <a:srgbClr val="0070C0"/>
              </a:solidFill>
              <a:latin typeface="Corbel" panose="020B0503020204020204" pitchFamily="34" charset="0"/>
            </a:endParaRPr>
          </a:p>
          <a:p>
            <a:pPr marL="3486150" lvl="8" indent="-342900" defTabSz="914400" eaLnBrk="0" fontAlgn="base" hangingPunct="0">
              <a:spcBef>
                <a:spcPct val="0"/>
              </a:spcBef>
              <a:spcAft>
                <a:spcPts val="1000"/>
              </a:spcAft>
              <a:buSzPct val="100000"/>
              <a:buFont typeface="+mj-lt"/>
              <a:buAutoNum type="arabicPeriod"/>
              <a:tabLst>
                <a:tab pos="457200" algn="l"/>
              </a:tabLst>
            </a:pPr>
            <a:r>
              <a:rPr lang="en-US" sz="2400" kern="100" dirty="0">
                <a:solidFill>
                  <a:srgbClr val="0070C0"/>
                </a:solidFill>
                <a:latin typeface="Corbel" panose="020B0503020204020204" pitchFamily="34" charset="0"/>
              </a:rPr>
              <a:t>Stress, anxiety, and financial strain</a:t>
            </a:r>
          </a:p>
          <a:p>
            <a:pPr marL="3486150" lvl="7" indent="-342900" defTabSz="914400" eaLnBrk="0" fontAlgn="base" hangingPunct="0">
              <a:spcBef>
                <a:spcPct val="0"/>
              </a:spcBef>
              <a:spcAft>
                <a:spcPts val="1000"/>
              </a:spcAft>
              <a:buSzPct val="100000"/>
              <a:buFont typeface="+mj-lt"/>
              <a:buAutoNum type="arabicPeriod" startAt="2"/>
              <a:tabLst>
                <a:tab pos="457200" algn="l"/>
                <a:tab pos="3486150" algn="l"/>
              </a:tabLst>
            </a:pPr>
            <a:r>
              <a:rPr lang="en-US" sz="2400" kern="100" dirty="0">
                <a:solidFill>
                  <a:srgbClr val="0070C0"/>
                </a:solidFill>
                <a:latin typeface="Corbel" panose="020B0503020204020204" pitchFamily="34" charset="0"/>
              </a:rPr>
              <a:t>Safety concerns, especially for those living alone</a:t>
            </a:r>
          </a:p>
          <a:p>
            <a:pPr marL="3486150" lvl="8" indent="-342900" defTabSz="914400" eaLnBrk="0" fontAlgn="base" hangingPunct="0">
              <a:spcBef>
                <a:spcPct val="0"/>
              </a:spcBef>
              <a:spcAft>
                <a:spcPts val="1000"/>
              </a:spcAft>
              <a:buSzPct val="100000"/>
              <a:buFont typeface="+mj-lt"/>
              <a:buAutoNum type="arabicPeriod" startAt="3"/>
              <a:tabLst>
                <a:tab pos="457200" algn="l"/>
              </a:tabLst>
            </a:pPr>
            <a:r>
              <a:rPr lang="en-US" sz="2400" kern="100" dirty="0">
                <a:solidFill>
                  <a:srgbClr val="0070C0"/>
                </a:solidFill>
                <a:latin typeface="Corbel" panose="020B0503020204020204" pitchFamily="34" charset="0"/>
              </a:rPr>
              <a:t>Systems are fragmented and hard to navigate</a:t>
            </a:r>
          </a:p>
          <a:p>
            <a:pPr marL="3486150" lvl="8" indent="-342900" defTabSz="914400" eaLnBrk="0" fontAlgn="base" hangingPunct="0">
              <a:spcBef>
                <a:spcPct val="0"/>
              </a:spcBef>
              <a:spcAft>
                <a:spcPts val="1000"/>
              </a:spcAft>
              <a:buSzPct val="100000"/>
              <a:buFont typeface="+mj-lt"/>
              <a:buAutoNum type="arabicPeriod" startAt="3"/>
              <a:tabLst>
                <a:tab pos="457200" algn="l"/>
              </a:tabLst>
            </a:pPr>
            <a:r>
              <a:rPr lang="en-US" sz="2400" kern="100" dirty="0">
                <a:solidFill>
                  <a:srgbClr val="0070C0"/>
                </a:solidFill>
                <a:latin typeface="Corbel" panose="020B0503020204020204" pitchFamily="34" charset="0"/>
              </a:rPr>
              <a:t>Lack of awareness of available supports</a:t>
            </a:r>
          </a:p>
          <a:p>
            <a:pPr marL="3486150" lvl="8" indent="-342900" defTabSz="914400" eaLnBrk="0" fontAlgn="base" hangingPunct="0">
              <a:spcBef>
                <a:spcPct val="0"/>
              </a:spcBef>
              <a:spcAft>
                <a:spcPts val="1000"/>
              </a:spcAft>
              <a:buSzPct val="100000"/>
              <a:buFont typeface="+mj-lt"/>
              <a:buAutoNum type="arabicPeriod" startAt="3"/>
              <a:tabLst>
                <a:tab pos="457200" algn="l"/>
              </a:tabLst>
            </a:pPr>
            <a:r>
              <a:rPr lang="en-US" sz="2400" kern="100" dirty="0">
                <a:solidFill>
                  <a:srgbClr val="0070C0"/>
                </a:solidFill>
                <a:latin typeface="Corbel" panose="020B0503020204020204" pitchFamily="34" charset="0"/>
              </a:rPr>
              <a:t>Few affordable residential memory care options</a:t>
            </a:r>
            <a:endParaRPr lang="en-US" sz="500" b="1" kern="100" dirty="0">
              <a:solidFill>
                <a:srgbClr val="0070C0"/>
              </a:solidFill>
              <a:latin typeface="Corbel" panose="020B0503020204020204" pitchFamily="34" charset="0"/>
            </a:endParaRPr>
          </a:p>
        </p:txBody>
      </p:sp>
      <p:pic>
        <p:nvPicPr>
          <p:cNvPr id="8" name="Picture 7">
            <a:extLst>
              <a:ext uri="{FF2B5EF4-FFF2-40B4-BE49-F238E27FC236}">
                <a16:creationId xmlns:a16="http://schemas.microsoft.com/office/drawing/2014/main" id="{76CEC743-6F32-E55E-26A0-7B8D066D23EF}"/>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249680" y="1855470"/>
            <a:ext cx="922020" cy="917448"/>
          </a:xfrm>
          <a:prstGeom prst="rect">
            <a:avLst/>
          </a:prstGeom>
          <a:solidFill>
            <a:srgbClr val="023467"/>
          </a:solidFill>
        </p:spPr>
      </p:pic>
      <p:pic>
        <p:nvPicPr>
          <p:cNvPr id="13" name="Picture 12">
            <a:extLst>
              <a:ext uri="{FF2B5EF4-FFF2-40B4-BE49-F238E27FC236}">
                <a16:creationId xmlns:a16="http://schemas.microsoft.com/office/drawing/2014/main" id="{187A29D0-361D-A030-877F-D5A447AE4A99}"/>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flipH="1">
            <a:off x="1248578" y="5122524"/>
            <a:ext cx="923122" cy="923122"/>
          </a:xfrm>
          <a:prstGeom prst="rect">
            <a:avLst/>
          </a:prstGeom>
        </p:spPr>
      </p:pic>
      <p:pic>
        <p:nvPicPr>
          <p:cNvPr id="16" name="Picture 15">
            <a:extLst>
              <a:ext uri="{FF2B5EF4-FFF2-40B4-BE49-F238E27FC236}">
                <a16:creationId xmlns:a16="http://schemas.microsoft.com/office/drawing/2014/main" id="{ADAAD400-B0CA-E674-3462-9472A504B570}"/>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0" y="0"/>
            <a:ext cx="1051560" cy="902970"/>
          </a:xfrm>
          <a:prstGeom prst="rect">
            <a:avLst/>
          </a:prstGeom>
          <a:solidFill>
            <a:srgbClr val="002060"/>
          </a:solidFill>
        </p:spPr>
      </p:pic>
    </p:spTree>
    <p:extLst>
      <p:ext uri="{BB962C8B-B14F-4D97-AF65-F5344CB8AC3E}">
        <p14:creationId xmlns:p14="http://schemas.microsoft.com/office/powerpoint/2010/main" val="35965224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32163-BC3E-75AD-B9C2-7AF95961E98F}"/>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F696E873-F000-6CF4-65D3-A4C97F49BEF7}"/>
              </a:ext>
            </a:extLst>
          </p:cNvPr>
          <p:cNvSpPr txBox="1">
            <a:spLocks noGrp="1"/>
          </p:cNvSpPr>
          <p:nvPr>
            <p:ph type="title" idx="4294967295"/>
          </p:nvPr>
        </p:nvSpPr>
        <p:spPr>
          <a:xfrm>
            <a:off x="1317205" y="171450"/>
            <a:ext cx="5323626"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rPr>
              <a:t>Key Findings</a:t>
            </a:r>
          </a:p>
        </p:txBody>
      </p:sp>
      <p:sp>
        <p:nvSpPr>
          <p:cNvPr id="3" name="Rectangle 2">
            <a:extLst>
              <a:ext uri="{FF2B5EF4-FFF2-40B4-BE49-F238E27FC236}">
                <a16:creationId xmlns:a16="http://schemas.microsoft.com/office/drawing/2014/main" id="{4EC71CAC-632B-E6BE-5E06-6A8C2A845A73}"/>
              </a:ext>
            </a:extLst>
          </p:cNvPr>
          <p:cNvSpPr>
            <a:spLocks noChangeArrowheads="1"/>
          </p:cNvSpPr>
          <p:nvPr/>
        </p:nvSpPr>
        <p:spPr bwMode="auto">
          <a:xfrm>
            <a:off x="1040130" y="1380895"/>
            <a:ext cx="10184130" cy="4665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spcAft>
                <a:spcPts val="1500"/>
              </a:spcAft>
            </a:pPr>
            <a:r>
              <a:rPr lang="en-US" sz="2600" b="1" kern="100" dirty="0">
                <a:solidFill>
                  <a:srgbClr val="0070C0"/>
                </a:solidFill>
                <a:latin typeface="Corbel" panose="020B0503020204020204" pitchFamily="34" charset="0"/>
              </a:rPr>
              <a:t>Key Findings</a:t>
            </a:r>
          </a:p>
          <a:p>
            <a:pPr marL="800100" lvl="1" indent="-342900">
              <a:spcAft>
                <a:spcPts val="2000"/>
              </a:spcAft>
              <a:buFont typeface="Arial" panose="020B0604020202020204" pitchFamily="34" charset="0"/>
              <a:buChar char="•"/>
            </a:pPr>
            <a:r>
              <a:rPr lang="en-US" sz="2400" kern="100" dirty="0">
                <a:solidFill>
                  <a:srgbClr val="0070C0"/>
                </a:solidFill>
                <a:latin typeface="Corbel" panose="020B0503020204020204" pitchFamily="34" charset="0"/>
              </a:rPr>
              <a:t>All interact with people who may have undiagnosed dementia</a:t>
            </a:r>
          </a:p>
          <a:p>
            <a:pPr marL="800100" lvl="1" indent="-342900">
              <a:spcAft>
                <a:spcPts val="2000"/>
              </a:spcAft>
              <a:buFont typeface="Arial" panose="020B0604020202020204" pitchFamily="34" charset="0"/>
              <a:buChar char="•"/>
            </a:pPr>
            <a:r>
              <a:rPr lang="en-US" altLang="en-US" sz="2400" kern="100" dirty="0">
                <a:solidFill>
                  <a:srgbClr val="0070C0"/>
                </a:solidFill>
                <a:latin typeface="Corbel" panose="020B0503020204020204" pitchFamily="34" charset="0"/>
              </a:rPr>
              <a:t>Other conditions sometimes mask signs of dementia</a:t>
            </a:r>
          </a:p>
          <a:p>
            <a:pPr marL="800100" lvl="1" indent="-342900">
              <a:spcAft>
                <a:spcPts val="2000"/>
              </a:spcAft>
              <a:buFont typeface="Arial" panose="020B0604020202020204" pitchFamily="34" charset="0"/>
              <a:buChar char="•"/>
              <a:tabLst>
                <a:tab pos="742950" algn="l"/>
                <a:tab pos="800100" algn="l"/>
              </a:tabLst>
            </a:pPr>
            <a:r>
              <a:rPr lang="en-US" sz="2400" kern="100" dirty="0">
                <a:solidFill>
                  <a:srgbClr val="0070C0"/>
                </a:solidFill>
                <a:latin typeface="Corbel" panose="020B0503020204020204" pitchFamily="34" charset="0"/>
              </a:rPr>
              <a:t>Frontline and information &amp; referral staff sometimes notice possible dementia</a:t>
            </a:r>
          </a:p>
          <a:p>
            <a:pPr marL="800100" lvl="1" indent="-342900">
              <a:spcAft>
                <a:spcPts val="2000"/>
              </a:spcAft>
              <a:buFont typeface="Arial" panose="020B0604020202020204" pitchFamily="34" charset="0"/>
              <a:buChar char="•"/>
              <a:tabLst>
                <a:tab pos="742950" algn="l"/>
                <a:tab pos="800100" algn="l"/>
              </a:tabLst>
            </a:pPr>
            <a:r>
              <a:rPr lang="en-US" sz="2400" kern="100" dirty="0">
                <a:solidFill>
                  <a:srgbClr val="0070C0"/>
                </a:solidFill>
                <a:latin typeface="Corbel" panose="020B0503020204020204" pitchFamily="34" charset="0"/>
              </a:rPr>
              <a:t>Some aren’t sure what to say to a person or family when dementia is suspected. </a:t>
            </a:r>
          </a:p>
          <a:p>
            <a:pPr marL="800100" lvl="1" indent="-342900">
              <a:spcAft>
                <a:spcPts val="2000"/>
              </a:spcAft>
              <a:buFont typeface="Arial" panose="020B0604020202020204" pitchFamily="34" charset="0"/>
              <a:buChar char="•"/>
              <a:tabLst>
                <a:tab pos="742950" algn="l"/>
                <a:tab pos="800100" algn="l"/>
              </a:tabLst>
            </a:pPr>
            <a:r>
              <a:rPr lang="en-US" sz="2400" kern="100" dirty="0">
                <a:solidFill>
                  <a:srgbClr val="0070C0"/>
                </a:solidFill>
                <a:latin typeface="Corbel" panose="020B0503020204020204" pitchFamily="34" charset="0"/>
              </a:rPr>
              <a:t>All expressed a strong need for greater awareness of dementia symptoms and services</a:t>
            </a:r>
          </a:p>
        </p:txBody>
      </p:sp>
      <p:pic>
        <p:nvPicPr>
          <p:cNvPr id="4" name="Picture 3">
            <a:extLst>
              <a:ext uri="{FF2B5EF4-FFF2-40B4-BE49-F238E27FC236}">
                <a16:creationId xmlns:a16="http://schemas.microsoft.com/office/drawing/2014/main" id="{725C3BAA-12C2-7386-2842-15CE26656DC5}"/>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040130" cy="925830"/>
          </a:xfrm>
          <a:prstGeom prst="rect">
            <a:avLst/>
          </a:prstGeom>
          <a:solidFill>
            <a:srgbClr val="002060"/>
          </a:solidFill>
        </p:spPr>
      </p:pic>
    </p:spTree>
    <p:extLst>
      <p:ext uri="{BB962C8B-B14F-4D97-AF65-F5344CB8AC3E}">
        <p14:creationId xmlns:p14="http://schemas.microsoft.com/office/powerpoint/2010/main" val="231467478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EF1D3-BE98-E146-0B8C-BE370CE0A775}"/>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8ABE78F1-EE71-8522-D9B6-D9DE6D57A30B}"/>
              </a:ext>
            </a:extLst>
          </p:cNvPr>
          <p:cNvSpPr txBox="1">
            <a:spLocks noGrp="1"/>
          </p:cNvSpPr>
          <p:nvPr>
            <p:ph type="title" idx="4294967295"/>
          </p:nvPr>
        </p:nvSpPr>
        <p:spPr>
          <a:xfrm>
            <a:off x="1134324" y="274320"/>
            <a:ext cx="5581785"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rPr>
              <a:t>Strategies to Consider (part 1 of 3)</a:t>
            </a:r>
          </a:p>
        </p:txBody>
      </p:sp>
      <p:sp>
        <p:nvSpPr>
          <p:cNvPr id="4" name="TextBox 3">
            <a:extLst>
              <a:ext uri="{FF2B5EF4-FFF2-40B4-BE49-F238E27FC236}">
                <a16:creationId xmlns:a16="http://schemas.microsoft.com/office/drawing/2014/main" id="{48747EFD-B17F-430A-189E-4A43B8396AAF}"/>
              </a:ext>
            </a:extLst>
          </p:cNvPr>
          <p:cNvSpPr txBox="1"/>
          <p:nvPr/>
        </p:nvSpPr>
        <p:spPr>
          <a:xfrm>
            <a:off x="845820" y="1404815"/>
            <a:ext cx="10492740" cy="4939814"/>
          </a:xfrm>
          <a:prstGeom prst="rect">
            <a:avLst/>
          </a:prstGeom>
          <a:noFill/>
        </p:spPr>
        <p:txBody>
          <a:bodyPr wrap="square">
            <a:spAutoFit/>
          </a:bodyPr>
          <a:lstStyle/>
          <a:p>
            <a:pPr marL="457200" indent="-457200">
              <a:spcAft>
                <a:spcPts val="2000"/>
              </a:spcAft>
              <a:buFont typeface="+mj-lt"/>
              <a:buAutoNum type="arabicPeriod"/>
            </a:pPr>
            <a:r>
              <a:rPr lang="en-US" sz="2400" b="1" u="sng" dirty="0">
                <a:solidFill>
                  <a:srgbClr val="0070C0"/>
                </a:solidFill>
                <a:latin typeface="Corbel" panose="020B0503020204020204" pitchFamily="34" charset="0"/>
              </a:rPr>
              <a:t>Training</a:t>
            </a:r>
            <a:r>
              <a:rPr lang="en-US" sz="2400" dirty="0">
                <a:solidFill>
                  <a:srgbClr val="0070C0"/>
                </a:solidFill>
                <a:latin typeface="Corbel" panose="020B0503020204020204" pitchFamily="34" charset="0"/>
              </a:rPr>
              <a:t> - Frontline &amp; information and Referral staff: early recognition, support, services, benefits of early detection</a:t>
            </a:r>
          </a:p>
          <a:p>
            <a:pPr marL="457200" indent="-457200">
              <a:spcAft>
                <a:spcPts val="2000"/>
              </a:spcAft>
              <a:buFont typeface="+mj-lt"/>
              <a:buAutoNum type="arabicPeriod"/>
            </a:pPr>
            <a:r>
              <a:rPr lang="en-US" sz="2400" b="1" u="sng" dirty="0">
                <a:solidFill>
                  <a:srgbClr val="0070C0"/>
                </a:solidFill>
                <a:latin typeface="Corbel" panose="020B0503020204020204" pitchFamily="34" charset="0"/>
              </a:rPr>
              <a:t>Joint Outreach</a:t>
            </a:r>
            <a:r>
              <a:rPr lang="en-US" sz="2400" u="sng" dirty="0">
                <a:solidFill>
                  <a:srgbClr val="0070C0"/>
                </a:solidFill>
                <a:latin typeface="Corbel" panose="020B0503020204020204" pitchFamily="34" charset="0"/>
              </a:rPr>
              <a:t> </a:t>
            </a:r>
            <a:r>
              <a:rPr lang="en-US" sz="2400" dirty="0">
                <a:solidFill>
                  <a:srgbClr val="0070C0"/>
                </a:solidFill>
                <a:latin typeface="Corbel" panose="020B0503020204020204" pitchFamily="34" charset="0"/>
              </a:rPr>
              <a:t>- With Alzheimer’s Association &amp; AGE:</a:t>
            </a:r>
          </a:p>
          <a:p>
            <a:pPr marL="514350">
              <a:spcAft>
                <a:spcPts val="500"/>
              </a:spcAft>
            </a:pPr>
            <a:r>
              <a:rPr lang="en-US" sz="2400" dirty="0">
                <a:solidFill>
                  <a:srgbClr val="0070C0"/>
                </a:solidFill>
                <a:latin typeface="Corbel" panose="020B0503020204020204" pitchFamily="34" charset="0"/>
              </a:rPr>
              <a:t>• 	State agency staff at trainings/meetings</a:t>
            </a:r>
          </a:p>
          <a:p>
            <a:pPr marL="514350">
              <a:spcAft>
                <a:spcPts val="500"/>
              </a:spcAft>
            </a:pPr>
            <a:r>
              <a:rPr lang="en-US" sz="2400" dirty="0">
                <a:solidFill>
                  <a:srgbClr val="0070C0"/>
                </a:solidFill>
                <a:latin typeface="Corbel" panose="020B0503020204020204" pitchFamily="34" charset="0"/>
              </a:rPr>
              <a:t>• 	Senior center staff at conferences</a:t>
            </a:r>
          </a:p>
          <a:p>
            <a:pPr marL="514350">
              <a:spcAft>
                <a:spcPts val="2000"/>
              </a:spcAft>
            </a:pPr>
            <a:r>
              <a:rPr lang="en-US" sz="2400" dirty="0">
                <a:solidFill>
                  <a:srgbClr val="0070C0"/>
                </a:solidFill>
                <a:latin typeface="Corbel" panose="020B0503020204020204" pitchFamily="34" charset="0"/>
              </a:rPr>
              <a:t>• 	Public at senior centers, faith communities, gatherings</a:t>
            </a:r>
          </a:p>
          <a:p>
            <a:pPr marL="457200" indent="-457200">
              <a:spcAft>
                <a:spcPts val="2000"/>
              </a:spcAft>
              <a:buFont typeface="+mj-lt"/>
              <a:buAutoNum type="arabicPeriod" startAt="3"/>
            </a:pPr>
            <a:r>
              <a:rPr lang="en-US" sz="2400" b="1" u="sng" dirty="0">
                <a:solidFill>
                  <a:srgbClr val="0070C0"/>
                </a:solidFill>
                <a:latin typeface="Corbel" panose="020B0503020204020204" pitchFamily="34" charset="0"/>
              </a:rPr>
              <a:t>Service Connections</a:t>
            </a:r>
            <a:r>
              <a:rPr lang="en-US" sz="2400" u="sng" dirty="0">
                <a:solidFill>
                  <a:srgbClr val="0070C0"/>
                </a:solidFill>
                <a:latin typeface="Corbel" panose="020B0503020204020204" pitchFamily="34" charset="0"/>
              </a:rPr>
              <a:t> </a:t>
            </a:r>
            <a:r>
              <a:rPr lang="en-US" sz="2400" dirty="0">
                <a:solidFill>
                  <a:srgbClr val="0070C0"/>
                </a:solidFill>
                <a:latin typeface="Corbel" panose="020B0503020204020204" pitchFamily="34" charset="0"/>
              </a:rPr>
              <a:t>- Share information through existing touchpoints, Meals on Wheels and Senior Centers</a:t>
            </a:r>
          </a:p>
          <a:p>
            <a:pPr marL="457200" indent="-457200">
              <a:spcAft>
                <a:spcPts val="1000"/>
              </a:spcAft>
              <a:buFont typeface="+mj-lt"/>
              <a:buAutoNum type="arabicPeriod" startAt="3"/>
            </a:pPr>
            <a:r>
              <a:rPr lang="en-US" sz="2400" b="1" u="sng" dirty="0">
                <a:solidFill>
                  <a:srgbClr val="0070C0"/>
                </a:solidFill>
                <a:latin typeface="Corbel" panose="020B0503020204020204" pitchFamily="34" charset="0"/>
              </a:rPr>
              <a:t>PCP Connections </a:t>
            </a:r>
            <a:r>
              <a:rPr lang="en-US" sz="2400" b="1" dirty="0">
                <a:solidFill>
                  <a:srgbClr val="0070C0"/>
                </a:solidFill>
                <a:latin typeface="Corbel" panose="020B0503020204020204" pitchFamily="34" charset="0"/>
              </a:rPr>
              <a:t>-</a:t>
            </a:r>
            <a:r>
              <a:rPr lang="en-US" sz="2400" dirty="0">
                <a:solidFill>
                  <a:srgbClr val="0070C0"/>
                </a:solidFill>
                <a:latin typeface="Corbel" panose="020B0503020204020204" pitchFamily="34" charset="0"/>
              </a:rPr>
              <a:t> Provide PCPs with resources about early detection and services. </a:t>
            </a:r>
          </a:p>
        </p:txBody>
      </p:sp>
      <p:pic>
        <p:nvPicPr>
          <p:cNvPr id="8" name="Picture 7">
            <a:extLst>
              <a:ext uri="{FF2B5EF4-FFF2-40B4-BE49-F238E27FC236}">
                <a16:creationId xmlns:a16="http://schemas.microsoft.com/office/drawing/2014/main" id="{9D4ACB77-E937-6168-2A13-0191B0C24BE6}"/>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2870" y="0"/>
            <a:ext cx="1005840" cy="857250"/>
          </a:xfrm>
          <a:prstGeom prst="rect">
            <a:avLst/>
          </a:prstGeom>
          <a:solidFill>
            <a:srgbClr val="002060"/>
          </a:solidFill>
        </p:spPr>
      </p:pic>
    </p:spTree>
    <p:extLst>
      <p:ext uri="{BB962C8B-B14F-4D97-AF65-F5344CB8AC3E}">
        <p14:creationId xmlns:p14="http://schemas.microsoft.com/office/powerpoint/2010/main" val="57007287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129D2-DCEE-55AE-4084-DCFC134966BD}"/>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06F37191-4BD2-1E05-1A41-F7307EF26CD2}"/>
              </a:ext>
            </a:extLst>
          </p:cNvPr>
          <p:cNvSpPr txBox="1">
            <a:spLocks noGrp="1"/>
          </p:cNvSpPr>
          <p:nvPr>
            <p:ph type="title" idx="4294967295"/>
          </p:nvPr>
        </p:nvSpPr>
        <p:spPr>
          <a:xfrm>
            <a:off x="1317205" y="205740"/>
            <a:ext cx="5815116"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defTabSz="457200" eaLnBrk="1" fontAlgn="auto" hangingPunct="1">
              <a:spcBef>
                <a:spcPts val="0"/>
              </a:spcBef>
              <a:spcAft>
                <a:spcPts val="0"/>
              </a:spcAft>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rPr>
              <a:t>Strategies to Consider </a:t>
            </a:r>
            <a:r>
              <a:rPr lang="en-US" sz="2800" kern="1200" dirty="0">
                <a:latin typeface="Corbel" panose="020B0503020204020204" pitchFamily="34" charset="0"/>
                <a:cs typeface="Times New Roman" panose="02020603050405020304" pitchFamily="18" charset="0"/>
              </a:rPr>
              <a:t>(part 2 of 3)</a:t>
            </a:r>
            <a:endParaRPr kumimoji="0" lang="en-US" sz="2800" b="1" i="1"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endParaRPr>
          </a:p>
        </p:txBody>
      </p:sp>
      <p:sp>
        <p:nvSpPr>
          <p:cNvPr id="4" name="TextBox 3">
            <a:extLst>
              <a:ext uri="{FF2B5EF4-FFF2-40B4-BE49-F238E27FC236}">
                <a16:creationId xmlns:a16="http://schemas.microsoft.com/office/drawing/2014/main" id="{37C52C99-5CB3-A365-2F6C-FBE209E2DF17}"/>
              </a:ext>
            </a:extLst>
          </p:cNvPr>
          <p:cNvSpPr txBox="1"/>
          <p:nvPr/>
        </p:nvSpPr>
        <p:spPr>
          <a:xfrm>
            <a:off x="1040130" y="1639173"/>
            <a:ext cx="10344150" cy="3949799"/>
          </a:xfrm>
          <a:prstGeom prst="rect">
            <a:avLst/>
          </a:prstGeom>
          <a:noFill/>
        </p:spPr>
        <p:txBody>
          <a:bodyPr wrap="square">
            <a:spAutoFit/>
          </a:bodyPr>
          <a:lstStyle/>
          <a:p>
            <a:pPr marL="457200" indent="-457200">
              <a:spcAft>
                <a:spcPts val="3200"/>
              </a:spcAft>
              <a:buFont typeface="+mj-lt"/>
              <a:buAutoNum type="arabicPeriod" startAt="5"/>
            </a:pPr>
            <a:r>
              <a:rPr lang="en-US" sz="2400" b="1" u="sng" dirty="0">
                <a:solidFill>
                  <a:srgbClr val="0070C0"/>
                </a:solidFill>
                <a:latin typeface="Corbel" panose="020B0503020204020204" pitchFamily="34" charset="0"/>
              </a:rPr>
              <a:t>Outreach Material</a:t>
            </a:r>
            <a:r>
              <a:rPr lang="en-US" sz="2400" b="1" dirty="0">
                <a:solidFill>
                  <a:srgbClr val="0070C0"/>
                </a:solidFill>
                <a:latin typeface="Corbel" panose="020B0503020204020204" pitchFamily="34" charset="0"/>
              </a:rPr>
              <a:t>s - </a:t>
            </a:r>
            <a:r>
              <a:rPr lang="en-US" sz="2400" dirty="0">
                <a:solidFill>
                  <a:srgbClr val="0070C0"/>
                </a:solidFill>
                <a:latin typeface="Corbel" panose="020B0503020204020204" pitchFamily="34" charset="0"/>
              </a:rPr>
              <a:t>Develop simple, user-friendly step-by-step guides</a:t>
            </a:r>
          </a:p>
          <a:p>
            <a:pPr marL="457200" indent="-457200">
              <a:spcAft>
                <a:spcPts val="3200"/>
              </a:spcAft>
              <a:buFont typeface="+mj-lt"/>
              <a:buAutoNum type="arabicPeriod" startAt="5"/>
            </a:pPr>
            <a:r>
              <a:rPr lang="en-US" sz="2400" b="1" u="sng" dirty="0" err="1">
                <a:solidFill>
                  <a:srgbClr val="0070C0"/>
                </a:solidFill>
                <a:latin typeface="Corbel" panose="020B0503020204020204" pitchFamily="34" charset="0"/>
              </a:rPr>
              <a:t>MassOptions</a:t>
            </a:r>
            <a:r>
              <a:rPr lang="en-US" sz="2400" b="1" u="sng" dirty="0">
                <a:solidFill>
                  <a:srgbClr val="0070C0"/>
                </a:solidFill>
                <a:latin typeface="Corbel" panose="020B0503020204020204" pitchFamily="34" charset="0"/>
              </a:rPr>
              <a:t> </a:t>
            </a:r>
            <a:r>
              <a:rPr lang="en-US" sz="2400" b="1" dirty="0">
                <a:solidFill>
                  <a:srgbClr val="0070C0"/>
                </a:solidFill>
                <a:latin typeface="Corbel" panose="020B0503020204020204" pitchFamily="34" charset="0"/>
              </a:rPr>
              <a:t>- </a:t>
            </a:r>
            <a:r>
              <a:rPr lang="en-US" sz="2400" dirty="0">
                <a:solidFill>
                  <a:srgbClr val="0070C0"/>
                </a:solidFill>
                <a:latin typeface="Corbel" panose="020B0503020204020204" pitchFamily="34" charset="0"/>
              </a:rPr>
              <a:t>Explore approaches to encourage early detection in redesign</a:t>
            </a:r>
          </a:p>
          <a:p>
            <a:pPr marL="457200" indent="-457200">
              <a:spcAft>
                <a:spcPts val="3200"/>
              </a:spcAft>
              <a:buFont typeface="+mj-lt"/>
              <a:buAutoNum type="arabicPeriod" startAt="5"/>
            </a:pPr>
            <a:r>
              <a:rPr lang="en-US" sz="2400" b="1" u="sng" dirty="0">
                <a:solidFill>
                  <a:srgbClr val="0070C0"/>
                </a:solidFill>
                <a:latin typeface="Corbel" panose="020B0503020204020204" pitchFamily="34" charset="0"/>
              </a:rPr>
              <a:t>Respite</a:t>
            </a:r>
            <a:r>
              <a:rPr lang="en-US" sz="2400" b="1" dirty="0">
                <a:solidFill>
                  <a:srgbClr val="0070C0"/>
                </a:solidFill>
                <a:latin typeface="Corbel" panose="020B0503020204020204" pitchFamily="34" charset="0"/>
              </a:rPr>
              <a:t> - </a:t>
            </a:r>
            <a:r>
              <a:rPr lang="en-US" sz="2400" dirty="0">
                <a:solidFill>
                  <a:srgbClr val="0070C0"/>
                </a:solidFill>
                <a:latin typeface="Corbel" panose="020B0503020204020204" pitchFamily="34" charset="0"/>
              </a:rPr>
              <a:t>Identify opportunities to expand respite </a:t>
            </a:r>
          </a:p>
          <a:p>
            <a:pPr marL="457200" indent="-457200">
              <a:spcAft>
                <a:spcPts val="3200"/>
              </a:spcAft>
              <a:buFont typeface="+mj-lt"/>
              <a:buAutoNum type="arabicPeriod" startAt="8"/>
            </a:pPr>
            <a:r>
              <a:rPr lang="en-US" sz="2400" b="1" u="sng" dirty="0">
                <a:solidFill>
                  <a:srgbClr val="0070C0"/>
                </a:solidFill>
                <a:latin typeface="Corbel" panose="020B0503020204020204" pitchFamily="34" charset="0"/>
              </a:rPr>
              <a:t>Regular Cadence</a:t>
            </a:r>
            <a:r>
              <a:rPr lang="en-US" sz="2400" b="1" dirty="0">
                <a:solidFill>
                  <a:srgbClr val="0070C0"/>
                </a:solidFill>
                <a:latin typeface="Corbel" panose="020B0503020204020204" pitchFamily="34" charset="0"/>
              </a:rPr>
              <a:t> - </a:t>
            </a:r>
            <a:r>
              <a:rPr lang="en-US" sz="2400" dirty="0">
                <a:solidFill>
                  <a:srgbClr val="0070C0"/>
                </a:solidFill>
                <a:latin typeface="Corbel" panose="020B0503020204020204" pitchFamily="34" charset="0"/>
              </a:rPr>
              <a:t>Promote trainings and resources more often and at a regular cadence with repeated reminders</a:t>
            </a:r>
          </a:p>
          <a:p>
            <a:pPr marL="457200" indent="-457200">
              <a:spcAft>
                <a:spcPts val="3200"/>
              </a:spcAft>
              <a:buFont typeface="+mj-lt"/>
              <a:buAutoNum type="arabicPeriod" startAt="8"/>
            </a:pPr>
            <a:r>
              <a:rPr lang="en-US" sz="2400" b="1" u="sng" dirty="0">
                <a:solidFill>
                  <a:srgbClr val="0070C0"/>
                </a:solidFill>
                <a:latin typeface="Corbel" panose="020B0503020204020204" pitchFamily="34" charset="0"/>
              </a:rPr>
              <a:t>Hopeful Stories</a:t>
            </a:r>
            <a:r>
              <a:rPr lang="en-US" sz="2400" b="1" dirty="0">
                <a:solidFill>
                  <a:srgbClr val="0070C0"/>
                </a:solidFill>
                <a:latin typeface="Corbel" panose="020B0503020204020204" pitchFamily="34" charset="0"/>
              </a:rPr>
              <a:t> - </a:t>
            </a:r>
            <a:r>
              <a:rPr lang="en-US" sz="2400" dirty="0">
                <a:solidFill>
                  <a:srgbClr val="0070C0"/>
                </a:solidFill>
                <a:latin typeface="Corbel" panose="020B0503020204020204" pitchFamily="34" charset="0"/>
              </a:rPr>
              <a:t>Share positive early diagnosis examples</a:t>
            </a:r>
          </a:p>
        </p:txBody>
      </p:sp>
      <p:pic>
        <p:nvPicPr>
          <p:cNvPr id="8" name="Picture 7">
            <a:extLst>
              <a:ext uri="{FF2B5EF4-FFF2-40B4-BE49-F238E27FC236}">
                <a16:creationId xmlns:a16="http://schemas.microsoft.com/office/drawing/2014/main" id="{74E24E4E-5335-2F01-AED8-74B7E8A0B46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0010" y="0"/>
            <a:ext cx="1005840" cy="857250"/>
          </a:xfrm>
          <a:prstGeom prst="rect">
            <a:avLst/>
          </a:prstGeom>
          <a:solidFill>
            <a:srgbClr val="002060"/>
          </a:solidFill>
        </p:spPr>
      </p:pic>
    </p:spTree>
    <p:extLst>
      <p:ext uri="{BB962C8B-B14F-4D97-AF65-F5344CB8AC3E}">
        <p14:creationId xmlns:p14="http://schemas.microsoft.com/office/powerpoint/2010/main" val="13894040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2B78D-AE65-7C05-C0D0-1DB14AE05584}"/>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62CF2906-CC72-76FE-9039-BAE6C2A4D3D8}"/>
              </a:ext>
            </a:extLst>
          </p:cNvPr>
          <p:cNvSpPr txBox="1">
            <a:spLocks noGrp="1"/>
          </p:cNvSpPr>
          <p:nvPr>
            <p:ph type="title" idx="4294967295"/>
          </p:nvPr>
        </p:nvSpPr>
        <p:spPr>
          <a:xfrm>
            <a:off x="1317205" y="205740"/>
            <a:ext cx="5815116"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0" defTabSz="457200" eaLnBrk="1" fontAlgn="auto" hangingPunct="1">
              <a:spcBef>
                <a:spcPts val="0"/>
              </a:spcBef>
              <a:spcAft>
                <a:spcPts val="0"/>
              </a:spcAft>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rPr>
              <a:t>Strategies to Consider </a:t>
            </a:r>
            <a:r>
              <a:rPr lang="en-US" sz="2800" kern="1200" dirty="0">
                <a:latin typeface="Corbel" panose="020B0503020204020204" pitchFamily="34" charset="0"/>
                <a:cs typeface="Times New Roman" panose="02020603050405020304" pitchFamily="18" charset="0"/>
              </a:rPr>
              <a:t>(part 3 of 3)</a:t>
            </a:r>
            <a:endParaRPr kumimoji="0" lang="en-US" sz="2800" b="1" i="1"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endParaRPr>
          </a:p>
        </p:txBody>
      </p:sp>
      <p:sp>
        <p:nvSpPr>
          <p:cNvPr id="4" name="TextBox 3">
            <a:extLst>
              <a:ext uri="{FF2B5EF4-FFF2-40B4-BE49-F238E27FC236}">
                <a16:creationId xmlns:a16="http://schemas.microsoft.com/office/drawing/2014/main" id="{209F31EA-7883-6DAB-1BFA-5CB50140CB4F}"/>
              </a:ext>
            </a:extLst>
          </p:cNvPr>
          <p:cNvSpPr txBox="1"/>
          <p:nvPr/>
        </p:nvSpPr>
        <p:spPr>
          <a:xfrm>
            <a:off x="982980" y="1616313"/>
            <a:ext cx="10149840" cy="3129062"/>
          </a:xfrm>
          <a:prstGeom prst="rect">
            <a:avLst/>
          </a:prstGeom>
          <a:noFill/>
        </p:spPr>
        <p:txBody>
          <a:bodyPr wrap="square">
            <a:spAutoFit/>
          </a:bodyPr>
          <a:lstStyle/>
          <a:p>
            <a:pPr marL="571500" indent="-571500">
              <a:spcAft>
                <a:spcPts val="3200"/>
              </a:spcAft>
              <a:buFont typeface="+mj-lt"/>
              <a:buAutoNum type="arabicPeriod" startAt="10"/>
            </a:pPr>
            <a:r>
              <a:rPr lang="en-US" sz="2400" b="1" u="sng" dirty="0">
                <a:solidFill>
                  <a:srgbClr val="0070C0"/>
                </a:solidFill>
                <a:latin typeface="Corbel" panose="020B0503020204020204" pitchFamily="34" charset="0"/>
              </a:rPr>
              <a:t>Establish New Touchpoints</a:t>
            </a:r>
            <a:r>
              <a:rPr lang="en-US" sz="2400" b="1" dirty="0">
                <a:solidFill>
                  <a:srgbClr val="0070C0"/>
                </a:solidFill>
                <a:latin typeface="Corbel" panose="020B0503020204020204" pitchFamily="34" charset="0"/>
              </a:rPr>
              <a:t> - </a:t>
            </a:r>
            <a:r>
              <a:rPr lang="en-US" sz="2400" dirty="0">
                <a:solidFill>
                  <a:srgbClr val="0070C0"/>
                </a:solidFill>
                <a:latin typeface="Corbel" panose="020B0503020204020204" pitchFamily="34" charset="0"/>
              </a:rPr>
              <a:t>Place materials in food pantry bags; disseminate at meal programs </a:t>
            </a:r>
          </a:p>
          <a:p>
            <a:pPr marL="571500" indent="-571500">
              <a:spcAft>
                <a:spcPts val="3200"/>
              </a:spcAft>
              <a:buFont typeface="+mj-lt"/>
              <a:buAutoNum type="arabicPeriod" startAt="10"/>
            </a:pPr>
            <a:r>
              <a:rPr lang="en-US" sz="2400" b="1" u="sng" dirty="0">
                <a:solidFill>
                  <a:srgbClr val="0070C0"/>
                </a:solidFill>
                <a:latin typeface="Corbel" panose="020B0503020204020204" pitchFamily="34" charset="0"/>
              </a:rPr>
              <a:t>Physician/Senior Center Partnerships</a:t>
            </a:r>
            <a:r>
              <a:rPr lang="en-US" sz="2400" b="1" dirty="0">
                <a:solidFill>
                  <a:srgbClr val="0070C0"/>
                </a:solidFill>
                <a:latin typeface="Corbel" panose="020B0503020204020204" pitchFamily="34" charset="0"/>
              </a:rPr>
              <a:t> - </a:t>
            </a:r>
            <a:r>
              <a:rPr lang="en-US" sz="2400" dirty="0">
                <a:solidFill>
                  <a:srgbClr val="0070C0"/>
                </a:solidFill>
                <a:latin typeface="Corbel" panose="020B0503020204020204" pitchFamily="34" charset="0"/>
              </a:rPr>
              <a:t>Connect senior centers with physicians </a:t>
            </a:r>
          </a:p>
          <a:p>
            <a:pPr marL="571500" indent="-571500">
              <a:spcAft>
                <a:spcPts val="3200"/>
              </a:spcAft>
              <a:buFont typeface="+mj-lt"/>
              <a:buAutoNum type="arabicPeriod" startAt="10"/>
            </a:pPr>
            <a:r>
              <a:rPr lang="en-US" sz="2400" b="1" u="sng" dirty="0">
                <a:solidFill>
                  <a:srgbClr val="0070C0"/>
                </a:solidFill>
                <a:latin typeface="Corbel" panose="020B0503020204020204" pitchFamily="34" charset="0"/>
              </a:rPr>
              <a:t>Health Departments</a:t>
            </a:r>
            <a:r>
              <a:rPr lang="en-US" sz="2400" b="1" dirty="0">
                <a:solidFill>
                  <a:srgbClr val="0070C0"/>
                </a:solidFill>
                <a:latin typeface="Corbel" panose="020B0503020204020204" pitchFamily="34" charset="0"/>
              </a:rPr>
              <a:t> - </a:t>
            </a:r>
            <a:r>
              <a:rPr lang="en-US" sz="2400" dirty="0">
                <a:solidFill>
                  <a:srgbClr val="0070C0"/>
                </a:solidFill>
                <a:latin typeface="Corbel" panose="020B0503020204020204" pitchFamily="34" charset="0"/>
              </a:rPr>
              <a:t>Partner with local health departments to spread awareness of early signs, services, and supports, e.g., at vaccine clinics</a:t>
            </a:r>
          </a:p>
        </p:txBody>
      </p:sp>
      <p:pic>
        <p:nvPicPr>
          <p:cNvPr id="8" name="Picture 7">
            <a:extLst>
              <a:ext uri="{FF2B5EF4-FFF2-40B4-BE49-F238E27FC236}">
                <a16:creationId xmlns:a16="http://schemas.microsoft.com/office/drawing/2014/main" id="{C831A52B-3CA9-08E4-4098-C4F86450303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4300" y="0"/>
            <a:ext cx="1005840" cy="857250"/>
          </a:xfrm>
          <a:prstGeom prst="rect">
            <a:avLst/>
          </a:prstGeom>
          <a:solidFill>
            <a:srgbClr val="002060"/>
          </a:solidFill>
        </p:spPr>
      </p:pic>
    </p:spTree>
    <p:extLst>
      <p:ext uri="{BB962C8B-B14F-4D97-AF65-F5344CB8AC3E}">
        <p14:creationId xmlns:p14="http://schemas.microsoft.com/office/powerpoint/2010/main" val="399752772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C86C9-ECDF-3E10-AF9F-37692C1C71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B6FD1B-687A-03A1-37B2-6E5C312F6CF6}"/>
              </a:ext>
            </a:extLst>
          </p:cNvPr>
          <p:cNvSpPr>
            <a:spLocks noGrp="1"/>
          </p:cNvSpPr>
          <p:nvPr>
            <p:ph type="title"/>
          </p:nvPr>
        </p:nvSpPr>
        <p:spPr>
          <a:xfrm>
            <a:off x="1161819" y="96475"/>
            <a:ext cx="7146157" cy="762000"/>
          </a:xfrm>
        </p:spPr>
        <p:txBody>
          <a:bodyPr/>
          <a:lstStyle/>
          <a:p>
            <a:r>
              <a:rPr lang="en-US" sz="2800" dirty="0">
                <a:latin typeface="Corbel" panose="020B0503020204020204" pitchFamily="34" charset="0"/>
              </a:rPr>
              <a:t>Discussion</a:t>
            </a:r>
          </a:p>
        </p:txBody>
      </p:sp>
      <p:sp>
        <p:nvSpPr>
          <p:cNvPr id="9" name="TextBox 8">
            <a:extLst>
              <a:ext uri="{FF2B5EF4-FFF2-40B4-BE49-F238E27FC236}">
                <a16:creationId xmlns:a16="http://schemas.microsoft.com/office/drawing/2014/main" id="{09804208-403B-E11F-1404-30AF0A817EF2}"/>
              </a:ext>
            </a:extLst>
          </p:cNvPr>
          <p:cNvSpPr txBox="1"/>
          <p:nvPr/>
        </p:nvSpPr>
        <p:spPr>
          <a:xfrm>
            <a:off x="788670" y="1017271"/>
            <a:ext cx="10664190" cy="1077218"/>
          </a:xfrm>
          <a:prstGeom prst="rect">
            <a:avLst/>
          </a:prstGeom>
          <a:solidFill>
            <a:srgbClr val="FFE79B"/>
          </a:solidFill>
        </p:spPr>
        <p:txBody>
          <a:bodyPr wrap="square" rtlCol="0">
            <a:spAutoFit/>
          </a:bodyPr>
          <a:lstStyle/>
          <a:p>
            <a:pPr marL="0" indent="0" algn="ctr">
              <a:buFont typeface="Wingdings" pitchFamily="2" charset="2"/>
              <a:buNone/>
            </a:pPr>
            <a:r>
              <a:rPr lang="en-US" sz="2400" b="1" dirty="0">
                <a:latin typeface="Corbel" panose="020B0503020204020204" pitchFamily="34" charset="0"/>
              </a:rPr>
              <a:t>The Council’s Priorities Going Forward</a:t>
            </a:r>
          </a:p>
          <a:p>
            <a:pPr algn="ctr"/>
            <a:r>
              <a:rPr lang="en-US" sz="2000" b="1" kern="100" dirty="0">
                <a:latin typeface="Corbel" panose="020B0503020204020204" pitchFamily="34" charset="0"/>
              </a:rPr>
              <a:t>Early Recognition, Detection, and Diagnosis</a:t>
            </a:r>
          </a:p>
          <a:p>
            <a:pPr algn="ctr"/>
            <a:r>
              <a:rPr lang="en-US" sz="2000" b="1" kern="100" dirty="0">
                <a:latin typeface="Corbel" panose="020B0503020204020204" pitchFamily="34" charset="0"/>
              </a:rPr>
              <a:t>Caregiver Support &amp; Education and Systems Navigation</a:t>
            </a:r>
            <a:endParaRPr lang="en-US" sz="2000" b="1" dirty="0">
              <a:solidFill>
                <a:srgbClr val="DE7808"/>
              </a:solidFill>
              <a:latin typeface="Corbel" panose="020B0503020204020204" pitchFamily="34" charset="0"/>
            </a:endParaRPr>
          </a:p>
        </p:txBody>
      </p:sp>
      <p:sp>
        <p:nvSpPr>
          <p:cNvPr id="12" name="Rectangle: Rounded Corners 11">
            <a:extLst>
              <a:ext uri="{FF2B5EF4-FFF2-40B4-BE49-F238E27FC236}">
                <a16:creationId xmlns:a16="http://schemas.microsoft.com/office/drawing/2014/main" id="{2EC305AF-0C25-6F2D-48F5-073951DF8ABC}"/>
              </a:ext>
            </a:extLst>
          </p:cNvPr>
          <p:cNvSpPr/>
          <p:nvPr/>
        </p:nvSpPr>
        <p:spPr bwMode="auto">
          <a:xfrm>
            <a:off x="765810" y="2251710"/>
            <a:ext cx="10744200" cy="720090"/>
          </a:xfrm>
          <a:prstGeom prst="roundRect">
            <a:avLst/>
          </a:prstGeom>
          <a:solidFill>
            <a:srgbClr val="F2F2F2"/>
          </a:solidFill>
          <a:ln w="57150"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3" indent="-114300"/>
            <a:r>
              <a:rPr lang="en-US" sz="2400" b="1" dirty="0">
                <a:solidFill>
                  <a:srgbClr val="0039AC"/>
                </a:solidFill>
                <a:latin typeface="Corbel" panose="020B0503020204020204" pitchFamily="34" charset="0"/>
              </a:rPr>
              <a:t>Your Reflections</a:t>
            </a:r>
          </a:p>
          <a:p>
            <a:pPr lvl="3" indent="-114300"/>
            <a:r>
              <a:rPr lang="en-US" sz="2000" dirty="0">
                <a:latin typeface="Corbel" panose="020B0503020204020204" pitchFamily="34" charset="0"/>
              </a:rPr>
              <a:t>What stands out to you about the information and suggested strategies just presented?</a:t>
            </a:r>
            <a:endParaRPr lang="en-US" sz="2400" dirty="0">
              <a:solidFill>
                <a:schemeClr val="dk1"/>
              </a:solidFill>
              <a:latin typeface="Book Antiqua" pitchFamily="18" charset="0"/>
            </a:endParaRPr>
          </a:p>
        </p:txBody>
      </p:sp>
      <p:pic>
        <p:nvPicPr>
          <p:cNvPr id="5" name="Picture 4">
            <a:extLst>
              <a:ext uri="{FF2B5EF4-FFF2-40B4-BE49-F238E27FC236}">
                <a16:creationId xmlns:a16="http://schemas.microsoft.com/office/drawing/2014/main" id="{E09164E8-C3E1-66EA-2E4E-BCF0E8CEF4AE}"/>
              </a:ext>
              <a:ext uri="{C183D7F6-B498-43B3-948B-1728B52AA6E4}">
                <adec:decorative xmlns:adec="http://schemas.microsoft.com/office/drawing/2017/decorative" val="1"/>
              </a:ext>
            </a:extLst>
          </p:cNvPr>
          <p:cNvPicPr>
            <a:picLocks noChangeAspect="1" noChangeArrowheads="1"/>
          </p:cNvPicPr>
          <p:nvPr/>
        </p:nvPicPr>
        <p:blipFill>
          <a:blip r:embed="rId3"/>
          <a:srcRect/>
          <a:stretch>
            <a:fillRect/>
          </a:stretch>
        </p:blipFill>
        <p:spPr bwMode="auto">
          <a:xfrm>
            <a:off x="96895" y="0"/>
            <a:ext cx="894624" cy="928043"/>
          </a:xfrm>
          <a:prstGeom prst="rect">
            <a:avLst/>
          </a:prstGeom>
          <a:noFill/>
          <a:ln w="9525">
            <a:noFill/>
            <a:miter lim="800000"/>
            <a:headEnd/>
            <a:tailEnd/>
          </a:ln>
        </p:spPr>
      </p:pic>
      <p:sp>
        <p:nvSpPr>
          <p:cNvPr id="16" name="Rectangle: Rounded Corners 15">
            <a:extLst>
              <a:ext uri="{FF2B5EF4-FFF2-40B4-BE49-F238E27FC236}">
                <a16:creationId xmlns:a16="http://schemas.microsoft.com/office/drawing/2014/main" id="{558A7591-4190-6BD6-0DBB-8F774DB1E040}"/>
              </a:ext>
            </a:extLst>
          </p:cNvPr>
          <p:cNvSpPr/>
          <p:nvPr/>
        </p:nvSpPr>
        <p:spPr bwMode="auto">
          <a:xfrm>
            <a:off x="787200" y="3246120"/>
            <a:ext cx="10749939" cy="724978"/>
          </a:xfrm>
          <a:prstGeom prst="roundRect">
            <a:avLst/>
          </a:prstGeom>
          <a:solidFill>
            <a:srgbClr val="E8F7FE"/>
          </a:solidFill>
          <a:ln w="57150"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2800350" lvl="2" indent="-1543050">
              <a:tabLst>
                <a:tab pos="1773238" algn="l"/>
                <a:tab pos="1828800" algn="l"/>
              </a:tabLst>
            </a:pPr>
            <a:r>
              <a:rPr lang="en-US" sz="2400" b="1" dirty="0">
                <a:solidFill>
                  <a:srgbClr val="0039AC"/>
                </a:solidFill>
                <a:latin typeface="Corbel" panose="020B0503020204020204" pitchFamily="34" charset="0"/>
              </a:rPr>
              <a:t>Current State </a:t>
            </a:r>
          </a:p>
          <a:p>
            <a:pPr marL="2800350" lvl="2" indent="-1543050">
              <a:spcAft>
                <a:spcPts val="2500"/>
              </a:spcAft>
              <a:tabLst>
                <a:tab pos="1773238" algn="l"/>
                <a:tab pos="1828800" algn="l"/>
              </a:tabLst>
            </a:pPr>
            <a:r>
              <a:rPr lang="en-US" sz="2000" dirty="0">
                <a:solidFill>
                  <a:schemeClr val="dk1"/>
                </a:solidFill>
                <a:latin typeface="Corbel" panose="020B0503020204020204" pitchFamily="34" charset="0"/>
              </a:rPr>
              <a:t>Who is currently working on these top-priority challenge areas; and what are they doing?</a:t>
            </a:r>
          </a:p>
        </p:txBody>
      </p:sp>
      <p:pic>
        <p:nvPicPr>
          <p:cNvPr id="19" name="Picture 18">
            <a:extLst>
              <a:ext uri="{FF2B5EF4-FFF2-40B4-BE49-F238E27FC236}">
                <a16:creationId xmlns:a16="http://schemas.microsoft.com/office/drawing/2014/main" id="{FB431DD8-4B5B-0885-073B-7BE607677996}"/>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992940" y="3303271"/>
            <a:ext cx="744419" cy="637348"/>
          </a:xfrm>
          <a:prstGeom prst="rect">
            <a:avLst/>
          </a:prstGeom>
        </p:spPr>
      </p:pic>
      <p:pic>
        <p:nvPicPr>
          <p:cNvPr id="20" name="Picture 19">
            <a:extLst>
              <a:ext uri="{FF2B5EF4-FFF2-40B4-BE49-F238E27FC236}">
                <a16:creationId xmlns:a16="http://schemas.microsoft.com/office/drawing/2014/main" id="{8FBB851F-F6E9-1A8B-3BD4-AC1420D63729}"/>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012084" y="4268210"/>
            <a:ext cx="713846" cy="633836"/>
          </a:xfrm>
          <a:prstGeom prst="rect">
            <a:avLst/>
          </a:prstGeom>
        </p:spPr>
      </p:pic>
      <p:pic>
        <p:nvPicPr>
          <p:cNvPr id="21" name="Picture 20">
            <a:extLst>
              <a:ext uri="{FF2B5EF4-FFF2-40B4-BE49-F238E27FC236}">
                <a16:creationId xmlns:a16="http://schemas.microsoft.com/office/drawing/2014/main" id="{A655C84D-B02D-7E9C-6A6B-112086380F33}"/>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972400" y="5217704"/>
            <a:ext cx="828766" cy="828766"/>
          </a:xfrm>
          <a:prstGeom prst="rect">
            <a:avLst/>
          </a:prstGeom>
        </p:spPr>
      </p:pic>
      <p:sp>
        <p:nvSpPr>
          <p:cNvPr id="18" name="Rectangle: Rounded Corners 17">
            <a:extLst>
              <a:ext uri="{FF2B5EF4-FFF2-40B4-BE49-F238E27FC236}">
                <a16:creationId xmlns:a16="http://schemas.microsoft.com/office/drawing/2014/main" id="{4760D318-4EAD-A853-9FB3-D2B9BD7EE2A9}"/>
              </a:ext>
            </a:extLst>
          </p:cNvPr>
          <p:cNvSpPr/>
          <p:nvPr/>
        </p:nvSpPr>
        <p:spPr bwMode="auto">
          <a:xfrm>
            <a:off x="737673" y="4241838"/>
            <a:ext cx="10774954" cy="718782"/>
          </a:xfrm>
          <a:prstGeom prst="roundRect">
            <a:avLst/>
          </a:prstGeom>
          <a:solidFill>
            <a:schemeClr val="bg1">
              <a:lumMod val="95000"/>
            </a:schemeClr>
          </a:solidFill>
          <a:ln w="57150"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1" indent="800100">
              <a:tabLst>
                <a:tab pos="1028700" algn="l"/>
                <a:tab pos="1828800" algn="l"/>
              </a:tabLst>
            </a:pPr>
            <a:r>
              <a:rPr lang="en-US" sz="2400" b="1" dirty="0">
                <a:solidFill>
                  <a:srgbClr val="0039AC"/>
                </a:solidFill>
                <a:latin typeface="Corbel" panose="020B0503020204020204" pitchFamily="34" charset="0"/>
              </a:rPr>
              <a:t>Future State</a:t>
            </a:r>
          </a:p>
          <a:p>
            <a:pPr lvl="1" indent="800100">
              <a:spcAft>
                <a:spcPts val="2500"/>
              </a:spcAft>
              <a:tabLst>
                <a:tab pos="1028700" algn="l"/>
                <a:tab pos="1828800" algn="l"/>
              </a:tabLst>
            </a:pPr>
            <a:r>
              <a:rPr lang="en-US" sz="2000" dirty="0">
                <a:solidFill>
                  <a:schemeClr val="dk1"/>
                </a:solidFill>
                <a:latin typeface="Corbel" panose="020B0503020204020204" pitchFamily="34" charset="0"/>
              </a:rPr>
              <a:t>What would meaningful progress look like in the next 2 to 3 years?</a:t>
            </a:r>
            <a:endParaRPr lang="en-US" dirty="0">
              <a:solidFill>
                <a:schemeClr val="dk1"/>
              </a:solidFill>
              <a:latin typeface="Corbel" panose="020B0503020204020204" pitchFamily="34" charset="0"/>
            </a:endParaRPr>
          </a:p>
        </p:txBody>
      </p:sp>
      <p:sp>
        <p:nvSpPr>
          <p:cNvPr id="17" name="Rectangle: Rounded Corners 16">
            <a:extLst>
              <a:ext uri="{FF2B5EF4-FFF2-40B4-BE49-F238E27FC236}">
                <a16:creationId xmlns:a16="http://schemas.microsoft.com/office/drawing/2014/main" id="{1B35BBD2-7F93-83C2-EB67-556A13CF487D}"/>
              </a:ext>
            </a:extLst>
          </p:cNvPr>
          <p:cNvSpPr/>
          <p:nvPr/>
        </p:nvSpPr>
        <p:spPr bwMode="auto">
          <a:xfrm>
            <a:off x="735262" y="5180820"/>
            <a:ext cx="10763318" cy="1048529"/>
          </a:xfrm>
          <a:prstGeom prst="roundRect">
            <a:avLst/>
          </a:prstGeom>
          <a:solidFill>
            <a:srgbClr val="F1E3E7"/>
          </a:solidFill>
          <a:ln w="57150"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1200150" lvl="1">
              <a:tabLst>
                <a:tab pos="1200150" algn="l"/>
                <a:tab pos="1773238" algn="l"/>
                <a:tab pos="1828800" algn="l"/>
              </a:tabLst>
            </a:pPr>
            <a:r>
              <a:rPr lang="en-US" sz="2400" b="1" dirty="0">
                <a:solidFill>
                  <a:srgbClr val="0039AC"/>
                </a:solidFill>
                <a:latin typeface="Corbel" panose="020B0503020204020204" pitchFamily="34" charset="0"/>
              </a:rPr>
              <a:t>Solutions </a:t>
            </a:r>
          </a:p>
          <a:p>
            <a:pPr marL="1200150" lvl="1">
              <a:spcAft>
                <a:spcPts val="2500"/>
              </a:spcAft>
              <a:tabLst>
                <a:tab pos="1200150" algn="l"/>
                <a:tab pos="1773238" algn="l"/>
                <a:tab pos="1828800" algn="l"/>
              </a:tabLst>
            </a:pPr>
            <a:r>
              <a:rPr lang="en-US" sz="2000" dirty="0">
                <a:solidFill>
                  <a:schemeClr val="dk1"/>
                </a:solidFill>
                <a:latin typeface="Corbel" panose="020B0503020204020204" pitchFamily="34" charset="0"/>
              </a:rPr>
              <a:t>What can be done to make meaningful progress; and what should the Council’s role be in getting there?</a:t>
            </a:r>
          </a:p>
        </p:txBody>
      </p:sp>
      <p:pic>
        <p:nvPicPr>
          <p:cNvPr id="24" name="Picture 23">
            <a:extLst>
              <a:ext uri="{FF2B5EF4-FFF2-40B4-BE49-F238E27FC236}">
                <a16:creationId xmlns:a16="http://schemas.microsoft.com/office/drawing/2014/main" id="{8DD799B9-594F-2649-93FD-3F4E02B9D19F}"/>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960120" y="2305197"/>
            <a:ext cx="662940" cy="624693"/>
          </a:xfrm>
          <a:prstGeom prst="rect">
            <a:avLst/>
          </a:prstGeom>
          <a:solidFill>
            <a:schemeClr val="bg1">
              <a:lumMod val="95000"/>
            </a:schemeClr>
          </a:solidFill>
        </p:spPr>
      </p:pic>
    </p:spTree>
    <p:extLst>
      <p:ext uri="{BB962C8B-B14F-4D97-AF65-F5344CB8AC3E}">
        <p14:creationId xmlns:p14="http://schemas.microsoft.com/office/powerpoint/2010/main" val="217415318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06D1C-FF0C-8E1E-E3A3-8D615507FBD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7E25211-906C-D09D-A0AB-320A045CF5A1}"/>
              </a:ext>
            </a:extLst>
          </p:cNvPr>
          <p:cNvSpPr>
            <a:spLocks noGrp="1"/>
          </p:cNvSpPr>
          <p:nvPr>
            <p:ph type="title"/>
          </p:nvPr>
        </p:nvSpPr>
        <p:spPr>
          <a:xfrm>
            <a:off x="1500649" y="273890"/>
            <a:ext cx="1901313" cy="472772"/>
          </a:xfrm>
        </p:spPr>
        <p:txBody>
          <a:bodyPr/>
          <a:lstStyle/>
          <a:p>
            <a:r>
              <a:rPr lang="en-US" sz="2800" dirty="0">
                <a:latin typeface="Corbel" panose="020B0503020204020204" pitchFamily="34" charset="0"/>
              </a:rPr>
              <a:t>Agenda</a:t>
            </a:r>
          </a:p>
        </p:txBody>
      </p:sp>
      <p:sp>
        <p:nvSpPr>
          <p:cNvPr id="5" name="TextBox 4">
            <a:extLst>
              <a:ext uri="{FF2B5EF4-FFF2-40B4-BE49-F238E27FC236}">
                <a16:creationId xmlns:a16="http://schemas.microsoft.com/office/drawing/2014/main" id="{5BA64F0B-38DB-9070-1B40-5BC218A15FCA}"/>
              </a:ext>
            </a:extLst>
          </p:cNvPr>
          <p:cNvSpPr txBox="1"/>
          <p:nvPr/>
        </p:nvSpPr>
        <p:spPr>
          <a:xfrm>
            <a:off x="2323333" y="1681481"/>
            <a:ext cx="7472178" cy="4005264"/>
          </a:xfrm>
          <a:prstGeom prst="rect">
            <a:avLst/>
          </a:prstGeom>
        </p:spPr>
        <p:txBody>
          <a:bodyPr wrap="square" rtlCol="0">
            <a:spAutoFit/>
          </a:bodyPr>
          <a:lstStyle/>
          <a:p>
            <a:pPr marL="457200" indent="-457200" defTabSz="914400">
              <a:lnSpc>
                <a:spcPct val="107000"/>
              </a:lnSpc>
              <a:spcAft>
                <a:spcPts val="1000"/>
              </a:spcAft>
              <a:buClr>
                <a:srgbClr val="000000"/>
              </a:buClr>
              <a:buSzPct val="100000"/>
              <a:buFont typeface="+mj-lt"/>
              <a:buAutoNum type="arabicPeriod"/>
              <a:defRPr/>
            </a:pPr>
            <a:r>
              <a:rPr lang="en-US" sz="2400" b="1" dirty="0">
                <a:solidFill>
                  <a:srgbClr val="000000"/>
                </a:solidFill>
                <a:latin typeface="Corbel" panose="020B0503020204020204" pitchFamily="34" charset="0"/>
                <a:cs typeface="Times New Roman" panose="02020603050405020304" pitchFamily="18" charset="0"/>
              </a:rPr>
              <a:t>Welcome, Logistics, and Announcements </a:t>
            </a:r>
            <a:r>
              <a:rPr lang="en-US" sz="2400" b="1" i="1" dirty="0">
                <a:solidFill>
                  <a:srgbClr val="0070C0"/>
                </a:solidFill>
                <a:latin typeface="Corbel" panose="020B0503020204020204" pitchFamily="34" charset="0"/>
                <a:cs typeface="Times New Roman" panose="02020603050405020304" pitchFamily="18" charset="0"/>
              </a:rPr>
              <a:t>(15 min)</a:t>
            </a:r>
          </a:p>
          <a:p>
            <a:pPr marL="457200" indent="-457200" defTabSz="914400">
              <a:buClr>
                <a:srgbClr val="000000"/>
              </a:buClr>
              <a:buSzPct val="100000"/>
              <a:buFont typeface="+mj-lt"/>
              <a:buAutoNum type="arabicPeriod" startAt="2"/>
              <a:defRPr/>
            </a:pPr>
            <a:r>
              <a:rPr lang="en-US" sz="2400" b="1" dirty="0">
                <a:latin typeface="Corbel" panose="020B0503020204020204" pitchFamily="34" charset="0"/>
                <a:cs typeface="Times New Roman" panose="02020603050405020304" pitchFamily="18" charset="0"/>
              </a:rPr>
              <a:t>Looking Back and Moving Forward </a:t>
            </a:r>
            <a:r>
              <a:rPr lang="en-US" sz="2400" b="1" i="1" dirty="0">
                <a:solidFill>
                  <a:srgbClr val="0070C0"/>
                </a:solidFill>
                <a:latin typeface="Corbel" panose="020B0503020204020204" pitchFamily="34" charset="0"/>
                <a:cs typeface="Times New Roman" panose="02020603050405020304" pitchFamily="18" charset="0"/>
              </a:rPr>
              <a:t>(10 min)</a:t>
            </a:r>
          </a:p>
          <a:p>
            <a:pPr marL="1257300" lvl="2" indent="-342900" defTabSz="914400">
              <a:buClr>
                <a:srgbClr val="000000"/>
              </a:buClr>
              <a:buSzPct val="100000"/>
              <a:buFont typeface="Arial" panose="020B0604020202020204" pitchFamily="34" charset="0"/>
              <a:buChar char="•"/>
              <a:defRPr/>
            </a:pPr>
            <a:r>
              <a:rPr lang="en-US" sz="2200" dirty="0">
                <a:latin typeface="Corbel" panose="020B0503020204020204" pitchFamily="34" charset="0"/>
              </a:rPr>
              <a:t>What we Agreed on at May’s Meeting</a:t>
            </a:r>
          </a:p>
          <a:p>
            <a:pPr marL="1257300" lvl="2" indent="-342900" defTabSz="914400">
              <a:spcAft>
                <a:spcPts val="1000"/>
              </a:spcAft>
              <a:buClr>
                <a:srgbClr val="000000"/>
              </a:buClr>
              <a:buSzPct val="100000"/>
              <a:buFont typeface="Arial" panose="020B0604020202020204" pitchFamily="34" charset="0"/>
              <a:buChar char="•"/>
              <a:defRPr/>
            </a:pPr>
            <a:r>
              <a:rPr lang="en-US" sz="2200" dirty="0">
                <a:latin typeface="Corbel" panose="020B0503020204020204" pitchFamily="34" charset="0"/>
              </a:rPr>
              <a:t>Progress Made Since May</a:t>
            </a:r>
          </a:p>
          <a:p>
            <a:pPr marL="457200" indent="-457200" defTabSz="914400">
              <a:lnSpc>
                <a:spcPct val="107000"/>
              </a:lnSpc>
              <a:buClr>
                <a:srgbClr val="000000"/>
              </a:buClr>
              <a:buSzPct val="100000"/>
              <a:buFont typeface="+mj-lt"/>
              <a:buAutoNum type="arabicPeriod" startAt="3"/>
              <a:defRPr/>
            </a:pPr>
            <a:r>
              <a:rPr lang="en-US" sz="2400" b="1" dirty="0">
                <a:latin typeface="Corbel" panose="020B0503020204020204" pitchFamily="34" charset="0"/>
                <a:cs typeface="Times New Roman" panose="02020603050405020304" pitchFamily="18" charset="0"/>
              </a:rPr>
              <a:t>Agency Survey and Interviews </a:t>
            </a:r>
            <a:r>
              <a:rPr lang="en-US" sz="2400" b="1" i="1" dirty="0">
                <a:solidFill>
                  <a:srgbClr val="0070C0"/>
                </a:solidFill>
                <a:latin typeface="Corbel" panose="020B0503020204020204" pitchFamily="34" charset="0"/>
                <a:cs typeface="Times New Roman" panose="02020603050405020304" pitchFamily="18" charset="0"/>
              </a:rPr>
              <a:t>(20 min)</a:t>
            </a:r>
          </a:p>
          <a:p>
            <a:pPr marL="1314450" lvl="2" indent="-400050" defTabSz="914400">
              <a:lnSpc>
                <a:spcPct val="107000"/>
              </a:lnSpc>
              <a:buClr>
                <a:srgbClr val="000000"/>
              </a:buClr>
              <a:buSzPct val="100000"/>
              <a:buFont typeface="Arial" panose="020B0604020202020204" pitchFamily="34" charset="0"/>
              <a:buChar char="•"/>
              <a:defRPr/>
            </a:pPr>
            <a:r>
              <a:rPr lang="en-US" sz="2200" dirty="0">
                <a:latin typeface="Corbel" panose="020B0503020204020204" pitchFamily="34" charset="0"/>
              </a:rPr>
              <a:t>Highlights, Challenges, and Key Findings</a:t>
            </a:r>
          </a:p>
          <a:p>
            <a:pPr marL="1314450" lvl="2" indent="-400050" defTabSz="914400">
              <a:lnSpc>
                <a:spcPct val="107000"/>
              </a:lnSpc>
              <a:spcAft>
                <a:spcPts val="1000"/>
              </a:spcAft>
              <a:buClr>
                <a:srgbClr val="000000"/>
              </a:buClr>
              <a:buSzPct val="100000"/>
              <a:buFont typeface="Arial" panose="020B0604020202020204" pitchFamily="34" charset="0"/>
              <a:buChar char="•"/>
              <a:defRPr/>
            </a:pPr>
            <a:r>
              <a:rPr lang="en-US" sz="2200" dirty="0">
                <a:latin typeface="Corbel" panose="020B0503020204020204" pitchFamily="34" charset="0"/>
              </a:rPr>
              <a:t>Strategies to Consider</a:t>
            </a:r>
          </a:p>
          <a:p>
            <a:pPr marL="457200" indent="-457200" defTabSz="914400">
              <a:lnSpc>
                <a:spcPct val="107000"/>
              </a:lnSpc>
              <a:spcAft>
                <a:spcPts val="1000"/>
              </a:spcAft>
              <a:buClr>
                <a:srgbClr val="000000"/>
              </a:buClr>
              <a:buSzPct val="100000"/>
              <a:buFont typeface="+mj-lt"/>
              <a:buAutoNum type="arabicPeriod" startAt="4"/>
              <a:defRPr/>
            </a:pPr>
            <a:r>
              <a:rPr lang="en-US" sz="2400" b="1" dirty="0">
                <a:latin typeface="Corbel" panose="020B0503020204020204" pitchFamily="34" charset="0"/>
                <a:cs typeface="Times New Roman" panose="02020603050405020304" pitchFamily="18" charset="0"/>
              </a:rPr>
              <a:t>Discussion </a:t>
            </a:r>
            <a:r>
              <a:rPr lang="en-US" sz="2400" b="1" i="1" dirty="0">
                <a:solidFill>
                  <a:srgbClr val="0070C0"/>
                </a:solidFill>
                <a:latin typeface="Corbel" panose="020B0503020204020204" pitchFamily="34" charset="0"/>
                <a:cs typeface="Times New Roman" panose="02020603050405020304" pitchFamily="18" charset="0"/>
              </a:rPr>
              <a:t>(40 min)</a:t>
            </a:r>
          </a:p>
          <a:p>
            <a:pPr marL="457200" indent="-457200" defTabSz="914400">
              <a:lnSpc>
                <a:spcPct val="107000"/>
              </a:lnSpc>
              <a:spcAft>
                <a:spcPts val="2400"/>
              </a:spcAft>
              <a:buClr>
                <a:srgbClr val="000000"/>
              </a:buClr>
              <a:buSzPct val="100000"/>
              <a:buFont typeface="+mj-lt"/>
              <a:buAutoNum type="arabicPeriod" startAt="5"/>
              <a:defRPr/>
            </a:pPr>
            <a:r>
              <a:rPr lang="en-US" sz="2400" b="1" dirty="0">
                <a:solidFill>
                  <a:srgbClr val="000000"/>
                </a:solidFill>
                <a:latin typeface="Corbel" panose="020B0503020204020204" pitchFamily="34" charset="0"/>
                <a:cs typeface="Times New Roman" panose="02020603050405020304" pitchFamily="18" charset="0"/>
              </a:rPr>
              <a:t>Next Steps and Vote to Adjourn </a:t>
            </a:r>
            <a:r>
              <a:rPr lang="en-US" sz="2400" b="1" i="1" dirty="0">
                <a:solidFill>
                  <a:srgbClr val="0070C0"/>
                </a:solidFill>
                <a:latin typeface="Corbel" panose="020B0503020204020204" pitchFamily="34" charset="0"/>
                <a:cs typeface="Times New Roman" panose="02020603050405020304" pitchFamily="18" charset="0"/>
              </a:rPr>
              <a:t>(5 min)</a:t>
            </a:r>
            <a:endParaRPr lang="en-US" sz="1200" b="1" i="1" dirty="0">
              <a:solidFill>
                <a:srgbClr val="0070C0"/>
              </a:solidFill>
              <a:latin typeface="Corbel" panose="020B0503020204020204" pitchFamily="34" charset="0"/>
              <a:cs typeface="Times New Roman" panose="02020603050405020304" pitchFamily="18" charset="0"/>
            </a:endParaRPr>
          </a:p>
        </p:txBody>
      </p:sp>
      <p:pic>
        <p:nvPicPr>
          <p:cNvPr id="2" name="Picture 4">
            <a:extLst>
              <a:ext uri="{FF2B5EF4-FFF2-40B4-BE49-F238E27FC236}">
                <a16:creationId xmlns:a16="http://schemas.microsoft.com/office/drawing/2014/main" id="{5036DD21-3998-A91D-B2D7-06E85ED51CDB}"/>
              </a:ext>
              <a:ext uri="{C183D7F6-B498-43B3-948B-1728B52AA6E4}">
                <adec:decorative xmlns:adec="http://schemas.microsoft.com/office/drawing/2017/decorative" val="1"/>
              </a:ext>
            </a:extLst>
          </p:cNvPr>
          <p:cNvPicPr>
            <a:picLocks noChangeAspect="1" noChangeArrowheads="1"/>
          </p:cNvPicPr>
          <p:nvPr/>
        </p:nvPicPr>
        <p:blipFill>
          <a:blip r:embed="rId3"/>
          <a:srcRect/>
          <a:stretch>
            <a:fillRect/>
          </a:stretch>
        </p:blipFill>
        <p:spPr bwMode="auto">
          <a:xfrm>
            <a:off x="96895" y="0"/>
            <a:ext cx="894624" cy="928043"/>
          </a:xfrm>
          <a:prstGeom prst="rect">
            <a:avLst/>
          </a:prstGeom>
          <a:noFill/>
          <a:ln w="9525">
            <a:noFill/>
            <a:miter lim="800000"/>
            <a:headEnd/>
            <a:tailEnd/>
          </a:ln>
        </p:spPr>
      </p:pic>
    </p:spTree>
    <p:extLst>
      <p:ext uri="{BB962C8B-B14F-4D97-AF65-F5344CB8AC3E}">
        <p14:creationId xmlns:p14="http://schemas.microsoft.com/office/powerpoint/2010/main" val="104906454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29355-DC47-4CF9-9AD3-D81B333908B6}"/>
              </a:ext>
            </a:extLst>
          </p:cNvPr>
          <p:cNvSpPr>
            <a:spLocks noGrp="1"/>
          </p:cNvSpPr>
          <p:nvPr>
            <p:ph type="title"/>
          </p:nvPr>
        </p:nvSpPr>
        <p:spPr/>
        <p:txBody>
          <a:bodyPr/>
          <a:lstStyle/>
          <a:p>
            <a:r>
              <a:rPr lang="en-US" sz="2800" dirty="0">
                <a:latin typeface="Corbel" panose="020B0503020204020204" pitchFamily="34" charset="0"/>
              </a:rPr>
              <a:t>5. Next Steps &amp; Vote to Adjourn</a:t>
            </a:r>
            <a:br>
              <a:rPr lang="en-US" sz="2800" dirty="0">
                <a:latin typeface="Corbel" panose="020B0503020204020204" pitchFamily="34" charset="0"/>
              </a:rPr>
            </a:br>
            <a:r>
              <a:rPr lang="en-US" sz="2800" dirty="0">
                <a:latin typeface="Corbel" panose="020B0503020204020204" pitchFamily="34" charset="0"/>
              </a:rPr>
              <a:t>    </a:t>
            </a:r>
            <a:r>
              <a:rPr lang="en-US" sz="2800" i="1" dirty="0">
                <a:latin typeface="Corbel" panose="020B0503020204020204" pitchFamily="34" charset="0"/>
                <a:cs typeface="Calibri" panose="020F0502020204030204" pitchFamily="34" charset="0"/>
              </a:rPr>
              <a:t>(3 min)</a:t>
            </a:r>
            <a:endParaRPr lang="en-US" sz="2800" dirty="0">
              <a:latin typeface="Corbel" panose="020B0503020204020204" pitchFamily="34" charset="0"/>
            </a:endParaRPr>
          </a:p>
        </p:txBody>
      </p:sp>
      <p:pic>
        <p:nvPicPr>
          <p:cNvPr id="2050" name="Picture 2" descr="A gavel.">
            <a:extLst>
              <a:ext uri="{FF2B5EF4-FFF2-40B4-BE49-F238E27FC236}">
                <a16:creationId xmlns:a16="http://schemas.microsoft.com/office/drawing/2014/main" id="{19422895-0A0F-4EB9-B171-A64AA5DCD9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3035" y="3859577"/>
            <a:ext cx="1601052" cy="145557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FC4A6D1-C32E-40C2-AA04-7C3CD8FE4AE9}"/>
              </a:ext>
            </a:extLst>
          </p:cNvPr>
          <p:cNvSpPr txBox="1"/>
          <p:nvPr/>
        </p:nvSpPr>
        <p:spPr>
          <a:xfrm>
            <a:off x="4695666" y="4060417"/>
            <a:ext cx="2558201" cy="523220"/>
          </a:xfrm>
          <a:prstGeom prst="rect">
            <a:avLst/>
          </a:prstGeom>
        </p:spPr>
        <p:txBody>
          <a:bodyPr wrap="none" rtlCol="0">
            <a:spAutoFit/>
          </a:bodyPr>
          <a:lstStyle/>
          <a:p>
            <a:pPr>
              <a:spcAft>
                <a:spcPts val="2000"/>
              </a:spcAft>
            </a:pPr>
            <a:r>
              <a:rPr lang="en-US" sz="2800" b="1" dirty="0">
                <a:solidFill>
                  <a:srgbClr val="0039AC"/>
                </a:solidFill>
                <a:latin typeface="Calibri" pitchFamily="34" charset="0"/>
                <a:cs typeface="Times New Roman" panose="02020603050405020304" pitchFamily="18" charset="0"/>
              </a:rPr>
              <a:t>Vote to Adjourn</a:t>
            </a:r>
          </a:p>
        </p:txBody>
      </p:sp>
      <p:sp>
        <p:nvSpPr>
          <p:cNvPr id="4" name="TextBox 3">
            <a:extLst>
              <a:ext uri="{FF2B5EF4-FFF2-40B4-BE49-F238E27FC236}">
                <a16:creationId xmlns:a16="http://schemas.microsoft.com/office/drawing/2014/main" id="{612DCDC2-5428-4E8E-9DF5-92399EAA1166}"/>
              </a:ext>
            </a:extLst>
          </p:cNvPr>
          <p:cNvSpPr txBox="1"/>
          <p:nvPr/>
        </p:nvSpPr>
        <p:spPr>
          <a:xfrm>
            <a:off x="4672630" y="1760278"/>
            <a:ext cx="5253568" cy="1338828"/>
          </a:xfrm>
          <a:prstGeom prst="rect">
            <a:avLst/>
          </a:prstGeom>
          <a:ln w="28575">
            <a:solidFill>
              <a:schemeClr val="bg1"/>
            </a:solidFill>
          </a:ln>
        </p:spPr>
        <p:txBody>
          <a:bodyPr wrap="square" rtlCol="0">
            <a:spAutoFit/>
          </a:bodyPr>
          <a:lstStyle/>
          <a:p>
            <a:pPr>
              <a:spcAft>
                <a:spcPts val="600"/>
              </a:spcAft>
            </a:pPr>
            <a:r>
              <a:rPr lang="en-US" sz="2800" b="1" dirty="0">
                <a:solidFill>
                  <a:srgbClr val="0039AC"/>
                </a:solidFill>
                <a:latin typeface="Corbel" panose="020B0503020204020204" pitchFamily="34" charset="0"/>
                <a:cs typeface="Times New Roman" panose="02020603050405020304" pitchFamily="18" charset="0"/>
              </a:rPr>
              <a:t>Next Council Meeting</a:t>
            </a:r>
          </a:p>
          <a:p>
            <a:pPr indent="-225425"/>
            <a:r>
              <a:rPr lang="en-US" sz="2400" b="1" dirty="0">
                <a:solidFill>
                  <a:schemeClr val="dk1"/>
                </a:solidFill>
                <a:latin typeface="Corbel" panose="020B0503020204020204" pitchFamily="34" charset="0"/>
                <a:cs typeface="Calibri" panose="020F0502020204030204" pitchFamily="34" charset="0"/>
              </a:rPr>
              <a:t>Tuesday, December 16, 2025 </a:t>
            </a:r>
          </a:p>
          <a:p>
            <a:pPr>
              <a:spcAft>
                <a:spcPts val="2000"/>
              </a:spcAft>
            </a:pPr>
            <a:r>
              <a:rPr lang="en-US" sz="2400" b="1" dirty="0">
                <a:solidFill>
                  <a:schemeClr val="dk1"/>
                </a:solidFill>
                <a:latin typeface="Corbel" panose="020B0503020204020204" pitchFamily="34" charset="0"/>
                <a:cs typeface="Calibri" panose="020F0502020204030204" pitchFamily="34" charset="0"/>
              </a:rPr>
              <a:t> 3:30 pm to 5:00 pm</a:t>
            </a:r>
          </a:p>
        </p:txBody>
      </p:sp>
      <p:pic>
        <p:nvPicPr>
          <p:cNvPr id="6" name="Picture 4">
            <a:extLst>
              <a:ext uri="{FF2B5EF4-FFF2-40B4-BE49-F238E27FC236}">
                <a16:creationId xmlns:a16="http://schemas.microsoft.com/office/drawing/2014/main" id="{0CFA5F6C-79F7-D9FA-05AE-3C40D5B4A01B}"/>
              </a:ext>
              <a:ext uri="{C183D7F6-B498-43B3-948B-1728B52AA6E4}">
                <adec:decorative xmlns:adec="http://schemas.microsoft.com/office/drawing/2017/decorative" val="1"/>
              </a:ext>
            </a:extLst>
          </p:cNvPr>
          <p:cNvPicPr>
            <a:picLocks noChangeAspect="1" noChangeArrowheads="1"/>
          </p:cNvPicPr>
          <p:nvPr/>
        </p:nvPicPr>
        <p:blipFill>
          <a:blip r:embed="rId4"/>
          <a:srcRect/>
          <a:stretch>
            <a:fillRect/>
          </a:stretch>
        </p:blipFill>
        <p:spPr bwMode="auto">
          <a:xfrm>
            <a:off x="96895" y="0"/>
            <a:ext cx="894624" cy="928043"/>
          </a:xfrm>
          <a:prstGeom prst="rect">
            <a:avLst/>
          </a:prstGeom>
          <a:noFill/>
          <a:ln w="9525">
            <a:noFill/>
            <a:miter lim="800000"/>
            <a:headEnd/>
            <a:tailEnd/>
          </a:ln>
        </p:spPr>
      </p:pic>
      <p:pic>
        <p:nvPicPr>
          <p:cNvPr id="10" name="Picture 9">
            <a:extLst>
              <a:ext uri="{FF2B5EF4-FFF2-40B4-BE49-F238E27FC236}">
                <a16:creationId xmlns:a16="http://schemas.microsoft.com/office/drawing/2014/main" id="{26B8C426-F289-FD16-6E8D-CFBE16EAC2B4}"/>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894902" y="1891842"/>
            <a:ext cx="1432045" cy="1432045"/>
          </a:xfrm>
          <a:prstGeom prst="rect">
            <a:avLst/>
          </a:prstGeom>
        </p:spPr>
      </p:pic>
    </p:spTree>
    <p:extLst>
      <p:ext uri="{BB962C8B-B14F-4D97-AF65-F5344CB8AC3E}">
        <p14:creationId xmlns:p14="http://schemas.microsoft.com/office/powerpoint/2010/main" val="122357056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E917B-7B09-0578-04A9-147F8601E153}"/>
            </a:ext>
          </a:extLst>
        </p:cNvPr>
        <p:cNvGrpSpPr/>
        <p:nvPr/>
      </p:nvGrpSpPr>
      <p:grpSpPr>
        <a:xfrm>
          <a:off x="0" y="0"/>
          <a:ext cx="0" cy="0"/>
          <a:chOff x="0" y="0"/>
          <a:chExt cx="0" cy="0"/>
        </a:xfrm>
      </p:grpSpPr>
      <p:sp>
        <p:nvSpPr>
          <p:cNvPr id="31746" name="Rectangle 3">
            <a:extLst>
              <a:ext uri="{FF2B5EF4-FFF2-40B4-BE49-F238E27FC236}">
                <a16:creationId xmlns:a16="http://schemas.microsoft.com/office/drawing/2014/main" id="{32EBF754-A12F-3DEA-C48D-F758B3B471C6}"/>
              </a:ext>
              <a:ext uri="{C183D7F6-B498-43B3-948B-1728B52AA6E4}">
                <adec:decorative xmlns:adec="http://schemas.microsoft.com/office/drawing/2017/decorative" val="1"/>
              </a:ext>
            </a:extLst>
          </p:cNvPr>
          <p:cNvSpPr>
            <a:spLocks noChangeArrowheads="1"/>
          </p:cNvSpPr>
          <p:nvPr/>
        </p:nvSpPr>
        <p:spPr bwMode="white">
          <a:xfrm>
            <a:off x="1320134" y="927755"/>
            <a:ext cx="7350140" cy="967145"/>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orbel" panose="020B0503020204020204" pitchFamily="34" charset="0"/>
              </a:rPr>
              <a:t>Massachusetts Advisory Council on Alzheimer’s Disease and All Other Dementias </a:t>
            </a:r>
          </a:p>
        </p:txBody>
      </p:sp>
      <p:pic>
        <p:nvPicPr>
          <p:cNvPr id="31747" name="Picture 4">
            <a:extLst>
              <a:ext uri="{FF2B5EF4-FFF2-40B4-BE49-F238E27FC236}">
                <a16:creationId xmlns:a16="http://schemas.microsoft.com/office/drawing/2014/main" id="{88578FB8-180F-2C2E-33F8-E55BAC051139}"/>
              </a:ext>
              <a:ext uri="{C183D7F6-B498-43B3-948B-1728B52AA6E4}">
                <adec:decorative xmlns:adec="http://schemas.microsoft.com/office/drawing/2017/decorative" val="1"/>
              </a:ext>
            </a:extLst>
          </p:cNvPr>
          <p:cNvPicPr>
            <a:picLocks noChangeAspect="1" noChangeArrowheads="1"/>
          </p:cNvPicPr>
          <p:nvPr/>
        </p:nvPicPr>
        <p:blipFill>
          <a:blip r:embed="rId3"/>
          <a:srcRect/>
          <a:stretch>
            <a:fillRect/>
          </a:stretch>
        </p:blipFill>
        <p:spPr bwMode="auto">
          <a:xfrm>
            <a:off x="83231" y="1"/>
            <a:ext cx="919304" cy="925416"/>
          </a:xfrm>
          <a:prstGeom prst="rect">
            <a:avLst/>
          </a:prstGeom>
          <a:noFill/>
          <a:ln w="9525">
            <a:noFill/>
            <a:miter lim="800000"/>
            <a:headEnd/>
            <a:tailEnd/>
          </a:ln>
        </p:spPr>
      </p:pic>
      <p:sp>
        <p:nvSpPr>
          <p:cNvPr id="10" name="TextBox 9">
            <a:extLst>
              <a:ext uri="{FF2B5EF4-FFF2-40B4-BE49-F238E27FC236}">
                <a16:creationId xmlns:a16="http://schemas.microsoft.com/office/drawing/2014/main" id="{81055717-FC4D-2EB7-80EC-9163942D75BC}"/>
              </a:ext>
              <a:ext uri="{C183D7F6-B498-43B3-948B-1728B52AA6E4}">
                <adec:decorative xmlns:adec="http://schemas.microsoft.com/office/drawing/2017/decorative" val="1"/>
              </a:ext>
            </a:extLst>
          </p:cNvPr>
          <p:cNvSpPr txBox="1"/>
          <p:nvPr/>
        </p:nvSpPr>
        <p:spPr>
          <a:xfrm>
            <a:off x="572877" y="1388126"/>
            <a:ext cx="5453350" cy="1990288"/>
          </a:xfrm>
          <a:prstGeom prst="rect">
            <a:avLst/>
          </a:prstGeom>
          <a:noFill/>
        </p:spPr>
        <p:txBody>
          <a:bodyPr wrap="square">
            <a:spAutoFit/>
          </a:bodyPr>
          <a:lstStyle/>
          <a:p>
            <a:pPr algn="ctr" fontAlgn="base">
              <a:spcBef>
                <a:spcPct val="0"/>
              </a:spcBef>
              <a:spcAft>
                <a:spcPts val="700"/>
              </a:spcAft>
              <a:defRPr/>
            </a:pPr>
            <a:endParaRPr lang="en-US" sz="2000" b="1" dirty="0">
              <a:solidFill>
                <a:srgbClr val="003366"/>
              </a:solidFill>
              <a:latin typeface="Corbel" panose="020B0503020204020204" pitchFamily="34" charset="0"/>
            </a:endParaRPr>
          </a:p>
          <a:p>
            <a:pPr algn="ctr" fontAlgn="base">
              <a:spcBef>
                <a:spcPct val="0"/>
              </a:spcBef>
              <a:spcAft>
                <a:spcPts val="700"/>
              </a:spcAft>
              <a:defRPr/>
            </a:pPr>
            <a:endParaRPr lang="en-US" sz="2000" b="1" dirty="0">
              <a:solidFill>
                <a:srgbClr val="003366"/>
              </a:solidFill>
              <a:latin typeface="Corbel" panose="020B0503020204020204" pitchFamily="34" charset="0"/>
            </a:endParaRPr>
          </a:p>
          <a:p>
            <a:pPr algn="ctr" fontAlgn="base">
              <a:spcBef>
                <a:spcPct val="0"/>
              </a:spcBef>
              <a:spcAft>
                <a:spcPts val="700"/>
              </a:spcAft>
              <a:defRPr/>
            </a:pPr>
            <a:endParaRPr lang="en-US" sz="2000" b="1" dirty="0">
              <a:solidFill>
                <a:srgbClr val="003366"/>
              </a:solidFill>
              <a:latin typeface="Corbel" panose="020B0503020204020204" pitchFamily="34" charset="0"/>
            </a:endParaRPr>
          </a:p>
          <a:p>
            <a:pPr algn="ctr" fontAlgn="base">
              <a:spcBef>
                <a:spcPct val="0"/>
              </a:spcBef>
              <a:spcAft>
                <a:spcPts val="700"/>
              </a:spcAft>
              <a:defRPr/>
            </a:pPr>
            <a:endParaRPr lang="en-US" sz="2000" b="1" dirty="0">
              <a:solidFill>
                <a:srgbClr val="003366"/>
              </a:solidFill>
              <a:latin typeface="Corbel" panose="020B0503020204020204" pitchFamily="34" charset="0"/>
            </a:endParaRPr>
          </a:p>
          <a:p>
            <a:pPr algn="ctr" fontAlgn="base">
              <a:spcBef>
                <a:spcPct val="0"/>
              </a:spcBef>
              <a:spcAft>
                <a:spcPts val="700"/>
              </a:spcAft>
              <a:defRPr/>
            </a:pPr>
            <a:endParaRPr lang="en-US" sz="2000" b="1" dirty="0">
              <a:solidFill>
                <a:srgbClr val="003366"/>
              </a:solidFill>
              <a:latin typeface="Corbel" panose="020B0503020204020204" pitchFamily="34" charset="0"/>
            </a:endParaRPr>
          </a:p>
        </p:txBody>
      </p:sp>
      <p:sp>
        <p:nvSpPr>
          <p:cNvPr id="2" name="Rectangle 1">
            <a:extLst>
              <a:ext uri="{FF2B5EF4-FFF2-40B4-BE49-F238E27FC236}">
                <a16:creationId xmlns:a16="http://schemas.microsoft.com/office/drawing/2014/main" id="{16779A1D-5333-41C3-FAD2-7A3E011B4BE4}"/>
              </a:ext>
              <a:ext uri="{C183D7F6-B498-43B3-948B-1728B52AA6E4}">
                <adec:decorative xmlns:adec="http://schemas.microsoft.com/office/drawing/2017/decorative" val="1"/>
              </a:ext>
            </a:extLst>
          </p:cNvPr>
          <p:cNvSpPr/>
          <p:nvPr/>
        </p:nvSpPr>
        <p:spPr bwMode="auto">
          <a:xfrm>
            <a:off x="5930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a:extLst>
              <a:ext uri="{FF2B5EF4-FFF2-40B4-BE49-F238E27FC236}">
                <a16:creationId xmlns:a16="http://schemas.microsoft.com/office/drawing/2014/main" id="{820992B2-1C48-3CDE-8692-6D233BBA1D33}"/>
              </a:ext>
              <a:ext uri="{C183D7F6-B498-43B3-948B-1728B52AA6E4}">
                <adec:decorative xmlns:adec="http://schemas.microsoft.com/office/drawing/2017/decorative" val="1"/>
              </a:ext>
            </a:extLst>
          </p:cNvPr>
          <p:cNvSpPr>
            <a:spLocks noGrp="1"/>
          </p:cNvSpPr>
          <p:nvPr>
            <p:ph type="dt" sz="half" idx="10"/>
          </p:nvPr>
        </p:nvSpPr>
        <p:spPr/>
        <p:txBody>
          <a:bodyPr/>
          <a:lstStyle/>
          <a:p>
            <a:pPr fontAlgn="base">
              <a:spcAft>
                <a:spcPct val="0"/>
              </a:spcAft>
              <a:defRPr/>
            </a:pPr>
            <a:fld id="{7BE9ACD4-901C-442B-AFA8-7E12DCD2EF84}" type="datetime1">
              <a:rPr lang="en-US" smtClean="0"/>
              <a:t>10/14/2025</a:t>
            </a:fld>
            <a:endParaRPr lang="en-US" dirty="0"/>
          </a:p>
        </p:txBody>
      </p:sp>
      <p:sp>
        <p:nvSpPr>
          <p:cNvPr id="5" name="Slide Number Placeholder 4">
            <a:extLst>
              <a:ext uri="{FF2B5EF4-FFF2-40B4-BE49-F238E27FC236}">
                <a16:creationId xmlns:a16="http://schemas.microsoft.com/office/drawing/2014/main" id="{8C60D569-0D36-FCBE-4D2D-00ABBBF7322C}"/>
              </a:ext>
              <a:ext uri="{C183D7F6-B498-43B3-948B-1728B52AA6E4}">
                <adec:decorative xmlns:adec="http://schemas.microsoft.com/office/drawing/2017/decorative" val="1"/>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3</a:t>
            </a:fld>
            <a:endParaRPr lang="en-US" dirty="0"/>
          </a:p>
        </p:txBody>
      </p:sp>
      <p:sp>
        <p:nvSpPr>
          <p:cNvPr id="8" name="Title 7">
            <a:extLst>
              <a:ext uri="{FF2B5EF4-FFF2-40B4-BE49-F238E27FC236}">
                <a16:creationId xmlns:a16="http://schemas.microsoft.com/office/drawing/2014/main" id="{94330E4C-5B3B-0211-3D63-8352FAC834C3}"/>
              </a:ext>
            </a:extLst>
          </p:cNvPr>
          <p:cNvSpPr txBox="1">
            <a:spLocks noGrp="1"/>
          </p:cNvSpPr>
          <p:nvPr>
            <p:ph type="title" idx="4294967295"/>
          </p:nvPr>
        </p:nvSpPr>
        <p:spPr>
          <a:xfrm>
            <a:off x="1173296" y="173383"/>
            <a:ext cx="540377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base" latinLnBrk="0" hangingPunct="1">
              <a:lnSpc>
                <a:spcPct val="100000"/>
              </a:lnSpc>
              <a:spcBef>
                <a:spcPct val="0"/>
              </a:spcBef>
              <a:spcAft>
                <a:spcPts val="70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mn-cs"/>
              </a:rPr>
              <a:t>Looking Back, Moving Forward</a:t>
            </a:r>
          </a:p>
        </p:txBody>
      </p:sp>
      <p:pic>
        <p:nvPicPr>
          <p:cNvPr id="6" name="Picture 5" descr="Image of a clock with two arrows, both originating from the center, one pointing left and one pointing right">
            <a:extLst>
              <a:ext uri="{FF2B5EF4-FFF2-40B4-BE49-F238E27FC236}">
                <a16:creationId xmlns:a16="http://schemas.microsoft.com/office/drawing/2014/main" id="{F648085E-54E4-1285-B1AC-D6E8F159A346}"/>
              </a:ext>
            </a:extLst>
          </p:cNvPr>
          <p:cNvPicPr>
            <a:picLocks noChangeAspect="1"/>
          </p:cNvPicPr>
          <p:nvPr/>
        </p:nvPicPr>
        <p:blipFill>
          <a:blip r:embed="rId4"/>
          <a:stretch>
            <a:fillRect/>
          </a:stretch>
        </p:blipFill>
        <p:spPr>
          <a:xfrm>
            <a:off x="3772311" y="1199003"/>
            <a:ext cx="4876800" cy="4876800"/>
          </a:xfrm>
          <a:prstGeom prst="rect">
            <a:avLst/>
          </a:prstGeom>
        </p:spPr>
      </p:pic>
      <p:sp>
        <p:nvSpPr>
          <p:cNvPr id="11" name="TextBox 10">
            <a:extLst>
              <a:ext uri="{FF2B5EF4-FFF2-40B4-BE49-F238E27FC236}">
                <a16:creationId xmlns:a16="http://schemas.microsoft.com/office/drawing/2014/main" id="{B36F27F8-9B0A-DE30-263C-43CE1B965889}"/>
              </a:ext>
              <a:ext uri="{C183D7F6-B498-43B3-948B-1728B52AA6E4}">
                <adec:decorative xmlns:adec="http://schemas.microsoft.com/office/drawing/2017/decorative" val="1"/>
              </a:ext>
            </a:extLst>
          </p:cNvPr>
          <p:cNvSpPr txBox="1"/>
          <p:nvPr/>
        </p:nvSpPr>
        <p:spPr>
          <a:xfrm>
            <a:off x="398673" y="2364957"/>
            <a:ext cx="3205908" cy="3616375"/>
          </a:xfrm>
          <a:prstGeom prst="rect">
            <a:avLst/>
          </a:prstGeom>
          <a:solidFill>
            <a:srgbClr val="00E7D3"/>
          </a:solidFill>
          <a:ln w="76200">
            <a:solidFill>
              <a:srgbClr val="00CDBC"/>
            </a:solidFill>
          </a:ln>
        </p:spPr>
        <p:txBody>
          <a:bodyPr wrap="square">
            <a:spAutoFit/>
          </a:bodyPr>
          <a:lstStyle/>
          <a:p>
            <a:pPr>
              <a:spcBef>
                <a:spcPts val="2000"/>
              </a:spcBef>
              <a:spcAft>
                <a:spcPts val="2000"/>
              </a:spcAft>
            </a:pPr>
            <a:endParaRPr lang="en-US" sz="300" b="1" dirty="0">
              <a:solidFill>
                <a:srgbClr val="0039AC"/>
              </a:solidFill>
              <a:latin typeface="Corbel" panose="020B0503020204020204" pitchFamily="34" charset="0"/>
            </a:endParaRPr>
          </a:p>
          <a:p>
            <a:pPr marL="457200" indent="-457200">
              <a:spcBef>
                <a:spcPts val="2000"/>
              </a:spcBef>
              <a:spcAft>
                <a:spcPts val="2000"/>
              </a:spcAft>
              <a:buFont typeface="+mj-lt"/>
              <a:buAutoNum type="arabicPeriod"/>
            </a:pPr>
            <a:r>
              <a:rPr lang="en-US" sz="2500" b="1" dirty="0">
                <a:solidFill>
                  <a:srgbClr val="0039AC"/>
                </a:solidFill>
                <a:latin typeface="Corbel" panose="020B0503020204020204" pitchFamily="34" charset="0"/>
              </a:rPr>
              <a:t>What We Agreed on at May’s  Meeting </a:t>
            </a:r>
          </a:p>
          <a:p>
            <a:pPr marL="457200" indent="-457200">
              <a:spcBef>
                <a:spcPts val="2000"/>
              </a:spcBef>
              <a:spcAft>
                <a:spcPts val="2000"/>
              </a:spcAft>
              <a:buFont typeface="+mj-lt"/>
              <a:buAutoNum type="arabicPeriod" startAt="2"/>
            </a:pPr>
            <a:r>
              <a:rPr lang="en-US" sz="2500" b="1" dirty="0">
                <a:solidFill>
                  <a:srgbClr val="0039AC"/>
                </a:solidFill>
                <a:latin typeface="Corbel" panose="020B0503020204020204" pitchFamily="34" charset="0"/>
              </a:rPr>
              <a:t>Progress Made Since May</a:t>
            </a:r>
          </a:p>
          <a:p>
            <a:pPr>
              <a:spcBef>
                <a:spcPts val="2000"/>
              </a:spcBef>
              <a:spcAft>
                <a:spcPts val="2000"/>
              </a:spcAft>
            </a:pPr>
            <a:endParaRPr lang="en-US" sz="100" b="1" dirty="0">
              <a:solidFill>
                <a:srgbClr val="0039AC"/>
              </a:solidFill>
              <a:latin typeface="Corbel" panose="020B0503020204020204" pitchFamily="34" charset="0"/>
            </a:endParaRPr>
          </a:p>
        </p:txBody>
      </p:sp>
      <p:sp>
        <p:nvSpPr>
          <p:cNvPr id="12" name="TextBox 11">
            <a:extLst>
              <a:ext uri="{FF2B5EF4-FFF2-40B4-BE49-F238E27FC236}">
                <a16:creationId xmlns:a16="http://schemas.microsoft.com/office/drawing/2014/main" id="{06C20188-C127-2DBD-DC13-57C29C42603C}"/>
              </a:ext>
            </a:extLst>
          </p:cNvPr>
          <p:cNvSpPr txBox="1"/>
          <p:nvPr/>
        </p:nvSpPr>
        <p:spPr>
          <a:xfrm>
            <a:off x="8888821" y="1580923"/>
            <a:ext cx="2932325" cy="1225977"/>
          </a:xfrm>
          <a:prstGeom prst="rect">
            <a:avLst/>
          </a:prstGeom>
          <a:solidFill>
            <a:srgbClr val="C1CFF4"/>
          </a:solidFill>
          <a:ln w="76200">
            <a:solidFill>
              <a:srgbClr val="9FB8FC"/>
            </a:solidFill>
          </a:ln>
        </p:spPr>
        <p:txBody>
          <a:bodyPr wrap="square">
            <a:spAutoFit/>
          </a:bodyPr>
          <a:lstStyle/>
          <a:p>
            <a:pPr>
              <a:spcAft>
                <a:spcPts val="1000"/>
              </a:spcAft>
            </a:pPr>
            <a:endParaRPr lang="en-US" sz="1600" b="1" dirty="0">
              <a:solidFill>
                <a:srgbClr val="0039AC"/>
              </a:solidFill>
              <a:latin typeface="Corbel" panose="020B0503020204020204" pitchFamily="34" charset="0"/>
            </a:endParaRPr>
          </a:p>
          <a:p>
            <a:pPr marL="457200" indent="-457200">
              <a:spcAft>
                <a:spcPts val="1000"/>
              </a:spcAft>
              <a:buFont typeface="+mj-lt"/>
              <a:buAutoNum type="arabicPeriod" startAt="3"/>
            </a:pPr>
            <a:r>
              <a:rPr lang="en-US" sz="2500" b="1" dirty="0">
                <a:solidFill>
                  <a:srgbClr val="0039AC"/>
                </a:solidFill>
                <a:latin typeface="Corbel" panose="020B0503020204020204" pitchFamily="34" charset="0"/>
              </a:rPr>
              <a:t>Today’s Focus</a:t>
            </a:r>
          </a:p>
          <a:p>
            <a:pPr>
              <a:spcAft>
                <a:spcPts val="1000"/>
              </a:spcAft>
            </a:pPr>
            <a:endParaRPr lang="en-US" sz="1600" b="1" dirty="0">
              <a:solidFill>
                <a:srgbClr val="0039AC"/>
              </a:solidFill>
              <a:latin typeface="Corbel" panose="020B0503020204020204" pitchFamily="34" charset="0"/>
            </a:endParaRPr>
          </a:p>
        </p:txBody>
      </p:sp>
    </p:spTree>
    <p:extLst>
      <p:ext uri="{BB962C8B-B14F-4D97-AF65-F5344CB8AC3E}">
        <p14:creationId xmlns:p14="http://schemas.microsoft.com/office/powerpoint/2010/main" val="2115314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2AE43-21BC-2853-28F5-CF54466AB307}"/>
            </a:ext>
          </a:extLst>
        </p:cNvPr>
        <p:cNvGrpSpPr/>
        <p:nvPr/>
      </p:nvGrpSpPr>
      <p:grpSpPr>
        <a:xfrm>
          <a:off x="0" y="0"/>
          <a:ext cx="0" cy="0"/>
          <a:chOff x="0" y="0"/>
          <a:chExt cx="0" cy="0"/>
        </a:xfrm>
      </p:grpSpPr>
      <p:pic>
        <p:nvPicPr>
          <p:cNvPr id="6" name="Picture 4">
            <a:extLst>
              <a:ext uri="{FF2B5EF4-FFF2-40B4-BE49-F238E27FC236}">
                <a16:creationId xmlns:a16="http://schemas.microsoft.com/office/drawing/2014/main" id="{22B8CB12-F134-6C65-6B5D-E0491010B6E4}"/>
              </a:ext>
              <a:ext uri="{C183D7F6-B498-43B3-948B-1728B52AA6E4}">
                <adec:decorative xmlns:adec="http://schemas.microsoft.com/office/drawing/2017/decorative" val="1"/>
              </a:ext>
            </a:extLst>
          </p:cNvPr>
          <p:cNvPicPr>
            <a:picLocks noChangeAspect="1" noChangeArrowheads="1"/>
          </p:cNvPicPr>
          <p:nvPr/>
        </p:nvPicPr>
        <p:blipFill>
          <a:blip r:embed="rId3"/>
          <a:srcRect/>
          <a:stretch>
            <a:fillRect/>
          </a:stretch>
        </p:blipFill>
        <p:spPr bwMode="auto">
          <a:xfrm>
            <a:off x="85879" y="0"/>
            <a:ext cx="894624" cy="928043"/>
          </a:xfrm>
          <a:prstGeom prst="rect">
            <a:avLst/>
          </a:prstGeom>
          <a:noFill/>
          <a:ln w="9525">
            <a:noFill/>
            <a:miter lim="800000"/>
            <a:headEnd/>
            <a:tailEnd/>
          </a:ln>
        </p:spPr>
      </p:pic>
      <p:sp>
        <p:nvSpPr>
          <p:cNvPr id="4" name="Title 3">
            <a:extLst>
              <a:ext uri="{FF2B5EF4-FFF2-40B4-BE49-F238E27FC236}">
                <a16:creationId xmlns:a16="http://schemas.microsoft.com/office/drawing/2014/main" id="{56987E6E-8255-7AC9-CD25-17ACCC4AA133}"/>
              </a:ext>
            </a:extLst>
          </p:cNvPr>
          <p:cNvSpPr>
            <a:spLocks noGrp="1"/>
          </p:cNvSpPr>
          <p:nvPr>
            <p:ph type="title"/>
          </p:nvPr>
        </p:nvSpPr>
        <p:spPr>
          <a:xfrm>
            <a:off x="1013553" y="109537"/>
            <a:ext cx="6654188" cy="837913"/>
          </a:xfrm>
        </p:spPr>
        <p:txBody>
          <a:bodyPr/>
          <a:lstStyle/>
          <a:p>
            <a:pPr algn="ctr"/>
            <a:r>
              <a:rPr lang="en-US" i="1" dirty="0">
                <a:latin typeface="Corbel" panose="020B0503020204020204" pitchFamily="34" charset="0"/>
              </a:rPr>
              <a:t>Looking Back, Moving Forward </a:t>
            </a:r>
            <a:br>
              <a:rPr lang="en-US" sz="2800" dirty="0">
                <a:latin typeface="Corbel" panose="020B0503020204020204" pitchFamily="34" charset="0"/>
              </a:rPr>
            </a:br>
            <a:r>
              <a:rPr lang="en-US" sz="2800" dirty="0">
                <a:latin typeface="Corbel" panose="020B0503020204020204" pitchFamily="34" charset="0"/>
              </a:rPr>
              <a:t>What we Agreed on at May’s Meeting</a:t>
            </a:r>
            <a:endParaRPr lang="en-US" dirty="0"/>
          </a:p>
        </p:txBody>
      </p:sp>
      <p:sp>
        <p:nvSpPr>
          <p:cNvPr id="5" name="TextBox 4">
            <a:extLst>
              <a:ext uri="{FF2B5EF4-FFF2-40B4-BE49-F238E27FC236}">
                <a16:creationId xmlns:a16="http://schemas.microsoft.com/office/drawing/2014/main" id="{48B590E4-5189-4B1D-204A-FA60276A5EA6}"/>
              </a:ext>
            </a:extLst>
          </p:cNvPr>
          <p:cNvSpPr txBox="1"/>
          <p:nvPr/>
        </p:nvSpPr>
        <p:spPr>
          <a:xfrm>
            <a:off x="316523" y="1220762"/>
            <a:ext cx="11734799" cy="830997"/>
          </a:xfrm>
          <a:prstGeom prst="rect">
            <a:avLst/>
          </a:prstGeom>
          <a:noFill/>
        </p:spPr>
        <p:txBody>
          <a:bodyPr wrap="square">
            <a:spAutoFit/>
          </a:bodyPr>
          <a:lstStyle/>
          <a:p>
            <a:pPr marL="0" lvl="1">
              <a:spcAft>
                <a:spcPts val="2000"/>
              </a:spcAft>
            </a:pPr>
            <a:r>
              <a:rPr lang="en-US" sz="2400" b="1" kern="100" dirty="0">
                <a:solidFill>
                  <a:srgbClr val="0070C0"/>
                </a:solidFill>
                <a:latin typeface="Corbel" panose="020B0503020204020204" pitchFamily="34" charset="0"/>
              </a:rPr>
              <a:t>Identified Priorities - </a:t>
            </a:r>
            <a:r>
              <a:rPr lang="en-US" sz="2400" kern="100" dirty="0">
                <a:solidFill>
                  <a:srgbClr val="0070C0"/>
                </a:solidFill>
                <a:latin typeface="Corbel" panose="020B0503020204020204" pitchFamily="34" charset="0"/>
              </a:rPr>
              <a:t>At our May Council meeting, we agreed on the challenge areas we want to prioritize in the next Alzheimer’s State Plan: </a:t>
            </a:r>
          </a:p>
        </p:txBody>
      </p:sp>
      <p:sp>
        <p:nvSpPr>
          <p:cNvPr id="7" name="Rectangle: Rounded Corners 6">
            <a:extLst>
              <a:ext uri="{FF2B5EF4-FFF2-40B4-BE49-F238E27FC236}">
                <a16:creationId xmlns:a16="http://schemas.microsoft.com/office/drawing/2014/main" id="{B2A65D87-9210-DC2A-30DA-55B946610B44}"/>
              </a:ext>
            </a:extLst>
          </p:cNvPr>
          <p:cNvSpPr/>
          <p:nvPr/>
        </p:nvSpPr>
        <p:spPr bwMode="auto">
          <a:xfrm>
            <a:off x="136581" y="2321168"/>
            <a:ext cx="5877358" cy="4149970"/>
          </a:xfrm>
          <a:prstGeom prst="roundRect">
            <a:avLst/>
          </a:prstGeom>
          <a:solidFill>
            <a:srgbClr val="DDEEFF"/>
          </a:solidFill>
          <a:ln w="57150" cap="flat" cmpd="sng" algn="ctr">
            <a:solidFill>
              <a:srgbClr val="0070C0"/>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55563" lvl="1" algn="ctr">
              <a:spcBef>
                <a:spcPts val="500"/>
              </a:spcBef>
              <a:spcAft>
                <a:spcPts val="500"/>
              </a:spcAft>
              <a:buSzPts val="1000"/>
              <a:tabLst>
                <a:tab pos="457200" algn="l"/>
              </a:tabLst>
            </a:pPr>
            <a:r>
              <a:rPr lang="en-US" b="1" kern="100" dirty="0">
                <a:solidFill>
                  <a:schemeClr val="accent2"/>
                </a:solidFill>
                <a:latin typeface="Corbel" panose="020B0503020204020204" pitchFamily="34" charset="0"/>
              </a:rPr>
              <a:t> </a:t>
            </a:r>
          </a:p>
          <a:p>
            <a:pPr marL="0" lvl="1" algn="ctr">
              <a:spcAft>
                <a:spcPts val="500"/>
              </a:spcAft>
              <a:buSzPts val="1000"/>
            </a:pPr>
            <a:endParaRPr lang="en-US" b="1" kern="100" dirty="0">
              <a:solidFill>
                <a:schemeClr val="accent2"/>
              </a:solidFill>
              <a:latin typeface="Corbel" panose="020B0503020204020204" pitchFamily="34" charset="0"/>
            </a:endParaRPr>
          </a:p>
          <a:p>
            <a:pPr marL="0" lvl="1" algn="ctr">
              <a:spcAft>
                <a:spcPts val="500"/>
              </a:spcAft>
              <a:buSzPts val="1000"/>
            </a:pPr>
            <a:r>
              <a:rPr lang="en-US" b="1" kern="100" dirty="0">
                <a:solidFill>
                  <a:schemeClr val="accent2"/>
                </a:solidFill>
                <a:latin typeface="Corbel" panose="020B0503020204020204" pitchFamily="34" charset="0"/>
              </a:rPr>
              <a:t>Early Recognition, Detection, and Diagnosis</a:t>
            </a:r>
          </a:p>
          <a:p>
            <a:pPr marL="0" lvl="1">
              <a:spcBef>
                <a:spcPts val="500"/>
              </a:spcBef>
              <a:spcAft>
                <a:spcPts val="500"/>
              </a:spcAft>
              <a:buSzPts val="1000"/>
              <a:tabLst>
                <a:tab pos="457200" algn="l"/>
              </a:tabLst>
            </a:pPr>
            <a:endParaRPr lang="en-US" sz="100" b="1" i="1" u="sng" kern="100" dirty="0">
              <a:latin typeface="Corbel" panose="020B0503020204020204" pitchFamily="34" charset="0"/>
              <a:ea typeface="Aptos" panose="020B0004020202020204" pitchFamily="34" charset="0"/>
            </a:endParaRPr>
          </a:p>
          <a:p>
            <a:pPr marL="0" lvl="1">
              <a:spcAft>
                <a:spcPts val="500"/>
              </a:spcAft>
              <a:buSzPts val="1000"/>
              <a:tabLst>
                <a:tab pos="457200" algn="l"/>
              </a:tabLst>
            </a:pPr>
            <a:r>
              <a:rPr lang="en-US" sz="1600" b="1" i="1" u="sng" kern="100" dirty="0">
                <a:latin typeface="Corbel" panose="020B0503020204020204" pitchFamily="34" charset="0"/>
                <a:ea typeface="Aptos" panose="020B0004020202020204" pitchFamily="34" charset="0"/>
              </a:rPr>
              <a:t>Critical Factors Identified by the Council</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ea typeface="Aptos" panose="020B0004020202020204" pitchFamily="34" charset="0"/>
              </a:rPr>
              <a:t>Timely recognition and diagnosis within the healthcare system</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ea typeface="Aptos" panose="020B0004020202020204" pitchFamily="34" charset="0"/>
              </a:rPr>
              <a:t>Stigma and fear delaying symptom acknowledgment and diagnosis</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ea typeface="Aptos" panose="020B0004020202020204" pitchFamily="34" charset="0"/>
              </a:rPr>
              <a:t>Access to timely and equitable screening and diagnosis</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ea typeface="Aptos" panose="020B0004020202020204" pitchFamily="34" charset="0"/>
              </a:rPr>
              <a:t>Culturally sensitive and inclusive assessment approaches</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ea typeface="Aptos" panose="020B0004020202020204" pitchFamily="34" charset="0"/>
              </a:rPr>
              <a:t>Obstacles in primary care settings, e.g., skills and incentives</a:t>
            </a:r>
            <a:r>
              <a:rPr lang="en-US" sz="1600" b="1" kern="100" dirty="0">
                <a:solidFill>
                  <a:srgbClr val="7030A0"/>
                </a:solidFill>
                <a:latin typeface="Corbel" panose="020B0503020204020204" pitchFamily="34" charset="0"/>
              </a:rPr>
              <a:t> </a:t>
            </a:r>
          </a:p>
        </p:txBody>
      </p:sp>
      <p:sp>
        <p:nvSpPr>
          <p:cNvPr id="14" name="Rectangle: Rounded Corners 13">
            <a:extLst>
              <a:ext uri="{FF2B5EF4-FFF2-40B4-BE49-F238E27FC236}">
                <a16:creationId xmlns:a16="http://schemas.microsoft.com/office/drawing/2014/main" id="{5B6300BE-3136-1925-14B9-A86C462A3611}"/>
              </a:ext>
            </a:extLst>
          </p:cNvPr>
          <p:cNvSpPr/>
          <p:nvPr/>
        </p:nvSpPr>
        <p:spPr bwMode="auto">
          <a:xfrm>
            <a:off x="6146988" y="2309446"/>
            <a:ext cx="5845720" cy="4138246"/>
          </a:xfrm>
          <a:prstGeom prst="roundRect">
            <a:avLst/>
          </a:prstGeom>
          <a:solidFill>
            <a:srgbClr val="FCF4E8"/>
          </a:solidFill>
          <a:ln w="57150" cap="flat" cmpd="sng" algn="ctr">
            <a:solidFill>
              <a:srgbClr val="0070C0"/>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a:spcAft>
                <a:spcPts val="500"/>
              </a:spcAft>
            </a:pPr>
            <a:endParaRPr lang="en-US" sz="2000" b="1" kern="100" dirty="0">
              <a:solidFill>
                <a:srgbClr val="7030A0"/>
              </a:solidFill>
              <a:latin typeface="Corbel" panose="020B0503020204020204" pitchFamily="34" charset="0"/>
            </a:endParaRPr>
          </a:p>
          <a:p>
            <a:pPr algn="ctr">
              <a:spcAft>
                <a:spcPts val="500"/>
              </a:spcAft>
            </a:pPr>
            <a:endParaRPr lang="en-US" sz="2000" b="1" kern="100" dirty="0">
              <a:solidFill>
                <a:srgbClr val="7030A0"/>
              </a:solidFill>
              <a:latin typeface="Corbel" panose="020B0503020204020204" pitchFamily="34" charset="0"/>
            </a:endParaRPr>
          </a:p>
          <a:p>
            <a:pPr>
              <a:spcAft>
                <a:spcPts val="1500"/>
              </a:spcAft>
            </a:pPr>
            <a:r>
              <a:rPr lang="en-US" sz="1400" b="1" kern="100" dirty="0">
                <a:solidFill>
                  <a:srgbClr val="0070C0"/>
                </a:solidFill>
                <a:latin typeface="Corbel" panose="020B0503020204020204" pitchFamily="34" charset="0"/>
              </a:rPr>
              <a:t>            </a:t>
            </a:r>
          </a:p>
          <a:p>
            <a:pPr>
              <a:spcAft>
                <a:spcPts val="1500"/>
              </a:spcAft>
            </a:pPr>
            <a:r>
              <a:rPr lang="en-US" sz="1400" b="1" kern="100" dirty="0">
                <a:solidFill>
                  <a:srgbClr val="0070C0"/>
                </a:solidFill>
                <a:latin typeface="Corbel" panose="020B0503020204020204" pitchFamily="34" charset="0"/>
              </a:rPr>
              <a:t>       </a:t>
            </a:r>
          </a:p>
          <a:p>
            <a:pPr algn="ctr"/>
            <a:r>
              <a:rPr lang="en-US" b="1" kern="100" dirty="0">
                <a:solidFill>
                  <a:schemeClr val="accent2"/>
                </a:solidFill>
                <a:latin typeface="Corbel" panose="020B0503020204020204" pitchFamily="34" charset="0"/>
              </a:rPr>
              <a:t>Caregiver Support &amp; Education and </a:t>
            </a:r>
          </a:p>
          <a:p>
            <a:pPr algn="ctr">
              <a:spcAft>
                <a:spcPts val="1500"/>
              </a:spcAft>
            </a:pPr>
            <a:r>
              <a:rPr lang="en-US" b="1" kern="100" dirty="0">
                <a:solidFill>
                  <a:schemeClr val="accent2"/>
                </a:solidFill>
                <a:latin typeface="Corbel" panose="020B0503020204020204" pitchFamily="34" charset="0"/>
              </a:rPr>
              <a:t>Systems Navigation</a:t>
            </a:r>
          </a:p>
          <a:p>
            <a:pPr marL="396875" lvl="1" indent="-396875">
              <a:spcAft>
                <a:spcPts val="500"/>
              </a:spcAft>
              <a:buSzPts val="1000"/>
              <a:tabLst>
                <a:tab pos="457200" algn="l"/>
              </a:tabLst>
            </a:pPr>
            <a:r>
              <a:rPr lang="en-US" sz="1600" b="1" i="1" u="sng" kern="100" dirty="0">
                <a:latin typeface="Corbel" panose="020B0503020204020204" pitchFamily="34" charset="0"/>
              </a:rPr>
              <a:t>Critical Factors Identified by the Council </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rPr>
              <a:t>Early and ongoing support and education for caregivers</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rPr>
              <a:t>Awareness of available services among professionals and the public including TV, radio, media, etc.</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rPr>
              <a:t>Ongoing support for navigating care and services </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rPr>
              <a:t>Financial strain on individuals and families</a:t>
            </a:r>
          </a:p>
          <a:p>
            <a:pPr marL="176213" lvl="1" indent="-176213">
              <a:spcAft>
                <a:spcPts val="1200"/>
              </a:spcAft>
              <a:buSzPts val="1000"/>
              <a:buFont typeface="Symbol" panose="05050102010706020507" pitchFamily="18" charset="2"/>
              <a:buChar char=""/>
              <a:tabLst>
                <a:tab pos="457200" algn="l"/>
              </a:tabLst>
            </a:pPr>
            <a:r>
              <a:rPr lang="en-US" sz="1600" b="1" kern="100" dirty="0">
                <a:latin typeface="Corbel" panose="020B0503020204020204" pitchFamily="34" charset="0"/>
              </a:rPr>
              <a:t>Gaps for low income and non-English speakers</a:t>
            </a:r>
          </a:p>
          <a:p>
            <a:pPr algn="ctr">
              <a:spcAft>
                <a:spcPts val="500"/>
              </a:spcAft>
            </a:pPr>
            <a:endParaRPr lang="en-US" sz="2000" b="1" kern="100" dirty="0">
              <a:solidFill>
                <a:srgbClr val="7030A0"/>
              </a:solidFill>
              <a:latin typeface="Corbel" panose="020B0503020204020204" pitchFamily="34" charset="0"/>
            </a:endParaRPr>
          </a:p>
          <a:p>
            <a:pPr algn="ctr">
              <a:spcAft>
                <a:spcPts val="500"/>
              </a:spcAft>
            </a:pPr>
            <a:endParaRPr lang="en-US" sz="2000" b="1" kern="100" dirty="0">
              <a:solidFill>
                <a:srgbClr val="7030A0"/>
              </a:solidFill>
              <a:latin typeface="Corbel" panose="020B0503020204020204" pitchFamily="34" charset="0"/>
            </a:endParaRPr>
          </a:p>
        </p:txBody>
      </p:sp>
      <p:pic>
        <p:nvPicPr>
          <p:cNvPr id="19" name="Picture 18">
            <a:extLst>
              <a:ext uri="{FF2B5EF4-FFF2-40B4-BE49-F238E27FC236}">
                <a16:creationId xmlns:a16="http://schemas.microsoft.com/office/drawing/2014/main" id="{F2EB928E-B112-0700-E40D-D204FBDD1B8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flipH="1">
            <a:off x="8323385" y="2533526"/>
            <a:ext cx="557765" cy="557765"/>
          </a:xfrm>
          <a:prstGeom prst="rect">
            <a:avLst/>
          </a:prstGeom>
        </p:spPr>
      </p:pic>
      <p:pic>
        <p:nvPicPr>
          <p:cNvPr id="23" name="Picture 22">
            <a:extLst>
              <a:ext uri="{FF2B5EF4-FFF2-40B4-BE49-F238E27FC236}">
                <a16:creationId xmlns:a16="http://schemas.microsoft.com/office/drawing/2014/main" id="{CFCF4192-9E40-D630-EFF4-C2CAD51FF62E}"/>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2567565" y="2426676"/>
            <a:ext cx="644557" cy="644557"/>
          </a:xfrm>
          <a:prstGeom prst="rect">
            <a:avLst/>
          </a:prstGeom>
        </p:spPr>
      </p:pic>
      <p:pic>
        <p:nvPicPr>
          <p:cNvPr id="25" name="Picture 24">
            <a:extLst>
              <a:ext uri="{FF2B5EF4-FFF2-40B4-BE49-F238E27FC236}">
                <a16:creationId xmlns:a16="http://schemas.microsoft.com/office/drawing/2014/main" id="{D97D86C3-A4C7-6E51-5F99-9521A856075C}"/>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8983126" y="2475546"/>
            <a:ext cx="594629" cy="594629"/>
          </a:xfrm>
          <a:prstGeom prst="rect">
            <a:avLst/>
          </a:prstGeom>
        </p:spPr>
      </p:pic>
      <p:pic>
        <p:nvPicPr>
          <p:cNvPr id="8" name="Picture 7">
            <a:extLst>
              <a:ext uri="{FF2B5EF4-FFF2-40B4-BE49-F238E27FC236}">
                <a16:creationId xmlns:a16="http://schemas.microsoft.com/office/drawing/2014/main" id="{9A93AC2A-ED27-9BAD-AFD2-9C6D49E0B8A6}"/>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0" y="-82628"/>
            <a:ext cx="1068636" cy="1068636"/>
          </a:xfrm>
          <a:prstGeom prst="rect">
            <a:avLst/>
          </a:prstGeom>
        </p:spPr>
      </p:pic>
    </p:spTree>
    <p:extLst>
      <p:ext uri="{BB962C8B-B14F-4D97-AF65-F5344CB8AC3E}">
        <p14:creationId xmlns:p14="http://schemas.microsoft.com/office/powerpoint/2010/main" val="2407869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4406E-601A-D631-0ADC-A91E07CD0582}"/>
            </a:ext>
          </a:extLst>
        </p:cNvPr>
        <p:cNvGrpSpPr/>
        <p:nvPr/>
      </p:nvGrpSpPr>
      <p:grpSpPr>
        <a:xfrm>
          <a:off x="0" y="0"/>
          <a:ext cx="0" cy="0"/>
          <a:chOff x="0" y="0"/>
          <a:chExt cx="0" cy="0"/>
        </a:xfrm>
      </p:grpSpPr>
      <p:pic>
        <p:nvPicPr>
          <p:cNvPr id="6" name="Picture 4">
            <a:extLst>
              <a:ext uri="{FF2B5EF4-FFF2-40B4-BE49-F238E27FC236}">
                <a16:creationId xmlns:a16="http://schemas.microsoft.com/office/drawing/2014/main" id="{9CB687C9-2CED-83A1-9C77-431FFDDD19E8}"/>
              </a:ext>
              <a:ext uri="{C183D7F6-B498-43B3-948B-1728B52AA6E4}">
                <adec:decorative xmlns:adec="http://schemas.microsoft.com/office/drawing/2017/decorative" val="1"/>
              </a:ext>
            </a:extLst>
          </p:cNvPr>
          <p:cNvPicPr>
            <a:picLocks noChangeAspect="1" noChangeArrowheads="1"/>
          </p:cNvPicPr>
          <p:nvPr/>
        </p:nvPicPr>
        <p:blipFill>
          <a:blip r:embed="rId3"/>
          <a:srcRect/>
          <a:stretch>
            <a:fillRect/>
          </a:stretch>
        </p:blipFill>
        <p:spPr bwMode="auto">
          <a:xfrm>
            <a:off x="85879" y="0"/>
            <a:ext cx="894624" cy="928043"/>
          </a:xfrm>
          <a:prstGeom prst="rect">
            <a:avLst/>
          </a:prstGeom>
          <a:noFill/>
          <a:ln w="9525">
            <a:noFill/>
            <a:miter lim="800000"/>
            <a:headEnd/>
            <a:tailEnd/>
          </a:ln>
        </p:spPr>
      </p:pic>
      <p:sp>
        <p:nvSpPr>
          <p:cNvPr id="4" name="Title 3">
            <a:extLst>
              <a:ext uri="{FF2B5EF4-FFF2-40B4-BE49-F238E27FC236}">
                <a16:creationId xmlns:a16="http://schemas.microsoft.com/office/drawing/2014/main" id="{D35AB334-FD53-1CDE-0197-F33A60104E44}"/>
              </a:ext>
            </a:extLst>
          </p:cNvPr>
          <p:cNvSpPr>
            <a:spLocks noGrp="1"/>
          </p:cNvSpPr>
          <p:nvPr>
            <p:ph type="title"/>
          </p:nvPr>
        </p:nvSpPr>
        <p:spPr>
          <a:xfrm>
            <a:off x="1036999" y="82062"/>
            <a:ext cx="6654188" cy="837913"/>
          </a:xfrm>
        </p:spPr>
        <p:txBody>
          <a:bodyPr/>
          <a:lstStyle/>
          <a:p>
            <a:pPr algn="ctr"/>
            <a:r>
              <a:rPr lang="en-US" i="1" dirty="0">
                <a:latin typeface="Corbel" panose="020B0503020204020204" pitchFamily="34" charset="0"/>
              </a:rPr>
              <a:t>Looking Back, Moving Forward </a:t>
            </a:r>
            <a:br>
              <a:rPr lang="en-US" sz="2800" dirty="0">
                <a:latin typeface="Corbel" panose="020B0503020204020204" pitchFamily="34" charset="0"/>
              </a:rPr>
            </a:br>
            <a:r>
              <a:rPr lang="en-US" sz="2800" dirty="0">
                <a:latin typeface="Corbel" panose="020B0503020204020204" pitchFamily="34" charset="0"/>
              </a:rPr>
              <a:t>Progress Made Since May</a:t>
            </a:r>
            <a:endParaRPr lang="en-US" dirty="0"/>
          </a:p>
        </p:txBody>
      </p:sp>
      <p:sp>
        <p:nvSpPr>
          <p:cNvPr id="5" name="TextBox 4">
            <a:extLst>
              <a:ext uri="{FF2B5EF4-FFF2-40B4-BE49-F238E27FC236}">
                <a16:creationId xmlns:a16="http://schemas.microsoft.com/office/drawing/2014/main" id="{E7803785-0E59-9A94-DC40-7F6E1977B5BF}"/>
              </a:ext>
            </a:extLst>
          </p:cNvPr>
          <p:cNvSpPr txBox="1"/>
          <p:nvPr/>
        </p:nvSpPr>
        <p:spPr>
          <a:xfrm>
            <a:off x="853440" y="1039055"/>
            <a:ext cx="10549890" cy="4911601"/>
          </a:xfrm>
          <a:prstGeom prst="rect">
            <a:avLst/>
          </a:prstGeom>
          <a:noFill/>
        </p:spPr>
        <p:txBody>
          <a:bodyPr wrap="square">
            <a:spAutoFit/>
          </a:bodyPr>
          <a:lstStyle/>
          <a:p>
            <a:pPr marL="0" lvl="1">
              <a:spcAft>
                <a:spcPts val="1500"/>
              </a:spcAft>
            </a:pPr>
            <a:r>
              <a:rPr lang="en-US" sz="2800" b="1" kern="100" dirty="0">
                <a:solidFill>
                  <a:srgbClr val="0070C0"/>
                </a:solidFill>
                <a:latin typeface="Corbel" panose="020B0503020204020204" pitchFamily="34" charset="0"/>
              </a:rPr>
              <a:t>Explored Agency Perspectives </a:t>
            </a:r>
          </a:p>
          <a:p>
            <a:pPr lvl="2" indent="-457200">
              <a:spcAft>
                <a:spcPts val="2000"/>
              </a:spcAft>
              <a:buFont typeface="Wingdings" panose="05000000000000000000" pitchFamily="2" charset="2"/>
              <a:buChar char="Ø"/>
            </a:pPr>
            <a:r>
              <a:rPr lang="en-US" sz="2800" kern="100" dirty="0">
                <a:solidFill>
                  <a:srgbClr val="0070C0"/>
                </a:solidFill>
                <a:latin typeface="Corbel" panose="020B0503020204020204" pitchFamily="34" charset="0"/>
              </a:rPr>
              <a:t>Since May, </a:t>
            </a:r>
            <a:r>
              <a:rPr lang="en-US" sz="2800" kern="100" dirty="0" err="1">
                <a:solidFill>
                  <a:srgbClr val="0070C0"/>
                </a:solidFill>
                <a:latin typeface="Corbel" panose="020B0503020204020204" pitchFamily="34" charset="0"/>
              </a:rPr>
              <a:t>AGE</a:t>
            </a:r>
            <a:r>
              <a:rPr lang="en-US" sz="3600" kern="100" baseline="30000" dirty="0" err="1">
                <a:solidFill>
                  <a:srgbClr val="0070C0"/>
                </a:solidFill>
                <a:latin typeface="Corbel" panose="020B0503020204020204" pitchFamily="34" charset="0"/>
              </a:rPr>
              <a:t>1</a:t>
            </a:r>
            <a:r>
              <a:rPr lang="en-US" sz="2800" kern="100" dirty="0">
                <a:solidFill>
                  <a:srgbClr val="0070C0"/>
                </a:solidFill>
                <a:latin typeface="Corbel" panose="020B0503020204020204" pitchFamily="34" charset="0"/>
              </a:rPr>
              <a:t> began </a:t>
            </a:r>
            <a:r>
              <a:rPr lang="en-US" altLang="en-US" sz="2800" dirty="0">
                <a:solidFill>
                  <a:srgbClr val="0070C0"/>
                </a:solidFill>
                <a:latin typeface="Corbel" panose="020B0503020204020204" pitchFamily="34" charset="0"/>
              </a:rPr>
              <a:t>reviewing </a:t>
            </a:r>
            <a:r>
              <a:rPr lang="en-US" altLang="en-US" sz="2800" kern="100" dirty="0">
                <a:solidFill>
                  <a:srgbClr val="0070C0"/>
                </a:solidFill>
                <a:latin typeface="Corbel" panose="020B0503020204020204" pitchFamily="34" charset="0"/>
              </a:rPr>
              <a:t>how people living with dementia and their caregivers show up in </a:t>
            </a:r>
            <a:r>
              <a:rPr lang="en-US" altLang="en-US" sz="2800" kern="100" dirty="0" err="1">
                <a:solidFill>
                  <a:srgbClr val="0070C0"/>
                </a:solidFill>
                <a:latin typeface="Corbel" panose="020B0503020204020204" pitchFamily="34" charset="0"/>
              </a:rPr>
              <a:t>EOHHS</a:t>
            </a:r>
            <a:r>
              <a:rPr lang="en-US" altLang="en-US" sz="3600" kern="100" baseline="30000" dirty="0" err="1">
                <a:solidFill>
                  <a:srgbClr val="0070C0"/>
                </a:solidFill>
                <a:latin typeface="Corbel" panose="020B0503020204020204" pitchFamily="34" charset="0"/>
              </a:rPr>
              <a:t>2</a:t>
            </a:r>
            <a:r>
              <a:rPr lang="en-US" altLang="en-US" sz="2800" kern="100" dirty="0">
                <a:solidFill>
                  <a:srgbClr val="0070C0"/>
                </a:solidFill>
                <a:latin typeface="Corbel" panose="020B0503020204020204" pitchFamily="34" charset="0"/>
              </a:rPr>
              <a:t> </a:t>
            </a:r>
            <a:r>
              <a:rPr lang="en-US" sz="2800" kern="100" dirty="0">
                <a:solidFill>
                  <a:srgbClr val="0070C0"/>
                </a:solidFill>
                <a:latin typeface="Corbel" panose="020B0503020204020204" pitchFamily="34" charset="0"/>
              </a:rPr>
              <a:t>agency programs </a:t>
            </a:r>
          </a:p>
          <a:p>
            <a:pPr lvl="4" indent="-457200">
              <a:spcAft>
                <a:spcPts val="1500"/>
              </a:spcAft>
              <a:buSzPct val="106000"/>
              <a:buFont typeface="+mj-lt"/>
              <a:buAutoNum type="arabicPeriod"/>
            </a:pPr>
            <a:r>
              <a:rPr lang="en-US" altLang="en-US" sz="2400" dirty="0">
                <a:solidFill>
                  <a:srgbClr val="0070C0"/>
                </a:solidFill>
                <a:latin typeface="Corbel" panose="020B0503020204020204" pitchFamily="34" charset="0"/>
              </a:rPr>
              <a:t>Administered survey with broadly-stated questions</a:t>
            </a:r>
          </a:p>
          <a:p>
            <a:pPr marL="1828800" lvl="3" indent="-457200" defTabSz="914400" eaLnBrk="0" fontAlgn="base" hangingPunct="0">
              <a:spcBef>
                <a:spcPct val="0"/>
              </a:spcBef>
              <a:spcAft>
                <a:spcPts val="700"/>
              </a:spcAft>
              <a:buFont typeface="+mj-lt"/>
              <a:buAutoNum type="arabicPeriod" startAt="2"/>
            </a:pPr>
            <a:r>
              <a:rPr lang="en-US" altLang="en-US" sz="2400" dirty="0">
                <a:solidFill>
                  <a:srgbClr val="0070C0"/>
                </a:solidFill>
                <a:latin typeface="Corbel" panose="020B0503020204020204" pitchFamily="34" charset="0"/>
              </a:rPr>
              <a:t>Conducted interviews focusing on our top-priority challenge areas</a:t>
            </a:r>
          </a:p>
          <a:p>
            <a:pPr defTabSz="914400" eaLnBrk="0" fontAlgn="base" hangingPunct="0">
              <a:spcBef>
                <a:spcPct val="0"/>
              </a:spcBef>
              <a:spcAft>
                <a:spcPts val="1500"/>
              </a:spcAft>
            </a:pPr>
            <a:r>
              <a:rPr lang="en-US" sz="2800" b="1" kern="100" dirty="0">
                <a:solidFill>
                  <a:srgbClr val="0070C0"/>
                </a:solidFill>
                <a:latin typeface="Corbel" panose="020B0503020204020204" pitchFamily="34" charset="0"/>
              </a:rPr>
              <a:t>Next Up  </a:t>
            </a:r>
          </a:p>
          <a:p>
            <a:pPr marL="914400" lvl="1" indent="-457200" defTabSz="914400" eaLnBrk="0" fontAlgn="base" hangingPunct="0">
              <a:spcBef>
                <a:spcPct val="0"/>
              </a:spcBef>
              <a:buFont typeface="Wingdings" panose="05000000000000000000" pitchFamily="2" charset="2"/>
              <a:buChar char="Ø"/>
            </a:pPr>
            <a:r>
              <a:rPr lang="en-US" sz="2800" kern="100" dirty="0">
                <a:solidFill>
                  <a:srgbClr val="0070C0"/>
                </a:solidFill>
                <a:latin typeface="Corbel" panose="020B0503020204020204" pitchFamily="34" charset="0"/>
              </a:rPr>
              <a:t>Review background information and findings; </a:t>
            </a:r>
            <a:r>
              <a:rPr lang="en-US" altLang="en-US" sz="2800" kern="100" dirty="0">
                <a:solidFill>
                  <a:srgbClr val="0070C0"/>
                </a:solidFill>
                <a:latin typeface="Corbel" panose="020B0503020204020204" pitchFamily="34" charset="0"/>
              </a:rPr>
              <a:t>then engage in a deeper discussion</a:t>
            </a:r>
          </a:p>
        </p:txBody>
      </p:sp>
      <p:pic>
        <p:nvPicPr>
          <p:cNvPr id="8" name="Picture 7">
            <a:extLst>
              <a:ext uri="{FF2B5EF4-FFF2-40B4-BE49-F238E27FC236}">
                <a16:creationId xmlns:a16="http://schemas.microsoft.com/office/drawing/2014/main" id="{F0C15CE0-8F3C-C092-EAD6-824C87576D2F}"/>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0" y="-94351"/>
            <a:ext cx="1068636" cy="1068636"/>
          </a:xfrm>
          <a:prstGeom prst="rect">
            <a:avLst/>
          </a:prstGeom>
        </p:spPr>
      </p:pic>
      <p:sp>
        <p:nvSpPr>
          <p:cNvPr id="3" name="TextBox 2">
            <a:extLst>
              <a:ext uri="{FF2B5EF4-FFF2-40B4-BE49-F238E27FC236}">
                <a16:creationId xmlns:a16="http://schemas.microsoft.com/office/drawing/2014/main" id="{90B92EEB-D95E-74D3-3478-8FFDCA7D147C}"/>
              </a:ext>
            </a:extLst>
          </p:cNvPr>
          <p:cNvSpPr txBox="1"/>
          <p:nvPr/>
        </p:nvSpPr>
        <p:spPr>
          <a:xfrm>
            <a:off x="105277" y="6068747"/>
            <a:ext cx="6737684" cy="677108"/>
          </a:xfrm>
          <a:prstGeom prst="rect">
            <a:avLst/>
          </a:prstGeom>
          <a:noFill/>
        </p:spPr>
        <p:txBody>
          <a:bodyPr wrap="square">
            <a:spAutoFit/>
          </a:bodyPr>
          <a:lstStyle/>
          <a:p>
            <a:r>
              <a:rPr lang="en-US" sz="2400" kern="100" baseline="30000" dirty="0">
                <a:latin typeface="Corbel" panose="020B0503020204020204" pitchFamily="34" charset="0"/>
              </a:rPr>
              <a:t>1</a:t>
            </a:r>
            <a:r>
              <a:rPr lang="en-US" sz="2400" b="1" kern="100" baseline="30000" dirty="0">
                <a:latin typeface="Corbel" panose="020B0503020204020204" pitchFamily="34" charset="0"/>
              </a:rPr>
              <a:t> </a:t>
            </a:r>
            <a:r>
              <a:rPr lang="en-US" kern="100" dirty="0">
                <a:latin typeface="Corbel" panose="020B0503020204020204" pitchFamily="34" charset="0"/>
              </a:rPr>
              <a:t>AGE = Executive Office of Aging &amp; Independence </a:t>
            </a:r>
            <a:endParaRPr lang="en-US" sz="2000" kern="100" dirty="0">
              <a:latin typeface="Corbel" panose="020B0503020204020204" pitchFamily="34" charset="0"/>
            </a:endParaRPr>
          </a:p>
          <a:p>
            <a:r>
              <a:rPr lang="en-US" sz="2400" kern="100" baseline="30000" dirty="0">
                <a:latin typeface="Corbel" panose="020B0503020204020204" pitchFamily="34" charset="0"/>
              </a:rPr>
              <a:t>2</a:t>
            </a:r>
            <a:r>
              <a:rPr lang="en-US" sz="2000" kern="100" dirty="0">
                <a:latin typeface="Corbel" panose="020B0503020204020204" pitchFamily="34" charset="0"/>
              </a:rPr>
              <a:t> </a:t>
            </a:r>
            <a:r>
              <a:rPr lang="en-US" kern="100" dirty="0">
                <a:latin typeface="Corbel" panose="020B0503020204020204" pitchFamily="34" charset="0"/>
              </a:rPr>
              <a:t>EOHHS = Executive Office of Health and Human Services</a:t>
            </a:r>
            <a:endParaRPr lang="en-US" sz="2000" dirty="0"/>
          </a:p>
        </p:txBody>
      </p:sp>
    </p:spTree>
    <p:extLst>
      <p:ext uri="{BB962C8B-B14F-4D97-AF65-F5344CB8AC3E}">
        <p14:creationId xmlns:p14="http://schemas.microsoft.com/office/powerpoint/2010/main" val="140760218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EF632-1433-3EEC-8870-70D214AFAE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67A41A-9348-91CF-D892-07720857DFE5}"/>
              </a:ext>
            </a:extLst>
          </p:cNvPr>
          <p:cNvSpPr>
            <a:spLocks noGrp="1"/>
          </p:cNvSpPr>
          <p:nvPr>
            <p:ph type="title"/>
          </p:nvPr>
        </p:nvSpPr>
        <p:spPr>
          <a:xfrm>
            <a:off x="1028700" y="285751"/>
            <a:ext cx="7200900" cy="571500"/>
          </a:xfrm>
        </p:spPr>
        <p:txBody>
          <a:bodyPr/>
          <a:lstStyle/>
          <a:p>
            <a:pPr algn="ctr"/>
            <a:r>
              <a:rPr lang="en-US" dirty="0">
                <a:latin typeface="Corbel" panose="020B0503020204020204" pitchFamily="34" charset="0"/>
              </a:rPr>
              <a:t>Progress Made Since May - (Background Information)</a:t>
            </a:r>
            <a:endParaRPr lang="en-US" sz="2800" dirty="0">
              <a:latin typeface="Corbel" panose="020B0503020204020204" pitchFamily="34" charset="0"/>
            </a:endParaRPr>
          </a:p>
        </p:txBody>
      </p:sp>
      <p:pic>
        <p:nvPicPr>
          <p:cNvPr id="6" name="Picture 5">
            <a:extLst>
              <a:ext uri="{FF2B5EF4-FFF2-40B4-BE49-F238E27FC236}">
                <a16:creationId xmlns:a16="http://schemas.microsoft.com/office/drawing/2014/main" id="{80A7616B-A95D-F84E-75EC-8560908FDB3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82628"/>
            <a:ext cx="1068636" cy="1068636"/>
          </a:xfrm>
          <a:prstGeom prst="rect">
            <a:avLst/>
          </a:prstGeom>
        </p:spPr>
      </p:pic>
      <p:graphicFrame>
        <p:nvGraphicFramePr>
          <p:cNvPr id="3" name="Table 2">
            <a:extLst>
              <a:ext uri="{FF2B5EF4-FFF2-40B4-BE49-F238E27FC236}">
                <a16:creationId xmlns:a16="http://schemas.microsoft.com/office/drawing/2014/main" id="{DD99E3D1-B868-4998-580C-1DD062E036C2}"/>
              </a:ext>
            </a:extLst>
          </p:cNvPr>
          <p:cNvGraphicFramePr>
            <a:graphicFrameLocks noGrp="1"/>
          </p:cNvGraphicFramePr>
          <p:nvPr>
            <p:extLst>
              <p:ext uri="{D42A27DB-BD31-4B8C-83A1-F6EECF244321}">
                <p14:modId xmlns:p14="http://schemas.microsoft.com/office/powerpoint/2010/main" val="4217024624"/>
              </p:ext>
            </p:extLst>
          </p:nvPr>
        </p:nvGraphicFramePr>
        <p:xfrm>
          <a:off x="1066800" y="1915396"/>
          <a:ext cx="5000625" cy="2580640"/>
        </p:xfrm>
        <a:graphic>
          <a:graphicData uri="http://schemas.openxmlformats.org/drawingml/2006/table">
            <a:tbl>
              <a:tblPr firstRow="1" lastRow="1" bandRow="1">
                <a:effectLst>
                  <a:outerShdw blurRad="50800" dist="38100" dir="2700000" algn="tl" rotWithShape="0">
                    <a:prstClr val="black">
                      <a:alpha val="40000"/>
                    </a:prstClr>
                  </a:outerShdw>
                </a:effectLst>
                <a:tableStyleId>{69C7853C-536D-4A76-A0AE-DD22124D55A5}</a:tableStyleId>
              </a:tblPr>
              <a:tblGrid>
                <a:gridCol w="5000625">
                  <a:extLst>
                    <a:ext uri="{9D8B030D-6E8A-4147-A177-3AD203B41FA5}">
                      <a16:colId xmlns:a16="http://schemas.microsoft.com/office/drawing/2014/main" val="745446699"/>
                    </a:ext>
                  </a:extLst>
                </a:gridCol>
              </a:tblGrid>
              <a:tr h="558368">
                <a:tc>
                  <a:txBody>
                    <a:bodyPr/>
                    <a:lstStyle/>
                    <a:p>
                      <a:pPr algn="ctr"/>
                      <a:endParaRPr lang="en-US" sz="700" b="1" kern="1200" dirty="0">
                        <a:solidFill>
                          <a:srgbClr val="45242D"/>
                        </a:solidFill>
                        <a:latin typeface="Corbel" panose="020B0503020204020204" pitchFamily="34" charset="0"/>
                        <a:ea typeface="+mn-ea"/>
                        <a:cs typeface="+mn-cs"/>
                      </a:endParaRPr>
                    </a:p>
                    <a:p>
                      <a:pPr algn="ctr">
                        <a:spcBef>
                          <a:spcPts val="1000"/>
                        </a:spcBef>
                      </a:pPr>
                      <a:r>
                        <a:rPr lang="en-US" sz="2000" b="1" kern="1200" dirty="0">
                          <a:solidFill>
                            <a:srgbClr val="0070C0"/>
                          </a:solidFill>
                          <a:latin typeface="Corbel" panose="020B0503020204020204" pitchFamily="34" charset="0"/>
                          <a:ea typeface="+mn-ea"/>
                          <a:cs typeface="+mn-cs"/>
                        </a:rPr>
                        <a:t>       </a:t>
                      </a:r>
                      <a:r>
                        <a:rPr lang="en-US" sz="2000" b="1" kern="1200" dirty="0">
                          <a:solidFill>
                            <a:schemeClr val="tx1"/>
                          </a:solidFill>
                          <a:latin typeface="Corbel" panose="020B0503020204020204" pitchFamily="34" charset="0"/>
                          <a:ea typeface="+mn-ea"/>
                          <a:cs typeface="+mn-cs"/>
                        </a:rPr>
                        <a:t>Survey and Interview Participants</a:t>
                      </a:r>
                      <a:br>
                        <a:rPr lang="en-US" sz="2000" b="1" kern="1200" dirty="0">
                          <a:solidFill>
                            <a:srgbClr val="0070C0"/>
                          </a:solidFill>
                          <a:latin typeface="Corbel" panose="020B0503020204020204" pitchFamily="34" charset="0"/>
                          <a:ea typeface="+mn-ea"/>
                          <a:cs typeface="+mn-cs"/>
                        </a:rPr>
                      </a:br>
                      <a:endParaRPr lang="en-US" sz="1800" b="1" kern="1200" dirty="0">
                        <a:solidFill>
                          <a:srgbClr val="45242D"/>
                        </a:solidFill>
                        <a:latin typeface="Corbel" panose="020B050302020402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DDEFF"/>
                    </a:solidFill>
                  </a:tcPr>
                </a:tc>
                <a:extLst>
                  <a:ext uri="{0D108BD9-81ED-4DB2-BD59-A6C34878D82A}">
                    <a16:rowId xmlns:a16="http://schemas.microsoft.com/office/drawing/2014/main" val="231691266"/>
                  </a:ext>
                </a:extLst>
              </a:tr>
              <a:tr h="290234">
                <a:tc>
                  <a:txBody>
                    <a:bodyPr/>
                    <a:lstStyle/>
                    <a:p>
                      <a:pPr marL="342900" indent="-342900">
                        <a:buFont typeface="+mj-lt"/>
                        <a:buAutoNum type="arabicPeriod"/>
                      </a:pPr>
                      <a:r>
                        <a:rPr lang="en-US" sz="1600" b="1" kern="100" dirty="0">
                          <a:solidFill>
                            <a:srgbClr val="45242D"/>
                          </a:solidFill>
                          <a:latin typeface="Corbel" panose="020B0503020204020204" pitchFamily="34" charset="0"/>
                          <a:ea typeface="+mn-ea"/>
                          <a:cs typeface="+mn-cs"/>
                        </a:rPr>
                        <a:t>Executive Office of Aging &amp; Independence (AGE)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5FF"/>
                    </a:solidFill>
                  </a:tcPr>
                </a:tc>
                <a:extLst>
                  <a:ext uri="{0D108BD9-81ED-4DB2-BD59-A6C34878D82A}">
                    <a16:rowId xmlns:a16="http://schemas.microsoft.com/office/drawing/2014/main" val="774818311"/>
                  </a:ext>
                </a:extLst>
              </a:tr>
              <a:tr h="295713">
                <a:tc>
                  <a:txBody>
                    <a:bodyPr/>
                    <a:lstStyle/>
                    <a:p>
                      <a:pPr marL="342900" indent="-342900">
                        <a:buFont typeface="+mj-lt"/>
                        <a:buAutoNum type="arabicPeriod" startAt="2"/>
                      </a:pPr>
                      <a:r>
                        <a:rPr lang="en-US" sz="1600" b="1" kern="100" dirty="0">
                          <a:solidFill>
                            <a:srgbClr val="45242D"/>
                          </a:solidFill>
                          <a:latin typeface="Corbel" panose="020B0503020204020204" pitchFamily="34" charset="0"/>
                          <a:ea typeface="+mn-ea"/>
                          <a:cs typeface="+mn-cs"/>
                        </a:rPr>
                        <a:t>Department of Developmental Services (DDS)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5FF"/>
                    </a:solidFill>
                  </a:tcPr>
                </a:tc>
                <a:extLst>
                  <a:ext uri="{0D108BD9-81ED-4DB2-BD59-A6C34878D82A}">
                    <a16:rowId xmlns:a16="http://schemas.microsoft.com/office/drawing/2014/main" val="3335091727"/>
                  </a:ext>
                </a:extLst>
              </a:tr>
              <a:tr h="290234">
                <a:tc>
                  <a:txBody>
                    <a:bodyPr/>
                    <a:lstStyle/>
                    <a:p>
                      <a:pPr marL="342900" indent="-342900">
                        <a:buFont typeface="+mj-lt"/>
                        <a:buAutoNum type="arabicPeriod" startAt="3"/>
                      </a:pPr>
                      <a:r>
                        <a:rPr lang="en-US" sz="1600" b="1" kern="100" dirty="0">
                          <a:solidFill>
                            <a:srgbClr val="45242D"/>
                          </a:solidFill>
                          <a:latin typeface="Corbel" panose="020B0503020204020204" pitchFamily="34" charset="0"/>
                          <a:ea typeface="+mn-ea"/>
                          <a:cs typeface="+mn-cs"/>
                        </a:rPr>
                        <a:t>Massachusetts Commission for the Blind (MCB)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5FF"/>
                    </a:solidFill>
                  </a:tcPr>
                </a:tc>
                <a:extLst>
                  <a:ext uri="{0D108BD9-81ED-4DB2-BD59-A6C34878D82A}">
                    <a16:rowId xmlns:a16="http://schemas.microsoft.com/office/drawing/2014/main" val="3365120518"/>
                  </a:ext>
                </a:extLst>
              </a:tr>
              <a:tr h="290234">
                <a:tc>
                  <a:txBody>
                    <a:bodyPr/>
                    <a:lstStyle/>
                    <a:p>
                      <a:pPr marL="342900" indent="-342900">
                        <a:buFont typeface="+mj-lt"/>
                        <a:buAutoNum type="arabicPeriod" startAt="4"/>
                      </a:pPr>
                      <a:r>
                        <a:rPr lang="en-US" sz="1600" b="1" kern="100" dirty="0">
                          <a:solidFill>
                            <a:srgbClr val="45242D"/>
                          </a:solidFill>
                          <a:latin typeface="Corbel" panose="020B0503020204020204" pitchFamily="34" charset="0"/>
                          <a:ea typeface="+mn-ea"/>
                          <a:cs typeface="+mn-cs"/>
                        </a:rPr>
                        <a:t>MassAbility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BF5FF"/>
                    </a:solidFill>
                  </a:tcPr>
                </a:tc>
                <a:extLst>
                  <a:ext uri="{0D108BD9-81ED-4DB2-BD59-A6C34878D82A}">
                    <a16:rowId xmlns:a16="http://schemas.microsoft.com/office/drawing/2014/main" val="181076882"/>
                  </a:ext>
                </a:extLst>
              </a:tr>
              <a:tr h="290234">
                <a:tc>
                  <a:txBody>
                    <a:bodyPr/>
                    <a:lstStyle/>
                    <a:p>
                      <a:pPr marL="342900" indent="-342900">
                        <a:buFont typeface="+mj-lt"/>
                        <a:buAutoNum type="arabicPeriod" startAt="5"/>
                      </a:pPr>
                      <a:r>
                        <a:rPr lang="en-US" sz="1600" b="1" kern="100" dirty="0">
                          <a:solidFill>
                            <a:srgbClr val="45242D"/>
                          </a:solidFill>
                          <a:latin typeface="Corbel" panose="020B0503020204020204" pitchFamily="34" charset="0"/>
                        </a:rPr>
                        <a:t>Office for Refugees and Immigrants (ORI)</a:t>
                      </a:r>
                      <a:endParaRPr lang="en-US" sz="1600" b="1" dirty="0">
                        <a:solidFill>
                          <a:srgbClr val="45242D"/>
                        </a:solidFill>
                        <a:latin typeface="Corbel" panose="020B05030202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EBF5FF"/>
                    </a:solidFill>
                  </a:tcPr>
                </a:tc>
                <a:extLst>
                  <a:ext uri="{0D108BD9-81ED-4DB2-BD59-A6C34878D82A}">
                    <a16:rowId xmlns:a16="http://schemas.microsoft.com/office/drawing/2014/main" val="3684563826"/>
                  </a:ext>
                </a:extLst>
              </a:tr>
            </a:tbl>
          </a:graphicData>
        </a:graphic>
      </p:graphicFrame>
      <p:graphicFrame>
        <p:nvGraphicFramePr>
          <p:cNvPr id="9" name="Table 8">
            <a:extLst>
              <a:ext uri="{FF2B5EF4-FFF2-40B4-BE49-F238E27FC236}">
                <a16:creationId xmlns:a16="http://schemas.microsoft.com/office/drawing/2014/main" id="{2B76EF58-A6DA-E3EC-45F9-AB0E2C8FEC70}"/>
              </a:ext>
            </a:extLst>
          </p:cNvPr>
          <p:cNvGraphicFramePr>
            <a:graphicFrameLocks noGrp="1"/>
          </p:cNvGraphicFramePr>
          <p:nvPr>
            <p:extLst>
              <p:ext uri="{D42A27DB-BD31-4B8C-83A1-F6EECF244321}">
                <p14:modId xmlns:p14="http://schemas.microsoft.com/office/powerpoint/2010/main" val="1935705848"/>
              </p:ext>
            </p:extLst>
          </p:nvPr>
        </p:nvGraphicFramePr>
        <p:xfrm>
          <a:off x="6264276" y="1905000"/>
          <a:ext cx="5003800" cy="2562225"/>
        </p:xfrm>
        <a:graphic>
          <a:graphicData uri="http://schemas.openxmlformats.org/drawingml/2006/table">
            <a:tbl>
              <a:tblPr firstRow="1" lastRow="1" bandRow="1">
                <a:effectLst>
                  <a:outerShdw blurRad="50800" dist="38100" dir="2700000" algn="tl" rotWithShape="0">
                    <a:prstClr val="black">
                      <a:alpha val="40000"/>
                    </a:prstClr>
                  </a:outerShdw>
                </a:effectLst>
                <a:tableStyleId>{69C7853C-536D-4A76-A0AE-DD22124D55A5}</a:tableStyleId>
              </a:tblPr>
              <a:tblGrid>
                <a:gridCol w="5003800">
                  <a:extLst>
                    <a:ext uri="{9D8B030D-6E8A-4147-A177-3AD203B41FA5}">
                      <a16:colId xmlns:a16="http://schemas.microsoft.com/office/drawing/2014/main" val="2830851987"/>
                    </a:ext>
                  </a:extLst>
                </a:gridCol>
              </a:tblGrid>
              <a:tr h="928170">
                <a:tc>
                  <a:txBody>
                    <a:bodyPr/>
                    <a:lstStyle/>
                    <a:p>
                      <a:pPr marL="400050" indent="0" algn="l"/>
                      <a:endParaRPr lang="en-US" sz="900" b="1" i="1" dirty="0">
                        <a:solidFill>
                          <a:schemeClr val="accent2"/>
                        </a:solidFill>
                        <a:latin typeface="Corbel" panose="020B0503020204020204" pitchFamily="34" charset="0"/>
                      </a:endParaRPr>
                    </a:p>
                    <a:p>
                      <a:pPr marL="400050" indent="0" algn="l">
                        <a:spcAft>
                          <a:spcPts val="300"/>
                        </a:spcAft>
                      </a:pPr>
                      <a:r>
                        <a:rPr lang="en-US" sz="2000" b="1" kern="1200" dirty="0">
                          <a:solidFill>
                            <a:srgbClr val="0070C0"/>
                          </a:solidFill>
                          <a:latin typeface="Corbel" panose="020B0503020204020204" pitchFamily="34" charset="0"/>
                          <a:ea typeface="+mn-ea"/>
                          <a:cs typeface="+mn-cs"/>
                        </a:rPr>
                        <a:t>        </a:t>
                      </a:r>
                      <a:r>
                        <a:rPr lang="en-US" sz="2000" b="1" kern="1200" dirty="0">
                          <a:solidFill>
                            <a:schemeClr val="tx1"/>
                          </a:solidFill>
                          <a:latin typeface="Corbel" panose="020B0503020204020204" pitchFamily="34" charset="0"/>
                          <a:ea typeface="+mn-ea"/>
                          <a:cs typeface="+mn-cs"/>
                        </a:rPr>
                        <a:t>State Agencies for Follow-up</a:t>
                      </a:r>
                    </a:p>
                    <a:p>
                      <a:pPr marL="400050" indent="0" algn="l"/>
                      <a:r>
                        <a:rPr lang="en-US" sz="1600" b="1" i="1" dirty="0">
                          <a:solidFill>
                            <a:schemeClr val="accent2"/>
                          </a:solidFill>
                          <a:latin typeface="Corbel" panose="020B0503020204020204" pitchFamily="34" charset="0"/>
                        </a:rPr>
                        <a:t>          </a:t>
                      </a:r>
                      <a:r>
                        <a:rPr lang="en-US" sz="1600" b="1" i="1" dirty="0">
                          <a:solidFill>
                            <a:schemeClr val="tx1"/>
                          </a:solidFill>
                          <a:latin typeface="Corbel" panose="020B0503020204020204" pitchFamily="34" charset="0"/>
                        </a:rPr>
                        <a:t>(Due to summer scheduling challenges)</a:t>
                      </a:r>
                    </a:p>
                    <a:p>
                      <a:pPr marL="400050" indent="0" algn="l"/>
                      <a:endParaRPr lang="en-US" sz="500" b="1" i="1" kern="100" dirty="0">
                        <a:solidFill>
                          <a:schemeClr val="tx1"/>
                        </a:solidFill>
                        <a:latin typeface="Corbel" panose="020B0503020204020204" pitchFamily="34" charset="0"/>
                        <a:ea typeface="+mn-ea"/>
                        <a:cs typeface="+mn-cs"/>
                      </a:endParaRPr>
                    </a:p>
                    <a:p>
                      <a:pPr marL="400050" indent="0" algn="l"/>
                      <a:endParaRPr lang="en-US" sz="100" b="1" kern="100" dirty="0">
                        <a:solidFill>
                          <a:srgbClr val="0070C0"/>
                        </a:solidFill>
                        <a:latin typeface="Corbel" panose="020B0503020204020204" pitchFamily="34" charset="0"/>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DF3F1"/>
                    </a:solidFill>
                  </a:tcPr>
                </a:tc>
                <a:extLst>
                  <a:ext uri="{0D108BD9-81ED-4DB2-BD59-A6C34878D82A}">
                    <a16:rowId xmlns:a16="http://schemas.microsoft.com/office/drawing/2014/main" val="310551923"/>
                  </a:ext>
                </a:extLst>
              </a:tr>
              <a:tr h="354896">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600" b="1" kern="100" dirty="0">
                          <a:solidFill>
                            <a:srgbClr val="45242D"/>
                          </a:solidFill>
                          <a:latin typeface="Corbel" panose="020B0503020204020204" pitchFamily="34" charset="0"/>
                          <a:ea typeface="+mn-ea"/>
                          <a:cs typeface="+mn-cs"/>
                        </a:rPr>
                        <a:t>Department of Mental Health (DMH)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FFFD"/>
                    </a:solidFill>
                  </a:tcPr>
                </a:tc>
                <a:extLst>
                  <a:ext uri="{0D108BD9-81ED-4DB2-BD59-A6C34878D82A}">
                    <a16:rowId xmlns:a16="http://schemas.microsoft.com/office/drawing/2014/main" val="19801038"/>
                  </a:ext>
                </a:extLst>
              </a:tr>
              <a:tr h="343189">
                <a:tc>
                  <a:txBody>
                    <a:bodyPr/>
                    <a:lstStyle/>
                    <a:p>
                      <a:pPr marL="342900" indent="-342900">
                        <a:buFont typeface="+mj-lt"/>
                        <a:buAutoNum type="arabicPeriod" startAt="2"/>
                      </a:pPr>
                      <a:r>
                        <a:rPr lang="en-US" sz="1600" b="1" kern="100" dirty="0">
                          <a:solidFill>
                            <a:srgbClr val="45242D"/>
                          </a:solidFill>
                          <a:latin typeface="Corbel" panose="020B0503020204020204" pitchFamily="34" charset="0"/>
                          <a:ea typeface="+mn-ea"/>
                          <a:cs typeface="+mn-cs"/>
                        </a:rPr>
                        <a:t>Department of Public Health (DPH)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FFFD"/>
                    </a:solidFill>
                  </a:tcPr>
                </a:tc>
                <a:extLst>
                  <a:ext uri="{0D108BD9-81ED-4DB2-BD59-A6C34878D82A}">
                    <a16:rowId xmlns:a16="http://schemas.microsoft.com/office/drawing/2014/main" val="2362018473"/>
                  </a:ext>
                </a:extLst>
              </a:tr>
              <a:tr h="592781">
                <a:tc>
                  <a:txBody>
                    <a:bodyPr/>
                    <a:lstStyle/>
                    <a:p>
                      <a:pPr marL="342900" indent="-342900">
                        <a:buFont typeface="+mj-lt"/>
                        <a:buAutoNum type="arabicPeriod" startAt="3"/>
                      </a:pPr>
                      <a:r>
                        <a:rPr lang="en-US" sz="1600" b="1" kern="100" dirty="0">
                          <a:solidFill>
                            <a:srgbClr val="45242D"/>
                          </a:solidFill>
                          <a:latin typeface="Corbel" panose="020B0503020204020204" pitchFamily="34" charset="0"/>
                          <a:ea typeface="+mn-ea"/>
                          <a:cs typeface="+mn-cs"/>
                        </a:rPr>
                        <a:t>Massachusetts Commission for the Deaf and Hard of Hearing (</a:t>
                      </a:r>
                      <a:r>
                        <a:rPr lang="en-US" sz="1600" b="1" kern="100" dirty="0" err="1">
                          <a:solidFill>
                            <a:srgbClr val="45242D"/>
                          </a:solidFill>
                          <a:latin typeface="Corbel" panose="020B0503020204020204" pitchFamily="34" charset="0"/>
                          <a:ea typeface="+mn-ea"/>
                          <a:cs typeface="+mn-cs"/>
                        </a:rPr>
                        <a:t>MCDHH</a:t>
                      </a:r>
                      <a:r>
                        <a:rPr lang="en-US" sz="1600" b="1" kern="100" dirty="0">
                          <a:solidFill>
                            <a:srgbClr val="45242D"/>
                          </a:solidFill>
                          <a:latin typeface="Corbel" panose="020B0503020204020204" pitchFamily="34" charset="0"/>
                          <a:ea typeface="+mn-ea"/>
                          <a:cs typeface="+mn-cs"/>
                        </a:rPr>
                        <a:t>)</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FFFD"/>
                    </a:solidFill>
                  </a:tcPr>
                </a:tc>
                <a:extLst>
                  <a:ext uri="{0D108BD9-81ED-4DB2-BD59-A6C34878D82A}">
                    <a16:rowId xmlns:a16="http://schemas.microsoft.com/office/drawing/2014/main" val="3006272820"/>
                  </a:ext>
                </a:extLst>
              </a:tr>
              <a:tr h="343189">
                <a:tc>
                  <a:txBody>
                    <a:bodyPr/>
                    <a:lstStyle/>
                    <a:p>
                      <a:pPr marL="342900" indent="-342900">
                        <a:buFont typeface="+mj-lt"/>
                        <a:buAutoNum type="arabicPeriod" startAt="4"/>
                      </a:pPr>
                      <a:r>
                        <a:rPr lang="en-US" sz="1600" b="1" kern="100" dirty="0">
                          <a:solidFill>
                            <a:srgbClr val="45242D"/>
                          </a:solidFill>
                          <a:latin typeface="Corbel" panose="020B0503020204020204" pitchFamily="34" charset="0"/>
                          <a:ea typeface="+mn-ea"/>
                          <a:cs typeface="+mn-cs"/>
                        </a:rPr>
                        <a:t>MassHealth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7FFFD"/>
                    </a:solidFill>
                  </a:tcPr>
                </a:tc>
                <a:extLst>
                  <a:ext uri="{0D108BD9-81ED-4DB2-BD59-A6C34878D82A}">
                    <a16:rowId xmlns:a16="http://schemas.microsoft.com/office/drawing/2014/main" val="745180681"/>
                  </a:ext>
                </a:extLst>
              </a:tr>
            </a:tbl>
          </a:graphicData>
        </a:graphic>
      </p:graphicFrame>
      <p:pic>
        <p:nvPicPr>
          <p:cNvPr id="11" name="Picture 10">
            <a:extLst>
              <a:ext uri="{FF2B5EF4-FFF2-40B4-BE49-F238E27FC236}">
                <a16:creationId xmlns:a16="http://schemas.microsoft.com/office/drawing/2014/main" id="{C3764965-DD4A-F90E-5089-23BFDB7D9B29}"/>
              </a:ext>
              <a:ext uri="{C183D7F6-B498-43B3-948B-1728B52AA6E4}">
                <adec:decorative xmlns:adec="http://schemas.microsoft.com/office/drawing/2017/decorative" val="1"/>
              </a:ext>
            </a:extLst>
          </p:cNvPr>
          <p:cNvPicPr>
            <a:picLocks noChangeAspect="1" noChangeArrowheads="1"/>
          </p:cNvPicPr>
          <p:nvPr/>
        </p:nvPicPr>
        <p:blipFill>
          <a:blip r:embed="rId4"/>
          <a:srcRect/>
          <a:stretch>
            <a:fillRect/>
          </a:stretch>
        </p:blipFill>
        <p:spPr bwMode="auto">
          <a:xfrm>
            <a:off x="6381751" y="2028974"/>
            <a:ext cx="633412" cy="657075"/>
          </a:xfrm>
          <a:prstGeom prst="rect">
            <a:avLst/>
          </a:prstGeom>
          <a:noFill/>
          <a:ln w="9525">
            <a:noFill/>
            <a:miter lim="800000"/>
            <a:headEnd/>
            <a:tailEnd/>
          </a:ln>
        </p:spPr>
      </p:pic>
      <p:pic>
        <p:nvPicPr>
          <p:cNvPr id="12" name="Picture 11">
            <a:extLst>
              <a:ext uri="{FF2B5EF4-FFF2-40B4-BE49-F238E27FC236}">
                <a16:creationId xmlns:a16="http://schemas.microsoft.com/office/drawing/2014/main" id="{ADDC8AB4-F7DD-1D9B-D318-44EE9848173D}"/>
              </a:ext>
              <a:ext uri="{C183D7F6-B498-43B3-948B-1728B52AA6E4}">
                <adec:decorative xmlns:adec="http://schemas.microsoft.com/office/drawing/2017/decorative" val="1"/>
              </a:ext>
            </a:extLst>
          </p:cNvPr>
          <p:cNvPicPr>
            <a:picLocks noChangeAspect="1" noChangeArrowheads="1"/>
          </p:cNvPicPr>
          <p:nvPr/>
        </p:nvPicPr>
        <p:blipFill>
          <a:blip r:embed="rId4"/>
          <a:srcRect/>
          <a:stretch>
            <a:fillRect/>
          </a:stretch>
        </p:blipFill>
        <p:spPr bwMode="auto">
          <a:xfrm>
            <a:off x="1181101" y="2028974"/>
            <a:ext cx="633412" cy="657075"/>
          </a:xfrm>
          <a:prstGeom prst="rect">
            <a:avLst/>
          </a:prstGeom>
          <a:noFill/>
          <a:ln w="9525">
            <a:noFill/>
            <a:miter lim="800000"/>
            <a:headEnd/>
            <a:tailEnd/>
          </a:ln>
        </p:spPr>
      </p:pic>
    </p:spTree>
    <p:extLst>
      <p:ext uri="{BB962C8B-B14F-4D97-AF65-F5344CB8AC3E}">
        <p14:creationId xmlns:p14="http://schemas.microsoft.com/office/powerpoint/2010/main" val="76227324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4F16D-37FA-27BE-59F3-4E1023A89B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5AC941-DE17-8E84-23C1-152E85E06285}"/>
              </a:ext>
            </a:extLst>
          </p:cNvPr>
          <p:cNvSpPr>
            <a:spLocks noGrp="1"/>
          </p:cNvSpPr>
          <p:nvPr>
            <p:ph type="title"/>
          </p:nvPr>
        </p:nvSpPr>
        <p:spPr>
          <a:xfrm>
            <a:off x="1143504" y="80010"/>
            <a:ext cx="7257546" cy="825027"/>
          </a:xfrm>
        </p:spPr>
        <p:txBody>
          <a:bodyPr/>
          <a:lstStyle/>
          <a:p>
            <a:pPr marL="342900" indent="-342900"/>
            <a:r>
              <a:rPr lang="en-US" dirty="0">
                <a:latin typeface="Corbel" panose="020B0503020204020204" pitchFamily="34" charset="0"/>
              </a:rPr>
              <a:t>Progress Made Since May - Background Information (continued) </a:t>
            </a:r>
          </a:p>
        </p:txBody>
      </p:sp>
      <p:pic>
        <p:nvPicPr>
          <p:cNvPr id="6" name="Picture 5">
            <a:extLst>
              <a:ext uri="{FF2B5EF4-FFF2-40B4-BE49-F238E27FC236}">
                <a16:creationId xmlns:a16="http://schemas.microsoft.com/office/drawing/2014/main" id="{618AE126-C486-79B9-7720-AE9908D79CAF}"/>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91440"/>
            <a:ext cx="1068636" cy="1068636"/>
          </a:xfrm>
          <a:prstGeom prst="rect">
            <a:avLst/>
          </a:prstGeom>
        </p:spPr>
      </p:pic>
      <p:graphicFrame>
        <p:nvGraphicFramePr>
          <p:cNvPr id="3" name="Table 2">
            <a:extLst>
              <a:ext uri="{FF2B5EF4-FFF2-40B4-BE49-F238E27FC236}">
                <a16:creationId xmlns:a16="http://schemas.microsoft.com/office/drawing/2014/main" id="{148FC7A5-1599-F8CF-DDC5-08325AC90D83}"/>
              </a:ext>
            </a:extLst>
          </p:cNvPr>
          <p:cNvGraphicFramePr>
            <a:graphicFrameLocks noGrp="1"/>
          </p:cNvGraphicFramePr>
          <p:nvPr>
            <p:extLst>
              <p:ext uri="{D42A27DB-BD31-4B8C-83A1-F6EECF244321}">
                <p14:modId xmlns:p14="http://schemas.microsoft.com/office/powerpoint/2010/main" val="966142984"/>
              </p:ext>
            </p:extLst>
          </p:nvPr>
        </p:nvGraphicFramePr>
        <p:xfrm>
          <a:off x="217170" y="1079061"/>
          <a:ext cx="11772900" cy="5303520"/>
        </p:xfrm>
        <a:graphic>
          <a:graphicData uri="http://schemas.openxmlformats.org/drawingml/2006/table">
            <a:tbl>
              <a:tblPr firstRow="1" lastRow="1" bandRow="1">
                <a:effectLst>
                  <a:outerShdw blurRad="50800" dist="38100" dir="2700000" algn="tl" rotWithShape="0">
                    <a:prstClr val="black">
                      <a:alpha val="40000"/>
                    </a:prstClr>
                  </a:outerShdw>
                </a:effectLst>
                <a:tableStyleId>{69C7853C-536D-4A76-A0AE-DD22124D55A5}</a:tableStyleId>
              </a:tblPr>
              <a:tblGrid>
                <a:gridCol w="4286250">
                  <a:extLst>
                    <a:ext uri="{9D8B030D-6E8A-4147-A177-3AD203B41FA5}">
                      <a16:colId xmlns:a16="http://schemas.microsoft.com/office/drawing/2014/main" val="745446699"/>
                    </a:ext>
                  </a:extLst>
                </a:gridCol>
                <a:gridCol w="7486650">
                  <a:extLst>
                    <a:ext uri="{9D8B030D-6E8A-4147-A177-3AD203B41FA5}">
                      <a16:colId xmlns:a16="http://schemas.microsoft.com/office/drawing/2014/main" val="2894036450"/>
                    </a:ext>
                  </a:extLst>
                </a:gridCol>
              </a:tblGrid>
              <a:tr h="159189">
                <a:tc>
                  <a:txBody>
                    <a:bodyPr/>
                    <a:lstStyle/>
                    <a:p>
                      <a:pPr marL="0" indent="685800" algn="l"/>
                      <a:endParaRPr lang="en-US" sz="1100" b="1" kern="1200" dirty="0">
                        <a:solidFill>
                          <a:srgbClr val="0070C0"/>
                        </a:solidFill>
                        <a:latin typeface="Corbel" panose="020B0503020204020204" pitchFamily="34" charset="0"/>
                        <a:ea typeface="+mn-ea"/>
                        <a:cs typeface="+mn-cs"/>
                      </a:endParaRPr>
                    </a:p>
                    <a:p>
                      <a:pPr marL="0" indent="685800" algn="l"/>
                      <a:r>
                        <a:rPr lang="en-US" sz="2000" b="1" kern="1200" dirty="0">
                          <a:solidFill>
                            <a:srgbClr val="0070C0"/>
                          </a:solidFill>
                          <a:latin typeface="Corbel" panose="020B0503020204020204" pitchFamily="34" charset="0"/>
                          <a:ea typeface="+mn-ea"/>
                          <a:cs typeface="+mn-cs"/>
                        </a:rPr>
                        <a:t>State Agency Participants</a:t>
                      </a:r>
                    </a:p>
                    <a:p>
                      <a:pPr marL="0" indent="685800" algn="l"/>
                      <a:endParaRPr lang="en-US" sz="1100" b="1" kern="1200" dirty="0">
                        <a:solidFill>
                          <a:srgbClr val="0070C0"/>
                        </a:solidFill>
                        <a:latin typeface="Corbel" panose="020B0503020204020204" pitchFamily="34" charset="0"/>
                        <a:ea typeface="+mn-ea"/>
                        <a:cs typeface="+mn-cs"/>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indent="685800" algn="l" defTabSz="914400" rtl="0" eaLnBrk="1" latinLnBrk="0" hangingPunct="1"/>
                      <a:r>
                        <a:rPr lang="en-US" sz="2000" b="1" kern="1200" dirty="0">
                          <a:solidFill>
                            <a:srgbClr val="45242D"/>
                          </a:solidFill>
                          <a:latin typeface="Corbel" panose="020B0503020204020204" pitchFamily="34" charset="0"/>
                          <a:ea typeface="+mn-ea"/>
                          <a:cs typeface="+mn-cs"/>
                        </a:rPr>
                        <a:t>                                        </a:t>
                      </a:r>
                      <a:r>
                        <a:rPr lang="en-US" sz="2000" b="1" kern="1200" dirty="0">
                          <a:solidFill>
                            <a:srgbClr val="0070C0"/>
                          </a:solidFill>
                          <a:latin typeface="Corbel" panose="020B0503020204020204" pitchFamily="34" charset="0"/>
                          <a:ea typeface="+mn-ea"/>
                          <a:cs typeface="+mn-cs"/>
                        </a:rPr>
                        <a:t>Brief Description</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31691266"/>
                  </a:ext>
                </a:extLst>
              </a:tr>
              <a:tr h="342069">
                <a:tc>
                  <a:txBody>
                    <a:bodyPr/>
                    <a:lstStyle/>
                    <a:p>
                      <a:pPr marL="342900" indent="-342900">
                        <a:buFont typeface="+mj-lt"/>
                        <a:buAutoNum type="arabicPeriod"/>
                      </a:pPr>
                      <a:r>
                        <a:rPr lang="en-US" sz="1800" b="1" kern="100" dirty="0">
                          <a:solidFill>
                            <a:srgbClr val="0070C0"/>
                          </a:solidFill>
                          <a:latin typeface="Corbel" panose="020B0503020204020204" pitchFamily="34" charset="0"/>
                          <a:ea typeface="+mn-ea"/>
                          <a:cs typeface="+mn-cs"/>
                        </a:rPr>
                        <a:t>Department of Developmental Services (DDS) </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BF5FF"/>
                    </a:solidFill>
                  </a:tcPr>
                </a:tc>
                <a:tc>
                  <a:txBody>
                    <a:bodyPr/>
                    <a:lstStyle/>
                    <a:p>
                      <a:pPr algn="l"/>
                      <a:r>
                        <a:rPr lang="en-US" sz="1800" b="0" i="0" kern="1200" dirty="0">
                          <a:solidFill>
                            <a:schemeClr val="tx1"/>
                          </a:solidFill>
                          <a:effectLst/>
                          <a:latin typeface="Corbel" panose="020B0503020204020204" pitchFamily="34" charset="0"/>
                          <a:ea typeface="+mn-ea"/>
                          <a:cs typeface="+mn-cs"/>
                        </a:rPr>
                        <a:t>Provides supports for individuals with intellectual and developmental disabilities including Autism Spectrum Disorder to enhance opportunities to become fully engaged members of their community. </a:t>
                      </a:r>
                      <a:endParaRPr lang="en-US" sz="1400" b="0" i="0" dirty="0">
                        <a:solidFill>
                          <a:schemeClr val="tx1"/>
                        </a:solidFill>
                        <a:latin typeface="Corbel" panose="020B0503020204020204" pitchFamily="34" charset="0"/>
                      </a:endParaRP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BF5FF"/>
                    </a:solidFill>
                  </a:tcPr>
                </a:tc>
                <a:extLst>
                  <a:ext uri="{0D108BD9-81ED-4DB2-BD59-A6C34878D82A}">
                    <a16:rowId xmlns:a16="http://schemas.microsoft.com/office/drawing/2014/main" val="774818311"/>
                  </a:ext>
                </a:extLst>
              </a:tr>
              <a:tr h="370840">
                <a:tc>
                  <a:txBody>
                    <a:bodyPr/>
                    <a:lstStyle/>
                    <a:p>
                      <a:pPr marL="342900" indent="-342900">
                        <a:buFont typeface="+mj-lt"/>
                        <a:buAutoNum type="arabicPeriod" startAt="2"/>
                      </a:pPr>
                      <a:r>
                        <a:rPr lang="en-US" sz="1800" b="1" kern="100" dirty="0">
                          <a:solidFill>
                            <a:srgbClr val="0070C0"/>
                          </a:solidFill>
                          <a:latin typeface="Corbel" panose="020B0503020204020204" pitchFamily="34" charset="0"/>
                          <a:ea typeface="+mn-ea"/>
                          <a:cs typeface="+mn-cs"/>
                        </a:rPr>
                        <a:t>Executive Office of Aging &amp; Independence (AGE)</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F5F1"/>
                    </a:solidFill>
                  </a:tcPr>
                </a:tc>
                <a:tc>
                  <a:txBody>
                    <a:bodyPr/>
                    <a:lstStyle/>
                    <a:p>
                      <a:pPr marL="0" algn="l" defTabSz="914400" rtl="0" eaLnBrk="1" latinLnBrk="0" hangingPunct="1"/>
                      <a:r>
                        <a:rPr lang="en-US" sz="1800" b="0" i="0" kern="1200" dirty="0">
                          <a:solidFill>
                            <a:schemeClr val="dk1"/>
                          </a:solidFill>
                          <a:effectLst/>
                          <a:latin typeface="Corbel" panose="020B0503020204020204" pitchFamily="34" charset="0"/>
                          <a:ea typeface="+mn-ea"/>
                          <a:cs typeface="+mn-cs"/>
                        </a:rPr>
                        <a:t>Provides aging-related resources, tools, and support through regional networks. Partners with providers, caregivers, and older adults to help individuals live and thrive throughout the aging process.</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F5F1"/>
                    </a:solidFill>
                  </a:tcPr>
                </a:tc>
                <a:extLst>
                  <a:ext uri="{0D108BD9-81ED-4DB2-BD59-A6C34878D82A}">
                    <a16:rowId xmlns:a16="http://schemas.microsoft.com/office/drawing/2014/main" val="3365120518"/>
                  </a:ext>
                </a:extLst>
              </a:tr>
              <a:tr h="311150">
                <a:tc>
                  <a:txBody>
                    <a:bodyPr/>
                    <a:lstStyle/>
                    <a:p>
                      <a:pPr marL="342900" indent="-342900">
                        <a:buFont typeface="+mj-lt"/>
                        <a:buAutoNum type="arabicPeriod" startAt="3"/>
                      </a:pPr>
                      <a:r>
                        <a:rPr lang="en-US" sz="1800" b="1" kern="100" dirty="0">
                          <a:solidFill>
                            <a:srgbClr val="0070C0"/>
                          </a:solidFill>
                          <a:latin typeface="Corbel" panose="020B0503020204020204" pitchFamily="34" charset="0"/>
                          <a:ea typeface="+mn-ea"/>
                          <a:cs typeface="+mn-cs"/>
                        </a:rPr>
                        <a:t>MassAbility</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BF5FF"/>
                    </a:solidFill>
                  </a:tcPr>
                </a:tc>
                <a:tc>
                  <a:txBody>
                    <a:bodyPr/>
                    <a:lstStyle/>
                    <a:p>
                      <a:pPr algn="l"/>
                      <a:r>
                        <a:rPr lang="en-US" sz="1800" b="0" i="0" kern="1200" dirty="0">
                          <a:solidFill>
                            <a:schemeClr val="dk1"/>
                          </a:solidFill>
                          <a:effectLst/>
                          <a:latin typeface="Corbel" panose="020B0503020204020204" pitchFamily="34" charset="0"/>
                          <a:ea typeface="+mn-ea"/>
                          <a:cs typeface="+mn-cs"/>
                        </a:rPr>
                        <a:t>Empowers people with disabilities to live independently. Offers programs that expand possibilities in careers, training, home and community life, and legal rights and benefits.</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BF5FF"/>
                    </a:solidFill>
                  </a:tcPr>
                </a:tc>
                <a:extLst>
                  <a:ext uri="{0D108BD9-81ED-4DB2-BD59-A6C34878D82A}">
                    <a16:rowId xmlns:a16="http://schemas.microsoft.com/office/drawing/2014/main" val="181076882"/>
                  </a:ext>
                </a:extLst>
              </a:tr>
              <a:tr h="370840">
                <a:tc>
                  <a:txBody>
                    <a:bodyPr/>
                    <a:lstStyle/>
                    <a:p>
                      <a:pPr marL="342900" indent="-342900">
                        <a:buFont typeface="+mj-lt"/>
                        <a:buAutoNum type="arabicPeriod" startAt="4"/>
                      </a:pPr>
                      <a:r>
                        <a:rPr lang="en-US" sz="1800" b="1" kern="100" dirty="0">
                          <a:solidFill>
                            <a:srgbClr val="0070C0"/>
                          </a:solidFill>
                          <a:latin typeface="Corbel" panose="020B0503020204020204" pitchFamily="34" charset="0"/>
                          <a:ea typeface="+mn-ea"/>
                          <a:cs typeface="+mn-cs"/>
                        </a:rPr>
                        <a:t>Massachusetts Commission for the Blind (MCB)</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F5F1"/>
                    </a:solidFill>
                  </a:tcPr>
                </a:tc>
                <a:tc>
                  <a:txBody>
                    <a:bodyPr/>
                    <a:lstStyle/>
                    <a:p>
                      <a:pPr algn="l"/>
                      <a:r>
                        <a:rPr lang="en-US" sz="1800" b="0" i="0" kern="1200" dirty="0">
                          <a:solidFill>
                            <a:schemeClr val="dk1"/>
                          </a:solidFill>
                          <a:effectLst/>
                          <a:latin typeface="Corbel" panose="020B0503020204020204" pitchFamily="34" charset="0"/>
                          <a:ea typeface="+mn-ea"/>
                          <a:cs typeface="+mn-cs"/>
                        </a:rPr>
                        <a:t>Provides individualized training, education, and empowerment to people who are legally blind. Advocates for inclusive policies to promote life-long independence and full community participation.</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F5F1"/>
                    </a:solidFill>
                  </a:tcPr>
                </a:tc>
                <a:extLst>
                  <a:ext uri="{0D108BD9-81ED-4DB2-BD59-A6C34878D82A}">
                    <a16:rowId xmlns:a16="http://schemas.microsoft.com/office/drawing/2014/main" val="1266868565"/>
                  </a:ext>
                </a:extLst>
              </a:tr>
              <a:tr h="339090">
                <a:tc>
                  <a:txBody>
                    <a:bodyPr/>
                    <a:lstStyle/>
                    <a:p>
                      <a:pPr marL="342900" indent="-342900">
                        <a:buFont typeface="+mj-lt"/>
                        <a:buAutoNum type="arabicPeriod" startAt="5"/>
                      </a:pPr>
                      <a:r>
                        <a:rPr lang="en-US" sz="1800" b="1" kern="100" dirty="0">
                          <a:solidFill>
                            <a:srgbClr val="0070C0"/>
                          </a:solidFill>
                          <a:latin typeface="Corbel" panose="020B0503020204020204" pitchFamily="34" charset="0"/>
                        </a:rPr>
                        <a:t>Office for Refugees and Immigrants (ORI)</a:t>
                      </a:r>
                      <a:endParaRPr lang="en-US" sz="1800" b="1" dirty="0">
                        <a:solidFill>
                          <a:srgbClr val="0070C0"/>
                        </a:solidFill>
                        <a:latin typeface="Corbel" panose="020B0503020204020204" pitchFamily="34" charset="0"/>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BF5FF"/>
                    </a:solidFill>
                  </a:tcPr>
                </a:tc>
                <a:tc>
                  <a:txBody>
                    <a:bodyPr/>
                    <a:lstStyle/>
                    <a:p>
                      <a:pPr algn="l"/>
                      <a:r>
                        <a:rPr lang="en-US" sz="1800" b="0" i="0" kern="1200" dirty="0">
                          <a:solidFill>
                            <a:schemeClr val="dk1"/>
                          </a:solidFill>
                          <a:effectLst/>
                          <a:latin typeface="Corbel" panose="020B0503020204020204" pitchFamily="34" charset="0"/>
                          <a:ea typeface="+mn-ea"/>
                          <a:cs typeface="+mn-cs"/>
                        </a:rPr>
                        <a:t>Supports services that meet the cultural and linguistic needs of refugees and immigrants through a statewide network of service providers. Empowers immigrants in Massachusetts to access resources and supports.</a:t>
                      </a:r>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BF5FF"/>
                    </a:solidFill>
                  </a:tcPr>
                </a:tc>
                <a:extLst>
                  <a:ext uri="{0D108BD9-81ED-4DB2-BD59-A6C34878D82A}">
                    <a16:rowId xmlns:a16="http://schemas.microsoft.com/office/drawing/2014/main" val="3684563826"/>
                  </a:ext>
                </a:extLst>
              </a:tr>
            </a:tbl>
          </a:graphicData>
        </a:graphic>
      </p:graphicFrame>
      <p:pic>
        <p:nvPicPr>
          <p:cNvPr id="22" name="Picture 21">
            <a:extLst>
              <a:ext uri="{FF2B5EF4-FFF2-40B4-BE49-F238E27FC236}">
                <a16:creationId xmlns:a16="http://schemas.microsoft.com/office/drawing/2014/main" id="{902598EE-B382-212A-C082-DDE8323DF06F}"/>
              </a:ext>
              <a:ext uri="{C183D7F6-B498-43B3-948B-1728B52AA6E4}">
                <adec:decorative xmlns:adec="http://schemas.microsoft.com/office/drawing/2017/decorative" val="1"/>
              </a:ext>
            </a:extLst>
          </p:cNvPr>
          <p:cNvPicPr>
            <a:picLocks noChangeAspect="1" noChangeArrowheads="1"/>
          </p:cNvPicPr>
          <p:nvPr/>
        </p:nvPicPr>
        <p:blipFill>
          <a:blip r:embed="rId4"/>
          <a:srcRect/>
          <a:stretch>
            <a:fillRect/>
          </a:stretch>
        </p:blipFill>
        <p:spPr bwMode="auto">
          <a:xfrm>
            <a:off x="336926" y="1131570"/>
            <a:ext cx="564071" cy="585143"/>
          </a:xfrm>
          <a:prstGeom prst="rect">
            <a:avLst/>
          </a:prstGeom>
          <a:noFill/>
          <a:ln w="9525">
            <a:noFill/>
            <a:miter lim="800000"/>
            <a:headEnd/>
            <a:tailEnd/>
          </a:ln>
        </p:spPr>
      </p:pic>
      <p:pic>
        <p:nvPicPr>
          <p:cNvPr id="12" name="Picture 11">
            <a:extLst>
              <a:ext uri="{FF2B5EF4-FFF2-40B4-BE49-F238E27FC236}">
                <a16:creationId xmlns:a16="http://schemas.microsoft.com/office/drawing/2014/main" id="{2F55743C-42CB-68BF-AF25-39D61A957D51}"/>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6732270" y="1146810"/>
            <a:ext cx="560070" cy="560070"/>
          </a:xfrm>
          <a:prstGeom prst="rect">
            <a:avLst/>
          </a:prstGeom>
        </p:spPr>
      </p:pic>
    </p:spTree>
    <p:extLst>
      <p:ext uri="{BB962C8B-B14F-4D97-AF65-F5344CB8AC3E}">
        <p14:creationId xmlns:p14="http://schemas.microsoft.com/office/powerpoint/2010/main" val="596962124"/>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9218D-C2C3-369E-0B35-021267B1662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1A9961B-ADBE-3D2A-0AB3-06DE6344DE85}"/>
              </a:ext>
              <a:ext uri="{C183D7F6-B498-43B3-948B-1728B52AA6E4}">
                <adec:decorative xmlns:adec="http://schemas.microsoft.com/office/drawing/2017/decorative" val="1"/>
              </a:ext>
            </a:extLst>
          </p:cNvPr>
          <p:cNvSpPr/>
          <p:nvPr/>
        </p:nvSpPr>
        <p:spPr bwMode="auto">
          <a:xfrm>
            <a:off x="5930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a:extLst>
              <a:ext uri="{FF2B5EF4-FFF2-40B4-BE49-F238E27FC236}">
                <a16:creationId xmlns:a16="http://schemas.microsoft.com/office/drawing/2014/main" id="{2455AE44-9CB4-B179-58FF-DDA6CA8AACFD}"/>
              </a:ext>
              <a:ext uri="{C183D7F6-B498-43B3-948B-1728B52AA6E4}">
                <adec:decorative xmlns:adec="http://schemas.microsoft.com/office/drawing/2017/decorative" val="1"/>
              </a:ext>
            </a:extLst>
          </p:cNvPr>
          <p:cNvSpPr>
            <a:spLocks noGrp="1"/>
          </p:cNvSpPr>
          <p:nvPr>
            <p:ph type="dt" sz="half" idx="10"/>
          </p:nvPr>
        </p:nvSpPr>
        <p:spPr/>
        <p:txBody>
          <a:bodyPr/>
          <a:lstStyle/>
          <a:p>
            <a:pPr fontAlgn="base">
              <a:spcAft>
                <a:spcPct val="0"/>
              </a:spcAft>
              <a:defRPr/>
            </a:pPr>
            <a:fld id="{7BE9ACD4-901C-442B-AFA8-7E12DCD2EF84}" type="datetime1">
              <a:rPr lang="en-US" smtClean="0"/>
              <a:t>10/14/2025</a:t>
            </a:fld>
            <a:endParaRPr lang="en-US" dirty="0"/>
          </a:p>
        </p:txBody>
      </p:sp>
      <p:sp>
        <p:nvSpPr>
          <p:cNvPr id="5" name="Slide Number Placeholder 4">
            <a:extLst>
              <a:ext uri="{FF2B5EF4-FFF2-40B4-BE49-F238E27FC236}">
                <a16:creationId xmlns:a16="http://schemas.microsoft.com/office/drawing/2014/main" id="{6C8C98F2-DC8C-C1A1-018E-D8F15401A547}"/>
              </a:ext>
              <a:ext uri="{C183D7F6-B498-43B3-948B-1728B52AA6E4}">
                <adec:decorative xmlns:adec="http://schemas.microsoft.com/office/drawing/2017/decorative" val="1"/>
              </a:ext>
            </a:extLst>
          </p:cNvPr>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8</a:t>
            </a:fld>
            <a:endParaRPr lang="en-US" dirty="0"/>
          </a:p>
        </p:txBody>
      </p:sp>
      <p:sp>
        <p:nvSpPr>
          <p:cNvPr id="8" name="Title 7">
            <a:extLst>
              <a:ext uri="{FF2B5EF4-FFF2-40B4-BE49-F238E27FC236}">
                <a16:creationId xmlns:a16="http://schemas.microsoft.com/office/drawing/2014/main" id="{9B0E2297-7C90-A189-5AAF-7448CC4A14A0}"/>
              </a:ext>
            </a:extLst>
          </p:cNvPr>
          <p:cNvSpPr txBox="1">
            <a:spLocks noGrp="1"/>
          </p:cNvSpPr>
          <p:nvPr>
            <p:ph type="title" idx="4294967295"/>
          </p:nvPr>
        </p:nvSpPr>
        <p:spPr>
          <a:xfrm>
            <a:off x="1303983" y="0"/>
            <a:ext cx="7794297" cy="95410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mn-cs"/>
              </a:rPr>
              <a:t>Executive Office of Health and Human Services: Agency Survey</a:t>
            </a:r>
            <a:endParaRPr kumimoji="0" lang="en-US" sz="28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endParaRPr>
          </a:p>
        </p:txBody>
      </p:sp>
      <p:sp>
        <p:nvSpPr>
          <p:cNvPr id="12" name="TextBox 11">
            <a:extLst>
              <a:ext uri="{FF2B5EF4-FFF2-40B4-BE49-F238E27FC236}">
                <a16:creationId xmlns:a16="http://schemas.microsoft.com/office/drawing/2014/main" id="{AB09A087-C84B-F017-3A74-D290A25C00DD}"/>
              </a:ext>
              <a:ext uri="{C183D7F6-B498-43B3-948B-1728B52AA6E4}">
                <adec:decorative xmlns:adec="http://schemas.microsoft.com/office/drawing/2017/decorative" val="1"/>
              </a:ext>
            </a:extLst>
          </p:cNvPr>
          <p:cNvSpPr txBox="1"/>
          <p:nvPr/>
        </p:nvSpPr>
        <p:spPr>
          <a:xfrm>
            <a:off x="1154430" y="1314450"/>
            <a:ext cx="9955530" cy="5042406"/>
          </a:xfrm>
          <a:prstGeom prst="rect">
            <a:avLst/>
          </a:prstGeom>
          <a:solidFill>
            <a:schemeClr val="bg1"/>
          </a:solidFill>
          <a:ln w="76200">
            <a:solidFill>
              <a:srgbClr val="5793C9"/>
            </a:solidFill>
          </a:ln>
        </p:spPr>
        <p:txBody>
          <a:bodyPr wrap="square">
            <a:spAutoFit/>
          </a:bodyPr>
          <a:lstStyle/>
          <a:p>
            <a:pPr marL="176213" algn="ctr">
              <a:spcAft>
                <a:spcPts val="1000"/>
              </a:spcAft>
            </a:pPr>
            <a:endParaRPr lang="en-US" sz="1100" b="1" dirty="0">
              <a:solidFill>
                <a:srgbClr val="5793C9"/>
              </a:solidFill>
              <a:latin typeface="Corbel" panose="020B0503020204020204" pitchFamily="34" charset="0"/>
            </a:endParaRPr>
          </a:p>
          <a:p>
            <a:pPr marL="176213" algn="ctr">
              <a:spcAft>
                <a:spcPts val="1000"/>
              </a:spcAft>
            </a:pPr>
            <a:endParaRPr lang="en-US" sz="1200" b="1" dirty="0">
              <a:solidFill>
                <a:srgbClr val="5793C9"/>
              </a:solidFill>
              <a:latin typeface="Corbel" panose="020B0503020204020204" pitchFamily="34" charset="0"/>
            </a:endParaRPr>
          </a:p>
          <a:p>
            <a:pPr marL="176213" algn="ctr">
              <a:spcAft>
                <a:spcPts val="1000"/>
              </a:spcAft>
            </a:pPr>
            <a:endParaRPr lang="en-US" sz="3200" b="1" dirty="0">
              <a:solidFill>
                <a:srgbClr val="5793C9"/>
              </a:solidFill>
              <a:latin typeface="Corbel" panose="020B0503020204020204" pitchFamily="34" charset="0"/>
            </a:endParaRPr>
          </a:p>
          <a:p>
            <a:pPr marL="176213" algn="ctr">
              <a:spcAft>
                <a:spcPts val="1000"/>
              </a:spcAft>
            </a:pPr>
            <a:endParaRPr lang="en-US" sz="3600" b="1" dirty="0">
              <a:solidFill>
                <a:srgbClr val="4072FF"/>
              </a:solidFill>
              <a:latin typeface="Corbel" panose="020B0503020204020204" pitchFamily="34" charset="0"/>
            </a:endParaRPr>
          </a:p>
          <a:p>
            <a:pPr marL="176213" algn="ctr">
              <a:spcAft>
                <a:spcPts val="1000"/>
              </a:spcAft>
            </a:pPr>
            <a:endParaRPr lang="en-US" sz="3600" b="1" dirty="0">
              <a:solidFill>
                <a:srgbClr val="4072FF"/>
              </a:solidFill>
              <a:latin typeface="Corbel" panose="020B0503020204020204" pitchFamily="34" charset="0"/>
            </a:endParaRPr>
          </a:p>
          <a:p>
            <a:pPr marL="176213" algn="ctr">
              <a:spcAft>
                <a:spcPts val="1000"/>
              </a:spcAft>
            </a:pPr>
            <a:endParaRPr lang="en-US" sz="3600" b="1" dirty="0">
              <a:solidFill>
                <a:srgbClr val="4072FF"/>
              </a:solidFill>
              <a:latin typeface="Corbel" panose="020B0503020204020204" pitchFamily="34" charset="0"/>
            </a:endParaRPr>
          </a:p>
          <a:p>
            <a:pPr marL="176213" algn="ctr">
              <a:spcAft>
                <a:spcPts val="1000"/>
              </a:spcAft>
            </a:pPr>
            <a:endParaRPr lang="en-US" sz="3600" b="1" dirty="0">
              <a:solidFill>
                <a:srgbClr val="4072FF"/>
              </a:solidFill>
              <a:latin typeface="Corbel" panose="020B0503020204020204" pitchFamily="34" charset="0"/>
            </a:endParaRPr>
          </a:p>
          <a:p>
            <a:pPr marL="176213" algn="ctr">
              <a:spcAft>
                <a:spcPts val="1000"/>
              </a:spcAft>
            </a:pPr>
            <a:endParaRPr lang="en-US" sz="3600" b="1" dirty="0">
              <a:solidFill>
                <a:srgbClr val="4072FF"/>
              </a:solidFill>
              <a:latin typeface="Corbel" panose="020B0503020204020204" pitchFamily="34" charset="0"/>
            </a:endParaRPr>
          </a:p>
          <a:p>
            <a:pPr marL="176213" algn="ctr">
              <a:spcAft>
                <a:spcPts val="1000"/>
              </a:spcAft>
            </a:pPr>
            <a:endParaRPr lang="en-US" sz="2000" b="1" dirty="0">
              <a:solidFill>
                <a:srgbClr val="4072FF"/>
              </a:solidFill>
              <a:latin typeface="Corbel" panose="020B0503020204020204" pitchFamily="34" charset="0"/>
            </a:endParaRPr>
          </a:p>
        </p:txBody>
      </p:sp>
      <p:sp>
        <p:nvSpPr>
          <p:cNvPr id="9" name="TextBox 8">
            <a:extLst>
              <a:ext uri="{FF2B5EF4-FFF2-40B4-BE49-F238E27FC236}">
                <a16:creationId xmlns:a16="http://schemas.microsoft.com/office/drawing/2014/main" id="{B37BE483-CA0A-488F-C3C9-3D765E22D463}"/>
              </a:ext>
            </a:extLst>
          </p:cNvPr>
          <p:cNvSpPr txBox="1"/>
          <p:nvPr/>
        </p:nvSpPr>
        <p:spPr>
          <a:xfrm>
            <a:off x="4457700" y="1874520"/>
            <a:ext cx="3136693" cy="646331"/>
          </a:xfrm>
          <a:prstGeom prst="rect">
            <a:avLst/>
          </a:prstGeom>
        </p:spPr>
        <p:txBody>
          <a:bodyPr wrap="none" rtlCol="0">
            <a:spAutoFit/>
          </a:bodyPr>
          <a:lstStyle/>
          <a:p>
            <a:pPr marL="0" indent="0">
              <a:buFont typeface="Wingdings" pitchFamily="2" charset="2"/>
              <a:buNone/>
            </a:pPr>
            <a:r>
              <a:rPr lang="en-US" sz="3600" b="1" dirty="0">
                <a:solidFill>
                  <a:srgbClr val="5793C9"/>
                </a:solidFill>
                <a:latin typeface="Corbel" panose="020B0503020204020204" pitchFamily="34" charset="0"/>
              </a:rPr>
              <a:t>Agency Survey</a:t>
            </a:r>
          </a:p>
        </p:txBody>
      </p:sp>
      <p:pic>
        <p:nvPicPr>
          <p:cNvPr id="6" name="Picture 5" descr="A checklist popping out of a laptop screen">
            <a:extLst>
              <a:ext uri="{FF2B5EF4-FFF2-40B4-BE49-F238E27FC236}">
                <a16:creationId xmlns:a16="http://schemas.microsoft.com/office/drawing/2014/main" id="{27D03131-F504-2E42-4139-495F39972191}"/>
              </a:ext>
            </a:extLst>
          </p:cNvPr>
          <p:cNvPicPr>
            <a:picLocks noChangeAspect="1"/>
          </p:cNvPicPr>
          <p:nvPr/>
        </p:nvPicPr>
        <p:blipFill>
          <a:blip r:embed="rId3"/>
          <a:stretch>
            <a:fillRect/>
          </a:stretch>
        </p:blipFill>
        <p:spPr>
          <a:xfrm>
            <a:off x="4034790" y="2449830"/>
            <a:ext cx="3756660" cy="3756660"/>
          </a:xfrm>
          <a:prstGeom prst="rect">
            <a:avLst/>
          </a:prstGeom>
        </p:spPr>
      </p:pic>
      <p:pic>
        <p:nvPicPr>
          <p:cNvPr id="7" name="Picture 6">
            <a:extLst>
              <a:ext uri="{FF2B5EF4-FFF2-40B4-BE49-F238E27FC236}">
                <a16:creationId xmlns:a16="http://schemas.microsoft.com/office/drawing/2014/main" id="{EB08C271-EBA2-CE49-B2A0-08D6233893F4}"/>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0010" y="0"/>
            <a:ext cx="937260" cy="857250"/>
          </a:xfrm>
          <a:prstGeom prst="rect">
            <a:avLst/>
          </a:prstGeom>
          <a:solidFill>
            <a:srgbClr val="013366"/>
          </a:solidFill>
        </p:spPr>
      </p:pic>
    </p:spTree>
    <p:extLst>
      <p:ext uri="{BB962C8B-B14F-4D97-AF65-F5344CB8AC3E}">
        <p14:creationId xmlns:p14="http://schemas.microsoft.com/office/powerpoint/2010/main" val="832270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7003E-385E-BE3B-ECFB-B3BD49C298A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505C61C-290F-A6ED-5C21-C44CC354B2E1}"/>
              </a:ext>
            </a:extLst>
          </p:cNvPr>
          <p:cNvSpPr txBox="1">
            <a:spLocks noGrp="1"/>
          </p:cNvSpPr>
          <p:nvPr>
            <p:ph type="title" idx="4294967295"/>
          </p:nvPr>
        </p:nvSpPr>
        <p:spPr>
          <a:xfrm>
            <a:off x="1123307" y="0"/>
            <a:ext cx="7403473" cy="89255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rgbClr val="FFC000"/>
                </a:solidFill>
                <a:effectLst/>
                <a:uLnTx/>
                <a:uFillTx/>
                <a:latin typeface="Corbel" panose="020B0503020204020204" pitchFamily="34" charset="0"/>
                <a:ea typeface="+mn-ea"/>
                <a:cs typeface="+mn-cs"/>
              </a:rPr>
              <a:t>How Survey Respondents Connect with People Living with Dementia and Their Caregivers</a:t>
            </a:r>
            <a:endParaRPr kumimoji="0" lang="en-US" sz="2600" b="1" i="0" u="none" strike="noStrike" kern="1200" cap="none" spc="0" normalizeH="0" baseline="0" noProof="0" dirty="0">
              <a:ln>
                <a:noFill/>
              </a:ln>
              <a:solidFill>
                <a:srgbClr val="FFC000"/>
              </a:solidFill>
              <a:effectLst/>
              <a:uLnTx/>
              <a:uFillTx/>
              <a:latin typeface="Corbel" panose="020B0503020204020204" pitchFamily="34" charset="0"/>
              <a:ea typeface="+mn-ea"/>
              <a:cs typeface="Times New Roman" panose="02020603050405020304" pitchFamily="18" charset="0"/>
            </a:endParaRPr>
          </a:p>
        </p:txBody>
      </p:sp>
      <p:sp>
        <p:nvSpPr>
          <p:cNvPr id="4" name="Rectangle: Rounded Corners 3">
            <a:extLst>
              <a:ext uri="{FF2B5EF4-FFF2-40B4-BE49-F238E27FC236}">
                <a16:creationId xmlns:a16="http://schemas.microsoft.com/office/drawing/2014/main" id="{796E43FC-CD62-2F54-5213-6AEEFEB2E0FC}"/>
              </a:ext>
            </a:extLst>
          </p:cNvPr>
          <p:cNvSpPr/>
          <p:nvPr/>
        </p:nvSpPr>
        <p:spPr bwMode="auto">
          <a:xfrm>
            <a:off x="125730" y="1394460"/>
            <a:ext cx="5795010" cy="1583261"/>
          </a:xfrm>
          <a:prstGeom prst="roundRect">
            <a:avLst/>
          </a:prstGeom>
          <a:solidFill>
            <a:srgbClr val="D5F4FF"/>
          </a:solidFill>
          <a:ln w="28575" cap="flat" cmpd="sng" algn="ctr">
            <a:solidFill>
              <a:srgbClr val="181D7E"/>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2">
              <a:spcAft>
                <a:spcPts val="500"/>
              </a:spcAft>
            </a:pPr>
            <a:r>
              <a:rPr lang="en-US" sz="2000" b="1" dirty="0">
                <a:solidFill>
                  <a:schemeClr val="accent2"/>
                </a:solidFill>
                <a:latin typeface="Corbel" panose="020B0503020204020204" pitchFamily="34" charset="0"/>
              </a:rPr>
              <a:t>Guidance &amp; Navigation</a:t>
            </a:r>
            <a:endParaRPr lang="en-US" sz="2000" dirty="0">
              <a:solidFill>
                <a:schemeClr val="accent2"/>
              </a:solidFill>
              <a:latin typeface="Corbel" panose="020B0503020204020204" pitchFamily="34" charset="0"/>
            </a:endParaRPr>
          </a:p>
          <a:p>
            <a:pPr marL="1200150" lvl="3" indent="-230188">
              <a:buFont typeface="Arial" panose="020B0604020202020204" pitchFamily="34" charset="0"/>
              <a:buChar char="•"/>
            </a:pPr>
            <a:r>
              <a:rPr lang="en-US" dirty="0">
                <a:latin typeface="Corbel" panose="020B0503020204020204" pitchFamily="34" charset="0"/>
              </a:rPr>
              <a:t>Information, referrals, service navigation Insurance counseling </a:t>
            </a:r>
          </a:p>
          <a:p>
            <a:pPr marL="1200150" lvl="3" indent="-230188">
              <a:buFont typeface="Arial" panose="020B0604020202020204" pitchFamily="34" charset="0"/>
              <a:buChar char="•"/>
            </a:pPr>
            <a:r>
              <a:rPr lang="en-US" dirty="0">
                <a:latin typeface="Corbel" panose="020B0503020204020204" pitchFamily="34" charset="0"/>
              </a:rPr>
              <a:t>Financial assistance &amp; planning </a:t>
            </a:r>
          </a:p>
          <a:p>
            <a:pPr marL="1200150" lvl="3" indent="-230188">
              <a:buFont typeface="Arial" panose="020B0604020202020204" pitchFamily="34" charset="0"/>
              <a:buChar char="•"/>
            </a:pPr>
            <a:r>
              <a:rPr lang="en-US" dirty="0">
                <a:latin typeface="Corbel" panose="020B0503020204020204" pitchFamily="34" charset="0"/>
              </a:rPr>
              <a:t>Digital literacy</a:t>
            </a:r>
          </a:p>
        </p:txBody>
      </p:sp>
      <p:sp>
        <p:nvSpPr>
          <p:cNvPr id="8" name="Rectangle: Rounded Corners 7">
            <a:extLst>
              <a:ext uri="{FF2B5EF4-FFF2-40B4-BE49-F238E27FC236}">
                <a16:creationId xmlns:a16="http://schemas.microsoft.com/office/drawing/2014/main" id="{55A141ED-6FF6-C592-2A6A-343AF259C4EC}"/>
              </a:ext>
            </a:extLst>
          </p:cNvPr>
          <p:cNvSpPr/>
          <p:nvPr/>
        </p:nvSpPr>
        <p:spPr bwMode="auto">
          <a:xfrm>
            <a:off x="173355" y="3350803"/>
            <a:ext cx="5770245" cy="2533879"/>
          </a:xfrm>
          <a:prstGeom prst="roundRect">
            <a:avLst>
              <a:gd name="adj" fmla="val 19825"/>
            </a:avLst>
          </a:prstGeom>
          <a:solidFill>
            <a:srgbClr val="FCF4E8"/>
          </a:solidFill>
          <a:ln w="28575" cap="flat" cmpd="sng" algn="ctr">
            <a:solidFill>
              <a:srgbClr val="181D7E"/>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2">
              <a:spcAft>
                <a:spcPts val="500"/>
              </a:spcAft>
            </a:pPr>
            <a:r>
              <a:rPr lang="en-US" sz="2000" b="1" dirty="0">
                <a:solidFill>
                  <a:schemeClr val="accent2"/>
                </a:solidFill>
                <a:latin typeface="Corbel" panose="020B0503020204020204" pitchFamily="34" charset="0"/>
              </a:rPr>
              <a:t>Caregiver &amp; Daily Living Support</a:t>
            </a:r>
          </a:p>
          <a:p>
            <a:pPr marL="1200150" lvl="3" indent="-230188">
              <a:buFont typeface="Arial" panose="020B0604020202020204" pitchFamily="34" charset="0"/>
              <a:buChar char="•"/>
            </a:pPr>
            <a:r>
              <a:rPr lang="en-US" dirty="0">
                <a:latin typeface="Corbel" panose="020B0503020204020204" pitchFamily="34" charset="0"/>
              </a:rPr>
              <a:t>Caregiver support</a:t>
            </a:r>
          </a:p>
          <a:p>
            <a:pPr marL="1200150" lvl="3" indent="-230188">
              <a:buFont typeface="Arial" panose="020B0604020202020204" pitchFamily="34" charset="0"/>
              <a:buChar char="•"/>
            </a:pPr>
            <a:r>
              <a:rPr lang="en-US" dirty="0">
                <a:latin typeface="Corbel" panose="020B0503020204020204" pitchFamily="34" charset="0"/>
              </a:rPr>
              <a:t>Nutrition &amp; meal services </a:t>
            </a:r>
          </a:p>
          <a:p>
            <a:pPr marL="1200150" lvl="2" indent="-230188">
              <a:buFont typeface="Arial" panose="020B0604020202020204" pitchFamily="34" charset="0"/>
              <a:buChar char="•"/>
            </a:pPr>
            <a:r>
              <a:rPr lang="en-US" dirty="0">
                <a:latin typeface="Corbel" panose="020B0503020204020204" pitchFamily="34" charset="0"/>
              </a:rPr>
              <a:t>Housing &amp; transportation support Social/recreational activities </a:t>
            </a:r>
          </a:p>
          <a:p>
            <a:pPr marL="1200150" lvl="2" indent="-230188">
              <a:buFont typeface="Arial" panose="020B0604020202020204" pitchFamily="34" charset="0"/>
              <a:buChar char="•"/>
            </a:pPr>
            <a:r>
              <a:rPr lang="en-US" dirty="0">
                <a:latin typeface="Corbel" panose="020B0503020204020204" pitchFamily="34" charset="0"/>
              </a:rPr>
              <a:t>Age- and dementia-friendly community activities </a:t>
            </a:r>
          </a:p>
          <a:p>
            <a:pPr marL="1200150" lvl="2" indent="-230188">
              <a:buFont typeface="Arial" panose="020B0604020202020204" pitchFamily="34" charset="0"/>
              <a:buChar char="•"/>
            </a:pPr>
            <a:r>
              <a:rPr lang="en-US" dirty="0">
                <a:latin typeface="Corbel" panose="020B0503020204020204" pitchFamily="34" charset="0"/>
              </a:rPr>
              <a:t>Assistive technology</a:t>
            </a:r>
          </a:p>
        </p:txBody>
      </p:sp>
      <p:sp>
        <p:nvSpPr>
          <p:cNvPr id="9" name="Rectangle: Rounded Corners 8">
            <a:extLst>
              <a:ext uri="{FF2B5EF4-FFF2-40B4-BE49-F238E27FC236}">
                <a16:creationId xmlns:a16="http://schemas.microsoft.com/office/drawing/2014/main" id="{3499B10C-8924-8BA1-7250-3A5056DBDED6}"/>
              </a:ext>
            </a:extLst>
          </p:cNvPr>
          <p:cNvSpPr/>
          <p:nvPr/>
        </p:nvSpPr>
        <p:spPr bwMode="auto">
          <a:xfrm>
            <a:off x="6080760" y="1027047"/>
            <a:ext cx="5955030" cy="2346593"/>
          </a:xfrm>
          <a:prstGeom prst="roundRect">
            <a:avLst/>
          </a:prstGeom>
          <a:solidFill>
            <a:srgbClr val="EBEBFB"/>
          </a:solidFill>
          <a:ln w="28575" cap="flat" cmpd="sng" algn="ctr">
            <a:solidFill>
              <a:srgbClr val="181D7E"/>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2">
              <a:spcAft>
                <a:spcPts val="500"/>
              </a:spcAft>
            </a:pPr>
            <a:r>
              <a:rPr lang="en-US" sz="2000" b="1" dirty="0">
                <a:solidFill>
                  <a:schemeClr val="accent2"/>
                </a:solidFill>
                <a:latin typeface="Corbel" panose="020B0503020204020204" pitchFamily="34" charset="0"/>
              </a:rPr>
              <a:t>Care Coordination &amp; Direct Services</a:t>
            </a:r>
          </a:p>
          <a:p>
            <a:pPr marL="1255713" lvl="3" indent="-285750">
              <a:buFont typeface="Arial" panose="020B0604020202020204" pitchFamily="34" charset="0"/>
              <a:buChar char="•"/>
            </a:pPr>
            <a:r>
              <a:rPr lang="en-US" dirty="0">
                <a:latin typeface="Corbel" panose="020B0503020204020204" pitchFamily="34" charset="0"/>
              </a:rPr>
              <a:t>Case management/care coordination </a:t>
            </a:r>
          </a:p>
          <a:p>
            <a:pPr marL="1255713" lvl="3" indent="-285750">
              <a:buFont typeface="Arial" panose="020B0604020202020204" pitchFamily="34" charset="0"/>
              <a:buChar char="•"/>
            </a:pPr>
            <a:r>
              <a:rPr lang="en-US" dirty="0">
                <a:latin typeface="Corbel" panose="020B0503020204020204" pitchFamily="34" charset="0"/>
              </a:rPr>
              <a:t>Home care </a:t>
            </a:r>
          </a:p>
          <a:p>
            <a:pPr marL="1255713" lvl="3" indent="-285750">
              <a:buFont typeface="Arial" panose="020B0604020202020204" pitchFamily="34" charset="0"/>
              <a:buChar char="•"/>
            </a:pPr>
            <a:r>
              <a:rPr lang="en-US" dirty="0">
                <a:latin typeface="Corbel" panose="020B0503020204020204" pitchFamily="34" charset="0"/>
              </a:rPr>
              <a:t>Service/program eligibility assessments</a:t>
            </a:r>
          </a:p>
          <a:p>
            <a:pPr marL="1255713" lvl="3" indent="-285750">
              <a:buFont typeface="Arial" panose="020B0604020202020204" pitchFamily="34" charset="0"/>
              <a:buChar char="•"/>
            </a:pPr>
            <a:r>
              <a:rPr lang="en-US" dirty="0">
                <a:latin typeface="Corbel" panose="020B0503020204020204" pitchFamily="34" charset="0"/>
              </a:rPr>
              <a:t>Crisis intervention</a:t>
            </a:r>
          </a:p>
          <a:p>
            <a:pPr marL="1255713" lvl="3" indent="-285750">
              <a:buFont typeface="Arial" panose="020B0604020202020204" pitchFamily="34" charset="0"/>
              <a:buChar char="•"/>
            </a:pPr>
            <a:r>
              <a:rPr lang="en-US" dirty="0">
                <a:latin typeface="Corbel" panose="020B0503020204020204" pitchFamily="34" charset="0"/>
              </a:rPr>
              <a:t>Care Planning</a:t>
            </a:r>
          </a:p>
          <a:p>
            <a:pPr marL="1255713" lvl="3" indent="-285750">
              <a:buFont typeface="Arial" panose="020B0604020202020204" pitchFamily="34" charset="0"/>
              <a:buChar char="•"/>
            </a:pPr>
            <a:r>
              <a:rPr lang="en-US" dirty="0">
                <a:latin typeface="Corbel" panose="020B0503020204020204" pitchFamily="34" charset="0"/>
              </a:rPr>
              <a:t>Assisted Living</a:t>
            </a:r>
          </a:p>
          <a:p>
            <a:pPr marL="1255713" lvl="3" indent="-285750">
              <a:buFont typeface="Arial" panose="020B0604020202020204" pitchFamily="34" charset="0"/>
              <a:buChar char="•"/>
            </a:pPr>
            <a:r>
              <a:rPr lang="en-US" dirty="0">
                <a:latin typeface="Corbel" panose="020B0503020204020204" pitchFamily="34" charset="0"/>
              </a:rPr>
              <a:t>Direct Care Workforce Training</a:t>
            </a:r>
          </a:p>
        </p:txBody>
      </p:sp>
      <p:sp>
        <p:nvSpPr>
          <p:cNvPr id="6" name="Rectangle: Rounded Corners 5">
            <a:extLst>
              <a:ext uri="{FF2B5EF4-FFF2-40B4-BE49-F238E27FC236}">
                <a16:creationId xmlns:a16="http://schemas.microsoft.com/office/drawing/2014/main" id="{A5B72CB8-0CCD-C9D1-DF9F-CB035577A7EF}"/>
              </a:ext>
            </a:extLst>
          </p:cNvPr>
          <p:cNvSpPr/>
          <p:nvPr/>
        </p:nvSpPr>
        <p:spPr bwMode="auto">
          <a:xfrm>
            <a:off x="6086268" y="3483625"/>
            <a:ext cx="5971142" cy="1323861"/>
          </a:xfrm>
          <a:prstGeom prst="roundRect">
            <a:avLst/>
          </a:prstGeom>
          <a:solidFill>
            <a:srgbClr val="FFF3F3"/>
          </a:solidFill>
          <a:ln w="28575" cap="flat" cmpd="sng" algn="ctr">
            <a:solidFill>
              <a:srgbClr val="181D7E"/>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2">
              <a:spcAft>
                <a:spcPts val="500"/>
              </a:spcAft>
            </a:pPr>
            <a:r>
              <a:rPr lang="en-US" sz="2000" b="1" dirty="0">
                <a:solidFill>
                  <a:schemeClr val="accent2"/>
                </a:solidFill>
                <a:latin typeface="Corbel" panose="020B0503020204020204" pitchFamily="34" charset="0"/>
              </a:rPr>
              <a:t>Health &amp; Wellness</a:t>
            </a:r>
          </a:p>
          <a:p>
            <a:pPr marL="1146175" lvl="2" indent="-231775">
              <a:buFont typeface="Arial" panose="020B0604020202020204" pitchFamily="34" charset="0"/>
              <a:buChar char="•"/>
            </a:pPr>
            <a:r>
              <a:rPr lang="en-US" dirty="0">
                <a:latin typeface="Corbel" panose="020B0503020204020204" pitchFamily="34" charset="0"/>
              </a:rPr>
              <a:t>Brain health initiatives</a:t>
            </a:r>
          </a:p>
          <a:p>
            <a:pPr marL="1146175" lvl="2" indent="-231775">
              <a:buFont typeface="Arial" panose="020B0604020202020204" pitchFamily="34" charset="0"/>
              <a:buChar char="•"/>
            </a:pPr>
            <a:r>
              <a:rPr lang="en-US" dirty="0">
                <a:latin typeface="Corbel" panose="020B0503020204020204" pitchFamily="34" charset="0"/>
              </a:rPr>
              <a:t>Behavioral health support</a:t>
            </a:r>
          </a:p>
          <a:p>
            <a:pPr marL="1146175" lvl="2" indent="-231775">
              <a:buFont typeface="Arial" panose="020B0604020202020204" pitchFamily="34" charset="0"/>
              <a:buChar char="•"/>
            </a:pPr>
            <a:r>
              <a:rPr lang="en-US" dirty="0">
                <a:latin typeface="Corbel" panose="020B0503020204020204" pitchFamily="34" charset="0"/>
              </a:rPr>
              <a:t>Health screenings &amp; dementia screening</a:t>
            </a:r>
          </a:p>
        </p:txBody>
      </p:sp>
      <p:sp>
        <p:nvSpPr>
          <p:cNvPr id="2" name="Rectangle: Rounded Corners 1">
            <a:extLst>
              <a:ext uri="{FF2B5EF4-FFF2-40B4-BE49-F238E27FC236}">
                <a16:creationId xmlns:a16="http://schemas.microsoft.com/office/drawing/2014/main" id="{94B80E4E-904D-6F1A-038F-7449168E3DAE}"/>
              </a:ext>
            </a:extLst>
          </p:cNvPr>
          <p:cNvSpPr/>
          <p:nvPr/>
        </p:nvSpPr>
        <p:spPr bwMode="auto">
          <a:xfrm>
            <a:off x="6059739" y="4930324"/>
            <a:ext cx="6021772" cy="1041851"/>
          </a:xfrm>
          <a:prstGeom prst="roundRect">
            <a:avLst/>
          </a:prstGeom>
          <a:solidFill>
            <a:srgbClr val="D4F0E3"/>
          </a:solidFill>
          <a:ln w="28575" cap="flat" cmpd="sng" algn="ctr">
            <a:solidFill>
              <a:srgbClr val="181D7E"/>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lvl="2">
              <a:spcAft>
                <a:spcPts val="500"/>
              </a:spcAft>
            </a:pPr>
            <a:r>
              <a:rPr lang="en-US" sz="2000" b="1" dirty="0">
                <a:solidFill>
                  <a:schemeClr val="accent2"/>
                </a:solidFill>
                <a:latin typeface="Corbel" panose="020B0503020204020204" pitchFamily="34" charset="0"/>
              </a:rPr>
              <a:t>Planning Ahead</a:t>
            </a:r>
          </a:p>
          <a:p>
            <a:pPr marL="1146175" lvl="2" indent="-231775">
              <a:buFont typeface="Arial" panose="020B0604020202020204" pitchFamily="34" charset="0"/>
              <a:buChar char="•"/>
            </a:pPr>
            <a:r>
              <a:rPr lang="en-US" dirty="0">
                <a:latin typeface="Corbel" panose="020B0503020204020204" pitchFamily="34" charset="0"/>
              </a:rPr>
              <a:t>Legal &amp; end-of-life planning </a:t>
            </a:r>
          </a:p>
          <a:p>
            <a:pPr marL="1146175" lvl="2" indent="-231775">
              <a:buFont typeface="Arial" panose="020B0604020202020204" pitchFamily="34" charset="0"/>
              <a:buChar char="•"/>
            </a:pPr>
            <a:r>
              <a:rPr lang="en-US" dirty="0">
                <a:latin typeface="Corbel" panose="020B0503020204020204" pitchFamily="34" charset="0"/>
              </a:rPr>
              <a:t>Long-term care &amp; transitional/discharge planning</a:t>
            </a:r>
          </a:p>
        </p:txBody>
      </p:sp>
      <p:pic>
        <p:nvPicPr>
          <p:cNvPr id="12" name="Picture 11">
            <a:extLst>
              <a:ext uri="{FF2B5EF4-FFF2-40B4-BE49-F238E27FC236}">
                <a16:creationId xmlns:a16="http://schemas.microsoft.com/office/drawing/2014/main" id="{D56FA100-7999-D540-34F3-B49831C021DF}"/>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81295" y="1492462"/>
            <a:ext cx="700489" cy="700489"/>
          </a:xfrm>
          <a:prstGeom prst="rect">
            <a:avLst/>
          </a:prstGeom>
        </p:spPr>
      </p:pic>
      <p:pic>
        <p:nvPicPr>
          <p:cNvPr id="13" name="Picture 12">
            <a:extLst>
              <a:ext uri="{FF2B5EF4-FFF2-40B4-BE49-F238E27FC236}">
                <a16:creationId xmlns:a16="http://schemas.microsoft.com/office/drawing/2014/main" id="{EF2FB575-F8C5-B467-9783-3A2BFA8B610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flipH="1">
            <a:off x="384444" y="3526130"/>
            <a:ext cx="711506" cy="711506"/>
          </a:xfrm>
          <a:prstGeom prst="rect">
            <a:avLst/>
          </a:prstGeom>
        </p:spPr>
      </p:pic>
      <p:pic>
        <p:nvPicPr>
          <p:cNvPr id="14" name="Picture 13">
            <a:extLst>
              <a:ext uri="{FF2B5EF4-FFF2-40B4-BE49-F238E27FC236}">
                <a16:creationId xmlns:a16="http://schemas.microsoft.com/office/drawing/2014/main" id="{66ACA1CE-58D1-5A31-C18D-5375F29FD1F2}"/>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6159898" y="3550143"/>
            <a:ext cx="810658" cy="810658"/>
          </a:xfrm>
          <a:prstGeom prst="rect">
            <a:avLst/>
          </a:prstGeom>
        </p:spPr>
      </p:pic>
      <p:pic>
        <p:nvPicPr>
          <p:cNvPr id="18" name="Picture 17">
            <a:extLst>
              <a:ext uri="{FF2B5EF4-FFF2-40B4-BE49-F238E27FC236}">
                <a16:creationId xmlns:a16="http://schemas.microsoft.com/office/drawing/2014/main" id="{7E7BB5FA-A4F2-75C9-2AD7-8DE4583468FB}"/>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6151770" y="4978567"/>
            <a:ext cx="815247" cy="815247"/>
          </a:xfrm>
          <a:prstGeom prst="rect">
            <a:avLst/>
          </a:prstGeom>
        </p:spPr>
      </p:pic>
      <p:pic>
        <p:nvPicPr>
          <p:cNvPr id="20" name="Picture 19">
            <a:extLst>
              <a:ext uri="{FF2B5EF4-FFF2-40B4-BE49-F238E27FC236}">
                <a16:creationId xmlns:a16="http://schemas.microsoft.com/office/drawing/2014/main" id="{5984C136-9075-A60C-4AFE-0FED1E3DD8B8}"/>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6202314" y="1069277"/>
            <a:ext cx="843710" cy="843710"/>
          </a:xfrm>
          <a:prstGeom prst="rect">
            <a:avLst/>
          </a:prstGeom>
        </p:spPr>
      </p:pic>
      <p:pic>
        <p:nvPicPr>
          <p:cNvPr id="7" name="Picture 6">
            <a:extLst>
              <a:ext uri="{FF2B5EF4-FFF2-40B4-BE49-F238E27FC236}">
                <a16:creationId xmlns:a16="http://schemas.microsoft.com/office/drawing/2014/main" id="{BFD09BFC-5E30-EE74-CB8F-A0B7B15B29E4}"/>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80010" y="0"/>
            <a:ext cx="937260" cy="857250"/>
          </a:xfrm>
          <a:prstGeom prst="rect">
            <a:avLst/>
          </a:prstGeom>
          <a:solidFill>
            <a:srgbClr val="013366"/>
          </a:solidFill>
        </p:spPr>
      </p:pic>
    </p:spTree>
    <p:extLst>
      <p:ext uri="{BB962C8B-B14F-4D97-AF65-F5344CB8AC3E}">
        <p14:creationId xmlns:p14="http://schemas.microsoft.com/office/powerpoint/2010/main" val="1035187964"/>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2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Office Theme</Template>
  <TotalTime>13611</TotalTime>
  <Words>3446</Words>
  <Application>Microsoft Office PowerPoint</Application>
  <PresentationFormat>Widescreen</PresentationFormat>
  <Paragraphs>304</Paragraphs>
  <Slides>20</Slides>
  <Notes>20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20</vt:i4>
      </vt:variant>
    </vt:vector>
  </HeadingPairs>
  <TitlesOfParts>
    <vt:vector size="28" baseType="lpstr">
      <vt:lpstr>Arial</vt:lpstr>
      <vt:lpstr>Book Antiqua</vt:lpstr>
      <vt:lpstr>Calibri</vt:lpstr>
      <vt:lpstr>Corbel</vt:lpstr>
      <vt:lpstr>Symbol</vt:lpstr>
      <vt:lpstr>Wingdings</vt:lpstr>
      <vt:lpstr>2_Blue Presentation Template - MA HHS - small logos</vt:lpstr>
      <vt:lpstr>3_Blue Presentation Template - MA HHS - small logos</vt:lpstr>
      <vt:lpstr>Massachusetts Advisory Council on Alzheimer’s Disease and All Other Dementias </vt:lpstr>
      <vt:lpstr>Agenda</vt:lpstr>
      <vt:lpstr>Looking Back, Moving Forward</vt:lpstr>
      <vt:lpstr>Looking Back, Moving Forward  What we Agreed on at May’s Meeting</vt:lpstr>
      <vt:lpstr>Looking Back, Moving Forward  Progress Made Since May</vt:lpstr>
      <vt:lpstr>Progress Made Since May - (Background Information)</vt:lpstr>
      <vt:lpstr>Progress Made Since May - Background Information (continued) </vt:lpstr>
      <vt:lpstr>Executive Office of Health and Human Services: Agency Survey</vt:lpstr>
      <vt:lpstr>How Survey Respondents Connect with People Living with Dementia and Their Caregivers</vt:lpstr>
      <vt:lpstr>EOHHS Agency Interviews </vt:lpstr>
      <vt:lpstr>Interview Goal and Questions</vt:lpstr>
      <vt:lpstr>Agency Highlights</vt:lpstr>
      <vt:lpstr>Agency Highlights (Continued)</vt:lpstr>
      <vt:lpstr>Challenges</vt:lpstr>
      <vt:lpstr>Key Findings</vt:lpstr>
      <vt:lpstr>Strategies to Consider (part 1 of 3)</vt:lpstr>
      <vt:lpstr>Strategies to Consider (part 2 of 3)</vt:lpstr>
      <vt:lpstr>Strategies to Consider (part 3 of 3)</vt:lpstr>
      <vt:lpstr>Discussion</vt:lpstr>
      <vt:lpstr>5. Next Steps &amp; Vote to Adjourn     (3 min)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pam.macleod@mass.gov</dc:creator>
  <cp:lastModifiedBy>Romano, Eleanor (ELD)</cp:lastModifiedBy>
  <cp:revision>545</cp:revision>
  <cp:lastPrinted>2025-09-11T19:06:25Z</cp:lastPrinted>
  <dcterms:created xsi:type="dcterms:W3CDTF">2021-12-30T21:26:11Z</dcterms:created>
  <dcterms:modified xsi:type="dcterms:W3CDTF">2025-10-14T14:46:14Z</dcterms:modified>
</cp:coreProperties>
</file>