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66" r:id="rId2"/>
    <p:sldMasterId id="2147483674" r:id="rId3"/>
    <p:sldMasterId id="2147483682" r:id="rId4"/>
    <p:sldMasterId id="2147483690" r:id="rId5"/>
    <p:sldMasterId id="2147483698" r:id="rId6"/>
  </p:sldMasterIdLst>
  <p:notesMasterIdLst>
    <p:notesMasterId r:id="rId61"/>
  </p:notesMasterIdLst>
  <p:handoutMasterIdLst>
    <p:handoutMasterId r:id="rId62"/>
  </p:handoutMasterIdLst>
  <p:sldIdLst>
    <p:sldId id="472" r:id="rId7"/>
    <p:sldId id="410" r:id="rId8"/>
    <p:sldId id="439" r:id="rId9"/>
    <p:sldId id="488" r:id="rId10"/>
    <p:sldId id="489" r:id="rId11"/>
    <p:sldId id="258" r:id="rId12"/>
    <p:sldId id="490" r:id="rId13"/>
    <p:sldId id="491" r:id="rId14"/>
    <p:sldId id="492" r:id="rId15"/>
    <p:sldId id="493" r:id="rId16"/>
    <p:sldId id="494" r:id="rId17"/>
    <p:sldId id="264" r:id="rId18"/>
    <p:sldId id="265" r:id="rId19"/>
    <p:sldId id="266" r:id="rId20"/>
    <p:sldId id="495" r:id="rId21"/>
    <p:sldId id="268" r:id="rId22"/>
    <p:sldId id="473" r:id="rId23"/>
    <p:sldId id="474" r:id="rId24"/>
    <p:sldId id="475" r:id="rId25"/>
    <p:sldId id="476" r:id="rId26"/>
    <p:sldId id="477" r:id="rId27"/>
    <p:sldId id="478" r:id="rId28"/>
    <p:sldId id="479" r:id="rId29"/>
    <p:sldId id="480" r:id="rId30"/>
    <p:sldId id="481" r:id="rId31"/>
    <p:sldId id="486" r:id="rId32"/>
    <p:sldId id="482" r:id="rId33"/>
    <p:sldId id="483" r:id="rId34"/>
    <p:sldId id="449" r:id="rId35"/>
    <p:sldId id="484" r:id="rId36"/>
    <p:sldId id="485" r:id="rId37"/>
    <p:sldId id="450" r:id="rId38"/>
    <p:sldId id="451" r:id="rId39"/>
    <p:sldId id="385" r:id="rId40"/>
    <p:sldId id="452" r:id="rId41"/>
    <p:sldId id="453" r:id="rId42"/>
    <p:sldId id="454" r:id="rId43"/>
    <p:sldId id="462" r:id="rId44"/>
    <p:sldId id="440" r:id="rId45"/>
    <p:sldId id="463" r:id="rId46"/>
    <p:sldId id="457" r:id="rId47"/>
    <p:sldId id="460" r:id="rId48"/>
    <p:sldId id="464" r:id="rId49"/>
    <p:sldId id="465" r:id="rId50"/>
    <p:sldId id="466" r:id="rId51"/>
    <p:sldId id="467" r:id="rId52"/>
    <p:sldId id="468" r:id="rId53"/>
    <p:sldId id="469" r:id="rId54"/>
    <p:sldId id="470" r:id="rId55"/>
    <p:sldId id="471" r:id="rId56"/>
    <p:sldId id="455" r:id="rId57"/>
    <p:sldId id="456" r:id="rId58"/>
    <p:sldId id="459" r:id="rId59"/>
    <p:sldId id="398" r:id="rId6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768">
          <p15:clr>
            <a:srgbClr val="A4A3A4"/>
          </p15:clr>
        </p15:guide>
        <p15:guide id="4" pos="24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ne, Mark (ANF)" initials="FM" lastIdx="8" clrIdx="0"/>
  <p:cmAuthor id="1" name="Sanchez, Natalie (ANF)" initials="SN(" lastIdx="0" clrIdx="1"/>
  <p:cmAuthor id="2" name="O'Malley, Helen (ANF)" initials="OH"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C"/>
    <a:srgbClr val="0060A8"/>
    <a:srgbClr val="765700"/>
    <a:srgbClr val="F6B600"/>
    <a:srgbClr val="A47900"/>
    <a:srgbClr val="CC9900"/>
    <a:srgbClr val="DDDCD5"/>
    <a:srgbClr val="B48500"/>
    <a:srgbClr val="221993"/>
    <a:srgbClr val="8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897" autoAdjust="0"/>
    <p:restoredTop sz="94660"/>
  </p:normalViewPr>
  <p:slideViewPr>
    <p:cSldViewPr>
      <p:cViewPr>
        <p:scale>
          <a:sx n="77" d="100"/>
          <a:sy n="77" d="100"/>
        </p:scale>
        <p:origin x="-840" y="-42"/>
      </p:cViewPr>
      <p:guideLst>
        <p:guide orient="horz" pos="2160"/>
        <p:guide orient="horz" pos="768"/>
        <p:guide pos="2880"/>
        <p:guide pos="2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28" y="-3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2464" tIns="46232" rIns="92464" bIns="46232" rtlCol="0"/>
          <a:lstStyle>
            <a:lvl1pPr algn="l">
              <a:defRPr sz="1200"/>
            </a:lvl1pPr>
          </a:lstStyle>
          <a:p>
            <a:endParaRPr lang="en-US" dirty="0"/>
          </a:p>
        </p:txBody>
      </p:sp>
      <p:sp>
        <p:nvSpPr>
          <p:cNvPr id="3" name="Date Placeholder 2"/>
          <p:cNvSpPr>
            <a:spLocks noGrp="1"/>
          </p:cNvSpPr>
          <p:nvPr>
            <p:ph type="dt" sz="quarter" idx="1"/>
          </p:nvPr>
        </p:nvSpPr>
        <p:spPr>
          <a:xfrm>
            <a:off x="4022485" y="0"/>
            <a:ext cx="3078383" cy="469745"/>
          </a:xfrm>
          <a:prstGeom prst="rect">
            <a:avLst/>
          </a:prstGeom>
        </p:spPr>
        <p:txBody>
          <a:bodyPr vert="horz" lIns="92464" tIns="46232" rIns="92464" bIns="46232" rtlCol="0"/>
          <a:lstStyle>
            <a:lvl1pPr algn="r">
              <a:defRPr sz="1200"/>
            </a:lvl1pPr>
          </a:lstStyle>
          <a:p>
            <a:endParaRPr lang="en-US" dirty="0"/>
          </a:p>
        </p:txBody>
      </p:sp>
      <p:sp>
        <p:nvSpPr>
          <p:cNvPr id="4" name="Footer Placeholder 3"/>
          <p:cNvSpPr>
            <a:spLocks noGrp="1"/>
          </p:cNvSpPr>
          <p:nvPr>
            <p:ph type="ftr" sz="quarter" idx="2"/>
          </p:nvPr>
        </p:nvSpPr>
        <p:spPr>
          <a:xfrm>
            <a:off x="0" y="8917127"/>
            <a:ext cx="3078383" cy="469745"/>
          </a:xfrm>
          <a:prstGeom prst="rect">
            <a:avLst/>
          </a:prstGeom>
        </p:spPr>
        <p:txBody>
          <a:bodyPr vert="horz" lIns="92464" tIns="46232" rIns="92464" bIns="46232"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485" y="8917127"/>
            <a:ext cx="3078383" cy="469745"/>
          </a:xfrm>
          <a:prstGeom prst="rect">
            <a:avLst/>
          </a:prstGeom>
        </p:spPr>
        <p:txBody>
          <a:bodyPr vert="horz" lIns="92464" tIns="46232" rIns="92464" bIns="46232" rtlCol="0" anchor="b"/>
          <a:lstStyle>
            <a:lvl1pPr algn="r">
              <a:defRPr sz="1200"/>
            </a:lvl1pPr>
          </a:lstStyle>
          <a:p>
            <a:fld id="{0067DF2E-02ED-4A4C-8E06-6129E718A6A6}" type="slidenum">
              <a:rPr lang="en-US" smtClean="0"/>
              <a:pPr/>
              <a:t>‹#›</a:t>
            </a:fld>
            <a:endParaRPr lang="en-US" dirty="0"/>
          </a:p>
        </p:txBody>
      </p:sp>
    </p:spTree>
    <p:extLst>
      <p:ext uri="{BB962C8B-B14F-4D97-AF65-F5344CB8AC3E}">
        <p14:creationId xmlns:p14="http://schemas.microsoft.com/office/powerpoint/2010/main" val="333336392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9B3A0E2F-76B9-417E-B0DC-AF868851F63D}" type="slidenum">
              <a:rPr lang="en-US" smtClean="0"/>
              <a:pPr/>
              <a:t>‹#›</a:t>
            </a:fld>
            <a:endParaRPr lang="en-US" dirty="0"/>
          </a:p>
        </p:txBody>
      </p:sp>
    </p:spTree>
    <p:extLst>
      <p:ext uri="{BB962C8B-B14F-4D97-AF65-F5344CB8AC3E}">
        <p14:creationId xmlns:p14="http://schemas.microsoft.com/office/powerpoint/2010/main" val="28147906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1</a:t>
            </a:fld>
            <a:endParaRPr lang="en-US" dirty="0">
              <a:solidFill>
                <a:srgbClr val="FFFFFF"/>
              </a:solidFill>
            </a:endParaRPr>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9837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9197722f0d_0_53: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9197722f0d_0_53: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93" name="Google Shape;93;g9197722f0d_0_53: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10</a:t>
            </a:fld>
            <a:endParaRPr/>
          </a:p>
        </p:txBody>
      </p:sp>
      <p:sp>
        <p:nvSpPr>
          <p:cNvPr id="94" name="Google Shape;94;g9197722f0d_0_53:notes"/>
          <p:cNvSpPr txBox="1">
            <a:spLocks noGrp="1"/>
          </p:cNvSpPr>
          <p:nvPr>
            <p:ph type="ftr" idx="11"/>
          </p:nvPr>
        </p:nvSpPr>
        <p:spPr>
          <a:xfrm>
            <a:off x="0" y="8917422"/>
            <a:ext cx="3077700" cy="469500"/>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4:notes"/>
          <p:cNvSpPr txBox="1">
            <a:spLocks noGrp="1"/>
          </p:cNvSpPr>
          <p:nvPr>
            <p:ph type="body" idx="1"/>
          </p:nvPr>
        </p:nvSpPr>
        <p:spPr>
          <a:xfrm>
            <a:off x="710248" y="4459526"/>
            <a:ext cx="5681980" cy="4224814"/>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102" name="Google Shape;102;p4:notes"/>
          <p:cNvSpPr txBox="1">
            <a:spLocks noGrp="1"/>
          </p:cNvSpPr>
          <p:nvPr>
            <p:ph type="sldNum" idx="12"/>
          </p:nvPr>
        </p:nvSpPr>
        <p:spPr>
          <a:xfrm>
            <a:off x="4023093" y="8917422"/>
            <a:ext cx="3077739" cy="469424"/>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11</a:t>
            </a:fld>
            <a:endParaRPr/>
          </a:p>
        </p:txBody>
      </p:sp>
      <p:sp>
        <p:nvSpPr>
          <p:cNvPr id="103" name="Google Shape;103;p4:notes"/>
          <p:cNvSpPr txBox="1">
            <a:spLocks noGrp="1"/>
          </p:cNvSpPr>
          <p:nvPr>
            <p:ph type="ftr" idx="11"/>
          </p:nvPr>
        </p:nvSpPr>
        <p:spPr>
          <a:xfrm>
            <a:off x="0" y="8917422"/>
            <a:ext cx="3077739" cy="469424"/>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197722f0d_0_8: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9197722f0d_0_8: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111" name="Google Shape;111;g9197722f0d_0_8: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12</a:t>
            </a:fld>
            <a:endParaRPr/>
          </a:p>
        </p:txBody>
      </p:sp>
      <p:sp>
        <p:nvSpPr>
          <p:cNvPr id="112" name="Google Shape;112;g9197722f0d_0_8:notes"/>
          <p:cNvSpPr txBox="1">
            <a:spLocks noGrp="1"/>
          </p:cNvSpPr>
          <p:nvPr>
            <p:ph type="ftr" idx="11"/>
          </p:nvPr>
        </p:nvSpPr>
        <p:spPr>
          <a:xfrm>
            <a:off x="0" y="8917422"/>
            <a:ext cx="3077700" cy="469500"/>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9197722f0d_0_0: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9197722f0d_0_0: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457200" lvl="0" indent="-317500" algn="l" rtl="0">
              <a:spcBef>
                <a:spcPts val="0"/>
              </a:spcBef>
              <a:spcAft>
                <a:spcPts val="0"/>
              </a:spcAft>
              <a:buSzPts val="1400"/>
              <a:buChar char="-"/>
            </a:pPr>
            <a:r>
              <a:rPr lang="en-US"/>
              <a:t>186,000 clinicians in MA impacted/eligible for this training </a:t>
            </a:r>
            <a:endParaRPr/>
          </a:p>
          <a:p>
            <a:pPr marL="457200" lvl="0" indent="-317500" algn="l" rtl="0">
              <a:spcBef>
                <a:spcPts val="0"/>
              </a:spcBef>
              <a:spcAft>
                <a:spcPts val="0"/>
              </a:spcAft>
              <a:buSzPts val="1400"/>
              <a:buChar char="-"/>
            </a:pPr>
            <a:r>
              <a:rPr lang="en-US" sz="1150" i="1">
                <a:solidFill>
                  <a:srgbClr val="333333"/>
                </a:solidFill>
                <a:highlight>
                  <a:srgbClr val="FFFFFF"/>
                </a:highlight>
                <a:latin typeface="Georgia"/>
                <a:ea typeface="Georgia"/>
                <a:cs typeface="Georgia"/>
                <a:sym typeface="Georgia"/>
              </a:rPr>
              <a:t>All applicants and licensees who apply for a license from November 7, 2018 through June 30, 2019, shall hereby be granted an administrative waiver of the Alzheimer’s educational training requirement for this licensing cycle. As of June 27, 2019, the waiver has been extended to December 31, 2019. All licensees will have until November 6, 2022 to complete this one-time requirement.</a:t>
            </a:r>
            <a:endParaRPr sz="1400" i="1">
              <a:latin typeface="Arial"/>
              <a:ea typeface="Arial"/>
              <a:cs typeface="Arial"/>
              <a:sym typeface="Arial"/>
            </a:endParaRPr>
          </a:p>
          <a:p>
            <a:pPr marL="457200" lvl="0" indent="-317500" algn="l" rtl="0">
              <a:spcBef>
                <a:spcPts val="0"/>
              </a:spcBef>
              <a:spcAft>
                <a:spcPts val="0"/>
              </a:spcAft>
              <a:buSzPts val="1400"/>
              <a:buChar char="-"/>
            </a:pPr>
            <a:endParaRPr/>
          </a:p>
        </p:txBody>
      </p:sp>
      <p:sp>
        <p:nvSpPr>
          <p:cNvPr id="120" name="Google Shape;120;g9197722f0d_0_0: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13</a:t>
            </a:fld>
            <a:endParaRPr/>
          </a:p>
        </p:txBody>
      </p:sp>
      <p:sp>
        <p:nvSpPr>
          <p:cNvPr id="121" name="Google Shape;121;g9197722f0d_0_0:notes"/>
          <p:cNvSpPr txBox="1">
            <a:spLocks noGrp="1"/>
          </p:cNvSpPr>
          <p:nvPr>
            <p:ph type="ftr" idx="11"/>
          </p:nvPr>
        </p:nvSpPr>
        <p:spPr>
          <a:xfrm>
            <a:off x="0" y="8917422"/>
            <a:ext cx="3077700" cy="469500"/>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9197722f0d_0_16: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9197722f0d_0_16: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129" name="Google Shape;129;g9197722f0d_0_16: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14</a:t>
            </a:fld>
            <a:endParaRPr/>
          </a:p>
        </p:txBody>
      </p:sp>
      <p:sp>
        <p:nvSpPr>
          <p:cNvPr id="130" name="Google Shape;130;g9197722f0d_0_16:notes"/>
          <p:cNvSpPr txBox="1">
            <a:spLocks noGrp="1"/>
          </p:cNvSpPr>
          <p:nvPr>
            <p:ph type="ftr" idx="11"/>
          </p:nvPr>
        </p:nvSpPr>
        <p:spPr>
          <a:xfrm>
            <a:off x="0" y="8917422"/>
            <a:ext cx="3077700" cy="469500"/>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197722f0d_0_25: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9197722f0d_0_25: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139" name="Google Shape;139;g9197722f0d_0_25: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15</a:t>
            </a:fld>
            <a:endParaRPr/>
          </a:p>
        </p:txBody>
      </p:sp>
      <p:sp>
        <p:nvSpPr>
          <p:cNvPr id="140" name="Google Shape;140;g9197722f0d_0_25:notes"/>
          <p:cNvSpPr txBox="1">
            <a:spLocks noGrp="1"/>
          </p:cNvSpPr>
          <p:nvPr>
            <p:ph type="ftr" idx="11"/>
          </p:nvPr>
        </p:nvSpPr>
        <p:spPr>
          <a:xfrm>
            <a:off x="0" y="8917422"/>
            <a:ext cx="3077700" cy="469500"/>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197722f0d_0_68: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9197722f0d_0_68: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The training for protective services caseworkers must specifically focus on recognizing signs and symptoms of cognitive impairment including but not limited to Alzheimer’s disease and understanding how cognitive impairment may affect screening, investigation and service planning. </a:t>
            </a:r>
            <a:endParaRPr/>
          </a:p>
          <a:p>
            <a:pPr marL="0" lvl="0" indent="0" algn="l" rtl="0">
              <a:spcBef>
                <a:spcPts val="0"/>
              </a:spcBef>
              <a:spcAft>
                <a:spcPts val="0"/>
              </a:spcAft>
              <a:buNone/>
            </a:pPr>
            <a:endParaRPr/>
          </a:p>
        </p:txBody>
      </p:sp>
      <p:sp>
        <p:nvSpPr>
          <p:cNvPr id="148" name="Google Shape;148;g9197722f0d_0_68: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16</a:t>
            </a:fld>
            <a:endParaRPr/>
          </a:p>
        </p:txBody>
      </p:sp>
      <p:sp>
        <p:nvSpPr>
          <p:cNvPr id="149" name="Google Shape;149;g9197722f0d_0_68:notes"/>
          <p:cNvSpPr txBox="1">
            <a:spLocks noGrp="1"/>
          </p:cNvSpPr>
          <p:nvPr>
            <p:ph type="ftr" idx="11"/>
          </p:nvPr>
        </p:nvSpPr>
        <p:spPr>
          <a:xfrm>
            <a:off x="0" y="8917422"/>
            <a:ext cx="3077700" cy="469500"/>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17</a:t>
            </a:fld>
            <a:endParaRPr lang="en-US" dirty="0">
              <a:solidFill>
                <a:srgbClr val="FFFFFF"/>
              </a:solidFill>
            </a:endParaRPr>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98373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Pam (1 min)</a:t>
            </a:r>
          </a:p>
          <a:p>
            <a:r>
              <a:rPr lang="en-US" dirty="0"/>
              <a:t>Each movement</a:t>
            </a:r>
            <a:r>
              <a:rPr lang="en-US" baseline="0" dirty="0"/>
              <a:t> is very similar – see red highlighting. Rooted in the theory of “active aging”</a:t>
            </a:r>
          </a:p>
          <a:p>
            <a:r>
              <a:rPr lang="en-US" dirty="0"/>
              <a:t>AF movement</a:t>
            </a:r>
            <a:r>
              <a:rPr lang="en-US" baseline="0" dirty="0"/>
              <a:t> is about people of all ages placing a special focus on older adults</a:t>
            </a:r>
          </a:p>
          <a:p>
            <a:r>
              <a:rPr lang="en-US" dirty="0"/>
              <a:t>DF movement</a:t>
            </a:r>
            <a:r>
              <a:rPr lang="en-US" baseline="0" dirty="0"/>
              <a:t> focuses solely on people living w/ dementia and their care partners.</a:t>
            </a:r>
          </a:p>
        </p:txBody>
      </p:sp>
      <p:sp>
        <p:nvSpPr>
          <p:cNvPr id="4" name="Slide Number Placeholder 3"/>
          <p:cNvSpPr>
            <a:spLocks noGrp="1"/>
          </p:cNvSpPr>
          <p:nvPr>
            <p:ph type="sldNum" sz="quarter" idx="10"/>
          </p:nvPr>
        </p:nvSpPr>
        <p:spPr/>
        <p:txBody>
          <a:bodyPr/>
          <a:lstStyle/>
          <a:p>
            <a:fld id="{EE3D573D-FC3F-4F7A-AEC4-A04883F97C73}" type="slidenum">
              <a:rPr lang="en-US" smtClean="0"/>
              <a:t>19</a:t>
            </a:fld>
            <a:endParaRPr lang="en-US" dirty="0"/>
          </a:p>
        </p:txBody>
      </p:sp>
    </p:spTree>
    <p:extLst>
      <p:ext uri="{BB962C8B-B14F-4D97-AF65-F5344CB8AC3E}">
        <p14:creationId xmlns:p14="http://schemas.microsoft.com/office/powerpoint/2010/main" val="3605030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9B3A0E2F-76B9-417E-B0DC-AF868851F63D}" type="slidenum">
              <a:rPr lang="en-US" smtClean="0"/>
              <a:pPr/>
              <a:t>20</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463433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9B3A0E2F-76B9-417E-B0DC-AF868851F63D}" type="slidenum">
              <a:rPr lang="en-US" smtClean="0"/>
              <a:pPr/>
              <a:t>2</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563065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9B3A0E2F-76B9-417E-B0DC-AF868851F63D}" type="slidenum">
              <a:rPr lang="en-US" smtClean="0"/>
              <a:pPr/>
              <a:t>21</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837591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9B3A0E2F-76B9-417E-B0DC-AF868851F63D}" type="slidenum">
              <a:rPr lang="en-US" smtClean="0"/>
              <a:pPr/>
              <a:t>22</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07991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750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343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915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253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197722f0d_0_8: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9197722f0d_0_8: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dirty="0"/>
          </a:p>
        </p:txBody>
      </p:sp>
      <p:sp>
        <p:nvSpPr>
          <p:cNvPr id="111" name="Google Shape;111;g9197722f0d_0_8: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27</a:t>
            </a:fld>
            <a:endParaRPr dirty="0"/>
          </a:p>
        </p:txBody>
      </p:sp>
      <p:sp>
        <p:nvSpPr>
          <p:cNvPr id="112" name="Google Shape;112;g9197722f0d_0_8:notes"/>
          <p:cNvSpPr txBox="1">
            <a:spLocks noGrp="1"/>
          </p:cNvSpPr>
          <p:nvPr>
            <p:ph type="ftr" idx="11"/>
          </p:nvPr>
        </p:nvSpPr>
        <p:spPr>
          <a:xfrm>
            <a:off x="0" y="8917422"/>
            <a:ext cx="3077700" cy="469500"/>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51513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001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9699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255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9B3A0E2F-76B9-417E-B0DC-AF868851F63D}" type="slidenum">
              <a:rPr lang="en-US" smtClean="0"/>
              <a:pPr/>
              <a:t>3</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203706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622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32</a:t>
            </a:fld>
            <a:endParaRPr lang="en-US" dirty="0">
              <a:solidFill>
                <a:srgbClr val="FFFFFF"/>
              </a:solidFill>
            </a:endParaRPr>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983736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197722f0d_0_8: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9197722f0d_0_8: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dirty="0"/>
          </a:p>
        </p:txBody>
      </p:sp>
      <p:sp>
        <p:nvSpPr>
          <p:cNvPr id="111" name="Google Shape;111;g9197722f0d_0_8: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33</a:t>
            </a:fld>
            <a:endParaRPr dirty="0"/>
          </a:p>
        </p:txBody>
      </p:sp>
      <p:sp>
        <p:nvSpPr>
          <p:cNvPr id="112" name="Google Shape;112;g9197722f0d_0_8:notes"/>
          <p:cNvSpPr txBox="1">
            <a:spLocks noGrp="1"/>
          </p:cNvSpPr>
          <p:nvPr>
            <p:ph type="ftr" idx="11"/>
          </p:nvPr>
        </p:nvSpPr>
        <p:spPr>
          <a:xfrm>
            <a:off x="0" y="8917422"/>
            <a:ext cx="3077700" cy="469500"/>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3E9352-95D2-4070-8DBD-0CD3203D2301}" type="slidenum">
              <a:rPr lang="en-US" smtClean="0"/>
              <a:t>34</a:t>
            </a:fld>
            <a:endParaRPr lang="en-US" dirty="0"/>
          </a:p>
        </p:txBody>
      </p:sp>
    </p:spTree>
    <p:extLst>
      <p:ext uri="{BB962C8B-B14F-4D97-AF65-F5344CB8AC3E}">
        <p14:creationId xmlns:p14="http://schemas.microsoft.com/office/powerpoint/2010/main" val="1078182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3E9352-95D2-4070-8DBD-0CD3203D2301}" type="slidenum">
              <a:rPr lang="en-US" smtClean="0"/>
              <a:t>35</a:t>
            </a:fld>
            <a:endParaRPr lang="en-US" dirty="0"/>
          </a:p>
        </p:txBody>
      </p:sp>
    </p:spTree>
    <p:extLst>
      <p:ext uri="{BB962C8B-B14F-4D97-AF65-F5344CB8AC3E}">
        <p14:creationId xmlns:p14="http://schemas.microsoft.com/office/powerpoint/2010/main" val="2150198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3E9352-95D2-4070-8DBD-0CD3203D2301}" type="slidenum">
              <a:rPr lang="en-US" smtClean="0"/>
              <a:t>36</a:t>
            </a:fld>
            <a:endParaRPr lang="en-US" dirty="0"/>
          </a:p>
        </p:txBody>
      </p:sp>
    </p:spTree>
    <p:extLst>
      <p:ext uri="{BB962C8B-B14F-4D97-AF65-F5344CB8AC3E}">
        <p14:creationId xmlns:p14="http://schemas.microsoft.com/office/powerpoint/2010/main" val="37894103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197722f0d_0_8: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9197722f0d_0_8: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dirty="0"/>
          </a:p>
        </p:txBody>
      </p:sp>
      <p:sp>
        <p:nvSpPr>
          <p:cNvPr id="111" name="Google Shape;111;g9197722f0d_0_8: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37</a:t>
            </a:fld>
            <a:endParaRPr dirty="0"/>
          </a:p>
        </p:txBody>
      </p:sp>
      <p:sp>
        <p:nvSpPr>
          <p:cNvPr id="112" name="Google Shape;112;g9197722f0d_0_8:notes"/>
          <p:cNvSpPr txBox="1">
            <a:spLocks noGrp="1"/>
          </p:cNvSpPr>
          <p:nvPr>
            <p:ph type="ftr" idx="11"/>
          </p:nvPr>
        </p:nvSpPr>
        <p:spPr>
          <a:xfrm>
            <a:off x="0" y="8917422"/>
            <a:ext cx="3077700" cy="469500"/>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51513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197722f0d_0_8: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9197722f0d_0_8: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dirty="0"/>
          </a:p>
        </p:txBody>
      </p:sp>
      <p:sp>
        <p:nvSpPr>
          <p:cNvPr id="111" name="Google Shape;111;g9197722f0d_0_8: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38</a:t>
            </a:fld>
            <a:endParaRPr dirty="0"/>
          </a:p>
        </p:txBody>
      </p:sp>
      <p:sp>
        <p:nvSpPr>
          <p:cNvPr id="112" name="Google Shape;112;g9197722f0d_0_8:notes"/>
          <p:cNvSpPr txBox="1">
            <a:spLocks noGrp="1"/>
          </p:cNvSpPr>
          <p:nvPr>
            <p:ph type="ftr" idx="11"/>
          </p:nvPr>
        </p:nvSpPr>
        <p:spPr>
          <a:xfrm>
            <a:off x="0" y="8917422"/>
            <a:ext cx="3077700" cy="469500"/>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581219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197722f0d_0_8: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9197722f0d_0_8: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dirty="0"/>
          </a:p>
        </p:txBody>
      </p:sp>
      <p:sp>
        <p:nvSpPr>
          <p:cNvPr id="111" name="Google Shape;111;g9197722f0d_0_8: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39</a:t>
            </a:fld>
            <a:endParaRPr dirty="0"/>
          </a:p>
        </p:txBody>
      </p:sp>
      <p:sp>
        <p:nvSpPr>
          <p:cNvPr id="112" name="Google Shape;112;g9197722f0d_0_8:notes"/>
          <p:cNvSpPr txBox="1">
            <a:spLocks noGrp="1"/>
          </p:cNvSpPr>
          <p:nvPr>
            <p:ph type="ftr" idx="11"/>
          </p:nvPr>
        </p:nvSpPr>
        <p:spPr>
          <a:xfrm>
            <a:off x="0" y="8917422"/>
            <a:ext cx="3077700" cy="469500"/>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471406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197722f0d_0_8: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9197722f0d_0_8: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dirty="0"/>
          </a:p>
        </p:txBody>
      </p:sp>
      <p:sp>
        <p:nvSpPr>
          <p:cNvPr id="111" name="Google Shape;111;g9197722f0d_0_8: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40</a:t>
            </a:fld>
            <a:endParaRPr dirty="0"/>
          </a:p>
        </p:txBody>
      </p:sp>
      <p:sp>
        <p:nvSpPr>
          <p:cNvPr id="112" name="Google Shape;112;g9197722f0d_0_8:notes"/>
          <p:cNvSpPr txBox="1">
            <a:spLocks noGrp="1"/>
          </p:cNvSpPr>
          <p:nvPr>
            <p:ph type="ftr" idx="11"/>
          </p:nvPr>
        </p:nvSpPr>
        <p:spPr>
          <a:xfrm>
            <a:off x="0" y="8917422"/>
            <a:ext cx="3077700" cy="469500"/>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37280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 name="Google Shape;35;p1:notes"/>
          <p:cNvSpPr txBox="1">
            <a:spLocks noGrp="1"/>
          </p:cNvSpPr>
          <p:nvPr>
            <p:ph type="body" idx="1"/>
          </p:nvPr>
        </p:nvSpPr>
        <p:spPr>
          <a:xfrm>
            <a:off x="710248" y="4459526"/>
            <a:ext cx="5681980" cy="4224814"/>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36" name="Google Shape;36;p1:notes"/>
          <p:cNvSpPr txBox="1">
            <a:spLocks noGrp="1"/>
          </p:cNvSpPr>
          <p:nvPr>
            <p:ph type="sldNum" idx="12"/>
          </p:nvPr>
        </p:nvSpPr>
        <p:spPr>
          <a:xfrm>
            <a:off x="4023093" y="8917422"/>
            <a:ext cx="3077739" cy="469424"/>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4</a:t>
            </a:fld>
            <a:endParaRPr/>
          </a:p>
        </p:txBody>
      </p:sp>
      <p:sp>
        <p:nvSpPr>
          <p:cNvPr id="37" name="Google Shape;37;p1:notes"/>
          <p:cNvSpPr txBox="1">
            <a:spLocks noGrp="1"/>
          </p:cNvSpPr>
          <p:nvPr>
            <p:ph type="ftr" idx="11"/>
          </p:nvPr>
        </p:nvSpPr>
        <p:spPr>
          <a:xfrm>
            <a:off x="0" y="8917422"/>
            <a:ext cx="3077739" cy="469424"/>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197722f0d_0_8: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9197722f0d_0_8: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dirty="0"/>
          </a:p>
        </p:txBody>
      </p:sp>
      <p:sp>
        <p:nvSpPr>
          <p:cNvPr id="111" name="Google Shape;111;g9197722f0d_0_8: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41</a:t>
            </a:fld>
            <a:endParaRPr dirty="0"/>
          </a:p>
        </p:txBody>
      </p:sp>
      <p:sp>
        <p:nvSpPr>
          <p:cNvPr id="112" name="Google Shape;112;g9197722f0d_0_8:notes"/>
          <p:cNvSpPr txBox="1">
            <a:spLocks noGrp="1"/>
          </p:cNvSpPr>
          <p:nvPr>
            <p:ph type="ftr" idx="11"/>
          </p:nvPr>
        </p:nvSpPr>
        <p:spPr>
          <a:xfrm>
            <a:off x="0" y="8917422"/>
            <a:ext cx="3077700" cy="469500"/>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961594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197722f0d_0_8: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9197722f0d_0_8: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dirty="0"/>
          </a:p>
        </p:txBody>
      </p:sp>
      <p:sp>
        <p:nvSpPr>
          <p:cNvPr id="111" name="Google Shape;111;g9197722f0d_0_8: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42</a:t>
            </a:fld>
            <a:endParaRPr dirty="0"/>
          </a:p>
        </p:txBody>
      </p:sp>
      <p:sp>
        <p:nvSpPr>
          <p:cNvPr id="112" name="Google Shape;112;g9197722f0d_0_8:notes"/>
          <p:cNvSpPr txBox="1">
            <a:spLocks noGrp="1"/>
          </p:cNvSpPr>
          <p:nvPr>
            <p:ph type="ftr" idx="11"/>
          </p:nvPr>
        </p:nvSpPr>
        <p:spPr>
          <a:xfrm>
            <a:off x="0" y="8917422"/>
            <a:ext cx="3077700" cy="469500"/>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902485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197722f0d_0_8: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9197722f0d_0_8: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dirty="0"/>
          </a:p>
        </p:txBody>
      </p:sp>
      <p:sp>
        <p:nvSpPr>
          <p:cNvPr id="111" name="Google Shape;111;g9197722f0d_0_8: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43</a:t>
            </a:fld>
            <a:endParaRPr dirty="0"/>
          </a:p>
        </p:txBody>
      </p:sp>
      <p:sp>
        <p:nvSpPr>
          <p:cNvPr id="112" name="Google Shape;112;g9197722f0d_0_8:notes"/>
          <p:cNvSpPr txBox="1">
            <a:spLocks noGrp="1"/>
          </p:cNvSpPr>
          <p:nvPr>
            <p:ph type="ftr" idx="11"/>
          </p:nvPr>
        </p:nvSpPr>
        <p:spPr>
          <a:xfrm>
            <a:off x="0" y="8917422"/>
            <a:ext cx="3077700" cy="469500"/>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15703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197722f0d_0_8: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9197722f0d_0_8: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dirty="0"/>
          </a:p>
        </p:txBody>
      </p:sp>
      <p:sp>
        <p:nvSpPr>
          <p:cNvPr id="111" name="Google Shape;111;g9197722f0d_0_8: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44</a:t>
            </a:fld>
            <a:endParaRPr dirty="0"/>
          </a:p>
        </p:txBody>
      </p:sp>
      <p:sp>
        <p:nvSpPr>
          <p:cNvPr id="112" name="Google Shape;112;g9197722f0d_0_8:notes"/>
          <p:cNvSpPr txBox="1">
            <a:spLocks noGrp="1"/>
          </p:cNvSpPr>
          <p:nvPr>
            <p:ph type="ftr" idx="11"/>
          </p:nvPr>
        </p:nvSpPr>
        <p:spPr>
          <a:xfrm>
            <a:off x="0" y="8917422"/>
            <a:ext cx="3077700" cy="469500"/>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48598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197722f0d_0_8: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9197722f0d_0_8: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dirty="0"/>
          </a:p>
        </p:txBody>
      </p:sp>
      <p:sp>
        <p:nvSpPr>
          <p:cNvPr id="111" name="Google Shape;111;g9197722f0d_0_8: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45</a:t>
            </a:fld>
            <a:endParaRPr dirty="0"/>
          </a:p>
        </p:txBody>
      </p:sp>
      <p:sp>
        <p:nvSpPr>
          <p:cNvPr id="112" name="Google Shape;112;g9197722f0d_0_8:notes"/>
          <p:cNvSpPr txBox="1">
            <a:spLocks noGrp="1"/>
          </p:cNvSpPr>
          <p:nvPr>
            <p:ph type="ftr" idx="11"/>
          </p:nvPr>
        </p:nvSpPr>
        <p:spPr>
          <a:xfrm>
            <a:off x="0" y="8917422"/>
            <a:ext cx="3077700" cy="469500"/>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270064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197722f0d_0_8: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9197722f0d_0_8: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dirty="0"/>
          </a:p>
        </p:txBody>
      </p:sp>
      <p:sp>
        <p:nvSpPr>
          <p:cNvPr id="111" name="Google Shape;111;g9197722f0d_0_8: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46</a:t>
            </a:fld>
            <a:endParaRPr dirty="0"/>
          </a:p>
        </p:txBody>
      </p:sp>
      <p:sp>
        <p:nvSpPr>
          <p:cNvPr id="112" name="Google Shape;112;g9197722f0d_0_8:notes"/>
          <p:cNvSpPr txBox="1">
            <a:spLocks noGrp="1"/>
          </p:cNvSpPr>
          <p:nvPr>
            <p:ph type="ftr" idx="11"/>
          </p:nvPr>
        </p:nvSpPr>
        <p:spPr>
          <a:xfrm>
            <a:off x="0" y="8917422"/>
            <a:ext cx="3077700" cy="469500"/>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162496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197722f0d_0_8: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9197722f0d_0_8: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dirty="0"/>
          </a:p>
        </p:txBody>
      </p:sp>
      <p:sp>
        <p:nvSpPr>
          <p:cNvPr id="111" name="Google Shape;111;g9197722f0d_0_8: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47</a:t>
            </a:fld>
            <a:endParaRPr dirty="0"/>
          </a:p>
        </p:txBody>
      </p:sp>
      <p:sp>
        <p:nvSpPr>
          <p:cNvPr id="112" name="Google Shape;112;g9197722f0d_0_8:notes"/>
          <p:cNvSpPr txBox="1">
            <a:spLocks noGrp="1"/>
          </p:cNvSpPr>
          <p:nvPr>
            <p:ph type="ftr" idx="11"/>
          </p:nvPr>
        </p:nvSpPr>
        <p:spPr>
          <a:xfrm>
            <a:off x="0" y="8917422"/>
            <a:ext cx="3077700" cy="469500"/>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025527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197722f0d_0_8: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9197722f0d_0_8: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dirty="0"/>
          </a:p>
        </p:txBody>
      </p:sp>
      <p:sp>
        <p:nvSpPr>
          <p:cNvPr id="111" name="Google Shape;111;g9197722f0d_0_8: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48</a:t>
            </a:fld>
            <a:endParaRPr dirty="0"/>
          </a:p>
        </p:txBody>
      </p:sp>
      <p:sp>
        <p:nvSpPr>
          <p:cNvPr id="112" name="Google Shape;112;g9197722f0d_0_8:notes"/>
          <p:cNvSpPr txBox="1">
            <a:spLocks noGrp="1"/>
          </p:cNvSpPr>
          <p:nvPr>
            <p:ph type="ftr" idx="11"/>
          </p:nvPr>
        </p:nvSpPr>
        <p:spPr>
          <a:xfrm>
            <a:off x="0" y="8917422"/>
            <a:ext cx="3077700" cy="469500"/>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08214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197722f0d_0_8: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9197722f0d_0_8: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dirty="0"/>
          </a:p>
        </p:txBody>
      </p:sp>
      <p:sp>
        <p:nvSpPr>
          <p:cNvPr id="111" name="Google Shape;111;g9197722f0d_0_8: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49</a:t>
            </a:fld>
            <a:endParaRPr dirty="0"/>
          </a:p>
        </p:txBody>
      </p:sp>
      <p:sp>
        <p:nvSpPr>
          <p:cNvPr id="112" name="Google Shape;112;g9197722f0d_0_8:notes"/>
          <p:cNvSpPr txBox="1">
            <a:spLocks noGrp="1"/>
          </p:cNvSpPr>
          <p:nvPr>
            <p:ph type="ftr" idx="11"/>
          </p:nvPr>
        </p:nvSpPr>
        <p:spPr>
          <a:xfrm>
            <a:off x="0" y="8917422"/>
            <a:ext cx="3077700" cy="469500"/>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19709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197722f0d_0_8: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9197722f0d_0_8: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dirty="0"/>
          </a:p>
        </p:txBody>
      </p:sp>
      <p:sp>
        <p:nvSpPr>
          <p:cNvPr id="111" name="Google Shape;111;g9197722f0d_0_8: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50</a:t>
            </a:fld>
            <a:endParaRPr dirty="0"/>
          </a:p>
        </p:txBody>
      </p:sp>
      <p:sp>
        <p:nvSpPr>
          <p:cNvPr id="112" name="Google Shape;112;g9197722f0d_0_8:notes"/>
          <p:cNvSpPr txBox="1">
            <a:spLocks noGrp="1"/>
          </p:cNvSpPr>
          <p:nvPr>
            <p:ph type="ftr" idx="11"/>
          </p:nvPr>
        </p:nvSpPr>
        <p:spPr>
          <a:xfrm>
            <a:off x="0" y="8917422"/>
            <a:ext cx="3077700" cy="469500"/>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63622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3:notes"/>
          <p:cNvSpPr txBox="1">
            <a:spLocks noGrp="1"/>
          </p:cNvSpPr>
          <p:nvPr>
            <p:ph type="body" idx="1"/>
          </p:nvPr>
        </p:nvSpPr>
        <p:spPr>
          <a:xfrm>
            <a:off x="710248" y="4459526"/>
            <a:ext cx="5681980" cy="4224814"/>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44" name="Google Shape;44;p3:notes"/>
          <p:cNvSpPr txBox="1">
            <a:spLocks noGrp="1"/>
          </p:cNvSpPr>
          <p:nvPr>
            <p:ph type="sldNum" idx="12"/>
          </p:nvPr>
        </p:nvSpPr>
        <p:spPr>
          <a:xfrm>
            <a:off x="4023093" y="8917422"/>
            <a:ext cx="3077739" cy="469424"/>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5</a:t>
            </a:fld>
            <a:endParaRPr/>
          </a:p>
        </p:txBody>
      </p:sp>
      <p:sp>
        <p:nvSpPr>
          <p:cNvPr id="45" name="Google Shape;45;p3:notes"/>
          <p:cNvSpPr txBox="1">
            <a:spLocks noGrp="1"/>
          </p:cNvSpPr>
          <p:nvPr>
            <p:ph type="ftr" idx="11"/>
          </p:nvPr>
        </p:nvSpPr>
        <p:spPr>
          <a:xfrm>
            <a:off x="0" y="8917422"/>
            <a:ext cx="3077739" cy="469424"/>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197722f0d_0_8: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9197722f0d_0_8: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dirty="0"/>
          </a:p>
        </p:txBody>
      </p:sp>
      <p:sp>
        <p:nvSpPr>
          <p:cNvPr id="111" name="Google Shape;111;g9197722f0d_0_8: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51</a:t>
            </a:fld>
            <a:endParaRPr dirty="0"/>
          </a:p>
        </p:txBody>
      </p:sp>
      <p:sp>
        <p:nvSpPr>
          <p:cNvPr id="112" name="Google Shape;112;g9197722f0d_0_8:notes"/>
          <p:cNvSpPr txBox="1">
            <a:spLocks noGrp="1"/>
          </p:cNvSpPr>
          <p:nvPr>
            <p:ph type="ftr" idx="11"/>
          </p:nvPr>
        </p:nvSpPr>
        <p:spPr>
          <a:xfrm>
            <a:off x="0" y="8917422"/>
            <a:ext cx="3077700" cy="469500"/>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356223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197722f0d_0_8: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9197722f0d_0_8: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dirty="0"/>
          </a:p>
        </p:txBody>
      </p:sp>
      <p:sp>
        <p:nvSpPr>
          <p:cNvPr id="111" name="Google Shape;111;g9197722f0d_0_8: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52</a:t>
            </a:fld>
            <a:endParaRPr dirty="0"/>
          </a:p>
        </p:txBody>
      </p:sp>
      <p:sp>
        <p:nvSpPr>
          <p:cNvPr id="112" name="Google Shape;112;g9197722f0d_0_8:notes"/>
          <p:cNvSpPr txBox="1">
            <a:spLocks noGrp="1"/>
          </p:cNvSpPr>
          <p:nvPr>
            <p:ph type="ftr" idx="11"/>
          </p:nvPr>
        </p:nvSpPr>
        <p:spPr>
          <a:xfrm>
            <a:off x="0" y="8917422"/>
            <a:ext cx="3077700" cy="469500"/>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816000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197722f0d_0_8: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9197722f0d_0_8: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dirty="0"/>
          </a:p>
        </p:txBody>
      </p:sp>
      <p:sp>
        <p:nvSpPr>
          <p:cNvPr id="111" name="Google Shape;111;g9197722f0d_0_8: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53</a:t>
            </a:fld>
            <a:endParaRPr dirty="0"/>
          </a:p>
        </p:txBody>
      </p:sp>
      <p:sp>
        <p:nvSpPr>
          <p:cNvPr id="112" name="Google Shape;112;g9197722f0d_0_8:notes"/>
          <p:cNvSpPr txBox="1">
            <a:spLocks noGrp="1"/>
          </p:cNvSpPr>
          <p:nvPr>
            <p:ph type="ftr" idx="11"/>
          </p:nvPr>
        </p:nvSpPr>
        <p:spPr>
          <a:xfrm>
            <a:off x="0" y="8917422"/>
            <a:ext cx="3077700" cy="469500"/>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471406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62083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918ee6a526_5_20: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918ee6a526_5_20: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55" name="Google Shape;55;g918ee6a526_5_20: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6</a:t>
            </a:fld>
            <a:endParaRPr/>
          </a:p>
        </p:txBody>
      </p:sp>
      <p:sp>
        <p:nvSpPr>
          <p:cNvPr id="56" name="Google Shape;56;g918ee6a526_5_20:notes"/>
          <p:cNvSpPr txBox="1">
            <a:spLocks noGrp="1"/>
          </p:cNvSpPr>
          <p:nvPr>
            <p:ph type="ftr" idx="11"/>
          </p:nvPr>
        </p:nvSpPr>
        <p:spPr>
          <a:xfrm>
            <a:off x="0" y="8917422"/>
            <a:ext cx="3077700" cy="469500"/>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18ee6a526_5_32: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918ee6a526_5_32: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64" name="Google Shape;64;g918ee6a526_5_32: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7</a:t>
            </a:fld>
            <a:endParaRPr/>
          </a:p>
        </p:txBody>
      </p:sp>
      <p:sp>
        <p:nvSpPr>
          <p:cNvPr id="65" name="Google Shape;65;g918ee6a526_5_32:notes"/>
          <p:cNvSpPr txBox="1">
            <a:spLocks noGrp="1"/>
          </p:cNvSpPr>
          <p:nvPr>
            <p:ph type="ftr" idx="11"/>
          </p:nvPr>
        </p:nvSpPr>
        <p:spPr>
          <a:xfrm>
            <a:off x="0" y="8917422"/>
            <a:ext cx="3077700" cy="469500"/>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918ee6a526_5_9: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g918ee6a526_5_9: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72" name="Google Shape;72;g918ee6a526_5_9: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8</a:t>
            </a:fld>
            <a:endParaRPr/>
          </a:p>
        </p:txBody>
      </p:sp>
      <p:sp>
        <p:nvSpPr>
          <p:cNvPr id="73" name="Google Shape;73;g918ee6a526_5_9:notes"/>
          <p:cNvSpPr txBox="1">
            <a:spLocks noGrp="1"/>
          </p:cNvSpPr>
          <p:nvPr>
            <p:ph type="ftr" idx="11"/>
          </p:nvPr>
        </p:nvSpPr>
        <p:spPr>
          <a:xfrm>
            <a:off x="0" y="8917422"/>
            <a:ext cx="3077700" cy="469500"/>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9197722f0d_0_33:notes"/>
          <p:cNvSpPr>
            <a:spLocks noGrp="1" noRot="1" noChangeAspect="1"/>
          </p:cNvSpPr>
          <p:nvPr>
            <p:ph type="sldImg" idx="2"/>
          </p:nvPr>
        </p:nvSpPr>
        <p:spPr>
          <a:xfrm>
            <a:off x="1203325" y="703263"/>
            <a:ext cx="4695900" cy="35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g9197722f0d_0_33:notes"/>
          <p:cNvSpPr txBox="1">
            <a:spLocks noGrp="1"/>
          </p:cNvSpPr>
          <p:nvPr>
            <p:ph type="body" idx="1"/>
          </p:nvPr>
        </p:nvSpPr>
        <p:spPr>
          <a:xfrm>
            <a:off x="710248" y="4459526"/>
            <a:ext cx="5682000" cy="4224900"/>
          </a:xfrm>
          <a:prstGeom prst="rect">
            <a:avLst/>
          </a:prstGeom>
          <a:noFill/>
          <a:ln>
            <a:noFill/>
          </a:ln>
        </p:spPr>
        <p:txBody>
          <a:bodyPr spcFirstLastPara="1" wrap="square" lIns="94200" tIns="47100" rIns="94200" bIns="47100" anchor="t" anchorCtr="0">
            <a:noAutofit/>
          </a:bodyPr>
          <a:lstStyle/>
          <a:p>
            <a:pPr marL="0" lvl="0" indent="0" algn="l" rtl="0">
              <a:spcBef>
                <a:spcPts val="0"/>
              </a:spcBef>
              <a:spcAft>
                <a:spcPts val="0"/>
              </a:spcAft>
              <a:buNone/>
            </a:pPr>
            <a:endParaRPr/>
          </a:p>
        </p:txBody>
      </p:sp>
      <p:sp>
        <p:nvSpPr>
          <p:cNvPr id="81" name="Google Shape;81;g9197722f0d_0_33:notes"/>
          <p:cNvSpPr txBox="1">
            <a:spLocks noGrp="1"/>
          </p:cNvSpPr>
          <p:nvPr>
            <p:ph type="sldNum" idx="12"/>
          </p:nvPr>
        </p:nvSpPr>
        <p:spPr>
          <a:xfrm>
            <a:off x="4023093" y="8917422"/>
            <a:ext cx="3077700" cy="469500"/>
          </a:xfrm>
          <a:prstGeom prst="rect">
            <a:avLst/>
          </a:prstGeom>
          <a:noFill/>
          <a:ln>
            <a:noFill/>
          </a:ln>
        </p:spPr>
        <p:txBody>
          <a:bodyPr spcFirstLastPara="1" wrap="square" lIns="94200" tIns="47100" rIns="94200" bIns="47100" anchor="b" anchorCtr="0">
            <a:noAutofit/>
          </a:bodyPr>
          <a:lstStyle/>
          <a:p>
            <a:pPr marL="0" lvl="0" indent="0" algn="r" rtl="0">
              <a:spcBef>
                <a:spcPts val="0"/>
              </a:spcBef>
              <a:spcAft>
                <a:spcPts val="0"/>
              </a:spcAft>
              <a:buNone/>
            </a:pPr>
            <a:fld id="{00000000-1234-1234-1234-123412341234}" type="slidenum">
              <a:rPr lang="en-US"/>
              <a:t>9</a:t>
            </a:fld>
            <a:endParaRPr/>
          </a:p>
        </p:txBody>
      </p:sp>
      <p:sp>
        <p:nvSpPr>
          <p:cNvPr id="82" name="Google Shape;82;g9197722f0d_0_33:notes"/>
          <p:cNvSpPr txBox="1">
            <a:spLocks noGrp="1"/>
          </p:cNvSpPr>
          <p:nvPr>
            <p:ph type="ftr" idx="11"/>
          </p:nvPr>
        </p:nvSpPr>
        <p:spPr>
          <a:xfrm>
            <a:off x="0" y="8917422"/>
            <a:ext cx="3077700" cy="469500"/>
          </a:xfrm>
          <a:prstGeom prst="rect">
            <a:avLst/>
          </a:prstGeom>
          <a:noFill/>
          <a:ln>
            <a:noFill/>
          </a:ln>
        </p:spPr>
        <p:txBody>
          <a:bodyPr spcFirstLastPara="1" wrap="square" lIns="94200" tIns="47100" rIns="94200" bIns="47100" anchor="b"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dirty="0"/>
              <a:t>Click to edit Master title style</a:t>
            </a:r>
          </a:p>
        </p:txBody>
      </p:sp>
      <p:sp>
        <p:nvSpPr>
          <p:cNvPr id="6" name="Content Placeholder 7"/>
          <p:cNvSpPr>
            <a:spLocks noGrp="1"/>
          </p:cNvSpPr>
          <p:nvPr>
            <p:ph sz="half" idx="1"/>
          </p:nvPr>
        </p:nvSpPr>
        <p:spPr>
          <a:xfrm>
            <a:off x="533400" y="1844566"/>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047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16"/>
        <p:cNvGrpSpPr/>
        <p:nvPr/>
      </p:nvGrpSpPr>
      <p:grpSpPr>
        <a:xfrm>
          <a:off x="0" y="0"/>
          <a:ext cx="0" cy="0"/>
          <a:chOff x="0" y="0"/>
          <a:chExt cx="0" cy="0"/>
        </a:xfrm>
      </p:grpSpPr>
      <p:sp>
        <p:nvSpPr>
          <p:cNvPr id="17" name="Google Shape;17;p7"/>
          <p:cNvSpPr txBox="1">
            <a:spLocks noGrp="1"/>
          </p:cNvSpPr>
          <p:nvPr>
            <p:ph type="title"/>
          </p:nvPr>
        </p:nvSpPr>
        <p:spPr>
          <a:xfrm>
            <a:off x="736600" y="109538"/>
            <a:ext cx="5664200" cy="762000"/>
          </a:xfrm>
          <a:prstGeom prst="rect">
            <a:avLst/>
          </a:prstGeom>
          <a:noFill/>
          <a:ln>
            <a:noFill/>
          </a:ln>
        </p:spPr>
        <p:txBody>
          <a:bodyPr spcFirstLastPara="1" wrap="square" lIns="91425" tIns="45700" rIns="91425" bIns="45700" anchor="b" anchorCtr="0">
            <a:noAutofit/>
          </a:bodyPr>
          <a:lstStyle>
            <a:lvl1pPr lvl="0" algn="l">
              <a:spcBef>
                <a:spcPts val="480"/>
              </a:spcBef>
              <a:spcAft>
                <a:spcPts val="0"/>
              </a:spcAft>
              <a:buSzPts val="1400"/>
              <a:buNone/>
              <a:defRPr>
                <a:latin typeface="Calibri"/>
                <a:ea typeface="Calibri"/>
                <a:cs typeface="Calibri"/>
                <a:sym typeface="Calibri"/>
              </a:defRPr>
            </a:lvl1pPr>
            <a:lvl2pPr lvl="1" algn="l">
              <a:spcBef>
                <a:spcPts val="360"/>
              </a:spcBef>
              <a:spcAft>
                <a:spcPts val="0"/>
              </a:spcAft>
              <a:buSzPts val="1400"/>
              <a:buNone/>
              <a:defRPr/>
            </a:lvl2pPr>
            <a:lvl3pPr lvl="2" algn="l">
              <a:spcBef>
                <a:spcPts val="360"/>
              </a:spcBef>
              <a:spcAft>
                <a:spcPts val="0"/>
              </a:spcAft>
              <a:buSzPts val="1400"/>
              <a:buNone/>
              <a:defRPr/>
            </a:lvl3pPr>
            <a:lvl4pPr lvl="3" algn="l">
              <a:spcBef>
                <a:spcPts val="360"/>
              </a:spcBef>
              <a:spcAft>
                <a:spcPts val="0"/>
              </a:spcAft>
              <a:buSzPts val="1400"/>
              <a:buNone/>
              <a:defRPr/>
            </a:lvl4pPr>
            <a:lvl5pPr lvl="4" algn="l">
              <a:spcBef>
                <a:spcPts val="360"/>
              </a:spcBef>
              <a:spcAft>
                <a:spcPts val="0"/>
              </a:spcAft>
              <a:buSzPts val="1400"/>
              <a:buNone/>
              <a:defRPr/>
            </a:lvl5pPr>
            <a:lvl6pPr lvl="5" algn="l">
              <a:spcBef>
                <a:spcPts val="360"/>
              </a:spcBef>
              <a:spcAft>
                <a:spcPts val="0"/>
              </a:spcAft>
              <a:buSzPts val="1400"/>
              <a:buNone/>
              <a:defRPr/>
            </a:lvl6pPr>
            <a:lvl7pPr lvl="6" algn="l">
              <a:spcBef>
                <a:spcPts val="360"/>
              </a:spcBef>
              <a:spcAft>
                <a:spcPts val="0"/>
              </a:spcAft>
              <a:buSzPts val="1400"/>
              <a:buNone/>
              <a:defRPr/>
            </a:lvl7pPr>
            <a:lvl8pPr lvl="7" algn="l">
              <a:spcBef>
                <a:spcPts val="360"/>
              </a:spcBef>
              <a:spcAft>
                <a:spcPts val="0"/>
              </a:spcAft>
              <a:buSzPts val="1400"/>
              <a:buNone/>
              <a:defRPr/>
            </a:lvl8pPr>
            <a:lvl9pPr lvl="8" algn="l">
              <a:spcBef>
                <a:spcPts val="360"/>
              </a:spcBef>
              <a:spcAft>
                <a:spcPts val="0"/>
              </a:spcAft>
              <a:buSzPts val="1400"/>
              <a:buNone/>
              <a:defRPr/>
            </a:lvl9pPr>
          </a:lstStyle>
          <a:p>
            <a:endParaRPr/>
          </a:p>
        </p:txBody>
      </p:sp>
      <p:sp>
        <p:nvSpPr>
          <p:cNvPr id="18" name="Google Shape;18;p7"/>
          <p:cNvSpPr txBox="1">
            <a:spLocks noGrp="1"/>
          </p:cNvSpPr>
          <p:nvPr>
            <p:ph type="body" idx="1"/>
          </p:nvPr>
        </p:nvSpPr>
        <p:spPr>
          <a:xfrm>
            <a:off x="533400" y="1939158"/>
            <a:ext cx="8077200" cy="4461641"/>
          </a:xfrm>
          <a:prstGeom prst="rect">
            <a:avLst/>
          </a:prstGeom>
          <a:noFill/>
          <a:ln>
            <a:noFill/>
          </a:ln>
        </p:spPr>
        <p:txBody>
          <a:bodyPr spcFirstLastPara="1" wrap="square" lIns="45700" tIns="46025" rIns="45700" bIns="46025" anchor="t" anchorCtr="0">
            <a:noAutofit/>
          </a:bodyPr>
          <a:lstStyle>
            <a:lvl1pPr marL="457200" lvl="0" indent="-350520" algn="l">
              <a:spcBef>
                <a:spcPts val="0"/>
              </a:spcBef>
              <a:spcAft>
                <a:spcPts val="0"/>
              </a:spcAft>
              <a:buClr>
                <a:schemeClr val="dk1"/>
              </a:buClr>
              <a:buSzPts val="1920"/>
              <a:buChar char="■"/>
              <a:defRPr sz="2400">
                <a:solidFill>
                  <a:schemeClr val="dk1"/>
                </a:solidFill>
              </a:defRPr>
            </a:lvl1pPr>
            <a:lvl2pPr marL="914400" lvl="1" indent="-403860" algn="l">
              <a:spcBef>
                <a:spcPts val="1200"/>
              </a:spcBef>
              <a:spcAft>
                <a:spcPts val="0"/>
              </a:spcAft>
              <a:buClr>
                <a:schemeClr val="dk1"/>
              </a:buClr>
              <a:buSzPts val="2760"/>
              <a:buFont typeface="Arial"/>
              <a:buChar char="•"/>
              <a:defRPr sz="2400">
                <a:solidFill>
                  <a:schemeClr val="dk1"/>
                </a:solidFill>
              </a:defRPr>
            </a:lvl2pPr>
            <a:lvl3pPr marL="1371600" lvl="2" indent="-228600" algn="l">
              <a:lnSpc>
                <a:spcPct val="90000"/>
              </a:lnSpc>
              <a:spcBef>
                <a:spcPts val="1200"/>
              </a:spcBef>
              <a:spcAft>
                <a:spcPts val="0"/>
              </a:spcAft>
              <a:buSzPts val="1800"/>
              <a:buFont typeface="Arial"/>
              <a:buNone/>
              <a:defRPr/>
            </a:lvl3pPr>
            <a:lvl4pPr marL="1828800" lvl="3" indent="-342900" algn="l">
              <a:spcBef>
                <a:spcPts val="0"/>
              </a:spcBef>
              <a:spcAft>
                <a:spcPts val="0"/>
              </a:spcAft>
              <a:buSzPts val="1800"/>
              <a:buChar char="⎯"/>
              <a:defRPr/>
            </a:lvl4pPr>
            <a:lvl5pPr marL="2286000" lvl="4" indent="-342900" algn="l">
              <a:spcBef>
                <a:spcPts val="1200"/>
              </a:spcBef>
              <a:spcAft>
                <a:spcPts val="0"/>
              </a:spcAft>
              <a:buSzPts val="1800"/>
              <a:buChar char="–"/>
              <a:defRPr/>
            </a:lvl5pPr>
            <a:lvl6pPr marL="2743200" lvl="5" indent="-342900" algn="l">
              <a:lnSpc>
                <a:spcPct val="90000"/>
              </a:lnSpc>
              <a:spcBef>
                <a:spcPts val="1200"/>
              </a:spcBef>
              <a:spcAft>
                <a:spcPts val="0"/>
              </a:spcAft>
              <a:buSzPts val="1800"/>
              <a:buChar char="–"/>
              <a:defRPr/>
            </a:lvl6pPr>
            <a:lvl7pPr marL="3200400" lvl="6" indent="-342900" algn="l">
              <a:lnSpc>
                <a:spcPct val="90000"/>
              </a:lnSpc>
              <a:spcBef>
                <a:spcPts val="450"/>
              </a:spcBef>
              <a:spcAft>
                <a:spcPts val="0"/>
              </a:spcAft>
              <a:buSzPts val="1800"/>
              <a:buChar char="–"/>
              <a:defRPr/>
            </a:lvl7pPr>
            <a:lvl8pPr marL="3657600" lvl="7" indent="-342900" algn="l">
              <a:lnSpc>
                <a:spcPct val="90000"/>
              </a:lnSpc>
              <a:spcBef>
                <a:spcPts val="450"/>
              </a:spcBef>
              <a:spcAft>
                <a:spcPts val="0"/>
              </a:spcAft>
              <a:buSzPts val="1800"/>
              <a:buChar char="–"/>
              <a:defRPr/>
            </a:lvl8pPr>
            <a:lvl9pPr marL="4114800" lvl="8" indent="-342900" algn="l">
              <a:lnSpc>
                <a:spcPct val="90000"/>
              </a:lnSpc>
              <a:spcBef>
                <a:spcPts val="450"/>
              </a:spcBef>
              <a:spcAft>
                <a:spcPts val="0"/>
              </a:spcAft>
              <a:buSzPts val="1800"/>
              <a:buChar char="–"/>
              <a:defRPr/>
            </a:lvl9pPr>
          </a:lstStyle>
          <a:p>
            <a:endParaRPr/>
          </a:p>
        </p:txBody>
      </p:sp>
    </p:spTree>
    <p:extLst>
      <p:ext uri="{BB962C8B-B14F-4D97-AF65-F5344CB8AC3E}">
        <p14:creationId xmlns:p14="http://schemas.microsoft.com/office/powerpoint/2010/main" val="3733694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6F4052EB-EB09-46DE-B1B3-2A4CA324A4D1}" type="datetime1">
              <a:rPr lang="en-US" smtClean="0"/>
              <a:t>11/20/2020</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a:t>Draft</a:t>
            </a: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Tree>
    <p:extLst>
      <p:ext uri="{BB962C8B-B14F-4D97-AF65-F5344CB8AC3E}">
        <p14:creationId xmlns:p14="http://schemas.microsoft.com/office/powerpoint/2010/main" val="423177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3486300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a:t>Click to edit Master title style</a:t>
            </a:r>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3709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15420605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622540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9724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353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D4B7F5EF-67F8-4A0D-9610-11E41EC5195F}" type="datetime1">
              <a:rPr lang="en-US" smtClean="0"/>
              <a:t>11/20/2020</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a:t>Draft</a:t>
            </a: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2155143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125811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8253778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a:t>Click to edit Master title style</a:t>
            </a:r>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89256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74690514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643251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4639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358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79F47F0F-EB1B-49E5-A231-3989947E4992}" type="datetime1">
              <a:rPr lang="en-US" smtClean="0"/>
              <a:t>11/20/2020</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a:t>Draft</a:t>
            </a: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879311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1336143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a:t>Click to edit Master title style</a:t>
            </a:r>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69880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27191937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a:t>Click to edit Master title style</a:t>
            </a:r>
          </a:p>
        </p:txBody>
      </p:sp>
    </p:spTree>
    <p:extLst>
      <p:ext uri="{BB962C8B-B14F-4D97-AF65-F5344CB8AC3E}">
        <p14:creationId xmlns:p14="http://schemas.microsoft.com/office/powerpoint/2010/main" val="2651084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063129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87287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268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A52C6E8-626D-4C71-A859-A942035C5E56}" type="datetime1">
              <a:rPr lang="en-US" smtClean="0"/>
              <a:t>11/20/2020</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a:t>Draft</a:t>
            </a: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35350997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3963582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a:t>Click to edit Master title style</a:t>
            </a:r>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085735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90155760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571282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36744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68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437011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EEB0A476-EC98-4E0E-AFE8-D8625F72F0CC}" type="datetime1">
              <a:rPr lang="en-US" smtClean="0"/>
              <a:t>11/20/2020</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a:t>Draft</a:t>
            </a: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409007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9988632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a:t>Click to edit Master title style</a:t>
            </a:r>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902712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60437838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51925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5309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ags" Target="../tags/tag4.xml"/><Relationship Id="rId5" Type="http://schemas.openxmlformats.org/officeDocument/2006/relationships/slideLayout" Target="../slideLayouts/slideLayout9.xml"/><Relationship Id="rId10" Type="http://schemas.openxmlformats.org/officeDocument/2006/relationships/tags" Target="../tags/tag3.xml"/><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jpeg"/><Relationship Id="rId5" Type="http://schemas.openxmlformats.org/officeDocument/2006/relationships/slideLayout" Target="../slideLayouts/slideLayout17.xml"/><Relationship Id="rId10" Type="http://schemas.openxmlformats.org/officeDocument/2006/relationships/tags" Target="../tags/tag6.xml"/><Relationship Id="rId4" Type="http://schemas.openxmlformats.org/officeDocument/2006/relationships/slideLayout" Target="../slideLayouts/slideLayout16.xml"/><Relationship Id="rId9" Type="http://schemas.openxmlformats.org/officeDocument/2006/relationships/tags" Target="../tags/tag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2.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jpeg"/><Relationship Id="rId5" Type="http://schemas.openxmlformats.org/officeDocument/2006/relationships/slideLayout" Target="../slideLayouts/slideLayout24.xml"/><Relationship Id="rId10" Type="http://schemas.openxmlformats.org/officeDocument/2006/relationships/tags" Target="../tags/tag8.xml"/><Relationship Id="rId4" Type="http://schemas.openxmlformats.org/officeDocument/2006/relationships/slideLayout" Target="../slideLayouts/slideLayout23.xml"/><Relationship Id="rId9" Type="http://schemas.openxmlformats.org/officeDocument/2006/relationships/tags" Target="../tags/tag7.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2.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1.jpeg"/><Relationship Id="rId5" Type="http://schemas.openxmlformats.org/officeDocument/2006/relationships/slideLayout" Target="../slideLayouts/slideLayout31.xml"/><Relationship Id="rId10" Type="http://schemas.openxmlformats.org/officeDocument/2006/relationships/tags" Target="../tags/tag10.xml"/><Relationship Id="rId4" Type="http://schemas.openxmlformats.org/officeDocument/2006/relationships/slideLayout" Target="../slideLayouts/slideLayout30.xml"/><Relationship Id="rId9" Type="http://schemas.openxmlformats.org/officeDocument/2006/relationships/tags" Target="../tags/tag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2.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1.jpeg"/><Relationship Id="rId5" Type="http://schemas.openxmlformats.org/officeDocument/2006/relationships/slideLayout" Target="../slideLayouts/slideLayout38.xml"/><Relationship Id="rId10" Type="http://schemas.openxmlformats.org/officeDocument/2006/relationships/tags" Target="../tags/tag12.xml"/><Relationship Id="rId4" Type="http://schemas.openxmlformats.org/officeDocument/2006/relationships/slideLayout" Target="../slideLayouts/slideLayout37.xml"/><Relationship Id="rId9" Type="http://schemas.openxmlformats.org/officeDocument/2006/relationships/tags" Target="../tags/tag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8"/>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9">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
        <p:nvSpPr>
          <p:cNvPr id="3198987" name="AcnSubjectTitle_ID_3198987" hidden="1"/>
          <p:cNvSpPr txBox="1">
            <a:spLocks noChangeArrowheads="1"/>
          </p:cNvSpPr>
          <p:nvPr>
            <p:custDataLst>
              <p:tags r:id="rId6"/>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7"/>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hf sldNum="0" hd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2"/>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3">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10"/>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1"/>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220466175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717" r:id="rId7"/>
    <p:sldLayoutId id="2147483718" r:id="rId8"/>
  </p:sldLayoutIdLst>
  <p:transition/>
  <p:hf sldNum="0" hd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36966261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ransition/>
  <p:hf sldNum="0" hd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31411133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ransition/>
  <p:hf sldNum="0" hd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318029152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ransition/>
  <p:hf sldNum="0" hd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280244244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transition/>
  <p:hf sldNum="0" hd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malegislature.gov/Laws/SessionLaws/Acts/2018/Chapter220#:~:text=Section%2016AA.,the%20treatment%20of%20Alzheimer's%20disease."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mass.gov/orgs/alzheimers-advisory-council"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www.massmed.org/ALZ/"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hyperlink" Target="https://training.alz.org/products/4043/?_ga=2.161701244.173323166.1597930398-1732199026.1547496008" TargetMode="External"/><Relationship Id="rId4" Type="http://schemas.openxmlformats.org/officeDocument/2006/relationships/hyperlink" Target="https://mhalink.thinkific.com/courses/alzheimer-s-and-related-dementia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alz.org/professionals/health-systems-clinicians/care-planning"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hyperlink" Target="https://www.alz.org/professionals/health-systems-clinicians/dementia-diagnosis/disclosure-of-diagnosi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mhalink.org/MHA/MyMHA/Communications/PressReleases/Content/2018/MHA_Press%20ReleaseAlzheimersRelatedDementiasGuidance.aspx"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hyperlink" Target="https://pdfs.semanticscholar.org/44ab/2496600f5e8b00328384959137cecacda149.pdf"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hyperlink" Target="https://tinyurl.com/AF-DFtoolkit" TargetMode="Externa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hyperlink" Target="https://contactus.800ageinfo.com/FindAgency.aspx" TargetMode="External"/><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0"/>
            <a:ext cx="9144000" cy="3352800"/>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31746" name="Rectangle 3"/>
          <p:cNvSpPr>
            <a:spLocks noChangeArrowheads="1"/>
          </p:cNvSpPr>
          <p:nvPr/>
        </p:nvSpPr>
        <p:spPr bwMode="white">
          <a:xfrm>
            <a:off x="152400" y="838200"/>
            <a:ext cx="6553200" cy="1485900"/>
          </a:xfrm>
          <a:prstGeom prst="rect">
            <a:avLst/>
          </a:prstGeom>
          <a:noFill/>
          <a:ln w="9525">
            <a:noFill/>
            <a:miter lim="800000"/>
            <a:headEnd/>
            <a:tailEnd/>
          </a:ln>
        </p:spPr>
        <p:txBody>
          <a:bodyPr lIns="64008" tIns="32004" rIns="64008" bIns="32004" anchor="ctr"/>
          <a:lstStyle/>
          <a:p>
            <a:pPr algn="ctr" fontAlgn="base">
              <a:spcBef>
                <a:spcPct val="0"/>
              </a:spcBef>
              <a:spcAft>
                <a:spcPts val="1000"/>
              </a:spcAft>
            </a:pPr>
            <a:r>
              <a:rPr lang="en-US" sz="2800" b="1" dirty="0">
                <a:solidFill>
                  <a:srgbClr val="FFFFFF"/>
                </a:solidFill>
                <a:latin typeface="Calibri" pitchFamily="34" charset="0"/>
              </a:rPr>
              <a:t>Alzheimer’s Advisory Council</a:t>
            </a:r>
          </a:p>
        </p:txBody>
      </p:sp>
      <p:pic>
        <p:nvPicPr>
          <p:cNvPr id="31747" name="Picture 4"/>
          <p:cNvPicPr>
            <a:picLocks noChangeAspect="1" noChangeArrowheads="1"/>
          </p:cNvPicPr>
          <p:nvPr/>
        </p:nvPicPr>
        <p:blipFill>
          <a:blip r:embed="rId3"/>
          <a:srcRect/>
          <a:stretch>
            <a:fillRect/>
          </a:stretch>
        </p:blipFill>
        <p:spPr bwMode="auto">
          <a:xfrm>
            <a:off x="6705600" y="762000"/>
            <a:ext cx="1487488" cy="1543050"/>
          </a:xfrm>
          <a:prstGeom prst="rect">
            <a:avLst/>
          </a:prstGeom>
          <a:noFill/>
          <a:ln w="9525">
            <a:noFill/>
            <a:miter lim="800000"/>
            <a:headEnd/>
            <a:tailEnd/>
          </a:ln>
        </p:spPr>
      </p:pic>
      <p:sp>
        <p:nvSpPr>
          <p:cNvPr id="10" name="TextBox 9"/>
          <p:cNvSpPr txBox="1"/>
          <p:nvPr/>
        </p:nvSpPr>
        <p:spPr>
          <a:xfrm>
            <a:off x="222250" y="3896534"/>
            <a:ext cx="8737600" cy="2062103"/>
          </a:xfrm>
          <a:prstGeom prst="rect">
            <a:avLst/>
          </a:prstGeom>
          <a:noFill/>
        </p:spPr>
        <p:txBody>
          <a:bodyPr>
            <a:spAutoFit/>
          </a:bodyPr>
          <a:lstStyle/>
          <a:p>
            <a:pPr algn="r" fontAlgn="base">
              <a:spcBef>
                <a:spcPct val="0"/>
              </a:spcBef>
              <a:spcAft>
                <a:spcPct val="0"/>
              </a:spcAft>
              <a:defRPr/>
            </a:pPr>
            <a:r>
              <a:rPr lang="en-US" sz="2400" b="1" dirty="0">
                <a:solidFill>
                  <a:srgbClr val="003366"/>
                </a:solidFill>
                <a:latin typeface="Calibri" panose="020F0502020204030204" pitchFamily="34" charset="0"/>
              </a:rPr>
              <a:t>Executive Office of Elder Affairs</a:t>
            </a:r>
          </a:p>
          <a:p>
            <a:pPr algn="r" fontAlgn="base">
              <a:spcBef>
                <a:spcPct val="0"/>
              </a:spcBef>
              <a:spcAft>
                <a:spcPct val="0"/>
              </a:spcAft>
              <a:defRPr/>
            </a:pPr>
            <a:r>
              <a:rPr lang="en-US" sz="2400" b="1" dirty="0">
                <a:solidFill>
                  <a:srgbClr val="003366"/>
                </a:solidFill>
                <a:latin typeface="Calibri" panose="020F0502020204030204" pitchFamily="34" charset="0"/>
              </a:rPr>
              <a:t>Elizabeth Chen, Secretary</a:t>
            </a:r>
          </a:p>
          <a:p>
            <a:pPr algn="r" fontAlgn="base">
              <a:spcBef>
                <a:spcPct val="0"/>
              </a:spcBef>
              <a:spcAft>
                <a:spcPct val="0"/>
              </a:spcAft>
              <a:defRPr/>
            </a:pPr>
            <a:endParaRPr lang="en-US" sz="2000" b="1" i="1" dirty="0">
              <a:solidFill>
                <a:srgbClr val="003366"/>
              </a:solidFill>
              <a:latin typeface="Calibri" panose="020F0502020204030204" pitchFamily="34" charset="0"/>
            </a:endParaRPr>
          </a:p>
          <a:p>
            <a:pPr algn="r" fontAlgn="base">
              <a:spcBef>
                <a:spcPct val="0"/>
              </a:spcBef>
              <a:spcAft>
                <a:spcPct val="0"/>
              </a:spcAft>
              <a:defRPr/>
            </a:pPr>
            <a:r>
              <a:rPr lang="en-US" sz="2000" b="1" dirty="0">
                <a:solidFill>
                  <a:srgbClr val="003366"/>
                </a:solidFill>
                <a:latin typeface="Calibri" pitchFamily="34" charset="0"/>
              </a:rPr>
              <a:t>October 27, 2020</a:t>
            </a:r>
          </a:p>
          <a:p>
            <a:pPr algn="r" fontAlgn="base">
              <a:spcBef>
                <a:spcPct val="0"/>
              </a:spcBef>
              <a:spcAft>
                <a:spcPct val="0"/>
              </a:spcAft>
              <a:defRPr/>
            </a:pPr>
            <a:r>
              <a:rPr lang="en-US" sz="2000" b="1" dirty="0">
                <a:solidFill>
                  <a:srgbClr val="003366"/>
                </a:solidFill>
                <a:latin typeface="Calibri" pitchFamily="34" charset="0"/>
              </a:rPr>
              <a:t>3:00-5:00 pm</a:t>
            </a:r>
          </a:p>
          <a:p>
            <a:pPr algn="r" fontAlgn="base">
              <a:spcBef>
                <a:spcPct val="0"/>
              </a:spcBef>
              <a:spcAft>
                <a:spcPct val="0"/>
              </a:spcAft>
              <a:defRPr/>
            </a:pPr>
            <a:r>
              <a:rPr lang="en-US" sz="2000" b="1" dirty="0">
                <a:solidFill>
                  <a:srgbClr val="003366"/>
                </a:solidFill>
                <a:latin typeface="Calibri" pitchFamily="34" charset="0"/>
              </a:rPr>
              <a:t>Video Conference</a:t>
            </a:r>
          </a:p>
        </p:txBody>
      </p:sp>
      <p:sp>
        <p:nvSpPr>
          <p:cNvPr id="2" name="Rectangle 1"/>
          <p:cNvSpPr/>
          <p:nvPr/>
        </p:nvSpPr>
        <p:spPr bwMode="auto">
          <a:xfrm>
            <a:off x="4406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
        <p:nvSpPr>
          <p:cNvPr id="3" name="Date Placeholder 2"/>
          <p:cNvSpPr>
            <a:spLocks noGrp="1"/>
          </p:cNvSpPr>
          <p:nvPr>
            <p:ph type="dt" sz="half" idx="10"/>
          </p:nvPr>
        </p:nvSpPr>
        <p:spPr/>
        <p:txBody>
          <a:bodyPr/>
          <a:lstStyle/>
          <a:p>
            <a:pPr fontAlgn="base">
              <a:spcAft>
                <a:spcPct val="0"/>
              </a:spcAft>
              <a:defRPr/>
            </a:pPr>
            <a:fld id="{A3E877CC-0B48-4671-9361-973B838C381F}" type="datetime1">
              <a:rPr lang="en-US" smtClean="0"/>
              <a:t>11/20/2020</a:t>
            </a:fld>
            <a:endParaRPr lang="en-US" dirty="0"/>
          </a:p>
        </p:txBody>
      </p:sp>
      <p:sp>
        <p:nvSpPr>
          <p:cNvPr id="4" name="Footer Placeholder 3"/>
          <p:cNvSpPr>
            <a:spLocks noGrp="1"/>
          </p:cNvSpPr>
          <p:nvPr>
            <p:ph type="ftr" sz="quarter" idx="11"/>
          </p:nvPr>
        </p:nvSpPr>
        <p:spPr/>
        <p:txBody>
          <a:bodyPr/>
          <a:lstStyle/>
          <a:p>
            <a:pPr fontAlgn="base">
              <a:spcAft>
                <a:spcPct val="0"/>
              </a:spcAft>
              <a:defRPr/>
            </a:pPr>
            <a:r>
              <a:rPr lang="en-US" dirty="0"/>
              <a:t>Draft</a:t>
            </a:r>
          </a:p>
        </p:txBody>
      </p:sp>
    </p:spTree>
    <p:extLst>
      <p:ext uri="{BB962C8B-B14F-4D97-AF65-F5344CB8AC3E}">
        <p14:creationId xmlns:p14="http://schemas.microsoft.com/office/powerpoint/2010/main" val="1722369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9197722f0d_0_53"/>
          <p:cNvSpPr txBox="1"/>
          <p:nvPr/>
        </p:nvSpPr>
        <p:spPr>
          <a:xfrm>
            <a:off x="419100" y="2117850"/>
            <a:ext cx="8305800" cy="2759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200" b="0" i="0" u="none" strike="noStrike" cap="none">
              <a:solidFill>
                <a:schemeClr val="dk1"/>
              </a:solidFill>
              <a:latin typeface="Calibri"/>
              <a:ea typeface="Calibri"/>
              <a:cs typeface="Calibri"/>
              <a:sym typeface="Calibri"/>
            </a:endParaRPr>
          </a:p>
          <a:p>
            <a:pPr marL="0" marR="0" lvl="0" indent="0" algn="l" rtl="0">
              <a:spcBef>
                <a:spcPts val="440"/>
              </a:spcBef>
              <a:spcAft>
                <a:spcPts val="0"/>
              </a:spcAft>
              <a:buNone/>
            </a:pPr>
            <a:endParaRPr sz="2200" b="0" i="0" u="none" strike="noStrike" cap="none">
              <a:solidFill>
                <a:schemeClr val="dk1"/>
              </a:solidFill>
              <a:highlight>
                <a:srgbClr val="FFFF00"/>
              </a:highlight>
              <a:latin typeface="Calibri"/>
              <a:ea typeface="Calibri"/>
              <a:cs typeface="Calibri"/>
              <a:sym typeface="Calibri"/>
            </a:endParaRPr>
          </a:p>
          <a:p>
            <a:pPr marL="0" marR="0" lvl="0" indent="0" algn="l" rtl="0">
              <a:spcBef>
                <a:spcPts val="440"/>
              </a:spcBef>
              <a:spcAft>
                <a:spcPts val="0"/>
              </a:spcAft>
              <a:buNone/>
            </a:pPr>
            <a:endParaRPr sz="2200" b="0" i="0" u="none" strike="noStrike" cap="none">
              <a:solidFill>
                <a:schemeClr val="dk1"/>
              </a:solidFill>
              <a:highlight>
                <a:srgbClr val="FFFF00"/>
              </a:highlight>
              <a:latin typeface="Calibri"/>
              <a:ea typeface="Calibri"/>
              <a:cs typeface="Calibri"/>
              <a:sym typeface="Calibri"/>
            </a:endParaRPr>
          </a:p>
          <a:p>
            <a:pPr marL="0" marR="0" lvl="0" indent="0" algn="l" rtl="0">
              <a:spcBef>
                <a:spcPts val="440"/>
              </a:spcBef>
              <a:spcAft>
                <a:spcPts val="0"/>
              </a:spcAft>
              <a:buNone/>
            </a:pPr>
            <a:endParaRPr sz="2200" b="0" i="0" u="none" strike="noStrike" cap="none">
              <a:solidFill>
                <a:schemeClr val="dk1"/>
              </a:solidFill>
              <a:highlight>
                <a:srgbClr val="FFFF00"/>
              </a:highlight>
              <a:latin typeface="Calibri"/>
              <a:ea typeface="Calibri"/>
              <a:cs typeface="Calibri"/>
              <a:sym typeface="Calibri"/>
            </a:endParaRPr>
          </a:p>
          <a:p>
            <a:pPr marL="0" marR="0" lvl="0" indent="0" algn="l" rtl="0">
              <a:spcBef>
                <a:spcPts val="440"/>
              </a:spcBef>
              <a:spcAft>
                <a:spcPts val="0"/>
              </a:spcAft>
              <a:buNone/>
            </a:pPr>
            <a:endParaRPr sz="2200" b="0" i="0" u="none" strike="noStrike" cap="none">
              <a:solidFill>
                <a:schemeClr val="dk1"/>
              </a:solidFill>
              <a:highlight>
                <a:srgbClr val="FFFF00"/>
              </a:highlight>
              <a:latin typeface="Calibri"/>
              <a:ea typeface="Calibri"/>
              <a:cs typeface="Calibri"/>
              <a:sym typeface="Calibri"/>
            </a:endParaRPr>
          </a:p>
          <a:p>
            <a:pPr marL="0" marR="0" lvl="0" indent="0" algn="l" rtl="0">
              <a:spcBef>
                <a:spcPts val="440"/>
              </a:spcBef>
              <a:spcAft>
                <a:spcPts val="0"/>
              </a:spcAft>
              <a:buNone/>
            </a:pPr>
            <a:endParaRPr sz="2200" b="0" i="0" u="none" strike="noStrike" cap="none">
              <a:solidFill>
                <a:schemeClr val="dk1"/>
              </a:solidFill>
              <a:highlight>
                <a:srgbClr val="FFFF00"/>
              </a:highlight>
              <a:latin typeface="Calibri"/>
              <a:ea typeface="Calibri"/>
              <a:cs typeface="Calibri"/>
              <a:sym typeface="Calibri"/>
            </a:endParaRPr>
          </a:p>
          <a:p>
            <a:pPr marL="0" marR="0" lvl="0" indent="0" algn="l" rtl="0">
              <a:spcBef>
                <a:spcPts val="440"/>
              </a:spcBef>
              <a:spcAft>
                <a:spcPts val="0"/>
              </a:spcAft>
              <a:buNone/>
            </a:pPr>
            <a:endParaRPr sz="2200" b="0" i="0" u="none" strike="noStrike" cap="none">
              <a:solidFill>
                <a:schemeClr val="dk1"/>
              </a:solidFill>
              <a:highlight>
                <a:srgbClr val="FFFF00"/>
              </a:highlight>
              <a:latin typeface="Calibri"/>
              <a:ea typeface="Calibri"/>
              <a:cs typeface="Calibri"/>
              <a:sym typeface="Calibri"/>
            </a:endParaRPr>
          </a:p>
          <a:p>
            <a:pPr marL="0" marR="0" lvl="0" indent="0" algn="l" rtl="0">
              <a:spcBef>
                <a:spcPts val="440"/>
              </a:spcBef>
              <a:spcAft>
                <a:spcPts val="0"/>
              </a:spcAft>
              <a:buNone/>
            </a:pPr>
            <a:endParaRPr sz="2200" b="0" i="0" u="none" strike="noStrike" cap="none">
              <a:solidFill>
                <a:schemeClr val="dk1"/>
              </a:solidFill>
              <a:highlight>
                <a:srgbClr val="FFFF00"/>
              </a:highlight>
              <a:latin typeface="Calibri"/>
              <a:ea typeface="Calibri"/>
              <a:cs typeface="Calibri"/>
              <a:sym typeface="Calibri"/>
            </a:endParaRPr>
          </a:p>
          <a:p>
            <a:pPr marL="0" marR="0" lvl="0" indent="0" algn="ctr" rtl="0">
              <a:spcBef>
                <a:spcPts val="220"/>
              </a:spcBef>
              <a:spcAft>
                <a:spcPts val="0"/>
              </a:spcAft>
              <a:buNone/>
            </a:pPr>
            <a:endParaRPr sz="1100" b="0" i="0" u="none" strike="noStrike" cap="none">
              <a:solidFill>
                <a:schemeClr val="dk1"/>
              </a:solidFill>
              <a:highlight>
                <a:srgbClr val="FFFF00"/>
              </a:highlight>
              <a:latin typeface="Arial"/>
              <a:ea typeface="Arial"/>
              <a:cs typeface="Arial"/>
              <a:sym typeface="Arial"/>
            </a:endParaRPr>
          </a:p>
        </p:txBody>
      </p:sp>
      <p:sp>
        <p:nvSpPr>
          <p:cNvPr id="97" name="Google Shape;97;g9197722f0d_0_53"/>
          <p:cNvSpPr txBox="1">
            <a:spLocks noGrp="1"/>
          </p:cNvSpPr>
          <p:nvPr>
            <p:ph type="title"/>
          </p:nvPr>
        </p:nvSpPr>
        <p:spPr>
          <a:xfrm>
            <a:off x="1066800" y="76200"/>
            <a:ext cx="55119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
            </a:r>
            <a:br>
              <a:rPr lang="en-US"/>
            </a:br>
            <a:r>
              <a:rPr lang="en-US"/>
              <a:t/>
            </a:r>
            <a:br>
              <a:rPr lang="en-US"/>
            </a:br>
            <a:r>
              <a:rPr lang="en-US"/>
              <a:t>Chapter 220 of the Acts of 2018</a:t>
            </a:r>
            <a:br>
              <a:rPr lang="en-US"/>
            </a:br>
            <a:r>
              <a:rPr lang="en-US"/>
              <a:t>Status Update</a:t>
            </a:r>
            <a:endParaRPr/>
          </a:p>
        </p:txBody>
      </p:sp>
      <p:pic>
        <p:nvPicPr>
          <p:cNvPr id="98" name="Google Shape;98;g9197722f0d_0_53"/>
          <p:cNvPicPr preferRelativeResize="0"/>
          <p:nvPr/>
        </p:nvPicPr>
        <p:blipFill>
          <a:blip r:embed="rId3">
            <a:alphaModFix/>
          </a:blip>
          <a:stretch>
            <a:fillRect/>
          </a:stretch>
        </p:blipFill>
        <p:spPr>
          <a:xfrm>
            <a:off x="322400" y="2625000"/>
            <a:ext cx="8499200" cy="1744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1066800" y="76200"/>
            <a:ext cx="55118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
            </a:r>
            <a:br>
              <a:rPr lang="en-US"/>
            </a:br>
            <a:r>
              <a:rPr lang="en-US"/>
              <a:t/>
            </a:r>
            <a:br>
              <a:rPr lang="en-US"/>
            </a:br>
            <a:r>
              <a:rPr lang="en-US"/>
              <a:t>Chapter 220 of the Acts of 2018</a:t>
            </a:r>
            <a:br>
              <a:rPr lang="en-US"/>
            </a:br>
            <a:r>
              <a:rPr lang="en-US"/>
              <a:t>Status Update</a:t>
            </a:r>
            <a:endParaRPr/>
          </a:p>
        </p:txBody>
      </p:sp>
      <p:sp>
        <p:nvSpPr>
          <p:cNvPr id="106" name="Google Shape;106;p4"/>
          <p:cNvSpPr txBox="1"/>
          <p:nvPr/>
        </p:nvSpPr>
        <p:spPr>
          <a:xfrm>
            <a:off x="381000" y="1205223"/>
            <a:ext cx="152477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Noto Sans Symbols"/>
              <a:buNone/>
            </a:pPr>
            <a:r>
              <a:rPr lang="en-US" sz="2400" b="0" i="0" u="none" strike="noStrike" cap="none" dirty="0">
                <a:solidFill>
                  <a:schemeClr val="dk1"/>
                </a:solidFill>
                <a:ea typeface="Book Antiqua"/>
                <a:cs typeface="Book Antiqua"/>
                <a:sym typeface="Book Antiqua"/>
              </a:rPr>
              <a:t>Summary</a:t>
            </a:r>
            <a:endParaRPr dirty="0"/>
          </a:p>
        </p:txBody>
      </p:sp>
      <p:sp>
        <p:nvSpPr>
          <p:cNvPr id="107" name="Google Shape;107;p4"/>
          <p:cNvSpPr/>
          <p:nvPr/>
        </p:nvSpPr>
        <p:spPr>
          <a:xfrm>
            <a:off x="533400" y="1295400"/>
            <a:ext cx="8077200" cy="5085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endParaRPr sz="1600" dirty="0">
              <a:solidFill>
                <a:srgbClr val="0000FF"/>
              </a:solidFill>
              <a:latin typeface="+mn-lt"/>
            </a:endParaRPr>
          </a:p>
          <a:p>
            <a:pPr marL="0" marR="0" lvl="0" indent="0" algn="l" rtl="0">
              <a:spcBef>
                <a:spcPts val="0"/>
              </a:spcBef>
              <a:spcAft>
                <a:spcPts val="0"/>
              </a:spcAft>
              <a:buNone/>
            </a:pPr>
            <a:endParaRPr sz="1100" dirty="0">
              <a:solidFill>
                <a:schemeClr val="dk1"/>
              </a:solidFill>
              <a:latin typeface="+mn-lt"/>
            </a:endParaRPr>
          </a:p>
          <a:p>
            <a:pPr marL="227013" marR="0" lvl="0" indent="-227013" algn="l" rtl="0">
              <a:spcBef>
                <a:spcPts val="0"/>
              </a:spcBef>
              <a:spcAft>
                <a:spcPts val="0"/>
              </a:spcAft>
              <a:buNone/>
            </a:pPr>
            <a:r>
              <a:rPr lang="en-US" sz="1600" b="0" i="0" u="none" strike="noStrike" cap="none" dirty="0">
                <a:solidFill>
                  <a:schemeClr val="dk1"/>
                </a:solidFill>
                <a:latin typeface="+mn-lt"/>
                <a:ea typeface="Arial"/>
                <a:cs typeface="Arial"/>
                <a:sym typeface="Arial"/>
              </a:rPr>
              <a:t>1. Creates permanent statewide advisory council and an integrated state plan to effectively address Alzheimer’s disease.</a:t>
            </a:r>
            <a:endParaRPr dirty="0">
              <a:latin typeface="+mn-lt"/>
            </a:endParaRPr>
          </a:p>
          <a:p>
            <a:pPr marL="227013" marR="0" lvl="0" indent="-227013" algn="l" rtl="0">
              <a:spcBef>
                <a:spcPts val="0"/>
              </a:spcBef>
              <a:spcAft>
                <a:spcPts val="0"/>
              </a:spcAft>
              <a:buNone/>
            </a:pPr>
            <a:endParaRPr sz="1600" dirty="0">
              <a:solidFill>
                <a:schemeClr val="dk1"/>
              </a:solidFill>
              <a:latin typeface="+mn-lt"/>
              <a:ea typeface="Arial"/>
              <a:cs typeface="Arial"/>
              <a:sym typeface="Arial"/>
            </a:endParaRPr>
          </a:p>
          <a:p>
            <a:pPr marL="227013" marR="0" lvl="0" indent="-227013" algn="l" rtl="0">
              <a:spcBef>
                <a:spcPts val="0"/>
              </a:spcBef>
              <a:spcAft>
                <a:spcPts val="0"/>
              </a:spcAft>
              <a:buNone/>
            </a:pPr>
            <a:r>
              <a:rPr lang="en-US" sz="1600" dirty="0">
                <a:solidFill>
                  <a:schemeClr val="dk1"/>
                </a:solidFill>
                <a:latin typeface="+mn-lt"/>
                <a:ea typeface="Arial"/>
                <a:cs typeface="Arial"/>
                <a:sym typeface="Arial"/>
              </a:rPr>
              <a:t>2. Requires content about Alzheimer’s and related dementias be incorporated into physicians, physician’s assistants, registered nurses and practical nurses continuing education programs that are required for the granting or renewal of licensure.</a:t>
            </a:r>
            <a:endParaRPr dirty="0">
              <a:latin typeface="+mn-lt"/>
            </a:endParaRPr>
          </a:p>
          <a:p>
            <a:pPr marL="227013" marR="0" lvl="0" indent="-227013" algn="l" rtl="0">
              <a:spcBef>
                <a:spcPts val="0"/>
              </a:spcBef>
              <a:spcAft>
                <a:spcPts val="0"/>
              </a:spcAft>
              <a:buNone/>
            </a:pPr>
            <a:endParaRPr sz="1600" dirty="0">
              <a:solidFill>
                <a:schemeClr val="dk1"/>
              </a:solidFill>
              <a:latin typeface="+mn-lt"/>
              <a:ea typeface="Arial"/>
              <a:cs typeface="Arial"/>
              <a:sym typeface="Arial"/>
            </a:endParaRPr>
          </a:p>
          <a:p>
            <a:pPr marL="227013" marR="0" lvl="0" indent="-227013" algn="l" rtl="0">
              <a:spcBef>
                <a:spcPts val="0"/>
              </a:spcBef>
              <a:spcAft>
                <a:spcPts val="0"/>
              </a:spcAft>
              <a:buNone/>
            </a:pPr>
            <a:r>
              <a:rPr lang="en-US" sz="1600" dirty="0">
                <a:solidFill>
                  <a:schemeClr val="dk1"/>
                </a:solidFill>
                <a:latin typeface="+mn-lt"/>
                <a:ea typeface="Arial"/>
                <a:cs typeface="Arial"/>
                <a:sym typeface="Arial"/>
              </a:rPr>
              <a:t>3. </a:t>
            </a:r>
            <a:r>
              <a:rPr lang="en-US" sz="1600" dirty="0">
                <a:solidFill>
                  <a:schemeClr val="dk1"/>
                </a:solidFill>
                <a:latin typeface="+mn-lt"/>
              </a:rPr>
              <a:t>Requires</a:t>
            </a:r>
            <a:r>
              <a:rPr lang="en-US" sz="1600" dirty="0">
                <a:solidFill>
                  <a:schemeClr val="dk1"/>
                </a:solidFill>
                <a:latin typeface="+mn-lt"/>
                <a:ea typeface="Arial"/>
                <a:cs typeface="Arial"/>
                <a:sym typeface="Arial"/>
              </a:rPr>
              <a:t> doctors to share an Alzheimer’s diagnosis and treatment plan to a family member or legal personal representative within the existing framework of federal and state privacy laws.</a:t>
            </a:r>
            <a:endParaRPr dirty="0">
              <a:latin typeface="+mn-lt"/>
            </a:endParaRPr>
          </a:p>
          <a:p>
            <a:pPr marL="227013" marR="0" lvl="0" indent="-227013" algn="l" rtl="0">
              <a:spcBef>
                <a:spcPts val="0"/>
              </a:spcBef>
              <a:spcAft>
                <a:spcPts val="0"/>
              </a:spcAft>
              <a:buNone/>
            </a:pPr>
            <a:endParaRPr sz="1600" dirty="0">
              <a:solidFill>
                <a:schemeClr val="dk1"/>
              </a:solidFill>
              <a:latin typeface="+mn-lt"/>
              <a:ea typeface="Arial"/>
              <a:cs typeface="Arial"/>
              <a:sym typeface="Arial"/>
            </a:endParaRPr>
          </a:p>
          <a:p>
            <a:pPr marL="227013" marR="0" lvl="0" indent="-227013" algn="l" rtl="0">
              <a:spcBef>
                <a:spcPts val="0"/>
              </a:spcBef>
              <a:spcAft>
                <a:spcPts val="0"/>
              </a:spcAft>
              <a:buNone/>
            </a:pPr>
            <a:r>
              <a:rPr lang="en-US" sz="1600" dirty="0">
                <a:solidFill>
                  <a:schemeClr val="dk1"/>
                </a:solidFill>
                <a:latin typeface="+mn-lt"/>
                <a:ea typeface="Arial"/>
                <a:cs typeface="Arial"/>
                <a:sym typeface="Arial"/>
              </a:rPr>
              <a:t>4. Requires hospitals that serve an adult population to have an operational plan in place for recognizing and managing individuals with dementia within three years of the </a:t>
            </a:r>
            <a:r>
              <a:rPr lang="en-US" sz="1600" dirty="0">
                <a:solidFill>
                  <a:schemeClr val="dk1"/>
                </a:solidFill>
                <a:latin typeface="+mn-lt"/>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laws’ </a:t>
            </a:r>
            <a:r>
              <a:rPr lang="en-US" sz="1600" dirty="0">
                <a:solidFill>
                  <a:schemeClr val="dk1"/>
                </a:solidFill>
                <a:latin typeface="+mn-lt"/>
                <a:ea typeface="Arial"/>
                <a:cs typeface="Arial"/>
                <a:sym typeface="Arial"/>
              </a:rPr>
              <a:t>enactment.</a:t>
            </a:r>
            <a:endParaRPr dirty="0">
              <a:latin typeface="+mn-lt"/>
            </a:endParaRPr>
          </a:p>
          <a:p>
            <a:pPr marL="227013" marR="0" lvl="0" indent="-227013" algn="l" rtl="0">
              <a:spcBef>
                <a:spcPts val="0"/>
              </a:spcBef>
              <a:spcAft>
                <a:spcPts val="0"/>
              </a:spcAft>
              <a:buNone/>
            </a:pPr>
            <a:endParaRPr sz="1600" dirty="0">
              <a:solidFill>
                <a:schemeClr val="dk1"/>
              </a:solidFill>
              <a:latin typeface="+mn-lt"/>
              <a:ea typeface="Arial"/>
              <a:cs typeface="Arial"/>
              <a:sym typeface="Arial"/>
            </a:endParaRPr>
          </a:p>
          <a:p>
            <a:pPr marL="227013" marR="0" lvl="0" indent="-227013" algn="l" rtl="0">
              <a:spcBef>
                <a:spcPts val="0"/>
              </a:spcBef>
              <a:spcAft>
                <a:spcPts val="0"/>
              </a:spcAft>
              <a:buNone/>
            </a:pPr>
            <a:r>
              <a:rPr lang="en-US" sz="1600" dirty="0">
                <a:solidFill>
                  <a:schemeClr val="dk1"/>
                </a:solidFill>
                <a:latin typeface="+mn-lt"/>
                <a:ea typeface="Arial"/>
                <a:cs typeface="Arial"/>
                <a:sym typeface="Arial"/>
              </a:rPr>
              <a:t>5. Requires elder protective services caseworkers to be trained on Alzheimer’s disease.</a:t>
            </a:r>
            <a:endParaRPr sz="1600" dirty="0">
              <a:solidFill>
                <a:schemeClr val="dk1"/>
              </a:solidFill>
              <a:latin typeface="+mn-lt"/>
              <a:ea typeface="Arial"/>
              <a:cs typeface="Arial"/>
              <a:sym typeface="Arial"/>
            </a:endParaRPr>
          </a:p>
          <a:p>
            <a:pPr marL="0" marR="0" lvl="0" indent="0" algn="l" rtl="0">
              <a:spcBef>
                <a:spcPts val="0"/>
              </a:spcBef>
              <a:spcAft>
                <a:spcPts val="0"/>
              </a:spcAft>
              <a:buNone/>
            </a:pPr>
            <a:endParaRPr sz="1600" dirty="0">
              <a:solidFill>
                <a:schemeClr val="dk1"/>
              </a:solidFill>
              <a:latin typeface="+mn-lt"/>
            </a:endParaRPr>
          </a:p>
          <a:p>
            <a:pPr marL="0" lvl="0" indent="0" algn="l" rtl="0">
              <a:spcBef>
                <a:spcPts val="0"/>
              </a:spcBef>
              <a:spcAft>
                <a:spcPts val="0"/>
              </a:spcAft>
              <a:buClr>
                <a:schemeClr val="dk1"/>
              </a:buClr>
              <a:buFont typeface="Arial"/>
              <a:buNone/>
            </a:pPr>
            <a:r>
              <a:rPr lang="en-US" sz="1100" b="1" u="sng" dirty="0">
                <a:solidFill>
                  <a:srgbClr val="0070C0"/>
                </a:solidFill>
                <a:latin typeface="+mn-lt"/>
                <a:hlinkClick r:id="rId3">
                  <a:extLst>
                    <a:ext uri="{A12FA001-AC4F-418D-AE19-62706E023703}">
                      <ahyp:hlinkClr xmlns:ahyp="http://schemas.microsoft.com/office/drawing/2018/hyperlinkcolor" xmlns="" val="tx"/>
                    </a:ext>
                  </a:extLst>
                </a:hlinkClick>
              </a:rPr>
              <a:t>https://malegislature.gov/Laws/SessionLaws/Acts/2018/Chapter220#:~:text=Section%2016AA.,the%20treatment%20of%20Alzheimer's%20disease.</a:t>
            </a:r>
            <a:endParaRPr sz="1600" b="1" dirty="0">
              <a:solidFill>
                <a:srgbClr val="0070C0"/>
              </a:solidFill>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9197722f0d_0_8"/>
          <p:cNvSpPr txBox="1">
            <a:spLocks noGrp="1"/>
          </p:cNvSpPr>
          <p:nvPr>
            <p:ph type="title"/>
          </p:nvPr>
        </p:nvSpPr>
        <p:spPr>
          <a:xfrm>
            <a:off x="1066800" y="76200"/>
            <a:ext cx="55119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
            </a:r>
            <a:br>
              <a:rPr lang="en-US"/>
            </a:br>
            <a:r>
              <a:rPr lang="en-US"/>
              <a:t/>
            </a:r>
            <a:br>
              <a:rPr lang="en-US"/>
            </a:br>
            <a:r>
              <a:rPr lang="en-US"/>
              <a:t>Chapter 220 of the Acts of 2018</a:t>
            </a:r>
            <a:br>
              <a:rPr lang="en-US"/>
            </a:br>
            <a:r>
              <a:rPr lang="en-US"/>
              <a:t>Status Update</a:t>
            </a:r>
            <a:endParaRPr/>
          </a:p>
        </p:txBody>
      </p:sp>
      <p:sp>
        <p:nvSpPr>
          <p:cNvPr id="115" name="Google Shape;115;g9197722f0d_0_8"/>
          <p:cNvSpPr/>
          <p:nvPr/>
        </p:nvSpPr>
        <p:spPr>
          <a:xfrm>
            <a:off x="228600" y="969086"/>
            <a:ext cx="8077200" cy="642000"/>
          </a:xfrm>
          <a:prstGeom prst="rect">
            <a:avLst/>
          </a:prstGeom>
          <a:noFill/>
          <a:ln>
            <a:noFill/>
          </a:ln>
        </p:spPr>
        <p:txBody>
          <a:bodyPr spcFirstLastPara="1" wrap="square" lIns="91425" tIns="45700" rIns="91425" bIns="45700" anchor="t" anchorCtr="0">
            <a:noAutofit/>
          </a:bodyPr>
          <a:lstStyle/>
          <a:p>
            <a:pPr marL="227013" marR="0" lvl="0" indent="-227013" algn="l" rtl="0">
              <a:spcBef>
                <a:spcPts val="0"/>
              </a:spcBef>
              <a:spcAft>
                <a:spcPts val="0"/>
              </a:spcAft>
              <a:buNone/>
            </a:pPr>
            <a:r>
              <a:rPr lang="en-US" sz="1600" b="1" i="0" u="none" strike="noStrike" cap="none" dirty="0">
                <a:solidFill>
                  <a:schemeClr val="dk1"/>
                </a:solidFill>
              </a:rPr>
              <a:t>1. Creates permanent statewide advisory council and an integrated state plan to effectively address Alzheimer’s disease </a:t>
            </a:r>
            <a:endParaRPr sz="1600" b="1" dirty="0">
              <a:solidFill>
                <a:schemeClr val="dk1"/>
              </a:solidFill>
            </a:endParaRPr>
          </a:p>
          <a:p>
            <a:pPr marL="0" marR="0" lvl="0" indent="0" algn="l" rtl="0">
              <a:spcBef>
                <a:spcPts val="0"/>
              </a:spcBef>
              <a:spcAft>
                <a:spcPts val="0"/>
              </a:spcAft>
              <a:buNone/>
            </a:pPr>
            <a:endParaRPr sz="16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sz="1600" dirty="0">
              <a:solidFill>
                <a:schemeClr val="dk1"/>
              </a:solidFill>
            </a:endParaRPr>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0" marR="0" lvl="0" indent="0" algn="l" rtl="0">
              <a:spcBef>
                <a:spcPts val="0"/>
              </a:spcBef>
              <a:spcAft>
                <a:spcPts val="0"/>
              </a:spcAft>
              <a:buNone/>
            </a:pPr>
            <a:endParaRPr dirty="0"/>
          </a:p>
        </p:txBody>
      </p:sp>
      <p:sp>
        <p:nvSpPr>
          <p:cNvPr id="116" name="Google Shape;116;g9197722f0d_0_8"/>
          <p:cNvSpPr txBox="1"/>
          <p:nvPr/>
        </p:nvSpPr>
        <p:spPr>
          <a:xfrm>
            <a:off x="533400" y="1524000"/>
            <a:ext cx="8077200" cy="48768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US" sz="1600" dirty="0"/>
              <a:t>The </a:t>
            </a:r>
            <a:r>
              <a:rPr lang="en-US" sz="1600" b="1" u="sng" dirty="0">
                <a:solidFill>
                  <a:srgbClr val="0070C0"/>
                </a:solidFill>
                <a:hlinkClick r:id="rId3">
                  <a:extLst>
                    <a:ext uri="{A12FA001-AC4F-418D-AE19-62706E023703}">
                      <ahyp:hlinkClr xmlns:ahyp="http://schemas.microsoft.com/office/drawing/2018/hyperlinkcolor" xmlns="" val="tx"/>
                    </a:ext>
                  </a:extLst>
                </a:hlinkClick>
              </a:rPr>
              <a:t>Advisory Council</a:t>
            </a:r>
            <a:r>
              <a:rPr lang="en-US" sz="1600" b="1" dirty="0">
                <a:solidFill>
                  <a:srgbClr val="0070C0"/>
                </a:solidFill>
              </a:rPr>
              <a:t> </a:t>
            </a:r>
            <a:r>
              <a:rPr lang="en-US" sz="1600" dirty="0"/>
              <a:t>is up and running and has held five meetings so far. </a:t>
            </a:r>
          </a:p>
          <a:p>
            <a:pPr marL="457200" lvl="0" indent="-336550" algn="l" rtl="0">
              <a:spcBef>
                <a:spcPts val="0"/>
              </a:spcBef>
              <a:spcAft>
                <a:spcPts val="0"/>
              </a:spcAft>
              <a:buSzPts val="1700"/>
              <a:buChar char="●"/>
            </a:pPr>
            <a:endParaRPr sz="1000" dirty="0"/>
          </a:p>
          <a:p>
            <a:pPr marL="457200" lvl="0" indent="-336550" algn="l" rtl="0">
              <a:spcBef>
                <a:spcPts val="0"/>
              </a:spcBef>
              <a:spcAft>
                <a:spcPts val="0"/>
              </a:spcAft>
              <a:buSzPts val="1700"/>
              <a:buChar char="●"/>
            </a:pPr>
            <a:r>
              <a:rPr lang="en-US" sz="1600" dirty="0"/>
              <a:t>Workgroups have recently been formed on the following topics: equitable access &amp; care, quality of care, public awareness, caregiver support, education &amp; respite, initial diagnosis &amp; services navigation, physical infrastructure and research. </a:t>
            </a:r>
          </a:p>
          <a:p>
            <a:pPr marL="457200" lvl="0" indent="-336550" algn="l" rtl="0">
              <a:spcBef>
                <a:spcPts val="0"/>
              </a:spcBef>
              <a:spcAft>
                <a:spcPts val="0"/>
              </a:spcAft>
              <a:buSzPts val="1700"/>
              <a:buChar char="●"/>
            </a:pPr>
            <a:endParaRPr sz="1000" b="1" dirty="0"/>
          </a:p>
          <a:p>
            <a:pPr marL="457200" lvl="0" indent="-336550" algn="l" rtl="0">
              <a:spcBef>
                <a:spcPts val="0"/>
              </a:spcBef>
              <a:spcAft>
                <a:spcPts val="0"/>
              </a:spcAft>
              <a:buSzPts val="1700"/>
              <a:buChar char="●"/>
            </a:pPr>
            <a:r>
              <a:rPr lang="en-US" sz="1600" dirty="0"/>
              <a:t>The advisory council shall annually provide to the executive office and the legislature a report which shall include:</a:t>
            </a:r>
          </a:p>
          <a:p>
            <a:pPr marL="120650" lvl="0" algn="l" rtl="0">
              <a:spcBef>
                <a:spcPts val="0"/>
              </a:spcBef>
              <a:spcAft>
                <a:spcPts val="0"/>
              </a:spcAft>
              <a:buSzPts val="1700"/>
            </a:pPr>
            <a:endParaRPr sz="500" dirty="0"/>
          </a:p>
          <a:p>
            <a:pPr marL="914400" lvl="0" indent="-336550" algn="l" rtl="0">
              <a:lnSpc>
                <a:spcPct val="115000"/>
              </a:lnSpc>
              <a:spcBef>
                <a:spcPts val="0"/>
              </a:spcBef>
              <a:spcAft>
                <a:spcPts val="0"/>
              </a:spcAft>
              <a:buClr>
                <a:srgbClr val="000000"/>
              </a:buClr>
              <a:buSzPts val="1700"/>
              <a:buAutoNum type="arabicPeriod"/>
            </a:pPr>
            <a:r>
              <a:rPr lang="en-US" sz="1600" dirty="0"/>
              <a:t>Information and recommendations on Alzheimer’s disease policy;</a:t>
            </a:r>
          </a:p>
          <a:p>
            <a:pPr marL="914400" lvl="0" indent="-336550" algn="l" rtl="0">
              <a:lnSpc>
                <a:spcPct val="115000"/>
              </a:lnSpc>
              <a:spcBef>
                <a:spcPts val="0"/>
              </a:spcBef>
              <a:spcAft>
                <a:spcPts val="0"/>
              </a:spcAft>
              <a:buClr>
                <a:srgbClr val="000000"/>
              </a:buClr>
              <a:buSzPts val="1700"/>
              <a:buAutoNum type="arabicPeriod"/>
            </a:pPr>
            <a:endParaRPr sz="300" dirty="0"/>
          </a:p>
          <a:p>
            <a:pPr marL="914400" lvl="0" indent="-336550" algn="l" rtl="0">
              <a:lnSpc>
                <a:spcPct val="115000"/>
              </a:lnSpc>
              <a:spcBef>
                <a:spcPts val="0"/>
              </a:spcBef>
              <a:spcAft>
                <a:spcPts val="0"/>
              </a:spcAft>
              <a:buClr>
                <a:srgbClr val="000000"/>
              </a:buClr>
              <a:buSzPts val="1700"/>
              <a:buAutoNum type="arabicPeriod"/>
            </a:pPr>
            <a:r>
              <a:rPr lang="en-US" sz="1600" dirty="0"/>
              <a:t>Evaluation of all state-funded efforts in Alzheimer's disease research, clinical care, institutional, home-based and community-based programs;</a:t>
            </a:r>
          </a:p>
          <a:p>
            <a:pPr marL="914400" lvl="0" indent="-336550" algn="l" rtl="0">
              <a:lnSpc>
                <a:spcPct val="115000"/>
              </a:lnSpc>
              <a:spcBef>
                <a:spcPts val="0"/>
              </a:spcBef>
              <a:spcAft>
                <a:spcPts val="0"/>
              </a:spcAft>
              <a:buClr>
                <a:srgbClr val="000000"/>
              </a:buClr>
              <a:buSzPts val="1700"/>
              <a:buAutoNum type="arabicPeriod"/>
            </a:pPr>
            <a:endParaRPr sz="500" dirty="0"/>
          </a:p>
          <a:p>
            <a:pPr marL="914400" lvl="0" indent="-336550" algn="l" rtl="0">
              <a:lnSpc>
                <a:spcPct val="115000"/>
              </a:lnSpc>
              <a:spcBef>
                <a:spcPts val="0"/>
              </a:spcBef>
              <a:spcAft>
                <a:spcPts val="0"/>
              </a:spcAft>
              <a:buClr>
                <a:srgbClr val="000000"/>
              </a:buClr>
              <a:buSzPts val="1700"/>
              <a:buAutoNum type="arabicPeriod"/>
            </a:pPr>
            <a:r>
              <a:rPr lang="en-US" sz="1600" dirty="0"/>
              <a:t>Outcomes of such efforts; </a:t>
            </a:r>
          </a:p>
          <a:p>
            <a:pPr marL="914400" lvl="0" indent="-336550" algn="l" rtl="0">
              <a:lnSpc>
                <a:spcPct val="115000"/>
              </a:lnSpc>
              <a:spcBef>
                <a:spcPts val="0"/>
              </a:spcBef>
              <a:spcAft>
                <a:spcPts val="0"/>
              </a:spcAft>
              <a:buClr>
                <a:srgbClr val="000000"/>
              </a:buClr>
              <a:buSzPts val="1700"/>
              <a:buAutoNum type="arabicPeriod"/>
            </a:pPr>
            <a:endParaRPr sz="500" dirty="0"/>
          </a:p>
          <a:p>
            <a:pPr marL="914400" lvl="0" indent="-336550" algn="l" rtl="0">
              <a:lnSpc>
                <a:spcPct val="115000"/>
              </a:lnSpc>
              <a:spcBef>
                <a:spcPts val="0"/>
              </a:spcBef>
              <a:spcAft>
                <a:spcPts val="0"/>
              </a:spcAft>
              <a:buClr>
                <a:srgbClr val="000000"/>
              </a:buClr>
              <a:buSzPts val="1700"/>
              <a:buAutoNum type="arabicPeriod"/>
            </a:pPr>
            <a:r>
              <a:rPr lang="en-US" sz="1600" dirty="0"/>
              <a:t>Any proposed updates to the state plan, which the advisory council shall annually review.</a:t>
            </a:r>
          </a:p>
          <a:p>
            <a:pPr marL="914400" lvl="0" indent="-336550" algn="l" rtl="0">
              <a:lnSpc>
                <a:spcPct val="115000"/>
              </a:lnSpc>
              <a:spcBef>
                <a:spcPts val="0"/>
              </a:spcBef>
              <a:spcAft>
                <a:spcPts val="0"/>
              </a:spcAft>
              <a:buClr>
                <a:srgbClr val="000000"/>
              </a:buClr>
              <a:buSzPts val="1700"/>
              <a:buAutoNum type="arabicPeriod"/>
            </a:pPr>
            <a:endParaRPr sz="1000" dirty="0"/>
          </a:p>
          <a:p>
            <a:pPr marL="457200" lvl="0" indent="-336550" algn="l" rtl="0">
              <a:spcBef>
                <a:spcPts val="0"/>
              </a:spcBef>
              <a:spcAft>
                <a:spcPts val="0"/>
              </a:spcAft>
              <a:buSzPts val="1700"/>
              <a:buChar char="●"/>
            </a:pPr>
            <a:r>
              <a:rPr lang="en-US" sz="1600" dirty="0"/>
              <a:t>The first report required under section 16AA of chapter 6A of the General Laws shall be provided not later than March 1, 2021.</a:t>
            </a:r>
          </a:p>
          <a:p>
            <a:pPr marL="457200" lvl="0" indent="-336550" algn="l" rtl="0">
              <a:spcBef>
                <a:spcPts val="0"/>
              </a:spcBef>
              <a:spcAft>
                <a:spcPts val="0"/>
              </a:spcAft>
              <a:buSzPts val="1700"/>
              <a:buChar char="●"/>
            </a:pPr>
            <a:endParaRPr sz="1000" dirty="0"/>
          </a:p>
          <a:p>
            <a:pPr marL="457200" lvl="0" indent="-336550" algn="l" rtl="0">
              <a:spcBef>
                <a:spcPts val="0"/>
              </a:spcBef>
              <a:spcAft>
                <a:spcPts val="0"/>
              </a:spcAft>
              <a:buSzPts val="1700"/>
              <a:buChar char="●"/>
            </a:pPr>
            <a:r>
              <a:rPr lang="en-US" sz="1600" dirty="0"/>
              <a:t>Tasked with updating State Alzheimer’s Disease Plan (2012).</a:t>
            </a:r>
            <a:endParaRPr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9197722f0d_0_0"/>
          <p:cNvSpPr txBox="1">
            <a:spLocks noGrp="1"/>
          </p:cNvSpPr>
          <p:nvPr>
            <p:ph type="title"/>
          </p:nvPr>
        </p:nvSpPr>
        <p:spPr>
          <a:xfrm>
            <a:off x="1066800" y="76200"/>
            <a:ext cx="55119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
            </a:r>
            <a:br>
              <a:rPr lang="en-US"/>
            </a:br>
            <a:r>
              <a:rPr lang="en-US"/>
              <a:t/>
            </a:r>
            <a:br>
              <a:rPr lang="en-US"/>
            </a:br>
            <a:r>
              <a:rPr lang="en-US"/>
              <a:t>Chapter 220 of the Acts of 2018</a:t>
            </a:r>
            <a:br>
              <a:rPr lang="en-US"/>
            </a:br>
            <a:r>
              <a:rPr lang="en-US"/>
              <a:t>Status Update</a:t>
            </a:r>
            <a:endParaRPr/>
          </a:p>
        </p:txBody>
      </p:sp>
      <p:sp>
        <p:nvSpPr>
          <p:cNvPr id="124" name="Google Shape;124;g9197722f0d_0_0"/>
          <p:cNvSpPr txBox="1"/>
          <p:nvPr/>
        </p:nvSpPr>
        <p:spPr>
          <a:xfrm>
            <a:off x="381000" y="912223"/>
            <a:ext cx="8610900" cy="73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600" b="1" dirty="0">
                <a:solidFill>
                  <a:schemeClr val="dk1"/>
                </a:solidFill>
              </a:rPr>
              <a:t>2. Requires content about Alzheimer’s and related dementias be incorporated into physicians, physician’s assistants, registered nurses and practical nurses continuing medical education programs that are required for the granting or renewal of licensure.</a:t>
            </a:r>
            <a:endParaRPr sz="1600" b="1" dirty="0">
              <a:solidFill>
                <a:schemeClr val="dk1"/>
              </a:solidFill>
            </a:endParaRPr>
          </a:p>
        </p:txBody>
      </p:sp>
      <p:sp>
        <p:nvSpPr>
          <p:cNvPr id="125" name="Google Shape;125;g9197722f0d_0_0"/>
          <p:cNvSpPr/>
          <p:nvPr/>
        </p:nvSpPr>
        <p:spPr>
          <a:xfrm>
            <a:off x="381000" y="1733006"/>
            <a:ext cx="8610900" cy="4820194"/>
          </a:xfrm>
          <a:prstGeom prst="rect">
            <a:avLst/>
          </a:prstGeom>
          <a:noFill/>
          <a:ln>
            <a:noFill/>
          </a:ln>
        </p:spPr>
        <p:txBody>
          <a:bodyPr spcFirstLastPara="1" wrap="square" lIns="91425" tIns="45700" rIns="91425" bIns="45700" numCol="1" anchor="t" anchorCtr="0">
            <a:noAutofit/>
          </a:bodyPr>
          <a:lstStyle/>
          <a:p>
            <a:pPr marL="457200" marR="0" lvl="0" indent="-317500" algn="l" rtl="0">
              <a:spcBef>
                <a:spcPts val="0"/>
              </a:spcBef>
              <a:spcAft>
                <a:spcPts val="0"/>
              </a:spcAft>
              <a:buSzPts val="1400"/>
              <a:buChar char="●"/>
            </a:pPr>
            <a:r>
              <a:rPr lang="en-US" sz="1400" dirty="0"/>
              <a:t>All licensees will have until November 6, 2022 to complete this one-time requirement.</a:t>
            </a:r>
          </a:p>
          <a:p>
            <a:pPr marL="457200" marR="0" lvl="0" indent="-317500" algn="l" rtl="0">
              <a:spcBef>
                <a:spcPts val="0"/>
              </a:spcBef>
              <a:spcAft>
                <a:spcPts val="0"/>
              </a:spcAft>
              <a:buSzPts val="1400"/>
              <a:buChar char="●"/>
            </a:pPr>
            <a:endParaRPr sz="700" dirty="0"/>
          </a:p>
          <a:p>
            <a:pPr marL="457200" marR="0" lvl="0" indent="-317500" algn="l" rtl="0">
              <a:spcBef>
                <a:spcPts val="0"/>
              </a:spcBef>
              <a:spcAft>
                <a:spcPts val="0"/>
              </a:spcAft>
              <a:buSzPts val="1400"/>
              <a:buChar char="●"/>
            </a:pPr>
            <a:r>
              <a:rPr lang="en-US" sz="1400" dirty="0"/>
              <a:t>Must attest to DPH that you have completed training (similar to domestic violence, opioid)</a:t>
            </a:r>
          </a:p>
          <a:p>
            <a:pPr marL="457200" marR="0" lvl="0" indent="-317500" algn="l" rtl="0">
              <a:spcBef>
                <a:spcPts val="0"/>
              </a:spcBef>
              <a:spcAft>
                <a:spcPts val="0"/>
              </a:spcAft>
              <a:buSzPts val="1400"/>
              <a:buChar char="●"/>
            </a:pPr>
            <a:endParaRPr lang="en-US" sz="700" dirty="0"/>
          </a:p>
          <a:p>
            <a:pPr marL="457200" marR="0" lvl="0" indent="-317500" algn="l" rtl="0">
              <a:spcBef>
                <a:spcPts val="0"/>
              </a:spcBef>
              <a:spcAft>
                <a:spcPts val="0"/>
              </a:spcAft>
              <a:buSzPts val="1400"/>
              <a:buChar char="●"/>
            </a:pPr>
            <a:r>
              <a:rPr lang="en-US" sz="1400" dirty="0"/>
              <a:t>Approximately 51,000 licensees have completed training requirement so far (August)</a:t>
            </a:r>
          </a:p>
          <a:p>
            <a:pPr marL="457200" marR="0" lvl="0" indent="-317500" algn="l" rtl="0">
              <a:spcBef>
                <a:spcPts val="0"/>
              </a:spcBef>
              <a:spcAft>
                <a:spcPts val="0"/>
              </a:spcAft>
              <a:buSzPts val="1400"/>
              <a:buChar char="●"/>
            </a:pPr>
            <a:endParaRPr lang="en-US" sz="700" dirty="0"/>
          </a:p>
          <a:p>
            <a:pPr marL="457200" marR="0" lvl="0" indent="-317500" algn="l" rtl="0">
              <a:spcBef>
                <a:spcPts val="0"/>
              </a:spcBef>
              <a:spcAft>
                <a:spcPts val="0"/>
              </a:spcAft>
              <a:buSzPts val="1400"/>
              <a:buChar char="●"/>
            </a:pPr>
            <a:r>
              <a:rPr lang="en-US" sz="1400" dirty="0"/>
              <a:t>Current MA CME Offerings</a:t>
            </a:r>
            <a:endParaRPr sz="1400" dirty="0"/>
          </a:p>
          <a:p>
            <a:pPr marL="914400" marR="0" lvl="1" indent="-317500" algn="l" rtl="0">
              <a:spcBef>
                <a:spcPts val="0"/>
              </a:spcBef>
              <a:spcAft>
                <a:spcPts val="0"/>
              </a:spcAft>
              <a:buSzPts val="1400"/>
              <a:buChar char="○"/>
            </a:pPr>
            <a:r>
              <a:rPr lang="en-US" sz="1400" dirty="0"/>
              <a:t>Mass Medical Society</a:t>
            </a:r>
            <a:r>
              <a:rPr lang="en-US" sz="1400" dirty="0">
                <a:solidFill>
                  <a:srgbClr val="0000FF"/>
                </a:solidFill>
              </a:rPr>
              <a:t> </a:t>
            </a:r>
            <a:r>
              <a:rPr lang="en-US" sz="1400" b="1" u="sng" dirty="0">
                <a:solidFill>
                  <a:srgbClr val="0070C0"/>
                </a:solidFill>
                <a:hlinkClick r:id="rId3">
                  <a:extLst>
                    <a:ext uri="{A12FA001-AC4F-418D-AE19-62706E023703}">
                      <ahyp:hlinkClr xmlns:ahyp="http://schemas.microsoft.com/office/drawing/2018/hyperlinkcolor" xmlns="" val="tx"/>
                    </a:ext>
                  </a:extLst>
                </a:hlinkClick>
              </a:rPr>
              <a:t>http://www.massmed.org/ALZ/</a:t>
            </a:r>
            <a:endParaRPr sz="1400" b="1" u="sng" dirty="0">
              <a:solidFill>
                <a:srgbClr val="0070C0"/>
              </a:solidFill>
            </a:endParaRPr>
          </a:p>
          <a:p>
            <a:pPr marL="1371600" marR="0" lvl="2" indent="-317500" algn="l" rtl="0">
              <a:spcBef>
                <a:spcPts val="0"/>
              </a:spcBef>
              <a:spcAft>
                <a:spcPts val="0"/>
              </a:spcAft>
              <a:buSzPts val="1400"/>
              <a:buChar char="■"/>
            </a:pPr>
            <a:r>
              <a:rPr lang="en-US" sz="1400" dirty="0"/>
              <a:t>Launched in February and developed in collaboration with the Alzheimer’s Association</a:t>
            </a:r>
            <a:endParaRPr sz="1400" dirty="0"/>
          </a:p>
          <a:p>
            <a:pPr marL="1371600" marR="0" lvl="2" indent="-317500" algn="l" rtl="0">
              <a:spcBef>
                <a:spcPts val="0"/>
              </a:spcBef>
              <a:spcAft>
                <a:spcPts val="0"/>
              </a:spcAft>
              <a:buSzPts val="1400"/>
              <a:buChar char="■"/>
            </a:pPr>
            <a:r>
              <a:rPr lang="en-US" sz="1400" dirty="0"/>
              <a:t>417 participants so far</a:t>
            </a:r>
            <a:endParaRPr sz="1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endParaRPr>
          </a:p>
          <a:p>
            <a:pPr marL="1371600" marR="0" lvl="2" indent="-317500" algn="l" rtl="0">
              <a:spcBef>
                <a:spcPts val="0"/>
              </a:spcBef>
              <a:spcAft>
                <a:spcPts val="0"/>
              </a:spcAft>
              <a:buSzPts val="1400"/>
              <a:buChar char="■"/>
            </a:pPr>
            <a:r>
              <a:rPr lang="en-US" sz="1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5 modules</a:t>
            </a:r>
            <a:r>
              <a:rPr lang="en-US" sz="1400" dirty="0"/>
              <a:t> (3.5 CME total)</a:t>
            </a:r>
          </a:p>
          <a:p>
            <a:pPr marL="1054100" marR="0" lvl="2" algn="l" rtl="0">
              <a:spcBef>
                <a:spcPts val="0"/>
              </a:spcBef>
              <a:spcAft>
                <a:spcPts val="0"/>
              </a:spcAft>
              <a:buSzPts val="1400"/>
            </a:pPr>
            <a:endParaRPr sz="600" dirty="0"/>
          </a:p>
          <a:p>
            <a:pPr marL="914400" marR="0" lvl="1" indent="-317500" algn="l" rtl="0">
              <a:spcBef>
                <a:spcPts val="0"/>
              </a:spcBef>
              <a:spcAft>
                <a:spcPts val="0"/>
              </a:spcAft>
              <a:buSzPts val="1400"/>
              <a:buChar char="○"/>
            </a:pPr>
            <a:r>
              <a:rPr lang="en-US" sz="1400" dirty="0"/>
              <a:t>Mass Health &amp; Hospital Association </a:t>
            </a:r>
            <a:r>
              <a:rPr lang="en-US" sz="1400" b="1" u="sng" dirty="0">
                <a:solidFill>
                  <a:srgbClr val="006BBC"/>
                </a:solidFill>
                <a:hlinkClick r:id="rId4">
                  <a:extLst>
                    <a:ext uri="{A12FA001-AC4F-418D-AE19-62706E023703}">
                      <ahyp:hlinkClr xmlns:ahyp="http://schemas.microsoft.com/office/drawing/2018/hyperlinkcolor" xmlns="" val="tx"/>
                    </a:ext>
                  </a:extLst>
                </a:hlinkClick>
              </a:rPr>
              <a:t>Online Course</a:t>
            </a:r>
            <a:endParaRPr lang="en-US" sz="1400" b="1" u="sng" dirty="0">
              <a:solidFill>
                <a:srgbClr val="006BBC"/>
              </a:solidFill>
            </a:endParaRPr>
          </a:p>
          <a:p>
            <a:pPr marL="914400" marR="0" lvl="1" indent="-317500" algn="l" rtl="0">
              <a:spcBef>
                <a:spcPts val="0"/>
              </a:spcBef>
              <a:spcAft>
                <a:spcPts val="0"/>
              </a:spcAft>
              <a:buSzPts val="1400"/>
              <a:buChar char="○"/>
            </a:pPr>
            <a:endParaRPr lang="en-US" sz="600" b="1" u="sng" dirty="0">
              <a:solidFill>
                <a:srgbClr val="006BBC"/>
              </a:solidFill>
            </a:endParaRPr>
          </a:p>
          <a:p>
            <a:pPr marL="914400" marR="0" lvl="1" indent="-317500" algn="l" rtl="0">
              <a:spcBef>
                <a:spcPts val="0"/>
              </a:spcBef>
              <a:spcAft>
                <a:spcPts val="0"/>
              </a:spcAft>
              <a:buSzPts val="1400"/>
              <a:buChar char="○"/>
            </a:pPr>
            <a:r>
              <a:rPr lang="en-US" sz="1400" dirty="0"/>
              <a:t>Mass Nurses Association</a:t>
            </a:r>
            <a:endParaRPr sz="1400" dirty="0"/>
          </a:p>
          <a:p>
            <a:pPr marL="1371600" marR="0" lvl="2" indent="-317500" algn="l" rtl="0">
              <a:spcBef>
                <a:spcPts val="0"/>
              </a:spcBef>
              <a:spcAft>
                <a:spcPts val="0"/>
              </a:spcAft>
              <a:buSzPts val="1400"/>
              <a:buChar char="■"/>
            </a:pPr>
            <a:r>
              <a:rPr lang="en-US" sz="1400" dirty="0"/>
              <a:t>Presented to </a:t>
            </a:r>
            <a:r>
              <a:rPr lang="en-US" sz="1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BORIN </a:t>
            </a:r>
            <a:r>
              <a:rPr lang="en-US" sz="1400" dirty="0"/>
              <a:t>prior to pandemic</a:t>
            </a:r>
            <a:endParaRPr sz="1400" dirty="0"/>
          </a:p>
          <a:p>
            <a:pPr marL="1371600" marR="0" lvl="2" indent="-317500" algn="l" rtl="0">
              <a:spcBef>
                <a:spcPts val="0"/>
              </a:spcBef>
              <a:spcAft>
                <a:spcPts val="0"/>
              </a:spcAft>
              <a:buSzPts val="1400"/>
              <a:buChar char="■"/>
            </a:pPr>
            <a:r>
              <a:rPr lang="en-US" sz="1400" dirty="0"/>
              <a:t>Online CE (1.75)</a:t>
            </a:r>
          </a:p>
          <a:p>
            <a:pPr marL="1054100" marR="0" lvl="2" algn="l" rtl="0">
              <a:spcBef>
                <a:spcPts val="0"/>
              </a:spcBef>
              <a:spcAft>
                <a:spcPts val="0"/>
              </a:spcAft>
              <a:buSzPts val="1400"/>
            </a:pPr>
            <a:endParaRPr sz="600" dirty="0"/>
          </a:p>
          <a:p>
            <a:pPr marL="914400" marR="0" lvl="1" indent="-317500" algn="l" rtl="0">
              <a:spcBef>
                <a:spcPts val="0"/>
              </a:spcBef>
              <a:spcAft>
                <a:spcPts val="0"/>
              </a:spcAft>
              <a:buSzPts val="1400"/>
              <a:buChar char="○"/>
            </a:pPr>
            <a:r>
              <a:rPr lang="en-US" sz="1400" dirty="0"/>
              <a:t>Alzheimer’s Association, MA/NH Chapter</a:t>
            </a:r>
            <a:endParaRPr sz="1400" dirty="0"/>
          </a:p>
          <a:p>
            <a:pPr marL="1371600" marR="0" lvl="2" indent="-317500" algn="l" rtl="0">
              <a:spcBef>
                <a:spcPts val="0"/>
              </a:spcBef>
              <a:spcAft>
                <a:spcPts val="0"/>
              </a:spcAft>
              <a:buSzPts val="1400"/>
              <a:buChar char="■"/>
            </a:pPr>
            <a:r>
              <a:rPr lang="en-US" sz="1400" dirty="0"/>
              <a:t>Presented by Dr. Brent Forester</a:t>
            </a:r>
            <a:endParaRPr sz="1400" dirty="0"/>
          </a:p>
          <a:p>
            <a:pPr marL="1371600" marR="0" lvl="2" indent="-317500" algn="l" rtl="0">
              <a:spcBef>
                <a:spcPts val="0"/>
              </a:spcBef>
              <a:spcAft>
                <a:spcPts val="0"/>
              </a:spcAft>
              <a:buSzPts val="1400"/>
              <a:buChar char="■"/>
            </a:pPr>
            <a:r>
              <a:rPr lang="en-US" sz="1400" dirty="0"/>
              <a:t>300+ trained</a:t>
            </a:r>
            <a:endParaRPr sz="1400" dirty="0"/>
          </a:p>
          <a:p>
            <a:pPr marL="1371600" marR="0" lvl="2" indent="-317500" algn="l" rtl="0">
              <a:spcBef>
                <a:spcPts val="0"/>
              </a:spcBef>
              <a:spcAft>
                <a:spcPts val="0"/>
              </a:spcAft>
              <a:buSzPts val="1400"/>
              <a:buChar char="■"/>
            </a:pPr>
            <a:r>
              <a:rPr lang="en-US" sz="1400" dirty="0"/>
              <a:t>No further funding for CME accreditation</a:t>
            </a:r>
          </a:p>
          <a:p>
            <a:pPr marL="1054100" marR="0" lvl="2" algn="l" rtl="0">
              <a:spcBef>
                <a:spcPts val="0"/>
              </a:spcBef>
              <a:spcAft>
                <a:spcPts val="0"/>
              </a:spcAft>
              <a:buSzPts val="1400"/>
            </a:pPr>
            <a:endParaRPr sz="600" dirty="0"/>
          </a:p>
          <a:p>
            <a:pPr marL="914400" marR="0" lvl="1" indent="-317500" algn="l" rtl="0">
              <a:spcBef>
                <a:spcPts val="0"/>
              </a:spcBef>
              <a:spcAft>
                <a:spcPts val="0"/>
              </a:spcAft>
              <a:buSzPts val="1400"/>
              <a:buChar char="○"/>
            </a:pPr>
            <a:r>
              <a:rPr lang="en-US" sz="1400" dirty="0"/>
              <a:t>Alzheimer’s Association National </a:t>
            </a:r>
            <a:r>
              <a:rPr lang="en-US" sz="1400" b="1" u="sng" dirty="0">
                <a:solidFill>
                  <a:srgbClr val="0070C0"/>
                </a:solidFill>
                <a:hlinkClick r:id="rId5">
                  <a:extLst>
                    <a:ext uri="{A12FA001-AC4F-418D-AE19-62706E023703}">
                      <ahyp:hlinkClr xmlns:ahyp="http://schemas.microsoft.com/office/drawing/2018/hyperlinkcolor" xmlns="" val="tx"/>
                    </a:ext>
                  </a:extLst>
                </a:hlinkClick>
              </a:rPr>
              <a:t>Online Course</a:t>
            </a:r>
            <a:endParaRPr sz="1400" b="1" u="sng" dirty="0">
              <a:solidFill>
                <a:srgbClr val="0070C0"/>
              </a:solidFill>
            </a:endParaRPr>
          </a:p>
          <a:p>
            <a:pPr marL="1371600" marR="0" lvl="2" indent="-317500" algn="l" rtl="0">
              <a:spcBef>
                <a:spcPts val="0"/>
              </a:spcBef>
              <a:spcAft>
                <a:spcPts val="0"/>
              </a:spcAft>
              <a:buSzPts val="1400"/>
              <a:buChar char="■"/>
            </a:pPr>
            <a:r>
              <a:rPr lang="en-US" sz="1400" dirty="0"/>
              <a:t>Five 15-minute modules; up to 1.25 CME</a:t>
            </a:r>
            <a:endParaRPr sz="1400" dirty="0"/>
          </a:p>
          <a:p>
            <a:pPr marL="1371600" marR="0" lvl="2" indent="-317500" algn="l" rtl="0">
              <a:spcBef>
                <a:spcPts val="0"/>
              </a:spcBef>
              <a:spcAft>
                <a:spcPts val="0"/>
              </a:spcAft>
              <a:buSzPts val="1400"/>
              <a:buChar char="■"/>
            </a:pPr>
            <a:r>
              <a:rPr lang="en-US" sz="1400" dirty="0"/>
              <a:t>CME accreditation underwritten by the MetLife Foundation</a:t>
            </a:r>
            <a:endParaRPr sz="1400" dirty="0"/>
          </a:p>
          <a:p>
            <a:pPr marL="0" marR="0" lvl="0" indent="0" algn="l" rtl="0">
              <a:spcBef>
                <a:spcPts val="0"/>
              </a:spcBef>
              <a:spcAft>
                <a:spcPts val="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9197722f0d_0_16"/>
          <p:cNvSpPr txBox="1">
            <a:spLocks noGrp="1"/>
          </p:cNvSpPr>
          <p:nvPr>
            <p:ph type="title"/>
          </p:nvPr>
        </p:nvSpPr>
        <p:spPr>
          <a:xfrm>
            <a:off x="1066800" y="76200"/>
            <a:ext cx="55119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
            </a:r>
            <a:br>
              <a:rPr lang="en-US"/>
            </a:br>
            <a:r>
              <a:rPr lang="en-US"/>
              <a:t/>
            </a:r>
            <a:br>
              <a:rPr lang="en-US"/>
            </a:br>
            <a:r>
              <a:rPr lang="en-US"/>
              <a:t>Chapter 220 of the Acts of 2018</a:t>
            </a:r>
            <a:br>
              <a:rPr lang="en-US"/>
            </a:br>
            <a:r>
              <a:rPr lang="en-US"/>
              <a:t>Status Update</a:t>
            </a:r>
            <a:endParaRPr/>
          </a:p>
        </p:txBody>
      </p:sp>
      <p:sp>
        <p:nvSpPr>
          <p:cNvPr id="133" name="Google Shape;133;g9197722f0d_0_16"/>
          <p:cNvSpPr txBox="1"/>
          <p:nvPr/>
        </p:nvSpPr>
        <p:spPr>
          <a:xfrm>
            <a:off x="381000" y="1074775"/>
            <a:ext cx="8610900" cy="732900"/>
          </a:xfrm>
          <a:prstGeom prst="rect">
            <a:avLst/>
          </a:prstGeom>
          <a:noFill/>
          <a:ln>
            <a:noFill/>
          </a:ln>
        </p:spPr>
        <p:txBody>
          <a:bodyPr spcFirstLastPara="1" wrap="square" lIns="91425" tIns="45700" rIns="91425" bIns="45700" anchor="t" anchorCtr="0">
            <a:noAutofit/>
          </a:bodyPr>
          <a:lstStyle/>
          <a:p>
            <a:pPr marL="227013" lvl="0" indent="-227013" algn="l" rtl="0">
              <a:spcBef>
                <a:spcPts val="0"/>
              </a:spcBef>
              <a:spcAft>
                <a:spcPts val="0"/>
              </a:spcAft>
              <a:buNone/>
            </a:pPr>
            <a:r>
              <a:rPr lang="en-US" sz="1600" b="1" dirty="0">
                <a:solidFill>
                  <a:schemeClr val="dk1"/>
                </a:solidFill>
              </a:rPr>
              <a:t>3. Requires doctors to share an Alzheimer’s diagnosis and treatment plan to a family member or legal personal representative within the existing framework of federal and state privacy laws.</a:t>
            </a:r>
            <a:endParaRPr sz="1600" b="1" dirty="0">
              <a:solidFill>
                <a:schemeClr val="dk1"/>
              </a:solidFill>
            </a:endParaRPr>
          </a:p>
          <a:p>
            <a:pPr marL="0" lvl="0" indent="0" algn="l" rtl="0">
              <a:spcBef>
                <a:spcPts val="0"/>
              </a:spcBef>
              <a:spcAft>
                <a:spcPts val="0"/>
              </a:spcAft>
              <a:buNone/>
            </a:pPr>
            <a:endParaRPr sz="1600" dirty="0">
              <a:solidFill>
                <a:schemeClr val="dk1"/>
              </a:solidFill>
            </a:endParaRPr>
          </a:p>
        </p:txBody>
      </p:sp>
      <p:sp>
        <p:nvSpPr>
          <p:cNvPr id="134" name="Google Shape;134;g9197722f0d_0_16"/>
          <p:cNvSpPr/>
          <p:nvPr/>
        </p:nvSpPr>
        <p:spPr>
          <a:xfrm>
            <a:off x="533400" y="1905000"/>
            <a:ext cx="8077200" cy="457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dirty="0"/>
          </a:p>
          <a:p>
            <a:pPr marL="457200" marR="0" lvl="0" indent="-323850" algn="l" rtl="0">
              <a:spcBef>
                <a:spcPts val="0"/>
              </a:spcBef>
              <a:spcAft>
                <a:spcPts val="0"/>
              </a:spcAft>
              <a:buSzPts val="1500"/>
              <a:buChar char="●"/>
            </a:pPr>
            <a:r>
              <a:rPr lang="en-US" sz="1500" dirty="0"/>
              <a:t>There is no penalty for a physician who does not comply with this requirement, but the spirit of this component is to encourage the physician to use their clinical judgement so that if they determine the patient has dementia, they can alert the family to the necessity to get more involved with supporting and assisting the person. </a:t>
            </a:r>
            <a:endParaRPr sz="1500" dirty="0"/>
          </a:p>
          <a:p>
            <a:pPr marL="457200" marR="0" lvl="0" indent="0" algn="l" rtl="0">
              <a:spcBef>
                <a:spcPts val="0"/>
              </a:spcBef>
              <a:spcAft>
                <a:spcPts val="0"/>
              </a:spcAft>
              <a:buNone/>
            </a:pPr>
            <a:endParaRPr i="1" dirty="0"/>
          </a:p>
          <a:p>
            <a:pPr marL="457200" marR="0" lvl="0" indent="-317500" algn="l" rtl="0">
              <a:spcBef>
                <a:spcPts val="0"/>
              </a:spcBef>
              <a:spcAft>
                <a:spcPts val="0"/>
              </a:spcAft>
              <a:buSzPts val="1400"/>
              <a:buChar char="●"/>
            </a:pPr>
            <a:r>
              <a:rPr lang="en-US" b="1" dirty="0"/>
              <a:t>There has been no notification of this requirement to physicians as of yet.</a:t>
            </a:r>
            <a:endParaRPr dirty="0"/>
          </a:p>
          <a:p>
            <a:pPr marL="0" marR="0" lvl="0" indent="0" algn="l" rtl="0">
              <a:spcBef>
                <a:spcPts val="0"/>
              </a:spcBef>
              <a:spcAft>
                <a:spcPts val="0"/>
              </a:spcAft>
              <a:buNone/>
            </a:pPr>
            <a:endParaRPr dirty="0"/>
          </a:p>
          <a:p>
            <a:pPr marL="0" marR="0" lvl="0" indent="0" algn="l" rtl="0">
              <a:spcBef>
                <a:spcPts val="0"/>
              </a:spcBef>
              <a:spcAft>
                <a:spcPts val="0"/>
              </a:spcAft>
              <a:buNone/>
            </a:pPr>
            <a:endParaRPr dirty="0"/>
          </a:p>
          <a:p>
            <a:pPr marL="0" marR="0" lvl="0" indent="0" algn="l" rtl="0">
              <a:spcBef>
                <a:spcPts val="0"/>
              </a:spcBef>
              <a:spcAft>
                <a:spcPts val="0"/>
              </a:spcAft>
              <a:buNone/>
            </a:pPr>
            <a:endParaRPr dirty="0"/>
          </a:p>
          <a:p>
            <a:pPr marL="0" marR="0" lvl="0" indent="0" algn="l" rtl="0">
              <a:spcBef>
                <a:spcPts val="0"/>
              </a:spcBef>
              <a:spcAft>
                <a:spcPts val="0"/>
              </a:spcAft>
              <a:buNone/>
            </a:pPr>
            <a:endParaRPr dirty="0"/>
          </a:p>
          <a:p>
            <a:pPr marL="0" marR="0" lvl="0" indent="0" algn="l" rtl="0">
              <a:spcBef>
                <a:spcPts val="0"/>
              </a:spcBef>
              <a:spcAft>
                <a:spcPts val="0"/>
              </a:spcAft>
              <a:buNone/>
            </a:pPr>
            <a:endParaRPr dirty="0"/>
          </a:p>
          <a:p>
            <a:pPr marL="0" marR="0" lvl="0" indent="0" algn="l" rtl="0">
              <a:spcBef>
                <a:spcPts val="0"/>
              </a:spcBef>
              <a:spcAft>
                <a:spcPts val="0"/>
              </a:spcAft>
              <a:buNone/>
            </a:pPr>
            <a:endParaRPr dirty="0"/>
          </a:p>
          <a:p>
            <a:pPr marL="0" marR="0" lvl="0" indent="0" algn="l" rtl="0">
              <a:spcBef>
                <a:spcPts val="0"/>
              </a:spcBef>
              <a:spcAft>
                <a:spcPts val="0"/>
              </a:spcAft>
              <a:buNone/>
            </a:pPr>
            <a:endParaRPr dirty="0"/>
          </a:p>
          <a:p>
            <a:pPr marL="0" marR="0" lvl="0" indent="0" algn="l" rtl="0">
              <a:spcBef>
                <a:spcPts val="0"/>
              </a:spcBef>
              <a:spcAft>
                <a:spcPts val="0"/>
              </a:spcAft>
              <a:buNone/>
            </a:pPr>
            <a:endParaRPr dirty="0"/>
          </a:p>
          <a:p>
            <a:pPr marL="0" marR="0" lvl="0" indent="0" algn="l" rtl="0">
              <a:spcBef>
                <a:spcPts val="0"/>
              </a:spcBef>
              <a:spcAft>
                <a:spcPts val="0"/>
              </a:spcAft>
              <a:buNone/>
            </a:pPr>
            <a:endParaRPr dirty="0"/>
          </a:p>
          <a:p>
            <a:pPr marL="0" marR="0" lvl="0" indent="0" algn="l" rtl="0">
              <a:spcBef>
                <a:spcPts val="0"/>
              </a:spcBef>
              <a:spcAft>
                <a:spcPts val="0"/>
              </a:spcAft>
              <a:buNone/>
            </a:pPr>
            <a:endParaRPr dirty="0"/>
          </a:p>
          <a:p>
            <a:pPr marL="0" marR="0" lvl="0" indent="0" algn="l" rtl="0">
              <a:spcBef>
                <a:spcPts val="0"/>
              </a:spcBef>
              <a:spcAft>
                <a:spcPts val="0"/>
              </a:spcAft>
              <a:buNone/>
            </a:pPr>
            <a:endParaRPr dirty="0"/>
          </a:p>
          <a:p>
            <a:pPr marL="0" marR="0" lvl="0" indent="0" algn="l" rtl="0">
              <a:spcBef>
                <a:spcPts val="0"/>
              </a:spcBef>
              <a:spcAft>
                <a:spcPts val="0"/>
              </a:spcAft>
              <a:buNone/>
            </a:pPr>
            <a:endParaRPr dirty="0"/>
          </a:p>
          <a:p>
            <a:pPr marL="0" marR="0" lvl="0" indent="0" algn="l" rtl="0">
              <a:spcBef>
                <a:spcPts val="0"/>
              </a:spcBef>
              <a:spcAft>
                <a:spcPts val="0"/>
              </a:spcAft>
              <a:buNone/>
            </a:pPr>
            <a:endParaRPr dirty="0"/>
          </a:p>
          <a:p>
            <a:pPr marL="0" marR="0" lvl="0" indent="0" algn="l" rtl="0">
              <a:spcBef>
                <a:spcPts val="0"/>
              </a:spcBef>
              <a:spcAft>
                <a:spcPts val="0"/>
              </a:spcAft>
              <a:buNone/>
            </a:pPr>
            <a:r>
              <a:rPr lang="en-US" dirty="0"/>
              <a:t>*Alzheimer’s Association </a:t>
            </a:r>
            <a:r>
              <a:rPr lang="en-US" u="sng" dirty="0">
                <a:solidFill>
                  <a:schemeClr val="hlink"/>
                </a:solidFill>
                <a:hlinkClick r:id="rId3"/>
              </a:rPr>
              <a:t>Care Planning Toolkit </a:t>
            </a:r>
            <a:endParaRPr dirty="0"/>
          </a:p>
          <a:p>
            <a:pPr marL="0" marR="0" lvl="0" indent="0" algn="l" rtl="0">
              <a:spcBef>
                <a:spcPts val="0"/>
              </a:spcBef>
              <a:spcAft>
                <a:spcPts val="0"/>
              </a:spcAft>
              <a:buNone/>
            </a:pPr>
            <a:r>
              <a:rPr lang="en-US" dirty="0"/>
              <a:t>*Alzheimer’s Association information and videos on </a:t>
            </a:r>
            <a:r>
              <a:rPr lang="en-US" u="sng" dirty="0">
                <a:solidFill>
                  <a:schemeClr val="hlink"/>
                </a:solidFill>
                <a:hlinkClick r:id="rId4"/>
              </a:rPr>
              <a:t>disclosing a diagnosis</a:t>
            </a:r>
            <a:endParaRPr dirty="0"/>
          </a:p>
        </p:txBody>
      </p:sp>
      <p:pic>
        <p:nvPicPr>
          <p:cNvPr id="135" name="Google Shape;135;g9197722f0d_0_16"/>
          <p:cNvPicPr preferRelativeResize="0"/>
          <p:nvPr/>
        </p:nvPicPr>
        <p:blipFill>
          <a:blip r:embed="rId5">
            <a:alphaModFix/>
          </a:blip>
          <a:stretch>
            <a:fillRect/>
          </a:stretch>
        </p:blipFill>
        <p:spPr>
          <a:xfrm>
            <a:off x="1696125" y="3879050"/>
            <a:ext cx="5751750" cy="2466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9197722f0d_0_25"/>
          <p:cNvSpPr txBox="1">
            <a:spLocks noGrp="1"/>
          </p:cNvSpPr>
          <p:nvPr>
            <p:ph type="title"/>
          </p:nvPr>
        </p:nvSpPr>
        <p:spPr>
          <a:xfrm>
            <a:off x="1066800" y="76200"/>
            <a:ext cx="55119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
            </a:r>
            <a:br>
              <a:rPr lang="en-US"/>
            </a:br>
            <a:r>
              <a:rPr lang="en-US"/>
              <a:t/>
            </a:r>
            <a:br>
              <a:rPr lang="en-US"/>
            </a:br>
            <a:r>
              <a:rPr lang="en-US"/>
              <a:t>Chapter 220 of the Acts of 2018</a:t>
            </a:r>
            <a:br>
              <a:rPr lang="en-US"/>
            </a:br>
            <a:r>
              <a:rPr lang="en-US"/>
              <a:t>Status Update</a:t>
            </a:r>
            <a:endParaRPr/>
          </a:p>
        </p:txBody>
      </p:sp>
      <p:sp>
        <p:nvSpPr>
          <p:cNvPr id="143" name="Google Shape;143;g9197722f0d_0_25"/>
          <p:cNvSpPr txBox="1"/>
          <p:nvPr/>
        </p:nvSpPr>
        <p:spPr>
          <a:xfrm>
            <a:off x="381000" y="1074775"/>
            <a:ext cx="8610900" cy="732900"/>
          </a:xfrm>
          <a:prstGeom prst="rect">
            <a:avLst/>
          </a:prstGeom>
          <a:noFill/>
          <a:ln>
            <a:noFill/>
          </a:ln>
        </p:spPr>
        <p:txBody>
          <a:bodyPr spcFirstLastPara="1" wrap="square" lIns="91425" tIns="45700" rIns="91425" bIns="45700" anchor="t" anchorCtr="0">
            <a:noAutofit/>
          </a:bodyPr>
          <a:lstStyle/>
          <a:p>
            <a:pPr marL="227013" lvl="0" indent="-227013" algn="l" rtl="0">
              <a:spcBef>
                <a:spcPts val="0"/>
              </a:spcBef>
              <a:spcAft>
                <a:spcPts val="0"/>
              </a:spcAft>
              <a:buNone/>
            </a:pPr>
            <a:r>
              <a:rPr lang="en-US" sz="1600" b="1" dirty="0">
                <a:solidFill>
                  <a:schemeClr val="dk1"/>
                </a:solidFill>
              </a:rPr>
              <a:t>4. Requires hospitals that serve an adult population to have an operational plan in place for recognizing and managing individuals with dementia within three years of the laws’ enactment</a:t>
            </a:r>
            <a:endParaRPr sz="1600" b="1" dirty="0">
              <a:solidFill>
                <a:schemeClr val="dk1"/>
              </a:solidFill>
            </a:endParaRPr>
          </a:p>
          <a:p>
            <a:pPr marL="0" lvl="0" indent="0" algn="l" rtl="0">
              <a:spcBef>
                <a:spcPts val="0"/>
              </a:spcBef>
              <a:spcAft>
                <a:spcPts val="0"/>
              </a:spcAft>
              <a:buNone/>
            </a:pPr>
            <a:endParaRPr sz="1600" dirty="0">
              <a:solidFill>
                <a:schemeClr val="dk1"/>
              </a:solidFill>
            </a:endParaRPr>
          </a:p>
        </p:txBody>
      </p:sp>
      <p:sp>
        <p:nvSpPr>
          <p:cNvPr id="144" name="Google Shape;144;g9197722f0d_0_25"/>
          <p:cNvSpPr/>
          <p:nvPr/>
        </p:nvSpPr>
        <p:spPr>
          <a:xfrm>
            <a:off x="533400" y="1600200"/>
            <a:ext cx="8077200" cy="48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a:p>
            <a:pPr marL="457200" marR="0" lvl="0" indent="-330200" algn="l" rtl="0">
              <a:spcBef>
                <a:spcPts val="0"/>
              </a:spcBef>
              <a:spcAft>
                <a:spcPts val="0"/>
              </a:spcAft>
              <a:buSzPts val="1600"/>
              <a:buChar char="●"/>
            </a:pPr>
            <a:r>
              <a:rPr lang="en-US" sz="1600" dirty="0"/>
              <a:t>Develop an operational plan to identify dementia and/or delirium and create a specialized plan if detected</a:t>
            </a:r>
            <a:endParaRPr sz="1600" dirty="0"/>
          </a:p>
          <a:p>
            <a:pPr marL="457200" marR="0" lvl="0" indent="0" algn="l" rtl="0">
              <a:spcBef>
                <a:spcPts val="0"/>
              </a:spcBef>
              <a:spcAft>
                <a:spcPts val="0"/>
              </a:spcAft>
              <a:buNone/>
            </a:pPr>
            <a:endParaRPr sz="1600" dirty="0"/>
          </a:p>
          <a:p>
            <a:pPr marL="457200" marR="0" lvl="0" indent="-330200" algn="l" rtl="0">
              <a:spcBef>
                <a:spcPts val="0"/>
              </a:spcBef>
              <a:spcAft>
                <a:spcPts val="0"/>
              </a:spcAft>
              <a:buSzPts val="1600"/>
              <a:buChar char="●"/>
            </a:pPr>
            <a:r>
              <a:rPr lang="en-US" sz="1600" dirty="0"/>
              <a:t>Ensure designated caregivers are involved in hospital processes including transfers and discharge planning </a:t>
            </a:r>
            <a:endParaRPr sz="1600" dirty="0"/>
          </a:p>
          <a:p>
            <a:pPr marL="457200" marR="0" lvl="0" indent="0" algn="l" rtl="0">
              <a:spcBef>
                <a:spcPts val="0"/>
              </a:spcBef>
              <a:spcAft>
                <a:spcPts val="0"/>
              </a:spcAft>
              <a:buNone/>
            </a:pPr>
            <a:endParaRPr sz="1600" dirty="0"/>
          </a:p>
          <a:p>
            <a:pPr marL="457200" marR="0" lvl="0" indent="-330200" algn="l" rtl="0">
              <a:spcBef>
                <a:spcPts val="0"/>
              </a:spcBef>
              <a:spcAft>
                <a:spcPts val="0"/>
              </a:spcAft>
              <a:buSzPts val="1600"/>
              <a:buChar char="●"/>
            </a:pPr>
            <a:r>
              <a:rPr lang="en-US" sz="1600" dirty="0"/>
              <a:t>Develop QAPI measures including how clinical and relevant non-clinical staff receive routine training </a:t>
            </a:r>
            <a:endParaRPr sz="1600" dirty="0"/>
          </a:p>
          <a:p>
            <a:pPr marL="457200" marR="0" lvl="0" indent="0" algn="l" rtl="0">
              <a:spcBef>
                <a:spcPts val="0"/>
              </a:spcBef>
              <a:spcAft>
                <a:spcPts val="0"/>
              </a:spcAft>
              <a:buNone/>
            </a:pPr>
            <a:endParaRPr sz="1600" dirty="0"/>
          </a:p>
          <a:p>
            <a:pPr marL="457200" marR="0" lvl="0" indent="-330200" algn="l" rtl="0">
              <a:spcBef>
                <a:spcPts val="0"/>
              </a:spcBef>
              <a:spcAft>
                <a:spcPts val="0"/>
              </a:spcAft>
              <a:buSzPts val="1600"/>
              <a:buChar char="●"/>
            </a:pPr>
            <a:r>
              <a:rPr lang="en-US" sz="1600" dirty="0"/>
              <a:t>Mass Health &amp; Hospital Association (MHA) lead a workgroup to develop and action plan document including tools and resources. </a:t>
            </a:r>
            <a:r>
              <a:rPr lang="en-US" sz="1600" b="1" u="sng" dirty="0">
                <a:solidFill>
                  <a:srgbClr val="0070C0"/>
                </a:solidFill>
                <a:hlinkClick r:id="rId3">
                  <a:extLst>
                    <a:ext uri="{A12FA001-AC4F-418D-AE19-62706E023703}">
                      <ahyp:hlinkClr xmlns:ahyp="http://schemas.microsoft.com/office/drawing/2018/hyperlinkcolor" xmlns="" val="tx"/>
                    </a:ext>
                  </a:extLst>
                </a:hlinkClick>
              </a:rPr>
              <a:t>Report </a:t>
            </a:r>
            <a:r>
              <a:rPr lang="en-US" sz="1600" dirty="0"/>
              <a:t>published in 2018. </a:t>
            </a:r>
            <a:endParaRPr sz="1600" dirty="0"/>
          </a:p>
          <a:p>
            <a:pPr marL="457200" marR="0" lvl="0" indent="0" algn="l" rtl="0">
              <a:spcBef>
                <a:spcPts val="0"/>
              </a:spcBef>
              <a:spcAft>
                <a:spcPts val="0"/>
              </a:spcAft>
              <a:buNone/>
            </a:pPr>
            <a:endParaRPr sz="1600" dirty="0"/>
          </a:p>
          <a:p>
            <a:pPr marL="457200" marR="0" lvl="0" indent="-330200" algn="l" rtl="0">
              <a:spcBef>
                <a:spcPts val="0"/>
              </a:spcBef>
              <a:spcAft>
                <a:spcPts val="0"/>
              </a:spcAft>
              <a:buSzPts val="1600"/>
              <a:buChar char="●"/>
            </a:pPr>
            <a:r>
              <a:rPr lang="en-US" sz="1600" dirty="0"/>
              <a:t>Compliance is due October 1, 2021</a:t>
            </a:r>
          </a:p>
          <a:p>
            <a:pPr marL="457200" marR="0" lvl="0" indent="-330200" algn="l" rtl="0">
              <a:spcBef>
                <a:spcPts val="0"/>
              </a:spcBef>
              <a:spcAft>
                <a:spcPts val="0"/>
              </a:spcAft>
              <a:buSzPts val="1600"/>
              <a:buChar char="●"/>
            </a:pPr>
            <a:endParaRPr lang="en-US" sz="1600" dirty="0"/>
          </a:p>
          <a:p>
            <a:pPr marL="457200" indent="-330200">
              <a:buSzPts val="1600"/>
              <a:buFont typeface="Arial"/>
              <a:buChar char="●"/>
            </a:pPr>
            <a:r>
              <a:rPr lang="en-US" sz="1600" b="1" dirty="0"/>
              <a:t>Operational plans would be invaluable during pandemic protocol</a:t>
            </a:r>
          </a:p>
          <a:p>
            <a:pPr marL="457200" lvl="2" indent="-330200">
              <a:buSzPts val="1600"/>
              <a:buChar char="●"/>
            </a:pPr>
            <a:r>
              <a:rPr lang="en-US" sz="1600" dirty="0"/>
              <a:t>Between January 1 and August 15, there were 178,563 COVID-19 hospitalizations among Medicare fee-for-service (FFS) beneficiaries. More than a third of them had a diagnosis of Alzheimer’s or another dementia.</a:t>
            </a:r>
            <a:endParaRPr dirty="0"/>
          </a:p>
          <a:p>
            <a:pPr marL="0" marR="0" lvl="0" indent="0" algn="l" rtl="0">
              <a:spcBef>
                <a:spcPts val="0"/>
              </a:spcBef>
              <a:spcAft>
                <a:spcPts val="0"/>
              </a:spcAft>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9197722f0d_0_68"/>
          <p:cNvSpPr txBox="1">
            <a:spLocks noGrp="1"/>
          </p:cNvSpPr>
          <p:nvPr>
            <p:ph type="title"/>
          </p:nvPr>
        </p:nvSpPr>
        <p:spPr>
          <a:xfrm>
            <a:off x="1066800" y="76200"/>
            <a:ext cx="55119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
            </a:r>
            <a:br>
              <a:rPr lang="en-US"/>
            </a:br>
            <a:r>
              <a:rPr lang="en-US"/>
              <a:t/>
            </a:r>
            <a:br>
              <a:rPr lang="en-US"/>
            </a:br>
            <a:r>
              <a:rPr lang="en-US"/>
              <a:t>Chapter 220 of the Acts of 2018</a:t>
            </a:r>
            <a:br>
              <a:rPr lang="en-US"/>
            </a:br>
            <a:r>
              <a:rPr lang="en-US"/>
              <a:t>Status Update</a:t>
            </a:r>
            <a:endParaRPr/>
          </a:p>
        </p:txBody>
      </p:sp>
      <p:sp>
        <p:nvSpPr>
          <p:cNvPr id="152" name="Google Shape;152;g9197722f0d_0_68"/>
          <p:cNvSpPr txBox="1"/>
          <p:nvPr/>
        </p:nvSpPr>
        <p:spPr>
          <a:xfrm>
            <a:off x="381000" y="1327200"/>
            <a:ext cx="8610900" cy="732900"/>
          </a:xfrm>
          <a:prstGeom prst="rect">
            <a:avLst/>
          </a:prstGeom>
          <a:noFill/>
          <a:ln>
            <a:noFill/>
          </a:ln>
        </p:spPr>
        <p:txBody>
          <a:bodyPr spcFirstLastPara="1" wrap="square" lIns="91425" tIns="45700" rIns="91425" bIns="45700" anchor="t" anchorCtr="0">
            <a:noAutofit/>
          </a:bodyPr>
          <a:lstStyle/>
          <a:p>
            <a:pPr marL="227013" lvl="0" indent="-227013" algn="l" rtl="0">
              <a:spcBef>
                <a:spcPts val="0"/>
              </a:spcBef>
              <a:spcAft>
                <a:spcPts val="0"/>
              </a:spcAft>
              <a:buNone/>
            </a:pPr>
            <a:r>
              <a:rPr lang="en-US" sz="1700" b="1" dirty="0">
                <a:solidFill>
                  <a:schemeClr val="dk1"/>
                </a:solidFill>
              </a:rPr>
              <a:t>5. Requires elder protective services caseworkers to be trained on Alzheimer’s disease.</a:t>
            </a:r>
            <a:endParaRPr sz="1500" b="1" dirty="0">
              <a:solidFill>
                <a:schemeClr val="dk1"/>
              </a:solidFill>
            </a:endParaRPr>
          </a:p>
          <a:p>
            <a:pPr marL="0" lvl="0" indent="0" algn="l" rtl="0">
              <a:spcBef>
                <a:spcPts val="0"/>
              </a:spcBef>
              <a:spcAft>
                <a:spcPts val="0"/>
              </a:spcAft>
              <a:buNone/>
            </a:pPr>
            <a:endParaRPr sz="1600" dirty="0">
              <a:solidFill>
                <a:schemeClr val="dk1"/>
              </a:solidFill>
            </a:endParaRPr>
          </a:p>
          <a:p>
            <a:pPr marL="0" lvl="0" indent="0" algn="l" rtl="0">
              <a:spcBef>
                <a:spcPts val="0"/>
              </a:spcBef>
              <a:spcAft>
                <a:spcPts val="0"/>
              </a:spcAft>
              <a:buNone/>
            </a:pPr>
            <a:endParaRPr sz="1600" dirty="0">
              <a:solidFill>
                <a:schemeClr val="dk1"/>
              </a:solidFill>
            </a:endParaRPr>
          </a:p>
        </p:txBody>
      </p:sp>
      <p:sp>
        <p:nvSpPr>
          <p:cNvPr id="153" name="Google Shape;153;g9197722f0d_0_68"/>
          <p:cNvSpPr/>
          <p:nvPr/>
        </p:nvSpPr>
        <p:spPr>
          <a:xfrm>
            <a:off x="647850" y="1828800"/>
            <a:ext cx="8077200" cy="3587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dirty="0"/>
          </a:p>
          <a:p>
            <a:pPr marL="457200" marR="0" lvl="0" indent="-330200" algn="l" rtl="0">
              <a:spcBef>
                <a:spcPts val="0"/>
              </a:spcBef>
              <a:spcAft>
                <a:spcPts val="0"/>
              </a:spcAft>
              <a:buSzPts val="1600"/>
              <a:buChar char="●"/>
            </a:pPr>
            <a:r>
              <a:rPr lang="en-US" sz="1600" dirty="0"/>
              <a:t>Executive Office of Elder Affairs has developed and delivered comprehensive dementia training for all elder protective service workers. </a:t>
            </a:r>
          </a:p>
          <a:p>
            <a:pPr marL="457200" marR="0" lvl="0" indent="-330200" algn="l" rtl="0">
              <a:spcBef>
                <a:spcPts val="0"/>
              </a:spcBef>
              <a:spcAft>
                <a:spcPts val="0"/>
              </a:spcAft>
              <a:buSzPts val="1600"/>
              <a:buChar char="●"/>
            </a:pPr>
            <a:endParaRPr sz="1600" dirty="0"/>
          </a:p>
          <a:p>
            <a:pPr marL="914400" marR="0" lvl="1" indent="-330200" algn="l" rtl="0">
              <a:spcBef>
                <a:spcPts val="0"/>
              </a:spcBef>
              <a:spcAft>
                <a:spcPts val="0"/>
              </a:spcAft>
              <a:buSzPts val="1600"/>
              <a:buChar char="○"/>
            </a:pPr>
            <a:r>
              <a:rPr lang="en-US" sz="1600" dirty="0"/>
              <a:t>240 of the 290 protective service workers in MA have completed training in dementia</a:t>
            </a:r>
          </a:p>
          <a:p>
            <a:pPr marL="914400" marR="0" lvl="1" indent="-330200" algn="l" rtl="0">
              <a:spcBef>
                <a:spcPts val="0"/>
              </a:spcBef>
              <a:spcAft>
                <a:spcPts val="0"/>
              </a:spcAft>
              <a:buSzPts val="1600"/>
              <a:buChar char="○"/>
            </a:pPr>
            <a:endParaRPr sz="1600" dirty="0"/>
          </a:p>
          <a:p>
            <a:pPr marL="914400" marR="0" lvl="1" indent="-330200" algn="l" rtl="0">
              <a:spcBef>
                <a:spcPts val="0"/>
              </a:spcBef>
              <a:spcAft>
                <a:spcPts val="0"/>
              </a:spcAft>
              <a:buSzPts val="1600"/>
              <a:buChar char="○"/>
            </a:pPr>
            <a:r>
              <a:rPr lang="en-US" sz="1600" dirty="0"/>
              <a:t>Of the remaining 50 workers, 40 are currently taking the recently released online training (10 have not yet started it)</a:t>
            </a:r>
          </a:p>
          <a:p>
            <a:pPr marL="914400" marR="0" lvl="1" indent="-330200" algn="l" rtl="0">
              <a:spcBef>
                <a:spcPts val="0"/>
              </a:spcBef>
              <a:spcAft>
                <a:spcPts val="0"/>
              </a:spcAft>
              <a:buSzPts val="1600"/>
              <a:buChar char="○"/>
            </a:pPr>
            <a:endParaRPr sz="1600" dirty="0"/>
          </a:p>
          <a:p>
            <a:pPr marL="914400" marR="0" lvl="1" indent="-330200" algn="l" rtl="0">
              <a:spcBef>
                <a:spcPts val="0"/>
              </a:spcBef>
              <a:spcAft>
                <a:spcPts val="0"/>
              </a:spcAft>
              <a:buSzPts val="1600"/>
              <a:buChar char="○"/>
            </a:pPr>
            <a:r>
              <a:rPr lang="en-US" sz="1600" dirty="0"/>
              <a:t>Turnover among protective service workers has averaged about 5%</a:t>
            </a:r>
          </a:p>
          <a:p>
            <a:pPr marL="584200" marR="0" lvl="1" algn="l" rtl="0">
              <a:spcBef>
                <a:spcPts val="0"/>
              </a:spcBef>
              <a:spcAft>
                <a:spcPts val="0"/>
              </a:spcAft>
              <a:buSzPts val="1600"/>
            </a:pPr>
            <a:endParaRPr sz="1600" dirty="0"/>
          </a:p>
          <a:p>
            <a:pPr marL="914400" marR="0" lvl="1" indent="-330200" algn="l" rtl="0">
              <a:spcBef>
                <a:spcPts val="0"/>
              </a:spcBef>
              <a:spcAft>
                <a:spcPts val="0"/>
              </a:spcAft>
              <a:buSzPts val="1600"/>
              <a:buChar char="○"/>
            </a:pPr>
            <a:r>
              <a:rPr lang="en-US" sz="1600" dirty="0"/>
              <a:t>New workers take the online training within their first month</a:t>
            </a:r>
            <a:endParaRPr dirty="0"/>
          </a:p>
          <a:p>
            <a:pPr marL="0" marR="0" lvl="0" indent="0" algn="l" rtl="0">
              <a:spcBef>
                <a:spcPts val="0"/>
              </a:spcBef>
              <a:spcAft>
                <a:spcPts val="0"/>
              </a:spcAft>
              <a:buNone/>
            </a:pPr>
            <a:endParaRPr dirty="0"/>
          </a:p>
          <a:p>
            <a:pPr marL="0" marR="0" lvl="0" indent="0" algn="l" rtl="0">
              <a:spcBef>
                <a:spcPts val="0"/>
              </a:spcBef>
              <a:spcAft>
                <a:spcPts val="0"/>
              </a:spcAft>
              <a:buNone/>
            </a:pPr>
            <a:endParaRPr dirty="0"/>
          </a:p>
          <a:p>
            <a:pPr marL="0" marR="0" lvl="0" indent="0" algn="l" rtl="0">
              <a:spcBef>
                <a:spcPts val="0"/>
              </a:spcBef>
              <a:spcAft>
                <a:spcPts val="0"/>
              </a:spcAft>
              <a:buNone/>
            </a:pPr>
            <a:endParaRPr dirty="0"/>
          </a:p>
          <a:p>
            <a:pPr marL="0" marR="0" lvl="0" indent="0" algn="l" rtl="0">
              <a:spcBef>
                <a:spcPts val="0"/>
              </a:spcBef>
              <a:spcAft>
                <a:spcPts val="0"/>
              </a:spcAft>
              <a:buNone/>
            </a:pPr>
            <a:endParaRPr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0"/>
            <a:ext cx="9144000" cy="3352800"/>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31746" name="Rectangle 3"/>
          <p:cNvSpPr>
            <a:spLocks noChangeArrowheads="1"/>
          </p:cNvSpPr>
          <p:nvPr/>
        </p:nvSpPr>
        <p:spPr bwMode="white">
          <a:xfrm>
            <a:off x="152400" y="838200"/>
            <a:ext cx="6553200" cy="1485900"/>
          </a:xfrm>
          <a:prstGeom prst="rect">
            <a:avLst/>
          </a:prstGeom>
          <a:noFill/>
          <a:ln w="9525">
            <a:noFill/>
            <a:miter lim="800000"/>
            <a:headEnd/>
            <a:tailEnd/>
          </a:ln>
        </p:spPr>
        <p:txBody>
          <a:bodyPr lIns="64008" tIns="32004" rIns="64008" bIns="32004" anchor="ctr"/>
          <a:lstStyle/>
          <a:p>
            <a:pPr algn="ctr" fontAlgn="base">
              <a:spcBef>
                <a:spcPct val="0"/>
              </a:spcBef>
              <a:spcAft>
                <a:spcPts val="1000"/>
              </a:spcAft>
            </a:pPr>
            <a:r>
              <a:rPr lang="en-US" sz="2800" b="1" dirty="0">
                <a:solidFill>
                  <a:srgbClr val="FFFFFF"/>
                </a:solidFill>
                <a:latin typeface="Calibri" pitchFamily="34" charset="0"/>
              </a:rPr>
              <a:t>Alzheimer’s Advisory Council</a:t>
            </a:r>
          </a:p>
        </p:txBody>
      </p:sp>
      <p:pic>
        <p:nvPicPr>
          <p:cNvPr id="31747" name="Picture 4"/>
          <p:cNvPicPr>
            <a:picLocks noChangeAspect="1" noChangeArrowheads="1"/>
          </p:cNvPicPr>
          <p:nvPr/>
        </p:nvPicPr>
        <p:blipFill>
          <a:blip r:embed="rId3"/>
          <a:srcRect/>
          <a:stretch>
            <a:fillRect/>
          </a:stretch>
        </p:blipFill>
        <p:spPr bwMode="auto">
          <a:xfrm>
            <a:off x="6705600" y="762000"/>
            <a:ext cx="1487488" cy="1543050"/>
          </a:xfrm>
          <a:prstGeom prst="rect">
            <a:avLst/>
          </a:prstGeom>
          <a:noFill/>
          <a:ln w="9525">
            <a:noFill/>
            <a:miter lim="800000"/>
            <a:headEnd/>
            <a:tailEnd/>
          </a:ln>
        </p:spPr>
      </p:pic>
      <p:sp>
        <p:nvSpPr>
          <p:cNvPr id="10" name="TextBox 9"/>
          <p:cNvSpPr txBox="1"/>
          <p:nvPr/>
        </p:nvSpPr>
        <p:spPr>
          <a:xfrm>
            <a:off x="304800" y="3838911"/>
            <a:ext cx="8737600" cy="1323439"/>
          </a:xfrm>
          <a:prstGeom prst="rect">
            <a:avLst/>
          </a:prstGeom>
          <a:noFill/>
        </p:spPr>
        <p:txBody>
          <a:bodyPr>
            <a:spAutoFit/>
          </a:bodyPr>
          <a:lstStyle/>
          <a:p>
            <a:pPr algn="r" fontAlgn="base">
              <a:spcBef>
                <a:spcPct val="0"/>
              </a:spcBef>
              <a:spcAft>
                <a:spcPct val="0"/>
              </a:spcAft>
              <a:defRPr/>
            </a:pPr>
            <a:r>
              <a:rPr lang="en-US" sz="2000" b="1" dirty="0">
                <a:solidFill>
                  <a:srgbClr val="003366"/>
                </a:solidFill>
                <a:latin typeface="Calibri" panose="020F0502020204030204" pitchFamily="34" charset="0"/>
              </a:rPr>
              <a:t>Physical Infrastructure Workgroup</a:t>
            </a:r>
          </a:p>
          <a:p>
            <a:pPr algn="r" fontAlgn="base">
              <a:spcBef>
                <a:spcPct val="0"/>
              </a:spcBef>
              <a:spcAft>
                <a:spcPct val="0"/>
              </a:spcAft>
              <a:defRPr/>
            </a:pPr>
            <a:r>
              <a:rPr lang="en-US" sz="2000" b="1" dirty="0">
                <a:solidFill>
                  <a:srgbClr val="003366"/>
                </a:solidFill>
                <a:latin typeface="Calibri" panose="020F0502020204030204" pitchFamily="34" charset="0"/>
              </a:rPr>
              <a:t>10/27/20</a:t>
            </a:r>
          </a:p>
          <a:p>
            <a:pPr algn="r" fontAlgn="base">
              <a:spcBef>
                <a:spcPct val="0"/>
              </a:spcBef>
              <a:spcAft>
                <a:spcPct val="0"/>
              </a:spcAft>
              <a:defRPr/>
            </a:pPr>
            <a:endParaRPr lang="en-US" sz="2000" b="1" dirty="0">
              <a:solidFill>
                <a:srgbClr val="003366"/>
              </a:solidFill>
              <a:latin typeface="Calibri" panose="020F0502020204030204" pitchFamily="34" charset="0"/>
            </a:endParaRPr>
          </a:p>
          <a:p>
            <a:pPr algn="r" fontAlgn="base">
              <a:spcBef>
                <a:spcPct val="0"/>
              </a:spcBef>
              <a:spcAft>
                <a:spcPct val="0"/>
              </a:spcAft>
              <a:defRPr/>
            </a:pPr>
            <a:endParaRPr lang="en-US" sz="2000" b="1" dirty="0">
              <a:solidFill>
                <a:srgbClr val="003366"/>
              </a:solidFill>
              <a:latin typeface="Calibri" panose="020F0502020204030204" pitchFamily="34" charset="0"/>
            </a:endParaRPr>
          </a:p>
        </p:txBody>
      </p:sp>
      <p:sp>
        <p:nvSpPr>
          <p:cNvPr id="2" name="Rectangle 1"/>
          <p:cNvSpPr/>
          <p:nvPr/>
        </p:nvSpPr>
        <p:spPr bwMode="auto">
          <a:xfrm>
            <a:off x="4406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
        <p:nvSpPr>
          <p:cNvPr id="3" name="Date Placeholder 2"/>
          <p:cNvSpPr>
            <a:spLocks noGrp="1"/>
          </p:cNvSpPr>
          <p:nvPr>
            <p:ph type="dt" sz="half" idx="10"/>
          </p:nvPr>
        </p:nvSpPr>
        <p:spPr/>
        <p:txBody>
          <a:bodyPr/>
          <a:lstStyle/>
          <a:p>
            <a:pPr fontAlgn="base">
              <a:spcAft>
                <a:spcPct val="0"/>
              </a:spcAft>
              <a:defRPr/>
            </a:pPr>
            <a:fld id="{A3E877CC-0B48-4671-9361-973B838C381F}" type="datetime1">
              <a:rPr lang="en-US" smtClean="0"/>
              <a:t>11/20/2020</a:t>
            </a:fld>
            <a:endParaRPr lang="en-US" dirty="0"/>
          </a:p>
        </p:txBody>
      </p:sp>
      <p:sp>
        <p:nvSpPr>
          <p:cNvPr id="4" name="Footer Placeholder 3"/>
          <p:cNvSpPr>
            <a:spLocks noGrp="1"/>
          </p:cNvSpPr>
          <p:nvPr>
            <p:ph type="ftr" sz="quarter" idx="11"/>
          </p:nvPr>
        </p:nvSpPr>
        <p:spPr/>
        <p:txBody>
          <a:bodyPr/>
          <a:lstStyle/>
          <a:p>
            <a:pPr fontAlgn="base">
              <a:spcAft>
                <a:spcPct val="0"/>
              </a:spcAft>
              <a:defRPr/>
            </a:pPr>
            <a:r>
              <a:rPr lang="en-US" dirty="0"/>
              <a:t>Draft</a:t>
            </a:r>
          </a:p>
        </p:txBody>
      </p:sp>
    </p:spTree>
    <p:extLst>
      <p:ext uri="{BB962C8B-B14F-4D97-AF65-F5344CB8AC3E}">
        <p14:creationId xmlns:p14="http://schemas.microsoft.com/office/powerpoint/2010/main" val="1598365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7F232-57F9-48E1-914C-29C095B7B16F}"/>
              </a:ext>
            </a:extLst>
          </p:cNvPr>
          <p:cNvSpPr>
            <a:spLocks noGrp="1"/>
          </p:cNvSpPr>
          <p:nvPr>
            <p:ph type="title"/>
          </p:nvPr>
        </p:nvSpPr>
        <p:spPr/>
        <p:txBody>
          <a:bodyPr/>
          <a:lstStyle/>
          <a:p>
            <a:r>
              <a:rPr lang="en-US" dirty="0"/>
              <a:t>Physical Infrastructure Workgroup</a:t>
            </a:r>
          </a:p>
        </p:txBody>
      </p:sp>
      <p:sp>
        <p:nvSpPr>
          <p:cNvPr id="3" name="Content Placeholder 2">
            <a:extLst>
              <a:ext uri="{FF2B5EF4-FFF2-40B4-BE49-F238E27FC236}">
                <a16:creationId xmlns:a16="http://schemas.microsoft.com/office/drawing/2014/main" xmlns="" id="{346E838C-201E-4418-839F-9826C1410B91}"/>
              </a:ext>
            </a:extLst>
          </p:cNvPr>
          <p:cNvSpPr>
            <a:spLocks noGrp="1"/>
          </p:cNvSpPr>
          <p:nvPr>
            <p:ph sz="half" idx="1"/>
          </p:nvPr>
        </p:nvSpPr>
        <p:spPr>
          <a:xfrm>
            <a:off x="457200" y="1219200"/>
            <a:ext cx="4229100" cy="5410200"/>
          </a:xfrm>
        </p:spPr>
        <p:txBody>
          <a:bodyPr/>
          <a:lstStyle/>
          <a:p>
            <a:pPr marL="0" indent="0">
              <a:lnSpc>
                <a:spcPct val="107000"/>
              </a:lnSpc>
              <a:spcBef>
                <a:spcPts val="0"/>
              </a:spcBef>
              <a:spcAft>
                <a:spcPts val="800"/>
              </a:spcAft>
              <a:buNone/>
            </a:pPr>
            <a:r>
              <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Elizabeth Chen, PhD, MBA, MPH </a:t>
            </a: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(Workgroup Lead)</a:t>
            </a: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Secretary, Executive Office of Elder Affairs</a:t>
            </a:r>
            <a:b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Chair, Alzheimer’s Advisory Council </a:t>
            </a:r>
          </a:p>
          <a:p>
            <a:pPr marL="0" indent="0">
              <a:lnSpc>
                <a:spcPct val="107000"/>
              </a:lnSpc>
              <a:spcBef>
                <a:spcPts val="0"/>
              </a:spcBef>
              <a:spcAft>
                <a:spcPts val="0"/>
              </a:spcAft>
              <a:buNone/>
            </a:pPr>
            <a:r>
              <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Laura Brelsford</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Assistant General Manager</a:t>
            </a:r>
          </a:p>
          <a:p>
            <a:pPr marL="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Department of System-Wide Accessibility</a:t>
            </a:r>
          </a:p>
          <a:p>
            <a:pPr marL="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MBTA</a:t>
            </a:r>
          </a:p>
          <a:p>
            <a:pPr marL="0" indent="0">
              <a:lnSpc>
                <a:spcPct val="107000"/>
              </a:lnSpc>
              <a:spcBef>
                <a:spcPts val="0"/>
              </a:spcBef>
              <a:spcAft>
                <a:spcPts val="0"/>
              </a:spcAft>
              <a:buNone/>
            </a:pPr>
            <a:endParaRPr lang="en-US" sz="1100" b="0" dirty="0">
              <a:solidFill>
                <a:schemeClr val="tx1"/>
              </a:solidFill>
              <a:cs typeface="Times New Roman" panose="02020603050405020304" pitchFamily="18" charset="0"/>
            </a:endParaRPr>
          </a:p>
          <a:p>
            <a:pPr marL="0" indent="0">
              <a:lnSpc>
                <a:spcPct val="107000"/>
              </a:lnSpc>
              <a:spcBef>
                <a:spcPts val="0"/>
              </a:spcBef>
              <a:spcAft>
                <a:spcPts val="0"/>
              </a:spcAft>
              <a:buNone/>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Elana Brochin </a:t>
            </a:r>
          </a:p>
          <a:p>
            <a:pPr marL="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Program Director of Health Equity</a:t>
            </a:r>
          </a:p>
          <a:p>
            <a:pPr marL="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 Assoc. of Community Development Corporations (MACDC)</a:t>
            </a:r>
          </a:p>
          <a:p>
            <a:pPr marL="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spcAft>
                <a:spcPts val="0"/>
              </a:spcAft>
              <a:buNone/>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Angela Cleveland, AICP</a:t>
            </a:r>
          </a:p>
          <a:p>
            <a:pPr marL="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President, American Planning Association </a:t>
            </a:r>
          </a:p>
          <a:p>
            <a:pPr marL="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Massachusetts Chapter (APA-MA)</a:t>
            </a:r>
          </a:p>
          <a:p>
            <a:pPr marL="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Director of Community and Economic Development, City of Amesbury</a:t>
            </a:r>
          </a:p>
          <a:p>
            <a:pPr marL="0" indent="0">
              <a:lnSpc>
                <a:spcPct val="107000"/>
              </a:lnSpc>
              <a:spcBef>
                <a:spcPts val="0"/>
              </a:spcBef>
              <a:spcAft>
                <a:spcPts val="0"/>
              </a:spcAft>
              <a:buNone/>
            </a:pPr>
            <a:endParaRPr lang="en-US" sz="1100" b="0" dirty="0">
              <a:solidFill>
                <a:schemeClr val="tx1"/>
              </a:solidFill>
              <a:cs typeface="Times New Roman" panose="02020603050405020304" pitchFamily="18" charset="0"/>
            </a:endParaRPr>
          </a:p>
          <a:p>
            <a:pPr marL="0" marR="0" indent="0">
              <a:lnSpc>
                <a:spcPct val="107000"/>
              </a:lnSpc>
              <a:spcBef>
                <a:spcPts val="0"/>
              </a:spcBef>
              <a:spcAft>
                <a:spcPts val="0"/>
              </a:spcAft>
              <a:buNone/>
            </a:pPr>
            <a:r>
              <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Jackie DeWolfe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Director of Sustainable Mobility</a:t>
            </a:r>
          </a:p>
          <a:p>
            <a:pPr marL="0" marR="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Office of the Secretary </a:t>
            </a:r>
          </a:p>
          <a:p>
            <a:pPr marL="0" indent="0">
              <a:lnSpc>
                <a:spcPct val="107000"/>
              </a:lnSpc>
              <a:spcBef>
                <a:spcPts val="0"/>
              </a:spcBef>
              <a:spcAft>
                <a:spcPts val="80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Massachusetts Department of Transportation</a:t>
            </a:r>
          </a:p>
          <a:p>
            <a:pPr marL="0" marR="0" indent="0">
              <a:lnSpc>
                <a:spcPct val="107000"/>
              </a:lnSpc>
              <a:spcBef>
                <a:spcPts val="0"/>
              </a:spcBef>
              <a:spcAft>
                <a:spcPts val="0"/>
              </a:spcAft>
              <a:buNone/>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Linda Dunlavy</a:t>
            </a:r>
          </a:p>
          <a:p>
            <a:pPr marL="0" marR="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Executive Director</a:t>
            </a:r>
          </a:p>
          <a:p>
            <a:pPr marL="0" marR="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Franklin Regional Council of Governments</a:t>
            </a:r>
          </a:p>
          <a:p>
            <a:pPr marL="0" marR="0" indent="0">
              <a:lnSpc>
                <a:spcPct val="107000"/>
              </a:lnSpc>
              <a:spcBef>
                <a:spcPts val="0"/>
              </a:spcBef>
              <a:spcAft>
                <a:spcPts val="0"/>
              </a:spcAft>
              <a:buNone/>
            </a:pPr>
            <a:r>
              <a:rPr lang="es-E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James </a:t>
            </a:r>
            <a:r>
              <a:rPr lang="en-US"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Fuccione</a:t>
            </a: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MPA</a:t>
            </a:r>
          </a:p>
          <a:p>
            <a:pPr marL="0" marR="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Senior Director</a:t>
            </a:r>
          </a:p>
          <a:p>
            <a:pPr marL="0" marR="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Massachusetts Healthy Aging Collaborative</a:t>
            </a:r>
          </a:p>
          <a:p>
            <a:pPr marL="0" marR="0" indent="0">
              <a:lnSpc>
                <a:spcPct val="107000"/>
              </a:lnSpc>
              <a:spcBef>
                <a:spcPts val="0"/>
              </a:spcBef>
              <a:spcAft>
                <a:spcPts val="0"/>
              </a:spcAft>
              <a:buNone/>
            </a:pP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spcAft>
                <a:spcPts val="800"/>
              </a:spcAft>
              <a:buNone/>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2D2DD219-6DF4-4EAE-8328-093FAAE5E3E1}"/>
              </a:ext>
            </a:extLst>
          </p:cNvPr>
          <p:cNvSpPr>
            <a:spLocks noGrp="1"/>
          </p:cNvSpPr>
          <p:nvPr>
            <p:ph sz="half" idx="2"/>
          </p:nvPr>
        </p:nvSpPr>
        <p:spPr>
          <a:xfrm>
            <a:off x="4835434" y="1219200"/>
            <a:ext cx="4000500" cy="5181600"/>
          </a:xfrm>
        </p:spPr>
        <p:txBody>
          <a:bodyPr/>
          <a:lstStyle/>
          <a:p>
            <a:pPr marL="0" marR="0" indent="0">
              <a:lnSpc>
                <a:spcPct val="107000"/>
              </a:lnSpc>
              <a:spcBef>
                <a:spcPts val="0"/>
              </a:spcBef>
              <a:spcAft>
                <a:spcPts val="0"/>
              </a:spcAft>
              <a:buNone/>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Jeffrey R. Parenti, PE, PTOE, PTP, ENV SP</a:t>
            </a:r>
          </a:p>
          <a:p>
            <a:pPr marL="0" marR="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Deputy Chief Engineer </a:t>
            </a:r>
          </a:p>
          <a:p>
            <a:pPr marL="0" marR="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Division of Design and Engineering</a:t>
            </a:r>
          </a:p>
          <a:p>
            <a:pPr marL="0" marR="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 Department of Conservation and Recreation (DCR)</a:t>
            </a:r>
          </a:p>
          <a:p>
            <a:pPr marL="0" marR="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Kathryn Quigley</a:t>
            </a:r>
          </a:p>
          <a:p>
            <a:pPr marL="0" marR="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Deputy Director of Strategic Planning</a:t>
            </a:r>
          </a:p>
          <a:p>
            <a:pPr marL="0" marR="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Department of System-Wide Accessibility</a:t>
            </a:r>
          </a:p>
          <a:p>
            <a:pPr marL="0" marR="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MBTA</a:t>
            </a:r>
          </a:p>
          <a:p>
            <a:pPr marL="0" marR="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Patty Sullivan</a:t>
            </a:r>
          </a:p>
          <a:p>
            <a:pPr marL="0" marR="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Program Manager, Dementia Friendly Massachusetts</a:t>
            </a:r>
          </a:p>
          <a:p>
            <a:pPr marL="0" marR="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Massachusetts Councils on Aging</a:t>
            </a:r>
          </a:p>
          <a:p>
            <a:pPr marL="0" marR="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Jeffrey Walker, AICP</a:t>
            </a:r>
          </a:p>
          <a:p>
            <a:pPr marL="0" marR="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Executive Director</a:t>
            </a:r>
          </a:p>
          <a:p>
            <a:pPr marL="0" marR="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Southeastern Regional Planning &amp; Economic Dev. District (SRPEDD)</a:t>
            </a:r>
          </a:p>
          <a:p>
            <a:pPr marL="0" marR="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Amy Walsh, M.Sc., CDP </a:t>
            </a:r>
          </a:p>
          <a:p>
            <a:pPr marL="0" marR="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Dementia Friendly Boston</a:t>
            </a:r>
          </a:p>
          <a:p>
            <a:pPr marL="0" marR="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Age Strong Commission, City of Boston</a:t>
            </a:r>
          </a:p>
          <a:p>
            <a:pPr marL="0" marR="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Sharon M. </a:t>
            </a:r>
            <a:r>
              <a:rPr lang="en-US"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Yager</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Caregiver Specialist</a:t>
            </a:r>
          </a:p>
          <a:p>
            <a:pPr marL="0" marR="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Family Caregiver Support Program </a:t>
            </a:r>
          </a:p>
          <a:p>
            <a:pPr marL="0" marR="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Montachusett Home Care</a:t>
            </a:r>
          </a:p>
          <a:p>
            <a:pPr marL="0" marR="0" indent="0">
              <a:lnSpc>
                <a:spcPct val="107000"/>
              </a:lnSpc>
              <a:spcBef>
                <a:spcPts val="0"/>
              </a:spcBef>
              <a:spcAft>
                <a:spcPts val="0"/>
              </a:spcAft>
              <a:buNone/>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Leominster, MA</a:t>
            </a:r>
          </a:p>
          <a:p>
            <a:pPr marL="0" indent="0">
              <a:buNone/>
            </a:pPr>
            <a:endParaRPr lang="en-US" sz="1000" b="0" dirty="0">
              <a:solidFill>
                <a:schemeClr val="tx1"/>
              </a:solidFill>
            </a:endParaRPr>
          </a:p>
        </p:txBody>
      </p:sp>
    </p:spTree>
    <p:extLst>
      <p:ext uri="{BB962C8B-B14F-4D97-AF65-F5344CB8AC3E}">
        <p14:creationId xmlns:p14="http://schemas.microsoft.com/office/powerpoint/2010/main" val="372144349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017" y="155255"/>
            <a:ext cx="7993166" cy="609600"/>
          </a:xfrm>
        </p:spPr>
        <p:txBody>
          <a:bodyPr>
            <a:normAutofit fontScale="90000"/>
          </a:bodyPr>
          <a:lstStyle/>
          <a:p>
            <a:r>
              <a:rPr lang="en-US" sz="3200" i="1" dirty="0"/>
              <a:t/>
            </a:r>
            <a:br>
              <a:rPr lang="en-US" sz="3200" i="1" dirty="0"/>
            </a:br>
            <a:r>
              <a:rPr lang="en-US" sz="2700" dirty="0">
                <a:latin typeface="Calibri" panose="020F0502020204030204" pitchFamily="34" charset="0"/>
                <a:cs typeface="Calibri" panose="020F0502020204030204" pitchFamily="34" charset="0"/>
              </a:rPr>
              <a:t>What are Dementia Friendly Communities?</a:t>
            </a:r>
            <a:br>
              <a:rPr lang="en-US" sz="2700"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6200" y="1905000"/>
            <a:ext cx="3886200" cy="1524000"/>
          </a:xfrm>
        </p:spPr>
        <p:txBody>
          <a:bodyPr>
            <a:normAutofit/>
          </a:bodyPr>
          <a:lstStyle/>
          <a:p>
            <a:pPr marL="0" indent="0">
              <a:buNone/>
            </a:pPr>
            <a:endParaRPr lang="en-US" sz="4000" dirty="0"/>
          </a:p>
          <a:p>
            <a:pPr marL="0" indent="0">
              <a:buNone/>
            </a:pPr>
            <a:endParaRPr lang="en-US" sz="4000" dirty="0"/>
          </a:p>
          <a:p>
            <a:pPr marL="0" indent="0">
              <a:buNone/>
            </a:pPr>
            <a:endParaRPr lang="en-US" sz="4000" dirty="0"/>
          </a:p>
          <a:p>
            <a:pPr marL="0" indent="0">
              <a:buNone/>
            </a:pPr>
            <a:endParaRPr lang="en-US" sz="4000" dirty="0"/>
          </a:p>
          <a:p>
            <a:pPr marL="228600" indent="-228600">
              <a:buSzPct val="100000"/>
            </a:pPr>
            <a:endParaRPr lang="en-US" sz="4000" dirty="0"/>
          </a:p>
          <a:p>
            <a:pPr marL="228600" indent="-228600">
              <a:buSzPct val="100000"/>
            </a:pPr>
            <a:endParaRPr lang="en-US" sz="4000" dirty="0"/>
          </a:p>
          <a:p>
            <a:pPr marL="228600" indent="-228600">
              <a:buSzPct val="100000"/>
            </a:pPr>
            <a:endParaRPr lang="en-US" sz="4000" dirty="0"/>
          </a:p>
          <a:p>
            <a:pPr marL="0" indent="0">
              <a:buSzPct val="100000"/>
              <a:buNone/>
            </a:pPr>
            <a:endParaRPr lang="en-US" sz="4000" dirty="0"/>
          </a:p>
          <a:p>
            <a:pPr marL="0" indent="0">
              <a:buSzPct val="100000"/>
              <a:buNone/>
            </a:pPr>
            <a:endParaRPr lang="en-US" sz="4000" dirty="0"/>
          </a:p>
          <a:p>
            <a:pPr marL="0" indent="0">
              <a:buNone/>
            </a:pPr>
            <a:endParaRPr lang="en-US" sz="7700" dirty="0"/>
          </a:p>
        </p:txBody>
      </p:sp>
      <p:sp>
        <p:nvSpPr>
          <p:cNvPr id="8" name="Footer Placeholder 7"/>
          <p:cNvSpPr>
            <a:spLocks noGrp="1"/>
          </p:cNvSpPr>
          <p:nvPr>
            <p:ph type="ftr" sz="quarter" idx="11"/>
          </p:nvPr>
        </p:nvSpPr>
        <p:spPr>
          <a:xfrm>
            <a:off x="3124200" y="6449856"/>
            <a:ext cx="2895600" cy="27384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1600" i="1" dirty="0">
              <a:latin typeface="Verdana" panose="020B0604030504040204" pitchFamily="34" charset="0"/>
              <a:ea typeface="Verdana" panose="020B0604030504040204" pitchFamily="34" charset="0"/>
              <a:cs typeface="Verdana" panose="020B0604030504040204" pitchFamily="34" charset="0"/>
            </a:endParaRPr>
          </a:p>
        </p:txBody>
      </p:sp>
      <p:sp>
        <p:nvSpPr>
          <p:cNvPr id="19" name="Content Placeholder 2"/>
          <p:cNvSpPr txBox="1">
            <a:spLocks/>
          </p:cNvSpPr>
          <p:nvPr/>
        </p:nvSpPr>
        <p:spPr>
          <a:xfrm>
            <a:off x="617434" y="1789247"/>
            <a:ext cx="7993166" cy="29351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7200" b="1" dirty="0"/>
          </a:p>
          <a:p>
            <a:pPr marL="228600" indent="-228600">
              <a:buSzPct val="100000"/>
            </a:pPr>
            <a:endParaRPr lang="en-US" sz="4000" dirty="0"/>
          </a:p>
          <a:p>
            <a:endParaRPr lang="en-US" sz="4500" dirty="0"/>
          </a:p>
          <a:p>
            <a:pPr marL="0" indent="0">
              <a:buNone/>
            </a:pPr>
            <a:endParaRPr lang="en-US" sz="4000" dirty="0"/>
          </a:p>
          <a:p>
            <a:pPr marL="228600" indent="-228600">
              <a:buSzPct val="100000"/>
            </a:pPr>
            <a:endParaRPr lang="en-US" sz="4000" dirty="0"/>
          </a:p>
          <a:p>
            <a:pPr marL="228600" indent="-228600">
              <a:buSzPct val="100000"/>
            </a:pPr>
            <a:endParaRPr lang="en-US" sz="4000" dirty="0"/>
          </a:p>
          <a:p>
            <a:pPr marL="228600" indent="-228600">
              <a:buSzPct val="100000"/>
            </a:pPr>
            <a:endParaRPr lang="en-US" sz="4000" dirty="0"/>
          </a:p>
          <a:p>
            <a:pPr marL="0" indent="0">
              <a:buSzPct val="100000"/>
              <a:buNone/>
            </a:pPr>
            <a:endParaRPr lang="en-US" sz="4000" dirty="0"/>
          </a:p>
        </p:txBody>
      </p:sp>
      <p:sp>
        <p:nvSpPr>
          <p:cNvPr id="20" name="Rectangle 19"/>
          <p:cNvSpPr/>
          <p:nvPr/>
        </p:nvSpPr>
        <p:spPr>
          <a:xfrm>
            <a:off x="4156817" y="1944500"/>
            <a:ext cx="4301383" cy="2624645"/>
          </a:xfrm>
          <a:prstGeom prst="rect">
            <a:avLst/>
          </a:prstGeom>
          <a:solidFill>
            <a:srgbClr val="FFFFCC"/>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Communities that “foster the ability of people living with dementia to remain in the community and </a:t>
            </a:r>
            <a:r>
              <a:rPr lang="en-US" sz="2000" b="1" dirty="0">
                <a:solidFill>
                  <a:srgbClr val="C00000"/>
                </a:solidFill>
                <a:latin typeface="Verdana" panose="020B0604030504040204" pitchFamily="34" charset="0"/>
                <a:ea typeface="Verdana" panose="020B0604030504040204" pitchFamily="34" charset="0"/>
                <a:cs typeface="Verdana" panose="020B0604030504040204" pitchFamily="34" charset="0"/>
              </a:rPr>
              <a:t>engage and thrive in day to day living</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a:t>
            </a:r>
          </a:p>
          <a:p>
            <a:r>
              <a:rPr lang="en-US" sz="2000" i="1" dirty="0">
                <a:solidFill>
                  <a:srgbClr val="002060"/>
                </a:solidFill>
                <a:latin typeface="Verdana" panose="020B0604030504040204" pitchFamily="34" charset="0"/>
                <a:ea typeface="Verdana" panose="020B0604030504040204" pitchFamily="34" charset="0"/>
                <a:cs typeface="Verdana" panose="020B0604030504040204" pitchFamily="34" charset="0"/>
              </a:rPr>
              <a:t>(Dementia Friendly America)</a:t>
            </a:r>
          </a:p>
        </p:txBody>
      </p:sp>
      <p:pic>
        <p:nvPicPr>
          <p:cNvPr id="1026" name="Picture 2">
            <a:extLst>
              <a:ext uri="{FF2B5EF4-FFF2-40B4-BE49-F238E27FC236}">
                <a16:creationId xmlns:a16="http://schemas.microsoft.com/office/drawing/2014/main" xmlns="" id="{27B4D2D6-22C3-44FF-86E4-C2FEBC4F3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17" y="1944500"/>
            <a:ext cx="3352800" cy="2624645"/>
          </a:xfrm>
          <a:prstGeom prst="rect">
            <a:avLst/>
          </a:prstGeom>
          <a:noFill/>
          <a:ln>
            <a:solidFill>
              <a:srgbClr val="00336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847610"/>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990600"/>
            <a:ext cx="8115300" cy="5509200"/>
          </a:xfrm>
          <a:prstGeom prst="rect">
            <a:avLst/>
          </a:prstGeom>
        </p:spPr>
        <p:txBody>
          <a:bodyPr wrap="square" rtlCol="0">
            <a:spAutoFit/>
          </a:bodyPr>
          <a:lstStyle/>
          <a:p>
            <a:pPr marL="457200" lvl="0" indent="-457200">
              <a:buFont typeface="+mj-lt"/>
              <a:buAutoNum type="arabicPeriod"/>
            </a:pPr>
            <a:endParaRPr lang="en-US" sz="100" b="1" dirty="0">
              <a:latin typeface="Calibri" panose="020F0502020204030204" pitchFamily="34" charset="0"/>
              <a:cs typeface="Calibri" panose="020F0502020204030204" pitchFamily="34" charset="0"/>
            </a:endParaRPr>
          </a:p>
          <a:p>
            <a:pPr marL="457200" lvl="0" indent="-457200">
              <a:buFont typeface="+mj-lt"/>
              <a:buAutoNum type="arabicPeriod"/>
            </a:pPr>
            <a:r>
              <a:rPr lang="en-US" sz="2200" b="1" dirty="0">
                <a:latin typeface="Calibri" panose="020F0502020204030204" pitchFamily="34" charset="0"/>
                <a:cs typeface="Calibri" panose="020F0502020204030204" pitchFamily="34" charset="0"/>
              </a:rPr>
              <a:t>Welcome, Meeting Logistics and Introductions (15 min)</a:t>
            </a:r>
          </a:p>
          <a:p>
            <a:pPr marL="457200" lvl="0" indent="-457200">
              <a:buFont typeface="+mj-lt"/>
              <a:buAutoNum type="arabicPeriod"/>
            </a:pPr>
            <a:endParaRPr lang="en-US" sz="400" b="1" dirty="0">
              <a:latin typeface="Calibri" panose="020F0502020204030204" pitchFamily="34" charset="0"/>
              <a:cs typeface="Calibri" panose="020F0502020204030204" pitchFamily="34" charset="0"/>
            </a:endParaRPr>
          </a:p>
          <a:p>
            <a:pPr lvl="0"/>
            <a:endParaRPr lang="en-US" sz="1500" b="1" dirty="0">
              <a:latin typeface="Calibri" panose="020F0502020204030204" pitchFamily="34" charset="0"/>
              <a:cs typeface="Calibri" panose="020F0502020204030204" pitchFamily="34" charset="0"/>
            </a:endParaRPr>
          </a:p>
          <a:p>
            <a:pPr marL="457200" lvl="0" indent="-457200">
              <a:buFont typeface="+mj-lt"/>
              <a:buAutoNum type="arabicPeriod" startAt="2"/>
            </a:pPr>
            <a:r>
              <a:rPr lang="en-US" sz="2200" b="1" dirty="0">
                <a:latin typeface="Calibri" panose="020F0502020204030204" pitchFamily="34" charset="0"/>
                <a:cs typeface="Calibri" panose="020F0502020204030204" pitchFamily="34" charset="0"/>
              </a:rPr>
              <a:t>Brief Updates from Workgroup Leads (10 min)</a:t>
            </a:r>
          </a:p>
          <a:p>
            <a:pPr lvl="0"/>
            <a:endParaRPr lang="en-US" sz="1500" b="1" dirty="0">
              <a:latin typeface="Calibri" panose="020F0502020204030204" pitchFamily="34" charset="0"/>
              <a:cs typeface="Calibri" panose="020F0502020204030204" pitchFamily="34" charset="0"/>
            </a:endParaRPr>
          </a:p>
          <a:p>
            <a:pPr lvl="0"/>
            <a:endParaRPr lang="en-US" sz="400" b="1" dirty="0">
              <a:latin typeface="Calibri" panose="020F0502020204030204" pitchFamily="34" charset="0"/>
              <a:cs typeface="Calibri" panose="020F0502020204030204" pitchFamily="34" charset="0"/>
            </a:endParaRPr>
          </a:p>
          <a:p>
            <a:pPr lvl="0"/>
            <a:endParaRPr lang="en-US" sz="100" b="1" dirty="0">
              <a:latin typeface="Calibri" panose="020F0502020204030204" pitchFamily="34" charset="0"/>
              <a:cs typeface="Calibri" panose="020F0502020204030204" pitchFamily="34" charset="0"/>
            </a:endParaRPr>
          </a:p>
          <a:p>
            <a:pPr marL="457200" indent="-457200">
              <a:buFont typeface="+mj-lt"/>
              <a:buAutoNum type="arabicPeriod" startAt="3"/>
            </a:pPr>
            <a:r>
              <a:rPr lang="en-US" sz="2200" b="1" dirty="0">
                <a:latin typeface="Calibri" panose="020F0502020204030204" pitchFamily="34" charset="0"/>
                <a:cs typeface="Calibri" panose="020F0502020204030204" pitchFamily="34" charset="0"/>
              </a:rPr>
              <a:t>Status Update on Chapter 220 of the Acts of 2018 (10 min)</a:t>
            </a:r>
            <a:endParaRPr lang="en-US" sz="2200" b="1" dirty="0">
              <a:solidFill>
                <a:srgbClr val="FF0000"/>
              </a:solidFill>
              <a:latin typeface="Calibri" panose="020F0502020204030204" pitchFamily="34" charset="0"/>
              <a:cs typeface="Calibri" panose="020F0502020204030204" pitchFamily="34" charset="0"/>
            </a:endParaRPr>
          </a:p>
          <a:p>
            <a:pPr marL="687388" lvl="1" indent="-230188">
              <a:buFont typeface="Arial" panose="020B0604020202020204" pitchFamily="34" charset="0"/>
              <a:buChar char="•"/>
            </a:pPr>
            <a:r>
              <a:rPr lang="en-US" sz="2200" dirty="0">
                <a:latin typeface="Calibri" panose="020F0502020204030204" pitchFamily="34" charset="0"/>
                <a:cs typeface="Calibri" panose="020F0502020204030204" pitchFamily="34" charset="0"/>
              </a:rPr>
              <a:t>Presentation (5 min)</a:t>
            </a:r>
            <a:endParaRPr lang="en-US" sz="2200" i="1" dirty="0">
              <a:solidFill>
                <a:srgbClr val="FF0000"/>
              </a:solidFill>
              <a:latin typeface="Calibri" panose="020F0502020204030204" pitchFamily="34" charset="0"/>
              <a:cs typeface="Calibri" panose="020F0502020204030204" pitchFamily="34" charset="0"/>
            </a:endParaRPr>
          </a:p>
          <a:p>
            <a:pPr marL="687388" lvl="1" indent="-230188">
              <a:buFont typeface="Arial" panose="020B0604020202020204" pitchFamily="34" charset="0"/>
              <a:buChar char="•"/>
            </a:pPr>
            <a:r>
              <a:rPr lang="en-US" sz="2200" dirty="0">
                <a:latin typeface="Calibri" panose="020F0502020204030204" pitchFamily="34" charset="0"/>
                <a:cs typeface="Calibri" panose="020F0502020204030204" pitchFamily="34" charset="0"/>
              </a:rPr>
              <a:t>Discussion (5 min)</a:t>
            </a:r>
          </a:p>
          <a:p>
            <a:pPr lvl="1"/>
            <a:endParaRPr lang="en-US" sz="1500" i="1" dirty="0">
              <a:solidFill>
                <a:srgbClr val="FF0000"/>
              </a:solidFill>
              <a:latin typeface="Calibri" panose="020F0502020204030204" pitchFamily="34" charset="0"/>
              <a:cs typeface="Calibri" panose="020F0502020204030204" pitchFamily="34" charset="0"/>
            </a:endParaRPr>
          </a:p>
          <a:p>
            <a:pPr marL="457200" indent="-457200">
              <a:buFont typeface="+mj-lt"/>
              <a:buAutoNum type="arabicPeriod" startAt="3"/>
            </a:pPr>
            <a:r>
              <a:rPr lang="en-US" sz="2200" b="1" dirty="0">
                <a:latin typeface="Calibri" panose="020F0502020204030204" pitchFamily="34" charset="0"/>
                <a:cs typeface="Calibri" panose="020F0502020204030204" pitchFamily="34" charset="0"/>
              </a:rPr>
              <a:t>Physical Infrastructure Workgroup (20 min)</a:t>
            </a:r>
          </a:p>
          <a:p>
            <a:pPr marL="687388" lvl="1" indent="-230188">
              <a:buFont typeface="Arial" panose="020B0604020202020204" pitchFamily="34" charset="0"/>
              <a:buChar char="•"/>
            </a:pPr>
            <a:r>
              <a:rPr lang="en-US" sz="2200" dirty="0">
                <a:latin typeface="Calibri" panose="020F0502020204030204" pitchFamily="34" charset="0"/>
                <a:cs typeface="Calibri" panose="020F0502020204030204" pitchFamily="34" charset="0"/>
              </a:rPr>
              <a:t>Presentation (10 min)</a:t>
            </a:r>
            <a:endParaRPr lang="en-US" sz="2200" dirty="0">
              <a:solidFill>
                <a:srgbClr val="FF0000"/>
              </a:solidFill>
              <a:latin typeface="Calibri" panose="020F0502020204030204" pitchFamily="34" charset="0"/>
              <a:cs typeface="Calibri" panose="020F0502020204030204" pitchFamily="34" charset="0"/>
            </a:endParaRPr>
          </a:p>
          <a:p>
            <a:pPr marL="687388" lvl="1" indent="-230188">
              <a:buFont typeface="Arial" panose="020B0604020202020204" pitchFamily="34" charset="0"/>
              <a:buChar char="•"/>
            </a:pPr>
            <a:r>
              <a:rPr lang="en-US" sz="2200" dirty="0">
                <a:latin typeface="Calibri" panose="020F0502020204030204" pitchFamily="34" charset="0"/>
                <a:cs typeface="Calibri" panose="020F0502020204030204" pitchFamily="34" charset="0"/>
              </a:rPr>
              <a:t>Discussion (10 min)</a:t>
            </a:r>
            <a:endParaRPr lang="en-US" sz="2200" dirty="0">
              <a:solidFill>
                <a:srgbClr val="FF0000"/>
              </a:solidFill>
              <a:latin typeface="Calibri" panose="020F0502020204030204" pitchFamily="34" charset="0"/>
              <a:cs typeface="Calibri" panose="020F0502020204030204" pitchFamily="34" charset="0"/>
            </a:endParaRPr>
          </a:p>
          <a:p>
            <a:endParaRPr lang="en-US" sz="1500" b="1" dirty="0">
              <a:latin typeface="Calibri" panose="020F0502020204030204" pitchFamily="34" charset="0"/>
              <a:cs typeface="Calibri" panose="020F0502020204030204" pitchFamily="34" charset="0"/>
            </a:endParaRPr>
          </a:p>
          <a:p>
            <a:pPr marL="457200" indent="-457200">
              <a:buFont typeface="+mj-lt"/>
              <a:buAutoNum type="arabicPeriod" startAt="5"/>
            </a:pPr>
            <a:r>
              <a:rPr lang="en-US" sz="2200" b="1" dirty="0">
                <a:latin typeface="Calibri" panose="020F0502020204030204" pitchFamily="34" charset="0"/>
                <a:cs typeface="Calibri" panose="020F0502020204030204" pitchFamily="34" charset="0"/>
              </a:rPr>
              <a:t>Caregiver Support and Public Awareness Workgroup (60 min)</a:t>
            </a:r>
            <a:endParaRPr lang="en-US" sz="2200" dirty="0">
              <a:solidFill>
                <a:srgbClr val="FF0000"/>
              </a:solidFill>
              <a:latin typeface="Calibri" panose="020F0502020204030204" pitchFamily="34" charset="0"/>
              <a:cs typeface="Calibri" panose="020F0502020204030204" pitchFamily="34" charset="0"/>
            </a:endParaRPr>
          </a:p>
          <a:p>
            <a:pPr marL="687388" lvl="1" indent="-230188">
              <a:buFont typeface="Arial" panose="020B0604020202020204" pitchFamily="34" charset="0"/>
              <a:buChar char="•"/>
            </a:pPr>
            <a:r>
              <a:rPr lang="en-US" sz="2200" dirty="0">
                <a:latin typeface="Calibri" panose="020F0502020204030204" pitchFamily="34" charset="0"/>
                <a:cs typeface="Calibri" panose="020F0502020204030204" pitchFamily="34" charset="0"/>
              </a:rPr>
              <a:t>Presentation (20 min)</a:t>
            </a:r>
            <a:endParaRPr lang="en-US" sz="2200" dirty="0">
              <a:solidFill>
                <a:srgbClr val="FF0000"/>
              </a:solidFill>
              <a:latin typeface="Calibri" panose="020F0502020204030204" pitchFamily="34" charset="0"/>
              <a:cs typeface="Calibri" panose="020F0502020204030204" pitchFamily="34" charset="0"/>
            </a:endParaRPr>
          </a:p>
          <a:p>
            <a:pPr marL="687388" lvl="1" indent="-230188">
              <a:buFont typeface="Arial" panose="020B0604020202020204" pitchFamily="34" charset="0"/>
              <a:buChar char="•"/>
            </a:pPr>
            <a:r>
              <a:rPr lang="en-US" sz="2200" dirty="0">
                <a:latin typeface="Calibri" panose="020F0502020204030204" pitchFamily="34" charset="0"/>
                <a:cs typeface="Calibri" panose="020F0502020204030204" pitchFamily="34" charset="0"/>
              </a:rPr>
              <a:t>Discussion (40 min)</a:t>
            </a:r>
            <a:endParaRPr lang="en-US" sz="2200" dirty="0">
              <a:solidFill>
                <a:srgbClr val="FF0000"/>
              </a:solidFill>
              <a:latin typeface="Calibri" panose="020F0502020204030204" pitchFamily="34" charset="0"/>
              <a:cs typeface="Calibri" panose="020F0502020204030204" pitchFamily="34" charset="0"/>
            </a:endParaRPr>
          </a:p>
          <a:p>
            <a:endParaRPr lang="en-US" sz="1500" b="1" dirty="0">
              <a:latin typeface="Calibri" panose="020F0502020204030204" pitchFamily="34" charset="0"/>
              <a:cs typeface="Calibri" panose="020F0502020204030204" pitchFamily="34" charset="0"/>
            </a:endParaRPr>
          </a:p>
          <a:p>
            <a:endParaRPr lang="en-US" sz="300" b="1" dirty="0">
              <a:latin typeface="Calibri" panose="020F0502020204030204" pitchFamily="34" charset="0"/>
              <a:cs typeface="Calibri" panose="020F0502020204030204" pitchFamily="34" charset="0"/>
            </a:endParaRPr>
          </a:p>
          <a:p>
            <a:pPr marL="457200" indent="-457200">
              <a:buFont typeface="+mj-lt"/>
              <a:buAutoNum type="arabicPeriod" startAt="6"/>
            </a:pPr>
            <a:r>
              <a:rPr lang="en-US" sz="2200" b="1" dirty="0">
                <a:latin typeface="Calibri" panose="020F0502020204030204" pitchFamily="34" charset="0"/>
                <a:cs typeface="Calibri" panose="020F0502020204030204" pitchFamily="34" charset="0"/>
              </a:rPr>
              <a:t>Next Steps (5 min)</a:t>
            </a:r>
            <a:endParaRPr lang="en-US" sz="22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736600" y="109538"/>
            <a:ext cx="6654800" cy="762000"/>
          </a:xfrm>
        </p:spPr>
        <p:txBody>
          <a:bodyPr/>
          <a:lstStyle/>
          <a:p>
            <a:r>
              <a:rPr lang="en-US" sz="2500" dirty="0"/>
              <a:t>Agenda</a:t>
            </a:r>
          </a:p>
        </p:txBody>
      </p:sp>
    </p:spTree>
    <p:extLst>
      <p:ext uri="{BB962C8B-B14F-4D97-AF65-F5344CB8AC3E}">
        <p14:creationId xmlns:p14="http://schemas.microsoft.com/office/powerpoint/2010/main" val="186679213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833266"/>
            <a:ext cx="8229600" cy="5604098"/>
          </a:xfrm>
          <a:prstGeom prst="rect">
            <a:avLst/>
          </a:prstGeom>
        </p:spPr>
        <p:txBody>
          <a:bodyPr wrap="square" rtlCol="0">
            <a:spAutoFit/>
          </a:bodyPr>
          <a:lstStyle/>
          <a:p>
            <a:pPr>
              <a:lnSpc>
                <a:spcPct val="150000"/>
              </a:lnSpc>
            </a:pPr>
            <a:endParaRPr lang="en-US" sz="1400" b="1" dirty="0">
              <a:latin typeface="Calibri" panose="020F0502020204030204" pitchFamily="34" charset="0"/>
              <a:cs typeface="Calibri" panose="020F0502020204030204" pitchFamily="34" charset="0"/>
            </a:endParaRPr>
          </a:p>
          <a:p>
            <a:pPr>
              <a:lnSpc>
                <a:spcPct val="150000"/>
              </a:lnSpc>
            </a:pPr>
            <a:r>
              <a:rPr lang="en-US" sz="2200" b="1" dirty="0">
                <a:latin typeface="Calibri" panose="020F0502020204030204" pitchFamily="34" charset="0"/>
                <a:cs typeface="Calibri" panose="020F0502020204030204" pitchFamily="34" charset="0"/>
              </a:rPr>
              <a:t>Dementia Friendly Physical Infrastructure is:</a:t>
            </a:r>
          </a:p>
          <a:p>
            <a:pPr>
              <a:lnSpc>
                <a:spcPct val="150000"/>
              </a:lnSpc>
            </a:pPr>
            <a:endParaRPr lang="en-US" sz="500" b="1" dirty="0">
              <a:latin typeface="Calibri" panose="020F0502020204030204" pitchFamily="34" charset="0"/>
              <a:cs typeface="Calibri" panose="020F0502020204030204" pitchFamily="34" charset="0"/>
            </a:endParaRPr>
          </a:p>
          <a:p>
            <a:endParaRPr lang="en-US" sz="3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pPr>
              <a:lnSpc>
                <a:spcPct val="150000"/>
              </a:lnSpc>
            </a:pPr>
            <a:endParaRPr lang="en-US" dirty="0"/>
          </a:p>
          <a:p>
            <a:pPr>
              <a:lnSpc>
                <a:spcPct val="150000"/>
              </a:lnSpc>
            </a:pPr>
            <a:endParaRPr lang="en-US" dirty="0"/>
          </a:p>
          <a:p>
            <a:pPr>
              <a:lnSpc>
                <a:spcPct val="150000"/>
              </a:lnSpc>
            </a:pPr>
            <a:endParaRPr lang="en-US" dirty="0"/>
          </a:p>
          <a:p>
            <a:pPr>
              <a:lnSpc>
                <a:spcPct val="150000"/>
              </a:lnSpc>
            </a:pPr>
            <a:endParaRPr lang="en-US" dirty="0"/>
          </a:p>
          <a:p>
            <a:pPr>
              <a:lnSpc>
                <a:spcPct val="150000"/>
              </a:lnSpc>
            </a:pPr>
            <a:endParaRPr lang="en-US" dirty="0"/>
          </a:p>
          <a:p>
            <a:pPr>
              <a:lnSpc>
                <a:spcPct val="150000"/>
              </a:lnSpc>
            </a:pPr>
            <a:endParaRPr lang="en-US" dirty="0"/>
          </a:p>
          <a:p>
            <a:pPr>
              <a:lnSpc>
                <a:spcPct val="150000"/>
              </a:lnSpc>
            </a:pPr>
            <a:endParaRPr lang="en-US" dirty="0"/>
          </a:p>
        </p:txBody>
      </p:sp>
      <p:sp>
        <p:nvSpPr>
          <p:cNvPr id="3" name="Title 2"/>
          <p:cNvSpPr>
            <a:spLocks noGrp="1"/>
          </p:cNvSpPr>
          <p:nvPr>
            <p:ph type="title"/>
          </p:nvPr>
        </p:nvSpPr>
        <p:spPr>
          <a:xfrm>
            <a:off x="685800" y="143637"/>
            <a:ext cx="6858000" cy="500062"/>
          </a:xfrm>
        </p:spPr>
        <p:txBody>
          <a:bodyPr/>
          <a:lstStyle/>
          <a:p>
            <a:r>
              <a:rPr lang="en-US" sz="2200" dirty="0">
                <a:latin typeface="Calibri" panose="020F0502020204030204" pitchFamily="34" charset="0"/>
                <a:cs typeface="Calibri" panose="020F0502020204030204" pitchFamily="34" charset="0"/>
              </a:rPr>
              <a:t>What is Dementia Friendly Physical Infrastructure?</a:t>
            </a:r>
          </a:p>
        </p:txBody>
      </p:sp>
      <p:pic>
        <p:nvPicPr>
          <p:cNvPr id="4" name="Picture 3" descr="Form Over Vs Function Words Gold Scale Style Substance ...">
            <a:extLst>
              <a:ext uri="{FF2B5EF4-FFF2-40B4-BE49-F238E27FC236}">
                <a16:creationId xmlns:a16="http://schemas.microsoft.com/office/drawing/2014/main" xmlns="" id="{6A31016B-18FD-493F-B318-55E77CAF8C5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99067" y="2512910"/>
            <a:ext cx="1682934" cy="1049365"/>
          </a:xfrm>
          <a:prstGeom prst="rect">
            <a:avLst/>
          </a:prstGeom>
          <a:noFill/>
          <a:ln>
            <a:noFill/>
          </a:ln>
        </p:spPr>
      </p:pic>
      <p:pic>
        <p:nvPicPr>
          <p:cNvPr id="10" name="Picture 9">
            <a:extLst>
              <a:ext uri="{FF2B5EF4-FFF2-40B4-BE49-F238E27FC236}">
                <a16:creationId xmlns:a16="http://schemas.microsoft.com/office/drawing/2014/main" xmlns="" id="{A1451D94-C501-432A-B4BA-042C5F84A36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578134" y="2574078"/>
            <a:ext cx="1904999" cy="1014031"/>
          </a:xfrm>
          <a:prstGeom prst="rect">
            <a:avLst/>
          </a:prstGeom>
          <a:noFill/>
          <a:ln>
            <a:noFill/>
          </a:ln>
        </p:spPr>
      </p:pic>
      <p:sp>
        <p:nvSpPr>
          <p:cNvPr id="7" name="Rectangle 6">
            <a:extLst>
              <a:ext uri="{FF2B5EF4-FFF2-40B4-BE49-F238E27FC236}">
                <a16:creationId xmlns:a16="http://schemas.microsoft.com/office/drawing/2014/main" xmlns="" id="{BD95D2AB-5959-4414-8C2D-1C1B5F2AF835}"/>
              </a:ext>
            </a:extLst>
          </p:cNvPr>
          <p:cNvSpPr/>
          <p:nvPr/>
        </p:nvSpPr>
        <p:spPr>
          <a:xfrm>
            <a:off x="2514601" y="3397835"/>
            <a:ext cx="6096000" cy="738664"/>
          </a:xfrm>
          <a:prstGeom prst="rect">
            <a:avLst/>
          </a:prstGeom>
        </p:spPr>
        <p:txBody>
          <a:bodyPr wrap="square">
            <a:spAutoFit/>
          </a:bodyPr>
          <a:lstStyle/>
          <a:p>
            <a:pPr marL="285750" indent="-285750">
              <a:buFont typeface="Wingdings" panose="05000000000000000000" pitchFamily="2" charset="2"/>
              <a:buChar char="Ø"/>
            </a:pPr>
            <a:endParaRPr lang="en-US" sz="12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sz="1200" dirty="0">
              <a:latin typeface="Calibri" panose="020F0502020204030204" pitchFamily="34" charset="0"/>
              <a:cs typeface="Calibri" panose="020F0502020204030204" pitchFamily="34" charset="0"/>
            </a:endParaRPr>
          </a:p>
          <a:p>
            <a:pPr lvl="1"/>
            <a:endParaRPr lang="en-US" i="1" dirty="0">
              <a:solidFill>
                <a:schemeClr val="bg1">
                  <a:lumMod val="65000"/>
                </a:schemeClr>
              </a:solidFill>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xmlns="" id="{C65DF91C-7D1A-44E3-AC08-AB659CBDCFC6}"/>
              </a:ext>
            </a:extLst>
          </p:cNvPr>
          <p:cNvSpPr/>
          <p:nvPr/>
        </p:nvSpPr>
        <p:spPr bwMode="auto">
          <a:xfrm>
            <a:off x="570462" y="1867888"/>
            <a:ext cx="2318738" cy="495325"/>
          </a:xfrm>
          <a:prstGeom prst="roundRect">
            <a:avLst/>
          </a:prstGeom>
          <a:solidFill>
            <a:srgbClr val="FFC000"/>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Arial" pitchFamily="34" charset="0"/>
              </a:rPr>
              <a:t>Familiar</a:t>
            </a:r>
          </a:p>
        </p:txBody>
      </p:sp>
      <p:pic>
        <p:nvPicPr>
          <p:cNvPr id="21" name="Picture 20" descr="Free Thumbs Up Clipart Pictures - Clipartix">
            <a:extLst>
              <a:ext uri="{FF2B5EF4-FFF2-40B4-BE49-F238E27FC236}">
                <a16:creationId xmlns:a16="http://schemas.microsoft.com/office/drawing/2014/main" xmlns="" id="{D7FF4180-25E4-4487-9516-013F9B48AD8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244815" y="2524729"/>
            <a:ext cx="911794" cy="1035820"/>
          </a:xfrm>
          <a:prstGeom prst="rect">
            <a:avLst/>
          </a:prstGeom>
          <a:noFill/>
          <a:ln>
            <a:noFill/>
          </a:ln>
        </p:spPr>
      </p:pic>
      <p:sp>
        <p:nvSpPr>
          <p:cNvPr id="11" name="Rectangle: Rounded Corners 10">
            <a:extLst>
              <a:ext uri="{FF2B5EF4-FFF2-40B4-BE49-F238E27FC236}">
                <a16:creationId xmlns:a16="http://schemas.microsoft.com/office/drawing/2014/main" xmlns="" id="{5D0677D9-8AD8-4DC5-B091-7A605E3A1014}"/>
              </a:ext>
            </a:extLst>
          </p:cNvPr>
          <p:cNvSpPr/>
          <p:nvPr/>
        </p:nvSpPr>
        <p:spPr bwMode="auto">
          <a:xfrm>
            <a:off x="3273270" y="1895883"/>
            <a:ext cx="2514729" cy="495325"/>
          </a:xfrm>
          <a:prstGeom prst="roundRect">
            <a:avLst/>
          </a:prstGeom>
          <a:solidFill>
            <a:srgbClr val="FFC000"/>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r>
              <a:rPr lang="en-US" sz="2200" dirty="0">
                <a:latin typeface="Arial" pitchFamily="34" charset="0"/>
              </a:rPr>
              <a:t>Legible</a:t>
            </a:r>
          </a:p>
        </p:txBody>
      </p:sp>
      <p:sp>
        <p:nvSpPr>
          <p:cNvPr id="16" name="Rectangle: Rounded Corners 15">
            <a:extLst>
              <a:ext uri="{FF2B5EF4-FFF2-40B4-BE49-F238E27FC236}">
                <a16:creationId xmlns:a16="http://schemas.microsoft.com/office/drawing/2014/main" xmlns="" id="{CBCE9B48-4A1C-4B6C-941C-0AF29B0F7E40}"/>
              </a:ext>
            </a:extLst>
          </p:cNvPr>
          <p:cNvSpPr/>
          <p:nvPr/>
        </p:nvSpPr>
        <p:spPr bwMode="auto">
          <a:xfrm>
            <a:off x="6362700" y="1893461"/>
            <a:ext cx="2362200" cy="495325"/>
          </a:xfrm>
          <a:prstGeom prst="roundRect">
            <a:avLst/>
          </a:prstGeom>
          <a:solidFill>
            <a:srgbClr val="FFC000"/>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R="0" indent="0" algn="ctr" eaLnBrk="0" fontAlgn="base" hangingPunct="0">
              <a:lnSpc>
                <a:spcPct val="100000"/>
              </a:lnSpc>
              <a:spcBef>
                <a:spcPct val="0"/>
              </a:spcBef>
              <a:spcAft>
                <a:spcPct val="0"/>
              </a:spcAft>
              <a:buClrTx/>
              <a:buSzTx/>
              <a:buFontTx/>
              <a:buNone/>
              <a:tabLst/>
            </a:pPr>
            <a:r>
              <a:rPr lang="en-US" sz="2200" dirty="0">
                <a:latin typeface="Arial" pitchFamily="34" charset="0"/>
              </a:rPr>
              <a:t>Distinctive</a:t>
            </a:r>
          </a:p>
        </p:txBody>
      </p:sp>
      <p:sp>
        <p:nvSpPr>
          <p:cNvPr id="6" name="TextBox 5">
            <a:extLst>
              <a:ext uri="{FF2B5EF4-FFF2-40B4-BE49-F238E27FC236}">
                <a16:creationId xmlns:a16="http://schemas.microsoft.com/office/drawing/2014/main" xmlns="" id="{B31CD251-196D-4AAA-AE3B-4106689D8945}"/>
              </a:ext>
            </a:extLst>
          </p:cNvPr>
          <p:cNvSpPr txBox="1"/>
          <p:nvPr/>
        </p:nvSpPr>
        <p:spPr>
          <a:xfrm>
            <a:off x="381000" y="2057399"/>
            <a:ext cx="8153400" cy="3972882"/>
          </a:xfrm>
          <a:prstGeom prst="rect">
            <a:avLst/>
          </a:prstGeom>
        </p:spPr>
        <p:txBody>
          <a:bodyPr wrap="square" rtlCol="0">
            <a:spAutoFit/>
          </a:bodyPr>
          <a:lstStyle/>
          <a:p>
            <a:pPr>
              <a:lnSpc>
                <a:spcPct val="150000"/>
              </a:lnSpc>
            </a:pPr>
            <a:endParaRPr lang="en-US" sz="500" b="1" dirty="0">
              <a:latin typeface="Calibri" panose="020F0502020204030204" pitchFamily="34" charset="0"/>
              <a:cs typeface="Calibri" panose="020F0502020204030204" pitchFamily="34" charset="0"/>
            </a:endParaRPr>
          </a:p>
          <a:p>
            <a:endParaRPr lang="en-US" sz="3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pPr>
              <a:lnSpc>
                <a:spcPct val="150000"/>
              </a:lnSpc>
            </a:pPr>
            <a:endParaRPr lang="en-US" dirty="0"/>
          </a:p>
        </p:txBody>
      </p:sp>
      <p:sp>
        <p:nvSpPr>
          <p:cNvPr id="14" name="Rectangle: Rounded Corners 13">
            <a:extLst>
              <a:ext uri="{FF2B5EF4-FFF2-40B4-BE49-F238E27FC236}">
                <a16:creationId xmlns:a16="http://schemas.microsoft.com/office/drawing/2014/main" xmlns="" id="{E3BB959B-2D5E-43CD-B5AD-AD67860FB36F}"/>
              </a:ext>
            </a:extLst>
          </p:cNvPr>
          <p:cNvSpPr/>
          <p:nvPr/>
        </p:nvSpPr>
        <p:spPr bwMode="auto">
          <a:xfrm>
            <a:off x="594411" y="4085648"/>
            <a:ext cx="2368681" cy="495325"/>
          </a:xfrm>
          <a:prstGeom prst="roundRect">
            <a:avLst/>
          </a:prstGeom>
          <a:solidFill>
            <a:srgbClr val="FFC000"/>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200" dirty="0">
                <a:latin typeface="Arial" pitchFamily="34" charset="0"/>
              </a:rPr>
              <a:t>Accessible</a:t>
            </a:r>
          </a:p>
        </p:txBody>
      </p:sp>
      <p:sp>
        <p:nvSpPr>
          <p:cNvPr id="15" name="Rectangle: Rounded Corners 14">
            <a:extLst>
              <a:ext uri="{FF2B5EF4-FFF2-40B4-BE49-F238E27FC236}">
                <a16:creationId xmlns:a16="http://schemas.microsoft.com/office/drawing/2014/main" xmlns="" id="{779E2984-14F6-4270-966E-67C05F90F2F9}"/>
              </a:ext>
            </a:extLst>
          </p:cNvPr>
          <p:cNvSpPr/>
          <p:nvPr/>
        </p:nvSpPr>
        <p:spPr bwMode="auto">
          <a:xfrm>
            <a:off x="3529672" y="4021680"/>
            <a:ext cx="2368681" cy="495325"/>
          </a:xfrm>
          <a:prstGeom prst="roundRect">
            <a:avLst/>
          </a:prstGeom>
          <a:solidFill>
            <a:srgbClr val="FFC000"/>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r>
              <a:rPr lang="en-US" sz="2200" dirty="0">
                <a:latin typeface="Arial" pitchFamily="34" charset="0"/>
              </a:rPr>
              <a:t>Comfortable</a:t>
            </a:r>
          </a:p>
        </p:txBody>
      </p:sp>
      <p:sp>
        <p:nvSpPr>
          <p:cNvPr id="19" name="Rectangle: Rounded Corners 18">
            <a:extLst>
              <a:ext uri="{FF2B5EF4-FFF2-40B4-BE49-F238E27FC236}">
                <a16:creationId xmlns:a16="http://schemas.microsoft.com/office/drawing/2014/main" xmlns="" id="{823695E0-DD9D-4A4E-9246-B3C3B02E7D68}"/>
              </a:ext>
            </a:extLst>
          </p:cNvPr>
          <p:cNvSpPr/>
          <p:nvPr/>
        </p:nvSpPr>
        <p:spPr bwMode="auto">
          <a:xfrm>
            <a:off x="6168224" y="3942781"/>
            <a:ext cx="2649466" cy="495325"/>
          </a:xfrm>
          <a:prstGeom prst="roundRect">
            <a:avLst/>
          </a:prstGeom>
          <a:solidFill>
            <a:srgbClr val="FFC000"/>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latin typeface="Calibri" panose="020F0502020204030204" pitchFamily="34" charset="0"/>
              <a:cs typeface="Calibri" panose="020F0502020204030204" pitchFamily="34" charset="0"/>
            </a:endParaRPr>
          </a:p>
          <a:p>
            <a:pPr algn="ctr" eaLnBrk="0" fontAlgn="base" hangingPunct="0">
              <a:spcBef>
                <a:spcPct val="0"/>
              </a:spcBef>
              <a:spcAft>
                <a:spcPct val="0"/>
              </a:spcAft>
            </a:pPr>
            <a:r>
              <a:rPr lang="en-US" sz="2200" dirty="0">
                <a:latin typeface="Arial" pitchFamily="34" charset="0"/>
              </a:rPr>
              <a:t>Safe</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p:txBody>
      </p:sp>
      <p:pic>
        <p:nvPicPr>
          <p:cNvPr id="23" name="Picture 22">
            <a:extLst>
              <a:ext uri="{FF2B5EF4-FFF2-40B4-BE49-F238E27FC236}">
                <a16:creationId xmlns:a16="http://schemas.microsoft.com/office/drawing/2014/main" xmlns="" id="{95A3F076-E5B2-491A-905F-662F0AE7D671}"/>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49812" y="4851359"/>
            <a:ext cx="1701800" cy="1205495"/>
          </a:xfrm>
          <a:prstGeom prst="rect">
            <a:avLst/>
          </a:prstGeom>
          <a:noFill/>
          <a:ln>
            <a:noFill/>
          </a:ln>
        </p:spPr>
      </p:pic>
      <p:pic>
        <p:nvPicPr>
          <p:cNvPr id="25" name="Picture 24">
            <a:extLst>
              <a:ext uri="{FF2B5EF4-FFF2-40B4-BE49-F238E27FC236}">
                <a16:creationId xmlns:a16="http://schemas.microsoft.com/office/drawing/2014/main" xmlns="" id="{63D0708C-9EDF-4581-8FFA-F3A3BCFC1F4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529672" y="4960256"/>
            <a:ext cx="1916814" cy="830944"/>
          </a:xfrm>
          <a:prstGeom prst="rect">
            <a:avLst/>
          </a:prstGeom>
          <a:noFill/>
          <a:ln>
            <a:noFill/>
          </a:ln>
        </p:spPr>
      </p:pic>
      <p:pic>
        <p:nvPicPr>
          <p:cNvPr id="27" name="Picture 26">
            <a:extLst>
              <a:ext uri="{FF2B5EF4-FFF2-40B4-BE49-F238E27FC236}">
                <a16:creationId xmlns:a16="http://schemas.microsoft.com/office/drawing/2014/main" xmlns="" id="{67A9D2D9-CE69-4F5D-8ECC-504F4395268A}"/>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6534550" y="4732471"/>
            <a:ext cx="1916814" cy="1520047"/>
          </a:xfrm>
          <a:prstGeom prst="rect">
            <a:avLst/>
          </a:prstGeom>
          <a:noFill/>
          <a:ln>
            <a:noFill/>
          </a:ln>
        </p:spPr>
      </p:pic>
    </p:spTree>
    <p:extLst>
      <p:ext uri="{BB962C8B-B14F-4D97-AF65-F5344CB8AC3E}">
        <p14:creationId xmlns:p14="http://schemas.microsoft.com/office/powerpoint/2010/main" val="29687305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104" y="1219200"/>
            <a:ext cx="8077200" cy="2072362"/>
          </a:xfrm>
          <a:prstGeom prst="rect">
            <a:avLst/>
          </a:prstGeom>
        </p:spPr>
        <p:txBody>
          <a:bodyPr wrap="square" rtlCol="0">
            <a:spAutoFit/>
          </a:bodyPr>
          <a:lstStyle/>
          <a:p>
            <a:pPr>
              <a:lnSpc>
                <a:spcPct val="150000"/>
              </a:lnSpc>
            </a:pPr>
            <a:r>
              <a:rPr lang="en-US" sz="2200" b="1" dirty="0">
                <a:latin typeface="Calibri" panose="020F0502020204030204" pitchFamily="34" charset="0"/>
                <a:cs typeface="Calibri" panose="020F0502020204030204" pitchFamily="34" charset="0"/>
              </a:rPr>
              <a:t>Some examples:</a:t>
            </a:r>
          </a:p>
          <a:p>
            <a:pPr>
              <a:lnSpc>
                <a:spcPct val="150000"/>
              </a:lnSpc>
            </a:pPr>
            <a:endParaRPr lang="en-US" b="1" dirty="0">
              <a:latin typeface="Calibri" panose="020F0502020204030204" pitchFamily="34" charset="0"/>
              <a:cs typeface="Calibri" panose="020F0502020204030204" pitchFamily="34" charset="0"/>
            </a:endParaRPr>
          </a:p>
          <a:p>
            <a:pPr>
              <a:lnSpc>
                <a:spcPct val="150000"/>
              </a:lnSpc>
            </a:pP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pPr>
              <a:lnSpc>
                <a:spcPct val="150000"/>
              </a:lnSpc>
            </a:pPr>
            <a:endParaRPr lang="en-US" dirty="0"/>
          </a:p>
        </p:txBody>
      </p:sp>
      <p:sp>
        <p:nvSpPr>
          <p:cNvPr id="3" name="Title 2"/>
          <p:cNvSpPr>
            <a:spLocks noGrp="1"/>
          </p:cNvSpPr>
          <p:nvPr>
            <p:ph type="title"/>
          </p:nvPr>
        </p:nvSpPr>
        <p:spPr>
          <a:xfrm>
            <a:off x="736600" y="109538"/>
            <a:ext cx="6273800" cy="500062"/>
          </a:xfrm>
        </p:spPr>
        <p:txBody>
          <a:bodyPr/>
          <a:lstStyle/>
          <a:p>
            <a:r>
              <a:rPr lang="en-US" sz="2200" dirty="0">
                <a:latin typeface="Calibri" panose="020F0502020204030204" pitchFamily="34" charset="0"/>
                <a:cs typeface="Calibri" panose="020F0502020204030204" pitchFamily="34" charset="0"/>
              </a:rPr>
              <a:t>What is Dementia Friendly Physical Infrastructure?</a:t>
            </a:r>
          </a:p>
        </p:txBody>
      </p:sp>
      <p:pic>
        <p:nvPicPr>
          <p:cNvPr id="4" name="Picture 3">
            <a:extLst>
              <a:ext uri="{FF2B5EF4-FFF2-40B4-BE49-F238E27FC236}">
                <a16:creationId xmlns:a16="http://schemas.microsoft.com/office/drawing/2014/main" xmlns="" id="{249E09EC-3231-4423-A510-2E60F7F8699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30581" y="1133401"/>
            <a:ext cx="3919855" cy="2874645"/>
          </a:xfrm>
          <a:prstGeom prst="rect">
            <a:avLst/>
          </a:prstGeom>
          <a:noFill/>
          <a:ln>
            <a:noFill/>
          </a:ln>
        </p:spPr>
      </p:pic>
      <p:pic>
        <p:nvPicPr>
          <p:cNvPr id="5" name="Picture 4">
            <a:extLst>
              <a:ext uri="{FF2B5EF4-FFF2-40B4-BE49-F238E27FC236}">
                <a16:creationId xmlns:a16="http://schemas.microsoft.com/office/drawing/2014/main" xmlns="" id="{1B2234B0-D0A1-4DBA-BBF7-8834E4D19AE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38698" y="4224327"/>
            <a:ext cx="4104640" cy="2097405"/>
          </a:xfrm>
          <a:prstGeom prst="rect">
            <a:avLst/>
          </a:prstGeom>
          <a:noFill/>
          <a:ln>
            <a:noFill/>
          </a:ln>
        </p:spPr>
      </p:pic>
      <p:pic>
        <p:nvPicPr>
          <p:cNvPr id="6" name="Picture 5">
            <a:extLst>
              <a:ext uri="{FF2B5EF4-FFF2-40B4-BE49-F238E27FC236}">
                <a16:creationId xmlns:a16="http://schemas.microsoft.com/office/drawing/2014/main" xmlns="" id="{A6B8D2B6-5317-4834-96AF-0145B2EA08D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30366" y="1782904"/>
            <a:ext cx="1762125" cy="1762125"/>
          </a:xfrm>
          <a:prstGeom prst="rect">
            <a:avLst/>
          </a:prstGeom>
          <a:noFill/>
          <a:ln>
            <a:noFill/>
          </a:ln>
        </p:spPr>
      </p:pic>
      <p:pic>
        <p:nvPicPr>
          <p:cNvPr id="7" name="Picture 6">
            <a:extLst>
              <a:ext uri="{FF2B5EF4-FFF2-40B4-BE49-F238E27FC236}">
                <a16:creationId xmlns:a16="http://schemas.microsoft.com/office/drawing/2014/main" xmlns="" id="{E2DAF65C-BAC1-48CA-B6CC-CAD48A7F80C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60437" y="4625330"/>
            <a:ext cx="1314450" cy="1295400"/>
          </a:xfrm>
          <a:prstGeom prst="rect">
            <a:avLst/>
          </a:prstGeom>
          <a:noFill/>
          <a:ln>
            <a:noFill/>
          </a:ln>
        </p:spPr>
      </p:pic>
      <p:sp>
        <p:nvSpPr>
          <p:cNvPr id="8" name="Rectangle 7">
            <a:extLst>
              <a:ext uri="{FF2B5EF4-FFF2-40B4-BE49-F238E27FC236}">
                <a16:creationId xmlns:a16="http://schemas.microsoft.com/office/drawing/2014/main" xmlns="" id="{ED9C882E-C84A-4D8B-8AFA-53BC8613D589}"/>
              </a:ext>
            </a:extLst>
          </p:cNvPr>
          <p:cNvSpPr/>
          <p:nvPr/>
        </p:nvSpPr>
        <p:spPr>
          <a:xfrm>
            <a:off x="6513420" y="3890236"/>
            <a:ext cx="2372095" cy="3108543"/>
          </a:xfrm>
          <a:prstGeom prst="rect">
            <a:avLst/>
          </a:prstGeom>
        </p:spPr>
        <p:txBody>
          <a:bodyPr wrap="square">
            <a:spAutoFit/>
          </a:bodyPr>
          <a:lstStyle/>
          <a:p>
            <a:pPr marL="742950" lvl="1" indent="-285750">
              <a:buFont typeface="Wingdings" panose="05000000000000000000" pitchFamily="2" charset="2"/>
              <a:buChar char="ü"/>
            </a:pPr>
            <a:r>
              <a:rPr lang="en-US" sz="2200" dirty="0">
                <a:solidFill>
                  <a:srgbClr val="00B050"/>
                </a:solidFill>
                <a:latin typeface="Calibri" panose="020F0502020204030204" pitchFamily="34" charset="0"/>
                <a:cs typeface="Calibri" panose="020F0502020204030204" pitchFamily="34" charset="0"/>
              </a:rPr>
              <a:t>Familiar</a:t>
            </a:r>
          </a:p>
          <a:p>
            <a:pPr marL="742950" lvl="1" indent="-285750">
              <a:buFont typeface="Wingdings" panose="05000000000000000000" pitchFamily="2" charset="2"/>
              <a:buChar char="ü"/>
            </a:pPr>
            <a:r>
              <a:rPr lang="en-US" sz="2200" dirty="0">
                <a:solidFill>
                  <a:srgbClr val="00B050"/>
                </a:solidFill>
                <a:latin typeface="Calibri" panose="020F0502020204030204" pitchFamily="34" charset="0"/>
                <a:cs typeface="Calibri" panose="020F0502020204030204" pitchFamily="34" charset="0"/>
              </a:rPr>
              <a:t>Legible</a:t>
            </a:r>
          </a:p>
          <a:p>
            <a:pPr marL="742950" lvl="1" indent="-285750">
              <a:buFont typeface="Wingdings" panose="05000000000000000000" pitchFamily="2" charset="2"/>
              <a:buChar char="ü"/>
            </a:pPr>
            <a:r>
              <a:rPr lang="en-US" sz="2200" dirty="0">
                <a:solidFill>
                  <a:srgbClr val="00B050"/>
                </a:solidFill>
                <a:latin typeface="Calibri" panose="020F0502020204030204" pitchFamily="34" charset="0"/>
                <a:cs typeface="Calibri" panose="020F0502020204030204" pitchFamily="34" charset="0"/>
              </a:rPr>
              <a:t>Distinctive</a:t>
            </a:r>
          </a:p>
          <a:p>
            <a:pPr marL="742950" lvl="1" indent="-285750">
              <a:buFont typeface="Wingdings" panose="05000000000000000000" pitchFamily="2" charset="2"/>
              <a:buChar char="ü"/>
            </a:pPr>
            <a:r>
              <a:rPr lang="en-US" sz="2200" dirty="0">
                <a:solidFill>
                  <a:schemeClr val="accent6"/>
                </a:solidFill>
                <a:latin typeface="Calibri" panose="020F0502020204030204" pitchFamily="34" charset="0"/>
                <a:cs typeface="Calibri" panose="020F0502020204030204" pitchFamily="34" charset="0"/>
              </a:rPr>
              <a:t>Accessible </a:t>
            </a:r>
            <a:r>
              <a:rPr lang="en-US" sz="1400" i="1" dirty="0">
                <a:solidFill>
                  <a:schemeClr val="accent6"/>
                </a:solidFill>
                <a:latin typeface="Calibri" panose="020F0502020204030204" pitchFamily="34" charset="0"/>
                <a:cs typeface="Calibri" panose="020F0502020204030204" pitchFamily="34" charset="0"/>
              </a:rPr>
              <a:t>(Depends on where placed)</a:t>
            </a:r>
          </a:p>
          <a:p>
            <a:pPr marL="742950" lvl="1" indent="-285750">
              <a:buFont typeface="Wingdings" panose="05000000000000000000" pitchFamily="2" charset="2"/>
              <a:buChar char="ü"/>
            </a:pPr>
            <a:r>
              <a:rPr lang="en-US" sz="2200" dirty="0">
                <a:solidFill>
                  <a:srgbClr val="00B050"/>
                </a:solidFill>
                <a:latin typeface="Calibri" panose="020F0502020204030204" pitchFamily="34" charset="0"/>
                <a:cs typeface="Calibri" panose="020F0502020204030204" pitchFamily="34" charset="0"/>
              </a:rPr>
              <a:t>Comfortable</a:t>
            </a:r>
          </a:p>
          <a:p>
            <a:pPr marL="742950" lvl="1" indent="-285750">
              <a:buFont typeface="Wingdings" panose="05000000000000000000" pitchFamily="2" charset="2"/>
              <a:buChar char="ü"/>
            </a:pPr>
            <a:r>
              <a:rPr lang="en-US" sz="2200" dirty="0">
                <a:solidFill>
                  <a:schemeClr val="accent6"/>
                </a:solidFill>
                <a:latin typeface="Calibri" panose="020F0502020204030204" pitchFamily="34" charset="0"/>
                <a:cs typeface="Calibri" panose="020F0502020204030204" pitchFamily="34" charset="0"/>
              </a:rPr>
              <a:t>Safe</a:t>
            </a:r>
            <a:r>
              <a:rPr lang="en-US" sz="2200" dirty="0">
                <a:solidFill>
                  <a:srgbClr val="00B050"/>
                </a:solidFill>
                <a:latin typeface="Calibri" panose="020F0502020204030204" pitchFamily="34" charset="0"/>
                <a:cs typeface="Calibri" panose="020F0502020204030204" pitchFamily="34" charset="0"/>
              </a:rPr>
              <a:t> </a:t>
            </a:r>
            <a:r>
              <a:rPr lang="en-US" sz="1400" i="1" dirty="0">
                <a:solidFill>
                  <a:schemeClr val="accent6"/>
                </a:solidFill>
                <a:latin typeface="Calibri" panose="020F0502020204030204" pitchFamily="34" charset="0"/>
                <a:cs typeface="Calibri" panose="020F0502020204030204" pitchFamily="34" charset="0"/>
              </a:rPr>
              <a:t>(Depends on where placed)</a:t>
            </a:r>
          </a:p>
          <a:p>
            <a:pPr marL="742950" lvl="1" indent="-285750">
              <a:buFont typeface="Wingdings" panose="05000000000000000000" pitchFamily="2" charset="2"/>
              <a:buChar char="ü"/>
            </a:pPr>
            <a:endParaRPr lang="en-US" sz="2200" dirty="0">
              <a:solidFill>
                <a:srgbClr val="00B050"/>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xmlns="" id="{5A7044A0-0074-40F6-AE09-0E71B0DCFF4F}"/>
              </a:ext>
            </a:extLst>
          </p:cNvPr>
          <p:cNvSpPr/>
          <p:nvPr/>
        </p:nvSpPr>
        <p:spPr>
          <a:xfrm>
            <a:off x="6531928" y="1366768"/>
            <a:ext cx="2372095" cy="2123658"/>
          </a:xfrm>
          <a:prstGeom prst="rect">
            <a:avLst/>
          </a:prstGeom>
        </p:spPr>
        <p:txBody>
          <a:bodyPr wrap="square">
            <a:spAutoFit/>
          </a:bodyPr>
          <a:lstStyle/>
          <a:p>
            <a:pPr lvl="1"/>
            <a:r>
              <a:rPr lang="en-US" sz="2200" dirty="0">
                <a:solidFill>
                  <a:srgbClr val="C00000"/>
                </a:solidFill>
                <a:latin typeface="Calibri" panose="020F0502020204030204" pitchFamily="34" charset="0"/>
                <a:cs typeface="Calibri" panose="020F0502020204030204" pitchFamily="34" charset="0"/>
              </a:rPr>
              <a:t>x</a:t>
            </a:r>
            <a:r>
              <a:rPr lang="en-US" sz="2200" dirty="0">
                <a:latin typeface="Calibri" panose="020F0502020204030204" pitchFamily="34" charset="0"/>
                <a:cs typeface="Calibri" panose="020F0502020204030204" pitchFamily="34" charset="0"/>
              </a:rPr>
              <a:t>   </a:t>
            </a:r>
            <a:r>
              <a:rPr lang="en-US" sz="2200" dirty="0">
                <a:solidFill>
                  <a:srgbClr val="C00000"/>
                </a:solidFill>
                <a:latin typeface="Calibri" panose="020F0502020204030204" pitchFamily="34" charset="0"/>
                <a:cs typeface="Calibri" panose="020F0502020204030204" pitchFamily="34" charset="0"/>
              </a:rPr>
              <a:t>Familiar</a:t>
            </a:r>
          </a:p>
          <a:p>
            <a:pPr lvl="1"/>
            <a:r>
              <a:rPr lang="en-US" sz="2200" dirty="0">
                <a:solidFill>
                  <a:srgbClr val="C00000"/>
                </a:solidFill>
                <a:latin typeface="Calibri" panose="020F0502020204030204" pitchFamily="34" charset="0"/>
                <a:cs typeface="Calibri" panose="020F0502020204030204" pitchFamily="34" charset="0"/>
              </a:rPr>
              <a:t>x   Legible</a:t>
            </a:r>
          </a:p>
          <a:p>
            <a:pPr marL="742950" lvl="1" indent="-285750">
              <a:buFont typeface="Wingdings" panose="05000000000000000000" pitchFamily="2" charset="2"/>
              <a:buChar char="ü"/>
            </a:pPr>
            <a:r>
              <a:rPr lang="en-US" sz="2200" dirty="0">
                <a:solidFill>
                  <a:srgbClr val="00B050"/>
                </a:solidFill>
                <a:latin typeface="Calibri" panose="020F0502020204030204" pitchFamily="34" charset="0"/>
                <a:cs typeface="Calibri" panose="020F0502020204030204" pitchFamily="34" charset="0"/>
              </a:rPr>
              <a:t>Distinctive</a:t>
            </a:r>
          </a:p>
          <a:p>
            <a:pPr lvl="1"/>
            <a:r>
              <a:rPr lang="en-US" sz="2200" dirty="0">
                <a:solidFill>
                  <a:srgbClr val="C00000"/>
                </a:solidFill>
                <a:latin typeface="Calibri" panose="020F0502020204030204" pitchFamily="34" charset="0"/>
                <a:cs typeface="Calibri" panose="020F0502020204030204" pitchFamily="34" charset="0"/>
              </a:rPr>
              <a:t>x   Accessible</a:t>
            </a:r>
          </a:p>
          <a:p>
            <a:pPr lvl="1"/>
            <a:r>
              <a:rPr lang="en-US" sz="2200" dirty="0">
                <a:solidFill>
                  <a:srgbClr val="C00000"/>
                </a:solidFill>
                <a:latin typeface="Calibri" panose="020F0502020204030204" pitchFamily="34" charset="0"/>
                <a:cs typeface="Calibri" panose="020F0502020204030204" pitchFamily="34" charset="0"/>
              </a:rPr>
              <a:t>x   Comfortable</a:t>
            </a:r>
          </a:p>
          <a:p>
            <a:pPr lvl="1"/>
            <a:r>
              <a:rPr lang="en-US" sz="2200" dirty="0">
                <a:solidFill>
                  <a:srgbClr val="C00000"/>
                </a:solidFill>
                <a:latin typeface="Calibri" panose="020F0502020204030204" pitchFamily="34" charset="0"/>
                <a:cs typeface="Calibri" panose="020F0502020204030204" pitchFamily="34" charset="0"/>
              </a:rPr>
              <a:t>x   Safe</a:t>
            </a:r>
          </a:p>
        </p:txBody>
      </p:sp>
    </p:spTree>
    <p:extLst>
      <p:ext uri="{BB962C8B-B14F-4D97-AF65-F5344CB8AC3E}">
        <p14:creationId xmlns:p14="http://schemas.microsoft.com/office/powerpoint/2010/main" val="256801821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6600" y="109538"/>
            <a:ext cx="6273800" cy="500062"/>
          </a:xfrm>
        </p:spPr>
        <p:txBody>
          <a:bodyPr/>
          <a:lstStyle/>
          <a:p>
            <a:r>
              <a:rPr lang="en-US" sz="2200" dirty="0">
                <a:latin typeface="Calibri" panose="020F0502020204030204" pitchFamily="34" charset="0"/>
                <a:cs typeface="Calibri" panose="020F0502020204030204" pitchFamily="34" charset="0"/>
              </a:rPr>
              <a:t>What is Dementia Friendly Physical Infrastructure?</a:t>
            </a:r>
          </a:p>
        </p:txBody>
      </p:sp>
      <p:sp>
        <p:nvSpPr>
          <p:cNvPr id="4" name="Rectangle 5">
            <a:extLst>
              <a:ext uri="{FF2B5EF4-FFF2-40B4-BE49-F238E27FC236}">
                <a16:creationId xmlns:a16="http://schemas.microsoft.com/office/drawing/2014/main" xmlns="" id="{75586950-2250-47FE-A875-EA079BE4E27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6">
            <a:extLst>
              <a:ext uri="{FF2B5EF4-FFF2-40B4-BE49-F238E27FC236}">
                <a16:creationId xmlns:a16="http://schemas.microsoft.com/office/drawing/2014/main" xmlns="" id="{002B9D3B-A537-4B91-8D07-580917BB9EA7}"/>
              </a:ext>
            </a:extLst>
          </p:cNvPr>
          <p:cNvSpPr>
            <a:spLocks noChangeArrowheads="1"/>
          </p:cNvSpPr>
          <p:nvPr/>
        </p:nvSpPr>
        <p:spPr bwMode="auto">
          <a:xfrm>
            <a:off x="0" y="334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7">
            <a:extLst>
              <a:ext uri="{FF2B5EF4-FFF2-40B4-BE49-F238E27FC236}">
                <a16:creationId xmlns:a16="http://schemas.microsoft.com/office/drawing/2014/main" xmlns="" id="{0AF28AA3-DCAB-4760-86FC-5CC254D034B2}"/>
              </a:ext>
            </a:extLst>
          </p:cNvPr>
          <p:cNvSpPr>
            <a:spLocks noChangeArrowheads="1"/>
          </p:cNvSpPr>
          <p:nvPr/>
        </p:nvSpPr>
        <p:spPr bwMode="auto">
          <a:xfrm>
            <a:off x="0" y="8858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Rectangle 18">
            <a:extLst>
              <a:ext uri="{FF2B5EF4-FFF2-40B4-BE49-F238E27FC236}">
                <a16:creationId xmlns:a16="http://schemas.microsoft.com/office/drawing/2014/main" xmlns="" id="{FB672EEA-A08E-434D-AE5E-4081FBC2427A}"/>
              </a:ext>
            </a:extLst>
          </p:cNvPr>
          <p:cNvSpPr/>
          <p:nvPr/>
        </p:nvSpPr>
        <p:spPr>
          <a:xfrm>
            <a:off x="6629399" y="1626598"/>
            <a:ext cx="2372095" cy="2123658"/>
          </a:xfrm>
          <a:prstGeom prst="rect">
            <a:avLst/>
          </a:prstGeom>
        </p:spPr>
        <p:txBody>
          <a:bodyPr wrap="square">
            <a:spAutoFit/>
          </a:bodyPr>
          <a:lstStyle/>
          <a:p>
            <a:pPr lvl="1"/>
            <a:r>
              <a:rPr lang="en-US" sz="2200" dirty="0">
                <a:solidFill>
                  <a:srgbClr val="C00000"/>
                </a:solidFill>
                <a:latin typeface="Calibri" panose="020F0502020204030204" pitchFamily="34" charset="0"/>
                <a:cs typeface="Calibri" panose="020F0502020204030204" pitchFamily="34" charset="0"/>
              </a:rPr>
              <a:t>x Familiar</a:t>
            </a:r>
          </a:p>
          <a:p>
            <a:pPr lvl="1"/>
            <a:r>
              <a:rPr lang="en-US" sz="2200" dirty="0">
                <a:solidFill>
                  <a:srgbClr val="C00000"/>
                </a:solidFill>
                <a:latin typeface="Calibri" panose="020F0502020204030204" pitchFamily="34" charset="0"/>
                <a:cs typeface="Calibri" panose="020F0502020204030204" pitchFamily="34" charset="0"/>
              </a:rPr>
              <a:t>x Legible</a:t>
            </a:r>
          </a:p>
          <a:p>
            <a:pPr lvl="1"/>
            <a:r>
              <a:rPr lang="en-US" sz="2200" dirty="0">
                <a:solidFill>
                  <a:srgbClr val="C00000"/>
                </a:solidFill>
                <a:latin typeface="Calibri" panose="020F0502020204030204" pitchFamily="34" charset="0"/>
                <a:cs typeface="Calibri" panose="020F0502020204030204" pitchFamily="34" charset="0"/>
              </a:rPr>
              <a:t>x Distinctive</a:t>
            </a:r>
          </a:p>
          <a:p>
            <a:pPr lvl="1"/>
            <a:r>
              <a:rPr lang="en-US" sz="2200" dirty="0">
                <a:solidFill>
                  <a:srgbClr val="C00000"/>
                </a:solidFill>
                <a:latin typeface="Calibri" panose="020F0502020204030204" pitchFamily="34" charset="0"/>
                <a:cs typeface="Calibri" panose="020F0502020204030204" pitchFamily="34" charset="0"/>
              </a:rPr>
              <a:t>x Accessible</a:t>
            </a:r>
          </a:p>
          <a:p>
            <a:pPr lvl="1"/>
            <a:r>
              <a:rPr lang="en-US" sz="2200" dirty="0">
                <a:solidFill>
                  <a:srgbClr val="C00000"/>
                </a:solidFill>
                <a:latin typeface="Calibri" panose="020F0502020204030204" pitchFamily="34" charset="0"/>
                <a:cs typeface="Calibri" panose="020F0502020204030204" pitchFamily="34" charset="0"/>
              </a:rPr>
              <a:t>    </a:t>
            </a:r>
            <a:r>
              <a:rPr lang="en-US" i="1" dirty="0">
                <a:solidFill>
                  <a:schemeClr val="bg1">
                    <a:lumMod val="65000"/>
                  </a:schemeClr>
                </a:solidFill>
                <a:latin typeface="Calibri" panose="020F0502020204030204" pitchFamily="34" charset="0"/>
                <a:cs typeface="Calibri" panose="020F0502020204030204" pitchFamily="34" charset="0"/>
              </a:rPr>
              <a:t>Comfortable</a:t>
            </a:r>
          </a:p>
          <a:p>
            <a:pPr lvl="1"/>
            <a:r>
              <a:rPr lang="en-US" i="1" dirty="0">
                <a:solidFill>
                  <a:schemeClr val="bg1">
                    <a:lumMod val="65000"/>
                  </a:schemeClr>
                </a:solidFill>
                <a:latin typeface="Calibri" panose="020F0502020204030204" pitchFamily="34" charset="0"/>
                <a:cs typeface="Calibri" panose="020F0502020204030204" pitchFamily="34" charset="0"/>
              </a:rPr>
              <a:t>     Safe</a:t>
            </a:r>
          </a:p>
        </p:txBody>
      </p:sp>
      <p:sp>
        <p:nvSpPr>
          <p:cNvPr id="20" name="Rectangle 19">
            <a:extLst>
              <a:ext uri="{FF2B5EF4-FFF2-40B4-BE49-F238E27FC236}">
                <a16:creationId xmlns:a16="http://schemas.microsoft.com/office/drawing/2014/main" xmlns="" id="{1D60CB40-56C1-4B69-BA5E-3A65ED3450A2}"/>
              </a:ext>
            </a:extLst>
          </p:cNvPr>
          <p:cNvSpPr/>
          <p:nvPr/>
        </p:nvSpPr>
        <p:spPr>
          <a:xfrm>
            <a:off x="6629400" y="4104506"/>
            <a:ext cx="2372095" cy="2123658"/>
          </a:xfrm>
          <a:prstGeom prst="rect">
            <a:avLst/>
          </a:prstGeom>
        </p:spPr>
        <p:txBody>
          <a:bodyPr wrap="square">
            <a:spAutoFit/>
          </a:bodyPr>
          <a:lstStyle/>
          <a:p>
            <a:pPr lvl="1"/>
            <a:r>
              <a:rPr lang="en-US" sz="2200" dirty="0">
                <a:solidFill>
                  <a:srgbClr val="C00000"/>
                </a:solidFill>
                <a:latin typeface="Calibri" panose="020F0502020204030204" pitchFamily="34" charset="0"/>
                <a:cs typeface="Calibri" panose="020F0502020204030204" pitchFamily="34" charset="0"/>
              </a:rPr>
              <a:t>x</a:t>
            </a:r>
            <a:r>
              <a:rPr lang="en-US" sz="2200" dirty="0">
                <a:latin typeface="Calibri" panose="020F0502020204030204" pitchFamily="34" charset="0"/>
                <a:cs typeface="Calibri" panose="020F0502020204030204" pitchFamily="34" charset="0"/>
              </a:rPr>
              <a:t>   </a:t>
            </a:r>
            <a:r>
              <a:rPr lang="en-US" sz="2200" dirty="0">
                <a:solidFill>
                  <a:srgbClr val="C00000"/>
                </a:solidFill>
                <a:latin typeface="Calibri" panose="020F0502020204030204" pitchFamily="34" charset="0"/>
                <a:cs typeface="Calibri" panose="020F0502020204030204" pitchFamily="34" charset="0"/>
              </a:rPr>
              <a:t>Familiar</a:t>
            </a:r>
          </a:p>
          <a:p>
            <a:pPr lvl="1"/>
            <a:r>
              <a:rPr lang="en-US" sz="2200" dirty="0">
                <a:solidFill>
                  <a:srgbClr val="C00000"/>
                </a:solidFill>
                <a:latin typeface="Calibri" panose="020F0502020204030204" pitchFamily="34" charset="0"/>
                <a:cs typeface="Calibri" panose="020F0502020204030204" pitchFamily="34" charset="0"/>
              </a:rPr>
              <a:t>x   Legible</a:t>
            </a:r>
          </a:p>
          <a:p>
            <a:pPr lvl="1"/>
            <a:r>
              <a:rPr lang="en-US" sz="2200" dirty="0">
                <a:solidFill>
                  <a:srgbClr val="C00000"/>
                </a:solidFill>
                <a:latin typeface="Calibri" panose="020F0502020204030204" pitchFamily="34" charset="0"/>
                <a:cs typeface="Calibri" panose="020F0502020204030204" pitchFamily="34" charset="0"/>
              </a:rPr>
              <a:t>x   Distinctive</a:t>
            </a:r>
          </a:p>
          <a:p>
            <a:pPr lvl="1"/>
            <a:r>
              <a:rPr lang="en-US" sz="2200" dirty="0">
                <a:solidFill>
                  <a:srgbClr val="C00000"/>
                </a:solidFill>
                <a:latin typeface="Calibri" panose="020F0502020204030204" pitchFamily="34" charset="0"/>
                <a:cs typeface="Calibri" panose="020F0502020204030204" pitchFamily="34" charset="0"/>
              </a:rPr>
              <a:t>x   Accessible</a:t>
            </a:r>
          </a:p>
          <a:p>
            <a:pPr lvl="1"/>
            <a:r>
              <a:rPr lang="en-US" sz="2200" dirty="0">
                <a:solidFill>
                  <a:srgbClr val="C00000"/>
                </a:solidFill>
                <a:latin typeface="Calibri" panose="020F0502020204030204" pitchFamily="34" charset="0"/>
                <a:cs typeface="Calibri" panose="020F0502020204030204" pitchFamily="34" charset="0"/>
              </a:rPr>
              <a:t>    </a:t>
            </a:r>
            <a:r>
              <a:rPr lang="en-US" i="1" dirty="0">
                <a:solidFill>
                  <a:schemeClr val="bg1">
                    <a:lumMod val="65000"/>
                  </a:schemeClr>
                </a:solidFill>
                <a:latin typeface="Calibri" panose="020F0502020204030204" pitchFamily="34" charset="0"/>
                <a:cs typeface="Calibri" panose="020F0502020204030204" pitchFamily="34" charset="0"/>
              </a:rPr>
              <a:t>Comfortable</a:t>
            </a:r>
          </a:p>
          <a:p>
            <a:pPr lvl="1"/>
            <a:r>
              <a:rPr lang="en-US" i="1" dirty="0">
                <a:solidFill>
                  <a:schemeClr val="bg1">
                    <a:lumMod val="65000"/>
                  </a:schemeClr>
                </a:solidFill>
                <a:latin typeface="Calibri" panose="020F0502020204030204" pitchFamily="34" charset="0"/>
                <a:cs typeface="Calibri" panose="020F0502020204030204" pitchFamily="34" charset="0"/>
              </a:rPr>
              <a:t>     Safe</a:t>
            </a:r>
          </a:p>
        </p:txBody>
      </p:sp>
      <p:pic>
        <p:nvPicPr>
          <p:cNvPr id="14" name="Picture 13" descr="Boston City Hall - Wikipedia">
            <a:extLst>
              <a:ext uri="{FF2B5EF4-FFF2-40B4-BE49-F238E27FC236}">
                <a16:creationId xmlns:a16="http://schemas.microsoft.com/office/drawing/2014/main" xmlns="" id="{4D4EF37A-8F2D-42DC-A188-AA9FAA212DE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0476" y="999168"/>
            <a:ext cx="4308924" cy="2572707"/>
          </a:xfrm>
          <a:prstGeom prst="rect">
            <a:avLst/>
          </a:prstGeom>
          <a:noFill/>
          <a:ln>
            <a:noFill/>
          </a:ln>
        </p:spPr>
      </p:pic>
      <p:pic>
        <p:nvPicPr>
          <p:cNvPr id="15" name="Picture 14">
            <a:extLst>
              <a:ext uri="{FF2B5EF4-FFF2-40B4-BE49-F238E27FC236}">
                <a16:creationId xmlns:a16="http://schemas.microsoft.com/office/drawing/2014/main" xmlns="" id="{E63DB027-8351-4C50-AE21-A8CB461E92B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767" y="1737995"/>
            <a:ext cx="1626235" cy="1757680"/>
          </a:xfrm>
          <a:prstGeom prst="rect">
            <a:avLst/>
          </a:prstGeom>
          <a:noFill/>
          <a:ln>
            <a:noFill/>
          </a:ln>
        </p:spPr>
      </p:pic>
      <p:pic>
        <p:nvPicPr>
          <p:cNvPr id="16" name="Picture 15" descr="You Know You Go To UAlbany When… – Tabia's Thoughts">
            <a:extLst>
              <a:ext uri="{FF2B5EF4-FFF2-40B4-BE49-F238E27FC236}">
                <a16:creationId xmlns:a16="http://schemas.microsoft.com/office/drawing/2014/main" xmlns="" id="{8123483D-1C24-46D7-82C2-E4AC5464682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379438" y="3748219"/>
            <a:ext cx="4385124" cy="2271581"/>
          </a:xfrm>
          <a:prstGeom prst="rect">
            <a:avLst/>
          </a:prstGeom>
          <a:noFill/>
          <a:ln>
            <a:noFill/>
          </a:ln>
        </p:spPr>
      </p:pic>
      <p:pic>
        <p:nvPicPr>
          <p:cNvPr id="17" name="Picture 16">
            <a:extLst>
              <a:ext uri="{FF2B5EF4-FFF2-40B4-BE49-F238E27FC236}">
                <a16:creationId xmlns:a16="http://schemas.microsoft.com/office/drawing/2014/main" xmlns="" id="{7D078691-C812-49CC-83FC-7955A43658C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12501" y="4482061"/>
            <a:ext cx="1895475" cy="1662521"/>
          </a:xfrm>
          <a:prstGeom prst="rect">
            <a:avLst/>
          </a:prstGeom>
          <a:noFill/>
          <a:ln>
            <a:noFill/>
          </a:ln>
        </p:spPr>
      </p:pic>
      <p:sp>
        <p:nvSpPr>
          <p:cNvPr id="18" name="Rectangle 17">
            <a:extLst>
              <a:ext uri="{FF2B5EF4-FFF2-40B4-BE49-F238E27FC236}">
                <a16:creationId xmlns:a16="http://schemas.microsoft.com/office/drawing/2014/main" xmlns="" id="{4E747AC7-1434-429E-9DEE-C1398476F04B}"/>
              </a:ext>
            </a:extLst>
          </p:cNvPr>
          <p:cNvSpPr/>
          <p:nvPr/>
        </p:nvSpPr>
        <p:spPr>
          <a:xfrm>
            <a:off x="5307454" y="6335970"/>
            <a:ext cx="3659207" cy="369332"/>
          </a:xfrm>
          <a:prstGeom prst="rect">
            <a:avLst/>
          </a:prstGeom>
        </p:spPr>
        <p:txBody>
          <a:bodyPr wrap="none">
            <a:spAutoFit/>
          </a:bodyPr>
          <a:lstStyle/>
          <a:p>
            <a:r>
              <a:rPr lang="en-US" i="1" dirty="0">
                <a:solidFill>
                  <a:schemeClr val="bg1">
                    <a:lumMod val="65000"/>
                  </a:schemeClr>
                </a:solidFill>
                <a:latin typeface="Calibri" panose="020F0502020204030204" pitchFamily="34" charset="0"/>
                <a:cs typeface="Calibri" panose="020F0502020204030204" pitchFamily="34" charset="0"/>
              </a:rPr>
              <a:t>Gray shaded items are not applicable</a:t>
            </a:r>
          </a:p>
        </p:txBody>
      </p:sp>
    </p:spTree>
    <p:extLst>
      <p:ext uri="{BB962C8B-B14F-4D97-AF65-F5344CB8AC3E}">
        <p14:creationId xmlns:p14="http://schemas.microsoft.com/office/powerpoint/2010/main" val="57972486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07205"/>
            <a:ext cx="6807200" cy="664405"/>
          </a:xfrm>
        </p:spPr>
        <p:txBody>
          <a:bodyPr/>
          <a:lstStyle/>
          <a:p>
            <a:r>
              <a:rPr lang="en-US" sz="2200" dirty="0">
                <a:latin typeface="Calibri" panose="020F0502020204030204" pitchFamily="34" charset="0"/>
                <a:cs typeface="Calibri" panose="020F0502020204030204" pitchFamily="34" charset="0"/>
              </a:rPr>
              <a:t>Why is Dementia Friendly Physical Infrastructure Important?</a:t>
            </a:r>
          </a:p>
        </p:txBody>
      </p:sp>
      <p:sp>
        <p:nvSpPr>
          <p:cNvPr id="4" name="Rectangle 5">
            <a:extLst>
              <a:ext uri="{FF2B5EF4-FFF2-40B4-BE49-F238E27FC236}">
                <a16:creationId xmlns:a16="http://schemas.microsoft.com/office/drawing/2014/main" xmlns="" id="{75586950-2250-47FE-A875-EA079BE4E277}"/>
              </a:ext>
            </a:extLst>
          </p:cNvPr>
          <p:cNvSpPr>
            <a:spLocks noChangeArrowheads="1"/>
          </p:cNvSpPr>
          <p:nvPr/>
        </p:nvSpPr>
        <p:spPr bwMode="auto">
          <a:xfrm>
            <a:off x="152400" y="-76200"/>
            <a:ext cx="8991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5" name="Rectangle 6">
            <a:extLst>
              <a:ext uri="{FF2B5EF4-FFF2-40B4-BE49-F238E27FC236}">
                <a16:creationId xmlns:a16="http://schemas.microsoft.com/office/drawing/2014/main" xmlns="" id="{002B9D3B-A537-4B91-8D07-580917BB9EA7}"/>
              </a:ext>
            </a:extLst>
          </p:cNvPr>
          <p:cNvSpPr>
            <a:spLocks noChangeArrowheads="1"/>
          </p:cNvSpPr>
          <p:nvPr/>
        </p:nvSpPr>
        <p:spPr bwMode="auto">
          <a:xfrm>
            <a:off x="0" y="334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7">
            <a:extLst>
              <a:ext uri="{FF2B5EF4-FFF2-40B4-BE49-F238E27FC236}">
                <a16:creationId xmlns:a16="http://schemas.microsoft.com/office/drawing/2014/main" xmlns="" id="{0AF28AA3-DCAB-4760-86FC-5CC254D034B2}"/>
              </a:ext>
            </a:extLst>
          </p:cNvPr>
          <p:cNvSpPr>
            <a:spLocks noChangeArrowheads="1"/>
          </p:cNvSpPr>
          <p:nvPr/>
        </p:nvSpPr>
        <p:spPr bwMode="auto">
          <a:xfrm>
            <a:off x="0" y="8858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Rectangle 1">
            <a:extLst>
              <a:ext uri="{FF2B5EF4-FFF2-40B4-BE49-F238E27FC236}">
                <a16:creationId xmlns:a16="http://schemas.microsoft.com/office/drawing/2014/main" xmlns="" id="{64F3359A-6DF8-4B4B-A79F-D602DDEFE61C}"/>
              </a:ext>
            </a:extLst>
          </p:cNvPr>
          <p:cNvSpPr/>
          <p:nvPr/>
        </p:nvSpPr>
        <p:spPr>
          <a:xfrm>
            <a:off x="609600" y="1295400"/>
            <a:ext cx="8305800" cy="5107745"/>
          </a:xfrm>
          <a:prstGeom prst="rect">
            <a:avLst/>
          </a:prstGeom>
        </p:spPr>
        <p:txBody>
          <a:bodyPr wrap="square">
            <a:spAutoFit/>
          </a:bodyPr>
          <a:lstStyle/>
          <a:p>
            <a:pPr>
              <a:lnSpc>
                <a:spcPct val="107000"/>
              </a:lnSpc>
              <a:spcAft>
                <a:spcPts val="800"/>
              </a:spcAft>
            </a:pPr>
            <a:r>
              <a:rPr lang="en-US" sz="2200" dirty="0">
                <a:latin typeface="Calibri" panose="020F0502020204030204" pitchFamily="34" charset="0"/>
                <a:ea typeface="Calibri" panose="020F0502020204030204" pitchFamily="34" charset="0"/>
                <a:cs typeface="Times New Roman" panose="02020603050405020304" pitchFamily="18" charset="0"/>
              </a:rPr>
              <a:t>People living with dementia:</a:t>
            </a:r>
          </a:p>
          <a:p>
            <a:pPr>
              <a:lnSpc>
                <a:spcPct val="107000"/>
              </a:lnSpc>
              <a:spcAft>
                <a:spcPts val="800"/>
              </a:spcAft>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Continue to go out alone, providing sense of self-respect </a:t>
            </a:r>
          </a:p>
          <a:p>
            <a:pPr marR="0" lvl="0">
              <a:lnSpc>
                <a:spcPct val="107000"/>
              </a:lnSpc>
              <a:spcBef>
                <a:spcPts val="0"/>
              </a:spcBef>
              <a:spcAft>
                <a:spcPts val="0"/>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Are less aware of dangers and possibility of losing way </a:t>
            </a:r>
          </a:p>
          <a:p>
            <a:pPr marL="342900" marR="0" lvl="0" indent="-342900">
              <a:lnSpc>
                <a:spcPct val="107000"/>
              </a:lnSpc>
              <a:spcBef>
                <a:spcPts val="0"/>
              </a:spcBef>
              <a:spcAft>
                <a:spcPts val="0"/>
              </a:spcAft>
              <a:buFont typeface="Symbol" panose="05050102010706020507" pitchFamily="18" charset="2"/>
              <a:buChar char=""/>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Can’t always interpret cues that signal a purpose or entrance</a:t>
            </a:r>
          </a:p>
          <a:p>
            <a:pPr marR="0" lvl="0">
              <a:lnSpc>
                <a:spcPct val="107000"/>
              </a:lnSpc>
              <a:spcBef>
                <a:spcPts val="0"/>
              </a:spcBef>
              <a:spcAft>
                <a:spcPts val="0"/>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Can get anxious or confused in complex, crowded or noisy places</a:t>
            </a:r>
          </a:p>
          <a:p>
            <a:pPr marR="0" lvl="0">
              <a:lnSpc>
                <a:spcPct val="107000"/>
              </a:lnSpc>
              <a:spcBef>
                <a:spcPts val="0"/>
              </a:spcBef>
              <a:spcAft>
                <a:spcPts val="0"/>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Often use landmarks and visual cues rather than maps or directions </a:t>
            </a:r>
          </a:p>
          <a:p>
            <a:pPr>
              <a:lnSpc>
                <a:spcPct val="107000"/>
              </a:lnSpc>
              <a:spcAft>
                <a:spcPts val="800"/>
              </a:spcAft>
            </a:pPr>
            <a:endParaRPr lang="en-US" sz="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Source:  </a:t>
            </a:r>
            <a:r>
              <a:rPr lang="en-US"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Neighborhoods for Life – A Findings Leaflet</a:t>
            </a:r>
            <a:r>
              <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by Elizabeth Burton, Lynne  Mitchell and Shibu Raman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577304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07205"/>
            <a:ext cx="6807200" cy="664405"/>
          </a:xfrm>
        </p:spPr>
        <p:txBody>
          <a:bodyPr/>
          <a:lstStyle/>
          <a:p>
            <a:r>
              <a:rPr lang="en-US" dirty="0">
                <a:latin typeface="Calibri" panose="020F0502020204030204" pitchFamily="34" charset="0"/>
                <a:cs typeface="Calibri" panose="020F0502020204030204" pitchFamily="34" charset="0"/>
              </a:rPr>
              <a:t>Challenges</a:t>
            </a:r>
          </a:p>
        </p:txBody>
      </p:sp>
      <p:sp>
        <p:nvSpPr>
          <p:cNvPr id="4" name="Rectangle 5">
            <a:extLst>
              <a:ext uri="{FF2B5EF4-FFF2-40B4-BE49-F238E27FC236}">
                <a16:creationId xmlns:a16="http://schemas.microsoft.com/office/drawing/2014/main" xmlns="" id="{75586950-2250-47FE-A875-EA079BE4E277}"/>
              </a:ext>
            </a:extLst>
          </p:cNvPr>
          <p:cNvSpPr>
            <a:spLocks noChangeArrowheads="1"/>
          </p:cNvSpPr>
          <p:nvPr/>
        </p:nvSpPr>
        <p:spPr bwMode="auto">
          <a:xfrm>
            <a:off x="152400" y="-76200"/>
            <a:ext cx="8991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5" name="Rectangle 6">
            <a:extLst>
              <a:ext uri="{FF2B5EF4-FFF2-40B4-BE49-F238E27FC236}">
                <a16:creationId xmlns:a16="http://schemas.microsoft.com/office/drawing/2014/main" xmlns="" id="{002B9D3B-A537-4B91-8D07-580917BB9EA7}"/>
              </a:ext>
            </a:extLst>
          </p:cNvPr>
          <p:cNvSpPr>
            <a:spLocks noChangeArrowheads="1"/>
          </p:cNvSpPr>
          <p:nvPr/>
        </p:nvSpPr>
        <p:spPr bwMode="auto">
          <a:xfrm>
            <a:off x="0" y="334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7">
            <a:extLst>
              <a:ext uri="{FF2B5EF4-FFF2-40B4-BE49-F238E27FC236}">
                <a16:creationId xmlns:a16="http://schemas.microsoft.com/office/drawing/2014/main" xmlns="" id="{0AF28AA3-DCAB-4760-86FC-5CC254D034B2}"/>
              </a:ext>
            </a:extLst>
          </p:cNvPr>
          <p:cNvSpPr>
            <a:spLocks noChangeArrowheads="1"/>
          </p:cNvSpPr>
          <p:nvPr/>
        </p:nvSpPr>
        <p:spPr bwMode="auto">
          <a:xfrm>
            <a:off x="0" y="8858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Rectangle 1">
            <a:extLst>
              <a:ext uri="{FF2B5EF4-FFF2-40B4-BE49-F238E27FC236}">
                <a16:creationId xmlns:a16="http://schemas.microsoft.com/office/drawing/2014/main" xmlns="" id="{64F3359A-6DF8-4B4B-A79F-D602DDEFE61C}"/>
              </a:ext>
            </a:extLst>
          </p:cNvPr>
          <p:cNvSpPr/>
          <p:nvPr/>
        </p:nvSpPr>
        <p:spPr>
          <a:xfrm>
            <a:off x="419100" y="1066800"/>
            <a:ext cx="8305800" cy="4785926"/>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Age friendly (AF) efforts can sometimes overlook the needs of people living with dementia</a:t>
            </a:r>
          </a:p>
          <a:p>
            <a:pPr marL="342900" marR="0" lvl="0" indent="-342900">
              <a:lnSpc>
                <a:spcPct val="107000"/>
              </a:lnSpc>
              <a:spcBef>
                <a:spcPts val="0"/>
              </a:spcBef>
              <a:spcAft>
                <a:spcPts val="0"/>
              </a:spcAft>
              <a:buFont typeface="Symbol" panose="05050102010706020507" pitchFamily="18" charset="2"/>
              <a:buChar char=""/>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Efforts to make infrastructure accessible are likely to address physical disabilities, but don’t always address cognitive disabilities</a:t>
            </a:r>
          </a:p>
          <a:p>
            <a:pPr marR="0" lvl="0">
              <a:lnSpc>
                <a:spcPct val="107000"/>
              </a:lnSpc>
              <a:spcBef>
                <a:spcPts val="0"/>
              </a:spcBef>
              <a:spcAft>
                <a:spcPts val="0"/>
              </a:spcAft>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Unless a dementia friendly (DF) community is conducting AF efforts as well, they are more likely to focus solely on the social needs of people living with dementia </a:t>
            </a:r>
          </a:p>
          <a:p>
            <a:pPr marR="0" lvl="0">
              <a:lnSpc>
                <a:spcPct val="107000"/>
              </a:lnSpc>
              <a:spcBef>
                <a:spcPts val="0"/>
              </a:spcBef>
              <a:spcAft>
                <a:spcPts val="0"/>
              </a:spcAft>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MA has over 160 communities working to become DF – few are addressing the physical infrastructure needs of people living with dementia</a:t>
            </a:r>
          </a:p>
        </p:txBody>
      </p:sp>
    </p:spTree>
    <p:extLst>
      <p:ext uri="{BB962C8B-B14F-4D97-AF65-F5344CB8AC3E}">
        <p14:creationId xmlns:p14="http://schemas.microsoft.com/office/powerpoint/2010/main" val="276078682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07205"/>
            <a:ext cx="6807200" cy="664405"/>
          </a:xfrm>
        </p:spPr>
        <p:txBody>
          <a:bodyPr/>
          <a:lstStyle/>
          <a:p>
            <a:r>
              <a:rPr lang="en-US" dirty="0">
                <a:latin typeface="Calibri" panose="020F0502020204030204" pitchFamily="34" charset="0"/>
                <a:cs typeface="Calibri" panose="020F0502020204030204" pitchFamily="34" charset="0"/>
              </a:rPr>
              <a:t>Opportunities</a:t>
            </a:r>
          </a:p>
        </p:txBody>
      </p:sp>
      <p:sp>
        <p:nvSpPr>
          <p:cNvPr id="4" name="Rectangle 5">
            <a:extLst>
              <a:ext uri="{FF2B5EF4-FFF2-40B4-BE49-F238E27FC236}">
                <a16:creationId xmlns:a16="http://schemas.microsoft.com/office/drawing/2014/main" xmlns="" id="{75586950-2250-47FE-A875-EA079BE4E277}"/>
              </a:ext>
            </a:extLst>
          </p:cNvPr>
          <p:cNvSpPr>
            <a:spLocks noChangeArrowheads="1"/>
          </p:cNvSpPr>
          <p:nvPr/>
        </p:nvSpPr>
        <p:spPr bwMode="auto">
          <a:xfrm>
            <a:off x="152400" y="-76200"/>
            <a:ext cx="8991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5" name="Rectangle 6">
            <a:extLst>
              <a:ext uri="{FF2B5EF4-FFF2-40B4-BE49-F238E27FC236}">
                <a16:creationId xmlns:a16="http://schemas.microsoft.com/office/drawing/2014/main" xmlns="" id="{002B9D3B-A537-4B91-8D07-580917BB9EA7}"/>
              </a:ext>
            </a:extLst>
          </p:cNvPr>
          <p:cNvSpPr>
            <a:spLocks noChangeArrowheads="1"/>
          </p:cNvSpPr>
          <p:nvPr/>
        </p:nvSpPr>
        <p:spPr bwMode="auto">
          <a:xfrm>
            <a:off x="0" y="334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7">
            <a:extLst>
              <a:ext uri="{FF2B5EF4-FFF2-40B4-BE49-F238E27FC236}">
                <a16:creationId xmlns:a16="http://schemas.microsoft.com/office/drawing/2014/main" xmlns="" id="{0AF28AA3-DCAB-4760-86FC-5CC254D034B2}"/>
              </a:ext>
            </a:extLst>
          </p:cNvPr>
          <p:cNvSpPr>
            <a:spLocks noChangeArrowheads="1"/>
          </p:cNvSpPr>
          <p:nvPr/>
        </p:nvSpPr>
        <p:spPr bwMode="auto">
          <a:xfrm>
            <a:off x="0" y="8858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Rectangle 1">
            <a:extLst>
              <a:ext uri="{FF2B5EF4-FFF2-40B4-BE49-F238E27FC236}">
                <a16:creationId xmlns:a16="http://schemas.microsoft.com/office/drawing/2014/main" xmlns="" id="{64F3359A-6DF8-4B4B-A79F-D602DDEFE61C}"/>
              </a:ext>
            </a:extLst>
          </p:cNvPr>
          <p:cNvSpPr/>
          <p:nvPr/>
        </p:nvSpPr>
        <p:spPr>
          <a:xfrm>
            <a:off x="381000" y="1447800"/>
            <a:ext cx="8305800" cy="2612254"/>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Tweak your teaching | VCPLIST.COM">
            <a:extLst>
              <a:ext uri="{FF2B5EF4-FFF2-40B4-BE49-F238E27FC236}">
                <a16:creationId xmlns:a16="http://schemas.microsoft.com/office/drawing/2014/main" xmlns="" id="{84EC036F-3FC8-4601-94A1-B6D85B0B57F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04560" y="988988"/>
            <a:ext cx="2360930" cy="1600200"/>
          </a:xfrm>
          <a:prstGeom prst="rect">
            <a:avLst/>
          </a:prstGeom>
          <a:noFill/>
          <a:ln>
            <a:noFill/>
          </a:ln>
        </p:spPr>
      </p:pic>
      <p:pic>
        <p:nvPicPr>
          <p:cNvPr id="9" name="Picture 8" descr="Image result for clip art manager's toolkit">
            <a:extLst>
              <a:ext uri="{FF2B5EF4-FFF2-40B4-BE49-F238E27FC236}">
                <a16:creationId xmlns:a16="http://schemas.microsoft.com/office/drawing/2014/main" xmlns="" id="{B12D1B4F-405C-4B6F-ADB8-15EC6B74CD3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938790" y="2730546"/>
            <a:ext cx="2664459" cy="1923709"/>
          </a:xfrm>
          <a:prstGeom prst="rect">
            <a:avLst/>
          </a:prstGeom>
          <a:noFill/>
          <a:ln>
            <a:noFill/>
          </a:ln>
        </p:spPr>
      </p:pic>
      <p:sp>
        <p:nvSpPr>
          <p:cNvPr id="15" name="Rectangle 14">
            <a:extLst>
              <a:ext uri="{FF2B5EF4-FFF2-40B4-BE49-F238E27FC236}">
                <a16:creationId xmlns:a16="http://schemas.microsoft.com/office/drawing/2014/main" xmlns="" id="{126E0A47-8257-4ADE-B64E-C30EF4AF0D23}"/>
              </a:ext>
            </a:extLst>
          </p:cNvPr>
          <p:cNvSpPr/>
          <p:nvPr/>
        </p:nvSpPr>
        <p:spPr bwMode="auto">
          <a:xfrm>
            <a:off x="626109" y="1005688"/>
            <a:ext cx="4951730" cy="1600200"/>
          </a:xfrm>
          <a:prstGeom prst="rect">
            <a:avLst/>
          </a:prstGeom>
          <a:solidFill>
            <a:srgbClr val="FFFF99"/>
          </a:solidFill>
          <a:ln w="9525" cap="flat" cmpd="sng" algn="ctr">
            <a:solidFill>
              <a:srgbClr val="0060A8"/>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287338" marR="0" lvl="0" indent="-287338">
              <a:lnSpc>
                <a:spcPct val="107000"/>
              </a:lnSpc>
              <a:spcBef>
                <a:spcPts val="0"/>
              </a:spcBef>
              <a:spcAft>
                <a:spcPts val="0"/>
              </a:spcAft>
            </a:pPr>
            <a:r>
              <a:rPr lang="en-US" sz="22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US" sz="2200" dirty="0">
                <a:latin typeface="Calibri" panose="020F0502020204030204" pitchFamily="34" charset="0"/>
                <a:ea typeface="Calibri" panose="020F0502020204030204" pitchFamily="34" charset="0"/>
                <a:cs typeface="Times New Roman" panose="02020603050405020304" pitchFamily="18" charset="0"/>
              </a:rPr>
              <a:t>With just a few tweaks and often no additional cost, AF efforts can become dementia friendly and benefit people of all ages and abilities</a:t>
            </a:r>
          </a:p>
        </p:txBody>
      </p:sp>
      <p:sp>
        <p:nvSpPr>
          <p:cNvPr id="17" name="Rectangle 16">
            <a:extLst>
              <a:ext uri="{FF2B5EF4-FFF2-40B4-BE49-F238E27FC236}">
                <a16:creationId xmlns:a16="http://schemas.microsoft.com/office/drawing/2014/main" xmlns="" id="{4CA3BBF1-555C-4B7D-8037-4FF584E6E47C}"/>
              </a:ext>
            </a:extLst>
          </p:cNvPr>
          <p:cNvSpPr/>
          <p:nvPr/>
        </p:nvSpPr>
        <p:spPr bwMode="auto">
          <a:xfrm>
            <a:off x="606059" y="2772433"/>
            <a:ext cx="4951731" cy="1839937"/>
          </a:xfrm>
          <a:prstGeom prst="rect">
            <a:avLst/>
          </a:prstGeom>
          <a:solidFill>
            <a:srgbClr val="FFFF99"/>
          </a:solidFill>
          <a:ln w="9525" cap="flat" cmpd="sng" algn="ctr">
            <a:solidFill>
              <a:srgbClr val="0060A8"/>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nSpc>
                <a:spcPct val="107000"/>
              </a:lnSpc>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87338" indent="-287338">
              <a:lnSpc>
                <a:spcPct val="107000"/>
              </a:lnSpc>
            </a:pPr>
            <a:r>
              <a:rPr lang="en-US" sz="22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US" sz="2200" dirty="0">
                <a:latin typeface="Calibri" panose="020F0502020204030204" pitchFamily="34" charset="0"/>
                <a:ea typeface="Calibri" panose="020F0502020204030204" pitchFamily="34" charset="0"/>
                <a:cs typeface="Times New Roman" panose="02020603050405020304" pitchFamily="18" charset="0"/>
              </a:rPr>
              <a:t>MA has a growing number of communities working to become both AF and DF.  MA has developed an </a:t>
            </a:r>
            <a:r>
              <a:rPr lang="en-US" sz="2200"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AF/DF Integration Toolkit </a:t>
            </a:r>
            <a:r>
              <a:rPr lang="en-US" sz="2200" dirty="0">
                <a:latin typeface="Calibri" panose="020F0502020204030204" pitchFamily="34" charset="0"/>
                <a:ea typeface="Calibri" panose="020F0502020204030204" pitchFamily="34" charset="0"/>
                <a:cs typeface="Times New Roman" panose="02020603050405020304" pitchFamily="18" charset="0"/>
              </a:rPr>
              <a:t>to help: </a:t>
            </a:r>
            <a:r>
              <a:rPr lang="en-US" sz="22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xmlns="" val="tx"/>
                    </a:ext>
                  </a:extLst>
                </a:hlinkClick>
              </a:rPr>
              <a:t>https://tinyurl.com/AF-DFtoolkit</a:t>
            </a:r>
            <a:endParaRPr lang="en-US" sz="2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A189A5B9-8651-4A31-B984-833973B0BF6D}"/>
              </a:ext>
            </a:extLst>
          </p:cNvPr>
          <p:cNvSpPr/>
          <p:nvPr/>
        </p:nvSpPr>
        <p:spPr bwMode="auto">
          <a:xfrm>
            <a:off x="606059" y="4790910"/>
            <a:ext cx="4971780" cy="1570764"/>
          </a:xfrm>
          <a:prstGeom prst="rect">
            <a:avLst/>
          </a:prstGeom>
          <a:solidFill>
            <a:srgbClr val="FFFF99"/>
          </a:solidFill>
          <a:ln w="9525" cap="flat" cmpd="sng" algn="ctr">
            <a:solidFill>
              <a:srgbClr val="0060A8"/>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nSpc>
                <a:spcPct val="107000"/>
              </a:lnSpc>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All </a:t>
            </a:r>
            <a:r>
              <a:rPr lang="en-US" sz="2200" dirty="0">
                <a:latin typeface="Calibri" panose="020F0502020204030204" pitchFamily="34" charset="0"/>
                <a:ea typeface="Calibri" panose="020F0502020204030204" pitchFamily="34" charset="0"/>
                <a:cs typeface="Times New Roman" panose="02020603050405020304" pitchFamily="18" charset="0"/>
              </a:rPr>
              <a:t>MA communities that are aligning AF &amp; DF efforts are addressing the physical infrastructure needs of people living with dementia.  </a:t>
            </a:r>
          </a:p>
          <a:p>
            <a:pPr marR="0" lvl="0">
              <a:lnSpc>
                <a:spcPct val="107000"/>
              </a:lnSpc>
              <a:spcBef>
                <a:spcPts val="0"/>
              </a:spcBef>
              <a:spcAft>
                <a:spcPts val="0"/>
              </a:spcAft>
            </a:pP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xmlns="" id="{97508637-47A7-48F0-B0E4-F35A94A2BD6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946231" y="4792062"/>
            <a:ext cx="2664459" cy="1568459"/>
          </a:xfrm>
          <a:prstGeom prst="rect">
            <a:avLst/>
          </a:prstGeom>
          <a:noFill/>
          <a:ln>
            <a:noFill/>
          </a:ln>
        </p:spPr>
      </p:pic>
    </p:spTree>
    <p:extLst>
      <p:ext uri="{BB962C8B-B14F-4D97-AF65-F5344CB8AC3E}">
        <p14:creationId xmlns:p14="http://schemas.microsoft.com/office/powerpoint/2010/main" val="143876725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07205"/>
            <a:ext cx="6807200" cy="664405"/>
          </a:xfrm>
        </p:spPr>
        <p:txBody>
          <a:bodyPr/>
          <a:lstStyle/>
          <a:p>
            <a:r>
              <a:rPr lang="en-US" dirty="0">
                <a:latin typeface="Calibri" panose="020F0502020204030204" pitchFamily="34" charset="0"/>
                <a:cs typeface="Calibri" panose="020F0502020204030204" pitchFamily="34" charset="0"/>
              </a:rPr>
              <a:t>Opportunities</a:t>
            </a:r>
          </a:p>
        </p:txBody>
      </p:sp>
      <p:sp>
        <p:nvSpPr>
          <p:cNvPr id="4" name="Rectangle 5">
            <a:extLst>
              <a:ext uri="{FF2B5EF4-FFF2-40B4-BE49-F238E27FC236}">
                <a16:creationId xmlns:a16="http://schemas.microsoft.com/office/drawing/2014/main" xmlns="" id="{75586950-2250-47FE-A875-EA079BE4E277}"/>
              </a:ext>
            </a:extLst>
          </p:cNvPr>
          <p:cNvSpPr>
            <a:spLocks noChangeArrowheads="1"/>
          </p:cNvSpPr>
          <p:nvPr/>
        </p:nvSpPr>
        <p:spPr bwMode="auto">
          <a:xfrm>
            <a:off x="152400" y="-76200"/>
            <a:ext cx="8991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5" name="Rectangle 6">
            <a:extLst>
              <a:ext uri="{FF2B5EF4-FFF2-40B4-BE49-F238E27FC236}">
                <a16:creationId xmlns:a16="http://schemas.microsoft.com/office/drawing/2014/main" xmlns="" id="{002B9D3B-A537-4B91-8D07-580917BB9EA7}"/>
              </a:ext>
            </a:extLst>
          </p:cNvPr>
          <p:cNvSpPr>
            <a:spLocks noChangeArrowheads="1"/>
          </p:cNvSpPr>
          <p:nvPr/>
        </p:nvSpPr>
        <p:spPr bwMode="auto">
          <a:xfrm>
            <a:off x="0" y="334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7">
            <a:extLst>
              <a:ext uri="{FF2B5EF4-FFF2-40B4-BE49-F238E27FC236}">
                <a16:creationId xmlns:a16="http://schemas.microsoft.com/office/drawing/2014/main" xmlns="" id="{0AF28AA3-DCAB-4760-86FC-5CC254D034B2}"/>
              </a:ext>
            </a:extLst>
          </p:cNvPr>
          <p:cNvSpPr>
            <a:spLocks noChangeArrowheads="1"/>
          </p:cNvSpPr>
          <p:nvPr/>
        </p:nvSpPr>
        <p:spPr bwMode="auto">
          <a:xfrm>
            <a:off x="0" y="8858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Rectangle 1">
            <a:extLst>
              <a:ext uri="{FF2B5EF4-FFF2-40B4-BE49-F238E27FC236}">
                <a16:creationId xmlns:a16="http://schemas.microsoft.com/office/drawing/2014/main" xmlns="" id="{64F3359A-6DF8-4B4B-A79F-D602DDEFE61C}"/>
              </a:ext>
            </a:extLst>
          </p:cNvPr>
          <p:cNvSpPr/>
          <p:nvPr/>
        </p:nvSpPr>
        <p:spPr>
          <a:xfrm>
            <a:off x="381000" y="1447800"/>
            <a:ext cx="8305800" cy="2612254"/>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126E0A47-8257-4ADE-B64E-C30EF4AF0D23}"/>
              </a:ext>
            </a:extLst>
          </p:cNvPr>
          <p:cNvSpPr/>
          <p:nvPr/>
        </p:nvSpPr>
        <p:spPr bwMode="auto">
          <a:xfrm>
            <a:off x="588008" y="1066109"/>
            <a:ext cx="7891784" cy="933148"/>
          </a:xfrm>
          <a:prstGeom prst="rect">
            <a:avLst/>
          </a:prstGeom>
          <a:solidFill>
            <a:srgbClr val="FFFF99"/>
          </a:solidFill>
          <a:ln w="9525" cap="flat" cmpd="sng" algn="ctr">
            <a:solidFill>
              <a:srgbClr val="0060A8"/>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287338" indent="-287338">
              <a:lnSpc>
                <a:spcPct val="107000"/>
              </a:lnSpc>
            </a:pPr>
            <a:r>
              <a:rPr lang="en-US" sz="22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AF and DF physical infrastructure plays an essential role in improving social determinants of health, helping to reduce health and wellness disparities not only for people living with dementia, but everyone. </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xmlns="" id="{6CBC08F3-4A7F-42AA-90B1-3B520214815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93451" y="2072914"/>
            <a:ext cx="8043274" cy="4242435"/>
          </a:xfrm>
          <a:prstGeom prst="rect">
            <a:avLst/>
          </a:prstGeom>
          <a:noFill/>
          <a:ln>
            <a:noFill/>
          </a:ln>
        </p:spPr>
      </p:pic>
    </p:spTree>
    <p:extLst>
      <p:ext uri="{BB962C8B-B14F-4D97-AF65-F5344CB8AC3E}">
        <p14:creationId xmlns:p14="http://schemas.microsoft.com/office/powerpoint/2010/main" val="319633562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9197722f0d_0_8"/>
          <p:cNvSpPr txBox="1">
            <a:spLocks noGrp="1"/>
          </p:cNvSpPr>
          <p:nvPr>
            <p:ph type="title"/>
          </p:nvPr>
        </p:nvSpPr>
        <p:spPr>
          <a:xfrm>
            <a:off x="762000" y="330926"/>
            <a:ext cx="56643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
            </a:r>
            <a:br>
              <a:rPr lang="en-US" dirty="0"/>
            </a:br>
            <a:r>
              <a:rPr lang="en-US" dirty="0"/>
              <a:t/>
            </a:r>
            <a:br>
              <a:rPr lang="en-US" dirty="0"/>
            </a:br>
            <a:r>
              <a:rPr lang="en-US" dirty="0"/>
              <a:t>Physical Infrastructure Workgroup Goal</a:t>
            </a:r>
            <a:endParaRPr dirty="0"/>
          </a:p>
        </p:txBody>
      </p:sp>
      <p:sp>
        <p:nvSpPr>
          <p:cNvPr id="116" name="Google Shape;116;g9197722f0d_0_8"/>
          <p:cNvSpPr txBox="1"/>
          <p:nvPr/>
        </p:nvSpPr>
        <p:spPr>
          <a:xfrm>
            <a:off x="381000" y="1066800"/>
            <a:ext cx="8229600" cy="5323114"/>
          </a:xfrm>
          <a:prstGeom prst="rect">
            <a:avLst/>
          </a:prstGeom>
          <a:noFill/>
          <a:ln>
            <a:noFill/>
          </a:ln>
        </p:spPr>
        <p:txBody>
          <a:bodyPr spcFirstLastPara="1" wrap="square" lIns="91425" tIns="91425" rIns="91425" bIns="91425" anchor="t" anchorCtr="0">
            <a:noAutofit/>
          </a:bodyPr>
          <a:lstStyle/>
          <a:p>
            <a:pPr lvl="5">
              <a:lnSpc>
                <a:spcPct val="115000"/>
              </a:lnSpc>
            </a:pPr>
            <a:r>
              <a:rPr lang="en-US" sz="2400" b="1" dirty="0">
                <a:latin typeface="Calibri" panose="020F0502020204030204" pitchFamily="34" charset="0"/>
                <a:ea typeface="Calibri" panose="020F0502020204030204" pitchFamily="34" charset="0"/>
                <a:cs typeface="Times New Roman" panose="02020603050405020304" pitchFamily="18" charset="0"/>
              </a:rPr>
              <a:t>       WORKGROUP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GOAL</a:t>
            </a:r>
          </a:p>
          <a:p>
            <a:pPr lvl="5">
              <a:lnSpc>
                <a:spcPct val="115000"/>
              </a:lnSpc>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96598363-065E-4475-AFF5-1AD8E4677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1685" y="3429000"/>
            <a:ext cx="3940629" cy="2624645"/>
          </a:xfrm>
          <a:prstGeom prst="rect">
            <a:avLst/>
          </a:prstGeom>
          <a:noFill/>
          <a:ln>
            <a:solidFill>
              <a:srgbClr val="003366"/>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BFF3F9F4-6FA8-4CD7-9C3C-E36C997521E8}"/>
              </a:ext>
            </a:extLst>
          </p:cNvPr>
          <p:cNvSpPr/>
          <p:nvPr/>
        </p:nvSpPr>
        <p:spPr bwMode="auto">
          <a:xfrm>
            <a:off x="1828800" y="1638300"/>
            <a:ext cx="5486400" cy="1600200"/>
          </a:xfrm>
          <a:prstGeom prst="rect">
            <a:avLst/>
          </a:prstGeom>
          <a:solidFill>
            <a:srgbClr val="82CCE6"/>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60325" algn="ctr" eaLnBrk="0" fontAlgn="base" hangingPunct="0">
              <a:spcBef>
                <a:spcPct val="0"/>
              </a:spcBef>
              <a:spcAft>
                <a:spcPct val="0"/>
              </a:spcAft>
            </a:pPr>
            <a:r>
              <a:rPr lang="en-US" sz="2000" b="1" dirty="0">
                <a:effectLst/>
                <a:latin typeface="Calibri" panose="020F0502020204030204" pitchFamily="34" charset="0"/>
                <a:ea typeface="Calibri" panose="020F0502020204030204" pitchFamily="34" charset="0"/>
              </a:rPr>
              <a:t>Identify and incorporate dementia friendly physical infrastructure into age friendly </a:t>
            </a:r>
          </a:p>
          <a:p>
            <a:pPr marL="60325" algn="ctr" eaLnBrk="0" fontAlgn="base" hangingPunct="0">
              <a:spcBef>
                <a:spcPct val="0"/>
              </a:spcBef>
              <a:spcAft>
                <a:spcPct val="0"/>
              </a:spcAft>
            </a:pPr>
            <a:r>
              <a:rPr lang="en-US" sz="2000" b="1" dirty="0">
                <a:effectLst/>
                <a:latin typeface="Calibri" panose="020F0502020204030204" pitchFamily="34" charset="0"/>
                <a:ea typeface="Calibri" panose="020F0502020204030204" pitchFamily="34" charset="0"/>
              </a:rPr>
              <a:t>physical infrastructure work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8408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195790"/>
            <a:ext cx="4343400" cy="680510"/>
          </a:xfrm>
        </p:spPr>
        <p:txBody>
          <a:bodyPr/>
          <a:lstStyle/>
          <a:p>
            <a:r>
              <a:rPr lang="en-US" sz="2200" dirty="0"/>
              <a:t/>
            </a:r>
            <a:br>
              <a:rPr lang="en-US" sz="2200" dirty="0"/>
            </a:br>
            <a:r>
              <a:rPr lang="en-US" sz="2200" dirty="0"/>
              <a:t>Physical Infrastructure Workgroup Recommendation</a:t>
            </a:r>
            <a:endParaRPr lang="en-US" dirty="0"/>
          </a:p>
        </p:txBody>
      </p:sp>
      <p:sp>
        <p:nvSpPr>
          <p:cNvPr id="4" name="Rectangle 5">
            <a:extLst>
              <a:ext uri="{FF2B5EF4-FFF2-40B4-BE49-F238E27FC236}">
                <a16:creationId xmlns:a16="http://schemas.microsoft.com/office/drawing/2014/main" xmlns="" id="{75586950-2250-47FE-A875-EA079BE4E277}"/>
              </a:ext>
            </a:extLst>
          </p:cNvPr>
          <p:cNvSpPr>
            <a:spLocks noChangeArrowheads="1"/>
          </p:cNvSpPr>
          <p:nvPr/>
        </p:nvSpPr>
        <p:spPr bwMode="auto">
          <a:xfrm>
            <a:off x="152400" y="-76200"/>
            <a:ext cx="8991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5" name="Rectangle 6">
            <a:extLst>
              <a:ext uri="{FF2B5EF4-FFF2-40B4-BE49-F238E27FC236}">
                <a16:creationId xmlns:a16="http://schemas.microsoft.com/office/drawing/2014/main" xmlns="" id="{002B9D3B-A537-4B91-8D07-580917BB9EA7}"/>
              </a:ext>
            </a:extLst>
          </p:cNvPr>
          <p:cNvSpPr>
            <a:spLocks noChangeArrowheads="1"/>
          </p:cNvSpPr>
          <p:nvPr/>
        </p:nvSpPr>
        <p:spPr bwMode="auto">
          <a:xfrm>
            <a:off x="0" y="334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7">
            <a:extLst>
              <a:ext uri="{FF2B5EF4-FFF2-40B4-BE49-F238E27FC236}">
                <a16:creationId xmlns:a16="http://schemas.microsoft.com/office/drawing/2014/main" xmlns="" id="{0AF28AA3-DCAB-4760-86FC-5CC254D034B2}"/>
              </a:ext>
            </a:extLst>
          </p:cNvPr>
          <p:cNvSpPr>
            <a:spLocks noChangeArrowheads="1"/>
          </p:cNvSpPr>
          <p:nvPr/>
        </p:nvSpPr>
        <p:spPr bwMode="auto">
          <a:xfrm>
            <a:off x="0" y="8858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Rectangle 1">
            <a:extLst>
              <a:ext uri="{FF2B5EF4-FFF2-40B4-BE49-F238E27FC236}">
                <a16:creationId xmlns:a16="http://schemas.microsoft.com/office/drawing/2014/main" xmlns="" id="{64F3359A-6DF8-4B4B-A79F-D602DDEFE61C}"/>
              </a:ext>
            </a:extLst>
          </p:cNvPr>
          <p:cNvSpPr/>
          <p:nvPr/>
        </p:nvSpPr>
        <p:spPr>
          <a:xfrm>
            <a:off x="304800" y="957557"/>
            <a:ext cx="8001000" cy="391389"/>
          </a:xfrm>
          <a:prstGeom prst="rect">
            <a:avLst/>
          </a:prstGeom>
        </p:spPr>
        <p:txBody>
          <a:bodyPr wrap="square">
            <a:spAutoFit/>
          </a:bodyPr>
          <a:lstStyle/>
          <a:p>
            <a:pPr>
              <a:lnSpc>
                <a:spcPct val="107000"/>
              </a:lnSpc>
              <a:spcAft>
                <a:spcPts val="800"/>
              </a:spcAft>
            </a:pPr>
            <a:r>
              <a:rPr lang="en-US" sz="1900" b="1" dirty="0">
                <a:latin typeface="Calibri" panose="020F0502020204030204" pitchFamily="34" charset="0"/>
                <a:ea typeface="Calibri" panose="020F0502020204030204" pitchFamily="34" charset="0"/>
                <a:cs typeface="Calibri" panose="020F0502020204030204" pitchFamily="34" charset="0"/>
              </a:rPr>
              <a:t>Recommendation</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xmlns="" id="{8AE67140-BBDE-4904-BDD2-AD332978B420}"/>
              </a:ext>
            </a:extLst>
          </p:cNvPr>
          <p:cNvSpPr/>
          <p:nvPr/>
        </p:nvSpPr>
        <p:spPr bwMode="auto">
          <a:xfrm>
            <a:off x="533400" y="1539163"/>
            <a:ext cx="8229600" cy="419101"/>
          </a:xfrm>
          <a:prstGeom prst="roundRect">
            <a:avLst/>
          </a:prstGeom>
          <a:solidFill>
            <a:srgbClr val="FFEBAB"/>
          </a:solidFill>
          <a:ln w="28575" cap="flat" cmpd="sng" algn="ctr">
            <a:solidFill>
              <a:srgbClr val="FFC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60325" marR="0">
              <a:lnSpc>
                <a:spcPct val="115000"/>
              </a:lnSpc>
              <a:spcBef>
                <a:spcPts val="0"/>
              </a:spcBef>
              <a:spcAft>
                <a:spcPts val="0"/>
              </a:spcAft>
            </a:pPr>
            <a:r>
              <a:rPr lang="en-US" sz="2000" b="1" dirty="0">
                <a:latin typeface="Calibri" panose="020F0502020204030204" pitchFamily="34" charset="0"/>
                <a:ea typeface="Calibri" panose="020F0502020204030204" pitchFamily="34" charset="0"/>
                <a:cs typeface="Calibri" panose="020F0502020204030204" pitchFamily="34" charset="0"/>
              </a:rPr>
              <a:t>Raise awareness of the importance of age and dementia friendly design</a:t>
            </a:r>
          </a:p>
        </p:txBody>
      </p:sp>
      <p:sp>
        <p:nvSpPr>
          <p:cNvPr id="7" name="Rectangle 6">
            <a:extLst>
              <a:ext uri="{FF2B5EF4-FFF2-40B4-BE49-F238E27FC236}">
                <a16:creationId xmlns:a16="http://schemas.microsoft.com/office/drawing/2014/main" xmlns="" id="{ECADA976-3F96-41B3-8103-1A6747EF221E}"/>
              </a:ext>
            </a:extLst>
          </p:cNvPr>
          <p:cNvSpPr/>
          <p:nvPr/>
        </p:nvSpPr>
        <p:spPr>
          <a:xfrm>
            <a:off x="274320" y="3952593"/>
            <a:ext cx="8229600" cy="1668470"/>
          </a:xfrm>
          <a:prstGeom prst="rect">
            <a:avLst/>
          </a:prstGeom>
        </p:spPr>
        <p:txBody>
          <a:bodyPr wrap="square">
            <a:spAutoFit/>
          </a:bodyPr>
          <a:lstStyle/>
          <a:p>
            <a:pPr>
              <a:lnSpc>
                <a:spcPct val="107000"/>
              </a:lnSpc>
              <a:spcAft>
                <a:spcPts val="800"/>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endParaRPr lang="en-US" sz="24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xmlns="" id="{32090760-41FC-4E8E-A632-EAE67EE14229}"/>
              </a:ext>
            </a:extLst>
          </p:cNvPr>
          <p:cNvSpPr/>
          <p:nvPr/>
        </p:nvSpPr>
        <p:spPr>
          <a:xfrm>
            <a:off x="304800" y="2063686"/>
            <a:ext cx="8001000" cy="391389"/>
          </a:xfrm>
          <a:prstGeom prst="rect">
            <a:avLst/>
          </a:prstGeom>
        </p:spPr>
        <p:txBody>
          <a:bodyPr wrap="square">
            <a:spAutoFit/>
          </a:bodyPr>
          <a:lstStyle/>
          <a:p>
            <a:pPr>
              <a:lnSpc>
                <a:spcPct val="107000"/>
              </a:lnSpc>
              <a:spcAft>
                <a:spcPts val="800"/>
              </a:spcAft>
            </a:pPr>
            <a:r>
              <a:rPr lang="en-US" sz="1900" b="1" dirty="0">
                <a:latin typeface="Calibri" panose="020F0502020204030204" pitchFamily="34" charset="0"/>
                <a:ea typeface="Calibri" panose="020F0502020204030204" pitchFamily="34" charset="0"/>
                <a:cs typeface="Calibri" panose="020F0502020204030204" pitchFamily="34" charset="0"/>
              </a:rPr>
              <a:t>Responsible Organization</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BB16E36D-5575-4713-B1CA-65D64DBA764D}"/>
              </a:ext>
            </a:extLst>
          </p:cNvPr>
          <p:cNvSpPr/>
          <p:nvPr/>
        </p:nvSpPr>
        <p:spPr>
          <a:xfrm>
            <a:off x="401683" y="4808516"/>
            <a:ext cx="7974874" cy="407035"/>
          </a:xfrm>
          <a:prstGeom prst="rect">
            <a:avLst/>
          </a:prstGeom>
        </p:spPr>
        <p:txBody>
          <a:bodyPr wrap="square">
            <a:spAutoFit/>
          </a:bodyPr>
          <a:lstStyle/>
          <a:p>
            <a:pPr>
              <a:lnSpc>
                <a:spcPct val="107000"/>
              </a:lnSpc>
              <a:spcAft>
                <a:spcPts val="800"/>
              </a:spcAft>
            </a:pPr>
            <a:r>
              <a:rPr lang="en-US" sz="2000" b="1" dirty="0">
                <a:latin typeface="Calibri" panose="020F0502020204030204" pitchFamily="34" charset="0"/>
                <a:cs typeface="Times New Roman" panose="02020603050405020304" pitchFamily="18" charset="0"/>
              </a:rPr>
              <a:t>Costs/Resources</a:t>
            </a:r>
          </a:p>
        </p:txBody>
      </p:sp>
      <p:sp>
        <p:nvSpPr>
          <p:cNvPr id="18" name="Rectangle 17">
            <a:extLst>
              <a:ext uri="{FF2B5EF4-FFF2-40B4-BE49-F238E27FC236}">
                <a16:creationId xmlns:a16="http://schemas.microsoft.com/office/drawing/2014/main" xmlns="" id="{E1996BDD-6A05-4CC6-A6C6-5D550267FD04}"/>
              </a:ext>
            </a:extLst>
          </p:cNvPr>
          <p:cNvSpPr/>
          <p:nvPr/>
        </p:nvSpPr>
        <p:spPr>
          <a:xfrm>
            <a:off x="274320" y="2430908"/>
            <a:ext cx="8467997" cy="4319901"/>
          </a:xfrm>
          <a:prstGeom prst="rect">
            <a:avLst/>
          </a:prstGeom>
        </p:spPr>
        <p:txBody>
          <a:bodyPr wrap="square">
            <a:spAutoFit/>
          </a:bodyPr>
          <a:lstStyle/>
          <a:p>
            <a:pPr marL="800100" lvl="1" indent="-342900">
              <a:lnSpc>
                <a:spcPct val="115000"/>
              </a:lnSpc>
              <a:buSzPct val="125000"/>
              <a:buFont typeface="Arial" panose="020B0604020202020204" pitchFamily="34" charset="0"/>
              <a:buChar char="•"/>
            </a:pPr>
            <a:r>
              <a:rPr lang="en-US" b="1" dirty="0">
                <a:latin typeface="Calibri" panose="020F0502020204030204" pitchFamily="34" charset="0"/>
                <a:cs typeface="Calibri" panose="020F0502020204030204" pitchFamily="34" charset="0"/>
              </a:rPr>
              <a:t>Dementia Friendly Massachusetts (DFM) Leadership Team </a:t>
            </a:r>
          </a:p>
          <a:p>
            <a:pPr marL="1027113" lvl="2" indent="-225425">
              <a:lnSpc>
                <a:spcPct val="115000"/>
              </a:lnSpc>
              <a:buFont typeface="Courier New" panose="02070309020205020404" pitchFamily="49" charset="0"/>
              <a:buChar char="o"/>
            </a:pPr>
            <a:r>
              <a:rPr lang="en-US" dirty="0">
                <a:latin typeface="Calibri" panose="020F0502020204030204" pitchFamily="34" charset="0"/>
                <a:cs typeface="Calibri" panose="020F0502020204030204" pitchFamily="34" charset="0"/>
              </a:rPr>
              <a:t>Massachusetts Councils on Aging (leader of DFM team)</a:t>
            </a:r>
          </a:p>
          <a:p>
            <a:pPr marL="1027113" lvl="2" indent="-225425">
              <a:lnSpc>
                <a:spcPct val="115000"/>
              </a:lnSpc>
              <a:buFont typeface="Courier New" panose="02070309020205020404" pitchFamily="49" charset="0"/>
              <a:buChar char="o"/>
            </a:pPr>
            <a:r>
              <a:rPr lang="en-US" dirty="0">
                <a:latin typeface="Calibri" panose="020F0502020204030204" pitchFamily="34" charset="0"/>
                <a:cs typeface="Calibri" panose="020F0502020204030204" pitchFamily="34" charset="0"/>
              </a:rPr>
              <a:t>MA Executive Office of Elder Affairs (EOEA)</a:t>
            </a:r>
          </a:p>
          <a:p>
            <a:pPr marL="1027113" lvl="2" indent="-225425">
              <a:lnSpc>
                <a:spcPct val="115000"/>
              </a:lnSpc>
              <a:buFont typeface="Courier New" panose="02070309020205020404" pitchFamily="49" charset="0"/>
              <a:buChar char="o"/>
            </a:pPr>
            <a:r>
              <a:rPr lang="en-US" dirty="0">
                <a:latin typeface="Calibri" panose="020F0502020204030204" pitchFamily="34" charset="0"/>
                <a:cs typeface="Calibri" panose="020F0502020204030204" pitchFamily="34" charset="0"/>
              </a:rPr>
              <a:t>Jewish Family and Children’s Service </a:t>
            </a:r>
          </a:p>
          <a:p>
            <a:pPr marL="1027113" lvl="2" indent="-225425">
              <a:lnSpc>
                <a:spcPct val="115000"/>
              </a:lnSpc>
              <a:buFont typeface="Courier New" panose="02070309020205020404" pitchFamily="49" charset="0"/>
              <a:buChar char="o"/>
            </a:pPr>
            <a:r>
              <a:rPr lang="en-US" dirty="0">
                <a:latin typeface="Calibri" panose="020F0502020204030204" pitchFamily="34" charset="0"/>
                <a:cs typeface="Calibri" panose="020F0502020204030204" pitchFamily="34" charset="0"/>
              </a:rPr>
              <a:t>Massachusetts Healthy Aging Collaborative </a:t>
            </a:r>
          </a:p>
          <a:p>
            <a:pPr marL="1027113" lvl="2" indent="-225425">
              <a:lnSpc>
                <a:spcPct val="115000"/>
              </a:lnSpc>
              <a:buFont typeface="Courier New" panose="02070309020205020404" pitchFamily="49" charset="0"/>
              <a:buChar char="o"/>
            </a:pPr>
            <a:r>
              <a:rPr lang="en-US" dirty="0">
                <a:latin typeface="Calibri" panose="020F0502020204030204" pitchFamily="34" charset="0"/>
                <a:cs typeface="Calibri" panose="020F0502020204030204" pitchFamily="34" charset="0"/>
              </a:rPr>
              <a:t>Alzheimer’s Association, MA/NH Chapter</a:t>
            </a:r>
          </a:p>
          <a:p>
            <a:pPr marL="1027113" lvl="2" indent="-225425">
              <a:lnSpc>
                <a:spcPct val="115000"/>
              </a:lnSpc>
              <a:buFont typeface="Courier New" panose="02070309020205020404" pitchFamily="49" charset="0"/>
              <a:buChar char="o"/>
            </a:pPr>
            <a:r>
              <a:rPr lang="en-US" dirty="0">
                <a:latin typeface="Calibri" panose="020F0502020204030204" pitchFamily="34" charset="0"/>
                <a:cs typeface="Calibri" panose="020F0502020204030204" pitchFamily="34" charset="0"/>
              </a:rPr>
              <a:t>Latino Health Insurance Program, Inc.</a:t>
            </a:r>
          </a:p>
          <a:p>
            <a:pPr marL="801688" lvl="2">
              <a:lnSpc>
                <a:spcPct val="115000"/>
              </a:lnSpc>
            </a:pPr>
            <a:endParaRPr lang="en-US" sz="400" dirty="0">
              <a:latin typeface="Calibri" panose="020F0502020204030204" pitchFamily="34" charset="0"/>
              <a:cs typeface="Calibri" panose="020F0502020204030204" pitchFamily="34" charset="0"/>
            </a:endParaRPr>
          </a:p>
          <a:p>
            <a:pPr>
              <a:lnSpc>
                <a:spcPct val="115000"/>
              </a:lnSpc>
            </a:pPr>
            <a:endParaRPr lang="en-US" sz="900" dirty="0">
              <a:latin typeface="Calibri" panose="020F0502020204030204" pitchFamily="34" charset="0"/>
              <a:cs typeface="Calibri" panose="020F0502020204030204" pitchFamily="34" charset="0"/>
            </a:endParaRPr>
          </a:p>
          <a:p>
            <a:pPr lvl="1">
              <a:lnSpc>
                <a:spcPct val="115000"/>
              </a:lnSpc>
            </a:pPr>
            <a:endParaRPr lang="en-US" b="1" dirty="0">
              <a:latin typeface="Calibri" panose="020F0502020204030204" pitchFamily="34" charset="0"/>
              <a:cs typeface="Calibri" panose="020F0502020204030204" pitchFamily="34" charset="0"/>
            </a:endParaRPr>
          </a:p>
          <a:p>
            <a:pPr marL="742950" lvl="1" indent="-285750">
              <a:lnSpc>
                <a:spcPct val="115000"/>
              </a:lnSpc>
              <a:buSzPct val="125000"/>
              <a:buFont typeface="Arial" panose="020B0604020202020204" pitchFamily="34" charset="0"/>
              <a:buChar char="•"/>
            </a:pPr>
            <a:r>
              <a:rPr lang="en-US" b="1" dirty="0">
                <a:latin typeface="Calibri" panose="020F0502020204030204" pitchFamily="34" charset="0"/>
                <a:cs typeface="Calibri" panose="020F0502020204030204" pitchFamily="34" charset="0"/>
              </a:rPr>
              <a:t>No incremental cost</a:t>
            </a:r>
          </a:p>
          <a:p>
            <a:pPr marL="1027113" lvl="2" indent="-225425">
              <a:lnSpc>
                <a:spcPct val="115000"/>
              </a:lnSpc>
              <a:buFont typeface="Courier New" panose="02070309020205020404" pitchFamily="49" charset="0"/>
              <a:buChar char="o"/>
            </a:pPr>
            <a:r>
              <a:rPr lang="en-US" dirty="0">
                <a:latin typeface="Calibri" panose="020F0502020204030204" pitchFamily="34" charset="0"/>
                <a:cs typeface="Calibri" panose="020F0502020204030204" pitchFamily="34" charset="0"/>
              </a:rPr>
              <a:t>Proposed implementation strategies would be included as part of the age and dementia friendly portfolio of activities managed by EOEA and its DFM partners listed above</a:t>
            </a:r>
          </a:p>
          <a:p>
            <a:pPr>
              <a:lnSpc>
                <a:spcPct val="115000"/>
              </a:lnSpc>
            </a:pP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210090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195790"/>
            <a:ext cx="4343400" cy="680510"/>
          </a:xfrm>
        </p:spPr>
        <p:txBody>
          <a:bodyPr/>
          <a:lstStyle/>
          <a:p>
            <a:r>
              <a:rPr lang="en-US" sz="2200" dirty="0"/>
              <a:t/>
            </a:r>
            <a:br>
              <a:rPr lang="en-US" sz="2200" dirty="0"/>
            </a:br>
            <a:r>
              <a:rPr lang="en-US" sz="2200" dirty="0"/>
              <a:t>Physical Infrastructure Workgroup Recommendation</a:t>
            </a:r>
            <a:endParaRPr lang="en-US" dirty="0"/>
          </a:p>
        </p:txBody>
      </p:sp>
      <p:sp>
        <p:nvSpPr>
          <p:cNvPr id="4" name="Rectangle 5">
            <a:extLst>
              <a:ext uri="{FF2B5EF4-FFF2-40B4-BE49-F238E27FC236}">
                <a16:creationId xmlns:a16="http://schemas.microsoft.com/office/drawing/2014/main" xmlns="" id="{75586950-2250-47FE-A875-EA079BE4E277}"/>
              </a:ext>
            </a:extLst>
          </p:cNvPr>
          <p:cNvSpPr>
            <a:spLocks noChangeArrowheads="1"/>
          </p:cNvSpPr>
          <p:nvPr/>
        </p:nvSpPr>
        <p:spPr bwMode="auto">
          <a:xfrm>
            <a:off x="152400" y="-76200"/>
            <a:ext cx="8991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5" name="Rectangle 6">
            <a:extLst>
              <a:ext uri="{FF2B5EF4-FFF2-40B4-BE49-F238E27FC236}">
                <a16:creationId xmlns:a16="http://schemas.microsoft.com/office/drawing/2014/main" xmlns="" id="{002B9D3B-A537-4B91-8D07-580917BB9EA7}"/>
              </a:ext>
            </a:extLst>
          </p:cNvPr>
          <p:cNvSpPr>
            <a:spLocks noChangeArrowheads="1"/>
          </p:cNvSpPr>
          <p:nvPr/>
        </p:nvSpPr>
        <p:spPr bwMode="auto">
          <a:xfrm>
            <a:off x="0" y="334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7">
            <a:extLst>
              <a:ext uri="{FF2B5EF4-FFF2-40B4-BE49-F238E27FC236}">
                <a16:creationId xmlns:a16="http://schemas.microsoft.com/office/drawing/2014/main" xmlns="" id="{0AF28AA3-DCAB-4760-86FC-5CC254D034B2}"/>
              </a:ext>
            </a:extLst>
          </p:cNvPr>
          <p:cNvSpPr>
            <a:spLocks noChangeArrowheads="1"/>
          </p:cNvSpPr>
          <p:nvPr/>
        </p:nvSpPr>
        <p:spPr bwMode="auto">
          <a:xfrm>
            <a:off x="0" y="8858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Rectangle 1">
            <a:extLst>
              <a:ext uri="{FF2B5EF4-FFF2-40B4-BE49-F238E27FC236}">
                <a16:creationId xmlns:a16="http://schemas.microsoft.com/office/drawing/2014/main" xmlns="" id="{64F3359A-6DF8-4B4B-A79F-D602DDEFE61C}"/>
              </a:ext>
            </a:extLst>
          </p:cNvPr>
          <p:cNvSpPr/>
          <p:nvPr/>
        </p:nvSpPr>
        <p:spPr>
          <a:xfrm>
            <a:off x="457200" y="1277790"/>
            <a:ext cx="8229600" cy="1443729"/>
          </a:xfrm>
          <a:prstGeom prst="rect">
            <a:avLst/>
          </a:prstGeom>
        </p:spPr>
        <p:txBody>
          <a:bodyPr wrap="square">
            <a:spAutoFit/>
          </a:bodyPr>
          <a:lstStyle/>
          <a:p>
            <a:pPr marL="685800" lvl="1" indent="-228600">
              <a:lnSpc>
                <a:spcPct val="107000"/>
              </a:lnSpc>
              <a:spcAft>
                <a:spcPts val="800"/>
              </a:spcAft>
              <a:buFont typeface="+mj-lt"/>
              <a:buAutoNum type="arabicPeriod" startAt="2"/>
            </a:pPr>
            <a:endParaRPr lang="en-US" sz="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endParaRPr lang="en-US" sz="24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xmlns="" id="{8AE67140-BBDE-4904-BDD2-AD332978B420}"/>
              </a:ext>
            </a:extLst>
          </p:cNvPr>
          <p:cNvSpPr/>
          <p:nvPr/>
        </p:nvSpPr>
        <p:spPr bwMode="auto">
          <a:xfrm>
            <a:off x="457200" y="1055738"/>
            <a:ext cx="8229600" cy="419101"/>
          </a:xfrm>
          <a:prstGeom prst="roundRect">
            <a:avLst/>
          </a:prstGeom>
          <a:solidFill>
            <a:srgbClr val="FFEBAB"/>
          </a:solidFill>
          <a:ln w="28575" cap="flat" cmpd="sng" algn="ctr">
            <a:solidFill>
              <a:srgbClr val="FFC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60325" marR="0">
              <a:lnSpc>
                <a:spcPct val="115000"/>
              </a:lnSpc>
              <a:spcBef>
                <a:spcPts val="0"/>
              </a:spcBef>
              <a:spcAft>
                <a:spcPts val="0"/>
              </a:spcAft>
            </a:pPr>
            <a:r>
              <a:rPr lang="en-US" sz="2000" b="1" dirty="0">
                <a:latin typeface="Calibri" panose="020F0502020204030204" pitchFamily="34" charset="0"/>
                <a:ea typeface="Calibri" panose="020F0502020204030204" pitchFamily="34" charset="0"/>
                <a:cs typeface="Calibri" panose="020F0502020204030204" pitchFamily="34" charset="0"/>
              </a:rPr>
              <a:t>Raise awareness of the importance of age and dementia friendly design</a:t>
            </a:r>
          </a:p>
        </p:txBody>
      </p:sp>
      <p:sp>
        <p:nvSpPr>
          <p:cNvPr id="14" name="TextBox 13">
            <a:extLst>
              <a:ext uri="{FF2B5EF4-FFF2-40B4-BE49-F238E27FC236}">
                <a16:creationId xmlns:a16="http://schemas.microsoft.com/office/drawing/2014/main" xmlns="" id="{C0A91B19-F403-4A90-8B4C-E6BF4EDAD723}"/>
              </a:ext>
            </a:extLst>
          </p:cNvPr>
          <p:cNvSpPr txBox="1"/>
          <p:nvPr/>
        </p:nvSpPr>
        <p:spPr>
          <a:xfrm>
            <a:off x="228600" y="1612522"/>
            <a:ext cx="8839200" cy="4700005"/>
          </a:xfrm>
          <a:prstGeom prst="rect">
            <a:avLst/>
          </a:prstGeom>
          <a:noFill/>
        </p:spPr>
        <p:txBody>
          <a:bodyPr wrap="square">
            <a:spAutoFit/>
          </a:bodyPr>
          <a:lstStyle/>
          <a:p>
            <a:pPr>
              <a:lnSpc>
                <a:spcPct val="107000"/>
              </a:lnSpc>
              <a:spcAft>
                <a:spcPts val="800"/>
              </a:spcAft>
            </a:pPr>
            <a:r>
              <a:rPr lang="en-US" sz="1900" b="1" dirty="0">
                <a:latin typeface="Calibri" panose="020F0502020204030204" pitchFamily="34" charset="0"/>
                <a:ea typeface="Calibri" panose="020F0502020204030204" pitchFamily="34" charset="0"/>
                <a:cs typeface="Calibri" panose="020F0502020204030204" pitchFamily="34" charset="0"/>
              </a:rPr>
              <a:t>Implementation Strategies</a:t>
            </a:r>
          </a:p>
          <a:p>
            <a:pPr marL="342900" indent="-342900">
              <a:lnSpc>
                <a:spcPct val="115000"/>
              </a:lnSpc>
              <a:buFont typeface="+mj-lt"/>
              <a:buAutoNum type="arabicPeriod"/>
            </a:pPr>
            <a:r>
              <a:rPr lang="en-US" sz="1900" dirty="0">
                <a:latin typeface="Calibri" panose="020F0502020204030204" pitchFamily="34" charset="0"/>
                <a:cs typeface="Calibri" panose="020F0502020204030204" pitchFamily="34" charset="0"/>
              </a:rPr>
              <a:t>Strengthen relationships between the dementia friendly (DF) community movement and key stakeholders at the municipal, regional and state levels by taking these steps:</a:t>
            </a:r>
          </a:p>
          <a:p>
            <a:pPr marL="112712">
              <a:lnSpc>
                <a:spcPct val="115000"/>
              </a:lnSpc>
            </a:pPr>
            <a:endParaRPr lang="en-US" sz="500" dirty="0">
              <a:latin typeface="Calibri" panose="020F0502020204030204" pitchFamily="34" charset="0"/>
              <a:cs typeface="Calibri" panose="020F0502020204030204" pitchFamily="34" charset="0"/>
            </a:endParaRPr>
          </a:p>
          <a:p>
            <a:pPr marL="400050" lvl="1">
              <a:lnSpc>
                <a:spcPct val="115000"/>
              </a:lnSpc>
              <a:buSzPct val="125000"/>
            </a:pPr>
            <a:r>
              <a:rPr lang="en-US" sz="1900" dirty="0">
                <a:latin typeface="Calibri" panose="020F0502020204030204" pitchFamily="34" charset="0"/>
                <a:cs typeface="Calibri" panose="020F0502020204030204" pitchFamily="34" charset="0"/>
              </a:rPr>
              <a:t>In 2021:</a:t>
            </a:r>
          </a:p>
          <a:p>
            <a:pPr marL="1200150" lvl="2" indent="-342900">
              <a:lnSpc>
                <a:spcPct val="115000"/>
              </a:lnSpc>
              <a:buSzPct val="125000"/>
              <a:buFont typeface="Arial" panose="020B0604020202020204" pitchFamily="34" charset="0"/>
              <a:buChar char="•"/>
            </a:pPr>
            <a:r>
              <a:rPr lang="en-US" sz="1900" dirty="0">
                <a:latin typeface="Calibri" panose="020F0502020204030204" pitchFamily="34" charset="0"/>
                <a:cs typeface="Calibri" panose="020F0502020204030204" pitchFamily="34" charset="0"/>
              </a:rPr>
              <a:t>Identify regularly scheduled municipal, regional and statewide meetings and conferences for community planners.</a:t>
            </a:r>
          </a:p>
          <a:p>
            <a:pPr marL="1028700" lvl="2" indent="-171450">
              <a:lnSpc>
                <a:spcPct val="115000"/>
              </a:lnSpc>
              <a:buFont typeface="Arial" panose="020B0604020202020204" pitchFamily="34" charset="0"/>
              <a:buChar char="•"/>
            </a:pPr>
            <a:endParaRPr lang="en-US" sz="500" dirty="0">
              <a:latin typeface="Calibri" panose="020F0502020204030204" pitchFamily="34" charset="0"/>
              <a:cs typeface="Calibri" panose="020F0502020204030204" pitchFamily="34" charset="0"/>
            </a:endParaRPr>
          </a:p>
          <a:p>
            <a:pPr marL="1200150" lvl="2" indent="-342900">
              <a:lnSpc>
                <a:spcPct val="115000"/>
              </a:lnSpc>
              <a:buSzPct val="125000"/>
              <a:buFont typeface="Arial" panose="020B0604020202020204" pitchFamily="34" charset="0"/>
              <a:buChar char="•"/>
            </a:pPr>
            <a:r>
              <a:rPr lang="en-US" sz="1900" dirty="0">
                <a:latin typeface="Calibri" panose="020F0502020204030204" pitchFamily="34" charset="0"/>
                <a:cs typeface="Calibri" panose="020F0502020204030204" pitchFamily="34" charset="0"/>
              </a:rPr>
              <a:t>Develop and deliver at least one presentation to key stakeholders that:</a:t>
            </a:r>
          </a:p>
          <a:p>
            <a:pPr marL="1657350" lvl="3" indent="-342900">
              <a:lnSpc>
                <a:spcPct val="115000"/>
              </a:lnSpc>
              <a:buSzPct val="100000"/>
              <a:buFont typeface="Courier New" panose="02070309020205020404" pitchFamily="49" charset="0"/>
              <a:buChar char="o"/>
            </a:pPr>
            <a:r>
              <a:rPr lang="en-US" sz="1900" dirty="0">
                <a:latin typeface="Calibri" panose="020F0502020204030204" pitchFamily="34" charset="0"/>
                <a:cs typeface="Calibri" panose="020F0502020204030204" pitchFamily="34" charset="0"/>
              </a:rPr>
              <a:t>clarifies what DF physical structure looks like</a:t>
            </a:r>
          </a:p>
          <a:p>
            <a:pPr marL="1657350" lvl="3" indent="-342900">
              <a:lnSpc>
                <a:spcPct val="115000"/>
              </a:lnSpc>
              <a:buSzPct val="100000"/>
              <a:buFont typeface="Courier New" panose="02070309020205020404" pitchFamily="49" charset="0"/>
              <a:buChar char="o"/>
            </a:pPr>
            <a:r>
              <a:rPr lang="en-US" sz="1900" dirty="0">
                <a:latin typeface="Calibri" panose="020F0502020204030204" pitchFamily="34" charset="0"/>
                <a:cs typeface="Calibri" panose="020F0502020204030204" pitchFamily="34" charset="0"/>
              </a:rPr>
              <a:t>uses community planning language while discussing DF concepts, e.g., “Smart Growth,” “Housing Choice,” “Transit Oriented Development”</a:t>
            </a:r>
          </a:p>
          <a:p>
            <a:pPr marL="1657350" lvl="3" indent="-342900">
              <a:lnSpc>
                <a:spcPct val="115000"/>
              </a:lnSpc>
              <a:buSzPct val="100000"/>
              <a:buFont typeface="Courier New" panose="02070309020205020404" pitchFamily="49" charset="0"/>
              <a:buChar char="o"/>
            </a:pPr>
            <a:r>
              <a:rPr lang="en-US" sz="1900" dirty="0">
                <a:latin typeface="Calibri" panose="020F0502020204030204" pitchFamily="34" charset="0"/>
                <a:cs typeface="Calibri" panose="020F0502020204030204" pitchFamily="34" charset="0"/>
              </a:rPr>
              <a:t>allows for a two-way dialogue between the Dementia Friendly Massachusetts (DFM) leadership team and planners</a:t>
            </a:r>
          </a:p>
        </p:txBody>
      </p:sp>
    </p:spTree>
    <p:extLst>
      <p:ext uri="{BB962C8B-B14F-4D97-AF65-F5344CB8AC3E}">
        <p14:creationId xmlns:p14="http://schemas.microsoft.com/office/powerpoint/2010/main" val="294090846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43000"/>
            <a:ext cx="8534400" cy="4955203"/>
          </a:xfrm>
          <a:prstGeom prst="rect">
            <a:avLst/>
          </a:prstGeom>
        </p:spPr>
        <p:txBody>
          <a:bodyPr wrap="square" rtlCol="0">
            <a:spAutoFit/>
          </a:bodyPr>
          <a:lstStyle/>
          <a:p>
            <a:pPr lvl="0"/>
            <a:r>
              <a:rPr lang="en-US" sz="2200" b="1" dirty="0">
                <a:latin typeface="Calibri" panose="020F0502020204030204" pitchFamily="34" charset="0"/>
                <a:cs typeface="Calibri" panose="020F0502020204030204" pitchFamily="34" charset="0"/>
              </a:rPr>
              <a:t>Two-Minute Updates</a:t>
            </a:r>
          </a:p>
          <a:p>
            <a:pPr lvl="0"/>
            <a:endParaRPr lang="en-US" sz="2200" b="1" dirty="0">
              <a:latin typeface="Calibri" panose="020F0502020204030204" pitchFamily="34" charset="0"/>
              <a:cs typeface="Calibri" panose="020F0502020204030204" pitchFamily="34" charset="0"/>
            </a:endParaRPr>
          </a:p>
          <a:p>
            <a:pPr marL="914400" lvl="1" indent="-457200">
              <a:buFont typeface="+mj-lt"/>
              <a:buAutoNum type="arabicPeriod"/>
            </a:pPr>
            <a:r>
              <a:rPr lang="en-US" sz="2000" dirty="0">
                <a:latin typeface="Calibri" panose="020F0502020204030204" pitchFamily="34" charset="0"/>
                <a:cs typeface="Calibri" panose="020F0502020204030204" pitchFamily="34" charset="0"/>
              </a:rPr>
              <a:t>BOLD</a:t>
            </a:r>
            <a:r>
              <a:rPr lang="en-US" sz="2000" baseline="30000" dirty="0">
                <a:latin typeface="Calibri" panose="020F0502020204030204" pitchFamily="34" charset="0"/>
                <a:cs typeface="Calibri" panose="020F0502020204030204" pitchFamily="34" charset="0"/>
              </a:rPr>
              <a:t>1</a:t>
            </a:r>
            <a:r>
              <a:rPr lang="en-US" sz="2000" dirty="0">
                <a:latin typeface="Calibri" panose="020F0502020204030204" pitchFamily="34" charset="0"/>
                <a:cs typeface="Calibri" panose="020F0502020204030204" pitchFamily="34" charset="0"/>
              </a:rPr>
              <a:t> Infrastructure (J. Lavery, E. Chen)</a:t>
            </a:r>
          </a:p>
          <a:p>
            <a:pPr marL="914400" lvl="1" indent="-457200">
              <a:buFont typeface="+mj-lt"/>
              <a:buAutoNum type="arabicPeriod"/>
            </a:pPr>
            <a:r>
              <a:rPr lang="en-US" sz="2000" dirty="0">
                <a:latin typeface="Calibri" panose="020F0502020204030204" pitchFamily="34" charset="0"/>
                <a:cs typeface="Calibri" panose="020F0502020204030204" pitchFamily="34" charset="0"/>
              </a:rPr>
              <a:t>Quality of Care (L. Pellegrini, M. Brennan)</a:t>
            </a:r>
          </a:p>
          <a:p>
            <a:pPr marL="914400" lvl="1" indent="-457200">
              <a:buFont typeface="+mj-lt"/>
              <a:buAutoNum type="arabicPeriod"/>
            </a:pPr>
            <a:r>
              <a:rPr lang="en-US" sz="2000" dirty="0">
                <a:latin typeface="Calibri" panose="020F0502020204030204" pitchFamily="34" charset="0"/>
                <a:cs typeface="Calibri" panose="020F0502020204030204" pitchFamily="34" charset="0"/>
              </a:rPr>
              <a:t>Diagnosis and Services Navigation (T. Farley-Bouvier, J. Wessler)</a:t>
            </a:r>
          </a:p>
          <a:p>
            <a:pPr marL="914400" lvl="1" indent="-457200">
              <a:buFont typeface="+mj-lt"/>
              <a:buAutoNum type="arabicPeriod"/>
            </a:pPr>
            <a:r>
              <a:rPr lang="en-US" sz="2000" dirty="0">
                <a:latin typeface="Calibri" panose="020F0502020204030204" pitchFamily="34" charset="0"/>
                <a:cs typeface="Calibri" panose="020F0502020204030204" pitchFamily="34" charset="0"/>
              </a:rPr>
              <a:t>Research (A. Budson)</a:t>
            </a:r>
          </a:p>
          <a:p>
            <a:pPr marL="914400" lvl="1" indent="-457200">
              <a:buFont typeface="+mj-lt"/>
              <a:buAutoNum type="arabicPeriod"/>
            </a:pPr>
            <a:r>
              <a:rPr lang="en-US" sz="2000" dirty="0">
                <a:latin typeface="Calibri" panose="020F0502020204030204" pitchFamily="34" charset="0"/>
                <a:cs typeface="Calibri" panose="020F0502020204030204" pitchFamily="34" charset="0"/>
              </a:rPr>
              <a:t>Equitable Access and Care (J. Jackson)</a:t>
            </a:r>
          </a:p>
          <a:p>
            <a:pPr marL="914400" lvl="1" indent="-457200">
              <a:buFont typeface="+mj-lt"/>
              <a:buAutoNum type="arabicPeriod"/>
            </a:pPr>
            <a:endParaRPr lang="en-US" sz="2000" dirty="0">
              <a:latin typeface="Calibri" panose="020F0502020204030204" pitchFamily="34" charset="0"/>
              <a:cs typeface="Calibri" panose="020F0502020204030204" pitchFamily="34" charset="0"/>
            </a:endParaRPr>
          </a:p>
          <a:p>
            <a:pPr lvl="0"/>
            <a:endParaRPr lang="en-US" sz="2000" dirty="0">
              <a:latin typeface="Calibri" panose="020F0502020204030204" pitchFamily="34" charset="0"/>
              <a:cs typeface="Calibri" panose="020F0502020204030204" pitchFamily="34" charset="0"/>
            </a:endParaRPr>
          </a:p>
          <a:p>
            <a:pPr lvl="0"/>
            <a:endParaRPr lang="en-US" sz="2000" dirty="0">
              <a:latin typeface="Calibri" panose="020F0502020204030204" pitchFamily="34" charset="0"/>
              <a:cs typeface="Calibri" panose="020F0502020204030204" pitchFamily="34" charset="0"/>
            </a:endParaRPr>
          </a:p>
          <a:p>
            <a:pPr lvl="0"/>
            <a:endParaRPr lang="en-US" sz="2000" dirty="0">
              <a:latin typeface="Calibri" panose="020F0502020204030204" pitchFamily="34" charset="0"/>
              <a:cs typeface="Calibri" panose="020F0502020204030204" pitchFamily="34" charset="0"/>
            </a:endParaRPr>
          </a:p>
          <a:p>
            <a:pPr lvl="0"/>
            <a:endParaRPr lang="en-US" sz="2000" dirty="0">
              <a:latin typeface="Calibri" panose="020F0502020204030204" pitchFamily="34" charset="0"/>
              <a:cs typeface="Calibri" panose="020F0502020204030204" pitchFamily="34" charset="0"/>
            </a:endParaRPr>
          </a:p>
          <a:p>
            <a:pPr lvl="0"/>
            <a:r>
              <a:rPr lang="en-US" sz="2000" dirty="0">
                <a:latin typeface="Calibri" panose="020F0502020204030204" pitchFamily="34" charset="0"/>
                <a:cs typeface="Calibri" panose="020F0502020204030204" pitchFamily="34" charset="0"/>
              </a:rPr>
              <a:t>Note: The remaining two workgroups will </a:t>
            </a:r>
            <a:r>
              <a:rPr lang="en-US" sz="2000">
                <a:latin typeface="Calibri" panose="020F0502020204030204" pitchFamily="34" charset="0"/>
                <a:cs typeface="Calibri" panose="020F0502020204030204" pitchFamily="34" charset="0"/>
              </a:rPr>
              <a:t>deliver presentations today</a:t>
            </a:r>
            <a:r>
              <a:rPr lang="en-US" sz="2000" dirty="0">
                <a:latin typeface="Calibri" panose="020F0502020204030204" pitchFamily="34" charset="0"/>
                <a:cs typeface="Calibri" panose="020F0502020204030204" pitchFamily="34" charset="0"/>
              </a:rPr>
              <a:t>.</a:t>
            </a:r>
          </a:p>
          <a:p>
            <a:pPr lvl="0"/>
            <a:endParaRPr lang="en-US" sz="2000" dirty="0">
              <a:latin typeface="Calibri" panose="020F0502020204030204" pitchFamily="34" charset="0"/>
              <a:cs typeface="Calibri" panose="020F0502020204030204" pitchFamily="34" charset="0"/>
            </a:endParaRPr>
          </a:p>
          <a:p>
            <a:pPr lvl="0"/>
            <a:endParaRPr lang="en-US" sz="2000" dirty="0">
              <a:latin typeface="Calibri" panose="020F0502020204030204" pitchFamily="34" charset="0"/>
              <a:cs typeface="Calibri" panose="020F0502020204030204" pitchFamily="34" charset="0"/>
            </a:endParaRPr>
          </a:p>
          <a:p>
            <a:pPr marL="227013" lvl="0" indent="-227013">
              <a:buFont typeface="+mj-lt"/>
              <a:buAutoNum type="arabicPeriod"/>
            </a:pPr>
            <a:r>
              <a:rPr lang="en-US" sz="1200" i="1" dirty="0">
                <a:latin typeface="Calibri" panose="020F0502020204030204" pitchFamily="34" charset="0"/>
                <a:cs typeface="Calibri" panose="020F0502020204030204" pitchFamily="34" charset="0"/>
              </a:rPr>
              <a:t>Building our Largest Dementia Infrastructure</a:t>
            </a:r>
          </a:p>
        </p:txBody>
      </p:sp>
      <p:sp>
        <p:nvSpPr>
          <p:cNvPr id="3" name="Title 2"/>
          <p:cNvSpPr>
            <a:spLocks noGrp="1"/>
          </p:cNvSpPr>
          <p:nvPr>
            <p:ph type="title"/>
          </p:nvPr>
        </p:nvSpPr>
        <p:spPr>
          <a:xfrm>
            <a:off x="736600" y="109538"/>
            <a:ext cx="6654800" cy="762000"/>
          </a:xfrm>
        </p:spPr>
        <p:txBody>
          <a:bodyPr/>
          <a:lstStyle/>
          <a:p>
            <a:r>
              <a:rPr lang="en-US" sz="2500" dirty="0"/>
              <a:t>Brief Updates from Workgroup Leads</a:t>
            </a:r>
          </a:p>
        </p:txBody>
      </p:sp>
    </p:spTree>
    <p:extLst>
      <p:ext uri="{BB962C8B-B14F-4D97-AF65-F5344CB8AC3E}">
        <p14:creationId xmlns:p14="http://schemas.microsoft.com/office/powerpoint/2010/main" val="114541794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195790"/>
            <a:ext cx="4343400" cy="680510"/>
          </a:xfrm>
        </p:spPr>
        <p:txBody>
          <a:bodyPr/>
          <a:lstStyle/>
          <a:p>
            <a:r>
              <a:rPr lang="en-US" sz="2200" dirty="0"/>
              <a:t/>
            </a:r>
            <a:br>
              <a:rPr lang="en-US" sz="2200" dirty="0"/>
            </a:br>
            <a:r>
              <a:rPr lang="en-US" sz="2200" dirty="0"/>
              <a:t>Physical Infrastructure Workgroup Recommendation</a:t>
            </a:r>
            <a:endParaRPr lang="en-US" dirty="0"/>
          </a:p>
        </p:txBody>
      </p:sp>
      <p:sp>
        <p:nvSpPr>
          <p:cNvPr id="4" name="Rectangle 5">
            <a:extLst>
              <a:ext uri="{FF2B5EF4-FFF2-40B4-BE49-F238E27FC236}">
                <a16:creationId xmlns:a16="http://schemas.microsoft.com/office/drawing/2014/main" xmlns="" id="{75586950-2250-47FE-A875-EA079BE4E277}"/>
              </a:ext>
            </a:extLst>
          </p:cNvPr>
          <p:cNvSpPr>
            <a:spLocks noChangeArrowheads="1"/>
          </p:cNvSpPr>
          <p:nvPr/>
        </p:nvSpPr>
        <p:spPr bwMode="auto">
          <a:xfrm>
            <a:off x="152400" y="-76200"/>
            <a:ext cx="8991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5" name="Rectangle 6">
            <a:extLst>
              <a:ext uri="{FF2B5EF4-FFF2-40B4-BE49-F238E27FC236}">
                <a16:creationId xmlns:a16="http://schemas.microsoft.com/office/drawing/2014/main" xmlns="" id="{002B9D3B-A537-4B91-8D07-580917BB9EA7}"/>
              </a:ext>
            </a:extLst>
          </p:cNvPr>
          <p:cNvSpPr>
            <a:spLocks noChangeArrowheads="1"/>
          </p:cNvSpPr>
          <p:nvPr/>
        </p:nvSpPr>
        <p:spPr bwMode="auto">
          <a:xfrm>
            <a:off x="0" y="334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7">
            <a:extLst>
              <a:ext uri="{FF2B5EF4-FFF2-40B4-BE49-F238E27FC236}">
                <a16:creationId xmlns:a16="http://schemas.microsoft.com/office/drawing/2014/main" xmlns="" id="{0AF28AA3-DCAB-4760-86FC-5CC254D034B2}"/>
              </a:ext>
            </a:extLst>
          </p:cNvPr>
          <p:cNvSpPr>
            <a:spLocks noChangeArrowheads="1"/>
          </p:cNvSpPr>
          <p:nvPr/>
        </p:nvSpPr>
        <p:spPr bwMode="auto">
          <a:xfrm>
            <a:off x="0" y="8858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Rectangle 1">
            <a:extLst>
              <a:ext uri="{FF2B5EF4-FFF2-40B4-BE49-F238E27FC236}">
                <a16:creationId xmlns:a16="http://schemas.microsoft.com/office/drawing/2014/main" xmlns="" id="{64F3359A-6DF8-4B4B-A79F-D602DDEFE61C}"/>
              </a:ext>
            </a:extLst>
          </p:cNvPr>
          <p:cNvSpPr/>
          <p:nvPr/>
        </p:nvSpPr>
        <p:spPr>
          <a:xfrm>
            <a:off x="457200" y="1277790"/>
            <a:ext cx="8229600" cy="1443729"/>
          </a:xfrm>
          <a:prstGeom prst="rect">
            <a:avLst/>
          </a:prstGeom>
        </p:spPr>
        <p:txBody>
          <a:bodyPr wrap="square">
            <a:spAutoFit/>
          </a:bodyPr>
          <a:lstStyle/>
          <a:p>
            <a:pPr marL="685800" lvl="1" indent="-228600">
              <a:lnSpc>
                <a:spcPct val="107000"/>
              </a:lnSpc>
              <a:spcAft>
                <a:spcPts val="800"/>
              </a:spcAft>
              <a:buFont typeface="+mj-lt"/>
              <a:buAutoNum type="arabicPeriod" startAt="2"/>
            </a:pPr>
            <a:endParaRPr lang="en-US" sz="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endParaRPr lang="en-US" sz="24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xmlns="" id="{8AE67140-BBDE-4904-BDD2-AD332978B420}"/>
              </a:ext>
            </a:extLst>
          </p:cNvPr>
          <p:cNvSpPr/>
          <p:nvPr/>
        </p:nvSpPr>
        <p:spPr bwMode="auto">
          <a:xfrm>
            <a:off x="418011" y="1043113"/>
            <a:ext cx="8229600" cy="328487"/>
          </a:xfrm>
          <a:prstGeom prst="roundRect">
            <a:avLst/>
          </a:prstGeom>
          <a:solidFill>
            <a:srgbClr val="FFEBAB"/>
          </a:solidFill>
          <a:ln w="28575" cap="flat" cmpd="sng" algn="ctr">
            <a:solidFill>
              <a:srgbClr val="FFC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60325" marR="0">
              <a:lnSpc>
                <a:spcPct val="115000"/>
              </a:lnSpc>
              <a:spcBef>
                <a:spcPts val="0"/>
              </a:spcBef>
              <a:spcAft>
                <a:spcPts val="0"/>
              </a:spcAft>
            </a:pPr>
            <a:r>
              <a:rPr lang="en-US" sz="2000" b="1" dirty="0">
                <a:latin typeface="Calibri" panose="020F0502020204030204" pitchFamily="34" charset="0"/>
                <a:ea typeface="Calibri" panose="020F0502020204030204" pitchFamily="34" charset="0"/>
                <a:cs typeface="Calibri" panose="020F0502020204030204" pitchFamily="34" charset="0"/>
              </a:rPr>
              <a:t>Raise awareness of the importance of age and dementia friendly design</a:t>
            </a:r>
          </a:p>
        </p:txBody>
      </p:sp>
      <p:sp>
        <p:nvSpPr>
          <p:cNvPr id="14" name="TextBox 13">
            <a:extLst>
              <a:ext uri="{FF2B5EF4-FFF2-40B4-BE49-F238E27FC236}">
                <a16:creationId xmlns:a16="http://schemas.microsoft.com/office/drawing/2014/main" xmlns="" id="{C0A91B19-F403-4A90-8B4C-E6BF4EDAD723}"/>
              </a:ext>
            </a:extLst>
          </p:cNvPr>
          <p:cNvSpPr txBox="1"/>
          <p:nvPr/>
        </p:nvSpPr>
        <p:spPr>
          <a:xfrm>
            <a:off x="152401" y="1371601"/>
            <a:ext cx="8991600" cy="4859279"/>
          </a:xfrm>
          <a:prstGeom prst="rect">
            <a:avLst/>
          </a:prstGeom>
          <a:noFill/>
        </p:spPr>
        <p:txBody>
          <a:bodyPr wrap="square">
            <a:spAutoFit/>
          </a:bodyPr>
          <a:lstStyle/>
          <a:p>
            <a:pPr>
              <a:lnSpc>
                <a:spcPct val="107000"/>
              </a:lnSpc>
              <a:spcAft>
                <a:spcPts val="800"/>
              </a:spcAft>
            </a:pPr>
            <a:r>
              <a:rPr lang="en-US" sz="1900" b="1" dirty="0">
                <a:latin typeface="Calibri" panose="020F0502020204030204" pitchFamily="34" charset="0"/>
                <a:ea typeface="Calibri" panose="020F0502020204030204" pitchFamily="34" charset="0"/>
                <a:cs typeface="Calibri" panose="020F0502020204030204" pitchFamily="34" charset="0"/>
              </a:rPr>
              <a:t>Implementation Strategies</a:t>
            </a:r>
          </a:p>
          <a:p>
            <a:pPr marL="342900" indent="-342900">
              <a:lnSpc>
                <a:spcPct val="115000"/>
              </a:lnSpc>
              <a:buSzPct val="100000"/>
              <a:buFont typeface="+mj-lt"/>
              <a:buAutoNum type="arabicPeriod" startAt="2"/>
              <a:tabLst>
                <a:tab pos="339725" algn="l"/>
              </a:tabLst>
            </a:pPr>
            <a:r>
              <a:rPr lang="en-US" sz="1900" dirty="0">
                <a:latin typeface="Calibri" panose="020F0502020204030204" pitchFamily="34" charset="0"/>
                <a:cs typeface="Calibri" panose="020F0502020204030204" pitchFamily="34" charset="0"/>
              </a:rPr>
              <a:t>In 2021 and every year thereafter, continuously improve the presentation, incorporating advice about approaches, tools, or additional knowledge that would increase likelihood of AF &amp; DF planning and design for:</a:t>
            </a:r>
          </a:p>
          <a:p>
            <a:pPr>
              <a:lnSpc>
                <a:spcPct val="115000"/>
              </a:lnSpc>
              <a:buSzPct val="100000"/>
              <a:tabLst>
                <a:tab pos="339725" algn="l"/>
              </a:tabLst>
            </a:pPr>
            <a:endParaRPr lang="en-US" sz="400" dirty="0">
              <a:latin typeface="Calibri" panose="020F0502020204030204" pitchFamily="34" charset="0"/>
              <a:cs typeface="Calibri" panose="020F0502020204030204" pitchFamily="34" charset="0"/>
            </a:endParaRPr>
          </a:p>
          <a:p>
            <a:pPr marL="854075" lvl="2" indent="-279400">
              <a:lnSpc>
                <a:spcPct val="115000"/>
              </a:lnSpc>
              <a:buSzPct val="98000"/>
              <a:buFont typeface="Arial" panose="020B0604020202020204" pitchFamily="34" charset="0"/>
              <a:buChar char="•"/>
              <a:tabLst>
                <a:tab pos="339725" algn="l"/>
              </a:tabLst>
            </a:pPr>
            <a:r>
              <a:rPr lang="en-US" sz="1900" dirty="0">
                <a:latin typeface="Calibri" panose="020F0502020204030204" pitchFamily="34" charset="0"/>
                <a:cs typeface="Calibri" panose="020F0502020204030204" pitchFamily="34" charset="0"/>
              </a:rPr>
              <a:t>Parks, outdoor spaces, transportation, residential and commercial buildings</a:t>
            </a:r>
          </a:p>
          <a:p>
            <a:pPr marL="574675" lvl="2">
              <a:lnSpc>
                <a:spcPct val="115000"/>
              </a:lnSpc>
              <a:buSzPct val="98000"/>
              <a:tabLst>
                <a:tab pos="339725" algn="l"/>
              </a:tabLst>
            </a:pPr>
            <a:endParaRPr lang="en-US" sz="800" dirty="0">
              <a:latin typeface="Calibri" panose="020F0502020204030204" pitchFamily="34" charset="0"/>
              <a:cs typeface="Calibri" panose="020F0502020204030204" pitchFamily="34" charset="0"/>
            </a:endParaRPr>
          </a:p>
          <a:p>
            <a:pPr marL="342900" indent="-342900">
              <a:lnSpc>
                <a:spcPct val="115000"/>
              </a:lnSpc>
              <a:buFont typeface="+mj-lt"/>
              <a:buAutoNum type="arabicPeriod" startAt="3"/>
            </a:pPr>
            <a:r>
              <a:rPr lang="en-US" sz="1900" dirty="0">
                <a:latin typeface="Calibri" panose="020F0502020204030204" pitchFamily="34" charset="0"/>
                <a:cs typeface="Calibri" panose="020F0502020204030204" pitchFamily="34" charset="0"/>
              </a:rPr>
              <a:t>In 2022, determine feasibility of working with community planners to convene webinar.  I</a:t>
            </a:r>
            <a:r>
              <a:rPr lang="en-US" sz="1900" dirty="0">
                <a:effectLst/>
                <a:latin typeface="Calibri" panose="020F0502020204030204" pitchFamily="34" charset="0"/>
                <a:ea typeface="Calibri" panose="020F0502020204030204" pitchFamily="34" charset="0"/>
                <a:cs typeface="Times New Roman" panose="02020603050405020304" pitchFamily="18" charset="0"/>
              </a:rPr>
              <a:t>f deemed feasible, convene, record and distribute it to </a:t>
            </a:r>
            <a:r>
              <a:rPr lang="en-US" sz="1900" dirty="0">
                <a:latin typeface="Calibri" panose="020F0502020204030204" pitchFamily="34" charset="0"/>
                <a:cs typeface="Calibri" panose="020F0502020204030204" pitchFamily="34" charset="0"/>
              </a:rPr>
              <a:t>municipal, regional and statewide planners via their websites, newsletters and email blasts. </a:t>
            </a:r>
          </a:p>
          <a:p>
            <a:pPr>
              <a:lnSpc>
                <a:spcPct val="115000"/>
              </a:lnSpc>
            </a:pPr>
            <a:endParaRPr lang="en-US" sz="700" dirty="0">
              <a:latin typeface="Calibri" panose="020F0502020204030204" pitchFamily="34" charset="0"/>
              <a:cs typeface="Calibri" panose="020F0502020204030204" pitchFamily="34" charset="0"/>
            </a:endParaRPr>
          </a:p>
          <a:p>
            <a:pPr marL="342900" indent="-342900">
              <a:lnSpc>
                <a:spcPct val="115000"/>
              </a:lnSpc>
              <a:buFont typeface="+mj-lt"/>
              <a:buAutoNum type="arabicPeriod" startAt="4"/>
            </a:pPr>
            <a:r>
              <a:rPr lang="en-US" sz="1900" dirty="0">
                <a:latin typeface="Calibri" panose="020F0502020204030204" pitchFamily="34" charset="0"/>
                <a:cs typeface="Calibri" panose="020F0502020204030204" pitchFamily="34" charset="0"/>
              </a:rPr>
              <a:t>Beginning in November 2020, place “DF physical infrastructure” on monthly agenda of DFM leadership team, who, beginning in 2021, is responsible for:</a:t>
            </a:r>
          </a:p>
          <a:p>
            <a:pPr marL="855662" lvl="1" indent="-285750">
              <a:lnSpc>
                <a:spcPct val="115000"/>
              </a:lnSpc>
              <a:buFont typeface="Arial" panose="020B0604020202020204" pitchFamily="34" charset="0"/>
              <a:buChar char="•"/>
            </a:pPr>
            <a:r>
              <a:rPr lang="en-US" sz="1900" dirty="0">
                <a:latin typeface="Calibri" panose="020F0502020204030204" pitchFamily="34" charset="0"/>
                <a:cs typeface="Calibri" panose="020F0502020204030204" pitchFamily="34" charset="0"/>
              </a:rPr>
              <a:t>ensuring  effective and timely implementation</a:t>
            </a:r>
          </a:p>
          <a:p>
            <a:pPr marL="855662" lvl="1" indent="-285750">
              <a:lnSpc>
                <a:spcPct val="115000"/>
              </a:lnSpc>
              <a:buFont typeface="Arial" panose="020B0604020202020204" pitchFamily="34" charset="0"/>
              <a:buChar char="•"/>
            </a:pPr>
            <a:r>
              <a:rPr lang="en-US" sz="1900" dirty="0">
                <a:latin typeface="Calibri" panose="020F0502020204030204" pitchFamily="34" charset="0"/>
                <a:cs typeface="Calibri" panose="020F0502020204030204" pitchFamily="34" charset="0"/>
              </a:rPr>
              <a:t>seeking advice from this workgroup as needed</a:t>
            </a:r>
          </a:p>
          <a:p>
            <a:pPr marL="855662" lvl="1" indent="-285750">
              <a:lnSpc>
                <a:spcPct val="115000"/>
              </a:lnSpc>
              <a:buFont typeface="Arial" panose="020B0604020202020204" pitchFamily="34" charset="0"/>
              <a:buChar char="•"/>
            </a:pPr>
            <a:r>
              <a:rPr lang="en-US" sz="1900" dirty="0">
                <a:latin typeface="Calibri" panose="020F0502020204030204" pitchFamily="34" charset="0"/>
                <a:cs typeface="Calibri" panose="020F0502020204030204" pitchFamily="34" charset="0"/>
              </a:rPr>
              <a:t>reporting back to the Council on progress</a:t>
            </a:r>
          </a:p>
        </p:txBody>
      </p:sp>
    </p:spTree>
    <p:extLst>
      <p:ext uri="{BB962C8B-B14F-4D97-AF65-F5344CB8AC3E}">
        <p14:creationId xmlns:p14="http://schemas.microsoft.com/office/powerpoint/2010/main" val="71063725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07205"/>
            <a:ext cx="5029200" cy="664405"/>
          </a:xfrm>
        </p:spPr>
        <p:txBody>
          <a:bodyPr/>
          <a:lstStyle/>
          <a:p>
            <a:r>
              <a:rPr lang="en-US" dirty="0">
                <a:latin typeface="Calibri" panose="020F0502020204030204" pitchFamily="34" charset="0"/>
                <a:cs typeface="Calibri" panose="020F0502020204030204" pitchFamily="34" charset="0"/>
              </a:rPr>
              <a:t>Summary and Discussion with Council</a:t>
            </a:r>
          </a:p>
        </p:txBody>
      </p:sp>
      <p:sp>
        <p:nvSpPr>
          <p:cNvPr id="4" name="Rectangle 5">
            <a:extLst>
              <a:ext uri="{FF2B5EF4-FFF2-40B4-BE49-F238E27FC236}">
                <a16:creationId xmlns:a16="http://schemas.microsoft.com/office/drawing/2014/main" xmlns="" id="{75586950-2250-47FE-A875-EA079BE4E277}"/>
              </a:ext>
            </a:extLst>
          </p:cNvPr>
          <p:cNvSpPr>
            <a:spLocks noChangeArrowheads="1"/>
          </p:cNvSpPr>
          <p:nvPr/>
        </p:nvSpPr>
        <p:spPr bwMode="auto">
          <a:xfrm>
            <a:off x="152400" y="-76200"/>
            <a:ext cx="8991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5" name="Rectangle 6">
            <a:extLst>
              <a:ext uri="{FF2B5EF4-FFF2-40B4-BE49-F238E27FC236}">
                <a16:creationId xmlns:a16="http://schemas.microsoft.com/office/drawing/2014/main" xmlns="" id="{002B9D3B-A537-4B91-8D07-580917BB9EA7}"/>
              </a:ext>
            </a:extLst>
          </p:cNvPr>
          <p:cNvSpPr>
            <a:spLocks noChangeArrowheads="1"/>
          </p:cNvSpPr>
          <p:nvPr/>
        </p:nvSpPr>
        <p:spPr bwMode="auto">
          <a:xfrm>
            <a:off x="0" y="334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7">
            <a:extLst>
              <a:ext uri="{FF2B5EF4-FFF2-40B4-BE49-F238E27FC236}">
                <a16:creationId xmlns:a16="http://schemas.microsoft.com/office/drawing/2014/main" xmlns="" id="{0AF28AA3-DCAB-4760-86FC-5CC254D034B2}"/>
              </a:ext>
            </a:extLst>
          </p:cNvPr>
          <p:cNvSpPr>
            <a:spLocks noChangeArrowheads="1"/>
          </p:cNvSpPr>
          <p:nvPr/>
        </p:nvSpPr>
        <p:spPr bwMode="auto">
          <a:xfrm>
            <a:off x="0" y="8858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Rectangle 1">
            <a:extLst>
              <a:ext uri="{FF2B5EF4-FFF2-40B4-BE49-F238E27FC236}">
                <a16:creationId xmlns:a16="http://schemas.microsoft.com/office/drawing/2014/main" xmlns="" id="{64F3359A-6DF8-4B4B-A79F-D602DDEFE61C}"/>
              </a:ext>
            </a:extLst>
          </p:cNvPr>
          <p:cNvSpPr/>
          <p:nvPr/>
        </p:nvSpPr>
        <p:spPr>
          <a:xfrm>
            <a:off x="228600" y="861304"/>
            <a:ext cx="8382000" cy="470000"/>
          </a:xfrm>
          <a:prstGeom prst="rect">
            <a:avLst/>
          </a:prstGeom>
        </p:spPr>
        <p:txBody>
          <a:bodyPr wrap="square">
            <a:spAutoFit/>
          </a:bodyPr>
          <a:lstStyle/>
          <a:p>
            <a:pPr algn="ctr">
              <a:lnSpc>
                <a:spcPct val="107000"/>
              </a:lnSpc>
            </a:pPr>
            <a:r>
              <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Council’s comments, questions, approval to adopt?</a:t>
            </a:r>
          </a:p>
        </p:txBody>
      </p:sp>
      <p:sp>
        <p:nvSpPr>
          <p:cNvPr id="8" name="Rectangle: Rounded Corners 7">
            <a:extLst>
              <a:ext uri="{FF2B5EF4-FFF2-40B4-BE49-F238E27FC236}">
                <a16:creationId xmlns:a16="http://schemas.microsoft.com/office/drawing/2014/main" xmlns="" id="{653D21F7-D585-47F0-993A-CA4558EF775E}"/>
              </a:ext>
            </a:extLst>
          </p:cNvPr>
          <p:cNvSpPr/>
          <p:nvPr/>
        </p:nvSpPr>
        <p:spPr bwMode="auto">
          <a:xfrm>
            <a:off x="222069" y="1305853"/>
            <a:ext cx="8682446" cy="296526"/>
          </a:xfrm>
          <a:prstGeom prst="roundRect">
            <a:avLst/>
          </a:prstGeom>
          <a:solidFill>
            <a:srgbClr val="FFEBAB"/>
          </a:solidFill>
          <a:ln w="28575" cap="flat" cmpd="sng" algn="ctr">
            <a:solidFill>
              <a:srgbClr val="FFC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60325" marR="0" algn="ctr">
              <a:lnSpc>
                <a:spcPct val="115000"/>
              </a:lnSpc>
              <a:spcBef>
                <a:spcPts val="0"/>
              </a:spcBef>
              <a:spcAft>
                <a:spcPts val="0"/>
              </a:spcAft>
            </a:pPr>
            <a:r>
              <a:rPr lang="en-US" sz="1900" b="1" dirty="0">
                <a:latin typeface="Calibri" panose="020F0502020204030204" pitchFamily="34" charset="0"/>
                <a:ea typeface="Calibri" panose="020F0502020204030204" pitchFamily="34" charset="0"/>
                <a:cs typeface="Calibri" panose="020F0502020204030204" pitchFamily="34" charset="0"/>
              </a:rPr>
              <a:t>Recommendation - Raise awareness</a:t>
            </a:r>
          </a:p>
        </p:txBody>
      </p:sp>
      <p:sp>
        <p:nvSpPr>
          <p:cNvPr id="10" name="TextBox 9">
            <a:extLst>
              <a:ext uri="{FF2B5EF4-FFF2-40B4-BE49-F238E27FC236}">
                <a16:creationId xmlns:a16="http://schemas.microsoft.com/office/drawing/2014/main" xmlns="" id="{E8A30785-28BD-4D27-8CD6-3859E4BAF35E}"/>
              </a:ext>
            </a:extLst>
          </p:cNvPr>
          <p:cNvSpPr txBox="1"/>
          <p:nvPr/>
        </p:nvSpPr>
        <p:spPr>
          <a:xfrm>
            <a:off x="289560" y="1631582"/>
            <a:ext cx="8549640" cy="5007718"/>
          </a:xfrm>
          <a:prstGeom prst="rect">
            <a:avLst/>
          </a:prstGeom>
          <a:noFill/>
        </p:spPr>
        <p:txBody>
          <a:bodyPr wrap="square">
            <a:spAutoFit/>
          </a:bodyPr>
          <a:lstStyle/>
          <a:p>
            <a:pPr marR="0" lvl="0">
              <a:lnSpc>
                <a:spcPct val="107000"/>
              </a:lnSpc>
              <a:spcBef>
                <a:spcPts val="0"/>
              </a:spcBef>
              <a:spcAft>
                <a:spcPts val="800"/>
              </a:spcAft>
            </a:pPr>
            <a:r>
              <a:rPr lang="en-US" sz="1900" b="1" dirty="0">
                <a:effectLst/>
                <a:latin typeface="Calibri" panose="020F0502020204030204" pitchFamily="34" charset="0"/>
                <a:ea typeface="Calibri" panose="020F0502020204030204" pitchFamily="34" charset="0"/>
                <a:cs typeface="Times New Roman" panose="02020603050405020304" pitchFamily="18" charset="0"/>
              </a:rPr>
              <a:t>Summary of </a:t>
            </a:r>
            <a:r>
              <a:rPr lang="en-US" sz="1900" b="1" dirty="0">
                <a:latin typeface="Calibri" panose="020F0502020204030204" pitchFamily="34" charset="0"/>
                <a:ea typeface="Calibri" panose="020F0502020204030204" pitchFamily="34" charset="0"/>
                <a:cs typeface="Times New Roman" panose="02020603050405020304" pitchFamily="18" charset="0"/>
              </a:rPr>
              <a:t>Proposed </a:t>
            </a:r>
            <a:r>
              <a:rPr lang="en-US" sz="1900" b="1" dirty="0">
                <a:effectLst/>
                <a:latin typeface="Calibri" panose="020F0502020204030204" pitchFamily="34" charset="0"/>
                <a:ea typeface="Calibri" panose="020F0502020204030204" pitchFamily="34" charset="0"/>
                <a:cs typeface="Times New Roman" panose="02020603050405020304" pitchFamily="18" charset="0"/>
              </a:rPr>
              <a:t>Implementation Strategies</a:t>
            </a:r>
          </a:p>
          <a:p>
            <a:pPr marL="342900" marR="0" lvl="0" indent="-342900">
              <a:lnSpc>
                <a:spcPct val="107000"/>
              </a:lnSpc>
              <a:spcBef>
                <a:spcPts val="0"/>
              </a:spcBef>
              <a:spcAft>
                <a:spcPts val="800"/>
              </a:spcAft>
              <a:buFont typeface="+mj-lt"/>
              <a:buAutoNum type="arabicPeriod"/>
            </a:pPr>
            <a:r>
              <a:rPr lang="en-US" sz="1900" dirty="0">
                <a:effectLst/>
                <a:latin typeface="Calibri" panose="020F0502020204030204" pitchFamily="34" charset="0"/>
                <a:ea typeface="Calibri" panose="020F0502020204030204" pitchFamily="34" charset="0"/>
                <a:cs typeface="Times New Roman" panose="02020603050405020304" pitchFamily="18" charset="0"/>
              </a:rPr>
              <a:t>In 2021, strengthen relationships between DF movement and stakeholders by identifying gatherings of community planners; and developing and delivering at least one presentation that allows for a two-way dialogue.</a:t>
            </a:r>
          </a:p>
          <a:p>
            <a:pPr marR="0" lvl="0">
              <a:lnSpc>
                <a:spcPct val="107000"/>
              </a:lnSpc>
              <a:spcBef>
                <a:spcPts val="0"/>
              </a:spcBef>
              <a:spcAft>
                <a:spcPts val="800"/>
              </a:spcAft>
            </a:pP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2"/>
            </a:pPr>
            <a:r>
              <a:rPr lang="en-US" sz="1900" dirty="0">
                <a:latin typeface="Calibri" panose="020F0502020204030204" pitchFamily="34" charset="0"/>
                <a:cs typeface="Calibri" panose="020F0502020204030204" pitchFamily="34" charset="0"/>
              </a:rPr>
              <a:t>In 2021 and every year thereafter, c</a:t>
            </a:r>
            <a:r>
              <a:rPr lang="en-US" sz="1900" dirty="0">
                <a:effectLst/>
                <a:latin typeface="Calibri" panose="020F0502020204030204" pitchFamily="34" charset="0"/>
                <a:ea typeface="Calibri" panose="020F0502020204030204" pitchFamily="34" charset="0"/>
                <a:cs typeface="Times New Roman" panose="02020603050405020304" pitchFamily="18" charset="0"/>
              </a:rPr>
              <a:t>ontinuously improve the presentation with input from stakeholders.</a:t>
            </a:r>
          </a:p>
          <a:p>
            <a:pPr marL="342900" marR="0" lvl="0" indent="-342900">
              <a:lnSpc>
                <a:spcPct val="107000"/>
              </a:lnSpc>
              <a:spcBef>
                <a:spcPts val="0"/>
              </a:spcBef>
              <a:spcAft>
                <a:spcPts val="800"/>
              </a:spcAft>
              <a:buFont typeface="+mj-lt"/>
              <a:buAutoNum type="arabicPeriod" startAt="2"/>
            </a:pP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2"/>
            </a:pPr>
            <a:r>
              <a:rPr lang="en-US" sz="1900" dirty="0">
                <a:effectLst/>
                <a:latin typeface="Calibri" panose="020F0502020204030204" pitchFamily="34" charset="0"/>
                <a:ea typeface="Calibri" panose="020F0502020204030204" pitchFamily="34" charset="0"/>
                <a:cs typeface="Times New Roman" panose="02020603050405020304" pitchFamily="18" charset="0"/>
              </a:rPr>
              <a:t>In 2022, determine feasibility of working with community planners to convene a webinar; if deemed feasible, convene, record, </a:t>
            </a:r>
            <a:r>
              <a:rPr lang="en-US" sz="1900" dirty="0">
                <a:latin typeface="Calibri" panose="020F0502020204030204" pitchFamily="34" charset="0"/>
                <a:ea typeface="Calibri" panose="020F0502020204030204" pitchFamily="34" charset="0"/>
                <a:cs typeface="Times New Roman" panose="02020603050405020304" pitchFamily="18" charset="0"/>
              </a:rPr>
              <a:t>and </a:t>
            </a:r>
            <a:r>
              <a:rPr lang="en-US" sz="1900" dirty="0">
                <a:effectLst/>
                <a:latin typeface="Calibri" panose="020F0502020204030204" pitchFamily="34" charset="0"/>
                <a:ea typeface="Calibri" panose="020F0502020204030204" pitchFamily="34" charset="0"/>
                <a:cs typeface="Times New Roman" panose="02020603050405020304" pitchFamily="18" charset="0"/>
              </a:rPr>
              <a:t>d</a:t>
            </a:r>
            <a:r>
              <a:rPr lang="en-US" sz="1900" dirty="0">
                <a:latin typeface="Calibri" panose="020F0502020204030204" pitchFamily="34" charset="0"/>
                <a:ea typeface="Calibri" panose="020F0502020204030204" pitchFamily="34" charset="0"/>
                <a:cs typeface="Times New Roman" panose="02020603050405020304" pitchFamily="18" charset="0"/>
              </a:rPr>
              <a:t>istribute it.</a:t>
            </a:r>
          </a:p>
          <a:p>
            <a:pPr marL="342900" marR="0" lvl="0" indent="-342900">
              <a:lnSpc>
                <a:spcPct val="107000"/>
              </a:lnSpc>
              <a:spcBef>
                <a:spcPts val="0"/>
              </a:spcBef>
              <a:spcAft>
                <a:spcPts val="800"/>
              </a:spcAft>
              <a:buFont typeface="+mj-lt"/>
              <a:buAutoNum type="arabicPeriod" startAt="2"/>
            </a:pP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800"/>
              </a:spcAft>
              <a:buFont typeface="+mj-lt"/>
              <a:buAutoNum type="arabicPeriod" startAt="4"/>
            </a:pPr>
            <a:r>
              <a:rPr lang="en-US" sz="1900" dirty="0">
                <a:latin typeface="Calibri" panose="020F0502020204030204" pitchFamily="34" charset="0"/>
                <a:ea typeface="Calibri" panose="020F0502020204030204" pitchFamily="34" charset="0"/>
                <a:cs typeface="Times New Roman" panose="02020603050405020304" pitchFamily="18" charset="0"/>
              </a:rPr>
              <a:t>Beginning in November 2020, p</a:t>
            </a:r>
            <a:r>
              <a:rPr lang="en-US" sz="1900" dirty="0">
                <a:effectLst/>
                <a:latin typeface="Calibri" panose="020F0502020204030204" pitchFamily="34" charset="0"/>
                <a:ea typeface="Calibri" panose="020F0502020204030204" pitchFamily="34" charset="0"/>
                <a:cs typeface="Times New Roman" panose="02020603050405020304" pitchFamily="18" charset="0"/>
              </a:rPr>
              <a:t>lace “DF physical infrastructure” on the monthly agenda of the DFM leadership team, who, beginning in 2021, </a:t>
            </a:r>
            <a:r>
              <a:rPr lang="en-US" sz="1900" dirty="0">
                <a:latin typeface="Calibri" panose="020F0502020204030204" pitchFamily="34" charset="0"/>
                <a:ea typeface="Calibri" panose="020F0502020204030204" pitchFamily="34" charset="0"/>
                <a:cs typeface="Times New Roman" panose="02020603050405020304" pitchFamily="18" charset="0"/>
              </a:rPr>
              <a:t>is</a:t>
            </a:r>
            <a:r>
              <a:rPr lang="en-US" sz="1900" dirty="0">
                <a:effectLst/>
                <a:latin typeface="Calibri" panose="020F0502020204030204" pitchFamily="34" charset="0"/>
                <a:ea typeface="Calibri" panose="020F0502020204030204" pitchFamily="34" charset="0"/>
                <a:cs typeface="Times New Roman" panose="02020603050405020304" pitchFamily="18" charset="0"/>
              </a:rPr>
              <a:t> responsible for:</a:t>
            </a:r>
          </a:p>
          <a:p>
            <a:pPr marL="800100" lvl="1" indent="-342900">
              <a:lnSpc>
                <a:spcPct val="107000"/>
              </a:lnSpc>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ensuring effective and timely implementation </a:t>
            </a:r>
          </a:p>
          <a:p>
            <a:pPr marL="800100" lvl="1" indent="-342900">
              <a:lnSpc>
                <a:spcPct val="107000"/>
              </a:lnSpc>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seeking advice from the Physical Infrastructure Workgroup as needed</a:t>
            </a:r>
          </a:p>
          <a:p>
            <a:pPr marL="800100" lvl="1" indent="-342900">
              <a:lnSpc>
                <a:spcPct val="107000"/>
              </a:lnSpc>
              <a:spcAft>
                <a:spcPts val="800"/>
              </a:spcAft>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reporting back to the Council on progress</a:t>
            </a:r>
          </a:p>
        </p:txBody>
      </p:sp>
    </p:spTree>
    <p:extLst>
      <p:ext uri="{BB962C8B-B14F-4D97-AF65-F5344CB8AC3E}">
        <p14:creationId xmlns:p14="http://schemas.microsoft.com/office/powerpoint/2010/main" val="115915758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0"/>
            <a:ext cx="9144000" cy="3352800"/>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31746" name="Rectangle 3"/>
          <p:cNvSpPr>
            <a:spLocks noChangeArrowheads="1"/>
          </p:cNvSpPr>
          <p:nvPr/>
        </p:nvSpPr>
        <p:spPr bwMode="white">
          <a:xfrm>
            <a:off x="152400" y="838200"/>
            <a:ext cx="6553200" cy="1485900"/>
          </a:xfrm>
          <a:prstGeom prst="rect">
            <a:avLst/>
          </a:prstGeom>
          <a:noFill/>
          <a:ln w="9525">
            <a:noFill/>
            <a:miter lim="800000"/>
            <a:headEnd/>
            <a:tailEnd/>
          </a:ln>
        </p:spPr>
        <p:txBody>
          <a:bodyPr lIns="64008" tIns="32004" rIns="64008" bIns="32004" anchor="ctr"/>
          <a:lstStyle/>
          <a:p>
            <a:pPr algn="ctr" fontAlgn="base">
              <a:spcBef>
                <a:spcPct val="0"/>
              </a:spcBef>
              <a:spcAft>
                <a:spcPts val="1000"/>
              </a:spcAft>
            </a:pPr>
            <a:r>
              <a:rPr lang="en-US" sz="2800" b="1" dirty="0">
                <a:solidFill>
                  <a:srgbClr val="FFFFFF"/>
                </a:solidFill>
                <a:latin typeface="Calibri" pitchFamily="34" charset="0"/>
              </a:rPr>
              <a:t>Alzheimer’s Advisory Council</a:t>
            </a:r>
          </a:p>
        </p:txBody>
      </p:sp>
      <p:pic>
        <p:nvPicPr>
          <p:cNvPr id="31747" name="Picture 4"/>
          <p:cNvPicPr>
            <a:picLocks noChangeAspect="1" noChangeArrowheads="1"/>
          </p:cNvPicPr>
          <p:nvPr/>
        </p:nvPicPr>
        <p:blipFill>
          <a:blip r:embed="rId3"/>
          <a:srcRect/>
          <a:stretch>
            <a:fillRect/>
          </a:stretch>
        </p:blipFill>
        <p:spPr bwMode="auto">
          <a:xfrm>
            <a:off x="6705600" y="762000"/>
            <a:ext cx="1487488" cy="1543050"/>
          </a:xfrm>
          <a:prstGeom prst="rect">
            <a:avLst/>
          </a:prstGeom>
          <a:noFill/>
          <a:ln w="9525">
            <a:noFill/>
            <a:miter lim="800000"/>
            <a:headEnd/>
            <a:tailEnd/>
          </a:ln>
        </p:spPr>
      </p:pic>
      <p:sp>
        <p:nvSpPr>
          <p:cNvPr id="10" name="TextBox 9"/>
          <p:cNvSpPr txBox="1"/>
          <p:nvPr/>
        </p:nvSpPr>
        <p:spPr>
          <a:xfrm>
            <a:off x="304800" y="3838911"/>
            <a:ext cx="8737600" cy="1631216"/>
          </a:xfrm>
          <a:prstGeom prst="rect">
            <a:avLst/>
          </a:prstGeom>
          <a:noFill/>
        </p:spPr>
        <p:txBody>
          <a:bodyPr>
            <a:spAutoFit/>
          </a:bodyPr>
          <a:lstStyle/>
          <a:p>
            <a:pPr algn="r" fontAlgn="base">
              <a:spcBef>
                <a:spcPct val="0"/>
              </a:spcBef>
              <a:spcAft>
                <a:spcPct val="0"/>
              </a:spcAft>
              <a:defRPr/>
            </a:pPr>
            <a:r>
              <a:rPr lang="en-US" sz="2000" b="1" dirty="0">
                <a:solidFill>
                  <a:srgbClr val="003366"/>
                </a:solidFill>
                <a:latin typeface="Calibri" panose="020F0502020204030204" pitchFamily="34" charset="0"/>
              </a:rPr>
              <a:t>Caregiver Support and Public Awareness Workgroup</a:t>
            </a:r>
          </a:p>
          <a:p>
            <a:pPr algn="r" fontAlgn="base">
              <a:spcBef>
                <a:spcPct val="0"/>
              </a:spcBef>
              <a:spcAft>
                <a:spcPct val="0"/>
              </a:spcAft>
              <a:defRPr/>
            </a:pPr>
            <a:r>
              <a:rPr lang="en-US" sz="2000" b="1" dirty="0">
                <a:solidFill>
                  <a:srgbClr val="003366"/>
                </a:solidFill>
                <a:latin typeface="Calibri" panose="020F0502020204030204" pitchFamily="34" charset="0"/>
              </a:rPr>
              <a:t>10/27/20</a:t>
            </a:r>
          </a:p>
          <a:p>
            <a:pPr algn="r" fontAlgn="base">
              <a:spcBef>
                <a:spcPct val="0"/>
              </a:spcBef>
              <a:spcAft>
                <a:spcPct val="0"/>
              </a:spcAft>
              <a:defRPr/>
            </a:pPr>
            <a:endParaRPr lang="en-US" sz="2000" b="1" dirty="0">
              <a:solidFill>
                <a:srgbClr val="003366"/>
              </a:solidFill>
              <a:latin typeface="Calibri" panose="020F0502020204030204" pitchFamily="34" charset="0"/>
            </a:endParaRPr>
          </a:p>
          <a:p>
            <a:pPr algn="r" fontAlgn="base">
              <a:spcBef>
                <a:spcPct val="0"/>
              </a:spcBef>
              <a:spcAft>
                <a:spcPct val="0"/>
              </a:spcAft>
              <a:defRPr/>
            </a:pPr>
            <a:endParaRPr lang="en-US" sz="2000" b="1" dirty="0">
              <a:solidFill>
                <a:srgbClr val="003366"/>
              </a:solidFill>
              <a:latin typeface="Calibri" panose="020F0502020204030204" pitchFamily="34" charset="0"/>
            </a:endParaRPr>
          </a:p>
          <a:p>
            <a:pPr algn="r" fontAlgn="base">
              <a:spcBef>
                <a:spcPct val="0"/>
              </a:spcBef>
              <a:spcAft>
                <a:spcPct val="0"/>
              </a:spcAft>
              <a:defRPr/>
            </a:pPr>
            <a:r>
              <a:rPr lang="en-US" sz="2000" b="1" dirty="0">
                <a:solidFill>
                  <a:srgbClr val="003366"/>
                </a:solidFill>
                <a:latin typeface="Calibri" panose="020F0502020204030204" pitchFamily="34" charset="0"/>
              </a:rPr>
              <a:t> </a:t>
            </a:r>
          </a:p>
        </p:txBody>
      </p:sp>
      <p:sp>
        <p:nvSpPr>
          <p:cNvPr id="2" name="Rectangle 1"/>
          <p:cNvSpPr/>
          <p:nvPr/>
        </p:nvSpPr>
        <p:spPr bwMode="auto">
          <a:xfrm>
            <a:off x="4406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
        <p:nvSpPr>
          <p:cNvPr id="3" name="Date Placeholder 2"/>
          <p:cNvSpPr>
            <a:spLocks noGrp="1"/>
          </p:cNvSpPr>
          <p:nvPr>
            <p:ph type="dt" sz="half" idx="10"/>
          </p:nvPr>
        </p:nvSpPr>
        <p:spPr/>
        <p:txBody>
          <a:bodyPr/>
          <a:lstStyle/>
          <a:p>
            <a:pPr fontAlgn="base">
              <a:spcAft>
                <a:spcPct val="0"/>
              </a:spcAft>
              <a:defRPr/>
            </a:pPr>
            <a:fld id="{A3E877CC-0B48-4671-9361-973B838C381F}" type="datetime1">
              <a:rPr lang="en-US" smtClean="0"/>
              <a:t>11/20/2020</a:t>
            </a:fld>
            <a:endParaRPr lang="en-US" dirty="0"/>
          </a:p>
        </p:txBody>
      </p:sp>
      <p:sp>
        <p:nvSpPr>
          <p:cNvPr id="4" name="Footer Placeholder 3"/>
          <p:cNvSpPr>
            <a:spLocks noGrp="1"/>
          </p:cNvSpPr>
          <p:nvPr>
            <p:ph type="ftr" sz="quarter" idx="11"/>
          </p:nvPr>
        </p:nvSpPr>
        <p:spPr/>
        <p:txBody>
          <a:bodyPr/>
          <a:lstStyle/>
          <a:p>
            <a:pPr fontAlgn="base">
              <a:spcAft>
                <a:spcPct val="0"/>
              </a:spcAft>
              <a:defRPr/>
            </a:pPr>
            <a:r>
              <a:rPr lang="en-US" dirty="0"/>
              <a:t>Draft</a:t>
            </a:r>
          </a:p>
        </p:txBody>
      </p:sp>
    </p:spTree>
    <p:extLst>
      <p:ext uri="{BB962C8B-B14F-4D97-AF65-F5344CB8AC3E}">
        <p14:creationId xmlns:p14="http://schemas.microsoft.com/office/powerpoint/2010/main" val="2091202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9197722f0d_0_8"/>
          <p:cNvSpPr txBox="1">
            <a:spLocks noGrp="1"/>
          </p:cNvSpPr>
          <p:nvPr>
            <p:ph type="title"/>
          </p:nvPr>
        </p:nvSpPr>
        <p:spPr>
          <a:xfrm>
            <a:off x="838200" y="228600"/>
            <a:ext cx="7467600" cy="65095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
            </a:r>
            <a:br>
              <a:rPr lang="en-US" dirty="0"/>
            </a:br>
            <a:r>
              <a:rPr lang="en-US" dirty="0"/>
              <a:t>Caregiver Support and Public Awareness </a:t>
            </a:r>
            <a:br>
              <a:rPr lang="en-US" dirty="0"/>
            </a:br>
            <a:r>
              <a:rPr lang="en-US" dirty="0"/>
              <a:t>Workgroup</a:t>
            </a:r>
            <a:endParaRPr dirty="0"/>
          </a:p>
        </p:txBody>
      </p:sp>
      <p:sp>
        <p:nvSpPr>
          <p:cNvPr id="116" name="Google Shape;116;g9197722f0d_0_8"/>
          <p:cNvSpPr txBox="1"/>
          <p:nvPr/>
        </p:nvSpPr>
        <p:spPr>
          <a:xfrm>
            <a:off x="533400" y="1081833"/>
            <a:ext cx="8077200" cy="5166567"/>
          </a:xfrm>
          <a:prstGeom prst="rect">
            <a:avLst/>
          </a:prstGeom>
          <a:noFill/>
          <a:ln>
            <a:noFill/>
          </a:ln>
        </p:spPr>
        <p:txBody>
          <a:bodyPr spcFirstLastPara="1" wrap="square" lIns="91425" tIns="91425" rIns="91425" bIns="91425" anchor="t" anchorCtr="0">
            <a:noAutofit/>
          </a:bodyPr>
          <a:lstStyle/>
          <a:p>
            <a:pPr marL="120650" lvl="0" algn="l" rtl="0">
              <a:spcBef>
                <a:spcPts val="0"/>
              </a:spcBef>
              <a:spcAft>
                <a:spcPts val="0"/>
              </a:spcAft>
              <a:buSzPts val="1700"/>
            </a:pPr>
            <a:endParaRPr sz="1000" dirty="0"/>
          </a:p>
        </p:txBody>
      </p:sp>
      <p:graphicFrame>
        <p:nvGraphicFramePr>
          <p:cNvPr id="2" name="Table 1">
            <a:extLst>
              <a:ext uri="{FF2B5EF4-FFF2-40B4-BE49-F238E27FC236}">
                <a16:creationId xmlns:a16="http://schemas.microsoft.com/office/drawing/2014/main" xmlns="" id="{1641C60C-02A7-4E50-A36C-9927E5C8B6E9}"/>
              </a:ext>
            </a:extLst>
          </p:cNvPr>
          <p:cNvGraphicFramePr>
            <a:graphicFrameLocks noGrp="1"/>
          </p:cNvGraphicFramePr>
          <p:nvPr/>
        </p:nvGraphicFramePr>
        <p:xfrm>
          <a:off x="990600" y="1073124"/>
          <a:ext cx="7092871" cy="5438510"/>
        </p:xfrm>
        <a:graphic>
          <a:graphicData uri="http://schemas.openxmlformats.org/drawingml/2006/table">
            <a:tbl>
              <a:tblPr firstRow="1" firstCol="1" bandRow="1">
                <a:tableStyleId>{5C22544A-7EE6-4342-B048-85BDC9FD1C3A}</a:tableStyleId>
              </a:tblPr>
              <a:tblGrid>
                <a:gridCol w="7092871">
                  <a:extLst>
                    <a:ext uri="{9D8B030D-6E8A-4147-A177-3AD203B41FA5}">
                      <a16:colId xmlns:a16="http://schemas.microsoft.com/office/drawing/2014/main" xmlns="" val="4169305518"/>
                    </a:ext>
                  </a:extLst>
                </a:gridCol>
              </a:tblGrid>
              <a:tr h="0">
                <a:tc>
                  <a:txBody>
                    <a:bodyPr/>
                    <a:lstStyle/>
                    <a:p>
                      <a:pPr marL="0" marR="0">
                        <a:spcBef>
                          <a:spcPts val="0"/>
                        </a:spcBef>
                        <a:spcAft>
                          <a:spcPts val="0"/>
                        </a:spcAft>
                      </a:pPr>
                      <a:r>
                        <a:rPr lang="en-US" sz="1000" dirty="0">
                          <a:solidFill>
                            <a:schemeClr val="tx1"/>
                          </a:solidFill>
                          <a:effectLst/>
                        </a:rPr>
                        <a:t> </a:t>
                      </a:r>
                      <a:endParaRPr lang="en-US" sz="900" dirty="0">
                        <a:solidFill>
                          <a:schemeClr val="tx1"/>
                        </a:solidFill>
                        <a:effectLst/>
                      </a:endParaRPr>
                    </a:p>
                    <a:p>
                      <a:pPr marL="0" marR="0" algn="ctr">
                        <a:spcBef>
                          <a:spcPts val="0"/>
                        </a:spcBef>
                        <a:spcAft>
                          <a:spcPts val="0"/>
                        </a:spcAft>
                      </a:pPr>
                      <a:r>
                        <a:rPr lang="en-US" sz="1400" dirty="0">
                          <a:solidFill>
                            <a:schemeClr val="tx1"/>
                          </a:solidFill>
                          <a:effectLst/>
                        </a:rPr>
                        <a:t>Workgroup Members</a:t>
                      </a:r>
                      <a:endParaRPr lang="en-US" sz="1200" dirty="0">
                        <a:solidFill>
                          <a:schemeClr val="tx1"/>
                        </a:solidFill>
                        <a:effectLst/>
                      </a:endParaRPr>
                    </a:p>
                    <a:p>
                      <a:pPr marL="0" marR="0">
                        <a:lnSpc>
                          <a:spcPct val="115000"/>
                        </a:lnSpc>
                        <a:spcBef>
                          <a:spcPts val="0"/>
                        </a:spcBef>
                        <a:spcAft>
                          <a:spcPts val="0"/>
                        </a:spcAft>
                      </a:pPr>
                      <a:r>
                        <a:rPr lang="en-US" sz="10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678" marR="55678" marT="0" marB="0" anchor="ctr">
                    <a:solidFill>
                      <a:schemeClr val="accent6">
                        <a:lumMod val="20000"/>
                        <a:lumOff val="80000"/>
                      </a:schemeClr>
                    </a:solidFill>
                  </a:tcPr>
                </a:tc>
                <a:extLst>
                  <a:ext uri="{0D108BD9-81ED-4DB2-BD59-A6C34878D82A}">
                    <a16:rowId xmlns:a16="http://schemas.microsoft.com/office/drawing/2014/main" xmlns="" val="2147047690"/>
                  </a:ext>
                </a:extLst>
              </a:tr>
              <a:tr h="250210">
                <a:tc>
                  <a:txBody>
                    <a:bodyPr/>
                    <a:lstStyle/>
                    <a:p>
                      <a:pPr marL="0" marR="0">
                        <a:spcBef>
                          <a:spcPts val="0"/>
                        </a:spcBef>
                        <a:spcAft>
                          <a:spcPts val="0"/>
                        </a:spcAft>
                      </a:pPr>
                      <a:r>
                        <a:rPr lang="en-US" sz="1000" dirty="0">
                          <a:solidFill>
                            <a:schemeClr val="tx1"/>
                          </a:solidFill>
                          <a:effectLst/>
                        </a:rPr>
                        <a:t>Barb Meehan</a:t>
                      </a:r>
                      <a:endParaRPr lang="en-US" sz="900" dirty="0">
                        <a:solidFill>
                          <a:schemeClr val="tx1"/>
                        </a:solidFill>
                        <a:effectLst/>
                      </a:endParaRPr>
                    </a:p>
                    <a:p>
                      <a:pPr marL="0" marR="0">
                        <a:spcBef>
                          <a:spcPts val="0"/>
                        </a:spcBef>
                        <a:spcAft>
                          <a:spcPts val="0"/>
                        </a:spcAft>
                      </a:pPr>
                      <a:r>
                        <a:rPr lang="en-US" sz="1000" b="1" dirty="0">
                          <a:solidFill>
                            <a:schemeClr val="tx1"/>
                          </a:solidFill>
                          <a:effectLst/>
                        </a:rPr>
                        <a:t>Council Member &amp; Co-lead</a:t>
                      </a:r>
                      <a:endParaRPr lang="en-US" sz="900" b="1" dirty="0">
                        <a:solidFill>
                          <a:schemeClr val="tx1"/>
                        </a:solidFill>
                        <a:effectLst/>
                      </a:endParaRPr>
                    </a:p>
                    <a:p>
                      <a:pPr marL="0" marR="0">
                        <a:spcBef>
                          <a:spcPts val="0"/>
                        </a:spcBef>
                        <a:spcAft>
                          <a:spcPts val="0"/>
                        </a:spcAft>
                      </a:pPr>
                      <a:r>
                        <a:rPr lang="en-US" sz="1000" b="0" dirty="0">
                          <a:solidFill>
                            <a:schemeClr val="tx1"/>
                          </a:solidFill>
                          <a:effectLst/>
                        </a:rPr>
                        <a:t>Alzheimer’s Advocate/Former Caregiver</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678" marR="55678" marT="0" marB="0" anchor="ctr">
                    <a:solidFill>
                      <a:schemeClr val="accent6">
                        <a:lumMod val="20000"/>
                        <a:lumOff val="80000"/>
                      </a:schemeClr>
                    </a:solidFill>
                  </a:tcPr>
                </a:tc>
                <a:extLst>
                  <a:ext uri="{0D108BD9-81ED-4DB2-BD59-A6C34878D82A}">
                    <a16:rowId xmlns:a16="http://schemas.microsoft.com/office/drawing/2014/main" xmlns="" val="3834825529"/>
                  </a:ext>
                </a:extLst>
              </a:tr>
              <a:tr h="598654">
                <a:tc>
                  <a:txBody>
                    <a:bodyPr/>
                    <a:lstStyle/>
                    <a:p>
                      <a:pPr marL="0" marR="0">
                        <a:spcBef>
                          <a:spcPts val="0"/>
                        </a:spcBef>
                        <a:spcAft>
                          <a:spcPts val="0"/>
                        </a:spcAft>
                      </a:pPr>
                      <a:r>
                        <a:rPr lang="en-US" sz="1000" b="1" dirty="0">
                          <a:solidFill>
                            <a:schemeClr val="tx1"/>
                          </a:solidFill>
                          <a:effectLst/>
                        </a:rPr>
                        <a:t>Hector R. </a:t>
                      </a:r>
                      <a:r>
                        <a:rPr lang="en-US" sz="1000" b="1" dirty="0" err="1">
                          <a:solidFill>
                            <a:schemeClr val="tx1"/>
                          </a:solidFill>
                          <a:effectLst/>
                        </a:rPr>
                        <a:t>Montesino</a:t>
                      </a:r>
                      <a:endParaRPr lang="en-US" sz="900" b="1" dirty="0">
                        <a:solidFill>
                          <a:schemeClr val="tx1"/>
                        </a:solidFill>
                        <a:effectLst/>
                      </a:endParaRPr>
                    </a:p>
                    <a:p>
                      <a:pPr marL="0" marR="0">
                        <a:spcBef>
                          <a:spcPts val="0"/>
                        </a:spcBef>
                        <a:spcAft>
                          <a:spcPts val="0"/>
                        </a:spcAft>
                      </a:pPr>
                      <a:r>
                        <a:rPr lang="en-US" sz="1000" b="1" dirty="0">
                          <a:solidFill>
                            <a:schemeClr val="tx1"/>
                          </a:solidFill>
                          <a:effectLst/>
                        </a:rPr>
                        <a:t>Council Member &amp; Co-lead</a:t>
                      </a:r>
                    </a:p>
                    <a:p>
                      <a:pPr marL="0" marR="0">
                        <a:spcBef>
                          <a:spcPts val="0"/>
                        </a:spcBef>
                        <a:spcAft>
                          <a:spcPts val="0"/>
                        </a:spcAft>
                      </a:pPr>
                      <a:r>
                        <a:rPr lang="en-US" sz="1000" b="0" dirty="0">
                          <a:solidFill>
                            <a:schemeClr val="tx1"/>
                          </a:solidFill>
                          <a:effectLst/>
                        </a:rPr>
                        <a:t>President</a:t>
                      </a:r>
                      <a:endParaRPr lang="en-US" sz="900" b="0" dirty="0">
                        <a:solidFill>
                          <a:schemeClr val="tx1"/>
                        </a:solidFill>
                        <a:effectLst/>
                      </a:endParaRPr>
                    </a:p>
                    <a:p>
                      <a:pPr marL="0" marR="0">
                        <a:spcBef>
                          <a:spcPts val="0"/>
                        </a:spcBef>
                        <a:spcAft>
                          <a:spcPts val="0"/>
                        </a:spcAft>
                      </a:pPr>
                      <a:r>
                        <a:rPr lang="en-US" sz="1000" b="0" dirty="0">
                          <a:solidFill>
                            <a:schemeClr val="tx1"/>
                          </a:solidFill>
                          <a:effectLst/>
                        </a:rPr>
                        <a:t>Embrace Home Care Services</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678" marR="55678" marT="0" marB="0" anchor="ctr">
                    <a:solidFill>
                      <a:schemeClr val="accent6">
                        <a:lumMod val="20000"/>
                        <a:lumOff val="80000"/>
                      </a:schemeClr>
                    </a:solidFill>
                  </a:tcPr>
                </a:tc>
                <a:extLst>
                  <a:ext uri="{0D108BD9-81ED-4DB2-BD59-A6C34878D82A}">
                    <a16:rowId xmlns:a16="http://schemas.microsoft.com/office/drawing/2014/main" xmlns="" val="3430550604"/>
                  </a:ext>
                </a:extLst>
              </a:tr>
              <a:tr h="540335">
                <a:tc>
                  <a:txBody>
                    <a:bodyPr/>
                    <a:lstStyle/>
                    <a:p>
                      <a:pPr marL="0" marR="0">
                        <a:spcBef>
                          <a:spcPts val="0"/>
                        </a:spcBef>
                        <a:spcAft>
                          <a:spcPts val="0"/>
                        </a:spcAft>
                      </a:pPr>
                      <a:r>
                        <a:rPr lang="en-US" sz="1000" b="1" dirty="0">
                          <a:solidFill>
                            <a:schemeClr val="tx1"/>
                          </a:solidFill>
                          <a:effectLst/>
                        </a:rPr>
                        <a:t>Katie Brandt, MM</a:t>
                      </a:r>
                      <a:endParaRPr lang="en-US" sz="900" b="1" dirty="0">
                        <a:solidFill>
                          <a:schemeClr val="tx1"/>
                        </a:solidFill>
                        <a:effectLst/>
                      </a:endParaRPr>
                    </a:p>
                    <a:p>
                      <a:pPr marL="0" marR="0">
                        <a:spcBef>
                          <a:spcPts val="0"/>
                        </a:spcBef>
                        <a:spcAft>
                          <a:spcPts val="0"/>
                        </a:spcAft>
                      </a:pPr>
                      <a:r>
                        <a:rPr lang="en-US" sz="1000" b="0" dirty="0">
                          <a:solidFill>
                            <a:schemeClr val="tx1"/>
                          </a:solidFill>
                          <a:effectLst/>
                        </a:rPr>
                        <a:t>Director of Caregiver Support Services and Public Relations</a:t>
                      </a:r>
                      <a:endParaRPr lang="en-US" sz="900" b="0" dirty="0">
                        <a:solidFill>
                          <a:schemeClr val="tx1"/>
                        </a:solidFill>
                        <a:effectLst/>
                      </a:endParaRPr>
                    </a:p>
                    <a:p>
                      <a:pPr marL="0" marR="0">
                        <a:spcBef>
                          <a:spcPts val="0"/>
                        </a:spcBef>
                        <a:spcAft>
                          <a:spcPts val="0"/>
                        </a:spcAft>
                      </a:pPr>
                      <a:r>
                        <a:rPr lang="en-US" sz="1000" b="0" dirty="0">
                          <a:solidFill>
                            <a:schemeClr val="tx1"/>
                          </a:solidFill>
                          <a:effectLst/>
                        </a:rPr>
                        <a:t>Massachusetts General Hospital</a:t>
                      </a:r>
                      <a:endParaRPr lang="en-US" sz="900" b="0" dirty="0">
                        <a:solidFill>
                          <a:schemeClr val="tx1"/>
                        </a:solidFill>
                        <a:effectLst/>
                      </a:endParaRPr>
                    </a:p>
                    <a:p>
                      <a:pPr marL="0" marR="0">
                        <a:spcBef>
                          <a:spcPts val="0"/>
                        </a:spcBef>
                        <a:spcAft>
                          <a:spcPts val="0"/>
                        </a:spcAft>
                      </a:pPr>
                      <a:r>
                        <a:rPr lang="en-US" sz="1000" b="0" dirty="0">
                          <a:solidFill>
                            <a:schemeClr val="tx1"/>
                          </a:solidFill>
                          <a:effectLst/>
                        </a:rPr>
                        <a:t>Co-Chair, National Alzheimer’s Project Act (NAPA) Council</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678" marR="55678" marT="0" marB="0" anchor="ctr">
                    <a:solidFill>
                      <a:schemeClr val="accent6">
                        <a:lumMod val="20000"/>
                        <a:lumOff val="80000"/>
                      </a:schemeClr>
                    </a:solidFill>
                  </a:tcPr>
                </a:tc>
                <a:extLst>
                  <a:ext uri="{0D108BD9-81ED-4DB2-BD59-A6C34878D82A}">
                    <a16:rowId xmlns:a16="http://schemas.microsoft.com/office/drawing/2014/main" xmlns="" val="2992825504"/>
                  </a:ext>
                </a:extLst>
              </a:tr>
              <a:tr h="405251">
                <a:tc>
                  <a:txBody>
                    <a:bodyPr/>
                    <a:lstStyle/>
                    <a:p>
                      <a:pPr marL="0" marR="0">
                        <a:spcBef>
                          <a:spcPts val="0"/>
                        </a:spcBef>
                        <a:spcAft>
                          <a:spcPts val="0"/>
                        </a:spcAft>
                      </a:pPr>
                      <a:r>
                        <a:rPr lang="en-US" sz="1000" b="1" dirty="0">
                          <a:solidFill>
                            <a:schemeClr val="tx1"/>
                          </a:solidFill>
                          <a:effectLst/>
                        </a:rPr>
                        <a:t>Jennifer Hoadley, CDP</a:t>
                      </a:r>
                      <a:endParaRPr lang="en-US" sz="900" b="1" dirty="0">
                        <a:solidFill>
                          <a:schemeClr val="tx1"/>
                        </a:solidFill>
                        <a:effectLst/>
                      </a:endParaRPr>
                    </a:p>
                    <a:p>
                      <a:pPr marL="0" marR="0">
                        <a:spcBef>
                          <a:spcPts val="0"/>
                        </a:spcBef>
                        <a:spcAft>
                          <a:spcPts val="0"/>
                        </a:spcAft>
                      </a:pPr>
                      <a:r>
                        <a:rPr lang="en-US" sz="1000" b="0" dirty="0">
                          <a:solidFill>
                            <a:schemeClr val="tx1"/>
                          </a:solidFill>
                          <a:effectLst/>
                        </a:rPr>
                        <a:t>Regional Manager Southeastern MA</a:t>
                      </a:r>
                      <a:endParaRPr lang="en-US" sz="900" b="0" dirty="0">
                        <a:solidFill>
                          <a:schemeClr val="tx1"/>
                        </a:solidFill>
                        <a:effectLst/>
                      </a:endParaRPr>
                    </a:p>
                    <a:p>
                      <a:pPr marL="0" marR="0">
                        <a:spcBef>
                          <a:spcPts val="0"/>
                        </a:spcBef>
                        <a:spcAft>
                          <a:spcPts val="0"/>
                        </a:spcAft>
                      </a:pPr>
                      <a:r>
                        <a:rPr lang="en-US" sz="1000" b="0" dirty="0">
                          <a:solidFill>
                            <a:schemeClr val="tx1"/>
                          </a:solidFill>
                          <a:effectLst/>
                        </a:rPr>
                        <a:t>Alzheimer's Association</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678" marR="55678" marT="0" marB="0" anchor="ctr">
                    <a:solidFill>
                      <a:schemeClr val="accent6">
                        <a:lumMod val="20000"/>
                        <a:lumOff val="80000"/>
                      </a:schemeClr>
                    </a:solidFill>
                  </a:tcPr>
                </a:tc>
                <a:extLst>
                  <a:ext uri="{0D108BD9-81ED-4DB2-BD59-A6C34878D82A}">
                    <a16:rowId xmlns:a16="http://schemas.microsoft.com/office/drawing/2014/main" xmlns="" val="2947185495"/>
                  </a:ext>
                </a:extLst>
              </a:tr>
              <a:tr h="456020">
                <a:tc>
                  <a:txBody>
                    <a:bodyPr/>
                    <a:lstStyle/>
                    <a:p>
                      <a:pPr marL="0" marR="0">
                        <a:lnSpc>
                          <a:spcPct val="115000"/>
                        </a:lnSpc>
                        <a:spcBef>
                          <a:spcPts val="0"/>
                        </a:spcBef>
                        <a:spcAft>
                          <a:spcPts val="0"/>
                        </a:spcAft>
                      </a:pPr>
                      <a:r>
                        <a:rPr lang="en-US" sz="1000" b="1" dirty="0">
                          <a:solidFill>
                            <a:schemeClr val="tx1"/>
                          </a:solidFill>
                          <a:effectLst/>
                        </a:rPr>
                        <a:t>Senator Patricia </a:t>
                      </a:r>
                      <a:r>
                        <a:rPr lang="en-US" sz="1000" b="1" dirty="0" err="1">
                          <a:solidFill>
                            <a:schemeClr val="tx1"/>
                          </a:solidFill>
                          <a:effectLst/>
                        </a:rPr>
                        <a:t>Jehlen</a:t>
                      </a:r>
                      <a:endParaRPr lang="en-US" sz="900" b="1" dirty="0">
                        <a:solidFill>
                          <a:schemeClr val="tx1"/>
                        </a:solidFill>
                        <a:effectLst/>
                      </a:endParaRPr>
                    </a:p>
                    <a:p>
                      <a:pPr marL="0" marR="0">
                        <a:lnSpc>
                          <a:spcPct val="115000"/>
                        </a:lnSpc>
                        <a:spcBef>
                          <a:spcPts val="0"/>
                        </a:spcBef>
                        <a:spcAft>
                          <a:spcPts val="0"/>
                        </a:spcAft>
                      </a:pPr>
                      <a:r>
                        <a:rPr lang="en-US" sz="1000" b="0" dirty="0">
                          <a:solidFill>
                            <a:schemeClr val="tx1"/>
                          </a:solidFill>
                          <a:effectLst/>
                        </a:rPr>
                        <a:t>Council Member</a:t>
                      </a:r>
                      <a:endParaRPr lang="en-US" sz="900" b="0" dirty="0">
                        <a:solidFill>
                          <a:schemeClr val="tx1"/>
                        </a:solidFill>
                        <a:effectLst/>
                      </a:endParaRPr>
                    </a:p>
                    <a:p>
                      <a:pPr marL="0" marR="0">
                        <a:lnSpc>
                          <a:spcPct val="115000"/>
                        </a:lnSpc>
                        <a:spcBef>
                          <a:spcPts val="0"/>
                        </a:spcBef>
                        <a:spcAft>
                          <a:spcPts val="0"/>
                        </a:spcAft>
                      </a:pPr>
                      <a:r>
                        <a:rPr lang="en-US" sz="1000" b="0" dirty="0">
                          <a:solidFill>
                            <a:schemeClr val="tx1"/>
                          </a:solidFill>
                          <a:effectLst/>
                        </a:rPr>
                        <a:t>Co-chair, Joint Committee on Elder Affairs</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678" marR="55678" marT="0" marB="0" anchor="ctr">
                    <a:solidFill>
                      <a:schemeClr val="accent6">
                        <a:lumMod val="20000"/>
                        <a:lumOff val="80000"/>
                      </a:schemeClr>
                    </a:solidFill>
                  </a:tcPr>
                </a:tc>
                <a:extLst>
                  <a:ext uri="{0D108BD9-81ED-4DB2-BD59-A6C34878D82A}">
                    <a16:rowId xmlns:a16="http://schemas.microsoft.com/office/drawing/2014/main" xmlns="" val="188866560"/>
                  </a:ext>
                </a:extLst>
              </a:tr>
              <a:tr h="552185">
                <a:tc>
                  <a:txBody>
                    <a:bodyPr/>
                    <a:lstStyle/>
                    <a:p>
                      <a:pPr marL="0" marR="0">
                        <a:lnSpc>
                          <a:spcPct val="115000"/>
                        </a:lnSpc>
                        <a:spcBef>
                          <a:spcPts val="0"/>
                        </a:spcBef>
                        <a:spcAft>
                          <a:spcPts val="0"/>
                        </a:spcAft>
                      </a:pPr>
                      <a:r>
                        <a:rPr lang="en-US" sz="1000" b="1" dirty="0" err="1">
                          <a:solidFill>
                            <a:schemeClr val="tx1"/>
                          </a:solidFill>
                          <a:effectLst/>
                        </a:rPr>
                        <a:t>Rhiana</a:t>
                      </a:r>
                      <a:r>
                        <a:rPr lang="en-US" sz="1000" b="1" dirty="0">
                          <a:solidFill>
                            <a:schemeClr val="tx1"/>
                          </a:solidFill>
                          <a:effectLst/>
                        </a:rPr>
                        <a:t> Kohl </a:t>
                      </a:r>
                      <a:endParaRPr lang="en-US" sz="900" b="1" dirty="0">
                        <a:solidFill>
                          <a:schemeClr val="tx1"/>
                        </a:solidFill>
                        <a:effectLst/>
                      </a:endParaRPr>
                    </a:p>
                    <a:p>
                      <a:pPr marL="0" marR="0">
                        <a:lnSpc>
                          <a:spcPct val="115000"/>
                        </a:lnSpc>
                        <a:spcBef>
                          <a:spcPts val="0"/>
                        </a:spcBef>
                        <a:spcAft>
                          <a:spcPts val="0"/>
                        </a:spcAft>
                      </a:pPr>
                      <a:r>
                        <a:rPr lang="en-US" sz="1000" b="0" dirty="0">
                          <a:solidFill>
                            <a:schemeClr val="tx1"/>
                          </a:solidFill>
                          <a:effectLst/>
                        </a:rPr>
                        <a:t>Council Member</a:t>
                      </a:r>
                      <a:endParaRPr lang="en-US" sz="900" b="0" dirty="0">
                        <a:solidFill>
                          <a:schemeClr val="tx1"/>
                        </a:solidFill>
                        <a:effectLst/>
                      </a:endParaRPr>
                    </a:p>
                    <a:p>
                      <a:pPr marL="0" marR="0">
                        <a:lnSpc>
                          <a:spcPct val="115000"/>
                        </a:lnSpc>
                        <a:spcBef>
                          <a:spcPts val="0"/>
                        </a:spcBef>
                        <a:spcAft>
                          <a:spcPts val="0"/>
                        </a:spcAft>
                      </a:pPr>
                      <a:r>
                        <a:rPr lang="en-US" sz="1000" b="0" dirty="0">
                          <a:solidFill>
                            <a:schemeClr val="tx1"/>
                          </a:solidFill>
                          <a:effectLst/>
                        </a:rPr>
                        <a:t>Caregiver</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678" marR="55678" marT="0" marB="0" anchor="ctr">
                    <a:solidFill>
                      <a:schemeClr val="accent6">
                        <a:lumMod val="20000"/>
                        <a:lumOff val="80000"/>
                      </a:schemeClr>
                    </a:solidFill>
                  </a:tcPr>
                </a:tc>
                <a:extLst>
                  <a:ext uri="{0D108BD9-81ED-4DB2-BD59-A6C34878D82A}">
                    <a16:rowId xmlns:a16="http://schemas.microsoft.com/office/drawing/2014/main" xmlns="" val="215928528"/>
                  </a:ext>
                </a:extLst>
              </a:tr>
              <a:tr h="447015">
                <a:tc>
                  <a:txBody>
                    <a:bodyPr/>
                    <a:lstStyle/>
                    <a:p>
                      <a:pPr marL="0" marR="0">
                        <a:lnSpc>
                          <a:spcPct val="115000"/>
                        </a:lnSpc>
                        <a:spcBef>
                          <a:spcPts val="0"/>
                        </a:spcBef>
                        <a:spcAft>
                          <a:spcPts val="0"/>
                        </a:spcAft>
                      </a:pPr>
                      <a:r>
                        <a:rPr lang="en-US" sz="1000" b="1" dirty="0">
                          <a:solidFill>
                            <a:schemeClr val="tx1"/>
                          </a:solidFill>
                          <a:effectLst/>
                        </a:rPr>
                        <a:t>Kathryn </a:t>
                      </a:r>
                      <a:r>
                        <a:rPr lang="en-US" sz="1000" b="1" dirty="0" err="1">
                          <a:solidFill>
                            <a:schemeClr val="tx1"/>
                          </a:solidFill>
                          <a:effectLst/>
                        </a:rPr>
                        <a:t>Perrella</a:t>
                      </a:r>
                      <a:r>
                        <a:rPr lang="en-US" sz="1000" b="1" dirty="0">
                          <a:solidFill>
                            <a:schemeClr val="tx1"/>
                          </a:solidFill>
                          <a:effectLst/>
                        </a:rPr>
                        <a:t>, LSW, CIRS A/D</a:t>
                      </a:r>
                      <a:endParaRPr lang="en-US" sz="900" b="1" dirty="0">
                        <a:solidFill>
                          <a:schemeClr val="tx1"/>
                        </a:solidFill>
                        <a:effectLst/>
                      </a:endParaRPr>
                    </a:p>
                    <a:p>
                      <a:pPr marL="0" marR="0">
                        <a:lnSpc>
                          <a:spcPts val="1265"/>
                        </a:lnSpc>
                        <a:spcBef>
                          <a:spcPts val="0"/>
                        </a:spcBef>
                        <a:spcAft>
                          <a:spcPts val="0"/>
                        </a:spcAft>
                      </a:pPr>
                      <a:r>
                        <a:rPr lang="en-US" sz="1000" b="0" dirty="0">
                          <a:solidFill>
                            <a:schemeClr val="tx1"/>
                          </a:solidFill>
                          <a:effectLst/>
                        </a:rPr>
                        <a:t>Options Program Manager</a:t>
                      </a:r>
                      <a:endParaRPr lang="en-US" sz="900" b="0" dirty="0">
                        <a:solidFill>
                          <a:schemeClr val="tx1"/>
                        </a:solidFill>
                        <a:effectLst/>
                      </a:endParaRPr>
                    </a:p>
                    <a:p>
                      <a:pPr marL="0" marR="0">
                        <a:lnSpc>
                          <a:spcPct val="115000"/>
                        </a:lnSpc>
                        <a:spcBef>
                          <a:spcPts val="0"/>
                        </a:spcBef>
                        <a:spcAft>
                          <a:spcPts val="0"/>
                        </a:spcAft>
                      </a:pPr>
                      <a:r>
                        <a:rPr lang="en-US" sz="1000" b="0" dirty="0">
                          <a:solidFill>
                            <a:schemeClr val="tx1"/>
                          </a:solidFill>
                          <a:effectLst/>
                        </a:rPr>
                        <a:t>Elder Services of the Merrimack Valley and North Shore</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678" marR="55678" marT="0" marB="0" anchor="ctr">
                    <a:solidFill>
                      <a:schemeClr val="accent6">
                        <a:lumMod val="20000"/>
                        <a:lumOff val="80000"/>
                      </a:schemeClr>
                    </a:solidFill>
                  </a:tcPr>
                </a:tc>
                <a:extLst>
                  <a:ext uri="{0D108BD9-81ED-4DB2-BD59-A6C34878D82A}">
                    <a16:rowId xmlns:a16="http://schemas.microsoft.com/office/drawing/2014/main" xmlns="" val="1609362992"/>
                  </a:ext>
                </a:extLst>
              </a:tr>
              <a:tr h="456020">
                <a:tc>
                  <a:txBody>
                    <a:bodyPr/>
                    <a:lstStyle/>
                    <a:p>
                      <a:pPr marL="0" marR="0">
                        <a:lnSpc>
                          <a:spcPct val="115000"/>
                        </a:lnSpc>
                        <a:spcBef>
                          <a:spcPts val="0"/>
                        </a:spcBef>
                        <a:spcAft>
                          <a:spcPts val="0"/>
                        </a:spcAft>
                      </a:pPr>
                      <a:r>
                        <a:rPr lang="en-US" sz="1000" b="1" dirty="0">
                          <a:solidFill>
                            <a:schemeClr val="tx1"/>
                          </a:solidFill>
                          <a:effectLst/>
                        </a:rPr>
                        <a:t>Susan Salisbury</a:t>
                      </a:r>
                      <a:endParaRPr lang="en-US" sz="900" b="1" dirty="0">
                        <a:solidFill>
                          <a:schemeClr val="tx1"/>
                        </a:solidFill>
                        <a:effectLst/>
                      </a:endParaRPr>
                    </a:p>
                    <a:p>
                      <a:pPr marL="0" marR="0">
                        <a:lnSpc>
                          <a:spcPct val="115000"/>
                        </a:lnSpc>
                        <a:spcBef>
                          <a:spcPts val="0"/>
                        </a:spcBef>
                        <a:spcAft>
                          <a:spcPts val="0"/>
                        </a:spcAft>
                      </a:pPr>
                      <a:r>
                        <a:rPr lang="en-US" sz="1000" b="0" dirty="0">
                          <a:solidFill>
                            <a:schemeClr val="tx1"/>
                          </a:solidFill>
                          <a:effectLst/>
                        </a:rPr>
                        <a:t>Community Services and Information Director</a:t>
                      </a:r>
                      <a:endParaRPr lang="en-US" sz="900" b="0" dirty="0">
                        <a:solidFill>
                          <a:schemeClr val="tx1"/>
                        </a:solidFill>
                        <a:effectLst/>
                      </a:endParaRPr>
                    </a:p>
                    <a:p>
                      <a:pPr marL="0" marR="0">
                        <a:lnSpc>
                          <a:spcPct val="115000"/>
                        </a:lnSpc>
                        <a:spcBef>
                          <a:spcPts val="0"/>
                        </a:spcBef>
                        <a:spcAft>
                          <a:spcPts val="0"/>
                        </a:spcAft>
                      </a:pPr>
                      <a:r>
                        <a:rPr lang="en-US" sz="1000" b="0" dirty="0">
                          <a:solidFill>
                            <a:schemeClr val="tx1"/>
                          </a:solidFill>
                          <a:effectLst/>
                        </a:rPr>
                        <a:t>Tri-Valley, Inc.</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678" marR="55678" marT="0" marB="0" anchor="ctr">
                    <a:solidFill>
                      <a:schemeClr val="accent6">
                        <a:lumMod val="20000"/>
                        <a:lumOff val="80000"/>
                      </a:schemeClr>
                    </a:solidFill>
                  </a:tcPr>
                </a:tc>
                <a:extLst>
                  <a:ext uri="{0D108BD9-81ED-4DB2-BD59-A6C34878D82A}">
                    <a16:rowId xmlns:a16="http://schemas.microsoft.com/office/drawing/2014/main" xmlns="" val="2517950852"/>
                  </a:ext>
                </a:extLst>
              </a:tr>
              <a:tr h="611366">
                <a:tc>
                  <a:txBody>
                    <a:bodyPr/>
                    <a:lstStyle/>
                    <a:p>
                      <a:pPr marL="0" marR="0">
                        <a:lnSpc>
                          <a:spcPct val="115000"/>
                        </a:lnSpc>
                        <a:spcBef>
                          <a:spcPts val="0"/>
                        </a:spcBef>
                        <a:spcAft>
                          <a:spcPts val="0"/>
                        </a:spcAft>
                      </a:pPr>
                      <a:r>
                        <a:rPr lang="en-US" sz="1000" b="1" dirty="0">
                          <a:solidFill>
                            <a:schemeClr val="tx1"/>
                          </a:solidFill>
                          <a:effectLst/>
                        </a:rPr>
                        <a:t>Patty Sullivan </a:t>
                      </a:r>
                      <a:endParaRPr lang="en-US" sz="900" b="1" dirty="0">
                        <a:solidFill>
                          <a:schemeClr val="tx1"/>
                        </a:solidFill>
                        <a:effectLst/>
                      </a:endParaRPr>
                    </a:p>
                    <a:p>
                      <a:pPr marL="0" marR="0">
                        <a:lnSpc>
                          <a:spcPct val="115000"/>
                        </a:lnSpc>
                        <a:spcBef>
                          <a:spcPts val="0"/>
                        </a:spcBef>
                        <a:spcAft>
                          <a:spcPts val="0"/>
                        </a:spcAft>
                      </a:pPr>
                      <a:r>
                        <a:rPr lang="en-US" sz="1000" b="0" dirty="0">
                          <a:solidFill>
                            <a:schemeClr val="tx1"/>
                          </a:solidFill>
                          <a:effectLst/>
                        </a:rPr>
                        <a:t>Program Director</a:t>
                      </a:r>
                      <a:endParaRPr lang="en-US" sz="900" b="0" dirty="0">
                        <a:solidFill>
                          <a:schemeClr val="tx1"/>
                        </a:solidFill>
                        <a:effectLst/>
                      </a:endParaRPr>
                    </a:p>
                    <a:p>
                      <a:pPr marL="0" marR="0">
                        <a:lnSpc>
                          <a:spcPct val="115000"/>
                        </a:lnSpc>
                        <a:spcBef>
                          <a:spcPts val="0"/>
                        </a:spcBef>
                        <a:spcAft>
                          <a:spcPts val="0"/>
                        </a:spcAft>
                      </a:pPr>
                      <a:r>
                        <a:rPr lang="en-US" sz="1000" b="0" dirty="0">
                          <a:solidFill>
                            <a:schemeClr val="tx1"/>
                          </a:solidFill>
                          <a:effectLst/>
                        </a:rPr>
                        <a:t>Dementia Friendly Massachusetts</a:t>
                      </a:r>
                      <a:endParaRPr lang="en-US" sz="900" b="0" dirty="0">
                        <a:solidFill>
                          <a:schemeClr val="tx1"/>
                        </a:solidFill>
                        <a:effectLst/>
                      </a:endParaRPr>
                    </a:p>
                    <a:p>
                      <a:pPr marL="0" marR="0">
                        <a:lnSpc>
                          <a:spcPct val="115000"/>
                        </a:lnSpc>
                        <a:spcBef>
                          <a:spcPts val="0"/>
                        </a:spcBef>
                        <a:spcAft>
                          <a:spcPts val="0"/>
                        </a:spcAft>
                      </a:pPr>
                      <a:r>
                        <a:rPr lang="en-US" sz="1000" b="0" dirty="0">
                          <a:solidFill>
                            <a:schemeClr val="tx1"/>
                          </a:solidFill>
                          <a:effectLst/>
                        </a:rPr>
                        <a:t>Massachusetts Councils on Aging (MCOA)</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678" marR="55678" marT="0" marB="0" anchor="ctr">
                    <a:solidFill>
                      <a:schemeClr val="accent6">
                        <a:lumMod val="20000"/>
                        <a:lumOff val="80000"/>
                      </a:schemeClr>
                    </a:solidFill>
                  </a:tcPr>
                </a:tc>
                <a:extLst>
                  <a:ext uri="{0D108BD9-81ED-4DB2-BD59-A6C34878D82A}">
                    <a16:rowId xmlns:a16="http://schemas.microsoft.com/office/drawing/2014/main" xmlns="" val="3790945663"/>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63A4FC-36D4-2045-ABEF-888D9ED411B9}" type="slidenum">
              <a:rPr lang="en-US" smtClean="0"/>
              <a:pPr/>
              <a:t>34</a:t>
            </a:fld>
            <a:endParaRPr lang="en-US" dirty="0"/>
          </a:p>
        </p:txBody>
      </p:sp>
      <p:sp>
        <p:nvSpPr>
          <p:cNvPr id="2" name="TextBox 1">
            <a:extLst>
              <a:ext uri="{FF2B5EF4-FFF2-40B4-BE49-F238E27FC236}">
                <a16:creationId xmlns:a16="http://schemas.microsoft.com/office/drawing/2014/main" xmlns="" id="{355DE4DE-9908-9740-AA61-730B96C407C1}"/>
              </a:ext>
            </a:extLst>
          </p:cNvPr>
          <p:cNvSpPr txBox="1"/>
          <p:nvPr/>
        </p:nvSpPr>
        <p:spPr>
          <a:xfrm>
            <a:off x="1" y="2773600"/>
            <a:ext cx="184731" cy="369332"/>
          </a:xfrm>
          <a:prstGeom prst="rect">
            <a:avLst/>
          </a:prstGeom>
          <a:noFill/>
        </p:spPr>
        <p:txBody>
          <a:bodyPr wrap="none" rtlCol="0">
            <a:spAutoFit/>
          </a:bodyPr>
          <a:lstStyle/>
          <a:p>
            <a:endParaRPr lang="en-US" dirty="0"/>
          </a:p>
        </p:txBody>
      </p:sp>
      <p:sp>
        <p:nvSpPr>
          <p:cNvPr id="6" name="Content Placeholder 5">
            <a:extLst>
              <a:ext uri="{FF2B5EF4-FFF2-40B4-BE49-F238E27FC236}">
                <a16:creationId xmlns:a16="http://schemas.microsoft.com/office/drawing/2014/main" xmlns="" id="{8557A88F-8722-D944-A8F6-05F010782F00}"/>
              </a:ext>
            </a:extLst>
          </p:cNvPr>
          <p:cNvSpPr>
            <a:spLocks noGrp="1"/>
          </p:cNvSpPr>
          <p:nvPr>
            <p:ph idx="1"/>
          </p:nvPr>
        </p:nvSpPr>
        <p:spPr>
          <a:xfrm>
            <a:off x="184732" y="994094"/>
            <a:ext cx="8883068" cy="5441950"/>
          </a:xfrm>
        </p:spPr>
        <p:txBody>
          <a:bodyPr>
            <a:normAutofit fontScale="25000" lnSpcReduction="20000"/>
          </a:bodyPr>
          <a:lstStyle/>
          <a:p>
            <a:pPr marL="0" lvl="0" indent="0">
              <a:buNone/>
            </a:pPr>
            <a:r>
              <a:rPr lang="en-US" sz="6400" b="0" dirty="0"/>
              <a:t>Council expressed concern around increased stress among caregivers from:</a:t>
            </a:r>
          </a:p>
          <a:p>
            <a:pPr marL="514350" lvl="1" indent="-287338"/>
            <a:r>
              <a:rPr lang="en-US" sz="6400" b="0" dirty="0"/>
              <a:t>Disruption in routine; social isolation; lack of meaningful engagement</a:t>
            </a:r>
          </a:p>
          <a:p>
            <a:pPr marL="514350" lvl="1" indent="-287338"/>
            <a:r>
              <a:rPr lang="en-US" sz="6400" b="0" dirty="0"/>
              <a:t>Fewer supports (e.g., in-home support, adult day health, friends, family)</a:t>
            </a:r>
          </a:p>
          <a:p>
            <a:pPr marL="514350" lvl="1" indent="-287338"/>
            <a:r>
              <a:rPr lang="en-US" sz="6400" b="0" dirty="0"/>
              <a:t>Restricted visits for PLWD in residential care</a:t>
            </a:r>
          </a:p>
          <a:p>
            <a:pPr marL="0" indent="0">
              <a:buNone/>
            </a:pPr>
            <a:endParaRPr lang="en-US" sz="200" b="0" dirty="0"/>
          </a:p>
          <a:p>
            <a:pPr marL="0" indent="0">
              <a:buNone/>
            </a:pPr>
            <a:r>
              <a:rPr lang="en-US" sz="6400" b="0" dirty="0"/>
              <a:t>Council’s initial suggested solutions:</a:t>
            </a:r>
          </a:p>
          <a:p>
            <a:pPr marL="514350" lvl="1" indent="-287338"/>
            <a:r>
              <a:rPr lang="en-US" sz="6400" b="0" dirty="0"/>
              <a:t>Provide 4-hour respite opportunities for dementia caregivers</a:t>
            </a:r>
          </a:p>
          <a:p>
            <a:pPr marL="514350" lvl="1" indent="-287338"/>
            <a:r>
              <a:rPr lang="en-US" sz="6400" b="0" dirty="0"/>
              <a:t>Develop a telephonic companion visitation program for PLWD</a:t>
            </a:r>
          </a:p>
          <a:p>
            <a:pPr marL="227012" lvl="1" indent="0">
              <a:buNone/>
            </a:pPr>
            <a:endParaRPr lang="en-US" sz="200" b="0" dirty="0"/>
          </a:p>
          <a:p>
            <a:pPr marL="342900" lvl="1" indent="-342900">
              <a:buSzPct val="100000"/>
              <a:buNone/>
            </a:pPr>
            <a:r>
              <a:rPr lang="en-US" sz="6400" b="0" dirty="0"/>
              <a:t>Council’s charge:</a:t>
            </a:r>
          </a:p>
          <a:p>
            <a:pPr marL="514350" lvl="1" indent="-287338"/>
            <a:r>
              <a:rPr lang="en-US" sz="6400" b="0" dirty="0"/>
              <a:t>Identify strategies to support caregivers of PLWD to implement in the short term</a:t>
            </a:r>
          </a:p>
          <a:p>
            <a:pPr marL="227012" lvl="1" indent="0">
              <a:buNone/>
            </a:pPr>
            <a:endParaRPr lang="en-US" sz="800" b="0" dirty="0"/>
          </a:p>
          <a:p>
            <a:pPr marL="342900" lvl="1" indent="-342900">
              <a:buSzPct val="100000"/>
              <a:buNone/>
            </a:pPr>
            <a:r>
              <a:rPr lang="en-US" sz="6400" b="0" dirty="0"/>
              <a:t>Activities conducted after Council meeting:</a:t>
            </a:r>
          </a:p>
          <a:p>
            <a:pPr marL="514350" lvl="1" indent="-287338"/>
            <a:r>
              <a:rPr lang="en-US" sz="6400" b="0" dirty="0"/>
              <a:t>EOEA team examined current services and support landscape; identified challenges</a:t>
            </a:r>
          </a:p>
          <a:p>
            <a:pPr marL="514350" lvl="1" indent="-287338"/>
            <a:r>
              <a:rPr lang="en-US" sz="6400" b="0" dirty="0"/>
              <a:t>Due to the challenge around lack of awareness of and subsequent access to services:</a:t>
            </a:r>
          </a:p>
          <a:p>
            <a:pPr marL="687388" lvl="2" indent="-173038">
              <a:buFont typeface="Arial" panose="020B0604020202020204" pitchFamily="34" charset="0"/>
              <a:buChar char="•"/>
            </a:pPr>
            <a:r>
              <a:rPr lang="en-US" sz="6400" b="0" dirty="0">
                <a:latin typeface="Calibri" panose="020F0502020204030204" pitchFamily="34" charset="0"/>
              </a:rPr>
              <a:t>Role of Public Awareness Workgroup was expanded to include Caregiver </a:t>
            </a:r>
            <a:r>
              <a:rPr lang="en-US" sz="6400" dirty="0">
                <a:latin typeface="Calibri" panose="020F0502020204030204" pitchFamily="34" charset="0"/>
              </a:rPr>
              <a:t>S</a:t>
            </a:r>
            <a:r>
              <a:rPr lang="en-US" sz="6400" b="0" dirty="0">
                <a:latin typeface="Calibri" panose="020F0502020204030204" pitchFamily="34" charset="0"/>
              </a:rPr>
              <a:t>upport </a:t>
            </a:r>
          </a:p>
          <a:p>
            <a:pPr marL="514350" lvl="2" indent="0"/>
            <a:endParaRPr lang="en-US" sz="6400" b="0" dirty="0">
              <a:latin typeface="Calibri" panose="020F0502020204030204" pitchFamily="34" charset="0"/>
            </a:endParaRPr>
          </a:p>
          <a:p>
            <a:pPr marL="687388" lvl="2" indent="-173038">
              <a:buFont typeface="Arial" panose="020B0604020202020204" pitchFamily="34" charset="0"/>
              <a:buChar char="•"/>
            </a:pPr>
            <a:r>
              <a:rPr lang="en-US" sz="6400" b="0" dirty="0">
                <a:latin typeface="Calibri" panose="020F0502020204030204" pitchFamily="34" charset="0"/>
              </a:rPr>
              <a:t>A “secret shopper” exercise was conducted</a:t>
            </a:r>
          </a:p>
          <a:p>
            <a:pPr marL="227012" lvl="1" indent="0">
              <a:buNone/>
            </a:pPr>
            <a:endParaRPr lang="en-US" sz="2000" b="0" dirty="0"/>
          </a:p>
          <a:p>
            <a:pPr lvl="1"/>
            <a:endParaRPr lang="en-US" b="0" dirty="0"/>
          </a:p>
          <a:p>
            <a:pPr marL="0" indent="0">
              <a:buNone/>
            </a:pPr>
            <a:endParaRPr lang="en-US" sz="1200" i="1" u="sng" dirty="0"/>
          </a:p>
        </p:txBody>
      </p:sp>
      <p:sp>
        <p:nvSpPr>
          <p:cNvPr id="5" name="Footer Placeholder 4">
            <a:extLst>
              <a:ext uri="{FF2B5EF4-FFF2-40B4-BE49-F238E27FC236}">
                <a16:creationId xmlns:a16="http://schemas.microsoft.com/office/drawing/2014/main" xmlns="" id="{3A1F9ADF-9EF1-433C-943D-B20FF451A12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Google Shape;114;g9197722f0d_0_8">
            <a:extLst>
              <a:ext uri="{FF2B5EF4-FFF2-40B4-BE49-F238E27FC236}">
                <a16:creationId xmlns:a16="http://schemas.microsoft.com/office/drawing/2014/main" xmlns="" id="{FB97509C-EC78-49DF-B209-F848C03AC02A}"/>
              </a:ext>
            </a:extLst>
          </p:cNvPr>
          <p:cNvSpPr txBox="1">
            <a:spLocks/>
          </p:cNvSpPr>
          <p:nvPr/>
        </p:nvSpPr>
        <p:spPr bwMode="white">
          <a:xfrm>
            <a:off x="914400" y="76200"/>
            <a:ext cx="5664300" cy="838200"/>
          </a:xfrm>
          <a:prstGeom prst="rect">
            <a:avLst/>
          </a:prstGeom>
          <a:noFill/>
          <a:ln w="9525" algn="ctr">
            <a:noFill/>
            <a:miter lim="800000"/>
            <a:headEnd/>
            <a:tailEnd/>
          </a:ln>
        </p:spPr>
        <p:txBody>
          <a:bodyPr spcFirstLastPara="1" vert="horz" wrap="square" lIns="91425" tIns="45700" rIns="91425" bIns="45700" numCol="1" anchor="b" anchorCtr="0" compatLnSpc="1">
            <a:prstTxWarp prst="textNoShape">
              <a:avLst/>
            </a:prstTxWarp>
            <a:noAutofit/>
          </a:bodyPr>
          <a:lstStyle>
            <a:lvl1pPr algn="l" rtl="0" eaLnBrk="0" fontAlgn="base" hangingPunct="0">
              <a:spcBef>
                <a:spcPct val="20000"/>
              </a:spcBef>
              <a:spcAft>
                <a:spcPct val="0"/>
              </a:spcAft>
              <a:tabLst>
                <a:tab pos="915988" algn="l"/>
              </a:tabLst>
              <a:defRPr sz="2400" b="1">
                <a:solidFill>
                  <a:srgbClr val="FFC000"/>
                </a:solidFill>
                <a:latin typeface="Calibri" pitchFamily="34" charset="0"/>
                <a:ea typeface="+mj-ea"/>
                <a:cs typeface="Calibri" pitchFamily="34" charset="0"/>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a:lstStyle>
          <a:p>
            <a:pPr>
              <a:spcBef>
                <a:spcPts val="0"/>
              </a:spcBef>
              <a:spcAft>
                <a:spcPts val="0"/>
              </a:spcAft>
            </a:pPr>
            <a:r>
              <a:rPr lang="en-US" kern="0" dirty="0"/>
              <a:t/>
            </a:r>
            <a:br>
              <a:rPr lang="en-US" kern="0" dirty="0"/>
            </a:br>
            <a:r>
              <a:rPr lang="en-US" kern="0" dirty="0"/>
              <a:t/>
            </a:r>
            <a:br>
              <a:rPr lang="en-US" kern="0" dirty="0"/>
            </a:br>
            <a:r>
              <a:rPr lang="en-US" kern="0" dirty="0"/>
              <a:t>Council’s Initial Discussion and </a:t>
            </a:r>
          </a:p>
          <a:p>
            <a:pPr>
              <a:spcBef>
                <a:spcPts val="0"/>
              </a:spcBef>
              <a:spcAft>
                <a:spcPts val="0"/>
              </a:spcAft>
            </a:pPr>
            <a:r>
              <a:rPr lang="en-US" kern="0" dirty="0"/>
              <a:t>Immediate Activities Conducted</a:t>
            </a:r>
          </a:p>
        </p:txBody>
      </p:sp>
    </p:spTree>
    <p:extLst>
      <p:ext uri="{BB962C8B-B14F-4D97-AF65-F5344CB8AC3E}">
        <p14:creationId xmlns:p14="http://schemas.microsoft.com/office/powerpoint/2010/main" val="74306941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63A4FC-36D4-2045-ABEF-888D9ED411B9}" type="slidenum">
              <a:rPr lang="en-US" smtClean="0"/>
              <a:pPr/>
              <a:t>35</a:t>
            </a:fld>
            <a:endParaRPr lang="en-US" dirty="0"/>
          </a:p>
        </p:txBody>
      </p:sp>
      <p:sp>
        <p:nvSpPr>
          <p:cNvPr id="2" name="TextBox 1">
            <a:extLst>
              <a:ext uri="{FF2B5EF4-FFF2-40B4-BE49-F238E27FC236}">
                <a16:creationId xmlns:a16="http://schemas.microsoft.com/office/drawing/2014/main" xmlns="" id="{355DE4DE-9908-9740-AA61-730B96C407C1}"/>
              </a:ext>
            </a:extLst>
          </p:cNvPr>
          <p:cNvSpPr txBox="1"/>
          <p:nvPr/>
        </p:nvSpPr>
        <p:spPr>
          <a:xfrm>
            <a:off x="1" y="2773600"/>
            <a:ext cx="184731" cy="369332"/>
          </a:xfrm>
          <a:prstGeom prst="rect">
            <a:avLst/>
          </a:prstGeom>
          <a:noFill/>
        </p:spPr>
        <p:txBody>
          <a:bodyPr wrap="none" rtlCol="0">
            <a:spAutoFit/>
          </a:bodyPr>
          <a:lstStyle/>
          <a:p>
            <a:endParaRPr lang="en-US" dirty="0"/>
          </a:p>
        </p:txBody>
      </p:sp>
      <p:sp>
        <p:nvSpPr>
          <p:cNvPr id="6" name="Content Placeholder 5">
            <a:extLst>
              <a:ext uri="{FF2B5EF4-FFF2-40B4-BE49-F238E27FC236}">
                <a16:creationId xmlns:a16="http://schemas.microsoft.com/office/drawing/2014/main" xmlns="" id="{8557A88F-8722-D944-A8F6-05F010782F00}"/>
              </a:ext>
            </a:extLst>
          </p:cNvPr>
          <p:cNvSpPr>
            <a:spLocks noGrp="1"/>
          </p:cNvSpPr>
          <p:nvPr>
            <p:ph idx="1"/>
          </p:nvPr>
        </p:nvSpPr>
        <p:spPr>
          <a:xfrm>
            <a:off x="473596" y="1066800"/>
            <a:ext cx="8213204" cy="5029200"/>
          </a:xfrm>
        </p:spPr>
        <p:txBody>
          <a:bodyPr>
            <a:normAutofit/>
          </a:bodyPr>
          <a:lstStyle/>
          <a:p>
            <a:pPr lvl="1"/>
            <a:endParaRPr lang="en-US" b="0" dirty="0"/>
          </a:p>
          <a:p>
            <a:pPr marL="0" indent="0">
              <a:buNone/>
            </a:pPr>
            <a:endParaRPr lang="en-US" sz="1200" i="1" u="sng" dirty="0"/>
          </a:p>
        </p:txBody>
      </p:sp>
      <p:sp>
        <p:nvSpPr>
          <p:cNvPr id="5" name="Footer Placeholder 4">
            <a:extLst>
              <a:ext uri="{FF2B5EF4-FFF2-40B4-BE49-F238E27FC236}">
                <a16:creationId xmlns:a16="http://schemas.microsoft.com/office/drawing/2014/main" xmlns="" id="{3A1F9ADF-9EF1-433C-943D-B20FF451A12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Google Shape;114;g9197722f0d_0_8">
            <a:extLst>
              <a:ext uri="{FF2B5EF4-FFF2-40B4-BE49-F238E27FC236}">
                <a16:creationId xmlns:a16="http://schemas.microsoft.com/office/drawing/2014/main" xmlns="" id="{FB97509C-EC78-49DF-B209-F848C03AC02A}"/>
              </a:ext>
            </a:extLst>
          </p:cNvPr>
          <p:cNvSpPr txBox="1">
            <a:spLocks/>
          </p:cNvSpPr>
          <p:nvPr/>
        </p:nvSpPr>
        <p:spPr bwMode="white">
          <a:xfrm>
            <a:off x="914400" y="76200"/>
            <a:ext cx="6705600" cy="838200"/>
          </a:xfrm>
          <a:prstGeom prst="rect">
            <a:avLst/>
          </a:prstGeom>
          <a:noFill/>
          <a:ln w="9525" algn="ctr">
            <a:noFill/>
            <a:miter lim="800000"/>
            <a:headEnd/>
            <a:tailEnd/>
          </a:ln>
        </p:spPr>
        <p:txBody>
          <a:bodyPr spcFirstLastPara="1" vert="horz" wrap="square" lIns="91425" tIns="45700" rIns="91425" bIns="45700" numCol="1" anchor="b" anchorCtr="0" compatLnSpc="1">
            <a:prstTxWarp prst="textNoShape">
              <a:avLst/>
            </a:prstTxWarp>
            <a:noAutofit/>
          </a:bodyPr>
          <a:lstStyle>
            <a:lvl1pPr algn="l" rtl="0" eaLnBrk="0" fontAlgn="base" hangingPunct="0">
              <a:spcBef>
                <a:spcPct val="20000"/>
              </a:spcBef>
              <a:spcAft>
                <a:spcPct val="0"/>
              </a:spcAft>
              <a:tabLst>
                <a:tab pos="915988" algn="l"/>
              </a:tabLst>
              <a:defRPr sz="2400" b="1">
                <a:solidFill>
                  <a:srgbClr val="FFC000"/>
                </a:solidFill>
                <a:latin typeface="Calibri" pitchFamily="34" charset="0"/>
                <a:ea typeface="+mj-ea"/>
                <a:cs typeface="Calibri" pitchFamily="34" charset="0"/>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a:lstStyle>
          <a:p>
            <a:pPr>
              <a:spcBef>
                <a:spcPts val="0"/>
              </a:spcBef>
              <a:spcAft>
                <a:spcPts val="0"/>
              </a:spcAft>
            </a:pPr>
            <a:r>
              <a:rPr lang="en-US" kern="0" dirty="0"/>
              <a:t/>
            </a:r>
            <a:br>
              <a:rPr lang="en-US" kern="0" dirty="0"/>
            </a:br>
            <a:r>
              <a:rPr lang="en-US" kern="0" dirty="0"/>
              <a:t/>
            </a:r>
            <a:br>
              <a:rPr lang="en-US" kern="0" dirty="0"/>
            </a:br>
            <a:r>
              <a:rPr lang="en-US" kern="0" dirty="0"/>
              <a:t>Challenges Identified by EOEA Team</a:t>
            </a:r>
          </a:p>
        </p:txBody>
      </p:sp>
      <p:sp>
        <p:nvSpPr>
          <p:cNvPr id="8" name="TextBox 7">
            <a:extLst>
              <a:ext uri="{FF2B5EF4-FFF2-40B4-BE49-F238E27FC236}">
                <a16:creationId xmlns:a16="http://schemas.microsoft.com/office/drawing/2014/main" xmlns="" id="{D852D649-6C52-40ED-905A-6C7C5DC971EF}"/>
              </a:ext>
            </a:extLst>
          </p:cNvPr>
          <p:cNvSpPr txBox="1"/>
          <p:nvPr/>
        </p:nvSpPr>
        <p:spPr>
          <a:xfrm>
            <a:off x="304800" y="1066800"/>
            <a:ext cx="8382000" cy="4893647"/>
          </a:xfrm>
          <a:prstGeom prst="rect">
            <a:avLst/>
          </a:prstGeom>
          <a:noFill/>
        </p:spPr>
        <p:txBody>
          <a:bodyPr wrap="square">
            <a:spAutoFit/>
          </a:bodyPr>
          <a:lstStyle/>
          <a:p>
            <a:pPr marL="339725" lvl="1" indent="-339725">
              <a:buFont typeface="Arial" panose="020B0604020202020204" pitchFamily="34" charset="0"/>
              <a:buChar char="•"/>
              <a:tabLst>
                <a:tab pos="287338" algn="l"/>
              </a:tabLst>
            </a:pPr>
            <a:r>
              <a:rPr lang="en-US" sz="2000" b="0" dirty="0">
                <a:latin typeface="Calibri" panose="020F0502020204030204" pitchFamily="34" charset="0"/>
                <a:cs typeface="Calibri" panose="020F0502020204030204" pitchFamily="34" charset="0"/>
              </a:rPr>
              <a:t>Opportunities for respite and other supports exist, but not everyone knows the path to find them </a:t>
            </a:r>
          </a:p>
          <a:p>
            <a:pPr marL="339725" lvl="1" indent="-339725">
              <a:tabLst>
                <a:tab pos="287338" algn="l"/>
              </a:tabLst>
            </a:pPr>
            <a:endParaRPr lang="en-US" sz="1200" b="0" dirty="0">
              <a:latin typeface="Calibri" panose="020F0502020204030204" pitchFamily="34" charset="0"/>
              <a:cs typeface="Calibri" panose="020F0502020204030204" pitchFamily="34" charset="0"/>
            </a:endParaRPr>
          </a:p>
          <a:p>
            <a:pPr marL="339725" indent="-339725">
              <a:buFont typeface="Arial" panose="020B0604020202020204" pitchFamily="34" charset="0"/>
              <a:buChar char="•"/>
              <a:tabLst>
                <a:tab pos="287338" algn="l"/>
              </a:tabLst>
            </a:pPr>
            <a:r>
              <a:rPr lang="en-US" sz="2000" b="0" dirty="0">
                <a:latin typeface="Calibri" panose="020F0502020204030204" pitchFamily="34" charset="0"/>
                <a:cs typeface="Calibri" panose="020F0502020204030204" pitchFamily="34" charset="0"/>
              </a:rPr>
              <a:t>Telephonic companion programs exist, but many don’t know </a:t>
            </a:r>
            <a:r>
              <a:rPr lang="en-US" sz="2000" dirty="0">
                <a:latin typeface="Calibri" panose="020F0502020204030204" pitchFamily="34" charset="0"/>
                <a:cs typeface="Calibri" panose="020F0502020204030204" pitchFamily="34" charset="0"/>
              </a:rPr>
              <a:t>how to find them. Also, a PLWD’s need for visual cues can be a barrier</a:t>
            </a:r>
          </a:p>
          <a:p>
            <a:pPr marL="339725" indent="-339725">
              <a:buFont typeface="Arial" panose="020B0604020202020204" pitchFamily="34" charset="0"/>
              <a:buChar char="•"/>
              <a:tabLst>
                <a:tab pos="287338" algn="l"/>
              </a:tabLst>
            </a:pPr>
            <a:endParaRPr lang="en-US" sz="1200" b="0" dirty="0">
              <a:latin typeface="Calibri" panose="020F0502020204030204" pitchFamily="34" charset="0"/>
              <a:cs typeface="Calibri" panose="020F0502020204030204" pitchFamily="34" charset="0"/>
            </a:endParaRPr>
          </a:p>
          <a:p>
            <a:pPr marL="339725" indent="-339725">
              <a:buFont typeface="Arial" panose="020B0604020202020204" pitchFamily="34" charset="0"/>
              <a:buChar char="•"/>
              <a:tabLst>
                <a:tab pos="287338" algn="l"/>
              </a:tabLst>
            </a:pPr>
            <a:r>
              <a:rPr lang="en-US" sz="2000" b="0" dirty="0">
                <a:latin typeface="Calibri" panose="020F0502020204030204" pitchFamily="34" charset="0"/>
                <a:cs typeface="Calibri" panose="020F0502020204030204" pitchFamily="34" charset="0"/>
              </a:rPr>
              <a:t>Need to ensure that caregiver supports address their specific needs to effectively alleviate the stress associated with the pandemic</a:t>
            </a:r>
          </a:p>
          <a:p>
            <a:pPr marL="339725" indent="-339725">
              <a:tabLst>
                <a:tab pos="287338" algn="l"/>
              </a:tabLst>
            </a:pPr>
            <a:endParaRPr lang="en-US" sz="1200" b="0" dirty="0">
              <a:latin typeface="Calibri" panose="020F0502020204030204" pitchFamily="34" charset="0"/>
              <a:cs typeface="Calibri" panose="020F0502020204030204" pitchFamily="34" charset="0"/>
            </a:endParaRPr>
          </a:p>
          <a:p>
            <a:pPr marL="339725" indent="-339725">
              <a:buFont typeface="Arial" panose="020B0604020202020204" pitchFamily="34" charset="0"/>
              <a:buChar char="•"/>
              <a:tabLst>
                <a:tab pos="287338" algn="l"/>
              </a:tabLst>
            </a:pPr>
            <a:r>
              <a:rPr lang="en-US" sz="2000" dirty="0">
                <a:latin typeface="Calibri" panose="020F0502020204030204" pitchFamily="34" charset="0"/>
                <a:cs typeface="Calibri" panose="020F0502020204030204" pitchFamily="34" charset="0"/>
              </a:rPr>
              <a:t>Each person/family has </a:t>
            </a:r>
            <a:r>
              <a:rPr lang="en-US" sz="2000" b="0" dirty="0">
                <a:latin typeface="Calibri" panose="020F0502020204030204" pitchFamily="34" charset="0"/>
                <a:cs typeface="Calibri" panose="020F0502020204030204" pitchFamily="34" charset="0"/>
              </a:rPr>
              <a:t>unique needs that when met m</a:t>
            </a:r>
            <a:r>
              <a:rPr lang="en-US" sz="2000" dirty="0">
                <a:latin typeface="Calibri" panose="020F0502020204030204" pitchFamily="34" charset="0"/>
                <a:cs typeface="Calibri" panose="020F0502020204030204" pitchFamily="34" charset="0"/>
              </a:rPr>
              <a:t>ay be more </a:t>
            </a:r>
            <a:r>
              <a:rPr lang="en-US" sz="2000" b="0" dirty="0">
                <a:latin typeface="Calibri" panose="020F0502020204030204" pitchFamily="34" charset="0"/>
                <a:cs typeface="Calibri" panose="020F0502020204030204" pitchFamily="34" charset="0"/>
              </a:rPr>
              <a:t>essential to alleviating stress </a:t>
            </a:r>
            <a:r>
              <a:rPr lang="en-US" sz="2000" dirty="0">
                <a:latin typeface="Calibri" panose="020F0502020204030204" pitchFamily="34" charset="0"/>
                <a:cs typeface="Calibri" panose="020F0502020204030204" pitchFamily="34" charset="0"/>
              </a:rPr>
              <a:t>during the </a:t>
            </a:r>
            <a:r>
              <a:rPr lang="en-US" sz="2000" b="0" dirty="0">
                <a:latin typeface="Calibri" panose="020F0502020204030204" pitchFamily="34" charset="0"/>
                <a:cs typeface="Calibri" panose="020F0502020204030204" pitchFamily="34" charset="0"/>
              </a:rPr>
              <a:t>pandemic and beyo</a:t>
            </a:r>
            <a:r>
              <a:rPr lang="en-US" sz="2000" dirty="0">
                <a:latin typeface="Calibri" panose="020F0502020204030204" pitchFamily="34" charset="0"/>
                <a:cs typeface="Calibri" panose="020F0502020204030204" pitchFamily="34" charset="0"/>
              </a:rPr>
              <a:t>nd, f</a:t>
            </a:r>
            <a:r>
              <a:rPr lang="en-US" sz="2000" b="0" dirty="0">
                <a:latin typeface="Calibri" panose="020F0502020204030204" pitchFamily="34" charset="0"/>
                <a:cs typeface="Calibri" panose="020F0502020204030204" pitchFamily="34" charset="0"/>
              </a:rPr>
              <a:t>or example:</a:t>
            </a:r>
          </a:p>
          <a:p>
            <a:pPr marL="339725" indent="-339725">
              <a:buFont typeface="Arial" panose="020B0604020202020204" pitchFamily="34" charset="0"/>
              <a:buChar char="•"/>
              <a:tabLst>
                <a:tab pos="287338" algn="l"/>
              </a:tabLst>
            </a:pPr>
            <a:endParaRPr lang="en-US" sz="1200" b="0" dirty="0">
              <a:latin typeface="Calibri" panose="020F0502020204030204" pitchFamily="34" charset="0"/>
              <a:cs typeface="Calibri" panose="020F0502020204030204" pitchFamily="34" charset="0"/>
            </a:endParaRPr>
          </a:p>
          <a:p>
            <a:pPr marL="796925" lvl="3" indent="-339725">
              <a:buFont typeface="Arial" panose="020B0604020202020204" pitchFamily="34" charset="0"/>
              <a:buChar char="•"/>
              <a:tabLst>
                <a:tab pos="287338" algn="l"/>
              </a:tabLst>
            </a:pPr>
            <a:r>
              <a:rPr lang="en-US" sz="2000" b="0" dirty="0">
                <a:solidFill>
                  <a:schemeClr val="tx1"/>
                </a:solidFill>
                <a:latin typeface="Calibri" panose="020F0502020204030204" pitchFamily="34" charset="0"/>
                <a:cs typeface="Calibri" panose="020F0502020204030204" pitchFamily="34" charset="0"/>
              </a:rPr>
              <a:t>ongoing services in the home </a:t>
            </a:r>
          </a:p>
          <a:p>
            <a:pPr marL="796925" lvl="3" indent="-339725">
              <a:buFont typeface="Arial" panose="020B0604020202020204" pitchFamily="34" charset="0"/>
              <a:buChar char="•"/>
              <a:tabLst>
                <a:tab pos="287338" algn="l"/>
              </a:tabLst>
            </a:pPr>
            <a:endParaRPr lang="en-US" sz="1200" b="0" dirty="0">
              <a:solidFill>
                <a:schemeClr val="tx1"/>
              </a:solidFill>
              <a:latin typeface="Calibri" panose="020F0502020204030204" pitchFamily="34" charset="0"/>
              <a:cs typeface="Calibri" panose="020F0502020204030204" pitchFamily="34" charset="0"/>
            </a:endParaRPr>
          </a:p>
          <a:p>
            <a:pPr marL="796925" lvl="3" indent="-339725">
              <a:buFont typeface="Arial" panose="020B0604020202020204" pitchFamily="34" charset="0"/>
              <a:buChar char="•"/>
              <a:tabLst>
                <a:tab pos="287338" algn="l"/>
              </a:tabLst>
            </a:pPr>
            <a:r>
              <a:rPr lang="en-US" sz="2000" b="0" dirty="0">
                <a:solidFill>
                  <a:schemeClr val="tx1"/>
                </a:solidFill>
                <a:latin typeface="Calibri" panose="020F0502020204030204" pitchFamily="34" charset="0"/>
                <a:cs typeface="Calibri" panose="020F0502020204030204" pitchFamily="34" charset="0"/>
              </a:rPr>
              <a:t>opportunities to learn coping strategies or strategies to address specific challenges</a:t>
            </a:r>
          </a:p>
          <a:p>
            <a:pPr marL="796925" lvl="3" indent="-339725">
              <a:buFont typeface="Arial" panose="020B0604020202020204" pitchFamily="34" charset="0"/>
              <a:buChar char="•"/>
              <a:tabLst>
                <a:tab pos="287338" algn="l"/>
              </a:tabLst>
            </a:pPr>
            <a:endParaRPr lang="en-US" sz="1200" b="0" dirty="0">
              <a:solidFill>
                <a:schemeClr val="tx1"/>
              </a:solidFill>
              <a:latin typeface="Calibri" panose="020F0502020204030204" pitchFamily="34" charset="0"/>
              <a:cs typeface="Calibri" panose="020F0502020204030204" pitchFamily="34" charset="0"/>
            </a:endParaRPr>
          </a:p>
          <a:p>
            <a:pPr marL="796925" lvl="3" indent="-339725">
              <a:buFont typeface="Arial" panose="020B0604020202020204" pitchFamily="34" charset="0"/>
              <a:buChar char="•"/>
              <a:tabLst>
                <a:tab pos="287338" algn="l"/>
              </a:tabLst>
            </a:pPr>
            <a:r>
              <a:rPr lang="en-US" sz="2000" b="0" dirty="0">
                <a:solidFill>
                  <a:schemeClr val="tx1"/>
                </a:solidFill>
                <a:latin typeface="Calibri" panose="020F0502020204030204" pitchFamily="34" charset="0"/>
                <a:cs typeface="Calibri" panose="020F0502020204030204" pitchFamily="34" charset="0"/>
              </a:rPr>
              <a:t>opportunities for meaningful engagement for the PLWD</a:t>
            </a:r>
          </a:p>
        </p:txBody>
      </p:sp>
    </p:spTree>
    <p:extLst>
      <p:ext uri="{BB962C8B-B14F-4D97-AF65-F5344CB8AC3E}">
        <p14:creationId xmlns:p14="http://schemas.microsoft.com/office/powerpoint/2010/main" val="265372518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63A4FC-36D4-2045-ABEF-888D9ED411B9}" type="slidenum">
              <a:rPr lang="en-US" smtClean="0"/>
              <a:pPr/>
              <a:t>36</a:t>
            </a:fld>
            <a:endParaRPr lang="en-US" dirty="0"/>
          </a:p>
        </p:txBody>
      </p:sp>
      <p:sp>
        <p:nvSpPr>
          <p:cNvPr id="2" name="TextBox 1">
            <a:extLst>
              <a:ext uri="{FF2B5EF4-FFF2-40B4-BE49-F238E27FC236}">
                <a16:creationId xmlns:a16="http://schemas.microsoft.com/office/drawing/2014/main" xmlns="" id="{355DE4DE-9908-9740-AA61-730B96C407C1}"/>
              </a:ext>
            </a:extLst>
          </p:cNvPr>
          <p:cNvSpPr txBox="1"/>
          <p:nvPr/>
        </p:nvSpPr>
        <p:spPr>
          <a:xfrm>
            <a:off x="1" y="2773600"/>
            <a:ext cx="184731" cy="369332"/>
          </a:xfrm>
          <a:prstGeom prst="rect">
            <a:avLst/>
          </a:prstGeom>
          <a:noFill/>
        </p:spPr>
        <p:txBody>
          <a:bodyPr wrap="none" rtlCol="0">
            <a:spAutoFit/>
          </a:bodyPr>
          <a:lstStyle/>
          <a:p>
            <a:endParaRPr lang="en-US" dirty="0"/>
          </a:p>
        </p:txBody>
      </p:sp>
      <p:sp>
        <p:nvSpPr>
          <p:cNvPr id="6" name="Content Placeholder 5">
            <a:extLst>
              <a:ext uri="{FF2B5EF4-FFF2-40B4-BE49-F238E27FC236}">
                <a16:creationId xmlns:a16="http://schemas.microsoft.com/office/drawing/2014/main" xmlns="" id="{8557A88F-8722-D944-A8F6-05F010782F00}"/>
              </a:ext>
            </a:extLst>
          </p:cNvPr>
          <p:cNvSpPr>
            <a:spLocks noGrp="1"/>
          </p:cNvSpPr>
          <p:nvPr>
            <p:ph idx="1"/>
          </p:nvPr>
        </p:nvSpPr>
        <p:spPr>
          <a:xfrm>
            <a:off x="473596" y="1066800"/>
            <a:ext cx="8213204" cy="5029200"/>
          </a:xfrm>
        </p:spPr>
        <p:txBody>
          <a:bodyPr>
            <a:normAutofit/>
          </a:bodyPr>
          <a:lstStyle/>
          <a:p>
            <a:pPr lvl="1"/>
            <a:endParaRPr lang="en-US" b="0" dirty="0"/>
          </a:p>
          <a:p>
            <a:pPr marL="0" indent="0">
              <a:buNone/>
            </a:pPr>
            <a:endParaRPr lang="en-US" sz="1200" i="1" u="sng" dirty="0"/>
          </a:p>
        </p:txBody>
      </p:sp>
      <p:sp>
        <p:nvSpPr>
          <p:cNvPr id="5" name="Footer Placeholder 4">
            <a:extLst>
              <a:ext uri="{FF2B5EF4-FFF2-40B4-BE49-F238E27FC236}">
                <a16:creationId xmlns:a16="http://schemas.microsoft.com/office/drawing/2014/main" xmlns="" id="{3A1F9ADF-9EF1-433C-943D-B20FF451A12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Google Shape;114;g9197722f0d_0_8">
            <a:extLst>
              <a:ext uri="{FF2B5EF4-FFF2-40B4-BE49-F238E27FC236}">
                <a16:creationId xmlns:a16="http://schemas.microsoft.com/office/drawing/2014/main" xmlns="" id="{FB97509C-EC78-49DF-B209-F848C03AC02A}"/>
              </a:ext>
            </a:extLst>
          </p:cNvPr>
          <p:cNvSpPr txBox="1">
            <a:spLocks/>
          </p:cNvSpPr>
          <p:nvPr/>
        </p:nvSpPr>
        <p:spPr bwMode="white">
          <a:xfrm>
            <a:off x="1066800" y="76200"/>
            <a:ext cx="5511900" cy="838200"/>
          </a:xfrm>
          <a:prstGeom prst="rect">
            <a:avLst/>
          </a:prstGeom>
          <a:noFill/>
          <a:ln w="9525" algn="ctr">
            <a:noFill/>
            <a:miter lim="800000"/>
            <a:headEnd/>
            <a:tailEnd/>
          </a:ln>
        </p:spPr>
        <p:txBody>
          <a:bodyPr spcFirstLastPara="1" vert="horz" wrap="square" lIns="91425" tIns="45700" rIns="91425" bIns="45700" numCol="1" anchor="b" anchorCtr="0" compatLnSpc="1">
            <a:prstTxWarp prst="textNoShape">
              <a:avLst/>
            </a:prstTxWarp>
            <a:noAutofit/>
          </a:bodyPr>
          <a:lstStyle>
            <a:lvl1pPr algn="l" rtl="0" eaLnBrk="0" fontAlgn="base" hangingPunct="0">
              <a:spcBef>
                <a:spcPct val="20000"/>
              </a:spcBef>
              <a:spcAft>
                <a:spcPct val="0"/>
              </a:spcAft>
              <a:tabLst>
                <a:tab pos="915988" algn="l"/>
              </a:tabLst>
              <a:defRPr sz="2400" b="1">
                <a:solidFill>
                  <a:srgbClr val="FFC000"/>
                </a:solidFill>
                <a:latin typeface="Calibri" pitchFamily="34" charset="0"/>
                <a:ea typeface="+mj-ea"/>
                <a:cs typeface="Calibri" pitchFamily="34" charset="0"/>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a:lstStyle>
          <a:p>
            <a:pPr>
              <a:spcBef>
                <a:spcPts val="0"/>
              </a:spcBef>
              <a:spcAft>
                <a:spcPts val="0"/>
              </a:spcAft>
            </a:pPr>
            <a:r>
              <a:rPr lang="en-US" kern="0" dirty="0"/>
              <a:t/>
            </a:r>
            <a:br>
              <a:rPr lang="en-US" kern="0" dirty="0"/>
            </a:br>
            <a:r>
              <a:rPr lang="en-US" kern="0" dirty="0"/>
              <a:t/>
            </a:r>
            <a:br>
              <a:rPr lang="en-US" kern="0" dirty="0"/>
            </a:br>
            <a:r>
              <a:rPr lang="en-US" kern="0" dirty="0"/>
              <a:t>Service and Support Landscape for </a:t>
            </a:r>
          </a:p>
          <a:p>
            <a:pPr>
              <a:spcBef>
                <a:spcPts val="0"/>
              </a:spcBef>
              <a:spcAft>
                <a:spcPts val="0"/>
              </a:spcAft>
            </a:pPr>
            <a:r>
              <a:rPr lang="en-US" kern="0" dirty="0"/>
              <a:t>PLWD and their Caregivers</a:t>
            </a:r>
          </a:p>
        </p:txBody>
      </p:sp>
      <p:graphicFrame>
        <p:nvGraphicFramePr>
          <p:cNvPr id="9" name="Content Placeholder 13">
            <a:extLst>
              <a:ext uri="{FF2B5EF4-FFF2-40B4-BE49-F238E27FC236}">
                <a16:creationId xmlns:a16="http://schemas.microsoft.com/office/drawing/2014/main" xmlns="" id="{7B6F03B6-47AC-48B4-8361-5D53BD360BBF}"/>
              </a:ext>
            </a:extLst>
          </p:cNvPr>
          <p:cNvGraphicFramePr>
            <a:graphicFrameLocks/>
          </p:cNvGraphicFramePr>
          <p:nvPr/>
        </p:nvGraphicFramePr>
        <p:xfrm>
          <a:off x="184733" y="1129096"/>
          <a:ext cx="8760380" cy="4840115"/>
        </p:xfrm>
        <a:graphic>
          <a:graphicData uri="http://schemas.openxmlformats.org/drawingml/2006/table">
            <a:tbl>
              <a:tblPr>
                <a:tableStyleId>{5C22544A-7EE6-4342-B048-85BDC9FD1C3A}</a:tableStyleId>
              </a:tblPr>
              <a:tblGrid>
                <a:gridCol w="882067">
                  <a:extLst>
                    <a:ext uri="{9D8B030D-6E8A-4147-A177-3AD203B41FA5}">
                      <a16:colId xmlns:a16="http://schemas.microsoft.com/office/drawing/2014/main" xmlns="" val="3099768996"/>
                    </a:ext>
                  </a:extLst>
                </a:gridCol>
                <a:gridCol w="5860071">
                  <a:extLst>
                    <a:ext uri="{9D8B030D-6E8A-4147-A177-3AD203B41FA5}">
                      <a16:colId xmlns:a16="http://schemas.microsoft.com/office/drawing/2014/main" xmlns="" val="106220861"/>
                    </a:ext>
                  </a:extLst>
                </a:gridCol>
                <a:gridCol w="578921">
                  <a:extLst>
                    <a:ext uri="{9D8B030D-6E8A-4147-A177-3AD203B41FA5}">
                      <a16:colId xmlns:a16="http://schemas.microsoft.com/office/drawing/2014/main" xmlns="" val="1595264162"/>
                    </a:ext>
                  </a:extLst>
                </a:gridCol>
                <a:gridCol w="575396">
                  <a:extLst>
                    <a:ext uri="{9D8B030D-6E8A-4147-A177-3AD203B41FA5}">
                      <a16:colId xmlns:a16="http://schemas.microsoft.com/office/drawing/2014/main" xmlns="" val="1408577903"/>
                    </a:ext>
                  </a:extLst>
                </a:gridCol>
                <a:gridCol w="863925">
                  <a:extLst>
                    <a:ext uri="{9D8B030D-6E8A-4147-A177-3AD203B41FA5}">
                      <a16:colId xmlns:a16="http://schemas.microsoft.com/office/drawing/2014/main" xmlns="" val="2656776085"/>
                    </a:ext>
                  </a:extLst>
                </a:gridCol>
              </a:tblGrid>
              <a:tr h="271021">
                <a:tc rowSpan="2">
                  <a:txBody>
                    <a:bodyPr/>
                    <a:lstStyle/>
                    <a:p>
                      <a:pPr algn="l" fontAlgn="b"/>
                      <a:endParaRPr lang="en-US" sz="800" b="0" i="0" u="none" strike="noStrike" dirty="0">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US" sz="1400" b="1" dirty="0">
                          <a:solidFill>
                            <a:schemeClr val="tx1"/>
                          </a:solidFill>
                          <a:latin typeface="+mn-lt"/>
                        </a:rPr>
                        <a:t>Services and Supports</a:t>
                      </a:r>
                      <a:endParaRPr lang="en-US" sz="1400" b="1" i="0" u="none" strike="noStrike" dirty="0">
                        <a:solidFill>
                          <a:schemeClr val="tx1"/>
                        </a:solidFill>
                        <a:effectLst/>
                        <a:latin typeface="Calibri" panose="020F0502020204030204" pitchFamily="34" charset="0"/>
                      </a:endParaRP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AFF"/>
                    </a:solidFill>
                  </a:tcPr>
                </a:tc>
                <a:tc gridSpan="2">
                  <a:txBody>
                    <a:bodyPr/>
                    <a:lstStyle/>
                    <a:p>
                      <a:pPr algn="ctr" fontAlgn="b"/>
                      <a:r>
                        <a:rPr lang="en-US" sz="900" b="1" u="none" strike="noStrike" dirty="0">
                          <a:effectLst/>
                        </a:rPr>
                        <a:t>Services Targeted Towards… </a:t>
                      </a:r>
                      <a:endParaRPr lang="en-US" sz="900" b="1" i="0" u="none" strike="noStrike" dirty="0">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AFF"/>
                    </a:solidFill>
                  </a:tcPr>
                </a:tc>
                <a:tc hMerge="1">
                  <a:txBody>
                    <a:bodyPr/>
                    <a:lstStyle/>
                    <a:p>
                      <a:endParaRPr lang="en-US"/>
                    </a:p>
                  </a:txBody>
                  <a:tcPr/>
                </a:tc>
                <a:tc rowSpan="2">
                  <a:txBody>
                    <a:bodyPr/>
                    <a:lstStyle/>
                    <a:p>
                      <a:pPr algn="ctr" fontAlgn="ctr"/>
                      <a:r>
                        <a:rPr lang="en-US" sz="900" b="1" u="none" strike="noStrike" dirty="0">
                          <a:solidFill>
                            <a:schemeClr val="tx1"/>
                          </a:solidFill>
                          <a:effectLst/>
                        </a:rPr>
                        <a:t>Eligibility Requirements  </a:t>
                      </a:r>
                      <a:endParaRPr lang="en-US" sz="900" b="1" i="0" u="none" strike="noStrike" dirty="0">
                        <a:solidFill>
                          <a:schemeClr val="tx1"/>
                        </a:solidFill>
                        <a:effectLst/>
                        <a:latin typeface="Calibri" panose="020F0502020204030204" pitchFamily="34" charset="0"/>
                      </a:endParaRP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AFF"/>
                    </a:solidFill>
                  </a:tcPr>
                </a:tc>
                <a:extLst>
                  <a:ext uri="{0D108BD9-81ED-4DB2-BD59-A6C34878D82A}">
                    <a16:rowId xmlns:a16="http://schemas.microsoft.com/office/drawing/2014/main" xmlns="" val="2061558044"/>
                  </a:ext>
                </a:extLst>
              </a:tr>
              <a:tr h="40204">
                <a:tc vMerge="1">
                  <a:txBody>
                    <a:bodyPr/>
                    <a:lstStyle/>
                    <a:p>
                      <a:pPr algn="l" fontAlgn="b"/>
                      <a:endParaRPr lang="en-US" sz="700" b="0" i="0" u="none" strike="noStrike" dirty="0">
                        <a:solidFill>
                          <a:srgbClr val="000000"/>
                        </a:solidFill>
                        <a:effectLst/>
                        <a:latin typeface="Calibri" panose="020F0502020204030204" pitchFamily="34" charset="0"/>
                      </a:endParaRPr>
                    </a:p>
                  </a:txBody>
                  <a:tcPr marL="5573" marR="5573" marT="55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algn="ctr" fontAlgn="b"/>
                      <a:r>
                        <a:rPr lang="en-US" sz="800" b="1" u="none" strike="noStrike" dirty="0">
                          <a:effectLst/>
                        </a:rPr>
                        <a:t>Caregivers</a:t>
                      </a:r>
                      <a:endParaRPr lang="en-US" sz="800" b="1" i="0" u="none" strike="noStrike" dirty="0">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AFF"/>
                    </a:solidFill>
                  </a:tcPr>
                </a:tc>
                <a:tc>
                  <a:txBody>
                    <a:bodyPr/>
                    <a:lstStyle/>
                    <a:p>
                      <a:pPr algn="ctr" fontAlgn="b"/>
                      <a:r>
                        <a:rPr lang="en-US" sz="800" b="1" u="none" strike="noStrike" dirty="0">
                          <a:effectLst/>
                        </a:rPr>
                        <a:t>Consumers</a:t>
                      </a:r>
                      <a:endParaRPr lang="en-US" sz="800" b="1" i="0" u="none" strike="noStrike" dirty="0">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AFF"/>
                    </a:solidFill>
                  </a:tcPr>
                </a:tc>
                <a:tc vMerge="1">
                  <a:txBody>
                    <a:bodyPr/>
                    <a:lstStyle/>
                    <a:p>
                      <a:endParaRPr lang="en-US"/>
                    </a:p>
                  </a:txBody>
                  <a:tcPr/>
                </a:tc>
                <a:extLst>
                  <a:ext uri="{0D108BD9-81ED-4DB2-BD59-A6C34878D82A}">
                    <a16:rowId xmlns:a16="http://schemas.microsoft.com/office/drawing/2014/main" xmlns="" val="2251537625"/>
                  </a:ext>
                </a:extLst>
              </a:tr>
              <a:tr h="127802">
                <a:tc rowSpan="7">
                  <a:txBody>
                    <a:bodyPr/>
                    <a:lstStyle/>
                    <a:p>
                      <a:pPr algn="l" fontAlgn="b"/>
                      <a:r>
                        <a:rPr lang="en-US" sz="900" b="1" i="0" u="none" strike="noStrike" dirty="0">
                          <a:solidFill>
                            <a:schemeClr val="tx1"/>
                          </a:solidFill>
                          <a:effectLst/>
                          <a:latin typeface="+mn-lt"/>
                        </a:rPr>
                        <a:t>Support for Caregivers</a:t>
                      </a: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800" u="none" strike="noStrike" dirty="0">
                          <a:effectLst/>
                        </a:rPr>
                        <a:t>Massachusetts Caregiver Coalition – Caregiving information for workplaces - webinars for working caregivers and resources</a:t>
                      </a:r>
                      <a:endParaRPr lang="en-US" sz="800" b="0" i="0" u="none" strike="noStrike" dirty="0">
                        <a:solidFill>
                          <a:srgbClr val="000000"/>
                        </a:solidFill>
                        <a:effectLst/>
                        <a:latin typeface="Calibri" panose="020F0502020204030204" pitchFamily="34" charset="0"/>
                      </a:endParaRP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x</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solidFill>
                            <a:schemeClr val="tx1"/>
                          </a:solidFill>
                          <a:effectLst/>
                        </a:rPr>
                        <a:t> Employed</a:t>
                      </a:r>
                      <a:r>
                        <a:rPr lang="en-US" sz="800" u="none" strike="noStrike" baseline="0">
                          <a:solidFill>
                            <a:schemeClr val="tx1"/>
                          </a:solidFill>
                          <a:effectLst/>
                        </a:rPr>
                        <a:t> </a:t>
                      </a:r>
                      <a:endParaRPr lang="en-US" sz="800" b="0" i="0" u="none" strike="noStrike">
                        <a:solidFill>
                          <a:schemeClr val="tx1"/>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2421098"/>
                  </a:ext>
                </a:extLst>
              </a:tr>
              <a:tr h="127802">
                <a:tc vMerge="1">
                  <a:txBody>
                    <a:bodyPr/>
                    <a:lstStyle/>
                    <a:p>
                      <a:pPr algn="l" fontAlgn="b"/>
                      <a:endParaRPr lang="en-US" sz="1200" b="1" i="0" u="none" strike="noStrike" dirty="0">
                        <a:solidFill>
                          <a:schemeClr val="tx1"/>
                        </a:solidFill>
                        <a:effectLst/>
                        <a:latin typeface="+mn-lt"/>
                      </a:endParaRPr>
                    </a:p>
                  </a:txBody>
                  <a:tcPr marL="5573" marR="5573" marT="5573" marB="0" anchor="b">
                    <a:lnR w="12700" cap="flat" cmpd="sng" algn="ctr">
                      <a:solidFill>
                        <a:schemeClr val="tx1"/>
                      </a:solidFill>
                      <a:prstDash val="solid"/>
                      <a:round/>
                      <a:headEnd type="none" w="med" len="med"/>
                      <a:tailEnd type="none" w="med" len="med"/>
                    </a:lnR>
                    <a:noFill/>
                  </a:tcPr>
                </a:tc>
                <a:tc>
                  <a:txBody>
                    <a:bodyPr/>
                    <a:lstStyle/>
                    <a:p>
                      <a:pPr algn="l" rtl="0" fontAlgn="ctr"/>
                      <a:r>
                        <a:rPr lang="en-US" sz="800" u="none" strike="noStrike">
                          <a:effectLst/>
                        </a:rPr>
                        <a:t>Savvy Caregiver and Powerful Tools for Caregivers (Evidenced Based Programs) – Healthy Living Center</a:t>
                      </a:r>
                      <a:endParaRPr lang="en-US" sz="800" b="0" i="0" u="none" strike="noStrike">
                        <a:solidFill>
                          <a:srgbClr val="000000"/>
                        </a:solidFill>
                        <a:effectLst/>
                        <a:latin typeface="Calibri" panose="020F0502020204030204" pitchFamily="34" charset="0"/>
                      </a:endParaRP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x</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dirty="0">
                          <a:solidFill>
                            <a:schemeClr val="tx1"/>
                          </a:solidFill>
                          <a:effectLst/>
                        </a:rPr>
                        <a:t>None</a:t>
                      </a:r>
                      <a:endParaRPr lang="en-US" sz="800" b="0" i="0" u="none" strike="noStrike" dirty="0">
                        <a:solidFill>
                          <a:schemeClr val="tx1"/>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57175120"/>
                  </a:ext>
                </a:extLst>
              </a:tr>
              <a:tr h="126928">
                <a:tc vMerge="1">
                  <a:txBody>
                    <a:bodyPr/>
                    <a:lstStyle/>
                    <a:p>
                      <a:pPr algn="l" fontAlgn="b"/>
                      <a:endParaRPr lang="en-US" sz="1200" b="1" i="0" u="none" strike="noStrike" dirty="0">
                        <a:solidFill>
                          <a:schemeClr val="tx1"/>
                        </a:solidFill>
                        <a:effectLst/>
                        <a:latin typeface="+mn-lt"/>
                      </a:endParaRPr>
                    </a:p>
                  </a:txBody>
                  <a:tcPr marL="5573" marR="5573" marT="5573" marB="0" anchor="b">
                    <a:lnR w="12700" cap="flat" cmpd="sng" algn="ctr">
                      <a:solidFill>
                        <a:schemeClr val="tx1"/>
                      </a:solidFill>
                      <a:prstDash val="solid"/>
                      <a:round/>
                      <a:headEnd type="none" w="med" len="med"/>
                      <a:tailEnd type="none" w="med" len="med"/>
                    </a:lnR>
                    <a:noFill/>
                  </a:tcPr>
                </a:tc>
                <a:tc>
                  <a:txBody>
                    <a:bodyPr/>
                    <a:lstStyle/>
                    <a:p>
                      <a:pPr algn="l" rtl="0" fontAlgn="ctr"/>
                      <a:r>
                        <a:rPr lang="en-US" sz="800" u="none" strike="noStrike" dirty="0">
                          <a:effectLst/>
                        </a:rPr>
                        <a:t>Mass Family Caregiver Support Program  </a:t>
                      </a:r>
                      <a:endParaRPr lang="en-US" sz="800" b="0" i="0" u="none" strike="noStrike" dirty="0">
                        <a:solidFill>
                          <a:srgbClr val="000000"/>
                        </a:solidFill>
                        <a:effectLst/>
                        <a:latin typeface="Calibri" panose="020F0502020204030204" pitchFamily="34" charset="0"/>
                      </a:endParaRP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x</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dirty="0">
                          <a:solidFill>
                            <a:schemeClr val="tx1"/>
                          </a:solidFill>
                          <a:effectLst/>
                        </a:rPr>
                        <a:t> None</a:t>
                      </a:r>
                      <a:endParaRPr lang="en-US" sz="800" b="0" i="0" u="none" strike="noStrike" dirty="0">
                        <a:solidFill>
                          <a:schemeClr val="tx1"/>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15988552"/>
                  </a:ext>
                </a:extLst>
              </a:tr>
              <a:tr h="127802">
                <a:tc vMerge="1">
                  <a:txBody>
                    <a:bodyPr/>
                    <a:lstStyle/>
                    <a:p>
                      <a:pPr algn="l" fontAlgn="b"/>
                      <a:endParaRPr lang="en-US" sz="1200" b="1" i="0" u="none" strike="noStrike" dirty="0">
                        <a:solidFill>
                          <a:schemeClr val="tx1"/>
                        </a:solidFill>
                        <a:effectLst/>
                        <a:latin typeface="+mn-lt"/>
                      </a:endParaRPr>
                    </a:p>
                  </a:txBody>
                  <a:tcPr marL="5573" marR="5573" marT="5573" marB="0" anchor="b">
                    <a:lnR w="12700" cap="flat" cmpd="sng" algn="ctr">
                      <a:solidFill>
                        <a:schemeClr val="tx1"/>
                      </a:solidFill>
                      <a:prstDash val="solid"/>
                      <a:round/>
                      <a:headEnd type="none" w="med" len="med"/>
                      <a:tailEnd type="none" w="med" len="med"/>
                    </a:lnR>
                    <a:noFill/>
                  </a:tcPr>
                </a:tc>
                <a:tc>
                  <a:txBody>
                    <a:bodyPr/>
                    <a:lstStyle/>
                    <a:p>
                      <a:pPr algn="l" rtl="0" fontAlgn="ctr"/>
                      <a:r>
                        <a:rPr lang="en-US" sz="800" u="none" strike="noStrike">
                          <a:effectLst/>
                        </a:rPr>
                        <a:t>Support Groups at ASAPs and COAs- coping mechanisms, caregiver relief, grief/loss</a:t>
                      </a:r>
                      <a:endParaRPr lang="en-US" sz="800" b="0" i="0" u="none" strike="noStrike">
                        <a:solidFill>
                          <a:srgbClr val="000000"/>
                        </a:solidFill>
                        <a:effectLst/>
                        <a:latin typeface="Calibri" panose="020F0502020204030204" pitchFamily="34" charset="0"/>
                      </a:endParaRP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dirty="0">
                          <a:effectLst/>
                        </a:rPr>
                        <a:t>x</a:t>
                      </a:r>
                      <a:endParaRPr lang="en-US" sz="800" b="0" i="0" u="none" strike="noStrike" dirty="0">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dirty="0">
                          <a:solidFill>
                            <a:schemeClr val="tx1"/>
                          </a:solidFill>
                          <a:effectLst/>
                        </a:rPr>
                        <a:t>None</a:t>
                      </a:r>
                      <a:endParaRPr lang="en-US" sz="800" b="0" i="0" u="none" strike="noStrike" dirty="0">
                        <a:solidFill>
                          <a:schemeClr val="tx1"/>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36125132"/>
                  </a:ext>
                </a:extLst>
              </a:tr>
              <a:tr h="120859">
                <a:tc vMerge="1">
                  <a:txBody>
                    <a:bodyPr/>
                    <a:lstStyle/>
                    <a:p>
                      <a:pPr algn="l" fontAlgn="b"/>
                      <a:endParaRPr lang="en-US" sz="1200" b="1" i="0" u="none" strike="noStrike" dirty="0">
                        <a:solidFill>
                          <a:schemeClr val="tx1"/>
                        </a:solidFill>
                        <a:effectLst/>
                        <a:latin typeface="+mn-lt"/>
                      </a:endParaRPr>
                    </a:p>
                  </a:txBody>
                  <a:tcPr marL="5573" marR="5573" marT="5573"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l" rtl="0" fontAlgn="ctr"/>
                      <a:r>
                        <a:rPr lang="en-US" sz="800" u="none" strike="noStrike">
                          <a:effectLst/>
                        </a:rPr>
                        <a:t>Employer Resource Guide for supporting caregivers</a:t>
                      </a:r>
                      <a:endParaRPr lang="en-US" sz="800" b="0" i="0" u="none" strike="noStrike">
                        <a:solidFill>
                          <a:srgbClr val="000000"/>
                        </a:solidFill>
                        <a:effectLst/>
                        <a:latin typeface="Calibri" panose="020F0502020204030204" pitchFamily="34" charset="0"/>
                      </a:endParaRP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Calibri" panose="020F0502020204030204" pitchFamily="34" charset="0"/>
                        </a:rPr>
                        <a:t>x</a:t>
                      </a: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0154387"/>
                  </a:ext>
                </a:extLst>
              </a:tr>
              <a:tr h="235349">
                <a:tc vMerge="1">
                  <a:txBody>
                    <a:bodyPr/>
                    <a:lstStyle/>
                    <a:p>
                      <a:endParaRPr lang="en-US"/>
                    </a:p>
                  </a:txBody>
                  <a:tcPr/>
                </a:tc>
                <a:tc>
                  <a:txBody>
                    <a:bodyPr/>
                    <a:lstStyle/>
                    <a:p>
                      <a:pPr fontAlgn="base"/>
                      <a:r>
                        <a:rPr lang="en-US" sz="800" kern="1200" dirty="0">
                          <a:solidFill>
                            <a:schemeClr val="dk1"/>
                          </a:solidFill>
                          <a:effectLst/>
                          <a:latin typeface="+mn-lt"/>
                          <a:ea typeface="+mn-ea"/>
                          <a:cs typeface="+mn-cs"/>
                        </a:rPr>
                        <a:t>Frontotemporal Degeneration (FTD) telephone and in-person support groups for families affected by FTD </a:t>
                      </a:r>
                      <a:r>
                        <a:rPr lang="en-US" sz="800" b="0" kern="1200" dirty="0">
                          <a:solidFill>
                            <a:schemeClr val="dk1"/>
                          </a:solidFill>
                          <a:effectLst/>
                          <a:latin typeface="+mn-lt"/>
                          <a:ea typeface="+mn-ea"/>
                          <a:cs typeface="+mn-cs"/>
                        </a:rPr>
                        <a:t>(the most common form of dementia for people under age 60) </a:t>
                      </a:r>
                      <a:r>
                        <a:rPr lang="en-US" sz="800" kern="1200" dirty="0">
                          <a:solidFill>
                            <a:schemeClr val="dk1"/>
                          </a:solidFill>
                          <a:effectLst/>
                          <a:latin typeface="+mn-lt"/>
                          <a:ea typeface="+mn-ea"/>
                          <a:cs typeface="+mn-cs"/>
                        </a:rPr>
                        <a:t>- This support is sponsored by the </a:t>
                      </a:r>
                      <a:r>
                        <a:rPr lang="en-US" sz="800" b="0" kern="1200" dirty="0">
                          <a:solidFill>
                            <a:schemeClr val="dk1"/>
                          </a:solidFill>
                          <a:effectLst/>
                          <a:latin typeface="+mn-lt"/>
                          <a:ea typeface="+mn-ea"/>
                          <a:cs typeface="+mn-cs"/>
                        </a:rPr>
                        <a:t>Association for FTD (AFTD)</a:t>
                      </a: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mn-lt"/>
                        </a:rPr>
                        <a:t>x</a:t>
                      </a: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mn-lt"/>
                        </a:rPr>
                        <a:t>x</a:t>
                      </a: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chemeClr val="tx1"/>
                          </a:solidFill>
                          <a:effectLst/>
                          <a:latin typeface="+mn-lt"/>
                        </a:rPr>
                        <a:t>None</a:t>
                      </a: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18708032"/>
                  </a:ext>
                </a:extLst>
              </a:tr>
              <a:tr h="235349">
                <a:tc vMerge="1">
                  <a:txBody>
                    <a:bodyPr/>
                    <a:lstStyle/>
                    <a:p>
                      <a:endParaRPr 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0" kern="1200">
                          <a:solidFill>
                            <a:schemeClr val="dk1"/>
                          </a:solidFill>
                          <a:effectLst/>
                          <a:latin typeface="+mn-lt"/>
                          <a:ea typeface="+mn-ea"/>
                          <a:cs typeface="+mn-cs"/>
                        </a:rPr>
                        <a:t>Lewy Body Dementia (LBD) Caregiver Line</a:t>
                      </a:r>
                      <a:r>
                        <a:rPr lang="en-US" sz="800" kern="1200">
                          <a:solidFill>
                            <a:schemeClr val="dk1"/>
                          </a:solidFill>
                          <a:effectLst/>
                          <a:latin typeface="+mn-lt"/>
                          <a:ea typeface="+mn-ea"/>
                          <a:cs typeface="+mn-cs"/>
                        </a:rPr>
                        <a:t> - Telephone support for caregivers of persons living with LBD; links them with experienced LBD caregivers – this support is sponsored by the LBD Association (LBDA)</a:t>
                      </a:r>
                      <a:endParaRPr lang="en-US" sz="800" b="0" i="0" u="none" strike="noStrike">
                        <a:solidFill>
                          <a:srgbClr val="000000"/>
                        </a:solidFill>
                        <a:effectLst/>
                        <a:latin typeface="+mn-lt"/>
                      </a:endParaRP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mn-lt"/>
                        </a:rPr>
                        <a:t>x</a:t>
                      </a: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800" b="0" i="0" u="none" strike="noStrike">
                        <a:solidFill>
                          <a:srgbClr val="000000"/>
                        </a:solidFill>
                        <a:effectLst/>
                        <a:latin typeface="+mn-lt"/>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chemeClr val="tx1"/>
                          </a:solidFill>
                          <a:effectLst/>
                          <a:latin typeface="+mn-lt"/>
                        </a:rPr>
                        <a:t>None</a:t>
                      </a: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13827578"/>
                  </a:ext>
                </a:extLst>
              </a:tr>
              <a:tr h="119689">
                <a:tc rowSpan="11">
                  <a:txBody>
                    <a:bodyPr/>
                    <a:lstStyle/>
                    <a:p>
                      <a:pPr algn="l" fontAlgn="b"/>
                      <a:r>
                        <a:rPr lang="en-US" sz="900" b="1" i="0" u="none" strike="noStrike" dirty="0">
                          <a:solidFill>
                            <a:schemeClr val="tx1"/>
                          </a:solidFill>
                          <a:effectLst/>
                          <a:latin typeface="+mn-lt"/>
                        </a:rPr>
                        <a:t>Services for Consumers </a:t>
                      </a: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800" b="0" i="0" u="none" strike="noStrike" dirty="0">
                          <a:solidFill>
                            <a:srgbClr val="000000"/>
                          </a:solidFill>
                          <a:effectLst/>
                          <a:latin typeface="Calibri" panose="020F0502020204030204" pitchFamily="34" charset="0"/>
                        </a:rPr>
                        <a:t>Adult Day Health (ADH)</a:t>
                      </a: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800" b="0" i="0" u="none" strike="noStrike" kern="1200">
                        <a:solidFill>
                          <a:srgbClr val="000000"/>
                        </a:solidFill>
                        <a:effectLst/>
                        <a:latin typeface="Calibri" panose="020F0502020204030204" pitchFamily="34" charset="0"/>
                        <a:ea typeface="+mn-ea"/>
                        <a:cs typeface="+mn-cs"/>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b="0" i="0" u="none" strike="noStrike" kern="1200">
                          <a:solidFill>
                            <a:schemeClr val="tx1"/>
                          </a:solidFill>
                          <a:effectLst/>
                          <a:latin typeface="Calibri" panose="020F0502020204030204" pitchFamily="34" charset="0"/>
                          <a:ea typeface="+mn-ea"/>
                          <a:cs typeface="+mn-cs"/>
                        </a:rPr>
                        <a:t>x</a:t>
                      </a: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b="0" i="0" u="none" strike="noStrike">
                          <a:solidFill>
                            <a:schemeClr val="tx1"/>
                          </a:solidFill>
                          <a:effectLst/>
                          <a:latin typeface="Calibri" panose="020F0502020204030204" pitchFamily="34" charset="0"/>
                        </a:rPr>
                        <a:t>MH </a:t>
                      </a:r>
                      <a:r>
                        <a:rPr lang="en-US" sz="800" b="0" i="0" u="none" strike="noStrike" baseline="0">
                          <a:solidFill>
                            <a:schemeClr val="tx1"/>
                          </a:solidFill>
                          <a:effectLst/>
                          <a:latin typeface="Calibri" panose="020F0502020204030204" pitchFamily="34" charset="0"/>
                        </a:rPr>
                        <a:t>clinical eligibility </a:t>
                      </a:r>
                      <a:endParaRPr lang="en-US" sz="800" b="0" i="0" u="none" strike="noStrike">
                        <a:solidFill>
                          <a:schemeClr val="tx1"/>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23380288"/>
                  </a:ext>
                </a:extLst>
              </a:tr>
              <a:tr h="132184">
                <a:tc vMerge="1">
                  <a:txBody>
                    <a:bodyPr/>
                    <a:lstStyle/>
                    <a:p>
                      <a:endParaRPr lang="en-US"/>
                    </a:p>
                  </a:txBody>
                  <a:tcPr/>
                </a:tc>
                <a:tc>
                  <a:txBody>
                    <a:bodyPr/>
                    <a:lstStyle/>
                    <a:p>
                      <a:pPr algn="l" rtl="0" fontAlgn="ctr"/>
                      <a:r>
                        <a:rPr lang="en-US" sz="800" b="0" i="0" u="none" strike="noStrike" dirty="0">
                          <a:solidFill>
                            <a:srgbClr val="000000"/>
                          </a:solidFill>
                          <a:effectLst/>
                          <a:latin typeface="Calibri" panose="020F0502020204030204" pitchFamily="34" charset="0"/>
                        </a:rPr>
                        <a:t>Support Groups at COAs – support programs for early-stage, early onset, and individuals with Mild Cognitive Impairment (MCI)</a:t>
                      </a: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800" b="0" i="0" u="none" strike="noStrike" kern="1200">
                        <a:solidFill>
                          <a:srgbClr val="000000"/>
                        </a:solidFill>
                        <a:effectLst/>
                        <a:latin typeface="Calibri" panose="020F0502020204030204" pitchFamily="34" charset="0"/>
                        <a:ea typeface="+mn-ea"/>
                        <a:cs typeface="+mn-cs"/>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Calibri" panose="020F0502020204030204" pitchFamily="34" charset="0"/>
                        </a:rPr>
                        <a:t>x</a:t>
                      </a: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a:solidFill>
                            <a:schemeClr val="tx1"/>
                          </a:solidFill>
                          <a:effectLst/>
                          <a:latin typeface="Calibri" panose="020F0502020204030204" pitchFamily="34" charset="0"/>
                        </a:rPr>
                        <a:t>None</a:t>
                      </a: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04793391"/>
                  </a:ext>
                </a:extLst>
              </a:tr>
              <a:tr h="274269">
                <a:tc vMerge="1">
                  <a:txBody>
                    <a:bodyPr/>
                    <a:lstStyle/>
                    <a:p>
                      <a:pPr algn="l" fontAlgn="b"/>
                      <a:endParaRPr lang="en-US" sz="1200" b="1" i="0" u="none" strike="noStrike" dirty="0">
                        <a:solidFill>
                          <a:schemeClr val="tx1"/>
                        </a:solidFill>
                        <a:effectLst/>
                        <a:latin typeface="+mn-lt"/>
                      </a:endParaRPr>
                    </a:p>
                  </a:txBody>
                  <a:tcPr marL="5573" marR="5573" marT="5573" marB="0" anchor="b">
                    <a:lnR w="12700" cap="flat" cmpd="sng" algn="ctr">
                      <a:solidFill>
                        <a:schemeClr val="tx1"/>
                      </a:solidFill>
                      <a:prstDash val="solid"/>
                      <a:round/>
                      <a:headEnd type="none" w="med" len="med"/>
                      <a:tailEnd type="none" w="med" len="med"/>
                    </a:lnR>
                    <a:noFill/>
                  </a:tcPr>
                </a:tc>
                <a:tc>
                  <a:txBody>
                    <a:bodyPr/>
                    <a:lstStyle/>
                    <a:p>
                      <a:pPr algn="l" rtl="0" fontAlgn="ctr"/>
                      <a:r>
                        <a:rPr lang="en-US" sz="800" u="none" strike="noStrike" dirty="0">
                          <a:solidFill>
                            <a:schemeClr val="tx1"/>
                          </a:solidFill>
                          <a:effectLst/>
                        </a:rPr>
                        <a:t>Adult Foster Care Program through MassHealth – program for housing, ADL/IADL support &amp; stipend for caregivers; Caregiver Homes through </a:t>
                      </a:r>
                      <a:r>
                        <a:rPr lang="en-US" sz="800" u="none" strike="noStrike" dirty="0" err="1">
                          <a:solidFill>
                            <a:schemeClr val="tx1"/>
                          </a:solidFill>
                          <a:effectLst/>
                        </a:rPr>
                        <a:t>Seniorlink</a:t>
                      </a:r>
                      <a:r>
                        <a:rPr lang="en-US" sz="800" u="none" strike="noStrike" dirty="0">
                          <a:solidFill>
                            <a:schemeClr val="tx1"/>
                          </a:solidFill>
                          <a:effectLst/>
                        </a:rPr>
                        <a:t> (MassHealth) - Structured Family Caregiving model is known as Enhanced Adult Foster Care</a:t>
                      </a:r>
                      <a:endParaRPr lang="en-US" sz="800" b="0" i="0" u="none" strike="noStrike" dirty="0">
                        <a:solidFill>
                          <a:schemeClr val="tx1"/>
                        </a:solidFill>
                        <a:effectLst/>
                        <a:latin typeface="Calibri" panose="020F0502020204030204" pitchFamily="34" charset="0"/>
                      </a:endParaRP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x</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dirty="0">
                          <a:effectLst/>
                        </a:rPr>
                        <a:t>x</a:t>
                      </a:r>
                      <a:endParaRPr lang="en-US" sz="800" b="0" i="0" u="none" strike="noStrike" dirty="0">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Calibri" panose="020F0502020204030204" pitchFamily="34" charset="0"/>
                        </a:rPr>
                        <a:t>MH </a:t>
                      </a:r>
                      <a:r>
                        <a:rPr lang="en-US" sz="800" b="0" i="0" u="none" strike="noStrike" baseline="0" dirty="0">
                          <a:solidFill>
                            <a:schemeClr val="tx1"/>
                          </a:solidFill>
                          <a:effectLst/>
                          <a:latin typeface="Calibri" panose="020F0502020204030204" pitchFamily="34" charset="0"/>
                        </a:rPr>
                        <a:t>clinical eligibility </a:t>
                      </a:r>
                      <a:endParaRPr lang="en-US" sz="800" b="0" i="0" u="none" strike="noStrike" dirty="0">
                        <a:solidFill>
                          <a:schemeClr val="tx1"/>
                        </a:solidFill>
                        <a:effectLst/>
                        <a:latin typeface="Calibri" panose="020F050202020403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dirty="0">
                        <a:solidFill>
                          <a:schemeClr val="tx1"/>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50445373"/>
                  </a:ext>
                </a:extLst>
              </a:tr>
              <a:tr h="233762">
                <a:tc vMerge="1">
                  <a:txBody>
                    <a:bodyPr/>
                    <a:lstStyle/>
                    <a:p>
                      <a:pPr algn="l" fontAlgn="b"/>
                      <a:endParaRPr lang="en-US" sz="1200" b="1" i="0" u="none" strike="noStrike" dirty="0">
                        <a:solidFill>
                          <a:schemeClr val="tx1"/>
                        </a:solidFill>
                        <a:effectLst/>
                        <a:latin typeface="+mn-lt"/>
                      </a:endParaRPr>
                    </a:p>
                  </a:txBody>
                  <a:tcPr marL="5573" marR="5573" marT="5573" marB="0" anchor="b">
                    <a:lnR w="12700" cap="flat" cmpd="sng" algn="ctr">
                      <a:solidFill>
                        <a:schemeClr val="tx1"/>
                      </a:solidFill>
                      <a:prstDash val="solid"/>
                      <a:round/>
                      <a:headEnd type="none" w="med" len="med"/>
                      <a:tailEnd type="none" w="med" len="med"/>
                    </a:lnR>
                    <a:noFill/>
                  </a:tcPr>
                </a:tc>
                <a:tc>
                  <a:txBody>
                    <a:bodyPr/>
                    <a:lstStyle/>
                    <a:p>
                      <a:pPr algn="l" rtl="0" fontAlgn="ctr"/>
                      <a:r>
                        <a:rPr lang="en-US" sz="800" u="none" strike="noStrike">
                          <a:solidFill>
                            <a:schemeClr val="tx1"/>
                          </a:solidFill>
                          <a:effectLst/>
                        </a:rPr>
                        <a:t>Personal Care Attendant program through MassHealth – program for ADL/IADL support certain caregivers can receive pay for care they are provided</a:t>
                      </a:r>
                      <a:endParaRPr lang="en-US" sz="800" b="0" i="0" u="none" strike="noStrike">
                        <a:solidFill>
                          <a:schemeClr val="tx1"/>
                        </a:solidFill>
                        <a:effectLst/>
                        <a:latin typeface="Calibri" panose="020F0502020204030204" pitchFamily="34" charset="0"/>
                      </a:endParaRP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x</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x</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b="0" i="0" u="none" strike="noStrike">
                          <a:solidFill>
                            <a:schemeClr val="tx1"/>
                          </a:solidFill>
                          <a:effectLst/>
                          <a:latin typeface="Calibri" panose="020F0502020204030204" pitchFamily="34" charset="0"/>
                        </a:rPr>
                        <a:t>MH </a:t>
                      </a:r>
                      <a:r>
                        <a:rPr lang="en-US" sz="800" b="0" i="0" u="none" strike="noStrike" baseline="0">
                          <a:solidFill>
                            <a:schemeClr val="tx1"/>
                          </a:solidFill>
                          <a:effectLst/>
                          <a:latin typeface="Calibri" panose="020F0502020204030204" pitchFamily="34" charset="0"/>
                        </a:rPr>
                        <a:t>clinical eligibility </a:t>
                      </a:r>
                      <a:endParaRPr lang="en-US" sz="800" b="0" i="0" u="none" strike="noStrike">
                        <a:solidFill>
                          <a:schemeClr val="tx1"/>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86009514"/>
                  </a:ext>
                </a:extLst>
              </a:tr>
              <a:tr h="126928">
                <a:tc vMerge="1">
                  <a:txBody>
                    <a:bodyPr/>
                    <a:lstStyle/>
                    <a:p>
                      <a:pPr algn="l" fontAlgn="b"/>
                      <a:endParaRPr lang="en-US" sz="1200" b="1" i="0" u="none" strike="noStrike" dirty="0">
                        <a:solidFill>
                          <a:schemeClr val="tx1"/>
                        </a:solidFill>
                        <a:effectLst/>
                        <a:latin typeface="+mn-lt"/>
                      </a:endParaRPr>
                    </a:p>
                  </a:txBody>
                  <a:tcPr marL="5573" marR="5573" marT="5573" marB="0" anchor="b">
                    <a:lnR w="12700" cap="flat" cmpd="sng" algn="ctr">
                      <a:solidFill>
                        <a:schemeClr val="tx1"/>
                      </a:solidFill>
                      <a:prstDash val="solid"/>
                      <a:round/>
                      <a:headEnd type="none" w="med" len="med"/>
                      <a:tailEnd type="none" w="med" len="med"/>
                    </a:lnR>
                    <a:noFill/>
                  </a:tcPr>
                </a:tc>
                <a:tc>
                  <a:txBody>
                    <a:bodyPr/>
                    <a:lstStyle/>
                    <a:p>
                      <a:pPr algn="l" rtl="0" fontAlgn="ctr"/>
                      <a:r>
                        <a:rPr lang="en-US" sz="800" u="none" strike="noStrike">
                          <a:solidFill>
                            <a:schemeClr val="tx1"/>
                          </a:solidFill>
                          <a:effectLst/>
                        </a:rPr>
                        <a:t>Memory Cafes – Provides social engagement opportunities for PLWD and caregivers - PLWD must be accompanied by caregiver</a:t>
                      </a:r>
                      <a:endParaRPr lang="en-US" sz="800" b="0" i="0" u="none" strike="noStrike">
                        <a:solidFill>
                          <a:schemeClr val="tx1"/>
                        </a:solidFill>
                        <a:effectLst/>
                        <a:latin typeface="Calibri" panose="020F0502020204030204" pitchFamily="34" charset="0"/>
                      </a:endParaRP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x </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x</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chemeClr val="tx1"/>
                          </a:solidFill>
                          <a:effectLst/>
                          <a:latin typeface="+mn-lt"/>
                        </a:rPr>
                        <a:t>None</a:t>
                      </a:r>
                      <a:endParaRPr lang="en-US" sz="800" b="0" i="0" u="none" strike="noStrike" dirty="0">
                        <a:solidFill>
                          <a:schemeClr val="tx1"/>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30633583"/>
                  </a:ext>
                </a:extLst>
              </a:tr>
              <a:tr h="126928">
                <a:tc vMerge="1">
                  <a:txBody>
                    <a:bodyPr/>
                    <a:lstStyle/>
                    <a:p>
                      <a:pPr algn="l" fontAlgn="b"/>
                      <a:endParaRPr lang="en-US" sz="1200" b="1" i="0" u="none" strike="noStrike" dirty="0">
                        <a:solidFill>
                          <a:schemeClr val="tx1"/>
                        </a:solidFill>
                        <a:effectLst/>
                        <a:latin typeface="+mn-lt"/>
                      </a:endParaRPr>
                    </a:p>
                  </a:txBody>
                  <a:tcPr marL="5573" marR="5573" marT="5573" marB="0" anchor="b">
                    <a:lnR w="12700" cap="flat" cmpd="sng" algn="ctr">
                      <a:solidFill>
                        <a:schemeClr val="tx1"/>
                      </a:solidFill>
                      <a:prstDash val="solid"/>
                      <a:round/>
                      <a:headEnd type="none" w="med" len="med"/>
                      <a:tailEnd type="none" w="med" len="med"/>
                    </a:lnR>
                    <a:noFill/>
                  </a:tcPr>
                </a:tc>
                <a:tc>
                  <a:txBody>
                    <a:bodyPr/>
                    <a:lstStyle/>
                    <a:p>
                      <a:pPr algn="l" rtl="0" fontAlgn="ctr"/>
                      <a:r>
                        <a:rPr lang="en-US" sz="800" b="0" i="0" u="none" strike="noStrike" dirty="0">
                          <a:solidFill>
                            <a:schemeClr val="tx1"/>
                          </a:solidFill>
                          <a:effectLst/>
                          <a:latin typeface="Calibri" panose="020F0502020204030204" pitchFamily="34" charset="0"/>
                        </a:rPr>
                        <a:t>Social Day and other community programs </a:t>
                      </a: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chemeClr val="tx1"/>
                          </a:solidFill>
                          <a:effectLst/>
                          <a:latin typeface="Calibri" panose="020F0502020204030204" pitchFamily="34" charset="0"/>
                        </a:rPr>
                        <a:t>None</a:t>
                      </a:r>
                      <a:r>
                        <a:rPr lang="en-US" sz="800" b="0" i="0" u="none" strike="noStrike" baseline="30000" dirty="0">
                          <a:solidFill>
                            <a:schemeClr val="tx1"/>
                          </a:solidFill>
                          <a:effectLst/>
                          <a:latin typeface="Calibri" panose="020F0502020204030204" pitchFamily="34" charset="0"/>
                        </a:rPr>
                        <a:t>*</a:t>
                      </a: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r h="126928">
                <a:tc vMerge="1">
                  <a:txBody>
                    <a:bodyPr/>
                    <a:lstStyle/>
                    <a:p>
                      <a:pPr algn="l" fontAlgn="b"/>
                      <a:endParaRPr lang="en-US" sz="1200" b="1" i="0" u="none" strike="noStrike" dirty="0">
                        <a:solidFill>
                          <a:schemeClr val="tx1"/>
                        </a:solidFill>
                        <a:effectLst/>
                        <a:latin typeface="+mn-lt"/>
                      </a:endParaRPr>
                    </a:p>
                  </a:txBody>
                  <a:tcPr marL="5573" marR="5573" marT="5573" marB="0" anchor="b">
                    <a:lnR w="12700" cap="flat" cmpd="sng" algn="ctr">
                      <a:solidFill>
                        <a:schemeClr val="tx1"/>
                      </a:solidFill>
                      <a:prstDash val="solid"/>
                      <a:round/>
                      <a:headEnd type="none" w="med" len="med"/>
                      <a:tailEnd type="none" w="med" len="med"/>
                    </a:lnR>
                    <a:noFill/>
                  </a:tcPr>
                </a:tc>
                <a:tc>
                  <a:txBody>
                    <a:bodyPr/>
                    <a:lstStyle/>
                    <a:p>
                      <a:pPr algn="l" rtl="0" fontAlgn="ctr"/>
                      <a:r>
                        <a:rPr lang="en-US" sz="800" u="none" strike="noStrike" dirty="0">
                          <a:solidFill>
                            <a:schemeClr val="tx1"/>
                          </a:solidFill>
                          <a:effectLst/>
                        </a:rPr>
                        <a:t>In-home ADL/IADL support</a:t>
                      </a:r>
                      <a:endParaRPr lang="en-US" sz="800" b="0" i="0" u="none" strike="noStrike" dirty="0">
                        <a:solidFill>
                          <a:schemeClr val="tx1"/>
                        </a:solidFill>
                        <a:effectLst/>
                        <a:latin typeface="Calibri" panose="020F0502020204030204" pitchFamily="34" charset="0"/>
                      </a:endParaRP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x</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chemeClr val="tx1"/>
                          </a:solidFill>
                          <a:effectLst/>
                          <a:latin typeface="Calibri" panose="020F0502020204030204" pitchFamily="34" charset="0"/>
                        </a:rPr>
                        <a:t>None</a:t>
                      </a:r>
                      <a:r>
                        <a:rPr lang="en-US" sz="800" b="0" i="0" u="none" strike="noStrike" baseline="30000" dirty="0">
                          <a:solidFill>
                            <a:schemeClr val="tx1"/>
                          </a:solidFill>
                          <a:effectLst/>
                          <a:latin typeface="Calibri" panose="020F0502020204030204" pitchFamily="34" charset="0"/>
                        </a:rPr>
                        <a:t>*</a:t>
                      </a:r>
                      <a:endParaRPr lang="en-US" sz="800" b="0" i="0" u="none" strike="noStrike" dirty="0">
                        <a:solidFill>
                          <a:schemeClr val="tx1"/>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43149909"/>
                  </a:ext>
                </a:extLst>
              </a:tr>
              <a:tr h="132184">
                <a:tc vMerge="1">
                  <a:txBody>
                    <a:bodyPr/>
                    <a:lstStyle/>
                    <a:p>
                      <a:pPr algn="l" fontAlgn="b"/>
                      <a:endParaRPr lang="en-US" sz="1200" b="1" i="0" u="none" strike="noStrike" dirty="0">
                        <a:solidFill>
                          <a:schemeClr val="tx1"/>
                        </a:solidFill>
                        <a:effectLst/>
                        <a:latin typeface="+mn-lt"/>
                      </a:endParaRPr>
                    </a:p>
                  </a:txBody>
                  <a:tcPr marL="5573" marR="5573" marT="5573" marB="0" anchor="b">
                    <a:lnR w="12700" cap="flat" cmpd="sng" algn="ctr">
                      <a:solidFill>
                        <a:schemeClr val="tx1"/>
                      </a:solidFill>
                      <a:prstDash val="solid"/>
                      <a:round/>
                      <a:headEnd type="none" w="med" len="med"/>
                      <a:tailEnd type="none" w="med" len="med"/>
                    </a:lnR>
                    <a:noFill/>
                  </a:tcPr>
                </a:tc>
                <a:tc>
                  <a:txBody>
                    <a:bodyPr/>
                    <a:lstStyle/>
                    <a:p>
                      <a:pPr algn="l" rtl="0" fontAlgn="ctr"/>
                      <a:r>
                        <a:rPr lang="en-US" sz="800" u="none" strike="noStrike">
                          <a:effectLst/>
                        </a:rPr>
                        <a:t>Companion support through Home Care programs</a:t>
                      </a:r>
                      <a:endParaRPr lang="en-US" sz="800" b="0" i="0" u="none" strike="noStrike">
                        <a:solidFill>
                          <a:srgbClr val="000000"/>
                        </a:solidFill>
                        <a:effectLst/>
                        <a:latin typeface="Calibri" panose="020F0502020204030204" pitchFamily="34" charset="0"/>
                      </a:endParaRP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x</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chemeClr val="tx1"/>
                          </a:solidFill>
                          <a:effectLst/>
                          <a:latin typeface="Calibri" panose="020F0502020204030204" pitchFamily="34" charset="0"/>
                        </a:rPr>
                        <a:t>None</a:t>
                      </a:r>
                      <a:r>
                        <a:rPr lang="en-US" sz="800" b="0" i="0" u="none" strike="noStrike" baseline="30000" dirty="0">
                          <a:solidFill>
                            <a:schemeClr val="tx1"/>
                          </a:solidFill>
                          <a:effectLst/>
                          <a:latin typeface="Calibri" panose="020F0502020204030204" pitchFamily="34" charset="0"/>
                        </a:rPr>
                        <a:t>*</a:t>
                      </a:r>
                      <a:endParaRPr lang="en-US" sz="800" b="0" i="0" u="none" strike="noStrike" dirty="0">
                        <a:solidFill>
                          <a:schemeClr val="tx1"/>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45465968"/>
                  </a:ext>
                </a:extLst>
              </a:tr>
              <a:tr h="351010">
                <a:tc vMerge="1">
                  <a:txBody>
                    <a:bodyPr/>
                    <a:lstStyle/>
                    <a:p>
                      <a:pPr algn="l" fontAlgn="b"/>
                      <a:endParaRPr lang="en-US" sz="1200" b="1" i="0" u="none" strike="noStrike" dirty="0">
                        <a:solidFill>
                          <a:schemeClr val="tx1"/>
                        </a:solidFill>
                        <a:effectLst/>
                        <a:latin typeface="+mn-lt"/>
                      </a:endParaRPr>
                    </a:p>
                  </a:txBody>
                  <a:tcPr marL="5573" marR="5573" marT="5573" marB="0" anchor="b">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kern="1200" dirty="0">
                          <a:solidFill>
                            <a:schemeClr val="dk1"/>
                          </a:solidFill>
                          <a:effectLst/>
                          <a:latin typeface="+mn-lt"/>
                          <a:ea typeface="+mn-ea"/>
                          <a:cs typeface="+mn-cs"/>
                        </a:rPr>
                        <a:t>Alzheimer’s/Dementia Coaching (Habilitation Therapy) </a:t>
                      </a:r>
                      <a:endParaRPr lang="en-US" sz="800" dirty="0">
                        <a:effectLst/>
                      </a:endParaRP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Calibri" panose="020F0502020204030204" pitchFamily="34" charset="0"/>
                        </a:rPr>
                        <a:t>x</a:t>
                      </a: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b="0" i="0" u="none" strike="noStrike" kern="1200" dirty="0">
                          <a:solidFill>
                            <a:srgbClr val="000000"/>
                          </a:solidFill>
                          <a:effectLst/>
                          <a:latin typeface="Calibri" panose="020F0502020204030204" pitchFamily="34" charset="0"/>
                          <a:ea typeface="+mn-ea"/>
                          <a:cs typeface="+mn-cs"/>
                        </a:rPr>
                        <a:t>EOEA waiver and non-waiver home care enrollees</a:t>
                      </a:r>
                      <a:endParaRPr lang="en-US" sz="800" b="0" i="0" u="none" strike="noStrike" dirty="0">
                        <a:solidFill>
                          <a:schemeClr val="tx1"/>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77177359"/>
                  </a:ext>
                </a:extLst>
              </a:tr>
              <a:tr h="237651">
                <a:tc vMerge="1">
                  <a:txBody>
                    <a:bodyPr/>
                    <a:lstStyle/>
                    <a:p>
                      <a:pPr algn="l" fontAlgn="b"/>
                      <a:endParaRPr lang="en-US" sz="1200" b="1" i="0" u="none" strike="noStrike" dirty="0">
                        <a:solidFill>
                          <a:schemeClr val="tx1"/>
                        </a:solidFill>
                        <a:effectLst/>
                        <a:latin typeface="+mn-lt"/>
                      </a:endParaRPr>
                    </a:p>
                  </a:txBody>
                  <a:tcPr marL="5573" marR="5573" marT="5573" marB="0" anchor="b">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kern="1200">
                          <a:solidFill>
                            <a:schemeClr val="dk1"/>
                          </a:solidFill>
                          <a:effectLst/>
                          <a:latin typeface="+mn-lt"/>
                          <a:ea typeface="+mn-ea"/>
                          <a:cs typeface="+mn-cs"/>
                        </a:rPr>
                        <a:t>Advanced Cellular Personal Emergency Response Service (mobile PERS)</a:t>
                      </a:r>
                      <a:endParaRPr lang="en-US" sz="800">
                        <a:effectLst/>
                      </a:endParaRP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Calibri" panose="020F0502020204030204" pitchFamily="34" charset="0"/>
                        </a:rPr>
                        <a:t>x</a:t>
                      </a: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b="0" i="0" u="none" strike="noStrike" kern="1200" dirty="0">
                          <a:solidFill>
                            <a:srgbClr val="000000"/>
                          </a:solidFill>
                          <a:effectLst/>
                          <a:latin typeface="Calibri" panose="020F0502020204030204" pitchFamily="34" charset="0"/>
                          <a:ea typeface="+mn-ea"/>
                          <a:cs typeface="+mn-cs"/>
                        </a:rPr>
                        <a:t>EOEA non-waiver home care enrollees</a:t>
                      </a: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48109231"/>
                  </a:ext>
                </a:extLst>
              </a:tr>
              <a:tr h="132184">
                <a:tc vMerge="1">
                  <a:txBody>
                    <a:bodyPr/>
                    <a:lstStyle/>
                    <a:p>
                      <a:pPr algn="l" fontAlgn="b"/>
                      <a:endParaRPr lang="en-US" sz="1200" b="1" i="0" u="none" strike="noStrike" dirty="0">
                        <a:solidFill>
                          <a:schemeClr val="tx1"/>
                        </a:solidFill>
                        <a:effectLst/>
                        <a:latin typeface="+mn-lt"/>
                      </a:endParaRPr>
                    </a:p>
                  </a:txBody>
                  <a:tcPr marL="5573" marR="5573" marT="5573"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l" rtl="0" fontAlgn="ctr"/>
                      <a:r>
                        <a:rPr lang="en-US" sz="800" u="none" strike="noStrike">
                          <a:effectLst/>
                        </a:rPr>
                        <a:t>ABI/MFP Waiver – in-home supports through MassHealth for acquired brain injury members, supports caregiver</a:t>
                      </a:r>
                      <a:endParaRPr lang="en-US" sz="800" b="0" i="0" u="none" strike="noStrike">
                        <a:solidFill>
                          <a:srgbClr val="000000"/>
                        </a:solidFill>
                        <a:effectLst/>
                        <a:latin typeface="Calibri" panose="020F0502020204030204" pitchFamily="34" charset="0"/>
                      </a:endParaRP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x</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b="0" i="0" u="none" strike="noStrike">
                          <a:solidFill>
                            <a:schemeClr val="tx1"/>
                          </a:solidFill>
                          <a:effectLst/>
                          <a:latin typeface="Calibri" panose="020F0502020204030204" pitchFamily="34" charset="0"/>
                        </a:rPr>
                        <a:t>MH </a:t>
                      </a:r>
                      <a:r>
                        <a:rPr lang="en-US" sz="800" b="0" i="0" u="none" strike="noStrike" baseline="0">
                          <a:solidFill>
                            <a:schemeClr val="tx1"/>
                          </a:solidFill>
                          <a:effectLst/>
                          <a:latin typeface="Calibri" panose="020F0502020204030204" pitchFamily="34" charset="0"/>
                        </a:rPr>
                        <a:t>clinical eligibility </a:t>
                      </a:r>
                      <a:endParaRPr lang="en-US" sz="800" b="0" i="0" u="none" strike="noStrike">
                        <a:solidFill>
                          <a:schemeClr val="tx1"/>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75785362"/>
                  </a:ext>
                </a:extLst>
              </a:tr>
              <a:tr h="126928">
                <a:tc rowSpan="3">
                  <a:txBody>
                    <a:bodyPr/>
                    <a:lstStyle/>
                    <a:p>
                      <a:pPr algn="ctr" fontAlgn="ctr"/>
                      <a:r>
                        <a:rPr lang="en-US" sz="900" b="1" u="none" strike="noStrike" dirty="0">
                          <a:solidFill>
                            <a:schemeClr val="tx1"/>
                          </a:solidFill>
                          <a:effectLst/>
                          <a:latin typeface="+mn-lt"/>
                        </a:rPr>
                        <a:t>Information &amp; Referral</a:t>
                      </a:r>
                      <a:endParaRPr lang="en-US" sz="900" b="1" i="0" u="none" strike="noStrike" dirty="0">
                        <a:solidFill>
                          <a:schemeClr val="tx1"/>
                        </a:solidFill>
                        <a:effectLst/>
                        <a:latin typeface="+mn-lt"/>
                      </a:endParaRP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800" u="none" strike="noStrike">
                          <a:effectLst/>
                        </a:rPr>
                        <a:t>Options Counseling available to caregivers, families and older adults</a:t>
                      </a:r>
                      <a:endParaRPr lang="en-US" sz="800" b="0" i="0" u="none" strike="noStrike">
                        <a:solidFill>
                          <a:srgbClr val="000000"/>
                        </a:solidFill>
                        <a:effectLst/>
                        <a:latin typeface="Calibri" panose="020F0502020204030204" pitchFamily="34" charset="0"/>
                      </a:endParaRP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x</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x</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dirty="0">
                          <a:solidFill>
                            <a:schemeClr val="tx1"/>
                          </a:solidFill>
                          <a:effectLst/>
                        </a:rPr>
                        <a:t>None</a:t>
                      </a:r>
                      <a:endParaRPr lang="en-US" sz="800" b="0" i="0" u="none" strike="noStrike" dirty="0">
                        <a:solidFill>
                          <a:schemeClr val="tx1"/>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98951839"/>
                  </a:ext>
                </a:extLst>
              </a:tr>
              <a:tr h="127802">
                <a:tc vMerge="1">
                  <a:txBody>
                    <a:bodyPr/>
                    <a:lstStyle/>
                    <a:p>
                      <a:endParaRPr lang="en-US"/>
                    </a:p>
                  </a:txBody>
                  <a:tcPr/>
                </a:tc>
                <a:tc>
                  <a:txBody>
                    <a:bodyPr/>
                    <a:lstStyle/>
                    <a:p>
                      <a:pPr algn="l" rtl="0" fontAlgn="ctr"/>
                      <a:r>
                        <a:rPr lang="en-US" sz="800" u="none" strike="noStrike">
                          <a:effectLst/>
                        </a:rPr>
                        <a:t>Mass.gov webpage/caregiving – multiple resources listed – MFCGS, DDS, DYS, PCA, NF, etc.</a:t>
                      </a:r>
                      <a:endParaRPr lang="en-US" sz="800" b="0" i="0" u="none" strike="noStrike">
                        <a:solidFill>
                          <a:srgbClr val="000000"/>
                        </a:solidFill>
                        <a:effectLst/>
                        <a:latin typeface="Calibri" panose="020F0502020204030204" pitchFamily="34" charset="0"/>
                      </a:endParaRP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x</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dirty="0">
                          <a:solidFill>
                            <a:schemeClr val="tx1"/>
                          </a:solidFill>
                          <a:effectLst/>
                        </a:rPr>
                        <a:t>None</a:t>
                      </a:r>
                      <a:endParaRPr lang="en-US" sz="800" b="0" i="0" u="none" strike="noStrike" dirty="0">
                        <a:solidFill>
                          <a:schemeClr val="tx1"/>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75168500"/>
                  </a:ext>
                </a:extLst>
              </a:tr>
              <a:tr h="137035">
                <a:tc vMerge="1">
                  <a:txBody>
                    <a:bodyPr/>
                    <a:lstStyle/>
                    <a:p>
                      <a:endParaRPr lang="en-US"/>
                    </a:p>
                  </a:txBody>
                  <a:tcPr/>
                </a:tc>
                <a:tc>
                  <a:txBody>
                    <a:bodyPr/>
                    <a:lstStyle/>
                    <a:p>
                      <a:pPr algn="l" rtl="0" fontAlgn="ctr"/>
                      <a:r>
                        <a:rPr lang="en-US" sz="800" u="none" strike="noStrike">
                          <a:effectLst/>
                        </a:rPr>
                        <a:t>Resource Connections (Phone &amp; Website) – MassOptions, Alzheimer’s Association, ASAP Info &amp; Referral, Brain Injury Association</a:t>
                      </a:r>
                      <a:endParaRPr lang="en-US" sz="800" b="0" i="0" u="none" strike="noStrike">
                        <a:solidFill>
                          <a:srgbClr val="000000"/>
                        </a:solidFill>
                        <a:effectLst/>
                        <a:latin typeface="Calibri" panose="020F0502020204030204" pitchFamily="34" charset="0"/>
                      </a:endParaRP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x</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x</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dirty="0">
                          <a:solidFill>
                            <a:schemeClr val="tx1"/>
                          </a:solidFill>
                          <a:effectLst/>
                        </a:rPr>
                        <a:t>None</a:t>
                      </a:r>
                      <a:endParaRPr lang="en-US" sz="800" b="0" i="0" u="none" strike="noStrike" dirty="0">
                        <a:solidFill>
                          <a:schemeClr val="tx1"/>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55132242"/>
                  </a:ext>
                </a:extLst>
              </a:tr>
              <a:tr h="127802">
                <a:tc rowSpan="5">
                  <a:txBody>
                    <a:bodyPr/>
                    <a:lstStyle/>
                    <a:p>
                      <a:pPr algn="ctr" fontAlgn="ctr"/>
                      <a:r>
                        <a:rPr lang="en-US" sz="900" b="1" u="none" strike="noStrike" dirty="0">
                          <a:solidFill>
                            <a:schemeClr val="tx1"/>
                          </a:solidFill>
                          <a:effectLst/>
                          <a:latin typeface="+mn-lt"/>
                        </a:rPr>
                        <a:t>Alzheimer's Association </a:t>
                      </a:r>
                      <a:endParaRPr lang="en-US" sz="900" b="1" i="0" u="none" strike="noStrike" dirty="0">
                        <a:solidFill>
                          <a:schemeClr val="tx1"/>
                        </a:solidFill>
                        <a:effectLst/>
                        <a:latin typeface="+mn-lt"/>
                      </a:endParaRP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800" u="none" strike="noStrike">
                          <a:effectLst/>
                        </a:rPr>
                        <a:t>Caregiver support groups</a:t>
                      </a:r>
                      <a:endParaRPr lang="en-US" sz="800" b="0" i="0" u="none" strike="noStrike">
                        <a:solidFill>
                          <a:srgbClr val="000000"/>
                        </a:solidFill>
                        <a:effectLst/>
                        <a:latin typeface="Calibri" panose="020F0502020204030204" pitchFamily="34" charset="0"/>
                      </a:endParaRP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x</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dirty="0">
                          <a:solidFill>
                            <a:schemeClr val="tx1"/>
                          </a:solidFill>
                          <a:effectLst/>
                        </a:rPr>
                        <a:t>None</a:t>
                      </a:r>
                      <a:endParaRPr lang="en-US" sz="800" b="0" i="0" u="none" strike="noStrike" dirty="0">
                        <a:solidFill>
                          <a:schemeClr val="tx1"/>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1186118"/>
                  </a:ext>
                </a:extLst>
              </a:tr>
              <a:tr h="126928">
                <a:tc vMerge="1">
                  <a:txBody>
                    <a:bodyPr/>
                    <a:lstStyle/>
                    <a:p>
                      <a:endParaRPr lang="en-US"/>
                    </a:p>
                  </a:txBody>
                  <a:tcPr/>
                </a:tc>
                <a:tc>
                  <a:txBody>
                    <a:bodyPr/>
                    <a:lstStyle/>
                    <a:p>
                      <a:pPr algn="l" rtl="0" fontAlgn="ctr"/>
                      <a:r>
                        <a:rPr lang="en-US" sz="800" u="none" strike="noStrike">
                          <a:effectLst/>
                        </a:rPr>
                        <a:t>Support groups and </a:t>
                      </a:r>
                      <a:r>
                        <a:rPr lang="en-US" sz="800" u="none" strike="noStrike" err="1">
                          <a:effectLst/>
                        </a:rPr>
                        <a:t>Alz</a:t>
                      </a:r>
                      <a:r>
                        <a:rPr lang="en-US" sz="800" u="none" strike="noStrike">
                          <a:effectLst/>
                        </a:rPr>
                        <a:t> Meet-ups (social events) for people living with early-stage and early onset dementia </a:t>
                      </a:r>
                      <a:endParaRPr lang="en-US" sz="800" b="0" i="0" u="none" strike="noStrike">
                        <a:solidFill>
                          <a:srgbClr val="000000"/>
                        </a:solidFill>
                        <a:effectLst/>
                        <a:latin typeface="Calibri" panose="020F0502020204030204" pitchFamily="34" charset="0"/>
                      </a:endParaRP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x</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sz="800" u="none" strike="noStrike" kern="1200" dirty="0">
                          <a:solidFill>
                            <a:schemeClr val="tx1"/>
                          </a:solidFill>
                          <a:effectLst/>
                          <a:latin typeface="+mn-lt"/>
                          <a:ea typeface="+mn-ea"/>
                          <a:cs typeface="+mn-cs"/>
                        </a:rPr>
                        <a:t>None</a:t>
                      </a: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68104643"/>
                  </a:ext>
                </a:extLst>
              </a:tr>
              <a:tr h="126928">
                <a:tc vMerge="1">
                  <a:txBody>
                    <a:bodyPr/>
                    <a:lstStyle/>
                    <a:p>
                      <a:endParaRPr lang="en-US"/>
                    </a:p>
                  </a:txBody>
                  <a:tcPr/>
                </a:tc>
                <a:tc>
                  <a:txBody>
                    <a:bodyPr/>
                    <a:lstStyle/>
                    <a:p>
                      <a:pPr algn="l" rtl="0" fontAlgn="ctr"/>
                      <a:r>
                        <a:rPr lang="en-US" sz="800" u="none" strike="noStrike">
                          <a:effectLst/>
                        </a:rPr>
                        <a:t>Community Resource Finder (by zip code) </a:t>
                      </a:r>
                      <a:endParaRPr lang="en-US" sz="800" b="0" i="0" u="none" strike="noStrike">
                        <a:solidFill>
                          <a:srgbClr val="000000"/>
                        </a:solidFill>
                        <a:effectLst/>
                        <a:latin typeface="Calibri" panose="020F0502020204030204" pitchFamily="34" charset="0"/>
                      </a:endParaRP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x</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x</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sz="800" u="none" strike="noStrike" kern="1200" dirty="0">
                          <a:solidFill>
                            <a:schemeClr val="tx1"/>
                          </a:solidFill>
                          <a:effectLst/>
                          <a:latin typeface="+mn-lt"/>
                          <a:ea typeface="+mn-ea"/>
                          <a:cs typeface="+mn-cs"/>
                        </a:rPr>
                        <a:t>None</a:t>
                      </a: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71028298"/>
                  </a:ext>
                </a:extLst>
              </a:tr>
              <a:tr h="126928">
                <a:tc vMerge="1">
                  <a:txBody>
                    <a:bodyPr/>
                    <a:lstStyle/>
                    <a:p>
                      <a:endParaRPr lang="en-US"/>
                    </a:p>
                  </a:txBody>
                  <a:tcPr/>
                </a:tc>
                <a:tc>
                  <a:txBody>
                    <a:bodyPr/>
                    <a:lstStyle/>
                    <a:p>
                      <a:pPr algn="l" rtl="0" fontAlgn="ctr"/>
                      <a:r>
                        <a:rPr lang="en-US" sz="800" u="none" strike="noStrike">
                          <a:effectLst/>
                        </a:rPr>
                        <a:t>Public events to raise awareness and specialized education programs for PLWD, caregivers and the public</a:t>
                      </a:r>
                      <a:endParaRPr lang="en-US" sz="800" b="0" i="0" u="none" strike="noStrike">
                        <a:solidFill>
                          <a:srgbClr val="000000"/>
                        </a:solidFill>
                        <a:effectLst/>
                        <a:latin typeface="Calibri" panose="020F0502020204030204" pitchFamily="34" charset="0"/>
                      </a:endParaRP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x</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x</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sz="800" u="none" strike="noStrike" kern="1200" dirty="0">
                          <a:solidFill>
                            <a:schemeClr val="tx1"/>
                          </a:solidFill>
                          <a:effectLst/>
                          <a:latin typeface="+mn-lt"/>
                          <a:ea typeface="+mn-ea"/>
                          <a:cs typeface="+mn-cs"/>
                        </a:rPr>
                        <a:t> None</a:t>
                      </a: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93327286"/>
                  </a:ext>
                </a:extLst>
              </a:tr>
              <a:tr h="233762">
                <a:tc vMerge="1">
                  <a:txBody>
                    <a:bodyPr/>
                    <a:lstStyle/>
                    <a:p>
                      <a:endParaRPr lang="en-US"/>
                    </a:p>
                  </a:txBody>
                  <a:tcPr/>
                </a:tc>
                <a:tc>
                  <a:txBody>
                    <a:bodyPr/>
                    <a:lstStyle/>
                    <a:p>
                      <a:pPr algn="l" rtl="0" fontAlgn="ctr"/>
                      <a:r>
                        <a:rPr lang="en-US" sz="800" u="none" strike="noStrike" dirty="0">
                          <a:effectLst/>
                        </a:rPr>
                        <a:t>Peer-to-Peer Companion Program – PLWD in the early stages provide telephone companionship for people recently diagnosed with dementia</a:t>
                      </a:r>
                      <a:endParaRPr lang="en-US" sz="800" b="0" i="0" u="none" strike="noStrike" dirty="0">
                        <a:solidFill>
                          <a:srgbClr val="000000"/>
                        </a:solidFill>
                        <a:effectLst/>
                        <a:latin typeface="Calibri" panose="020F0502020204030204" pitchFamily="34" charset="0"/>
                      </a:endParaRPr>
                    </a:p>
                  </a:txBody>
                  <a:tcPr marL="4180" marR="4180" marT="4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a:effectLst/>
                        </a:rPr>
                        <a:t>x</a:t>
                      </a:r>
                      <a:endParaRPr lang="en-US" sz="80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u="none" strike="noStrike" dirty="0">
                          <a:solidFill>
                            <a:schemeClr val="tx1"/>
                          </a:solidFill>
                          <a:effectLst/>
                        </a:rPr>
                        <a:t>None</a:t>
                      </a:r>
                      <a:endParaRPr lang="en-US" sz="800" b="0" i="0" u="none" strike="noStrike" dirty="0">
                        <a:solidFill>
                          <a:schemeClr val="tx1"/>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55923864"/>
                  </a:ext>
                </a:extLst>
              </a:tr>
            </a:tbl>
          </a:graphicData>
        </a:graphic>
      </p:graphicFrame>
    </p:spTree>
    <p:extLst>
      <p:ext uri="{BB962C8B-B14F-4D97-AF65-F5344CB8AC3E}">
        <p14:creationId xmlns:p14="http://schemas.microsoft.com/office/powerpoint/2010/main" val="109115781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9197722f0d_0_8"/>
          <p:cNvSpPr txBox="1">
            <a:spLocks noGrp="1"/>
          </p:cNvSpPr>
          <p:nvPr>
            <p:ph type="title"/>
          </p:nvPr>
        </p:nvSpPr>
        <p:spPr>
          <a:xfrm>
            <a:off x="1066800" y="76200"/>
            <a:ext cx="55119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
            </a:r>
            <a:br>
              <a:rPr lang="en-US" dirty="0"/>
            </a:br>
            <a:r>
              <a:rPr lang="en-US" dirty="0"/>
              <a:t/>
            </a:r>
            <a:br>
              <a:rPr lang="en-US" dirty="0"/>
            </a:br>
            <a:r>
              <a:rPr lang="en-US" dirty="0"/>
              <a:t>Caregiver Support and Public Awareness Workgroup Goals</a:t>
            </a:r>
            <a:endParaRPr dirty="0"/>
          </a:p>
        </p:txBody>
      </p:sp>
      <p:sp>
        <p:nvSpPr>
          <p:cNvPr id="116" name="Google Shape;116;g9197722f0d_0_8"/>
          <p:cNvSpPr txBox="1"/>
          <p:nvPr/>
        </p:nvSpPr>
        <p:spPr>
          <a:xfrm>
            <a:off x="228600" y="1143000"/>
            <a:ext cx="8382000" cy="5410200"/>
          </a:xfrm>
          <a:prstGeom prst="rect">
            <a:avLst/>
          </a:prstGeom>
          <a:noFill/>
          <a:ln>
            <a:noFill/>
          </a:ln>
        </p:spPr>
        <p:txBody>
          <a:bodyPr spcFirstLastPara="1" wrap="square" lIns="91425" tIns="91425" rIns="91425" bIns="91425" anchor="t" anchorCtr="0">
            <a:noAutofit/>
          </a:bodyPr>
          <a:lstStyle/>
          <a:p>
            <a:pPr marR="0" lvl="0">
              <a:lnSpc>
                <a:spcPct val="115000"/>
              </a:lnSpc>
              <a:spcBef>
                <a:spcPts val="0"/>
              </a:spcBef>
              <a:spcAft>
                <a:spcPts val="0"/>
              </a:spcAft>
            </a:pPr>
            <a:r>
              <a:rPr lang="en-US" sz="2400" b="1" dirty="0">
                <a:latin typeface="Calibri" panose="020F0502020204030204" pitchFamily="34" charset="0"/>
                <a:ea typeface="Calibri" panose="020F0502020204030204" pitchFamily="34" charset="0"/>
                <a:cs typeface="Times New Roman" panose="02020603050405020304" pitchFamily="18" charset="0"/>
              </a:rPr>
              <a:t>WORKGROUP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GOALS</a:t>
            </a:r>
          </a:p>
        </p:txBody>
      </p:sp>
      <p:sp>
        <p:nvSpPr>
          <p:cNvPr id="4" name="Rectangle 3">
            <a:extLst>
              <a:ext uri="{FF2B5EF4-FFF2-40B4-BE49-F238E27FC236}">
                <a16:creationId xmlns:a16="http://schemas.microsoft.com/office/drawing/2014/main" xmlns="" id="{1B7F367A-3606-4E02-8B14-B974C484A308}"/>
              </a:ext>
            </a:extLst>
          </p:cNvPr>
          <p:cNvSpPr/>
          <p:nvPr/>
        </p:nvSpPr>
        <p:spPr bwMode="auto">
          <a:xfrm>
            <a:off x="419100" y="2095500"/>
            <a:ext cx="8305799" cy="914400"/>
          </a:xfrm>
          <a:prstGeom prst="rect">
            <a:avLst/>
          </a:prstGeom>
          <a:solidFill>
            <a:schemeClr val="accent6">
              <a:lumMod val="20000"/>
              <a:lumOff val="80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60325" eaLnBrk="0" fontAlgn="base" hangingPunct="0">
              <a:spcBef>
                <a:spcPct val="0"/>
              </a:spcBef>
              <a:spcAft>
                <a:spcPct val="0"/>
              </a:spcAft>
            </a:pP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Goal 1</a:t>
            </a:r>
          </a:p>
          <a:p>
            <a:pPr marL="60325" eaLnBrk="0" fontAlgn="base" hangingPunct="0">
              <a:spcBef>
                <a:spcPct val="0"/>
              </a:spcBef>
              <a:spcAft>
                <a:spcPct val="0"/>
              </a:spcAft>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I</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dentify, explore and recommend short-term strategies to support caregivers of individuals who are living with a diagnosis of dementia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2D6F499D-A876-4DC5-84C9-5D95F5472B53}"/>
              </a:ext>
            </a:extLst>
          </p:cNvPr>
          <p:cNvSpPr/>
          <p:nvPr/>
        </p:nvSpPr>
        <p:spPr bwMode="auto">
          <a:xfrm>
            <a:off x="419100" y="3962400"/>
            <a:ext cx="8305800" cy="914400"/>
          </a:xfrm>
          <a:prstGeom prst="rect">
            <a:avLst/>
          </a:prstGeom>
          <a:solidFill>
            <a:schemeClr val="accent6">
              <a:lumMod val="20000"/>
              <a:lumOff val="80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60325" eaLnBrk="0" fontAlgn="base" hangingPunct="0">
              <a:spcBef>
                <a:spcPct val="0"/>
              </a:spcBef>
              <a:spcAft>
                <a:spcPct val="0"/>
              </a:spcAft>
            </a:pPr>
            <a:r>
              <a:rPr lang="en-US" sz="1800" b="1" dirty="0">
                <a:solidFill>
                  <a:srgbClr val="000000"/>
                </a:solidFill>
                <a:latin typeface="Calibri" panose="020F0502020204030204" pitchFamily="34" charset="0"/>
                <a:cs typeface="Calibri" panose="020F0502020204030204" pitchFamily="34" charset="0"/>
              </a:rPr>
              <a:t>Goal 2</a:t>
            </a:r>
          </a:p>
          <a:p>
            <a:pPr marL="60325" eaLnBrk="0" fontAlgn="base" hangingPunct="0">
              <a:spcBef>
                <a:spcPct val="0"/>
              </a:spcBef>
              <a:spcAft>
                <a:spcPct val="0"/>
              </a:spcAft>
            </a:pPr>
            <a:r>
              <a:rPr lang="en-US" sz="1800" dirty="0">
                <a:solidFill>
                  <a:srgbClr val="000000"/>
                </a:solidFill>
                <a:latin typeface="Calibri" panose="020F0502020204030204" pitchFamily="34" charset="0"/>
                <a:cs typeface="Calibri" panose="020F0502020204030204" pitchFamily="34" charset="0"/>
              </a:rPr>
              <a:t>Identify approaches to improve awareness of the pathways to available supports and services for dementia caregivers and their care partners.</a:t>
            </a:r>
          </a:p>
        </p:txBody>
      </p:sp>
    </p:spTree>
    <p:extLst>
      <p:ext uri="{BB962C8B-B14F-4D97-AF65-F5344CB8AC3E}">
        <p14:creationId xmlns:p14="http://schemas.microsoft.com/office/powerpoint/2010/main" val="2789035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9197722f0d_0_8"/>
          <p:cNvSpPr txBox="1">
            <a:spLocks noGrp="1"/>
          </p:cNvSpPr>
          <p:nvPr>
            <p:ph type="title"/>
          </p:nvPr>
        </p:nvSpPr>
        <p:spPr>
          <a:xfrm>
            <a:off x="838200" y="151231"/>
            <a:ext cx="6096000" cy="803094"/>
          </a:xfrm>
          <a:prstGeom prst="rect">
            <a:avLst/>
          </a:prstGeom>
          <a:noFill/>
          <a:ln>
            <a:noFill/>
          </a:ln>
        </p:spPr>
        <p:txBody>
          <a:bodyPr spcFirstLastPara="1" wrap="square" lIns="91425" tIns="45700" rIns="91425" bIns="45700" anchor="b" anchorCtr="0">
            <a:noAutofit/>
          </a:bodyPr>
          <a:lstStyle/>
          <a:p>
            <a:pPr marL="0" lvl="0" indent="0" rtl="0">
              <a:spcBef>
                <a:spcPts val="0"/>
              </a:spcBef>
              <a:spcAft>
                <a:spcPts val="0"/>
              </a:spcAft>
              <a:buNone/>
            </a:pPr>
            <a:r>
              <a:rPr lang="en-US" dirty="0"/>
              <a:t/>
            </a:r>
            <a:br>
              <a:rPr lang="en-US" dirty="0"/>
            </a:br>
            <a:r>
              <a:rPr lang="en-US" dirty="0"/>
              <a:t>Caregiver Support and Public Awareness</a:t>
            </a:r>
            <a:br>
              <a:rPr lang="en-US" dirty="0"/>
            </a:br>
            <a:r>
              <a:rPr lang="en-US" dirty="0"/>
              <a:t>Summary of Recommendations</a:t>
            </a:r>
            <a:endParaRPr dirty="0"/>
          </a:p>
        </p:txBody>
      </p:sp>
      <p:sp>
        <p:nvSpPr>
          <p:cNvPr id="2" name="Rectangle 1">
            <a:extLst>
              <a:ext uri="{FF2B5EF4-FFF2-40B4-BE49-F238E27FC236}">
                <a16:creationId xmlns:a16="http://schemas.microsoft.com/office/drawing/2014/main" xmlns="" id="{C3690602-85FD-4E7B-AE38-3000CBE67B0A}"/>
              </a:ext>
            </a:extLst>
          </p:cNvPr>
          <p:cNvSpPr/>
          <p:nvPr/>
        </p:nvSpPr>
        <p:spPr bwMode="auto">
          <a:xfrm>
            <a:off x="228600" y="1082912"/>
            <a:ext cx="8763000" cy="257175"/>
          </a:xfrm>
          <a:prstGeom prst="rect">
            <a:avLst/>
          </a:prstGeom>
          <a:solidFill>
            <a:schemeClr val="accent6">
              <a:lumMod val="20000"/>
              <a:lumOff val="80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60325" eaLnBrk="0" fontAlgn="base" hangingPunct="0">
              <a:spcBef>
                <a:spcPct val="0"/>
              </a:spcBef>
              <a:spcAft>
                <a:spcPct val="0"/>
              </a:spcAft>
            </a:pPr>
            <a:r>
              <a:rPr 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rPr>
              <a:t>GOAL 1 - I</a:t>
            </a: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dentify, explore and recommend short-term strategies to support caregivers and PLWD</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896FEFDB-6245-40B2-A062-E882225396C4}"/>
              </a:ext>
            </a:extLst>
          </p:cNvPr>
          <p:cNvSpPr/>
          <p:nvPr/>
        </p:nvSpPr>
        <p:spPr bwMode="auto">
          <a:xfrm>
            <a:off x="228600" y="1340087"/>
            <a:ext cx="8763000" cy="1697403"/>
          </a:xfrm>
          <a:prstGeom prst="rect">
            <a:avLst/>
          </a:prstGeom>
          <a:solidFill>
            <a:srgbClr val="FFECB7"/>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515938" indent="-341313">
              <a:lnSpc>
                <a:spcPct val="115000"/>
              </a:lnSpc>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Using rapid testing, </a:t>
            </a: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establish opportunities for PLWD living at hom</a:t>
            </a:r>
            <a:r>
              <a:rPr 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 and long-term care facilities </a:t>
            </a: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safely gather in-person and indoors with caregivers, families </a:t>
            </a:r>
            <a:r>
              <a:rPr 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and </a:t>
            </a: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friends</a:t>
            </a:r>
          </a:p>
          <a:p>
            <a:pPr marL="514350" indent="-339725">
              <a:lnSpc>
                <a:spcPct val="115000"/>
              </a:lnSpc>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   Establish </a:t>
            </a:r>
            <a:r>
              <a:rPr lang="en-US" sz="1400" b="1" dirty="0">
                <a:solidFill>
                  <a:srgbClr val="000000"/>
                </a:solidFill>
                <a:latin typeface="Calibri" panose="020F0502020204030204" pitchFamily="34" charset="0"/>
                <a:cs typeface="Times New Roman" panose="02020603050405020304" pitchFamily="18" charset="0"/>
              </a:rPr>
              <a:t>a volunteer-driven program that provides respite for dementia caregivers </a:t>
            </a:r>
            <a:r>
              <a:rPr lang="en-US" sz="1400" b="1" i="0" dirty="0">
                <a:solidFill>
                  <a:srgbClr val="212121"/>
                </a:solidFill>
                <a:effectLst/>
                <a:latin typeface="Calibri" panose="020F0502020204030204" pitchFamily="34" charset="0"/>
              </a:rPr>
              <a:t>focusing on in-person interactions PLWD</a:t>
            </a:r>
            <a:endParaRPr lang="en-US" sz="1400" b="1" dirty="0">
              <a:solidFill>
                <a:srgbClr val="000000"/>
              </a:solidFill>
              <a:latin typeface="Calibri" panose="020F0502020204030204" pitchFamily="34" charset="0"/>
              <a:cs typeface="Times New Roman" panose="02020603050405020304" pitchFamily="18" charset="0"/>
            </a:endParaRPr>
          </a:p>
          <a:p>
            <a:pPr marL="400050" indent="-225425">
              <a:lnSpc>
                <a:spcPct val="115000"/>
              </a:lnSpc>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 Provide assistive technology to all ASAPs for distribution to PLWD and their caregivers</a:t>
            </a:r>
            <a:endParaRPr lang="en-US" sz="1400" b="1" dirty="0">
              <a:solidFill>
                <a:srgbClr val="000000"/>
              </a:solidFill>
              <a:latin typeface="Calibri" panose="020F0502020204030204" pitchFamily="34" charset="0"/>
              <a:cs typeface="Times New Roman" panose="02020603050405020304" pitchFamily="18" charset="0"/>
            </a:endParaRPr>
          </a:p>
          <a:p>
            <a:pPr marL="400050" indent="-225425">
              <a:lnSpc>
                <a:spcPct val="115000"/>
              </a:lnSpc>
            </a:pPr>
            <a:r>
              <a:rPr 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1.4  Provide tips on how to prepare for post-diagnosis discussions with support service providers</a:t>
            </a: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034B4BBC-4B48-495F-A534-790F2818DFDF}"/>
              </a:ext>
            </a:extLst>
          </p:cNvPr>
          <p:cNvSpPr/>
          <p:nvPr/>
        </p:nvSpPr>
        <p:spPr bwMode="auto">
          <a:xfrm>
            <a:off x="214720" y="3037490"/>
            <a:ext cx="8776879" cy="257175"/>
          </a:xfrm>
          <a:prstGeom prst="rect">
            <a:avLst/>
          </a:prstGeom>
          <a:solidFill>
            <a:schemeClr val="accent6">
              <a:lumMod val="20000"/>
              <a:lumOff val="80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60325" eaLnBrk="0" fontAlgn="base" hangingPunct="0">
              <a:spcBef>
                <a:spcPct val="0"/>
              </a:spcBef>
              <a:spcAft>
                <a:spcPct val="0"/>
              </a:spcAft>
            </a:pPr>
            <a:r>
              <a:rPr lang="en-US" sz="1600" b="1" dirty="0">
                <a:solidFill>
                  <a:srgbClr val="000000"/>
                </a:solidFill>
                <a:latin typeface="Calibri" panose="020F0502020204030204" pitchFamily="34" charset="0"/>
                <a:cs typeface="Calibri" panose="020F0502020204030204" pitchFamily="34" charset="0"/>
              </a:rPr>
              <a:t>GOAL 2 - Identify approaches to improve awareness of pathways to available supports and services</a:t>
            </a:r>
          </a:p>
        </p:txBody>
      </p:sp>
      <p:sp>
        <p:nvSpPr>
          <p:cNvPr id="4" name="Rectangle 3">
            <a:extLst>
              <a:ext uri="{FF2B5EF4-FFF2-40B4-BE49-F238E27FC236}">
                <a16:creationId xmlns:a16="http://schemas.microsoft.com/office/drawing/2014/main" xmlns="" id="{B43DAD70-0EBF-4841-9288-0326E608F171}"/>
              </a:ext>
            </a:extLst>
          </p:cNvPr>
          <p:cNvSpPr/>
          <p:nvPr/>
        </p:nvSpPr>
        <p:spPr bwMode="auto">
          <a:xfrm>
            <a:off x="214721" y="3294665"/>
            <a:ext cx="8776879" cy="990600"/>
          </a:xfrm>
          <a:prstGeom prst="rect">
            <a:avLst/>
          </a:prstGeom>
          <a:solidFill>
            <a:srgbClr val="FFECB7"/>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457200" indent="-285750">
              <a:lnSpc>
                <a:spcPct val="115000"/>
              </a:lnSpc>
            </a:pPr>
            <a:r>
              <a:rPr lang="en-US" sz="1400" b="1" dirty="0">
                <a:solidFill>
                  <a:srgbClr val="000000"/>
                </a:solidFill>
                <a:latin typeface="Calibri" panose="020F0502020204030204" pitchFamily="34" charset="0"/>
                <a:cs typeface="Times New Roman" panose="02020603050405020304" pitchFamily="18" charset="0"/>
              </a:rPr>
              <a:t>2.1. Make and distribute three videos in multiple languages of caregivers talking about the help they got and how they got it</a:t>
            </a:r>
          </a:p>
          <a:p>
            <a:pPr marL="574675" indent="-288925">
              <a:lnSpc>
                <a:spcPct val="115000"/>
              </a:lnSpc>
            </a:pPr>
            <a:endParaRPr lang="en-US" sz="5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285750">
              <a:lnSpc>
                <a:spcPct val="115000"/>
              </a:lnSpc>
            </a:pPr>
            <a:r>
              <a:rPr 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2.2</a:t>
            </a: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Place on EOEA’s mass.gov website, an overview of </a:t>
            </a:r>
            <a:r>
              <a:rPr 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statewide </a:t>
            </a:r>
            <a:r>
              <a:rPr lang="en-US" sz="1400" b="1" dirty="0">
                <a:latin typeface="Calibri" panose="020F0502020204030204" pitchFamily="34" charset="0"/>
                <a:ea typeface="Calibri" panose="020F0502020204030204" pitchFamily="34" charset="0"/>
                <a:cs typeface="Times New Roman" panose="02020603050405020304" pitchFamily="18" charset="0"/>
              </a:rPr>
              <a:t>services, supports and pathways </a:t>
            </a:r>
            <a:r>
              <a:rPr 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for PLWD and their caregivers</a:t>
            </a:r>
            <a:endPar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790544AD-C3DA-48C7-A160-C11F761E94A0}"/>
              </a:ext>
            </a:extLst>
          </p:cNvPr>
          <p:cNvSpPr/>
          <p:nvPr/>
        </p:nvSpPr>
        <p:spPr bwMode="auto">
          <a:xfrm>
            <a:off x="214721" y="4328808"/>
            <a:ext cx="8776878" cy="2529192"/>
          </a:xfrm>
          <a:prstGeom prst="rect">
            <a:avLst/>
          </a:prstGeom>
          <a:solidFill>
            <a:srgbClr val="FFECB7"/>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628650" indent="-457200">
              <a:lnSpc>
                <a:spcPct val="115000"/>
              </a:lnSpc>
            </a:pPr>
            <a:r>
              <a:rPr lang="en-US" sz="1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FROM SECRET SHOPPER EXERCIZE </a:t>
            </a:r>
          </a:p>
          <a:p>
            <a:pPr marL="457200" indent="-285750">
              <a:lnSpc>
                <a:spcPct val="115000"/>
              </a:lnSpc>
            </a:pPr>
            <a:r>
              <a:rPr lang="en-US" sz="1400" b="1" dirty="0">
                <a:solidFill>
                  <a:srgbClr val="000000"/>
                </a:solidFill>
                <a:latin typeface="Calibri" panose="020F0502020204030204" pitchFamily="34" charset="0"/>
                <a:cs typeface="Times New Roman" panose="02020603050405020304" pitchFamily="18" charset="0"/>
              </a:rPr>
              <a:t>2.3. </a:t>
            </a:r>
            <a:r>
              <a:rPr lang="en-US" sz="1400" b="1" dirty="0">
                <a:latin typeface="Calibri" panose="020F0502020204030204" pitchFamily="34" charset="0"/>
                <a:cs typeface="Times New Roman" panose="02020603050405020304" pitchFamily="18" charset="0"/>
              </a:rPr>
              <a:t>Implement changes at ASAPs that </a:t>
            </a:r>
            <a:r>
              <a:rPr lang="en-US" sz="1400" b="1" dirty="0">
                <a:solidFill>
                  <a:srgbClr val="000000"/>
                </a:solidFill>
                <a:latin typeface="Calibri" panose="020F0502020204030204" pitchFamily="34" charset="0"/>
                <a:cs typeface="Times New Roman" panose="02020603050405020304" pitchFamily="18" charset="0"/>
              </a:rPr>
              <a:t>ensure that stressed dementia caregivers who call an ASAP are consistently and effectively referred to existing service/support options that may be helpful</a:t>
            </a:r>
          </a:p>
          <a:p>
            <a:pPr marL="457200" indent="-285750">
              <a:lnSpc>
                <a:spcPct val="115000"/>
              </a:lnSpc>
            </a:pPr>
            <a:endParaRPr lang="en-US" sz="500" b="1" dirty="0">
              <a:solidFill>
                <a:srgbClr val="000000"/>
              </a:solidFill>
              <a:latin typeface="Calibri" panose="020F0502020204030204" pitchFamily="34" charset="0"/>
              <a:cs typeface="Times New Roman" panose="02020603050405020304" pitchFamily="18" charset="0"/>
            </a:endParaRPr>
          </a:p>
          <a:p>
            <a:pPr marL="457200" indent="-285750">
              <a:lnSpc>
                <a:spcPct val="115000"/>
              </a:lnSpc>
            </a:pPr>
            <a:r>
              <a:rPr lang="en-US" sz="1400" b="1" dirty="0">
                <a:solidFill>
                  <a:srgbClr val="000000"/>
                </a:solidFill>
                <a:latin typeface="Calibri" panose="020F0502020204030204" pitchFamily="34" charset="0"/>
                <a:cs typeface="Times New Roman" panose="02020603050405020304" pitchFamily="18" charset="0"/>
              </a:rPr>
              <a:t>2.4. </a:t>
            </a:r>
            <a:r>
              <a:rPr lang="en-US" sz="1400" b="1" dirty="0">
                <a:latin typeface="Calibri" panose="020F0502020204030204" pitchFamily="34" charset="0"/>
                <a:cs typeface="Times New Roman" panose="02020603050405020304" pitchFamily="18" charset="0"/>
              </a:rPr>
              <a:t>Make changes to ensure </a:t>
            </a:r>
            <a:r>
              <a:rPr lang="en-US" sz="1400" b="1" dirty="0">
                <a:solidFill>
                  <a:srgbClr val="000000"/>
                </a:solidFill>
                <a:latin typeface="Calibri" panose="020F0502020204030204" pitchFamily="34" charset="0"/>
                <a:cs typeface="Times New Roman" panose="02020603050405020304" pitchFamily="18" charset="0"/>
              </a:rPr>
              <a:t>that referrals helpful to family caregivers flow between ASAP &amp; Alzheimer’s Association and vice versa</a:t>
            </a:r>
          </a:p>
          <a:p>
            <a:pPr marL="457200" indent="-285750">
              <a:lnSpc>
                <a:spcPct val="115000"/>
              </a:lnSpc>
            </a:pPr>
            <a:endParaRPr lang="en-US" sz="500" b="1" dirty="0">
              <a:solidFill>
                <a:srgbClr val="000000"/>
              </a:solidFill>
              <a:latin typeface="Calibri" panose="020F0502020204030204" pitchFamily="34" charset="0"/>
              <a:cs typeface="Times New Roman" panose="02020603050405020304" pitchFamily="18" charset="0"/>
            </a:endParaRPr>
          </a:p>
          <a:p>
            <a:pPr marL="457200" indent="-285750">
              <a:lnSpc>
                <a:spcPct val="115000"/>
              </a:lnSpc>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2.5. </a:t>
            </a:r>
            <a:r>
              <a:rPr lang="en-US" sz="1400" b="1" dirty="0">
                <a:latin typeface="Calibri" panose="020F0502020204030204" pitchFamily="34" charset="0"/>
                <a:cs typeface="Times New Roman" panose="02020603050405020304" pitchFamily="18" charset="0"/>
              </a:rPr>
              <a:t>Require that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ASAP staff include in their referrals the Massachusetts Family Caregiver Support Program when such a referral would likely be helpful to a dementia caregiver</a:t>
            </a:r>
          </a:p>
          <a:p>
            <a:pPr marL="457200" indent="-285750">
              <a:lnSpc>
                <a:spcPct val="115000"/>
              </a:lnSpc>
            </a:pPr>
            <a:endParaRPr lang="en-US" sz="500" b="1" dirty="0">
              <a:latin typeface="Calibri" panose="020F0502020204030204" pitchFamily="34" charset="0"/>
              <a:ea typeface="Calibri" panose="020F0502020204030204" pitchFamily="34" charset="0"/>
              <a:cs typeface="Times New Roman" panose="02020603050405020304" pitchFamily="18" charset="0"/>
            </a:endParaRPr>
          </a:p>
          <a:p>
            <a:pPr marL="457200" indent="-285750">
              <a:lnSpc>
                <a:spcPct val="115000"/>
              </a:lnSpc>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2.6. Make </a:t>
            </a:r>
            <a:r>
              <a:rPr lang="en-US" sz="1400" b="1" dirty="0">
                <a:latin typeface="Calibri" panose="020F0502020204030204" pitchFamily="34" charset="0"/>
                <a:cs typeface="Times New Roman" panose="02020603050405020304" pitchFamily="18" charset="0"/>
              </a:rPr>
              <a:t>automated phone messages at ASAPs clear and easy for a dementia caregiver to connect to a person for help</a:t>
            </a:r>
            <a:endPar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981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9197722f0d_0_8"/>
          <p:cNvSpPr txBox="1">
            <a:spLocks noGrp="1"/>
          </p:cNvSpPr>
          <p:nvPr>
            <p:ph type="title"/>
          </p:nvPr>
        </p:nvSpPr>
        <p:spPr>
          <a:xfrm>
            <a:off x="1066800" y="76200"/>
            <a:ext cx="4419600" cy="79047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
            </a:r>
            <a:br>
              <a:rPr lang="en-US" dirty="0"/>
            </a:br>
            <a:r>
              <a:rPr lang="en-US" dirty="0"/>
              <a:t/>
            </a:r>
            <a:br>
              <a:rPr lang="en-US" dirty="0"/>
            </a:br>
            <a:r>
              <a:rPr lang="en-US" dirty="0"/>
              <a:t>Workgroup Recommendations </a:t>
            </a:r>
            <a:br>
              <a:rPr lang="en-US" dirty="0"/>
            </a:br>
            <a:r>
              <a:rPr lang="en-US" dirty="0"/>
              <a:t>and Implementation Strategies</a:t>
            </a:r>
            <a:endParaRPr dirty="0"/>
          </a:p>
        </p:txBody>
      </p:sp>
      <p:sp>
        <p:nvSpPr>
          <p:cNvPr id="116" name="Google Shape;116;g9197722f0d_0_8"/>
          <p:cNvSpPr txBox="1"/>
          <p:nvPr/>
        </p:nvSpPr>
        <p:spPr>
          <a:xfrm>
            <a:off x="300446" y="2590800"/>
            <a:ext cx="8299268" cy="4191000"/>
          </a:xfrm>
          <a:prstGeom prst="rect">
            <a:avLst/>
          </a:prstGeom>
          <a:noFill/>
          <a:ln>
            <a:noFill/>
          </a:ln>
        </p:spPr>
        <p:txBody>
          <a:bodyPr spcFirstLastPara="1" wrap="square" lIns="91425" tIns="91425" rIns="91425" bIns="91425" anchor="t" anchorCtr="0">
            <a:noAutofit/>
          </a:bodyPr>
          <a:lstStyle/>
          <a:p>
            <a:pPr>
              <a:lnSpc>
                <a:spcPct val="115000"/>
              </a:lnSpc>
            </a:pPr>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Implementation Strategies</a:t>
            </a:r>
          </a:p>
          <a:p>
            <a:pPr>
              <a:lnSpc>
                <a:spcPct val="115000"/>
              </a:lnSpc>
            </a:pPr>
            <a:endParaRPr lang="en-US" sz="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mj-lt"/>
              <a:buAutoNum type="arabicPeriod"/>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Examine the Commonwealth’s rapid testing capability and rollout strategy.</a:t>
            </a:r>
          </a:p>
          <a:p>
            <a:pPr marL="342900" indent="-342900">
              <a:lnSpc>
                <a:spcPct val="115000"/>
              </a:lnSpc>
              <a:buFont typeface="+mj-lt"/>
              <a:buAutoNum type="arabicPeriod"/>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After examining rapid testing rollout plans and evaluating constraints</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 risks:</a:t>
            </a:r>
          </a:p>
          <a:p>
            <a:pPr>
              <a:lnSpc>
                <a:spcPct val="115000"/>
              </a:lnSpc>
            </a:pPr>
            <a:endParaRPr lang="en-US" sz="5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1" indent="-117475">
              <a:lnSpc>
                <a:spcPct val="115000"/>
              </a:lnSpc>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 Develop indoor and in-person opportunities in community settings:</a:t>
            </a:r>
          </a:p>
          <a:p>
            <a:pPr lvl="2" indent="-227013">
              <a:lnSpc>
                <a:spcPct val="115000"/>
              </a:lnSpc>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Identify safe indoor spaces for PLWD to gather with others such as </a:t>
            </a:r>
            <a:r>
              <a:rPr lang="en-US" sz="1600" b="0" i="0" dirty="0">
                <a:solidFill>
                  <a:srgbClr val="212121"/>
                </a:solidFill>
                <a:effectLst/>
                <a:latin typeface="Calibri" panose="020F0502020204030204" pitchFamily="34" charset="0"/>
              </a:rPr>
              <a:t>COA’s, town spaces, community centers, etc.</a:t>
            </a:r>
            <a:endPar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2" indent="-227013">
              <a:lnSpc>
                <a:spcPct val="115000"/>
              </a:lnSpc>
              <a:buFont typeface="Arial" panose="020B0604020202020204" pitchFamily="34" charset="0"/>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Develop rapid testing protocols for PLWD </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to </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safely gather with others</a:t>
            </a:r>
          </a:p>
          <a:p>
            <a:pPr lvl="2" indent="-227013">
              <a:lnSpc>
                <a:spcPct val="115000"/>
              </a:lnSpc>
              <a:buFont typeface="Arial" panose="020B0604020202020204" pitchFamily="34" charset="0"/>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Identify staff needed to acquire and administer rapid tests at gathering places</a:t>
            </a:r>
          </a:p>
          <a:p>
            <a:pPr lvl="2" indent="-227013">
              <a:lnSpc>
                <a:spcPct val="115000"/>
              </a:lnSpc>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Identify delivery model (i.e., memory cafes or other) and identify staff needed to develop, manage and oversee activities </a:t>
            </a:r>
          </a:p>
          <a:p>
            <a:pPr marL="685800" lvl="2" indent="-346075">
              <a:lnSpc>
                <a:spcPct val="115000"/>
              </a:lnSpc>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 Develop indoor opportunities in long-term care settings:</a:t>
            </a:r>
          </a:p>
          <a:p>
            <a:pPr marL="914400" lvl="1" indent="-227013">
              <a:lnSpc>
                <a:spcPct val="115000"/>
              </a:lnSpc>
              <a:buFont typeface="Arial" panose="020B0604020202020204" pitchFamily="34" charset="0"/>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Review the rapid testing protocols around visits currently being developed by EOHHS for </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long-term care facilities; ensure that they will meet the needs of PLWD and their caregivers.</a:t>
            </a:r>
          </a:p>
          <a:p>
            <a:pPr>
              <a:lnSpc>
                <a:spcPct val="115000"/>
              </a:lnSpc>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Arial" panose="020B0604020202020204" pitchFamily="34" charset="0"/>
              <a:buChar char="•"/>
            </a:pP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mj-lt"/>
              <a:buAutoNum type="arabicPeriod" startAt="2"/>
            </a:pPr>
            <a:endParaRPr lang="en-US" sz="1050" dirty="0">
              <a:solidFill>
                <a:srgbClr val="000000"/>
              </a:solidFill>
              <a:latin typeface="Calibri" panose="020F0502020204030204" pitchFamily="34" charset="0"/>
              <a:cs typeface="Times New Roman" panose="02020603050405020304" pitchFamily="18" charset="0"/>
            </a:endParaRPr>
          </a:p>
          <a:p>
            <a:pPr marL="120650" lvl="0" algn="l" rtl="0">
              <a:spcBef>
                <a:spcPts val="0"/>
              </a:spcBef>
              <a:spcAft>
                <a:spcPts val="0"/>
              </a:spcAft>
              <a:buSzPts val="1700"/>
            </a:pPr>
            <a:endParaRPr lang="en-US" sz="1000" dirty="0"/>
          </a:p>
        </p:txBody>
      </p:sp>
      <p:sp>
        <p:nvSpPr>
          <p:cNvPr id="2" name="Rectangle 1">
            <a:extLst>
              <a:ext uri="{FF2B5EF4-FFF2-40B4-BE49-F238E27FC236}">
                <a16:creationId xmlns:a16="http://schemas.microsoft.com/office/drawing/2014/main" xmlns="" id="{C3690602-85FD-4E7B-AE38-3000CBE67B0A}"/>
              </a:ext>
            </a:extLst>
          </p:cNvPr>
          <p:cNvSpPr/>
          <p:nvPr/>
        </p:nvSpPr>
        <p:spPr bwMode="auto">
          <a:xfrm>
            <a:off x="300446" y="1004368"/>
            <a:ext cx="8305799" cy="685800"/>
          </a:xfrm>
          <a:prstGeom prst="rect">
            <a:avLst/>
          </a:prstGeom>
          <a:solidFill>
            <a:schemeClr val="accent6">
              <a:lumMod val="20000"/>
              <a:lumOff val="80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60325" eaLnBrk="0" fontAlgn="base" hangingPunct="0">
              <a:spcBef>
                <a:spcPct val="0"/>
              </a:spcBef>
              <a:spcAft>
                <a:spcPct val="0"/>
              </a:spcAft>
            </a:pPr>
            <a:r>
              <a:rPr 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rPr>
              <a:t>GOAL 1</a:t>
            </a:r>
          </a:p>
          <a:p>
            <a:pPr marL="60325" eaLnBrk="0" fontAlgn="base" hangingPunct="0">
              <a:spcBef>
                <a:spcPct val="0"/>
              </a:spcBef>
              <a:spcAft>
                <a:spcPct val="0"/>
              </a:spcAft>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I</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dentify, explore and recommend short-term strategies to support caregivers of individuals who are living with a diagnosis of dementia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14D0E1EF-8E6A-4371-8266-2A9B44926BE6}"/>
              </a:ext>
            </a:extLst>
          </p:cNvPr>
          <p:cNvSpPr txBox="1"/>
          <p:nvPr/>
        </p:nvSpPr>
        <p:spPr>
          <a:xfrm>
            <a:off x="306977" y="1655334"/>
            <a:ext cx="6720840" cy="404544"/>
          </a:xfrm>
          <a:prstGeom prst="rect">
            <a:avLst/>
          </a:prstGeom>
          <a:noFill/>
        </p:spPr>
        <p:txBody>
          <a:bodyPr wrap="square">
            <a:spAutoFit/>
          </a:bodyPr>
          <a:lstStyle/>
          <a:p>
            <a:pPr>
              <a:lnSpc>
                <a:spcPct val="115000"/>
              </a:lnSpc>
            </a:pPr>
            <a:r>
              <a:rPr lang="en-US"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Recommendations</a:t>
            </a:r>
          </a:p>
        </p:txBody>
      </p:sp>
      <p:sp>
        <p:nvSpPr>
          <p:cNvPr id="5" name="Rectangle 4">
            <a:extLst>
              <a:ext uri="{FF2B5EF4-FFF2-40B4-BE49-F238E27FC236}">
                <a16:creationId xmlns:a16="http://schemas.microsoft.com/office/drawing/2014/main" xmlns="" id="{896FEFDB-6245-40B2-A062-E882225396C4}"/>
              </a:ext>
            </a:extLst>
          </p:cNvPr>
          <p:cNvSpPr/>
          <p:nvPr/>
        </p:nvSpPr>
        <p:spPr bwMode="auto">
          <a:xfrm>
            <a:off x="300446" y="1965559"/>
            <a:ext cx="8299268" cy="735402"/>
          </a:xfrm>
          <a:prstGeom prst="rect">
            <a:avLst/>
          </a:prstGeom>
          <a:solidFill>
            <a:srgbClr val="FFECB7"/>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514350" indent="-339725">
              <a:lnSpc>
                <a:spcPct val="115000"/>
              </a:lnSpc>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 Using rapid testing, establish opportunities for PLWD living at hom</a:t>
            </a:r>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 and long-term care facilities </a:t>
            </a: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safely gather in-person and indoors with caregivers, families </a:t>
            </a:r>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and </a:t>
            </a: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friends.</a:t>
            </a:r>
          </a:p>
        </p:txBody>
      </p:sp>
    </p:spTree>
    <p:extLst>
      <p:ext uri="{BB962C8B-B14F-4D97-AF65-F5344CB8AC3E}">
        <p14:creationId xmlns:p14="http://schemas.microsoft.com/office/powerpoint/2010/main" val="2174172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1"/>
          <p:cNvSpPr txBox="1">
            <a:spLocks noGrp="1"/>
          </p:cNvSpPr>
          <p:nvPr>
            <p:ph type="title"/>
          </p:nvPr>
        </p:nvSpPr>
        <p:spPr>
          <a:xfrm>
            <a:off x="1066800" y="76200"/>
            <a:ext cx="55118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
            </a:r>
            <a:br>
              <a:rPr lang="en-US"/>
            </a:br>
            <a:r>
              <a:rPr lang="en-US"/>
              <a:t/>
            </a:r>
            <a:br>
              <a:rPr lang="en-US"/>
            </a:br>
            <a:r>
              <a:rPr lang="en-US"/>
              <a:t>Chapter 220 of the Acts of 2018</a:t>
            </a:r>
            <a:br>
              <a:rPr lang="en-US"/>
            </a:br>
            <a:r>
              <a:rPr lang="en-US"/>
              <a:t>Status Update</a:t>
            </a:r>
            <a:endParaRPr/>
          </a:p>
        </p:txBody>
      </p:sp>
      <p:sp>
        <p:nvSpPr>
          <p:cNvPr id="40" name="Google Shape;40;p1"/>
          <p:cNvSpPr txBox="1"/>
          <p:nvPr/>
        </p:nvSpPr>
        <p:spPr>
          <a:xfrm>
            <a:off x="1591050" y="1990500"/>
            <a:ext cx="5961900" cy="28315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Noto Sans Symbols"/>
              <a:buNone/>
            </a:pPr>
            <a:r>
              <a:rPr lang="en-US" sz="2300" b="1" i="0" u="none" strike="noStrike" cap="none" dirty="0">
                <a:solidFill>
                  <a:schemeClr val="dk1"/>
                </a:solidFill>
                <a:latin typeface="+mn-lt"/>
                <a:ea typeface="Book Antiqua"/>
                <a:cs typeface="Book Antiqua"/>
                <a:sym typeface="Book Antiqua"/>
              </a:rPr>
              <a:t>Alzheimer's Association Update on the Status of Chapter 220 of the Acts of 2018</a:t>
            </a:r>
            <a:endParaRPr sz="1700" dirty="0">
              <a:latin typeface="+mn-lt"/>
            </a:endParaRPr>
          </a:p>
          <a:p>
            <a:pPr marL="0" marR="0" lvl="0" indent="0" algn="ctr" rtl="0">
              <a:spcBef>
                <a:spcPts val="0"/>
              </a:spcBef>
              <a:spcAft>
                <a:spcPts val="0"/>
              </a:spcAft>
              <a:buClr>
                <a:schemeClr val="dk1"/>
              </a:buClr>
              <a:buSzPts val="2000"/>
              <a:buFont typeface="Noto Sans Symbols"/>
              <a:buNone/>
            </a:pPr>
            <a:endParaRPr sz="2000" b="0" i="0" u="none" strike="noStrike" cap="none" dirty="0">
              <a:solidFill>
                <a:schemeClr val="dk1"/>
              </a:solidFill>
              <a:latin typeface="+mn-lt"/>
              <a:ea typeface="Book Antiqua"/>
              <a:cs typeface="Book Antiqua"/>
              <a:sym typeface="Book Antiqua"/>
            </a:endParaRPr>
          </a:p>
          <a:p>
            <a:pPr marL="0" marR="0" lvl="0" indent="0" algn="ctr" rtl="0">
              <a:spcBef>
                <a:spcPts val="0"/>
              </a:spcBef>
              <a:spcAft>
                <a:spcPts val="0"/>
              </a:spcAft>
              <a:buClr>
                <a:schemeClr val="dk1"/>
              </a:buClr>
              <a:buSzPts val="1600"/>
              <a:buFont typeface="Noto Sans Symbols"/>
              <a:buNone/>
            </a:pPr>
            <a:r>
              <a:rPr lang="en-US" sz="1600" b="0" i="0" u="none" strike="noStrike" cap="none" dirty="0">
                <a:solidFill>
                  <a:schemeClr val="dk1"/>
                </a:solidFill>
                <a:latin typeface="+mn-lt"/>
                <a:ea typeface="Book Antiqua"/>
                <a:cs typeface="Book Antiqua"/>
                <a:sym typeface="Book Antiqua"/>
              </a:rPr>
              <a:t>Susan </a:t>
            </a:r>
            <a:r>
              <a:rPr lang="en-US" sz="1600" b="0" i="0" u="none" strike="noStrike" cap="none" dirty="0" err="1">
                <a:solidFill>
                  <a:schemeClr val="dk1"/>
                </a:solidFill>
                <a:latin typeface="+mn-lt"/>
                <a:ea typeface="Book Antiqua"/>
                <a:cs typeface="Book Antiqua"/>
                <a:sym typeface="Book Antiqua"/>
              </a:rPr>
              <a:t>Antkowiak</a:t>
            </a:r>
            <a:r>
              <a:rPr lang="en-US" sz="1600" b="0" i="0" u="none" strike="noStrike" cap="none" dirty="0">
                <a:solidFill>
                  <a:schemeClr val="dk1"/>
                </a:solidFill>
                <a:latin typeface="+mn-lt"/>
                <a:ea typeface="Book Antiqua"/>
                <a:cs typeface="Book Antiqua"/>
                <a:sym typeface="Book Antiqua"/>
              </a:rPr>
              <a:t>, VP of Programs &amp; Services</a:t>
            </a:r>
            <a:endParaRPr dirty="0">
              <a:latin typeface="+mn-lt"/>
            </a:endParaRPr>
          </a:p>
          <a:p>
            <a:pPr marL="0" marR="0" lvl="0" indent="0" algn="ctr" rtl="0">
              <a:spcBef>
                <a:spcPts val="0"/>
              </a:spcBef>
              <a:spcAft>
                <a:spcPts val="0"/>
              </a:spcAft>
              <a:buClr>
                <a:schemeClr val="dk1"/>
              </a:buClr>
              <a:buSzPts val="1600"/>
              <a:buFont typeface="Noto Sans Symbols"/>
              <a:buNone/>
            </a:pPr>
            <a:endParaRPr sz="1600" b="0" i="0" u="none" strike="noStrike" cap="none" dirty="0">
              <a:solidFill>
                <a:schemeClr val="dk1"/>
              </a:solidFill>
              <a:latin typeface="+mn-lt"/>
              <a:ea typeface="Book Antiqua"/>
              <a:cs typeface="Book Antiqua"/>
              <a:sym typeface="Book Antiqua"/>
            </a:endParaRPr>
          </a:p>
          <a:p>
            <a:pPr marL="0" marR="0" lvl="0" indent="0" algn="ctr" rtl="0">
              <a:spcBef>
                <a:spcPts val="0"/>
              </a:spcBef>
              <a:spcAft>
                <a:spcPts val="0"/>
              </a:spcAft>
              <a:buClr>
                <a:schemeClr val="dk1"/>
              </a:buClr>
              <a:buSzPts val="1600"/>
              <a:buFont typeface="Noto Sans Symbols"/>
              <a:buNone/>
            </a:pPr>
            <a:r>
              <a:rPr lang="en-US" sz="1600" b="0" i="0" u="none" strike="noStrike" cap="none" dirty="0">
                <a:solidFill>
                  <a:schemeClr val="dk1"/>
                </a:solidFill>
                <a:latin typeface="+mn-lt"/>
                <a:ea typeface="Book Antiqua"/>
                <a:cs typeface="Book Antiqua"/>
                <a:sym typeface="Book Antiqua"/>
              </a:rPr>
              <a:t>Daniel Zotos, Director of Public Policy &amp; Advocacy</a:t>
            </a:r>
            <a:endParaRPr dirty="0">
              <a:latin typeface="+mn-lt"/>
            </a:endParaRPr>
          </a:p>
          <a:p>
            <a:pPr marL="0" marR="0" lvl="0" indent="0" algn="ctr" rtl="0">
              <a:spcBef>
                <a:spcPts val="0"/>
              </a:spcBef>
              <a:spcAft>
                <a:spcPts val="0"/>
              </a:spcAft>
              <a:buClr>
                <a:schemeClr val="dk1"/>
              </a:buClr>
              <a:buSzPts val="1600"/>
              <a:buFont typeface="Noto Sans Symbols"/>
              <a:buNone/>
            </a:pPr>
            <a:endParaRPr sz="1600" b="0" i="0" u="none" strike="noStrike" cap="none" dirty="0">
              <a:solidFill>
                <a:schemeClr val="dk1"/>
              </a:solidFill>
              <a:latin typeface="+mn-lt"/>
              <a:ea typeface="Book Antiqua"/>
              <a:cs typeface="Book Antiqua"/>
              <a:sym typeface="Book Antiqua"/>
            </a:endParaRPr>
          </a:p>
          <a:p>
            <a:pPr marL="0" marR="0" lvl="0" indent="0" algn="ctr" rtl="0">
              <a:spcBef>
                <a:spcPts val="0"/>
              </a:spcBef>
              <a:spcAft>
                <a:spcPts val="0"/>
              </a:spcAft>
              <a:buClr>
                <a:schemeClr val="dk1"/>
              </a:buClr>
              <a:buSzPts val="1600"/>
              <a:buFont typeface="Noto Sans Symbols"/>
              <a:buNone/>
            </a:pPr>
            <a:endParaRPr sz="1600" b="0" i="0" u="none" strike="noStrike" cap="none" dirty="0">
              <a:solidFill>
                <a:schemeClr val="dk1"/>
              </a:solidFill>
              <a:latin typeface="+mn-lt"/>
              <a:ea typeface="Book Antiqua"/>
              <a:cs typeface="Book Antiqua"/>
              <a:sym typeface="Book Antiqua"/>
            </a:endParaRPr>
          </a:p>
          <a:p>
            <a:pPr marL="0" marR="0" lvl="0" indent="0" algn="ctr" rtl="0">
              <a:spcBef>
                <a:spcPts val="0"/>
              </a:spcBef>
              <a:spcAft>
                <a:spcPts val="0"/>
              </a:spcAft>
              <a:buClr>
                <a:schemeClr val="dk1"/>
              </a:buClr>
              <a:buSzPts val="1600"/>
              <a:buFont typeface="Noto Sans Symbols"/>
              <a:buNone/>
            </a:pPr>
            <a:endParaRPr sz="1600" b="0" i="0" u="none" strike="noStrike" cap="none" dirty="0">
              <a:solidFill>
                <a:schemeClr val="dk1"/>
              </a:solidFill>
              <a:latin typeface="+mn-lt"/>
              <a:ea typeface="Book Antiqua"/>
              <a:cs typeface="Book Antiqua"/>
              <a:sym typeface="Book Antiqua"/>
            </a:endParaRPr>
          </a:p>
          <a:p>
            <a:pPr marL="0" marR="0" lvl="0" indent="0" algn="ctr" rtl="0">
              <a:spcBef>
                <a:spcPts val="0"/>
              </a:spcBef>
              <a:spcAft>
                <a:spcPts val="0"/>
              </a:spcAft>
              <a:buClr>
                <a:schemeClr val="dk1"/>
              </a:buClr>
              <a:buSzPts val="1600"/>
              <a:buFont typeface="Noto Sans Symbols"/>
              <a:buNone/>
            </a:pPr>
            <a:r>
              <a:rPr lang="en-US" sz="1600" b="0" i="0" u="none" strike="noStrike" cap="none" dirty="0">
                <a:solidFill>
                  <a:schemeClr val="dk1"/>
                </a:solidFill>
                <a:latin typeface="+mn-lt"/>
                <a:ea typeface="Book Antiqua"/>
                <a:cs typeface="Book Antiqua"/>
                <a:sym typeface="Book Antiqua"/>
              </a:rPr>
              <a:t>October 27</a:t>
            </a:r>
            <a:r>
              <a:rPr lang="en-US" sz="1600" baseline="30000" dirty="0">
                <a:solidFill>
                  <a:schemeClr val="dk1"/>
                </a:solidFill>
                <a:latin typeface="+mn-lt"/>
                <a:ea typeface="Book Antiqua"/>
                <a:cs typeface="Book Antiqua"/>
                <a:sym typeface="Book Antiqua"/>
              </a:rPr>
              <a:t>th</a:t>
            </a:r>
            <a:r>
              <a:rPr lang="en-US" sz="1600" b="0" i="0" u="none" strike="noStrike" cap="none" dirty="0">
                <a:solidFill>
                  <a:schemeClr val="dk1"/>
                </a:solidFill>
                <a:latin typeface="+mn-lt"/>
                <a:ea typeface="Book Antiqua"/>
                <a:cs typeface="Book Antiqua"/>
                <a:sym typeface="Book Antiqua"/>
              </a:rPr>
              <a:t>, 2020</a:t>
            </a:r>
            <a:endParaRPr dirty="0">
              <a:latin typeface="+mn-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9197722f0d_0_8"/>
          <p:cNvSpPr txBox="1">
            <a:spLocks noGrp="1"/>
          </p:cNvSpPr>
          <p:nvPr>
            <p:ph type="title"/>
          </p:nvPr>
        </p:nvSpPr>
        <p:spPr>
          <a:xfrm>
            <a:off x="1066800" y="76200"/>
            <a:ext cx="55119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
            </a:r>
            <a:br>
              <a:rPr lang="en-US" dirty="0"/>
            </a:br>
            <a:r>
              <a:rPr lang="en-US" dirty="0"/>
              <a:t/>
            </a:r>
            <a:br>
              <a:rPr lang="en-US" dirty="0"/>
            </a:br>
            <a:endParaRPr dirty="0"/>
          </a:p>
        </p:txBody>
      </p:sp>
      <p:sp>
        <p:nvSpPr>
          <p:cNvPr id="116" name="Google Shape;116;g9197722f0d_0_8"/>
          <p:cNvSpPr txBox="1"/>
          <p:nvPr/>
        </p:nvSpPr>
        <p:spPr>
          <a:xfrm>
            <a:off x="230777" y="1641496"/>
            <a:ext cx="8375468" cy="5181601"/>
          </a:xfrm>
          <a:prstGeom prst="rect">
            <a:avLst/>
          </a:prstGeom>
          <a:noFill/>
          <a:ln>
            <a:noFill/>
          </a:ln>
        </p:spPr>
        <p:txBody>
          <a:bodyPr spcFirstLastPara="1" wrap="square" lIns="91425" tIns="91425" rIns="91425" bIns="91425" anchor="t" anchorCtr="0">
            <a:noAutofit/>
          </a:bodyPr>
          <a:lstStyle/>
          <a:p>
            <a:pPr marL="120650" lvl="0" algn="l" rtl="0">
              <a:spcBef>
                <a:spcPts val="0"/>
              </a:spcBef>
              <a:spcAft>
                <a:spcPts val="0"/>
              </a:spcAft>
              <a:buSzPts val="1700"/>
            </a:pPr>
            <a:endParaRPr lang="en-US" sz="1000" dirty="0"/>
          </a:p>
          <a:p>
            <a:pPr marL="120650" lvl="0" algn="l" rtl="0">
              <a:spcBef>
                <a:spcPts val="0"/>
              </a:spcBef>
              <a:spcAft>
                <a:spcPts val="0"/>
              </a:spcAft>
              <a:buSzPts val="1700"/>
            </a:pPr>
            <a:endParaRPr lang="en-US" sz="1000" dirty="0"/>
          </a:p>
          <a:p>
            <a:pPr marL="120650" lvl="0" algn="l" rtl="0">
              <a:spcBef>
                <a:spcPts val="0"/>
              </a:spcBef>
              <a:spcAft>
                <a:spcPts val="0"/>
              </a:spcAft>
              <a:buSzPts val="1700"/>
            </a:pPr>
            <a:endParaRPr lang="en-US" sz="1000" dirty="0"/>
          </a:p>
          <a:p>
            <a:pPr marL="120650" lvl="0" algn="l" rtl="0">
              <a:spcBef>
                <a:spcPts val="0"/>
              </a:spcBef>
              <a:spcAft>
                <a:spcPts val="0"/>
              </a:spcAft>
              <a:buSzPts val="1700"/>
            </a:pPr>
            <a:endParaRPr lang="en-US" sz="1000" dirty="0"/>
          </a:p>
          <a:p>
            <a:pPr marL="120650" lvl="0" algn="l" rtl="0">
              <a:spcBef>
                <a:spcPts val="0"/>
              </a:spcBef>
              <a:spcAft>
                <a:spcPts val="0"/>
              </a:spcAft>
              <a:buSzPts val="1700"/>
            </a:pPr>
            <a:endParaRPr lang="en-US" sz="1000" dirty="0"/>
          </a:p>
          <a:p>
            <a:pPr marL="120650" lvl="0" algn="l" rtl="0">
              <a:spcBef>
                <a:spcPts val="0"/>
              </a:spcBef>
              <a:spcAft>
                <a:spcPts val="0"/>
              </a:spcAft>
              <a:buSzPts val="1700"/>
            </a:pPr>
            <a:endParaRPr lang="en-US" sz="1000" dirty="0"/>
          </a:p>
          <a:p>
            <a:pPr>
              <a:lnSpc>
                <a:spcPct val="115000"/>
              </a:lnSpc>
            </a:pPr>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Implementation Strategies</a:t>
            </a:r>
          </a:p>
          <a:p>
            <a:pPr marL="342900" indent="-342900">
              <a:lnSpc>
                <a:spcPct val="115000"/>
              </a:lnSpc>
              <a:buFont typeface="+mj-lt"/>
              <a:buAutoNum type="arabicPeriod"/>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Conduct an inventory of such programs managed by ASAPs </a:t>
            </a:r>
            <a:r>
              <a:rPr lang="en-US" sz="1600" b="0" i="0" dirty="0">
                <a:solidFill>
                  <a:srgbClr val="002060"/>
                </a:solidFill>
                <a:effectLst/>
                <a:latin typeface="Calibri" panose="020F0502020204030204" pitchFamily="34" charset="0"/>
              </a:rPr>
              <a:t>COA’s, colleges </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via a survey and l</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earn from their experience, e.g., pitfalls to avoid and success factors.</a:t>
            </a:r>
          </a:p>
          <a:p>
            <a:pPr marL="342900" indent="-342900">
              <a:lnSpc>
                <a:spcPct val="115000"/>
              </a:lnSpc>
              <a:buFont typeface="+mj-lt"/>
              <a:buAutoNum type="arabicPeriod"/>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Identify and develop implementation plan for a program deemed feasible to replicate, adjust, and implement in the short term.  Estimate costs and seek and acquire funding.</a:t>
            </a:r>
            <a:endParaRPr lang="en-US" sz="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mj-lt"/>
              <a:buAutoNum type="arabicPeriod" startAt="3"/>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example, Coastline (ASAP) partnership with </a:t>
            </a:r>
            <a:r>
              <a:rPr lang="en-US" sz="1600" dirty="0">
                <a:solidFill>
                  <a:srgbClr val="000000"/>
                </a:solidFill>
                <a:latin typeface="Calibri" panose="020F0502020204030204" pitchFamily="34" charset="0"/>
                <a:cs typeface="Times New Roman" panose="02020603050405020304" pitchFamily="18" charset="0"/>
              </a:rPr>
              <a:t>Bristol Community College’s Occupational Therapy Assistant program:</a:t>
            </a:r>
          </a:p>
          <a:p>
            <a:pPr marL="742950" lvl="1" indent="-285750" fontAlgn="base">
              <a:buFont typeface="Arial" panose="020B0604020202020204" pitchFamily="34" charset="0"/>
              <a:buChar char="•"/>
            </a:pPr>
            <a:r>
              <a:rPr lang="en-US" sz="1600" dirty="0">
                <a:solidFill>
                  <a:srgbClr val="000000"/>
                </a:solidFill>
                <a:latin typeface="Calibri" panose="020F0502020204030204" pitchFamily="34" charset="0"/>
                <a:cs typeface="Times New Roman" panose="02020603050405020304" pitchFamily="18" charset="0"/>
              </a:rPr>
              <a:t>Last fall, students worked with clients by engaging them with recreational pursuits. </a:t>
            </a:r>
          </a:p>
          <a:p>
            <a:pPr marL="742950" lvl="1" indent="-285750" fontAlgn="base">
              <a:buFont typeface="Arial" panose="020B0604020202020204" pitchFamily="34" charset="0"/>
              <a:buChar char="•"/>
            </a:pPr>
            <a:endParaRPr lang="en-US" sz="800" dirty="0">
              <a:solidFill>
                <a:srgbClr val="000000"/>
              </a:solidFill>
              <a:latin typeface="Calibri" panose="020F0502020204030204" pitchFamily="34" charset="0"/>
              <a:cs typeface="Times New Roman" panose="02020603050405020304" pitchFamily="18" charset="0"/>
            </a:endParaRPr>
          </a:p>
          <a:p>
            <a:pPr marL="742950" lvl="1" indent="-285750" fontAlgn="base">
              <a:buFont typeface="Arial" panose="020B0604020202020204" pitchFamily="34" charset="0"/>
              <a:buChar char="•"/>
            </a:pPr>
            <a:r>
              <a:rPr lang="en-US" sz="1600" dirty="0">
                <a:solidFill>
                  <a:srgbClr val="000000"/>
                </a:solidFill>
                <a:latin typeface="Calibri" panose="020F0502020204030204" pitchFamily="34" charset="0"/>
                <a:cs typeface="Times New Roman" panose="02020603050405020304" pitchFamily="18" charset="0"/>
              </a:rPr>
              <a:t>Students developed a plan for their clients to help them perform these activities.</a:t>
            </a:r>
          </a:p>
          <a:p>
            <a:pPr marL="742950" lvl="1" indent="-285750" fontAlgn="base">
              <a:buFont typeface="Arial" panose="020B0604020202020204" pitchFamily="34" charset="0"/>
              <a:buChar char="•"/>
            </a:pPr>
            <a:endParaRPr lang="en-US" sz="800" dirty="0">
              <a:solidFill>
                <a:srgbClr val="000000"/>
              </a:solidFill>
              <a:latin typeface="Calibri" panose="020F0502020204030204" pitchFamily="34" charset="0"/>
              <a:cs typeface="Times New Roman" panose="02020603050405020304" pitchFamily="18" charset="0"/>
            </a:endParaRPr>
          </a:p>
          <a:p>
            <a:pPr marL="742950" lvl="1" indent="-285750" fontAlgn="base">
              <a:buFont typeface="Arial" panose="020B0604020202020204" pitchFamily="34" charset="0"/>
              <a:buChar char="•"/>
            </a:pPr>
            <a:r>
              <a:rPr lang="en-US" sz="1600" dirty="0">
                <a:solidFill>
                  <a:srgbClr val="000000"/>
                </a:solidFill>
                <a:latin typeface="Calibri" panose="020F0502020204030204" pitchFamily="34" charset="0"/>
                <a:cs typeface="Times New Roman" panose="02020603050405020304" pitchFamily="18" charset="0"/>
              </a:rPr>
              <a:t>Clients socialized with the students and allowed caregivers temporary respite.</a:t>
            </a:r>
          </a:p>
          <a:p>
            <a:pPr marL="742950" lvl="1" indent="-285750" fontAlgn="base">
              <a:buFont typeface="Arial" panose="020B0604020202020204" pitchFamily="34" charset="0"/>
              <a:buChar char="•"/>
            </a:pPr>
            <a:endParaRPr lang="en-US" sz="800" dirty="0">
              <a:solidFill>
                <a:srgbClr val="000000"/>
              </a:solidFill>
              <a:latin typeface="Calibri" panose="020F0502020204030204" pitchFamily="34" charset="0"/>
              <a:cs typeface="Times New Roman" panose="02020603050405020304" pitchFamily="18" charset="0"/>
            </a:endParaRPr>
          </a:p>
          <a:p>
            <a:pPr marL="742950" lvl="1" indent="-285750" fontAlgn="base">
              <a:buFont typeface="Arial" panose="020B0604020202020204" pitchFamily="34" charset="0"/>
              <a:buChar char="•"/>
            </a:pPr>
            <a:r>
              <a:rPr lang="en-US" sz="1600" dirty="0">
                <a:solidFill>
                  <a:srgbClr val="000000"/>
                </a:solidFill>
                <a:latin typeface="Calibri" panose="020F0502020204030204" pitchFamily="34" charset="0"/>
                <a:cs typeface="Times New Roman" panose="02020603050405020304" pitchFamily="18" charset="0"/>
              </a:rPr>
              <a:t>Students received dementia training resulting in increased understanding of memory loss and its impact on PLWD and their caregivers.  </a:t>
            </a:r>
          </a:p>
          <a:p>
            <a:pPr marL="742950" lvl="1" indent="-285750" fontAlgn="base">
              <a:buFont typeface="Arial" panose="020B0604020202020204" pitchFamily="34" charset="0"/>
              <a:buChar char="•"/>
            </a:pPr>
            <a:endParaRPr lang="en-US" sz="1000" dirty="0">
              <a:solidFill>
                <a:srgbClr val="000000"/>
              </a:solidFill>
              <a:latin typeface="Calibri" panose="020F0502020204030204" pitchFamily="34" charset="0"/>
              <a:cs typeface="Times New Roman" panose="02020603050405020304" pitchFamily="18" charset="0"/>
            </a:endParaRPr>
          </a:p>
          <a:p>
            <a:pPr marL="742950" lvl="1" indent="-285750" fontAlgn="base">
              <a:buFont typeface="Arial" panose="020B0604020202020204" pitchFamily="34" charset="0"/>
              <a:buChar char="•"/>
            </a:pPr>
            <a:r>
              <a:rPr lang="en-US" sz="1600" dirty="0">
                <a:solidFill>
                  <a:srgbClr val="000000"/>
                </a:solidFill>
                <a:latin typeface="Calibri" panose="020F0502020204030204" pitchFamily="34" charset="0"/>
                <a:cs typeface="Times New Roman" panose="02020603050405020304" pitchFamily="18" charset="0"/>
              </a:rPr>
              <a:t>This fall, the program will be relying heavily on video conferencing.</a:t>
            </a:r>
          </a:p>
          <a:p>
            <a:pPr marL="742950" lvl="1" indent="-285750">
              <a:lnSpc>
                <a:spcPct val="115000"/>
              </a:lnSpc>
              <a:buFont typeface="Arial" panose="020B0604020202020204" pitchFamily="34" charset="0"/>
              <a:buChar char="•"/>
            </a:pP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mj-lt"/>
              <a:buAutoNum type="arabicPeriod" startAt="3"/>
            </a:pPr>
            <a:endParaRPr lang="en-US" sz="1050" dirty="0">
              <a:solidFill>
                <a:srgbClr val="000000"/>
              </a:solidFill>
              <a:latin typeface="Calibri" panose="020F0502020204030204" pitchFamily="34" charset="0"/>
              <a:cs typeface="Times New Roman" panose="02020603050405020304" pitchFamily="18" charset="0"/>
            </a:endParaRPr>
          </a:p>
          <a:p>
            <a:pPr marL="120650" lvl="0" algn="l" rtl="0">
              <a:spcBef>
                <a:spcPts val="0"/>
              </a:spcBef>
              <a:spcAft>
                <a:spcPts val="0"/>
              </a:spcAft>
              <a:buSzPts val="1700"/>
            </a:pPr>
            <a:endParaRPr lang="en-US" sz="1000" dirty="0"/>
          </a:p>
        </p:txBody>
      </p:sp>
      <p:sp>
        <p:nvSpPr>
          <p:cNvPr id="2" name="Rectangle 1">
            <a:extLst>
              <a:ext uri="{FF2B5EF4-FFF2-40B4-BE49-F238E27FC236}">
                <a16:creationId xmlns:a16="http://schemas.microsoft.com/office/drawing/2014/main" xmlns="" id="{C3690602-85FD-4E7B-AE38-3000CBE67B0A}"/>
              </a:ext>
            </a:extLst>
          </p:cNvPr>
          <p:cNvSpPr/>
          <p:nvPr/>
        </p:nvSpPr>
        <p:spPr bwMode="auto">
          <a:xfrm>
            <a:off x="300446" y="970936"/>
            <a:ext cx="8305799" cy="685800"/>
          </a:xfrm>
          <a:prstGeom prst="rect">
            <a:avLst/>
          </a:prstGeom>
          <a:solidFill>
            <a:schemeClr val="accent6">
              <a:lumMod val="20000"/>
              <a:lumOff val="80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60325" eaLnBrk="0" fontAlgn="base" hangingPunct="0">
              <a:spcBef>
                <a:spcPct val="0"/>
              </a:spcBef>
              <a:spcAft>
                <a:spcPct val="0"/>
              </a:spcAft>
            </a:pPr>
            <a:r>
              <a:rPr 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rPr>
              <a:t>GOAL 1</a:t>
            </a:r>
          </a:p>
          <a:p>
            <a:pPr marL="60325" eaLnBrk="0" fontAlgn="base" hangingPunct="0">
              <a:spcBef>
                <a:spcPct val="0"/>
              </a:spcBef>
              <a:spcAft>
                <a:spcPct val="0"/>
              </a:spcAft>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I</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dentify, explore and recommend short-term strategies to support caregivers of individuals who are living with a diagnosis of dementia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14D0E1EF-8E6A-4371-8266-2A9B44926BE6}"/>
              </a:ext>
            </a:extLst>
          </p:cNvPr>
          <p:cNvSpPr txBox="1"/>
          <p:nvPr/>
        </p:nvSpPr>
        <p:spPr>
          <a:xfrm>
            <a:off x="230777" y="1680615"/>
            <a:ext cx="6707777" cy="358816"/>
          </a:xfrm>
          <a:prstGeom prst="rect">
            <a:avLst/>
          </a:prstGeom>
          <a:noFill/>
        </p:spPr>
        <p:txBody>
          <a:bodyPr wrap="square">
            <a:spAutoFit/>
          </a:bodyPr>
          <a:lstStyle/>
          <a:p>
            <a:pPr>
              <a:lnSpc>
                <a:spcPct val="115000"/>
              </a:lnSpc>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Recommendations</a:t>
            </a:r>
          </a:p>
        </p:txBody>
      </p:sp>
      <p:sp>
        <p:nvSpPr>
          <p:cNvPr id="5" name="Rectangle 4">
            <a:extLst>
              <a:ext uri="{FF2B5EF4-FFF2-40B4-BE49-F238E27FC236}">
                <a16:creationId xmlns:a16="http://schemas.microsoft.com/office/drawing/2014/main" xmlns="" id="{896FEFDB-6245-40B2-A062-E882225396C4}"/>
              </a:ext>
            </a:extLst>
          </p:cNvPr>
          <p:cNvSpPr/>
          <p:nvPr/>
        </p:nvSpPr>
        <p:spPr bwMode="auto">
          <a:xfrm>
            <a:off x="300446" y="2037184"/>
            <a:ext cx="8305799" cy="672807"/>
          </a:xfrm>
          <a:prstGeom prst="rect">
            <a:avLst/>
          </a:prstGeom>
          <a:solidFill>
            <a:srgbClr val="FFECB7"/>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nSpc>
                <a:spcPct val="115000"/>
              </a:lnSpc>
            </a:pPr>
            <a:endParaRPr lang="en-US" sz="5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514350" indent="-339725">
              <a:lnSpc>
                <a:spcPct val="115000"/>
              </a:lnSpc>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 Establish </a:t>
            </a:r>
            <a:r>
              <a:rPr lang="en-US" sz="1600" b="1" dirty="0">
                <a:solidFill>
                  <a:srgbClr val="000000"/>
                </a:solidFill>
                <a:latin typeface="Calibri" panose="020F0502020204030204" pitchFamily="34" charset="0"/>
                <a:cs typeface="Times New Roman" panose="02020603050405020304" pitchFamily="18" charset="0"/>
              </a:rPr>
              <a:t>a volunteer-driven program that provides respite for dementia caregivers </a:t>
            </a:r>
            <a:r>
              <a:rPr lang="en-US" sz="1600" b="1" i="0" dirty="0">
                <a:solidFill>
                  <a:srgbClr val="212121"/>
                </a:solidFill>
                <a:effectLst/>
                <a:latin typeface="Calibri" panose="020F0502020204030204" pitchFamily="34" charset="0"/>
              </a:rPr>
              <a:t>focusing on in-person interactions PLWD</a:t>
            </a:r>
            <a:endParaRPr lang="en-US" sz="1600" b="1" dirty="0">
              <a:solidFill>
                <a:srgbClr val="000000"/>
              </a:solidFill>
              <a:latin typeface="Calibri" panose="020F0502020204030204" pitchFamily="34" charset="0"/>
              <a:cs typeface="Times New Roman" panose="02020603050405020304" pitchFamily="18" charset="0"/>
            </a:endParaRPr>
          </a:p>
          <a:p>
            <a:pPr marL="60325" eaLnBrk="0" fontAlgn="base" hangingPunct="0">
              <a:spcBef>
                <a:spcPct val="0"/>
              </a:spcBef>
              <a:spcAft>
                <a:spcPct val="0"/>
              </a:spcAft>
            </a:pPr>
            <a:endPar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Google Shape;114;g9197722f0d_0_8">
            <a:extLst>
              <a:ext uri="{FF2B5EF4-FFF2-40B4-BE49-F238E27FC236}">
                <a16:creationId xmlns:a16="http://schemas.microsoft.com/office/drawing/2014/main" xmlns="" id="{CBA41A6F-60E2-4182-A196-8F6A22F66592}"/>
              </a:ext>
            </a:extLst>
          </p:cNvPr>
          <p:cNvSpPr txBox="1">
            <a:spLocks/>
          </p:cNvSpPr>
          <p:nvPr/>
        </p:nvSpPr>
        <p:spPr bwMode="white">
          <a:xfrm>
            <a:off x="1066800" y="76200"/>
            <a:ext cx="4419600" cy="790473"/>
          </a:xfrm>
          <a:prstGeom prst="rect">
            <a:avLst/>
          </a:prstGeom>
          <a:noFill/>
          <a:ln w="9525" algn="ctr">
            <a:noFill/>
            <a:miter lim="800000"/>
            <a:headEnd/>
            <a:tailEnd/>
          </a:ln>
        </p:spPr>
        <p:txBody>
          <a:bodyPr spcFirstLastPara="1" vert="horz" wrap="square" lIns="91425" tIns="45700" rIns="91425" bIns="45700" numCol="1" anchor="b" anchorCtr="0" compatLnSpc="1">
            <a:prstTxWarp prst="textNoShape">
              <a:avLst/>
            </a:prstTxWarp>
            <a:noAutofit/>
          </a:bodyPr>
          <a:lstStyle>
            <a:lvl1pPr lvl="0" algn="l" rtl="0" eaLnBrk="0" fontAlgn="base" hangingPunct="0">
              <a:spcBef>
                <a:spcPts val="480"/>
              </a:spcBef>
              <a:spcAft>
                <a:spcPts val="0"/>
              </a:spcAft>
              <a:buSzPts val="1400"/>
              <a:buNone/>
              <a:tabLst>
                <a:tab pos="915988" algn="l"/>
              </a:tabLst>
              <a:defRPr sz="2400" b="1">
                <a:solidFill>
                  <a:srgbClr val="FFC000"/>
                </a:solidFill>
                <a:latin typeface="Calibri"/>
                <a:ea typeface="Calibri"/>
                <a:cs typeface="Calibri"/>
                <a:sym typeface="Calibri"/>
              </a:defRPr>
            </a:lvl1pPr>
            <a:lvl2pPr lvl="1"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2pPr>
            <a:lvl3pPr lvl="2"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3pPr>
            <a:lvl4pPr lvl="3"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4pPr>
            <a:lvl5pPr lvl="4"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5pPr>
            <a:lvl6pPr marL="457200" lvl="5"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6pPr>
            <a:lvl7pPr marL="914400" lvl="6"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7pPr>
            <a:lvl8pPr marL="1371600" lvl="7"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8pPr>
            <a:lvl9pPr marL="1828800" lvl="8"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9pPr>
          </a:lstStyle>
          <a:p>
            <a:pPr>
              <a:spcBef>
                <a:spcPts val="0"/>
              </a:spcBef>
            </a:pPr>
            <a:r>
              <a:rPr lang="en-US" kern="0"/>
              <a:t/>
            </a:r>
            <a:br>
              <a:rPr lang="en-US" kern="0"/>
            </a:br>
            <a:r>
              <a:rPr lang="en-US" kern="0"/>
              <a:t/>
            </a:r>
            <a:br>
              <a:rPr lang="en-US" kern="0"/>
            </a:br>
            <a:r>
              <a:rPr lang="en-US" kern="0"/>
              <a:t>Workgroup Recommendations </a:t>
            </a:r>
            <a:br>
              <a:rPr lang="en-US" kern="0"/>
            </a:br>
            <a:r>
              <a:rPr lang="en-US" kern="0"/>
              <a:t>and Implementation Strategies</a:t>
            </a:r>
            <a:endParaRPr lang="en-US" kern="0" dirty="0"/>
          </a:p>
        </p:txBody>
      </p:sp>
    </p:spTree>
    <p:extLst>
      <p:ext uri="{BB962C8B-B14F-4D97-AF65-F5344CB8AC3E}">
        <p14:creationId xmlns:p14="http://schemas.microsoft.com/office/powerpoint/2010/main" val="2877360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9197722f0d_0_8"/>
          <p:cNvSpPr txBox="1">
            <a:spLocks noGrp="1"/>
          </p:cNvSpPr>
          <p:nvPr>
            <p:ph type="title"/>
          </p:nvPr>
        </p:nvSpPr>
        <p:spPr>
          <a:xfrm>
            <a:off x="1066800" y="76200"/>
            <a:ext cx="55119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
            </a:r>
            <a:br>
              <a:rPr lang="en-US" dirty="0"/>
            </a:br>
            <a:r>
              <a:rPr lang="en-US" dirty="0"/>
              <a:t/>
            </a:r>
            <a:br>
              <a:rPr lang="en-US" dirty="0"/>
            </a:br>
            <a:endParaRPr dirty="0"/>
          </a:p>
        </p:txBody>
      </p:sp>
      <p:sp>
        <p:nvSpPr>
          <p:cNvPr id="116" name="Google Shape;116;g9197722f0d_0_8"/>
          <p:cNvSpPr txBox="1"/>
          <p:nvPr/>
        </p:nvSpPr>
        <p:spPr>
          <a:xfrm>
            <a:off x="300445" y="1371599"/>
            <a:ext cx="8305799" cy="5029201"/>
          </a:xfrm>
          <a:prstGeom prst="rect">
            <a:avLst/>
          </a:prstGeom>
          <a:noFill/>
          <a:ln>
            <a:noFill/>
          </a:ln>
        </p:spPr>
        <p:txBody>
          <a:bodyPr spcFirstLastPara="1" wrap="square" lIns="91425" tIns="91425" rIns="91425" bIns="91425" anchor="t" anchorCtr="0">
            <a:noAutofit/>
          </a:bodyPr>
          <a:lstStyle/>
          <a:p>
            <a:pPr marL="120650" lvl="0" algn="l" rtl="0">
              <a:spcBef>
                <a:spcPts val="0"/>
              </a:spcBef>
              <a:spcAft>
                <a:spcPts val="0"/>
              </a:spcAft>
              <a:buSzPts val="1700"/>
            </a:pPr>
            <a:endParaRPr lang="en-US" sz="1000" dirty="0"/>
          </a:p>
          <a:p>
            <a:pPr marL="120650" lvl="0" algn="l" rtl="0">
              <a:spcBef>
                <a:spcPts val="0"/>
              </a:spcBef>
              <a:spcAft>
                <a:spcPts val="0"/>
              </a:spcAft>
              <a:buSzPts val="1700"/>
            </a:pPr>
            <a:endParaRPr lang="en-US" sz="1000" dirty="0"/>
          </a:p>
          <a:p>
            <a:pPr marL="120650" lvl="0" algn="l" rtl="0">
              <a:spcBef>
                <a:spcPts val="0"/>
              </a:spcBef>
              <a:spcAft>
                <a:spcPts val="0"/>
              </a:spcAft>
              <a:buSzPts val="1700"/>
            </a:pPr>
            <a:endParaRPr lang="en-US" sz="1000" dirty="0"/>
          </a:p>
          <a:p>
            <a:pPr marL="120650" lvl="0" algn="l" rtl="0">
              <a:spcBef>
                <a:spcPts val="0"/>
              </a:spcBef>
              <a:spcAft>
                <a:spcPts val="0"/>
              </a:spcAft>
              <a:buSzPts val="1700"/>
            </a:pPr>
            <a:endParaRPr lang="en-US" sz="1000" dirty="0"/>
          </a:p>
          <a:p>
            <a:pPr marL="120650" lvl="0" algn="l" rtl="0">
              <a:spcBef>
                <a:spcPts val="0"/>
              </a:spcBef>
              <a:spcAft>
                <a:spcPts val="0"/>
              </a:spcAft>
              <a:buSzPts val="1700"/>
            </a:pPr>
            <a:endParaRPr lang="en-US" sz="1000" dirty="0"/>
          </a:p>
          <a:p>
            <a:pPr>
              <a:lnSpc>
                <a:spcPct val="115000"/>
              </a:lnSpc>
            </a:pPr>
            <a:endParaRPr lang="en-US" sz="9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9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11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Implementation Strategies</a:t>
            </a:r>
          </a:p>
          <a:p>
            <a:pPr>
              <a:lnSpc>
                <a:spcPct val="115000"/>
              </a:lnSpc>
            </a:pPr>
            <a:endParaRPr lang="en-US" sz="4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mj-lt"/>
              <a:buAutoNum type="arabicPeriod"/>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Examine associated costs by viewing data from EOEA’s prior </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federal grant for </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assistive technology where funds were distributed to ASAPs for their clients: </a:t>
            </a:r>
          </a:p>
          <a:p>
            <a:pPr>
              <a:lnSpc>
                <a:spcPct val="115000"/>
              </a:lnSpc>
            </a:pPr>
            <a:endPar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627063" lvl="1" indent="-287338">
              <a:lnSpc>
                <a:spcPct val="115000"/>
              </a:lnSpc>
              <a:buFont typeface="Arial" panose="020B0604020202020204" pitchFamily="34" charset="0"/>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Pre-pandemic, </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assistive </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technology was well received.  For example, robotic pets helped  reduce stress and agitation of PLWD caused by isolation and loneliness.</a:t>
            </a:r>
          </a:p>
          <a:p>
            <a:pPr marL="339725" lvl="1">
              <a:lnSpc>
                <a:spcPct val="115000"/>
              </a:lnSpc>
            </a:pPr>
            <a:endParaRPr lang="en-US"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27063" lvl="1" indent="-287338">
              <a:lnSpc>
                <a:spcPct val="115000"/>
              </a:lnSpc>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During the pandemic, there is an even greater need for the benefits derived from this type of technology.</a:t>
            </a:r>
          </a:p>
          <a:p>
            <a:pPr marL="342900" indent="-342900">
              <a:lnSpc>
                <a:spcPct val="115000"/>
              </a:lnSpc>
              <a:buFont typeface="+mj-lt"/>
              <a:buAutoNum type="arabicPeriod" startAt="2"/>
            </a:pPr>
            <a:endParaRPr lang="en-US" sz="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mj-lt"/>
              <a:buAutoNum type="arabicPeriod" startAt="2"/>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Determine costs, seek and </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acquire funding, identify </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responsible parties, and develop an implementation plan for rapid execution.</a:t>
            </a:r>
          </a:p>
          <a:p>
            <a:pPr marL="342900" indent="-342900">
              <a:lnSpc>
                <a:spcPct val="115000"/>
              </a:lnSpc>
              <a:buFont typeface="+mj-lt"/>
              <a:buAutoNum type="arabicPeriod" startAt="2"/>
            </a:pPr>
            <a:endParaRPr lang="en-US" sz="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mj-lt"/>
              <a:buAutoNum type="arabicPeriod" startAt="2"/>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Distribute funds to all ASAPS for purchasing assistive technology for distribution to thei</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 clients.</a:t>
            </a:r>
            <a:endParaRPr lang="en-US" sz="1000" dirty="0"/>
          </a:p>
        </p:txBody>
      </p:sp>
      <p:sp>
        <p:nvSpPr>
          <p:cNvPr id="2" name="Rectangle 1">
            <a:extLst>
              <a:ext uri="{FF2B5EF4-FFF2-40B4-BE49-F238E27FC236}">
                <a16:creationId xmlns:a16="http://schemas.microsoft.com/office/drawing/2014/main" xmlns="" id="{C3690602-85FD-4E7B-AE38-3000CBE67B0A}"/>
              </a:ext>
            </a:extLst>
          </p:cNvPr>
          <p:cNvSpPr/>
          <p:nvPr/>
        </p:nvSpPr>
        <p:spPr bwMode="auto">
          <a:xfrm>
            <a:off x="300446" y="1124374"/>
            <a:ext cx="8305799" cy="685800"/>
          </a:xfrm>
          <a:prstGeom prst="rect">
            <a:avLst/>
          </a:prstGeom>
          <a:solidFill>
            <a:schemeClr val="accent6">
              <a:lumMod val="20000"/>
              <a:lumOff val="80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60325" eaLnBrk="0" fontAlgn="base" hangingPunct="0">
              <a:spcBef>
                <a:spcPct val="0"/>
              </a:spcBef>
              <a:spcAft>
                <a:spcPct val="0"/>
              </a:spcAft>
            </a:pPr>
            <a:r>
              <a:rPr 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rPr>
              <a:t>GOAL 1</a:t>
            </a:r>
          </a:p>
          <a:p>
            <a:pPr marL="60325" eaLnBrk="0" fontAlgn="base" hangingPunct="0">
              <a:spcBef>
                <a:spcPct val="0"/>
              </a:spcBef>
              <a:spcAft>
                <a:spcPct val="0"/>
              </a:spcAft>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I</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dentify, explore and recommend short-term strategies to support caregivers of individuals who are living with a diagnosis of dementia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14D0E1EF-8E6A-4371-8266-2A9B44926BE6}"/>
              </a:ext>
            </a:extLst>
          </p:cNvPr>
          <p:cNvSpPr txBox="1"/>
          <p:nvPr/>
        </p:nvSpPr>
        <p:spPr>
          <a:xfrm>
            <a:off x="230777" y="1840565"/>
            <a:ext cx="6707777" cy="358816"/>
          </a:xfrm>
          <a:prstGeom prst="rect">
            <a:avLst/>
          </a:prstGeom>
          <a:noFill/>
        </p:spPr>
        <p:txBody>
          <a:bodyPr wrap="square">
            <a:spAutoFit/>
          </a:bodyPr>
          <a:lstStyle/>
          <a:p>
            <a:pPr>
              <a:lnSpc>
                <a:spcPct val="115000"/>
              </a:lnSpc>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Recommendations</a:t>
            </a:r>
          </a:p>
        </p:txBody>
      </p:sp>
      <p:sp>
        <p:nvSpPr>
          <p:cNvPr id="5" name="Rectangle 4">
            <a:extLst>
              <a:ext uri="{FF2B5EF4-FFF2-40B4-BE49-F238E27FC236}">
                <a16:creationId xmlns:a16="http://schemas.microsoft.com/office/drawing/2014/main" xmlns="" id="{896FEFDB-6245-40B2-A062-E882225396C4}"/>
              </a:ext>
            </a:extLst>
          </p:cNvPr>
          <p:cNvSpPr/>
          <p:nvPr/>
        </p:nvSpPr>
        <p:spPr bwMode="auto">
          <a:xfrm>
            <a:off x="287381" y="2229269"/>
            <a:ext cx="8375468" cy="358816"/>
          </a:xfrm>
          <a:prstGeom prst="rect">
            <a:avLst/>
          </a:prstGeom>
          <a:solidFill>
            <a:srgbClr val="FFECB7"/>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nSpc>
                <a:spcPct val="115000"/>
              </a:lnSpc>
            </a:pPr>
            <a:endParaRPr lang="en-US" sz="5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indent="174625">
              <a:lnSpc>
                <a:spcPct val="115000"/>
              </a:lnSpc>
            </a:pPr>
            <a:endPar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574675" indent="-400050">
              <a:lnSpc>
                <a:spcPct val="115000"/>
              </a:lnSpc>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 Provide assistive technology to all ASAPs for distribution to PLWD and their caregivers</a:t>
            </a:r>
            <a:endParaRPr lang="en-US" sz="1600" b="1" dirty="0">
              <a:solidFill>
                <a:srgbClr val="000000"/>
              </a:solidFill>
              <a:latin typeface="Calibri" panose="020F0502020204030204" pitchFamily="34" charset="0"/>
              <a:cs typeface="Times New Roman" panose="02020603050405020304" pitchFamily="18" charset="0"/>
            </a:endParaRPr>
          </a:p>
          <a:p>
            <a:pPr marL="60325" eaLnBrk="0" fontAlgn="base" hangingPunct="0">
              <a:spcBef>
                <a:spcPct val="0"/>
              </a:spcBef>
              <a:spcAft>
                <a:spcPct val="0"/>
              </a:spcAft>
            </a:pPr>
            <a:endPar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Google Shape;114;g9197722f0d_0_8">
            <a:extLst>
              <a:ext uri="{FF2B5EF4-FFF2-40B4-BE49-F238E27FC236}">
                <a16:creationId xmlns:a16="http://schemas.microsoft.com/office/drawing/2014/main" xmlns="" id="{36CBB5AA-2997-42BC-9FC7-8000B25C1854}"/>
              </a:ext>
            </a:extLst>
          </p:cNvPr>
          <p:cNvSpPr txBox="1">
            <a:spLocks/>
          </p:cNvSpPr>
          <p:nvPr/>
        </p:nvSpPr>
        <p:spPr bwMode="white">
          <a:xfrm>
            <a:off x="1066800" y="76200"/>
            <a:ext cx="4419600" cy="790473"/>
          </a:xfrm>
          <a:prstGeom prst="rect">
            <a:avLst/>
          </a:prstGeom>
          <a:noFill/>
          <a:ln w="9525" algn="ctr">
            <a:noFill/>
            <a:miter lim="800000"/>
            <a:headEnd/>
            <a:tailEnd/>
          </a:ln>
        </p:spPr>
        <p:txBody>
          <a:bodyPr spcFirstLastPara="1" vert="horz" wrap="square" lIns="91425" tIns="45700" rIns="91425" bIns="45700" numCol="1" anchor="b" anchorCtr="0" compatLnSpc="1">
            <a:prstTxWarp prst="textNoShape">
              <a:avLst/>
            </a:prstTxWarp>
            <a:noAutofit/>
          </a:bodyPr>
          <a:lstStyle>
            <a:lvl1pPr lvl="0" algn="l" rtl="0" eaLnBrk="0" fontAlgn="base" hangingPunct="0">
              <a:spcBef>
                <a:spcPts val="480"/>
              </a:spcBef>
              <a:spcAft>
                <a:spcPts val="0"/>
              </a:spcAft>
              <a:buSzPts val="1400"/>
              <a:buNone/>
              <a:tabLst>
                <a:tab pos="915988" algn="l"/>
              </a:tabLst>
              <a:defRPr sz="2400" b="1">
                <a:solidFill>
                  <a:srgbClr val="FFC000"/>
                </a:solidFill>
                <a:latin typeface="Calibri"/>
                <a:ea typeface="Calibri"/>
                <a:cs typeface="Calibri"/>
                <a:sym typeface="Calibri"/>
              </a:defRPr>
            </a:lvl1pPr>
            <a:lvl2pPr lvl="1"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2pPr>
            <a:lvl3pPr lvl="2"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3pPr>
            <a:lvl4pPr lvl="3"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4pPr>
            <a:lvl5pPr lvl="4"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5pPr>
            <a:lvl6pPr marL="457200" lvl="5"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6pPr>
            <a:lvl7pPr marL="914400" lvl="6"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7pPr>
            <a:lvl8pPr marL="1371600" lvl="7"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8pPr>
            <a:lvl9pPr marL="1828800" lvl="8"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9pPr>
          </a:lstStyle>
          <a:p>
            <a:pPr>
              <a:spcBef>
                <a:spcPts val="0"/>
              </a:spcBef>
            </a:pPr>
            <a:r>
              <a:rPr lang="en-US" kern="0"/>
              <a:t/>
            </a:r>
            <a:br>
              <a:rPr lang="en-US" kern="0"/>
            </a:br>
            <a:r>
              <a:rPr lang="en-US" kern="0"/>
              <a:t/>
            </a:r>
            <a:br>
              <a:rPr lang="en-US" kern="0"/>
            </a:br>
            <a:r>
              <a:rPr lang="en-US" kern="0"/>
              <a:t>Workgroup Recommendations </a:t>
            </a:r>
            <a:br>
              <a:rPr lang="en-US" kern="0"/>
            </a:br>
            <a:r>
              <a:rPr lang="en-US" kern="0"/>
              <a:t>and Implementation Strategies</a:t>
            </a:r>
            <a:endParaRPr lang="en-US" kern="0" dirty="0"/>
          </a:p>
        </p:txBody>
      </p:sp>
    </p:spTree>
    <p:extLst>
      <p:ext uri="{BB962C8B-B14F-4D97-AF65-F5344CB8AC3E}">
        <p14:creationId xmlns:p14="http://schemas.microsoft.com/office/powerpoint/2010/main" val="1634508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6" name="Google Shape;116;g9197722f0d_0_8"/>
          <p:cNvSpPr txBox="1"/>
          <p:nvPr/>
        </p:nvSpPr>
        <p:spPr>
          <a:xfrm>
            <a:off x="269964" y="1600200"/>
            <a:ext cx="8493036" cy="4953000"/>
          </a:xfrm>
          <a:prstGeom prst="rect">
            <a:avLst/>
          </a:prstGeom>
          <a:noFill/>
          <a:ln>
            <a:noFill/>
          </a:ln>
        </p:spPr>
        <p:txBody>
          <a:bodyPr spcFirstLastPara="1" wrap="square" lIns="91425" tIns="91425" rIns="91425" bIns="91425" anchor="t" anchorCtr="0">
            <a:noAutofit/>
          </a:bodyPr>
          <a:lstStyle/>
          <a:p>
            <a:pPr marL="120650" lvl="0" algn="l" rtl="0">
              <a:spcBef>
                <a:spcPts val="0"/>
              </a:spcBef>
              <a:spcAft>
                <a:spcPts val="0"/>
              </a:spcAft>
              <a:buSzPts val="1700"/>
            </a:pPr>
            <a:endParaRPr lang="en-US" sz="1000" dirty="0"/>
          </a:p>
          <a:p>
            <a:pPr marL="120650" lvl="0" algn="l" rtl="0">
              <a:spcBef>
                <a:spcPts val="0"/>
              </a:spcBef>
              <a:spcAft>
                <a:spcPts val="0"/>
              </a:spcAft>
              <a:buSzPts val="1700"/>
            </a:pPr>
            <a:endParaRPr lang="en-US" sz="1000" dirty="0"/>
          </a:p>
          <a:p>
            <a:pPr marL="120650" lvl="0" algn="l" rtl="0">
              <a:spcBef>
                <a:spcPts val="0"/>
              </a:spcBef>
              <a:spcAft>
                <a:spcPts val="0"/>
              </a:spcAft>
              <a:buSzPts val="1700"/>
            </a:pPr>
            <a:endParaRPr lang="en-US" sz="1000" dirty="0"/>
          </a:p>
          <a:p>
            <a:pPr marL="120650" lvl="0" algn="l" rtl="0">
              <a:spcBef>
                <a:spcPts val="0"/>
              </a:spcBef>
              <a:spcAft>
                <a:spcPts val="0"/>
              </a:spcAft>
              <a:buSzPts val="1700"/>
            </a:pPr>
            <a:endParaRPr lang="en-US" sz="1000" dirty="0"/>
          </a:p>
          <a:p>
            <a:pPr marL="120650" lvl="0" algn="l" rtl="0">
              <a:spcBef>
                <a:spcPts val="0"/>
              </a:spcBef>
              <a:spcAft>
                <a:spcPts val="0"/>
              </a:spcAft>
              <a:buSzPts val="1700"/>
            </a:pPr>
            <a:endParaRPr lang="en-US" sz="1000" dirty="0"/>
          </a:p>
          <a:p>
            <a:pPr>
              <a:lnSpc>
                <a:spcPct val="115000"/>
              </a:lnSpc>
            </a:pPr>
            <a:endParaRPr lang="en-US" sz="9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9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Implementation Strategies</a:t>
            </a:r>
          </a:p>
          <a:p>
            <a:pPr>
              <a:lnSpc>
                <a:spcPct val="115000"/>
              </a:lnSpc>
            </a:pPr>
            <a:endParaRPr lang="en-US" sz="4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mj-lt"/>
              <a:buAutoNum type="arabicPeriod"/>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Conduct an inventory of guides and tip sheets that are already available on how to prepare for </a:t>
            </a:r>
            <a:r>
              <a:rPr lang="en-US" sz="1600" dirty="0">
                <a:solidFill>
                  <a:srgbClr val="000000"/>
                </a:solidFill>
                <a:latin typeface="Calibri" panose="020F0502020204030204" pitchFamily="34" charset="0"/>
                <a:cs typeface="Times New Roman" panose="02020603050405020304" pitchFamily="18" charset="0"/>
              </a:rPr>
              <a:t>post-diagnosis discussions with support and service providers</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Review these existing resources and identify one or more that would be valuable to share with stakeholders.</a:t>
            </a:r>
            <a:endParaRPr lang="en-US" sz="1600" dirty="0">
              <a:solidFill>
                <a:srgbClr val="000000"/>
              </a:solidFill>
              <a:latin typeface="Calibri" panose="020F0502020204030204" pitchFamily="34" charset="0"/>
              <a:cs typeface="Times New Roman" panose="02020603050405020304" pitchFamily="18" charset="0"/>
            </a:endParaRPr>
          </a:p>
          <a:p>
            <a:pPr>
              <a:lnSpc>
                <a:spcPct val="115000"/>
              </a:lnSpc>
            </a:pPr>
            <a:endParaRPr lang="en-US" sz="700" dirty="0">
              <a:solidFill>
                <a:srgbClr val="000000"/>
              </a:solidFill>
              <a:latin typeface="Calibri" panose="020F0502020204030204" pitchFamily="34" charset="0"/>
              <a:cs typeface="Times New Roman" panose="02020603050405020304" pitchFamily="18" charset="0"/>
            </a:endParaRPr>
          </a:p>
          <a:p>
            <a:pPr marL="800100" lvl="1" indent="-342900">
              <a:lnSpc>
                <a:spcPct val="115000"/>
              </a:lnSpc>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Refer to the Massachusetts Age- and Dementia Friendly Integration Toolkit, which has relevant examples.  Review similar resources from the Alzheimer's Association.</a:t>
            </a:r>
          </a:p>
          <a:p>
            <a:pPr marL="800100" lvl="1" indent="-342900">
              <a:lnSpc>
                <a:spcPct val="115000"/>
              </a:lnSpc>
              <a:buFont typeface="Arial" panose="020B0604020202020204" pitchFamily="34" charset="0"/>
              <a:buChar char="•"/>
            </a:pPr>
            <a:endParaRPr lang="en-US" sz="800" dirty="0">
              <a:solidFill>
                <a:srgbClr val="000000"/>
              </a:solidFill>
              <a:latin typeface="Calibri" panose="020F0502020204030204" pitchFamily="34" charset="0"/>
              <a:cs typeface="Times New Roman" panose="02020603050405020304" pitchFamily="18" charset="0"/>
            </a:endParaRPr>
          </a:p>
          <a:p>
            <a:pPr marL="342900" indent="-342900">
              <a:lnSpc>
                <a:spcPct val="115000"/>
              </a:lnSpc>
              <a:buFont typeface="+mj-lt"/>
              <a:buAutoNum type="arabicPeriod" startAt="2"/>
            </a:pPr>
            <a:r>
              <a:rPr lang="en-US" sz="1600" dirty="0">
                <a:solidFill>
                  <a:srgbClr val="000000"/>
                </a:solidFill>
                <a:latin typeface="Calibri" panose="020F0502020204030204" pitchFamily="34" charset="0"/>
                <a:cs typeface="Times New Roman" panose="02020603050405020304" pitchFamily="18" charset="0"/>
              </a:rPr>
              <a:t>Determine how to ensure that stakeholders are aware of these resources and encourage them to disseminate them to caregivers</a:t>
            </a:r>
          </a:p>
          <a:p>
            <a:pPr>
              <a:lnSpc>
                <a:spcPct val="115000"/>
              </a:lnSpc>
            </a:pPr>
            <a:endParaRPr lang="en-US" sz="1400" dirty="0">
              <a:solidFill>
                <a:srgbClr val="000000"/>
              </a:solidFill>
              <a:latin typeface="Calibri" panose="020F0502020204030204" pitchFamily="34" charset="0"/>
              <a:cs typeface="Times New Roman" panose="02020603050405020304" pitchFamily="18" charset="0"/>
            </a:endParaRPr>
          </a:p>
          <a:p>
            <a:pPr marL="342900" indent="-342900">
              <a:lnSpc>
                <a:spcPct val="115000"/>
              </a:lnSpc>
              <a:buFont typeface="+mj-lt"/>
              <a:buAutoNum type="arabicPeriod" startAt="3"/>
            </a:pPr>
            <a:r>
              <a:rPr lang="en-US" sz="1600" dirty="0">
                <a:solidFill>
                  <a:srgbClr val="000000"/>
                </a:solidFill>
                <a:latin typeface="Calibri" panose="020F0502020204030204" pitchFamily="34" charset="0"/>
                <a:cs typeface="Times New Roman" panose="02020603050405020304" pitchFamily="18" charset="0"/>
              </a:rPr>
              <a:t>Distribute to key stakeholders (e.g., neurologists, primary care physicians, hospitals, senior centers, ASAPs and other organizations in the state’s elder services network)</a:t>
            </a:r>
          </a:p>
          <a:p>
            <a:pPr marL="342900" indent="-342900">
              <a:lnSpc>
                <a:spcPct val="115000"/>
              </a:lnSpc>
              <a:buFont typeface="+mj-lt"/>
              <a:buAutoNum type="arabicPeriod" startAt="3"/>
            </a:pPr>
            <a:endParaRPr lang="en-US" sz="1600" dirty="0">
              <a:solidFill>
                <a:srgbClr val="000000"/>
              </a:solidFill>
              <a:latin typeface="Calibri" panose="020F0502020204030204" pitchFamily="34" charset="0"/>
              <a:cs typeface="Times New Roman" panose="02020603050405020304" pitchFamily="18" charset="0"/>
            </a:endParaRPr>
          </a:p>
          <a:p>
            <a:pPr marL="342900" indent="-342900">
              <a:lnSpc>
                <a:spcPct val="115000"/>
              </a:lnSpc>
              <a:buFont typeface="+mj-lt"/>
              <a:buAutoNum type="arabicPeriod" startAt="3"/>
            </a:pPr>
            <a:endParaRPr lang="en-US" sz="1600" dirty="0">
              <a:solidFill>
                <a:srgbClr val="000000"/>
              </a:solidFill>
              <a:latin typeface="Calibri" panose="020F0502020204030204" pitchFamily="34" charset="0"/>
              <a:cs typeface="Times New Roman" panose="02020603050405020304" pitchFamily="18" charset="0"/>
            </a:endParaRPr>
          </a:p>
          <a:p>
            <a:pPr>
              <a:lnSpc>
                <a:spcPct val="115000"/>
              </a:lnSpc>
            </a:pPr>
            <a:endParaRPr lang="en-US" sz="1600" dirty="0">
              <a:solidFill>
                <a:srgbClr val="000000"/>
              </a:solidFill>
              <a:latin typeface="Calibri" panose="020F0502020204030204" pitchFamily="34" charset="0"/>
              <a:cs typeface="Times New Roman" panose="02020603050405020304" pitchFamily="18" charset="0"/>
            </a:endParaRPr>
          </a:p>
          <a:p>
            <a:pPr lvl="1">
              <a:lnSpc>
                <a:spcPct val="115000"/>
              </a:lnSpc>
            </a:pPr>
            <a:endParaRPr lang="en-US" sz="1600" dirty="0">
              <a:solidFill>
                <a:srgbClr val="000000"/>
              </a:solidFill>
              <a:latin typeface="Calibri" panose="020F0502020204030204" pitchFamily="34" charset="0"/>
              <a:cs typeface="Times New Roman" panose="02020603050405020304" pitchFamily="18" charset="0"/>
            </a:endParaRPr>
          </a:p>
          <a:p>
            <a:pPr lvl="1" indent="-457200">
              <a:lnSpc>
                <a:spcPct val="115000"/>
              </a:lnSpc>
            </a:pPr>
            <a:endParaRPr lang="en-US" sz="1600" b="1" i="0" dirty="0">
              <a:solidFill>
                <a:srgbClr val="0060A8"/>
              </a:solidFill>
              <a:effectLst/>
              <a:latin typeface="Merriweather"/>
            </a:endParaRPr>
          </a:p>
          <a:p>
            <a:pPr>
              <a:lnSpc>
                <a:spcPct val="115000"/>
              </a:lnSpc>
            </a:pPr>
            <a:endParaRPr lang="en-US" sz="1600" b="1" dirty="0">
              <a:solidFill>
                <a:srgbClr val="0060A8"/>
              </a:solidFill>
              <a:latin typeface="Merriweather"/>
            </a:endParaRPr>
          </a:p>
          <a:p>
            <a:pPr>
              <a:lnSpc>
                <a:spcPct val="115000"/>
              </a:lnSpc>
            </a:pPr>
            <a:endParaRPr lang="en-US" sz="1600" b="1" i="0" dirty="0">
              <a:solidFill>
                <a:srgbClr val="0060A8"/>
              </a:solidFill>
              <a:effectLst/>
              <a:latin typeface="Merriweather"/>
            </a:endParaRPr>
          </a:p>
          <a:p>
            <a:pPr marL="342900" indent="-342900">
              <a:lnSpc>
                <a:spcPct val="115000"/>
              </a:lnSpc>
              <a:buFont typeface="+mj-lt"/>
              <a:buAutoNum type="arabicPeriod"/>
            </a:pPr>
            <a:endParaRPr lang="en-US" sz="1000" dirty="0"/>
          </a:p>
        </p:txBody>
      </p:sp>
      <p:sp>
        <p:nvSpPr>
          <p:cNvPr id="2" name="Rectangle 1">
            <a:extLst>
              <a:ext uri="{FF2B5EF4-FFF2-40B4-BE49-F238E27FC236}">
                <a16:creationId xmlns:a16="http://schemas.microsoft.com/office/drawing/2014/main" xmlns="" id="{C3690602-85FD-4E7B-AE38-3000CBE67B0A}"/>
              </a:ext>
            </a:extLst>
          </p:cNvPr>
          <p:cNvSpPr/>
          <p:nvPr/>
        </p:nvSpPr>
        <p:spPr bwMode="auto">
          <a:xfrm>
            <a:off x="300446" y="1088483"/>
            <a:ext cx="8305799" cy="685800"/>
          </a:xfrm>
          <a:prstGeom prst="rect">
            <a:avLst/>
          </a:prstGeom>
          <a:solidFill>
            <a:schemeClr val="accent6">
              <a:lumMod val="20000"/>
              <a:lumOff val="80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60325" eaLnBrk="0" fontAlgn="base" hangingPunct="0">
              <a:spcBef>
                <a:spcPct val="0"/>
              </a:spcBef>
              <a:spcAft>
                <a:spcPct val="0"/>
              </a:spcAft>
            </a:pPr>
            <a:r>
              <a:rPr 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rPr>
              <a:t>GOAL 1</a:t>
            </a:r>
          </a:p>
          <a:p>
            <a:pPr marL="60325" eaLnBrk="0" fontAlgn="base" hangingPunct="0">
              <a:spcBef>
                <a:spcPct val="0"/>
              </a:spcBef>
              <a:spcAft>
                <a:spcPct val="0"/>
              </a:spcAft>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I</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dentify, explore and recommend short-term strategies to support caregivers of individuals who are living with a diagnosis of dementia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14D0E1EF-8E6A-4371-8266-2A9B44926BE6}"/>
              </a:ext>
            </a:extLst>
          </p:cNvPr>
          <p:cNvSpPr txBox="1"/>
          <p:nvPr/>
        </p:nvSpPr>
        <p:spPr>
          <a:xfrm>
            <a:off x="269964" y="1774283"/>
            <a:ext cx="6707777" cy="358816"/>
          </a:xfrm>
          <a:prstGeom prst="rect">
            <a:avLst/>
          </a:prstGeom>
          <a:noFill/>
        </p:spPr>
        <p:txBody>
          <a:bodyPr wrap="square">
            <a:spAutoFit/>
          </a:bodyPr>
          <a:lstStyle/>
          <a:p>
            <a:pPr>
              <a:lnSpc>
                <a:spcPct val="115000"/>
              </a:lnSpc>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Recommendations</a:t>
            </a:r>
          </a:p>
        </p:txBody>
      </p:sp>
      <p:sp>
        <p:nvSpPr>
          <p:cNvPr id="5" name="Rectangle 4">
            <a:extLst>
              <a:ext uri="{FF2B5EF4-FFF2-40B4-BE49-F238E27FC236}">
                <a16:creationId xmlns:a16="http://schemas.microsoft.com/office/drawing/2014/main" xmlns="" id="{896FEFDB-6245-40B2-A062-E882225396C4}"/>
              </a:ext>
            </a:extLst>
          </p:cNvPr>
          <p:cNvSpPr/>
          <p:nvPr/>
        </p:nvSpPr>
        <p:spPr bwMode="auto">
          <a:xfrm>
            <a:off x="300446" y="2155784"/>
            <a:ext cx="8305799" cy="583370"/>
          </a:xfrm>
          <a:prstGeom prst="rect">
            <a:avLst/>
          </a:prstGeom>
          <a:solidFill>
            <a:srgbClr val="FFECB7"/>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nSpc>
                <a:spcPct val="115000"/>
              </a:lnSpc>
            </a:pPr>
            <a:endParaRPr lang="en-US" sz="5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0325" eaLnBrk="0" fontAlgn="base" hangingPunct="0">
              <a:spcBef>
                <a:spcPct val="0"/>
              </a:spcBef>
              <a:spcAft>
                <a:spcPct val="0"/>
              </a:spcAft>
            </a:pPr>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1.4  Ensure that caregivers have easy access to tips on how to prepare for post-diagnosis discussions with support service providers</a:t>
            </a:r>
            <a:endPar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0325" eaLnBrk="0" fontAlgn="base" hangingPunct="0">
              <a:spcBef>
                <a:spcPct val="0"/>
              </a:spcBef>
              <a:spcAft>
                <a:spcPct val="0"/>
              </a:spcAft>
            </a:pPr>
            <a:endPar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Google Shape;114;g9197722f0d_0_8">
            <a:extLst>
              <a:ext uri="{FF2B5EF4-FFF2-40B4-BE49-F238E27FC236}">
                <a16:creationId xmlns:a16="http://schemas.microsoft.com/office/drawing/2014/main" xmlns="" id="{EB0CE219-FF71-4CEB-998C-58DAE6A80746}"/>
              </a:ext>
            </a:extLst>
          </p:cNvPr>
          <p:cNvSpPr txBox="1">
            <a:spLocks/>
          </p:cNvSpPr>
          <p:nvPr/>
        </p:nvSpPr>
        <p:spPr bwMode="white">
          <a:xfrm>
            <a:off x="1066800" y="76200"/>
            <a:ext cx="4419600" cy="790473"/>
          </a:xfrm>
          <a:prstGeom prst="rect">
            <a:avLst/>
          </a:prstGeom>
          <a:noFill/>
          <a:ln w="9525" algn="ctr">
            <a:noFill/>
            <a:miter lim="800000"/>
            <a:headEnd/>
            <a:tailEnd/>
          </a:ln>
        </p:spPr>
        <p:txBody>
          <a:bodyPr spcFirstLastPara="1" vert="horz" wrap="square" lIns="91425" tIns="45700" rIns="91425" bIns="45700" numCol="1" anchor="b" anchorCtr="0" compatLnSpc="1">
            <a:prstTxWarp prst="textNoShape">
              <a:avLst/>
            </a:prstTxWarp>
            <a:noAutofit/>
          </a:bodyPr>
          <a:lstStyle>
            <a:lvl1pPr lvl="0" algn="l" rtl="0" eaLnBrk="0" fontAlgn="base" hangingPunct="0">
              <a:spcBef>
                <a:spcPts val="480"/>
              </a:spcBef>
              <a:spcAft>
                <a:spcPts val="0"/>
              </a:spcAft>
              <a:buSzPts val="1400"/>
              <a:buNone/>
              <a:tabLst>
                <a:tab pos="915988" algn="l"/>
              </a:tabLst>
              <a:defRPr sz="2400" b="1">
                <a:solidFill>
                  <a:srgbClr val="FFC000"/>
                </a:solidFill>
                <a:latin typeface="Calibri"/>
                <a:ea typeface="Calibri"/>
                <a:cs typeface="Calibri"/>
                <a:sym typeface="Calibri"/>
              </a:defRPr>
            </a:lvl1pPr>
            <a:lvl2pPr lvl="1"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2pPr>
            <a:lvl3pPr lvl="2"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3pPr>
            <a:lvl4pPr lvl="3"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4pPr>
            <a:lvl5pPr lvl="4"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5pPr>
            <a:lvl6pPr marL="457200" lvl="5"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6pPr>
            <a:lvl7pPr marL="914400" lvl="6"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7pPr>
            <a:lvl8pPr marL="1371600" lvl="7"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8pPr>
            <a:lvl9pPr marL="1828800" lvl="8"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9pPr>
          </a:lstStyle>
          <a:p>
            <a:pPr>
              <a:spcBef>
                <a:spcPts val="0"/>
              </a:spcBef>
            </a:pPr>
            <a:r>
              <a:rPr lang="en-US" kern="0" dirty="0"/>
              <a:t/>
            </a:r>
            <a:br>
              <a:rPr lang="en-US" kern="0" dirty="0"/>
            </a:br>
            <a:r>
              <a:rPr lang="en-US" kern="0" dirty="0"/>
              <a:t/>
            </a:r>
            <a:br>
              <a:rPr lang="en-US" kern="0" dirty="0"/>
            </a:br>
            <a:r>
              <a:rPr lang="en-US" kern="0" dirty="0"/>
              <a:t>Workgroup Recommendations </a:t>
            </a:r>
            <a:br>
              <a:rPr lang="en-US" kern="0" dirty="0"/>
            </a:br>
            <a:r>
              <a:rPr lang="en-US" kern="0" dirty="0"/>
              <a:t>and Implementation Strategies</a:t>
            </a:r>
          </a:p>
        </p:txBody>
      </p:sp>
    </p:spTree>
    <p:extLst>
      <p:ext uri="{BB962C8B-B14F-4D97-AF65-F5344CB8AC3E}">
        <p14:creationId xmlns:p14="http://schemas.microsoft.com/office/powerpoint/2010/main" val="2450625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9197722f0d_0_8"/>
          <p:cNvSpPr txBox="1">
            <a:spLocks noGrp="1"/>
          </p:cNvSpPr>
          <p:nvPr>
            <p:ph type="title"/>
          </p:nvPr>
        </p:nvSpPr>
        <p:spPr>
          <a:xfrm>
            <a:off x="1066800" y="76200"/>
            <a:ext cx="55119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
            </a:r>
            <a:br>
              <a:rPr lang="en-US" dirty="0"/>
            </a:br>
            <a:r>
              <a:rPr lang="en-US" dirty="0"/>
              <a:t/>
            </a:r>
            <a:br>
              <a:rPr lang="en-US" dirty="0"/>
            </a:br>
            <a:endParaRPr dirty="0"/>
          </a:p>
        </p:txBody>
      </p:sp>
      <p:sp>
        <p:nvSpPr>
          <p:cNvPr id="116" name="Google Shape;116;g9197722f0d_0_8"/>
          <p:cNvSpPr txBox="1"/>
          <p:nvPr/>
        </p:nvSpPr>
        <p:spPr>
          <a:xfrm>
            <a:off x="233977" y="1524000"/>
            <a:ext cx="8602019" cy="5029199"/>
          </a:xfrm>
          <a:prstGeom prst="rect">
            <a:avLst/>
          </a:prstGeom>
          <a:noFill/>
          <a:ln>
            <a:noFill/>
          </a:ln>
        </p:spPr>
        <p:txBody>
          <a:bodyPr spcFirstLastPara="1" wrap="square" lIns="91425" tIns="91425" rIns="91425" bIns="91425" anchor="t" anchorCtr="0">
            <a:noAutofit/>
          </a:bodyPr>
          <a:lstStyle/>
          <a:p>
            <a:pPr>
              <a:lnSpc>
                <a:spcPct val="115000"/>
              </a:lnSpc>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Recommendations</a:t>
            </a:r>
          </a:p>
          <a:p>
            <a:pPr>
              <a:lnSpc>
                <a:spcPct val="115000"/>
              </a:lnSpc>
            </a:pPr>
            <a:endParaRPr lang="en-US"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5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5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Implementation Strategies   </a:t>
            </a:r>
          </a:p>
          <a:p>
            <a:pPr>
              <a:lnSpc>
                <a:spcPct val="115000"/>
              </a:lnSpc>
            </a:pPr>
            <a:endParaRPr lang="en-US" sz="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mj-lt"/>
              <a:buAutoNum type="arabicPeriod"/>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Estimate costs and seek and acquire funding</a:t>
            </a:r>
          </a:p>
          <a:p>
            <a:pPr marL="342900" indent="-342900">
              <a:lnSpc>
                <a:spcPct val="115000"/>
              </a:lnSpc>
              <a:buFont typeface="+mj-lt"/>
              <a:buAutoNum type="arabicPeriod"/>
            </a:pPr>
            <a:endParaRPr lang="en-US" sz="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Identify a person </a:t>
            </a:r>
            <a:r>
              <a:rPr lang="en-US" sz="1600" b="0" i="0" dirty="0">
                <a:solidFill>
                  <a:srgbClr val="212121"/>
                </a:solidFill>
                <a:effectLst/>
                <a:latin typeface="Calibri" panose="020F0502020204030204" pitchFamily="34" charset="0"/>
              </a:rPr>
              <a:t>who speaks English as well as either Spanish or Portuguese; or one who speaks all 3 languages </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to provide an overview of dementia and interview the caregivers. </a:t>
            </a:r>
          </a:p>
          <a:p>
            <a:pPr marR="0" lvl="0">
              <a:lnSpc>
                <a:spcPct val="115000"/>
              </a:lnSpc>
              <a:spcBef>
                <a:spcPts val="0"/>
              </a:spcBef>
              <a:spcAft>
                <a:spcPts val="0"/>
              </a:spcAft>
            </a:pPr>
            <a:endParaRPr lang="en-US" sz="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mj-lt"/>
              <a:buAutoNum type="arabicPeriod" startAt="3"/>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Identify 3 </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dementia caregivers (1</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being a person of color, 1 Spanish speaking and 1 Portuguese speaking ) </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be interviewed for 10 minutes on video.  Caregivers would meet criteria such as:</a:t>
            </a:r>
          </a:p>
          <a:p>
            <a:pPr marL="742950" lvl="1" indent="-285750">
              <a:lnSpc>
                <a:spcPct val="115000"/>
              </a:lnSpc>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Benefited from supports and services that are available statewide with no or limited eligibility requirements</a:t>
            </a:r>
          </a:p>
          <a:p>
            <a:pPr marL="742950" lvl="1" indent="-285750">
              <a:lnSpc>
                <a:spcPct val="115000"/>
              </a:lnSpc>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An articulate speaker and </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willing to be on Cable TV</a:t>
            </a:r>
          </a:p>
          <a:p>
            <a:pPr marL="742950" lvl="1" indent="-285750">
              <a:lnSpc>
                <a:spcPct val="115000"/>
              </a:lnSpc>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Caring for an older adult</a:t>
            </a:r>
          </a:p>
          <a:p>
            <a:pPr marL="742950" lvl="1" indent="-285750">
              <a:lnSpc>
                <a:spcPct val="115000"/>
              </a:lnSpc>
              <a:buFont typeface="Arial" panose="020B0604020202020204" pitchFamily="34" charset="0"/>
              <a:buChar char="•"/>
            </a:pPr>
            <a:endParaRPr lang="en-US" sz="3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mj-lt"/>
              <a:buAutoNum type="arabicPeriod" startAt="3"/>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Work with caregivers </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on their responses to interview questions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5"/>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Provide phone numbers and website addresses for </a:t>
            </a:r>
            <a:r>
              <a:rPr lang="en-US" sz="16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MassOptions</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Alzheimer’s  Association on screen at end of each video</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20650" lvl="0" algn="l" rtl="0">
              <a:spcBef>
                <a:spcPts val="0"/>
              </a:spcBef>
              <a:spcAft>
                <a:spcPts val="0"/>
              </a:spcAft>
              <a:buSzPts val="1700"/>
            </a:pPr>
            <a:endParaRPr sz="1000" dirty="0"/>
          </a:p>
        </p:txBody>
      </p:sp>
      <p:sp>
        <p:nvSpPr>
          <p:cNvPr id="3" name="Rectangle 2">
            <a:extLst>
              <a:ext uri="{FF2B5EF4-FFF2-40B4-BE49-F238E27FC236}">
                <a16:creationId xmlns:a16="http://schemas.microsoft.com/office/drawing/2014/main" xmlns="" id="{FCA258E4-4CFB-486D-A885-8FBA0A7EBC9B}"/>
              </a:ext>
            </a:extLst>
          </p:cNvPr>
          <p:cNvSpPr/>
          <p:nvPr/>
        </p:nvSpPr>
        <p:spPr bwMode="auto">
          <a:xfrm>
            <a:off x="246016" y="904772"/>
            <a:ext cx="8577943" cy="695427"/>
          </a:xfrm>
          <a:prstGeom prst="rect">
            <a:avLst/>
          </a:prstGeom>
          <a:solidFill>
            <a:schemeClr val="accent6">
              <a:lumMod val="20000"/>
              <a:lumOff val="80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60325" eaLnBrk="0" fontAlgn="base" hangingPunct="0">
              <a:spcBef>
                <a:spcPct val="0"/>
              </a:spcBef>
              <a:spcAft>
                <a:spcPct val="0"/>
              </a:spcAft>
            </a:pPr>
            <a:r>
              <a:rPr lang="en-US" sz="1600" b="1" dirty="0">
                <a:solidFill>
                  <a:srgbClr val="000000"/>
                </a:solidFill>
                <a:latin typeface="Calibri" panose="020F0502020204030204" pitchFamily="34" charset="0"/>
                <a:cs typeface="Calibri" panose="020F0502020204030204" pitchFamily="34" charset="0"/>
              </a:rPr>
              <a:t>GOAL 2</a:t>
            </a:r>
          </a:p>
          <a:p>
            <a:pPr marL="60325" eaLnBrk="0" fontAlgn="base" hangingPunct="0">
              <a:spcBef>
                <a:spcPct val="0"/>
              </a:spcBef>
              <a:spcAft>
                <a:spcPct val="0"/>
              </a:spcAft>
            </a:pPr>
            <a:r>
              <a:rPr lang="en-US" sz="1600" dirty="0">
                <a:solidFill>
                  <a:srgbClr val="000000"/>
                </a:solidFill>
                <a:latin typeface="Calibri" panose="020F0502020204030204" pitchFamily="34" charset="0"/>
                <a:cs typeface="Calibri" panose="020F0502020204030204" pitchFamily="34" charset="0"/>
              </a:rPr>
              <a:t>Identify approaches to improve awareness of the pathways to available supports and services for dementia caregivers and their care partners.</a:t>
            </a:r>
          </a:p>
        </p:txBody>
      </p:sp>
      <p:sp>
        <p:nvSpPr>
          <p:cNvPr id="5" name="Rectangle 4">
            <a:extLst>
              <a:ext uri="{FF2B5EF4-FFF2-40B4-BE49-F238E27FC236}">
                <a16:creationId xmlns:a16="http://schemas.microsoft.com/office/drawing/2014/main" xmlns="" id="{42C4B0D5-318C-42DA-B06C-F1E9805C8520}"/>
              </a:ext>
            </a:extLst>
          </p:cNvPr>
          <p:cNvSpPr/>
          <p:nvPr/>
        </p:nvSpPr>
        <p:spPr bwMode="auto">
          <a:xfrm>
            <a:off x="221941" y="1898637"/>
            <a:ext cx="8602018" cy="530134"/>
          </a:xfrm>
          <a:prstGeom prst="rect">
            <a:avLst/>
          </a:prstGeom>
          <a:solidFill>
            <a:srgbClr val="FFECB7"/>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nSpc>
                <a:spcPct val="115000"/>
              </a:lnSpc>
            </a:pPr>
            <a:endParaRPr lang="en-US" sz="5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indent="174625"/>
            <a:endPar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514350" indent="-339725"/>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 Make and distribute three videos in multiple languages of caregivers talking about the help they got and how they got it. </a:t>
            </a:r>
          </a:p>
          <a:p>
            <a:pPr marL="60325" eaLnBrk="0" fontAlgn="base" hangingPunct="0">
              <a:spcBef>
                <a:spcPct val="0"/>
              </a:spcBef>
              <a:spcAft>
                <a:spcPct val="0"/>
              </a:spcAft>
            </a:pPr>
            <a:endPar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Google Shape;114;g9197722f0d_0_8">
            <a:extLst>
              <a:ext uri="{FF2B5EF4-FFF2-40B4-BE49-F238E27FC236}">
                <a16:creationId xmlns:a16="http://schemas.microsoft.com/office/drawing/2014/main" xmlns="" id="{30E717A8-929F-4C5A-A7B8-A63417648E00}"/>
              </a:ext>
            </a:extLst>
          </p:cNvPr>
          <p:cNvSpPr txBox="1">
            <a:spLocks/>
          </p:cNvSpPr>
          <p:nvPr/>
        </p:nvSpPr>
        <p:spPr bwMode="white">
          <a:xfrm>
            <a:off x="1066800" y="76200"/>
            <a:ext cx="4419600" cy="790473"/>
          </a:xfrm>
          <a:prstGeom prst="rect">
            <a:avLst/>
          </a:prstGeom>
          <a:noFill/>
          <a:ln w="9525" algn="ctr">
            <a:noFill/>
            <a:miter lim="800000"/>
            <a:headEnd/>
            <a:tailEnd/>
          </a:ln>
        </p:spPr>
        <p:txBody>
          <a:bodyPr spcFirstLastPara="1" vert="horz" wrap="square" lIns="91425" tIns="45700" rIns="91425" bIns="45700" numCol="1" anchor="b" anchorCtr="0" compatLnSpc="1">
            <a:prstTxWarp prst="textNoShape">
              <a:avLst/>
            </a:prstTxWarp>
            <a:noAutofit/>
          </a:bodyPr>
          <a:lstStyle>
            <a:lvl1pPr lvl="0" algn="l" rtl="0" eaLnBrk="0" fontAlgn="base" hangingPunct="0">
              <a:spcBef>
                <a:spcPts val="480"/>
              </a:spcBef>
              <a:spcAft>
                <a:spcPts val="0"/>
              </a:spcAft>
              <a:buSzPts val="1400"/>
              <a:buNone/>
              <a:tabLst>
                <a:tab pos="915988" algn="l"/>
              </a:tabLst>
              <a:defRPr sz="2400" b="1">
                <a:solidFill>
                  <a:srgbClr val="FFC000"/>
                </a:solidFill>
                <a:latin typeface="Calibri"/>
                <a:ea typeface="Calibri"/>
                <a:cs typeface="Calibri"/>
                <a:sym typeface="Calibri"/>
              </a:defRPr>
            </a:lvl1pPr>
            <a:lvl2pPr lvl="1"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2pPr>
            <a:lvl3pPr lvl="2"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3pPr>
            <a:lvl4pPr lvl="3"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4pPr>
            <a:lvl5pPr lvl="4"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5pPr>
            <a:lvl6pPr marL="457200" lvl="5"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6pPr>
            <a:lvl7pPr marL="914400" lvl="6"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7pPr>
            <a:lvl8pPr marL="1371600" lvl="7"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8pPr>
            <a:lvl9pPr marL="1828800" lvl="8"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9pPr>
          </a:lstStyle>
          <a:p>
            <a:pPr>
              <a:spcBef>
                <a:spcPts val="0"/>
              </a:spcBef>
            </a:pPr>
            <a:r>
              <a:rPr lang="en-US" kern="0" dirty="0"/>
              <a:t/>
            </a:r>
            <a:br>
              <a:rPr lang="en-US" kern="0" dirty="0"/>
            </a:br>
            <a:r>
              <a:rPr lang="en-US" kern="0" dirty="0"/>
              <a:t/>
            </a:r>
            <a:br>
              <a:rPr lang="en-US" kern="0" dirty="0"/>
            </a:br>
            <a:r>
              <a:rPr lang="en-US" kern="0" dirty="0"/>
              <a:t>Workgroup Recommendations </a:t>
            </a:r>
            <a:br>
              <a:rPr lang="en-US" kern="0" dirty="0"/>
            </a:br>
            <a:r>
              <a:rPr lang="en-US" kern="0" dirty="0"/>
              <a:t>and Implementation Strategies</a:t>
            </a:r>
          </a:p>
        </p:txBody>
      </p:sp>
    </p:spTree>
    <p:extLst>
      <p:ext uri="{BB962C8B-B14F-4D97-AF65-F5344CB8AC3E}">
        <p14:creationId xmlns:p14="http://schemas.microsoft.com/office/powerpoint/2010/main" val="2548444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9197722f0d_0_8"/>
          <p:cNvSpPr txBox="1">
            <a:spLocks noGrp="1"/>
          </p:cNvSpPr>
          <p:nvPr>
            <p:ph type="title"/>
          </p:nvPr>
        </p:nvSpPr>
        <p:spPr>
          <a:xfrm>
            <a:off x="1066800" y="76200"/>
            <a:ext cx="55119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
            </a:r>
            <a:br>
              <a:rPr lang="en-US" dirty="0"/>
            </a:br>
            <a:r>
              <a:rPr lang="en-US" dirty="0"/>
              <a:t/>
            </a:r>
            <a:br>
              <a:rPr lang="en-US" dirty="0"/>
            </a:br>
            <a:endParaRPr dirty="0"/>
          </a:p>
        </p:txBody>
      </p:sp>
      <p:sp>
        <p:nvSpPr>
          <p:cNvPr id="116" name="Google Shape;116;g9197722f0d_0_8"/>
          <p:cNvSpPr txBox="1"/>
          <p:nvPr/>
        </p:nvSpPr>
        <p:spPr>
          <a:xfrm>
            <a:off x="239486" y="1676400"/>
            <a:ext cx="8665028" cy="4665617"/>
          </a:xfrm>
          <a:prstGeom prst="rect">
            <a:avLst/>
          </a:prstGeom>
          <a:noFill/>
          <a:ln>
            <a:noFill/>
          </a:ln>
        </p:spPr>
        <p:txBody>
          <a:bodyPr spcFirstLastPara="1" wrap="square" lIns="91425" tIns="91425" rIns="91425" bIns="91425" anchor="t" anchorCtr="0">
            <a:noAutofit/>
          </a:bodyPr>
          <a:lstStyle/>
          <a:p>
            <a:pPr>
              <a:lnSpc>
                <a:spcPct val="115000"/>
              </a:lnSpc>
            </a:pPr>
            <a:r>
              <a:rPr lang="en-US"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Recommendations</a:t>
            </a:r>
          </a:p>
          <a:p>
            <a:pPr>
              <a:lnSpc>
                <a:spcPct val="115000"/>
              </a:lnSpc>
            </a:pPr>
            <a:endParaRPr lang="en-US"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5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5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5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5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Implementation Strategies   (Continued…)</a:t>
            </a:r>
          </a:p>
          <a:p>
            <a:pPr>
              <a:lnSpc>
                <a:spcPct val="115000"/>
              </a:lnSpc>
            </a:pPr>
            <a:endPar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mj-lt"/>
              <a:buAutoNum type="arabicPeriod" startAt="6"/>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Disseminate video to:</a:t>
            </a:r>
          </a:p>
          <a:p>
            <a:pPr marL="742950" lvl="1" indent="-285750">
              <a:lnSpc>
                <a:spcPct val="115000"/>
              </a:lnSpc>
              <a:buFont typeface="Arial" panose="020B0604020202020204" pitchFamily="34" charset="0"/>
              <a:buChar char="•"/>
            </a:pPr>
            <a:r>
              <a:rPr lang="en-US" sz="16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MassAccess</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to distribute to all local Cable TV stations</a:t>
            </a:r>
          </a:p>
          <a:p>
            <a:pPr marL="742950" lvl="1" indent="-285750">
              <a:lnSpc>
                <a:spcPct val="115000"/>
              </a:lnSpc>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enior centers to put in their websites and newsletters</a:t>
            </a:r>
          </a:p>
          <a:p>
            <a:pPr marL="742950" lvl="1" indent="-285750">
              <a:lnSpc>
                <a:spcPct val="115000"/>
              </a:lnSpc>
              <a:buFont typeface="Arial" panose="020B0604020202020204" pitchFamily="34" charset="0"/>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Memory Sunday churches to place in their bulletins</a:t>
            </a:r>
          </a:p>
          <a:p>
            <a:pPr marL="742950" lvl="1" indent="-285750">
              <a:lnSpc>
                <a:spcPct val="115000"/>
              </a:lnSpc>
              <a:buFont typeface="Arial" panose="020B0604020202020204" pitchFamily="34" charset="0"/>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EOEA’s Mass.gov website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20650" lvl="0" algn="l" rtl="0">
              <a:spcBef>
                <a:spcPts val="0"/>
              </a:spcBef>
              <a:spcAft>
                <a:spcPts val="0"/>
              </a:spcAft>
              <a:buSzPts val="1700"/>
            </a:pPr>
            <a:endParaRPr sz="1000" dirty="0"/>
          </a:p>
        </p:txBody>
      </p:sp>
      <p:sp>
        <p:nvSpPr>
          <p:cNvPr id="3" name="Rectangle 2">
            <a:extLst>
              <a:ext uri="{FF2B5EF4-FFF2-40B4-BE49-F238E27FC236}">
                <a16:creationId xmlns:a16="http://schemas.microsoft.com/office/drawing/2014/main" xmlns="" id="{FCA258E4-4CFB-486D-A885-8FBA0A7EBC9B}"/>
              </a:ext>
            </a:extLst>
          </p:cNvPr>
          <p:cNvSpPr/>
          <p:nvPr/>
        </p:nvSpPr>
        <p:spPr bwMode="auto">
          <a:xfrm>
            <a:off x="228600" y="952500"/>
            <a:ext cx="8665028" cy="838200"/>
          </a:xfrm>
          <a:prstGeom prst="rect">
            <a:avLst/>
          </a:prstGeom>
          <a:solidFill>
            <a:schemeClr val="accent6">
              <a:lumMod val="20000"/>
              <a:lumOff val="80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60325" eaLnBrk="0" fontAlgn="base" hangingPunct="0">
              <a:spcBef>
                <a:spcPct val="0"/>
              </a:spcBef>
              <a:spcAft>
                <a:spcPct val="0"/>
              </a:spcAft>
            </a:pPr>
            <a:r>
              <a:rPr 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rPr>
              <a:t>GOAL 2</a:t>
            </a:r>
          </a:p>
          <a:p>
            <a:pPr marL="60325" eaLnBrk="0" fontAlgn="base" hangingPunct="0">
              <a:spcBef>
                <a:spcPct val="0"/>
              </a:spcBef>
              <a:spcAft>
                <a:spcPct val="0"/>
              </a:spcAft>
            </a:pPr>
            <a:r>
              <a:rPr lang="en-US" sz="1600" dirty="0">
                <a:solidFill>
                  <a:srgbClr val="000000"/>
                </a:solidFill>
                <a:latin typeface="Calibri" panose="020F0502020204030204" pitchFamily="34" charset="0"/>
                <a:cs typeface="Calibri" panose="020F0502020204030204" pitchFamily="34" charset="0"/>
              </a:rPr>
              <a:t>Identify approaches to improve awareness of the pathways to available supports and services for dementia caregivers and their care partners.</a:t>
            </a:r>
            <a:endParaRPr 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42C4B0D5-318C-42DA-B06C-F1E9805C8520}"/>
              </a:ext>
            </a:extLst>
          </p:cNvPr>
          <p:cNvSpPr/>
          <p:nvPr/>
        </p:nvSpPr>
        <p:spPr bwMode="auto">
          <a:xfrm>
            <a:off x="277585" y="2133600"/>
            <a:ext cx="8626929" cy="609600"/>
          </a:xfrm>
          <a:prstGeom prst="rect">
            <a:avLst/>
          </a:prstGeom>
          <a:solidFill>
            <a:srgbClr val="FFECB7"/>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nSpc>
                <a:spcPct val="115000"/>
              </a:lnSpc>
            </a:pPr>
            <a:endParaRPr lang="en-US" sz="5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514350" indent="-339725">
              <a:lnSpc>
                <a:spcPct val="115000"/>
              </a:lnSpc>
            </a:pPr>
            <a:endPar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514350" indent="-339725">
              <a:lnSpc>
                <a:spcPct val="115000"/>
              </a:lnSpc>
            </a:pPr>
            <a:endPar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00050" indent="-339725">
              <a:lnSpc>
                <a:spcPct val="115000"/>
              </a:lnSpc>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 Make and distribute three videos in multiple languages of caregivers talking about the help they got and how they got it. (Continued…)</a:t>
            </a:r>
          </a:p>
          <a:p>
            <a:pPr marL="514350" indent="-339725">
              <a:lnSpc>
                <a:spcPct val="115000"/>
              </a:lnSpc>
            </a:pPr>
            <a:endPar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0325" eaLnBrk="0" fontAlgn="base" hangingPunct="0">
              <a:spcBef>
                <a:spcPct val="0"/>
              </a:spcBef>
              <a:spcAft>
                <a:spcPct val="0"/>
              </a:spcAft>
            </a:pPr>
            <a:endPar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Google Shape;114;g9197722f0d_0_8">
            <a:extLst>
              <a:ext uri="{FF2B5EF4-FFF2-40B4-BE49-F238E27FC236}">
                <a16:creationId xmlns:a16="http://schemas.microsoft.com/office/drawing/2014/main" xmlns="" id="{F0990AA4-2043-456E-AFB4-53D4A579D81D}"/>
              </a:ext>
            </a:extLst>
          </p:cNvPr>
          <p:cNvSpPr txBox="1">
            <a:spLocks/>
          </p:cNvSpPr>
          <p:nvPr/>
        </p:nvSpPr>
        <p:spPr bwMode="white">
          <a:xfrm>
            <a:off x="1066800" y="76200"/>
            <a:ext cx="4419600" cy="790473"/>
          </a:xfrm>
          <a:prstGeom prst="rect">
            <a:avLst/>
          </a:prstGeom>
          <a:noFill/>
          <a:ln w="9525" algn="ctr">
            <a:noFill/>
            <a:miter lim="800000"/>
            <a:headEnd/>
            <a:tailEnd/>
          </a:ln>
        </p:spPr>
        <p:txBody>
          <a:bodyPr spcFirstLastPara="1" vert="horz" wrap="square" lIns="91425" tIns="45700" rIns="91425" bIns="45700" numCol="1" anchor="b" anchorCtr="0" compatLnSpc="1">
            <a:prstTxWarp prst="textNoShape">
              <a:avLst/>
            </a:prstTxWarp>
            <a:noAutofit/>
          </a:bodyPr>
          <a:lstStyle>
            <a:lvl1pPr lvl="0" algn="l" rtl="0" eaLnBrk="0" fontAlgn="base" hangingPunct="0">
              <a:spcBef>
                <a:spcPts val="480"/>
              </a:spcBef>
              <a:spcAft>
                <a:spcPts val="0"/>
              </a:spcAft>
              <a:buSzPts val="1400"/>
              <a:buNone/>
              <a:tabLst>
                <a:tab pos="915988" algn="l"/>
              </a:tabLst>
              <a:defRPr sz="2400" b="1">
                <a:solidFill>
                  <a:srgbClr val="FFC000"/>
                </a:solidFill>
                <a:latin typeface="Calibri"/>
                <a:ea typeface="Calibri"/>
                <a:cs typeface="Calibri"/>
                <a:sym typeface="Calibri"/>
              </a:defRPr>
            </a:lvl1pPr>
            <a:lvl2pPr lvl="1"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2pPr>
            <a:lvl3pPr lvl="2"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3pPr>
            <a:lvl4pPr lvl="3"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4pPr>
            <a:lvl5pPr lvl="4"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5pPr>
            <a:lvl6pPr marL="457200" lvl="5"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6pPr>
            <a:lvl7pPr marL="914400" lvl="6"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7pPr>
            <a:lvl8pPr marL="1371600" lvl="7"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8pPr>
            <a:lvl9pPr marL="1828800" lvl="8"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9pPr>
          </a:lstStyle>
          <a:p>
            <a:pPr>
              <a:spcBef>
                <a:spcPts val="0"/>
              </a:spcBef>
            </a:pPr>
            <a:r>
              <a:rPr lang="en-US" kern="0" dirty="0"/>
              <a:t/>
            </a:r>
            <a:br>
              <a:rPr lang="en-US" kern="0" dirty="0"/>
            </a:br>
            <a:r>
              <a:rPr lang="en-US" kern="0" dirty="0"/>
              <a:t/>
            </a:r>
            <a:br>
              <a:rPr lang="en-US" kern="0" dirty="0"/>
            </a:br>
            <a:r>
              <a:rPr lang="en-US" kern="0" dirty="0"/>
              <a:t>Workgroup Recommendations </a:t>
            </a:r>
            <a:br>
              <a:rPr lang="en-US" kern="0" dirty="0"/>
            </a:br>
            <a:r>
              <a:rPr lang="en-US" kern="0" dirty="0"/>
              <a:t>and Implementation Strategies</a:t>
            </a:r>
          </a:p>
        </p:txBody>
      </p:sp>
    </p:spTree>
    <p:extLst>
      <p:ext uri="{BB962C8B-B14F-4D97-AF65-F5344CB8AC3E}">
        <p14:creationId xmlns:p14="http://schemas.microsoft.com/office/powerpoint/2010/main" val="2785659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9197722f0d_0_8"/>
          <p:cNvSpPr txBox="1">
            <a:spLocks noGrp="1"/>
          </p:cNvSpPr>
          <p:nvPr>
            <p:ph type="title"/>
          </p:nvPr>
        </p:nvSpPr>
        <p:spPr>
          <a:xfrm>
            <a:off x="1066800" y="76200"/>
            <a:ext cx="55119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
            </a:r>
            <a:br>
              <a:rPr lang="en-US" dirty="0"/>
            </a:br>
            <a:r>
              <a:rPr lang="en-US" dirty="0"/>
              <a:t/>
            </a:r>
            <a:br>
              <a:rPr lang="en-US" dirty="0"/>
            </a:br>
            <a:endParaRPr dirty="0"/>
          </a:p>
        </p:txBody>
      </p:sp>
      <p:sp>
        <p:nvSpPr>
          <p:cNvPr id="116" name="Google Shape;116;g9197722f0d_0_8"/>
          <p:cNvSpPr txBox="1"/>
          <p:nvPr/>
        </p:nvSpPr>
        <p:spPr>
          <a:xfrm>
            <a:off x="204589" y="1814105"/>
            <a:ext cx="8305800" cy="4963341"/>
          </a:xfrm>
          <a:prstGeom prst="rect">
            <a:avLst/>
          </a:prstGeom>
          <a:noFill/>
          <a:ln>
            <a:noFill/>
          </a:ln>
        </p:spPr>
        <p:txBody>
          <a:bodyPr spcFirstLastPara="1" wrap="square" lIns="91425" tIns="91425" rIns="91425" bIns="91425" anchor="t" anchorCtr="0">
            <a:noAutofit/>
          </a:bodyPr>
          <a:lstStyle/>
          <a:p>
            <a:pPr>
              <a:lnSpc>
                <a:spcPct val="115000"/>
              </a:lnSpc>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Recommendations</a:t>
            </a:r>
          </a:p>
          <a:p>
            <a:pPr>
              <a:lnSpc>
                <a:spcPct val="115000"/>
              </a:lnSpc>
            </a:pPr>
            <a:endParaRPr lang="en-US"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Implementation Strategies   </a:t>
            </a:r>
          </a:p>
          <a:p>
            <a:pPr>
              <a:lnSpc>
                <a:spcPct val="115000"/>
              </a:lnSpc>
            </a:pPr>
            <a:endParaRPr lang="en-US" sz="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endParaRPr lang="en-US" sz="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Determine which of the currently available information would be most useful.</a:t>
            </a:r>
          </a:p>
          <a:p>
            <a:pPr lvl="1">
              <a:lnSpc>
                <a:spcPct val="115000"/>
              </a:lnSpc>
            </a:pPr>
            <a:endParaRPr lang="en-US" sz="5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pPr>
            <a:endParaRPr lang="en-US" sz="5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mj-lt"/>
              <a:buAutoNum type="arabicPeriod"/>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Organize that information into user-friendly format and ensure that eligibility criteria are clear.</a:t>
            </a:r>
          </a:p>
          <a:p>
            <a:pPr lvl="1">
              <a:lnSpc>
                <a:spcPct val="115000"/>
              </a:lnSpc>
            </a:pPr>
            <a:endParaRPr lang="en-US" sz="9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3"/>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Link to the town-by-town list of ASAPs and the Alzheimer's Association helpline.</a:t>
            </a:r>
          </a:p>
          <a:p>
            <a:pPr marR="0" lvl="0">
              <a:lnSpc>
                <a:spcPct val="115000"/>
              </a:lnSpc>
              <a:spcBef>
                <a:spcPts val="0"/>
              </a:spcBef>
              <a:spcAft>
                <a:spcPts val="0"/>
              </a:spcAft>
            </a:pPr>
            <a:endParaRPr lang="en-US" sz="9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4"/>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Post on EOEA’s website landing page under </a:t>
            </a:r>
            <a:r>
              <a:rPr lang="en-US" sz="16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Dementia Information and Resources</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which currently exists, but does not include this information.</a:t>
            </a:r>
          </a:p>
          <a:p>
            <a:pPr marR="0" lvl="0">
              <a:spcBef>
                <a:spcPts val="0"/>
              </a:spcBef>
              <a:spcAft>
                <a:spcPts val="0"/>
              </a:spcAft>
            </a:pPr>
            <a:endParaRPr 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FCA258E4-4CFB-486D-A885-8FBA0A7EBC9B}"/>
              </a:ext>
            </a:extLst>
          </p:cNvPr>
          <p:cNvSpPr/>
          <p:nvPr/>
        </p:nvSpPr>
        <p:spPr bwMode="auto">
          <a:xfrm>
            <a:off x="132792" y="1041763"/>
            <a:ext cx="8305799" cy="685800"/>
          </a:xfrm>
          <a:prstGeom prst="rect">
            <a:avLst/>
          </a:prstGeom>
          <a:solidFill>
            <a:schemeClr val="accent6">
              <a:lumMod val="20000"/>
              <a:lumOff val="80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60325" eaLnBrk="0" fontAlgn="base" hangingPunct="0">
              <a:spcBef>
                <a:spcPct val="0"/>
              </a:spcBef>
              <a:spcAft>
                <a:spcPct val="0"/>
              </a:spcAft>
            </a:pPr>
            <a:r>
              <a:rPr lang="en-US" sz="1600" b="1" dirty="0">
                <a:solidFill>
                  <a:srgbClr val="000000"/>
                </a:solidFill>
                <a:latin typeface="Calibri" panose="020F0502020204030204" pitchFamily="34" charset="0"/>
                <a:cs typeface="Calibri" panose="020F0502020204030204" pitchFamily="34" charset="0"/>
              </a:rPr>
              <a:t>GOAL 2</a:t>
            </a:r>
          </a:p>
          <a:p>
            <a:pPr marL="60325" eaLnBrk="0" fontAlgn="base" hangingPunct="0">
              <a:spcBef>
                <a:spcPct val="0"/>
              </a:spcBef>
              <a:spcAft>
                <a:spcPct val="0"/>
              </a:spcAft>
            </a:pPr>
            <a:r>
              <a:rPr lang="en-US" sz="1600" dirty="0">
                <a:solidFill>
                  <a:srgbClr val="000000"/>
                </a:solidFill>
                <a:latin typeface="Calibri" panose="020F0502020204030204" pitchFamily="34" charset="0"/>
                <a:cs typeface="Calibri" panose="020F0502020204030204" pitchFamily="34" charset="0"/>
              </a:rPr>
              <a:t>Identify approaches to improve awareness of the pathways to available supports and services for dementia caregivers and their care partners.</a:t>
            </a:r>
          </a:p>
        </p:txBody>
      </p:sp>
      <p:sp>
        <p:nvSpPr>
          <p:cNvPr id="5" name="Rectangle 4">
            <a:extLst>
              <a:ext uri="{FF2B5EF4-FFF2-40B4-BE49-F238E27FC236}">
                <a16:creationId xmlns:a16="http://schemas.microsoft.com/office/drawing/2014/main" xmlns="" id="{42C4B0D5-318C-42DA-B06C-F1E9805C8520}"/>
              </a:ext>
            </a:extLst>
          </p:cNvPr>
          <p:cNvSpPr/>
          <p:nvPr/>
        </p:nvSpPr>
        <p:spPr bwMode="auto">
          <a:xfrm>
            <a:off x="204590" y="2286000"/>
            <a:ext cx="8305799" cy="609600"/>
          </a:xfrm>
          <a:prstGeom prst="rect">
            <a:avLst/>
          </a:prstGeom>
          <a:solidFill>
            <a:srgbClr val="FFECB7"/>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nSpc>
                <a:spcPct val="115000"/>
              </a:lnSpc>
            </a:pPr>
            <a:endParaRPr lang="en-US" sz="5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514350" indent="-339725">
              <a:lnSpc>
                <a:spcPct val="115000"/>
              </a:lnSpc>
            </a:pPr>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2.2</a:t>
            </a: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Place on EOEA’s mass.gov website, an overview of </a:t>
            </a:r>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statewide services, supports and pathways for PLWD and their caregivers</a:t>
            </a:r>
            <a:endPar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Google Shape;114;g9197722f0d_0_8">
            <a:extLst>
              <a:ext uri="{FF2B5EF4-FFF2-40B4-BE49-F238E27FC236}">
                <a16:creationId xmlns:a16="http://schemas.microsoft.com/office/drawing/2014/main" xmlns="" id="{16C99997-0304-4006-AE80-1759D3276EB9}"/>
              </a:ext>
            </a:extLst>
          </p:cNvPr>
          <p:cNvSpPr txBox="1">
            <a:spLocks/>
          </p:cNvSpPr>
          <p:nvPr/>
        </p:nvSpPr>
        <p:spPr bwMode="white">
          <a:xfrm>
            <a:off x="1066800" y="76200"/>
            <a:ext cx="4419600" cy="790473"/>
          </a:xfrm>
          <a:prstGeom prst="rect">
            <a:avLst/>
          </a:prstGeom>
          <a:noFill/>
          <a:ln w="9525" algn="ctr">
            <a:noFill/>
            <a:miter lim="800000"/>
            <a:headEnd/>
            <a:tailEnd/>
          </a:ln>
        </p:spPr>
        <p:txBody>
          <a:bodyPr spcFirstLastPara="1" vert="horz" wrap="square" lIns="91425" tIns="45700" rIns="91425" bIns="45700" numCol="1" anchor="b" anchorCtr="0" compatLnSpc="1">
            <a:prstTxWarp prst="textNoShape">
              <a:avLst/>
            </a:prstTxWarp>
            <a:noAutofit/>
          </a:bodyPr>
          <a:lstStyle>
            <a:lvl1pPr lvl="0" algn="l" rtl="0" eaLnBrk="0" fontAlgn="base" hangingPunct="0">
              <a:spcBef>
                <a:spcPts val="480"/>
              </a:spcBef>
              <a:spcAft>
                <a:spcPts val="0"/>
              </a:spcAft>
              <a:buSzPts val="1400"/>
              <a:buNone/>
              <a:tabLst>
                <a:tab pos="915988" algn="l"/>
              </a:tabLst>
              <a:defRPr sz="2400" b="1">
                <a:solidFill>
                  <a:srgbClr val="FFC000"/>
                </a:solidFill>
                <a:latin typeface="Calibri"/>
                <a:ea typeface="Calibri"/>
                <a:cs typeface="Calibri"/>
                <a:sym typeface="Calibri"/>
              </a:defRPr>
            </a:lvl1pPr>
            <a:lvl2pPr lvl="1"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2pPr>
            <a:lvl3pPr lvl="2"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3pPr>
            <a:lvl4pPr lvl="3"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4pPr>
            <a:lvl5pPr lvl="4"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5pPr>
            <a:lvl6pPr marL="457200" lvl="5"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6pPr>
            <a:lvl7pPr marL="914400" lvl="6"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7pPr>
            <a:lvl8pPr marL="1371600" lvl="7"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8pPr>
            <a:lvl9pPr marL="1828800" lvl="8"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9pPr>
          </a:lstStyle>
          <a:p>
            <a:pPr>
              <a:spcBef>
                <a:spcPts val="0"/>
              </a:spcBef>
            </a:pPr>
            <a:r>
              <a:rPr lang="en-US" kern="0" dirty="0"/>
              <a:t/>
            </a:r>
            <a:br>
              <a:rPr lang="en-US" kern="0" dirty="0"/>
            </a:br>
            <a:r>
              <a:rPr lang="en-US" kern="0" dirty="0"/>
              <a:t/>
            </a:r>
            <a:br>
              <a:rPr lang="en-US" kern="0" dirty="0"/>
            </a:br>
            <a:r>
              <a:rPr lang="en-US" kern="0" dirty="0"/>
              <a:t>Workgroup Recommendations </a:t>
            </a:r>
            <a:br>
              <a:rPr lang="en-US" kern="0" dirty="0"/>
            </a:br>
            <a:r>
              <a:rPr lang="en-US" kern="0" dirty="0"/>
              <a:t>and Implementation Strategies</a:t>
            </a:r>
          </a:p>
        </p:txBody>
      </p:sp>
    </p:spTree>
    <p:extLst>
      <p:ext uri="{BB962C8B-B14F-4D97-AF65-F5344CB8AC3E}">
        <p14:creationId xmlns:p14="http://schemas.microsoft.com/office/powerpoint/2010/main" val="2395805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9197722f0d_0_8"/>
          <p:cNvSpPr txBox="1">
            <a:spLocks noGrp="1"/>
          </p:cNvSpPr>
          <p:nvPr>
            <p:ph type="title"/>
          </p:nvPr>
        </p:nvSpPr>
        <p:spPr>
          <a:xfrm>
            <a:off x="1066800" y="76200"/>
            <a:ext cx="55119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
            </a:r>
            <a:br>
              <a:rPr lang="en-US" dirty="0"/>
            </a:br>
            <a:r>
              <a:rPr lang="en-US" dirty="0"/>
              <a:t/>
            </a:r>
            <a:br>
              <a:rPr lang="en-US" dirty="0"/>
            </a:br>
            <a:endParaRPr dirty="0"/>
          </a:p>
        </p:txBody>
      </p:sp>
      <p:sp>
        <p:nvSpPr>
          <p:cNvPr id="116" name="Google Shape;116;g9197722f0d_0_8"/>
          <p:cNvSpPr txBox="1"/>
          <p:nvPr/>
        </p:nvSpPr>
        <p:spPr>
          <a:xfrm>
            <a:off x="211150" y="1837508"/>
            <a:ext cx="8218726" cy="5709013"/>
          </a:xfrm>
          <a:prstGeom prst="rect">
            <a:avLst/>
          </a:prstGeom>
          <a:noFill/>
          <a:ln>
            <a:noFill/>
          </a:ln>
        </p:spPr>
        <p:txBody>
          <a:bodyPr spcFirstLastPara="1" wrap="square" lIns="91425" tIns="91425" rIns="91425" bIns="91425" anchor="t" anchorCtr="0">
            <a:noAutofit/>
          </a:bodyPr>
          <a:lstStyle/>
          <a:p>
            <a:pPr>
              <a:lnSpc>
                <a:spcPct val="115000"/>
              </a:lnSpc>
            </a:pPr>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“SECRET SHOPPER” EXERCISE</a:t>
            </a:r>
          </a:p>
          <a:p>
            <a:pPr marL="60325">
              <a:lnSpc>
                <a:spcPct val="115000"/>
              </a:lnSpc>
            </a:pPr>
            <a:endParaRPr lang="en-US" sz="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60325">
              <a:lnSpc>
                <a:spcPct val="115000"/>
              </a:lnSpc>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To help identify potential gaps in current pathways, a “secret shopper” exercise was conducted.</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Goal of Exercise</a:t>
            </a:r>
          </a:p>
          <a:p>
            <a:pPr marL="0" marR="0">
              <a:spcBef>
                <a:spcPts val="0"/>
              </a:spcBef>
              <a:spcAft>
                <a:spcPts val="1000"/>
              </a:spcAft>
            </a:pPr>
            <a:endParaRPr lang="en-US" sz="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600" dirty="0">
                <a:latin typeface="Calibri" panose="020F0502020204030204" pitchFamily="34" charset="0"/>
                <a:ea typeface="Calibri" panose="020F0502020204030204" pitchFamily="34" charset="0"/>
                <a:cs typeface="Times New Roman" panose="02020603050405020304" pitchFamily="18" charset="0"/>
              </a:rPr>
              <a:t>E</a:t>
            </a:r>
            <a:r>
              <a:rPr lang="en-US" sz="1600" dirty="0">
                <a:effectLst/>
                <a:latin typeface="Calibri" panose="020F0502020204030204" pitchFamily="34" charset="0"/>
                <a:ea typeface="Calibri" panose="020F0502020204030204" pitchFamily="34" charset="0"/>
                <a:cs typeface="Times New Roman" panose="02020603050405020304" pitchFamily="18" charset="0"/>
              </a:rPr>
              <a:t>valuate and compare the experiences of 3 dementia caregivers (aka, “secret shoppers”) who were asked to contact the following organizations to seek help to alleviate stress caused by the isolation and loss of routine due to the pandemic”</a:t>
            </a:r>
          </a:p>
          <a:p>
            <a:pPr marL="342900" marR="0" lvl="0" indent="-342900">
              <a:lnSpc>
                <a:spcPct val="115000"/>
              </a:lnSpc>
              <a:spcBef>
                <a:spcPts val="0"/>
              </a:spcBef>
              <a:spcAft>
                <a:spcPts val="0"/>
              </a:spcAft>
              <a:buFont typeface="Symbol" panose="05050102010706020507" pitchFamily="18" charset="2"/>
              <a:buChar char=""/>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MassOptions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Local ASAPs</a:t>
            </a:r>
          </a:p>
          <a:p>
            <a:pPr marL="342900" marR="0" lvl="0" indent="-342900">
              <a:lnSpc>
                <a:spcPct val="115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Alzheimer’s Association</a:t>
            </a:r>
          </a:p>
          <a:p>
            <a:pPr>
              <a:lnSpc>
                <a:spcPct val="115000"/>
              </a:lnSpc>
            </a:pPr>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endParaRPr lang="en-US" sz="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20650" lvl="0" algn="l" rtl="0">
              <a:spcBef>
                <a:spcPts val="0"/>
              </a:spcBef>
              <a:spcAft>
                <a:spcPts val="0"/>
              </a:spcAft>
              <a:buSzPts val="1700"/>
            </a:pPr>
            <a:endParaRPr sz="1000" dirty="0"/>
          </a:p>
        </p:txBody>
      </p:sp>
      <p:sp>
        <p:nvSpPr>
          <p:cNvPr id="3" name="Rectangle 2">
            <a:extLst>
              <a:ext uri="{FF2B5EF4-FFF2-40B4-BE49-F238E27FC236}">
                <a16:creationId xmlns:a16="http://schemas.microsoft.com/office/drawing/2014/main" xmlns="" id="{FCA258E4-4CFB-486D-A885-8FBA0A7EBC9B}"/>
              </a:ext>
            </a:extLst>
          </p:cNvPr>
          <p:cNvSpPr/>
          <p:nvPr/>
        </p:nvSpPr>
        <p:spPr bwMode="auto">
          <a:xfrm>
            <a:off x="167614" y="1033054"/>
            <a:ext cx="8305799" cy="685800"/>
          </a:xfrm>
          <a:prstGeom prst="rect">
            <a:avLst/>
          </a:prstGeom>
          <a:solidFill>
            <a:schemeClr val="accent6">
              <a:lumMod val="20000"/>
              <a:lumOff val="80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60325" eaLnBrk="0" fontAlgn="base" hangingPunct="0">
              <a:spcBef>
                <a:spcPct val="0"/>
              </a:spcBef>
              <a:spcAft>
                <a:spcPct val="0"/>
              </a:spcAft>
            </a:pPr>
            <a:r>
              <a:rPr lang="en-US" sz="1600" b="1" dirty="0">
                <a:solidFill>
                  <a:srgbClr val="000000"/>
                </a:solidFill>
                <a:latin typeface="Calibri" panose="020F0502020204030204" pitchFamily="34" charset="0"/>
                <a:cs typeface="Calibri" panose="020F0502020204030204" pitchFamily="34" charset="0"/>
              </a:rPr>
              <a:t>GOAL 2</a:t>
            </a:r>
          </a:p>
          <a:p>
            <a:pPr marL="60325" eaLnBrk="0" fontAlgn="base" hangingPunct="0">
              <a:spcBef>
                <a:spcPct val="0"/>
              </a:spcBef>
              <a:spcAft>
                <a:spcPct val="0"/>
              </a:spcAft>
            </a:pPr>
            <a:r>
              <a:rPr lang="en-US" sz="1600" dirty="0">
                <a:solidFill>
                  <a:srgbClr val="000000"/>
                </a:solidFill>
                <a:latin typeface="Calibri" panose="020F0502020204030204" pitchFamily="34" charset="0"/>
                <a:cs typeface="Calibri" panose="020F0502020204030204" pitchFamily="34" charset="0"/>
              </a:rPr>
              <a:t>Identify approaches to improve awareness of the pathways to available supports and services for dementia caregivers and their care partners.</a:t>
            </a:r>
          </a:p>
        </p:txBody>
      </p:sp>
      <p:sp>
        <p:nvSpPr>
          <p:cNvPr id="2" name="Google Shape;114;g9197722f0d_0_8">
            <a:extLst>
              <a:ext uri="{FF2B5EF4-FFF2-40B4-BE49-F238E27FC236}">
                <a16:creationId xmlns:a16="http://schemas.microsoft.com/office/drawing/2014/main" xmlns="" id="{E95FC60B-2421-46D1-9E42-41CA12D45313}"/>
              </a:ext>
            </a:extLst>
          </p:cNvPr>
          <p:cNvSpPr txBox="1">
            <a:spLocks/>
          </p:cNvSpPr>
          <p:nvPr/>
        </p:nvSpPr>
        <p:spPr bwMode="white">
          <a:xfrm>
            <a:off x="1066800" y="76200"/>
            <a:ext cx="4419600" cy="790473"/>
          </a:xfrm>
          <a:prstGeom prst="rect">
            <a:avLst/>
          </a:prstGeom>
          <a:noFill/>
          <a:ln w="9525" algn="ctr">
            <a:noFill/>
            <a:miter lim="800000"/>
            <a:headEnd/>
            <a:tailEnd/>
          </a:ln>
        </p:spPr>
        <p:txBody>
          <a:bodyPr spcFirstLastPara="1" vert="horz" wrap="square" lIns="91425" tIns="45700" rIns="91425" bIns="45700" numCol="1" anchor="b" anchorCtr="0" compatLnSpc="1">
            <a:prstTxWarp prst="textNoShape">
              <a:avLst/>
            </a:prstTxWarp>
            <a:noAutofit/>
          </a:bodyPr>
          <a:lstStyle>
            <a:lvl1pPr lvl="0" algn="l" rtl="0" eaLnBrk="0" fontAlgn="base" hangingPunct="0">
              <a:spcBef>
                <a:spcPts val="480"/>
              </a:spcBef>
              <a:spcAft>
                <a:spcPts val="0"/>
              </a:spcAft>
              <a:buSzPts val="1400"/>
              <a:buNone/>
              <a:tabLst>
                <a:tab pos="915988" algn="l"/>
              </a:tabLst>
              <a:defRPr sz="2400" b="1">
                <a:solidFill>
                  <a:srgbClr val="FFC000"/>
                </a:solidFill>
                <a:latin typeface="Calibri"/>
                <a:ea typeface="Calibri"/>
                <a:cs typeface="Calibri"/>
                <a:sym typeface="Calibri"/>
              </a:defRPr>
            </a:lvl1pPr>
            <a:lvl2pPr lvl="1"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2pPr>
            <a:lvl3pPr lvl="2"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3pPr>
            <a:lvl4pPr lvl="3"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4pPr>
            <a:lvl5pPr lvl="4"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5pPr>
            <a:lvl6pPr marL="457200" lvl="5"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6pPr>
            <a:lvl7pPr marL="914400" lvl="6"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7pPr>
            <a:lvl8pPr marL="1371600" lvl="7"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8pPr>
            <a:lvl9pPr marL="1828800" lvl="8"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9pPr>
          </a:lstStyle>
          <a:p>
            <a:pPr>
              <a:spcBef>
                <a:spcPts val="0"/>
              </a:spcBef>
            </a:pPr>
            <a:r>
              <a:rPr lang="en-US" kern="0" dirty="0"/>
              <a:t/>
            </a:r>
            <a:br>
              <a:rPr lang="en-US" kern="0" dirty="0"/>
            </a:br>
            <a:r>
              <a:rPr lang="en-US" kern="0" dirty="0"/>
              <a:t/>
            </a:r>
            <a:br>
              <a:rPr lang="en-US" kern="0" dirty="0"/>
            </a:br>
            <a:r>
              <a:rPr lang="en-US" kern="0" dirty="0"/>
              <a:t>Workgroup Recommendations </a:t>
            </a:r>
            <a:br>
              <a:rPr lang="en-US" kern="0" dirty="0"/>
            </a:br>
            <a:r>
              <a:rPr lang="en-US" kern="0" dirty="0"/>
              <a:t>and Implementation Strategies</a:t>
            </a:r>
          </a:p>
        </p:txBody>
      </p:sp>
    </p:spTree>
    <p:extLst>
      <p:ext uri="{BB962C8B-B14F-4D97-AF65-F5344CB8AC3E}">
        <p14:creationId xmlns:p14="http://schemas.microsoft.com/office/powerpoint/2010/main" val="27965876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9197722f0d_0_8"/>
          <p:cNvSpPr txBox="1">
            <a:spLocks noGrp="1"/>
          </p:cNvSpPr>
          <p:nvPr>
            <p:ph type="title"/>
          </p:nvPr>
        </p:nvSpPr>
        <p:spPr>
          <a:xfrm>
            <a:off x="1066800" y="76200"/>
            <a:ext cx="55119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
            </a:r>
            <a:br>
              <a:rPr lang="en-US" dirty="0"/>
            </a:br>
            <a:r>
              <a:rPr lang="en-US" dirty="0"/>
              <a:t/>
            </a:r>
            <a:br>
              <a:rPr lang="en-US" dirty="0"/>
            </a:br>
            <a:endParaRPr dirty="0"/>
          </a:p>
        </p:txBody>
      </p:sp>
      <p:sp>
        <p:nvSpPr>
          <p:cNvPr id="116" name="Google Shape;116;g9197722f0d_0_8"/>
          <p:cNvSpPr txBox="1"/>
          <p:nvPr/>
        </p:nvSpPr>
        <p:spPr>
          <a:xfrm>
            <a:off x="211150" y="1837508"/>
            <a:ext cx="8218726" cy="5709013"/>
          </a:xfrm>
          <a:prstGeom prst="rect">
            <a:avLst/>
          </a:prstGeom>
          <a:noFill/>
          <a:ln>
            <a:noFill/>
          </a:ln>
        </p:spPr>
        <p:txBody>
          <a:bodyPr spcFirstLastPara="1" wrap="square" lIns="91425" tIns="91425" rIns="91425" bIns="91425" anchor="t" anchorCtr="0">
            <a:noAutofit/>
          </a:bodyPr>
          <a:lstStyle/>
          <a:p>
            <a:pPr>
              <a:lnSpc>
                <a:spcPct val="115000"/>
              </a:lnSpc>
            </a:pPr>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“SECRET SHOPPER” EXERCISE (Continued…)</a:t>
            </a:r>
          </a:p>
          <a:p>
            <a:pPr>
              <a:lnSpc>
                <a:spcPct val="115000"/>
              </a:lnSpc>
            </a:pPr>
            <a:endPar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FINDINGS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All three caregivers came away without help.</a:t>
            </a:r>
          </a:p>
          <a:p>
            <a:pPr marL="342900" marR="0" lvl="0" indent="-342900">
              <a:lnSpc>
                <a:spcPct val="115000"/>
              </a:lnSpc>
              <a:spcBef>
                <a:spcPts val="0"/>
              </a:spcBef>
              <a:spcAft>
                <a:spcPts val="0"/>
              </a:spcAft>
              <a:buFont typeface="+mj-lt"/>
              <a:buAutoNum type="arabicPeriod"/>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Referrals that may be helpful to family caregivers do not always flow between the ASAP and the Alzheimer’s Association and vice versa. </a:t>
            </a:r>
          </a:p>
          <a:p>
            <a:pPr marL="342900" marR="0" lvl="0" indent="-342900">
              <a:lnSpc>
                <a:spcPct val="115000"/>
              </a:lnSpc>
              <a:spcBef>
                <a:spcPts val="0"/>
              </a:spcBef>
              <a:spcAft>
                <a:spcPts val="0"/>
              </a:spcAft>
              <a:buFont typeface="+mj-lt"/>
              <a:buAutoNum type="arabicPeriod"/>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ASAPs may not be referring caregivers to their local Massachusetts Family Caregiver Support Program (MFCSP) (available to all caregivers) when it may be helpful.</a:t>
            </a:r>
          </a:p>
          <a:p>
            <a:pPr marL="342900" marR="0" lvl="0" indent="-342900">
              <a:lnSpc>
                <a:spcPct val="115000"/>
              </a:lnSpc>
              <a:spcBef>
                <a:spcPts val="0"/>
              </a:spcBef>
              <a:spcAft>
                <a:spcPts val="0"/>
              </a:spcAft>
              <a:buFont typeface="+mj-lt"/>
              <a:buAutoNum type="arabicPeriod"/>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Some ASAPs have automated messages that may be so confusing that stressed caregivers hang up and give up.</a:t>
            </a:r>
          </a:p>
          <a:p>
            <a:pPr>
              <a:lnSpc>
                <a:spcPct val="115000"/>
              </a:lnSpc>
            </a:pPr>
            <a:endParaRPr lang="en-US" sz="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20650" lvl="0" algn="l" rtl="0">
              <a:spcBef>
                <a:spcPts val="0"/>
              </a:spcBef>
              <a:spcAft>
                <a:spcPts val="0"/>
              </a:spcAft>
              <a:buSzPts val="1700"/>
            </a:pPr>
            <a:endParaRPr sz="1000" dirty="0"/>
          </a:p>
        </p:txBody>
      </p:sp>
      <p:sp>
        <p:nvSpPr>
          <p:cNvPr id="3" name="Rectangle 2">
            <a:extLst>
              <a:ext uri="{FF2B5EF4-FFF2-40B4-BE49-F238E27FC236}">
                <a16:creationId xmlns:a16="http://schemas.microsoft.com/office/drawing/2014/main" xmlns="" id="{FCA258E4-4CFB-486D-A885-8FBA0A7EBC9B}"/>
              </a:ext>
            </a:extLst>
          </p:cNvPr>
          <p:cNvSpPr/>
          <p:nvPr/>
        </p:nvSpPr>
        <p:spPr bwMode="auto">
          <a:xfrm>
            <a:off x="167614" y="1033054"/>
            <a:ext cx="8305799" cy="685800"/>
          </a:xfrm>
          <a:prstGeom prst="rect">
            <a:avLst/>
          </a:prstGeom>
          <a:solidFill>
            <a:schemeClr val="accent6">
              <a:lumMod val="20000"/>
              <a:lumOff val="80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60325" eaLnBrk="0" fontAlgn="base" hangingPunct="0">
              <a:spcBef>
                <a:spcPct val="0"/>
              </a:spcBef>
              <a:spcAft>
                <a:spcPct val="0"/>
              </a:spcAft>
            </a:pPr>
            <a:r>
              <a:rPr lang="en-US" sz="1600" b="1" dirty="0">
                <a:solidFill>
                  <a:srgbClr val="000000"/>
                </a:solidFill>
                <a:latin typeface="Calibri" panose="020F0502020204030204" pitchFamily="34" charset="0"/>
                <a:cs typeface="Calibri" panose="020F0502020204030204" pitchFamily="34" charset="0"/>
              </a:rPr>
              <a:t>GOAL 2</a:t>
            </a:r>
          </a:p>
          <a:p>
            <a:pPr marL="60325" eaLnBrk="0" fontAlgn="base" hangingPunct="0">
              <a:spcBef>
                <a:spcPct val="0"/>
              </a:spcBef>
              <a:spcAft>
                <a:spcPct val="0"/>
              </a:spcAft>
            </a:pPr>
            <a:r>
              <a:rPr lang="en-US" sz="1600" dirty="0">
                <a:solidFill>
                  <a:srgbClr val="000000"/>
                </a:solidFill>
                <a:latin typeface="Calibri" panose="020F0502020204030204" pitchFamily="34" charset="0"/>
                <a:cs typeface="Calibri" panose="020F0502020204030204" pitchFamily="34" charset="0"/>
              </a:rPr>
              <a:t>Identify approaches to improve awareness of the pathways to available supports and services for dementia caregivers and their care partners.</a:t>
            </a:r>
          </a:p>
        </p:txBody>
      </p:sp>
      <p:sp>
        <p:nvSpPr>
          <p:cNvPr id="2" name="Google Shape;114;g9197722f0d_0_8">
            <a:extLst>
              <a:ext uri="{FF2B5EF4-FFF2-40B4-BE49-F238E27FC236}">
                <a16:creationId xmlns:a16="http://schemas.microsoft.com/office/drawing/2014/main" xmlns="" id="{99BDF82A-8428-43A7-931A-DB212627F6DA}"/>
              </a:ext>
            </a:extLst>
          </p:cNvPr>
          <p:cNvSpPr txBox="1">
            <a:spLocks/>
          </p:cNvSpPr>
          <p:nvPr/>
        </p:nvSpPr>
        <p:spPr bwMode="white">
          <a:xfrm>
            <a:off x="1066800" y="76200"/>
            <a:ext cx="4419600" cy="790473"/>
          </a:xfrm>
          <a:prstGeom prst="rect">
            <a:avLst/>
          </a:prstGeom>
          <a:noFill/>
          <a:ln w="9525" algn="ctr">
            <a:noFill/>
            <a:miter lim="800000"/>
            <a:headEnd/>
            <a:tailEnd/>
          </a:ln>
        </p:spPr>
        <p:txBody>
          <a:bodyPr spcFirstLastPara="1" vert="horz" wrap="square" lIns="91425" tIns="45700" rIns="91425" bIns="45700" numCol="1" anchor="b" anchorCtr="0" compatLnSpc="1">
            <a:prstTxWarp prst="textNoShape">
              <a:avLst/>
            </a:prstTxWarp>
            <a:noAutofit/>
          </a:bodyPr>
          <a:lstStyle>
            <a:lvl1pPr lvl="0" algn="l" rtl="0" eaLnBrk="0" fontAlgn="base" hangingPunct="0">
              <a:spcBef>
                <a:spcPts val="480"/>
              </a:spcBef>
              <a:spcAft>
                <a:spcPts val="0"/>
              </a:spcAft>
              <a:buSzPts val="1400"/>
              <a:buNone/>
              <a:tabLst>
                <a:tab pos="915988" algn="l"/>
              </a:tabLst>
              <a:defRPr sz="2400" b="1">
                <a:solidFill>
                  <a:srgbClr val="FFC000"/>
                </a:solidFill>
                <a:latin typeface="Calibri"/>
                <a:ea typeface="Calibri"/>
                <a:cs typeface="Calibri"/>
                <a:sym typeface="Calibri"/>
              </a:defRPr>
            </a:lvl1pPr>
            <a:lvl2pPr lvl="1"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2pPr>
            <a:lvl3pPr lvl="2"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3pPr>
            <a:lvl4pPr lvl="3"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4pPr>
            <a:lvl5pPr lvl="4"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5pPr>
            <a:lvl6pPr marL="457200" lvl="5"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6pPr>
            <a:lvl7pPr marL="914400" lvl="6"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7pPr>
            <a:lvl8pPr marL="1371600" lvl="7"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8pPr>
            <a:lvl9pPr marL="1828800" lvl="8"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9pPr>
          </a:lstStyle>
          <a:p>
            <a:pPr>
              <a:spcBef>
                <a:spcPts val="0"/>
              </a:spcBef>
            </a:pPr>
            <a:r>
              <a:rPr lang="en-US" kern="0" dirty="0"/>
              <a:t/>
            </a:r>
            <a:br>
              <a:rPr lang="en-US" kern="0" dirty="0"/>
            </a:br>
            <a:r>
              <a:rPr lang="en-US" kern="0" dirty="0"/>
              <a:t/>
            </a:r>
            <a:br>
              <a:rPr lang="en-US" kern="0" dirty="0"/>
            </a:br>
            <a:r>
              <a:rPr lang="en-US" kern="0" dirty="0"/>
              <a:t>Workgroup Recommendations </a:t>
            </a:r>
            <a:br>
              <a:rPr lang="en-US" kern="0" dirty="0"/>
            </a:br>
            <a:r>
              <a:rPr lang="en-US" kern="0" dirty="0"/>
              <a:t>and Implementation Strategies</a:t>
            </a:r>
          </a:p>
        </p:txBody>
      </p:sp>
    </p:spTree>
    <p:extLst>
      <p:ext uri="{BB962C8B-B14F-4D97-AF65-F5344CB8AC3E}">
        <p14:creationId xmlns:p14="http://schemas.microsoft.com/office/powerpoint/2010/main" val="39725078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9197722f0d_0_8"/>
          <p:cNvSpPr txBox="1">
            <a:spLocks noGrp="1"/>
          </p:cNvSpPr>
          <p:nvPr>
            <p:ph type="title"/>
          </p:nvPr>
        </p:nvSpPr>
        <p:spPr>
          <a:xfrm>
            <a:off x="1066800" y="76200"/>
            <a:ext cx="55119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
            </a:r>
            <a:br>
              <a:rPr lang="en-US" dirty="0"/>
            </a:br>
            <a:r>
              <a:rPr lang="en-US" dirty="0"/>
              <a:t/>
            </a:r>
            <a:br>
              <a:rPr lang="en-US" dirty="0"/>
            </a:br>
            <a:endParaRPr dirty="0"/>
          </a:p>
        </p:txBody>
      </p:sp>
      <p:sp>
        <p:nvSpPr>
          <p:cNvPr id="116" name="Google Shape;116;g9197722f0d_0_8"/>
          <p:cNvSpPr txBox="1"/>
          <p:nvPr/>
        </p:nvSpPr>
        <p:spPr>
          <a:xfrm>
            <a:off x="167614" y="1718854"/>
            <a:ext cx="8414610" cy="4865914"/>
          </a:xfrm>
          <a:prstGeom prst="rect">
            <a:avLst/>
          </a:prstGeom>
          <a:noFill/>
          <a:ln>
            <a:noFill/>
          </a:ln>
        </p:spPr>
        <p:txBody>
          <a:bodyPr spcFirstLastPara="1" wrap="square" lIns="91425" tIns="91425" rIns="91425" bIns="91425" anchor="t" anchorCtr="0">
            <a:noAutofit/>
          </a:bodyPr>
          <a:lstStyle/>
          <a:p>
            <a:pPr>
              <a:lnSpc>
                <a:spcPct val="115000"/>
              </a:lnSpc>
            </a:pPr>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“SECRET SHOPPER” EXERCISE (Continued…)</a:t>
            </a:r>
          </a:p>
          <a:p>
            <a:pPr marL="120650" lvl="0" algn="l" rtl="0">
              <a:spcBef>
                <a:spcPts val="0"/>
              </a:spcBef>
              <a:spcAft>
                <a:spcPts val="0"/>
              </a:spcAft>
              <a:buSzPts val="1700"/>
            </a:pPr>
            <a:r>
              <a:rPr lang="en-US" sz="1600" b="1" dirty="0">
                <a:latin typeface="Calibri" panose="020F0502020204030204" pitchFamily="34" charset="0"/>
                <a:cs typeface="Times New Roman" panose="02020603050405020304" pitchFamily="18" charset="0"/>
              </a:rPr>
              <a:t>Recommendations</a:t>
            </a:r>
          </a:p>
          <a:p>
            <a:pPr marL="120650" lvl="0" algn="l" rtl="0">
              <a:spcBef>
                <a:spcPts val="0"/>
              </a:spcBef>
              <a:spcAft>
                <a:spcPts val="0"/>
              </a:spcAft>
              <a:buSzPts val="1700"/>
            </a:pPr>
            <a:endParaRPr lang="en-US" b="1" dirty="0">
              <a:latin typeface="Calibri" panose="020F0502020204030204" pitchFamily="34" charset="0"/>
              <a:cs typeface="Times New Roman" panose="02020603050405020304" pitchFamily="18" charset="0"/>
            </a:endParaRPr>
          </a:p>
          <a:p>
            <a:pPr marL="120650" lvl="0" algn="l" rtl="0">
              <a:spcBef>
                <a:spcPts val="0"/>
              </a:spcBef>
              <a:spcAft>
                <a:spcPts val="0"/>
              </a:spcAft>
              <a:buSzPts val="1700"/>
            </a:pPr>
            <a:endParaRPr lang="en-US" sz="1050" b="1" dirty="0">
              <a:latin typeface="Calibri" panose="020F0502020204030204" pitchFamily="34" charset="0"/>
              <a:cs typeface="Times New Roman" panose="02020603050405020304" pitchFamily="18" charset="0"/>
            </a:endParaRPr>
          </a:p>
          <a:p>
            <a:pPr marL="120650" lvl="0" algn="l" rtl="0">
              <a:spcBef>
                <a:spcPts val="0"/>
              </a:spcBef>
              <a:spcAft>
                <a:spcPts val="0"/>
              </a:spcAft>
              <a:buSzPts val="1700"/>
            </a:pPr>
            <a:endParaRPr lang="en-US" sz="1050" b="1" dirty="0">
              <a:latin typeface="Calibri" panose="020F0502020204030204" pitchFamily="34" charset="0"/>
              <a:cs typeface="Times New Roman" panose="02020603050405020304" pitchFamily="18" charset="0"/>
            </a:endParaRPr>
          </a:p>
          <a:p>
            <a:pPr marL="342900" indent="-230188">
              <a:lnSpc>
                <a:spcPct val="115000"/>
              </a:lnSpc>
            </a:pPr>
            <a:r>
              <a:rPr lang="en-US" sz="1600" b="1" dirty="0">
                <a:solidFill>
                  <a:srgbClr val="000000"/>
                </a:solidFill>
                <a:latin typeface="Calibri" panose="020F0502020204030204" pitchFamily="34" charset="0"/>
                <a:cs typeface="Times New Roman" panose="02020603050405020304" pitchFamily="18" charset="0"/>
              </a:rPr>
              <a:t>Implementation Strategies</a:t>
            </a:r>
          </a:p>
          <a:p>
            <a:pPr marL="342900" indent="-230188">
              <a:lnSpc>
                <a:spcPct val="115000"/>
              </a:lnSpc>
            </a:pPr>
            <a:endParaRPr lang="en-US" sz="100" b="1" dirty="0">
              <a:solidFill>
                <a:srgbClr val="000000"/>
              </a:solidFill>
              <a:latin typeface="Calibri" panose="020F0502020204030204" pitchFamily="34" charset="0"/>
              <a:cs typeface="Times New Roman" panose="02020603050405020304" pitchFamily="18" charset="0"/>
            </a:endParaRPr>
          </a:p>
          <a:p>
            <a:pPr marL="455612" indent="-342900">
              <a:lnSpc>
                <a:spcPct val="115000"/>
              </a:lnSpc>
              <a:buFont typeface="+mj-lt"/>
              <a:buAutoNum type="arabicPeriod"/>
            </a:pPr>
            <a:r>
              <a:rPr lang="en-US" sz="1600" dirty="0">
                <a:solidFill>
                  <a:srgbClr val="000000"/>
                </a:solidFill>
                <a:latin typeface="Calibri" panose="020F0502020204030204" pitchFamily="34" charset="0"/>
                <a:cs typeface="Times New Roman" panose="02020603050405020304" pitchFamily="18" charset="0"/>
              </a:rPr>
              <a:t>Identify 3 more caregivers who are not already “in the system.”</a:t>
            </a:r>
          </a:p>
          <a:p>
            <a:pPr marL="112712">
              <a:lnSpc>
                <a:spcPct val="115000"/>
              </a:lnSpc>
            </a:pPr>
            <a:endParaRPr lang="en-US" sz="700" dirty="0">
              <a:solidFill>
                <a:srgbClr val="000000"/>
              </a:solidFill>
              <a:latin typeface="Calibri" panose="020F0502020204030204" pitchFamily="34" charset="0"/>
              <a:cs typeface="Times New Roman" panose="02020603050405020304" pitchFamily="18" charset="0"/>
            </a:endParaRPr>
          </a:p>
          <a:p>
            <a:pPr marL="455612" indent="-342900">
              <a:lnSpc>
                <a:spcPct val="115000"/>
              </a:lnSpc>
              <a:buFont typeface="+mj-lt"/>
              <a:buAutoNum type="arabicPeriod" startAt="2"/>
            </a:pPr>
            <a:r>
              <a:rPr lang="en-US" sz="1600" dirty="0">
                <a:solidFill>
                  <a:srgbClr val="000000"/>
                </a:solidFill>
                <a:latin typeface="Calibri" panose="020F0502020204030204" pitchFamily="34" charset="0"/>
                <a:cs typeface="Times New Roman" panose="02020603050405020304" pitchFamily="18" charset="0"/>
              </a:rPr>
              <a:t>Conduct another secret shopper exercise and:</a:t>
            </a:r>
          </a:p>
          <a:p>
            <a:pPr marL="855662" lvl="1" indent="-285750">
              <a:lnSpc>
                <a:spcPct val="115000"/>
              </a:lnSpc>
              <a:buFont typeface="Arial" panose="020B0604020202020204" pitchFamily="34" charset="0"/>
              <a:buChar char="•"/>
            </a:pPr>
            <a:r>
              <a:rPr lang="en-US" sz="1600" dirty="0">
                <a:solidFill>
                  <a:srgbClr val="000000"/>
                </a:solidFill>
                <a:latin typeface="Calibri" panose="020F0502020204030204" pitchFamily="34" charset="0"/>
                <a:cs typeface="Times New Roman" panose="02020603050405020304" pitchFamily="18" charset="0"/>
              </a:rPr>
              <a:t>Provide specific guidance prior to their calls</a:t>
            </a:r>
          </a:p>
          <a:p>
            <a:pPr marL="855662" lvl="1" indent="-285750">
              <a:lnSpc>
                <a:spcPct val="115000"/>
              </a:lnSpc>
              <a:buFont typeface="Arial" panose="020B0604020202020204" pitchFamily="34" charset="0"/>
              <a:buChar char="•"/>
            </a:pPr>
            <a:r>
              <a:rPr lang="en-US" sz="1600" dirty="0">
                <a:solidFill>
                  <a:srgbClr val="000000"/>
                </a:solidFill>
                <a:latin typeface="Calibri" panose="020F0502020204030204" pitchFamily="34" charset="0"/>
                <a:cs typeface="Times New Roman" panose="02020603050405020304" pitchFamily="18" charset="0"/>
              </a:rPr>
              <a:t>Talk to each caregiver after calls; ask each one the same questions</a:t>
            </a:r>
          </a:p>
          <a:p>
            <a:pPr marL="855662" lvl="1" indent="-285750">
              <a:lnSpc>
                <a:spcPct val="115000"/>
              </a:lnSpc>
              <a:buFont typeface="Arial" panose="020B0604020202020204" pitchFamily="34" charset="0"/>
              <a:buChar char="•"/>
            </a:pPr>
            <a:r>
              <a:rPr lang="en-US" sz="1600" dirty="0">
                <a:solidFill>
                  <a:srgbClr val="000000"/>
                </a:solidFill>
                <a:latin typeface="Calibri" panose="020F0502020204030204" pitchFamily="34" charset="0"/>
                <a:cs typeface="Times New Roman" panose="02020603050405020304" pitchFamily="18" charset="0"/>
              </a:rPr>
              <a:t>Ensure that the caregivers call all 3 organizations</a:t>
            </a:r>
          </a:p>
          <a:p>
            <a:pPr marL="569912" lvl="1">
              <a:lnSpc>
                <a:spcPct val="115000"/>
              </a:lnSpc>
            </a:pPr>
            <a:endParaRPr lang="en-US" sz="100" dirty="0">
              <a:solidFill>
                <a:srgbClr val="000000"/>
              </a:solidFill>
              <a:latin typeface="Calibri" panose="020F0502020204030204" pitchFamily="34" charset="0"/>
              <a:cs typeface="Times New Roman" panose="02020603050405020304" pitchFamily="18" charset="0"/>
            </a:endParaRPr>
          </a:p>
          <a:p>
            <a:pPr marL="461963" lvl="1" indent="-349250">
              <a:lnSpc>
                <a:spcPct val="115000"/>
              </a:lnSpc>
              <a:buFont typeface="+mj-lt"/>
              <a:buAutoNum type="arabicPeriod" startAt="3"/>
            </a:pPr>
            <a:r>
              <a:rPr lang="en-US" sz="1600" dirty="0">
                <a:solidFill>
                  <a:srgbClr val="000000"/>
                </a:solidFill>
                <a:latin typeface="Calibri" panose="020F0502020204030204" pitchFamily="34" charset="0"/>
                <a:cs typeface="Times New Roman" panose="02020603050405020304" pitchFamily="18" charset="0"/>
              </a:rPr>
              <a:t>Determine if dementia caregivers are effectively referred to existing helpful service/support options; id</a:t>
            </a:r>
            <a:r>
              <a:rPr lang="en-US" sz="1600" dirty="0">
                <a:effectLst/>
                <a:latin typeface="Calibri" panose="020F0502020204030204" pitchFamily="34" charset="0"/>
                <a:ea typeface="Calibri" panose="020F0502020204030204" pitchFamily="34" charset="0"/>
                <a:cs typeface="Times New Roman" panose="02020603050405020304" pitchFamily="18" charset="0"/>
              </a:rPr>
              <a:t>entify areas for improvement; e</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stimate costs; seek and acquire funding; and develop an </a:t>
            </a:r>
            <a:r>
              <a:rPr lang="en-US" sz="1600" dirty="0">
                <a:effectLst/>
                <a:latin typeface="Calibri" panose="020F0502020204030204" pitchFamily="34" charset="0"/>
                <a:ea typeface="Calibri" panose="020F0502020204030204" pitchFamily="34" charset="0"/>
                <a:cs typeface="Times New Roman" panose="02020603050405020304" pitchFamily="18" charset="0"/>
              </a:rPr>
              <a:t>implementation plan to make improvements.</a:t>
            </a:r>
            <a:r>
              <a:rPr lang="en-US" sz="1600" b="0" i="0" dirty="0">
                <a:solidFill>
                  <a:srgbClr val="FF0000"/>
                </a:solidFill>
                <a:effectLst/>
                <a:latin typeface="Calibri" panose="020F0502020204030204" pitchFamily="34" charset="0"/>
              </a:rPr>
              <a:t> </a:t>
            </a:r>
          </a:p>
          <a:p>
            <a:pPr marL="112713" lvl="1">
              <a:lnSpc>
                <a:spcPct val="115000"/>
              </a:lnSpc>
            </a:pPr>
            <a:endParaRPr lang="en-US" sz="500" b="0" i="0" dirty="0">
              <a:solidFill>
                <a:srgbClr val="FF0000"/>
              </a:solidFill>
              <a:effectLst/>
              <a:latin typeface="Calibri" panose="020F0502020204030204" pitchFamily="34" charset="0"/>
            </a:endParaRPr>
          </a:p>
          <a:p>
            <a:pPr marL="461963" lvl="1" indent="-349250">
              <a:lnSpc>
                <a:spcPct val="115000"/>
              </a:lnSpc>
              <a:buFont typeface="+mj-lt"/>
              <a:buAutoNum type="arabicPeriod" startAt="4"/>
            </a:pPr>
            <a:r>
              <a:rPr lang="en-US" sz="1600" dirty="0">
                <a:solidFill>
                  <a:srgbClr val="000000"/>
                </a:solidFill>
                <a:latin typeface="Calibri" panose="020F0502020204030204" pitchFamily="34" charset="0"/>
                <a:cs typeface="Times New Roman" panose="02020603050405020304" pitchFamily="18" charset="0"/>
              </a:rPr>
              <a:t>Establish a means for </a:t>
            </a:r>
            <a:r>
              <a:rPr lang="en-US" sz="1600" dirty="0" err="1">
                <a:solidFill>
                  <a:srgbClr val="000000"/>
                </a:solidFill>
                <a:latin typeface="Calibri" panose="020F0502020204030204" pitchFamily="34" charset="0"/>
                <a:cs typeface="Times New Roman" panose="02020603050405020304" pitchFamily="18" charset="0"/>
              </a:rPr>
              <a:t>MassOptions</a:t>
            </a:r>
            <a:r>
              <a:rPr lang="en-US" sz="1600" dirty="0">
                <a:solidFill>
                  <a:srgbClr val="000000"/>
                </a:solidFill>
                <a:latin typeface="Calibri" panose="020F0502020204030204" pitchFamily="34" charset="0"/>
                <a:cs typeface="Times New Roman" panose="02020603050405020304" pitchFamily="18" charset="0"/>
              </a:rPr>
              <a:t>, ASAPs and Alzheimer’s Association to follow up on satisfaction of caregivers of PLWD after referring to other organizations. This may require establishment of a ticket system and volunteers. Estimate costs; </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seek and acquire funding.</a:t>
            </a:r>
            <a:endParaRPr lang="en-US" sz="1600" dirty="0">
              <a:solidFill>
                <a:srgbClr val="000000"/>
              </a:solidFill>
              <a:latin typeface="Calibri" panose="020F0502020204030204" pitchFamily="34" charset="0"/>
              <a:cs typeface="Times New Roman" panose="02020603050405020304" pitchFamily="18" charset="0"/>
            </a:endParaRPr>
          </a:p>
          <a:p>
            <a:pPr marL="461963" lvl="1" indent="-349250">
              <a:lnSpc>
                <a:spcPct val="115000"/>
              </a:lnSpc>
              <a:buFont typeface="+mj-lt"/>
              <a:buAutoNum type="arabicPeriod" startAt="4"/>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61963" lvl="1" indent="-349250">
              <a:lnSpc>
                <a:spcPct val="115000"/>
              </a:lnSpc>
              <a:buFont typeface="+mj-lt"/>
              <a:buAutoNum type="arabicPeriod" startAt="4"/>
            </a:pPr>
            <a:endParaRPr lang="en-US" sz="1600" dirty="0">
              <a:solidFill>
                <a:srgbClr val="000000"/>
              </a:solidFill>
              <a:latin typeface="Calibri" panose="020F0502020204030204" pitchFamily="34" charset="0"/>
              <a:cs typeface="Times New Roman" panose="02020603050405020304" pitchFamily="18" charset="0"/>
            </a:endParaRPr>
          </a:p>
          <a:p>
            <a:pPr marL="112712">
              <a:lnSpc>
                <a:spcPct val="115000"/>
              </a:lnSpc>
            </a:pPr>
            <a:r>
              <a:rPr lang="en-US" sz="1600" dirty="0">
                <a:solidFill>
                  <a:srgbClr val="000000"/>
                </a:solidFill>
                <a:latin typeface="Calibri" panose="020F0502020204030204" pitchFamily="34" charset="0"/>
                <a:cs typeface="Times New Roman" panose="02020603050405020304" pitchFamily="18" charset="0"/>
              </a:rPr>
              <a:t> </a:t>
            </a:r>
          </a:p>
          <a:p>
            <a:pPr marL="120650" lvl="0" algn="l" rtl="0">
              <a:spcBef>
                <a:spcPts val="0"/>
              </a:spcBef>
              <a:spcAft>
                <a:spcPts val="0"/>
              </a:spcAft>
              <a:buSzPts val="1700"/>
            </a:pPr>
            <a:endParaRPr sz="1000" dirty="0"/>
          </a:p>
        </p:txBody>
      </p:sp>
      <p:sp>
        <p:nvSpPr>
          <p:cNvPr id="3" name="Rectangle 2">
            <a:extLst>
              <a:ext uri="{FF2B5EF4-FFF2-40B4-BE49-F238E27FC236}">
                <a16:creationId xmlns:a16="http://schemas.microsoft.com/office/drawing/2014/main" xmlns="" id="{FCA258E4-4CFB-486D-A885-8FBA0A7EBC9B}"/>
              </a:ext>
            </a:extLst>
          </p:cNvPr>
          <p:cNvSpPr/>
          <p:nvPr/>
        </p:nvSpPr>
        <p:spPr bwMode="auto">
          <a:xfrm>
            <a:off x="167614" y="1033054"/>
            <a:ext cx="8702080" cy="685800"/>
          </a:xfrm>
          <a:prstGeom prst="rect">
            <a:avLst/>
          </a:prstGeom>
          <a:solidFill>
            <a:schemeClr val="accent6">
              <a:lumMod val="20000"/>
              <a:lumOff val="80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60325" eaLnBrk="0" fontAlgn="base" hangingPunct="0">
              <a:spcBef>
                <a:spcPct val="0"/>
              </a:spcBef>
              <a:spcAft>
                <a:spcPct val="0"/>
              </a:spcAft>
            </a:pPr>
            <a:r>
              <a:rPr lang="en-US" sz="1600" b="1" dirty="0">
                <a:solidFill>
                  <a:srgbClr val="000000"/>
                </a:solidFill>
                <a:latin typeface="Calibri" panose="020F0502020204030204" pitchFamily="34" charset="0"/>
                <a:cs typeface="Calibri" panose="020F0502020204030204" pitchFamily="34" charset="0"/>
              </a:rPr>
              <a:t>Goal 2</a:t>
            </a:r>
          </a:p>
          <a:p>
            <a:pPr marL="60325" eaLnBrk="0" fontAlgn="base" hangingPunct="0">
              <a:spcBef>
                <a:spcPct val="0"/>
              </a:spcBef>
              <a:spcAft>
                <a:spcPct val="0"/>
              </a:spcAft>
            </a:pPr>
            <a:r>
              <a:rPr lang="en-US" sz="1600" dirty="0">
                <a:solidFill>
                  <a:srgbClr val="000000"/>
                </a:solidFill>
                <a:latin typeface="Calibri" panose="020F0502020204030204" pitchFamily="34" charset="0"/>
                <a:cs typeface="Calibri" panose="020F0502020204030204" pitchFamily="34" charset="0"/>
              </a:rPr>
              <a:t>Identify approaches to improve awareness of the pathways to available supports and services for dementia caregivers and their care partners.</a:t>
            </a:r>
          </a:p>
        </p:txBody>
      </p:sp>
      <p:sp>
        <p:nvSpPr>
          <p:cNvPr id="2" name="Rectangle 1">
            <a:extLst>
              <a:ext uri="{FF2B5EF4-FFF2-40B4-BE49-F238E27FC236}">
                <a16:creationId xmlns:a16="http://schemas.microsoft.com/office/drawing/2014/main" xmlns="" id="{4AA03D57-F69F-4281-B367-1B1808697D23}"/>
              </a:ext>
            </a:extLst>
          </p:cNvPr>
          <p:cNvSpPr/>
          <p:nvPr/>
        </p:nvSpPr>
        <p:spPr bwMode="auto">
          <a:xfrm>
            <a:off x="167614" y="2438400"/>
            <a:ext cx="8702080" cy="533400"/>
          </a:xfrm>
          <a:prstGeom prst="rect">
            <a:avLst/>
          </a:prstGeom>
          <a:solidFill>
            <a:srgbClr val="FFECB7"/>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514350" indent="-401638">
              <a:lnSpc>
                <a:spcPct val="115000"/>
              </a:lnSpc>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rgbClr val="000000"/>
                </a:solidFill>
                <a:latin typeface="Calibri" panose="020F0502020204030204" pitchFamily="34" charset="0"/>
                <a:cs typeface="Times New Roman" panose="02020603050405020304" pitchFamily="18" charset="0"/>
              </a:rPr>
              <a:t>2.3. Implement changes at ASAPs that ensure that stressed dementia caregivers who call an ASAP are consistently and effectively referred to existing service/support options that may be helpful.</a:t>
            </a:r>
            <a:endPar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Google Shape;114;g9197722f0d_0_8">
            <a:extLst>
              <a:ext uri="{FF2B5EF4-FFF2-40B4-BE49-F238E27FC236}">
                <a16:creationId xmlns:a16="http://schemas.microsoft.com/office/drawing/2014/main" xmlns="" id="{6B9CEC4D-2231-48A9-B868-306CCE33288C}"/>
              </a:ext>
            </a:extLst>
          </p:cNvPr>
          <p:cNvSpPr txBox="1">
            <a:spLocks/>
          </p:cNvSpPr>
          <p:nvPr/>
        </p:nvSpPr>
        <p:spPr bwMode="white">
          <a:xfrm>
            <a:off x="1066800" y="76200"/>
            <a:ext cx="4419600" cy="790473"/>
          </a:xfrm>
          <a:prstGeom prst="rect">
            <a:avLst/>
          </a:prstGeom>
          <a:noFill/>
          <a:ln w="9525" algn="ctr">
            <a:noFill/>
            <a:miter lim="800000"/>
            <a:headEnd/>
            <a:tailEnd/>
          </a:ln>
        </p:spPr>
        <p:txBody>
          <a:bodyPr spcFirstLastPara="1" vert="horz" wrap="square" lIns="91425" tIns="45700" rIns="91425" bIns="45700" numCol="1" anchor="b" anchorCtr="0" compatLnSpc="1">
            <a:prstTxWarp prst="textNoShape">
              <a:avLst/>
            </a:prstTxWarp>
            <a:noAutofit/>
          </a:bodyPr>
          <a:lstStyle>
            <a:lvl1pPr lvl="0" algn="l" rtl="0" eaLnBrk="0" fontAlgn="base" hangingPunct="0">
              <a:spcBef>
                <a:spcPts val="480"/>
              </a:spcBef>
              <a:spcAft>
                <a:spcPts val="0"/>
              </a:spcAft>
              <a:buSzPts val="1400"/>
              <a:buNone/>
              <a:tabLst>
                <a:tab pos="915988" algn="l"/>
              </a:tabLst>
              <a:defRPr sz="2400" b="1">
                <a:solidFill>
                  <a:srgbClr val="FFC000"/>
                </a:solidFill>
                <a:latin typeface="Calibri"/>
                <a:ea typeface="Calibri"/>
                <a:cs typeface="Calibri"/>
                <a:sym typeface="Calibri"/>
              </a:defRPr>
            </a:lvl1pPr>
            <a:lvl2pPr lvl="1"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2pPr>
            <a:lvl3pPr lvl="2"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3pPr>
            <a:lvl4pPr lvl="3"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4pPr>
            <a:lvl5pPr lvl="4"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5pPr>
            <a:lvl6pPr marL="457200" lvl="5"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6pPr>
            <a:lvl7pPr marL="914400" lvl="6"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7pPr>
            <a:lvl8pPr marL="1371600" lvl="7"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8pPr>
            <a:lvl9pPr marL="1828800" lvl="8"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9pPr>
          </a:lstStyle>
          <a:p>
            <a:pPr>
              <a:spcBef>
                <a:spcPts val="0"/>
              </a:spcBef>
            </a:pPr>
            <a:r>
              <a:rPr lang="en-US" kern="0" dirty="0"/>
              <a:t/>
            </a:r>
            <a:br>
              <a:rPr lang="en-US" kern="0" dirty="0"/>
            </a:br>
            <a:r>
              <a:rPr lang="en-US" kern="0" dirty="0"/>
              <a:t/>
            </a:r>
            <a:br>
              <a:rPr lang="en-US" kern="0" dirty="0"/>
            </a:br>
            <a:r>
              <a:rPr lang="en-US" kern="0" dirty="0"/>
              <a:t>Workgroup Recommendations </a:t>
            </a:r>
            <a:br>
              <a:rPr lang="en-US" kern="0" dirty="0"/>
            </a:br>
            <a:r>
              <a:rPr lang="en-US" kern="0" dirty="0"/>
              <a:t>and Implementation Strategies</a:t>
            </a:r>
          </a:p>
        </p:txBody>
      </p:sp>
    </p:spTree>
    <p:extLst>
      <p:ext uri="{BB962C8B-B14F-4D97-AF65-F5344CB8AC3E}">
        <p14:creationId xmlns:p14="http://schemas.microsoft.com/office/powerpoint/2010/main" val="3611677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9197722f0d_0_8"/>
          <p:cNvSpPr txBox="1">
            <a:spLocks noGrp="1"/>
          </p:cNvSpPr>
          <p:nvPr>
            <p:ph type="title"/>
          </p:nvPr>
        </p:nvSpPr>
        <p:spPr>
          <a:xfrm>
            <a:off x="1066800" y="76200"/>
            <a:ext cx="55119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
            </a:r>
            <a:br>
              <a:rPr lang="en-US" dirty="0"/>
            </a:br>
            <a:r>
              <a:rPr lang="en-US" dirty="0"/>
              <a:t/>
            </a:r>
            <a:br>
              <a:rPr lang="en-US" dirty="0"/>
            </a:br>
            <a:endParaRPr dirty="0"/>
          </a:p>
        </p:txBody>
      </p:sp>
      <p:sp>
        <p:nvSpPr>
          <p:cNvPr id="116" name="Google Shape;116;g9197722f0d_0_8"/>
          <p:cNvSpPr txBox="1"/>
          <p:nvPr/>
        </p:nvSpPr>
        <p:spPr>
          <a:xfrm>
            <a:off x="211149" y="1718854"/>
            <a:ext cx="8628051" cy="4410891"/>
          </a:xfrm>
          <a:prstGeom prst="rect">
            <a:avLst/>
          </a:prstGeom>
          <a:noFill/>
          <a:ln>
            <a:noFill/>
          </a:ln>
        </p:spPr>
        <p:txBody>
          <a:bodyPr spcFirstLastPara="1" wrap="square" lIns="91425" tIns="91425" rIns="91425" bIns="91425" anchor="t" anchorCtr="0">
            <a:noAutofit/>
          </a:bodyPr>
          <a:lstStyle/>
          <a:p>
            <a:pPr>
              <a:lnSpc>
                <a:spcPct val="115000"/>
              </a:lnSpc>
            </a:pPr>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“SECRET SHOPPER” EXERCISE (Continued…)</a:t>
            </a:r>
          </a:p>
          <a:p>
            <a:pPr marL="120650" lvl="0" algn="l" rtl="0">
              <a:spcBef>
                <a:spcPts val="0"/>
              </a:spcBef>
              <a:spcAft>
                <a:spcPts val="0"/>
              </a:spcAft>
              <a:buSzPts val="1700"/>
            </a:pPr>
            <a:endParaRPr lang="en-US" sz="300" b="1" dirty="0">
              <a:latin typeface="Calibri" panose="020F0502020204030204" pitchFamily="34" charset="0"/>
              <a:cs typeface="Times New Roman" panose="02020603050405020304" pitchFamily="18" charset="0"/>
            </a:endParaRPr>
          </a:p>
          <a:p>
            <a:pPr marL="120650" lvl="0" algn="l" rtl="0">
              <a:spcBef>
                <a:spcPts val="0"/>
              </a:spcBef>
              <a:spcAft>
                <a:spcPts val="0"/>
              </a:spcAft>
              <a:buSzPts val="1700"/>
            </a:pPr>
            <a:endParaRPr lang="en-US" sz="300" b="1" dirty="0">
              <a:latin typeface="Calibri" panose="020F0502020204030204" pitchFamily="34" charset="0"/>
              <a:cs typeface="Times New Roman" panose="02020603050405020304" pitchFamily="18" charset="0"/>
            </a:endParaRPr>
          </a:p>
          <a:p>
            <a:pPr marL="120650" lvl="0" algn="l" rtl="0">
              <a:spcBef>
                <a:spcPts val="0"/>
              </a:spcBef>
              <a:spcAft>
                <a:spcPts val="0"/>
              </a:spcAft>
              <a:buSzPts val="1700"/>
            </a:pPr>
            <a:endParaRPr lang="en-US" sz="300" b="1" dirty="0">
              <a:latin typeface="Calibri" panose="020F0502020204030204" pitchFamily="34" charset="0"/>
              <a:cs typeface="Times New Roman" panose="02020603050405020304" pitchFamily="18" charset="0"/>
            </a:endParaRPr>
          </a:p>
          <a:p>
            <a:pPr marL="120650" lvl="0" algn="l" rtl="0">
              <a:spcBef>
                <a:spcPts val="0"/>
              </a:spcBef>
              <a:spcAft>
                <a:spcPts val="0"/>
              </a:spcAft>
              <a:buSzPts val="1700"/>
            </a:pPr>
            <a:endParaRPr lang="en-US" sz="300" b="1" dirty="0">
              <a:latin typeface="Calibri" panose="020F0502020204030204" pitchFamily="34" charset="0"/>
              <a:cs typeface="Times New Roman" panose="02020603050405020304" pitchFamily="18" charset="0"/>
            </a:endParaRPr>
          </a:p>
          <a:p>
            <a:pPr marL="120650" lvl="0" algn="l" rtl="0">
              <a:spcBef>
                <a:spcPts val="0"/>
              </a:spcBef>
              <a:spcAft>
                <a:spcPts val="0"/>
              </a:spcAft>
              <a:buSzPts val="1700"/>
            </a:pPr>
            <a:r>
              <a:rPr lang="en-US" sz="1600" b="1" dirty="0">
                <a:latin typeface="Calibri" panose="020F0502020204030204" pitchFamily="34" charset="0"/>
                <a:cs typeface="Times New Roman" panose="02020603050405020304" pitchFamily="18" charset="0"/>
              </a:rPr>
              <a:t>Recommendations</a:t>
            </a:r>
          </a:p>
          <a:p>
            <a:pPr marL="120650" lvl="0" algn="l" rtl="0">
              <a:spcBef>
                <a:spcPts val="0"/>
              </a:spcBef>
              <a:spcAft>
                <a:spcPts val="0"/>
              </a:spcAft>
              <a:buSzPts val="1700"/>
            </a:pPr>
            <a:endParaRPr lang="en-US" b="1" dirty="0">
              <a:latin typeface="Calibri" panose="020F0502020204030204" pitchFamily="34" charset="0"/>
              <a:cs typeface="Times New Roman" panose="02020603050405020304" pitchFamily="18" charset="0"/>
            </a:endParaRPr>
          </a:p>
          <a:p>
            <a:pPr marL="120650" lvl="0" algn="l" rtl="0">
              <a:spcBef>
                <a:spcPts val="0"/>
              </a:spcBef>
              <a:spcAft>
                <a:spcPts val="0"/>
              </a:spcAft>
              <a:buSzPts val="1700"/>
            </a:pPr>
            <a:endParaRPr lang="en-US" sz="1050" b="1" dirty="0">
              <a:latin typeface="Calibri" panose="020F0502020204030204" pitchFamily="34" charset="0"/>
              <a:cs typeface="Times New Roman" panose="02020603050405020304" pitchFamily="18" charset="0"/>
            </a:endParaRPr>
          </a:p>
          <a:p>
            <a:pPr marL="120650" lvl="0" algn="l" rtl="0">
              <a:spcBef>
                <a:spcPts val="0"/>
              </a:spcBef>
              <a:spcAft>
                <a:spcPts val="0"/>
              </a:spcAft>
              <a:buSzPts val="1700"/>
            </a:pPr>
            <a:endParaRPr lang="en-US" sz="1050" b="1" dirty="0">
              <a:latin typeface="Calibri" panose="020F0502020204030204" pitchFamily="34" charset="0"/>
              <a:cs typeface="Times New Roman" panose="02020603050405020304" pitchFamily="18" charset="0"/>
            </a:endParaRPr>
          </a:p>
          <a:p>
            <a:pPr marL="120650" lvl="0" algn="l" rtl="0">
              <a:spcBef>
                <a:spcPts val="0"/>
              </a:spcBef>
              <a:spcAft>
                <a:spcPts val="0"/>
              </a:spcAft>
              <a:buSzPts val="1700"/>
            </a:pPr>
            <a:endParaRPr lang="en-US" sz="1050" b="1" dirty="0">
              <a:latin typeface="Calibri" panose="020F0502020204030204" pitchFamily="34" charset="0"/>
              <a:cs typeface="Times New Roman" panose="02020603050405020304" pitchFamily="18" charset="0"/>
            </a:endParaRPr>
          </a:p>
          <a:p>
            <a:pPr marL="342900" indent="-230188">
              <a:lnSpc>
                <a:spcPct val="115000"/>
              </a:lnSpc>
            </a:pPr>
            <a:endParaRPr lang="en-US" sz="700" b="1" dirty="0">
              <a:solidFill>
                <a:srgbClr val="000000"/>
              </a:solidFill>
              <a:latin typeface="Calibri" panose="020F0502020204030204" pitchFamily="34" charset="0"/>
              <a:cs typeface="Times New Roman" panose="02020603050405020304" pitchFamily="18" charset="0"/>
            </a:endParaRPr>
          </a:p>
          <a:p>
            <a:pPr marL="342900" indent="-230188">
              <a:lnSpc>
                <a:spcPct val="115000"/>
              </a:lnSpc>
            </a:pPr>
            <a:r>
              <a:rPr lang="en-US" sz="1600" b="1" dirty="0">
                <a:solidFill>
                  <a:srgbClr val="000000"/>
                </a:solidFill>
                <a:latin typeface="Calibri" panose="020F0502020204030204" pitchFamily="34" charset="0"/>
                <a:cs typeface="Times New Roman" panose="02020603050405020304" pitchFamily="18" charset="0"/>
              </a:rPr>
              <a:t>Implementation Strategies</a:t>
            </a:r>
          </a:p>
          <a:p>
            <a:pPr marL="455612" indent="-342900">
              <a:lnSpc>
                <a:spcPct val="115000"/>
              </a:lnSpc>
              <a:spcAft>
                <a:spcPts val="1000"/>
              </a:spcAft>
              <a:buFont typeface="+mj-lt"/>
              <a:buAutoNum type="arabicPeriod"/>
            </a:pPr>
            <a:r>
              <a:rPr lang="en-US" sz="1600" dirty="0">
                <a:solidFill>
                  <a:srgbClr val="000000"/>
                </a:solidFill>
                <a:latin typeface="Calibri" panose="020F0502020204030204" pitchFamily="34" charset="0"/>
                <a:cs typeface="Times New Roman" panose="02020603050405020304" pitchFamily="18" charset="0"/>
              </a:rPr>
              <a:t>Make it a required standard practice that ASAPS include the Alzheimer’s Association’s 24/7 Helpline in their referrals to dementia caregivers at first contact by:</a:t>
            </a:r>
          </a:p>
          <a:p>
            <a:pPr marL="742950" lvl="1" indent="-285750">
              <a:lnSpc>
                <a:spcPct val="115000"/>
              </a:lnSpc>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Informing ASAP Executive Directors of this required standard practice. </a:t>
            </a:r>
          </a:p>
          <a:p>
            <a:pPr lvl="1">
              <a:lnSpc>
                <a:spcPct val="115000"/>
              </a:lnSpc>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Identifying staff that caregivers first encounter at each ASAP and include this in their training.</a:t>
            </a:r>
          </a:p>
          <a:p>
            <a:pPr lvl="1">
              <a:lnSpc>
                <a:spcPct val="115000"/>
              </a:lnSpc>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Implementing this recommendation as well as monitoring and reporting progress (EOEA) to the Council using data from EOEA’s statewide referral database.</a:t>
            </a:r>
          </a:p>
          <a:p>
            <a:pPr marL="112712">
              <a:lnSpc>
                <a:spcPct val="115000"/>
              </a:lnSpc>
              <a:spcAft>
                <a:spcPts val="1000"/>
              </a:spcAft>
            </a:pPr>
            <a:endParaRPr lang="en-US" sz="1600" dirty="0">
              <a:solidFill>
                <a:srgbClr val="000000"/>
              </a:solidFill>
              <a:latin typeface="Calibri" panose="020F0502020204030204" pitchFamily="34" charset="0"/>
              <a:cs typeface="Times New Roman" panose="02020603050405020304" pitchFamily="18" charset="0"/>
            </a:endParaRPr>
          </a:p>
          <a:p>
            <a:pPr marL="120650" lvl="0" algn="l" rtl="0">
              <a:spcBef>
                <a:spcPts val="0"/>
              </a:spcBef>
              <a:spcAft>
                <a:spcPts val="0"/>
              </a:spcAft>
              <a:buSzPts val="1700"/>
            </a:pPr>
            <a:endParaRPr sz="1000" dirty="0"/>
          </a:p>
        </p:txBody>
      </p:sp>
      <p:sp>
        <p:nvSpPr>
          <p:cNvPr id="3" name="Rectangle 2">
            <a:extLst>
              <a:ext uri="{FF2B5EF4-FFF2-40B4-BE49-F238E27FC236}">
                <a16:creationId xmlns:a16="http://schemas.microsoft.com/office/drawing/2014/main" xmlns="" id="{FCA258E4-4CFB-486D-A885-8FBA0A7EBC9B}"/>
              </a:ext>
            </a:extLst>
          </p:cNvPr>
          <p:cNvSpPr/>
          <p:nvPr/>
        </p:nvSpPr>
        <p:spPr bwMode="auto">
          <a:xfrm>
            <a:off x="167614" y="1033054"/>
            <a:ext cx="8399449" cy="685800"/>
          </a:xfrm>
          <a:prstGeom prst="rect">
            <a:avLst/>
          </a:prstGeom>
          <a:solidFill>
            <a:schemeClr val="accent6">
              <a:lumMod val="20000"/>
              <a:lumOff val="80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60325" eaLnBrk="0" fontAlgn="base" hangingPunct="0">
              <a:spcBef>
                <a:spcPct val="0"/>
              </a:spcBef>
              <a:spcAft>
                <a:spcPct val="0"/>
              </a:spcAft>
            </a:pPr>
            <a:r>
              <a:rPr lang="en-US" sz="1600" b="1" dirty="0">
                <a:solidFill>
                  <a:srgbClr val="000000"/>
                </a:solidFill>
                <a:latin typeface="Calibri" panose="020F0502020204030204" pitchFamily="34" charset="0"/>
                <a:cs typeface="Calibri" panose="020F0502020204030204" pitchFamily="34" charset="0"/>
              </a:rPr>
              <a:t>GOAL 2</a:t>
            </a:r>
          </a:p>
          <a:p>
            <a:pPr marL="60325" eaLnBrk="0" fontAlgn="base" hangingPunct="0">
              <a:spcBef>
                <a:spcPct val="0"/>
              </a:spcBef>
              <a:spcAft>
                <a:spcPct val="0"/>
              </a:spcAft>
            </a:pPr>
            <a:r>
              <a:rPr lang="en-US" sz="1600" dirty="0">
                <a:solidFill>
                  <a:srgbClr val="000000"/>
                </a:solidFill>
                <a:latin typeface="Calibri" panose="020F0502020204030204" pitchFamily="34" charset="0"/>
                <a:cs typeface="Calibri" panose="020F0502020204030204" pitchFamily="34" charset="0"/>
              </a:rPr>
              <a:t>Identify approaches to improve awareness of the pathways to available supports and services for dementia caregivers and their care partners.</a:t>
            </a:r>
          </a:p>
        </p:txBody>
      </p:sp>
      <p:sp>
        <p:nvSpPr>
          <p:cNvPr id="4" name="Rectangle 3">
            <a:extLst>
              <a:ext uri="{FF2B5EF4-FFF2-40B4-BE49-F238E27FC236}">
                <a16:creationId xmlns:a16="http://schemas.microsoft.com/office/drawing/2014/main" xmlns="" id="{92BE8378-A26C-45E4-B050-31D9ED6A9CD2}"/>
              </a:ext>
            </a:extLst>
          </p:cNvPr>
          <p:cNvSpPr/>
          <p:nvPr/>
        </p:nvSpPr>
        <p:spPr bwMode="auto">
          <a:xfrm>
            <a:off x="304800" y="2590800"/>
            <a:ext cx="8305799" cy="609600"/>
          </a:xfrm>
          <a:prstGeom prst="rect">
            <a:avLst/>
          </a:prstGeom>
          <a:solidFill>
            <a:srgbClr val="FFECB7"/>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400050" indent="-225425">
              <a:lnSpc>
                <a:spcPct val="115000"/>
              </a:lnSpc>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287338" indent="-176213">
              <a:lnSpc>
                <a:spcPct val="115000"/>
              </a:lnSpc>
            </a:pPr>
            <a:r>
              <a:rPr lang="en-US" sz="1600" b="1" dirty="0">
                <a:solidFill>
                  <a:srgbClr val="000000"/>
                </a:solidFill>
                <a:latin typeface="Calibri" panose="020F0502020204030204" pitchFamily="34" charset="0"/>
                <a:cs typeface="Times New Roman" panose="02020603050405020304" pitchFamily="18" charset="0"/>
              </a:rPr>
              <a:t>2.4. Make changes to ensure that referrals helpful to family caregivers flow between the ASAP and Alzheimer’s Association and vice versa.</a:t>
            </a:r>
          </a:p>
          <a:p>
            <a:pPr marL="174625" indent="-174625">
              <a:lnSpc>
                <a:spcPct val="115000"/>
              </a:lnSpc>
            </a:pPr>
            <a:endPar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Google Shape;114;g9197722f0d_0_8">
            <a:extLst>
              <a:ext uri="{FF2B5EF4-FFF2-40B4-BE49-F238E27FC236}">
                <a16:creationId xmlns:a16="http://schemas.microsoft.com/office/drawing/2014/main" xmlns="" id="{750E7A5D-DA47-480C-BCA6-1C18ADC922E3}"/>
              </a:ext>
            </a:extLst>
          </p:cNvPr>
          <p:cNvSpPr txBox="1">
            <a:spLocks/>
          </p:cNvSpPr>
          <p:nvPr/>
        </p:nvSpPr>
        <p:spPr bwMode="white">
          <a:xfrm>
            <a:off x="1066800" y="76200"/>
            <a:ext cx="4419600" cy="790473"/>
          </a:xfrm>
          <a:prstGeom prst="rect">
            <a:avLst/>
          </a:prstGeom>
          <a:noFill/>
          <a:ln w="9525" algn="ctr">
            <a:noFill/>
            <a:miter lim="800000"/>
            <a:headEnd/>
            <a:tailEnd/>
          </a:ln>
        </p:spPr>
        <p:txBody>
          <a:bodyPr spcFirstLastPara="1" vert="horz" wrap="square" lIns="91425" tIns="45700" rIns="91425" bIns="45700" numCol="1" anchor="b" anchorCtr="0" compatLnSpc="1">
            <a:prstTxWarp prst="textNoShape">
              <a:avLst/>
            </a:prstTxWarp>
            <a:noAutofit/>
          </a:bodyPr>
          <a:lstStyle>
            <a:lvl1pPr lvl="0" algn="l" rtl="0" eaLnBrk="0" fontAlgn="base" hangingPunct="0">
              <a:spcBef>
                <a:spcPts val="480"/>
              </a:spcBef>
              <a:spcAft>
                <a:spcPts val="0"/>
              </a:spcAft>
              <a:buSzPts val="1400"/>
              <a:buNone/>
              <a:tabLst>
                <a:tab pos="915988" algn="l"/>
              </a:tabLst>
              <a:defRPr sz="2400" b="1">
                <a:solidFill>
                  <a:srgbClr val="FFC000"/>
                </a:solidFill>
                <a:latin typeface="Calibri"/>
                <a:ea typeface="Calibri"/>
                <a:cs typeface="Calibri"/>
                <a:sym typeface="Calibri"/>
              </a:defRPr>
            </a:lvl1pPr>
            <a:lvl2pPr lvl="1"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2pPr>
            <a:lvl3pPr lvl="2"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3pPr>
            <a:lvl4pPr lvl="3"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4pPr>
            <a:lvl5pPr lvl="4"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5pPr>
            <a:lvl6pPr marL="457200" lvl="5"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6pPr>
            <a:lvl7pPr marL="914400" lvl="6"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7pPr>
            <a:lvl8pPr marL="1371600" lvl="7"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8pPr>
            <a:lvl9pPr marL="1828800" lvl="8"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9pPr>
          </a:lstStyle>
          <a:p>
            <a:pPr>
              <a:spcBef>
                <a:spcPts val="0"/>
              </a:spcBef>
            </a:pPr>
            <a:r>
              <a:rPr lang="en-US" kern="0" dirty="0"/>
              <a:t/>
            </a:r>
            <a:br>
              <a:rPr lang="en-US" kern="0" dirty="0"/>
            </a:br>
            <a:r>
              <a:rPr lang="en-US" kern="0" dirty="0"/>
              <a:t/>
            </a:r>
            <a:br>
              <a:rPr lang="en-US" kern="0" dirty="0"/>
            </a:br>
            <a:r>
              <a:rPr lang="en-US" kern="0" dirty="0"/>
              <a:t>Workgroup Recommendations </a:t>
            </a:r>
            <a:br>
              <a:rPr lang="en-US" kern="0" dirty="0"/>
            </a:br>
            <a:r>
              <a:rPr lang="en-US" kern="0" dirty="0"/>
              <a:t>and Implementation Strategies</a:t>
            </a:r>
          </a:p>
        </p:txBody>
      </p:sp>
    </p:spTree>
    <p:extLst>
      <p:ext uri="{BB962C8B-B14F-4D97-AF65-F5344CB8AC3E}">
        <p14:creationId xmlns:p14="http://schemas.microsoft.com/office/powerpoint/2010/main" val="927466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3"/>
          <p:cNvSpPr txBox="1"/>
          <p:nvPr/>
        </p:nvSpPr>
        <p:spPr>
          <a:xfrm>
            <a:off x="419100" y="2117850"/>
            <a:ext cx="8305800" cy="2759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200" b="0" i="0" u="none" strike="noStrike" cap="none">
              <a:solidFill>
                <a:schemeClr val="dk1"/>
              </a:solidFill>
              <a:latin typeface="Calibri"/>
              <a:ea typeface="Calibri"/>
              <a:cs typeface="Calibri"/>
              <a:sym typeface="Calibri"/>
            </a:endParaRPr>
          </a:p>
          <a:p>
            <a:pPr marL="0" marR="0" lvl="0" indent="0" algn="l" rtl="0">
              <a:spcBef>
                <a:spcPts val="440"/>
              </a:spcBef>
              <a:spcAft>
                <a:spcPts val="0"/>
              </a:spcAft>
              <a:buNone/>
            </a:pPr>
            <a:endParaRPr sz="2200" b="0" i="0" u="none" strike="noStrike" cap="none">
              <a:solidFill>
                <a:schemeClr val="dk1"/>
              </a:solidFill>
              <a:highlight>
                <a:srgbClr val="FFFF00"/>
              </a:highlight>
              <a:latin typeface="Calibri"/>
              <a:ea typeface="Calibri"/>
              <a:cs typeface="Calibri"/>
              <a:sym typeface="Calibri"/>
            </a:endParaRPr>
          </a:p>
          <a:p>
            <a:pPr marL="0" marR="0" lvl="0" indent="0" algn="l" rtl="0">
              <a:spcBef>
                <a:spcPts val="440"/>
              </a:spcBef>
              <a:spcAft>
                <a:spcPts val="0"/>
              </a:spcAft>
              <a:buNone/>
            </a:pPr>
            <a:endParaRPr sz="2200" b="0" i="0" u="none" strike="noStrike" cap="none">
              <a:solidFill>
                <a:schemeClr val="dk1"/>
              </a:solidFill>
              <a:highlight>
                <a:srgbClr val="FFFF00"/>
              </a:highlight>
              <a:latin typeface="Calibri"/>
              <a:ea typeface="Calibri"/>
              <a:cs typeface="Calibri"/>
              <a:sym typeface="Calibri"/>
            </a:endParaRPr>
          </a:p>
          <a:p>
            <a:pPr marL="0" marR="0" lvl="0" indent="0" algn="l" rtl="0">
              <a:spcBef>
                <a:spcPts val="440"/>
              </a:spcBef>
              <a:spcAft>
                <a:spcPts val="0"/>
              </a:spcAft>
              <a:buNone/>
            </a:pPr>
            <a:endParaRPr sz="2200" b="0" i="0" u="none" strike="noStrike" cap="none">
              <a:solidFill>
                <a:schemeClr val="dk1"/>
              </a:solidFill>
              <a:highlight>
                <a:srgbClr val="FFFF00"/>
              </a:highlight>
              <a:latin typeface="Calibri"/>
              <a:ea typeface="Calibri"/>
              <a:cs typeface="Calibri"/>
              <a:sym typeface="Calibri"/>
            </a:endParaRPr>
          </a:p>
          <a:p>
            <a:pPr marL="0" marR="0" lvl="0" indent="0" algn="l" rtl="0">
              <a:spcBef>
                <a:spcPts val="440"/>
              </a:spcBef>
              <a:spcAft>
                <a:spcPts val="0"/>
              </a:spcAft>
              <a:buNone/>
            </a:pPr>
            <a:endParaRPr sz="2200" b="0" i="0" u="none" strike="noStrike" cap="none">
              <a:solidFill>
                <a:schemeClr val="dk1"/>
              </a:solidFill>
              <a:highlight>
                <a:srgbClr val="FFFF00"/>
              </a:highlight>
              <a:latin typeface="Calibri"/>
              <a:ea typeface="Calibri"/>
              <a:cs typeface="Calibri"/>
              <a:sym typeface="Calibri"/>
            </a:endParaRPr>
          </a:p>
          <a:p>
            <a:pPr marL="0" marR="0" lvl="0" indent="0" algn="l" rtl="0">
              <a:spcBef>
                <a:spcPts val="440"/>
              </a:spcBef>
              <a:spcAft>
                <a:spcPts val="0"/>
              </a:spcAft>
              <a:buNone/>
            </a:pPr>
            <a:endParaRPr sz="2200" b="0" i="0" u="none" strike="noStrike" cap="none">
              <a:solidFill>
                <a:schemeClr val="dk1"/>
              </a:solidFill>
              <a:highlight>
                <a:srgbClr val="FFFF00"/>
              </a:highlight>
              <a:latin typeface="Calibri"/>
              <a:ea typeface="Calibri"/>
              <a:cs typeface="Calibri"/>
              <a:sym typeface="Calibri"/>
            </a:endParaRPr>
          </a:p>
          <a:p>
            <a:pPr marL="0" marR="0" lvl="0" indent="0" algn="l" rtl="0">
              <a:spcBef>
                <a:spcPts val="440"/>
              </a:spcBef>
              <a:spcAft>
                <a:spcPts val="0"/>
              </a:spcAft>
              <a:buNone/>
            </a:pPr>
            <a:endParaRPr sz="2200" b="0" i="0" u="none" strike="noStrike" cap="none">
              <a:solidFill>
                <a:schemeClr val="dk1"/>
              </a:solidFill>
              <a:highlight>
                <a:srgbClr val="FFFF00"/>
              </a:highlight>
              <a:latin typeface="Calibri"/>
              <a:ea typeface="Calibri"/>
              <a:cs typeface="Calibri"/>
              <a:sym typeface="Calibri"/>
            </a:endParaRPr>
          </a:p>
          <a:p>
            <a:pPr marL="0" marR="0" lvl="0" indent="0" algn="l" rtl="0">
              <a:spcBef>
                <a:spcPts val="440"/>
              </a:spcBef>
              <a:spcAft>
                <a:spcPts val="0"/>
              </a:spcAft>
              <a:buNone/>
            </a:pPr>
            <a:endParaRPr sz="2200" b="0" i="0" u="none" strike="noStrike" cap="none">
              <a:solidFill>
                <a:schemeClr val="dk1"/>
              </a:solidFill>
              <a:highlight>
                <a:srgbClr val="FFFF00"/>
              </a:highlight>
              <a:latin typeface="Calibri"/>
              <a:ea typeface="Calibri"/>
              <a:cs typeface="Calibri"/>
              <a:sym typeface="Calibri"/>
            </a:endParaRPr>
          </a:p>
          <a:p>
            <a:pPr marL="0" marR="0" lvl="0" indent="0" algn="ctr" rtl="0">
              <a:spcBef>
                <a:spcPts val="220"/>
              </a:spcBef>
              <a:spcAft>
                <a:spcPts val="0"/>
              </a:spcAft>
              <a:buNone/>
            </a:pPr>
            <a:endParaRPr sz="1100" b="0" i="0" u="none" strike="noStrike" cap="none">
              <a:solidFill>
                <a:schemeClr val="dk1"/>
              </a:solidFill>
              <a:highlight>
                <a:srgbClr val="FFFF00"/>
              </a:highlight>
              <a:latin typeface="Arial"/>
              <a:ea typeface="Arial"/>
              <a:cs typeface="Arial"/>
              <a:sym typeface="Arial"/>
            </a:endParaRPr>
          </a:p>
        </p:txBody>
      </p:sp>
      <p:sp>
        <p:nvSpPr>
          <p:cNvPr id="48" name="Google Shape;48;p3"/>
          <p:cNvSpPr txBox="1">
            <a:spLocks noGrp="1"/>
          </p:cNvSpPr>
          <p:nvPr>
            <p:ph type="title"/>
          </p:nvPr>
        </p:nvSpPr>
        <p:spPr>
          <a:xfrm>
            <a:off x="1066800" y="76200"/>
            <a:ext cx="55118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
            </a:r>
            <a:br>
              <a:rPr lang="en-US"/>
            </a:br>
            <a:r>
              <a:rPr lang="en-US"/>
              <a:t/>
            </a:r>
            <a:br>
              <a:rPr lang="en-US"/>
            </a:br>
            <a:r>
              <a:rPr lang="en-US"/>
              <a:t>Chapter 220 of the Acts of 2018</a:t>
            </a:r>
            <a:br>
              <a:rPr lang="en-US"/>
            </a:br>
            <a:r>
              <a:rPr lang="en-US"/>
              <a:t>Status Update</a:t>
            </a:r>
            <a:endParaRPr/>
          </a:p>
        </p:txBody>
      </p:sp>
      <p:sp>
        <p:nvSpPr>
          <p:cNvPr id="49" name="Google Shape;49;p3"/>
          <p:cNvSpPr txBox="1"/>
          <p:nvPr/>
        </p:nvSpPr>
        <p:spPr>
          <a:xfrm>
            <a:off x="381000" y="2011400"/>
            <a:ext cx="5283300" cy="4124166"/>
          </a:xfrm>
          <a:prstGeom prst="rect">
            <a:avLst/>
          </a:prstGeom>
          <a:noFill/>
          <a:ln>
            <a:noFill/>
          </a:ln>
        </p:spPr>
        <p:txBody>
          <a:bodyPr spcFirstLastPara="1" wrap="square" lIns="91425" tIns="45700" rIns="91425" bIns="45700" anchor="t" anchorCtr="0">
            <a:spAutoFit/>
          </a:bodyPr>
          <a:lstStyle/>
          <a:p>
            <a:pPr marL="457200" marR="0" lvl="0" indent="-374650" algn="l" rtl="0">
              <a:spcBef>
                <a:spcPts val="0"/>
              </a:spcBef>
              <a:spcAft>
                <a:spcPts val="0"/>
              </a:spcAft>
              <a:buClr>
                <a:schemeClr val="dk1"/>
              </a:buClr>
              <a:buSzPts val="2300"/>
              <a:buFont typeface="Arial"/>
              <a:buChar char="•"/>
            </a:pPr>
            <a:r>
              <a:rPr lang="en-US" sz="1600" b="0" i="0" u="none" strike="noStrike" cap="none" dirty="0">
                <a:solidFill>
                  <a:schemeClr val="dk1"/>
                </a:solidFill>
                <a:latin typeface="+mj-lt"/>
                <a:ea typeface="Arial"/>
                <a:cs typeface="Arial"/>
                <a:sym typeface="Arial"/>
              </a:rPr>
              <a:t>Alzheimer’s and deme</a:t>
            </a:r>
            <a:r>
              <a:rPr lang="en-US" sz="1600" dirty="0">
                <a:solidFill>
                  <a:schemeClr val="dk1"/>
                </a:solidFill>
                <a:latin typeface="+mj-lt"/>
              </a:rPr>
              <a:t>ntia </a:t>
            </a:r>
            <a:r>
              <a:rPr lang="en-US" sz="1600" b="0" i="0" u="none" strike="noStrike" cap="none" dirty="0">
                <a:solidFill>
                  <a:schemeClr val="dk1"/>
                </a:solidFill>
                <a:latin typeface="+mj-lt"/>
                <a:ea typeface="Arial"/>
                <a:cs typeface="Arial"/>
                <a:sym typeface="Arial"/>
              </a:rPr>
              <a:t>prevalence and cost.</a:t>
            </a:r>
          </a:p>
          <a:p>
            <a:pPr marL="457200" marR="0" lvl="0" indent="-374650" algn="l" rtl="0">
              <a:spcBef>
                <a:spcPts val="0"/>
              </a:spcBef>
              <a:spcAft>
                <a:spcPts val="0"/>
              </a:spcAft>
              <a:buClr>
                <a:schemeClr val="dk1"/>
              </a:buClr>
              <a:buSzPts val="2300"/>
              <a:buFont typeface="Arial"/>
              <a:buChar char="•"/>
            </a:pPr>
            <a:endParaRPr dirty="0">
              <a:latin typeface="+mj-lt"/>
            </a:endParaRPr>
          </a:p>
          <a:p>
            <a:pPr marL="457200" marR="0" lvl="0" indent="-374650" algn="l" rtl="0">
              <a:spcBef>
                <a:spcPts val="0"/>
              </a:spcBef>
              <a:spcAft>
                <a:spcPts val="0"/>
              </a:spcAft>
              <a:buClr>
                <a:schemeClr val="dk1"/>
              </a:buClr>
              <a:buSzPts val="2300"/>
              <a:buFont typeface="Arial"/>
              <a:buChar char="•"/>
            </a:pPr>
            <a:r>
              <a:rPr lang="en-US" sz="1600" b="0" i="0" u="none" strike="noStrike" cap="none" dirty="0">
                <a:solidFill>
                  <a:schemeClr val="dk1"/>
                </a:solidFill>
                <a:latin typeface="+mj-lt"/>
                <a:ea typeface="Arial"/>
                <a:cs typeface="Arial"/>
                <a:sym typeface="Arial"/>
              </a:rPr>
              <a:t>Diagnosis or lack thereof- less than 50% of people with dementia are diagnosed and of those diagnosed less than 50% are told of their diagnosis.</a:t>
            </a:r>
          </a:p>
          <a:p>
            <a:pPr marL="457200" marR="0" lvl="0" indent="-374650" algn="l" rtl="0">
              <a:spcBef>
                <a:spcPts val="0"/>
              </a:spcBef>
              <a:spcAft>
                <a:spcPts val="0"/>
              </a:spcAft>
              <a:buClr>
                <a:schemeClr val="dk1"/>
              </a:buClr>
              <a:buSzPts val="2300"/>
              <a:buFont typeface="Arial"/>
              <a:buChar char="•"/>
            </a:pPr>
            <a:endParaRPr dirty="0">
              <a:latin typeface="+mj-lt"/>
            </a:endParaRPr>
          </a:p>
          <a:p>
            <a:pPr marL="457200" marR="0" lvl="0" indent="-374650" algn="l" rtl="0">
              <a:spcBef>
                <a:spcPts val="0"/>
              </a:spcBef>
              <a:spcAft>
                <a:spcPts val="0"/>
              </a:spcAft>
              <a:buClr>
                <a:schemeClr val="dk1"/>
              </a:buClr>
              <a:buSzPts val="2300"/>
              <a:buFont typeface="Arial"/>
              <a:buChar char="•"/>
            </a:pPr>
            <a:r>
              <a:rPr lang="en-US" sz="1600" b="0" i="0" u="none" strike="noStrike" cap="none" dirty="0">
                <a:solidFill>
                  <a:schemeClr val="dk1"/>
                </a:solidFill>
                <a:latin typeface="+mj-lt"/>
                <a:ea typeface="Arial"/>
                <a:cs typeface="Arial"/>
                <a:sym typeface="Arial"/>
              </a:rPr>
              <a:t>MA is ranked 6th highest in the nation for hospital readmission rates for Medicare beneficiaries with Alzheimer’s; adds </a:t>
            </a:r>
            <a:r>
              <a:rPr lang="en-US" sz="1600" dirty="0">
                <a:solidFill>
                  <a:schemeClr val="dk1"/>
                </a:solidFill>
                <a:latin typeface="+mj-lt"/>
              </a:rPr>
              <a:t>to cost and contributes to poor quality of care. </a:t>
            </a:r>
          </a:p>
          <a:p>
            <a:pPr marL="82550" marR="0" lvl="0" algn="l" rtl="0">
              <a:spcBef>
                <a:spcPts val="0"/>
              </a:spcBef>
              <a:spcAft>
                <a:spcPts val="0"/>
              </a:spcAft>
              <a:buClr>
                <a:schemeClr val="dk1"/>
              </a:buClr>
              <a:buSzPts val="2300"/>
            </a:pPr>
            <a:endParaRPr dirty="0">
              <a:latin typeface="+mj-lt"/>
            </a:endParaRPr>
          </a:p>
          <a:p>
            <a:pPr marL="457200" marR="0" lvl="0" indent="-374650" algn="l" rtl="0">
              <a:spcBef>
                <a:spcPts val="0"/>
              </a:spcBef>
              <a:spcAft>
                <a:spcPts val="0"/>
              </a:spcAft>
              <a:buClr>
                <a:schemeClr val="dk1"/>
              </a:buClr>
              <a:buSzPts val="2300"/>
              <a:buFont typeface="Arial"/>
              <a:buChar char="•"/>
            </a:pPr>
            <a:r>
              <a:rPr lang="en-US" sz="1600" b="0" i="0" u="none" strike="noStrike" cap="none" dirty="0">
                <a:solidFill>
                  <a:schemeClr val="dk1"/>
                </a:solidFill>
                <a:latin typeface="+mj-lt"/>
                <a:ea typeface="Arial"/>
                <a:cs typeface="Arial"/>
                <a:sym typeface="Arial"/>
              </a:rPr>
              <a:t>Care standards have been established in long-term care (</a:t>
            </a:r>
            <a:r>
              <a:rPr lang="en-US" sz="1600" dirty="0">
                <a:solidFill>
                  <a:schemeClr val="dk1"/>
                </a:solidFill>
                <a:latin typeface="+mj-lt"/>
              </a:rPr>
              <a:t>SNFs, ALFs</a:t>
            </a:r>
            <a:r>
              <a:rPr lang="en-US" sz="1600" b="0" i="0" u="none" strike="noStrike" cap="none" dirty="0">
                <a:solidFill>
                  <a:schemeClr val="dk1"/>
                </a:solidFill>
                <a:latin typeface="+mj-lt"/>
                <a:ea typeface="Arial"/>
                <a:cs typeface="Arial"/>
                <a:sym typeface="Arial"/>
              </a:rPr>
              <a:t>) and home care; acute care setting </a:t>
            </a:r>
            <a:r>
              <a:rPr lang="en-US" sz="1600" dirty="0">
                <a:solidFill>
                  <a:schemeClr val="dk1"/>
                </a:solidFill>
                <a:latin typeface="+mj-lt"/>
              </a:rPr>
              <a:t>is</a:t>
            </a:r>
            <a:r>
              <a:rPr lang="en-US" sz="1600" b="0" i="0" u="none" strike="noStrike" cap="none" dirty="0">
                <a:solidFill>
                  <a:schemeClr val="dk1"/>
                </a:solidFill>
                <a:latin typeface="+mj-lt"/>
                <a:ea typeface="Arial"/>
                <a:cs typeface="Arial"/>
                <a:sym typeface="Arial"/>
              </a:rPr>
              <a:t> the last frontier.</a:t>
            </a:r>
            <a:endParaRPr sz="1600" b="0" i="1" u="none" strike="noStrike" cap="none" dirty="0">
              <a:solidFill>
                <a:schemeClr val="dk1"/>
              </a:solidFill>
              <a:latin typeface="+mj-lt"/>
              <a:ea typeface="Arial"/>
              <a:cs typeface="Arial"/>
              <a:sym typeface="Arial"/>
            </a:endParaRPr>
          </a:p>
          <a:p>
            <a:pPr marL="0" marR="0" lvl="0" indent="0" algn="l" rtl="0">
              <a:spcBef>
                <a:spcPts val="0"/>
              </a:spcBef>
              <a:spcAft>
                <a:spcPts val="0"/>
              </a:spcAft>
              <a:buClr>
                <a:schemeClr val="dk1"/>
              </a:buClr>
              <a:buSzPts val="1600"/>
              <a:buFont typeface="Noto Sans Symbols"/>
              <a:buNone/>
            </a:pPr>
            <a:endParaRPr sz="1600" b="0" i="0" u="none" strike="noStrike" cap="none" dirty="0">
              <a:solidFill>
                <a:schemeClr val="dk1"/>
              </a:solidFill>
              <a:latin typeface="+mj-lt"/>
              <a:ea typeface="Book Antiqua"/>
              <a:cs typeface="Book Antiqua"/>
              <a:sym typeface="Book Antiqua"/>
            </a:endParaRPr>
          </a:p>
        </p:txBody>
      </p:sp>
      <p:sp>
        <p:nvSpPr>
          <p:cNvPr id="50" name="Google Shape;50;p3"/>
          <p:cNvSpPr txBox="1"/>
          <p:nvPr/>
        </p:nvSpPr>
        <p:spPr>
          <a:xfrm>
            <a:off x="253875" y="1116700"/>
            <a:ext cx="61377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Noto Sans Symbols"/>
              <a:buNone/>
            </a:pPr>
            <a:r>
              <a:rPr lang="en-US" sz="2000" b="0" i="0" u="none" strike="noStrike" cap="none" dirty="0">
                <a:solidFill>
                  <a:schemeClr val="dk1"/>
                </a:solidFill>
                <a:latin typeface="+mj-lt"/>
                <a:ea typeface="Book Antiqua"/>
                <a:cs typeface="Book Antiqua"/>
                <a:sym typeface="Book Antiqua"/>
              </a:rPr>
              <a:t>Top Issues Facing the Commonwealth</a:t>
            </a:r>
            <a:r>
              <a:rPr lang="en-US" sz="2000" dirty="0">
                <a:solidFill>
                  <a:schemeClr val="dk1"/>
                </a:solidFill>
                <a:latin typeface="+mj-lt"/>
                <a:ea typeface="Book Antiqua"/>
                <a:cs typeface="Book Antiqua"/>
                <a:sym typeface="Book Antiqua"/>
              </a:rPr>
              <a:t> that </a:t>
            </a:r>
            <a:r>
              <a:rPr lang="en-US" sz="2000" dirty="0">
                <a:solidFill>
                  <a:schemeClr val="dk1"/>
                </a:solidFill>
                <a:latin typeface="+mj-lt"/>
                <a:ea typeface="Book Antiqua"/>
                <a:cs typeface="Book Antiqua"/>
                <a:sym typeface="Book Antiqu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Led</a:t>
            </a:r>
            <a:r>
              <a:rPr lang="en-US" sz="2000" dirty="0">
                <a:solidFill>
                  <a:schemeClr val="dk1"/>
                </a:solidFill>
                <a:latin typeface="+mj-lt"/>
                <a:ea typeface="Book Antiqua"/>
                <a:cs typeface="Book Antiqua"/>
                <a:sym typeface="Book Antiqua"/>
              </a:rPr>
              <a:t> to Legislative Action</a:t>
            </a:r>
            <a:endParaRPr dirty="0">
              <a:latin typeface="+mj-lt"/>
            </a:endParaRPr>
          </a:p>
        </p:txBody>
      </p:sp>
      <p:pic>
        <p:nvPicPr>
          <p:cNvPr id="51" name="Google Shape;51;p3"/>
          <p:cNvPicPr preferRelativeResize="0"/>
          <p:nvPr/>
        </p:nvPicPr>
        <p:blipFill>
          <a:blip r:embed="rId3">
            <a:alphaModFix/>
          </a:blip>
          <a:stretch>
            <a:fillRect/>
          </a:stretch>
        </p:blipFill>
        <p:spPr>
          <a:xfrm>
            <a:off x="6578600" y="1736950"/>
            <a:ext cx="1428100" cy="453207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9197722f0d_0_8"/>
          <p:cNvSpPr txBox="1">
            <a:spLocks noGrp="1"/>
          </p:cNvSpPr>
          <p:nvPr>
            <p:ph type="title"/>
          </p:nvPr>
        </p:nvSpPr>
        <p:spPr>
          <a:xfrm>
            <a:off x="1066800" y="76200"/>
            <a:ext cx="55119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
            </a:r>
            <a:br>
              <a:rPr lang="en-US" dirty="0"/>
            </a:br>
            <a:r>
              <a:rPr lang="en-US" dirty="0"/>
              <a:t/>
            </a:r>
            <a:br>
              <a:rPr lang="en-US" dirty="0"/>
            </a:br>
            <a:endParaRPr dirty="0"/>
          </a:p>
        </p:txBody>
      </p:sp>
      <p:sp>
        <p:nvSpPr>
          <p:cNvPr id="116" name="Google Shape;116;g9197722f0d_0_8"/>
          <p:cNvSpPr txBox="1"/>
          <p:nvPr/>
        </p:nvSpPr>
        <p:spPr>
          <a:xfrm>
            <a:off x="211150" y="1718854"/>
            <a:ext cx="8765236" cy="4410891"/>
          </a:xfrm>
          <a:prstGeom prst="rect">
            <a:avLst/>
          </a:prstGeom>
          <a:noFill/>
          <a:ln>
            <a:noFill/>
          </a:ln>
        </p:spPr>
        <p:txBody>
          <a:bodyPr spcFirstLastPara="1" wrap="square" lIns="91425" tIns="91425" rIns="91425" bIns="91425" anchor="t" anchorCtr="0">
            <a:noAutofit/>
          </a:bodyPr>
          <a:lstStyle/>
          <a:p>
            <a:pPr>
              <a:lnSpc>
                <a:spcPct val="115000"/>
              </a:lnSpc>
            </a:pPr>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“SECRET SHOPPER” EXERCISE (Continued…)</a:t>
            </a:r>
          </a:p>
          <a:p>
            <a:pPr marL="120650" lvl="0" algn="l" rtl="0">
              <a:spcBef>
                <a:spcPts val="0"/>
              </a:spcBef>
              <a:spcAft>
                <a:spcPts val="0"/>
              </a:spcAft>
              <a:buSzPts val="1700"/>
            </a:pPr>
            <a:endParaRPr lang="en-US" sz="300" b="1" dirty="0">
              <a:latin typeface="Calibri" panose="020F0502020204030204" pitchFamily="34" charset="0"/>
              <a:cs typeface="Times New Roman" panose="02020603050405020304" pitchFamily="18" charset="0"/>
            </a:endParaRPr>
          </a:p>
          <a:p>
            <a:pPr marL="120650" lvl="0" algn="l" rtl="0">
              <a:spcBef>
                <a:spcPts val="0"/>
              </a:spcBef>
              <a:spcAft>
                <a:spcPts val="0"/>
              </a:spcAft>
              <a:buSzPts val="1700"/>
            </a:pPr>
            <a:endParaRPr lang="en-US" sz="300" b="1" dirty="0">
              <a:latin typeface="Calibri" panose="020F0502020204030204" pitchFamily="34" charset="0"/>
              <a:cs typeface="Times New Roman" panose="02020603050405020304" pitchFamily="18" charset="0"/>
            </a:endParaRPr>
          </a:p>
          <a:p>
            <a:pPr marL="120650" lvl="0" algn="l" rtl="0">
              <a:spcBef>
                <a:spcPts val="0"/>
              </a:spcBef>
              <a:spcAft>
                <a:spcPts val="0"/>
              </a:spcAft>
              <a:buSzPts val="1700"/>
            </a:pPr>
            <a:endParaRPr lang="en-US" sz="300" b="1" dirty="0">
              <a:latin typeface="Calibri" panose="020F0502020204030204" pitchFamily="34" charset="0"/>
              <a:cs typeface="Times New Roman" panose="02020603050405020304" pitchFamily="18" charset="0"/>
            </a:endParaRPr>
          </a:p>
          <a:p>
            <a:pPr marL="120650" lvl="0" algn="l" rtl="0">
              <a:spcBef>
                <a:spcPts val="0"/>
              </a:spcBef>
              <a:spcAft>
                <a:spcPts val="0"/>
              </a:spcAft>
              <a:buSzPts val="1700"/>
            </a:pPr>
            <a:r>
              <a:rPr lang="en-US" sz="1600" b="1" dirty="0">
                <a:latin typeface="Calibri" panose="020F0502020204030204" pitchFamily="34" charset="0"/>
                <a:cs typeface="Times New Roman" panose="02020603050405020304" pitchFamily="18" charset="0"/>
              </a:rPr>
              <a:t>Recommendations</a:t>
            </a:r>
          </a:p>
          <a:p>
            <a:pPr marL="120650" lvl="0" algn="l" rtl="0">
              <a:spcBef>
                <a:spcPts val="0"/>
              </a:spcBef>
              <a:spcAft>
                <a:spcPts val="0"/>
              </a:spcAft>
              <a:buSzPts val="1700"/>
            </a:pPr>
            <a:endParaRPr lang="en-US" b="1" dirty="0">
              <a:latin typeface="Calibri" panose="020F0502020204030204" pitchFamily="34" charset="0"/>
              <a:cs typeface="Times New Roman" panose="02020603050405020304" pitchFamily="18" charset="0"/>
            </a:endParaRPr>
          </a:p>
          <a:p>
            <a:pPr marL="120650" lvl="0" algn="l" rtl="0">
              <a:spcBef>
                <a:spcPts val="0"/>
              </a:spcBef>
              <a:spcAft>
                <a:spcPts val="0"/>
              </a:spcAft>
              <a:buSzPts val="1700"/>
            </a:pPr>
            <a:endParaRPr lang="en-US" sz="1050" b="1" dirty="0">
              <a:latin typeface="Calibri" panose="020F0502020204030204" pitchFamily="34" charset="0"/>
              <a:cs typeface="Times New Roman" panose="02020603050405020304" pitchFamily="18" charset="0"/>
            </a:endParaRPr>
          </a:p>
          <a:p>
            <a:pPr marL="120650" lvl="0" algn="l" rtl="0">
              <a:spcBef>
                <a:spcPts val="0"/>
              </a:spcBef>
              <a:spcAft>
                <a:spcPts val="0"/>
              </a:spcAft>
              <a:buSzPts val="1700"/>
            </a:pPr>
            <a:endParaRPr lang="en-US" sz="1050" b="1" dirty="0">
              <a:latin typeface="Calibri" panose="020F0502020204030204" pitchFamily="34" charset="0"/>
              <a:cs typeface="Times New Roman" panose="02020603050405020304" pitchFamily="18" charset="0"/>
            </a:endParaRPr>
          </a:p>
          <a:p>
            <a:pPr marL="120650" lvl="0" algn="l" rtl="0">
              <a:spcBef>
                <a:spcPts val="0"/>
              </a:spcBef>
              <a:spcAft>
                <a:spcPts val="0"/>
              </a:spcAft>
              <a:buSzPts val="1700"/>
            </a:pPr>
            <a:endParaRPr lang="en-US" sz="1050" b="1" dirty="0">
              <a:latin typeface="Calibri" panose="020F0502020204030204" pitchFamily="34" charset="0"/>
              <a:cs typeface="Times New Roman" panose="02020603050405020304" pitchFamily="18" charset="0"/>
            </a:endParaRPr>
          </a:p>
          <a:p>
            <a:pPr marL="342900" indent="-230188">
              <a:lnSpc>
                <a:spcPct val="115000"/>
              </a:lnSpc>
            </a:pPr>
            <a:r>
              <a:rPr lang="en-US" sz="1600" b="1" dirty="0">
                <a:solidFill>
                  <a:srgbClr val="000000"/>
                </a:solidFill>
                <a:latin typeface="Calibri" panose="020F0502020204030204" pitchFamily="34" charset="0"/>
                <a:cs typeface="Times New Roman" panose="02020603050405020304" pitchFamily="18" charset="0"/>
              </a:rPr>
              <a:t>Implementation Strategies</a:t>
            </a:r>
          </a:p>
          <a:p>
            <a:pPr marL="455612" indent="-342900">
              <a:lnSpc>
                <a:spcPct val="115000"/>
              </a:lnSpc>
              <a:spcAft>
                <a:spcPts val="1000"/>
              </a:spcAft>
              <a:buFont typeface="+mj-lt"/>
              <a:buAutoNum type="arabicPeriod" startAt="2"/>
            </a:pPr>
            <a:r>
              <a:rPr lang="en-US" sz="1600" dirty="0">
                <a:solidFill>
                  <a:srgbClr val="000000"/>
                </a:solidFill>
                <a:latin typeface="Calibri" panose="020F0502020204030204" pitchFamily="34" charset="0"/>
                <a:cs typeface="Times New Roman" panose="02020603050405020304" pitchFamily="18" charset="0"/>
              </a:rPr>
              <a:t>Make it a standard practice that the Alzheimer’s Association include the appropriate ASAP in their referrals to dementia caregivers at first contact by:</a:t>
            </a:r>
          </a:p>
          <a:p>
            <a:pPr marL="742950" marR="0" lvl="1" indent="-285750">
              <a:lnSpc>
                <a:spcPct val="115000"/>
              </a:lnSpc>
              <a:spcBef>
                <a:spcPts val="0"/>
              </a:spcBef>
              <a:spcAft>
                <a:spcPts val="0"/>
              </a:spcAft>
              <a:buSzPct val="106000"/>
              <a:buFont typeface="Arial" panose="020B0604020202020204" pitchFamily="34" charset="0"/>
              <a:buChar char="•"/>
            </a:pPr>
            <a:r>
              <a:rPr lang="en-US" sz="1600" dirty="0">
                <a:solidFill>
                  <a:srgbClr val="000000"/>
                </a:solidFill>
                <a:latin typeface="Calibri" panose="020F0502020204030204" pitchFamily="34" charset="0"/>
                <a:cs typeface="Times New Roman" panose="02020603050405020304" pitchFamily="18" charset="0"/>
              </a:rPr>
              <a:t>Identifying staff that caregivers first encounter at the Alzheimer’s Association and include this in their training.  Staff would refer to: </a:t>
            </a:r>
            <a:r>
              <a:rPr lang="en-US" sz="1600" dirty="0">
                <a:solidFill>
                  <a:srgbClr val="000000"/>
                </a:solidFill>
                <a:latin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https://contactus.800ageinfo.com/FindAgency.aspx</a:t>
            </a:r>
            <a:r>
              <a:rPr lang="en-US" sz="1600" dirty="0">
                <a:solidFill>
                  <a:srgbClr val="000000"/>
                </a:solidFill>
                <a:latin typeface="Calibri" panose="020F0502020204030204" pitchFamily="34" charset="0"/>
                <a:cs typeface="Times New Roman" panose="02020603050405020304" pitchFamily="18" charset="0"/>
              </a:rPr>
              <a:t>       to identify the ASAP (aka “regional elder care agency”) .</a:t>
            </a:r>
          </a:p>
          <a:p>
            <a:pPr marL="742950" marR="0" lvl="1" indent="-285750">
              <a:lnSpc>
                <a:spcPct val="115000"/>
              </a:lnSpc>
              <a:spcBef>
                <a:spcPts val="0"/>
              </a:spcBef>
              <a:spcAft>
                <a:spcPts val="0"/>
              </a:spcAft>
              <a:buSzPct val="106000"/>
              <a:buFont typeface="Arial" panose="020B0604020202020204" pitchFamily="34" charset="0"/>
              <a:buChar char="•"/>
            </a:pPr>
            <a:endParaRPr lang="en-US" sz="800" dirty="0">
              <a:solidFill>
                <a:srgbClr val="000000"/>
              </a:solidFill>
              <a:latin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SzPct val="106000"/>
              <a:buFont typeface="Arial" panose="020B0604020202020204" pitchFamily="34" charset="0"/>
              <a:buChar char="•"/>
            </a:pPr>
            <a:r>
              <a:rPr lang="en-US" sz="1600" dirty="0">
                <a:solidFill>
                  <a:srgbClr val="000000"/>
                </a:solidFill>
                <a:latin typeface="Calibri" panose="020F0502020204030204" pitchFamily="34" charset="0"/>
                <a:cs typeface="Times New Roman" panose="02020603050405020304" pitchFamily="18" charset="0"/>
              </a:rPr>
              <a:t>Implementing this recommendation as well as monitoring and reporting progress (Alzheimer’s Association) to the Council.</a:t>
            </a:r>
          </a:p>
          <a:p>
            <a:pPr marL="455612" indent="-342900">
              <a:lnSpc>
                <a:spcPct val="115000"/>
              </a:lnSpc>
              <a:spcAft>
                <a:spcPts val="1000"/>
              </a:spcAft>
              <a:buFont typeface="+mj-lt"/>
              <a:buAutoNum type="arabicPeriod" startAt="2"/>
            </a:pPr>
            <a:endParaRPr lang="en-US" sz="1600" dirty="0">
              <a:solidFill>
                <a:srgbClr val="000000"/>
              </a:solidFill>
              <a:latin typeface="Calibri" panose="020F0502020204030204" pitchFamily="34" charset="0"/>
              <a:cs typeface="Times New Roman" panose="02020603050405020304" pitchFamily="18" charset="0"/>
            </a:endParaRPr>
          </a:p>
          <a:p>
            <a:pPr marL="120650" lvl="0" algn="l" rtl="0">
              <a:spcBef>
                <a:spcPts val="0"/>
              </a:spcBef>
              <a:spcAft>
                <a:spcPts val="0"/>
              </a:spcAft>
              <a:buSzPts val="1700"/>
            </a:pPr>
            <a:endParaRPr sz="1000" dirty="0"/>
          </a:p>
        </p:txBody>
      </p:sp>
      <p:sp>
        <p:nvSpPr>
          <p:cNvPr id="3" name="Rectangle 2">
            <a:extLst>
              <a:ext uri="{FF2B5EF4-FFF2-40B4-BE49-F238E27FC236}">
                <a16:creationId xmlns:a16="http://schemas.microsoft.com/office/drawing/2014/main" xmlns="" id="{FCA258E4-4CFB-486D-A885-8FBA0A7EBC9B}"/>
              </a:ext>
            </a:extLst>
          </p:cNvPr>
          <p:cNvSpPr/>
          <p:nvPr/>
        </p:nvSpPr>
        <p:spPr bwMode="auto">
          <a:xfrm>
            <a:off x="167614" y="1033054"/>
            <a:ext cx="8305799" cy="685800"/>
          </a:xfrm>
          <a:prstGeom prst="rect">
            <a:avLst/>
          </a:prstGeom>
          <a:solidFill>
            <a:schemeClr val="accent6">
              <a:lumMod val="20000"/>
              <a:lumOff val="80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60325" eaLnBrk="0" fontAlgn="base" hangingPunct="0">
              <a:spcBef>
                <a:spcPct val="0"/>
              </a:spcBef>
              <a:spcAft>
                <a:spcPct val="0"/>
              </a:spcAft>
            </a:pPr>
            <a:r>
              <a:rPr lang="en-US" sz="1600" b="1" dirty="0">
                <a:solidFill>
                  <a:srgbClr val="000000"/>
                </a:solidFill>
                <a:latin typeface="Calibri" panose="020F0502020204030204" pitchFamily="34" charset="0"/>
                <a:cs typeface="Calibri" panose="020F0502020204030204" pitchFamily="34" charset="0"/>
              </a:rPr>
              <a:t>GOAL 2</a:t>
            </a:r>
          </a:p>
          <a:p>
            <a:pPr marL="60325" eaLnBrk="0" fontAlgn="base" hangingPunct="0">
              <a:spcBef>
                <a:spcPct val="0"/>
              </a:spcBef>
              <a:spcAft>
                <a:spcPct val="0"/>
              </a:spcAft>
            </a:pPr>
            <a:r>
              <a:rPr lang="en-US" sz="1600" dirty="0">
                <a:solidFill>
                  <a:srgbClr val="000000"/>
                </a:solidFill>
                <a:latin typeface="Calibri" panose="020F0502020204030204" pitchFamily="34" charset="0"/>
                <a:cs typeface="Calibri" panose="020F0502020204030204" pitchFamily="34" charset="0"/>
              </a:rPr>
              <a:t>Identify approaches to improve awareness of the pathways to available supports and services for dementia caregivers and their care partners.</a:t>
            </a:r>
          </a:p>
        </p:txBody>
      </p:sp>
      <p:sp>
        <p:nvSpPr>
          <p:cNvPr id="4" name="Rectangle 3">
            <a:extLst>
              <a:ext uri="{FF2B5EF4-FFF2-40B4-BE49-F238E27FC236}">
                <a16:creationId xmlns:a16="http://schemas.microsoft.com/office/drawing/2014/main" xmlns="" id="{92BE8378-A26C-45E4-B050-31D9ED6A9CD2}"/>
              </a:ext>
            </a:extLst>
          </p:cNvPr>
          <p:cNvSpPr/>
          <p:nvPr/>
        </p:nvSpPr>
        <p:spPr bwMode="auto">
          <a:xfrm>
            <a:off x="304800" y="2510245"/>
            <a:ext cx="8305799" cy="609600"/>
          </a:xfrm>
          <a:prstGeom prst="rect">
            <a:avLst/>
          </a:prstGeom>
          <a:solidFill>
            <a:srgbClr val="FFECB7"/>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400050" indent="-225425">
              <a:lnSpc>
                <a:spcPct val="115000"/>
              </a:lnSpc>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461963" indent="-350838">
              <a:lnSpc>
                <a:spcPct val="115000"/>
              </a:lnSpc>
            </a:pPr>
            <a:r>
              <a:rPr lang="en-US" sz="1600" b="1" dirty="0">
                <a:solidFill>
                  <a:srgbClr val="000000"/>
                </a:solidFill>
                <a:latin typeface="Calibri" panose="020F0502020204030204" pitchFamily="34" charset="0"/>
                <a:cs typeface="Times New Roman" panose="02020603050405020304" pitchFamily="18" charset="0"/>
              </a:rPr>
              <a:t>2.4. Make changes to ensure that referrals helpful to family caregivers flow between the ASAP and Alzheimer’s Association and vice versa. (Continued…)</a:t>
            </a:r>
          </a:p>
          <a:p>
            <a:pPr marL="174625" indent="-174625">
              <a:lnSpc>
                <a:spcPct val="115000"/>
              </a:lnSpc>
            </a:pPr>
            <a:endPar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Google Shape;114;g9197722f0d_0_8">
            <a:extLst>
              <a:ext uri="{FF2B5EF4-FFF2-40B4-BE49-F238E27FC236}">
                <a16:creationId xmlns:a16="http://schemas.microsoft.com/office/drawing/2014/main" xmlns="" id="{607DDED3-EF4E-4E2F-9D6C-6C322D9DC0DC}"/>
              </a:ext>
            </a:extLst>
          </p:cNvPr>
          <p:cNvSpPr txBox="1">
            <a:spLocks/>
          </p:cNvSpPr>
          <p:nvPr/>
        </p:nvSpPr>
        <p:spPr bwMode="white">
          <a:xfrm>
            <a:off x="1066800" y="76200"/>
            <a:ext cx="4419600" cy="790473"/>
          </a:xfrm>
          <a:prstGeom prst="rect">
            <a:avLst/>
          </a:prstGeom>
          <a:noFill/>
          <a:ln w="9525" algn="ctr">
            <a:noFill/>
            <a:miter lim="800000"/>
            <a:headEnd/>
            <a:tailEnd/>
          </a:ln>
        </p:spPr>
        <p:txBody>
          <a:bodyPr spcFirstLastPara="1" vert="horz" wrap="square" lIns="91425" tIns="45700" rIns="91425" bIns="45700" numCol="1" anchor="b" anchorCtr="0" compatLnSpc="1">
            <a:prstTxWarp prst="textNoShape">
              <a:avLst/>
            </a:prstTxWarp>
            <a:noAutofit/>
          </a:bodyPr>
          <a:lstStyle>
            <a:lvl1pPr lvl="0" algn="l" rtl="0" eaLnBrk="0" fontAlgn="base" hangingPunct="0">
              <a:spcBef>
                <a:spcPts val="480"/>
              </a:spcBef>
              <a:spcAft>
                <a:spcPts val="0"/>
              </a:spcAft>
              <a:buSzPts val="1400"/>
              <a:buNone/>
              <a:tabLst>
                <a:tab pos="915988" algn="l"/>
              </a:tabLst>
              <a:defRPr sz="2400" b="1">
                <a:solidFill>
                  <a:srgbClr val="FFC000"/>
                </a:solidFill>
                <a:latin typeface="Calibri"/>
                <a:ea typeface="Calibri"/>
                <a:cs typeface="Calibri"/>
                <a:sym typeface="Calibri"/>
              </a:defRPr>
            </a:lvl1pPr>
            <a:lvl2pPr lvl="1"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2pPr>
            <a:lvl3pPr lvl="2"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3pPr>
            <a:lvl4pPr lvl="3"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4pPr>
            <a:lvl5pPr lvl="4"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5pPr>
            <a:lvl6pPr marL="457200" lvl="5"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6pPr>
            <a:lvl7pPr marL="914400" lvl="6"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7pPr>
            <a:lvl8pPr marL="1371600" lvl="7"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8pPr>
            <a:lvl9pPr marL="1828800" lvl="8"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9pPr>
          </a:lstStyle>
          <a:p>
            <a:pPr>
              <a:spcBef>
                <a:spcPts val="0"/>
              </a:spcBef>
            </a:pPr>
            <a:r>
              <a:rPr lang="en-US" kern="0" dirty="0"/>
              <a:t/>
            </a:r>
            <a:br>
              <a:rPr lang="en-US" kern="0" dirty="0"/>
            </a:br>
            <a:r>
              <a:rPr lang="en-US" kern="0" dirty="0"/>
              <a:t/>
            </a:r>
            <a:br>
              <a:rPr lang="en-US" kern="0" dirty="0"/>
            </a:br>
            <a:r>
              <a:rPr lang="en-US" kern="0" dirty="0"/>
              <a:t>Workgroup Recommendations </a:t>
            </a:r>
            <a:br>
              <a:rPr lang="en-US" kern="0" dirty="0"/>
            </a:br>
            <a:r>
              <a:rPr lang="en-US" kern="0" dirty="0"/>
              <a:t>and Implementation Strategies</a:t>
            </a:r>
          </a:p>
        </p:txBody>
      </p:sp>
    </p:spTree>
    <p:extLst>
      <p:ext uri="{BB962C8B-B14F-4D97-AF65-F5344CB8AC3E}">
        <p14:creationId xmlns:p14="http://schemas.microsoft.com/office/powerpoint/2010/main" val="4794976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9197722f0d_0_8"/>
          <p:cNvSpPr txBox="1">
            <a:spLocks noGrp="1"/>
          </p:cNvSpPr>
          <p:nvPr>
            <p:ph type="title"/>
          </p:nvPr>
        </p:nvSpPr>
        <p:spPr>
          <a:xfrm>
            <a:off x="1066800" y="76200"/>
            <a:ext cx="55119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
            </a:r>
            <a:br>
              <a:rPr lang="en-US" dirty="0"/>
            </a:br>
            <a:r>
              <a:rPr lang="en-US" dirty="0"/>
              <a:t/>
            </a:r>
            <a:br>
              <a:rPr lang="en-US" dirty="0"/>
            </a:br>
            <a:endParaRPr dirty="0"/>
          </a:p>
        </p:txBody>
      </p:sp>
      <p:sp>
        <p:nvSpPr>
          <p:cNvPr id="116" name="Google Shape;116;g9197722f0d_0_8"/>
          <p:cNvSpPr txBox="1"/>
          <p:nvPr/>
        </p:nvSpPr>
        <p:spPr>
          <a:xfrm>
            <a:off x="193740" y="1837508"/>
            <a:ext cx="8765236" cy="4410891"/>
          </a:xfrm>
          <a:prstGeom prst="rect">
            <a:avLst/>
          </a:prstGeom>
          <a:noFill/>
          <a:ln>
            <a:noFill/>
          </a:ln>
        </p:spPr>
        <p:txBody>
          <a:bodyPr spcFirstLastPara="1" wrap="square" lIns="91425" tIns="91425" rIns="91425" bIns="91425" anchor="t" anchorCtr="0">
            <a:noAutofit/>
          </a:bodyPr>
          <a:lstStyle/>
          <a:p>
            <a:pPr>
              <a:lnSpc>
                <a:spcPct val="115000"/>
              </a:lnSpc>
            </a:pPr>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“SECRET SHOPPER” EXERCISE (Continued…)</a:t>
            </a:r>
          </a:p>
          <a:p>
            <a:pPr marL="120650" lvl="0" algn="l" rtl="0">
              <a:spcBef>
                <a:spcPts val="0"/>
              </a:spcBef>
              <a:spcAft>
                <a:spcPts val="0"/>
              </a:spcAft>
              <a:buSzPts val="1700"/>
            </a:pPr>
            <a:endParaRPr lang="en-US" sz="300" b="1" dirty="0">
              <a:latin typeface="Calibri" panose="020F0502020204030204" pitchFamily="34" charset="0"/>
              <a:cs typeface="Times New Roman" panose="02020603050405020304" pitchFamily="18" charset="0"/>
            </a:endParaRPr>
          </a:p>
          <a:p>
            <a:pPr marL="120650" lvl="0" algn="l" rtl="0">
              <a:spcBef>
                <a:spcPts val="0"/>
              </a:spcBef>
              <a:spcAft>
                <a:spcPts val="0"/>
              </a:spcAft>
              <a:buSzPts val="1700"/>
            </a:pPr>
            <a:r>
              <a:rPr lang="en-US" sz="1600" b="1" dirty="0">
                <a:latin typeface="Calibri" panose="020F0502020204030204" pitchFamily="34" charset="0"/>
                <a:cs typeface="Times New Roman" panose="02020603050405020304" pitchFamily="18" charset="0"/>
              </a:rPr>
              <a:t>Recommendations</a:t>
            </a:r>
          </a:p>
          <a:p>
            <a:pPr marL="120650" lvl="0" algn="l" rtl="0">
              <a:spcBef>
                <a:spcPts val="0"/>
              </a:spcBef>
              <a:spcAft>
                <a:spcPts val="0"/>
              </a:spcAft>
              <a:buSzPts val="1700"/>
            </a:pPr>
            <a:endParaRPr lang="en-US" b="1" dirty="0">
              <a:latin typeface="Calibri" panose="020F0502020204030204" pitchFamily="34" charset="0"/>
              <a:cs typeface="Times New Roman" panose="02020603050405020304" pitchFamily="18" charset="0"/>
            </a:endParaRPr>
          </a:p>
          <a:p>
            <a:pPr marL="120650" lvl="0" algn="l" rtl="0">
              <a:spcBef>
                <a:spcPts val="0"/>
              </a:spcBef>
              <a:spcAft>
                <a:spcPts val="0"/>
              </a:spcAft>
              <a:buSzPts val="1700"/>
            </a:pPr>
            <a:endParaRPr lang="en-US" sz="1050" b="1" dirty="0">
              <a:latin typeface="Calibri" panose="020F0502020204030204" pitchFamily="34" charset="0"/>
              <a:cs typeface="Times New Roman" panose="02020603050405020304" pitchFamily="18" charset="0"/>
            </a:endParaRPr>
          </a:p>
          <a:p>
            <a:pPr marL="120650" lvl="0" algn="l" rtl="0">
              <a:spcBef>
                <a:spcPts val="0"/>
              </a:spcBef>
              <a:spcAft>
                <a:spcPts val="0"/>
              </a:spcAft>
              <a:buSzPts val="1700"/>
            </a:pPr>
            <a:endParaRPr lang="en-US" sz="1050" b="1" dirty="0">
              <a:latin typeface="Calibri" panose="020F0502020204030204" pitchFamily="34" charset="0"/>
              <a:cs typeface="Times New Roman" panose="02020603050405020304" pitchFamily="18" charset="0"/>
            </a:endParaRPr>
          </a:p>
          <a:p>
            <a:pPr marL="120650" lvl="0" algn="l" rtl="0">
              <a:spcBef>
                <a:spcPts val="0"/>
              </a:spcBef>
              <a:spcAft>
                <a:spcPts val="0"/>
              </a:spcAft>
              <a:buSzPts val="1700"/>
            </a:pPr>
            <a:endParaRPr lang="en-US" sz="1050" b="1" dirty="0">
              <a:latin typeface="Calibri" panose="020F0502020204030204" pitchFamily="34" charset="0"/>
              <a:cs typeface="Times New Roman" panose="02020603050405020304" pitchFamily="18" charset="0"/>
            </a:endParaRPr>
          </a:p>
          <a:p>
            <a:pPr marL="342900" indent="-230188">
              <a:lnSpc>
                <a:spcPct val="115000"/>
              </a:lnSpc>
            </a:pPr>
            <a:r>
              <a:rPr lang="en-US" sz="1600" b="1" dirty="0">
                <a:solidFill>
                  <a:srgbClr val="000000"/>
                </a:solidFill>
                <a:latin typeface="Calibri" panose="020F0502020204030204" pitchFamily="34" charset="0"/>
                <a:cs typeface="Times New Roman" panose="02020603050405020304" pitchFamily="18" charset="0"/>
              </a:rPr>
              <a:t>Implementation Strategies</a:t>
            </a:r>
          </a:p>
          <a:p>
            <a:pPr marL="342900" indent="-230188">
              <a:lnSpc>
                <a:spcPct val="115000"/>
              </a:lnSpc>
            </a:pPr>
            <a:endParaRPr lang="en-US" sz="1000" b="1" dirty="0">
              <a:solidFill>
                <a:srgbClr val="000000"/>
              </a:solidFill>
              <a:latin typeface="Calibri" panose="020F0502020204030204" pitchFamily="34" charset="0"/>
              <a:cs typeface="Times New Roman" panose="02020603050405020304" pitchFamily="18" charset="0"/>
            </a:endParaRPr>
          </a:p>
          <a:p>
            <a:pPr marL="455612" marR="0" lvl="0" indent="-342900">
              <a:lnSpc>
                <a:spcPct val="115000"/>
              </a:lnSpc>
              <a:spcBef>
                <a:spcPts val="0"/>
              </a:spcBef>
              <a:spcAft>
                <a:spcPts val="0"/>
              </a:spcAft>
              <a:buFont typeface="+mj-lt"/>
              <a:buAutoNum type="arabicPeriod"/>
              <a:tabLst>
                <a:tab pos="40005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Identify the situations where ASAP Information and Referral (I&amp;R) staff refer dementia caregivers to the MFCSP.  </a:t>
            </a:r>
          </a:p>
          <a:p>
            <a:pPr marL="112712" marR="0" lvl="0">
              <a:lnSpc>
                <a:spcPct val="115000"/>
              </a:lnSpc>
              <a:spcBef>
                <a:spcPts val="0"/>
              </a:spcBef>
              <a:spcAft>
                <a:spcPts val="0"/>
              </a:spcAft>
              <a:tabLst>
                <a:tab pos="400050" algn="l"/>
              </a:tabLs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455612" marR="0" lvl="0" indent="-342900">
              <a:lnSpc>
                <a:spcPct val="115000"/>
              </a:lnSpc>
              <a:spcBef>
                <a:spcPts val="0"/>
              </a:spcBef>
              <a:spcAft>
                <a:spcPts val="0"/>
              </a:spcAft>
              <a:buFont typeface="+mj-lt"/>
              <a:buAutoNum type="arabicPeriod" startAt="2"/>
              <a:tabLst>
                <a:tab pos="40005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Determine if referrals to the MFCSP are being made where needed and if not, identify areas for improvement and develop an implementation plan to make those improvements.</a:t>
            </a:r>
          </a:p>
          <a:p>
            <a:pPr marL="341312" marR="0" lvl="0" indent="-228600">
              <a:lnSpc>
                <a:spcPct val="115000"/>
              </a:lnSpc>
              <a:spcBef>
                <a:spcPts val="0"/>
              </a:spcBef>
              <a:spcAft>
                <a:spcPts val="0"/>
              </a:spcAft>
              <a:buFont typeface="+mj-lt"/>
              <a:buAutoNum type="arabicPeriod" startAt="2"/>
              <a:tabLst>
                <a:tab pos="400050" algn="l"/>
              </a:tabLs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455612" marR="0" lvl="0" indent="-342900">
              <a:lnSpc>
                <a:spcPct val="115000"/>
              </a:lnSpc>
              <a:spcBef>
                <a:spcPts val="0"/>
              </a:spcBef>
              <a:spcAft>
                <a:spcPts val="1000"/>
              </a:spcAft>
              <a:buFont typeface="+mj-lt"/>
              <a:buAutoNum type="arabicPeriod" startAt="2"/>
              <a:tabLst>
                <a:tab pos="40005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Ensure that this recommendation be implemented (EOEA) and monitor and report progress to the Council using data from EOEA’s statewide referral database.</a:t>
            </a:r>
          </a:p>
          <a:p>
            <a:pPr marL="455612" indent="-342900">
              <a:lnSpc>
                <a:spcPct val="115000"/>
              </a:lnSpc>
              <a:spcAft>
                <a:spcPts val="1000"/>
              </a:spcAft>
              <a:buFont typeface="+mj-lt"/>
              <a:buAutoNum type="arabicPeriod" startAt="2"/>
            </a:pPr>
            <a:endParaRPr lang="en-US" sz="1600" dirty="0">
              <a:solidFill>
                <a:srgbClr val="000000"/>
              </a:solidFill>
              <a:latin typeface="Calibri" panose="020F0502020204030204" pitchFamily="34" charset="0"/>
              <a:cs typeface="Times New Roman" panose="02020603050405020304" pitchFamily="18" charset="0"/>
            </a:endParaRPr>
          </a:p>
          <a:p>
            <a:pPr marL="120650" lvl="0" algn="l" rtl="0">
              <a:spcBef>
                <a:spcPts val="0"/>
              </a:spcBef>
              <a:spcAft>
                <a:spcPts val="0"/>
              </a:spcAft>
              <a:buSzPts val="1700"/>
            </a:pPr>
            <a:endParaRPr sz="1000" dirty="0"/>
          </a:p>
        </p:txBody>
      </p:sp>
      <p:sp>
        <p:nvSpPr>
          <p:cNvPr id="3" name="Rectangle 2">
            <a:extLst>
              <a:ext uri="{FF2B5EF4-FFF2-40B4-BE49-F238E27FC236}">
                <a16:creationId xmlns:a16="http://schemas.microsoft.com/office/drawing/2014/main" xmlns="" id="{FCA258E4-4CFB-486D-A885-8FBA0A7EBC9B}"/>
              </a:ext>
            </a:extLst>
          </p:cNvPr>
          <p:cNvSpPr/>
          <p:nvPr/>
        </p:nvSpPr>
        <p:spPr bwMode="auto">
          <a:xfrm>
            <a:off x="167614" y="1033054"/>
            <a:ext cx="8671586" cy="685800"/>
          </a:xfrm>
          <a:prstGeom prst="rect">
            <a:avLst/>
          </a:prstGeom>
          <a:solidFill>
            <a:schemeClr val="accent6">
              <a:lumMod val="20000"/>
              <a:lumOff val="80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60325" eaLnBrk="0" fontAlgn="base" hangingPunct="0">
              <a:spcBef>
                <a:spcPct val="0"/>
              </a:spcBef>
              <a:spcAft>
                <a:spcPct val="0"/>
              </a:spcAft>
            </a:pPr>
            <a:r>
              <a:rPr lang="en-US" sz="1600" b="1" dirty="0">
                <a:solidFill>
                  <a:srgbClr val="000000"/>
                </a:solidFill>
                <a:latin typeface="Calibri" panose="020F0502020204030204" pitchFamily="34" charset="0"/>
                <a:cs typeface="Calibri" panose="020F0502020204030204" pitchFamily="34" charset="0"/>
              </a:rPr>
              <a:t>GOAL 2</a:t>
            </a:r>
          </a:p>
          <a:p>
            <a:pPr marL="60325" eaLnBrk="0" fontAlgn="base" hangingPunct="0">
              <a:spcBef>
                <a:spcPct val="0"/>
              </a:spcBef>
              <a:spcAft>
                <a:spcPct val="0"/>
              </a:spcAft>
            </a:pPr>
            <a:r>
              <a:rPr lang="en-US" sz="1600" dirty="0">
                <a:solidFill>
                  <a:srgbClr val="000000"/>
                </a:solidFill>
                <a:latin typeface="Calibri" panose="020F0502020204030204" pitchFamily="34" charset="0"/>
                <a:cs typeface="Calibri" panose="020F0502020204030204" pitchFamily="34" charset="0"/>
              </a:rPr>
              <a:t>Identify approaches to improve awareness of the pathways to available supports and services for dementia caregivers and their care partners.</a:t>
            </a:r>
          </a:p>
        </p:txBody>
      </p:sp>
      <p:sp>
        <p:nvSpPr>
          <p:cNvPr id="4" name="Rectangle 3">
            <a:extLst>
              <a:ext uri="{FF2B5EF4-FFF2-40B4-BE49-F238E27FC236}">
                <a16:creationId xmlns:a16="http://schemas.microsoft.com/office/drawing/2014/main" xmlns="" id="{92BE8378-A26C-45E4-B050-31D9ED6A9CD2}"/>
              </a:ext>
            </a:extLst>
          </p:cNvPr>
          <p:cNvSpPr/>
          <p:nvPr/>
        </p:nvSpPr>
        <p:spPr bwMode="auto">
          <a:xfrm>
            <a:off x="304800" y="2590800"/>
            <a:ext cx="8534400" cy="609600"/>
          </a:xfrm>
          <a:prstGeom prst="rect">
            <a:avLst/>
          </a:prstGeom>
          <a:solidFill>
            <a:srgbClr val="FFECB7"/>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400050" indent="-225425">
              <a:lnSpc>
                <a:spcPct val="115000"/>
              </a:lnSpc>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287338" indent="-227013">
              <a:lnSpc>
                <a:spcPct val="115000"/>
              </a:lnSpc>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2.5. Require that ASAP staff include in their referrals the Massachusetts Family Caregiver Support Program (MFCSP) when such a referral would likely be helpful to a dementia caregiver.</a:t>
            </a:r>
          </a:p>
          <a:p>
            <a:pPr marL="174625" indent="-174625">
              <a:lnSpc>
                <a:spcPct val="115000"/>
              </a:lnSpc>
            </a:pPr>
            <a:endPar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Google Shape;114;g9197722f0d_0_8">
            <a:extLst>
              <a:ext uri="{FF2B5EF4-FFF2-40B4-BE49-F238E27FC236}">
                <a16:creationId xmlns:a16="http://schemas.microsoft.com/office/drawing/2014/main" xmlns="" id="{8D0B84BE-51F3-4F73-883A-D8846406A0F3}"/>
              </a:ext>
            </a:extLst>
          </p:cNvPr>
          <p:cNvSpPr txBox="1">
            <a:spLocks/>
          </p:cNvSpPr>
          <p:nvPr/>
        </p:nvSpPr>
        <p:spPr bwMode="white">
          <a:xfrm>
            <a:off x="1066800" y="76200"/>
            <a:ext cx="4419600" cy="790473"/>
          </a:xfrm>
          <a:prstGeom prst="rect">
            <a:avLst/>
          </a:prstGeom>
          <a:noFill/>
          <a:ln w="9525" algn="ctr">
            <a:noFill/>
            <a:miter lim="800000"/>
            <a:headEnd/>
            <a:tailEnd/>
          </a:ln>
        </p:spPr>
        <p:txBody>
          <a:bodyPr spcFirstLastPara="1" vert="horz" wrap="square" lIns="91425" tIns="45700" rIns="91425" bIns="45700" numCol="1" anchor="b" anchorCtr="0" compatLnSpc="1">
            <a:prstTxWarp prst="textNoShape">
              <a:avLst/>
            </a:prstTxWarp>
            <a:noAutofit/>
          </a:bodyPr>
          <a:lstStyle>
            <a:lvl1pPr lvl="0" algn="l" rtl="0" eaLnBrk="0" fontAlgn="base" hangingPunct="0">
              <a:spcBef>
                <a:spcPts val="480"/>
              </a:spcBef>
              <a:spcAft>
                <a:spcPts val="0"/>
              </a:spcAft>
              <a:buSzPts val="1400"/>
              <a:buNone/>
              <a:tabLst>
                <a:tab pos="915988" algn="l"/>
              </a:tabLst>
              <a:defRPr sz="2400" b="1">
                <a:solidFill>
                  <a:srgbClr val="FFC000"/>
                </a:solidFill>
                <a:latin typeface="Calibri"/>
                <a:ea typeface="Calibri"/>
                <a:cs typeface="Calibri"/>
                <a:sym typeface="Calibri"/>
              </a:defRPr>
            </a:lvl1pPr>
            <a:lvl2pPr lvl="1"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2pPr>
            <a:lvl3pPr lvl="2"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3pPr>
            <a:lvl4pPr lvl="3"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4pPr>
            <a:lvl5pPr lvl="4"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5pPr>
            <a:lvl6pPr marL="457200" lvl="5"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6pPr>
            <a:lvl7pPr marL="914400" lvl="6"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7pPr>
            <a:lvl8pPr marL="1371600" lvl="7"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8pPr>
            <a:lvl9pPr marL="1828800" lvl="8"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9pPr>
          </a:lstStyle>
          <a:p>
            <a:pPr>
              <a:spcBef>
                <a:spcPts val="0"/>
              </a:spcBef>
            </a:pPr>
            <a:r>
              <a:rPr lang="en-US" kern="0" dirty="0"/>
              <a:t/>
            </a:r>
            <a:br>
              <a:rPr lang="en-US" kern="0" dirty="0"/>
            </a:br>
            <a:r>
              <a:rPr lang="en-US" kern="0" dirty="0"/>
              <a:t/>
            </a:r>
            <a:br>
              <a:rPr lang="en-US" kern="0" dirty="0"/>
            </a:br>
            <a:r>
              <a:rPr lang="en-US" kern="0" dirty="0"/>
              <a:t>Workgroup Recommendations </a:t>
            </a:r>
            <a:br>
              <a:rPr lang="en-US" kern="0" dirty="0"/>
            </a:br>
            <a:r>
              <a:rPr lang="en-US" kern="0" dirty="0"/>
              <a:t>and Implementation Strategies</a:t>
            </a:r>
          </a:p>
        </p:txBody>
      </p:sp>
    </p:spTree>
    <p:extLst>
      <p:ext uri="{BB962C8B-B14F-4D97-AF65-F5344CB8AC3E}">
        <p14:creationId xmlns:p14="http://schemas.microsoft.com/office/powerpoint/2010/main" val="28526839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9197722f0d_0_8"/>
          <p:cNvSpPr txBox="1">
            <a:spLocks noGrp="1"/>
          </p:cNvSpPr>
          <p:nvPr>
            <p:ph type="title"/>
          </p:nvPr>
        </p:nvSpPr>
        <p:spPr>
          <a:xfrm>
            <a:off x="1066800" y="76200"/>
            <a:ext cx="55119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
            </a:r>
            <a:br>
              <a:rPr lang="en-US" dirty="0"/>
            </a:br>
            <a:r>
              <a:rPr lang="en-US" dirty="0"/>
              <a:t/>
            </a:r>
            <a:br>
              <a:rPr lang="en-US" dirty="0"/>
            </a:br>
            <a:endParaRPr dirty="0"/>
          </a:p>
        </p:txBody>
      </p:sp>
      <p:sp>
        <p:nvSpPr>
          <p:cNvPr id="116" name="Google Shape;116;g9197722f0d_0_8"/>
          <p:cNvSpPr txBox="1"/>
          <p:nvPr/>
        </p:nvSpPr>
        <p:spPr>
          <a:xfrm>
            <a:off x="193740" y="1837508"/>
            <a:ext cx="8765236" cy="4410891"/>
          </a:xfrm>
          <a:prstGeom prst="rect">
            <a:avLst/>
          </a:prstGeom>
          <a:noFill/>
          <a:ln>
            <a:noFill/>
          </a:ln>
        </p:spPr>
        <p:txBody>
          <a:bodyPr spcFirstLastPara="1" wrap="square" lIns="91425" tIns="91425" rIns="91425" bIns="91425" anchor="t" anchorCtr="0">
            <a:noAutofit/>
          </a:bodyPr>
          <a:lstStyle/>
          <a:p>
            <a:pPr>
              <a:lnSpc>
                <a:spcPct val="115000"/>
              </a:lnSpc>
            </a:pPr>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“SECRET SHOPPER” EXERCISE (Continued…)</a:t>
            </a:r>
          </a:p>
          <a:p>
            <a:pPr marL="120650" lvl="0" algn="l" rtl="0">
              <a:spcBef>
                <a:spcPts val="0"/>
              </a:spcBef>
              <a:spcAft>
                <a:spcPts val="0"/>
              </a:spcAft>
              <a:buSzPts val="1700"/>
            </a:pPr>
            <a:endParaRPr lang="en-US" sz="300" b="1" dirty="0">
              <a:latin typeface="Calibri" panose="020F0502020204030204" pitchFamily="34" charset="0"/>
              <a:cs typeface="Times New Roman" panose="02020603050405020304" pitchFamily="18" charset="0"/>
            </a:endParaRPr>
          </a:p>
          <a:p>
            <a:pPr marL="120650" lvl="0" algn="l" rtl="0">
              <a:spcBef>
                <a:spcPts val="0"/>
              </a:spcBef>
              <a:spcAft>
                <a:spcPts val="0"/>
              </a:spcAft>
              <a:buSzPts val="1700"/>
            </a:pPr>
            <a:r>
              <a:rPr lang="en-US" sz="1600" b="1" dirty="0">
                <a:latin typeface="Calibri" panose="020F0502020204030204" pitchFamily="34" charset="0"/>
                <a:cs typeface="Times New Roman" panose="02020603050405020304" pitchFamily="18" charset="0"/>
              </a:rPr>
              <a:t>Recommendations</a:t>
            </a:r>
          </a:p>
          <a:p>
            <a:pPr marL="120650" lvl="0" algn="l" rtl="0">
              <a:spcBef>
                <a:spcPts val="0"/>
              </a:spcBef>
              <a:spcAft>
                <a:spcPts val="0"/>
              </a:spcAft>
              <a:buSzPts val="1700"/>
            </a:pPr>
            <a:endParaRPr lang="en-US" b="1" dirty="0">
              <a:latin typeface="Calibri" panose="020F0502020204030204" pitchFamily="34" charset="0"/>
              <a:cs typeface="Times New Roman" panose="02020603050405020304" pitchFamily="18" charset="0"/>
            </a:endParaRPr>
          </a:p>
          <a:p>
            <a:pPr marL="120650" lvl="0" algn="l" rtl="0">
              <a:spcBef>
                <a:spcPts val="0"/>
              </a:spcBef>
              <a:spcAft>
                <a:spcPts val="0"/>
              </a:spcAft>
              <a:buSzPts val="1700"/>
            </a:pPr>
            <a:endParaRPr lang="en-US" sz="1050" b="1" dirty="0">
              <a:latin typeface="Calibri" panose="020F0502020204030204" pitchFamily="34" charset="0"/>
              <a:cs typeface="Times New Roman" panose="02020603050405020304" pitchFamily="18" charset="0"/>
            </a:endParaRPr>
          </a:p>
          <a:p>
            <a:pPr marL="120650" lvl="0" algn="l" rtl="0">
              <a:spcBef>
                <a:spcPts val="0"/>
              </a:spcBef>
              <a:spcAft>
                <a:spcPts val="0"/>
              </a:spcAft>
              <a:buSzPts val="1700"/>
            </a:pPr>
            <a:endParaRPr lang="en-US" sz="1050" b="1" dirty="0">
              <a:latin typeface="Calibri" panose="020F0502020204030204" pitchFamily="34" charset="0"/>
              <a:cs typeface="Times New Roman" panose="02020603050405020304" pitchFamily="18" charset="0"/>
            </a:endParaRPr>
          </a:p>
          <a:p>
            <a:pPr marL="120650" lvl="0" algn="l" rtl="0">
              <a:spcBef>
                <a:spcPts val="0"/>
              </a:spcBef>
              <a:spcAft>
                <a:spcPts val="0"/>
              </a:spcAft>
              <a:buSzPts val="1700"/>
            </a:pPr>
            <a:endParaRPr lang="en-US" sz="1050" b="1" dirty="0">
              <a:latin typeface="Calibri" panose="020F0502020204030204" pitchFamily="34" charset="0"/>
              <a:cs typeface="Times New Roman" panose="02020603050405020304" pitchFamily="18" charset="0"/>
            </a:endParaRPr>
          </a:p>
          <a:p>
            <a:pPr marL="342900" indent="-230188">
              <a:lnSpc>
                <a:spcPct val="115000"/>
              </a:lnSpc>
            </a:pPr>
            <a:r>
              <a:rPr lang="en-US" sz="1600" b="1" dirty="0">
                <a:solidFill>
                  <a:srgbClr val="000000"/>
                </a:solidFill>
                <a:latin typeface="Calibri" panose="020F0502020204030204" pitchFamily="34" charset="0"/>
                <a:cs typeface="Times New Roman" panose="02020603050405020304" pitchFamily="18" charset="0"/>
              </a:rPr>
              <a:t>Implementation Strategies</a:t>
            </a:r>
          </a:p>
          <a:p>
            <a:pPr marL="342900" indent="-230188">
              <a:lnSpc>
                <a:spcPct val="115000"/>
              </a:lnSpc>
            </a:pPr>
            <a:endParaRPr lang="en-US" sz="1400" b="1" dirty="0">
              <a:solidFill>
                <a:srgbClr val="000000"/>
              </a:solidFill>
              <a:latin typeface="Calibri" panose="020F0502020204030204" pitchFamily="34" charset="0"/>
              <a:cs typeface="Times New Roman" panose="02020603050405020304" pitchFamily="18" charset="0"/>
            </a:endParaRPr>
          </a:p>
          <a:p>
            <a:pPr marL="455612" indent="-342900">
              <a:lnSpc>
                <a:spcPct val="115000"/>
              </a:lnSpc>
              <a:buFont typeface="+mj-lt"/>
              <a:buAutoNum type="arabicPeriod"/>
              <a:tabLst>
                <a:tab pos="400050" algn="l"/>
              </a:tabLst>
            </a:pPr>
            <a:r>
              <a:rPr lang="en-US" sz="1600" dirty="0">
                <a:latin typeface="Calibri" panose="020F0502020204030204" pitchFamily="34" charset="0"/>
                <a:cs typeface="Times New Roman" panose="02020603050405020304" pitchFamily="18" charset="0"/>
              </a:rPr>
              <a:t>Listen to and evaluate automated phone messages from the perspective of a stressed dementia caregiver.</a:t>
            </a:r>
          </a:p>
          <a:p>
            <a:pPr marL="455612" indent="-342900">
              <a:lnSpc>
                <a:spcPct val="115000"/>
              </a:lnSpc>
              <a:buFont typeface="+mj-lt"/>
              <a:buAutoNum type="arabicPeriod"/>
              <a:tabLst>
                <a:tab pos="400050" algn="l"/>
              </a:tabLst>
            </a:pPr>
            <a:endParaRPr lang="en-US" sz="1600" dirty="0">
              <a:latin typeface="Calibri" panose="020F0502020204030204" pitchFamily="34" charset="0"/>
              <a:cs typeface="Times New Roman" panose="02020603050405020304" pitchFamily="18" charset="0"/>
            </a:endParaRPr>
          </a:p>
          <a:p>
            <a:pPr marL="455612" indent="-342900">
              <a:lnSpc>
                <a:spcPct val="115000"/>
              </a:lnSpc>
              <a:buFont typeface="+mj-lt"/>
              <a:buAutoNum type="arabicPeriod"/>
              <a:tabLst>
                <a:tab pos="400050" algn="l"/>
              </a:tabLst>
            </a:pPr>
            <a:r>
              <a:rPr lang="en-US" sz="1600" dirty="0">
                <a:latin typeface="Calibri" panose="020F0502020204030204" pitchFamily="34" charset="0"/>
                <a:cs typeface="Times New Roman" panose="02020603050405020304" pitchFamily="18" charset="0"/>
              </a:rPr>
              <a:t>Identify and make changes to ASAP automated messages where necessary and ensure that an option to talk to (or leave a message with) a person is always included.</a:t>
            </a:r>
          </a:p>
          <a:p>
            <a:pPr marL="400050" indent="-287338">
              <a:lnSpc>
                <a:spcPct val="115000"/>
              </a:lnSpc>
              <a:buFont typeface="Symbol" panose="05050102010706020507" pitchFamily="18" charset="2"/>
              <a:buChar char=""/>
              <a:tabLst>
                <a:tab pos="400050" algn="l"/>
              </a:tabLst>
            </a:pPr>
            <a:endParaRPr lang="en-US" sz="1600" dirty="0">
              <a:latin typeface="Calibri" panose="020F0502020204030204" pitchFamily="34" charset="0"/>
              <a:cs typeface="Times New Roman" panose="02020603050405020304" pitchFamily="18" charset="0"/>
            </a:endParaRPr>
          </a:p>
          <a:p>
            <a:pPr marL="120650" lvl="0" algn="l" rtl="0">
              <a:spcBef>
                <a:spcPts val="0"/>
              </a:spcBef>
              <a:spcAft>
                <a:spcPts val="0"/>
              </a:spcAft>
              <a:buSzPts val="1700"/>
            </a:pPr>
            <a:endParaRPr sz="1000" dirty="0"/>
          </a:p>
        </p:txBody>
      </p:sp>
      <p:sp>
        <p:nvSpPr>
          <p:cNvPr id="3" name="Rectangle 2">
            <a:extLst>
              <a:ext uri="{FF2B5EF4-FFF2-40B4-BE49-F238E27FC236}">
                <a16:creationId xmlns:a16="http://schemas.microsoft.com/office/drawing/2014/main" xmlns="" id="{FCA258E4-4CFB-486D-A885-8FBA0A7EBC9B}"/>
              </a:ext>
            </a:extLst>
          </p:cNvPr>
          <p:cNvSpPr/>
          <p:nvPr/>
        </p:nvSpPr>
        <p:spPr bwMode="auto">
          <a:xfrm>
            <a:off x="167614" y="1033054"/>
            <a:ext cx="8305799" cy="685800"/>
          </a:xfrm>
          <a:prstGeom prst="rect">
            <a:avLst/>
          </a:prstGeom>
          <a:solidFill>
            <a:schemeClr val="accent6">
              <a:lumMod val="20000"/>
              <a:lumOff val="80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60325" eaLnBrk="0" fontAlgn="base" hangingPunct="0">
              <a:spcBef>
                <a:spcPct val="0"/>
              </a:spcBef>
              <a:spcAft>
                <a:spcPct val="0"/>
              </a:spcAft>
            </a:pPr>
            <a:r>
              <a:rPr lang="en-US" sz="1600" b="1" dirty="0">
                <a:solidFill>
                  <a:srgbClr val="000000"/>
                </a:solidFill>
                <a:latin typeface="Calibri" panose="020F0502020204030204" pitchFamily="34" charset="0"/>
                <a:cs typeface="Calibri" panose="020F0502020204030204" pitchFamily="34" charset="0"/>
              </a:rPr>
              <a:t>GOAL 2</a:t>
            </a:r>
          </a:p>
          <a:p>
            <a:pPr marL="60325" eaLnBrk="0" fontAlgn="base" hangingPunct="0">
              <a:spcBef>
                <a:spcPct val="0"/>
              </a:spcBef>
              <a:spcAft>
                <a:spcPct val="0"/>
              </a:spcAft>
            </a:pPr>
            <a:r>
              <a:rPr lang="en-US" sz="1600" dirty="0">
                <a:solidFill>
                  <a:srgbClr val="000000"/>
                </a:solidFill>
                <a:latin typeface="Calibri" panose="020F0502020204030204" pitchFamily="34" charset="0"/>
                <a:cs typeface="Calibri" panose="020F0502020204030204" pitchFamily="34" charset="0"/>
              </a:rPr>
              <a:t>Identify approaches to improve awareness of the pathways to available supports and services for dementia caregivers and their care partners.</a:t>
            </a:r>
          </a:p>
        </p:txBody>
      </p:sp>
      <p:sp>
        <p:nvSpPr>
          <p:cNvPr id="4" name="Rectangle 3">
            <a:extLst>
              <a:ext uri="{FF2B5EF4-FFF2-40B4-BE49-F238E27FC236}">
                <a16:creationId xmlns:a16="http://schemas.microsoft.com/office/drawing/2014/main" xmlns="" id="{92BE8378-A26C-45E4-B050-31D9ED6A9CD2}"/>
              </a:ext>
            </a:extLst>
          </p:cNvPr>
          <p:cNvSpPr/>
          <p:nvPr/>
        </p:nvSpPr>
        <p:spPr bwMode="auto">
          <a:xfrm>
            <a:off x="304800" y="2590800"/>
            <a:ext cx="8305799" cy="609600"/>
          </a:xfrm>
          <a:prstGeom prst="rect">
            <a:avLst/>
          </a:prstGeom>
          <a:solidFill>
            <a:srgbClr val="FFECB7"/>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400050" indent="-225425">
              <a:lnSpc>
                <a:spcPct val="115000"/>
              </a:lnSpc>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400050" indent="-339725">
              <a:lnSpc>
                <a:spcPct val="115000"/>
              </a:lnSpc>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2.6. Make </a:t>
            </a:r>
            <a:r>
              <a:rPr lang="en-US" sz="1600" b="1" dirty="0">
                <a:latin typeface="Calibri" panose="020F0502020204030204" pitchFamily="34" charset="0"/>
                <a:cs typeface="Times New Roman" panose="02020603050405020304" pitchFamily="18" charset="0"/>
              </a:rPr>
              <a:t>automated phone messages at ASAPs clear and easy for a dementia caregiver to connect to a person for help.</a:t>
            </a:r>
          </a:p>
          <a:p>
            <a:pPr marL="287338" indent="-227013">
              <a:lnSpc>
                <a:spcPct val="115000"/>
              </a:lnSpc>
            </a:pPr>
            <a:endPar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Google Shape;114;g9197722f0d_0_8">
            <a:extLst>
              <a:ext uri="{FF2B5EF4-FFF2-40B4-BE49-F238E27FC236}">
                <a16:creationId xmlns:a16="http://schemas.microsoft.com/office/drawing/2014/main" xmlns="" id="{B7049CC6-58E3-4C5C-BFFC-38F9BE1DBF97}"/>
              </a:ext>
            </a:extLst>
          </p:cNvPr>
          <p:cNvSpPr txBox="1">
            <a:spLocks/>
          </p:cNvSpPr>
          <p:nvPr/>
        </p:nvSpPr>
        <p:spPr bwMode="white">
          <a:xfrm>
            <a:off x="1066800" y="76200"/>
            <a:ext cx="4419600" cy="790473"/>
          </a:xfrm>
          <a:prstGeom prst="rect">
            <a:avLst/>
          </a:prstGeom>
          <a:noFill/>
          <a:ln w="9525" algn="ctr">
            <a:noFill/>
            <a:miter lim="800000"/>
            <a:headEnd/>
            <a:tailEnd/>
          </a:ln>
        </p:spPr>
        <p:txBody>
          <a:bodyPr spcFirstLastPara="1" vert="horz" wrap="square" lIns="91425" tIns="45700" rIns="91425" bIns="45700" numCol="1" anchor="b" anchorCtr="0" compatLnSpc="1">
            <a:prstTxWarp prst="textNoShape">
              <a:avLst/>
            </a:prstTxWarp>
            <a:noAutofit/>
          </a:bodyPr>
          <a:lstStyle>
            <a:lvl1pPr lvl="0" algn="l" rtl="0" eaLnBrk="0" fontAlgn="base" hangingPunct="0">
              <a:spcBef>
                <a:spcPts val="480"/>
              </a:spcBef>
              <a:spcAft>
                <a:spcPts val="0"/>
              </a:spcAft>
              <a:buSzPts val="1400"/>
              <a:buNone/>
              <a:tabLst>
                <a:tab pos="915988" algn="l"/>
              </a:tabLst>
              <a:defRPr sz="2400" b="1">
                <a:solidFill>
                  <a:srgbClr val="FFC000"/>
                </a:solidFill>
                <a:latin typeface="Calibri"/>
                <a:ea typeface="Calibri"/>
                <a:cs typeface="Calibri"/>
                <a:sym typeface="Calibri"/>
              </a:defRPr>
            </a:lvl1pPr>
            <a:lvl2pPr lvl="1"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2pPr>
            <a:lvl3pPr lvl="2"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3pPr>
            <a:lvl4pPr lvl="3"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4pPr>
            <a:lvl5pPr lvl="4" algn="l" rtl="0" eaLnBrk="0" fontAlgn="base" hangingPunct="0">
              <a:spcBef>
                <a:spcPts val="360"/>
              </a:spcBef>
              <a:spcAft>
                <a:spcPts val="0"/>
              </a:spcAft>
              <a:buSzPts val="1400"/>
              <a:buNone/>
              <a:tabLst>
                <a:tab pos="915988" algn="l"/>
              </a:tabLst>
              <a:defRPr sz="2400" b="1">
                <a:solidFill>
                  <a:srgbClr val="FFC000"/>
                </a:solidFill>
                <a:latin typeface="Arial" pitchFamily="34" charset="0"/>
              </a:defRPr>
            </a:lvl5pPr>
            <a:lvl6pPr marL="457200" lvl="5"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6pPr>
            <a:lvl7pPr marL="914400" lvl="6"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7pPr>
            <a:lvl8pPr marL="1371600" lvl="7"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8pPr>
            <a:lvl9pPr marL="1828800" lvl="8" algn="l" rtl="0" eaLnBrk="0" fontAlgn="base" hangingPunct="0">
              <a:spcBef>
                <a:spcPts val="360"/>
              </a:spcBef>
              <a:spcAft>
                <a:spcPts val="0"/>
              </a:spcAft>
              <a:buSzPts val="1400"/>
              <a:buNone/>
              <a:tabLst>
                <a:tab pos="915988" algn="l"/>
              </a:tabLst>
              <a:defRPr sz="2400" b="1">
                <a:solidFill>
                  <a:schemeClr val="accent1"/>
                </a:solidFill>
                <a:latin typeface="Arial" pitchFamily="34" charset="0"/>
              </a:defRPr>
            </a:lvl9pPr>
          </a:lstStyle>
          <a:p>
            <a:pPr>
              <a:spcBef>
                <a:spcPts val="0"/>
              </a:spcBef>
            </a:pPr>
            <a:r>
              <a:rPr lang="en-US" kern="0" dirty="0"/>
              <a:t/>
            </a:r>
            <a:br>
              <a:rPr lang="en-US" kern="0" dirty="0"/>
            </a:br>
            <a:r>
              <a:rPr lang="en-US" kern="0" dirty="0"/>
              <a:t/>
            </a:r>
            <a:br>
              <a:rPr lang="en-US" kern="0" dirty="0"/>
            </a:br>
            <a:r>
              <a:rPr lang="en-US" kern="0" dirty="0"/>
              <a:t>Workgroup Recommendations </a:t>
            </a:r>
            <a:br>
              <a:rPr lang="en-US" kern="0" dirty="0"/>
            </a:br>
            <a:r>
              <a:rPr lang="en-US" kern="0" dirty="0"/>
              <a:t>and Implementation Strategies</a:t>
            </a:r>
          </a:p>
        </p:txBody>
      </p:sp>
    </p:spTree>
    <p:extLst>
      <p:ext uri="{BB962C8B-B14F-4D97-AF65-F5344CB8AC3E}">
        <p14:creationId xmlns:p14="http://schemas.microsoft.com/office/powerpoint/2010/main" val="25900283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9197722f0d_0_8"/>
          <p:cNvSpPr txBox="1">
            <a:spLocks noGrp="1"/>
          </p:cNvSpPr>
          <p:nvPr>
            <p:ph type="title"/>
          </p:nvPr>
        </p:nvSpPr>
        <p:spPr>
          <a:xfrm>
            <a:off x="1066800" y="76200"/>
            <a:ext cx="55119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
            </a:r>
            <a:br>
              <a:rPr lang="en-US" dirty="0"/>
            </a:br>
            <a:r>
              <a:rPr lang="en-US" dirty="0"/>
              <a:t/>
            </a:r>
            <a:br>
              <a:rPr lang="en-US" dirty="0"/>
            </a:br>
            <a:r>
              <a:rPr lang="en-US" dirty="0"/>
              <a:t>Summary of Recommendations and   Discussion with Council</a:t>
            </a:r>
            <a:endParaRPr dirty="0"/>
          </a:p>
        </p:txBody>
      </p:sp>
      <p:sp>
        <p:nvSpPr>
          <p:cNvPr id="2" name="Rectangle 1">
            <a:extLst>
              <a:ext uri="{FF2B5EF4-FFF2-40B4-BE49-F238E27FC236}">
                <a16:creationId xmlns:a16="http://schemas.microsoft.com/office/drawing/2014/main" xmlns="" id="{C3690602-85FD-4E7B-AE38-3000CBE67B0A}"/>
              </a:ext>
            </a:extLst>
          </p:cNvPr>
          <p:cNvSpPr/>
          <p:nvPr/>
        </p:nvSpPr>
        <p:spPr bwMode="auto">
          <a:xfrm>
            <a:off x="228600" y="1082912"/>
            <a:ext cx="8763000" cy="257175"/>
          </a:xfrm>
          <a:prstGeom prst="rect">
            <a:avLst/>
          </a:prstGeom>
          <a:solidFill>
            <a:schemeClr val="accent6">
              <a:lumMod val="20000"/>
              <a:lumOff val="80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60325" eaLnBrk="0" fontAlgn="base" hangingPunct="0">
              <a:spcBef>
                <a:spcPct val="0"/>
              </a:spcBef>
              <a:spcAft>
                <a:spcPct val="0"/>
              </a:spcAft>
            </a:pPr>
            <a:r>
              <a:rPr 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rPr>
              <a:t>GOAL 1 - I</a:t>
            </a: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dentify, explore and recommend short-term strategies to support caregivers and PLWD</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896FEFDB-6245-40B2-A062-E882225396C4}"/>
              </a:ext>
            </a:extLst>
          </p:cNvPr>
          <p:cNvSpPr/>
          <p:nvPr/>
        </p:nvSpPr>
        <p:spPr bwMode="auto">
          <a:xfrm>
            <a:off x="228600" y="1340087"/>
            <a:ext cx="8763000" cy="1697403"/>
          </a:xfrm>
          <a:prstGeom prst="rect">
            <a:avLst/>
          </a:prstGeom>
          <a:solidFill>
            <a:srgbClr val="FFECB7"/>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515938" indent="-341313">
              <a:lnSpc>
                <a:spcPct val="115000"/>
              </a:lnSpc>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Using rapid testing, </a:t>
            </a: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establish opportunities for PLWD living at hom</a:t>
            </a:r>
            <a:r>
              <a:rPr 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 and long-term care facilities </a:t>
            </a: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safely gather in-person and indoors with caregivers, families </a:t>
            </a:r>
            <a:r>
              <a:rPr 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and </a:t>
            </a: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friends</a:t>
            </a:r>
          </a:p>
          <a:p>
            <a:pPr marL="514350" indent="-339725">
              <a:lnSpc>
                <a:spcPct val="115000"/>
              </a:lnSpc>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   Establish </a:t>
            </a:r>
            <a:r>
              <a:rPr lang="en-US" sz="1400" b="1" dirty="0">
                <a:solidFill>
                  <a:srgbClr val="000000"/>
                </a:solidFill>
                <a:latin typeface="Calibri" panose="020F0502020204030204" pitchFamily="34" charset="0"/>
                <a:cs typeface="Times New Roman" panose="02020603050405020304" pitchFamily="18" charset="0"/>
              </a:rPr>
              <a:t>a volunteer-driven program that provides respite for dementia caregivers </a:t>
            </a:r>
            <a:r>
              <a:rPr lang="en-US" sz="1400" b="1" i="0" dirty="0">
                <a:solidFill>
                  <a:srgbClr val="212121"/>
                </a:solidFill>
                <a:effectLst/>
                <a:latin typeface="Calibri" panose="020F0502020204030204" pitchFamily="34" charset="0"/>
              </a:rPr>
              <a:t>focusing on in-person interactions PLWD</a:t>
            </a:r>
            <a:endParaRPr lang="en-US" sz="1400" b="1" dirty="0">
              <a:solidFill>
                <a:srgbClr val="000000"/>
              </a:solidFill>
              <a:latin typeface="Calibri" panose="020F0502020204030204" pitchFamily="34" charset="0"/>
              <a:cs typeface="Times New Roman" panose="02020603050405020304" pitchFamily="18" charset="0"/>
            </a:endParaRPr>
          </a:p>
          <a:p>
            <a:pPr marL="400050" indent="-225425">
              <a:lnSpc>
                <a:spcPct val="115000"/>
              </a:lnSpc>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 Provide assistive technology to all ASAPs for distribution to PLWD and their caregivers</a:t>
            </a:r>
            <a:endParaRPr lang="en-US" sz="1400" b="1" dirty="0">
              <a:solidFill>
                <a:srgbClr val="000000"/>
              </a:solidFill>
              <a:latin typeface="Calibri" panose="020F0502020204030204" pitchFamily="34" charset="0"/>
              <a:cs typeface="Times New Roman" panose="02020603050405020304" pitchFamily="18" charset="0"/>
            </a:endParaRPr>
          </a:p>
          <a:p>
            <a:pPr marL="400050" indent="-225425">
              <a:lnSpc>
                <a:spcPct val="115000"/>
              </a:lnSpc>
            </a:pPr>
            <a:r>
              <a:rPr 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1.4  Provide tips on how to prepare for post-diagnosis discussions with support service providers</a:t>
            </a: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034B4BBC-4B48-495F-A534-790F2818DFDF}"/>
              </a:ext>
            </a:extLst>
          </p:cNvPr>
          <p:cNvSpPr/>
          <p:nvPr/>
        </p:nvSpPr>
        <p:spPr bwMode="auto">
          <a:xfrm>
            <a:off x="214720" y="3037490"/>
            <a:ext cx="8776879" cy="257175"/>
          </a:xfrm>
          <a:prstGeom prst="rect">
            <a:avLst/>
          </a:prstGeom>
          <a:solidFill>
            <a:schemeClr val="accent6">
              <a:lumMod val="20000"/>
              <a:lumOff val="80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60325" eaLnBrk="0" fontAlgn="base" hangingPunct="0">
              <a:spcBef>
                <a:spcPct val="0"/>
              </a:spcBef>
              <a:spcAft>
                <a:spcPct val="0"/>
              </a:spcAft>
            </a:pPr>
            <a:r>
              <a:rPr lang="en-US" sz="1600" b="1" dirty="0">
                <a:solidFill>
                  <a:srgbClr val="000000"/>
                </a:solidFill>
                <a:latin typeface="Calibri" panose="020F0502020204030204" pitchFamily="34" charset="0"/>
                <a:cs typeface="Calibri" panose="020F0502020204030204" pitchFamily="34" charset="0"/>
              </a:rPr>
              <a:t>GOAL 2 - Identify approaches to improve awareness of pathways to available supports and services</a:t>
            </a:r>
          </a:p>
        </p:txBody>
      </p:sp>
      <p:sp>
        <p:nvSpPr>
          <p:cNvPr id="4" name="Rectangle 3">
            <a:extLst>
              <a:ext uri="{FF2B5EF4-FFF2-40B4-BE49-F238E27FC236}">
                <a16:creationId xmlns:a16="http://schemas.microsoft.com/office/drawing/2014/main" xmlns="" id="{B43DAD70-0EBF-4841-9288-0326E608F171}"/>
              </a:ext>
            </a:extLst>
          </p:cNvPr>
          <p:cNvSpPr/>
          <p:nvPr/>
        </p:nvSpPr>
        <p:spPr bwMode="auto">
          <a:xfrm>
            <a:off x="214721" y="3294665"/>
            <a:ext cx="8776879" cy="990600"/>
          </a:xfrm>
          <a:prstGeom prst="rect">
            <a:avLst/>
          </a:prstGeom>
          <a:solidFill>
            <a:srgbClr val="FFECB7"/>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457200" indent="-285750">
              <a:lnSpc>
                <a:spcPct val="115000"/>
              </a:lnSpc>
            </a:pPr>
            <a:r>
              <a:rPr lang="en-US" sz="1400" b="1" dirty="0">
                <a:solidFill>
                  <a:srgbClr val="000000"/>
                </a:solidFill>
                <a:latin typeface="Calibri" panose="020F0502020204030204" pitchFamily="34" charset="0"/>
                <a:cs typeface="Times New Roman" panose="02020603050405020304" pitchFamily="18" charset="0"/>
              </a:rPr>
              <a:t>2.1. Make and distribute three videos in multiple languages of caregivers talking about the help they got and how they got it</a:t>
            </a:r>
          </a:p>
          <a:p>
            <a:pPr marL="574675" indent="-288925">
              <a:lnSpc>
                <a:spcPct val="115000"/>
              </a:lnSpc>
            </a:pPr>
            <a:endParaRPr lang="en-US" sz="5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285750">
              <a:lnSpc>
                <a:spcPct val="115000"/>
              </a:lnSpc>
            </a:pPr>
            <a:r>
              <a:rPr 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2.2</a:t>
            </a: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Place on EOEA’s mass.gov website, an overview of </a:t>
            </a:r>
            <a:r>
              <a:rPr 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statewide </a:t>
            </a:r>
            <a:r>
              <a:rPr lang="en-US" sz="1400" b="1" dirty="0">
                <a:latin typeface="Calibri" panose="020F0502020204030204" pitchFamily="34" charset="0"/>
                <a:ea typeface="Calibri" panose="020F0502020204030204" pitchFamily="34" charset="0"/>
                <a:cs typeface="Times New Roman" panose="02020603050405020304" pitchFamily="18" charset="0"/>
              </a:rPr>
              <a:t>services, supports and pathways </a:t>
            </a:r>
            <a:r>
              <a:rPr 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for PLWD and their caregivers</a:t>
            </a:r>
            <a:endPar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790544AD-C3DA-48C7-A160-C11F761E94A0}"/>
              </a:ext>
            </a:extLst>
          </p:cNvPr>
          <p:cNvSpPr/>
          <p:nvPr/>
        </p:nvSpPr>
        <p:spPr bwMode="auto">
          <a:xfrm>
            <a:off x="214721" y="4328808"/>
            <a:ext cx="8776878" cy="2529192"/>
          </a:xfrm>
          <a:prstGeom prst="rect">
            <a:avLst/>
          </a:prstGeom>
          <a:solidFill>
            <a:srgbClr val="FFECB7"/>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628650" indent="-457200">
              <a:lnSpc>
                <a:spcPct val="115000"/>
              </a:lnSpc>
            </a:pPr>
            <a:r>
              <a:rPr lang="en-US" sz="1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FROM SECRET SHOPPER EXERCIZE </a:t>
            </a:r>
          </a:p>
          <a:p>
            <a:pPr marL="457200" indent="-285750">
              <a:lnSpc>
                <a:spcPct val="115000"/>
              </a:lnSpc>
            </a:pPr>
            <a:r>
              <a:rPr lang="en-US" sz="1400" b="1" dirty="0">
                <a:solidFill>
                  <a:srgbClr val="000000"/>
                </a:solidFill>
                <a:latin typeface="Calibri" panose="020F0502020204030204" pitchFamily="34" charset="0"/>
                <a:cs typeface="Times New Roman" panose="02020603050405020304" pitchFamily="18" charset="0"/>
              </a:rPr>
              <a:t>2.3. </a:t>
            </a:r>
            <a:r>
              <a:rPr lang="en-US" sz="1400" b="1" dirty="0">
                <a:latin typeface="Calibri" panose="020F0502020204030204" pitchFamily="34" charset="0"/>
                <a:cs typeface="Times New Roman" panose="02020603050405020304" pitchFamily="18" charset="0"/>
              </a:rPr>
              <a:t>Implement changes at ASAPs that </a:t>
            </a:r>
            <a:r>
              <a:rPr lang="en-US" sz="1400" b="1" dirty="0">
                <a:solidFill>
                  <a:srgbClr val="000000"/>
                </a:solidFill>
                <a:latin typeface="Calibri" panose="020F0502020204030204" pitchFamily="34" charset="0"/>
                <a:cs typeface="Times New Roman" panose="02020603050405020304" pitchFamily="18" charset="0"/>
              </a:rPr>
              <a:t>ensure that stressed dementia caregivers who call an ASAP are consistently and effectively referred to existing service/support options that may be helpful</a:t>
            </a:r>
          </a:p>
          <a:p>
            <a:pPr marL="457200" indent="-285750">
              <a:lnSpc>
                <a:spcPct val="115000"/>
              </a:lnSpc>
            </a:pPr>
            <a:endParaRPr lang="en-US" sz="500" b="1" dirty="0">
              <a:solidFill>
                <a:srgbClr val="000000"/>
              </a:solidFill>
              <a:latin typeface="Calibri" panose="020F0502020204030204" pitchFamily="34" charset="0"/>
              <a:cs typeface="Times New Roman" panose="02020603050405020304" pitchFamily="18" charset="0"/>
            </a:endParaRPr>
          </a:p>
          <a:p>
            <a:pPr marL="457200" indent="-285750">
              <a:lnSpc>
                <a:spcPct val="115000"/>
              </a:lnSpc>
            </a:pPr>
            <a:r>
              <a:rPr lang="en-US" sz="1400" b="1" dirty="0">
                <a:solidFill>
                  <a:srgbClr val="000000"/>
                </a:solidFill>
                <a:latin typeface="Calibri" panose="020F0502020204030204" pitchFamily="34" charset="0"/>
                <a:cs typeface="Times New Roman" panose="02020603050405020304" pitchFamily="18" charset="0"/>
              </a:rPr>
              <a:t>2.4. </a:t>
            </a:r>
            <a:r>
              <a:rPr lang="en-US" sz="1400" b="1" dirty="0">
                <a:latin typeface="Calibri" panose="020F0502020204030204" pitchFamily="34" charset="0"/>
                <a:cs typeface="Times New Roman" panose="02020603050405020304" pitchFamily="18" charset="0"/>
              </a:rPr>
              <a:t>Make changes to ensure </a:t>
            </a:r>
            <a:r>
              <a:rPr lang="en-US" sz="1400" b="1" dirty="0">
                <a:solidFill>
                  <a:srgbClr val="000000"/>
                </a:solidFill>
                <a:latin typeface="Calibri" panose="020F0502020204030204" pitchFamily="34" charset="0"/>
                <a:cs typeface="Times New Roman" panose="02020603050405020304" pitchFamily="18" charset="0"/>
              </a:rPr>
              <a:t>that referrals helpful to family caregivers flow between ASAP &amp; Alzheimer’s Association and vice versa</a:t>
            </a:r>
          </a:p>
          <a:p>
            <a:pPr marL="457200" indent="-285750">
              <a:lnSpc>
                <a:spcPct val="115000"/>
              </a:lnSpc>
            </a:pPr>
            <a:endParaRPr lang="en-US" sz="500" b="1" dirty="0">
              <a:solidFill>
                <a:srgbClr val="000000"/>
              </a:solidFill>
              <a:latin typeface="Calibri" panose="020F0502020204030204" pitchFamily="34" charset="0"/>
              <a:cs typeface="Times New Roman" panose="02020603050405020304" pitchFamily="18" charset="0"/>
            </a:endParaRPr>
          </a:p>
          <a:p>
            <a:pPr marL="457200" indent="-285750">
              <a:lnSpc>
                <a:spcPct val="115000"/>
              </a:lnSpc>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2.5. </a:t>
            </a:r>
            <a:r>
              <a:rPr lang="en-US" sz="1400" b="1" dirty="0">
                <a:latin typeface="Calibri" panose="020F0502020204030204" pitchFamily="34" charset="0"/>
                <a:cs typeface="Times New Roman" panose="02020603050405020304" pitchFamily="18" charset="0"/>
              </a:rPr>
              <a:t>Require that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ASAP staff include in their referrals the Massachusetts Family Caregiver Support Program when such a referral would likely be helpful to a dementia caregiver</a:t>
            </a:r>
          </a:p>
          <a:p>
            <a:pPr marL="457200" indent="-285750">
              <a:lnSpc>
                <a:spcPct val="115000"/>
              </a:lnSpc>
            </a:pPr>
            <a:endParaRPr lang="en-US" sz="500" b="1" dirty="0">
              <a:latin typeface="Calibri" panose="020F0502020204030204" pitchFamily="34" charset="0"/>
              <a:ea typeface="Calibri" panose="020F0502020204030204" pitchFamily="34" charset="0"/>
              <a:cs typeface="Times New Roman" panose="02020603050405020304" pitchFamily="18" charset="0"/>
            </a:endParaRPr>
          </a:p>
          <a:p>
            <a:pPr marL="457200" indent="-285750">
              <a:lnSpc>
                <a:spcPct val="115000"/>
              </a:lnSpc>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2.6. Make </a:t>
            </a:r>
            <a:r>
              <a:rPr lang="en-US" sz="1400" b="1" dirty="0">
                <a:latin typeface="Calibri" panose="020F0502020204030204" pitchFamily="34" charset="0"/>
                <a:cs typeface="Times New Roman" panose="02020603050405020304" pitchFamily="18" charset="0"/>
              </a:rPr>
              <a:t>automated phone messages at ASAPs clear and easy for a dementia caregiver to connect to a person for help</a:t>
            </a:r>
            <a:endPar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18485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Next Steps</a:t>
            </a:r>
            <a:endParaRPr lang="en-US" dirty="0"/>
          </a:p>
        </p:txBody>
      </p:sp>
      <p:sp>
        <p:nvSpPr>
          <p:cNvPr id="5" name="TextBox 4"/>
          <p:cNvSpPr txBox="1"/>
          <p:nvPr/>
        </p:nvSpPr>
        <p:spPr>
          <a:xfrm>
            <a:off x="1143000" y="4294733"/>
            <a:ext cx="7192618" cy="1384995"/>
          </a:xfrm>
          <a:prstGeom prst="rect">
            <a:avLst/>
          </a:prstGeom>
        </p:spPr>
        <p:txBody>
          <a:bodyPr wrap="square" rtlCol="0">
            <a:spAutoFit/>
          </a:bodyPr>
          <a:lstStyle/>
          <a:p>
            <a:r>
              <a:rPr lang="en-US" sz="2400" b="1" dirty="0">
                <a:solidFill>
                  <a:schemeClr val="dk1"/>
                </a:solidFill>
                <a:latin typeface="Calibri" panose="020F0502020204030204" pitchFamily="34" charset="0"/>
              </a:rPr>
              <a:t>In the meantime, please direct any questions and materials to:</a:t>
            </a:r>
          </a:p>
          <a:p>
            <a:endParaRPr lang="en-US" sz="1100" dirty="0">
              <a:solidFill>
                <a:schemeClr val="dk1"/>
              </a:solidFill>
              <a:latin typeface="Calibri" panose="020F0502020204030204" pitchFamily="34" charset="0"/>
            </a:endParaRPr>
          </a:p>
          <a:p>
            <a:r>
              <a:rPr lang="en-US" sz="2400" b="1" dirty="0">
                <a:solidFill>
                  <a:srgbClr val="0060A8"/>
                </a:solidFill>
                <a:latin typeface="Calibri" panose="020F0502020204030204" pitchFamily="34" charset="0"/>
              </a:rPr>
              <a:t>Pam MacLeod – pam.macleod@mass.gov</a:t>
            </a:r>
          </a:p>
        </p:txBody>
      </p:sp>
      <p:sp>
        <p:nvSpPr>
          <p:cNvPr id="2" name="TextBox 1">
            <a:extLst>
              <a:ext uri="{FF2B5EF4-FFF2-40B4-BE49-F238E27FC236}">
                <a16:creationId xmlns:a16="http://schemas.microsoft.com/office/drawing/2014/main" xmlns="" id="{7CD9F08A-85ED-4B8B-93E3-058999C94D17}"/>
              </a:ext>
            </a:extLst>
          </p:cNvPr>
          <p:cNvSpPr txBox="1"/>
          <p:nvPr/>
        </p:nvSpPr>
        <p:spPr>
          <a:xfrm>
            <a:off x="1143000" y="1447800"/>
            <a:ext cx="7391400" cy="3585597"/>
          </a:xfrm>
          <a:prstGeom prst="rect">
            <a:avLst/>
          </a:prstGeom>
        </p:spPr>
        <p:txBody>
          <a:bodyPr wrap="square" rtlCol="0">
            <a:spAutoFit/>
          </a:bodyPr>
          <a:lstStyle/>
          <a:p>
            <a:r>
              <a:rPr lang="en-US" sz="2400" b="1" dirty="0">
                <a:solidFill>
                  <a:schemeClr val="dk1"/>
                </a:solidFill>
                <a:latin typeface="Calibri" panose="020F0502020204030204" pitchFamily="34" charset="0"/>
              </a:rPr>
              <a:t>Next Council Meetings (to be scheduled)</a:t>
            </a:r>
          </a:p>
          <a:p>
            <a:endParaRPr lang="en-US" sz="1100" b="1" dirty="0">
              <a:solidFill>
                <a:schemeClr val="dk1"/>
              </a:solidFill>
              <a:latin typeface="Calibri" panose="020F0502020204030204" pitchFamily="34" charset="0"/>
            </a:endParaRPr>
          </a:p>
          <a:p>
            <a:r>
              <a:rPr lang="en-US" sz="2400" b="1" dirty="0">
                <a:solidFill>
                  <a:srgbClr val="0060A8"/>
                </a:solidFill>
                <a:latin typeface="Calibri" panose="020F0502020204030204" pitchFamily="34" charset="0"/>
              </a:rPr>
              <a:t>December 1, 2020</a:t>
            </a:r>
          </a:p>
          <a:p>
            <a:r>
              <a:rPr lang="en-US" sz="2400" b="1" dirty="0">
                <a:solidFill>
                  <a:srgbClr val="0060A8"/>
                </a:solidFill>
                <a:latin typeface="Calibri" panose="020F0502020204030204" pitchFamily="34" charset="0"/>
              </a:rPr>
              <a:t>3:00 - 5:00 pm</a:t>
            </a:r>
          </a:p>
          <a:p>
            <a:endParaRPr lang="en-US" sz="2400" b="1" dirty="0">
              <a:solidFill>
                <a:srgbClr val="0060A8"/>
              </a:solidFill>
              <a:latin typeface="Calibri" panose="020F0502020204030204" pitchFamily="34" charset="0"/>
            </a:endParaRPr>
          </a:p>
          <a:p>
            <a:r>
              <a:rPr lang="en-US" sz="2400" b="1" dirty="0">
                <a:solidFill>
                  <a:srgbClr val="0060A8"/>
                </a:solidFill>
                <a:latin typeface="Calibri" panose="020F0502020204030204" pitchFamily="34" charset="0"/>
              </a:rPr>
              <a:t>February 9, 2021</a:t>
            </a:r>
          </a:p>
          <a:p>
            <a:r>
              <a:rPr lang="en-US" sz="2400" b="1" dirty="0">
                <a:solidFill>
                  <a:srgbClr val="0060A8"/>
                </a:solidFill>
                <a:latin typeface="Calibri" panose="020F0502020204030204" pitchFamily="34" charset="0"/>
              </a:rPr>
              <a:t>3:00 - 5:00 pm</a:t>
            </a:r>
          </a:p>
          <a:p>
            <a:endParaRPr lang="en-US" sz="2400" b="1" dirty="0">
              <a:solidFill>
                <a:srgbClr val="0060A8"/>
              </a:solidFill>
              <a:latin typeface="Calibri" panose="020F0502020204030204" pitchFamily="34" charset="0"/>
            </a:endParaRPr>
          </a:p>
          <a:p>
            <a:endParaRPr lang="en-US" sz="2400" b="1" dirty="0">
              <a:solidFill>
                <a:srgbClr val="0060A8"/>
              </a:solidFill>
              <a:latin typeface="Calibri" panose="020F0502020204030204" pitchFamily="34" charset="0"/>
            </a:endParaRPr>
          </a:p>
          <a:p>
            <a:endParaRPr lang="en-US" sz="2400" b="1" dirty="0">
              <a:solidFill>
                <a:schemeClr val="dk1"/>
              </a:solidFill>
              <a:latin typeface="Calibri" panose="020F0502020204030204" pitchFamily="34" charset="0"/>
            </a:endParaRPr>
          </a:p>
        </p:txBody>
      </p:sp>
    </p:spTree>
    <p:extLst>
      <p:ext uri="{BB962C8B-B14F-4D97-AF65-F5344CB8AC3E}">
        <p14:creationId xmlns:p14="http://schemas.microsoft.com/office/powerpoint/2010/main" val="4894985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918ee6a526_5_20"/>
          <p:cNvSpPr txBox="1">
            <a:spLocks noGrp="1"/>
          </p:cNvSpPr>
          <p:nvPr>
            <p:ph type="title"/>
          </p:nvPr>
        </p:nvSpPr>
        <p:spPr>
          <a:xfrm>
            <a:off x="1066800" y="76200"/>
            <a:ext cx="55119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
            </a:r>
            <a:br>
              <a:rPr lang="en-US"/>
            </a:br>
            <a:r>
              <a:rPr lang="en-US"/>
              <a:t/>
            </a:r>
            <a:br>
              <a:rPr lang="en-US"/>
            </a:br>
            <a:r>
              <a:rPr lang="en-US"/>
              <a:t>Chapter 220 of the Acts of 2018</a:t>
            </a:r>
            <a:br>
              <a:rPr lang="en-US"/>
            </a:br>
            <a:r>
              <a:rPr lang="en-US"/>
              <a:t>Status Update</a:t>
            </a:r>
            <a:endParaRPr/>
          </a:p>
        </p:txBody>
      </p:sp>
      <p:pic>
        <p:nvPicPr>
          <p:cNvPr id="59" name="Google Shape;59;g918ee6a526_5_20"/>
          <p:cNvPicPr preferRelativeResize="0"/>
          <p:nvPr/>
        </p:nvPicPr>
        <p:blipFill>
          <a:blip r:embed="rId3">
            <a:alphaModFix/>
          </a:blip>
          <a:stretch>
            <a:fillRect/>
          </a:stretch>
        </p:blipFill>
        <p:spPr>
          <a:xfrm>
            <a:off x="1322625" y="4705800"/>
            <a:ext cx="6172200" cy="1838325"/>
          </a:xfrm>
          <a:prstGeom prst="rect">
            <a:avLst/>
          </a:prstGeom>
          <a:noFill/>
          <a:ln>
            <a:noFill/>
          </a:ln>
        </p:spPr>
      </p:pic>
      <p:pic>
        <p:nvPicPr>
          <p:cNvPr id="60" name="Google Shape;60;g918ee6a526_5_20"/>
          <p:cNvPicPr preferRelativeResize="0"/>
          <p:nvPr/>
        </p:nvPicPr>
        <p:blipFill>
          <a:blip r:embed="rId4">
            <a:alphaModFix/>
          </a:blip>
          <a:stretch>
            <a:fillRect/>
          </a:stretch>
        </p:blipFill>
        <p:spPr>
          <a:xfrm>
            <a:off x="1915900" y="1001500"/>
            <a:ext cx="4985650" cy="3704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g918ee6a526_5_32"/>
          <p:cNvSpPr txBox="1">
            <a:spLocks noGrp="1"/>
          </p:cNvSpPr>
          <p:nvPr>
            <p:ph type="title"/>
          </p:nvPr>
        </p:nvSpPr>
        <p:spPr>
          <a:xfrm>
            <a:off x="1066800" y="76200"/>
            <a:ext cx="55119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
            </a:r>
            <a:br>
              <a:rPr lang="en-US"/>
            </a:br>
            <a:r>
              <a:rPr lang="en-US"/>
              <a:t/>
            </a:r>
            <a:br>
              <a:rPr lang="en-US"/>
            </a:br>
            <a:r>
              <a:rPr lang="en-US"/>
              <a:t>Chapter 220 of the Acts of 2018</a:t>
            </a:r>
            <a:br>
              <a:rPr lang="en-US"/>
            </a:br>
            <a:r>
              <a:rPr lang="en-US"/>
              <a:t>Status Update</a:t>
            </a:r>
            <a:endParaRPr/>
          </a:p>
        </p:txBody>
      </p:sp>
      <p:pic>
        <p:nvPicPr>
          <p:cNvPr id="68" name="Google Shape;68;g918ee6a526_5_32"/>
          <p:cNvPicPr preferRelativeResize="0"/>
          <p:nvPr/>
        </p:nvPicPr>
        <p:blipFill>
          <a:blip r:embed="rId3">
            <a:alphaModFix/>
          </a:blip>
          <a:stretch>
            <a:fillRect/>
          </a:stretch>
        </p:blipFill>
        <p:spPr>
          <a:xfrm>
            <a:off x="106800" y="1524000"/>
            <a:ext cx="8930375" cy="4452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918ee6a526_5_9"/>
          <p:cNvSpPr txBox="1"/>
          <p:nvPr/>
        </p:nvSpPr>
        <p:spPr>
          <a:xfrm>
            <a:off x="419100" y="2117850"/>
            <a:ext cx="8305800" cy="2759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200" b="0" i="0" u="none" strike="noStrike" cap="none">
              <a:solidFill>
                <a:schemeClr val="dk1"/>
              </a:solidFill>
              <a:latin typeface="Calibri"/>
              <a:ea typeface="Calibri"/>
              <a:cs typeface="Calibri"/>
              <a:sym typeface="Calibri"/>
            </a:endParaRPr>
          </a:p>
          <a:p>
            <a:pPr marL="0" marR="0" lvl="0" indent="0" algn="l" rtl="0">
              <a:spcBef>
                <a:spcPts val="440"/>
              </a:spcBef>
              <a:spcAft>
                <a:spcPts val="0"/>
              </a:spcAft>
              <a:buNone/>
            </a:pPr>
            <a:endParaRPr sz="2200" b="0" i="0" u="none" strike="noStrike" cap="none">
              <a:solidFill>
                <a:schemeClr val="dk1"/>
              </a:solidFill>
              <a:highlight>
                <a:srgbClr val="FFFF00"/>
              </a:highlight>
              <a:latin typeface="Calibri"/>
              <a:ea typeface="Calibri"/>
              <a:cs typeface="Calibri"/>
              <a:sym typeface="Calibri"/>
            </a:endParaRPr>
          </a:p>
          <a:p>
            <a:pPr marL="0" marR="0" lvl="0" indent="0" algn="l" rtl="0">
              <a:spcBef>
                <a:spcPts val="440"/>
              </a:spcBef>
              <a:spcAft>
                <a:spcPts val="0"/>
              </a:spcAft>
              <a:buNone/>
            </a:pPr>
            <a:endParaRPr sz="2200" b="0" i="0" u="none" strike="noStrike" cap="none">
              <a:solidFill>
                <a:schemeClr val="dk1"/>
              </a:solidFill>
              <a:highlight>
                <a:srgbClr val="FFFF00"/>
              </a:highlight>
              <a:latin typeface="Calibri"/>
              <a:ea typeface="Calibri"/>
              <a:cs typeface="Calibri"/>
              <a:sym typeface="Calibri"/>
            </a:endParaRPr>
          </a:p>
          <a:p>
            <a:pPr marL="0" marR="0" lvl="0" indent="0" algn="l" rtl="0">
              <a:spcBef>
                <a:spcPts val="440"/>
              </a:spcBef>
              <a:spcAft>
                <a:spcPts val="0"/>
              </a:spcAft>
              <a:buNone/>
            </a:pPr>
            <a:endParaRPr sz="2200" b="0" i="0" u="none" strike="noStrike" cap="none">
              <a:solidFill>
                <a:schemeClr val="dk1"/>
              </a:solidFill>
              <a:highlight>
                <a:srgbClr val="FFFF00"/>
              </a:highlight>
              <a:latin typeface="Calibri"/>
              <a:ea typeface="Calibri"/>
              <a:cs typeface="Calibri"/>
              <a:sym typeface="Calibri"/>
            </a:endParaRPr>
          </a:p>
          <a:p>
            <a:pPr marL="0" marR="0" lvl="0" indent="0" algn="l" rtl="0">
              <a:spcBef>
                <a:spcPts val="440"/>
              </a:spcBef>
              <a:spcAft>
                <a:spcPts val="0"/>
              </a:spcAft>
              <a:buNone/>
            </a:pPr>
            <a:endParaRPr sz="2200" b="0" i="0" u="none" strike="noStrike" cap="none">
              <a:solidFill>
                <a:schemeClr val="dk1"/>
              </a:solidFill>
              <a:highlight>
                <a:srgbClr val="FFFF00"/>
              </a:highlight>
              <a:latin typeface="Calibri"/>
              <a:ea typeface="Calibri"/>
              <a:cs typeface="Calibri"/>
              <a:sym typeface="Calibri"/>
            </a:endParaRPr>
          </a:p>
          <a:p>
            <a:pPr marL="0" marR="0" lvl="0" indent="0" algn="l" rtl="0">
              <a:spcBef>
                <a:spcPts val="440"/>
              </a:spcBef>
              <a:spcAft>
                <a:spcPts val="0"/>
              </a:spcAft>
              <a:buNone/>
            </a:pPr>
            <a:endParaRPr sz="2200" b="0" i="0" u="none" strike="noStrike" cap="none">
              <a:solidFill>
                <a:schemeClr val="dk1"/>
              </a:solidFill>
              <a:highlight>
                <a:srgbClr val="FFFF00"/>
              </a:highlight>
              <a:latin typeface="Calibri"/>
              <a:ea typeface="Calibri"/>
              <a:cs typeface="Calibri"/>
              <a:sym typeface="Calibri"/>
            </a:endParaRPr>
          </a:p>
          <a:p>
            <a:pPr marL="0" marR="0" lvl="0" indent="0" algn="l" rtl="0">
              <a:spcBef>
                <a:spcPts val="440"/>
              </a:spcBef>
              <a:spcAft>
                <a:spcPts val="0"/>
              </a:spcAft>
              <a:buNone/>
            </a:pPr>
            <a:endParaRPr sz="2200" b="0" i="0" u="none" strike="noStrike" cap="none">
              <a:solidFill>
                <a:schemeClr val="dk1"/>
              </a:solidFill>
              <a:highlight>
                <a:srgbClr val="FFFF00"/>
              </a:highlight>
              <a:latin typeface="Calibri"/>
              <a:ea typeface="Calibri"/>
              <a:cs typeface="Calibri"/>
              <a:sym typeface="Calibri"/>
            </a:endParaRPr>
          </a:p>
          <a:p>
            <a:pPr marL="0" marR="0" lvl="0" indent="0" algn="l" rtl="0">
              <a:spcBef>
                <a:spcPts val="440"/>
              </a:spcBef>
              <a:spcAft>
                <a:spcPts val="0"/>
              </a:spcAft>
              <a:buNone/>
            </a:pPr>
            <a:endParaRPr sz="2200" b="0" i="0" u="none" strike="noStrike" cap="none">
              <a:solidFill>
                <a:schemeClr val="dk1"/>
              </a:solidFill>
              <a:highlight>
                <a:srgbClr val="FFFF00"/>
              </a:highlight>
              <a:latin typeface="Calibri"/>
              <a:ea typeface="Calibri"/>
              <a:cs typeface="Calibri"/>
              <a:sym typeface="Calibri"/>
            </a:endParaRPr>
          </a:p>
          <a:p>
            <a:pPr marL="0" marR="0" lvl="0" indent="0" algn="ctr" rtl="0">
              <a:spcBef>
                <a:spcPts val="220"/>
              </a:spcBef>
              <a:spcAft>
                <a:spcPts val="0"/>
              </a:spcAft>
              <a:buNone/>
            </a:pPr>
            <a:endParaRPr sz="1100" b="0" i="0" u="none" strike="noStrike" cap="none">
              <a:solidFill>
                <a:schemeClr val="dk1"/>
              </a:solidFill>
              <a:highlight>
                <a:srgbClr val="FFFF00"/>
              </a:highlight>
              <a:latin typeface="Arial"/>
              <a:ea typeface="Arial"/>
              <a:cs typeface="Arial"/>
              <a:sym typeface="Arial"/>
            </a:endParaRPr>
          </a:p>
        </p:txBody>
      </p:sp>
      <p:sp>
        <p:nvSpPr>
          <p:cNvPr id="76" name="Google Shape;76;g918ee6a526_5_9"/>
          <p:cNvSpPr txBox="1">
            <a:spLocks noGrp="1"/>
          </p:cNvSpPr>
          <p:nvPr>
            <p:ph type="title"/>
          </p:nvPr>
        </p:nvSpPr>
        <p:spPr>
          <a:xfrm>
            <a:off x="1066800" y="76200"/>
            <a:ext cx="55119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
            </a:r>
            <a:br>
              <a:rPr lang="en-US"/>
            </a:br>
            <a:r>
              <a:rPr lang="en-US"/>
              <a:t/>
            </a:r>
            <a:br>
              <a:rPr lang="en-US"/>
            </a:br>
            <a:r>
              <a:rPr lang="en-US"/>
              <a:t>Chapter 220 of the Acts of 2018</a:t>
            </a:r>
            <a:br>
              <a:rPr lang="en-US"/>
            </a:br>
            <a:r>
              <a:rPr lang="en-US"/>
              <a:t>Status Update</a:t>
            </a:r>
            <a:endParaRPr/>
          </a:p>
        </p:txBody>
      </p:sp>
      <p:pic>
        <p:nvPicPr>
          <p:cNvPr id="77" name="Google Shape;77;g918ee6a526_5_9"/>
          <p:cNvPicPr preferRelativeResize="0"/>
          <p:nvPr/>
        </p:nvPicPr>
        <p:blipFill>
          <a:blip r:embed="rId3">
            <a:alphaModFix/>
          </a:blip>
          <a:stretch>
            <a:fillRect/>
          </a:stretch>
        </p:blipFill>
        <p:spPr>
          <a:xfrm>
            <a:off x="754676" y="1219201"/>
            <a:ext cx="7634649" cy="5085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9197722f0d_0_33"/>
          <p:cNvSpPr txBox="1"/>
          <p:nvPr/>
        </p:nvSpPr>
        <p:spPr>
          <a:xfrm>
            <a:off x="381000" y="1219200"/>
            <a:ext cx="8305800" cy="3477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200" b="0" i="0" u="none" strike="noStrike" cap="none">
              <a:solidFill>
                <a:schemeClr val="dk1"/>
              </a:solidFill>
              <a:latin typeface="Calibri"/>
              <a:ea typeface="Calibri"/>
              <a:cs typeface="Calibri"/>
              <a:sym typeface="Calibri"/>
            </a:endParaRPr>
          </a:p>
          <a:p>
            <a:pPr marL="0" marR="0" lvl="0" indent="0" algn="l" rtl="0">
              <a:spcBef>
                <a:spcPts val="440"/>
              </a:spcBef>
              <a:spcAft>
                <a:spcPts val="0"/>
              </a:spcAft>
              <a:buNone/>
            </a:pPr>
            <a:endParaRPr sz="2200" b="0" i="0" u="none" strike="noStrike" cap="none">
              <a:solidFill>
                <a:schemeClr val="dk1"/>
              </a:solidFill>
              <a:highlight>
                <a:srgbClr val="FFFF00"/>
              </a:highlight>
              <a:latin typeface="Calibri"/>
              <a:ea typeface="Calibri"/>
              <a:cs typeface="Calibri"/>
              <a:sym typeface="Calibri"/>
            </a:endParaRPr>
          </a:p>
          <a:p>
            <a:pPr marL="0" marR="0" lvl="0" indent="0" algn="l" rtl="0">
              <a:spcBef>
                <a:spcPts val="440"/>
              </a:spcBef>
              <a:spcAft>
                <a:spcPts val="0"/>
              </a:spcAft>
              <a:buNone/>
            </a:pPr>
            <a:endParaRPr sz="2200" b="0" i="0" u="none" strike="noStrike" cap="none">
              <a:solidFill>
                <a:schemeClr val="dk1"/>
              </a:solidFill>
              <a:highlight>
                <a:srgbClr val="FFFF00"/>
              </a:highlight>
              <a:latin typeface="Calibri"/>
              <a:ea typeface="Calibri"/>
              <a:cs typeface="Calibri"/>
              <a:sym typeface="Calibri"/>
            </a:endParaRPr>
          </a:p>
          <a:p>
            <a:pPr marL="0" marR="0" lvl="0" indent="0" algn="l" rtl="0">
              <a:spcBef>
                <a:spcPts val="440"/>
              </a:spcBef>
              <a:spcAft>
                <a:spcPts val="0"/>
              </a:spcAft>
              <a:buNone/>
            </a:pPr>
            <a:endParaRPr sz="2200" b="0" i="0" u="none" strike="noStrike" cap="none">
              <a:solidFill>
                <a:schemeClr val="dk1"/>
              </a:solidFill>
              <a:highlight>
                <a:srgbClr val="FFFF00"/>
              </a:highlight>
              <a:latin typeface="Calibri"/>
              <a:ea typeface="Calibri"/>
              <a:cs typeface="Calibri"/>
              <a:sym typeface="Calibri"/>
            </a:endParaRPr>
          </a:p>
          <a:p>
            <a:pPr marL="0" marR="0" lvl="0" indent="0" algn="l" rtl="0">
              <a:spcBef>
                <a:spcPts val="440"/>
              </a:spcBef>
              <a:spcAft>
                <a:spcPts val="0"/>
              </a:spcAft>
              <a:buNone/>
            </a:pPr>
            <a:endParaRPr sz="2200" b="0" i="0" u="none" strike="noStrike" cap="none">
              <a:solidFill>
                <a:schemeClr val="dk1"/>
              </a:solidFill>
              <a:highlight>
                <a:srgbClr val="FFFF00"/>
              </a:highlight>
              <a:latin typeface="Calibri"/>
              <a:ea typeface="Calibri"/>
              <a:cs typeface="Calibri"/>
              <a:sym typeface="Calibri"/>
            </a:endParaRPr>
          </a:p>
          <a:p>
            <a:pPr marL="0" marR="0" lvl="0" indent="0" algn="l" rtl="0">
              <a:spcBef>
                <a:spcPts val="440"/>
              </a:spcBef>
              <a:spcAft>
                <a:spcPts val="0"/>
              </a:spcAft>
              <a:buNone/>
            </a:pPr>
            <a:endParaRPr sz="2200" b="0" i="0" u="none" strike="noStrike" cap="none">
              <a:solidFill>
                <a:schemeClr val="dk1"/>
              </a:solidFill>
              <a:highlight>
                <a:srgbClr val="FFFF00"/>
              </a:highlight>
              <a:latin typeface="Calibri"/>
              <a:ea typeface="Calibri"/>
              <a:cs typeface="Calibri"/>
              <a:sym typeface="Calibri"/>
            </a:endParaRPr>
          </a:p>
          <a:p>
            <a:pPr marL="0" marR="0" lvl="0" indent="0" algn="l" rtl="0">
              <a:spcBef>
                <a:spcPts val="440"/>
              </a:spcBef>
              <a:spcAft>
                <a:spcPts val="0"/>
              </a:spcAft>
              <a:buNone/>
            </a:pPr>
            <a:endParaRPr sz="2200" b="0" i="0" u="none" strike="noStrike" cap="none">
              <a:solidFill>
                <a:schemeClr val="dk1"/>
              </a:solidFill>
              <a:highlight>
                <a:srgbClr val="FFFF00"/>
              </a:highlight>
              <a:latin typeface="Calibri"/>
              <a:ea typeface="Calibri"/>
              <a:cs typeface="Calibri"/>
              <a:sym typeface="Calibri"/>
            </a:endParaRPr>
          </a:p>
          <a:p>
            <a:pPr marL="0" marR="0" lvl="0" indent="0" algn="l" rtl="0">
              <a:spcBef>
                <a:spcPts val="440"/>
              </a:spcBef>
              <a:spcAft>
                <a:spcPts val="0"/>
              </a:spcAft>
              <a:buNone/>
            </a:pPr>
            <a:endParaRPr sz="2200" b="0" i="0" u="none" strike="noStrike" cap="none">
              <a:solidFill>
                <a:schemeClr val="dk1"/>
              </a:solidFill>
              <a:highlight>
                <a:srgbClr val="FFFF00"/>
              </a:highlight>
              <a:latin typeface="Calibri"/>
              <a:ea typeface="Calibri"/>
              <a:cs typeface="Calibri"/>
              <a:sym typeface="Calibri"/>
            </a:endParaRPr>
          </a:p>
          <a:p>
            <a:pPr marL="0" marR="0" lvl="0" indent="0" algn="ctr" rtl="0">
              <a:spcBef>
                <a:spcPts val="220"/>
              </a:spcBef>
              <a:spcAft>
                <a:spcPts val="0"/>
              </a:spcAft>
              <a:buNone/>
            </a:pPr>
            <a:endParaRPr sz="1100" b="0" i="0" u="none" strike="noStrike" cap="none">
              <a:solidFill>
                <a:schemeClr val="dk1"/>
              </a:solidFill>
              <a:highlight>
                <a:srgbClr val="FFFF00"/>
              </a:highlight>
              <a:latin typeface="Arial"/>
              <a:ea typeface="Arial"/>
              <a:cs typeface="Arial"/>
              <a:sym typeface="Arial"/>
            </a:endParaRPr>
          </a:p>
        </p:txBody>
      </p:sp>
      <p:sp>
        <p:nvSpPr>
          <p:cNvPr id="85" name="Google Shape;85;g9197722f0d_0_33"/>
          <p:cNvSpPr txBox="1">
            <a:spLocks noGrp="1"/>
          </p:cNvSpPr>
          <p:nvPr>
            <p:ph type="title"/>
          </p:nvPr>
        </p:nvSpPr>
        <p:spPr>
          <a:xfrm>
            <a:off x="1066800" y="76200"/>
            <a:ext cx="55119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
            </a:r>
            <a:br>
              <a:rPr lang="en-US"/>
            </a:br>
            <a:r>
              <a:rPr lang="en-US"/>
              <a:t/>
            </a:r>
            <a:br>
              <a:rPr lang="en-US"/>
            </a:br>
            <a:r>
              <a:rPr lang="en-US"/>
              <a:t>Chapter 220 of the Acts of 2018</a:t>
            </a:r>
            <a:br>
              <a:rPr lang="en-US"/>
            </a:br>
            <a:r>
              <a:rPr lang="en-US"/>
              <a:t>Status Update</a:t>
            </a:r>
            <a:endParaRPr/>
          </a:p>
        </p:txBody>
      </p:sp>
      <p:sp>
        <p:nvSpPr>
          <p:cNvPr id="86" name="Google Shape;86;g9197722f0d_0_33"/>
          <p:cNvSpPr txBox="1"/>
          <p:nvPr/>
        </p:nvSpPr>
        <p:spPr>
          <a:xfrm>
            <a:off x="381000" y="1219200"/>
            <a:ext cx="50076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Noto Sans Symbols"/>
              <a:buNone/>
            </a:pPr>
            <a:r>
              <a:rPr lang="en-US" sz="2000">
                <a:solidFill>
                  <a:schemeClr val="dk1"/>
                </a:solidFill>
                <a:latin typeface="Book Antiqua"/>
                <a:ea typeface="Book Antiqua"/>
                <a:cs typeface="Book Antiqua"/>
                <a:sym typeface="Book Antiqu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August 9, 2018 - H.4116 Signed into Law!</a:t>
            </a:r>
            <a:endParaRPr/>
          </a:p>
        </p:txBody>
      </p:sp>
      <p:pic>
        <p:nvPicPr>
          <p:cNvPr id="87" name="Google Shape;87;g9197722f0d_0_33"/>
          <p:cNvPicPr preferRelativeResize="0"/>
          <p:nvPr/>
        </p:nvPicPr>
        <p:blipFill>
          <a:blip r:embed="rId3">
            <a:alphaModFix/>
          </a:blip>
          <a:stretch>
            <a:fillRect/>
          </a:stretch>
        </p:blipFill>
        <p:spPr>
          <a:xfrm>
            <a:off x="470022" y="1924199"/>
            <a:ext cx="5511900" cy="3674620"/>
          </a:xfrm>
          <a:prstGeom prst="rect">
            <a:avLst/>
          </a:prstGeom>
          <a:noFill/>
          <a:ln>
            <a:noFill/>
          </a:ln>
        </p:spPr>
      </p:pic>
      <p:pic>
        <p:nvPicPr>
          <p:cNvPr id="88" name="Google Shape;88;g9197722f0d_0_33"/>
          <p:cNvPicPr preferRelativeResize="0"/>
          <p:nvPr/>
        </p:nvPicPr>
        <p:blipFill>
          <a:blip r:embed="rId4">
            <a:alphaModFix/>
          </a:blip>
          <a:stretch>
            <a:fillRect/>
          </a:stretch>
        </p:blipFill>
        <p:spPr>
          <a:xfrm rot="3">
            <a:off x="6176499" y="1183256"/>
            <a:ext cx="2819403" cy="2297287"/>
          </a:xfrm>
          <a:prstGeom prst="rect">
            <a:avLst/>
          </a:prstGeom>
          <a:noFill/>
          <a:ln>
            <a:noFill/>
          </a:ln>
        </p:spPr>
      </p:pic>
      <p:pic>
        <p:nvPicPr>
          <p:cNvPr id="89" name="Google Shape;89;g9197722f0d_0_33" descr="H4116 (1).pdf"/>
          <p:cNvPicPr preferRelativeResize="0"/>
          <p:nvPr/>
        </p:nvPicPr>
        <p:blipFill rotWithShape="1">
          <a:blip r:embed="rId5">
            <a:alphaModFix/>
          </a:blip>
          <a:srcRect/>
          <a:stretch/>
        </p:blipFill>
        <p:spPr>
          <a:xfrm>
            <a:off x="6578700" y="3749400"/>
            <a:ext cx="2214506" cy="2865826"/>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0.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1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3.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4.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5.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6.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7.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8.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9.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heme/theme1.xml><?xml version="1.0" encoding="utf-8"?>
<a:theme xmlns:a="http://schemas.openxmlformats.org/drawingml/2006/main" name="1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ue Presentation Template - MA HHS - small logos">
  <a:themeElements>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6504</TotalTime>
  <Words>5661</Words>
  <Application>Microsoft Office PowerPoint</Application>
  <PresentationFormat>On-screen Show (4:3)</PresentationFormat>
  <Paragraphs>1076</Paragraphs>
  <Slides>54</Slides>
  <Notes>53</Notes>
  <HiddenSlides>0</HiddenSlides>
  <MMClips>0</MMClips>
  <ScaleCrop>false</ScaleCrop>
  <HeadingPairs>
    <vt:vector size="4" baseType="variant">
      <vt:variant>
        <vt:lpstr>Theme</vt:lpstr>
      </vt:variant>
      <vt:variant>
        <vt:i4>6</vt:i4>
      </vt:variant>
      <vt:variant>
        <vt:lpstr>Slide Titles</vt:lpstr>
      </vt:variant>
      <vt:variant>
        <vt:i4>54</vt:i4>
      </vt:variant>
    </vt:vector>
  </HeadingPairs>
  <TitlesOfParts>
    <vt:vector size="60" baseType="lpstr">
      <vt:lpstr>1_Blue Presentation Template - MA HHS - small logos</vt:lpstr>
      <vt:lpstr>2_Blue Presentation Template - MA HHS - small logos</vt:lpstr>
      <vt:lpstr>3_Blue Presentation Template - MA HHS - small logos</vt:lpstr>
      <vt:lpstr>4_Blue Presentation Template - MA HHS - small logos</vt:lpstr>
      <vt:lpstr>5_Blue Presentation Template - MA HHS - small logos</vt:lpstr>
      <vt:lpstr>6_Blue Presentation Template - MA HHS - small logos</vt:lpstr>
      <vt:lpstr>PowerPoint Presentation</vt:lpstr>
      <vt:lpstr>Agenda</vt:lpstr>
      <vt:lpstr>Brief Updates from Workgroup Leads</vt:lpstr>
      <vt:lpstr>  Chapter 220 of the Acts of 2018 Status Update</vt:lpstr>
      <vt:lpstr>  Chapter 220 of the Acts of 2018 Status Update</vt:lpstr>
      <vt:lpstr>  Chapter 220 of the Acts of 2018 Status Update</vt:lpstr>
      <vt:lpstr>  Chapter 220 of the Acts of 2018 Status Update</vt:lpstr>
      <vt:lpstr>  Chapter 220 of the Acts of 2018 Status Update</vt:lpstr>
      <vt:lpstr>  Chapter 220 of the Acts of 2018 Status Update</vt:lpstr>
      <vt:lpstr>  Chapter 220 of the Acts of 2018 Status Update</vt:lpstr>
      <vt:lpstr>  Chapter 220 of the Acts of 2018 Status Update</vt:lpstr>
      <vt:lpstr>  Chapter 220 of the Acts of 2018 Status Update</vt:lpstr>
      <vt:lpstr>  Chapter 220 of the Acts of 2018 Status Update</vt:lpstr>
      <vt:lpstr>  Chapter 220 of the Acts of 2018 Status Update</vt:lpstr>
      <vt:lpstr>  Chapter 220 of the Acts of 2018 Status Update</vt:lpstr>
      <vt:lpstr>  Chapter 220 of the Acts of 2018 Status Update</vt:lpstr>
      <vt:lpstr>PowerPoint Presentation</vt:lpstr>
      <vt:lpstr>Physical Infrastructure Workgroup</vt:lpstr>
      <vt:lpstr> What are Dementia Friendly Communities? </vt:lpstr>
      <vt:lpstr>What is Dementia Friendly Physical Infrastructure?</vt:lpstr>
      <vt:lpstr>What is Dementia Friendly Physical Infrastructure?</vt:lpstr>
      <vt:lpstr>What is Dementia Friendly Physical Infrastructure?</vt:lpstr>
      <vt:lpstr>Why is Dementia Friendly Physical Infrastructure Important?</vt:lpstr>
      <vt:lpstr>Challenges</vt:lpstr>
      <vt:lpstr>Opportunities</vt:lpstr>
      <vt:lpstr>Opportunities</vt:lpstr>
      <vt:lpstr>  Physical Infrastructure Workgroup Goal</vt:lpstr>
      <vt:lpstr> Physical Infrastructure Workgroup Recommendation</vt:lpstr>
      <vt:lpstr> Physical Infrastructure Workgroup Recommendation</vt:lpstr>
      <vt:lpstr> Physical Infrastructure Workgroup Recommendation</vt:lpstr>
      <vt:lpstr>Summary and Discussion with Council</vt:lpstr>
      <vt:lpstr>PowerPoint Presentation</vt:lpstr>
      <vt:lpstr> Caregiver Support and Public Awareness  Workgroup</vt:lpstr>
      <vt:lpstr>PowerPoint Presentation</vt:lpstr>
      <vt:lpstr>PowerPoint Presentation</vt:lpstr>
      <vt:lpstr>PowerPoint Presentation</vt:lpstr>
      <vt:lpstr>  Caregiver Support and Public Awareness Workgroup Goals</vt:lpstr>
      <vt:lpstr> Caregiver Support and Public Awareness Summary of Recommendations</vt:lpstr>
      <vt:lpstr>  Workgroup Recommendations  and Implementation Strategies</vt:lpstr>
      <vt:lpstr>  </vt:lpstr>
      <vt:lpstr>  </vt:lpstr>
      <vt:lpstr>PowerPoint Presentation</vt:lpstr>
      <vt:lpstr>  </vt:lpstr>
      <vt:lpstr>  </vt:lpstr>
      <vt:lpstr>  </vt:lpstr>
      <vt:lpstr>  </vt:lpstr>
      <vt:lpstr>  </vt:lpstr>
      <vt:lpstr>  </vt:lpstr>
      <vt:lpstr>  </vt:lpstr>
      <vt:lpstr>  </vt:lpstr>
      <vt:lpstr>  </vt:lpstr>
      <vt:lpstr>  </vt:lpstr>
      <vt:lpstr>  Summary of Recommendations and   Discussion with Council</vt:lpstr>
      <vt:lpstr>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Gabriel.R.Cohen@MassMail.State.MA.US</dc:creator>
  <cp:lastModifiedBy>Gabriel Cohen</cp:lastModifiedBy>
  <cp:revision>740</cp:revision>
  <cp:lastPrinted>2020-06-25T15:04:29Z</cp:lastPrinted>
  <dcterms:created xsi:type="dcterms:W3CDTF">2014-04-27T20:43:35Z</dcterms:created>
  <dcterms:modified xsi:type="dcterms:W3CDTF">2020-11-20T17:59:57Z</dcterms:modified>
</cp:coreProperties>
</file>