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2" r:id="rId3"/>
  </p:sldMasterIdLst>
  <p:notesMasterIdLst>
    <p:notesMasterId r:id="rId50"/>
  </p:notesMasterIdLst>
  <p:sldIdLst>
    <p:sldId id="472" r:id="rId4"/>
    <p:sldId id="803" r:id="rId5"/>
    <p:sldId id="256" r:id="rId6"/>
    <p:sldId id="257" r:id="rId7"/>
    <p:sldId id="258" r:id="rId8"/>
    <p:sldId id="272" r:id="rId9"/>
    <p:sldId id="297" r:id="rId10"/>
    <p:sldId id="288" r:id="rId11"/>
    <p:sldId id="290" r:id="rId12"/>
    <p:sldId id="291" r:id="rId13"/>
    <p:sldId id="274" r:id="rId14"/>
    <p:sldId id="805" r:id="rId15"/>
    <p:sldId id="806" r:id="rId16"/>
    <p:sldId id="807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808" r:id="rId31"/>
    <p:sldId id="273" r:id="rId32"/>
    <p:sldId id="772" r:id="rId33"/>
    <p:sldId id="773" r:id="rId34"/>
    <p:sldId id="787" r:id="rId35"/>
    <p:sldId id="562" r:id="rId36"/>
    <p:sldId id="775" r:id="rId37"/>
    <p:sldId id="776" r:id="rId38"/>
    <p:sldId id="788" r:id="rId39"/>
    <p:sldId id="559" r:id="rId40"/>
    <p:sldId id="774" r:id="rId41"/>
    <p:sldId id="797" r:id="rId42"/>
    <p:sldId id="798" r:id="rId43"/>
    <p:sldId id="799" r:id="rId44"/>
    <p:sldId id="800" r:id="rId45"/>
    <p:sldId id="706" r:id="rId46"/>
    <p:sldId id="801" r:id="rId47"/>
    <p:sldId id="809" r:id="rId48"/>
    <p:sldId id="673" r:id="rId49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A50036-BB00-2B58-AC14-87F4EC3FA9B4}" name="Roberts, Nicholas P. (ELD)" initials="RNP(" userId="S::Nicholas.P.Roberts@mass.gov::e42477b6-73ba-4779-9746-b20104d57a5b" providerId="AD"/>
  <p188:author id="{C5784F77-BEC9-907E-5D14-6FEEE20296AA}" name="Philbrick, Shannon (ELD)" initials="PS(" userId="S::shannon.philbrick@mass.gov::6bfe0104-2f17-4a97-a9c3-3b4a60c642d5" providerId="AD"/>
  <p188:author id="{14D1DFED-80A6-11E3-D81A-820FA11158B4}" name="Vidler, Lynn (ELD)" initials="VL(" userId="S::Lynn.Vidler@mass.gov::1675df6e-cb8d-4bc7-97a2-e341fd57e1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C"/>
    <a:srgbClr val="FFEEB9"/>
    <a:srgbClr val="FFD03B"/>
    <a:srgbClr val="064FBA"/>
    <a:srgbClr val="DAF0FE"/>
    <a:srgbClr val="CAEAFE"/>
    <a:srgbClr val="CCECFF"/>
    <a:srgbClr val="4604BC"/>
    <a:srgbClr val="89CAD7"/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C7667-0283-43E1-81AE-6C7229BCFBD0}" v="6" dt="2022-10-27T19:47:20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529" autoAdjust="0"/>
  </p:normalViewPr>
  <p:slideViewPr>
    <p:cSldViewPr snapToGrid="0">
      <p:cViewPr varScale="1">
        <p:scale>
          <a:sx n="56" d="100"/>
          <a:sy n="56" d="100"/>
        </p:scale>
        <p:origin x="1532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microsoft.com/office/2018/10/relationships/authors" Target="authors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380BCD5-99EA-4839-A35C-595029302E4B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7C17A72-7A47-4F30-B8DD-9675093050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7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73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:notes"/>
          <p:cNvSpPr txBox="1">
            <a:spLocks noGrp="1"/>
          </p:cNvSpPr>
          <p:nvPr>
            <p:ph type="sldNum" idx="12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12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50" name="Google Shape;50;p1:notes"/>
          <p:cNvSpPr txBox="1">
            <a:spLocks noGrp="1"/>
          </p:cNvSpPr>
          <p:nvPr>
            <p:ph type="ftr" idx="11"/>
          </p:nvPr>
        </p:nvSpPr>
        <p:spPr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763a98c5d2_0_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93" name="Google Shape;93;g1763a98c5d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900" cy="35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63a98c5d2_0_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01" name="Google Shape;101;g1763a98c5d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900" cy="35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763a98c5d2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09" name="Google Shape;109;g1763a98c5d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900" cy="35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763a98c5d2_0_2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17" name="Google Shape;117;g1763a98c5d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900" cy="35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763a98c5d2_0_2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25" name="Google Shape;125;g1763a98c5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900" cy="35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42289">
              <a:defRPr/>
            </a:pPr>
            <a:fld id="{9B3A0E2F-76B9-417E-B0DC-AF868851F63D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42289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7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763a98c5d2_0_3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40" name="Google Shape;140;g1763a98c5d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900" cy="35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763a98c5d2_0_4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47" name="Google Shape;147;g1763a98c5d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763a98c5d2_0_5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54" name="Google Shape;154;g1763a98c5d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763a98c5d2_0_3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61" name="Google Shape;161;g1763a98c5d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42289">
              <a:defRPr/>
            </a:pPr>
            <a:fld id="{9B3A0E2F-76B9-417E-B0DC-AF868851F63D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30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42289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257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0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p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1" tIns="46223" rIns="92471" bIns="46223" anchor="t" anchorCtr="0">
            <a:noAutofit/>
          </a:bodyPr>
          <a:lstStyle/>
          <a:p>
            <a:pPr marL="0" indent="0"/>
            <a:endParaRPr dirty="0">
              <a:latin typeface="Calibri" panose="020F0502020204030204" pitchFamily="34" charset="0"/>
            </a:endParaRPr>
          </a:p>
        </p:txBody>
      </p:sp>
      <p:sp>
        <p:nvSpPr>
          <p:cNvPr id="175" name="Google Shape;175;p1:notes"/>
          <p:cNvSpPr txBox="1">
            <a:spLocks noGrp="1"/>
          </p:cNvSpPr>
          <p:nvPr>
            <p:ph type="sldNum" idx="12"/>
          </p:nvPr>
        </p:nvSpPr>
        <p:spPr>
          <a:xfrm>
            <a:off x="393677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1" tIns="46223" rIns="92471" bIns="46223" anchor="b" anchorCtr="0">
            <a:noAutofit/>
          </a:bodyPr>
          <a:lstStyle/>
          <a:p>
            <a:pPr algn="r"/>
            <a:fld id="{00000000-1234-1234-1234-123412341234}" type="slidenum">
              <a:rPr lang="en-US">
                <a:solidFill>
                  <a:srgbClr val="FFFFFF"/>
                </a:solidFill>
              </a:rPr>
              <a:pPr algn="r"/>
              <a:t>3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76" name="Google Shape;176;p1:notes"/>
          <p:cNvSpPr txBox="1">
            <a:spLocks noGrp="1"/>
          </p:cNvSpPr>
          <p:nvPr>
            <p:ph type="ftr" idx="11"/>
          </p:nvPr>
        </p:nvSpPr>
        <p:spPr>
          <a:xfrm>
            <a:off x="1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1" tIns="46223" rIns="92471" bIns="46223" anchor="b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914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405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75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p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75" name="Google Shape;175;p1:notes"/>
          <p:cNvSpPr txBox="1">
            <a:spLocks noGrp="1"/>
          </p:cNvSpPr>
          <p:nvPr>
            <p:ph type="sldNum" idx="12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39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76" name="Google Shape;176;p1:notes"/>
          <p:cNvSpPr txBox="1">
            <a:spLocks noGrp="1"/>
          </p:cNvSpPr>
          <p:nvPr>
            <p:ph type="ftr" idx="11"/>
          </p:nvPr>
        </p:nvSpPr>
        <p:spPr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74993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9173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88" tIns="47094" rIns="94188" bIns="47094" anchor="t" anchorCtr="0">
            <a:noAutofit/>
          </a:bodyPr>
          <a:lstStyle/>
          <a:p>
            <a:pPr marL="0" indent="0"/>
            <a:r>
              <a:rPr lang="en-US" dirty="0">
                <a:latin typeface="Calibri" panose="020F0502020204030204" pitchFamily="34" charset="0"/>
              </a:rPr>
              <a:t>Progress since publishing the Council’s annual report in April 2022.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54704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01188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05935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looking for more opportunities to 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dvocate for embedding age and dementia friendly  characteristics into physical infrastructure design.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264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17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1" tIns="46223" rIns="92471" bIns="46223" anchor="t" anchorCtr="0">
            <a:noAutofit/>
          </a:bodyPr>
          <a:lstStyle/>
          <a:p>
            <a:pPr marL="0" indent="0"/>
            <a:endParaRPr dirty="0">
              <a:latin typeface="Calibri" panose="020F0502020204030204" pitchFamily="34" charset="0"/>
            </a:endParaRPr>
          </a:p>
        </p:txBody>
      </p:sp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50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1" tIns="46223" rIns="92471" bIns="46223" anchor="t" anchorCtr="0">
            <a:noAutofit/>
          </a:bodyPr>
          <a:lstStyle/>
          <a:p>
            <a:pPr marL="0" indent="0"/>
            <a:endParaRPr dirty="0">
              <a:latin typeface="Calibri" panose="020F0502020204030204" pitchFamily="34" charset="0"/>
            </a:endParaRPr>
          </a:p>
        </p:txBody>
      </p:sp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317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6" tIns="46223" rIns="92446" bIns="46223" anchor="t" anchorCtr="0">
            <a:noAutofit/>
          </a:bodyPr>
          <a:lstStyle/>
          <a:p>
            <a:pPr marL="0" indent="0"/>
            <a:r>
              <a:rPr lang="en-US" dirty="0">
                <a:latin typeface="Calibri" panose="020F0502020204030204" pitchFamily="34" charset="0"/>
              </a:rPr>
              <a:t>Progress since publishing the Council’s annual report in April 2022.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547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6" tIns="46223" rIns="92446" bIns="46223" anchor="t" anchorCtr="0">
            <a:noAutofit/>
          </a:bodyPr>
          <a:lstStyle/>
          <a:p>
            <a:pPr marL="0" indent="0"/>
            <a:endParaRPr dirty="0">
              <a:latin typeface="Calibri" panose="020F0502020204030204" pitchFamily="34" charset="0"/>
            </a:endParaRPr>
          </a:p>
        </p:txBody>
      </p:sp>
      <p:sp>
        <p:nvSpPr>
          <p:cNvPr id="257" name="Google Shape;2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405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6" tIns="46223" rIns="92446" bIns="46223" anchor="t" anchorCtr="0">
            <a:noAutofit/>
          </a:bodyPr>
          <a:lstStyle/>
          <a:p>
            <a:pPr marL="0" indent="0"/>
            <a:endParaRPr dirty="0">
              <a:latin typeface="Calibri" panose="020F0502020204030204" pitchFamily="34" charset="0"/>
            </a:endParaRPr>
          </a:p>
        </p:txBody>
      </p:sp>
      <p:sp>
        <p:nvSpPr>
          <p:cNvPr id="257" name="Google Shape;2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8853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6" tIns="46223" rIns="92446" bIns="46223" anchor="t" anchorCtr="0">
            <a:noAutofit/>
          </a:bodyPr>
          <a:lstStyle/>
          <a:p>
            <a:pPr marL="0" indent="0"/>
            <a:endParaRPr dirty="0">
              <a:latin typeface="Calibri" panose="020F0502020204030204" pitchFamily="34" charset="0"/>
            </a:endParaRPr>
          </a:p>
        </p:txBody>
      </p:sp>
      <p:sp>
        <p:nvSpPr>
          <p:cNvPr id="257" name="Google Shape;2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367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BC43-3397-4789-BD95-C046A6C09390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8AFD-670D-4EE3-963C-AC4C78C45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BC43-3397-4789-BD95-C046A6C09390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8AFD-670D-4EE3-963C-AC4C78C45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0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BC43-3397-4789-BD95-C046A6C09390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8AFD-670D-4EE3-963C-AC4C78C45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8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F4052EB-EB09-46DE-B1B3-2A4CA324A4D1}" type="datetime1">
              <a:rPr lang="en-US" smtClean="0"/>
              <a:t>1/18/2023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/>
              <a:t>Draft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9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98720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3744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7568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8434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477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185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BC43-3397-4789-BD95-C046A6C09390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8AFD-670D-4EE3-963C-AC4C78C45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5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BC43-3397-4789-BD95-C046A6C09390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8AFD-670D-4EE3-963C-AC4C78C45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15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27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533400" y="1939160"/>
            <a:ext cx="8077200" cy="446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6025" rIns="45700" bIns="46025" anchor="t" anchorCtr="0">
            <a:noAutofit/>
          </a:bodyPr>
          <a:lstStyle>
            <a:lvl1pPr marL="342900" lvl="0" indent="-26289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■"/>
              <a:defRPr sz="1800">
                <a:solidFill>
                  <a:schemeClr val="dk1"/>
                </a:solidFill>
              </a:defRPr>
            </a:lvl1pPr>
            <a:lvl2pPr marL="685800" lvl="1" indent="-302895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Char char="•"/>
              <a:defRPr sz="1800">
                <a:solidFill>
                  <a:schemeClr val="dk1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marL="1371600" lvl="3" indent="-257175" algn="l">
              <a:spcBef>
                <a:spcPts val="0"/>
              </a:spcBef>
              <a:spcAft>
                <a:spcPts val="0"/>
              </a:spcAft>
              <a:buSzPts val="1800"/>
              <a:buChar char="⎯"/>
              <a:defRPr/>
            </a:lvl4pPr>
            <a:lvl5pPr marL="1714500" lvl="4" indent="-257175" algn="l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marL="2057400" lvl="5" indent="-25717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marL="2400300" lvl="6" indent="-257175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800"/>
              <a:buChar char="–"/>
              <a:defRPr/>
            </a:lvl7pPr>
            <a:lvl8pPr marL="2743200" lvl="7" indent="-257175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800"/>
              <a:buChar char="–"/>
              <a:defRPr/>
            </a:lvl8pPr>
            <a:lvl9pPr marL="3086100" lvl="8" indent="-257175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636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2566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33116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20548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501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454134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104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84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BC43-3397-4789-BD95-C046A6C09390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8AFD-670D-4EE3-963C-AC4C78C45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7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BC43-3397-4789-BD95-C046A6C09390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8AFD-670D-4EE3-963C-AC4C78C45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3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BC43-3397-4789-BD95-C046A6C09390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8AFD-670D-4EE3-963C-AC4C78C45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BC43-3397-4789-BD95-C046A6C09390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8AFD-670D-4EE3-963C-AC4C78C45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BC43-3397-4789-BD95-C046A6C09390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8AFD-670D-4EE3-963C-AC4C78C45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8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BC43-3397-4789-BD95-C046A6C09390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8AFD-670D-4EE3-963C-AC4C78C45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4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BC43-3397-4789-BD95-C046A6C09390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8AFD-670D-4EE3-963C-AC4C78C45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9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EBC43-3397-4789-BD95-C046A6C09390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C8AFD-670D-4EE3-963C-AC4C78C45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3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3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1" r:id="rId7"/>
    <p:sldLayoutId id="2147483689" r:id="rId8"/>
    <p:sldLayoutId id="2147483690" r:id="rId9"/>
  </p:sldLayoutIdLst>
  <p:transition/>
  <p:hf sldNum="0" hd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0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4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mory.ucsf.edu/research-trials/professional/care-ecosystem" TargetMode="External"/><Relationship Id="rId2" Type="http://schemas.openxmlformats.org/officeDocument/2006/relationships/hyperlink" Target="http://whsc.emory.edu/publications/hs-update-archive/2018/april/gmn-faqs.pdf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cms.gov/cognitive" TargetMode="External"/><Relationship Id="rId4" Type="http://schemas.openxmlformats.org/officeDocument/2006/relationships/hyperlink" Target="https://www.cooleydickinson.org/wp-content/uploads/2022/02/Pioneer-Valley-Memory-Care-Initiative-Brochure-digital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-69526"/>
            <a:ext cx="9144000" cy="335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white">
          <a:xfrm>
            <a:off x="313928" y="1192161"/>
            <a:ext cx="6553200" cy="62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Advisory Council on Alzheimer’s Disease and All Other Dementias 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3236" y="634181"/>
            <a:ext cx="14874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976234"/>
            <a:ext cx="87376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66"/>
                </a:solidFill>
                <a:latin typeface="Calibri" panose="020F0502020204030204" pitchFamily="34" charset="0"/>
              </a:rPr>
              <a:t>Executive Office of Elder Affairs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66"/>
                </a:solidFill>
                <a:latin typeface="Calibri" panose="020F0502020204030204" pitchFamily="34" charset="0"/>
              </a:rPr>
              <a:t>Elizabeth Chen, Secretary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i="1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6"/>
                </a:solidFill>
                <a:latin typeface="Calibri" pitchFamily="34" charset="0"/>
              </a:rPr>
              <a:t>November 1, 2022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6"/>
                </a:solidFill>
                <a:latin typeface="Calibri" pitchFamily="34" charset="0"/>
              </a:rPr>
              <a:t>3:00-5:00 pm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6"/>
                </a:solidFill>
                <a:latin typeface="Calibri" pitchFamily="34" charset="0"/>
              </a:rPr>
              <a:t>Video Conference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001941D-D565-49DC-B324-0C0E3E630F9B}" type="datetime1">
              <a:rPr lang="en-US" smtClean="0"/>
              <a:t>1/18/2023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6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"/>
          <p:cNvSpPr txBox="1">
            <a:spLocks noGrp="1"/>
          </p:cNvSpPr>
          <p:nvPr>
            <p:ph type="title"/>
          </p:nvPr>
        </p:nvSpPr>
        <p:spPr>
          <a:xfrm>
            <a:off x="972270" y="-72765"/>
            <a:ext cx="5664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23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Challenges, Solutions, Next Steps</a:t>
            </a:r>
            <a:endParaRPr sz="2300" dirty="0"/>
          </a:p>
        </p:txBody>
      </p:sp>
      <p:pic>
        <p:nvPicPr>
          <p:cNvPr id="260" name="Google Shape;260;p6" descr="doctor consoling sad senior male patient - doctor with older patient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49680" cy="91768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8BECEBA-BA09-4222-A2A5-47C99BBA9926}"/>
              </a:ext>
            </a:extLst>
          </p:cNvPr>
          <p:cNvSpPr txBox="1"/>
          <p:nvPr/>
        </p:nvSpPr>
        <p:spPr>
          <a:xfrm>
            <a:off x="212989" y="3521376"/>
            <a:ext cx="8766041" cy="710451"/>
          </a:xfrm>
          <a:prstGeom prst="rect">
            <a:avLst/>
          </a:prstGeom>
          <a:solidFill>
            <a:srgbClr val="E1F1FF"/>
          </a:solidFill>
          <a:ln w="28575">
            <a:solidFill>
              <a:srgbClr val="0040C0"/>
            </a:solidFill>
          </a:ln>
        </p:spPr>
        <p:txBody>
          <a:bodyPr wrap="square">
            <a:spAutoFit/>
          </a:bodyPr>
          <a:lstStyle/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002060"/>
              </a:buClr>
              <a:buSzPts val="2700"/>
            </a:pP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pPr marL="3429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rgbClr val="002060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the untapped opportunities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92B58A-7EC9-4E0F-9E7E-6EB9EC690CC5}"/>
              </a:ext>
            </a:extLst>
          </p:cNvPr>
          <p:cNvSpPr txBox="1"/>
          <p:nvPr/>
        </p:nvSpPr>
        <p:spPr>
          <a:xfrm>
            <a:off x="2641060" y="5126944"/>
            <a:ext cx="5493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rgbClr val="7030A0"/>
              </a:buClr>
              <a:buSzPts val="2700"/>
              <a:buFont typeface="Arial" panose="020B0604020202020204" pitchFamily="34" charset="0"/>
              <a:buChar char="•"/>
            </a:pPr>
            <a:endParaRPr lang="en-US" sz="2000" b="1" i="0" u="none" strike="noStrike" cap="none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68E4E0-9213-49AB-8AB9-16D80713D019}"/>
              </a:ext>
            </a:extLst>
          </p:cNvPr>
          <p:cNvSpPr/>
          <p:nvPr/>
        </p:nvSpPr>
        <p:spPr>
          <a:xfrm>
            <a:off x="188979" y="1195600"/>
            <a:ext cx="8766041" cy="898259"/>
          </a:xfrm>
          <a:prstGeom prst="roundRect">
            <a:avLst/>
          </a:prstGeom>
          <a:solidFill>
            <a:srgbClr val="DCF4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2575" lvl="0" indent="-282575">
              <a:buClr>
                <a:schemeClr val="lt1"/>
              </a:buClr>
              <a:buSzPts val="1400"/>
              <a:buFont typeface="Arial"/>
              <a:buNone/>
            </a:pPr>
            <a:r>
              <a:rPr lang="en-US" sz="2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 Examine ASAP processes used to identify home care consumers with undiagnosed dementia. Identify opportunities to enhance education and advocacy for appropriate healthcare, treatment, and care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0CE06-F1C5-4C20-AA3F-07808816C39E}"/>
              </a:ext>
            </a:extLst>
          </p:cNvPr>
          <p:cNvSpPr txBox="1"/>
          <p:nvPr/>
        </p:nvSpPr>
        <p:spPr>
          <a:xfrm>
            <a:off x="198849" y="4494719"/>
            <a:ext cx="8794322" cy="126444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7030A0"/>
              </a:buClr>
              <a:buSzPts val="2700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  <a:p>
            <a:pPr marL="339725" marR="0" lvl="1" indent="-339725" algn="l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ts val="27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 with EOEA , we will convene a team to identify, examine, and seize opportunities in the home care program to advocate for appropriate screening, diagnosis, care, support and treatment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13" name="Google Shape;266;p6">
            <a:extLst>
              <a:ext uri="{FF2B5EF4-FFF2-40B4-BE49-F238E27FC236}">
                <a16:creationId xmlns:a16="http://schemas.microsoft.com/office/drawing/2014/main" id="{672CE001-DA35-40C7-9E8D-C0F6C9CF5110}"/>
              </a:ext>
            </a:extLst>
          </p:cNvPr>
          <p:cNvSpPr txBox="1"/>
          <p:nvPr/>
        </p:nvSpPr>
        <p:spPr>
          <a:xfrm>
            <a:off x="227130" y="2299878"/>
            <a:ext cx="8766041" cy="1001788"/>
          </a:xfrm>
          <a:prstGeom prst="rect">
            <a:avLst/>
          </a:prstGeom>
          <a:solidFill>
            <a:srgbClr val="F8F3FB"/>
          </a:solidFill>
          <a:ln w="28575">
            <a:solidFill>
              <a:srgbClr val="7030A0"/>
            </a:solidFill>
          </a:ln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lvl="1">
              <a:lnSpc>
                <a:spcPct val="90000"/>
              </a:lnSpc>
              <a:spcAft>
                <a:spcPts val="1400"/>
              </a:spcAft>
              <a:buClr>
                <a:srgbClr val="7030A0"/>
              </a:buClr>
              <a:buSzPts val="2700"/>
            </a:pPr>
            <a:endParaRPr lang="en-US" sz="1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spcAft>
                <a:spcPts val="500"/>
              </a:spcAft>
              <a:buClr>
                <a:srgbClr val="7030A0"/>
              </a:buClr>
              <a:buSzPts val="2700"/>
            </a:pP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  <a:p>
            <a:pPr marL="282575" lvl="1" indent="-282575">
              <a:lnSpc>
                <a:spcPct val="90000"/>
              </a:lnSpc>
              <a:spcAft>
                <a:spcPts val="800"/>
              </a:spcAft>
              <a:buClr>
                <a:srgbClr val="7030A0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ASAP processes may reveal untapped opportunities to identify home care consumers living with undiagnosed dementia</a:t>
            </a:r>
          </a:p>
          <a:p>
            <a:pPr marR="0" lvl="1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rgbClr val="7030A0"/>
              </a:buClr>
              <a:buSzPts val="2700"/>
            </a:pPr>
            <a:endParaRPr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102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08DD81-0A29-424C-91B3-0FDEC74B2D8C}"/>
              </a:ext>
            </a:extLst>
          </p:cNvPr>
          <p:cNvSpPr txBox="1"/>
          <p:nvPr/>
        </p:nvSpPr>
        <p:spPr>
          <a:xfrm>
            <a:off x="360256" y="1269834"/>
            <a:ext cx="840397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rtl="0">
              <a:spcBef>
                <a:spcPts val="0"/>
              </a:spcBef>
              <a:spcAft>
                <a:spcPts val="1500"/>
              </a:spcAft>
              <a:buClrTx/>
              <a:buSzPts val="2700"/>
            </a:pPr>
            <a:endParaRPr lang="en-US" sz="2400" b="1" dirty="0">
              <a:solidFill>
                <a:srgbClr val="245B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4675" marR="0" lvl="1" algn="l" rtl="0">
              <a:spcBef>
                <a:spcPts val="0"/>
              </a:spcBef>
              <a:spcAft>
                <a:spcPts val="1500"/>
              </a:spcAft>
              <a:buClrTx/>
              <a:buSzPts val="2700"/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4675" marR="0" lvl="1" algn="l" rtl="0">
              <a:spcBef>
                <a:spcPts val="0"/>
              </a:spcBef>
              <a:spcAft>
                <a:spcPts val="800"/>
              </a:spcAft>
              <a:buClrTx/>
              <a:buSzPts val="2700"/>
            </a:pPr>
            <a:endParaRPr lang="en-US" sz="5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4675" marR="0" lvl="1" algn="l" rtl="0">
              <a:spcBef>
                <a:spcPts val="0"/>
              </a:spcBef>
              <a:spcAft>
                <a:spcPts val="800"/>
              </a:spcAft>
              <a:buClrTx/>
              <a:buSzPts val="2700"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of approaches:</a:t>
            </a:r>
          </a:p>
          <a:p>
            <a:pPr marL="1196975" lvl="3" indent="-339725">
              <a:spcAft>
                <a:spcPts val="800"/>
              </a:spcAft>
              <a:buClrTx/>
              <a:buSzPts val="27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Implementing a “Hub &amp; Spoke” model (organizing and funding?)</a:t>
            </a:r>
          </a:p>
          <a:p>
            <a:pPr marL="1196975" lvl="3" indent="-339725">
              <a:spcAft>
                <a:spcPts val="800"/>
              </a:spcAft>
              <a:buClrTx/>
              <a:buSzPts val="27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we work with insurers, particularly Medicare Advantage plans?</a:t>
            </a:r>
          </a:p>
          <a:p>
            <a:pPr marL="1196975" lvl="3" indent="-339725">
              <a:spcAft>
                <a:spcPts val="800"/>
              </a:spcAft>
              <a:buClrTx/>
              <a:buSzPts val="27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we use Community Health Workers for screening such as spreading the approach used at Cooley Dickinson Hospital to other regions of the state?</a:t>
            </a:r>
          </a:p>
          <a:p>
            <a:pPr marL="1196975" lvl="3" indent="-339725">
              <a:spcAft>
                <a:spcPts val="800"/>
              </a:spcAft>
              <a:buClrTx/>
              <a:buSzPts val="27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new treatments are approved, how do we ensure equal access to all Massachusetts residents, who are appropriate for specific therapies?</a:t>
            </a:r>
            <a:endParaRPr lang="en-US" sz="1800" b="1" dirty="0">
              <a:solidFill>
                <a:srgbClr val="245B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575" lvl="1" indent="-282575">
              <a:spcAft>
                <a:spcPts val="1500"/>
              </a:spcAft>
              <a:buClrTx/>
              <a:buSzPts val="2700"/>
            </a:pPr>
            <a:endParaRPr lang="en-US" sz="1800" b="1" dirty="0">
              <a:solidFill>
                <a:srgbClr val="245B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276;p7">
            <a:extLst>
              <a:ext uri="{FF2B5EF4-FFF2-40B4-BE49-F238E27FC236}">
                <a16:creationId xmlns:a16="http://schemas.microsoft.com/office/drawing/2014/main" id="{01BC8CED-775A-444E-91A8-6F21C1AE0C62}"/>
              </a:ext>
            </a:extLst>
          </p:cNvPr>
          <p:cNvSpPr txBox="1">
            <a:spLocks/>
          </p:cNvSpPr>
          <p:nvPr/>
        </p:nvSpPr>
        <p:spPr>
          <a:xfrm>
            <a:off x="1676399" y="45175"/>
            <a:ext cx="3984171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Calibri"/>
              <a:buNone/>
              <a:defRPr sz="2400" b="1" i="0" u="none" strike="noStrike" cap="none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Diagnosis </a:t>
            </a:r>
            <a:br>
              <a:rPr lang="en-US" sz="23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Discussion </a:t>
            </a:r>
            <a:r>
              <a:rPr lang="en-US" sz="2300" i="1" dirty="0">
                <a:latin typeface="Arial"/>
                <a:ea typeface="Arial"/>
                <a:cs typeface="Arial"/>
                <a:sym typeface="Arial"/>
              </a:rPr>
              <a:t>(20 min)</a:t>
            </a:r>
            <a:endParaRPr lang="en-US" sz="2300" i="1" dirty="0"/>
          </a:p>
        </p:txBody>
      </p:sp>
      <p:pic>
        <p:nvPicPr>
          <p:cNvPr id="7" name="Google Shape;277;p7" descr="Free Discussion Clip Art with No Background - ClipartKey">
            <a:extLst>
              <a:ext uri="{FF2B5EF4-FFF2-40B4-BE49-F238E27FC236}">
                <a16:creationId xmlns:a16="http://schemas.microsoft.com/office/drawing/2014/main" id="{3CCD16BA-26C5-48DB-8995-B17EE18ABF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0"/>
            <a:ext cx="1219202" cy="919706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B9AAB9-C3C9-4221-8AF7-31911992A95D}"/>
              </a:ext>
            </a:extLst>
          </p:cNvPr>
          <p:cNvSpPr txBox="1"/>
          <p:nvPr/>
        </p:nvSpPr>
        <p:spPr>
          <a:xfrm>
            <a:off x="3137245" y="919706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45BA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51086C-164A-4FF4-9DF3-44BD171903C7}"/>
              </a:ext>
            </a:extLst>
          </p:cNvPr>
          <p:cNvSpPr/>
          <p:nvPr/>
        </p:nvSpPr>
        <p:spPr>
          <a:xfrm>
            <a:off x="612742" y="1442926"/>
            <a:ext cx="7927943" cy="970961"/>
          </a:xfrm>
          <a:prstGeom prst="roundRect">
            <a:avLst/>
          </a:prstGeom>
          <a:solidFill>
            <a:srgbClr val="FFEDB3"/>
          </a:solidFill>
          <a:ln>
            <a:solidFill>
              <a:srgbClr val="286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245B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would you propose we assess ap</a:t>
            </a:r>
            <a:r>
              <a:rPr lang="en-US" sz="2000" b="1" dirty="0">
                <a:solidFill>
                  <a:srgbClr val="245BA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proaches to expand th</a:t>
            </a:r>
            <a:r>
              <a:rPr lang="en-US" sz="2000" b="1" dirty="0">
                <a:solidFill>
                  <a:srgbClr val="245B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Commonwealth’s capacity to </a:t>
            </a:r>
            <a:r>
              <a:rPr lang="en-US" sz="2000" b="1" dirty="0">
                <a:solidFill>
                  <a:srgbClr val="245BA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screen and diagnose for dementia?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F324BD-EB22-4FEB-8571-5FC9E9FC74B5}"/>
              </a:ext>
            </a:extLst>
          </p:cNvPr>
          <p:cNvSpPr/>
          <p:nvPr/>
        </p:nvSpPr>
        <p:spPr>
          <a:xfrm>
            <a:off x="598270" y="5297095"/>
            <a:ext cx="7927944" cy="970961"/>
          </a:xfrm>
          <a:prstGeom prst="roundRect">
            <a:avLst/>
          </a:prstGeom>
          <a:solidFill>
            <a:srgbClr val="FFEDB3"/>
          </a:solidFill>
          <a:ln>
            <a:solidFill>
              <a:srgbClr val="286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245B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there other potential approaches you would recommend we examine, pilot, or implement?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3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29626" y="-47171"/>
            <a:ext cx="9142782" cy="1966215"/>
          </a:xfrm>
          <a:prstGeom prst="rect">
            <a:avLst/>
          </a:prstGeom>
          <a:solidFill>
            <a:srgbClr val="00336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2159819" y="381119"/>
            <a:ext cx="5230762" cy="104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Person-Directed Care Planning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7117" y="128850"/>
            <a:ext cx="1550554" cy="16084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474396" y="2086518"/>
            <a:ext cx="82533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1" i="0" u="none" strike="noStrike" cap="none" dirty="0">
              <a:solidFill>
                <a:srgbClr val="0035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rgbClr val="00359E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00359E"/>
                </a:solidFill>
                <a:latin typeface="Calibri"/>
                <a:ea typeface="Calibri"/>
                <a:cs typeface="Calibri"/>
                <a:sym typeface="Calibri"/>
              </a:rPr>
              <a:t>Care Planning Implementation Team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rgbClr val="00359E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00359E"/>
                </a:solidFill>
                <a:latin typeface="Calibri"/>
                <a:ea typeface="Calibri"/>
                <a:cs typeface="Calibri"/>
                <a:sym typeface="Calibri"/>
              </a:rPr>
              <a:t>Status and Discussion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0035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59E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359E"/>
                </a:solidFill>
                <a:latin typeface="Calibri"/>
                <a:ea typeface="Calibri"/>
                <a:cs typeface="Calibri"/>
                <a:sym typeface="Calibri"/>
              </a:rPr>
              <a:t>November 1</a:t>
            </a:r>
            <a:r>
              <a:rPr lang="en-US" sz="2800" b="1" i="0" u="none" strike="noStrike" cap="none" dirty="0">
                <a:solidFill>
                  <a:srgbClr val="00359E"/>
                </a:solidFill>
                <a:latin typeface="Calibri"/>
                <a:ea typeface="Calibri"/>
                <a:cs typeface="Calibri"/>
                <a:sym typeface="Calibri"/>
              </a:rPr>
              <a:t>, 2022</a:t>
            </a:r>
            <a:endParaRPr sz="2800" b="1" i="0" u="none" strike="noStrike" cap="none" dirty="0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4406900" y="6471593"/>
            <a:ext cx="368300" cy="230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474396" y="4938957"/>
            <a:ext cx="846620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"/>
              <a:buNone/>
            </a:pPr>
            <a:r>
              <a:rPr lang="en-US" sz="1800" b="1" i="0" u="sng" strike="noStrike" cap="none" dirty="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Workgroup Leads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Linda Pellegrini, MS, GNP-BC, </a:t>
            </a:r>
            <a:r>
              <a:rPr lang="en-US" sz="1800" b="0" i="0" u="none" strike="noStrike" cap="none" dirty="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Geriatric Nurse Practitioner,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UMass Memorial Medical Center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Susan Antkowiak, </a:t>
            </a:r>
            <a:r>
              <a:rPr lang="en-US" sz="1800" b="0" i="0" u="none" strike="noStrike" cap="none" dirty="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Vice President of Programs &amp; Services,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Alzheimer’s Association, MA/NH Chapter</a:t>
            </a:r>
            <a:endParaRPr sz="1800" b="1" i="0" u="none" strike="noStrike" cap="none" dirty="0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pic>
        <p:nvPicPr>
          <p:cNvPr id="59" name="Google Shape;59;p1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8626"/>
            <a:ext cx="2340077" cy="1949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>
            <a:spLocks noGrp="1"/>
          </p:cNvSpPr>
          <p:nvPr>
            <p:ph type="title"/>
          </p:nvPr>
        </p:nvSpPr>
        <p:spPr>
          <a:xfrm>
            <a:off x="929149" y="123336"/>
            <a:ext cx="554903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rPr lang="en-US" dirty="0"/>
              <a:t>Person-Directed Care Planning</a:t>
            </a:r>
            <a:endParaRPr dirty="0"/>
          </a:p>
        </p:txBody>
      </p:sp>
      <p:pic>
        <p:nvPicPr>
          <p:cNvPr id="65" name="Google Shape;65;p2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953" y="2582490"/>
            <a:ext cx="6324531" cy="3583566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" name="Google Shape;66;p2"/>
          <p:cNvSpPr/>
          <p:nvPr/>
        </p:nvSpPr>
        <p:spPr>
          <a:xfrm>
            <a:off x="387145" y="1581747"/>
            <a:ext cx="8369710" cy="712563"/>
          </a:xfrm>
          <a:prstGeom prst="roundRect">
            <a:avLst>
              <a:gd name="adj" fmla="val 0"/>
            </a:avLst>
          </a:prstGeom>
          <a:solidFill>
            <a:srgbClr val="0039AC"/>
          </a:solidFill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 a person-directed care plan framework and template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7676D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229777" y="1002709"/>
            <a:ext cx="82837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team’s charge as described by the Council in the State Plan: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/>
        </p:nvSpPr>
        <p:spPr>
          <a:xfrm>
            <a:off x="2057400" y="42843"/>
            <a:ext cx="358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Care Planning Implementation Team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3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/>
          <p:cNvSpPr/>
          <p:nvPr/>
        </p:nvSpPr>
        <p:spPr>
          <a:xfrm>
            <a:off x="609600" y="1404702"/>
            <a:ext cx="3735053" cy="416443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91425" rIns="182875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rgbClr val="0266CA"/>
                </a:solidFill>
                <a:latin typeface="Calibri"/>
                <a:ea typeface="Calibri"/>
                <a:cs typeface="Calibri"/>
                <a:sym typeface="Calibri"/>
              </a:rPr>
              <a:t>Linda Pellegrini, MS, GNP-BC</a:t>
            </a:r>
            <a:endParaRPr sz="1400" b="0" i="1" u="none" strike="noStrike" cap="none" dirty="0">
              <a:solidFill>
                <a:srgbClr val="0266C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Council Member &amp; Workstream Co-lead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 Planning Implementation Team Co-lead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Geriatric Nurse Practitioner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UMass Memorial Medical Center</a:t>
            </a:r>
            <a:endParaRPr sz="1400" b="0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rgbClr val="0266CA"/>
                </a:solidFill>
                <a:latin typeface="Calibri"/>
                <a:ea typeface="Calibri"/>
                <a:cs typeface="Calibri"/>
                <a:sym typeface="Calibri"/>
              </a:rPr>
              <a:t>Susan Antkowiak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Council Member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 Planning Implementation Team Co-lead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Vice President of Programs &amp; Services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Alzheimer’s Association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rgbClr val="0266CA"/>
                </a:solidFill>
                <a:latin typeface="Calibri"/>
                <a:ea typeface="Calibri"/>
                <a:cs typeface="Calibri"/>
                <a:sym typeface="Calibri"/>
              </a:rPr>
              <a:t>Mike Belleville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Council Member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Dementia Advocate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rgbClr val="0266CA"/>
                </a:solidFill>
                <a:latin typeface="Calibri"/>
                <a:ea typeface="Calibri"/>
                <a:cs typeface="Calibri"/>
                <a:sym typeface="Calibri"/>
              </a:rPr>
              <a:t>Deb Dowd-Foley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Caregiver Specialist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Elder Services of Worcester Area, Inc.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4495800" y="1288869"/>
            <a:ext cx="4053840" cy="4502331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91425" rIns="182875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rgbClr val="0266CA"/>
                </a:solidFill>
                <a:latin typeface="Calibri"/>
                <a:ea typeface="Calibri"/>
                <a:cs typeface="Calibri"/>
                <a:sym typeface="Calibri"/>
              </a:rPr>
              <a:t>Laurie Herndon, MSN, GNP, BC (on sabbatical)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Director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Hinda and Arthur Marcus Institute for Aging Research, Hebrew SeniorLife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rgbClr val="0266CA"/>
                </a:solidFill>
                <a:latin typeface="Calibri"/>
                <a:ea typeface="Calibri"/>
                <a:cs typeface="Calibri"/>
                <a:sym typeface="Calibri"/>
              </a:rPr>
              <a:t>Judy Johanson</a:t>
            </a:r>
            <a:endParaRPr sz="1400" b="1" i="1" u="none" strike="noStrike" cap="none" dirty="0">
              <a:solidFill>
                <a:srgbClr val="0266C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Dementia Advocate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Mass. Alzheimer’s Disease Research Center, MGH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266CA"/>
              </a:buClr>
              <a:buSzPts val="1400"/>
              <a:buFont typeface="Calibri"/>
              <a:buNone/>
            </a:pPr>
            <a:r>
              <a:rPr lang="en-US" sz="1400" b="1" i="1" u="none" strike="noStrike" cap="none" dirty="0">
                <a:solidFill>
                  <a:srgbClr val="0266CA"/>
                </a:solidFill>
                <a:latin typeface="Calibri"/>
                <a:ea typeface="Calibri"/>
                <a:cs typeface="Calibri"/>
                <a:sym typeface="Calibri"/>
              </a:rPr>
              <a:t>Aaron Madow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Graduate Student (MPH candidate)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Massachusetts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rgbClr val="0266CA"/>
                </a:solidFill>
                <a:latin typeface="Calibri"/>
                <a:ea typeface="Calibri"/>
                <a:cs typeface="Calibri"/>
                <a:sym typeface="Calibri"/>
              </a:rPr>
              <a:t>Gad A. Marshall, MD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Director of Clinical Trials at Center for Alzheimer Research and Treatment,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Brigham and Women’s Hospital (BWH); Associate Neurologist at BWH; Assistant in Neurology at Massachusetts General Hospital; Associate Professor of Neurology at Harvard Medical School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7676D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1524000" y="105241"/>
            <a:ext cx="5334000" cy="75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 Planning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Implementation Status</a:t>
            </a:r>
            <a:endParaRPr dirty="0"/>
          </a:p>
        </p:txBody>
      </p:sp>
      <p:pic>
        <p:nvPicPr>
          <p:cNvPr id="81" name="Google Shape;81;p4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/>
          <p:nvPr/>
        </p:nvSpPr>
        <p:spPr>
          <a:xfrm>
            <a:off x="471475" y="1066800"/>
            <a:ext cx="7924800" cy="6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and Accomplishments </a:t>
            </a:r>
            <a:endParaRPr sz="1800" b="1" i="0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Conducted two focus group sessions with family caregivers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thanks to: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 Meehan, Advisory Council Member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 Dowd Foley, Caregiver Specialist, Elder Services of Worcester Area, Inc.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Yung Phan, Multicultural &amp; Senior Services Coordinator, Worcester Elder Affairs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Alzheimer’s Association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Sessions were held via Zoom, recorded with permission, minutes were taken, facilitated by Alzheimer’s Association staff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provided in advance: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was the experience of communicating with your doctor or healthcare provider about concerns regarding your loved one?  Please share a positive experience or a negative experience. What types of things would you have expected from your doctor when discussing the diagnosis of your loved one?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are the most important things you want a doctor or healthcare provider to know about your loved one?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1524000" y="105241"/>
            <a:ext cx="53340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 Planning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Implementation Status</a:t>
            </a:r>
            <a:endParaRPr dirty="0"/>
          </a:p>
        </p:txBody>
      </p:sp>
      <p:pic>
        <p:nvPicPr>
          <p:cNvPr id="88" name="Google Shape;88;p5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 txBox="1"/>
          <p:nvPr/>
        </p:nvSpPr>
        <p:spPr>
          <a:xfrm>
            <a:off x="457200" y="1066800"/>
            <a:ext cx="7924800" cy="24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and Accomplishments (Continued)</a:t>
            </a:r>
            <a:endParaRPr sz="1400" b="0" i="0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61962" marR="0" lvl="0" indent="-350837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 demographics: race/ethnicity of people living with dementia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1025" y="2399225"/>
            <a:ext cx="3936654" cy="335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763a98c5d2_0_2"/>
          <p:cNvSpPr txBox="1">
            <a:spLocks noGrp="1"/>
          </p:cNvSpPr>
          <p:nvPr>
            <p:ph type="title"/>
          </p:nvPr>
        </p:nvSpPr>
        <p:spPr>
          <a:xfrm>
            <a:off x="1524000" y="105241"/>
            <a:ext cx="53340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 Planning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Implementation Status</a:t>
            </a:r>
            <a:endParaRPr dirty="0"/>
          </a:p>
        </p:txBody>
      </p:sp>
      <p:pic>
        <p:nvPicPr>
          <p:cNvPr id="96" name="Google Shape;96;g1763a98c5d2_0_2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763a98c5d2_0_2"/>
          <p:cNvSpPr txBox="1"/>
          <p:nvPr/>
        </p:nvSpPr>
        <p:spPr>
          <a:xfrm>
            <a:off x="457200" y="1066800"/>
            <a:ext cx="7924800" cy="21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and Accomplishments (Continued)</a:t>
            </a:r>
            <a:endParaRPr sz="1400" b="0" i="0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61962" marR="0" lvl="0" indent="-350837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 demographics: race/ethnicity of caregivers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763a98c5d2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9063" y="2478150"/>
            <a:ext cx="3365886" cy="33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763a98c5d2_0_8"/>
          <p:cNvSpPr txBox="1">
            <a:spLocks noGrp="1"/>
          </p:cNvSpPr>
          <p:nvPr>
            <p:ph type="title"/>
          </p:nvPr>
        </p:nvSpPr>
        <p:spPr>
          <a:xfrm>
            <a:off x="1524000" y="105241"/>
            <a:ext cx="53340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 Planning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Implementation Status</a:t>
            </a:r>
            <a:endParaRPr dirty="0"/>
          </a:p>
        </p:txBody>
      </p:sp>
      <p:pic>
        <p:nvPicPr>
          <p:cNvPr id="104" name="Google Shape;104;g1763a98c5d2_0_8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763a98c5d2_0_8"/>
          <p:cNvSpPr txBox="1"/>
          <p:nvPr/>
        </p:nvSpPr>
        <p:spPr>
          <a:xfrm>
            <a:off x="457200" y="1066800"/>
            <a:ext cx="7924800" cy="21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and Accomplishments (Continued)</a:t>
            </a:r>
            <a:endParaRPr sz="1400" b="0" i="0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61962" marR="0" lvl="0" indent="-350837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 demographics: gender of people living with dementia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1763a98c5d2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5450" y="2428825"/>
            <a:ext cx="3468239" cy="335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63a98c5d2_0_14"/>
          <p:cNvSpPr txBox="1">
            <a:spLocks noGrp="1"/>
          </p:cNvSpPr>
          <p:nvPr>
            <p:ph type="title"/>
          </p:nvPr>
        </p:nvSpPr>
        <p:spPr>
          <a:xfrm>
            <a:off x="1524000" y="105241"/>
            <a:ext cx="53340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 Planning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Implementation Status</a:t>
            </a:r>
            <a:endParaRPr dirty="0"/>
          </a:p>
        </p:txBody>
      </p:sp>
      <p:pic>
        <p:nvPicPr>
          <p:cNvPr id="112" name="Google Shape;112;g1763a98c5d2_0_14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763a98c5d2_0_14"/>
          <p:cNvSpPr txBox="1"/>
          <p:nvPr/>
        </p:nvSpPr>
        <p:spPr>
          <a:xfrm>
            <a:off x="457200" y="1066800"/>
            <a:ext cx="7924800" cy="21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and Accomplishments (Continued)</a:t>
            </a:r>
            <a:endParaRPr sz="1400" b="0" i="0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61962" marR="0" lvl="0" indent="-350837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 demographics: gender of caregivers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1763a98c5d2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3500" y="2379475"/>
            <a:ext cx="3206125" cy="335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831" y="1486698"/>
            <a:ext cx="8030338" cy="4234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Welcome, Logistics, Introductions 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2300" b="1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min)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23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Screening and Diagnosis: Presentation &amp; Discussion </a:t>
            </a:r>
            <a:r>
              <a:rPr lang="en-US" sz="2300" b="1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(35 min) </a:t>
            </a:r>
            <a:endParaRPr lang="en-US" sz="1200" b="1" i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914400">
              <a:lnSpc>
                <a:spcPct val="107000"/>
              </a:lnSpc>
              <a:spcAft>
                <a:spcPts val="2300"/>
              </a:spcAft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23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Care Planning: Presentation &amp; Discussion </a:t>
            </a:r>
            <a:r>
              <a:rPr lang="en-US" sz="2300" b="1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(20 min) </a:t>
            </a:r>
            <a:endParaRPr lang="en-US" sz="1200" b="1" i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914400">
              <a:lnSpc>
                <a:spcPct val="107000"/>
              </a:lnSpc>
              <a:spcAft>
                <a:spcPts val="2300"/>
              </a:spcAft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23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Younger-Onset Dementia and Equity Analysis Workgroup: Presentation, Discussion, Vote </a:t>
            </a:r>
            <a:r>
              <a:rPr lang="en-US" sz="2300" b="1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(20 min)</a:t>
            </a:r>
            <a:r>
              <a:rPr lang="en-US" sz="2400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b="1" i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914400">
              <a:lnSpc>
                <a:spcPct val="107000"/>
              </a:lnSpc>
              <a:spcAft>
                <a:spcPts val="2300"/>
              </a:spcAft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Infrastructure: Presentation &amp; Discussion </a:t>
            </a:r>
            <a:r>
              <a:rPr lang="en-US" sz="2300" b="1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(15 min)</a:t>
            </a:r>
            <a:r>
              <a:rPr lang="en-US" sz="2400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b="1" i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-457200" defTabSz="914400">
              <a:lnSpc>
                <a:spcPct val="107000"/>
              </a:lnSpc>
              <a:spcAft>
                <a:spcPts val="2300"/>
              </a:spcAft>
              <a:buClr>
                <a:srgbClr val="000000"/>
              </a:buClr>
              <a:buSzPct val="100000"/>
              <a:buFont typeface="+mj-lt"/>
              <a:buAutoNum type="arabicPeriod" startAt="6"/>
              <a:defRPr/>
            </a:pPr>
            <a:r>
              <a:rPr lang="en-US" sz="23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Steps and Vote </a:t>
            </a:r>
            <a:r>
              <a:rPr lang="en-US" sz="23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Adjourn </a:t>
            </a:r>
            <a:r>
              <a:rPr lang="en-US" sz="2300" b="1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(10 min)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1048" y="218806"/>
            <a:ext cx="1901313" cy="472772"/>
          </a:xfrm>
        </p:spPr>
        <p:txBody>
          <a:bodyPr/>
          <a:lstStyle/>
          <a:p>
            <a:r>
              <a:rPr lang="en-US" sz="28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4885933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763a98c5d2_0_26"/>
          <p:cNvSpPr txBox="1">
            <a:spLocks noGrp="1"/>
          </p:cNvSpPr>
          <p:nvPr>
            <p:ph type="title"/>
          </p:nvPr>
        </p:nvSpPr>
        <p:spPr>
          <a:xfrm>
            <a:off x="1524000" y="105241"/>
            <a:ext cx="53340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 Planning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Implementation Status</a:t>
            </a:r>
            <a:endParaRPr dirty="0"/>
          </a:p>
        </p:txBody>
      </p:sp>
      <p:pic>
        <p:nvPicPr>
          <p:cNvPr id="120" name="Google Shape;120;g1763a98c5d2_0_26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763a98c5d2_0_26"/>
          <p:cNvSpPr txBox="1"/>
          <p:nvPr/>
        </p:nvSpPr>
        <p:spPr>
          <a:xfrm>
            <a:off x="457200" y="1066800"/>
            <a:ext cx="7924800" cy="21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and Accomplishments (Continued)</a:t>
            </a:r>
            <a:endParaRPr sz="1400" b="0" i="0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61962" marR="0" lvl="0" indent="-350837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 demographics: LGBTQ+ individuals in both groups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1763a98c5d2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2675500"/>
            <a:ext cx="6457752" cy="335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763a98c5d2_0_20"/>
          <p:cNvSpPr txBox="1">
            <a:spLocks noGrp="1"/>
          </p:cNvSpPr>
          <p:nvPr>
            <p:ph type="title"/>
          </p:nvPr>
        </p:nvSpPr>
        <p:spPr>
          <a:xfrm>
            <a:off x="1524000" y="105241"/>
            <a:ext cx="53340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 Planning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Implementation Status</a:t>
            </a:r>
            <a:endParaRPr dirty="0"/>
          </a:p>
        </p:txBody>
      </p:sp>
      <p:pic>
        <p:nvPicPr>
          <p:cNvPr id="128" name="Google Shape;128;g1763a98c5d2_0_20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763a98c5d2_0_20"/>
          <p:cNvSpPr txBox="1"/>
          <p:nvPr/>
        </p:nvSpPr>
        <p:spPr>
          <a:xfrm>
            <a:off x="457200" y="1066800"/>
            <a:ext cx="7924800" cy="21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and Accomplishments (Continued)</a:t>
            </a:r>
            <a:endParaRPr sz="1400" b="0" i="0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61962" marR="0" lvl="0" indent="-350837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 demographics: age of both groups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1763a98c5d2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325" y="2349850"/>
            <a:ext cx="6731351" cy="335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1524000" y="105241"/>
            <a:ext cx="53340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 Planning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Implementation Status</a:t>
            </a:r>
            <a:endParaRPr dirty="0"/>
          </a:p>
        </p:txBody>
      </p:sp>
      <p:pic>
        <p:nvPicPr>
          <p:cNvPr id="136" name="Google Shape;136;p6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116840" y="858241"/>
            <a:ext cx="8910320" cy="583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and Accomplishments 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(Continued) </a:t>
            </a:r>
            <a:endParaRPr sz="1400" b="0" i="1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40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Themes from focus group sessions with people living with dementia: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</a:t>
            </a: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was the experience of communicating with your doctor or healthcare provider about concerns regarding your loved one?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0563" marR="0" lvl="1" indent="-406400" algn="l" rtl="0">
              <a:lnSpc>
                <a:spcPct val="107916"/>
              </a:lnSpc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Delay in getting the diagnosis and difficulty of the diagnostic process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2" indent="-223838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complaints of memory problems not being taken seriously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2" indent="-223838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difficulty getting an appointment with a neurologist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2" indent="-223838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diagnostic process was brutal, traumatic, debilitating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2" indent="-223838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was on physical exam and medications, NOT how the person was doing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2" indent="-223838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 and support were not available during the process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2" indent="-223838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were told, “Go home and get your affairs in order”, “see you in 6 months”, no guidance was offered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2" indent="-223838" algn="l" rtl="0">
              <a:lnSpc>
                <a:spcPct val="107916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knowing what to expect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0563" marR="0" lvl="1" indent="-4064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experiences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2" indent="-223838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person had a long-standing relationship with the PCP - felt like they know them as a person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2" indent="-223838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Referral to Dementia Care Coordination program - “the call made a huge difference”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2" indent="-223838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care provider offered support that was positive and affirming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2" indent="-223838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offered positive suggestions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2" indent="-223838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recommended exercise, intellectual stimulation, social stimulation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763a98c5d2_0_32"/>
          <p:cNvSpPr txBox="1">
            <a:spLocks noGrp="1"/>
          </p:cNvSpPr>
          <p:nvPr>
            <p:ph type="title"/>
          </p:nvPr>
        </p:nvSpPr>
        <p:spPr>
          <a:xfrm>
            <a:off x="1524000" y="105241"/>
            <a:ext cx="53340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 Planning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Implementation Status</a:t>
            </a:r>
            <a:endParaRPr dirty="0"/>
          </a:p>
        </p:txBody>
      </p:sp>
      <p:pic>
        <p:nvPicPr>
          <p:cNvPr id="143" name="Google Shape;143;g1763a98c5d2_0_32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763a98c5d2_0_32"/>
          <p:cNvSpPr txBox="1"/>
          <p:nvPr/>
        </p:nvSpPr>
        <p:spPr>
          <a:xfrm>
            <a:off x="457200" y="1066800"/>
            <a:ext cx="7924800" cy="50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and Accomplishments 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(Continued) </a:t>
            </a:r>
            <a:endParaRPr sz="1400" b="0" i="1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Themes from focus group sessions with people living with dementia (continued):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 </a:t>
            </a: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are the most important things you want a doctor or healthcare provider to know about your loved one?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need for care and support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“get to know me as a person, not as a person with Alzheimer’s disease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 to find acceptance and still live your best life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 to tell other people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can you do to delay progression and maintain some control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“Told my doctor up front my strengths, things that were important to me like writing and meeting friends”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advocate for yourself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early diagnosis is important so you can state what you want and make decisions for yourself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need better overall care management and integration 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763a98c5d2_0_44"/>
          <p:cNvSpPr txBox="1">
            <a:spLocks noGrp="1"/>
          </p:cNvSpPr>
          <p:nvPr>
            <p:ph type="title"/>
          </p:nvPr>
        </p:nvSpPr>
        <p:spPr>
          <a:xfrm>
            <a:off x="1524000" y="105241"/>
            <a:ext cx="53340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 Planning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Implementation Status</a:t>
            </a:r>
            <a:endParaRPr dirty="0"/>
          </a:p>
        </p:txBody>
      </p:sp>
      <p:pic>
        <p:nvPicPr>
          <p:cNvPr id="150" name="Google Shape;150;g1763a98c5d2_0_44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763a98c5d2_0_44"/>
          <p:cNvSpPr txBox="1"/>
          <p:nvPr/>
        </p:nvSpPr>
        <p:spPr>
          <a:xfrm>
            <a:off x="457200" y="1066800"/>
            <a:ext cx="7924800" cy="511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and Accomplishments 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(Continued) </a:t>
            </a:r>
            <a:endParaRPr sz="1400" b="0" i="1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Themes from focus group sessions with caregivers: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was the experience of communicating with your doctor or healthcare provider about concerns regarding your loved one?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07916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believe the caregiver when they say there is a problem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guidance, care coordination and navigation, especially between the PCP and specialists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3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“people are rushed”, “system is flawed”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3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feel like an orchestra conductor, but I do not know anything about music”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3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was not prepared for how much I would have to advocate”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3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asking the caregiver how they are doing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rtl="0">
              <a:lnSpc>
                <a:spcPct val="107916"/>
              </a:lnSpc>
              <a:spcBef>
                <a:spcPts val="15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763a98c5d2_0_50"/>
          <p:cNvSpPr txBox="1">
            <a:spLocks noGrp="1"/>
          </p:cNvSpPr>
          <p:nvPr>
            <p:ph type="title"/>
          </p:nvPr>
        </p:nvSpPr>
        <p:spPr>
          <a:xfrm>
            <a:off x="1524000" y="105241"/>
            <a:ext cx="53340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 Planning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Implementation Status</a:t>
            </a:r>
            <a:endParaRPr dirty="0"/>
          </a:p>
        </p:txBody>
      </p:sp>
      <p:pic>
        <p:nvPicPr>
          <p:cNvPr id="157" name="Google Shape;157;g1763a98c5d2_0_50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763a98c5d2_0_50"/>
          <p:cNvSpPr txBox="1"/>
          <p:nvPr/>
        </p:nvSpPr>
        <p:spPr>
          <a:xfrm>
            <a:off x="457200" y="1066800"/>
            <a:ext cx="7924800" cy="418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and Accomplishments 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(Continued) </a:t>
            </a:r>
            <a:endParaRPr sz="1400" b="0" i="1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Themes from focus group sessions with caregivers (continued):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 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are the most important things you want a doctor or healthcare provider to know about your loved one?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“who the person is”, “they are not their illness”, “help me to help her live the life she was living”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listen to the caregivers - acknowledge who they are in the process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trying to navigate the resources on your own can be daunting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referral to a memory center was a life saver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there should be cultural considerations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7916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763a98c5d2_0_38"/>
          <p:cNvSpPr txBox="1">
            <a:spLocks noGrp="1"/>
          </p:cNvSpPr>
          <p:nvPr>
            <p:ph type="title"/>
          </p:nvPr>
        </p:nvSpPr>
        <p:spPr>
          <a:xfrm>
            <a:off x="1524000" y="105241"/>
            <a:ext cx="53340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 Planning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Implementation Status</a:t>
            </a:r>
            <a:endParaRPr dirty="0"/>
          </a:p>
        </p:txBody>
      </p:sp>
      <p:pic>
        <p:nvPicPr>
          <p:cNvPr id="164" name="Google Shape;164;g1763a98c5d2_0_38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763a98c5d2_0_38"/>
          <p:cNvSpPr txBox="1"/>
          <p:nvPr/>
        </p:nvSpPr>
        <p:spPr>
          <a:xfrm>
            <a:off x="457200" y="1066800"/>
            <a:ext cx="7924800" cy="446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and Accomplishments 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(Continued) </a:t>
            </a:r>
            <a:endParaRPr sz="1400" b="0" i="1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Themes from focus group session with Vietnamese caregiver with interpreter: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care coordination with specialists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explanations to family regarding medications, care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instructions after hospitalization, guidance or communication - “had to figure it out ourselves”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daughter found ways to deal with mother’s outbursts by trial and error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a Vietnamese speaking counselor for a year, insurance changed, and new counselor did not speak Vietnamese, could not access an interpreter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sister sent herbal medication from Vietnam that was helpful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wishes her mother had a program to go to where she could socialize with others who spoke Vietnamese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>
            <a:spLocks noGrp="1"/>
          </p:cNvSpPr>
          <p:nvPr>
            <p:ph type="title"/>
          </p:nvPr>
        </p:nvSpPr>
        <p:spPr>
          <a:xfrm>
            <a:off x="1524000" y="105241"/>
            <a:ext cx="53340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 Planning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Implementation Status</a:t>
            </a:r>
            <a:endParaRPr dirty="0"/>
          </a:p>
        </p:txBody>
      </p:sp>
      <p:pic>
        <p:nvPicPr>
          <p:cNvPr id="171" name="Google Shape;171;p7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457200" y="1066800"/>
            <a:ext cx="7924800" cy="4331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 </a:t>
            </a:r>
            <a:endParaRPr sz="1800" b="1" i="0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with work group members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themes of sessions of people living with dementia and of those with caregivers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value of creating new tool or using existing tools to help people living with dementia have improved communication, express their preferences and goals to health providers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opportunities for directing tools to families and providers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1600200" y="152400"/>
            <a:ext cx="4457700" cy="75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 Planning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Challenges and Solutions</a:t>
            </a:r>
            <a:endParaRPr dirty="0"/>
          </a:p>
        </p:txBody>
      </p:sp>
      <p:pic>
        <p:nvPicPr>
          <p:cNvPr id="178" name="Google Shape;178;p8" descr="clinical doctor giving test results to patients - doctor with older patient and clip board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" y="42843"/>
            <a:ext cx="1828800" cy="87783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/>
          <p:nvPr/>
        </p:nvSpPr>
        <p:spPr>
          <a:xfrm>
            <a:off x="533400" y="1309632"/>
            <a:ext cx="8077200" cy="3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 </a:t>
            </a:r>
            <a:endParaRPr sz="1050" b="0" i="0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Recruiting a diverse representation of participants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practitioners/providers value and utilize the input and experiences of the patient/person living with dementia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best opportunities to provide tools to people living with dementia, caregivers and health providers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90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1696720" y="185147"/>
            <a:ext cx="3657600" cy="52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DISCUSSION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(15 min)</a:t>
            </a:r>
            <a:endParaRPr i="1" dirty="0"/>
          </a:p>
        </p:txBody>
      </p:sp>
      <p:sp>
        <p:nvSpPr>
          <p:cNvPr id="185" name="Google Shape;185;p10"/>
          <p:cNvSpPr txBox="1"/>
          <p:nvPr/>
        </p:nvSpPr>
        <p:spPr>
          <a:xfrm>
            <a:off x="618308" y="1371600"/>
            <a:ext cx="7839900" cy="2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</a:t>
            </a:r>
            <a:endParaRPr sz="1400" b="0" i="0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17525" marR="0" lvl="0" indent="-40640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group data inform other work groups?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7525" marR="0" lvl="0" indent="-40640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promote the partnership between practitioners and their patient/person living with dementia to utilize the person-driven model of care planning?</a:t>
            </a:r>
            <a:endParaRPr sz="1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0" descr="Free Discussion Clip Art with No Background - ClipartK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3949"/>
            <a:ext cx="1385887" cy="93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"/>
          <p:cNvSpPr/>
          <p:nvPr/>
        </p:nvSpPr>
        <p:spPr>
          <a:xfrm>
            <a:off x="-35664" y="-58542"/>
            <a:ext cx="9179664" cy="1966215"/>
          </a:xfrm>
          <a:prstGeom prst="rect">
            <a:avLst/>
          </a:prstGeom>
          <a:solidFill>
            <a:srgbClr val="00336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457200" y="136525"/>
            <a:ext cx="6031761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Alzheimer’s Advisory Council Meeting</a:t>
            </a:r>
          </a:p>
          <a:p>
            <a:pPr algn="ctr"/>
            <a:endParaRPr lang="en-US" sz="1500" b="1" dirty="0">
              <a:solidFill>
                <a:srgbClr val="FFC000"/>
              </a:solidFill>
              <a:sym typeface="Calibri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sym typeface="Calibri"/>
              </a:rPr>
              <a:t>November 1, 2022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3424" y="173965"/>
            <a:ext cx="1550554" cy="160847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"/>
          <p:cNvSpPr txBox="1"/>
          <p:nvPr/>
        </p:nvSpPr>
        <p:spPr>
          <a:xfrm>
            <a:off x="561907" y="2229187"/>
            <a:ext cx="8316064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500" b="1" i="1" u="none" strike="noStrike" cap="none" dirty="0">
              <a:solidFill>
                <a:srgbClr val="7030A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1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Workstream: Diagnosis &amp; Services Navigation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b="1" dirty="0">
              <a:solidFill>
                <a:srgbClr val="00359E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rgbClr val="00359E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0359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Diagnosis Implementation Team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b="1" i="0" u="none" strike="noStrike" cap="none" dirty="0">
              <a:solidFill>
                <a:srgbClr val="00359E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359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Status and Discussion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359E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i="0" u="none" strike="noStrike" cap="none" dirty="0">
              <a:solidFill>
                <a:srgbClr val="00359E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359E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359E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336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4406900" y="6471593"/>
            <a:ext cx="368300" cy="230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8/25/2021</a:t>
            </a:r>
            <a:endParaRPr dirty="0"/>
          </a:p>
        </p:txBody>
      </p:sp>
      <p:sp>
        <p:nvSpPr>
          <p:cNvPr id="184" name="Google Shape;184;p1"/>
          <p:cNvSpPr txBox="1"/>
          <p:nvPr/>
        </p:nvSpPr>
        <p:spPr>
          <a:xfrm>
            <a:off x="723665" y="5396851"/>
            <a:ext cx="373426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r>
              <a:rPr lang="en-US" sz="1800" b="1" i="0" u="sng" strike="noStrike" cap="none" dirty="0">
                <a:solidFill>
                  <a:srgbClr val="00336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Workstream Leads</a:t>
            </a:r>
            <a:endParaRPr sz="1800" b="1" i="0" u="none" strike="noStrike" cap="none" dirty="0">
              <a:solidFill>
                <a:srgbClr val="00336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Representative Tricia Farley-Bouvier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James Wessler</a:t>
            </a:r>
            <a:endParaRPr sz="1600" b="1" dirty="0">
              <a:solidFill>
                <a:srgbClr val="00336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4;p1">
            <a:extLst>
              <a:ext uri="{FF2B5EF4-FFF2-40B4-BE49-F238E27FC236}">
                <a16:creationId xmlns:a16="http://schemas.microsoft.com/office/drawing/2014/main" id="{B2997897-4A9C-427C-90E4-E45CD7C8D108}"/>
              </a:ext>
            </a:extLst>
          </p:cNvPr>
          <p:cNvSpPr txBox="1"/>
          <p:nvPr/>
        </p:nvSpPr>
        <p:spPr>
          <a:xfrm>
            <a:off x="4981944" y="5396851"/>
            <a:ext cx="39909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r>
              <a:rPr lang="en-US" sz="1800" b="1" i="0" u="sng" strike="noStrike" cap="none" dirty="0">
                <a:solidFill>
                  <a:srgbClr val="00336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Diagnosis Implementation Team Lead</a:t>
            </a:r>
            <a:endParaRPr sz="1800" b="1" i="0" u="none" strike="noStrike" cap="none" dirty="0">
              <a:solidFill>
                <a:srgbClr val="00336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James Wessler</a:t>
            </a:r>
            <a:endParaRPr sz="1600" b="1" dirty="0">
              <a:solidFill>
                <a:srgbClr val="00336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9555" y="60673"/>
            <a:ext cx="4712906" cy="872699"/>
          </a:xfrm>
        </p:spPr>
        <p:txBody>
          <a:bodyPr/>
          <a:lstStyle/>
          <a:p>
            <a:pPr algn="ctr"/>
            <a:r>
              <a:rPr lang="en-US" sz="2500" dirty="0">
                <a:latin typeface="+mj-lt"/>
                <a:cs typeface="Calibri"/>
                <a:sym typeface="Calibri"/>
              </a:rPr>
              <a:t>Younger-Onset Dementia and </a:t>
            </a:r>
            <a:br>
              <a:rPr lang="en-US" sz="2500" dirty="0">
                <a:latin typeface="+mj-lt"/>
                <a:cs typeface="Calibri"/>
                <a:sym typeface="Calibri"/>
              </a:rPr>
            </a:br>
            <a:r>
              <a:rPr lang="en-US" sz="2500" dirty="0">
                <a:latin typeface="+mj-lt"/>
                <a:cs typeface="Calibri"/>
                <a:sym typeface="Calibri"/>
              </a:rPr>
              <a:t>Equity Analysis Workgroup</a:t>
            </a:r>
            <a:endParaRPr lang="en-US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D8C82-8A6F-4C20-B427-BF765295C095}"/>
              </a:ext>
            </a:extLst>
          </p:cNvPr>
          <p:cNvSpPr txBox="1"/>
          <p:nvPr/>
        </p:nvSpPr>
        <p:spPr>
          <a:xfrm>
            <a:off x="-2834587" y="3429000"/>
            <a:ext cx="795429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EB9170-6B70-4CC0-A800-16870C9F0851}"/>
              </a:ext>
            </a:extLst>
          </p:cNvPr>
          <p:cNvSpPr/>
          <p:nvPr/>
        </p:nvSpPr>
        <p:spPr bwMode="auto">
          <a:xfrm>
            <a:off x="1596968" y="4967609"/>
            <a:ext cx="5950061" cy="1256716"/>
          </a:xfrm>
          <a:prstGeom prst="rect">
            <a:avLst/>
          </a:prstGeom>
          <a:solidFill>
            <a:srgbClr val="FFEEB9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indent="117475">
              <a:spcAft>
                <a:spcPts val="1500"/>
              </a:spcAft>
            </a:pPr>
            <a:r>
              <a:rPr lang="en-US" sz="2000" b="1" i="1" u="sng" dirty="0">
                <a:latin typeface="Calibri" pitchFamily="34" charset="0"/>
                <a:ea typeface="+mj-ea"/>
                <a:cs typeface="Calibri" pitchFamily="34" charset="0"/>
              </a:rPr>
              <a:t>Workgroup Lead</a:t>
            </a:r>
            <a:r>
              <a:rPr lang="en-US" sz="2000" b="1" i="1" dirty="0">
                <a:latin typeface="Calibri" pitchFamily="34" charset="0"/>
                <a:ea typeface="+mj-ea"/>
                <a:cs typeface="Calibri" pitchFamily="34" charset="0"/>
              </a:rPr>
              <a:t>:  </a:t>
            </a:r>
            <a:r>
              <a:rPr lang="en-US" sz="2000" b="1" dirty="0">
                <a:latin typeface="Calibri" pitchFamily="34" charset="0"/>
                <a:ea typeface="+mj-ea"/>
                <a:cs typeface="Calibri" pitchFamily="34" charset="0"/>
              </a:rPr>
              <a:t>Rhiana Kohl, PhD, </a:t>
            </a:r>
            <a:r>
              <a:rPr lang="en-US" sz="2000" dirty="0">
                <a:latin typeface="Calibri" pitchFamily="34" charset="0"/>
                <a:ea typeface="+mj-ea"/>
                <a:cs typeface="Calibri" pitchFamily="34" charset="0"/>
              </a:rPr>
              <a:t>Council Member</a:t>
            </a:r>
          </a:p>
          <a:p>
            <a:pPr marL="117475"/>
            <a:r>
              <a:rPr lang="en-US" sz="2000" b="1" i="1" u="sng" dirty="0">
                <a:latin typeface="Calibri" pitchFamily="34" charset="0"/>
                <a:ea typeface="+mj-ea"/>
                <a:cs typeface="Calibri" pitchFamily="34" charset="0"/>
              </a:rPr>
              <a:t>Presenter</a:t>
            </a:r>
            <a:r>
              <a:rPr lang="en-US" sz="2000" b="1" i="1" dirty="0">
                <a:latin typeface="Calibri" pitchFamily="34" charset="0"/>
                <a:ea typeface="+mj-ea"/>
                <a:cs typeface="Calibri" pitchFamily="34" charset="0"/>
              </a:rPr>
              <a:t>: </a:t>
            </a:r>
            <a:r>
              <a:rPr lang="en-US" sz="2000" b="1" dirty="0">
                <a:latin typeface="Calibri" pitchFamily="34" charset="0"/>
                <a:ea typeface="+mj-ea"/>
                <a:cs typeface="Calibri" pitchFamily="34" charset="0"/>
              </a:rPr>
              <a:t>Mike Belleville, </a:t>
            </a:r>
            <a:r>
              <a:rPr lang="en-US" sz="2000" dirty="0">
                <a:latin typeface="Calibri" pitchFamily="34" charset="0"/>
                <a:ea typeface="+mj-ea"/>
                <a:cs typeface="Calibri" pitchFamily="34" charset="0"/>
              </a:rPr>
              <a:t>Council Member and Dementia Advocate</a:t>
            </a:r>
            <a:endParaRPr lang="en-US" sz="2000" dirty="0">
              <a:solidFill>
                <a:srgbClr val="FF0000"/>
              </a:solidFill>
              <a:highlight>
                <a:srgbClr val="FFFF00"/>
              </a:highlight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8" name="Picture 2" descr="Children Have Apologized To Family on Their Death Beds for Spreading  COVID-19 | PEOPLE.com">
            <a:extLst>
              <a:ext uri="{FF2B5EF4-FFF2-40B4-BE49-F238E27FC236}">
                <a16:creationId xmlns:a16="http://schemas.microsoft.com/office/drawing/2014/main" id="{AEF54344-6557-47EA-8BD8-15457977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68" y="1356951"/>
            <a:ext cx="5950061" cy="238085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A4BC1D-4C6D-4F96-B79F-36D25B482084}"/>
              </a:ext>
            </a:extLst>
          </p:cNvPr>
          <p:cNvSpPr/>
          <p:nvPr/>
        </p:nvSpPr>
        <p:spPr bwMode="auto">
          <a:xfrm>
            <a:off x="1596970" y="3927399"/>
            <a:ext cx="5950060" cy="786987"/>
          </a:xfrm>
          <a:prstGeom prst="rect">
            <a:avLst/>
          </a:prstGeom>
          <a:solidFill>
            <a:srgbClr val="FFEEB9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b="1" dirty="0">
                <a:solidFill>
                  <a:srgbClr val="0039AC"/>
                </a:solidFill>
                <a:latin typeface="Calibri" pitchFamily="34" charset="0"/>
                <a:ea typeface="+mj-ea"/>
                <a:cs typeface="Calibri" pitchFamily="34" charset="0"/>
              </a:rPr>
              <a:t>Recommendations &amp; 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269564312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F1A3-26A8-493C-AC31-B7C94001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7" y="314960"/>
            <a:ext cx="4092023" cy="475714"/>
          </a:xfrm>
        </p:spPr>
        <p:txBody>
          <a:bodyPr/>
          <a:lstStyle/>
          <a:p>
            <a:pPr algn="ctr"/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Workgroup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2AB90-358F-4853-9169-065CFB4A7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103" y="2337619"/>
            <a:ext cx="7983794" cy="897194"/>
          </a:xfrm>
        </p:spPr>
        <p:txBody>
          <a:bodyPr/>
          <a:lstStyle/>
          <a:p>
            <a:pPr marL="106680" indent="0">
              <a:buNone/>
            </a:pPr>
            <a:endParaRPr lang="en-US" sz="2200" b="0" dirty="0"/>
          </a:p>
          <a:p>
            <a:pPr marL="854075" indent="-741363">
              <a:buNone/>
            </a:pP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050C3-ACDB-489D-8E62-53CD3E69B4B0}"/>
              </a:ext>
            </a:extLst>
          </p:cNvPr>
          <p:cNvSpPr txBox="1"/>
          <p:nvPr/>
        </p:nvSpPr>
        <p:spPr>
          <a:xfrm>
            <a:off x="151674" y="946205"/>
            <a:ext cx="9100165" cy="47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</a:pP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Younger-Onset Dementia &amp; Equity Analysis Workgroup of the </a:t>
            </a:r>
          </a:p>
          <a:p>
            <a:pPr algn="ctr" fontAlgn="base">
              <a:lnSpc>
                <a:spcPct val="107000"/>
              </a:lnSpc>
            </a:pP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Council’s Equitable Access &amp; Care Workstream: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Rhiana Kohl, PhD, Council Member (Workgroup Lead)</a:t>
            </a:r>
          </a:p>
          <a:p>
            <a:pPr algn="ctr" fontAlgn="base">
              <a:lnSpc>
                <a:spcPct val="150000"/>
              </a:lnSpc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Mike Belleville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Council Member &amp; Dementia Advocate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Kathy Devine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Prescription Advantage Program Manager - EOEA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Chelsea Gordon,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Director of Public Policy &amp; Advocacy, Alzheimer’s Association, MA/NH Chapter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Judy Johanson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Dementia Advocate - Mass. Alzheimer’s Disease Research Center, MGH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Tracy Lungelow,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Caregiver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Joe Montminy,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Dementia Advocate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Paul Mathew, MD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Caregiver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Barbara Meehan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Council Member &amp; Dementia Advocate/Former Caregiver </a:t>
            </a:r>
          </a:p>
        </p:txBody>
      </p:sp>
    </p:spTree>
    <p:extLst>
      <p:ext uri="{BB962C8B-B14F-4D97-AF65-F5344CB8AC3E}">
        <p14:creationId xmlns:p14="http://schemas.microsoft.com/office/powerpoint/2010/main" val="1201083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F1A3-26A8-493C-AC31-B7C94001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93" y="325279"/>
            <a:ext cx="5581128" cy="441232"/>
          </a:xfrm>
        </p:spPr>
        <p:txBody>
          <a:bodyPr/>
          <a:lstStyle/>
          <a:p>
            <a:r>
              <a:rPr lang="en-US" dirty="0">
                <a:latin typeface="+mj-lt"/>
              </a:rPr>
              <a:t>Goal, Challenges,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2AB90-358F-4853-9169-065CFB4A7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88" y="1124866"/>
            <a:ext cx="8763000" cy="5817459"/>
          </a:xfrm>
        </p:spPr>
        <p:txBody>
          <a:bodyPr/>
          <a:lstStyle/>
          <a:p>
            <a:pPr marL="106680" indent="0">
              <a:buNone/>
            </a:pPr>
            <a:r>
              <a:rPr lang="en-US" sz="2000" dirty="0"/>
              <a:t>Goal </a:t>
            </a:r>
          </a:p>
          <a:p>
            <a:pPr marL="106680" indent="0">
              <a:buNone/>
            </a:pPr>
            <a:endParaRPr lang="en-US" sz="800" b="0" dirty="0"/>
          </a:p>
          <a:p>
            <a:pPr marL="106680" indent="0">
              <a:buNone/>
            </a:pPr>
            <a:r>
              <a:rPr lang="en-US" b="0" dirty="0"/>
              <a:t>Address unmet needs and close gaps in equality, equity, and inclusion for people living with younger-onset dementia and the people who care for them</a:t>
            </a:r>
          </a:p>
          <a:p>
            <a:pPr marL="106680" indent="0">
              <a:buNone/>
            </a:pPr>
            <a:endParaRPr lang="en-US" sz="1200" b="0" dirty="0"/>
          </a:p>
          <a:p>
            <a:pPr marL="106680" indent="0">
              <a:spcAft>
                <a:spcPts val="800"/>
              </a:spcAft>
              <a:buNone/>
            </a:pPr>
            <a:r>
              <a:rPr lang="en-US" sz="2000" dirty="0"/>
              <a:t>Challenges for Individuals Affected by Younger-Onset Dementia</a:t>
            </a:r>
          </a:p>
          <a:p>
            <a:pPr lvl="1">
              <a:spcAft>
                <a:spcPts val="500"/>
              </a:spcAft>
              <a:buSzPct val="100000"/>
              <a:buFont typeface="+mj-lt"/>
              <a:buAutoNum type="arabicPeriod"/>
            </a:pPr>
            <a:r>
              <a:rPr lang="en-US" b="0" dirty="0"/>
              <a:t>Lack of </a:t>
            </a:r>
            <a:r>
              <a:rPr lang="en-US" dirty="0"/>
              <a:t>awareness </a:t>
            </a:r>
            <a:r>
              <a:rPr lang="en-US" b="0" dirty="0"/>
              <a:t>and </a:t>
            </a:r>
            <a:r>
              <a:rPr lang="en-US" dirty="0"/>
              <a:t>access </a:t>
            </a:r>
            <a:r>
              <a:rPr lang="en-US" b="0" dirty="0"/>
              <a:t>to</a:t>
            </a:r>
            <a:r>
              <a:rPr lang="en-US" dirty="0"/>
              <a:t> </a:t>
            </a:r>
            <a:r>
              <a:rPr lang="en-US" b="0" dirty="0"/>
              <a:t>the services, supports, and resources available to them</a:t>
            </a:r>
          </a:p>
          <a:p>
            <a:pPr lvl="1">
              <a:spcBef>
                <a:spcPts val="1500"/>
              </a:spcBef>
              <a:buSzPct val="100000"/>
              <a:buFont typeface="+mj-lt"/>
              <a:buAutoNum type="arabicPeriod"/>
            </a:pPr>
            <a:r>
              <a:rPr lang="en-US" b="0" dirty="0"/>
              <a:t>Unmet needs due to the differing nature of their challenges and their age compared with older adults</a:t>
            </a:r>
          </a:p>
          <a:p>
            <a:pPr marL="80010" indent="0">
              <a:buSzPct val="100000"/>
              <a:buNone/>
            </a:pPr>
            <a:endParaRPr lang="en-US" sz="800" dirty="0"/>
          </a:p>
          <a:p>
            <a:pPr marL="106680" indent="0" algn="ctr">
              <a:spcAft>
                <a:spcPts val="1200"/>
              </a:spcAft>
              <a:buNone/>
            </a:pPr>
            <a:endParaRPr lang="en-US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" indent="0">
              <a:buSzPct val="100000"/>
              <a:buNone/>
            </a:pPr>
            <a:endParaRPr lang="en-US" sz="1200" b="0" dirty="0"/>
          </a:p>
          <a:p>
            <a:pPr marL="79375" indent="436563">
              <a:buSzPct val="100000"/>
              <a:buNone/>
            </a:pPr>
            <a:r>
              <a:rPr lang="en-US" dirty="0"/>
              <a:t> </a:t>
            </a:r>
          </a:p>
          <a:p>
            <a:pPr marL="80010" indent="0">
              <a:buSzPct val="100000"/>
              <a:buNone/>
            </a:pPr>
            <a:endParaRPr lang="en-US" sz="1600" dirty="0"/>
          </a:p>
          <a:p>
            <a:pPr marL="80010" indent="0">
              <a:buSzPct val="100000"/>
              <a:buNone/>
            </a:pPr>
            <a:endParaRPr lang="en-US" sz="1600" dirty="0"/>
          </a:p>
          <a:p>
            <a:pPr marL="80010" indent="0">
              <a:buSzPct val="100000"/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1E71AB-4B9F-45DF-8B9D-5C690171AA88}"/>
              </a:ext>
            </a:extLst>
          </p:cNvPr>
          <p:cNvSpPr/>
          <p:nvPr/>
        </p:nvSpPr>
        <p:spPr bwMode="auto">
          <a:xfrm>
            <a:off x="3195020" y="5314549"/>
            <a:ext cx="2769795" cy="8138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119063"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Currently Available Services, Supports, and  Resources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5C951-5AC2-40E9-BE74-6E03B0731427}"/>
              </a:ext>
            </a:extLst>
          </p:cNvPr>
          <p:cNvSpPr txBox="1"/>
          <p:nvPr/>
        </p:nvSpPr>
        <p:spPr>
          <a:xfrm>
            <a:off x="225312" y="4669739"/>
            <a:ext cx="891868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endParaRPr lang="en-US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FE1FC43-5A2B-4C67-96ED-F74776AA7AFB}"/>
              </a:ext>
            </a:extLst>
          </p:cNvPr>
          <p:cNvSpPr/>
          <p:nvPr/>
        </p:nvSpPr>
        <p:spPr bwMode="auto">
          <a:xfrm>
            <a:off x="463549" y="5190369"/>
            <a:ext cx="2540971" cy="1000190"/>
          </a:xfrm>
          <a:prstGeom prst="rightArrow">
            <a:avLst/>
          </a:prstGeom>
          <a:solidFill>
            <a:srgbClr val="E8F6FE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(1) Improve Awareness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24D3C5E-9BB6-43D6-948D-00D098B13B09}"/>
              </a:ext>
            </a:extLst>
          </p:cNvPr>
          <p:cNvSpPr/>
          <p:nvPr/>
        </p:nvSpPr>
        <p:spPr bwMode="auto">
          <a:xfrm>
            <a:off x="6126032" y="5221378"/>
            <a:ext cx="2554419" cy="1000190"/>
          </a:xfrm>
          <a:prstGeom prst="leftArrow">
            <a:avLst/>
          </a:prstGeom>
          <a:solidFill>
            <a:srgbClr val="E8F6FE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(2) Improve Access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1F269-A0B9-4361-9D64-0464CDF60319}"/>
              </a:ext>
            </a:extLst>
          </p:cNvPr>
          <p:cNvSpPr txBox="1"/>
          <p:nvPr/>
        </p:nvSpPr>
        <p:spPr>
          <a:xfrm>
            <a:off x="365760" y="4251798"/>
            <a:ext cx="8412480" cy="2154436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Recommendations </a:t>
            </a:r>
          </a:p>
          <a:p>
            <a:pPr algn="ctr"/>
            <a:endParaRPr lang="en-US" sz="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people affected by younger-onset dementia and the medical community:</a:t>
            </a:r>
            <a:endParaRPr lang="en-US" b="1" dirty="0"/>
          </a:p>
          <a:p>
            <a:pPr algn="ctr"/>
            <a:endParaRPr lang="en-US" sz="1200" b="1" dirty="0"/>
          </a:p>
          <a:p>
            <a:pPr algn="ctr"/>
            <a:endParaRPr lang="en-US" b="1" dirty="0"/>
          </a:p>
          <a:p>
            <a:pPr algn="ctr"/>
            <a:endParaRPr lang="en-US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 dirty="0">
              <a:solidFill>
                <a:schemeClr val="dk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26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F1A3-26A8-493C-AC31-B7C94001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76" y="247426"/>
            <a:ext cx="5664200" cy="441232"/>
          </a:xfrm>
        </p:spPr>
        <p:txBody>
          <a:bodyPr/>
          <a:lstStyle/>
          <a:p>
            <a:br>
              <a:rPr lang="en-US" dirty="0"/>
            </a:br>
            <a:r>
              <a:rPr lang="en-US" dirty="0">
                <a:latin typeface="+mj-lt"/>
              </a:rPr>
              <a:t>Implementation Strategies, Years 1-3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2AB90-358F-4853-9169-065CFB4A7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27404"/>
            <a:ext cx="8534400" cy="5250771"/>
          </a:xfrm>
        </p:spPr>
        <p:txBody>
          <a:bodyPr wrap="square">
            <a:spAutoFit/>
          </a:bodyPr>
          <a:lstStyle/>
          <a:p>
            <a:pPr marL="0" lvl="1" indent="0">
              <a:spcBef>
                <a:spcPts val="500"/>
              </a:spcBef>
              <a:spcAft>
                <a:spcPts val="1200"/>
              </a:spcAft>
              <a:buSzPct val="100000"/>
              <a:buNone/>
            </a:pPr>
            <a:r>
              <a:rPr lang="en-US" sz="2000" b="1" i="1" dirty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Beginning in Year 1 (Calendar Year 2023)</a:t>
            </a:r>
          </a:p>
          <a:p>
            <a:pPr marL="422910" lvl="1" indent="-342900">
              <a:spcBef>
                <a:spcPts val="0"/>
              </a:spcBef>
              <a:spcAft>
                <a:spcPts val="2000"/>
              </a:spcAft>
              <a:buSzPct val="100000"/>
              <a:buFont typeface="+mj-lt"/>
              <a:buAutoNum type="arabicPeriod"/>
            </a:pPr>
            <a:r>
              <a:rPr lang="en-US" sz="2000" b="0" dirty="0"/>
              <a:t>Conduct comprehensive analysis, clarifying age-related eligibility of services and supports available to younger onset population</a:t>
            </a:r>
          </a:p>
          <a:p>
            <a:pPr marL="684213" lvl="2" indent="-285750">
              <a:spcBef>
                <a:spcPts val="0"/>
              </a:spcBef>
              <a:spcAft>
                <a:spcPts val="20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</a:rPr>
              <a:t>Examine resources available from aging services agencies, other government agencies, and the Alzheimer’s Association</a:t>
            </a:r>
          </a:p>
          <a:p>
            <a:pPr marL="537210" lvl="1" indent="-457200">
              <a:spcBef>
                <a:spcPts val="0"/>
              </a:spcBef>
              <a:spcAft>
                <a:spcPts val="2000"/>
              </a:spcAft>
              <a:buSzPct val="100000"/>
              <a:buFont typeface="+mj-lt"/>
              <a:buAutoNum type="arabicPeriod"/>
            </a:pPr>
            <a:r>
              <a:rPr lang="en-US" sz="2000" b="0" dirty="0"/>
              <a:t>Design and develop a younger-onset section within EOEA’s dementia website that clearly specifies available resources</a:t>
            </a:r>
          </a:p>
          <a:p>
            <a:pPr marL="537210" lvl="1" indent="-457200">
              <a:spcBef>
                <a:spcPts val="0"/>
              </a:spcBef>
              <a:spcAft>
                <a:spcPts val="2000"/>
              </a:spcAft>
              <a:buSzPct val="100000"/>
              <a:buFont typeface="+mj-lt"/>
              <a:buAutoNum type="arabicPeriod"/>
            </a:pPr>
            <a:r>
              <a:rPr lang="en-US" sz="2000" b="0" dirty="0"/>
              <a:t>Ensure that resources are identified and included in the new dementia webpages around:</a:t>
            </a:r>
          </a:p>
          <a:p>
            <a:pPr marL="765175" lvl="2" indent="-249238">
              <a:spcBef>
                <a:spcPts val="0"/>
              </a:spcBef>
              <a:spcAft>
                <a:spcPts val="20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Mental health support (</a:t>
            </a:r>
            <a:r>
              <a:rPr lang="en-US" dirty="0">
                <a:effectLst/>
                <a:latin typeface="Calibri" panose="020F0502020204030204" pitchFamily="34" charset="0"/>
              </a:rPr>
              <a:t>therapy, support, and support groups)</a:t>
            </a:r>
          </a:p>
          <a:p>
            <a:pPr marL="765175" lvl="2" indent="-249238">
              <a:spcBef>
                <a:spcPts val="0"/>
              </a:spcBef>
              <a:spcAft>
                <a:spcPts val="20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Financial planning and management (help around making the right choices; protecting assets; and planning for the future)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9931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F1A3-26A8-493C-AC31-B7C94001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76" y="247426"/>
            <a:ext cx="5664200" cy="441232"/>
          </a:xfrm>
        </p:spPr>
        <p:txBody>
          <a:bodyPr/>
          <a:lstStyle/>
          <a:p>
            <a:br>
              <a:rPr lang="en-US" dirty="0"/>
            </a:br>
            <a:r>
              <a:rPr lang="en-US" dirty="0">
                <a:latin typeface="+mj-lt"/>
              </a:rPr>
              <a:t>Implementation Strategies, Years 1-3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2AB90-358F-4853-9169-065CFB4A7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56973"/>
            <a:ext cx="8534400" cy="4313079"/>
          </a:xfrm>
        </p:spPr>
        <p:txBody>
          <a:bodyPr wrap="square">
            <a:spAutoFit/>
          </a:bodyPr>
          <a:lstStyle/>
          <a:p>
            <a:pPr marL="0" lvl="1" indent="0">
              <a:spcBef>
                <a:spcPts val="500"/>
              </a:spcBef>
              <a:spcAft>
                <a:spcPts val="1200"/>
              </a:spcAft>
              <a:buSzPct val="100000"/>
              <a:buNone/>
            </a:pPr>
            <a:r>
              <a:rPr lang="en-US" sz="2000" i="1" kern="1200" dirty="0"/>
              <a:t>Soon after today’s meeting…</a:t>
            </a:r>
          </a:p>
          <a:p>
            <a:pPr marL="0" lvl="1" indent="0">
              <a:spcBef>
                <a:spcPts val="500"/>
              </a:spcBef>
              <a:spcAft>
                <a:spcPts val="1200"/>
              </a:spcAft>
              <a:buSzPct val="100000"/>
              <a:buNone/>
            </a:pPr>
            <a:r>
              <a:rPr lang="en-US" sz="2000" b="0" dirty="0"/>
              <a:t>Ask the following teams to review and address a list of considerations developed by our workgroup, which are associated with these issues:</a:t>
            </a:r>
          </a:p>
          <a:p>
            <a:pPr marL="860425" lvl="2" indent="-344488">
              <a:spcAft>
                <a:spcPts val="2000"/>
              </a:spcAft>
              <a:buClrTx/>
              <a:buSzPct val="100000"/>
              <a:buFont typeface="+mj-lt"/>
              <a:buAutoNum type="arabicPeriod"/>
            </a:pPr>
            <a:r>
              <a:rPr lang="en-US" b="0" i="1" u="sng" dirty="0">
                <a:solidFill>
                  <a:schemeClr val="tx1"/>
                </a:solidFill>
                <a:latin typeface="Calibri" panose="020F0502020204030204" pitchFamily="34" charset="0"/>
              </a:rPr>
              <a:t>Diagnosis and Services Navigation Workstream</a:t>
            </a:r>
            <a:r>
              <a:rPr lang="en-US" b="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- PCPs may not consider or may dismiss a young person’s experiences with dementia symptoms. </a:t>
            </a:r>
          </a:p>
          <a:p>
            <a:pPr marL="860425" lvl="2" indent="-344488">
              <a:spcAft>
                <a:spcPts val="2000"/>
              </a:spcAft>
              <a:buClrTx/>
              <a:buSzPct val="100000"/>
              <a:buFont typeface="+mj-lt"/>
              <a:buAutoNum type="arabicPeriod"/>
            </a:pPr>
            <a:r>
              <a:rPr lang="en-US" b="0" i="1" u="sng" dirty="0">
                <a:solidFill>
                  <a:schemeClr val="tx1"/>
                </a:solidFill>
                <a:latin typeface="Calibri" panose="020F0502020204030204" pitchFamily="34" charset="0"/>
              </a:rPr>
              <a:t>Care Planning Workgroup</a:t>
            </a:r>
            <a:r>
              <a:rPr lang="en-US" b="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- Although activities that promote wellbeing/living a good life/social engagement are beneficial, not everyone is aware of opportunities and how critical they are to maintaining a positive quality of life.</a:t>
            </a:r>
          </a:p>
          <a:p>
            <a:pPr marL="860425" lvl="2" indent="-344488">
              <a:spcAft>
                <a:spcPts val="2000"/>
              </a:spcAft>
              <a:buClrTx/>
              <a:buSzPct val="100000"/>
              <a:buFont typeface="+mj-lt"/>
              <a:buAutoNum type="arabicPeriod"/>
            </a:pPr>
            <a:r>
              <a:rPr lang="en-US" b="0" i="1" u="sng" dirty="0">
                <a:solidFill>
                  <a:schemeClr val="tx1"/>
                </a:solidFill>
                <a:latin typeface="Calibri" panose="020F0502020204030204" pitchFamily="34" charset="0"/>
              </a:rPr>
              <a:t>Research Workstream</a:t>
            </a:r>
            <a:r>
              <a:rPr lang="en-US" b="0" i="1" dirty="0">
                <a:solidFill>
                  <a:schemeClr val="tx1"/>
                </a:solidFill>
                <a:latin typeface="Calibri" panose="020F0502020204030204" pitchFamily="34" charset="0"/>
              </a:rPr>
              <a:t> -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 People living with younger-onset dementia lack opportunities to participate in clinical trials.</a:t>
            </a:r>
            <a:r>
              <a:rPr lang="en-US" b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endParaRPr lang="en-US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23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F1A3-26A8-493C-AC31-B7C94001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76" y="247426"/>
            <a:ext cx="5664200" cy="441232"/>
          </a:xfrm>
        </p:spPr>
        <p:txBody>
          <a:bodyPr/>
          <a:lstStyle/>
          <a:p>
            <a:br>
              <a:rPr lang="en-US" dirty="0"/>
            </a:br>
            <a:r>
              <a:rPr lang="en-US" dirty="0">
                <a:latin typeface="+mj-lt"/>
              </a:rPr>
              <a:t>Implementation Strategies, Years 1-3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2AB90-358F-4853-9169-065CFB4A7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62632"/>
            <a:ext cx="8534400" cy="5538029"/>
          </a:xfrm>
        </p:spPr>
        <p:txBody>
          <a:bodyPr wrap="square">
            <a:spAutoFit/>
          </a:bodyPr>
          <a:lstStyle/>
          <a:p>
            <a:pPr marL="0" lvl="1" indent="0">
              <a:spcBef>
                <a:spcPts val="500"/>
              </a:spcBef>
              <a:spcAft>
                <a:spcPts val="1200"/>
              </a:spcAft>
              <a:buSzPct val="100000"/>
              <a:buNone/>
            </a:pPr>
            <a:r>
              <a:rPr lang="en-US" sz="2000" b="1" i="1" dirty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Beginning in Year 2 (Calendar Year 2024)</a:t>
            </a:r>
          </a:p>
          <a:p>
            <a:pPr marL="537210" lvl="1" indent="-457200">
              <a:spcBef>
                <a:spcPts val="0"/>
              </a:spcBef>
              <a:spcAft>
                <a:spcPts val="2000"/>
              </a:spcAft>
              <a:buSzPct val="100000"/>
              <a:buFont typeface="+mj-lt"/>
              <a:buAutoNum type="arabicPeriod"/>
            </a:pPr>
            <a:r>
              <a:rPr lang="en-US" sz="2000" b="0" dirty="0"/>
              <a:t>Implement a communications plan that ensures that stakeholders</a:t>
            </a:r>
            <a:r>
              <a:rPr lang="en-US" sz="2400" b="0" baseline="30000" dirty="0"/>
              <a:t>1</a:t>
            </a:r>
            <a:r>
              <a:rPr lang="en-US" sz="2000" b="0" dirty="0"/>
              <a:t> gain a better understanding of available resources</a:t>
            </a:r>
          </a:p>
          <a:p>
            <a:pPr marL="537210" lvl="1" indent="-457200">
              <a:spcBef>
                <a:spcPts val="0"/>
              </a:spcBef>
              <a:spcAft>
                <a:spcPts val="1500"/>
              </a:spcAft>
              <a:buSzPct val="100000"/>
              <a:buFont typeface="+mj-lt"/>
              <a:buAutoNum type="arabicPeriod"/>
            </a:pPr>
            <a:r>
              <a:rPr lang="en-US" sz="2000" b="0" dirty="0"/>
              <a:t>Implement a variety of communication approaches</a:t>
            </a:r>
          </a:p>
          <a:p>
            <a:pPr marL="80010" lvl="1" indent="0"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lang="en-US" sz="2000" b="0" dirty="0"/>
              <a:t>        For example:</a:t>
            </a:r>
          </a:p>
          <a:p>
            <a:pPr marL="1108710" lvl="3" indent="-342900">
              <a:spcAft>
                <a:spcPts val="1800"/>
              </a:spcAft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Launch the new </a:t>
            </a:r>
            <a:r>
              <a:rPr lang="en-US" b="0" dirty="0">
                <a:solidFill>
                  <a:schemeClr val="tx1"/>
                </a:solidFill>
              </a:rPr>
              <a:t>younger-onset dementia 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webpages by disseminating the link</a:t>
            </a:r>
          </a:p>
          <a:p>
            <a:pPr marL="1108710" lvl="3" indent="-3429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chemeClr val="tx1"/>
                </a:solidFill>
              </a:rPr>
              <a:t>Convene i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nformational sessions and webinars </a:t>
            </a:r>
          </a:p>
          <a:p>
            <a:pPr marL="537210" lvl="1" indent="-4572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2000" b="0" dirty="0"/>
              <a:t>Determine if available mental health and financial planning and management resources meet identified needs; and if not, recommend solutions</a:t>
            </a:r>
          </a:p>
          <a:p>
            <a:pPr marL="80010" lvl="1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en-US" sz="1400" b="0" i="1" dirty="0"/>
          </a:p>
          <a:p>
            <a:pPr marL="80010" lvl="1" indent="0">
              <a:spcBef>
                <a:spcPts val="0"/>
              </a:spcBef>
              <a:buSzPct val="100000"/>
              <a:buNone/>
            </a:pPr>
            <a:r>
              <a:rPr lang="en-US" sz="1600" b="0" i="1" dirty="0"/>
              <a:t>1. </a:t>
            </a:r>
            <a:r>
              <a:rPr lang="en-US" sz="1600" b="0" i="1" dirty="0">
                <a:solidFill>
                  <a:schemeClr val="tx1"/>
                </a:solidFill>
                <a:latin typeface="Calibri" panose="020F0502020204030204" pitchFamily="34" charset="0"/>
              </a:rPr>
              <a:t>Stakeholders include Aging Services Access Points, the </a:t>
            </a:r>
            <a:r>
              <a:rPr lang="en-US" sz="1600" b="0" i="1" dirty="0">
                <a:solidFill>
                  <a:schemeClr val="tx1"/>
                </a:solidFill>
              </a:rPr>
              <a:t>m</a:t>
            </a:r>
            <a:r>
              <a:rPr lang="en-US" sz="1600" b="0" i="1" dirty="0">
                <a:solidFill>
                  <a:schemeClr val="tx1"/>
                </a:solidFill>
                <a:latin typeface="Calibri" panose="020F0502020204030204" pitchFamily="34" charset="0"/>
              </a:rPr>
              <a:t>edical </a:t>
            </a:r>
            <a:r>
              <a:rPr lang="en-US" sz="1600" b="0" i="1" dirty="0">
                <a:solidFill>
                  <a:schemeClr val="tx1"/>
                </a:solidFill>
              </a:rPr>
              <a:t>c</a:t>
            </a:r>
            <a:r>
              <a:rPr lang="en-US" sz="1600" b="0" i="1" dirty="0">
                <a:solidFill>
                  <a:schemeClr val="tx1"/>
                </a:solidFill>
                <a:latin typeface="Calibri" panose="020F0502020204030204" pitchFamily="34" charset="0"/>
              </a:rPr>
              <a:t>ommunity, and individuals affected by younger-onset </a:t>
            </a:r>
            <a:r>
              <a:rPr lang="en-US" sz="1600" b="0" i="1" dirty="0">
                <a:solidFill>
                  <a:schemeClr val="tx1"/>
                </a:solidFill>
              </a:rPr>
              <a:t>d</a:t>
            </a:r>
            <a:r>
              <a:rPr lang="en-US" sz="1600" b="0" i="1" dirty="0">
                <a:solidFill>
                  <a:schemeClr val="tx1"/>
                </a:solidFill>
                <a:latin typeface="Calibri" panose="020F0502020204030204" pitchFamily="34" charset="0"/>
              </a:rPr>
              <a:t>ementia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176827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F1A3-26A8-493C-AC31-B7C94001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96" y="314341"/>
            <a:ext cx="3605904" cy="441232"/>
          </a:xfrm>
        </p:spPr>
        <p:txBody>
          <a:bodyPr/>
          <a:lstStyle/>
          <a:p>
            <a:br>
              <a:rPr lang="en-US" dirty="0"/>
            </a:br>
            <a:r>
              <a:rPr lang="en-US" dirty="0">
                <a:latin typeface="+mj-lt"/>
              </a:rPr>
              <a:t>Looking to 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2AB90-358F-4853-9169-065CFB4A7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81" y="1426709"/>
            <a:ext cx="8534400" cy="2485912"/>
          </a:xfrm>
        </p:spPr>
        <p:txBody>
          <a:bodyPr wrap="square">
            <a:spAutoFit/>
          </a:bodyPr>
          <a:lstStyle/>
          <a:p>
            <a:pPr marL="80010" lvl="1" indent="0">
              <a:spcBef>
                <a:spcPts val="0"/>
              </a:spcBef>
              <a:spcAft>
                <a:spcPts val="1200"/>
              </a:spcAft>
              <a:buSzPct val="125000"/>
              <a:buNone/>
            </a:pPr>
            <a:endParaRPr lang="en-US" sz="2000" b="1" i="1" dirty="0">
              <a:solidFill>
                <a:schemeClr val="dk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500"/>
              </a:spcBef>
              <a:buSzPct val="100000"/>
              <a:buNone/>
            </a:pPr>
            <a:endParaRPr lang="en-US" sz="1800" b="1" i="1" dirty="0">
              <a:solidFill>
                <a:schemeClr val="dk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Aft>
                <a:spcPts val="10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marR="0" indent="-514350">
              <a:spcAft>
                <a:spcPts val="1000"/>
              </a:spcAft>
              <a:buNone/>
            </a:pPr>
            <a:endParaRPr lang="en-US" b="0" dirty="0">
              <a:cs typeface="Times New Roman" panose="02020603050405020304" pitchFamily="18" charset="0"/>
            </a:endParaRPr>
          </a:p>
          <a:p>
            <a:pPr marL="514350" marR="0" indent="-514350">
              <a:spcAft>
                <a:spcPts val="1000"/>
              </a:spcAft>
              <a:buNone/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Aft>
                <a:spcPts val="1000"/>
              </a:spcAft>
              <a:buNone/>
            </a:pPr>
            <a:endParaRPr lang="en-US" sz="1600" b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DCFE049-4AF9-4AF8-B8D4-BD9CD8B97EFD}"/>
              </a:ext>
            </a:extLst>
          </p:cNvPr>
          <p:cNvSpPr txBox="1">
            <a:spLocks/>
          </p:cNvSpPr>
          <p:nvPr/>
        </p:nvSpPr>
        <p:spPr bwMode="auto">
          <a:xfrm>
            <a:off x="190500" y="1225711"/>
            <a:ext cx="8763000" cy="50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45700" tIns="46025" rIns="45700" bIns="46025" numCol="1" anchor="t" anchorCtr="0" compatLnSpc="1">
            <a:prstTxWarp prst="textNoShape">
              <a:avLst/>
            </a:prstTxWarp>
            <a:noAutofit/>
          </a:bodyPr>
          <a:lstStyle>
            <a:lvl1pPr marL="342900" lvl="0" indent="-26289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Wingdings" pitchFamily="2" charset="2"/>
              <a:buChar char="■"/>
              <a:defRPr sz="1800" b="1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685800" lvl="1" indent="-302895" algn="l" rtl="0" eaLnBrk="0" fontAlgn="base" hangingPunct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Char char="•"/>
              <a:defRPr sz="1800" b="1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028700" lvl="2" indent="-171450" algn="l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/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1371600" lvl="3" indent="-25717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Symbol" pitchFamily="18" charset="2"/>
              <a:buChar char="⎯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714500" lvl="4" indent="-257175" algn="l" rtl="0" eaLnBrk="0" fontAlgn="base" hangingPunct="0"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ts val="1800"/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057400" lvl="5" indent="-257175" algn="l" rtl="0" fontAlgn="base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ts val="18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400300" lvl="6" indent="-257175" algn="l" rtl="0" fontAlgn="base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tx1"/>
              </a:buClr>
              <a:buSzPts val="18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43200" lvl="7" indent="-257175" algn="l" rtl="0" fontAlgn="base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tx1"/>
              </a:buClr>
              <a:buSzPts val="18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086100" lvl="8" indent="-257175" algn="l" rtl="0" fontAlgn="base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tx1"/>
              </a:buClr>
              <a:buSzPts val="18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0010" lvl="1" indent="0" defTabSz="914400">
              <a:spcBef>
                <a:spcPts val="0"/>
              </a:spcBef>
              <a:spcAft>
                <a:spcPts val="2000"/>
              </a:spcAft>
              <a:buSzPct val="125000"/>
              <a:buNone/>
            </a:pPr>
            <a:r>
              <a:rPr lang="en-US" sz="2000" i="1" dirty="0"/>
              <a:t>Years 3 and Beyond</a:t>
            </a:r>
          </a:p>
          <a:p>
            <a:pPr marL="708660" lvl="2" indent="-285750" defTabSz="914400">
              <a:spcBef>
                <a:spcPts val="0"/>
              </a:spcBef>
              <a:spcAft>
                <a:spcPts val="20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</a:rPr>
              <a:t>Work will continue beyond </a:t>
            </a:r>
            <a:r>
              <a:rPr lang="en-US" sz="2000" dirty="0">
                <a:latin typeface="Calibri" panose="020F0502020204030204" pitchFamily="34" charset="0"/>
              </a:rPr>
              <a:t>Y</a:t>
            </a:r>
            <a:r>
              <a:rPr lang="en-US" sz="2000" b="0" dirty="0">
                <a:latin typeface="Calibri" panose="020F0502020204030204" pitchFamily="34" charset="0"/>
              </a:rPr>
              <a:t>ears 1 and 2; and any new recommendations will be presented at future Council meetings</a:t>
            </a:r>
          </a:p>
          <a:p>
            <a:pPr marL="708660" lvl="2" indent="-285750" defTabSz="914400">
              <a:spcBef>
                <a:spcPts val="0"/>
              </a:spcBef>
              <a:spcAft>
                <a:spcPts val="20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The Council will likely </a:t>
            </a:r>
            <a:r>
              <a:rPr lang="en-US" sz="2000" b="0" dirty="0">
                <a:latin typeface="Calibri" panose="020F0502020204030204" pitchFamily="34" charset="0"/>
              </a:rPr>
              <a:t>continue to examine other unmet needs and new recommendations and implementation strategies </a:t>
            </a:r>
          </a:p>
          <a:p>
            <a:pPr marL="422275" lvl="2" indent="265113" defTabSz="914400">
              <a:spcBef>
                <a:spcPts val="0"/>
              </a:spcBef>
              <a:spcAft>
                <a:spcPts val="2000"/>
              </a:spcAft>
              <a:buSzPct val="115000"/>
              <a:tabLst>
                <a:tab pos="74295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Potential </a:t>
            </a:r>
            <a:r>
              <a:rPr lang="en-US" sz="2000" dirty="0">
                <a:latin typeface="Calibri" panose="020F0502020204030204" pitchFamily="34" charset="0"/>
              </a:rPr>
              <a:t>e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xamples: </a:t>
            </a:r>
          </a:p>
          <a:p>
            <a:pPr marL="1108710" lvl="3" indent="-342900" defTabSz="914400"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Specialized services tailored for people affected by younger-onset dementia</a:t>
            </a:r>
          </a:p>
          <a:p>
            <a:pPr marL="1108710" lvl="3" indent="-342900" defTabSz="914400"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for children of a parent living with younger-onset dementia</a:t>
            </a:r>
          </a:p>
          <a:p>
            <a:pPr marL="1108710" lvl="4" indent="0" defTabSz="914400">
              <a:spcAft>
                <a:spcPts val="1200"/>
              </a:spcAft>
              <a:buClrTx/>
              <a:buSzPct val="80000"/>
              <a:buNone/>
            </a:pPr>
            <a:endParaRPr lang="en-US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6680" indent="0" defTabSz="91440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253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F1A3-26A8-493C-AC31-B7C94001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50" y="284479"/>
            <a:ext cx="5664200" cy="487681"/>
          </a:xfrm>
        </p:spPr>
        <p:txBody>
          <a:bodyPr/>
          <a:lstStyle/>
          <a:p>
            <a:br>
              <a:rPr lang="en-US" dirty="0"/>
            </a:br>
            <a:r>
              <a:rPr lang="en-US" dirty="0">
                <a:latin typeface="+mj-lt"/>
              </a:rPr>
              <a:t>Organizations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2AB90-358F-4853-9169-065CFB4A7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41766"/>
            <a:ext cx="8915400" cy="4271794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1800"/>
              </a:spcAft>
              <a:buSzPct val="130000"/>
              <a:buNone/>
            </a:pPr>
            <a:r>
              <a:rPr lang="en-US" sz="2000" b="1" dirty="0">
                <a:solidFill>
                  <a:schemeClr val="tx1"/>
                </a:solidFill>
              </a:rPr>
              <a:t>Responsible Organizations (no incremental costs)</a:t>
            </a:r>
            <a:endParaRPr lang="en-US" sz="2000" b="0" dirty="0">
              <a:solidFill>
                <a:schemeClr val="tx1"/>
              </a:solidFill>
            </a:endParaRPr>
          </a:p>
          <a:p>
            <a:pPr marL="628650" lvl="1" indent="-285750">
              <a:lnSpc>
                <a:spcPct val="107000"/>
              </a:lnSpc>
              <a:spcAft>
                <a:spcPts val="2000"/>
              </a:spcAft>
              <a:buSzPct val="115000"/>
              <a:buFont typeface="Wingdings" panose="05000000000000000000" pitchFamily="2" charset="2"/>
              <a:buChar char="Ø"/>
            </a:pPr>
            <a:r>
              <a:rPr lang="en-US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Executive Office of Elder Affairs (EOEA) </a:t>
            </a:r>
            <a:endParaRPr lang="en-US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SzPct val="130000"/>
              <a:buNone/>
            </a:pPr>
            <a:r>
              <a:rPr lang="en-US" sz="2000" b="1" dirty="0">
                <a:solidFill>
                  <a:schemeClr val="tx1"/>
                </a:solidFill>
              </a:rPr>
              <a:t>Resources</a:t>
            </a:r>
          </a:p>
          <a:p>
            <a:pPr lvl="1" indent="-342900"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US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Lists of state supported services for people affected by younger-onset dementia prepared by </a:t>
            </a:r>
            <a:r>
              <a:rPr lang="en-US" b="0" dirty="0">
                <a:cs typeface="Times New Roman" panose="02020603050405020304" pitchFamily="18" charset="0"/>
              </a:rPr>
              <a:t>our</a:t>
            </a:r>
            <a:r>
              <a:rPr lang="en-US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workgroup</a:t>
            </a:r>
          </a:p>
          <a:p>
            <a:pPr lvl="1" indent="-342900"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US" b="0" dirty="0">
                <a:cs typeface="Times New Roman" panose="02020603050405020304" pitchFamily="18" charset="0"/>
              </a:rPr>
              <a:t>Resources available from the Alzheimer’s Association</a:t>
            </a:r>
          </a:p>
          <a:p>
            <a:pPr lvl="1" indent="-342900"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US" b="0" dirty="0">
                <a:cs typeface="Times New Roman" panose="02020603050405020304" pitchFamily="18" charset="0"/>
              </a:rPr>
              <a:t>Information from other organizations such as the federal government and dementia-related organizations</a:t>
            </a:r>
            <a:endParaRPr lang="en-US" sz="16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40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F6292-CD29-4E7C-B458-62E44F50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580" y="1044427"/>
            <a:ext cx="8077200" cy="4461641"/>
          </a:xfrm>
        </p:spPr>
        <p:txBody>
          <a:bodyPr/>
          <a:lstStyle/>
          <a:p>
            <a:pPr marL="80010" indent="0" algn="ctr">
              <a:buNone/>
            </a:pPr>
            <a:endParaRPr lang="en-US" sz="3000" dirty="0"/>
          </a:p>
          <a:p>
            <a:pPr marL="80010" indent="0" algn="ctr">
              <a:buNone/>
            </a:pPr>
            <a:r>
              <a:rPr lang="en-US" sz="3000" dirty="0"/>
              <a:t>Vote to Adopt or Amend </a:t>
            </a:r>
          </a:p>
          <a:p>
            <a:pPr marL="80010" indent="0" algn="ctr">
              <a:buNone/>
            </a:pPr>
            <a:r>
              <a:rPr lang="en-US" sz="3000" dirty="0"/>
              <a:t>Recommendations &amp; Implementation Plan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E6A0BE-A9F2-4BD6-9B52-8BFACC33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696" y="204395"/>
            <a:ext cx="4261278" cy="506545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Moving to Implementation</a:t>
            </a:r>
          </a:p>
        </p:txBody>
      </p:sp>
      <p:pic>
        <p:nvPicPr>
          <p:cNvPr id="1026" name="Picture 2" descr="VOTE">
            <a:extLst>
              <a:ext uri="{FF2B5EF4-FFF2-40B4-BE49-F238E27FC236}">
                <a16:creationId xmlns:a16="http://schemas.microsoft.com/office/drawing/2014/main" id="{0225596A-A105-4B49-9AF6-9F30273F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85" y="2596015"/>
            <a:ext cx="3841068" cy="257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856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"/>
          <p:cNvSpPr/>
          <p:nvPr/>
        </p:nvSpPr>
        <p:spPr>
          <a:xfrm>
            <a:off x="-35664" y="0"/>
            <a:ext cx="9179664" cy="1966215"/>
          </a:xfrm>
          <a:prstGeom prst="rect">
            <a:avLst/>
          </a:prstGeom>
          <a:solidFill>
            <a:srgbClr val="00336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1480034" y="584252"/>
            <a:ext cx="5154445" cy="77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C000"/>
                </a:solidFill>
                <a:latin typeface="+mj-lt"/>
                <a:ea typeface="Arial"/>
                <a:cs typeface="Arial"/>
                <a:sym typeface="Arial"/>
              </a:rPr>
              <a:t>Age and Dementia Friendly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C000"/>
                </a:solidFill>
                <a:latin typeface="+mj-lt"/>
                <a:ea typeface="Arial"/>
                <a:cs typeface="Arial"/>
                <a:sym typeface="Arial"/>
              </a:rPr>
              <a:t>Physical Infrastructure</a:t>
            </a:r>
            <a:endParaRPr sz="3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2960" y="165358"/>
            <a:ext cx="1711856" cy="160847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"/>
          <p:cNvSpPr txBox="1"/>
          <p:nvPr/>
        </p:nvSpPr>
        <p:spPr>
          <a:xfrm>
            <a:off x="445379" y="2162836"/>
            <a:ext cx="8253242" cy="177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359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Implementation of Recommendations</a:t>
            </a:r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359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Status and Discussion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359E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59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November 1, </a:t>
            </a:r>
            <a:r>
              <a:rPr lang="en-US" sz="2400" b="1" i="0" u="none" strike="noStrike" cap="none" dirty="0">
                <a:solidFill>
                  <a:srgbClr val="00359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2021</a:t>
            </a:r>
            <a:endParaRPr sz="2000" b="1" i="0" u="none" strike="noStrike" cap="none" dirty="0">
              <a:solidFill>
                <a:srgbClr val="00336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4406900" y="6471593"/>
            <a:ext cx="368300" cy="230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619763" y="4321449"/>
            <a:ext cx="415543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r>
              <a:rPr lang="en-US" sz="1800" b="1" i="0" u="sng" strike="noStrike" cap="none" dirty="0">
                <a:solidFill>
                  <a:srgbClr val="00336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Workstream Lead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Secretary Elizabeth Chen, EOEA</a:t>
            </a:r>
            <a:endParaRPr sz="1600" b="1" dirty="0">
              <a:solidFill>
                <a:srgbClr val="00336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9DF01E-BC61-4AFF-A304-7CBEF624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39</a:t>
            </a:fld>
            <a:endParaRPr lang="en-US" dirty="0"/>
          </a:p>
        </p:txBody>
      </p:sp>
      <p:sp>
        <p:nvSpPr>
          <p:cNvPr id="10" name="Google Shape;184;p1">
            <a:extLst>
              <a:ext uri="{FF2B5EF4-FFF2-40B4-BE49-F238E27FC236}">
                <a16:creationId xmlns:a16="http://schemas.microsoft.com/office/drawing/2014/main" id="{AE867872-7B7A-4735-A15D-529B758C777B}"/>
              </a:ext>
            </a:extLst>
          </p:cNvPr>
          <p:cNvSpPr txBox="1"/>
          <p:nvPr/>
        </p:nvSpPr>
        <p:spPr>
          <a:xfrm>
            <a:off x="5193424" y="4321449"/>
            <a:ext cx="3505197" cy="252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r>
              <a:rPr lang="en-US" b="1" u="sng" dirty="0">
                <a:solidFill>
                  <a:srgbClr val="00336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Implementation Team Co-leads</a:t>
            </a:r>
            <a:endParaRPr lang="en-US" sz="1800" b="1" i="0" u="sng" strike="noStrike" cap="none" dirty="0">
              <a:solidFill>
                <a:srgbClr val="00336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336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Patty Sullivan</a:t>
            </a:r>
            <a:r>
              <a:rPr lang="en-US" b="1" dirty="0">
                <a:solidFill>
                  <a:srgbClr val="003366"/>
                </a:solidFill>
                <a:latin typeface="Calibri" panose="020F0502020204030204" pitchFamily="34" charset="0"/>
                <a:cs typeface="Calibri"/>
                <a:sym typeface="Calibri"/>
              </a:rPr>
              <a:t>, </a:t>
            </a:r>
            <a:r>
              <a:rPr lang="en-US" dirty="0">
                <a:solidFill>
                  <a:srgbClr val="003366"/>
                </a:solidFill>
                <a:latin typeface="Calibri" panose="020F0502020204030204" pitchFamily="34" charset="0"/>
                <a:cs typeface="Calibri"/>
              </a:rPr>
              <a:t>Program Director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3366"/>
                </a:solidFill>
                <a:latin typeface="Calibri" panose="020F0502020204030204" pitchFamily="34" charset="0"/>
                <a:cs typeface="Calibri"/>
              </a:rPr>
              <a:t>Dementia Friendly MA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3366"/>
                </a:solidFill>
                <a:latin typeface="Calibri" panose="020F0502020204030204" pitchFamily="34" charset="0"/>
                <a:cs typeface="Calibri"/>
              </a:rPr>
              <a:t>MA Councils on Aging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endParaRPr lang="en-US" sz="1050" b="1" dirty="0">
              <a:solidFill>
                <a:srgbClr val="00336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1800" b="1" i="0" strike="noStrike" cap="none" dirty="0">
                <a:solidFill>
                  <a:srgbClr val="003366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James Fuccione</a:t>
            </a:r>
            <a:r>
              <a:rPr lang="en-US" b="1" dirty="0">
                <a:solidFill>
                  <a:srgbClr val="003366"/>
                </a:solidFill>
                <a:latin typeface="Calibri" panose="020F0502020204030204" pitchFamily="34" charset="0"/>
                <a:cs typeface="Calibri"/>
                <a:sym typeface="Calibri"/>
              </a:rPr>
              <a:t>, </a:t>
            </a:r>
            <a:r>
              <a:rPr lang="en-US" dirty="0">
                <a:solidFill>
                  <a:srgbClr val="003366"/>
                </a:solidFill>
                <a:latin typeface="Calibri" panose="020F0502020204030204" pitchFamily="34" charset="0"/>
                <a:cs typeface="Calibri"/>
              </a:rPr>
              <a:t>Senior Director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3366"/>
                </a:solidFill>
                <a:latin typeface="Calibri" panose="020F0502020204030204" pitchFamily="34" charset="0"/>
                <a:cs typeface="Calibri"/>
              </a:rPr>
              <a:t>MA Healthy Aging Collaborative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None/>
            </a:pPr>
            <a:endParaRPr lang="en-US" sz="1800" b="1" i="0" strike="noStrike" cap="none" dirty="0">
              <a:solidFill>
                <a:srgbClr val="003366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>
            <a:spLocks noGrp="1"/>
          </p:cNvSpPr>
          <p:nvPr>
            <p:ph type="title"/>
          </p:nvPr>
        </p:nvSpPr>
        <p:spPr>
          <a:xfrm>
            <a:off x="1066800" y="229450"/>
            <a:ext cx="6096000" cy="42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Implementation Team Members</a:t>
            </a:r>
            <a:endParaRPr dirty="0"/>
          </a:p>
        </p:txBody>
      </p:sp>
      <p:sp>
        <p:nvSpPr>
          <p:cNvPr id="190" name="Google Shape;190;p2"/>
          <p:cNvSpPr txBox="1">
            <a:spLocks noGrp="1"/>
          </p:cNvSpPr>
          <p:nvPr>
            <p:ph type="body" idx="1"/>
          </p:nvPr>
        </p:nvSpPr>
        <p:spPr>
          <a:xfrm>
            <a:off x="840511" y="1207381"/>
            <a:ext cx="2939472" cy="454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6025" rIns="45700" bIns="46025" anchor="t" anchorCtr="0">
            <a:noAutofit/>
          </a:bodyPr>
          <a:lstStyle/>
          <a:p>
            <a:pPr marL="0" indent="0">
              <a:lnSpc>
                <a:spcPct val="109090"/>
              </a:lnSpc>
              <a:spcAft>
                <a:spcPts val="0"/>
              </a:spcAft>
              <a:buClr>
                <a:srgbClr val="FFC000"/>
              </a:buClr>
              <a:buSzPts val="880"/>
              <a:buNone/>
            </a:pPr>
            <a:r>
              <a:rPr lang="en-US" sz="1400" dirty="0">
                <a:solidFill>
                  <a:srgbClr val="0033CC"/>
                </a:solidFill>
                <a:cs typeface="Calibri" panose="020F0502020204030204" pitchFamily="34" charset="0"/>
              </a:rPr>
              <a:t>James Wessler </a:t>
            </a:r>
            <a:r>
              <a:rPr lang="en-US" sz="1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(Diagnosis Implementation Team Lead)</a:t>
            </a:r>
          </a:p>
          <a:p>
            <a:pPr marL="0" indent="0">
              <a:lnSpc>
                <a:spcPct val="109090"/>
              </a:lnSpc>
              <a:spcAft>
                <a:spcPts val="0"/>
              </a:spcAft>
              <a:buClr>
                <a:srgbClr val="FFC000"/>
              </a:buClr>
              <a:buSzPts val="880"/>
              <a:buNone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Council Member</a:t>
            </a:r>
          </a:p>
          <a:p>
            <a:pPr marL="0" indent="0">
              <a:lnSpc>
                <a:spcPct val="109090"/>
              </a:lnSpc>
              <a:buClr>
                <a:srgbClr val="FFC000"/>
              </a:buClr>
              <a:buSzPts val="880"/>
              <a:buNone/>
            </a:pPr>
            <a:r>
              <a:rPr lang="en-US" sz="1400" b="0" dirty="0">
                <a:solidFill>
                  <a:srgbClr val="000000"/>
                </a:solidFill>
                <a:cs typeface="Calibri" panose="020F0502020204030204" pitchFamily="34" charset="0"/>
              </a:rPr>
              <a:t>Chief Executive Officer, Alzheimer's Association, MA/NH Chapter, and New England Regional Leader </a:t>
            </a: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endParaRPr lang="en-US" sz="1400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r>
              <a:rPr lang="en-US" sz="1400" dirty="0">
                <a:solidFill>
                  <a:srgbClr val="0033CC"/>
                </a:solidFill>
                <a:cs typeface="Calibri" panose="020F0502020204030204" pitchFamily="34" charset="0"/>
              </a:rPr>
              <a:t>Kathryn C. Burns, MHA</a:t>
            </a:r>
            <a:endParaRPr sz="1400" dirty="0"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cs typeface="Calibri" panose="020F0502020204030204" pitchFamily="34" charset="0"/>
              </a:rPr>
              <a:t>Chief Executive Officer</a:t>
            </a:r>
            <a:endParaRPr sz="1400" b="0" i="0" u="none" strike="noStrike" dirty="0"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cs typeface="Calibri" panose="020F0502020204030204" pitchFamily="34" charset="0"/>
              </a:rPr>
              <a:t>Greater Lynn Senior Services, Inc.</a:t>
            </a:r>
            <a:endParaRPr sz="1400" dirty="0"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endParaRPr sz="1400" b="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r>
              <a:rPr lang="en-US" sz="1400" dirty="0">
                <a:solidFill>
                  <a:srgbClr val="0033CC"/>
                </a:solidFill>
                <a:cs typeface="Calibri" panose="020F0502020204030204" pitchFamily="34" charset="0"/>
              </a:rPr>
              <a:t>Hollis D. Day, MD, MS</a:t>
            </a:r>
            <a:endParaRPr sz="1400" dirty="0"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r>
              <a:rPr lang="en-US" sz="1400" b="0" i="0" dirty="0">
                <a:solidFill>
                  <a:srgbClr val="191C1D"/>
                </a:solidFill>
                <a:effectLst/>
                <a:cs typeface="Calibri" panose="020F0502020204030204" pitchFamily="34" charset="0"/>
              </a:rPr>
              <a:t>Chief of Geriatric Medicine, Boston</a:t>
            </a: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r>
              <a:rPr lang="en-US" sz="1400" b="0" i="0" dirty="0">
                <a:solidFill>
                  <a:srgbClr val="191C1D"/>
                </a:solidFill>
                <a:effectLst/>
                <a:cs typeface="Calibri" panose="020F0502020204030204" pitchFamily="34" charset="0"/>
              </a:rPr>
              <a:t>Medical Center and Associate Professor of Medicine, Boston University School of Medicine</a:t>
            </a:r>
            <a:endParaRPr sz="1400" dirty="0">
              <a:cs typeface="Calibri" panose="020F0502020204030204" pitchFamily="34" charset="0"/>
            </a:endParaRPr>
          </a:p>
        </p:txBody>
      </p:sp>
      <p:sp>
        <p:nvSpPr>
          <p:cNvPr id="191" name="Google Shape;191;p2"/>
          <p:cNvSpPr txBox="1">
            <a:spLocks noGrp="1"/>
          </p:cNvSpPr>
          <p:nvPr>
            <p:ph type="body" idx="2"/>
          </p:nvPr>
        </p:nvSpPr>
        <p:spPr>
          <a:xfrm>
            <a:off x="4181617" y="1207380"/>
            <a:ext cx="3636240" cy="464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6025" rIns="45700" bIns="46025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r>
              <a:rPr lang="en-US" sz="1400" dirty="0">
                <a:solidFill>
                  <a:srgbClr val="0033CC"/>
                </a:solidFill>
              </a:rPr>
              <a:t>James Lavery</a:t>
            </a:r>
            <a:endParaRPr lang="en-US" sz="1400" dirty="0"/>
          </a:p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r>
              <a:rPr lang="en-US" sz="1400" dirty="0">
                <a:solidFill>
                  <a:srgbClr val="000000"/>
                </a:solidFill>
              </a:rPr>
              <a:t>Council Member</a:t>
            </a:r>
            <a:endParaRPr lang="en-US" sz="1400" dirty="0"/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r>
              <a:rPr lang="en-US" sz="1400" b="0" dirty="0">
                <a:solidFill>
                  <a:srgbClr val="000000"/>
                </a:solidFill>
              </a:rPr>
              <a:t>Director, Bureau of Health Professions Licensure </a:t>
            </a:r>
            <a:endParaRPr lang="en-US" sz="1400" dirty="0"/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r>
              <a:rPr lang="en-US" sz="1400" b="0" dirty="0">
                <a:solidFill>
                  <a:srgbClr val="000000"/>
                </a:solidFill>
              </a:rPr>
              <a:t>Massachusetts Department of Public Health</a:t>
            </a:r>
            <a:endParaRPr lang="en-US" sz="1400" dirty="0"/>
          </a:p>
          <a:p>
            <a:pPr marL="0" indent="0">
              <a:lnSpc>
                <a:spcPct val="109090"/>
              </a:lnSpc>
              <a:buSzPts val="880"/>
              <a:buNone/>
            </a:pPr>
            <a:endParaRPr lang="en-US" sz="1400" dirty="0">
              <a:solidFill>
                <a:srgbClr val="0033CC"/>
              </a:solidFill>
            </a:endParaRPr>
          </a:p>
          <a:p>
            <a:pPr marL="0" indent="0">
              <a:lnSpc>
                <a:spcPct val="109090"/>
              </a:lnSpc>
              <a:spcAft>
                <a:spcPts val="0"/>
              </a:spcAft>
              <a:buSzPts val="880"/>
              <a:buNone/>
            </a:pPr>
            <a:r>
              <a:rPr lang="en-US" sz="1400" dirty="0">
                <a:solidFill>
                  <a:srgbClr val="0033CC"/>
                </a:solidFill>
              </a:rPr>
              <a:t>Liz McCarthy</a:t>
            </a:r>
          </a:p>
          <a:p>
            <a:pPr marL="0" indent="0">
              <a:lnSpc>
                <a:spcPct val="109090"/>
              </a:lnSpc>
              <a:spcAft>
                <a:spcPts val="0"/>
              </a:spcAft>
              <a:buSzPts val="880"/>
              <a:buNone/>
            </a:pPr>
            <a:r>
              <a:rPr lang="en-US" sz="1400" b="0" dirty="0">
                <a:solidFill>
                  <a:srgbClr val="000000"/>
                </a:solidFill>
              </a:rPr>
              <a:t>Health Systems Director</a:t>
            </a:r>
          </a:p>
          <a:p>
            <a:pPr marL="0" indent="0">
              <a:lnSpc>
                <a:spcPct val="109090"/>
              </a:lnSpc>
              <a:buSzPts val="880"/>
              <a:buNone/>
            </a:pPr>
            <a:r>
              <a:rPr lang="en-US" sz="1400" b="0" dirty="0">
                <a:solidFill>
                  <a:srgbClr val="000000"/>
                </a:solidFill>
              </a:rPr>
              <a:t>Alzheimer’s Association, New England Region</a:t>
            </a:r>
            <a:endParaRPr sz="1400" b="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endParaRPr sz="500" b="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091FC-7469-403E-A2C9-2A98C3BC2E04}"/>
              </a:ext>
            </a:extLst>
          </p:cNvPr>
          <p:cNvSpPr txBox="1"/>
          <p:nvPr/>
        </p:nvSpPr>
        <p:spPr>
          <a:xfrm>
            <a:off x="4181617" y="3429000"/>
            <a:ext cx="4121872" cy="1940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9090"/>
              </a:lnSpc>
              <a:buClr>
                <a:srgbClr val="FFC000"/>
              </a:buClr>
              <a:buSzPts val="880"/>
            </a:pPr>
            <a:r>
              <a:rPr lang="en-US" sz="1400" b="1" dirty="0">
                <a:solidFill>
                  <a:srgbClr val="0033CC"/>
                </a:solidFill>
                <a:latin typeface="Calibri" panose="020F0502020204030204" pitchFamily="34" charset="0"/>
                <a:cs typeface="Calibri"/>
                <a:sym typeface="Calibri"/>
              </a:rPr>
              <a:t>Rebecca Starr, MD, AGSF </a:t>
            </a:r>
          </a:p>
          <a:p>
            <a:pPr fontAlgn="base">
              <a:lnSpc>
                <a:spcPct val="109090"/>
              </a:lnSpc>
              <a:buClr>
                <a:srgbClr val="FFC000"/>
              </a:buClr>
              <a:buSzPts val="880"/>
            </a:pPr>
            <a:r>
              <a:rPr lang="en-US" sz="1400" dirty="0">
                <a:latin typeface="Calibri" panose="020F0502020204030204" pitchFamily="34" charset="0"/>
                <a:cs typeface="Calibri"/>
                <a:sym typeface="Calibri"/>
              </a:rPr>
              <a:t>Medical Director, Geriatrics</a:t>
            </a:r>
          </a:p>
          <a:p>
            <a:pPr fontAlgn="base">
              <a:lnSpc>
                <a:spcPct val="109090"/>
              </a:lnSpc>
              <a:buClr>
                <a:srgbClr val="FFC000"/>
              </a:buClr>
              <a:buSzPts val="880"/>
            </a:pPr>
            <a:r>
              <a:rPr lang="en-US" sz="1400" dirty="0">
                <a:latin typeface="Calibri" panose="020F0502020204030204" pitchFamily="34" charset="0"/>
                <a:cs typeface="Calibri"/>
                <a:sym typeface="Calibri"/>
              </a:rPr>
              <a:t>Cooley Dickinson HealthCare</a:t>
            </a:r>
          </a:p>
          <a:p>
            <a:pPr marL="0" marR="0" fontAlgn="base"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fontAlgn="base">
              <a:lnSpc>
                <a:spcPct val="109090"/>
              </a:lnSpc>
              <a:buClr>
                <a:srgbClr val="FFC000"/>
              </a:buClr>
              <a:buSzPts val="880"/>
            </a:pPr>
            <a:r>
              <a:rPr lang="en-US" sz="1400" b="1" dirty="0">
                <a:solidFill>
                  <a:srgbClr val="0033CC"/>
                </a:solidFill>
                <a:latin typeface="Calibri" panose="020F0502020204030204" pitchFamily="34" charset="0"/>
                <a:cs typeface="Calibri"/>
              </a:rPr>
              <a:t>Hagen Yang, MD</a:t>
            </a:r>
          </a:p>
          <a:p>
            <a:pPr marL="0" fontAlgn="base">
              <a:lnSpc>
                <a:spcPct val="109090"/>
              </a:lnSpc>
              <a:buClr>
                <a:srgbClr val="FFC000"/>
              </a:buClr>
              <a:buSzPts val="880"/>
            </a:pPr>
            <a:r>
              <a:rPr lang="en-US" sz="1400" dirty="0">
                <a:latin typeface="Calibri" panose="020F0502020204030204" pitchFamily="34" charset="0"/>
                <a:cs typeface="Calibri"/>
              </a:rPr>
              <a:t>Neurologist</a:t>
            </a:r>
          </a:p>
          <a:p>
            <a:pPr marL="0" fontAlgn="base">
              <a:lnSpc>
                <a:spcPct val="109090"/>
              </a:lnSpc>
              <a:buClr>
                <a:srgbClr val="FFC000"/>
              </a:buClr>
              <a:buSzPts val="880"/>
            </a:pPr>
            <a:r>
              <a:rPr lang="en-US" sz="1400" dirty="0">
                <a:latin typeface="Calibri" panose="020F0502020204030204" pitchFamily="34" charset="0"/>
                <a:cs typeface="Calibri"/>
              </a:rPr>
              <a:t>Atrius Health</a:t>
            </a:r>
          </a:p>
          <a:p>
            <a:pPr marL="0" fontAlgn="base">
              <a:lnSpc>
                <a:spcPct val="109090"/>
              </a:lnSpc>
              <a:buClr>
                <a:srgbClr val="FFC000"/>
              </a:buClr>
              <a:buSzPts val="880"/>
            </a:pPr>
            <a:r>
              <a:rPr lang="en-US" sz="1400" dirty="0">
                <a:latin typeface="Calibri" panose="020F0502020204030204" pitchFamily="34" charset="0"/>
                <a:cs typeface="Calibri"/>
              </a:rPr>
              <a:t>Braintree - Harvard Vanguard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>
            <a:spLocks noGrp="1"/>
          </p:cNvSpPr>
          <p:nvPr>
            <p:ph type="title"/>
          </p:nvPr>
        </p:nvSpPr>
        <p:spPr>
          <a:xfrm>
            <a:off x="1066800" y="229450"/>
            <a:ext cx="4897120" cy="42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Implementation Team Members</a:t>
            </a:r>
            <a:endParaRPr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DE4C7-F503-49AF-B7E7-325392B57C21}"/>
              </a:ext>
            </a:extLst>
          </p:cNvPr>
          <p:cNvSpPr txBox="1"/>
          <p:nvPr/>
        </p:nvSpPr>
        <p:spPr>
          <a:xfrm>
            <a:off x="1524000" y="2669615"/>
            <a:ext cx="3048000" cy="28350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Pam MacLeod, MBA, PMP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Senior Project Director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MA </a:t>
            </a:r>
            <a:r>
              <a:rPr lang="en-US" sz="1200" dirty="0">
                <a:effectLst/>
                <a:latin typeface="+mj-lt"/>
              </a:rPr>
              <a:t>Executive Office of Elder Affairs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+mj-lt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Sandra Martin, MEP, MPH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Senior Planner and Health Agent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Berkshire Public Health Alliance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Public Health Program at Berkshire Regional Planning Commission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+mj-lt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Molly McKenna, MSW LCSW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Programs Development Manager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2Life Communities</a:t>
            </a:r>
            <a:endParaRPr lang="en-US" sz="12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D9D09C-E69D-4DBC-9748-C18165831972}"/>
              </a:ext>
            </a:extLst>
          </p:cNvPr>
          <p:cNvSpPr txBox="1"/>
          <p:nvPr/>
        </p:nvSpPr>
        <p:spPr>
          <a:xfrm>
            <a:off x="4953000" y="2378581"/>
            <a:ext cx="2895600" cy="403078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Maureen Mullaney, BS, MA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Transportation and GIS Program Manager II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Franklin Regional Council of Governments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+mj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Ruth Neeman</a:t>
            </a:r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, </a:t>
            </a:r>
            <a:r>
              <a:rPr lang="en-US" sz="1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AIA</a:t>
            </a:r>
            <a:endParaRPr lang="en-US" sz="1200" b="1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Principal, Director of Senior Environments Studio</a:t>
            </a:r>
            <a:endParaRPr lang="en-US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  <a:ea typeface="Calibri" panose="020F0502020204030204" pitchFamily="34" charset="0"/>
              </a:rPr>
              <a:t>LWDA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Philippe Saad, AIA, LEED AP 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Principal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Dimella Shaffer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Sanja Stegich, </a:t>
            </a:r>
            <a:r>
              <a:rPr lang="en-US" sz="1200" dirty="0">
                <a:effectLst/>
                <a:latin typeface="+mj-lt"/>
              </a:rPr>
              <a:t>Intern</a:t>
            </a:r>
            <a:endParaRPr lang="en-US" sz="1200" b="1" dirty="0">
              <a:effectLst/>
              <a:latin typeface="+mj-lt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FD800-F675-41CC-84E3-9FAE57CB454D}"/>
              </a:ext>
            </a:extLst>
          </p:cNvPr>
          <p:cNvSpPr txBox="1"/>
          <p:nvPr/>
        </p:nvSpPr>
        <p:spPr>
          <a:xfrm>
            <a:off x="2285767" y="1510241"/>
            <a:ext cx="1702710" cy="92377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Patty Sullivan, MS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Program </a:t>
            </a:r>
            <a:r>
              <a:rPr lang="en-US" sz="1200" dirty="0">
                <a:latin typeface="+mj-lt"/>
              </a:rPr>
              <a:t>Director</a:t>
            </a:r>
            <a:endParaRPr lang="en-US" sz="1200" dirty="0">
              <a:effectLst/>
              <a:latin typeface="+mj-lt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Dementia Friendly MA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</a:rPr>
              <a:t>MA Councils on Aging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CFAF24-06EE-44FE-95B7-D9D8610FF51F}"/>
              </a:ext>
            </a:extLst>
          </p:cNvPr>
          <p:cNvSpPr txBox="1"/>
          <p:nvPr/>
        </p:nvSpPr>
        <p:spPr>
          <a:xfrm>
            <a:off x="4419600" y="1510241"/>
            <a:ext cx="2331792" cy="71141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</a:rPr>
              <a:t>James Fuccione, MPA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1200" dirty="0">
                <a:effectLst/>
                <a:latin typeface="+mj-lt"/>
              </a:rPr>
              <a:t>Senior Director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+mj-lt"/>
              </a:rPr>
              <a:t>MA Healthy Aging Collaborative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E875CF-2AB5-4918-B6D6-A6A4A4BDD350}"/>
              </a:ext>
            </a:extLst>
          </p:cNvPr>
          <p:cNvSpPr txBox="1"/>
          <p:nvPr/>
        </p:nvSpPr>
        <p:spPr>
          <a:xfrm>
            <a:off x="2745404" y="1076315"/>
            <a:ext cx="248614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effectLst/>
                <a:latin typeface="+mj-lt"/>
              </a:rPr>
              <a:t>Implementation Team Co-Leads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3C152-4A4C-44B1-911F-B0ACA979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68" y="76200"/>
            <a:ext cx="4809532" cy="801777"/>
          </a:xfrm>
        </p:spPr>
        <p:txBody>
          <a:bodyPr/>
          <a:lstStyle/>
          <a:p>
            <a:r>
              <a:rPr lang="en-US" dirty="0">
                <a:latin typeface="+mj-lt"/>
              </a:rPr>
              <a:t>Age and Dementia Friendly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    Physical Infrastructure</a:t>
            </a:r>
          </a:p>
        </p:txBody>
      </p:sp>
      <p:sp>
        <p:nvSpPr>
          <p:cNvPr id="5" name="Rounded Rectangle 128">
            <a:extLst>
              <a:ext uri="{FF2B5EF4-FFF2-40B4-BE49-F238E27FC236}">
                <a16:creationId xmlns:a16="http://schemas.microsoft.com/office/drawing/2014/main" id="{4713C792-BD80-41A6-B7CA-FDBF60DC2D9A}"/>
              </a:ext>
            </a:extLst>
          </p:cNvPr>
          <p:cNvSpPr/>
          <p:nvPr/>
        </p:nvSpPr>
        <p:spPr>
          <a:xfrm>
            <a:off x="2820384" y="1904046"/>
            <a:ext cx="5769066" cy="15249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 #1 </a:t>
            </a:r>
            <a:r>
              <a:rPr lang="en-US" sz="1600" b="1" dirty="0">
                <a:solidFill>
                  <a:srgbClr val="0541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(Raise Awareness for Community Planning)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Raise awareness of the importance of age- and dementia-friendly design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Age and Dementia-Friendly Design Considerations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31">
            <a:extLst>
              <a:ext uri="{FF2B5EF4-FFF2-40B4-BE49-F238E27FC236}">
                <a16:creationId xmlns:a16="http://schemas.microsoft.com/office/drawing/2014/main" id="{AAAB6525-1A02-4E5F-A2CF-FC79364D8C39}"/>
              </a:ext>
            </a:extLst>
          </p:cNvPr>
          <p:cNvSpPr/>
          <p:nvPr/>
        </p:nvSpPr>
        <p:spPr>
          <a:xfrm>
            <a:off x="2820384" y="3778681"/>
            <a:ext cx="5769066" cy="19711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 #2</a:t>
            </a: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541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(Incorporate Scoring into Public Projects)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Incorporate age- and dementia-friendly scoring or explicit preference into all state-funded physical infrastructure projects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ow Good Are Your Presentation Skills? - from MindTools.com">
            <a:extLst>
              <a:ext uri="{FF2B5EF4-FFF2-40B4-BE49-F238E27FC236}">
                <a16:creationId xmlns:a16="http://schemas.microsoft.com/office/drawing/2014/main" id="{FDB523F5-FA87-454E-9F8D-D822D7F2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99286"/>
            <a:ext cx="2059241" cy="1514475"/>
          </a:xfrm>
          <a:prstGeom prst="rect">
            <a:avLst/>
          </a:prstGeom>
          <a:noFill/>
          <a:ln w="28575">
            <a:solidFill>
              <a:srgbClr val="E6A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valuation Cliparts | Free download on ClipArtMag">
            <a:extLst>
              <a:ext uri="{FF2B5EF4-FFF2-40B4-BE49-F238E27FC236}">
                <a16:creationId xmlns:a16="http://schemas.microsoft.com/office/drawing/2014/main" id="{4A97BB09-87ED-42E5-9C21-CB186362F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3787256"/>
            <a:ext cx="2059240" cy="1962615"/>
          </a:xfrm>
          <a:prstGeom prst="rect">
            <a:avLst/>
          </a:prstGeom>
          <a:noFill/>
          <a:ln w="28575">
            <a:solidFill>
              <a:srgbClr val="E6A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05;p3">
            <a:extLst>
              <a:ext uri="{FF2B5EF4-FFF2-40B4-BE49-F238E27FC236}">
                <a16:creationId xmlns:a16="http://schemas.microsoft.com/office/drawing/2014/main" id="{BF4F7FE6-A290-481E-80BB-96A50D1B26DA}"/>
              </a:ext>
            </a:extLst>
          </p:cNvPr>
          <p:cNvSpPr txBox="1"/>
          <p:nvPr/>
        </p:nvSpPr>
        <p:spPr>
          <a:xfrm>
            <a:off x="557349" y="1108129"/>
            <a:ext cx="7197227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rPr lang="en-US" sz="23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Our charge as described in the Alzheimer’s State Plan:</a:t>
            </a:r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133215-2081-4E36-9B36-11A5ADF0FAFB}"/>
              </a:ext>
            </a:extLst>
          </p:cNvPr>
          <p:cNvCxnSpPr>
            <a:cxnSpLocks/>
          </p:cNvCxnSpPr>
          <p:nvPr/>
        </p:nvCxnSpPr>
        <p:spPr bwMode="auto">
          <a:xfrm>
            <a:off x="3000968" y="2286000"/>
            <a:ext cx="5407898" cy="0"/>
          </a:xfrm>
          <a:prstGeom prst="line">
            <a:avLst/>
          </a:prstGeom>
          <a:ln w="3175">
            <a:solidFill>
              <a:srgbClr val="00359E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70ADD0-5CED-44DB-809C-2D9084D9EC0C}"/>
              </a:ext>
            </a:extLst>
          </p:cNvPr>
          <p:cNvCxnSpPr>
            <a:cxnSpLocks/>
          </p:cNvCxnSpPr>
          <p:nvPr/>
        </p:nvCxnSpPr>
        <p:spPr bwMode="auto">
          <a:xfrm>
            <a:off x="3000968" y="4191000"/>
            <a:ext cx="5407898" cy="0"/>
          </a:xfrm>
          <a:prstGeom prst="line">
            <a:avLst/>
          </a:prstGeom>
          <a:ln w="3175">
            <a:solidFill>
              <a:srgbClr val="00359E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09997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243;p5">
            <a:extLst>
              <a:ext uri="{FF2B5EF4-FFF2-40B4-BE49-F238E27FC236}">
                <a16:creationId xmlns:a16="http://schemas.microsoft.com/office/drawing/2014/main" id="{D7FDDD41-BD6B-4DD7-9ED3-EBD68509D5EF}"/>
              </a:ext>
            </a:extLst>
          </p:cNvPr>
          <p:cNvSpPr txBox="1"/>
          <p:nvPr/>
        </p:nvSpPr>
        <p:spPr>
          <a:xfrm>
            <a:off x="3810000" y="1448235"/>
            <a:ext cx="373698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accent2"/>
              </a:buClr>
              <a:buSzPts val="2400"/>
            </a:pPr>
            <a:r>
              <a:rPr lang="en-US" sz="24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 Rounded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 and Dementia Friendly </a:t>
            </a:r>
          </a:p>
          <a:p>
            <a:pPr>
              <a:buClr>
                <a:schemeClr val="accent2"/>
              </a:buClr>
              <a:buSzPts val="2400"/>
            </a:pPr>
            <a:r>
              <a:rPr lang="en-US" sz="24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 Rounded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Considerations </a:t>
            </a:r>
          </a:p>
          <a:p>
            <a:pPr>
              <a:buClr>
                <a:schemeClr val="accent2"/>
              </a:buClr>
              <a:buSzPts val="2400"/>
            </a:pPr>
            <a:r>
              <a:rPr lang="en-US" sz="24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 Rounded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Physical Infrastructure</a:t>
            </a:r>
            <a:endParaRPr sz="24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F2B1FCC-4D47-465E-9A44-1604108CE61F}"/>
              </a:ext>
            </a:extLst>
          </p:cNvPr>
          <p:cNvSpPr/>
          <p:nvPr/>
        </p:nvSpPr>
        <p:spPr>
          <a:xfrm>
            <a:off x="922647" y="3378723"/>
            <a:ext cx="7443250" cy="1094809"/>
          </a:xfrm>
          <a:prstGeom prst="roundRect">
            <a:avLst/>
          </a:prstGeom>
          <a:solidFill>
            <a:srgbClr val="F2F2FC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1963" lvl="0" indent="-461963">
              <a:buClr>
                <a:schemeClr val="lt1"/>
              </a:buClr>
              <a:buSzPts val="1400"/>
              <a:buFont typeface="Arial"/>
              <a:buNone/>
            </a:pPr>
            <a:r>
              <a:rPr lang="en-US" sz="25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 	</a:t>
            </a:r>
            <a:r>
              <a:rPr lang="en-US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Developed </a:t>
            </a:r>
            <a:r>
              <a:rPr lang="en-US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guide to rethinking how we plan, design, build, renovate, and maintain the Commonwealth’s built environment with a special focus on our residents’ needs as they age</a:t>
            </a:r>
            <a:endParaRPr lang="en-US" sz="1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F0D5346-5133-42FC-A6E8-A1787A1413B3}"/>
              </a:ext>
            </a:extLst>
          </p:cNvPr>
          <p:cNvSpPr/>
          <p:nvPr/>
        </p:nvSpPr>
        <p:spPr>
          <a:xfrm>
            <a:off x="922647" y="4639580"/>
            <a:ext cx="7443250" cy="441615"/>
          </a:xfrm>
          <a:prstGeom prst="roundRect">
            <a:avLst/>
          </a:prstGeom>
          <a:solidFill>
            <a:srgbClr val="F2F2FC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9113" indent="-519113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FFFF"/>
              </a:buClr>
              <a:buSzPts val="1400"/>
            </a:pPr>
            <a:r>
              <a:rPr lang="en-US" sz="25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 	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an extensive Distribution Plan for the guide</a:t>
            </a:r>
            <a:endParaRPr lang="en-US" sz="1400" b="1" kern="1200" dirty="0">
              <a:solidFill>
                <a:srgbClr val="2D2DB9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8425284-C466-485B-AAEA-A129F9B85F3D}"/>
              </a:ext>
            </a:extLst>
          </p:cNvPr>
          <p:cNvSpPr/>
          <p:nvPr/>
        </p:nvSpPr>
        <p:spPr>
          <a:xfrm>
            <a:off x="879439" y="5247243"/>
            <a:ext cx="7451892" cy="1094809"/>
          </a:xfrm>
          <a:prstGeom prst="roundRect">
            <a:avLst/>
          </a:prstGeom>
          <a:solidFill>
            <a:srgbClr val="F2F2FC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9113" marR="0" lvl="0" indent="-519113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 	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Delivered multiple presentations about the guide (Boston Society for Architecture, MCOA, Leading Age National, MHAC, Mass Trails) and many others are in the pipeline</a:t>
            </a:r>
          </a:p>
        </p:txBody>
      </p:sp>
      <p:sp>
        <p:nvSpPr>
          <p:cNvPr id="50" name="Google Shape;243;p5">
            <a:extLst>
              <a:ext uri="{FF2B5EF4-FFF2-40B4-BE49-F238E27FC236}">
                <a16:creationId xmlns:a16="http://schemas.microsoft.com/office/drawing/2014/main" id="{B262A4A4-DA17-43C7-B4EE-ED8148CE1011}"/>
              </a:ext>
            </a:extLst>
          </p:cNvPr>
          <p:cNvSpPr txBox="1"/>
          <p:nvPr/>
        </p:nvSpPr>
        <p:spPr>
          <a:xfrm>
            <a:off x="1656080" y="204463"/>
            <a:ext cx="51104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accent2"/>
              </a:buClr>
              <a:buSzPts val="2400"/>
            </a:pPr>
            <a:r>
              <a:rPr lang="en-US" sz="2400" b="1" dirty="0">
                <a:solidFill>
                  <a:srgbClr val="FFC000"/>
                </a:solidFill>
                <a:sym typeface="Arial Rounded"/>
              </a:rPr>
              <a:t>Updates and Accomplishments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9538A2-1587-40BE-B8F3-A613D1311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063352"/>
            <a:ext cx="1520820" cy="204556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" name="AutoShape 4" descr="Workings Vector Art Stock Images | Depositphotos">
            <a:extLst>
              <a:ext uri="{FF2B5EF4-FFF2-40B4-BE49-F238E27FC236}">
                <a16:creationId xmlns:a16="http://schemas.microsoft.com/office/drawing/2014/main" id="{70B4B751-90DA-425D-95D3-C40F77ADB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8" descr="accomplishment clipart - Clip Art Library">
            <a:extLst>
              <a:ext uri="{FF2B5EF4-FFF2-40B4-BE49-F238E27FC236}">
                <a16:creationId xmlns:a16="http://schemas.microsoft.com/office/drawing/2014/main" id="{4FF2AF12-C1C5-4BEC-A4AB-6BCF62FD8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" y="26285"/>
            <a:ext cx="1447800" cy="88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17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2438400" y="254264"/>
            <a:ext cx="2590800" cy="47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kern="1200" dirty="0">
                <a:latin typeface="+mn-lt"/>
                <a:ea typeface="+mn-ea"/>
                <a:cs typeface="+mn-cs"/>
                <a:sym typeface="Arial"/>
              </a:rPr>
              <a:t>Next Steps</a:t>
            </a:r>
            <a:endParaRPr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Google Shape;74;p4">
            <a:extLst>
              <a:ext uri="{FF2B5EF4-FFF2-40B4-BE49-F238E27FC236}">
                <a16:creationId xmlns:a16="http://schemas.microsoft.com/office/drawing/2014/main" id="{65E9C109-F55F-4EB6-B70D-220E88C27E64}"/>
              </a:ext>
            </a:extLst>
          </p:cNvPr>
          <p:cNvSpPr txBox="1"/>
          <p:nvPr/>
        </p:nvSpPr>
        <p:spPr>
          <a:xfrm>
            <a:off x="609600" y="1600200"/>
            <a:ext cx="7529816" cy="42872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Clr>
                <a:schemeClr val="dk1"/>
              </a:buClr>
              <a:buSzPct val="75000"/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</a:rPr>
              <a:t>Continue to distribute the guide to architects, planners, and the aging services community more broadly </a:t>
            </a:r>
          </a:p>
          <a:p>
            <a:pPr>
              <a:lnSpc>
                <a:spcPct val="107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endParaRPr lang="en-US" sz="20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Clr>
                <a:schemeClr val="dk1"/>
              </a:buClr>
              <a:buSzPct val="75000"/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</a:rPr>
              <a:t>Distribute to communities/COAs that received earmarks in the State Budget for the construction and /or maintenance of facilities</a:t>
            </a:r>
          </a:p>
          <a:p>
            <a:pPr marL="342900" indent="-342900">
              <a:lnSpc>
                <a:spcPct val="107000"/>
              </a:lnSpc>
              <a:buClr>
                <a:schemeClr val="dk1"/>
              </a:buClr>
              <a:buSzPct val="75000"/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Clr>
                <a:schemeClr val="dk1"/>
              </a:buClr>
              <a:buSzPct val="75000"/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</a:rPr>
              <a:t>Continue to work to incorporate  dementia friendly elements in future versions of state procurement RFPs and/or add the following language: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7388" lvl="1" indent="-347663">
              <a:buSzPct val="75000"/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“Preference in this competition will be given to proposals that reflect the needs of older adults including those living with dementia.”</a:t>
            </a:r>
          </a:p>
        </p:txBody>
      </p:sp>
      <p:pic>
        <p:nvPicPr>
          <p:cNvPr id="2050" name="Picture 2" descr="Stairway To Target | Great PowerPoint ClipArt for Presentations -  PresenterMedia.com">
            <a:extLst>
              <a:ext uri="{FF2B5EF4-FFF2-40B4-BE49-F238E27FC236}">
                <a16:creationId xmlns:a16="http://schemas.microsoft.com/office/drawing/2014/main" id="{094B64DF-05E1-48E6-A3A4-714E3D32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675" y="-2169233"/>
            <a:ext cx="527685" cy="2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hat's Next?” Group Coaching">
            <a:extLst>
              <a:ext uri="{FF2B5EF4-FFF2-40B4-BE49-F238E27FC236}">
                <a16:creationId xmlns:a16="http://schemas.microsoft.com/office/drawing/2014/main" id="{2F65B1B0-DE2F-4436-A2E7-C0F00B4F6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089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48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1447800" y="234953"/>
            <a:ext cx="4419600" cy="44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Challenges and Solutions</a:t>
            </a:r>
            <a:endParaRPr dirty="0"/>
          </a:p>
        </p:txBody>
      </p:sp>
      <p:sp>
        <p:nvSpPr>
          <p:cNvPr id="88" name="Google Shape;88;p5"/>
          <p:cNvSpPr txBox="1"/>
          <p:nvPr/>
        </p:nvSpPr>
        <p:spPr>
          <a:xfrm>
            <a:off x="533400" y="1295400"/>
            <a:ext cx="8229600" cy="516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Criteria- Technical Specifications vs Design Considerations</a:t>
            </a:r>
          </a:p>
          <a:p>
            <a:pPr marR="0" lvl="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Communicating the importance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/benefits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including such criteria in the procurement process</a:t>
            </a:r>
          </a:p>
          <a:p>
            <a:pPr marR="0" lvl="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Reaching the long-term goal of having </a:t>
            </a: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state’s procurement processes reflect the needs of older adults and all people living with dementia </a:t>
            </a:r>
          </a:p>
          <a:p>
            <a:pPr marR="0" lvl="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Solutions</a:t>
            </a:r>
            <a:endParaRPr lang="en-US" sz="2000" b="1" dirty="0">
              <a:solidFill>
                <a:schemeClr val="dk1"/>
              </a:solidFill>
              <a:latin typeface="Calibri"/>
              <a:cs typeface="Calibri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to build partnerships with the design, planning, and procurement communities to establish a common language and meaning of age and dementia friendly design</a:t>
            </a:r>
          </a:p>
          <a:p>
            <a:pPr marR="0" lvl="0" algn="l" rtl="0">
              <a:lnSpc>
                <a:spcPct val="107000"/>
              </a:lnSpc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Person running fast to jump over precipice between two mountains">
            <a:extLst>
              <a:ext uri="{FF2B5EF4-FFF2-40B4-BE49-F238E27FC236}">
                <a16:creationId xmlns:a16="http://schemas.microsoft.com/office/drawing/2014/main" id="{963496AC-AF2C-4CB1-95A1-6112B5A48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91417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6;p7">
            <a:extLst>
              <a:ext uri="{FF2B5EF4-FFF2-40B4-BE49-F238E27FC236}">
                <a16:creationId xmlns:a16="http://schemas.microsoft.com/office/drawing/2014/main" id="{01BC8CED-775A-444E-91A8-6F21C1AE0C62}"/>
              </a:ext>
            </a:extLst>
          </p:cNvPr>
          <p:cNvSpPr txBox="1">
            <a:spLocks/>
          </p:cNvSpPr>
          <p:nvPr/>
        </p:nvSpPr>
        <p:spPr>
          <a:xfrm>
            <a:off x="1409730" y="304575"/>
            <a:ext cx="3698231" cy="42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Calibri"/>
              <a:buNone/>
              <a:defRPr sz="2400" b="1" i="0" u="none" strike="noStrike" cap="none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DISCUSSION </a:t>
            </a:r>
            <a:r>
              <a:rPr lang="en-US" sz="2300" i="1" dirty="0">
                <a:latin typeface="Arial"/>
                <a:ea typeface="Arial"/>
                <a:cs typeface="Arial"/>
                <a:sym typeface="Arial"/>
              </a:rPr>
              <a:t>(7 min)</a:t>
            </a:r>
            <a:endParaRPr lang="en-US" sz="2300" i="1" dirty="0"/>
          </a:p>
        </p:txBody>
      </p:sp>
      <p:pic>
        <p:nvPicPr>
          <p:cNvPr id="7" name="Google Shape;277;p7" descr="Free Discussion Clip Art with No Background - ClipartKey">
            <a:extLst>
              <a:ext uri="{FF2B5EF4-FFF2-40B4-BE49-F238E27FC236}">
                <a16:creationId xmlns:a16="http://schemas.microsoft.com/office/drawing/2014/main" id="{3CCD16BA-26C5-48DB-8995-B17EE18ABF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80159" cy="92456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A5DEE2-F47C-4D86-B577-69C702E19E19}"/>
              </a:ext>
            </a:extLst>
          </p:cNvPr>
          <p:cNvSpPr txBox="1"/>
          <p:nvPr/>
        </p:nvSpPr>
        <p:spPr>
          <a:xfrm>
            <a:off x="952512" y="1495981"/>
            <a:ext cx="72389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are seeking your advice 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28416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</a:rPr>
              <a:t>Upcoming state-funded procurements</a:t>
            </a:r>
          </a:p>
          <a:p>
            <a:pPr marL="457200" marR="0" indent="-284163">
              <a:spcBef>
                <a:spcPts val="0"/>
              </a:spcBef>
              <a:spcAft>
                <a:spcPts val="0"/>
              </a:spcAft>
            </a:pP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28416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Hospitals or other public-facing settings where plans are underway for renovations or new 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33356016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9355-DC47-4CF9-9AD3-D81B3339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&amp; Vote to Adjourn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422895-0A0F-4EB9-B171-A64AA5DCD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4283761"/>
            <a:ext cx="2076450" cy="18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4A6D1-C32E-40C2-AA04-7C3CD8FE4AE9}"/>
              </a:ext>
            </a:extLst>
          </p:cNvPr>
          <p:cNvSpPr txBox="1"/>
          <p:nvPr/>
        </p:nvSpPr>
        <p:spPr>
          <a:xfrm>
            <a:off x="2535411" y="4966038"/>
            <a:ext cx="2558201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indent="0">
              <a:spcAft>
                <a:spcPts val="20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rgbClr val="0039AC"/>
                </a:solidFill>
                <a:latin typeface="Calibri" pitchFamily="34" charset="0"/>
                <a:cs typeface="Times New Roman" panose="02020603050405020304" pitchFamily="18" charset="0"/>
              </a:rPr>
              <a:t>Vote to Adjourn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DCDC2-5428-4E8E-9DF5-92399EAA1166}"/>
              </a:ext>
            </a:extLst>
          </p:cNvPr>
          <p:cNvSpPr txBox="1"/>
          <p:nvPr/>
        </p:nvSpPr>
        <p:spPr>
          <a:xfrm>
            <a:off x="2397760" y="1303021"/>
            <a:ext cx="6553200" cy="34470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800" b="1" dirty="0">
                <a:solidFill>
                  <a:srgbClr val="0039AC"/>
                </a:solidFill>
                <a:latin typeface="Calibri" pitchFamily="34" charset="0"/>
                <a:cs typeface="Times New Roman" panose="02020603050405020304" pitchFamily="18" charset="0"/>
              </a:rPr>
              <a:t>Next Steps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Draft the Council’s next annual report</a:t>
            </a:r>
          </a:p>
          <a:p>
            <a:pPr marL="514350" indent="-514350">
              <a:spcAft>
                <a:spcPts val="2000"/>
              </a:spcAft>
              <a:buFont typeface="+mj-lt"/>
              <a:buAutoNum type="arabicPeriod" startAt="2"/>
            </a:pPr>
            <a:r>
              <a:rPr lang="en-US" sz="2800" b="1" dirty="0">
                <a:latin typeface="Calibri" pitchFamily="34" charset="0"/>
                <a:cs typeface="Times New Roman" panose="02020603050405020304" pitchFamily="18" charset="0"/>
              </a:rPr>
              <a:t>Review and vote on the report at next Council meeting on February 7, 2023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b="1" dirty="0">
                <a:solidFill>
                  <a:schemeClr val="dk1"/>
                </a:solidFill>
                <a:latin typeface="Calibri" pitchFamily="34" charset="0"/>
                <a:cs typeface="Times New Roman" panose="02020603050405020304" pitchFamily="18" charset="0"/>
              </a:rPr>
              <a:t>Submit the annual report (due on March 1, 2023)</a:t>
            </a:r>
            <a: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List PNG Pic PNG, SVG Clip art for Web - Download Clip Art, PNG Icon Arts">
            <a:extLst>
              <a:ext uri="{FF2B5EF4-FFF2-40B4-BE49-F238E27FC236}">
                <a16:creationId xmlns:a16="http://schemas.microsoft.com/office/drawing/2014/main" id="{96517764-CE34-4B2B-9146-A2DD1E78C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1656"/>
            <a:ext cx="239776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705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"/>
          <p:cNvSpPr txBox="1">
            <a:spLocks noGrp="1"/>
          </p:cNvSpPr>
          <p:nvPr>
            <p:ph type="title"/>
          </p:nvPr>
        </p:nvSpPr>
        <p:spPr>
          <a:xfrm>
            <a:off x="914400" y="190438"/>
            <a:ext cx="5923280" cy="48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State Plan Recommendation </a:t>
            </a:r>
            <a:endParaRPr dirty="0"/>
          </a:p>
        </p:txBody>
      </p:sp>
      <p:pic>
        <p:nvPicPr>
          <p:cNvPr id="198" name="Google Shape;198;p3" descr="doctor consoling sad senior male patient - doctor with older patient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288" y="2353987"/>
            <a:ext cx="2378987" cy="1955863"/>
          </a:xfrm>
          <a:prstGeom prst="rect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99" name="Google Shape;199;p3"/>
          <p:cNvGrpSpPr/>
          <p:nvPr/>
        </p:nvGrpSpPr>
        <p:grpSpPr>
          <a:xfrm>
            <a:off x="3165347" y="2353987"/>
            <a:ext cx="5479032" cy="1974353"/>
            <a:chOff x="74447" y="-230047"/>
            <a:chExt cx="6627962" cy="1298656"/>
          </a:xfrm>
        </p:grpSpPr>
        <p:sp>
          <p:nvSpPr>
            <p:cNvPr id="200" name="Google Shape;200;p3"/>
            <p:cNvSpPr/>
            <p:nvPr/>
          </p:nvSpPr>
          <p:spPr>
            <a:xfrm>
              <a:off x="74447" y="-230047"/>
              <a:ext cx="6627962" cy="1298656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82875" tIns="91425" rIns="182875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Recommendation</a:t>
              </a:r>
              <a:r>
                <a:rPr lang="en-US" sz="2000" b="1" dirty="0">
                  <a:solidFill>
                    <a:srgbClr val="0541EB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 </a:t>
              </a:r>
              <a:endParaRPr lang="en-US" dirty="0"/>
            </a:p>
            <a:p>
              <a:pPr marL="0" marR="0" lvl="0" indent="0" algn="l" rtl="0">
                <a:lnSpc>
                  <a:spcPct val="107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Significantly increase the numbers of undiagnosed or cognitively impaired residents who are diagnosed with dementia and informed of their diagnosis</a:t>
              </a:r>
              <a:endParaRPr lang="en-US" sz="20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" name="Google Shape;201;p3"/>
            <p:cNvCxnSpPr>
              <a:cxnSpLocks/>
            </p:cNvCxnSpPr>
            <p:nvPr/>
          </p:nvCxnSpPr>
          <p:spPr>
            <a:xfrm>
              <a:off x="243371" y="49050"/>
              <a:ext cx="5903571" cy="0"/>
            </a:xfrm>
            <a:prstGeom prst="straightConnector1">
              <a:avLst/>
            </a:prstGeom>
            <a:noFill/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05" name="Google Shape;205;p3"/>
          <p:cNvSpPr txBox="1"/>
          <p:nvPr/>
        </p:nvSpPr>
        <p:spPr>
          <a:xfrm>
            <a:off x="493117" y="1299230"/>
            <a:ext cx="8151262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rPr lang="en-US" sz="23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Recommendation around diagnosis as described in the Alzheimer’s State Plan: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243;p5">
            <a:extLst>
              <a:ext uri="{FF2B5EF4-FFF2-40B4-BE49-F238E27FC236}">
                <a16:creationId xmlns:a16="http://schemas.microsoft.com/office/drawing/2014/main" id="{D7FDDD41-BD6B-4DD7-9ED3-EBD68509D5EF}"/>
              </a:ext>
            </a:extLst>
          </p:cNvPr>
          <p:cNvSpPr txBox="1"/>
          <p:nvPr/>
        </p:nvSpPr>
        <p:spPr>
          <a:xfrm>
            <a:off x="1493326" y="1236916"/>
            <a:ext cx="592556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accent2"/>
              </a:buClr>
              <a:buSzPts val="2400"/>
            </a:pP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 Rounded"/>
              </a:rPr>
              <a:t>Four Focus Areas Indicated as “Next Steps” in </a:t>
            </a:r>
          </a:p>
          <a:p>
            <a:pPr marL="112713" indent="-112713">
              <a:buClr>
                <a:schemeClr val="accent2"/>
              </a:buClr>
              <a:buSzPts val="2400"/>
            </a:pP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 Rounded"/>
              </a:rPr>
              <a:t>	the Council’s Annual Report, April 2021:</a:t>
            </a:r>
            <a:endParaRPr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F2B1FCC-4D47-465E-9A44-1604108CE61F}"/>
              </a:ext>
            </a:extLst>
          </p:cNvPr>
          <p:cNvSpPr/>
          <p:nvPr/>
        </p:nvSpPr>
        <p:spPr>
          <a:xfrm>
            <a:off x="278089" y="2446452"/>
            <a:ext cx="8540684" cy="920077"/>
          </a:xfrm>
          <a:prstGeom prst="roundRect">
            <a:avLst/>
          </a:prstGeom>
          <a:solidFill>
            <a:srgbClr val="F2F2FC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7013" lvl="0" indent="-227013">
              <a:buClr>
                <a:schemeClr val="lt1"/>
              </a:buClr>
              <a:buSzPts val="14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1. Develop and pilot a primary care screening workflow</a:t>
            </a:r>
            <a:endParaRPr lang="en-US" sz="1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F0D5346-5133-42FC-A6E8-A1787A1413B3}"/>
              </a:ext>
            </a:extLst>
          </p:cNvPr>
          <p:cNvSpPr/>
          <p:nvPr/>
        </p:nvSpPr>
        <p:spPr>
          <a:xfrm>
            <a:off x="278088" y="3499797"/>
            <a:ext cx="8540685" cy="920077"/>
          </a:xfrm>
          <a:prstGeom prst="roundRect">
            <a:avLst/>
          </a:prstGeom>
          <a:solidFill>
            <a:srgbClr val="F2F2FC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2575" lvl="0" indent="-282575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2000" b="1" kern="1200" dirty="0">
                <a:solidFill>
                  <a:srgbClr val="2D2DB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2. Collaborate with MHA to develop a roadmap on how to create and implement a dementia operations plan</a:t>
            </a:r>
            <a:endParaRPr lang="en-US" sz="1400" b="1" kern="1200" dirty="0">
              <a:solidFill>
                <a:srgbClr val="2D2DB9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8425284-C466-485B-AAEA-A129F9B85F3D}"/>
              </a:ext>
            </a:extLst>
          </p:cNvPr>
          <p:cNvSpPr/>
          <p:nvPr/>
        </p:nvSpPr>
        <p:spPr>
          <a:xfrm>
            <a:off x="278089" y="4530611"/>
            <a:ext cx="8540686" cy="920077"/>
          </a:xfrm>
          <a:prstGeom prst="roundRect">
            <a:avLst/>
          </a:prstGeom>
          <a:solidFill>
            <a:srgbClr val="F2F2FC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9725" indent="-33972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FFFF"/>
              </a:buClr>
              <a:buSzPts val="1400"/>
            </a:pPr>
            <a:r>
              <a:rPr lang="en-US" sz="2000" b="1" kern="1200" dirty="0">
                <a:solidFill>
                  <a:srgbClr val="2D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200" b="1" kern="1200" dirty="0">
                <a:solidFill>
                  <a:srgbClr val="2D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1" kern="1200" dirty="0">
                <a:solidFill>
                  <a:srgbClr val="2D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 guide with BORIM to help physicians initiate diagnosis conversations</a:t>
            </a:r>
            <a:endParaRPr lang="en-US" sz="1400" b="1" kern="1200" dirty="0">
              <a:solidFill>
                <a:srgbClr val="2D2DB9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pic>
        <p:nvPicPr>
          <p:cNvPr id="49" name="Picture 48" descr="Text&#10;&#10;Description automatically generated">
            <a:extLst>
              <a:ext uri="{FF2B5EF4-FFF2-40B4-BE49-F238E27FC236}">
                <a16:creationId xmlns:a16="http://schemas.microsoft.com/office/drawing/2014/main" id="{F18A79E0-1C67-4A7F-A1B5-CFB2C38B32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6" y="1038396"/>
            <a:ext cx="1209324" cy="12962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0" name="Google Shape;243;p5">
            <a:extLst>
              <a:ext uri="{FF2B5EF4-FFF2-40B4-BE49-F238E27FC236}">
                <a16:creationId xmlns:a16="http://schemas.microsoft.com/office/drawing/2014/main" id="{B262A4A4-DA17-43C7-B4EE-ED8148CE1011}"/>
              </a:ext>
            </a:extLst>
          </p:cNvPr>
          <p:cNvSpPr txBox="1"/>
          <p:nvPr/>
        </p:nvSpPr>
        <p:spPr>
          <a:xfrm>
            <a:off x="1005678" y="245791"/>
            <a:ext cx="5263147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accent2"/>
              </a:buClr>
              <a:buSzPts val="2400"/>
            </a:pPr>
            <a:r>
              <a:rPr lang="en-US" sz="2300" b="1" dirty="0">
                <a:solidFill>
                  <a:srgbClr val="FFC000"/>
                </a:solidFill>
                <a:sym typeface="Arial Rounded"/>
              </a:rPr>
              <a:t>Council’s Annual  Report, April 2022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4BD725-8554-43D3-8B7F-FF86400776EC}"/>
              </a:ext>
            </a:extLst>
          </p:cNvPr>
          <p:cNvSpPr/>
          <p:nvPr/>
        </p:nvSpPr>
        <p:spPr>
          <a:xfrm>
            <a:off x="278089" y="5629410"/>
            <a:ext cx="8540687" cy="920077"/>
          </a:xfrm>
          <a:prstGeom prst="roundRect">
            <a:avLst/>
          </a:prstGeom>
          <a:solidFill>
            <a:srgbClr val="F2F2FC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2575" lvl="0" indent="-282575"/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Examine how ASAPs identify home care clients with undiagnosed dementia; identify opportunities to ensure appropriate screening, care, and support</a:t>
            </a:r>
          </a:p>
        </p:txBody>
      </p:sp>
    </p:spTree>
    <p:extLst>
      <p:ext uri="{BB962C8B-B14F-4D97-AF65-F5344CB8AC3E}">
        <p14:creationId xmlns:p14="http://schemas.microsoft.com/office/powerpoint/2010/main" val="10416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D8FA-C109-8D9A-E101-9CBA57B2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14" y="171400"/>
            <a:ext cx="5664200" cy="571597"/>
          </a:xfrm>
        </p:spPr>
        <p:txBody>
          <a:bodyPr/>
          <a:lstStyle/>
          <a:p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24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Challenges, Solutions, Next Steps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1F92C-3D64-92FF-1EF3-AB123CE65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5934" y="2018772"/>
            <a:ext cx="3984172" cy="4447343"/>
          </a:xfrm>
        </p:spPr>
        <p:txBody>
          <a:bodyPr/>
          <a:lstStyle/>
          <a:p>
            <a:pPr marL="106680" indent="0">
              <a:buNone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  <a:sym typeface="Arial"/>
              </a:rPr>
              <a:t>Next Steps</a:t>
            </a:r>
            <a:r>
              <a:rPr lang="en-US" sz="1600" b="0" dirty="0">
                <a:solidFill>
                  <a:schemeClr val="tx1"/>
                </a:solidFill>
                <a:cs typeface="Calibri" panose="020F0502020204030204" pitchFamily="34" charset="0"/>
                <a:sym typeface="Arial"/>
              </a:rPr>
              <a:t>: 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 approaches to expand capacity statewide.</a:t>
            </a:r>
          </a:p>
          <a:p>
            <a:pPr marL="106680" indent="0">
              <a:buNone/>
            </a:pPr>
            <a:endParaRPr lang="en-US" sz="1600" dirty="0">
              <a:solidFill>
                <a:schemeClr val="tx1"/>
              </a:solidFill>
              <a:cs typeface="Calibri" panose="020F0502020204030204" pitchFamily="34" charset="0"/>
              <a:sym typeface="Arial"/>
            </a:endParaRPr>
          </a:p>
          <a:p>
            <a:pPr marL="10668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  <a:sym typeface="Arial"/>
              </a:rPr>
              <a:t>Approaches:</a:t>
            </a:r>
            <a:endParaRPr lang="en-US" sz="1600" b="0" dirty="0">
              <a:solidFill>
                <a:schemeClr val="tx1"/>
              </a:solidFill>
              <a:cs typeface="Calibri" panose="020F0502020204030204" pitchFamily="34" charset="0"/>
              <a:sym typeface="Arial"/>
            </a:endParaRPr>
          </a:p>
          <a:p>
            <a:pPr marL="742950" lvl="1" indent="-285750">
              <a:spcBef>
                <a:spcPts val="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 &amp; Spoke model </a:t>
            </a:r>
            <a:r>
              <a:rPr lang="en-US" sz="16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(Disseminate screening/diagnosis beyond larger medical centers)</a:t>
            </a:r>
          </a:p>
          <a:p>
            <a:pPr marL="1482725" lvl="3" indent="-285750">
              <a:buClr>
                <a:srgbClr val="000000"/>
              </a:buClr>
              <a:buSzTx/>
              <a:buFont typeface="Courier New" panose="02070309020205020404" pitchFamily="49" charset="0"/>
              <a:buChar char="o"/>
              <a:defRPr/>
            </a:pPr>
            <a:r>
              <a:rPr lang="en-US" sz="16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Ex: </a:t>
            </a:r>
            <a:r>
              <a:rPr lang="en-US" sz="1600" b="0" dirty="0">
                <a:solidFill>
                  <a:srgbClr val="004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Georgia Memory Net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6680" indent="0">
              <a:buNone/>
            </a:pPr>
            <a:endParaRPr lang="en-US" sz="1600" b="0" dirty="0">
              <a:solidFill>
                <a:schemeClr val="tx1"/>
              </a:solidFill>
              <a:cs typeface="Calibri" panose="020F0502020204030204" pitchFamily="34" charset="0"/>
              <a:sym typeface="Arial"/>
            </a:endParaRPr>
          </a:p>
          <a:p>
            <a:pPr marL="742950" lvl="1" indent="-285750">
              <a:spcBef>
                <a:spcPts val="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Ecosystem &amp; Utilizing Community Health Workers</a:t>
            </a:r>
            <a:endParaRPr lang="en-US" sz="16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82725" lvl="3" indent="-285750">
              <a:buClr>
                <a:srgbClr val="000000"/>
              </a:buClr>
              <a:buSzTx/>
              <a:buFont typeface="Courier New" panose="02070309020205020404" pitchFamily="49" charset="0"/>
              <a:buChar char="o"/>
              <a:defRPr/>
            </a:pPr>
            <a:r>
              <a:rPr lang="en-US" sz="16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Ex: </a:t>
            </a:r>
            <a:r>
              <a:rPr lang="en-US" sz="1600" b="0" dirty="0">
                <a:solidFill>
                  <a:srgbClr val="004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 Ecosystem at UCSF</a:t>
            </a:r>
            <a:endPara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82725" lvl="3" indent="-285750">
              <a:buClr>
                <a:srgbClr val="000000"/>
              </a:buClr>
              <a:buSzTx/>
              <a:buFont typeface="Courier New" panose="02070309020205020404" pitchFamily="49" charset="0"/>
              <a:buChar char="o"/>
              <a:defRPr/>
            </a:pPr>
            <a:r>
              <a:rPr lang="en-US" sz="16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Ex: </a:t>
            </a:r>
            <a:r>
              <a:rPr lang="en-US" sz="1600" b="0" dirty="0">
                <a:solidFill>
                  <a:srgbClr val="004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Initiative at Cooley Dickinson</a:t>
            </a:r>
            <a:r>
              <a:rPr lang="en-US" sz="1600" b="0" dirty="0">
                <a:solidFill>
                  <a:srgbClr val="004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575" lvl="1" indent="0">
              <a:spcBef>
                <a:spcPts val="0"/>
              </a:spcBef>
              <a:buClr>
                <a:srgbClr val="000000"/>
              </a:buClr>
              <a:buSzTx/>
              <a:buNone/>
              <a:defRPr/>
            </a:pPr>
            <a:endPara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8325" lvl="1" indent="-285750">
              <a:spcBef>
                <a:spcPts val="0"/>
              </a:spcBef>
              <a:buClr>
                <a:srgbClr val="000000"/>
              </a:buClr>
              <a:buSzTx/>
              <a:defRPr/>
            </a:pP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utilization of </a:t>
            </a:r>
            <a:r>
              <a:rPr lang="en-US" sz="1600" b="0" dirty="0">
                <a:solidFill>
                  <a:srgbClr val="004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Annual Wellness Visits</a:t>
            </a:r>
            <a:r>
              <a:rPr lang="en-US" sz="1600" b="0" dirty="0">
                <a:solidFill>
                  <a:srgbClr val="004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(Medicare Advantage)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57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6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49C57-9238-43C5-3607-48FC1B2F70EF}"/>
              </a:ext>
            </a:extLst>
          </p:cNvPr>
          <p:cNvSpPr txBox="1"/>
          <p:nvPr/>
        </p:nvSpPr>
        <p:spPr>
          <a:xfrm>
            <a:off x="541176" y="1101012"/>
            <a:ext cx="79963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1. Identify primary care practices to pilot a dementia screening workflow; assess effectiveness</a:t>
            </a: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;</a:t>
            </a: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develop implementation tool for practices to replicate</a:t>
            </a:r>
          </a:p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1FAB19C-1AE5-80CB-0900-7E061E136B7E}"/>
              </a:ext>
            </a:extLst>
          </p:cNvPr>
          <p:cNvSpPr txBox="1">
            <a:spLocks/>
          </p:cNvSpPr>
          <p:nvPr/>
        </p:nvSpPr>
        <p:spPr>
          <a:xfrm>
            <a:off x="363894" y="2018771"/>
            <a:ext cx="3806891" cy="444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6025" rIns="45700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■"/>
              <a:defRPr sz="18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defRPr>
            </a:lvl1pPr>
            <a:lvl2pPr marL="914400" marR="0" lvl="1" indent="-40386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Noto Sans Symbols"/>
              <a:buChar char="⎯"/>
              <a:defRPr sz="1800" b="1" i="0" u="none" strike="noStrike" cap="non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600" b="1" i="0" u="none" strike="noStrike" cap="non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6680" indent="0">
              <a:buFont typeface="Noto Sans Symbols"/>
              <a:buNone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  <a:sym typeface="Arial"/>
              </a:rPr>
              <a:t>Challenges</a:t>
            </a:r>
            <a:r>
              <a:rPr lang="en-US" sz="1600" b="0" dirty="0">
                <a:solidFill>
                  <a:schemeClr val="tx1"/>
                </a:solidFill>
                <a:cs typeface="Calibri" panose="020F0502020204030204" pitchFamily="34" charset="0"/>
                <a:sym typeface="Arial"/>
              </a:rPr>
              <a:t>:</a:t>
            </a:r>
          </a:p>
          <a:p>
            <a:pPr marL="742950" lvl="2" indent="-285750">
              <a:spcAft>
                <a:spcPts val="5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Unrealistic dependance on PCPs, many demands, time constraints</a:t>
            </a:r>
          </a:p>
          <a:p>
            <a:pPr marL="742950" lvl="2" indent="-285750">
              <a:spcAft>
                <a:spcPts val="3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have up to a one-year wait at our major hospitals’ dementia diagnostic centers for a full diagnostic evaluation (unless part of a clinical study)</a:t>
            </a:r>
            <a:endParaRPr lang="en-US" sz="1600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106680" indent="0" algn="ctr">
              <a:buFont typeface="Noto Sans Symbols"/>
              <a:buNone/>
            </a:pPr>
            <a:endParaRPr lang="en-US" sz="1600" b="0" i="1" dirty="0">
              <a:solidFill>
                <a:schemeClr val="tx1"/>
              </a:solidFill>
              <a:cs typeface="Calibri" panose="020F0502020204030204" pitchFamily="34" charset="0"/>
              <a:sym typeface="Arial"/>
            </a:endParaRPr>
          </a:p>
          <a:p>
            <a:pPr marL="106680" indent="0">
              <a:buFont typeface="Noto Sans Symbols"/>
              <a:buNone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  <a:sym typeface="Arial"/>
              </a:rPr>
              <a:t>Solution</a:t>
            </a:r>
            <a:r>
              <a:rPr lang="en-US" sz="1600" b="0" dirty="0">
                <a:solidFill>
                  <a:schemeClr val="tx1"/>
                </a:solidFill>
                <a:cs typeface="Calibri" panose="020F0502020204030204" pitchFamily="34" charset="0"/>
                <a:sym typeface="Arial"/>
              </a:rPr>
              <a:t>:</a:t>
            </a:r>
          </a:p>
          <a:p>
            <a:pPr marL="742950" lvl="2" indent="-285750">
              <a:spcAft>
                <a:spcPts val="5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 innovative approaches to relieve PCP burden around diagnosis and screening workflow; i.e., alternate payment models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ED389B-54AA-118F-36C4-DADD18FCC5BA}"/>
              </a:ext>
            </a:extLst>
          </p:cNvPr>
          <p:cNvCxnSpPr>
            <a:cxnSpLocks/>
          </p:cNvCxnSpPr>
          <p:nvPr/>
        </p:nvCxnSpPr>
        <p:spPr>
          <a:xfrm>
            <a:off x="4539343" y="2304661"/>
            <a:ext cx="0" cy="3442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5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"/>
          <p:cNvSpPr txBox="1">
            <a:spLocks noGrp="1"/>
          </p:cNvSpPr>
          <p:nvPr>
            <p:ph type="title"/>
          </p:nvPr>
        </p:nvSpPr>
        <p:spPr>
          <a:xfrm>
            <a:off x="972270" y="-72765"/>
            <a:ext cx="5664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23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Accomplishments &amp; Next Steps</a:t>
            </a:r>
            <a:endParaRPr sz="2300" dirty="0"/>
          </a:p>
        </p:txBody>
      </p:sp>
      <p:pic>
        <p:nvPicPr>
          <p:cNvPr id="260" name="Google Shape;260;p6" descr="doctor consoling sad senior male patient - doctor with older patient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49680" cy="91768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92B58A-7EC9-4E0F-9E7E-6EB9EC690CC5}"/>
              </a:ext>
            </a:extLst>
          </p:cNvPr>
          <p:cNvSpPr txBox="1"/>
          <p:nvPr/>
        </p:nvSpPr>
        <p:spPr>
          <a:xfrm>
            <a:off x="2641060" y="5126944"/>
            <a:ext cx="5493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rgbClr val="7030A0"/>
              </a:buClr>
              <a:buSzPts val="2700"/>
              <a:buFont typeface="Arial" panose="020B0604020202020204" pitchFamily="34" charset="0"/>
              <a:buChar char="•"/>
            </a:pPr>
            <a:endParaRPr lang="en-US" sz="2000" b="1" i="0" u="none" strike="noStrike" cap="none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0CE06-F1C5-4C20-AA3F-07808816C39E}"/>
              </a:ext>
            </a:extLst>
          </p:cNvPr>
          <p:cNvSpPr txBox="1"/>
          <p:nvPr/>
        </p:nvSpPr>
        <p:spPr>
          <a:xfrm>
            <a:off x="198847" y="3408009"/>
            <a:ext cx="8794322" cy="19692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7030A0"/>
              </a:buClr>
              <a:buSzPts val="2700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  <a:p>
            <a:pPr marL="342900" lvl="1" indent="-342900">
              <a:lnSpc>
                <a:spcPct val="90000"/>
              </a:lnSpc>
              <a:spcAft>
                <a:spcPts val="500"/>
              </a:spcAft>
              <a:buClr>
                <a:schemeClr val="tx1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Alzheimer’s Association will work with MHA to develop a toolkit to potentially: </a:t>
            </a:r>
          </a:p>
          <a:p>
            <a:pPr marL="744538" lvl="1" indent="-404813">
              <a:lnSpc>
                <a:spcPct val="90000"/>
              </a:lnSpc>
              <a:spcAft>
                <a:spcPts val="5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detailed options for screening and training;</a:t>
            </a:r>
          </a:p>
          <a:p>
            <a:pPr marL="744538" lvl="1" indent="-404813">
              <a:lnSpc>
                <a:spcPct val="90000"/>
              </a:lnSpc>
              <a:spcAft>
                <a:spcPts val="5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sample plans to help hospitals learn from each other; and</a:t>
            </a:r>
          </a:p>
          <a:p>
            <a:pPr marL="744538" lvl="1" indent="-404813">
              <a:lnSpc>
                <a:spcPct val="90000"/>
              </a:lnSpc>
              <a:spcAft>
                <a:spcPts val="5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educate families/consumers on how to advocate for a loved one.</a:t>
            </a:r>
          </a:p>
        </p:txBody>
      </p:sp>
      <p:sp>
        <p:nvSpPr>
          <p:cNvPr id="13" name="Google Shape;266;p6">
            <a:extLst>
              <a:ext uri="{FF2B5EF4-FFF2-40B4-BE49-F238E27FC236}">
                <a16:creationId xmlns:a16="http://schemas.microsoft.com/office/drawing/2014/main" id="{672CE001-DA35-40C7-9E8D-C0F6C9CF5110}"/>
              </a:ext>
            </a:extLst>
          </p:cNvPr>
          <p:cNvSpPr txBox="1"/>
          <p:nvPr/>
        </p:nvSpPr>
        <p:spPr>
          <a:xfrm>
            <a:off x="227128" y="2061881"/>
            <a:ext cx="8766041" cy="1095938"/>
          </a:xfrm>
          <a:prstGeom prst="rect">
            <a:avLst/>
          </a:prstGeom>
          <a:solidFill>
            <a:srgbClr val="F8F3FB"/>
          </a:solidFill>
          <a:ln w="28575">
            <a:solidFill>
              <a:srgbClr val="7030A0"/>
            </a:solidFill>
          </a:ln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lvl="1">
              <a:lnSpc>
                <a:spcPct val="90000"/>
              </a:lnSpc>
              <a:spcAft>
                <a:spcPts val="500"/>
              </a:spcAft>
              <a:buClr>
                <a:srgbClr val="7030A0"/>
              </a:buClr>
              <a:buSzPts val="2700"/>
            </a:pP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ACCOMPLISHMENTS</a:t>
            </a:r>
          </a:p>
          <a:p>
            <a:pPr marL="457200" marR="0" lvl="1" indent="-457200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rgbClr val="7030A0"/>
              </a:buClr>
              <a:buSzPts val="27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Roadmap successfully launched in October 2022 </a:t>
            </a:r>
          </a:p>
          <a:p>
            <a:pPr marL="457200" marR="0" lvl="1" indent="-457200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rgbClr val="7030A0"/>
              </a:buClr>
              <a:buSzPts val="27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300 attended webinar where roadmap was presented and discussed</a:t>
            </a:r>
            <a:endParaRPr sz="2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4AC013-4B05-4E62-BCF8-848BE5479A58}"/>
              </a:ext>
            </a:extLst>
          </p:cNvPr>
          <p:cNvSpPr/>
          <p:nvPr/>
        </p:nvSpPr>
        <p:spPr>
          <a:xfrm>
            <a:off x="170565" y="1200240"/>
            <a:ext cx="8794321" cy="634121"/>
          </a:xfrm>
          <a:prstGeom prst="roundRect">
            <a:avLst/>
          </a:prstGeom>
          <a:solidFill>
            <a:srgbClr val="DCF4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9725" marR="0" lvl="0" indent="-339725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lang="en-US" sz="2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Collaborate with MHA to develop a brief user-friendly roadmap for development and implementation of a dementia operations plan</a:t>
            </a:r>
          </a:p>
        </p:txBody>
      </p:sp>
    </p:spTree>
    <p:extLst>
      <p:ext uri="{BB962C8B-B14F-4D97-AF65-F5344CB8AC3E}">
        <p14:creationId xmlns:p14="http://schemas.microsoft.com/office/powerpoint/2010/main" val="35655700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"/>
          <p:cNvSpPr txBox="1">
            <a:spLocks noGrp="1"/>
          </p:cNvSpPr>
          <p:nvPr>
            <p:ph type="title"/>
          </p:nvPr>
        </p:nvSpPr>
        <p:spPr>
          <a:xfrm>
            <a:off x="972270" y="-72765"/>
            <a:ext cx="5664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23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Challenges, Solutions, Next Steps</a:t>
            </a:r>
            <a:endParaRPr sz="2300" dirty="0"/>
          </a:p>
        </p:txBody>
      </p:sp>
      <p:pic>
        <p:nvPicPr>
          <p:cNvPr id="260" name="Google Shape;260;p6" descr="doctor consoling sad senior male patient - doctor with older patient stock pictures, royalty-free photos &amp;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798"/>
            <a:ext cx="1249680" cy="91768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8BECEBA-BA09-4222-A2A5-47C99BBA9926}"/>
              </a:ext>
            </a:extLst>
          </p:cNvPr>
          <p:cNvSpPr txBox="1"/>
          <p:nvPr/>
        </p:nvSpPr>
        <p:spPr>
          <a:xfrm>
            <a:off x="104138" y="3503621"/>
            <a:ext cx="8935724" cy="1610184"/>
          </a:xfrm>
          <a:prstGeom prst="rect">
            <a:avLst/>
          </a:prstGeom>
          <a:solidFill>
            <a:srgbClr val="E1F1FF"/>
          </a:solidFill>
          <a:ln w="28575">
            <a:solidFill>
              <a:srgbClr val="0040C0"/>
            </a:solidFill>
          </a:ln>
        </p:spPr>
        <p:txBody>
          <a:bodyPr wrap="square">
            <a:spAutoFit/>
          </a:bodyPr>
          <a:lstStyle/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002060"/>
              </a:buClr>
              <a:buSzPts val="2700"/>
            </a:pPr>
            <a:r>
              <a:rPr lang="en-US" sz="1800" b="1" dirty="0">
                <a:solidFill>
                  <a:srgbClr val="245B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pPr marL="342900" lvl="1" indent="-342900">
              <a:lnSpc>
                <a:spcPct val="90000"/>
              </a:lnSpc>
              <a:spcAft>
                <a:spcPts val="1400"/>
              </a:spcAft>
              <a:buClr>
                <a:srgbClr val="245BAC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45B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clear, concise, time-saving guidance that explains how to attain informed consent; takes the guesswork out of how to initiate diagnosis conversations; engages family care partners; and directs patients to resources and support</a:t>
            </a:r>
          </a:p>
          <a:p>
            <a:pPr marL="342900" lvl="1" indent="-342900">
              <a:lnSpc>
                <a:spcPct val="90000"/>
              </a:lnSpc>
              <a:spcAft>
                <a:spcPts val="1400"/>
              </a:spcAft>
              <a:buClr>
                <a:srgbClr val="245BAC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45B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Practice Guidelines as new treatments are approved (Alz Assn)</a:t>
            </a:r>
            <a:endParaRPr lang="en-US" sz="2000" b="1" dirty="0">
              <a:solidFill>
                <a:srgbClr val="245B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92B58A-7EC9-4E0F-9E7E-6EB9EC690CC5}"/>
              </a:ext>
            </a:extLst>
          </p:cNvPr>
          <p:cNvSpPr txBox="1"/>
          <p:nvPr/>
        </p:nvSpPr>
        <p:spPr>
          <a:xfrm>
            <a:off x="2641060" y="5126944"/>
            <a:ext cx="5493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rgbClr val="7030A0"/>
              </a:buClr>
              <a:buSzPts val="2700"/>
              <a:buFont typeface="Arial" panose="020B0604020202020204" pitchFamily="34" charset="0"/>
              <a:buChar char="•"/>
            </a:pPr>
            <a:endParaRPr lang="en-US" sz="2000" b="1" i="0" u="none" strike="noStrike" cap="none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0CE06-F1C5-4C20-AA3F-07808816C39E}"/>
              </a:ext>
            </a:extLst>
          </p:cNvPr>
          <p:cNvSpPr txBox="1"/>
          <p:nvPr/>
        </p:nvSpPr>
        <p:spPr>
          <a:xfrm>
            <a:off x="104138" y="5153222"/>
            <a:ext cx="8935724" cy="133318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7030A0"/>
              </a:buClr>
              <a:buSzPts val="2700"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  <a:p>
            <a:pPr marL="342900" lvl="1" indent="-342900">
              <a:lnSpc>
                <a:spcPct val="90000"/>
              </a:lnSpc>
              <a:spcAft>
                <a:spcPts val="1400"/>
              </a:spcAft>
              <a:buClr>
                <a:srgbClr val="002060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of our workgroup members are working to draft this guidance for review by EOEA</a:t>
            </a:r>
          </a:p>
          <a:p>
            <a:pPr marL="3429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rgbClr val="002060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BORIM and EOEA have agreed to work together to include guidance as an addendum to BORIM’s dementia diagnosis-related guidance released in November 2021</a:t>
            </a:r>
            <a:endParaRPr lang="en-US" sz="1800" b="1" i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13" name="Google Shape;266;p6">
            <a:extLst>
              <a:ext uri="{FF2B5EF4-FFF2-40B4-BE49-F238E27FC236}">
                <a16:creationId xmlns:a16="http://schemas.microsoft.com/office/drawing/2014/main" id="{672CE001-DA35-40C7-9E8D-C0F6C9CF5110}"/>
              </a:ext>
            </a:extLst>
          </p:cNvPr>
          <p:cNvSpPr txBox="1"/>
          <p:nvPr/>
        </p:nvSpPr>
        <p:spPr>
          <a:xfrm>
            <a:off x="122548" y="1468573"/>
            <a:ext cx="8948535" cy="2000204"/>
          </a:xfrm>
          <a:prstGeom prst="rect">
            <a:avLst/>
          </a:prstGeom>
          <a:solidFill>
            <a:srgbClr val="F8F3FB"/>
          </a:solidFill>
          <a:ln w="28575">
            <a:solidFill>
              <a:srgbClr val="7030A0"/>
            </a:solidFill>
          </a:ln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lvl="1">
              <a:lnSpc>
                <a:spcPct val="90000"/>
              </a:lnSpc>
              <a:spcAft>
                <a:spcPts val="500"/>
              </a:spcAft>
              <a:buClr>
                <a:srgbClr val="7030A0"/>
              </a:buClr>
              <a:buSzPts val="2700"/>
            </a:pP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  <a:p>
            <a:pPr marL="339725" lvl="1" indent="-339725">
              <a:lnSpc>
                <a:spcPct val="90000"/>
              </a:lnSpc>
              <a:spcAft>
                <a:spcPts val="800"/>
              </a:spcAft>
              <a:buClr>
                <a:srgbClr val="7030A0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Physicians may be unclear about what to say to patients (with borderline scores)</a:t>
            </a:r>
          </a:p>
          <a:p>
            <a:pPr marL="339725" lvl="1" indent="-339725">
              <a:lnSpc>
                <a:spcPct val="90000"/>
              </a:lnSpc>
              <a:spcAft>
                <a:spcPts val="800"/>
              </a:spcAft>
              <a:buClr>
                <a:srgbClr val="7030A0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clarity regarding next steps, even with a clear screen. Confusion over emerging treatments</a:t>
            </a:r>
          </a:p>
          <a:p>
            <a:pPr marL="339725" lvl="1" indent="-339725">
              <a:spcAft>
                <a:spcPts val="800"/>
              </a:spcAft>
              <a:buClr>
                <a:srgbClr val="7030A0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constraints at PCP practices may result in rushed conversations and confusion among patients and families</a:t>
            </a:r>
            <a:endParaRPr sz="1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DB407F-3B58-969D-74EE-C5A65DDC83DB}"/>
              </a:ext>
            </a:extLst>
          </p:cNvPr>
          <p:cNvSpPr/>
          <p:nvPr/>
        </p:nvSpPr>
        <p:spPr>
          <a:xfrm>
            <a:off x="104138" y="1038185"/>
            <a:ext cx="8966945" cy="365098"/>
          </a:xfrm>
          <a:prstGeom prst="roundRect">
            <a:avLst/>
          </a:prstGeom>
          <a:solidFill>
            <a:srgbClr val="DCF4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7013" lvl="0" indent="-227013">
              <a:buClr>
                <a:schemeClr val="lt1"/>
              </a:buClr>
              <a:buSzPts val="14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3. </a:t>
            </a:r>
            <a:r>
              <a:rPr lang="en-US" sz="2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 guide with BORIM to help physicians initiate diagnosis conversations</a:t>
            </a:r>
          </a:p>
        </p:txBody>
      </p:sp>
    </p:spTree>
    <p:extLst>
      <p:ext uri="{BB962C8B-B14F-4D97-AF65-F5344CB8AC3E}">
        <p14:creationId xmlns:p14="http://schemas.microsoft.com/office/powerpoint/2010/main" val="248578476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ue Presentation Template - MA HHS - small logos">
  <a:themeElements>
    <a:clrScheme name="1_Blue Presentation Template - MA HHS - small log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 Presentation Template - MA HHS - small logos">
  <a:themeElements>
    <a:clrScheme name="1_Blue Presentation Template - MA HHS - small log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3559</TotalTime>
  <Words>3639</Words>
  <Application>Microsoft Office PowerPoint</Application>
  <PresentationFormat>On-screen Show (4:3)</PresentationFormat>
  <Paragraphs>481</Paragraphs>
  <Slides>46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Arial</vt:lpstr>
      <vt:lpstr>Book Antiqua</vt:lpstr>
      <vt:lpstr>Calibri</vt:lpstr>
      <vt:lpstr>Calibri Light</vt:lpstr>
      <vt:lpstr>Courier New</vt:lpstr>
      <vt:lpstr>Noto Sans</vt:lpstr>
      <vt:lpstr>Noto Sans Symbols</vt:lpstr>
      <vt:lpstr>Symbol</vt:lpstr>
      <vt:lpstr>Times New Roman</vt:lpstr>
      <vt:lpstr>Wingdings</vt:lpstr>
      <vt:lpstr>Office Theme</vt:lpstr>
      <vt:lpstr>2_Blue Presentation Template - MA HHS - small logos</vt:lpstr>
      <vt:lpstr>3_Blue Presentation Template - MA HHS - small logos</vt:lpstr>
      <vt:lpstr>PowerPoint Presentation</vt:lpstr>
      <vt:lpstr>Agenda</vt:lpstr>
      <vt:lpstr>PowerPoint Presentation</vt:lpstr>
      <vt:lpstr>Implementation Team Members</vt:lpstr>
      <vt:lpstr>State Plan Recommendation </vt:lpstr>
      <vt:lpstr>PowerPoint Presentation</vt:lpstr>
      <vt:lpstr>  Challenges, Solutions, Next Steps</vt:lpstr>
      <vt:lpstr>  Accomplishments &amp; Next Steps</vt:lpstr>
      <vt:lpstr>  Challenges, Solutions, Next Steps</vt:lpstr>
      <vt:lpstr>  Challenges, Solutions, Next Steps</vt:lpstr>
      <vt:lpstr>PowerPoint Presentation</vt:lpstr>
      <vt:lpstr>PowerPoint Presentation</vt:lpstr>
      <vt:lpstr>Person-Directed Care Planning</vt:lpstr>
      <vt:lpstr>PowerPoint Presentation</vt:lpstr>
      <vt:lpstr> Care Planning  Implementation Status</vt:lpstr>
      <vt:lpstr> Care Planning  Implementation Status</vt:lpstr>
      <vt:lpstr> Care Planning  Implementation Status</vt:lpstr>
      <vt:lpstr> Care Planning  Implementation Status</vt:lpstr>
      <vt:lpstr> Care Planning  Implementation Status</vt:lpstr>
      <vt:lpstr> Care Planning  Implementation Status</vt:lpstr>
      <vt:lpstr> Care Planning  Implementation Status</vt:lpstr>
      <vt:lpstr> Care Planning  Implementation Status</vt:lpstr>
      <vt:lpstr> Care Planning  Implementation Status</vt:lpstr>
      <vt:lpstr> Care Planning  Implementation Status</vt:lpstr>
      <vt:lpstr> Care Planning  Implementation Status</vt:lpstr>
      <vt:lpstr> Care Planning  Implementation Status</vt:lpstr>
      <vt:lpstr> Care Planning  Implementation Status</vt:lpstr>
      <vt:lpstr> Care Planning Challenges and Solutions</vt:lpstr>
      <vt:lpstr> DISCUSSION (15 min)</vt:lpstr>
      <vt:lpstr>Younger-Onset Dementia and  Equity Analysis Workgroup</vt:lpstr>
      <vt:lpstr> Workgroup Members</vt:lpstr>
      <vt:lpstr>Goal, Challenges, Recommendations</vt:lpstr>
      <vt:lpstr> Implementation Strategies, Years 1-3</vt:lpstr>
      <vt:lpstr> Implementation Strategies, Years 1-3</vt:lpstr>
      <vt:lpstr> Implementation Strategies, Years 1-3</vt:lpstr>
      <vt:lpstr> Looking to the Future</vt:lpstr>
      <vt:lpstr> Organizations and Resources</vt:lpstr>
      <vt:lpstr>Moving to Implementation</vt:lpstr>
      <vt:lpstr>PowerPoint Presentation</vt:lpstr>
      <vt:lpstr>Implementation Team Members</vt:lpstr>
      <vt:lpstr>Age and Dementia Friendly      Physical Infrastructure</vt:lpstr>
      <vt:lpstr>PowerPoint Presentation</vt:lpstr>
      <vt:lpstr>Next Steps</vt:lpstr>
      <vt:lpstr>  Challenges and Solutions</vt:lpstr>
      <vt:lpstr>PowerPoint Presentation</vt:lpstr>
      <vt:lpstr>Next Steps &amp; Vote to Adjourn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Vidler, Lynn (ELD)</dc:creator>
  <cp:lastModifiedBy>Cohen, Gabriel R. (EHS)</cp:lastModifiedBy>
  <cp:revision>207</cp:revision>
  <cp:lastPrinted>2022-02-04T14:48:32Z</cp:lastPrinted>
  <dcterms:created xsi:type="dcterms:W3CDTF">2021-12-30T21:26:11Z</dcterms:created>
  <dcterms:modified xsi:type="dcterms:W3CDTF">2023-01-19T02:23:49Z</dcterms:modified>
</cp:coreProperties>
</file>