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6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74" r:id="rId3"/>
    <p:sldMasterId id="2147483682" r:id="rId4"/>
    <p:sldMasterId id="2147483690" r:id="rId5"/>
    <p:sldMasterId id="2147483698" r:id="rId6"/>
  </p:sldMasterIdLst>
  <p:notesMasterIdLst>
    <p:notesMasterId r:id="rId22"/>
  </p:notesMasterIdLst>
  <p:handoutMasterIdLst>
    <p:handoutMasterId r:id="rId23"/>
  </p:handoutMasterIdLst>
  <p:sldIdLst>
    <p:sldId id="526" r:id="rId7"/>
    <p:sldId id="525" r:id="rId8"/>
    <p:sldId id="256" r:id="rId9"/>
    <p:sldId id="257" r:id="rId10"/>
    <p:sldId id="629" r:id="rId11"/>
    <p:sldId id="706" r:id="rId12"/>
    <p:sldId id="705" r:id="rId13"/>
    <p:sldId id="259" r:id="rId14"/>
    <p:sldId id="708" r:id="rId15"/>
    <p:sldId id="709" r:id="rId16"/>
    <p:sldId id="261" r:id="rId17"/>
    <p:sldId id="263" r:id="rId18"/>
    <p:sldId id="711" r:id="rId19"/>
    <p:sldId id="671" r:id="rId20"/>
    <p:sldId id="669" r:id="rId21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768">
          <p15:clr>
            <a:srgbClr val="A4A3A4"/>
          </p15:clr>
        </p15:guide>
        <p15:guide id="4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ine, Mark (ANF)" initials="FM" lastIdx="8" clrIdx="0"/>
  <p:cmAuthor id="1" name="Sanchez, Natalie (ANF)" initials="SN(" lastIdx="0" clrIdx="1"/>
  <p:cmAuthor id="2" name="O'Malley, Helen (ANF)" initials="OH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59E"/>
    <a:srgbClr val="CCECFF"/>
    <a:srgbClr val="FFC000"/>
    <a:srgbClr val="FFC70A"/>
    <a:srgbClr val="FFF3C9"/>
    <a:srgbClr val="99CCFF"/>
    <a:srgbClr val="FFCC05"/>
    <a:srgbClr val="E6AF00"/>
    <a:srgbClr val="023467"/>
    <a:srgbClr val="01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357" autoAdjust="0"/>
  </p:normalViewPr>
  <p:slideViewPr>
    <p:cSldViewPr>
      <p:cViewPr varScale="1">
        <p:scale>
          <a:sx n="59" d="100"/>
          <a:sy n="59" d="100"/>
        </p:scale>
        <p:origin x="1452" y="60"/>
      </p:cViewPr>
      <p:guideLst>
        <p:guide orient="horz" pos="2160"/>
        <p:guide pos="2880"/>
        <p:guide orient="horz" pos="768"/>
        <p:guide pos="2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828" y="-36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383" cy="469745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485" y="0"/>
            <a:ext cx="3078383" cy="469745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127"/>
            <a:ext cx="3078383" cy="469745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485" y="8917127"/>
            <a:ext cx="3078383" cy="469745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r">
              <a:defRPr sz="1200"/>
            </a:lvl1pPr>
          </a:lstStyle>
          <a:p>
            <a:fld id="{0067DF2E-02ED-4A4C-8E06-6129E718A6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36392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1" tIns="47111" rIns="94221" bIns="4711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1" tIns="47111" rIns="94221" bIns="4711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r">
              <a:defRPr sz="1200"/>
            </a:lvl1pPr>
          </a:lstStyle>
          <a:p>
            <a:fld id="{9B3A0E2F-76B9-417E-B0DC-AF868851F6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79062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84A392C-5817-4A90-AD3D-FFFF30B52D05}" type="slidenum">
              <a:rPr lang="en-US">
                <a:solidFill>
                  <a:srgbClr val="FFFFFF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3736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47100" rIns="94200" bIns="471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4" name="Google Shape;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105935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47100" rIns="94200" bIns="471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8" name="Google Shape;9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302993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645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4" name="Google Shape;174;p1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</a:endParaRPr>
          </a:p>
        </p:txBody>
      </p:sp>
      <p:sp>
        <p:nvSpPr>
          <p:cNvPr id="175" name="Google Shape;175;p1:notes"/>
          <p:cNvSpPr txBox="1">
            <a:spLocks noGrp="1"/>
          </p:cNvSpPr>
          <p:nvPr>
            <p:ph type="sldNum" idx="12"/>
          </p:nvPr>
        </p:nvSpPr>
        <p:spPr>
          <a:xfrm>
            <a:off x="3936769" y="8772668"/>
            <a:ext cx="3011699" cy="461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13</a:t>
            </a:fld>
            <a:endParaRPr dirty="0">
              <a:solidFill>
                <a:srgbClr val="FFFFFF"/>
              </a:solidFill>
            </a:endParaRPr>
          </a:p>
        </p:txBody>
      </p:sp>
      <p:sp>
        <p:nvSpPr>
          <p:cNvPr id="176" name="Google Shape;176;p1:notes"/>
          <p:cNvSpPr txBox="1">
            <a:spLocks noGrp="1"/>
          </p:cNvSpPr>
          <p:nvPr>
            <p:ph type="ftr" idx="11"/>
          </p:nvPr>
        </p:nvSpPr>
        <p:spPr>
          <a:xfrm>
            <a:off x="0" y="8772668"/>
            <a:ext cx="3011699" cy="461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A0E2F-76B9-417E-B0DC-AF868851F63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475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A0E2F-76B9-417E-B0DC-AF868851F63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660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645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4" name="Google Shape;174;p1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</a:endParaRPr>
          </a:p>
        </p:txBody>
      </p:sp>
      <p:sp>
        <p:nvSpPr>
          <p:cNvPr id="175" name="Google Shape;175;p1:notes"/>
          <p:cNvSpPr txBox="1">
            <a:spLocks noGrp="1"/>
          </p:cNvSpPr>
          <p:nvPr>
            <p:ph type="sldNum" idx="12"/>
          </p:nvPr>
        </p:nvSpPr>
        <p:spPr>
          <a:xfrm>
            <a:off x="3936769" y="8772668"/>
            <a:ext cx="3011699" cy="461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3</a:t>
            </a:fld>
            <a:endParaRPr dirty="0">
              <a:solidFill>
                <a:srgbClr val="FFFFFF"/>
              </a:solidFill>
            </a:endParaRPr>
          </a:p>
        </p:txBody>
      </p:sp>
      <p:sp>
        <p:nvSpPr>
          <p:cNvPr id="176" name="Google Shape;176;p1:notes"/>
          <p:cNvSpPr txBox="1">
            <a:spLocks noGrp="1"/>
          </p:cNvSpPr>
          <p:nvPr>
            <p:ph type="ftr" idx="11"/>
          </p:nvPr>
        </p:nvSpPr>
        <p:spPr>
          <a:xfrm>
            <a:off x="0" y="8772668"/>
            <a:ext cx="3011699" cy="461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17499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5" tIns="46225" rIns="92475" bIns="462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</a:endParaRPr>
          </a:p>
        </p:txBody>
      </p:sp>
      <p:sp>
        <p:nvSpPr>
          <p:cNvPr id="187" name="Google Shape;1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645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5917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5" tIns="46225" rIns="92475" bIns="462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</a:endParaRPr>
          </a:p>
        </p:txBody>
      </p:sp>
      <p:sp>
        <p:nvSpPr>
          <p:cNvPr id="208" name="Google Shape;2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645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6891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47100" rIns="94200" bIns="471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70" name="Google Shape;7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990107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47100" rIns="94200" bIns="471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70" name="Google Shape;7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02495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5" tIns="46225" rIns="92475" bIns="462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</a:endParaRPr>
          </a:p>
        </p:txBody>
      </p:sp>
      <p:sp>
        <p:nvSpPr>
          <p:cNvPr id="208" name="Google Shape;2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645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3360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47100" rIns="94200" bIns="471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70" name="Google Shape;7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92455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2400">
                <a:latin typeface="Book Antiqua" pitchFamily="18" charset="0"/>
                <a:cs typeface="Book Antiqua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7"/>
          <p:cNvSpPr>
            <a:spLocks noGrp="1"/>
          </p:cNvSpPr>
          <p:nvPr>
            <p:ph sz="half" idx="1"/>
          </p:nvPr>
        </p:nvSpPr>
        <p:spPr>
          <a:xfrm>
            <a:off x="533400" y="1844566"/>
            <a:ext cx="8077200" cy="4556234"/>
          </a:xfrm>
          <a:ln w="6350" cmpd="sng"/>
        </p:spPr>
        <p:txBody>
          <a:bodyPr/>
          <a:lstStyle>
            <a:lvl1pPr>
              <a:buClrTx/>
              <a:buSzPct val="100000"/>
              <a:defRPr sz="2000">
                <a:solidFill>
                  <a:schemeClr val="tx1"/>
                </a:solidFill>
                <a:latin typeface="Book Antiqua" pitchFamily="18" charset="0"/>
              </a:defRPr>
            </a:lvl1pPr>
            <a:lvl2pPr>
              <a:buClrTx/>
              <a:buSzPct val="10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Book Antiqua" pitchFamily="18" charset="0"/>
              </a:defRPr>
            </a:lvl2pPr>
            <a:lvl3pPr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380322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3047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214C7751-4AD7-4016-90B9-F69D6F036322}" type="datetime1">
              <a:rPr lang="en-US" smtClean="0"/>
              <a:t>1/18/2022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dirty="0"/>
              <a:t>Draft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AEDD70FA-59E1-4157-923E-C4A67B08AD84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514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2_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7"/>
          <p:cNvSpPr txBox="1">
            <a:spLocks noGrp="1"/>
          </p:cNvSpPr>
          <p:nvPr>
            <p:ph type="title"/>
          </p:nvPr>
        </p:nvSpPr>
        <p:spPr>
          <a:xfrm>
            <a:off x="736600" y="109538"/>
            <a:ext cx="56642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27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27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27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27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27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27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27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27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body" idx="1"/>
          </p:nvPr>
        </p:nvSpPr>
        <p:spPr>
          <a:xfrm>
            <a:off x="533400" y="1939160"/>
            <a:ext cx="8077200" cy="4461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6025" rIns="45700" bIns="46025" anchor="t" anchorCtr="0">
            <a:noAutofit/>
          </a:bodyPr>
          <a:lstStyle>
            <a:lvl1pPr marL="342900" lvl="0" indent="-26289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Char char="■"/>
              <a:defRPr sz="1800">
                <a:solidFill>
                  <a:schemeClr val="dk1"/>
                </a:solidFill>
              </a:defRPr>
            </a:lvl1pPr>
            <a:lvl2pPr marL="685800" lvl="1" indent="-302895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760"/>
              <a:buFont typeface="Arial"/>
              <a:buChar char="•"/>
              <a:defRPr sz="1800">
                <a:solidFill>
                  <a:schemeClr val="dk1"/>
                </a:solidFill>
              </a:defRPr>
            </a:lvl2pPr>
            <a:lvl3pPr marL="1028700" lvl="2" indent="-17145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Font typeface="Arial"/>
              <a:buNone/>
              <a:defRPr/>
            </a:lvl3pPr>
            <a:lvl4pPr marL="1371600" lvl="3" indent="-257175" algn="l">
              <a:spcBef>
                <a:spcPts val="0"/>
              </a:spcBef>
              <a:spcAft>
                <a:spcPts val="0"/>
              </a:spcAft>
              <a:buSzPts val="1800"/>
              <a:buChar char="⎯"/>
              <a:defRPr/>
            </a:lvl4pPr>
            <a:lvl5pPr marL="1714500" lvl="4" indent="-257175" algn="l"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5pPr>
            <a:lvl6pPr marL="2057400" lvl="5" indent="-257175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6pPr>
            <a:lvl7pPr marL="2400300" lvl="6" indent="-257175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SzPts val="1800"/>
              <a:buChar char="–"/>
              <a:defRPr/>
            </a:lvl7pPr>
            <a:lvl8pPr marL="2743200" lvl="7" indent="-257175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SzPts val="1800"/>
              <a:buChar char="–"/>
              <a:defRPr/>
            </a:lvl8pPr>
            <a:lvl9pPr marL="3086100" lvl="8" indent="-257175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0626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7"/>
          <p:cNvSpPr>
            <a:spLocks noGrp="1"/>
          </p:cNvSpPr>
          <p:nvPr>
            <p:ph sz="half" idx="1"/>
          </p:nvPr>
        </p:nvSpPr>
        <p:spPr>
          <a:xfrm>
            <a:off x="533400" y="1939158"/>
            <a:ext cx="8077200" cy="4461641"/>
          </a:xfrm>
        </p:spPr>
        <p:txBody>
          <a:bodyPr/>
          <a:lstStyle>
            <a:lvl1pPr>
              <a:buClrTx/>
              <a:defRPr sz="2400">
                <a:solidFill>
                  <a:schemeClr val="tx1"/>
                </a:solidFill>
              </a:defRPr>
            </a:lvl1pPr>
            <a:lvl2pPr>
              <a:buClrTx/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3486300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770" y="109538"/>
            <a:ext cx="5549030" cy="7620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3709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386" y="109538"/>
            <a:ext cx="4837482" cy="762000"/>
          </a:xfrm>
        </p:spPr>
        <p:txBody>
          <a:bodyPr anchor="ctr"/>
          <a:lstStyle>
            <a:lvl1pPr>
              <a:defRPr>
                <a:latin typeface="+mj-lt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4206051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109538"/>
            <a:ext cx="5564187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219200"/>
            <a:ext cx="40005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622540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109538"/>
            <a:ext cx="56642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1534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97249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73537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85B97975-BE96-4F4F-B1C2-8B8926A48E19}" type="datetime1">
              <a:rPr lang="en-US" smtClean="0"/>
              <a:t>1/18/2022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dirty="0"/>
              <a:t>Draft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525B1E92-C86F-4366-A76D-C560614973E7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143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125811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7"/>
          <p:cNvSpPr>
            <a:spLocks noGrp="1"/>
          </p:cNvSpPr>
          <p:nvPr>
            <p:ph sz="half" idx="1"/>
          </p:nvPr>
        </p:nvSpPr>
        <p:spPr>
          <a:xfrm>
            <a:off x="533400" y="1939158"/>
            <a:ext cx="8077200" cy="4461641"/>
          </a:xfrm>
        </p:spPr>
        <p:txBody>
          <a:bodyPr/>
          <a:lstStyle>
            <a:lvl1pPr>
              <a:buClrTx/>
              <a:defRPr sz="2400">
                <a:solidFill>
                  <a:schemeClr val="tx1"/>
                </a:solidFill>
              </a:defRPr>
            </a:lvl1pPr>
            <a:lvl2pPr>
              <a:buClrTx/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8253778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770" y="109538"/>
            <a:ext cx="5549030" cy="7620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892563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386" y="109538"/>
            <a:ext cx="4837482" cy="762000"/>
          </a:xfrm>
        </p:spPr>
        <p:txBody>
          <a:bodyPr anchor="ctr"/>
          <a:lstStyle>
            <a:lvl1pPr>
              <a:defRPr>
                <a:latin typeface="+mj-lt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690514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109538"/>
            <a:ext cx="5564187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219200"/>
            <a:ext cx="40005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6432510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109538"/>
            <a:ext cx="56642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1534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46399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63589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829411E2-E823-405C-B398-C9CFD7CF96C9}" type="datetime1">
              <a:rPr lang="en-US" smtClean="0"/>
              <a:t>1/18/2022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dirty="0"/>
              <a:t>Draft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525B1E92-C86F-4366-A76D-C560614973E7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3110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7"/>
          <p:cNvSpPr>
            <a:spLocks noGrp="1"/>
          </p:cNvSpPr>
          <p:nvPr>
            <p:ph sz="half" idx="1"/>
          </p:nvPr>
        </p:nvSpPr>
        <p:spPr>
          <a:xfrm>
            <a:off x="533400" y="1939158"/>
            <a:ext cx="8077200" cy="4461641"/>
          </a:xfrm>
        </p:spPr>
        <p:txBody>
          <a:bodyPr/>
          <a:lstStyle>
            <a:lvl1pPr>
              <a:buClrTx/>
              <a:defRPr sz="2400">
                <a:solidFill>
                  <a:schemeClr val="tx1"/>
                </a:solidFill>
              </a:defRPr>
            </a:lvl1pPr>
            <a:lvl2pPr>
              <a:buClrTx/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13361432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770" y="109538"/>
            <a:ext cx="5549030" cy="7620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269880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386" y="109538"/>
            <a:ext cx="4837482" cy="762000"/>
          </a:xfrm>
        </p:spPr>
        <p:txBody>
          <a:bodyPr anchor="ctr"/>
          <a:lstStyle>
            <a:lvl1pPr>
              <a:defRPr>
                <a:latin typeface="+mj-lt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1919375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510846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109538"/>
            <a:ext cx="5564187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219200"/>
            <a:ext cx="40005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0631296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109538"/>
            <a:ext cx="56642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1534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87287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62686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178FA18A-1B72-4D33-A1BA-7C6FF385536F}" type="datetime1">
              <a:rPr lang="en-US" smtClean="0"/>
              <a:t>1/18/2022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dirty="0"/>
              <a:t>Draft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525B1E92-C86F-4366-A76D-C560614973E7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0997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7"/>
          <p:cNvSpPr>
            <a:spLocks noGrp="1"/>
          </p:cNvSpPr>
          <p:nvPr>
            <p:ph sz="half" idx="1"/>
          </p:nvPr>
        </p:nvSpPr>
        <p:spPr>
          <a:xfrm>
            <a:off x="533400" y="1939158"/>
            <a:ext cx="8077200" cy="4461641"/>
          </a:xfrm>
        </p:spPr>
        <p:txBody>
          <a:bodyPr/>
          <a:lstStyle>
            <a:lvl1pPr>
              <a:buClrTx/>
              <a:defRPr sz="2400">
                <a:solidFill>
                  <a:schemeClr val="tx1"/>
                </a:solidFill>
              </a:defRPr>
            </a:lvl1pPr>
            <a:lvl2pPr>
              <a:buClrTx/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39635825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770" y="109538"/>
            <a:ext cx="5549030" cy="7620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0857353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386" y="109538"/>
            <a:ext cx="4837482" cy="762000"/>
          </a:xfrm>
        </p:spPr>
        <p:txBody>
          <a:bodyPr anchor="ctr"/>
          <a:lstStyle>
            <a:lvl1pPr>
              <a:defRPr>
                <a:latin typeface="+mj-lt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1557602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109538"/>
            <a:ext cx="5564187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219200"/>
            <a:ext cx="40005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5712820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109538"/>
            <a:ext cx="56642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1534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36744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0683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109538"/>
            <a:ext cx="5564187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219200"/>
            <a:ext cx="40005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4370112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B126B704-5CF5-4413-953E-85D5AC387BD3}" type="datetime1">
              <a:rPr lang="en-US" smtClean="0"/>
              <a:t>1/18/2022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dirty="0"/>
              <a:t>Draft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525B1E92-C86F-4366-A76D-C560614973E7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076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7"/>
          <p:cNvSpPr>
            <a:spLocks noGrp="1"/>
          </p:cNvSpPr>
          <p:nvPr>
            <p:ph sz="half" idx="1"/>
          </p:nvPr>
        </p:nvSpPr>
        <p:spPr>
          <a:xfrm>
            <a:off x="533400" y="1939158"/>
            <a:ext cx="8077200" cy="4461641"/>
          </a:xfrm>
        </p:spPr>
        <p:txBody>
          <a:bodyPr/>
          <a:lstStyle>
            <a:lvl1pPr>
              <a:buClrTx/>
              <a:defRPr sz="2400">
                <a:solidFill>
                  <a:schemeClr val="tx1"/>
                </a:solidFill>
              </a:defRPr>
            </a:lvl1pPr>
            <a:lvl2pPr>
              <a:buClrTx/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9988632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770" y="109538"/>
            <a:ext cx="5549030" cy="7620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902712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386" y="109538"/>
            <a:ext cx="4837482" cy="762000"/>
          </a:xfrm>
        </p:spPr>
        <p:txBody>
          <a:bodyPr anchor="ctr"/>
          <a:lstStyle>
            <a:lvl1pPr>
              <a:defRPr>
                <a:latin typeface="+mj-lt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437838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109538"/>
            <a:ext cx="5564187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219200"/>
            <a:ext cx="40005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519258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109538"/>
            <a:ext cx="56642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1534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5309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tags" Target="../tags/tag4.xml"/><Relationship Id="rId5" Type="http://schemas.openxmlformats.org/officeDocument/2006/relationships/slideLayout" Target="../slideLayouts/slideLayout9.xml"/><Relationship Id="rId10" Type="http://schemas.openxmlformats.org/officeDocument/2006/relationships/tags" Target="../tags/tag3.xml"/><Relationship Id="rId4" Type="http://schemas.openxmlformats.org/officeDocument/2006/relationships/slideLayout" Target="../slideLayouts/slideLayout8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7.xml"/><Relationship Id="rId10" Type="http://schemas.openxmlformats.org/officeDocument/2006/relationships/tags" Target="../tags/tag6.xml"/><Relationship Id="rId4" Type="http://schemas.openxmlformats.org/officeDocument/2006/relationships/slideLayout" Target="../slideLayouts/slideLayout16.xml"/><Relationship Id="rId9" Type="http://schemas.openxmlformats.org/officeDocument/2006/relationships/tags" Target="../tags/tag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24.xml"/><Relationship Id="rId10" Type="http://schemas.openxmlformats.org/officeDocument/2006/relationships/tags" Target="../tags/tag8.xml"/><Relationship Id="rId4" Type="http://schemas.openxmlformats.org/officeDocument/2006/relationships/slideLayout" Target="../slideLayouts/slideLayout23.xml"/><Relationship Id="rId9" Type="http://schemas.openxmlformats.org/officeDocument/2006/relationships/tags" Target="../tags/tag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31.xml"/><Relationship Id="rId10" Type="http://schemas.openxmlformats.org/officeDocument/2006/relationships/tags" Target="../tags/tag10.xml"/><Relationship Id="rId4" Type="http://schemas.openxmlformats.org/officeDocument/2006/relationships/slideLayout" Target="../slideLayouts/slideLayout30.xml"/><Relationship Id="rId9" Type="http://schemas.openxmlformats.org/officeDocument/2006/relationships/tags" Target="../tags/tag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38.xml"/><Relationship Id="rId10" Type="http://schemas.openxmlformats.org/officeDocument/2006/relationships/tags" Target="../tags/tag12.xml"/><Relationship Id="rId4" Type="http://schemas.openxmlformats.org/officeDocument/2006/relationships/slideLayout" Target="../slideLayouts/slideLayout37.xml"/><Relationship Id="rId9" Type="http://schemas.openxmlformats.org/officeDocument/2006/relationships/tags" Target="../tags/tag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blue"/>
          <p:cNvPicPr>
            <a:picLocks noChangeAspect="1" noChangeArrowheads="1"/>
          </p:cNvPicPr>
          <p:nvPr/>
        </p:nvPicPr>
        <p:blipFill>
          <a:blip r:embed="rId8"/>
          <a:srcRect l="23065"/>
          <a:stretch>
            <a:fillRect/>
          </a:stretch>
        </p:blipFill>
        <p:spPr bwMode="auto">
          <a:xfrm>
            <a:off x="0" y="0"/>
            <a:ext cx="915035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white">
          <a:xfrm>
            <a:off x="736600" y="109538"/>
            <a:ext cx="56642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153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6038" rIns="45720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3"/>
            <a:r>
              <a:rPr lang="en-US" altLang="en-US"/>
              <a:t>Third level</a:t>
            </a:r>
          </a:p>
        </p:txBody>
      </p:sp>
      <p:sp>
        <p:nvSpPr>
          <p:cNvPr id="3198981" name="Line 5"/>
          <p:cNvSpPr>
            <a:spLocks noChangeShapeType="1"/>
          </p:cNvSpPr>
          <p:nvPr/>
        </p:nvSpPr>
        <p:spPr bwMode="auto">
          <a:xfrm>
            <a:off x="-17463" y="6856413"/>
            <a:ext cx="91614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1030" name="Picture 6" descr="best ver2b seal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003264"/>
              </a:clrFrom>
              <a:clrTo>
                <a:srgbClr val="00326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400" y="157163"/>
            <a:ext cx="7620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98985" name="Text Box 9"/>
          <p:cNvSpPr txBox="1">
            <a:spLocks noChangeArrowheads="1"/>
          </p:cNvSpPr>
          <p:nvPr/>
        </p:nvSpPr>
        <p:spPr bwMode="auto">
          <a:xfrm>
            <a:off x="4038600" y="6445250"/>
            <a:ext cx="1066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74C11B1E-D27A-4545-9113-CFB59631C2EA}" type="slidenum">
              <a:rPr lang="en-US" sz="1000">
                <a:solidFill>
                  <a:srgbClr val="000000"/>
                </a:solidFill>
              </a:rPr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3198987" name="AcnSubjectTitle_ID_3198987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836613" y="1420813"/>
            <a:ext cx="69850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600" b="1" dirty="0">
                <a:solidFill>
                  <a:srgbClr val="000000"/>
                </a:solidFill>
              </a:rPr>
              <a:t>Subject Title</a:t>
            </a:r>
          </a:p>
        </p:txBody>
      </p:sp>
      <p:sp>
        <p:nvSpPr>
          <p:cNvPr id="3198988" name="AcnFootnote_ID_3198988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836613" y="6254750"/>
            <a:ext cx="5564187" cy="334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marL="538163" indent="-5381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*	Footnote</a:t>
            </a:r>
          </a:p>
          <a:p>
            <a:pPr marL="538163" indent="-538163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Source:	Source</a:t>
            </a:r>
          </a:p>
        </p:txBody>
      </p:sp>
    </p:spTree>
    <p:extLst>
      <p:ext uri="{BB962C8B-B14F-4D97-AF65-F5344CB8AC3E}">
        <p14:creationId xmlns:p14="http://schemas.microsoft.com/office/powerpoint/2010/main" val="183858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/>
  <p:hf hdr="0" ftr="0" dt="0"/>
  <p:txStyles>
    <p:titleStyle>
      <a:lvl1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2pPr>
      <a:lvl3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3pPr>
      <a:lvl4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4pPr>
      <a:lvl5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5pPr>
      <a:lvl6pPr marL="4572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6pPr>
      <a:lvl7pPr marL="9144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7pPr>
      <a:lvl8pPr marL="13716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8pPr>
      <a:lvl9pPr marL="18288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9pPr>
    </p:titleStyle>
    <p:bodyStyle>
      <a:lvl1pPr marL="381000" indent="-381000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SzPct val="80000"/>
        <a:buFont typeface="Wingdings" pitchFamily="2" charset="2"/>
        <a:buChar char="n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568325" indent="-222250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SzPct val="115000"/>
        <a:buFont typeface="Calibri" pitchFamily="34" charset="0"/>
        <a:buChar char="•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739775" indent="-3429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AutoNum type="alphaUcPeriod"/>
        <a:defRPr>
          <a:solidFill>
            <a:schemeClr val="tx1"/>
          </a:solidFill>
          <a:latin typeface="+mn-lt"/>
          <a:ea typeface="Calibri" pitchFamily="34" charset="0"/>
          <a:cs typeface="Calibri" pitchFamily="34" charset="0"/>
        </a:defRPr>
      </a:lvl3pPr>
      <a:lvl4pPr marL="914400" indent="-346075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Font typeface="Symbol" pitchFamily="18" charset="2"/>
        <a:buChar char="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1333500" indent="-304800" algn="l" rtl="0" eaLnBrk="0" fontAlgn="base" hangingPunct="0">
        <a:spcBef>
          <a:spcPct val="0"/>
        </a:spcBef>
        <a:spcAft>
          <a:spcPts val="1200"/>
        </a:spcAft>
        <a:buClr>
          <a:schemeClr val="tx1"/>
        </a:buClr>
        <a:buChar char="–"/>
        <a:defRPr sz="1600"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17907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6pPr>
      <a:lvl7pPr marL="22479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7pPr>
      <a:lvl8pPr marL="27051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8pPr>
      <a:lvl9pPr marL="31623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op blue"/>
          <p:cNvPicPr>
            <a:picLocks noChangeAspect="1" noChangeArrowheads="1"/>
          </p:cNvPicPr>
          <p:nvPr/>
        </p:nvPicPr>
        <p:blipFill>
          <a:blip r:embed="rId12"/>
          <a:srcRect l="23065"/>
          <a:stretch>
            <a:fillRect/>
          </a:stretch>
        </p:blipFill>
        <p:spPr bwMode="auto">
          <a:xfrm>
            <a:off x="0" y="0"/>
            <a:ext cx="915035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white">
          <a:xfrm>
            <a:off x="736600" y="109538"/>
            <a:ext cx="56642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153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6038" rIns="45720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3"/>
            <a:r>
              <a:rPr lang="en-US" altLang="en-US"/>
              <a:t>Third level</a:t>
            </a:r>
          </a:p>
        </p:txBody>
      </p:sp>
      <p:sp>
        <p:nvSpPr>
          <p:cNvPr id="3198981" name="Line 5"/>
          <p:cNvSpPr>
            <a:spLocks noChangeShapeType="1"/>
          </p:cNvSpPr>
          <p:nvPr/>
        </p:nvSpPr>
        <p:spPr bwMode="auto">
          <a:xfrm>
            <a:off x="-17463" y="6856413"/>
            <a:ext cx="91614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7174" name="Picture 6" descr="best ver2b seal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003264"/>
              </a:clrFrom>
              <a:clrTo>
                <a:srgbClr val="00326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400" y="157163"/>
            <a:ext cx="7620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98987" name="AcnSubjectTitle_ID_3198987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836613" y="1420813"/>
            <a:ext cx="69850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600" b="1" dirty="0">
                <a:solidFill>
                  <a:srgbClr val="000000"/>
                </a:solidFill>
              </a:rPr>
              <a:t>Subject Title</a:t>
            </a:r>
          </a:p>
        </p:txBody>
      </p:sp>
      <p:sp>
        <p:nvSpPr>
          <p:cNvPr id="3198988" name="AcnFootnote_ID_3198988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836613" y="6254750"/>
            <a:ext cx="5564187" cy="334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marL="538163" indent="-5381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*	Footnote</a:t>
            </a:r>
          </a:p>
          <a:p>
            <a:pPr marL="538163" indent="-538163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Source:	Source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038600" y="6445250"/>
            <a:ext cx="1066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6675420D-CD84-4F3B-B8B6-EF0F67C2EF0E}" type="slidenum">
              <a:rPr lang="en-US" sz="1000">
                <a:solidFill>
                  <a:srgbClr val="000000"/>
                </a:solidFill>
              </a:rPr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661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706" r:id="rId7"/>
    <p:sldLayoutId id="2147483707" r:id="rId8"/>
  </p:sldLayoutIdLst>
  <p:transition/>
  <p:hf hdr="0" ftr="0" dt="0"/>
  <p:txStyles>
    <p:titleStyle>
      <a:lvl1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2pPr>
      <a:lvl3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3pPr>
      <a:lvl4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4pPr>
      <a:lvl5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5pPr>
      <a:lvl6pPr marL="4572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6pPr>
      <a:lvl7pPr marL="9144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7pPr>
      <a:lvl8pPr marL="13716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8pPr>
      <a:lvl9pPr marL="18288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9pPr>
    </p:titleStyle>
    <p:bodyStyle>
      <a:lvl1pPr marL="381000" indent="-381000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SzPct val="80000"/>
        <a:buFont typeface="Wingdings" pitchFamily="2" charset="2"/>
        <a:buChar char="n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568325" indent="-222250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SzPct val="115000"/>
        <a:buFont typeface="Calibri" pitchFamily="34" charset="0"/>
        <a:buChar char="•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739775" indent="-3429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AutoNum type="alphaUcPeriod"/>
        <a:defRPr>
          <a:solidFill>
            <a:schemeClr val="tx1"/>
          </a:solidFill>
          <a:latin typeface="+mn-lt"/>
          <a:ea typeface="Calibri" pitchFamily="34" charset="0"/>
          <a:cs typeface="Calibri" pitchFamily="34" charset="0"/>
        </a:defRPr>
      </a:lvl3pPr>
      <a:lvl4pPr marL="914400" indent="-346075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Font typeface="Symbol" pitchFamily="18" charset="2"/>
        <a:buChar char="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1333500" indent="-304800" algn="l" rtl="0" eaLnBrk="0" fontAlgn="base" hangingPunct="0">
        <a:spcBef>
          <a:spcPct val="0"/>
        </a:spcBef>
        <a:spcAft>
          <a:spcPts val="1200"/>
        </a:spcAft>
        <a:buClr>
          <a:schemeClr val="tx1"/>
        </a:buClr>
        <a:buChar char="–"/>
        <a:defRPr sz="1600"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17907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6pPr>
      <a:lvl7pPr marL="22479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7pPr>
      <a:lvl8pPr marL="27051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8pPr>
      <a:lvl9pPr marL="31623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op blue"/>
          <p:cNvPicPr>
            <a:picLocks noChangeAspect="1" noChangeArrowheads="1"/>
          </p:cNvPicPr>
          <p:nvPr/>
        </p:nvPicPr>
        <p:blipFill>
          <a:blip r:embed="rId11"/>
          <a:srcRect l="23065"/>
          <a:stretch>
            <a:fillRect/>
          </a:stretch>
        </p:blipFill>
        <p:spPr bwMode="auto">
          <a:xfrm>
            <a:off x="0" y="0"/>
            <a:ext cx="915035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white">
          <a:xfrm>
            <a:off x="736600" y="109538"/>
            <a:ext cx="56642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153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6038" rIns="45720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3"/>
            <a:r>
              <a:rPr lang="en-US" altLang="en-US"/>
              <a:t>Third level</a:t>
            </a:r>
          </a:p>
        </p:txBody>
      </p:sp>
      <p:sp>
        <p:nvSpPr>
          <p:cNvPr id="3198981" name="Line 5"/>
          <p:cNvSpPr>
            <a:spLocks noChangeShapeType="1"/>
          </p:cNvSpPr>
          <p:nvPr/>
        </p:nvSpPr>
        <p:spPr bwMode="auto">
          <a:xfrm>
            <a:off x="-17463" y="6856413"/>
            <a:ext cx="91614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7174" name="Picture 6" descr="best ver2b seal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003264"/>
              </a:clrFrom>
              <a:clrTo>
                <a:srgbClr val="00326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400" y="157163"/>
            <a:ext cx="7620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98987" name="AcnSubjectTitle_ID_3198987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836613" y="1420813"/>
            <a:ext cx="69850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600" b="1" dirty="0">
                <a:solidFill>
                  <a:srgbClr val="000000"/>
                </a:solidFill>
              </a:rPr>
              <a:t>Subject Title</a:t>
            </a:r>
          </a:p>
        </p:txBody>
      </p:sp>
      <p:sp>
        <p:nvSpPr>
          <p:cNvPr id="3198988" name="AcnFootnote_ID_3198988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836613" y="6254750"/>
            <a:ext cx="5564187" cy="334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marL="538163" indent="-5381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*	Footnote</a:t>
            </a:r>
          </a:p>
          <a:p>
            <a:pPr marL="538163" indent="-538163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Source:	Source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038600" y="6445250"/>
            <a:ext cx="1066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6675420D-CD84-4F3B-B8B6-EF0F67C2EF0E}" type="slidenum">
              <a:rPr lang="en-US" sz="1000">
                <a:solidFill>
                  <a:srgbClr val="000000"/>
                </a:solidFill>
              </a:rPr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626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</p:sldLayoutIdLst>
  <p:transition/>
  <p:hf hdr="0" ftr="0" dt="0"/>
  <p:txStyles>
    <p:titleStyle>
      <a:lvl1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2pPr>
      <a:lvl3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3pPr>
      <a:lvl4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4pPr>
      <a:lvl5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5pPr>
      <a:lvl6pPr marL="4572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6pPr>
      <a:lvl7pPr marL="9144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7pPr>
      <a:lvl8pPr marL="13716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8pPr>
      <a:lvl9pPr marL="18288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9pPr>
    </p:titleStyle>
    <p:bodyStyle>
      <a:lvl1pPr marL="381000" indent="-381000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SzPct val="80000"/>
        <a:buFont typeface="Wingdings" pitchFamily="2" charset="2"/>
        <a:buChar char="n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568325" indent="-222250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SzPct val="115000"/>
        <a:buFont typeface="Calibri" pitchFamily="34" charset="0"/>
        <a:buChar char="•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739775" indent="-3429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AutoNum type="alphaUcPeriod"/>
        <a:defRPr>
          <a:solidFill>
            <a:schemeClr val="tx1"/>
          </a:solidFill>
          <a:latin typeface="+mn-lt"/>
          <a:ea typeface="Calibri" pitchFamily="34" charset="0"/>
          <a:cs typeface="Calibri" pitchFamily="34" charset="0"/>
        </a:defRPr>
      </a:lvl3pPr>
      <a:lvl4pPr marL="914400" indent="-346075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Font typeface="Symbol" pitchFamily="18" charset="2"/>
        <a:buChar char="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1333500" indent="-304800" algn="l" rtl="0" eaLnBrk="0" fontAlgn="base" hangingPunct="0">
        <a:spcBef>
          <a:spcPct val="0"/>
        </a:spcBef>
        <a:spcAft>
          <a:spcPts val="1200"/>
        </a:spcAft>
        <a:buClr>
          <a:schemeClr val="tx1"/>
        </a:buClr>
        <a:buChar char="–"/>
        <a:defRPr sz="1600"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17907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6pPr>
      <a:lvl7pPr marL="22479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7pPr>
      <a:lvl8pPr marL="27051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8pPr>
      <a:lvl9pPr marL="31623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op blue"/>
          <p:cNvPicPr>
            <a:picLocks noChangeAspect="1" noChangeArrowheads="1"/>
          </p:cNvPicPr>
          <p:nvPr/>
        </p:nvPicPr>
        <p:blipFill>
          <a:blip r:embed="rId11"/>
          <a:srcRect l="23065"/>
          <a:stretch>
            <a:fillRect/>
          </a:stretch>
        </p:blipFill>
        <p:spPr bwMode="auto">
          <a:xfrm>
            <a:off x="0" y="0"/>
            <a:ext cx="915035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white">
          <a:xfrm>
            <a:off x="736600" y="109538"/>
            <a:ext cx="56642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153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6038" rIns="45720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3"/>
            <a:r>
              <a:rPr lang="en-US" altLang="en-US"/>
              <a:t>Third level</a:t>
            </a:r>
          </a:p>
        </p:txBody>
      </p:sp>
      <p:sp>
        <p:nvSpPr>
          <p:cNvPr id="3198981" name="Line 5"/>
          <p:cNvSpPr>
            <a:spLocks noChangeShapeType="1"/>
          </p:cNvSpPr>
          <p:nvPr/>
        </p:nvSpPr>
        <p:spPr bwMode="auto">
          <a:xfrm>
            <a:off x="-17463" y="6856413"/>
            <a:ext cx="91614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7174" name="Picture 6" descr="best ver2b seal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003264"/>
              </a:clrFrom>
              <a:clrTo>
                <a:srgbClr val="00326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400" y="157163"/>
            <a:ext cx="7620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98987" name="AcnSubjectTitle_ID_3198987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836613" y="1420813"/>
            <a:ext cx="69850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600" b="1" dirty="0">
                <a:solidFill>
                  <a:srgbClr val="000000"/>
                </a:solidFill>
              </a:rPr>
              <a:t>Subject Title</a:t>
            </a:r>
          </a:p>
        </p:txBody>
      </p:sp>
      <p:sp>
        <p:nvSpPr>
          <p:cNvPr id="3198988" name="AcnFootnote_ID_3198988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836613" y="6254750"/>
            <a:ext cx="5564187" cy="334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marL="538163" indent="-5381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*	Footnote</a:t>
            </a:r>
          </a:p>
          <a:p>
            <a:pPr marL="538163" indent="-538163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Source:	Source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038600" y="6445250"/>
            <a:ext cx="1066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6675420D-CD84-4F3B-B8B6-EF0F67C2EF0E}" type="slidenum">
              <a:rPr lang="en-US" sz="1000">
                <a:solidFill>
                  <a:srgbClr val="000000"/>
                </a:solidFill>
              </a:rPr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113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transition/>
  <p:hf hdr="0" ftr="0" dt="0"/>
  <p:txStyles>
    <p:titleStyle>
      <a:lvl1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2pPr>
      <a:lvl3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3pPr>
      <a:lvl4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4pPr>
      <a:lvl5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5pPr>
      <a:lvl6pPr marL="4572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6pPr>
      <a:lvl7pPr marL="9144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7pPr>
      <a:lvl8pPr marL="13716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8pPr>
      <a:lvl9pPr marL="18288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9pPr>
    </p:titleStyle>
    <p:bodyStyle>
      <a:lvl1pPr marL="381000" indent="-381000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SzPct val="80000"/>
        <a:buFont typeface="Wingdings" pitchFamily="2" charset="2"/>
        <a:buChar char="n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568325" indent="-222250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SzPct val="115000"/>
        <a:buFont typeface="Calibri" pitchFamily="34" charset="0"/>
        <a:buChar char="•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739775" indent="-3429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AutoNum type="alphaUcPeriod"/>
        <a:defRPr>
          <a:solidFill>
            <a:schemeClr val="tx1"/>
          </a:solidFill>
          <a:latin typeface="+mn-lt"/>
          <a:ea typeface="Calibri" pitchFamily="34" charset="0"/>
          <a:cs typeface="Calibri" pitchFamily="34" charset="0"/>
        </a:defRPr>
      </a:lvl3pPr>
      <a:lvl4pPr marL="914400" indent="-346075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Font typeface="Symbol" pitchFamily="18" charset="2"/>
        <a:buChar char="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1333500" indent="-304800" algn="l" rtl="0" eaLnBrk="0" fontAlgn="base" hangingPunct="0">
        <a:spcBef>
          <a:spcPct val="0"/>
        </a:spcBef>
        <a:spcAft>
          <a:spcPts val="1200"/>
        </a:spcAft>
        <a:buClr>
          <a:schemeClr val="tx1"/>
        </a:buClr>
        <a:buChar char="–"/>
        <a:defRPr sz="1600"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17907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6pPr>
      <a:lvl7pPr marL="22479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7pPr>
      <a:lvl8pPr marL="27051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8pPr>
      <a:lvl9pPr marL="31623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op blue"/>
          <p:cNvPicPr>
            <a:picLocks noChangeAspect="1" noChangeArrowheads="1"/>
          </p:cNvPicPr>
          <p:nvPr/>
        </p:nvPicPr>
        <p:blipFill>
          <a:blip r:embed="rId11"/>
          <a:srcRect l="23065"/>
          <a:stretch>
            <a:fillRect/>
          </a:stretch>
        </p:blipFill>
        <p:spPr bwMode="auto">
          <a:xfrm>
            <a:off x="0" y="0"/>
            <a:ext cx="915035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white">
          <a:xfrm>
            <a:off x="736600" y="109538"/>
            <a:ext cx="56642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153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6038" rIns="45720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3"/>
            <a:r>
              <a:rPr lang="en-US" altLang="en-US"/>
              <a:t>Third level</a:t>
            </a:r>
          </a:p>
        </p:txBody>
      </p:sp>
      <p:sp>
        <p:nvSpPr>
          <p:cNvPr id="3198981" name="Line 5"/>
          <p:cNvSpPr>
            <a:spLocks noChangeShapeType="1"/>
          </p:cNvSpPr>
          <p:nvPr/>
        </p:nvSpPr>
        <p:spPr bwMode="auto">
          <a:xfrm>
            <a:off x="-17463" y="6856413"/>
            <a:ext cx="91614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7174" name="Picture 6" descr="best ver2b seal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003264"/>
              </a:clrFrom>
              <a:clrTo>
                <a:srgbClr val="00326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400" y="157163"/>
            <a:ext cx="7620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98987" name="AcnSubjectTitle_ID_3198987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836613" y="1420813"/>
            <a:ext cx="69850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600" b="1" dirty="0">
                <a:solidFill>
                  <a:srgbClr val="000000"/>
                </a:solidFill>
              </a:rPr>
              <a:t>Subject Title</a:t>
            </a:r>
          </a:p>
        </p:txBody>
      </p:sp>
      <p:sp>
        <p:nvSpPr>
          <p:cNvPr id="3198988" name="AcnFootnote_ID_3198988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836613" y="6254750"/>
            <a:ext cx="5564187" cy="334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marL="538163" indent="-5381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*	Footnote</a:t>
            </a:r>
          </a:p>
          <a:p>
            <a:pPr marL="538163" indent="-538163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Source:	Source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038600" y="6445250"/>
            <a:ext cx="1066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6675420D-CD84-4F3B-B8B6-EF0F67C2EF0E}" type="slidenum">
              <a:rPr lang="en-US" sz="1000">
                <a:solidFill>
                  <a:srgbClr val="000000"/>
                </a:solidFill>
              </a:rPr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291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</p:sldLayoutIdLst>
  <p:transition/>
  <p:hf hdr="0" ftr="0" dt="0"/>
  <p:txStyles>
    <p:titleStyle>
      <a:lvl1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2pPr>
      <a:lvl3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3pPr>
      <a:lvl4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4pPr>
      <a:lvl5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5pPr>
      <a:lvl6pPr marL="4572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6pPr>
      <a:lvl7pPr marL="9144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7pPr>
      <a:lvl8pPr marL="13716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8pPr>
      <a:lvl9pPr marL="18288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9pPr>
    </p:titleStyle>
    <p:bodyStyle>
      <a:lvl1pPr marL="381000" indent="-381000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SzPct val="80000"/>
        <a:buFont typeface="Wingdings" pitchFamily="2" charset="2"/>
        <a:buChar char="n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568325" indent="-222250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SzPct val="115000"/>
        <a:buFont typeface="Calibri" pitchFamily="34" charset="0"/>
        <a:buChar char="•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739775" indent="-3429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AutoNum type="alphaUcPeriod"/>
        <a:defRPr>
          <a:solidFill>
            <a:schemeClr val="tx1"/>
          </a:solidFill>
          <a:latin typeface="+mn-lt"/>
          <a:ea typeface="Calibri" pitchFamily="34" charset="0"/>
          <a:cs typeface="Calibri" pitchFamily="34" charset="0"/>
        </a:defRPr>
      </a:lvl3pPr>
      <a:lvl4pPr marL="914400" indent="-346075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Font typeface="Symbol" pitchFamily="18" charset="2"/>
        <a:buChar char="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1333500" indent="-304800" algn="l" rtl="0" eaLnBrk="0" fontAlgn="base" hangingPunct="0">
        <a:spcBef>
          <a:spcPct val="0"/>
        </a:spcBef>
        <a:spcAft>
          <a:spcPts val="1200"/>
        </a:spcAft>
        <a:buClr>
          <a:schemeClr val="tx1"/>
        </a:buClr>
        <a:buChar char="–"/>
        <a:defRPr sz="1600"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17907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6pPr>
      <a:lvl7pPr marL="22479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7pPr>
      <a:lvl8pPr marL="27051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8pPr>
      <a:lvl9pPr marL="31623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op blue"/>
          <p:cNvPicPr>
            <a:picLocks noChangeAspect="1" noChangeArrowheads="1"/>
          </p:cNvPicPr>
          <p:nvPr/>
        </p:nvPicPr>
        <p:blipFill>
          <a:blip r:embed="rId11"/>
          <a:srcRect l="23065"/>
          <a:stretch>
            <a:fillRect/>
          </a:stretch>
        </p:blipFill>
        <p:spPr bwMode="auto">
          <a:xfrm>
            <a:off x="0" y="0"/>
            <a:ext cx="915035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white">
          <a:xfrm>
            <a:off x="736600" y="109538"/>
            <a:ext cx="56642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153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6038" rIns="45720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3"/>
            <a:r>
              <a:rPr lang="en-US" altLang="en-US"/>
              <a:t>Third level</a:t>
            </a:r>
          </a:p>
        </p:txBody>
      </p:sp>
      <p:sp>
        <p:nvSpPr>
          <p:cNvPr id="3198981" name="Line 5"/>
          <p:cNvSpPr>
            <a:spLocks noChangeShapeType="1"/>
          </p:cNvSpPr>
          <p:nvPr/>
        </p:nvSpPr>
        <p:spPr bwMode="auto">
          <a:xfrm>
            <a:off x="-17463" y="6856413"/>
            <a:ext cx="91614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7174" name="Picture 6" descr="best ver2b seal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003264"/>
              </a:clrFrom>
              <a:clrTo>
                <a:srgbClr val="00326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400" y="157163"/>
            <a:ext cx="7620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98987" name="AcnSubjectTitle_ID_3198987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836613" y="1420813"/>
            <a:ext cx="69850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600" b="1" dirty="0">
                <a:solidFill>
                  <a:srgbClr val="000000"/>
                </a:solidFill>
              </a:rPr>
              <a:t>Subject Title</a:t>
            </a:r>
          </a:p>
        </p:txBody>
      </p:sp>
      <p:sp>
        <p:nvSpPr>
          <p:cNvPr id="3198988" name="AcnFootnote_ID_3198988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836613" y="6254750"/>
            <a:ext cx="5564187" cy="334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marL="538163" indent="-5381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*	Footnote</a:t>
            </a:r>
          </a:p>
          <a:p>
            <a:pPr marL="538163" indent="-538163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Source:	Source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038600" y="6445250"/>
            <a:ext cx="1066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6675420D-CD84-4F3B-B8B6-EF0F67C2EF0E}" type="slidenum">
              <a:rPr lang="en-US" sz="1000">
                <a:solidFill>
                  <a:srgbClr val="000000"/>
                </a:solidFill>
              </a:rPr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442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</p:sldLayoutIdLst>
  <p:transition/>
  <p:hf hdr="0" ftr="0" dt="0"/>
  <p:txStyles>
    <p:titleStyle>
      <a:lvl1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2pPr>
      <a:lvl3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3pPr>
      <a:lvl4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4pPr>
      <a:lvl5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5pPr>
      <a:lvl6pPr marL="4572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6pPr>
      <a:lvl7pPr marL="9144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7pPr>
      <a:lvl8pPr marL="13716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8pPr>
      <a:lvl9pPr marL="18288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9pPr>
    </p:titleStyle>
    <p:bodyStyle>
      <a:lvl1pPr marL="381000" indent="-381000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SzPct val="80000"/>
        <a:buFont typeface="Wingdings" pitchFamily="2" charset="2"/>
        <a:buChar char="n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568325" indent="-222250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SzPct val="115000"/>
        <a:buFont typeface="Calibri" pitchFamily="34" charset="0"/>
        <a:buChar char="•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739775" indent="-3429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AutoNum type="alphaUcPeriod"/>
        <a:defRPr>
          <a:solidFill>
            <a:schemeClr val="tx1"/>
          </a:solidFill>
          <a:latin typeface="+mn-lt"/>
          <a:ea typeface="Calibri" pitchFamily="34" charset="0"/>
          <a:cs typeface="Calibri" pitchFamily="34" charset="0"/>
        </a:defRPr>
      </a:lvl3pPr>
      <a:lvl4pPr marL="914400" indent="-346075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Font typeface="Symbol" pitchFamily="18" charset="2"/>
        <a:buChar char="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1333500" indent="-304800" algn="l" rtl="0" eaLnBrk="0" fontAlgn="base" hangingPunct="0">
        <a:spcBef>
          <a:spcPct val="0"/>
        </a:spcBef>
        <a:spcAft>
          <a:spcPts val="1200"/>
        </a:spcAft>
        <a:buClr>
          <a:schemeClr val="tx1"/>
        </a:buClr>
        <a:buChar char="–"/>
        <a:defRPr sz="1600"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17907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6pPr>
      <a:lvl7pPr marL="22479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7pPr>
      <a:lvl8pPr marL="27051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8pPr>
      <a:lvl9pPr marL="31623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ChangeArrowheads="1"/>
          </p:cNvSpPr>
          <p:nvPr/>
        </p:nvSpPr>
        <p:spPr bwMode="auto">
          <a:xfrm>
            <a:off x="0" y="0"/>
            <a:ext cx="9144000" cy="3352800"/>
          </a:xfrm>
          <a:prstGeom prst="rect">
            <a:avLst/>
          </a:prstGeom>
          <a:solidFill>
            <a:srgbClr val="0033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31746" name="Rectangle 3"/>
          <p:cNvSpPr>
            <a:spLocks noChangeArrowheads="1"/>
          </p:cNvSpPr>
          <p:nvPr/>
        </p:nvSpPr>
        <p:spPr bwMode="white">
          <a:xfrm>
            <a:off x="152400" y="838200"/>
            <a:ext cx="65532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008" tIns="32004" rIns="64008" bIns="32004" anchor="ctr"/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2800" b="1" dirty="0">
                <a:solidFill>
                  <a:srgbClr val="FFFFFF"/>
                </a:solidFill>
                <a:latin typeface="Calibri" pitchFamily="34" charset="0"/>
              </a:rPr>
              <a:t>Alzheimer’s Advisory Council</a:t>
            </a:r>
          </a:p>
        </p:txBody>
      </p:sp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762000"/>
            <a:ext cx="1487488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82880" y="3886200"/>
            <a:ext cx="8737600" cy="20621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3366"/>
                </a:solidFill>
                <a:latin typeface="Calibri" panose="020F0502020204030204" pitchFamily="34" charset="0"/>
              </a:rPr>
              <a:t>Executive Office of Elder Affairs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3366"/>
                </a:solidFill>
                <a:latin typeface="Calibri" panose="020F0502020204030204" pitchFamily="34" charset="0"/>
              </a:rPr>
              <a:t>Elizabeth Chen, Secretary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 i="1" dirty="0">
              <a:solidFill>
                <a:srgbClr val="003366"/>
              </a:solidFill>
              <a:latin typeface="Calibri" panose="020F050202020403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003366"/>
                </a:solidFill>
                <a:latin typeface="Calibri" pitchFamily="34" charset="0"/>
              </a:rPr>
              <a:t>December 7, 2021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003366"/>
                </a:solidFill>
                <a:latin typeface="Calibri" pitchFamily="34" charset="0"/>
              </a:rPr>
              <a:t>3:00-5:00 pm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003366"/>
                </a:solidFill>
                <a:latin typeface="Calibri" pitchFamily="34" charset="0"/>
              </a:rPr>
              <a:t>Video Conference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4406900" y="6471593"/>
            <a:ext cx="368300" cy="2308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83C540-42E0-4AF8-B731-9284928D3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AEDD70FA-59E1-4157-923E-C4A67B08AD84}" type="slidenum">
              <a:rPr lang="en-US" smtClean="0"/>
              <a:pPr fontAlgn="base">
                <a:spcAft>
                  <a:spcPct val="0"/>
                </a:spcAft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47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"/>
          <p:cNvSpPr txBox="1">
            <a:spLocks noGrp="1"/>
          </p:cNvSpPr>
          <p:nvPr>
            <p:ph type="title"/>
          </p:nvPr>
        </p:nvSpPr>
        <p:spPr>
          <a:xfrm>
            <a:off x="1752600" y="218760"/>
            <a:ext cx="3932854" cy="499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300" dirty="0">
                <a:latin typeface="Arial"/>
                <a:ea typeface="Arial"/>
                <a:cs typeface="Arial"/>
                <a:sym typeface="Arial"/>
              </a:rPr>
              <a:t>2. Public Project Scoring</a:t>
            </a:r>
            <a:endParaRPr sz="2300" dirty="0"/>
          </a:p>
        </p:txBody>
      </p:sp>
      <p:sp>
        <p:nvSpPr>
          <p:cNvPr id="74" name="Google Shape;74;p4"/>
          <p:cNvSpPr txBox="1"/>
          <p:nvPr/>
        </p:nvSpPr>
        <p:spPr>
          <a:xfrm>
            <a:off x="515686" y="1095327"/>
            <a:ext cx="3932854" cy="5543913"/>
          </a:xfrm>
          <a:prstGeom prst="rect">
            <a:avLst/>
          </a:prstGeom>
          <a:noFill/>
          <a:ln w="28575">
            <a:solidFill>
              <a:srgbClr val="FFC70A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Updates &amp; Accomplishments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Continue to identify potential programs where the age and dementia friendly design criteria could be included  with a special focus on ARPA funds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Keep the partnerships that we have cultivated around this initiative informed of our work with respect to design criteria for age and dementia friendly physical infrastructure.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lnSpc>
                <a:spcPct val="107000"/>
              </a:lnSpc>
              <a:spcAft>
                <a:spcPts val="0"/>
              </a:spcAft>
              <a:buClr>
                <a:schemeClr val="dk1"/>
              </a:buClr>
              <a:buSzPts val="2000"/>
            </a:pPr>
            <a:endParaRPr lang="en-US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74;p4">
            <a:extLst>
              <a:ext uri="{FF2B5EF4-FFF2-40B4-BE49-F238E27FC236}">
                <a16:creationId xmlns:a16="http://schemas.microsoft.com/office/drawing/2014/main" id="{65E9C109-F55F-4EB6-B70D-220E88C27E64}"/>
              </a:ext>
            </a:extLst>
          </p:cNvPr>
          <p:cNvSpPr txBox="1"/>
          <p:nvPr/>
        </p:nvSpPr>
        <p:spPr>
          <a:xfrm>
            <a:off x="4756061" y="1094686"/>
            <a:ext cx="3886200" cy="5544554"/>
          </a:xfrm>
          <a:prstGeom prst="rect">
            <a:avLst/>
          </a:prstGeom>
          <a:noFill/>
          <a:ln w="28575">
            <a:solidFill>
              <a:srgbClr val="FFC70A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Next Steps</a:t>
            </a:r>
            <a:endParaRPr lang="en-US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 algn="l">
              <a:lnSpc>
                <a:spcPct val="107000"/>
              </a:lnSpc>
              <a:spcAft>
                <a:spcPts val="150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Attempt to track some state ARPA streams that might be good candidates for the inclusion of age and dementia design criteria</a:t>
            </a:r>
          </a:p>
          <a:p>
            <a:pPr marL="342900" indent="-342900" algn="l">
              <a:lnSpc>
                <a:spcPct val="107000"/>
              </a:lnSpc>
              <a:spcAft>
                <a:spcPts val="150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After the age and dementia friendly design criteria is reviewed, circle back to the state officials managing procurement processes with specific recommendations</a:t>
            </a:r>
          </a:p>
          <a:p>
            <a:pPr marL="342900" indent="-342900" algn="l"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latin typeface="Calibri"/>
                <a:cs typeface="Calibri"/>
                <a:sym typeface="Calibri"/>
              </a:rPr>
              <a:t>Encourage AF/DF communities to use the guide in funding proposals</a:t>
            </a:r>
          </a:p>
        </p:txBody>
      </p:sp>
      <p:pic>
        <p:nvPicPr>
          <p:cNvPr id="6" name="Picture 4" descr="checklist png - Clip Art Library">
            <a:extLst>
              <a:ext uri="{FF2B5EF4-FFF2-40B4-BE49-F238E27FC236}">
                <a16:creationId xmlns:a16="http://schemas.microsoft.com/office/drawing/2014/main" id="{589134F0-0A1E-4244-A3DB-7BB9198CE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816"/>
            <a:ext cx="985837" cy="88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880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"/>
          <p:cNvSpPr txBox="1">
            <a:spLocks noGrp="1"/>
          </p:cNvSpPr>
          <p:nvPr>
            <p:ph type="title"/>
          </p:nvPr>
        </p:nvSpPr>
        <p:spPr>
          <a:xfrm>
            <a:off x="1447800" y="234953"/>
            <a:ext cx="4419600" cy="444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en-US" dirty="0">
                <a:latin typeface="Arial"/>
                <a:ea typeface="Arial"/>
                <a:cs typeface="Arial"/>
                <a:sym typeface="Arial"/>
              </a:rPr>
            </a:br>
            <a:br>
              <a:rPr lang="en-US" dirty="0">
                <a:latin typeface="Arial"/>
                <a:ea typeface="Arial"/>
                <a:cs typeface="Arial"/>
                <a:sym typeface="Arial"/>
              </a:rPr>
            </a:br>
            <a:r>
              <a:rPr lang="en-US" dirty="0">
                <a:latin typeface="Arial"/>
                <a:ea typeface="Arial"/>
                <a:cs typeface="Arial"/>
                <a:sym typeface="Arial"/>
              </a:rPr>
              <a:t>Challenges and  Solutions</a:t>
            </a:r>
            <a:endParaRPr dirty="0"/>
          </a:p>
        </p:txBody>
      </p:sp>
      <p:sp>
        <p:nvSpPr>
          <p:cNvPr id="88" name="Google Shape;88;p5"/>
          <p:cNvSpPr txBox="1"/>
          <p:nvPr/>
        </p:nvSpPr>
        <p:spPr>
          <a:xfrm>
            <a:off x="266700" y="901114"/>
            <a:ext cx="8610600" cy="5828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Challenges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7000"/>
              </a:lnSpc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Developing a shared and consistent meaning of age and dementia friendly design </a:t>
            </a:r>
          </a:p>
          <a:p>
            <a:pPr marR="0" lvl="0" algn="l" rtl="0">
              <a:lnSpc>
                <a:spcPct val="107000"/>
              </a:lnSpc>
              <a:spcAft>
                <a:spcPts val="0"/>
              </a:spcAft>
              <a:buClr>
                <a:schemeClr val="dk1"/>
              </a:buClr>
              <a:buSzPts val="2000"/>
            </a:pPr>
            <a:endParaRPr lang="en-US"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7000"/>
              </a:lnSpc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Clearly articulate to state procurement officials the age and dementia friendly design criteria and the importance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/benefits 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including such criteria in the procurement process</a:t>
            </a:r>
          </a:p>
          <a:p>
            <a:pPr marR="0" lvl="0" algn="l" rtl="0">
              <a:lnSpc>
                <a:spcPct val="107000"/>
              </a:lnSpc>
              <a:spcAft>
                <a:spcPts val="0"/>
              </a:spcAft>
              <a:buClr>
                <a:schemeClr val="dk1"/>
              </a:buClr>
              <a:buSzPts val="2000"/>
            </a:pPr>
            <a:endParaRPr lang="en-US"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7000"/>
              </a:lnSpc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Reaching the long-term goal of having </a:t>
            </a:r>
            <a:r>
              <a:rPr lang="en-US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many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the state’s procurement processes reflect the needs of older adults and all people living with dementia </a:t>
            </a:r>
          </a:p>
          <a:p>
            <a:pPr marR="0" lvl="0" algn="l" rtl="0">
              <a:lnSpc>
                <a:spcPct val="107000"/>
              </a:lnSpc>
              <a:spcAft>
                <a:spcPts val="0"/>
              </a:spcAft>
              <a:buClr>
                <a:schemeClr val="dk1"/>
              </a:buClr>
              <a:buSzPts val="2000"/>
            </a:pPr>
            <a:endParaRPr lang="en-US"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Solutions</a:t>
            </a:r>
            <a:endParaRPr lang="en-US" sz="2000" b="1" dirty="0">
              <a:solidFill>
                <a:schemeClr val="dk1"/>
              </a:solidFill>
              <a:latin typeface="Calibri"/>
              <a:cs typeface="Calibri"/>
              <a:sym typeface="Arial"/>
            </a:endParaRPr>
          </a:p>
          <a:p>
            <a:pPr marL="342900" marR="0" lvl="0" indent="-342900" algn="l" rtl="0">
              <a:lnSpc>
                <a:spcPct val="107000"/>
              </a:lnSpc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Continue to build partnerships with the design, planning and procurement communities to build a common language and meaning of age and dementia design</a:t>
            </a:r>
          </a:p>
          <a:p>
            <a:pPr marR="0" lvl="0" algn="l" rtl="0">
              <a:lnSpc>
                <a:spcPct val="107000"/>
              </a:lnSpc>
              <a:spcAft>
                <a:spcPts val="0"/>
              </a:spcAft>
              <a:buClr>
                <a:schemeClr val="dk1"/>
              </a:buClr>
              <a:buSzPts val="2000"/>
            </a:pPr>
            <a:endParaRPr lang="en-US"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7000"/>
              </a:lnSpc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Optimistically persist in making MA procurement processes all age and dementia  friendly</a:t>
            </a:r>
          </a:p>
        </p:txBody>
      </p:sp>
      <p:pic>
        <p:nvPicPr>
          <p:cNvPr id="3" name="Picture 2" descr="Person running fast to jump over precipice between two mountains">
            <a:extLst>
              <a:ext uri="{FF2B5EF4-FFF2-40B4-BE49-F238E27FC236}">
                <a16:creationId xmlns:a16="http://schemas.microsoft.com/office/drawing/2014/main" id="{963496AC-AF2C-4CB1-95A1-6112B5A485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" cy="91417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"/>
          <p:cNvSpPr txBox="1">
            <a:spLocks noGrp="1"/>
          </p:cNvSpPr>
          <p:nvPr>
            <p:ph type="title"/>
          </p:nvPr>
        </p:nvSpPr>
        <p:spPr>
          <a:xfrm>
            <a:off x="1524000" y="213087"/>
            <a:ext cx="3810000" cy="46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DISCUSSION (20 min)</a:t>
            </a:r>
            <a:endParaRPr dirty="0"/>
          </a:p>
        </p:txBody>
      </p:sp>
      <p:sp>
        <p:nvSpPr>
          <p:cNvPr id="101" name="Google Shape;101;p6"/>
          <p:cNvSpPr txBox="1"/>
          <p:nvPr/>
        </p:nvSpPr>
        <p:spPr>
          <a:xfrm>
            <a:off x="618308" y="1371600"/>
            <a:ext cx="7839900" cy="47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300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Discussion 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300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comes to mind when we ask: “What does dementia friendly design look like to you?”</a:t>
            </a:r>
            <a:endParaRPr lang="en-US" sz="2000" dirty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300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Are you aware of any additional state programs that we should consider incorporating the age and dementia design criteria? </a:t>
            </a:r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300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you share with the Council any examples of age and dementia design that you have observed in your own experiences?</a:t>
            </a:r>
            <a:b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lnSpc>
                <a:spcPct val="107000"/>
              </a:lnSpc>
              <a:spcBef>
                <a:spcPts val="0"/>
              </a:spcBef>
              <a:spcAft>
                <a:spcPts val="1400"/>
              </a:spcAft>
              <a:buClr>
                <a:schemeClr val="dk1"/>
              </a:buClr>
              <a:buSzPts val="2000"/>
            </a:pPr>
            <a:endParaRPr lang="en-US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6" descr="Free Discussion Clip Art with No Background - ClipartKe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3949"/>
            <a:ext cx="1385887" cy="938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"/>
          <p:cNvSpPr/>
          <p:nvPr/>
        </p:nvSpPr>
        <p:spPr>
          <a:xfrm>
            <a:off x="-35664" y="0"/>
            <a:ext cx="9179664" cy="1966215"/>
          </a:xfrm>
          <a:prstGeom prst="rect">
            <a:avLst/>
          </a:prstGeom>
          <a:solidFill>
            <a:srgbClr val="003366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"/>
          <p:cNvSpPr/>
          <p:nvPr/>
        </p:nvSpPr>
        <p:spPr>
          <a:xfrm>
            <a:off x="35664" y="457200"/>
            <a:ext cx="7777373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000" tIns="32000" rIns="64000" bIns="32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Alzheimer’s Advisory Council</a:t>
            </a:r>
            <a:endParaRPr dirty="0"/>
          </a:p>
          <a:p>
            <a:pPr marL="0" marR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73424" y="173965"/>
            <a:ext cx="1550554" cy="160847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"/>
          <p:cNvSpPr txBox="1"/>
          <p:nvPr/>
        </p:nvSpPr>
        <p:spPr>
          <a:xfrm>
            <a:off x="370736" y="2296338"/>
            <a:ext cx="8253242" cy="2708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 i="0" u="none" strike="noStrike" cap="none" dirty="0">
              <a:solidFill>
                <a:srgbClr val="00359E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400" b="1" i="0" u="none" strike="noStrike" cap="none" dirty="0">
                <a:solidFill>
                  <a:srgbClr val="00359E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Brief Summary of Grant Awarded to the </a:t>
            </a:r>
          </a:p>
          <a:p>
            <a:pPr marL="0" marR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400" b="1" dirty="0">
                <a:solidFill>
                  <a:srgbClr val="00359E"/>
                </a:solidFill>
                <a:latin typeface="Calibri" panose="020F0502020204030204" pitchFamily="34" charset="0"/>
                <a:cs typeface="Calibri"/>
                <a:sym typeface="Calibri"/>
              </a:rPr>
              <a:t>Alzheimer’s Family Caregiver Support Center of Cape Cod </a:t>
            </a:r>
          </a:p>
          <a:p>
            <a:pPr marL="0" marR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400" b="1" dirty="0">
                <a:solidFill>
                  <a:srgbClr val="00359E"/>
                </a:solidFill>
                <a:latin typeface="Calibri" panose="020F0502020204030204" pitchFamily="34" charset="0"/>
                <a:cs typeface="Calibri"/>
                <a:sym typeface="Calibri"/>
              </a:rPr>
              <a:t>from the Administration for Community Living </a:t>
            </a:r>
            <a:endParaRPr sz="2400" b="1" dirty="0">
              <a:solidFill>
                <a:srgbClr val="00359E"/>
              </a:solidFill>
              <a:latin typeface="Calibri" panose="020F0502020204030204" pitchFamily="34" charset="0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solidFill>
                <a:srgbClr val="00359E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359E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December 7, </a:t>
            </a:r>
            <a:r>
              <a:rPr lang="en-US" sz="2400" b="1" i="0" u="none" strike="noStrike" cap="none" dirty="0">
                <a:solidFill>
                  <a:srgbClr val="00359E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2021</a:t>
            </a:r>
            <a:endParaRPr sz="2000" b="1" i="0" u="none" strike="noStrike" cap="none" dirty="0">
              <a:solidFill>
                <a:srgbClr val="003366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"/>
          <p:cNvSpPr/>
          <p:nvPr/>
        </p:nvSpPr>
        <p:spPr>
          <a:xfrm>
            <a:off x="4406900" y="6471593"/>
            <a:ext cx="368300" cy="2308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"/>
          <p:cNvSpPr txBox="1"/>
          <p:nvPr/>
        </p:nvSpPr>
        <p:spPr>
          <a:xfrm>
            <a:off x="533400" y="5715000"/>
            <a:ext cx="540003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Noto Sans Symbols"/>
              <a:buNone/>
            </a:pPr>
            <a:r>
              <a:rPr lang="en-US" sz="1600" b="1" dirty="0">
                <a:solidFill>
                  <a:srgbClr val="003366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Molly Purdue, PhD, Executive Director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Noto Sans Symbols"/>
              <a:buNone/>
            </a:pPr>
            <a:r>
              <a:rPr lang="en-US" sz="1600" b="1" dirty="0">
                <a:solidFill>
                  <a:srgbClr val="003366"/>
                </a:solidFill>
                <a:latin typeface="Calibri" panose="020F0502020204030204" pitchFamily="34" charset="0"/>
                <a:cs typeface="Calibri"/>
              </a:rPr>
              <a:t>Alzheimer's Family Caregiver Support Center, Inc.</a:t>
            </a:r>
            <a:endParaRPr lang="en-US" sz="1600" b="1" dirty="0">
              <a:solidFill>
                <a:srgbClr val="003366"/>
              </a:solidFill>
              <a:latin typeface="Calibri" panose="020F0502020204030204" pitchFamily="34" charset="0"/>
              <a:cs typeface="Calibri"/>
              <a:sym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046547-B39C-4F48-8383-E1553132C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AEDD70FA-59E1-4157-923E-C4A67B08AD84}" type="slidenum">
              <a:rPr lang="en-US" smtClean="0"/>
              <a:pPr fontAlgn="base">
                <a:spcAft>
                  <a:spcPct val="0"/>
                </a:spcAft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371600"/>
            <a:ext cx="7467600" cy="427501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lnSpc>
                <a:spcPct val="108000"/>
              </a:lnSpc>
              <a:spcAft>
                <a:spcPts val="2000"/>
              </a:spcAft>
              <a:buClr>
                <a:srgbClr val="000000"/>
              </a:buClr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Updates &amp; Discussion </a:t>
            </a:r>
          </a:p>
          <a:p>
            <a:pPr marL="796925" lvl="1" indent="-457200">
              <a:lnSpc>
                <a:spcPct val="108000"/>
              </a:lnSpc>
              <a:spcAft>
                <a:spcPts val="200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Caregiver Support Workstream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(B. Meehan, H.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Montesino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796925" lvl="1" indent="-457200">
              <a:lnSpc>
                <a:spcPct val="108000"/>
              </a:lnSpc>
              <a:spcAft>
                <a:spcPts val="200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Quality of Care Workstream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(L. Pellegrini)</a:t>
            </a:r>
          </a:p>
          <a:p>
            <a:pPr marL="796925" lvl="1" indent="-457200">
              <a:lnSpc>
                <a:spcPct val="108000"/>
              </a:lnSpc>
              <a:spcAft>
                <a:spcPts val="200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Equitable Access &amp; Care Workstream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(J. Jackson, R. Kohl)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96925" lvl="1" indent="-457200">
              <a:lnSpc>
                <a:spcPct val="108000"/>
              </a:lnSpc>
              <a:spcAft>
                <a:spcPts val="200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Research Workstream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(A. Budson) </a:t>
            </a:r>
          </a:p>
          <a:p>
            <a:pPr marL="796925" lvl="1" indent="-457200">
              <a:lnSpc>
                <a:spcPct val="108000"/>
              </a:lnSpc>
              <a:spcAft>
                <a:spcPts val="200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Diagnosis &amp; Services Navigation Workstream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(J. Wessler, Representative Farley-Bouvier)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96925" lvl="1" indent="-457200">
              <a:lnSpc>
                <a:spcPct val="108000"/>
              </a:lnSpc>
              <a:spcAft>
                <a:spcPts val="2000"/>
              </a:spcAft>
              <a:buClr>
                <a:srgbClr val="000000"/>
              </a:buClr>
              <a:buFont typeface="+mj-lt"/>
              <a:buAutoNum type="arabicPeriod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6800" y="227295"/>
            <a:ext cx="7696200" cy="472772"/>
          </a:xfrm>
        </p:spPr>
        <p:txBody>
          <a:bodyPr/>
          <a:lstStyle/>
          <a:p>
            <a:b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Council Member Roundtable (55 min)</a:t>
            </a:r>
            <a:endParaRPr lang="en-US" sz="2500" dirty="0"/>
          </a:p>
        </p:txBody>
      </p:sp>
      <p:pic>
        <p:nvPicPr>
          <p:cNvPr id="1028" name="Picture 4" descr="717 Round Table Discussion Stock Photos, Pictures &amp;amp; Royalty-Free Images -  iStock">
            <a:extLst>
              <a:ext uri="{FF2B5EF4-FFF2-40B4-BE49-F238E27FC236}">
                <a16:creationId xmlns:a16="http://schemas.microsoft.com/office/drawing/2014/main" id="{37EEC52D-29C7-4F5F-8EDB-84A2C6305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12963"/>
            <a:ext cx="916139" cy="9014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39654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F837C-A565-4B60-8FED-BBBC7DCDA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C724A-F886-456B-9C84-A19AC6410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1770" y="1524000"/>
            <a:ext cx="7454030" cy="4267200"/>
          </a:xfrm>
        </p:spPr>
        <p:txBody>
          <a:bodyPr/>
          <a:lstStyle/>
          <a:p>
            <a:pPr marL="0" indent="0">
              <a:spcAft>
                <a:spcPts val="2500"/>
              </a:spcAft>
              <a:buClr>
                <a:schemeClr val="tx1"/>
              </a:buClr>
              <a:buSzPct val="125000"/>
              <a:buNone/>
            </a:pPr>
            <a:r>
              <a:rPr lang="en-US" sz="2300" dirty="0">
                <a:solidFill>
                  <a:schemeClr val="tx1"/>
                </a:solidFill>
              </a:rPr>
              <a:t>Council Meetings in Calendar Year 2022</a:t>
            </a:r>
          </a:p>
          <a:p>
            <a:pPr marL="687388" lvl="1" indent="-341313">
              <a:spcAft>
                <a:spcPts val="2500"/>
              </a:spcAft>
              <a:buClr>
                <a:schemeClr val="tx1"/>
              </a:buClr>
              <a:buSzPct val="100000"/>
            </a:pPr>
            <a:r>
              <a:rPr lang="en-US" sz="2000" b="0" dirty="0">
                <a:solidFill>
                  <a:schemeClr val="tx1"/>
                </a:solidFill>
              </a:rPr>
              <a:t>Quarterly Council meetings will be convened on the third  Tuesday of the month from </a:t>
            </a:r>
            <a:r>
              <a:rPr lang="en-US" sz="2000" dirty="0">
                <a:solidFill>
                  <a:schemeClr val="tx1"/>
                </a:solidFill>
              </a:rPr>
              <a:t>3:00 to 5:00 pm </a:t>
            </a:r>
            <a:r>
              <a:rPr lang="en-US" sz="2000" b="0" dirty="0">
                <a:solidFill>
                  <a:schemeClr val="tx1"/>
                </a:solidFill>
              </a:rPr>
              <a:t>on:</a:t>
            </a:r>
          </a:p>
          <a:p>
            <a:pPr marL="1035050" lvl="3" indent="-342900">
              <a:spcAft>
                <a:spcPts val="5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2000" b="0" dirty="0">
                <a:solidFill>
                  <a:schemeClr val="tx1"/>
                </a:solidFill>
              </a:rPr>
              <a:t>February 15, 2022 (video conference)</a:t>
            </a:r>
          </a:p>
          <a:p>
            <a:pPr marL="1035050" lvl="3" indent="-342900">
              <a:spcAft>
                <a:spcPts val="5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2000" b="0" dirty="0">
                <a:solidFill>
                  <a:schemeClr val="tx1"/>
                </a:solidFill>
              </a:rPr>
              <a:t>May 17, 2022</a:t>
            </a:r>
          </a:p>
          <a:p>
            <a:pPr marL="1035050" lvl="3" indent="-342900">
              <a:spcAft>
                <a:spcPts val="5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2000" b="0" dirty="0">
                <a:solidFill>
                  <a:schemeClr val="tx1"/>
                </a:solidFill>
              </a:rPr>
              <a:t>August 16, 2022</a:t>
            </a:r>
          </a:p>
          <a:p>
            <a:pPr marL="1035050" lvl="3" indent="-342900">
              <a:spcAft>
                <a:spcPts val="25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2000" b="0" dirty="0">
                <a:solidFill>
                  <a:schemeClr val="tx1"/>
                </a:solidFill>
              </a:rPr>
              <a:t>November 15, 2022</a:t>
            </a:r>
          </a:p>
          <a:p>
            <a:pPr marL="687388" lvl="1" indent="-341313">
              <a:spcAft>
                <a:spcPts val="2500"/>
              </a:spcAft>
              <a:buClr>
                <a:schemeClr val="tx1"/>
              </a:buClr>
              <a:buSzPct val="100000"/>
            </a:pPr>
            <a:r>
              <a:rPr lang="en-US" sz="2000" b="0" dirty="0">
                <a:solidFill>
                  <a:schemeClr val="tx1"/>
                </a:solidFill>
              </a:rPr>
              <a:t>Council meetings will potentially be held in person beginning </a:t>
            </a:r>
            <a:r>
              <a:rPr lang="en-US" sz="2000" b="0">
                <a:solidFill>
                  <a:schemeClr val="tx1"/>
                </a:solidFill>
              </a:rPr>
              <a:t>in May 2022</a:t>
            </a:r>
            <a:endParaRPr lang="en-US" sz="2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5354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3534" y="1600200"/>
            <a:ext cx="7391400" cy="352917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7338" marR="0" lvl="0" indent="-287338">
              <a:spcAft>
                <a:spcPts val="200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Welcome, Meeting Logistics, Introductions (10 min)</a:t>
            </a:r>
          </a:p>
          <a:p>
            <a:pPr marL="287338" indent="-287338">
              <a:spcAft>
                <a:spcPts val="200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Physical Infrastructure Workstream (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40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min)</a:t>
            </a:r>
          </a:p>
          <a:p>
            <a:pPr marL="687388" lvl="1" indent="-288925">
              <a:spcAft>
                <a:spcPts val="20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Presentation (20 min) and Discussion (20 min)</a:t>
            </a:r>
          </a:p>
          <a:p>
            <a:pPr marL="288925" marR="0" lvl="0" indent="-288925" rtl="0">
              <a:spcBef>
                <a:spcPts val="0"/>
              </a:spcBef>
              <a:spcAft>
                <a:spcPts val="2000"/>
              </a:spcAft>
              <a:buFont typeface="+mj-lt"/>
              <a:buAutoNum type="arabicPeriod"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Brief Summary of Grant Awarded to the Alzheimer’s Family Caregiver Support Center of Cape Cod (5 min)</a:t>
            </a:r>
          </a:p>
          <a:p>
            <a:pPr marL="288925" lvl="1" indent="-288925">
              <a:spcAft>
                <a:spcPts val="2000"/>
              </a:spcAft>
              <a:buClr>
                <a:srgbClr val="000000"/>
              </a:buClr>
              <a:buFont typeface="+mj-lt"/>
              <a:buAutoNum type="arabicPeriod" startAt="4"/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Council Member Roundtable: Updates &amp; Discussion (55 min)</a:t>
            </a:r>
          </a:p>
          <a:p>
            <a:pPr marL="288925" marR="0" indent="-288925">
              <a:spcAft>
                <a:spcPts val="2000"/>
              </a:spcAft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5. Closing Remarks and Final Roll Call (10 min)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8734" y="304800"/>
            <a:ext cx="7696200" cy="472772"/>
          </a:xfrm>
        </p:spPr>
        <p:txBody>
          <a:bodyPr/>
          <a:lstStyle/>
          <a:p>
            <a:r>
              <a:rPr lang="en-US" sz="2500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11193276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"/>
          <p:cNvSpPr/>
          <p:nvPr/>
        </p:nvSpPr>
        <p:spPr>
          <a:xfrm>
            <a:off x="-35664" y="0"/>
            <a:ext cx="9179664" cy="1966215"/>
          </a:xfrm>
          <a:prstGeom prst="rect">
            <a:avLst/>
          </a:prstGeom>
          <a:solidFill>
            <a:srgbClr val="003366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"/>
          <p:cNvSpPr/>
          <p:nvPr/>
        </p:nvSpPr>
        <p:spPr>
          <a:xfrm>
            <a:off x="35664" y="457200"/>
            <a:ext cx="7777373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000" tIns="32000" rIns="64000" bIns="32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Alzheimer’s Advisory Council</a:t>
            </a:r>
            <a:endParaRPr dirty="0"/>
          </a:p>
          <a:p>
            <a:pPr marL="0" marR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Moving from Planning to Action, 2021</a:t>
            </a:r>
            <a:endParaRPr dirty="0"/>
          </a:p>
          <a:p>
            <a:pPr marL="0" marR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73424" y="173965"/>
            <a:ext cx="1550554" cy="160847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"/>
          <p:cNvSpPr txBox="1"/>
          <p:nvPr/>
        </p:nvSpPr>
        <p:spPr>
          <a:xfrm>
            <a:off x="370736" y="2296338"/>
            <a:ext cx="8253242" cy="2174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 i="0" u="none" strike="noStrike" cap="none" dirty="0">
              <a:solidFill>
                <a:srgbClr val="00359E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i="0" u="none" strike="noStrike" cap="none" dirty="0">
                <a:solidFill>
                  <a:srgbClr val="00359E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Workstream: Physical Infrastructure</a:t>
            </a:r>
            <a:endParaRPr sz="2500" b="1" i="0" u="none" strike="noStrike" cap="none" dirty="0">
              <a:solidFill>
                <a:srgbClr val="00359E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00359E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Implementation of Recommendations - Status and Discussion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 dirty="0">
              <a:solidFill>
                <a:srgbClr val="00359E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359E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December 7, </a:t>
            </a:r>
            <a:r>
              <a:rPr lang="en-US" sz="2400" b="1" i="0" u="none" strike="noStrike" cap="none" dirty="0">
                <a:solidFill>
                  <a:srgbClr val="00359E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2021</a:t>
            </a:r>
            <a:endParaRPr sz="2000" b="1" i="0" u="none" strike="noStrike" cap="none" dirty="0">
              <a:solidFill>
                <a:srgbClr val="003366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"/>
          <p:cNvSpPr/>
          <p:nvPr/>
        </p:nvSpPr>
        <p:spPr>
          <a:xfrm>
            <a:off x="4406900" y="6471593"/>
            <a:ext cx="368300" cy="2308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"/>
          <p:cNvSpPr txBox="1"/>
          <p:nvPr/>
        </p:nvSpPr>
        <p:spPr>
          <a:xfrm>
            <a:off x="619763" y="4955233"/>
            <a:ext cx="415543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Noto Sans Symbols"/>
              <a:buNone/>
            </a:pPr>
            <a:r>
              <a:rPr lang="en-US" sz="1800" b="1" i="0" u="sng" strike="noStrike" cap="none" dirty="0">
                <a:solidFill>
                  <a:srgbClr val="003366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Workstream Lead</a:t>
            </a:r>
            <a:endParaRPr sz="1800" b="1" i="0" u="none" strike="noStrike" cap="none" dirty="0">
              <a:solidFill>
                <a:srgbClr val="003366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Noto Sans Symbols"/>
              <a:buNone/>
            </a:pPr>
            <a:r>
              <a:rPr lang="en-US" sz="1800" b="1" i="0" u="none" strike="noStrike" cap="none" dirty="0">
                <a:solidFill>
                  <a:srgbClr val="003366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Secretary Elizabeth Chen, EOEA</a:t>
            </a:r>
            <a:endParaRPr sz="1600" b="1" dirty="0">
              <a:solidFill>
                <a:srgbClr val="003366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9DF01E-BC61-4AFF-A304-7CBEF6243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AEDD70FA-59E1-4157-923E-C4A67B08AD84}" type="slidenum">
              <a:rPr lang="en-US" smtClean="0"/>
              <a:pPr fontAlgn="base">
                <a:spcAft>
                  <a:spcPct val="0"/>
                </a:spcAft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"/>
          <p:cNvSpPr txBox="1">
            <a:spLocks noGrp="1"/>
          </p:cNvSpPr>
          <p:nvPr>
            <p:ph type="title"/>
          </p:nvPr>
        </p:nvSpPr>
        <p:spPr>
          <a:xfrm>
            <a:off x="1066800" y="229450"/>
            <a:ext cx="6096000" cy="426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/>
              <a:t>Implementation Team Members</a:t>
            </a:r>
            <a:endParaRPr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3DE4C7-F503-49AF-B7E7-325392B57C21}"/>
              </a:ext>
            </a:extLst>
          </p:cNvPr>
          <p:cNvSpPr txBox="1"/>
          <p:nvPr/>
        </p:nvSpPr>
        <p:spPr>
          <a:xfrm>
            <a:off x="1079863" y="2514600"/>
            <a:ext cx="3048000" cy="322735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+mj-lt"/>
              </a:rPr>
              <a:t>Laura Brelsford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+mj-lt"/>
              </a:rPr>
              <a:t>Assistant General Manager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+mj-lt"/>
              </a:rPr>
              <a:t>Department of System-Wide Accessibility MBTA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200" dirty="0">
              <a:latin typeface="+mj-lt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+mj-lt"/>
              </a:rPr>
              <a:t>Pam MacLeod, MBA, PMP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+mj-lt"/>
              </a:rPr>
              <a:t>Senior Project Director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+mj-lt"/>
              </a:rPr>
              <a:t>MA </a:t>
            </a:r>
            <a:r>
              <a:rPr lang="en-US" sz="1200" dirty="0">
                <a:effectLst/>
                <a:latin typeface="+mj-lt"/>
              </a:rPr>
              <a:t>Executive Office of Elder Affairs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200" b="1" dirty="0">
              <a:effectLst/>
              <a:latin typeface="+mj-lt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+mj-lt"/>
              </a:rPr>
              <a:t>Sandra Martin, MEP, MPH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+mj-lt"/>
              </a:rPr>
              <a:t>Senior Planner and Health Agent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+mj-lt"/>
              </a:rPr>
              <a:t>Berkshire Public Health Alliance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+mj-lt"/>
              </a:rPr>
              <a:t>Public Health Program at Berkshire Regional Planning Commission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000" dirty="0">
              <a:effectLst/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D9D09C-E69D-4DBC-9748-C18165831972}"/>
              </a:ext>
            </a:extLst>
          </p:cNvPr>
          <p:cNvSpPr txBox="1"/>
          <p:nvPr/>
        </p:nvSpPr>
        <p:spPr>
          <a:xfrm>
            <a:off x="5016139" y="2409870"/>
            <a:ext cx="2895600" cy="304743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+mj-lt"/>
              </a:rPr>
              <a:t>Molly McKenna, MSW LCSW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+mj-lt"/>
              </a:rPr>
              <a:t>Programs Development Manager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+mj-lt"/>
              </a:rPr>
              <a:t>2Life Communities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+mj-lt"/>
              </a:rPr>
              <a:t>Maureen Mullaney, BS, MA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+mj-lt"/>
              </a:rPr>
              <a:t>Transportation and GIS Program Manager II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+mj-lt"/>
              </a:rPr>
              <a:t>Franklin Regional Council of Governments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200" dirty="0">
              <a:latin typeface="+mj-lt"/>
            </a:endParaRPr>
          </a:p>
          <a:p>
            <a:pPr mar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+mj-lt"/>
              </a:rPr>
              <a:t>Philippe Saad, AIA, LEED AP </a:t>
            </a:r>
          </a:p>
          <a:p>
            <a:pPr mar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+mj-lt"/>
              </a:rPr>
              <a:t>Principal</a:t>
            </a:r>
          </a:p>
          <a:p>
            <a:pPr mar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+mj-lt"/>
              </a:rPr>
              <a:t>Dimella Shaffer</a:t>
            </a:r>
            <a:endParaRPr lang="en-US" sz="1400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DFD800-F675-41CC-84E3-9FAE57CB454D}"/>
              </a:ext>
            </a:extLst>
          </p:cNvPr>
          <p:cNvSpPr txBox="1"/>
          <p:nvPr/>
        </p:nvSpPr>
        <p:spPr>
          <a:xfrm>
            <a:off x="2281413" y="1353314"/>
            <a:ext cx="1702710" cy="923779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+mj-lt"/>
              </a:rPr>
              <a:t>Patty Sullivan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+mj-lt"/>
              </a:rPr>
              <a:t>Program Manager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+mj-lt"/>
              </a:rPr>
              <a:t>Dementia Friendly MA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+mj-lt"/>
              </a:rPr>
              <a:t>MA Councils on Aging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CFAF24-06EE-44FE-95B7-D9D8610FF51F}"/>
              </a:ext>
            </a:extLst>
          </p:cNvPr>
          <p:cNvSpPr txBox="1"/>
          <p:nvPr/>
        </p:nvSpPr>
        <p:spPr>
          <a:xfrm>
            <a:off x="4521920" y="1378723"/>
            <a:ext cx="2331792" cy="711413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+mj-lt"/>
              </a:rPr>
              <a:t>James Fuccione, MPA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</a:pPr>
            <a:r>
              <a:rPr lang="en-US" sz="1200" dirty="0">
                <a:effectLst/>
                <a:latin typeface="+mj-lt"/>
              </a:rPr>
              <a:t>Senior Director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dirty="0">
                <a:effectLst/>
                <a:latin typeface="+mj-lt"/>
              </a:rPr>
              <a:t>MA Healthy Aging Collaborative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E875CF-2AB5-4918-B6D6-A6A4A4BDD350}"/>
              </a:ext>
            </a:extLst>
          </p:cNvPr>
          <p:cNvSpPr txBox="1"/>
          <p:nvPr/>
        </p:nvSpPr>
        <p:spPr>
          <a:xfrm>
            <a:off x="2745404" y="1076315"/>
            <a:ext cx="2486147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200" b="1" u="sng" dirty="0">
                <a:effectLst/>
                <a:latin typeface="+mj-lt"/>
              </a:rPr>
              <a:t>Implementation Team Co-Leads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3C152-4A4C-44B1-911F-B0ACA9790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668" y="76200"/>
            <a:ext cx="4809532" cy="801777"/>
          </a:xfrm>
        </p:spPr>
        <p:txBody>
          <a:bodyPr/>
          <a:lstStyle/>
          <a:p>
            <a:r>
              <a:rPr lang="en-US" dirty="0">
                <a:latin typeface="+mj-lt"/>
              </a:rPr>
              <a:t>Age and Dementia Friendly 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    Physical Infrastructure</a:t>
            </a:r>
          </a:p>
        </p:txBody>
      </p:sp>
      <p:sp>
        <p:nvSpPr>
          <p:cNvPr id="5" name="Rounded Rectangle 128">
            <a:extLst>
              <a:ext uri="{FF2B5EF4-FFF2-40B4-BE49-F238E27FC236}">
                <a16:creationId xmlns:a16="http://schemas.microsoft.com/office/drawing/2014/main" id="{4713C792-BD80-41A6-B7CA-FDBF60DC2D9A}"/>
              </a:ext>
            </a:extLst>
          </p:cNvPr>
          <p:cNvSpPr/>
          <p:nvPr/>
        </p:nvSpPr>
        <p:spPr>
          <a:xfrm>
            <a:off x="2820384" y="1904046"/>
            <a:ext cx="5769066" cy="152495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82880" tIns="9144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Recommendation #1 </a:t>
            </a:r>
            <a:r>
              <a:rPr lang="en-US" sz="1600" b="1" dirty="0">
                <a:solidFill>
                  <a:srgbClr val="0541E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(Raise Awareness for Community Planning)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Raise awareness of the importance of age- and dementia-friendly design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Develop Age and Dementia-Friendly Design Criteria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131">
            <a:extLst>
              <a:ext uri="{FF2B5EF4-FFF2-40B4-BE49-F238E27FC236}">
                <a16:creationId xmlns:a16="http://schemas.microsoft.com/office/drawing/2014/main" id="{AAAB6525-1A02-4E5F-A2CF-FC79364D8C39}"/>
              </a:ext>
            </a:extLst>
          </p:cNvPr>
          <p:cNvSpPr/>
          <p:nvPr/>
        </p:nvSpPr>
        <p:spPr>
          <a:xfrm>
            <a:off x="2820384" y="3778681"/>
            <a:ext cx="5769066" cy="197118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82880" tIns="9144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Recommendation #2</a:t>
            </a:r>
            <a:r>
              <a:rPr lang="en-US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rgbClr val="0541E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(Incorporate Scoring into Public Projects)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Incorporate age- and dementia-friendly scoring into all state-funded physical infrastructure projects</a:t>
            </a:r>
            <a:endParaRPr lang="en-U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How Good Are Your Presentation Skills? - from MindTools.com">
            <a:extLst>
              <a:ext uri="{FF2B5EF4-FFF2-40B4-BE49-F238E27FC236}">
                <a16:creationId xmlns:a16="http://schemas.microsoft.com/office/drawing/2014/main" id="{FDB523F5-FA87-454E-9F8D-D822D7F2A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99286"/>
            <a:ext cx="2059241" cy="1514475"/>
          </a:xfrm>
          <a:prstGeom prst="rect">
            <a:avLst/>
          </a:prstGeom>
          <a:noFill/>
          <a:ln w="28575">
            <a:solidFill>
              <a:srgbClr val="E6A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valuation Cliparts | Free download on ClipArtMag">
            <a:extLst>
              <a:ext uri="{FF2B5EF4-FFF2-40B4-BE49-F238E27FC236}">
                <a16:creationId xmlns:a16="http://schemas.microsoft.com/office/drawing/2014/main" id="{4A97BB09-87ED-42E5-9C21-CB186362F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" y="3787256"/>
            <a:ext cx="2059240" cy="1962615"/>
          </a:xfrm>
          <a:prstGeom prst="rect">
            <a:avLst/>
          </a:prstGeom>
          <a:noFill/>
          <a:ln w="28575">
            <a:solidFill>
              <a:srgbClr val="E6A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Google Shape;205;p3">
            <a:extLst>
              <a:ext uri="{FF2B5EF4-FFF2-40B4-BE49-F238E27FC236}">
                <a16:creationId xmlns:a16="http://schemas.microsoft.com/office/drawing/2014/main" id="{BF4F7FE6-A290-481E-80BB-96A50D1B26DA}"/>
              </a:ext>
            </a:extLst>
          </p:cNvPr>
          <p:cNvSpPr txBox="1"/>
          <p:nvPr/>
        </p:nvSpPr>
        <p:spPr>
          <a:xfrm>
            <a:off x="557349" y="1108129"/>
            <a:ext cx="7197227" cy="44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None/>
            </a:pPr>
            <a:r>
              <a:rPr lang="en-US" sz="23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Our charge as described in the Alzheimer’s State Plan:</a:t>
            </a:r>
            <a:endParaRPr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0133215-2081-4E36-9B36-11A5ADF0FAFB}"/>
              </a:ext>
            </a:extLst>
          </p:cNvPr>
          <p:cNvCxnSpPr>
            <a:cxnSpLocks/>
          </p:cNvCxnSpPr>
          <p:nvPr/>
        </p:nvCxnSpPr>
        <p:spPr bwMode="auto">
          <a:xfrm>
            <a:off x="3000968" y="2286000"/>
            <a:ext cx="5407898" cy="0"/>
          </a:xfrm>
          <a:prstGeom prst="line">
            <a:avLst/>
          </a:prstGeom>
          <a:ln w="3175">
            <a:solidFill>
              <a:srgbClr val="00359E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A70ADD0-5CED-44DB-809C-2D9084D9EC0C}"/>
              </a:ext>
            </a:extLst>
          </p:cNvPr>
          <p:cNvCxnSpPr>
            <a:cxnSpLocks/>
          </p:cNvCxnSpPr>
          <p:nvPr/>
        </p:nvCxnSpPr>
        <p:spPr bwMode="auto">
          <a:xfrm>
            <a:off x="3000968" y="4191000"/>
            <a:ext cx="5407898" cy="0"/>
          </a:xfrm>
          <a:prstGeom prst="line">
            <a:avLst/>
          </a:prstGeom>
          <a:ln w="3175">
            <a:solidFill>
              <a:srgbClr val="00359E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5F5D6FF3-3F7D-4F5C-8866-0FD6B8E8D8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6943" y="0"/>
            <a:ext cx="3477057" cy="92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52300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"/>
          <p:cNvSpPr txBox="1">
            <a:spLocks noGrp="1"/>
          </p:cNvSpPr>
          <p:nvPr>
            <p:ph type="title"/>
          </p:nvPr>
        </p:nvSpPr>
        <p:spPr>
          <a:xfrm>
            <a:off x="2362200" y="207636"/>
            <a:ext cx="3617718" cy="566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1313" lvl="0" indent="-341313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/>
              <a:t>1. Raise Awareness</a:t>
            </a:r>
            <a:endParaRPr dirty="0"/>
          </a:p>
        </p:txBody>
      </p:sp>
      <p:sp>
        <p:nvSpPr>
          <p:cNvPr id="22" name="Rounded Rectangle 128">
            <a:extLst>
              <a:ext uri="{FF2B5EF4-FFF2-40B4-BE49-F238E27FC236}">
                <a16:creationId xmlns:a16="http://schemas.microsoft.com/office/drawing/2014/main" id="{818E2AEE-F555-4182-A528-D7F4702C8EE2}"/>
              </a:ext>
            </a:extLst>
          </p:cNvPr>
          <p:cNvSpPr/>
          <p:nvPr/>
        </p:nvSpPr>
        <p:spPr>
          <a:xfrm>
            <a:off x="2057400" y="1511842"/>
            <a:ext cx="5029200" cy="2427571"/>
          </a:xfrm>
          <a:prstGeom prst="roundRect">
            <a:avLst>
              <a:gd name="adj" fmla="val 0"/>
            </a:avLst>
          </a:prstGeom>
          <a:solidFill>
            <a:srgbClr val="FFF3C9"/>
          </a:solidFill>
          <a:ln>
            <a:solidFill>
              <a:srgbClr val="0035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82880" tIns="9144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</a:pPr>
            <a:endParaRPr lang="en-US" sz="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</a:pP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Team’s Approach</a:t>
            </a:r>
          </a:p>
          <a:p>
            <a:pPr marL="0"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</a:pPr>
            <a:endParaRPr lang="en-US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1" indent="205581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1" indent="205581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1" indent="205581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1" indent="205581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</a:pPr>
            <a:endParaRPr lang="en-US" sz="1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</a:pP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Identify stakeholders and work collaboratively with them to raise awareness</a:t>
            </a:r>
            <a:endParaRPr lang="en-US" b="1" dirty="0">
              <a:solidFill>
                <a:srgbClr val="0541E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Mashpee Commons On Cape Cod Stock Photo - Download Image Now - iStock">
            <a:extLst>
              <a:ext uri="{FF2B5EF4-FFF2-40B4-BE49-F238E27FC236}">
                <a16:creationId xmlns:a16="http://schemas.microsoft.com/office/drawing/2014/main" id="{D2CF90AE-54D8-47AB-8254-E209B3A83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57312" cy="90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30444AC-3E94-4ED0-BA18-BB53DF50188C}"/>
              </a:ext>
            </a:extLst>
          </p:cNvPr>
          <p:cNvSpPr txBox="1"/>
          <p:nvPr/>
        </p:nvSpPr>
        <p:spPr>
          <a:xfrm>
            <a:off x="1304653" y="886660"/>
            <a:ext cx="6934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00359E"/>
                </a:solidFill>
              </a:rPr>
              <a:t>Raise Awareness of Age and Dementia Friendly Infrastructure </a:t>
            </a:r>
          </a:p>
          <a:p>
            <a:pPr algn="ctr"/>
            <a:r>
              <a:rPr lang="en-US" sz="1800" b="1" dirty="0">
                <a:solidFill>
                  <a:srgbClr val="00359E"/>
                </a:solidFill>
              </a:rPr>
              <a:t>for Community Planning</a:t>
            </a:r>
            <a:endParaRPr lang="en-US" b="1" dirty="0">
              <a:solidFill>
                <a:srgbClr val="00359E"/>
              </a:solidFill>
            </a:endParaRPr>
          </a:p>
        </p:txBody>
      </p:sp>
      <p:sp>
        <p:nvSpPr>
          <p:cNvPr id="29" name="Rounded Rectangle 128">
            <a:extLst>
              <a:ext uri="{FF2B5EF4-FFF2-40B4-BE49-F238E27FC236}">
                <a16:creationId xmlns:a16="http://schemas.microsoft.com/office/drawing/2014/main" id="{60D1CB91-AAEC-4714-8768-A11385A8FE62}"/>
              </a:ext>
            </a:extLst>
          </p:cNvPr>
          <p:cNvSpPr/>
          <p:nvPr/>
        </p:nvSpPr>
        <p:spPr>
          <a:xfrm>
            <a:off x="2476500" y="4098323"/>
            <a:ext cx="1905000" cy="2495670"/>
          </a:xfrm>
          <a:prstGeom prst="roundRect">
            <a:avLst>
              <a:gd name="adj" fmla="val 0"/>
            </a:avLst>
          </a:prstGeom>
          <a:solidFill>
            <a:srgbClr val="FFF3C9"/>
          </a:solidFill>
          <a:ln>
            <a:solidFill>
              <a:srgbClr val="0035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82880" tIns="9144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7338" marR="0" lvl="1" indent="-28733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</a:pP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(1)     </a:t>
            </a:r>
          </a:p>
          <a:p>
            <a:pPr marL="287338" marR="0" lvl="1" indent="-28733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</a:pPr>
            <a:r>
              <a:rPr lang="en-US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</a:t>
            </a:r>
          </a:p>
          <a:p>
            <a:pPr marL="287338" marR="0" lvl="1" indent="-28733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</a:pPr>
            <a:r>
              <a:rPr lang="en-US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Presentations</a:t>
            </a:r>
          </a:p>
        </p:txBody>
      </p:sp>
      <p:pic>
        <p:nvPicPr>
          <p:cNvPr id="32" name="Picture 31" descr="Video camera on tripod, recording man presenting, wearing in casual business attire, at table with laptop and notebooks">
            <a:extLst>
              <a:ext uri="{FF2B5EF4-FFF2-40B4-BE49-F238E27FC236}">
                <a16:creationId xmlns:a16="http://schemas.microsoft.com/office/drawing/2014/main" id="{91616121-47FF-45C4-8A86-AD1DFC7118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5105400"/>
            <a:ext cx="1752600" cy="1249306"/>
          </a:xfrm>
          <a:prstGeom prst="rect">
            <a:avLst/>
          </a:prstGeom>
          <a:ln w="28575">
            <a:solidFill>
              <a:srgbClr val="00359E"/>
            </a:solidFill>
          </a:ln>
        </p:spPr>
      </p:pic>
      <p:sp>
        <p:nvSpPr>
          <p:cNvPr id="13" name="Rounded Rectangle 128">
            <a:extLst>
              <a:ext uri="{FF2B5EF4-FFF2-40B4-BE49-F238E27FC236}">
                <a16:creationId xmlns:a16="http://schemas.microsoft.com/office/drawing/2014/main" id="{701A2513-837C-4102-A92C-91D6EC8C6873}"/>
              </a:ext>
            </a:extLst>
          </p:cNvPr>
          <p:cNvSpPr/>
          <p:nvPr/>
        </p:nvSpPr>
        <p:spPr>
          <a:xfrm>
            <a:off x="4760323" y="4098323"/>
            <a:ext cx="1905000" cy="2495670"/>
          </a:xfrm>
          <a:prstGeom prst="roundRect">
            <a:avLst>
              <a:gd name="adj" fmla="val 0"/>
            </a:avLst>
          </a:prstGeom>
          <a:solidFill>
            <a:srgbClr val="FFF3C9"/>
          </a:solidFill>
          <a:ln>
            <a:solidFill>
              <a:srgbClr val="0035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82880" tIns="9144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7338" marR="0" lvl="1" indent="-28733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</a:pP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(2)     </a:t>
            </a:r>
          </a:p>
          <a:p>
            <a:pPr marL="287338" marR="0" lvl="1" indent="-28733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</a:pPr>
            <a:r>
              <a:rPr lang="en-US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 </a:t>
            </a:r>
          </a:p>
          <a:p>
            <a:pPr marL="287338" marR="0" lvl="1" indent="-28733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</a:pPr>
            <a:r>
              <a:rPr lang="en-US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Design Criteria</a:t>
            </a:r>
          </a:p>
        </p:txBody>
      </p:sp>
      <p:pic>
        <p:nvPicPr>
          <p:cNvPr id="14" name="Picture 13" descr="Team referring to a document">
            <a:extLst>
              <a:ext uri="{FF2B5EF4-FFF2-40B4-BE49-F238E27FC236}">
                <a16:creationId xmlns:a16="http://schemas.microsoft.com/office/drawing/2014/main" id="{43E1C071-C84D-4ECE-8566-15D96BEF19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74623" y="5105400"/>
            <a:ext cx="1676400" cy="1271792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27EC1E7-55C4-43FA-A12A-85FA847F554A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398406" y="4423602"/>
            <a:ext cx="1024073" cy="30975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1B77FD2-684A-412D-8671-DA14383F3662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896916" y="5346157"/>
            <a:ext cx="538335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110164D-BB51-4C8F-92CB-8E0D30C5EF6E}"/>
              </a:ext>
            </a:extLst>
          </p:cNvPr>
          <p:cNvCxnSpPr>
            <a:cxnSpLocks/>
            <a:endCxn id="1030" idx="3"/>
          </p:cNvCxnSpPr>
          <p:nvPr/>
        </p:nvCxnSpPr>
        <p:spPr bwMode="auto">
          <a:xfrm flipH="1">
            <a:off x="1982142" y="5982250"/>
            <a:ext cx="572318" cy="2843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7" name="Picture 2" descr="MCOA Online">
            <a:extLst>
              <a:ext uri="{FF2B5EF4-FFF2-40B4-BE49-F238E27FC236}">
                <a16:creationId xmlns:a16="http://schemas.microsoft.com/office/drawing/2014/main" id="{0386B24C-AC06-4C61-B3A1-8FD7CB702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56" y="3900173"/>
            <a:ext cx="1665311" cy="51177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22D2D57-2F06-4B44-80C4-8500E65B9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44" y="5000901"/>
            <a:ext cx="1716932" cy="51177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4CBCE55-7835-4508-B90B-68E36F0F1C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54022" y="4267200"/>
            <a:ext cx="784831" cy="646331"/>
          </a:xfrm>
          <a:prstGeom prst="rect">
            <a:avLst/>
          </a:prstGeom>
          <a:ln>
            <a:solidFill>
              <a:schemeClr val="tx2"/>
            </a:solidFill>
          </a:ln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6BC9150-FD81-4705-848D-5AD502623B24}"/>
              </a:ext>
            </a:extLst>
          </p:cNvPr>
          <p:cNvCxnSpPr>
            <a:endCxn id="23" idx="1"/>
          </p:cNvCxnSpPr>
          <p:nvPr/>
        </p:nvCxnSpPr>
        <p:spPr bwMode="auto">
          <a:xfrm flipV="1">
            <a:off x="6665323" y="4590366"/>
            <a:ext cx="788699" cy="5912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9B997C5-A7A8-4014-AF79-8BCD8955CAB2}"/>
              </a:ext>
            </a:extLst>
          </p:cNvPr>
          <p:cNvCxnSpPr>
            <a:cxnSpLocks/>
            <a:endCxn id="33" idx="1"/>
          </p:cNvCxnSpPr>
          <p:nvPr/>
        </p:nvCxnSpPr>
        <p:spPr bwMode="auto">
          <a:xfrm>
            <a:off x="6546669" y="5587068"/>
            <a:ext cx="573677" cy="14969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A48E6CB8-F20B-43F7-9D77-3D595B0DC7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20346" y="5340510"/>
            <a:ext cx="1905000" cy="792506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C6AFB12-46A3-4319-9051-1C5693D3DE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48000" y="1900239"/>
            <a:ext cx="3124200" cy="1300162"/>
          </a:xfrm>
          <a:prstGeom prst="rect">
            <a:avLst/>
          </a:prstGeom>
        </p:spPr>
      </p:pic>
      <p:pic>
        <p:nvPicPr>
          <p:cNvPr id="1030" name="Picture 6" descr="Massachusetts Department of Transportation (MassDOT) | Mass Transit">
            <a:extLst>
              <a:ext uri="{FF2B5EF4-FFF2-40B4-BE49-F238E27FC236}">
                <a16:creationId xmlns:a16="http://schemas.microsoft.com/office/drawing/2014/main" id="{DC8B42D0-FE45-4DB7-A9C0-BE3E6BA62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54" y="5780219"/>
            <a:ext cx="1849888" cy="9726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79020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"/>
          <p:cNvSpPr txBox="1">
            <a:spLocks noGrp="1"/>
          </p:cNvSpPr>
          <p:nvPr>
            <p:ph type="title"/>
          </p:nvPr>
        </p:nvSpPr>
        <p:spPr>
          <a:xfrm>
            <a:off x="1735667" y="0"/>
            <a:ext cx="4876800" cy="1009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Raising Awareness: </a:t>
            </a:r>
            <a:br>
              <a:rPr lang="en-US" sz="2000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Developing Design Criteria </a:t>
            </a:r>
            <a:br>
              <a:rPr lang="en-US" sz="2000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and Outreach </a:t>
            </a:r>
            <a:endParaRPr sz="2000" dirty="0"/>
          </a:p>
        </p:txBody>
      </p:sp>
      <p:sp>
        <p:nvSpPr>
          <p:cNvPr id="74" name="Google Shape;74;p4"/>
          <p:cNvSpPr txBox="1"/>
          <p:nvPr/>
        </p:nvSpPr>
        <p:spPr>
          <a:xfrm>
            <a:off x="410545" y="1297799"/>
            <a:ext cx="3932854" cy="5289998"/>
          </a:xfrm>
          <a:prstGeom prst="rect">
            <a:avLst/>
          </a:prstGeom>
          <a:noFill/>
          <a:ln w="28575">
            <a:solidFill>
              <a:srgbClr val="FFC70A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Updates &amp; Accomplishments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Compiled a draft list of dementia design features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Convened discussions with stakeholders </a:t>
            </a:r>
            <a:r>
              <a:rPr lang="en-US" dirty="0">
                <a:latin typeface="Calibri" panose="020F0502020204030204" pitchFamily="34" charset="0"/>
              </a:rPr>
              <a:t>and working to gain consensus about the draft criteria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Delivered presentation to Boston Architectural Society’s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Design for Aging Subcommittee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Delivered presentation to the MA Pedestrian and Bicycle Advisory Board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Met with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MassDOT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Complete Streets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manager</a:t>
            </a:r>
            <a:endParaRPr lang="en-US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Google Shape;74;p4">
            <a:extLst>
              <a:ext uri="{FF2B5EF4-FFF2-40B4-BE49-F238E27FC236}">
                <a16:creationId xmlns:a16="http://schemas.microsoft.com/office/drawing/2014/main" id="{65E9C109-F55F-4EB6-B70D-220E88C27E64}"/>
              </a:ext>
            </a:extLst>
          </p:cNvPr>
          <p:cNvSpPr txBox="1"/>
          <p:nvPr/>
        </p:nvSpPr>
        <p:spPr>
          <a:xfrm>
            <a:off x="4618656" y="1297799"/>
            <a:ext cx="4114799" cy="5289998"/>
          </a:xfrm>
          <a:prstGeom prst="rect">
            <a:avLst/>
          </a:prstGeom>
          <a:noFill/>
          <a:ln w="28575">
            <a:solidFill>
              <a:srgbClr val="FFC70A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Next Steps</a:t>
            </a:r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Collect and integrate comments on the draft list of criteria from architects, planners, and the aging services community more broadly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P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otential integration of dementia friendly elements in a future version of the state’s Pedestrian and Bicycle Plans and procurements (two separate plans from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MassDOT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DF guide could be included as a resource for communities that apply for Compete Streets and Shared Streets and Spaces. These programs award extra points for projects that serve older adults. </a:t>
            </a:r>
          </a:p>
        </p:txBody>
      </p:sp>
      <p:pic>
        <p:nvPicPr>
          <p:cNvPr id="7" name="Picture 6" descr="Team referring to a document">
            <a:extLst>
              <a:ext uri="{FF2B5EF4-FFF2-40B4-BE49-F238E27FC236}">
                <a16:creationId xmlns:a16="http://schemas.microsoft.com/office/drawing/2014/main" id="{76A4FB59-F70B-4E74-88D2-38A681CAC9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752600" cy="914400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599847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"/>
          <p:cNvSpPr txBox="1">
            <a:spLocks noGrp="1"/>
          </p:cNvSpPr>
          <p:nvPr>
            <p:ph type="title"/>
          </p:nvPr>
        </p:nvSpPr>
        <p:spPr>
          <a:xfrm>
            <a:off x="1882140" y="11938"/>
            <a:ext cx="4876800" cy="94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2000" dirty="0">
                <a:latin typeface="Arial"/>
                <a:cs typeface="Arial"/>
                <a:sym typeface="Arial"/>
              </a:rPr>
              <a:t>Raising Awareness: </a:t>
            </a:r>
            <a:br>
              <a:rPr lang="en-US" sz="2000" dirty="0">
                <a:latin typeface="Arial"/>
                <a:cs typeface="Arial"/>
                <a:sym typeface="Arial"/>
              </a:rPr>
            </a:br>
            <a:r>
              <a:rPr lang="en-US" sz="2000" dirty="0">
                <a:latin typeface="Arial"/>
                <a:cs typeface="Arial"/>
                <a:sym typeface="Arial"/>
              </a:rPr>
              <a:t>Developing Design Criteria </a:t>
            </a:r>
            <a:br>
              <a:rPr lang="en-US" sz="2000" dirty="0">
                <a:latin typeface="Arial"/>
                <a:cs typeface="Arial"/>
                <a:sym typeface="Arial"/>
              </a:rPr>
            </a:br>
            <a:r>
              <a:rPr lang="en-US" sz="2000" dirty="0">
                <a:latin typeface="Arial"/>
                <a:cs typeface="Arial"/>
                <a:sym typeface="Arial"/>
              </a:rPr>
              <a:t>and Outreach 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4" name="Google Shape;74;p4"/>
          <p:cNvSpPr txBox="1"/>
          <p:nvPr/>
        </p:nvSpPr>
        <p:spPr>
          <a:xfrm>
            <a:off x="441960" y="1071686"/>
            <a:ext cx="3932854" cy="5538399"/>
          </a:xfrm>
          <a:prstGeom prst="rect">
            <a:avLst/>
          </a:prstGeom>
          <a:noFill/>
          <a:ln w="28575">
            <a:solidFill>
              <a:srgbClr val="FFC70A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Building Momentum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Meeting with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MassDOT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Shared Streets and Spaces manager – DF guide will inform communities that would receive bonus points for projects involving older adults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MassTrails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– potential to add wayfinding and improved signage in the program procurement processes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Boston Society of Architects (BAC) – potential for guide to be promoted among membership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Google Shape;74;p4">
            <a:extLst>
              <a:ext uri="{FF2B5EF4-FFF2-40B4-BE49-F238E27FC236}">
                <a16:creationId xmlns:a16="http://schemas.microsoft.com/office/drawing/2014/main" id="{65E9C109-F55F-4EB6-B70D-220E88C27E64}"/>
              </a:ext>
            </a:extLst>
          </p:cNvPr>
          <p:cNvSpPr txBox="1"/>
          <p:nvPr/>
        </p:nvSpPr>
        <p:spPr>
          <a:xfrm>
            <a:off x="4815840" y="1071686"/>
            <a:ext cx="3886200" cy="5606110"/>
          </a:xfrm>
          <a:prstGeom prst="rect">
            <a:avLst/>
          </a:prstGeom>
          <a:noFill/>
          <a:ln w="28575">
            <a:solidFill>
              <a:srgbClr val="FFC70A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Next Steps</a:t>
            </a:r>
            <a:endParaRPr lang="en-US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lnSpc>
                <a:spcPct val="107000"/>
              </a:lnSpc>
              <a:buClr>
                <a:schemeClr val="dk1"/>
              </a:buClr>
              <a:buSzPct val="106000"/>
              <a:buFont typeface="Symbol" panose="05050102010706020507" pitchFamily="18" charset="2"/>
              <a:buChar char=""/>
            </a:pPr>
            <a:r>
              <a:rPr lang="en-US" sz="2000" dirty="0">
                <a:latin typeface="Calibri" panose="020F0502020204030204" pitchFamily="34" charset="0"/>
                <a:sym typeface="Calibri"/>
              </a:rPr>
              <a:t>After the design criteria is reviewed, circle back to the state officials managing procurement processes with specific recommendations</a:t>
            </a:r>
          </a:p>
          <a:p>
            <a:pPr>
              <a:lnSpc>
                <a:spcPct val="107000"/>
              </a:lnSpc>
              <a:buClr>
                <a:schemeClr val="dk1"/>
              </a:buClr>
              <a:buSzPct val="106000"/>
            </a:pPr>
            <a:endParaRPr lang="en-US" sz="2000" dirty="0">
              <a:latin typeface="Calibri" panose="020F0502020204030204" pitchFamily="34" charset="0"/>
              <a:sym typeface="Calibri"/>
            </a:endParaRPr>
          </a:p>
          <a:p>
            <a:pPr marL="342900" indent="-342900">
              <a:lnSpc>
                <a:spcPct val="107000"/>
              </a:lnSpc>
              <a:buClr>
                <a:schemeClr val="dk1"/>
              </a:buClr>
              <a:buSzPct val="106000"/>
              <a:buFont typeface="Symbol" panose="05050102010706020507" pitchFamily="18" charset="2"/>
              <a:buChar char=""/>
            </a:pPr>
            <a:r>
              <a:rPr lang="en-US" sz="2000" dirty="0">
                <a:latin typeface="Calibri" panose="020F0502020204030204" pitchFamily="34" charset="0"/>
                <a:sym typeface="Calibri"/>
              </a:rPr>
              <a:t>Work with BAC to develop a guide for the organizations, individuals to better understand design criteria</a:t>
            </a:r>
          </a:p>
          <a:p>
            <a:pPr>
              <a:lnSpc>
                <a:spcPct val="107000"/>
              </a:lnSpc>
              <a:buClr>
                <a:schemeClr val="dk1"/>
              </a:buClr>
              <a:buSzPct val="106000"/>
            </a:pPr>
            <a:endParaRPr lang="en-US" sz="2000" dirty="0">
              <a:latin typeface="Calibri" panose="020F0502020204030204" pitchFamily="34" charset="0"/>
              <a:sym typeface="Calibri"/>
            </a:endParaRPr>
          </a:p>
          <a:p>
            <a:pPr marL="342900" indent="-342900">
              <a:buClr>
                <a:schemeClr val="dk1"/>
              </a:buClr>
              <a:buSzPct val="106000"/>
              <a:buFont typeface="Symbol" panose="05050102010706020507" pitchFamily="18" charset="2"/>
              <a:buChar char=""/>
            </a:pPr>
            <a:r>
              <a:rPr lang="en-US" sz="2000" dirty="0">
                <a:latin typeface="Calibri" panose="020F0502020204030204" pitchFamily="34" charset="0"/>
                <a:sym typeface="Calibri"/>
              </a:rPr>
              <a:t>Distribute guide to age/dementia friendly communities to embed in grant proposals</a:t>
            </a:r>
            <a:endParaRPr lang="en-US" sz="900" dirty="0">
              <a:latin typeface="Calibri" panose="020F0502020204030204" pitchFamily="34" charset="0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45107B-42CE-4328-9B41-4B1428BD17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0480"/>
            <a:ext cx="1828800" cy="9448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"/>
          <p:cNvSpPr txBox="1">
            <a:spLocks noGrp="1"/>
          </p:cNvSpPr>
          <p:nvPr>
            <p:ph type="title"/>
          </p:nvPr>
        </p:nvSpPr>
        <p:spPr>
          <a:xfrm>
            <a:off x="1445623" y="183633"/>
            <a:ext cx="4419600" cy="566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1313" lvl="0" indent="-341313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/>
              <a:t>2. Public Project Scoring</a:t>
            </a:r>
            <a:endParaRPr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30444AC-3E94-4ED0-BA18-BB53DF50188C}"/>
              </a:ext>
            </a:extLst>
          </p:cNvPr>
          <p:cNvSpPr txBox="1"/>
          <p:nvPr/>
        </p:nvSpPr>
        <p:spPr>
          <a:xfrm>
            <a:off x="228600" y="957000"/>
            <a:ext cx="86867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>
              <a:lnSpc>
                <a:spcPct val="90000"/>
              </a:lnSpc>
              <a:buClr>
                <a:schemeClr val="dk1"/>
              </a:buClr>
              <a:buSzPts val="1700"/>
            </a:pPr>
            <a:r>
              <a:rPr lang="en-US" sz="2000" b="1" dirty="0">
                <a:solidFill>
                  <a:srgbClr val="0035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Identify at least one state-funded project in 2021 to </a:t>
            </a:r>
          </a:p>
          <a:p>
            <a:pPr marL="0" lvl="1" algn="ctr">
              <a:lnSpc>
                <a:spcPct val="90000"/>
              </a:lnSpc>
              <a:buClr>
                <a:schemeClr val="dk1"/>
              </a:buClr>
              <a:buSzPts val="1700"/>
            </a:pPr>
            <a:r>
              <a:rPr lang="en-US" sz="2000" b="1" dirty="0">
                <a:solidFill>
                  <a:srgbClr val="0035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incorporate age and dementia friendly scoring</a:t>
            </a:r>
            <a:endParaRPr lang="en-US" sz="2000" b="1" dirty="0">
              <a:solidFill>
                <a:srgbClr val="00359E"/>
              </a:solidFill>
            </a:endParaRPr>
          </a:p>
        </p:txBody>
      </p:sp>
      <p:sp>
        <p:nvSpPr>
          <p:cNvPr id="29" name="Rounded Rectangle 128">
            <a:extLst>
              <a:ext uri="{FF2B5EF4-FFF2-40B4-BE49-F238E27FC236}">
                <a16:creationId xmlns:a16="http://schemas.microsoft.com/office/drawing/2014/main" id="{60D1CB91-AAEC-4714-8768-A11385A8FE62}"/>
              </a:ext>
            </a:extLst>
          </p:cNvPr>
          <p:cNvSpPr/>
          <p:nvPr/>
        </p:nvSpPr>
        <p:spPr>
          <a:xfrm>
            <a:off x="264384" y="1605246"/>
            <a:ext cx="3527672" cy="4806380"/>
          </a:xfrm>
          <a:prstGeom prst="roundRect">
            <a:avLst>
              <a:gd name="adj" fmla="val 0"/>
            </a:avLst>
          </a:prstGeom>
          <a:solidFill>
            <a:srgbClr val="FFF3C9"/>
          </a:solidFill>
          <a:ln>
            <a:solidFill>
              <a:srgbClr val="0035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82880" tIns="9144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7338" marR="0" lvl="1" indent="-28733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</a:pPr>
            <a:r>
              <a:rPr lang="en-US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(1) </a:t>
            </a:r>
          </a:p>
          <a:p>
            <a:pPr marL="287338" marR="0" lvl="1" indent="-28733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</a:pP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1">
              <a:lnSpc>
                <a:spcPct val="90000"/>
              </a:lnSpc>
              <a:buClr>
                <a:schemeClr val="dk1"/>
              </a:buClr>
              <a:buSzPts val="1700"/>
            </a:pPr>
            <a:r>
              <a:rPr lang="en-US" b="1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 and work with state agencies</a:t>
            </a:r>
            <a:r>
              <a:rPr lang="en-US" b="1" i="1" baseline="30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fund physical infrastructure projects </a:t>
            </a:r>
          </a:p>
          <a:p>
            <a:pPr marL="0"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</a:pPr>
            <a:r>
              <a:rPr lang="en-US" sz="16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endParaRPr lang="en-US" b="1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ounded Rectangle 128">
            <a:extLst>
              <a:ext uri="{FF2B5EF4-FFF2-40B4-BE49-F238E27FC236}">
                <a16:creationId xmlns:a16="http://schemas.microsoft.com/office/drawing/2014/main" id="{701A2513-837C-4102-A92C-91D6EC8C6873}"/>
              </a:ext>
            </a:extLst>
          </p:cNvPr>
          <p:cNvSpPr/>
          <p:nvPr/>
        </p:nvSpPr>
        <p:spPr>
          <a:xfrm>
            <a:off x="3917592" y="1616996"/>
            <a:ext cx="1949808" cy="4774156"/>
          </a:xfrm>
          <a:prstGeom prst="roundRect">
            <a:avLst>
              <a:gd name="adj" fmla="val 0"/>
            </a:avLst>
          </a:prstGeom>
          <a:solidFill>
            <a:srgbClr val="FFF3C9"/>
          </a:solidFill>
          <a:ln>
            <a:solidFill>
              <a:srgbClr val="0035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82880" tIns="9144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1" indent="17145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</a:pPr>
            <a:r>
              <a:rPr lang="en-US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(2)</a:t>
            </a:r>
          </a:p>
          <a:p>
            <a:pPr marL="0" marR="0"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</a:pPr>
            <a:br>
              <a:rPr lang="en-US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 specific projects and programs and/or statutes to target for such criteria</a:t>
            </a:r>
            <a:endParaRPr lang="en-US" sz="1600" b="1" i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</a:pPr>
            <a:endParaRPr lang="en-US" sz="1600" b="1" i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</a:pPr>
            <a:endParaRPr lang="en-US" sz="1600" b="1" i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</a:pPr>
            <a:endParaRPr lang="en-US" sz="1600" b="1" i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7338" marR="0" lvl="1" indent="-28733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</a:pP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</a:t>
            </a:r>
          </a:p>
        </p:txBody>
      </p:sp>
      <p:pic>
        <p:nvPicPr>
          <p:cNvPr id="2052" name="Picture 4" descr="checklist png - Clip Art Library">
            <a:extLst>
              <a:ext uri="{FF2B5EF4-FFF2-40B4-BE49-F238E27FC236}">
                <a16:creationId xmlns:a16="http://schemas.microsoft.com/office/drawing/2014/main" id="{5ED2E7AF-1EE9-48AE-B979-74B8D55D5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816"/>
            <a:ext cx="985837" cy="88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le 128">
            <a:extLst>
              <a:ext uri="{FF2B5EF4-FFF2-40B4-BE49-F238E27FC236}">
                <a16:creationId xmlns:a16="http://schemas.microsoft.com/office/drawing/2014/main" id="{34C743FD-7E00-4ED2-A90D-60892A4A085F}"/>
              </a:ext>
            </a:extLst>
          </p:cNvPr>
          <p:cNvSpPr/>
          <p:nvPr/>
        </p:nvSpPr>
        <p:spPr>
          <a:xfrm>
            <a:off x="389920" y="2971800"/>
            <a:ext cx="3276600" cy="3157800"/>
          </a:xfrm>
          <a:prstGeom prst="roundRect">
            <a:avLst>
              <a:gd name="adj" fmla="val 0"/>
            </a:avLst>
          </a:prstGeom>
          <a:solidFill>
            <a:srgbClr val="CCECFF"/>
          </a:solidFill>
          <a:ln>
            <a:solidFill>
              <a:srgbClr val="0035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82880" tIns="9144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12713" marR="0" lvl="1" indent="-11271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</a:pPr>
            <a:r>
              <a:rPr lang="en-US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14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State agency examples include:</a:t>
            </a:r>
          </a:p>
          <a:p>
            <a:pPr marL="112713" lvl="5"/>
            <a:r>
              <a:rPr lang="en-US" sz="1400" b="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Board of Library Commissioners </a:t>
            </a:r>
          </a:p>
          <a:p>
            <a:pPr marL="112713" lvl="5"/>
            <a:r>
              <a:rPr lang="en-US" sz="1400" b="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Department of Conservation and Recreation</a:t>
            </a:r>
          </a:p>
          <a:p>
            <a:pPr marL="112713" lvl="5"/>
            <a:r>
              <a:rPr lang="en-US" sz="1400" b="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Department of Housing and Community Development </a:t>
            </a:r>
          </a:p>
          <a:p>
            <a:pPr marL="112713" lvl="5"/>
            <a:r>
              <a:rPr lang="en-US" sz="1400" b="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Department of Transportation </a:t>
            </a:r>
          </a:p>
          <a:p>
            <a:pPr marL="112713" lvl="5"/>
            <a:r>
              <a:rPr lang="en-US" sz="1400" b="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Division of Capital Asset Management and Maintenance </a:t>
            </a:r>
          </a:p>
          <a:p>
            <a:pPr marL="112713" lvl="5"/>
            <a:r>
              <a:rPr lang="en-US" sz="1400" b="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Executive Office for Administration and Finance </a:t>
            </a:r>
          </a:p>
          <a:p>
            <a:pPr marL="112713" lvl="5"/>
            <a:r>
              <a:rPr lang="en-US" sz="1400" b="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Executive Office of Housing and Economic Development</a:t>
            </a:r>
          </a:p>
          <a:p>
            <a:pPr marL="112713" lvl="5"/>
            <a:r>
              <a:rPr lang="en-US" sz="14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ARPA Funds</a:t>
            </a:r>
            <a:r>
              <a:rPr lang="en-US" sz="14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marL="112713" lvl="5"/>
            <a:r>
              <a:rPr lang="en-US" sz="14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</p:txBody>
      </p:sp>
      <p:pic>
        <p:nvPicPr>
          <p:cNvPr id="7" name="Picture 6" descr="An arrow hitting a bull's eye target">
            <a:extLst>
              <a:ext uri="{FF2B5EF4-FFF2-40B4-BE49-F238E27FC236}">
                <a16:creationId xmlns:a16="http://schemas.microsoft.com/office/drawing/2014/main" id="{233A4F2C-EC79-4549-8711-1144098AA9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780" y="3784349"/>
            <a:ext cx="1293431" cy="1351523"/>
          </a:xfrm>
          <a:prstGeom prst="rect">
            <a:avLst/>
          </a:prstGeom>
          <a:ln w="28575">
            <a:solidFill>
              <a:srgbClr val="00359E"/>
            </a:solidFill>
          </a:ln>
        </p:spPr>
      </p:pic>
      <p:sp>
        <p:nvSpPr>
          <p:cNvPr id="27" name="Rounded Rectangle 128">
            <a:extLst>
              <a:ext uri="{FF2B5EF4-FFF2-40B4-BE49-F238E27FC236}">
                <a16:creationId xmlns:a16="http://schemas.microsoft.com/office/drawing/2014/main" id="{CEBB7733-E86A-442C-99D5-C2C7AEBA9E0D}"/>
              </a:ext>
            </a:extLst>
          </p:cNvPr>
          <p:cNvSpPr/>
          <p:nvPr/>
        </p:nvSpPr>
        <p:spPr>
          <a:xfrm>
            <a:off x="5992936" y="1616996"/>
            <a:ext cx="2886680" cy="4774156"/>
          </a:xfrm>
          <a:prstGeom prst="roundRect">
            <a:avLst>
              <a:gd name="adj" fmla="val 0"/>
            </a:avLst>
          </a:prstGeom>
          <a:solidFill>
            <a:srgbClr val="FFF3C9"/>
          </a:solidFill>
          <a:ln>
            <a:solidFill>
              <a:srgbClr val="0035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82880" tIns="9144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</a:pPr>
            <a:r>
              <a:rPr lang="en-US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(3) </a:t>
            </a:r>
          </a:p>
          <a:p>
            <a:pPr marL="287338" marR="0" lvl="1" indent="-28733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</a:pP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1">
              <a:lnSpc>
                <a:spcPct val="90000"/>
              </a:lnSpc>
              <a:buClr>
                <a:schemeClr val="dk1"/>
              </a:buClr>
              <a:buSzPts val="1700"/>
            </a:pPr>
            <a:r>
              <a:rPr lang="en-US" b="1" i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b="1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corporate age and dementia friendly scoring criteria into at least one specific project, program, or legislative action by the close of Calendar </a:t>
            </a:r>
            <a:r>
              <a:rPr lang="en-US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US" b="1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ear 2022</a:t>
            </a:r>
          </a:p>
          <a:p>
            <a:pPr marL="0" lvl="1">
              <a:lnSpc>
                <a:spcPct val="90000"/>
              </a:lnSpc>
              <a:buClr>
                <a:schemeClr val="dk1"/>
              </a:buClr>
              <a:buSzPts val="1700"/>
            </a:pPr>
            <a:endParaRPr lang="en-US" i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1">
              <a:lnSpc>
                <a:spcPct val="90000"/>
              </a:lnSpc>
              <a:buClr>
                <a:schemeClr val="dk1"/>
              </a:buClr>
              <a:buSzPts val="1700"/>
            </a:pPr>
            <a:endParaRPr lang="en-US" sz="1800" b="0" i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7338" marR="0" lvl="1" indent="-28733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</a:pP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</a:p>
        </p:txBody>
      </p:sp>
      <p:pic>
        <p:nvPicPr>
          <p:cNvPr id="30" name="Picture 29" descr="Checklist PNG Clip Art, Checklist Transparent PNG image | Cliparts Free">
            <a:extLst>
              <a:ext uri="{FF2B5EF4-FFF2-40B4-BE49-F238E27FC236}">
                <a16:creationId xmlns:a16="http://schemas.microsoft.com/office/drawing/2014/main" id="{8056B7BD-9CCB-4812-A44E-CB59D82081EB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784349"/>
            <a:ext cx="1293432" cy="1351523"/>
          </a:xfrm>
          <a:prstGeom prst="rect">
            <a:avLst/>
          </a:prstGeom>
          <a:noFill/>
          <a:ln w="28575">
            <a:solidFill>
              <a:srgbClr val="00359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058959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8/4/2008 11:33:24 AM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Footnote"/>
  <p:tag name="DATE" val="8/4/2008 11:33:25 AM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8/4/2008 11:33:24 AM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Footnote"/>
  <p:tag name="DATE" val="8/4/2008 11:33:25 AM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Footnote"/>
  <p:tag name="DATE" val="8/4/2008 11:33:25 A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8/4/2008 11:33:24 AM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Footnote"/>
  <p:tag name="DATE" val="8/4/2008 11:33:25 AM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8/4/2008 11:33:24 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Footnote"/>
  <p:tag name="DATE" val="8/4/2008 11:33:25 AM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8/4/2008 11:33:24 AM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Footnote"/>
  <p:tag name="DATE" val="8/4/2008 11:33:25 AM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8/4/2008 11:33:24 AM"/>
</p:tagLst>
</file>

<file path=ppt/theme/theme1.xml><?xml version="1.0" encoding="utf-8"?>
<a:theme xmlns:a="http://schemas.openxmlformats.org/drawingml/2006/main" name="1_Blue Presentation Template - MA HHS - small logos">
  <a:themeElements>
    <a:clrScheme name="">
      <a:dk1>
        <a:srgbClr val="000000"/>
      </a:dk1>
      <a:lt1>
        <a:srgbClr val="FFFFFF"/>
      </a:lt1>
      <a:dk2>
        <a:srgbClr val="003366"/>
      </a:dk2>
      <a:lt2>
        <a:srgbClr val="B4B4B4"/>
      </a:lt2>
      <a:accent1>
        <a:srgbClr val="FFFFCC"/>
      </a:accent1>
      <a:accent2>
        <a:srgbClr val="003399"/>
      </a:accent2>
      <a:accent3>
        <a:srgbClr val="FFFFFF"/>
      </a:accent3>
      <a:accent4>
        <a:srgbClr val="000000"/>
      </a:accent4>
      <a:accent5>
        <a:srgbClr val="FFFFE2"/>
      </a:accent5>
      <a:accent6>
        <a:srgbClr val="002D8A"/>
      </a:accent6>
      <a:hlink>
        <a:srgbClr val="CCCCFF"/>
      </a:hlink>
      <a:folHlink>
        <a:srgbClr val="FFFFFF"/>
      </a:folHlink>
    </a:clrScheme>
    <a:fontScheme name="1_Blue Presentation Template - MA HHS - small logo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Blue Presentation Template - MA HHS - small log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e Presentation Template - MA HHS - small logo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lue Presentation Template - MA HHS - small logos">
  <a:themeElements>
    <a:clrScheme name="1_Blue Presentation Template - MA HHS - small logo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Blue Presentation Template - MA HHS - small logo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/>
      <a:bodyPr/>
      <a:lstStyle>
        <a:defPPr marL="0" indent="0">
          <a:buFont typeface="Wingdings" pitchFamily="2" charset="2"/>
          <a:buNone/>
          <a:defRPr sz="2400" dirty="0" smtClean="0">
            <a:solidFill>
              <a:schemeClr val="dk1"/>
            </a:solidFill>
            <a:latin typeface="Book Antiqua" pitchFamily="18" charset="0"/>
          </a:defRPr>
        </a:defPPr>
      </a:lstStyle>
    </a:txDef>
  </a:objectDefaults>
  <a:extraClrSchemeLst>
    <a:extraClrScheme>
      <a:clrScheme name="1_Blue Presentation Template - MA HHS - small log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e Presentation Template - MA HHS - small logo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Blue Presentation Template - MA HHS - small logos">
  <a:themeElements>
    <a:clrScheme name="">
      <a:dk1>
        <a:srgbClr val="000000"/>
      </a:dk1>
      <a:lt1>
        <a:srgbClr val="FFFFFF"/>
      </a:lt1>
      <a:dk2>
        <a:srgbClr val="003366"/>
      </a:dk2>
      <a:lt2>
        <a:srgbClr val="B4B4B4"/>
      </a:lt2>
      <a:accent1>
        <a:srgbClr val="FFFFCC"/>
      </a:accent1>
      <a:accent2>
        <a:srgbClr val="003399"/>
      </a:accent2>
      <a:accent3>
        <a:srgbClr val="FFFFFF"/>
      </a:accent3>
      <a:accent4>
        <a:srgbClr val="000000"/>
      </a:accent4>
      <a:accent5>
        <a:srgbClr val="FFFFE2"/>
      </a:accent5>
      <a:accent6>
        <a:srgbClr val="002D8A"/>
      </a:accent6>
      <a:hlink>
        <a:srgbClr val="CCCCFF"/>
      </a:hlink>
      <a:folHlink>
        <a:srgbClr val="FFFFFF"/>
      </a:folHlink>
    </a:clrScheme>
    <a:fontScheme name="1_Blue Presentation Template - MA HHS - small logo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/>
      <a:bodyPr/>
      <a:lstStyle>
        <a:defPPr marL="0" indent="0">
          <a:buFont typeface="Wingdings" pitchFamily="2" charset="2"/>
          <a:buNone/>
          <a:defRPr sz="2400" dirty="0" smtClean="0">
            <a:solidFill>
              <a:schemeClr val="dk1"/>
            </a:solidFill>
            <a:latin typeface="Book Antiqua" pitchFamily="18" charset="0"/>
          </a:defRPr>
        </a:defPPr>
      </a:lstStyle>
    </a:txDef>
  </a:objectDefaults>
  <a:extraClrSchemeLst>
    <a:extraClrScheme>
      <a:clrScheme name="1_Blue Presentation Template - MA HHS - small log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e Presentation Template - MA HHS - small logo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Blue Presentation Template - MA HHS - small logos">
  <a:themeElements>
    <a:clrScheme name="">
      <a:dk1>
        <a:srgbClr val="000000"/>
      </a:dk1>
      <a:lt1>
        <a:srgbClr val="FFFFFF"/>
      </a:lt1>
      <a:dk2>
        <a:srgbClr val="003366"/>
      </a:dk2>
      <a:lt2>
        <a:srgbClr val="B4B4B4"/>
      </a:lt2>
      <a:accent1>
        <a:srgbClr val="FFFFCC"/>
      </a:accent1>
      <a:accent2>
        <a:srgbClr val="003399"/>
      </a:accent2>
      <a:accent3>
        <a:srgbClr val="FFFFFF"/>
      </a:accent3>
      <a:accent4>
        <a:srgbClr val="000000"/>
      </a:accent4>
      <a:accent5>
        <a:srgbClr val="FFFFE2"/>
      </a:accent5>
      <a:accent6>
        <a:srgbClr val="002D8A"/>
      </a:accent6>
      <a:hlink>
        <a:srgbClr val="CCCCFF"/>
      </a:hlink>
      <a:folHlink>
        <a:srgbClr val="FFFFFF"/>
      </a:folHlink>
    </a:clrScheme>
    <a:fontScheme name="1_Blue Presentation Template - MA HHS - small logo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/>
      <a:bodyPr/>
      <a:lstStyle>
        <a:defPPr marL="0" indent="0">
          <a:buFont typeface="Wingdings" pitchFamily="2" charset="2"/>
          <a:buNone/>
          <a:defRPr sz="2400" dirty="0" smtClean="0">
            <a:solidFill>
              <a:schemeClr val="dk1"/>
            </a:solidFill>
            <a:latin typeface="Book Antiqua" pitchFamily="18" charset="0"/>
          </a:defRPr>
        </a:defPPr>
      </a:lstStyle>
    </a:txDef>
  </a:objectDefaults>
  <a:extraClrSchemeLst>
    <a:extraClrScheme>
      <a:clrScheme name="1_Blue Presentation Template - MA HHS - small log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e Presentation Template - MA HHS - small logo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Blue Presentation Template - MA HHS - small logos">
  <a:themeElements>
    <a:clrScheme name="">
      <a:dk1>
        <a:srgbClr val="000000"/>
      </a:dk1>
      <a:lt1>
        <a:srgbClr val="FFFFFF"/>
      </a:lt1>
      <a:dk2>
        <a:srgbClr val="003366"/>
      </a:dk2>
      <a:lt2>
        <a:srgbClr val="B4B4B4"/>
      </a:lt2>
      <a:accent1>
        <a:srgbClr val="FFFFCC"/>
      </a:accent1>
      <a:accent2>
        <a:srgbClr val="003399"/>
      </a:accent2>
      <a:accent3>
        <a:srgbClr val="FFFFFF"/>
      </a:accent3>
      <a:accent4>
        <a:srgbClr val="000000"/>
      </a:accent4>
      <a:accent5>
        <a:srgbClr val="FFFFE2"/>
      </a:accent5>
      <a:accent6>
        <a:srgbClr val="002D8A"/>
      </a:accent6>
      <a:hlink>
        <a:srgbClr val="CCCCFF"/>
      </a:hlink>
      <a:folHlink>
        <a:srgbClr val="FFFFFF"/>
      </a:folHlink>
    </a:clrScheme>
    <a:fontScheme name="1_Blue Presentation Template - MA HHS - small logo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/>
      <a:bodyPr/>
      <a:lstStyle>
        <a:defPPr marL="0" indent="0">
          <a:buFont typeface="Wingdings" pitchFamily="2" charset="2"/>
          <a:buNone/>
          <a:defRPr sz="2400" dirty="0" smtClean="0">
            <a:solidFill>
              <a:schemeClr val="dk1"/>
            </a:solidFill>
            <a:latin typeface="Book Antiqua" pitchFamily="18" charset="0"/>
          </a:defRPr>
        </a:defPPr>
      </a:lstStyle>
    </a:txDef>
  </a:objectDefaults>
  <a:extraClrSchemeLst>
    <a:extraClrScheme>
      <a:clrScheme name="1_Blue Presentation Template - MA HHS - small log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e Presentation Template - MA HHS - small logo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Blue Presentation Template - MA HHS - small logos">
  <a:themeElements>
    <a:clrScheme name="">
      <a:dk1>
        <a:srgbClr val="000000"/>
      </a:dk1>
      <a:lt1>
        <a:srgbClr val="FFFFFF"/>
      </a:lt1>
      <a:dk2>
        <a:srgbClr val="003366"/>
      </a:dk2>
      <a:lt2>
        <a:srgbClr val="B4B4B4"/>
      </a:lt2>
      <a:accent1>
        <a:srgbClr val="FFFFCC"/>
      </a:accent1>
      <a:accent2>
        <a:srgbClr val="003399"/>
      </a:accent2>
      <a:accent3>
        <a:srgbClr val="FFFFFF"/>
      </a:accent3>
      <a:accent4>
        <a:srgbClr val="000000"/>
      </a:accent4>
      <a:accent5>
        <a:srgbClr val="FFFFE2"/>
      </a:accent5>
      <a:accent6>
        <a:srgbClr val="002D8A"/>
      </a:accent6>
      <a:hlink>
        <a:srgbClr val="CCCCFF"/>
      </a:hlink>
      <a:folHlink>
        <a:srgbClr val="FFFFFF"/>
      </a:folHlink>
    </a:clrScheme>
    <a:fontScheme name="1_Blue Presentation Template - MA HHS - small logo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/>
      <a:bodyPr/>
      <a:lstStyle>
        <a:defPPr marL="0" indent="0">
          <a:buFont typeface="Wingdings" pitchFamily="2" charset="2"/>
          <a:buNone/>
          <a:defRPr sz="2400" dirty="0" smtClean="0">
            <a:solidFill>
              <a:schemeClr val="dk1"/>
            </a:solidFill>
            <a:latin typeface="Book Antiqua" pitchFamily="18" charset="0"/>
          </a:defRPr>
        </a:defPPr>
      </a:lstStyle>
    </a:txDef>
  </a:objectDefaults>
  <a:extraClrSchemeLst>
    <a:extraClrScheme>
      <a:clrScheme name="1_Blue Presentation Template - MA HHS - small log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e Presentation Template - MA HHS - small logo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3138</TotalTime>
  <Words>1201</Words>
  <Application>Microsoft Office PowerPoint</Application>
  <PresentationFormat>On-screen Show (4:3)</PresentationFormat>
  <Paragraphs>200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Arial</vt:lpstr>
      <vt:lpstr>Book Antiqua</vt:lpstr>
      <vt:lpstr>Calibri</vt:lpstr>
      <vt:lpstr>Courier New</vt:lpstr>
      <vt:lpstr>Noto Sans Symbols</vt:lpstr>
      <vt:lpstr>Symbol</vt:lpstr>
      <vt:lpstr>Wingdings</vt:lpstr>
      <vt:lpstr>1_Blue Presentation Template - MA HHS - small logos</vt:lpstr>
      <vt:lpstr>2_Blue Presentation Template - MA HHS - small logos</vt:lpstr>
      <vt:lpstr>3_Blue Presentation Template - MA HHS - small logos</vt:lpstr>
      <vt:lpstr>4_Blue Presentation Template - MA HHS - small logos</vt:lpstr>
      <vt:lpstr>5_Blue Presentation Template - MA HHS - small logos</vt:lpstr>
      <vt:lpstr>6_Blue Presentation Template - MA HHS - small logos</vt:lpstr>
      <vt:lpstr>PowerPoint Presentation</vt:lpstr>
      <vt:lpstr>Agenda</vt:lpstr>
      <vt:lpstr>PowerPoint Presentation</vt:lpstr>
      <vt:lpstr>Implementation Team Members</vt:lpstr>
      <vt:lpstr>Age and Dementia Friendly      Physical Infrastructure</vt:lpstr>
      <vt:lpstr>1. Raise Awareness</vt:lpstr>
      <vt:lpstr>Raising Awareness:  Developing Design Criteria  and Outreach </vt:lpstr>
      <vt:lpstr>Raising Awareness:  Developing Design Criteria  and Outreach </vt:lpstr>
      <vt:lpstr>2. Public Project Scoring</vt:lpstr>
      <vt:lpstr>2. Public Project Scoring</vt:lpstr>
      <vt:lpstr>  Challenges and  Solutions</vt:lpstr>
      <vt:lpstr>DISCUSSION (20 min)</vt:lpstr>
      <vt:lpstr>PowerPoint Presentation</vt:lpstr>
      <vt:lpstr>    Council Member Roundtable (55 min)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Pamela MacLeod</dc:creator>
  <cp:lastModifiedBy>Cohen, Gabriel R. (EHS)</cp:lastModifiedBy>
  <cp:revision>388</cp:revision>
  <cp:lastPrinted>2021-11-22T22:14:28Z</cp:lastPrinted>
  <dcterms:created xsi:type="dcterms:W3CDTF">2020-10-30T19:15:14Z</dcterms:created>
  <dcterms:modified xsi:type="dcterms:W3CDTF">2022-01-18T22:59:11Z</dcterms:modified>
</cp:coreProperties>
</file>