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Lst>
  <p:notesMasterIdLst>
    <p:notesMasterId r:id="rId19"/>
  </p:notesMasterIdLst>
  <p:handoutMasterIdLst>
    <p:handoutMasterId r:id="rId20"/>
  </p:handoutMasterIdLst>
  <p:sldIdLst>
    <p:sldId id="257" r:id="rId7"/>
    <p:sldId id="359" r:id="rId8"/>
    <p:sldId id="397" r:id="rId9"/>
    <p:sldId id="402" r:id="rId10"/>
    <p:sldId id="401" r:id="rId11"/>
    <p:sldId id="400" r:id="rId12"/>
    <p:sldId id="403" r:id="rId13"/>
    <p:sldId id="404" r:id="rId14"/>
    <p:sldId id="405" r:id="rId15"/>
    <p:sldId id="406" r:id="rId16"/>
    <p:sldId id="407" r:id="rId17"/>
    <p:sldId id="398"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4897" autoAdjust="0"/>
    <p:restoredTop sz="94660"/>
  </p:normalViewPr>
  <p:slideViewPr>
    <p:cSldViewPr>
      <p:cViewPr>
        <p:scale>
          <a:sx n="80" d="100"/>
          <a:sy n="80" d="100"/>
        </p:scale>
        <p:origin x="-1470" y="-264"/>
      </p:cViewPr>
      <p:guideLst>
        <p:guide orient="horz" pos="768"/>
        <p:guide pos="2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A21B5E-F5C0-4AB9-BF28-5D5C624DBBB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7555F1B-CC31-43D7-A903-D8D45A254404}">
      <dgm:prSet phldrT="[Text]"/>
      <dgm:spPr>
        <a:xfrm>
          <a:off x="2476" y="130475"/>
          <a:ext cx="2414587" cy="681882"/>
        </a:xfrm>
        <a:prstGeom prst="rect">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gm:spPr>
      <dgm:t>
        <a:bodyPr/>
        <a:lstStyle/>
        <a:p>
          <a:r>
            <a:rPr lang="en-US" b="1" dirty="0" smtClean="0">
              <a:solidFill>
                <a:sysClr val="window" lastClr="FFFFFF"/>
              </a:solidFill>
              <a:latin typeface="Calibri"/>
              <a:ea typeface="+mn-ea"/>
              <a:cs typeface="+mn-cs"/>
            </a:rPr>
            <a:t>Primary Prevention: Prevent or Delay Occurrence of ADRD</a:t>
          </a:r>
          <a:endParaRPr lang="en-US" b="1" dirty="0">
            <a:solidFill>
              <a:sysClr val="window" lastClr="FFFFFF"/>
            </a:solidFill>
            <a:latin typeface="Calibri"/>
            <a:ea typeface="+mn-ea"/>
            <a:cs typeface="+mn-cs"/>
          </a:endParaRPr>
        </a:p>
      </dgm:t>
    </dgm:pt>
    <dgm:pt modelId="{F850A2DA-28E7-48D3-8937-E7EAA9D4CE41}" type="parTrans" cxnId="{C1C5AD5D-FB69-4E02-B20F-5344787338E3}">
      <dgm:prSet/>
      <dgm:spPr/>
      <dgm:t>
        <a:bodyPr/>
        <a:lstStyle/>
        <a:p>
          <a:endParaRPr lang="en-US"/>
        </a:p>
      </dgm:t>
    </dgm:pt>
    <dgm:pt modelId="{449F170A-CF76-4F5C-A3FA-DF34ADECCEC3}" type="sibTrans" cxnId="{C1C5AD5D-FB69-4E02-B20F-5344787338E3}">
      <dgm:prSet/>
      <dgm:spPr/>
      <dgm:t>
        <a:bodyPr/>
        <a:lstStyle/>
        <a:p>
          <a:endParaRPr lang="en-US"/>
        </a:p>
      </dgm:t>
    </dgm:pt>
    <dgm:pt modelId="{02719388-7255-4D89-B25C-83DA755C509D}">
      <dgm:prSet phldrT="[Text]"/>
      <dgm:spPr>
        <a:xfrm>
          <a:off x="247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b="1" dirty="0" smtClean="0">
              <a:solidFill>
                <a:sysClr val="windowText" lastClr="000000">
                  <a:hueOff val="0"/>
                  <a:satOff val="0"/>
                  <a:lumOff val="0"/>
                  <a:alphaOff val="0"/>
                </a:sysClr>
              </a:solidFill>
              <a:latin typeface="Calibri"/>
              <a:ea typeface="+mn-ea"/>
              <a:cs typeface="+mn-cs"/>
            </a:rPr>
            <a:t>Audience:</a:t>
          </a:r>
          <a:endParaRPr lang="en-US" b="1" dirty="0">
            <a:solidFill>
              <a:sysClr val="windowText" lastClr="000000">
                <a:hueOff val="0"/>
                <a:satOff val="0"/>
                <a:lumOff val="0"/>
                <a:alphaOff val="0"/>
              </a:sysClr>
            </a:solidFill>
            <a:latin typeface="Calibri"/>
            <a:ea typeface="+mn-ea"/>
            <a:cs typeface="+mn-cs"/>
          </a:endParaRPr>
        </a:p>
      </dgm:t>
    </dgm:pt>
    <dgm:pt modelId="{E776134E-88E1-43B4-BF15-67BD40219A7A}" type="parTrans" cxnId="{071BAFA8-3988-4929-A082-807BDA245049}">
      <dgm:prSet/>
      <dgm:spPr/>
      <dgm:t>
        <a:bodyPr/>
        <a:lstStyle/>
        <a:p>
          <a:endParaRPr lang="en-US"/>
        </a:p>
      </dgm:t>
    </dgm:pt>
    <dgm:pt modelId="{3866CEF4-77EB-4E90-88B7-BD93C5C7D2AE}" type="sibTrans" cxnId="{071BAFA8-3988-4929-A082-807BDA245049}">
      <dgm:prSet/>
      <dgm:spPr/>
      <dgm:t>
        <a:bodyPr/>
        <a:lstStyle/>
        <a:p>
          <a:endParaRPr lang="en-US"/>
        </a:p>
      </dgm:t>
    </dgm:pt>
    <dgm:pt modelId="{BCC1AD06-4337-4F7B-B08B-7610ADE14FFA}">
      <dgm:prSet phldrT="[Text]"/>
      <dgm:spPr>
        <a:xfrm>
          <a:off x="2755106" y="130475"/>
          <a:ext cx="2414587" cy="681882"/>
        </a:xfrm>
        <a:prstGeom prst="rect">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gm:spPr>
      <dgm:t>
        <a:bodyPr/>
        <a:lstStyle/>
        <a:p>
          <a:r>
            <a:rPr lang="en-US" b="1" dirty="0" smtClean="0">
              <a:solidFill>
                <a:sysClr val="window" lastClr="FFFFFF"/>
              </a:solidFill>
              <a:latin typeface="Calibri"/>
              <a:ea typeface="+mn-ea"/>
              <a:cs typeface="+mn-cs"/>
            </a:rPr>
            <a:t>Secondary Prevention: Reduce Short-Term (&lt;12 months) Impact on Patients/Families, Including Early Diagnosis of ADRD</a:t>
          </a:r>
          <a:endParaRPr lang="en-US" b="1" dirty="0">
            <a:solidFill>
              <a:sysClr val="window" lastClr="FFFFFF"/>
            </a:solidFill>
            <a:latin typeface="Calibri"/>
            <a:ea typeface="+mn-ea"/>
            <a:cs typeface="+mn-cs"/>
          </a:endParaRPr>
        </a:p>
      </dgm:t>
    </dgm:pt>
    <dgm:pt modelId="{C8494394-F762-4E33-8AC7-1B476CD6C8D3}" type="parTrans" cxnId="{350CAB8A-4A33-4E3C-9EDE-BEB83D93A084}">
      <dgm:prSet/>
      <dgm:spPr/>
      <dgm:t>
        <a:bodyPr/>
        <a:lstStyle/>
        <a:p>
          <a:endParaRPr lang="en-US"/>
        </a:p>
      </dgm:t>
    </dgm:pt>
    <dgm:pt modelId="{EBE66CA3-5589-43E9-A887-5F508EB39721}" type="sibTrans" cxnId="{350CAB8A-4A33-4E3C-9EDE-BEB83D93A084}">
      <dgm:prSet/>
      <dgm:spPr/>
      <dgm:t>
        <a:bodyPr/>
        <a:lstStyle/>
        <a:p>
          <a:endParaRPr lang="en-US"/>
        </a:p>
      </dgm:t>
    </dgm:pt>
    <dgm:pt modelId="{4A359725-834F-4BB9-9D41-782ECB7D79FD}">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Audience:</a:t>
          </a:r>
          <a:endParaRPr lang="en-US" b="1" dirty="0">
            <a:solidFill>
              <a:sysClr val="windowText" lastClr="000000">
                <a:hueOff val="0"/>
                <a:satOff val="0"/>
                <a:lumOff val="0"/>
                <a:alphaOff val="0"/>
              </a:sysClr>
            </a:solidFill>
            <a:latin typeface="Calibri"/>
            <a:ea typeface="+mn-ea"/>
            <a:cs typeface="+mn-cs"/>
          </a:endParaRPr>
        </a:p>
      </dgm:t>
    </dgm:pt>
    <dgm:pt modelId="{1E13361B-F095-414A-80BE-208B72161D67}" type="parTrans" cxnId="{9FDFE691-EF82-4569-85F9-5AA9145315D9}">
      <dgm:prSet/>
      <dgm:spPr/>
      <dgm:t>
        <a:bodyPr/>
        <a:lstStyle/>
        <a:p>
          <a:endParaRPr lang="en-US"/>
        </a:p>
      </dgm:t>
    </dgm:pt>
    <dgm:pt modelId="{CD683AC3-65A7-4FA0-A968-0D08D8B1C26C}" type="sibTrans" cxnId="{9FDFE691-EF82-4569-85F9-5AA9145315D9}">
      <dgm:prSet/>
      <dgm:spPr/>
      <dgm:t>
        <a:bodyPr/>
        <a:lstStyle/>
        <a:p>
          <a:endParaRPr lang="en-US"/>
        </a:p>
      </dgm:t>
    </dgm:pt>
    <dgm:pt modelId="{3FB24BD6-36B0-4447-81D4-7C5F3CB8CBE6}">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Inform patients and families about disease course, treatments available and treatments in research</a:t>
          </a:r>
          <a:endParaRPr lang="en-US" dirty="0">
            <a:solidFill>
              <a:sysClr val="windowText" lastClr="000000">
                <a:hueOff val="0"/>
                <a:satOff val="0"/>
                <a:lumOff val="0"/>
                <a:alphaOff val="0"/>
              </a:sysClr>
            </a:solidFill>
            <a:latin typeface="Calibri"/>
            <a:ea typeface="+mn-ea"/>
            <a:cs typeface="+mn-cs"/>
          </a:endParaRPr>
        </a:p>
      </dgm:t>
    </dgm:pt>
    <dgm:pt modelId="{7727B9EE-D851-4E47-BC47-5D4F9B53C46D}" type="parTrans" cxnId="{7686CF8D-F536-4697-B6AF-87CD211B6AB2}">
      <dgm:prSet/>
      <dgm:spPr/>
      <dgm:t>
        <a:bodyPr/>
        <a:lstStyle/>
        <a:p>
          <a:endParaRPr lang="en-US"/>
        </a:p>
      </dgm:t>
    </dgm:pt>
    <dgm:pt modelId="{01DCE4FF-F760-40EB-9B08-2B129EB58639}" type="sibTrans" cxnId="{7686CF8D-F536-4697-B6AF-87CD211B6AB2}">
      <dgm:prSet/>
      <dgm:spPr/>
      <dgm:t>
        <a:bodyPr/>
        <a:lstStyle/>
        <a:p>
          <a:endParaRPr lang="en-US"/>
        </a:p>
      </dgm:t>
    </dgm:pt>
    <dgm:pt modelId="{AEAE5268-69A6-4B5F-BD44-9A10CC151B16}">
      <dgm:prSet phldrT="[Text]"/>
      <dgm:spPr>
        <a:xfrm>
          <a:off x="5507735" y="130475"/>
          <a:ext cx="2414587" cy="681882"/>
        </a:xfrm>
        <a:prstGeom prst="rect">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gm:spPr>
      <dgm:t>
        <a:bodyPr/>
        <a:lstStyle/>
        <a:p>
          <a:r>
            <a:rPr lang="en-US" b="1" dirty="0" smtClean="0">
              <a:solidFill>
                <a:sysClr val="window" lastClr="FFFFFF"/>
              </a:solidFill>
              <a:latin typeface="Calibri"/>
              <a:ea typeface="+mn-ea"/>
              <a:cs typeface="+mn-cs"/>
            </a:rPr>
            <a:t>Tertiary Prevention: Reduce Long-term (&gt;12 months) and Broad Impact on Families and Wider Communities Due to ADRD</a:t>
          </a:r>
          <a:endParaRPr lang="en-US" b="1" dirty="0">
            <a:solidFill>
              <a:sysClr val="window" lastClr="FFFFFF"/>
            </a:solidFill>
            <a:latin typeface="Calibri"/>
            <a:ea typeface="+mn-ea"/>
            <a:cs typeface="+mn-cs"/>
          </a:endParaRPr>
        </a:p>
      </dgm:t>
    </dgm:pt>
    <dgm:pt modelId="{6C160118-69FA-4AA1-B6F0-7321466B674D}" type="parTrans" cxnId="{4C975407-1EBF-4CB9-B6E8-D4E466194F71}">
      <dgm:prSet/>
      <dgm:spPr/>
      <dgm:t>
        <a:bodyPr/>
        <a:lstStyle/>
        <a:p>
          <a:endParaRPr lang="en-US"/>
        </a:p>
      </dgm:t>
    </dgm:pt>
    <dgm:pt modelId="{02480A9B-3A51-4809-A5FE-C30C66CF5AD8}" type="sibTrans" cxnId="{4C975407-1EBF-4CB9-B6E8-D4E466194F71}">
      <dgm:prSet/>
      <dgm:spPr/>
      <dgm:t>
        <a:bodyPr/>
        <a:lstStyle/>
        <a:p>
          <a:endParaRPr lang="en-US"/>
        </a:p>
      </dgm:t>
    </dgm:pt>
    <dgm:pt modelId="{301DDAB0-DC1A-433E-A0A6-F0451FAA5477}">
      <dgm:prSet phldrT="[Text]"/>
      <dgm:spPr>
        <a:xfrm>
          <a:off x="5507735"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Audience:</a:t>
          </a:r>
          <a:endParaRPr lang="en-US" b="1" dirty="0">
            <a:solidFill>
              <a:sysClr val="windowText" lastClr="000000">
                <a:hueOff val="0"/>
                <a:satOff val="0"/>
                <a:lumOff val="0"/>
                <a:alphaOff val="0"/>
              </a:sysClr>
            </a:solidFill>
            <a:latin typeface="Calibri"/>
            <a:ea typeface="+mn-ea"/>
            <a:cs typeface="+mn-cs"/>
          </a:endParaRPr>
        </a:p>
      </dgm:t>
    </dgm:pt>
    <dgm:pt modelId="{17B6724A-2351-470B-9F6F-40E9D34966E0}" type="parTrans" cxnId="{33DAED0F-1DC1-429E-BDB1-1A4542F4143A}">
      <dgm:prSet/>
      <dgm:spPr/>
      <dgm:t>
        <a:bodyPr/>
        <a:lstStyle/>
        <a:p>
          <a:endParaRPr lang="en-US"/>
        </a:p>
      </dgm:t>
    </dgm:pt>
    <dgm:pt modelId="{2E83D38E-9E47-4F1F-B223-B3758FF42C2A}" type="sibTrans" cxnId="{33DAED0F-1DC1-429E-BDB1-1A4542F4143A}">
      <dgm:prSet/>
      <dgm:spPr/>
      <dgm:t>
        <a:bodyPr/>
        <a:lstStyle/>
        <a:p>
          <a:endParaRPr lang="en-US"/>
        </a:p>
      </dgm:t>
    </dgm:pt>
    <dgm:pt modelId="{064C5791-A075-4874-9857-3A409F8EA6C4}">
      <dgm:prSet phldrT="[Text]"/>
      <dgm:spPr>
        <a:xfrm>
          <a:off x="247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pPr marL="114300" indent="0" defTabSz="666750">
            <a:lnSpc>
              <a:spcPct val="90000"/>
            </a:lnSpc>
            <a:spcBef>
              <a:spcPct val="0"/>
            </a:spcBef>
            <a:spcAft>
              <a:spcPct val="15000"/>
            </a:spcAft>
            <a:buNone/>
          </a:pPr>
          <a:endParaRPr lang="en-US" dirty="0">
            <a:solidFill>
              <a:sysClr val="windowText" lastClr="000000">
                <a:hueOff val="0"/>
                <a:satOff val="0"/>
                <a:lumOff val="0"/>
                <a:alphaOff val="0"/>
              </a:sysClr>
            </a:solidFill>
            <a:latin typeface="Calibri"/>
            <a:ea typeface="+mn-ea"/>
            <a:cs typeface="+mn-cs"/>
          </a:endParaRPr>
        </a:p>
      </dgm:t>
    </dgm:pt>
    <dgm:pt modelId="{FE3DF0E6-5439-45BE-91F0-8FE6F7A3F160}" type="parTrans" cxnId="{21DD85CC-9C59-4BB0-A423-CB40FC6976F7}">
      <dgm:prSet/>
      <dgm:spPr/>
      <dgm:t>
        <a:bodyPr/>
        <a:lstStyle/>
        <a:p>
          <a:endParaRPr lang="en-US"/>
        </a:p>
      </dgm:t>
    </dgm:pt>
    <dgm:pt modelId="{5786CF61-3854-4B3F-872B-269FBEA726A3}" type="sibTrans" cxnId="{21DD85CC-9C59-4BB0-A423-CB40FC6976F7}">
      <dgm:prSet/>
      <dgm:spPr/>
      <dgm:t>
        <a:bodyPr/>
        <a:lstStyle/>
        <a:p>
          <a:endParaRPr lang="en-US"/>
        </a:p>
      </dgm:t>
    </dgm:pt>
    <dgm:pt modelId="{8C4D19F1-888E-46C7-894C-55E77CD19546}">
      <dgm:prSet phldrT="[Text]"/>
      <dgm:spPr>
        <a:xfrm>
          <a:off x="247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solidFill>
                <a:sysClr val="windowText" lastClr="000000">
                  <a:hueOff val="0"/>
                  <a:satOff val="0"/>
                  <a:lumOff val="0"/>
                  <a:alphaOff val="0"/>
                </a:sysClr>
              </a:solidFill>
              <a:latin typeface="Calibri"/>
              <a:ea typeface="+mn-ea"/>
              <a:cs typeface="+mn-cs"/>
            </a:rPr>
            <a:t>Improve awareness of risk factors</a:t>
          </a:r>
          <a:endParaRPr lang="en-US" dirty="0">
            <a:solidFill>
              <a:sysClr val="windowText" lastClr="000000">
                <a:hueOff val="0"/>
                <a:satOff val="0"/>
                <a:lumOff val="0"/>
                <a:alphaOff val="0"/>
              </a:sysClr>
            </a:solidFill>
            <a:latin typeface="Calibri"/>
            <a:ea typeface="+mn-ea"/>
            <a:cs typeface="+mn-cs"/>
          </a:endParaRPr>
        </a:p>
      </dgm:t>
    </dgm:pt>
    <dgm:pt modelId="{CEBAE1B4-EA09-45E8-979E-1CE34CD89941}" type="parTrans" cxnId="{CFDA9FD8-21E9-414C-96F8-2A6492096A7D}">
      <dgm:prSet/>
      <dgm:spPr/>
      <dgm:t>
        <a:bodyPr/>
        <a:lstStyle/>
        <a:p>
          <a:endParaRPr lang="en-US"/>
        </a:p>
      </dgm:t>
    </dgm:pt>
    <dgm:pt modelId="{FAF4B2E4-6451-484A-9F71-DD207B3CF630}" type="sibTrans" cxnId="{CFDA9FD8-21E9-414C-96F8-2A6492096A7D}">
      <dgm:prSet/>
      <dgm:spPr/>
      <dgm:t>
        <a:bodyPr/>
        <a:lstStyle/>
        <a:p>
          <a:endParaRPr lang="en-US"/>
        </a:p>
      </dgm:t>
    </dgm:pt>
    <dgm:pt modelId="{A9132ECD-2D13-4D61-9CCD-F85EEB150D36}">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endParaRPr lang="en-US" dirty="0">
            <a:solidFill>
              <a:sysClr val="windowText" lastClr="000000">
                <a:hueOff val="0"/>
                <a:satOff val="0"/>
                <a:lumOff val="0"/>
                <a:alphaOff val="0"/>
              </a:sysClr>
            </a:solidFill>
            <a:latin typeface="Calibri"/>
            <a:ea typeface="+mn-ea"/>
            <a:cs typeface="+mn-cs"/>
          </a:endParaRPr>
        </a:p>
      </dgm:t>
    </dgm:pt>
    <dgm:pt modelId="{EF4866C7-7372-4C96-80B3-92F923F0998C}" type="parTrans" cxnId="{8BEB1AC9-18A8-4468-9994-3F33361E2DFA}">
      <dgm:prSet/>
      <dgm:spPr/>
      <dgm:t>
        <a:bodyPr/>
        <a:lstStyle/>
        <a:p>
          <a:endParaRPr lang="en-US"/>
        </a:p>
      </dgm:t>
    </dgm:pt>
    <dgm:pt modelId="{75BD1FF2-E23E-4EE0-993D-8E8010A6BA58}" type="sibTrans" cxnId="{8BEB1AC9-18A8-4468-9994-3F33361E2DFA}">
      <dgm:prSet/>
      <dgm:spPr/>
      <dgm:t>
        <a:bodyPr/>
        <a:lstStyle/>
        <a:p>
          <a:endParaRPr lang="en-US"/>
        </a:p>
      </dgm:t>
    </dgm:pt>
    <dgm:pt modelId="{15F396CC-1890-4135-A7FE-DD28CC765524}">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endParaRPr lang="en-US" dirty="0">
            <a:solidFill>
              <a:sysClr val="windowText" lastClr="000000">
                <a:hueOff val="0"/>
                <a:satOff val="0"/>
                <a:lumOff val="0"/>
                <a:alphaOff val="0"/>
              </a:sysClr>
            </a:solidFill>
            <a:latin typeface="Calibri"/>
            <a:ea typeface="+mn-ea"/>
            <a:cs typeface="+mn-cs"/>
          </a:endParaRPr>
        </a:p>
      </dgm:t>
    </dgm:pt>
    <dgm:pt modelId="{FBD67DB5-12F8-4F46-9647-01C177C9F2FE}" type="parTrans" cxnId="{4B1F0A86-BC7E-4638-BBD8-3FB944D75727}">
      <dgm:prSet/>
      <dgm:spPr/>
      <dgm:t>
        <a:bodyPr/>
        <a:lstStyle/>
        <a:p>
          <a:endParaRPr lang="en-US"/>
        </a:p>
      </dgm:t>
    </dgm:pt>
    <dgm:pt modelId="{511E5157-BAB3-4203-B2E9-7875CF329ABC}" type="sibTrans" cxnId="{4B1F0A86-BC7E-4638-BBD8-3FB944D75727}">
      <dgm:prSet/>
      <dgm:spPr/>
      <dgm:t>
        <a:bodyPr/>
        <a:lstStyle/>
        <a:p>
          <a:endParaRPr lang="en-US"/>
        </a:p>
      </dgm:t>
    </dgm:pt>
    <dgm:pt modelId="{D8C2A131-02B1-4B95-B820-E0285F7120E3}">
      <dgm:prSet phldrT="[Text]"/>
      <dgm:spPr>
        <a:xfrm>
          <a:off x="247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b="1" dirty="0" smtClean="0">
              <a:solidFill>
                <a:sysClr val="windowText" lastClr="000000">
                  <a:hueOff val="0"/>
                  <a:satOff val="0"/>
                  <a:lumOff val="0"/>
                  <a:alphaOff val="0"/>
                </a:sysClr>
              </a:solidFill>
              <a:latin typeface="Calibri"/>
              <a:ea typeface="+mn-ea"/>
              <a:cs typeface="+mn-cs"/>
            </a:rPr>
            <a:t>The Public</a:t>
          </a:r>
          <a:endParaRPr lang="en-US" b="1" dirty="0">
            <a:solidFill>
              <a:sysClr val="windowText" lastClr="000000">
                <a:hueOff val="0"/>
                <a:satOff val="0"/>
                <a:lumOff val="0"/>
                <a:alphaOff val="0"/>
              </a:sysClr>
            </a:solidFill>
            <a:latin typeface="Calibri"/>
            <a:ea typeface="+mn-ea"/>
            <a:cs typeface="+mn-cs"/>
          </a:endParaRPr>
        </a:p>
      </dgm:t>
    </dgm:pt>
    <dgm:pt modelId="{1ADDCA8B-D834-4522-8379-585A607839FB}" type="parTrans" cxnId="{2DE82E3F-2DCE-4DC5-8C22-47A4A79B9935}">
      <dgm:prSet/>
      <dgm:spPr/>
      <dgm:t>
        <a:bodyPr/>
        <a:lstStyle/>
        <a:p>
          <a:endParaRPr lang="en-US"/>
        </a:p>
      </dgm:t>
    </dgm:pt>
    <dgm:pt modelId="{A56A9987-0040-4399-895A-B09142DCC85C}" type="sibTrans" cxnId="{2DE82E3F-2DCE-4DC5-8C22-47A4A79B9935}">
      <dgm:prSet/>
      <dgm:spPr/>
      <dgm:t>
        <a:bodyPr/>
        <a:lstStyle/>
        <a:p>
          <a:endParaRPr lang="en-US"/>
        </a:p>
      </dgm:t>
    </dgm:pt>
    <dgm:pt modelId="{6A272864-DBD2-4F82-A228-1E9D19252FDB}">
      <dgm:prSet phldrT="[Text]"/>
      <dgm:spPr>
        <a:xfrm>
          <a:off x="247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b="1" dirty="0" smtClean="0">
              <a:solidFill>
                <a:sysClr val="windowText" lastClr="000000">
                  <a:hueOff val="0"/>
                  <a:satOff val="0"/>
                  <a:lumOff val="0"/>
                  <a:alphaOff val="0"/>
                </a:sysClr>
              </a:solidFill>
              <a:latin typeface="Calibri"/>
              <a:ea typeface="+mn-ea"/>
              <a:cs typeface="+mn-cs"/>
            </a:rPr>
            <a:t>Primary Care Providers</a:t>
          </a:r>
          <a:endParaRPr lang="en-US" b="1" dirty="0">
            <a:solidFill>
              <a:sysClr val="windowText" lastClr="000000">
                <a:hueOff val="0"/>
                <a:satOff val="0"/>
                <a:lumOff val="0"/>
                <a:alphaOff val="0"/>
              </a:sysClr>
            </a:solidFill>
            <a:latin typeface="Calibri"/>
            <a:ea typeface="+mn-ea"/>
            <a:cs typeface="+mn-cs"/>
          </a:endParaRPr>
        </a:p>
      </dgm:t>
    </dgm:pt>
    <dgm:pt modelId="{57B8899E-EF60-4171-8E02-54E87624F9AA}" type="parTrans" cxnId="{E953E0BE-88BD-40EF-ACC5-8AE96598DD0B}">
      <dgm:prSet/>
      <dgm:spPr/>
      <dgm:t>
        <a:bodyPr/>
        <a:lstStyle/>
        <a:p>
          <a:endParaRPr lang="en-US"/>
        </a:p>
      </dgm:t>
    </dgm:pt>
    <dgm:pt modelId="{683FF28C-1882-469B-8BA0-FFA97F190F0F}" type="sibTrans" cxnId="{E953E0BE-88BD-40EF-ACC5-8AE96598DD0B}">
      <dgm:prSet/>
      <dgm:spPr/>
      <dgm:t>
        <a:bodyPr/>
        <a:lstStyle/>
        <a:p>
          <a:endParaRPr lang="en-US"/>
        </a:p>
      </dgm:t>
    </dgm:pt>
    <dgm:pt modelId="{AA59FB55-A7B3-4EA9-B570-DDCB75AACBE4}">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Health care providers who diagnose and encounter patients and families with ADRD</a:t>
          </a:r>
          <a:endParaRPr lang="en-US" b="1" dirty="0">
            <a:solidFill>
              <a:sysClr val="windowText" lastClr="000000">
                <a:hueOff val="0"/>
                <a:satOff val="0"/>
                <a:lumOff val="0"/>
                <a:alphaOff val="0"/>
              </a:sysClr>
            </a:solidFill>
            <a:latin typeface="Calibri"/>
            <a:ea typeface="+mn-ea"/>
            <a:cs typeface="+mn-cs"/>
          </a:endParaRPr>
        </a:p>
      </dgm:t>
    </dgm:pt>
    <dgm:pt modelId="{20D73B96-1986-47D2-BB09-70A7604E3A7A}" type="parTrans" cxnId="{BE091003-F709-4E83-BA1A-F9E710C7BA89}">
      <dgm:prSet/>
      <dgm:spPr/>
      <dgm:t>
        <a:bodyPr/>
        <a:lstStyle/>
        <a:p>
          <a:endParaRPr lang="en-US"/>
        </a:p>
      </dgm:t>
    </dgm:pt>
    <dgm:pt modelId="{5586DEAE-AF2F-482C-AB30-9FCED28AEA3D}" type="sibTrans" cxnId="{BE091003-F709-4E83-BA1A-F9E710C7BA89}">
      <dgm:prSet/>
      <dgm:spPr/>
      <dgm:t>
        <a:bodyPr/>
        <a:lstStyle/>
        <a:p>
          <a:endParaRPr lang="en-US"/>
        </a:p>
      </dgm:t>
    </dgm:pt>
    <dgm:pt modelId="{2A8AD75A-BAF1-48F2-BA1B-28F58C6FD52B}">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Patients/families of those recently diagnosed</a:t>
          </a:r>
          <a:endParaRPr lang="en-US" b="1" dirty="0">
            <a:solidFill>
              <a:sysClr val="windowText" lastClr="000000">
                <a:hueOff val="0"/>
                <a:satOff val="0"/>
                <a:lumOff val="0"/>
                <a:alphaOff val="0"/>
              </a:sysClr>
            </a:solidFill>
            <a:latin typeface="Calibri"/>
            <a:ea typeface="+mn-ea"/>
            <a:cs typeface="+mn-cs"/>
          </a:endParaRPr>
        </a:p>
      </dgm:t>
    </dgm:pt>
    <dgm:pt modelId="{E88A94D0-2187-42EE-8513-740BB8FD9BC7}" type="parTrans" cxnId="{79E01257-0A69-460C-A540-9C9BA2FF32D4}">
      <dgm:prSet/>
      <dgm:spPr/>
      <dgm:t>
        <a:bodyPr/>
        <a:lstStyle/>
        <a:p>
          <a:endParaRPr lang="en-US"/>
        </a:p>
      </dgm:t>
    </dgm:pt>
    <dgm:pt modelId="{6A647910-B525-434F-82D3-0CA533811622}" type="sibTrans" cxnId="{79E01257-0A69-460C-A540-9C9BA2FF32D4}">
      <dgm:prSet/>
      <dgm:spPr/>
      <dgm:t>
        <a:bodyPr/>
        <a:lstStyle/>
        <a:p>
          <a:endParaRPr lang="en-US"/>
        </a:p>
      </dgm:t>
    </dgm:pt>
    <dgm:pt modelId="{0C5FFEB2-C382-4F30-83B9-90D4B2A18298}">
      <dgm:prSet phldrT="[Text]"/>
      <dgm:spPr>
        <a:xfrm>
          <a:off x="5507735"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Individuals engaged in informal or formal social supports for patients and families with ADRD</a:t>
          </a:r>
          <a:endParaRPr lang="en-US" b="1" dirty="0">
            <a:solidFill>
              <a:sysClr val="windowText" lastClr="000000">
                <a:hueOff val="0"/>
                <a:satOff val="0"/>
                <a:lumOff val="0"/>
                <a:alphaOff val="0"/>
              </a:sysClr>
            </a:solidFill>
            <a:latin typeface="Calibri"/>
            <a:ea typeface="+mn-ea"/>
            <a:cs typeface="+mn-cs"/>
          </a:endParaRPr>
        </a:p>
      </dgm:t>
    </dgm:pt>
    <dgm:pt modelId="{32836473-D18D-407C-9D5D-6E4B4305AC8C}" type="parTrans" cxnId="{DC932243-436D-406E-8BDB-8590D06469FD}">
      <dgm:prSet/>
      <dgm:spPr/>
      <dgm:t>
        <a:bodyPr/>
        <a:lstStyle/>
        <a:p>
          <a:endParaRPr lang="en-US"/>
        </a:p>
      </dgm:t>
    </dgm:pt>
    <dgm:pt modelId="{ABA23B19-585A-4E08-9F5D-1CD985EE41EB}" type="sibTrans" cxnId="{DC932243-436D-406E-8BDB-8590D06469FD}">
      <dgm:prSet/>
      <dgm:spPr/>
      <dgm:t>
        <a:bodyPr/>
        <a:lstStyle/>
        <a:p>
          <a:endParaRPr lang="en-US"/>
        </a:p>
      </dgm:t>
    </dgm:pt>
    <dgm:pt modelId="{CA0FC648-0FF3-4875-B435-6AE38E49ABE3}">
      <dgm:prSet phldrT="[Text]"/>
      <dgm:spPr>
        <a:xfrm>
          <a:off x="5507735"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Health care providers who encounter patients and families with ADRD</a:t>
          </a:r>
          <a:endParaRPr lang="en-US" b="1" dirty="0">
            <a:solidFill>
              <a:sysClr val="windowText" lastClr="000000">
                <a:hueOff val="0"/>
                <a:satOff val="0"/>
                <a:lumOff val="0"/>
                <a:alphaOff val="0"/>
              </a:sysClr>
            </a:solidFill>
            <a:latin typeface="Calibri"/>
            <a:ea typeface="+mn-ea"/>
            <a:cs typeface="+mn-cs"/>
          </a:endParaRPr>
        </a:p>
      </dgm:t>
    </dgm:pt>
    <dgm:pt modelId="{64B0E43C-70BB-44A1-A820-CBFC6F6126BD}" type="parTrans" cxnId="{52164B74-2A08-4A7E-8715-7BB436EA4BB2}">
      <dgm:prSet/>
      <dgm:spPr/>
      <dgm:t>
        <a:bodyPr/>
        <a:lstStyle/>
        <a:p>
          <a:endParaRPr lang="en-US"/>
        </a:p>
      </dgm:t>
    </dgm:pt>
    <dgm:pt modelId="{C1498A3B-33CF-46BE-A215-190F712FC623}" type="sibTrans" cxnId="{52164B74-2A08-4A7E-8715-7BB436EA4BB2}">
      <dgm:prSet/>
      <dgm:spPr/>
      <dgm:t>
        <a:bodyPr/>
        <a:lstStyle/>
        <a:p>
          <a:endParaRPr lang="en-US"/>
        </a:p>
      </dgm:t>
    </dgm:pt>
    <dgm:pt modelId="{AD885EDC-B990-46D7-A466-4B3D04F7C5DC}">
      <dgm:prSet phldrT="[Text]"/>
      <dgm:spPr>
        <a:xfrm>
          <a:off x="5507735"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Objectives:</a:t>
          </a:r>
          <a:endParaRPr lang="en-US" b="1" dirty="0">
            <a:solidFill>
              <a:sysClr val="windowText" lastClr="000000">
                <a:hueOff val="0"/>
                <a:satOff val="0"/>
                <a:lumOff val="0"/>
                <a:alphaOff val="0"/>
              </a:sysClr>
            </a:solidFill>
            <a:latin typeface="Calibri"/>
            <a:ea typeface="+mn-ea"/>
            <a:cs typeface="+mn-cs"/>
          </a:endParaRPr>
        </a:p>
      </dgm:t>
    </dgm:pt>
    <dgm:pt modelId="{EAAA629A-0380-4A13-BAAC-EBF74E8B47F8}" type="parTrans" cxnId="{0B3CB452-05B6-45EB-B4EC-F8B5DB74E38F}">
      <dgm:prSet/>
      <dgm:spPr/>
      <dgm:t>
        <a:bodyPr/>
        <a:lstStyle/>
        <a:p>
          <a:endParaRPr lang="en-US"/>
        </a:p>
      </dgm:t>
    </dgm:pt>
    <dgm:pt modelId="{B09DCCEC-4585-4D34-880F-846C34361E96}" type="sibTrans" cxnId="{0B3CB452-05B6-45EB-B4EC-F8B5DB74E38F}">
      <dgm:prSet/>
      <dgm:spPr/>
      <dgm:t>
        <a:bodyPr/>
        <a:lstStyle/>
        <a:p>
          <a:endParaRPr lang="en-US"/>
        </a:p>
      </dgm:t>
    </dgm:pt>
    <dgm:pt modelId="{8D2C93CD-5B94-43AA-80B6-96D1224C1B0E}">
      <dgm:prSet phldrT="[Text]"/>
      <dgm:spPr>
        <a:xfrm>
          <a:off x="5507735"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0" dirty="0" smtClean="0">
              <a:solidFill>
                <a:sysClr val="windowText" lastClr="000000">
                  <a:hueOff val="0"/>
                  <a:satOff val="0"/>
                  <a:lumOff val="0"/>
                  <a:alphaOff val="0"/>
                </a:sysClr>
              </a:solidFill>
              <a:latin typeface="Calibri"/>
              <a:ea typeface="+mn-ea"/>
              <a:cs typeface="+mn-cs"/>
            </a:rPr>
            <a:t>Inform and develop policies to protect caregivers from long-term negative impacts to health, employment, financial security</a:t>
          </a:r>
          <a:endParaRPr lang="en-US" b="0" dirty="0">
            <a:solidFill>
              <a:sysClr val="windowText" lastClr="000000">
                <a:hueOff val="0"/>
                <a:satOff val="0"/>
                <a:lumOff val="0"/>
                <a:alphaOff val="0"/>
              </a:sysClr>
            </a:solidFill>
            <a:latin typeface="Calibri"/>
            <a:ea typeface="+mn-ea"/>
            <a:cs typeface="+mn-cs"/>
          </a:endParaRPr>
        </a:p>
      </dgm:t>
    </dgm:pt>
    <dgm:pt modelId="{827673D3-D318-4D72-8B53-AEE0641D751C}" type="parTrans" cxnId="{BC5E3BF7-43D0-4636-A73C-12AA341596B7}">
      <dgm:prSet/>
      <dgm:spPr/>
      <dgm:t>
        <a:bodyPr/>
        <a:lstStyle/>
        <a:p>
          <a:endParaRPr lang="en-US"/>
        </a:p>
      </dgm:t>
    </dgm:pt>
    <dgm:pt modelId="{32F1FB47-E20A-4428-AFF1-79624E6C6F16}" type="sibTrans" cxnId="{BC5E3BF7-43D0-4636-A73C-12AA341596B7}">
      <dgm:prSet/>
      <dgm:spPr/>
      <dgm:t>
        <a:bodyPr/>
        <a:lstStyle/>
        <a:p>
          <a:endParaRPr lang="en-US"/>
        </a:p>
      </dgm:t>
    </dgm:pt>
    <dgm:pt modelId="{0E0F65D0-ED74-4D07-9C37-02FEA3F3F8B1}">
      <dgm:prSet phldrT="[Text]"/>
      <dgm:spPr>
        <a:xfrm>
          <a:off x="247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solidFill>
                <a:sysClr val="windowText" lastClr="000000">
                  <a:hueOff val="0"/>
                  <a:satOff val="0"/>
                  <a:lumOff val="0"/>
                  <a:alphaOff val="0"/>
                </a:sysClr>
              </a:solidFill>
              <a:latin typeface="Calibri"/>
              <a:ea typeface="+mn-ea"/>
              <a:cs typeface="+mn-cs"/>
            </a:rPr>
            <a:t>Communicate prevention strategies</a:t>
          </a:r>
          <a:endParaRPr lang="en-US" dirty="0">
            <a:solidFill>
              <a:sysClr val="windowText" lastClr="000000">
                <a:hueOff val="0"/>
                <a:satOff val="0"/>
                <a:lumOff val="0"/>
                <a:alphaOff val="0"/>
              </a:sysClr>
            </a:solidFill>
            <a:latin typeface="Calibri"/>
            <a:ea typeface="+mn-ea"/>
            <a:cs typeface="+mn-cs"/>
          </a:endParaRPr>
        </a:p>
      </dgm:t>
    </dgm:pt>
    <dgm:pt modelId="{AB8A0597-FB8F-4584-9ECB-107EDDDCAABE}" type="parTrans" cxnId="{42E28D23-C2CD-486E-9E68-F6CC81F7D10A}">
      <dgm:prSet/>
      <dgm:spPr/>
      <dgm:t>
        <a:bodyPr/>
        <a:lstStyle/>
        <a:p>
          <a:endParaRPr lang="en-US"/>
        </a:p>
      </dgm:t>
    </dgm:pt>
    <dgm:pt modelId="{E51DC0A3-ED81-4CFF-947D-1A864E62E137}" type="sibTrans" cxnId="{42E28D23-C2CD-486E-9E68-F6CC81F7D10A}">
      <dgm:prSet/>
      <dgm:spPr/>
      <dgm:t>
        <a:bodyPr/>
        <a:lstStyle/>
        <a:p>
          <a:endParaRPr lang="en-US"/>
        </a:p>
      </dgm:t>
    </dgm:pt>
    <dgm:pt modelId="{A0381BB0-A0E7-4A1E-B849-8F0DF2FF4CB6}">
      <dgm:prSet phldrT="[Text]"/>
      <dgm:spPr>
        <a:xfrm>
          <a:off x="5507735"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Improve dementia friendly fixed infrastructure (housing, hospitals, restaurants, transportation, etc.)</a:t>
          </a:r>
          <a:endParaRPr lang="en-US" b="0" dirty="0">
            <a:solidFill>
              <a:sysClr val="windowText" lastClr="000000">
                <a:hueOff val="0"/>
                <a:satOff val="0"/>
                <a:lumOff val="0"/>
                <a:alphaOff val="0"/>
              </a:sysClr>
            </a:solidFill>
            <a:latin typeface="Calibri"/>
            <a:ea typeface="+mn-ea"/>
            <a:cs typeface="+mn-cs"/>
          </a:endParaRPr>
        </a:p>
      </dgm:t>
    </dgm:pt>
    <dgm:pt modelId="{E46E1733-0E8B-4D55-88D7-DE908FC4E829}" type="parTrans" cxnId="{197875C5-934F-491C-B4B3-F9E1D87F10AA}">
      <dgm:prSet/>
      <dgm:spPr/>
      <dgm:t>
        <a:bodyPr/>
        <a:lstStyle/>
        <a:p>
          <a:endParaRPr lang="en-US"/>
        </a:p>
      </dgm:t>
    </dgm:pt>
    <dgm:pt modelId="{62EC54A4-C258-4A46-92EB-020912EE41F2}" type="sibTrans" cxnId="{197875C5-934F-491C-B4B3-F9E1D87F10AA}">
      <dgm:prSet/>
      <dgm:spPr/>
      <dgm:t>
        <a:bodyPr/>
        <a:lstStyle/>
        <a:p>
          <a:endParaRPr lang="en-US"/>
        </a:p>
      </dgm:t>
    </dgm:pt>
    <dgm:pt modelId="{395830BA-DD63-4735-BEAE-8E5D44CF9C1D}">
      <dgm:prSet phldrT="[Text]"/>
      <dgm:spPr>
        <a:xfrm>
          <a:off x="5507735"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0" dirty="0" smtClean="0">
              <a:solidFill>
                <a:sysClr val="windowText" lastClr="000000">
                  <a:hueOff val="0"/>
                  <a:satOff val="0"/>
                  <a:lumOff val="0"/>
                  <a:alphaOff val="0"/>
                </a:sysClr>
              </a:solidFill>
              <a:latin typeface="Calibri"/>
              <a:ea typeface="+mn-ea"/>
              <a:cs typeface="+mn-cs"/>
            </a:rPr>
            <a:t>Ensure coordination across the care continuum to reduce costs due to acute or long-term consequences of ADRD (ED readmission, ensure available supply of supportive care professionals)</a:t>
          </a:r>
          <a:endParaRPr lang="en-US" b="0" dirty="0">
            <a:solidFill>
              <a:sysClr val="windowText" lastClr="000000">
                <a:hueOff val="0"/>
                <a:satOff val="0"/>
                <a:lumOff val="0"/>
                <a:alphaOff val="0"/>
              </a:sysClr>
            </a:solidFill>
            <a:latin typeface="Calibri"/>
            <a:ea typeface="+mn-ea"/>
            <a:cs typeface="+mn-cs"/>
          </a:endParaRPr>
        </a:p>
      </dgm:t>
    </dgm:pt>
    <dgm:pt modelId="{FA491055-1490-40D6-98E1-55875B148A0F}" type="parTrans" cxnId="{CA660A9D-FE7D-4B4D-AC40-408A449015F1}">
      <dgm:prSet/>
      <dgm:spPr/>
      <dgm:t>
        <a:bodyPr/>
        <a:lstStyle/>
        <a:p>
          <a:endParaRPr lang="en-US"/>
        </a:p>
      </dgm:t>
    </dgm:pt>
    <dgm:pt modelId="{6EFBA851-BBB9-445E-BB45-3FE4853B5769}" type="sibTrans" cxnId="{CA660A9D-FE7D-4B4D-AC40-408A449015F1}">
      <dgm:prSet/>
      <dgm:spPr/>
      <dgm:t>
        <a:bodyPr/>
        <a:lstStyle/>
        <a:p>
          <a:endParaRPr lang="en-US"/>
        </a:p>
      </dgm:t>
    </dgm:pt>
    <dgm:pt modelId="{3E253BAA-FF26-49DA-B686-C18D8823DFC8}">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Ensure access and availability of diagnostic capacity</a:t>
          </a:r>
          <a:endParaRPr lang="en-US" dirty="0">
            <a:solidFill>
              <a:sysClr val="windowText" lastClr="000000">
                <a:hueOff val="0"/>
                <a:satOff val="0"/>
                <a:lumOff val="0"/>
                <a:alphaOff val="0"/>
              </a:sysClr>
            </a:solidFill>
            <a:latin typeface="Calibri"/>
            <a:ea typeface="+mn-ea"/>
            <a:cs typeface="+mn-cs"/>
          </a:endParaRPr>
        </a:p>
      </dgm:t>
    </dgm:pt>
    <dgm:pt modelId="{3DA351C0-265A-4A57-B270-A2DD264D6BD2}" type="parTrans" cxnId="{92BAF79C-9D5A-4523-A45F-92DF78E45DD0}">
      <dgm:prSet/>
      <dgm:spPr/>
      <dgm:t>
        <a:bodyPr/>
        <a:lstStyle/>
        <a:p>
          <a:endParaRPr lang="en-US"/>
        </a:p>
      </dgm:t>
    </dgm:pt>
    <dgm:pt modelId="{D34A9904-FB01-4CDC-AC30-09E9DAF52A1F}" type="sibTrans" cxnId="{92BAF79C-9D5A-4523-A45F-92DF78E45DD0}">
      <dgm:prSet/>
      <dgm:spPr/>
      <dgm:t>
        <a:bodyPr/>
        <a:lstStyle/>
        <a:p>
          <a:endParaRPr lang="en-US"/>
        </a:p>
      </dgm:t>
    </dgm:pt>
    <dgm:pt modelId="{02D37AC4-1FA5-4177-8F8B-CA303BCDB6AB}">
      <dgm:prSet phldrT="[Text]"/>
      <dgm:spPr>
        <a:xfrm>
          <a:off x="247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solidFill>
                <a:sysClr val="windowText" lastClr="000000">
                  <a:hueOff val="0"/>
                  <a:satOff val="0"/>
                  <a:lumOff val="0"/>
                  <a:alphaOff val="0"/>
                </a:sysClr>
              </a:solidFill>
              <a:latin typeface="Calibri"/>
              <a:ea typeface="+mn-ea"/>
              <a:cs typeface="+mn-cs"/>
            </a:rPr>
            <a:t>Encourage screening to improve early detection</a:t>
          </a:r>
        </a:p>
        <a:p>
          <a:pPr marL="0" marR="0" indent="0" defTabSz="914400" eaLnBrk="1" fontAlgn="auto" latinLnBrk="0" hangingPunct="1">
            <a:lnSpc>
              <a:spcPct val="100000"/>
            </a:lnSpc>
            <a:spcBef>
              <a:spcPts val="0"/>
            </a:spcBef>
            <a:spcAft>
              <a:spcPts val="0"/>
            </a:spcAft>
            <a:buClrTx/>
            <a:buSzTx/>
            <a:buFontTx/>
            <a:buNone/>
            <a:tabLst/>
            <a:defRPr/>
          </a:pPr>
          <a:endParaRPr lang="en-US" dirty="0">
            <a:solidFill>
              <a:sysClr val="windowText" lastClr="000000">
                <a:hueOff val="0"/>
                <a:satOff val="0"/>
                <a:lumOff val="0"/>
                <a:alphaOff val="0"/>
              </a:sysClr>
            </a:solidFill>
            <a:latin typeface="Calibri"/>
            <a:ea typeface="+mn-ea"/>
            <a:cs typeface="+mn-cs"/>
          </a:endParaRPr>
        </a:p>
      </dgm:t>
    </dgm:pt>
    <dgm:pt modelId="{B9F07198-533D-4DC4-A17E-E87D7DDBA86E}" type="parTrans" cxnId="{F937F28E-C36D-4B1A-8B70-54EFA5507A20}">
      <dgm:prSet/>
      <dgm:spPr/>
      <dgm:t>
        <a:bodyPr/>
        <a:lstStyle/>
        <a:p>
          <a:endParaRPr lang="en-US"/>
        </a:p>
      </dgm:t>
    </dgm:pt>
    <dgm:pt modelId="{3D40D339-F43E-40AC-BA36-4B0C9B95FA39}" type="sibTrans" cxnId="{F937F28E-C36D-4B1A-8B70-54EFA5507A20}">
      <dgm:prSet/>
      <dgm:spPr/>
      <dgm:t>
        <a:bodyPr/>
        <a:lstStyle/>
        <a:p>
          <a:endParaRPr lang="en-US"/>
        </a:p>
      </dgm:t>
    </dgm:pt>
    <dgm:pt modelId="{742DBC97-5B54-473B-B438-B2E7806AD01D}">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Supportive care providers in the community for individuals and families with ADRD</a:t>
          </a:r>
          <a:endParaRPr lang="en-US" b="1" dirty="0">
            <a:solidFill>
              <a:sysClr val="windowText" lastClr="000000">
                <a:hueOff val="0"/>
                <a:satOff val="0"/>
                <a:lumOff val="0"/>
                <a:alphaOff val="0"/>
              </a:sysClr>
            </a:solidFill>
            <a:latin typeface="Calibri"/>
            <a:ea typeface="+mn-ea"/>
            <a:cs typeface="+mn-cs"/>
          </a:endParaRPr>
        </a:p>
      </dgm:t>
    </dgm:pt>
    <dgm:pt modelId="{14C76157-6936-4FBF-B3F4-5E06296DD598}" type="parTrans" cxnId="{CDA33BC0-7E2E-4486-8EE0-1E8A0AEE16B6}">
      <dgm:prSet/>
      <dgm:spPr/>
      <dgm:t>
        <a:bodyPr/>
        <a:lstStyle/>
        <a:p>
          <a:endParaRPr lang="en-US"/>
        </a:p>
      </dgm:t>
    </dgm:pt>
    <dgm:pt modelId="{6ED26478-7ACE-454F-A2CC-8ED89670C5D2}" type="sibTrans" cxnId="{CDA33BC0-7E2E-4486-8EE0-1E8A0AEE16B6}">
      <dgm:prSet/>
      <dgm:spPr/>
      <dgm:t>
        <a:bodyPr/>
        <a:lstStyle/>
        <a:p>
          <a:endParaRPr lang="en-US"/>
        </a:p>
      </dgm:t>
    </dgm:pt>
    <dgm:pt modelId="{D0A0C8F6-16EF-4020-8636-7D220BD514F8}">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Connect patients and families to social and financial supports</a:t>
          </a:r>
          <a:endParaRPr lang="en-US" dirty="0">
            <a:solidFill>
              <a:sysClr val="windowText" lastClr="000000">
                <a:hueOff val="0"/>
                <a:satOff val="0"/>
                <a:lumOff val="0"/>
                <a:alphaOff val="0"/>
              </a:sysClr>
            </a:solidFill>
            <a:latin typeface="Calibri"/>
            <a:ea typeface="+mn-ea"/>
            <a:cs typeface="+mn-cs"/>
          </a:endParaRPr>
        </a:p>
      </dgm:t>
    </dgm:pt>
    <dgm:pt modelId="{967CB24E-AF2D-44D1-8C12-2FDE08504C74}" type="parTrans" cxnId="{6FB33B65-6E43-41CF-818E-8AFBBACECEB8}">
      <dgm:prSet/>
      <dgm:spPr/>
      <dgm:t>
        <a:bodyPr/>
        <a:lstStyle/>
        <a:p>
          <a:endParaRPr lang="en-US"/>
        </a:p>
      </dgm:t>
    </dgm:pt>
    <dgm:pt modelId="{E8D33A3F-DF3C-45B0-8807-EC319E42F50F}" type="sibTrans" cxnId="{6FB33B65-6E43-41CF-818E-8AFBBACECEB8}">
      <dgm:prSet/>
      <dgm:spPr/>
      <dgm:t>
        <a:bodyPr/>
        <a:lstStyle/>
        <a:p>
          <a:endParaRPr lang="en-US"/>
        </a:p>
      </dgm:t>
    </dgm:pt>
    <dgm:pt modelId="{E1F73A5A-55FB-4F21-A66D-448912A01B8C}">
      <dgm:prSet phldrT="[Text]"/>
      <dgm:spPr>
        <a:xfrm>
          <a:off x="247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b="1" dirty="0" smtClean="0">
              <a:solidFill>
                <a:sysClr val="windowText" lastClr="000000">
                  <a:hueOff val="0"/>
                  <a:satOff val="0"/>
                  <a:lumOff val="0"/>
                  <a:alphaOff val="0"/>
                </a:sysClr>
              </a:solidFill>
              <a:latin typeface="Calibri"/>
              <a:ea typeface="+mn-ea"/>
              <a:cs typeface="+mn-cs"/>
            </a:rPr>
            <a:t>Objectives:</a:t>
          </a:r>
          <a:endParaRPr lang="en-US" b="1" dirty="0">
            <a:solidFill>
              <a:sysClr val="windowText" lastClr="000000">
                <a:hueOff val="0"/>
                <a:satOff val="0"/>
                <a:lumOff val="0"/>
                <a:alphaOff val="0"/>
              </a:sysClr>
            </a:solidFill>
            <a:latin typeface="Calibri"/>
            <a:ea typeface="+mn-ea"/>
            <a:cs typeface="+mn-cs"/>
          </a:endParaRPr>
        </a:p>
      </dgm:t>
    </dgm:pt>
    <dgm:pt modelId="{384F1DCD-BFCA-41B5-9B46-4D71FD4E033F}" type="parTrans" cxnId="{A3B3BBC5-308B-46F1-9965-5871DCB0BE72}">
      <dgm:prSet/>
      <dgm:spPr/>
      <dgm:t>
        <a:bodyPr/>
        <a:lstStyle/>
        <a:p>
          <a:endParaRPr lang="en-US"/>
        </a:p>
      </dgm:t>
    </dgm:pt>
    <dgm:pt modelId="{CC37ECB7-7497-4ADC-98AB-DB670593B0E0}" type="sibTrans" cxnId="{A3B3BBC5-308B-46F1-9965-5871DCB0BE72}">
      <dgm:prSet/>
      <dgm:spPr/>
      <dgm:t>
        <a:bodyPr/>
        <a:lstStyle/>
        <a:p>
          <a:endParaRPr lang="en-US"/>
        </a:p>
      </dgm:t>
    </dgm:pt>
    <dgm:pt modelId="{58D2A70B-4B48-4248-AD1C-83BCFBF811C3}">
      <dgm:prSet phldrT="[Text]"/>
      <dgm:spPr>
        <a:xfrm>
          <a:off x="247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US" b="1" dirty="0">
            <a:solidFill>
              <a:sysClr val="windowText" lastClr="000000">
                <a:hueOff val="0"/>
                <a:satOff val="0"/>
                <a:lumOff val="0"/>
                <a:alphaOff val="0"/>
              </a:sysClr>
            </a:solidFill>
            <a:latin typeface="Calibri"/>
            <a:ea typeface="+mn-ea"/>
            <a:cs typeface="+mn-cs"/>
          </a:endParaRPr>
        </a:p>
      </dgm:t>
    </dgm:pt>
    <dgm:pt modelId="{2609804B-9FB6-4C61-9529-51B7A4C7E704}" type="parTrans" cxnId="{39CF08F9-6B50-40DF-8FE8-A204E43E1F59}">
      <dgm:prSet/>
      <dgm:spPr/>
      <dgm:t>
        <a:bodyPr/>
        <a:lstStyle/>
        <a:p>
          <a:endParaRPr lang="en-US"/>
        </a:p>
      </dgm:t>
    </dgm:pt>
    <dgm:pt modelId="{5B617FCF-325C-470E-B267-31C07A349292}" type="sibTrans" cxnId="{39CF08F9-6B50-40DF-8FE8-A204E43E1F59}">
      <dgm:prSet/>
      <dgm:spPr/>
      <dgm:t>
        <a:bodyPr/>
        <a:lstStyle/>
        <a:p>
          <a:endParaRPr lang="en-US"/>
        </a:p>
      </dgm:t>
    </dgm:pt>
    <dgm:pt modelId="{33B5C447-6900-41B2-AF2E-AC115B5B7583}">
      <dgm:prSet phldrT="[Text]"/>
      <dgm:spPr>
        <a:xfrm>
          <a:off x="2755106"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Objectives:</a:t>
          </a:r>
          <a:endParaRPr lang="en-US" b="1" dirty="0">
            <a:solidFill>
              <a:sysClr val="windowText" lastClr="000000">
                <a:hueOff val="0"/>
                <a:satOff val="0"/>
                <a:lumOff val="0"/>
                <a:alphaOff val="0"/>
              </a:sysClr>
            </a:solidFill>
            <a:latin typeface="Calibri"/>
            <a:ea typeface="+mn-ea"/>
            <a:cs typeface="+mn-cs"/>
          </a:endParaRPr>
        </a:p>
      </dgm:t>
    </dgm:pt>
    <dgm:pt modelId="{4C353462-018A-472C-B93A-838788ADDAE5}" type="parTrans" cxnId="{93459897-39F2-4F39-9971-7F0609EAFD9F}">
      <dgm:prSet/>
      <dgm:spPr/>
      <dgm:t>
        <a:bodyPr/>
        <a:lstStyle/>
        <a:p>
          <a:endParaRPr lang="en-US"/>
        </a:p>
      </dgm:t>
    </dgm:pt>
    <dgm:pt modelId="{085306A2-BE9F-4C79-8635-AFBA9E1FCC21}" type="sibTrans" cxnId="{93459897-39F2-4F39-9971-7F0609EAFD9F}">
      <dgm:prSet/>
      <dgm:spPr/>
      <dgm:t>
        <a:bodyPr/>
        <a:lstStyle/>
        <a:p>
          <a:endParaRPr lang="en-US"/>
        </a:p>
      </dgm:t>
    </dgm:pt>
    <dgm:pt modelId="{9B6BDC5A-BB28-4C59-953C-471EAD71EF69}">
      <dgm:prSet phldrT="[Text]"/>
      <dgm:spPr>
        <a:xfrm>
          <a:off x="5507735"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b="1" dirty="0" smtClean="0">
              <a:solidFill>
                <a:sysClr val="windowText" lastClr="000000">
                  <a:hueOff val="0"/>
                  <a:satOff val="0"/>
                  <a:lumOff val="0"/>
                  <a:alphaOff val="0"/>
                </a:sysClr>
              </a:solidFill>
              <a:latin typeface="Calibri"/>
              <a:ea typeface="+mn-ea"/>
              <a:cs typeface="+mn-cs"/>
            </a:rPr>
            <a:t>Patients/families living with the chronic impact of ADRD</a:t>
          </a:r>
          <a:endParaRPr lang="en-US" b="1" dirty="0">
            <a:solidFill>
              <a:sysClr val="windowText" lastClr="000000">
                <a:hueOff val="0"/>
                <a:satOff val="0"/>
                <a:lumOff val="0"/>
                <a:alphaOff val="0"/>
              </a:sysClr>
            </a:solidFill>
            <a:latin typeface="Calibri"/>
            <a:ea typeface="+mn-ea"/>
            <a:cs typeface="+mn-cs"/>
          </a:endParaRPr>
        </a:p>
      </dgm:t>
    </dgm:pt>
    <dgm:pt modelId="{631D65E0-162B-4039-8AD7-78318A574A56}" type="parTrans" cxnId="{4D4F6A64-CE03-492F-A06A-7BF245E478DB}">
      <dgm:prSet/>
      <dgm:spPr/>
      <dgm:t>
        <a:bodyPr/>
        <a:lstStyle/>
        <a:p>
          <a:endParaRPr lang="en-US"/>
        </a:p>
      </dgm:t>
    </dgm:pt>
    <dgm:pt modelId="{0B22F3D4-05AD-421F-8090-8665464080E2}" type="sibTrans" cxnId="{4D4F6A64-CE03-492F-A06A-7BF245E478DB}">
      <dgm:prSet/>
      <dgm:spPr/>
      <dgm:t>
        <a:bodyPr/>
        <a:lstStyle/>
        <a:p>
          <a:endParaRPr lang="en-US"/>
        </a:p>
      </dgm:t>
    </dgm:pt>
    <dgm:pt modelId="{C38E0B66-E376-40A4-B7AF-FD99AE5C1F30}">
      <dgm:prSet phldrT="[Text]"/>
      <dgm:spPr>
        <a:xfrm>
          <a:off x="5507735" y="812357"/>
          <a:ext cx="2414587" cy="3984766"/>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endParaRPr lang="en-US" b="1" dirty="0">
            <a:solidFill>
              <a:sysClr val="windowText" lastClr="000000">
                <a:hueOff val="0"/>
                <a:satOff val="0"/>
                <a:lumOff val="0"/>
                <a:alphaOff val="0"/>
              </a:sysClr>
            </a:solidFill>
            <a:latin typeface="Calibri"/>
            <a:ea typeface="+mn-ea"/>
            <a:cs typeface="+mn-cs"/>
          </a:endParaRPr>
        </a:p>
      </dgm:t>
    </dgm:pt>
    <dgm:pt modelId="{34DBAEAE-EC96-4AFB-A601-79348CF66D7A}" type="parTrans" cxnId="{DF169577-31CD-4108-BF6B-84FA3D1AB194}">
      <dgm:prSet/>
      <dgm:spPr/>
      <dgm:t>
        <a:bodyPr/>
        <a:lstStyle/>
        <a:p>
          <a:endParaRPr lang="en-US"/>
        </a:p>
      </dgm:t>
    </dgm:pt>
    <dgm:pt modelId="{A9702C38-123C-44E3-96A6-40F1735635F8}" type="sibTrans" cxnId="{DF169577-31CD-4108-BF6B-84FA3D1AB194}">
      <dgm:prSet/>
      <dgm:spPr/>
      <dgm:t>
        <a:bodyPr/>
        <a:lstStyle/>
        <a:p>
          <a:endParaRPr lang="en-US"/>
        </a:p>
      </dgm:t>
    </dgm:pt>
    <dgm:pt modelId="{5CB63B14-DB94-4D3C-A244-7511C84492BB}" type="pres">
      <dgm:prSet presAssocID="{1CA21B5E-F5C0-4AB9-BF28-5D5C624DBBBD}" presName="Name0" presStyleCnt="0">
        <dgm:presLayoutVars>
          <dgm:dir/>
          <dgm:animLvl val="lvl"/>
          <dgm:resizeHandles val="exact"/>
        </dgm:presLayoutVars>
      </dgm:prSet>
      <dgm:spPr/>
      <dgm:t>
        <a:bodyPr/>
        <a:lstStyle/>
        <a:p>
          <a:endParaRPr lang="en-US"/>
        </a:p>
      </dgm:t>
    </dgm:pt>
    <dgm:pt modelId="{01A80DA5-8874-4997-96D8-9D21AC4A652E}" type="pres">
      <dgm:prSet presAssocID="{17555F1B-CC31-43D7-A903-D8D45A254404}" presName="composite" presStyleCnt="0"/>
      <dgm:spPr/>
    </dgm:pt>
    <dgm:pt modelId="{A23E480F-28E0-42F8-8500-1825954E9CF8}" type="pres">
      <dgm:prSet presAssocID="{17555F1B-CC31-43D7-A903-D8D45A254404}" presName="parTx" presStyleLbl="alignNode1" presStyleIdx="0" presStyleCnt="3">
        <dgm:presLayoutVars>
          <dgm:chMax val="0"/>
          <dgm:chPref val="0"/>
          <dgm:bulletEnabled val="1"/>
        </dgm:presLayoutVars>
      </dgm:prSet>
      <dgm:spPr/>
      <dgm:t>
        <a:bodyPr/>
        <a:lstStyle/>
        <a:p>
          <a:endParaRPr lang="en-US"/>
        </a:p>
      </dgm:t>
    </dgm:pt>
    <dgm:pt modelId="{09A27403-C16B-49A4-B829-B9B2369CE9B6}" type="pres">
      <dgm:prSet presAssocID="{17555F1B-CC31-43D7-A903-D8D45A254404}" presName="desTx" presStyleLbl="alignAccFollowNode1" presStyleIdx="0" presStyleCnt="3">
        <dgm:presLayoutVars>
          <dgm:bulletEnabled val="1"/>
        </dgm:presLayoutVars>
      </dgm:prSet>
      <dgm:spPr/>
      <dgm:t>
        <a:bodyPr/>
        <a:lstStyle/>
        <a:p>
          <a:endParaRPr lang="en-US"/>
        </a:p>
      </dgm:t>
    </dgm:pt>
    <dgm:pt modelId="{E53D6FAB-3B3C-4852-9ABC-C80145F8C3E3}" type="pres">
      <dgm:prSet presAssocID="{449F170A-CF76-4F5C-A3FA-DF34ADECCEC3}" presName="space" presStyleCnt="0"/>
      <dgm:spPr/>
    </dgm:pt>
    <dgm:pt modelId="{6EEED778-537C-47FC-A6FB-067F53883453}" type="pres">
      <dgm:prSet presAssocID="{BCC1AD06-4337-4F7B-B08B-7610ADE14FFA}" presName="composite" presStyleCnt="0"/>
      <dgm:spPr/>
    </dgm:pt>
    <dgm:pt modelId="{50DE6879-CE17-442E-B275-2545608F0DE0}" type="pres">
      <dgm:prSet presAssocID="{BCC1AD06-4337-4F7B-B08B-7610ADE14FFA}" presName="parTx" presStyleLbl="alignNode1" presStyleIdx="1" presStyleCnt="3">
        <dgm:presLayoutVars>
          <dgm:chMax val="0"/>
          <dgm:chPref val="0"/>
          <dgm:bulletEnabled val="1"/>
        </dgm:presLayoutVars>
      </dgm:prSet>
      <dgm:spPr/>
      <dgm:t>
        <a:bodyPr/>
        <a:lstStyle/>
        <a:p>
          <a:endParaRPr lang="en-US"/>
        </a:p>
      </dgm:t>
    </dgm:pt>
    <dgm:pt modelId="{6AA2BB63-AA05-4B86-AAFC-4DB78BAA27A6}" type="pres">
      <dgm:prSet presAssocID="{BCC1AD06-4337-4F7B-B08B-7610ADE14FFA}" presName="desTx" presStyleLbl="alignAccFollowNode1" presStyleIdx="1" presStyleCnt="3">
        <dgm:presLayoutVars>
          <dgm:bulletEnabled val="1"/>
        </dgm:presLayoutVars>
      </dgm:prSet>
      <dgm:spPr/>
      <dgm:t>
        <a:bodyPr/>
        <a:lstStyle/>
        <a:p>
          <a:endParaRPr lang="en-US"/>
        </a:p>
      </dgm:t>
    </dgm:pt>
    <dgm:pt modelId="{F5DDB5F6-7341-45A6-BB23-B2F9E3CA49CE}" type="pres">
      <dgm:prSet presAssocID="{EBE66CA3-5589-43E9-A887-5F508EB39721}" presName="space" presStyleCnt="0"/>
      <dgm:spPr/>
    </dgm:pt>
    <dgm:pt modelId="{6302F435-E705-463B-98BD-C707A5FB5E3A}" type="pres">
      <dgm:prSet presAssocID="{AEAE5268-69A6-4B5F-BD44-9A10CC151B16}" presName="composite" presStyleCnt="0"/>
      <dgm:spPr/>
    </dgm:pt>
    <dgm:pt modelId="{87BD34A9-279F-423E-B586-302334D5EBBF}" type="pres">
      <dgm:prSet presAssocID="{AEAE5268-69A6-4B5F-BD44-9A10CC151B16}" presName="parTx" presStyleLbl="alignNode1" presStyleIdx="2" presStyleCnt="3">
        <dgm:presLayoutVars>
          <dgm:chMax val="0"/>
          <dgm:chPref val="0"/>
          <dgm:bulletEnabled val="1"/>
        </dgm:presLayoutVars>
      </dgm:prSet>
      <dgm:spPr/>
      <dgm:t>
        <a:bodyPr/>
        <a:lstStyle/>
        <a:p>
          <a:endParaRPr lang="en-US"/>
        </a:p>
      </dgm:t>
    </dgm:pt>
    <dgm:pt modelId="{1EE9B41B-2AAD-46B6-92AA-D5F01F6CD277}" type="pres">
      <dgm:prSet presAssocID="{AEAE5268-69A6-4B5F-BD44-9A10CC151B16}" presName="desTx" presStyleLbl="alignAccFollowNode1" presStyleIdx="2" presStyleCnt="3">
        <dgm:presLayoutVars>
          <dgm:bulletEnabled val="1"/>
        </dgm:presLayoutVars>
      </dgm:prSet>
      <dgm:spPr/>
      <dgm:t>
        <a:bodyPr/>
        <a:lstStyle/>
        <a:p>
          <a:endParaRPr lang="en-US"/>
        </a:p>
      </dgm:t>
    </dgm:pt>
  </dgm:ptLst>
  <dgm:cxnLst>
    <dgm:cxn modelId="{CA660A9D-FE7D-4B4D-AC40-408A449015F1}" srcId="{AEAE5268-69A6-4B5F-BD44-9A10CC151B16}" destId="{395830BA-DD63-4735-BEAE-8E5D44CF9C1D}" srcOrd="8" destOrd="0" parTransId="{FA491055-1490-40D6-98E1-55875B148A0F}" sibTransId="{6EFBA851-BBB9-445E-BB45-3FE4853B5769}"/>
    <dgm:cxn modelId="{350CAB8A-4A33-4E3C-9EDE-BEB83D93A084}" srcId="{1CA21B5E-F5C0-4AB9-BF28-5D5C624DBBBD}" destId="{BCC1AD06-4337-4F7B-B08B-7610ADE14FFA}" srcOrd="1" destOrd="0" parTransId="{C8494394-F762-4E33-8AC7-1B476CD6C8D3}" sibTransId="{EBE66CA3-5589-43E9-A887-5F508EB39721}"/>
    <dgm:cxn modelId="{93459897-39F2-4F39-9971-7F0609EAFD9F}" srcId="{BCC1AD06-4337-4F7B-B08B-7610ADE14FFA}" destId="{33B5C447-6900-41B2-AF2E-AC115B5B7583}" srcOrd="5" destOrd="0" parTransId="{4C353462-018A-472C-B93A-838788ADDAE5}" sibTransId="{085306A2-BE9F-4C79-8635-AFBA9E1FCC21}"/>
    <dgm:cxn modelId="{4B1F0A86-BC7E-4638-BBD8-3FB944D75727}" srcId="{BCC1AD06-4337-4F7B-B08B-7610ADE14FFA}" destId="{15F396CC-1890-4135-A7FE-DD28CC765524}" srcOrd="4" destOrd="0" parTransId="{FBD67DB5-12F8-4F46-9647-01C177C9F2FE}" sibTransId="{511E5157-BAB3-4203-B2E9-7875CF329ABC}"/>
    <dgm:cxn modelId="{21DD85CC-9C59-4BB0-A423-CB40FC6976F7}" srcId="{17555F1B-CC31-43D7-A903-D8D45A254404}" destId="{064C5791-A075-4874-9857-3A409F8EA6C4}" srcOrd="4" destOrd="0" parTransId="{FE3DF0E6-5439-45BE-91F0-8FE6F7A3F160}" sibTransId="{5786CF61-3854-4B3F-872B-269FBEA726A3}"/>
    <dgm:cxn modelId="{33DAED0F-1DC1-429E-BDB1-1A4542F4143A}" srcId="{AEAE5268-69A6-4B5F-BD44-9A10CC151B16}" destId="{301DDAB0-DC1A-433E-A0A6-F0451FAA5477}" srcOrd="0" destOrd="0" parTransId="{17B6724A-2351-470B-9F6F-40E9D34966E0}" sibTransId="{2E83D38E-9E47-4F1F-B223-B3758FF42C2A}"/>
    <dgm:cxn modelId="{ACA444D3-2AF8-4EDB-9789-921BED428F23}" type="presOf" srcId="{D8C2A131-02B1-4B95-B820-E0285F7120E3}" destId="{09A27403-C16B-49A4-B829-B9B2369CE9B6}" srcOrd="0" destOrd="1" presId="urn:microsoft.com/office/officeart/2005/8/layout/hList1"/>
    <dgm:cxn modelId="{8D1B4EFF-ADC0-44B6-A83D-CD079E10970C}" type="presOf" srcId="{02D37AC4-1FA5-4177-8F8B-CA303BCDB6AB}" destId="{09A27403-C16B-49A4-B829-B9B2369CE9B6}" srcOrd="0" destOrd="7" presId="urn:microsoft.com/office/officeart/2005/8/layout/hList1"/>
    <dgm:cxn modelId="{0B3CB452-05B6-45EB-B4EC-F8B5DB74E38F}" srcId="{AEAE5268-69A6-4B5F-BD44-9A10CC151B16}" destId="{AD885EDC-B990-46D7-A466-4B3D04F7C5DC}" srcOrd="5" destOrd="0" parTransId="{EAAA629A-0380-4A13-BAAC-EBF74E8B47F8}" sibTransId="{B09DCCEC-4585-4D34-880F-846C34361E96}"/>
    <dgm:cxn modelId="{5B24D17D-DC1F-4192-B33B-387FBBBCCB48}" type="presOf" srcId="{CA0FC648-0FF3-4875-B435-6AE38E49ABE3}" destId="{1EE9B41B-2AAD-46B6-92AA-D5F01F6CD277}" srcOrd="0" destOrd="2" presId="urn:microsoft.com/office/officeart/2005/8/layout/hList1"/>
    <dgm:cxn modelId="{148108E0-A24D-471E-AA65-A3F9A39F27EC}" type="presOf" srcId="{8D2C93CD-5B94-43AA-80B6-96D1224C1B0E}" destId="{1EE9B41B-2AAD-46B6-92AA-D5F01F6CD277}" srcOrd="0" destOrd="7" presId="urn:microsoft.com/office/officeart/2005/8/layout/hList1"/>
    <dgm:cxn modelId="{1DCA73D0-FC2B-48A9-8592-AF629FF4FB08}" type="presOf" srcId="{02719388-7255-4D89-B25C-83DA755C509D}" destId="{09A27403-C16B-49A4-B829-B9B2369CE9B6}" srcOrd="0" destOrd="0" presId="urn:microsoft.com/office/officeart/2005/8/layout/hList1"/>
    <dgm:cxn modelId="{4855CDC1-F672-4FBD-8605-87176E44670F}" type="presOf" srcId="{1CA21B5E-F5C0-4AB9-BF28-5D5C624DBBBD}" destId="{5CB63B14-DB94-4D3C-A244-7511C84492BB}" srcOrd="0" destOrd="0" presId="urn:microsoft.com/office/officeart/2005/8/layout/hList1"/>
    <dgm:cxn modelId="{BDE2293A-FA08-42BC-B766-4E2C3C759CB1}" type="presOf" srcId="{BCC1AD06-4337-4F7B-B08B-7610ADE14FFA}" destId="{50DE6879-CE17-442E-B275-2545608F0DE0}" srcOrd="0" destOrd="0" presId="urn:microsoft.com/office/officeart/2005/8/layout/hList1"/>
    <dgm:cxn modelId="{7686CF8D-F536-4697-B6AF-87CD211B6AB2}" srcId="{BCC1AD06-4337-4F7B-B08B-7610ADE14FFA}" destId="{3FB24BD6-36B0-4447-81D4-7C5F3CB8CBE6}" srcOrd="8" destOrd="0" parTransId="{7727B9EE-D851-4E47-BC47-5D4F9B53C46D}" sibTransId="{01DCE4FF-F760-40EB-9B08-2B129EB58639}"/>
    <dgm:cxn modelId="{3F435C47-2E3B-4A0B-B8D3-7F063EDA9142}" type="presOf" srcId="{A9132ECD-2D13-4D61-9CCD-F85EEB150D36}" destId="{6AA2BB63-AA05-4B86-AAFC-4DB78BAA27A6}" srcOrd="0" destOrd="9" presId="urn:microsoft.com/office/officeart/2005/8/layout/hList1"/>
    <dgm:cxn modelId="{9652D9A4-67DC-4227-A9E4-DF0C27D630DF}" type="presOf" srcId="{3FB24BD6-36B0-4447-81D4-7C5F3CB8CBE6}" destId="{6AA2BB63-AA05-4B86-AAFC-4DB78BAA27A6}" srcOrd="0" destOrd="8" presId="urn:microsoft.com/office/officeart/2005/8/layout/hList1"/>
    <dgm:cxn modelId="{3337271A-0BCC-412B-A315-0A9DF1224A43}" type="presOf" srcId="{C38E0B66-E376-40A4-B7AF-FD99AE5C1F30}" destId="{1EE9B41B-2AAD-46B6-92AA-D5F01F6CD277}" srcOrd="0" destOrd="4" presId="urn:microsoft.com/office/officeart/2005/8/layout/hList1"/>
    <dgm:cxn modelId="{071BAFA8-3988-4929-A082-807BDA245049}" srcId="{17555F1B-CC31-43D7-A903-D8D45A254404}" destId="{02719388-7255-4D89-B25C-83DA755C509D}" srcOrd="0" destOrd="0" parTransId="{E776134E-88E1-43B4-BF15-67BD40219A7A}" sibTransId="{3866CEF4-77EB-4E90-88B7-BD93C5C7D2AE}"/>
    <dgm:cxn modelId="{A3B3BBC5-308B-46F1-9965-5871DCB0BE72}" srcId="{02719388-7255-4D89-B25C-83DA755C509D}" destId="{E1F73A5A-55FB-4F21-A66D-448912A01B8C}" srcOrd="3" destOrd="0" parTransId="{384F1DCD-BFCA-41B5-9B46-4D71FD4E033F}" sibTransId="{CC37ECB7-7497-4ADC-98AB-DB670593B0E0}"/>
    <dgm:cxn modelId="{3D8400DD-CB83-466E-8B1A-FD163A14F6DF}" type="presOf" srcId="{17555F1B-CC31-43D7-A903-D8D45A254404}" destId="{A23E480F-28E0-42F8-8500-1825954E9CF8}" srcOrd="0" destOrd="0" presId="urn:microsoft.com/office/officeart/2005/8/layout/hList1"/>
    <dgm:cxn modelId="{DEB453D3-FE1B-4621-8387-738693CAEEA6}" type="presOf" srcId="{301DDAB0-DC1A-433E-A0A6-F0451FAA5477}" destId="{1EE9B41B-2AAD-46B6-92AA-D5F01F6CD277}" srcOrd="0" destOrd="0" presId="urn:microsoft.com/office/officeart/2005/8/layout/hList1"/>
    <dgm:cxn modelId="{B480D88D-878C-4C23-ACF7-546D2C302A88}" type="presOf" srcId="{8C4D19F1-888E-46C7-894C-55E77CD19546}" destId="{09A27403-C16B-49A4-B829-B9B2369CE9B6}" srcOrd="0" destOrd="5" presId="urn:microsoft.com/office/officeart/2005/8/layout/hList1"/>
    <dgm:cxn modelId="{197875C5-934F-491C-B4B3-F9E1D87F10AA}" srcId="{AEAE5268-69A6-4B5F-BD44-9A10CC151B16}" destId="{A0381BB0-A0E7-4A1E-B849-8F0DF2FF4CB6}" srcOrd="6" destOrd="0" parTransId="{E46E1733-0E8B-4D55-88D7-DE908FC4E829}" sibTransId="{62EC54A4-C258-4A46-92EB-020912EE41F2}"/>
    <dgm:cxn modelId="{9FDFE691-EF82-4569-85F9-5AA9145315D9}" srcId="{BCC1AD06-4337-4F7B-B08B-7610ADE14FFA}" destId="{4A359725-834F-4BB9-9D41-782ECB7D79FD}" srcOrd="0" destOrd="0" parTransId="{1E13361B-F095-414A-80BE-208B72161D67}" sibTransId="{CD683AC3-65A7-4FA0-A968-0D08D8B1C26C}"/>
    <dgm:cxn modelId="{303302DF-AA2D-4093-B25B-A755F55296AD}" type="presOf" srcId="{33B5C447-6900-41B2-AF2E-AC115B5B7583}" destId="{6AA2BB63-AA05-4B86-AAFC-4DB78BAA27A6}" srcOrd="0" destOrd="5" presId="urn:microsoft.com/office/officeart/2005/8/layout/hList1"/>
    <dgm:cxn modelId="{F937F28E-C36D-4B1A-8B70-54EFA5507A20}" srcId="{17555F1B-CC31-43D7-A903-D8D45A254404}" destId="{02D37AC4-1FA5-4177-8F8B-CA303BCDB6AB}" srcOrd="3" destOrd="0" parTransId="{B9F07198-533D-4DC4-A17E-E87D7DDBA86E}" sibTransId="{3D40D339-F43E-40AC-BA36-4B0C9B95FA39}"/>
    <dgm:cxn modelId="{8BEB1AC9-18A8-4468-9994-3F33361E2DFA}" srcId="{BCC1AD06-4337-4F7B-B08B-7610ADE14FFA}" destId="{A9132ECD-2D13-4D61-9CCD-F85EEB150D36}" srcOrd="9" destOrd="0" parTransId="{EF4866C7-7372-4C96-80B3-92F923F0998C}" sibTransId="{75BD1FF2-E23E-4EE0-993D-8E8010A6BA58}"/>
    <dgm:cxn modelId="{BC5E3BF7-43D0-4636-A73C-12AA341596B7}" srcId="{AEAE5268-69A6-4B5F-BD44-9A10CC151B16}" destId="{8D2C93CD-5B94-43AA-80B6-96D1224C1B0E}" srcOrd="7" destOrd="0" parTransId="{827673D3-D318-4D72-8B53-AEE0641D751C}" sibTransId="{32F1FB47-E20A-4428-AFF1-79624E6C6F16}"/>
    <dgm:cxn modelId="{CDA33BC0-7E2E-4486-8EE0-1E8A0AEE16B6}" srcId="{BCC1AD06-4337-4F7B-B08B-7610ADE14FFA}" destId="{742DBC97-5B54-473B-B438-B2E7806AD01D}" srcOrd="2" destOrd="0" parTransId="{14C76157-6936-4FBF-B3F4-5E06296DD598}" sibTransId="{6ED26478-7ACE-454F-A2CC-8ED89670C5D2}"/>
    <dgm:cxn modelId="{49F63E3D-3207-4314-8934-0874DBD80BC5}" type="presOf" srcId="{0C5FFEB2-C382-4F30-83B9-90D4B2A18298}" destId="{1EE9B41B-2AAD-46B6-92AA-D5F01F6CD277}" srcOrd="0" destOrd="1" presId="urn:microsoft.com/office/officeart/2005/8/layout/hList1"/>
    <dgm:cxn modelId="{79E01257-0A69-460C-A540-9C9BA2FF32D4}" srcId="{BCC1AD06-4337-4F7B-B08B-7610ADE14FFA}" destId="{2A8AD75A-BAF1-48F2-BA1B-28F58C6FD52B}" srcOrd="3" destOrd="0" parTransId="{E88A94D0-2187-42EE-8513-740BB8FD9BC7}" sibTransId="{6A647910-B525-434F-82D3-0CA533811622}"/>
    <dgm:cxn modelId="{CFDA9FD8-21E9-414C-96F8-2A6492096A7D}" srcId="{17555F1B-CC31-43D7-A903-D8D45A254404}" destId="{8C4D19F1-888E-46C7-894C-55E77CD19546}" srcOrd="1" destOrd="0" parTransId="{CEBAE1B4-EA09-45E8-979E-1CE34CD89941}" sibTransId="{FAF4B2E4-6451-484A-9F71-DD207B3CF630}"/>
    <dgm:cxn modelId="{39CF08F9-6B50-40DF-8FE8-A204E43E1F59}" srcId="{02719388-7255-4D89-B25C-83DA755C509D}" destId="{58D2A70B-4B48-4248-AD1C-83BCFBF811C3}" srcOrd="2" destOrd="0" parTransId="{2609804B-9FB6-4C61-9529-51B7A4C7E704}" sibTransId="{5B617FCF-325C-470E-B267-31C07A349292}"/>
    <dgm:cxn modelId="{3F37966B-D0B2-494E-AFF1-91316A03D9EB}" type="presOf" srcId="{3E253BAA-FF26-49DA-B686-C18D8823DFC8}" destId="{6AA2BB63-AA05-4B86-AAFC-4DB78BAA27A6}" srcOrd="0" destOrd="6" presId="urn:microsoft.com/office/officeart/2005/8/layout/hList1"/>
    <dgm:cxn modelId="{016047AA-AAD9-4C81-9133-D4F7D5BA9FA3}" type="presOf" srcId="{AD885EDC-B990-46D7-A466-4B3D04F7C5DC}" destId="{1EE9B41B-2AAD-46B6-92AA-D5F01F6CD277}" srcOrd="0" destOrd="5" presId="urn:microsoft.com/office/officeart/2005/8/layout/hList1"/>
    <dgm:cxn modelId="{2662B155-7CAD-4DB5-9521-0FB2284C0847}" type="presOf" srcId="{E1F73A5A-55FB-4F21-A66D-448912A01B8C}" destId="{09A27403-C16B-49A4-B829-B9B2369CE9B6}" srcOrd="0" destOrd="4" presId="urn:microsoft.com/office/officeart/2005/8/layout/hList1"/>
    <dgm:cxn modelId="{C489E245-52DA-4278-A258-647AF7BCDDCC}" type="presOf" srcId="{A0381BB0-A0E7-4A1E-B849-8F0DF2FF4CB6}" destId="{1EE9B41B-2AAD-46B6-92AA-D5F01F6CD277}" srcOrd="0" destOrd="6" presId="urn:microsoft.com/office/officeart/2005/8/layout/hList1"/>
    <dgm:cxn modelId="{0A3B2D75-67BF-4FC2-B325-13A75067E046}" type="presOf" srcId="{742DBC97-5B54-473B-B438-B2E7806AD01D}" destId="{6AA2BB63-AA05-4B86-AAFC-4DB78BAA27A6}" srcOrd="0" destOrd="2" presId="urn:microsoft.com/office/officeart/2005/8/layout/hList1"/>
    <dgm:cxn modelId="{4D4F6A64-CE03-492F-A06A-7BF245E478DB}" srcId="{AEAE5268-69A6-4B5F-BD44-9A10CC151B16}" destId="{9B6BDC5A-BB28-4C59-953C-471EAD71EF69}" srcOrd="3" destOrd="0" parTransId="{631D65E0-162B-4039-8AD7-78318A574A56}" sibTransId="{0B22F3D4-05AD-421F-8090-8665464080E2}"/>
    <dgm:cxn modelId="{3E60DEF8-964E-436F-A451-E56803AEB7FC}" type="presOf" srcId="{4A359725-834F-4BB9-9D41-782ECB7D79FD}" destId="{6AA2BB63-AA05-4B86-AAFC-4DB78BAA27A6}" srcOrd="0" destOrd="0" presId="urn:microsoft.com/office/officeart/2005/8/layout/hList1"/>
    <dgm:cxn modelId="{42E28D23-C2CD-486E-9E68-F6CC81F7D10A}" srcId="{17555F1B-CC31-43D7-A903-D8D45A254404}" destId="{0E0F65D0-ED74-4D07-9C37-02FEA3F3F8B1}" srcOrd="2" destOrd="0" parTransId="{AB8A0597-FB8F-4584-9ECB-107EDDDCAABE}" sibTransId="{E51DC0A3-ED81-4CFF-947D-1A864E62E137}"/>
    <dgm:cxn modelId="{55B09B23-CA9A-4860-98F5-807159F693C7}" type="presOf" srcId="{064C5791-A075-4874-9857-3A409F8EA6C4}" destId="{09A27403-C16B-49A4-B829-B9B2369CE9B6}" srcOrd="0" destOrd="8" presId="urn:microsoft.com/office/officeart/2005/8/layout/hList1"/>
    <dgm:cxn modelId="{EF754FA2-D362-44FF-BDF8-34379C34F1C5}" type="presOf" srcId="{AEAE5268-69A6-4B5F-BD44-9A10CC151B16}" destId="{87BD34A9-279F-423E-B586-302334D5EBBF}" srcOrd="0" destOrd="0" presId="urn:microsoft.com/office/officeart/2005/8/layout/hList1"/>
    <dgm:cxn modelId="{4C975407-1EBF-4CB9-B6E8-D4E466194F71}" srcId="{1CA21B5E-F5C0-4AB9-BF28-5D5C624DBBBD}" destId="{AEAE5268-69A6-4B5F-BD44-9A10CC151B16}" srcOrd="2" destOrd="0" parTransId="{6C160118-69FA-4AA1-B6F0-7321466B674D}" sibTransId="{02480A9B-3A51-4809-A5FE-C30C66CF5AD8}"/>
    <dgm:cxn modelId="{B8EBED54-0408-4146-B687-EF03BFDFBCAE}" type="presOf" srcId="{AA59FB55-A7B3-4EA9-B570-DDCB75AACBE4}" destId="{6AA2BB63-AA05-4B86-AAFC-4DB78BAA27A6}" srcOrd="0" destOrd="1" presId="urn:microsoft.com/office/officeart/2005/8/layout/hList1"/>
    <dgm:cxn modelId="{ABBA910A-4AD2-4224-B0EA-F38DACC065A5}" type="presOf" srcId="{58D2A70B-4B48-4248-AD1C-83BCFBF811C3}" destId="{09A27403-C16B-49A4-B829-B9B2369CE9B6}" srcOrd="0" destOrd="3" presId="urn:microsoft.com/office/officeart/2005/8/layout/hList1"/>
    <dgm:cxn modelId="{6FB33B65-6E43-41CF-818E-8AFBBACECEB8}" srcId="{BCC1AD06-4337-4F7B-B08B-7610ADE14FFA}" destId="{D0A0C8F6-16EF-4020-8636-7D220BD514F8}" srcOrd="7" destOrd="0" parTransId="{967CB24E-AF2D-44D1-8C12-2FDE08504C74}" sibTransId="{E8D33A3F-DF3C-45B0-8807-EC319E42F50F}"/>
    <dgm:cxn modelId="{B104EFEB-5CC1-49A4-A50B-211673371E93}" type="presOf" srcId="{15F396CC-1890-4135-A7FE-DD28CC765524}" destId="{6AA2BB63-AA05-4B86-AAFC-4DB78BAA27A6}" srcOrd="0" destOrd="4" presId="urn:microsoft.com/office/officeart/2005/8/layout/hList1"/>
    <dgm:cxn modelId="{E2E54A39-727F-44C3-BF45-C9063ACA37A5}" type="presOf" srcId="{395830BA-DD63-4735-BEAE-8E5D44CF9C1D}" destId="{1EE9B41B-2AAD-46B6-92AA-D5F01F6CD277}" srcOrd="0" destOrd="8" presId="urn:microsoft.com/office/officeart/2005/8/layout/hList1"/>
    <dgm:cxn modelId="{BE091003-F709-4E83-BA1A-F9E710C7BA89}" srcId="{BCC1AD06-4337-4F7B-B08B-7610ADE14FFA}" destId="{AA59FB55-A7B3-4EA9-B570-DDCB75AACBE4}" srcOrd="1" destOrd="0" parTransId="{20D73B96-1986-47D2-BB09-70A7604E3A7A}" sibTransId="{5586DEAE-AF2F-482C-AB30-9FCED28AEA3D}"/>
    <dgm:cxn modelId="{D474D5B1-D5F8-4009-80BC-BB68175BD8C2}" type="presOf" srcId="{6A272864-DBD2-4F82-A228-1E9D19252FDB}" destId="{09A27403-C16B-49A4-B829-B9B2369CE9B6}" srcOrd="0" destOrd="2" presId="urn:microsoft.com/office/officeart/2005/8/layout/hList1"/>
    <dgm:cxn modelId="{DB902372-955F-48E4-9B82-834E128AC11C}" type="presOf" srcId="{2A8AD75A-BAF1-48F2-BA1B-28F58C6FD52B}" destId="{6AA2BB63-AA05-4B86-AAFC-4DB78BAA27A6}" srcOrd="0" destOrd="3" presId="urn:microsoft.com/office/officeart/2005/8/layout/hList1"/>
    <dgm:cxn modelId="{92BAF79C-9D5A-4523-A45F-92DF78E45DD0}" srcId="{BCC1AD06-4337-4F7B-B08B-7610ADE14FFA}" destId="{3E253BAA-FF26-49DA-B686-C18D8823DFC8}" srcOrd="6" destOrd="0" parTransId="{3DA351C0-265A-4A57-B270-A2DD264D6BD2}" sibTransId="{D34A9904-FB01-4CDC-AC30-09E9DAF52A1F}"/>
    <dgm:cxn modelId="{E953E0BE-88BD-40EF-ACC5-8AE96598DD0B}" srcId="{02719388-7255-4D89-B25C-83DA755C509D}" destId="{6A272864-DBD2-4F82-A228-1E9D19252FDB}" srcOrd="1" destOrd="0" parTransId="{57B8899E-EF60-4171-8E02-54E87624F9AA}" sibTransId="{683FF28C-1882-469B-8BA0-FFA97F190F0F}"/>
    <dgm:cxn modelId="{125806FA-07DA-433A-8F4C-49D0D1A19D6A}" type="presOf" srcId="{D0A0C8F6-16EF-4020-8636-7D220BD514F8}" destId="{6AA2BB63-AA05-4B86-AAFC-4DB78BAA27A6}" srcOrd="0" destOrd="7" presId="urn:microsoft.com/office/officeart/2005/8/layout/hList1"/>
    <dgm:cxn modelId="{C1C5AD5D-FB69-4E02-B20F-5344787338E3}" srcId="{1CA21B5E-F5C0-4AB9-BF28-5D5C624DBBBD}" destId="{17555F1B-CC31-43D7-A903-D8D45A254404}" srcOrd="0" destOrd="0" parTransId="{F850A2DA-28E7-48D3-8937-E7EAA9D4CE41}" sibTransId="{449F170A-CF76-4F5C-A3FA-DF34ADECCEC3}"/>
    <dgm:cxn modelId="{DC932243-436D-406E-8BDB-8590D06469FD}" srcId="{AEAE5268-69A6-4B5F-BD44-9A10CC151B16}" destId="{0C5FFEB2-C382-4F30-83B9-90D4B2A18298}" srcOrd="1" destOrd="0" parTransId="{32836473-D18D-407C-9D5D-6E4B4305AC8C}" sibTransId="{ABA23B19-585A-4E08-9F5D-1CD985EE41EB}"/>
    <dgm:cxn modelId="{C84E4687-1CC4-447D-9102-87243D72B33B}" type="presOf" srcId="{9B6BDC5A-BB28-4C59-953C-471EAD71EF69}" destId="{1EE9B41B-2AAD-46B6-92AA-D5F01F6CD277}" srcOrd="0" destOrd="3" presId="urn:microsoft.com/office/officeart/2005/8/layout/hList1"/>
    <dgm:cxn modelId="{2DE82E3F-2DCE-4DC5-8C22-47A4A79B9935}" srcId="{02719388-7255-4D89-B25C-83DA755C509D}" destId="{D8C2A131-02B1-4B95-B820-E0285F7120E3}" srcOrd="0" destOrd="0" parTransId="{1ADDCA8B-D834-4522-8379-585A607839FB}" sibTransId="{A56A9987-0040-4399-895A-B09142DCC85C}"/>
    <dgm:cxn modelId="{3AE55A99-72E1-4D88-9CD3-7E06BD3E1658}" type="presOf" srcId="{0E0F65D0-ED74-4D07-9C37-02FEA3F3F8B1}" destId="{09A27403-C16B-49A4-B829-B9B2369CE9B6}" srcOrd="0" destOrd="6" presId="urn:microsoft.com/office/officeart/2005/8/layout/hList1"/>
    <dgm:cxn modelId="{52164B74-2A08-4A7E-8715-7BB436EA4BB2}" srcId="{AEAE5268-69A6-4B5F-BD44-9A10CC151B16}" destId="{CA0FC648-0FF3-4875-B435-6AE38E49ABE3}" srcOrd="2" destOrd="0" parTransId="{64B0E43C-70BB-44A1-A820-CBFC6F6126BD}" sibTransId="{C1498A3B-33CF-46BE-A215-190F712FC623}"/>
    <dgm:cxn modelId="{DF169577-31CD-4108-BF6B-84FA3D1AB194}" srcId="{AEAE5268-69A6-4B5F-BD44-9A10CC151B16}" destId="{C38E0B66-E376-40A4-B7AF-FD99AE5C1F30}" srcOrd="4" destOrd="0" parTransId="{34DBAEAE-EC96-4AFB-A601-79348CF66D7A}" sibTransId="{A9702C38-123C-44E3-96A6-40F1735635F8}"/>
    <dgm:cxn modelId="{B93F1030-5B2C-4C62-89F1-1BBBFD5EA53A}" type="presParOf" srcId="{5CB63B14-DB94-4D3C-A244-7511C84492BB}" destId="{01A80DA5-8874-4997-96D8-9D21AC4A652E}" srcOrd="0" destOrd="0" presId="urn:microsoft.com/office/officeart/2005/8/layout/hList1"/>
    <dgm:cxn modelId="{CD7D9134-AAF3-4011-A614-71F149EA172D}" type="presParOf" srcId="{01A80DA5-8874-4997-96D8-9D21AC4A652E}" destId="{A23E480F-28E0-42F8-8500-1825954E9CF8}" srcOrd="0" destOrd="0" presId="urn:microsoft.com/office/officeart/2005/8/layout/hList1"/>
    <dgm:cxn modelId="{491D0A34-EB1F-4E4A-84D7-FB7EA30B8E89}" type="presParOf" srcId="{01A80DA5-8874-4997-96D8-9D21AC4A652E}" destId="{09A27403-C16B-49A4-B829-B9B2369CE9B6}" srcOrd="1" destOrd="0" presId="urn:microsoft.com/office/officeart/2005/8/layout/hList1"/>
    <dgm:cxn modelId="{31627D11-71DC-4CD5-A47B-B7E24F153A79}" type="presParOf" srcId="{5CB63B14-DB94-4D3C-A244-7511C84492BB}" destId="{E53D6FAB-3B3C-4852-9ABC-C80145F8C3E3}" srcOrd="1" destOrd="0" presId="urn:microsoft.com/office/officeart/2005/8/layout/hList1"/>
    <dgm:cxn modelId="{39011B69-1326-4777-BEE3-F3216C309CE8}" type="presParOf" srcId="{5CB63B14-DB94-4D3C-A244-7511C84492BB}" destId="{6EEED778-537C-47FC-A6FB-067F53883453}" srcOrd="2" destOrd="0" presId="urn:microsoft.com/office/officeart/2005/8/layout/hList1"/>
    <dgm:cxn modelId="{23086F19-7AE5-4B70-AB08-AC5854607CD0}" type="presParOf" srcId="{6EEED778-537C-47FC-A6FB-067F53883453}" destId="{50DE6879-CE17-442E-B275-2545608F0DE0}" srcOrd="0" destOrd="0" presId="urn:microsoft.com/office/officeart/2005/8/layout/hList1"/>
    <dgm:cxn modelId="{EC932D86-83F0-4609-9546-9E0A2C57B5EE}" type="presParOf" srcId="{6EEED778-537C-47FC-A6FB-067F53883453}" destId="{6AA2BB63-AA05-4B86-AAFC-4DB78BAA27A6}" srcOrd="1" destOrd="0" presId="urn:microsoft.com/office/officeart/2005/8/layout/hList1"/>
    <dgm:cxn modelId="{1B95A3F8-B506-4488-A634-2D0EF92DFDD0}" type="presParOf" srcId="{5CB63B14-DB94-4D3C-A244-7511C84492BB}" destId="{F5DDB5F6-7341-45A6-BB23-B2F9E3CA49CE}" srcOrd="3" destOrd="0" presId="urn:microsoft.com/office/officeart/2005/8/layout/hList1"/>
    <dgm:cxn modelId="{FE22EB08-CADE-4494-802C-DE0F8D089539}" type="presParOf" srcId="{5CB63B14-DB94-4D3C-A244-7511C84492BB}" destId="{6302F435-E705-463B-98BD-C707A5FB5E3A}" srcOrd="4" destOrd="0" presId="urn:microsoft.com/office/officeart/2005/8/layout/hList1"/>
    <dgm:cxn modelId="{D0A7CB69-1BEB-4069-AC4D-C6D8009C892E}" type="presParOf" srcId="{6302F435-E705-463B-98BD-C707A5FB5E3A}" destId="{87BD34A9-279F-423E-B586-302334D5EBBF}" srcOrd="0" destOrd="0" presId="urn:microsoft.com/office/officeart/2005/8/layout/hList1"/>
    <dgm:cxn modelId="{604C1786-2D45-4A95-8D5D-60F23E95E2F9}" type="presParOf" srcId="{6302F435-E705-463B-98BD-C707A5FB5E3A}" destId="{1EE9B41B-2AAD-46B6-92AA-D5F01F6CD27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3D1981-E3AD-4315-815D-0DA295102FF3}"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D0CA554F-79E5-4F28-BCE4-542CAE579C6F}">
      <dgm:prSet phldrT="[Text]" custT="1"/>
      <dgm:spPr>
        <a:xfrm>
          <a:off x="3869" y="1927621"/>
          <a:ext cx="1021556" cy="1021556"/>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spcAft>
              <a:spcPts val="0"/>
            </a:spcAft>
          </a:pPr>
          <a:r>
            <a:rPr lang="en-US" sz="1000" b="1" dirty="0" smtClean="0">
              <a:solidFill>
                <a:sysClr val="window" lastClr="FFFFFF"/>
              </a:solidFill>
              <a:latin typeface="Calibri"/>
              <a:ea typeface="+mn-ea"/>
              <a:cs typeface="+mn-cs"/>
            </a:rPr>
            <a:t>Policy Recommend-</a:t>
          </a:r>
        </a:p>
        <a:p>
          <a:pPr>
            <a:spcAft>
              <a:spcPts val="0"/>
            </a:spcAft>
          </a:pPr>
          <a:r>
            <a:rPr lang="en-US" sz="1000" b="1" dirty="0" err="1" smtClean="0">
              <a:solidFill>
                <a:sysClr val="window" lastClr="FFFFFF"/>
              </a:solidFill>
              <a:latin typeface="Calibri"/>
              <a:ea typeface="+mn-ea"/>
              <a:cs typeface="+mn-cs"/>
            </a:rPr>
            <a:t>ations</a:t>
          </a:r>
          <a:endParaRPr lang="en-US" sz="1000" b="1" dirty="0">
            <a:solidFill>
              <a:sysClr val="window" lastClr="FFFFFF"/>
            </a:solidFill>
            <a:latin typeface="Calibri"/>
            <a:ea typeface="+mn-ea"/>
            <a:cs typeface="+mn-cs"/>
          </a:endParaRPr>
        </a:p>
      </dgm:t>
    </dgm:pt>
    <dgm:pt modelId="{9ABEF588-24D7-4AED-A253-06EBE359A2D3}" type="parTrans" cxnId="{36F88CC2-777D-45CC-92E3-8C9C0C0EEB07}">
      <dgm:prSet/>
      <dgm:spPr/>
      <dgm:t>
        <a:bodyPr/>
        <a:lstStyle/>
        <a:p>
          <a:endParaRPr lang="en-US"/>
        </a:p>
      </dgm:t>
    </dgm:pt>
    <dgm:pt modelId="{7FD2C4CE-EF22-4D87-AF96-E7B517B49F97}" type="sibTrans" cxnId="{36F88CC2-777D-45CC-92E3-8C9C0C0EEB07}">
      <dgm:prSet/>
      <dgm:spPr/>
      <dgm:t>
        <a:bodyPr/>
        <a:lstStyle/>
        <a:p>
          <a:endParaRPr lang="en-US"/>
        </a:p>
      </dgm:t>
    </dgm:pt>
    <dgm:pt modelId="{EAB90B53-636C-4253-B5D6-43B9B350A0C3}">
      <dgm:prSet phldrT="[Text]" custT="1"/>
      <dgm:spPr>
        <a:xfrm>
          <a:off x="457195" y="1523999"/>
          <a:ext cx="2043112" cy="1785937"/>
        </a:xfrm>
        <a:prstGeom prst="rightArrow">
          <a:avLst>
            <a:gd name="adj1" fmla="val 70000"/>
            <a:gd name="adj2" fmla="val 50000"/>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sz="1200" b="1" dirty="0" smtClean="0">
              <a:solidFill>
                <a:sysClr val="windowText" lastClr="000000">
                  <a:hueOff val="0"/>
                  <a:satOff val="0"/>
                  <a:lumOff val="0"/>
                  <a:alphaOff val="0"/>
                </a:sysClr>
              </a:solidFill>
              <a:latin typeface="Calibri"/>
              <a:ea typeface="+mn-ea"/>
              <a:cs typeface="+mn-cs"/>
            </a:rPr>
            <a:t>Identified Gaps in the System and </a:t>
          </a:r>
          <a:r>
            <a:rPr lang="en-US" sz="1200" b="1" dirty="0" err="1" smtClean="0">
              <a:solidFill>
                <a:sysClr val="windowText" lastClr="000000">
                  <a:hueOff val="0"/>
                  <a:satOff val="0"/>
                  <a:lumOff val="0"/>
                  <a:alphaOff val="0"/>
                </a:sysClr>
              </a:solidFill>
              <a:latin typeface="Calibri"/>
              <a:ea typeface="+mn-ea"/>
              <a:cs typeface="+mn-cs"/>
            </a:rPr>
            <a:t>Recommenda</a:t>
          </a:r>
          <a:r>
            <a:rPr lang="en-US" sz="1200" b="1" dirty="0" smtClean="0">
              <a:solidFill>
                <a:sysClr val="windowText" lastClr="000000">
                  <a:hueOff val="0"/>
                  <a:satOff val="0"/>
                  <a:lumOff val="0"/>
                  <a:alphaOff val="0"/>
                </a:sysClr>
              </a:solidFill>
              <a:latin typeface="Calibri"/>
              <a:ea typeface="+mn-ea"/>
              <a:cs typeface="+mn-cs"/>
            </a:rPr>
            <a:t>- </a:t>
          </a:r>
          <a:r>
            <a:rPr lang="en-US" sz="1200" b="1" dirty="0" err="1" smtClean="0">
              <a:solidFill>
                <a:sysClr val="windowText" lastClr="000000">
                  <a:hueOff val="0"/>
                  <a:satOff val="0"/>
                  <a:lumOff val="0"/>
                  <a:alphaOff val="0"/>
                </a:sysClr>
              </a:solidFill>
              <a:latin typeface="Calibri"/>
              <a:ea typeface="+mn-ea"/>
              <a:cs typeface="+mn-cs"/>
            </a:rPr>
            <a:t>tions</a:t>
          </a:r>
          <a:r>
            <a:rPr lang="en-US" sz="1200" b="1" dirty="0" smtClean="0">
              <a:solidFill>
                <a:sysClr val="windowText" lastClr="000000">
                  <a:hueOff val="0"/>
                  <a:satOff val="0"/>
                  <a:lumOff val="0"/>
                  <a:alphaOff val="0"/>
                </a:sysClr>
              </a:solidFill>
              <a:latin typeface="Calibri"/>
              <a:ea typeface="+mn-ea"/>
              <a:cs typeface="+mn-cs"/>
            </a:rPr>
            <a:t> Fill Gaps</a:t>
          </a:r>
          <a:endParaRPr lang="en-US" sz="1200" b="1" dirty="0">
            <a:solidFill>
              <a:sysClr val="windowText" lastClr="000000">
                <a:hueOff val="0"/>
                <a:satOff val="0"/>
                <a:lumOff val="0"/>
                <a:alphaOff val="0"/>
              </a:sysClr>
            </a:solidFill>
            <a:latin typeface="Calibri"/>
            <a:ea typeface="+mn-ea"/>
            <a:cs typeface="+mn-cs"/>
          </a:endParaRPr>
        </a:p>
      </dgm:t>
    </dgm:pt>
    <dgm:pt modelId="{B733CEDF-16A8-4A3D-A42F-05AEE586A5FC}" type="parTrans" cxnId="{1DDCA32C-B9AB-4B16-BBB7-E53540D51ABA}">
      <dgm:prSet/>
      <dgm:spPr/>
      <dgm:t>
        <a:bodyPr/>
        <a:lstStyle/>
        <a:p>
          <a:endParaRPr lang="en-US"/>
        </a:p>
      </dgm:t>
    </dgm:pt>
    <dgm:pt modelId="{2D9AC15A-8ACC-42DC-9178-3356731230FB}" type="sibTrans" cxnId="{1DDCA32C-B9AB-4B16-BBB7-E53540D51ABA}">
      <dgm:prSet/>
      <dgm:spPr/>
      <dgm:t>
        <a:bodyPr/>
        <a:lstStyle/>
        <a:p>
          <a:endParaRPr lang="en-US"/>
        </a:p>
      </dgm:t>
    </dgm:pt>
    <dgm:pt modelId="{4BBFEE92-09C5-48CE-A5B5-41CAA2D59600}">
      <dgm:prSet phldrT="[Text]"/>
      <dgm:spPr>
        <a:xfrm>
          <a:off x="2685454" y="1927621"/>
          <a:ext cx="1021556" cy="1021556"/>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b="1" dirty="0" smtClean="0">
              <a:solidFill>
                <a:sysClr val="window" lastClr="FFFFFF"/>
              </a:solidFill>
              <a:latin typeface="Calibri"/>
              <a:ea typeface="+mn-ea"/>
              <a:cs typeface="+mn-cs"/>
            </a:rPr>
            <a:t>Policy </a:t>
          </a:r>
        </a:p>
        <a:p>
          <a:r>
            <a:rPr lang="en-US" b="1" dirty="0" smtClean="0">
              <a:solidFill>
                <a:sysClr val="window" lastClr="FFFFFF"/>
              </a:solidFill>
              <a:latin typeface="Calibri"/>
              <a:ea typeface="+mn-ea"/>
              <a:cs typeface="+mn-cs"/>
            </a:rPr>
            <a:t>Plans</a:t>
          </a:r>
          <a:endParaRPr lang="en-US" b="1" dirty="0">
            <a:solidFill>
              <a:sysClr val="window" lastClr="FFFFFF"/>
            </a:solidFill>
            <a:latin typeface="Calibri"/>
            <a:ea typeface="+mn-ea"/>
            <a:cs typeface="+mn-cs"/>
          </a:endParaRPr>
        </a:p>
      </dgm:t>
    </dgm:pt>
    <dgm:pt modelId="{23A195C6-7764-416F-AE38-1447B752E500}" type="parTrans" cxnId="{6F5B5F1E-E653-4621-AD7A-15C707DC44EC}">
      <dgm:prSet/>
      <dgm:spPr/>
      <dgm:t>
        <a:bodyPr/>
        <a:lstStyle/>
        <a:p>
          <a:endParaRPr lang="en-US"/>
        </a:p>
      </dgm:t>
    </dgm:pt>
    <dgm:pt modelId="{F0D4A09A-6DB1-4D02-A787-245D77F68F88}" type="sibTrans" cxnId="{6F5B5F1E-E653-4621-AD7A-15C707DC44EC}">
      <dgm:prSet/>
      <dgm:spPr/>
      <dgm:t>
        <a:bodyPr/>
        <a:lstStyle/>
        <a:p>
          <a:endParaRPr lang="en-US"/>
        </a:p>
      </dgm:t>
    </dgm:pt>
    <dgm:pt modelId="{E4A82FD2-1CC7-4A20-B3C2-2990F3CBCC3D}">
      <dgm:prSet phldrT="[Text]" custT="1"/>
      <dgm:spPr>
        <a:xfrm>
          <a:off x="3196232" y="1545431"/>
          <a:ext cx="2043112" cy="1785937"/>
        </a:xfrm>
        <a:prstGeom prst="rightArrow">
          <a:avLst>
            <a:gd name="adj1" fmla="val 70000"/>
            <a:gd name="adj2" fmla="val 50000"/>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sz="1200" b="1" dirty="0" smtClean="0">
              <a:solidFill>
                <a:sysClr val="windowText" lastClr="000000">
                  <a:hueOff val="0"/>
                  <a:satOff val="0"/>
                  <a:lumOff val="0"/>
                  <a:alphaOff val="0"/>
                </a:sysClr>
              </a:solidFill>
              <a:latin typeface="Calibri"/>
              <a:ea typeface="+mn-ea"/>
              <a:cs typeface="+mn-cs"/>
            </a:rPr>
            <a:t>Who, What, When, Where, How to Achieve “Ideal State” for Each </a:t>
          </a:r>
          <a:r>
            <a:rPr lang="en-US" sz="1200" b="1" dirty="0" err="1" smtClean="0">
              <a:solidFill>
                <a:sysClr val="windowText" lastClr="000000">
                  <a:hueOff val="0"/>
                  <a:satOff val="0"/>
                  <a:lumOff val="0"/>
                  <a:alphaOff val="0"/>
                </a:sysClr>
              </a:solidFill>
              <a:latin typeface="Calibri"/>
              <a:ea typeface="+mn-ea"/>
              <a:cs typeface="+mn-cs"/>
            </a:rPr>
            <a:t>Recommenda-tion</a:t>
          </a:r>
          <a:endParaRPr lang="en-US" sz="1200" b="1" dirty="0">
            <a:solidFill>
              <a:sysClr val="windowText" lastClr="000000">
                <a:hueOff val="0"/>
                <a:satOff val="0"/>
                <a:lumOff val="0"/>
                <a:alphaOff val="0"/>
              </a:sysClr>
            </a:solidFill>
            <a:latin typeface="Calibri"/>
            <a:ea typeface="+mn-ea"/>
            <a:cs typeface="+mn-cs"/>
          </a:endParaRPr>
        </a:p>
      </dgm:t>
    </dgm:pt>
    <dgm:pt modelId="{F24659EE-389F-4351-AE50-928D2C16F1DE}" type="parTrans" cxnId="{C89458FE-14E6-4A11-B9A5-18D16C772AA8}">
      <dgm:prSet/>
      <dgm:spPr/>
      <dgm:t>
        <a:bodyPr/>
        <a:lstStyle/>
        <a:p>
          <a:endParaRPr lang="en-US"/>
        </a:p>
      </dgm:t>
    </dgm:pt>
    <dgm:pt modelId="{DD9EED1B-05B6-4EAA-8B66-0C9EC8F4C9D5}" type="sibTrans" cxnId="{C89458FE-14E6-4A11-B9A5-18D16C772AA8}">
      <dgm:prSet/>
      <dgm:spPr/>
      <dgm:t>
        <a:bodyPr/>
        <a:lstStyle/>
        <a:p>
          <a:endParaRPr lang="en-US"/>
        </a:p>
      </dgm:t>
    </dgm:pt>
    <dgm:pt modelId="{5E6D1A3F-8C2D-440B-8941-BDE248C45289}">
      <dgm:prSet phldrT="[Text]"/>
      <dgm:spPr>
        <a:xfrm>
          <a:off x="5367039" y="1927621"/>
          <a:ext cx="1021556" cy="1021556"/>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b="1" dirty="0" smtClean="0">
              <a:solidFill>
                <a:sysClr val="window" lastClr="FFFFFF"/>
              </a:solidFill>
              <a:latin typeface="Calibri"/>
              <a:ea typeface="+mn-ea"/>
              <a:cs typeface="+mn-cs"/>
            </a:rPr>
            <a:t>Implement-</a:t>
          </a:r>
          <a:r>
            <a:rPr lang="en-US" b="1" dirty="0" err="1" smtClean="0">
              <a:solidFill>
                <a:sysClr val="window" lastClr="FFFFFF"/>
              </a:solidFill>
              <a:latin typeface="Calibri"/>
              <a:ea typeface="+mn-ea"/>
              <a:cs typeface="+mn-cs"/>
            </a:rPr>
            <a:t>ation</a:t>
          </a:r>
          <a:endParaRPr lang="en-US" b="1" dirty="0">
            <a:solidFill>
              <a:sysClr val="window" lastClr="FFFFFF"/>
            </a:solidFill>
            <a:latin typeface="Calibri"/>
            <a:ea typeface="+mn-ea"/>
            <a:cs typeface="+mn-cs"/>
          </a:endParaRPr>
        </a:p>
      </dgm:t>
    </dgm:pt>
    <dgm:pt modelId="{10DC4772-3A54-430D-A5C5-808F96E04683}" type="parTrans" cxnId="{7B433E94-4E7D-45E7-9F5B-394791B7A807}">
      <dgm:prSet/>
      <dgm:spPr/>
      <dgm:t>
        <a:bodyPr/>
        <a:lstStyle/>
        <a:p>
          <a:endParaRPr lang="en-US"/>
        </a:p>
      </dgm:t>
    </dgm:pt>
    <dgm:pt modelId="{DE05FAE1-3674-4DB2-B61E-1158B8206774}" type="sibTrans" cxnId="{7B433E94-4E7D-45E7-9F5B-394791B7A807}">
      <dgm:prSet/>
      <dgm:spPr/>
      <dgm:t>
        <a:bodyPr/>
        <a:lstStyle/>
        <a:p>
          <a:endParaRPr lang="en-US"/>
        </a:p>
      </dgm:t>
    </dgm:pt>
    <dgm:pt modelId="{EB1E0CCA-B7DC-404C-A166-074D1530B084}">
      <dgm:prSet phldrT="[Text]" custT="1"/>
      <dgm:spPr>
        <a:xfrm>
          <a:off x="5877817" y="1545431"/>
          <a:ext cx="2043112" cy="1785937"/>
        </a:xfrm>
        <a:prstGeom prst="rightArrow">
          <a:avLst>
            <a:gd name="adj1" fmla="val 70000"/>
            <a:gd name="adj2" fmla="val 50000"/>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gm:spPr>
      <dgm:t>
        <a:bodyPr/>
        <a:lstStyle/>
        <a:p>
          <a:r>
            <a:rPr lang="en-US" sz="1200" b="1" dirty="0" smtClean="0">
              <a:solidFill>
                <a:sysClr val="windowText" lastClr="000000">
                  <a:hueOff val="0"/>
                  <a:satOff val="0"/>
                  <a:lumOff val="0"/>
                  <a:alphaOff val="0"/>
                </a:sysClr>
              </a:solidFill>
              <a:latin typeface="Calibri"/>
              <a:ea typeface="+mn-ea"/>
              <a:cs typeface="+mn-cs"/>
            </a:rPr>
            <a:t>Take Action to: Secure Funding and Build to Ensure Sustainability of Efforts</a:t>
          </a:r>
          <a:endParaRPr lang="en-US" sz="1200" b="1" dirty="0">
            <a:solidFill>
              <a:sysClr val="windowText" lastClr="000000">
                <a:hueOff val="0"/>
                <a:satOff val="0"/>
                <a:lumOff val="0"/>
                <a:alphaOff val="0"/>
              </a:sysClr>
            </a:solidFill>
            <a:latin typeface="Calibri"/>
            <a:ea typeface="+mn-ea"/>
            <a:cs typeface="+mn-cs"/>
          </a:endParaRPr>
        </a:p>
      </dgm:t>
    </dgm:pt>
    <dgm:pt modelId="{8286111C-8184-419A-87CE-C67B7E689D63}" type="parTrans" cxnId="{123DDCF8-A134-4AB5-A8B5-6EE4596C279C}">
      <dgm:prSet/>
      <dgm:spPr/>
      <dgm:t>
        <a:bodyPr/>
        <a:lstStyle/>
        <a:p>
          <a:endParaRPr lang="en-US"/>
        </a:p>
      </dgm:t>
    </dgm:pt>
    <dgm:pt modelId="{AB522B56-6D23-4937-B456-FC9EE8C173B2}" type="sibTrans" cxnId="{123DDCF8-A134-4AB5-A8B5-6EE4596C279C}">
      <dgm:prSet/>
      <dgm:spPr/>
      <dgm:t>
        <a:bodyPr/>
        <a:lstStyle/>
        <a:p>
          <a:endParaRPr lang="en-US"/>
        </a:p>
      </dgm:t>
    </dgm:pt>
    <dgm:pt modelId="{1A517171-BEE2-4A04-9875-1FE8998957D2}" type="pres">
      <dgm:prSet presAssocID="{673D1981-E3AD-4315-815D-0DA295102FF3}" presName="theList" presStyleCnt="0">
        <dgm:presLayoutVars>
          <dgm:dir/>
          <dgm:animLvl val="lvl"/>
          <dgm:resizeHandles val="exact"/>
        </dgm:presLayoutVars>
      </dgm:prSet>
      <dgm:spPr/>
      <dgm:t>
        <a:bodyPr/>
        <a:lstStyle/>
        <a:p>
          <a:endParaRPr lang="en-US"/>
        </a:p>
      </dgm:t>
    </dgm:pt>
    <dgm:pt modelId="{0372E403-AE6B-4C75-830F-973FB2BD2ED6}" type="pres">
      <dgm:prSet presAssocID="{D0CA554F-79E5-4F28-BCE4-542CAE579C6F}" presName="compNode" presStyleCnt="0"/>
      <dgm:spPr/>
    </dgm:pt>
    <dgm:pt modelId="{65E73B43-C19B-4E20-BEAB-908C5BB45068}" type="pres">
      <dgm:prSet presAssocID="{D0CA554F-79E5-4F28-BCE4-542CAE579C6F}" presName="noGeometry" presStyleCnt="0"/>
      <dgm:spPr/>
    </dgm:pt>
    <dgm:pt modelId="{D4ADD2E1-B190-4FE4-BBD5-67567C41CD37}" type="pres">
      <dgm:prSet presAssocID="{D0CA554F-79E5-4F28-BCE4-542CAE579C6F}" presName="childTextVisible" presStyleLbl="bgAccFollowNode1" presStyleIdx="0" presStyleCnt="3" custLinFactNeighborX="-2812" custLinFactNeighborY="-1200">
        <dgm:presLayoutVars>
          <dgm:bulletEnabled val="1"/>
        </dgm:presLayoutVars>
      </dgm:prSet>
      <dgm:spPr/>
      <dgm:t>
        <a:bodyPr/>
        <a:lstStyle/>
        <a:p>
          <a:endParaRPr lang="en-US"/>
        </a:p>
      </dgm:t>
    </dgm:pt>
    <dgm:pt modelId="{3C5F9DBA-79EE-4F37-8D01-ED7D883FB610}" type="pres">
      <dgm:prSet presAssocID="{D0CA554F-79E5-4F28-BCE4-542CAE579C6F}" presName="childTextHidden" presStyleLbl="bgAccFollowNode1" presStyleIdx="0" presStyleCnt="3"/>
      <dgm:spPr/>
      <dgm:t>
        <a:bodyPr/>
        <a:lstStyle/>
        <a:p>
          <a:endParaRPr lang="en-US"/>
        </a:p>
      </dgm:t>
    </dgm:pt>
    <dgm:pt modelId="{4F5EC260-E39D-45F6-87CD-0546EE6773EB}" type="pres">
      <dgm:prSet presAssocID="{D0CA554F-79E5-4F28-BCE4-542CAE579C6F}" presName="parentText" presStyleLbl="node1" presStyleIdx="0" presStyleCnt="3">
        <dgm:presLayoutVars>
          <dgm:chMax val="1"/>
          <dgm:bulletEnabled val="1"/>
        </dgm:presLayoutVars>
      </dgm:prSet>
      <dgm:spPr/>
      <dgm:t>
        <a:bodyPr/>
        <a:lstStyle/>
        <a:p>
          <a:endParaRPr lang="en-US"/>
        </a:p>
      </dgm:t>
    </dgm:pt>
    <dgm:pt modelId="{D46469B0-DB17-488D-B4CC-081B950D2BE6}" type="pres">
      <dgm:prSet presAssocID="{D0CA554F-79E5-4F28-BCE4-542CAE579C6F}" presName="aSpace" presStyleCnt="0"/>
      <dgm:spPr/>
    </dgm:pt>
    <dgm:pt modelId="{EEEB1B68-5E53-4E43-8674-E32E08A4B02F}" type="pres">
      <dgm:prSet presAssocID="{4BBFEE92-09C5-48CE-A5B5-41CAA2D59600}" presName="compNode" presStyleCnt="0"/>
      <dgm:spPr/>
    </dgm:pt>
    <dgm:pt modelId="{EFF9C9E0-D69B-484B-8D52-3765B2248A5E}" type="pres">
      <dgm:prSet presAssocID="{4BBFEE92-09C5-48CE-A5B5-41CAA2D59600}" presName="noGeometry" presStyleCnt="0"/>
      <dgm:spPr/>
    </dgm:pt>
    <dgm:pt modelId="{1CC7E567-D728-4A65-9433-546EDE9D12A1}" type="pres">
      <dgm:prSet presAssocID="{4BBFEE92-09C5-48CE-A5B5-41CAA2D59600}" presName="childTextVisible" presStyleLbl="bgAccFollowNode1" presStyleIdx="1" presStyleCnt="3">
        <dgm:presLayoutVars>
          <dgm:bulletEnabled val="1"/>
        </dgm:presLayoutVars>
      </dgm:prSet>
      <dgm:spPr/>
      <dgm:t>
        <a:bodyPr/>
        <a:lstStyle/>
        <a:p>
          <a:endParaRPr lang="en-US"/>
        </a:p>
      </dgm:t>
    </dgm:pt>
    <dgm:pt modelId="{5F644FF2-37C5-4E6A-88D6-56435FFC8693}" type="pres">
      <dgm:prSet presAssocID="{4BBFEE92-09C5-48CE-A5B5-41CAA2D59600}" presName="childTextHidden" presStyleLbl="bgAccFollowNode1" presStyleIdx="1" presStyleCnt="3"/>
      <dgm:spPr/>
      <dgm:t>
        <a:bodyPr/>
        <a:lstStyle/>
        <a:p>
          <a:endParaRPr lang="en-US"/>
        </a:p>
      </dgm:t>
    </dgm:pt>
    <dgm:pt modelId="{B89C4A1E-0681-4568-9A16-3E2CEAA5E2CE}" type="pres">
      <dgm:prSet presAssocID="{4BBFEE92-09C5-48CE-A5B5-41CAA2D59600}" presName="parentText" presStyleLbl="node1" presStyleIdx="1" presStyleCnt="3">
        <dgm:presLayoutVars>
          <dgm:chMax val="1"/>
          <dgm:bulletEnabled val="1"/>
        </dgm:presLayoutVars>
      </dgm:prSet>
      <dgm:spPr/>
      <dgm:t>
        <a:bodyPr/>
        <a:lstStyle/>
        <a:p>
          <a:endParaRPr lang="en-US"/>
        </a:p>
      </dgm:t>
    </dgm:pt>
    <dgm:pt modelId="{A919053A-EE3F-4E76-BE0C-E04616D9E655}" type="pres">
      <dgm:prSet presAssocID="{4BBFEE92-09C5-48CE-A5B5-41CAA2D59600}" presName="aSpace" presStyleCnt="0"/>
      <dgm:spPr/>
    </dgm:pt>
    <dgm:pt modelId="{60947179-3954-483C-B412-82EFF4250A0F}" type="pres">
      <dgm:prSet presAssocID="{5E6D1A3F-8C2D-440B-8941-BDE248C45289}" presName="compNode" presStyleCnt="0"/>
      <dgm:spPr/>
    </dgm:pt>
    <dgm:pt modelId="{6E57DDAD-2D5C-4478-BC42-20322AA74059}" type="pres">
      <dgm:prSet presAssocID="{5E6D1A3F-8C2D-440B-8941-BDE248C45289}" presName="noGeometry" presStyleCnt="0"/>
      <dgm:spPr/>
    </dgm:pt>
    <dgm:pt modelId="{E653BBDA-54B0-412E-A9C5-8C3848561C95}" type="pres">
      <dgm:prSet presAssocID="{5E6D1A3F-8C2D-440B-8941-BDE248C45289}" presName="childTextVisible" presStyleLbl="bgAccFollowNode1" presStyleIdx="2" presStyleCnt="3">
        <dgm:presLayoutVars>
          <dgm:bulletEnabled val="1"/>
        </dgm:presLayoutVars>
      </dgm:prSet>
      <dgm:spPr/>
      <dgm:t>
        <a:bodyPr/>
        <a:lstStyle/>
        <a:p>
          <a:endParaRPr lang="en-US"/>
        </a:p>
      </dgm:t>
    </dgm:pt>
    <dgm:pt modelId="{04815401-6EC1-4D16-AF62-5768D65E5409}" type="pres">
      <dgm:prSet presAssocID="{5E6D1A3F-8C2D-440B-8941-BDE248C45289}" presName="childTextHidden" presStyleLbl="bgAccFollowNode1" presStyleIdx="2" presStyleCnt="3"/>
      <dgm:spPr/>
      <dgm:t>
        <a:bodyPr/>
        <a:lstStyle/>
        <a:p>
          <a:endParaRPr lang="en-US"/>
        </a:p>
      </dgm:t>
    </dgm:pt>
    <dgm:pt modelId="{FBECE9E6-F10F-4D8A-AA32-06E7D194F42E}" type="pres">
      <dgm:prSet presAssocID="{5E6D1A3F-8C2D-440B-8941-BDE248C45289}" presName="parentText" presStyleLbl="node1" presStyleIdx="2" presStyleCnt="3">
        <dgm:presLayoutVars>
          <dgm:chMax val="1"/>
          <dgm:bulletEnabled val="1"/>
        </dgm:presLayoutVars>
      </dgm:prSet>
      <dgm:spPr/>
      <dgm:t>
        <a:bodyPr/>
        <a:lstStyle/>
        <a:p>
          <a:endParaRPr lang="en-US"/>
        </a:p>
      </dgm:t>
    </dgm:pt>
  </dgm:ptLst>
  <dgm:cxnLst>
    <dgm:cxn modelId="{36F88CC2-777D-45CC-92E3-8C9C0C0EEB07}" srcId="{673D1981-E3AD-4315-815D-0DA295102FF3}" destId="{D0CA554F-79E5-4F28-BCE4-542CAE579C6F}" srcOrd="0" destOrd="0" parTransId="{9ABEF588-24D7-4AED-A253-06EBE359A2D3}" sibTransId="{7FD2C4CE-EF22-4D87-AF96-E7B517B49F97}"/>
    <dgm:cxn modelId="{6F5B5F1E-E653-4621-AD7A-15C707DC44EC}" srcId="{673D1981-E3AD-4315-815D-0DA295102FF3}" destId="{4BBFEE92-09C5-48CE-A5B5-41CAA2D59600}" srcOrd="1" destOrd="0" parTransId="{23A195C6-7764-416F-AE38-1447B752E500}" sibTransId="{F0D4A09A-6DB1-4D02-A787-245D77F68F88}"/>
    <dgm:cxn modelId="{27E0DC2B-7CEC-4679-8709-4FCE1718DE5A}" type="presOf" srcId="{4BBFEE92-09C5-48CE-A5B5-41CAA2D59600}" destId="{B89C4A1E-0681-4568-9A16-3E2CEAA5E2CE}" srcOrd="0" destOrd="0" presId="urn:microsoft.com/office/officeart/2005/8/layout/hProcess6"/>
    <dgm:cxn modelId="{C89458FE-14E6-4A11-B9A5-18D16C772AA8}" srcId="{4BBFEE92-09C5-48CE-A5B5-41CAA2D59600}" destId="{E4A82FD2-1CC7-4A20-B3C2-2990F3CBCC3D}" srcOrd="0" destOrd="0" parTransId="{F24659EE-389F-4351-AE50-928D2C16F1DE}" sibTransId="{DD9EED1B-05B6-4EAA-8B66-0C9EC8F4C9D5}"/>
    <dgm:cxn modelId="{F6B90B40-FF47-4D0B-A502-2898DFA344BC}" type="presOf" srcId="{EAB90B53-636C-4253-B5D6-43B9B350A0C3}" destId="{D4ADD2E1-B190-4FE4-BBD5-67567C41CD37}" srcOrd="0" destOrd="0" presId="urn:microsoft.com/office/officeart/2005/8/layout/hProcess6"/>
    <dgm:cxn modelId="{1DDCA32C-B9AB-4B16-BBB7-E53540D51ABA}" srcId="{D0CA554F-79E5-4F28-BCE4-542CAE579C6F}" destId="{EAB90B53-636C-4253-B5D6-43B9B350A0C3}" srcOrd="0" destOrd="0" parTransId="{B733CEDF-16A8-4A3D-A42F-05AEE586A5FC}" sibTransId="{2D9AC15A-8ACC-42DC-9178-3356731230FB}"/>
    <dgm:cxn modelId="{D5F3951B-6DD3-4725-B2CE-AF2C11C5F659}" type="presOf" srcId="{E4A82FD2-1CC7-4A20-B3C2-2990F3CBCC3D}" destId="{1CC7E567-D728-4A65-9433-546EDE9D12A1}" srcOrd="0" destOrd="0" presId="urn:microsoft.com/office/officeart/2005/8/layout/hProcess6"/>
    <dgm:cxn modelId="{0BDECFF8-A517-4A73-ADC5-2F40F87CCDA6}" type="presOf" srcId="{E4A82FD2-1CC7-4A20-B3C2-2990F3CBCC3D}" destId="{5F644FF2-37C5-4E6A-88D6-56435FFC8693}" srcOrd="1" destOrd="0" presId="urn:microsoft.com/office/officeart/2005/8/layout/hProcess6"/>
    <dgm:cxn modelId="{DAB9B543-43E3-49DA-B260-0A7A51B65D3E}" type="presOf" srcId="{EB1E0CCA-B7DC-404C-A166-074D1530B084}" destId="{04815401-6EC1-4D16-AF62-5768D65E5409}" srcOrd="1" destOrd="0" presId="urn:microsoft.com/office/officeart/2005/8/layout/hProcess6"/>
    <dgm:cxn modelId="{759DA36E-1219-4B6A-9C85-50AB205D1289}" type="presOf" srcId="{5E6D1A3F-8C2D-440B-8941-BDE248C45289}" destId="{FBECE9E6-F10F-4D8A-AA32-06E7D194F42E}" srcOrd="0" destOrd="0" presId="urn:microsoft.com/office/officeart/2005/8/layout/hProcess6"/>
    <dgm:cxn modelId="{5659263A-E545-436D-A9EE-BA06658603C9}" type="presOf" srcId="{EAB90B53-636C-4253-B5D6-43B9B350A0C3}" destId="{3C5F9DBA-79EE-4F37-8D01-ED7D883FB610}" srcOrd="1" destOrd="0" presId="urn:microsoft.com/office/officeart/2005/8/layout/hProcess6"/>
    <dgm:cxn modelId="{123DDCF8-A134-4AB5-A8B5-6EE4596C279C}" srcId="{5E6D1A3F-8C2D-440B-8941-BDE248C45289}" destId="{EB1E0CCA-B7DC-404C-A166-074D1530B084}" srcOrd="0" destOrd="0" parTransId="{8286111C-8184-419A-87CE-C67B7E689D63}" sibTransId="{AB522B56-6D23-4937-B456-FC9EE8C173B2}"/>
    <dgm:cxn modelId="{6D91961C-6B0A-4F20-B7CF-C8E2731D4F16}" type="presOf" srcId="{D0CA554F-79E5-4F28-BCE4-542CAE579C6F}" destId="{4F5EC260-E39D-45F6-87CD-0546EE6773EB}" srcOrd="0" destOrd="0" presId="urn:microsoft.com/office/officeart/2005/8/layout/hProcess6"/>
    <dgm:cxn modelId="{7B433E94-4E7D-45E7-9F5B-394791B7A807}" srcId="{673D1981-E3AD-4315-815D-0DA295102FF3}" destId="{5E6D1A3F-8C2D-440B-8941-BDE248C45289}" srcOrd="2" destOrd="0" parTransId="{10DC4772-3A54-430D-A5C5-808F96E04683}" sibTransId="{DE05FAE1-3674-4DB2-B61E-1158B8206774}"/>
    <dgm:cxn modelId="{9EC340DE-5DC2-45CC-972A-65FEAA63A410}" type="presOf" srcId="{EB1E0CCA-B7DC-404C-A166-074D1530B084}" destId="{E653BBDA-54B0-412E-A9C5-8C3848561C95}" srcOrd="0" destOrd="0" presId="urn:microsoft.com/office/officeart/2005/8/layout/hProcess6"/>
    <dgm:cxn modelId="{FAE9B285-8751-4AE3-8EFA-819828F4D81F}" type="presOf" srcId="{673D1981-E3AD-4315-815D-0DA295102FF3}" destId="{1A517171-BEE2-4A04-9875-1FE8998957D2}" srcOrd="0" destOrd="0" presId="urn:microsoft.com/office/officeart/2005/8/layout/hProcess6"/>
    <dgm:cxn modelId="{FF22DD9A-3218-42D8-A94B-02D19100EEFF}" type="presParOf" srcId="{1A517171-BEE2-4A04-9875-1FE8998957D2}" destId="{0372E403-AE6B-4C75-830F-973FB2BD2ED6}" srcOrd="0" destOrd="0" presId="urn:microsoft.com/office/officeart/2005/8/layout/hProcess6"/>
    <dgm:cxn modelId="{C3E7F43B-604C-4908-82F0-C3E051D08F95}" type="presParOf" srcId="{0372E403-AE6B-4C75-830F-973FB2BD2ED6}" destId="{65E73B43-C19B-4E20-BEAB-908C5BB45068}" srcOrd="0" destOrd="0" presId="urn:microsoft.com/office/officeart/2005/8/layout/hProcess6"/>
    <dgm:cxn modelId="{2C58C6F6-E465-4539-A4E3-AB54C5EC31B1}" type="presParOf" srcId="{0372E403-AE6B-4C75-830F-973FB2BD2ED6}" destId="{D4ADD2E1-B190-4FE4-BBD5-67567C41CD37}" srcOrd="1" destOrd="0" presId="urn:microsoft.com/office/officeart/2005/8/layout/hProcess6"/>
    <dgm:cxn modelId="{768D3E78-8F14-4CF7-A7CA-0C1D6CF7270E}" type="presParOf" srcId="{0372E403-AE6B-4C75-830F-973FB2BD2ED6}" destId="{3C5F9DBA-79EE-4F37-8D01-ED7D883FB610}" srcOrd="2" destOrd="0" presId="urn:microsoft.com/office/officeart/2005/8/layout/hProcess6"/>
    <dgm:cxn modelId="{DCFFF0DE-0EFD-41B5-B98B-6F57813EC0C8}" type="presParOf" srcId="{0372E403-AE6B-4C75-830F-973FB2BD2ED6}" destId="{4F5EC260-E39D-45F6-87CD-0546EE6773EB}" srcOrd="3" destOrd="0" presId="urn:microsoft.com/office/officeart/2005/8/layout/hProcess6"/>
    <dgm:cxn modelId="{31F15EAB-B179-4E3D-8EB6-6B721C11EF34}" type="presParOf" srcId="{1A517171-BEE2-4A04-9875-1FE8998957D2}" destId="{D46469B0-DB17-488D-B4CC-081B950D2BE6}" srcOrd="1" destOrd="0" presId="urn:microsoft.com/office/officeart/2005/8/layout/hProcess6"/>
    <dgm:cxn modelId="{83F2686B-AA42-4E71-9BF6-BFDDA6030CDD}" type="presParOf" srcId="{1A517171-BEE2-4A04-9875-1FE8998957D2}" destId="{EEEB1B68-5E53-4E43-8674-E32E08A4B02F}" srcOrd="2" destOrd="0" presId="urn:microsoft.com/office/officeart/2005/8/layout/hProcess6"/>
    <dgm:cxn modelId="{24153E53-EF41-4216-B7B2-AC5D08DA49CE}" type="presParOf" srcId="{EEEB1B68-5E53-4E43-8674-E32E08A4B02F}" destId="{EFF9C9E0-D69B-484B-8D52-3765B2248A5E}" srcOrd="0" destOrd="0" presId="urn:microsoft.com/office/officeart/2005/8/layout/hProcess6"/>
    <dgm:cxn modelId="{76CE030D-F8C7-4C75-8A08-83A0C0671549}" type="presParOf" srcId="{EEEB1B68-5E53-4E43-8674-E32E08A4B02F}" destId="{1CC7E567-D728-4A65-9433-546EDE9D12A1}" srcOrd="1" destOrd="0" presId="urn:microsoft.com/office/officeart/2005/8/layout/hProcess6"/>
    <dgm:cxn modelId="{C9475748-9055-4D2D-A514-3AC2A889D42A}" type="presParOf" srcId="{EEEB1B68-5E53-4E43-8674-E32E08A4B02F}" destId="{5F644FF2-37C5-4E6A-88D6-56435FFC8693}" srcOrd="2" destOrd="0" presId="urn:microsoft.com/office/officeart/2005/8/layout/hProcess6"/>
    <dgm:cxn modelId="{FF74DC5D-688C-416A-AC0E-1A387305F2CB}" type="presParOf" srcId="{EEEB1B68-5E53-4E43-8674-E32E08A4B02F}" destId="{B89C4A1E-0681-4568-9A16-3E2CEAA5E2CE}" srcOrd="3" destOrd="0" presId="urn:microsoft.com/office/officeart/2005/8/layout/hProcess6"/>
    <dgm:cxn modelId="{5DE826ED-762B-43B8-836C-E3AF84581B40}" type="presParOf" srcId="{1A517171-BEE2-4A04-9875-1FE8998957D2}" destId="{A919053A-EE3F-4E76-BE0C-E04616D9E655}" srcOrd="3" destOrd="0" presId="urn:microsoft.com/office/officeart/2005/8/layout/hProcess6"/>
    <dgm:cxn modelId="{2A632E35-AAA8-43DD-9024-866174211CA3}" type="presParOf" srcId="{1A517171-BEE2-4A04-9875-1FE8998957D2}" destId="{60947179-3954-483C-B412-82EFF4250A0F}" srcOrd="4" destOrd="0" presId="urn:microsoft.com/office/officeart/2005/8/layout/hProcess6"/>
    <dgm:cxn modelId="{7A7B4287-457D-4ED7-B808-6A87148A32A5}" type="presParOf" srcId="{60947179-3954-483C-B412-82EFF4250A0F}" destId="{6E57DDAD-2D5C-4478-BC42-20322AA74059}" srcOrd="0" destOrd="0" presId="urn:microsoft.com/office/officeart/2005/8/layout/hProcess6"/>
    <dgm:cxn modelId="{950171B5-1F81-4E7F-B908-2D37F7BBD06D}" type="presParOf" srcId="{60947179-3954-483C-B412-82EFF4250A0F}" destId="{E653BBDA-54B0-412E-A9C5-8C3848561C95}" srcOrd="1" destOrd="0" presId="urn:microsoft.com/office/officeart/2005/8/layout/hProcess6"/>
    <dgm:cxn modelId="{5D0521AE-90B1-4414-AE1A-E41E3EF58388}" type="presParOf" srcId="{60947179-3954-483C-B412-82EFF4250A0F}" destId="{04815401-6EC1-4D16-AF62-5768D65E5409}" srcOrd="2" destOrd="0" presId="urn:microsoft.com/office/officeart/2005/8/layout/hProcess6"/>
    <dgm:cxn modelId="{C7E9CD9F-5B53-44DB-A8E8-8651BB95F4F9}" type="presParOf" srcId="{60947179-3954-483C-B412-82EFF4250A0F}" destId="{FBECE9E6-F10F-4D8A-AA32-06E7D194F42E}"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2A2850-C6FD-40D0-B1A6-259A707533C0}"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US"/>
        </a:p>
      </dgm:t>
    </dgm:pt>
    <dgm:pt modelId="{34A2E8C5-E2E2-4F0F-ADB3-B8AC725575C4}">
      <dgm:prSet phldrT="[Text]"/>
      <dgm:spPr>
        <a:xfrm>
          <a:off x="4029"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dirty="0" smtClean="0">
              <a:solidFill>
                <a:sysClr val="window" lastClr="FFFFFF"/>
              </a:solidFill>
              <a:latin typeface="Calibri"/>
              <a:ea typeface="+mn-ea"/>
              <a:cs typeface="+mn-cs"/>
            </a:rPr>
            <a:t>February 25, 2020</a:t>
          </a:r>
          <a:endParaRPr lang="en-US" dirty="0">
            <a:solidFill>
              <a:sysClr val="window" lastClr="FFFFFF"/>
            </a:solidFill>
            <a:latin typeface="Calibri"/>
            <a:ea typeface="+mn-ea"/>
            <a:cs typeface="+mn-cs"/>
          </a:endParaRPr>
        </a:p>
      </dgm:t>
    </dgm:pt>
    <dgm:pt modelId="{188D3A9C-6A4E-4BD8-A351-39E905ABB1EB}" type="parTrans" cxnId="{93BE3B83-AEA3-4960-A22C-29A8487603B7}">
      <dgm:prSet/>
      <dgm:spPr/>
      <dgm:t>
        <a:bodyPr/>
        <a:lstStyle/>
        <a:p>
          <a:endParaRPr lang="en-US"/>
        </a:p>
      </dgm:t>
    </dgm:pt>
    <dgm:pt modelId="{11F14AD5-8F73-4FF4-BAE4-9166D27815E4}" type="sibTrans" cxnId="{93BE3B83-AEA3-4960-A22C-29A8487603B7}">
      <dgm:prSet/>
      <dgm:spPr/>
      <dgm:t>
        <a:bodyPr/>
        <a:lstStyle/>
        <a:p>
          <a:endParaRPr lang="en-US"/>
        </a:p>
      </dgm:t>
    </dgm:pt>
    <dgm:pt modelId="{435331AB-515B-40C2-8BB8-73F9C08AE175}">
      <dgm:prSet phldrT="[Text]"/>
      <dgm:spPr>
        <a:xfrm>
          <a:off x="1460065"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dirty="0" smtClean="0">
              <a:solidFill>
                <a:sysClr val="window" lastClr="FFFFFF"/>
              </a:solidFill>
              <a:latin typeface="Calibri"/>
              <a:ea typeface="+mn-ea"/>
              <a:cs typeface="+mn-cs"/>
            </a:rPr>
            <a:t>April 28, 2020</a:t>
          </a:r>
          <a:endParaRPr lang="en-US" dirty="0">
            <a:solidFill>
              <a:sysClr val="window" lastClr="FFFFFF"/>
            </a:solidFill>
            <a:latin typeface="Calibri"/>
            <a:ea typeface="+mn-ea"/>
            <a:cs typeface="+mn-cs"/>
          </a:endParaRPr>
        </a:p>
      </dgm:t>
    </dgm:pt>
    <dgm:pt modelId="{0CA19D96-B3F4-496D-A0DB-F7D80A6C0447}" type="parTrans" cxnId="{25DAA594-0C53-4029-B5C7-7E3FE26C0F1B}">
      <dgm:prSet/>
      <dgm:spPr/>
      <dgm:t>
        <a:bodyPr/>
        <a:lstStyle/>
        <a:p>
          <a:endParaRPr lang="en-US"/>
        </a:p>
      </dgm:t>
    </dgm:pt>
    <dgm:pt modelId="{14BE7F83-51C9-4197-A76C-1A96B7F7CCC3}" type="sibTrans" cxnId="{25DAA594-0C53-4029-B5C7-7E3FE26C0F1B}">
      <dgm:prSet/>
      <dgm:spPr/>
      <dgm:t>
        <a:bodyPr/>
        <a:lstStyle/>
        <a:p>
          <a:endParaRPr lang="en-US"/>
        </a:p>
      </dgm:t>
    </dgm:pt>
    <dgm:pt modelId="{3897A572-BF0C-421D-9AB4-C76603B6120D}">
      <dgm:prSet phldrT="[Text]"/>
      <dgm:spPr>
        <a:xfrm>
          <a:off x="2916101"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dirty="0" smtClean="0">
              <a:solidFill>
                <a:sysClr val="window" lastClr="FFFFFF"/>
              </a:solidFill>
              <a:latin typeface="Calibri"/>
              <a:ea typeface="+mn-ea"/>
              <a:cs typeface="+mn-cs"/>
            </a:rPr>
            <a:t>August 25, 2020</a:t>
          </a:r>
          <a:endParaRPr lang="en-US" dirty="0">
            <a:solidFill>
              <a:sysClr val="window" lastClr="FFFFFF"/>
            </a:solidFill>
            <a:latin typeface="Calibri"/>
            <a:ea typeface="+mn-ea"/>
            <a:cs typeface="+mn-cs"/>
          </a:endParaRPr>
        </a:p>
      </dgm:t>
    </dgm:pt>
    <dgm:pt modelId="{837EC205-6170-4FE5-8D50-BFC3C1AD8832}" type="parTrans" cxnId="{A8195C16-F0D9-4D1E-99E6-16E72A23399C}">
      <dgm:prSet/>
      <dgm:spPr/>
      <dgm:t>
        <a:bodyPr/>
        <a:lstStyle/>
        <a:p>
          <a:endParaRPr lang="en-US"/>
        </a:p>
      </dgm:t>
    </dgm:pt>
    <dgm:pt modelId="{812A37B9-3686-4121-A9E9-E5C95DEB4DCB}" type="sibTrans" cxnId="{A8195C16-F0D9-4D1E-99E6-16E72A23399C}">
      <dgm:prSet/>
      <dgm:spPr/>
      <dgm:t>
        <a:bodyPr/>
        <a:lstStyle/>
        <a:p>
          <a:endParaRPr lang="en-US"/>
        </a:p>
      </dgm:t>
    </dgm:pt>
    <dgm:pt modelId="{C5DA4E3D-8637-4910-A3E7-47B311E5FBA2}">
      <dgm:prSet phldrT="[Text]"/>
      <dgm:spPr>
        <a:xfrm>
          <a:off x="4372136"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dirty="0" smtClean="0">
              <a:solidFill>
                <a:sysClr val="window" lastClr="FFFFFF"/>
              </a:solidFill>
              <a:latin typeface="Calibri"/>
              <a:ea typeface="+mn-ea"/>
              <a:cs typeface="+mn-cs"/>
            </a:rPr>
            <a:t>October 27, 2020</a:t>
          </a:r>
          <a:endParaRPr lang="en-US" dirty="0">
            <a:solidFill>
              <a:sysClr val="window" lastClr="FFFFFF"/>
            </a:solidFill>
            <a:latin typeface="Calibri"/>
            <a:ea typeface="+mn-ea"/>
            <a:cs typeface="+mn-cs"/>
          </a:endParaRPr>
        </a:p>
      </dgm:t>
    </dgm:pt>
    <dgm:pt modelId="{7C99110A-E6D1-4E0F-BF73-05C90AB09992}" type="parTrans" cxnId="{D3B0536F-6307-4265-B994-FA2A5E5F9860}">
      <dgm:prSet/>
      <dgm:spPr/>
      <dgm:t>
        <a:bodyPr/>
        <a:lstStyle/>
        <a:p>
          <a:endParaRPr lang="en-US"/>
        </a:p>
      </dgm:t>
    </dgm:pt>
    <dgm:pt modelId="{28630AD3-17C7-4228-8C8C-8D53492873CF}" type="sibTrans" cxnId="{D3B0536F-6307-4265-B994-FA2A5E5F9860}">
      <dgm:prSet/>
      <dgm:spPr/>
      <dgm:t>
        <a:bodyPr/>
        <a:lstStyle/>
        <a:p>
          <a:endParaRPr lang="en-US"/>
        </a:p>
      </dgm:t>
    </dgm:pt>
    <dgm:pt modelId="{D44540D5-3DC4-4A59-82C8-94CE2B85476B}">
      <dgm:prSet phldrT="[Text]"/>
      <dgm:spPr>
        <a:xfrm>
          <a:off x="5828172"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dirty="0" smtClean="0">
              <a:solidFill>
                <a:sysClr val="window" lastClr="FFFFFF"/>
              </a:solidFill>
              <a:latin typeface="Calibri"/>
              <a:ea typeface="+mn-ea"/>
              <a:cs typeface="+mn-cs"/>
            </a:rPr>
            <a:t>January 2021</a:t>
          </a:r>
          <a:endParaRPr lang="en-US" dirty="0">
            <a:solidFill>
              <a:sysClr val="window" lastClr="FFFFFF"/>
            </a:solidFill>
            <a:latin typeface="Calibri"/>
            <a:ea typeface="+mn-ea"/>
            <a:cs typeface="+mn-cs"/>
          </a:endParaRPr>
        </a:p>
      </dgm:t>
    </dgm:pt>
    <dgm:pt modelId="{3D69C61B-0BED-4141-8A37-7839665F9967}" type="parTrans" cxnId="{5F3D0FBA-AFB4-41BA-AFBD-5009F279EBEC}">
      <dgm:prSet/>
      <dgm:spPr/>
      <dgm:t>
        <a:bodyPr/>
        <a:lstStyle/>
        <a:p>
          <a:endParaRPr lang="en-US"/>
        </a:p>
      </dgm:t>
    </dgm:pt>
    <dgm:pt modelId="{6B9F8D86-0198-4AF4-A929-74A9B33B7492}" type="sibTrans" cxnId="{5F3D0FBA-AFB4-41BA-AFBD-5009F279EBEC}">
      <dgm:prSet/>
      <dgm:spPr/>
      <dgm:t>
        <a:bodyPr/>
        <a:lstStyle/>
        <a:p>
          <a:endParaRPr lang="en-US"/>
        </a:p>
      </dgm:t>
    </dgm:pt>
    <dgm:pt modelId="{449EA65A-6228-40ED-9CA9-12C69C05DAFF}">
      <dgm:prSet phldrT="[Text]"/>
      <dgm:spPr>
        <a:xfrm>
          <a:off x="6109532" y="718021"/>
          <a:ext cx="1048064" cy="1688157"/>
        </a:xfrm>
        <a:prstGeom prst="rect">
          <a:avLst/>
        </a:prstGeom>
        <a:noFill/>
        <a:ln w="25400" cap="flat" cmpd="sng" algn="ctr">
          <a:noFill/>
          <a:prstDash val="solid"/>
        </a:ln>
        <a:effectLst/>
        <a:sp3d/>
      </dgm:spPr>
      <dgm:t>
        <a:bodyPr/>
        <a:lstStyle/>
        <a:p>
          <a:r>
            <a:rPr lang="en-US" dirty="0" smtClean="0">
              <a:solidFill>
                <a:sysClr val="window" lastClr="FFFFFF"/>
              </a:solidFill>
              <a:latin typeface="Calibri"/>
              <a:ea typeface="+mn-ea"/>
              <a:cs typeface="+mn-cs"/>
            </a:rPr>
            <a:t>Review Report with Council</a:t>
          </a:r>
          <a:endParaRPr lang="en-US" dirty="0">
            <a:solidFill>
              <a:sysClr val="window" lastClr="FFFFFF"/>
            </a:solidFill>
            <a:latin typeface="Calibri"/>
            <a:ea typeface="+mn-ea"/>
            <a:cs typeface="+mn-cs"/>
          </a:endParaRPr>
        </a:p>
      </dgm:t>
    </dgm:pt>
    <dgm:pt modelId="{B02B2EBD-D289-4959-96BF-E9A51ED0AC3A}" type="parTrans" cxnId="{E151FA52-D713-4AB5-9923-9E8129AC6C81}">
      <dgm:prSet/>
      <dgm:spPr/>
      <dgm:t>
        <a:bodyPr/>
        <a:lstStyle/>
        <a:p>
          <a:endParaRPr lang="en-US"/>
        </a:p>
      </dgm:t>
    </dgm:pt>
    <dgm:pt modelId="{50A3A8CE-E220-48FD-B465-1A52DDA3B607}" type="sibTrans" cxnId="{E151FA52-D713-4AB5-9923-9E8129AC6C81}">
      <dgm:prSet/>
      <dgm:spPr/>
      <dgm:t>
        <a:bodyPr/>
        <a:lstStyle/>
        <a:p>
          <a:endParaRPr lang="en-US"/>
        </a:p>
      </dgm:t>
    </dgm:pt>
    <dgm:pt modelId="{CE163A3C-E1C0-4F9C-BA1A-6AD91EF5CE74}" type="pres">
      <dgm:prSet presAssocID="{E22A2850-C6FD-40D0-B1A6-259A707533C0}" presName="Name0" presStyleCnt="0">
        <dgm:presLayoutVars>
          <dgm:dir/>
          <dgm:animLvl val="lvl"/>
          <dgm:resizeHandles val="exact"/>
        </dgm:presLayoutVars>
      </dgm:prSet>
      <dgm:spPr/>
      <dgm:t>
        <a:bodyPr/>
        <a:lstStyle/>
        <a:p>
          <a:endParaRPr lang="en-US"/>
        </a:p>
      </dgm:t>
    </dgm:pt>
    <dgm:pt modelId="{FA9BACC8-6C25-4BD8-A7A5-191CC4F1178A}" type="pres">
      <dgm:prSet presAssocID="{34A2E8C5-E2E2-4F0F-ADB3-B8AC725575C4}" presName="compositeNode" presStyleCnt="0">
        <dgm:presLayoutVars>
          <dgm:bulletEnabled val="1"/>
        </dgm:presLayoutVars>
      </dgm:prSet>
      <dgm:spPr/>
    </dgm:pt>
    <dgm:pt modelId="{CEA437F5-BC9F-4F6B-9628-5FBA55861170}" type="pres">
      <dgm:prSet presAssocID="{34A2E8C5-E2E2-4F0F-ADB3-B8AC725575C4}" presName="bgRect" presStyleLbl="node1" presStyleIdx="0" presStyleCnt="5"/>
      <dgm:spPr/>
      <dgm:t>
        <a:bodyPr/>
        <a:lstStyle/>
        <a:p>
          <a:endParaRPr lang="en-US"/>
        </a:p>
      </dgm:t>
    </dgm:pt>
    <dgm:pt modelId="{74B79BA1-C302-49E8-94E2-C9C8B05ABAB1}" type="pres">
      <dgm:prSet presAssocID="{34A2E8C5-E2E2-4F0F-ADB3-B8AC725575C4}" presName="parentNode" presStyleLbl="node1" presStyleIdx="0" presStyleCnt="5">
        <dgm:presLayoutVars>
          <dgm:chMax val="0"/>
          <dgm:bulletEnabled val="1"/>
        </dgm:presLayoutVars>
      </dgm:prSet>
      <dgm:spPr/>
      <dgm:t>
        <a:bodyPr/>
        <a:lstStyle/>
        <a:p>
          <a:endParaRPr lang="en-US"/>
        </a:p>
      </dgm:t>
    </dgm:pt>
    <dgm:pt modelId="{6E1855D3-F22B-45BE-999E-F4476307F624}" type="pres">
      <dgm:prSet presAssocID="{11F14AD5-8F73-4FF4-BAE4-9166D27815E4}" presName="hSp" presStyleCnt="0"/>
      <dgm:spPr/>
    </dgm:pt>
    <dgm:pt modelId="{7AC98ED6-22C8-4D77-93FC-F479BEBAF09C}" type="pres">
      <dgm:prSet presAssocID="{11F14AD5-8F73-4FF4-BAE4-9166D27815E4}" presName="vProcSp" presStyleCnt="0"/>
      <dgm:spPr/>
    </dgm:pt>
    <dgm:pt modelId="{D03492C0-E7B5-4E8B-AFCD-9AA71FCD0F20}" type="pres">
      <dgm:prSet presAssocID="{11F14AD5-8F73-4FF4-BAE4-9166D27815E4}" presName="vSp1" presStyleCnt="0"/>
      <dgm:spPr/>
    </dgm:pt>
    <dgm:pt modelId="{D6DD6D0A-9C82-487F-963B-53D3EEDF379C}" type="pres">
      <dgm:prSet presAssocID="{11F14AD5-8F73-4FF4-BAE4-9166D27815E4}" presName="simulatedConn" presStyleLbl="solidFgAcc1" presStyleIdx="0" presStyleCnt="4"/>
      <dgm:spPr>
        <a:xfrm rot="5400000">
          <a:off x="1343118" y="2058949"/>
          <a:ext cx="247960" cy="211019"/>
        </a:xfrm>
        <a:prstGeom prst="flowChartExtract">
          <a:avLst/>
        </a:prstGeom>
        <a:solidFill>
          <a:sysClr val="window" lastClr="FFFFFF">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endParaRPr lang="en-US"/>
        </a:p>
      </dgm:t>
    </dgm:pt>
    <dgm:pt modelId="{EA18033A-262E-4DA3-B0D2-CD731DC34792}" type="pres">
      <dgm:prSet presAssocID="{11F14AD5-8F73-4FF4-BAE4-9166D27815E4}" presName="vSp2" presStyleCnt="0"/>
      <dgm:spPr/>
    </dgm:pt>
    <dgm:pt modelId="{2E16B83E-2460-48AC-A7BF-0A9E52390147}" type="pres">
      <dgm:prSet presAssocID="{11F14AD5-8F73-4FF4-BAE4-9166D27815E4}" presName="sibTrans" presStyleCnt="0"/>
      <dgm:spPr/>
    </dgm:pt>
    <dgm:pt modelId="{828ABE91-E44E-454C-A56D-FAEC5AC0EC8D}" type="pres">
      <dgm:prSet presAssocID="{435331AB-515B-40C2-8BB8-73F9C08AE175}" presName="compositeNode" presStyleCnt="0">
        <dgm:presLayoutVars>
          <dgm:bulletEnabled val="1"/>
        </dgm:presLayoutVars>
      </dgm:prSet>
      <dgm:spPr/>
    </dgm:pt>
    <dgm:pt modelId="{9CE373CE-0050-47AD-80CE-E923D46EA919}" type="pres">
      <dgm:prSet presAssocID="{435331AB-515B-40C2-8BB8-73F9C08AE175}" presName="bgRect" presStyleLbl="node1" presStyleIdx="1" presStyleCnt="5"/>
      <dgm:spPr/>
      <dgm:t>
        <a:bodyPr/>
        <a:lstStyle/>
        <a:p>
          <a:endParaRPr lang="en-US"/>
        </a:p>
      </dgm:t>
    </dgm:pt>
    <dgm:pt modelId="{5B24D167-90CD-4F81-8119-575F65B88CD1}" type="pres">
      <dgm:prSet presAssocID="{435331AB-515B-40C2-8BB8-73F9C08AE175}" presName="parentNode" presStyleLbl="node1" presStyleIdx="1" presStyleCnt="5">
        <dgm:presLayoutVars>
          <dgm:chMax val="0"/>
          <dgm:bulletEnabled val="1"/>
        </dgm:presLayoutVars>
      </dgm:prSet>
      <dgm:spPr/>
      <dgm:t>
        <a:bodyPr/>
        <a:lstStyle/>
        <a:p>
          <a:endParaRPr lang="en-US"/>
        </a:p>
      </dgm:t>
    </dgm:pt>
    <dgm:pt modelId="{A2F9ABDC-1C78-4BBA-AFAF-2BC990428067}" type="pres">
      <dgm:prSet presAssocID="{14BE7F83-51C9-4197-A76C-1A96B7F7CCC3}" presName="hSp" presStyleCnt="0"/>
      <dgm:spPr/>
    </dgm:pt>
    <dgm:pt modelId="{378BA309-BEA0-4B3B-B147-DFB238E92BD1}" type="pres">
      <dgm:prSet presAssocID="{14BE7F83-51C9-4197-A76C-1A96B7F7CCC3}" presName="vProcSp" presStyleCnt="0"/>
      <dgm:spPr/>
    </dgm:pt>
    <dgm:pt modelId="{6944752D-247B-464C-9065-85E2FAEEE362}" type="pres">
      <dgm:prSet presAssocID="{14BE7F83-51C9-4197-A76C-1A96B7F7CCC3}" presName="vSp1" presStyleCnt="0"/>
      <dgm:spPr/>
    </dgm:pt>
    <dgm:pt modelId="{36B2B614-EAE2-4EFA-A0CF-43B4A082572C}" type="pres">
      <dgm:prSet presAssocID="{14BE7F83-51C9-4197-A76C-1A96B7F7CCC3}" presName="simulatedConn" presStyleLbl="solidFgAcc1" presStyleIdx="1" presStyleCnt="4"/>
      <dgm:spPr>
        <a:xfrm rot="5400000">
          <a:off x="2799154" y="2058949"/>
          <a:ext cx="247960" cy="211019"/>
        </a:xfrm>
        <a:prstGeom prst="flowChartExtract">
          <a:avLst/>
        </a:prstGeom>
        <a:solidFill>
          <a:sysClr val="window" lastClr="FFFFFF">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endParaRPr lang="en-US"/>
        </a:p>
      </dgm:t>
    </dgm:pt>
    <dgm:pt modelId="{FE7640AD-9B1F-40FF-A6DD-4C4388825C2C}" type="pres">
      <dgm:prSet presAssocID="{14BE7F83-51C9-4197-A76C-1A96B7F7CCC3}" presName="vSp2" presStyleCnt="0"/>
      <dgm:spPr/>
    </dgm:pt>
    <dgm:pt modelId="{BE27D776-1385-4A3A-89A1-17D7A8A192FA}" type="pres">
      <dgm:prSet presAssocID="{14BE7F83-51C9-4197-A76C-1A96B7F7CCC3}" presName="sibTrans" presStyleCnt="0"/>
      <dgm:spPr/>
    </dgm:pt>
    <dgm:pt modelId="{EB41DABA-B005-4B74-935C-4A9347DC14B6}" type="pres">
      <dgm:prSet presAssocID="{3897A572-BF0C-421D-9AB4-C76603B6120D}" presName="compositeNode" presStyleCnt="0">
        <dgm:presLayoutVars>
          <dgm:bulletEnabled val="1"/>
        </dgm:presLayoutVars>
      </dgm:prSet>
      <dgm:spPr/>
    </dgm:pt>
    <dgm:pt modelId="{1656E985-C97F-4DBA-9C09-D427CE78D5C7}" type="pres">
      <dgm:prSet presAssocID="{3897A572-BF0C-421D-9AB4-C76603B6120D}" presName="bgRect" presStyleLbl="node1" presStyleIdx="2" presStyleCnt="5"/>
      <dgm:spPr/>
      <dgm:t>
        <a:bodyPr/>
        <a:lstStyle/>
        <a:p>
          <a:endParaRPr lang="en-US"/>
        </a:p>
      </dgm:t>
    </dgm:pt>
    <dgm:pt modelId="{905193BC-8E80-4647-891A-4993EC51B516}" type="pres">
      <dgm:prSet presAssocID="{3897A572-BF0C-421D-9AB4-C76603B6120D}" presName="parentNode" presStyleLbl="node1" presStyleIdx="2" presStyleCnt="5">
        <dgm:presLayoutVars>
          <dgm:chMax val="0"/>
          <dgm:bulletEnabled val="1"/>
        </dgm:presLayoutVars>
      </dgm:prSet>
      <dgm:spPr/>
      <dgm:t>
        <a:bodyPr/>
        <a:lstStyle/>
        <a:p>
          <a:endParaRPr lang="en-US"/>
        </a:p>
      </dgm:t>
    </dgm:pt>
    <dgm:pt modelId="{DA47B66B-9B89-4868-8652-DB4686D1AF40}" type="pres">
      <dgm:prSet presAssocID="{812A37B9-3686-4121-A9E9-E5C95DEB4DCB}" presName="hSp" presStyleCnt="0"/>
      <dgm:spPr/>
    </dgm:pt>
    <dgm:pt modelId="{3B7DDB56-30AC-44C3-8FCB-CBDDE642FB08}" type="pres">
      <dgm:prSet presAssocID="{812A37B9-3686-4121-A9E9-E5C95DEB4DCB}" presName="vProcSp" presStyleCnt="0"/>
      <dgm:spPr/>
    </dgm:pt>
    <dgm:pt modelId="{83B05922-855A-4852-ADDC-921EDA793EEB}" type="pres">
      <dgm:prSet presAssocID="{812A37B9-3686-4121-A9E9-E5C95DEB4DCB}" presName="vSp1" presStyleCnt="0"/>
      <dgm:spPr/>
    </dgm:pt>
    <dgm:pt modelId="{6DCED45F-B933-4C1A-952C-EDB19A5F42D7}" type="pres">
      <dgm:prSet presAssocID="{812A37B9-3686-4121-A9E9-E5C95DEB4DCB}" presName="simulatedConn" presStyleLbl="solidFgAcc1" presStyleIdx="2" presStyleCnt="4"/>
      <dgm:spPr>
        <a:xfrm rot="5400000">
          <a:off x="4255190" y="2058949"/>
          <a:ext cx="247960" cy="211019"/>
        </a:xfrm>
        <a:prstGeom prst="flowChartExtract">
          <a:avLst/>
        </a:prstGeom>
        <a:solidFill>
          <a:sysClr val="window" lastClr="FFFFFF">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endParaRPr lang="en-US"/>
        </a:p>
      </dgm:t>
    </dgm:pt>
    <dgm:pt modelId="{19F7EC0A-9F99-4D3C-80C2-37BD74DB1160}" type="pres">
      <dgm:prSet presAssocID="{812A37B9-3686-4121-A9E9-E5C95DEB4DCB}" presName="vSp2" presStyleCnt="0"/>
      <dgm:spPr/>
    </dgm:pt>
    <dgm:pt modelId="{3BCF6176-BFB2-4C22-BFF0-A0C9E0E94AB5}" type="pres">
      <dgm:prSet presAssocID="{812A37B9-3686-4121-A9E9-E5C95DEB4DCB}" presName="sibTrans" presStyleCnt="0"/>
      <dgm:spPr/>
    </dgm:pt>
    <dgm:pt modelId="{925BD71E-6392-4674-AB12-C3AC0A596552}" type="pres">
      <dgm:prSet presAssocID="{C5DA4E3D-8637-4910-A3E7-47B311E5FBA2}" presName="compositeNode" presStyleCnt="0">
        <dgm:presLayoutVars>
          <dgm:bulletEnabled val="1"/>
        </dgm:presLayoutVars>
      </dgm:prSet>
      <dgm:spPr/>
    </dgm:pt>
    <dgm:pt modelId="{458CF251-D16A-4BDA-90DA-C68EDCC938C1}" type="pres">
      <dgm:prSet presAssocID="{C5DA4E3D-8637-4910-A3E7-47B311E5FBA2}" presName="bgRect" presStyleLbl="node1" presStyleIdx="3" presStyleCnt="5"/>
      <dgm:spPr/>
      <dgm:t>
        <a:bodyPr/>
        <a:lstStyle/>
        <a:p>
          <a:endParaRPr lang="en-US"/>
        </a:p>
      </dgm:t>
    </dgm:pt>
    <dgm:pt modelId="{C0425BDA-9CCC-49B5-9075-35131748171D}" type="pres">
      <dgm:prSet presAssocID="{C5DA4E3D-8637-4910-A3E7-47B311E5FBA2}" presName="parentNode" presStyleLbl="node1" presStyleIdx="3" presStyleCnt="5">
        <dgm:presLayoutVars>
          <dgm:chMax val="0"/>
          <dgm:bulletEnabled val="1"/>
        </dgm:presLayoutVars>
      </dgm:prSet>
      <dgm:spPr/>
      <dgm:t>
        <a:bodyPr/>
        <a:lstStyle/>
        <a:p>
          <a:endParaRPr lang="en-US"/>
        </a:p>
      </dgm:t>
    </dgm:pt>
    <dgm:pt modelId="{F6007A3D-2EF8-478D-BF0A-8142F6CC8DAF}" type="pres">
      <dgm:prSet presAssocID="{28630AD3-17C7-4228-8C8C-8D53492873CF}" presName="hSp" presStyleCnt="0"/>
      <dgm:spPr/>
    </dgm:pt>
    <dgm:pt modelId="{93535B44-51AC-444E-BC01-14BD200403B3}" type="pres">
      <dgm:prSet presAssocID="{28630AD3-17C7-4228-8C8C-8D53492873CF}" presName="vProcSp" presStyleCnt="0"/>
      <dgm:spPr/>
    </dgm:pt>
    <dgm:pt modelId="{20C02F6C-95E1-4DB1-9B4F-50E2201F97B6}" type="pres">
      <dgm:prSet presAssocID="{28630AD3-17C7-4228-8C8C-8D53492873CF}" presName="vSp1" presStyleCnt="0"/>
      <dgm:spPr/>
    </dgm:pt>
    <dgm:pt modelId="{5A47C046-64A8-486B-B5A9-3A6B50DA64F1}" type="pres">
      <dgm:prSet presAssocID="{28630AD3-17C7-4228-8C8C-8D53492873CF}" presName="simulatedConn" presStyleLbl="solidFgAcc1" presStyleIdx="3" presStyleCnt="4"/>
      <dgm:spPr>
        <a:xfrm rot="5400000">
          <a:off x="5711226" y="2058949"/>
          <a:ext cx="247960" cy="211019"/>
        </a:xfrm>
        <a:prstGeom prst="flowChartExtract">
          <a:avLst/>
        </a:prstGeom>
        <a:solidFill>
          <a:sysClr val="window" lastClr="FFFFFF">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endParaRPr lang="en-US"/>
        </a:p>
      </dgm:t>
    </dgm:pt>
    <dgm:pt modelId="{E03F86E3-4540-4D61-8EEA-FC24D350F475}" type="pres">
      <dgm:prSet presAssocID="{28630AD3-17C7-4228-8C8C-8D53492873CF}" presName="vSp2" presStyleCnt="0"/>
      <dgm:spPr/>
    </dgm:pt>
    <dgm:pt modelId="{648CBB84-FB6C-497B-A91F-49FD0F56DFA7}" type="pres">
      <dgm:prSet presAssocID="{28630AD3-17C7-4228-8C8C-8D53492873CF}" presName="sibTrans" presStyleCnt="0"/>
      <dgm:spPr/>
    </dgm:pt>
    <dgm:pt modelId="{D2B73D59-A4E6-4E02-A24B-362822CE0DD8}" type="pres">
      <dgm:prSet presAssocID="{D44540D5-3DC4-4A59-82C8-94CE2B85476B}" presName="compositeNode" presStyleCnt="0">
        <dgm:presLayoutVars>
          <dgm:bulletEnabled val="1"/>
        </dgm:presLayoutVars>
      </dgm:prSet>
      <dgm:spPr/>
    </dgm:pt>
    <dgm:pt modelId="{FAA754AF-F714-4599-B6C4-933EF96AA7FC}" type="pres">
      <dgm:prSet presAssocID="{D44540D5-3DC4-4A59-82C8-94CE2B85476B}" presName="bgRect" presStyleLbl="node1" presStyleIdx="4" presStyleCnt="5"/>
      <dgm:spPr/>
      <dgm:t>
        <a:bodyPr/>
        <a:lstStyle/>
        <a:p>
          <a:endParaRPr lang="en-US"/>
        </a:p>
      </dgm:t>
    </dgm:pt>
    <dgm:pt modelId="{ADFACEEA-E9BB-438B-8805-8C9F23DFDB5B}" type="pres">
      <dgm:prSet presAssocID="{D44540D5-3DC4-4A59-82C8-94CE2B85476B}" presName="parentNode" presStyleLbl="node1" presStyleIdx="4" presStyleCnt="5">
        <dgm:presLayoutVars>
          <dgm:chMax val="0"/>
          <dgm:bulletEnabled val="1"/>
        </dgm:presLayoutVars>
      </dgm:prSet>
      <dgm:spPr/>
      <dgm:t>
        <a:bodyPr/>
        <a:lstStyle/>
        <a:p>
          <a:endParaRPr lang="en-US"/>
        </a:p>
      </dgm:t>
    </dgm:pt>
    <dgm:pt modelId="{CBA8D164-EA7D-47CA-8785-62AC639DE91A}" type="pres">
      <dgm:prSet presAssocID="{D44540D5-3DC4-4A59-82C8-94CE2B85476B}" presName="childNode" presStyleLbl="node1" presStyleIdx="4" presStyleCnt="5">
        <dgm:presLayoutVars>
          <dgm:bulletEnabled val="1"/>
        </dgm:presLayoutVars>
      </dgm:prSet>
      <dgm:spPr/>
      <dgm:t>
        <a:bodyPr/>
        <a:lstStyle/>
        <a:p>
          <a:endParaRPr lang="en-US"/>
        </a:p>
      </dgm:t>
    </dgm:pt>
  </dgm:ptLst>
  <dgm:cxnLst>
    <dgm:cxn modelId="{54233EEE-34E4-4F74-9876-5E42506358E5}" type="presOf" srcId="{3897A572-BF0C-421D-9AB4-C76603B6120D}" destId="{905193BC-8E80-4647-891A-4993EC51B516}" srcOrd="1" destOrd="0" presId="urn:microsoft.com/office/officeart/2005/8/layout/hProcess7"/>
    <dgm:cxn modelId="{A5F895B3-DBD2-46BD-8556-B6AC63826AAE}" type="presOf" srcId="{D44540D5-3DC4-4A59-82C8-94CE2B85476B}" destId="{ADFACEEA-E9BB-438B-8805-8C9F23DFDB5B}" srcOrd="1" destOrd="0" presId="urn:microsoft.com/office/officeart/2005/8/layout/hProcess7"/>
    <dgm:cxn modelId="{5BA43DCD-0654-4E03-A46D-C7E48DACAA03}" type="presOf" srcId="{449EA65A-6228-40ED-9CA9-12C69C05DAFF}" destId="{CBA8D164-EA7D-47CA-8785-62AC639DE91A}" srcOrd="0" destOrd="0" presId="urn:microsoft.com/office/officeart/2005/8/layout/hProcess7"/>
    <dgm:cxn modelId="{37EDF7C0-138F-4F49-B2A4-72C4568579F6}" type="presOf" srcId="{34A2E8C5-E2E2-4F0F-ADB3-B8AC725575C4}" destId="{CEA437F5-BC9F-4F6B-9628-5FBA55861170}" srcOrd="0" destOrd="0" presId="urn:microsoft.com/office/officeart/2005/8/layout/hProcess7"/>
    <dgm:cxn modelId="{628DCE6A-4CB8-4532-A741-2E2179FDF7C6}" type="presOf" srcId="{435331AB-515B-40C2-8BB8-73F9C08AE175}" destId="{9CE373CE-0050-47AD-80CE-E923D46EA919}" srcOrd="0" destOrd="0" presId="urn:microsoft.com/office/officeart/2005/8/layout/hProcess7"/>
    <dgm:cxn modelId="{A8195C16-F0D9-4D1E-99E6-16E72A23399C}" srcId="{E22A2850-C6FD-40D0-B1A6-259A707533C0}" destId="{3897A572-BF0C-421D-9AB4-C76603B6120D}" srcOrd="2" destOrd="0" parTransId="{837EC205-6170-4FE5-8D50-BFC3C1AD8832}" sibTransId="{812A37B9-3686-4121-A9E9-E5C95DEB4DCB}"/>
    <dgm:cxn modelId="{25DAA594-0C53-4029-B5C7-7E3FE26C0F1B}" srcId="{E22A2850-C6FD-40D0-B1A6-259A707533C0}" destId="{435331AB-515B-40C2-8BB8-73F9C08AE175}" srcOrd="1" destOrd="0" parTransId="{0CA19D96-B3F4-496D-A0DB-F7D80A6C0447}" sibTransId="{14BE7F83-51C9-4197-A76C-1A96B7F7CCC3}"/>
    <dgm:cxn modelId="{25891F76-F03C-4A0A-AAA8-8BB626FE2ECE}" type="presOf" srcId="{3897A572-BF0C-421D-9AB4-C76603B6120D}" destId="{1656E985-C97F-4DBA-9C09-D427CE78D5C7}" srcOrd="0" destOrd="0" presId="urn:microsoft.com/office/officeart/2005/8/layout/hProcess7"/>
    <dgm:cxn modelId="{428648A4-961C-4416-800D-349C92FB164C}" type="presOf" srcId="{E22A2850-C6FD-40D0-B1A6-259A707533C0}" destId="{CE163A3C-E1C0-4F9C-BA1A-6AD91EF5CE74}" srcOrd="0" destOrd="0" presId="urn:microsoft.com/office/officeart/2005/8/layout/hProcess7"/>
    <dgm:cxn modelId="{5A5A48BE-9A24-46B6-A5A7-00FEBA01DF71}" type="presOf" srcId="{C5DA4E3D-8637-4910-A3E7-47B311E5FBA2}" destId="{C0425BDA-9CCC-49B5-9075-35131748171D}" srcOrd="1" destOrd="0" presId="urn:microsoft.com/office/officeart/2005/8/layout/hProcess7"/>
    <dgm:cxn modelId="{D3B0536F-6307-4265-B994-FA2A5E5F9860}" srcId="{E22A2850-C6FD-40D0-B1A6-259A707533C0}" destId="{C5DA4E3D-8637-4910-A3E7-47B311E5FBA2}" srcOrd="3" destOrd="0" parTransId="{7C99110A-E6D1-4E0F-BF73-05C90AB09992}" sibTransId="{28630AD3-17C7-4228-8C8C-8D53492873CF}"/>
    <dgm:cxn modelId="{93BE3B83-AEA3-4960-A22C-29A8487603B7}" srcId="{E22A2850-C6FD-40D0-B1A6-259A707533C0}" destId="{34A2E8C5-E2E2-4F0F-ADB3-B8AC725575C4}" srcOrd="0" destOrd="0" parTransId="{188D3A9C-6A4E-4BD8-A351-39E905ABB1EB}" sibTransId="{11F14AD5-8F73-4FF4-BAE4-9166D27815E4}"/>
    <dgm:cxn modelId="{F4C1A6C1-69C4-489A-B77B-4158D72200CA}" type="presOf" srcId="{34A2E8C5-E2E2-4F0F-ADB3-B8AC725575C4}" destId="{74B79BA1-C302-49E8-94E2-C9C8B05ABAB1}" srcOrd="1" destOrd="0" presId="urn:microsoft.com/office/officeart/2005/8/layout/hProcess7"/>
    <dgm:cxn modelId="{C30D3D8D-866D-447C-9CAE-E6D0CB5F3F96}" type="presOf" srcId="{C5DA4E3D-8637-4910-A3E7-47B311E5FBA2}" destId="{458CF251-D16A-4BDA-90DA-C68EDCC938C1}" srcOrd="0" destOrd="0" presId="urn:microsoft.com/office/officeart/2005/8/layout/hProcess7"/>
    <dgm:cxn modelId="{E151FA52-D713-4AB5-9923-9E8129AC6C81}" srcId="{D44540D5-3DC4-4A59-82C8-94CE2B85476B}" destId="{449EA65A-6228-40ED-9CA9-12C69C05DAFF}" srcOrd="0" destOrd="0" parTransId="{B02B2EBD-D289-4959-96BF-E9A51ED0AC3A}" sibTransId="{50A3A8CE-E220-48FD-B465-1A52DDA3B607}"/>
    <dgm:cxn modelId="{64C8F2DB-6E45-48FC-B07F-905172DAAFF4}" type="presOf" srcId="{D44540D5-3DC4-4A59-82C8-94CE2B85476B}" destId="{FAA754AF-F714-4599-B6C4-933EF96AA7FC}" srcOrd="0" destOrd="0" presId="urn:microsoft.com/office/officeart/2005/8/layout/hProcess7"/>
    <dgm:cxn modelId="{5F3D0FBA-AFB4-41BA-AFBD-5009F279EBEC}" srcId="{E22A2850-C6FD-40D0-B1A6-259A707533C0}" destId="{D44540D5-3DC4-4A59-82C8-94CE2B85476B}" srcOrd="4" destOrd="0" parTransId="{3D69C61B-0BED-4141-8A37-7839665F9967}" sibTransId="{6B9F8D86-0198-4AF4-A929-74A9B33B7492}"/>
    <dgm:cxn modelId="{1D489EB4-D378-492A-AC32-C11ADC7ADD9B}" type="presOf" srcId="{435331AB-515B-40C2-8BB8-73F9C08AE175}" destId="{5B24D167-90CD-4F81-8119-575F65B88CD1}" srcOrd="1" destOrd="0" presId="urn:microsoft.com/office/officeart/2005/8/layout/hProcess7"/>
    <dgm:cxn modelId="{5AB79857-481C-44B1-864D-1A6D9DB8B124}" type="presParOf" srcId="{CE163A3C-E1C0-4F9C-BA1A-6AD91EF5CE74}" destId="{FA9BACC8-6C25-4BD8-A7A5-191CC4F1178A}" srcOrd="0" destOrd="0" presId="urn:microsoft.com/office/officeart/2005/8/layout/hProcess7"/>
    <dgm:cxn modelId="{F681B5B4-0EB2-41A7-9DB0-F1C11FE0167A}" type="presParOf" srcId="{FA9BACC8-6C25-4BD8-A7A5-191CC4F1178A}" destId="{CEA437F5-BC9F-4F6B-9628-5FBA55861170}" srcOrd="0" destOrd="0" presId="urn:microsoft.com/office/officeart/2005/8/layout/hProcess7"/>
    <dgm:cxn modelId="{C4D66BF7-6F8E-4EEB-A35F-A03F2EEF9CD5}" type="presParOf" srcId="{FA9BACC8-6C25-4BD8-A7A5-191CC4F1178A}" destId="{74B79BA1-C302-49E8-94E2-C9C8B05ABAB1}" srcOrd="1" destOrd="0" presId="urn:microsoft.com/office/officeart/2005/8/layout/hProcess7"/>
    <dgm:cxn modelId="{351CB234-0A23-4598-9132-EFF68FAC3D51}" type="presParOf" srcId="{CE163A3C-E1C0-4F9C-BA1A-6AD91EF5CE74}" destId="{6E1855D3-F22B-45BE-999E-F4476307F624}" srcOrd="1" destOrd="0" presId="urn:microsoft.com/office/officeart/2005/8/layout/hProcess7"/>
    <dgm:cxn modelId="{BD787979-518B-4B05-9277-CC0D1BD3B84B}" type="presParOf" srcId="{CE163A3C-E1C0-4F9C-BA1A-6AD91EF5CE74}" destId="{7AC98ED6-22C8-4D77-93FC-F479BEBAF09C}" srcOrd="2" destOrd="0" presId="urn:microsoft.com/office/officeart/2005/8/layout/hProcess7"/>
    <dgm:cxn modelId="{8F773247-F579-4BAC-9D91-2898C4C58349}" type="presParOf" srcId="{7AC98ED6-22C8-4D77-93FC-F479BEBAF09C}" destId="{D03492C0-E7B5-4E8B-AFCD-9AA71FCD0F20}" srcOrd="0" destOrd="0" presId="urn:microsoft.com/office/officeart/2005/8/layout/hProcess7"/>
    <dgm:cxn modelId="{E2B4B0DC-EBF2-4502-A247-920B29FB3DBD}" type="presParOf" srcId="{7AC98ED6-22C8-4D77-93FC-F479BEBAF09C}" destId="{D6DD6D0A-9C82-487F-963B-53D3EEDF379C}" srcOrd="1" destOrd="0" presId="urn:microsoft.com/office/officeart/2005/8/layout/hProcess7"/>
    <dgm:cxn modelId="{7A08F5E3-A8A6-4223-9F88-24A6212088BB}" type="presParOf" srcId="{7AC98ED6-22C8-4D77-93FC-F479BEBAF09C}" destId="{EA18033A-262E-4DA3-B0D2-CD731DC34792}" srcOrd="2" destOrd="0" presId="urn:microsoft.com/office/officeart/2005/8/layout/hProcess7"/>
    <dgm:cxn modelId="{E024283D-3EC3-421B-8441-20EE36EC70F4}" type="presParOf" srcId="{CE163A3C-E1C0-4F9C-BA1A-6AD91EF5CE74}" destId="{2E16B83E-2460-48AC-A7BF-0A9E52390147}" srcOrd="3" destOrd="0" presId="urn:microsoft.com/office/officeart/2005/8/layout/hProcess7"/>
    <dgm:cxn modelId="{CEDD231A-B5A0-4CB3-AF8C-AFC3D6FB08BE}" type="presParOf" srcId="{CE163A3C-E1C0-4F9C-BA1A-6AD91EF5CE74}" destId="{828ABE91-E44E-454C-A56D-FAEC5AC0EC8D}" srcOrd="4" destOrd="0" presId="urn:microsoft.com/office/officeart/2005/8/layout/hProcess7"/>
    <dgm:cxn modelId="{3B8D7AED-4A72-43BF-ADD4-E313A8CBD16D}" type="presParOf" srcId="{828ABE91-E44E-454C-A56D-FAEC5AC0EC8D}" destId="{9CE373CE-0050-47AD-80CE-E923D46EA919}" srcOrd="0" destOrd="0" presId="urn:microsoft.com/office/officeart/2005/8/layout/hProcess7"/>
    <dgm:cxn modelId="{57175245-57A4-44BC-B4F4-29A968EB8DA5}" type="presParOf" srcId="{828ABE91-E44E-454C-A56D-FAEC5AC0EC8D}" destId="{5B24D167-90CD-4F81-8119-575F65B88CD1}" srcOrd="1" destOrd="0" presId="urn:microsoft.com/office/officeart/2005/8/layout/hProcess7"/>
    <dgm:cxn modelId="{2E448C16-4E21-425A-8ADD-2C8D7933A10B}" type="presParOf" srcId="{CE163A3C-E1C0-4F9C-BA1A-6AD91EF5CE74}" destId="{A2F9ABDC-1C78-4BBA-AFAF-2BC990428067}" srcOrd="5" destOrd="0" presId="urn:microsoft.com/office/officeart/2005/8/layout/hProcess7"/>
    <dgm:cxn modelId="{79A280AF-900A-4DD1-B723-09A1CD6F6EC0}" type="presParOf" srcId="{CE163A3C-E1C0-4F9C-BA1A-6AD91EF5CE74}" destId="{378BA309-BEA0-4B3B-B147-DFB238E92BD1}" srcOrd="6" destOrd="0" presId="urn:microsoft.com/office/officeart/2005/8/layout/hProcess7"/>
    <dgm:cxn modelId="{D4D46031-5E31-4822-99DC-9BDB277D2E99}" type="presParOf" srcId="{378BA309-BEA0-4B3B-B147-DFB238E92BD1}" destId="{6944752D-247B-464C-9065-85E2FAEEE362}" srcOrd="0" destOrd="0" presId="urn:microsoft.com/office/officeart/2005/8/layout/hProcess7"/>
    <dgm:cxn modelId="{EF585960-7D07-46DA-99B0-20859A1377E1}" type="presParOf" srcId="{378BA309-BEA0-4B3B-B147-DFB238E92BD1}" destId="{36B2B614-EAE2-4EFA-A0CF-43B4A082572C}" srcOrd="1" destOrd="0" presId="urn:microsoft.com/office/officeart/2005/8/layout/hProcess7"/>
    <dgm:cxn modelId="{24596787-93E4-44D9-B655-1B4B9E3DFCED}" type="presParOf" srcId="{378BA309-BEA0-4B3B-B147-DFB238E92BD1}" destId="{FE7640AD-9B1F-40FF-A6DD-4C4388825C2C}" srcOrd="2" destOrd="0" presId="urn:microsoft.com/office/officeart/2005/8/layout/hProcess7"/>
    <dgm:cxn modelId="{8506199D-D167-49D0-8D9B-E93B4AC24C05}" type="presParOf" srcId="{CE163A3C-E1C0-4F9C-BA1A-6AD91EF5CE74}" destId="{BE27D776-1385-4A3A-89A1-17D7A8A192FA}" srcOrd="7" destOrd="0" presId="urn:microsoft.com/office/officeart/2005/8/layout/hProcess7"/>
    <dgm:cxn modelId="{61E8C6FE-61DE-40E2-83D0-B6E829EA5E44}" type="presParOf" srcId="{CE163A3C-E1C0-4F9C-BA1A-6AD91EF5CE74}" destId="{EB41DABA-B005-4B74-935C-4A9347DC14B6}" srcOrd="8" destOrd="0" presId="urn:microsoft.com/office/officeart/2005/8/layout/hProcess7"/>
    <dgm:cxn modelId="{DE901F29-0BE5-4216-93DC-62CEB8FCB95F}" type="presParOf" srcId="{EB41DABA-B005-4B74-935C-4A9347DC14B6}" destId="{1656E985-C97F-4DBA-9C09-D427CE78D5C7}" srcOrd="0" destOrd="0" presId="urn:microsoft.com/office/officeart/2005/8/layout/hProcess7"/>
    <dgm:cxn modelId="{C6C1F739-3018-48F2-9D1C-20F862531BA5}" type="presParOf" srcId="{EB41DABA-B005-4B74-935C-4A9347DC14B6}" destId="{905193BC-8E80-4647-891A-4993EC51B516}" srcOrd="1" destOrd="0" presId="urn:microsoft.com/office/officeart/2005/8/layout/hProcess7"/>
    <dgm:cxn modelId="{BDE55B2B-EE97-4A39-A713-281FA5E77F5C}" type="presParOf" srcId="{CE163A3C-E1C0-4F9C-BA1A-6AD91EF5CE74}" destId="{DA47B66B-9B89-4868-8652-DB4686D1AF40}" srcOrd="9" destOrd="0" presId="urn:microsoft.com/office/officeart/2005/8/layout/hProcess7"/>
    <dgm:cxn modelId="{FDF2E452-6848-4FCB-8E2A-0CA31AF0D982}" type="presParOf" srcId="{CE163A3C-E1C0-4F9C-BA1A-6AD91EF5CE74}" destId="{3B7DDB56-30AC-44C3-8FCB-CBDDE642FB08}" srcOrd="10" destOrd="0" presId="urn:microsoft.com/office/officeart/2005/8/layout/hProcess7"/>
    <dgm:cxn modelId="{6B6C690B-AA2F-4471-8F7C-A07D8955DDA7}" type="presParOf" srcId="{3B7DDB56-30AC-44C3-8FCB-CBDDE642FB08}" destId="{83B05922-855A-4852-ADDC-921EDA793EEB}" srcOrd="0" destOrd="0" presId="urn:microsoft.com/office/officeart/2005/8/layout/hProcess7"/>
    <dgm:cxn modelId="{BB451712-FBB4-4BA7-A2D3-08E55A0A269A}" type="presParOf" srcId="{3B7DDB56-30AC-44C3-8FCB-CBDDE642FB08}" destId="{6DCED45F-B933-4C1A-952C-EDB19A5F42D7}" srcOrd="1" destOrd="0" presId="urn:microsoft.com/office/officeart/2005/8/layout/hProcess7"/>
    <dgm:cxn modelId="{8670C8BA-E7A5-47E3-9FB9-0D4EEB817E29}" type="presParOf" srcId="{3B7DDB56-30AC-44C3-8FCB-CBDDE642FB08}" destId="{19F7EC0A-9F99-4D3C-80C2-37BD74DB1160}" srcOrd="2" destOrd="0" presId="urn:microsoft.com/office/officeart/2005/8/layout/hProcess7"/>
    <dgm:cxn modelId="{6053E0E2-2082-440A-9C6D-DB46F00D8C46}" type="presParOf" srcId="{CE163A3C-E1C0-4F9C-BA1A-6AD91EF5CE74}" destId="{3BCF6176-BFB2-4C22-BFF0-A0C9E0E94AB5}" srcOrd="11" destOrd="0" presId="urn:microsoft.com/office/officeart/2005/8/layout/hProcess7"/>
    <dgm:cxn modelId="{F89127E3-CB34-48C9-9DA6-FBDE278414E1}" type="presParOf" srcId="{CE163A3C-E1C0-4F9C-BA1A-6AD91EF5CE74}" destId="{925BD71E-6392-4674-AB12-C3AC0A596552}" srcOrd="12" destOrd="0" presId="urn:microsoft.com/office/officeart/2005/8/layout/hProcess7"/>
    <dgm:cxn modelId="{AC4C94C9-14FD-4306-840D-E98732814EA7}" type="presParOf" srcId="{925BD71E-6392-4674-AB12-C3AC0A596552}" destId="{458CF251-D16A-4BDA-90DA-C68EDCC938C1}" srcOrd="0" destOrd="0" presId="urn:microsoft.com/office/officeart/2005/8/layout/hProcess7"/>
    <dgm:cxn modelId="{94436C57-4BDD-4AD6-AD8F-DE6710AC677A}" type="presParOf" srcId="{925BD71E-6392-4674-AB12-C3AC0A596552}" destId="{C0425BDA-9CCC-49B5-9075-35131748171D}" srcOrd="1" destOrd="0" presId="urn:microsoft.com/office/officeart/2005/8/layout/hProcess7"/>
    <dgm:cxn modelId="{F6789FD1-A055-4B2E-ADD5-103F02A0442E}" type="presParOf" srcId="{CE163A3C-E1C0-4F9C-BA1A-6AD91EF5CE74}" destId="{F6007A3D-2EF8-478D-BF0A-8142F6CC8DAF}" srcOrd="13" destOrd="0" presId="urn:microsoft.com/office/officeart/2005/8/layout/hProcess7"/>
    <dgm:cxn modelId="{EFDA2367-85EF-4B88-8264-7E036F8D840B}" type="presParOf" srcId="{CE163A3C-E1C0-4F9C-BA1A-6AD91EF5CE74}" destId="{93535B44-51AC-444E-BC01-14BD200403B3}" srcOrd="14" destOrd="0" presId="urn:microsoft.com/office/officeart/2005/8/layout/hProcess7"/>
    <dgm:cxn modelId="{259F3476-B27A-4E8C-9185-561677CE5A8D}" type="presParOf" srcId="{93535B44-51AC-444E-BC01-14BD200403B3}" destId="{20C02F6C-95E1-4DB1-9B4F-50E2201F97B6}" srcOrd="0" destOrd="0" presId="urn:microsoft.com/office/officeart/2005/8/layout/hProcess7"/>
    <dgm:cxn modelId="{AC89582B-DD50-42EC-ABF2-0A42559DA360}" type="presParOf" srcId="{93535B44-51AC-444E-BC01-14BD200403B3}" destId="{5A47C046-64A8-486B-B5A9-3A6B50DA64F1}" srcOrd="1" destOrd="0" presId="urn:microsoft.com/office/officeart/2005/8/layout/hProcess7"/>
    <dgm:cxn modelId="{F4A1A22C-6519-4A72-B8B3-E0ABD706A63C}" type="presParOf" srcId="{93535B44-51AC-444E-BC01-14BD200403B3}" destId="{E03F86E3-4540-4D61-8EEA-FC24D350F475}" srcOrd="2" destOrd="0" presId="urn:microsoft.com/office/officeart/2005/8/layout/hProcess7"/>
    <dgm:cxn modelId="{87ADC597-5BB1-402D-A3E8-8824698436EE}" type="presParOf" srcId="{CE163A3C-E1C0-4F9C-BA1A-6AD91EF5CE74}" destId="{648CBB84-FB6C-497B-A91F-49FD0F56DFA7}" srcOrd="15" destOrd="0" presId="urn:microsoft.com/office/officeart/2005/8/layout/hProcess7"/>
    <dgm:cxn modelId="{AF4E664B-85C6-4FB3-B6E3-2968C625D21B}" type="presParOf" srcId="{CE163A3C-E1C0-4F9C-BA1A-6AD91EF5CE74}" destId="{D2B73D59-A4E6-4E02-A24B-362822CE0DD8}" srcOrd="16" destOrd="0" presId="urn:microsoft.com/office/officeart/2005/8/layout/hProcess7"/>
    <dgm:cxn modelId="{4F597CED-1AED-4012-ACCD-BB4D97D6E663}" type="presParOf" srcId="{D2B73D59-A4E6-4E02-A24B-362822CE0DD8}" destId="{FAA754AF-F714-4599-B6C4-933EF96AA7FC}" srcOrd="0" destOrd="0" presId="urn:microsoft.com/office/officeart/2005/8/layout/hProcess7"/>
    <dgm:cxn modelId="{64F3997E-23A7-4EDF-8706-93B293FE5DF4}" type="presParOf" srcId="{D2B73D59-A4E6-4E02-A24B-362822CE0DD8}" destId="{ADFACEEA-E9BB-438B-8805-8C9F23DFDB5B}" srcOrd="1" destOrd="0" presId="urn:microsoft.com/office/officeart/2005/8/layout/hProcess7"/>
    <dgm:cxn modelId="{7B19A125-1201-45F0-B8A8-A7F087664935}" type="presParOf" srcId="{D2B73D59-A4E6-4E02-A24B-362822CE0DD8}" destId="{CBA8D164-EA7D-47CA-8785-62AC639DE91A}"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3E480F-28E0-42F8-8500-1825954E9CF8}">
      <dsp:nvSpPr>
        <dsp:cNvPr id="0" name=""/>
        <dsp:cNvSpPr/>
      </dsp:nvSpPr>
      <dsp:spPr>
        <a:xfrm>
          <a:off x="2643" y="60008"/>
          <a:ext cx="2577107" cy="777892"/>
        </a:xfrm>
        <a:prstGeom prst="rect">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Primary Prevention: Prevent or Delay Occurrence of ADRD</a:t>
          </a:r>
          <a:endParaRPr lang="en-US" sz="1200" b="1" kern="1200" dirty="0">
            <a:solidFill>
              <a:sysClr val="window" lastClr="FFFFFF"/>
            </a:solidFill>
            <a:latin typeface="Calibri"/>
            <a:ea typeface="+mn-ea"/>
            <a:cs typeface="+mn-cs"/>
          </a:endParaRPr>
        </a:p>
      </dsp:txBody>
      <dsp:txXfrm>
        <a:off x="2643" y="60008"/>
        <a:ext cx="2577107" cy="777892"/>
      </dsp:txXfrm>
    </dsp:sp>
    <dsp:sp modelId="{09A27403-C16B-49A4-B829-B9B2369CE9B6}">
      <dsp:nvSpPr>
        <dsp:cNvPr id="0" name=""/>
        <dsp:cNvSpPr/>
      </dsp:nvSpPr>
      <dsp:spPr>
        <a:xfrm>
          <a:off x="2643" y="837900"/>
          <a:ext cx="2577107" cy="4436091"/>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en-US" sz="1200" b="1" kern="1200" dirty="0" smtClean="0">
              <a:solidFill>
                <a:sysClr val="windowText" lastClr="000000">
                  <a:hueOff val="0"/>
                  <a:satOff val="0"/>
                  <a:lumOff val="0"/>
                  <a:alphaOff val="0"/>
                </a:sysClr>
              </a:solidFill>
              <a:latin typeface="Calibri"/>
              <a:ea typeface="+mn-ea"/>
              <a:cs typeface="+mn-cs"/>
            </a:rPr>
            <a:t>Audience:</a:t>
          </a:r>
          <a:endParaRPr lang="en-US" sz="1200" b="1" kern="1200" dirty="0">
            <a:solidFill>
              <a:sysClr val="windowText" lastClr="000000">
                <a:hueOff val="0"/>
                <a:satOff val="0"/>
                <a:lumOff val="0"/>
                <a:alphaOff val="0"/>
              </a:sysClr>
            </a:solidFill>
            <a:latin typeface="Calibri"/>
            <a:ea typeface="+mn-ea"/>
            <a:cs typeface="+mn-cs"/>
          </a:endParaRPr>
        </a:p>
        <a:p>
          <a:pPr marL="0" marR="0" lvl="2" indent="0" algn="l" defTabSz="914400" eaLnBrk="1" fontAlgn="auto" latinLnBrk="0" hangingPunct="1">
            <a:lnSpc>
              <a:spcPct val="100000"/>
            </a:lnSpc>
            <a:spcBef>
              <a:spcPct val="0"/>
            </a:spcBef>
            <a:spcAft>
              <a:spcPts val="0"/>
            </a:spcAft>
            <a:buClrTx/>
            <a:buSzTx/>
            <a:buFontTx/>
            <a:buChar char="••"/>
            <a:tabLst/>
            <a:defRPr/>
          </a:pPr>
          <a:r>
            <a:rPr lang="en-US" sz="1200" b="1" kern="1200" dirty="0" smtClean="0">
              <a:solidFill>
                <a:sysClr val="windowText" lastClr="000000">
                  <a:hueOff val="0"/>
                  <a:satOff val="0"/>
                  <a:lumOff val="0"/>
                  <a:alphaOff val="0"/>
                </a:sysClr>
              </a:solidFill>
              <a:latin typeface="Calibri"/>
              <a:ea typeface="+mn-ea"/>
              <a:cs typeface="+mn-cs"/>
            </a:rPr>
            <a:t>The Public</a:t>
          </a:r>
          <a:endParaRPr lang="en-US" sz="1200" b="1" kern="1200" dirty="0">
            <a:solidFill>
              <a:sysClr val="windowText" lastClr="000000">
                <a:hueOff val="0"/>
                <a:satOff val="0"/>
                <a:lumOff val="0"/>
                <a:alphaOff val="0"/>
              </a:sysClr>
            </a:solidFill>
            <a:latin typeface="Calibri"/>
            <a:ea typeface="+mn-ea"/>
            <a:cs typeface="+mn-cs"/>
          </a:endParaRPr>
        </a:p>
        <a:p>
          <a:pPr marL="0" marR="0" lvl="2" indent="0" algn="l" defTabSz="914400" eaLnBrk="1" fontAlgn="auto" latinLnBrk="0" hangingPunct="1">
            <a:lnSpc>
              <a:spcPct val="100000"/>
            </a:lnSpc>
            <a:spcBef>
              <a:spcPct val="0"/>
            </a:spcBef>
            <a:spcAft>
              <a:spcPts val="0"/>
            </a:spcAft>
            <a:buClrTx/>
            <a:buSzTx/>
            <a:buFontTx/>
            <a:buChar char="••"/>
            <a:tabLst/>
            <a:defRPr/>
          </a:pPr>
          <a:r>
            <a:rPr lang="en-US" sz="1200" b="1" kern="1200" dirty="0" smtClean="0">
              <a:solidFill>
                <a:sysClr val="windowText" lastClr="000000">
                  <a:hueOff val="0"/>
                  <a:satOff val="0"/>
                  <a:lumOff val="0"/>
                  <a:alphaOff val="0"/>
                </a:sysClr>
              </a:solidFill>
              <a:latin typeface="Calibri"/>
              <a:ea typeface="+mn-ea"/>
              <a:cs typeface="+mn-cs"/>
            </a:rPr>
            <a:t>Primary Care Providers</a:t>
          </a:r>
          <a:endParaRPr lang="en-US" sz="1200" b="1" kern="1200" dirty="0">
            <a:solidFill>
              <a:sysClr val="windowText" lastClr="000000">
                <a:hueOff val="0"/>
                <a:satOff val="0"/>
                <a:lumOff val="0"/>
                <a:alphaOff val="0"/>
              </a:sysClr>
            </a:solidFill>
            <a:latin typeface="Calibri"/>
            <a:ea typeface="+mn-ea"/>
            <a:cs typeface="+mn-cs"/>
          </a:endParaRPr>
        </a:p>
        <a:p>
          <a:pPr marL="0" marR="0" lvl="2" indent="0" algn="l" defTabSz="914400" eaLnBrk="1" fontAlgn="auto" latinLnBrk="0" hangingPunct="1">
            <a:lnSpc>
              <a:spcPct val="100000"/>
            </a:lnSpc>
            <a:spcBef>
              <a:spcPct val="0"/>
            </a:spcBef>
            <a:spcAft>
              <a:spcPts val="0"/>
            </a:spcAft>
            <a:buClrTx/>
            <a:buSzTx/>
            <a:buFontTx/>
            <a:buChar char="••"/>
            <a:tabLst/>
            <a:defRPr/>
          </a:pPr>
          <a:endParaRPr lang="en-US" sz="1200" b="1" kern="1200" dirty="0">
            <a:solidFill>
              <a:sysClr val="windowText" lastClr="000000">
                <a:hueOff val="0"/>
                <a:satOff val="0"/>
                <a:lumOff val="0"/>
                <a:alphaOff val="0"/>
              </a:sysClr>
            </a:solidFill>
            <a:latin typeface="Calibri"/>
            <a:ea typeface="+mn-ea"/>
            <a:cs typeface="+mn-cs"/>
          </a:endParaRPr>
        </a:p>
        <a:p>
          <a:pPr marL="0" marR="0" lvl="2" indent="0" algn="l" defTabSz="914400" eaLnBrk="1" fontAlgn="auto" latinLnBrk="0" hangingPunct="1">
            <a:lnSpc>
              <a:spcPct val="100000"/>
            </a:lnSpc>
            <a:spcBef>
              <a:spcPct val="0"/>
            </a:spcBef>
            <a:spcAft>
              <a:spcPts val="0"/>
            </a:spcAft>
            <a:buClrTx/>
            <a:buSzTx/>
            <a:buFontTx/>
            <a:buChar char="••"/>
            <a:tabLst/>
            <a:defRPr/>
          </a:pPr>
          <a:r>
            <a:rPr lang="en-US" sz="1200" b="1" kern="1200" dirty="0" smtClean="0">
              <a:solidFill>
                <a:sysClr val="windowText" lastClr="000000">
                  <a:hueOff val="0"/>
                  <a:satOff val="0"/>
                  <a:lumOff val="0"/>
                  <a:alphaOff val="0"/>
                </a:sysClr>
              </a:solidFill>
              <a:latin typeface="Calibri"/>
              <a:ea typeface="+mn-ea"/>
              <a:cs typeface="+mn-cs"/>
            </a:rPr>
            <a:t>Objectives:</a:t>
          </a:r>
          <a:endParaRPr lang="en-US" sz="1200" b="1" kern="1200" dirty="0">
            <a:solidFill>
              <a:sysClr val="windowText" lastClr="000000">
                <a:hueOff val="0"/>
                <a:satOff val="0"/>
                <a:lumOff val="0"/>
                <a:alphaOff val="0"/>
              </a:sysClr>
            </a:solidFill>
            <a:latin typeface="Calibri"/>
            <a:ea typeface="+mn-ea"/>
            <a:cs typeface="+mn-cs"/>
          </a:endParaRPr>
        </a:p>
        <a:p>
          <a:pPr marL="0" marR="0" lvl="1" indent="0" algn="l" defTabSz="914400" eaLnBrk="1" fontAlgn="auto" latinLnBrk="0" hangingPunct="1">
            <a:lnSpc>
              <a:spcPct val="100000"/>
            </a:lnSpc>
            <a:spcBef>
              <a:spcPct val="0"/>
            </a:spcBef>
            <a:spcAft>
              <a:spcPts val="0"/>
            </a:spcAft>
            <a:buClrTx/>
            <a:buSzTx/>
            <a:buFontTx/>
            <a:buChar char="••"/>
            <a:tabLst/>
            <a:defRPr/>
          </a:pPr>
          <a:r>
            <a:rPr lang="en-US" sz="1200" kern="1200" dirty="0" smtClean="0">
              <a:solidFill>
                <a:sysClr val="windowText" lastClr="000000">
                  <a:hueOff val="0"/>
                  <a:satOff val="0"/>
                  <a:lumOff val="0"/>
                  <a:alphaOff val="0"/>
                </a:sysClr>
              </a:solidFill>
              <a:latin typeface="Calibri"/>
              <a:ea typeface="+mn-ea"/>
              <a:cs typeface="+mn-cs"/>
            </a:rPr>
            <a:t>Improve awareness of risk factors</a:t>
          </a:r>
          <a:endParaRPr lang="en-US" sz="1200" kern="1200" dirty="0">
            <a:solidFill>
              <a:sysClr val="windowText" lastClr="000000">
                <a:hueOff val="0"/>
                <a:satOff val="0"/>
                <a:lumOff val="0"/>
                <a:alphaOff val="0"/>
              </a:sysClr>
            </a:solidFill>
            <a:latin typeface="Calibri"/>
            <a:ea typeface="+mn-ea"/>
            <a:cs typeface="+mn-cs"/>
          </a:endParaRPr>
        </a:p>
        <a:p>
          <a:pPr marL="0" marR="0" lvl="1" indent="0" algn="l" defTabSz="914400" eaLnBrk="1" fontAlgn="auto" latinLnBrk="0" hangingPunct="1">
            <a:lnSpc>
              <a:spcPct val="100000"/>
            </a:lnSpc>
            <a:spcBef>
              <a:spcPct val="0"/>
            </a:spcBef>
            <a:spcAft>
              <a:spcPts val="0"/>
            </a:spcAft>
            <a:buClrTx/>
            <a:buSzTx/>
            <a:buFontTx/>
            <a:buChar char="••"/>
            <a:tabLst/>
            <a:defRPr/>
          </a:pPr>
          <a:r>
            <a:rPr lang="en-US" sz="1200" kern="1200" dirty="0" smtClean="0">
              <a:solidFill>
                <a:sysClr val="windowText" lastClr="000000">
                  <a:hueOff val="0"/>
                  <a:satOff val="0"/>
                  <a:lumOff val="0"/>
                  <a:alphaOff val="0"/>
                </a:sysClr>
              </a:solidFill>
              <a:latin typeface="Calibri"/>
              <a:ea typeface="+mn-ea"/>
              <a:cs typeface="+mn-cs"/>
            </a:rPr>
            <a:t>Communicate prevention strategies</a:t>
          </a:r>
          <a:endParaRPr lang="en-US" sz="1200" kern="1200" dirty="0">
            <a:solidFill>
              <a:sysClr val="windowText" lastClr="000000">
                <a:hueOff val="0"/>
                <a:satOff val="0"/>
                <a:lumOff val="0"/>
                <a:alphaOff val="0"/>
              </a:sysClr>
            </a:solidFill>
            <a:latin typeface="Calibri"/>
            <a:ea typeface="+mn-ea"/>
            <a:cs typeface="+mn-cs"/>
          </a:endParaRPr>
        </a:p>
        <a:p>
          <a:pPr marL="0" marR="0" lvl="1" indent="0" algn="l" defTabSz="914400" eaLnBrk="1" fontAlgn="auto" latinLnBrk="0" hangingPunct="1">
            <a:lnSpc>
              <a:spcPct val="100000"/>
            </a:lnSpc>
            <a:spcBef>
              <a:spcPct val="0"/>
            </a:spcBef>
            <a:spcAft>
              <a:spcPts val="0"/>
            </a:spcAft>
            <a:buClrTx/>
            <a:buSzTx/>
            <a:buFontTx/>
            <a:buChar char="••"/>
            <a:tabLst/>
            <a:defRPr/>
          </a:pPr>
          <a:r>
            <a:rPr lang="en-US" sz="1200" kern="1200" dirty="0" smtClean="0">
              <a:solidFill>
                <a:sysClr val="windowText" lastClr="000000">
                  <a:hueOff val="0"/>
                  <a:satOff val="0"/>
                  <a:lumOff val="0"/>
                  <a:alphaOff val="0"/>
                </a:sysClr>
              </a:solidFill>
              <a:latin typeface="Calibri"/>
              <a:ea typeface="+mn-ea"/>
              <a:cs typeface="+mn-cs"/>
            </a:rPr>
            <a:t>Encourage screening to improve early detection</a:t>
          </a:r>
        </a:p>
        <a:p>
          <a:pPr marL="0" marR="0" lvl="1" indent="0" algn="l" defTabSz="914400" eaLnBrk="1" fontAlgn="auto" latinLnBrk="0" hangingPunct="1">
            <a:lnSpc>
              <a:spcPct val="100000"/>
            </a:lnSpc>
            <a:spcBef>
              <a:spcPct val="0"/>
            </a:spcBef>
            <a:spcAft>
              <a:spcPts val="0"/>
            </a:spcAft>
            <a:buClrTx/>
            <a:buSzTx/>
            <a:buFontTx/>
            <a:buChar char="••"/>
            <a:tabLst/>
            <a:defRPr/>
          </a:pPr>
          <a:endParaRPr lang="en-US" sz="1200" kern="1200" dirty="0">
            <a:solidFill>
              <a:sysClr val="windowText" lastClr="000000">
                <a:hueOff val="0"/>
                <a:satOff val="0"/>
                <a:lumOff val="0"/>
                <a:alphaOff val="0"/>
              </a:sysClr>
            </a:solidFill>
            <a:latin typeface="Calibri"/>
            <a:ea typeface="+mn-ea"/>
            <a:cs typeface="+mn-cs"/>
          </a:endParaRPr>
        </a:p>
        <a:p>
          <a:pPr marL="114300" lvl="1" indent="0" algn="l" defTabSz="666750">
            <a:lnSpc>
              <a:spcPct val="90000"/>
            </a:lnSpc>
            <a:spcBef>
              <a:spcPct val="0"/>
            </a:spcBef>
            <a:spcAft>
              <a:spcPct val="15000"/>
            </a:spcAft>
            <a:buChar char="••"/>
          </a:pPr>
          <a:endParaRPr lang="en-US" sz="1200" kern="1200" dirty="0">
            <a:solidFill>
              <a:sysClr val="windowText" lastClr="000000">
                <a:hueOff val="0"/>
                <a:satOff val="0"/>
                <a:lumOff val="0"/>
                <a:alphaOff val="0"/>
              </a:sysClr>
            </a:solidFill>
            <a:latin typeface="Calibri"/>
            <a:ea typeface="+mn-ea"/>
            <a:cs typeface="+mn-cs"/>
          </a:endParaRPr>
        </a:p>
      </dsp:txBody>
      <dsp:txXfrm>
        <a:off x="2643" y="837900"/>
        <a:ext cx="2577107" cy="4436091"/>
      </dsp:txXfrm>
    </dsp:sp>
    <dsp:sp modelId="{50DE6879-CE17-442E-B275-2545608F0DE0}">
      <dsp:nvSpPr>
        <dsp:cNvPr id="0" name=""/>
        <dsp:cNvSpPr/>
      </dsp:nvSpPr>
      <dsp:spPr>
        <a:xfrm>
          <a:off x="2940546" y="60008"/>
          <a:ext cx="2577107" cy="777892"/>
        </a:xfrm>
        <a:prstGeom prst="rect">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Secondary Prevention: Reduce Short-Term (&lt;12 months) Impact on Patients/Families, Including Early Diagnosis of ADRD</a:t>
          </a:r>
          <a:endParaRPr lang="en-US" sz="1200" b="1" kern="1200" dirty="0">
            <a:solidFill>
              <a:sysClr val="window" lastClr="FFFFFF"/>
            </a:solidFill>
            <a:latin typeface="Calibri"/>
            <a:ea typeface="+mn-ea"/>
            <a:cs typeface="+mn-cs"/>
          </a:endParaRPr>
        </a:p>
      </dsp:txBody>
      <dsp:txXfrm>
        <a:off x="2940546" y="60008"/>
        <a:ext cx="2577107" cy="777892"/>
      </dsp:txXfrm>
    </dsp:sp>
    <dsp:sp modelId="{6AA2BB63-AA05-4B86-AAFC-4DB78BAA27A6}">
      <dsp:nvSpPr>
        <dsp:cNvPr id="0" name=""/>
        <dsp:cNvSpPr/>
      </dsp:nvSpPr>
      <dsp:spPr>
        <a:xfrm>
          <a:off x="2940546" y="837900"/>
          <a:ext cx="2577107" cy="4436091"/>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Audience:</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Health care providers who diagnose and encounter patients and families with ADRD</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Supportive care providers in the community for individuals and families with ADRD</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Patients/families of those recently diagnosed</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Objectives:</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Ensure access and availability of diagnostic capacity</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Connect patients and families to social and financial supports</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Inform patients and families about disease course, treatments available and treatments in research</a:t>
          </a:r>
          <a:endParaRPr lang="en-US" sz="120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endParaRPr lang="en-US" sz="1200" kern="1200" dirty="0">
            <a:solidFill>
              <a:sysClr val="windowText" lastClr="000000">
                <a:hueOff val="0"/>
                <a:satOff val="0"/>
                <a:lumOff val="0"/>
                <a:alphaOff val="0"/>
              </a:sysClr>
            </a:solidFill>
            <a:latin typeface="Calibri"/>
            <a:ea typeface="+mn-ea"/>
            <a:cs typeface="+mn-cs"/>
          </a:endParaRPr>
        </a:p>
      </dsp:txBody>
      <dsp:txXfrm>
        <a:off x="2940546" y="837900"/>
        <a:ext cx="2577107" cy="4436091"/>
      </dsp:txXfrm>
    </dsp:sp>
    <dsp:sp modelId="{87BD34A9-279F-423E-B586-302334D5EBBF}">
      <dsp:nvSpPr>
        <dsp:cNvPr id="0" name=""/>
        <dsp:cNvSpPr/>
      </dsp:nvSpPr>
      <dsp:spPr>
        <a:xfrm>
          <a:off x="5878448" y="60008"/>
          <a:ext cx="2577107" cy="777892"/>
        </a:xfrm>
        <a:prstGeom prst="rect">
          <a:avLst/>
        </a:prstGeom>
        <a:solidFill>
          <a:srgbClr val="4F81BD">
            <a:hueOff val="0"/>
            <a:satOff val="0"/>
            <a:lumOff val="0"/>
            <a:alphaOff val="0"/>
          </a:srgb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Tertiary Prevention: Reduce Long-term (&gt;12 months) and Broad Impact on Families and Wider Communities Due to ADRD</a:t>
          </a:r>
          <a:endParaRPr lang="en-US" sz="1200" b="1" kern="1200" dirty="0">
            <a:solidFill>
              <a:sysClr val="window" lastClr="FFFFFF"/>
            </a:solidFill>
            <a:latin typeface="Calibri"/>
            <a:ea typeface="+mn-ea"/>
            <a:cs typeface="+mn-cs"/>
          </a:endParaRPr>
        </a:p>
      </dsp:txBody>
      <dsp:txXfrm>
        <a:off x="5878448" y="60008"/>
        <a:ext cx="2577107" cy="777892"/>
      </dsp:txXfrm>
    </dsp:sp>
    <dsp:sp modelId="{1EE9B41B-2AAD-46B6-92AA-D5F01F6CD277}">
      <dsp:nvSpPr>
        <dsp:cNvPr id="0" name=""/>
        <dsp:cNvSpPr/>
      </dsp:nvSpPr>
      <dsp:spPr>
        <a:xfrm>
          <a:off x="5878448" y="837900"/>
          <a:ext cx="2577107" cy="4436091"/>
        </a:xfrm>
        <a:prstGeom prst="rect">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Audience:</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Individuals engaged in informal or formal social supports for patients and families with ADRD</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Health care providers who encounter patients and families with ADRD</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Patients/families living with the chronic impact of ADRD</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1" kern="1200" dirty="0" smtClean="0">
              <a:solidFill>
                <a:sysClr val="windowText" lastClr="000000">
                  <a:hueOff val="0"/>
                  <a:satOff val="0"/>
                  <a:lumOff val="0"/>
                  <a:alphaOff val="0"/>
                </a:sysClr>
              </a:solidFill>
              <a:latin typeface="Calibri"/>
              <a:ea typeface="+mn-ea"/>
              <a:cs typeface="+mn-cs"/>
            </a:rPr>
            <a:t>Objectives:</a:t>
          </a:r>
          <a:endParaRPr lang="en-US" sz="1200" b="1"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kern="1200" dirty="0" smtClean="0">
              <a:solidFill>
                <a:sysClr val="windowText" lastClr="000000">
                  <a:hueOff val="0"/>
                  <a:satOff val="0"/>
                  <a:lumOff val="0"/>
                  <a:alphaOff val="0"/>
                </a:sysClr>
              </a:solidFill>
              <a:latin typeface="Calibri"/>
              <a:ea typeface="+mn-ea"/>
              <a:cs typeface="+mn-cs"/>
            </a:rPr>
            <a:t>Improve dementia friendly fixed infrastructure (housing, hospitals, restaurants, transportation, etc.)</a:t>
          </a:r>
          <a:endParaRPr lang="en-US" sz="1200" b="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0" kern="1200" dirty="0" smtClean="0">
              <a:solidFill>
                <a:sysClr val="windowText" lastClr="000000">
                  <a:hueOff val="0"/>
                  <a:satOff val="0"/>
                  <a:lumOff val="0"/>
                  <a:alphaOff val="0"/>
                </a:sysClr>
              </a:solidFill>
              <a:latin typeface="Calibri"/>
              <a:ea typeface="+mn-ea"/>
              <a:cs typeface="+mn-cs"/>
            </a:rPr>
            <a:t>Inform and develop policies to protect caregivers from long-term negative impacts to health, employment, financial security</a:t>
          </a:r>
          <a:endParaRPr lang="en-US" sz="1200" b="0" kern="1200" dirty="0">
            <a:solidFill>
              <a:sysClr val="windowText" lastClr="000000">
                <a:hueOff val="0"/>
                <a:satOff val="0"/>
                <a:lumOff val="0"/>
                <a:alphaOff val="0"/>
              </a:sysClr>
            </a:solidFill>
            <a:latin typeface="Calibri"/>
            <a:ea typeface="+mn-ea"/>
            <a:cs typeface="+mn-cs"/>
          </a:endParaRPr>
        </a:p>
        <a:p>
          <a:pPr marL="114300" lvl="1" indent="-114300" algn="l" defTabSz="533400">
            <a:lnSpc>
              <a:spcPct val="90000"/>
            </a:lnSpc>
            <a:spcBef>
              <a:spcPct val="0"/>
            </a:spcBef>
            <a:spcAft>
              <a:spcPct val="15000"/>
            </a:spcAft>
            <a:buChar char="••"/>
          </a:pPr>
          <a:r>
            <a:rPr lang="en-US" sz="1200" b="0" kern="1200" dirty="0" smtClean="0">
              <a:solidFill>
                <a:sysClr val="windowText" lastClr="000000">
                  <a:hueOff val="0"/>
                  <a:satOff val="0"/>
                  <a:lumOff val="0"/>
                  <a:alphaOff val="0"/>
                </a:sysClr>
              </a:solidFill>
              <a:latin typeface="Calibri"/>
              <a:ea typeface="+mn-ea"/>
              <a:cs typeface="+mn-cs"/>
            </a:rPr>
            <a:t>Ensure coordination across the care continuum to reduce costs due to acute or long-term consequences of ADRD (ED readmission, ensure available supply of supportive care professionals)</a:t>
          </a:r>
          <a:endParaRPr lang="en-US" sz="1200" b="0" kern="1200" dirty="0">
            <a:solidFill>
              <a:sysClr val="windowText" lastClr="000000">
                <a:hueOff val="0"/>
                <a:satOff val="0"/>
                <a:lumOff val="0"/>
                <a:alphaOff val="0"/>
              </a:sysClr>
            </a:solidFill>
            <a:latin typeface="Calibri"/>
            <a:ea typeface="+mn-ea"/>
            <a:cs typeface="+mn-cs"/>
          </a:endParaRPr>
        </a:p>
      </dsp:txBody>
      <dsp:txXfrm>
        <a:off x="5878448" y="837900"/>
        <a:ext cx="2577107" cy="44360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ADD2E1-B190-4FE4-BBD5-67567C41CD37}">
      <dsp:nvSpPr>
        <dsp:cNvPr id="0" name=""/>
        <dsp:cNvSpPr/>
      </dsp:nvSpPr>
      <dsp:spPr>
        <a:xfrm>
          <a:off x="479175" y="1594338"/>
          <a:ext cx="2141339" cy="1871799"/>
        </a:xfrm>
        <a:prstGeom prst="rightArrow">
          <a:avLst>
            <a:gd name="adj1" fmla="val 70000"/>
            <a:gd name="adj2" fmla="val 50000"/>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ysClr val="windowText" lastClr="000000">
                  <a:hueOff val="0"/>
                  <a:satOff val="0"/>
                  <a:lumOff val="0"/>
                  <a:alphaOff val="0"/>
                </a:sysClr>
              </a:solidFill>
              <a:latin typeface="Calibri"/>
              <a:ea typeface="+mn-ea"/>
              <a:cs typeface="+mn-cs"/>
            </a:rPr>
            <a:t>Identified Gaps in the System and </a:t>
          </a:r>
          <a:r>
            <a:rPr lang="en-US" sz="1200" b="1" kern="1200" dirty="0" err="1" smtClean="0">
              <a:solidFill>
                <a:sysClr val="windowText" lastClr="000000">
                  <a:hueOff val="0"/>
                  <a:satOff val="0"/>
                  <a:lumOff val="0"/>
                  <a:alphaOff val="0"/>
                </a:sysClr>
              </a:solidFill>
              <a:latin typeface="Calibri"/>
              <a:ea typeface="+mn-ea"/>
              <a:cs typeface="+mn-cs"/>
            </a:rPr>
            <a:t>Recommenda</a:t>
          </a:r>
          <a:r>
            <a:rPr lang="en-US" sz="1200" b="1" kern="1200" dirty="0" smtClean="0">
              <a:solidFill>
                <a:sysClr val="windowText" lastClr="000000">
                  <a:hueOff val="0"/>
                  <a:satOff val="0"/>
                  <a:lumOff val="0"/>
                  <a:alphaOff val="0"/>
                </a:sysClr>
              </a:solidFill>
              <a:latin typeface="Calibri"/>
              <a:ea typeface="+mn-ea"/>
              <a:cs typeface="+mn-cs"/>
            </a:rPr>
            <a:t>- </a:t>
          </a:r>
          <a:r>
            <a:rPr lang="en-US" sz="1200" b="1" kern="1200" dirty="0" err="1" smtClean="0">
              <a:solidFill>
                <a:sysClr val="windowText" lastClr="000000">
                  <a:hueOff val="0"/>
                  <a:satOff val="0"/>
                  <a:lumOff val="0"/>
                  <a:alphaOff val="0"/>
                </a:sysClr>
              </a:solidFill>
              <a:latin typeface="Calibri"/>
              <a:ea typeface="+mn-ea"/>
              <a:cs typeface="+mn-cs"/>
            </a:rPr>
            <a:t>tions</a:t>
          </a:r>
          <a:r>
            <a:rPr lang="en-US" sz="1200" b="1" kern="1200" dirty="0" smtClean="0">
              <a:solidFill>
                <a:sysClr val="windowText" lastClr="000000">
                  <a:hueOff val="0"/>
                  <a:satOff val="0"/>
                  <a:lumOff val="0"/>
                  <a:alphaOff val="0"/>
                </a:sysClr>
              </a:solidFill>
              <a:latin typeface="Calibri"/>
              <a:ea typeface="+mn-ea"/>
              <a:cs typeface="+mn-cs"/>
            </a:rPr>
            <a:t> Fill Gaps</a:t>
          </a:r>
          <a:endParaRPr lang="en-US" sz="1200" b="1" kern="1200" dirty="0">
            <a:solidFill>
              <a:sysClr val="windowText" lastClr="000000">
                <a:hueOff val="0"/>
                <a:satOff val="0"/>
                <a:lumOff val="0"/>
                <a:alphaOff val="0"/>
              </a:sysClr>
            </a:solidFill>
            <a:latin typeface="Calibri"/>
            <a:ea typeface="+mn-ea"/>
            <a:cs typeface="+mn-cs"/>
          </a:endParaRPr>
        </a:p>
      </dsp:txBody>
      <dsp:txXfrm>
        <a:off x="1014510" y="1875108"/>
        <a:ext cx="1043903" cy="1310259"/>
      </dsp:txXfrm>
    </dsp:sp>
    <dsp:sp modelId="{4F5EC260-E39D-45F6-87CD-0546EE6773EB}">
      <dsp:nvSpPr>
        <dsp:cNvPr id="0" name=""/>
        <dsp:cNvSpPr/>
      </dsp:nvSpPr>
      <dsp:spPr>
        <a:xfrm>
          <a:off x="4055" y="2017365"/>
          <a:ext cx="1070669" cy="1070669"/>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ts val="0"/>
            </a:spcAft>
          </a:pPr>
          <a:r>
            <a:rPr lang="en-US" sz="1000" b="1" kern="1200" dirty="0" smtClean="0">
              <a:solidFill>
                <a:sysClr val="window" lastClr="FFFFFF"/>
              </a:solidFill>
              <a:latin typeface="Calibri"/>
              <a:ea typeface="+mn-ea"/>
              <a:cs typeface="+mn-cs"/>
            </a:rPr>
            <a:t>Policy Recommend-</a:t>
          </a:r>
        </a:p>
        <a:p>
          <a:pPr lvl="0" algn="ctr" defTabSz="444500">
            <a:lnSpc>
              <a:spcPct val="90000"/>
            </a:lnSpc>
            <a:spcBef>
              <a:spcPct val="0"/>
            </a:spcBef>
            <a:spcAft>
              <a:spcPts val="0"/>
            </a:spcAft>
          </a:pPr>
          <a:r>
            <a:rPr lang="en-US" sz="1000" b="1" kern="1200" dirty="0" err="1" smtClean="0">
              <a:solidFill>
                <a:sysClr val="window" lastClr="FFFFFF"/>
              </a:solidFill>
              <a:latin typeface="Calibri"/>
              <a:ea typeface="+mn-ea"/>
              <a:cs typeface="+mn-cs"/>
            </a:rPr>
            <a:t>ations</a:t>
          </a:r>
          <a:endParaRPr lang="en-US" sz="1000" b="1" kern="1200" dirty="0">
            <a:solidFill>
              <a:sysClr val="window" lastClr="FFFFFF"/>
            </a:solidFill>
            <a:latin typeface="Calibri"/>
            <a:ea typeface="+mn-ea"/>
            <a:cs typeface="+mn-cs"/>
          </a:endParaRPr>
        </a:p>
      </dsp:txBody>
      <dsp:txXfrm>
        <a:off x="160851" y="2174161"/>
        <a:ext cx="757077" cy="757077"/>
      </dsp:txXfrm>
    </dsp:sp>
    <dsp:sp modelId="{1CC7E567-D728-4A65-9433-546EDE9D12A1}">
      <dsp:nvSpPr>
        <dsp:cNvPr id="0" name=""/>
        <dsp:cNvSpPr/>
      </dsp:nvSpPr>
      <dsp:spPr>
        <a:xfrm>
          <a:off x="3349897" y="1616800"/>
          <a:ext cx="2141339" cy="1871799"/>
        </a:xfrm>
        <a:prstGeom prst="rightArrow">
          <a:avLst>
            <a:gd name="adj1" fmla="val 70000"/>
            <a:gd name="adj2" fmla="val 50000"/>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ysClr val="windowText" lastClr="000000">
                  <a:hueOff val="0"/>
                  <a:satOff val="0"/>
                  <a:lumOff val="0"/>
                  <a:alphaOff val="0"/>
                </a:sysClr>
              </a:solidFill>
              <a:latin typeface="Calibri"/>
              <a:ea typeface="+mn-ea"/>
              <a:cs typeface="+mn-cs"/>
            </a:rPr>
            <a:t>Who, What, When, Where, How to Achieve “Ideal State” for Each </a:t>
          </a:r>
          <a:r>
            <a:rPr lang="en-US" sz="1200" b="1" kern="1200" dirty="0" err="1" smtClean="0">
              <a:solidFill>
                <a:sysClr val="windowText" lastClr="000000">
                  <a:hueOff val="0"/>
                  <a:satOff val="0"/>
                  <a:lumOff val="0"/>
                  <a:alphaOff val="0"/>
                </a:sysClr>
              </a:solidFill>
              <a:latin typeface="Calibri"/>
              <a:ea typeface="+mn-ea"/>
              <a:cs typeface="+mn-cs"/>
            </a:rPr>
            <a:t>Recommenda-tion</a:t>
          </a:r>
          <a:endParaRPr lang="en-US" sz="1200" b="1" kern="1200" dirty="0">
            <a:solidFill>
              <a:sysClr val="windowText" lastClr="000000">
                <a:hueOff val="0"/>
                <a:satOff val="0"/>
                <a:lumOff val="0"/>
                <a:alphaOff val="0"/>
              </a:sysClr>
            </a:solidFill>
            <a:latin typeface="Calibri"/>
            <a:ea typeface="+mn-ea"/>
            <a:cs typeface="+mn-cs"/>
          </a:endParaRPr>
        </a:p>
      </dsp:txBody>
      <dsp:txXfrm>
        <a:off x="3885232" y="1897570"/>
        <a:ext cx="1043903" cy="1310259"/>
      </dsp:txXfrm>
    </dsp:sp>
    <dsp:sp modelId="{B89C4A1E-0681-4568-9A16-3E2CEAA5E2CE}">
      <dsp:nvSpPr>
        <dsp:cNvPr id="0" name=""/>
        <dsp:cNvSpPr/>
      </dsp:nvSpPr>
      <dsp:spPr>
        <a:xfrm>
          <a:off x="2814563" y="2017365"/>
          <a:ext cx="1070669" cy="1070669"/>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Policy </a:t>
          </a:r>
        </a:p>
        <a:p>
          <a:pPr lvl="0" algn="ctr"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Plans</a:t>
          </a:r>
          <a:endParaRPr lang="en-US" sz="1200" b="1" kern="1200" dirty="0">
            <a:solidFill>
              <a:sysClr val="window" lastClr="FFFFFF"/>
            </a:solidFill>
            <a:latin typeface="Calibri"/>
            <a:ea typeface="+mn-ea"/>
            <a:cs typeface="+mn-cs"/>
          </a:endParaRPr>
        </a:p>
      </dsp:txBody>
      <dsp:txXfrm>
        <a:off x="2971359" y="2174161"/>
        <a:ext cx="757077" cy="757077"/>
      </dsp:txXfrm>
    </dsp:sp>
    <dsp:sp modelId="{E653BBDA-54B0-412E-A9C5-8C3848561C95}">
      <dsp:nvSpPr>
        <dsp:cNvPr id="0" name=""/>
        <dsp:cNvSpPr/>
      </dsp:nvSpPr>
      <dsp:spPr>
        <a:xfrm>
          <a:off x="6160405" y="1616800"/>
          <a:ext cx="2141339" cy="1871799"/>
        </a:xfrm>
        <a:prstGeom prst="rightArrow">
          <a:avLst>
            <a:gd name="adj1" fmla="val 70000"/>
            <a:gd name="adj2" fmla="val 50000"/>
          </a:avLst>
        </a:prstGeom>
        <a:solidFill>
          <a:srgbClr val="4F81BD">
            <a:alpha val="90000"/>
            <a:tint val="40000"/>
            <a:hueOff val="0"/>
            <a:satOff val="0"/>
            <a:lumOff val="0"/>
            <a:alphaOff val="0"/>
          </a:srgbClr>
        </a:solidFill>
        <a:ln w="25400" cap="flat" cmpd="sng" algn="ctr">
          <a:solidFill>
            <a:srgbClr val="4F81BD">
              <a:alpha val="90000"/>
              <a:tint val="40000"/>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ysClr val="windowText" lastClr="000000">
                  <a:hueOff val="0"/>
                  <a:satOff val="0"/>
                  <a:lumOff val="0"/>
                  <a:alphaOff val="0"/>
                </a:sysClr>
              </a:solidFill>
              <a:latin typeface="Calibri"/>
              <a:ea typeface="+mn-ea"/>
              <a:cs typeface="+mn-cs"/>
            </a:rPr>
            <a:t>Take Action to: Secure Funding and Build to Ensure Sustainability of Efforts</a:t>
          </a:r>
          <a:endParaRPr lang="en-US" sz="1200" b="1" kern="1200" dirty="0">
            <a:solidFill>
              <a:sysClr val="windowText" lastClr="000000">
                <a:hueOff val="0"/>
                <a:satOff val="0"/>
                <a:lumOff val="0"/>
                <a:alphaOff val="0"/>
              </a:sysClr>
            </a:solidFill>
            <a:latin typeface="Calibri"/>
            <a:ea typeface="+mn-ea"/>
            <a:cs typeface="+mn-cs"/>
          </a:endParaRPr>
        </a:p>
      </dsp:txBody>
      <dsp:txXfrm>
        <a:off x="6695740" y="1897570"/>
        <a:ext cx="1043903" cy="1310259"/>
      </dsp:txXfrm>
    </dsp:sp>
    <dsp:sp modelId="{FBECE9E6-F10F-4D8A-AA32-06E7D194F42E}">
      <dsp:nvSpPr>
        <dsp:cNvPr id="0" name=""/>
        <dsp:cNvSpPr/>
      </dsp:nvSpPr>
      <dsp:spPr>
        <a:xfrm>
          <a:off x="5625070" y="2017365"/>
          <a:ext cx="1070669" cy="1070669"/>
        </a:xfrm>
        <a:prstGeom prst="ellipse">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b="1" kern="1200" dirty="0" smtClean="0">
              <a:solidFill>
                <a:sysClr val="window" lastClr="FFFFFF"/>
              </a:solidFill>
              <a:latin typeface="Calibri"/>
              <a:ea typeface="+mn-ea"/>
              <a:cs typeface="+mn-cs"/>
            </a:rPr>
            <a:t>Implement-</a:t>
          </a:r>
          <a:r>
            <a:rPr lang="en-US" sz="1200" b="1" kern="1200" dirty="0" err="1" smtClean="0">
              <a:solidFill>
                <a:sysClr val="window" lastClr="FFFFFF"/>
              </a:solidFill>
              <a:latin typeface="Calibri"/>
              <a:ea typeface="+mn-ea"/>
              <a:cs typeface="+mn-cs"/>
            </a:rPr>
            <a:t>ation</a:t>
          </a:r>
          <a:endParaRPr lang="en-US" sz="1200" b="1" kern="1200" dirty="0">
            <a:solidFill>
              <a:sysClr val="window" lastClr="FFFFFF"/>
            </a:solidFill>
            <a:latin typeface="Calibri"/>
            <a:ea typeface="+mn-ea"/>
            <a:cs typeface="+mn-cs"/>
          </a:endParaRPr>
        </a:p>
      </dsp:txBody>
      <dsp:txXfrm>
        <a:off x="5781866" y="2174161"/>
        <a:ext cx="757077" cy="7570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A437F5-BC9F-4F6B-9628-5FBA55861170}">
      <dsp:nvSpPr>
        <dsp:cNvPr id="0" name=""/>
        <dsp:cNvSpPr/>
      </dsp:nvSpPr>
      <dsp:spPr>
        <a:xfrm>
          <a:off x="4029"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8006" rIns="62230" bIns="0" numCol="1" spcCol="1270" anchor="t" anchorCtr="0">
          <a:noAutofit/>
        </a:bodyPr>
        <a:lstStyle/>
        <a:p>
          <a:pPr lvl="0" algn="r" defTabSz="622300">
            <a:lnSpc>
              <a:spcPct val="90000"/>
            </a:lnSpc>
            <a:spcBef>
              <a:spcPct val="0"/>
            </a:spcBef>
            <a:spcAft>
              <a:spcPct val="35000"/>
            </a:spcAft>
          </a:pPr>
          <a:r>
            <a:rPr lang="en-US" sz="1400" kern="1200" dirty="0" smtClean="0">
              <a:solidFill>
                <a:sysClr val="window" lastClr="FFFFFF"/>
              </a:solidFill>
              <a:latin typeface="Calibri"/>
              <a:ea typeface="+mn-ea"/>
              <a:cs typeface="+mn-cs"/>
            </a:rPr>
            <a:t>February 25, 2020</a:t>
          </a:r>
          <a:endParaRPr lang="en-US" sz="1400" kern="1200" dirty="0">
            <a:solidFill>
              <a:sysClr val="window" lastClr="FFFFFF"/>
            </a:solidFill>
            <a:latin typeface="Calibri"/>
            <a:ea typeface="+mn-ea"/>
            <a:cs typeface="+mn-cs"/>
          </a:endParaRPr>
        </a:p>
      </dsp:txBody>
      <dsp:txXfrm rot="16200000">
        <a:off x="-543315" y="1273606"/>
        <a:ext cx="1376049" cy="273119"/>
      </dsp:txXfrm>
    </dsp:sp>
    <dsp:sp modelId="{9CE373CE-0050-47AD-80CE-E923D46EA919}">
      <dsp:nvSpPr>
        <dsp:cNvPr id="0" name=""/>
        <dsp:cNvSpPr/>
      </dsp:nvSpPr>
      <dsp:spPr>
        <a:xfrm>
          <a:off x="1460065"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8006" rIns="62230" bIns="0" numCol="1" spcCol="1270" anchor="t" anchorCtr="0">
          <a:noAutofit/>
        </a:bodyPr>
        <a:lstStyle/>
        <a:p>
          <a:pPr lvl="0" algn="r" defTabSz="622300">
            <a:lnSpc>
              <a:spcPct val="90000"/>
            </a:lnSpc>
            <a:spcBef>
              <a:spcPct val="0"/>
            </a:spcBef>
            <a:spcAft>
              <a:spcPct val="35000"/>
            </a:spcAft>
          </a:pPr>
          <a:r>
            <a:rPr lang="en-US" sz="1400" kern="1200" dirty="0" smtClean="0">
              <a:solidFill>
                <a:sysClr val="window" lastClr="FFFFFF"/>
              </a:solidFill>
              <a:latin typeface="Calibri"/>
              <a:ea typeface="+mn-ea"/>
              <a:cs typeface="+mn-cs"/>
            </a:rPr>
            <a:t>April 28, 2020</a:t>
          </a:r>
          <a:endParaRPr lang="en-US" sz="1400" kern="1200" dirty="0">
            <a:solidFill>
              <a:sysClr val="window" lastClr="FFFFFF"/>
            </a:solidFill>
            <a:latin typeface="Calibri"/>
            <a:ea typeface="+mn-ea"/>
            <a:cs typeface="+mn-cs"/>
          </a:endParaRPr>
        </a:p>
      </dsp:txBody>
      <dsp:txXfrm rot="16200000">
        <a:off x="912720" y="1273606"/>
        <a:ext cx="1376049" cy="273119"/>
      </dsp:txXfrm>
    </dsp:sp>
    <dsp:sp modelId="{D6DD6D0A-9C82-487F-963B-53D3EEDF379C}">
      <dsp:nvSpPr>
        <dsp:cNvPr id="0" name=""/>
        <dsp:cNvSpPr/>
      </dsp:nvSpPr>
      <dsp:spPr>
        <a:xfrm rot="5400000">
          <a:off x="1343118" y="2058949"/>
          <a:ext cx="247960" cy="211019"/>
        </a:xfrm>
        <a:prstGeom prst="flowChartExtract">
          <a:avLst/>
        </a:prstGeom>
        <a:solidFill>
          <a:sysClr val="window" lastClr="FFFFFF">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1656E985-C97F-4DBA-9C09-D427CE78D5C7}">
      <dsp:nvSpPr>
        <dsp:cNvPr id="0" name=""/>
        <dsp:cNvSpPr/>
      </dsp:nvSpPr>
      <dsp:spPr>
        <a:xfrm>
          <a:off x="2916101"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8006" rIns="62230" bIns="0" numCol="1" spcCol="1270" anchor="t" anchorCtr="0">
          <a:noAutofit/>
        </a:bodyPr>
        <a:lstStyle/>
        <a:p>
          <a:pPr lvl="0" algn="r" defTabSz="622300">
            <a:lnSpc>
              <a:spcPct val="90000"/>
            </a:lnSpc>
            <a:spcBef>
              <a:spcPct val="0"/>
            </a:spcBef>
            <a:spcAft>
              <a:spcPct val="35000"/>
            </a:spcAft>
          </a:pPr>
          <a:r>
            <a:rPr lang="en-US" sz="1400" kern="1200" dirty="0" smtClean="0">
              <a:solidFill>
                <a:sysClr val="window" lastClr="FFFFFF"/>
              </a:solidFill>
              <a:latin typeface="Calibri"/>
              <a:ea typeface="+mn-ea"/>
              <a:cs typeface="+mn-cs"/>
            </a:rPr>
            <a:t>August 25, 2020</a:t>
          </a:r>
          <a:endParaRPr lang="en-US" sz="1400" kern="1200" dirty="0">
            <a:solidFill>
              <a:sysClr val="window" lastClr="FFFFFF"/>
            </a:solidFill>
            <a:latin typeface="Calibri"/>
            <a:ea typeface="+mn-ea"/>
            <a:cs typeface="+mn-cs"/>
          </a:endParaRPr>
        </a:p>
      </dsp:txBody>
      <dsp:txXfrm rot="16200000">
        <a:off x="2368756" y="1273606"/>
        <a:ext cx="1376049" cy="273119"/>
      </dsp:txXfrm>
    </dsp:sp>
    <dsp:sp modelId="{36B2B614-EAE2-4EFA-A0CF-43B4A082572C}">
      <dsp:nvSpPr>
        <dsp:cNvPr id="0" name=""/>
        <dsp:cNvSpPr/>
      </dsp:nvSpPr>
      <dsp:spPr>
        <a:xfrm rot="5400000">
          <a:off x="2799154" y="2058949"/>
          <a:ext cx="247960" cy="211019"/>
        </a:xfrm>
        <a:prstGeom prst="flowChartExtract">
          <a:avLst/>
        </a:prstGeom>
        <a:solidFill>
          <a:sysClr val="window" lastClr="FFFFFF">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458CF251-D16A-4BDA-90DA-C68EDCC938C1}">
      <dsp:nvSpPr>
        <dsp:cNvPr id="0" name=""/>
        <dsp:cNvSpPr/>
      </dsp:nvSpPr>
      <dsp:spPr>
        <a:xfrm>
          <a:off x="4372136"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8006" rIns="62230" bIns="0" numCol="1" spcCol="1270" anchor="t" anchorCtr="0">
          <a:noAutofit/>
        </a:bodyPr>
        <a:lstStyle/>
        <a:p>
          <a:pPr lvl="0" algn="r" defTabSz="622300">
            <a:lnSpc>
              <a:spcPct val="90000"/>
            </a:lnSpc>
            <a:spcBef>
              <a:spcPct val="0"/>
            </a:spcBef>
            <a:spcAft>
              <a:spcPct val="35000"/>
            </a:spcAft>
          </a:pPr>
          <a:r>
            <a:rPr lang="en-US" sz="1400" kern="1200" dirty="0" smtClean="0">
              <a:solidFill>
                <a:sysClr val="window" lastClr="FFFFFF"/>
              </a:solidFill>
              <a:latin typeface="Calibri"/>
              <a:ea typeface="+mn-ea"/>
              <a:cs typeface="+mn-cs"/>
            </a:rPr>
            <a:t>October 27, 2020</a:t>
          </a:r>
          <a:endParaRPr lang="en-US" sz="1400" kern="1200" dirty="0">
            <a:solidFill>
              <a:sysClr val="window" lastClr="FFFFFF"/>
            </a:solidFill>
            <a:latin typeface="Calibri"/>
            <a:ea typeface="+mn-ea"/>
            <a:cs typeface="+mn-cs"/>
          </a:endParaRPr>
        </a:p>
      </dsp:txBody>
      <dsp:txXfrm rot="16200000">
        <a:off x="3824792" y="1273606"/>
        <a:ext cx="1376049" cy="273119"/>
      </dsp:txXfrm>
    </dsp:sp>
    <dsp:sp modelId="{6DCED45F-B933-4C1A-952C-EDB19A5F42D7}">
      <dsp:nvSpPr>
        <dsp:cNvPr id="0" name=""/>
        <dsp:cNvSpPr/>
      </dsp:nvSpPr>
      <dsp:spPr>
        <a:xfrm rot="5400000">
          <a:off x="4255190" y="2058949"/>
          <a:ext cx="247960" cy="211019"/>
        </a:xfrm>
        <a:prstGeom prst="flowChartExtract">
          <a:avLst/>
        </a:prstGeom>
        <a:solidFill>
          <a:sysClr val="window" lastClr="FFFFFF">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FAA754AF-F714-4599-B6C4-933EF96AA7FC}">
      <dsp:nvSpPr>
        <dsp:cNvPr id="0" name=""/>
        <dsp:cNvSpPr/>
      </dsp:nvSpPr>
      <dsp:spPr>
        <a:xfrm>
          <a:off x="5828172" y="718021"/>
          <a:ext cx="1406797" cy="1688157"/>
        </a:xfrm>
        <a:prstGeom prst="roundRect">
          <a:avLst>
            <a:gd name="adj" fmla="val 5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8006" rIns="62230" bIns="0" numCol="1" spcCol="1270" anchor="t" anchorCtr="0">
          <a:noAutofit/>
        </a:bodyPr>
        <a:lstStyle/>
        <a:p>
          <a:pPr lvl="0" algn="r" defTabSz="622300">
            <a:lnSpc>
              <a:spcPct val="90000"/>
            </a:lnSpc>
            <a:spcBef>
              <a:spcPct val="0"/>
            </a:spcBef>
            <a:spcAft>
              <a:spcPct val="35000"/>
            </a:spcAft>
          </a:pPr>
          <a:r>
            <a:rPr lang="en-US" sz="1400" kern="1200" dirty="0" smtClean="0">
              <a:solidFill>
                <a:sysClr val="window" lastClr="FFFFFF"/>
              </a:solidFill>
              <a:latin typeface="Calibri"/>
              <a:ea typeface="+mn-ea"/>
              <a:cs typeface="+mn-cs"/>
            </a:rPr>
            <a:t>January 2021</a:t>
          </a:r>
          <a:endParaRPr lang="en-US" sz="1400" kern="1200" dirty="0">
            <a:solidFill>
              <a:sysClr val="window" lastClr="FFFFFF"/>
            </a:solidFill>
            <a:latin typeface="Calibri"/>
            <a:ea typeface="+mn-ea"/>
            <a:cs typeface="+mn-cs"/>
          </a:endParaRPr>
        </a:p>
      </dsp:txBody>
      <dsp:txXfrm rot="16200000">
        <a:off x="5280827" y="1273606"/>
        <a:ext cx="1376049" cy="273119"/>
      </dsp:txXfrm>
    </dsp:sp>
    <dsp:sp modelId="{5A47C046-64A8-486B-B5A9-3A6B50DA64F1}">
      <dsp:nvSpPr>
        <dsp:cNvPr id="0" name=""/>
        <dsp:cNvSpPr/>
      </dsp:nvSpPr>
      <dsp:spPr>
        <a:xfrm rot="5400000">
          <a:off x="5711226" y="2058949"/>
          <a:ext cx="247960" cy="211019"/>
        </a:xfrm>
        <a:prstGeom prst="flowChartExtract">
          <a:avLst/>
        </a:prstGeom>
        <a:solidFill>
          <a:sysClr val="window" lastClr="FFFFFF">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CBA8D164-EA7D-47CA-8785-62AC639DE91A}">
      <dsp:nvSpPr>
        <dsp:cNvPr id="0" name=""/>
        <dsp:cNvSpPr/>
      </dsp:nvSpPr>
      <dsp:spPr>
        <a:xfrm>
          <a:off x="6109532" y="718021"/>
          <a:ext cx="1048064" cy="168815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2583" rIns="0" bIns="0" numCol="1" spcCol="1270" anchor="t" anchorCtr="0">
          <a:noAutofit/>
        </a:bodyPr>
        <a:lstStyle/>
        <a:p>
          <a:pPr lvl="0" algn="l" defTabSz="1200150">
            <a:lnSpc>
              <a:spcPct val="90000"/>
            </a:lnSpc>
            <a:spcBef>
              <a:spcPct val="0"/>
            </a:spcBef>
            <a:spcAft>
              <a:spcPct val="35000"/>
            </a:spcAft>
          </a:pPr>
          <a:r>
            <a:rPr lang="en-US" sz="2700" kern="1200" dirty="0" smtClean="0">
              <a:solidFill>
                <a:sysClr val="window" lastClr="FFFFFF"/>
              </a:solidFill>
              <a:latin typeface="Calibri"/>
              <a:ea typeface="+mn-ea"/>
              <a:cs typeface="+mn-cs"/>
            </a:rPr>
            <a:t>Review Report with Council</a:t>
          </a:r>
          <a:endParaRPr lang="en-US" sz="2700" kern="1200" dirty="0">
            <a:solidFill>
              <a:sysClr val="window" lastClr="FFFFFF"/>
            </a:solidFill>
            <a:latin typeface="Calibri"/>
            <a:ea typeface="+mn-ea"/>
            <a:cs typeface="+mn-cs"/>
          </a:endParaRPr>
        </a:p>
      </dsp:txBody>
      <dsp:txXfrm>
        <a:off x="6109532" y="718021"/>
        <a:ext cx="1048064" cy="168815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10</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896263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11</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8962637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62083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2847949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4235102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4235102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6</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896263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7</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8962637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8</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896263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9</a:t>
            </a:fld>
            <a:endParaRPr lang="en-US" dirty="0"/>
          </a:p>
        </p:txBody>
      </p:sp>
      <p:sp>
        <p:nvSpPr>
          <p:cNvPr id="6" name="Footer Placeholder 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896263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C6C67633-2512-4B6F-895A-38074DEC1B92}" type="datetime1">
              <a:rPr lang="en-US" smtClean="0"/>
              <a:t>2/14/2020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143857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D4B7F5EF-67F8-4A0D-9610-11E41EC5195F}" type="datetime1">
              <a:rPr lang="en-US" smtClean="0"/>
              <a:t>2/14/2020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79F47F0F-EB1B-49E5-A231-3989947E4992}" type="datetime1">
              <a:rPr lang="en-US" smtClean="0"/>
              <a:t>2/14/2020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A52C6E8-626D-4C71-A859-A942035C5E56}" type="datetime1">
              <a:rPr lang="en-US" smtClean="0"/>
              <a:t>2/14/2020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EEB0A476-EC98-4E0E-AFE8-D8625F72F0CC}" type="datetime1">
              <a:rPr lang="en-US" smtClean="0"/>
              <a:t>2/14/2020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072DDB9-65D2-4EA1-8330-786D6C7F65A1}" type="datetime1">
              <a:rPr lang="en-US" smtClean="0"/>
              <a:t>2/14/2020</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337810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90271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60437838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519258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1.jpeg"/><Relationship Id="rId5" Type="http://schemas.openxmlformats.org/officeDocument/2006/relationships/slideLayout" Target="../slideLayouts/slideLayout10.xml"/><Relationship Id="rId10" Type="http://schemas.openxmlformats.org/officeDocument/2006/relationships/tags" Target="../tags/tag4.xml"/><Relationship Id="rId4" Type="http://schemas.openxmlformats.org/officeDocument/2006/relationships/slideLayout" Target="../slideLayouts/slideLayout9.xml"/><Relationship Id="rId9" Type="http://schemas.openxmlformats.org/officeDocument/2006/relationships/tags" Target="../tags/tag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9"/>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10">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7"/>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8"/>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5532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smtClean="0">
                <a:solidFill>
                  <a:srgbClr val="FFFFFF"/>
                </a:solidFill>
                <a:latin typeface="Calibri" pitchFamily="34" charset="0"/>
              </a:rPr>
              <a:t>Alzheimer’s Advisory Council</a:t>
            </a:r>
            <a:endParaRPr lang="en-US" sz="2800" b="1" dirty="0">
              <a:solidFill>
                <a:srgbClr val="FFFFFF"/>
              </a:solidFill>
              <a:latin typeface="Calibri" pitchFamily="34" charset="0"/>
            </a:endParaRP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22250" y="3896534"/>
            <a:ext cx="8737600" cy="2739211"/>
          </a:xfrm>
          <a:prstGeom prst="rect">
            <a:avLst/>
          </a:prstGeom>
          <a:noFill/>
        </p:spPr>
        <p:txBody>
          <a:bodyPr>
            <a:spAutoFit/>
          </a:bodyPr>
          <a:lstStyle/>
          <a:p>
            <a:pPr algn="r" fontAlgn="base">
              <a:spcBef>
                <a:spcPct val="0"/>
              </a:spcBef>
              <a:spcAft>
                <a:spcPct val="0"/>
              </a:spcAft>
              <a:defRPr/>
            </a:pPr>
            <a:r>
              <a:rPr lang="en-US" sz="2400" b="1" dirty="0" smtClean="0">
                <a:solidFill>
                  <a:srgbClr val="003366"/>
                </a:solidFill>
                <a:latin typeface="Calibri" panose="020F0502020204030204" pitchFamily="34" charset="0"/>
              </a:rPr>
              <a:t>Executive </a:t>
            </a:r>
            <a:r>
              <a:rPr lang="en-US" sz="2400" b="1" dirty="0">
                <a:solidFill>
                  <a:srgbClr val="003366"/>
                </a:solidFill>
                <a:latin typeface="Calibri" panose="020F0502020204030204" pitchFamily="34" charset="0"/>
              </a:rPr>
              <a:t>Office of Health &amp; Human Services</a:t>
            </a:r>
          </a:p>
          <a:p>
            <a:pPr algn="r" fontAlgn="base">
              <a:spcBef>
                <a:spcPct val="0"/>
              </a:spcBef>
              <a:spcAft>
                <a:spcPct val="0"/>
              </a:spcAft>
              <a:defRPr/>
            </a:pPr>
            <a:r>
              <a:rPr lang="en-US" sz="2400" b="1" dirty="0" smtClean="0">
                <a:solidFill>
                  <a:srgbClr val="003366"/>
                </a:solidFill>
                <a:latin typeface="Calibri" panose="020F0502020204030204" pitchFamily="34" charset="0"/>
              </a:rPr>
              <a:t>Marylou </a:t>
            </a:r>
            <a:r>
              <a:rPr lang="en-US" sz="2400" b="1" dirty="0" err="1" smtClean="0">
                <a:solidFill>
                  <a:srgbClr val="003366"/>
                </a:solidFill>
                <a:latin typeface="Calibri" panose="020F0502020204030204" pitchFamily="34" charset="0"/>
              </a:rPr>
              <a:t>Sudders</a:t>
            </a:r>
            <a:r>
              <a:rPr lang="en-US" sz="2400" b="1" dirty="0" smtClean="0">
                <a:solidFill>
                  <a:srgbClr val="003366"/>
                </a:solidFill>
                <a:latin typeface="Calibri" panose="020F0502020204030204" pitchFamily="34" charset="0"/>
              </a:rPr>
              <a:t>, Secretary</a:t>
            </a:r>
          </a:p>
          <a:p>
            <a:pPr algn="r" fontAlgn="base">
              <a:spcBef>
                <a:spcPct val="0"/>
              </a:spcBef>
              <a:spcAft>
                <a:spcPct val="0"/>
              </a:spcAft>
              <a:defRPr/>
            </a:pPr>
            <a:endParaRPr lang="en-US" sz="2000" b="1" i="1" dirty="0" smtClean="0">
              <a:solidFill>
                <a:srgbClr val="003366"/>
              </a:solidFill>
              <a:latin typeface="Calibri" panose="020F0502020204030204" pitchFamily="34" charset="0"/>
            </a:endParaRPr>
          </a:p>
          <a:p>
            <a:pPr algn="r" fontAlgn="base">
              <a:spcBef>
                <a:spcPct val="0"/>
              </a:spcBef>
              <a:spcAft>
                <a:spcPct val="0"/>
              </a:spcAft>
              <a:defRPr/>
            </a:pPr>
            <a:r>
              <a:rPr lang="en-US" sz="2000" b="1" dirty="0" smtClean="0">
                <a:solidFill>
                  <a:srgbClr val="003366"/>
                </a:solidFill>
                <a:latin typeface="Calibri" pitchFamily="34" charset="0"/>
              </a:rPr>
              <a:t>February 25, 2020</a:t>
            </a:r>
          </a:p>
          <a:p>
            <a:pPr algn="r" fontAlgn="base">
              <a:spcBef>
                <a:spcPct val="0"/>
              </a:spcBef>
              <a:spcAft>
                <a:spcPct val="0"/>
              </a:spcAft>
              <a:defRPr/>
            </a:pPr>
            <a:r>
              <a:rPr lang="en-US" sz="2000" b="1" dirty="0" smtClean="0">
                <a:solidFill>
                  <a:srgbClr val="003366"/>
                </a:solidFill>
                <a:latin typeface="Calibri" pitchFamily="34" charset="0"/>
              </a:rPr>
              <a:t>3:00-5:00 pm</a:t>
            </a:r>
            <a:endParaRPr lang="en-US" sz="2000" b="1" dirty="0">
              <a:solidFill>
                <a:srgbClr val="003366"/>
              </a:solidFill>
              <a:latin typeface="Calibri" pitchFamily="34" charset="0"/>
            </a:endParaRPr>
          </a:p>
          <a:p>
            <a:pPr algn="r" fontAlgn="base">
              <a:spcBef>
                <a:spcPct val="0"/>
              </a:spcBef>
              <a:spcAft>
                <a:spcPct val="0"/>
              </a:spcAft>
              <a:defRPr/>
            </a:pPr>
            <a:endParaRPr lang="en-US" sz="2000" b="1" dirty="0" smtClean="0">
              <a:solidFill>
                <a:srgbClr val="003366"/>
              </a:solidFill>
              <a:latin typeface="Calibri" pitchFamily="34" charset="0"/>
            </a:endParaRPr>
          </a:p>
          <a:p>
            <a:pPr algn="r" fontAlgn="base">
              <a:spcBef>
                <a:spcPct val="0"/>
              </a:spcBef>
              <a:spcAft>
                <a:spcPct val="0"/>
              </a:spcAft>
              <a:defRPr/>
            </a:pPr>
            <a:r>
              <a:rPr lang="en-US" sz="2000" b="1" dirty="0" smtClean="0">
                <a:solidFill>
                  <a:srgbClr val="003366"/>
                </a:solidFill>
                <a:latin typeface="Calibri" pitchFamily="34" charset="0"/>
              </a:rPr>
              <a:t>One Ashburton Place</a:t>
            </a:r>
          </a:p>
          <a:p>
            <a:pPr algn="r" fontAlgn="base">
              <a:spcBef>
                <a:spcPct val="0"/>
              </a:spcBef>
              <a:spcAft>
                <a:spcPct val="0"/>
              </a:spcAft>
              <a:defRPr/>
            </a:pPr>
            <a:r>
              <a:rPr lang="en-US" sz="2000" b="1" dirty="0" smtClean="0">
                <a:solidFill>
                  <a:srgbClr val="003366"/>
                </a:solidFill>
                <a:latin typeface="Calibri" pitchFamily="34" charset="0"/>
              </a:rPr>
              <a:t>Boston, Mass.</a:t>
            </a:r>
            <a:endParaRPr lang="en-US" sz="2000" b="1" dirty="0">
              <a:solidFill>
                <a:srgbClr val="003366"/>
              </a:solidFill>
              <a:latin typeface="Calibri"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A3E877CC-0B48-4671-9361-973B838C381F}" type="datetime1">
              <a:rPr lang="en-US" smtClean="0"/>
              <a:t>2/14/2020</a:t>
            </a:fld>
            <a:endParaRPr lang="en-US" dirty="0"/>
          </a:p>
        </p:txBody>
      </p:sp>
      <p:sp>
        <p:nvSpPr>
          <p:cNvPr id="4" name="Footer Placeholder 3"/>
          <p:cNvSpPr>
            <a:spLocks noGrp="1"/>
          </p:cNvSpPr>
          <p:nvPr>
            <p:ph type="ftr" sz="quarter" idx="11"/>
          </p:nvPr>
        </p:nvSpPr>
        <p:spPr/>
        <p:txBody>
          <a:bodyPr/>
          <a:lstStyle/>
          <a:p>
            <a:pPr fontAlgn="base">
              <a:spcAft>
                <a:spcPct val="0"/>
              </a:spcAft>
              <a:defRPr/>
            </a:pPr>
            <a:r>
              <a:rPr lang="en-US" dirty="0" smtClean="0"/>
              <a:t>Draft</a:t>
            </a:r>
            <a:endParaRPr lang="en-US" dirty="0"/>
          </a:p>
        </p:txBody>
      </p:sp>
    </p:spTree>
    <p:extLst>
      <p:ext uri="{BB962C8B-B14F-4D97-AF65-F5344CB8AC3E}">
        <p14:creationId xmlns:p14="http://schemas.microsoft.com/office/powerpoint/2010/main" val="196943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3"/>
          <p:cNvGraphicFramePr>
            <a:graphicFrameLocks/>
          </p:cNvGraphicFramePr>
          <p:nvPr>
            <p:extLst>
              <p:ext uri="{D42A27DB-BD31-4B8C-83A1-F6EECF244321}">
                <p14:modId xmlns:p14="http://schemas.microsoft.com/office/powerpoint/2010/main" val="1654196746"/>
              </p:ext>
            </p:extLst>
          </p:nvPr>
        </p:nvGraphicFramePr>
        <p:xfrm>
          <a:off x="0" y="76198"/>
          <a:ext cx="9144000" cy="6781802"/>
        </p:xfrm>
        <a:graphic>
          <a:graphicData uri="http://schemas.openxmlformats.org/drawingml/2006/table">
            <a:tbl>
              <a:tblPr firstRow="1" bandRow="1"/>
              <a:tblGrid>
                <a:gridCol w="1639019"/>
                <a:gridCol w="5003319"/>
                <a:gridCol w="1466490"/>
                <a:gridCol w="1035172"/>
              </a:tblGrid>
              <a:tr h="843333">
                <a:tc grid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400" b="1" i="1" dirty="0" smtClean="0"/>
                        <a:t>Annually, not later than March 1, the advisory council shall provide a </a:t>
                      </a:r>
                      <a:r>
                        <a:rPr lang="en-US" sz="1400" b="1" i="1" dirty="0" smtClean="0">
                          <a:solidFill>
                            <a:schemeClr val="bg1"/>
                          </a:solidFill>
                        </a:rPr>
                        <a:t>report</a:t>
                      </a:r>
                      <a:r>
                        <a:rPr lang="en-US" sz="1400" b="1" i="1" dirty="0" smtClean="0"/>
                        <a:t> to the executive office of health and human services and the clerks of the senate and the house of representatives which shall include…</a:t>
                      </a:r>
                      <a:endParaRPr lang="en-US" sz="20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1F497D">
                        <a:lumMod val="75000"/>
                      </a:srgbClr>
                    </a:solidFill>
                  </a:tcPr>
                </a:tc>
                <a:tc hMerge="1">
                  <a:txBody>
                    <a:bodyPr/>
                    <a:lstStyle/>
                    <a:p>
                      <a:endParaRPr lang="en-US" sz="1600" dirty="0"/>
                    </a:p>
                  </a:txBody>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100" dirty="0" smtClean="0"/>
                        <a:t>Lead Council Members</a:t>
                      </a:r>
                      <a:endParaRPr lang="en-US" sz="1100" dirty="0"/>
                    </a:p>
                  </a:txBody>
                  <a:tcPr anchor="b">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1F497D">
                        <a:lumMod val="75000"/>
                      </a:srgbClr>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100" dirty="0" smtClean="0"/>
                        <a:t>Staff Support</a:t>
                      </a:r>
                      <a:endParaRPr lang="en-US" sz="1100" dirty="0"/>
                    </a:p>
                  </a:txBody>
                  <a:tcPr anchor="b">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1F497D">
                        <a:lumMod val="75000"/>
                      </a:srgbClr>
                    </a:solidFill>
                  </a:tcPr>
                </a:tc>
              </a:tr>
              <a:tr h="386527">
                <a:tc gridSpan="4">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1200" b="1" dirty="0" smtClean="0">
                          <a:solidFill>
                            <a:schemeClr val="bg1"/>
                          </a:solidFill>
                        </a:rPr>
                        <a:t>(</a:t>
                      </a:r>
                      <a:r>
                        <a:rPr lang="en-US" sz="1200" b="1" dirty="0" err="1" smtClean="0">
                          <a:solidFill>
                            <a:schemeClr val="bg1"/>
                          </a:solidFill>
                        </a:rPr>
                        <a:t>i</a:t>
                      </a:r>
                      <a:r>
                        <a:rPr lang="en-US" sz="1200" b="1" dirty="0" smtClean="0">
                          <a:solidFill>
                            <a:schemeClr val="bg1"/>
                          </a:solidFill>
                        </a:rPr>
                        <a:t>) information and recommendations on Alzheimer’s disease policy;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hMerge="1">
                  <a:txBody>
                    <a:bodyPr/>
                    <a:lstStyle/>
                    <a:p>
                      <a:endParaRPr lang="en-US"/>
                    </a:p>
                  </a:txBody>
                  <a:tcPr/>
                </a:tc>
                <a:tc hMerge="1">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sz="1100" dirty="0" smtClean="0">
                        <a:solidFill>
                          <a:schemeClr val="bg1"/>
                        </a:solidFill>
                      </a:endParaRPr>
                    </a:p>
                  </a:txBody>
                  <a:tcPr>
                    <a:solidFill>
                      <a:schemeClr val="accent1"/>
                    </a:solidFill>
                  </a:tcPr>
                </a:tc>
                <a:tc hMerge="1">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sz="1400" dirty="0" smtClean="0">
                        <a:solidFill>
                          <a:schemeClr val="bg1"/>
                        </a:solidFill>
                      </a:endParaRPr>
                    </a:p>
                  </a:txBody>
                  <a:tcPr>
                    <a:solidFill>
                      <a:schemeClr val="accent1"/>
                    </a:solidFill>
                  </a:tcPr>
                </a:tc>
              </a:tr>
              <a:tr h="808193">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indent="0" algn="l">
                        <a:buFont typeface="+mj-lt"/>
                        <a:buNone/>
                      </a:pPr>
                      <a:r>
                        <a:rPr lang="en-US" sz="1000" b="1" dirty="0" smtClean="0"/>
                        <a:t>A. Equitable Access to Information, Supports, Services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2857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smtClean="0"/>
                        <a:t>Council to agree on measures of equitable access to existing information, supports, and services</a:t>
                      </a:r>
                    </a:p>
                    <a:p>
                      <a:pPr marL="2857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aseline="0" dirty="0" smtClean="0"/>
                        <a:t>Estimate numbers of individuals in MA diagnosed with early onset Alzheimer’s Disease</a:t>
                      </a:r>
                      <a:endParaRPr lang="en-US" sz="1000" dirty="0" smtClean="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J. Jackson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Pam MacLeod</a:t>
                      </a:r>
                      <a:r>
                        <a:rPr lang="en-US" sz="1000" baseline="0" dirty="0" smtClean="0"/>
                        <a:t> </a:t>
                      </a:r>
                      <a:r>
                        <a:rPr lang="en-US" sz="1000" dirty="0" smtClean="0"/>
                        <a:t>and Amy Kaplan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6325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indent="0" algn="l">
                        <a:buFont typeface="+mj-lt"/>
                        <a:buNone/>
                      </a:pPr>
                      <a:r>
                        <a:rPr lang="en-US" sz="1000" b="1" dirty="0" smtClean="0"/>
                        <a:t>B. Quality of Care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Council to agree on and propose measures of quality of care for medical as well as supportive care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HC Provider,</a:t>
                      </a:r>
                      <a:r>
                        <a:rPr lang="en-US" sz="1000" baseline="0" dirty="0" smtClean="0"/>
                        <a:t> </a:t>
                      </a:r>
                      <a:r>
                        <a:rPr lang="en-US" sz="1000" baseline="0" dirty="0" smtClean="0"/>
                        <a:t>PLWD </a:t>
                      </a:r>
                      <a:r>
                        <a:rPr lang="en-US" sz="1000" baseline="0" dirty="0" smtClean="0"/>
                        <a:t>or Advocate</a:t>
                      </a:r>
                      <a:endParaRPr lang="en-US" sz="1000" dirty="0" smtClean="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Pam MacLeod</a:t>
                      </a:r>
                      <a:r>
                        <a:rPr lang="en-US" sz="1000" baseline="0" dirty="0" smtClean="0"/>
                        <a:t> </a:t>
                      </a:r>
                      <a:r>
                        <a:rPr lang="en-US" sz="1000" dirty="0" smtClean="0"/>
                        <a:t>and Amy Kaplan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6325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indent="0" algn="l">
                        <a:buFont typeface="+mj-lt"/>
                        <a:buNone/>
                      </a:pPr>
                      <a:r>
                        <a:rPr lang="en-US" sz="1000" b="1" dirty="0" smtClean="0"/>
                        <a:t>C. Public Awareness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t>P</a:t>
                      </a:r>
                      <a:r>
                        <a:rPr lang="en-US" sz="1000" dirty="0" smtClean="0"/>
                        <a:t>ost on ADRD</a:t>
                      </a:r>
                      <a:r>
                        <a:rPr lang="en-US" sz="1000" baseline="0" dirty="0" smtClean="0"/>
                        <a:t> Council Web-page a</a:t>
                      </a:r>
                      <a:r>
                        <a:rPr lang="en-US" sz="1000" dirty="0" smtClean="0"/>
                        <a:t> list of resources and links for disease prevention</a:t>
                      </a:r>
                      <a:r>
                        <a:rPr lang="en-US" sz="1000" baseline="0" dirty="0" smtClean="0"/>
                        <a:t>, treatment, and </a:t>
                      </a:r>
                      <a:r>
                        <a:rPr lang="en-US" sz="1000" dirty="0" smtClean="0"/>
                        <a:t>social support</a:t>
                      </a:r>
                      <a:r>
                        <a:rPr lang="en-US" sz="1000" baseline="0" dirty="0" smtClean="0"/>
                        <a:t> for individuals and families living with ADRD</a:t>
                      </a:r>
                      <a:endParaRPr lang="en-US" sz="1000" dirty="0" smtClean="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PLWD or </a:t>
                      </a:r>
                      <a:r>
                        <a:rPr lang="en-US" sz="1000" dirty="0" smtClean="0"/>
                        <a:t>Advocate, Caregiver</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Pam MacLeod</a:t>
                      </a:r>
                      <a:r>
                        <a:rPr lang="en-US" sz="1000" baseline="0" dirty="0" smtClean="0"/>
                        <a:t> </a:t>
                      </a:r>
                      <a:r>
                        <a:rPr lang="en-US" sz="1000" dirty="0" smtClean="0"/>
                        <a:t>and Amy Kaplan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6325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indent="0" algn="l">
                        <a:buFont typeface="+mj-lt"/>
                        <a:buNone/>
                      </a:pPr>
                      <a:r>
                        <a:rPr lang="en-US" sz="1000" b="1" dirty="0" smtClean="0"/>
                        <a:t>D. Caregiver Support, Education, and Respite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rgbClr val="C00000"/>
                          </a:solidFill>
                          <a:latin typeface="Calibri"/>
                          <a:ea typeface="+mn-ea"/>
                          <a:cs typeface="+mn-cs"/>
                        </a:rPr>
                        <a:t>Workgroup to respond to CDC Call for Proposals to implement BOLD  (Building Our Largest Dementia) infrastructure </a:t>
                      </a:r>
                      <a:endParaRPr lang="en-US" sz="1000" kern="1200" dirty="0" smtClean="0">
                        <a:solidFill>
                          <a:srgbClr val="C00000"/>
                        </a:solidFill>
                        <a:latin typeface="Calibri"/>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C00000"/>
                          </a:solidFill>
                        </a:rPr>
                        <a:t>Sec. Chen and J. Lavery</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Pam MacLeod</a:t>
                      </a:r>
                      <a:r>
                        <a:rPr lang="en-US" sz="1000" baseline="0" dirty="0" smtClean="0"/>
                        <a:t> </a:t>
                      </a:r>
                      <a:r>
                        <a:rPr lang="en-US" sz="1000" dirty="0" smtClean="0"/>
                        <a:t>and Amy Kaplan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6325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indent="0" algn="l">
                        <a:buFont typeface="+mj-lt"/>
                        <a:buNone/>
                      </a:pPr>
                      <a:r>
                        <a:rPr lang="en-US" sz="1000" b="1" dirty="0" smtClean="0"/>
                        <a:t>E. Initial Diagnosis and Services Navigation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latin typeface="Calibri"/>
                          <a:ea typeface="+mn-ea"/>
                          <a:cs typeface="+mn-cs"/>
                        </a:rPr>
                        <a:t>Develop post-diagnosis single source of information</a:t>
                      </a:r>
                      <a:endParaRPr lang="en-US" sz="1000" kern="1200" dirty="0" smtClean="0">
                        <a:solidFill>
                          <a:schemeClr val="dk1"/>
                        </a:solidFill>
                        <a:latin typeface="Calibri"/>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t>Caregiver and PLWD  or Advocate</a:t>
                      </a:r>
                      <a:endParaRPr lang="en-US" sz="10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rgbClr val="C00000"/>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Pam MacLeod</a:t>
                      </a:r>
                      <a:r>
                        <a:rPr lang="en-US" sz="1000" baseline="0" dirty="0" smtClean="0"/>
                        <a:t> </a:t>
                      </a:r>
                      <a:r>
                        <a:rPr lang="en-US" sz="1000" dirty="0" smtClean="0"/>
                        <a:t>and Amy Kaplan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6325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indent="0" algn="l">
                        <a:buFont typeface="+mj-lt"/>
                        <a:buNone/>
                      </a:pPr>
                      <a:r>
                        <a:rPr lang="en-US" sz="1000" b="1" dirty="0" smtClean="0"/>
                        <a:t>F.</a:t>
                      </a:r>
                      <a:r>
                        <a:rPr lang="en-US" sz="1000" b="1" baseline="0" dirty="0" smtClean="0"/>
                        <a:t> </a:t>
                      </a:r>
                      <a:r>
                        <a:rPr lang="en-US" sz="1000" b="1" dirty="0" smtClean="0"/>
                        <a:t>Physical Infrastructure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Identify and incorporate dementia-friendly physical infrastructure into age-friendly physical infrastructure work</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t>Sec. Chen and Staff </a:t>
                      </a:r>
                      <a:endParaRPr lang="en-US" sz="1000" dirty="0" smtClean="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Pam MacLeod</a:t>
                      </a:r>
                      <a:r>
                        <a:rPr lang="en-US" sz="1000" baseline="0" dirty="0" smtClean="0"/>
                        <a:t> </a:t>
                      </a:r>
                      <a:r>
                        <a:rPr lang="en-US" sz="1000" dirty="0" smtClean="0"/>
                        <a:t>and Amy Kaplan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r>
              <a:tr h="63250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t>G. Research</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000" dirty="0" smtClean="0"/>
                        <a:t>Educate Council</a:t>
                      </a:r>
                      <a:r>
                        <a:rPr lang="en-US" sz="1000" baseline="0" dirty="0" smtClean="0"/>
                        <a:t> on existing research efforts in prevention and treatment of disease and consequences of disease</a:t>
                      </a:r>
                      <a:endParaRPr lang="en-US" sz="1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000" dirty="0" smtClean="0"/>
                        <a:t>Researcher</a:t>
                      </a:r>
                      <a:endParaRPr lang="en-US" sz="1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dirty="0" smtClean="0"/>
                        <a:t>Pam MacLeod</a:t>
                      </a:r>
                      <a:r>
                        <a:rPr lang="en-US" sz="1000" baseline="0" dirty="0" smtClean="0"/>
                        <a:t> </a:t>
                      </a:r>
                      <a:r>
                        <a:rPr lang="en-US" sz="1000" dirty="0" smtClean="0"/>
                        <a:t>and Amy Kaplan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r>
              <a:tr h="948749">
                <a:tc grid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chemeClr val="bg1"/>
                          </a:solidFill>
                        </a:rPr>
                        <a:t>(ii) an evaluation of all state-funded efforts in Alzheimer’s disease research, clinical care, institutional, home-based and community-based programs; (iii) the outcomes of those efforts; and (iv) any proposed updates to the state plan, which the advisory council shall review annually.</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hMerge="1">
                  <a:txBody>
                    <a:bodyPr/>
                    <a:lstStyle/>
                    <a:p>
                      <a:endParaRPr lang="en-US" sz="1000" dirty="0"/>
                    </a:p>
                  </a:txBody>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200" b="1" dirty="0" err="1" smtClean="0">
                          <a:solidFill>
                            <a:schemeClr val="bg1"/>
                          </a:solidFill>
                        </a:rPr>
                        <a:t>MassHealth</a:t>
                      </a:r>
                      <a:r>
                        <a:rPr lang="en-US" sz="1200" b="1" dirty="0" smtClean="0">
                          <a:solidFill>
                            <a:schemeClr val="bg1"/>
                          </a:solidFill>
                        </a:rPr>
                        <a:t>,</a:t>
                      </a:r>
                      <a:r>
                        <a:rPr lang="en-US" sz="1200" b="1" baseline="0" dirty="0" smtClean="0">
                          <a:solidFill>
                            <a:schemeClr val="bg1"/>
                          </a:solidFill>
                        </a:rPr>
                        <a:t> </a:t>
                      </a:r>
                      <a:r>
                        <a:rPr lang="en-US" sz="1200" b="1" dirty="0" smtClean="0">
                          <a:solidFill>
                            <a:schemeClr val="bg1"/>
                          </a:solidFill>
                        </a:rPr>
                        <a:t>EOEA and DPH</a:t>
                      </a:r>
                      <a:endParaRPr lang="en-US" sz="1200" b="1" dirty="0">
                        <a:solidFill>
                          <a:schemeClr val="bg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bg1"/>
                          </a:solidFill>
                        </a:rPr>
                        <a:t>Pam MacLeod</a:t>
                      </a:r>
                      <a:r>
                        <a:rPr lang="en-US" sz="1000" b="1" baseline="0" dirty="0" smtClean="0">
                          <a:solidFill>
                            <a:schemeClr val="bg1"/>
                          </a:solidFill>
                        </a:rPr>
                        <a:t> </a:t>
                      </a:r>
                      <a:r>
                        <a:rPr lang="en-US" sz="1000" b="1" dirty="0" smtClean="0">
                          <a:solidFill>
                            <a:schemeClr val="bg1"/>
                          </a:solidFill>
                        </a:rPr>
                        <a:t>and Amy Kaplan</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000" dirty="0">
                        <a:solidFill>
                          <a:schemeClr val="bg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solidFill>
                  </a:tcPr>
                </a:tc>
              </a:tr>
            </a:tbl>
          </a:graphicData>
        </a:graphic>
      </p:graphicFrame>
    </p:spTree>
    <p:extLst>
      <p:ext uri="{BB962C8B-B14F-4D97-AF65-F5344CB8AC3E}">
        <p14:creationId xmlns:p14="http://schemas.microsoft.com/office/powerpoint/2010/main" val="373825750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p:cNvSpPr>
            <a:spLocks noGrp="1"/>
          </p:cNvSpPr>
          <p:nvPr>
            <p:ph type="title"/>
          </p:nvPr>
        </p:nvSpPr>
        <p:spPr>
          <a:xfrm>
            <a:off x="736600" y="109538"/>
            <a:ext cx="6654800" cy="762000"/>
          </a:xfrm>
        </p:spPr>
        <p:txBody>
          <a:bodyPr/>
          <a:lstStyle/>
          <a:p>
            <a:r>
              <a:rPr lang="en-US" dirty="0"/>
              <a:t>Schedule and Structure of 2020 </a:t>
            </a:r>
            <a:r>
              <a:rPr lang="en-US" dirty="0" smtClean="0"/>
              <a:t>                          ADRD </a:t>
            </a:r>
            <a:r>
              <a:rPr lang="en-US" dirty="0"/>
              <a:t>Council Meetings</a:t>
            </a:r>
          </a:p>
        </p:txBody>
      </p:sp>
      <p:sp>
        <p:nvSpPr>
          <p:cNvPr id="6" name="Content Placeholder 3"/>
          <p:cNvSpPr txBox="1">
            <a:spLocks/>
          </p:cNvSpPr>
          <p:nvPr/>
        </p:nvSpPr>
        <p:spPr>
          <a:xfrm>
            <a:off x="457200" y="2133600"/>
            <a:ext cx="8229600" cy="1066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1800" b="1" i="0" u="none" strike="noStrike" kern="1200" cap="none" spc="0" normalizeH="0" baseline="0" noProof="0" smtClean="0">
                <a:ln>
                  <a:noFill/>
                </a:ln>
                <a:solidFill>
                  <a:sysClr val="windowText" lastClr="000000"/>
                </a:solidFill>
                <a:effectLst/>
                <a:uLnTx/>
                <a:uFillTx/>
                <a:latin typeface="Calibri"/>
                <a:ea typeface="+mn-ea"/>
                <a:cs typeface="+mn-cs"/>
              </a:rPr>
              <a:t>General structure of each meeting</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1" i="0" u="none" strike="noStrike" kern="1200" cap="none" spc="0" normalizeH="0" baseline="0" noProof="0" smtClean="0">
                <a:ln>
                  <a:noFill/>
                </a:ln>
                <a:solidFill>
                  <a:sysClr val="windowText" lastClr="000000"/>
                </a:solidFill>
                <a:effectLst/>
                <a:uLnTx/>
                <a:uFillTx/>
                <a:latin typeface="Calibri"/>
                <a:ea typeface="+mn-ea"/>
                <a:cs typeface="+mn-cs"/>
              </a:rPr>
              <a:t>Workgroup Leads educate and update Council on topic and progress</a:t>
            </a:r>
          </a:p>
          <a:p>
            <a:pPr marL="74295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600" b="1" i="0" u="none" strike="noStrike" kern="1200" cap="none" spc="0" normalizeH="0" baseline="0" noProof="0" smtClean="0">
                <a:ln>
                  <a:noFill/>
                </a:ln>
                <a:solidFill>
                  <a:sysClr val="windowText" lastClr="000000"/>
                </a:solidFill>
                <a:effectLst/>
                <a:uLnTx/>
                <a:uFillTx/>
                <a:latin typeface="Calibri"/>
                <a:ea typeface="+mn-ea"/>
                <a:cs typeface="+mn-cs"/>
              </a:rPr>
              <a:t>Discussions/Questions</a:t>
            </a:r>
            <a:endParaRPr kumimoji="0" lang="en-US" sz="1600" b="1" i="0" u="none" strike="noStrike" kern="1200" cap="none" spc="0" normalizeH="0" baseline="0" noProof="0" dirty="0">
              <a:ln>
                <a:noFill/>
              </a:ln>
              <a:solidFill>
                <a:sysClr val="windowText" lastClr="000000"/>
              </a:solidFill>
              <a:effectLst/>
              <a:uLnTx/>
              <a:uFillTx/>
              <a:latin typeface="Calibri"/>
              <a:ea typeface="+mn-ea"/>
              <a:cs typeface="+mn-cs"/>
            </a:endParaRPr>
          </a:p>
        </p:txBody>
      </p:sp>
      <p:graphicFrame>
        <p:nvGraphicFramePr>
          <p:cNvPr id="8" name="Diagram 7"/>
          <p:cNvGraphicFramePr/>
          <p:nvPr>
            <p:extLst>
              <p:ext uri="{D42A27DB-BD31-4B8C-83A1-F6EECF244321}">
                <p14:modId xmlns:p14="http://schemas.microsoft.com/office/powerpoint/2010/main" val="413102462"/>
              </p:ext>
            </p:extLst>
          </p:nvPr>
        </p:nvGraphicFramePr>
        <p:xfrm>
          <a:off x="914400" y="3048000"/>
          <a:ext cx="7239000" cy="3124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497101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Commission Staff Contact</a:t>
            </a:r>
            <a:endParaRPr lang="en-US" dirty="0"/>
          </a:p>
        </p:txBody>
      </p:sp>
      <p:sp>
        <p:nvSpPr>
          <p:cNvPr id="5" name="TextBox 4"/>
          <p:cNvSpPr txBox="1"/>
          <p:nvPr/>
        </p:nvSpPr>
        <p:spPr>
          <a:xfrm>
            <a:off x="639418" y="2468940"/>
            <a:ext cx="7848600" cy="1200329"/>
          </a:xfrm>
          <a:prstGeom prst="rect">
            <a:avLst/>
          </a:prstGeom>
        </p:spPr>
        <p:txBody>
          <a:bodyPr wrap="square" rtlCol="0">
            <a:spAutoFit/>
          </a:bodyPr>
          <a:lstStyle/>
          <a:p>
            <a:r>
              <a:rPr lang="en-US" sz="2400" b="1" dirty="0" smtClean="0">
                <a:solidFill>
                  <a:schemeClr val="dk1"/>
                </a:solidFill>
                <a:latin typeface="Calibri" panose="020F0502020204030204" pitchFamily="34" charset="0"/>
              </a:rPr>
              <a:t>Please direct any questions and materials to:</a:t>
            </a:r>
          </a:p>
          <a:p>
            <a:endParaRPr lang="en-US" sz="2400" dirty="0">
              <a:solidFill>
                <a:schemeClr val="dk1"/>
              </a:solidFill>
              <a:latin typeface="Calibri" panose="020F0502020204030204" pitchFamily="34" charset="0"/>
            </a:endParaRPr>
          </a:p>
          <a:p>
            <a:r>
              <a:rPr lang="en-US" sz="2400" b="1" dirty="0" smtClean="0">
                <a:solidFill>
                  <a:schemeClr val="dk1"/>
                </a:solidFill>
                <a:latin typeface="Calibri" panose="020F0502020204030204" pitchFamily="34" charset="0"/>
              </a:rPr>
              <a:t>Amy Kaplan-- </a:t>
            </a:r>
            <a:r>
              <a:rPr lang="en-US" sz="2400" dirty="0" smtClean="0">
                <a:solidFill>
                  <a:schemeClr val="dk1"/>
                </a:solidFill>
                <a:latin typeface="Calibri" panose="020F0502020204030204" pitchFamily="34" charset="0"/>
              </a:rPr>
              <a:t>amy.e.kaplan@state.ma.us</a:t>
            </a:r>
          </a:p>
        </p:txBody>
      </p:sp>
    </p:spTree>
    <p:extLst>
      <p:ext uri="{BB962C8B-B14F-4D97-AF65-F5344CB8AC3E}">
        <p14:creationId xmlns:p14="http://schemas.microsoft.com/office/powerpoint/2010/main" val="4894985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1104" y="1219200"/>
            <a:ext cx="8077200" cy="4467057"/>
          </a:xfrm>
          <a:prstGeom prst="rect">
            <a:avLst/>
          </a:prstGeom>
        </p:spPr>
        <p:txBody>
          <a:bodyPr wrap="square" rtlCol="0">
            <a:spAutoFit/>
          </a:bodyPr>
          <a:lstStyle/>
          <a:p>
            <a:pPr marL="457200" indent="-457200">
              <a:lnSpc>
                <a:spcPct val="150000"/>
              </a:lnSpc>
              <a:buFont typeface="+mj-lt"/>
              <a:buAutoNum type="arabicPeriod"/>
            </a:pPr>
            <a:r>
              <a:rPr lang="en-US" sz="2400" b="1" dirty="0" smtClean="0">
                <a:latin typeface="Calibri" panose="020F0502020204030204" pitchFamily="34" charset="0"/>
              </a:rPr>
              <a:t>Welcome</a:t>
            </a:r>
          </a:p>
          <a:p>
            <a:pPr marL="640080" lvl="1" indent="-457200">
              <a:lnSpc>
                <a:spcPct val="150000"/>
              </a:lnSpc>
              <a:buFont typeface="Arial" panose="020B0604020202020204" pitchFamily="34" charset="0"/>
              <a:buChar char="•"/>
            </a:pPr>
            <a:r>
              <a:rPr lang="en-US" sz="2400" dirty="0" smtClean="0">
                <a:latin typeface="Calibri" panose="020F0502020204030204" pitchFamily="34" charset="0"/>
              </a:rPr>
              <a:t>Approval of December 17</a:t>
            </a:r>
            <a:r>
              <a:rPr lang="en-US" sz="2400" baseline="30000" dirty="0" smtClean="0">
                <a:latin typeface="Calibri" panose="020F0502020204030204" pitchFamily="34" charset="0"/>
              </a:rPr>
              <a:t>th</a:t>
            </a:r>
            <a:r>
              <a:rPr lang="en-US" sz="2400" dirty="0" smtClean="0">
                <a:latin typeface="Calibri" panose="020F0502020204030204" pitchFamily="34" charset="0"/>
              </a:rPr>
              <a:t> minutes</a:t>
            </a:r>
          </a:p>
          <a:p>
            <a:pPr marL="457200" indent="-457200">
              <a:lnSpc>
                <a:spcPct val="150000"/>
              </a:lnSpc>
              <a:buFont typeface="+mj-lt"/>
              <a:buAutoNum type="arabicPeriod"/>
            </a:pPr>
            <a:r>
              <a:rPr lang="en-US" sz="2400" b="1" dirty="0" smtClean="0">
                <a:latin typeface="Calibri" panose="020F0502020204030204" pitchFamily="34" charset="0"/>
              </a:rPr>
              <a:t>Updates</a:t>
            </a:r>
          </a:p>
          <a:p>
            <a:pPr marL="457200" indent="-457200">
              <a:lnSpc>
                <a:spcPct val="150000"/>
              </a:lnSpc>
              <a:buFont typeface="+mj-lt"/>
              <a:buAutoNum type="arabicPeriod"/>
            </a:pPr>
            <a:r>
              <a:rPr lang="en-US" sz="2400" b="1" dirty="0" smtClean="0">
                <a:latin typeface="Calibri" panose="020F0502020204030204" pitchFamily="34" charset="0"/>
              </a:rPr>
              <a:t>Recap of work completed in 2019</a:t>
            </a:r>
          </a:p>
          <a:p>
            <a:pPr marL="457200" indent="-457200">
              <a:lnSpc>
                <a:spcPct val="150000"/>
              </a:lnSpc>
              <a:buFont typeface="+mj-lt"/>
              <a:buAutoNum type="arabicPeriod"/>
            </a:pPr>
            <a:r>
              <a:rPr lang="en-US" sz="2400" b="1" dirty="0" smtClean="0">
                <a:latin typeface="Calibri" panose="020F0502020204030204" pitchFamily="34" charset="0"/>
              </a:rPr>
              <a:t>Review Council Charter</a:t>
            </a:r>
            <a:endParaRPr lang="en-US" sz="2400" b="1" dirty="0">
              <a:latin typeface="Calibri" panose="020F0502020204030204" pitchFamily="34" charset="0"/>
            </a:endParaRPr>
          </a:p>
          <a:p>
            <a:pPr marL="457200" indent="-457200">
              <a:lnSpc>
                <a:spcPct val="150000"/>
              </a:lnSpc>
              <a:buFont typeface="+mj-lt"/>
              <a:buAutoNum type="arabicPeriod"/>
            </a:pPr>
            <a:r>
              <a:rPr lang="en-US" sz="2400" b="1" dirty="0" smtClean="0">
                <a:latin typeface="Calibri" panose="020F0502020204030204" pitchFamily="34" charset="0"/>
              </a:rPr>
              <a:t>Presentation from Secretary Chen</a:t>
            </a:r>
          </a:p>
          <a:p>
            <a:pPr marL="457200" indent="-457200">
              <a:lnSpc>
                <a:spcPct val="150000"/>
              </a:lnSpc>
              <a:buFont typeface="+mj-lt"/>
              <a:buAutoNum type="arabicPeriod"/>
            </a:pPr>
            <a:r>
              <a:rPr lang="en-US" sz="2400" b="1" dirty="0" smtClean="0">
                <a:latin typeface="Calibri" panose="020F0502020204030204" pitchFamily="34" charset="0"/>
              </a:rPr>
              <a:t>Discussion of 2020 Work Streams</a:t>
            </a:r>
          </a:p>
          <a:p>
            <a:pPr marL="457200" indent="-457200">
              <a:lnSpc>
                <a:spcPct val="150000"/>
              </a:lnSpc>
              <a:buFont typeface="+mj-lt"/>
              <a:buAutoNum type="arabicPeriod"/>
            </a:pPr>
            <a:r>
              <a:rPr lang="en-US" sz="2400" b="1" dirty="0" smtClean="0">
                <a:latin typeface="Calibri" panose="020F0502020204030204" pitchFamily="34" charset="0"/>
              </a:rPr>
              <a:t>Next Steps</a:t>
            </a:r>
          </a:p>
        </p:txBody>
      </p:sp>
      <p:sp>
        <p:nvSpPr>
          <p:cNvPr id="3" name="Title 2"/>
          <p:cNvSpPr>
            <a:spLocks noGrp="1"/>
          </p:cNvSpPr>
          <p:nvPr>
            <p:ph type="title"/>
          </p:nvPr>
        </p:nvSpPr>
        <p:spPr/>
        <p:txBody>
          <a:bodyPr/>
          <a:lstStyle/>
          <a:p>
            <a:r>
              <a:rPr lang="en-US" dirty="0" smtClean="0"/>
              <a:t>Agenda</a:t>
            </a:r>
            <a:endParaRPr lang="en-US" dirty="0"/>
          </a:p>
        </p:txBody>
      </p:sp>
    </p:spTree>
    <p:extLst>
      <p:ext uri="{BB962C8B-B14F-4D97-AF65-F5344CB8AC3E}">
        <p14:creationId xmlns:p14="http://schemas.microsoft.com/office/powerpoint/2010/main" val="75220006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014472"/>
            <a:ext cx="8229600" cy="6986528"/>
          </a:xfrm>
          <a:prstGeom prst="rect">
            <a:avLst/>
          </a:prstGeom>
        </p:spPr>
        <p:txBody>
          <a:bodyPr wrap="square" numCol="2" rtlCol="0">
            <a:spAutoFit/>
          </a:bodyPr>
          <a:lstStyle/>
          <a:p>
            <a:r>
              <a:rPr lang="en-US" sz="1400" b="1" dirty="0" smtClean="0">
                <a:solidFill>
                  <a:schemeClr val="dk1"/>
                </a:solidFill>
                <a:latin typeface="Calibri" panose="020F0502020204030204" pitchFamily="34" charset="0"/>
              </a:rPr>
              <a:t>Marylou </a:t>
            </a:r>
            <a:r>
              <a:rPr lang="en-US" sz="1400" b="1" dirty="0" err="1" smtClean="0">
                <a:solidFill>
                  <a:schemeClr val="dk1"/>
                </a:solidFill>
                <a:latin typeface="Calibri" panose="020F0502020204030204" pitchFamily="34" charset="0"/>
              </a:rPr>
              <a:t>Sudders</a:t>
            </a:r>
            <a:r>
              <a:rPr lang="en-US" sz="1400" b="1" dirty="0" smtClean="0">
                <a:solidFill>
                  <a:schemeClr val="dk1"/>
                </a:solidFill>
                <a:latin typeface="Calibri" panose="020F0502020204030204" pitchFamily="34" charset="0"/>
              </a:rPr>
              <a:t> </a:t>
            </a:r>
          </a:p>
          <a:p>
            <a:r>
              <a:rPr lang="en-US" sz="1400" dirty="0" smtClean="0">
                <a:solidFill>
                  <a:schemeClr val="dk1"/>
                </a:solidFill>
                <a:latin typeface="Calibri" panose="020F0502020204030204" pitchFamily="34" charset="0"/>
              </a:rPr>
              <a:t>Secretary, Health &amp; Human Services</a:t>
            </a:r>
          </a:p>
          <a:p>
            <a:endParaRPr lang="en-US" sz="1400" dirty="0" smtClean="0">
              <a:latin typeface="Calibri" panose="020F0502020204030204" pitchFamily="34" charset="0"/>
            </a:endParaRPr>
          </a:p>
          <a:p>
            <a:pPr fontAlgn="t"/>
            <a:r>
              <a:rPr lang="en-US" sz="1400" b="1" dirty="0" smtClean="0">
                <a:latin typeface="Calibri" panose="020F0502020204030204" pitchFamily="34" charset="0"/>
              </a:rPr>
              <a:t>Elizabeth Chen</a:t>
            </a:r>
            <a:endParaRPr lang="en-US" sz="1400" dirty="0" smtClean="0">
              <a:latin typeface="Calibri" panose="020F0502020204030204" pitchFamily="34" charset="0"/>
            </a:endParaRPr>
          </a:p>
          <a:p>
            <a:pPr fontAlgn="t"/>
            <a:r>
              <a:rPr lang="en-US" sz="1400" dirty="0" smtClean="0">
                <a:latin typeface="Calibri" panose="020F0502020204030204" pitchFamily="34" charset="0"/>
              </a:rPr>
              <a:t>Secretary, Elder Affairs</a:t>
            </a:r>
          </a:p>
          <a:p>
            <a:pPr fontAlgn="t"/>
            <a:endParaRPr lang="en-US" sz="1400" b="1" dirty="0" smtClean="0">
              <a:latin typeface="Calibri" panose="020F0502020204030204" pitchFamily="34" charset="0"/>
            </a:endParaRPr>
          </a:p>
          <a:p>
            <a:pPr fontAlgn="t"/>
            <a:r>
              <a:rPr lang="en-US" sz="1400" b="1" dirty="0" smtClean="0">
                <a:latin typeface="Calibri" panose="020F0502020204030204" pitchFamily="34" charset="0"/>
              </a:rPr>
              <a:t>James Lavery, JD</a:t>
            </a:r>
          </a:p>
          <a:p>
            <a:pPr fontAlgn="t"/>
            <a:r>
              <a:rPr lang="en-US" sz="1400" dirty="0" smtClean="0">
                <a:latin typeface="Calibri" panose="020F0502020204030204" pitchFamily="34" charset="0"/>
              </a:rPr>
              <a:t>Director, BHPL, Department of Public Health</a:t>
            </a:r>
          </a:p>
          <a:p>
            <a:pPr fontAlgn="t"/>
            <a:endParaRPr lang="en-US" sz="1400" b="1" dirty="0" smtClean="0">
              <a:latin typeface="Calibri" panose="020F0502020204030204" pitchFamily="34" charset="0"/>
            </a:endParaRPr>
          </a:p>
          <a:p>
            <a:pPr fontAlgn="t"/>
            <a:r>
              <a:rPr lang="en-US" sz="1400" b="1" dirty="0" smtClean="0">
                <a:latin typeface="Calibri" panose="020F0502020204030204" pitchFamily="34" charset="0"/>
              </a:rPr>
              <a:t>Andrew </a:t>
            </a:r>
            <a:r>
              <a:rPr lang="en-US" sz="1400" b="1" dirty="0" err="1" smtClean="0">
                <a:latin typeface="Calibri" panose="020F0502020204030204" pitchFamily="34" charset="0"/>
              </a:rPr>
              <a:t>Budson</a:t>
            </a:r>
            <a:r>
              <a:rPr lang="en-US" sz="1400" b="1" dirty="0" smtClean="0">
                <a:latin typeface="Calibri" panose="020F0502020204030204" pitchFamily="34" charset="0"/>
              </a:rPr>
              <a:t>, MD</a:t>
            </a:r>
          </a:p>
          <a:p>
            <a:pPr fontAlgn="t"/>
            <a:r>
              <a:rPr lang="en-US" sz="1400" dirty="0" smtClean="0">
                <a:latin typeface="Calibri" panose="020F0502020204030204" pitchFamily="34" charset="0"/>
              </a:rPr>
              <a:t>VA Boston Healthcare System</a:t>
            </a:r>
          </a:p>
          <a:p>
            <a:pPr fontAlgn="t"/>
            <a:endParaRPr lang="en-US" sz="1400" b="1" dirty="0" smtClean="0">
              <a:latin typeface="Calibri" panose="020F0502020204030204" pitchFamily="34" charset="0"/>
            </a:endParaRPr>
          </a:p>
          <a:p>
            <a:pPr fontAlgn="t"/>
            <a:r>
              <a:rPr lang="en-US" sz="1400" b="1" dirty="0" smtClean="0">
                <a:latin typeface="Calibri" panose="020F0502020204030204" pitchFamily="34" charset="0"/>
              </a:rPr>
              <a:t>Robin Callahan</a:t>
            </a:r>
          </a:p>
          <a:p>
            <a:pPr fontAlgn="t"/>
            <a:r>
              <a:rPr lang="en-US" sz="1400" dirty="0" smtClean="0">
                <a:latin typeface="Calibri" panose="020F0502020204030204" pitchFamily="34" charset="0"/>
              </a:rPr>
              <a:t>MassHealth</a:t>
            </a:r>
          </a:p>
          <a:p>
            <a:pPr fontAlgn="t"/>
            <a:endParaRPr lang="en-US" sz="1400" b="1" dirty="0" smtClean="0">
              <a:latin typeface="Calibri" panose="020F0502020204030204" pitchFamily="34" charset="0"/>
            </a:endParaRPr>
          </a:p>
          <a:p>
            <a:pPr fontAlgn="t"/>
            <a:r>
              <a:rPr lang="en-US" sz="1400" b="1" dirty="0" smtClean="0">
                <a:latin typeface="Calibri" panose="020F0502020204030204" pitchFamily="34" charset="0"/>
              </a:rPr>
              <a:t>Ruth </a:t>
            </a:r>
            <a:r>
              <a:rPr lang="en-US" sz="1400" b="1" dirty="0" err="1" smtClean="0">
                <a:latin typeface="Calibri" panose="020F0502020204030204" pitchFamily="34" charset="0"/>
              </a:rPr>
              <a:t>Balser</a:t>
            </a:r>
            <a:endParaRPr lang="en-US" sz="1400" b="1" dirty="0" smtClean="0">
              <a:latin typeface="Calibri" panose="020F0502020204030204" pitchFamily="34" charset="0"/>
            </a:endParaRPr>
          </a:p>
          <a:p>
            <a:pPr fontAlgn="t"/>
            <a:r>
              <a:rPr lang="en-US" sz="1400" dirty="0" smtClean="0">
                <a:latin typeface="Calibri" panose="020F0502020204030204" pitchFamily="34" charset="0"/>
              </a:rPr>
              <a:t>House Chair, Elder Affairs</a:t>
            </a:r>
          </a:p>
          <a:p>
            <a:pPr fontAlgn="t"/>
            <a:endParaRPr lang="en-US" sz="1400" b="1" dirty="0" smtClean="0">
              <a:latin typeface="Calibri" panose="020F0502020204030204" pitchFamily="34" charset="0"/>
            </a:endParaRPr>
          </a:p>
          <a:p>
            <a:pPr fontAlgn="t"/>
            <a:r>
              <a:rPr lang="en-US" sz="1400" b="1" dirty="0" smtClean="0">
                <a:latin typeface="Calibri" panose="020F0502020204030204" pitchFamily="34" charset="0"/>
              </a:rPr>
              <a:t>Patricia </a:t>
            </a:r>
            <a:r>
              <a:rPr lang="en-US" sz="1400" b="1" dirty="0" err="1" smtClean="0">
                <a:latin typeface="Calibri" panose="020F0502020204030204" pitchFamily="34" charset="0"/>
              </a:rPr>
              <a:t>Jehlen</a:t>
            </a:r>
            <a:endParaRPr lang="en-US" sz="1400" b="1" dirty="0" smtClean="0">
              <a:latin typeface="Calibri" panose="020F0502020204030204" pitchFamily="34" charset="0"/>
            </a:endParaRPr>
          </a:p>
          <a:p>
            <a:pPr fontAlgn="t"/>
            <a:r>
              <a:rPr lang="en-US" sz="1400" dirty="0" smtClean="0">
                <a:latin typeface="Calibri" panose="020F0502020204030204" pitchFamily="34" charset="0"/>
              </a:rPr>
              <a:t>Senate Chair, Elder Affairs</a:t>
            </a:r>
          </a:p>
          <a:p>
            <a:pPr fontAlgn="t"/>
            <a:endParaRPr lang="en-US" sz="1400" b="1" dirty="0" smtClean="0">
              <a:latin typeface="Calibri" panose="020F0502020204030204" pitchFamily="34" charset="0"/>
            </a:endParaRPr>
          </a:p>
          <a:p>
            <a:pPr fontAlgn="t"/>
            <a:r>
              <a:rPr lang="en-US" sz="1400" b="1" dirty="0" smtClean="0">
                <a:latin typeface="Calibri" panose="020F0502020204030204" pitchFamily="34" charset="0"/>
              </a:rPr>
              <a:t>Hector Montesino, CDP</a:t>
            </a:r>
          </a:p>
          <a:p>
            <a:pPr fontAlgn="t"/>
            <a:r>
              <a:rPr lang="en-US" sz="1400" dirty="0" smtClean="0">
                <a:latin typeface="Calibri" panose="020F0502020204030204" pitchFamily="34" charset="0"/>
              </a:rPr>
              <a:t>Alzheimer’s Advocate</a:t>
            </a:r>
            <a:endParaRPr lang="en-US" sz="1400" b="1" dirty="0" smtClean="0">
              <a:latin typeface="Calibri"/>
              <a:ea typeface="Calibri"/>
              <a:cs typeface="Times New Roman"/>
            </a:endParaRPr>
          </a:p>
          <a:p>
            <a:pPr fontAlgn="t"/>
            <a:endParaRPr lang="en-US" sz="1400" b="1" dirty="0">
              <a:latin typeface="Calibri"/>
              <a:ea typeface="Calibri"/>
              <a:cs typeface="Times New Roman"/>
            </a:endParaRPr>
          </a:p>
          <a:p>
            <a:pPr fontAlgn="t"/>
            <a:r>
              <a:rPr lang="en-US" sz="1400" b="1" dirty="0" smtClean="0">
                <a:latin typeface="Calibri"/>
                <a:ea typeface="Calibri"/>
                <a:cs typeface="Times New Roman"/>
              </a:rPr>
              <a:t>Rhiana Kohl, PhD</a:t>
            </a:r>
          </a:p>
          <a:p>
            <a:pPr fontAlgn="t"/>
            <a:r>
              <a:rPr lang="en-US" sz="1400" dirty="0" smtClean="0">
                <a:latin typeface="Calibri"/>
                <a:ea typeface="Calibri"/>
                <a:cs typeface="Times New Roman"/>
              </a:rPr>
              <a:t>Caregiver</a:t>
            </a:r>
          </a:p>
          <a:p>
            <a:pPr fontAlgn="t"/>
            <a:endParaRPr lang="en-US" sz="1400" b="1" dirty="0" smtClean="0">
              <a:latin typeface="Calibri"/>
              <a:ea typeface="Calibri"/>
              <a:cs typeface="Times New Roman"/>
            </a:endParaRPr>
          </a:p>
          <a:p>
            <a:pPr fontAlgn="t"/>
            <a:endParaRPr lang="en-US" sz="1400" b="1" dirty="0" smtClean="0">
              <a:latin typeface="Calibri"/>
            </a:endParaRPr>
          </a:p>
          <a:p>
            <a:pPr fontAlgn="t"/>
            <a:endParaRPr lang="en-US" sz="1400" b="1" dirty="0">
              <a:latin typeface="Calibri"/>
            </a:endParaRPr>
          </a:p>
          <a:p>
            <a:pPr fontAlgn="t"/>
            <a:endParaRPr lang="en-US" sz="1400" b="1" dirty="0" smtClean="0">
              <a:latin typeface="Calibri"/>
            </a:endParaRPr>
          </a:p>
          <a:p>
            <a:pPr fontAlgn="t"/>
            <a:endParaRPr lang="en-US" sz="1400" b="1" dirty="0">
              <a:latin typeface="Calibri"/>
            </a:endParaRPr>
          </a:p>
          <a:p>
            <a:pPr fontAlgn="t"/>
            <a:endParaRPr lang="en-US" sz="1400" b="1" dirty="0" smtClean="0">
              <a:latin typeface="Calibri"/>
            </a:endParaRPr>
          </a:p>
          <a:p>
            <a:pPr fontAlgn="t"/>
            <a:endParaRPr lang="en-US" sz="1400" b="1" dirty="0">
              <a:latin typeface="Calibri"/>
            </a:endParaRPr>
          </a:p>
          <a:p>
            <a:pPr fontAlgn="t"/>
            <a:r>
              <a:rPr lang="en-US" sz="1400" b="1" dirty="0" smtClean="0">
                <a:latin typeface="Calibri"/>
              </a:rPr>
              <a:t>Barbara Meehan</a:t>
            </a:r>
          </a:p>
          <a:p>
            <a:pPr fontAlgn="t"/>
            <a:r>
              <a:rPr lang="en-US" sz="1400" dirty="0">
                <a:latin typeface="Calibri"/>
              </a:rPr>
              <a:t>Alzheimer's Advocate/Former </a:t>
            </a:r>
            <a:r>
              <a:rPr lang="en-US" sz="1400" dirty="0" smtClean="0">
                <a:latin typeface="Calibri"/>
              </a:rPr>
              <a:t>Caregiver</a:t>
            </a:r>
          </a:p>
          <a:p>
            <a:pPr fontAlgn="t"/>
            <a:endParaRPr lang="en-US" sz="1400" b="1" dirty="0" smtClean="0">
              <a:solidFill>
                <a:srgbClr val="FF0000"/>
              </a:solidFill>
              <a:latin typeface="Calibri"/>
            </a:endParaRPr>
          </a:p>
          <a:p>
            <a:pPr fontAlgn="t"/>
            <a:r>
              <a:rPr lang="en-US" sz="1400" b="1" dirty="0" smtClean="0">
                <a:latin typeface="Calibri"/>
              </a:rPr>
              <a:t>Bernice Osborne-Pollar</a:t>
            </a:r>
          </a:p>
          <a:p>
            <a:pPr fontAlgn="t"/>
            <a:r>
              <a:rPr lang="en-US" sz="1400" dirty="0" smtClean="0">
                <a:latin typeface="Calibri"/>
              </a:rPr>
              <a:t>Caregiver</a:t>
            </a:r>
          </a:p>
          <a:p>
            <a:pPr fontAlgn="t"/>
            <a:endParaRPr lang="en-US" sz="1400" b="1" dirty="0" smtClean="0">
              <a:latin typeface="Calibri"/>
              <a:ea typeface="Calibri"/>
              <a:cs typeface="Times New Roman"/>
            </a:endParaRPr>
          </a:p>
          <a:p>
            <a:pPr fontAlgn="t"/>
            <a:r>
              <a:rPr lang="en-US" sz="1400" b="1" dirty="0" smtClean="0">
                <a:latin typeface="Calibri"/>
                <a:ea typeface="Calibri"/>
                <a:cs typeface="Times New Roman"/>
              </a:rPr>
              <a:t>Heather Sawitsky, JD, MPH</a:t>
            </a:r>
            <a:endParaRPr lang="en-US" sz="1400" b="1" dirty="0">
              <a:latin typeface="Calibri"/>
              <a:ea typeface="Calibri"/>
              <a:cs typeface="Times New Roman"/>
            </a:endParaRPr>
          </a:p>
          <a:p>
            <a:pPr fontAlgn="t"/>
            <a:r>
              <a:rPr lang="en-US" sz="1400" dirty="0">
                <a:latin typeface="Calibri"/>
                <a:ea typeface="Calibri"/>
                <a:cs typeface="Times New Roman"/>
              </a:rPr>
              <a:t>Fox Hill Village Homeowners Corp</a:t>
            </a:r>
            <a:r>
              <a:rPr lang="en-US" sz="1400" dirty="0" smtClean="0">
                <a:latin typeface="Calibri"/>
                <a:ea typeface="Calibri"/>
                <a:cs typeface="Times New Roman"/>
              </a:rPr>
              <a:t>.</a:t>
            </a:r>
          </a:p>
          <a:p>
            <a:pPr fontAlgn="t"/>
            <a:endParaRPr lang="en-US" sz="1400" b="1" dirty="0">
              <a:solidFill>
                <a:srgbClr val="FF0000"/>
              </a:solidFill>
              <a:latin typeface="Calibri"/>
              <a:ea typeface="Calibri"/>
              <a:cs typeface="Times New Roman"/>
            </a:endParaRPr>
          </a:p>
          <a:p>
            <a:pPr fontAlgn="t"/>
            <a:r>
              <a:rPr lang="en-US" sz="1400" b="1" dirty="0" smtClean="0">
                <a:latin typeface="Calibri"/>
              </a:rPr>
              <a:t>Linda </a:t>
            </a:r>
            <a:r>
              <a:rPr lang="en-US" sz="1400" b="1" dirty="0" err="1" smtClean="0">
                <a:latin typeface="Calibri"/>
              </a:rPr>
              <a:t>Pellegrini</a:t>
            </a:r>
            <a:r>
              <a:rPr lang="en-US" sz="1400" b="1" dirty="0" smtClean="0">
                <a:latin typeface="Calibri"/>
              </a:rPr>
              <a:t>, NP</a:t>
            </a:r>
            <a:endParaRPr lang="en-US" sz="1400" b="1" dirty="0">
              <a:latin typeface="Calibri"/>
            </a:endParaRPr>
          </a:p>
          <a:p>
            <a:pPr fontAlgn="t"/>
            <a:r>
              <a:rPr lang="en-US" sz="1400" dirty="0" smtClean="0">
                <a:latin typeface="Calibri"/>
              </a:rPr>
              <a:t>UMass Memorial Medical Center</a:t>
            </a:r>
            <a:endParaRPr lang="en-US" sz="1400" dirty="0">
              <a:latin typeface="Calibri"/>
            </a:endParaRPr>
          </a:p>
          <a:p>
            <a:pPr fontAlgn="t"/>
            <a:endParaRPr lang="en-US" sz="1400" b="1" dirty="0">
              <a:solidFill>
                <a:srgbClr val="FF0000"/>
              </a:solidFill>
              <a:latin typeface="Calibri"/>
            </a:endParaRPr>
          </a:p>
          <a:p>
            <a:pPr fontAlgn="t"/>
            <a:r>
              <a:rPr lang="en-US" sz="1400" b="1" dirty="0" smtClean="0">
                <a:latin typeface="Calibri"/>
              </a:rPr>
              <a:t>Jonathan Jackson, PhD</a:t>
            </a:r>
          </a:p>
          <a:p>
            <a:pPr fontAlgn="t"/>
            <a:r>
              <a:rPr lang="en-US" sz="1400" dirty="0" smtClean="0">
                <a:latin typeface="Calibri"/>
              </a:rPr>
              <a:t>CARE Research Center, MGH</a:t>
            </a:r>
          </a:p>
          <a:p>
            <a:pPr fontAlgn="t"/>
            <a:endParaRPr lang="en-US" sz="1400" b="1" dirty="0">
              <a:latin typeface="Calibri"/>
            </a:endParaRPr>
          </a:p>
          <a:p>
            <a:pPr fontAlgn="t"/>
            <a:r>
              <a:rPr lang="en-US" sz="1400" b="1" dirty="0" smtClean="0">
                <a:latin typeface="Calibri"/>
              </a:rPr>
              <a:t>Maura Brennan, MD	</a:t>
            </a:r>
          </a:p>
          <a:p>
            <a:pPr fontAlgn="t"/>
            <a:r>
              <a:rPr lang="en-US" sz="1400" dirty="0" err="1" smtClean="0">
                <a:latin typeface="Calibri"/>
              </a:rPr>
              <a:t>Baystate</a:t>
            </a:r>
            <a:r>
              <a:rPr lang="en-US" sz="1400" dirty="0" smtClean="0">
                <a:latin typeface="Calibri"/>
              </a:rPr>
              <a:t> Medical Center</a:t>
            </a:r>
          </a:p>
          <a:p>
            <a:pPr fontAlgn="t"/>
            <a:endParaRPr lang="en-US" sz="1400" dirty="0">
              <a:latin typeface="Calibri"/>
            </a:endParaRPr>
          </a:p>
          <a:p>
            <a:pPr fontAlgn="t"/>
            <a:r>
              <a:rPr lang="en-US" sz="1400" b="1" dirty="0" smtClean="0">
                <a:latin typeface="Calibri"/>
              </a:rPr>
              <a:t>Susan </a:t>
            </a:r>
            <a:r>
              <a:rPr lang="en-US" sz="1400" b="1" dirty="0" err="1" smtClean="0">
                <a:latin typeface="Calibri"/>
              </a:rPr>
              <a:t>Antkowiak</a:t>
            </a:r>
            <a:endParaRPr lang="en-US" sz="1400" b="1" dirty="0" smtClean="0">
              <a:latin typeface="Calibri"/>
            </a:endParaRPr>
          </a:p>
          <a:p>
            <a:pPr fontAlgn="t"/>
            <a:r>
              <a:rPr lang="en-US" sz="1400" dirty="0" smtClean="0">
                <a:latin typeface="Calibri"/>
              </a:rPr>
              <a:t>Alzheimer’s Association</a:t>
            </a:r>
          </a:p>
          <a:p>
            <a:pPr fontAlgn="t"/>
            <a:endParaRPr lang="en-US" sz="1400" dirty="0">
              <a:latin typeface="Calibri"/>
            </a:endParaRPr>
          </a:p>
          <a:p>
            <a:pPr fontAlgn="t"/>
            <a:r>
              <a:rPr lang="en-US" sz="1400" b="1" dirty="0" smtClean="0">
                <a:latin typeface="Calibri"/>
              </a:rPr>
              <a:t>James </a:t>
            </a:r>
            <a:r>
              <a:rPr lang="en-US" sz="1400" b="1" dirty="0" err="1" smtClean="0">
                <a:latin typeface="Calibri"/>
              </a:rPr>
              <a:t>Wessler</a:t>
            </a:r>
            <a:r>
              <a:rPr lang="en-US" sz="1400" b="1" dirty="0" smtClean="0">
                <a:latin typeface="Calibri"/>
              </a:rPr>
              <a:t>, MBA</a:t>
            </a:r>
          </a:p>
          <a:p>
            <a:pPr fontAlgn="t"/>
            <a:r>
              <a:rPr lang="en-US" sz="1400" dirty="0" smtClean="0">
                <a:latin typeface="Calibri"/>
              </a:rPr>
              <a:t>Alzheimer’s Association</a:t>
            </a:r>
          </a:p>
          <a:p>
            <a:pPr fontAlgn="t"/>
            <a:endParaRPr lang="en-US" sz="1600" b="1" dirty="0" smtClean="0">
              <a:solidFill>
                <a:srgbClr val="FF0000"/>
              </a:solidFill>
              <a:latin typeface="Calibri"/>
            </a:endParaRPr>
          </a:p>
          <a:p>
            <a:pPr fontAlgn="t"/>
            <a:endParaRPr lang="en-US" sz="1600" dirty="0">
              <a:latin typeface="Calibri" panose="020F0502020204030204" pitchFamily="34" charset="0"/>
            </a:endParaRPr>
          </a:p>
        </p:txBody>
      </p:sp>
      <p:sp>
        <p:nvSpPr>
          <p:cNvPr id="3" name="Title 2"/>
          <p:cNvSpPr>
            <a:spLocks noGrp="1"/>
          </p:cNvSpPr>
          <p:nvPr>
            <p:ph type="title"/>
          </p:nvPr>
        </p:nvSpPr>
        <p:spPr/>
        <p:txBody>
          <a:bodyPr/>
          <a:lstStyle/>
          <a:p>
            <a:r>
              <a:rPr lang="en-US" dirty="0" smtClean="0"/>
              <a:t>Council Members</a:t>
            </a:r>
            <a:endParaRPr lang="en-US" dirty="0"/>
          </a:p>
        </p:txBody>
      </p:sp>
    </p:spTree>
    <p:extLst>
      <p:ext uri="{BB962C8B-B14F-4D97-AF65-F5344CB8AC3E}">
        <p14:creationId xmlns:p14="http://schemas.microsoft.com/office/powerpoint/2010/main" val="206299908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90600"/>
            <a:ext cx="7848600" cy="5784148"/>
          </a:xfrm>
          <a:prstGeom prst="rect">
            <a:avLst/>
          </a:prstGeom>
        </p:spPr>
        <p:txBody>
          <a:bodyPr wrap="square" rtlCol="0">
            <a:spAutoFit/>
          </a:bodyPr>
          <a:lstStyle/>
          <a:p>
            <a:pPr lvl="1">
              <a:spcAft>
                <a:spcPts val="800"/>
              </a:spcAft>
            </a:pPr>
            <a:endParaRPr lang="en-US" sz="2000" dirty="0" smtClean="0">
              <a:latin typeface="Calibri" panose="020F0502020204030204" pitchFamily="34" charset="0"/>
            </a:endParaRPr>
          </a:p>
          <a:p>
            <a:pPr marL="342900" lvl="0" indent="-342900">
              <a:spcAft>
                <a:spcPts val="500"/>
              </a:spcAft>
              <a:buFont typeface="Arial" panose="020B0604020202020204" pitchFamily="34" charset="0"/>
              <a:buChar char="•"/>
            </a:pPr>
            <a:r>
              <a:rPr lang="en-US" sz="2200" dirty="0">
                <a:solidFill>
                  <a:prstClr val="black"/>
                </a:solidFill>
                <a:latin typeface="Calibri"/>
              </a:rPr>
              <a:t>Agreed that </a:t>
            </a:r>
            <a:r>
              <a:rPr lang="en-US" sz="2200" dirty="0" smtClean="0">
                <a:solidFill>
                  <a:prstClr val="black"/>
                </a:solidFill>
                <a:latin typeface="Calibri"/>
              </a:rPr>
              <a:t>our work covers </a:t>
            </a:r>
            <a:r>
              <a:rPr lang="en-US" sz="2200" b="1" dirty="0">
                <a:solidFill>
                  <a:prstClr val="black"/>
                </a:solidFill>
                <a:latin typeface="Calibri"/>
              </a:rPr>
              <a:t>Alzheimer’s Disease and Related Dementias</a:t>
            </a:r>
          </a:p>
          <a:p>
            <a:pPr marL="342900" lvl="0" indent="-342900">
              <a:spcAft>
                <a:spcPts val="500"/>
              </a:spcAft>
              <a:buFont typeface="Arial" panose="020B0604020202020204" pitchFamily="34" charset="0"/>
              <a:buChar char="•"/>
            </a:pPr>
            <a:r>
              <a:rPr lang="en-US" sz="2200" dirty="0">
                <a:solidFill>
                  <a:prstClr val="black"/>
                </a:solidFill>
                <a:latin typeface="Calibri"/>
              </a:rPr>
              <a:t>Heard from </a:t>
            </a:r>
            <a:r>
              <a:rPr lang="en-US" sz="2200" b="1" dirty="0" smtClean="0">
                <a:solidFill>
                  <a:prstClr val="black"/>
                </a:solidFill>
                <a:latin typeface="Calibri"/>
              </a:rPr>
              <a:t>two </a:t>
            </a:r>
            <a:r>
              <a:rPr lang="en-US" sz="2200" b="1" dirty="0">
                <a:solidFill>
                  <a:prstClr val="black"/>
                </a:solidFill>
                <a:latin typeface="Calibri"/>
              </a:rPr>
              <a:t>p</a:t>
            </a:r>
            <a:r>
              <a:rPr lang="en-US" sz="2200" b="1" dirty="0" smtClean="0">
                <a:solidFill>
                  <a:prstClr val="black"/>
                </a:solidFill>
                <a:latin typeface="Calibri"/>
              </a:rPr>
              <a:t>anels:</a:t>
            </a:r>
            <a:endParaRPr lang="en-US" sz="2200" b="1" dirty="0">
              <a:solidFill>
                <a:prstClr val="black"/>
              </a:solidFill>
              <a:latin typeface="Calibri"/>
            </a:endParaRPr>
          </a:p>
          <a:p>
            <a:pPr marL="742950" lvl="1" indent="-285750">
              <a:spcAft>
                <a:spcPts val="500"/>
              </a:spcAft>
              <a:buFont typeface="Arial" panose="020B0604020202020204" pitchFamily="34" charset="0"/>
              <a:buChar char="–"/>
            </a:pPr>
            <a:r>
              <a:rPr lang="en-US" sz="2200" i="1" dirty="0">
                <a:solidFill>
                  <a:prstClr val="black"/>
                </a:solidFill>
                <a:latin typeface="Calibri"/>
              </a:rPr>
              <a:t>Individuals Living with Alzheimer’s Disease and Related Dementias (ADRD)</a:t>
            </a:r>
          </a:p>
          <a:p>
            <a:pPr marL="742950" lvl="1" indent="-285750">
              <a:spcAft>
                <a:spcPts val="500"/>
              </a:spcAft>
              <a:buFont typeface="Arial" panose="020B0604020202020204" pitchFamily="34" charset="0"/>
              <a:buChar char="–"/>
            </a:pPr>
            <a:r>
              <a:rPr lang="en-US" sz="2200" i="1" dirty="0">
                <a:solidFill>
                  <a:prstClr val="black"/>
                </a:solidFill>
                <a:latin typeface="Calibri"/>
              </a:rPr>
              <a:t>Caregivers</a:t>
            </a:r>
          </a:p>
          <a:p>
            <a:pPr marL="342900" lvl="0" indent="-342900">
              <a:spcAft>
                <a:spcPts val="500"/>
              </a:spcAft>
              <a:buFont typeface="Arial" panose="020B0604020202020204" pitchFamily="34" charset="0"/>
              <a:buChar char="•"/>
            </a:pPr>
            <a:r>
              <a:rPr lang="en-US" sz="2200" b="1" dirty="0">
                <a:solidFill>
                  <a:prstClr val="black"/>
                </a:solidFill>
                <a:latin typeface="Calibri"/>
              </a:rPr>
              <a:t>Reviewed 2012 State Plan </a:t>
            </a:r>
            <a:r>
              <a:rPr lang="en-US" sz="2200" dirty="0" smtClean="0">
                <a:solidFill>
                  <a:prstClr val="black"/>
                </a:solidFill>
                <a:latin typeface="Calibri"/>
              </a:rPr>
              <a:t>authored </a:t>
            </a:r>
            <a:r>
              <a:rPr lang="en-US" sz="2200" dirty="0">
                <a:solidFill>
                  <a:prstClr val="black"/>
                </a:solidFill>
                <a:latin typeface="Calibri"/>
              </a:rPr>
              <a:t>by the Alzheimer’s Association</a:t>
            </a:r>
          </a:p>
          <a:p>
            <a:pPr marL="342900" lvl="1" indent="-342900">
              <a:spcAft>
                <a:spcPts val="500"/>
              </a:spcAft>
              <a:buFont typeface="Arial" panose="020B0604020202020204" pitchFamily="34" charset="0"/>
              <a:buChar char="•"/>
            </a:pPr>
            <a:r>
              <a:rPr lang="en-US" sz="2200" dirty="0">
                <a:solidFill>
                  <a:prstClr val="black"/>
                </a:solidFill>
                <a:latin typeface="Calibri"/>
              </a:rPr>
              <a:t>Reviewed </a:t>
            </a:r>
            <a:r>
              <a:rPr lang="en-US" sz="2200" dirty="0" smtClean="0">
                <a:solidFill>
                  <a:prstClr val="black"/>
                </a:solidFill>
                <a:latin typeface="Calibri"/>
              </a:rPr>
              <a:t>information </a:t>
            </a:r>
            <a:r>
              <a:rPr lang="en-US" sz="2200" dirty="0">
                <a:solidFill>
                  <a:prstClr val="black"/>
                </a:solidFill>
                <a:latin typeface="Calibri"/>
              </a:rPr>
              <a:t>and </a:t>
            </a:r>
            <a:r>
              <a:rPr lang="en-US" sz="2200" dirty="0" smtClean="0">
                <a:solidFill>
                  <a:prstClr val="black"/>
                </a:solidFill>
                <a:latin typeface="Calibri"/>
              </a:rPr>
              <a:t>outcomes to-date </a:t>
            </a:r>
            <a:r>
              <a:rPr lang="en-US" sz="2200" dirty="0">
                <a:solidFill>
                  <a:prstClr val="black"/>
                </a:solidFill>
                <a:latin typeface="Calibri"/>
              </a:rPr>
              <a:t>from </a:t>
            </a:r>
            <a:r>
              <a:rPr lang="en-US" sz="2200" i="1" dirty="0">
                <a:solidFill>
                  <a:prstClr val="black"/>
                </a:solidFill>
                <a:latin typeface="Calibri"/>
              </a:rPr>
              <a:t>Age and Dementia Friendly Massachusetts</a:t>
            </a:r>
            <a:r>
              <a:rPr lang="en-US" sz="2200" dirty="0">
                <a:solidFill>
                  <a:prstClr val="black"/>
                </a:solidFill>
                <a:latin typeface="Calibri"/>
              </a:rPr>
              <a:t> </a:t>
            </a:r>
            <a:r>
              <a:rPr lang="en-US" sz="2200" dirty="0" smtClean="0">
                <a:solidFill>
                  <a:prstClr val="black"/>
                </a:solidFill>
                <a:latin typeface="Calibri"/>
              </a:rPr>
              <a:t>resulting </a:t>
            </a:r>
            <a:r>
              <a:rPr lang="en-US" sz="2200" dirty="0">
                <a:solidFill>
                  <a:prstClr val="black"/>
                </a:solidFill>
                <a:latin typeface="Calibri"/>
              </a:rPr>
              <a:t>from the </a:t>
            </a:r>
            <a:r>
              <a:rPr lang="en-US" sz="2200" b="1" dirty="0">
                <a:solidFill>
                  <a:prstClr val="black"/>
                </a:solidFill>
                <a:latin typeface="Calibri"/>
              </a:rPr>
              <a:t>Governor’s Council to Address Aging</a:t>
            </a:r>
          </a:p>
          <a:p>
            <a:pPr marL="342900" lvl="1" indent="-342900">
              <a:spcAft>
                <a:spcPts val="500"/>
              </a:spcAft>
              <a:buFont typeface="Arial" panose="020B0604020202020204" pitchFamily="34" charset="0"/>
              <a:buChar char="•"/>
            </a:pPr>
            <a:r>
              <a:rPr lang="en-US" sz="2200" dirty="0">
                <a:solidFill>
                  <a:prstClr val="black"/>
                </a:solidFill>
                <a:latin typeface="Calibri"/>
              </a:rPr>
              <a:t>Formally </a:t>
            </a:r>
            <a:r>
              <a:rPr lang="en-US" sz="2200" dirty="0" smtClean="0">
                <a:solidFill>
                  <a:prstClr val="black"/>
                </a:solidFill>
                <a:latin typeface="Calibri"/>
              </a:rPr>
              <a:t>received </a:t>
            </a:r>
            <a:r>
              <a:rPr lang="en-US" sz="2200" b="1" dirty="0">
                <a:solidFill>
                  <a:prstClr val="black"/>
                </a:solidFill>
                <a:latin typeface="Calibri"/>
              </a:rPr>
              <a:t>59 </a:t>
            </a:r>
            <a:r>
              <a:rPr lang="en-US" sz="2200" b="1" dirty="0" smtClean="0">
                <a:solidFill>
                  <a:prstClr val="black"/>
                </a:solidFill>
                <a:latin typeface="Calibri"/>
              </a:rPr>
              <a:t>recommendations </a:t>
            </a:r>
            <a:r>
              <a:rPr lang="en-US" sz="2200" dirty="0">
                <a:solidFill>
                  <a:prstClr val="black"/>
                </a:solidFill>
                <a:latin typeface="Calibri"/>
              </a:rPr>
              <a:t>from the Council for </a:t>
            </a:r>
            <a:r>
              <a:rPr lang="en-US" sz="2200" dirty="0" smtClean="0">
                <a:solidFill>
                  <a:prstClr val="black"/>
                </a:solidFill>
                <a:latin typeface="Calibri"/>
              </a:rPr>
              <a:t>system improvement </a:t>
            </a:r>
            <a:endParaRPr lang="en-US" sz="2200" dirty="0">
              <a:solidFill>
                <a:prstClr val="black"/>
              </a:solidFill>
              <a:latin typeface="Calibri"/>
            </a:endParaRPr>
          </a:p>
          <a:p>
            <a:pPr marL="742950" lvl="1" indent="-285750">
              <a:spcAft>
                <a:spcPts val="500"/>
              </a:spcAft>
              <a:buFont typeface="Arial" panose="020B0604020202020204" pitchFamily="34" charset="0"/>
              <a:buChar char="–"/>
            </a:pPr>
            <a:r>
              <a:rPr lang="en-US" sz="2200" i="1" dirty="0">
                <a:solidFill>
                  <a:prstClr val="black"/>
                </a:solidFill>
                <a:latin typeface="Calibri"/>
              </a:rPr>
              <a:t>Extracted another 10 suggestions from our meeting notes </a:t>
            </a:r>
          </a:p>
        </p:txBody>
      </p:sp>
      <p:sp>
        <p:nvSpPr>
          <p:cNvPr id="3" name="Title 2"/>
          <p:cNvSpPr>
            <a:spLocks noGrp="1"/>
          </p:cNvSpPr>
          <p:nvPr>
            <p:ph type="title"/>
          </p:nvPr>
        </p:nvSpPr>
        <p:spPr/>
        <p:txBody>
          <a:bodyPr/>
          <a:lstStyle/>
          <a:p>
            <a:r>
              <a:rPr lang="en-US" dirty="0" smtClean="0"/>
              <a:t>Recap Work Completed in Year 1</a:t>
            </a:r>
            <a:endParaRPr lang="en-US" dirty="0"/>
          </a:p>
        </p:txBody>
      </p:sp>
    </p:spTree>
    <p:extLst>
      <p:ext uri="{BB962C8B-B14F-4D97-AF65-F5344CB8AC3E}">
        <p14:creationId xmlns:p14="http://schemas.microsoft.com/office/powerpoint/2010/main" val="105205376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19200"/>
            <a:ext cx="7848600" cy="5189113"/>
          </a:xfrm>
          <a:prstGeom prst="rect">
            <a:avLst/>
          </a:prstGeom>
        </p:spPr>
        <p:txBody>
          <a:bodyPr wrap="square" rtlCol="0">
            <a:spAutoFit/>
          </a:bodyPr>
          <a:lstStyle/>
          <a:p>
            <a:pPr marL="342900" lvl="0" indent="-342900">
              <a:spcBef>
                <a:spcPct val="20000"/>
              </a:spcBef>
              <a:buFont typeface="Arial" panose="020B0604020202020204" pitchFamily="34" charset="0"/>
              <a:buChar char="•"/>
            </a:pPr>
            <a:r>
              <a:rPr lang="en-US" dirty="0">
                <a:latin typeface="Calibri"/>
              </a:rPr>
              <a:t>Ch. 220 Section 16AA (b)(2)The advisory council shall meet at least quarterly and shall </a:t>
            </a:r>
            <a:r>
              <a:rPr lang="en-US" b="1" dirty="0">
                <a:latin typeface="Calibri"/>
              </a:rPr>
              <a:t>advise</a:t>
            </a:r>
            <a:r>
              <a:rPr lang="en-US" dirty="0">
                <a:latin typeface="Calibri"/>
              </a:rPr>
              <a:t> the executive office of health and human services and the General Court </a:t>
            </a:r>
            <a:r>
              <a:rPr lang="en-US" b="1" dirty="0">
                <a:latin typeface="Calibri"/>
              </a:rPr>
              <a:t>on the development of Alzheimer’s disease policy for the commonwealth</a:t>
            </a:r>
            <a:r>
              <a:rPr lang="en-US" dirty="0">
                <a:latin typeface="Calibri"/>
              </a:rPr>
              <a:t>. The advisory council shall work with the secretary of health and human services to </a:t>
            </a:r>
            <a:r>
              <a:rPr lang="en-US" b="1" dirty="0">
                <a:latin typeface="Calibri"/>
              </a:rPr>
              <a:t>determine the number of people diagnosed each year with early-onset Alzheimer’s disease</a:t>
            </a:r>
            <a:r>
              <a:rPr lang="en-US" dirty="0">
                <a:latin typeface="Calibri"/>
              </a:rPr>
              <a:t>, regardless of age, and shall identify resources available and services needed for these individuals and associated costs.</a:t>
            </a:r>
          </a:p>
          <a:p>
            <a:pPr marL="342900" lvl="0" indent="-342900">
              <a:spcBef>
                <a:spcPct val="20000"/>
              </a:spcBef>
              <a:buFont typeface="Arial" panose="020B0604020202020204" pitchFamily="34" charset="0"/>
              <a:buChar char="•"/>
            </a:pPr>
            <a:r>
              <a:rPr lang="en-US" dirty="0">
                <a:latin typeface="Calibri"/>
              </a:rPr>
              <a:t>Section 16AA (b)(3)Annually, not later than March 1, the advisory council shall provide a </a:t>
            </a:r>
            <a:r>
              <a:rPr lang="en-US" b="1" dirty="0">
                <a:latin typeface="Calibri"/>
              </a:rPr>
              <a:t>report</a:t>
            </a:r>
            <a:r>
              <a:rPr lang="en-US" dirty="0">
                <a:latin typeface="Calibri"/>
              </a:rPr>
              <a:t> to the executive office of health and human services and the clerks of the senate and the house of representatives which shall include: </a:t>
            </a:r>
            <a:r>
              <a:rPr lang="en-US" b="1" dirty="0">
                <a:latin typeface="Calibri"/>
              </a:rPr>
              <a:t>(i) information and recommendations on Alzheimer’s disease policy; (ii) an evaluation of all state-funded efforts in Alzheimer’s disease research, clinical care, institutional, home-based and community-based programs; (iii) the outcomes of those efforts; and (iv) any proposed updates to the state plan, which the advisory council shall review annually.</a:t>
            </a:r>
          </a:p>
          <a:p>
            <a:pPr marL="342900" lvl="0" indent="-342900">
              <a:spcBef>
                <a:spcPct val="20000"/>
              </a:spcBef>
              <a:buFont typeface="Arial" panose="020B0604020202020204" pitchFamily="34" charset="0"/>
              <a:buChar char="•"/>
            </a:pPr>
            <a:r>
              <a:rPr lang="en-US" dirty="0">
                <a:latin typeface="Calibri"/>
              </a:rPr>
              <a:t>SECTION 10: The first report required under section 16AA of chapter 6A of the General Laws shall be provided not later than </a:t>
            </a:r>
            <a:r>
              <a:rPr lang="en-US" b="1" dirty="0">
                <a:solidFill>
                  <a:srgbClr val="FF0000"/>
                </a:solidFill>
                <a:latin typeface="Calibri"/>
              </a:rPr>
              <a:t>March 1, 2021.</a:t>
            </a:r>
          </a:p>
        </p:txBody>
      </p:sp>
      <p:sp>
        <p:nvSpPr>
          <p:cNvPr id="3" name="Title 2"/>
          <p:cNvSpPr>
            <a:spLocks noGrp="1"/>
          </p:cNvSpPr>
          <p:nvPr>
            <p:ph type="title"/>
          </p:nvPr>
        </p:nvSpPr>
        <p:spPr/>
        <p:txBody>
          <a:bodyPr/>
          <a:lstStyle/>
          <a:p>
            <a:r>
              <a:rPr lang="en-US" dirty="0" smtClean="0"/>
              <a:t>Council’s Charter</a:t>
            </a:r>
            <a:endParaRPr lang="en-US" dirty="0"/>
          </a:p>
        </p:txBody>
      </p:sp>
    </p:spTree>
    <p:extLst>
      <p:ext uri="{BB962C8B-B14F-4D97-AF65-F5344CB8AC3E}">
        <p14:creationId xmlns:p14="http://schemas.microsoft.com/office/powerpoint/2010/main" val="24325933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Seven Themes Distilled from Recommendations</a:t>
            </a:r>
          </a:p>
        </p:txBody>
      </p:sp>
      <p:sp>
        <p:nvSpPr>
          <p:cNvPr id="6" name="Content Placeholder 5"/>
          <p:cNvSpPr>
            <a:spLocks noGrp="1"/>
          </p:cNvSpPr>
          <p:nvPr>
            <p:ph sz="half" idx="1"/>
          </p:nvPr>
        </p:nvSpPr>
        <p:spPr>
          <a:xfrm>
            <a:off x="381000" y="1219200"/>
            <a:ext cx="8077200" cy="4461641"/>
          </a:xfrm>
        </p:spPr>
        <p:txBody>
          <a:bodyPr/>
          <a:lstStyle/>
          <a:p>
            <a:pPr marL="514350" lvl="0" indent="-514350" eaLnBrk="1" fontAlgn="auto" hangingPunct="1">
              <a:spcBef>
                <a:spcPct val="20000"/>
              </a:spcBef>
              <a:spcAft>
                <a:spcPts val="0"/>
              </a:spcAft>
              <a:buSzTx/>
              <a:buFont typeface="+mj-lt"/>
              <a:buAutoNum type="arabicPeriod"/>
            </a:pPr>
            <a:r>
              <a:rPr lang="en-US" sz="2600" b="0" kern="1200" dirty="0">
                <a:solidFill>
                  <a:prstClr val="black"/>
                </a:solidFill>
                <a:latin typeface="Calibri"/>
                <a:ea typeface="+mn-ea"/>
                <a:cs typeface="+mn-cs"/>
              </a:rPr>
              <a:t>Equitable Access to Information, Supports, Services</a:t>
            </a:r>
          </a:p>
          <a:p>
            <a:pPr marL="514350" lvl="0" indent="-514350" eaLnBrk="1" fontAlgn="auto" hangingPunct="1">
              <a:spcBef>
                <a:spcPct val="20000"/>
              </a:spcBef>
              <a:spcAft>
                <a:spcPts val="0"/>
              </a:spcAft>
              <a:buSzTx/>
              <a:buFont typeface="+mj-lt"/>
              <a:buAutoNum type="arabicPeriod"/>
            </a:pPr>
            <a:r>
              <a:rPr lang="en-US" sz="2600" b="0" kern="1200" dirty="0">
                <a:solidFill>
                  <a:prstClr val="black"/>
                </a:solidFill>
                <a:latin typeface="Calibri"/>
                <a:ea typeface="+mn-ea"/>
                <a:cs typeface="+mn-cs"/>
              </a:rPr>
              <a:t>Quality of Care</a:t>
            </a:r>
          </a:p>
          <a:p>
            <a:pPr marL="514350" lvl="0" indent="-514350" eaLnBrk="1" fontAlgn="auto" hangingPunct="1">
              <a:spcBef>
                <a:spcPct val="20000"/>
              </a:spcBef>
              <a:spcAft>
                <a:spcPts val="0"/>
              </a:spcAft>
              <a:buSzTx/>
              <a:buFont typeface="+mj-lt"/>
              <a:buAutoNum type="arabicPeriod"/>
            </a:pPr>
            <a:r>
              <a:rPr lang="en-US" sz="2600" b="0" kern="1200" dirty="0">
                <a:solidFill>
                  <a:prstClr val="black"/>
                </a:solidFill>
                <a:latin typeface="Calibri"/>
                <a:ea typeface="+mn-ea"/>
                <a:cs typeface="+mn-cs"/>
              </a:rPr>
              <a:t>Public Awareness</a:t>
            </a:r>
          </a:p>
          <a:p>
            <a:pPr marL="514350" lvl="0" indent="-514350" eaLnBrk="1" fontAlgn="auto" hangingPunct="1">
              <a:spcBef>
                <a:spcPct val="20000"/>
              </a:spcBef>
              <a:spcAft>
                <a:spcPts val="0"/>
              </a:spcAft>
              <a:buSzTx/>
              <a:buFont typeface="+mj-lt"/>
              <a:buAutoNum type="arabicPeriod"/>
            </a:pPr>
            <a:r>
              <a:rPr lang="en-US" sz="2600" b="0" kern="1200" dirty="0">
                <a:solidFill>
                  <a:prstClr val="black"/>
                </a:solidFill>
                <a:latin typeface="Calibri"/>
                <a:ea typeface="+mn-ea"/>
                <a:cs typeface="+mn-cs"/>
              </a:rPr>
              <a:t>Caregiver Support, Education, and Respite</a:t>
            </a:r>
          </a:p>
          <a:p>
            <a:pPr marL="514350" lvl="0" indent="-514350" eaLnBrk="1" fontAlgn="auto" hangingPunct="1">
              <a:spcBef>
                <a:spcPct val="20000"/>
              </a:spcBef>
              <a:spcAft>
                <a:spcPts val="0"/>
              </a:spcAft>
              <a:buSzTx/>
              <a:buFont typeface="+mj-lt"/>
              <a:buAutoNum type="arabicPeriod"/>
            </a:pPr>
            <a:r>
              <a:rPr lang="en-US" sz="2600" b="0" kern="1200" dirty="0">
                <a:solidFill>
                  <a:prstClr val="black"/>
                </a:solidFill>
                <a:latin typeface="Calibri"/>
                <a:ea typeface="+mn-ea"/>
                <a:cs typeface="+mn-cs"/>
              </a:rPr>
              <a:t>Initial Diagnosis and Services Navigation</a:t>
            </a:r>
          </a:p>
          <a:p>
            <a:pPr marL="514350" lvl="0" indent="-514350" eaLnBrk="1" fontAlgn="auto" hangingPunct="1">
              <a:spcBef>
                <a:spcPct val="20000"/>
              </a:spcBef>
              <a:spcAft>
                <a:spcPts val="0"/>
              </a:spcAft>
              <a:buSzTx/>
              <a:buFont typeface="+mj-lt"/>
              <a:buAutoNum type="arabicPeriod"/>
            </a:pPr>
            <a:r>
              <a:rPr lang="en-US" sz="2600" b="0" kern="1200" dirty="0">
                <a:solidFill>
                  <a:prstClr val="black"/>
                </a:solidFill>
                <a:latin typeface="Calibri"/>
                <a:ea typeface="+mn-ea"/>
                <a:cs typeface="+mn-cs"/>
              </a:rPr>
              <a:t>Physical Infrastructure</a:t>
            </a:r>
          </a:p>
          <a:p>
            <a:pPr marL="514350" lvl="0" indent="-514350" eaLnBrk="1" fontAlgn="auto" hangingPunct="1">
              <a:spcBef>
                <a:spcPct val="20000"/>
              </a:spcBef>
              <a:spcAft>
                <a:spcPts val="0"/>
              </a:spcAft>
              <a:buSzTx/>
              <a:buFont typeface="+mj-lt"/>
              <a:buAutoNum type="arabicPeriod"/>
            </a:pPr>
            <a:r>
              <a:rPr lang="en-US" sz="2600" b="0" kern="1200" dirty="0">
                <a:solidFill>
                  <a:prstClr val="black"/>
                </a:solidFill>
                <a:latin typeface="Calibri"/>
                <a:ea typeface="+mn-ea"/>
                <a:cs typeface="+mn-cs"/>
              </a:rPr>
              <a:t>Research</a:t>
            </a:r>
          </a:p>
        </p:txBody>
      </p:sp>
    </p:spTree>
    <p:extLst>
      <p:ext uri="{BB962C8B-B14F-4D97-AF65-F5344CB8AC3E}">
        <p14:creationId xmlns:p14="http://schemas.microsoft.com/office/powerpoint/2010/main" val="43913501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36600" y="109538"/>
            <a:ext cx="6654800" cy="762000"/>
          </a:xfrm>
        </p:spPr>
        <p:txBody>
          <a:bodyPr/>
          <a:lstStyle/>
          <a:p>
            <a:r>
              <a:rPr lang="en-US" sz="2000" dirty="0"/>
              <a:t>Prevention and Intervention Framework for Alzheimer’s Disease and Other Dementias (ADRD)</a:t>
            </a:r>
          </a:p>
        </p:txBody>
      </p:sp>
      <p:graphicFrame>
        <p:nvGraphicFramePr>
          <p:cNvPr id="9" name="Diagram 8"/>
          <p:cNvGraphicFramePr/>
          <p:nvPr>
            <p:extLst>
              <p:ext uri="{D42A27DB-BD31-4B8C-83A1-F6EECF244321}">
                <p14:modId xmlns:p14="http://schemas.microsoft.com/office/powerpoint/2010/main" val="3944153070"/>
              </p:ext>
            </p:extLst>
          </p:nvPr>
        </p:nvGraphicFramePr>
        <p:xfrm>
          <a:off x="381000" y="1219200"/>
          <a:ext cx="84582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589699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36600" y="109538"/>
            <a:ext cx="6654800" cy="762000"/>
          </a:xfrm>
        </p:spPr>
        <p:txBody>
          <a:bodyPr/>
          <a:lstStyle/>
          <a:p>
            <a:r>
              <a:rPr lang="en-US" dirty="0"/>
              <a:t>The Path From Policy Recommendations to Sustainable Solutions</a:t>
            </a:r>
          </a:p>
        </p:txBody>
      </p:sp>
      <p:graphicFrame>
        <p:nvGraphicFramePr>
          <p:cNvPr id="6" name="Diagram 5"/>
          <p:cNvGraphicFramePr/>
          <p:nvPr>
            <p:extLst>
              <p:ext uri="{D42A27DB-BD31-4B8C-83A1-F6EECF244321}">
                <p14:modId xmlns:p14="http://schemas.microsoft.com/office/powerpoint/2010/main" val="892877013"/>
              </p:ext>
            </p:extLst>
          </p:nvPr>
        </p:nvGraphicFramePr>
        <p:xfrm>
          <a:off x="304800" y="1143000"/>
          <a:ext cx="83058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Down Arrow Callout 7"/>
          <p:cNvSpPr/>
          <p:nvPr/>
        </p:nvSpPr>
        <p:spPr>
          <a:xfrm>
            <a:off x="914400" y="1735777"/>
            <a:ext cx="1219200" cy="1138646"/>
          </a:xfrm>
          <a:prstGeom prst="downArrowCallout">
            <a:avLst/>
          </a:prstGeom>
          <a:solidFill>
            <a:srgbClr val="C0504D">
              <a:lumMod val="60000"/>
              <a:lumOff val="40000"/>
            </a:srgbClr>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white"/>
                </a:solidFill>
                <a:effectLst/>
                <a:uLnTx/>
                <a:uFillTx/>
                <a:latin typeface="Calibri"/>
                <a:ea typeface="+mn-ea"/>
                <a:cs typeface="+mn-cs"/>
              </a:rPr>
              <a:t>We Are Here</a:t>
            </a:r>
          </a:p>
        </p:txBody>
      </p:sp>
      <p:sp>
        <p:nvSpPr>
          <p:cNvPr id="11" name="Rectangle 10"/>
          <p:cNvSpPr/>
          <p:nvPr/>
        </p:nvSpPr>
        <p:spPr>
          <a:xfrm>
            <a:off x="457200" y="5105400"/>
            <a:ext cx="8382000" cy="609600"/>
          </a:xfrm>
          <a:prstGeom prst="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Calibri"/>
                <a:ea typeface="+mn-ea"/>
                <a:cs typeface="+mn-cs"/>
              </a:rPr>
              <a:t>Leveraging Existing Programs and Networks Can be a Fast Track to Implementation of Sustainable Solutions</a:t>
            </a:r>
          </a:p>
        </p:txBody>
      </p:sp>
    </p:spTree>
    <p:extLst>
      <p:ext uri="{BB962C8B-B14F-4D97-AF65-F5344CB8AC3E}">
        <p14:creationId xmlns:p14="http://schemas.microsoft.com/office/powerpoint/2010/main" val="399448486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36600" y="109538"/>
            <a:ext cx="6654800" cy="762000"/>
          </a:xfrm>
        </p:spPr>
        <p:txBody>
          <a:bodyPr/>
          <a:lstStyle/>
          <a:p>
            <a:r>
              <a:rPr lang="en-US" sz="2350" dirty="0"/>
              <a:t>Example of Charting the Path from a Policy Recommendation to a Sustainable Solution</a:t>
            </a:r>
          </a:p>
        </p:txBody>
      </p:sp>
      <p:sp>
        <p:nvSpPr>
          <p:cNvPr id="9" name="Text Placeholder 3"/>
          <p:cNvSpPr txBox="1">
            <a:spLocks/>
          </p:cNvSpPr>
          <p:nvPr/>
        </p:nvSpPr>
        <p:spPr>
          <a:xfrm>
            <a:off x="304800" y="1234282"/>
            <a:ext cx="4267200" cy="4891882"/>
          </a:xfrm>
          <a:prstGeom prst="rect">
            <a:avLst/>
          </a:prstGeom>
        </p:spPr>
        <p:txBody>
          <a:bodyPr vert="horz" lIns="91440" tIns="45720" rIns="91440" bIns="45720" rtlCol="0">
            <a:normAutofit fontScale="92500" lnSpcReduction="20000"/>
          </a:bodyPr>
          <a:lstStyle>
            <a:lvl1pPr marL="0" indent="0" algn="l" defTabSz="914400" rtl="0" eaLnBrk="1" latinLnBrk="0" hangingPunct="1">
              <a:spcBef>
                <a:spcPct val="2000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1200"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000"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2000" b="1" i="0" u="none" strike="noStrike" kern="1200" cap="none" spc="0" normalizeH="0" baseline="0" noProof="0" dirty="0" smtClean="0">
                <a:ln>
                  <a:noFill/>
                </a:ln>
                <a:solidFill>
                  <a:srgbClr val="1F497D"/>
                </a:solidFill>
                <a:effectLst/>
                <a:uLnTx/>
                <a:uFillTx/>
                <a:latin typeface="Calibri"/>
                <a:ea typeface="+mn-ea"/>
                <a:cs typeface="+mn-cs"/>
              </a:rPr>
              <a:t>Recommendation: </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2000" b="1" i="1" u="none" strike="noStrike" kern="1200" cap="none" spc="0" normalizeH="0" baseline="0" noProof="0" dirty="0" smtClean="0">
                <a:ln>
                  <a:noFill/>
                </a:ln>
                <a:solidFill>
                  <a:sysClr val="windowText" lastClr="000000"/>
                </a:solidFill>
                <a:effectLst/>
                <a:uLnTx/>
                <a:uFillTx/>
                <a:latin typeface="Calibri"/>
                <a:ea typeface="+mn-ea"/>
                <a:cs typeface="+mn-cs"/>
              </a:rPr>
              <a:t>Ensure that All Community and Long-Term Care Providers are Delivering Quality Dementia-Informed Care</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000" b="1" i="0" u="none" strike="noStrike" kern="1200" cap="none" spc="0" normalizeH="0" baseline="0" noProof="0" dirty="0" smtClean="0">
              <a:ln>
                <a:noFill/>
              </a:ln>
              <a:solidFill>
                <a:srgbClr val="1F497D"/>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2000" b="1" i="0" u="none" strike="noStrike" kern="1200" cap="none" spc="0" normalizeH="0" baseline="0" noProof="0" dirty="0" smtClean="0">
                <a:ln>
                  <a:noFill/>
                </a:ln>
                <a:solidFill>
                  <a:srgbClr val="1F497D"/>
                </a:solidFill>
                <a:effectLst/>
                <a:uLnTx/>
                <a:uFillTx/>
                <a:latin typeface="Calibri"/>
                <a:ea typeface="+mn-ea"/>
                <a:cs typeface="+mn-cs"/>
              </a:rPr>
              <a:t>Underlying Problems: </a:t>
            </a:r>
          </a:p>
          <a:p>
            <a:pPr marL="457200" marR="0" lvl="0" indent="-4572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000" b="1" i="0" u="none" strike="noStrike" kern="1200" cap="none" spc="0" normalizeH="0" baseline="0" noProof="0" dirty="0" smtClean="0">
                <a:ln>
                  <a:noFill/>
                </a:ln>
                <a:solidFill>
                  <a:sysClr val="windowText" lastClr="000000"/>
                </a:solidFill>
                <a:effectLst/>
                <a:uLnTx/>
                <a:uFillTx/>
                <a:latin typeface="Calibri"/>
                <a:ea typeface="+mn-ea"/>
                <a:cs typeface="+mn-cs"/>
              </a:rPr>
              <a:t>Poor Quality of Care in the first 12 months after diagnosis prolongs the period of crisis for an individual and the family system (Secondary Prevention)</a:t>
            </a:r>
            <a:endParaRPr kumimoji="0" lang="en-US" sz="2000" b="1" i="1" u="none" strike="noStrike" kern="1200" cap="none" spc="0" normalizeH="0" baseline="0" noProof="0" dirty="0" smtClean="0">
              <a:ln>
                <a:noFill/>
              </a:ln>
              <a:solidFill>
                <a:sysClr val="windowText" lastClr="000000"/>
              </a:solidFill>
              <a:effectLst/>
              <a:uLnTx/>
              <a:uFillTx/>
              <a:latin typeface="Calibri"/>
              <a:ea typeface="+mn-ea"/>
              <a:cs typeface="+mn-cs"/>
            </a:endParaRPr>
          </a:p>
          <a:p>
            <a:pPr marL="457200" marR="0" lvl="0" indent="-4572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000" b="1" i="0" u="none" strike="noStrike" kern="1200" cap="none" spc="0" normalizeH="0" baseline="0" noProof="0" dirty="0" smtClean="0">
                <a:ln>
                  <a:noFill/>
                </a:ln>
                <a:solidFill>
                  <a:sysClr val="windowText" lastClr="000000"/>
                </a:solidFill>
                <a:effectLst/>
                <a:uLnTx/>
                <a:uFillTx/>
                <a:latin typeface="Calibri"/>
                <a:ea typeface="+mn-ea"/>
                <a:cs typeface="+mn-cs"/>
              </a:rPr>
              <a:t>Poor Quality of Care exacerbates symptoms or accelerates patients’ functional decline for the chronic nature of ADRD (Tertiary Prevention)</a:t>
            </a:r>
          </a:p>
          <a:p>
            <a:pPr marL="457200" marR="0" lvl="0" indent="-4572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2000" b="1" i="0" u="none" strike="noStrike" kern="1200" cap="none" spc="0" normalizeH="0" baseline="0" noProof="0" dirty="0" smtClean="0">
                <a:ln>
                  <a:noFill/>
                </a:ln>
                <a:solidFill>
                  <a:sysClr val="windowText" lastClr="000000"/>
                </a:solidFill>
                <a:effectLst/>
                <a:uLnTx/>
                <a:uFillTx/>
                <a:latin typeface="Calibri"/>
                <a:ea typeface="+mn-ea"/>
                <a:cs typeface="+mn-cs"/>
              </a:rPr>
              <a:t>Poor Quality of Care creates additional stressors for families and caregivers (Tertiary Prevention)</a:t>
            </a: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000" b="1" i="0" u="none" strike="noStrike" kern="1200" cap="none" spc="0" normalizeH="0" baseline="0" noProof="0" dirty="0" smtClean="0">
              <a:ln>
                <a:noFill/>
              </a:ln>
              <a:solidFill>
                <a:srgbClr val="1F497D"/>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000" b="1" i="0" u="none" strike="noStrike" kern="1200" cap="none" spc="0" normalizeH="0" baseline="0" noProof="0" dirty="0" smtClean="0">
              <a:ln>
                <a:noFill/>
              </a:ln>
              <a:solidFill>
                <a:srgbClr val="1F497D"/>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2000" b="1" i="0" u="none" strike="noStrike" kern="1200" cap="none" spc="0" normalizeH="0" baseline="0" noProof="0" dirty="0">
              <a:ln>
                <a:noFill/>
              </a:ln>
              <a:solidFill>
                <a:sysClr val="windowText" lastClr="000000"/>
              </a:solidFill>
              <a:effectLst/>
              <a:uLnTx/>
              <a:uFillTx/>
              <a:latin typeface="Calibri"/>
              <a:ea typeface="+mn-ea"/>
              <a:cs typeface="+mn-cs"/>
            </a:endParaRPr>
          </a:p>
        </p:txBody>
      </p:sp>
      <p:sp>
        <p:nvSpPr>
          <p:cNvPr id="12" name="Content Placeholder 2"/>
          <p:cNvSpPr txBox="1">
            <a:spLocks/>
          </p:cNvSpPr>
          <p:nvPr/>
        </p:nvSpPr>
        <p:spPr>
          <a:xfrm>
            <a:off x="4930239" y="1234281"/>
            <a:ext cx="3733800" cy="548640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smtClean="0">
                <a:ln>
                  <a:noFill/>
                </a:ln>
                <a:solidFill>
                  <a:srgbClr val="1F497D"/>
                </a:solidFill>
                <a:effectLst/>
                <a:uLnTx/>
                <a:uFillTx/>
                <a:latin typeface="Calibri"/>
                <a:ea typeface="+mn-ea"/>
                <a:cs typeface="+mn-cs"/>
              </a:rPr>
              <a:t>Develop Plan for Recommendation:</a:t>
            </a:r>
          </a:p>
          <a:p>
            <a:pPr marL="228600" marR="0" lvl="0" indent="-2286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What measures will indicate high quality of medical and supportive care for individuals and families living with ADRD in the first 12 months after diagnosis? How should quality measures be tied to stage of disease?</a:t>
            </a:r>
          </a:p>
          <a:p>
            <a:pPr marL="228600" marR="0" lvl="0" indent="-2286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How will we gather and analyze these measurements? Can we leverage existing tools/processes?</a:t>
            </a:r>
          </a:p>
          <a:p>
            <a:pPr marL="228600" marR="0" lvl="0" indent="-2286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How much will it cost to collect and analyze quality of medical and supportive care data?</a:t>
            </a:r>
          </a:p>
          <a:p>
            <a:pPr marL="228600" marR="0" lvl="0" indent="-2286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Which entity should track, analyze, and report back to the Council on quality improvement progress over time?</a:t>
            </a:r>
          </a:p>
          <a:p>
            <a:pPr marL="228600" marR="0" lvl="0" indent="-2286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What are the risks to sustainability?</a:t>
            </a:r>
          </a:p>
          <a:p>
            <a:pPr marL="228600" marR="0" lvl="0" indent="-2286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What should be accomplished in 1-2, 3-4, 5+ year time frames?</a:t>
            </a:r>
          </a:p>
          <a:p>
            <a:pPr marL="228600" marR="0" lvl="0" indent="-228600" algn="l" defTabSz="914400" rtl="0" eaLnBrk="1" fontAlgn="auto" latinLnBrk="0" hangingPunct="1">
              <a:lnSpc>
                <a:spcPct val="100000"/>
              </a:lnSpc>
              <a:spcBef>
                <a:spcPct val="20000"/>
              </a:spcBef>
              <a:spcAft>
                <a:spcPts val="0"/>
              </a:spcAft>
              <a:buClrTx/>
              <a:buSzTx/>
              <a:buFont typeface="+mj-lt"/>
              <a:buAutoNum type="arabicPeriod"/>
              <a:tabLst/>
              <a:defRPr/>
            </a:pPr>
            <a:r>
              <a:rPr kumimoji="0" lang="en-US" sz="1800" b="0" i="0" u="none" strike="noStrike" kern="1200" cap="none" spc="0" normalizeH="0" baseline="0" noProof="0" dirty="0" smtClean="0">
                <a:ln>
                  <a:noFill/>
                </a:ln>
                <a:solidFill>
                  <a:sysClr val="windowText" lastClr="000000"/>
                </a:solidFill>
                <a:effectLst/>
                <a:uLnTx/>
                <a:uFillTx/>
                <a:latin typeface="Calibri"/>
                <a:ea typeface="+mn-ea"/>
                <a:cs typeface="+mn-cs"/>
              </a:rPr>
              <a:t>Will the Council adopt this plan?</a:t>
            </a:r>
          </a:p>
        </p:txBody>
      </p:sp>
    </p:spTree>
    <p:extLst>
      <p:ext uri="{BB962C8B-B14F-4D97-AF65-F5344CB8AC3E}">
        <p14:creationId xmlns:p14="http://schemas.microsoft.com/office/powerpoint/2010/main" val="98934624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4967</TotalTime>
  <Words>1459</Words>
  <Application>Microsoft Office PowerPoint</Application>
  <PresentationFormat>On-screen Show (4:3)</PresentationFormat>
  <Paragraphs>215</Paragraphs>
  <Slides>12</Slides>
  <Notes>12</Notes>
  <HiddenSlides>0</HiddenSlides>
  <MMClips>0</MMClips>
  <ScaleCrop>false</ScaleCrop>
  <HeadingPairs>
    <vt:vector size="4" baseType="variant">
      <vt:variant>
        <vt:lpstr>Theme</vt:lpstr>
      </vt:variant>
      <vt:variant>
        <vt:i4>6</vt:i4>
      </vt:variant>
      <vt:variant>
        <vt:lpstr>Slide Titles</vt:lpstr>
      </vt:variant>
      <vt:variant>
        <vt:i4>12</vt:i4>
      </vt:variant>
    </vt:vector>
  </HeadingPairs>
  <TitlesOfParts>
    <vt:vector size="18" baseType="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PowerPoint Presentation</vt:lpstr>
      <vt:lpstr>Agenda</vt:lpstr>
      <vt:lpstr>Council Members</vt:lpstr>
      <vt:lpstr>Recap Work Completed in Year 1</vt:lpstr>
      <vt:lpstr>Council’s Charter</vt:lpstr>
      <vt:lpstr>Seven Themes Distilled from Recommendations</vt:lpstr>
      <vt:lpstr>Prevention and Intervention Framework for Alzheimer’s Disease and Other Dementias (ADRD)</vt:lpstr>
      <vt:lpstr>The Path From Policy Recommendations to Sustainable Solutions</vt:lpstr>
      <vt:lpstr>Example of Charting the Path from a Policy Recommendation to a Sustainable Solution</vt:lpstr>
      <vt:lpstr>PowerPoint Presentation</vt:lpstr>
      <vt:lpstr>Schedule and Structure of 2020                           ADRD Council Meetings</vt:lpstr>
      <vt:lpstr>Commission Staff Contact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MacLeod, Pam (ELD)</cp:lastModifiedBy>
  <cp:revision>570</cp:revision>
  <cp:lastPrinted>2020-02-14T19:21:17Z</cp:lastPrinted>
  <dcterms:created xsi:type="dcterms:W3CDTF">2014-04-27T20:43:35Z</dcterms:created>
  <dcterms:modified xsi:type="dcterms:W3CDTF">2020-02-14T19:21:19Z</dcterms:modified>
</cp:coreProperties>
</file>