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49"/>
  </p:notesMasterIdLst>
  <p:handoutMasterIdLst>
    <p:handoutMasterId r:id="rId50"/>
  </p:handoutMasterIdLst>
  <p:sldIdLst>
    <p:sldId id="472" r:id="rId7"/>
    <p:sldId id="525" r:id="rId8"/>
    <p:sldId id="523" r:id="rId9"/>
    <p:sldId id="556" r:id="rId10"/>
    <p:sldId id="557" r:id="rId11"/>
    <p:sldId id="562" r:id="rId12"/>
    <p:sldId id="559" r:id="rId13"/>
    <p:sldId id="560" r:id="rId14"/>
    <p:sldId id="561" r:id="rId15"/>
    <p:sldId id="526" r:id="rId16"/>
    <p:sldId id="528" r:id="rId17"/>
    <p:sldId id="503" r:id="rId18"/>
    <p:sldId id="502" r:id="rId19"/>
    <p:sldId id="529" r:id="rId20"/>
    <p:sldId id="494" r:id="rId21"/>
    <p:sldId id="548" r:id="rId22"/>
    <p:sldId id="549" r:id="rId23"/>
    <p:sldId id="515" r:id="rId24"/>
    <p:sldId id="550" r:id="rId25"/>
    <p:sldId id="551" r:id="rId26"/>
    <p:sldId id="552" r:id="rId27"/>
    <p:sldId id="516" r:id="rId28"/>
    <p:sldId id="553" r:id="rId29"/>
    <p:sldId id="517" r:id="rId30"/>
    <p:sldId id="535" r:id="rId31"/>
    <p:sldId id="506" r:id="rId32"/>
    <p:sldId id="507" r:id="rId33"/>
    <p:sldId id="511" r:id="rId34"/>
    <p:sldId id="509" r:id="rId35"/>
    <p:sldId id="510" r:id="rId36"/>
    <p:sldId id="512" r:id="rId37"/>
    <p:sldId id="513" r:id="rId38"/>
    <p:sldId id="514" r:id="rId39"/>
    <p:sldId id="505" r:id="rId40"/>
    <p:sldId id="536" r:id="rId41"/>
    <p:sldId id="537" r:id="rId42"/>
    <p:sldId id="518" r:id="rId43"/>
    <p:sldId id="519" r:id="rId44"/>
    <p:sldId id="520" r:id="rId45"/>
    <p:sldId id="522" r:id="rId46"/>
    <p:sldId id="544" r:id="rId47"/>
    <p:sldId id="563" r:id="rId4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768">
          <p15:clr>
            <a:srgbClr val="A4A3A4"/>
          </p15:clr>
        </p15:guide>
        <p15:guide id="4" pos="24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9E"/>
    <a:srgbClr val="023467"/>
    <a:srgbClr val="013366"/>
    <a:srgbClr val="FFC000"/>
    <a:srgbClr val="D2F0FE"/>
    <a:srgbClr val="F4BB05"/>
    <a:srgbClr val="FFCC05"/>
    <a:srgbClr val="FFC70A"/>
    <a:srgbClr val="E6AF00"/>
    <a:srgbClr val="6F43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114" d="100"/>
          <a:sy n="114" d="100"/>
        </p:scale>
        <p:origin x="1560" y="84"/>
      </p:cViewPr>
      <p:guideLst>
        <p:guide orient="horz" pos="2160"/>
        <p:guide pos="2880"/>
        <p:guide orient="horz" pos="768"/>
        <p:guide pos="2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3828" y="-3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8" Type="http://schemas.openxmlformats.org/officeDocument/2006/relationships/slide" Target="slides/slide2.xml"/><Relationship Id="rId51" Type="http://schemas.openxmlformats.org/officeDocument/2006/relationships/commentAuthors" Target="commentAuthors.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F5B686-C8D3-474E-9C8C-C13D8CC88398}" type="doc">
      <dgm:prSet loTypeId="urn:microsoft.com/office/officeart/2005/8/layout/vList6" loCatId="process" qsTypeId="urn:microsoft.com/office/officeart/2005/8/quickstyle/simple5" qsCatId="simple" csTypeId="urn:microsoft.com/office/officeart/2005/8/colors/accent1_2" csCatId="accent1" phldr="1"/>
      <dgm:spPr/>
      <dgm:t>
        <a:bodyPr/>
        <a:lstStyle/>
        <a:p>
          <a:endParaRPr lang="en-US"/>
        </a:p>
      </dgm:t>
    </dgm:pt>
    <dgm:pt modelId="{4945C58A-2ED8-4C01-8676-BBB8AEFE27D8}">
      <dgm:prSet phldrT="[Text]" custT="1"/>
      <dgm:spPr>
        <a:solidFill>
          <a:srgbClr val="E6AF00"/>
        </a:solidFill>
        <a:ln w="28575">
          <a:solidFill>
            <a:srgbClr val="013366"/>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gm:spPr>
      <dgm:t>
        <a:bodyPr/>
        <a:lstStyle/>
        <a:p>
          <a:r>
            <a:rPr lang="en-US" sz="1400" b="1" dirty="0">
              <a:ln>
                <a:noFill/>
              </a:ln>
              <a:solidFill>
                <a:schemeClr val="tx1"/>
              </a:solidFill>
              <a:latin typeface="Calibri" panose="020F0502020204030204" pitchFamily="34" charset="0"/>
              <a:cs typeface="Calibri" panose="020F0502020204030204" pitchFamily="34" charset="0"/>
            </a:rPr>
            <a:t>March 2019 - </a:t>
          </a:r>
        </a:p>
        <a:p>
          <a:r>
            <a:rPr lang="en-US" sz="1400" b="1" dirty="0">
              <a:ln>
                <a:noFill/>
              </a:ln>
              <a:solidFill>
                <a:schemeClr val="tx1"/>
              </a:solidFill>
              <a:latin typeface="Calibri" panose="020F0502020204030204" pitchFamily="34" charset="0"/>
              <a:cs typeface="Calibri" panose="020F0502020204030204" pitchFamily="34" charset="0"/>
            </a:rPr>
            <a:t>December 2019</a:t>
          </a:r>
        </a:p>
      </dgm:t>
    </dgm:pt>
    <dgm:pt modelId="{555B6385-8EAA-4233-A7A1-F2728DE59251}" type="parTrans" cxnId="{B39E94F6-FD5D-43A8-AF86-E54FA4C73E2E}">
      <dgm:prSet/>
      <dgm:spPr/>
      <dgm:t>
        <a:bodyPr/>
        <a:lstStyle/>
        <a:p>
          <a:endParaRPr lang="en-US"/>
        </a:p>
      </dgm:t>
    </dgm:pt>
    <dgm:pt modelId="{79FBB01C-15F7-47D0-9D1A-976DE8B9B2C2}" type="sibTrans" cxnId="{B39E94F6-FD5D-43A8-AF86-E54FA4C73E2E}">
      <dgm:prSet/>
      <dgm:spPr/>
      <dgm:t>
        <a:bodyPr/>
        <a:lstStyle/>
        <a:p>
          <a:endParaRPr lang="en-US"/>
        </a:p>
      </dgm:t>
    </dgm:pt>
    <dgm:pt modelId="{DC23148E-91C2-4FE8-8BC7-37F66C4731E3}">
      <dgm:prSet phldrT="[Text]" custT="1"/>
      <dgm:spPr>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gm:spPr>
      <dgm:t>
        <a:bodyPr/>
        <a:lstStyle/>
        <a:p>
          <a:r>
            <a:rPr lang="en-US" sz="1400" b="1" dirty="0">
              <a:solidFill>
                <a:schemeClr val="tx1"/>
              </a:solidFill>
              <a:latin typeface="Calibri" panose="020F0502020204030204" pitchFamily="34" charset="0"/>
              <a:cs typeface="Calibri" panose="020F0502020204030204" pitchFamily="34" charset="0"/>
            </a:rPr>
            <a:t>January 2020 -  </a:t>
          </a:r>
        </a:p>
        <a:p>
          <a:r>
            <a:rPr lang="en-US" sz="1400" b="1" dirty="0">
              <a:solidFill>
                <a:schemeClr val="tx1"/>
              </a:solidFill>
              <a:latin typeface="Calibri" panose="020F0502020204030204" pitchFamily="34" charset="0"/>
              <a:cs typeface="Calibri" panose="020F0502020204030204" pitchFamily="34" charset="0"/>
            </a:rPr>
            <a:t>February 2020</a:t>
          </a:r>
        </a:p>
      </dgm:t>
    </dgm:pt>
    <dgm:pt modelId="{EFB5BAA3-BBC9-4765-B221-49B507E1E9C2}" type="parTrans" cxnId="{5FFE6D29-6747-4121-890B-A323D44CB4D7}">
      <dgm:prSet/>
      <dgm:spPr/>
      <dgm:t>
        <a:bodyPr/>
        <a:lstStyle/>
        <a:p>
          <a:endParaRPr lang="en-US"/>
        </a:p>
      </dgm:t>
    </dgm:pt>
    <dgm:pt modelId="{CACD00E1-6D34-49A4-B5F8-B1AF82E7AA87}" type="sibTrans" cxnId="{5FFE6D29-6747-4121-890B-A323D44CB4D7}">
      <dgm:prSet/>
      <dgm:spPr/>
      <dgm:t>
        <a:bodyPr/>
        <a:lstStyle/>
        <a:p>
          <a:endParaRPr lang="en-US"/>
        </a:p>
      </dgm:t>
    </dgm:pt>
    <dgm:pt modelId="{1207BA0C-4525-4220-A5A9-A42EB5796A23}">
      <dgm:prSet phldrT="[Text]" custT="1"/>
      <dgm:spPr>
        <a:solidFill>
          <a:schemeClr val="bg1">
            <a:lumMod val="95000"/>
            <a:alpha val="90000"/>
          </a:schemeClr>
        </a:solidFill>
        <a:ln w="19050">
          <a:solidFill>
            <a:srgbClr val="023467"/>
          </a:solidFill>
        </a:ln>
      </dgm:spPr>
      <dgm:t>
        <a:bodyPr/>
        <a:lstStyle/>
        <a:p>
          <a:pPr>
            <a:lnSpc>
              <a:spcPct val="100000"/>
            </a:lnSpc>
          </a:pPr>
          <a:r>
            <a:rPr lang="en-US" sz="1400" b="1" dirty="0">
              <a:latin typeface="Calibri" panose="020F0502020204030204" pitchFamily="34" charset="0"/>
              <a:cs typeface="Calibri" panose="020F0502020204030204" pitchFamily="34" charset="0"/>
            </a:rPr>
            <a:t>Identified seven workstreams</a:t>
          </a:r>
        </a:p>
      </dgm:t>
    </dgm:pt>
    <dgm:pt modelId="{F98E9AAA-6E3D-4EBF-AE07-24729B682233}" type="parTrans" cxnId="{C1CB73BB-CF77-4378-8386-750916239AB3}">
      <dgm:prSet/>
      <dgm:spPr/>
      <dgm:t>
        <a:bodyPr/>
        <a:lstStyle/>
        <a:p>
          <a:endParaRPr lang="en-US"/>
        </a:p>
      </dgm:t>
    </dgm:pt>
    <dgm:pt modelId="{32A47CD7-1E75-418D-B9A2-3B372F1018DA}" type="sibTrans" cxnId="{C1CB73BB-CF77-4378-8386-750916239AB3}">
      <dgm:prSet/>
      <dgm:spPr/>
      <dgm:t>
        <a:bodyPr/>
        <a:lstStyle/>
        <a:p>
          <a:endParaRPr lang="en-US"/>
        </a:p>
      </dgm:t>
    </dgm:pt>
    <dgm:pt modelId="{B1E2D06B-D385-4AFC-8239-6CC6054D0A1E}">
      <dgm:prSet phldrT="[Text]" custT="1"/>
      <dgm:spPr>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gm:spPr>
      <dgm:t>
        <a:bodyPr/>
        <a:lstStyle/>
        <a:p>
          <a:r>
            <a:rPr lang="en-US" sz="1400" b="1" dirty="0">
              <a:solidFill>
                <a:schemeClr val="tx1"/>
              </a:solidFill>
              <a:latin typeface="Calibri" panose="020F0502020204030204" pitchFamily="34" charset="0"/>
              <a:cs typeface="Calibri" panose="020F0502020204030204" pitchFamily="34" charset="0"/>
            </a:rPr>
            <a:t>March 2020 - </a:t>
          </a:r>
        </a:p>
        <a:p>
          <a:r>
            <a:rPr lang="en-US" sz="1400" b="1" dirty="0">
              <a:solidFill>
                <a:schemeClr val="tx1"/>
              </a:solidFill>
              <a:latin typeface="Calibri" panose="020F0502020204030204" pitchFamily="34" charset="0"/>
              <a:cs typeface="Calibri" panose="020F0502020204030204" pitchFamily="34" charset="0"/>
            </a:rPr>
            <a:t>July 2020 </a:t>
          </a:r>
        </a:p>
      </dgm:t>
    </dgm:pt>
    <dgm:pt modelId="{FFA9AD79-17D0-4EFC-9F65-EB8C2DAA88F3}" type="parTrans" cxnId="{C39A2FE9-CE58-43FA-98C1-98C9C489D05F}">
      <dgm:prSet/>
      <dgm:spPr/>
      <dgm:t>
        <a:bodyPr/>
        <a:lstStyle/>
        <a:p>
          <a:endParaRPr lang="en-US"/>
        </a:p>
      </dgm:t>
    </dgm:pt>
    <dgm:pt modelId="{F2F4D25E-F056-4CD6-B845-FD602CC6F4CF}" type="sibTrans" cxnId="{C39A2FE9-CE58-43FA-98C1-98C9C489D05F}">
      <dgm:prSet/>
      <dgm:spPr/>
      <dgm:t>
        <a:bodyPr/>
        <a:lstStyle/>
        <a:p>
          <a:endParaRPr lang="en-US"/>
        </a:p>
      </dgm:t>
    </dgm:pt>
    <dgm:pt modelId="{10BFF6C8-6128-46B3-8AA7-558FB2161162}">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buClr>
              <a:srgbClr val="000000"/>
            </a:buClr>
            <a:buSzPts val="1200"/>
            <a:buFont typeface="Symbol" panose="05050102010706020507" pitchFamily="18" charset="2"/>
            <a:buChar char=""/>
          </a:pPr>
          <a:r>
            <a:rPr lang="en-US" sz="1400" b="1" dirty="0">
              <a:latin typeface="Calibri" panose="020F0502020204030204" pitchFamily="34" charset="0"/>
              <a:cs typeface="Calibri" panose="020F0502020204030204" pitchFamily="34" charset="0"/>
            </a:rPr>
            <a:t>Placed Council work "on hold" due to COVID-19 outbreak (except for one workstream)</a:t>
          </a:r>
          <a:r>
            <a:rPr lang="en-US" sz="1300" b="1" baseline="30000" dirty="0"/>
            <a:t>1</a:t>
          </a:r>
        </a:p>
      </dgm:t>
    </dgm:pt>
    <dgm:pt modelId="{438942CA-AC4E-498C-91BA-9BFB240BD786}" type="parTrans" cxnId="{0A6B3B56-1BC2-4EC8-9282-CE0C13A36899}">
      <dgm:prSet/>
      <dgm:spPr/>
      <dgm:t>
        <a:bodyPr/>
        <a:lstStyle/>
        <a:p>
          <a:endParaRPr lang="en-US"/>
        </a:p>
      </dgm:t>
    </dgm:pt>
    <dgm:pt modelId="{DD52E90D-99FE-4588-BC07-70758CBBBBDC}" type="sibTrans" cxnId="{0A6B3B56-1BC2-4EC8-9282-CE0C13A36899}">
      <dgm:prSet/>
      <dgm:spPr/>
      <dgm:t>
        <a:bodyPr/>
        <a:lstStyle/>
        <a:p>
          <a:endParaRPr lang="en-US"/>
        </a:p>
      </dgm:t>
    </dgm:pt>
    <dgm:pt modelId="{999F6CAF-FC4C-415D-9EFF-815833692C9E}">
      <dgm:prSet phldrT="[Text]" custT="1"/>
      <dgm:spPr>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gm:spPr>
      <dgm:t>
        <a:bodyPr/>
        <a:lstStyle/>
        <a:p>
          <a:r>
            <a:rPr lang="en-US" sz="1400" b="1" dirty="0">
              <a:solidFill>
                <a:schemeClr val="tx1"/>
              </a:solidFill>
              <a:latin typeface="Calibri" panose="020F0502020204030204" pitchFamily="34" charset="0"/>
              <a:cs typeface="Calibri" panose="020F0502020204030204" pitchFamily="34" charset="0"/>
            </a:rPr>
            <a:t>August 2020 - </a:t>
          </a:r>
        </a:p>
        <a:p>
          <a:r>
            <a:rPr lang="en-US" sz="1400" b="1" dirty="0">
              <a:solidFill>
                <a:schemeClr val="tx1"/>
              </a:solidFill>
              <a:latin typeface="Calibri" panose="020F0502020204030204" pitchFamily="34" charset="0"/>
              <a:cs typeface="Calibri" panose="020F0502020204030204" pitchFamily="34" charset="0"/>
            </a:rPr>
            <a:t>September 2020 </a:t>
          </a:r>
        </a:p>
      </dgm:t>
    </dgm:pt>
    <dgm:pt modelId="{8D70BAEF-5B04-4481-AD8D-3E432DE2EEC9}" type="parTrans" cxnId="{B1B390EF-D325-45DA-B6F6-802AC890DA3D}">
      <dgm:prSet/>
      <dgm:spPr/>
      <dgm:t>
        <a:bodyPr/>
        <a:lstStyle/>
        <a:p>
          <a:endParaRPr lang="en-US"/>
        </a:p>
      </dgm:t>
    </dgm:pt>
    <dgm:pt modelId="{2AC74984-26F9-44A6-AF72-D26282BF000E}" type="sibTrans" cxnId="{B1B390EF-D325-45DA-B6F6-802AC890DA3D}">
      <dgm:prSet/>
      <dgm:spPr/>
      <dgm:t>
        <a:bodyPr/>
        <a:lstStyle/>
        <a:p>
          <a:endParaRPr lang="en-US"/>
        </a:p>
      </dgm:t>
    </dgm:pt>
    <dgm:pt modelId="{F06A959C-A996-4D0F-B9C5-0272150E3A2F}">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r>
            <a:rPr lang="en-US" sz="1400" b="1" dirty="0">
              <a:latin typeface="Calibri" panose="020F0502020204030204" pitchFamily="34" charset="0"/>
              <a:cs typeface="Calibri" panose="020F0502020204030204" pitchFamily="34" charset="0"/>
            </a:rPr>
            <a:t>Identified Council members to lead workgroups and recruited stakeholders to participate</a:t>
          </a:r>
        </a:p>
      </dgm:t>
    </dgm:pt>
    <dgm:pt modelId="{9503B69A-F6DB-4652-9AA0-17280F3C0495}" type="parTrans" cxnId="{781BB286-61E1-440D-AF37-7B40A80EA1F7}">
      <dgm:prSet/>
      <dgm:spPr/>
      <dgm:t>
        <a:bodyPr/>
        <a:lstStyle/>
        <a:p>
          <a:endParaRPr lang="en-US"/>
        </a:p>
      </dgm:t>
    </dgm:pt>
    <dgm:pt modelId="{258DE7B0-1EDA-43A0-85B8-E96944571316}" type="sibTrans" cxnId="{781BB286-61E1-440D-AF37-7B40A80EA1F7}">
      <dgm:prSet/>
      <dgm:spPr/>
      <dgm:t>
        <a:bodyPr/>
        <a:lstStyle/>
        <a:p>
          <a:endParaRPr lang="en-US"/>
        </a:p>
      </dgm:t>
    </dgm:pt>
    <dgm:pt modelId="{CED0F042-99ED-40F8-A29A-C8AC91F66D41}">
      <dgm:prSet phldrT="[Text]" custT="1"/>
      <dgm:spPr>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gm:spPr>
      <dgm:t>
        <a:bodyPr/>
        <a:lstStyle/>
        <a:p>
          <a:r>
            <a:rPr lang="en-US" sz="1400" b="1" dirty="0">
              <a:solidFill>
                <a:schemeClr val="tx1"/>
              </a:solidFill>
              <a:latin typeface="Calibri" panose="020F0502020204030204" pitchFamily="34" charset="0"/>
              <a:cs typeface="Calibri" panose="020F0502020204030204" pitchFamily="34" charset="0"/>
            </a:rPr>
            <a:t>October 2020 - </a:t>
          </a:r>
        </a:p>
        <a:p>
          <a:r>
            <a:rPr lang="en-US" sz="1400" b="1" dirty="0">
              <a:solidFill>
                <a:schemeClr val="tx1"/>
              </a:solidFill>
              <a:latin typeface="Calibri" panose="020F0502020204030204" pitchFamily="34" charset="0"/>
              <a:cs typeface="Calibri" panose="020F0502020204030204" pitchFamily="34" charset="0"/>
            </a:rPr>
            <a:t>February 9, 2021 </a:t>
          </a:r>
          <a:endParaRPr lang="en-US" sz="1400" dirty="0">
            <a:solidFill>
              <a:schemeClr val="tx1"/>
            </a:solidFill>
            <a:latin typeface="Calibri" panose="020F0502020204030204" pitchFamily="34" charset="0"/>
            <a:cs typeface="Calibri" panose="020F0502020204030204" pitchFamily="34" charset="0"/>
          </a:endParaRPr>
        </a:p>
      </dgm:t>
    </dgm:pt>
    <dgm:pt modelId="{9683862B-8DF2-4E49-AE96-473C378619E6}" type="parTrans" cxnId="{D76A6C5A-4666-4D23-8B06-227ED2604B30}">
      <dgm:prSet/>
      <dgm:spPr/>
      <dgm:t>
        <a:bodyPr/>
        <a:lstStyle/>
        <a:p>
          <a:endParaRPr lang="en-US"/>
        </a:p>
      </dgm:t>
    </dgm:pt>
    <dgm:pt modelId="{1DBF15A4-6D97-4C7A-BC82-9381D3ED3C28}" type="sibTrans" cxnId="{D76A6C5A-4666-4D23-8B06-227ED2604B30}">
      <dgm:prSet/>
      <dgm:spPr/>
      <dgm:t>
        <a:bodyPr/>
        <a:lstStyle/>
        <a:p>
          <a:endParaRPr lang="en-US"/>
        </a:p>
      </dgm:t>
    </dgm:pt>
    <dgm:pt modelId="{F922082C-DB0A-46C7-8CA5-01631C998ED9}">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r>
            <a:rPr lang="en-US" sz="1400" b="1" dirty="0">
              <a:latin typeface="Calibri" panose="020F0502020204030204" pitchFamily="34" charset="0"/>
              <a:cs typeface="Calibri" panose="020F0502020204030204" pitchFamily="34" charset="0"/>
            </a:rPr>
            <a:t>Workgroups identified and prioritized issues, and presented recommendations to Council</a:t>
          </a:r>
        </a:p>
      </dgm:t>
    </dgm:pt>
    <dgm:pt modelId="{2B1263B5-1462-44AD-A8B0-225C504DD0CE}" type="parTrans" cxnId="{311E0536-4581-40F9-9882-F1D4822427E1}">
      <dgm:prSet/>
      <dgm:spPr/>
      <dgm:t>
        <a:bodyPr/>
        <a:lstStyle/>
        <a:p>
          <a:endParaRPr lang="en-US"/>
        </a:p>
      </dgm:t>
    </dgm:pt>
    <dgm:pt modelId="{B1F84790-F2EC-47AD-BB9E-9705B8415306}" type="sibTrans" cxnId="{311E0536-4581-40F9-9882-F1D4822427E1}">
      <dgm:prSet/>
      <dgm:spPr/>
      <dgm:t>
        <a:bodyPr/>
        <a:lstStyle/>
        <a:p>
          <a:endParaRPr lang="en-US"/>
        </a:p>
      </dgm:t>
    </dgm:pt>
    <dgm:pt modelId="{F556DEB9-80F0-442F-B468-FD7A58A9031B}">
      <dgm:prSet custT="1"/>
      <dgm:spPr>
        <a:solidFill>
          <a:schemeClr val="bg1">
            <a:lumMod val="95000"/>
            <a:alpha val="90000"/>
          </a:schemeClr>
        </a:solidFill>
        <a:ln w="19050">
          <a:solidFill>
            <a:srgbClr val="013366"/>
          </a:solidFill>
        </a:ln>
      </dgm:spPr>
      <dgm:t>
        <a:bodyPr/>
        <a:lstStyle/>
        <a:p>
          <a:pPr>
            <a:lnSpc>
              <a:spcPts val="1680"/>
            </a:lnSpc>
            <a:spcBef>
              <a:spcPts val="0"/>
            </a:spcBef>
            <a:spcAft>
              <a:spcPts val="0"/>
            </a:spcAft>
            <a:buClr>
              <a:srgbClr val="000000"/>
            </a:buClr>
            <a:buSzPts val="1200"/>
            <a:buFont typeface="Symbol" panose="05050102010706020507" pitchFamily="18" charset="2"/>
            <a:buChar char=""/>
          </a:pPr>
          <a:r>
            <a:rPr lang="en-US" sz="1400" b="1" dirty="0">
              <a:latin typeface="Calibri" panose="020F0502020204030204" pitchFamily="34" charset="0"/>
              <a:cs typeface="Calibri" panose="020F0502020204030204" pitchFamily="34" charset="0"/>
            </a:rPr>
            <a:t>Listened to individuals and families affected by dementia</a:t>
          </a:r>
        </a:p>
      </dgm:t>
    </dgm:pt>
    <dgm:pt modelId="{AD0C74BE-56AD-4D2F-82D2-512B2D33C4EC}" type="parTrans" cxnId="{0068AECA-B7A2-441D-B845-B3306DC4019D}">
      <dgm:prSet/>
      <dgm:spPr/>
      <dgm:t>
        <a:bodyPr/>
        <a:lstStyle/>
        <a:p>
          <a:endParaRPr lang="en-US"/>
        </a:p>
      </dgm:t>
    </dgm:pt>
    <dgm:pt modelId="{1936D54B-DDC2-4976-995A-25B5B7FD4B66}" type="sibTrans" cxnId="{0068AECA-B7A2-441D-B845-B3306DC4019D}">
      <dgm:prSet/>
      <dgm:spPr/>
      <dgm:t>
        <a:bodyPr/>
        <a:lstStyle/>
        <a:p>
          <a:endParaRPr lang="en-US"/>
        </a:p>
      </dgm:t>
    </dgm:pt>
    <dgm:pt modelId="{EDE1419B-36B3-4B40-A934-D329C871C3C0}">
      <dgm:prSet phldrT="[Text]" custT="1"/>
      <dgm:spPr>
        <a:solidFill>
          <a:schemeClr val="bg1">
            <a:lumMod val="95000"/>
            <a:alpha val="90000"/>
          </a:schemeClr>
        </a:solidFill>
        <a:ln w="19050">
          <a:solidFill>
            <a:srgbClr val="023467"/>
          </a:solidFill>
        </a:ln>
      </dgm:spPr>
      <dgm:t>
        <a:bodyPr/>
        <a:lstStyle/>
        <a:p>
          <a:pPr>
            <a:lnSpc>
              <a:spcPct val="100000"/>
            </a:lnSpc>
          </a:pPr>
          <a:r>
            <a:rPr lang="en-US" sz="1400" b="1" dirty="0">
              <a:latin typeface="Calibri" panose="020F0502020204030204" pitchFamily="34" charset="0"/>
              <a:cs typeface="Calibri" panose="020F0502020204030204" pitchFamily="34" charset="0"/>
            </a:rPr>
            <a:t>Formulated preliminary goals by workstream</a:t>
          </a:r>
        </a:p>
      </dgm:t>
    </dgm:pt>
    <dgm:pt modelId="{1FF97978-2785-4B11-A4FB-780B5CDFA27C}" type="parTrans" cxnId="{A9C41CE5-A048-4FC3-8905-A079FEA88E63}">
      <dgm:prSet/>
      <dgm:spPr/>
      <dgm:t>
        <a:bodyPr/>
        <a:lstStyle/>
        <a:p>
          <a:endParaRPr lang="en-US"/>
        </a:p>
      </dgm:t>
    </dgm:pt>
    <dgm:pt modelId="{BF846867-41C0-4525-A896-F35957F8E333}" type="sibTrans" cxnId="{A9C41CE5-A048-4FC3-8905-A079FEA88E63}">
      <dgm:prSet/>
      <dgm:spPr/>
      <dgm:t>
        <a:bodyPr/>
        <a:lstStyle/>
        <a:p>
          <a:endParaRPr lang="en-US"/>
        </a:p>
      </dgm:t>
    </dgm:pt>
    <dgm:pt modelId="{21DA2168-6B30-417F-98C2-91D074910528}">
      <dgm:prSet phldrT="[Text]" custT="1"/>
      <dgm:spPr>
        <a:solidFill>
          <a:schemeClr val="bg1">
            <a:lumMod val="95000"/>
            <a:alpha val="90000"/>
          </a:schemeClr>
        </a:solidFill>
        <a:ln w="19050">
          <a:solidFill>
            <a:srgbClr val="023467">
              <a:alpha val="90000"/>
            </a:srgbClr>
          </a:solidFill>
        </a:ln>
      </dgm:spPr>
      <dgm:t>
        <a:bodyPr/>
        <a:lstStyle/>
        <a:p>
          <a:pPr>
            <a:lnSpc>
              <a:spcPct val="90000"/>
            </a:lnSpc>
            <a:spcAft>
              <a:spcPct val="15000"/>
            </a:spcAft>
          </a:pPr>
          <a:endParaRPr lang="en-US" sz="1400" dirty="0"/>
        </a:p>
      </dgm:t>
    </dgm:pt>
    <dgm:pt modelId="{30D33277-C2E6-47B0-8C27-56A115164686}" type="parTrans" cxnId="{C20BB37E-1EF7-4A4E-85A7-89E78CA99E20}">
      <dgm:prSet/>
      <dgm:spPr/>
      <dgm:t>
        <a:bodyPr/>
        <a:lstStyle/>
        <a:p>
          <a:endParaRPr lang="en-US"/>
        </a:p>
      </dgm:t>
    </dgm:pt>
    <dgm:pt modelId="{947FE44D-5799-4EFB-88E4-5A1A9702A949}" type="sibTrans" cxnId="{C20BB37E-1EF7-4A4E-85A7-89E78CA99E20}">
      <dgm:prSet/>
      <dgm:spPr/>
      <dgm:t>
        <a:bodyPr/>
        <a:lstStyle/>
        <a:p>
          <a:endParaRPr lang="en-US"/>
        </a:p>
      </dgm:t>
    </dgm:pt>
    <dgm:pt modelId="{2D1166A5-E891-460E-B9B9-E244532D8A58}">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r>
            <a:rPr lang="en-US" sz="1400" b="1" dirty="0">
              <a:latin typeface="Calibri" panose="020F0502020204030204" pitchFamily="34" charset="0"/>
              <a:cs typeface="Calibri" panose="020F0502020204030204" pitchFamily="34" charset="0"/>
            </a:rPr>
            <a:t>Council discussed and voted to adopt strategies to include in Alzheimer's State Plan</a:t>
          </a:r>
        </a:p>
      </dgm:t>
    </dgm:pt>
    <dgm:pt modelId="{A2C9A9AD-35B8-4ACC-AA6A-31B7782814FC}" type="parTrans" cxnId="{0E99CEB1-BC3C-4B7D-9723-949BBEFD74A6}">
      <dgm:prSet/>
      <dgm:spPr/>
      <dgm:t>
        <a:bodyPr/>
        <a:lstStyle/>
        <a:p>
          <a:endParaRPr lang="en-US"/>
        </a:p>
      </dgm:t>
    </dgm:pt>
    <dgm:pt modelId="{9AF07716-5F2F-47D2-9176-26AA3D8C5B51}" type="sibTrans" cxnId="{0E99CEB1-BC3C-4B7D-9723-949BBEFD74A6}">
      <dgm:prSet/>
      <dgm:spPr/>
      <dgm:t>
        <a:bodyPr/>
        <a:lstStyle/>
        <a:p>
          <a:endParaRPr lang="en-US"/>
        </a:p>
      </dgm:t>
    </dgm:pt>
    <dgm:pt modelId="{B8F1C2AF-F02D-4772-B03F-669CAE9E2B4C}">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endParaRPr lang="en-US" sz="400" b="1" dirty="0">
            <a:latin typeface="Calibri" panose="020F0502020204030204" pitchFamily="34" charset="0"/>
            <a:cs typeface="Calibri" panose="020F0502020204030204" pitchFamily="34" charset="0"/>
          </a:endParaRPr>
        </a:p>
      </dgm:t>
    </dgm:pt>
    <dgm:pt modelId="{30993BEE-D9B8-40EE-905A-629EDD5909EF}" type="parTrans" cxnId="{EBF11EDF-2F1A-4A7F-8E4F-A9431403A419}">
      <dgm:prSet/>
      <dgm:spPr/>
      <dgm:t>
        <a:bodyPr/>
        <a:lstStyle/>
        <a:p>
          <a:endParaRPr lang="en-US"/>
        </a:p>
      </dgm:t>
    </dgm:pt>
    <dgm:pt modelId="{FD1CEC72-C0D8-45AC-A366-4C20BA8F39BC}" type="sibTrans" cxnId="{EBF11EDF-2F1A-4A7F-8E4F-A9431403A419}">
      <dgm:prSet/>
      <dgm:spPr/>
      <dgm:t>
        <a:bodyPr/>
        <a:lstStyle/>
        <a:p>
          <a:endParaRPr lang="en-US"/>
        </a:p>
      </dgm:t>
    </dgm:pt>
    <dgm:pt modelId="{2F3EE386-F64C-47B8-8009-E1069C041C4F}">
      <dgm:prSet custT="1"/>
      <dgm:spPr>
        <a:solidFill>
          <a:schemeClr val="bg1">
            <a:lumMod val="95000"/>
            <a:alpha val="90000"/>
          </a:schemeClr>
        </a:solidFill>
        <a:ln w="19050">
          <a:solidFill>
            <a:srgbClr val="013366"/>
          </a:solidFill>
        </a:ln>
      </dgm:spPr>
      <dgm:t>
        <a:bodyPr/>
        <a:lstStyle/>
        <a:p>
          <a:pPr>
            <a:lnSpc>
              <a:spcPct val="100000"/>
            </a:lnSpc>
            <a:spcAft>
              <a:spcPct val="15000"/>
            </a:spcAft>
            <a:buClr>
              <a:srgbClr val="000000"/>
            </a:buClr>
            <a:buSzPts val="1200"/>
            <a:buFont typeface="Symbol" panose="05050102010706020507" pitchFamily="18" charset="2"/>
            <a:buChar char=""/>
          </a:pPr>
          <a:r>
            <a:rPr lang="en-US" sz="1400" b="1" dirty="0">
              <a:latin typeface="Calibri" panose="020F0502020204030204" pitchFamily="34" charset="0"/>
              <a:cs typeface="Calibri" panose="020F0502020204030204" pitchFamily="34" charset="0"/>
            </a:rPr>
            <a:t>Reviewed and discussed programs, services, challenges, and issues</a:t>
          </a:r>
        </a:p>
      </dgm:t>
    </dgm:pt>
    <dgm:pt modelId="{12EFFB6F-4DDC-4B5F-876A-813B93B9E401}" type="parTrans" cxnId="{30F84B21-E03F-4F1D-AAD9-C05F95BB4D0D}">
      <dgm:prSet/>
      <dgm:spPr/>
      <dgm:t>
        <a:bodyPr/>
        <a:lstStyle/>
        <a:p>
          <a:endParaRPr lang="en-US"/>
        </a:p>
      </dgm:t>
    </dgm:pt>
    <dgm:pt modelId="{91E4513D-81E2-4C48-8E37-44C735C59EF9}" type="sibTrans" cxnId="{30F84B21-E03F-4F1D-AAD9-C05F95BB4D0D}">
      <dgm:prSet/>
      <dgm:spPr/>
      <dgm:t>
        <a:bodyPr/>
        <a:lstStyle/>
        <a:p>
          <a:endParaRPr lang="en-US"/>
        </a:p>
      </dgm:t>
    </dgm:pt>
    <dgm:pt modelId="{65B60249-6C82-4762-AE9F-A92D89FFA8AA}">
      <dgm:prSet custT="1"/>
      <dgm:spPr>
        <a:solidFill>
          <a:schemeClr val="bg1">
            <a:lumMod val="95000"/>
            <a:alpha val="90000"/>
          </a:schemeClr>
        </a:solidFill>
        <a:ln w="19050">
          <a:solidFill>
            <a:srgbClr val="013366"/>
          </a:solidFill>
        </a:ln>
      </dgm:spPr>
      <dgm:t>
        <a:bodyPr/>
        <a:lstStyle/>
        <a:p>
          <a:pPr>
            <a:lnSpc>
              <a:spcPct val="100000"/>
            </a:lnSpc>
            <a:spcBef>
              <a:spcPts val="0"/>
            </a:spcBef>
            <a:spcAft>
              <a:spcPct val="15000"/>
            </a:spcAft>
            <a:buClr>
              <a:srgbClr val="000000"/>
            </a:buClr>
            <a:buSzPts val="1200"/>
            <a:buFont typeface="Symbol" panose="05050102010706020507" pitchFamily="18" charset="2"/>
            <a:buNone/>
          </a:pPr>
          <a:endParaRPr lang="en-US" sz="400" b="1" dirty="0">
            <a:latin typeface="Calibri" panose="020F0502020204030204" pitchFamily="34" charset="0"/>
            <a:cs typeface="Calibri" panose="020F0502020204030204" pitchFamily="34" charset="0"/>
          </a:endParaRPr>
        </a:p>
      </dgm:t>
    </dgm:pt>
    <dgm:pt modelId="{4DE09DC6-B669-40A8-BB8E-0AB8742F3FF9}" type="parTrans" cxnId="{A6D1AA89-03C1-4DC3-B5D2-06B7833DAC9E}">
      <dgm:prSet/>
      <dgm:spPr/>
      <dgm:t>
        <a:bodyPr/>
        <a:lstStyle/>
        <a:p>
          <a:endParaRPr lang="en-US"/>
        </a:p>
      </dgm:t>
    </dgm:pt>
    <dgm:pt modelId="{8AAF5110-3CF2-40C2-913F-E58D87B7698D}" type="sibTrans" cxnId="{A6D1AA89-03C1-4DC3-B5D2-06B7833DAC9E}">
      <dgm:prSet/>
      <dgm:spPr/>
      <dgm:t>
        <a:bodyPr/>
        <a:lstStyle/>
        <a:p>
          <a:endParaRPr lang="en-US"/>
        </a:p>
      </dgm:t>
    </dgm:pt>
    <dgm:pt modelId="{2DF4CB1B-394C-414B-95E3-3DC20438096C}">
      <dgm:prSet phldrT="[Text]" custT="1"/>
      <dgm:spPr>
        <a:solidFill>
          <a:schemeClr val="bg1">
            <a:lumMod val="95000"/>
            <a:alpha val="90000"/>
          </a:schemeClr>
        </a:solidFill>
        <a:ln w="19050">
          <a:solidFill>
            <a:srgbClr val="023467">
              <a:alpha val="90000"/>
            </a:srgbClr>
          </a:solidFill>
        </a:ln>
      </dgm:spPr>
      <dgm:t>
        <a:bodyPr/>
        <a:lstStyle/>
        <a:p>
          <a:pPr>
            <a:lnSpc>
              <a:spcPct val="90000"/>
            </a:lnSpc>
            <a:spcAft>
              <a:spcPct val="15000"/>
            </a:spcAft>
            <a:buClr>
              <a:srgbClr val="000000"/>
            </a:buClr>
            <a:buSzPts val="1200"/>
            <a:buFont typeface="Symbol" panose="05050102010706020507" pitchFamily="18" charset="2"/>
            <a:buChar char=""/>
          </a:pPr>
          <a:endParaRPr lang="en-US" sz="1400" dirty="0"/>
        </a:p>
      </dgm:t>
    </dgm:pt>
    <dgm:pt modelId="{6707F819-A36B-4842-9D41-A4DD33BF46DC}" type="parTrans" cxnId="{FBFC618C-2DEF-4D6F-8BA0-4B1E5AF34695}">
      <dgm:prSet/>
      <dgm:spPr/>
      <dgm:t>
        <a:bodyPr/>
        <a:lstStyle/>
        <a:p>
          <a:endParaRPr lang="en-US"/>
        </a:p>
      </dgm:t>
    </dgm:pt>
    <dgm:pt modelId="{CA127448-C7A1-4FFA-8792-57B4A0B61C6B}" type="sibTrans" cxnId="{FBFC618C-2DEF-4D6F-8BA0-4B1E5AF34695}">
      <dgm:prSet/>
      <dgm:spPr/>
      <dgm:t>
        <a:bodyPr/>
        <a:lstStyle/>
        <a:p>
          <a:endParaRPr lang="en-US"/>
        </a:p>
      </dgm:t>
    </dgm:pt>
    <dgm:pt modelId="{695C24C9-0E79-4F91-BC86-AEA6E67C5788}">
      <dgm:prSet phldrT="[Text]" custT="1"/>
      <dgm:spPr>
        <a:solidFill>
          <a:schemeClr val="bg1">
            <a:lumMod val="95000"/>
            <a:alpha val="90000"/>
          </a:schemeClr>
        </a:solidFill>
        <a:ln w="19050">
          <a:solidFill>
            <a:srgbClr val="023467">
              <a:alpha val="90000"/>
            </a:srgbClr>
          </a:solidFill>
        </a:ln>
      </dgm:spPr>
      <dgm:t>
        <a:bodyPr/>
        <a:lstStyle/>
        <a:p>
          <a:pPr>
            <a:lnSpc>
              <a:spcPct val="90000"/>
            </a:lnSpc>
            <a:spcAft>
              <a:spcPct val="15000"/>
            </a:spcAft>
          </a:pPr>
          <a:endParaRPr lang="en-US" sz="1400" dirty="0"/>
        </a:p>
      </dgm:t>
    </dgm:pt>
    <dgm:pt modelId="{FC6C8166-23E9-4B2F-9843-08F8F75B7C44}" type="parTrans" cxnId="{C86CDD84-541C-4EF1-B4A1-C06AC26C4F2F}">
      <dgm:prSet/>
      <dgm:spPr/>
      <dgm:t>
        <a:bodyPr/>
        <a:lstStyle/>
        <a:p>
          <a:endParaRPr lang="en-US"/>
        </a:p>
      </dgm:t>
    </dgm:pt>
    <dgm:pt modelId="{12942C14-E677-4E32-802E-CE7364806541}" type="sibTrans" cxnId="{C86CDD84-541C-4EF1-B4A1-C06AC26C4F2F}">
      <dgm:prSet/>
      <dgm:spPr/>
      <dgm:t>
        <a:bodyPr/>
        <a:lstStyle/>
        <a:p>
          <a:endParaRPr lang="en-US"/>
        </a:p>
      </dgm:t>
    </dgm:pt>
    <dgm:pt modelId="{3DFF4E5C-5200-4370-AD8C-5F2C948476AB}">
      <dgm:prSet phldrT="[Text]" custT="1"/>
      <dgm:spPr>
        <a:solidFill>
          <a:schemeClr val="bg1">
            <a:lumMod val="95000"/>
            <a:alpha val="90000"/>
          </a:schemeClr>
        </a:solidFill>
        <a:ln w="19050">
          <a:solidFill>
            <a:srgbClr val="023467">
              <a:alpha val="90000"/>
            </a:srgbClr>
          </a:solidFill>
        </a:ln>
      </dgm:spPr>
      <dgm:t>
        <a:bodyPr/>
        <a:lstStyle/>
        <a:p>
          <a:pPr>
            <a:lnSpc>
              <a:spcPct val="90000"/>
            </a:lnSpc>
            <a:spcAft>
              <a:spcPct val="15000"/>
            </a:spcAft>
          </a:pPr>
          <a:endParaRPr lang="en-US" sz="400" dirty="0"/>
        </a:p>
      </dgm:t>
    </dgm:pt>
    <dgm:pt modelId="{B42E9651-E9EE-494E-929D-822A427C3A54}" type="parTrans" cxnId="{99039460-6239-44F7-867A-0E3B4987FA82}">
      <dgm:prSet/>
      <dgm:spPr/>
      <dgm:t>
        <a:bodyPr/>
        <a:lstStyle/>
        <a:p>
          <a:endParaRPr lang="en-US"/>
        </a:p>
      </dgm:t>
    </dgm:pt>
    <dgm:pt modelId="{48872BFA-F4CB-4008-8E3F-1D29B2CCD54D}" type="sibTrans" cxnId="{99039460-6239-44F7-867A-0E3B4987FA82}">
      <dgm:prSet/>
      <dgm:spPr/>
      <dgm:t>
        <a:bodyPr/>
        <a:lstStyle/>
        <a:p>
          <a:endParaRPr lang="en-US"/>
        </a:p>
      </dgm:t>
    </dgm:pt>
    <dgm:pt modelId="{E5BF69E0-39E7-4BCF-A7F3-7739268E92C1}">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r>
            <a:rPr lang="en-US" sz="1400" b="1" dirty="0">
              <a:latin typeface="Calibri" panose="020F0502020204030204" pitchFamily="34" charset="0"/>
              <a:cs typeface="Calibri" panose="020F0502020204030204" pitchFamily="34" charset="0"/>
            </a:rPr>
            <a:t>Began forming and convening workgroups sequentially</a:t>
          </a:r>
        </a:p>
      </dgm:t>
    </dgm:pt>
    <dgm:pt modelId="{D0C7ECF9-6804-4F27-BC47-D8F187F283E3}" type="parTrans" cxnId="{2572BC17-A079-4306-9304-259DF6C3C322}">
      <dgm:prSet/>
      <dgm:spPr/>
      <dgm:t>
        <a:bodyPr/>
        <a:lstStyle/>
        <a:p>
          <a:endParaRPr lang="en-US"/>
        </a:p>
      </dgm:t>
    </dgm:pt>
    <dgm:pt modelId="{5EFAC189-37F3-49AB-B9F0-878019A7E606}" type="sibTrans" cxnId="{2572BC17-A079-4306-9304-259DF6C3C322}">
      <dgm:prSet/>
      <dgm:spPr/>
      <dgm:t>
        <a:bodyPr/>
        <a:lstStyle/>
        <a:p>
          <a:endParaRPr lang="en-US"/>
        </a:p>
      </dgm:t>
    </dgm:pt>
    <dgm:pt modelId="{EEEA8DDE-41D7-41B7-A172-C9928556453A}">
      <dgm:prSet phldrT="[Text]" custT="1"/>
      <dgm:spPr>
        <a:solidFill>
          <a:schemeClr val="bg1">
            <a:lumMod val="95000"/>
            <a:alpha val="90000"/>
          </a:schemeClr>
        </a:solidFill>
        <a:ln w="19050">
          <a:solidFill>
            <a:srgbClr val="023467">
              <a:alpha val="90000"/>
            </a:srgbClr>
          </a:solidFill>
        </a:ln>
      </dgm:spPr>
      <dgm:t>
        <a:bodyPr/>
        <a:lstStyle/>
        <a:p>
          <a:pPr>
            <a:lnSpc>
              <a:spcPct val="100000"/>
            </a:lnSpc>
            <a:spcAft>
              <a:spcPts val="0"/>
            </a:spcAft>
          </a:pPr>
          <a:endParaRPr lang="en-US" sz="400" b="1" dirty="0">
            <a:latin typeface="Calibri" panose="020F0502020204030204" pitchFamily="34" charset="0"/>
            <a:cs typeface="Calibri" panose="020F0502020204030204" pitchFamily="34" charset="0"/>
          </a:endParaRPr>
        </a:p>
      </dgm:t>
    </dgm:pt>
    <dgm:pt modelId="{5B4D3638-86BF-4B12-AE4B-11C1922DB67A}" type="parTrans" cxnId="{0074B652-4CEE-4385-855C-74516137B0CB}">
      <dgm:prSet/>
      <dgm:spPr/>
      <dgm:t>
        <a:bodyPr/>
        <a:lstStyle/>
        <a:p>
          <a:endParaRPr lang="en-US"/>
        </a:p>
      </dgm:t>
    </dgm:pt>
    <dgm:pt modelId="{5FF85376-7072-4AEE-9A1C-EC8034A3B0EB}" type="sibTrans" cxnId="{0074B652-4CEE-4385-855C-74516137B0CB}">
      <dgm:prSet/>
      <dgm:spPr/>
      <dgm:t>
        <a:bodyPr/>
        <a:lstStyle/>
        <a:p>
          <a:endParaRPr lang="en-US"/>
        </a:p>
      </dgm:t>
    </dgm:pt>
    <dgm:pt modelId="{D2A08FF9-B9FE-4828-96A1-4CBB4D83870C}" type="pres">
      <dgm:prSet presAssocID="{29F5B686-C8D3-474E-9C8C-C13D8CC88398}" presName="Name0" presStyleCnt="0">
        <dgm:presLayoutVars>
          <dgm:dir/>
          <dgm:animLvl val="lvl"/>
          <dgm:resizeHandles/>
        </dgm:presLayoutVars>
      </dgm:prSet>
      <dgm:spPr/>
    </dgm:pt>
    <dgm:pt modelId="{D7622A29-02F4-479F-9EFD-4F07B5BF8167}" type="pres">
      <dgm:prSet presAssocID="{4945C58A-2ED8-4C01-8676-BBB8AEFE27D8}" presName="linNode" presStyleCnt="0"/>
      <dgm:spPr/>
    </dgm:pt>
    <dgm:pt modelId="{FE8393A1-01E7-482C-A97E-8DA109F2A205}" type="pres">
      <dgm:prSet presAssocID="{4945C58A-2ED8-4C01-8676-BBB8AEFE27D8}" presName="parentShp" presStyleLbl="node1" presStyleIdx="0" presStyleCnt="5" custScaleX="64759" custScaleY="260320" custLinFactNeighborX="-6067" custLinFactNeighborY="8359">
        <dgm:presLayoutVars>
          <dgm:bulletEnabled val="1"/>
        </dgm:presLayoutVars>
      </dgm:prSet>
      <dgm:spPr/>
    </dgm:pt>
    <dgm:pt modelId="{17C7501B-734E-49A0-8D3C-3BEDA795F651}" type="pres">
      <dgm:prSet presAssocID="{4945C58A-2ED8-4C01-8676-BBB8AEFE27D8}" presName="childShp" presStyleLbl="bgAccFollowNode1" presStyleIdx="0" presStyleCnt="5" custScaleX="100717" custScaleY="417024" custLinFactNeighborX="1954" custLinFactNeighborY="8359">
        <dgm:presLayoutVars>
          <dgm:bulletEnabled val="1"/>
        </dgm:presLayoutVars>
      </dgm:prSet>
      <dgm:spPr/>
    </dgm:pt>
    <dgm:pt modelId="{50189607-B04A-4FD8-9306-ACF1AC383FFC}" type="pres">
      <dgm:prSet presAssocID="{79FBB01C-15F7-47D0-9D1A-976DE8B9B2C2}" presName="spacing" presStyleCnt="0"/>
      <dgm:spPr/>
    </dgm:pt>
    <dgm:pt modelId="{4CC8EAE4-C805-402F-B4B8-159C0054783E}" type="pres">
      <dgm:prSet presAssocID="{DC23148E-91C2-4FE8-8BC7-37F66C4731E3}" presName="linNode" presStyleCnt="0"/>
      <dgm:spPr/>
    </dgm:pt>
    <dgm:pt modelId="{084C7853-1623-4758-A367-4598F0D3B8AD}" type="pres">
      <dgm:prSet presAssocID="{DC23148E-91C2-4FE8-8BC7-37F66C4731E3}" presName="parentShp" presStyleLbl="node1" presStyleIdx="1" presStyleCnt="5" custScaleX="64912" custScaleY="196716" custLinFactNeighborX="-6375" custLinFactNeighborY="14912">
        <dgm:presLayoutVars>
          <dgm:bulletEnabled val="1"/>
        </dgm:presLayoutVars>
      </dgm:prSet>
      <dgm:spPr/>
    </dgm:pt>
    <dgm:pt modelId="{D2B3A194-FF9A-49E4-9237-3E2A2DD986CD}" type="pres">
      <dgm:prSet presAssocID="{DC23148E-91C2-4FE8-8BC7-37F66C4731E3}" presName="childShp" presStyleLbl="bgAccFollowNode1" presStyleIdx="1" presStyleCnt="5" custScaleY="262480" custLinFactNeighborX="1305" custLinFactNeighborY="16895">
        <dgm:presLayoutVars>
          <dgm:bulletEnabled val="1"/>
        </dgm:presLayoutVars>
      </dgm:prSet>
      <dgm:spPr/>
    </dgm:pt>
    <dgm:pt modelId="{861E3BB2-75AF-45EA-A114-F9E3F9F86655}" type="pres">
      <dgm:prSet presAssocID="{CACD00E1-6D34-49A4-B5F8-B1AF82E7AA87}" presName="spacing" presStyleCnt="0"/>
      <dgm:spPr/>
    </dgm:pt>
    <dgm:pt modelId="{DD5F3A07-3E16-4538-BF92-0907075EEB73}" type="pres">
      <dgm:prSet presAssocID="{B1E2D06B-D385-4AFC-8239-6CC6054D0A1E}" presName="linNode" presStyleCnt="0"/>
      <dgm:spPr/>
    </dgm:pt>
    <dgm:pt modelId="{9855E974-E330-4672-9BCB-2919BD4F0B28}" type="pres">
      <dgm:prSet presAssocID="{B1E2D06B-D385-4AFC-8239-6CC6054D0A1E}" presName="parentShp" presStyleLbl="node1" presStyleIdx="2" presStyleCnt="5" custScaleX="65920" custScaleY="189159" custLinFactNeighborX="-6039" custLinFactNeighborY="24587">
        <dgm:presLayoutVars>
          <dgm:bulletEnabled val="1"/>
        </dgm:presLayoutVars>
      </dgm:prSet>
      <dgm:spPr/>
    </dgm:pt>
    <dgm:pt modelId="{FBF271E4-B730-44AA-86DA-82773EBD5E94}" type="pres">
      <dgm:prSet presAssocID="{B1E2D06B-D385-4AFC-8239-6CC6054D0A1E}" presName="childShp" presStyleLbl="bgAccFollowNode1" presStyleIdx="2" presStyleCnt="5" custScaleY="236782" custLinFactNeighborX="975" custLinFactNeighborY="34338">
        <dgm:presLayoutVars>
          <dgm:bulletEnabled val="1"/>
        </dgm:presLayoutVars>
      </dgm:prSet>
      <dgm:spPr/>
    </dgm:pt>
    <dgm:pt modelId="{3EB8CEED-830E-48E3-9CAF-28DFFEEBB1A6}" type="pres">
      <dgm:prSet presAssocID="{F2F4D25E-F056-4CD6-B845-FD602CC6F4CF}" presName="spacing" presStyleCnt="0"/>
      <dgm:spPr/>
    </dgm:pt>
    <dgm:pt modelId="{A237C5D6-45ED-4B1C-B730-E94F25EB9B1C}" type="pres">
      <dgm:prSet presAssocID="{999F6CAF-FC4C-415D-9EFF-815833692C9E}" presName="linNode" presStyleCnt="0"/>
      <dgm:spPr/>
    </dgm:pt>
    <dgm:pt modelId="{D2D25DB5-7240-49A4-968C-E7892FD20C03}" type="pres">
      <dgm:prSet presAssocID="{999F6CAF-FC4C-415D-9EFF-815833692C9E}" presName="parentShp" presStyleLbl="node1" presStyleIdx="3" presStyleCnt="5" custScaleX="65772" custScaleY="296068" custLinFactNeighborX="-4265" custLinFactNeighborY="34976">
        <dgm:presLayoutVars>
          <dgm:bulletEnabled val="1"/>
        </dgm:presLayoutVars>
      </dgm:prSet>
      <dgm:spPr/>
    </dgm:pt>
    <dgm:pt modelId="{597C1689-FEE5-4A78-B3DF-D510F913F1E4}" type="pres">
      <dgm:prSet presAssocID="{999F6CAF-FC4C-415D-9EFF-815833692C9E}" presName="childShp" presStyleLbl="bgAccFollowNode1" presStyleIdx="3" presStyleCnt="5" custScaleX="104892" custScaleY="465876" custLinFactNeighborX="3629" custLinFactNeighborY="37243">
        <dgm:presLayoutVars>
          <dgm:bulletEnabled val="1"/>
        </dgm:presLayoutVars>
      </dgm:prSet>
      <dgm:spPr/>
    </dgm:pt>
    <dgm:pt modelId="{A9425A1E-B401-4899-A1F0-706EB8B670D0}" type="pres">
      <dgm:prSet presAssocID="{2AC74984-26F9-44A6-AF72-D26282BF000E}" presName="spacing" presStyleCnt="0"/>
      <dgm:spPr/>
    </dgm:pt>
    <dgm:pt modelId="{82B581D8-0E76-4752-8BEC-F64416AEBA4B}" type="pres">
      <dgm:prSet presAssocID="{CED0F042-99ED-40F8-A29A-C8AC91F66D41}" presName="linNode" presStyleCnt="0"/>
      <dgm:spPr/>
    </dgm:pt>
    <dgm:pt modelId="{CC84249F-0653-442F-ADCE-4A3171CBB24E}" type="pres">
      <dgm:prSet presAssocID="{CED0F042-99ED-40F8-A29A-C8AC91F66D41}" presName="parentShp" presStyleLbl="node1" presStyleIdx="4" presStyleCnt="5" custScaleX="66705" custScaleY="294032" custLinFactNeighborX="-6900" custLinFactNeighborY="-5913">
        <dgm:presLayoutVars>
          <dgm:bulletEnabled val="1"/>
        </dgm:presLayoutVars>
      </dgm:prSet>
      <dgm:spPr/>
    </dgm:pt>
    <dgm:pt modelId="{6C2A98D3-5078-43AA-92DE-2B5FAE9B3B15}" type="pres">
      <dgm:prSet presAssocID="{CED0F042-99ED-40F8-A29A-C8AC91F66D41}" presName="childShp" presStyleLbl="bgAccFollowNode1" presStyleIdx="4" presStyleCnt="5" custScaleY="433136" custLinFactNeighborX="0" custLinFactNeighborY="-3187">
        <dgm:presLayoutVars>
          <dgm:bulletEnabled val="1"/>
        </dgm:presLayoutVars>
      </dgm:prSet>
      <dgm:spPr/>
    </dgm:pt>
  </dgm:ptLst>
  <dgm:cxnLst>
    <dgm:cxn modelId="{29512100-C769-4E3A-8249-E4FB431B8A84}" type="presOf" srcId="{3DFF4E5C-5200-4370-AD8C-5F2C948476AB}" destId="{597C1689-FEE5-4A78-B3DF-D510F913F1E4}" srcOrd="0" destOrd="3" presId="urn:microsoft.com/office/officeart/2005/8/layout/vList6"/>
    <dgm:cxn modelId="{FEF89A04-9175-4B29-97CD-136FF72D16BE}" type="presOf" srcId="{2D1166A5-E891-460E-B9B9-E244532D8A58}" destId="{6C2A98D3-5078-43AA-92DE-2B5FAE9B3B15}" srcOrd="0" destOrd="2" presId="urn:microsoft.com/office/officeart/2005/8/layout/vList6"/>
    <dgm:cxn modelId="{7E70C810-186B-4F17-938F-A29D5D9FFA43}" type="presOf" srcId="{EDE1419B-36B3-4B40-A934-D329C871C3C0}" destId="{D2B3A194-FF9A-49E4-9237-3E2A2DD986CD}" srcOrd="0" destOrd="1" presId="urn:microsoft.com/office/officeart/2005/8/layout/vList6"/>
    <dgm:cxn modelId="{2572BC17-A079-4306-9304-259DF6C3C322}" srcId="{999F6CAF-FC4C-415D-9EFF-815833692C9E}" destId="{E5BF69E0-39E7-4BCF-A7F3-7739268E92C1}" srcOrd="2" destOrd="0" parTransId="{D0C7ECF9-6804-4F27-BC47-D8F187F283E3}" sibTransId="{5EFAC189-37F3-49AB-B9F0-878019A7E606}"/>
    <dgm:cxn modelId="{EC642A1C-940C-488E-A4B4-A558B71CFD8A}" type="presOf" srcId="{F06A959C-A996-4D0F-B9C5-0272150E3A2F}" destId="{597C1689-FEE5-4A78-B3DF-D510F913F1E4}" srcOrd="0" destOrd="0" presId="urn:microsoft.com/office/officeart/2005/8/layout/vList6"/>
    <dgm:cxn modelId="{AC03E41D-7A7C-4670-9E33-C6E2E94BBC25}" type="presOf" srcId="{1207BA0C-4525-4220-A5A9-A42EB5796A23}" destId="{D2B3A194-FF9A-49E4-9237-3E2A2DD986CD}" srcOrd="0" destOrd="0" presId="urn:microsoft.com/office/officeart/2005/8/layout/vList6"/>
    <dgm:cxn modelId="{30F84B21-E03F-4F1D-AAD9-C05F95BB4D0D}" srcId="{4945C58A-2ED8-4C01-8676-BBB8AEFE27D8}" destId="{2F3EE386-F64C-47B8-8009-E1069C041C4F}" srcOrd="2" destOrd="0" parTransId="{12EFFB6F-4DDC-4B5F-876A-813B93B9E401}" sibTransId="{91E4513D-81E2-4C48-8E37-44C735C59EF9}"/>
    <dgm:cxn modelId="{129EF224-4004-40A2-A9B5-1365FCDBBD29}" type="presOf" srcId="{F556DEB9-80F0-442F-B468-FD7A58A9031B}" destId="{17C7501B-734E-49A0-8D3C-3BEDA795F651}" srcOrd="0" destOrd="0" presId="urn:microsoft.com/office/officeart/2005/8/layout/vList6"/>
    <dgm:cxn modelId="{C4D29925-1C40-47E4-957C-5C78166DA77C}" type="presOf" srcId="{DC23148E-91C2-4FE8-8BC7-37F66C4731E3}" destId="{084C7853-1623-4758-A367-4598F0D3B8AD}" srcOrd="0" destOrd="0" presId="urn:microsoft.com/office/officeart/2005/8/layout/vList6"/>
    <dgm:cxn modelId="{5FFE6D29-6747-4121-890B-A323D44CB4D7}" srcId="{29F5B686-C8D3-474E-9C8C-C13D8CC88398}" destId="{DC23148E-91C2-4FE8-8BC7-37F66C4731E3}" srcOrd="1" destOrd="0" parTransId="{EFB5BAA3-BBC9-4765-B221-49B507E1E9C2}" sibTransId="{CACD00E1-6D34-49A4-B5F8-B1AF82E7AA87}"/>
    <dgm:cxn modelId="{311E0536-4581-40F9-9882-F1D4822427E1}" srcId="{CED0F042-99ED-40F8-A29A-C8AC91F66D41}" destId="{F922082C-DB0A-46C7-8CA5-01631C998ED9}" srcOrd="0" destOrd="0" parTransId="{2B1263B5-1462-44AD-A8B0-225C504DD0CE}" sibTransId="{B1F84790-F2EC-47AD-BB9E-9705B8415306}"/>
    <dgm:cxn modelId="{12DB593D-6FDF-445D-A7D6-955F2372AAD7}" type="presOf" srcId="{B8F1C2AF-F02D-4772-B03F-669CAE9E2B4C}" destId="{6C2A98D3-5078-43AA-92DE-2B5FAE9B3B15}" srcOrd="0" destOrd="1" presId="urn:microsoft.com/office/officeart/2005/8/layout/vList6"/>
    <dgm:cxn modelId="{99039460-6239-44F7-867A-0E3B4987FA82}" srcId="{999F6CAF-FC4C-415D-9EFF-815833692C9E}" destId="{3DFF4E5C-5200-4370-AD8C-5F2C948476AB}" srcOrd="3" destOrd="0" parTransId="{B42E9651-E9EE-494E-929D-822A427C3A54}" sibTransId="{48872BFA-F4CB-4008-8E3F-1D29B2CCD54D}"/>
    <dgm:cxn modelId="{9B653663-3A52-430B-88F4-519FCFF0E178}" type="presOf" srcId="{CED0F042-99ED-40F8-A29A-C8AC91F66D41}" destId="{CC84249F-0653-442F-ADCE-4A3171CBB24E}" srcOrd="0" destOrd="0" presId="urn:microsoft.com/office/officeart/2005/8/layout/vList6"/>
    <dgm:cxn modelId="{BC913D63-EC71-4401-8C3E-24ADAC5F7B53}" type="presOf" srcId="{B1E2D06B-D385-4AFC-8239-6CC6054D0A1E}" destId="{9855E974-E330-4672-9BCB-2919BD4F0B28}" srcOrd="0" destOrd="0" presId="urn:microsoft.com/office/officeart/2005/8/layout/vList6"/>
    <dgm:cxn modelId="{38623B45-7064-4D69-8ACC-9FD099A4CEA4}" type="presOf" srcId="{2F3EE386-F64C-47B8-8009-E1069C041C4F}" destId="{17C7501B-734E-49A0-8D3C-3BEDA795F651}" srcOrd="0" destOrd="2" presId="urn:microsoft.com/office/officeart/2005/8/layout/vList6"/>
    <dgm:cxn modelId="{E871EC6C-43F2-4575-99F9-C493D4056FB5}" type="presOf" srcId="{999F6CAF-FC4C-415D-9EFF-815833692C9E}" destId="{D2D25DB5-7240-49A4-968C-E7892FD20C03}" srcOrd="0" destOrd="0" presId="urn:microsoft.com/office/officeart/2005/8/layout/vList6"/>
    <dgm:cxn modelId="{FB3DDC50-8B85-403E-9AA5-F8DE13DC4494}" type="presOf" srcId="{EEEA8DDE-41D7-41B7-A172-C9928556453A}" destId="{597C1689-FEE5-4A78-B3DF-D510F913F1E4}" srcOrd="0" destOrd="1" presId="urn:microsoft.com/office/officeart/2005/8/layout/vList6"/>
    <dgm:cxn modelId="{0074B652-4CEE-4385-855C-74516137B0CB}" srcId="{999F6CAF-FC4C-415D-9EFF-815833692C9E}" destId="{EEEA8DDE-41D7-41B7-A172-C9928556453A}" srcOrd="1" destOrd="0" parTransId="{5B4D3638-86BF-4B12-AE4B-11C1922DB67A}" sibTransId="{5FF85376-7072-4AEE-9A1C-EC8034A3B0EB}"/>
    <dgm:cxn modelId="{0A6B3B56-1BC2-4EC8-9282-CE0C13A36899}" srcId="{B1E2D06B-D385-4AFC-8239-6CC6054D0A1E}" destId="{10BFF6C8-6128-46B3-8AA7-558FB2161162}" srcOrd="0" destOrd="0" parTransId="{438942CA-AC4E-498C-91BA-9BFB240BD786}" sibTransId="{DD52E90D-99FE-4588-BC07-70758CBBBBDC}"/>
    <dgm:cxn modelId="{D76A6C5A-4666-4D23-8B06-227ED2604B30}" srcId="{29F5B686-C8D3-474E-9C8C-C13D8CC88398}" destId="{CED0F042-99ED-40F8-A29A-C8AC91F66D41}" srcOrd="4" destOrd="0" parTransId="{9683862B-8DF2-4E49-AE96-473C378619E6}" sibTransId="{1DBF15A4-6D97-4C7A-BC82-9381D3ED3C28}"/>
    <dgm:cxn modelId="{0D006F5A-5F9C-4E21-81A2-ABD6B9EE0128}" type="presOf" srcId="{F922082C-DB0A-46C7-8CA5-01631C998ED9}" destId="{6C2A98D3-5078-43AA-92DE-2B5FAE9B3B15}" srcOrd="0" destOrd="0" presId="urn:microsoft.com/office/officeart/2005/8/layout/vList6"/>
    <dgm:cxn modelId="{B6F3A37D-E9E7-4A92-9E2F-BD17A0561ED0}" type="presOf" srcId="{21DA2168-6B30-417F-98C2-91D074910528}" destId="{597C1689-FEE5-4A78-B3DF-D510F913F1E4}" srcOrd="0" destOrd="5" presId="urn:microsoft.com/office/officeart/2005/8/layout/vList6"/>
    <dgm:cxn modelId="{C20BB37E-1EF7-4A4E-85A7-89E78CA99E20}" srcId="{999F6CAF-FC4C-415D-9EFF-815833692C9E}" destId="{21DA2168-6B30-417F-98C2-91D074910528}" srcOrd="5" destOrd="0" parTransId="{30D33277-C2E6-47B0-8C27-56A115164686}" sibTransId="{947FE44D-5799-4EFB-88E4-5A1A9702A949}"/>
    <dgm:cxn modelId="{C86CDD84-541C-4EF1-B4A1-C06AC26C4F2F}" srcId="{999F6CAF-FC4C-415D-9EFF-815833692C9E}" destId="{695C24C9-0E79-4F91-BC86-AEA6E67C5788}" srcOrd="4" destOrd="0" parTransId="{FC6C8166-23E9-4B2F-9843-08F8F75B7C44}" sibTransId="{12942C14-E677-4E32-802E-CE7364806541}"/>
    <dgm:cxn modelId="{781BB286-61E1-440D-AF37-7B40A80EA1F7}" srcId="{999F6CAF-FC4C-415D-9EFF-815833692C9E}" destId="{F06A959C-A996-4D0F-B9C5-0272150E3A2F}" srcOrd="0" destOrd="0" parTransId="{9503B69A-F6DB-4652-9AA0-17280F3C0495}" sibTransId="{258DE7B0-1EDA-43A0-85B8-E96944571316}"/>
    <dgm:cxn modelId="{FEF37589-CECD-452E-B599-FDC064E1F407}" type="presOf" srcId="{E5BF69E0-39E7-4BCF-A7F3-7739268E92C1}" destId="{597C1689-FEE5-4A78-B3DF-D510F913F1E4}" srcOrd="0" destOrd="2" presId="urn:microsoft.com/office/officeart/2005/8/layout/vList6"/>
    <dgm:cxn modelId="{A6D1AA89-03C1-4DC3-B5D2-06B7833DAC9E}" srcId="{4945C58A-2ED8-4C01-8676-BBB8AEFE27D8}" destId="{65B60249-6C82-4762-AE9F-A92D89FFA8AA}" srcOrd="1" destOrd="0" parTransId="{4DE09DC6-B669-40A8-BB8E-0AB8742F3FF9}" sibTransId="{8AAF5110-3CF2-40C2-913F-E58D87B7698D}"/>
    <dgm:cxn modelId="{FBFC618C-2DEF-4D6F-8BA0-4B1E5AF34695}" srcId="{B1E2D06B-D385-4AFC-8239-6CC6054D0A1E}" destId="{2DF4CB1B-394C-414B-95E3-3DC20438096C}" srcOrd="1" destOrd="0" parTransId="{6707F819-A36B-4842-9D41-A4DD33BF46DC}" sibTransId="{CA127448-C7A1-4FFA-8792-57B4A0B61C6B}"/>
    <dgm:cxn modelId="{FA32459C-7F56-4EB8-A6B9-BCF65B67E280}" type="presOf" srcId="{65B60249-6C82-4762-AE9F-A92D89FFA8AA}" destId="{17C7501B-734E-49A0-8D3C-3BEDA795F651}" srcOrd="0" destOrd="1" presId="urn:microsoft.com/office/officeart/2005/8/layout/vList6"/>
    <dgm:cxn modelId="{0B4B7DA1-FCCE-45F5-B0C3-287CDFEC57B8}" type="presOf" srcId="{10BFF6C8-6128-46B3-8AA7-558FB2161162}" destId="{FBF271E4-B730-44AA-86DA-82773EBD5E94}" srcOrd="0" destOrd="0" presId="urn:microsoft.com/office/officeart/2005/8/layout/vList6"/>
    <dgm:cxn modelId="{71167EA3-8C70-4A84-9820-8400DF774909}" type="presOf" srcId="{4945C58A-2ED8-4C01-8676-BBB8AEFE27D8}" destId="{FE8393A1-01E7-482C-A97E-8DA109F2A205}" srcOrd="0" destOrd="0" presId="urn:microsoft.com/office/officeart/2005/8/layout/vList6"/>
    <dgm:cxn modelId="{0E99CEB1-BC3C-4B7D-9723-949BBEFD74A6}" srcId="{CED0F042-99ED-40F8-A29A-C8AC91F66D41}" destId="{2D1166A5-E891-460E-B9B9-E244532D8A58}" srcOrd="2" destOrd="0" parTransId="{A2C9A9AD-35B8-4ACC-AA6A-31B7782814FC}" sibTransId="{9AF07716-5F2F-47D2-9176-26AA3D8C5B51}"/>
    <dgm:cxn modelId="{F88632B4-025A-46AA-95A5-E907E1030AE8}" type="presOf" srcId="{695C24C9-0E79-4F91-BC86-AEA6E67C5788}" destId="{597C1689-FEE5-4A78-B3DF-D510F913F1E4}" srcOrd="0" destOrd="4" presId="urn:microsoft.com/office/officeart/2005/8/layout/vList6"/>
    <dgm:cxn modelId="{C1CB73BB-CF77-4378-8386-750916239AB3}" srcId="{DC23148E-91C2-4FE8-8BC7-37F66C4731E3}" destId="{1207BA0C-4525-4220-A5A9-A42EB5796A23}" srcOrd="0" destOrd="0" parTransId="{F98E9AAA-6E3D-4EBF-AE07-24729B682233}" sibTransId="{32A47CD7-1E75-418D-B9A2-3B372F1018DA}"/>
    <dgm:cxn modelId="{0068AECA-B7A2-441D-B845-B3306DC4019D}" srcId="{4945C58A-2ED8-4C01-8676-BBB8AEFE27D8}" destId="{F556DEB9-80F0-442F-B468-FD7A58A9031B}" srcOrd="0" destOrd="0" parTransId="{AD0C74BE-56AD-4D2F-82D2-512B2D33C4EC}" sibTransId="{1936D54B-DDC2-4976-995A-25B5B7FD4B66}"/>
    <dgm:cxn modelId="{EBF11EDF-2F1A-4A7F-8E4F-A9431403A419}" srcId="{CED0F042-99ED-40F8-A29A-C8AC91F66D41}" destId="{B8F1C2AF-F02D-4772-B03F-669CAE9E2B4C}" srcOrd="1" destOrd="0" parTransId="{30993BEE-D9B8-40EE-905A-629EDD5909EF}" sibTransId="{FD1CEC72-C0D8-45AC-A366-4C20BA8F39BC}"/>
    <dgm:cxn modelId="{A9C41CE5-A048-4FC3-8905-A079FEA88E63}" srcId="{DC23148E-91C2-4FE8-8BC7-37F66C4731E3}" destId="{EDE1419B-36B3-4B40-A934-D329C871C3C0}" srcOrd="1" destOrd="0" parTransId="{1FF97978-2785-4B11-A4FB-780B5CDFA27C}" sibTransId="{BF846867-41C0-4525-A896-F35957F8E333}"/>
    <dgm:cxn modelId="{C39A2FE9-CE58-43FA-98C1-98C9C489D05F}" srcId="{29F5B686-C8D3-474E-9C8C-C13D8CC88398}" destId="{B1E2D06B-D385-4AFC-8239-6CC6054D0A1E}" srcOrd="2" destOrd="0" parTransId="{FFA9AD79-17D0-4EFC-9F65-EB8C2DAA88F3}" sibTransId="{F2F4D25E-F056-4CD6-B845-FD602CC6F4CF}"/>
    <dgm:cxn modelId="{B1B390EF-D325-45DA-B6F6-802AC890DA3D}" srcId="{29F5B686-C8D3-474E-9C8C-C13D8CC88398}" destId="{999F6CAF-FC4C-415D-9EFF-815833692C9E}" srcOrd="3" destOrd="0" parTransId="{8D70BAEF-5B04-4481-AD8D-3E432DE2EEC9}" sibTransId="{2AC74984-26F9-44A6-AF72-D26282BF000E}"/>
    <dgm:cxn modelId="{667910F0-F9B7-4F98-A5B4-972B5A18B81E}" type="presOf" srcId="{2DF4CB1B-394C-414B-95E3-3DC20438096C}" destId="{FBF271E4-B730-44AA-86DA-82773EBD5E94}" srcOrd="0" destOrd="1" presId="urn:microsoft.com/office/officeart/2005/8/layout/vList6"/>
    <dgm:cxn modelId="{B39E94F6-FD5D-43A8-AF86-E54FA4C73E2E}" srcId="{29F5B686-C8D3-474E-9C8C-C13D8CC88398}" destId="{4945C58A-2ED8-4C01-8676-BBB8AEFE27D8}" srcOrd="0" destOrd="0" parTransId="{555B6385-8EAA-4233-A7A1-F2728DE59251}" sibTransId="{79FBB01C-15F7-47D0-9D1A-976DE8B9B2C2}"/>
    <dgm:cxn modelId="{C6BD12FA-B623-4CF9-A127-7E8DDAC94693}" type="presOf" srcId="{29F5B686-C8D3-474E-9C8C-C13D8CC88398}" destId="{D2A08FF9-B9FE-4828-96A1-4CBB4D83870C}" srcOrd="0" destOrd="0" presId="urn:microsoft.com/office/officeart/2005/8/layout/vList6"/>
    <dgm:cxn modelId="{4F1EBA54-C10E-44DB-B7DB-275F0F21CD82}" type="presParOf" srcId="{D2A08FF9-B9FE-4828-96A1-4CBB4D83870C}" destId="{D7622A29-02F4-479F-9EFD-4F07B5BF8167}" srcOrd="0" destOrd="0" presId="urn:microsoft.com/office/officeart/2005/8/layout/vList6"/>
    <dgm:cxn modelId="{A7EAA335-4EC1-443B-AA66-53B325E1778B}" type="presParOf" srcId="{D7622A29-02F4-479F-9EFD-4F07B5BF8167}" destId="{FE8393A1-01E7-482C-A97E-8DA109F2A205}" srcOrd="0" destOrd="0" presId="urn:microsoft.com/office/officeart/2005/8/layout/vList6"/>
    <dgm:cxn modelId="{9AC6CB1B-7553-464E-AF88-1E11707A961C}" type="presParOf" srcId="{D7622A29-02F4-479F-9EFD-4F07B5BF8167}" destId="{17C7501B-734E-49A0-8D3C-3BEDA795F651}" srcOrd="1" destOrd="0" presId="urn:microsoft.com/office/officeart/2005/8/layout/vList6"/>
    <dgm:cxn modelId="{92C982A4-9CF9-45DE-94BE-ACE627410761}" type="presParOf" srcId="{D2A08FF9-B9FE-4828-96A1-4CBB4D83870C}" destId="{50189607-B04A-4FD8-9306-ACF1AC383FFC}" srcOrd="1" destOrd="0" presId="urn:microsoft.com/office/officeart/2005/8/layout/vList6"/>
    <dgm:cxn modelId="{8A199481-6D9C-49F2-B543-63E111FFA82A}" type="presParOf" srcId="{D2A08FF9-B9FE-4828-96A1-4CBB4D83870C}" destId="{4CC8EAE4-C805-402F-B4B8-159C0054783E}" srcOrd="2" destOrd="0" presId="urn:microsoft.com/office/officeart/2005/8/layout/vList6"/>
    <dgm:cxn modelId="{97264857-E2EA-47A2-BF0F-A278D7540DD6}" type="presParOf" srcId="{4CC8EAE4-C805-402F-B4B8-159C0054783E}" destId="{084C7853-1623-4758-A367-4598F0D3B8AD}" srcOrd="0" destOrd="0" presId="urn:microsoft.com/office/officeart/2005/8/layout/vList6"/>
    <dgm:cxn modelId="{B7D406FA-ECE9-4C43-B044-05DCDD0FAED4}" type="presParOf" srcId="{4CC8EAE4-C805-402F-B4B8-159C0054783E}" destId="{D2B3A194-FF9A-49E4-9237-3E2A2DD986CD}" srcOrd="1" destOrd="0" presId="urn:microsoft.com/office/officeart/2005/8/layout/vList6"/>
    <dgm:cxn modelId="{09AAF322-9642-449E-A311-045976D1B436}" type="presParOf" srcId="{D2A08FF9-B9FE-4828-96A1-4CBB4D83870C}" destId="{861E3BB2-75AF-45EA-A114-F9E3F9F86655}" srcOrd="3" destOrd="0" presId="urn:microsoft.com/office/officeart/2005/8/layout/vList6"/>
    <dgm:cxn modelId="{305305EE-43CF-44E2-A0A5-D8C163344B0E}" type="presParOf" srcId="{D2A08FF9-B9FE-4828-96A1-4CBB4D83870C}" destId="{DD5F3A07-3E16-4538-BF92-0907075EEB73}" srcOrd="4" destOrd="0" presId="urn:microsoft.com/office/officeart/2005/8/layout/vList6"/>
    <dgm:cxn modelId="{FBF2871D-8255-46F1-AF88-CEE3387F638C}" type="presParOf" srcId="{DD5F3A07-3E16-4538-BF92-0907075EEB73}" destId="{9855E974-E330-4672-9BCB-2919BD4F0B28}" srcOrd="0" destOrd="0" presId="urn:microsoft.com/office/officeart/2005/8/layout/vList6"/>
    <dgm:cxn modelId="{3A7784DE-0C01-4DBC-B172-11A40652EEEB}" type="presParOf" srcId="{DD5F3A07-3E16-4538-BF92-0907075EEB73}" destId="{FBF271E4-B730-44AA-86DA-82773EBD5E94}" srcOrd="1" destOrd="0" presId="urn:microsoft.com/office/officeart/2005/8/layout/vList6"/>
    <dgm:cxn modelId="{1CF59A01-9342-496A-9CD9-9C9F3DBF149C}" type="presParOf" srcId="{D2A08FF9-B9FE-4828-96A1-4CBB4D83870C}" destId="{3EB8CEED-830E-48E3-9CAF-28DFFEEBB1A6}" srcOrd="5" destOrd="0" presId="urn:microsoft.com/office/officeart/2005/8/layout/vList6"/>
    <dgm:cxn modelId="{06376C34-D468-4EF1-AE3B-FF366191C720}" type="presParOf" srcId="{D2A08FF9-B9FE-4828-96A1-4CBB4D83870C}" destId="{A237C5D6-45ED-4B1C-B730-E94F25EB9B1C}" srcOrd="6" destOrd="0" presId="urn:microsoft.com/office/officeart/2005/8/layout/vList6"/>
    <dgm:cxn modelId="{4FB93957-BA69-4D61-A87C-CE96D65F0070}" type="presParOf" srcId="{A237C5D6-45ED-4B1C-B730-E94F25EB9B1C}" destId="{D2D25DB5-7240-49A4-968C-E7892FD20C03}" srcOrd="0" destOrd="0" presId="urn:microsoft.com/office/officeart/2005/8/layout/vList6"/>
    <dgm:cxn modelId="{C06FE3CD-B61A-46B1-95C9-2318CB464CDF}" type="presParOf" srcId="{A237C5D6-45ED-4B1C-B730-E94F25EB9B1C}" destId="{597C1689-FEE5-4A78-B3DF-D510F913F1E4}" srcOrd="1" destOrd="0" presId="urn:microsoft.com/office/officeart/2005/8/layout/vList6"/>
    <dgm:cxn modelId="{6D7178EF-BE19-4936-9DB0-4884D3C5E51D}" type="presParOf" srcId="{D2A08FF9-B9FE-4828-96A1-4CBB4D83870C}" destId="{A9425A1E-B401-4899-A1F0-706EB8B670D0}" srcOrd="7" destOrd="0" presId="urn:microsoft.com/office/officeart/2005/8/layout/vList6"/>
    <dgm:cxn modelId="{8BF6B066-B46F-4C78-9C81-570BE05A74F4}" type="presParOf" srcId="{D2A08FF9-B9FE-4828-96A1-4CBB4D83870C}" destId="{82B581D8-0E76-4752-8BEC-F64416AEBA4B}" srcOrd="8" destOrd="0" presId="urn:microsoft.com/office/officeart/2005/8/layout/vList6"/>
    <dgm:cxn modelId="{ECD1B520-0CC1-41F6-889E-85CEB7EFA678}" type="presParOf" srcId="{82B581D8-0E76-4752-8BEC-F64416AEBA4B}" destId="{CC84249F-0653-442F-ADCE-4A3171CBB24E}" srcOrd="0" destOrd="0" presId="urn:microsoft.com/office/officeart/2005/8/layout/vList6"/>
    <dgm:cxn modelId="{940D60D2-C5D8-4FC0-AE09-3A53D22DB08E}" type="presParOf" srcId="{82B581D8-0E76-4752-8BEC-F64416AEBA4B}" destId="{6C2A98D3-5078-43AA-92DE-2B5FAE9B3B1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C7501B-734E-49A0-8D3C-3BEDA795F651}">
      <dsp:nvSpPr>
        <dsp:cNvPr id="0" name=""/>
        <dsp:cNvSpPr/>
      </dsp:nvSpPr>
      <dsp:spPr>
        <a:xfrm>
          <a:off x="2403170" y="25582"/>
          <a:ext cx="4326370" cy="1261616"/>
        </a:xfrm>
        <a:prstGeom prst="rightArrow">
          <a:avLst>
            <a:gd name="adj1" fmla="val 75000"/>
            <a:gd name="adj2" fmla="val 50000"/>
          </a:avLst>
        </a:prstGeom>
        <a:solidFill>
          <a:schemeClr val="bg1">
            <a:lumMod val="95000"/>
            <a:alpha val="90000"/>
          </a:schemeClr>
        </a:solidFill>
        <a:ln w="19050" cap="flat" cmpd="sng" algn="ctr">
          <a:solidFill>
            <a:srgbClr val="013366"/>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ts val="1680"/>
            </a:lnSpc>
            <a:spcBef>
              <a:spcPct val="0"/>
            </a:spcBef>
            <a:spcAft>
              <a:spcPts val="0"/>
            </a:spcAft>
            <a:buClr>
              <a:srgbClr val="000000"/>
            </a:buClr>
            <a:buSzPts val="1200"/>
            <a:buFont typeface="Symbol" panose="05050102010706020507" pitchFamily="18" charset="2"/>
            <a:buChar char=""/>
          </a:pPr>
          <a:r>
            <a:rPr lang="en-US" sz="1400" b="1" kern="1200" dirty="0">
              <a:latin typeface="Calibri" panose="020F0502020204030204" pitchFamily="34" charset="0"/>
              <a:cs typeface="Calibri" panose="020F0502020204030204" pitchFamily="34" charset="0"/>
            </a:rPr>
            <a:t>Listened to individuals and families affected by dementia</a:t>
          </a:r>
        </a:p>
        <a:p>
          <a:pPr marL="57150" lvl="1" indent="-57150" algn="l" defTabSz="177800">
            <a:lnSpc>
              <a:spcPct val="100000"/>
            </a:lnSpc>
            <a:spcBef>
              <a:spcPct val="0"/>
            </a:spcBef>
            <a:spcAft>
              <a:spcPct val="15000"/>
            </a:spcAft>
            <a:buClr>
              <a:srgbClr val="000000"/>
            </a:buClr>
            <a:buSzPts val="1200"/>
            <a:buFont typeface="Symbol" panose="05050102010706020507" pitchFamily="18" charset="2"/>
            <a:buNone/>
          </a:pPr>
          <a:endParaRPr lang="en-US" sz="400" b="1" kern="1200" dirty="0">
            <a:latin typeface="Calibri" panose="020F0502020204030204" pitchFamily="34" charset="0"/>
            <a:cs typeface="Calibri" panose="020F0502020204030204" pitchFamily="34" charset="0"/>
          </a:endParaRPr>
        </a:p>
        <a:p>
          <a:pPr marL="114300" lvl="1" indent="-114300" algn="l" defTabSz="622300">
            <a:lnSpc>
              <a:spcPct val="100000"/>
            </a:lnSpc>
            <a:spcBef>
              <a:spcPct val="0"/>
            </a:spcBef>
            <a:spcAft>
              <a:spcPct val="15000"/>
            </a:spcAft>
            <a:buClr>
              <a:srgbClr val="000000"/>
            </a:buClr>
            <a:buSzPts val="1200"/>
            <a:buFont typeface="Symbol" panose="05050102010706020507" pitchFamily="18" charset="2"/>
            <a:buChar char=""/>
          </a:pPr>
          <a:r>
            <a:rPr lang="en-US" sz="1400" b="1" kern="1200" dirty="0">
              <a:latin typeface="Calibri" panose="020F0502020204030204" pitchFamily="34" charset="0"/>
              <a:cs typeface="Calibri" panose="020F0502020204030204" pitchFamily="34" charset="0"/>
            </a:rPr>
            <a:t>Reviewed and discussed programs, services, challenges, and issues</a:t>
          </a:r>
        </a:p>
      </dsp:txBody>
      <dsp:txXfrm>
        <a:off x="2403170" y="183284"/>
        <a:ext cx="3853264" cy="946212"/>
      </dsp:txXfrm>
    </dsp:sp>
    <dsp:sp modelId="{FE8393A1-01E7-482C-A97E-8DA109F2A205}">
      <dsp:nvSpPr>
        <dsp:cNvPr id="0" name=""/>
        <dsp:cNvSpPr/>
      </dsp:nvSpPr>
      <dsp:spPr>
        <a:xfrm>
          <a:off x="232087" y="262619"/>
          <a:ext cx="1854512" cy="787542"/>
        </a:xfrm>
        <a:prstGeom prst="roundRect">
          <a:avLst/>
        </a:prstGeom>
        <a:solidFill>
          <a:srgbClr val="E6AF00"/>
        </a:solidFill>
        <a:ln w="28575">
          <a:solidFill>
            <a:srgbClr val="013366"/>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1" kern="1200" dirty="0">
              <a:ln>
                <a:noFill/>
              </a:ln>
              <a:solidFill>
                <a:schemeClr val="tx1"/>
              </a:solidFill>
              <a:latin typeface="Calibri" panose="020F0502020204030204" pitchFamily="34" charset="0"/>
              <a:cs typeface="Calibri" panose="020F0502020204030204" pitchFamily="34" charset="0"/>
            </a:rPr>
            <a:t>March 2019 - </a:t>
          </a:r>
        </a:p>
        <a:p>
          <a:pPr marL="0" lvl="0" indent="0" algn="ctr" defTabSz="622300">
            <a:lnSpc>
              <a:spcPct val="90000"/>
            </a:lnSpc>
            <a:spcBef>
              <a:spcPct val="0"/>
            </a:spcBef>
            <a:spcAft>
              <a:spcPct val="35000"/>
            </a:spcAft>
            <a:buNone/>
          </a:pPr>
          <a:r>
            <a:rPr lang="en-US" sz="1400" b="1" kern="1200" dirty="0">
              <a:ln>
                <a:noFill/>
              </a:ln>
              <a:solidFill>
                <a:schemeClr val="tx1"/>
              </a:solidFill>
              <a:latin typeface="Calibri" panose="020F0502020204030204" pitchFamily="34" charset="0"/>
              <a:cs typeface="Calibri" panose="020F0502020204030204" pitchFamily="34" charset="0"/>
            </a:rPr>
            <a:t>December 2019</a:t>
          </a:r>
        </a:p>
      </dsp:txBody>
      <dsp:txXfrm>
        <a:off x="270532" y="301064"/>
        <a:ext cx="1777622" cy="710652"/>
      </dsp:txXfrm>
    </dsp:sp>
    <dsp:sp modelId="{D2B3A194-FF9A-49E4-9237-3E2A2DD986CD}">
      <dsp:nvSpPr>
        <dsp:cNvPr id="0" name=""/>
        <dsp:cNvSpPr/>
      </dsp:nvSpPr>
      <dsp:spPr>
        <a:xfrm>
          <a:off x="2402174" y="1343276"/>
          <a:ext cx="4295571" cy="794077"/>
        </a:xfrm>
        <a:prstGeom prst="rightArrow">
          <a:avLst>
            <a:gd name="adj1" fmla="val 75000"/>
            <a:gd name="adj2" fmla="val 50000"/>
          </a:avLst>
        </a:prstGeom>
        <a:solidFill>
          <a:schemeClr val="bg1">
            <a:lumMod val="95000"/>
            <a:alpha val="90000"/>
          </a:schemeClr>
        </a:solidFill>
        <a:ln w="19050" cap="flat" cmpd="sng" algn="ctr">
          <a:solidFill>
            <a:srgbClr val="023467"/>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100000"/>
            </a:lnSpc>
            <a:spcBef>
              <a:spcPct val="0"/>
            </a:spcBef>
            <a:spcAft>
              <a:spcPct val="15000"/>
            </a:spcAft>
            <a:buChar char="•"/>
          </a:pPr>
          <a:r>
            <a:rPr lang="en-US" sz="1400" b="1" kern="1200" dirty="0">
              <a:latin typeface="Calibri" panose="020F0502020204030204" pitchFamily="34" charset="0"/>
              <a:cs typeface="Calibri" panose="020F0502020204030204" pitchFamily="34" charset="0"/>
            </a:rPr>
            <a:t>Identified seven workstreams</a:t>
          </a:r>
        </a:p>
        <a:p>
          <a:pPr marL="114300" lvl="1" indent="-114300" algn="l" defTabSz="622300">
            <a:lnSpc>
              <a:spcPct val="100000"/>
            </a:lnSpc>
            <a:spcBef>
              <a:spcPct val="0"/>
            </a:spcBef>
            <a:spcAft>
              <a:spcPct val="15000"/>
            </a:spcAft>
            <a:buChar char="•"/>
          </a:pPr>
          <a:r>
            <a:rPr lang="en-US" sz="1400" b="1" kern="1200" dirty="0">
              <a:latin typeface="Calibri" panose="020F0502020204030204" pitchFamily="34" charset="0"/>
              <a:cs typeface="Calibri" panose="020F0502020204030204" pitchFamily="34" charset="0"/>
            </a:rPr>
            <a:t>Formulated preliminary goals by workstream</a:t>
          </a:r>
        </a:p>
      </dsp:txBody>
      <dsp:txXfrm>
        <a:off x="2402174" y="1442536"/>
        <a:ext cx="3997792" cy="595557"/>
      </dsp:txXfrm>
    </dsp:sp>
    <dsp:sp modelId="{084C7853-1623-4758-A367-4598F0D3B8AD}">
      <dsp:nvSpPr>
        <dsp:cNvPr id="0" name=""/>
        <dsp:cNvSpPr/>
      </dsp:nvSpPr>
      <dsp:spPr>
        <a:xfrm>
          <a:off x="232066" y="1436754"/>
          <a:ext cx="1858894" cy="595122"/>
        </a:xfrm>
        <a:prstGeom prst="roundRect">
          <a:avLst/>
        </a:prstGeom>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January 2020 -  </a:t>
          </a:r>
        </a:p>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February 2020</a:t>
          </a:r>
        </a:p>
      </dsp:txBody>
      <dsp:txXfrm>
        <a:off x="261117" y="1465805"/>
        <a:ext cx="1800792" cy="537020"/>
      </dsp:txXfrm>
    </dsp:sp>
    <dsp:sp modelId="{FBF271E4-B730-44AA-86DA-82773EBD5E94}">
      <dsp:nvSpPr>
        <dsp:cNvPr id="0" name=""/>
        <dsp:cNvSpPr/>
      </dsp:nvSpPr>
      <dsp:spPr>
        <a:xfrm>
          <a:off x="2407157" y="2220376"/>
          <a:ext cx="4295571" cy="716333"/>
        </a:xfrm>
        <a:prstGeom prst="rightArrow">
          <a:avLst>
            <a:gd name="adj1" fmla="val 75000"/>
            <a:gd name="adj2" fmla="val 50000"/>
          </a:avLst>
        </a:prstGeom>
        <a:solidFill>
          <a:schemeClr val="bg1">
            <a:lumMod val="95000"/>
            <a:alpha val="90000"/>
          </a:schemeClr>
        </a:solidFill>
        <a:ln w="19050" cap="flat" cmpd="sng" algn="ctr">
          <a:solidFill>
            <a:srgbClr val="023467">
              <a:alpha val="9000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100000"/>
            </a:lnSpc>
            <a:spcBef>
              <a:spcPct val="0"/>
            </a:spcBef>
            <a:spcAft>
              <a:spcPts val="0"/>
            </a:spcAft>
            <a:buClr>
              <a:srgbClr val="000000"/>
            </a:buClr>
            <a:buSzPts val="1200"/>
            <a:buFont typeface="Symbol" panose="05050102010706020507" pitchFamily="18" charset="2"/>
            <a:buChar char=""/>
          </a:pPr>
          <a:r>
            <a:rPr lang="en-US" sz="1400" b="1" kern="1200" dirty="0">
              <a:latin typeface="Calibri" panose="020F0502020204030204" pitchFamily="34" charset="0"/>
              <a:cs typeface="Calibri" panose="020F0502020204030204" pitchFamily="34" charset="0"/>
            </a:rPr>
            <a:t>Placed Council work "on hold" due to COVID-19 outbreak (except for one workstream)</a:t>
          </a:r>
          <a:r>
            <a:rPr lang="en-US" sz="1300" b="1" kern="1200" baseline="30000" dirty="0"/>
            <a:t>1</a:t>
          </a:r>
        </a:p>
        <a:p>
          <a:pPr marL="114300" lvl="1" indent="-114300" algn="l" defTabSz="622300">
            <a:lnSpc>
              <a:spcPct val="90000"/>
            </a:lnSpc>
            <a:spcBef>
              <a:spcPct val="0"/>
            </a:spcBef>
            <a:spcAft>
              <a:spcPct val="15000"/>
            </a:spcAft>
            <a:buClr>
              <a:srgbClr val="000000"/>
            </a:buClr>
            <a:buSzPts val="1200"/>
            <a:buFont typeface="Symbol" panose="05050102010706020507" pitchFamily="18" charset="2"/>
            <a:buChar char=""/>
          </a:pPr>
          <a:endParaRPr lang="en-US" sz="1400" kern="1200" dirty="0"/>
        </a:p>
      </dsp:txBody>
      <dsp:txXfrm>
        <a:off x="2407157" y="2309918"/>
        <a:ext cx="4026946" cy="537249"/>
      </dsp:txXfrm>
    </dsp:sp>
    <dsp:sp modelId="{9855E974-E330-4672-9BCB-2919BD4F0B28}">
      <dsp:nvSpPr>
        <dsp:cNvPr id="0" name=""/>
        <dsp:cNvSpPr/>
      </dsp:nvSpPr>
      <dsp:spPr>
        <a:xfrm>
          <a:off x="232066" y="2262913"/>
          <a:ext cx="1887760" cy="572260"/>
        </a:xfrm>
        <a:prstGeom prst="roundRect">
          <a:avLst/>
        </a:prstGeom>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March 2020 - </a:t>
          </a:r>
        </a:p>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July 2020 </a:t>
          </a:r>
        </a:p>
      </dsp:txBody>
      <dsp:txXfrm>
        <a:off x="260001" y="2290848"/>
        <a:ext cx="1831890" cy="516390"/>
      </dsp:txXfrm>
    </dsp:sp>
    <dsp:sp modelId="{597C1689-FEE5-4A78-B3DF-D510F913F1E4}">
      <dsp:nvSpPr>
        <dsp:cNvPr id="0" name=""/>
        <dsp:cNvSpPr/>
      </dsp:nvSpPr>
      <dsp:spPr>
        <a:xfrm>
          <a:off x="2375971" y="2975750"/>
          <a:ext cx="4505710" cy="1409408"/>
        </a:xfrm>
        <a:prstGeom prst="rightArrow">
          <a:avLst>
            <a:gd name="adj1" fmla="val 75000"/>
            <a:gd name="adj2" fmla="val 50000"/>
          </a:avLst>
        </a:prstGeom>
        <a:solidFill>
          <a:schemeClr val="bg1">
            <a:lumMod val="95000"/>
            <a:alpha val="90000"/>
          </a:schemeClr>
        </a:solidFill>
        <a:ln w="19050" cap="flat" cmpd="sng" algn="ctr">
          <a:solidFill>
            <a:srgbClr val="023467">
              <a:alpha val="9000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100000"/>
            </a:lnSpc>
            <a:spcBef>
              <a:spcPct val="0"/>
            </a:spcBef>
            <a:spcAft>
              <a:spcPts val="0"/>
            </a:spcAft>
            <a:buChar char="•"/>
          </a:pPr>
          <a:r>
            <a:rPr lang="en-US" sz="1400" b="1" kern="1200" dirty="0">
              <a:latin typeface="Calibri" panose="020F0502020204030204" pitchFamily="34" charset="0"/>
              <a:cs typeface="Calibri" panose="020F0502020204030204" pitchFamily="34" charset="0"/>
            </a:rPr>
            <a:t>Identified Council members to lead workgroups and recruited stakeholders to participate</a:t>
          </a:r>
        </a:p>
        <a:p>
          <a:pPr marL="57150" lvl="1" indent="-57150" algn="l" defTabSz="177800">
            <a:lnSpc>
              <a:spcPct val="100000"/>
            </a:lnSpc>
            <a:spcBef>
              <a:spcPct val="0"/>
            </a:spcBef>
            <a:spcAft>
              <a:spcPts val="0"/>
            </a:spcAft>
            <a:buChar char="•"/>
          </a:pPr>
          <a:endParaRPr lang="en-US" sz="400" b="1" kern="1200" dirty="0">
            <a:latin typeface="Calibri" panose="020F0502020204030204" pitchFamily="34" charset="0"/>
            <a:cs typeface="Calibri" panose="020F0502020204030204" pitchFamily="34" charset="0"/>
          </a:endParaRPr>
        </a:p>
        <a:p>
          <a:pPr marL="114300" lvl="1" indent="-114300" algn="l" defTabSz="622300">
            <a:lnSpc>
              <a:spcPct val="100000"/>
            </a:lnSpc>
            <a:spcBef>
              <a:spcPct val="0"/>
            </a:spcBef>
            <a:spcAft>
              <a:spcPts val="0"/>
            </a:spcAft>
            <a:buChar char="•"/>
          </a:pPr>
          <a:r>
            <a:rPr lang="en-US" sz="1400" b="1" kern="1200" dirty="0">
              <a:latin typeface="Calibri" panose="020F0502020204030204" pitchFamily="34" charset="0"/>
              <a:cs typeface="Calibri" panose="020F0502020204030204" pitchFamily="34" charset="0"/>
            </a:rPr>
            <a:t>Began forming and convening workgroups sequentially</a:t>
          </a:r>
        </a:p>
        <a:p>
          <a:pPr marL="57150" lvl="1" indent="-57150" algn="l" defTabSz="177800">
            <a:lnSpc>
              <a:spcPct val="90000"/>
            </a:lnSpc>
            <a:spcBef>
              <a:spcPct val="0"/>
            </a:spcBef>
            <a:spcAft>
              <a:spcPct val="15000"/>
            </a:spcAft>
            <a:buChar char="•"/>
          </a:pPr>
          <a:endParaRPr lang="en-US" sz="400" kern="1200" dirty="0"/>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dsp:txBody>
      <dsp:txXfrm>
        <a:off x="2375971" y="3151926"/>
        <a:ext cx="3977182" cy="1057056"/>
      </dsp:txXfrm>
    </dsp:sp>
    <dsp:sp modelId="{D2D25DB5-7240-49A4-968C-E7892FD20C03}">
      <dsp:nvSpPr>
        <dsp:cNvPr id="0" name=""/>
        <dsp:cNvSpPr/>
      </dsp:nvSpPr>
      <dsp:spPr>
        <a:xfrm>
          <a:off x="205319" y="3225751"/>
          <a:ext cx="1883522" cy="895690"/>
        </a:xfrm>
        <a:prstGeom prst="roundRect">
          <a:avLst/>
        </a:prstGeom>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August 2020 - </a:t>
          </a:r>
        </a:p>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September 2020 </a:t>
          </a:r>
        </a:p>
      </dsp:txBody>
      <dsp:txXfrm>
        <a:off x="249043" y="3269475"/>
        <a:ext cx="1796074" cy="808242"/>
      </dsp:txXfrm>
    </dsp:sp>
    <dsp:sp modelId="{6C2A98D3-5078-43AA-92DE-2B5FAE9B3B15}">
      <dsp:nvSpPr>
        <dsp:cNvPr id="0" name=""/>
        <dsp:cNvSpPr/>
      </dsp:nvSpPr>
      <dsp:spPr>
        <a:xfrm>
          <a:off x="2390476" y="4293099"/>
          <a:ext cx="4295571" cy="1310360"/>
        </a:xfrm>
        <a:prstGeom prst="rightArrow">
          <a:avLst>
            <a:gd name="adj1" fmla="val 75000"/>
            <a:gd name="adj2" fmla="val 50000"/>
          </a:avLst>
        </a:prstGeom>
        <a:solidFill>
          <a:schemeClr val="bg1">
            <a:lumMod val="95000"/>
            <a:alpha val="90000"/>
          </a:schemeClr>
        </a:solidFill>
        <a:ln w="19050" cap="flat" cmpd="sng" algn="ctr">
          <a:solidFill>
            <a:srgbClr val="023467">
              <a:alpha val="90000"/>
            </a:srgb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100000"/>
            </a:lnSpc>
            <a:spcBef>
              <a:spcPct val="0"/>
            </a:spcBef>
            <a:spcAft>
              <a:spcPts val="0"/>
            </a:spcAft>
            <a:buChar char="•"/>
          </a:pPr>
          <a:r>
            <a:rPr lang="en-US" sz="1400" b="1" kern="1200" dirty="0">
              <a:latin typeface="Calibri" panose="020F0502020204030204" pitchFamily="34" charset="0"/>
              <a:cs typeface="Calibri" panose="020F0502020204030204" pitchFamily="34" charset="0"/>
            </a:rPr>
            <a:t>Workgroups identified and prioritized issues, and presented recommendations to Council</a:t>
          </a:r>
        </a:p>
        <a:p>
          <a:pPr marL="57150" lvl="1" indent="-57150" algn="l" defTabSz="177800">
            <a:lnSpc>
              <a:spcPct val="100000"/>
            </a:lnSpc>
            <a:spcBef>
              <a:spcPct val="0"/>
            </a:spcBef>
            <a:spcAft>
              <a:spcPts val="0"/>
            </a:spcAft>
            <a:buChar char="•"/>
          </a:pPr>
          <a:endParaRPr lang="en-US" sz="400" b="1" kern="1200" dirty="0">
            <a:latin typeface="Calibri" panose="020F0502020204030204" pitchFamily="34" charset="0"/>
            <a:cs typeface="Calibri" panose="020F0502020204030204" pitchFamily="34" charset="0"/>
          </a:endParaRPr>
        </a:p>
        <a:p>
          <a:pPr marL="114300" lvl="1" indent="-114300" algn="l" defTabSz="622300">
            <a:lnSpc>
              <a:spcPct val="100000"/>
            </a:lnSpc>
            <a:spcBef>
              <a:spcPct val="0"/>
            </a:spcBef>
            <a:spcAft>
              <a:spcPts val="0"/>
            </a:spcAft>
            <a:buChar char="•"/>
          </a:pPr>
          <a:r>
            <a:rPr lang="en-US" sz="1400" b="1" kern="1200" dirty="0">
              <a:latin typeface="Calibri" panose="020F0502020204030204" pitchFamily="34" charset="0"/>
              <a:cs typeface="Calibri" panose="020F0502020204030204" pitchFamily="34" charset="0"/>
            </a:rPr>
            <a:t>Council discussed and voted to adopt strategies to include in Alzheimer's State Plan</a:t>
          </a:r>
        </a:p>
      </dsp:txBody>
      <dsp:txXfrm>
        <a:off x="2390476" y="4456894"/>
        <a:ext cx="3804186" cy="982770"/>
      </dsp:txXfrm>
    </dsp:sp>
    <dsp:sp modelId="{CC84249F-0653-442F-ADCE-4A3171CBB24E}">
      <dsp:nvSpPr>
        <dsp:cNvPr id="0" name=""/>
        <dsp:cNvSpPr/>
      </dsp:nvSpPr>
      <dsp:spPr>
        <a:xfrm>
          <a:off x="183841" y="4495267"/>
          <a:ext cx="1910240" cy="889530"/>
        </a:xfrm>
        <a:prstGeom prst="roundRect">
          <a:avLst/>
        </a:prstGeom>
        <a:solidFill>
          <a:srgbClr val="F4BB05"/>
        </a:solidFill>
        <a:ln w="28575">
          <a:solidFill>
            <a:srgbClr val="023467"/>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dsp:spPr>
      <dsp:style>
        <a:lnRef idx="0">
          <a:scrgbClr r="0" g="0" b="0"/>
        </a:lnRef>
        <a:fillRef idx="3">
          <a:scrgbClr r="0" g="0" b="0"/>
        </a:fillRef>
        <a:effectRef idx="3">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October 2020 - </a:t>
          </a:r>
        </a:p>
        <a:p>
          <a:pPr marL="0" lvl="0" indent="0" algn="ctr" defTabSz="622300">
            <a:lnSpc>
              <a:spcPct val="90000"/>
            </a:lnSpc>
            <a:spcBef>
              <a:spcPct val="0"/>
            </a:spcBef>
            <a:spcAft>
              <a:spcPct val="35000"/>
            </a:spcAft>
            <a:buNone/>
          </a:pPr>
          <a:r>
            <a:rPr lang="en-US" sz="1400" b="1" kern="1200" dirty="0">
              <a:solidFill>
                <a:schemeClr val="tx1"/>
              </a:solidFill>
              <a:latin typeface="Calibri" panose="020F0502020204030204" pitchFamily="34" charset="0"/>
              <a:cs typeface="Calibri" panose="020F0502020204030204" pitchFamily="34" charset="0"/>
            </a:rPr>
            <a:t>February 9, 2021 </a:t>
          </a:r>
          <a:endParaRPr lang="en-US" sz="1400" kern="1200" dirty="0">
            <a:solidFill>
              <a:schemeClr val="tx1"/>
            </a:solidFill>
            <a:latin typeface="Calibri" panose="020F0502020204030204" pitchFamily="34" charset="0"/>
            <a:cs typeface="Calibri" panose="020F0502020204030204" pitchFamily="34" charset="0"/>
          </a:endParaRPr>
        </a:p>
      </dsp:txBody>
      <dsp:txXfrm>
        <a:off x="227264" y="4538690"/>
        <a:ext cx="1823394" cy="80268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endParaRPr lang="en-US" dirty="0"/>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832660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3</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44393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10</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774710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15</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44393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25</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71331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41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046925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6F4052EB-EB09-46DE-B1B3-2A4CA324A4D1}" type="datetime1">
              <a:rPr lang="en-US" smtClean="0"/>
              <a:t>5/5/2021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2179514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16"/>
        <p:cNvGrpSpPr/>
        <p:nvPr/>
      </p:nvGrpSpPr>
      <p:grpSpPr>
        <a:xfrm>
          <a:off x="0" y="0"/>
          <a:ext cx="0" cy="0"/>
          <a:chOff x="0" y="0"/>
          <a:chExt cx="0" cy="0"/>
        </a:xfrm>
      </p:grpSpPr>
      <p:sp>
        <p:nvSpPr>
          <p:cNvPr id="17" name="Google Shape;17;p7"/>
          <p:cNvSpPr txBox="1">
            <a:spLocks noGrp="1"/>
          </p:cNvSpPr>
          <p:nvPr>
            <p:ph type="title"/>
          </p:nvPr>
        </p:nvSpPr>
        <p:spPr>
          <a:xfrm>
            <a:off x="736600" y="109538"/>
            <a:ext cx="5664200" cy="762000"/>
          </a:xfrm>
          <a:prstGeom prst="rect">
            <a:avLst/>
          </a:prstGeom>
          <a:noFill/>
          <a:ln>
            <a:noFill/>
          </a:ln>
        </p:spPr>
        <p:txBody>
          <a:bodyPr spcFirstLastPara="1" wrap="square" lIns="91425" tIns="45700" rIns="91425" bIns="45700" anchor="b" anchorCtr="0">
            <a:noAutofit/>
          </a:bodyPr>
          <a:lstStyle>
            <a:lvl1pPr lvl="0" algn="l">
              <a:spcBef>
                <a:spcPts val="480"/>
              </a:spcBef>
              <a:spcAft>
                <a:spcPts val="0"/>
              </a:spcAft>
              <a:buSzPts val="1400"/>
              <a:buNone/>
              <a:defRPr>
                <a:latin typeface="Calibri"/>
                <a:ea typeface="Calibri"/>
                <a:cs typeface="Calibri"/>
                <a:sym typeface="Calibri"/>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360"/>
              </a:spcBef>
              <a:spcAft>
                <a:spcPts val="0"/>
              </a:spcAft>
              <a:buSzPts val="1400"/>
              <a:buNone/>
              <a:defRPr/>
            </a:lvl6pPr>
            <a:lvl7pPr lvl="6" algn="l">
              <a:spcBef>
                <a:spcPts val="360"/>
              </a:spcBef>
              <a:spcAft>
                <a:spcPts val="0"/>
              </a:spcAft>
              <a:buSzPts val="1400"/>
              <a:buNone/>
              <a:defRPr/>
            </a:lvl7pPr>
            <a:lvl8pPr lvl="7" algn="l">
              <a:spcBef>
                <a:spcPts val="360"/>
              </a:spcBef>
              <a:spcAft>
                <a:spcPts val="0"/>
              </a:spcAft>
              <a:buSzPts val="1400"/>
              <a:buNone/>
              <a:defRPr/>
            </a:lvl8pPr>
            <a:lvl9pPr lvl="8" algn="l">
              <a:spcBef>
                <a:spcPts val="360"/>
              </a:spcBef>
              <a:spcAft>
                <a:spcPts val="0"/>
              </a:spcAft>
              <a:buSzPts val="1400"/>
              <a:buNone/>
              <a:defRPr/>
            </a:lvl9pPr>
          </a:lstStyle>
          <a:p>
            <a:endParaRPr/>
          </a:p>
        </p:txBody>
      </p:sp>
      <p:sp>
        <p:nvSpPr>
          <p:cNvPr id="18" name="Google Shape;18;p7"/>
          <p:cNvSpPr txBox="1">
            <a:spLocks noGrp="1"/>
          </p:cNvSpPr>
          <p:nvPr>
            <p:ph type="body" idx="1"/>
          </p:nvPr>
        </p:nvSpPr>
        <p:spPr>
          <a:xfrm>
            <a:off x="533400" y="1939158"/>
            <a:ext cx="8077200" cy="4461641"/>
          </a:xfrm>
          <a:prstGeom prst="rect">
            <a:avLst/>
          </a:prstGeom>
          <a:noFill/>
          <a:ln>
            <a:noFill/>
          </a:ln>
        </p:spPr>
        <p:txBody>
          <a:bodyPr spcFirstLastPara="1" wrap="square" lIns="45700" tIns="46025" rIns="45700" bIns="46025" anchor="t" anchorCtr="0">
            <a:noAutofit/>
          </a:bodyPr>
          <a:lstStyle>
            <a:lvl1pPr marL="457200" lvl="0" indent="-350520" algn="l">
              <a:spcBef>
                <a:spcPts val="0"/>
              </a:spcBef>
              <a:spcAft>
                <a:spcPts val="0"/>
              </a:spcAft>
              <a:buClr>
                <a:schemeClr val="dk1"/>
              </a:buClr>
              <a:buSzPts val="1920"/>
              <a:buChar char="■"/>
              <a:defRPr sz="2400">
                <a:solidFill>
                  <a:schemeClr val="dk1"/>
                </a:solidFill>
              </a:defRPr>
            </a:lvl1pPr>
            <a:lvl2pPr marL="914400" lvl="1" indent="-403860" algn="l">
              <a:spcBef>
                <a:spcPts val="1200"/>
              </a:spcBef>
              <a:spcAft>
                <a:spcPts val="0"/>
              </a:spcAft>
              <a:buClr>
                <a:schemeClr val="dk1"/>
              </a:buClr>
              <a:buSzPts val="2760"/>
              <a:buFont typeface="Arial"/>
              <a:buChar char="•"/>
              <a:defRPr sz="2400">
                <a:solidFill>
                  <a:schemeClr val="dk1"/>
                </a:solidFill>
              </a:defRPr>
            </a:lvl2pPr>
            <a:lvl3pPr marL="1371600" lvl="2" indent="-228600" algn="l">
              <a:lnSpc>
                <a:spcPct val="90000"/>
              </a:lnSpc>
              <a:spcBef>
                <a:spcPts val="1200"/>
              </a:spcBef>
              <a:spcAft>
                <a:spcPts val="0"/>
              </a:spcAft>
              <a:buSzPts val="1800"/>
              <a:buFont typeface="Arial"/>
              <a:buNone/>
              <a:defRPr/>
            </a:lvl3pPr>
            <a:lvl4pPr marL="1828800" lvl="3" indent="-342900" algn="l">
              <a:spcBef>
                <a:spcPts val="0"/>
              </a:spcBef>
              <a:spcAft>
                <a:spcPts val="0"/>
              </a:spcAft>
              <a:buSzPts val="1800"/>
              <a:buChar char="⎯"/>
              <a:defRPr/>
            </a:lvl4pPr>
            <a:lvl5pPr marL="2286000" lvl="4" indent="-342900" algn="l">
              <a:spcBef>
                <a:spcPts val="1200"/>
              </a:spcBef>
              <a:spcAft>
                <a:spcPts val="0"/>
              </a:spcAft>
              <a:buSzPts val="1800"/>
              <a:buChar char="–"/>
              <a:defRPr/>
            </a:lvl5pPr>
            <a:lvl6pPr marL="2743200" lvl="5" indent="-342900" algn="l">
              <a:lnSpc>
                <a:spcPct val="90000"/>
              </a:lnSpc>
              <a:spcBef>
                <a:spcPts val="1200"/>
              </a:spcBef>
              <a:spcAft>
                <a:spcPts val="0"/>
              </a:spcAft>
              <a:buSzPts val="1800"/>
              <a:buChar char="–"/>
              <a:defRPr/>
            </a:lvl6pPr>
            <a:lvl7pPr marL="3200400" lvl="6" indent="-342900" algn="l">
              <a:lnSpc>
                <a:spcPct val="90000"/>
              </a:lnSpc>
              <a:spcBef>
                <a:spcPts val="450"/>
              </a:spcBef>
              <a:spcAft>
                <a:spcPts val="0"/>
              </a:spcAft>
              <a:buSzPts val="1800"/>
              <a:buChar char="–"/>
              <a:defRPr/>
            </a:lvl7pPr>
            <a:lvl8pPr marL="3657600" lvl="7" indent="-342900" algn="l">
              <a:lnSpc>
                <a:spcPct val="90000"/>
              </a:lnSpc>
              <a:spcBef>
                <a:spcPts val="450"/>
              </a:spcBef>
              <a:spcAft>
                <a:spcPts val="0"/>
              </a:spcAft>
              <a:buSzPts val="1800"/>
              <a:buChar char="–"/>
              <a:defRPr/>
            </a:lvl8pPr>
            <a:lvl9pPr marL="4114800" lvl="8" indent="-342900" algn="l">
              <a:lnSpc>
                <a:spcPct val="90000"/>
              </a:lnSpc>
              <a:spcBef>
                <a:spcPts val="450"/>
              </a:spcBef>
              <a:spcAft>
                <a:spcPts val="0"/>
              </a:spcAft>
              <a:buSzPts val="1800"/>
              <a:buChar char="–"/>
              <a:defRPr/>
            </a:lvl9pPr>
          </a:lstStyle>
          <a:p>
            <a:endParaRPr/>
          </a:p>
        </p:txBody>
      </p:sp>
    </p:spTree>
    <p:extLst>
      <p:ext uri="{BB962C8B-B14F-4D97-AF65-F5344CB8AC3E}">
        <p14:creationId xmlns:p14="http://schemas.microsoft.com/office/powerpoint/2010/main" val="3236202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D4B7F5EF-67F8-4A0D-9610-11E41EC5195F}" type="datetime1">
              <a:rPr lang="en-US" smtClean="0"/>
              <a:t>5/5/2021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79F47F0F-EB1B-49E5-A231-3989947E4992}" type="datetime1">
              <a:rPr lang="en-US" smtClean="0"/>
              <a:t>5/5/2021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A52C6E8-626D-4C71-A859-A942035C5E56}" type="datetime1">
              <a:rPr lang="en-US" smtClean="0"/>
              <a:t>5/5/2021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EEB0A476-EC98-4E0E-AFE8-D8625F72F0CC}" type="datetime1">
              <a:rPr lang="en-US" smtClean="0"/>
              <a:t>5/5/2021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image" Target="../media/image1.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tags" Target="../tags/tag4.xml"/><Relationship Id="rId5" Type="http://schemas.openxmlformats.org/officeDocument/2006/relationships/slideLayout" Target="../slideLayouts/slideLayout9.xml"/><Relationship Id="rId10" Type="http://schemas.openxmlformats.org/officeDocument/2006/relationships/tags" Target="../tags/tag3.xml"/><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8"/>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9">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6"/>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7"/>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2"/>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3">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0"/>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1"/>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706" r:id="rId7"/>
    <p:sldLayoutId id="2147483707" r:id="rId8"/>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alz.org/media/Documents/alzheimers-well-visit-algorithm.pdf" TargetMode="External"/><Relationship Id="rId2" Type="http://schemas.openxmlformats.org/officeDocument/2006/relationships/hyperlink" Target="https://www.alz.org/professionals/health-systems-clinicians/cognitive-assessment" TargetMode="External"/><Relationship Id="rId1" Type="http://schemas.openxmlformats.org/officeDocument/2006/relationships/slideLayout" Target="../slideLayouts/slideLayout12.xml"/><Relationship Id="rId6" Type="http://schemas.openxmlformats.org/officeDocument/2006/relationships/hyperlink" Target="https://www.alz.org/professionals/health-systems-clinicians/dementia-diagnosis" TargetMode="External"/><Relationship Id="rId5" Type="http://schemas.openxmlformats.org/officeDocument/2006/relationships/hyperlink" Target="https://www.alz.org/professionals/health-systems-clinicians/care-planning" TargetMode="External"/><Relationship Id="rId4" Type="http://schemas.openxmlformats.org/officeDocument/2006/relationships/hyperlink" Target="https://www.alz.org/media/Documents/jalz-1528.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massoptions.org/" TargetMode="External"/><Relationship Id="rId2" Type="http://schemas.openxmlformats.org/officeDocument/2006/relationships/hyperlink" Target="https://www.alz.org/manh"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03200" y="3925040"/>
            <a:ext cx="8737600" cy="2062103"/>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Elder Affairs</a:t>
            </a:r>
          </a:p>
          <a:p>
            <a:pPr algn="r" fontAlgn="base">
              <a:spcBef>
                <a:spcPct val="0"/>
              </a:spcBef>
              <a:spcAft>
                <a:spcPct val="0"/>
              </a:spcAft>
              <a:defRPr/>
            </a:pPr>
            <a:r>
              <a:rPr lang="en-US" sz="2400" b="1" dirty="0">
                <a:solidFill>
                  <a:srgbClr val="003366"/>
                </a:solidFill>
                <a:latin typeface="Calibri" panose="020F0502020204030204" pitchFamily="34" charset="0"/>
              </a:rPr>
              <a:t>Elizabeth Chen, Secretary</a:t>
            </a:r>
          </a:p>
          <a:p>
            <a:pPr algn="r" fontAlgn="base">
              <a:spcBef>
                <a:spcPct val="0"/>
              </a:spcBef>
              <a:spcAft>
                <a:spcPct val="0"/>
              </a:spcAft>
              <a:defRPr/>
            </a:pPr>
            <a:endParaRPr lang="en-US" sz="2000" b="1" i="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itchFamily="34" charset="0"/>
              </a:rPr>
              <a:t>February 9, 2021</a:t>
            </a:r>
          </a:p>
          <a:p>
            <a:pPr algn="r" fontAlgn="base">
              <a:spcBef>
                <a:spcPct val="0"/>
              </a:spcBef>
              <a:spcAft>
                <a:spcPct val="0"/>
              </a:spcAft>
              <a:defRPr/>
            </a:pPr>
            <a:r>
              <a:rPr lang="en-US" sz="2000" b="1" dirty="0">
                <a:solidFill>
                  <a:srgbClr val="003366"/>
                </a:solidFill>
                <a:latin typeface="Calibri" pitchFamily="34" charset="0"/>
              </a:rPr>
              <a:t>2:30-5:00 pm</a:t>
            </a:r>
          </a:p>
          <a:p>
            <a:pPr algn="r" fontAlgn="base">
              <a:spcBef>
                <a:spcPct val="0"/>
              </a:spcBef>
              <a:spcAft>
                <a:spcPct val="0"/>
              </a:spcAft>
              <a:defRPr/>
            </a:pPr>
            <a:r>
              <a:rPr lang="en-US" sz="2000" b="1" dirty="0">
                <a:solidFill>
                  <a:srgbClr val="003366"/>
                </a:solidFill>
                <a:latin typeface="Calibri" pitchFamily="34" charset="0"/>
              </a:rPr>
              <a:t>Video Conference</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5/5/2021</a:t>
            </a:fld>
            <a:endParaRPr lang="en-US" dirty="0"/>
          </a:p>
        </p:txBody>
      </p:sp>
      <p:sp>
        <p:nvSpPr>
          <p:cNvPr id="4" name="TextBox 3">
            <a:extLst>
              <a:ext uri="{FF2B5EF4-FFF2-40B4-BE49-F238E27FC236}">
                <a16:creationId xmlns:a16="http://schemas.microsoft.com/office/drawing/2014/main" id="{87DE6547-A3C5-4B79-BEC6-BE4BB2FB3764}"/>
              </a:ext>
            </a:extLst>
          </p:cNvPr>
          <p:cNvSpPr txBox="1"/>
          <p:nvPr/>
        </p:nvSpPr>
        <p:spPr>
          <a:xfrm>
            <a:off x="138042" y="6349819"/>
            <a:ext cx="352982" cy="246221"/>
          </a:xfrm>
          <a:prstGeom prst="rect">
            <a:avLst/>
          </a:prstGeom>
        </p:spPr>
        <p:txBody>
          <a:bodyPr wrap="none" rtlCol="0">
            <a:spAutoFit/>
          </a:bodyPr>
          <a:lstStyle/>
          <a:p>
            <a:pPr marL="0" indent="0">
              <a:buFont typeface="Wingdings" pitchFamily="2" charset="2"/>
              <a:buNone/>
            </a:pPr>
            <a:r>
              <a:rPr lang="en-US" sz="1000" dirty="0">
                <a:solidFill>
                  <a:schemeClr val="dk1"/>
                </a:solidFill>
                <a:latin typeface="Calibri Light" panose="020F0302020204030204" pitchFamily="34" charset="0"/>
                <a:cs typeface="Calibri Light" panose="020F0302020204030204" pitchFamily="34" charset="0"/>
              </a:rPr>
              <a:t>V3.</a:t>
            </a:r>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304800" y="3468043"/>
            <a:ext cx="8376376" cy="2862322"/>
          </a:xfrm>
          <a:prstGeom prst="rect">
            <a:avLst/>
          </a:prstGeom>
          <a:noFill/>
        </p:spPr>
        <p:txBody>
          <a:bodyPr wrap="square">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Equitable Access and Care </a:t>
            </a:r>
          </a:p>
          <a:p>
            <a:pPr algn="r" fontAlgn="base">
              <a:spcBef>
                <a:spcPct val="0"/>
              </a:spcBef>
              <a:spcAft>
                <a:spcPct val="0"/>
              </a:spcAft>
              <a:defRPr/>
            </a:pPr>
            <a:r>
              <a:rPr lang="en-US" sz="2000" b="1" dirty="0">
                <a:solidFill>
                  <a:srgbClr val="003366"/>
                </a:solidFill>
                <a:latin typeface="Calibri" panose="020F0502020204030204" pitchFamily="34" charset="0"/>
              </a:rPr>
              <a:t>2/9/21</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B0A0B807-0F89-4501-89A1-27555DC543CA}" type="datetime1">
              <a:rPr lang="en-US" smtClean="0"/>
              <a:t>5/5/2021</a:t>
            </a:fld>
            <a:endParaRPr lang="en-US" dirty="0"/>
          </a:p>
        </p:txBody>
      </p:sp>
      <p:sp>
        <p:nvSpPr>
          <p:cNvPr id="9" name="Date Placeholder 2">
            <a:extLst>
              <a:ext uri="{FF2B5EF4-FFF2-40B4-BE49-F238E27FC236}">
                <a16:creationId xmlns:a16="http://schemas.microsoft.com/office/drawing/2014/main" id="{B019AF1B-4325-448B-9098-64189208C828}"/>
              </a:ext>
            </a:extLst>
          </p:cNvPr>
          <p:cNvSpPr txBox="1">
            <a:spLocks/>
          </p:cNvSpPr>
          <p:nvPr/>
        </p:nvSpPr>
        <p:spPr>
          <a:xfrm>
            <a:off x="381000" y="4175760"/>
            <a:ext cx="4900749" cy="914400"/>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base">
              <a:spcBef>
                <a:spcPct val="0"/>
              </a:spcBef>
              <a:spcAft>
                <a:spcPct val="0"/>
              </a:spcAft>
              <a:defRPr/>
            </a:pPr>
            <a:r>
              <a:rPr lang="en-US" sz="1900" u="sng" dirty="0">
                <a:solidFill>
                  <a:srgbClr val="003366"/>
                </a:solidFill>
                <a:latin typeface="Calibri" panose="020F0502020204030204" pitchFamily="34" charset="0"/>
              </a:rPr>
              <a:t>Workgroup Lead</a:t>
            </a:r>
            <a:r>
              <a:rPr lang="en-US" sz="1900" dirty="0">
                <a:solidFill>
                  <a:srgbClr val="003366"/>
                </a:solidFill>
                <a:latin typeface="Calibri" panose="020F0502020204030204" pitchFamily="34" charset="0"/>
              </a:rPr>
              <a:t> </a:t>
            </a:r>
          </a:p>
          <a:p>
            <a:pPr algn="l" fontAlgn="base">
              <a:spcBef>
                <a:spcPct val="0"/>
              </a:spcBef>
              <a:spcAft>
                <a:spcPct val="0"/>
              </a:spcAft>
              <a:defRPr/>
            </a:pPr>
            <a:r>
              <a:rPr lang="en-US" sz="1900" dirty="0">
                <a:solidFill>
                  <a:srgbClr val="003366"/>
                </a:solidFill>
                <a:latin typeface="Calibri" panose="020F0502020204030204" pitchFamily="34" charset="0"/>
              </a:rPr>
              <a:t>Jonathan Jackson, PhD</a:t>
            </a:r>
          </a:p>
        </p:txBody>
      </p:sp>
    </p:spTree>
    <p:extLst>
      <p:ext uri="{BB962C8B-B14F-4D97-AF65-F5344CB8AC3E}">
        <p14:creationId xmlns:p14="http://schemas.microsoft.com/office/powerpoint/2010/main" val="4058604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FF84F58A-F749-48CC-8F29-1D77A49DB6F3}"/>
              </a:ext>
            </a:extLst>
          </p:cNvPr>
          <p:cNvGraphicFramePr>
            <a:graphicFrameLocks noGrp="1"/>
          </p:cNvGraphicFramePr>
          <p:nvPr>
            <p:ph sz="half" idx="1"/>
            <p:extLst>
              <p:ext uri="{D42A27DB-BD31-4B8C-83A1-F6EECF244321}">
                <p14:modId xmlns:p14="http://schemas.microsoft.com/office/powerpoint/2010/main" val="1701255755"/>
              </p:ext>
            </p:extLst>
          </p:nvPr>
        </p:nvGraphicFramePr>
        <p:xfrm>
          <a:off x="609600" y="1066801"/>
          <a:ext cx="8305800" cy="5333999"/>
        </p:xfrm>
        <a:graphic>
          <a:graphicData uri="http://schemas.openxmlformats.org/drawingml/2006/table">
            <a:tbl>
              <a:tblPr firstRow="1" firstCol="1" bandRow="1">
                <a:tableStyleId>{5C22544A-7EE6-4342-B048-85BDC9FD1C3A}</a:tableStyleId>
              </a:tblPr>
              <a:tblGrid>
                <a:gridCol w="3962400">
                  <a:extLst>
                    <a:ext uri="{9D8B030D-6E8A-4147-A177-3AD203B41FA5}">
                      <a16:colId xmlns:a16="http://schemas.microsoft.com/office/drawing/2014/main" val="3691717241"/>
                    </a:ext>
                  </a:extLst>
                </a:gridCol>
                <a:gridCol w="3295095">
                  <a:extLst>
                    <a:ext uri="{9D8B030D-6E8A-4147-A177-3AD203B41FA5}">
                      <a16:colId xmlns:a16="http://schemas.microsoft.com/office/drawing/2014/main" val="912179307"/>
                    </a:ext>
                  </a:extLst>
                </a:gridCol>
                <a:gridCol w="1048305">
                  <a:extLst>
                    <a:ext uri="{9D8B030D-6E8A-4147-A177-3AD203B41FA5}">
                      <a16:colId xmlns:a16="http://schemas.microsoft.com/office/drawing/2014/main" val="874258245"/>
                    </a:ext>
                  </a:extLst>
                </a:gridCol>
              </a:tblGrid>
              <a:tr h="5333999">
                <a:tc>
                  <a:txBody>
                    <a:bodyPr/>
                    <a:lstStyle/>
                    <a:p>
                      <a:pPr marL="0" marR="0">
                        <a:lnSpc>
                          <a:spcPct val="100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Jonathan Jackson, PhD</a:t>
                      </a:r>
                    </a:p>
                    <a:p>
                      <a:pPr marL="0" marR="0">
                        <a:lnSpc>
                          <a:spcPct val="100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Council Member &amp; Workgroup Co-lead</a:t>
                      </a:r>
                    </a:p>
                    <a:p>
                      <a:pPr marL="0" marR="0">
                        <a:lnSpc>
                          <a:spcPct val="100000"/>
                        </a:lnSpc>
                        <a:spcBef>
                          <a:spcPts val="0"/>
                        </a:spcBef>
                        <a:spcAft>
                          <a:spcPts val="0"/>
                        </a:spcAft>
                      </a:pPr>
                      <a:endParaRPr lang="en-US" sz="700" dirty="0">
                        <a:solidFill>
                          <a:schemeClr val="tx1"/>
                        </a:solidFill>
                        <a:effectLst/>
                        <a:latin typeface="Calibri" panose="020F0502020204030204" pitchFamily="34" charset="0"/>
                        <a:cs typeface="Calibri" panose="020F0502020204030204" pitchFamily="34" charset="0"/>
                      </a:endParaRPr>
                    </a:p>
                    <a:p>
                      <a:pPr marL="0" marR="0">
                        <a:lnSpc>
                          <a:spcPct val="100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Founder and Executive Director</a:t>
                      </a:r>
                    </a:p>
                    <a:p>
                      <a:pPr marL="0" marR="0">
                        <a:lnSpc>
                          <a:spcPct val="100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Community Access, Recruitment &amp; Engagement (CARE) Research Center Massachusetts General Hospital Instructor in Neurology at Harvard Medical School</a:t>
                      </a:r>
                    </a:p>
                    <a:p>
                      <a:pPr marL="0" marR="0">
                        <a:lnSpc>
                          <a:spcPct val="100000"/>
                        </a:lnSpc>
                        <a:spcBef>
                          <a:spcPts val="0"/>
                        </a:spcBef>
                        <a:spcAft>
                          <a:spcPts val="800"/>
                        </a:spcAft>
                      </a:pPr>
                      <a:endParaRPr lang="en-US" sz="1400" b="0" dirty="0">
                        <a:solidFill>
                          <a:schemeClr val="tx1"/>
                        </a:solidFill>
                        <a:effectLst/>
                        <a:latin typeface="Calibri" panose="020F0502020204030204" pitchFamily="34" charset="0"/>
                        <a:cs typeface="Calibri" panose="020F0502020204030204" pitchFamily="34" charset="0"/>
                      </a:endParaRPr>
                    </a:p>
                    <a:p>
                      <a:pPr marL="0" marR="0">
                        <a:lnSpc>
                          <a:spcPts val="1680"/>
                        </a:lnSpc>
                        <a:spcBef>
                          <a:spcPts val="0"/>
                        </a:spcBef>
                        <a:spcAft>
                          <a:spcPts val="800"/>
                        </a:spcAft>
                      </a:pPr>
                      <a:r>
                        <a:rPr lang="en-US" sz="1400" b="1" dirty="0">
                          <a:solidFill>
                            <a:schemeClr val="tx1"/>
                          </a:solidFill>
                          <a:effectLst/>
                          <a:latin typeface="Calibri" panose="020F0502020204030204" pitchFamily="34" charset="0"/>
                          <a:cs typeface="Calibri" panose="020F0502020204030204" pitchFamily="34" charset="0"/>
                        </a:rPr>
                        <a:t>Patty Blake </a:t>
                      </a:r>
                    </a:p>
                    <a:p>
                      <a:pPr marL="0" marR="0" algn="l" defTabSz="914400" rtl="0" eaLnBrk="1" latinLnBrk="0" hangingPunct="1">
                        <a:lnSpc>
                          <a:spcPts val="1680"/>
                        </a:lnSpc>
                        <a:spcBef>
                          <a:spcPts val="0"/>
                        </a:spcBef>
                        <a:spcAft>
                          <a:spcPts val="0"/>
                        </a:spcAft>
                      </a:pPr>
                      <a:r>
                        <a:rPr lang="en-US" sz="1400" b="0" kern="1200" dirty="0">
                          <a:solidFill>
                            <a:schemeClr val="tx1"/>
                          </a:solidFill>
                          <a:effectLst/>
                          <a:latin typeface="Calibri" panose="020F0502020204030204" pitchFamily="34" charset="0"/>
                          <a:ea typeface="+mn-ea"/>
                          <a:cs typeface="Calibri" panose="020F0502020204030204" pitchFamily="34" charset="0"/>
                        </a:rPr>
                        <a:t>President of Senior Products</a:t>
                      </a:r>
                    </a:p>
                    <a:p>
                      <a:pPr marL="0" marR="0" algn="l" defTabSz="914400" rtl="0" eaLnBrk="1" latinLnBrk="0" hangingPunct="1">
                        <a:lnSpc>
                          <a:spcPct val="100000"/>
                        </a:lnSpc>
                        <a:spcBef>
                          <a:spcPts val="0"/>
                        </a:spcBef>
                        <a:spcAft>
                          <a:spcPts val="0"/>
                        </a:spcAft>
                      </a:pPr>
                      <a:r>
                        <a:rPr lang="en-US" sz="1400" b="0" kern="1200" dirty="0">
                          <a:solidFill>
                            <a:schemeClr val="tx1"/>
                          </a:solidFill>
                          <a:effectLst/>
                          <a:latin typeface="Calibri" panose="020F0502020204030204" pitchFamily="34" charset="0"/>
                          <a:ea typeface="+mn-ea"/>
                          <a:cs typeface="Calibri" panose="020F0502020204030204" pitchFamily="34" charset="0"/>
                        </a:rPr>
                        <a:t>Tufts Health Plan                                                                          </a:t>
                      </a:r>
                    </a:p>
                    <a:p>
                      <a:pPr marL="0" marR="0">
                        <a:lnSpc>
                          <a:spcPct val="100000"/>
                        </a:lnSpc>
                        <a:spcBef>
                          <a:spcPts val="0"/>
                        </a:spcBef>
                        <a:spcAft>
                          <a:spcPts val="800"/>
                        </a:spcAft>
                      </a:pPr>
                      <a:endParaRPr lang="en-US" sz="1400" b="0" dirty="0">
                        <a:solidFill>
                          <a:schemeClr val="tx1"/>
                        </a:solidFill>
                        <a:effectLs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Leonore Buitrago</a:t>
                      </a:r>
                    </a:p>
                    <a:p>
                      <a:pPr marL="0" marR="0">
                        <a:lnSpc>
                          <a:spcPct val="107000"/>
                        </a:lnSpc>
                        <a:spcBef>
                          <a:spcPts val="0"/>
                        </a:spcBef>
                        <a:spcAft>
                          <a:spcPts val="0"/>
                        </a:spcAft>
                      </a:pPr>
                      <a:endParaRPr lang="en-US" sz="700" dirty="0">
                        <a:solidFill>
                          <a:schemeClr val="tx1"/>
                        </a:solidFill>
                        <a:effectLs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Diversity Outreach Manager</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Alzheimer’s Association MA/NH Chapter</a:t>
                      </a:r>
                    </a:p>
                    <a:p>
                      <a:pPr marL="0" marR="0">
                        <a:lnSpc>
                          <a:spcPct val="107000"/>
                        </a:lnSpc>
                        <a:spcBef>
                          <a:spcPts val="0"/>
                        </a:spcBef>
                        <a:spcAft>
                          <a:spcPts val="800"/>
                        </a:spcAft>
                      </a:pPr>
                      <a:endParaRPr lang="en-US" sz="1400" b="0" dirty="0">
                        <a:solidFill>
                          <a:schemeClr val="tx1"/>
                        </a:solidFill>
                        <a:effectLst/>
                        <a:latin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400" dirty="0">
                        <a:solidFill>
                          <a:schemeClr val="tx1"/>
                        </a:solidFill>
                        <a:effectLst/>
                        <a:latin typeface="Calibri" panose="020F0502020204030204" pitchFamily="34" charset="0"/>
                        <a:cs typeface="Calibri" panose="020F0502020204030204" pitchFamily="34" charset="0"/>
                      </a:endParaRPr>
                    </a:p>
                  </a:txBody>
                  <a:tcPr marL="15936" marR="15936" marT="4980" marB="0">
                    <a:solidFill>
                      <a:schemeClr val="bg1"/>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Michael P. Kincade</a:t>
                      </a:r>
                    </a:p>
                    <a:p>
                      <a:pPr marL="0" marR="0">
                        <a:lnSpc>
                          <a:spcPct val="107000"/>
                        </a:lnSpc>
                        <a:spcBef>
                          <a:spcPts val="0"/>
                        </a:spcBef>
                        <a:spcAft>
                          <a:spcPts val="0"/>
                        </a:spcAft>
                      </a:pPr>
                      <a:endParaRPr lang="en-US" sz="700" dirty="0">
                        <a:solidFill>
                          <a:schemeClr val="tx1"/>
                        </a:solidFill>
                        <a:effectLs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Communications and Outreach Coordinator</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Center for Alzheimer’s Research and Treatment, Brigham and Women’s Hospital                               Massachusetts Alzheimer’s Disease Research Center, Massachusetts General Hospital</a:t>
                      </a:r>
                    </a:p>
                    <a:p>
                      <a:pPr marL="0" marR="0">
                        <a:lnSpc>
                          <a:spcPct val="107000"/>
                        </a:lnSpc>
                        <a:spcBef>
                          <a:spcPts val="0"/>
                        </a:spcBef>
                        <a:spcAft>
                          <a:spcPts val="800"/>
                        </a:spcAft>
                      </a:pPr>
                      <a:endParaRPr lang="en-US" sz="1400" b="0" dirty="0">
                        <a:solidFill>
                          <a:schemeClr val="tx1"/>
                        </a:solidFill>
                        <a:effectLst/>
                        <a:latin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US" sz="1400" b="1" dirty="0">
                          <a:solidFill>
                            <a:schemeClr val="tx1"/>
                          </a:solidFill>
                          <a:effectLst/>
                          <a:latin typeface="Calibri" panose="020F0502020204030204" pitchFamily="34" charset="0"/>
                          <a:cs typeface="Calibri" panose="020F0502020204030204" pitchFamily="34" charset="0"/>
                        </a:rPr>
                        <a:t>Beth Soltzberg, LICSW, MBA </a:t>
                      </a:r>
                    </a:p>
                    <a:p>
                      <a:pPr marL="0" marR="0">
                        <a:lnSpc>
                          <a:spcPct val="100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Director, ADRD Family Support Program </a:t>
                      </a:r>
                    </a:p>
                    <a:p>
                      <a:pPr marL="0" marR="0">
                        <a:lnSpc>
                          <a:spcPct val="100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Jewish Family &amp; Children’s Service</a:t>
                      </a:r>
                    </a:p>
                    <a:p>
                      <a:pPr marL="0" marR="0">
                        <a:lnSpc>
                          <a:spcPct val="107000"/>
                        </a:lnSpc>
                        <a:spcBef>
                          <a:spcPts val="0"/>
                        </a:spcBef>
                        <a:spcAft>
                          <a:spcPts val="0"/>
                        </a:spcAft>
                      </a:pP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5936" marR="15936" marT="4980" marB="0">
                    <a:solidFill>
                      <a:schemeClr val="bg1"/>
                    </a:solidFill>
                  </a:tcPr>
                </a:tc>
                <a:tc>
                  <a:txBody>
                    <a:bodyPr/>
                    <a:lstStyle/>
                    <a:p>
                      <a:pPr marL="0" marR="0">
                        <a:lnSpc>
                          <a:spcPct val="107000"/>
                        </a:lnSpc>
                        <a:spcBef>
                          <a:spcPts val="0"/>
                        </a:spcBef>
                        <a:spcAft>
                          <a:spcPts val="0"/>
                        </a:spcAft>
                      </a:pP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5936" marR="15936" marT="4980" marB="0">
                    <a:solidFill>
                      <a:schemeClr val="bg1"/>
                    </a:solidFill>
                  </a:tcPr>
                </a:tc>
                <a:extLst>
                  <a:ext uri="{0D108BD9-81ED-4DB2-BD59-A6C34878D82A}">
                    <a16:rowId xmlns:a16="http://schemas.microsoft.com/office/drawing/2014/main" val="494529708"/>
                  </a:ext>
                </a:extLst>
              </a:tr>
            </a:tbl>
          </a:graphicData>
        </a:graphic>
      </p:graphicFrame>
      <p:sp>
        <p:nvSpPr>
          <p:cNvPr id="6" name="Title 1">
            <a:extLst>
              <a:ext uri="{FF2B5EF4-FFF2-40B4-BE49-F238E27FC236}">
                <a16:creationId xmlns:a16="http://schemas.microsoft.com/office/drawing/2014/main" id="{81F7F4C6-F256-44A4-800A-0D53986F473F}"/>
              </a:ext>
            </a:extLst>
          </p:cNvPr>
          <p:cNvSpPr>
            <a:spLocks noGrp="1"/>
          </p:cNvSpPr>
          <p:nvPr>
            <p:ph type="title"/>
          </p:nvPr>
        </p:nvSpPr>
        <p:spPr>
          <a:xfrm>
            <a:off x="852488" y="109538"/>
            <a:ext cx="5548312" cy="762000"/>
          </a:xfrm>
        </p:spPr>
        <p:txBody>
          <a:bodyPr/>
          <a:lstStyle/>
          <a:p>
            <a:r>
              <a:rPr lang="en-US" dirty="0">
                <a:latin typeface="Calibri" panose="020F0502020204030204" pitchFamily="34" charset="0"/>
                <a:cs typeface="Calibri" panose="020F0502020204030204" pitchFamily="34" charset="0"/>
              </a:rPr>
              <a:t>Workgroup Members</a:t>
            </a:r>
          </a:p>
        </p:txBody>
      </p:sp>
    </p:spTree>
    <p:extLst>
      <p:ext uri="{BB962C8B-B14F-4D97-AF65-F5344CB8AC3E}">
        <p14:creationId xmlns:p14="http://schemas.microsoft.com/office/powerpoint/2010/main" val="378245897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Goal, Recommendation, Challenges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143690" y="990600"/>
            <a:ext cx="8924109" cy="5410200"/>
          </a:xfrm>
        </p:spPr>
        <p:txBody>
          <a:bodyPr/>
          <a:lstStyle/>
          <a:p>
            <a:pPr marL="106680" indent="0">
              <a:buNone/>
            </a:pPr>
            <a:endParaRPr lang="en-US" sz="2200" dirty="0">
              <a:latin typeface="Calibri" panose="020F0502020204030204" pitchFamily="34" charset="0"/>
              <a:cs typeface="Calibri" panose="020F0502020204030204" pitchFamily="34" charset="0"/>
            </a:endParaRPr>
          </a:p>
          <a:p>
            <a:pPr marL="106680" indent="0">
              <a:spcAft>
                <a:spcPts val="1000"/>
              </a:spcAft>
              <a:buNone/>
            </a:pPr>
            <a:r>
              <a:rPr lang="en-US" sz="2200" dirty="0">
                <a:latin typeface="Calibri" panose="020F0502020204030204" pitchFamily="34" charset="0"/>
                <a:cs typeface="Calibri" panose="020F0502020204030204" pitchFamily="34" charset="0"/>
              </a:rPr>
              <a:t>Goal</a:t>
            </a:r>
          </a:p>
          <a:p>
            <a:pPr marL="106680" indent="0">
              <a:spcAft>
                <a:spcPts val="1200"/>
              </a:spcAft>
              <a:buNone/>
            </a:pPr>
            <a:r>
              <a:rPr lang="en-US" sz="2000" b="0" i="0" dirty="0">
                <a:solidFill>
                  <a:schemeClr val="tx1"/>
                </a:solidFill>
              </a:rPr>
              <a:t>Close gaps in equitable access to information, supports, services, and care</a:t>
            </a:r>
            <a:endParaRPr lang="en-US" sz="2000" b="1" dirty="0">
              <a:solidFill>
                <a:schemeClr val="tx1"/>
              </a:solidFill>
            </a:endParaRPr>
          </a:p>
          <a:p>
            <a:pPr marL="106680" indent="0">
              <a:spcAft>
                <a:spcPts val="1000"/>
              </a:spcAft>
              <a:buNone/>
            </a:pPr>
            <a:r>
              <a:rPr lang="en-US" sz="2200" dirty="0"/>
              <a:t>Recommendation</a:t>
            </a:r>
          </a:p>
          <a:p>
            <a:pPr marL="106680" indent="0">
              <a:spcAft>
                <a:spcPts val="1000"/>
              </a:spcAft>
              <a:buNone/>
            </a:pP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Close gaps in equitable access to information and address fragmentation of care access, care planning, and dementia services</a:t>
            </a:r>
          </a:p>
          <a:p>
            <a:pPr marL="854075" indent="-741363">
              <a:buNone/>
            </a:pPr>
            <a:endParaRPr lang="en-US" sz="300" dirty="0">
              <a:solidFill>
                <a:srgbClr val="7030A0"/>
              </a:solidFill>
              <a:cs typeface="Times New Roman" panose="02020603050405020304" pitchFamily="18" charset="0"/>
            </a:endParaRPr>
          </a:p>
          <a:p>
            <a:pPr marL="854075" indent="-741363">
              <a:spcAft>
                <a:spcPts val="1000"/>
              </a:spcAft>
              <a:buNone/>
            </a:pPr>
            <a:r>
              <a:rPr lang="en-US" sz="2200" dirty="0"/>
              <a:t>Challenges</a:t>
            </a:r>
          </a:p>
          <a:p>
            <a:pPr marL="801688" lvl="0" indent="-339725" algn="l">
              <a:spcAft>
                <a:spcPts val="1200"/>
              </a:spcAft>
              <a:buSzPct val="110000"/>
              <a:buFont typeface="Arial" panose="020B0604020202020204" pitchFamily="34" charset="0"/>
              <a:buChar char="•"/>
            </a:pPr>
            <a:r>
              <a:rPr lang="en-US" sz="2000" b="0" i="0" dirty="0">
                <a:solidFill>
                  <a:schemeClr val="tx1"/>
                </a:solidFill>
              </a:rPr>
              <a:t>Fragmented access to care, care planning, and dementia services</a:t>
            </a:r>
          </a:p>
          <a:p>
            <a:pPr marL="801688" lvl="0" indent="-339725" algn="l">
              <a:buSzPct val="110000"/>
              <a:buFont typeface="Arial" panose="020B0604020202020204" pitchFamily="34" charset="0"/>
              <a:buChar char="•"/>
            </a:pPr>
            <a:r>
              <a:rPr lang="en-US" sz="2000" b="0" i="0" dirty="0">
                <a:solidFill>
                  <a:schemeClr val="tx1"/>
                </a:solidFill>
              </a:rPr>
              <a:t>Inequitable access to information and knowledge about dementia and services</a:t>
            </a:r>
          </a:p>
          <a:p>
            <a:pPr marL="854075" indent="-741363">
              <a:buNone/>
            </a:pPr>
            <a:endParaRPr lang="en-US" sz="2200" dirty="0"/>
          </a:p>
          <a:p>
            <a:pPr marL="854075" indent="-741363">
              <a:buNone/>
            </a:pPr>
            <a:endParaRPr lang="en-US" sz="500" dirty="0"/>
          </a:p>
          <a:p>
            <a:pPr marL="854075" indent="-741363">
              <a:buNone/>
            </a:pPr>
            <a:endParaRPr lang="en-US" sz="500" dirty="0"/>
          </a:p>
        </p:txBody>
      </p:sp>
    </p:spTree>
    <p:extLst>
      <p:ext uri="{BB962C8B-B14F-4D97-AF65-F5344CB8AC3E}">
        <p14:creationId xmlns:p14="http://schemas.microsoft.com/office/powerpoint/2010/main" val="1410789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E2367-078F-4139-83CC-72BEC85448EE}"/>
              </a:ext>
            </a:extLst>
          </p:cNvPr>
          <p:cNvSpPr>
            <a:spLocks noGrp="1"/>
          </p:cNvSpPr>
          <p:nvPr>
            <p:ph type="title"/>
          </p:nvPr>
        </p:nvSpPr>
        <p:spPr>
          <a:xfrm>
            <a:off x="914400" y="0"/>
            <a:ext cx="6705600" cy="839562"/>
          </a:xfrm>
        </p:spPr>
        <p:txBody>
          <a:bodyPr/>
          <a:lstStyle/>
          <a:p>
            <a:r>
              <a:rPr lang="en-US" dirty="0"/>
              <a:t>Implementation Strategies</a:t>
            </a:r>
          </a:p>
        </p:txBody>
      </p:sp>
      <p:sp>
        <p:nvSpPr>
          <p:cNvPr id="3" name="Text Placeholder 2">
            <a:extLst>
              <a:ext uri="{FF2B5EF4-FFF2-40B4-BE49-F238E27FC236}">
                <a16:creationId xmlns:a16="http://schemas.microsoft.com/office/drawing/2014/main" id="{BD522837-8C1E-4AE7-A640-3656215C0A89}"/>
              </a:ext>
            </a:extLst>
          </p:cNvPr>
          <p:cNvSpPr>
            <a:spLocks noGrp="1"/>
          </p:cNvSpPr>
          <p:nvPr>
            <p:ph type="body" idx="1"/>
          </p:nvPr>
        </p:nvSpPr>
        <p:spPr>
          <a:xfrm>
            <a:off x="114300" y="990600"/>
            <a:ext cx="8496300" cy="5757862"/>
          </a:xfrm>
        </p:spPr>
        <p:txBody>
          <a:bodyPr/>
          <a:lstStyle/>
          <a:p>
            <a:pPr marL="0" lvl="1" indent="0">
              <a:buSzPct val="100000"/>
              <a:buNone/>
            </a:pPr>
            <a:r>
              <a:rPr lang="en-US" sz="2000" dirty="0">
                <a:latin typeface="Calibri" panose="020F0502020204030204" pitchFamily="34" charset="0"/>
                <a:cs typeface="Calibri" panose="020F0502020204030204" pitchFamily="34" charset="0"/>
              </a:rPr>
              <a:t>RECOMMENDATION: </a:t>
            </a: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Close gaps in equitable access to information and address fragmentation of care access, care planning and dementia services </a:t>
            </a:r>
          </a:p>
          <a:p>
            <a:pPr marR="0" lvl="0" indent="-457200">
              <a:lnSpc>
                <a:spcPct val="107000"/>
              </a:lnSpc>
              <a:spcBef>
                <a:spcPts val="0"/>
              </a:spcBef>
              <a:spcAft>
                <a:spcPts val="0"/>
              </a:spcAft>
              <a:buClr>
                <a:srgbClr val="000000"/>
              </a:buClr>
              <a:buSzPts val="1100"/>
              <a:buFont typeface="+mj-lt"/>
              <a:buAutoNum type="arabicPeriod"/>
            </a:pPr>
            <a:endParaRPr lang="en-US" sz="2000" b="0" dirty="0">
              <a:solidFill>
                <a:srgbClr val="000000"/>
              </a:solidFill>
              <a:cs typeface="Times New Roman" panose="02020603050405020304" pitchFamily="18" charset="0"/>
            </a:endParaRPr>
          </a:p>
          <a:p>
            <a:pPr marL="342900" indent="-342900">
              <a:lnSpc>
                <a:spcPct val="107000"/>
              </a:lnSpc>
              <a:buClr>
                <a:srgbClr val="000000"/>
              </a:buClr>
              <a:buSzPct val="100000"/>
              <a:buFont typeface="+mj-lt"/>
              <a:buAutoNum type="arabicPeriod"/>
            </a:pPr>
            <a:r>
              <a:rPr lang="en-US" sz="1800" b="0" dirty="0">
                <a:effectLst/>
                <a:latin typeface="Calibri" panose="020F0502020204030204" pitchFamily="34" charset="0"/>
                <a:ea typeface="Calibri" panose="020F0502020204030204" pitchFamily="34" charset="0"/>
                <a:cs typeface="Calibri" panose="020F0502020204030204" pitchFamily="34" charset="0"/>
              </a:rPr>
              <a:t>In March and April of 2021, expand the workgroup to 20-25 members to  reflect a diversity of interests; include individuals of underserved groups and with lived experience</a:t>
            </a:r>
          </a:p>
          <a:p>
            <a:pPr marL="342900" indent="-342900">
              <a:lnSpc>
                <a:spcPct val="107000"/>
              </a:lnSpc>
              <a:buClr>
                <a:srgbClr val="000000"/>
              </a:buClr>
              <a:buSzPts val="1100"/>
              <a:buFont typeface="+mj-lt"/>
              <a:buAutoNum type="arabicPeriod"/>
            </a:pPr>
            <a:endParaRPr lang="en-US" sz="1800" b="0" dirty="0"/>
          </a:p>
          <a:p>
            <a:pPr marL="342900" marR="0" indent="-342900">
              <a:lnSpc>
                <a:spcPct val="107000"/>
              </a:lnSpc>
              <a:spcBef>
                <a:spcPts val="0"/>
              </a:spcBef>
              <a:spcAft>
                <a:spcPts val="0"/>
              </a:spcAft>
              <a:buFont typeface="+mj-lt"/>
              <a:buAutoNum type="arabicPeriod"/>
            </a:pP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While the workgroups implement recommendations, the </a:t>
            </a:r>
            <a:r>
              <a:rPr lang="en-US" sz="1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Equitable Access and Care Workgroup</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will provide </a:t>
            </a:r>
            <a:r>
              <a:rPr lang="en-US" sz="1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all workgroups </a:t>
            </a: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indent="-342900">
              <a:lnSpc>
                <a:spcPct val="150000"/>
              </a:lnSpc>
              <a:buSzPct val="110000"/>
            </a:pPr>
            <a:r>
              <a:rPr lang="en-US" sz="17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 brief guide around diversity, equity, and inclusion;</a:t>
            </a:r>
          </a:p>
          <a:p>
            <a:pPr marL="685800" lvl="1" indent="0">
              <a:spcBef>
                <a:spcPts val="0"/>
              </a:spcBef>
              <a:buNone/>
            </a:pPr>
            <a:endParaRPr lang="en-US" sz="17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028700" lvl="1" indent="-342900">
              <a:spcBef>
                <a:spcPts val="0"/>
              </a:spcBef>
              <a:buSzPct val="110000"/>
            </a:pPr>
            <a:r>
              <a:rPr lang="en-US" sz="17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collaborative consultation to ensure solid foundations of equity and inclusion; and </a:t>
            </a:r>
          </a:p>
          <a:p>
            <a:pPr marL="685800" lvl="1" indent="0">
              <a:spcBef>
                <a:spcPts val="0"/>
              </a:spcBef>
              <a:buNone/>
            </a:pPr>
            <a:endParaRPr lang="en-US" sz="17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028700" lvl="1" indent="-342900">
              <a:spcBef>
                <a:spcPts val="0"/>
              </a:spcBef>
              <a:buSzPct val="110000"/>
            </a:pPr>
            <a:r>
              <a:rPr lang="en-US" sz="17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 review of workgroup activities and outcomes, holding them accountable for equitable and inclusive outcomes.</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Clr>
                <a:srgbClr val="000000"/>
              </a:buClr>
              <a:buSzPts val="1100"/>
              <a:buFont typeface="+mj-lt"/>
              <a:buAutoNum type="arabicPeriod"/>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20980" marR="0" indent="0">
              <a:lnSpc>
                <a:spcPct val="107000"/>
              </a:lnSpc>
              <a:spcBef>
                <a:spcPts val="0"/>
              </a:spcBef>
              <a:spcAft>
                <a:spcPts val="0"/>
              </a:spcAft>
              <a:buNone/>
            </a:pPr>
            <a:r>
              <a:rPr lang="en-US" sz="1800" b="0" dirty="0">
                <a:effectLst/>
                <a:latin typeface="Calibri" panose="020F0502020204030204" pitchFamily="34" charset="0"/>
                <a:ea typeface="Calibri" panose="020F0502020204030204" pitchFamily="34" charset="0"/>
                <a:cs typeface="Calibri" panose="020F0502020204030204" pitchFamily="34" charset="0"/>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07000"/>
              </a:lnSpc>
              <a:spcAft>
                <a:spcPts val="800"/>
              </a:spcAft>
              <a:buFont typeface="+mj-lt"/>
              <a:buAutoNum type="arabicPeriod"/>
            </a:pPr>
            <a:endParaRPr lang="en-US" sz="2900" b="0" dirty="0">
              <a:latin typeface="Calibri" panose="020F0502020204030204" pitchFamily="34" charset="0"/>
            </a:endParaRPr>
          </a:p>
          <a:p>
            <a:pPr lvl="2" indent="-457200">
              <a:lnSpc>
                <a:spcPct val="107000"/>
              </a:lnSpc>
              <a:spcBef>
                <a:spcPts val="0"/>
              </a:spcBef>
              <a:spcAft>
                <a:spcPts val="800"/>
              </a:spcAft>
              <a:buSzPts val="1920"/>
              <a:buFont typeface="+mj-lt"/>
              <a:buAutoNum type="arabicPeriod"/>
            </a:pPr>
            <a:endParaRPr lang="en-US" sz="2400" dirty="0"/>
          </a:p>
          <a:p>
            <a:pPr marL="1143000" lvl="2">
              <a:lnSpc>
                <a:spcPct val="107000"/>
              </a:lnSpc>
              <a:spcBef>
                <a:spcPts val="0"/>
              </a:spcBef>
              <a:spcAft>
                <a:spcPts val="800"/>
              </a:spcAft>
              <a:buSzPts val="1920"/>
              <a:buFont typeface="+mj-lt"/>
              <a:buAutoNum type="arabicPeriod"/>
            </a:pPr>
            <a:endParaRPr lang="en-US" sz="1000" b="0" dirty="0"/>
          </a:p>
          <a:p>
            <a:pPr marL="1143000" lvl="2">
              <a:lnSpc>
                <a:spcPct val="107000"/>
              </a:lnSpc>
              <a:spcBef>
                <a:spcPts val="0"/>
              </a:spcBef>
              <a:spcAft>
                <a:spcPts val="800"/>
              </a:spcAft>
              <a:buSzPts val="1920"/>
              <a:buFont typeface="+mj-lt"/>
              <a:buAutoNum type="arabicPeriod"/>
            </a:pPr>
            <a:endParaRPr lang="en-US" sz="1000" b="0" dirty="0"/>
          </a:p>
          <a:p>
            <a:pPr marR="0" indent="-457200">
              <a:spcBef>
                <a:spcPts val="0"/>
              </a:spcBef>
              <a:spcAft>
                <a:spcPts val="800"/>
              </a:spcAft>
              <a:buFont typeface="+mj-lt"/>
              <a:buAutoNum type="arabicPeriod"/>
            </a:pPr>
            <a:endParaRPr lang="en-US" dirty="0"/>
          </a:p>
        </p:txBody>
      </p:sp>
    </p:spTree>
    <p:extLst>
      <p:ext uri="{BB962C8B-B14F-4D97-AF65-F5344CB8AC3E}">
        <p14:creationId xmlns:p14="http://schemas.microsoft.com/office/powerpoint/2010/main" val="4134915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Responsible Organizations and Costs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108857" y="914400"/>
            <a:ext cx="8991600" cy="5605462"/>
          </a:xfrm>
        </p:spPr>
        <p:txBody>
          <a:bodyPr/>
          <a:lstStyle/>
          <a:p>
            <a:pPr marL="106363" indent="-106363">
              <a:spcAft>
                <a:spcPts val="1000"/>
              </a:spcAft>
              <a:buNone/>
            </a:pPr>
            <a:r>
              <a:rPr lang="en-US" sz="2200" dirty="0"/>
              <a:t>Responsible Organizations</a:t>
            </a:r>
            <a:endParaRPr lang="en-US" sz="2200" dirty="0">
              <a:solidFill>
                <a:srgbClr val="002060"/>
              </a:solidFill>
            </a:endParaRPr>
          </a:p>
          <a:p>
            <a:pPr marL="739775" indent="-400050">
              <a:buClr>
                <a:srgbClr val="023467"/>
              </a:buClr>
              <a:buSzPct val="100000"/>
              <a:buFont typeface="+mj-lt"/>
              <a:buAutoNum type="arabicPeriod"/>
            </a:pPr>
            <a:r>
              <a:rPr lang="en-US" sz="2000" i="0" dirty="0">
                <a:solidFill>
                  <a:srgbClr val="002060"/>
                </a:solidFill>
                <a:effectLst/>
                <a:latin typeface="Calibri" panose="020F0502020204030204" pitchFamily="34" charset="0"/>
              </a:rPr>
              <a:t>The Equitable Access and Care Workgroup </a:t>
            </a:r>
          </a:p>
          <a:p>
            <a:pPr marL="1089025" lvl="1" indent="-349250">
              <a:buSzPct val="110000"/>
            </a:pPr>
            <a:r>
              <a:rPr lang="en-US" sz="1800" b="0" dirty="0">
                <a:solidFill>
                  <a:srgbClr val="000000"/>
                </a:solidFill>
              </a:rPr>
              <a:t>Will implement the strategies indicated on the previous slide in 2021 and 2022</a:t>
            </a:r>
            <a:endParaRPr lang="en-US" sz="1800" b="0" i="0" dirty="0">
              <a:solidFill>
                <a:srgbClr val="000000"/>
              </a:solidFill>
              <a:effectLst/>
              <a:latin typeface="Calibri" panose="020F0502020204030204" pitchFamily="34" charset="0"/>
            </a:endParaRPr>
          </a:p>
          <a:p>
            <a:pPr marL="1089025" lvl="1" indent="-349250">
              <a:spcAft>
                <a:spcPts val="1200"/>
              </a:spcAft>
              <a:buSzPct val="110000"/>
            </a:pPr>
            <a:r>
              <a:rPr lang="en-US" sz="1800" b="0" dirty="0">
                <a:solidFill>
                  <a:srgbClr val="000000"/>
                </a:solidFill>
              </a:rPr>
              <a:t>Already provided all workgroups with a list of approaches to consider as they build sustainable foundations of equity and inclusion into their activities </a:t>
            </a:r>
          </a:p>
          <a:p>
            <a:pPr marL="796925" lvl="1" indent="-457200">
              <a:spcBef>
                <a:spcPts val="0"/>
              </a:spcBef>
              <a:buClr>
                <a:srgbClr val="023467"/>
              </a:buClr>
              <a:buSzPct val="100000"/>
              <a:buFont typeface="+mj-lt"/>
              <a:buAutoNum type="arabicPeriod" startAt="2"/>
            </a:pPr>
            <a:r>
              <a:rPr lang="en-US" sz="2000" i="0" dirty="0">
                <a:solidFill>
                  <a:srgbClr val="002060"/>
                </a:solidFill>
                <a:effectLst/>
                <a:latin typeface="Calibri" panose="020F0502020204030204" pitchFamily="34" charset="0"/>
              </a:rPr>
              <a:t>All parties responsible for implementing Council recommendations</a:t>
            </a:r>
          </a:p>
          <a:p>
            <a:pPr marL="739775" lvl="1" indent="0">
              <a:spcBef>
                <a:spcPts val="0"/>
              </a:spcBef>
              <a:buSzPct val="100000"/>
              <a:buNone/>
            </a:pPr>
            <a:r>
              <a:rPr lang="en-US" sz="1800" b="0" i="1" dirty="0">
                <a:solidFill>
                  <a:schemeClr val="tx1"/>
                </a:solidFill>
              </a:rPr>
              <a:t> </a:t>
            </a:r>
            <a:r>
              <a:rPr lang="en-US" sz="1800" b="0" i="1" dirty="0">
                <a:solidFill>
                  <a:srgbClr val="002060"/>
                </a:solidFill>
              </a:rPr>
              <a:t>(Includes all Council workgroups and their affiliated organizations/partners)</a:t>
            </a:r>
          </a:p>
          <a:p>
            <a:pPr marL="1089025" lvl="1" indent="-349250">
              <a:lnSpc>
                <a:spcPts val="2160"/>
              </a:lnSpc>
              <a:buSzPct val="110000"/>
            </a:pPr>
            <a:r>
              <a:rPr lang="en-US" sz="1800" b="0" dirty="0">
                <a:solidFill>
                  <a:srgbClr val="000000"/>
                </a:solidFill>
              </a:rPr>
              <a:t>Will conduct activities to close gaps in equitable access to information and </a:t>
            </a:r>
          </a:p>
          <a:p>
            <a:pPr marL="685800" lvl="1" indent="403225">
              <a:lnSpc>
                <a:spcPts val="2160"/>
              </a:lnSpc>
              <a:spcBef>
                <a:spcPts val="0"/>
              </a:spcBef>
              <a:buNone/>
            </a:pPr>
            <a:r>
              <a:rPr lang="en-US" sz="1800" b="0" dirty="0">
                <a:solidFill>
                  <a:srgbClr val="000000"/>
                </a:solidFill>
              </a:rPr>
              <a:t>address fragmentation of care access, care planning and dementia services </a:t>
            </a:r>
          </a:p>
          <a:p>
            <a:pPr marL="0" marR="0" lvl="0" indent="0">
              <a:lnSpc>
                <a:spcPct val="107000"/>
              </a:lnSpc>
              <a:spcBef>
                <a:spcPts val="0"/>
              </a:spcBef>
              <a:spcAft>
                <a:spcPts val="1000"/>
              </a:spcAft>
              <a:buNone/>
            </a:pPr>
            <a:r>
              <a:rPr lang="en-US" sz="2200" dirty="0"/>
              <a:t>Costs</a:t>
            </a:r>
          </a:p>
          <a:p>
            <a:pPr marL="739775" lvl="1" indent="-400050">
              <a:lnSpc>
                <a:spcPct val="107000"/>
              </a:lnSpc>
              <a:spcBef>
                <a:spcPts val="0"/>
              </a:spcBef>
              <a:spcAft>
                <a:spcPts val="1200"/>
              </a:spcAft>
              <a:buSzPct val="100000"/>
              <a:buFont typeface="+mj-lt"/>
              <a:buAutoNum type="arabicPeriod"/>
            </a:pPr>
            <a:r>
              <a:rPr lang="en-US" sz="2000" b="0" dirty="0">
                <a:effectLst/>
                <a:ea typeface="Cambria" panose="02040503050406030204" pitchFamily="18" charset="0"/>
              </a:rPr>
              <a:t>No incremental costs </a:t>
            </a:r>
            <a:r>
              <a:rPr lang="en-US" sz="2000" b="0" dirty="0">
                <a:ea typeface="Cambria" panose="02040503050406030204" pitchFamily="18" charset="0"/>
              </a:rPr>
              <a:t>associated with this workgroup’s specific implementation strategies </a:t>
            </a:r>
            <a:r>
              <a:rPr lang="en-US" sz="2000" b="0" dirty="0">
                <a:effectLst/>
                <a:ea typeface="Cambria" panose="02040503050406030204" pitchFamily="18" charset="0"/>
              </a:rPr>
              <a:t>in 2021-2022</a:t>
            </a:r>
          </a:p>
          <a:p>
            <a:pPr marL="739775" lvl="1" indent="-400050">
              <a:spcBef>
                <a:spcPts val="0"/>
              </a:spcBef>
              <a:buSzPct val="100000"/>
              <a:buFont typeface="+mj-lt"/>
              <a:buAutoNum type="arabicPeriod"/>
            </a:pPr>
            <a:r>
              <a:rPr lang="en-US" sz="2000" b="0" dirty="0">
                <a:ea typeface="Cambria" panose="02040503050406030204" pitchFamily="18" charset="0"/>
              </a:rPr>
              <a:t>Costs associated with ensuring equity and inclusion are dependent upon activities conducted by the workgroups and their affiliated organizations/partners</a:t>
            </a:r>
          </a:p>
          <a:p>
            <a:pPr marL="0" marR="0" lvl="0" indent="0">
              <a:lnSpc>
                <a:spcPct val="107000"/>
              </a:lnSpc>
              <a:spcBef>
                <a:spcPts val="0"/>
              </a:spcBef>
              <a:spcAft>
                <a:spcPts val="0"/>
              </a:spcAft>
              <a:buNone/>
            </a:pPr>
            <a:endParaRPr lang="en-US" sz="2200" dirty="0"/>
          </a:p>
          <a:p>
            <a:pPr marL="0" marR="0" lvl="0" indent="0">
              <a:lnSpc>
                <a:spcPct val="107000"/>
              </a:lnSpc>
              <a:spcBef>
                <a:spcPts val="0"/>
              </a:spcBef>
              <a:spcAft>
                <a:spcPts val="0"/>
              </a:spcAft>
              <a:buNone/>
            </a:pPr>
            <a:endParaRPr lang="en-US" sz="700" dirty="0"/>
          </a:p>
          <a:p>
            <a:pPr marL="106363" indent="-106363">
              <a:buNone/>
            </a:pPr>
            <a:endParaRPr lang="en-US" dirty="0"/>
          </a:p>
        </p:txBody>
      </p:sp>
    </p:spTree>
    <p:extLst>
      <p:ext uri="{BB962C8B-B14F-4D97-AF65-F5344CB8AC3E}">
        <p14:creationId xmlns:p14="http://schemas.microsoft.com/office/powerpoint/2010/main" val="98583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304800" y="3838911"/>
            <a:ext cx="8737600" cy="1323439"/>
          </a:xfrm>
          <a:prstGeom prst="rect">
            <a:avLst/>
          </a:prstGeom>
          <a:noFill/>
        </p:spPr>
        <p:txBody>
          <a:bodyPr>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Review of Draft Annual Report </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anose="020F0502020204030204" pitchFamily="34" charset="0"/>
              </a:rPr>
              <a:t> </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3E877CC-0B48-4671-9361-973B838C381F}" type="datetime1">
              <a:rPr lang="en-US" smtClean="0"/>
              <a:t>5/5/2021</a:t>
            </a:fld>
            <a:endParaRPr lang="en-US" dirty="0"/>
          </a:p>
        </p:txBody>
      </p:sp>
      <p:sp>
        <p:nvSpPr>
          <p:cNvPr id="4" name="Footer Placeholder 3"/>
          <p:cNvSpPr>
            <a:spLocks noGrp="1"/>
          </p:cNvSpPr>
          <p:nvPr>
            <p:ph type="ftr" sz="quarter" idx="11"/>
          </p:nvPr>
        </p:nvSpPr>
        <p:spPr/>
        <p:txBody>
          <a:bodyPr/>
          <a:lstStyle/>
          <a:p>
            <a:pPr fontAlgn="base">
              <a:spcAft>
                <a:spcPct val="0"/>
              </a:spcAft>
              <a:defRPr/>
            </a:pPr>
            <a:r>
              <a:rPr lang="en-US" dirty="0"/>
              <a:t>Draft</a:t>
            </a:r>
          </a:p>
        </p:txBody>
      </p:sp>
    </p:spTree>
    <p:extLst>
      <p:ext uri="{BB962C8B-B14F-4D97-AF65-F5344CB8AC3E}">
        <p14:creationId xmlns:p14="http://schemas.microsoft.com/office/powerpoint/2010/main" val="2155282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113-043C-4654-8308-8E928D24CB0A}"/>
              </a:ext>
            </a:extLst>
          </p:cNvPr>
          <p:cNvSpPr>
            <a:spLocks noGrp="1"/>
          </p:cNvSpPr>
          <p:nvPr>
            <p:ph type="title"/>
          </p:nvPr>
        </p:nvSpPr>
        <p:spPr>
          <a:xfrm>
            <a:off x="838200" y="304800"/>
            <a:ext cx="5435600" cy="423862"/>
          </a:xfrm>
        </p:spPr>
        <p:txBody>
          <a:bodyPr/>
          <a:lstStyle/>
          <a:p>
            <a:r>
              <a:rPr lang="en-US" dirty="0"/>
              <a:t>Introduction and Council Members</a:t>
            </a:r>
          </a:p>
        </p:txBody>
      </p:sp>
      <p:sp>
        <p:nvSpPr>
          <p:cNvPr id="3" name="Content Placeholder 2">
            <a:extLst>
              <a:ext uri="{FF2B5EF4-FFF2-40B4-BE49-F238E27FC236}">
                <a16:creationId xmlns:a16="http://schemas.microsoft.com/office/drawing/2014/main" id="{867FEB18-EB04-47AB-87E6-40DBADE93F81}"/>
              </a:ext>
            </a:extLst>
          </p:cNvPr>
          <p:cNvSpPr>
            <a:spLocks noGrp="1"/>
          </p:cNvSpPr>
          <p:nvPr>
            <p:ph sz="half" idx="1"/>
          </p:nvPr>
        </p:nvSpPr>
        <p:spPr>
          <a:xfrm>
            <a:off x="228600" y="1143000"/>
            <a:ext cx="8458200" cy="5181600"/>
          </a:xfrm>
        </p:spPr>
        <p:txBody>
          <a:bodyPr/>
          <a:lstStyle/>
          <a:p>
            <a:pPr marL="0" indent="0">
              <a:spcAft>
                <a:spcPts val="1800"/>
              </a:spcAft>
              <a:buNone/>
            </a:pPr>
            <a:r>
              <a:rPr lang="en-US" sz="2000" dirty="0"/>
              <a:t>Introduces the annual report; includes the following information:</a:t>
            </a:r>
          </a:p>
          <a:p>
            <a:pPr marL="514350" indent="-339725">
              <a:buSzPct val="100000"/>
              <a:buFont typeface="+mj-lt"/>
              <a:buAutoNum type="arabicPeriod"/>
            </a:pPr>
            <a:r>
              <a:rPr lang="en-US" sz="1800" b="0" dirty="0"/>
              <a:t>Explains that this report is </a:t>
            </a:r>
            <a:r>
              <a:rPr lang="en-US" sz="1800" b="0" dirty="0">
                <a:effectLst/>
                <a:latin typeface="Calibri" panose="020F0502020204030204" pitchFamily="34" charset="0"/>
                <a:ea typeface="Calibri" panose="020F0502020204030204" pitchFamily="34" charset="0"/>
              </a:rPr>
              <a:t>in response to MGL, Chapter 6A, Section 16AA to submit by no later than 3/1/2021:</a:t>
            </a:r>
          </a:p>
          <a:p>
            <a:pPr marL="739775" lvl="1" indent="-225425"/>
            <a:r>
              <a:rPr lang="en-US" sz="1800" b="0" dirty="0"/>
              <a:t>the Council’s </a:t>
            </a:r>
            <a:r>
              <a:rPr lang="en-US" sz="1800" b="0" dirty="0">
                <a:effectLst/>
                <a:latin typeface="Calibri" panose="020F0502020204030204" pitchFamily="34" charset="0"/>
                <a:ea typeface="Calibri" panose="020F0502020204030204" pitchFamily="34" charset="0"/>
              </a:rPr>
              <a:t>first annual report; and </a:t>
            </a:r>
          </a:p>
          <a:p>
            <a:pPr marL="739775" lvl="1" indent="-225425">
              <a:spcAft>
                <a:spcPts val="1800"/>
              </a:spcAft>
            </a:pPr>
            <a:r>
              <a:rPr lang="en-US" sz="1800" b="0" dirty="0"/>
              <a:t>a</a:t>
            </a:r>
            <a:r>
              <a:rPr lang="en-US" sz="1800" b="0" dirty="0">
                <a:effectLst/>
                <a:latin typeface="Calibri" panose="020F0502020204030204" pitchFamily="34" charset="0"/>
                <a:ea typeface="Calibri" panose="020F0502020204030204" pitchFamily="34" charset="0"/>
              </a:rPr>
              <a:t> state plan on ADRD </a:t>
            </a:r>
          </a:p>
          <a:p>
            <a:pPr marL="514350" indent="-339725">
              <a:spcAft>
                <a:spcPts val="1800"/>
              </a:spcAft>
              <a:buSzPct val="100000"/>
              <a:buFont typeface="+mj-lt"/>
              <a:buAutoNum type="arabicPeriod"/>
            </a:pPr>
            <a:r>
              <a:rPr lang="en-US" sz="1800" b="0" dirty="0"/>
              <a:t>Defines “dementia” and provides statistics about MA residents </a:t>
            </a:r>
            <a:r>
              <a:rPr lang="en-US" sz="1800" b="0" dirty="0">
                <a:effectLst/>
                <a:latin typeface="Calibri" panose="020F0502020204030204" pitchFamily="34" charset="0"/>
                <a:ea typeface="Calibri" panose="020F0502020204030204" pitchFamily="34" charset="0"/>
              </a:rPr>
              <a:t>living with dementia</a:t>
            </a:r>
          </a:p>
          <a:p>
            <a:pPr marL="514350" indent="-339725">
              <a:buSzPct val="100000"/>
              <a:buFont typeface="+mj-lt"/>
              <a:buAutoNum type="arabicPeriod"/>
            </a:pPr>
            <a:r>
              <a:rPr lang="en-US" sz="1800" b="0" dirty="0"/>
              <a:t>Explains that this Council:</a:t>
            </a:r>
          </a:p>
          <a:p>
            <a:pPr marL="739775" lvl="1" indent="-225425">
              <a:spcAft>
                <a:spcPts val="1600"/>
              </a:spcAft>
            </a:pPr>
            <a:r>
              <a:rPr lang="en-US" sz="1800" b="0" dirty="0"/>
              <a:t>provides opportunities for policymakers to work with wide range of stakeholders</a:t>
            </a:r>
          </a:p>
          <a:p>
            <a:pPr marL="739775" lvl="1" indent="-225425">
              <a:spcAft>
                <a:spcPts val="1800"/>
              </a:spcAft>
            </a:pPr>
            <a:r>
              <a:rPr lang="en-US" sz="1800" b="0" dirty="0"/>
              <a:t>will continue to s</a:t>
            </a:r>
            <a:r>
              <a:rPr lang="en-US" sz="1800" b="0" dirty="0">
                <a:effectLst/>
                <a:latin typeface="Calibri" panose="020F0502020204030204" pitchFamily="34" charset="0"/>
                <a:ea typeface="Calibri" panose="020F0502020204030204" pitchFamily="34" charset="0"/>
                <a:cs typeface="Calibri" panose="020F0502020204030204" pitchFamily="34" charset="0"/>
              </a:rPr>
              <a:t>trive to ensure that residents affected by dementia receive the support, services, and care they need to live healthy and meaningful lives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339725">
              <a:buSzPct val="100000"/>
              <a:buFont typeface="+mj-lt"/>
              <a:buAutoNum type="arabicPeriod"/>
            </a:pPr>
            <a:r>
              <a:rPr lang="en-US" sz="1800" b="0" dirty="0"/>
              <a:t>Introduces the Council and refers to Appendix A, which lists the Council’s members</a:t>
            </a:r>
          </a:p>
          <a:p>
            <a:pPr>
              <a:buFont typeface="Arial" panose="020B0604020202020204" pitchFamily="34" charset="0"/>
              <a:buChar char="•"/>
            </a:pPr>
            <a:endParaRPr lang="en-US" sz="1800" b="0" dirty="0">
              <a:effectLst/>
              <a:latin typeface="Calibri" panose="020F0502020204030204" pitchFamily="34" charset="0"/>
              <a:ea typeface="Calibri" panose="020F0502020204030204" pitchFamily="34" charset="0"/>
            </a:endParaRPr>
          </a:p>
          <a:p>
            <a:pPr marL="0" indent="0">
              <a:buNone/>
            </a:pPr>
            <a:endParaRPr lang="en-US" sz="1800" b="0" dirty="0">
              <a:effectLst/>
              <a:latin typeface="Calibri" panose="020F0502020204030204" pitchFamily="34" charset="0"/>
              <a:ea typeface="Calibri" panose="020F0502020204030204" pitchFamily="34" charset="0"/>
            </a:endParaRPr>
          </a:p>
          <a:p>
            <a:pPr marL="0" indent="0">
              <a:buNone/>
            </a:pPr>
            <a:endParaRPr lang="en-US" b="0" dirty="0"/>
          </a:p>
        </p:txBody>
      </p:sp>
    </p:spTree>
    <p:extLst>
      <p:ext uri="{BB962C8B-B14F-4D97-AF65-F5344CB8AC3E}">
        <p14:creationId xmlns:p14="http://schemas.microsoft.com/office/powerpoint/2010/main" val="258466618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56D6-95C9-42EC-8309-34B19FE6405D}"/>
              </a:ext>
            </a:extLst>
          </p:cNvPr>
          <p:cNvSpPr>
            <a:spLocks noGrp="1"/>
          </p:cNvSpPr>
          <p:nvPr>
            <p:ph type="title"/>
          </p:nvPr>
        </p:nvSpPr>
        <p:spPr/>
        <p:txBody>
          <a:bodyPr/>
          <a:lstStyle/>
          <a:p>
            <a:r>
              <a:rPr lang="en-US" b="1" dirty="0">
                <a:effectLst/>
                <a:latin typeface="Calibri" panose="020F0502020204030204" pitchFamily="34" charset="0"/>
                <a:ea typeface="Calibri" panose="020F0502020204030204" pitchFamily="34" charset="0"/>
              </a:rPr>
              <a:t>Alzheimer’s Advisory Council Process</a:t>
            </a:r>
            <a:endParaRPr lang="en-US" dirty="0"/>
          </a:p>
        </p:txBody>
      </p:sp>
      <p:sp>
        <p:nvSpPr>
          <p:cNvPr id="3" name="Content Placeholder 2">
            <a:extLst>
              <a:ext uri="{FF2B5EF4-FFF2-40B4-BE49-F238E27FC236}">
                <a16:creationId xmlns:a16="http://schemas.microsoft.com/office/drawing/2014/main" id="{157ABA63-0ADB-4287-98D5-04E49B68812D}"/>
              </a:ext>
            </a:extLst>
          </p:cNvPr>
          <p:cNvSpPr>
            <a:spLocks noGrp="1"/>
          </p:cNvSpPr>
          <p:nvPr>
            <p:ph sz="half" idx="1"/>
          </p:nvPr>
        </p:nvSpPr>
        <p:spPr>
          <a:xfrm>
            <a:off x="228600" y="1219200"/>
            <a:ext cx="8686800" cy="5181599"/>
          </a:xfrm>
        </p:spPr>
        <p:txBody>
          <a:bodyPr/>
          <a:lstStyle/>
          <a:p>
            <a:pPr marL="0" lvl="0" indent="0">
              <a:lnSpc>
                <a:spcPct val="100000"/>
              </a:lnSpc>
              <a:spcAft>
                <a:spcPts val="0"/>
              </a:spcAft>
              <a:buNone/>
            </a:pPr>
            <a:endParaRPr lang="en-US" sz="1800" b="0" dirty="0"/>
          </a:p>
          <a:p>
            <a:pPr lvl="0">
              <a:lnSpc>
                <a:spcPct val="100000"/>
              </a:lnSpc>
            </a:pPr>
            <a:endParaRPr lang="en-US" sz="1800" dirty="0"/>
          </a:p>
          <a:p>
            <a:pPr lvl="0">
              <a:lnSpc>
                <a:spcPct val="100000"/>
              </a:lnSpc>
              <a:spcAft>
                <a:spcPct val="15000"/>
              </a:spcAft>
              <a:buClr>
                <a:srgbClr val="000000"/>
              </a:buClr>
              <a:buSzPts val="1200"/>
              <a:buFont typeface="Symbol" panose="05050102010706020507" pitchFamily="18" charset="2"/>
              <a:buChar char=""/>
            </a:pPr>
            <a:endParaRPr lang="en-US" sz="1800" dirty="0"/>
          </a:p>
          <a:p>
            <a:pPr marL="342900" indent="-342900">
              <a:buSzPct val="100000"/>
              <a:buFont typeface="+mj-lt"/>
              <a:buAutoNum type="arabicPeriod"/>
            </a:pPr>
            <a:endParaRPr lang="en-US" sz="1800" dirty="0"/>
          </a:p>
        </p:txBody>
      </p:sp>
      <p:graphicFrame>
        <p:nvGraphicFramePr>
          <p:cNvPr id="4" name="Diagram 3">
            <a:extLst>
              <a:ext uri="{FF2B5EF4-FFF2-40B4-BE49-F238E27FC236}">
                <a16:creationId xmlns:a16="http://schemas.microsoft.com/office/drawing/2014/main" id="{E0BD3BE4-422C-40ED-AAF2-ED92E472A2BB}"/>
              </a:ext>
            </a:extLst>
          </p:cNvPr>
          <p:cNvGraphicFramePr/>
          <p:nvPr>
            <p:extLst>
              <p:ext uri="{D42A27DB-BD31-4B8C-83A1-F6EECF244321}">
                <p14:modId xmlns:p14="http://schemas.microsoft.com/office/powerpoint/2010/main" val="362731926"/>
              </p:ext>
            </p:extLst>
          </p:nvPr>
        </p:nvGraphicFramePr>
        <p:xfrm>
          <a:off x="197158" y="1016002"/>
          <a:ext cx="7166284" cy="5613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Ink 6">
            <a:extLst>
              <a:ext uri="{FF2B5EF4-FFF2-40B4-BE49-F238E27FC236}">
                <a16:creationId xmlns:a16="http://schemas.microsoft.com/office/drawing/2014/main" id="{65BDC92E-FA94-475C-8AAA-4204891FB18D}"/>
              </a:ext>
            </a:extLst>
          </p:cNvPr>
          <p:cNvSpPr>
            <a:spLocks noRot="1" noChangeAspect="1" noEditPoints="1" noChangeArrowheads="1" noChangeShapeType="1" noTextEdit="1"/>
          </p:cNvSpPr>
          <p:nvPr/>
        </p:nvSpPr>
        <p:spPr bwMode="auto">
          <a:xfrm>
            <a:off x="5045075" y="5195888"/>
            <a:ext cx="22225" cy="19050"/>
          </a:xfrm>
          <a:prstGeom prst="rect">
            <a:avLst/>
          </a:prstGeom>
          <a:noFill/>
          <a:ln w="18000" cap="rnd" algn="ctr">
            <a:solidFill>
              <a:srgbClr val="E71224"/>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Ink 7">
            <a:extLst>
              <a:ext uri="{FF2B5EF4-FFF2-40B4-BE49-F238E27FC236}">
                <a16:creationId xmlns:a16="http://schemas.microsoft.com/office/drawing/2014/main" id="{784A95AE-6042-416F-ABE2-BEB15466300F}"/>
              </a:ext>
            </a:extLst>
          </p:cNvPr>
          <p:cNvSpPr>
            <a:spLocks noRot="1" noChangeAspect="1" noEditPoints="1" noChangeArrowheads="1" noChangeShapeType="1" noTextEdit="1"/>
          </p:cNvSpPr>
          <p:nvPr/>
        </p:nvSpPr>
        <p:spPr bwMode="auto">
          <a:xfrm>
            <a:off x="5010150" y="5224463"/>
            <a:ext cx="19050" cy="19050"/>
          </a:xfrm>
          <a:prstGeom prst="rect">
            <a:avLst/>
          </a:prstGeom>
          <a:noFill/>
          <a:ln w="18000" cap="rnd" algn="ctr">
            <a:solidFill>
              <a:srgbClr val="E71224"/>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Ink 8">
            <a:extLst>
              <a:ext uri="{FF2B5EF4-FFF2-40B4-BE49-F238E27FC236}">
                <a16:creationId xmlns:a16="http://schemas.microsoft.com/office/drawing/2014/main" id="{61BF949B-2749-4DF6-A31E-70EA1A23B9C9}"/>
              </a:ext>
            </a:extLst>
          </p:cNvPr>
          <p:cNvSpPr>
            <a:spLocks noRot="1" noChangeAspect="1" noEditPoints="1" noChangeArrowheads="1" noChangeShapeType="1" noTextEdit="1"/>
          </p:cNvSpPr>
          <p:nvPr/>
        </p:nvSpPr>
        <p:spPr bwMode="auto">
          <a:xfrm>
            <a:off x="5006975" y="5224463"/>
            <a:ext cx="22225" cy="19050"/>
          </a:xfrm>
          <a:prstGeom prst="rect">
            <a:avLst/>
          </a:prstGeom>
          <a:noFill/>
          <a:ln w="18000" cap="rnd" algn="ctr">
            <a:solidFill>
              <a:srgbClr val="E71224"/>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Ink 9">
            <a:extLst>
              <a:ext uri="{FF2B5EF4-FFF2-40B4-BE49-F238E27FC236}">
                <a16:creationId xmlns:a16="http://schemas.microsoft.com/office/drawing/2014/main" id="{0030F2AA-70E0-4A90-A3D4-9EF2C6B492B2}"/>
              </a:ext>
            </a:extLst>
          </p:cNvPr>
          <p:cNvSpPr>
            <a:spLocks noRot="1" noChangeAspect="1" noEditPoints="1" noChangeArrowheads="1" noChangeShapeType="1" noTextEdit="1"/>
          </p:cNvSpPr>
          <p:nvPr/>
        </p:nvSpPr>
        <p:spPr bwMode="auto">
          <a:xfrm>
            <a:off x="4743450" y="5205413"/>
            <a:ext cx="19050" cy="19050"/>
          </a:xfrm>
          <a:prstGeom prst="rect">
            <a:avLst/>
          </a:prstGeom>
          <a:noFill/>
          <a:ln w="18000" cap="rnd" algn="ctr">
            <a:solidFill>
              <a:srgbClr val="E71224"/>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Oval 47">
            <a:extLst>
              <a:ext uri="{FF2B5EF4-FFF2-40B4-BE49-F238E27FC236}">
                <a16:creationId xmlns:a16="http://schemas.microsoft.com/office/drawing/2014/main" id="{CF88C262-46C6-4B3C-92C2-C1BEDEC6A1FA}"/>
              </a:ext>
            </a:extLst>
          </p:cNvPr>
          <p:cNvSpPr>
            <a:spLocks noChangeArrowheads="1"/>
          </p:cNvSpPr>
          <p:nvPr/>
        </p:nvSpPr>
        <p:spPr bwMode="auto">
          <a:xfrm>
            <a:off x="7124700" y="5666514"/>
            <a:ext cx="1790700" cy="1095375"/>
          </a:xfrm>
          <a:prstGeom prst="ellipse">
            <a:avLst/>
          </a:prstGeom>
          <a:solidFill>
            <a:srgbClr val="F4BB05"/>
          </a:solidFill>
          <a:ln w="28575">
            <a:solidFill>
              <a:srgbClr val="1F3763"/>
            </a:solidFill>
            <a:miter lim="800000"/>
            <a:headEnd/>
            <a:tailEnd/>
          </a:ln>
          <a:effectLst>
            <a:outerShdw dist="38100" dir="5400000" algn="t"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Alzheimer’s State Plan Finalized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Oval 27">
            <a:extLst>
              <a:ext uri="{FF2B5EF4-FFF2-40B4-BE49-F238E27FC236}">
                <a16:creationId xmlns:a16="http://schemas.microsoft.com/office/drawing/2014/main" id="{8A23A973-20FC-4DB9-A229-898917A656D2}"/>
              </a:ext>
            </a:extLst>
          </p:cNvPr>
          <p:cNvSpPr>
            <a:spLocks noChangeArrowheads="1"/>
          </p:cNvSpPr>
          <p:nvPr/>
        </p:nvSpPr>
        <p:spPr bwMode="auto">
          <a:xfrm>
            <a:off x="7124700" y="4493828"/>
            <a:ext cx="1790700" cy="1095375"/>
          </a:xfrm>
          <a:prstGeom prst="ellipse">
            <a:avLst/>
          </a:prstGeom>
          <a:solidFill>
            <a:srgbClr val="F4BB05"/>
          </a:solidFill>
          <a:ln w="28575">
            <a:solidFill>
              <a:srgbClr val="1F3763"/>
            </a:solidFill>
            <a:miter lim="800000"/>
            <a:headEnd/>
            <a:tailEnd/>
          </a:ln>
          <a:effectLst>
            <a:outerShdw dist="38100" dir="5400000" algn="t"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Workgroups Formed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Oval 28">
            <a:extLst>
              <a:ext uri="{FF2B5EF4-FFF2-40B4-BE49-F238E27FC236}">
                <a16:creationId xmlns:a16="http://schemas.microsoft.com/office/drawing/2014/main" id="{4EB18BC1-27E4-4B9E-91DB-11A8638B6EE5}"/>
              </a:ext>
            </a:extLst>
          </p:cNvPr>
          <p:cNvSpPr>
            <a:spLocks noChangeArrowheads="1"/>
          </p:cNvSpPr>
          <p:nvPr/>
        </p:nvSpPr>
        <p:spPr bwMode="auto">
          <a:xfrm>
            <a:off x="7101766" y="3321142"/>
            <a:ext cx="1790700" cy="1095375"/>
          </a:xfrm>
          <a:prstGeom prst="ellipse">
            <a:avLst/>
          </a:prstGeom>
          <a:solidFill>
            <a:srgbClr val="F4BB05"/>
          </a:solidFill>
          <a:ln w="28575">
            <a:solidFill>
              <a:srgbClr val="1F3763"/>
            </a:solidFill>
            <a:miter lim="800000"/>
            <a:headEnd/>
            <a:tailEnd/>
          </a:ln>
          <a:effectLst>
            <a:outerShdw dist="38100" dir="5400000" algn="t"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Five-month Hiatus</a:t>
            </a:r>
            <a:r>
              <a:rPr kumimoji="0" lang="en-US" altLang="en-US" sz="1400" b="1" i="0" u="none" strike="noStrike" cap="none" normalizeH="0" baseline="3000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Oval 29">
            <a:extLst>
              <a:ext uri="{FF2B5EF4-FFF2-40B4-BE49-F238E27FC236}">
                <a16:creationId xmlns:a16="http://schemas.microsoft.com/office/drawing/2014/main" id="{505239C6-CA1A-4EBE-A893-E226A323AF4E}"/>
              </a:ext>
            </a:extLst>
          </p:cNvPr>
          <p:cNvSpPr>
            <a:spLocks noChangeArrowheads="1"/>
          </p:cNvSpPr>
          <p:nvPr/>
        </p:nvSpPr>
        <p:spPr bwMode="auto">
          <a:xfrm>
            <a:off x="7039684" y="2135119"/>
            <a:ext cx="1790700" cy="1095375"/>
          </a:xfrm>
          <a:prstGeom prst="ellipse">
            <a:avLst/>
          </a:prstGeom>
          <a:solidFill>
            <a:srgbClr val="F4BB05"/>
          </a:solidFill>
          <a:ln w="28575">
            <a:solidFill>
              <a:srgbClr val="023467"/>
            </a:solidFill>
            <a:miter lim="800000"/>
            <a:headEnd/>
            <a:tailEnd/>
          </a:ln>
          <a:effectLst>
            <a:outerShdw dist="38100" dir="5400000" algn="t"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Workstreams Identified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Oval 30">
            <a:extLst>
              <a:ext uri="{FF2B5EF4-FFF2-40B4-BE49-F238E27FC236}">
                <a16:creationId xmlns:a16="http://schemas.microsoft.com/office/drawing/2014/main" id="{2C1782E5-17C6-4246-B22E-14F208F070E1}"/>
              </a:ext>
            </a:extLst>
          </p:cNvPr>
          <p:cNvSpPr>
            <a:spLocks noChangeArrowheads="1"/>
          </p:cNvSpPr>
          <p:nvPr/>
        </p:nvSpPr>
        <p:spPr bwMode="auto">
          <a:xfrm>
            <a:off x="7039684" y="962433"/>
            <a:ext cx="1790700" cy="1095375"/>
          </a:xfrm>
          <a:prstGeom prst="ellipse">
            <a:avLst/>
          </a:prstGeom>
          <a:solidFill>
            <a:srgbClr val="F4BB05"/>
          </a:solidFill>
          <a:ln w="28575">
            <a:solidFill>
              <a:srgbClr val="1F3763"/>
            </a:solidFill>
            <a:miter lim="800000"/>
            <a:headEnd/>
            <a:tailEnd/>
          </a:ln>
          <a:effectLst>
            <a:outerShdw dist="38100" dir="5400000" algn="t"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Information Gathered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Rectangle 17">
            <a:extLst>
              <a:ext uri="{FF2B5EF4-FFF2-40B4-BE49-F238E27FC236}">
                <a16:creationId xmlns:a16="http://schemas.microsoft.com/office/drawing/2014/main" id="{7E12A12C-9FF5-437A-9DEC-AB0537C0D78F}"/>
              </a:ext>
            </a:extLst>
          </p:cNvPr>
          <p:cNvSpPr>
            <a:spLocks noChangeArrowheads="1"/>
          </p:cNvSpPr>
          <p:nvPr/>
        </p:nvSpPr>
        <p:spPr bwMode="auto">
          <a:xfrm>
            <a:off x="-28575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7" name="Content Placeholder 2">
            <a:extLst>
              <a:ext uri="{FF2B5EF4-FFF2-40B4-BE49-F238E27FC236}">
                <a16:creationId xmlns:a16="http://schemas.microsoft.com/office/drawing/2014/main" id="{FFA1843A-6721-4693-90D3-A465C2517860}"/>
              </a:ext>
            </a:extLst>
          </p:cNvPr>
          <p:cNvSpPr txBox="1">
            <a:spLocks/>
          </p:cNvSpPr>
          <p:nvPr/>
        </p:nvSpPr>
        <p:spPr bwMode="auto">
          <a:xfrm>
            <a:off x="324512" y="6629401"/>
            <a:ext cx="5619087" cy="228599"/>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lvl1pPr marL="381000" indent="-381000" algn="l" rtl="0" eaLnBrk="0" fontAlgn="base" hangingPunct="0">
              <a:spcBef>
                <a:spcPct val="0"/>
              </a:spcBef>
              <a:spcAft>
                <a:spcPts val="1200"/>
              </a:spcAft>
              <a:buClrTx/>
              <a:buSzPct val="80000"/>
              <a:buFont typeface="Wingdings" pitchFamily="2" charset="2"/>
              <a:buChar char="n"/>
              <a:defRPr sz="2400" b="1">
                <a:solidFill>
                  <a:schemeClr val="tx1"/>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Tx/>
              <a:buSzPct val="115000"/>
              <a:buFont typeface="Arial" pitchFamily="34" charset="0"/>
              <a:buChar char="•"/>
              <a:defRPr sz="2400" b="1">
                <a:solidFill>
                  <a:schemeClr val="tx1"/>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None/>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a:lstStyle>
          <a:p>
            <a:pPr marL="0" indent="0">
              <a:buFont typeface="Wingdings" pitchFamily="2" charset="2"/>
              <a:buNone/>
            </a:pPr>
            <a:r>
              <a:rPr lang="en-US" sz="1000" b="0" kern="0" dirty="0"/>
              <a:t>(1) The “Public Health Infrastructure Workgroup” responded to CDC funding opportunity in May 2020</a:t>
            </a:r>
          </a:p>
          <a:p>
            <a:pPr marL="0" indent="0">
              <a:buFont typeface="Wingdings" pitchFamily="2" charset="2"/>
              <a:buNone/>
            </a:pPr>
            <a:endParaRPr lang="en-US" b="0" kern="0" dirty="0"/>
          </a:p>
        </p:txBody>
      </p:sp>
    </p:spTree>
    <p:extLst>
      <p:ext uri="{BB962C8B-B14F-4D97-AF65-F5344CB8AC3E}">
        <p14:creationId xmlns:p14="http://schemas.microsoft.com/office/powerpoint/2010/main" val="8234828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144E-A1BC-4FB6-9C5C-A7AF6AA1E9B5}"/>
              </a:ext>
            </a:extLst>
          </p:cNvPr>
          <p:cNvSpPr>
            <a:spLocks noGrp="1"/>
          </p:cNvSpPr>
          <p:nvPr>
            <p:ph type="title"/>
          </p:nvPr>
        </p:nvSpPr>
        <p:spPr>
          <a:xfrm>
            <a:off x="762000" y="171911"/>
            <a:ext cx="5549030" cy="762000"/>
          </a:xfrm>
        </p:spPr>
        <p:txBody>
          <a:bodyPr/>
          <a:lstStyle/>
          <a:p>
            <a:r>
              <a:rPr lang="en-US" dirty="0">
                <a:latin typeface="Calibri" panose="020F0502020204030204" pitchFamily="34" charset="0"/>
                <a:cs typeface="Calibri" panose="020F0502020204030204" pitchFamily="34" charset="0"/>
              </a:rPr>
              <a:t>Summary of Goals and Recommendations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2021-2022</a:t>
            </a:r>
          </a:p>
        </p:txBody>
      </p:sp>
      <p:sp>
        <p:nvSpPr>
          <p:cNvPr id="3" name="Content Placeholder 2">
            <a:extLst>
              <a:ext uri="{FF2B5EF4-FFF2-40B4-BE49-F238E27FC236}">
                <a16:creationId xmlns:a16="http://schemas.microsoft.com/office/drawing/2014/main" id="{24D40E16-A7A6-4B32-9BAE-4AE8CAF32E8A}"/>
              </a:ext>
            </a:extLst>
          </p:cNvPr>
          <p:cNvSpPr>
            <a:spLocks noGrp="1"/>
          </p:cNvSpPr>
          <p:nvPr>
            <p:ph sz="half" idx="1"/>
          </p:nvPr>
        </p:nvSpPr>
        <p:spPr/>
        <p:txBody>
          <a:bodyPr/>
          <a:lstStyle/>
          <a:p>
            <a:endParaRPr lang="en-US" dirty="0"/>
          </a:p>
        </p:txBody>
      </p:sp>
      <p:sp>
        <p:nvSpPr>
          <p:cNvPr id="4" name="Content Placeholder 3">
            <a:extLst>
              <a:ext uri="{FF2B5EF4-FFF2-40B4-BE49-F238E27FC236}">
                <a16:creationId xmlns:a16="http://schemas.microsoft.com/office/drawing/2014/main" id="{341D0442-C613-4F6B-8113-0B3B3EDBF1C8}"/>
              </a:ext>
            </a:extLst>
          </p:cNvPr>
          <p:cNvSpPr>
            <a:spLocks noGrp="1"/>
          </p:cNvSpPr>
          <p:nvPr>
            <p:ph sz="half" idx="2"/>
          </p:nvPr>
        </p:nvSpPr>
        <p:spPr/>
        <p:txBody>
          <a:bodyPr/>
          <a:lstStyle/>
          <a:p>
            <a:endParaRPr lang="en-US" dirty="0"/>
          </a:p>
        </p:txBody>
      </p:sp>
      <p:graphicFrame>
        <p:nvGraphicFramePr>
          <p:cNvPr id="5" name="Content Placeholder 3">
            <a:extLst>
              <a:ext uri="{FF2B5EF4-FFF2-40B4-BE49-F238E27FC236}">
                <a16:creationId xmlns:a16="http://schemas.microsoft.com/office/drawing/2014/main" id="{F795D117-04A0-43A7-9DE9-931349785282}"/>
              </a:ext>
            </a:extLst>
          </p:cNvPr>
          <p:cNvGraphicFramePr>
            <a:graphicFrameLocks/>
          </p:cNvGraphicFramePr>
          <p:nvPr/>
        </p:nvGraphicFramePr>
        <p:xfrm>
          <a:off x="190500" y="990600"/>
          <a:ext cx="8763000" cy="5498050"/>
        </p:xfrm>
        <a:graphic>
          <a:graphicData uri="http://schemas.openxmlformats.org/drawingml/2006/table">
            <a:tbl>
              <a:tblPr firstRow="1" firstCol="1" bandRow="1">
                <a:tableStyleId>{5C22544A-7EE6-4342-B048-85BDC9FD1C3A}</a:tableStyleId>
              </a:tblPr>
              <a:tblGrid>
                <a:gridCol w="939800">
                  <a:extLst>
                    <a:ext uri="{9D8B030D-6E8A-4147-A177-3AD203B41FA5}">
                      <a16:colId xmlns:a16="http://schemas.microsoft.com/office/drawing/2014/main" val="3195454330"/>
                    </a:ext>
                  </a:extLst>
                </a:gridCol>
                <a:gridCol w="2971800">
                  <a:extLst>
                    <a:ext uri="{9D8B030D-6E8A-4147-A177-3AD203B41FA5}">
                      <a16:colId xmlns:a16="http://schemas.microsoft.com/office/drawing/2014/main" val="3497813989"/>
                    </a:ext>
                  </a:extLst>
                </a:gridCol>
                <a:gridCol w="4851400">
                  <a:extLst>
                    <a:ext uri="{9D8B030D-6E8A-4147-A177-3AD203B41FA5}">
                      <a16:colId xmlns:a16="http://schemas.microsoft.com/office/drawing/2014/main" val="4173308888"/>
                    </a:ext>
                  </a:extLst>
                </a:gridCol>
              </a:tblGrid>
              <a:tr h="228600">
                <a:tc>
                  <a:txBody>
                    <a:bodyPr/>
                    <a:lstStyle/>
                    <a:p>
                      <a:pPr marL="0" marR="33020" indent="0" algn="l">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Workgroup</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0" marR="33020" algn="ctr">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Goals</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0" marR="33020" algn="ctr">
                        <a:lnSpc>
                          <a:spcPct val="107000"/>
                        </a:lnSpc>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Recommendations</a:t>
                      </a: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extLst>
                  <a:ext uri="{0D108BD9-81ED-4DB2-BD59-A6C34878D82A}">
                    <a16:rowId xmlns:a16="http://schemas.microsoft.com/office/drawing/2014/main" val="1018917348"/>
                  </a:ext>
                </a:extLst>
              </a:tr>
              <a:tr h="804369">
                <a:tc>
                  <a:txBody>
                    <a:bodyPr/>
                    <a:lstStyle/>
                    <a:p>
                      <a:pPr marL="0" marR="33020" algn="l">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Quality of Care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Identify gaps in quality of care for people living with dementia in Massachusetts and strategies to close those gaps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Develop a person-directed care plan framework and template</a:t>
                      </a:r>
                    </a:p>
                    <a:p>
                      <a:pPr marL="219710" marR="0" indent="-22860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Develop a plan that ensures that staff in primary care, long-term care and home-care settings across the state receive the training and support needed to build and retain interprofessional dementia care teams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4786914"/>
                  </a:ext>
                </a:extLst>
              </a:tr>
              <a:tr h="152232">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Research</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Advance dementia research in Massachusetts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Increase diversity of dementia research and researchers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4732334"/>
                  </a:ext>
                </a:extLst>
              </a:tr>
              <a:tr h="639837">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Physical Infrastructure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Identify and incorporate dementia friendly physical infrastructure into age friendly physical infrastructure work</a:t>
                      </a:r>
                    </a:p>
                    <a:p>
                      <a:pPr marL="162560" marR="33020" indent="-17145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Raise awareness of the importance of age and dementia friendly design</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Incorporate age- and dementia-friendly scoring into all state-funded physical infrastructure projects </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3538547"/>
                  </a:ext>
                </a:extLst>
              </a:tr>
              <a:tr h="1636499">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Caregiver Support and Public Awareness</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Font typeface="Symbol" panose="05050102010706020507" pitchFamily="18" charset="2"/>
                        <a:buChar char=""/>
                      </a:pPr>
                      <a:r>
                        <a:rPr lang="en-US" sz="1050" dirty="0">
                          <a:effectLst/>
                          <a:latin typeface="Calibri" panose="020F0502020204030204" pitchFamily="34" charset="0"/>
                          <a:cs typeface="Calibri" panose="020F0502020204030204" pitchFamily="34" charset="0"/>
                        </a:rPr>
                        <a:t>Identify short-term approaches to improve awareness of the pathways to available supports and services for dementia caregivers and their care partners</a:t>
                      </a:r>
                    </a:p>
                    <a:p>
                      <a:pPr marL="112713" marR="33020" indent="-112713">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12713" marR="0" lvl="0" indent="-112713">
                        <a:lnSpc>
                          <a:spcPct val="107000"/>
                        </a:lnSpc>
                        <a:spcBef>
                          <a:spcPts val="0"/>
                        </a:spcBef>
                        <a:spcAft>
                          <a:spcPts val="0"/>
                        </a:spcAft>
                        <a:buFont typeface="Symbol" panose="05050102010706020507" pitchFamily="18" charset="2"/>
                        <a:buChar char=""/>
                      </a:pPr>
                      <a:r>
                        <a:rPr lang="en-US" sz="1050" dirty="0">
                          <a:effectLst/>
                          <a:latin typeface="Calibri" panose="020F0502020204030204" pitchFamily="34" charset="0"/>
                          <a:cs typeface="Calibri" panose="020F0502020204030204" pitchFamily="34" charset="0"/>
                        </a:rPr>
                        <a:t>Compare and evaluate the experiences of three caregivers of people living with dementia as they navigate the Commonwealth’s system of supports and services </a:t>
                      </a:r>
                    </a:p>
                    <a:p>
                      <a:pPr marL="162560" marR="33020" indent="-17145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Make and distribute three videos (English, Portuguese, Spanish,) of caregivers talking about the help they got and how they got it </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Place on the Massachusetts Executive Office of Elder Affairs (EOEA) website an overview of statewide pathways, services, and supports for people living with dementia and their caregivers</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Implement changes at the Aging Services Access Points (ASAPs) to ensure that stressed caregivers get what they need in an effective and consistent manner </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7203793"/>
                  </a:ext>
                </a:extLst>
              </a:tr>
              <a:tr h="467331">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Equitable Access and Care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Close gaps in equitable access to information, supports, services and care</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Close informational gap and address fragmentation of care access, care planning, and dementia services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5146202"/>
                  </a:ext>
                </a:extLst>
              </a:tr>
              <a:tr h="864074">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Diagnosis and Services Navigation</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Increase the number of people living with dementia who are diagnosed, informed of their diagnosis, and able to effectively attain helpful information, services, and care planning</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Significantly increase the numbers of undiagnosed or cognitively impaired residents who are diagnosed with dementia and informed of their diagnosis</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Ensure that after a dementia diagnosis, individuals and their families have access to comprehensive information and care planning services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5551781"/>
                  </a:ext>
                </a:extLst>
              </a:tr>
              <a:tr h="503866">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Public Health Infrastructure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Respond to the CDC’s Notice of Funding Opportunity (NOFO) around implementing BOLD (Building Our Largest Dementia) Infrastructure</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Seek CDC funding to form a Public Health Workgroup to review the CDC’s Healthy Brain Initiative’s Road Map; engage stakeholders, review information; and present recommendations to the Alzheimer’s Advisory Council</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92010469"/>
                  </a:ext>
                </a:extLst>
              </a:tr>
            </a:tbl>
          </a:graphicData>
        </a:graphic>
      </p:graphicFrame>
    </p:spTree>
    <p:extLst>
      <p:ext uri="{BB962C8B-B14F-4D97-AF65-F5344CB8AC3E}">
        <p14:creationId xmlns:p14="http://schemas.microsoft.com/office/powerpoint/2010/main" val="39435257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4BB05-666E-445E-B934-C78F40133CA7}"/>
              </a:ext>
            </a:extLst>
          </p:cNvPr>
          <p:cNvSpPr>
            <a:spLocks noGrp="1"/>
          </p:cNvSpPr>
          <p:nvPr>
            <p:ph type="title"/>
          </p:nvPr>
        </p:nvSpPr>
        <p:spPr>
          <a:xfrm>
            <a:off x="838200" y="152400"/>
            <a:ext cx="4597400" cy="685800"/>
          </a:xfrm>
        </p:spPr>
        <p:txBody>
          <a:bodyPr/>
          <a:lstStyle/>
          <a:p>
            <a:br>
              <a:rPr lang="en-US" sz="1800" b="1" dirty="0">
                <a:effectLst/>
                <a:latin typeface="Calibri" panose="020F0502020204030204" pitchFamily="34" charset="0"/>
                <a:ea typeface="Times New Roman" panose="02020603050405020304" pitchFamily="18" charset="0"/>
                <a:cs typeface="Calibri" panose="020F0502020204030204" pitchFamily="34" charset="0"/>
              </a:rPr>
            </a:br>
            <a:br>
              <a:rPr lang="en-US" sz="1800" b="1" dirty="0">
                <a:effectLst/>
                <a:latin typeface="Calibri" panose="020F0502020204030204" pitchFamily="34" charset="0"/>
                <a:ea typeface="Times New Roman" panose="02020603050405020304" pitchFamily="18" charset="0"/>
                <a:cs typeface="Calibri" panose="020F0502020204030204" pitchFamily="34" charset="0"/>
              </a:rPr>
            </a:br>
            <a:br>
              <a:rPr lang="en-US" sz="1800" b="1" dirty="0">
                <a:effectLst/>
                <a:latin typeface="Calibri" panose="020F0502020204030204" pitchFamily="34" charset="0"/>
                <a:ea typeface="Times New Roman" panose="02020603050405020304" pitchFamily="18" charset="0"/>
                <a:cs typeface="Calibri" panose="020F0502020204030204" pitchFamily="34" charset="0"/>
              </a:rPr>
            </a:br>
            <a:r>
              <a:rPr lang="en-US" b="1" dirty="0">
                <a:effectLst/>
                <a:latin typeface="Calibri" panose="020F0502020204030204" pitchFamily="34" charset="0"/>
                <a:ea typeface="Times New Roman" panose="02020603050405020304" pitchFamily="18" charset="0"/>
                <a:cs typeface="Calibri" panose="020F0502020204030204" pitchFamily="34" charset="0"/>
              </a:rPr>
              <a:t>Progress Made on Requirements of Chapter 220 of the Acts of 2018</a:t>
            </a:r>
            <a:endParaRPr lang="en-US" sz="2200" dirty="0"/>
          </a:p>
        </p:txBody>
      </p:sp>
      <p:graphicFrame>
        <p:nvGraphicFramePr>
          <p:cNvPr id="4" name="Content Placeholder 3">
            <a:extLst>
              <a:ext uri="{FF2B5EF4-FFF2-40B4-BE49-F238E27FC236}">
                <a16:creationId xmlns:a16="http://schemas.microsoft.com/office/drawing/2014/main" id="{A156ED5E-2B28-4198-9818-8701923CC766}"/>
              </a:ext>
            </a:extLst>
          </p:cNvPr>
          <p:cNvGraphicFramePr>
            <a:graphicFrameLocks noGrp="1"/>
          </p:cNvGraphicFramePr>
          <p:nvPr>
            <p:ph sz="half" idx="1"/>
            <p:extLst>
              <p:ext uri="{D42A27DB-BD31-4B8C-83A1-F6EECF244321}">
                <p14:modId xmlns:p14="http://schemas.microsoft.com/office/powerpoint/2010/main" val="756140352"/>
              </p:ext>
            </p:extLst>
          </p:nvPr>
        </p:nvGraphicFramePr>
        <p:xfrm>
          <a:off x="304800" y="914400"/>
          <a:ext cx="8534399" cy="5536258"/>
        </p:xfrm>
        <a:graphic>
          <a:graphicData uri="http://schemas.openxmlformats.org/drawingml/2006/table">
            <a:tbl>
              <a:tblPr bandRow="1">
                <a:tableStyleId>{5C22544A-7EE6-4342-B048-85BDC9FD1C3A}</a:tableStyleId>
              </a:tblPr>
              <a:tblGrid>
                <a:gridCol w="3962400">
                  <a:extLst>
                    <a:ext uri="{9D8B030D-6E8A-4147-A177-3AD203B41FA5}">
                      <a16:colId xmlns:a16="http://schemas.microsoft.com/office/drawing/2014/main" val="1095771492"/>
                    </a:ext>
                  </a:extLst>
                </a:gridCol>
                <a:gridCol w="4571999">
                  <a:extLst>
                    <a:ext uri="{9D8B030D-6E8A-4147-A177-3AD203B41FA5}">
                      <a16:colId xmlns:a16="http://schemas.microsoft.com/office/drawing/2014/main" val="1372098248"/>
                    </a:ext>
                  </a:extLst>
                </a:gridCol>
              </a:tblGrid>
              <a:tr h="162863">
                <a:tc>
                  <a:txBody>
                    <a:bodyPr/>
                    <a:lstStyle/>
                    <a:p>
                      <a:pPr marL="0" marR="0">
                        <a:lnSpc>
                          <a:spcPct val="107000"/>
                        </a:lnSpc>
                        <a:spcBef>
                          <a:spcPts val="0"/>
                        </a:spcBef>
                        <a:spcAft>
                          <a:spcPts val="800"/>
                        </a:spcAft>
                      </a:pPr>
                      <a:r>
                        <a:rPr lang="en-US" sz="1400" b="1" dirty="0">
                          <a:effectLst/>
                          <a:latin typeface="Calibri" panose="020F0502020204030204" pitchFamily="34" charset="0"/>
                          <a:cs typeface="Calibri" panose="020F0502020204030204" pitchFamily="34" charset="0"/>
                        </a:rPr>
                        <a:t>Requirement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800"/>
                        </a:spcAft>
                      </a:pPr>
                      <a:r>
                        <a:rPr lang="en-US" sz="1400" b="1" dirty="0">
                          <a:effectLst/>
                          <a:latin typeface="Calibri" panose="020F0502020204030204" pitchFamily="34" charset="0"/>
                          <a:cs typeface="Calibri" panose="020F0502020204030204" pitchFamily="34" charset="0"/>
                        </a:rPr>
                        <a:t>Status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extLst>
                  <a:ext uri="{0D108BD9-81ED-4DB2-BD59-A6C34878D82A}">
                    <a16:rowId xmlns:a16="http://schemas.microsoft.com/office/drawing/2014/main" val="989619653"/>
                  </a:ext>
                </a:extLst>
              </a:tr>
              <a:tr h="587433">
                <a:tc>
                  <a:txBody>
                    <a:bodyPr/>
                    <a:lstStyle/>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Creates permanent statewide advisory council and an integrated state plan to effectively address Alzheimer’s disease</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The </a:t>
                      </a:r>
                      <a:r>
                        <a:rPr lang="en-US" sz="1400" kern="1200" dirty="0">
                          <a:solidFill>
                            <a:schemeClr val="dk1"/>
                          </a:solidFill>
                          <a:effectLst/>
                          <a:latin typeface="Calibri" panose="020F0502020204030204" pitchFamily="34" charset="0"/>
                          <a:ea typeface="+mn-ea"/>
                          <a:cs typeface="Calibri" panose="020F0502020204030204" pitchFamily="34" charset="0"/>
                        </a:rPr>
                        <a:t>Advisory Council has </a:t>
                      </a:r>
                      <a:r>
                        <a:rPr lang="en-US" sz="1400" dirty="0">
                          <a:effectLst/>
                          <a:latin typeface="Calibri" panose="020F0502020204030204" pitchFamily="34" charset="0"/>
                          <a:cs typeface="Calibri" panose="020F0502020204030204" pitchFamily="34" charset="0"/>
                        </a:rPr>
                        <a:t>been established and as required, provided the state legislature with the Alzheimer’s State Plan on March 1, 2021</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7116127"/>
                  </a:ext>
                </a:extLst>
              </a:tr>
              <a:tr h="1382397">
                <a:tc>
                  <a:txBody>
                    <a:bodyPr/>
                    <a:lstStyle/>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Requires content about Alzheimer’s and related dementias be incorporated into physicians, physician’s assistants, registered nurses and practical nurses continuing education programs that are required for the granting or renewal of licensure</a:t>
                      </a:r>
                    </a:p>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All licensees will have until November 6, 2022 to complete this one-time requirement.  Approximately 51,000 licensees have completed the required training as of August 2020.  Several organizations are offering CME courses that fulfill this requirement including </a:t>
                      </a:r>
                      <a:r>
                        <a:rPr lang="en-US" sz="1400" kern="1200" dirty="0">
                          <a:solidFill>
                            <a:schemeClr val="dk1"/>
                          </a:solidFill>
                          <a:effectLst/>
                          <a:latin typeface="Calibri" panose="020F0502020204030204" pitchFamily="34" charset="0"/>
                          <a:ea typeface="+mn-ea"/>
                          <a:cs typeface="Calibri" panose="020F0502020204030204" pitchFamily="34" charset="0"/>
                        </a:rPr>
                        <a:t>Mass. Medical Society, Mass. Health Mass. Health &amp; Hospital Association, Mass. Nurses Association and the Alzheimer’s Association</a:t>
                      </a:r>
                    </a:p>
                  </a:txBody>
                  <a:tcPr marL="44146" marR="441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2970405"/>
                  </a:ext>
                </a:extLst>
              </a:tr>
              <a:tr h="786175">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Requires doctors to share an Alzheimer’s diagnosis and treatment plan to a family member or legal personal representative within the existing framework of federal and state privacy laws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800"/>
                        </a:spcAft>
                      </a:pPr>
                      <a:r>
                        <a:rPr lang="en-US" sz="1400" kern="1200" dirty="0">
                          <a:solidFill>
                            <a:schemeClr val="dk1"/>
                          </a:solidFill>
                          <a:effectLst/>
                          <a:latin typeface="Calibri" panose="020F0502020204030204" pitchFamily="34" charset="0"/>
                          <a:ea typeface="+mn-ea"/>
                          <a:cs typeface="Calibri" panose="020F0502020204030204" pitchFamily="34" charset="0"/>
                        </a:rPr>
                        <a:t>In 2021, the Alzheimer’s Association, MA/NH will work with leadership of the executive branch and the Board of Registration in Medicine to issue guidance   </a:t>
                      </a: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7031160"/>
                  </a:ext>
                </a:extLst>
              </a:tr>
              <a:tr h="1073367">
                <a:tc>
                  <a:txBody>
                    <a:bodyPr/>
                    <a:lstStyle/>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Requires hospitals that serve an adult population to have an operational plan in place for recognizing and managing individuals with dementia within three years of the laws’ enactment</a:t>
                      </a:r>
                    </a:p>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0000"/>
                        </a:lnSpc>
                        <a:spcBef>
                          <a:spcPts val="0"/>
                        </a:spcBef>
                        <a:spcAft>
                          <a:spcPts val="0"/>
                        </a:spcAft>
                      </a:pPr>
                      <a:r>
                        <a:rPr lang="en-US" sz="1400" dirty="0">
                          <a:effectLst/>
                          <a:latin typeface="Calibri" panose="020F0502020204030204" pitchFamily="34" charset="0"/>
                          <a:cs typeface="Calibri" panose="020F0502020204030204" pitchFamily="34" charset="0"/>
                        </a:rPr>
                        <a:t>This requirement is due October 1, 2021.  Much of this work has been delayed due to hospitals responding to COVID-19.  Mass Health &amp; Hospital Association (MHA) led a workgroup to develop an action plan document including tools and resources. Their report</a:t>
                      </a:r>
                      <a:r>
                        <a:rPr lang="en-US" sz="1400" dirty="0">
                          <a:solidFill>
                            <a:schemeClr val="accent2"/>
                          </a:solidFill>
                          <a:effectLst/>
                          <a:latin typeface="Calibri" panose="020F0502020204030204" pitchFamily="34" charset="0"/>
                          <a:cs typeface="Calibri" panose="020F0502020204030204" pitchFamily="34" charset="0"/>
                        </a:rPr>
                        <a:t> </a:t>
                      </a:r>
                      <a:r>
                        <a:rPr lang="en-US" sz="1400" dirty="0">
                          <a:effectLst/>
                          <a:latin typeface="Calibri" panose="020F0502020204030204" pitchFamily="34" charset="0"/>
                          <a:cs typeface="Calibri" panose="020F0502020204030204" pitchFamily="34" charset="0"/>
                        </a:rPr>
                        <a:t>was published in 2018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7588436"/>
                  </a:ext>
                </a:extLst>
              </a:tr>
              <a:tr h="919490">
                <a:tc>
                  <a:txBody>
                    <a:bodyPr/>
                    <a:lstStyle/>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Requires Elder Protective Services (EPS) caseworkers to be trained on dementia</a:t>
                      </a:r>
                    </a:p>
                    <a:p>
                      <a:pPr marL="0" marR="0">
                        <a:lnSpc>
                          <a:spcPct val="107000"/>
                        </a:lnSpc>
                        <a:spcBef>
                          <a:spcPts val="0"/>
                        </a:spcBef>
                        <a:spcAft>
                          <a:spcPts val="800"/>
                        </a:spcAft>
                      </a:pPr>
                      <a:r>
                        <a:rPr lang="en-US" sz="1400" dirty="0">
                          <a:effectLst/>
                          <a:latin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Calibri" panose="020F0502020204030204" pitchFamily="34" charset="0"/>
                          <a:ea typeface="+mn-ea"/>
                          <a:cs typeface="Calibri" panose="020F0502020204030204" pitchFamily="34" charset="0"/>
                        </a:rPr>
                        <a:t>EOEA has developed and delivered comprehensive dementia training for EPS workers. All EPS workers in MA have completed the dementia training and new workers take the online training within their first month</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44146" marR="441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9270232"/>
                  </a:ext>
                </a:extLst>
              </a:tr>
            </a:tbl>
          </a:graphicData>
        </a:graphic>
      </p:graphicFrame>
    </p:spTree>
    <p:extLst>
      <p:ext uri="{BB962C8B-B14F-4D97-AF65-F5344CB8AC3E}">
        <p14:creationId xmlns:p14="http://schemas.microsoft.com/office/powerpoint/2010/main" val="17694745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914400"/>
            <a:ext cx="8366216" cy="6221190"/>
          </a:xfrm>
          <a:prstGeom prst="rect">
            <a:avLst/>
          </a:prstGeom>
        </p:spPr>
        <p:txBody>
          <a:bodyPr wrap="square" rtlCol="0">
            <a:spAutoFit/>
          </a:bodyPr>
          <a:lstStyle/>
          <a:p>
            <a:pPr marL="342900" marR="0" lvl="0" indent="-342900">
              <a:lnSpc>
                <a:spcPct val="108000"/>
              </a:lnSpc>
              <a:spcBef>
                <a:spcPts val="0"/>
              </a:spcBef>
              <a:spcAft>
                <a:spcPts val="500"/>
              </a:spcAft>
              <a:buClr>
                <a:srgbClr val="000000"/>
              </a:buClr>
              <a:buFont typeface="+mj-lt"/>
              <a:buAutoNum type="arabicPeriod"/>
            </a:pPr>
            <a:r>
              <a:rPr lang="en-US" sz="2000" b="1" dirty="0">
                <a:effectLst/>
                <a:latin typeface="Calibri" panose="020F0502020204030204" pitchFamily="34" charset="0"/>
                <a:ea typeface="Calibri" panose="020F0502020204030204" pitchFamily="34" charset="0"/>
                <a:cs typeface="Calibri" panose="020F0502020204030204" pitchFamily="34" charset="0"/>
              </a:rPr>
              <a:t>Welcome, Logistics, Introductions (10 min)</a:t>
            </a:r>
          </a:p>
          <a:p>
            <a:pPr marL="342900" marR="0" lvl="0" indent="-342900">
              <a:lnSpc>
                <a:spcPct val="108000"/>
              </a:lnSpc>
              <a:spcBef>
                <a:spcPts val="1000"/>
              </a:spcBef>
              <a:spcAft>
                <a:spcPts val="500"/>
              </a:spcAft>
              <a:buClr>
                <a:srgbClr val="000000"/>
              </a:buClr>
              <a:buFont typeface="+mj-lt"/>
              <a:buAutoNum type="arabicPeriod"/>
            </a:pPr>
            <a:r>
              <a:rPr lang="en-US" sz="2000" b="1" dirty="0">
                <a:effectLst/>
                <a:latin typeface="Calibri" panose="020F0502020204030204" pitchFamily="34" charset="0"/>
                <a:ea typeface="Calibri" panose="020F0502020204030204" pitchFamily="34" charset="0"/>
                <a:cs typeface="Calibri" panose="020F0502020204030204" pitchFamily="34" charset="0"/>
              </a:rPr>
              <a:t>Diagnosis and Services Navigation Workgroup (30 min)</a:t>
            </a:r>
          </a:p>
          <a:p>
            <a:pPr marL="739775" lvl="1" indent="-339725">
              <a:buClr>
                <a:srgbClr val="000000"/>
              </a:buClr>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Presentation (10 min)</a:t>
            </a:r>
          </a:p>
          <a:p>
            <a:pPr marL="739775" lvl="1" indent="-339725">
              <a:buClr>
                <a:srgbClr val="000000"/>
              </a:buClr>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Discussion (20 min) </a:t>
            </a:r>
          </a:p>
          <a:p>
            <a:pPr marL="339725" marR="0" lvl="0" indent="-339725">
              <a:lnSpc>
                <a:spcPct val="108000"/>
              </a:lnSpc>
              <a:spcBef>
                <a:spcPts val="1000"/>
              </a:spcBef>
              <a:spcAft>
                <a:spcPts val="500"/>
              </a:spcAft>
              <a:buClr>
                <a:srgbClr val="000000"/>
              </a:buClr>
              <a:buFont typeface="+mj-lt"/>
              <a:buAutoNum type="arabicPeriod" startAt="3"/>
            </a:pPr>
            <a:r>
              <a:rPr lang="en-US" sz="2000" b="1" dirty="0">
                <a:effectLst/>
                <a:latin typeface="Calibri" panose="020F0502020204030204" pitchFamily="34" charset="0"/>
                <a:ea typeface="Calibri" panose="020F0502020204030204" pitchFamily="34" charset="0"/>
                <a:cs typeface="Calibri" panose="020F0502020204030204" pitchFamily="34" charset="0"/>
              </a:rPr>
              <a:t>Equitable Access and Care Workgroup (30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Presentation (10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Discussion (20 min)</a:t>
            </a:r>
          </a:p>
          <a:p>
            <a:pPr marL="339725" marR="0" lvl="0" indent="-339725">
              <a:lnSpc>
                <a:spcPct val="108000"/>
              </a:lnSpc>
              <a:spcBef>
                <a:spcPts val="1000"/>
              </a:spcBef>
              <a:spcAft>
                <a:spcPts val="500"/>
              </a:spcAft>
              <a:buClr>
                <a:srgbClr val="000000"/>
              </a:buClr>
              <a:buFont typeface="+mj-lt"/>
              <a:buAutoNum type="arabicPeriod" startAt="3"/>
            </a:pPr>
            <a:r>
              <a:rPr lang="en-US" sz="2000" b="1" dirty="0">
                <a:latin typeface="Calibri" panose="020F0502020204030204" pitchFamily="34" charset="0"/>
                <a:ea typeface="Calibri" panose="020F0502020204030204" pitchFamily="34" charset="0"/>
                <a:cs typeface="Calibri" panose="020F0502020204030204" pitchFamily="34" charset="0"/>
              </a:rPr>
              <a:t>Draft A</a:t>
            </a:r>
            <a:r>
              <a:rPr lang="en-US" sz="2000" b="1" dirty="0">
                <a:effectLst/>
                <a:latin typeface="Calibri" panose="020F0502020204030204" pitchFamily="34" charset="0"/>
                <a:ea typeface="Calibri" panose="020F0502020204030204" pitchFamily="34" charset="0"/>
                <a:cs typeface="Calibri" panose="020F0502020204030204" pitchFamily="34" charset="0"/>
              </a:rPr>
              <a:t>nnual Report (20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Presentation (10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Discussion (10 min)</a:t>
            </a:r>
          </a:p>
          <a:p>
            <a:pPr marL="339725" marR="0" lvl="0" indent="-339725">
              <a:lnSpc>
                <a:spcPct val="108000"/>
              </a:lnSpc>
              <a:spcBef>
                <a:spcPts val="1000"/>
              </a:spcBef>
              <a:spcAft>
                <a:spcPts val="500"/>
              </a:spcAft>
              <a:buClr>
                <a:srgbClr val="000000"/>
              </a:buClr>
              <a:buFont typeface="+mj-lt"/>
              <a:buAutoNum type="arabicPeriod" startAt="5"/>
            </a:pPr>
            <a:r>
              <a:rPr lang="en-US" sz="2000" b="1" dirty="0">
                <a:effectLst/>
                <a:latin typeface="Calibri" panose="020F0502020204030204" pitchFamily="34" charset="0"/>
                <a:ea typeface="Calibri" panose="020F0502020204030204" pitchFamily="34" charset="0"/>
                <a:cs typeface="Calibri" panose="020F0502020204030204" pitchFamily="34" charset="0"/>
              </a:rPr>
              <a:t>Draft State Plan on ADRD (30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Presentation (15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Discussion (15 min)</a:t>
            </a:r>
          </a:p>
          <a:p>
            <a:pPr marL="339725" marR="0" lvl="0" indent="-339725">
              <a:lnSpc>
                <a:spcPct val="108000"/>
              </a:lnSpc>
              <a:spcBef>
                <a:spcPts val="1000"/>
              </a:spcBef>
              <a:spcAft>
                <a:spcPts val="500"/>
              </a:spcAft>
              <a:buClr>
                <a:srgbClr val="000000"/>
              </a:buClr>
              <a:buFont typeface="+mj-lt"/>
              <a:buAutoNum type="arabicPeriod" startAt="5"/>
            </a:pPr>
            <a:r>
              <a:rPr lang="en-US" sz="2000" b="1" dirty="0">
                <a:effectLst/>
                <a:latin typeface="Calibri" panose="020F0502020204030204" pitchFamily="34" charset="0"/>
                <a:ea typeface="Calibri" panose="020F0502020204030204" pitchFamily="34" charset="0"/>
                <a:cs typeface="Calibri" panose="020F0502020204030204" pitchFamily="34" charset="0"/>
              </a:rPr>
              <a:t>Moving from Planning to Implementation (25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Presentation (5 min)</a:t>
            </a:r>
          </a:p>
          <a:p>
            <a:pPr marL="739775" lvl="1" indent="-339725">
              <a:buClr>
                <a:srgbClr val="000000"/>
              </a:buClr>
              <a:buFont typeface="Arial" panose="020B0604020202020204" pitchFamily="34" charset="0"/>
              <a:buChar char="•"/>
            </a:pPr>
            <a:r>
              <a:rPr lang="en-US" dirty="0">
                <a:latin typeface="Calibri" panose="020F0502020204030204" pitchFamily="34" charset="0"/>
                <a:cs typeface="Calibri" panose="020F0502020204030204" pitchFamily="34" charset="0"/>
              </a:rPr>
              <a:t>Discussion (20 min)</a:t>
            </a:r>
          </a:p>
          <a:p>
            <a:pPr marR="0">
              <a:spcBef>
                <a:spcPts val="0"/>
              </a:spcBef>
              <a:spcAft>
                <a:spcPts val="1200"/>
              </a:spcAft>
            </a:pPr>
            <a:endParaRPr lang="en-US" sz="2200" b="1"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758734" y="304800"/>
            <a:ext cx="7696200" cy="472772"/>
          </a:xfrm>
        </p:spPr>
        <p:txBody>
          <a:bodyPr/>
          <a:lstStyle/>
          <a:p>
            <a:r>
              <a:rPr lang="en-US" sz="2500" dirty="0"/>
              <a:t>Agenda</a:t>
            </a:r>
          </a:p>
        </p:txBody>
      </p:sp>
    </p:spTree>
    <p:extLst>
      <p:ext uri="{BB962C8B-B14F-4D97-AF65-F5344CB8AC3E}">
        <p14:creationId xmlns:p14="http://schemas.microsoft.com/office/powerpoint/2010/main" val="111193276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411A6-345C-481C-B60C-9C8818BB9A21}"/>
              </a:ext>
            </a:extLst>
          </p:cNvPr>
          <p:cNvSpPr>
            <a:spLocks noGrp="1"/>
          </p:cNvSpPr>
          <p:nvPr>
            <p:ph type="title"/>
          </p:nvPr>
        </p:nvSpPr>
        <p:spPr>
          <a:xfrm>
            <a:off x="762000" y="152400"/>
            <a:ext cx="5410200" cy="1066800"/>
          </a:xfrm>
        </p:spPr>
        <p:txBody>
          <a:bodyPr/>
          <a:lstStyle/>
          <a:p>
            <a:r>
              <a:rPr lang="en-US" b="1" dirty="0">
                <a:effectLst/>
                <a:latin typeface="Calibri" panose="020F0502020204030204" pitchFamily="34" charset="0"/>
                <a:ea typeface="Times New Roman" panose="02020603050405020304" pitchFamily="18" charset="0"/>
                <a:cs typeface="Calibri" panose="020F0502020204030204" pitchFamily="34" charset="0"/>
              </a:rPr>
              <a:t>Assessment of Services and Care for </a:t>
            </a:r>
            <a:br>
              <a:rPr lang="en-US" b="1" dirty="0">
                <a:effectLst/>
                <a:latin typeface="Calibri" panose="020F0502020204030204" pitchFamily="34" charset="0"/>
                <a:ea typeface="Times New Roman" panose="02020603050405020304" pitchFamily="18" charset="0"/>
                <a:cs typeface="Calibri" panose="020F0502020204030204" pitchFamily="34" charset="0"/>
              </a:rPr>
            </a:br>
            <a:r>
              <a:rPr lang="en-US" b="1" dirty="0">
                <a:effectLst/>
                <a:latin typeface="Calibri" panose="020F0502020204030204" pitchFamily="34" charset="0"/>
                <a:ea typeface="Times New Roman" panose="02020603050405020304" pitchFamily="18" charset="0"/>
                <a:cs typeface="Calibri" panose="020F0502020204030204" pitchFamily="34" charset="0"/>
              </a:rPr>
              <a:t>People Living with Dementia</a:t>
            </a:r>
            <a:br>
              <a:rPr lang="en-US" sz="2200" dirty="0">
                <a:effectLst/>
                <a:latin typeface="Calibri" panose="020F0502020204030204" pitchFamily="34" charset="0"/>
                <a:ea typeface="Calibri" panose="020F0502020204030204" pitchFamily="34" charset="0"/>
                <a:cs typeface="Times New Roman" panose="02020603050405020304" pitchFamily="18" charset="0"/>
              </a:rPr>
            </a:br>
            <a:endParaRPr lang="en-US" sz="2200" dirty="0"/>
          </a:p>
        </p:txBody>
      </p:sp>
      <p:sp>
        <p:nvSpPr>
          <p:cNvPr id="3" name="Content Placeholder 2">
            <a:extLst>
              <a:ext uri="{FF2B5EF4-FFF2-40B4-BE49-F238E27FC236}">
                <a16:creationId xmlns:a16="http://schemas.microsoft.com/office/drawing/2014/main" id="{39167294-2807-43B4-9082-8D83A5B540D5}"/>
              </a:ext>
            </a:extLst>
          </p:cNvPr>
          <p:cNvSpPr>
            <a:spLocks noGrp="1"/>
          </p:cNvSpPr>
          <p:nvPr>
            <p:ph sz="half" idx="1"/>
          </p:nvPr>
        </p:nvSpPr>
        <p:spPr>
          <a:xfrm>
            <a:off x="152400" y="1066800"/>
            <a:ext cx="8839200" cy="5333999"/>
          </a:xfrm>
        </p:spPr>
        <p:txBody>
          <a:bodyPr/>
          <a:lstStyle/>
          <a:p>
            <a:pPr marL="0" indent="0">
              <a:buSzPct val="100000"/>
              <a:buNone/>
            </a:pPr>
            <a:r>
              <a:rPr lang="en-US" sz="2000" dirty="0">
                <a:solidFill>
                  <a:srgbClr val="000000"/>
                </a:solidFill>
                <a:ea typeface="Times New Roman" panose="02020603050405020304" pitchFamily="18" charset="0"/>
              </a:rPr>
              <a:t>This section responds to the requirement in MGL, Chapter 6A, Section 16AA(b)(3), that the Council </a:t>
            </a:r>
            <a:r>
              <a:rPr lang="en-US" sz="2000" dirty="0">
                <a:solidFill>
                  <a:srgbClr val="023467"/>
                </a:solidFill>
                <a:ea typeface="Times New Roman" panose="02020603050405020304" pitchFamily="18" charset="0"/>
              </a:rPr>
              <a:t>evaluate state supported services</a:t>
            </a:r>
            <a:r>
              <a:rPr lang="en-US" sz="2000" dirty="0">
                <a:solidFill>
                  <a:srgbClr val="000000"/>
                </a:solidFill>
                <a:ea typeface="Times New Roman" panose="02020603050405020304" pitchFamily="18" charset="0"/>
              </a:rPr>
              <a:t> for people living with dementia </a:t>
            </a:r>
          </a:p>
          <a:p>
            <a:pPr marL="0" indent="0">
              <a:buSzPct val="100000"/>
              <a:buNone/>
            </a:pPr>
            <a:r>
              <a:rPr lang="en-US" sz="1800" b="0" dirty="0">
                <a:solidFill>
                  <a:srgbClr val="000000"/>
                </a:solidFill>
                <a:ea typeface="Times New Roman" panose="02020603050405020304" pitchFamily="18" charset="0"/>
              </a:rPr>
              <a:t>It describes that the Council:</a:t>
            </a:r>
          </a:p>
          <a:p>
            <a:pPr lvl="1">
              <a:buSzPct val="100000"/>
            </a:pPr>
            <a:r>
              <a:rPr lang="en-US" sz="1800" b="0" dirty="0">
                <a:solidFill>
                  <a:srgbClr val="000000"/>
                </a:solidFill>
                <a:ea typeface="Times New Roman" panose="02020603050405020304" pitchFamily="18" charset="0"/>
              </a:rPr>
              <a:t>r</a:t>
            </a:r>
            <a:r>
              <a:rPr lang="en-US" sz="1800" b="0" dirty="0">
                <a:solidFill>
                  <a:srgbClr val="000000"/>
                </a:solidFill>
                <a:effectLst/>
                <a:latin typeface="Calibri" panose="020F0502020204030204" pitchFamily="34" charset="0"/>
                <a:ea typeface="Times New Roman" panose="02020603050405020304" pitchFamily="18" charset="0"/>
              </a:rPr>
              <a:t>eviewed availability of and access to state supported services;</a:t>
            </a:r>
          </a:p>
          <a:p>
            <a:pPr lvl="1">
              <a:buSzPct val="100000"/>
            </a:pPr>
            <a:r>
              <a:rPr lang="en-US" sz="1800" b="0" dirty="0">
                <a:solidFill>
                  <a:srgbClr val="000000"/>
                </a:solidFill>
                <a:ea typeface="Times New Roman" panose="02020603050405020304" pitchFamily="18" charset="0"/>
              </a:rPr>
              <a:t>convened </a:t>
            </a:r>
            <a:r>
              <a:rPr lang="en-US" sz="1800" b="0" dirty="0">
                <a:solidFill>
                  <a:srgbClr val="000000"/>
                </a:solidFill>
                <a:effectLst/>
                <a:latin typeface="Calibri" panose="020F0502020204030204" pitchFamily="34" charset="0"/>
                <a:ea typeface="Times New Roman" panose="02020603050405020304" pitchFamily="18" charset="0"/>
              </a:rPr>
              <a:t>discussions with people living with dementia and caregivers; and  </a:t>
            </a:r>
          </a:p>
          <a:p>
            <a:pPr lvl="1">
              <a:buSzPct val="100000"/>
            </a:pPr>
            <a:r>
              <a:rPr lang="en-US" sz="1800" b="0" dirty="0">
                <a:solidFill>
                  <a:srgbClr val="000000"/>
                </a:solidFill>
                <a:ea typeface="Times New Roman" panose="02020603050405020304" pitchFamily="18" charset="0"/>
              </a:rPr>
              <a:t>established </a:t>
            </a:r>
            <a:r>
              <a:rPr lang="en-US" sz="1800" b="0" dirty="0">
                <a:solidFill>
                  <a:srgbClr val="000000"/>
                </a:solidFill>
                <a:effectLst/>
                <a:latin typeface="Calibri" panose="020F0502020204030204" pitchFamily="34" charset="0"/>
                <a:ea typeface="Times New Roman" panose="02020603050405020304" pitchFamily="18" charset="0"/>
              </a:rPr>
              <a:t>workgroups to develop goals and recommendations to close gaps around information, services, and care.</a:t>
            </a:r>
          </a:p>
          <a:p>
            <a:pPr marL="0" indent="0">
              <a:buSzPct val="100000"/>
              <a:buNone/>
            </a:pPr>
            <a:r>
              <a:rPr lang="en-US" sz="1800" b="0" dirty="0">
                <a:solidFill>
                  <a:srgbClr val="000000"/>
                </a:solidFill>
                <a:effectLst/>
                <a:latin typeface="Calibri" panose="020F0502020204030204" pitchFamily="34" charset="0"/>
                <a:ea typeface="Times New Roman" panose="02020603050405020304" pitchFamily="18" charset="0"/>
              </a:rPr>
              <a:t>It explains tha</a:t>
            </a:r>
            <a:r>
              <a:rPr lang="en-US" sz="1800" b="0" dirty="0">
                <a:solidFill>
                  <a:srgbClr val="000000"/>
                </a:solidFill>
                <a:ea typeface="Times New Roman" panose="02020603050405020304" pitchFamily="18" charset="0"/>
              </a:rPr>
              <a:t>t the Council’s </a:t>
            </a:r>
            <a:r>
              <a:rPr lang="en-US" sz="1800" b="0" dirty="0">
                <a:solidFill>
                  <a:srgbClr val="000000"/>
                </a:solidFill>
                <a:effectLst/>
                <a:latin typeface="Calibri" panose="020F0502020204030204" pitchFamily="34" charset="0"/>
                <a:ea typeface="Times New Roman" panose="02020603050405020304" pitchFamily="18" charset="0"/>
              </a:rPr>
              <a:t>workgroups:</a:t>
            </a:r>
          </a:p>
          <a:p>
            <a:pPr lvl="1">
              <a:buSzPct val="100000"/>
            </a:pPr>
            <a:r>
              <a:rPr lang="en-US" sz="1800" b="0" dirty="0">
                <a:solidFill>
                  <a:srgbClr val="000000"/>
                </a:solidFill>
                <a:ea typeface="Times New Roman" panose="02020603050405020304" pitchFamily="18" charset="0"/>
              </a:rPr>
              <a:t>i</a:t>
            </a:r>
            <a:r>
              <a:rPr lang="en-US" sz="1800" b="0" dirty="0">
                <a:solidFill>
                  <a:srgbClr val="000000"/>
                </a:solidFill>
                <a:effectLst/>
                <a:latin typeface="Calibri" panose="020F0502020204030204" pitchFamily="34" charset="0"/>
                <a:ea typeface="Times New Roman" panose="02020603050405020304" pitchFamily="18" charset="0"/>
              </a:rPr>
              <a:t>dentified gaps; prioritized areas of concern; and </a:t>
            </a:r>
          </a:p>
          <a:p>
            <a:pPr lvl="1">
              <a:buSzPct val="100000"/>
            </a:pPr>
            <a:r>
              <a:rPr lang="en-US" sz="1800" b="0" dirty="0">
                <a:solidFill>
                  <a:srgbClr val="000000"/>
                </a:solidFill>
                <a:ea typeface="Times New Roman" panose="02020603050405020304" pitchFamily="18" charset="0"/>
              </a:rPr>
              <a:t>developed i</a:t>
            </a:r>
            <a:r>
              <a:rPr lang="en-US" sz="1800" b="0" dirty="0">
                <a:solidFill>
                  <a:srgbClr val="000000"/>
                </a:solidFill>
                <a:effectLst/>
                <a:latin typeface="Calibri" panose="020F0502020204030204" pitchFamily="34" charset="0"/>
                <a:ea typeface="Times New Roman" panose="02020603050405020304" pitchFamily="18" charset="0"/>
              </a:rPr>
              <a:t>mplementation plans for 2021-2022, voted on by the Council and included in the state plan.</a:t>
            </a:r>
          </a:p>
          <a:p>
            <a:pPr marL="0" indent="0">
              <a:buNone/>
            </a:pPr>
            <a:endParaRPr lang="en-US" dirty="0"/>
          </a:p>
        </p:txBody>
      </p:sp>
    </p:spTree>
    <p:extLst>
      <p:ext uri="{BB962C8B-B14F-4D97-AF65-F5344CB8AC3E}">
        <p14:creationId xmlns:p14="http://schemas.microsoft.com/office/powerpoint/2010/main" val="8700673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6CCA2-D00F-41EF-9BC2-9A1AB089EC85}"/>
              </a:ext>
            </a:extLst>
          </p:cNvPr>
          <p:cNvSpPr>
            <a:spLocks noGrp="1"/>
          </p:cNvSpPr>
          <p:nvPr>
            <p:ph type="title"/>
          </p:nvPr>
        </p:nvSpPr>
        <p:spPr>
          <a:xfrm>
            <a:off x="990600" y="381000"/>
            <a:ext cx="6273800" cy="381001"/>
          </a:xfrm>
        </p:spPr>
        <p:txBody>
          <a:bodyPr/>
          <a:lstStyle/>
          <a:p>
            <a:r>
              <a:rPr lang="en-US" b="1" dirty="0">
                <a:effectLst/>
                <a:latin typeface="Calibri" panose="020F0502020204030204" pitchFamily="34" charset="0"/>
                <a:ea typeface="Times New Roman" panose="02020603050405020304" pitchFamily="18" charset="0"/>
                <a:cs typeface="Calibri" panose="020F0502020204030204" pitchFamily="34" charset="0"/>
              </a:rPr>
              <a:t>Younger-Onset ADRD</a:t>
            </a:r>
            <a:endParaRPr lang="en-US" sz="1800" dirty="0"/>
          </a:p>
        </p:txBody>
      </p:sp>
      <p:sp>
        <p:nvSpPr>
          <p:cNvPr id="3" name="Content Placeholder 2">
            <a:extLst>
              <a:ext uri="{FF2B5EF4-FFF2-40B4-BE49-F238E27FC236}">
                <a16:creationId xmlns:a16="http://schemas.microsoft.com/office/drawing/2014/main" id="{71C15DD4-1ED0-42D7-B999-D537EB094F23}"/>
              </a:ext>
            </a:extLst>
          </p:cNvPr>
          <p:cNvSpPr>
            <a:spLocks noGrp="1"/>
          </p:cNvSpPr>
          <p:nvPr>
            <p:ph sz="half" idx="1"/>
          </p:nvPr>
        </p:nvSpPr>
        <p:spPr>
          <a:xfrm>
            <a:off x="228600" y="1143000"/>
            <a:ext cx="8686800" cy="5257799"/>
          </a:xfrm>
        </p:spPr>
        <p:txBody>
          <a:bodyPr/>
          <a:lstStyle/>
          <a:p>
            <a:pPr marL="0" indent="0">
              <a:buSzPct val="100000"/>
              <a:buNone/>
            </a:pPr>
            <a:r>
              <a:rPr lang="en-US" sz="2000" dirty="0">
                <a:solidFill>
                  <a:srgbClr val="000000"/>
                </a:solidFill>
                <a:ea typeface="Times New Roman" panose="02020603050405020304" pitchFamily="18" charset="0"/>
              </a:rPr>
              <a:t>This section responds to the requirement in MGL, Chapter 6A, Section 16AA(b)(2) that the </a:t>
            </a:r>
            <a:r>
              <a:rPr lang="en-US" sz="2000" dirty="0">
                <a:solidFill>
                  <a:srgbClr val="000000"/>
                </a:solidFill>
              </a:rPr>
              <a:t>Council:</a:t>
            </a:r>
          </a:p>
          <a:p>
            <a:pPr lvl="1">
              <a:buSzPct val="100000"/>
            </a:pPr>
            <a:r>
              <a:rPr lang="en-US" sz="1800" b="0" dirty="0">
                <a:solidFill>
                  <a:srgbClr val="000000"/>
                </a:solidFill>
              </a:rPr>
              <a:t>determine the </a:t>
            </a:r>
            <a:r>
              <a:rPr lang="en-US" sz="1800" dirty="0">
                <a:solidFill>
                  <a:srgbClr val="002060"/>
                </a:solidFill>
              </a:rPr>
              <a:t>number of people diagnosed </a:t>
            </a:r>
            <a:r>
              <a:rPr lang="en-US" sz="1800" b="0" dirty="0">
                <a:solidFill>
                  <a:srgbClr val="000000"/>
                </a:solidFill>
              </a:rPr>
              <a:t>with younger-onset ADRD each year; and </a:t>
            </a:r>
          </a:p>
          <a:p>
            <a:pPr lvl="1">
              <a:buSzPct val="100000"/>
            </a:pPr>
            <a:r>
              <a:rPr lang="en-US" sz="1800" b="0" dirty="0">
                <a:solidFill>
                  <a:srgbClr val="000000"/>
                </a:solidFill>
              </a:rPr>
              <a:t>identify </a:t>
            </a:r>
            <a:r>
              <a:rPr lang="en-US" sz="1800" dirty="0">
                <a:solidFill>
                  <a:srgbClr val="002060"/>
                </a:solidFill>
              </a:rPr>
              <a:t>resources available </a:t>
            </a:r>
            <a:r>
              <a:rPr lang="en-US" sz="1800" b="0" dirty="0">
                <a:solidFill>
                  <a:srgbClr val="000000"/>
                </a:solidFill>
              </a:rPr>
              <a:t>for this population, </a:t>
            </a:r>
            <a:r>
              <a:rPr lang="en-US" sz="1800" dirty="0">
                <a:solidFill>
                  <a:srgbClr val="002060"/>
                </a:solidFill>
              </a:rPr>
              <a:t>services needed</a:t>
            </a:r>
            <a:r>
              <a:rPr lang="en-US" sz="1800" b="0" dirty="0">
                <a:solidFill>
                  <a:srgbClr val="000000"/>
                </a:solidFill>
              </a:rPr>
              <a:t>, and </a:t>
            </a:r>
            <a:r>
              <a:rPr lang="en-US" sz="1800" dirty="0">
                <a:solidFill>
                  <a:srgbClr val="002060"/>
                </a:solidFill>
              </a:rPr>
              <a:t>associated costs</a:t>
            </a:r>
          </a:p>
          <a:p>
            <a:pPr marL="0" indent="0">
              <a:buSzPct val="100000"/>
              <a:buNone/>
            </a:pPr>
            <a:r>
              <a:rPr lang="en-US" sz="1800" b="0" dirty="0">
                <a:solidFill>
                  <a:srgbClr val="000000"/>
                </a:solidFill>
                <a:ea typeface="Times New Roman" panose="02020603050405020304" pitchFamily="18" charset="0"/>
              </a:rPr>
              <a:t>This section includes the following information:</a:t>
            </a:r>
          </a:p>
          <a:p>
            <a:pPr marL="574675" indent="-234950">
              <a:buSzPct val="100000"/>
              <a:buFont typeface="Arial" panose="020B0604020202020204" pitchFamily="34" charset="0"/>
              <a:buChar char="•"/>
            </a:pPr>
            <a:r>
              <a:rPr lang="en-US" sz="1800" b="0" dirty="0">
                <a:solidFill>
                  <a:srgbClr val="000000"/>
                </a:solidFill>
                <a:ea typeface="Times New Roman" panose="02020603050405020304" pitchFamily="18" charset="0"/>
              </a:rPr>
              <a:t>An estimate that there are about 6,500 people living with younger-onset ADRD in MA (based on national average of 5% of the total number)</a:t>
            </a:r>
          </a:p>
          <a:p>
            <a:pPr marL="574675" indent="-234950">
              <a:buSzPct val="100000"/>
              <a:buFont typeface="Arial" panose="020B0604020202020204" pitchFamily="34" charset="0"/>
              <a:buChar char="•"/>
            </a:pPr>
            <a:r>
              <a:rPr lang="en-US" sz="1800" b="0" dirty="0">
                <a:solidFill>
                  <a:srgbClr val="000000"/>
                </a:solidFill>
                <a:ea typeface="Times New Roman" panose="02020603050405020304" pitchFamily="18" charset="0"/>
              </a:rPr>
              <a:t>Quotes from a panel of individuals with younger-onset ADRD describing the challenges they and their families face</a:t>
            </a:r>
          </a:p>
          <a:p>
            <a:pPr marL="574675" indent="-234950">
              <a:buSzPct val="100000"/>
              <a:buFont typeface="Arial" panose="020B0604020202020204" pitchFamily="34" charset="0"/>
              <a:buChar char="•"/>
            </a:pPr>
            <a:r>
              <a:rPr lang="en-US" sz="1800" b="0" dirty="0">
                <a:solidFill>
                  <a:srgbClr val="000000"/>
                </a:solidFill>
                <a:effectLst/>
                <a:latin typeface="Calibri" panose="020F0502020204030204" pitchFamily="34" charset="0"/>
                <a:ea typeface="Times New Roman" panose="02020603050405020304" pitchFamily="18" charset="0"/>
              </a:rPr>
              <a:t>A note that panel members expressed concern that essential services and information are difficult to find and may not be available to them due to their age</a:t>
            </a:r>
          </a:p>
          <a:p>
            <a:pPr marL="574675" indent="-234950">
              <a:buSzPct val="100000"/>
              <a:buFont typeface="Arial" panose="020B0604020202020204" pitchFamily="34" charset="0"/>
              <a:buChar char="•"/>
            </a:pPr>
            <a:r>
              <a:rPr lang="en-US" sz="1800" b="0" dirty="0">
                <a:solidFill>
                  <a:srgbClr val="000000"/>
                </a:solidFill>
                <a:ea typeface="Times New Roman" panose="02020603050405020304" pitchFamily="18" charset="0"/>
              </a:rPr>
              <a:t>References to Appendix B – </a:t>
            </a:r>
            <a:r>
              <a:rPr lang="en-US" sz="1800" b="0" i="1" dirty="0">
                <a:solidFill>
                  <a:srgbClr val="000000"/>
                </a:solidFill>
                <a:ea typeface="Times New Roman" panose="02020603050405020304" pitchFamily="18" charset="0"/>
              </a:rPr>
              <a:t>State Supported Services for Individuals Living with Dementia, </a:t>
            </a:r>
            <a:r>
              <a:rPr lang="en-US" sz="1800" b="0" dirty="0">
                <a:solidFill>
                  <a:srgbClr val="000000"/>
                </a:solidFill>
                <a:ea typeface="Times New Roman" panose="02020603050405020304" pitchFamily="18" charset="0"/>
              </a:rPr>
              <a:t>which lists services along with age-related eligibility criteria and Appendices C-E, which contain further information about state supported services</a:t>
            </a:r>
          </a:p>
          <a:p>
            <a:pPr marL="0" indent="0">
              <a:buSzPct val="100000"/>
              <a:buNone/>
            </a:pPr>
            <a:endParaRPr lang="en-US" sz="1800" b="0" dirty="0">
              <a:solidFill>
                <a:srgbClr val="000000"/>
              </a:solidFill>
              <a:effectLst/>
              <a:latin typeface="Calibri" panose="020F0502020204030204" pitchFamily="34" charset="0"/>
              <a:ea typeface="Times New Roman" panose="02020603050405020304" pitchFamily="18" charset="0"/>
            </a:endParaRPr>
          </a:p>
          <a:p>
            <a:pPr marL="0" indent="0">
              <a:buSzPct val="100000"/>
              <a:buNone/>
            </a:pPr>
            <a:endParaRPr lang="en-US" dirty="0"/>
          </a:p>
        </p:txBody>
      </p:sp>
    </p:spTree>
    <p:extLst>
      <p:ext uri="{BB962C8B-B14F-4D97-AF65-F5344CB8AC3E}">
        <p14:creationId xmlns:p14="http://schemas.microsoft.com/office/powerpoint/2010/main" val="259089912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6CCA2-D00F-41EF-9BC2-9A1AB089EC85}"/>
              </a:ext>
            </a:extLst>
          </p:cNvPr>
          <p:cNvSpPr>
            <a:spLocks noGrp="1"/>
          </p:cNvSpPr>
          <p:nvPr>
            <p:ph type="title"/>
          </p:nvPr>
        </p:nvSpPr>
        <p:spPr>
          <a:xfrm>
            <a:off x="914400" y="211932"/>
            <a:ext cx="6273800" cy="490538"/>
          </a:xfrm>
        </p:spPr>
        <p:txBody>
          <a:bodyPr/>
          <a:lstStyle/>
          <a:p>
            <a:r>
              <a:rPr lang="en-US" b="1" dirty="0">
                <a:effectLst/>
                <a:latin typeface="Calibri" panose="020F0502020204030204" pitchFamily="34" charset="0"/>
                <a:ea typeface="Times New Roman" panose="02020603050405020304" pitchFamily="18" charset="0"/>
                <a:cs typeface="Calibri" panose="020F0502020204030204" pitchFamily="34" charset="0"/>
              </a:rPr>
              <a:t>Younger-Onset ADRD </a:t>
            </a:r>
            <a:r>
              <a:rPr lang="en-US" b="1" i="1" dirty="0">
                <a:effectLst/>
                <a:latin typeface="Calibri" panose="020F0502020204030204" pitchFamily="34" charset="0"/>
                <a:ea typeface="Times New Roman" panose="02020603050405020304" pitchFamily="18" charset="0"/>
                <a:cs typeface="Calibri" panose="020F0502020204030204" pitchFamily="34" charset="0"/>
              </a:rPr>
              <a:t>(Continued)</a:t>
            </a:r>
            <a:endParaRPr lang="en-US" i="1" dirty="0"/>
          </a:p>
        </p:txBody>
      </p:sp>
      <p:sp>
        <p:nvSpPr>
          <p:cNvPr id="3" name="Content Placeholder 2">
            <a:extLst>
              <a:ext uri="{FF2B5EF4-FFF2-40B4-BE49-F238E27FC236}">
                <a16:creationId xmlns:a16="http://schemas.microsoft.com/office/drawing/2014/main" id="{71C15DD4-1ED0-42D7-B999-D537EB094F23}"/>
              </a:ext>
            </a:extLst>
          </p:cNvPr>
          <p:cNvSpPr>
            <a:spLocks noGrp="1"/>
          </p:cNvSpPr>
          <p:nvPr>
            <p:ph sz="half" idx="1"/>
          </p:nvPr>
        </p:nvSpPr>
        <p:spPr>
          <a:xfrm>
            <a:off x="228600" y="1066800"/>
            <a:ext cx="8686800" cy="5257799"/>
          </a:xfrm>
        </p:spPr>
        <p:txBody>
          <a:bodyPr/>
          <a:lstStyle/>
          <a:p>
            <a:pPr marL="0" indent="0">
              <a:spcAft>
                <a:spcPts val="1600"/>
              </a:spcAft>
              <a:buSzPct val="100000"/>
              <a:buNone/>
            </a:pPr>
            <a:r>
              <a:rPr lang="en-US" sz="2000" dirty="0">
                <a:solidFill>
                  <a:srgbClr val="000000"/>
                </a:solidFill>
                <a:ea typeface="Times New Roman" panose="02020603050405020304" pitchFamily="18" charset="0"/>
              </a:rPr>
              <a:t>In response to the statutory requirement and a need to define inclusive and equitable access to information, care, and services for younger adults with ADRD, the following is included in this annual report (for the Council’s approval) </a:t>
            </a:r>
          </a:p>
          <a:p>
            <a:pPr marL="346075" lvl="1" indent="-346075">
              <a:spcAft>
                <a:spcPts val="2000"/>
              </a:spcAft>
              <a:buSzPct val="100000"/>
              <a:buFont typeface="+mj-lt"/>
              <a:buAutoNum type="arabicPeriod"/>
            </a:pPr>
            <a:r>
              <a:rPr lang="en-US" sz="1800" b="0" dirty="0">
                <a:solidFill>
                  <a:srgbClr val="000000"/>
                </a:solidFill>
                <a:effectLst/>
                <a:latin typeface="Calibri" panose="020F0502020204030204" pitchFamily="34" charset="0"/>
                <a:ea typeface="Times New Roman" panose="02020603050405020304" pitchFamily="18" charset="0"/>
              </a:rPr>
              <a:t>Council </a:t>
            </a:r>
            <a:r>
              <a:rPr lang="en-US" sz="1800" b="0" dirty="0">
                <a:solidFill>
                  <a:srgbClr val="000000"/>
                </a:solidFill>
                <a:ea typeface="Times New Roman" panose="02020603050405020304" pitchFamily="18" charset="0"/>
              </a:rPr>
              <a:t>would </a:t>
            </a:r>
            <a:r>
              <a:rPr lang="en-US" sz="1800" b="0" dirty="0">
                <a:solidFill>
                  <a:srgbClr val="000000"/>
                </a:solidFill>
                <a:effectLst/>
                <a:latin typeface="Calibri" panose="020F0502020204030204" pitchFamily="34" charset="0"/>
                <a:ea typeface="Times New Roman" panose="02020603050405020304" pitchFamily="18" charset="0"/>
              </a:rPr>
              <a:t>convene a small </a:t>
            </a:r>
            <a:r>
              <a:rPr lang="en-US" sz="1800" dirty="0">
                <a:solidFill>
                  <a:srgbClr val="002060"/>
                </a:solidFill>
                <a:effectLst/>
                <a:latin typeface="Calibri" panose="020F0502020204030204" pitchFamily="34" charset="0"/>
                <a:ea typeface="Times New Roman" panose="02020603050405020304" pitchFamily="18" charset="0"/>
              </a:rPr>
              <a:t>“Younger-Onset Workgroup”</a:t>
            </a:r>
            <a:r>
              <a:rPr lang="en-US" sz="1800" b="0" dirty="0">
                <a:solidFill>
                  <a:srgbClr val="000000"/>
                </a:solidFill>
                <a:effectLst/>
                <a:latin typeface="Calibri" panose="020F0502020204030204" pitchFamily="34" charset="0"/>
                <a:ea typeface="Times New Roman" panose="02020603050405020304" pitchFamily="18" charset="0"/>
              </a:rPr>
              <a:t> to answer these questions:</a:t>
            </a:r>
          </a:p>
          <a:p>
            <a:pPr marL="687388" lvl="5" indent="-347663">
              <a:spcBef>
                <a:spcPts val="0"/>
              </a:spcBef>
              <a:spcAft>
                <a:spcPts val="1600"/>
              </a:spcAft>
              <a:buSzPct val="100000"/>
              <a:buFont typeface="+mj-lt"/>
              <a:buAutoNum type="alphaLcParenR"/>
            </a:pPr>
            <a:r>
              <a:rPr lang="en-US"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essential services and supports are unavailable to individuals living with younger-onset dementia because of their age?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687388" lvl="5" indent="-347663">
              <a:spcBef>
                <a:spcPts val="0"/>
              </a:spcBef>
              <a:spcAft>
                <a:spcPts val="1600"/>
              </a:spcAft>
              <a:buSzPct val="100000"/>
              <a:buFont typeface="+mj-lt"/>
              <a:buAutoNum type="alphaLcParenR"/>
            </a:pPr>
            <a:r>
              <a:rPr lang="en-US"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dementia-related information and resources are available to older adults, but unavailable, or not as easily accessible to individuals living with younger-onset dementia? What are the reasons?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687388" lvl="5" indent="-347663">
              <a:lnSpc>
                <a:spcPct val="107000"/>
              </a:lnSpc>
              <a:spcBef>
                <a:spcPts val="0"/>
              </a:spcBef>
              <a:spcAft>
                <a:spcPts val="750"/>
              </a:spcAft>
              <a:buFont typeface="+mj-lt"/>
              <a:buAutoNum type="alphaLcParenR"/>
            </a:pPr>
            <a:r>
              <a:rPr lang="en-US"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Are there unique services, supports or information that individuals living with younger-onset dementia and their families need that would ensure that they have similar opportunities around health and well-being as older adults with dementia?</a:t>
            </a:r>
          </a:p>
          <a:p>
            <a:pPr marL="346075" lvl="3">
              <a:lnSpc>
                <a:spcPct val="107000"/>
              </a:lnSpc>
              <a:spcBef>
                <a:spcPts val="0"/>
              </a:spcBef>
              <a:spcAft>
                <a:spcPts val="750"/>
              </a:spcAft>
              <a:buClr>
                <a:schemeClr val="tx1"/>
              </a:buClr>
              <a:buFont typeface="+mj-lt"/>
              <a:buAutoNum type="arabicPeriod" startAt="2"/>
            </a:pPr>
            <a:r>
              <a:rPr lang="en-US" b="0" dirty="0">
                <a:solidFill>
                  <a:srgbClr val="000000"/>
                </a:solidFill>
                <a:cs typeface="Times New Roman" panose="02020603050405020304" pitchFamily="18" charset="0"/>
              </a:rPr>
              <a:t>W</a:t>
            </a:r>
            <a:r>
              <a:rPr lang="en-US"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orkgroup would review </a:t>
            </a:r>
            <a:r>
              <a:rPr lang="en-US" b="0" dirty="0">
                <a:solidFill>
                  <a:srgbClr val="000000"/>
                </a:solidFill>
                <a:cs typeface="Times New Roman" panose="02020603050405020304" pitchFamily="18" charset="0"/>
              </a:rPr>
              <a:t>pertinent </a:t>
            </a:r>
            <a:r>
              <a:rPr lang="en-US"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information; identify issues and costs associated with addressing these questions; and present findings/recommendations to the Council</a:t>
            </a:r>
            <a:endParaRPr lang="en-US" b="0" dirty="0">
              <a:effectLst/>
              <a:latin typeface="Calibri" panose="020F0502020204030204" pitchFamily="34" charset="0"/>
              <a:ea typeface="Calibri" panose="020F0502020204030204" pitchFamily="34" charset="0"/>
              <a:cs typeface="Times New Roman" panose="02020603050405020304" pitchFamily="18" charset="0"/>
            </a:endParaRPr>
          </a:p>
          <a:p>
            <a:pPr marL="346075" lvl="1" indent="-346075">
              <a:buSzPct val="100000"/>
              <a:buNone/>
            </a:pPr>
            <a:endParaRPr lang="en-US" sz="1800" dirty="0">
              <a:solidFill>
                <a:srgbClr val="000000"/>
              </a:solidFill>
              <a:effectLst/>
              <a:latin typeface="Calibri" panose="020F0502020204030204" pitchFamily="34" charset="0"/>
              <a:ea typeface="Times New Roman" panose="02020603050405020304" pitchFamily="18" charset="0"/>
            </a:endParaRPr>
          </a:p>
          <a:p>
            <a:pPr>
              <a:buSzPct val="100000"/>
              <a:buFont typeface="Arial" panose="020B0604020202020204" pitchFamily="34" charset="0"/>
              <a:buChar char="•"/>
            </a:pPr>
            <a:endParaRPr lang="en-US" dirty="0"/>
          </a:p>
        </p:txBody>
      </p:sp>
    </p:spTree>
    <p:extLst>
      <p:ext uri="{BB962C8B-B14F-4D97-AF65-F5344CB8AC3E}">
        <p14:creationId xmlns:p14="http://schemas.microsoft.com/office/powerpoint/2010/main" val="1285974947"/>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7420F-01B4-44BF-9A05-2265763D9AA6}"/>
              </a:ext>
            </a:extLst>
          </p:cNvPr>
          <p:cNvSpPr>
            <a:spLocks noGrp="1"/>
          </p:cNvSpPr>
          <p:nvPr>
            <p:ph type="title"/>
          </p:nvPr>
        </p:nvSpPr>
        <p:spPr>
          <a:xfrm>
            <a:off x="914400" y="152400"/>
            <a:ext cx="5969000" cy="762000"/>
          </a:xfrm>
        </p:spPr>
        <p:txBody>
          <a:bodyPr/>
          <a:lstStyle/>
          <a:p>
            <a:br>
              <a:rPr lang="en-US" dirty="0"/>
            </a:br>
            <a:br>
              <a:rPr lang="en-US" dirty="0"/>
            </a:br>
            <a:r>
              <a:rPr lang="en-US" dirty="0"/>
              <a:t>Unforeseen Positive Outcomes </a:t>
            </a:r>
            <a:br>
              <a:rPr lang="en-US" dirty="0"/>
            </a:br>
            <a:r>
              <a:rPr lang="en-US" dirty="0"/>
              <a:t>from the Council’s Work</a:t>
            </a:r>
          </a:p>
        </p:txBody>
      </p:sp>
      <p:sp>
        <p:nvSpPr>
          <p:cNvPr id="3" name="Content Placeholder 2">
            <a:extLst>
              <a:ext uri="{FF2B5EF4-FFF2-40B4-BE49-F238E27FC236}">
                <a16:creationId xmlns:a16="http://schemas.microsoft.com/office/drawing/2014/main" id="{7983B742-2574-483C-8C22-ADC0D55D8863}"/>
              </a:ext>
            </a:extLst>
          </p:cNvPr>
          <p:cNvSpPr>
            <a:spLocks noGrp="1"/>
          </p:cNvSpPr>
          <p:nvPr>
            <p:ph sz="half" idx="1"/>
          </p:nvPr>
        </p:nvSpPr>
        <p:spPr>
          <a:xfrm>
            <a:off x="152400" y="1066800"/>
            <a:ext cx="8763000" cy="5333999"/>
          </a:xfrm>
        </p:spPr>
        <p:txBody>
          <a:bodyPr/>
          <a:lstStyle/>
          <a:p>
            <a:pPr marL="0" indent="0">
              <a:spcAft>
                <a:spcPts val="160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Although the Council focused on developing a state plan with “expected outcomes” in 2021-2022, there were a few unforeseen </a:t>
            </a:r>
            <a:r>
              <a:rPr lang="en-US" sz="2000" dirty="0">
                <a:ea typeface="Times New Roman" panose="02020603050405020304" pitchFamily="18" charset="0"/>
              </a:rPr>
              <a:t>positive </a:t>
            </a:r>
            <a:r>
              <a:rPr lang="en-US" sz="2000" dirty="0">
                <a:effectLst/>
                <a:latin typeface="Calibri" panose="020F0502020204030204" pitchFamily="34" charset="0"/>
                <a:ea typeface="Times New Roman" panose="02020603050405020304" pitchFamily="18" charset="0"/>
                <a:cs typeface="Calibri" panose="020F0502020204030204" pitchFamily="34" charset="0"/>
              </a:rPr>
              <a:t>outcomes in 2020 inspired by Council discussions</a:t>
            </a:r>
          </a:p>
          <a:p>
            <a:pPr lvl="1">
              <a:spcAft>
                <a:spcPts val="1600"/>
              </a:spcAft>
            </a:pPr>
            <a:r>
              <a:rPr lang="en-US" sz="1800" b="0" dirty="0">
                <a:effectLst/>
                <a:latin typeface="Calibri" panose="020F0502020204030204" pitchFamily="34" charset="0"/>
                <a:ea typeface="Times New Roman" panose="02020603050405020304" pitchFamily="18" charset="0"/>
              </a:rPr>
              <a:t>EOEA, the Massachusetts Councils on Aging, and the Alzheimer’s Association, MA/NH </a:t>
            </a:r>
            <a:r>
              <a:rPr lang="en-US" sz="1800" dirty="0">
                <a:solidFill>
                  <a:srgbClr val="002060"/>
                </a:solidFill>
                <a:effectLst/>
                <a:latin typeface="Calibri" panose="020F0502020204030204" pitchFamily="34" charset="0"/>
                <a:ea typeface="Times New Roman" panose="02020603050405020304" pitchFamily="18" charset="0"/>
              </a:rPr>
              <a:t>developed a tip sheet on COVID-19 testing </a:t>
            </a:r>
            <a:r>
              <a:rPr lang="en-US" sz="1800" b="0" dirty="0">
                <a:effectLst/>
                <a:latin typeface="Calibri" panose="020F0502020204030204" pitchFamily="34" charset="0"/>
                <a:ea typeface="Times New Roman" panose="02020603050405020304" pitchFamily="18" charset="0"/>
              </a:rPr>
              <a:t>for caregivers </a:t>
            </a:r>
          </a:p>
          <a:p>
            <a:pPr marL="627063" indent="-339725">
              <a:spcAft>
                <a:spcPts val="1600"/>
              </a:spcAft>
              <a:buSzPct val="100000"/>
              <a:buFont typeface="Arial" panose="020B0604020202020204" pitchFamily="34" charset="0"/>
              <a:buChar char="•"/>
            </a:pPr>
            <a:r>
              <a:rPr lang="en-US" sz="1800" b="0" dirty="0">
                <a:effectLst/>
                <a:latin typeface="Calibri" panose="020F0502020204030204" pitchFamily="34" charset="0"/>
                <a:ea typeface="Times New Roman" panose="02020603050405020304" pitchFamily="18" charset="0"/>
              </a:rPr>
              <a:t>At a meeting of the Massachusetts Association of Regional Planning Agencies, EOEA </a:t>
            </a:r>
            <a:r>
              <a:rPr lang="en-US" sz="1800" dirty="0">
                <a:solidFill>
                  <a:srgbClr val="002060"/>
                </a:solidFill>
                <a:effectLst/>
                <a:latin typeface="Calibri" panose="020F0502020204030204" pitchFamily="34" charset="0"/>
                <a:ea typeface="Times New Roman" panose="02020603050405020304" pitchFamily="18" charset="0"/>
              </a:rPr>
              <a:t>educated planners of the importance of incorporating age- and dementia-friendly design into physical infrastructure</a:t>
            </a:r>
          </a:p>
          <a:p>
            <a:pPr marL="627063" indent="-339725">
              <a:spcAft>
                <a:spcPts val="1600"/>
              </a:spcAft>
              <a:buSzPct val="100000"/>
              <a:buFont typeface="Arial" panose="020B0604020202020204" pitchFamily="34" charset="0"/>
              <a:buChar char="•"/>
            </a:pPr>
            <a:r>
              <a:rPr lang="en-US" sz="1800" b="0" dirty="0">
                <a:effectLst/>
                <a:latin typeface="Calibri" panose="020F0502020204030204" pitchFamily="34" charset="0"/>
                <a:ea typeface="Times New Roman" panose="02020603050405020304" pitchFamily="18" charset="0"/>
                <a:cs typeface="Calibri" panose="020F0502020204030204" pitchFamily="34" charset="0"/>
              </a:rPr>
              <a:t>Working with EOEA, Aging Services Access Points (ASAPs) </a:t>
            </a:r>
            <a:r>
              <a:rPr lang="en-US"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implemented improvements </a:t>
            </a:r>
            <a:r>
              <a:rPr lang="en-US" sz="1800" dirty="0">
                <a:solidFill>
                  <a:srgbClr val="002060"/>
                </a:solidFill>
                <a:ea typeface="Times New Roman" panose="02020603050405020304" pitchFamily="18" charset="0"/>
              </a:rPr>
              <a:t>to potentially confusing </a:t>
            </a:r>
            <a:r>
              <a:rPr lang="en-US"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automated telephone messages </a:t>
            </a:r>
            <a:r>
              <a:rPr lang="en-US" sz="1800" b="0" dirty="0"/>
              <a:t>after receiving feedback about the messages from caregivers</a:t>
            </a:r>
          </a:p>
          <a:p>
            <a:pPr marL="627063" indent="-339725">
              <a:spcAft>
                <a:spcPts val="1600"/>
              </a:spcAft>
              <a:buSzPct val="100000"/>
              <a:buFont typeface="Arial" panose="020B0604020202020204" pitchFamily="34" charset="0"/>
              <a:buChar char="•"/>
            </a:pPr>
            <a:r>
              <a:rPr lang="en-US" sz="1800" b="0" dirty="0">
                <a:effectLst/>
                <a:latin typeface="Calibri" panose="020F0502020204030204" pitchFamily="34" charset="0"/>
                <a:ea typeface="Times New Roman" panose="02020603050405020304" pitchFamily="18" charset="0"/>
                <a:cs typeface="Calibri" panose="020F0502020204030204" pitchFamily="34" charset="0"/>
              </a:rPr>
              <a:t>DPH has </a:t>
            </a:r>
            <a:r>
              <a:rPr lang="en-US"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included the caregiver module in the 2021 implementation of Behavioral Risk Factor Surveillance System</a:t>
            </a:r>
            <a:r>
              <a:rPr lang="en-US" sz="1800" b="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(BRFSS) </a:t>
            </a:r>
            <a:r>
              <a:rPr lang="en-US" sz="1800" b="0" dirty="0">
                <a:effectLst/>
                <a:latin typeface="Calibri" panose="020F0502020204030204" pitchFamily="34" charset="0"/>
                <a:ea typeface="Times New Roman" panose="02020603050405020304" pitchFamily="18" charset="0"/>
                <a:cs typeface="Calibri" panose="020F0502020204030204" pitchFamily="34" charset="0"/>
              </a:rPr>
              <a:t>in Massachusetts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627063" indent="-339725">
              <a:buSzPct val="100000"/>
              <a:buFont typeface="Arial" panose="020B0604020202020204" pitchFamily="34" charset="0"/>
              <a:buChar char="•"/>
            </a:pPr>
            <a:r>
              <a:rPr lang="en-US" sz="1800" b="0" dirty="0">
                <a:effectLst/>
                <a:latin typeface="Calibri" panose="020F0502020204030204" pitchFamily="34" charset="0"/>
                <a:ea typeface="Times New Roman" panose="02020603050405020304" pitchFamily="18" charset="0"/>
              </a:rPr>
              <a:t>To ease caregiver </a:t>
            </a:r>
            <a:r>
              <a:rPr lang="en-US" sz="1800" b="0" dirty="0">
                <a:ea typeface="Times New Roman" panose="02020603050405020304" pitchFamily="18" charset="0"/>
              </a:rPr>
              <a:t>stress</a:t>
            </a:r>
            <a:r>
              <a:rPr lang="en-US" sz="1800" b="0" dirty="0">
                <a:effectLst/>
                <a:latin typeface="Calibri" panose="020F0502020204030204" pitchFamily="34" charset="0"/>
                <a:ea typeface="Times New Roman" panose="02020603050405020304" pitchFamily="18" charset="0"/>
              </a:rPr>
              <a:t>, EOEA </a:t>
            </a:r>
            <a:r>
              <a:rPr lang="en-US" sz="1800" dirty="0">
                <a:solidFill>
                  <a:srgbClr val="002060"/>
                </a:solidFill>
                <a:effectLst/>
                <a:latin typeface="Calibri" panose="020F0502020204030204" pitchFamily="34" charset="0"/>
                <a:ea typeface="Times New Roman" panose="02020603050405020304" pitchFamily="18" charset="0"/>
              </a:rPr>
              <a:t>rolled out Alternate Site Day Program services </a:t>
            </a:r>
            <a:r>
              <a:rPr lang="en-US" sz="1800" b="0" dirty="0">
                <a:effectLst/>
                <a:latin typeface="Calibri" panose="020F0502020204030204" pitchFamily="34" charset="0"/>
                <a:ea typeface="Times New Roman" panose="02020603050405020304" pitchFamily="18" charset="0"/>
              </a:rPr>
              <a:t>with ASAP executive directors</a:t>
            </a:r>
            <a:endParaRPr lang="en-US" b="0" dirty="0"/>
          </a:p>
        </p:txBody>
      </p:sp>
    </p:spTree>
    <p:extLst>
      <p:ext uri="{BB962C8B-B14F-4D97-AF65-F5344CB8AC3E}">
        <p14:creationId xmlns:p14="http://schemas.microsoft.com/office/powerpoint/2010/main" val="286458974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A1A5D-51C0-4644-A73B-7EFB0100C922}"/>
              </a:ext>
            </a:extLst>
          </p:cNvPr>
          <p:cNvSpPr>
            <a:spLocks noGrp="1"/>
          </p:cNvSpPr>
          <p:nvPr>
            <p:ph type="title"/>
          </p:nvPr>
        </p:nvSpPr>
        <p:spPr>
          <a:xfrm>
            <a:off x="990600" y="304800"/>
            <a:ext cx="1815230" cy="423862"/>
          </a:xfrm>
        </p:spPr>
        <p:txBody>
          <a:bodyPr/>
          <a:lstStyle/>
          <a:p>
            <a:r>
              <a:rPr lang="en-US" dirty="0">
                <a:latin typeface="Calibri" panose="020F0502020204030204" pitchFamily="34" charset="0"/>
                <a:ea typeface="Times New Roman" panose="02020603050405020304" pitchFamily="18" charset="0"/>
                <a:cs typeface="Calibri" panose="020F0502020204030204" pitchFamily="34" charset="0"/>
              </a:rPr>
              <a:t>Appendices</a:t>
            </a:r>
            <a:endParaRPr lang="en-US" dirty="0"/>
          </a:p>
        </p:txBody>
      </p:sp>
      <p:sp>
        <p:nvSpPr>
          <p:cNvPr id="3" name="Content Placeholder 2">
            <a:extLst>
              <a:ext uri="{FF2B5EF4-FFF2-40B4-BE49-F238E27FC236}">
                <a16:creationId xmlns:a16="http://schemas.microsoft.com/office/drawing/2014/main" id="{811CF26F-1747-4CA3-AF7D-6D07BE344016}"/>
              </a:ext>
            </a:extLst>
          </p:cNvPr>
          <p:cNvSpPr>
            <a:spLocks noGrp="1"/>
          </p:cNvSpPr>
          <p:nvPr>
            <p:ph sz="half" idx="1"/>
          </p:nvPr>
        </p:nvSpPr>
        <p:spPr>
          <a:xfrm>
            <a:off x="533400" y="1219200"/>
            <a:ext cx="7924800" cy="5181600"/>
          </a:xfrm>
        </p:spPr>
        <p:txBody>
          <a:bodyPr/>
          <a:lstStyle/>
          <a:p>
            <a:pPr marL="0" indent="0">
              <a:buNone/>
            </a:pPr>
            <a:r>
              <a:rPr lang="en-US" sz="2000" dirty="0">
                <a:solidFill>
                  <a:schemeClr val="tx1"/>
                </a:solidFill>
              </a:rPr>
              <a:t>This annual report includes four appendices:</a:t>
            </a:r>
          </a:p>
          <a:p>
            <a:pPr lvl="1">
              <a:lnSpc>
                <a:spcPct val="107000"/>
              </a:lnSpc>
              <a:spcBef>
                <a:spcPts val="0"/>
              </a:spcBef>
              <a:spcAft>
                <a:spcPts val="750"/>
              </a:spcAft>
              <a:buClr>
                <a:schemeClr val="tx1"/>
              </a:buClr>
              <a:buSzPct val="100000"/>
              <a:buFont typeface="Arial" panose="020B0604020202020204" pitchFamily="34" charset="0"/>
              <a:buChar char="•"/>
              <a:tabLst>
                <a:tab pos="457200" algn="l"/>
              </a:tabLst>
            </a:pPr>
            <a:r>
              <a:rPr lang="en-US" sz="1800" b="0" dirty="0">
                <a:solidFill>
                  <a:schemeClr val="tx1"/>
                </a:solidFill>
              </a:rPr>
              <a:t>Appendix A: Alzheimer’s Advisory Council Members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spcAft>
                <a:spcPts val="750"/>
              </a:spcAft>
              <a:buClr>
                <a:schemeClr val="tx1"/>
              </a:buClr>
              <a:buSzPct val="100000"/>
              <a:buFont typeface="Arial" panose="020B0604020202020204" pitchFamily="34" charset="0"/>
              <a:buChar char="•"/>
              <a:tabLst>
                <a:tab pos="457200" algn="l"/>
              </a:tabLst>
            </a:pPr>
            <a:r>
              <a:rPr lang="en-US" sz="1800" b="0" dirty="0">
                <a:solidFill>
                  <a:schemeClr val="tx1"/>
                </a:solidFill>
              </a:rPr>
              <a:t>Appendix B: State Supported Services for Individuals Living with Dementia</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spcAft>
                <a:spcPts val="750"/>
              </a:spcAft>
              <a:buClr>
                <a:schemeClr val="tx1"/>
              </a:buClr>
              <a:buSzPct val="100000"/>
              <a:buFont typeface="Arial" panose="020B0604020202020204" pitchFamily="34" charset="0"/>
              <a:buChar char="•"/>
              <a:tabLst>
                <a:tab pos="457200" algn="l"/>
              </a:tabLst>
            </a:pPr>
            <a:r>
              <a:rPr lang="en-US" sz="1800" b="0" dirty="0">
                <a:solidFill>
                  <a:schemeClr val="tx1"/>
                </a:solidFill>
              </a:rPr>
              <a:t>Appendix C: Additional Services Available by Insurance Type</a:t>
            </a:r>
          </a:p>
          <a:p>
            <a:pPr lvl="1">
              <a:lnSpc>
                <a:spcPct val="107000"/>
              </a:lnSpc>
              <a:spcBef>
                <a:spcPts val="0"/>
              </a:spcBef>
              <a:spcAft>
                <a:spcPts val="750"/>
              </a:spcAft>
              <a:buClr>
                <a:schemeClr val="tx1"/>
              </a:buClr>
              <a:buSzPct val="100000"/>
              <a:buFont typeface="Arial" panose="020B0604020202020204" pitchFamily="34" charset="0"/>
              <a:buChar char="•"/>
              <a:tabLst>
                <a:tab pos="457200" algn="l"/>
              </a:tabLst>
            </a:pPr>
            <a:r>
              <a:rPr lang="en-US" sz="1800" b="0" dirty="0">
                <a:solidFill>
                  <a:schemeClr val="tx1"/>
                </a:solidFill>
              </a:rPr>
              <a:t>Appendix D: MassHealth Community-Based Long Term Services and Supports</a:t>
            </a:r>
          </a:p>
          <a:p>
            <a:pPr lvl="1">
              <a:lnSpc>
                <a:spcPct val="107000"/>
              </a:lnSpc>
              <a:spcBef>
                <a:spcPts val="0"/>
              </a:spcBef>
              <a:spcAft>
                <a:spcPts val="750"/>
              </a:spcAft>
              <a:buClr>
                <a:schemeClr val="tx1"/>
              </a:buClr>
              <a:buSzPct val="100000"/>
              <a:buFont typeface="Arial" panose="020B0604020202020204" pitchFamily="34" charset="0"/>
              <a:buChar char="•"/>
              <a:tabLst>
                <a:tab pos="457200" algn="l"/>
              </a:tabLst>
            </a:pPr>
            <a:r>
              <a:rPr lang="en-US" sz="1800" b="0" dirty="0">
                <a:solidFill>
                  <a:schemeClr val="tx1"/>
                </a:solidFill>
              </a:rPr>
              <a:t>Appendix E: Executive Office of Elder Affairs Home Care Program</a:t>
            </a:r>
          </a:p>
        </p:txBody>
      </p:sp>
    </p:spTree>
    <p:extLst>
      <p:ext uri="{BB962C8B-B14F-4D97-AF65-F5344CB8AC3E}">
        <p14:creationId xmlns:p14="http://schemas.microsoft.com/office/powerpoint/2010/main" val="23388436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5400" y="3579167"/>
            <a:ext cx="8763000" cy="1938992"/>
          </a:xfrm>
          <a:prstGeom prst="rect">
            <a:avLst/>
          </a:prstGeom>
          <a:noFill/>
        </p:spPr>
        <p:txBody>
          <a:bodyPr wrap="square">
            <a:spAutoFit/>
          </a:bodyPr>
          <a:lstStyle/>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B0A0B807-0F89-4501-89A1-27555DC543CA}" type="datetime1">
              <a:rPr lang="en-US" smtClean="0"/>
              <a:t>5/5/2021</a:t>
            </a:fld>
            <a:endParaRPr lang="en-US" dirty="0"/>
          </a:p>
        </p:txBody>
      </p:sp>
      <p:sp>
        <p:nvSpPr>
          <p:cNvPr id="9" name="Date Placeholder 2">
            <a:extLst>
              <a:ext uri="{FF2B5EF4-FFF2-40B4-BE49-F238E27FC236}">
                <a16:creationId xmlns:a16="http://schemas.microsoft.com/office/drawing/2014/main" id="{B019AF1B-4325-448B-9098-64189208C828}"/>
              </a:ext>
            </a:extLst>
          </p:cNvPr>
          <p:cNvSpPr txBox="1">
            <a:spLocks/>
          </p:cNvSpPr>
          <p:nvPr/>
        </p:nvSpPr>
        <p:spPr>
          <a:xfrm>
            <a:off x="381000" y="4175759"/>
            <a:ext cx="8305800" cy="1158241"/>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r>
              <a:rPr lang="en-US" sz="2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Review of Draft State Plan on </a:t>
            </a:r>
          </a:p>
          <a:p>
            <a:pPr fontAlgn="base">
              <a:spcBef>
                <a:spcPct val="0"/>
              </a:spcBef>
              <a:spcAft>
                <a:spcPct val="0"/>
              </a:spcAft>
              <a:defRPr/>
            </a:pPr>
            <a:r>
              <a:rPr lang="en-US" sz="2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Alzheimer’s Disease and Related Dementias, March 2021</a:t>
            </a: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90936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E6C4F-5805-4923-8FC6-B59440FD9519}"/>
              </a:ext>
            </a:extLst>
          </p:cNvPr>
          <p:cNvSpPr>
            <a:spLocks noGrp="1"/>
          </p:cNvSpPr>
          <p:nvPr>
            <p:ph type="title"/>
          </p:nvPr>
        </p:nvSpPr>
        <p:spPr>
          <a:xfrm>
            <a:off x="762000" y="109538"/>
            <a:ext cx="6781800" cy="881062"/>
          </a:xfrm>
        </p:spPr>
        <p:txBody>
          <a:bodyPr/>
          <a:lstStyle/>
          <a:p>
            <a:r>
              <a:rPr lang="en-US" sz="2400" dirty="0">
                <a:effectLst/>
                <a:latin typeface="Calibri" panose="020F0502020204030204" pitchFamily="34" charset="0"/>
                <a:ea typeface="Calibri" panose="020F0502020204030204" pitchFamily="34" charset="0"/>
                <a:cs typeface="Calibri" panose="020F0502020204030204" pitchFamily="34" charset="0"/>
              </a:rPr>
              <a:t>A Public Health Crisis</a:t>
            </a:r>
            <a:r>
              <a:rPr lang="en-US" sz="2400" dirty="0">
                <a:effectLst/>
                <a:latin typeface="Calibri" panose="020F0502020204030204" pitchFamily="34" charset="0"/>
                <a:ea typeface="Times New Roman" panose="02020603050405020304" pitchFamily="18" charset="0"/>
                <a:cs typeface="Calibri" panose="020F0502020204030204" pitchFamily="34" charset="0"/>
              </a:rPr>
              <a:t>:</a:t>
            </a:r>
            <a:r>
              <a:rPr lang="en-US" sz="2400" dirty="0">
                <a:effectLst/>
                <a:latin typeface="Calibri" panose="020F0502020204030204" pitchFamily="34" charset="0"/>
                <a:ea typeface="Calibri" panose="020F0502020204030204" pitchFamily="34" charset="0"/>
                <a:cs typeface="Calibri" panose="020F0502020204030204" pitchFamily="34" charset="0"/>
              </a:rPr>
              <a:t> Overview of Alzheimer’s Disease and Related Dementias</a:t>
            </a:r>
            <a:endParaRPr lang="en-US" dirty="0"/>
          </a:p>
        </p:txBody>
      </p:sp>
      <p:sp>
        <p:nvSpPr>
          <p:cNvPr id="3" name="Content Placeholder 2">
            <a:extLst>
              <a:ext uri="{FF2B5EF4-FFF2-40B4-BE49-F238E27FC236}">
                <a16:creationId xmlns:a16="http://schemas.microsoft.com/office/drawing/2014/main" id="{0B870C4D-68BA-4322-9AD1-BDDF77E2C36F}"/>
              </a:ext>
            </a:extLst>
          </p:cNvPr>
          <p:cNvSpPr>
            <a:spLocks noGrp="1"/>
          </p:cNvSpPr>
          <p:nvPr>
            <p:ph sz="half" idx="1"/>
          </p:nvPr>
        </p:nvSpPr>
        <p:spPr>
          <a:xfrm>
            <a:off x="228600" y="1066800"/>
            <a:ext cx="8763000" cy="5410200"/>
          </a:xfrm>
        </p:spPr>
        <p:txBody>
          <a:bodyPr/>
          <a:lstStyle/>
          <a:p>
            <a:pPr marL="727075" indent="-457200">
              <a:lnSpc>
                <a:spcPct val="107000"/>
              </a:lnSpc>
              <a:spcBef>
                <a:spcPts val="0"/>
              </a:spcBef>
              <a:spcAft>
                <a:spcPts val="1000"/>
              </a:spcAft>
              <a:buSzPct val="100000"/>
              <a:buFont typeface="+mj-lt"/>
              <a:buAutoNum type="arabicPeriod"/>
            </a:pPr>
            <a:r>
              <a:rPr lang="en-US" sz="2000" b="0" dirty="0">
                <a:effectLst/>
                <a:latin typeface="Calibri" panose="020F0502020204030204" pitchFamily="34" charset="0"/>
                <a:ea typeface="Calibri" panose="020F0502020204030204" pitchFamily="34" charset="0"/>
                <a:cs typeface="Times New Roman" panose="02020603050405020304" pitchFamily="18" charset="0"/>
              </a:rPr>
              <a:t>Defines </a:t>
            </a:r>
            <a:r>
              <a:rPr lang="en-US" sz="2000" b="0" dirty="0">
                <a:cs typeface="Times New Roman" panose="02020603050405020304" pitchFamily="18" charset="0"/>
              </a:rPr>
              <a:t>“dementia” and i</a:t>
            </a:r>
            <a:r>
              <a:rPr lang="en-US" sz="2000" b="0" dirty="0">
                <a:effectLst/>
                <a:latin typeface="Calibri" panose="020F0502020204030204" pitchFamily="34" charset="0"/>
                <a:ea typeface="Calibri" panose="020F0502020204030204" pitchFamily="34" charset="0"/>
                <a:cs typeface="Times New Roman" panose="02020603050405020304" pitchFamily="18" charset="0"/>
              </a:rPr>
              <a:t>ncludes statistics around dementia in MA and nationally</a:t>
            </a:r>
          </a:p>
          <a:p>
            <a:pPr marL="727075" indent="-457200">
              <a:lnSpc>
                <a:spcPct val="107000"/>
              </a:lnSpc>
              <a:spcBef>
                <a:spcPts val="0"/>
              </a:spcBef>
              <a:spcAft>
                <a:spcPts val="800"/>
              </a:spcAft>
              <a:buSzPct val="100000"/>
              <a:buFont typeface="+mj-lt"/>
              <a:buAutoNum type="arabicPeriod"/>
            </a:pPr>
            <a:r>
              <a:rPr lang="en-US" sz="2000" b="0" dirty="0">
                <a:cs typeface="Times New Roman" panose="02020603050405020304" pitchFamily="18" charset="0"/>
              </a:rPr>
              <a:t>Briefly describes and refers to research on challenges that drive recommendations in this state plan around:</a:t>
            </a:r>
          </a:p>
          <a:p>
            <a:pPr marL="1089025" lvl="4" indent="-349250">
              <a:lnSpc>
                <a:spcPct val="107000"/>
              </a:lnSpc>
              <a:spcBef>
                <a:spcPts val="0"/>
              </a:spcBef>
              <a:spcAft>
                <a:spcPts val="500"/>
              </a:spcAft>
              <a:buSzPct val="110000"/>
              <a:buFont typeface="Arial" panose="020B0604020202020204" pitchFamily="34" charset="0"/>
              <a:buChar char="•"/>
            </a:pPr>
            <a:r>
              <a:rPr lang="en-US" sz="1800" b="0" dirty="0">
                <a:solidFill>
                  <a:schemeClr val="tx1"/>
                </a:solidFill>
              </a:rPr>
              <a:t>Diagnosis </a:t>
            </a:r>
          </a:p>
          <a:p>
            <a:pPr marL="1089025" lvl="4" indent="-349250">
              <a:lnSpc>
                <a:spcPct val="107000"/>
              </a:lnSpc>
              <a:spcBef>
                <a:spcPts val="0"/>
              </a:spcBef>
              <a:spcAft>
                <a:spcPts val="500"/>
              </a:spcAft>
              <a:buSzPct val="110000"/>
              <a:buFont typeface="Arial" panose="020B0604020202020204" pitchFamily="34" charset="0"/>
              <a:buChar char="•"/>
            </a:pPr>
            <a:r>
              <a:rPr lang="en-US" sz="1800" b="0" dirty="0">
                <a:solidFill>
                  <a:schemeClr val="tx1"/>
                </a:solidFill>
              </a:rPr>
              <a:t>Comprehensive and ongoing care planning and care</a:t>
            </a:r>
          </a:p>
          <a:p>
            <a:pPr marL="1089025" lvl="4" indent="-349250">
              <a:lnSpc>
                <a:spcPct val="107000"/>
              </a:lnSpc>
              <a:spcBef>
                <a:spcPts val="0"/>
              </a:spcBef>
              <a:spcAft>
                <a:spcPts val="500"/>
              </a:spcAft>
              <a:buSzPct val="110000"/>
              <a:buFont typeface="Arial" panose="020B0604020202020204" pitchFamily="34" charset="0"/>
              <a:buChar char="•"/>
            </a:pPr>
            <a:r>
              <a:rPr lang="en-US" sz="1800" b="0" dirty="0">
                <a:solidFill>
                  <a:schemeClr val="tx1"/>
                </a:solidFill>
              </a:rPr>
              <a:t>ADRD’s affect on caregivers and families</a:t>
            </a:r>
          </a:p>
          <a:p>
            <a:pPr marL="1089025" lvl="4" indent="-349250">
              <a:lnSpc>
                <a:spcPct val="107000"/>
              </a:lnSpc>
              <a:spcBef>
                <a:spcPts val="0"/>
              </a:spcBef>
              <a:spcAft>
                <a:spcPts val="500"/>
              </a:spcAft>
              <a:buSzPct val="110000"/>
              <a:buFont typeface="Arial" panose="020B0604020202020204" pitchFamily="34" charset="0"/>
              <a:buChar char="•"/>
            </a:pPr>
            <a:r>
              <a:rPr lang="en-US" sz="1800" b="0" dirty="0">
                <a:solidFill>
                  <a:schemeClr val="tx1"/>
                </a:solidFill>
              </a:rPr>
              <a:t>Awareness of available supports and services</a:t>
            </a:r>
          </a:p>
          <a:p>
            <a:pPr marL="1089025" lvl="4" indent="-349250">
              <a:lnSpc>
                <a:spcPct val="107000"/>
              </a:lnSpc>
              <a:spcBef>
                <a:spcPts val="0"/>
              </a:spcBef>
              <a:spcAft>
                <a:spcPts val="500"/>
              </a:spcAft>
              <a:buSzPct val="110000"/>
              <a:buFont typeface="Arial" panose="020B0604020202020204" pitchFamily="34" charset="0"/>
              <a:buChar char="•"/>
            </a:pPr>
            <a:r>
              <a:rPr lang="en-US" sz="1800" b="0" dirty="0">
                <a:solidFill>
                  <a:schemeClr val="tx1"/>
                </a:solidFill>
              </a:rPr>
              <a:t>Age- and dementia-friendly physical infrastructure</a:t>
            </a:r>
          </a:p>
          <a:p>
            <a:pPr marL="1089025" lvl="4" indent="-349250">
              <a:lnSpc>
                <a:spcPct val="107000"/>
              </a:lnSpc>
              <a:spcBef>
                <a:spcPts val="0"/>
              </a:spcBef>
              <a:spcAft>
                <a:spcPts val="1000"/>
              </a:spcAft>
              <a:buSzPct val="110000"/>
              <a:buFont typeface="Arial" panose="020B0604020202020204" pitchFamily="34" charset="0"/>
              <a:buChar char="•"/>
            </a:pPr>
            <a:r>
              <a:rPr lang="en-US" sz="1800" b="0" dirty="0">
                <a:solidFill>
                  <a:schemeClr val="tx1"/>
                </a:solidFill>
              </a:rPr>
              <a:t>Equitable access and care, and diversity in research </a:t>
            </a:r>
          </a:p>
          <a:p>
            <a:pPr marL="727075" indent="-457200">
              <a:lnSpc>
                <a:spcPct val="107000"/>
              </a:lnSpc>
              <a:spcBef>
                <a:spcPts val="0"/>
              </a:spcBef>
              <a:buSzPct val="100000"/>
              <a:buFont typeface="+mj-lt"/>
              <a:buAutoNum type="arabicPeriod"/>
            </a:pPr>
            <a:r>
              <a:rPr lang="en-US" sz="2000" b="0" dirty="0">
                <a:effectLst/>
                <a:latin typeface="Calibri" panose="020F0502020204030204" pitchFamily="34" charset="0"/>
                <a:ea typeface="Calibri" panose="020F0502020204030204" pitchFamily="34" charset="0"/>
                <a:cs typeface="Times New Roman" panose="02020603050405020304" pitchFamily="18" charset="0"/>
              </a:rPr>
              <a:t>Describes information on why we developed a state plan on ADRD </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pPr marL="1089025" lvl="4" indent="-349250">
              <a:lnSpc>
                <a:spcPct val="107000"/>
              </a:lnSpc>
              <a:spcBef>
                <a:spcPts val="0"/>
              </a:spcBef>
              <a:spcAft>
                <a:spcPts val="800"/>
              </a:spcAft>
              <a:buSzPct val="110000"/>
              <a:buFont typeface="Arial" panose="020B0604020202020204" pitchFamily="34" charset="0"/>
              <a:buChar char="•"/>
            </a:pPr>
            <a:r>
              <a:rPr lang="en-US" sz="1800" b="0" dirty="0">
                <a:solidFill>
                  <a:schemeClr val="tx1"/>
                </a:solidFill>
              </a:rPr>
              <a:t>Establishes accountability</a:t>
            </a:r>
          </a:p>
          <a:p>
            <a:pPr marL="1089025" lvl="4" indent="-349250">
              <a:lnSpc>
                <a:spcPct val="107000"/>
              </a:lnSpc>
              <a:spcBef>
                <a:spcPts val="0"/>
              </a:spcBef>
              <a:spcAft>
                <a:spcPts val="800"/>
              </a:spcAft>
              <a:buSzPct val="110000"/>
              <a:buFont typeface="Arial" panose="020B0604020202020204" pitchFamily="34" charset="0"/>
              <a:buChar char="•"/>
            </a:pPr>
            <a:r>
              <a:rPr lang="en-US" sz="1800" b="0" dirty="0">
                <a:solidFill>
                  <a:schemeClr val="tx1"/>
                </a:solidFill>
              </a:rPr>
              <a:t>Helps ensure policymakers create the infrastructure necessary to address the needs of individuals and families affected by ADRD</a:t>
            </a:r>
          </a:p>
          <a:p>
            <a:pPr marL="0" indent="0">
              <a:buNone/>
            </a:pPr>
            <a:endParaRPr lang="en-US" dirty="0"/>
          </a:p>
        </p:txBody>
      </p:sp>
    </p:spTree>
    <p:extLst>
      <p:ext uri="{BB962C8B-B14F-4D97-AF65-F5344CB8AC3E}">
        <p14:creationId xmlns:p14="http://schemas.microsoft.com/office/powerpoint/2010/main" val="348506257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2AE88-2B54-4A5E-83A5-3ADFD5EF9A6F}"/>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33EDE4B6-4270-4991-B9B2-77C0253D8B8D}"/>
              </a:ext>
            </a:extLst>
          </p:cNvPr>
          <p:cNvSpPr>
            <a:spLocks noGrp="1"/>
          </p:cNvSpPr>
          <p:nvPr>
            <p:ph sz="half" idx="1"/>
          </p:nvPr>
        </p:nvSpPr>
        <p:spPr>
          <a:xfrm>
            <a:off x="152400" y="990600"/>
            <a:ext cx="8915400" cy="5410199"/>
          </a:xfrm>
        </p:spPr>
        <p:txBody>
          <a:bodyPr/>
          <a:lstStyle/>
          <a:p>
            <a:pPr marL="0" marR="0" lvl="0" indent="0">
              <a:lnSpc>
                <a:spcPct val="107000"/>
              </a:lnSpc>
              <a:spcBef>
                <a:spcPts val="0"/>
              </a:spcBef>
              <a:spcAft>
                <a:spcPts val="0"/>
              </a:spcAft>
              <a:buNone/>
            </a:pPr>
            <a:endParaRPr lang="en-US" sz="1800" b="0" dirty="0">
              <a:solidFill>
                <a:srgbClr val="000000"/>
              </a:solidFill>
              <a:cs typeface="Calibri Light" panose="020F0302020204030204" pitchFamily="34" charset="0"/>
            </a:endParaRPr>
          </a:p>
          <a:p>
            <a:pPr marL="684213" indent="-457200">
              <a:lnSpc>
                <a:spcPct val="107000"/>
              </a:lnSpc>
              <a:spcBef>
                <a:spcPts val="0"/>
              </a:spcBef>
              <a:spcAft>
                <a:spcPts val="0"/>
              </a:spcAft>
              <a:buSzPct val="100000"/>
              <a:buFont typeface="+mj-lt"/>
              <a:buAutoNum type="arabicPeriod"/>
            </a:pPr>
            <a:r>
              <a:rPr lang="en-US" sz="2000" b="0" dirty="0">
                <a:solidFill>
                  <a:srgbClr val="000000"/>
                </a:solidFill>
                <a:effectLst/>
                <a:latin typeface="Calibri" panose="020F0502020204030204" pitchFamily="34" charset="0"/>
                <a:ea typeface="Calibri" panose="020F0502020204030204" pitchFamily="34" charset="0"/>
                <a:cs typeface="Calibri Light" panose="020F0302020204030204" pitchFamily="34" charset="0"/>
              </a:rPr>
              <a:t>Introduces the document as the work of the Council </a:t>
            </a:r>
            <a:r>
              <a:rPr lang="en-US" sz="2000" b="0" dirty="0">
                <a:effectLst/>
                <a:latin typeface="Calibri" panose="020F0502020204030204" pitchFamily="34" charset="0"/>
                <a:ea typeface="Calibri" panose="020F0502020204030204" pitchFamily="34" charset="0"/>
              </a:rPr>
              <a:t>established under Chapter 220 of the Acts of 2018</a:t>
            </a:r>
            <a:endParaRPr lang="en-US" sz="2000" b="0" dirty="0"/>
          </a:p>
          <a:p>
            <a:pPr marL="227013" indent="0">
              <a:lnSpc>
                <a:spcPct val="107000"/>
              </a:lnSpc>
              <a:spcBef>
                <a:spcPts val="0"/>
              </a:spcBef>
              <a:spcAft>
                <a:spcPts val="0"/>
              </a:spcAft>
              <a:buSzPct val="115000"/>
              <a:buNone/>
            </a:pPr>
            <a:endParaRPr lang="en-US" sz="2000" b="0" dirty="0">
              <a:effectLst/>
              <a:latin typeface="Calibri" panose="020F0502020204030204" pitchFamily="34" charset="0"/>
              <a:ea typeface="Calibri" panose="020F0502020204030204" pitchFamily="34" charset="0"/>
            </a:endParaRPr>
          </a:p>
          <a:p>
            <a:pPr marL="684213" indent="-457200">
              <a:lnSpc>
                <a:spcPct val="107000"/>
              </a:lnSpc>
              <a:spcBef>
                <a:spcPts val="0"/>
              </a:spcBef>
              <a:buSzPct val="100000"/>
              <a:buFont typeface="+mj-lt"/>
              <a:buAutoNum type="arabicPeriod" startAt="2"/>
            </a:pPr>
            <a:r>
              <a:rPr lang="en-US" sz="2000" b="0" dirty="0"/>
              <a:t>L</a:t>
            </a:r>
            <a:r>
              <a:rPr lang="en-US" sz="2000" b="0" dirty="0">
                <a:effectLst/>
                <a:latin typeface="Calibri" panose="020F0502020204030204" pitchFamily="34" charset="0"/>
                <a:ea typeface="Calibri" panose="020F0502020204030204" pitchFamily="34" charset="0"/>
              </a:rPr>
              <a:t>ists the s</a:t>
            </a:r>
            <a:r>
              <a:rPr lang="en-US" sz="2000" b="0" dirty="0">
                <a:effectLst/>
                <a:latin typeface="Calibri" panose="020F0502020204030204" pitchFamily="34" charset="0"/>
                <a:ea typeface="Calibri" panose="020F0502020204030204" pitchFamily="34" charset="0"/>
                <a:cs typeface="Calibri" panose="020F0502020204030204" pitchFamily="34" charset="0"/>
              </a:rPr>
              <a:t>even focus areas and workgroups:</a:t>
            </a:r>
          </a:p>
          <a:p>
            <a:pPr marL="974725" lvl="1" indent="-287338">
              <a:spcBef>
                <a:spcPts val="0"/>
              </a:spcBef>
              <a:spcAft>
                <a:spcPts val="0"/>
              </a:spcAft>
              <a:buClr>
                <a:srgbClr val="000000"/>
              </a:buClr>
              <a:buSzPct val="110000"/>
              <a:tabLst>
                <a:tab pos="739775" algn="r"/>
                <a:tab pos="974725" algn="r"/>
              </a:tabLst>
            </a:pPr>
            <a:r>
              <a:rPr lang="en-US" sz="1800" b="0" dirty="0"/>
              <a:t>Caregiver Support and Public Awareness</a:t>
            </a:r>
            <a:endParaRPr lang="en-US" sz="1800" b="0" dirty="0">
              <a:effectLst/>
              <a:latin typeface="Calibri" panose="020F0502020204030204" pitchFamily="34" charset="0"/>
              <a:ea typeface="Calibri" panose="020F0502020204030204" pitchFamily="34" charset="0"/>
              <a:cs typeface="Calibri" panose="020F0502020204030204" pitchFamily="34" charset="0"/>
            </a:endParaRPr>
          </a:p>
          <a:p>
            <a:pPr marL="974725" lvl="1" indent="-287338">
              <a:spcBef>
                <a:spcPts val="0"/>
              </a:spcBef>
              <a:spcAft>
                <a:spcPts val="0"/>
              </a:spcAft>
              <a:buClr>
                <a:srgbClr val="000000"/>
              </a:buClr>
              <a:buSzPct val="110000"/>
              <a:tabLst>
                <a:tab pos="739775" algn="r"/>
                <a:tab pos="974725" algn="r"/>
              </a:tabLst>
            </a:pPr>
            <a:r>
              <a:rPr lang="en-US" sz="1800" b="0" dirty="0"/>
              <a:t>Di</a:t>
            </a:r>
            <a:r>
              <a:rPr lang="en-US" sz="1800" b="0" dirty="0">
                <a:effectLst/>
                <a:latin typeface="Calibri" panose="020F0502020204030204" pitchFamily="34" charset="0"/>
                <a:ea typeface="Calibri" panose="020F0502020204030204" pitchFamily="34" charset="0"/>
                <a:cs typeface="Calibri" panose="020F0502020204030204" pitchFamily="34" charset="0"/>
              </a:rPr>
              <a:t>agnosis and Services Navigation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974725" lvl="1" indent="-287338">
              <a:spcBef>
                <a:spcPts val="0"/>
              </a:spcBef>
              <a:spcAft>
                <a:spcPts val="0"/>
              </a:spcAft>
              <a:buClr>
                <a:srgbClr val="000000"/>
              </a:buClr>
              <a:buSzPct val="110000"/>
              <a:tabLst>
                <a:tab pos="739775" algn="r"/>
                <a:tab pos="974725" algn="r"/>
              </a:tabLst>
            </a:pPr>
            <a:r>
              <a:rPr lang="en-US" sz="1800" b="0" dirty="0">
                <a:effectLst/>
                <a:latin typeface="Calibri" panose="020F0502020204030204" pitchFamily="34" charset="0"/>
                <a:ea typeface="Calibri" panose="020F0502020204030204" pitchFamily="34" charset="0"/>
                <a:cs typeface="Calibri" panose="020F0502020204030204" pitchFamily="34" charset="0"/>
              </a:rPr>
              <a:t>Equitable Access and Care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974725" lvl="1" indent="-287338">
              <a:spcBef>
                <a:spcPts val="0"/>
              </a:spcBef>
              <a:spcAft>
                <a:spcPts val="0"/>
              </a:spcAft>
              <a:buClr>
                <a:srgbClr val="000000"/>
              </a:buClr>
              <a:buSzPct val="110000"/>
              <a:tabLst>
                <a:tab pos="739775" algn="r"/>
                <a:tab pos="974725" algn="r"/>
              </a:tabLst>
            </a:pPr>
            <a:r>
              <a:rPr lang="en-US" sz="1800" b="0" dirty="0"/>
              <a:t>Ph</a:t>
            </a:r>
            <a:r>
              <a:rPr lang="en-US" sz="1800" b="0" dirty="0">
                <a:effectLst/>
                <a:latin typeface="Calibri" panose="020F0502020204030204" pitchFamily="34" charset="0"/>
                <a:ea typeface="Calibri" panose="020F0502020204030204" pitchFamily="34" charset="0"/>
                <a:cs typeface="Calibri" panose="020F0502020204030204" pitchFamily="34" charset="0"/>
              </a:rPr>
              <a:t>ysical Infrastructure </a:t>
            </a:r>
          </a:p>
          <a:p>
            <a:pPr marL="974725" lvl="1" indent="-287338">
              <a:spcBef>
                <a:spcPts val="0"/>
              </a:spcBef>
              <a:spcAft>
                <a:spcPts val="0"/>
              </a:spcAft>
              <a:buClr>
                <a:srgbClr val="000000"/>
              </a:buClr>
              <a:buSzPct val="110000"/>
              <a:tabLst>
                <a:tab pos="739775" algn="r"/>
                <a:tab pos="974725" algn="r"/>
              </a:tabLst>
            </a:pPr>
            <a:r>
              <a:rPr lang="en-US" sz="1800" b="0" dirty="0"/>
              <a:t>Public Health Infrastructure</a:t>
            </a:r>
            <a:endParaRPr lang="en-US" sz="1800" b="0" dirty="0">
              <a:effectLst/>
              <a:latin typeface="Calibri" panose="020F0502020204030204" pitchFamily="34" charset="0"/>
              <a:ea typeface="Calibri" panose="020F0502020204030204" pitchFamily="34" charset="0"/>
              <a:cs typeface="Calibri" panose="020F0502020204030204" pitchFamily="34" charset="0"/>
            </a:endParaRPr>
          </a:p>
          <a:p>
            <a:pPr marL="974725" lvl="1" indent="-287338">
              <a:spcBef>
                <a:spcPts val="0"/>
              </a:spcBef>
              <a:spcAft>
                <a:spcPts val="0"/>
              </a:spcAft>
              <a:buClr>
                <a:srgbClr val="000000"/>
              </a:buClr>
              <a:buSzPct val="110000"/>
              <a:tabLst>
                <a:tab pos="739775" algn="r"/>
                <a:tab pos="974725" algn="r"/>
              </a:tabLst>
            </a:pPr>
            <a:r>
              <a:rPr lang="en-US" sz="1800" b="0" dirty="0">
                <a:effectLst/>
                <a:latin typeface="Calibri" panose="020F0502020204030204" pitchFamily="34" charset="0"/>
                <a:ea typeface="Calibri" panose="020F0502020204030204" pitchFamily="34" charset="0"/>
                <a:cs typeface="Calibri" panose="020F0502020204030204" pitchFamily="34" charset="0"/>
              </a:rPr>
              <a:t>Quality of Care</a:t>
            </a:r>
          </a:p>
          <a:p>
            <a:pPr marL="974725" lvl="1" indent="-287338">
              <a:spcBef>
                <a:spcPts val="0"/>
              </a:spcBef>
              <a:spcAft>
                <a:spcPts val="0"/>
              </a:spcAft>
              <a:buClr>
                <a:srgbClr val="000000"/>
              </a:buClr>
              <a:buSzPct val="110000"/>
              <a:tabLst>
                <a:tab pos="739775" algn="r"/>
                <a:tab pos="974725" algn="r"/>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Research</a:t>
            </a:r>
          </a:p>
          <a:p>
            <a:pPr marL="187325" lvl="1" indent="0">
              <a:spcBef>
                <a:spcPts val="0"/>
              </a:spcBef>
              <a:spcAft>
                <a:spcPts val="800"/>
              </a:spcAft>
              <a:buClr>
                <a:srgbClr val="000000"/>
              </a:buClr>
              <a:buSzPts val="1200"/>
              <a:buNone/>
              <a:tabLst>
                <a:tab pos="228600" algn="r"/>
                <a:tab pos="457200" algn="r"/>
              </a:tabLst>
            </a:pPr>
            <a:endParaRPr lang="en-US" sz="1000" b="0" dirty="0">
              <a:effectLst/>
              <a:latin typeface="Calibri" panose="020F0502020204030204" pitchFamily="34" charset="0"/>
              <a:ea typeface="Calibri" panose="020F0502020204030204" pitchFamily="34" charset="0"/>
              <a:cs typeface="Calibri" panose="020F0502020204030204" pitchFamily="34" charset="0"/>
            </a:endParaRPr>
          </a:p>
          <a:p>
            <a:pPr marL="644525" lvl="1" indent="-457200">
              <a:spcBef>
                <a:spcPts val="0"/>
              </a:spcBef>
              <a:spcAft>
                <a:spcPts val="800"/>
              </a:spcAft>
              <a:buClr>
                <a:srgbClr val="000000"/>
              </a:buClr>
              <a:buSzPct val="100000"/>
              <a:buFont typeface="+mj-lt"/>
              <a:buAutoNum type="arabicPeriod" startAt="3"/>
              <a:tabLst>
                <a:tab pos="228600" algn="r"/>
                <a:tab pos="457200" algn="r"/>
              </a:tabLst>
            </a:pPr>
            <a:r>
              <a:rPr lang="en-US" sz="2000" b="0" dirty="0">
                <a:solidFill>
                  <a:srgbClr val="000000"/>
                </a:solidFill>
                <a:cs typeface="Calibri Light" panose="020F0302020204030204" pitchFamily="34" charset="0"/>
              </a:rPr>
              <a:t>Describes the plan as a working document to be refined on an ongoing basis</a:t>
            </a:r>
          </a:p>
          <a:p>
            <a:pPr marL="0" marR="0" lvl="0" indent="0">
              <a:lnSpc>
                <a:spcPct val="107000"/>
              </a:lnSpc>
              <a:spcBef>
                <a:spcPts val="0"/>
              </a:spcBef>
              <a:spcAft>
                <a:spcPts val="0"/>
              </a:spcAft>
              <a:buNone/>
            </a:pPr>
            <a:endParaRPr lang="en-US" sz="1800" b="0" dirty="0">
              <a:solidFill>
                <a:srgbClr val="000000"/>
              </a:solidFill>
              <a:effectLst/>
              <a:latin typeface="Calibri" panose="020F0502020204030204" pitchFamily="34" charset="0"/>
              <a:ea typeface="Calibri" panose="020F0502020204030204" pitchFamily="34" charset="0"/>
              <a:cs typeface="Calibri Light" panose="020F0302020204030204" pitchFamily="34" charset="0"/>
            </a:endParaRPr>
          </a:p>
          <a:p>
            <a:pPr marL="342900" marR="0" lvl="0" indent="-342900">
              <a:lnSpc>
                <a:spcPct val="107000"/>
              </a:lnSpc>
              <a:spcBef>
                <a:spcPts val="0"/>
              </a:spcBef>
              <a:spcAft>
                <a:spcPts val="0"/>
              </a:spcAft>
              <a:buFont typeface="Symbol" panose="05050102010706020507" pitchFamily="18" charset="2"/>
              <a:buChar char=""/>
            </a:pPr>
            <a:endParaRPr lang="en-US" sz="1800" b="0" dirty="0">
              <a:solidFill>
                <a:srgbClr val="000000"/>
              </a:solidFill>
              <a:cs typeface="Calibri Light" panose="020F0302020204030204" pitchFamily="34" charset="0"/>
            </a:endParaRPr>
          </a:p>
          <a:p>
            <a:pPr marL="342900" marR="0" lvl="0" indent="-342900">
              <a:lnSpc>
                <a:spcPct val="107000"/>
              </a:lnSpc>
              <a:spcBef>
                <a:spcPts val="0"/>
              </a:spcBef>
              <a:spcAft>
                <a:spcPts val="0"/>
              </a:spcAft>
              <a:buFont typeface="Symbol" panose="05050102010706020507" pitchFamily="18" charset="2"/>
              <a:buChar char=""/>
            </a:pPr>
            <a:endParaRPr lang="en-US" sz="1800" b="0" dirty="0">
              <a:solidFill>
                <a:srgbClr val="000000"/>
              </a:solidFill>
              <a:effectLst/>
              <a:latin typeface="Calibri" panose="020F0502020204030204" pitchFamily="34" charset="0"/>
              <a:ea typeface="Calibri" panose="020F0502020204030204" pitchFamily="34" charset="0"/>
              <a:cs typeface="Calibri Light" panose="020F0302020204030204" pitchFamily="34" charset="0"/>
            </a:endParaRPr>
          </a:p>
          <a:p>
            <a:pPr marL="342900" marR="0" lvl="0" indent="-342900">
              <a:lnSpc>
                <a:spcPct val="107000"/>
              </a:lnSpc>
              <a:spcBef>
                <a:spcPts val="0"/>
              </a:spcBef>
              <a:spcAft>
                <a:spcPts val="0"/>
              </a:spcAft>
              <a:buFont typeface="Symbol" panose="05050102010706020507" pitchFamily="18" charset="2"/>
              <a:buChar char=""/>
            </a:pPr>
            <a:endParaRPr lang="en-US" sz="1800" b="0" dirty="0">
              <a:solidFill>
                <a:srgbClr val="000000"/>
              </a:solidFill>
              <a:cs typeface="Calibri Light" panose="020F0302020204030204" pitchFamily="34" charset="0"/>
            </a:endParaRPr>
          </a:p>
          <a:p>
            <a:pPr marL="342900" marR="0" lvl="0" indent="-342900">
              <a:lnSpc>
                <a:spcPct val="107000"/>
              </a:lnSpc>
              <a:spcBef>
                <a:spcPts val="0"/>
              </a:spcBef>
              <a:spcAft>
                <a:spcPts val="0"/>
              </a:spcAft>
              <a:buFont typeface="Symbol" panose="05050102010706020507" pitchFamily="18" charset="2"/>
              <a:buChar char=""/>
            </a:pPr>
            <a:endParaRPr lang="en-US" sz="1800" b="0" dirty="0">
              <a:solidFill>
                <a:srgbClr val="000000"/>
              </a:solidFill>
              <a:effectLst/>
              <a:latin typeface="Calibri" panose="020F0502020204030204" pitchFamily="34" charset="0"/>
              <a:ea typeface="Calibri" panose="020F0502020204030204" pitchFamily="34" charset="0"/>
              <a:cs typeface="Calibri Light" panose="020F0302020204030204" pitchFamily="34" charset="0"/>
            </a:endParaRPr>
          </a:p>
          <a:p>
            <a:pPr marL="342900" marR="0" lvl="0" indent="-342900">
              <a:lnSpc>
                <a:spcPct val="107000"/>
              </a:lnSpc>
              <a:spcBef>
                <a:spcPts val="0"/>
              </a:spcBef>
              <a:spcAft>
                <a:spcPts val="0"/>
              </a:spcAft>
              <a:buFont typeface="Symbol" panose="05050102010706020507" pitchFamily="18" charset="2"/>
              <a:buChar char=""/>
            </a:pPr>
            <a:endParaRPr lang="en-US" sz="1800" b="0" dirty="0">
              <a:solidFill>
                <a:srgbClr val="000000"/>
              </a:solidFill>
              <a:cs typeface="Calibri Light" panose="020F0302020204030204" pitchFamily="34" charset="0"/>
            </a:endParaRPr>
          </a:p>
          <a:p>
            <a:pPr marL="0" indent="0">
              <a:buNone/>
            </a:pPr>
            <a:endParaRPr lang="en-US" dirty="0"/>
          </a:p>
        </p:txBody>
      </p:sp>
    </p:spTree>
    <p:extLst>
      <p:ext uri="{BB962C8B-B14F-4D97-AF65-F5344CB8AC3E}">
        <p14:creationId xmlns:p14="http://schemas.microsoft.com/office/powerpoint/2010/main" val="147917492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BF41D-10CC-41DA-A8F4-542FCC9873E0}"/>
              </a:ext>
            </a:extLst>
          </p:cNvPr>
          <p:cNvSpPr>
            <a:spLocks noGrp="1"/>
          </p:cNvSpPr>
          <p:nvPr>
            <p:ph type="title"/>
          </p:nvPr>
        </p:nvSpPr>
        <p:spPr>
          <a:xfrm>
            <a:off x="762000" y="76200"/>
            <a:ext cx="7493000" cy="762000"/>
          </a:xfrm>
        </p:spPr>
        <p:txBody>
          <a:bodyPr/>
          <a:lstStyle/>
          <a:p>
            <a:r>
              <a:rPr lang="en-US" sz="2100" dirty="0">
                <a:effectLst/>
                <a:latin typeface="Calibri" panose="020F0502020204030204" pitchFamily="34" charset="0"/>
                <a:ea typeface="Times New Roman" panose="02020603050405020304" pitchFamily="18" charset="0"/>
              </a:rPr>
              <a:t>A Thoughtful, Caring, and Fiscally Responsible Response: Summary of Goals and Recommendations </a:t>
            </a:r>
            <a:endParaRPr lang="en-US" sz="2100" dirty="0"/>
          </a:p>
        </p:txBody>
      </p:sp>
      <p:graphicFrame>
        <p:nvGraphicFramePr>
          <p:cNvPr id="4" name="Content Placeholder 3">
            <a:extLst>
              <a:ext uri="{FF2B5EF4-FFF2-40B4-BE49-F238E27FC236}">
                <a16:creationId xmlns:a16="http://schemas.microsoft.com/office/drawing/2014/main" id="{BCCAAE6A-F65B-4F46-99C8-3C0EAF6C6DE7}"/>
              </a:ext>
            </a:extLst>
          </p:cNvPr>
          <p:cNvGraphicFramePr>
            <a:graphicFrameLocks noGrp="1"/>
          </p:cNvGraphicFramePr>
          <p:nvPr>
            <p:ph sz="half" idx="1"/>
            <p:extLst>
              <p:ext uri="{D42A27DB-BD31-4B8C-83A1-F6EECF244321}">
                <p14:modId xmlns:p14="http://schemas.microsoft.com/office/powerpoint/2010/main" val="503539003"/>
              </p:ext>
            </p:extLst>
          </p:nvPr>
        </p:nvGraphicFramePr>
        <p:xfrm>
          <a:off x="190500" y="990600"/>
          <a:ext cx="8763000" cy="5498050"/>
        </p:xfrm>
        <a:graphic>
          <a:graphicData uri="http://schemas.openxmlformats.org/drawingml/2006/table">
            <a:tbl>
              <a:tblPr firstRow="1" firstCol="1" bandRow="1">
                <a:tableStyleId>{5C22544A-7EE6-4342-B048-85BDC9FD1C3A}</a:tableStyleId>
              </a:tblPr>
              <a:tblGrid>
                <a:gridCol w="939800">
                  <a:extLst>
                    <a:ext uri="{9D8B030D-6E8A-4147-A177-3AD203B41FA5}">
                      <a16:colId xmlns:a16="http://schemas.microsoft.com/office/drawing/2014/main" val="3195454330"/>
                    </a:ext>
                  </a:extLst>
                </a:gridCol>
                <a:gridCol w="2971800">
                  <a:extLst>
                    <a:ext uri="{9D8B030D-6E8A-4147-A177-3AD203B41FA5}">
                      <a16:colId xmlns:a16="http://schemas.microsoft.com/office/drawing/2014/main" val="3497813989"/>
                    </a:ext>
                  </a:extLst>
                </a:gridCol>
                <a:gridCol w="4851400">
                  <a:extLst>
                    <a:ext uri="{9D8B030D-6E8A-4147-A177-3AD203B41FA5}">
                      <a16:colId xmlns:a16="http://schemas.microsoft.com/office/drawing/2014/main" val="4173308888"/>
                    </a:ext>
                  </a:extLst>
                </a:gridCol>
              </a:tblGrid>
              <a:tr h="228600">
                <a:tc>
                  <a:txBody>
                    <a:bodyPr/>
                    <a:lstStyle/>
                    <a:p>
                      <a:pPr marL="0" marR="33020" indent="0" algn="l">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Workgroup</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0" marR="33020" algn="ctr">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Goals</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0" marR="33020" algn="ctr">
                        <a:lnSpc>
                          <a:spcPct val="107000"/>
                        </a:lnSpc>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Recommendations</a:t>
                      </a:r>
                    </a:p>
                  </a:txBody>
                  <a:tcPr marL="28500" marR="285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extLst>
                  <a:ext uri="{0D108BD9-81ED-4DB2-BD59-A6C34878D82A}">
                    <a16:rowId xmlns:a16="http://schemas.microsoft.com/office/drawing/2014/main" val="1018917348"/>
                  </a:ext>
                </a:extLst>
              </a:tr>
              <a:tr h="804369">
                <a:tc>
                  <a:txBody>
                    <a:bodyPr/>
                    <a:lstStyle/>
                    <a:p>
                      <a:pPr marL="0" marR="33020" algn="l">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Quality of Care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Identify gaps in quality of care for people living with dementia in Massachusetts and strategies to close those gaps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Develop a person-directed care plan framework and template</a:t>
                      </a:r>
                    </a:p>
                    <a:p>
                      <a:pPr marL="219710" marR="0" indent="-22860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Develop a plan that ensures that staff in primary care, long-term care and home-care settings across the state receive the training and support needed to build and retain interprofessional dementia care teams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4786914"/>
                  </a:ext>
                </a:extLst>
              </a:tr>
              <a:tr h="152232">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Research</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Advance dementia research in Massachusetts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Increase diversity of dementia research and researchers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4732334"/>
                  </a:ext>
                </a:extLst>
              </a:tr>
              <a:tr h="639837">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Physical Infrastructure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74625" marR="3302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Identify and incorporate dementia friendly physical infrastructure into age friendly physical infrastructure work</a:t>
                      </a:r>
                    </a:p>
                    <a:p>
                      <a:pPr marL="162560" marR="33020" indent="-17145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Raise awareness of the importance of age and dementia friendly design</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Incorporate age- and dementia-friendly scoring into all state-funded physical infrastructure projects </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3538547"/>
                  </a:ext>
                </a:extLst>
              </a:tr>
              <a:tr h="1636499">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Caregiver Support and Public Awareness</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Font typeface="Symbol" panose="05050102010706020507" pitchFamily="18" charset="2"/>
                        <a:buChar char=""/>
                      </a:pPr>
                      <a:r>
                        <a:rPr lang="en-US" sz="1050" dirty="0">
                          <a:effectLst/>
                          <a:latin typeface="Calibri" panose="020F0502020204030204" pitchFamily="34" charset="0"/>
                          <a:cs typeface="Calibri" panose="020F0502020204030204" pitchFamily="34" charset="0"/>
                        </a:rPr>
                        <a:t>Identify short-term approaches to improve awareness of the pathways to available supports and services for dementia caregivers and their care partners</a:t>
                      </a:r>
                    </a:p>
                    <a:p>
                      <a:pPr marL="112713" marR="33020" indent="-112713">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12713" marR="0" lvl="0" indent="-112713">
                        <a:lnSpc>
                          <a:spcPct val="107000"/>
                        </a:lnSpc>
                        <a:spcBef>
                          <a:spcPts val="0"/>
                        </a:spcBef>
                        <a:spcAft>
                          <a:spcPts val="0"/>
                        </a:spcAft>
                        <a:buFont typeface="Symbol" panose="05050102010706020507" pitchFamily="18" charset="2"/>
                        <a:buChar char=""/>
                      </a:pPr>
                      <a:r>
                        <a:rPr lang="en-US" sz="1050" dirty="0">
                          <a:effectLst/>
                          <a:latin typeface="Calibri" panose="020F0502020204030204" pitchFamily="34" charset="0"/>
                          <a:cs typeface="Calibri" panose="020F0502020204030204" pitchFamily="34" charset="0"/>
                        </a:rPr>
                        <a:t>Compare and evaluate the experiences of three caregivers of people living with dementia as they navigate the Commonwealth’s system of supports and services </a:t>
                      </a:r>
                    </a:p>
                    <a:p>
                      <a:pPr marL="162560" marR="33020" indent="-171450">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Make and distribute three videos (English, Portuguese, Spanish,) of caregivers talking about the help they got and how they got it </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Place on the Massachusetts Executive Office of Elder Affairs (EOEA) website an overview of statewide pathways, services, and supports for people living with dementia and their caregivers</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Implement changes at the Aging Services Access Points (ASAPs) to ensure that stressed caregivers get what they need in an effective and consistent manner </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7203793"/>
                  </a:ext>
                </a:extLst>
              </a:tr>
              <a:tr h="467331">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Equitable Access and Care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Close gaps in equitable access to information, supports, services and care</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Close informational gap and address fragmentation of care access, care planning, and dementia services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5146202"/>
                  </a:ext>
                </a:extLst>
              </a:tr>
              <a:tr h="864074">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Diagnosis and Services Navigation</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3302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Increase the number of people living with dementia who are diagnosed, informed of their diagnosis, and able to effectively attain helpful information, services, and care planning</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Significantly increase the numbers of undiagnosed or cognitively impaired residents who are diagnosed with dementia and informed of their diagnosis</a:t>
                      </a:r>
                    </a:p>
                    <a:p>
                      <a:pPr marL="174625" marR="0" indent="-174625">
                        <a:lnSpc>
                          <a:spcPct val="107000"/>
                        </a:lnSpc>
                        <a:spcBef>
                          <a:spcPts val="0"/>
                        </a:spcBef>
                        <a:spcAft>
                          <a:spcPts val="0"/>
                        </a:spcAft>
                      </a:pPr>
                      <a:r>
                        <a:rPr lang="en-US" sz="1050" dirty="0">
                          <a:effectLst/>
                          <a:latin typeface="Calibri" panose="020F0502020204030204" pitchFamily="34" charset="0"/>
                          <a:cs typeface="Calibri" panose="020F0502020204030204" pitchFamily="34" charset="0"/>
                        </a:rPr>
                        <a:t> </a:t>
                      </a:r>
                    </a:p>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Ensure that after a dementia diagnosis, individuals and their families have access to comprehensive information and care planning services</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5551781"/>
                  </a:ext>
                </a:extLst>
              </a:tr>
              <a:tr h="503866">
                <a:tc>
                  <a:txBody>
                    <a:bodyPr/>
                    <a:lstStyle/>
                    <a:p>
                      <a:pPr marL="0" marR="33020">
                        <a:lnSpc>
                          <a:spcPct val="107000"/>
                        </a:lnSpc>
                        <a:spcBef>
                          <a:spcPts val="0"/>
                        </a:spcBef>
                        <a:spcAft>
                          <a:spcPts val="0"/>
                        </a:spcAft>
                      </a:pPr>
                      <a:r>
                        <a:rPr lang="en-US" sz="1050" dirty="0">
                          <a:solidFill>
                            <a:schemeClr val="tx1"/>
                          </a:solidFill>
                          <a:effectLst/>
                          <a:latin typeface="Calibri" panose="020F0502020204030204" pitchFamily="34" charset="0"/>
                          <a:cs typeface="Calibri" panose="020F0502020204030204" pitchFamily="34" charset="0"/>
                        </a:rPr>
                        <a:t>Public Health Infrastructure</a:t>
                      </a:r>
                      <a:endParaRPr lang="en-US" sz="105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3FE"/>
                    </a:solidFill>
                  </a:tcPr>
                </a:tc>
                <a:tc>
                  <a:txBody>
                    <a:bodyPr/>
                    <a:lstStyle/>
                    <a:p>
                      <a:pPr marL="112713" marR="0" lvl="0" indent="-112713">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Respond to the CDC’s Notice of Funding Opportunity (NOFO) around implementing BOLD (Building Our Largest Dementia) Infrastructure</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4625" marR="0" lvl="0" indent="-174625">
                        <a:lnSpc>
                          <a:spcPct val="107000"/>
                        </a:lnSpc>
                        <a:spcBef>
                          <a:spcPts val="0"/>
                        </a:spcBef>
                        <a:spcAft>
                          <a:spcPts val="0"/>
                        </a:spcAft>
                        <a:buClr>
                          <a:srgbClr val="000000"/>
                        </a:buClr>
                        <a:buFont typeface="Symbol" panose="05050102010706020507" pitchFamily="18" charset="2"/>
                        <a:buChar char=""/>
                      </a:pPr>
                      <a:r>
                        <a:rPr lang="en-US" sz="1050" dirty="0">
                          <a:effectLst/>
                          <a:uFill>
                            <a:solidFill>
                              <a:srgbClr val="000000"/>
                            </a:solidFill>
                          </a:uFill>
                          <a:latin typeface="Calibri" panose="020F0502020204030204" pitchFamily="34" charset="0"/>
                          <a:cs typeface="Calibri" panose="020F0502020204030204" pitchFamily="34" charset="0"/>
                        </a:rPr>
                        <a:t>Seek CDC funding to form a Public Health Workgroup to review the CDC’s Healthy Brain Initiative’s Road Map; engage stakeholders, review information; and present recommendations to the Alzheimer’s Advisory Council</a:t>
                      </a:r>
                      <a:endParaRPr lang="en-US" sz="105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28500" marR="28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92010469"/>
                  </a:ext>
                </a:extLst>
              </a:tr>
            </a:tbl>
          </a:graphicData>
        </a:graphic>
      </p:graphicFrame>
    </p:spTree>
    <p:extLst>
      <p:ext uri="{BB962C8B-B14F-4D97-AF65-F5344CB8AC3E}">
        <p14:creationId xmlns:p14="http://schemas.microsoft.com/office/powerpoint/2010/main" val="3404525277"/>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2AA37-6602-4AD6-B73D-23BA19F20626}"/>
              </a:ext>
            </a:extLst>
          </p:cNvPr>
          <p:cNvSpPr>
            <a:spLocks noGrp="1"/>
          </p:cNvSpPr>
          <p:nvPr>
            <p:ph type="title"/>
          </p:nvPr>
        </p:nvSpPr>
        <p:spPr>
          <a:xfrm>
            <a:off x="723900" y="228600"/>
            <a:ext cx="7696200" cy="990600"/>
          </a:xfrm>
        </p:spPr>
        <p:txBody>
          <a:bodyPr/>
          <a:lstStyle/>
          <a:p>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br>
              <a:rPr lang="en-US" dirty="0">
                <a:effectLst/>
                <a:latin typeface="Calibri" panose="020F0502020204030204" pitchFamily="34" charset="0"/>
                <a:ea typeface="Calibri" panose="020F0502020204030204" pitchFamily="34" charset="0"/>
                <a:cs typeface="Times New Roman" panose="02020603050405020304" pitchFamily="18" charset="0"/>
              </a:rPr>
            </a:br>
            <a:r>
              <a:rPr lang="en-US" dirty="0">
                <a:effectLst/>
                <a:latin typeface="Calibri" panose="020F0502020204030204" pitchFamily="34" charset="0"/>
                <a:ea typeface="Calibri" panose="020F0502020204030204" pitchFamily="34" charset="0"/>
                <a:cs typeface="Times New Roman" panose="02020603050405020304" pitchFamily="18" charset="0"/>
              </a:rPr>
              <a:t>Implementing Effective and Sustainable Solutions: </a:t>
            </a:r>
            <a:br>
              <a:rPr lang="en-US" dirty="0">
                <a:effectLst/>
                <a:latin typeface="Calibri" panose="020F0502020204030204" pitchFamily="34" charset="0"/>
                <a:ea typeface="Calibri" panose="020F0502020204030204" pitchFamily="34" charset="0"/>
                <a:cs typeface="Times New Roman" panose="02020603050405020304" pitchFamily="18" charset="0"/>
              </a:rPr>
            </a:br>
            <a:r>
              <a:rPr lang="en-US" dirty="0">
                <a:effectLst/>
                <a:latin typeface="Calibri" panose="020F0502020204030204" pitchFamily="34" charset="0"/>
                <a:ea typeface="Calibri" panose="020F0502020204030204" pitchFamily="34" charset="0"/>
                <a:cs typeface="Times New Roman" panose="02020603050405020304" pitchFamily="18" charset="0"/>
              </a:rPr>
              <a:t>Action Plan for Calendar Years 2021 - 2022</a:t>
            </a:r>
            <a:br>
              <a:rPr lang="en-US"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DD6DF49-834D-46C6-9CD3-18EF67CA653E}"/>
              </a:ext>
            </a:extLst>
          </p:cNvPr>
          <p:cNvSpPr>
            <a:spLocks noGrp="1"/>
          </p:cNvSpPr>
          <p:nvPr>
            <p:ph sz="half" idx="1"/>
          </p:nvPr>
        </p:nvSpPr>
        <p:spPr>
          <a:xfrm>
            <a:off x="304800" y="914400"/>
            <a:ext cx="8534400" cy="4876801"/>
          </a:xfrm>
        </p:spPr>
        <p:txBody>
          <a:bodyPr/>
          <a:lstStyle/>
          <a:p>
            <a:pPr marL="0" indent="0">
              <a:buNone/>
            </a:pPr>
            <a:endParaRPr lang="en-US" b="0" dirty="0"/>
          </a:p>
          <a:p>
            <a:pPr marL="457200" indent="-457200">
              <a:buSzPct val="100000"/>
              <a:buFont typeface="+mj-lt"/>
              <a:buAutoNum type="arabicPeriod"/>
            </a:pPr>
            <a:r>
              <a:rPr lang="en-US" sz="2000" b="0" dirty="0"/>
              <a:t>Presents an Action Plan for 2021-2022 with the following items for each of six workgroups:</a:t>
            </a:r>
          </a:p>
          <a:p>
            <a:pPr marL="876300" lvl="3">
              <a:lnSpc>
                <a:spcPct val="107000"/>
              </a:lnSpc>
              <a:spcBef>
                <a:spcPts val="0"/>
              </a:spcBef>
              <a:spcAft>
                <a:spcPts val="0"/>
              </a:spcAft>
              <a:buClr>
                <a:schemeClr val="tx1"/>
              </a:buClr>
              <a:buFont typeface="Symbol" panose="05050102010706020507" pitchFamily="18" charset="2"/>
              <a:buChar char=""/>
            </a:pPr>
            <a:r>
              <a:rPr lang="en-US" b="0" dirty="0">
                <a:solidFill>
                  <a:schemeClr val="tx1"/>
                </a:solidFill>
                <a:latin typeface="Calibri" panose="020F0502020204030204" pitchFamily="34" charset="0"/>
                <a:ea typeface="Times New Roman" panose="02020603050405020304" pitchFamily="18" charset="0"/>
              </a:rPr>
              <a:t>g</a:t>
            </a:r>
            <a:r>
              <a:rPr lang="en-US" b="0" dirty="0">
                <a:solidFill>
                  <a:schemeClr val="tx1"/>
                </a:solidFill>
                <a:effectLst/>
                <a:latin typeface="Calibri" panose="020F0502020204030204" pitchFamily="34" charset="0"/>
                <a:ea typeface="Times New Roman" panose="02020603050405020304" pitchFamily="18" charset="0"/>
              </a:rPr>
              <a:t>oals, challenges, recommendations</a:t>
            </a:r>
          </a:p>
          <a:p>
            <a:pPr marL="876300" lvl="3">
              <a:lnSpc>
                <a:spcPct val="107000"/>
              </a:lnSpc>
              <a:spcBef>
                <a:spcPts val="0"/>
              </a:spcBef>
              <a:spcAft>
                <a:spcPts val="0"/>
              </a:spcAft>
              <a:buClr>
                <a:schemeClr val="tx1"/>
              </a:buClr>
              <a:buFont typeface="Symbol" panose="05050102010706020507" pitchFamily="18" charset="2"/>
              <a:buChar char=""/>
            </a:pPr>
            <a:r>
              <a:rPr lang="en-US" b="0" dirty="0">
                <a:solidFill>
                  <a:schemeClr val="tx1"/>
                </a:solidFill>
                <a:effectLst/>
                <a:latin typeface="Calibri" panose="020F0502020204030204" pitchFamily="34" charset="0"/>
                <a:ea typeface="Times New Roman" panose="02020603050405020304" pitchFamily="18" charset="0"/>
              </a:rPr>
              <a:t>implementation strategies</a:t>
            </a:r>
          </a:p>
          <a:p>
            <a:pPr marL="876300" lvl="3">
              <a:lnSpc>
                <a:spcPct val="107000"/>
              </a:lnSpc>
              <a:spcBef>
                <a:spcPts val="0"/>
              </a:spcBef>
              <a:spcAft>
                <a:spcPts val="0"/>
              </a:spcAft>
              <a:buClr>
                <a:schemeClr val="tx1"/>
              </a:buClr>
              <a:buFont typeface="Symbol" panose="05050102010706020507" pitchFamily="18" charset="2"/>
              <a:buChar char=""/>
            </a:pPr>
            <a:r>
              <a:rPr lang="en-US" b="0" dirty="0">
                <a:solidFill>
                  <a:schemeClr val="tx1"/>
                </a:solidFill>
                <a:effectLst/>
                <a:latin typeface="Calibri" panose="020F0502020204030204" pitchFamily="34" charset="0"/>
                <a:ea typeface="Times New Roman" panose="02020603050405020304" pitchFamily="18" charset="0"/>
              </a:rPr>
              <a:t>risks and risk response strategies</a:t>
            </a:r>
          </a:p>
          <a:p>
            <a:pPr marL="876300" lvl="3">
              <a:lnSpc>
                <a:spcPct val="107000"/>
              </a:lnSpc>
              <a:spcBef>
                <a:spcPts val="0"/>
              </a:spcBef>
              <a:spcAft>
                <a:spcPts val="0"/>
              </a:spcAft>
              <a:buClr>
                <a:schemeClr val="tx1"/>
              </a:buClr>
              <a:buFont typeface="Symbol" panose="05050102010706020507" pitchFamily="18" charset="2"/>
              <a:buChar char=""/>
            </a:pPr>
            <a:r>
              <a:rPr lang="en-US" b="0" dirty="0">
                <a:solidFill>
                  <a:schemeClr val="tx1"/>
                </a:solidFill>
                <a:effectLst/>
                <a:latin typeface="Calibri" panose="020F0502020204030204" pitchFamily="34" charset="0"/>
                <a:ea typeface="Times New Roman" panose="02020603050405020304" pitchFamily="18" charset="0"/>
              </a:rPr>
              <a:t>responsible organizations, costs, resources</a:t>
            </a:r>
          </a:p>
          <a:p>
            <a:pPr marL="187325" lvl="1" indent="0">
              <a:lnSpc>
                <a:spcPct val="107000"/>
              </a:lnSpc>
              <a:spcBef>
                <a:spcPts val="0"/>
              </a:spcBef>
              <a:spcAft>
                <a:spcPts val="0"/>
              </a:spcAft>
              <a:buNone/>
            </a:pPr>
            <a:endParaRPr lang="en-US" sz="2000" b="0" dirty="0">
              <a:effectLst/>
            </a:endParaRPr>
          </a:p>
          <a:p>
            <a:pPr marL="457200" indent="-457200">
              <a:lnSpc>
                <a:spcPct val="107000"/>
              </a:lnSpc>
              <a:spcBef>
                <a:spcPts val="0"/>
              </a:spcBef>
              <a:spcAft>
                <a:spcPts val="0"/>
              </a:spcAft>
              <a:buSzPct val="100000"/>
              <a:buFont typeface="+mj-lt"/>
              <a:buAutoNum type="arabicPeriod"/>
            </a:pPr>
            <a:r>
              <a:rPr lang="en-US" sz="2000" b="0" dirty="0">
                <a:ea typeface="Times New Roman" panose="02020603050405020304" pitchFamily="18" charset="0"/>
              </a:rPr>
              <a:t>Describes the work of the seventh</a:t>
            </a:r>
            <a:r>
              <a:rPr lang="en-US" sz="2000" b="0" dirty="0">
                <a:effectLst/>
                <a:ea typeface="Times New Roman" panose="02020603050405020304" pitchFamily="18" charset="0"/>
              </a:rPr>
              <a:t> workgroup (Public </a:t>
            </a:r>
            <a:r>
              <a:rPr lang="en-US" sz="2000" b="0" dirty="0">
                <a:ea typeface="Times New Roman" panose="02020603050405020304" pitchFamily="18" charset="0"/>
              </a:rPr>
              <a:t>H</a:t>
            </a:r>
            <a:r>
              <a:rPr lang="en-US" sz="2000" b="0" dirty="0">
                <a:effectLst/>
                <a:ea typeface="Times New Roman" panose="02020603050405020304" pitchFamily="18" charset="0"/>
              </a:rPr>
              <a:t>ealth </a:t>
            </a:r>
            <a:r>
              <a:rPr lang="en-US" sz="2000" b="0" dirty="0">
                <a:ea typeface="Times New Roman" panose="02020603050405020304" pitchFamily="18" charset="0"/>
              </a:rPr>
              <a:t>I</a:t>
            </a:r>
            <a:r>
              <a:rPr lang="en-US" sz="2000" b="0" dirty="0">
                <a:effectLst/>
                <a:ea typeface="Times New Roman" panose="02020603050405020304" pitchFamily="18" charset="0"/>
              </a:rPr>
              <a:t>nfrastructure) as part of the next section in the state plan: </a:t>
            </a:r>
            <a:r>
              <a:rPr lang="en-US" sz="2000" b="0" i="1" dirty="0">
                <a:effectLst/>
              </a:rPr>
              <a:t>Viewing Dementia through a Public Health Lens </a:t>
            </a:r>
            <a:r>
              <a:rPr lang="en-US" sz="2000" b="0" dirty="0"/>
              <a:t>(next slide)</a:t>
            </a:r>
          </a:p>
          <a:p>
            <a:pPr marL="0" indent="0">
              <a:buNone/>
            </a:pPr>
            <a:endParaRPr lang="en-US" sz="2000" b="0" dirty="0"/>
          </a:p>
          <a:p>
            <a:pPr marL="0" indent="0">
              <a:buNone/>
            </a:pPr>
            <a:endParaRPr lang="en-US" b="0" dirty="0"/>
          </a:p>
        </p:txBody>
      </p:sp>
    </p:spTree>
    <p:extLst>
      <p:ext uri="{BB962C8B-B14F-4D97-AF65-F5344CB8AC3E}">
        <p14:creationId xmlns:p14="http://schemas.microsoft.com/office/powerpoint/2010/main" val="47875081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304800" y="3468043"/>
            <a:ext cx="8376376" cy="2862322"/>
          </a:xfrm>
          <a:prstGeom prst="rect">
            <a:avLst/>
          </a:prstGeom>
          <a:noFill/>
        </p:spPr>
        <p:txBody>
          <a:bodyPr wrap="square">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Diagnosis and Services Navigation </a:t>
            </a:r>
          </a:p>
          <a:p>
            <a:pPr algn="r" fontAlgn="base">
              <a:spcBef>
                <a:spcPct val="0"/>
              </a:spcBef>
              <a:spcAft>
                <a:spcPct val="0"/>
              </a:spcAft>
              <a:defRPr/>
            </a:pPr>
            <a:r>
              <a:rPr lang="en-US" sz="2000" b="1" dirty="0">
                <a:solidFill>
                  <a:srgbClr val="003366"/>
                </a:solidFill>
                <a:latin typeface="Calibri" panose="020F0502020204030204" pitchFamily="34" charset="0"/>
              </a:rPr>
              <a:t>2/9/21</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B0A0B807-0F89-4501-89A1-27555DC543CA}" type="datetime1">
              <a:rPr lang="en-US" smtClean="0"/>
              <a:t>5/5/2021</a:t>
            </a:fld>
            <a:endParaRPr lang="en-US" dirty="0"/>
          </a:p>
        </p:txBody>
      </p:sp>
      <p:sp>
        <p:nvSpPr>
          <p:cNvPr id="9" name="Date Placeholder 2">
            <a:extLst>
              <a:ext uri="{FF2B5EF4-FFF2-40B4-BE49-F238E27FC236}">
                <a16:creationId xmlns:a16="http://schemas.microsoft.com/office/drawing/2014/main" id="{B019AF1B-4325-448B-9098-64189208C828}"/>
              </a:ext>
            </a:extLst>
          </p:cNvPr>
          <p:cNvSpPr txBox="1">
            <a:spLocks/>
          </p:cNvSpPr>
          <p:nvPr/>
        </p:nvSpPr>
        <p:spPr>
          <a:xfrm>
            <a:off x="381000" y="4175760"/>
            <a:ext cx="4900749" cy="914400"/>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base">
              <a:spcBef>
                <a:spcPct val="0"/>
              </a:spcBef>
              <a:spcAft>
                <a:spcPct val="0"/>
              </a:spcAft>
              <a:defRPr/>
            </a:pPr>
            <a:r>
              <a:rPr lang="en-US" sz="1900" u="sng" dirty="0">
                <a:solidFill>
                  <a:srgbClr val="003366"/>
                </a:solidFill>
                <a:latin typeface="Calibri" panose="020F0502020204030204" pitchFamily="34" charset="0"/>
              </a:rPr>
              <a:t>Workgroup Leads</a:t>
            </a:r>
            <a:r>
              <a:rPr lang="en-US" sz="1900" dirty="0">
                <a:solidFill>
                  <a:srgbClr val="003366"/>
                </a:solidFill>
                <a:latin typeface="Calibri" panose="020F0502020204030204" pitchFamily="34" charset="0"/>
              </a:rPr>
              <a:t> </a:t>
            </a:r>
          </a:p>
          <a:p>
            <a:pPr algn="l" fontAlgn="base">
              <a:spcBef>
                <a:spcPct val="0"/>
              </a:spcBef>
              <a:spcAft>
                <a:spcPct val="0"/>
              </a:spcAft>
              <a:defRPr/>
            </a:pPr>
            <a:r>
              <a:rPr lang="en-US" sz="1900" dirty="0">
                <a:solidFill>
                  <a:srgbClr val="003366"/>
                </a:solidFill>
                <a:latin typeface="Calibri" panose="020F0502020204030204" pitchFamily="34" charset="0"/>
              </a:rPr>
              <a:t>Representative Tricia Farley-Bouvier</a:t>
            </a:r>
          </a:p>
          <a:p>
            <a:pPr algn="l" fontAlgn="base">
              <a:spcBef>
                <a:spcPct val="0"/>
              </a:spcBef>
              <a:spcAft>
                <a:spcPct val="0"/>
              </a:spcAft>
              <a:defRPr/>
            </a:pPr>
            <a:r>
              <a:rPr lang="en-US" sz="1900" dirty="0">
                <a:solidFill>
                  <a:srgbClr val="003366"/>
                </a:solidFill>
                <a:latin typeface="Calibri" panose="020F0502020204030204" pitchFamily="34" charset="0"/>
              </a:rPr>
              <a:t>Jim Wessler</a:t>
            </a:r>
          </a:p>
        </p:txBody>
      </p:sp>
    </p:spTree>
    <p:extLst>
      <p:ext uri="{BB962C8B-B14F-4D97-AF65-F5344CB8AC3E}">
        <p14:creationId xmlns:p14="http://schemas.microsoft.com/office/powerpoint/2010/main" val="7567979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41F3-2ECB-4096-9BE3-CD55F9862DEA}"/>
              </a:ext>
            </a:extLst>
          </p:cNvPr>
          <p:cNvSpPr>
            <a:spLocks noGrp="1"/>
          </p:cNvSpPr>
          <p:nvPr>
            <p:ph type="title"/>
          </p:nvPr>
        </p:nvSpPr>
        <p:spPr>
          <a:xfrm>
            <a:off x="762000" y="217714"/>
            <a:ext cx="6578600" cy="762000"/>
          </a:xfrm>
        </p:spPr>
        <p:txBody>
          <a:bodyPr/>
          <a:lstStyle/>
          <a:p>
            <a:r>
              <a:rPr lang="en-US" dirty="0"/>
              <a:t>Viewing Dementia Through a </a:t>
            </a:r>
            <a:br>
              <a:rPr lang="en-US" dirty="0"/>
            </a:br>
            <a:r>
              <a:rPr lang="en-US" dirty="0"/>
              <a:t>Public Health Lens</a:t>
            </a:r>
          </a:p>
        </p:txBody>
      </p:sp>
      <p:sp>
        <p:nvSpPr>
          <p:cNvPr id="3" name="Content Placeholder 2">
            <a:extLst>
              <a:ext uri="{FF2B5EF4-FFF2-40B4-BE49-F238E27FC236}">
                <a16:creationId xmlns:a16="http://schemas.microsoft.com/office/drawing/2014/main" id="{F555158D-45A5-46E4-A68B-2B70DBFB58A6}"/>
              </a:ext>
            </a:extLst>
          </p:cNvPr>
          <p:cNvSpPr>
            <a:spLocks noGrp="1"/>
          </p:cNvSpPr>
          <p:nvPr>
            <p:ph sz="half" idx="1"/>
          </p:nvPr>
        </p:nvSpPr>
        <p:spPr>
          <a:xfrm>
            <a:off x="228600" y="990600"/>
            <a:ext cx="8763000" cy="5410199"/>
          </a:xfrm>
        </p:spPr>
        <p:txBody>
          <a:bodyPr/>
          <a:lstStyle/>
          <a:p>
            <a:pPr marL="0" indent="0">
              <a:spcAft>
                <a:spcPts val="0"/>
              </a:spcAft>
              <a:buSzPct val="100000"/>
              <a:buNone/>
            </a:pPr>
            <a:r>
              <a:rPr lang="en-US" sz="1900" dirty="0"/>
              <a:t>Includes section on:</a:t>
            </a:r>
          </a:p>
          <a:p>
            <a:pPr marL="0" indent="339725">
              <a:spcAft>
                <a:spcPts val="0"/>
              </a:spcAft>
              <a:buSzPct val="100000"/>
              <a:buAutoNum type="romanUcPeriod"/>
            </a:pPr>
            <a:r>
              <a:rPr lang="en-US" sz="2000" i="1" dirty="0">
                <a:solidFill>
                  <a:schemeClr val="accent2"/>
                </a:solidFill>
                <a:effectLst/>
                <a:latin typeface="Calibri" panose="020F0502020204030204" pitchFamily="34" charset="0"/>
                <a:ea typeface="Calibri" panose="020F0502020204030204" pitchFamily="34" charset="0"/>
              </a:rPr>
              <a:t>Enhancing the Commonwealth’s Public Health Infrastructure </a:t>
            </a:r>
          </a:p>
          <a:p>
            <a:pPr marL="0" indent="339725">
              <a:spcAft>
                <a:spcPts val="0"/>
              </a:spcAft>
              <a:buNone/>
            </a:pPr>
            <a:r>
              <a:rPr lang="en-US" sz="2000" i="1" dirty="0">
                <a:solidFill>
                  <a:schemeClr val="accent2"/>
                </a:solidFill>
                <a:effectLst/>
                <a:latin typeface="Calibri" panose="020F0502020204030204" pitchFamily="34" charset="0"/>
                <a:ea typeface="Calibri" panose="020F0502020204030204" pitchFamily="34" charset="0"/>
              </a:rPr>
              <a:t>to Address Dementia</a:t>
            </a:r>
          </a:p>
          <a:p>
            <a:pPr marL="0" indent="514350">
              <a:spcAft>
                <a:spcPts val="0"/>
              </a:spcAft>
              <a:buNone/>
            </a:pPr>
            <a:endParaRPr lang="en-US" sz="1000" i="1" dirty="0">
              <a:solidFill>
                <a:schemeClr val="accent2"/>
              </a:solidFill>
              <a:effectLst/>
              <a:latin typeface="Calibri" panose="020F0502020204030204" pitchFamily="34" charset="0"/>
              <a:ea typeface="Calibri" panose="020F0502020204030204" pitchFamily="34" charset="0"/>
            </a:endParaRPr>
          </a:p>
          <a:p>
            <a:pPr marL="739775" lvl="1" indent="-393700">
              <a:lnSpc>
                <a:spcPts val="2280"/>
              </a:lnSpc>
              <a:spcAft>
                <a:spcPts val="0"/>
              </a:spcAft>
              <a:buSzPct val="100000"/>
              <a:buFont typeface="+mj-lt"/>
              <a:buAutoNum type="arabicPeriod"/>
            </a:pPr>
            <a:r>
              <a:rPr lang="en-US" sz="1900" b="0" dirty="0"/>
              <a:t>Describes the “Public Health Infrastructure” Workgroup’s proposal for CDC funding (BOLD Infrastructure Act)</a:t>
            </a:r>
          </a:p>
          <a:p>
            <a:pPr marL="346075" lvl="1" indent="0">
              <a:lnSpc>
                <a:spcPts val="2280"/>
              </a:lnSpc>
              <a:spcAft>
                <a:spcPts val="0"/>
              </a:spcAft>
              <a:buSzPct val="100000"/>
              <a:buNone/>
            </a:pPr>
            <a:endParaRPr lang="en-US" sz="1900" b="0" dirty="0"/>
          </a:p>
          <a:p>
            <a:pPr marL="739775" lvl="1" indent="-393700">
              <a:lnSpc>
                <a:spcPts val="2280"/>
              </a:lnSpc>
              <a:spcAft>
                <a:spcPts val="0"/>
              </a:spcAft>
              <a:buSzPct val="100000"/>
              <a:buFont typeface="+mj-lt"/>
              <a:buAutoNum type="arabicPeriod" startAt="2"/>
            </a:pPr>
            <a:r>
              <a:rPr lang="en-US" sz="1900" b="0" dirty="0"/>
              <a:t>Describes </a:t>
            </a:r>
            <a:r>
              <a:rPr lang="en-US" sz="1900" b="0" dirty="0">
                <a:effectLst/>
                <a:latin typeface="Calibri" panose="020F0502020204030204" pitchFamily="34" charset="0"/>
                <a:ea typeface="Calibri" panose="020F0502020204030204" pitchFamily="34" charset="0"/>
                <a:cs typeface="Calibri" panose="020F0502020204030204" pitchFamily="34" charset="0"/>
              </a:rPr>
              <a:t>b</a:t>
            </a:r>
            <a:r>
              <a:rPr lang="en-US" sz="1900" b="0" dirty="0"/>
              <a:t>enefits derived from this work; Council became familiar with:</a:t>
            </a:r>
          </a:p>
          <a:p>
            <a:pPr marL="1089025" lvl="3" indent="-349250">
              <a:lnSpc>
                <a:spcPct val="150000"/>
              </a:lnSpc>
              <a:spcBef>
                <a:spcPts val="0"/>
              </a:spcBef>
              <a:spcAft>
                <a:spcPts val="0"/>
              </a:spcAft>
              <a:buClr>
                <a:schemeClr val="accent6">
                  <a:lumMod val="75000"/>
                </a:schemeClr>
              </a:buClr>
              <a:buSzPct val="115000"/>
              <a:buFont typeface="Arial" panose="020B0604020202020204" pitchFamily="34" charset="0"/>
              <a:buChar char="•"/>
            </a:pPr>
            <a:r>
              <a:rPr lang="en-US" dirty="0"/>
              <a:t>Healthy Brain Initiative’s </a:t>
            </a:r>
            <a:r>
              <a:rPr lang="en-US" i="1" dirty="0"/>
              <a:t>Public Health Road Map</a:t>
            </a:r>
          </a:p>
          <a:p>
            <a:pPr marL="1089025" lvl="3" indent="0">
              <a:lnSpc>
                <a:spcPct val="107000"/>
              </a:lnSpc>
              <a:spcBef>
                <a:spcPts val="0"/>
              </a:spcBef>
              <a:spcAft>
                <a:spcPts val="0"/>
              </a:spcAft>
              <a:buNone/>
            </a:pPr>
            <a:endParaRPr lang="en-US" sz="500" dirty="0"/>
          </a:p>
          <a:p>
            <a:pPr marL="1392238" lvl="4" indent="-303213">
              <a:lnSpc>
                <a:spcPct val="107000"/>
              </a:lnSpc>
              <a:spcBef>
                <a:spcPts val="0"/>
              </a:spcBef>
              <a:spcAft>
                <a:spcPts val="0"/>
              </a:spcAft>
              <a:buFont typeface="Courier New" panose="02070309020205020404" pitchFamily="49" charset="0"/>
              <a:buChar char="o"/>
            </a:pPr>
            <a:r>
              <a:rPr lang="en-US" b="0" dirty="0">
                <a:solidFill>
                  <a:schemeClr val="tx1"/>
                </a:solidFill>
              </a:rPr>
              <a:t>Provides guidance for reducing the risk of cognitive decline, while optimizing the well-being of people living with dementia and their caregivers</a:t>
            </a:r>
            <a:endParaRPr lang="en-US"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1089025" lvl="4" indent="0">
              <a:lnSpc>
                <a:spcPct val="107000"/>
              </a:lnSpc>
              <a:spcBef>
                <a:spcPts val="0"/>
              </a:spcBef>
              <a:spcAft>
                <a:spcPts val="0"/>
              </a:spcAft>
              <a:buNone/>
            </a:pPr>
            <a:endParaRPr lang="en-US" sz="1400" b="0" i="1" dirty="0">
              <a:solidFill>
                <a:schemeClr val="tx1"/>
              </a:solidFill>
            </a:endParaRPr>
          </a:p>
          <a:p>
            <a:pPr marL="1025525" lvl="3" indent="-285750">
              <a:lnSpc>
                <a:spcPct val="107000"/>
              </a:lnSpc>
              <a:spcBef>
                <a:spcPts val="0"/>
              </a:spcBef>
              <a:spcAft>
                <a:spcPts val="0"/>
              </a:spcAft>
              <a:buClrTx/>
              <a:buSzPct val="115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 Caregiver module of </a:t>
            </a:r>
            <a:r>
              <a:rPr lang="en-US" i="1" dirty="0">
                <a:effectLst/>
                <a:latin typeface="Calibri" panose="020F0502020204030204" pitchFamily="34" charset="0"/>
                <a:ea typeface="Calibri" panose="020F0502020204030204" pitchFamily="34" charset="0"/>
                <a:cs typeface="Times New Roman" panose="02020603050405020304" pitchFamily="18" charset="0"/>
              </a:rPr>
              <a:t>Behavioral Risk Factor Surveillance System (BRFSS)</a:t>
            </a:r>
          </a:p>
          <a:p>
            <a:pPr marL="1392238" lvl="3" indent="-303213">
              <a:lnSpc>
                <a:spcPct val="107000"/>
              </a:lnSpc>
              <a:spcBef>
                <a:spcPts val="0"/>
              </a:spcBef>
              <a:spcAft>
                <a:spcPts val="0"/>
              </a:spcAft>
            </a:pP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p>
            <a:pPr marL="1392238" lvl="4" indent="-303213">
              <a:lnSpc>
                <a:spcPct val="107000"/>
              </a:lnSpc>
              <a:spcBef>
                <a:spcPts val="0"/>
              </a:spcBef>
              <a:spcAft>
                <a:spcPts val="0"/>
              </a:spcAft>
              <a:buFont typeface="Courier New" panose="02070309020205020404" pitchFamily="49" charset="0"/>
              <a:buChar char="o"/>
            </a:pPr>
            <a:r>
              <a:rPr lang="en-US"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Incorporated in BRFSS in MA in 2021</a:t>
            </a:r>
            <a:r>
              <a:rPr lang="en-US" b="0" dirty="0">
                <a:solidFill>
                  <a:schemeClr val="tx1"/>
                </a:solidFill>
                <a:cs typeface="Times New Roman" panose="02020603050405020304" pitchFamily="18" charset="0"/>
              </a:rPr>
              <a:t>, which </a:t>
            </a:r>
            <a:r>
              <a:rPr lang="en-US"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will provide Council with improved information on the scope of caregiving and its impact</a:t>
            </a:r>
          </a:p>
          <a:p>
            <a:pPr marL="355600" lvl="2" indent="0">
              <a:lnSpc>
                <a:spcPct val="107000"/>
              </a:lnSpc>
              <a:spcBef>
                <a:spcPts val="0"/>
              </a:spcBef>
              <a:spcAft>
                <a:spcPts val="0"/>
              </a:spcAft>
            </a:pPr>
            <a:endParaRPr lang="en-US" sz="1600" b="0"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796925" indent="-457200">
              <a:lnSpc>
                <a:spcPct val="107000"/>
              </a:lnSpc>
              <a:spcBef>
                <a:spcPts val="0"/>
              </a:spcBef>
              <a:spcAft>
                <a:spcPts val="0"/>
              </a:spcAft>
              <a:buSzPct val="100000"/>
              <a:buFont typeface="+mj-lt"/>
              <a:buAutoNum type="arabicPeriod" startAt="3"/>
            </a:pPr>
            <a:r>
              <a:rPr lang="en-US" sz="1900" b="0" dirty="0">
                <a:cs typeface="Times New Roman" panose="02020603050405020304" pitchFamily="18" charset="0"/>
              </a:rPr>
              <a:t>Indicates that the C</a:t>
            </a:r>
            <a:r>
              <a:rPr lang="en-US" sz="1900" b="0" dirty="0">
                <a:effectLst/>
                <a:latin typeface="Calibri" panose="020F0502020204030204" pitchFamily="34" charset="0"/>
                <a:ea typeface="Calibri" panose="020F0502020204030204" pitchFamily="34" charset="0"/>
                <a:cs typeface="Times New Roman" panose="02020603050405020304" pitchFamily="18" charset="0"/>
              </a:rPr>
              <a:t>ouncil will continue to seek funding and other opportunities to support Commonwealth’s public health infrastructure to address ADRD </a:t>
            </a:r>
            <a:endParaRPr lang="en-US" sz="1900" b="0" dirty="0">
              <a:effectLst/>
              <a:latin typeface="Calibri" panose="020F0502020204030204" pitchFamily="34" charset="0"/>
              <a:ea typeface="Calibri" panose="020F0502020204030204" pitchFamily="34" charset="0"/>
            </a:endParaRPr>
          </a:p>
          <a:p>
            <a:pPr marL="111125" indent="0">
              <a:lnSpc>
                <a:spcPct val="107000"/>
              </a:lnSpc>
              <a:spcBef>
                <a:spcPts val="0"/>
              </a:spcBef>
              <a:spcAft>
                <a:spcPts val="0"/>
              </a:spcAft>
              <a:buNone/>
            </a:pPr>
            <a:endParaRPr lang="en-US" sz="2600" b="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0" dirty="0"/>
          </a:p>
        </p:txBody>
      </p:sp>
    </p:spTree>
    <p:extLst>
      <p:ext uri="{BB962C8B-B14F-4D97-AF65-F5344CB8AC3E}">
        <p14:creationId xmlns:p14="http://schemas.microsoft.com/office/powerpoint/2010/main" val="65858180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B7405-6F00-4478-BBA9-9AF000683D0C}"/>
              </a:ext>
            </a:extLst>
          </p:cNvPr>
          <p:cNvSpPr>
            <a:spLocks noGrp="1"/>
          </p:cNvSpPr>
          <p:nvPr>
            <p:ph type="title"/>
          </p:nvPr>
        </p:nvSpPr>
        <p:spPr>
          <a:xfrm>
            <a:off x="838200" y="152400"/>
            <a:ext cx="7010400" cy="803365"/>
          </a:xfrm>
        </p:spPr>
        <p:txBody>
          <a:bodyPr/>
          <a:lstStyle/>
          <a:p>
            <a:br>
              <a:rPr lang="en-US" b="1" dirty="0">
                <a:solidFill>
                  <a:srgbClr val="FF0000"/>
                </a:solidFill>
                <a:effectLst/>
                <a:ea typeface="Calibri" panose="020F0502020204030204" pitchFamily="34" charset="0"/>
              </a:rPr>
            </a:br>
            <a:br>
              <a:rPr lang="en-US" dirty="0">
                <a:effectLst/>
                <a:ea typeface="Calibri" panose="020F0502020204030204" pitchFamily="34" charset="0"/>
              </a:rPr>
            </a:br>
            <a:r>
              <a:rPr lang="en-US" dirty="0">
                <a:effectLst/>
                <a:ea typeface="Calibri" panose="020F0502020204030204" pitchFamily="34" charset="0"/>
              </a:rPr>
              <a:t>Viewing </a:t>
            </a:r>
            <a:r>
              <a:rPr lang="en-US" dirty="0"/>
              <a:t>Dementia Through a </a:t>
            </a:r>
            <a:br>
              <a:rPr lang="en-US" dirty="0"/>
            </a:br>
            <a:r>
              <a:rPr lang="en-US" dirty="0"/>
              <a:t>Public Health Lens</a:t>
            </a:r>
          </a:p>
        </p:txBody>
      </p:sp>
      <p:sp>
        <p:nvSpPr>
          <p:cNvPr id="3" name="Content Placeholder 2">
            <a:extLst>
              <a:ext uri="{FF2B5EF4-FFF2-40B4-BE49-F238E27FC236}">
                <a16:creationId xmlns:a16="http://schemas.microsoft.com/office/drawing/2014/main" id="{004BDAAF-393D-484B-B7E5-5986C17E68EE}"/>
              </a:ext>
            </a:extLst>
          </p:cNvPr>
          <p:cNvSpPr>
            <a:spLocks noGrp="1"/>
          </p:cNvSpPr>
          <p:nvPr>
            <p:ph sz="half" idx="1"/>
          </p:nvPr>
        </p:nvSpPr>
        <p:spPr>
          <a:xfrm>
            <a:off x="165463" y="1066800"/>
            <a:ext cx="8991600" cy="5333999"/>
          </a:xfrm>
        </p:spPr>
        <p:txBody>
          <a:bodyPr/>
          <a:lstStyle/>
          <a:p>
            <a:pPr marL="0" indent="0">
              <a:spcAft>
                <a:spcPts val="0"/>
              </a:spcAft>
              <a:buNone/>
            </a:pPr>
            <a:r>
              <a:rPr lang="en-US" sz="1800" dirty="0">
                <a:effectLst/>
              </a:rPr>
              <a:t>Includes chart discussed in earlier Council meetings: </a:t>
            </a:r>
            <a:r>
              <a:rPr lang="en-US" sz="1400" i="1" dirty="0">
                <a:solidFill>
                  <a:schemeClr val="accent2"/>
                </a:solidFill>
              </a:rPr>
              <a:t>“</a:t>
            </a:r>
            <a:r>
              <a:rPr lang="en-US" sz="1400" b="1" i="1" dirty="0">
                <a:solidFill>
                  <a:schemeClr val="accent2"/>
                </a:solidFill>
                <a:effectLst/>
              </a:rPr>
              <a:t>Prevention and Intervention Framework for ADRD”</a:t>
            </a:r>
            <a:endParaRPr lang="en-US" sz="1900" b="1" dirty="0">
              <a:solidFill>
                <a:srgbClr val="00206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indent="0" algn="ctr">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dirty="0"/>
          </a:p>
        </p:txBody>
      </p:sp>
      <p:graphicFrame>
        <p:nvGraphicFramePr>
          <p:cNvPr id="4" name="Table 3">
            <a:extLst>
              <a:ext uri="{FF2B5EF4-FFF2-40B4-BE49-F238E27FC236}">
                <a16:creationId xmlns:a16="http://schemas.microsoft.com/office/drawing/2014/main" id="{8EF2BB95-911D-4491-8D33-56DF46B40127}"/>
              </a:ext>
            </a:extLst>
          </p:cNvPr>
          <p:cNvGraphicFramePr>
            <a:graphicFrameLocks noGrp="1"/>
          </p:cNvGraphicFramePr>
          <p:nvPr>
            <p:extLst>
              <p:ext uri="{D42A27DB-BD31-4B8C-83A1-F6EECF244321}">
                <p14:modId xmlns:p14="http://schemas.microsoft.com/office/powerpoint/2010/main" val="3935758963"/>
              </p:ext>
            </p:extLst>
          </p:nvPr>
        </p:nvGraphicFramePr>
        <p:xfrm>
          <a:off x="152400" y="1524000"/>
          <a:ext cx="8839200" cy="5009371"/>
        </p:xfrm>
        <a:graphic>
          <a:graphicData uri="http://schemas.openxmlformats.org/drawingml/2006/table">
            <a:tbl>
              <a:tblPr firstRow="1" firstCol="1" bandRow="1">
                <a:tableStyleId>{5C22544A-7EE6-4342-B048-85BDC9FD1C3A}</a:tableStyleId>
              </a:tblPr>
              <a:tblGrid>
                <a:gridCol w="1997744">
                  <a:extLst>
                    <a:ext uri="{9D8B030D-6E8A-4147-A177-3AD203B41FA5}">
                      <a16:colId xmlns:a16="http://schemas.microsoft.com/office/drawing/2014/main" val="2835128061"/>
                    </a:ext>
                  </a:extLst>
                </a:gridCol>
                <a:gridCol w="3420728">
                  <a:extLst>
                    <a:ext uri="{9D8B030D-6E8A-4147-A177-3AD203B41FA5}">
                      <a16:colId xmlns:a16="http://schemas.microsoft.com/office/drawing/2014/main" val="3658813540"/>
                    </a:ext>
                  </a:extLst>
                </a:gridCol>
                <a:gridCol w="3420728">
                  <a:extLst>
                    <a:ext uri="{9D8B030D-6E8A-4147-A177-3AD203B41FA5}">
                      <a16:colId xmlns:a16="http://schemas.microsoft.com/office/drawing/2014/main" val="1145414399"/>
                    </a:ext>
                  </a:extLst>
                </a:gridCol>
              </a:tblGrid>
              <a:tr h="1003278">
                <a:tc>
                  <a:txBody>
                    <a:bodyPr/>
                    <a:lstStyle/>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Primary Prevention</a:t>
                      </a:r>
                    </a:p>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 </a:t>
                      </a:r>
                    </a:p>
                    <a:p>
                      <a:pPr marL="95250" marR="0">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Prevent or Delay Occurrence of ADRD</a:t>
                      </a:r>
                    </a:p>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 </a:t>
                      </a:r>
                      <a:endPar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Secondary Prevention</a:t>
                      </a:r>
                    </a:p>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 </a:t>
                      </a:r>
                    </a:p>
                    <a:p>
                      <a:pPr marL="48260" marR="0">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Reduce Short-Term (&lt;12 months) Impact on Individuals Living with Dementia and their Families, Including Early Diagnosis of ADRD</a:t>
                      </a:r>
                      <a:endPar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Tertiary Prevention</a:t>
                      </a:r>
                    </a:p>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 </a:t>
                      </a:r>
                    </a:p>
                    <a:p>
                      <a:pPr marL="162560" marR="0">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Reduce ADRD’s Long-term </a:t>
                      </a:r>
                    </a:p>
                    <a:p>
                      <a:pPr marL="162560" marR="0">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(&gt;12 months) and Broad Impact on Families and Communities</a:t>
                      </a:r>
                      <a:endPar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extLst>
                  <a:ext uri="{0D108BD9-81ED-4DB2-BD59-A6C34878D82A}">
                    <a16:rowId xmlns:a16="http://schemas.microsoft.com/office/drawing/2014/main" val="1044224185"/>
                  </a:ext>
                </a:extLst>
              </a:tr>
              <a:tr h="265090">
                <a:tc gridSpan="3">
                  <a:txBody>
                    <a:bodyPr/>
                    <a:lstStyle/>
                    <a:p>
                      <a:pPr marL="0" marR="0" algn="ctr">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Audience</a:t>
                      </a:r>
                      <a:endPar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0551289"/>
                  </a:ext>
                </a:extLst>
              </a:tr>
              <a:tr h="1287028">
                <a:tc>
                  <a:txBody>
                    <a:bodyPr/>
                    <a:lstStyle/>
                    <a:p>
                      <a:pPr marL="174625" marR="0" lvl="0" indent="-174625">
                        <a:lnSpc>
                          <a:spcPct val="107000"/>
                        </a:lnSpc>
                        <a:spcBef>
                          <a:spcPts val="0"/>
                        </a:spcBef>
                        <a:spcAft>
                          <a:spcPts val="0"/>
                        </a:spcAft>
                        <a:buFont typeface="Symbol" panose="05050102010706020507" pitchFamily="18" charset="2"/>
                        <a:buChar char=""/>
                      </a:pPr>
                      <a:r>
                        <a:rPr lang="en-US" sz="1200" b="0" dirty="0">
                          <a:solidFill>
                            <a:schemeClr val="tx1"/>
                          </a:solidFill>
                          <a:effectLst/>
                          <a:latin typeface="Calibri" panose="020F0502020204030204" pitchFamily="34" charset="0"/>
                          <a:cs typeface="Calibri" panose="020F0502020204030204" pitchFamily="34" charset="0"/>
                        </a:rPr>
                        <a:t>The public</a:t>
                      </a:r>
                    </a:p>
                    <a:p>
                      <a:pPr marL="174625" marR="0" lvl="0" indent="-174625">
                        <a:lnSpc>
                          <a:spcPct val="107000"/>
                        </a:lnSpc>
                        <a:spcBef>
                          <a:spcPts val="0"/>
                        </a:spcBef>
                        <a:spcAft>
                          <a:spcPts val="800"/>
                        </a:spcAft>
                        <a:buFont typeface="Symbol" panose="05050102010706020507" pitchFamily="18" charset="2"/>
                        <a:buChar char=""/>
                      </a:pPr>
                      <a:r>
                        <a:rPr lang="en-US" sz="1200" b="0" dirty="0">
                          <a:solidFill>
                            <a:schemeClr val="tx1"/>
                          </a:solidFill>
                          <a:effectLst/>
                          <a:latin typeface="Calibri" panose="020F0502020204030204" pitchFamily="34" charset="0"/>
                          <a:cs typeface="Calibri" panose="020F0502020204030204" pitchFamily="34" charset="0"/>
                        </a:rPr>
                        <a:t>Primary care providers</a:t>
                      </a:r>
                    </a:p>
                    <a:p>
                      <a:pPr marL="228600" marR="0">
                        <a:lnSpc>
                          <a:spcPct val="107000"/>
                        </a:lnSpc>
                        <a:spcBef>
                          <a:spcPts val="0"/>
                        </a:spcBef>
                        <a:spcAft>
                          <a:spcPts val="0"/>
                        </a:spcAft>
                      </a:pPr>
                      <a:r>
                        <a:rPr lang="en-US" sz="1200" b="0" dirty="0">
                          <a:solidFill>
                            <a:schemeClr val="tx1"/>
                          </a:solidFill>
                          <a:effectLst/>
                          <a:latin typeface="Calibri" panose="020F0502020204030204" pitchFamily="34" charset="0"/>
                          <a:cs typeface="Calibri" panose="020F0502020204030204" pitchFamily="34" charset="0"/>
                        </a:rPr>
                        <a:t> </a:t>
                      </a:r>
                      <a:endParaRPr lang="en-US"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Health care providers who diagnose and encounter patients and families affected by ADRD</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Supportive care providers in the community for individuals and families affected by ADRD</a:t>
                      </a:r>
                    </a:p>
                    <a:p>
                      <a:pPr marL="174625" marR="0" lvl="0" indent="-174625">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Recently diagnosed individuals with ADRD and their families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Individuals engaged in informal or formal social supports for individuals and families affected by ADRD</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Healthcare providers who encounter individuals and families affected by ADRD</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Individuals and families living with the chronic impact of ADRD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1696903"/>
                  </a:ext>
                </a:extLst>
              </a:tr>
              <a:tr h="235549">
                <a:tc gridSpan="3">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Objectives</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9865140"/>
                  </a:ext>
                </a:extLst>
              </a:tr>
              <a:tr h="2051878">
                <a:tc>
                  <a:txBody>
                    <a:bodyPr/>
                    <a:lstStyle/>
                    <a:p>
                      <a:pPr marL="174625" marR="0" lvl="0" indent="-174625">
                        <a:lnSpc>
                          <a:spcPct val="107000"/>
                        </a:lnSpc>
                        <a:spcBef>
                          <a:spcPts val="0"/>
                        </a:spcBef>
                        <a:spcAft>
                          <a:spcPts val="0"/>
                        </a:spcAft>
                        <a:buFont typeface="Symbol" panose="05050102010706020507" pitchFamily="18" charset="2"/>
                        <a:buChar char=""/>
                      </a:pPr>
                      <a:r>
                        <a:rPr lang="en-US" sz="1200" b="0" dirty="0">
                          <a:solidFill>
                            <a:schemeClr val="tx1"/>
                          </a:solidFill>
                          <a:effectLst/>
                          <a:latin typeface="Calibri" panose="020F0502020204030204" pitchFamily="34" charset="0"/>
                          <a:cs typeface="Calibri" panose="020F0502020204030204" pitchFamily="34" charset="0"/>
                        </a:rPr>
                        <a:t>Improve awareness of risk factors</a:t>
                      </a:r>
                    </a:p>
                    <a:p>
                      <a:pPr marL="174625" marR="0" lvl="0" indent="-174625">
                        <a:lnSpc>
                          <a:spcPct val="107000"/>
                        </a:lnSpc>
                        <a:spcBef>
                          <a:spcPts val="0"/>
                        </a:spcBef>
                        <a:spcAft>
                          <a:spcPts val="0"/>
                        </a:spcAft>
                        <a:buFont typeface="Symbol" panose="05050102010706020507" pitchFamily="18" charset="2"/>
                        <a:buChar char=""/>
                      </a:pPr>
                      <a:r>
                        <a:rPr lang="en-US" sz="1200" b="0" dirty="0">
                          <a:solidFill>
                            <a:schemeClr val="tx1"/>
                          </a:solidFill>
                          <a:effectLst/>
                          <a:latin typeface="Calibri" panose="020F0502020204030204" pitchFamily="34" charset="0"/>
                          <a:cs typeface="Calibri" panose="020F0502020204030204" pitchFamily="34" charset="0"/>
                        </a:rPr>
                        <a:t>Communicate prevention strategies</a:t>
                      </a:r>
                    </a:p>
                    <a:p>
                      <a:pPr marL="174625" marR="0" lvl="0" indent="-174625">
                        <a:lnSpc>
                          <a:spcPct val="107000"/>
                        </a:lnSpc>
                        <a:spcBef>
                          <a:spcPts val="0"/>
                        </a:spcBef>
                        <a:spcAft>
                          <a:spcPts val="0"/>
                        </a:spcAft>
                        <a:buFont typeface="Symbol" panose="05050102010706020507" pitchFamily="18" charset="2"/>
                        <a:buChar char=""/>
                      </a:pPr>
                      <a:r>
                        <a:rPr lang="en-US" sz="1200" b="0" dirty="0">
                          <a:solidFill>
                            <a:schemeClr val="tx1"/>
                          </a:solidFill>
                          <a:effectLst/>
                          <a:latin typeface="Calibri" panose="020F0502020204030204" pitchFamily="34" charset="0"/>
                          <a:cs typeface="Calibri" panose="020F0502020204030204" pitchFamily="34" charset="0"/>
                        </a:rPr>
                        <a:t>Encourage screening to improve early detection</a:t>
                      </a:r>
                    </a:p>
                    <a:p>
                      <a:pPr marL="174625" marR="0" indent="-174625">
                        <a:lnSpc>
                          <a:spcPct val="107000"/>
                        </a:lnSpc>
                        <a:spcBef>
                          <a:spcPts val="0"/>
                        </a:spcBef>
                        <a:spcAft>
                          <a:spcPts val="0"/>
                        </a:spcAft>
                      </a:pPr>
                      <a:r>
                        <a:rPr lang="en-US" sz="1200" b="0" dirty="0">
                          <a:solidFill>
                            <a:schemeClr val="tx1"/>
                          </a:solidFill>
                          <a:effectLst/>
                          <a:latin typeface="Calibri" panose="020F0502020204030204" pitchFamily="34" charset="0"/>
                          <a:cs typeface="Calibri" panose="020F0502020204030204" pitchFamily="34" charset="0"/>
                        </a:rPr>
                        <a:t> </a:t>
                      </a:r>
                      <a:endParaRPr lang="en-US"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Ensure access and availability of diagnostic capacity</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Connect individuals and families to social and financial supports</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Inform patients and families about disease course, treatments available, and treatments in research</a:t>
                      </a:r>
                    </a:p>
                    <a:p>
                      <a:pPr marL="0" marR="0">
                        <a:lnSpc>
                          <a:spcPct val="107000"/>
                        </a:lnSpc>
                        <a:spcBef>
                          <a:spcPts val="0"/>
                        </a:spcBef>
                        <a:spcAft>
                          <a:spcPts val="0"/>
                        </a:spcAft>
                      </a:pPr>
                      <a:r>
                        <a:rPr lang="en-US" sz="1200" dirty="0">
                          <a:effectLst/>
                          <a:latin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Improve dementia friendly fixed infrastructure (housing, hospitals, restaurants, transportation, etc.)</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Inform and develop policies to protect caregivers from long-term negative impacts to health, employment, and financial security</a:t>
                      </a:r>
                    </a:p>
                    <a:p>
                      <a:pPr marL="174625" marR="0" lvl="0" indent="-174625">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cs typeface="Calibri" panose="020F0502020204030204" pitchFamily="34" charset="0"/>
                        </a:rPr>
                        <a:t>Ensure coordination across the care continuum to reduce costs due to acute or long-term consequences of ADRD (Prevent Emergency Department readmissions; and ensure available supply of supportive care professionals)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48465" marR="484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82590533"/>
                  </a:ext>
                </a:extLst>
              </a:tr>
            </a:tbl>
          </a:graphicData>
        </a:graphic>
      </p:graphicFrame>
    </p:spTree>
    <p:extLst>
      <p:ext uri="{BB962C8B-B14F-4D97-AF65-F5344CB8AC3E}">
        <p14:creationId xmlns:p14="http://schemas.microsoft.com/office/powerpoint/2010/main" val="93628327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A5277-892F-4EC3-B376-F6D7061F524E}"/>
              </a:ext>
            </a:extLst>
          </p:cNvPr>
          <p:cNvSpPr>
            <a:spLocks noGrp="1"/>
          </p:cNvSpPr>
          <p:nvPr>
            <p:ph type="title"/>
          </p:nvPr>
        </p:nvSpPr>
        <p:spPr>
          <a:xfrm>
            <a:off x="762000" y="139337"/>
            <a:ext cx="6731000" cy="838200"/>
          </a:xfrm>
        </p:spPr>
        <p:txBody>
          <a:bodyPr/>
          <a:lstStyle/>
          <a:p>
            <a:r>
              <a:rPr lang="en-US" dirty="0"/>
              <a:t>Viewing Dementia Through a </a:t>
            </a:r>
            <a:br>
              <a:rPr lang="en-US" dirty="0"/>
            </a:br>
            <a:r>
              <a:rPr lang="en-US" dirty="0"/>
              <a:t>Public Health Lens</a:t>
            </a:r>
          </a:p>
        </p:txBody>
      </p:sp>
      <p:sp>
        <p:nvSpPr>
          <p:cNvPr id="3" name="Content Placeholder 2">
            <a:extLst>
              <a:ext uri="{FF2B5EF4-FFF2-40B4-BE49-F238E27FC236}">
                <a16:creationId xmlns:a16="http://schemas.microsoft.com/office/drawing/2014/main" id="{8650CFFD-3B95-4A52-860D-66F6F93824F5}"/>
              </a:ext>
            </a:extLst>
          </p:cNvPr>
          <p:cNvSpPr>
            <a:spLocks noGrp="1"/>
          </p:cNvSpPr>
          <p:nvPr>
            <p:ph sz="half" idx="1"/>
          </p:nvPr>
        </p:nvSpPr>
        <p:spPr>
          <a:xfrm>
            <a:off x="190500" y="1066800"/>
            <a:ext cx="8763000" cy="5410199"/>
          </a:xfrm>
        </p:spPr>
        <p:txBody>
          <a:bodyPr/>
          <a:lstStyle/>
          <a:p>
            <a:pPr marL="0" indent="174625">
              <a:buNone/>
            </a:pPr>
            <a:r>
              <a:rPr lang="en-US" sz="1800" dirty="0"/>
              <a:t>Includes a section on risk reduction, recently provided by the Research Workgroup:</a:t>
            </a:r>
          </a:p>
          <a:p>
            <a:pPr marL="0" indent="174625">
              <a:buNone/>
            </a:pPr>
            <a:r>
              <a:rPr lang="en-US" sz="2000" b="1" i="1" dirty="0">
                <a:solidFill>
                  <a:schemeClr val="accent2"/>
                </a:solidFill>
                <a:effectLst/>
                <a:latin typeface="Calibri" panose="020F0502020204030204" pitchFamily="34" charset="0"/>
                <a:ea typeface="Calibri" panose="020F0502020204030204" pitchFamily="34" charset="0"/>
              </a:rPr>
              <a:t>III. Reducing the Risk of ADRD </a:t>
            </a:r>
          </a:p>
          <a:p>
            <a:pPr marL="187325" lvl="1"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Describes 12 Modifiable Risk Factors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34975" lvl="2" indent="0">
              <a:lnSpc>
                <a:spcPct val="107000"/>
              </a:lnSpc>
              <a:spcBef>
                <a:spcPts val="0"/>
              </a:spcBef>
              <a:spcAft>
                <a:spcPts val="0"/>
              </a:spcAft>
            </a:pPr>
            <a:r>
              <a:rPr lang="en-US" dirty="0">
                <a:effectLst/>
                <a:latin typeface="Calibri" panose="020F0502020204030204" pitchFamily="34" charset="0"/>
                <a:ea typeface="Calibri" panose="020F0502020204030204" pitchFamily="34" charset="0"/>
                <a:cs typeface="Calibri" panose="020F0502020204030204" pitchFamily="34" charset="0"/>
              </a:rPr>
              <a:t> 1. Less education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 2. Social isolation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3. Depression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4. Obesity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5. Physical inactivity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6. Excessive alcohol consumption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7. Smoking</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8. High blood pressure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t>    </a:t>
            </a:r>
            <a:r>
              <a:rPr lang="en-US" sz="1800" b="0" dirty="0">
                <a:effectLst/>
                <a:latin typeface="Calibri" panose="020F0502020204030204" pitchFamily="34" charset="0"/>
                <a:ea typeface="Calibri" panose="020F0502020204030204" pitchFamily="34" charset="0"/>
                <a:cs typeface="Calibri" panose="020F0502020204030204" pitchFamily="34" charset="0"/>
              </a:rPr>
              <a:t>9. Diabetes</a:t>
            </a:r>
            <a:endParaRPr lang="en-US" sz="1800" b="0" dirty="0">
              <a:cs typeface="Times New Roman" panose="02020603050405020304" pitchFamily="18" charset="0"/>
            </a:endParaRPr>
          </a:p>
          <a:p>
            <a:pPr marL="263525" lvl="1" indent="0">
              <a:lnSpc>
                <a:spcPct val="107000"/>
              </a:lnSpc>
              <a:spcBef>
                <a:spcPts val="0"/>
              </a:spcBef>
              <a:spcAft>
                <a:spcPts val="0"/>
              </a:spcAft>
              <a:buNone/>
            </a:pPr>
            <a:r>
              <a:rPr lang="en-US" sz="1800" b="0" dirty="0">
                <a:effectLst/>
                <a:latin typeface="Calibri" panose="020F0502020204030204" pitchFamily="34" charset="0"/>
                <a:ea typeface="Calibri" panose="020F0502020204030204" pitchFamily="34" charset="0"/>
                <a:cs typeface="Calibri" panose="020F0502020204030204" pitchFamily="34" charset="0"/>
              </a:rPr>
              <a:t>  10. Traumatic brain injury (including concussion)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effectLst/>
                <a:latin typeface="Calibri" panose="020F0502020204030204" pitchFamily="34" charset="0"/>
                <a:ea typeface="Calibri" panose="020F0502020204030204" pitchFamily="34" charset="0"/>
                <a:cs typeface="Calibri" panose="020F0502020204030204" pitchFamily="34" charset="0"/>
              </a:rPr>
              <a:t>  11. Untreated hearing loss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63525" lvl="1" indent="0">
              <a:lnSpc>
                <a:spcPct val="107000"/>
              </a:lnSpc>
              <a:spcBef>
                <a:spcPts val="0"/>
              </a:spcBef>
              <a:spcAft>
                <a:spcPts val="0"/>
              </a:spcAft>
              <a:buNone/>
            </a:pPr>
            <a:r>
              <a:rPr lang="en-US" sz="1800" b="0" dirty="0">
                <a:effectLst/>
                <a:latin typeface="Calibri" panose="020F0502020204030204" pitchFamily="34" charset="0"/>
                <a:ea typeface="Calibri" panose="020F0502020204030204" pitchFamily="34" charset="0"/>
                <a:cs typeface="Calibri" panose="020F0502020204030204" pitchFamily="34" charset="0"/>
              </a:rPr>
              <a:t>  12. Air pollution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b="1" dirty="0">
              <a:effectLst/>
              <a:latin typeface="Calibri" panose="020F0502020204030204" pitchFamily="34" charset="0"/>
              <a:ea typeface="Calibri" panose="020F0502020204030204" pitchFamily="34" charset="0"/>
            </a:endParaRPr>
          </a:p>
          <a:p>
            <a:pPr marL="0" indent="0" algn="ctr">
              <a:buNone/>
            </a:pPr>
            <a:endParaRPr lang="en-US" sz="1800" i="1" dirty="0">
              <a:solidFill>
                <a:schemeClr val="accent2"/>
              </a:solidFill>
            </a:endParaRPr>
          </a:p>
        </p:txBody>
      </p:sp>
    </p:spTree>
    <p:extLst>
      <p:ext uri="{BB962C8B-B14F-4D97-AF65-F5344CB8AC3E}">
        <p14:creationId xmlns:p14="http://schemas.microsoft.com/office/powerpoint/2010/main" val="155972660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B31B4-F422-4BEC-A70E-FC67265EC1C7}"/>
              </a:ext>
            </a:extLst>
          </p:cNvPr>
          <p:cNvSpPr>
            <a:spLocks noGrp="1"/>
          </p:cNvSpPr>
          <p:nvPr>
            <p:ph type="title"/>
          </p:nvPr>
        </p:nvSpPr>
        <p:spPr>
          <a:xfrm>
            <a:off x="762000" y="84944"/>
            <a:ext cx="7035800" cy="762000"/>
          </a:xfrm>
        </p:spPr>
        <p:txBody>
          <a:bodyPr/>
          <a:lstStyle/>
          <a:p>
            <a:r>
              <a:rPr lang="en-US" dirty="0"/>
              <a:t>Viewing Dementia Through a </a:t>
            </a:r>
            <a:br>
              <a:rPr lang="en-US" dirty="0"/>
            </a:br>
            <a:r>
              <a:rPr lang="en-US" dirty="0"/>
              <a:t>Public Health Lens</a:t>
            </a:r>
          </a:p>
        </p:txBody>
      </p:sp>
      <p:sp>
        <p:nvSpPr>
          <p:cNvPr id="3" name="Content Placeholder 2">
            <a:extLst>
              <a:ext uri="{FF2B5EF4-FFF2-40B4-BE49-F238E27FC236}">
                <a16:creationId xmlns:a16="http://schemas.microsoft.com/office/drawing/2014/main" id="{976C8191-D741-4B30-AE97-F540B3F8062A}"/>
              </a:ext>
            </a:extLst>
          </p:cNvPr>
          <p:cNvSpPr>
            <a:spLocks noGrp="1"/>
          </p:cNvSpPr>
          <p:nvPr>
            <p:ph sz="half" idx="1"/>
          </p:nvPr>
        </p:nvSpPr>
        <p:spPr>
          <a:xfrm>
            <a:off x="169415" y="914400"/>
            <a:ext cx="8805169" cy="5353234"/>
          </a:xfrm>
        </p:spPr>
        <p:txBody>
          <a:bodyPr/>
          <a:lstStyle/>
          <a:p>
            <a:pPr marL="60325" indent="0">
              <a:lnSpc>
                <a:spcPct val="107000"/>
              </a:lnSpc>
              <a:spcBef>
                <a:spcPts val="0"/>
              </a:spcBef>
              <a:spcAft>
                <a:spcPts val="0"/>
              </a:spcAft>
              <a:buClr>
                <a:schemeClr val="tx1"/>
              </a:buClr>
              <a:buSzPct val="111000"/>
              <a:buNone/>
            </a:pPr>
            <a:r>
              <a:rPr lang="en-US" sz="2000" b="1" i="1" dirty="0">
                <a:solidFill>
                  <a:schemeClr val="accent2"/>
                </a:solidFill>
                <a:effectLst/>
                <a:latin typeface="Calibri" panose="020F0502020204030204" pitchFamily="34" charset="0"/>
                <a:ea typeface="Calibri" panose="020F0502020204030204" pitchFamily="34" charset="0"/>
              </a:rPr>
              <a:t>III. Reducing the Risk of ADRD (Continued) - </a:t>
            </a:r>
            <a:r>
              <a:rPr lang="en-US" sz="1800" dirty="0"/>
              <a:t>Briefly describes steps to consider</a:t>
            </a:r>
            <a:r>
              <a:rPr lang="en-US" sz="1800" dirty="0">
                <a:effectLst/>
                <a:latin typeface="Calibri" panose="020F0502020204030204" pitchFamily="34" charset="0"/>
                <a:ea typeface="Calibri" panose="020F0502020204030204" pitchFamily="34" charset="0"/>
                <a:cs typeface="Calibri" panose="020F0502020204030204" pitchFamily="34" charset="0"/>
              </a:rPr>
              <a:t>:</a:t>
            </a:r>
            <a:endParaRPr lang="en-US" sz="1800" dirty="0">
              <a:solidFill>
                <a:schemeClr val="accent2"/>
              </a:solidFill>
              <a:effectLst/>
              <a:latin typeface="Calibri" panose="020F0502020204030204" pitchFamily="34" charset="0"/>
              <a:ea typeface="Calibri" panose="020F0502020204030204" pitchFamily="34" charset="0"/>
            </a:endParaRPr>
          </a:p>
          <a:p>
            <a:pPr marL="0" indent="0" algn="ctr">
              <a:buNone/>
            </a:pPr>
            <a:endParaRPr lang="en-US" dirty="0"/>
          </a:p>
        </p:txBody>
      </p:sp>
      <p:graphicFrame>
        <p:nvGraphicFramePr>
          <p:cNvPr id="7" name="Table 7">
            <a:extLst>
              <a:ext uri="{FF2B5EF4-FFF2-40B4-BE49-F238E27FC236}">
                <a16:creationId xmlns:a16="http://schemas.microsoft.com/office/drawing/2014/main" id="{3CE6664A-E1A2-4BF6-88F2-25082831BC9A}"/>
              </a:ext>
            </a:extLst>
          </p:cNvPr>
          <p:cNvGraphicFramePr>
            <a:graphicFrameLocks noGrp="1"/>
          </p:cNvGraphicFramePr>
          <p:nvPr>
            <p:extLst>
              <p:ext uri="{D42A27DB-BD31-4B8C-83A1-F6EECF244321}">
                <p14:modId xmlns:p14="http://schemas.microsoft.com/office/powerpoint/2010/main" val="2918692772"/>
              </p:ext>
            </p:extLst>
          </p:nvPr>
        </p:nvGraphicFramePr>
        <p:xfrm>
          <a:off x="266699" y="1371600"/>
          <a:ext cx="8610600" cy="5048079"/>
        </p:xfrm>
        <a:graphic>
          <a:graphicData uri="http://schemas.openxmlformats.org/drawingml/2006/table">
            <a:tbl>
              <a:tblPr firstRow="1" bandRow="1">
                <a:tableStyleId>{5DA37D80-6434-44D0-A028-1B22A696006F}</a:tableStyleId>
              </a:tblPr>
              <a:tblGrid>
                <a:gridCol w="4114800">
                  <a:extLst>
                    <a:ext uri="{9D8B030D-6E8A-4147-A177-3AD203B41FA5}">
                      <a16:colId xmlns:a16="http://schemas.microsoft.com/office/drawing/2014/main" val="2135031222"/>
                    </a:ext>
                  </a:extLst>
                </a:gridCol>
                <a:gridCol w="4495800">
                  <a:extLst>
                    <a:ext uri="{9D8B030D-6E8A-4147-A177-3AD203B41FA5}">
                      <a16:colId xmlns:a16="http://schemas.microsoft.com/office/drawing/2014/main" val="1321123641"/>
                    </a:ext>
                  </a:extLst>
                </a:gridCol>
              </a:tblGrid>
              <a:tr h="533400">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1a - Encourage high school completion</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5c -</a:t>
                      </a:r>
                      <a:r>
                        <a:rPr lang="en-US" sz="1400" b="0" kern="1200" dirty="0">
                          <a:solidFill>
                            <a:schemeClr val="tx1"/>
                          </a:solidFill>
                          <a:effectLst/>
                          <a:latin typeface="Calibri" panose="020F0502020204030204" pitchFamily="34" charset="0"/>
                          <a:ea typeface="+mn-ea"/>
                          <a:cs typeface="Calibri" panose="020F0502020204030204" pitchFamily="34" charset="0"/>
                        </a:rPr>
                        <a:t>Assure that opportunities are available for physical activity year-round, even during pandemics and other unanticipated events.</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365410285"/>
                  </a:ext>
                </a:extLst>
              </a:tr>
              <a:tr h="104563">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1b - Enable college education</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b="0" dirty="0">
                          <a:solidFill>
                            <a:schemeClr val="tx1"/>
                          </a:solidFill>
                          <a:effectLst/>
                          <a:latin typeface="Calibri" panose="020F0502020204030204" pitchFamily="34" charset="0"/>
                          <a:cs typeface="Calibri" panose="020F0502020204030204" pitchFamily="34" charset="0"/>
                        </a:rPr>
                        <a:t>6 - </a:t>
                      </a:r>
                      <a:r>
                        <a:rPr lang="en-US" sz="1400" kern="1200" dirty="0">
                          <a:solidFill>
                            <a:schemeClr val="tx1"/>
                          </a:solidFill>
                          <a:effectLst/>
                          <a:latin typeface="Calibri" panose="020F0502020204030204" pitchFamily="34" charset="0"/>
                          <a:ea typeface="+mn-ea"/>
                          <a:cs typeface="Calibri" panose="020F0502020204030204" pitchFamily="34" charset="0"/>
                        </a:rPr>
                        <a:t>Assure that annual wellness visits address alcohol consumption in moderation</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621168731"/>
                  </a:ext>
                </a:extLst>
              </a:tr>
              <a:tr h="465666">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2 -   </a:t>
                      </a:r>
                      <a:r>
                        <a:rPr lang="en-US" sz="1400" kern="1200" dirty="0">
                          <a:solidFill>
                            <a:schemeClr val="tx1"/>
                          </a:solidFill>
                          <a:effectLst/>
                          <a:latin typeface="Calibri" panose="020F0502020204030204" pitchFamily="34" charset="0"/>
                          <a:ea typeface="+mn-ea"/>
                          <a:cs typeface="Calibri" panose="020F0502020204030204" pitchFamily="34" charset="0"/>
                        </a:rPr>
                        <a:t>Work with the COAs to establish programs to prevent social isolation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b="0" dirty="0">
                          <a:solidFill>
                            <a:schemeClr val="tx1"/>
                          </a:solidFill>
                          <a:effectLst/>
                          <a:latin typeface="Calibri" panose="020F0502020204030204" pitchFamily="34" charset="0"/>
                          <a:cs typeface="Calibri" panose="020F0502020204030204" pitchFamily="34" charset="0"/>
                        </a:rPr>
                        <a:t>7 - </a:t>
                      </a:r>
                      <a:r>
                        <a:rPr lang="en-US" sz="1400" kern="1200" dirty="0">
                          <a:solidFill>
                            <a:schemeClr val="tx1"/>
                          </a:solidFill>
                          <a:effectLst/>
                          <a:latin typeface="Calibri" panose="020F0502020204030204" pitchFamily="34" charset="0"/>
                          <a:ea typeface="+mn-ea"/>
                          <a:cs typeface="Calibri" panose="020F0502020204030204" pitchFamily="34" charset="0"/>
                        </a:rPr>
                        <a:t>Assure that annual wellness visits address smoking cessation </a:t>
                      </a:r>
                    </a:p>
                    <a:p>
                      <a:pPr marL="0" marR="0">
                        <a:lnSpc>
                          <a:spcPct val="107000"/>
                        </a:lnSpc>
                        <a:spcBef>
                          <a:spcPts val="0"/>
                        </a:spcBef>
                        <a:spcAft>
                          <a:spcPts val="0"/>
                        </a:spcAft>
                      </a:pP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224270892"/>
                  </a:ext>
                </a:extLst>
              </a:tr>
              <a:tr h="490029">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3 -  Screen </a:t>
                      </a:r>
                      <a:r>
                        <a:rPr lang="en-US" sz="1400" kern="1200" dirty="0">
                          <a:solidFill>
                            <a:schemeClr val="tx1"/>
                          </a:solidFill>
                          <a:effectLst/>
                          <a:latin typeface="Calibri" panose="020F0502020204030204" pitchFamily="34" charset="0"/>
                          <a:ea typeface="+mn-ea"/>
                          <a:cs typeface="Calibri" panose="020F0502020204030204" pitchFamily="34" charset="0"/>
                        </a:rPr>
                        <a:t>for depression and assure resources are available to treat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8 - </a:t>
                      </a:r>
                      <a:r>
                        <a:rPr lang="en-US" sz="1400" kern="1200" dirty="0">
                          <a:solidFill>
                            <a:schemeClr val="tx1"/>
                          </a:solidFill>
                          <a:effectLst/>
                          <a:latin typeface="Calibri" panose="020F0502020204030204" pitchFamily="34" charset="0"/>
                          <a:ea typeface="+mn-ea"/>
                          <a:cs typeface="Calibri" panose="020F0502020204030204" pitchFamily="34" charset="0"/>
                        </a:rPr>
                        <a:t>Assure that individuals and physicians are informed of the benefits of detecting and treating high blood pressure</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092057650"/>
                  </a:ext>
                </a:extLst>
              </a:tr>
              <a:tr h="381000">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4a - Screen </a:t>
                      </a:r>
                      <a:r>
                        <a:rPr lang="en-US" sz="1400" kern="1200" dirty="0">
                          <a:solidFill>
                            <a:schemeClr val="tx1"/>
                          </a:solidFill>
                          <a:effectLst/>
                          <a:latin typeface="Calibri" panose="020F0502020204030204" pitchFamily="34" charset="0"/>
                          <a:ea typeface="+mn-ea"/>
                          <a:cs typeface="Calibri" panose="020F0502020204030204" pitchFamily="34" charset="0"/>
                        </a:rPr>
                        <a:t>for obesity at any age and assure resources are available to treat</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9 - </a:t>
                      </a:r>
                      <a:r>
                        <a:rPr lang="en-US" sz="1400" kern="1200" dirty="0">
                          <a:solidFill>
                            <a:schemeClr val="tx1"/>
                          </a:solidFill>
                          <a:effectLst/>
                          <a:latin typeface="Calibri" panose="020F0502020204030204" pitchFamily="34" charset="0"/>
                          <a:ea typeface="+mn-ea"/>
                          <a:cs typeface="Calibri" panose="020F0502020204030204" pitchFamily="34" charset="0"/>
                        </a:rPr>
                        <a:t>Encourage a reduction of diabetes by targeting obesity</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049859447"/>
                  </a:ext>
                </a:extLst>
              </a:tr>
              <a:tr h="491067">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4b - </a:t>
                      </a:r>
                      <a:r>
                        <a:rPr lang="en-US" sz="1400" kern="1200" dirty="0">
                          <a:solidFill>
                            <a:schemeClr val="tx1"/>
                          </a:solidFill>
                          <a:effectLst/>
                          <a:latin typeface="Calibri" panose="020F0502020204030204" pitchFamily="34" charset="0"/>
                          <a:ea typeface="+mn-ea"/>
                          <a:cs typeface="Calibri" panose="020F0502020204030204" pitchFamily="34" charset="0"/>
                        </a:rPr>
                        <a:t>Assure that restaurants and other food-service industries enable customers to make healthy choices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10 - </a:t>
                      </a:r>
                      <a:r>
                        <a:rPr lang="en-US" sz="1400" b="0" kern="1200" dirty="0">
                          <a:solidFill>
                            <a:schemeClr val="tx1"/>
                          </a:solidFill>
                          <a:effectLst/>
                          <a:latin typeface="Calibri" panose="020F0502020204030204" pitchFamily="34" charset="0"/>
                          <a:ea typeface="+mn-ea"/>
                          <a:cs typeface="Calibri" panose="020F0502020204030204" pitchFamily="34" charset="0"/>
                        </a:rPr>
                        <a:t>E</a:t>
                      </a:r>
                      <a:r>
                        <a:rPr lang="en-US" sz="1400" kern="1200" dirty="0">
                          <a:solidFill>
                            <a:schemeClr val="tx1"/>
                          </a:solidFill>
                          <a:effectLst/>
                          <a:latin typeface="Calibri" panose="020F0502020204030204" pitchFamily="34" charset="0"/>
                          <a:ea typeface="+mn-ea"/>
                          <a:cs typeface="Calibri" panose="020F0502020204030204" pitchFamily="34" charset="0"/>
                        </a:rPr>
                        <a:t>ncourage people of all ages to reduce their risk of head injuries by wearing helmets for relevant sports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70093168"/>
                  </a:ext>
                </a:extLst>
              </a:tr>
              <a:tr h="491067">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4c - </a:t>
                      </a:r>
                      <a:r>
                        <a:rPr lang="en-US" sz="1400" kern="1200" dirty="0">
                          <a:solidFill>
                            <a:schemeClr val="tx1"/>
                          </a:solidFill>
                          <a:effectLst/>
                          <a:latin typeface="Calibri" panose="020F0502020204030204" pitchFamily="34" charset="0"/>
                          <a:ea typeface="+mn-ea"/>
                          <a:cs typeface="Calibri" panose="020F0502020204030204" pitchFamily="34" charset="0"/>
                        </a:rPr>
                        <a:t>Assure that restaurants and other food-service industries do not package multi-serving foods and beverages in single-serving containers</a:t>
                      </a:r>
                      <a:r>
                        <a:rPr lang="en-US" sz="1400" b="0" dirty="0">
                          <a:solidFill>
                            <a:schemeClr val="tx1"/>
                          </a:solidFill>
                          <a:effectLst/>
                          <a:latin typeface="Calibri" panose="020F0502020204030204" pitchFamily="34" charset="0"/>
                          <a:cs typeface="Calibri" panose="020F0502020204030204" pitchFamily="34" charset="0"/>
                        </a:rPr>
                        <a:t>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11 - </a:t>
                      </a:r>
                      <a:r>
                        <a:rPr lang="en-US" sz="1400" kern="1200" dirty="0">
                          <a:solidFill>
                            <a:schemeClr val="tx1"/>
                          </a:solidFill>
                          <a:effectLst/>
                          <a:latin typeface="Calibri" panose="020F0502020204030204" pitchFamily="34" charset="0"/>
                          <a:ea typeface="+mn-ea"/>
                          <a:cs typeface="Calibri" panose="020F0502020204030204" pitchFamily="34" charset="0"/>
                        </a:rPr>
                        <a:t>Assure that all individuals have access to hearing screening, earwax removal, and hearing aids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638191154"/>
                  </a:ext>
                </a:extLst>
              </a:tr>
              <a:tr h="475041">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5a - </a:t>
                      </a:r>
                      <a:r>
                        <a:rPr lang="en-US" sz="1400" kern="1200" dirty="0">
                          <a:solidFill>
                            <a:schemeClr val="tx1"/>
                          </a:solidFill>
                          <a:effectLst/>
                          <a:latin typeface="Calibri" panose="020F0502020204030204" pitchFamily="34" charset="0"/>
                          <a:ea typeface="+mn-ea"/>
                          <a:cs typeface="Calibri" panose="020F0502020204030204" pitchFamily="34" charset="0"/>
                        </a:rPr>
                        <a:t>Encourage physical activity in students at least 3 times per week</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12 - </a:t>
                      </a:r>
                      <a:r>
                        <a:rPr lang="en-US" sz="1400" kern="1200" dirty="0">
                          <a:solidFill>
                            <a:schemeClr val="tx1"/>
                          </a:solidFill>
                          <a:effectLst/>
                          <a:latin typeface="Calibri" panose="020F0502020204030204" pitchFamily="34" charset="0"/>
                          <a:ea typeface="+mn-ea"/>
                          <a:cs typeface="Calibri" panose="020F0502020204030204" pitchFamily="34" charset="0"/>
                        </a:rPr>
                        <a:t>Establish measures to reduce air pollution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4080592370"/>
                  </a:ext>
                </a:extLst>
              </a:tr>
              <a:tr h="49106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b="0" dirty="0">
                          <a:solidFill>
                            <a:schemeClr val="tx1"/>
                          </a:solidFill>
                          <a:effectLst/>
                          <a:latin typeface="Calibri" panose="020F0502020204030204" pitchFamily="34" charset="0"/>
                          <a:cs typeface="Calibri" panose="020F0502020204030204" pitchFamily="34" charset="0"/>
                        </a:rPr>
                        <a:t>5b - </a:t>
                      </a:r>
                      <a:r>
                        <a:rPr lang="en-US" sz="1400" kern="1200" dirty="0">
                          <a:solidFill>
                            <a:schemeClr val="tx1"/>
                          </a:solidFill>
                          <a:effectLst/>
                          <a:latin typeface="Calibri" panose="020F0502020204030204" pitchFamily="34" charset="0"/>
                          <a:ea typeface="+mn-ea"/>
                          <a:cs typeface="Calibri" panose="020F0502020204030204" pitchFamily="34" charset="0"/>
                        </a:rPr>
                        <a:t>Encourage physical activity and availability at any age including older adults</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b="0" dirty="0">
                          <a:solidFill>
                            <a:schemeClr val="tx1"/>
                          </a:solidFill>
                          <a:effectLst/>
                          <a:latin typeface="Calibri" panose="020F0502020204030204" pitchFamily="34" charset="0"/>
                          <a:cs typeface="Calibri" panose="020F0502020204030204" pitchFamily="34" charset="0"/>
                        </a:rPr>
                        <a:t>13 - </a:t>
                      </a:r>
                      <a:r>
                        <a:rPr lang="en-US" sz="1400" kern="1200" dirty="0">
                          <a:solidFill>
                            <a:schemeClr val="tx1"/>
                          </a:solidFill>
                          <a:effectLst/>
                          <a:latin typeface="Calibri" panose="020F0502020204030204" pitchFamily="34" charset="0"/>
                          <a:ea typeface="+mn-ea"/>
                          <a:cs typeface="Calibri" panose="020F0502020204030204" pitchFamily="34" charset="0"/>
                        </a:rPr>
                        <a:t>Establish programs to target low income and underserved populations who are at greatest risk of dementia </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765080318"/>
                  </a:ext>
                </a:extLst>
              </a:tr>
            </a:tbl>
          </a:graphicData>
        </a:graphic>
      </p:graphicFrame>
    </p:spTree>
    <p:extLst>
      <p:ext uri="{BB962C8B-B14F-4D97-AF65-F5344CB8AC3E}">
        <p14:creationId xmlns:p14="http://schemas.microsoft.com/office/powerpoint/2010/main" val="40729155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113-043C-4654-8308-8E928D24CB0A}"/>
              </a:ext>
            </a:extLst>
          </p:cNvPr>
          <p:cNvSpPr>
            <a:spLocks noGrp="1"/>
          </p:cNvSpPr>
          <p:nvPr>
            <p:ph type="title"/>
          </p:nvPr>
        </p:nvSpPr>
        <p:spPr>
          <a:xfrm>
            <a:off x="740229" y="152967"/>
            <a:ext cx="6477000" cy="522287"/>
          </a:xfrm>
        </p:spPr>
        <p:txBody>
          <a:bodyPr/>
          <a:lstStyle/>
          <a:p>
            <a:br>
              <a:rPr kumimoji="0" lang="en-US" altLang="en-US" sz="800" b="0" i="0" u="none" strike="noStrike" cap="none" normalizeH="0" baseline="0" dirty="0">
                <a:ln>
                  <a:noFill/>
                </a:ln>
                <a:solidFill>
                  <a:schemeClr val="tx1"/>
                </a:solidFill>
                <a:effectLst/>
              </a:rPr>
            </a:br>
            <a:r>
              <a:rPr lang="en-US" altLang="en-US" sz="2500" dirty="0"/>
              <a:t>Linkages Within the Alzheimer’s State Plan</a:t>
            </a:r>
            <a:endParaRPr lang="en-US" sz="2500" dirty="0"/>
          </a:p>
        </p:txBody>
      </p:sp>
      <p:sp>
        <p:nvSpPr>
          <p:cNvPr id="3" name="Content Placeholder 2">
            <a:extLst>
              <a:ext uri="{FF2B5EF4-FFF2-40B4-BE49-F238E27FC236}">
                <a16:creationId xmlns:a16="http://schemas.microsoft.com/office/drawing/2014/main" id="{867FEB18-EB04-47AB-87E6-40DBADE93F81}"/>
              </a:ext>
            </a:extLst>
          </p:cNvPr>
          <p:cNvSpPr>
            <a:spLocks noGrp="1"/>
          </p:cNvSpPr>
          <p:nvPr>
            <p:ph sz="half" idx="1"/>
          </p:nvPr>
        </p:nvSpPr>
        <p:spPr>
          <a:xfrm>
            <a:off x="533400" y="1066800"/>
            <a:ext cx="8077200" cy="5333999"/>
          </a:xfrm>
        </p:spPr>
        <p:txBody>
          <a:bodyPr/>
          <a:lstStyle/>
          <a:p>
            <a:pPr marL="0" indent="0" algn="ctr">
              <a:spcAft>
                <a:spcPts val="0"/>
              </a:spcAft>
              <a:buNone/>
            </a:pPr>
            <a:r>
              <a:rPr kumimoji="0" lang="en-US" altLang="en-US" sz="2000" b="1"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Describes Linkages Between the </a:t>
            </a:r>
            <a:r>
              <a:rPr kumimoji="0" lang="en-US" altLang="en-US" sz="2000" b="1" i="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Quality of Care </a:t>
            </a:r>
            <a:r>
              <a:rPr kumimoji="0" lang="en-US" altLang="en-US" sz="2000" b="1"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Workgroup and the </a:t>
            </a:r>
          </a:p>
          <a:p>
            <a:pPr marL="0" indent="0" algn="ctr">
              <a:spcAft>
                <a:spcPts val="0"/>
              </a:spcAft>
              <a:buNone/>
            </a:pPr>
            <a:r>
              <a:rPr kumimoji="0" lang="en-US" altLang="en-US" sz="2000" b="1" i="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Diagnosis and Services Navigation</a:t>
            </a:r>
            <a:r>
              <a:rPr kumimoji="0" lang="en-US" altLang="en-US" sz="2000" b="1"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Workgroup, 2021-2022</a:t>
            </a:r>
            <a:endParaRPr lang="en-US" sz="2000" dirty="0"/>
          </a:p>
        </p:txBody>
      </p:sp>
      <p:sp>
        <p:nvSpPr>
          <p:cNvPr id="4" name="Arrow: Left-Right 3">
            <a:extLst>
              <a:ext uri="{FF2B5EF4-FFF2-40B4-BE49-F238E27FC236}">
                <a16:creationId xmlns:a16="http://schemas.microsoft.com/office/drawing/2014/main" id="{0E71F98D-3314-4718-9266-9B77B8CB1FF3}"/>
              </a:ext>
            </a:extLst>
          </p:cNvPr>
          <p:cNvSpPr/>
          <p:nvPr/>
        </p:nvSpPr>
        <p:spPr>
          <a:xfrm>
            <a:off x="3848100" y="2575320"/>
            <a:ext cx="781050" cy="484505"/>
          </a:xfrm>
          <a:prstGeom prst="leftRightArrow">
            <a:avLst/>
          </a:prstGeom>
          <a:solidFill>
            <a:srgbClr val="DAE7F6"/>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Rectangle: Rounded Corners 34">
            <a:extLst>
              <a:ext uri="{FF2B5EF4-FFF2-40B4-BE49-F238E27FC236}">
                <a16:creationId xmlns:a16="http://schemas.microsoft.com/office/drawing/2014/main" id="{656369C4-193B-45C0-BE91-6ED3B7D6CEF7}"/>
              </a:ext>
            </a:extLst>
          </p:cNvPr>
          <p:cNvSpPr>
            <a:spLocks noChangeArrowheads="1"/>
          </p:cNvSpPr>
          <p:nvPr/>
        </p:nvSpPr>
        <p:spPr bwMode="auto">
          <a:xfrm>
            <a:off x="1152525" y="1979373"/>
            <a:ext cx="2524125" cy="1676400"/>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Quality of Care</a:t>
            </a:r>
            <a:endParaRPr kumimoji="0" lang="en-US" altLang="en-US" sz="600" b="0" i="0" u="none" strike="noStrike" cap="none" normalizeH="0" baseline="0" dirty="0">
              <a:ln>
                <a:noFill/>
              </a:ln>
              <a:solidFill>
                <a:srgbClr val="C00000"/>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(Recommendation #1)</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Develop a person directed care plan framework and template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Rounded Corners 33">
            <a:extLst>
              <a:ext uri="{FF2B5EF4-FFF2-40B4-BE49-F238E27FC236}">
                <a16:creationId xmlns:a16="http://schemas.microsoft.com/office/drawing/2014/main" id="{5DF1030D-BA3E-43E6-9160-FDF1866D03CF}"/>
              </a:ext>
            </a:extLst>
          </p:cNvPr>
          <p:cNvSpPr>
            <a:spLocks noChangeArrowheads="1"/>
          </p:cNvSpPr>
          <p:nvPr/>
        </p:nvSpPr>
        <p:spPr bwMode="auto">
          <a:xfrm>
            <a:off x="4800600" y="2007948"/>
            <a:ext cx="2952750" cy="1619250"/>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Diagnosis and Services Navigation</a:t>
            </a:r>
            <a:endParaRPr kumimoji="0" lang="en-US" altLang="en-US" sz="600" b="0" i="0" u="none" strike="noStrike" cap="none" normalizeH="0" baseline="0" dirty="0">
              <a:ln>
                <a:noFill/>
              </a:ln>
              <a:solidFill>
                <a:srgbClr val="C0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(Recommendation #2)</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Ensure that after a dementia diagnosis, individuals and their families have access to comprehensive information and care planning services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Arrow: Left-Right 36">
            <a:extLst>
              <a:ext uri="{FF2B5EF4-FFF2-40B4-BE49-F238E27FC236}">
                <a16:creationId xmlns:a16="http://schemas.microsoft.com/office/drawing/2014/main" id="{1AEEBFF5-4FB9-400F-8E8B-C7248B5C05FD}"/>
              </a:ext>
            </a:extLst>
          </p:cNvPr>
          <p:cNvSpPr>
            <a:spLocks noChangeArrowheads="1"/>
          </p:cNvSpPr>
          <p:nvPr/>
        </p:nvSpPr>
        <p:spPr bwMode="auto">
          <a:xfrm>
            <a:off x="1176337" y="3743005"/>
            <a:ext cx="6286500" cy="2581275"/>
          </a:xfrm>
          <a:prstGeom prst="leftRightArrow">
            <a:avLst>
              <a:gd name="adj1" fmla="val 50000"/>
              <a:gd name="adj2" fmla="val 50005"/>
            </a:avLst>
          </a:prstGeom>
          <a:solidFill>
            <a:srgbClr val="DAE7F6"/>
          </a:solidFill>
          <a:ln w="25400">
            <a:solidFill>
              <a:srgbClr val="243F6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a:t>
            </a:r>
            <a:r>
              <a:rPr kumimoji="0" lang="en-US" altLang="en-US" sz="1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Quality of Care Workgroup</a:t>
            </a:r>
            <a:r>
              <a:rPr kumimoji="0" lang="en-US" altLang="en-US" sz="1200" b="0"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will remain informed of the </a:t>
            </a:r>
            <a:r>
              <a:rPr kumimoji="0" lang="en-US" altLang="en-US" sz="1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Diagnosis and Services Navigation Workgroup’s </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efforts around establishing: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 road map to services and supports;</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support and strategies for unaccompanied/unsupported individuals; and </a:t>
            </a:r>
            <a:endParaRPr kumimoji="0" lang="en-US" altLang="en-US" sz="600" b="0" i="0" u="none" strike="noStrike" cap="none" normalizeH="0" baseline="0" dirty="0">
              <a:ln>
                <a:noFill/>
              </a:ln>
              <a:solidFill>
                <a:schemeClr val="tx1"/>
              </a:solidFill>
              <a:effectLst/>
            </a:endParaRPr>
          </a:p>
          <a:p>
            <a:pPr marL="174625" indent="-174625" eaLnBrk="0" fontAlgn="base" hangingPunct="0">
              <a:spcBef>
                <a:spcPct val="0"/>
              </a:spcBef>
              <a:spcAft>
                <a:spcPct val="0"/>
              </a:spcAft>
              <a:buFontTx/>
              <a:buChar char="•"/>
            </a:pPr>
            <a:r>
              <a:rPr lang="en-US" altLang="en-US" sz="1200" dirty="0">
                <a:solidFill>
                  <a:srgbClr val="000000"/>
                </a:solidFill>
                <a:latin typeface="Calibri" panose="020F0502020204030204" pitchFamily="34" charset="0"/>
                <a:cs typeface="Times New Roman" panose="02020603050405020304" pitchFamily="18" charset="0"/>
              </a:rPr>
              <a:t>an expanded Dementia Care Coordination Program of the Alzheimer’s   Association, MA/NH Chapter.</a:t>
            </a:r>
          </a:p>
        </p:txBody>
      </p:sp>
      <p:sp>
        <p:nvSpPr>
          <p:cNvPr id="9" name="Rectangle 9">
            <a:extLst>
              <a:ext uri="{FF2B5EF4-FFF2-40B4-BE49-F238E27FC236}">
                <a16:creationId xmlns:a16="http://schemas.microsoft.com/office/drawing/2014/main" id="{4B404996-7F41-4EA0-BDFD-FD1F93D09F34}"/>
              </a:ext>
            </a:extLst>
          </p:cNvPr>
          <p:cNvSpPr>
            <a:spLocks noChangeArrowheads="1"/>
          </p:cNvSpPr>
          <p:nvPr/>
        </p:nvSpPr>
        <p:spPr bwMode="auto">
          <a:xfrm>
            <a:off x="381000" y="43513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150" algn="l"/>
              </a:tabLst>
              <a:defRPr>
                <a:solidFill>
                  <a:schemeClr val="tx1"/>
                </a:solidFill>
                <a:latin typeface="Arial" panose="020B0604020202020204" pitchFamily="34" charset="0"/>
              </a:defRPr>
            </a:lvl1pPr>
            <a:lvl2pPr eaLnBrk="0" fontAlgn="base" hangingPunct="0">
              <a:spcBef>
                <a:spcPct val="0"/>
              </a:spcBef>
              <a:spcAft>
                <a:spcPct val="0"/>
              </a:spcAft>
              <a:tabLst>
                <a:tab pos="57150" algn="l"/>
              </a:tabLst>
              <a:defRPr>
                <a:solidFill>
                  <a:schemeClr val="tx1"/>
                </a:solidFill>
                <a:latin typeface="Arial" panose="020B0604020202020204" pitchFamily="34" charset="0"/>
              </a:defRPr>
            </a:lvl2pPr>
            <a:lvl3pPr eaLnBrk="0" fontAlgn="base" hangingPunct="0">
              <a:spcBef>
                <a:spcPct val="0"/>
              </a:spcBef>
              <a:spcAft>
                <a:spcPct val="0"/>
              </a:spcAft>
              <a:tabLst>
                <a:tab pos="57150" algn="l"/>
              </a:tabLst>
              <a:defRPr>
                <a:solidFill>
                  <a:schemeClr val="tx1"/>
                </a:solidFill>
                <a:latin typeface="Arial" panose="020B0604020202020204" pitchFamily="34" charset="0"/>
              </a:defRPr>
            </a:lvl3pPr>
            <a:lvl4pPr eaLnBrk="0" fontAlgn="base" hangingPunct="0">
              <a:spcBef>
                <a:spcPct val="0"/>
              </a:spcBef>
              <a:spcAft>
                <a:spcPct val="0"/>
              </a:spcAft>
              <a:tabLst>
                <a:tab pos="57150" algn="l"/>
              </a:tabLst>
              <a:defRPr>
                <a:solidFill>
                  <a:schemeClr val="tx1"/>
                </a:solidFill>
                <a:latin typeface="Arial" panose="020B0604020202020204" pitchFamily="34" charset="0"/>
              </a:defRPr>
            </a:lvl4pPr>
            <a:lvl5pPr eaLnBrk="0" fontAlgn="base" hangingPunct="0">
              <a:spcBef>
                <a:spcPct val="0"/>
              </a:spcBef>
              <a:spcAft>
                <a:spcPct val="0"/>
              </a:spcAft>
              <a:tabLst>
                <a:tab pos="57150" algn="l"/>
              </a:tabLst>
              <a:defRPr>
                <a:solidFill>
                  <a:schemeClr val="tx1"/>
                </a:solidFill>
                <a:latin typeface="Arial" panose="020B0604020202020204" pitchFamily="34" charset="0"/>
              </a:defRPr>
            </a:lvl5pPr>
            <a:lvl6pPr eaLnBrk="0" fontAlgn="base" hangingPunct="0">
              <a:spcBef>
                <a:spcPct val="0"/>
              </a:spcBef>
              <a:spcAft>
                <a:spcPct val="0"/>
              </a:spcAft>
              <a:tabLst>
                <a:tab pos="57150" algn="l"/>
              </a:tabLst>
              <a:defRPr>
                <a:solidFill>
                  <a:schemeClr val="tx1"/>
                </a:solidFill>
                <a:latin typeface="Arial" panose="020B0604020202020204" pitchFamily="34" charset="0"/>
              </a:defRPr>
            </a:lvl6pPr>
            <a:lvl7pPr eaLnBrk="0" fontAlgn="base" hangingPunct="0">
              <a:spcBef>
                <a:spcPct val="0"/>
              </a:spcBef>
              <a:spcAft>
                <a:spcPct val="0"/>
              </a:spcAft>
              <a:tabLst>
                <a:tab pos="57150" algn="l"/>
              </a:tabLst>
              <a:defRPr>
                <a:solidFill>
                  <a:schemeClr val="tx1"/>
                </a:solidFill>
                <a:latin typeface="Arial" panose="020B0604020202020204" pitchFamily="34" charset="0"/>
              </a:defRPr>
            </a:lvl7pPr>
            <a:lvl8pPr eaLnBrk="0" fontAlgn="base" hangingPunct="0">
              <a:spcBef>
                <a:spcPct val="0"/>
              </a:spcBef>
              <a:spcAft>
                <a:spcPct val="0"/>
              </a:spcAft>
              <a:tabLst>
                <a:tab pos="57150" algn="l"/>
              </a:tabLst>
              <a:defRPr>
                <a:solidFill>
                  <a:schemeClr val="tx1"/>
                </a:solidFill>
                <a:latin typeface="Arial" panose="020B0604020202020204" pitchFamily="34" charset="0"/>
              </a:defRPr>
            </a:lvl8pPr>
            <a:lvl9pPr eaLnBrk="0" fontAlgn="base" hangingPunct="0">
              <a:spcBef>
                <a:spcPct val="0"/>
              </a:spcBef>
              <a:spcAft>
                <a:spcPct val="0"/>
              </a:spcAft>
              <a:tabLst>
                <a:tab pos="571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57150" algn="l"/>
              </a:tabLst>
            </a:pPr>
            <a:br>
              <a:rPr kumimoji="0" lang="en-US" altLang="en-US" sz="6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 algn="l"/>
              </a:tabLst>
            </a:pPr>
            <a:br>
              <a:rPr kumimoji="0" lang="en-US" altLang="en-US" sz="1400" b="1" i="1"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br>
              <a:rPr kumimoji="0" lang="en-US" altLang="en-US" sz="1400" b="1" i="1"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br>
              <a:rPr kumimoji="0" lang="en-US" altLang="en-US" sz="1400" b="1" i="1"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br>
              <a:rPr kumimoji="0" lang="en-US" altLang="en-US" sz="1400" b="1" i="1"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br>
              <a:rPr kumimoji="0" lang="en-US" altLang="en-US" sz="1400" b="1" i="1"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15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2162893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CC70F-47C5-486F-B14C-FFB87FF2635F}"/>
              </a:ext>
            </a:extLst>
          </p:cNvPr>
          <p:cNvSpPr>
            <a:spLocks noGrp="1"/>
          </p:cNvSpPr>
          <p:nvPr>
            <p:ph type="title"/>
          </p:nvPr>
        </p:nvSpPr>
        <p:spPr>
          <a:xfrm>
            <a:off x="685800" y="109538"/>
            <a:ext cx="6234830" cy="762000"/>
          </a:xfrm>
        </p:spPr>
        <p:txBody>
          <a:bodyPr/>
          <a:lstStyle/>
          <a:p>
            <a:r>
              <a:rPr lang="en-US" altLang="en-US" sz="2500" dirty="0">
                <a:latin typeface="Calibri" panose="020F0502020204030204" pitchFamily="34" charset="0"/>
                <a:cs typeface="Calibri" panose="020F0502020204030204" pitchFamily="34" charset="0"/>
              </a:rPr>
              <a:t>Linkages Within the Alzheimer’s State Plan</a:t>
            </a:r>
            <a:endParaRPr lang="en-US" sz="25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94B44DD-B515-4979-A6C4-EA3BF39A44BF}"/>
              </a:ext>
            </a:extLst>
          </p:cNvPr>
          <p:cNvSpPr>
            <a:spLocks noGrp="1"/>
          </p:cNvSpPr>
          <p:nvPr>
            <p:ph sz="half" idx="1"/>
          </p:nvPr>
        </p:nvSpPr>
        <p:spPr>
          <a:xfrm>
            <a:off x="533400" y="974020"/>
            <a:ext cx="8001000" cy="5426780"/>
          </a:xfrm>
        </p:spPr>
        <p:txBody>
          <a:bodyPr/>
          <a:lstStyle/>
          <a:p>
            <a:pPr marL="0" indent="0" algn="ctr">
              <a:spcAft>
                <a:spcPts val="0"/>
              </a:spcAft>
              <a:buNone/>
            </a:pPr>
            <a:endParaRPr kumimoji="0" lang="en-US" altLang="en-US" sz="1100" b="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spcAft>
                <a:spcPts val="0"/>
              </a:spcAft>
              <a:buNone/>
            </a:pPr>
            <a:r>
              <a:rPr kumimoji="0" lang="en-US" altLang="en-US" sz="2000" b="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Describes Linkages Between the </a:t>
            </a:r>
            <a:r>
              <a:rPr kumimoji="0" lang="en-US" altLang="en-US" sz="2000" b="1" i="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Diagnosis and Services Navigation</a:t>
            </a:r>
            <a:r>
              <a:rPr kumimoji="0" lang="en-US" altLang="en-US" sz="2000" b="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2000" b="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Workgroup and the </a:t>
            </a:r>
            <a:r>
              <a:rPr lang="en-US" altLang="en-US" sz="2000" i="1" dirty="0">
                <a:solidFill>
                  <a:srgbClr val="C00000"/>
                </a:solidFill>
                <a:cs typeface="Times New Roman" panose="02020603050405020304" pitchFamily="18" charset="0"/>
              </a:rPr>
              <a:t>Caregiver Support and Public Awareness </a:t>
            </a:r>
            <a:r>
              <a:rPr kumimoji="0" lang="en-US" altLang="en-US" sz="2000" b="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Workgroup, 2021-2022</a:t>
            </a:r>
            <a:endParaRPr lang="en-US" sz="2000" dirty="0">
              <a:solidFill>
                <a:schemeClr val="tx1"/>
              </a:solidFill>
            </a:endParaRPr>
          </a:p>
          <a:p>
            <a:pPr marL="0" indent="0">
              <a:buNone/>
            </a:pPr>
            <a:endParaRPr lang="en-US" dirty="0"/>
          </a:p>
        </p:txBody>
      </p:sp>
      <p:sp>
        <p:nvSpPr>
          <p:cNvPr id="5" name="Arrow: Left-Right 4">
            <a:extLst>
              <a:ext uri="{FF2B5EF4-FFF2-40B4-BE49-F238E27FC236}">
                <a16:creationId xmlns:a16="http://schemas.microsoft.com/office/drawing/2014/main" id="{258E799B-02CB-4DF7-9402-8D56BDD79423}"/>
              </a:ext>
            </a:extLst>
          </p:cNvPr>
          <p:cNvSpPr/>
          <p:nvPr/>
        </p:nvSpPr>
        <p:spPr>
          <a:xfrm>
            <a:off x="4115343" y="2505077"/>
            <a:ext cx="933450" cy="484505"/>
          </a:xfrm>
          <a:prstGeom prst="leftRightArrow">
            <a:avLst/>
          </a:prstGeom>
          <a:solidFill>
            <a:srgbClr val="DAE7F6"/>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6" name="Rectangle: Rounded Corners 39">
            <a:extLst>
              <a:ext uri="{FF2B5EF4-FFF2-40B4-BE49-F238E27FC236}">
                <a16:creationId xmlns:a16="http://schemas.microsoft.com/office/drawing/2014/main" id="{0FE963DD-A640-4B13-A87A-FAD9541E9E51}"/>
              </a:ext>
            </a:extLst>
          </p:cNvPr>
          <p:cNvSpPr>
            <a:spLocks noChangeArrowheads="1"/>
          </p:cNvSpPr>
          <p:nvPr/>
        </p:nvSpPr>
        <p:spPr bwMode="auto">
          <a:xfrm>
            <a:off x="5257800" y="2182289"/>
            <a:ext cx="3606432" cy="1193088"/>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p>
            <a:pPr marL="0" marR="0" lvl="0" indent="17145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C00000"/>
                </a:solidFill>
                <a:latin typeface="Calibri" panose="020F0502020204030204" pitchFamily="34" charset="0"/>
                <a:cs typeface="Times New Roman" panose="02020603050405020304" pitchFamily="18" charset="0"/>
              </a:rPr>
              <a:t>Caregiver Support and Public Awareness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(Recommendation #2)</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Place on the </a:t>
            </a:r>
            <a:r>
              <a:rPr kumimoji="0" lang="en-US" altLang="en-US" sz="12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Massachusetts Executive Office of Elder Affairs (EOEA) </a:t>
            </a: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website, an overview of statewide services, supports, and pathways for people living with dementia and their caregivers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Rounded Corners 37">
            <a:extLst>
              <a:ext uri="{FF2B5EF4-FFF2-40B4-BE49-F238E27FC236}">
                <a16:creationId xmlns:a16="http://schemas.microsoft.com/office/drawing/2014/main" id="{396A31D8-BBE7-49DD-9FFC-59B7E6E2336D}"/>
              </a:ext>
            </a:extLst>
          </p:cNvPr>
          <p:cNvSpPr>
            <a:spLocks noChangeArrowheads="1"/>
          </p:cNvSpPr>
          <p:nvPr/>
        </p:nvSpPr>
        <p:spPr bwMode="auto">
          <a:xfrm>
            <a:off x="388074" y="2119284"/>
            <a:ext cx="3599360" cy="1256093"/>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Diagnosis and Services Navigation</a:t>
            </a:r>
            <a:endParaRPr kumimoji="0" lang="en-US" altLang="en-US" sz="600" b="0" i="0" u="none" strike="noStrike" cap="none" normalizeH="0" baseline="0" dirty="0">
              <a:ln>
                <a:noFill/>
              </a:ln>
              <a:solidFill>
                <a:srgbClr val="C0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(Recommendation #2)</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Ensure that after a dementia diagnosis, individuals and their families have access to comprehensive information and care planning services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Arrow: Left-Right 48">
            <a:extLst>
              <a:ext uri="{FF2B5EF4-FFF2-40B4-BE49-F238E27FC236}">
                <a16:creationId xmlns:a16="http://schemas.microsoft.com/office/drawing/2014/main" id="{9463C97D-D38A-4F50-92C9-A0FEBCE4EEBE}"/>
              </a:ext>
            </a:extLst>
          </p:cNvPr>
          <p:cNvSpPr>
            <a:spLocks noChangeArrowheads="1"/>
          </p:cNvSpPr>
          <p:nvPr/>
        </p:nvSpPr>
        <p:spPr bwMode="auto">
          <a:xfrm>
            <a:off x="1498600" y="3633787"/>
            <a:ext cx="6070600" cy="3114675"/>
          </a:xfrm>
          <a:prstGeom prst="leftRightArrow">
            <a:avLst>
              <a:gd name="adj1" fmla="val 50000"/>
              <a:gd name="adj2" fmla="val 50007"/>
            </a:avLst>
          </a:prstGeom>
          <a:solidFill>
            <a:srgbClr val="DAE7F6"/>
          </a:solidFill>
          <a:ln w="25400">
            <a:solidFill>
              <a:srgbClr val="243F60"/>
            </a:solidFill>
            <a:miter lim="800000"/>
            <a:headEnd/>
            <a:tailEnd/>
          </a:ln>
        </p:spPr>
        <p:txBody>
          <a:bodyPr vert="horz" wrap="square" lIns="91440" tIns="45720" rIns="91440" bIns="45720" numCol="1" anchor="ctr" anchorCtr="0" compatLnSpc="1">
            <a:prstTxWarp prst="textNoShape">
              <a:avLst/>
            </a:prstTxWarp>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While developing its road map to services and supports, the </a:t>
            </a:r>
            <a:endParaRPr kumimoji="0" lang="en-US" altLang="en-US" sz="600" b="0" i="0" u="none" strike="noStrike" cap="none" normalizeH="0" baseline="0" dirty="0">
              <a:ln>
                <a:noFill/>
              </a:ln>
              <a:solidFill>
                <a:schemeClr val="tx1"/>
              </a:solidFill>
              <a:effectLst/>
            </a:endParaRPr>
          </a:p>
          <a:p>
            <a:pPr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Diagnosis and Services Navigation Workgroup</a:t>
            </a:r>
            <a:r>
              <a:rPr kumimoji="0" lang="en-US" altLang="en-US" sz="1200" b="0"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will remain </a:t>
            </a:r>
            <a:endParaRPr kumimoji="0" lang="en-US" altLang="en-US" sz="600" b="0" i="0" u="none" strike="noStrike" cap="none" normalizeH="0" baseline="0" dirty="0">
              <a:ln>
                <a:noFill/>
              </a:ln>
              <a:solidFill>
                <a:schemeClr val="tx1"/>
              </a:solidFill>
              <a:effectLst/>
            </a:endParaRPr>
          </a:p>
          <a:p>
            <a:pPr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informed of the </a:t>
            </a:r>
            <a:r>
              <a:rPr lang="en-US" altLang="en-US" sz="1200" b="1" dirty="0">
                <a:solidFill>
                  <a:srgbClr val="C00000"/>
                </a:solidFill>
                <a:latin typeface="Calibri" panose="020F0502020204030204" pitchFamily="34" charset="0"/>
                <a:cs typeface="Times New Roman" panose="02020603050405020304" pitchFamily="18" charset="0"/>
              </a:rPr>
              <a:t>Caregiver Support and Public Awareness Workgroup’s </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efforts and progress </a:t>
            </a:r>
            <a:r>
              <a:rPr kumimoji="0" lang="en-US" altLang="en-US" sz="1200" b="1" i="0" u="none" strike="noStrike" cap="none" normalizeH="0" baseline="0" dirty="0">
                <a:ln>
                  <a:noFill/>
                </a:ln>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(via EOEA)</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around placing on EOEA’s website:</a:t>
            </a:r>
            <a:endParaRPr kumimoji="0" lang="en-US" altLang="en-US" sz="600" b="0" i="0" u="none" strike="noStrike" cap="none" normalizeH="0" baseline="0" dirty="0">
              <a:ln>
                <a:noFill/>
              </a:ln>
              <a:solidFill>
                <a:schemeClr val="tx1"/>
              </a:solidFill>
              <a:effectLst/>
            </a:endParaRPr>
          </a:p>
          <a:p>
            <a:pPr marR="0" lvl="0" indent="112713"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an overview of statewide services, supports, and pathways for </a:t>
            </a:r>
            <a:endParaRPr kumimoji="0" lang="en-US" altLang="en-US" sz="600" b="0" i="0" u="none" strike="noStrike" cap="none" normalizeH="0" baseline="0" dirty="0">
              <a:ln>
                <a:noFill/>
              </a:ln>
              <a:solidFill>
                <a:schemeClr val="tx1"/>
              </a:solidFill>
              <a:effectLst/>
            </a:endParaRPr>
          </a:p>
          <a:p>
            <a:pPr marR="0" lvl="0" indent="112713"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people living with dementia and their caregivers.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9">
            <a:extLst>
              <a:ext uri="{FF2B5EF4-FFF2-40B4-BE49-F238E27FC236}">
                <a16:creationId xmlns:a16="http://schemas.microsoft.com/office/drawing/2014/main" id="{E4E540C2-21DB-4C5D-BB83-1C573BF0D916}"/>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pPr>
            <a:br>
              <a:rPr kumimoji="0" lang="en-US" altLang="en-US" sz="1400" b="1" i="0" u="none" strike="noStrike" cap="none" normalizeH="0" baseline="0" dirty="0">
                <a:ln>
                  <a:noFill/>
                </a:ln>
                <a:solidFill>
                  <a:srgbClr val="002060"/>
                </a:solidFill>
                <a:effectLst/>
                <a:ea typeface="Calibri" panose="020F0502020204030204" pitchFamily="34" charset="0"/>
                <a:cs typeface="Times New Roman" panose="02020603050405020304" pitchFamily="18" charset="0"/>
              </a:rPr>
            </a:b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6100993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CC70F-47C5-486F-B14C-FFB87FF2635F}"/>
              </a:ext>
            </a:extLst>
          </p:cNvPr>
          <p:cNvSpPr>
            <a:spLocks noGrp="1"/>
          </p:cNvSpPr>
          <p:nvPr>
            <p:ph type="title"/>
          </p:nvPr>
        </p:nvSpPr>
        <p:spPr>
          <a:xfrm>
            <a:off x="685800" y="109538"/>
            <a:ext cx="6234830" cy="762000"/>
          </a:xfrm>
        </p:spPr>
        <p:txBody>
          <a:bodyPr/>
          <a:lstStyle/>
          <a:p>
            <a:r>
              <a:rPr lang="en-US" altLang="en-US" sz="2500" dirty="0">
                <a:latin typeface="Calibri" panose="020F0502020204030204" pitchFamily="34" charset="0"/>
                <a:cs typeface="Calibri" panose="020F0502020204030204" pitchFamily="34" charset="0"/>
              </a:rPr>
              <a:t>Linkages Within the Alzheimer’s State Plan</a:t>
            </a:r>
            <a:endParaRPr lang="en-US" sz="25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94B44DD-B515-4979-A6C4-EA3BF39A44BF}"/>
              </a:ext>
            </a:extLst>
          </p:cNvPr>
          <p:cNvSpPr>
            <a:spLocks noGrp="1"/>
          </p:cNvSpPr>
          <p:nvPr>
            <p:ph sz="half" idx="1"/>
          </p:nvPr>
        </p:nvSpPr>
        <p:spPr>
          <a:xfrm>
            <a:off x="152400" y="974020"/>
            <a:ext cx="8382000" cy="5426780"/>
          </a:xfrm>
        </p:spPr>
        <p:txBody>
          <a:bodyPr/>
          <a:lstStyle/>
          <a:p>
            <a:pPr marL="0" indent="0" algn="ctr">
              <a:spcAft>
                <a:spcPts val="0"/>
              </a:spcAft>
              <a:buNone/>
            </a:pPr>
            <a:endParaRPr kumimoji="0" lang="en-US" altLang="en-US" sz="1200" u="none" strike="noStrike" cap="none" normalizeH="0" baseline="0" dirty="0">
              <a:ln>
                <a:noFill/>
              </a:ln>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spcAft>
                <a:spcPts val="0"/>
              </a:spcAft>
              <a:buNone/>
            </a:pPr>
            <a:r>
              <a:rPr kumimoji="0" lang="en-US" altLang="en-US" sz="2000" u="none" strike="noStrike" cap="none" normalizeH="0" baseline="0" dirty="0">
                <a:ln>
                  <a:noFill/>
                </a:ln>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Describes Linkages Between the </a:t>
            </a:r>
          </a:p>
          <a:p>
            <a:pPr marL="0" indent="0" algn="ctr">
              <a:spcAft>
                <a:spcPts val="0"/>
              </a:spcAft>
              <a:buNone/>
            </a:pPr>
            <a:r>
              <a:rPr kumimoji="0" lang="en-US" altLang="en-US" sz="2000" i="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Equitable Access and Care </a:t>
            </a:r>
            <a:r>
              <a:rPr kumimoji="0" lang="en-US" altLang="en-US" sz="2000" u="none" strike="noStrike" cap="none" normalizeH="0" baseline="0" dirty="0">
                <a:ln>
                  <a:noFill/>
                </a:ln>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Workgroup and </a:t>
            </a:r>
            <a:r>
              <a:rPr kumimoji="0" lang="en-US" altLang="en-US" sz="2000" i="1"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All Workgroups</a:t>
            </a:r>
            <a:endParaRPr kumimoji="0" lang="en-US" altLang="en-US" sz="2000" i="1" u="none" strike="noStrike" cap="none" normalizeH="0" baseline="0" dirty="0">
              <a:ln>
                <a:noFill/>
              </a:ln>
              <a:solidFill>
                <a:srgbClr val="C00000"/>
              </a:solidFill>
              <a:effectLst/>
            </a:endParaRPr>
          </a:p>
          <a:p>
            <a:pPr marL="0" indent="0">
              <a:buNone/>
            </a:pPr>
            <a:endParaRPr lang="en-US" dirty="0"/>
          </a:p>
        </p:txBody>
      </p:sp>
      <p:sp>
        <p:nvSpPr>
          <p:cNvPr id="10" name="Rectangle 9">
            <a:extLst>
              <a:ext uri="{FF2B5EF4-FFF2-40B4-BE49-F238E27FC236}">
                <a16:creationId xmlns:a16="http://schemas.microsoft.com/office/drawing/2014/main" id="{E4E540C2-21DB-4C5D-BB83-1C573BF0D916}"/>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pPr>
            <a:br>
              <a:rPr kumimoji="0" lang="en-US" altLang="en-US" sz="1400" b="1" i="0" u="none" strike="noStrike" cap="none" normalizeH="0" baseline="0" dirty="0">
                <a:ln>
                  <a:noFill/>
                </a:ln>
                <a:solidFill>
                  <a:srgbClr val="002060"/>
                </a:solidFill>
                <a:effectLst/>
                <a:ea typeface="Calibri" panose="020F0502020204030204" pitchFamily="34" charset="0"/>
                <a:cs typeface="Times New Roman" panose="02020603050405020304" pitchFamily="18" charset="0"/>
              </a:rPr>
            </a:b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Arrow: Left-Right 8">
            <a:extLst>
              <a:ext uri="{FF2B5EF4-FFF2-40B4-BE49-F238E27FC236}">
                <a16:creationId xmlns:a16="http://schemas.microsoft.com/office/drawing/2014/main" id="{F3E935FC-DF8D-4936-AA26-F77FEC00D3F4}"/>
              </a:ext>
            </a:extLst>
          </p:cNvPr>
          <p:cNvSpPr/>
          <p:nvPr/>
        </p:nvSpPr>
        <p:spPr>
          <a:xfrm>
            <a:off x="4043362" y="2437645"/>
            <a:ext cx="933450" cy="484505"/>
          </a:xfrm>
          <a:prstGeom prst="leftRightArrow">
            <a:avLst/>
          </a:prstGeom>
          <a:solidFill>
            <a:srgbClr val="DAE7F6"/>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 name="Rectangle: Rounded Corners 52">
            <a:extLst>
              <a:ext uri="{FF2B5EF4-FFF2-40B4-BE49-F238E27FC236}">
                <a16:creationId xmlns:a16="http://schemas.microsoft.com/office/drawing/2014/main" id="{D268B720-D17D-49C0-8755-2FF14BC8DDF9}"/>
              </a:ext>
            </a:extLst>
          </p:cNvPr>
          <p:cNvSpPr>
            <a:spLocks noChangeArrowheads="1"/>
          </p:cNvSpPr>
          <p:nvPr/>
        </p:nvSpPr>
        <p:spPr bwMode="auto">
          <a:xfrm>
            <a:off x="5216527" y="2185781"/>
            <a:ext cx="3606800" cy="918269"/>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lvl1pPr indent="1714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7145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All Workgroups</a:t>
            </a:r>
            <a:endParaRPr kumimoji="0" lang="en-US" altLang="en-US" sz="600" b="0" i="0" u="none" strike="noStrike" cap="none" normalizeH="0" baseline="0" dirty="0">
              <a:ln>
                <a:noFill/>
              </a:ln>
              <a:solidFill>
                <a:srgbClr val="C00000"/>
              </a:solidFill>
              <a:effectLst/>
            </a:endParaRPr>
          </a:p>
          <a:p>
            <a:pPr marR="0" lvl="0" indent="0" algn="l" defTabSz="914400" rtl="0" eaLnBrk="0" fontAlgn="base" latinLnBrk="0" hangingPunct="0">
              <a:lnSpc>
                <a:spcPct val="100000"/>
              </a:lnSpc>
              <a:spcBef>
                <a:spcPct val="0"/>
              </a:spcBef>
              <a:spcAft>
                <a:spcPct val="0"/>
              </a:spcAft>
              <a:buClrTx/>
              <a:buSzTx/>
              <a:buFontTx/>
              <a:buNone/>
              <a:tabLst/>
            </a:pPr>
            <a:r>
              <a:rPr lang="en-US" altLang="en-US" sz="1200" b="1" dirty="0">
                <a:solidFill>
                  <a:srgbClr val="000000"/>
                </a:solidFill>
                <a:latin typeface="Calibri" panose="020F0502020204030204" pitchFamily="34" charset="0"/>
                <a:cs typeface="Times New Roman" panose="02020603050405020304" pitchFamily="18" charset="0"/>
              </a:rPr>
              <a:t>All recommendations and implementation strategies across all workgroups</a:t>
            </a:r>
          </a:p>
        </p:txBody>
      </p:sp>
      <p:sp>
        <p:nvSpPr>
          <p:cNvPr id="11" name="Rectangle: Rounded Corners 51">
            <a:extLst>
              <a:ext uri="{FF2B5EF4-FFF2-40B4-BE49-F238E27FC236}">
                <a16:creationId xmlns:a16="http://schemas.microsoft.com/office/drawing/2014/main" id="{5CDED84D-063B-476A-ACD6-96783528FDF7}"/>
              </a:ext>
            </a:extLst>
          </p:cNvPr>
          <p:cNvSpPr>
            <a:spLocks noChangeArrowheads="1"/>
          </p:cNvSpPr>
          <p:nvPr/>
        </p:nvSpPr>
        <p:spPr bwMode="auto">
          <a:xfrm>
            <a:off x="409575" y="2185779"/>
            <a:ext cx="3517900" cy="918271"/>
          </a:xfrm>
          <a:prstGeom prst="roundRect">
            <a:avLst>
              <a:gd name="adj" fmla="val 16667"/>
            </a:avLst>
          </a:prstGeom>
          <a:solidFill>
            <a:srgbClr val="FFFFFF"/>
          </a:solidFill>
          <a:ln w="25400">
            <a:solidFill>
              <a:srgbClr val="1F497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Equitable Access and Care</a:t>
            </a:r>
            <a:r>
              <a:rPr kumimoji="0" lang="en-US" altLang="en-US" sz="1200" b="1" i="0" u="none" strike="noStrike" cap="none" normalizeH="0" baseline="0" dirty="0">
                <a:ln>
                  <a:noFill/>
                </a:ln>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600" b="0" i="0" u="none" strike="noStrike" cap="none" normalizeH="0" baseline="0" dirty="0">
              <a:ln>
                <a:noFill/>
              </a:ln>
              <a:solidFill>
                <a:srgbClr val="C0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Close gaps in equitable access to information and address fragmentation of care access, care planning and dementia services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Arrow: Left-Right 54">
            <a:extLst>
              <a:ext uri="{FF2B5EF4-FFF2-40B4-BE49-F238E27FC236}">
                <a16:creationId xmlns:a16="http://schemas.microsoft.com/office/drawing/2014/main" id="{C2CEE4FC-18CB-437F-9A2E-EF549F7B1C50}"/>
              </a:ext>
            </a:extLst>
          </p:cNvPr>
          <p:cNvSpPr>
            <a:spLocks noChangeArrowheads="1"/>
          </p:cNvSpPr>
          <p:nvPr/>
        </p:nvSpPr>
        <p:spPr bwMode="auto">
          <a:xfrm>
            <a:off x="1500187" y="3300325"/>
            <a:ext cx="6019800" cy="3086100"/>
          </a:xfrm>
          <a:prstGeom prst="leftRightArrow">
            <a:avLst>
              <a:gd name="adj1" fmla="val 50000"/>
              <a:gd name="adj2" fmla="val 50003"/>
            </a:avLst>
          </a:prstGeom>
          <a:solidFill>
            <a:srgbClr val="DAE7F6"/>
          </a:solidFill>
          <a:ln w="25400">
            <a:solidFill>
              <a:srgbClr val="243F6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 workgroups implement their recommendations, the </a:t>
            </a:r>
            <a:r>
              <a:rPr kumimoji="0" lang="en-US" altLang="en-US" sz="1200" b="1" i="0" u="none" strike="noStrike" cap="none" normalizeH="0" baseline="0" dirty="0">
                <a:ln>
                  <a:noFill/>
                </a:ln>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Equitable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Access and Care Workgroup</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will provide </a:t>
            </a:r>
            <a:r>
              <a:rPr kumimoji="0" lang="en-US" altLang="en-US" sz="1200" b="1" i="0" u="none" strike="noStrike" cap="none" normalizeH="0" baseline="0" dirty="0">
                <a:ln>
                  <a:noFill/>
                </a:ln>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all workgroups</a:t>
            </a:r>
            <a:r>
              <a:rPr kumimoji="0" lang="en-US" altLang="en-US" sz="1200" b="0" i="0" u="none" strike="noStrike" cap="none" normalizeH="0" baseline="0" dirty="0">
                <a:ln>
                  <a:noFill/>
                </a:ln>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a:t>
            </a:r>
            <a:endParaRPr kumimoji="0" lang="en-US" altLang="en-US" sz="600" b="0" i="0" u="none" strike="noStrike" cap="none" normalizeH="0" baseline="0" dirty="0">
              <a:ln>
                <a:noFill/>
              </a:ln>
              <a:solidFill>
                <a:schemeClr val="tx1"/>
              </a:solidFill>
              <a:effectLst/>
            </a:endParaRPr>
          </a:p>
          <a:p>
            <a:pPr marL="174625" marR="0" lvl="0" indent="-174625"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a brief guide around diversity, equity, and inclusion;</a:t>
            </a:r>
            <a:endParaRPr kumimoji="0" lang="en-US" altLang="en-US" sz="600" b="0" i="0" u="none" strike="noStrike" cap="none" normalizeH="0" baseline="0" dirty="0">
              <a:ln>
                <a:noFill/>
              </a:ln>
              <a:solidFill>
                <a:schemeClr val="tx1"/>
              </a:solidFill>
              <a:effectLst/>
            </a:endParaRPr>
          </a:p>
          <a:p>
            <a:pPr marL="174625" marR="0" lvl="0" indent="-174625"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 collaborative consultation to ensure solid foundations </a:t>
            </a:r>
            <a:endParaRPr kumimoji="0" lang="en-US" altLang="en-US" sz="600" b="0" i="0" u="none" strike="noStrike" cap="none" normalizeH="0" baseline="0" dirty="0">
              <a:ln>
                <a:noFill/>
              </a:ln>
              <a:solidFill>
                <a:schemeClr val="tx1"/>
              </a:solidFill>
              <a:effectLst/>
            </a:endParaRPr>
          </a:p>
          <a:p>
            <a:pPr marL="174625" marR="0" lvl="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of equity and inclusion; and </a:t>
            </a:r>
            <a:endParaRPr kumimoji="0" lang="en-US" altLang="en-US" sz="600" b="0" i="0" u="none" strike="noStrike" cap="none" normalizeH="0" baseline="0" dirty="0">
              <a:ln>
                <a:noFill/>
              </a:ln>
              <a:solidFill>
                <a:schemeClr val="tx1"/>
              </a:solidFill>
              <a:effectLst/>
            </a:endParaRPr>
          </a:p>
          <a:p>
            <a:pPr marL="174625" marR="0" lvl="0" indent="-174625"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 a review of workgroup activities and outcomes, holding them accountable for equitable and inclusive outcomes.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9">
            <a:extLst>
              <a:ext uri="{FF2B5EF4-FFF2-40B4-BE49-F238E27FC236}">
                <a16:creationId xmlns:a16="http://schemas.microsoft.com/office/drawing/2014/main" id="{33609DEE-F080-4AF4-8314-43F932E5D773}"/>
              </a:ext>
            </a:extLst>
          </p:cNvPr>
          <p:cNvSpPr>
            <a:spLocks noChangeArrowheads="1"/>
          </p:cNvSpPr>
          <p:nvPr/>
        </p:nvSpPr>
        <p:spPr bwMode="auto">
          <a:xfrm>
            <a:off x="1489075" y="160901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552375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F1391-780D-4B5A-8C3C-5E76E14C29E8}"/>
              </a:ext>
            </a:extLst>
          </p:cNvPr>
          <p:cNvSpPr>
            <a:spLocks noGrp="1"/>
          </p:cNvSpPr>
          <p:nvPr>
            <p:ph type="title"/>
          </p:nvPr>
        </p:nvSpPr>
        <p:spPr>
          <a:xfrm>
            <a:off x="838200" y="76200"/>
            <a:ext cx="6858000" cy="1066800"/>
          </a:xfrm>
        </p:spPr>
        <p:txBody>
          <a:bodyPr/>
          <a:lstStyle/>
          <a:p>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Linkages Between the Alzheimer’s State Plan</a:t>
            </a: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 and Other Statewide Efforts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0E585EB-73E6-474E-856B-50EFFC275438}"/>
              </a:ext>
            </a:extLst>
          </p:cNvPr>
          <p:cNvSpPr>
            <a:spLocks noGrp="1"/>
          </p:cNvSpPr>
          <p:nvPr>
            <p:ph sz="half" idx="1"/>
          </p:nvPr>
        </p:nvSpPr>
        <p:spPr>
          <a:xfrm>
            <a:off x="228600" y="1066800"/>
            <a:ext cx="8686800" cy="5333999"/>
          </a:xfrm>
        </p:spPr>
        <p:txBody>
          <a:bodyPr/>
          <a:lstStyle/>
          <a:p>
            <a:pPr marL="0" indent="0">
              <a:spcAft>
                <a:spcPts val="0"/>
              </a:spcAft>
              <a:buNone/>
            </a:pPr>
            <a:r>
              <a:rPr lang="en-US" sz="2000" dirty="0">
                <a:solidFill>
                  <a:schemeClr val="accent4"/>
                </a:solidFill>
                <a:cs typeface="Times New Roman" panose="02020603050405020304" pitchFamily="18" charset="0"/>
              </a:rPr>
              <a:t>Describes Linkages Between the </a:t>
            </a:r>
            <a:r>
              <a:rPr lang="en-US"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Massachusetts State Plan on Aging </a:t>
            </a:r>
          </a:p>
          <a:p>
            <a:pPr marL="0" indent="0">
              <a:spcAft>
                <a:spcPts val="0"/>
              </a:spcAft>
              <a:buNone/>
            </a:pPr>
            <a:r>
              <a:rPr lang="en-US" sz="2000" dirty="0">
                <a:solidFill>
                  <a:schemeClr val="accent4"/>
                </a:solidFill>
                <a:cs typeface="Times New Roman" panose="02020603050405020304" pitchFamily="18" charset="0"/>
              </a:rPr>
              <a:t>and the Alzheimer’s State Plan</a:t>
            </a:r>
          </a:p>
          <a:p>
            <a:pPr marL="0" indent="0" algn="ctr">
              <a:buNone/>
            </a:pPr>
            <a:endParaRPr lang="en-US" dirty="0"/>
          </a:p>
        </p:txBody>
      </p:sp>
      <p:graphicFrame>
        <p:nvGraphicFramePr>
          <p:cNvPr id="4" name="Table 3">
            <a:extLst>
              <a:ext uri="{FF2B5EF4-FFF2-40B4-BE49-F238E27FC236}">
                <a16:creationId xmlns:a16="http://schemas.microsoft.com/office/drawing/2014/main" id="{6EFBCC53-DF5E-40EE-BC47-9DA9D3C7692B}"/>
              </a:ext>
            </a:extLst>
          </p:cNvPr>
          <p:cNvGraphicFramePr>
            <a:graphicFrameLocks noGrp="1"/>
          </p:cNvGraphicFramePr>
          <p:nvPr>
            <p:extLst>
              <p:ext uri="{D42A27DB-BD31-4B8C-83A1-F6EECF244321}">
                <p14:modId xmlns:p14="http://schemas.microsoft.com/office/powerpoint/2010/main" val="3590749245"/>
              </p:ext>
            </p:extLst>
          </p:nvPr>
        </p:nvGraphicFramePr>
        <p:xfrm>
          <a:off x="304800" y="1828800"/>
          <a:ext cx="8610600" cy="4218652"/>
        </p:xfrm>
        <a:graphic>
          <a:graphicData uri="http://schemas.openxmlformats.org/drawingml/2006/table">
            <a:tbl>
              <a:tblPr firstRow="1" firstCol="1" bandRow="1">
                <a:tableStyleId>{5C22544A-7EE6-4342-B048-85BDC9FD1C3A}</a:tableStyleId>
              </a:tblPr>
              <a:tblGrid>
                <a:gridCol w="4505087">
                  <a:extLst>
                    <a:ext uri="{9D8B030D-6E8A-4147-A177-3AD203B41FA5}">
                      <a16:colId xmlns:a16="http://schemas.microsoft.com/office/drawing/2014/main" val="3094369552"/>
                    </a:ext>
                  </a:extLst>
                </a:gridCol>
                <a:gridCol w="1146910">
                  <a:extLst>
                    <a:ext uri="{9D8B030D-6E8A-4147-A177-3AD203B41FA5}">
                      <a16:colId xmlns:a16="http://schemas.microsoft.com/office/drawing/2014/main" val="3996647627"/>
                    </a:ext>
                  </a:extLst>
                </a:gridCol>
                <a:gridCol w="1139883">
                  <a:extLst>
                    <a:ext uri="{9D8B030D-6E8A-4147-A177-3AD203B41FA5}">
                      <a16:colId xmlns:a16="http://schemas.microsoft.com/office/drawing/2014/main" val="1379703970"/>
                    </a:ext>
                  </a:extLst>
                </a:gridCol>
                <a:gridCol w="990592">
                  <a:extLst>
                    <a:ext uri="{9D8B030D-6E8A-4147-A177-3AD203B41FA5}">
                      <a16:colId xmlns:a16="http://schemas.microsoft.com/office/drawing/2014/main" val="3550126228"/>
                    </a:ext>
                  </a:extLst>
                </a:gridCol>
                <a:gridCol w="828128">
                  <a:extLst>
                    <a:ext uri="{9D8B030D-6E8A-4147-A177-3AD203B41FA5}">
                      <a16:colId xmlns:a16="http://schemas.microsoft.com/office/drawing/2014/main" val="922502438"/>
                    </a:ext>
                  </a:extLst>
                </a:gridCol>
              </a:tblGrid>
              <a:tr h="432770">
                <a:tc rowSpan="2">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 </a:t>
                      </a:r>
                    </a:p>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 </a:t>
                      </a:r>
                    </a:p>
                    <a:p>
                      <a:pPr marL="0" marR="0" algn="ctr">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 </a:t>
                      </a:r>
                    </a:p>
                    <a:p>
                      <a:pPr marL="0" marR="0" algn="ctr">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Goals of the </a:t>
                      </a:r>
                    </a:p>
                    <a:p>
                      <a:pPr marL="0" marR="0" algn="ctr">
                        <a:lnSpc>
                          <a:spcPct val="107000"/>
                        </a:lnSpc>
                        <a:spcBef>
                          <a:spcPts val="0"/>
                        </a:spcBef>
                        <a:spcAft>
                          <a:spcPts val="0"/>
                        </a:spcAft>
                      </a:pPr>
                      <a:r>
                        <a:rPr lang="en-US" sz="1400" dirty="0">
                          <a:solidFill>
                            <a:srgbClr val="C00000"/>
                          </a:solidFill>
                          <a:effectLst/>
                          <a:latin typeface="Calibri" panose="020F0502020204030204" pitchFamily="34" charset="0"/>
                          <a:cs typeface="Calibri" panose="020F0502020204030204" pitchFamily="34" charset="0"/>
                        </a:rPr>
                        <a:t>Massachusetts State Plan on Aging  </a:t>
                      </a:r>
                      <a:endParaRPr lang="en-US" sz="1400"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gridSpan="4">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Alzheimer’s Advisory Council Workgroups</a:t>
                      </a:r>
                      <a:endParaRPr lang="en-U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75609156"/>
                  </a:ext>
                </a:extLst>
              </a:tr>
              <a:tr h="938830">
                <a:tc vMerge="1">
                  <a:txBody>
                    <a:bodyPr/>
                    <a:lstStyle/>
                    <a:p>
                      <a:endParaRPr lang="en-US"/>
                    </a:p>
                  </a:txBody>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Caregiver Support and Public Awareness</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Diagnosis and Services Navigation</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Physical Infra-</a:t>
                      </a:r>
                    </a:p>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structure</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Quality of Care</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extLst>
                  <a:ext uri="{0D108BD9-81ED-4DB2-BD59-A6C34878D82A}">
                    <a16:rowId xmlns:a16="http://schemas.microsoft.com/office/drawing/2014/main" val="4119510808"/>
                  </a:ext>
                </a:extLst>
              </a:tr>
              <a:tr h="210805">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Support aging in community</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0683629"/>
                  </a:ext>
                </a:extLst>
              </a:tr>
              <a:tr h="432770">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Support caregivers and make Massachusetts dementia capable</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9356994"/>
                  </a:ext>
                </a:extLst>
              </a:tr>
              <a:tr h="210805">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Empower healthy aging</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9445091"/>
                  </a:ext>
                </a:extLst>
              </a:tr>
              <a:tr h="654737">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Prevent injury, violence, and exploitation of </a:t>
                      </a:r>
                    </a:p>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older adults</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7756722"/>
                  </a:ext>
                </a:extLst>
              </a:tr>
              <a:tr h="654737">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Strengthen “no wrong door” access to aging </a:t>
                      </a:r>
                    </a:p>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and disability services</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4913245"/>
                  </a:ext>
                </a:extLst>
              </a:tr>
              <a:tr h="654737">
                <a:tc>
                  <a:txBody>
                    <a:bodyPr/>
                    <a:lstStyle/>
                    <a:p>
                      <a:pPr marL="0" marR="0">
                        <a:lnSpc>
                          <a:spcPct val="107000"/>
                        </a:lnSpc>
                        <a:spcBef>
                          <a:spcPts val="0"/>
                        </a:spcBef>
                        <a:spcAft>
                          <a:spcPts val="0"/>
                        </a:spcAft>
                      </a:pPr>
                      <a:r>
                        <a:rPr lang="en-US" sz="1400" dirty="0">
                          <a:solidFill>
                            <a:srgbClr val="00359E"/>
                          </a:solidFill>
                          <a:effectLst/>
                          <a:latin typeface="Calibri" panose="020F0502020204030204" pitchFamily="34" charset="0"/>
                          <a:cs typeface="Calibri" panose="020F0502020204030204" pitchFamily="34" charset="0"/>
                        </a:rPr>
                        <a:t>Ensure quality, value, and person-centered community based care through evidence-informed method</a:t>
                      </a:r>
                      <a:endParaRPr lang="en-US" sz="1400" dirty="0">
                        <a:solidFill>
                          <a:srgbClr val="00359E"/>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3599131"/>
                  </a:ext>
                </a:extLst>
              </a:tr>
            </a:tbl>
          </a:graphicData>
        </a:graphic>
      </p:graphicFrame>
    </p:spTree>
    <p:extLst>
      <p:ext uri="{BB962C8B-B14F-4D97-AF65-F5344CB8AC3E}">
        <p14:creationId xmlns:p14="http://schemas.microsoft.com/office/powerpoint/2010/main" val="7435949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F1391-780D-4B5A-8C3C-5E76E14C29E8}"/>
              </a:ext>
            </a:extLst>
          </p:cNvPr>
          <p:cNvSpPr>
            <a:spLocks noGrp="1"/>
          </p:cNvSpPr>
          <p:nvPr>
            <p:ph type="title"/>
          </p:nvPr>
        </p:nvSpPr>
        <p:spPr>
          <a:xfrm>
            <a:off x="838200" y="0"/>
            <a:ext cx="6858000" cy="1143000"/>
          </a:xfrm>
        </p:spPr>
        <p:txBody>
          <a:bodyPr/>
          <a:lstStyle/>
          <a:p>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Linkages Between the Alzheimer’s State Plan</a:t>
            </a: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 and Other Statewide Efforts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0E585EB-73E6-474E-856B-50EFFC275438}"/>
              </a:ext>
            </a:extLst>
          </p:cNvPr>
          <p:cNvSpPr>
            <a:spLocks noGrp="1"/>
          </p:cNvSpPr>
          <p:nvPr>
            <p:ph sz="half" idx="1"/>
          </p:nvPr>
        </p:nvSpPr>
        <p:spPr>
          <a:xfrm>
            <a:off x="228600" y="1066800"/>
            <a:ext cx="8763000" cy="5333999"/>
          </a:xfrm>
        </p:spPr>
        <p:txBody>
          <a:bodyPr/>
          <a:lstStyle/>
          <a:p>
            <a:pPr marL="0" indent="0">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Lists </a:t>
            </a:r>
            <a:r>
              <a:rPr lang="en-US" sz="2000" dirty="0">
                <a:cs typeface="Times New Roman" panose="02020603050405020304" pitchFamily="18" charset="0"/>
              </a:rPr>
              <a:t>Li</a:t>
            </a:r>
            <a:r>
              <a:rPr lang="en-US" sz="2000" dirty="0">
                <a:effectLst/>
                <a:latin typeface="Calibri" panose="020F0502020204030204" pitchFamily="34" charset="0"/>
                <a:ea typeface="Calibri" panose="020F0502020204030204" pitchFamily="34" charset="0"/>
                <a:cs typeface="Times New Roman" panose="02020603050405020304" pitchFamily="18" charset="0"/>
              </a:rPr>
              <a:t>nkages Between the </a:t>
            </a:r>
            <a:r>
              <a:rPr lang="en-US"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Governor’s Council to Address Aging in Massachusetts </a:t>
            </a:r>
            <a:r>
              <a:rPr lang="en-US" sz="2000" dirty="0">
                <a:effectLst/>
                <a:latin typeface="Calibri" panose="020F0502020204030204" pitchFamily="34" charset="0"/>
                <a:ea typeface="Calibri" panose="020F0502020204030204" pitchFamily="34" charset="0"/>
                <a:cs typeface="Times New Roman" panose="02020603050405020304" pitchFamily="18" charset="0"/>
              </a:rPr>
              <a:t>and the Alzheimer’s State Plan</a:t>
            </a:r>
          </a:p>
          <a:p>
            <a:pPr marL="0" indent="0">
              <a:buNone/>
            </a:pPr>
            <a:endParaRPr lang="en-US" dirty="0"/>
          </a:p>
        </p:txBody>
      </p:sp>
      <p:graphicFrame>
        <p:nvGraphicFramePr>
          <p:cNvPr id="4" name="Table 3">
            <a:extLst>
              <a:ext uri="{FF2B5EF4-FFF2-40B4-BE49-F238E27FC236}">
                <a16:creationId xmlns:a16="http://schemas.microsoft.com/office/drawing/2014/main" id="{6E90712C-C359-4CCD-A5D3-37C0D695E05F}"/>
              </a:ext>
            </a:extLst>
          </p:cNvPr>
          <p:cNvGraphicFramePr>
            <a:graphicFrameLocks noGrp="1"/>
          </p:cNvGraphicFramePr>
          <p:nvPr>
            <p:extLst>
              <p:ext uri="{D42A27DB-BD31-4B8C-83A1-F6EECF244321}">
                <p14:modId xmlns:p14="http://schemas.microsoft.com/office/powerpoint/2010/main" val="1003481791"/>
              </p:ext>
            </p:extLst>
          </p:nvPr>
        </p:nvGraphicFramePr>
        <p:xfrm>
          <a:off x="228600" y="1752600"/>
          <a:ext cx="8689760" cy="4561586"/>
        </p:xfrm>
        <a:graphic>
          <a:graphicData uri="http://schemas.openxmlformats.org/drawingml/2006/table">
            <a:tbl>
              <a:tblPr firstRow="1" firstCol="1" bandRow="1">
                <a:tableStyleId>{5C22544A-7EE6-4342-B048-85BDC9FD1C3A}</a:tableStyleId>
              </a:tblPr>
              <a:tblGrid>
                <a:gridCol w="4528254">
                  <a:extLst>
                    <a:ext uri="{9D8B030D-6E8A-4147-A177-3AD203B41FA5}">
                      <a16:colId xmlns:a16="http://schemas.microsoft.com/office/drawing/2014/main" val="2405161177"/>
                    </a:ext>
                  </a:extLst>
                </a:gridCol>
                <a:gridCol w="1153177">
                  <a:extLst>
                    <a:ext uri="{9D8B030D-6E8A-4147-A177-3AD203B41FA5}">
                      <a16:colId xmlns:a16="http://schemas.microsoft.com/office/drawing/2014/main" val="1714083529"/>
                    </a:ext>
                  </a:extLst>
                </a:gridCol>
                <a:gridCol w="1146113">
                  <a:extLst>
                    <a:ext uri="{9D8B030D-6E8A-4147-A177-3AD203B41FA5}">
                      <a16:colId xmlns:a16="http://schemas.microsoft.com/office/drawing/2014/main" val="2073036123"/>
                    </a:ext>
                  </a:extLst>
                </a:gridCol>
                <a:gridCol w="996007">
                  <a:extLst>
                    <a:ext uri="{9D8B030D-6E8A-4147-A177-3AD203B41FA5}">
                      <a16:colId xmlns:a16="http://schemas.microsoft.com/office/drawing/2014/main" val="697516479"/>
                    </a:ext>
                  </a:extLst>
                </a:gridCol>
                <a:gridCol w="866209">
                  <a:extLst>
                    <a:ext uri="{9D8B030D-6E8A-4147-A177-3AD203B41FA5}">
                      <a16:colId xmlns:a16="http://schemas.microsoft.com/office/drawing/2014/main" val="2071053907"/>
                    </a:ext>
                  </a:extLst>
                </a:gridCol>
              </a:tblGrid>
              <a:tr h="425259">
                <a:tc rowSpan="2">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 </a:t>
                      </a:r>
                    </a:p>
                    <a:p>
                      <a:pPr marL="0" marR="0" algn="ctr">
                        <a:lnSpc>
                          <a:spcPct val="107000"/>
                        </a:lnSpc>
                        <a:spcBef>
                          <a:spcPts val="0"/>
                        </a:spcBef>
                        <a:spcAft>
                          <a:spcPts val="0"/>
                        </a:spcAft>
                      </a:pPr>
                      <a:endPar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endParaRPr>
                    </a:p>
                    <a:p>
                      <a:pPr marL="0" marR="0" algn="ctr">
                        <a:lnSpc>
                          <a:spcPct val="107000"/>
                        </a:lnSpc>
                        <a:spcBef>
                          <a:spcPts val="0"/>
                        </a:spcBef>
                        <a:spcAft>
                          <a:spcPts val="0"/>
                        </a:spcAft>
                      </a:pPr>
                      <a:endPar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endParaRPr>
                    </a:p>
                    <a:p>
                      <a:pPr marL="0" marR="0" algn="ctr">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 </a:t>
                      </a:r>
                    </a:p>
                    <a:p>
                      <a:pPr marL="0" marR="0" algn="ctr">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Concepts Embedded within Recommendations of the </a:t>
                      </a:r>
                      <a:r>
                        <a:rPr lang="en-US" sz="1400" b="1" kern="1200" dirty="0">
                          <a:solidFill>
                            <a:srgbClr val="C00000"/>
                          </a:solidFill>
                          <a:effectLst/>
                          <a:latin typeface="Calibri" panose="020F0502020204030204" pitchFamily="34" charset="0"/>
                          <a:ea typeface="+mn-ea"/>
                          <a:cs typeface="Calibri" panose="020F0502020204030204" pitchFamily="34" charset="0"/>
                        </a:rPr>
                        <a:t>Governor’s Council to Address Aging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gridSpan="4">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Alzheimer’s Advisory Council Workgroups</a:t>
                      </a:r>
                      <a:endParaRPr lang="en-U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3163780"/>
                  </a:ext>
                </a:extLst>
              </a:tr>
              <a:tr h="1149235">
                <a:tc vMerge="1">
                  <a:txBody>
                    <a:bodyPr/>
                    <a:lstStyle/>
                    <a:p>
                      <a:endParaRPr lang="en-US"/>
                    </a:p>
                  </a:txBody>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Caregiver Support and Public Awareness</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Diagnosis and Services Navigation</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Physical Infra-</a:t>
                      </a:r>
                    </a:p>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structure</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Quality of Care</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extLst>
                  <a:ext uri="{0D108BD9-81ED-4DB2-BD59-A6C34878D82A}">
                    <a16:rowId xmlns:a16="http://schemas.microsoft.com/office/drawing/2014/main" val="2227741080"/>
                  </a:ext>
                </a:extLst>
              </a:tr>
              <a:tr h="560169">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Support both caregivers and individuals living with dementia in the workplace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3496387"/>
                  </a:ext>
                </a:extLst>
              </a:tr>
              <a:tr h="560169">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Ensure programs and resources are known, inclusive, and affordable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197654"/>
                  </a:ext>
                </a:extLst>
              </a:tr>
              <a:tr h="560169">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Develop accessible and supportive housing and transportation options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83426206"/>
                  </a:ext>
                </a:extLst>
              </a:tr>
              <a:tr h="560169">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Promote dementia friendly communities and connection and engagement to decrease isolation and loneliness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9478245"/>
                  </a:ext>
                </a:extLst>
              </a:tr>
              <a:tr h="528230">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Increase access to healthcare and trained direct care workforce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977971"/>
                  </a:ext>
                </a:extLst>
              </a:tr>
              <a:tr h="0">
                <a:tc>
                  <a:txBody>
                    <a:bodyPr/>
                    <a:lstStyle/>
                    <a:p>
                      <a:pPr marL="0" marR="0">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Address stigma and reframe aging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sym typeface="Wingdings" panose="05000000000000000000" pitchFamily="2" charset="2"/>
                        </a:rPr>
                        <a:t></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dirty="0">
                          <a:effectLst/>
                          <a:latin typeface="Calibri" panose="020F0502020204030204" pitchFamily="34" charset="0"/>
                          <a:cs typeface="Calibri" panose="020F0502020204030204" pitchFamily="34" charset="0"/>
                        </a:rPr>
                        <a:t>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6910059"/>
                  </a:ext>
                </a:extLst>
              </a:tr>
            </a:tbl>
          </a:graphicData>
        </a:graphic>
      </p:graphicFrame>
    </p:spTree>
    <p:extLst>
      <p:ext uri="{BB962C8B-B14F-4D97-AF65-F5344CB8AC3E}">
        <p14:creationId xmlns:p14="http://schemas.microsoft.com/office/powerpoint/2010/main" val="25409335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F1391-780D-4B5A-8C3C-5E76E14C29E8}"/>
              </a:ext>
            </a:extLst>
          </p:cNvPr>
          <p:cNvSpPr>
            <a:spLocks noGrp="1"/>
          </p:cNvSpPr>
          <p:nvPr>
            <p:ph type="title"/>
          </p:nvPr>
        </p:nvSpPr>
        <p:spPr>
          <a:xfrm>
            <a:off x="838200" y="0"/>
            <a:ext cx="6858000" cy="1143000"/>
          </a:xfrm>
        </p:spPr>
        <p:txBody>
          <a:bodyPr/>
          <a:lstStyle/>
          <a:p>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Linkages Between the Alzheimer’s State Plan</a:t>
            </a: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Calibri" panose="020F0502020204030204" pitchFamily="34" charset="0"/>
                <a:ea typeface="Calibri" panose="020F0502020204030204" pitchFamily="34" charset="0"/>
                <a:cs typeface="Times New Roman" panose="02020603050405020304" pitchFamily="18" charset="0"/>
              </a:rPr>
              <a:t> and Other Statewide Efforts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0E585EB-73E6-474E-856B-50EFFC275438}"/>
              </a:ext>
            </a:extLst>
          </p:cNvPr>
          <p:cNvSpPr>
            <a:spLocks noGrp="1"/>
          </p:cNvSpPr>
          <p:nvPr>
            <p:ph sz="half" idx="1"/>
          </p:nvPr>
        </p:nvSpPr>
        <p:spPr>
          <a:xfrm>
            <a:off x="274316" y="914400"/>
            <a:ext cx="8686800" cy="5333999"/>
          </a:xfrm>
        </p:spPr>
        <p:txBody>
          <a:bodyPr/>
          <a:lstStyle/>
          <a:p>
            <a:pPr marL="0" indent="0">
              <a:lnSpc>
                <a:spcPts val="2400"/>
              </a:lnSpc>
              <a:spcAft>
                <a:spcPts val="0"/>
              </a:spcAft>
              <a:buNone/>
            </a:pPr>
            <a:r>
              <a:rPr lang="en-US" sz="2000" dirty="0">
                <a:cs typeface="Times New Roman" panose="02020603050405020304" pitchFamily="18" charset="0"/>
              </a:rPr>
              <a:t>Lists </a:t>
            </a:r>
            <a:r>
              <a:rPr lang="en-US" sz="2000" dirty="0">
                <a:effectLst/>
                <a:latin typeface="Calibri" panose="020F0502020204030204" pitchFamily="34" charset="0"/>
                <a:ea typeface="Calibri" panose="020F0502020204030204" pitchFamily="34" charset="0"/>
                <a:cs typeface="Times New Roman" panose="02020603050405020304" pitchFamily="18" charset="0"/>
              </a:rPr>
              <a:t>Linkages Between the </a:t>
            </a:r>
            <a:r>
              <a:rPr lang="en-US"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Age-Friendly Massachusetts Action Plan </a:t>
            </a:r>
          </a:p>
          <a:p>
            <a:pPr marL="0" indent="0">
              <a:lnSpc>
                <a:spcPts val="2400"/>
              </a:lnSpc>
              <a:spcAft>
                <a:spcPts val="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and the Alzheimer’s State Plan</a:t>
            </a:r>
          </a:p>
          <a:p>
            <a:pPr marL="0" indent="0">
              <a:buNone/>
            </a:pPr>
            <a:endParaRPr lang="en-US" dirty="0"/>
          </a:p>
        </p:txBody>
      </p:sp>
      <p:graphicFrame>
        <p:nvGraphicFramePr>
          <p:cNvPr id="4" name="Table 3">
            <a:extLst>
              <a:ext uri="{FF2B5EF4-FFF2-40B4-BE49-F238E27FC236}">
                <a16:creationId xmlns:a16="http://schemas.microsoft.com/office/drawing/2014/main" id="{6D39F1CC-4588-4393-B5C6-ACF06296DE20}"/>
              </a:ext>
            </a:extLst>
          </p:cNvPr>
          <p:cNvGraphicFramePr>
            <a:graphicFrameLocks noGrp="1"/>
          </p:cNvGraphicFramePr>
          <p:nvPr>
            <p:extLst>
              <p:ext uri="{D42A27DB-BD31-4B8C-83A1-F6EECF244321}">
                <p14:modId xmlns:p14="http://schemas.microsoft.com/office/powerpoint/2010/main" val="421959783"/>
              </p:ext>
            </p:extLst>
          </p:nvPr>
        </p:nvGraphicFramePr>
        <p:xfrm>
          <a:off x="237306" y="1600200"/>
          <a:ext cx="8669387" cy="4886707"/>
        </p:xfrm>
        <a:graphic>
          <a:graphicData uri="http://schemas.openxmlformats.org/drawingml/2006/table">
            <a:tbl>
              <a:tblPr firstRow="1" firstCol="1" bandRow="1">
                <a:tableStyleId>{5C22544A-7EE6-4342-B048-85BDC9FD1C3A}</a:tableStyleId>
              </a:tblPr>
              <a:tblGrid>
                <a:gridCol w="3991951">
                  <a:extLst>
                    <a:ext uri="{9D8B030D-6E8A-4147-A177-3AD203B41FA5}">
                      <a16:colId xmlns:a16="http://schemas.microsoft.com/office/drawing/2014/main" val="3981885631"/>
                    </a:ext>
                  </a:extLst>
                </a:gridCol>
                <a:gridCol w="1248434">
                  <a:extLst>
                    <a:ext uri="{9D8B030D-6E8A-4147-A177-3AD203B41FA5}">
                      <a16:colId xmlns:a16="http://schemas.microsoft.com/office/drawing/2014/main" val="2454586677"/>
                    </a:ext>
                  </a:extLst>
                </a:gridCol>
                <a:gridCol w="1524000">
                  <a:extLst>
                    <a:ext uri="{9D8B030D-6E8A-4147-A177-3AD203B41FA5}">
                      <a16:colId xmlns:a16="http://schemas.microsoft.com/office/drawing/2014/main" val="3379420065"/>
                    </a:ext>
                  </a:extLst>
                </a:gridCol>
                <a:gridCol w="959321">
                  <a:extLst>
                    <a:ext uri="{9D8B030D-6E8A-4147-A177-3AD203B41FA5}">
                      <a16:colId xmlns:a16="http://schemas.microsoft.com/office/drawing/2014/main" val="4122393242"/>
                    </a:ext>
                  </a:extLst>
                </a:gridCol>
                <a:gridCol w="945681">
                  <a:extLst>
                    <a:ext uri="{9D8B030D-6E8A-4147-A177-3AD203B41FA5}">
                      <a16:colId xmlns:a16="http://schemas.microsoft.com/office/drawing/2014/main" val="51518842"/>
                    </a:ext>
                  </a:extLst>
                </a:gridCol>
              </a:tblGrid>
              <a:tr h="180189">
                <a:tc rowSpan="2">
                  <a:txBody>
                    <a:bodyPr/>
                    <a:lstStyle/>
                    <a:p>
                      <a:pPr marL="0" marR="0" algn="ctr">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Goals of the</a:t>
                      </a:r>
                    </a:p>
                    <a:p>
                      <a:pPr marL="0" marR="0" algn="ctr">
                        <a:lnSpc>
                          <a:spcPct val="107000"/>
                        </a:lnSpc>
                        <a:spcBef>
                          <a:spcPts val="0"/>
                        </a:spcBef>
                        <a:spcAft>
                          <a:spcPts val="0"/>
                        </a:spcAft>
                      </a:pPr>
                      <a:r>
                        <a:rPr lang="en-US" sz="1400" b="1" kern="1200" dirty="0">
                          <a:solidFill>
                            <a:schemeClr val="accent6">
                              <a:lumMod val="75000"/>
                            </a:schemeClr>
                          </a:solidFill>
                          <a:effectLst/>
                          <a:latin typeface="Calibri" panose="020F0502020204030204" pitchFamily="34" charset="0"/>
                          <a:ea typeface="+mn-ea"/>
                          <a:cs typeface="Calibri" panose="020F0502020204030204" pitchFamily="34" charset="0"/>
                        </a:rPr>
                        <a:t> </a:t>
                      </a:r>
                      <a:r>
                        <a:rPr lang="en-US" sz="1400" b="1" u="none" dirty="0">
                          <a:solidFill>
                            <a:srgbClr val="C00000"/>
                          </a:solidFill>
                          <a:effectLst/>
                          <a:latin typeface="Calibri" panose="020F0502020204030204" pitchFamily="34" charset="0"/>
                          <a:cs typeface="Calibri" panose="020F0502020204030204" pitchFamily="34" charset="0"/>
                        </a:rPr>
                        <a:t>Age-Friendly Massachusetts </a:t>
                      </a:r>
                      <a:r>
                        <a:rPr lang="en-US" sz="1400" b="1" dirty="0">
                          <a:solidFill>
                            <a:srgbClr val="C00000"/>
                          </a:solidFill>
                          <a:effectLst/>
                          <a:latin typeface="Calibri" panose="020F0502020204030204" pitchFamily="34" charset="0"/>
                          <a:cs typeface="Calibri" panose="020F0502020204030204" pitchFamily="34" charset="0"/>
                        </a:rPr>
                        <a:t>Action Plan</a:t>
                      </a:r>
                      <a:endParaRPr lang="en-US" sz="1200" b="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gridSpan="4">
                  <a:txBody>
                    <a:bodyPr/>
                    <a:lstStyle/>
                    <a:p>
                      <a:pPr marL="0" marR="0">
                        <a:lnSpc>
                          <a:spcPct val="107000"/>
                        </a:lnSpc>
                        <a:spcBef>
                          <a:spcPts val="0"/>
                        </a:spcBef>
                        <a:spcAft>
                          <a:spcPts val="0"/>
                        </a:spcAft>
                      </a:pPr>
                      <a:r>
                        <a:rPr lang="en-US" sz="1200" dirty="0">
                          <a:solidFill>
                            <a:schemeClr val="tx1"/>
                          </a:solidFill>
                          <a:effectLst/>
                          <a:latin typeface="Calibri" panose="020F0502020204030204" pitchFamily="34" charset="0"/>
                          <a:cs typeface="Calibri" panose="020F0502020204030204" pitchFamily="34" charset="0"/>
                        </a:rPr>
                        <a:t>Alzheimer’s Advisory Council Workgroups</a:t>
                      </a:r>
                      <a:endPar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2851669"/>
                  </a:ext>
                </a:extLst>
              </a:tr>
              <a:tr h="651129">
                <a:tc vMerge="1">
                  <a:txBody>
                    <a:bodyPr/>
                    <a:lstStyle/>
                    <a:p>
                      <a:endParaRPr lang="en-US"/>
                    </a:p>
                  </a:txBody>
                  <a:tcPr/>
                </a:tc>
                <a:tc>
                  <a:txBody>
                    <a:bodyPr/>
                    <a:lstStyle/>
                    <a:p>
                      <a:pPr marL="0" marR="0">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Caregiver Support and Public Awareness</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Diagnosis and Services Navigation</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Physical Infra-</a:t>
                      </a:r>
                    </a:p>
                    <a:p>
                      <a:pPr marL="0" marR="0">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structure</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Quality of Care</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extLst>
                  <a:ext uri="{0D108BD9-81ED-4DB2-BD59-A6C34878D82A}">
                    <a16:rowId xmlns:a16="http://schemas.microsoft.com/office/drawing/2014/main" val="3792551195"/>
                  </a:ext>
                </a:extLst>
              </a:tr>
              <a:tr h="567714">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Deepen and strengthen age- and dementia-friendly efforts to be inclusive of all communities and populations </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tabLst>
                          <a:tab pos="905510" algn="l"/>
                        </a:tabLs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0972761"/>
                  </a:ext>
                </a:extLst>
              </a:tr>
              <a:tr h="567714">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Communicate information in an accessible and user-friendly manner to residents, organizations, and municipalities </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622094"/>
                  </a:ext>
                </a:extLst>
              </a:tr>
              <a:tr h="952641">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Change the conversation about aging from a “challenge” to an “asset”, increase literacy about issues related to aging, and eliminate ageist images and expressions in language across social, print, and other media</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994244"/>
                  </a:ext>
                </a:extLst>
              </a:tr>
              <a:tr h="375249">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Encourage the adoption of age-friendly policies and practices in all sectors </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978271"/>
                  </a:ext>
                </a:extLst>
              </a:tr>
              <a:tr h="375249">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Take specific actions to improve economic security of older adults and caregivers </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743941"/>
                  </a:ext>
                </a:extLst>
              </a:tr>
              <a:tr h="567714">
                <a:tc>
                  <a:txBody>
                    <a:bodyPr/>
                    <a:lstStyle/>
                    <a:p>
                      <a:pPr marL="0" marR="0">
                        <a:lnSpc>
                          <a:spcPct val="107000"/>
                        </a:lnSpc>
                        <a:spcBef>
                          <a:spcPts val="0"/>
                        </a:spcBef>
                        <a:spcAft>
                          <a:spcPts val="0"/>
                        </a:spcAft>
                      </a:pPr>
                      <a:r>
                        <a:rPr lang="en-US" sz="1400" b="1" dirty="0">
                          <a:solidFill>
                            <a:schemeClr val="accent6">
                              <a:lumMod val="75000"/>
                            </a:schemeClr>
                          </a:solidFill>
                          <a:effectLst/>
                          <a:latin typeface="Calibri" panose="020F0502020204030204" pitchFamily="34" charset="0"/>
                          <a:cs typeface="Calibri" panose="020F0502020204030204" pitchFamily="34" charset="0"/>
                        </a:rPr>
                        <a:t>Leverage existing structures to sustainably guide and support the work of Age-Friendly Massachusetts and partner initiatives</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E"/>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rPr>
                        <a:t> </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dirty="0">
                          <a:solidFill>
                            <a:schemeClr val="tx1"/>
                          </a:solidFill>
                          <a:effectLst/>
                          <a:latin typeface="Calibri" panose="020F0502020204030204" pitchFamily="34" charset="0"/>
                          <a:cs typeface="Calibri" panose="020F0502020204030204" pitchFamily="34" charset="0"/>
                          <a:sym typeface="Wingdings" panose="05000000000000000000" pitchFamily="2" charset="2"/>
                        </a:rPr>
                        <a:t></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9798611"/>
                  </a:ext>
                </a:extLst>
              </a:tr>
            </a:tbl>
          </a:graphicData>
        </a:graphic>
      </p:graphicFrame>
    </p:spTree>
    <p:extLst>
      <p:ext uri="{BB962C8B-B14F-4D97-AF65-F5344CB8AC3E}">
        <p14:creationId xmlns:p14="http://schemas.microsoft.com/office/powerpoint/2010/main" val="35250562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B8D34-A56B-4955-B9FF-5019847DDE18}"/>
              </a:ext>
            </a:extLst>
          </p:cNvPr>
          <p:cNvSpPr>
            <a:spLocks noGrp="1"/>
          </p:cNvSpPr>
          <p:nvPr>
            <p:ph type="title"/>
          </p:nvPr>
        </p:nvSpPr>
        <p:spPr>
          <a:xfrm>
            <a:off x="838200" y="250031"/>
            <a:ext cx="5564187" cy="414338"/>
          </a:xfrm>
        </p:spPr>
        <p:txBody>
          <a:bodyPr/>
          <a:lstStyle/>
          <a:p>
            <a:r>
              <a:rPr lang="en-US" sz="2400" b="1" dirty="0">
                <a:solidFill>
                  <a:srgbClr val="F6B600"/>
                </a:solidFill>
                <a:latin typeface="Calibri" panose="020F0502020204030204" pitchFamily="34" charset="0"/>
              </a:rPr>
              <a:t>Workgroup Members</a:t>
            </a:r>
            <a:endParaRPr lang="en-US" dirty="0"/>
          </a:p>
        </p:txBody>
      </p:sp>
      <p:sp>
        <p:nvSpPr>
          <p:cNvPr id="3" name="Text Placeholder 2">
            <a:extLst>
              <a:ext uri="{FF2B5EF4-FFF2-40B4-BE49-F238E27FC236}">
                <a16:creationId xmlns:a16="http://schemas.microsoft.com/office/drawing/2014/main" id="{C2342D15-330F-4BA7-B347-D9935C4784EE}"/>
              </a:ext>
            </a:extLst>
          </p:cNvPr>
          <p:cNvSpPr>
            <a:spLocks noGrp="1"/>
          </p:cNvSpPr>
          <p:nvPr>
            <p:ph type="body" sz="half" idx="1"/>
          </p:nvPr>
        </p:nvSpPr>
        <p:spPr>
          <a:xfrm>
            <a:off x="533400" y="1219200"/>
            <a:ext cx="4038600" cy="5181600"/>
          </a:xfrm>
        </p:spPr>
        <p:txBody>
          <a:bodyPr/>
          <a:lstStyle/>
          <a:p>
            <a:pPr marL="0" marR="0" indent="0" algn="l" rtl="0" eaLnBrk="1" fontAlgn="t" latinLnBrk="0" hangingPunct="1">
              <a:spcBef>
                <a:spcPts val="0"/>
              </a:spcBef>
              <a:spcAft>
                <a:spcPts val="0"/>
              </a:spcAft>
              <a:buNone/>
            </a:pPr>
            <a:r>
              <a:rPr lang="en-US" sz="1600" b="1" i="0" u="none" strike="noStrike" kern="1200" dirty="0">
                <a:solidFill>
                  <a:srgbClr val="000000"/>
                </a:solidFill>
                <a:effectLst/>
              </a:rPr>
              <a:t>Representative Tricia Farley-Bouvier </a:t>
            </a:r>
          </a:p>
          <a:p>
            <a:pPr marL="0" marR="0" indent="0" algn="l" rtl="0" eaLnBrk="1" fontAlgn="t" latinLnBrk="0" hangingPunct="1">
              <a:spcBef>
                <a:spcPts val="0"/>
              </a:spcBef>
              <a:spcAft>
                <a:spcPts val="0"/>
              </a:spcAft>
              <a:buNone/>
            </a:pPr>
            <a:r>
              <a:rPr lang="en-US" sz="1600" b="1" i="0" u="none" strike="noStrike" kern="1200" dirty="0">
                <a:solidFill>
                  <a:srgbClr val="000000"/>
                </a:solidFill>
                <a:effectLst/>
              </a:rPr>
              <a:t>(Workgroup Co-lead)</a:t>
            </a:r>
            <a:endParaRPr lang="en-US" sz="1600" b="0" i="0" u="none" strike="noStrike" dirty="0">
              <a:effectLst/>
            </a:endParaRPr>
          </a:p>
          <a:p>
            <a:pPr marL="0" marR="0" indent="0" algn="l" rtl="0" eaLnBrk="1" fontAlgn="t" latinLnBrk="0" hangingPunct="1">
              <a:spcBef>
                <a:spcPts val="0"/>
              </a:spcBef>
              <a:spcAft>
                <a:spcPts val="0"/>
              </a:spcAft>
              <a:buNone/>
            </a:pPr>
            <a:r>
              <a:rPr lang="en-US" sz="1600" b="0" i="0" u="none" strike="noStrike" kern="1200" dirty="0">
                <a:solidFill>
                  <a:srgbClr val="000000"/>
                </a:solidFill>
                <a:effectLst/>
              </a:rPr>
              <a:t>Council Member</a:t>
            </a:r>
            <a:endParaRPr lang="en-US" sz="1600" b="0" i="0" u="none" strike="noStrike" dirty="0">
              <a:effectLst/>
            </a:endParaRPr>
          </a:p>
          <a:p>
            <a:pPr marL="0" marR="0" indent="0" algn="l" rtl="0" eaLnBrk="1" fontAlgn="t" latinLnBrk="0" hangingPunct="1">
              <a:spcBef>
                <a:spcPts val="0"/>
              </a:spcBef>
              <a:spcAft>
                <a:spcPts val="0"/>
              </a:spcAft>
              <a:buNone/>
            </a:pPr>
            <a:r>
              <a:rPr lang="en-US" sz="1600" b="0" i="0" u="none" strike="noStrike" kern="1200" dirty="0">
                <a:solidFill>
                  <a:srgbClr val="000000"/>
                </a:solidFill>
                <a:effectLst/>
              </a:rPr>
              <a:t>Vice Chair, Joint Committee on Elder Affairs</a:t>
            </a:r>
          </a:p>
          <a:p>
            <a:pPr marL="0" marR="0" indent="0" algn="l" rtl="0" eaLnBrk="1" fontAlgn="t" latinLnBrk="0" hangingPunct="1">
              <a:spcBef>
                <a:spcPts val="0"/>
              </a:spcBef>
              <a:spcAft>
                <a:spcPts val="0"/>
              </a:spcAft>
              <a:buNone/>
            </a:pPr>
            <a:endParaRPr lang="en-US" sz="1400" b="0" i="0" u="none" strike="noStrike" dirty="0">
              <a:effectLst/>
            </a:endParaRPr>
          </a:p>
          <a:p>
            <a:pPr marL="0" marR="0" indent="0" algn="l" rtl="0" eaLnBrk="1" fontAlgn="ctr" latinLnBrk="0" hangingPunct="1">
              <a:lnSpc>
                <a:spcPct val="115000"/>
              </a:lnSpc>
              <a:spcBef>
                <a:spcPts val="0"/>
              </a:spcBef>
              <a:spcAft>
                <a:spcPts val="0"/>
              </a:spcAft>
              <a:buNone/>
            </a:pPr>
            <a:r>
              <a:rPr lang="en-US" sz="1600" b="1" i="0" u="none" strike="noStrike" kern="1200" dirty="0">
                <a:solidFill>
                  <a:srgbClr val="000000"/>
                </a:solidFill>
                <a:effectLst/>
              </a:rPr>
              <a:t>Jim Wessler (Workgroup Co-lead)</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Council Member</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Chief Executive Officer, Alzheimer's Association, </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Massachusetts/New Hampshire Chapter </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and New England Regional Leader</a:t>
            </a:r>
          </a:p>
          <a:p>
            <a:pPr marL="0" marR="0" indent="0" algn="l" rtl="0" eaLnBrk="1" fontAlgn="ctr" latinLnBrk="0" hangingPunct="1">
              <a:lnSpc>
                <a:spcPct val="115000"/>
              </a:lnSpc>
              <a:spcBef>
                <a:spcPts val="0"/>
              </a:spcBef>
              <a:spcAft>
                <a:spcPts val="0"/>
              </a:spcAft>
              <a:buNone/>
            </a:pPr>
            <a:endParaRPr lang="en-US" sz="1400" b="0" i="0" u="none" strike="noStrike" dirty="0">
              <a:effectLst/>
            </a:endParaRPr>
          </a:p>
          <a:p>
            <a:pPr marL="0" marR="0" indent="0" algn="l" rtl="0" eaLnBrk="1" fontAlgn="ctr" latinLnBrk="0" hangingPunct="1">
              <a:spcBef>
                <a:spcPts val="0"/>
              </a:spcBef>
              <a:spcAft>
                <a:spcPts val="0"/>
              </a:spcAft>
              <a:buNone/>
            </a:pPr>
            <a:r>
              <a:rPr lang="en-US" sz="1600" b="1" i="0" u="none" strike="noStrike" kern="1200" dirty="0">
                <a:solidFill>
                  <a:srgbClr val="000000"/>
                </a:solidFill>
                <a:effectLst/>
              </a:rPr>
              <a:t>Kathryn C. Burns, MHA</a:t>
            </a:r>
            <a:endParaRPr lang="en-US" sz="1600" b="0" i="0" u="none" strike="noStrike" dirty="0">
              <a:effectLst/>
            </a:endParaRPr>
          </a:p>
          <a:p>
            <a:pPr marL="0" marR="0" indent="0" algn="l" rtl="0" eaLnBrk="1" fontAlgn="ctr" latinLnBrk="0" hangingPunct="1">
              <a:spcBef>
                <a:spcPts val="0"/>
              </a:spcBef>
              <a:spcAft>
                <a:spcPts val="0"/>
              </a:spcAft>
              <a:buNone/>
            </a:pPr>
            <a:r>
              <a:rPr lang="en-US" sz="1600" b="0" i="0" u="none" strike="noStrike" kern="1200" dirty="0">
                <a:solidFill>
                  <a:srgbClr val="000000"/>
                </a:solidFill>
                <a:effectLst/>
              </a:rPr>
              <a:t>Chief Executive Officer</a:t>
            </a:r>
            <a:endParaRPr lang="en-US" sz="1600" b="0" i="0" u="none" strike="noStrike" dirty="0">
              <a:effectLst/>
            </a:endParaRPr>
          </a:p>
          <a:p>
            <a:pPr marL="0" marR="0" indent="0" algn="l" rtl="0" eaLnBrk="1" fontAlgn="ctr" latinLnBrk="0" hangingPunct="1">
              <a:spcBef>
                <a:spcPts val="0"/>
              </a:spcBef>
              <a:spcAft>
                <a:spcPts val="0"/>
              </a:spcAft>
              <a:buNone/>
            </a:pPr>
            <a:r>
              <a:rPr lang="en-US" sz="1600" b="0" i="0" u="none" strike="noStrike" kern="1200" dirty="0">
                <a:solidFill>
                  <a:srgbClr val="000000"/>
                </a:solidFill>
                <a:effectLst/>
              </a:rPr>
              <a:t>Greater Lynn Senior Services, Inc.</a:t>
            </a:r>
          </a:p>
          <a:p>
            <a:pPr marL="0" marR="0" indent="0" algn="l" rtl="0" eaLnBrk="1" fontAlgn="ctr" latinLnBrk="0" hangingPunct="1">
              <a:spcBef>
                <a:spcPts val="0"/>
              </a:spcBef>
              <a:spcAft>
                <a:spcPts val="0"/>
              </a:spcAft>
              <a:buNone/>
            </a:pPr>
            <a:endParaRPr lang="en-US" sz="1400" b="0" kern="1200" dirty="0">
              <a:solidFill>
                <a:srgbClr val="000000"/>
              </a:solidFill>
            </a:endParaRPr>
          </a:p>
          <a:p>
            <a:pPr marL="0" marR="0" indent="0" algn="l" rtl="0" eaLnBrk="1" fontAlgn="ctr" latinLnBrk="0" hangingPunct="1">
              <a:spcBef>
                <a:spcPts val="0"/>
              </a:spcBef>
              <a:spcAft>
                <a:spcPts val="0"/>
              </a:spcAft>
              <a:buNone/>
            </a:pPr>
            <a:r>
              <a:rPr lang="en-US" sz="1600" b="1" dirty="0">
                <a:solidFill>
                  <a:schemeClr val="tx1"/>
                </a:solidFill>
                <a:effectLst/>
              </a:rPr>
              <a:t>Robin Callahan</a:t>
            </a:r>
          </a:p>
          <a:p>
            <a:pPr marL="0" indent="0" eaLnBrk="1" fontAlgn="t" hangingPunct="1">
              <a:spcBef>
                <a:spcPts val="0"/>
              </a:spcBef>
              <a:spcAft>
                <a:spcPts val="0"/>
              </a:spcAft>
              <a:buNone/>
            </a:pPr>
            <a:r>
              <a:rPr lang="en-US" sz="1600" b="0" kern="1200" dirty="0">
                <a:solidFill>
                  <a:srgbClr val="000000"/>
                </a:solidFill>
              </a:rPr>
              <a:t>Council Member </a:t>
            </a:r>
          </a:p>
          <a:p>
            <a:pPr marL="0" indent="0" eaLnBrk="1" fontAlgn="t" hangingPunct="1">
              <a:spcBef>
                <a:spcPts val="0"/>
              </a:spcBef>
              <a:spcAft>
                <a:spcPts val="0"/>
              </a:spcAft>
              <a:buNone/>
            </a:pPr>
            <a:r>
              <a:rPr lang="en-US" sz="1600" b="0" kern="1200" dirty="0">
                <a:solidFill>
                  <a:srgbClr val="000000"/>
                </a:solidFill>
              </a:rPr>
              <a:t>MassHealth (Retired)</a:t>
            </a:r>
          </a:p>
          <a:p>
            <a:pPr marL="0" marR="0" indent="0" algn="l" rtl="0" eaLnBrk="1" fontAlgn="ctr" latinLnBrk="0" hangingPunct="1">
              <a:spcBef>
                <a:spcPts val="0"/>
              </a:spcBef>
              <a:spcAft>
                <a:spcPts val="0"/>
              </a:spcAft>
              <a:buNone/>
            </a:pPr>
            <a:endParaRPr lang="en-US" sz="1400" b="0" i="0" u="none" strike="noStrike" dirty="0">
              <a:effectLst/>
              <a:latin typeface="Arial" panose="020B0604020202020204" pitchFamily="34" charset="0"/>
            </a:endParaRPr>
          </a:p>
          <a:p>
            <a:pPr marL="0" indent="0">
              <a:buNone/>
            </a:pPr>
            <a:endParaRPr lang="en-US" dirty="0"/>
          </a:p>
        </p:txBody>
      </p:sp>
      <p:sp>
        <p:nvSpPr>
          <p:cNvPr id="4" name="Content Placeholder 3">
            <a:extLst>
              <a:ext uri="{FF2B5EF4-FFF2-40B4-BE49-F238E27FC236}">
                <a16:creationId xmlns:a16="http://schemas.microsoft.com/office/drawing/2014/main" id="{E5BF620A-1BE1-4D34-9274-D6CB1E364E0F}"/>
              </a:ext>
            </a:extLst>
          </p:cNvPr>
          <p:cNvSpPr>
            <a:spLocks noGrp="1"/>
          </p:cNvSpPr>
          <p:nvPr>
            <p:ph sz="half" idx="2"/>
          </p:nvPr>
        </p:nvSpPr>
        <p:spPr>
          <a:xfrm>
            <a:off x="5138057" y="1232263"/>
            <a:ext cx="3505200" cy="5181600"/>
          </a:xfrm>
        </p:spPr>
        <p:txBody>
          <a:bodyPr/>
          <a:lstStyle/>
          <a:p>
            <a:pPr marL="0" marR="0" indent="0" algn="l" rtl="0" eaLnBrk="1" fontAlgn="ctr" latinLnBrk="0" hangingPunct="1">
              <a:spcBef>
                <a:spcPts val="0"/>
              </a:spcBef>
              <a:spcAft>
                <a:spcPts val="0"/>
              </a:spcAft>
              <a:buNone/>
            </a:pPr>
            <a:r>
              <a:rPr lang="en-US" sz="1600" b="1" i="0" u="none" strike="noStrike" kern="1200" dirty="0">
                <a:solidFill>
                  <a:srgbClr val="000000"/>
                </a:solidFill>
                <a:effectLst/>
              </a:rPr>
              <a:t>Ellen M McDonough</a:t>
            </a:r>
            <a:endParaRPr lang="en-US" sz="1600" b="0" i="0" u="none" strike="noStrike" dirty="0">
              <a:effectLst/>
            </a:endParaRPr>
          </a:p>
          <a:p>
            <a:pPr marL="0" marR="0" indent="0" algn="l" rtl="0" eaLnBrk="1" fontAlgn="ctr" latinLnBrk="0" hangingPunct="1">
              <a:spcBef>
                <a:spcPts val="0"/>
              </a:spcBef>
              <a:spcAft>
                <a:spcPts val="0"/>
              </a:spcAft>
              <a:buNone/>
            </a:pPr>
            <a:r>
              <a:rPr lang="en-US" sz="1600" b="0" i="0" u="none" strike="noStrike" kern="1200" dirty="0">
                <a:solidFill>
                  <a:srgbClr val="000000"/>
                </a:solidFill>
                <a:effectLst/>
              </a:rPr>
              <a:t>Former Director of Clinical Services  </a:t>
            </a:r>
            <a:endParaRPr lang="en-US" sz="1600" b="0" i="0" u="none" strike="noStrike" dirty="0">
              <a:effectLst/>
            </a:endParaRPr>
          </a:p>
          <a:p>
            <a:pPr marL="0" marR="0" indent="0" algn="l" rtl="0" eaLnBrk="1" fontAlgn="ctr" latinLnBrk="0" hangingPunct="1">
              <a:spcBef>
                <a:spcPts val="0"/>
              </a:spcBef>
              <a:spcAft>
                <a:spcPts val="0"/>
              </a:spcAft>
              <a:buNone/>
            </a:pPr>
            <a:r>
              <a:rPr lang="en-US" sz="1600" b="0" i="0" u="none" strike="noStrike" kern="1200" dirty="0">
                <a:solidFill>
                  <a:srgbClr val="000000"/>
                </a:solidFill>
                <a:effectLst/>
              </a:rPr>
              <a:t>Elder Services of Cape Cod &amp; the Islands </a:t>
            </a:r>
          </a:p>
          <a:p>
            <a:pPr marL="0" marR="0" indent="0" algn="l" rtl="0" eaLnBrk="1" fontAlgn="ctr" latinLnBrk="0" hangingPunct="1">
              <a:spcBef>
                <a:spcPts val="0"/>
              </a:spcBef>
              <a:spcAft>
                <a:spcPts val="0"/>
              </a:spcAft>
              <a:buNone/>
            </a:pPr>
            <a:endParaRPr lang="en-US" sz="2800" b="0" i="0" u="none" strike="noStrike" dirty="0">
              <a:effectLst/>
            </a:endParaRPr>
          </a:p>
          <a:p>
            <a:pPr marL="0" marR="0" indent="0" algn="l" rtl="0" eaLnBrk="1" fontAlgn="ctr" latinLnBrk="0" hangingPunct="1">
              <a:lnSpc>
                <a:spcPct val="115000"/>
              </a:lnSpc>
              <a:spcBef>
                <a:spcPts val="0"/>
              </a:spcBef>
              <a:spcAft>
                <a:spcPts val="0"/>
              </a:spcAft>
              <a:buNone/>
            </a:pPr>
            <a:r>
              <a:rPr lang="en-US" sz="1600" b="1" i="0" u="none" strike="noStrike" kern="1200" dirty="0">
                <a:solidFill>
                  <a:srgbClr val="000000"/>
                </a:solidFill>
                <a:effectLst/>
              </a:rPr>
              <a:t>Nicole McGurin, MS, CDP</a:t>
            </a:r>
            <a:endParaRPr lang="en-US" sz="1600" b="0" i="0" u="none" strike="noStrike" dirty="0">
              <a:effectLst/>
            </a:endParaRPr>
          </a:p>
          <a:p>
            <a:pPr marL="0" marR="0" indent="0" algn="l" rtl="0" eaLnBrk="1" fontAlgn="ctr" latinLnBrk="0" hangingPunct="1">
              <a:spcBef>
                <a:spcPts val="0"/>
              </a:spcBef>
              <a:spcAft>
                <a:spcPts val="0"/>
              </a:spcAft>
              <a:buNone/>
            </a:pPr>
            <a:r>
              <a:rPr lang="en-US" sz="1600" b="0" i="0" u="none" strike="noStrike" kern="1200" dirty="0">
                <a:solidFill>
                  <a:srgbClr val="000000"/>
                </a:solidFill>
                <a:effectLst/>
              </a:rPr>
              <a:t>Family Services Director</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Alzheimer's Association, Massachusetts/New Hampshire Chapter</a:t>
            </a:r>
          </a:p>
          <a:p>
            <a:pPr marL="0" marR="0" indent="0" algn="l" rtl="0" eaLnBrk="1" fontAlgn="ctr" latinLnBrk="0" hangingPunct="1">
              <a:lnSpc>
                <a:spcPct val="115000"/>
              </a:lnSpc>
              <a:spcBef>
                <a:spcPts val="0"/>
              </a:spcBef>
              <a:spcAft>
                <a:spcPts val="0"/>
              </a:spcAft>
              <a:buNone/>
            </a:pPr>
            <a:endParaRPr lang="en-US" sz="2000" b="0" i="0" u="none" strike="noStrike" dirty="0">
              <a:effectLst/>
            </a:endParaRPr>
          </a:p>
          <a:p>
            <a:pPr marL="0" marR="0" indent="0" algn="l" rtl="0" eaLnBrk="1" fontAlgn="ctr" latinLnBrk="0" hangingPunct="1">
              <a:lnSpc>
                <a:spcPct val="115000"/>
              </a:lnSpc>
              <a:spcBef>
                <a:spcPts val="0"/>
              </a:spcBef>
              <a:spcAft>
                <a:spcPts val="0"/>
              </a:spcAft>
              <a:buNone/>
            </a:pPr>
            <a:r>
              <a:rPr lang="en-US" sz="1600" b="1" i="0" u="none" strike="noStrike" kern="1200" dirty="0">
                <a:solidFill>
                  <a:srgbClr val="000000"/>
                </a:solidFill>
                <a:effectLst/>
              </a:rPr>
              <a:t>Caitlin Roy</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Options Counselor </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Montachusett Home Care Corporation</a:t>
            </a:r>
          </a:p>
          <a:p>
            <a:pPr marL="0" marR="0" indent="0" algn="l" rtl="0" eaLnBrk="1" fontAlgn="ctr" latinLnBrk="0" hangingPunct="1">
              <a:lnSpc>
                <a:spcPct val="115000"/>
              </a:lnSpc>
              <a:spcBef>
                <a:spcPts val="0"/>
              </a:spcBef>
              <a:spcAft>
                <a:spcPts val="0"/>
              </a:spcAft>
              <a:buNone/>
            </a:pP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1" i="0" u="none" strike="noStrike" kern="1200" dirty="0">
                <a:solidFill>
                  <a:srgbClr val="000000"/>
                </a:solidFill>
                <a:effectLst/>
              </a:rPr>
              <a:t>Rebecca Starr, MD, AGSF</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Medical Director, Geriatrics</a:t>
            </a:r>
            <a:endParaRPr lang="en-US" sz="1600" b="0" i="0" u="none" strike="noStrike" dirty="0">
              <a:effectLst/>
            </a:endParaRPr>
          </a:p>
          <a:p>
            <a:pPr marL="0" marR="0" indent="0" algn="l" rtl="0" eaLnBrk="1" fontAlgn="ctr" latinLnBrk="0" hangingPunct="1">
              <a:lnSpc>
                <a:spcPct val="115000"/>
              </a:lnSpc>
              <a:spcBef>
                <a:spcPts val="0"/>
              </a:spcBef>
              <a:spcAft>
                <a:spcPts val="0"/>
              </a:spcAft>
              <a:buNone/>
            </a:pPr>
            <a:r>
              <a:rPr lang="en-US" sz="1600" b="0" i="0" u="none" strike="noStrike" kern="1200" dirty="0">
                <a:solidFill>
                  <a:srgbClr val="000000"/>
                </a:solidFill>
                <a:effectLst/>
              </a:rPr>
              <a:t>Cooley Dickinson Health Care</a:t>
            </a:r>
            <a:endParaRPr lang="en-US" sz="1600" b="0" i="0" u="none" strike="noStrike" dirty="0">
              <a:effectLst/>
            </a:endParaRPr>
          </a:p>
          <a:p>
            <a:pPr marL="0" indent="0">
              <a:buNone/>
            </a:pPr>
            <a:endParaRPr lang="en-US" dirty="0"/>
          </a:p>
        </p:txBody>
      </p:sp>
    </p:spTree>
    <p:extLst>
      <p:ext uri="{BB962C8B-B14F-4D97-AF65-F5344CB8AC3E}">
        <p14:creationId xmlns:p14="http://schemas.microsoft.com/office/powerpoint/2010/main" val="363156836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5DA27-0582-41E4-98B0-76A51D5EE16E}"/>
              </a:ext>
            </a:extLst>
          </p:cNvPr>
          <p:cNvSpPr>
            <a:spLocks noGrp="1"/>
          </p:cNvSpPr>
          <p:nvPr>
            <p:ph type="title"/>
          </p:nvPr>
        </p:nvSpPr>
        <p:spPr>
          <a:xfrm>
            <a:off x="762000" y="0"/>
            <a:ext cx="6578600" cy="762000"/>
          </a:xfrm>
        </p:spPr>
        <p:txBody>
          <a:bodyPr/>
          <a:lstStyle/>
          <a:p>
            <a:r>
              <a:rPr lang="en-US" dirty="0"/>
              <a:t>Appendices, Acronyms, Acknowledgements</a:t>
            </a:r>
          </a:p>
        </p:txBody>
      </p:sp>
      <p:sp>
        <p:nvSpPr>
          <p:cNvPr id="3" name="Content Placeholder 2">
            <a:extLst>
              <a:ext uri="{FF2B5EF4-FFF2-40B4-BE49-F238E27FC236}">
                <a16:creationId xmlns:a16="http://schemas.microsoft.com/office/drawing/2014/main" id="{61CE06B9-BBA6-4762-9415-B5E2BC157ABC}"/>
              </a:ext>
            </a:extLst>
          </p:cNvPr>
          <p:cNvSpPr>
            <a:spLocks noGrp="1"/>
          </p:cNvSpPr>
          <p:nvPr>
            <p:ph sz="half" idx="1"/>
          </p:nvPr>
        </p:nvSpPr>
        <p:spPr>
          <a:xfrm>
            <a:off x="381000" y="1295400"/>
            <a:ext cx="8458200" cy="5105399"/>
          </a:xfrm>
        </p:spPr>
        <p:txBody>
          <a:bodyPr/>
          <a:lstStyle/>
          <a:p>
            <a:pPr marL="0" marR="0" indent="0">
              <a:lnSpc>
                <a:spcPct val="107000"/>
              </a:lnSpc>
              <a:spcBef>
                <a:spcPts val="0"/>
              </a:spcBef>
              <a:spcAft>
                <a:spcPts val="0"/>
              </a:spcAft>
              <a:buNone/>
              <a:tabLst>
                <a:tab pos="57150" algn="l"/>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The following sections are included at the end of the document:</a:t>
            </a:r>
          </a:p>
          <a:p>
            <a:pPr marL="0" marR="0" indent="0">
              <a:lnSpc>
                <a:spcPct val="107000"/>
              </a:lnSpc>
              <a:spcBef>
                <a:spcPts val="0"/>
              </a:spcBef>
              <a:spcAft>
                <a:spcPts val="0"/>
              </a:spcAft>
              <a:buNone/>
              <a:tabLst>
                <a:tab pos="57150" algn="l"/>
              </a:tabLs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30225" lvl="1">
              <a:lnSpc>
                <a:spcPct val="107000"/>
              </a:lnSpc>
              <a:spcBef>
                <a:spcPts val="0"/>
              </a:spcBef>
              <a:spcAft>
                <a:spcPts val="0"/>
              </a:spcAft>
              <a:buFont typeface="Symbol" panose="05050102010706020507" pitchFamily="18" charset="2"/>
              <a:buChar char=""/>
              <a:tabLst>
                <a:tab pos="57150" algn="l"/>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Appendix A: Members of the Alzheimer’s Advisory Council and Workgroups</a:t>
            </a:r>
          </a:p>
          <a:p>
            <a:pPr marL="307975" lvl="1" indent="0">
              <a:lnSpc>
                <a:spcPct val="107000"/>
              </a:lnSpc>
              <a:spcBef>
                <a:spcPts val="0"/>
              </a:spcBef>
              <a:spcAft>
                <a:spcPts val="0"/>
              </a:spcAft>
              <a:buNone/>
              <a:tabLst>
                <a:tab pos="57150" algn="l"/>
              </a:tabLs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30225" lvl="1">
              <a:lnSpc>
                <a:spcPct val="107000"/>
              </a:lnSpc>
              <a:spcBef>
                <a:spcPts val="0"/>
              </a:spcBef>
              <a:spcAft>
                <a:spcPts val="0"/>
              </a:spcAft>
              <a:buFont typeface="Symbol" panose="05050102010706020507" pitchFamily="18" charset="2"/>
              <a:buChar char=""/>
              <a:tabLst>
                <a:tab pos="57150" algn="l"/>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Appendix B: Resources on Care Planning and Training Programs</a:t>
            </a:r>
          </a:p>
          <a:p>
            <a:pPr marL="307975" lvl="1" indent="0">
              <a:lnSpc>
                <a:spcPct val="107000"/>
              </a:lnSpc>
              <a:spcBef>
                <a:spcPts val="0"/>
              </a:spcBef>
              <a:spcAft>
                <a:spcPts val="0"/>
              </a:spcAft>
              <a:buNone/>
              <a:tabLst>
                <a:tab pos="57150" algn="l"/>
              </a:tabLs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30225" lvl="1">
              <a:lnSpc>
                <a:spcPct val="107000"/>
              </a:lnSpc>
              <a:spcBef>
                <a:spcPts val="0"/>
              </a:spcBef>
              <a:spcAft>
                <a:spcPts val="0"/>
              </a:spcAft>
              <a:buFont typeface="Symbol" panose="05050102010706020507" pitchFamily="18" charset="2"/>
              <a:buChar char=""/>
              <a:tabLst>
                <a:tab pos="57150" algn="l"/>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Acronyms Used in this Report</a:t>
            </a:r>
          </a:p>
          <a:p>
            <a:pPr marL="307975" lvl="1" indent="0">
              <a:lnSpc>
                <a:spcPct val="107000"/>
              </a:lnSpc>
              <a:spcBef>
                <a:spcPts val="0"/>
              </a:spcBef>
              <a:spcAft>
                <a:spcPts val="0"/>
              </a:spcAft>
              <a:buNone/>
              <a:tabLst>
                <a:tab pos="57150" algn="l"/>
              </a:tabLs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530225" lvl="1">
              <a:lnSpc>
                <a:spcPct val="107000"/>
              </a:lnSpc>
              <a:spcBef>
                <a:spcPts val="0"/>
              </a:spcBef>
              <a:spcAft>
                <a:spcPts val="0"/>
              </a:spcAft>
              <a:buFont typeface="Symbol" panose="05050102010706020507" pitchFamily="18" charset="2"/>
              <a:buChar char=""/>
              <a:tabLst>
                <a:tab pos="57150" algn="l"/>
              </a:tabLs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Acknowledgements </a:t>
            </a:r>
          </a:p>
          <a:p>
            <a:pPr marL="0" indent="0">
              <a:buNone/>
            </a:pPr>
            <a:endParaRPr lang="en-US" dirty="0"/>
          </a:p>
        </p:txBody>
      </p:sp>
    </p:spTree>
    <p:extLst>
      <p:ext uri="{BB962C8B-B14F-4D97-AF65-F5344CB8AC3E}">
        <p14:creationId xmlns:p14="http://schemas.microsoft.com/office/powerpoint/2010/main" val="44761958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5400" y="3579167"/>
            <a:ext cx="8763000" cy="1938992"/>
          </a:xfrm>
          <a:prstGeom prst="rect">
            <a:avLst/>
          </a:prstGeom>
          <a:noFill/>
        </p:spPr>
        <p:txBody>
          <a:bodyPr wrap="square">
            <a:spAutoFit/>
          </a:bodyPr>
          <a:lstStyle/>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B0A0B807-0F89-4501-89A1-27555DC543CA}" type="datetime1">
              <a:rPr lang="en-US" smtClean="0"/>
              <a:t>5/5/2021</a:t>
            </a:fld>
            <a:endParaRPr lang="en-US" dirty="0"/>
          </a:p>
        </p:txBody>
      </p:sp>
      <p:sp>
        <p:nvSpPr>
          <p:cNvPr id="9" name="Date Placeholder 2">
            <a:extLst>
              <a:ext uri="{FF2B5EF4-FFF2-40B4-BE49-F238E27FC236}">
                <a16:creationId xmlns:a16="http://schemas.microsoft.com/office/drawing/2014/main" id="{B019AF1B-4325-448B-9098-64189208C828}"/>
              </a:ext>
            </a:extLst>
          </p:cNvPr>
          <p:cNvSpPr txBox="1">
            <a:spLocks/>
          </p:cNvSpPr>
          <p:nvPr/>
        </p:nvSpPr>
        <p:spPr>
          <a:xfrm>
            <a:off x="381000" y="4175760"/>
            <a:ext cx="8305800" cy="914400"/>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r>
              <a:rPr lang="en-US" sz="2800" b="1" i="0" dirty="0">
                <a:solidFill>
                  <a:srgbClr val="002060"/>
                </a:solidFill>
                <a:effectLst/>
                <a:latin typeface="Calibri" panose="020F0502020204030204" pitchFamily="34" charset="0"/>
              </a:rPr>
              <a:t>Moving from Planning to Action</a:t>
            </a:r>
            <a:endParaRPr lang="en-US" sz="2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499491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113-043C-4654-8308-8E928D24CB0A}"/>
              </a:ext>
            </a:extLst>
          </p:cNvPr>
          <p:cNvSpPr>
            <a:spLocks noGrp="1"/>
          </p:cNvSpPr>
          <p:nvPr>
            <p:ph type="title"/>
          </p:nvPr>
        </p:nvSpPr>
        <p:spPr>
          <a:xfrm>
            <a:off x="838200" y="304800"/>
            <a:ext cx="5435600" cy="423862"/>
          </a:xfrm>
        </p:spPr>
        <p:txBody>
          <a:bodyPr/>
          <a:lstStyle/>
          <a:p>
            <a:r>
              <a:rPr lang="en-US" sz="2500" b="1" i="0" dirty="0">
                <a:effectLst/>
                <a:latin typeface="Calibri" panose="020F0502020204030204" pitchFamily="34" charset="0"/>
              </a:rPr>
              <a:t>Moving from Planning to Action</a:t>
            </a:r>
            <a:endParaRPr lang="en-US" sz="2500" dirty="0"/>
          </a:p>
        </p:txBody>
      </p:sp>
      <p:sp>
        <p:nvSpPr>
          <p:cNvPr id="3" name="Content Placeholder 2">
            <a:extLst>
              <a:ext uri="{FF2B5EF4-FFF2-40B4-BE49-F238E27FC236}">
                <a16:creationId xmlns:a16="http://schemas.microsoft.com/office/drawing/2014/main" id="{867FEB18-EB04-47AB-87E6-40DBADE93F81}"/>
              </a:ext>
            </a:extLst>
          </p:cNvPr>
          <p:cNvSpPr>
            <a:spLocks noGrp="1"/>
          </p:cNvSpPr>
          <p:nvPr>
            <p:ph sz="half" idx="1"/>
          </p:nvPr>
        </p:nvSpPr>
        <p:spPr>
          <a:xfrm>
            <a:off x="71673" y="1066800"/>
            <a:ext cx="8077200" cy="5181600"/>
          </a:xfrm>
        </p:spPr>
        <p:txBody>
          <a:bodyPr/>
          <a:lstStyle/>
          <a:p>
            <a:pPr marL="914400" indent="-457200">
              <a:spcAft>
                <a:spcPts val="800"/>
              </a:spcAft>
              <a:buSzPct val="100000"/>
              <a:buFont typeface="+mj-lt"/>
              <a:buAutoNum type="arabicPeriod"/>
            </a:pPr>
            <a:r>
              <a:rPr lang="en-US" sz="1600" i="0" dirty="0">
                <a:solidFill>
                  <a:srgbClr val="212121"/>
                </a:solidFill>
                <a:effectLst/>
                <a:latin typeface="Calibri" panose="020F0502020204030204" pitchFamily="34" charset="0"/>
              </a:rPr>
              <a:t>Council staff will work with workgroup leads to plan next steps for each of their recommendations:</a:t>
            </a:r>
          </a:p>
          <a:p>
            <a:pPr marL="1314450" lvl="3" indent="-339725">
              <a:spcAft>
                <a:spcPts val="800"/>
              </a:spcAft>
              <a:buClrTx/>
              <a:buSzPct val="100000"/>
              <a:buFont typeface="Arial" panose="020B0604020202020204" pitchFamily="34" charset="0"/>
              <a:buChar char="•"/>
            </a:pPr>
            <a:r>
              <a:rPr lang="en-US" sz="1500" b="0" dirty="0">
                <a:solidFill>
                  <a:srgbClr val="212121"/>
                </a:solidFill>
              </a:rPr>
              <a:t>Restructure workgroup membership where needed </a:t>
            </a:r>
          </a:p>
          <a:p>
            <a:pPr marL="1314450" lvl="3" indent="-339725">
              <a:spcAft>
                <a:spcPts val="800"/>
              </a:spcAft>
              <a:buClrTx/>
              <a:buSzPct val="100000"/>
              <a:buFont typeface="Arial" panose="020B0604020202020204" pitchFamily="34" charset="0"/>
              <a:buChar char="•"/>
            </a:pPr>
            <a:r>
              <a:rPr lang="en-US" sz="1500" b="0" dirty="0">
                <a:solidFill>
                  <a:srgbClr val="212121"/>
                </a:solidFill>
              </a:rPr>
              <a:t>Reach out to identified responsible organizations and </a:t>
            </a:r>
            <a:r>
              <a:rPr lang="en-US" sz="1500" b="0" i="0" dirty="0">
                <a:solidFill>
                  <a:srgbClr val="212121"/>
                </a:solidFill>
                <a:effectLst/>
                <a:latin typeface="Calibri" panose="020F0502020204030204" pitchFamily="34" charset="0"/>
              </a:rPr>
              <a:t>organizational resources</a:t>
            </a:r>
          </a:p>
          <a:p>
            <a:pPr marL="1314450" lvl="3" indent="-339725">
              <a:spcAft>
                <a:spcPts val="800"/>
              </a:spcAft>
              <a:buClrTx/>
              <a:buSzPct val="100000"/>
              <a:buFont typeface="Arial" panose="020B0604020202020204" pitchFamily="34" charset="0"/>
              <a:buChar char="•"/>
            </a:pPr>
            <a:r>
              <a:rPr lang="en-US" sz="1500" b="0" dirty="0">
                <a:solidFill>
                  <a:srgbClr val="212121"/>
                </a:solidFill>
              </a:rPr>
              <a:t>Where needed, rethink/articulate role of workgroup lead(s)</a:t>
            </a:r>
          </a:p>
          <a:p>
            <a:pPr marL="1314450" lvl="3" indent="-339725">
              <a:spcAft>
                <a:spcPts val="1600"/>
              </a:spcAft>
              <a:buClrTx/>
              <a:buSzPct val="100000"/>
              <a:buFont typeface="Arial" panose="020B0604020202020204" pitchFamily="34" charset="0"/>
              <a:buChar char="•"/>
            </a:pPr>
            <a:r>
              <a:rPr lang="en-US" sz="1500" b="0" i="0" dirty="0">
                <a:solidFill>
                  <a:srgbClr val="212121"/>
                </a:solidFill>
                <a:effectLst/>
                <a:latin typeface="Calibri" panose="020F0502020204030204" pitchFamily="34" charset="0"/>
              </a:rPr>
              <a:t>Prepare timelines/ work plans; </a:t>
            </a:r>
            <a:r>
              <a:rPr lang="en-US" sz="1500" b="0" dirty="0">
                <a:solidFill>
                  <a:srgbClr val="212121"/>
                </a:solidFill>
              </a:rPr>
              <a:t>b</a:t>
            </a:r>
            <a:r>
              <a:rPr lang="en-US" sz="1500" b="0" i="0" dirty="0">
                <a:solidFill>
                  <a:srgbClr val="212121"/>
                </a:solidFill>
                <a:effectLst/>
                <a:latin typeface="Calibri" panose="020F0502020204030204" pitchFamily="34" charset="0"/>
              </a:rPr>
              <a:t>egin implementation</a:t>
            </a:r>
          </a:p>
          <a:p>
            <a:pPr marL="958850" lvl="2" indent="-381000">
              <a:lnSpc>
                <a:spcPct val="100000"/>
              </a:lnSpc>
              <a:spcBef>
                <a:spcPts val="0"/>
              </a:spcBef>
              <a:spcAft>
                <a:spcPts val="1600"/>
              </a:spcAft>
              <a:buClrTx/>
              <a:buSzPct val="100000"/>
              <a:buFont typeface="+mj-lt"/>
              <a:buAutoNum type="arabicPeriod" startAt="2"/>
            </a:pPr>
            <a:r>
              <a:rPr lang="en-US" sz="1600" b="1" dirty="0">
                <a:solidFill>
                  <a:srgbClr val="212121"/>
                </a:solidFill>
                <a:latin typeface="Calibri" pitchFamily="34" charset="0"/>
              </a:rPr>
              <a:t>Convene one new workgroup: “Younger-Onset ADRD” </a:t>
            </a:r>
          </a:p>
          <a:p>
            <a:pPr marL="958850" lvl="2" indent="-381000">
              <a:spcBef>
                <a:spcPts val="0"/>
              </a:spcBef>
              <a:spcAft>
                <a:spcPts val="1000"/>
              </a:spcAft>
              <a:buClrTx/>
              <a:buSzPct val="100000"/>
              <a:buFont typeface="+mj-lt"/>
              <a:buAutoNum type="arabicPeriod" startAt="2"/>
            </a:pPr>
            <a:r>
              <a:rPr lang="en-US" sz="1600" b="1" dirty="0">
                <a:solidFill>
                  <a:srgbClr val="212121"/>
                </a:solidFill>
                <a:latin typeface="Calibri" pitchFamily="34" charset="0"/>
              </a:rPr>
              <a:t>Every workgroup lead will regularly monitor and report progress to Council staff </a:t>
            </a:r>
            <a:r>
              <a:rPr lang="en-US" sz="1600" i="1" dirty="0">
                <a:solidFill>
                  <a:srgbClr val="013366"/>
                </a:solidFill>
                <a:latin typeface="Calibri" panose="020F0502020204030204" pitchFamily="34" charset="0"/>
              </a:rPr>
              <a:t>(staff will provide a tracking template) </a:t>
            </a:r>
            <a:endParaRPr lang="en-US" sz="1400" i="1" dirty="0">
              <a:solidFill>
                <a:srgbClr val="013366"/>
              </a:solidFill>
              <a:latin typeface="Calibri" panose="020F0502020204030204" pitchFamily="34" charset="0"/>
            </a:endParaRPr>
          </a:p>
          <a:p>
            <a:pPr marL="1273175" lvl="2" indent="-298450" defTabSz="400050">
              <a:spcAft>
                <a:spcPts val="800"/>
              </a:spcAft>
              <a:buSzPct val="100000"/>
              <a:buFont typeface="Arial" panose="020B0604020202020204" pitchFamily="34" charset="0"/>
              <a:buChar char="•"/>
            </a:pPr>
            <a:r>
              <a:rPr lang="en-US" sz="1500" dirty="0">
                <a:solidFill>
                  <a:srgbClr val="212121"/>
                </a:solidFill>
                <a:latin typeface="Calibri" panose="020F0502020204030204" pitchFamily="34" charset="0"/>
              </a:rPr>
              <a:t>Report updates and accomplishments</a:t>
            </a:r>
          </a:p>
          <a:p>
            <a:pPr marL="1273175" lvl="2" indent="-298450" defTabSz="400050">
              <a:spcAft>
                <a:spcPts val="800"/>
              </a:spcAft>
              <a:buSzPct val="100000"/>
              <a:buFont typeface="Arial" panose="020B0604020202020204" pitchFamily="34" charset="0"/>
              <a:buChar char="•"/>
            </a:pPr>
            <a:r>
              <a:rPr lang="en-US" sz="1500" dirty="0">
                <a:solidFill>
                  <a:srgbClr val="212121"/>
                </a:solidFill>
                <a:latin typeface="Calibri" panose="020F0502020204030204" pitchFamily="34" charset="0"/>
              </a:rPr>
              <a:t>Indicate issues, challenges, proposed solutions</a:t>
            </a:r>
          </a:p>
          <a:p>
            <a:pPr marL="1273175" lvl="2" indent="-298450" defTabSz="400050">
              <a:lnSpc>
                <a:spcPct val="100000"/>
              </a:lnSpc>
              <a:spcBef>
                <a:spcPts val="0"/>
              </a:spcBef>
              <a:spcAft>
                <a:spcPts val="1600"/>
              </a:spcAft>
              <a:buSzPct val="100000"/>
              <a:buFont typeface="Arial" panose="020B0604020202020204" pitchFamily="34" charset="0"/>
              <a:buChar char="•"/>
            </a:pPr>
            <a:r>
              <a:rPr lang="en-US" sz="1500" dirty="0">
                <a:solidFill>
                  <a:srgbClr val="212121"/>
                </a:solidFill>
                <a:latin typeface="Calibri" panose="020F0502020204030204" pitchFamily="34" charset="0"/>
              </a:rPr>
              <a:t>Summarize next steps</a:t>
            </a:r>
          </a:p>
          <a:p>
            <a:pPr marL="914400" indent="-298450" defTabSz="400050">
              <a:spcAft>
                <a:spcPts val="800"/>
              </a:spcAft>
              <a:buSzPct val="100000"/>
              <a:buFont typeface="+mj-lt"/>
              <a:buAutoNum type="arabicPeriod" startAt="3"/>
            </a:pPr>
            <a:r>
              <a:rPr lang="en-US" sz="1600" dirty="0">
                <a:solidFill>
                  <a:srgbClr val="212121"/>
                </a:solidFill>
              </a:rPr>
              <a:t>When designated, present progress at Council meeting </a:t>
            </a:r>
          </a:p>
          <a:p>
            <a:pPr marL="1273175" lvl="2" indent="-298450" defTabSz="400050">
              <a:spcAft>
                <a:spcPts val="800"/>
              </a:spcAft>
              <a:buSzPct val="100000"/>
              <a:buFont typeface="Arial" panose="020B0604020202020204" pitchFamily="34" charset="0"/>
              <a:buChar char="•"/>
            </a:pPr>
            <a:r>
              <a:rPr lang="en-US" sz="1500" dirty="0">
                <a:solidFill>
                  <a:srgbClr val="212121"/>
                </a:solidFill>
                <a:latin typeface="Calibri" panose="020F0502020204030204" pitchFamily="34" charset="0"/>
              </a:rPr>
              <a:t>Focus on discussion of issues and challenges </a:t>
            </a:r>
          </a:p>
          <a:p>
            <a:pPr marL="0" lvl="2" indent="0" defTabSz="400050">
              <a:spcAft>
                <a:spcPts val="800"/>
              </a:spcAft>
            </a:pPr>
            <a:endParaRPr lang="en-US" sz="1200" i="1" dirty="0">
              <a:solidFill>
                <a:srgbClr val="023467"/>
              </a:solidFill>
              <a:latin typeface="Calibri" panose="020F0502020204030204" pitchFamily="34" charset="0"/>
            </a:endParaRPr>
          </a:p>
        </p:txBody>
      </p:sp>
      <p:sp>
        <p:nvSpPr>
          <p:cNvPr id="6" name="TextBox 5">
            <a:extLst>
              <a:ext uri="{FF2B5EF4-FFF2-40B4-BE49-F238E27FC236}">
                <a16:creationId xmlns:a16="http://schemas.microsoft.com/office/drawing/2014/main" id="{3C258FBF-B421-4B97-B19C-87166652BCF8}"/>
              </a:ext>
            </a:extLst>
          </p:cNvPr>
          <p:cNvSpPr txBox="1"/>
          <p:nvPr/>
        </p:nvSpPr>
        <p:spPr>
          <a:xfrm>
            <a:off x="4110273" y="2974063"/>
            <a:ext cx="914400" cy="914400"/>
          </a:xfrm>
          <a:prstGeom prst="rect">
            <a:avLst/>
          </a:prstGeom>
        </p:spPr>
        <p:txBody>
          <a:bodyPr wrap="square" rtlCol="0">
            <a:spAutoFit/>
          </a:bodyPr>
          <a:lstStyle/>
          <a:p>
            <a:pPr marL="0" indent="0">
              <a:buFont typeface="Wingdings" pitchFamily="2" charset="2"/>
              <a:buNone/>
            </a:pPr>
            <a:endParaRPr lang="en-US" sz="2400" dirty="0">
              <a:solidFill>
                <a:schemeClr val="dk1"/>
              </a:solidFill>
              <a:latin typeface="Book Antiqua" pitchFamily="18" charset="0"/>
            </a:endParaRPr>
          </a:p>
        </p:txBody>
      </p:sp>
      <p:sp>
        <p:nvSpPr>
          <p:cNvPr id="7" name="TextBox 6">
            <a:extLst>
              <a:ext uri="{FF2B5EF4-FFF2-40B4-BE49-F238E27FC236}">
                <a16:creationId xmlns:a16="http://schemas.microsoft.com/office/drawing/2014/main" id="{EC0C924F-B5B9-49F0-9372-BF4B01D35733}"/>
              </a:ext>
            </a:extLst>
          </p:cNvPr>
          <p:cNvSpPr txBox="1"/>
          <p:nvPr/>
        </p:nvSpPr>
        <p:spPr>
          <a:xfrm>
            <a:off x="4110273" y="2974063"/>
            <a:ext cx="914400" cy="914400"/>
          </a:xfrm>
          <a:prstGeom prst="rect">
            <a:avLst/>
          </a:prstGeom>
        </p:spPr>
        <p:txBody>
          <a:bodyPr wrap="square" rtlCol="0">
            <a:spAutoFit/>
          </a:bodyPr>
          <a:lstStyle/>
          <a:p>
            <a:pPr marL="0" indent="0">
              <a:buFont typeface="Wingdings" pitchFamily="2" charset="2"/>
              <a:buNone/>
            </a:pPr>
            <a:endParaRPr lang="en-US" sz="2400" dirty="0">
              <a:solidFill>
                <a:schemeClr val="dk1"/>
              </a:solidFill>
              <a:latin typeface="Book Antiqua" pitchFamily="18" charset="0"/>
            </a:endParaRPr>
          </a:p>
        </p:txBody>
      </p:sp>
      <p:sp>
        <p:nvSpPr>
          <p:cNvPr id="8" name="TextBox 7">
            <a:extLst>
              <a:ext uri="{FF2B5EF4-FFF2-40B4-BE49-F238E27FC236}">
                <a16:creationId xmlns:a16="http://schemas.microsoft.com/office/drawing/2014/main" id="{D37C9434-64E3-4C29-8CF0-0917C3BE1A8D}"/>
              </a:ext>
            </a:extLst>
          </p:cNvPr>
          <p:cNvSpPr txBox="1"/>
          <p:nvPr/>
        </p:nvSpPr>
        <p:spPr>
          <a:xfrm>
            <a:off x="1066800" y="5867400"/>
            <a:ext cx="5410200" cy="461665"/>
          </a:xfrm>
          <a:prstGeom prst="rect">
            <a:avLst/>
          </a:prstGeom>
        </p:spPr>
        <p:txBody>
          <a:bodyPr wrap="square" rtlCol="0">
            <a:spAutoFit/>
          </a:bodyPr>
          <a:lstStyle/>
          <a:p>
            <a:pPr marL="0" indent="0">
              <a:buFont typeface="Wingdings" pitchFamily="2" charset="2"/>
              <a:buNone/>
            </a:pPr>
            <a:endParaRPr lang="en-US" sz="2400" dirty="0">
              <a:solidFill>
                <a:schemeClr val="dk1"/>
              </a:solidFill>
              <a:latin typeface="Book Antiqua" pitchFamily="18" charset="0"/>
            </a:endParaRPr>
          </a:p>
        </p:txBody>
      </p:sp>
    </p:spTree>
    <p:extLst>
      <p:ext uri="{BB962C8B-B14F-4D97-AF65-F5344CB8AC3E}">
        <p14:creationId xmlns:p14="http://schemas.microsoft.com/office/powerpoint/2010/main" val="4428140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Goal, Recommendations, Challenges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190500" y="1066800"/>
            <a:ext cx="8763000" cy="5681662"/>
          </a:xfrm>
        </p:spPr>
        <p:txBody>
          <a:bodyPr/>
          <a:lstStyle/>
          <a:p>
            <a:pPr marL="106680" indent="0">
              <a:buNone/>
            </a:pPr>
            <a:r>
              <a:rPr lang="en-US" sz="2000" dirty="0"/>
              <a:t>Goal</a:t>
            </a:r>
          </a:p>
          <a:p>
            <a:pPr marL="106680" indent="0">
              <a:buNone/>
            </a:pPr>
            <a:endParaRPr lang="en-US" sz="500" dirty="0"/>
          </a:p>
          <a:p>
            <a:pPr marL="106680" indent="0">
              <a:buNone/>
            </a:pPr>
            <a:r>
              <a:rPr lang="en-US" sz="2000" b="0" dirty="0"/>
              <a:t>Increase the number of people living with dementia who are diagnosed, informed of their diagnosis, and able to effectively attain helpful information, services and care planning</a:t>
            </a:r>
          </a:p>
          <a:p>
            <a:pPr marL="106680" indent="0">
              <a:buNone/>
            </a:pPr>
            <a:endParaRPr lang="en-US" sz="500" dirty="0"/>
          </a:p>
          <a:p>
            <a:pPr marL="106680" indent="0">
              <a:buNone/>
            </a:pPr>
            <a:r>
              <a:rPr lang="en-US" sz="2000" dirty="0"/>
              <a:t>Recommendations</a:t>
            </a:r>
          </a:p>
          <a:p>
            <a:pPr marL="106680" indent="0">
              <a:buNone/>
            </a:pPr>
            <a:endParaRPr lang="en-US" sz="500" dirty="0"/>
          </a:p>
          <a:p>
            <a:pPr marL="461963" indent="-350838">
              <a:buSzPct val="100000"/>
              <a:buFont typeface="+mj-lt"/>
              <a:buAutoNum type="arabicPeriod"/>
            </a:pPr>
            <a:r>
              <a:rPr lang="en-US" sz="2000" b="0" u="sng" dirty="0">
                <a:latin typeface="Calibri" panose="020F0502020204030204" pitchFamily="34" charset="0"/>
                <a:cs typeface="Calibri" panose="020F0502020204030204" pitchFamily="34" charset="0"/>
              </a:rPr>
              <a:t>Diagnosis</a:t>
            </a:r>
            <a:r>
              <a:rPr lang="en-US" sz="2000" b="0" dirty="0"/>
              <a:t> - </a:t>
            </a:r>
            <a:r>
              <a:rPr lang="en-US" sz="2000" b="0" dirty="0">
                <a:latin typeface="Calibri" panose="020F0502020204030204" pitchFamily="34" charset="0"/>
                <a:cs typeface="Calibri" panose="020F0502020204030204" pitchFamily="34" charset="0"/>
              </a:rPr>
              <a:t>Significantly increase the numbers of undiagnosed or cognitively impaired residents who are diagnosed with dementia and informed of their diagnosis</a:t>
            </a:r>
          </a:p>
          <a:p>
            <a:pPr marL="111125" indent="0">
              <a:buSzPct val="100000"/>
              <a:buNone/>
            </a:pPr>
            <a:endParaRPr lang="en-US" sz="1000" b="0" u="sng" dirty="0"/>
          </a:p>
          <a:p>
            <a:pPr marL="461963" indent="-350838">
              <a:buSzPct val="100000"/>
              <a:buFont typeface="+mj-lt"/>
              <a:buAutoNum type="arabicPeriod" startAt="2"/>
            </a:pPr>
            <a:r>
              <a:rPr lang="en-US" sz="2000" b="0" u="sng" dirty="0">
                <a:latin typeface="Calibri" panose="020F0502020204030204" pitchFamily="34" charset="0"/>
                <a:cs typeface="Calibri" panose="020F0502020204030204" pitchFamily="34" charset="0"/>
              </a:rPr>
              <a:t>Services Navigation</a:t>
            </a:r>
            <a:r>
              <a:rPr lang="en-US" sz="2000" b="0" dirty="0">
                <a:latin typeface="Calibri" panose="020F0502020204030204" pitchFamily="34" charset="0"/>
                <a:cs typeface="Calibri" panose="020F0502020204030204" pitchFamily="34" charset="0"/>
              </a:rPr>
              <a:t> - Ensure that after a dementia diagnosis, individuals and their families have access to comprehensive information and care planning services</a:t>
            </a:r>
            <a:endParaRPr lang="en-US" sz="2000" b="0" dirty="0"/>
          </a:p>
          <a:p>
            <a:pPr marL="106680" indent="0">
              <a:buNone/>
            </a:pPr>
            <a:endParaRPr lang="en-US" sz="500" dirty="0">
              <a:latin typeface="Calibri" panose="020F0502020204030204" pitchFamily="34" charset="0"/>
              <a:cs typeface="Calibri" panose="020F0502020204030204" pitchFamily="34" charset="0"/>
            </a:endParaRPr>
          </a:p>
          <a:p>
            <a:pPr marL="106680" indent="0">
              <a:buNone/>
            </a:pPr>
            <a:r>
              <a:rPr lang="en-US" sz="2000" dirty="0"/>
              <a:t>Challenges</a:t>
            </a:r>
          </a:p>
          <a:p>
            <a:pPr marL="106680" indent="0">
              <a:buNone/>
            </a:pPr>
            <a:endParaRPr lang="en-US" sz="500" dirty="0"/>
          </a:p>
          <a:p>
            <a:pPr>
              <a:buSzPct val="100000"/>
              <a:buFont typeface="+mj-lt"/>
              <a:buAutoNum type="arabicPeriod"/>
            </a:pPr>
            <a:r>
              <a:rPr lang="en-US" sz="2000" b="0" dirty="0"/>
              <a:t>About 50% of people living with dementia have not received a diagnosis</a:t>
            </a:r>
          </a:p>
          <a:p>
            <a:pPr marL="449580" indent="-342900">
              <a:buSzPct val="100000"/>
              <a:buFont typeface="+mj-lt"/>
              <a:buAutoNum type="arabicPeriod"/>
            </a:pPr>
            <a:endParaRPr lang="en-US" sz="500" b="0" dirty="0"/>
          </a:p>
          <a:p>
            <a:pPr marL="449580" indent="-342900">
              <a:buSzPct val="100000"/>
              <a:buFont typeface="+mj-lt"/>
              <a:buAutoNum type="arabicPeriod"/>
            </a:pPr>
            <a:endParaRPr lang="en-US" sz="500" b="0" dirty="0"/>
          </a:p>
          <a:p>
            <a:pPr marL="449580" indent="-342900">
              <a:buSzPct val="100000"/>
              <a:buFont typeface="+mj-lt"/>
              <a:buAutoNum type="arabicPeriod"/>
            </a:pPr>
            <a:endParaRPr lang="en-US" sz="500" b="0" dirty="0"/>
          </a:p>
          <a:p>
            <a:pPr>
              <a:buSzPct val="100000"/>
              <a:buFont typeface="+mj-lt"/>
              <a:buAutoNum type="arabicPeriod"/>
            </a:pPr>
            <a:r>
              <a:rPr lang="en-US" sz="2000" b="0" dirty="0"/>
              <a:t>After diagnosis, many people don’t know where to turn for services and supports </a:t>
            </a:r>
          </a:p>
          <a:p>
            <a:pPr marL="106680" indent="0">
              <a:buNone/>
            </a:pPr>
            <a:endParaRPr lang="en-US" dirty="0"/>
          </a:p>
        </p:txBody>
      </p:sp>
    </p:spTree>
    <p:extLst>
      <p:ext uri="{BB962C8B-B14F-4D97-AF65-F5344CB8AC3E}">
        <p14:creationId xmlns:p14="http://schemas.microsoft.com/office/powerpoint/2010/main" val="1804681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Recommendation #1</a:t>
            </a:r>
            <a:br>
              <a:rPr lang="en-US" dirty="0"/>
            </a:br>
            <a:r>
              <a:rPr lang="en-US" dirty="0"/>
              <a:t>Implementation Strategies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304800" y="878069"/>
            <a:ext cx="8534400" cy="5644725"/>
          </a:xfrm>
        </p:spPr>
        <p:txBody>
          <a:bodyPr wrap="square">
            <a:spAutoFit/>
          </a:bodyPr>
          <a:lstStyle/>
          <a:p>
            <a:pPr marL="0" lvl="1" indent="0">
              <a:spcBef>
                <a:spcPts val="0"/>
              </a:spcBef>
              <a:buSzPct val="100000"/>
              <a:buNone/>
            </a:pPr>
            <a:r>
              <a:rPr lang="en-US" sz="1800" dirty="0">
                <a:latin typeface="Calibri" panose="020F0502020204030204" pitchFamily="34" charset="0"/>
                <a:cs typeface="Calibri" panose="020F0502020204030204" pitchFamily="34" charset="0"/>
              </a:rPr>
              <a:t>RECOMMENDATION #1: </a:t>
            </a:r>
            <a:r>
              <a:rPr lang="en-US" sz="1800" b="0" dirty="0">
                <a:latin typeface="Calibri" panose="020F0502020204030204" pitchFamily="34" charset="0"/>
                <a:cs typeface="Calibri" panose="020F0502020204030204" pitchFamily="34" charset="0"/>
              </a:rPr>
              <a:t>Significantly increase numbers of undiagnosed or cognitively impaired residents who are diagnosed with dementia and informed of their diagnosis</a:t>
            </a:r>
          </a:p>
          <a:p>
            <a:pPr marL="0" lvl="1" indent="0">
              <a:spcBef>
                <a:spcPts val="500"/>
              </a:spcBef>
              <a:buSzPct val="100000"/>
              <a:buNone/>
            </a:pPr>
            <a:r>
              <a:rPr lang="en-US" sz="1800" b="1" i="1" dirty="0">
                <a:solidFill>
                  <a:schemeClr val="dk1"/>
                </a:solidFill>
                <a:latin typeface="Calibri" panose="020F0502020204030204" pitchFamily="34" charset="0"/>
                <a:cs typeface="Times New Roman" panose="02020603050405020304" pitchFamily="18" charset="0"/>
              </a:rPr>
              <a:t>Beginning in 2021:</a:t>
            </a:r>
          </a:p>
          <a:p>
            <a:pPr marL="514350" marR="0" indent="-514350">
              <a:spcAft>
                <a:spcPts val="10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1.1  	Alzheimer’s Association </a:t>
            </a:r>
            <a:r>
              <a:rPr lang="en-US" sz="1800" b="0" dirty="0">
                <a:cs typeface="Times New Roman" panose="02020603050405020304" pitchFamily="18" charset="0"/>
              </a:rPr>
              <a:t>will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effectLst/>
                <a:latin typeface="Calibri" panose="020F0502020204030204" pitchFamily="34" charset="0"/>
                <a:ea typeface="Calibri" panose="020F0502020204030204" pitchFamily="34" charset="0"/>
              </a:rPr>
              <a:t>lead a collaboration with organizations representing primary care providers </a:t>
            </a:r>
            <a:r>
              <a:rPr lang="en-US" sz="1800" dirty="0">
                <a:solidFill>
                  <a:srgbClr val="002060"/>
                </a:solidFill>
                <a:cs typeface="Times New Roman" panose="02020603050405020304" pitchFamily="18" charset="0"/>
              </a:rPr>
              <a:t>to develop and distribute a dementia screening toolkit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that:</a:t>
            </a:r>
          </a:p>
          <a:p>
            <a:pPr marL="801688" lvl="2" indent="-287338">
              <a:spcBef>
                <a:spcPts val="500"/>
              </a:spcBef>
              <a:buFont typeface="Arial" panose="020B0604020202020204" pitchFamily="34" charset="0"/>
              <a:buChar char="•"/>
            </a:pPr>
            <a:r>
              <a:rPr lang="en-US" sz="1600" b="0" dirty="0">
                <a:effectLst/>
                <a:latin typeface="Calibri" panose="020F0502020204030204" pitchFamily="34" charset="0"/>
              </a:rPr>
              <a:t>fits into primary care workflow and improves the screening and diagnosis of Alzheimer’s/dementia</a:t>
            </a:r>
          </a:p>
          <a:p>
            <a:pPr marL="801688" lvl="2" indent="-287338">
              <a:spcBef>
                <a:spcPts val="500"/>
              </a:spcBef>
              <a:buFont typeface="Arial" panose="020B0604020202020204" pitchFamily="34" charset="0"/>
              <a:buChar char="•"/>
            </a:pPr>
            <a:r>
              <a:rPr lang="en-US" sz="1600" b="0" dirty="0">
                <a:effectLst/>
                <a:latin typeface="Calibri" panose="020F0502020204030204" pitchFamily="34" charset="0"/>
              </a:rPr>
              <a:t>leverages, evidence-based protocols, existing resources and ensures equity </a:t>
            </a:r>
          </a:p>
          <a:p>
            <a:pPr marL="801688" lvl="2" indent="-287338">
              <a:spcBef>
                <a:spcPts val="500"/>
              </a:spcBef>
              <a:spcAft>
                <a:spcPts val="1000"/>
              </a:spcAft>
              <a:buFont typeface="Arial" panose="020B0604020202020204" pitchFamily="34" charset="0"/>
              <a:buChar char="•"/>
            </a:pPr>
            <a:r>
              <a:rPr lang="en-US" sz="1600" b="0" dirty="0">
                <a:effectLst/>
                <a:latin typeface="Calibri" panose="020F0502020204030204" pitchFamily="34" charset="0"/>
              </a:rPr>
              <a:t>includes </a:t>
            </a:r>
            <a:r>
              <a:rPr lang="en-US" sz="1600" b="0" dirty="0">
                <a:latin typeface="Calibri" panose="020F0502020204030204" pitchFamily="34" charset="0"/>
              </a:rPr>
              <a:t>protective service </a:t>
            </a:r>
            <a:r>
              <a:rPr lang="en-US" sz="1600" b="0" dirty="0">
                <a:effectLst/>
                <a:latin typeface="Calibri" panose="020F0502020204030204" pitchFamily="34" charset="0"/>
              </a:rPr>
              <a:t>protocols</a:t>
            </a:r>
          </a:p>
          <a:p>
            <a:pPr marL="514350" indent="-514350">
              <a:spcAft>
                <a:spcPts val="3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1.2  	</a:t>
            </a:r>
            <a:r>
              <a:rPr lang="en-US" sz="1800" dirty="0">
                <a:solidFill>
                  <a:srgbClr val="002060"/>
                </a:solidFill>
                <a:cs typeface="Times New Roman" panose="02020603050405020304" pitchFamily="18" charset="0"/>
              </a:rPr>
              <a:t>Identify and seek recommendations from executive branch leaders on</a:t>
            </a:r>
            <a:r>
              <a:rPr lang="en-US" sz="1800" b="0" dirty="0">
                <a:effectLst/>
                <a:latin typeface="Calibri" panose="020F0502020204030204" pitchFamily="34" charset="0"/>
                <a:ea typeface="Calibri" panose="020F0502020204030204" pitchFamily="34" charset="0"/>
                <a:cs typeface="Times New Roman" panose="02020603050405020304" pitchFamily="18" charset="0"/>
              </a:rPr>
              <a:t>:</a:t>
            </a:r>
          </a:p>
          <a:p>
            <a:pPr marL="801688" lvl="2" indent="-287338">
              <a:spcBef>
                <a:spcPts val="500"/>
              </a:spcBef>
              <a:buFont typeface="Arial" panose="020B0604020202020204" pitchFamily="34" charset="0"/>
              <a:buChar char="•"/>
            </a:pPr>
            <a:r>
              <a:rPr lang="en-US" sz="1600" b="1" dirty="0">
                <a:solidFill>
                  <a:srgbClr val="002060"/>
                </a:solidFill>
                <a:latin typeface="Calibri" pitchFamily="34" charset="0"/>
                <a:cs typeface="Times New Roman" panose="02020603050405020304" pitchFamily="18" charset="0"/>
              </a:rPr>
              <a:t>engaging appropriate boards and medical societies </a:t>
            </a:r>
            <a:r>
              <a:rPr lang="en-US" sz="1600" dirty="0">
                <a:latin typeface="Calibri" panose="020F0502020204030204" pitchFamily="34" charset="0"/>
              </a:rPr>
              <a:t>in informing primary care MDs of importance of screening and diagnosing; distributing the dementia screening toolkit; and informing all MDs that treat adults to comply with state law requirements around diagnosis</a:t>
            </a:r>
          </a:p>
          <a:p>
            <a:pPr marL="801688" lvl="2" indent="-287338">
              <a:spcBef>
                <a:spcPts val="1000"/>
              </a:spcBef>
              <a:spcAft>
                <a:spcPts val="1000"/>
              </a:spcAft>
              <a:buFont typeface="Arial" panose="020B0604020202020204" pitchFamily="34" charset="0"/>
              <a:buChar char="•"/>
            </a:pPr>
            <a:r>
              <a:rPr lang="en-US" sz="1600" b="1" dirty="0">
                <a:solidFill>
                  <a:srgbClr val="002060"/>
                </a:solidFill>
                <a:latin typeface="Calibri" pitchFamily="34" charset="0"/>
                <a:cs typeface="Times New Roman" panose="02020603050405020304" pitchFamily="18" charset="0"/>
              </a:rPr>
              <a:t>working with DPH </a:t>
            </a:r>
            <a:r>
              <a:rPr lang="en-US" sz="1600" dirty="0">
                <a:latin typeface="Calibri" panose="020F0502020204030204" pitchFamily="34" charset="0"/>
              </a:rPr>
              <a:t>around supporting implementation of acute care dementia operational plans, including the training of DPH Surveyors on how to review the plans</a:t>
            </a:r>
          </a:p>
          <a:p>
            <a:pPr marL="514350" marR="0" indent="-514350">
              <a:spcAft>
                <a:spcPts val="5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1.3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cs typeface="Times New Roman" panose="02020603050405020304" pitchFamily="18" charset="0"/>
              </a:rPr>
              <a:t>Identify partners to </a:t>
            </a:r>
            <a:r>
              <a:rPr lang="en-US" sz="1800" dirty="0">
                <a:solidFill>
                  <a:srgbClr val="023467"/>
                </a:solidFill>
                <a:effectLst/>
                <a:latin typeface="Calibri" panose="020F0502020204030204" pitchFamily="34" charset="0"/>
                <a:ea typeface="Calibri" panose="020F0502020204030204" pitchFamily="34" charset="0"/>
                <a:cs typeface="Times New Roman" panose="02020603050405020304" pitchFamily="18" charset="0"/>
              </a:rPr>
              <a:t>work with largest primary care practices and hospital affiliated Physician Health Organizations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to:</a:t>
            </a:r>
          </a:p>
          <a:p>
            <a:pPr marL="801688" lvl="1" indent="-287338">
              <a:spcBef>
                <a:spcPts val="0"/>
              </a:spcBef>
              <a:buSzPct val="100000"/>
            </a:pPr>
            <a:r>
              <a:rPr lang="en-US" sz="1600" b="0" dirty="0">
                <a:solidFill>
                  <a:schemeClr val="tx1"/>
                </a:solidFill>
              </a:rPr>
              <a:t>inform p</a:t>
            </a:r>
            <a:r>
              <a:rPr lang="en-US" sz="1600" b="0" dirty="0">
                <a:effectLst/>
                <a:latin typeface="Calibri" panose="020F0502020204030204" pitchFamily="34" charset="0"/>
                <a:ea typeface="Calibri" panose="020F0502020204030204" pitchFamily="34" charset="0"/>
                <a:cs typeface="Times New Roman" panose="02020603050405020304" pitchFamily="18" charset="0"/>
              </a:rPr>
              <a:t>roviders of importance and benefits of dementia screening and diagnosis</a:t>
            </a:r>
            <a:endParaRPr lang="en-US" sz="1600" b="0" dirty="0"/>
          </a:p>
        </p:txBody>
      </p:sp>
    </p:spTree>
    <p:extLst>
      <p:ext uri="{BB962C8B-B14F-4D97-AF65-F5344CB8AC3E}">
        <p14:creationId xmlns:p14="http://schemas.microsoft.com/office/powerpoint/2010/main" val="399931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Recommendation #1 </a:t>
            </a:r>
            <a:br>
              <a:rPr lang="en-US" dirty="0"/>
            </a:br>
            <a:r>
              <a:rPr lang="en-US" dirty="0"/>
              <a:t>Organizations, Costs, Resources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152400" y="990600"/>
            <a:ext cx="8915400" cy="6045112"/>
          </a:xfrm>
        </p:spPr>
        <p:txBody>
          <a:bodyPr/>
          <a:lstStyle/>
          <a:p>
            <a:pPr marL="0" indent="0">
              <a:lnSpc>
                <a:spcPct val="107000"/>
              </a:lnSpc>
              <a:spcAft>
                <a:spcPts val="800"/>
              </a:spcAft>
              <a:buNone/>
            </a:pPr>
            <a:r>
              <a:rPr lang="en-US" sz="2000" b="1" dirty="0">
                <a:solidFill>
                  <a:schemeClr val="tx1"/>
                </a:solidFill>
              </a:rPr>
              <a:t>Responsible Organizations (no incremental costs)</a:t>
            </a:r>
            <a:endParaRPr kumimoji="0" lang="en-US" sz="2000" b="0" i="0" u="none" strike="noStrike" cap="none" normalizeH="0" baseline="0" dirty="0">
              <a:ln>
                <a:noFill/>
              </a:ln>
              <a:solidFill>
                <a:schemeClr val="tx1"/>
              </a:solidFill>
              <a:effectLst/>
            </a:endParaRPr>
          </a:p>
          <a:p>
            <a:pPr marL="627063" indent="-339725">
              <a:lnSpc>
                <a:spcPct val="107000"/>
              </a:lnSpc>
              <a:spcAft>
                <a:spcPts val="800"/>
              </a:spcAft>
              <a:buSzPct val="130000"/>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Alzheimer’s Association will help refine/develop screening toolkit and can provide support to specific hospitals in crafting their dementia operational plans</a:t>
            </a:r>
          </a:p>
          <a:p>
            <a:pPr marL="627063" indent="-339725">
              <a:lnSpc>
                <a:spcPct val="107000"/>
              </a:lnSpc>
              <a:spcAft>
                <a:spcPts val="500"/>
              </a:spcAft>
              <a:buSzPct val="130000"/>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Will seek collaborative support and commitment from:</a:t>
            </a:r>
          </a:p>
          <a:p>
            <a:pPr lvl="1" indent="-287338">
              <a:lnSpc>
                <a:spcPct val="107000"/>
              </a:lnSpc>
              <a:spcBef>
                <a:spcPts val="0"/>
              </a:spcBef>
              <a:buSzPct val="100000"/>
              <a:buFont typeface="Courier New" panose="02070309020205020404" pitchFamily="49" charset="0"/>
              <a:buChar char="o"/>
              <a:tabLst>
                <a:tab pos="228600" algn="l"/>
                <a:tab pos="457200" algn="l"/>
              </a:tabLst>
            </a:pPr>
            <a:r>
              <a:rPr lang="en-US" sz="1400" b="0" dirty="0">
                <a:cs typeface="Times New Roman" panose="02020603050405020304" pitchFamily="18" charset="0"/>
              </a:rPr>
              <a:t>Health insurance companies that may be interested in joining this effort</a:t>
            </a:r>
          </a:p>
          <a:p>
            <a:pPr lvl="1" indent="-287338">
              <a:lnSpc>
                <a:spcPct val="107000"/>
              </a:lnSpc>
              <a:spcBef>
                <a:spcPts val="0"/>
              </a:spcBef>
              <a:buSzPct val="100000"/>
              <a:buFont typeface="Courier New" panose="02070309020205020404" pitchFamily="49" charset="0"/>
              <a:buChar char="o"/>
              <a:tabLst>
                <a:tab pos="228600" algn="l"/>
                <a:tab pos="457200" algn="l"/>
              </a:tabLst>
            </a:pPr>
            <a:r>
              <a:rPr lang="en-US" sz="1400" b="0" dirty="0">
                <a:cs typeface="Times New Roman" panose="02020603050405020304" pitchFamily="18" charset="0"/>
              </a:rPr>
              <a:t>MA Department of Public Health and MA Health and Hospital Association </a:t>
            </a:r>
          </a:p>
          <a:p>
            <a:pPr lvl="1" indent="-287338">
              <a:lnSpc>
                <a:spcPct val="107000"/>
              </a:lnSpc>
              <a:spcBef>
                <a:spcPts val="0"/>
              </a:spcBef>
              <a:buSzPct val="100000"/>
              <a:buFont typeface="Courier New" panose="02070309020205020404" pitchFamily="49" charset="0"/>
              <a:buChar char="o"/>
              <a:tabLst>
                <a:tab pos="228600" algn="l"/>
                <a:tab pos="457200" algn="l"/>
              </a:tabLst>
            </a:pPr>
            <a:r>
              <a:rPr lang="en-US" sz="1400" b="0" dirty="0">
                <a:cs typeface="Times New Roman" panose="02020603050405020304" pitchFamily="18" charset="0"/>
              </a:rPr>
              <a:t>Betsy Lehman Center</a:t>
            </a:r>
          </a:p>
          <a:p>
            <a:pPr lvl="1" indent="-287338">
              <a:lnSpc>
                <a:spcPct val="107000"/>
              </a:lnSpc>
              <a:spcBef>
                <a:spcPts val="0"/>
              </a:spcBef>
              <a:buSzPct val="100000"/>
              <a:buFont typeface="Courier New" panose="02070309020205020404" pitchFamily="49" charset="0"/>
              <a:buChar char="o"/>
              <a:tabLst>
                <a:tab pos="228600" algn="l"/>
                <a:tab pos="457200" algn="l"/>
              </a:tabLst>
            </a:pPr>
            <a:r>
              <a:rPr lang="en-US" sz="1400" b="0" dirty="0">
                <a:cs typeface="Times New Roman" panose="02020603050405020304" pitchFamily="18" charset="0"/>
              </a:rPr>
              <a:t>Mass. Medical Society and other physician trade organizations </a:t>
            </a:r>
          </a:p>
          <a:p>
            <a:pPr lvl="1" indent="-287338">
              <a:lnSpc>
                <a:spcPct val="107000"/>
              </a:lnSpc>
              <a:spcBef>
                <a:spcPts val="0"/>
              </a:spcBef>
              <a:spcAft>
                <a:spcPts val="1000"/>
              </a:spcAft>
              <a:buSzPct val="100000"/>
              <a:buFont typeface="Courier New" panose="02070309020205020404" pitchFamily="49" charset="0"/>
              <a:buChar char="o"/>
              <a:tabLst>
                <a:tab pos="228600" algn="l"/>
                <a:tab pos="457200" algn="l"/>
              </a:tabLst>
            </a:pPr>
            <a:r>
              <a:rPr lang="en-US" sz="1400" b="0" dirty="0">
                <a:cs typeface="Times New Roman" panose="02020603050405020304" pitchFamily="18" charset="0"/>
              </a:rPr>
              <a:t>Coalition for the Prevention of Medical Errors</a:t>
            </a:r>
          </a:p>
          <a:p>
            <a:pPr marL="627063" indent="-339725">
              <a:lnSpc>
                <a:spcPct val="107000"/>
              </a:lnSpc>
              <a:spcAft>
                <a:spcPts val="300"/>
              </a:spcAft>
              <a:buSzPct val="130000"/>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Will reach out to organizations that may be willing to be models for the state:</a:t>
            </a:r>
          </a:p>
          <a:p>
            <a:pPr marL="914400" indent="-287338">
              <a:lnSpc>
                <a:spcPct val="107000"/>
              </a:lnSpc>
              <a:buSzPct val="100000"/>
              <a:buFont typeface="Courier New" panose="02070309020205020404" pitchFamily="49" charset="0"/>
              <a:buChar char="o"/>
            </a:pPr>
            <a:r>
              <a:rPr lang="en-US" sz="1400" b="0" dirty="0">
                <a:cs typeface="Times New Roman" panose="02020603050405020304" pitchFamily="18" charset="0"/>
              </a:rPr>
              <a:t>Hospitals that are taking a lead in developing dementia operational plans</a:t>
            </a:r>
          </a:p>
          <a:p>
            <a:pPr marL="914400" indent="-287338">
              <a:lnSpc>
                <a:spcPct val="107000"/>
              </a:lnSpc>
              <a:buSzPct val="100000"/>
              <a:buFont typeface="Courier New" panose="02070309020205020404" pitchFamily="49" charset="0"/>
              <a:buChar char="o"/>
            </a:pPr>
            <a:r>
              <a:rPr lang="en-US" sz="1400" b="0" dirty="0">
                <a:cs typeface="Times New Roman" panose="02020603050405020304" pitchFamily="18" charset="0"/>
              </a:rPr>
              <a:t>Atrius Health, Reliant Medical Group, and major hospital affiliated Physician Health Organizations</a:t>
            </a:r>
          </a:p>
          <a:p>
            <a:pPr marL="0" indent="0">
              <a:buNone/>
            </a:pPr>
            <a:endParaRPr lang="en-US" sz="500" b="0" dirty="0">
              <a:cs typeface="Times New Roman" panose="02020603050405020304" pitchFamily="18" charset="0"/>
            </a:endParaRPr>
          </a:p>
          <a:p>
            <a:pPr marL="0" indent="0">
              <a:buNone/>
            </a:pPr>
            <a:r>
              <a:rPr lang="en-US" sz="2000" b="1" dirty="0">
                <a:solidFill>
                  <a:schemeClr val="tx1"/>
                </a:solidFill>
              </a:rPr>
              <a:t>Resources</a:t>
            </a:r>
            <a:endParaRPr lang="en-US" sz="1600" b="0" dirty="0">
              <a:solidFill>
                <a:schemeClr val="tx1"/>
              </a:solidFill>
              <a:cs typeface="Times New Roman" panose="02020603050405020304" pitchFamily="18" charset="0"/>
            </a:endParaRPr>
          </a:p>
        </p:txBody>
      </p:sp>
      <p:sp>
        <p:nvSpPr>
          <p:cNvPr id="6" name="Content Placeholder 5">
            <a:extLst>
              <a:ext uri="{FF2B5EF4-FFF2-40B4-BE49-F238E27FC236}">
                <a16:creationId xmlns:a16="http://schemas.microsoft.com/office/drawing/2014/main" id="{08B414B9-8F67-482F-8D89-37C3C8642318}"/>
              </a:ext>
            </a:extLst>
          </p:cNvPr>
          <p:cNvSpPr txBox="1">
            <a:spLocks/>
          </p:cNvSpPr>
          <p:nvPr/>
        </p:nvSpPr>
        <p:spPr>
          <a:xfrm>
            <a:off x="304801" y="4876800"/>
            <a:ext cx="8686800" cy="1600200"/>
          </a:xfrm>
          <a:prstGeom prst="rect">
            <a:avLst/>
          </a:prstGeom>
          <a:ln>
            <a:solidFill>
              <a:schemeClr val="bg1"/>
            </a:solidFill>
          </a:ln>
        </p:spPr>
        <p:txBody>
          <a:bodyPr/>
          <a:lst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a:lstStyle>
          <a:p>
            <a:pPr marL="514350" indent="-401638">
              <a:lnSpc>
                <a:spcPct val="107000"/>
              </a:lnSpc>
              <a:spcBef>
                <a:spcPts val="0"/>
              </a:spcBef>
              <a:spcAft>
                <a:spcPts val="0"/>
              </a:spcAft>
              <a:buClr>
                <a:schemeClr val="dk1"/>
              </a:buClr>
              <a:buSzPct val="125000"/>
              <a:buFont typeface="Arial" panose="020B0604020202020204" pitchFamily="34" charset="0"/>
              <a:buChar char="•"/>
            </a:pPr>
            <a:r>
              <a:rPr lang="en-US" sz="1600" u="sng" dirty="0">
                <a:solidFill>
                  <a:schemeClr val="accent6">
                    <a:lumMod val="75000"/>
                  </a:schemeClr>
                </a:solidFill>
                <a:cs typeface="Times New Roman" panose="02020603050405020304" pitchFamily="18" charset="0"/>
                <a:hlinkClick r:id="rId2">
                  <a:extLst>
                    <a:ext uri="{A12FA001-AC4F-418D-AE19-62706E023703}">
                      <ahyp:hlinkClr xmlns:ahyp="http://schemas.microsoft.com/office/drawing/2018/hyperlinkcolor" val="tx"/>
                    </a:ext>
                  </a:extLst>
                </a:hlinkClick>
              </a:rPr>
              <a:t>Cognitive Assessment Guidance and Tools</a:t>
            </a:r>
            <a:r>
              <a:rPr lang="en-US" sz="1600" u="sng" dirty="0">
                <a:solidFill>
                  <a:schemeClr val="accent6">
                    <a:lumMod val="75000"/>
                  </a:schemeClr>
                </a:solidFill>
                <a:cs typeface="Times New Roman" panose="02020603050405020304" pitchFamily="18" charset="0"/>
              </a:rPr>
              <a:t> </a:t>
            </a:r>
          </a:p>
          <a:p>
            <a:pPr marL="514350" indent="-401638">
              <a:lnSpc>
                <a:spcPct val="107000"/>
              </a:lnSpc>
              <a:spcBef>
                <a:spcPts val="0"/>
              </a:spcBef>
              <a:spcAft>
                <a:spcPts val="0"/>
              </a:spcAft>
              <a:buClr>
                <a:schemeClr val="dk1"/>
              </a:buClr>
              <a:buSzPct val="125000"/>
              <a:buFont typeface="Arial" panose="020B0604020202020204" pitchFamily="34" charset="0"/>
              <a:buChar char="•"/>
            </a:pPr>
            <a:r>
              <a:rPr lang="en-US" sz="1600" u="sng" dirty="0">
                <a:solidFill>
                  <a:schemeClr val="accent6">
                    <a:lumMod val="75000"/>
                  </a:schemeClr>
                </a:solidFill>
                <a:cs typeface="Times New Roman" panose="02020603050405020304" pitchFamily="18" charset="0"/>
                <a:hlinkClick r:id="rId3">
                  <a:extLst>
                    <a:ext uri="{A12FA001-AC4F-418D-AE19-62706E023703}">
                      <ahyp:hlinkClr xmlns:ahyp="http://schemas.microsoft.com/office/drawing/2018/hyperlinkcolor" val="tx"/>
                    </a:ext>
                  </a:extLst>
                </a:hlinkClick>
              </a:rPr>
              <a:t>Medicare Annual Wellness Visit Algorithm for Assessment of Cognition</a:t>
            </a:r>
            <a:endParaRPr lang="en-US" sz="1600" u="sng" dirty="0">
              <a:solidFill>
                <a:schemeClr val="accent6">
                  <a:lumMod val="75000"/>
                </a:schemeClr>
              </a:solidFill>
              <a:cs typeface="Times New Roman" panose="02020603050405020304" pitchFamily="18" charset="0"/>
            </a:endParaRPr>
          </a:p>
          <a:p>
            <a:pPr marL="514350" indent="-401638">
              <a:lnSpc>
                <a:spcPct val="107000"/>
              </a:lnSpc>
              <a:spcBef>
                <a:spcPts val="0"/>
              </a:spcBef>
              <a:spcAft>
                <a:spcPts val="0"/>
              </a:spcAft>
              <a:buClr>
                <a:schemeClr val="dk1"/>
              </a:buClr>
              <a:buSzPct val="125000"/>
              <a:buFont typeface="Arial" panose="020B0604020202020204" pitchFamily="34" charset="0"/>
              <a:buChar char="•"/>
            </a:pPr>
            <a:r>
              <a:rPr lang="en-US" sz="1600" u="sng" dirty="0">
                <a:solidFill>
                  <a:schemeClr val="accent6">
                    <a:lumMod val="75000"/>
                  </a:schemeClr>
                </a:solidFill>
                <a:cs typeface="Times New Roman" panose="02020603050405020304" pitchFamily="18" charset="0"/>
                <a:hlinkClick r:id="rId4">
                  <a:extLst>
                    <a:ext uri="{A12FA001-AC4F-418D-AE19-62706E023703}">
                      <ahyp:hlinkClr xmlns:ahyp="http://schemas.microsoft.com/office/drawing/2018/hyperlinkcolor" val="tx"/>
                    </a:ext>
                  </a:extLst>
                </a:hlinkClick>
              </a:rPr>
              <a:t>Operationalizing the Detection of Cognitive Impairment during Medicare Annual Wellness Visit in a Primary Care Setting</a:t>
            </a:r>
            <a:endParaRPr lang="en-US" sz="1600" u="sng" dirty="0">
              <a:solidFill>
                <a:schemeClr val="accent6">
                  <a:lumMod val="75000"/>
                </a:schemeClr>
              </a:solidFill>
              <a:cs typeface="Times New Roman" panose="02020603050405020304" pitchFamily="18" charset="0"/>
            </a:endParaRPr>
          </a:p>
          <a:p>
            <a:pPr marL="514350" indent="-401638">
              <a:lnSpc>
                <a:spcPct val="107000"/>
              </a:lnSpc>
              <a:spcBef>
                <a:spcPts val="0"/>
              </a:spcBef>
              <a:spcAft>
                <a:spcPts val="0"/>
              </a:spcAft>
              <a:buClr>
                <a:schemeClr val="dk1"/>
              </a:buClr>
              <a:buSzPct val="125000"/>
              <a:buFont typeface="Arial" panose="020B0604020202020204" pitchFamily="34" charset="0"/>
              <a:buChar char="•"/>
            </a:pPr>
            <a:r>
              <a:rPr lang="en-US" sz="1600" u="sng" dirty="0">
                <a:solidFill>
                  <a:schemeClr val="accent6">
                    <a:lumMod val="75000"/>
                  </a:schemeClr>
                </a:solidFill>
                <a:cs typeface="Times New Roman" panose="02020603050405020304" pitchFamily="18" charset="0"/>
                <a:hlinkClick r:id="rId5">
                  <a:extLst>
                    <a:ext uri="{A12FA001-AC4F-418D-AE19-62706E023703}">
                      <ahyp:hlinkClr xmlns:ahyp="http://schemas.microsoft.com/office/drawing/2018/hyperlinkcolor" val="tx"/>
                    </a:ext>
                  </a:extLst>
                </a:hlinkClick>
              </a:rPr>
              <a:t>Cognitive Impairment Care Planning Toolkit</a:t>
            </a:r>
            <a:endParaRPr lang="en-US" sz="1600" u="sng" dirty="0">
              <a:solidFill>
                <a:schemeClr val="accent6">
                  <a:lumMod val="75000"/>
                </a:schemeClr>
              </a:solidFill>
              <a:cs typeface="Times New Roman" panose="02020603050405020304" pitchFamily="18" charset="0"/>
            </a:endParaRPr>
          </a:p>
          <a:p>
            <a:pPr marL="514350" indent="-401638">
              <a:lnSpc>
                <a:spcPct val="107000"/>
              </a:lnSpc>
              <a:spcBef>
                <a:spcPts val="0"/>
              </a:spcBef>
              <a:spcAft>
                <a:spcPts val="0"/>
              </a:spcAft>
              <a:buClr>
                <a:schemeClr val="dk1"/>
              </a:buClr>
              <a:buSzPct val="125000"/>
              <a:buFont typeface="Arial" panose="020B0604020202020204" pitchFamily="34" charset="0"/>
              <a:buChar char="•"/>
            </a:pPr>
            <a:r>
              <a:rPr lang="en-US" sz="1600" u="sng" dirty="0">
                <a:solidFill>
                  <a:schemeClr val="accent6">
                    <a:lumMod val="75000"/>
                  </a:schemeClr>
                </a:solidFill>
                <a:cs typeface="Times New Roman" panose="02020603050405020304" pitchFamily="18" charset="0"/>
                <a:hlinkClick r:id="rId6">
                  <a:extLst>
                    <a:ext uri="{A12FA001-AC4F-418D-AE19-62706E023703}">
                      <ahyp:hlinkClr xmlns:ahyp="http://schemas.microsoft.com/office/drawing/2018/hyperlinkcolor" val="tx"/>
                    </a:ext>
                  </a:extLst>
                </a:hlinkClick>
              </a:rPr>
              <a:t>Criteria and Guidelines to Diagnosing Alzheimer’s Disease</a:t>
            </a:r>
            <a:endParaRPr lang="en-US" sz="1600" u="sng" dirty="0">
              <a:solidFill>
                <a:schemeClr val="accent6">
                  <a:lumMod val="75000"/>
                </a:schemeClr>
              </a:solidFill>
              <a:cs typeface="Times New Roman" panose="02020603050405020304" pitchFamily="18" charset="0"/>
            </a:endParaRPr>
          </a:p>
        </p:txBody>
      </p:sp>
    </p:spTree>
    <p:extLst>
      <p:ext uri="{BB962C8B-B14F-4D97-AF65-F5344CB8AC3E}">
        <p14:creationId xmlns:p14="http://schemas.microsoft.com/office/powerpoint/2010/main" val="2580140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Recommendation #2 </a:t>
            </a:r>
            <a:br>
              <a:rPr lang="en-US" dirty="0"/>
            </a:br>
            <a:r>
              <a:rPr lang="en-US" dirty="0"/>
              <a:t>Implementation Strategies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304800" y="762000"/>
            <a:ext cx="8534400" cy="5885304"/>
          </a:xfrm>
        </p:spPr>
        <p:txBody>
          <a:bodyPr wrap="square">
            <a:spAutoFit/>
          </a:bodyPr>
          <a:lstStyle/>
          <a:p>
            <a:pPr marL="0" lvl="1" indent="0">
              <a:buSzPct val="100000"/>
              <a:buNone/>
            </a:pPr>
            <a:r>
              <a:rPr lang="en-US" sz="2000" dirty="0">
                <a:latin typeface="Calibri" panose="020F0502020204030204" pitchFamily="34" charset="0"/>
                <a:cs typeface="Calibri" panose="020F0502020204030204" pitchFamily="34" charset="0"/>
              </a:rPr>
              <a:t>RECOMMENDATION #2: </a:t>
            </a:r>
            <a:r>
              <a:rPr lang="en-US" sz="2000" b="0" dirty="0">
                <a:latin typeface="Calibri" panose="020F0502020204030204" pitchFamily="34" charset="0"/>
                <a:cs typeface="Calibri" panose="020F0502020204030204" pitchFamily="34" charset="0"/>
              </a:rPr>
              <a:t>Ensure that after a dementia diagnosis, individuals and their families have access to comprehensive information and care planning services</a:t>
            </a:r>
            <a:endParaRPr lang="en-US" sz="2000" dirty="0">
              <a:latin typeface="Calibri" panose="020F0502020204030204" pitchFamily="34" charset="0"/>
              <a:cs typeface="Calibri" panose="020F0502020204030204" pitchFamily="34" charset="0"/>
            </a:endParaRPr>
          </a:p>
          <a:p>
            <a:pPr marL="0" lvl="1" indent="0">
              <a:spcAft>
                <a:spcPts val="1200"/>
              </a:spcAft>
              <a:buSzPct val="100000"/>
              <a:buNone/>
            </a:pPr>
            <a:r>
              <a:rPr lang="en-US" sz="2000" b="1" i="1" dirty="0">
                <a:solidFill>
                  <a:schemeClr val="dk1"/>
                </a:solidFill>
                <a:latin typeface="Calibri" panose="020F0502020204030204" pitchFamily="34" charset="0"/>
                <a:cs typeface="Times New Roman" panose="02020603050405020304" pitchFamily="18" charset="0"/>
              </a:rPr>
              <a:t>Beginning in 2021:</a:t>
            </a:r>
          </a:p>
          <a:p>
            <a:pPr marL="574675" marR="0" indent="-574675">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2.1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Create and distribute a road map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for MDs and primary care providers directing patients and care partners to services and supports</a:t>
            </a:r>
          </a:p>
          <a:p>
            <a:pPr marL="574675" marR="0" indent="-574675">
              <a:spcBef>
                <a:spcPts val="0"/>
              </a:spcBef>
              <a:spcAft>
                <a:spcPts val="0"/>
              </a:spcAft>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574675" marR="0" indent="-574675">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2.2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Seek funding</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for the printing and delivery of hard copies of the road map and if necessary, any IT resources needed for website-related work</a:t>
            </a:r>
          </a:p>
          <a:p>
            <a:pPr marL="574675" marR="0" indent="-574675">
              <a:lnSpc>
                <a:spcPct val="150000"/>
              </a:lnSpc>
              <a:spcBef>
                <a:spcPts val="0"/>
              </a:spcBef>
              <a:spcAft>
                <a:spcPts val="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574675" marR="0" indent="-574675">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2.3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Develop and implement a plan </a:t>
            </a:r>
            <a:r>
              <a:rPr lang="en-US" sz="2000" b="0" dirty="0">
                <a:cs typeface="Times New Roman" panose="02020603050405020304" pitchFamily="18" charset="0"/>
              </a:rPr>
              <a:t>on providing p</a:t>
            </a:r>
            <a:r>
              <a:rPr lang="en-US" sz="2000" b="0" dirty="0">
                <a:effectLst/>
                <a:latin typeface="Calibri" panose="020F0502020204030204" pitchFamily="34" charset="0"/>
                <a:ea typeface="Calibri" panose="020F0502020204030204" pitchFamily="34" charset="0"/>
                <a:cs typeface="Times New Roman" panose="02020603050405020304" pitchFamily="18" charset="0"/>
              </a:rPr>
              <a:t>rimary care providers with support and strategies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for interacting with unaccompanied/unsupported individuals</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who are diagnosed  </a:t>
            </a:r>
          </a:p>
          <a:p>
            <a:pPr marL="574675" marR="0" indent="-574675">
              <a:lnSpc>
                <a:spcPct val="107000"/>
              </a:lnSpc>
              <a:spcBef>
                <a:spcPts val="0"/>
              </a:spcBef>
              <a:spcAft>
                <a:spcPts val="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574675" marR="0" indent="-574675">
              <a:spcBef>
                <a:spcPts val="0"/>
              </a:spcBef>
              <a:spcAft>
                <a:spcPts val="0"/>
              </a:spcAft>
              <a:buNone/>
            </a:pP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	In 2021, develop a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plan to expand the Dementia Care Coordination (DCC) program</a:t>
            </a: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of the Alzheimer’s Association </a:t>
            </a:r>
          </a:p>
          <a:p>
            <a:pPr marL="574675" marR="0" indent="-574675">
              <a:lnSpc>
                <a:spcPct val="107000"/>
              </a:lnSpc>
              <a:spcBef>
                <a:spcPts val="0"/>
              </a:spcBef>
              <a:spcAft>
                <a:spcPts val="0"/>
              </a:spcAft>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574675" marR="0" indent="-574675">
              <a:spcBef>
                <a:spcPts val="0"/>
              </a:spcBef>
              <a:spcAft>
                <a:spcPts val="0"/>
              </a:spcAft>
              <a:buNone/>
            </a:pP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 	In 2022, </a:t>
            </a:r>
            <a:r>
              <a:rPr lang="en-US"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begin expansion of DCC program </a:t>
            </a:r>
            <a:r>
              <a:rPr lang="en-US" sz="2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 goal of adding 3 new providers per year</a:t>
            </a:r>
            <a:endParaRPr lang="en-US" sz="1600" b="0" dirty="0"/>
          </a:p>
        </p:txBody>
      </p:sp>
    </p:spTree>
    <p:extLst>
      <p:ext uri="{BB962C8B-B14F-4D97-AF65-F5344CB8AC3E}">
        <p14:creationId xmlns:p14="http://schemas.microsoft.com/office/powerpoint/2010/main" val="1931506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p:txBody>
          <a:bodyPr/>
          <a:lstStyle/>
          <a:p>
            <a:r>
              <a:rPr lang="en-US" dirty="0"/>
              <a:t>Recommendation #2</a:t>
            </a:r>
            <a:br>
              <a:rPr lang="en-US" dirty="0"/>
            </a:br>
            <a:r>
              <a:rPr lang="en-US" dirty="0"/>
              <a:t>Organizations,  Costs, Resources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457200" y="906372"/>
            <a:ext cx="8153400" cy="5570628"/>
          </a:xfrm>
        </p:spPr>
        <p:txBody>
          <a:bodyPr/>
          <a:lstStyle/>
          <a:p>
            <a:pPr marL="0" marR="0" indent="0">
              <a:lnSpc>
                <a:spcPct val="107000"/>
              </a:lnSpc>
              <a:spcBef>
                <a:spcPts val="0"/>
              </a:spcBef>
              <a:spcAft>
                <a:spcPts val="800"/>
              </a:spcAft>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Responsible Organizations</a:t>
            </a:r>
          </a:p>
          <a:p>
            <a:pPr marL="742950" lvl="1" indent="-285750">
              <a:lnSpc>
                <a:spcPct val="107000"/>
              </a:lnSpc>
              <a:spcAft>
                <a:spcPts val="800"/>
              </a:spcAft>
            </a:pPr>
            <a:r>
              <a:rPr lang="en-US" sz="1800" b="0" dirty="0">
                <a:cs typeface="Times New Roman" panose="02020603050405020304" pitchFamily="18" charset="0"/>
              </a:rPr>
              <a:t>This workgroup is responsible for implementing the strategies listed on the previous slide</a:t>
            </a:r>
          </a:p>
          <a:p>
            <a:pPr marL="0" marR="0" indent="0">
              <a:lnSpc>
                <a:spcPct val="107000"/>
              </a:lnSpc>
              <a:spcBef>
                <a:spcPts val="0"/>
              </a:spcBef>
              <a:spcAft>
                <a:spcPts val="800"/>
              </a:spcAft>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Costs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0"/>
              </a:spcBef>
              <a:spcAft>
                <a:spcPts val="800"/>
              </a:spcAft>
              <a:buSzPct val="100000"/>
              <a:buFont typeface="Symbol" panose="05050102010706020507" pitchFamily="18" charset="2"/>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No incremental cost to develop deliverables </a:t>
            </a:r>
          </a:p>
          <a:p>
            <a:pPr marL="800100" lvl="1" indent="-342900">
              <a:spcBef>
                <a:spcPts val="0"/>
              </a:spcBef>
              <a:spcAft>
                <a:spcPts val="800"/>
              </a:spcAft>
              <a:buSzPct val="100000"/>
              <a:buFont typeface="Symbol" panose="05050102010706020507" pitchFamily="18" charset="2"/>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Printing and delivery costs to distribute hard copies of road map</a:t>
            </a:r>
          </a:p>
          <a:p>
            <a:pPr marL="800100" lvl="1" indent="-342900">
              <a:spcBef>
                <a:spcPts val="0"/>
              </a:spcBef>
              <a:spcAft>
                <a:spcPts val="1000"/>
              </a:spcAft>
              <a:buSzPct val="100000"/>
              <a:buFont typeface="Symbol" panose="05050102010706020507" pitchFamily="18" charset="2"/>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IT resources for website-related work may or may not be required; to be determined in Year 1</a:t>
            </a:r>
          </a:p>
          <a:p>
            <a:pPr marL="0" marR="0" indent="0">
              <a:spcBef>
                <a:spcPts val="0"/>
              </a:spcBef>
              <a:spcAft>
                <a:spcPts val="0"/>
              </a:spcAft>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 Resources</a:t>
            </a:r>
          </a:p>
          <a:p>
            <a:pPr marL="0" marR="0" indent="0">
              <a:lnSpc>
                <a:spcPct val="107000"/>
              </a:lnSpc>
              <a:spcBef>
                <a:spcPts val="0"/>
              </a:spcBef>
              <a:spcAft>
                <a:spcPts val="0"/>
              </a:spcAft>
              <a:buNone/>
            </a:pP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SzPct val="100000"/>
              <a:buFont typeface="Symbol" panose="05050102010706020507" pitchFamily="18" charset="2"/>
              <a:buChar char=""/>
            </a:pPr>
            <a:r>
              <a:rPr lang="en-US" sz="1800" b="0" i="1" u="sng" dirty="0">
                <a:cs typeface="Times New Roman" panose="02020603050405020304" pitchFamily="18" charset="0"/>
              </a:rPr>
              <a:t>Contact/Call Centers in Massachusetts</a:t>
            </a:r>
          </a:p>
          <a:p>
            <a:pPr marL="1144588" lvl="2" indent="-347663">
              <a:lnSpc>
                <a:spcPct val="107000"/>
              </a:lnSpc>
              <a:spcBef>
                <a:spcPts val="0"/>
              </a:spcBef>
              <a:buSzPct val="100000"/>
              <a:buFont typeface="Courier New" panose="02070309020205020404" pitchFamily="49" charset="0"/>
              <a:buChar char="o"/>
            </a:pPr>
            <a:r>
              <a:rPr lang="en-US" b="0" dirty="0">
                <a:effectLst/>
                <a:latin typeface="Calibri" panose="020F0502020204030204" pitchFamily="34" charset="0"/>
                <a:ea typeface="Calibri" panose="020F0502020204030204" pitchFamily="34" charset="0"/>
                <a:cs typeface="Times New Roman" panose="02020603050405020304" pitchFamily="18" charset="0"/>
              </a:rPr>
              <a:t>Alzheimer’s Association: 800-272-3900</a:t>
            </a:r>
          </a:p>
          <a:p>
            <a:pPr marL="1144588" lvl="2" indent="-347663">
              <a:lnSpc>
                <a:spcPct val="107000"/>
              </a:lnSpc>
              <a:spcBef>
                <a:spcPts val="0"/>
              </a:spcBef>
              <a:buSzPct val="100000"/>
              <a:buFont typeface="Courier New" panose="02070309020205020404" pitchFamily="49" charset="0"/>
              <a:buChar char="o"/>
            </a:pPr>
            <a:r>
              <a:rPr lang="en-US" b="0" dirty="0">
                <a:effectLst/>
                <a:latin typeface="Calibri" panose="020F0502020204030204" pitchFamily="34" charset="0"/>
                <a:ea typeface="Calibri" panose="020F0502020204030204" pitchFamily="34" charset="0"/>
                <a:cs typeface="Times New Roman" panose="02020603050405020304" pitchFamily="18" charset="0"/>
              </a:rPr>
              <a:t>MassOptions: 800-243-4636</a:t>
            </a:r>
          </a:p>
          <a:p>
            <a:pPr marL="801688" lvl="1" indent="-290513">
              <a:lnSpc>
                <a:spcPct val="107000"/>
              </a:lnSpc>
              <a:spcAft>
                <a:spcPts val="5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i="1" u="sng" dirty="0">
                <a:cs typeface="Times New Roman" panose="02020603050405020304" pitchFamily="18" charset="0"/>
              </a:rPr>
              <a:t>Websites for Massachusetts Residents</a:t>
            </a:r>
          </a:p>
          <a:p>
            <a:pPr marL="1144588" lvl="1" indent="-342900">
              <a:lnSpc>
                <a:spcPct val="107000"/>
              </a:lnSpc>
              <a:spcBef>
                <a:spcPts val="0"/>
              </a:spcBef>
              <a:buSzPct val="100000"/>
              <a:buFont typeface="Courier New" panose="02070309020205020404" pitchFamily="49" charset="0"/>
              <a:buChar char="o"/>
            </a:pPr>
            <a:r>
              <a:rPr lang="en-US" sz="1800" u="sng"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Alzheimer’s Association, MA/NH</a:t>
            </a:r>
            <a:endParaRPr lang="en-US"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1144588" lvl="1" indent="-342900">
              <a:lnSpc>
                <a:spcPct val="107000"/>
              </a:lnSpc>
              <a:spcBef>
                <a:spcPts val="0"/>
              </a:spcBef>
              <a:buSzPct val="100000"/>
              <a:buFont typeface="Courier New" panose="02070309020205020404" pitchFamily="49" charset="0"/>
              <a:buChar char="o"/>
            </a:pPr>
            <a:r>
              <a:rPr lang="en-US" sz="1800" u="sng"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MassOptions</a:t>
            </a:r>
            <a:endParaRPr lang="en-US"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687388" marR="0" indent="-400050">
              <a:lnSpc>
                <a:spcPct val="107000"/>
              </a:lnSpc>
              <a:spcBef>
                <a:spcPts val="0"/>
              </a:spcBef>
              <a:spcAft>
                <a:spcPts val="800"/>
              </a:spcAft>
              <a:buNone/>
            </a:pPr>
            <a:r>
              <a:rPr lang="en-US"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p>
          <a:p>
            <a:pPr marL="106680" indent="0">
              <a:buNone/>
            </a:pPr>
            <a:endParaRPr lang="en-US" b="0" dirty="0"/>
          </a:p>
        </p:txBody>
      </p:sp>
    </p:spTree>
    <p:extLst>
      <p:ext uri="{BB962C8B-B14F-4D97-AF65-F5344CB8AC3E}">
        <p14:creationId xmlns:p14="http://schemas.microsoft.com/office/powerpoint/2010/main" val="36135313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2321</TotalTime>
  <Words>5669</Words>
  <Application>Microsoft Office PowerPoint</Application>
  <PresentationFormat>On-screen Show (4:3)</PresentationFormat>
  <Paragraphs>750</Paragraphs>
  <Slides>42</Slides>
  <Notes>7</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42</vt:i4>
      </vt:variant>
    </vt:vector>
  </HeadingPairs>
  <TitlesOfParts>
    <vt:vector size="55" baseType="lpstr">
      <vt:lpstr>Arial</vt:lpstr>
      <vt:lpstr>Book Antiqua</vt:lpstr>
      <vt:lpstr>Calibri</vt:lpstr>
      <vt:lpstr>Calibri Light</vt:lpstr>
      <vt:lpstr>Courier New</vt:lpstr>
      <vt:lpstr>Symbol</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Agenda</vt:lpstr>
      <vt:lpstr>PowerPoint Presentation</vt:lpstr>
      <vt:lpstr>Workgroup Members</vt:lpstr>
      <vt:lpstr>Goal, Recommendations, Challenges</vt:lpstr>
      <vt:lpstr>Recommendation #1 Implementation Strategies</vt:lpstr>
      <vt:lpstr>Recommendation #1  Organizations, Costs, Resources</vt:lpstr>
      <vt:lpstr>Recommendation #2  Implementation Strategies</vt:lpstr>
      <vt:lpstr>Recommendation #2 Organizations,  Costs, Resources</vt:lpstr>
      <vt:lpstr>PowerPoint Presentation</vt:lpstr>
      <vt:lpstr>Workgroup Members</vt:lpstr>
      <vt:lpstr>Goal, Recommendation, Challenges</vt:lpstr>
      <vt:lpstr>Implementation Strategies</vt:lpstr>
      <vt:lpstr>Responsible Organizations and Costs</vt:lpstr>
      <vt:lpstr>PowerPoint Presentation</vt:lpstr>
      <vt:lpstr>Introduction and Council Members</vt:lpstr>
      <vt:lpstr>Alzheimer’s Advisory Council Process</vt:lpstr>
      <vt:lpstr>Summary of Goals and Recommendations  2021-2022</vt:lpstr>
      <vt:lpstr>   Progress Made on Requirements of Chapter 220 of the Acts of 2018</vt:lpstr>
      <vt:lpstr>Assessment of Services and Care for  People Living with Dementia </vt:lpstr>
      <vt:lpstr>Younger-Onset ADRD</vt:lpstr>
      <vt:lpstr>Younger-Onset ADRD (Continued)</vt:lpstr>
      <vt:lpstr>  Unforeseen Positive Outcomes  from the Council’s Work</vt:lpstr>
      <vt:lpstr>Appendices</vt:lpstr>
      <vt:lpstr>PowerPoint Presentation</vt:lpstr>
      <vt:lpstr>A Public Health Crisis: Overview of Alzheimer’s Disease and Related Dementias</vt:lpstr>
      <vt:lpstr>Introduction</vt:lpstr>
      <vt:lpstr>A Thoughtful, Caring, and Fiscally Responsible Response: Summary of Goals and Recommendations </vt:lpstr>
      <vt:lpstr>                  Implementing Effective and Sustainable Solutions:  Action Plan for Calendar Years 2021 - 2022 </vt:lpstr>
      <vt:lpstr>Viewing Dementia Through a  Public Health Lens</vt:lpstr>
      <vt:lpstr>  Viewing Dementia Through a  Public Health Lens</vt:lpstr>
      <vt:lpstr>Viewing Dementia Through a  Public Health Lens</vt:lpstr>
      <vt:lpstr>Viewing Dementia Through a  Public Health Lens</vt:lpstr>
      <vt:lpstr> Linkages Within the Alzheimer’s State Plan</vt:lpstr>
      <vt:lpstr>Linkages Within the Alzheimer’s State Plan</vt:lpstr>
      <vt:lpstr>Linkages Within the Alzheimer’s State Plan</vt:lpstr>
      <vt:lpstr>            Linkages Between the Alzheimer’s State Plan  and Other Statewide Efforts  </vt:lpstr>
      <vt:lpstr>            Linkages Between the Alzheimer’s State Plan  and Other Statewide Efforts  </vt:lpstr>
      <vt:lpstr>            Linkages Between the Alzheimer’s State Plan  and Other Statewide Efforts  </vt:lpstr>
      <vt:lpstr>Appendices, Acronyms, Acknowledgements</vt:lpstr>
      <vt:lpstr>PowerPoint Presentation</vt:lpstr>
      <vt:lpstr>Moving from Planning to Action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MacLeod</dc:creator>
  <cp:lastModifiedBy>Cohen, Gabriel R. (EHS)</cp:lastModifiedBy>
  <cp:revision>325</cp:revision>
  <cp:lastPrinted>2020-11-10T01:47:32Z</cp:lastPrinted>
  <dcterms:created xsi:type="dcterms:W3CDTF">2020-10-30T19:15:14Z</dcterms:created>
  <dcterms:modified xsi:type="dcterms:W3CDTF">2021-05-05T19:23:43Z</dcterms:modified>
</cp:coreProperties>
</file>