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2" r:id="rId3"/>
  </p:sldMasterIdLst>
  <p:notesMasterIdLst>
    <p:notesMasterId r:id="rId46"/>
  </p:notesMasterIdLst>
  <p:sldIdLst>
    <p:sldId id="472" r:id="rId4"/>
    <p:sldId id="573" r:id="rId5"/>
    <p:sldId id="685" r:id="rId6"/>
    <p:sldId id="686" r:id="rId7"/>
    <p:sldId id="687" r:id="rId8"/>
    <p:sldId id="614" r:id="rId9"/>
    <p:sldId id="607" r:id="rId10"/>
    <p:sldId id="565" r:id="rId11"/>
    <p:sldId id="695" r:id="rId12"/>
    <p:sldId id="601" r:id="rId13"/>
    <p:sldId id="603" r:id="rId14"/>
    <p:sldId id="690" r:id="rId15"/>
    <p:sldId id="694" r:id="rId16"/>
    <p:sldId id="677" r:id="rId17"/>
    <p:sldId id="258" r:id="rId18"/>
    <p:sldId id="260" r:id="rId19"/>
    <p:sldId id="269" r:id="rId20"/>
    <p:sldId id="264" r:id="rId21"/>
    <p:sldId id="268" r:id="rId22"/>
    <p:sldId id="261" r:id="rId23"/>
    <p:sldId id="262" r:id="rId24"/>
    <p:sldId id="263" r:id="rId25"/>
    <p:sldId id="271" r:id="rId26"/>
    <p:sldId id="267" r:id="rId27"/>
    <p:sldId id="266" r:id="rId28"/>
    <p:sldId id="265" r:id="rId29"/>
    <p:sldId id="568" r:id="rId30"/>
    <p:sldId id="576" r:id="rId31"/>
    <p:sldId id="591" r:id="rId32"/>
    <p:sldId id="577" r:id="rId33"/>
    <p:sldId id="594" r:id="rId34"/>
    <p:sldId id="592" r:id="rId35"/>
    <p:sldId id="596" r:id="rId36"/>
    <p:sldId id="595" r:id="rId37"/>
    <p:sldId id="604" r:id="rId38"/>
    <p:sldId id="598" r:id="rId39"/>
    <p:sldId id="599" r:id="rId40"/>
    <p:sldId id="600" r:id="rId41"/>
    <p:sldId id="588" r:id="rId42"/>
    <p:sldId id="606" r:id="rId43"/>
    <p:sldId id="681" r:id="rId44"/>
    <p:sldId id="673" r:id="rId45"/>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A50036-BB00-2B58-AC14-87F4EC3FA9B4}" name="Roberts, Nicholas P. (ELD)" initials="RNP(" userId="S::Nicholas.P.Roberts@mass.gov::e42477b6-73ba-4779-9746-b20104d57a5b" providerId="AD"/>
  <p188:author id="{C5784F77-BEC9-907E-5D14-6FEEE20296AA}" name="Philbrick, Shannon (ELD)" initials="PS(" userId="S::shannon.philbrick@mass.gov::6bfe0104-2f17-4a97-a9c3-3b4a60c642d5" providerId="AD"/>
  <p188:author id="{14D1DFED-80A6-11E3-D81A-820FA11158B4}" name="Vidler, Lynn (ELD)" initials="VL(" userId="S::Lynn.Vidler@mass.gov::1675df6e-cb8d-4bc7-97a2-e341fd57e1c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064FBA"/>
    <a:srgbClr val="FFEEB9"/>
    <a:srgbClr val="DAF0FE"/>
    <a:srgbClr val="CAEAFE"/>
    <a:srgbClr val="CCECFF"/>
    <a:srgbClr val="4604BC"/>
    <a:srgbClr val="89CAD7"/>
    <a:srgbClr val="C9F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529" autoAdjust="0"/>
  </p:normalViewPr>
  <p:slideViewPr>
    <p:cSldViewPr snapToGrid="0">
      <p:cViewPr varScale="1">
        <p:scale>
          <a:sx n="56" d="100"/>
          <a:sy n="56" d="100"/>
        </p:scale>
        <p:origin x="1315" y="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51"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oleObject" Target="file:///C:\Home%20Care\MiniCOG\Mini%20COG%20data%20.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Home%20Care\MiniCOG\Mini%20COG%20data%20.xls"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Home%20Care\MiniCOG\Mini%20COG%20data%20.xls"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C:\Home%20Care\MiniCOG\Mini%20COG%20data%20.xls"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800" b="1" i="0" baseline="0">
                <a:effectLst/>
              </a:rPr>
              <a:t>Percentage of Consumers assessed during CY2019 with a self-reported Alzheimer’s Disease or Related Dementia (ADRD)</a:t>
            </a:r>
            <a:endParaRPr lang="en-US" b="1">
              <a:effectLst/>
            </a:endParaRPr>
          </a:p>
        </c:rich>
      </c:tx>
      <c:layout>
        <c:manualLayout>
          <c:xMode val="edge"/>
          <c:yMode val="edge"/>
          <c:x val="0.11386702325040125"/>
          <c:y val="0"/>
        </c:manualLayout>
      </c:layout>
      <c:overlay val="0"/>
      <c:spPr>
        <a:noFill/>
        <a:ln w="25400">
          <a:noFill/>
        </a:ln>
      </c:sp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740-4884-BA81-B11EAEAC9BC4}"/>
              </c:ext>
            </c:extLst>
          </c:dPt>
          <c:dPt>
            <c:idx val="1"/>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3-E740-4884-BA81-B11EAEAC9BC4}"/>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E740-4884-BA81-B11EAEAC9BC4}"/>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E740-4884-BA81-B11EAEAC9BC4}"/>
              </c:ext>
            </c:extLst>
          </c:dPt>
          <c:dLbls>
            <c:dLbl>
              <c:idx val="0"/>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740-4884-BA81-B11EAEAC9BC4}"/>
                </c:ext>
              </c:extLst>
            </c:dLbl>
            <c:dLbl>
              <c:idx val="3"/>
              <c:layout>
                <c:manualLayout>
                  <c:x val="0.11947372918131956"/>
                  <c:y val="-0.13456254541957838"/>
                </c:manualLayout>
              </c:layout>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740-4884-BA81-B11EAEAC9BC4}"/>
                </c:ext>
              </c:extLst>
            </c:dLbl>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Sheet1!$B$6:$E$6</c:f>
              <c:strCache>
                <c:ptCount val="4"/>
                <c:pt idx="0">
                  <c:v>Alzheimer's</c:v>
                </c:pt>
                <c:pt idx="1">
                  <c:v>Dementia</c:v>
                </c:pt>
                <c:pt idx="2">
                  <c:v>Both</c:v>
                </c:pt>
                <c:pt idx="3">
                  <c:v>No ADRD Impairment</c:v>
                </c:pt>
              </c:strCache>
            </c:strRef>
          </c:cat>
          <c:val>
            <c:numRef>
              <c:f>Sheet1!$B$8:$E$8</c:f>
              <c:numCache>
                <c:formatCode>0.00%</c:formatCode>
                <c:ptCount val="4"/>
                <c:pt idx="0">
                  <c:v>4.4538004903858563E-2</c:v>
                </c:pt>
                <c:pt idx="1">
                  <c:v>0.13972770680087754</c:v>
                </c:pt>
                <c:pt idx="2">
                  <c:v>1.7082849399922571E-2</c:v>
                </c:pt>
                <c:pt idx="3">
                  <c:v>0.79865143889534129</c:v>
                </c:pt>
              </c:numCache>
            </c:numRef>
          </c:val>
          <c:extLst>
            <c:ext xmlns:c16="http://schemas.microsoft.com/office/drawing/2014/chart" uri="{C3380CC4-5D6E-409C-BE32-E72D297353CC}">
              <c16:uniqueId val="{00000008-E740-4884-BA81-B11EAEAC9BC4}"/>
            </c:ext>
          </c:extLst>
        </c:ser>
        <c:dLbls>
          <c:showLegendKey val="0"/>
          <c:showVal val="0"/>
          <c:showCatName val="0"/>
          <c:showSerName val="0"/>
          <c:showPercent val="0"/>
          <c:showBubbleSize val="0"/>
          <c:showLeaderLines val="1"/>
        </c:dLbls>
        <c:firstSliceAng val="0"/>
      </c:pieChart>
      <c:spPr>
        <a:noFill/>
        <a:ln w="25400">
          <a:noFill/>
        </a:ln>
      </c:spPr>
    </c:plotArea>
    <c:legend>
      <c:legendPos val="b"/>
      <c:layout>
        <c:manualLayout>
          <c:xMode val="edge"/>
          <c:yMode val="edge"/>
          <c:x val="9.5235269135465747E-2"/>
          <c:y val="0.90521712331898296"/>
          <c:w val="0.82556609090537914"/>
          <c:h val="7.976781432712815E-2"/>
        </c:manualLayout>
      </c:layout>
      <c:overlay val="0"/>
      <c:spPr>
        <a:noFill/>
        <a:ln w="25400">
          <a:noFill/>
        </a:ln>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2060"/>
                </a:solidFill>
                <a:latin typeface="+mn-lt"/>
                <a:ea typeface="+mn-ea"/>
                <a:cs typeface="+mn-cs"/>
              </a:defRPr>
            </a:pPr>
            <a:r>
              <a:rPr lang="en-US" dirty="0">
                <a:solidFill>
                  <a:srgbClr val="002060"/>
                </a:solidFill>
              </a:rPr>
              <a:t>Specific Type of Dementia of those assessed &amp; reporting an Alzheimer’s Disease</a:t>
            </a:r>
            <a:r>
              <a:rPr lang="en-US" baseline="0" dirty="0">
                <a:solidFill>
                  <a:srgbClr val="002060"/>
                </a:solidFill>
              </a:rPr>
              <a:t> or related Dementia Diagnosis</a:t>
            </a:r>
            <a:endParaRPr lang="en-US" dirty="0">
              <a:solidFill>
                <a:srgbClr val="002060"/>
              </a:solidFill>
            </a:endParaRPr>
          </a:p>
        </c:rich>
      </c:tx>
      <c:layout>
        <c:manualLayout>
          <c:xMode val="edge"/>
          <c:yMode val="edge"/>
          <c:x val="0.11130886366695018"/>
          <c:y val="4.722308699060948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rgbClr val="002060"/>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562-488C-9CDC-0B1A76F4F06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562-488C-9CDC-0B1A76F4F06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562-488C-9CDC-0B1A76F4F06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562-488C-9CDC-0B1A76F4F06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562-488C-9CDC-0B1A76F4F066}"/>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lumMod val="95000"/>
                        </a:schemeClr>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1-C562-488C-9CDC-0B1A76F4F066}"/>
                </c:ext>
              </c:extLst>
            </c:dLbl>
            <c:dLbl>
              <c:idx val="4"/>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lumMod val="95000"/>
                        </a:schemeClr>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9-C562-488C-9CDC-0B1A76F4F06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Sheet1!$B$10:$F$10</c:f>
              <c:strCache>
                <c:ptCount val="5"/>
                <c:pt idx="0">
                  <c:v>Alzheimer's</c:v>
                </c:pt>
                <c:pt idx="1">
                  <c:v>Lewy Body</c:v>
                </c:pt>
                <c:pt idx="2">
                  <c:v>Vascular</c:v>
                </c:pt>
                <c:pt idx="3">
                  <c:v>Frontotemporal</c:v>
                </c:pt>
                <c:pt idx="4">
                  <c:v>Non-specific Dementia</c:v>
                </c:pt>
              </c:strCache>
            </c:strRef>
          </c:cat>
          <c:val>
            <c:numRef>
              <c:f>Sheet1!$B$12:$F$12</c:f>
              <c:numCache>
                <c:formatCode>0.00%</c:formatCode>
                <c:ptCount val="5"/>
                <c:pt idx="0">
                  <c:v>0.24170533134903266</c:v>
                </c:pt>
                <c:pt idx="1">
                  <c:v>5.9529020397443757E-3</c:v>
                </c:pt>
                <c:pt idx="2">
                  <c:v>1.5495053838746388E-2</c:v>
                </c:pt>
                <c:pt idx="3">
                  <c:v>1.1380548017158364E-3</c:v>
                </c:pt>
                <c:pt idx="4">
                  <c:v>0.73570865797076079</c:v>
                </c:pt>
              </c:numCache>
            </c:numRef>
          </c:val>
          <c:extLst>
            <c:ext xmlns:c16="http://schemas.microsoft.com/office/drawing/2014/chart" uri="{C3380CC4-5D6E-409C-BE32-E72D297353CC}">
              <c16:uniqueId val="{0000000A-C562-488C-9CDC-0B1A76F4F06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i="0" baseline="0" dirty="0">
                <a:solidFill>
                  <a:srgbClr val="002060"/>
                </a:solidFill>
                <a:effectLst/>
              </a:rPr>
              <a:t>CY2019 Memory Loss Screening Scores</a:t>
            </a:r>
            <a:endParaRPr lang="en-US" sz="2400" dirty="0">
              <a:solidFill>
                <a:srgbClr val="002060"/>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7642439278550616E-2"/>
          <c:y val="0.14492820856350944"/>
          <c:w val="0.82471512144289871"/>
          <c:h val="0.70860170458657379"/>
        </c:manualLayout>
      </c:layout>
      <c:pieChart>
        <c:varyColors val="1"/>
        <c:ser>
          <c:idx val="0"/>
          <c:order val="0"/>
          <c:tx>
            <c:strRef>
              <c:f>Sheet1!$I$4</c:f>
              <c:strCache>
                <c:ptCount val="1"/>
                <c:pt idx="0">
                  <c:v>PCT</c:v>
                </c:pt>
              </c:strCache>
            </c:strRef>
          </c:tx>
          <c:explosion val="1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A30-4E27-8747-AB606DAADF6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A30-4E27-8747-AB606DAADF6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A30-4E27-8747-AB606DAADF6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A30-4E27-8747-AB606DAADF6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A30-4E27-8747-AB606DAADF6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A30-4E27-8747-AB606DAADF6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A30-4E27-8747-AB606DAADF6E}"/>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7A30-4E27-8747-AB606DAADF6E}"/>
              </c:ext>
            </c:extLst>
          </c:dPt>
          <c:dLbls>
            <c:dLbl>
              <c:idx val="5"/>
              <c:tx>
                <c:rich>
                  <a:bodyPr rot="0" spcFirstLastPara="1" vertOverflow="ellipsis" vert="horz" wrap="square" lIns="38100" tIns="19050" rIns="38100" bIns="19050" anchor="ctr" anchorCtr="1">
                    <a:spAutoFit/>
                  </a:bodyPr>
                  <a:lstStyle/>
                  <a:p>
                    <a:pPr>
                      <a:defRPr sz="900" b="0" i="0" u="none" strike="noStrike" kern="1200" baseline="0">
                        <a:solidFill>
                          <a:schemeClr val="bg1">
                            <a:lumMod val="95000"/>
                          </a:schemeClr>
                        </a:solidFill>
                        <a:latin typeface="+mn-lt"/>
                        <a:ea typeface="+mn-ea"/>
                        <a:cs typeface="+mn-cs"/>
                      </a:defRPr>
                    </a:pPr>
                    <a:fld id="{A3A238A3-E01F-45DB-A85A-B4F0318DEDEB}" type="VALUE">
                      <a:rPr lang="en-US">
                        <a:solidFill>
                          <a:schemeClr val="tx1"/>
                        </a:solidFill>
                      </a:rPr>
                      <a:pPr>
                        <a:defRPr>
                          <a:solidFill>
                            <a:schemeClr val="bg1">
                              <a:lumMod val="95000"/>
                            </a:schemeClr>
                          </a:solidFill>
                        </a:defRPr>
                      </a:pPr>
                      <a:t>[VALUE]</a:t>
                    </a:fld>
                    <a:endParaRPr lang="en-US"/>
                  </a:p>
                </c:rich>
              </c:tx>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lumMod val="9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7A30-4E27-8747-AB606DAADF6E}"/>
                </c:ext>
              </c:extLst>
            </c:dLbl>
            <c:dLbl>
              <c:idx val="6"/>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D-7A30-4E27-8747-AB606DAADF6E}"/>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Sheet1!$G$5:$G$12</c:f>
              <c:strCache>
                <c:ptCount val="8"/>
                <c:pt idx="0">
                  <c:v>0</c:v>
                </c:pt>
                <c:pt idx="1">
                  <c:v>1</c:v>
                </c:pt>
                <c:pt idx="2">
                  <c:v>2</c:v>
                </c:pt>
                <c:pt idx="3">
                  <c:v>3</c:v>
                </c:pt>
                <c:pt idx="4">
                  <c:v>4</c:v>
                </c:pt>
                <c:pt idx="5">
                  <c:v>5</c:v>
                </c:pt>
                <c:pt idx="6">
                  <c:v>No Score Recorded**</c:v>
                </c:pt>
                <c:pt idx="7">
                  <c:v>No Answer Entered</c:v>
                </c:pt>
              </c:strCache>
            </c:strRef>
          </c:cat>
          <c:val>
            <c:numRef>
              <c:f>Sheet1!$I$5:$I$12</c:f>
              <c:numCache>
                <c:formatCode>0.00%</c:formatCode>
                <c:ptCount val="8"/>
                <c:pt idx="0">
                  <c:v>6.9847722286746679E-3</c:v>
                </c:pt>
                <c:pt idx="1">
                  <c:v>1.1824106336301458E-2</c:v>
                </c:pt>
                <c:pt idx="2">
                  <c:v>1.9970318750806557E-2</c:v>
                </c:pt>
                <c:pt idx="3">
                  <c:v>4.9361207897793261E-2</c:v>
                </c:pt>
                <c:pt idx="4">
                  <c:v>5.1103368176538912E-2</c:v>
                </c:pt>
                <c:pt idx="5">
                  <c:v>0.12391921538263001</c:v>
                </c:pt>
                <c:pt idx="6">
                  <c:v>0.71717318363659832</c:v>
                </c:pt>
                <c:pt idx="7">
                  <c:v>1.9647696476964769E-2</c:v>
                </c:pt>
              </c:numCache>
            </c:numRef>
          </c:val>
          <c:extLst>
            <c:ext xmlns:c16="http://schemas.microsoft.com/office/drawing/2014/chart" uri="{C3380CC4-5D6E-409C-BE32-E72D297353CC}">
              <c16:uniqueId val="{00000010-7A30-4E27-8747-AB606DAADF6E}"/>
            </c:ext>
          </c:extLst>
        </c:ser>
        <c:dLbls>
          <c:showLegendKey val="0"/>
          <c:showVal val="0"/>
          <c:showCatName val="0"/>
          <c:showSerName val="0"/>
          <c:showPercent val="0"/>
          <c:showBubbleSize val="0"/>
          <c:showLeaderLines val="1"/>
        </c:dLbls>
        <c:firstSliceAng val="36"/>
      </c:pieChart>
      <c:spPr>
        <a:noFill/>
        <a:ln>
          <a:noFill/>
        </a:ln>
        <a:effectLst/>
      </c:spPr>
    </c:plotArea>
    <c:legend>
      <c:legendPos val="b"/>
      <c:layout>
        <c:manualLayout>
          <c:xMode val="edge"/>
          <c:yMode val="edge"/>
          <c:x val="1.9388029656345979E-2"/>
          <c:y val="0.80637172580885597"/>
          <c:w val="0.94737514931293509"/>
          <c:h val="0.1049340853622024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rgbClr val="002060"/>
                </a:solidFill>
                <a:latin typeface="+mn-lt"/>
                <a:ea typeface="+mn-ea"/>
                <a:cs typeface="+mn-cs"/>
              </a:defRPr>
            </a:pPr>
            <a:r>
              <a:rPr lang="en-US" sz="2400" b="1" i="0" u="none" strike="noStrike" baseline="0" dirty="0">
                <a:effectLst/>
              </a:rPr>
              <a:t>CY 2019 Reasons Memory Loss Screening Tool was </a:t>
            </a:r>
            <a:r>
              <a:rPr lang="en-US" sz="2400" b="1" i="0" u="none" strike="noStrike" baseline="0">
                <a:effectLst/>
              </a:rPr>
              <a:t>not Administered </a:t>
            </a:r>
            <a:r>
              <a:rPr lang="en-US" sz="2400" b="1">
                <a:solidFill>
                  <a:srgbClr val="002060"/>
                </a:solidFill>
              </a:rPr>
              <a:t> </a:t>
            </a:r>
            <a:endParaRPr lang="en-US" sz="2400" b="1" dirty="0">
              <a:solidFill>
                <a:srgbClr val="002060"/>
              </a:solidFill>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rgbClr val="002060"/>
              </a:solidFill>
              <a:latin typeface="+mn-lt"/>
              <a:ea typeface="+mn-ea"/>
              <a:cs typeface="+mn-cs"/>
            </a:defRPr>
          </a:pPr>
          <a:endParaRPr lang="en-US"/>
        </a:p>
      </c:txPr>
    </c:title>
    <c:autoTitleDeleted val="0"/>
    <c:plotArea>
      <c:layout/>
      <c:pieChart>
        <c:varyColors val="1"/>
        <c:ser>
          <c:idx val="0"/>
          <c:order val="0"/>
          <c:dPt>
            <c:idx val="0"/>
            <c:bubble3D val="0"/>
            <c:spPr>
              <a:solidFill>
                <a:srgbClr val="FF0000"/>
              </a:solidFill>
              <a:ln w="19050">
                <a:solidFill>
                  <a:schemeClr val="lt1"/>
                </a:solidFill>
              </a:ln>
              <a:effectLst/>
            </c:spPr>
            <c:extLst>
              <c:ext xmlns:c16="http://schemas.microsoft.com/office/drawing/2014/chart" uri="{C3380CC4-5D6E-409C-BE32-E72D297353CC}">
                <c16:uniqueId val="{00000001-6759-47CF-AE24-58B3FE992B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759-47CF-AE24-58B3FE992B9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759-47CF-AE24-58B3FE992B9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759-47CF-AE24-58B3FE992B9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759-47CF-AE24-58B3FE992B9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759-47CF-AE24-58B3FE992B9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Sheet1!$A$23:$A$28</c:f>
              <c:strCache>
                <c:ptCount val="6"/>
                <c:pt idx="0">
                  <c:v>1 = Current ADRD Diagnosis</c:v>
                </c:pt>
                <c:pt idx="1">
                  <c:v>2 = Non Cognitive Disability</c:v>
                </c:pt>
                <c:pt idx="2">
                  <c:v>3 = Refused (Dementia not suspected)</c:v>
                </c:pt>
                <c:pt idx="3">
                  <c:v>4 = Defer to Later Date</c:v>
                </c:pt>
                <c:pt idx="4">
                  <c:v>5 = Refused (Dementia Suspected)</c:v>
                </c:pt>
                <c:pt idx="5">
                  <c:v>Not Answered</c:v>
                </c:pt>
              </c:strCache>
            </c:strRef>
          </c:cat>
          <c:val>
            <c:numRef>
              <c:f>Sheet1!$C$23:$C$28</c:f>
              <c:numCache>
                <c:formatCode>0.00%</c:formatCode>
                <c:ptCount val="6"/>
                <c:pt idx="0">
                  <c:v>0.13109999999999999</c:v>
                </c:pt>
                <c:pt idx="1">
                  <c:v>6.2700000000000006E-2</c:v>
                </c:pt>
                <c:pt idx="2">
                  <c:v>0.2082</c:v>
                </c:pt>
                <c:pt idx="3">
                  <c:v>0.2586</c:v>
                </c:pt>
                <c:pt idx="4">
                  <c:v>4.5199999999999997E-2</c:v>
                </c:pt>
                <c:pt idx="5">
                  <c:v>1.5879799365707731E-2</c:v>
                </c:pt>
              </c:numCache>
            </c:numRef>
          </c:val>
          <c:extLst>
            <c:ext xmlns:c16="http://schemas.microsoft.com/office/drawing/2014/chart" uri="{C3380CC4-5D6E-409C-BE32-E72D297353CC}">
              <c16:uniqueId val="{0000000C-6759-47CF-AE24-58B3FE992B9C}"/>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10631157188616407"/>
          <c:y val="0.87455167541830692"/>
          <c:w val="0.7368559046085702"/>
          <c:h val="0.113733349014796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E08DE8-B777-46B0-8ED3-B5FA847BBA8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E32E144-13E1-4483-992C-F3EDE9105F5C}">
      <dgm:prSet phldrT="[Text]" custT="1"/>
      <dgm:spPr/>
      <dgm:t>
        <a:bodyPr/>
        <a:lstStyle/>
        <a:p>
          <a:pPr>
            <a:buFont typeface="Arial" panose="020B0604020202020204" pitchFamily="34" charset="0"/>
            <a:buChar char="•"/>
          </a:pPr>
          <a:r>
            <a:rPr lang="en-US" sz="2800" dirty="0"/>
            <a:t>State Home Care Program Eligibility</a:t>
          </a:r>
        </a:p>
      </dgm:t>
    </dgm:pt>
    <dgm:pt modelId="{EA52BBA2-C6B2-4B85-AE0A-01C6FD54157E}" type="parTrans" cxnId="{17ED0B5E-6CB6-4BDD-9581-4386A43758F5}">
      <dgm:prSet/>
      <dgm:spPr/>
      <dgm:t>
        <a:bodyPr/>
        <a:lstStyle/>
        <a:p>
          <a:endParaRPr lang="en-US"/>
        </a:p>
      </dgm:t>
    </dgm:pt>
    <dgm:pt modelId="{E4D1E5A8-04A1-4A5C-853D-D058EBCC3862}" type="sibTrans" cxnId="{17ED0B5E-6CB6-4BDD-9581-4386A43758F5}">
      <dgm:prSet/>
      <dgm:spPr/>
      <dgm:t>
        <a:bodyPr/>
        <a:lstStyle/>
        <a:p>
          <a:endParaRPr lang="en-US"/>
        </a:p>
      </dgm:t>
    </dgm:pt>
    <dgm:pt modelId="{0512869D-A850-45A0-B7AF-18C9F61401D6}">
      <dgm:prSet phldrT="[Text]" custT="1"/>
      <dgm:spPr/>
      <dgm:t>
        <a:bodyPr/>
        <a:lstStyle/>
        <a:p>
          <a:pPr>
            <a:buFont typeface="Arial" panose="020B0604020202020204" pitchFamily="34" charset="0"/>
            <a:buChar char="•"/>
          </a:pPr>
          <a:r>
            <a:rPr lang="en-US" sz="2800" dirty="0"/>
            <a:t>Program Goals</a:t>
          </a:r>
        </a:p>
      </dgm:t>
    </dgm:pt>
    <dgm:pt modelId="{4AB19DF2-75D2-4B1B-8C77-AB7967842EEA}" type="parTrans" cxnId="{156C8E2E-2107-4876-AC8A-342277E7874D}">
      <dgm:prSet/>
      <dgm:spPr/>
      <dgm:t>
        <a:bodyPr/>
        <a:lstStyle/>
        <a:p>
          <a:endParaRPr lang="en-US"/>
        </a:p>
      </dgm:t>
    </dgm:pt>
    <dgm:pt modelId="{E6D55436-17E8-4F22-99F1-F419B98777B7}" type="sibTrans" cxnId="{156C8E2E-2107-4876-AC8A-342277E7874D}">
      <dgm:prSet/>
      <dgm:spPr/>
      <dgm:t>
        <a:bodyPr/>
        <a:lstStyle/>
        <a:p>
          <a:endParaRPr lang="en-US"/>
        </a:p>
      </dgm:t>
    </dgm:pt>
    <dgm:pt modelId="{63A7248B-B6B2-4B8F-9ACE-34BBE4D38293}">
      <dgm:prSet phldrT="[Text]" custT="1"/>
      <dgm:spPr/>
      <dgm:t>
        <a:bodyPr/>
        <a:lstStyle/>
        <a:p>
          <a:pPr>
            <a:buFont typeface="Arial" panose="020B0604020202020204" pitchFamily="34" charset="0"/>
            <a:buChar char="•"/>
          </a:pPr>
          <a:r>
            <a:rPr lang="en-US" sz="2800" dirty="0"/>
            <a:t>Main Functions</a:t>
          </a:r>
        </a:p>
      </dgm:t>
    </dgm:pt>
    <dgm:pt modelId="{7B155A96-7871-4DD5-8474-34C5529B8EA8}" type="parTrans" cxnId="{56DEE402-E6C1-46DE-9DB5-AD9D7847F900}">
      <dgm:prSet/>
      <dgm:spPr/>
      <dgm:t>
        <a:bodyPr/>
        <a:lstStyle/>
        <a:p>
          <a:endParaRPr lang="en-US"/>
        </a:p>
      </dgm:t>
    </dgm:pt>
    <dgm:pt modelId="{73E01B81-17D1-42ED-8984-1F2678E51999}" type="sibTrans" cxnId="{56DEE402-E6C1-46DE-9DB5-AD9D7847F900}">
      <dgm:prSet/>
      <dgm:spPr/>
      <dgm:t>
        <a:bodyPr/>
        <a:lstStyle/>
        <a:p>
          <a:endParaRPr lang="en-US"/>
        </a:p>
      </dgm:t>
    </dgm:pt>
    <dgm:pt modelId="{B7762C31-68FE-4BBB-B7AC-69FA40D76BEB}">
      <dgm:prSet/>
      <dgm:spPr/>
      <dgm:t>
        <a:bodyPr/>
        <a:lstStyle/>
        <a:p>
          <a:r>
            <a:rPr lang="en-US" sz="1500" dirty="0"/>
            <a:t>Support individual in a community setting</a:t>
          </a:r>
        </a:p>
      </dgm:t>
    </dgm:pt>
    <dgm:pt modelId="{2998C537-3FDC-4EF0-B85C-FCC2B9375E04}" type="parTrans" cxnId="{15D600DC-37D0-4A19-913D-C1993324E134}">
      <dgm:prSet/>
      <dgm:spPr/>
      <dgm:t>
        <a:bodyPr/>
        <a:lstStyle/>
        <a:p>
          <a:endParaRPr lang="en-US"/>
        </a:p>
      </dgm:t>
    </dgm:pt>
    <dgm:pt modelId="{E50B6C54-661A-4394-B515-3CAF6A628597}" type="sibTrans" cxnId="{15D600DC-37D0-4A19-913D-C1993324E134}">
      <dgm:prSet/>
      <dgm:spPr/>
      <dgm:t>
        <a:bodyPr/>
        <a:lstStyle/>
        <a:p>
          <a:endParaRPr lang="en-US"/>
        </a:p>
      </dgm:t>
    </dgm:pt>
    <dgm:pt modelId="{52DB0C99-AB9F-4051-ACE6-151FF2D64A7F}">
      <dgm:prSet/>
      <dgm:spPr/>
      <dgm:t>
        <a:bodyPr/>
        <a:lstStyle/>
        <a:p>
          <a:r>
            <a:rPr lang="en-US" sz="1500" dirty="0">
              <a:effectLst/>
            </a:rPr>
            <a:t>Successfully age in place </a:t>
          </a:r>
        </a:p>
      </dgm:t>
    </dgm:pt>
    <dgm:pt modelId="{74BC0D09-0B8C-40C9-895D-5AD2ABEAA910}" type="parTrans" cxnId="{ABB9878E-E503-47C2-AA3E-5C72F7666BAE}">
      <dgm:prSet/>
      <dgm:spPr/>
      <dgm:t>
        <a:bodyPr/>
        <a:lstStyle/>
        <a:p>
          <a:endParaRPr lang="en-US"/>
        </a:p>
      </dgm:t>
    </dgm:pt>
    <dgm:pt modelId="{1797AEF9-034B-4F90-B11B-DA0DF0BB4888}" type="sibTrans" cxnId="{ABB9878E-E503-47C2-AA3E-5C72F7666BAE}">
      <dgm:prSet/>
      <dgm:spPr/>
      <dgm:t>
        <a:bodyPr/>
        <a:lstStyle/>
        <a:p>
          <a:endParaRPr lang="en-US"/>
        </a:p>
      </dgm:t>
    </dgm:pt>
    <dgm:pt modelId="{43F89D9D-EF88-49B0-A7D3-B0B506FA5E2B}">
      <dgm:prSet/>
      <dgm:spPr/>
      <dgm:t>
        <a:bodyPr/>
        <a:lstStyle/>
        <a:p>
          <a:r>
            <a:rPr lang="en-US" sz="1500" dirty="0"/>
            <a:t>Offer Person Centered Approach to care</a:t>
          </a:r>
        </a:p>
      </dgm:t>
    </dgm:pt>
    <dgm:pt modelId="{8FE6C91B-A95B-4938-BF14-5A939F3097ED}" type="parTrans" cxnId="{4253EFD8-041E-4213-B178-74CFE93C252D}">
      <dgm:prSet/>
      <dgm:spPr/>
      <dgm:t>
        <a:bodyPr/>
        <a:lstStyle/>
        <a:p>
          <a:endParaRPr lang="en-US"/>
        </a:p>
      </dgm:t>
    </dgm:pt>
    <dgm:pt modelId="{75535BEC-E0E0-4BA7-B165-F2E28F8B7CD2}" type="sibTrans" cxnId="{4253EFD8-041E-4213-B178-74CFE93C252D}">
      <dgm:prSet/>
      <dgm:spPr/>
      <dgm:t>
        <a:bodyPr/>
        <a:lstStyle/>
        <a:p>
          <a:endParaRPr lang="en-US"/>
        </a:p>
      </dgm:t>
    </dgm:pt>
    <dgm:pt modelId="{333C66DC-9418-4493-952A-0308E9D58018}">
      <dgm:prSet custT="1"/>
      <dgm:spPr/>
      <dgm:t>
        <a:bodyPr/>
        <a:lstStyle/>
        <a:p>
          <a:r>
            <a:rPr lang="en-US" sz="1500" dirty="0"/>
            <a:t>Assessments (scheduled &amp; ad hoc based on status changes)</a:t>
          </a:r>
        </a:p>
      </dgm:t>
    </dgm:pt>
    <dgm:pt modelId="{84A1C393-85BF-4540-B7F2-1526608119A7}" type="parTrans" cxnId="{9669D917-D5ED-4FA4-BE90-1266EB3400C1}">
      <dgm:prSet/>
      <dgm:spPr/>
      <dgm:t>
        <a:bodyPr/>
        <a:lstStyle/>
        <a:p>
          <a:endParaRPr lang="en-US"/>
        </a:p>
      </dgm:t>
    </dgm:pt>
    <dgm:pt modelId="{610CF523-8500-41F9-A906-B6DDD2C4B616}" type="sibTrans" cxnId="{9669D917-D5ED-4FA4-BE90-1266EB3400C1}">
      <dgm:prSet/>
      <dgm:spPr/>
      <dgm:t>
        <a:bodyPr/>
        <a:lstStyle/>
        <a:p>
          <a:endParaRPr lang="en-US"/>
        </a:p>
      </dgm:t>
    </dgm:pt>
    <dgm:pt modelId="{C20CEDE5-A84D-44B4-8912-74EBDB4BE521}">
      <dgm:prSet custT="1"/>
      <dgm:spPr/>
      <dgm:t>
        <a:bodyPr/>
        <a:lstStyle/>
        <a:p>
          <a:r>
            <a:rPr lang="en-US" sz="1500" dirty="0"/>
            <a:t>Develop Comprehensive Care Planning</a:t>
          </a:r>
        </a:p>
      </dgm:t>
    </dgm:pt>
    <dgm:pt modelId="{2BA58528-E573-4C41-AEDF-C4265387E924}" type="parTrans" cxnId="{3E3ECA5F-F033-4DAD-83D0-004B835C7B0E}">
      <dgm:prSet/>
      <dgm:spPr/>
      <dgm:t>
        <a:bodyPr/>
        <a:lstStyle/>
        <a:p>
          <a:endParaRPr lang="en-US"/>
        </a:p>
      </dgm:t>
    </dgm:pt>
    <dgm:pt modelId="{3A0238EA-3BB2-495A-B731-DFE103EB5323}" type="sibTrans" cxnId="{3E3ECA5F-F033-4DAD-83D0-004B835C7B0E}">
      <dgm:prSet/>
      <dgm:spPr/>
      <dgm:t>
        <a:bodyPr/>
        <a:lstStyle/>
        <a:p>
          <a:endParaRPr lang="en-US"/>
        </a:p>
      </dgm:t>
    </dgm:pt>
    <dgm:pt modelId="{1F6EDA13-72D6-4BE2-81DA-18CA6F2687B1}">
      <dgm:prSet custT="1"/>
      <dgm:spPr/>
      <dgm:t>
        <a:bodyPr/>
        <a:lstStyle/>
        <a:p>
          <a:r>
            <a:rPr lang="en-US" sz="1500" dirty="0"/>
            <a:t>Interdisciplinary case management</a:t>
          </a:r>
        </a:p>
      </dgm:t>
    </dgm:pt>
    <dgm:pt modelId="{A88284CD-C68E-4FAD-928E-45E5C2DDB378}" type="parTrans" cxnId="{A75DE9A8-2D46-49AC-9583-E471AF7A6528}">
      <dgm:prSet/>
      <dgm:spPr/>
      <dgm:t>
        <a:bodyPr/>
        <a:lstStyle/>
        <a:p>
          <a:endParaRPr lang="en-US"/>
        </a:p>
      </dgm:t>
    </dgm:pt>
    <dgm:pt modelId="{09592724-D9A0-4373-B81E-EB629996D7C3}" type="sibTrans" cxnId="{A75DE9A8-2D46-49AC-9583-E471AF7A6528}">
      <dgm:prSet/>
      <dgm:spPr/>
      <dgm:t>
        <a:bodyPr/>
        <a:lstStyle/>
        <a:p>
          <a:endParaRPr lang="en-US"/>
        </a:p>
      </dgm:t>
    </dgm:pt>
    <dgm:pt modelId="{21A6C03D-4AC9-4B64-B058-D3A2C7761CE1}">
      <dgm:prSet custT="1"/>
      <dgm:spPr/>
      <dgm:t>
        <a:bodyPr/>
        <a:lstStyle/>
        <a:p>
          <a:r>
            <a:rPr lang="en-US" sz="1500" dirty="0"/>
            <a:t>Education</a:t>
          </a:r>
        </a:p>
      </dgm:t>
    </dgm:pt>
    <dgm:pt modelId="{33A2FF8E-80B4-4366-9960-5906F6C7FEB8}" type="parTrans" cxnId="{28956936-AE50-48F8-8518-98506CBAADE2}">
      <dgm:prSet/>
      <dgm:spPr/>
      <dgm:t>
        <a:bodyPr/>
        <a:lstStyle/>
        <a:p>
          <a:endParaRPr lang="en-US"/>
        </a:p>
      </dgm:t>
    </dgm:pt>
    <dgm:pt modelId="{9E980FB0-FD57-401B-89E8-F99530BE9A32}" type="sibTrans" cxnId="{28956936-AE50-48F8-8518-98506CBAADE2}">
      <dgm:prSet/>
      <dgm:spPr/>
      <dgm:t>
        <a:bodyPr/>
        <a:lstStyle/>
        <a:p>
          <a:endParaRPr lang="en-US"/>
        </a:p>
      </dgm:t>
    </dgm:pt>
    <dgm:pt modelId="{8F8984EB-4A2E-4BF0-B0B0-FA1ED156BCA5}">
      <dgm:prSet custT="1"/>
      <dgm:spPr/>
      <dgm:t>
        <a:bodyPr/>
        <a:lstStyle/>
        <a:p>
          <a:r>
            <a:rPr lang="en-US" sz="1500" dirty="0"/>
            <a:t>60+ or under 60 with a ADRD diagnosis</a:t>
          </a:r>
        </a:p>
      </dgm:t>
    </dgm:pt>
    <dgm:pt modelId="{43BCE8F7-7D9E-452C-B72B-DF798A7490B7}" type="parTrans" cxnId="{D8BC3E68-4965-454E-9E57-5662A9785F7E}">
      <dgm:prSet/>
      <dgm:spPr/>
      <dgm:t>
        <a:bodyPr/>
        <a:lstStyle/>
        <a:p>
          <a:endParaRPr lang="en-US"/>
        </a:p>
      </dgm:t>
    </dgm:pt>
    <dgm:pt modelId="{84571643-B1A4-493F-9CEF-0B9B63CF7E9E}" type="sibTrans" cxnId="{D8BC3E68-4965-454E-9E57-5662A9785F7E}">
      <dgm:prSet/>
      <dgm:spPr/>
      <dgm:t>
        <a:bodyPr/>
        <a:lstStyle/>
        <a:p>
          <a:endParaRPr lang="en-US"/>
        </a:p>
      </dgm:t>
    </dgm:pt>
    <dgm:pt modelId="{248FFE81-2B66-4418-A7C7-22E0584D7B12}">
      <dgm:prSet custT="1"/>
      <dgm:spPr/>
      <dgm:t>
        <a:bodyPr/>
        <a:lstStyle/>
        <a:p>
          <a:r>
            <a:rPr lang="en-US" sz="1500" dirty="0"/>
            <a:t>1 Activity of Daily Living Need (ADL) or 6 Instrumental Activity of Daily Living Needs (IADL)</a:t>
          </a:r>
        </a:p>
      </dgm:t>
    </dgm:pt>
    <dgm:pt modelId="{84E37A70-BB1E-46DA-8B77-5CEA56D346F9}" type="parTrans" cxnId="{4DDED248-26B2-4BD8-967B-4CEE2E948F60}">
      <dgm:prSet/>
      <dgm:spPr/>
      <dgm:t>
        <a:bodyPr/>
        <a:lstStyle/>
        <a:p>
          <a:endParaRPr lang="en-US"/>
        </a:p>
      </dgm:t>
    </dgm:pt>
    <dgm:pt modelId="{928BE7C9-3DF6-48CB-AE18-AFB7DBEADAAC}" type="sibTrans" cxnId="{4DDED248-26B2-4BD8-967B-4CEE2E948F60}">
      <dgm:prSet/>
      <dgm:spPr/>
      <dgm:t>
        <a:bodyPr/>
        <a:lstStyle/>
        <a:p>
          <a:endParaRPr lang="en-US"/>
        </a:p>
      </dgm:t>
    </dgm:pt>
    <dgm:pt modelId="{0A7291CE-D2ED-41A7-BB33-FDD11AB64F59}">
      <dgm:prSet custT="1"/>
      <dgm:spPr/>
      <dgm:t>
        <a:bodyPr/>
        <a:lstStyle/>
        <a:p>
          <a:r>
            <a:rPr lang="en-US" sz="1500" dirty="0"/>
            <a:t>At Intake - service need for at least 1 ADL or Shopping, Meals or Medication Management, additional interventions/services available</a:t>
          </a:r>
        </a:p>
      </dgm:t>
    </dgm:pt>
    <dgm:pt modelId="{3DF7493A-2147-4767-900F-0D3360C95421}" type="parTrans" cxnId="{933450CC-5080-4188-B375-E8C574F512C2}">
      <dgm:prSet/>
      <dgm:spPr/>
      <dgm:t>
        <a:bodyPr/>
        <a:lstStyle/>
        <a:p>
          <a:endParaRPr lang="en-US"/>
        </a:p>
      </dgm:t>
    </dgm:pt>
    <dgm:pt modelId="{6E1E586C-00A1-4C29-B85E-2D99FE8E61FD}" type="sibTrans" cxnId="{933450CC-5080-4188-B375-E8C574F512C2}">
      <dgm:prSet/>
      <dgm:spPr/>
      <dgm:t>
        <a:bodyPr/>
        <a:lstStyle/>
        <a:p>
          <a:endParaRPr lang="en-US"/>
        </a:p>
      </dgm:t>
    </dgm:pt>
    <dgm:pt modelId="{44BFDB88-C724-432C-B4CC-98A8F431FF0E}">
      <dgm:prSet custT="1"/>
      <dgm:spPr/>
      <dgm:t>
        <a:bodyPr/>
        <a:lstStyle/>
        <a:p>
          <a:r>
            <a:rPr lang="en-US" sz="1500" dirty="0"/>
            <a:t>Any income/ Lives in Massachusetts</a:t>
          </a:r>
        </a:p>
      </dgm:t>
    </dgm:pt>
    <dgm:pt modelId="{BC4BAEB6-5555-4985-BBFD-F70249C556C8}" type="parTrans" cxnId="{DCB99A17-9BD1-4B63-9F17-EE9C970B2682}">
      <dgm:prSet/>
      <dgm:spPr/>
      <dgm:t>
        <a:bodyPr/>
        <a:lstStyle/>
        <a:p>
          <a:endParaRPr lang="en-US"/>
        </a:p>
      </dgm:t>
    </dgm:pt>
    <dgm:pt modelId="{A84F0B70-962B-45D5-B5D7-539E73BDD92D}" type="sibTrans" cxnId="{DCB99A17-9BD1-4B63-9F17-EE9C970B2682}">
      <dgm:prSet/>
      <dgm:spPr/>
      <dgm:t>
        <a:bodyPr/>
        <a:lstStyle/>
        <a:p>
          <a:endParaRPr lang="en-US"/>
        </a:p>
      </dgm:t>
    </dgm:pt>
    <dgm:pt modelId="{F369C251-DC08-44A5-8B80-953E02D10810}">
      <dgm:prSet custT="1"/>
      <dgm:spPr/>
      <dgm:t>
        <a:bodyPr/>
        <a:lstStyle/>
        <a:p>
          <a:r>
            <a:rPr lang="en-US" sz="1500" dirty="0"/>
            <a:t>Advocacy</a:t>
          </a:r>
        </a:p>
      </dgm:t>
    </dgm:pt>
    <dgm:pt modelId="{A4666CAE-017F-4136-AB00-1175D1F5FF8B}" type="parTrans" cxnId="{E6A6C324-F800-47B3-BA3B-D767684B9425}">
      <dgm:prSet/>
      <dgm:spPr/>
      <dgm:t>
        <a:bodyPr/>
        <a:lstStyle/>
        <a:p>
          <a:endParaRPr lang="en-US"/>
        </a:p>
      </dgm:t>
    </dgm:pt>
    <dgm:pt modelId="{3C50667D-C3A0-4482-832C-40799B8114A6}" type="sibTrans" cxnId="{E6A6C324-F800-47B3-BA3B-D767684B9425}">
      <dgm:prSet/>
      <dgm:spPr/>
      <dgm:t>
        <a:bodyPr/>
        <a:lstStyle/>
        <a:p>
          <a:endParaRPr lang="en-US"/>
        </a:p>
      </dgm:t>
    </dgm:pt>
    <dgm:pt modelId="{19C98E0B-C6ED-41F3-9781-1D4A2A7BC1FE}">
      <dgm:prSet custT="1"/>
      <dgm:spPr/>
      <dgm:t>
        <a:bodyPr/>
        <a:lstStyle/>
        <a:p>
          <a:r>
            <a:rPr lang="en-US" sz="1500" dirty="0"/>
            <a:t>Provide care management</a:t>
          </a:r>
        </a:p>
      </dgm:t>
    </dgm:pt>
    <dgm:pt modelId="{EC2A0DDB-749B-4DA9-89C1-B7702FE52E7B}" type="parTrans" cxnId="{E12A3DC0-26FF-4197-A8B6-81314A91EA9C}">
      <dgm:prSet/>
      <dgm:spPr/>
      <dgm:t>
        <a:bodyPr/>
        <a:lstStyle/>
        <a:p>
          <a:endParaRPr lang="en-US"/>
        </a:p>
      </dgm:t>
    </dgm:pt>
    <dgm:pt modelId="{94E2FD3F-B92A-4699-9C2E-C1208F569C54}" type="sibTrans" cxnId="{E12A3DC0-26FF-4197-A8B6-81314A91EA9C}">
      <dgm:prSet/>
      <dgm:spPr/>
      <dgm:t>
        <a:bodyPr/>
        <a:lstStyle/>
        <a:p>
          <a:endParaRPr lang="en-US"/>
        </a:p>
      </dgm:t>
    </dgm:pt>
    <dgm:pt modelId="{CDA5F4D1-8666-4249-8A35-B429B9ACA015}">
      <dgm:prSet custT="1"/>
      <dgm:spPr/>
      <dgm:t>
        <a:bodyPr/>
        <a:lstStyle/>
        <a:p>
          <a:r>
            <a:rPr lang="en-US" sz="1500" dirty="0"/>
            <a:t>Provide In-home supports and services</a:t>
          </a:r>
        </a:p>
      </dgm:t>
    </dgm:pt>
    <dgm:pt modelId="{8D2D0D57-3541-4B99-9155-6507D9BE8315}" type="parTrans" cxnId="{7716EC00-9C77-4486-B2D4-4F095781EF6C}">
      <dgm:prSet/>
      <dgm:spPr/>
      <dgm:t>
        <a:bodyPr/>
        <a:lstStyle/>
        <a:p>
          <a:endParaRPr lang="en-US"/>
        </a:p>
      </dgm:t>
    </dgm:pt>
    <dgm:pt modelId="{7C488AFA-B564-4E2F-8BAD-733B9DF82C00}" type="sibTrans" cxnId="{7716EC00-9C77-4486-B2D4-4F095781EF6C}">
      <dgm:prSet/>
      <dgm:spPr/>
      <dgm:t>
        <a:bodyPr/>
        <a:lstStyle/>
        <a:p>
          <a:endParaRPr lang="en-US"/>
        </a:p>
      </dgm:t>
    </dgm:pt>
    <dgm:pt modelId="{28CDE5FA-DBFD-49F3-A454-AFC7CAB45444}">
      <dgm:prSet custT="1"/>
      <dgm:spPr/>
      <dgm:t>
        <a:bodyPr/>
        <a:lstStyle/>
        <a:p>
          <a:r>
            <a:rPr lang="en-US" sz="1500" dirty="0"/>
            <a:t>Education on public benefits </a:t>
          </a:r>
        </a:p>
      </dgm:t>
    </dgm:pt>
    <dgm:pt modelId="{B4A4F822-4318-4C51-A003-D20247A940B4}" type="parTrans" cxnId="{37C00B90-A2EF-4C88-AB00-90BE683CDF6A}">
      <dgm:prSet/>
      <dgm:spPr/>
      <dgm:t>
        <a:bodyPr/>
        <a:lstStyle/>
        <a:p>
          <a:endParaRPr lang="en-US"/>
        </a:p>
      </dgm:t>
    </dgm:pt>
    <dgm:pt modelId="{D95AAE5F-6061-4B36-BEAE-515AFE72BA5F}" type="sibTrans" cxnId="{37C00B90-A2EF-4C88-AB00-90BE683CDF6A}">
      <dgm:prSet/>
      <dgm:spPr/>
      <dgm:t>
        <a:bodyPr/>
        <a:lstStyle/>
        <a:p>
          <a:endParaRPr lang="en-US"/>
        </a:p>
      </dgm:t>
    </dgm:pt>
    <dgm:pt modelId="{0036135B-05FE-4BB9-85FB-7FFECFA2CAE6}">
      <dgm:prSet custT="1"/>
      <dgm:spPr/>
      <dgm:t>
        <a:bodyPr/>
        <a:lstStyle/>
        <a:p>
          <a:r>
            <a:rPr lang="en-US" sz="1500" dirty="0"/>
            <a:t>Referrals for services and community care</a:t>
          </a:r>
        </a:p>
      </dgm:t>
    </dgm:pt>
    <dgm:pt modelId="{B5A5D98A-1AE2-49ED-A8A6-BA22786EF214}" type="parTrans" cxnId="{7CB12F55-CE39-4EAD-B86F-95FF24A21B75}">
      <dgm:prSet/>
      <dgm:spPr/>
      <dgm:t>
        <a:bodyPr/>
        <a:lstStyle/>
        <a:p>
          <a:endParaRPr lang="en-US"/>
        </a:p>
      </dgm:t>
    </dgm:pt>
    <dgm:pt modelId="{33BF22D0-6229-4FCA-99B5-72206EC070C8}" type="sibTrans" cxnId="{7CB12F55-CE39-4EAD-B86F-95FF24A21B75}">
      <dgm:prSet/>
      <dgm:spPr/>
      <dgm:t>
        <a:bodyPr/>
        <a:lstStyle/>
        <a:p>
          <a:endParaRPr lang="en-US"/>
        </a:p>
      </dgm:t>
    </dgm:pt>
    <dgm:pt modelId="{1778B6C4-C647-446E-B040-7EA92F6C9A2F}" type="pres">
      <dgm:prSet presAssocID="{4EE08DE8-B777-46B0-8ED3-B5FA847BBA80}" presName="Name0" presStyleCnt="0">
        <dgm:presLayoutVars>
          <dgm:dir/>
          <dgm:animLvl val="lvl"/>
          <dgm:resizeHandles val="exact"/>
        </dgm:presLayoutVars>
      </dgm:prSet>
      <dgm:spPr/>
    </dgm:pt>
    <dgm:pt modelId="{657710BE-5429-4A2C-AFAD-C84E62532BC5}" type="pres">
      <dgm:prSet presAssocID="{1E32E144-13E1-4483-992C-F3EDE9105F5C}" presName="linNode" presStyleCnt="0"/>
      <dgm:spPr/>
    </dgm:pt>
    <dgm:pt modelId="{DE6675C2-0FCA-4FD4-82BA-344077A291EC}" type="pres">
      <dgm:prSet presAssocID="{1E32E144-13E1-4483-992C-F3EDE9105F5C}" presName="parentText" presStyleLbl="node1" presStyleIdx="0" presStyleCnt="3">
        <dgm:presLayoutVars>
          <dgm:chMax val="1"/>
          <dgm:bulletEnabled val="1"/>
        </dgm:presLayoutVars>
      </dgm:prSet>
      <dgm:spPr/>
    </dgm:pt>
    <dgm:pt modelId="{4411C6E7-E44F-4076-B764-D416B1ECEAD8}" type="pres">
      <dgm:prSet presAssocID="{1E32E144-13E1-4483-992C-F3EDE9105F5C}" presName="descendantText" presStyleLbl="alignAccFollowNode1" presStyleIdx="0" presStyleCnt="3" custScaleY="125569">
        <dgm:presLayoutVars>
          <dgm:bulletEnabled val="1"/>
        </dgm:presLayoutVars>
      </dgm:prSet>
      <dgm:spPr/>
    </dgm:pt>
    <dgm:pt modelId="{652F0376-243A-469F-9A3B-1A423BA95777}" type="pres">
      <dgm:prSet presAssocID="{E4D1E5A8-04A1-4A5C-853D-D058EBCC3862}" presName="sp" presStyleCnt="0"/>
      <dgm:spPr/>
    </dgm:pt>
    <dgm:pt modelId="{40D139AF-6D68-4003-9B1B-4C8994E69E1F}" type="pres">
      <dgm:prSet presAssocID="{0512869D-A850-45A0-B7AF-18C9F61401D6}" presName="linNode" presStyleCnt="0"/>
      <dgm:spPr/>
    </dgm:pt>
    <dgm:pt modelId="{40FA39C6-5EA1-4E44-9EB9-9A1A9278CBE8}" type="pres">
      <dgm:prSet presAssocID="{0512869D-A850-45A0-B7AF-18C9F61401D6}" presName="parentText" presStyleLbl="node1" presStyleIdx="1" presStyleCnt="3">
        <dgm:presLayoutVars>
          <dgm:chMax val="1"/>
          <dgm:bulletEnabled val="1"/>
        </dgm:presLayoutVars>
      </dgm:prSet>
      <dgm:spPr/>
    </dgm:pt>
    <dgm:pt modelId="{5B2CF725-5526-4968-9B35-9054D359D6C7}" type="pres">
      <dgm:prSet presAssocID="{0512869D-A850-45A0-B7AF-18C9F61401D6}" presName="descendantText" presStyleLbl="alignAccFollowNode1" presStyleIdx="1" presStyleCnt="3" custScaleY="118499">
        <dgm:presLayoutVars>
          <dgm:bulletEnabled val="1"/>
        </dgm:presLayoutVars>
      </dgm:prSet>
      <dgm:spPr/>
    </dgm:pt>
    <dgm:pt modelId="{79308F5F-06A2-4E65-97CD-03C2E4D96BA6}" type="pres">
      <dgm:prSet presAssocID="{E6D55436-17E8-4F22-99F1-F419B98777B7}" presName="sp" presStyleCnt="0"/>
      <dgm:spPr/>
    </dgm:pt>
    <dgm:pt modelId="{F4EF8E80-6BD9-40A2-812D-18200780344F}" type="pres">
      <dgm:prSet presAssocID="{63A7248B-B6B2-4B8F-9ACE-34BBE4D38293}" presName="linNode" presStyleCnt="0"/>
      <dgm:spPr/>
    </dgm:pt>
    <dgm:pt modelId="{5F1BA8DA-310F-429D-85FE-F255AF4FCE97}" type="pres">
      <dgm:prSet presAssocID="{63A7248B-B6B2-4B8F-9ACE-34BBE4D38293}" presName="parentText" presStyleLbl="node1" presStyleIdx="2" presStyleCnt="3">
        <dgm:presLayoutVars>
          <dgm:chMax val="1"/>
          <dgm:bulletEnabled val="1"/>
        </dgm:presLayoutVars>
      </dgm:prSet>
      <dgm:spPr/>
    </dgm:pt>
    <dgm:pt modelId="{B8DCD3FB-BD58-4C23-A318-2C67444E1724}" type="pres">
      <dgm:prSet presAssocID="{63A7248B-B6B2-4B8F-9ACE-34BBE4D38293}" presName="descendantText" presStyleLbl="alignAccFollowNode1" presStyleIdx="2" presStyleCnt="3" custScaleY="118792">
        <dgm:presLayoutVars>
          <dgm:bulletEnabled val="1"/>
        </dgm:presLayoutVars>
      </dgm:prSet>
      <dgm:spPr/>
    </dgm:pt>
  </dgm:ptLst>
  <dgm:cxnLst>
    <dgm:cxn modelId="{7716EC00-9C77-4486-B2D4-4F095781EF6C}" srcId="{0512869D-A850-45A0-B7AF-18C9F61401D6}" destId="{CDA5F4D1-8666-4249-8A35-B429B9ACA015}" srcOrd="4" destOrd="0" parTransId="{8D2D0D57-3541-4B99-9155-6507D9BE8315}" sibTransId="{7C488AFA-B564-4E2F-8BAD-733B9DF82C00}"/>
    <dgm:cxn modelId="{56DEE402-E6C1-46DE-9DB5-AD9D7847F900}" srcId="{4EE08DE8-B777-46B0-8ED3-B5FA847BBA80}" destId="{63A7248B-B6B2-4B8F-9ACE-34BBE4D38293}" srcOrd="2" destOrd="0" parTransId="{7B155A96-7871-4DD5-8474-34C5529B8EA8}" sibTransId="{73E01B81-17D1-42ED-8984-1F2678E51999}"/>
    <dgm:cxn modelId="{7EE1130E-C5B6-45F8-B1E6-231896DB656D}" type="presOf" srcId="{0036135B-05FE-4BB9-85FB-7FFECFA2CAE6}" destId="{B8DCD3FB-BD58-4C23-A318-2C67444E1724}" srcOrd="0" destOrd="5" presId="urn:microsoft.com/office/officeart/2005/8/layout/vList5"/>
    <dgm:cxn modelId="{DCB99A17-9BD1-4B63-9F17-EE9C970B2682}" srcId="{1E32E144-13E1-4483-992C-F3EDE9105F5C}" destId="{44BFDB88-C724-432C-B4CC-98A8F431FF0E}" srcOrd="3" destOrd="0" parTransId="{BC4BAEB6-5555-4985-BBFD-F70249C556C8}" sibTransId="{A84F0B70-962B-45D5-B5D7-539E73BDD92D}"/>
    <dgm:cxn modelId="{9669D917-D5ED-4FA4-BE90-1266EB3400C1}" srcId="{63A7248B-B6B2-4B8F-9ACE-34BBE4D38293}" destId="{333C66DC-9418-4493-952A-0308E9D58018}" srcOrd="0" destOrd="0" parTransId="{84A1C393-85BF-4540-B7F2-1526608119A7}" sibTransId="{610CF523-8500-41F9-A906-B6DDD2C4B616}"/>
    <dgm:cxn modelId="{E6A6C324-F800-47B3-BA3B-D767684B9425}" srcId="{63A7248B-B6B2-4B8F-9ACE-34BBE4D38293}" destId="{F369C251-DC08-44A5-8B80-953E02D10810}" srcOrd="3" destOrd="0" parTransId="{A4666CAE-017F-4136-AB00-1175D1F5FF8B}" sibTransId="{3C50667D-C3A0-4482-832C-40799B8114A6}"/>
    <dgm:cxn modelId="{156C8E2E-2107-4876-AC8A-342277E7874D}" srcId="{4EE08DE8-B777-46B0-8ED3-B5FA847BBA80}" destId="{0512869D-A850-45A0-B7AF-18C9F61401D6}" srcOrd="1" destOrd="0" parTransId="{4AB19DF2-75D2-4B1B-8C77-AB7967842EEA}" sibTransId="{E6D55436-17E8-4F22-99F1-F419B98777B7}"/>
    <dgm:cxn modelId="{28956936-AE50-48F8-8518-98506CBAADE2}" srcId="{63A7248B-B6B2-4B8F-9ACE-34BBE4D38293}" destId="{21A6C03D-4AC9-4B64-B058-D3A2C7761CE1}" srcOrd="4" destOrd="0" parTransId="{33A2FF8E-80B4-4366-9960-5906F6C7FEB8}" sibTransId="{9E980FB0-FD57-401B-89E8-F99530BE9A32}"/>
    <dgm:cxn modelId="{4F68B33E-BABF-48DC-8B80-DA2F96048368}" type="presOf" srcId="{248FFE81-2B66-4418-A7C7-22E0584D7B12}" destId="{4411C6E7-E44F-4076-B764-D416B1ECEAD8}" srcOrd="0" destOrd="1" presId="urn:microsoft.com/office/officeart/2005/8/layout/vList5"/>
    <dgm:cxn modelId="{17ED0B5E-6CB6-4BDD-9581-4386A43758F5}" srcId="{4EE08DE8-B777-46B0-8ED3-B5FA847BBA80}" destId="{1E32E144-13E1-4483-992C-F3EDE9105F5C}" srcOrd="0" destOrd="0" parTransId="{EA52BBA2-C6B2-4B85-AE0A-01C6FD54157E}" sibTransId="{E4D1E5A8-04A1-4A5C-853D-D058EBCC3862}"/>
    <dgm:cxn modelId="{3E3ECA5F-F033-4DAD-83D0-004B835C7B0E}" srcId="{63A7248B-B6B2-4B8F-9ACE-34BBE4D38293}" destId="{C20CEDE5-A84D-44B4-8912-74EBDB4BE521}" srcOrd="1" destOrd="0" parTransId="{2BA58528-E573-4C41-AEDF-C4265387E924}" sibTransId="{3A0238EA-3BB2-495A-B731-DFE103EB5323}"/>
    <dgm:cxn modelId="{B88A3541-4BBC-4DC5-8B9F-AD99B60F2B5B}" type="presOf" srcId="{F369C251-DC08-44A5-8B80-953E02D10810}" destId="{B8DCD3FB-BD58-4C23-A318-2C67444E1724}" srcOrd="0" destOrd="3" presId="urn:microsoft.com/office/officeart/2005/8/layout/vList5"/>
    <dgm:cxn modelId="{B7563267-272C-460E-B58F-B6291E565B68}" type="presOf" srcId="{8F8984EB-4A2E-4BF0-B0B0-FA1ED156BCA5}" destId="{4411C6E7-E44F-4076-B764-D416B1ECEAD8}" srcOrd="0" destOrd="0" presId="urn:microsoft.com/office/officeart/2005/8/layout/vList5"/>
    <dgm:cxn modelId="{D8BC3E68-4965-454E-9E57-5662A9785F7E}" srcId="{1E32E144-13E1-4483-992C-F3EDE9105F5C}" destId="{8F8984EB-4A2E-4BF0-B0B0-FA1ED156BCA5}" srcOrd="0" destOrd="0" parTransId="{43BCE8F7-7D9E-452C-B72B-DF798A7490B7}" sibTransId="{84571643-B1A4-493F-9CEF-0B9B63CF7E9E}"/>
    <dgm:cxn modelId="{1EB96568-AE60-4FDB-A353-EC158573B542}" type="presOf" srcId="{C20CEDE5-A84D-44B4-8912-74EBDB4BE521}" destId="{B8DCD3FB-BD58-4C23-A318-2C67444E1724}" srcOrd="0" destOrd="1" presId="urn:microsoft.com/office/officeart/2005/8/layout/vList5"/>
    <dgm:cxn modelId="{4DDED248-26B2-4BD8-967B-4CEE2E948F60}" srcId="{1E32E144-13E1-4483-992C-F3EDE9105F5C}" destId="{248FFE81-2B66-4418-A7C7-22E0584D7B12}" srcOrd="1" destOrd="0" parTransId="{84E37A70-BB1E-46DA-8B77-5CEA56D346F9}" sibTransId="{928BE7C9-3DF6-48CB-AE18-AFB7DBEADAAC}"/>
    <dgm:cxn modelId="{04D8F16F-FF5A-4557-BA6F-A7FDA0F9D307}" type="presOf" srcId="{44BFDB88-C724-432C-B4CC-98A8F431FF0E}" destId="{4411C6E7-E44F-4076-B764-D416B1ECEAD8}" srcOrd="0" destOrd="3" presId="urn:microsoft.com/office/officeart/2005/8/layout/vList5"/>
    <dgm:cxn modelId="{8FA2BD73-3BFA-4625-B2E5-D3DF79329FE3}" type="presOf" srcId="{4EE08DE8-B777-46B0-8ED3-B5FA847BBA80}" destId="{1778B6C4-C647-446E-B040-7EA92F6C9A2F}" srcOrd="0" destOrd="0" presId="urn:microsoft.com/office/officeart/2005/8/layout/vList5"/>
    <dgm:cxn modelId="{7CB12F55-CE39-4EAD-B86F-95FF24A21B75}" srcId="{63A7248B-B6B2-4B8F-9ACE-34BBE4D38293}" destId="{0036135B-05FE-4BB9-85FB-7FFECFA2CAE6}" srcOrd="5" destOrd="0" parTransId="{B5A5D98A-1AE2-49ED-A8A6-BA22786EF214}" sibTransId="{33BF22D0-6229-4FCA-99B5-72206EC070C8}"/>
    <dgm:cxn modelId="{C476BF57-28C3-44DF-A8E0-89936CA2BFFC}" type="presOf" srcId="{19C98E0B-C6ED-41F3-9781-1D4A2A7BC1FE}" destId="{5B2CF725-5526-4968-9B35-9054D359D6C7}" srcOrd="0" destOrd="3" presId="urn:microsoft.com/office/officeart/2005/8/layout/vList5"/>
    <dgm:cxn modelId="{BD50D482-27CC-47D5-91A8-5D569EEFBF04}" type="presOf" srcId="{0A7291CE-D2ED-41A7-BB33-FDD11AB64F59}" destId="{4411C6E7-E44F-4076-B764-D416B1ECEAD8}" srcOrd="0" destOrd="2" presId="urn:microsoft.com/office/officeart/2005/8/layout/vList5"/>
    <dgm:cxn modelId="{532D408B-DD71-49F0-9A5D-C3B5BB579889}" type="presOf" srcId="{1E32E144-13E1-4483-992C-F3EDE9105F5C}" destId="{DE6675C2-0FCA-4FD4-82BA-344077A291EC}" srcOrd="0" destOrd="0" presId="urn:microsoft.com/office/officeart/2005/8/layout/vList5"/>
    <dgm:cxn modelId="{ABB9878E-E503-47C2-AA3E-5C72F7666BAE}" srcId="{0512869D-A850-45A0-B7AF-18C9F61401D6}" destId="{52DB0C99-AB9F-4051-ACE6-151FF2D64A7F}" srcOrd="1" destOrd="0" parTransId="{74BC0D09-0B8C-40C9-895D-5AD2ABEAA910}" sibTransId="{1797AEF9-034B-4F90-B11B-DA0DF0BB4888}"/>
    <dgm:cxn modelId="{37C00B90-A2EF-4C88-AB00-90BE683CDF6A}" srcId="{0512869D-A850-45A0-B7AF-18C9F61401D6}" destId="{28CDE5FA-DBFD-49F3-A454-AFC7CAB45444}" srcOrd="5" destOrd="0" parTransId="{B4A4F822-4318-4C51-A003-D20247A940B4}" sibTransId="{D95AAE5F-6061-4B36-BEAE-515AFE72BA5F}"/>
    <dgm:cxn modelId="{815EF89C-09F8-46B1-986D-8C96E5B397FE}" type="presOf" srcId="{43F89D9D-EF88-49B0-A7D3-B0B506FA5E2B}" destId="{5B2CF725-5526-4968-9B35-9054D359D6C7}" srcOrd="0" destOrd="2" presId="urn:microsoft.com/office/officeart/2005/8/layout/vList5"/>
    <dgm:cxn modelId="{A75DE9A8-2D46-49AC-9583-E471AF7A6528}" srcId="{63A7248B-B6B2-4B8F-9ACE-34BBE4D38293}" destId="{1F6EDA13-72D6-4BE2-81DA-18CA6F2687B1}" srcOrd="2" destOrd="0" parTransId="{A88284CD-C68E-4FAD-928E-45E5C2DDB378}" sibTransId="{09592724-D9A0-4373-B81E-EB629996D7C3}"/>
    <dgm:cxn modelId="{6D6C2BBB-F7F9-4F50-B504-481E1D5CA6EA}" type="presOf" srcId="{1F6EDA13-72D6-4BE2-81DA-18CA6F2687B1}" destId="{B8DCD3FB-BD58-4C23-A318-2C67444E1724}" srcOrd="0" destOrd="2" presId="urn:microsoft.com/office/officeart/2005/8/layout/vList5"/>
    <dgm:cxn modelId="{EF27D3BB-51A8-4C63-8FBE-8FE1A9B383F6}" type="presOf" srcId="{21A6C03D-4AC9-4B64-B058-D3A2C7761CE1}" destId="{B8DCD3FB-BD58-4C23-A318-2C67444E1724}" srcOrd="0" destOrd="4" presId="urn:microsoft.com/office/officeart/2005/8/layout/vList5"/>
    <dgm:cxn modelId="{E12A3DC0-26FF-4197-A8B6-81314A91EA9C}" srcId="{0512869D-A850-45A0-B7AF-18C9F61401D6}" destId="{19C98E0B-C6ED-41F3-9781-1D4A2A7BC1FE}" srcOrd="3" destOrd="0" parTransId="{EC2A0DDB-749B-4DA9-89C1-B7702FE52E7B}" sibTransId="{94E2FD3F-B92A-4699-9C2E-C1208F569C54}"/>
    <dgm:cxn modelId="{FAFCB4CA-AA71-48C5-9E57-D207C30B5439}" type="presOf" srcId="{CDA5F4D1-8666-4249-8A35-B429B9ACA015}" destId="{5B2CF725-5526-4968-9B35-9054D359D6C7}" srcOrd="0" destOrd="4" presId="urn:microsoft.com/office/officeart/2005/8/layout/vList5"/>
    <dgm:cxn modelId="{933450CC-5080-4188-B375-E8C574F512C2}" srcId="{1E32E144-13E1-4483-992C-F3EDE9105F5C}" destId="{0A7291CE-D2ED-41A7-BB33-FDD11AB64F59}" srcOrd="2" destOrd="0" parTransId="{3DF7493A-2147-4767-900F-0D3360C95421}" sibTransId="{6E1E586C-00A1-4C29-B85E-2D99FE8E61FD}"/>
    <dgm:cxn modelId="{8E5C02D0-906C-4B6D-BE0D-7E27A8FF7365}" type="presOf" srcId="{52DB0C99-AB9F-4051-ACE6-151FF2D64A7F}" destId="{5B2CF725-5526-4968-9B35-9054D359D6C7}" srcOrd="0" destOrd="1" presId="urn:microsoft.com/office/officeart/2005/8/layout/vList5"/>
    <dgm:cxn modelId="{3097DCD6-9F1F-4EBF-B6D3-3458A45F8BC3}" type="presOf" srcId="{28CDE5FA-DBFD-49F3-A454-AFC7CAB45444}" destId="{5B2CF725-5526-4968-9B35-9054D359D6C7}" srcOrd="0" destOrd="5" presId="urn:microsoft.com/office/officeart/2005/8/layout/vList5"/>
    <dgm:cxn modelId="{4253EFD8-041E-4213-B178-74CFE93C252D}" srcId="{0512869D-A850-45A0-B7AF-18C9F61401D6}" destId="{43F89D9D-EF88-49B0-A7D3-B0B506FA5E2B}" srcOrd="2" destOrd="0" parTransId="{8FE6C91B-A95B-4938-BF14-5A939F3097ED}" sibTransId="{75535BEC-E0E0-4BA7-B165-F2E28F8B7CD2}"/>
    <dgm:cxn modelId="{15D600DC-37D0-4A19-913D-C1993324E134}" srcId="{0512869D-A850-45A0-B7AF-18C9F61401D6}" destId="{B7762C31-68FE-4BBB-B7AC-69FA40D76BEB}" srcOrd="0" destOrd="0" parTransId="{2998C537-3FDC-4EF0-B85C-FCC2B9375E04}" sibTransId="{E50B6C54-661A-4394-B515-3CAF6A628597}"/>
    <dgm:cxn modelId="{F34C1BEA-705B-4D78-AF50-54EA70DE03F2}" type="presOf" srcId="{63A7248B-B6B2-4B8F-9ACE-34BBE4D38293}" destId="{5F1BA8DA-310F-429D-85FE-F255AF4FCE97}" srcOrd="0" destOrd="0" presId="urn:microsoft.com/office/officeart/2005/8/layout/vList5"/>
    <dgm:cxn modelId="{7C8849EF-72ED-4500-ADEA-D2B9291BDFD9}" type="presOf" srcId="{0512869D-A850-45A0-B7AF-18C9F61401D6}" destId="{40FA39C6-5EA1-4E44-9EB9-9A1A9278CBE8}" srcOrd="0" destOrd="0" presId="urn:microsoft.com/office/officeart/2005/8/layout/vList5"/>
    <dgm:cxn modelId="{F71002F8-9AFD-4ED2-8510-6EE91850763D}" type="presOf" srcId="{B7762C31-68FE-4BBB-B7AC-69FA40D76BEB}" destId="{5B2CF725-5526-4968-9B35-9054D359D6C7}" srcOrd="0" destOrd="0" presId="urn:microsoft.com/office/officeart/2005/8/layout/vList5"/>
    <dgm:cxn modelId="{46FC93FF-BA57-4C74-B4CF-57EFB41B4AA8}" type="presOf" srcId="{333C66DC-9418-4493-952A-0308E9D58018}" destId="{B8DCD3FB-BD58-4C23-A318-2C67444E1724}" srcOrd="0" destOrd="0" presId="urn:microsoft.com/office/officeart/2005/8/layout/vList5"/>
    <dgm:cxn modelId="{C972DCD5-DAEE-4BFE-B6DC-0B44533C9F74}" type="presParOf" srcId="{1778B6C4-C647-446E-B040-7EA92F6C9A2F}" destId="{657710BE-5429-4A2C-AFAD-C84E62532BC5}" srcOrd="0" destOrd="0" presId="urn:microsoft.com/office/officeart/2005/8/layout/vList5"/>
    <dgm:cxn modelId="{1A22D161-C301-4AC2-B493-2858A1981ACC}" type="presParOf" srcId="{657710BE-5429-4A2C-AFAD-C84E62532BC5}" destId="{DE6675C2-0FCA-4FD4-82BA-344077A291EC}" srcOrd="0" destOrd="0" presId="urn:microsoft.com/office/officeart/2005/8/layout/vList5"/>
    <dgm:cxn modelId="{4B7FAD5E-711C-49A7-AAB1-577DFB83780A}" type="presParOf" srcId="{657710BE-5429-4A2C-AFAD-C84E62532BC5}" destId="{4411C6E7-E44F-4076-B764-D416B1ECEAD8}" srcOrd="1" destOrd="0" presId="urn:microsoft.com/office/officeart/2005/8/layout/vList5"/>
    <dgm:cxn modelId="{FAC10906-E389-49EA-8AC9-7D9C77CFC6C0}" type="presParOf" srcId="{1778B6C4-C647-446E-B040-7EA92F6C9A2F}" destId="{652F0376-243A-469F-9A3B-1A423BA95777}" srcOrd="1" destOrd="0" presId="urn:microsoft.com/office/officeart/2005/8/layout/vList5"/>
    <dgm:cxn modelId="{F70D7402-3D6D-414E-8EFD-0E850922B9B1}" type="presParOf" srcId="{1778B6C4-C647-446E-B040-7EA92F6C9A2F}" destId="{40D139AF-6D68-4003-9B1B-4C8994E69E1F}" srcOrd="2" destOrd="0" presId="urn:microsoft.com/office/officeart/2005/8/layout/vList5"/>
    <dgm:cxn modelId="{AEA62240-E435-4331-852D-9078FE08BF68}" type="presParOf" srcId="{40D139AF-6D68-4003-9B1B-4C8994E69E1F}" destId="{40FA39C6-5EA1-4E44-9EB9-9A1A9278CBE8}" srcOrd="0" destOrd="0" presId="urn:microsoft.com/office/officeart/2005/8/layout/vList5"/>
    <dgm:cxn modelId="{21D1BFB0-C0B0-4143-BF56-0723A504E075}" type="presParOf" srcId="{40D139AF-6D68-4003-9B1B-4C8994E69E1F}" destId="{5B2CF725-5526-4968-9B35-9054D359D6C7}" srcOrd="1" destOrd="0" presId="urn:microsoft.com/office/officeart/2005/8/layout/vList5"/>
    <dgm:cxn modelId="{96491C0D-B0DA-4740-9625-17E6158B25FE}" type="presParOf" srcId="{1778B6C4-C647-446E-B040-7EA92F6C9A2F}" destId="{79308F5F-06A2-4E65-97CD-03C2E4D96BA6}" srcOrd="3" destOrd="0" presId="urn:microsoft.com/office/officeart/2005/8/layout/vList5"/>
    <dgm:cxn modelId="{054010AC-27BA-4122-9412-B9235C7B1436}" type="presParOf" srcId="{1778B6C4-C647-446E-B040-7EA92F6C9A2F}" destId="{F4EF8E80-6BD9-40A2-812D-18200780344F}" srcOrd="4" destOrd="0" presId="urn:microsoft.com/office/officeart/2005/8/layout/vList5"/>
    <dgm:cxn modelId="{DB052A42-4B2C-4985-A53E-E00116E7BD30}" type="presParOf" srcId="{F4EF8E80-6BD9-40A2-812D-18200780344F}" destId="{5F1BA8DA-310F-429D-85FE-F255AF4FCE97}" srcOrd="0" destOrd="0" presId="urn:microsoft.com/office/officeart/2005/8/layout/vList5"/>
    <dgm:cxn modelId="{6B9F4017-AE65-415C-855E-B941EA477DE0}" type="presParOf" srcId="{F4EF8E80-6BD9-40A2-812D-18200780344F}" destId="{B8DCD3FB-BD58-4C23-A318-2C67444E172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217BB2-F64A-4769-BBD2-01C533DCBBD2}" type="doc">
      <dgm:prSet loTypeId="urn:microsoft.com/office/officeart/2005/8/layout/target2" loCatId="relationship" qsTypeId="urn:microsoft.com/office/officeart/2005/8/quickstyle/simple1" qsCatId="simple" csTypeId="urn:microsoft.com/office/officeart/2005/8/colors/accent1_2" csCatId="accent1" phldr="1"/>
      <dgm:spPr/>
      <dgm:t>
        <a:bodyPr/>
        <a:lstStyle/>
        <a:p>
          <a:endParaRPr lang="en-US"/>
        </a:p>
      </dgm:t>
    </dgm:pt>
    <dgm:pt modelId="{307C1CD2-0D48-4197-B534-A874A164BB75}">
      <dgm:prSet phldrT="[Text]"/>
      <dgm:spPr/>
      <dgm:t>
        <a:bodyPr/>
        <a:lstStyle/>
        <a:p>
          <a:r>
            <a:rPr lang="en-US" dirty="0"/>
            <a:t>Assessment</a:t>
          </a:r>
        </a:p>
      </dgm:t>
    </dgm:pt>
    <dgm:pt modelId="{B3DACB4D-FA62-43F1-B3D4-83283274B257}" type="parTrans" cxnId="{EB516E33-3BF8-4D56-B5F4-DF144BDD702C}">
      <dgm:prSet/>
      <dgm:spPr/>
      <dgm:t>
        <a:bodyPr/>
        <a:lstStyle/>
        <a:p>
          <a:endParaRPr lang="en-US"/>
        </a:p>
      </dgm:t>
    </dgm:pt>
    <dgm:pt modelId="{4EE16F91-EFBF-4252-85AB-A9F996FB0030}" type="sibTrans" cxnId="{EB516E33-3BF8-4D56-B5F4-DF144BDD702C}">
      <dgm:prSet/>
      <dgm:spPr/>
      <dgm:t>
        <a:bodyPr/>
        <a:lstStyle/>
        <a:p>
          <a:endParaRPr lang="en-US"/>
        </a:p>
      </dgm:t>
    </dgm:pt>
    <dgm:pt modelId="{6C3B7689-E46B-4EED-9A8A-C8873BCE0557}">
      <dgm:prSet phldrT="[Text]" custT="1"/>
      <dgm:spPr/>
      <dgm:t>
        <a:bodyPr/>
        <a:lstStyle/>
        <a:p>
          <a:r>
            <a:rPr lang="en-US" sz="2000" dirty="0"/>
            <a:t>Point in time evaluation</a:t>
          </a:r>
        </a:p>
      </dgm:t>
    </dgm:pt>
    <dgm:pt modelId="{5D9BE9F2-4DCB-4C2C-8249-241DC2BD6261}" type="parTrans" cxnId="{F276B8F2-07BF-4E30-A0FB-71EC955E99D5}">
      <dgm:prSet/>
      <dgm:spPr/>
      <dgm:t>
        <a:bodyPr/>
        <a:lstStyle/>
        <a:p>
          <a:endParaRPr lang="en-US"/>
        </a:p>
      </dgm:t>
    </dgm:pt>
    <dgm:pt modelId="{AB9D77D4-0335-41A8-B2B0-5C186CFA5369}" type="sibTrans" cxnId="{F276B8F2-07BF-4E30-A0FB-71EC955E99D5}">
      <dgm:prSet/>
      <dgm:spPr/>
      <dgm:t>
        <a:bodyPr/>
        <a:lstStyle/>
        <a:p>
          <a:endParaRPr lang="en-US"/>
        </a:p>
      </dgm:t>
    </dgm:pt>
    <dgm:pt modelId="{F34000B5-F20C-490B-821C-0BC3349421E5}">
      <dgm:prSet custT="1"/>
      <dgm:spPr/>
      <dgm:t>
        <a:bodyPr/>
        <a:lstStyle/>
        <a:p>
          <a:r>
            <a:rPr lang="en-US" sz="2000" dirty="0"/>
            <a:t>Cadence </a:t>
          </a:r>
        </a:p>
      </dgm:t>
    </dgm:pt>
    <dgm:pt modelId="{80EEA2EE-33F1-4756-9850-4209F0E3B44C}" type="parTrans" cxnId="{15C0D608-8DB5-461D-A497-8F4800FFE2E9}">
      <dgm:prSet/>
      <dgm:spPr/>
      <dgm:t>
        <a:bodyPr/>
        <a:lstStyle/>
        <a:p>
          <a:endParaRPr lang="en-US"/>
        </a:p>
      </dgm:t>
    </dgm:pt>
    <dgm:pt modelId="{2AAA020C-B187-4D1F-BAA0-E279209C4727}" type="sibTrans" cxnId="{15C0D608-8DB5-461D-A497-8F4800FFE2E9}">
      <dgm:prSet/>
      <dgm:spPr/>
      <dgm:t>
        <a:bodyPr/>
        <a:lstStyle/>
        <a:p>
          <a:endParaRPr lang="en-US"/>
        </a:p>
      </dgm:t>
    </dgm:pt>
    <dgm:pt modelId="{E22EAE69-CA1B-41EA-8DB4-D2500DFC3645}">
      <dgm:prSet custT="1"/>
      <dgm:spPr/>
      <dgm:t>
        <a:bodyPr/>
        <a:lstStyle/>
        <a:p>
          <a:r>
            <a:rPr lang="en-US" sz="1600" dirty="0"/>
            <a:t>Minimum of 2 x a year for all consumers (CDS)</a:t>
          </a:r>
        </a:p>
      </dgm:t>
    </dgm:pt>
    <dgm:pt modelId="{0A4AB5D6-FFED-4083-BF59-8FD3BD02B2B3}" type="parTrans" cxnId="{9D92F43D-729B-4F4F-9934-1A4ACD794FA2}">
      <dgm:prSet/>
      <dgm:spPr/>
      <dgm:t>
        <a:bodyPr/>
        <a:lstStyle/>
        <a:p>
          <a:endParaRPr lang="en-US"/>
        </a:p>
      </dgm:t>
    </dgm:pt>
    <dgm:pt modelId="{29D84BBE-5DD1-4C12-BB2F-79C58823A246}" type="sibTrans" cxnId="{9D92F43D-729B-4F4F-9934-1A4ACD794FA2}">
      <dgm:prSet/>
      <dgm:spPr/>
      <dgm:t>
        <a:bodyPr/>
        <a:lstStyle/>
        <a:p>
          <a:endParaRPr lang="en-US"/>
        </a:p>
      </dgm:t>
    </dgm:pt>
    <dgm:pt modelId="{522B9E2D-D1B4-4DD5-9F76-F27FDE7D2526}">
      <dgm:prSet custT="1"/>
      <dgm:spPr/>
      <dgm:t>
        <a:bodyPr/>
        <a:lstStyle/>
        <a:p>
          <a:r>
            <a:rPr lang="en-US" sz="1600" dirty="0"/>
            <a:t>Scheduled 6 -month intervals</a:t>
          </a:r>
        </a:p>
      </dgm:t>
    </dgm:pt>
    <dgm:pt modelId="{1CB3B906-0243-4EE9-A887-5A0A196DF895}" type="parTrans" cxnId="{B98E7801-314E-48CF-B885-E246443CFE0B}">
      <dgm:prSet/>
      <dgm:spPr/>
      <dgm:t>
        <a:bodyPr/>
        <a:lstStyle/>
        <a:p>
          <a:endParaRPr lang="en-US"/>
        </a:p>
      </dgm:t>
    </dgm:pt>
    <dgm:pt modelId="{08E5AF9B-ED78-4AFA-8B11-5B3366F7E393}" type="sibTrans" cxnId="{B98E7801-314E-48CF-B885-E246443CFE0B}">
      <dgm:prSet/>
      <dgm:spPr/>
      <dgm:t>
        <a:bodyPr/>
        <a:lstStyle/>
        <a:p>
          <a:endParaRPr lang="en-US"/>
        </a:p>
      </dgm:t>
    </dgm:pt>
    <dgm:pt modelId="{0C03542D-443A-4326-B4CA-A70CD5756F3B}">
      <dgm:prSet custT="1"/>
      <dgm:spPr/>
      <dgm:t>
        <a:bodyPr/>
        <a:lstStyle/>
        <a:p>
          <a:r>
            <a:rPr lang="en-US" sz="1600" dirty="0"/>
            <a:t>Increases 3-6+additional visits</a:t>
          </a:r>
        </a:p>
      </dgm:t>
    </dgm:pt>
    <dgm:pt modelId="{42828BE1-4C0F-4829-BB34-CE8306E49F34}" type="parTrans" cxnId="{63E5F142-D86B-48B1-A6C1-6BB9AB8D8588}">
      <dgm:prSet/>
      <dgm:spPr/>
      <dgm:t>
        <a:bodyPr/>
        <a:lstStyle/>
        <a:p>
          <a:endParaRPr lang="en-US"/>
        </a:p>
      </dgm:t>
    </dgm:pt>
    <dgm:pt modelId="{77D73AFA-1712-49CA-BF97-63346BCD9E43}" type="sibTrans" cxnId="{63E5F142-D86B-48B1-A6C1-6BB9AB8D8588}">
      <dgm:prSet/>
      <dgm:spPr/>
      <dgm:t>
        <a:bodyPr/>
        <a:lstStyle/>
        <a:p>
          <a:endParaRPr lang="en-US"/>
        </a:p>
      </dgm:t>
    </dgm:pt>
    <dgm:pt modelId="{1CF4F539-C47B-44CA-9B65-A3C69162BCFD}">
      <dgm:prSet custT="1"/>
      <dgm:spPr/>
      <dgm:t>
        <a:bodyPr/>
        <a:lstStyle/>
        <a:p>
          <a:r>
            <a:rPr lang="en-US" sz="1600" dirty="0"/>
            <a:t>Acuity</a:t>
          </a:r>
        </a:p>
      </dgm:t>
    </dgm:pt>
    <dgm:pt modelId="{24A5CD9D-349E-4F6E-AF77-C445869004F1}" type="parTrans" cxnId="{75357B79-E734-474B-AA65-A0FCC3C9E4B8}">
      <dgm:prSet/>
      <dgm:spPr/>
      <dgm:t>
        <a:bodyPr/>
        <a:lstStyle/>
        <a:p>
          <a:endParaRPr lang="en-US"/>
        </a:p>
      </dgm:t>
    </dgm:pt>
    <dgm:pt modelId="{E6FEF398-CC3A-4944-8684-976FA8B9D1E4}" type="sibTrans" cxnId="{75357B79-E734-474B-AA65-A0FCC3C9E4B8}">
      <dgm:prSet/>
      <dgm:spPr/>
      <dgm:t>
        <a:bodyPr/>
        <a:lstStyle/>
        <a:p>
          <a:endParaRPr lang="en-US"/>
        </a:p>
      </dgm:t>
    </dgm:pt>
    <dgm:pt modelId="{3F80BF7C-E49F-486D-B6A6-3D7F0AB9F078}">
      <dgm:prSet custT="1"/>
      <dgm:spPr/>
      <dgm:t>
        <a:bodyPr/>
        <a:lstStyle/>
        <a:p>
          <a:r>
            <a:rPr lang="en-US" sz="1600" dirty="0"/>
            <a:t>Services</a:t>
          </a:r>
        </a:p>
      </dgm:t>
    </dgm:pt>
    <dgm:pt modelId="{FBB2B2DC-E4FC-43A8-B9D2-D55D35FB315F}" type="parTrans" cxnId="{F4B209ED-6D10-4882-A356-74A2AEC0C176}">
      <dgm:prSet/>
      <dgm:spPr/>
      <dgm:t>
        <a:bodyPr/>
        <a:lstStyle/>
        <a:p>
          <a:endParaRPr lang="en-US"/>
        </a:p>
      </dgm:t>
    </dgm:pt>
    <dgm:pt modelId="{E8828CAB-DA0D-4B9B-9793-6EC652D12B43}" type="sibTrans" cxnId="{F4B209ED-6D10-4882-A356-74A2AEC0C176}">
      <dgm:prSet/>
      <dgm:spPr/>
      <dgm:t>
        <a:bodyPr/>
        <a:lstStyle/>
        <a:p>
          <a:endParaRPr lang="en-US"/>
        </a:p>
      </dgm:t>
    </dgm:pt>
    <dgm:pt modelId="{3C2E5860-A2B1-45E9-B51A-EEB77BE8E94A}">
      <dgm:prSet custT="1"/>
      <dgm:spPr/>
      <dgm:t>
        <a:bodyPr/>
        <a:lstStyle/>
        <a:p>
          <a:r>
            <a:rPr lang="en-US" sz="1600" dirty="0"/>
            <a:t>Risk</a:t>
          </a:r>
        </a:p>
      </dgm:t>
    </dgm:pt>
    <dgm:pt modelId="{EA0FCD5C-21CC-4902-B10A-A315A7714508}" type="parTrans" cxnId="{E32CB8FB-4616-4E33-9ADE-EB8D26EC0998}">
      <dgm:prSet/>
      <dgm:spPr/>
      <dgm:t>
        <a:bodyPr/>
        <a:lstStyle/>
        <a:p>
          <a:endParaRPr lang="en-US"/>
        </a:p>
      </dgm:t>
    </dgm:pt>
    <dgm:pt modelId="{2487FB39-0CBE-4E09-8DD5-F84E554E5C49}" type="sibTrans" cxnId="{E32CB8FB-4616-4E33-9ADE-EB8D26EC0998}">
      <dgm:prSet/>
      <dgm:spPr/>
      <dgm:t>
        <a:bodyPr/>
        <a:lstStyle/>
        <a:p>
          <a:endParaRPr lang="en-US"/>
        </a:p>
      </dgm:t>
    </dgm:pt>
    <dgm:pt modelId="{2507691D-A255-4DC8-9DFC-6320729543DF}">
      <dgm:prSet phldrT="[Text]" custT="1"/>
      <dgm:spPr/>
      <dgm:t>
        <a:bodyPr/>
        <a:lstStyle/>
        <a:p>
          <a:r>
            <a:rPr lang="en-US" sz="1600" dirty="0"/>
            <a:t>Systems Focused</a:t>
          </a:r>
        </a:p>
      </dgm:t>
    </dgm:pt>
    <dgm:pt modelId="{FCD090D8-70E4-4989-ADFE-0B31EE410F61}" type="parTrans" cxnId="{55B23CCD-FA51-4398-A1F2-8524171D093F}">
      <dgm:prSet/>
      <dgm:spPr/>
      <dgm:t>
        <a:bodyPr/>
        <a:lstStyle/>
        <a:p>
          <a:endParaRPr lang="en-US"/>
        </a:p>
      </dgm:t>
    </dgm:pt>
    <dgm:pt modelId="{DDEEAE4E-972D-443C-A88A-1A4724F6DF82}" type="sibTrans" cxnId="{55B23CCD-FA51-4398-A1F2-8524171D093F}">
      <dgm:prSet/>
      <dgm:spPr/>
      <dgm:t>
        <a:bodyPr/>
        <a:lstStyle/>
        <a:p>
          <a:endParaRPr lang="en-US"/>
        </a:p>
      </dgm:t>
    </dgm:pt>
    <dgm:pt modelId="{13413B33-8316-4131-AA27-C2615720C0CA}">
      <dgm:prSet phldrT="[Text]" custT="1"/>
      <dgm:spPr/>
      <dgm:t>
        <a:bodyPr/>
        <a:lstStyle/>
        <a:p>
          <a:r>
            <a:rPr lang="en-US" sz="1600" dirty="0"/>
            <a:t>Comprehensive Data Set (CDS)</a:t>
          </a:r>
        </a:p>
      </dgm:t>
    </dgm:pt>
    <dgm:pt modelId="{3BDF58FA-BEB8-4478-AA0D-A8D0E10FD010}" type="parTrans" cxnId="{E917E1EB-3BE1-4C55-BF46-FCDEA4BE8447}">
      <dgm:prSet/>
      <dgm:spPr/>
      <dgm:t>
        <a:bodyPr/>
        <a:lstStyle/>
        <a:p>
          <a:endParaRPr lang="en-US"/>
        </a:p>
      </dgm:t>
    </dgm:pt>
    <dgm:pt modelId="{C33F39BF-7FCC-48FC-827E-183FF148697A}" type="sibTrans" cxnId="{E917E1EB-3BE1-4C55-BF46-FCDEA4BE8447}">
      <dgm:prSet/>
      <dgm:spPr/>
      <dgm:t>
        <a:bodyPr/>
        <a:lstStyle/>
        <a:p>
          <a:endParaRPr lang="en-US"/>
        </a:p>
      </dgm:t>
    </dgm:pt>
    <dgm:pt modelId="{B2C220B9-8787-4D07-861D-86CB0CC9A984}">
      <dgm:prSet phldrT="[Text]" custT="1"/>
      <dgm:spPr/>
      <dgm:t>
        <a:bodyPr/>
        <a:lstStyle/>
        <a:p>
          <a:r>
            <a:rPr lang="en-US" sz="2000" dirty="0"/>
            <a:t>Structured Set Questions</a:t>
          </a:r>
        </a:p>
      </dgm:t>
    </dgm:pt>
    <dgm:pt modelId="{9E53EBB3-0B22-4DA1-B7B2-3E9E4214E4EE}" type="parTrans" cxnId="{4637F88C-F71E-4AF0-B30B-CEA813DEEE28}">
      <dgm:prSet/>
      <dgm:spPr/>
      <dgm:t>
        <a:bodyPr/>
        <a:lstStyle/>
        <a:p>
          <a:endParaRPr lang="en-US"/>
        </a:p>
      </dgm:t>
    </dgm:pt>
    <dgm:pt modelId="{52BE2D79-4274-404F-ACA6-2846922B7228}" type="sibTrans" cxnId="{4637F88C-F71E-4AF0-B30B-CEA813DEEE28}">
      <dgm:prSet/>
      <dgm:spPr/>
      <dgm:t>
        <a:bodyPr/>
        <a:lstStyle/>
        <a:p>
          <a:endParaRPr lang="en-US"/>
        </a:p>
      </dgm:t>
    </dgm:pt>
    <dgm:pt modelId="{5CAF9EF8-B8C4-49DC-B5BD-E30C5E0D5D2F}">
      <dgm:prSet phldrT="[Text]" custT="1"/>
      <dgm:spPr/>
      <dgm:t>
        <a:bodyPr/>
        <a:lstStyle/>
        <a:p>
          <a:r>
            <a:rPr lang="en-US" sz="1600" dirty="0"/>
            <a:t>Falls Indicators</a:t>
          </a:r>
        </a:p>
      </dgm:t>
    </dgm:pt>
    <dgm:pt modelId="{BF9B023C-B932-4DA9-B68D-46AB27638E19}" type="parTrans" cxnId="{53538379-4824-42D8-B870-8185351DDD36}">
      <dgm:prSet/>
      <dgm:spPr/>
      <dgm:t>
        <a:bodyPr/>
        <a:lstStyle/>
        <a:p>
          <a:endParaRPr lang="en-US"/>
        </a:p>
      </dgm:t>
    </dgm:pt>
    <dgm:pt modelId="{89F0961A-F7D5-4B9D-B35E-CA59FAB8BCD6}" type="sibTrans" cxnId="{53538379-4824-42D8-B870-8185351DDD36}">
      <dgm:prSet/>
      <dgm:spPr/>
      <dgm:t>
        <a:bodyPr/>
        <a:lstStyle/>
        <a:p>
          <a:endParaRPr lang="en-US"/>
        </a:p>
      </dgm:t>
    </dgm:pt>
    <dgm:pt modelId="{2F0495EA-6ED5-4B47-8E78-01DA5136D0E7}">
      <dgm:prSet phldrT="[Text]" custT="1"/>
      <dgm:spPr/>
      <dgm:t>
        <a:bodyPr/>
        <a:lstStyle/>
        <a:p>
          <a:r>
            <a:rPr lang="en-US" sz="1600" dirty="0"/>
            <a:t>Health/Welfare</a:t>
          </a:r>
        </a:p>
      </dgm:t>
    </dgm:pt>
    <dgm:pt modelId="{7B099608-3870-4BDD-BD4B-6E9D47EB5081}" type="parTrans" cxnId="{3EC234BA-F2B6-4AF2-808F-47349DE747AD}">
      <dgm:prSet/>
      <dgm:spPr/>
      <dgm:t>
        <a:bodyPr/>
        <a:lstStyle/>
        <a:p>
          <a:endParaRPr lang="en-US"/>
        </a:p>
      </dgm:t>
    </dgm:pt>
    <dgm:pt modelId="{664788E8-2F45-4228-844F-41830A143E2F}" type="sibTrans" cxnId="{3EC234BA-F2B6-4AF2-808F-47349DE747AD}">
      <dgm:prSet/>
      <dgm:spPr/>
      <dgm:t>
        <a:bodyPr/>
        <a:lstStyle/>
        <a:p>
          <a:endParaRPr lang="en-US"/>
        </a:p>
      </dgm:t>
    </dgm:pt>
    <dgm:pt modelId="{6E277140-FACE-4FA3-8C87-15C486630185}">
      <dgm:prSet phldrT="[Text]" custT="1"/>
      <dgm:spPr/>
      <dgm:t>
        <a:bodyPr/>
        <a:lstStyle/>
        <a:p>
          <a:r>
            <a:rPr lang="en-US" sz="2000" dirty="0"/>
            <a:t>Comprehensive, Objective</a:t>
          </a:r>
        </a:p>
      </dgm:t>
    </dgm:pt>
    <dgm:pt modelId="{8E9EDB33-3EB5-4D86-997D-614E1154A6C0}" type="parTrans" cxnId="{F632C5CD-947B-4C20-AD56-EFC04B2B7539}">
      <dgm:prSet/>
      <dgm:spPr/>
      <dgm:t>
        <a:bodyPr/>
        <a:lstStyle/>
        <a:p>
          <a:endParaRPr lang="en-US"/>
        </a:p>
      </dgm:t>
    </dgm:pt>
    <dgm:pt modelId="{8A5AD2E8-822E-4111-88D7-E763B2398C6F}" type="sibTrans" cxnId="{F632C5CD-947B-4C20-AD56-EFC04B2B7539}">
      <dgm:prSet/>
      <dgm:spPr/>
      <dgm:t>
        <a:bodyPr/>
        <a:lstStyle/>
        <a:p>
          <a:endParaRPr lang="en-US"/>
        </a:p>
      </dgm:t>
    </dgm:pt>
    <dgm:pt modelId="{CCB215E2-307D-4307-AA27-A869019B4637}">
      <dgm:prSet phldrT="[Text]" custT="1"/>
      <dgm:spPr/>
      <dgm:t>
        <a:bodyPr/>
        <a:lstStyle/>
        <a:p>
          <a:r>
            <a:rPr lang="en-US" sz="1600" dirty="0"/>
            <a:t>Memory Loss screen</a:t>
          </a:r>
        </a:p>
      </dgm:t>
    </dgm:pt>
    <dgm:pt modelId="{32D8496F-F5A8-4043-9E71-EC59F9BDF51C}" type="parTrans" cxnId="{B1ABB119-AF9C-482F-A96C-507F8D0FB2E3}">
      <dgm:prSet/>
      <dgm:spPr/>
      <dgm:t>
        <a:bodyPr/>
        <a:lstStyle/>
        <a:p>
          <a:endParaRPr lang="en-US"/>
        </a:p>
      </dgm:t>
    </dgm:pt>
    <dgm:pt modelId="{50203CC9-0108-4F0B-BAE4-08DC487929D5}" type="sibTrans" cxnId="{B1ABB119-AF9C-482F-A96C-507F8D0FB2E3}">
      <dgm:prSet/>
      <dgm:spPr/>
      <dgm:t>
        <a:bodyPr/>
        <a:lstStyle/>
        <a:p>
          <a:endParaRPr lang="en-US"/>
        </a:p>
      </dgm:t>
    </dgm:pt>
    <dgm:pt modelId="{343FF2F3-E218-41EA-A667-7E544A22E0A1}">
      <dgm:prSet phldrT="[Text]" custT="1"/>
      <dgm:spPr/>
      <dgm:t>
        <a:bodyPr/>
        <a:lstStyle/>
        <a:p>
          <a:r>
            <a:rPr lang="en-US" sz="1600" dirty="0"/>
            <a:t>Psychosocial</a:t>
          </a:r>
        </a:p>
      </dgm:t>
    </dgm:pt>
    <dgm:pt modelId="{C40FA24C-ADEC-43F3-81F5-40082EB365DC}" type="parTrans" cxnId="{85ACCC8A-3F15-4299-BE36-C09CF45C37A5}">
      <dgm:prSet/>
      <dgm:spPr/>
      <dgm:t>
        <a:bodyPr/>
        <a:lstStyle/>
        <a:p>
          <a:endParaRPr lang="en-US"/>
        </a:p>
      </dgm:t>
    </dgm:pt>
    <dgm:pt modelId="{54E02636-4116-4A27-82AB-10A79082BECD}" type="sibTrans" cxnId="{85ACCC8A-3F15-4299-BE36-C09CF45C37A5}">
      <dgm:prSet/>
      <dgm:spPr/>
      <dgm:t>
        <a:bodyPr/>
        <a:lstStyle/>
        <a:p>
          <a:endParaRPr lang="en-US"/>
        </a:p>
      </dgm:t>
    </dgm:pt>
    <dgm:pt modelId="{F2BE5427-1FDD-407A-A9C1-E951C2F4E296}">
      <dgm:prSet phldrT="[Text]" custT="1"/>
      <dgm:spPr/>
      <dgm:t>
        <a:bodyPr/>
        <a:lstStyle/>
        <a:p>
          <a:r>
            <a:rPr lang="en-US" sz="1600" dirty="0"/>
            <a:t>Support systems</a:t>
          </a:r>
        </a:p>
      </dgm:t>
    </dgm:pt>
    <dgm:pt modelId="{195136E5-CE03-426E-B34D-A8192B7BA7A3}" type="parTrans" cxnId="{B4D0356C-80BB-4F81-BB57-2FDD79D96057}">
      <dgm:prSet/>
      <dgm:spPr/>
      <dgm:t>
        <a:bodyPr/>
        <a:lstStyle/>
        <a:p>
          <a:endParaRPr lang="en-US"/>
        </a:p>
      </dgm:t>
    </dgm:pt>
    <dgm:pt modelId="{46480F76-6C28-4F2E-9B41-7A651E6058C9}" type="sibTrans" cxnId="{B4D0356C-80BB-4F81-BB57-2FDD79D96057}">
      <dgm:prSet/>
      <dgm:spPr/>
      <dgm:t>
        <a:bodyPr/>
        <a:lstStyle/>
        <a:p>
          <a:endParaRPr lang="en-US"/>
        </a:p>
      </dgm:t>
    </dgm:pt>
    <dgm:pt modelId="{21E104B9-478A-45CA-815A-D6027671808A}">
      <dgm:prSet phldrT="[Text]" custT="1"/>
      <dgm:spPr/>
      <dgm:t>
        <a:bodyPr/>
        <a:lstStyle/>
        <a:p>
          <a:r>
            <a:rPr lang="en-US" sz="1600" dirty="0"/>
            <a:t>Behavioral Health &amp; Medical Treatment/Care</a:t>
          </a:r>
        </a:p>
      </dgm:t>
    </dgm:pt>
    <dgm:pt modelId="{DA05F8B7-BB33-4E5E-9C6B-7D529D03876C}" type="parTrans" cxnId="{205C6F57-B18B-4BA2-80A8-9DCBD2BCD6A2}">
      <dgm:prSet/>
      <dgm:spPr/>
      <dgm:t>
        <a:bodyPr/>
        <a:lstStyle/>
        <a:p>
          <a:endParaRPr lang="en-US"/>
        </a:p>
      </dgm:t>
    </dgm:pt>
    <dgm:pt modelId="{7940063A-64B6-407F-9BBD-79C0D99D3EF1}" type="sibTrans" cxnId="{205C6F57-B18B-4BA2-80A8-9DCBD2BCD6A2}">
      <dgm:prSet/>
      <dgm:spPr/>
      <dgm:t>
        <a:bodyPr/>
        <a:lstStyle/>
        <a:p>
          <a:endParaRPr lang="en-US"/>
        </a:p>
      </dgm:t>
    </dgm:pt>
    <dgm:pt modelId="{F203C66D-B72C-482F-AF0E-2E60D9CD76EF}">
      <dgm:prSet phldrT="[Text]" custT="1"/>
      <dgm:spPr/>
      <dgm:t>
        <a:bodyPr/>
        <a:lstStyle/>
        <a:p>
          <a:r>
            <a:rPr lang="en-US" sz="1600" dirty="0"/>
            <a:t>Home Environment</a:t>
          </a:r>
        </a:p>
      </dgm:t>
    </dgm:pt>
    <dgm:pt modelId="{01855A32-81EE-4756-B525-6F40E5634CF6}" type="parTrans" cxnId="{BB5C3894-1224-46AA-9A2C-2A947BE7D95F}">
      <dgm:prSet/>
      <dgm:spPr/>
      <dgm:t>
        <a:bodyPr/>
        <a:lstStyle/>
        <a:p>
          <a:endParaRPr lang="en-US"/>
        </a:p>
      </dgm:t>
    </dgm:pt>
    <dgm:pt modelId="{8E7E0109-FF25-4C85-818F-C85EBAA74BBF}" type="sibTrans" cxnId="{BB5C3894-1224-46AA-9A2C-2A947BE7D95F}">
      <dgm:prSet/>
      <dgm:spPr/>
      <dgm:t>
        <a:bodyPr/>
        <a:lstStyle/>
        <a:p>
          <a:endParaRPr lang="en-US"/>
        </a:p>
      </dgm:t>
    </dgm:pt>
    <dgm:pt modelId="{FE9A788B-46F1-4EAE-A381-C598284FCA31}">
      <dgm:prSet phldrT="[Text]" custT="1"/>
      <dgm:spPr/>
      <dgm:t>
        <a:bodyPr/>
        <a:lstStyle/>
        <a:p>
          <a:r>
            <a:rPr lang="en-US" sz="1600" dirty="0"/>
            <a:t>Conversation</a:t>
          </a:r>
        </a:p>
      </dgm:t>
    </dgm:pt>
    <dgm:pt modelId="{80FBEA3B-DC0A-4E15-9AD6-2C27E4553013}" type="parTrans" cxnId="{3F9EFA74-9E5C-4C2F-8E0A-07115F9DBE1C}">
      <dgm:prSet/>
      <dgm:spPr/>
      <dgm:t>
        <a:bodyPr/>
        <a:lstStyle/>
        <a:p>
          <a:endParaRPr lang="en-US"/>
        </a:p>
      </dgm:t>
    </dgm:pt>
    <dgm:pt modelId="{A33EB3A2-C707-4902-A889-D9B6D6C3F861}" type="sibTrans" cxnId="{3F9EFA74-9E5C-4C2F-8E0A-07115F9DBE1C}">
      <dgm:prSet/>
      <dgm:spPr/>
      <dgm:t>
        <a:bodyPr/>
        <a:lstStyle/>
        <a:p>
          <a:endParaRPr lang="en-US"/>
        </a:p>
      </dgm:t>
    </dgm:pt>
    <dgm:pt modelId="{CFB90B08-3164-4836-A789-EA45DDDE1E5D}">
      <dgm:prSet phldrT="[Text]" custT="1"/>
      <dgm:spPr/>
      <dgm:t>
        <a:bodyPr/>
        <a:lstStyle/>
        <a:p>
          <a:r>
            <a:rPr lang="en-US" sz="1600" dirty="0"/>
            <a:t>Observation</a:t>
          </a:r>
        </a:p>
      </dgm:t>
    </dgm:pt>
    <dgm:pt modelId="{4419E5DE-5B48-4A31-81F4-7055C8A57AB3}" type="parTrans" cxnId="{41194991-F545-4B85-B845-A947B39DB85F}">
      <dgm:prSet/>
      <dgm:spPr/>
      <dgm:t>
        <a:bodyPr/>
        <a:lstStyle/>
        <a:p>
          <a:endParaRPr lang="en-US"/>
        </a:p>
      </dgm:t>
    </dgm:pt>
    <dgm:pt modelId="{BA6238FA-7CD5-4224-8202-28560CD39713}" type="sibTrans" cxnId="{41194991-F545-4B85-B845-A947B39DB85F}">
      <dgm:prSet/>
      <dgm:spPr/>
      <dgm:t>
        <a:bodyPr/>
        <a:lstStyle/>
        <a:p>
          <a:endParaRPr lang="en-US"/>
        </a:p>
      </dgm:t>
    </dgm:pt>
    <dgm:pt modelId="{5AA9E16A-0F1A-4D48-A08D-1DF44BD29015}">
      <dgm:prSet phldrT="[Text]" custT="1"/>
      <dgm:spPr/>
      <dgm:t>
        <a:bodyPr/>
        <a:lstStyle/>
        <a:p>
          <a:r>
            <a:rPr lang="en-US" sz="1600" dirty="0"/>
            <a:t>Voluntary</a:t>
          </a:r>
        </a:p>
      </dgm:t>
    </dgm:pt>
    <dgm:pt modelId="{DB73FA3A-89B2-4D8F-BF3E-2A30EB702B1D}" type="parTrans" cxnId="{B0F9DCFA-B6EC-4959-8428-45EDEB8E929E}">
      <dgm:prSet/>
      <dgm:spPr/>
      <dgm:t>
        <a:bodyPr/>
        <a:lstStyle/>
        <a:p>
          <a:endParaRPr lang="en-US"/>
        </a:p>
      </dgm:t>
    </dgm:pt>
    <dgm:pt modelId="{1331AA6C-8236-4167-B598-75521B63438B}" type="sibTrans" cxnId="{B0F9DCFA-B6EC-4959-8428-45EDEB8E929E}">
      <dgm:prSet/>
      <dgm:spPr/>
      <dgm:t>
        <a:bodyPr/>
        <a:lstStyle/>
        <a:p>
          <a:endParaRPr lang="en-US"/>
        </a:p>
      </dgm:t>
    </dgm:pt>
    <dgm:pt modelId="{7BE891D1-8EF1-4593-86C6-09750C3F32CC}">
      <dgm:prSet phldrT="[Text]" custT="1"/>
      <dgm:spPr/>
      <dgm:t>
        <a:bodyPr/>
        <a:lstStyle/>
        <a:p>
          <a:r>
            <a:rPr lang="en-US" sz="1600" dirty="0"/>
            <a:t>Multi-select, free text, functional scales</a:t>
          </a:r>
        </a:p>
      </dgm:t>
    </dgm:pt>
    <dgm:pt modelId="{E18F6D71-02BA-44C9-89B9-E97AD6B10566}" type="parTrans" cxnId="{4C8A0A37-E64E-47BF-A3AB-D08345153DCA}">
      <dgm:prSet/>
      <dgm:spPr/>
      <dgm:t>
        <a:bodyPr/>
        <a:lstStyle/>
        <a:p>
          <a:endParaRPr lang="en-US"/>
        </a:p>
      </dgm:t>
    </dgm:pt>
    <dgm:pt modelId="{35474EBC-B775-43D3-B704-E0913086521A}" type="sibTrans" cxnId="{4C8A0A37-E64E-47BF-A3AB-D08345153DCA}">
      <dgm:prSet/>
      <dgm:spPr/>
      <dgm:t>
        <a:bodyPr/>
        <a:lstStyle/>
        <a:p>
          <a:endParaRPr lang="en-US"/>
        </a:p>
      </dgm:t>
    </dgm:pt>
    <dgm:pt modelId="{9E38B774-35B1-4CFD-9C75-B87B03420988}">
      <dgm:prSet phldrT="[Text]" custT="1"/>
      <dgm:spPr/>
      <dgm:t>
        <a:bodyPr/>
        <a:lstStyle/>
        <a:p>
          <a:r>
            <a:rPr lang="en-US" sz="1600" dirty="0"/>
            <a:t>ADL/IADLs</a:t>
          </a:r>
        </a:p>
      </dgm:t>
    </dgm:pt>
    <dgm:pt modelId="{8D32B8AF-BADB-4B3C-94AE-AE073BB628BA}" type="parTrans" cxnId="{FDD79922-D8B7-47F8-A915-2F619690269F}">
      <dgm:prSet/>
      <dgm:spPr/>
      <dgm:t>
        <a:bodyPr/>
        <a:lstStyle/>
        <a:p>
          <a:endParaRPr lang="en-US"/>
        </a:p>
      </dgm:t>
    </dgm:pt>
    <dgm:pt modelId="{ED4DCA87-FBD8-4678-AFC9-D35F7704C3F0}" type="sibTrans" cxnId="{FDD79922-D8B7-47F8-A915-2F619690269F}">
      <dgm:prSet/>
      <dgm:spPr/>
      <dgm:t>
        <a:bodyPr/>
        <a:lstStyle/>
        <a:p>
          <a:endParaRPr lang="en-US"/>
        </a:p>
      </dgm:t>
    </dgm:pt>
    <dgm:pt modelId="{BA9B6DA4-34A3-4817-AD00-8FB33486583C}">
      <dgm:prSet phldrT="[Text]" custT="1"/>
      <dgm:spPr/>
      <dgm:t>
        <a:bodyPr/>
        <a:lstStyle/>
        <a:p>
          <a:r>
            <a:rPr lang="en-US" sz="1600" dirty="0"/>
            <a:t>Self – reported Consumer or Caregiver/Family</a:t>
          </a:r>
        </a:p>
      </dgm:t>
    </dgm:pt>
    <dgm:pt modelId="{56936AE9-6752-45CC-9D1B-F8437CF7C414}" type="parTrans" cxnId="{0C995062-C6C9-47AA-8BE6-F7E24223342E}">
      <dgm:prSet/>
      <dgm:spPr/>
      <dgm:t>
        <a:bodyPr/>
        <a:lstStyle/>
        <a:p>
          <a:endParaRPr lang="en-US"/>
        </a:p>
      </dgm:t>
    </dgm:pt>
    <dgm:pt modelId="{5969AC57-8DE0-4FB6-A0A9-5CB20FCA7E10}" type="sibTrans" cxnId="{0C995062-C6C9-47AA-8BE6-F7E24223342E}">
      <dgm:prSet/>
      <dgm:spPr/>
      <dgm:t>
        <a:bodyPr/>
        <a:lstStyle/>
        <a:p>
          <a:endParaRPr lang="en-US"/>
        </a:p>
      </dgm:t>
    </dgm:pt>
    <dgm:pt modelId="{ED5A404E-6022-4809-B12A-7CE5B266C31E}">
      <dgm:prSet phldrT="[Text]" custT="1"/>
      <dgm:spPr/>
      <dgm:t>
        <a:bodyPr/>
        <a:lstStyle/>
        <a:p>
          <a:r>
            <a:rPr lang="en-US" sz="1600" dirty="0"/>
            <a:t>Registered Nurse or Care Manager</a:t>
          </a:r>
          <a:br>
            <a:rPr lang="en-US" sz="1600" dirty="0"/>
          </a:br>
          <a:endParaRPr lang="en-US" sz="1600" dirty="0"/>
        </a:p>
      </dgm:t>
    </dgm:pt>
    <dgm:pt modelId="{1DC89257-AAF7-4646-AE63-958CAF8A023E}" type="parTrans" cxnId="{BCADF9C7-7132-4921-B788-A9DA17C20929}">
      <dgm:prSet/>
      <dgm:spPr/>
      <dgm:t>
        <a:bodyPr/>
        <a:lstStyle/>
        <a:p>
          <a:endParaRPr lang="en-US"/>
        </a:p>
      </dgm:t>
    </dgm:pt>
    <dgm:pt modelId="{F641E9E7-7F34-4BDF-854C-E4F143FC3995}" type="sibTrans" cxnId="{BCADF9C7-7132-4921-B788-A9DA17C20929}">
      <dgm:prSet/>
      <dgm:spPr/>
      <dgm:t>
        <a:bodyPr/>
        <a:lstStyle/>
        <a:p>
          <a:endParaRPr lang="en-US"/>
        </a:p>
      </dgm:t>
    </dgm:pt>
    <dgm:pt modelId="{6C22C3A7-B213-4E93-AACE-B64AF7EDC884}">
      <dgm:prSet phldrT="[Text]" custT="1"/>
      <dgm:spPr/>
      <dgm:t>
        <a:bodyPr/>
        <a:lstStyle/>
        <a:p>
          <a:r>
            <a:rPr lang="en-US" sz="1600" dirty="0"/>
            <a:t>Consumer Goals</a:t>
          </a:r>
        </a:p>
      </dgm:t>
    </dgm:pt>
    <dgm:pt modelId="{73880D4E-7EF1-45F7-9914-13B895209B3D}" type="parTrans" cxnId="{B8A60834-DCD8-4C36-A01B-6CF7FA1A381B}">
      <dgm:prSet/>
      <dgm:spPr/>
      <dgm:t>
        <a:bodyPr/>
        <a:lstStyle/>
        <a:p>
          <a:endParaRPr lang="en-US"/>
        </a:p>
      </dgm:t>
    </dgm:pt>
    <dgm:pt modelId="{35EFB980-14F7-4D55-87DD-2C78FA4E1B39}" type="sibTrans" cxnId="{B8A60834-DCD8-4C36-A01B-6CF7FA1A381B}">
      <dgm:prSet/>
      <dgm:spPr/>
      <dgm:t>
        <a:bodyPr/>
        <a:lstStyle/>
        <a:p>
          <a:endParaRPr lang="en-US"/>
        </a:p>
      </dgm:t>
    </dgm:pt>
    <dgm:pt modelId="{17149A82-E6FD-418D-918F-ED7F64FF6B2E}" type="pres">
      <dgm:prSet presAssocID="{C3217BB2-F64A-4769-BBD2-01C533DCBBD2}" presName="Name0" presStyleCnt="0">
        <dgm:presLayoutVars>
          <dgm:chMax val="3"/>
          <dgm:chPref val="1"/>
          <dgm:dir/>
          <dgm:animLvl val="lvl"/>
          <dgm:resizeHandles/>
        </dgm:presLayoutVars>
      </dgm:prSet>
      <dgm:spPr/>
    </dgm:pt>
    <dgm:pt modelId="{FD849CC3-84DD-407A-9E4D-AAB1BEFBE013}" type="pres">
      <dgm:prSet presAssocID="{C3217BB2-F64A-4769-BBD2-01C533DCBBD2}" presName="outerBox" presStyleCnt="0"/>
      <dgm:spPr/>
    </dgm:pt>
    <dgm:pt modelId="{FFAD0027-E184-4154-9136-8ED02FC8171B}" type="pres">
      <dgm:prSet presAssocID="{C3217BB2-F64A-4769-BBD2-01C533DCBBD2}" presName="outerBoxParent" presStyleLbl="node1" presStyleIdx="0" presStyleCnt="1"/>
      <dgm:spPr/>
    </dgm:pt>
    <dgm:pt modelId="{01C6D504-E87E-4486-A91A-9C75D4E17E09}" type="pres">
      <dgm:prSet presAssocID="{C3217BB2-F64A-4769-BBD2-01C533DCBBD2}" presName="outerBoxChildren" presStyleCnt="0"/>
      <dgm:spPr/>
    </dgm:pt>
    <dgm:pt modelId="{D322436A-AFBC-42E9-81F8-AFDF2014B3EB}" type="pres">
      <dgm:prSet presAssocID="{6C3B7689-E46B-4EED-9A8A-C8873BCE0557}" presName="oChild" presStyleLbl="fgAcc1" presStyleIdx="0" presStyleCnt="4" custScaleY="143434">
        <dgm:presLayoutVars>
          <dgm:bulletEnabled val="1"/>
        </dgm:presLayoutVars>
      </dgm:prSet>
      <dgm:spPr/>
    </dgm:pt>
    <dgm:pt modelId="{E96CD6DA-AC41-44B1-BC58-40381FDC6268}" type="pres">
      <dgm:prSet presAssocID="{AB9D77D4-0335-41A8-B2B0-5C186CFA5369}" presName="outerSibTrans" presStyleCnt="0"/>
      <dgm:spPr/>
    </dgm:pt>
    <dgm:pt modelId="{493EBEC0-E92A-41D4-916C-A85B490A906B}" type="pres">
      <dgm:prSet presAssocID="{6E277140-FACE-4FA3-8C87-15C486630185}" presName="oChild" presStyleLbl="fgAcc1" presStyleIdx="1" presStyleCnt="4" custScaleY="143434">
        <dgm:presLayoutVars>
          <dgm:bulletEnabled val="1"/>
        </dgm:presLayoutVars>
      </dgm:prSet>
      <dgm:spPr/>
    </dgm:pt>
    <dgm:pt modelId="{00A2F874-054E-4250-9FF7-96DA112BD305}" type="pres">
      <dgm:prSet presAssocID="{8A5AD2E8-822E-4111-88D7-E763B2398C6F}" presName="outerSibTrans" presStyleCnt="0"/>
      <dgm:spPr/>
    </dgm:pt>
    <dgm:pt modelId="{DD92F14D-75E4-4518-B825-43CFC7B316FA}" type="pres">
      <dgm:prSet presAssocID="{B2C220B9-8787-4D07-861D-86CB0CC9A984}" presName="oChild" presStyleLbl="fgAcc1" presStyleIdx="2" presStyleCnt="4" custScaleY="143434">
        <dgm:presLayoutVars>
          <dgm:bulletEnabled val="1"/>
        </dgm:presLayoutVars>
      </dgm:prSet>
      <dgm:spPr/>
    </dgm:pt>
    <dgm:pt modelId="{31AC26CA-7186-4648-B2A5-798942BDFDA9}" type="pres">
      <dgm:prSet presAssocID="{52BE2D79-4274-404F-ACA6-2846922B7228}" presName="outerSibTrans" presStyleCnt="0"/>
      <dgm:spPr/>
    </dgm:pt>
    <dgm:pt modelId="{59EC07FC-757B-4016-A0CD-F3FD2D11FA8A}" type="pres">
      <dgm:prSet presAssocID="{F34000B5-F20C-490B-821C-0BC3349421E5}" presName="oChild" presStyleLbl="fgAcc1" presStyleIdx="3" presStyleCnt="4" custScaleY="143434">
        <dgm:presLayoutVars>
          <dgm:bulletEnabled val="1"/>
        </dgm:presLayoutVars>
      </dgm:prSet>
      <dgm:spPr/>
    </dgm:pt>
  </dgm:ptLst>
  <dgm:cxnLst>
    <dgm:cxn modelId="{B98E7801-314E-48CF-B885-E246443CFE0B}" srcId="{F34000B5-F20C-490B-821C-0BC3349421E5}" destId="{522B9E2D-D1B4-4DD5-9F76-F27FDE7D2526}" srcOrd="1" destOrd="0" parTransId="{1CB3B906-0243-4EE9-A887-5A0A196DF895}" sibTransId="{08E5AF9B-ED78-4AFA-8B11-5B3366F7E393}"/>
    <dgm:cxn modelId="{24A69605-F88E-4EC3-AB22-B01241FF915A}" type="presOf" srcId="{CFB90B08-3164-4836-A789-EA45DDDE1E5D}" destId="{D322436A-AFBC-42E9-81F8-AFDF2014B3EB}" srcOrd="0" destOrd="3" presId="urn:microsoft.com/office/officeart/2005/8/layout/target2"/>
    <dgm:cxn modelId="{15C0D608-8DB5-461D-A497-8F4800FFE2E9}" srcId="{307C1CD2-0D48-4197-B534-A874A164BB75}" destId="{F34000B5-F20C-490B-821C-0BC3349421E5}" srcOrd="3" destOrd="0" parTransId="{80EEA2EE-33F1-4756-9850-4209F0E3B44C}" sibTransId="{2AAA020C-B187-4D1F-BAA0-E279209C4727}"/>
    <dgm:cxn modelId="{865E4615-5E90-415B-9638-97348EC1CC4A}" type="presOf" srcId="{C3217BB2-F64A-4769-BBD2-01C533DCBBD2}" destId="{17149A82-E6FD-418D-918F-ED7F64FF6B2E}" srcOrd="0" destOrd="0" presId="urn:microsoft.com/office/officeart/2005/8/layout/target2"/>
    <dgm:cxn modelId="{B1ABB119-AF9C-482F-A96C-507F8D0FB2E3}" srcId="{13413B33-8316-4131-AA27-C2615720C0CA}" destId="{CCB215E2-307D-4307-AA27-A869019B4637}" srcOrd="4" destOrd="0" parTransId="{32D8496F-F5A8-4043-9E71-EC59F9BDF51C}" sibTransId="{50203CC9-0108-4F0B-BAE4-08DC487929D5}"/>
    <dgm:cxn modelId="{70D8B119-3D62-4D24-A6A3-C8773D472301}" type="presOf" srcId="{6E277140-FACE-4FA3-8C87-15C486630185}" destId="{493EBEC0-E92A-41D4-916C-A85B490A906B}" srcOrd="0" destOrd="0" presId="urn:microsoft.com/office/officeart/2005/8/layout/target2"/>
    <dgm:cxn modelId="{7713A11F-8761-4781-9D9A-FD2ADC998D5A}" type="presOf" srcId="{B2C220B9-8787-4D07-861D-86CB0CC9A984}" destId="{DD92F14D-75E4-4518-B825-43CFC7B316FA}" srcOrd="0" destOrd="0" presId="urn:microsoft.com/office/officeart/2005/8/layout/target2"/>
    <dgm:cxn modelId="{FDD79922-D8B7-47F8-A915-2F619690269F}" srcId="{13413B33-8316-4131-AA27-C2615720C0CA}" destId="{9E38B774-35B1-4CFD-9C75-B87B03420988}" srcOrd="1" destOrd="0" parTransId="{8D32B8AF-BADB-4B3C-94AE-AE073BB628BA}" sibTransId="{ED4DCA87-FBD8-4678-AFC9-D35F7704C3F0}"/>
    <dgm:cxn modelId="{7A43F02A-9745-4D54-B717-F91EA8FECF8C}" type="presOf" srcId="{0C03542D-443A-4326-B4CA-A70CD5756F3B}" destId="{59EC07FC-757B-4016-A0CD-F3FD2D11FA8A}" srcOrd="0" destOrd="3" presId="urn:microsoft.com/office/officeart/2005/8/layout/target2"/>
    <dgm:cxn modelId="{1B63172B-6094-4156-AA81-E5C74BCC9732}" type="presOf" srcId="{ED5A404E-6022-4809-B12A-7CE5B266C31E}" destId="{D322436A-AFBC-42E9-81F8-AFDF2014B3EB}" srcOrd="0" destOrd="5" presId="urn:microsoft.com/office/officeart/2005/8/layout/target2"/>
    <dgm:cxn modelId="{C20D352F-FF2B-4C61-812C-A55CD86DE6E6}" type="presOf" srcId="{6C3B7689-E46B-4EED-9A8A-C8873BCE0557}" destId="{D322436A-AFBC-42E9-81F8-AFDF2014B3EB}" srcOrd="0" destOrd="0" presId="urn:microsoft.com/office/officeart/2005/8/layout/target2"/>
    <dgm:cxn modelId="{EB516E33-3BF8-4D56-B5F4-DF144BDD702C}" srcId="{C3217BB2-F64A-4769-BBD2-01C533DCBBD2}" destId="{307C1CD2-0D48-4197-B534-A874A164BB75}" srcOrd="0" destOrd="0" parTransId="{B3DACB4D-FA62-43F1-B3D4-83283274B257}" sibTransId="{4EE16F91-EFBF-4252-85AB-A9F996FB0030}"/>
    <dgm:cxn modelId="{B8A60834-DCD8-4C36-A01B-6CF7FA1A381B}" srcId="{2507691D-A255-4DC8-9DFC-6320729543DF}" destId="{6C22C3A7-B213-4E93-AACE-B64AF7EDC884}" srcOrd="4" destOrd="0" parTransId="{73880D4E-7EF1-45F7-9914-13B895209B3D}" sibTransId="{35EFB980-14F7-4D55-87DD-2C78FA4E1B39}"/>
    <dgm:cxn modelId="{F7B03936-18F3-4F4B-901B-431740F29B44}" type="presOf" srcId="{5CAF9EF8-B8C4-49DC-B5BD-E30C5E0D5D2F}" destId="{DD92F14D-75E4-4518-B825-43CFC7B316FA}" srcOrd="0" destOrd="4" presId="urn:microsoft.com/office/officeart/2005/8/layout/target2"/>
    <dgm:cxn modelId="{4C8A0A37-E64E-47BF-A3AB-D08345153DCA}" srcId="{13413B33-8316-4131-AA27-C2615720C0CA}" destId="{7BE891D1-8EF1-4593-86C6-09750C3F32CC}" srcOrd="0" destOrd="0" parTransId="{E18F6D71-02BA-44C9-89B9-E97AD6B10566}" sibTransId="{35474EBC-B775-43D3-B704-E0913086521A}"/>
    <dgm:cxn modelId="{DA912A3B-35C7-48C4-AB7A-079A2D27C558}" type="presOf" srcId="{FE9A788B-46F1-4EAE-A381-C598284FCA31}" destId="{D322436A-AFBC-42E9-81F8-AFDF2014B3EB}" srcOrd="0" destOrd="1" presId="urn:microsoft.com/office/officeart/2005/8/layout/target2"/>
    <dgm:cxn modelId="{9D92F43D-729B-4F4F-9934-1A4ACD794FA2}" srcId="{F34000B5-F20C-490B-821C-0BC3349421E5}" destId="{E22EAE69-CA1B-41EA-8DB4-D2500DFC3645}" srcOrd="0" destOrd="0" parTransId="{0A4AB5D6-FFED-4083-BF59-8FD3BD02B2B3}" sibTransId="{29D84BBE-5DD1-4C12-BB2F-79C58823A246}"/>
    <dgm:cxn modelId="{9ED5FC5F-225C-45BD-B8D4-AF4215825BC4}" type="presOf" srcId="{343FF2F3-E218-41EA-A667-7E544A22E0A1}" destId="{493EBEC0-E92A-41D4-916C-A85B490A906B}" srcOrd="0" destOrd="2" presId="urn:microsoft.com/office/officeart/2005/8/layout/target2"/>
    <dgm:cxn modelId="{0C995062-C6C9-47AA-8BE6-F7E24223342E}" srcId="{6C3B7689-E46B-4EED-9A8A-C8873BCE0557}" destId="{BA9B6DA4-34A3-4817-AD00-8FB33486583C}" srcOrd="3" destOrd="0" parTransId="{56936AE9-6752-45CC-9D1B-F8437CF7C414}" sibTransId="{5969AC57-8DE0-4FB6-A0A9-5CB20FCA7E10}"/>
    <dgm:cxn modelId="{63E5F142-D86B-48B1-A6C1-6BB9AB8D8588}" srcId="{F34000B5-F20C-490B-821C-0BC3349421E5}" destId="{0C03542D-443A-4326-B4CA-A70CD5756F3B}" srcOrd="2" destOrd="0" parTransId="{42828BE1-4C0F-4829-BB34-CE8306E49F34}" sibTransId="{77D73AFA-1712-49CA-BF97-63346BCD9E43}"/>
    <dgm:cxn modelId="{B4D0356C-80BB-4F81-BB57-2FDD79D96057}" srcId="{2507691D-A255-4DC8-9DFC-6320729543DF}" destId="{F2BE5427-1FDD-407A-A9C1-E951C2F4E296}" srcOrd="1" destOrd="0" parTransId="{195136E5-CE03-426E-B34D-A8192B7BA7A3}" sibTransId="{46480F76-6C28-4F2E-9B41-7A651E6058C9}"/>
    <dgm:cxn modelId="{12467E72-467B-43F2-BBE4-026575E6A721}" type="presOf" srcId="{2F0495EA-6ED5-4B47-8E78-01DA5136D0E7}" destId="{DD92F14D-75E4-4518-B825-43CFC7B316FA}" srcOrd="0" destOrd="5" presId="urn:microsoft.com/office/officeart/2005/8/layout/target2"/>
    <dgm:cxn modelId="{902AB073-ADD6-4D56-9EA5-EF14CE607F4C}" type="presOf" srcId="{9E38B774-35B1-4CFD-9C75-B87B03420988}" destId="{DD92F14D-75E4-4518-B825-43CFC7B316FA}" srcOrd="0" destOrd="3" presId="urn:microsoft.com/office/officeart/2005/8/layout/target2"/>
    <dgm:cxn modelId="{2CAD6274-305B-48E1-A43F-434D50EB083D}" type="presOf" srcId="{307C1CD2-0D48-4197-B534-A874A164BB75}" destId="{FFAD0027-E184-4154-9136-8ED02FC8171B}" srcOrd="0" destOrd="0" presId="urn:microsoft.com/office/officeart/2005/8/layout/target2"/>
    <dgm:cxn modelId="{3F9EFA74-9E5C-4C2F-8E0A-07115F9DBE1C}" srcId="{6C3B7689-E46B-4EED-9A8A-C8873BCE0557}" destId="{FE9A788B-46F1-4EAE-A381-C598284FCA31}" srcOrd="0" destOrd="0" parTransId="{80FBEA3B-DC0A-4E15-9AD6-2C27E4553013}" sibTransId="{A33EB3A2-C707-4902-A889-D9B6D6C3F861}"/>
    <dgm:cxn modelId="{205C6F57-B18B-4BA2-80A8-9DCBD2BCD6A2}" srcId="{2507691D-A255-4DC8-9DFC-6320729543DF}" destId="{21E104B9-478A-45CA-815A-D6027671808A}" srcOrd="2" destOrd="0" parTransId="{DA05F8B7-BB33-4E5E-9C6B-7D529D03876C}" sibTransId="{7940063A-64B6-407F-9BBD-79C0D99D3EF1}"/>
    <dgm:cxn modelId="{75357B79-E734-474B-AA65-A0FCC3C9E4B8}" srcId="{0C03542D-443A-4326-B4CA-A70CD5756F3B}" destId="{1CF4F539-C47B-44CA-9B65-A3C69162BCFD}" srcOrd="0" destOrd="0" parTransId="{24A5CD9D-349E-4F6E-AF77-C445869004F1}" sibTransId="{E6FEF398-CC3A-4944-8684-976FA8B9D1E4}"/>
    <dgm:cxn modelId="{53538379-4824-42D8-B870-8185351DDD36}" srcId="{13413B33-8316-4131-AA27-C2615720C0CA}" destId="{5CAF9EF8-B8C4-49DC-B5BD-E30C5E0D5D2F}" srcOrd="2" destOrd="0" parTransId="{BF9B023C-B932-4DA9-B68D-46AB27638E19}" sibTransId="{89F0961A-F7D5-4B9D-B35E-CA59FAB8BCD6}"/>
    <dgm:cxn modelId="{935F6C89-4066-4EA0-A661-229CB438C305}" type="presOf" srcId="{3F80BF7C-E49F-486D-B6A6-3D7F0AB9F078}" destId="{59EC07FC-757B-4016-A0CD-F3FD2D11FA8A}" srcOrd="0" destOrd="5" presId="urn:microsoft.com/office/officeart/2005/8/layout/target2"/>
    <dgm:cxn modelId="{85ACCC8A-3F15-4299-BE36-C09CF45C37A5}" srcId="{2507691D-A255-4DC8-9DFC-6320729543DF}" destId="{343FF2F3-E218-41EA-A667-7E544A22E0A1}" srcOrd="0" destOrd="0" parTransId="{C40FA24C-ADEC-43F3-81F5-40082EB365DC}" sibTransId="{54E02636-4116-4A27-82AB-10A79082BECD}"/>
    <dgm:cxn modelId="{4637F88C-F71E-4AF0-B30B-CEA813DEEE28}" srcId="{307C1CD2-0D48-4197-B534-A874A164BB75}" destId="{B2C220B9-8787-4D07-861D-86CB0CC9A984}" srcOrd="2" destOrd="0" parTransId="{9E53EBB3-0B22-4DA1-B7B2-3E9E4214E4EE}" sibTransId="{52BE2D79-4274-404F-ACA6-2846922B7228}"/>
    <dgm:cxn modelId="{41194991-F545-4B85-B845-A947B39DB85F}" srcId="{6C3B7689-E46B-4EED-9A8A-C8873BCE0557}" destId="{CFB90B08-3164-4836-A789-EA45DDDE1E5D}" srcOrd="2" destOrd="0" parTransId="{4419E5DE-5B48-4A31-81F4-7055C8A57AB3}" sibTransId="{BA6238FA-7CD5-4224-8202-28560CD39713}"/>
    <dgm:cxn modelId="{53438893-910F-47F1-9767-A6CA3FA7A7C1}" type="presOf" srcId="{5AA9E16A-0F1A-4D48-A08D-1DF44BD29015}" destId="{D322436A-AFBC-42E9-81F8-AFDF2014B3EB}" srcOrd="0" destOrd="2" presId="urn:microsoft.com/office/officeart/2005/8/layout/target2"/>
    <dgm:cxn modelId="{BB5C3894-1224-46AA-9A2C-2A947BE7D95F}" srcId="{2507691D-A255-4DC8-9DFC-6320729543DF}" destId="{F203C66D-B72C-482F-AF0E-2E60D9CD76EF}" srcOrd="3" destOrd="0" parTransId="{01855A32-81EE-4756-B525-6F40E5634CF6}" sibTransId="{8E7E0109-FF25-4C85-818F-C85EBAA74BBF}"/>
    <dgm:cxn modelId="{82892B99-3AD3-472B-961C-93B6148A3590}" type="presOf" srcId="{E22EAE69-CA1B-41EA-8DB4-D2500DFC3645}" destId="{59EC07FC-757B-4016-A0CD-F3FD2D11FA8A}" srcOrd="0" destOrd="1" presId="urn:microsoft.com/office/officeart/2005/8/layout/target2"/>
    <dgm:cxn modelId="{D9BFF49A-B365-470D-8A72-16C9CC563225}" type="presOf" srcId="{6C22C3A7-B213-4E93-AACE-B64AF7EDC884}" destId="{493EBEC0-E92A-41D4-916C-A85B490A906B}" srcOrd="0" destOrd="6" presId="urn:microsoft.com/office/officeart/2005/8/layout/target2"/>
    <dgm:cxn modelId="{988F3E9D-A766-4086-A38C-84498DA2E874}" type="presOf" srcId="{1CF4F539-C47B-44CA-9B65-A3C69162BCFD}" destId="{59EC07FC-757B-4016-A0CD-F3FD2D11FA8A}" srcOrd="0" destOrd="4" presId="urn:microsoft.com/office/officeart/2005/8/layout/target2"/>
    <dgm:cxn modelId="{FCC992A4-0CF2-4845-A95E-BDF4373B868F}" type="presOf" srcId="{522B9E2D-D1B4-4DD5-9F76-F27FDE7D2526}" destId="{59EC07FC-757B-4016-A0CD-F3FD2D11FA8A}" srcOrd="0" destOrd="2" presId="urn:microsoft.com/office/officeart/2005/8/layout/target2"/>
    <dgm:cxn modelId="{9E0C8AA6-D931-4A29-8527-F28E0ACD9C4F}" type="presOf" srcId="{F203C66D-B72C-482F-AF0E-2E60D9CD76EF}" destId="{493EBEC0-E92A-41D4-916C-A85B490A906B}" srcOrd="0" destOrd="5" presId="urn:microsoft.com/office/officeart/2005/8/layout/target2"/>
    <dgm:cxn modelId="{3EC234BA-F2B6-4AF2-808F-47349DE747AD}" srcId="{13413B33-8316-4131-AA27-C2615720C0CA}" destId="{2F0495EA-6ED5-4B47-8E78-01DA5136D0E7}" srcOrd="3" destOrd="0" parTransId="{7B099608-3870-4BDD-BD4B-6E9D47EB5081}" sibTransId="{664788E8-2F45-4228-844F-41830A143E2F}"/>
    <dgm:cxn modelId="{BCADF9C7-7132-4921-B788-A9DA17C20929}" srcId="{6C3B7689-E46B-4EED-9A8A-C8873BCE0557}" destId="{ED5A404E-6022-4809-B12A-7CE5B266C31E}" srcOrd="4" destOrd="0" parTransId="{1DC89257-AAF7-4646-AE63-958CAF8A023E}" sibTransId="{F641E9E7-7F34-4BDF-854C-E4F143FC3995}"/>
    <dgm:cxn modelId="{55B23CCD-FA51-4398-A1F2-8524171D093F}" srcId="{6E277140-FACE-4FA3-8C87-15C486630185}" destId="{2507691D-A255-4DC8-9DFC-6320729543DF}" srcOrd="0" destOrd="0" parTransId="{FCD090D8-70E4-4989-ADFE-0B31EE410F61}" sibTransId="{DDEEAE4E-972D-443C-A88A-1A4724F6DF82}"/>
    <dgm:cxn modelId="{F632C5CD-947B-4C20-AD56-EFC04B2B7539}" srcId="{307C1CD2-0D48-4197-B534-A874A164BB75}" destId="{6E277140-FACE-4FA3-8C87-15C486630185}" srcOrd="1" destOrd="0" parTransId="{8E9EDB33-3EB5-4D86-997D-614E1154A6C0}" sibTransId="{8A5AD2E8-822E-4111-88D7-E763B2398C6F}"/>
    <dgm:cxn modelId="{A365FCD0-14A8-4875-9479-1E9B80ED10BF}" type="presOf" srcId="{BA9B6DA4-34A3-4817-AD00-8FB33486583C}" destId="{D322436A-AFBC-42E9-81F8-AFDF2014B3EB}" srcOrd="0" destOrd="4" presId="urn:microsoft.com/office/officeart/2005/8/layout/target2"/>
    <dgm:cxn modelId="{9C89EFD6-2313-4418-8D77-D1BF9B9EC41B}" type="presOf" srcId="{2507691D-A255-4DC8-9DFC-6320729543DF}" destId="{493EBEC0-E92A-41D4-916C-A85B490A906B}" srcOrd="0" destOrd="1" presId="urn:microsoft.com/office/officeart/2005/8/layout/target2"/>
    <dgm:cxn modelId="{CC4DD7DB-AEAB-47BC-9F1F-3A4C7D1330B4}" type="presOf" srcId="{CCB215E2-307D-4307-AA27-A869019B4637}" destId="{DD92F14D-75E4-4518-B825-43CFC7B316FA}" srcOrd="0" destOrd="6" presId="urn:microsoft.com/office/officeart/2005/8/layout/target2"/>
    <dgm:cxn modelId="{EDF230DC-5930-4CF7-B199-2C9732063DD9}" type="presOf" srcId="{F2BE5427-1FDD-407A-A9C1-E951C2F4E296}" destId="{493EBEC0-E92A-41D4-916C-A85B490A906B}" srcOrd="0" destOrd="3" presId="urn:microsoft.com/office/officeart/2005/8/layout/target2"/>
    <dgm:cxn modelId="{1A748CDE-028F-4123-8700-5E255CCEBFCB}" type="presOf" srcId="{13413B33-8316-4131-AA27-C2615720C0CA}" destId="{DD92F14D-75E4-4518-B825-43CFC7B316FA}" srcOrd="0" destOrd="1" presId="urn:microsoft.com/office/officeart/2005/8/layout/target2"/>
    <dgm:cxn modelId="{E917E1EB-3BE1-4C55-BF46-FCDEA4BE8447}" srcId="{B2C220B9-8787-4D07-861D-86CB0CC9A984}" destId="{13413B33-8316-4131-AA27-C2615720C0CA}" srcOrd="0" destOrd="0" parTransId="{3BDF58FA-BEB8-4478-AA0D-A8D0E10FD010}" sibTransId="{C33F39BF-7FCC-48FC-827E-183FF148697A}"/>
    <dgm:cxn modelId="{F4B209ED-6D10-4882-A356-74A2AEC0C176}" srcId="{0C03542D-443A-4326-B4CA-A70CD5756F3B}" destId="{3F80BF7C-E49F-486D-B6A6-3D7F0AB9F078}" srcOrd="1" destOrd="0" parTransId="{FBB2B2DC-E4FC-43A8-B9D2-D55D35FB315F}" sibTransId="{E8828CAB-DA0D-4B9B-9793-6EC652D12B43}"/>
    <dgm:cxn modelId="{7F75B5F2-B951-4238-8DE0-3CADD68B5235}" type="presOf" srcId="{21E104B9-478A-45CA-815A-D6027671808A}" destId="{493EBEC0-E92A-41D4-916C-A85B490A906B}" srcOrd="0" destOrd="4" presId="urn:microsoft.com/office/officeart/2005/8/layout/target2"/>
    <dgm:cxn modelId="{F276B8F2-07BF-4E30-A0FB-71EC955E99D5}" srcId="{307C1CD2-0D48-4197-B534-A874A164BB75}" destId="{6C3B7689-E46B-4EED-9A8A-C8873BCE0557}" srcOrd="0" destOrd="0" parTransId="{5D9BE9F2-4DCB-4C2C-8249-241DC2BD6261}" sibTransId="{AB9D77D4-0335-41A8-B2B0-5C186CFA5369}"/>
    <dgm:cxn modelId="{6B5C11F7-3B7A-439E-A144-730930DFA39C}" type="presOf" srcId="{7BE891D1-8EF1-4593-86C6-09750C3F32CC}" destId="{DD92F14D-75E4-4518-B825-43CFC7B316FA}" srcOrd="0" destOrd="2" presId="urn:microsoft.com/office/officeart/2005/8/layout/target2"/>
    <dgm:cxn modelId="{504FBBF9-9A1A-46D3-A490-82BEDF7ABA0E}" type="presOf" srcId="{F34000B5-F20C-490B-821C-0BC3349421E5}" destId="{59EC07FC-757B-4016-A0CD-F3FD2D11FA8A}" srcOrd="0" destOrd="0" presId="urn:microsoft.com/office/officeart/2005/8/layout/target2"/>
    <dgm:cxn modelId="{B0F9DCFA-B6EC-4959-8428-45EDEB8E929E}" srcId="{6C3B7689-E46B-4EED-9A8A-C8873BCE0557}" destId="{5AA9E16A-0F1A-4D48-A08D-1DF44BD29015}" srcOrd="1" destOrd="0" parTransId="{DB73FA3A-89B2-4D8F-BF3E-2A30EB702B1D}" sibTransId="{1331AA6C-8236-4167-B598-75521B63438B}"/>
    <dgm:cxn modelId="{E32CB8FB-4616-4E33-9ADE-EB8D26EC0998}" srcId="{0C03542D-443A-4326-B4CA-A70CD5756F3B}" destId="{3C2E5860-A2B1-45E9-B51A-EEB77BE8E94A}" srcOrd="2" destOrd="0" parTransId="{EA0FCD5C-21CC-4902-B10A-A315A7714508}" sibTransId="{2487FB39-0CBE-4E09-8DD5-F84E554E5C49}"/>
    <dgm:cxn modelId="{5589BDFB-0708-4473-B2C8-AFC38B67D73D}" type="presOf" srcId="{3C2E5860-A2B1-45E9-B51A-EEB77BE8E94A}" destId="{59EC07FC-757B-4016-A0CD-F3FD2D11FA8A}" srcOrd="0" destOrd="6" presId="urn:microsoft.com/office/officeart/2005/8/layout/target2"/>
    <dgm:cxn modelId="{9EBD23BA-7AA2-4E6C-B8B6-FA5ACACDEDDC}" type="presParOf" srcId="{17149A82-E6FD-418D-918F-ED7F64FF6B2E}" destId="{FD849CC3-84DD-407A-9E4D-AAB1BEFBE013}" srcOrd="0" destOrd="0" presId="urn:microsoft.com/office/officeart/2005/8/layout/target2"/>
    <dgm:cxn modelId="{0D32E301-0B41-4423-93A7-C94775052976}" type="presParOf" srcId="{FD849CC3-84DD-407A-9E4D-AAB1BEFBE013}" destId="{FFAD0027-E184-4154-9136-8ED02FC8171B}" srcOrd="0" destOrd="0" presId="urn:microsoft.com/office/officeart/2005/8/layout/target2"/>
    <dgm:cxn modelId="{F850EFA7-1BF0-4AF9-A35A-9147409F4802}" type="presParOf" srcId="{FD849CC3-84DD-407A-9E4D-AAB1BEFBE013}" destId="{01C6D504-E87E-4486-A91A-9C75D4E17E09}" srcOrd="1" destOrd="0" presId="urn:microsoft.com/office/officeart/2005/8/layout/target2"/>
    <dgm:cxn modelId="{2BB17A61-2650-47E4-B603-D0CAA565483A}" type="presParOf" srcId="{01C6D504-E87E-4486-A91A-9C75D4E17E09}" destId="{D322436A-AFBC-42E9-81F8-AFDF2014B3EB}" srcOrd="0" destOrd="0" presId="urn:microsoft.com/office/officeart/2005/8/layout/target2"/>
    <dgm:cxn modelId="{1324F7E6-2666-4EAC-9DDD-6AC6C2646BC4}" type="presParOf" srcId="{01C6D504-E87E-4486-A91A-9C75D4E17E09}" destId="{E96CD6DA-AC41-44B1-BC58-40381FDC6268}" srcOrd="1" destOrd="0" presId="urn:microsoft.com/office/officeart/2005/8/layout/target2"/>
    <dgm:cxn modelId="{1723981B-6CDD-4E46-905E-14DD1C3CBDCD}" type="presParOf" srcId="{01C6D504-E87E-4486-A91A-9C75D4E17E09}" destId="{493EBEC0-E92A-41D4-916C-A85B490A906B}" srcOrd="2" destOrd="0" presId="urn:microsoft.com/office/officeart/2005/8/layout/target2"/>
    <dgm:cxn modelId="{5BBC2E94-8CC5-4F07-9382-1DBEE743119C}" type="presParOf" srcId="{01C6D504-E87E-4486-A91A-9C75D4E17E09}" destId="{00A2F874-054E-4250-9FF7-96DA112BD305}" srcOrd="3" destOrd="0" presId="urn:microsoft.com/office/officeart/2005/8/layout/target2"/>
    <dgm:cxn modelId="{AEE58F80-DC53-49C9-991A-E9C2B06820DA}" type="presParOf" srcId="{01C6D504-E87E-4486-A91A-9C75D4E17E09}" destId="{DD92F14D-75E4-4518-B825-43CFC7B316FA}" srcOrd="4" destOrd="0" presId="urn:microsoft.com/office/officeart/2005/8/layout/target2"/>
    <dgm:cxn modelId="{166FB66F-2D9C-4BBC-9B3C-00A00ED1DFA3}" type="presParOf" srcId="{01C6D504-E87E-4486-A91A-9C75D4E17E09}" destId="{31AC26CA-7186-4648-B2A5-798942BDFDA9}" srcOrd="5" destOrd="0" presId="urn:microsoft.com/office/officeart/2005/8/layout/target2"/>
    <dgm:cxn modelId="{1CF0011A-BBDD-490A-AF63-B5472451B895}" type="presParOf" srcId="{01C6D504-E87E-4486-A91A-9C75D4E17E09}" destId="{59EC07FC-757B-4016-A0CD-F3FD2D11FA8A}" srcOrd="6"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66E8ED-59ED-4109-9A20-74FC6309C81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09A63A57-2FAF-4301-B011-28F6CCE0AB0B}">
      <dgm:prSet phldrT="[Text]"/>
      <dgm:spPr/>
      <dgm:t>
        <a:bodyPr/>
        <a:lstStyle/>
        <a:p>
          <a:r>
            <a:rPr lang="en-US" dirty="0"/>
            <a:t>Memory recall ability for both short term and procedural/executive functioning</a:t>
          </a:r>
        </a:p>
      </dgm:t>
    </dgm:pt>
    <dgm:pt modelId="{BB300812-9A1D-4BD0-846F-223651341E22}" type="parTrans" cxnId="{E6C6F945-0679-4DB0-94B3-9B5A5B89F7B6}">
      <dgm:prSet/>
      <dgm:spPr/>
      <dgm:t>
        <a:bodyPr/>
        <a:lstStyle/>
        <a:p>
          <a:endParaRPr lang="en-US"/>
        </a:p>
      </dgm:t>
    </dgm:pt>
    <dgm:pt modelId="{C88E8200-C1DD-4F72-9005-1750ED04761D}" type="sibTrans" cxnId="{E6C6F945-0679-4DB0-94B3-9B5A5B89F7B6}">
      <dgm:prSet/>
      <dgm:spPr/>
      <dgm:t>
        <a:bodyPr/>
        <a:lstStyle/>
        <a:p>
          <a:endParaRPr lang="en-US"/>
        </a:p>
      </dgm:t>
    </dgm:pt>
    <dgm:pt modelId="{50E316C6-2229-4566-8382-9F52A7A2E570}">
      <dgm:prSet phldrT="[Text]"/>
      <dgm:spPr/>
      <dgm:t>
        <a:bodyPr/>
        <a:lstStyle/>
        <a:p>
          <a:r>
            <a:rPr lang="en-US" dirty="0"/>
            <a:t>Cognitive decision – making ability and level of independence in making daily decisions </a:t>
          </a:r>
        </a:p>
      </dgm:t>
    </dgm:pt>
    <dgm:pt modelId="{0CBAE061-E4D6-42DB-A303-FBB35BDE03CF}" type="parTrans" cxnId="{F9262AE8-3B6A-4502-BC89-924C6AB7CE54}">
      <dgm:prSet/>
      <dgm:spPr/>
      <dgm:t>
        <a:bodyPr/>
        <a:lstStyle/>
        <a:p>
          <a:endParaRPr lang="en-US"/>
        </a:p>
      </dgm:t>
    </dgm:pt>
    <dgm:pt modelId="{B92C45E6-01D9-4F17-A4BB-6B50310542A3}" type="sibTrans" cxnId="{F9262AE8-3B6A-4502-BC89-924C6AB7CE54}">
      <dgm:prSet/>
      <dgm:spPr/>
      <dgm:t>
        <a:bodyPr/>
        <a:lstStyle/>
        <a:p>
          <a:endParaRPr lang="en-US"/>
        </a:p>
      </dgm:t>
    </dgm:pt>
    <dgm:pt modelId="{8AA0431F-FA45-45E4-9CF5-56CAA9753F04}">
      <dgm:prSet phldrT="[Text]"/>
      <dgm:spPr/>
      <dgm:t>
        <a:bodyPr/>
        <a:lstStyle/>
        <a:p>
          <a:r>
            <a:rPr lang="en-US" dirty="0"/>
            <a:t>Behavioral changes – wandering, acting impulsively, experiencing delusions, hallucinations, repetition, expressing thoughts</a:t>
          </a:r>
        </a:p>
      </dgm:t>
    </dgm:pt>
    <dgm:pt modelId="{BFB70A8B-EAD6-4BD6-A683-AC6D8BB8AF9C}" type="parTrans" cxnId="{FC2A81E3-486A-4425-B79C-307419B55531}">
      <dgm:prSet/>
      <dgm:spPr/>
      <dgm:t>
        <a:bodyPr/>
        <a:lstStyle/>
        <a:p>
          <a:endParaRPr lang="en-US"/>
        </a:p>
      </dgm:t>
    </dgm:pt>
    <dgm:pt modelId="{3605219F-8A22-496A-995F-698C0C599E6B}" type="sibTrans" cxnId="{FC2A81E3-486A-4425-B79C-307419B55531}">
      <dgm:prSet/>
      <dgm:spPr/>
      <dgm:t>
        <a:bodyPr/>
        <a:lstStyle/>
        <a:p>
          <a:endParaRPr lang="en-US"/>
        </a:p>
      </dgm:t>
    </dgm:pt>
    <dgm:pt modelId="{BB445F31-8B47-4F32-9E20-288BEE250385}">
      <dgm:prSet phldrT="[Text]"/>
      <dgm:spPr/>
      <dgm:t>
        <a:bodyPr/>
        <a:lstStyle/>
        <a:p>
          <a:r>
            <a:rPr lang="en-US"/>
            <a:t>Memory loss screen</a:t>
          </a:r>
          <a:endParaRPr lang="en-US" dirty="0"/>
        </a:p>
      </dgm:t>
    </dgm:pt>
    <dgm:pt modelId="{490D9E68-8939-4C78-A614-DEACDF8C0C8D}" type="parTrans" cxnId="{9BAEB612-F93D-4A57-8BA3-AC9D61D97ABA}">
      <dgm:prSet/>
      <dgm:spPr/>
      <dgm:t>
        <a:bodyPr/>
        <a:lstStyle/>
        <a:p>
          <a:endParaRPr lang="en-US"/>
        </a:p>
      </dgm:t>
    </dgm:pt>
    <dgm:pt modelId="{2DAE72EA-F5BD-4BB2-B8D3-C1BEF6EAB21A}" type="sibTrans" cxnId="{9BAEB612-F93D-4A57-8BA3-AC9D61D97ABA}">
      <dgm:prSet/>
      <dgm:spPr/>
      <dgm:t>
        <a:bodyPr/>
        <a:lstStyle/>
        <a:p>
          <a:endParaRPr lang="en-US"/>
        </a:p>
      </dgm:t>
    </dgm:pt>
    <dgm:pt modelId="{E34063D2-C638-478A-80D5-E06C3DAF1215}" type="pres">
      <dgm:prSet presAssocID="{4466E8ED-59ED-4109-9A20-74FC6309C812}" presName="Name0" presStyleCnt="0">
        <dgm:presLayoutVars>
          <dgm:chMax val="7"/>
          <dgm:chPref val="7"/>
          <dgm:dir/>
        </dgm:presLayoutVars>
      </dgm:prSet>
      <dgm:spPr/>
    </dgm:pt>
    <dgm:pt modelId="{58149CF7-9A76-49EA-9974-36163C4FB2EE}" type="pres">
      <dgm:prSet presAssocID="{4466E8ED-59ED-4109-9A20-74FC6309C812}" presName="Name1" presStyleCnt="0"/>
      <dgm:spPr/>
    </dgm:pt>
    <dgm:pt modelId="{F01DEB02-1675-488E-87E7-592CB7BE6C4A}" type="pres">
      <dgm:prSet presAssocID="{4466E8ED-59ED-4109-9A20-74FC6309C812}" presName="cycle" presStyleCnt="0"/>
      <dgm:spPr/>
    </dgm:pt>
    <dgm:pt modelId="{0F90759E-0B41-4CA1-BAFE-D645EA55ACF4}" type="pres">
      <dgm:prSet presAssocID="{4466E8ED-59ED-4109-9A20-74FC6309C812}" presName="srcNode" presStyleLbl="node1" presStyleIdx="0" presStyleCnt="4"/>
      <dgm:spPr/>
    </dgm:pt>
    <dgm:pt modelId="{4C75E56C-5C2B-48C6-BE1E-2657929EF932}" type="pres">
      <dgm:prSet presAssocID="{4466E8ED-59ED-4109-9A20-74FC6309C812}" presName="conn" presStyleLbl="parChTrans1D2" presStyleIdx="0" presStyleCnt="1"/>
      <dgm:spPr/>
    </dgm:pt>
    <dgm:pt modelId="{906FC04F-B89D-4B70-B4A4-C359E3B7D2F9}" type="pres">
      <dgm:prSet presAssocID="{4466E8ED-59ED-4109-9A20-74FC6309C812}" presName="extraNode" presStyleLbl="node1" presStyleIdx="0" presStyleCnt="4"/>
      <dgm:spPr/>
    </dgm:pt>
    <dgm:pt modelId="{EC50A9B6-C94E-49B5-B442-23F93459F4F2}" type="pres">
      <dgm:prSet presAssocID="{4466E8ED-59ED-4109-9A20-74FC6309C812}" presName="dstNode" presStyleLbl="node1" presStyleIdx="0" presStyleCnt="4"/>
      <dgm:spPr/>
    </dgm:pt>
    <dgm:pt modelId="{B3247D96-44CD-474E-B549-C7A0D6360CEB}" type="pres">
      <dgm:prSet presAssocID="{09A63A57-2FAF-4301-B011-28F6CCE0AB0B}" presName="text_1" presStyleLbl="node1" presStyleIdx="0" presStyleCnt="4">
        <dgm:presLayoutVars>
          <dgm:bulletEnabled val="1"/>
        </dgm:presLayoutVars>
      </dgm:prSet>
      <dgm:spPr/>
    </dgm:pt>
    <dgm:pt modelId="{612473B9-E850-4FA3-B3BF-D1A5DFE07ACE}" type="pres">
      <dgm:prSet presAssocID="{09A63A57-2FAF-4301-B011-28F6CCE0AB0B}" presName="accent_1" presStyleCnt="0"/>
      <dgm:spPr/>
    </dgm:pt>
    <dgm:pt modelId="{F19F4558-9297-4B62-B85D-9D20219D536E}" type="pres">
      <dgm:prSet presAssocID="{09A63A57-2FAF-4301-B011-28F6CCE0AB0B}" presName="accentRepeatNode" presStyleLbl="solidFgAcc1" presStyleIdx="0" presStyleCnt="4"/>
      <dgm:spPr/>
    </dgm:pt>
    <dgm:pt modelId="{AD5FC9EE-CC56-4378-A118-887B132DDC6D}" type="pres">
      <dgm:prSet presAssocID="{50E316C6-2229-4566-8382-9F52A7A2E570}" presName="text_2" presStyleLbl="node1" presStyleIdx="1" presStyleCnt="4">
        <dgm:presLayoutVars>
          <dgm:bulletEnabled val="1"/>
        </dgm:presLayoutVars>
      </dgm:prSet>
      <dgm:spPr/>
    </dgm:pt>
    <dgm:pt modelId="{CF1E6C2E-1168-4A43-8D1D-5951354EA652}" type="pres">
      <dgm:prSet presAssocID="{50E316C6-2229-4566-8382-9F52A7A2E570}" presName="accent_2" presStyleCnt="0"/>
      <dgm:spPr/>
    </dgm:pt>
    <dgm:pt modelId="{7777768B-AD0E-4A28-AD54-096F48A03D04}" type="pres">
      <dgm:prSet presAssocID="{50E316C6-2229-4566-8382-9F52A7A2E570}" presName="accentRepeatNode" presStyleLbl="solidFgAcc1" presStyleIdx="1" presStyleCnt="4"/>
      <dgm:spPr/>
    </dgm:pt>
    <dgm:pt modelId="{F16A4963-21FD-4882-9C27-7CA572869175}" type="pres">
      <dgm:prSet presAssocID="{8AA0431F-FA45-45E4-9CF5-56CAA9753F04}" presName="text_3" presStyleLbl="node1" presStyleIdx="2" presStyleCnt="4">
        <dgm:presLayoutVars>
          <dgm:bulletEnabled val="1"/>
        </dgm:presLayoutVars>
      </dgm:prSet>
      <dgm:spPr/>
    </dgm:pt>
    <dgm:pt modelId="{57ACDB3D-138B-4E27-8A12-F78D20DF660D}" type="pres">
      <dgm:prSet presAssocID="{8AA0431F-FA45-45E4-9CF5-56CAA9753F04}" presName="accent_3" presStyleCnt="0"/>
      <dgm:spPr/>
    </dgm:pt>
    <dgm:pt modelId="{C328C2E3-4FF0-4480-B5CC-35981EE6240B}" type="pres">
      <dgm:prSet presAssocID="{8AA0431F-FA45-45E4-9CF5-56CAA9753F04}" presName="accentRepeatNode" presStyleLbl="solidFgAcc1" presStyleIdx="2" presStyleCnt="4"/>
      <dgm:spPr/>
    </dgm:pt>
    <dgm:pt modelId="{D2562451-9469-40B8-8F75-E207F377A7AD}" type="pres">
      <dgm:prSet presAssocID="{BB445F31-8B47-4F32-9E20-288BEE250385}" presName="text_4" presStyleLbl="node1" presStyleIdx="3" presStyleCnt="4">
        <dgm:presLayoutVars>
          <dgm:bulletEnabled val="1"/>
        </dgm:presLayoutVars>
      </dgm:prSet>
      <dgm:spPr/>
    </dgm:pt>
    <dgm:pt modelId="{049D5FFE-BF7A-472B-941E-F8125B142115}" type="pres">
      <dgm:prSet presAssocID="{BB445F31-8B47-4F32-9E20-288BEE250385}" presName="accent_4" presStyleCnt="0"/>
      <dgm:spPr/>
    </dgm:pt>
    <dgm:pt modelId="{DF84D909-BBCC-4313-A7C0-E4A2B09A88A1}" type="pres">
      <dgm:prSet presAssocID="{BB445F31-8B47-4F32-9E20-288BEE250385}" presName="accentRepeatNode" presStyleLbl="solidFgAcc1" presStyleIdx="3" presStyleCnt="4"/>
      <dgm:spPr/>
    </dgm:pt>
  </dgm:ptLst>
  <dgm:cxnLst>
    <dgm:cxn modelId="{9BAEB612-F93D-4A57-8BA3-AC9D61D97ABA}" srcId="{4466E8ED-59ED-4109-9A20-74FC6309C812}" destId="{BB445F31-8B47-4F32-9E20-288BEE250385}" srcOrd="3" destOrd="0" parTransId="{490D9E68-8939-4C78-A614-DEACDF8C0C8D}" sibTransId="{2DAE72EA-F5BD-4BB2-B8D3-C1BEF6EAB21A}"/>
    <dgm:cxn modelId="{3E39E123-E4C7-498E-B01E-B285991B42B1}" type="presOf" srcId="{BB445F31-8B47-4F32-9E20-288BEE250385}" destId="{D2562451-9469-40B8-8F75-E207F377A7AD}" srcOrd="0" destOrd="0" presId="urn:microsoft.com/office/officeart/2008/layout/VerticalCurvedList"/>
    <dgm:cxn modelId="{454E4436-D4C8-447B-9D1A-E34B82BC5240}" type="presOf" srcId="{4466E8ED-59ED-4109-9A20-74FC6309C812}" destId="{E34063D2-C638-478A-80D5-E06C3DAF1215}" srcOrd="0" destOrd="0" presId="urn:microsoft.com/office/officeart/2008/layout/VerticalCurvedList"/>
    <dgm:cxn modelId="{E6C6F945-0679-4DB0-94B3-9B5A5B89F7B6}" srcId="{4466E8ED-59ED-4109-9A20-74FC6309C812}" destId="{09A63A57-2FAF-4301-B011-28F6CCE0AB0B}" srcOrd="0" destOrd="0" parTransId="{BB300812-9A1D-4BD0-846F-223651341E22}" sibTransId="{C88E8200-C1DD-4F72-9005-1750ED04761D}"/>
    <dgm:cxn modelId="{C8C63A7C-69FC-478A-B34B-1F1354815C85}" type="presOf" srcId="{8AA0431F-FA45-45E4-9CF5-56CAA9753F04}" destId="{F16A4963-21FD-4882-9C27-7CA572869175}" srcOrd="0" destOrd="0" presId="urn:microsoft.com/office/officeart/2008/layout/VerticalCurvedList"/>
    <dgm:cxn modelId="{00D77789-7E56-4AFD-BB2D-87384A49E216}" type="presOf" srcId="{09A63A57-2FAF-4301-B011-28F6CCE0AB0B}" destId="{B3247D96-44CD-474E-B549-C7A0D6360CEB}" srcOrd="0" destOrd="0" presId="urn:microsoft.com/office/officeart/2008/layout/VerticalCurvedList"/>
    <dgm:cxn modelId="{BD249A9B-4B7D-4455-94AF-9529B93C7F77}" type="presOf" srcId="{C88E8200-C1DD-4F72-9005-1750ED04761D}" destId="{4C75E56C-5C2B-48C6-BE1E-2657929EF932}" srcOrd="0" destOrd="0" presId="urn:microsoft.com/office/officeart/2008/layout/VerticalCurvedList"/>
    <dgm:cxn modelId="{2063DFA1-B538-4611-8230-5915CE2B8A2A}" type="presOf" srcId="{50E316C6-2229-4566-8382-9F52A7A2E570}" destId="{AD5FC9EE-CC56-4378-A118-887B132DDC6D}" srcOrd="0" destOrd="0" presId="urn:microsoft.com/office/officeart/2008/layout/VerticalCurvedList"/>
    <dgm:cxn modelId="{FC2A81E3-486A-4425-B79C-307419B55531}" srcId="{4466E8ED-59ED-4109-9A20-74FC6309C812}" destId="{8AA0431F-FA45-45E4-9CF5-56CAA9753F04}" srcOrd="2" destOrd="0" parTransId="{BFB70A8B-EAD6-4BD6-A683-AC6D8BB8AF9C}" sibTransId="{3605219F-8A22-496A-995F-698C0C599E6B}"/>
    <dgm:cxn modelId="{F9262AE8-3B6A-4502-BC89-924C6AB7CE54}" srcId="{4466E8ED-59ED-4109-9A20-74FC6309C812}" destId="{50E316C6-2229-4566-8382-9F52A7A2E570}" srcOrd="1" destOrd="0" parTransId="{0CBAE061-E4D6-42DB-A303-FBB35BDE03CF}" sibTransId="{B92C45E6-01D9-4F17-A4BB-6B50310542A3}"/>
    <dgm:cxn modelId="{0C56F3AF-D80B-47D8-A292-5A5C137FF716}" type="presParOf" srcId="{E34063D2-C638-478A-80D5-E06C3DAF1215}" destId="{58149CF7-9A76-49EA-9974-36163C4FB2EE}" srcOrd="0" destOrd="0" presId="urn:microsoft.com/office/officeart/2008/layout/VerticalCurvedList"/>
    <dgm:cxn modelId="{03C51432-E5A1-4458-94C0-A4C3A9861A1F}" type="presParOf" srcId="{58149CF7-9A76-49EA-9974-36163C4FB2EE}" destId="{F01DEB02-1675-488E-87E7-592CB7BE6C4A}" srcOrd="0" destOrd="0" presId="urn:microsoft.com/office/officeart/2008/layout/VerticalCurvedList"/>
    <dgm:cxn modelId="{77833A39-CA80-44A0-B164-9F2AC5F72B8F}" type="presParOf" srcId="{F01DEB02-1675-488E-87E7-592CB7BE6C4A}" destId="{0F90759E-0B41-4CA1-BAFE-D645EA55ACF4}" srcOrd="0" destOrd="0" presId="urn:microsoft.com/office/officeart/2008/layout/VerticalCurvedList"/>
    <dgm:cxn modelId="{D1317ADC-3DF5-40CC-BB72-7D3BD9506098}" type="presParOf" srcId="{F01DEB02-1675-488E-87E7-592CB7BE6C4A}" destId="{4C75E56C-5C2B-48C6-BE1E-2657929EF932}" srcOrd="1" destOrd="0" presId="urn:microsoft.com/office/officeart/2008/layout/VerticalCurvedList"/>
    <dgm:cxn modelId="{7BDC08BF-F0D1-4D5E-B38F-C7E10FFB0C57}" type="presParOf" srcId="{F01DEB02-1675-488E-87E7-592CB7BE6C4A}" destId="{906FC04F-B89D-4B70-B4A4-C359E3B7D2F9}" srcOrd="2" destOrd="0" presId="urn:microsoft.com/office/officeart/2008/layout/VerticalCurvedList"/>
    <dgm:cxn modelId="{BE1C936A-1314-4229-98A3-38D66911C1CE}" type="presParOf" srcId="{F01DEB02-1675-488E-87E7-592CB7BE6C4A}" destId="{EC50A9B6-C94E-49B5-B442-23F93459F4F2}" srcOrd="3" destOrd="0" presId="urn:microsoft.com/office/officeart/2008/layout/VerticalCurvedList"/>
    <dgm:cxn modelId="{B701E8C3-16CE-437A-97AA-E8A32B4AE4C6}" type="presParOf" srcId="{58149CF7-9A76-49EA-9974-36163C4FB2EE}" destId="{B3247D96-44CD-474E-B549-C7A0D6360CEB}" srcOrd="1" destOrd="0" presId="urn:microsoft.com/office/officeart/2008/layout/VerticalCurvedList"/>
    <dgm:cxn modelId="{1DF027C3-AC8C-48AD-8345-05515DD66A6A}" type="presParOf" srcId="{58149CF7-9A76-49EA-9974-36163C4FB2EE}" destId="{612473B9-E850-4FA3-B3BF-D1A5DFE07ACE}" srcOrd="2" destOrd="0" presId="urn:microsoft.com/office/officeart/2008/layout/VerticalCurvedList"/>
    <dgm:cxn modelId="{E4FBEAEC-BE51-4CC8-A5AE-57A723BA72CB}" type="presParOf" srcId="{612473B9-E850-4FA3-B3BF-D1A5DFE07ACE}" destId="{F19F4558-9297-4B62-B85D-9D20219D536E}" srcOrd="0" destOrd="0" presId="urn:microsoft.com/office/officeart/2008/layout/VerticalCurvedList"/>
    <dgm:cxn modelId="{FAEB475C-F953-4408-B91B-B2BB4387EF3F}" type="presParOf" srcId="{58149CF7-9A76-49EA-9974-36163C4FB2EE}" destId="{AD5FC9EE-CC56-4378-A118-887B132DDC6D}" srcOrd="3" destOrd="0" presId="urn:microsoft.com/office/officeart/2008/layout/VerticalCurvedList"/>
    <dgm:cxn modelId="{6F458F48-9A06-4757-B9C5-A83547930DF0}" type="presParOf" srcId="{58149CF7-9A76-49EA-9974-36163C4FB2EE}" destId="{CF1E6C2E-1168-4A43-8D1D-5951354EA652}" srcOrd="4" destOrd="0" presId="urn:microsoft.com/office/officeart/2008/layout/VerticalCurvedList"/>
    <dgm:cxn modelId="{F75C6007-031A-44B9-88FC-529F1FFE82EB}" type="presParOf" srcId="{CF1E6C2E-1168-4A43-8D1D-5951354EA652}" destId="{7777768B-AD0E-4A28-AD54-096F48A03D04}" srcOrd="0" destOrd="0" presId="urn:microsoft.com/office/officeart/2008/layout/VerticalCurvedList"/>
    <dgm:cxn modelId="{4317DE44-8C7E-47C1-A0E6-7652B9788E91}" type="presParOf" srcId="{58149CF7-9A76-49EA-9974-36163C4FB2EE}" destId="{F16A4963-21FD-4882-9C27-7CA572869175}" srcOrd="5" destOrd="0" presId="urn:microsoft.com/office/officeart/2008/layout/VerticalCurvedList"/>
    <dgm:cxn modelId="{F4AA81CD-6981-48A7-9761-0257DB36793F}" type="presParOf" srcId="{58149CF7-9A76-49EA-9974-36163C4FB2EE}" destId="{57ACDB3D-138B-4E27-8A12-F78D20DF660D}" srcOrd="6" destOrd="0" presId="urn:microsoft.com/office/officeart/2008/layout/VerticalCurvedList"/>
    <dgm:cxn modelId="{08C739D4-4D80-4F64-8AC3-56F289240022}" type="presParOf" srcId="{57ACDB3D-138B-4E27-8A12-F78D20DF660D}" destId="{C328C2E3-4FF0-4480-B5CC-35981EE6240B}" srcOrd="0" destOrd="0" presId="urn:microsoft.com/office/officeart/2008/layout/VerticalCurvedList"/>
    <dgm:cxn modelId="{155AD8B8-FE75-428A-BFD4-1ECC052E3012}" type="presParOf" srcId="{58149CF7-9A76-49EA-9974-36163C4FB2EE}" destId="{D2562451-9469-40B8-8F75-E207F377A7AD}" srcOrd="7" destOrd="0" presId="urn:microsoft.com/office/officeart/2008/layout/VerticalCurvedList"/>
    <dgm:cxn modelId="{1CF572E4-DAAC-4E05-A07A-AFF1BC597733}" type="presParOf" srcId="{58149CF7-9A76-49EA-9974-36163C4FB2EE}" destId="{049D5FFE-BF7A-472B-941E-F8125B142115}" srcOrd="8" destOrd="0" presId="urn:microsoft.com/office/officeart/2008/layout/VerticalCurvedList"/>
    <dgm:cxn modelId="{61FFE166-079C-4E87-B358-0E7DD97F3040}" type="presParOf" srcId="{049D5FFE-BF7A-472B-941E-F8125B142115}" destId="{DF84D909-BBCC-4313-A7C0-E4A2B09A88A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EA223D-91D3-4CFB-886B-755222853DD5}"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0D47C5A7-9777-4E59-8502-EC6D8A280A2C}">
      <dgm:prSet phldrT="[Text]"/>
      <dgm:spPr/>
      <dgm:t>
        <a:bodyPr/>
        <a:lstStyle/>
        <a:p>
          <a:r>
            <a:rPr lang="en-US" dirty="0"/>
            <a:t>Evaluating Memory Loss, Cognitive Changes, &amp; Behavioral Changes</a:t>
          </a:r>
        </a:p>
      </dgm:t>
    </dgm:pt>
    <dgm:pt modelId="{BBBDB1AF-96B3-4A1F-B53F-D03416998148}" type="parTrans" cxnId="{ADA84BC9-827B-4601-956A-C94397731783}">
      <dgm:prSet/>
      <dgm:spPr/>
      <dgm:t>
        <a:bodyPr/>
        <a:lstStyle/>
        <a:p>
          <a:endParaRPr lang="en-US"/>
        </a:p>
      </dgm:t>
    </dgm:pt>
    <dgm:pt modelId="{5A021117-A929-42C4-B4AD-8142E05DCD0E}" type="sibTrans" cxnId="{ADA84BC9-827B-4601-956A-C94397731783}">
      <dgm:prSet/>
      <dgm:spPr/>
      <dgm:t>
        <a:bodyPr/>
        <a:lstStyle/>
        <a:p>
          <a:endParaRPr lang="en-US"/>
        </a:p>
      </dgm:t>
    </dgm:pt>
    <dgm:pt modelId="{1364B2D6-535D-47D1-9DA3-E8049E41365F}">
      <dgm:prSet phldrT="[Text]"/>
      <dgm:spPr/>
      <dgm:t>
        <a:bodyPr/>
        <a:lstStyle/>
        <a:p>
          <a:r>
            <a:rPr lang="en-US" dirty="0">
              <a:solidFill>
                <a:srgbClr val="FFFF00"/>
              </a:solidFill>
            </a:rPr>
            <a:t>Assessed comprehensively a minimum of every 6 months (CDS) </a:t>
          </a:r>
          <a:r>
            <a:rPr lang="en-US" dirty="0">
              <a:solidFill>
                <a:schemeClr val="bg1"/>
              </a:solidFill>
            </a:rPr>
            <a:t>–</a:t>
          </a:r>
        </a:p>
        <a:p>
          <a:r>
            <a:rPr lang="en-US" dirty="0"/>
            <a:t>Multi-systems review inclusive of for short term memory recall, and procedural recall, executive functioning, behavioral changes, cognition changes, health and welfare, safety, falls indicators, medical care and consumer goals</a:t>
          </a:r>
        </a:p>
        <a:p>
          <a:endParaRPr lang="en-US" dirty="0"/>
        </a:p>
        <a:p>
          <a:r>
            <a:rPr lang="en-US" dirty="0">
              <a:solidFill>
                <a:srgbClr val="FFFF00"/>
              </a:solidFill>
            </a:rPr>
            <a:t>Includes Memory Loss Screening</a:t>
          </a:r>
          <a:r>
            <a:rPr lang="en-US" dirty="0"/>
            <a:t> – </a:t>
          </a:r>
        </a:p>
        <a:p>
          <a:r>
            <a:rPr lang="en-US" dirty="0"/>
            <a:t>reviewed with consumers without ADRD or who have not previously scored lower than 2, conducted at least annually or as needed </a:t>
          </a:r>
        </a:p>
      </dgm:t>
    </dgm:pt>
    <dgm:pt modelId="{29D1154E-C081-46C4-8F7A-D1F91C86FE6A}" type="parTrans" cxnId="{49361511-7DAB-4A0B-B501-2EF6867FBB3A}">
      <dgm:prSet/>
      <dgm:spPr/>
      <dgm:t>
        <a:bodyPr/>
        <a:lstStyle/>
        <a:p>
          <a:endParaRPr lang="en-US"/>
        </a:p>
      </dgm:t>
    </dgm:pt>
    <dgm:pt modelId="{68D6ED08-49B6-49E3-A427-775CDA4DAF65}" type="sibTrans" cxnId="{49361511-7DAB-4A0B-B501-2EF6867FBB3A}">
      <dgm:prSet/>
      <dgm:spPr/>
      <dgm:t>
        <a:bodyPr/>
        <a:lstStyle/>
        <a:p>
          <a:endParaRPr lang="en-US"/>
        </a:p>
      </dgm:t>
    </dgm:pt>
    <dgm:pt modelId="{579C97E6-C99B-47F6-ACD6-A1272FC06B6B}">
      <dgm:prSet phldrT="[Text]"/>
      <dgm:spPr/>
      <dgm:t>
        <a:bodyPr/>
        <a:lstStyle/>
        <a:p>
          <a:r>
            <a:rPr lang="en-US" dirty="0">
              <a:solidFill>
                <a:srgbClr val="FFFF00"/>
              </a:solidFill>
            </a:rPr>
            <a:t>Home visits every 2-3 months in addition to CDS assessment visits</a:t>
          </a:r>
          <a:r>
            <a:rPr lang="en-US" dirty="0"/>
            <a:t>– </a:t>
          </a:r>
        </a:p>
        <a:p>
          <a:r>
            <a:rPr lang="en-US" dirty="0"/>
            <a:t>based on acuity, risk, support system, includes questions related to short term memory recall, procedural memory, behavior and cognition and consumer goals</a:t>
          </a:r>
        </a:p>
      </dgm:t>
    </dgm:pt>
    <dgm:pt modelId="{85D18BC8-7112-4B7D-85A1-056861E539B5}" type="parTrans" cxnId="{F94A3EDF-0382-4766-AA49-D587AF32EDCF}">
      <dgm:prSet/>
      <dgm:spPr/>
      <dgm:t>
        <a:bodyPr/>
        <a:lstStyle/>
        <a:p>
          <a:endParaRPr lang="en-US"/>
        </a:p>
      </dgm:t>
    </dgm:pt>
    <dgm:pt modelId="{9237E2C5-ABEA-46BF-B884-F66C51612D3A}" type="sibTrans" cxnId="{F94A3EDF-0382-4766-AA49-D587AF32EDCF}">
      <dgm:prSet/>
      <dgm:spPr/>
      <dgm:t>
        <a:bodyPr/>
        <a:lstStyle/>
        <a:p>
          <a:endParaRPr lang="en-US"/>
        </a:p>
      </dgm:t>
    </dgm:pt>
    <dgm:pt modelId="{1A7CD893-E61C-4BA8-B790-880732A82938}">
      <dgm:prSet phldrT="[Text]"/>
      <dgm:spPr/>
      <dgm:t>
        <a:bodyPr/>
        <a:lstStyle/>
        <a:p>
          <a:pPr>
            <a:buFont typeface="Arial" panose="020B0604020202020204" pitchFamily="34" charset="0"/>
            <a:buChar char="•"/>
          </a:pPr>
          <a:r>
            <a:rPr lang="en-US">
              <a:solidFill>
                <a:srgbClr val="FFFF00"/>
              </a:solidFill>
            </a:rPr>
            <a:t>Situational impromptu status changes visits, as needed occurrence </a:t>
          </a:r>
          <a:r>
            <a:rPr lang="en-US"/>
            <a:t>– </a:t>
          </a:r>
        </a:p>
        <a:p>
          <a:pPr>
            <a:buFont typeface="Arial" panose="020B0604020202020204" pitchFamily="34" charset="0"/>
            <a:buChar char="•"/>
          </a:pPr>
          <a:r>
            <a:rPr lang="en-US"/>
            <a:t>Consumer’s cognitive status</a:t>
          </a:r>
        </a:p>
        <a:p>
          <a:pPr>
            <a:buFont typeface="Arial" panose="020B0604020202020204" pitchFamily="34" charset="0"/>
            <a:buChar char="•"/>
          </a:pPr>
          <a:r>
            <a:rPr lang="en-US"/>
            <a:t>Change in memory, physical/cognitive functioning or behavioral functioning</a:t>
          </a:r>
        </a:p>
        <a:p>
          <a:pPr>
            <a:buFont typeface="Arial" panose="020B0604020202020204" pitchFamily="34" charset="0"/>
            <a:buChar char="•"/>
          </a:pPr>
          <a:r>
            <a:rPr lang="en-US"/>
            <a:t>Initiated through ASAP, direct service provider, community partners, family</a:t>
          </a:r>
          <a:endParaRPr lang="en-US" dirty="0"/>
        </a:p>
      </dgm:t>
    </dgm:pt>
    <dgm:pt modelId="{1785F0DC-1178-4160-9752-F24A593F3975}" type="parTrans" cxnId="{F24DE04E-937F-4126-B5B7-F841FAF2BF29}">
      <dgm:prSet/>
      <dgm:spPr/>
      <dgm:t>
        <a:bodyPr/>
        <a:lstStyle/>
        <a:p>
          <a:endParaRPr lang="en-US"/>
        </a:p>
      </dgm:t>
    </dgm:pt>
    <dgm:pt modelId="{D2047125-3059-4D5B-A645-652801841923}" type="sibTrans" cxnId="{F24DE04E-937F-4126-B5B7-F841FAF2BF29}">
      <dgm:prSet/>
      <dgm:spPr/>
      <dgm:t>
        <a:bodyPr/>
        <a:lstStyle/>
        <a:p>
          <a:endParaRPr lang="en-US"/>
        </a:p>
      </dgm:t>
    </dgm:pt>
    <dgm:pt modelId="{0D0E46CA-5A88-4451-80C0-F7BED7ACB9DF}" type="pres">
      <dgm:prSet presAssocID="{2CEA223D-91D3-4CFB-886B-755222853DD5}" presName="composite" presStyleCnt="0">
        <dgm:presLayoutVars>
          <dgm:chMax val="1"/>
          <dgm:dir/>
          <dgm:resizeHandles val="exact"/>
        </dgm:presLayoutVars>
      </dgm:prSet>
      <dgm:spPr/>
    </dgm:pt>
    <dgm:pt modelId="{40D0445D-0AEA-4075-81F1-BE1B330ADA11}" type="pres">
      <dgm:prSet presAssocID="{0D47C5A7-9777-4E59-8502-EC6D8A280A2C}" presName="roof" presStyleLbl="dkBgShp" presStyleIdx="0" presStyleCnt="2" custScaleY="103907"/>
      <dgm:spPr/>
    </dgm:pt>
    <dgm:pt modelId="{FE18E458-165B-4E3C-BDD5-5BA0F6693890}" type="pres">
      <dgm:prSet presAssocID="{0D47C5A7-9777-4E59-8502-EC6D8A280A2C}" presName="pillars" presStyleCnt="0"/>
      <dgm:spPr/>
    </dgm:pt>
    <dgm:pt modelId="{C8F3757C-FD06-485D-A6C2-AD1F2B371803}" type="pres">
      <dgm:prSet presAssocID="{0D47C5A7-9777-4E59-8502-EC6D8A280A2C}" presName="pillar1" presStyleLbl="node1" presStyleIdx="0" presStyleCnt="3">
        <dgm:presLayoutVars>
          <dgm:bulletEnabled val="1"/>
        </dgm:presLayoutVars>
      </dgm:prSet>
      <dgm:spPr/>
    </dgm:pt>
    <dgm:pt modelId="{998BE8BE-1C4A-4516-A5C6-AEDB4369783E}" type="pres">
      <dgm:prSet presAssocID="{579C97E6-C99B-47F6-ACD6-A1272FC06B6B}" presName="pillarX" presStyleLbl="node1" presStyleIdx="1" presStyleCnt="3">
        <dgm:presLayoutVars>
          <dgm:bulletEnabled val="1"/>
        </dgm:presLayoutVars>
      </dgm:prSet>
      <dgm:spPr/>
    </dgm:pt>
    <dgm:pt modelId="{5FAF570A-729F-4E5C-ABB0-054DF9715C93}" type="pres">
      <dgm:prSet presAssocID="{1A7CD893-E61C-4BA8-B790-880732A82938}" presName="pillarX" presStyleLbl="node1" presStyleIdx="2" presStyleCnt="3">
        <dgm:presLayoutVars>
          <dgm:bulletEnabled val="1"/>
        </dgm:presLayoutVars>
      </dgm:prSet>
      <dgm:spPr/>
    </dgm:pt>
    <dgm:pt modelId="{CE11ABE9-A814-4D96-B391-904CD08651FD}" type="pres">
      <dgm:prSet presAssocID="{0D47C5A7-9777-4E59-8502-EC6D8A280A2C}" presName="base" presStyleLbl="dkBgShp" presStyleIdx="1" presStyleCnt="2"/>
      <dgm:spPr/>
    </dgm:pt>
  </dgm:ptLst>
  <dgm:cxnLst>
    <dgm:cxn modelId="{DE661104-5E4A-4E10-BC99-422FD5F3EF80}" type="presOf" srcId="{579C97E6-C99B-47F6-ACD6-A1272FC06B6B}" destId="{998BE8BE-1C4A-4516-A5C6-AEDB4369783E}" srcOrd="0" destOrd="0" presId="urn:microsoft.com/office/officeart/2005/8/layout/hList3"/>
    <dgm:cxn modelId="{49361511-7DAB-4A0B-B501-2EF6867FBB3A}" srcId="{0D47C5A7-9777-4E59-8502-EC6D8A280A2C}" destId="{1364B2D6-535D-47D1-9DA3-E8049E41365F}" srcOrd="0" destOrd="0" parTransId="{29D1154E-C081-46C4-8F7A-D1F91C86FE6A}" sibTransId="{68D6ED08-49B6-49E3-A427-775CDA4DAF65}"/>
    <dgm:cxn modelId="{1B87436B-3A88-4B00-B8EC-56C8C4B5D705}" type="presOf" srcId="{1A7CD893-E61C-4BA8-B790-880732A82938}" destId="{5FAF570A-729F-4E5C-ABB0-054DF9715C93}" srcOrd="0" destOrd="0" presId="urn:microsoft.com/office/officeart/2005/8/layout/hList3"/>
    <dgm:cxn modelId="{F24DE04E-937F-4126-B5B7-F841FAF2BF29}" srcId="{0D47C5A7-9777-4E59-8502-EC6D8A280A2C}" destId="{1A7CD893-E61C-4BA8-B790-880732A82938}" srcOrd="2" destOrd="0" parTransId="{1785F0DC-1178-4160-9752-F24A593F3975}" sibTransId="{D2047125-3059-4D5B-A645-652801841923}"/>
    <dgm:cxn modelId="{AA040882-5D4E-46DF-A72F-B62727B09952}" type="presOf" srcId="{0D47C5A7-9777-4E59-8502-EC6D8A280A2C}" destId="{40D0445D-0AEA-4075-81F1-BE1B330ADA11}" srcOrd="0" destOrd="0" presId="urn:microsoft.com/office/officeart/2005/8/layout/hList3"/>
    <dgm:cxn modelId="{1B1BD689-0BAF-4F6B-B82A-962FFED64D09}" type="presOf" srcId="{1364B2D6-535D-47D1-9DA3-E8049E41365F}" destId="{C8F3757C-FD06-485D-A6C2-AD1F2B371803}" srcOrd="0" destOrd="0" presId="urn:microsoft.com/office/officeart/2005/8/layout/hList3"/>
    <dgm:cxn modelId="{ADA84BC9-827B-4601-956A-C94397731783}" srcId="{2CEA223D-91D3-4CFB-886B-755222853DD5}" destId="{0D47C5A7-9777-4E59-8502-EC6D8A280A2C}" srcOrd="0" destOrd="0" parTransId="{BBBDB1AF-96B3-4A1F-B53F-D03416998148}" sibTransId="{5A021117-A929-42C4-B4AD-8142E05DCD0E}"/>
    <dgm:cxn modelId="{843A69D3-3EB2-4FE9-8DE7-DCEA7874DD33}" type="presOf" srcId="{2CEA223D-91D3-4CFB-886B-755222853DD5}" destId="{0D0E46CA-5A88-4451-80C0-F7BED7ACB9DF}" srcOrd="0" destOrd="0" presId="urn:microsoft.com/office/officeart/2005/8/layout/hList3"/>
    <dgm:cxn modelId="{F94A3EDF-0382-4766-AA49-D587AF32EDCF}" srcId="{0D47C5A7-9777-4E59-8502-EC6D8A280A2C}" destId="{579C97E6-C99B-47F6-ACD6-A1272FC06B6B}" srcOrd="1" destOrd="0" parTransId="{85D18BC8-7112-4B7D-85A1-056861E539B5}" sibTransId="{9237E2C5-ABEA-46BF-B884-F66C51612D3A}"/>
    <dgm:cxn modelId="{E437017A-B111-45FF-8CB9-98DA2A4575F4}" type="presParOf" srcId="{0D0E46CA-5A88-4451-80C0-F7BED7ACB9DF}" destId="{40D0445D-0AEA-4075-81F1-BE1B330ADA11}" srcOrd="0" destOrd="0" presId="urn:microsoft.com/office/officeart/2005/8/layout/hList3"/>
    <dgm:cxn modelId="{EBCBEC47-20B5-4181-8411-DCC8895BF430}" type="presParOf" srcId="{0D0E46CA-5A88-4451-80C0-F7BED7ACB9DF}" destId="{FE18E458-165B-4E3C-BDD5-5BA0F6693890}" srcOrd="1" destOrd="0" presId="urn:microsoft.com/office/officeart/2005/8/layout/hList3"/>
    <dgm:cxn modelId="{9FE20D73-271A-47FC-A70D-329BDCDB43A7}" type="presParOf" srcId="{FE18E458-165B-4E3C-BDD5-5BA0F6693890}" destId="{C8F3757C-FD06-485D-A6C2-AD1F2B371803}" srcOrd="0" destOrd="0" presId="urn:microsoft.com/office/officeart/2005/8/layout/hList3"/>
    <dgm:cxn modelId="{BB078CF5-A7B6-4E75-8449-FC411FF7094B}" type="presParOf" srcId="{FE18E458-165B-4E3C-BDD5-5BA0F6693890}" destId="{998BE8BE-1C4A-4516-A5C6-AEDB4369783E}" srcOrd="1" destOrd="0" presId="urn:microsoft.com/office/officeart/2005/8/layout/hList3"/>
    <dgm:cxn modelId="{A8B6AD41-5B21-44D0-8887-1D422EA5D2E5}" type="presParOf" srcId="{FE18E458-165B-4E3C-BDD5-5BA0F6693890}" destId="{5FAF570A-729F-4E5C-ABB0-054DF9715C93}" srcOrd="2" destOrd="0" presId="urn:microsoft.com/office/officeart/2005/8/layout/hList3"/>
    <dgm:cxn modelId="{6742A0BD-1468-4D92-8060-784110CCFBD1}" type="presParOf" srcId="{0D0E46CA-5A88-4451-80C0-F7BED7ACB9DF}" destId="{CE11ABE9-A814-4D96-B391-904CD08651FD}"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38A1FD-7B02-4018-9EBD-C1FDA93CABD3}" type="doc">
      <dgm:prSet loTypeId="urn:microsoft.com/office/officeart/2005/8/layout/rings+Icon" loCatId="relationship" qsTypeId="urn:microsoft.com/office/officeart/2005/8/quickstyle/simple1" qsCatId="simple" csTypeId="urn:microsoft.com/office/officeart/2005/8/colors/accent1_2" csCatId="accent1" phldr="1"/>
      <dgm:spPr/>
      <dgm:t>
        <a:bodyPr/>
        <a:lstStyle/>
        <a:p>
          <a:endParaRPr lang="en-US"/>
        </a:p>
      </dgm:t>
    </dgm:pt>
    <dgm:pt modelId="{842F373A-418B-444F-A4D1-BF73DFA40356}">
      <dgm:prSet phldrT="[Text]" custT="1"/>
      <dgm:spPr/>
      <dgm:t>
        <a:bodyPr/>
        <a:lstStyle/>
        <a:p>
          <a:r>
            <a:rPr lang="en-US" sz="2000" dirty="0"/>
            <a:t>Memory Loss Screening Completed</a:t>
          </a:r>
        </a:p>
      </dgm:t>
    </dgm:pt>
    <dgm:pt modelId="{43E4A9FC-70C7-4F51-AB1C-9F267BC683D1}" type="parTrans" cxnId="{8D603372-D39D-4F00-A360-7E402EE7B072}">
      <dgm:prSet/>
      <dgm:spPr/>
      <dgm:t>
        <a:bodyPr/>
        <a:lstStyle/>
        <a:p>
          <a:endParaRPr lang="en-US"/>
        </a:p>
      </dgm:t>
    </dgm:pt>
    <dgm:pt modelId="{05A55CBE-F052-4FC4-8B04-7481E15CCADA}" type="sibTrans" cxnId="{8D603372-D39D-4F00-A360-7E402EE7B072}">
      <dgm:prSet/>
      <dgm:spPr/>
      <dgm:t>
        <a:bodyPr/>
        <a:lstStyle/>
        <a:p>
          <a:endParaRPr lang="en-US"/>
        </a:p>
      </dgm:t>
    </dgm:pt>
    <dgm:pt modelId="{C93566A5-D2C9-4982-8BDD-74B7F3FE39FD}">
      <dgm:prSet phldrT="[Text]" custT="1"/>
      <dgm:spPr/>
      <dgm:t>
        <a:bodyPr/>
        <a:lstStyle/>
        <a:p>
          <a:r>
            <a:rPr lang="en-US" sz="1600" dirty="0"/>
            <a:t>6 months of the initial State Home Care enrollment</a:t>
          </a:r>
        </a:p>
      </dgm:t>
    </dgm:pt>
    <dgm:pt modelId="{1DEF03C8-63FF-4B29-A1CF-9D4CA6E8EEEF}" type="parTrans" cxnId="{F7B69719-6390-4A2F-B35E-5802AB5780FD}">
      <dgm:prSet/>
      <dgm:spPr/>
      <dgm:t>
        <a:bodyPr/>
        <a:lstStyle/>
        <a:p>
          <a:endParaRPr lang="en-US"/>
        </a:p>
      </dgm:t>
    </dgm:pt>
    <dgm:pt modelId="{F4167ADC-D54F-4136-93E7-7C675E42823E}" type="sibTrans" cxnId="{F7B69719-6390-4A2F-B35E-5802AB5780FD}">
      <dgm:prSet/>
      <dgm:spPr/>
      <dgm:t>
        <a:bodyPr/>
        <a:lstStyle/>
        <a:p>
          <a:endParaRPr lang="en-US"/>
        </a:p>
      </dgm:t>
    </dgm:pt>
    <dgm:pt modelId="{87555793-BD89-4D64-AAAA-ABA9653A956A}">
      <dgm:prSet phldrT="[Text]" custT="1"/>
      <dgm:spPr/>
      <dgm:t>
        <a:bodyPr/>
        <a:lstStyle/>
        <a:p>
          <a:r>
            <a:rPr lang="en-US" sz="1600" dirty="0"/>
            <a:t>Consumers who exhibit signs of decreased cognitive functioning, rescreened (regardless of time since last screen)</a:t>
          </a:r>
        </a:p>
      </dgm:t>
    </dgm:pt>
    <dgm:pt modelId="{C1C86859-29BB-4946-80C8-5936DF588348}" type="parTrans" cxnId="{96A7893F-D85B-409D-BFA4-89251F79AD95}">
      <dgm:prSet/>
      <dgm:spPr/>
      <dgm:t>
        <a:bodyPr/>
        <a:lstStyle/>
        <a:p>
          <a:endParaRPr lang="en-US"/>
        </a:p>
      </dgm:t>
    </dgm:pt>
    <dgm:pt modelId="{EC196F8B-AE12-4DCB-B01F-E1B2E1C7C977}" type="sibTrans" cxnId="{96A7893F-D85B-409D-BFA4-89251F79AD95}">
      <dgm:prSet/>
      <dgm:spPr/>
      <dgm:t>
        <a:bodyPr/>
        <a:lstStyle/>
        <a:p>
          <a:endParaRPr lang="en-US"/>
        </a:p>
      </dgm:t>
    </dgm:pt>
    <dgm:pt modelId="{24677DE7-AA72-4C35-AA14-EEC0E161A080}">
      <dgm:prSet custT="1"/>
      <dgm:spPr/>
      <dgm:t>
        <a:bodyPr/>
        <a:lstStyle/>
        <a:p>
          <a:r>
            <a:rPr lang="en-US" sz="1600" dirty="0"/>
            <a:t>Rescreened annually</a:t>
          </a:r>
        </a:p>
      </dgm:t>
    </dgm:pt>
    <dgm:pt modelId="{A8B9D3A3-BEA4-4E67-B9F0-517D90810F23}" type="parTrans" cxnId="{520B633F-8D09-40D9-9152-FEAB73BC7F51}">
      <dgm:prSet/>
      <dgm:spPr/>
      <dgm:t>
        <a:bodyPr/>
        <a:lstStyle/>
        <a:p>
          <a:endParaRPr lang="en-US"/>
        </a:p>
      </dgm:t>
    </dgm:pt>
    <dgm:pt modelId="{A545FAB0-E205-470E-B74B-654808F4C2B1}" type="sibTrans" cxnId="{520B633F-8D09-40D9-9152-FEAB73BC7F51}">
      <dgm:prSet/>
      <dgm:spPr/>
      <dgm:t>
        <a:bodyPr/>
        <a:lstStyle/>
        <a:p>
          <a:endParaRPr lang="en-US"/>
        </a:p>
      </dgm:t>
    </dgm:pt>
    <dgm:pt modelId="{F17B1271-BCE6-4568-A35B-A37508EEE2FC}">
      <dgm:prSet phldrT="[Text]" custT="1"/>
      <dgm:spPr/>
      <dgm:t>
        <a:bodyPr/>
        <a:lstStyle/>
        <a:p>
          <a:r>
            <a:rPr lang="en-US" sz="1600" dirty="0"/>
            <a:t>Voluntary by the consumer</a:t>
          </a:r>
        </a:p>
      </dgm:t>
    </dgm:pt>
    <dgm:pt modelId="{BEC45225-573E-4941-9E9D-0E3B673C021D}" type="parTrans" cxnId="{BD273B34-10A2-4C8E-9CA3-B84F4DAF7D6A}">
      <dgm:prSet/>
      <dgm:spPr/>
      <dgm:t>
        <a:bodyPr/>
        <a:lstStyle/>
        <a:p>
          <a:endParaRPr lang="en-US"/>
        </a:p>
      </dgm:t>
    </dgm:pt>
    <dgm:pt modelId="{0715A5E9-0503-4D32-85A8-A0E268659635}" type="sibTrans" cxnId="{BD273B34-10A2-4C8E-9CA3-B84F4DAF7D6A}">
      <dgm:prSet/>
      <dgm:spPr/>
      <dgm:t>
        <a:bodyPr/>
        <a:lstStyle/>
        <a:p>
          <a:endParaRPr lang="en-US"/>
        </a:p>
      </dgm:t>
    </dgm:pt>
    <dgm:pt modelId="{03BA1FC4-F059-4A1B-8206-175FBCAE632C}">
      <dgm:prSet custT="1"/>
      <dgm:spPr/>
      <dgm:t>
        <a:bodyPr/>
        <a:lstStyle/>
        <a:p>
          <a:r>
            <a:rPr lang="en-US" sz="1600" dirty="0"/>
            <a:t>High score on initial screen</a:t>
          </a:r>
        </a:p>
      </dgm:t>
    </dgm:pt>
    <dgm:pt modelId="{5CAB466B-5C92-47EB-BEB7-2F83E2B26CB2}" type="parTrans" cxnId="{F472FE93-6326-4707-81F5-1C067B4CE56B}">
      <dgm:prSet/>
      <dgm:spPr/>
      <dgm:t>
        <a:bodyPr/>
        <a:lstStyle/>
        <a:p>
          <a:endParaRPr lang="en-US"/>
        </a:p>
      </dgm:t>
    </dgm:pt>
    <dgm:pt modelId="{9CA66CFC-60AB-402D-98A4-5B30BA08F972}" type="sibTrans" cxnId="{F472FE93-6326-4707-81F5-1C067B4CE56B}">
      <dgm:prSet/>
      <dgm:spPr/>
      <dgm:t>
        <a:bodyPr/>
        <a:lstStyle/>
        <a:p>
          <a:endParaRPr lang="en-US"/>
        </a:p>
      </dgm:t>
    </dgm:pt>
    <dgm:pt modelId="{A945777C-7804-46AD-8281-D1C5E1C263F0}">
      <dgm:prSet custT="1"/>
      <dgm:spPr/>
      <dgm:t>
        <a:bodyPr/>
        <a:lstStyle/>
        <a:p>
          <a:pPr algn="r"/>
          <a:r>
            <a:rPr lang="en-US" sz="2000" dirty="0"/>
            <a:t>Memory Loss Screening Not Completed</a:t>
          </a:r>
        </a:p>
      </dgm:t>
    </dgm:pt>
    <dgm:pt modelId="{E7D879D1-D268-468B-BD02-5531EDF17A24}" type="parTrans" cxnId="{50E0361B-6984-4FBD-A33A-7EE89B083A24}">
      <dgm:prSet/>
      <dgm:spPr/>
      <dgm:t>
        <a:bodyPr/>
        <a:lstStyle/>
        <a:p>
          <a:endParaRPr lang="en-US"/>
        </a:p>
      </dgm:t>
    </dgm:pt>
    <dgm:pt modelId="{9C53140D-188B-4721-AB95-40A8124AEBAA}" type="sibTrans" cxnId="{50E0361B-6984-4FBD-A33A-7EE89B083A24}">
      <dgm:prSet/>
      <dgm:spPr/>
      <dgm:t>
        <a:bodyPr/>
        <a:lstStyle/>
        <a:p>
          <a:endParaRPr lang="en-US"/>
        </a:p>
      </dgm:t>
    </dgm:pt>
    <dgm:pt modelId="{A078D703-4B96-4625-96FC-0AF9AB379103}">
      <dgm:prSet custT="1"/>
      <dgm:spPr/>
      <dgm:t>
        <a:bodyPr/>
        <a:lstStyle/>
        <a:p>
          <a:pPr algn="r"/>
          <a:r>
            <a:rPr lang="en-US" sz="1600" dirty="0"/>
            <a:t>Unless the reason is related to acute treated medical condition (ex: UTI)</a:t>
          </a:r>
        </a:p>
      </dgm:t>
    </dgm:pt>
    <dgm:pt modelId="{ACDBB719-71B3-4FB5-87F8-B43BADE3C01D}" type="parTrans" cxnId="{B4CFE591-73C6-4EA3-BE77-F71BE04E0876}">
      <dgm:prSet/>
      <dgm:spPr/>
      <dgm:t>
        <a:bodyPr/>
        <a:lstStyle/>
        <a:p>
          <a:endParaRPr lang="en-US"/>
        </a:p>
      </dgm:t>
    </dgm:pt>
    <dgm:pt modelId="{28761423-F396-4885-84E5-6DD4260A1217}" type="sibTrans" cxnId="{B4CFE591-73C6-4EA3-BE77-F71BE04E0876}">
      <dgm:prSet/>
      <dgm:spPr/>
      <dgm:t>
        <a:bodyPr/>
        <a:lstStyle/>
        <a:p>
          <a:endParaRPr lang="en-US"/>
        </a:p>
      </dgm:t>
    </dgm:pt>
    <dgm:pt modelId="{E31827AA-00EA-46A6-8E98-1262F74254B1}">
      <dgm:prSet custT="1"/>
      <dgm:spPr/>
      <dgm:t>
        <a:bodyPr/>
        <a:lstStyle/>
        <a:p>
          <a:pPr algn="r"/>
          <a:r>
            <a:rPr lang="en-US" sz="1600" dirty="0"/>
            <a:t>If a consumer scores 2 or below on the initial screen, the screen is not repeated</a:t>
          </a:r>
        </a:p>
      </dgm:t>
    </dgm:pt>
    <dgm:pt modelId="{EAA62392-C09A-4CC4-A6C9-F5BC03DD1964}" type="parTrans" cxnId="{3BE87943-53E8-40E3-B8F6-1B58291C6258}">
      <dgm:prSet/>
      <dgm:spPr/>
      <dgm:t>
        <a:bodyPr/>
        <a:lstStyle/>
        <a:p>
          <a:endParaRPr lang="en-US"/>
        </a:p>
      </dgm:t>
    </dgm:pt>
    <dgm:pt modelId="{46CDA5DD-0594-4D26-B94F-4698A84B7C23}" type="sibTrans" cxnId="{3BE87943-53E8-40E3-B8F6-1B58291C6258}">
      <dgm:prSet/>
      <dgm:spPr/>
      <dgm:t>
        <a:bodyPr/>
        <a:lstStyle/>
        <a:p>
          <a:endParaRPr lang="en-US"/>
        </a:p>
      </dgm:t>
    </dgm:pt>
    <dgm:pt modelId="{D6BF7728-3224-4464-B9C4-B39EDF0C2B6C}">
      <dgm:prSet custT="1"/>
      <dgm:spPr/>
      <dgm:t>
        <a:bodyPr/>
        <a:lstStyle/>
        <a:p>
          <a:r>
            <a:rPr lang="en-US" sz="1600" dirty="0"/>
            <a:t>Deferred (dementia not suspected)</a:t>
          </a:r>
        </a:p>
      </dgm:t>
    </dgm:pt>
    <dgm:pt modelId="{7AF37DE3-990B-4315-8F86-32C84199FC9E}" type="sibTrans" cxnId="{C8BDEA1C-3614-412F-9D1E-26FC10F66520}">
      <dgm:prSet/>
      <dgm:spPr/>
      <dgm:t>
        <a:bodyPr/>
        <a:lstStyle/>
        <a:p>
          <a:endParaRPr lang="en-US"/>
        </a:p>
      </dgm:t>
    </dgm:pt>
    <dgm:pt modelId="{3477EC98-4DDF-4E58-BCB7-4CBC4F82AE46}" type="parTrans" cxnId="{C8BDEA1C-3614-412F-9D1E-26FC10F66520}">
      <dgm:prSet/>
      <dgm:spPr/>
      <dgm:t>
        <a:bodyPr/>
        <a:lstStyle/>
        <a:p>
          <a:endParaRPr lang="en-US"/>
        </a:p>
      </dgm:t>
    </dgm:pt>
    <dgm:pt modelId="{D2D463F6-6724-4322-B34D-F916B12AA6B3}">
      <dgm:prSet custT="1"/>
      <dgm:spPr/>
      <dgm:t>
        <a:bodyPr/>
        <a:lstStyle/>
        <a:p>
          <a:pPr algn="r"/>
          <a:r>
            <a:rPr lang="en-US" sz="1600" dirty="0"/>
            <a:t>Diagnosis of ADRD</a:t>
          </a:r>
        </a:p>
      </dgm:t>
    </dgm:pt>
    <dgm:pt modelId="{3E6C4137-4FBF-484A-921A-81919B32934C}" type="parTrans" cxnId="{E574B4DB-2254-4CCC-87B3-331762186A91}">
      <dgm:prSet/>
      <dgm:spPr/>
      <dgm:t>
        <a:bodyPr/>
        <a:lstStyle/>
        <a:p>
          <a:endParaRPr lang="en-US"/>
        </a:p>
      </dgm:t>
    </dgm:pt>
    <dgm:pt modelId="{BA935C65-6675-4827-88EE-6EB75071BDAA}" type="sibTrans" cxnId="{E574B4DB-2254-4CCC-87B3-331762186A91}">
      <dgm:prSet/>
      <dgm:spPr/>
      <dgm:t>
        <a:bodyPr/>
        <a:lstStyle/>
        <a:p>
          <a:endParaRPr lang="en-US"/>
        </a:p>
      </dgm:t>
    </dgm:pt>
    <dgm:pt modelId="{154C8DBB-A317-4692-B62C-FB6D9B0773BA}">
      <dgm:prSet custT="1"/>
      <dgm:spPr/>
      <dgm:t>
        <a:bodyPr/>
        <a:lstStyle/>
        <a:p>
          <a:pPr algn="r"/>
          <a:r>
            <a:rPr lang="en-US" sz="1600" dirty="0"/>
            <a:t>Consumer request or refusal</a:t>
          </a:r>
        </a:p>
      </dgm:t>
    </dgm:pt>
    <dgm:pt modelId="{AB6ADD16-2268-43C1-9F1D-B23BE392C428}" type="parTrans" cxnId="{6685FB53-B321-4653-B50D-B44E1E570834}">
      <dgm:prSet/>
      <dgm:spPr/>
      <dgm:t>
        <a:bodyPr/>
        <a:lstStyle/>
        <a:p>
          <a:endParaRPr lang="en-US"/>
        </a:p>
      </dgm:t>
    </dgm:pt>
    <dgm:pt modelId="{D6CEBDB2-241E-4613-954E-F03D78691FB7}" type="sibTrans" cxnId="{6685FB53-B321-4653-B50D-B44E1E570834}">
      <dgm:prSet/>
      <dgm:spPr/>
      <dgm:t>
        <a:bodyPr/>
        <a:lstStyle/>
        <a:p>
          <a:endParaRPr lang="en-US"/>
        </a:p>
      </dgm:t>
    </dgm:pt>
    <dgm:pt modelId="{C715FB07-0CEB-4341-B5BB-33E0FB82EFE2}">
      <dgm:prSet custT="1"/>
      <dgm:spPr/>
      <dgm:t>
        <a:bodyPr/>
        <a:lstStyle/>
        <a:p>
          <a:pPr algn="r"/>
          <a:r>
            <a:rPr lang="en-US" sz="1600" dirty="0"/>
            <a:t>Presents challenge to individuals (analog clocks, drawing/writing)</a:t>
          </a:r>
        </a:p>
      </dgm:t>
    </dgm:pt>
    <dgm:pt modelId="{1C88084C-6DD1-46B1-ADE7-1FDBF6A32ECC}" type="parTrans" cxnId="{BBAF1317-1328-4A2D-AE60-C487610B3C1B}">
      <dgm:prSet/>
      <dgm:spPr/>
      <dgm:t>
        <a:bodyPr/>
        <a:lstStyle/>
        <a:p>
          <a:endParaRPr lang="en-US"/>
        </a:p>
      </dgm:t>
    </dgm:pt>
    <dgm:pt modelId="{576B9FB8-4D9A-45EB-BF79-C036465C5E0D}" type="sibTrans" cxnId="{BBAF1317-1328-4A2D-AE60-C487610B3C1B}">
      <dgm:prSet/>
      <dgm:spPr/>
      <dgm:t>
        <a:bodyPr/>
        <a:lstStyle/>
        <a:p>
          <a:endParaRPr lang="en-US"/>
        </a:p>
      </dgm:t>
    </dgm:pt>
    <dgm:pt modelId="{230C5AB1-2F3A-4541-99CB-72BCFBA2BFE1}" type="pres">
      <dgm:prSet presAssocID="{8338A1FD-7B02-4018-9EBD-C1FDA93CABD3}" presName="Name0" presStyleCnt="0">
        <dgm:presLayoutVars>
          <dgm:chMax val="7"/>
          <dgm:dir/>
          <dgm:resizeHandles val="exact"/>
        </dgm:presLayoutVars>
      </dgm:prSet>
      <dgm:spPr/>
    </dgm:pt>
    <dgm:pt modelId="{001EB360-7105-48C2-A500-0FDE040AFA40}" type="pres">
      <dgm:prSet presAssocID="{8338A1FD-7B02-4018-9EBD-C1FDA93CABD3}" presName="ellipse1" presStyleLbl="vennNode1" presStyleIdx="0" presStyleCnt="2" custScaleX="140607" custScaleY="133646" custLinFactNeighborX="-36129" custLinFactNeighborY="20766">
        <dgm:presLayoutVars>
          <dgm:bulletEnabled val="1"/>
        </dgm:presLayoutVars>
      </dgm:prSet>
      <dgm:spPr/>
    </dgm:pt>
    <dgm:pt modelId="{60C1C959-B712-435C-B6C9-DE4C9A2DA1E0}" type="pres">
      <dgm:prSet presAssocID="{8338A1FD-7B02-4018-9EBD-C1FDA93CABD3}" presName="ellipse2" presStyleLbl="vennNode1" presStyleIdx="1" presStyleCnt="2" custScaleX="141525" custScaleY="137535" custLinFactNeighborX="31578" custLinFactNeighborY="-14808">
        <dgm:presLayoutVars>
          <dgm:bulletEnabled val="1"/>
        </dgm:presLayoutVars>
      </dgm:prSet>
      <dgm:spPr/>
    </dgm:pt>
  </dgm:ptLst>
  <dgm:cxnLst>
    <dgm:cxn modelId="{BBAF1317-1328-4A2D-AE60-C487610B3C1B}" srcId="{A945777C-7804-46AD-8281-D1C5E1C263F0}" destId="{C715FB07-0CEB-4341-B5BB-33E0FB82EFE2}" srcOrd="4" destOrd="0" parTransId="{1C88084C-6DD1-46B1-ADE7-1FDBF6A32ECC}" sibTransId="{576B9FB8-4D9A-45EB-BF79-C036465C5E0D}"/>
    <dgm:cxn modelId="{F7B69719-6390-4A2F-B35E-5802AB5780FD}" srcId="{842F373A-418B-444F-A4D1-BF73DFA40356}" destId="{C93566A5-D2C9-4982-8BDD-74B7F3FE39FD}" srcOrd="1" destOrd="0" parTransId="{1DEF03C8-63FF-4B29-A1CF-9D4CA6E8EEEF}" sibTransId="{F4167ADC-D54F-4136-93E7-7C675E42823E}"/>
    <dgm:cxn modelId="{6527AF19-8E9E-4DA5-9279-DAA7EA7B54EA}" type="presOf" srcId="{842F373A-418B-444F-A4D1-BF73DFA40356}" destId="{001EB360-7105-48C2-A500-0FDE040AFA40}" srcOrd="0" destOrd="0" presId="urn:microsoft.com/office/officeart/2005/8/layout/rings+Icon"/>
    <dgm:cxn modelId="{50E0361B-6984-4FBD-A33A-7EE89B083A24}" srcId="{8338A1FD-7B02-4018-9EBD-C1FDA93CABD3}" destId="{A945777C-7804-46AD-8281-D1C5E1C263F0}" srcOrd="1" destOrd="0" parTransId="{E7D879D1-D268-468B-BD02-5531EDF17A24}" sibTransId="{9C53140D-188B-4721-AB95-40A8124AEBAA}"/>
    <dgm:cxn modelId="{C8BDEA1C-3614-412F-9D1E-26FC10F66520}" srcId="{24677DE7-AA72-4C35-AA14-EEC0E161A080}" destId="{D6BF7728-3224-4464-B9C4-B39EDF0C2B6C}" srcOrd="1" destOrd="0" parTransId="{3477EC98-4DDF-4E58-BCB7-4CBC4F82AE46}" sibTransId="{7AF37DE3-990B-4315-8F86-32C84199FC9E}"/>
    <dgm:cxn modelId="{42301A2D-6120-4151-9229-BF0B1E79C2E8}" type="presOf" srcId="{C715FB07-0CEB-4341-B5BB-33E0FB82EFE2}" destId="{60C1C959-B712-435C-B6C9-DE4C9A2DA1E0}" srcOrd="0" destOrd="5" presId="urn:microsoft.com/office/officeart/2005/8/layout/rings+Icon"/>
    <dgm:cxn modelId="{BD273B34-10A2-4C8E-9CA3-B84F4DAF7D6A}" srcId="{842F373A-418B-444F-A4D1-BF73DFA40356}" destId="{F17B1271-BCE6-4568-A35B-A37508EEE2FC}" srcOrd="0" destOrd="0" parTransId="{BEC45225-573E-4941-9E9D-0E3B673C021D}" sibTransId="{0715A5E9-0503-4D32-85A8-A0E268659635}"/>
    <dgm:cxn modelId="{520B633F-8D09-40D9-9152-FEAB73BC7F51}" srcId="{842F373A-418B-444F-A4D1-BF73DFA40356}" destId="{24677DE7-AA72-4C35-AA14-EEC0E161A080}" srcOrd="3" destOrd="0" parTransId="{A8B9D3A3-BEA4-4E67-B9F0-517D90810F23}" sibTransId="{A545FAB0-E205-470E-B74B-654808F4C2B1}"/>
    <dgm:cxn modelId="{96A7893F-D85B-409D-BFA4-89251F79AD95}" srcId="{842F373A-418B-444F-A4D1-BF73DFA40356}" destId="{87555793-BD89-4D64-AAAA-ABA9653A956A}" srcOrd="2" destOrd="0" parTransId="{C1C86859-29BB-4946-80C8-5936DF588348}" sibTransId="{EC196F8B-AE12-4DCB-B01F-E1B2E1C7C977}"/>
    <dgm:cxn modelId="{A335015C-F004-4175-A884-6D3FD23C7186}" type="presOf" srcId="{03BA1FC4-F059-4A1B-8206-175FBCAE632C}" destId="{001EB360-7105-48C2-A500-0FDE040AFA40}" srcOrd="0" destOrd="5" presId="urn:microsoft.com/office/officeart/2005/8/layout/rings+Icon"/>
    <dgm:cxn modelId="{8D2CFE5C-3AF5-4324-B383-DFD106171751}" type="presOf" srcId="{E31827AA-00EA-46A6-8E98-1262F74254B1}" destId="{60C1C959-B712-435C-B6C9-DE4C9A2DA1E0}" srcOrd="0" destOrd="1" presId="urn:microsoft.com/office/officeart/2005/8/layout/rings+Icon"/>
    <dgm:cxn modelId="{56BD0A41-A0A7-434E-BAA8-9CA7CF79B083}" type="presOf" srcId="{D2D463F6-6724-4322-B34D-F916B12AA6B3}" destId="{60C1C959-B712-435C-B6C9-DE4C9A2DA1E0}" srcOrd="0" destOrd="3" presId="urn:microsoft.com/office/officeart/2005/8/layout/rings+Icon"/>
    <dgm:cxn modelId="{3BE87943-53E8-40E3-B8F6-1B58291C6258}" srcId="{A945777C-7804-46AD-8281-D1C5E1C263F0}" destId="{E31827AA-00EA-46A6-8E98-1262F74254B1}" srcOrd="0" destOrd="0" parTransId="{EAA62392-C09A-4CC4-A6C9-F5BC03DD1964}" sibTransId="{46CDA5DD-0594-4D26-B94F-4698A84B7C23}"/>
    <dgm:cxn modelId="{65186A4E-39E4-4ABF-B7FF-C905F03D6FAF}" type="presOf" srcId="{24677DE7-AA72-4C35-AA14-EEC0E161A080}" destId="{001EB360-7105-48C2-A500-0FDE040AFA40}" srcOrd="0" destOrd="4" presId="urn:microsoft.com/office/officeart/2005/8/layout/rings+Icon"/>
    <dgm:cxn modelId="{8D603372-D39D-4F00-A360-7E402EE7B072}" srcId="{8338A1FD-7B02-4018-9EBD-C1FDA93CABD3}" destId="{842F373A-418B-444F-A4D1-BF73DFA40356}" srcOrd="0" destOrd="0" parTransId="{43E4A9FC-70C7-4F51-AB1C-9F267BC683D1}" sibTransId="{05A55CBE-F052-4FC4-8B04-7481E15CCADA}"/>
    <dgm:cxn modelId="{6685FB53-B321-4653-B50D-B44E1E570834}" srcId="{A945777C-7804-46AD-8281-D1C5E1C263F0}" destId="{154C8DBB-A317-4692-B62C-FB6D9B0773BA}" srcOrd="3" destOrd="0" parTransId="{AB6ADD16-2268-43C1-9F1D-B23BE392C428}" sibTransId="{D6CEBDB2-241E-4613-954E-F03D78691FB7}"/>
    <dgm:cxn modelId="{B4CFE591-73C6-4EA3-BE77-F71BE04E0876}" srcId="{A945777C-7804-46AD-8281-D1C5E1C263F0}" destId="{A078D703-4B96-4625-96FC-0AF9AB379103}" srcOrd="1" destOrd="0" parTransId="{ACDBB719-71B3-4FB5-87F8-B43BADE3C01D}" sibTransId="{28761423-F396-4885-84E5-6DD4260A1217}"/>
    <dgm:cxn modelId="{F472FE93-6326-4707-81F5-1C067B4CE56B}" srcId="{24677DE7-AA72-4C35-AA14-EEC0E161A080}" destId="{03BA1FC4-F059-4A1B-8206-175FBCAE632C}" srcOrd="0" destOrd="0" parTransId="{5CAB466B-5C92-47EB-BEB7-2F83E2B26CB2}" sibTransId="{9CA66CFC-60AB-402D-98A4-5B30BA08F972}"/>
    <dgm:cxn modelId="{6CB0ADA1-2189-46DA-B4DE-565B88151FD1}" type="presOf" srcId="{8338A1FD-7B02-4018-9EBD-C1FDA93CABD3}" destId="{230C5AB1-2F3A-4541-99CB-72BCFBA2BFE1}" srcOrd="0" destOrd="0" presId="urn:microsoft.com/office/officeart/2005/8/layout/rings+Icon"/>
    <dgm:cxn modelId="{5A1D70B3-E3D3-4343-9545-5A9FDC22DD02}" type="presOf" srcId="{154C8DBB-A317-4692-B62C-FB6D9B0773BA}" destId="{60C1C959-B712-435C-B6C9-DE4C9A2DA1E0}" srcOrd="0" destOrd="4" presId="urn:microsoft.com/office/officeart/2005/8/layout/rings+Icon"/>
    <dgm:cxn modelId="{C2898BB6-7FB6-40F5-93DD-6183976CC7AB}" type="presOf" srcId="{C93566A5-D2C9-4982-8BDD-74B7F3FE39FD}" destId="{001EB360-7105-48C2-A500-0FDE040AFA40}" srcOrd="0" destOrd="2" presId="urn:microsoft.com/office/officeart/2005/8/layout/rings+Icon"/>
    <dgm:cxn modelId="{466D2EBA-D028-417A-8298-7259B09972E3}" type="presOf" srcId="{D6BF7728-3224-4464-B9C4-B39EDF0C2B6C}" destId="{001EB360-7105-48C2-A500-0FDE040AFA40}" srcOrd="0" destOrd="6" presId="urn:microsoft.com/office/officeart/2005/8/layout/rings+Icon"/>
    <dgm:cxn modelId="{5C6F94C0-D352-4FE0-9EFE-B003D4A37EB1}" type="presOf" srcId="{A078D703-4B96-4625-96FC-0AF9AB379103}" destId="{60C1C959-B712-435C-B6C9-DE4C9A2DA1E0}" srcOrd="0" destOrd="2" presId="urn:microsoft.com/office/officeart/2005/8/layout/rings+Icon"/>
    <dgm:cxn modelId="{E574B4DB-2254-4CCC-87B3-331762186A91}" srcId="{A945777C-7804-46AD-8281-D1C5E1C263F0}" destId="{D2D463F6-6724-4322-B34D-F916B12AA6B3}" srcOrd="2" destOrd="0" parTransId="{3E6C4137-4FBF-484A-921A-81919B32934C}" sibTransId="{BA935C65-6675-4827-88EE-6EB75071BDAA}"/>
    <dgm:cxn modelId="{2B31A7E7-CDB5-4DBC-A410-AC6701D92487}" type="presOf" srcId="{87555793-BD89-4D64-AAAA-ABA9653A956A}" destId="{001EB360-7105-48C2-A500-0FDE040AFA40}" srcOrd="0" destOrd="3" presId="urn:microsoft.com/office/officeart/2005/8/layout/rings+Icon"/>
    <dgm:cxn modelId="{768920F4-E731-4C6C-A85D-83E17A97AFEE}" type="presOf" srcId="{F17B1271-BCE6-4568-A35B-A37508EEE2FC}" destId="{001EB360-7105-48C2-A500-0FDE040AFA40}" srcOrd="0" destOrd="1" presId="urn:microsoft.com/office/officeart/2005/8/layout/rings+Icon"/>
    <dgm:cxn modelId="{8AC22EFD-F752-4A67-BB32-03713443FACD}" type="presOf" srcId="{A945777C-7804-46AD-8281-D1C5E1C263F0}" destId="{60C1C959-B712-435C-B6C9-DE4C9A2DA1E0}" srcOrd="0" destOrd="0" presId="urn:microsoft.com/office/officeart/2005/8/layout/rings+Icon"/>
    <dgm:cxn modelId="{7AFC2391-627B-4D85-BBCC-42EE16AD1599}" type="presParOf" srcId="{230C5AB1-2F3A-4541-99CB-72BCFBA2BFE1}" destId="{001EB360-7105-48C2-A500-0FDE040AFA40}" srcOrd="0" destOrd="0" presId="urn:microsoft.com/office/officeart/2005/8/layout/rings+Icon"/>
    <dgm:cxn modelId="{70EEAF11-D37F-46A8-BA82-3EC0D5BF781B}" type="presParOf" srcId="{230C5AB1-2F3A-4541-99CB-72BCFBA2BFE1}" destId="{60C1C959-B712-435C-B6C9-DE4C9A2DA1E0}" srcOrd="1"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802887-FAB9-4941-8745-39A51A1540E2}"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003B5219-AEB1-4025-AB25-ED6ECBEA96BE}">
      <dgm:prSet phldrT="[Text]" custT="1"/>
      <dgm:spPr/>
      <dgm:t>
        <a:bodyPr/>
        <a:lstStyle/>
        <a:p>
          <a:r>
            <a:rPr lang="en-US" sz="1400" dirty="0"/>
            <a:t>Memory recall, short term, procedural executive functional changes,</a:t>
          </a:r>
        </a:p>
        <a:p>
          <a:r>
            <a:rPr lang="en-US" sz="1400" dirty="0"/>
            <a:t>Behavioral changes,</a:t>
          </a:r>
        </a:p>
        <a:p>
          <a:r>
            <a:rPr lang="en-US" sz="1400" dirty="0"/>
            <a:t>Cognition changes,</a:t>
          </a:r>
        </a:p>
        <a:p>
          <a:r>
            <a:rPr lang="en-US" sz="1400" dirty="0"/>
            <a:t> Memory Loss Screening occurs</a:t>
          </a:r>
        </a:p>
      </dgm:t>
    </dgm:pt>
    <dgm:pt modelId="{05228F53-C6BA-4F68-BDC6-F762C7479B75}" type="parTrans" cxnId="{6B8A6642-F673-45ED-BCB9-4EB4CC6BF61F}">
      <dgm:prSet/>
      <dgm:spPr/>
      <dgm:t>
        <a:bodyPr/>
        <a:lstStyle/>
        <a:p>
          <a:endParaRPr lang="en-US"/>
        </a:p>
      </dgm:t>
    </dgm:pt>
    <dgm:pt modelId="{E6D06018-F9D8-4BBF-99E1-F0E403A725BE}" type="sibTrans" cxnId="{6B8A6642-F673-45ED-BCB9-4EB4CC6BF61F}">
      <dgm:prSet/>
      <dgm:spPr/>
      <dgm:t>
        <a:bodyPr/>
        <a:lstStyle/>
        <a:p>
          <a:endParaRPr lang="en-US"/>
        </a:p>
      </dgm:t>
    </dgm:pt>
    <dgm:pt modelId="{CA859B49-B763-4C18-95E4-956445441B37}">
      <dgm:prSet phldrT="[Text]" custT="1"/>
      <dgm:spPr/>
      <dgm:t>
        <a:bodyPr/>
        <a:lstStyle/>
        <a:p>
          <a:r>
            <a:rPr lang="en-US" sz="1400" dirty="0"/>
            <a:t>Offer consumer follow-up with medical care team -share results of Memory Loss Screen if completed</a:t>
          </a:r>
        </a:p>
      </dgm:t>
    </dgm:pt>
    <dgm:pt modelId="{F3429A01-4C79-4CAA-92E4-441F21C0726C}" type="parTrans" cxnId="{6D4D1EF5-F77D-4DF7-8370-C94B55DB97B8}">
      <dgm:prSet/>
      <dgm:spPr/>
      <dgm:t>
        <a:bodyPr/>
        <a:lstStyle/>
        <a:p>
          <a:endParaRPr lang="en-US"/>
        </a:p>
      </dgm:t>
    </dgm:pt>
    <dgm:pt modelId="{D403C208-C23A-448F-BFC1-F6877C012D08}" type="sibTrans" cxnId="{6D4D1EF5-F77D-4DF7-8370-C94B55DB97B8}">
      <dgm:prSet/>
      <dgm:spPr/>
      <dgm:t>
        <a:bodyPr/>
        <a:lstStyle/>
        <a:p>
          <a:endParaRPr lang="en-US"/>
        </a:p>
      </dgm:t>
    </dgm:pt>
    <dgm:pt modelId="{306D75E0-3DDD-4FD6-BD26-F8DC6AD5CAF8}">
      <dgm:prSet phldrT="[Text]" custT="1"/>
      <dgm:spPr/>
      <dgm:t>
        <a:bodyPr/>
        <a:lstStyle/>
        <a:p>
          <a:r>
            <a:rPr lang="en-US" sz="1400" dirty="0"/>
            <a:t>Offer consumer follow-up with family and/or caregiver(s) -share results of Memory Loss Screen if completed</a:t>
          </a:r>
        </a:p>
      </dgm:t>
    </dgm:pt>
    <dgm:pt modelId="{AC28F704-D7EE-49D4-AAA0-556F5EAF6882}" type="parTrans" cxnId="{1D4562FC-2B78-425F-9379-46D8F132D464}">
      <dgm:prSet/>
      <dgm:spPr/>
      <dgm:t>
        <a:bodyPr/>
        <a:lstStyle/>
        <a:p>
          <a:endParaRPr lang="en-US"/>
        </a:p>
      </dgm:t>
    </dgm:pt>
    <dgm:pt modelId="{3DD001D8-1C95-4901-A861-E733261E1723}" type="sibTrans" cxnId="{1D4562FC-2B78-425F-9379-46D8F132D464}">
      <dgm:prSet/>
      <dgm:spPr/>
      <dgm:t>
        <a:bodyPr/>
        <a:lstStyle/>
        <a:p>
          <a:endParaRPr lang="en-US"/>
        </a:p>
      </dgm:t>
    </dgm:pt>
    <dgm:pt modelId="{D1E9CF90-5060-4032-A99A-558DBFB36126}">
      <dgm:prSet custT="1"/>
      <dgm:spPr/>
      <dgm:t>
        <a:bodyPr/>
        <a:lstStyle/>
        <a:p>
          <a:pPr algn="ctr"/>
          <a:r>
            <a:rPr lang="en-US" sz="1050" dirty="0"/>
            <a:t>If consumer agrees, follow up with Medical care team, Physician, Neurologist</a:t>
          </a:r>
        </a:p>
      </dgm:t>
    </dgm:pt>
    <dgm:pt modelId="{49C30400-B26F-4D68-9D51-0D86EA3427AD}" type="parTrans" cxnId="{9A8B9DBB-537B-46A9-A24A-734AD20255DF}">
      <dgm:prSet/>
      <dgm:spPr/>
      <dgm:t>
        <a:bodyPr/>
        <a:lstStyle/>
        <a:p>
          <a:endParaRPr lang="en-US"/>
        </a:p>
      </dgm:t>
    </dgm:pt>
    <dgm:pt modelId="{9328831A-C3B9-4802-963E-103A745830FC}" type="sibTrans" cxnId="{9A8B9DBB-537B-46A9-A24A-734AD20255DF}">
      <dgm:prSet/>
      <dgm:spPr/>
      <dgm:t>
        <a:bodyPr/>
        <a:lstStyle/>
        <a:p>
          <a:endParaRPr lang="en-US"/>
        </a:p>
      </dgm:t>
    </dgm:pt>
    <dgm:pt modelId="{B5BBB245-63C8-436C-A5F5-7239B10232B4}">
      <dgm:prSet custT="1"/>
      <dgm:spPr/>
      <dgm:t>
        <a:bodyPr/>
        <a:lstStyle/>
        <a:p>
          <a:pPr algn="l"/>
          <a:r>
            <a:rPr lang="en-US" sz="1050" dirty="0"/>
            <a:t>If a Consumer scores 2 or below on the Memory Loss Screening a Notice is sent to medical professional</a:t>
          </a:r>
        </a:p>
      </dgm:t>
    </dgm:pt>
    <dgm:pt modelId="{C9F740A4-147A-485A-B9A1-F59981124839}" type="parTrans" cxnId="{6920941D-F51F-4FAF-B65D-8EA1AD97E0B4}">
      <dgm:prSet/>
      <dgm:spPr/>
      <dgm:t>
        <a:bodyPr/>
        <a:lstStyle/>
        <a:p>
          <a:endParaRPr lang="en-US"/>
        </a:p>
      </dgm:t>
    </dgm:pt>
    <dgm:pt modelId="{ECB85C70-EA00-4FF8-BF0E-267FC93506AC}" type="sibTrans" cxnId="{6920941D-F51F-4FAF-B65D-8EA1AD97E0B4}">
      <dgm:prSet/>
      <dgm:spPr/>
      <dgm:t>
        <a:bodyPr/>
        <a:lstStyle/>
        <a:p>
          <a:endParaRPr lang="en-US"/>
        </a:p>
      </dgm:t>
    </dgm:pt>
    <dgm:pt modelId="{F90D69F4-408C-4069-9E2B-9FCDA962F7E9}">
      <dgm:prSet custT="1"/>
      <dgm:spPr/>
      <dgm:t>
        <a:bodyPr/>
        <a:lstStyle/>
        <a:p>
          <a:pPr algn="l"/>
          <a:r>
            <a:rPr lang="en-US" sz="1050" dirty="0"/>
            <a:t>Conference call with consumer to medical professional during course of home visit</a:t>
          </a:r>
        </a:p>
      </dgm:t>
    </dgm:pt>
    <dgm:pt modelId="{8999ACF8-B326-449A-B1A5-40508BAA50B4}" type="parTrans" cxnId="{EA904651-6E4F-47F1-BCB0-D13018B1A602}">
      <dgm:prSet/>
      <dgm:spPr/>
      <dgm:t>
        <a:bodyPr/>
        <a:lstStyle/>
        <a:p>
          <a:endParaRPr lang="en-US"/>
        </a:p>
      </dgm:t>
    </dgm:pt>
    <dgm:pt modelId="{AC7A057A-45EC-4B65-B79A-D6CDE8E04BCB}" type="sibTrans" cxnId="{EA904651-6E4F-47F1-BCB0-D13018B1A602}">
      <dgm:prSet/>
      <dgm:spPr/>
      <dgm:t>
        <a:bodyPr/>
        <a:lstStyle/>
        <a:p>
          <a:endParaRPr lang="en-US"/>
        </a:p>
      </dgm:t>
    </dgm:pt>
    <dgm:pt modelId="{2ED7321B-C7DD-420F-B0E9-91D19657FAC5}">
      <dgm:prSet custT="1"/>
      <dgm:spPr/>
      <dgm:t>
        <a:bodyPr/>
        <a:lstStyle/>
        <a:p>
          <a:r>
            <a:rPr lang="en-US" sz="1400" dirty="0"/>
            <a:t>Habilitation Therapy: Discussion of available supports and tools to help maintain a quality of life with a memory impairment</a:t>
          </a:r>
        </a:p>
      </dgm:t>
    </dgm:pt>
    <dgm:pt modelId="{B2027E22-D248-409E-A574-6F4833635B64}" type="parTrans" cxnId="{755CE900-524B-436E-B201-F0E3379BA1DE}">
      <dgm:prSet/>
      <dgm:spPr/>
      <dgm:t>
        <a:bodyPr/>
        <a:lstStyle/>
        <a:p>
          <a:endParaRPr lang="en-US"/>
        </a:p>
      </dgm:t>
    </dgm:pt>
    <dgm:pt modelId="{28340529-08F2-4FF1-B46A-20EF0E2E2886}" type="sibTrans" cxnId="{755CE900-524B-436E-B201-F0E3379BA1DE}">
      <dgm:prSet/>
      <dgm:spPr/>
      <dgm:t>
        <a:bodyPr/>
        <a:lstStyle/>
        <a:p>
          <a:endParaRPr lang="en-US"/>
        </a:p>
      </dgm:t>
    </dgm:pt>
    <dgm:pt modelId="{1B06B703-EA95-4A78-A04B-B1A12EF755CC}">
      <dgm:prSet custT="1"/>
      <dgm:spPr/>
      <dgm:t>
        <a:bodyPr/>
        <a:lstStyle/>
        <a:p>
          <a:r>
            <a:rPr lang="en-US" sz="1400" dirty="0"/>
            <a:t>Family Caregiver support program: help caregivers who may be looking for support or guidance.</a:t>
          </a:r>
        </a:p>
      </dgm:t>
    </dgm:pt>
    <dgm:pt modelId="{E90176E5-C3C3-4194-B027-B796F6FEECA1}" type="parTrans" cxnId="{1651DC06-64E4-421A-95DE-E16477875FDF}">
      <dgm:prSet/>
      <dgm:spPr/>
      <dgm:t>
        <a:bodyPr/>
        <a:lstStyle/>
        <a:p>
          <a:endParaRPr lang="en-US"/>
        </a:p>
      </dgm:t>
    </dgm:pt>
    <dgm:pt modelId="{3D0C5823-F2DD-4230-8D51-241F51A39410}" type="sibTrans" cxnId="{1651DC06-64E4-421A-95DE-E16477875FDF}">
      <dgm:prSet/>
      <dgm:spPr/>
      <dgm:t>
        <a:bodyPr/>
        <a:lstStyle/>
        <a:p>
          <a:endParaRPr lang="en-US"/>
        </a:p>
      </dgm:t>
    </dgm:pt>
    <dgm:pt modelId="{B39E239C-789A-47E3-919C-9091D64F979C}">
      <dgm:prSet custT="1"/>
      <dgm:spPr/>
      <dgm:t>
        <a:bodyPr/>
        <a:lstStyle/>
        <a:p>
          <a:r>
            <a:rPr lang="en-US" sz="1400" dirty="0"/>
            <a:t>Educate &amp; Offer additional services: Dementia Counseling, Technology Assistive Devices, Supportive Home Care Aides </a:t>
          </a:r>
        </a:p>
      </dgm:t>
    </dgm:pt>
    <dgm:pt modelId="{746CC2D7-2886-40AD-89F9-5BC6CC815E7B}" type="parTrans" cxnId="{AE049972-58C1-4E4C-8039-3E956318F38A}">
      <dgm:prSet/>
      <dgm:spPr/>
      <dgm:t>
        <a:bodyPr/>
        <a:lstStyle/>
        <a:p>
          <a:endParaRPr lang="en-US"/>
        </a:p>
      </dgm:t>
    </dgm:pt>
    <dgm:pt modelId="{33048900-F317-4B84-96C5-37C7904ABE0A}" type="sibTrans" cxnId="{AE049972-58C1-4E4C-8039-3E956318F38A}">
      <dgm:prSet/>
      <dgm:spPr/>
      <dgm:t>
        <a:bodyPr/>
        <a:lstStyle/>
        <a:p>
          <a:endParaRPr lang="en-US"/>
        </a:p>
      </dgm:t>
    </dgm:pt>
    <dgm:pt modelId="{86489770-5EF4-4806-9723-9B32F2188476}" type="pres">
      <dgm:prSet presAssocID="{A0802887-FAB9-4941-8745-39A51A1540E2}" presName="CompostProcess" presStyleCnt="0">
        <dgm:presLayoutVars>
          <dgm:dir/>
          <dgm:resizeHandles val="exact"/>
        </dgm:presLayoutVars>
      </dgm:prSet>
      <dgm:spPr/>
    </dgm:pt>
    <dgm:pt modelId="{849F775D-461C-45B5-BE91-48B63410BD09}" type="pres">
      <dgm:prSet presAssocID="{A0802887-FAB9-4941-8745-39A51A1540E2}" presName="arrow" presStyleLbl="bgShp" presStyleIdx="0" presStyleCnt="1"/>
      <dgm:spPr/>
    </dgm:pt>
    <dgm:pt modelId="{AE037393-EF55-476E-9672-CB63F2ED7C7A}" type="pres">
      <dgm:prSet presAssocID="{A0802887-FAB9-4941-8745-39A51A1540E2}" presName="linearProcess" presStyleCnt="0"/>
      <dgm:spPr/>
    </dgm:pt>
    <dgm:pt modelId="{F288488C-C09D-47F8-A8A8-3EC07F3BA9E7}" type="pres">
      <dgm:prSet presAssocID="{003B5219-AEB1-4025-AB25-ED6ECBEA96BE}" presName="textNode" presStyleLbl="node1" presStyleIdx="0" presStyleCnt="7" custScaleY="168014">
        <dgm:presLayoutVars>
          <dgm:bulletEnabled val="1"/>
        </dgm:presLayoutVars>
      </dgm:prSet>
      <dgm:spPr/>
    </dgm:pt>
    <dgm:pt modelId="{EBB20DD4-B8A1-4028-AB8E-09D49E04D6D3}" type="pres">
      <dgm:prSet presAssocID="{E6D06018-F9D8-4BBF-99E1-F0E403A725BE}" presName="sibTrans" presStyleCnt="0"/>
      <dgm:spPr/>
    </dgm:pt>
    <dgm:pt modelId="{8E53AA10-96B9-44D9-A31A-B1C0E1CB96B6}" type="pres">
      <dgm:prSet presAssocID="{CA859B49-B763-4C18-95E4-956445441B37}" presName="textNode" presStyleLbl="node1" presStyleIdx="1" presStyleCnt="7" custScaleY="168014">
        <dgm:presLayoutVars>
          <dgm:bulletEnabled val="1"/>
        </dgm:presLayoutVars>
      </dgm:prSet>
      <dgm:spPr/>
    </dgm:pt>
    <dgm:pt modelId="{B9AA936D-92CF-4A64-8B18-48AA5BE44E04}" type="pres">
      <dgm:prSet presAssocID="{D403C208-C23A-448F-BFC1-F6877C012D08}" presName="sibTrans" presStyleCnt="0"/>
      <dgm:spPr/>
    </dgm:pt>
    <dgm:pt modelId="{96C9C047-517C-4908-B728-E37399778B83}" type="pres">
      <dgm:prSet presAssocID="{306D75E0-3DDD-4FD6-BD26-F8DC6AD5CAF8}" presName="textNode" presStyleLbl="node1" presStyleIdx="2" presStyleCnt="7" custScaleY="169643">
        <dgm:presLayoutVars>
          <dgm:bulletEnabled val="1"/>
        </dgm:presLayoutVars>
      </dgm:prSet>
      <dgm:spPr/>
    </dgm:pt>
    <dgm:pt modelId="{4FE79711-A4B7-4978-85AE-B813CCE297A8}" type="pres">
      <dgm:prSet presAssocID="{3DD001D8-1C95-4901-A861-E733261E1723}" presName="sibTrans" presStyleCnt="0"/>
      <dgm:spPr/>
    </dgm:pt>
    <dgm:pt modelId="{FB6F62EF-CAC5-44F5-A39C-BB9BCEFF2F3A}" type="pres">
      <dgm:prSet presAssocID="{D1E9CF90-5060-4032-A99A-558DBFB36126}" presName="textNode" presStyleLbl="node1" presStyleIdx="3" presStyleCnt="7" custScaleY="169331">
        <dgm:presLayoutVars>
          <dgm:bulletEnabled val="1"/>
        </dgm:presLayoutVars>
      </dgm:prSet>
      <dgm:spPr/>
    </dgm:pt>
    <dgm:pt modelId="{979D2303-2468-46FA-B8D3-4C793C912677}" type="pres">
      <dgm:prSet presAssocID="{9328831A-C3B9-4802-963E-103A745830FC}" presName="sibTrans" presStyleCnt="0"/>
      <dgm:spPr/>
    </dgm:pt>
    <dgm:pt modelId="{5D5414AA-FCEA-4DFA-B7BD-2BF335D9422A}" type="pres">
      <dgm:prSet presAssocID="{2ED7321B-C7DD-420F-B0E9-91D19657FAC5}" presName="textNode" presStyleLbl="node1" presStyleIdx="4" presStyleCnt="7" custScaleY="168516">
        <dgm:presLayoutVars>
          <dgm:bulletEnabled val="1"/>
        </dgm:presLayoutVars>
      </dgm:prSet>
      <dgm:spPr/>
    </dgm:pt>
    <dgm:pt modelId="{9617475B-7D23-4323-9BB0-4FFAC4433A90}" type="pres">
      <dgm:prSet presAssocID="{28340529-08F2-4FF1-B46A-20EF0E2E2886}" presName="sibTrans" presStyleCnt="0"/>
      <dgm:spPr/>
    </dgm:pt>
    <dgm:pt modelId="{2C4AB78C-C940-437D-B568-BC4BC60091F7}" type="pres">
      <dgm:prSet presAssocID="{1B06B703-EA95-4A78-A04B-B1A12EF755CC}" presName="textNode" presStyleLbl="node1" presStyleIdx="5" presStyleCnt="7" custScaleY="167701">
        <dgm:presLayoutVars>
          <dgm:bulletEnabled val="1"/>
        </dgm:presLayoutVars>
      </dgm:prSet>
      <dgm:spPr/>
    </dgm:pt>
    <dgm:pt modelId="{CFBBA7FA-1023-44C2-80BF-DC4D736ABED6}" type="pres">
      <dgm:prSet presAssocID="{3D0C5823-F2DD-4230-8D51-241F51A39410}" presName="sibTrans" presStyleCnt="0"/>
      <dgm:spPr/>
    </dgm:pt>
    <dgm:pt modelId="{FB903F07-C443-4DEE-8D4E-749037B7C0F2}" type="pres">
      <dgm:prSet presAssocID="{B39E239C-789A-47E3-919C-9091D64F979C}" presName="textNode" presStyleLbl="node1" presStyleIdx="6" presStyleCnt="7" custScaleY="169331">
        <dgm:presLayoutVars>
          <dgm:bulletEnabled val="1"/>
        </dgm:presLayoutVars>
      </dgm:prSet>
      <dgm:spPr/>
    </dgm:pt>
  </dgm:ptLst>
  <dgm:cxnLst>
    <dgm:cxn modelId="{755CE900-524B-436E-B201-F0E3379BA1DE}" srcId="{A0802887-FAB9-4941-8745-39A51A1540E2}" destId="{2ED7321B-C7DD-420F-B0E9-91D19657FAC5}" srcOrd="4" destOrd="0" parTransId="{B2027E22-D248-409E-A574-6F4833635B64}" sibTransId="{28340529-08F2-4FF1-B46A-20EF0E2E2886}"/>
    <dgm:cxn modelId="{1651DC06-64E4-421A-95DE-E16477875FDF}" srcId="{A0802887-FAB9-4941-8745-39A51A1540E2}" destId="{1B06B703-EA95-4A78-A04B-B1A12EF755CC}" srcOrd="5" destOrd="0" parTransId="{E90176E5-C3C3-4194-B027-B796F6FEECA1}" sibTransId="{3D0C5823-F2DD-4230-8D51-241F51A39410}"/>
    <dgm:cxn modelId="{6920941D-F51F-4FAF-B65D-8EA1AD97E0B4}" srcId="{D1E9CF90-5060-4032-A99A-558DBFB36126}" destId="{B5BBB245-63C8-436C-A5F5-7239B10232B4}" srcOrd="0" destOrd="0" parTransId="{C9F740A4-147A-485A-B9A1-F59981124839}" sibTransId="{ECB85C70-EA00-4FF8-BF0E-267FC93506AC}"/>
    <dgm:cxn modelId="{268BBF26-A9F3-4902-8252-E1F404776D68}" type="presOf" srcId="{1B06B703-EA95-4A78-A04B-B1A12EF755CC}" destId="{2C4AB78C-C940-437D-B568-BC4BC60091F7}" srcOrd="0" destOrd="0" presId="urn:microsoft.com/office/officeart/2005/8/layout/hProcess9"/>
    <dgm:cxn modelId="{6B8A6642-F673-45ED-BCB9-4EB4CC6BF61F}" srcId="{A0802887-FAB9-4941-8745-39A51A1540E2}" destId="{003B5219-AEB1-4025-AB25-ED6ECBEA96BE}" srcOrd="0" destOrd="0" parTransId="{05228F53-C6BA-4F68-BDC6-F762C7479B75}" sibTransId="{E6D06018-F9D8-4BBF-99E1-F0E403A725BE}"/>
    <dgm:cxn modelId="{0D71304B-BF64-47FC-8880-771E326DF6B7}" type="presOf" srcId="{2ED7321B-C7DD-420F-B0E9-91D19657FAC5}" destId="{5D5414AA-FCEA-4DFA-B7BD-2BF335D9422A}" srcOrd="0" destOrd="0" presId="urn:microsoft.com/office/officeart/2005/8/layout/hProcess9"/>
    <dgm:cxn modelId="{DA74B36B-07DA-4A31-A6A0-3731F5F4FD6E}" type="presOf" srcId="{003B5219-AEB1-4025-AB25-ED6ECBEA96BE}" destId="{F288488C-C09D-47F8-A8A8-3EC07F3BA9E7}" srcOrd="0" destOrd="0" presId="urn:microsoft.com/office/officeart/2005/8/layout/hProcess9"/>
    <dgm:cxn modelId="{FEFCF04C-313E-4AFC-9E04-68866994E1AD}" type="presOf" srcId="{A0802887-FAB9-4941-8745-39A51A1540E2}" destId="{86489770-5EF4-4806-9723-9B32F2188476}" srcOrd="0" destOrd="0" presId="urn:microsoft.com/office/officeart/2005/8/layout/hProcess9"/>
    <dgm:cxn modelId="{A04AD26F-B283-4716-BD28-CF7398F6EBDD}" type="presOf" srcId="{F90D69F4-408C-4069-9E2B-9FCDA962F7E9}" destId="{FB6F62EF-CAC5-44F5-A39C-BB9BCEFF2F3A}" srcOrd="0" destOrd="2" presId="urn:microsoft.com/office/officeart/2005/8/layout/hProcess9"/>
    <dgm:cxn modelId="{EA904651-6E4F-47F1-BCB0-D13018B1A602}" srcId="{D1E9CF90-5060-4032-A99A-558DBFB36126}" destId="{F90D69F4-408C-4069-9E2B-9FCDA962F7E9}" srcOrd="1" destOrd="0" parTransId="{8999ACF8-B326-449A-B1A5-40508BAA50B4}" sibTransId="{AC7A057A-45EC-4B65-B79A-D6CDE8E04BCB}"/>
    <dgm:cxn modelId="{AE049972-58C1-4E4C-8039-3E956318F38A}" srcId="{A0802887-FAB9-4941-8745-39A51A1540E2}" destId="{B39E239C-789A-47E3-919C-9091D64F979C}" srcOrd="6" destOrd="0" parTransId="{746CC2D7-2886-40AD-89F9-5BC6CC815E7B}" sibTransId="{33048900-F317-4B84-96C5-37C7904ABE0A}"/>
    <dgm:cxn modelId="{8870FF57-1D53-4E30-921E-CBB140947D6C}" type="presOf" srcId="{CA859B49-B763-4C18-95E4-956445441B37}" destId="{8E53AA10-96B9-44D9-A31A-B1C0E1CB96B6}" srcOrd="0" destOrd="0" presId="urn:microsoft.com/office/officeart/2005/8/layout/hProcess9"/>
    <dgm:cxn modelId="{9A8B9DBB-537B-46A9-A24A-734AD20255DF}" srcId="{A0802887-FAB9-4941-8745-39A51A1540E2}" destId="{D1E9CF90-5060-4032-A99A-558DBFB36126}" srcOrd="3" destOrd="0" parTransId="{49C30400-B26F-4D68-9D51-0D86EA3427AD}" sibTransId="{9328831A-C3B9-4802-963E-103A745830FC}"/>
    <dgm:cxn modelId="{89087AD0-8D46-4B45-B9BC-C351C87217AF}" type="presOf" srcId="{306D75E0-3DDD-4FD6-BD26-F8DC6AD5CAF8}" destId="{96C9C047-517C-4908-B728-E37399778B83}" srcOrd="0" destOrd="0" presId="urn:microsoft.com/office/officeart/2005/8/layout/hProcess9"/>
    <dgm:cxn modelId="{498BAFE2-9150-406E-A557-37127D740EFD}" type="presOf" srcId="{B5BBB245-63C8-436C-A5F5-7239B10232B4}" destId="{FB6F62EF-CAC5-44F5-A39C-BB9BCEFF2F3A}" srcOrd="0" destOrd="1" presId="urn:microsoft.com/office/officeart/2005/8/layout/hProcess9"/>
    <dgm:cxn modelId="{6D4D1EF5-F77D-4DF7-8370-C94B55DB97B8}" srcId="{A0802887-FAB9-4941-8745-39A51A1540E2}" destId="{CA859B49-B763-4C18-95E4-956445441B37}" srcOrd="1" destOrd="0" parTransId="{F3429A01-4C79-4CAA-92E4-441F21C0726C}" sibTransId="{D403C208-C23A-448F-BFC1-F6877C012D08}"/>
    <dgm:cxn modelId="{F3A78EFA-4929-47A8-9254-E5CEBE5EA54C}" type="presOf" srcId="{D1E9CF90-5060-4032-A99A-558DBFB36126}" destId="{FB6F62EF-CAC5-44F5-A39C-BB9BCEFF2F3A}" srcOrd="0" destOrd="0" presId="urn:microsoft.com/office/officeart/2005/8/layout/hProcess9"/>
    <dgm:cxn modelId="{1D4562FC-2B78-425F-9379-46D8F132D464}" srcId="{A0802887-FAB9-4941-8745-39A51A1540E2}" destId="{306D75E0-3DDD-4FD6-BD26-F8DC6AD5CAF8}" srcOrd="2" destOrd="0" parTransId="{AC28F704-D7EE-49D4-AAA0-556F5EAF6882}" sibTransId="{3DD001D8-1C95-4901-A861-E733261E1723}"/>
    <dgm:cxn modelId="{DAAE67FC-AC72-40BC-90A9-4C49F5CAA390}" type="presOf" srcId="{B39E239C-789A-47E3-919C-9091D64F979C}" destId="{FB903F07-C443-4DEE-8D4E-749037B7C0F2}" srcOrd="0" destOrd="0" presId="urn:microsoft.com/office/officeart/2005/8/layout/hProcess9"/>
    <dgm:cxn modelId="{97A1EBFC-807A-42A4-8A02-D21025F56391}" type="presParOf" srcId="{86489770-5EF4-4806-9723-9B32F2188476}" destId="{849F775D-461C-45B5-BE91-48B63410BD09}" srcOrd="0" destOrd="0" presId="urn:microsoft.com/office/officeart/2005/8/layout/hProcess9"/>
    <dgm:cxn modelId="{7DBCA9DA-C292-4CAB-9986-823D10E59D56}" type="presParOf" srcId="{86489770-5EF4-4806-9723-9B32F2188476}" destId="{AE037393-EF55-476E-9672-CB63F2ED7C7A}" srcOrd="1" destOrd="0" presId="urn:microsoft.com/office/officeart/2005/8/layout/hProcess9"/>
    <dgm:cxn modelId="{B69DFCB6-D4A8-4116-AB8C-097A0D10F32A}" type="presParOf" srcId="{AE037393-EF55-476E-9672-CB63F2ED7C7A}" destId="{F288488C-C09D-47F8-A8A8-3EC07F3BA9E7}" srcOrd="0" destOrd="0" presId="urn:microsoft.com/office/officeart/2005/8/layout/hProcess9"/>
    <dgm:cxn modelId="{542E9B78-A795-4013-AA5C-EC9E5B8C3B41}" type="presParOf" srcId="{AE037393-EF55-476E-9672-CB63F2ED7C7A}" destId="{EBB20DD4-B8A1-4028-AB8E-09D49E04D6D3}" srcOrd="1" destOrd="0" presId="urn:microsoft.com/office/officeart/2005/8/layout/hProcess9"/>
    <dgm:cxn modelId="{61D045AF-FE5C-41B0-80F4-2DDC22B24B81}" type="presParOf" srcId="{AE037393-EF55-476E-9672-CB63F2ED7C7A}" destId="{8E53AA10-96B9-44D9-A31A-B1C0E1CB96B6}" srcOrd="2" destOrd="0" presId="urn:microsoft.com/office/officeart/2005/8/layout/hProcess9"/>
    <dgm:cxn modelId="{219BA507-B06E-4F67-87FA-08FE2EEC6315}" type="presParOf" srcId="{AE037393-EF55-476E-9672-CB63F2ED7C7A}" destId="{B9AA936D-92CF-4A64-8B18-48AA5BE44E04}" srcOrd="3" destOrd="0" presId="urn:microsoft.com/office/officeart/2005/8/layout/hProcess9"/>
    <dgm:cxn modelId="{1D2DA388-DA4E-4822-896E-8AD466FF5495}" type="presParOf" srcId="{AE037393-EF55-476E-9672-CB63F2ED7C7A}" destId="{96C9C047-517C-4908-B728-E37399778B83}" srcOrd="4" destOrd="0" presId="urn:microsoft.com/office/officeart/2005/8/layout/hProcess9"/>
    <dgm:cxn modelId="{42D500AD-99A7-41A0-BE99-41867F3A5DE4}" type="presParOf" srcId="{AE037393-EF55-476E-9672-CB63F2ED7C7A}" destId="{4FE79711-A4B7-4978-85AE-B813CCE297A8}" srcOrd="5" destOrd="0" presId="urn:microsoft.com/office/officeart/2005/8/layout/hProcess9"/>
    <dgm:cxn modelId="{C6CACCEE-A6D9-42F5-82FB-59115861A564}" type="presParOf" srcId="{AE037393-EF55-476E-9672-CB63F2ED7C7A}" destId="{FB6F62EF-CAC5-44F5-A39C-BB9BCEFF2F3A}" srcOrd="6" destOrd="0" presId="urn:microsoft.com/office/officeart/2005/8/layout/hProcess9"/>
    <dgm:cxn modelId="{4AD3C9B7-8E33-49FE-AB29-C2D12C2FBE69}" type="presParOf" srcId="{AE037393-EF55-476E-9672-CB63F2ED7C7A}" destId="{979D2303-2468-46FA-B8D3-4C793C912677}" srcOrd="7" destOrd="0" presId="urn:microsoft.com/office/officeart/2005/8/layout/hProcess9"/>
    <dgm:cxn modelId="{32AF8C03-0CF1-4409-B693-4DE8133041D8}" type="presParOf" srcId="{AE037393-EF55-476E-9672-CB63F2ED7C7A}" destId="{5D5414AA-FCEA-4DFA-B7BD-2BF335D9422A}" srcOrd="8" destOrd="0" presId="urn:microsoft.com/office/officeart/2005/8/layout/hProcess9"/>
    <dgm:cxn modelId="{D83DC913-0A10-4476-8B19-DE35703C7357}" type="presParOf" srcId="{AE037393-EF55-476E-9672-CB63F2ED7C7A}" destId="{9617475B-7D23-4323-9BB0-4FFAC4433A90}" srcOrd="9" destOrd="0" presId="urn:microsoft.com/office/officeart/2005/8/layout/hProcess9"/>
    <dgm:cxn modelId="{C5C754B9-261E-49B0-8FAA-07EDE717816E}" type="presParOf" srcId="{AE037393-EF55-476E-9672-CB63F2ED7C7A}" destId="{2C4AB78C-C940-437D-B568-BC4BC60091F7}" srcOrd="10" destOrd="0" presId="urn:microsoft.com/office/officeart/2005/8/layout/hProcess9"/>
    <dgm:cxn modelId="{E8758E2A-04DC-47F5-A058-A98D29BBA61A}" type="presParOf" srcId="{AE037393-EF55-476E-9672-CB63F2ED7C7A}" destId="{CFBBA7FA-1023-44C2-80BF-DC4D736ABED6}" srcOrd="11" destOrd="0" presId="urn:microsoft.com/office/officeart/2005/8/layout/hProcess9"/>
    <dgm:cxn modelId="{7E6F1970-107C-4238-9FD5-7AC43534B822}" type="presParOf" srcId="{AE037393-EF55-476E-9672-CB63F2ED7C7A}" destId="{FB903F07-C443-4DEE-8D4E-749037B7C0F2}"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1C6E7-E44F-4076-B764-D416B1ECEAD8}">
      <dsp:nvSpPr>
        <dsp:cNvPr id="0" name=""/>
        <dsp:cNvSpPr/>
      </dsp:nvSpPr>
      <dsp:spPr>
        <a:xfrm rot="5400000">
          <a:off x="5188911" y="-1988113"/>
          <a:ext cx="1703870" cy="568550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60+ or under 60 with a ADRD diagnosis</a:t>
          </a:r>
        </a:p>
        <a:p>
          <a:pPr marL="114300" lvl="1" indent="-114300" algn="l" defTabSz="666750">
            <a:lnSpc>
              <a:spcPct val="90000"/>
            </a:lnSpc>
            <a:spcBef>
              <a:spcPct val="0"/>
            </a:spcBef>
            <a:spcAft>
              <a:spcPct val="15000"/>
            </a:spcAft>
            <a:buChar char="•"/>
          </a:pPr>
          <a:r>
            <a:rPr lang="en-US" sz="1500" kern="1200" dirty="0"/>
            <a:t>1 Activity of Daily Living Need (ADL) or 6 Instrumental Activity of Daily Living Needs (IADL)</a:t>
          </a:r>
        </a:p>
        <a:p>
          <a:pPr marL="114300" lvl="1" indent="-114300" algn="l" defTabSz="666750">
            <a:lnSpc>
              <a:spcPct val="90000"/>
            </a:lnSpc>
            <a:spcBef>
              <a:spcPct val="0"/>
            </a:spcBef>
            <a:spcAft>
              <a:spcPct val="15000"/>
            </a:spcAft>
            <a:buChar char="•"/>
          </a:pPr>
          <a:r>
            <a:rPr lang="en-US" sz="1500" kern="1200" dirty="0"/>
            <a:t>At Intake - service need for at least 1 ADL or Shopping, Meals or Medication Management, additional interventions/services available</a:t>
          </a:r>
        </a:p>
        <a:p>
          <a:pPr marL="114300" lvl="1" indent="-114300" algn="l" defTabSz="666750">
            <a:lnSpc>
              <a:spcPct val="90000"/>
            </a:lnSpc>
            <a:spcBef>
              <a:spcPct val="0"/>
            </a:spcBef>
            <a:spcAft>
              <a:spcPct val="15000"/>
            </a:spcAft>
            <a:buChar char="•"/>
          </a:pPr>
          <a:r>
            <a:rPr lang="en-US" sz="1500" kern="1200" dirty="0"/>
            <a:t>Any income/ Lives in Massachusetts</a:t>
          </a:r>
        </a:p>
      </dsp:txBody>
      <dsp:txXfrm rot="-5400000">
        <a:off x="3198095" y="85879"/>
        <a:ext cx="5602326" cy="1537518"/>
      </dsp:txXfrm>
    </dsp:sp>
    <dsp:sp modelId="{DE6675C2-0FCA-4FD4-82BA-344077A291EC}">
      <dsp:nvSpPr>
        <dsp:cNvPr id="0" name=""/>
        <dsp:cNvSpPr/>
      </dsp:nvSpPr>
      <dsp:spPr>
        <a:xfrm>
          <a:off x="0" y="6563"/>
          <a:ext cx="3198095" cy="16961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Font typeface="Arial" panose="020B0604020202020204" pitchFamily="34" charset="0"/>
            <a:buNone/>
          </a:pPr>
          <a:r>
            <a:rPr lang="en-US" sz="2800" kern="1200" dirty="0"/>
            <a:t>State Home Care Program Eligibility</a:t>
          </a:r>
        </a:p>
      </dsp:txBody>
      <dsp:txXfrm>
        <a:off x="82799" y="89362"/>
        <a:ext cx="3032497" cy="1530551"/>
      </dsp:txXfrm>
    </dsp:sp>
    <dsp:sp modelId="{5B2CF725-5526-4968-9B35-9054D359D6C7}">
      <dsp:nvSpPr>
        <dsp:cNvPr id="0" name=""/>
        <dsp:cNvSpPr/>
      </dsp:nvSpPr>
      <dsp:spPr>
        <a:xfrm rot="5400000">
          <a:off x="5242783" y="-206074"/>
          <a:ext cx="1607936" cy="569106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Support individual in a community setting</a:t>
          </a:r>
        </a:p>
        <a:p>
          <a:pPr marL="114300" lvl="1" indent="-114300" algn="l" defTabSz="666750">
            <a:lnSpc>
              <a:spcPct val="90000"/>
            </a:lnSpc>
            <a:spcBef>
              <a:spcPct val="0"/>
            </a:spcBef>
            <a:spcAft>
              <a:spcPct val="15000"/>
            </a:spcAft>
            <a:buChar char="•"/>
          </a:pPr>
          <a:r>
            <a:rPr lang="en-US" sz="1500" kern="1200" dirty="0">
              <a:effectLst/>
            </a:rPr>
            <a:t>Successfully age in place </a:t>
          </a:r>
        </a:p>
        <a:p>
          <a:pPr marL="114300" lvl="1" indent="-114300" algn="l" defTabSz="666750">
            <a:lnSpc>
              <a:spcPct val="90000"/>
            </a:lnSpc>
            <a:spcBef>
              <a:spcPct val="0"/>
            </a:spcBef>
            <a:spcAft>
              <a:spcPct val="15000"/>
            </a:spcAft>
            <a:buChar char="•"/>
          </a:pPr>
          <a:r>
            <a:rPr lang="en-US" sz="1500" kern="1200" dirty="0"/>
            <a:t>Offer Person Centered Approach to care</a:t>
          </a:r>
        </a:p>
        <a:p>
          <a:pPr marL="114300" lvl="1" indent="-114300" algn="l" defTabSz="666750">
            <a:lnSpc>
              <a:spcPct val="90000"/>
            </a:lnSpc>
            <a:spcBef>
              <a:spcPct val="0"/>
            </a:spcBef>
            <a:spcAft>
              <a:spcPct val="15000"/>
            </a:spcAft>
            <a:buChar char="•"/>
          </a:pPr>
          <a:r>
            <a:rPr lang="en-US" sz="1500" kern="1200" dirty="0"/>
            <a:t>Provide care management</a:t>
          </a:r>
        </a:p>
        <a:p>
          <a:pPr marL="114300" lvl="1" indent="-114300" algn="l" defTabSz="666750">
            <a:lnSpc>
              <a:spcPct val="90000"/>
            </a:lnSpc>
            <a:spcBef>
              <a:spcPct val="0"/>
            </a:spcBef>
            <a:spcAft>
              <a:spcPct val="15000"/>
            </a:spcAft>
            <a:buChar char="•"/>
          </a:pPr>
          <a:r>
            <a:rPr lang="en-US" sz="1500" kern="1200" dirty="0"/>
            <a:t>Provide In-home supports and services</a:t>
          </a:r>
        </a:p>
        <a:p>
          <a:pPr marL="114300" lvl="1" indent="-114300" algn="l" defTabSz="666750">
            <a:lnSpc>
              <a:spcPct val="90000"/>
            </a:lnSpc>
            <a:spcBef>
              <a:spcPct val="0"/>
            </a:spcBef>
            <a:spcAft>
              <a:spcPct val="15000"/>
            </a:spcAft>
            <a:buChar char="•"/>
          </a:pPr>
          <a:r>
            <a:rPr lang="en-US" sz="1500" kern="1200" dirty="0"/>
            <a:t>Education on public benefits </a:t>
          </a:r>
        </a:p>
      </dsp:txBody>
      <dsp:txXfrm rot="-5400000">
        <a:off x="3201222" y="1913980"/>
        <a:ext cx="5612567" cy="1450950"/>
      </dsp:txXfrm>
    </dsp:sp>
    <dsp:sp modelId="{40FA39C6-5EA1-4E44-9EB9-9A1A9278CBE8}">
      <dsp:nvSpPr>
        <dsp:cNvPr id="0" name=""/>
        <dsp:cNvSpPr/>
      </dsp:nvSpPr>
      <dsp:spPr>
        <a:xfrm>
          <a:off x="0" y="1791381"/>
          <a:ext cx="3201221" cy="16961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Font typeface="Arial" panose="020B0604020202020204" pitchFamily="34" charset="0"/>
            <a:buNone/>
          </a:pPr>
          <a:r>
            <a:rPr lang="en-US" sz="2800" kern="1200" dirty="0"/>
            <a:t>Program Goals</a:t>
          </a:r>
        </a:p>
      </dsp:txBody>
      <dsp:txXfrm>
        <a:off x="82799" y="1874180"/>
        <a:ext cx="3035623" cy="1530551"/>
      </dsp:txXfrm>
    </dsp:sp>
    <dsp:sp modelId="{B8DCD3FB-BD58-4C23-A318-2C67444E1724}">
      <dsp:nvSpPr>
        <dsp:cNvPr id="0" name=""/>
        <dsp:cNvSpPr/>
      </dsp:nvSpPr>
      <dsp:spPr>
        <a:xfrm rot="5400000">
          <a:off x="5240795" y="1574883"/>
          <a:ext cx="1611912" cy="569106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Assessments (scheduled &amp; ad hoc based on status changes)</a:t>
          </a:r>
        </a:p>
        <a:p>
          <a:pPr marL="114300" lvl="1" indent="-114300" algn="l" defTabSz="666750">
            <a:lnSpc>
              <a:spcPct val="90000"/>
            </a:lnSpc>
            <a:spcBef>
              <a:spcPct val="0"/>
            </a:spcBef>
            <a:spcAft>
              <a:spcPct val="15000"/>
            </a:spcAft>
            <a:buChar char="•"/>
          </a:pPr>
          <a:r>
            <a:rPr lang="en-US" sz="1500" kern="1200" dirty="0"/>
            <a:t>Develop Comprehensive Care Planning</a:t>
          </a:r>
        </a:p>
        <a:p>
          <a:pPr marL="114300" lvl="1" indent="-114300" algn="l" defTabSz="666750">
            <a:lnSpc>
              <a:spcPct val="90000"/>
            </a:lnSpc>
            <a:spcBef>
              <a:spcPct val="0"/>
            </a:spcBef>
            <a:spcAft>
              <a:spcPct val="15000"/>
            </a:spcAft>
            <a:buChar char="•"/>
          </a:pPr>
          <a:r>
            <a:rPr lang="en-US" sz="1500" kern="1200" dirty="0"/>
            <a:t>Interdisciplinary case management</a:t>
          </a:r>
        </a:p>
        <a:p>
          <a:pPr marL="114300" lvl="1" indent="-114300" algn="l" defTabSz="666750">
            <a:lnSpc>
              <a:spcPct val="90000"/>
            </a:lnSpc>
            <a:spcBef>
              <a:spcPct val="0"/>
            </a:spcBef>
            <a:spcAft>
              <a:spcPct val="15000"/>
            </a:spcAft>
            <a:buChar char="•"/>
          </a:pPr>
          <a:r>
            <a:rPr lang="en-US" sz="1500" kern="1200" dirty="0"/>
            <a:t>Advocacy</a:t>
          </a:r>
        </a:p>
        <a:p>
          <a:pPr marL="114300" lvl="1" indent="-114300" algn="l" defTabSz="666750">
            <a:lnSpc>
              <a:spcPct val="90000"/>
            </a:lnSpc>
            <a:spcBef>
              <a:spcPct val="0"/>
            </a:spcBef>
            <a:spcAft>
              <a:spcPct val="15000"/>
            </a:spcAft>
            <a:buChar char="•"/>
          </a:pPr>
          <a:r>
            <a:rPr lang="en-US" sz="1500" kern="1200" dirty="0"/>
            <a:t>Education</a:t>
          </a:r>
        </a:p>
        <a:p>
          <a:pPr marL="114300" lvl="1" indent="-114300" algn="l" defTabSz="666750">
            <a:lnSpc>
              <a:spcPct val="90000"/>
            </a:lnSpc>
            <a:spcBef>
              <a:spcPct val="0"/>
            </a:spcBef>
            <a:spcAft>
              <a:spcPct val="15000"/>
            </a:spcAft>
            <a:buChar char="•"/>
          </a:pPr>
          <a:r>
            <a:rPr lang="en-US" sz="1500" kern="1200" dirty="0"/>
            <a:t>Referrals for services and community care</a:t>
          </a:r>
        </a:p>
      </dsp:txBody>
      <dsp:txXfrm rot="-5400000">
        <a:off x="3201222" y="3693144"/>
        <a:ext cx="5612373" cy="1454538"/>
      </dsp:txXfrm>
    </dsp:sp>
    <dsp:sp modelId="{5F1BA8DA-310F-429D-85FE-F255AF4FCE97}">
      <dsp:nvSpPr>
        <dsp:cNvPr id="0" name=""/>
        <dsp:cNvSpPr/>
      </dsp:nvSpPr>
      <dsp:spPr>
        <a:xfrm>
          <a:off x="0" y="3572338"/>
          <a:ext cx="3201221" cy="16961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Font typeface="Arial" panose="020B0604020202020204" pitchFamily="34" charset="0"/>
            <a:buNone/>
          </a:pPr>
          <a:r>
            <a:rPr lang="en-US" sz="2800" kern="1200" dirty="0"/>
            <a:t>Main Functions</a:t>
          </a:r>
        </a:p>
      </dsp:txBody>
      <dsp:txXfrm>
        <a:off x="82799" y="3655137"/>
        <a:ext cx="3035623" cy="15305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D0027-E184-4154-9136-8ED02FC8171B}">
      <dsp:nvSpPr>
        <dsp:cNvPr id="0" name=""/>
        <dsp:cNvSpPr/>
      </dsp:nvSpPr>
      <dsp:spPr>
        <a:xfrm>
          <a:off x="0" y="0"/>
          <a:ext cx="8500718" cy="5184740"/>
        </a:xfrm>
        <a:prstGeom prst="roundRect">
          <a:avLst>
            <a:gd name="adj" fmla="val 8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3200857" numCol="1" spcCol="1270" anchor="t" anchorCtr="0">
          <a:noAutofit/>
        </a:bodyPr>
        <a:lstStyle/>
        <a:p>
          <a:pPr marL="0" lvl="0" indent="0" algn="l" defTabSz="2889250">
            <a:lnSpc>
              <a:spcPct val="90000"/>
            </a:lnSpc>
            <a:spcBef>
              <a:spcPct val="0"/>
            </a:spcBef>
            <a:spcAft>
              <a:spcPct val="35000"/>
            </a:spcAft>
            <a:buNone/>
          </a:pPr>
          <a:r>
            <a:rPr lang="en-US" sz="6500" kern="1200" dirty="0"/>
            <a:t>Assessment</a:t>
          </a:r>
        </a:p>
      </dsp:txBody>
      <dsp:txXfrm>
        <a:off x="129077" y="129077"/>
        <a:ext cx="8242564" cy="4926586"/>
      </dsp:txXfrm>
    </dsp:sp>
    <dsp:sp modelId="{D322436A-AFBC-42E9-81F8-AFDF2014B3EB}">
      <dsp:nvSpPr>
        <dsp:cNvPr id="0" name=""/>
        <dsp:cNvSpPr/>
      </dsp:nvSpPr>
      <dsp:spPr>
        <a:xfrm>
          <a:off x="212517" y="1826446"/>
          <a:ext cx="1995261" cy="3346506"/>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Point in time evaluation</a:t>
          </a:r>
        </a:p>
        <a:p>
          <a:pPr marL="171450" lvl="1" indent="-171450" algn="l" defTabSz="711200">
            <a:lnSpc>
              <a:spcPct val="90000"/>
            </a:lnSpc>
            <a:spcBef>
              <a:spcPct val="0"/>
            </a:spcBef>
            <a:spcAft>
              <a:spcPct val="15000"/>
            </a:spcAft>
            <a:buChar char="•"/>
          </a:pPr>
          <a:r>
            <a:rPr lang="en-US" sz="1600" kern="1200" dirty="0"/>
            <a:t>Conversation</a:t>
          </a:r>
        </a:p>
        <a:p>
          <a:pPr marL="171450" lvl="1" indent="-171450" algn="l" defTabSz="711200">
            <a:lnSpc>
              <a:spcPct val="90000"/>
            </a:lnSpc>
            <a:spcBef>
              <a:spcPct val="0"/>
            </a:spcBef>
            <a:spcAft>
              <a:spcPct val="15000"/>
            </a:spcAft>
            <a:buChar char="•"/>
          </a:pPr>
          <a:r>
            <a:rPr lang="en-US" sz="1600" kern="1200" dirty="0"/>
            <a:t>Voluntary</a:t>
          </a:r>
        </a:p>
        <a:p>
          <a:pPr marL="171450" lvl="1" indent="-171450" algn="l" defTabSz="711200">
            <a:lnSpc>
              <a:spcPct val="90000"/>
            </a:lnSpc>
            <a:spcBef>
              <a:spcPct val="0"/>
            </a:spcBef>
            <a:spcAft>
              <a:spcPct val="15000"/>
            </a:spcAft>
            <a:buChar char="•"/>
          </a:pPr>
          <a:r>
            <a:rPr lang="en-US" sz="1600" kern="1200" dirty="0"/>
            <a:t>Observation</a:t>
          </a:r>
        </a:p>
        <a:p>
          <a:pPr marL="171450" lvl="1" indent="-171450" algn="l" defTabSz="711200">
            <a:lnSpc>
              <a:spcPct val="90000"/>
            </a:lnSpc>
            <a:spcBef>
              <a:spcPct val="0"/>
            </a:spcBef>
            <a:spcAft>
              <a:spcPct val="15000"/>
            </a:spcAft>
            <a:buChar char="•"/>
          </a:pPr>
          <a:r>
            <a:rPr lang="en-US" sz="1600" kern="1200" dirty="0"/>
            <a:t>Self – reported Consumer or Caregiver/Family</a:t>
          </a:r>
        </a:p>
        <a:p>
          <a:pPr marL="171450" lvl="1" indent="-171450" algn="l" defTabSz="711200">
            <a:lnSpc>
              <a:spcPct val="90000"/>
            </a:lnSpc>
            <a:spcBef>
              <a:spcPct val="0"/>
            </a:spcBef>
            <a:spcAft>
              <a:spcPct val="15000"/>
            </a:spcAft>
            <a:buChar char="•"/>
          </a:pPr>
          <a:r>
            <a:rPr lang="en-US" sz="1600" kern="1200" dirty="0"/>
            <a:t>Registered Nurse or Care Manager</a:t>
          </a:r>
          <a:br>
            <a:rPr lang="en-US" sz="1600" kern="1200" dirty="0"/>
          </a:br>
          <a:endParaRPr lang="en-US" sz="1600" kern="1200" dirty="0"/>
        </a:p>
      </dsp:txBody>
      <dsp:txXfrm>
        <a:off x="273878" y="1887807"/>
        <a:ext cx="1872539" cy="3223784"/>
      </dsp:txXfrm>
    </dsp:sp>
    <dsp:sp modelId="{493EBEC0-E92A-41D4-916C-A85B490A906B}">
      <dsp:nvSpPr>
        <dsp:cNvPr id="0" name=""/>
        <dsp:cNvSpPr/>
      </dsp:nvSpPr>
      <dsp:spPr>
        <a:xfrm>
          <a:off x="2239283" y="1826446"/>
          <a:ext cx="1995261" cy="3346506"/>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Comprehensive, Objective</a:t>
          </a:r>
        </a:p>
        <a:p>
          <a:pPr marL="171450" lvl="1" indent="-171450" algn="l" defTabSz="711200">
            <a:lnSpc>
              <a:spcPct val="90000"/>
            </a:lnSpc>
            <a:spcBef>
              <a:spcPct val="0"/>
            </a:spcBef>
            <a:spcAft>
              <a:spcPct val="15000"/>
            </a:spcAft>
            <a:buChar char="•"/>
          </a:pPr>
          <a:r>
            <a:rPr lang="en-US" sz="1600" kern="1200" dirty="0"/>
            <a:t>Systems Focused</a:t>
          </a:r>
        </a:p>
        <a:p>
          <a:pPr marL="342900" lvl="2" indent="-171450" algn="l" defTabSz="711200">
            <a:lnSpc>
              <a:spcPct val="90000"/>
            </a:lnSpc>
            <a:spcBef>
              <a:spcPct val="0"/>
            </a:spcBef>
            <a:spcAft>
              <a:spcPct val="15000"/>
            </a:spcAft>
            <a:buChar char="•"/>
          </a:pPr>
          <a:r>
            <a:rPr lang="en-US" sz="1600" kern="1200" dirty="0"/>
            <a:t>Psychosocial</a:t>
          </a:r>
        </a:p>
        <a:p>
          <a:pPr marL="342900" lvl="2" indent="-171450" algn="l" defTabSz="711200">
            <a:lnSpc>
              <a:spcPct val="90000"/>
            </a:lnSpc>
            <a:spcBef>
              <a:spcPct val="0"/>
            </a:spcBef>
            <a:spcAft>
              <a:spcPct val="15000"/>
            </a:spcAft>
            <a:buChar char="•"/>
          </a:pPr>
          <a:r>
            <a:rPr lang="en-US" sz="1600" kern="1200" dirty="0"/>
            <a:t>Support systems</a:t>
          </a:r>
        </a:p>
        <a:p>
          <a:pPr marL="342900" lvl="2" indent="-171450" algn="l" defTabSz="711200">
            <a:lnSpc>
              <a:spcPct val="90000"/>
            </a:lnSpc>
            <a:spcBef>
              <a:spcPct val="0"/>
            </a:spcBef>
            <a:spcAft>
              <a:spcPct val="15000"/>
            </a:spcAft>
            <a:buChar char="•"/>
          </a:pPr>
          <a:r>
            <a:rPr lang="en-US" sz="1600" kern="1200" dirty="0"/>
            <a:t>Behavioral Health &amp; Medical Treatment/Care</a:t>
          </a:r>
        </a:p>
        <a:p>
          <a:pPr marL="342900" lvl="2" indent="-171450" algn="l" defTabSz="711200">
            <a:lnSpc>
              <a:spcPct val="90000"/>
            </a:lnSpc>
            <a:spcBef>
              <a:spcPct val="0"/>
            </a:spcBef>
            <a:spcAft>
              <a:spcPct val="15000"/>
            </a:spcAft>
            <a:buChar char="•"/>
          </a:pPr>
          <a:r>
            <a:rPr lang="en-US" sz="1600" kern="1200" dirty="0"/>
            <a:t>Home Environment</a:t>
          </a:r>
        </a:p>
        <a:p>
          <a:pPr marL="342900" lvl="2" indent="-171450" algn="l" defTabSz="711200">
            <a:lnSpc>
              <a:spcPct val="90000"/>
            </a:lnSpc>
            <a:spcBef>
              <a:spcPct val="0"/>
            </a:spcBef>
            <a:spcAft>
              <a:spcPct val="15000"/>
            </a:spcAft>
            <a:buChar char="•"/>
          </a:pPr>
          <a:r>
            <a:rPr lang="en-US" sz="1600" kern="1200" dirty="0"/>
            <a:t>Consumer Goals</a:t>
          </a:r>
        </a:p>
      </dsp:txBody>
      <dsp:txXfrm>
        <a:off x="2300644" y="1887807"/>
        <a:ext cx="1872539" cy="3223784"/>
      </dsp:txXfrm>
    </dsp:sp>
    <dsp:sp modelId="{DD92F14D-75E4-4518-B825-43CFC7B316FA}">
      <dsp:nvSpPr>
        <dsp:cNvPr id="0" name=""/>
        <dsp:cNvSpPr/>
      </dsp:nvSpPr>
      <dsp:spPr>
        <a:xfrm>
          <a:off x="4266048" y="1826446"/>
          <a:ext cx="1995261" cy="3346506"/>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Structured Set Questions</a:t>
          </a:r>
        </a:p>
        <a:p>
          <a:pPr marL="171450" lvl="1" indent="-171450" algn="l" defTabSz="711200">
            <a:lnSpc>
              <a:spcPct val="90000"/>
            </a:lnSpc>
            <a:spcBef>
              <a:spcPct val="0"/>
            </a:spcBef>
            <a:spcAft>
              <a:spcPct val="15000"/>
            </a:spcAft>
            <a:buChar char="•"/>
          </a:pPr>
          <a:r>
            <a:rPr lang="en-US" sz="1600" kern="1200" dirty="0"/>
            <a:t>Comprehensive Data Set (CDS)</a:t>
          </a:r>
        </a:p>
        <a:p>
          <a:pPr marL="342900" lvl="2" indent="-171450" algn="l" defTabSz="711200">
            <a:lnSpc>
              <a:spcPct val="90000"/>
            </a:lnSpc>
            <a:spcBef>
              <a:spcPct val="0"/>
            </a:spcBef>
            <a:spcAft>
              <a:spcPct val="15000"/>
            </a:spcAft>
            <a:buChar char="•"/>
          </a:pPr>
          <a:r>
            <a:rPr lang="en-US" sz="1600" kern="1200" dirty="0"/>
            <a:t>Multi-select, free text, functional scales</a:t>
          </a:r>
        </a:p>
        <a:p>
          <a:pPr marL="342900" lvl="2" indent="-171450" algn="l" defTabSz="711200">
            <a:lnSpc>
              <a:spcPct val="90000"/>
            </a:lnSpc>
            <a:spcBef>
              <a:spcPct val="0"/>
            </a:spcBef>
            <a:spcAft>
              <a:spcPct val="15000"/>
            </a:spcAft>
            <a:buChar char="•"/>
          </a:pPr>
          <a:r>
            <a:rPr lang="en-US" sz="1600" kern="1200" dirty="0"/>
            <a:t>ADL/IADLs</a:t>
          </a:r>
        </a:p>
        <a:p>
          <a:pPr marL="342900" lvl="2" indent="-171450" algn="l" defTabSz="711200">
            <a:lnSpc>
              <a:spcPct val="90000"/>
            </a:lnSpc>
            <a:spcBef>
              <a:spcPct val="0"/>
            </a:spcBef>
            <a:spcAft>
              <a:spcPct val="15000"/>
            </a:spcAft>
            <a:buChar char="•"/>
          </a:pPr>
          <a:r>
            <a:rPr lang="en-US" sz="1600" kern="1200" dirty="0"/>
            <a:t>Falls Indicators</a:t>
          </a:r>
        </a:p>
        <a:p>
          <a:pPr marL="342900" lvl="2" indent="-171450" algn="l" defTabSz="711200">
            <a:lnSpc>
              <a:spcPct val="90000"/>
            </a:lnSpc>
            <a:spcBef>
              <a:spcPct val="0"/>
            </a:spcBef>
            <a:spcAft>
              <a:spcPct val="15000"/>
            </a:spcAft>
            <a:buChar char="•"/>
          </a:pPr>
          <a:r>
            <a:rPr lang="en-US" sz="1600" kern="1200" dirty="0"/>
            <a:t>Health/Welfare</a:t>
          </a:r>
        </a:p>
        <a:p>
          <a:pPr marL="342900" lvl="2" indent="-171450" algn="l" defTabSz="711200">
            <a:lnSpc>
              <a:spcPct val="90000"/>
            </a:lnSpc>
            <a:spcBef>
              <a:spcPct val="0"/>
            </a:spcBef>
            <a:spcAft>
              <a:spcPct val="15000"/>
            </a:spcAft>
            <a:buChar char="•"/>
          </a:pPr>
          <a:r>
            <a:rPr lang="en-US" sz="1600" kern="1200" dirty="0"/>
            <a:t>Memory Loss screen</a:t>
          </a:r>
        </a:p>
      </dsp:txBody>
      <dsp:txXfrm>
        <a:off x="4327409" y="1887807"/>
        <a:ext cx="1872539" cy="3223784"/>
      </dsp:txXfrm>
    </dsp:sp>
    <dsp:sp modelId="{59EC07FC-757B-4016-A0CD-F3FD2D11FA8A}">
      <dsp:nvSpPr>
        <dsp:cNvPr id="0" name=""/>
        <dsp:cNvSpPr/>
      </dsp:nvSpPr>
      <dsp:spPr>
        <a:xfrm>
          <a:off x="6292814" y="1826446"/>
          <a:ext cx="1995261" cy="3346506"/>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Cadence </a:t>
          </a:r>
        </a:p>
        <a:p>
          <a:pPr marL="171450" lvl="1" indent="-171450" algn="l" defTabSz="711200">
            <a:lnSpc>
              <a:spcPct val="90000"/>
            </a:lnSpc>
            <a:spcBef>
              <a:spcPct val="0"/>
            </a:spcBef>
            <a:spcAft>
              <a:spcPct val="15000"/>
            </a:spcAft>
            <a:buChar char="•"/>
          </a:pPr>
          <a:r>
            <a:rPr lang="en-US" sz="1600" kern="1200" dirty="0"/>
            <a:t>Minimum of 2 x a year for all consumers (CDS)</a:t>
          </a:r>
        </a:p>
        <a:p>
          <a:pPr marL="171450" lvl="1" indent="-171450" algn="l" defTabSz="711200">
            <a:lnSpc>
              <a:spcPct val="90000"/>
            </a:lnSpc>
            <a:spcBef>
              <a:spcPct val="0"/>
            </a:spcBef>
            <a:spcAft>
              <a:spcPct val="15000"/>
            </a:spcAft>
            <a:buChar char="•"/>
          </a:pPr>
          <a:r>
            <a:rPr lang="en-US" sz="1600" kern="1200" dirty="0"/>
            <a:t>Scheduled 6 -month intervals</a:t>
          </a:r>
        </a:p>
        <a:p>
          <a:pPr marL="171450" lvl="1" indent="-171450" algn="l" defTabSz="711200">
            <a:lnSpc>
              <a:spcPct val="90000"/>
            </a:lnSpc>
            <a:spcBef>
              <a:spcPct val="0"/>
            </a:spcBef>
            <a:spcAft>
              <a:spcPct val="15000"/>
            </a:spcAft>
            <a:buChar char="•"/>
          </a:pPr>
          <a:r>
            <a:rPr lang="en-US" sz="1600" kern="1200" dirty="0"/>
            <a:t>Increases 3-6+additional visits</a:t>
          </a:r>
        </a:p>
        <a:p>
          <a:pPr marL="342900" lvl="2" indent="-171450" algn="l" defTabSz="711200">
            <a:lnSpc>
              <a:spcPct val="90000"/>
            </a:lnSpc>
            <a:spcBef>
              <a:spcPct val="0"/>
            </a:spcBef>
            <a:spcAft>
              <a:spcPct val="15000"/>
            </a:spcAft>
            <a:buChar char="•"/>
          </a:pPr>
          <a:r>
            <a:rPr lang="en-US" sz="1600" kern="1200" dirty="0"/>
            <a:t>Acuity</a:t>
          </a:r>
        </a:p>
        <a:p>
          <a:pPr marL="342900" lvl="2" indent="-171450" algn="l" defTabSz="711200">
            <a:lnSpc>
              <a:spcPct val="90000"/>
            </a:lnSpc>
            <a:spcBef>
              <a:spcPct val="0"/>
            </a:spcBef>
            <a:spcAft>
              <a:spcPct val="15000"/>
            </a:spcAft>
            <a:buChar char="•"/>
          </a:pPr>
          <a:r>
            <a:rPr lang="en-US" sz="1600" kern="1200" dirty="0"/>
            <a:t>Services</a:t>
          </a:r>
        </a:p>
        <a:p>
          <a:pPr marL="342900" lvl="2" indent="-171450" algn="l" defTabSz="711200">
            <a:lnSpc>
              <a:spcPct val="90000"/>
            </a:lnSpc>
            <a:spcBef>
              <a:spcPct val="0"/>
            </a:spcBef>
            <a:spcAft>
              <a:spcPct val="15000"/>
            </a:spcAft>
            <a:buChar char="•"/>
          </a:pPr>
          <a:r>
            <a:rPr lang="en-US" sz="1600" kern="1200" dirty="0"/>
            <a:t>Risk</a:t>
          </a:r>
        </a:p>
      </dsp:txBody>
      <dsp:txXfrm>
        <a:off x="6354175" y="1887807"/>
        <a:ext cx="1872539" cy="32237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5E56C-5C2B-48C6-BE1E-2657929EF932}">
      <dsp:nvSpPr>
        <dsp:cNvPr id="0" name=""/>
        <dsp:cNvSpPr/>
      </dsp:nvSpPr>
      <dsp:spPr>
        <a:xfrm>
          <a:off x="-5443893" y="-833563"/>
          <a:ext cx="6482029" cy="6482029"/>
        </a:xfrm>
        <a:prstGeom prst="blockArc">
          <a:avLst>
            <a:gd name="adj1" fmla="val 18900000"/>
            <a:gd name="adj2" fmla="val 2700000"/>
            <a:gd name="adj3" fmla="val 33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247D96-44CD-474E-B549-C7A0D6360CEB}">
      <dsp:nvSpPr>
        <dsp:cNvPr id="0" name=""/>
        <dsp:cNvSpPr/>
      </dsp:nvSpPr>
      <dsp:spPr>
        <a:xfrm>
          <a:off x="543483" y="370169"/>
          <a:ext cx="5485470" cy="740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950"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Memory recall ability for both short term and procedural/executive functioning</a:t>
          </a:r>
        </a:p>
      </dsp:txBody>
      <dsp:txXfrm>
        <a:off x="543483" y="370169"/>
        <a:ext cx="5485470" cy="740724"/>
      </dsp:txXfrm>
    </dsp:sp>
    <dsp:sp modelId="{F19F4558-9297-4B62-B85D-9D20219D536E}">
      <dsp:nvSpPr>
        <dsp:cNvPr id="0" name=""/>
        <dsp:cNvSpPr/>
      </dsp:nvSpPr>
      <dsp:spPr>
        <a:xfrm>
          <a:off x="80530" y="277579"/>
          <a:ext cx="925905" cy="92590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5FC9EE-CC56-4378-A118-887B132DDC6D}">
      <dsp:nvSpPr>
        <dsp:cNvPr id="0" name=""/>
        <dsp:cNvSpPr/>
      </dsp:nvSpPr>
      <dsp:spPr>
        <a:xfrm>
          <a:off x="968157" y="1481449"/>
          <a:ext cx="5060795" cy="740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950"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Cognitive decision – making ability and level of independence in making daily decisions </a:t>
          </a:r>
        </a:p>
      </dsp:txBody>
      <dsp:txXfrm>
        <a:off x="968157" y="1481449"/>
        <a:ext cx="5060795" cy="740724"/>
      </dsp:txXfrm>
    </dsp:sp>
    <dsp:sp modelId="{7777768B-AD0E-4A28-AD54-096F48A03D04}">
      <dsp:nvSpPr>
        <dsp:cNvPr id="0" name=""/>
        <dsp:cNvSpPr/>
      </dsp:nvSpPr>
      <dsp:spPr>
        <a:xfrm>
          <a:off x="505204" y="1388858"/>
          <a:ext cx="925905" cy="92590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6A4963-21FD-4882-9C27-7CA572869175}">
      <dsp:nvSpPr>
        <dsp:cNvPr id="0" name=""/>
        <dsp:cNvSpPr/>
      </dsp:nvSpPr>
      <dsp:spPr>
        <a:xfrm>
          <a:off x="968157" y="2592728"/>
          <a:ext cx="5060795" cy="740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950"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Behavioral changes – wandering, acting impulsively, experiencing delusions, hallucinations, repetition, expressing thoughts</a:t>
          </a:r>
        </a:p>
      </dsp:txBody>
      <dsp:txXfrm>
        <a:off x="968157" y="2592728"/>
        <a:ext cx="5060795" cy="740724"/>
      </dsp:txXfrm>
    </dsp:sp>
    <dsp:sp modelId="{C328C2E3-4FF0-4480-B5CC-35981EE6240B}">
      <dsp:nvSpPr>
        <dsp:cNvPr id="0" name=""/>
        <dsp:cNvSpPr/>
      </dsp:nvSpPr>
      <dsp:spPr>
        <a:xfrm>
          <a:off x="505204" y="2500138"/>
          <a:ext cx="925905" cy="92590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562451-9469-40B8-8F75-E207F377A7AD}">
      <dsp:nvSpPr>
        <dsp:cNvPr id="0" name=""/>
        <dsp:cNvSpPr/>
      </dsp:nvSpPr>
      <dsp:spPr>
        <a:xfrm>
          <a:off x="543483" y="3704008"/>
          <a:ext cx="5485470" cy="740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950"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a:t>Memory loss screen</a:t>
          </a:r>
          <a:endParaRPr lang="en-US" sz="1500" kern="1200" dirty="0"/>
        </a:p>
      </dsp:txBody>
      <dsp:txXfrm>
        <a:off x="543483" y="3704008"/>
        <a:ext cx="5485470" cy="740724"/>
      </dsp:txXfrm>
    </dsp:sp>
    <dsp:sp modelId="{DF84D909-BBCC-4313-A7C0-E4A2B09A88A1}">
      <dsp:nvSpPr>
        <dsp:cNvPr id="0" name=""/>
        <dsp:cNvSpPr/>
      </dsp:nvSpPr>
      <dsp:spPr>
        <a:xfrm>
          <a:off x="80530" y="3611417"/>
          <a:ext cx="925905" cy="92590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0445D-0AEA-4075-81F1-BE1B330ADA11}">
      <dsp:nvSpPr>
        <dsp:cNvPr id="0" name=""/>
        <dsp:cNvSpPr/>
      </dsp:nvSpPr>
      <dsp:spPr>
        <a:xfrm>
          <a:off x="0" y="-15273"/>
          <a:ext cx="8488837" cy="1624812"/>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t>Evaluating Memory Loss, Cognitive Changes, &amp; Behavioral Changes</a:t>
          </a:r>
        </a:p>
      </dsp:txBody>
      <dsp:txXfrm>
        <a:off x="0" y="-15273"/>
        <a:ext cx="8488837" cy="1624812"/>
      </dsp:txXfrm>
    </dsp:sp>
    <dsp:sp modelId="{C8F3757C-FD06-485D-A6C2-AD1F2B371803}">
      <dsp:nvSpPr>
        <dsp:cNvPr id="0" name=""/>
        <dsp:cNvSpPr/>
      </dsp:nvSpPr>
      <dsp:spPr>
        <a:xfrm>
          <a:off x="4144" y="1578991"/>
          <a:ext cx="2826849" cy="32838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FFFF00"/>
              </a:solidFill>
            </a:rPr>
            <a:t>Assessed comprehensively a minimum of every 6 months (CDS) </a:t>
          </a:r>
          <a:r>
            <a:rPr lang="en-US" sz="1300" kern="1200" dirty="0">
              <a:solidFill>
                <a:schemeClr val="bg1"/>
              </a:solidFill>
            </a:rPr>
            <a:t>–</a:t>
          </a:r>
        </a:p>
        <a:p>
          <a:pPr marL="0" lvl="0" indent="0" algn="ctr" defTabSz="577850">
            <a:lnSpc>
              <a:spcPct val="90000"/>
            </a:lnSpc>
            <a:spcBef>
              <a:spcPct val="0"/>
            </a:spcBef>
            <a:spcAft>
              <a:spcPct val="35000"/>
            </a:spcAft>
            <a:buNone/>
          </a:pPr>
          <a:r>
            <a:rPr lang="en-US" sz="1300" kern="1200" dirty="0"/>
            <a:t>Multi-systems review inclusive of for short term memory recall, and procedural recall, executive functioning, behavioral changes, cognition changes, health and welfare, safety, falls indicators, medical care and consumer goals</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r>
            <a:rPr lang="en-US" sz="1300" kern="1200" dirty="0">
              <a:solidFill>
                <a:srgbClr val="FFFF00"/>
              </a:solidFill>
            </a:rPr>
            <a:t>Includes Memory Loss Screening</a:t>
          </a:r>
          <a:r>
            <a:rPr lang="en-US" sz="1300" kern="1200" dirty="0"/>
            <a:t> – </a:t>
          </a:r>
        </a:p>
        <a:p>
          <a:pPr marL="0" lvl="0" indent="0" algn="ctr" defTabSz="577850">
            <a:lnSpc>
              <a:spcPct val="90000"/>
            </a:lnSpc>
            <a:spcBef>
              <a:spcPct val="0"/>
            </a:spcBef>
            <a:spcAft>
              <a:spcPct val="35000"/>
            </a:spcAft>
            <a:buNone/>
          </a:pPr>
          <a:r>
            <a:rPr lang="en-US" sz="1300" kern="1200" dirty="0"/>
            <a:t>reviewed with consumers without ADRD or who have not previously scored lower than 2, conducted at least annually or as needed </a:t>
          </a:r>
        </a:p>
      </dsp:txBody>
      <dsp:txXfrm>
        <a:off x="4144" y="1578991"/>
        <a:ext cx="2826849" cy="3283808"/>
      </dsp:txXfrm>
    </dsp:sp>
    <dsp:sp modelId="{998BE8BE-1C4A-4516-A5C6-AEDB4369783E}">
      <dsp:nvSpPr>
        <dsp:cNvPr id="0" name=""/>
        <dsp:cNvSpPr/>
      </dsp:nvSpPr>
      <dsp:spPr>
        <a:xfrm>
          <a:off x="2830993" y="1578991"/>
          <a:ext cx="2826849" cy="32838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FFFF00"/>
              </a:solidFill>
            </a:rPr>
            <a:t>Home visits every 2-3 months in addition to CDS assessment visits</a:t>
          </a:r>
          <a:r>
            <a:rPr lang="en-US" sz="1300" kern="1200" dirty="0"/>
            <a:t>– </a:t>
          </a:r>
        </a:p>
        <a:p>
          <a:pPr marL="0" lvl="0" indent="0" algn="ctr" defTabSz="577850">
            <a:lnSpc>
              <a:spcPct val="90000"/>
            </a:lnSpc>
            <a:spcBef>
              <a:spcPct val="0"/>
            </a:spcBef>
            <a:spcAft>
              <a:spcPct val="35000"/>
            </a:spcAft>
            <a:buNone/>
          </a:pPr>
          <a:r>
            <a:rPr lang="en-US" sz="1300" kern="1200" dirty="0"/>
            <a:t>based on acuity, risk, support system, includes questions related to short term memory recall, procedural memory, behavior and cognition and consumer goals</a:t>
          </a:r>
        </a:p>
      </dsp:txBody>
      <dsp:txXfrm>
        <a:off x="2830993" y="1578991"/>
        <a:ext cx="2826849" cy="3283808"/>
      </dsp:txXfrm>
    </dsp:sp>
    <dsp:sp modelId="{5FAF570A-729F-4E5C-ABB0-054DF9715C93}">
      <dsp:nvSpPr>
        <dsp:cNvPr id="0" name=""/>
        <dsp:cNvSpPr/>
      </dsp:nvSpPr>
      <dsp:spPr>
        <a:xfrm>
          <a:off x="5657843" y="1578991"/>
          <a:ext cx="2826849" cy="32838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Font typeface="Arial" panose="020B0604020202020204" pitchFamily="34" charset="0"/>
            <a:buNone/>
          </a:pPr>
          <a:r>
            <a:rPr lang="en-US" sz="1300" kern="1200">
              <a:solidFill>
                <a:srgbClr val="FFFF00"/>
              </a:solidFill>
            </a:rPr>
            <a:t>Situational impromptu status changes visits, as needed occurrence </a:t>
          </a:r>
          <a:r>
            <a:rPr lang="en-US" sz="1300" kern="1200"/>
            <a:t>– </a:t>
          </a:r>
        </a:p>
        <a:p>
          <a:pPr marL="0" lvl="0" indent="0" algn="ctr" defTabSz="577850">
            <a:lnSpc>
              <a:spcPct val="90000"/>
            </a:lnSpc>
            <a:spcBef>
              <a:spcPct val="0"/>
            </a:spcBef>
            <a:spcAft>
              <a:spcPct val="35000"/>
            </a:spcAft>
            <a:buFont typeface="Arial" panose="020B0604020202020204" pitchFamily="34" charset="0"/>
            <a:buNone/>
          </a:pPr>
          <a:r>
            <a:rPr lang="en-US" sz="1300" kern="1200"/>
            <a:t>Consumer’s cognitive status</a:t>
          </a:r>
        </a:p>
        <a:p>
          <a:pPr marL="0" lvl="0" indent="0" algn="ctr" defTabSz="577850">
            <a:lnSpc>
              <a:spcPct val="90000"/>
            </a:lnSpc>
            <a:spcBef>
              <a:spcPct val="0"/>
            </a:spcBef>
            <a:spcAft>
              <a:spcPct val="35000"/>
            </a:spcAft>
            <a:buFont typeface="Arial" panose="020B0604020202020204" pitchFamily="34" charset="0"/>
            <a:buNone/>
          </a:pPr>
          <a:r>
            <a:rPr lang="en-US" sz="1300" kern="1200"/>
            <a:t>Change in memory, physical/cognitive functioning or behavioral functioning</a:t>
          </a:r>
        </a:p>
        <a:p>
          <a:pPr marL="0" lvl="0" indent="0" algn="ctr" defTabSz="577850">
            <a:lnSpc>
              <a:spcPct val="90000"/>
            </a:lnSpc>
            <a:spcBef>
              <a:spcPct val="0"/>
            </a:spcBef>
            <a:spcAft>
              <a:spcPct val="35000"/>
            </a:spcAft>
            <a:buFont typeface="Arial" panose="020B0604020202020204" pitchFamily="34" charset="0"/>
            <a:buNone/>
          </a:pPr>
          <a:r>
            <a:rPr lang="en-US" sz="1300" kern="1200"/>
            <a:t>Initiated through ASAP, direct service provider, community partners, family</a:t>
          </a:r>
          <a:endParaRPr lang="en-US" sz="1300" kern="1200" dirty="0"/>
        </a:p>
      </dsp:txBody>
      <dsp:txXfrm>
        <a:off x="5657843" y="1578991"/>
        <a:ext cx="2826849" cy="3283808"/>
      </dsp:txXfrm>
    </dsp:sp>
    <dsp:sp modelId="{CE11ABE9-A814-4D96-B391-904CD08651FD}">
      <dsp:nvSpPr>
        <dsp:cNvPr id="0" name=""/>
        <dsp:cNvSpPr/>
      </dsp:nvSpPr>
      <dsp:spPr>
        <a:xfrm>
          <a:off x="0" y="4862800"/>
          <a:ext cx="8488837" cy="36486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EB360-7105-48C2-A500-0FDE040AFA40}">
      <dsp:nvSpPr>
        <dsp:cNvPr id="0" name=""/>
        <dsp:cNvSpPr/>
      </dsp:nvSpPr>
      <dsp:spPr>
        <a:xfrm>
          <a:off x="0" y="98448"/>
          <a:ext cx="4659263" cy="442891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Memory Loss Screening Completed</a:t>
          </a:r>
        </a:p>
        <a:p>
          <a:pPr marL="171450" lvl="1" indent="-171450" algn="l" defTabSz="711200">
            <a:lnSpc>
              <a:spcPct val="90000"/>
            </a:lnSpc>
            <a:spcBef>
              <a:spcPct val="0"/>
            </a:spcBef>
            <a:spcAft>
              <a:spcPct val="15000"/>
            </a:spcAft>
            <a:buChar char="•"/>
          </a:pPr>
          <a:r>
            <a:rPr lang="en-US" sz="1600" kern="1200" dirty="0"/>
            <a:t>Voluntary by the consumer</a:t>
          </a:r>
        </a:p>
        <a:p>
          <a:pPr marL="171450" lvl="1" indent="-171450" algn="l" defTabSz="711200">
            <a:lnSpc>
              <a:spcPct val="90000"/>
            </a:lnSpc>
            <a:spcBef>
              <a:spcPct val="0"/>
            </a:spcBef>
            <a:spcAft>
              <a:spcPct val="15000"/>
            </a:spcAft>
            <a:buChar char="•"/>
          </a:pPr>
          <a:r>
            <a:rPr lang="en-US" sz="1600" kern="1200" dirty="0"/>
            <a:t>6 months of the initial State Home Care enrollment</a:t>
          </a:r>
        </a:p>
        <a:p>
          <a:pPr marL="171450" lvl="1" indent="-171450" algn="l" defTabSz="711200">
            <a:lnSpc>
              <a:spcPct val="90000"/>
            </a:lnSpc>
            <a:spcBef>
              <a:spcPct val="0"/>
            </a:spcBef>
            <a:spcAft>
              <a:spcPct val="15000"/>
            </a:spcAft>
            <a:buChar char="•"/>
          </a:pPr>
          <a:r>
            <a:rPr lang="en-US" sz="1600" kern="1200" dirty="0"/>
            <a:t>Consumers who exhibit signs of decreased cognitive functioning, rescreened (regardless of time since last screen)</a:t>
          </a:r>
        </a:p>
        <a:p>
          <a:pPr marL="171450" lvl="1" indent="-171450" algn="l" defTabSz="711200">
            <a:lnSpc>
              <a:spcPct val="90000"/>
            </a:lnSpc>
            <a:spcBef>
              <a:spcPct val="0"/>
            </a:spcBef>
            <a:spcAft>
              <a:spcPct val="15000"/>
            </a:spcAft>
            <a:buChar char="•"/>
          </a:pPr>
          <a:r>
            <a:rPr lang="en-US" sz="1600" kern="1200" dirty="0"/>
            <a:t>Rescreened annually</a:t>
          </a:r>
        </a:p>
        <a:p>
          <a:pPr marL="342900" lvl="2" indent="-171450" algn="l" defTabSz="711200">
            <a:lnSpc>
              <a:spcPct val="90000"/>
            </a:lnSpc>
            <a:spcBef>
              <a:spcPct val="0"/>
            </a:spcBef>
            <a:spcAft>
              <a:spcPct val="15000"/>
            </a:spcAft>
            <a:buChar char="•"/>
          </a:pPr>
          <a:r>
            <a:rPr lang="en-US" sz="1600" kern="1200" dirty="0"/>
            <a:t>High score on initial screen</a:t>
          </a:r>
        </a:p>
        <a:p>
          <a:pPr marL="342900" lvl="2" indent="-171450" algn="l" defTabSz="711200">
            <a:lnSpc>
              <a:spcPct val="90000"/>
            </a:lnSpc>
            <a:spcBef>
              <a:spcPct val="0"/>
            </a:spcBef>
            <a:spcAft>
              <a:spcPct val="15000"/>
            </a:spcAft>
            <a:buChar char="•"/>
          </a:pPr>
          <a:r>
            <a:rPr lang="en-US" sz="1600" kern="1200" dirty="0"/>
            <a:t>Deferred (dementia not suspected)</a:t>
          </a:r>
        </a:p>
      </dsp:txBody>
      <dsp:txXfrm>
        <a:off x="682333" y="747047"/>
        <a:ext cx="3294597" cy="3131712"/>
      </dsp:txXfrm>
    </dsp:sp>
    <dsp:sp modelId="{60C1C959-B712-435C-B6C9-DE4C9A2DA1E0}">
      <dsp:nvSpPr>
        <dsp:cNvPr id="0" name=""/>
        <dsp:cNvSpPr/>
      </dsp:nvSpPr>
      <dsp:spPr>
        <a:xfrm>
          <a:off x="3854759" y="1065313"/>
          <a:ext cx="4689683" cy="455778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t" anchorCtr="0">
          <a:noAutofit/>
        </a:bodyPr>
        <a:lstStyle/>
        <a:p>
          <a:pPr marL="0" lvl="0" indent="0" algn="r" defTabSz="889000">
            <a:lnSpc>
              <a:spcPct val="90000"/>
            </a:lnSpc>
            <a:spcBef>
              <a:spcPct val="0"/>
            </a:spcBef>
            <a:spcAft>
              <a:spcPct val="35000"/>
            </a:spcAft>
            <a:buNone/>
          </a:pPr>
          <a:r>
            <a:rPr lang="en-US" sz="2000" kern="1200" dirty="0"/>
            <a:t>Memory Loss Screening Not Completed</a:t>
          </a:r>
        </a:p>
        <a:p>
          <a:pPr marL="171450" lvl="1" indent="-171450" algn="r" defTabSz="711200">
            <a:lnSpc>
              <a:spcPct val="90000"/>
            </a:lnSpc>
            <a:spcBef>
              <a:spcPct val="0"/>
            </a:spcBef>
            <a:spcAft>
              <a:spcPct val="15000"/>
            </a:spcAft>
            <a:buChar char="•"/>
          </a:pPr>
          <a:r>
            <a:rPr lang="en-US" sz="1600" kern="1200" dirty="0"/>
            <a:t>If a consumer scores 2 or below on the initial screen, the screen is not repeated</a:t>
          </a:r>
        </a:p>
        <a:p>
          <a:pPr marL="171450" lvl="1" indent="-171450" algn="r" defTabSz="711200">
            <a:lnSpc>
              <a:spcPct val="90000"/>
            </a:lnSpc>
            <a:spcBef>
              <a:spcPct val="0"/>
            </a:spcBef>
            <a:spcAft>
              <a:spcPct val="15000"/>
            </a:spcAft>
            <a:buChar char="•"/>
          </a:pPr>
          <a:r>
            <a:rPr lang="en-US" sz="1600" kern="1200" dirty="0"/>
            <a:t>Unless the reason is related to acute treated medical condition (ex: UTI)</a:t>
          </a:r>
        </a:p>
        <a:p>
          <a:pPr marL="171450" lvl="1" indent="-171450" algn="r" defTabSz="711200">
            <a:lnSpc>
              <a:spcPct val="90000"/>
            </a:lnSpc>
            <a:spcBef>
              <a:spcPct val="0"/>
            </a:spcBef>
            <a:spcAft>
              <a:spcPct val="15000"/>
            </a:spcAft>
            <a:buChar char="•"/>
          </a:pPr>
          <a:r>
            <a:rPr lang="en-US" sz="1600" kern="1200" dirty="0"/>
            <a:t>Diagnosis of ADRD</a:t>
          </a:r>
        </a:p>
        <a:p>
          <a:pPr marL="171450" lvl="1" indent="-171450" algn="r" defTabSz="711200">
            <a:lnSpc>
              <a:spcPct val="90000"/>
            </a:lnSpc>
            <a:spcBef>
              <a:spcPct val="0"/>
            </a:spcBef>
            <a:spcAft>
              <a:spcPct val="15000"/>
            </a:spcAft>
            <a:buChar char="•"/>
          </a:pPr>
          <a:r>
            <a:rPr lang="en-US" sz="1600" kern="1200" dirty="0"/>
            <a:t>Consumer request or refusal</a:t>
          </a:r>
        </a:p>
        <a:p>
          <a:pPr marL="171450" lvl="1" indent="-171450" algn="r" defTabSz="711200">
            <a:lnSpc>
              <a:spcPct val="90000"/>
            </a:lnSpc>
            <a:spcBef>
              <a:spcPct val="0"/>
            </a:spcBef>
            <a:spcAft>
              <a:spcPct val="15000"/>
            </a:spcAft>
            <a:buChar char="•"/>
          </a:pPr>
          <a:r>
            <a:rPr lang="en-US" sz="1600" kern="1200" dirty="0"/>
            <a:t>Presents challenge to individuals (analog clocks, drawing/writing)</a:t>
          </a:r>
        </a:p>
      </dsp:txBody>
      <dsp:txXfrm>
        <a:off x="4541547" y="1732786"/>
        <a:ext cx="3316107" cy="32228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F775D-461C-45B5-BE91-48B63410BD09}">
      <dsp:nvSpPr>
        <dsp:cNvPr id="0" name=""/>
        <dsp:cNvSpPr/>
      </dsp:nvSpPr>
      <dsp:spPr>
        <a:xfrm>
          <a:off x="650987" y="0"/>
          <a:ext cx="7377853" cy="578444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88488C-C09D-47F8-A8A8-3EC07F3BA9E7}">
      <dsp:nvSpPr>
        <dsp:cNvPr id="0" name=""/>
        <dsp:cNvSpPr/>
      </dsp:nvSpPr>
      <dsp:spPr>
        <a:xfrm>
          <a:off x="1695" y="948486"/>
          <a:ext cx="1084554" cy="38874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Memory recall, short term, procedural executive functional changes,</a:t>
          </a:r>
        </a:p>
        <a:p>
          <a:pPr marL="0" lvl="0" indent="0" algn="ctr" defTabSz="622300">
            <a:lnSpc>
              <a:spcPct val="90000"/>
            </a:lnSpc>
            <a:spcBef>
              <a:spcPct val="0"/>
            </a:spcBef>
            <a:spcAft>
              <a:spcPct val="35000"/>
            </a:spcAft>
            <a:buNone/>
          </a:pPr>
          <a:r>
            <a:rPr lang="en-US" sz="1400" kern="1200" dirty="0"/>
            <a:t>Behavioral changes,</a:t>
          </a:r>
        </a:p>
        <a:p>
          <a:pPr marL="0" lvl="0" indent="0" algn="ctr" defTabSz="622300">
            <a:lnSpc>
              <a:spcPct val="90000"/>
            </a:lnSpc>
            <a:spcBef>
              <a:spcPct val="0"/>
            </a:spcBef>
            <a:spcAft>
              <a:spcPct val="35000"/>
            </a:spcAft>
            <a:buNone/>
          </a:pPr>
          <a:r>
            <a:rPr lang="en-US" sz="1400" kern="1200" dirty="0"/>
            <a:t>Cognition changes,</a:t>
          </a:r>
        </a:p>
        <a:p>
          <a:pPr marL="0" lvl="0" indent="0" algn="ctr" defTabSz="622300">
            <a:lnSpc>
              <a:spcPct val="90000"/>
            </a:lnSpc>
            <a:spcBef>
              <a:spcPct val="0"/>
            </a:spcBef>
            <a:spcAft>
              <a:spcPct val="35000"/>
            </a:spcAft>
            <a:buNone/>
          </a:pPr>
          <a:r>
            <a:rPr lang="en-US" sz="1400" kern="1200" dirty="0"/>
            <a:t> Memory Loss Screening occurs</a:t>
          </a:r>
        </a:p>
      </dsp:txBody>
      <dsp:txXfrm>
        <a:off x="54639" y="1001430"/>
        <a:ext cx="978666" cy="3781580"/>
      </dsp:txXfrm>
    </dsp:sp>
    <dsp:sp modelId="{8E53AA10-96B9-44D9-A31A-B1C0E1CB96B6}">
      <dsp:nvSpPr>
        <dsp:cNvPr id="0" name=""/>
        <dsp:cNvSpPr/>
      </dsp:nvSpPr>
      <dsp:spPr>
        <a:xfrm>
          <a:off x="1267009" y="948486"/>
          <a:ext cx="1084554" cy="38874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Offer consumer follow-up with medical care team -share results of Memory Loss Screen if completed</a:t>
          </a:r>
        </a:p>
      </dsp:txBody>
      <dsp:txXfrm>
        <a:off x="1319953" y="1001430"/>
        <a:ext cx="978666" cy="3781580"/>
      </dsp:txXfrm>
    </dsp:sp>
    <dsp:sp modelId="{96C9C047-517C-4908-B728-E37399778B83}">
      <dsp:nvSpPr>
        <dsp:cNvPr id="0" name=""/>
        <dsp:cNvSpPr/>
      </dsp:nvSpPr>
      <dsp:spPr>
        <a:xfrm>
          <a:off x="2532322" y="929640"/>
          <a:ext cx="1084554" cy="3925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Offer consumer follow-up with family and/or caregiver(s) -share results of Memory Loss Screen if completed</a:t>
          </a:r>
        </a:p>
      </dsp:txBody>
      <dsp:txXfrm>
        <a:off x="2585266" y="982584"/>
        <a:ext cx="978666" cy="3819272"/>
      </dsp:txXfrm>
    </dsp:sp>
    <dsp:sp modelId="{FB6F62EF-CAC5-44F5-A39C-BB9BCEFF2F3A}">
      <dsp:nvSpPr>
        <dsp:cNvPr id="0" name=""/>
        <dsp:cNvSpPr/>
      </dsp:nvSpPr>
      <dsp:spPr>
        <a:xfrm>
          <a:off x="3797636" y="933250"/>
          <a:ext cx="1084554" cy="39179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ctr" defTabSz="466725">
            <a:lnSpc>
              <a:spcPct val="90000"/>
            </a:lnSpc>
            <a:spcBef>
              <a:spcPct val="0"/>
            </a:spcBef>
            <a:spcAft>
              <a:spcPct val="35000"/>
            </a:spcAft>
            <a:buNone/>
          </a:pPr>
          <a:r>
            <a:rPr lang="en-US" sz="1050" kern="1200" dirty="0"/>
            <a:t>If consumer agrees, follow up with Medical care team, Physician, Neurologist</a:t>
          </a:r>
        </a:p>
        <a:p>
          <a:pPr marL="57150" lvl="1" indent="-57150" algn="l" defTabSz="466725">
            <a:lnSpc>
              <a:spcPct val="90000"/>
            </a:lnSpc>
            <a:spcBef>
              <a:spcPct val="0"/>
            </a:spcBef>
            <a:spcAft>
              <a:spcPct val="15000"/>
            </a:spcAft>
            <a:buChar char="•"/>
          </a:pPr>
          <a:r>
            <a:rPr lang="en-US" sz="1050" kern="1200" dirty="0"/>
            <a:t>If a Consumer scores 2 or below on the Memory Loss Screening a Notice is sent to medical professional</a:t>
          </a:r>
        </a:p>
        <a:p>
          <a:pPr marL="57150" lvl="1" indent="-57150" algn="l" defTabSz="466725">
            <a:lnSpc>
              <a:spcPct val="90000"/>
            </a:lnSpc>
            <a:spcBef>
              <a:spcPct val="0"/>
            </a:spcBef>
            <a:spcAft>
              <a:spcPct val="15000"/>
            </a:spcAft>
            <a:buChar char="•"/>
          </a:pPr>
          <a:r>
            <a:rPr lang="en-US" sz="1050" kern="1200" dirty="0"/>
            <a:t>Conference call with consumer to medical professional during course of home visit</a:t>
          </a:r>
        </a:p>
      </dsp:txBody>
      <dsp:txXfrm>
        <a:off x="3850580" y="986194"/>
        <a:ext cx="978666" cy="3812053"/>
      </dsp:txXfrm>
    </dsp:sp>
    <dsp:sp modelId="{5D5414AA-FCEA-4DFA-B7BD-2BF335D9422A}">
      <dsp:nvSpPr>
        <dsp:cNvPr id="0" name=""/>
        <dsp:cNvSpPr/>
      </dsp:nvSpPr>
      <dsp:spPr>
        <a:xfrm>
          <a:off x="5062950" y="942678"/>
          <a:ext cx="1084554" cy="38990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Habilitation Therapy: Discussion of available supports and tools to help maintain a quality of life with a memory impairment</a:t>
          </a:r>
        </a:p>
      </dsp:txBody>
      <dsp:txXfrm>
        <a:off x="5115894" y="995622"/>
        <a:ext cx="978666" cy="3793196"/>
      </dsp:txXfrm>
    </dsp:sp>
    <dsp:sp modelId="{2C4AB78C-C940-437D-B568-BC4BC60091F7}">
      <dsp:nvSpPr>
        <dsp:cNvPr id="0" name=""/>
        <dsp:cNvSpPr/>
      </dsp:nvSpPr>
      <dsp:spPr>
        <a:xfrm>
          <a:off x="6328264" y="952107"/>
          <a:ext cx="1084554" cy="38802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Family Caregiver support program: help caregivers who may be looking for support or guidance.</a:t>
          </a:r>
        </a:p>
      </dsp:txBody>
      <dsp:txXfrm>
        <a:off x="6381208" y="1005051"/>
        <a:ext cx="978666" cy="3774338"/>
      </dsp:txXfrm>
    </dsp:sp>
    <dsp:sp modelId="{FB903F07-C443-4DEE-8D4E-749037B7C0F2}">
      <dsp:nvSpPr>
        <dsp:cNvPr id="0" name=""/>
        <dsp:cNvSpPr/>
      </dsp:nvSpPr>
      <dsp:spPr>
        <a:xfrm>
          <a:off x="7593578" y="933250"/>
          <a:ext cx="1084554" cy="39179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Educate &amp; Offer additional services: Dementia Counseling, Technology Assistive Devices, Supportive Home Care Aides </a:t>
          </a:r>
        </a:p>
      </dsp:txBody>
      <dsp:txXfrm>
        <a:off x="7646522" y="986194"/>
        <a:ext cx="978666" cy="381205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0.04821</cdr:x>
      <cdr:y>0.90254</cdr:y>
    </cdr:from>
    <cdr:to>
      <cdr:x>0.92705</cdr:x>
      <cdr:y>0.95044</cdr:y>
    </cdr:to>
    <cdr:sp macro="" textlink="">
      <cdr:nvSpPr>
        <cdr:cNvPr id="3" name="TextBox 1">
          <a:extLst xmlns:a="http://schemas.openxmlformats.org/drawingml/2006/main">
            <a:ext uri="{FF2B5EF4-FFF2-40B4-BE49-F238E27FC236}">
              <a16:creationId xmlns:a16="http://schemas.microsoft.com/office/drawing/2014/main" id="{7B38CD82-6C3D-412F-B3E0-7296883C4434}"/>
            </a:ext>
          </a:extLst>
        </cdr:cNvPr>
        <cdr:cNvSpPr txBox="1"/>
      </cdr:nvSpPr>
      <cdr:spPr>
        <a:xfrm xmlns:a="http://schemas.openxmlformats.org/drawingml/2006/main">
          <a:off x="267877" y="5836518"/>
          <a:ext cx="4883085" cy="3097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**If</a:t>
          </a:r>
          <a:r>
            <a:rPr lang="en-US" sz="1100" baseline="0" dirty="0"/>
            <a:t> no score is recorded (71.72%) , Assessor must include reason (reference Slide 12) </a:t>
          </a:r>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7380BCD5-99EA-4839-A35C-595029302E4B}" type="datetimeFigureOut">
              <a:rPr lang="en-US" smtClean="0"/>
              <a:t>8/2/2022</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17C17A72-7A47-4F30-B8DD-967509305040}" type="slidenum">
              <a:rPr lang="en-US" smtClean="0"/>
              <a:t>‹#›</a:t>
            </a:fld>
            <a:endParaRPr lang="en-US"/>
          </a:p>
        </p:txBody>
      </p:sp>
    </p:spTree>
    <p:extLst>
      <p:ext uri="{BB962C8B-B14F-4D97-AF65-F5344CB8AC3E}">
        <p14:creationId xmlns:p14="http://schemas.microsoft.com/office/powerpoint/2010/main" val="1240570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84A392C-5817-4A90-AD3D-FFFF30B52D05}" type="slidenum">
              <a:rPr lang="en-US">
                <a:solidFill>
                  <a:srgbClr val="FFFFFF"/>
                </a:solidFill>
              </a:rPr>
              <a:pPr>
                <a:defRPr/>
              </a:pPr>
              <a:t>1</a:t>
            </a:fld>
            <a:endParaRPr lang="en-US" dirty="0">
              <a:solidFill>
                <a:srgbClr val="FFFFFF"/>
              </a:solidFill>
            </a:endParaRPr>
          </a:p>
        </p:txBody>
      </p:sp>
      <p:sp>
        <p:nvSpPr>
          <p:cNvPr id="2" name="Footer Placeholder 1"/>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98373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those eligible for screening</a:t>
            </a:r>
          </a:p>
        </p:txBody>
      </p:sp>
      <p:sp>
        <p:nvSpPr>
          <p:cNvPr id="4" name="Slide Number Placeholder 3"/>
          <p:cNvSpPr>
            <a:spLocks noGrp="1"/>
          </p:cNvSpPr>
          <p:nvPr>
            <p:ph type="sldNum" sz="quarter" idx="5"/>
          </p:nvPr>
        </p:nvSpPr>
        <p:spPr/>
        <p:txBody>
          <a:bodyPr/>
          <a:lstStyle/>
          <a:p>
            <a:fld id="{17C17A72-7A47-4F30-B8DD-967509305040}" type="slidenum">
              <a:rPr lang="en-US" smtClean="0"/>
              <a:t>25</a:t>
            </a:fld>
            <a:endParaRPr lang="en-US"/>
          </a:p>
        </p:txBody>
      </p:sp>
    </p:spTree>
    <p:extLst>
      <p:ext uri="{BB962C8B-B14F-4D97-AF65-F5344CB8AC3E}">
        <p14:creationId xmlns:p14="http://schemas.microsoft.com/office/powerpoint/2010/main" val="3118436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Responses to CDS questions trigger action</a:t>
            </a:r>
          </a:p>
        </p:txBody>
      </p:sp>
      <p:sp>
        <p:nvSpPr>
          <p:cNvPr id="4" name="Slide Number Placeholder 3"/>
          <p:cNvSpPr>
            <a:spLocks noGrp="1"/>
          </p:cNvSpPr>
          <p:nvPr>
            <p:ph type="sldNum" sz="quarter" idx="5"/>
          </p:nvPr>
        </p:nvSpPr>
        <p:spPr/>
        <p:txBody>
          <a:bodyPr/>
          <a:lstStyle/>
          <a:p>
            <a:fld id="{17C17A72-7A47-4F30-B8DD-967509305040}" type="slidenum">
              <a:rPr lang="en-US" smtClean="0"/>
              <a:t>26</a:t>
            </a:fld>
            <a:endParaRPr lang="en-US"/>
          </a:p>
        </p:txBody>
      </p:sp>
    </p:spTree>
    <p:extLst>
      <p:ext uri="{BB962C8B-B14F-4D97-AF65-F5344CB8AC3E}">
        <p14:creationId xmlns:p14="http://schemas.microsoft.com/office/powerpoint/2010/main" val="2024058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84A392C-5817-4A90-AD3D-FFFF30B52D05}" type="slidenum">
              <a:rPr lang="en-US">
                <a:solidFill>
                  <a:srgbClr val="FFFFFF"/>
                </a:solidFill>
              </a:rPr>
              <a:pPr>
                <a:defRPr/>
              </a:pPr>
              <a:t>27</a:t>
            </a:fld>
            <a:endParaRPr lang="en-US" dirty="0">
              <a:solidFill>
                <a:srgbClr val="FFFFFF"/>
              </a:solidFill>
            </a:endParaRPr>
          </a:p>
        </p:txBody>
      </p:sp>
      <p:sp>
        <p:nvSpPr>
          <p:cNvPr id="2" name="Footer Placeholder 1"/>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262390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C17A72-7A47-4F30-B8DD-967509305040}" type="slidenum">
              <a:rPr lang="en-US" smtClean="0"/>
              <a:t>31</a:t>
            </a:fld>
            <a:endParaRPr lang="en-US"/>
          </a:p>
        </p:txBody>
      </p:sp>
    </p:spTree>
    <p:extLst>
      <p:ext uri="{BB962C8B-B14F-4D97-AF65-F5344CB8AC3E}">
        <p14:creationId xmlns:p14="http://schemas.microsoft.com/office/powerpoint/2010/main" val="4072504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84A392C-5817-4A90-AD3D-FFFF30B52D05}" type="slidenum">
              <a:rPr lang="en-US">
                <a:solidFill>
                  <a:srgbClr val="FFFFFF"/>
                </a:solidFill>
              </a:rPr>
              <a:pPr>
                <a:defRPr/>
              </a:pPr>
              <a:t>40</a:t>
            </a:fld>
            <a:endParaRPr lang="en-US" dirty="0">
              <a:solidFill>
                <a:srgbClr val="FFFFFF"/>
              </a:solidFill>
            </a:endParaRPr>
          </a:p>
        </p:txBody>
      </p:sp>
      <p:sp>
        <p:nvSpPr>
          <p:cNvPr id="2" name="Footer Placeholder 1"/>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740683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defTabSz="942289">
              <a:defRPr/>
            </a:pPr>
            <a:fld id="{9B3A0E2F-76B9-417E-B0DC-AF868851F63D}" type="slidenum">
              <a:rPr lang="en-US">
                <a:solidFill>
                  <a:prstClr val="black"/>
                </a:solidFill>
                <a:latin typeface="Calibri"/>
              </a:rPr>
              <a:pPr defTabSz="942289">
                <a:defRPr/>
              </a:pPr>
              <a:t>2</a:t>
            </a:fld>
            <a:endParaRPr lang="en-US" dirty="0">
              <a:solidFill>
                <a:prstClr val="black"/>
              </a:solidFill>
              <a:latin typeface="Calibri"/>
            </a:endParaRPr>
          </a:p>
        </p:txBody>
      </p:sp>
      <p:sp>
        <p:nvSpPr>
          <p:cNvPr id="6" name="Footer Placeholder 5"/>
          <p:cNvSpPr>
            <a:spLocks noGrp="1"/>
          </p:cNvSpPr>
          <p:nvPr>
            <p:ph type="ftr" sz="quarter" idx="12"/>
          </p:nvPr>
        </p:nvSpPr>
        <p:spPr/>
        <p:txBody>
          <a:bodyPr/>
          <a:lstStyle/>
          <a:p>
            <a:pPr defTabSz="942289">
              <a:defRPr/>
            </a:pPr>
            <a:endParaRPr lang="en-US" dirty="0">
              <a:solidFill>
                <a:prstClr val="black"/>
              </a:solidFill>
              <a:latin typeface="Calibri"/>
            </a:endParaRPr>
          </a:p>
        </p:txBody>
      </p:sp>
    </p:spTree>
    <p:extLst>
      <p:ext uri="{BB962C8B-B14F-4D97-AF65-F5344CB8AC3E}">
        <p14:creationId xmlns:p14="http://schemas.microsoft.com/office/powerpoint/2010/main" val="14917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900" dirty="0">
                <a:solidFill>
                  <a:srgbClr val="000000"/>
                </a:solidFill>
                <a:latin typeface="Calibri" panose="020F0502020204030204" pitchFamily="34" charset="0"/>
                <a:ea typeface="Times New Roman" panose="02020603050405020304" pitchFamily="18" charset="0"/>
              </a:rPr>
              <a:t>If you look between the inner buildings, you will see that they are all connected through above-ground tunnels (built in the 1920s) that form walls between the buildings to allow patients to roam freely around the very large inner courtyard without eloping. </a:t>
            </a:r>
            <a:endParaRPr lang="en-US" dirty="0"/>
          </a:p>
        </p:txBody>
      </p:sp>
      <p:sp>
        <p:nvSpPr>
          <p:cNvPr id="4" name="Slide Number Placeholder 3"/>
          <p:cNvSpPr>
            <a:spLocks noGrp="1"/>
          </p:cNvSpPr>
          <p:nvPr>
            <p:ph type="sldNum" sz="quarter" idx="5"/>
          </p:nvPr>
        </p:nvSpPr>
        <p:spPr/>
        <p:txBody>
          <a:bodyPr/>
          <a:lstStyle/>
          <a:p>
            <a:fld id="{17C17A72-7A47-4F30-B8DD-967509305040}" type="slidenum">
              <a:rPr lang="en-US" smtClean="0"/>
              <a:t>10</a:t>
            </a:fld>
            <a:endParaRPr lang="en-US"/>
          </a:p>
        </p:txBody>
      </p:sp>
    </p:spTree>
    <p:extLst>
      <p:ext uri="{BB962C8B-B14F-4D97-AF65-F5344CB8AC3E}">
        <p14:creationId xmlns:p14="http://schemas.microsoft.com/office/powerpoint/2010/main" val="1530692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710248" y="4542370"/>
            <a:ext cx="5681980" cy="4303296"/>
          </a:xfrm>
          <a:prstGeom prst="rect">
            <a:avLst/>
          </a:prstGeom>
        </p:spPr>
        <p:txBody>
          <a:bodyPr spcFirstLastPara="1" wrap="square" lIns="95914" tIns="47957" rIns="95914" bIns="47957" anchor="t" anchorCtr="0">
            <a:noAutofit/>
          </a:bodyPr>
          <a:lstStyle/>
          <a:p>
            <a:endParaRPr dirty="0"/>
          </a:p>
        </p:txBody>
      </p:sp>
      <p:sp>
        <p:nvSpPr>
          <p:cNvPr id="105" name="Google Shape;105;p2:notes"/>
          <p:cNvSpPr>
            <a:spLocks noGrp="1" noRot="1" noChangeAspect="1"/>
          </p:cNvSpPr>
          <p:nvPr>
            <p:ph type="sldImg" idx="2"/>
          </p:nvPr>
        </p:nvSpPr>
        <p:spPr>
          <a:xfrm>
            <a:off x="1160463" y="717550"/>
            <a:ext cx="4781550" cy="3586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SHC is a voluntary program </a:t>
            </a:r>
          </a:p>
        </p:txBody>
      </p:sp>
      <p:sp>
        <p:nvSpPr>
          <p:cNvPr id="4" name="Slide Number Placeholder 3"/>
          <p:cNvSpPr>
            <a:spLocks noGrp="1"/>
          </p:cNvSpPr>
          <p:nvPr>
            <p:ph type="sldNum" sz="quarter" idx="5"/>
          </p:nvPr>
        </p:nvSpPr>
        <p:spPr/>
        <p:txBody>
          <a:bodyPr/>
          <a:lstStyle/>
          <a:p>
            <a:fld id="{17C17A72-7A47-4F30-B8DD-967509305040}" type="slidenum">
              <a:rPr lang="en-US" smtClean="0"/>
              <a:t>16</a:t>
            </a:fld>
            <a:endParaRPr lang="en-US"/>
          </a:p>
        </p:txBody>
      </p:sp>
    </p:spTree>
    <p:extLst>
      <p:ext uri="{BB962C8B-B14F-4D97-AF65-F5344CB8AC3E}">
        <p14:creationId xmlns:p14="http://schemas.microsoft.com/office/powerpoint/2010/main" val="4074935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Functional procedural questions – how do you ….</a:t>
            </a:r>
          </a:p>
          <a:p>
            <a:r>
              <a:rPr lang="en-US" dirty="0"/>
              <a:t>Verbal overlay CDS is based on MDS</a:t>
            </a:r>
          </a:p>
          <a:p>
            <a:r>
              <a:rPr lang="en-US" dirty="0"/>
              <a:t>RN is an evaluator, not providing medical care</a:t>
            </a:r>
          </a:p>
          <a:p>
            <a:endParaRPr lang="en-US" dirty="0"/>
          </a:p>
          <a:p>
            <a:endParaRPr lang="en-US" dirty="0"/>
          </a:p>
        </p:txBody>
      </p:sp>
      <p:sp>
        <p:nvSpPr>
          <p:cNvPr id="4" name="Slide Number Placeholder 3"/>
          <p:cNvSpPr>
            <a:spLocks noGrp="1"/>
          </p:cNvSpPr>
          <p:nvPr>
            <p:ph type="sldNum" sz="quarter" idx="5"/>
          </p:nvPr>
        </p:nvSpPr>
        <p:spPr/>
        <p:txBody>
          <a:bodyPr/>
          <a:lstStyle/>
          <a:p>
            <a:fld id="{17C17A72-7A47-4F30-B8DD-967509305040}" type="slidenum">
              <a:rPr lang="en-US" smtClean="0"/>
              <a:t>17</a:t>
            </a:fld>
            <a:endParaRPr lang="en-US"/>
          </a:p>
        </p:txBody>
      </p:sp>
    </p:spTree>
    <p:extLst>
      <p:ext uri="{BB962C8B-B14F-4D97-AF65-F5344CB8AC3E}">
        <p14:creationId xmlns:p14="http://schemas.microsoft.com/office/powerpoint/2010/main" val="4018291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Memory Loss Screen = Mini- Cog (copyrighted tool)</a:t>
            </a:r>
          </a:p>
          <a:p>
            <a:r>
              <a:rPr lang="en-US" dirty="0"/>
              <a:t>Lack experience with analog clocks</a:t>
            </a:r>
          </a:p>
          <a:p>
            <a:r>
              <a:rPr lang="en-US" dirty="0"/>
              <a:t>Very low academic achievements</a:t>
            </a:r>
          </a:p>
          <a:p>
            <a:r>
              <a:rPr lang="en-US" dirty="0"/>
              <a:t>Lack of ability </a:t>
            </a:r>
          </a:p>
        </p:txBody>
      </p:sp>
      <p:sp>
        <p:nvSpPr>
          <p:cNvPr id="4" name="Slide Number Placeholder 3"/>
          <p:cNvSpPr>
            <a:spLocks noGrp="1"/>
          </p:cNvSpPr>
          <p:nvPr>
            <p:ph type="sldNum" sz="quarter" idx="5"/>
          </p:nvPr>
        </p:nvSpPr>
        <p:spPr/>
        <p:txBody>
          <a:bodyPr/>
          <a:lstStyle/>
          <a:p>
            <a:fld id="{17C17A72-7A47-4F30-B8DD-967509305040}" type="slidenum">
              <a:rPr lang="en-US" smtClean="0"/>
              <a:t>20</a:t>
            </a:fld>
            <a:endParaRPr lang="en-US"/>
          </a:p>
        </p:txBody>
      </p:sp>
    </p:spTree>
    <p:extLst>
      <p:ext uri="{BB962C8B-B14F-4D97-AF65-F5344CB8AC3E}">
        <p14:creationId xmlns:p14="http://schemas.microsoft.com/office/powerpoint/2010/main" val="1713851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Voice over Mini-Cog – for Memory Loss Screen</a:t>
            </a:r>
          </a:p>
          <a:p>
            <a:pPr defTabSz="942289">
              <a:defRPr/>
            </a:pPr>
            <a:r>
              <a:rPr lang="en-US" dirty="0"/>
              <a:t>Results of the testing process conducted are specific to that moment in time</a:t>
            </a:r>
          </a:p>
          <a:p>
            <a:pPr defTabSz="942289">
              <a:defRPr/>
            </a:pPr>
            <a:r>
              <a:rPr lang="en-US" dirty="0"/>
              <a:t>A score below 2 will be reviewed at next Assessment to determine if there is a long term or short- term memory impairment (ex: Urinary Tract Infection impact)</a:t>
            </a:r>
          </a:p>
          <a:p>
            <a:endParaRPr lang="en-US" dirty="0"/>
          </a:p>
        </p:txBody>
      </p:sp>
      <p:sp>
        <p:nvSpPr>
          <p:cNvPr id="4" name="Slide Number Placeholder 3"/>
          <p:cNvSpPr>
            <a:spLocks noGrp="1"/>
          </p:cNvSpPr>
          <p:nvPr>
            <p:ph type="sldNum" sz="quarter" idx="5"/>
          </p:nvPr>
        </p:nvSpPr>
        <p:spPr/>
        <p:txBody>
          <a:bodyPr/>
          <a:lstStyle/>
          <a:p>
            <a:fld id="{17C17A72-7A47-4F30-B8DD-967509305040}" type="slidenum">
              <a:rPr lang="en-US" smtClean="0"/>
              <a:t>21</a:t>
            </a:fld>
            <a:endParaRPr lang="en-US"/>
          </a:p>
        </p:txBody>
      </p:sp>
    </p:spTree>
    <p:extLst>
      <p:ext uri="{BB962C8B-B14F-4D97-AF65-F5344CB8AC3E}">
        <p14:creationId xmlns:p14="http://schemas.microsoft.com/office/powerpoint/2010/main" val="1655274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**If no score is recorded, Assessor must include reason  - ON NEXT SLIDE</a:t>
            </a:r>
          </a:p>
          <a:p>
            <a:endParaRPr lang="en-US" dirty="0"/>
          </a:p>
        </p:txBody>
      </p:sp>
      <p:sp>
        <p:nvSpPr>
          <p:cNvPr id="4" name="Slide Number Placeholder 3"/>
          <p:cNvSpPr>
            <a:spLocks noGrp="1"/>
          </p:cNvSpPr>
          <p:nvPr>
            <p:ph type="sldNum" sz="quarter" idx="5"/>
          </p:nvPr>
        </p:nvSpPr>
        <p:spPr/>
        <p:txBody>
          <a:bodyPr/>
          <a:lstStyle/>
          <a:p>
            <a:fld id="{17C17A72-7A47-4F30-B8DD-967509305040}" type="slidenum">
              <a:rPr lang="en-US" smtClean="0"/>
              <a:t>24</a:t>
            </a:fld>
            <a:endParaRPr lang="en-US"/>
          </a:p>
        </p:txBody>
      </p:sp>
    </p:spTree>
    <p:extLst>
      <p:ext uri="{BB962C8B-B14F-4D97-AF65-F5344CB8AC3E}">
        <p14:creationId xmlns:p14="http://schemas.microsoft.com/office/powerpoint/2010/main" val="3341813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1EBC43-3397-4789-BD95-C046A6C09390}"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C8AFD-670D-4EE3-963C-AC4C78C4502B}" type="slidenum">
              <a:rPr lang="en-US" smtClean="0"/>
              <a:t>‹#›</a:t>
            </a:fld>
            <a:endParaRPr lang="en-US"/>
          </a:p>
        </p:txBody>
      </p:sp>
    </p:spTree>
    <p:extLst>
      <p:ext uri="{BB962C8B-B14F-4D97-AF65-F5344CB8AC3E}">
        <p14:creationId xmlns:p14="http://schemas.microsoft.com/office/powerpoint/2010/main" val="419151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1EBC43-3397-4789-BD95-C046A6C09390}"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C8AFD-670D-4EE3-963C-AC4C78C4502B}" type="slidenum">
              <a:rPr lang="en-US" smtClean="0"/>
              <a:t>‹#›</a:t>
            </a:fld>
            <a:endParaRPr lang="en-US"/>
          </a:p>
        </p:txBody>
      </p:sp>
    </p:spTree>
    <p:extLst>
      <p:ext uri="{BB962C8B-B14F-4D97-AF65-F5344CB8AC3E}">
        <p14:creationId xmlns:p14="http://schemas.microsoft.com/office/powerpoint/2010/main" val="827407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1EBC43-3397-4789-BD95-C046A6C09390}"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C8AFD-670D-4EE3-963C-AC4C78C4502B}" type="slidenum">
              <a:rPr lang="en-US" smtClean="0"/>
              <a:t>‹#›</a:t>
            </a:fld>
            <a:endParaRPr lang="en-US"/>
          </a:p>
        </p:txBody>
      </p:sp>
    </p:spTree>
    <p:extLst>
      <p:ext uri="{BB962C8B-B14F-4D97-AF65-F5344CB8AC3E}">
        <p14:creationId xmlns:p14="http://schemas.microsoft.com/office/powerpoint/2010/main" val="487589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lgn="ctr" eaLnBrk="0" hangingPunct="0">
              <a:spcBef>
                <a:spcPct val="50000"/>
              </a:spcBef>
              <a:defRPr sz="1200" b="1">
                <a:solidFill>
                  <a:srgbClr val="FFFFFF"/>
                </a:solidFill>
                <a:latin typeface="+mn-lt"/>
              </a:defRPr>
            </a:lvl1pPr>
          </a:lstStyle>
          <a:p>
            <a:pPr fontAlgn="base">
              <a:spcAft>
                <a:spcPct val="0"/>
              </a:spcAft>
              <a:defRPr/>
            </a:pPr>
            <a:fld id="{6F4052EB-EB09-46DE-B1B3-2A4CA324A4D1}" type="datetime1">
              <a:rPr lang="en-US" smtClean="0"/>
              <a:t>8/2/2022</a:t>
            </a:fld>
            <a:endParaRPr lang="en-US" dirty="0"/>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lgn="ctr" eaLnBrk="0" hangingPunct="0">
              <a:spcBef>
                <a:spcPct val="50000"/>
              </a:spcBef>
              <a:defRPr sz="1200" b="1">
                <a:solidFill>
                  <a:srgbClr val="FFFFFF"/>
                </a:solidFill>
                <a:latin typeface="+mn-lt"/>
              </a:defRPr>
            </a:lvl1pPr>
          </a:lstStyle>
          <a:p>
            <a:pPr fontAlgn="base">
              <a:spcAft>
                <a:spcPct val="0"/>
              </a:spcAft>
              <a:defRPr/>
            </a:pPr>
            <a:r>
              <a:rPr lang="en-US" dirty="0"/>
              <a:t>Draft</a:t>
            </a: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lgn="ctr" eaLnBrk="0" hangingPunct="0">
              <a:spcBef>
                <a:spcPct val="50000"/>
              </a:spcBef>
              <a:defRPr sz="1200" b="1">
                <a:solidFill>
                  <a:srgbClr val="FFFFFF"/>
                </a:solidFill>
                <a:latin typeface="+mn-lt"/>
              </a:defRPr>
            </a:lvl1pPr>
          </a:lstStyle>
          <a:p>
            <a:pPr fontAlgn="base">
              <a:spcAft>
                <a:spcPct val="0"/>
              </a:spcAft>
              <a:defRPr/>
            </a:pPr>
            <a:fld id="{AEDD70FA-59E1-4157-923E-C4A67B08AD84}" type="slidenum">
              <a:rPr lang="en-US"/>
              <a:pPr fontAlgn="base">
                <a:spcAft>
                  <a:spcPct val="0"/>
                </a:spcAft>
                <a:defRPr/>
              </a:pPr>
              <a:t>‹#›</a:t>
            </a:fld>
            <a:endParaRPr lang="en-US" dirty="0"/>
          </a:p>
        </p:txBody>
      </p:sp>
    </p:spTree>
    <p:extLst>
      <p:ext uri="{BB962C8B-B14F-4D97-AF65-F5344CB8AC3E}">
        <p14:creationId xmlns:p14="http://schemas.microsoft.com/office/powerpoint/2010/main" val="988496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dirty="0"/>
              <a:t>Click to edit Master title style</a:t>
            </a:r>
          </a:p>
        </p:txBody>
      </p:sp>
      <p:sp>
        <p:nvSpPr>
          <p:cNvPr id="6" name="Content Placeholder 7"/>
          <p:cNvSpPr>
            <a:spLocks noGrp="1"/>
          </p:cNvSpPr>
          <p:nvPr>
            <p:ph sz="half" idx="1"/>
          </p:nvPr>
        </p:nvSpPr>
        <p:spPr>
          <a:xfrm>
            <a:off x="533400" y="1939158"/>
            <a:ext cx="8077200" cy="4461641"/>
          </a:xfrm>
        </p:spPr>
        <p:txBody>
          <a:bodyPr/>
          <a:lstStyle>
            <a:lvl1pPr>
              <a:buClrTx/>
              <a:defRPr sz="2400">
                <a:solidFill>
                  <a:schemeClr val="tx1"/>
                </a:solidFill>
              </a:defRPr>
            </a:lvl1pPr>
            <a:lvl2pPr>
              <a:buClrTx/>
              <a:buFont typeface="Arial" pitchFamily="34" charset="0"/>
              <a:buChar char="•"/>
              <a:defRPr sz="2400">
                <a:solidFill>
                  <a:schemeClr val="tx1"/>
                </a:solidFill>
              </a:defRPr>
            </a:lvl2pPr>
            <a:lvl3pPr>
              <a:buNone/>
              <a:defRPr/>
            </a:lvl3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8987203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51770" y="109538"/>
            <a:ext cx="5549030" cy="762000"/>
          </a:xfrm>
        </p:spPr>
        <p:txBody>
          <a:bodyPr anchor="ctr"/>
          <a:lstStyle/>
          <a:p>
            <a:r>
              <a:rPr lang="en-US" dirty="0"/>
              <a:t>Click to edit Master title style</a:t>
            </a:r>
          </a:p>
        </p:txBody>
      </p:sp>
      <p:sp>
        <p:nvSpPr>
          <p:cNvPr id="3" name="Content Placeholder 2"/>
          <p:cNvSpPr>
            <a:spLocks noGrp="1"/>
          </p:cNvSpPr>
          <p:nvPr>
            <p:ph sz="half" idx="1"/>
          </p:nvPr>
        </p:nvSpPr>
        <p:spPr>
          <a:xfrm>
            <a:off x="533400" y="1219200"/>
            <a:ext cx="40005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219200"/>
            <a:ext cx="40005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37445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74386" y="109538"/>
            <a:ext cx="4837482" cy="762000"/>
          </a:xfrm>
        </p:spPr>
        <p:txBody>
          <a:bodyPr anchor="ctr"/>
          <a:lstStyle>
            <a:lvl1pPr>
              <a:defRPr>
                <a:latin typeface="+mj-lt"/>
                <a:cs typeface="Calibri" pitchFamily="34" charset="0"/>
              </a:defRPr>
            </a:lvl1pPr>
          </a:lstStyle>
          <a:p>
            <a:r>
              <a:rPr lang="en-US"/>
              <a:t>Click to edit Master title style</a:t>
            </a:r>
          </a:p>
        </p:txBody>
      </p:sp>
    </p:spTree>
    <p:extLst>
      <p:ext uri="{BB962C8B-B14F-4D97-AF65-F5344CB8AC3E}">
        <p14:creationId xmlns:p14="http://schemas.microsoft.com/office/powerpoint/2010/main" val="77075689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613" y="109538"/>
            <a:ext cx="5564187" cy="762000"/>
          </a:xfrm>
        </p:spPr>
        <p:txBody>
          <a:bodyPr/>
          <a:lstStyle/>
          <a:p>
            <a:r>
              <a:rPr lang="en-US"/>
              <a:t>Click to edit Master title style</a:t>
            </a:r>
          </a:p>
        </p:txBody>
      </p:sp>
      <p:sp>
        <p:nvSpPr>
          <p:cNvPr id="3" name="Text Placeholder 2"/>
          <p:cNvSpPr>
            <a:spLocks noGrp="1"/>
          </p:cNvSpPr>
          <p:nvPr>
            <p:ph type="body" sz="half" idx="1"/>
          </p:nvPr>
        </p:nvSpPr>
        <p:spPr>
          <a:xfrm>
            <a:off x="533400" y="1219200"/>
            <a:ext cx="40005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19200"/>
            <a:ext cx="40005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284341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6600" y="109538"/>
            <a:ext cx="5664200" cy="762000"/>
          </a:xfrm>
        </p:spPr>
        <p:txBody>
          <a:bodyPr/>
          <a:lstStyle/>
          <a:p>
            <a:r>
              <a:rPr lang="en-US"/>
              <a:t>Click to edit Master title style</a:t>
            </a:r>
          </a:p>
        </p:txBody>
      </p:sp>
      <p:sp>
        <p:nvSpPr>
          <p:cNvPr id="3" name="Content Placeholder 2"/>
          <p:cNvSpPr>
            <a:spLocks noGrp="1"/>
          </p:cNvSpPr>
          <p:nvPr>
            <p:ph idx="1"/>
          </p:nvPr>
        </p:nvSpPr>
        <p:spPr>
          <a:xfrm>
            <a:off x="533400" y="1219200"/>
            <a:ext cx="81534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477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185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1EBC43-3397-4789-BD95-C046A6C09390}"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C8AFD-670D-4EE3-963C-AC4C78C4502B}" type="slidenum">
              <a:rPr lang="en-US" smtClean="0"/>
              <a:t>‹#›</a:t>
            </a:fld>
            <a:endParaRPr lang="en-US"/>
          </a:p>
        </p:txBody>
      </p:sp>
    </p:spTree>
    <p:extLst>
      <p:ext uri="{BB962C8B-B14F-4D97-AF65-F5344CB8AC3E}">
        <p14:creationId xmlns:p14="http://schemas.microsoft.com/office/powerpoint/2010/main" val="89085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1EBC43-3397-4789-BD95-C046A6C09390}"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C8AFD-670D-4EE3-963C-AC4C78C4502B}" type="slidenum">
              <a:rPr lang="en-US" smtClean="0"/>
              <a:t>‹#›</a:t>
            </a:fld>
            <a:endParaRPr lang="en-US"/>
          </a:p>
        </p:txBody>
      </p:sp>
    </p:spTree>
    <p:extLst>
      <p:ext uri="{BB962C8B-B14F-4D97-AF65-F5344CB8AC3E}">
        <p14:creationId xmlns:p14="http://schemas.microsoft.com/office/powerpoint/2010/main" val="741515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dirty="0"/>
              <a:t>Click to edit Master title style</a:t>
            </a:r>
          </a:p>
        </p:txBody>
      </p:sp>
      <p:sp>
        <p:nvSpPr>
          <p:cNvPr id="6" name="Content Placeholder 7"/>
          <p:cNvSpPr>
            <a:spLocks noGrp="1"/>
          </p:cNvSpPr>
          <p:nvPr>
            <p:ph sz="half" idx="1"/>
          </p:nvPr>
        </p:nvSpPr>
        <p:spPr>
          <a:xfrm>
            <a:off x="533400" y="1939158"/>
            <a:ext cx="8077200" cy="4461641"/>
          </a:xfrm>
        </p:spPr>
        <p:txBody>
          <a:bodyPr/>
          <a:lstStyle>
            <a:lvl1pPr>
              <a:buClrTx/>
              <a:defRPr sz="2400">
                <a:solidFill>
                  <a:schemeClr val="tx1"/>
                </a:solidFill>
              </a:defRPr>
            </a:lvl1pPr>
            <a:lvl2pPr>
              <a:buClrTx/>
              <a:buFont typeface="Arial" pitchFamily="34" charset="0"/>
              <a:buChar char="•"/>
              <a:defRPr sz="2400">
                <a:solidFill>
                  <a:schemeClr val="tx1"/>
                </a:solidFill>
              </a:defRPr>
            </a:lvl2pPr>
            <a:lvl3pPr>
              <a:buNone/>
              <a:defRPr/>
            </a:lvl3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4933116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51770" y="109538"/>
            <a:ext cx="5549030" cy="762000"/>
          </a:xfrm>
        </p:spPr>
        <p:txBody>
          <a:bodyPr anchor="ctr"/>
          <a:lstStyle/>
          <a:p>
            <a:r>
              <a:rPr lang="en-US" dirty="0"/>
              <a:t>Click to edit Master title style</a:t>
            </a:r>
          </a:p>
        </p:txBody>
      </p:sp>
      <p:sp>
        <p:nvSpPr>
          <p:cNvPr id="3" name="Content Placeholder 2"/>
          <p:cNvSpPr>
            <a:spLocks noGrp="1"/>
          </p:cNvSpPr>
          <p:nvPr>
            <p:ph sz="half" idx="1"/>
          </p:nvPr>
        </p:nvSpPr>
        <p:spPr>
          <a:xfrm>
            <a:off x="533400" y="1219200"/>
            <a:ext cx="40005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219200"/>
            <a:ext cx="40005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320548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74386" y="109538"/>
            <a:ext cx="4837482" cy="762000"/>
          </a:xfrm>
        </p:spPr>
        <p:txBody>
          <a:bodyPr anchor="ctr"/>
          <a:lstStyle>
            <a:lvl1pPr>
              <a:defRPr>
                <a:latin typeface="+mj-lt"/>
                <a:cs typeface="Calibri" pitchFamily="34" charset="0"/>
              </a:defRPr>
            </a:lvl1pPr>
          </a:lstStyle>
          <a:p>
            <a:r>
              <a:rPr lang="en-US"/>
              <a:t>Click to edit Master title style</a:t>
            </a:r>
          </a:p>
        </p:txBody>
      </p:sp>
    </p:spTree>
    <p:extLst>
      <p:ext uri="{BB962C8B-B14F-4D97-AF65-F5344CB8AC3E}">
        <p14:creationId xmlns:p14="http://schemas.microsoft.com/office/powerpoint/2010/main" val="167450134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613" y="109538"/>
            <a:ext cx="5564187" cy="762000"/>
          </a:xfrm>
        </p:spPr>
        <p:txBody>
          <a:bodyPr/>
          <a:lstStyle/>
          <a:p>
            <a:r>
              <a:rPr lang="en-US"/>
              <a:t>Click to edit Master title style</a:t>
            </a:r>
          </a:p>
        </p:txBody>
      </p:sp>
      <p:sp>
        <p:nvSpPr>
          <p:cNvPr id="3" name="Text Placeholder 2"/>
          <p:cNvSpPr>
            <a:spLocks noGrp="1"/>
          </p:cNvSpPr>
          <p:nvPr>
            <p:ph type="body" sz="half" idx="1"/>
          </p:nvPr>
        </p:nvSpPr>
        <p:spPr>
          <a:xfrm>
            <a:off x="533400" y="1219200"/>
            <a:ext cx="40005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19200"/>
            <a:ext cx="40005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54134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6600" y="109538"/>
            <a:ext cx="5664200" cy="762000"/>
          </a:xfrm>
        </p:spPr>
        <p:txBody>
          <a:bodyPr/>
          <a:lstStyle/>
          <a:p>
            <a:r>
              <a:rPr lang="en-US"/>
              <a:t>Click to edit Master title style</a:t>
            </a:r>
          </a:p>
        </p:txBody>
      </p:sp>
      <p:sp>
        <p:nvSpPr>
          <p:cNvPr id="3" name="Content Placeholder 2"/>
          <p:cNvSpPr>
            <a:spLocks noGrp="1"/>
          </p:cNvSpPr>
          <p:nvPr>
            <p:ph idx="1"/>
          </p:nvPr>
        </p:nvSpPr>
        <p:spPr>
          <a:xfrm>
            <a:off x="533400" y="1219200"/>
            <a:ext cx="81534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3104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845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1EBC43-3397-4789-BD95-C046A6C09390}"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C8AFD-670D-4EE3-963C-AC4C78C4502B}" type="slidenum">
              <a:rPr lang="en-US" smtClean="0"/>
              <a:t>‹#›</a:t>
            </a:fld>
            <a:endParaRPr lang="en-US"/>
          </a:p>
        </p:txBody>
      </p:sp>
    </p:spTree>
    <p:extLst>
      <p:ext uri="{BB962C8B-B14F-4D97-AF65-F5344CB8AC3E}">
        <p14:creationId xmlns:p14="http://schemas.microsoft.com/office/powerpoint/2010/main" val="2642072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1EBC43-3397-4789-BD95-C046A6C09390}"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FC8AFD-670D-4EE3-963C-AC4C78C4502B}" type="slidenum">
              <a:rPr lang="en-US" smtClean="0"/>
              <a:t>‹#›</a:t>
            </a:fld>
            <a:endParaRPr lang="en-US"/>
          </a:p>
        </p:txBody>
      </p:sp>
    </p:spTree>
    <p:extLst>
      <p:ext uri="{BB962C8B-B14F-4D97-AF65-F5344CB8AC3E}">
        <p14:creationId xmlns:p14="http://schemas.microsoft.com/office/powerpoint/2010/main" val="2327636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1EBC43-3397-4789-BD95-C046A6C09390}" type="datetimeFigureOut">
              <a:rPr lang="en-US" smtClean="0"/>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FC8AFD-670D-4EE3-963C-AC4C78C4502B}" type="slidenum">
              <a:rPr lang="en-US" smtClean="0"/>
              <a:t>‹#›</a:t>
            </a:fld>
            <a:endParaRPr lang="en-US"/>
          </a:p>
        </p:txBody>
      </p:sp>
    </p:spTree>
    <p:extLst>
      <p:ext uri="{BB962C8B-B14F-4D97-AF65-F5344CB8AC3E}">
        <p14:creationId xmlns:p14="http://schemas.microsoft.com/office/powerpoint/2010/main" val="162761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1EBC43-3397-4789-BD95-C046A6C09390}" type="datetimeFigureOut">
              <a:rPr lang="en-US" smtClean="0"/>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FC8AFD-670D-4EE3-963C-AC4C78C4502B}" type="slidenum">
              <a:rPr lang="en-US" smtClean="0"/>
              <a:t>‹#›</a:t>
            </a:fld>
            <a:endParaRPr lang="en-US"/>
          </a:p>
        </p:txBody>
      </p:sp>
    </p:spTree>
    <p:extLst>
      <p:ext uri="{BB962C8B-B14F-4D97-AF65-F5344CB8AC3E}">
        <p14:creationId xmlns:p14="http://schemas.microsoft.com/office/powerpoint/2010/main" val="371669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1EBC43-3397-4789-BD95-C046A6C09390}"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FC8AFD-670D-4EE3-963C-AC4C78C4502B}" type="slidenum">
              <a:rPr lang="en-US" smtClean="0"/>
              <a:t>‹#›</a:t>
            </a:fld>
            <a:endParaRPr lang="en-US"/>
          </a:p>
        </p:txBody>
      </p:sp>
    </p:spTree>
    <p:extLst>
      <p:ext uri="{BB962C8B-B14F-4D97-AF65-F5344CB8AC3E}">
        <p14:creationId xmlns:p14="http://schemas.microsoft.com/office/powerpoint/2010/main" val="3115383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1EBC43-3397-4789-BD95-C046A6C09390}"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FC8AFD-670D-4EE3-963C-AC4C78C4502B}" type="slidenum">
              <a:rPr lang="en-US" smtClean="0"/>
              <a:t>‹#›</a:t>
            </a:fld>
            <a:endParaRPr lang="en-US"/>
          </a:p>
        </p:txBody>
      </p:sp>
    </p:spTree>
    <p:extLst>
      <p:ext uri="{BB962C8B-B14F-4D97-AF65-F5344CB8AC3E}">
        <p14:creationId xmlns:p14="http://schemas.microsoft.com/office/powerpoint/2010/main" val="3809649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1EBC43-3397-4789-BD95-C046A6C09390}"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FC8AFD-670D-4EE3-963C-AC4C78C4502B}" type="slidenum">
              <a:rPr lang="en-US" smtClean="0"/>
              <a:t>‹#›</a:t>
            </a:fld>
            <a:endParaRPr lang="en-US"/>
          </a:p>
        </p:txBody>
      </p:sp>
    </p:spTree>
    <p:extLst>
      <p:ext uri="{BB962C8B-B14F-4D97-AF65-F5344CB8AC3E}">
        <p14:creationId xmlns:p14="http://schemas.microsoft.com/office/powerpoint/2010/main" val="3425998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jpeg"/><Relationship Id="rId5" Type="http://schemas.openxmlformats.org/officeDocument/2006/relationships/slideLayout" Target="../slideLayouts/slideLayout17.xml"/><Relationship Id="rId10" Type="http://schemas.openxmlformats.org/officeDocument/2006/relationships/tags" Target="../tags/tag2.xml"/><Relationship Id="rId4" Type="http://schemas.openxmlformats.org/officeDocument/2006/relationships/slideLayout" Target="../slideLayouts/slideLayout16.xml"/><Relationship Id="rId9"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2.png"/><Relationship Id="rId5" Type="http://schemas.openxmlformats.org/officeDocument/2006/relationships/slideLayout" Target="../slideLayouts/slideLayout24.xml"/><Relationship Id="rId10" Type="http://schemas.openxmlformats.org/officeDocument/2006/relationships/image" Target="../media/image1.jpeg"/><Relationship Id="rId4" Type="http://schemas.openxmlformats.org/officeDocument/2006/relationships/slideLayout" Target="../slideLayouts/slideLayout23.xml"/><Relationship Id="rId9"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1EBC43-3397-4789-BD95-C046A6C09390}" type="datetimeFigureOut">
              <a:rPr lang="en-US" smtClean="0"/>
              <a:t>8/2/2022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FC8AFD-670D-4EE3-963C-AC4C78C4502B}" type="slidenum">
              <a:rPr lang="en-US" smtClean="0"/>
              <a:t>‹#›</a:t>
            </a:fld>
            <a:endParaRPr lang="en-US"/>
          </a:p>
        </p:txBody>
      </p:sp>
    </p:spTree>
    <p:extLst>
      <p:ext uri="{BB962C8B-B14F-4D97-AF65-F5344CB8AC3E}">
        <p14:creationId xmlns:p14="http://schemas.microsoft.com/office/powerpoint/2010/main" val="28630898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7170" name="Picture 2" descr="top blue"/>
          <p:cNvPicPr>
            <a:picLocks noChangeAspect="1" noChangeArrowheads="1"/>
          </p:cNvPicPr>
          <p:nvPr/>
        </p:nvPicPr>
        <p:blipFill>
          <a:blip r:embed="rId11"/>
          <a:srcRect l="23065"/>
          <a:stretch>
            <a:fillRect/>
          </a:stretch>
        </p:blipFill>
        <p:spPr bwMode="auto">
          <a:xfrm>
            <a:off x="0" y="0"/>
            <a:ext cx="9150350" cy="930275"/>
          </a:xfrm>
          <a:prstGeom prst="rect">
            <a:avLst/>
          </a:prstGeom>
          <a:noFill/>
          <a:ln w="9525">
            <a:noFill/>
            <a:miter lim="800000"/>
            <a:headEnd/>
            <a:tailEnd/>
          </a:ln>
        </p:spPr>
      </p:pic>
      <p:sp>
        <p:nvSpPr>
          <p:cNvPr id="7171" name="Rectangle 3"/>
          <p:cNvSpPr>
            <a:spLocks noGrp="1" noChangeArrowheads="1"/>
          </p:cNvSpPr>
          <p:nvPr>
            <p:ph type="title"/>
          </p:nvPr>
        </p:nvSpPr>
        <p:spPr bwMode="white">
          <a:xfrm>
            <a:off x="736600" y="109538"/>
            <a:ext cx="5664200" cy="762000"/>
          </a:xfrm>
          <a:prstGeom prst="rect">
            <a:avLst/>
          </a:prstGeom>
          <a:noFill/>
          <a:ln w="9525" algn="ctr">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2" name="Rectangle 4"/>
          <p:cNvSpPr>
            <a:spLocks noGrp="1" noChangeArrowheads="1"/>
          </p:cNvSpPr>
          <p:nvPr>
            <p:ph type="body" idx="1"/>
          </p:nvPr>
        </p:nvSpPr>
        <p:spPr bwMode="auto">
          <a:xfrm>
            <a:off x="533400" y="1219200"/>
            <a:ext cx="8153400" cy="5181600"/>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p>
            <a:pPr lvl="0"/>
            <a:r>
              <a:rPr lang="en-US" altLang="en-US"/>
              <a:t>Click to edit Master text styles</a:t>
            </a:r>
          </a:p>
          <a:p>
            <a:pPr lvl="1"/>
            <a:r>
              <a:rPr lang="en-US" altLang="en-US"/>
              <a:t>Second level</a:t>
            </a:r>
          </a:p>
          <a:p>
            <a:pPr lvl="3"/>
            <a:r>
              <a:rPr lang="en-US" altLang="en-US"/>
              <a:t>Third level</a:t>
            </a:r>
          </a:p>
        </p:txBody>
      </p:sp>
      <p:sp>
        <p:nvSpPr>
          <p:cNvPr id="3198981" name="Line 5"/>
          <p:cNvSpPr>
            <a:spLocks noChangeShapeType="1"/>
          </p:cNvSpPr>
          <p:nvPr/>
        </p:nvSpPr>
        <p:spPr bwMode="auto">
          <a:xfrm>
            <a:off x="-17463" y="6856413"/>
            <a:ext cx="9161463" cy="0"/>
          </a:xfrm>
          <a:prstGeom prst="line">
            <a:avLst/>
          </a:prstGeom>
          <a:noFill/>
          <a:ln w="9525">
            <a:solidFill>
              <a:schemeClr val="bg2"/>
            </a:solidFill>
            <a:round/>
            <a:headEnd/>
            <a:tailEnd/>
          </a:ln>
          <a:effectLst/>
        </p:spPr>
        <p:txBody>
          <a:bodyPr lIns="45720" rIns="45720" anchor="ctr"/>
          <a:lstStyle/>
          <a:p>
            <a:pPr algn="ctr" eaLnBrk="0" fontAlgn="base" hangingPunct="0">
              <a:spcBef>
                <a:spcPct val="0"/>
              </a:spcBef>
              <a:spcAft>
                <a:spcPct val="0"/>
              </a:spcAft>
              <a:defRPr/>
            </a:pPr>
            <a:endParaRPr lang="en-US" sz="1600" dirty="0">
              <a:solidFill>
                <a:srgbClr val="000000"/>
              </a:solidFill>
            </a:endParaRPr>
          </a:p>
        </p:txBody>
      </p:sp>
      <p:pic>
        <p:nvPicPr>
          <p:cNvPr id="7174" name="Picture 6" descr="best ver2b seal"/>
          <p:cNvPicPr>
            <a:picLocks noChangeAspect="1" noChangeArrowheads="1"/>
          </p:cNvPicPr>
          <p:nvPr/>
        </p:nvPicPr>
        <p:blipFill>
          <a:blip r:embed="rId12">
            <a:clrChange>
              <a:clrFrom>
                <a:srgbClr val="003264"/>
              </a:clrFrom>
              <a:clrTo>
                <a:srgbClr val="003264">
                  <a:alpha val="0"/>
                </a:srgbClr>
              </a:clrTo>
            </a:clrChange>
          </a:blip>
          <a:srcRect/>
          <a:stretch>
            <a:fillRect/>
          </a:stretch>
        </p:blipFill>
        <p:spPr bwMode="auto">
          <a:xfrm>
            <a:off x="25400" y="157163"/>
            <a:ext cx="762000" cy="731837"/>
          </a:xfrm>
          <a:prstGeom prst="rect">
            <a:avLst/>
          </a:prstGeom>
          <a:noFill/>
          <a:ln w="9525">
            <a:noFill/>
            <a:miter lim="800000"/>
            <a:headEnd/>
            <a:tailEnd/>
          </a:ln>
        </p:spPr>
      </p:pic>
      <p:sp>
        <p:nvSpPr>
          <p:cNvPr id="3198987" name="AcnSubjectTitle_ID_3198987" hidden="1"/>
          <p:cNvSpPr txBox="1">
            <a:spLocks noChangeArrowheads="1"/>
          </p:cNvSpPr>
          <p:nvPr>
            <p:custDataLst>
              <p:tags r:id="rId9"/>
            </p:custDataLst>
          </p:nvPr>
        </p:nvSpPr>
        <p:spPr bwMode="gray">
          <a:xfrm>
            <a:off x="836613" y="1420813"/>
            <a:ext cx="6985000" cy="244475"/>
          </a:xfrm>
          <a:prstGeom prst="rect">
            <a:avLst/>
          </a:prstGeom>
          <a:noFill/>
          <a:ln w="9525" algn="ctr">
            <a:noFill/>
            <a:miter lim="800000"/>
            <a:headEnd/>
            <a:tailEnd/>
          </a:ln>
          <a:effectLst/>
        </p:spPr>
        <p:txBody>
          <a:bodyPr lIns="0" tIns="0" rIns="0" bIns="0">
            <a:spAutoFit/>
          </a:bodyPr>
          <a:lstStyle/>
          <a:p>
            <a:pPr fontAlgn="base">
              <a:spcBef>
                <a:spcPct val="0"/>
              </a:spcBef>
              <a:spcAft>
                <a:spcPct val="0"/>
              </a:spcAft>
              <a:buClr>
                <a:srgbClr val="000000"/>
              </a:buClr>
              <a:defRPr/>
            </a:pPr>
            <a:r>
              <a:rPr lang="en-US" sz="1600" b="1" dirty="0">
                <a:solidFill>
                  <a:srgbClr val="000000"/>
                </a:solidFill>
              </a:rPr>
              <a:t>Subject Title</a:t>
            </a:r>
          </a:p>
        </p:txBody>
      </p:sp>
      <p:sp>
        <p:nvSpPr>
          <p:cNvPr id="3198988" name="AcnFootnote_ID_3198988" hidden="1"/>
          <p:cNvSpPr txBox="1">
            <a:spLocks noChangeArrowheads="1"/>
          </p:cNvSpPr>
          <p:nvPr>
            <p:custDataLst>
              <p:tags r:id="rId10"/>
            </p:custDataLst>
          </p:nvPr>
        </p:nvSpPr>
        <p:spPr bwMode="gray">
          <a:xfrm>
            <a:off x="836613" y="6254750"/>
            <a:ext cx="5564187" cy="334963"/>
          </a:xfrm>
          <a:prstGeom prst="rect">
            <a:avLst/>
          </a:prstGeom>
          <a:noFill/>
          <a:ln w="9525" algn="ctr">
            <a:noFill/>
            <a:miter lim="800000"/>
            <a:headEnd/>
            <a:tailEnd/>
          </a:ln>
          <a:effectLst/>
        </p:spPr>
        <p:txBody>
          <a:bodyPr lIns="0" tIns="0" rIns="0" bIns="0" anchor="b">
            <a:spAutoFit/>
          </a:bodyPr>
          <a:lstStyle/>
          <a:p>
            <a:pPr marL="538163" indent="-538163" fontAlgn="base">
              <a:spcBef>
                <a:spcPct val="0"/>
              </a:spcBef>
              <a:spcAft>
                <a:spcPct val="0"/>
              </a:spcAft>
              <a:buClr>
                <a:srgbClr val="000000"/>
              </a:buClr>
              <a:defRPr/>
            </a:pPr>
            <a:r>
              <a:rPr lang="en-US" sz="1000" dirty="0">
                <a:solidFill>
                  <a:srgbClr val="000000"/>
                </a:solidFill>
              </a:rPr>
              <a:t>*	Footnote</a:t>
            </a:r>
          </a:p>
          <a:p>
            <a:pPr marL="538163" indent="-538163" fontAlgn="base">
              <a:spcBef>
                <a:spcPct val="20000"/>
              </a:spcBef>
              <a:spcAft>
                <a:spcPct val="0"/>
              </a:spcAft>
              <a:buClr>
                <a:srgbClr val="000000"/>
              </a:buClr>
              <a:defRPr/>
            </a:pPr>
            <a:r>
              <a:rPr lang="en-US" sz="1000" dirty="0">
                <a:solidFill>
                  <a:srgbClr val="000000"/>
                </a:solidFill>
              </a:rPr>
              <a:t>Source:	Source</a:t>
            </a:r>
          </a:p>
        </p:txBody>
      </p:sp>
      <p:sp>
        <p:nvSpPr>
          <p:cNvPr id="9" name="Text Box 9"/>
          <p:cNvSpPr txBox="1">
            <a:spLocks noChangeArrowheads="1"/>
          </p:cNvSpPr>
          <p:nvPr/>
        </p:nvSpPr>
        <p:spPr bwMode="auto">
          <a:xfrm>
            <a:off x="4038600" y="6445250"/>
            <a:ext cx="1066800" cy="244475"/>
          </a:xfrm>
          <a:prstGeom prst="rect">
            <a:avLst/>
          </a:prstGeom>
          <a:noFill/>
          <a:ln w="9525">
            <a:noFill/>
            <a:miter lim="800000"/>
            <a:headEnd/>
            <a:tailEnd/>
          </a:ln>
          <a:effectLst/>
        </p:spPr>
        <p:txBody>
          <a:bodyPr lIns="45720" rIns="45720">
            <a:spAutoFit/>
          </a:bodyPr>
          <a:lstStyle/>
          <a:p>
            <a:pPr algn="ctr" eaLnBrk="0" fontAlgn="base" hangingPunct="0">
              <a:spcBef>
                <a:spcPct val="50000"/>
              </a:spcBef>
              <a:spcAft>
                <a:spcPct val="0"/>
              </a:spcAft>
              <a:defRPr/>
            </a:pPr>
            <a:fld id="{6675420D-CD84-4F3B-B8B6-EF0F67C2EF0E}" type="slidenum">
              <a:rPr lang="en-US" sz="1000">
                <a:solidFill>
                  <a:srgbClr val="000000"/>
                </a:solidFill>
              </a:rPr>
              <a:pPr algn="ctr" eaLnBrk="0" fontAlgn="base" hangingPunct="0">
                <a:spcBef>
                  <a:spcPct val="50000"/>
                </a:spcBef>
                <a:spcAft>
                  <a:spcPct val="0"/>
                </a:spcAft>
                <a:defRPr/>
              </a:pPr>
              <a:t>‹#›</a:t>
            </a:fld>
            <a:endParaRPr lang="en-US" sz="1000" dirty="0">
              <a:solidFill>
                <a:srgbClr val="000000"/>
              </a:solidFill>
            </a:endParaRPr>
          </a:p>
        </p:txBody>
      </p:sp>
    </p:spTree>
    <p:extLst>
      <p:ext uri="{BB962C8B-B14F-4D97-AF65-F5344CB8AC3E}">
        <p14:creationId xmlns:p14="http://schemas.microsoft.com/office/powerpoint/2010/main" val="28296360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1" r:id="rId7"/>
  </p:sldLayoutIdLst>
  <p:transition/>
  <p:hf sldNum="0" hdr="0"/>
  <p:txStyles>
    <p:titleStyle>
      <a:lvl1pPr algn="l" rtl="0" eaLnBrk="0" fontAlgn="base" hangingPunct="0">
        <a:spcBef>
          <a:spcPct val="20000"/>
        </a:spcBef>
        <a:spcAft>
          <a:spcPct val="0"/>
        </a:spcAft>
        <a:tabLst>
          <a:tab pos="915988" algn="l"/>
        </a:tabLst>
        <a:defRPr sz="2400" b="1">
          <a:solidFill>
            <a:srgbClr val="FFC000"/>
          </a:solidFill>
          <a:latin typeface="+mj-lt"/>
          <a:ea typeface="+mj-ea"/>
          <a:cs typeface="+mj-cs"/>
        </a:defRPr>
      </a:lvl1pPr>
      <a:lvl2pPr algn="l" rtl="0" eaLnBrk="0" fontAlgn="base" hangingPunct="0">
        <a:spcBef>
          <a:spcPct val="20000"/>
        </a:spcBef>
        <a:spcAft>
          <a:spcPct val="0"/>
        </a:spcAft>
        <a:tabLst>
          <a:tab pos="915988" algn="l"/>
        </a:tabLst>
        <a:defRPr sz="2400" b="1">
          <a:solidFill>
            <a:srgbClr val="FFC000"/>
          </a:solidFill>
          <a:latin typeface="Arial" pitchFamily="34" charset="0"/>
        </a:defRPr>
      </a:lvl2pPr>
      <a:lvl3pPr algn="l" rtl="0" eaLnBrk="0" fontAlgn="base" hangingPunct="0">
        <a:spcBef>
          <a:spcPct val="20000"/>
        </a:spcBef>
        <a:spcAft>
          <a:spcPct val="0"/>
        </a:spcAft>
        <a:tabLst>
          <a:tab pos="915988" algn="l"/>
        </a:tabLst>
        <a:defRPr sz="2400" b="1">
          <a:solidFill>
            <a:srgbClr val="FFC000"/>
          </a:solidFill>
          <a:latin typeface="Arial" pitchFamily="34" charset="0"/>
        </a:defRPr>
      </a:lvl3pPr>
      <a:lvl4pPr algn="l" rtl="0" eaLnBrk="0" fontAlgn="base" hangingPunct="0">
        <a:spcBef>
          <a:spcPct val="20000"/>
        </a:spcBef>
        <a:spcAft>
          <a:spcPct val="0"/>
        </a:spcAft>
        <a:tabLst>
          <a:tab pos="915988" algn="l"/>
        </a:tabLst>
        <a:defRPr sz="2400" b="1">
          <a:solidFill>
            <a:srgbClr val="FFC000"/>
          </a:solidFill>
          <a:latin typeface="Arial" pitchFamily="34" charset="0"/>
        </a:defRPr>
      </a:lvl4pPr>
      <a:lvl5pPr algn="l" rtl="0" eaLnBrk="0" fontAlgn="base" hangingPunct="0">
        <a:spcBef>
          <a:spcPct val="20000"/>
        </a:spcBef>
        <a:spcAft>
          <a:spcPct val="0"/>
        </a:spcAft>
        <a:tabLst>
          <a:tab pos="915988" algn="l"/>
        </a:tabLst>
        <a:defRPr sz="2400" b="1">
          <a:solidFill>
            <a:srgbClr val="FFC000"/>
          </a:solidFill>
          <a:latin typeface="Arial" pitchFamily="34" charset="0"/>
        </a:defRPr>
      </a:lvl5pPr>
      <a:lvl6pPr marL="457200" algn="l" rtl="0" eaLnBrk="0" fontAlgn="base" hangingPunct="0">
        <a:spcBef>
          <a:spcPct val="20000"/>
        </a:spcBef>
        <a:spcAft>
          <a:spcPct val="0"/>
        </a:spcAft>
        <a:tabLst>
          <a:tab pos="915988" algn="l"/>
        </a:tabLst>
        <a:defRPr sz="2400" b="1">
          <a:solidFill>
            <a:schemeClr val="accent1"/>
          </a:solidFill>
          <a:latin typeface="Arial" pitchFamily="34" charset="0"/>
        </a:defRPr>
      </a:lvl6pPr>
      <a:lvl7pPr marL="914400" algn="l" rtl="0" eaLnBrk="0" fontAlgn="base" hangingPunct="0">
        <a:spcBef>
          <a:spcPct val="20000"/>
        </a:spcBef>
        <a:spcAft>
          <a:spcPct val="0"/>
        </a:spcAft>
        <a:tabLst>
          <a:tab pos="915988" algn="l"/>
        </a:tabLst>
        <a:defRPr sz="2400" b="1">
          <a:solidFill>
            <a:schemeClr val="accent1"/>
          </a:solidFill>
          <a:latin typeface="Arial" pitchFamily="34" charset="0"/>
        </a:defRPr>
      </a:lvl7pPr>
      <a:lvl8pPr marL="1371600" algn="l" rtl="0" eaLnBrk="0" fontAlgn="base" hangingPunct="0">
        <a:spcBef>
          <a:spcPct val="20000"/>
        </a:spcBef>
        <a:spcAft>
          <a:spcPct val="0"/>
        </a:spcAft>
        <a:tabLst>
          <a:tab pos="915988" algn="l"/>
        </a:tabLst>
        <a:defRPr sz="2400" b="1">
          <a:solidFill>
            <a:schemeClr val="accent1"/>
          </a:solidFill>
          <a:latin typeface="Arial" pitchFamily="34" charset="0"/>
        </a:defRPr>
      </a:lvl8pPr>
      <a:lvl9pPr marL="1828800" algn="l" rtl="0" eaLnBrk="0" fontAlgn="base" hangingPunct="0">
        <a:spcBef>
          <a:spcPct val="20000"/>
        </a:spcBef>
        <a:spcAft>
          <a:spcPct val="0"/>
        </a:spcAft>
        <a:tabLst>
          <a:tab pos="915988" algn="l"/>
        </a:tabLst>
        <a:defRPr sz="2400" b="1">
          <a:solidFill>
            <a:schemeClr val="accent1"/>
          </a:solidFill>
          <a:latin typeface="Arial" pitchFamily="34" charset="0"/>
        </a:defRPr>
      </a:lvl9pPr>
    </p:titleStyle>
    <p:bodyStyle>
      <a:lvl1pPr marL="381000" indent="-381000" algn="l" rtl="0" eaLnBrk="0" fontAlgn="base" hangingPunct="0">
        <a:spcBef>
          <a:spcPct val="0"/>
        </a:spcBef>
        <a:spcAft>
          <a:spcPts val="1200"/>
        </a:spcAft>
        <a:buClr>
          <a:srgbClr val="FFC000"/>
        </a:buClr>
        <a:buSzPct val="80000"/>
        <a:buFont typeface="Wingdings" pitchFamily="2" charset="2"/>
        <a:buChar char="n"/>
        <a:defRPr b="1">
          <a:solidFill>
            <a:srgbClr val="003366"/>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
          <a:srgbClr val="FFC000"/>
        </a:buClr>
        <a:buSzPct val="115000"/>
        <a:buFont typeface="Calibri" pitchFamily="34" charset="0"/>
        <a:buChar char="•"/>
        <a:defRPr b="1">
          <a:solidFill>
            <a:srgbClr val="003366"/>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AutoNum type="alphaUcPeriod"/>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7170" name="Picture 2" descr="top blue"/>
          <p:cNvPicPr>
            <a:picLocks noChangeAspect="1" noChangeArrowheads="1"/>
          </p:cNvPicPr>
          <p:nvPr/>
        </p:nvPicPr>
        <p:blipFill>
          <a:blip r:embed="rId10"/>
          <a:srcRect l="23065"/>
          <a:stretch>
            <a:fillRect/>
          </a:stretch>
        </p:blipFill>
        <p:spPr bwMode="auto">
          <a:xfrm>
            <a:off x="0" y="0"/>
            <a:ext cx="9150350" cy="930275"/>
          </a:xfrm>
          <a:prstGeom prst="rect">
            <a:avLst/>
          </a:prstGeom>
          <a:noFill/>
          <a:ln w="9525">
            <a:noFill/>
            <a:miter lim="800000"/>
            <a:headEnd/>
            <a:tailEnd/>
          </a:ln>
        </p:spPr>
      </p:pic>
      <p:sp>
        <p:nvSpPr>
          <p:cNvPr id="7171" name="Rectangle 3"/>
          <p:cNvSpPr>
            <a:spLocks noGrp="1" noChangeArrowheads="1"/>
          </p:cNvSpPr>
          <p:nvPr>
            <p:ph type="title"/>
          </p:nvPr>
        </p:nvSpPr>
        <p:spPr bwMode="white">
          <a:xfrm>
            <a:off x="736600" y="109538"/>
            <a:ext cx="5664200" cy="762000"/>
          </a:xfrm>
          <a:prstGeom prst="rect">
            <a:avLst/>
          </a:prstGeom>
          <a:noFill/>
          <a:ln w="9525" algn="ctr">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2" name="Rectangle 4"/>
          <p:cNvSpPr>
            <a:spLocks noGrp="1" noChangeArrowheads="1"/>
          </p:cNvSpPr>
          <p:nvPr>
            <p:ph type="body" idx="1"/>
          </p:nvPr>
        </p:nvSpPr>
        <p:spPr bwMode="auto">
          <a:xfrm>
            <a:off x="533400" y="1219200"/>
            <a:ext cx="8153400" cy="5181600"/>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p>
            <a:pPr lvl="0"/>
            <a:r>
              <a:rPr lang="en-US" altLang="en-US"/>
              <a:t>Click to edit Master text styles</a:t>
            </a:r>
          </a:p>
          <a:p>
            <a:pPr lvl="1"/>
            <a:r>
              <a:rPr lang="en-US" altLang="en-US"/>
              <a:t>Second level</a:t>
            </a:r>
          </a:p>
          <a:p>
            <a:pPr lvl="3"/>
            <a:r>
              <a:rPr lang="en-US" altLang="en-US"/>
              <a:t>Third level</a:t>
            </a:r>
          </a:p>
        </p:txBody>
      </p:sp>
      <p:sp>
        <p:nvSpPr>
          <p:cNvPr id="3198981" name="Line 5"/>
          <p:cNvSpPr>
            <a:spLocks noChangeShapeType="1"/>
          </p:cNvSpPr>
          <p:nvPr/>
        </p:nvSpPr>
        <p:spPr bwMode="auto">
          <a:xfrm>
            <a:off x="-17463" y="6856413"/>
            <a:ext cx="9161463" cy="0"/>
          </a:xfrm>
          <a:prstGeom prst="line">
            <a:avLst/>
          </a:prstGeom>
          <a:noFill/>
          <a:ln w="9525">
            <a:solidFill>
              <a:schemeClr val="bg2"/>
            </a:solidFill>
            <a:round/>
            <a:headEnd/>
            <a:tailEnd/>
          </a:ln>
          <a:effectLst/>
        </p:spPr>
        <p:txBody>
          <a:bodyPr lIns="45720" rIns="45720" anchor="ctr"/>
          <a:lstStyle/>
          <a:p>
            <a:pPr algn="ctr" eaLnBrk="0" fontAlgn="base" hangingPunct="0">
              <a:spcBef>
                <a:spcPct val="0"/>
              </a:spcBef>
              <a:spcAft>
                <a:spcPct val="0"/>
              </a:spcAft>
              <a:defRPr/>
            </a:pPr>
            <a:endParaRPr lang="en-US" sz="1600" dirty="0">
              <a:solidFill>
                <a:srgbClr val="000000"/>
              </a:solidFill>
            </a:endParaRPr>
          </a:p>
        </p:txBody>
      </p:sp>
      <p:pic>
        <p:nvPicPr>
          <p:cNvPr id="7174" name="Picture 6" descr="best ver2b seal"/>
          <p:cNvPicPr>
            <a:picLocks noChangeAspect="1" noChangeArrowheads="1"/>
          </p:cNvPicPr>
          <p:nvPr/>
        </p:nvPicPr>
        <p:blipFill>
          <a:blip r:embed="rId11">
            <a:clrChange>
              <a:clrFrom>
                <a:srgbClr val="003264"/>
              </a:clrFrom>
              <a:clrTo>
                <a:srgbClr val="003264">
                  <a:alpha val="0"/>
                </a:srgbClr>
              </a:clrTo>
            </a:clrChange>
          </a:blip>
          <a:srcRect/>
          <a:stretch>
            <a:fillRect/>
          </a:stretch>
        </p:blipFill>
        <p:spPr bwMode="auto">
          <a:xfrm>
            <a:off x="25400" y="157163"/>
            <a:ext cx="762000" cy="731837"/>
          </a:xfrm>
          <a:prstGeom prst="rect">
            <a:avLst/>
          </a:prstGeom>
          <a:noFill/>
          <a:ln w="9525">
            <a:noFill/>
            <a:miter lim="800000"/>
            <a:headEnd/>
            <a:tailEnd/>
          </a:ln>
        </p:spPr>
      </p:pic>
      <p:sp>
        <p:nvSpPr>
          <p:cNvPr id="3198987" name="AcnSubjectTitle_ID_3198987" hidden="1"/>
          <p:cNvSpPr txBox="1">
            <a:spLocks noChangeArrowheads="1"/>
          </p:cNvSpPr>
          <p:nvPr>
            <p:custDataLst>
              <p:tags r:id="rId8"/>
            </p:custDataLst>
          </p:nvPr>
        </p:nvSpPr>
        <p:spPr bwMode="gray">
          <a:xfrm>
            <a:off x="836613" y="1420813"/>
            <a:ext cx="6985000" cy="244475"/>
          </a:xfrm>
          <a:prstGeom prst="rect">
            <a:avLst/>
          </a:prstGeom>
          <a:noFill/>
          <a:ln w="9525" algn="ctr">
            <a:noFill/>
            <a:miter lim="800000"/>
            <a:headEnd/>
            <a:tailEnd/>
          </a:ln>
          <a:effectLst/>
        </p:spPr>
        <p:txBody>
          <a:bodyPr lIns="0" tIns="0" rIns="0" bIns="0">
            <a:spAutoFit/>
          </a:bodyPr>
          <a:lstStyle/>
          <a:p>
            <a:pPr fontAlgn="base">
              <a:spcBef>
                <a:spcPct val="0"/>
              </a:spcBef>
              <a:spcAft>
                <a:spcPct val="0"/>
              </a:spcAft>
              <a:buClr>
                <a:srgbClr val="000000"/>
              </a:buClr>
              <a:defRPr/>
            </a:pPr>
            <a:r>
              <a:rPr lang="en-US" sz="1600" b="1" dirty="0">
                <a:solidFill>
                  <a:srgbClr val="000000"/>
                </a:solidFill>
              </a:rPr>
              <a:t>Subject Title</a:t>
            </a:r>
          </a:p>
        </p:txBody>
      </p:sp>
      <p:sp>
        <p:nvSpPr>
          <p:cNvPr id="3198988" name="AcnFootnote_ID_3198988" hidden="1"/>
          <p:cNvSpPr txBox="1">
            <a:spLocks noChangeArrowheads="1"/>
          </p:cNvSpPr>
          <p:nvPr>
            <p:custDataLst>
              <p:tags r:id="rId9"/>
            </p:custDataLst>
          </p:nvPr>
        </p:nvSpPr>
        <p:spPr bwMode="gray">
          <a:xfrm>
            <a:off x="836613" y="6254750"/>
            <a:ext cx="5564187" cy="334963"/>
          </a:xfrm>
          <a:prstGeom prst="rect">
            <a:avLst/>
          </a:prstGeom>
          <a:noFill/>
          <a:ln w="9525" algn="ctr">
            <a:noFill/>
            <a:miter lim="800000"/>
            <a:headEnd/>
            <a:tailEnd/>
          </a:ln>
          <a:effectLst/>
        </p:spPr>
        <p:txBody>
          <a:bodyPr lIns="0" tIns="0" rIns="0" bIns="0" anchor="b">
            <a:spAutoFit/>
          </a:bodyPr>
          <a:lstStyle/>
          <a:p>
            <a:pPr marL="538163" indent="-538163" fontAlgn="base">
              <a:spcBef>
                <a:spcPct val="0"/>
              </a:spcBef>
              <a:spcAft>
                <a:spcPct val="0"/>
              </a:spcAft>
              <a:buClr>
                <a:srgbClr val="000000"/>
              </a:buClr>
              <a:defRPr/>
            </a:pPr>
            <a:r>
              <a:rPr lang="en-US" sz="1000" dirty="0">
                <a:solidFill>
                  <a:srgbClr val="000000"/>
                </a:solidFill>
              </a:rPr>
              <a:t>*	Footnote</a:t>
            </a:r>
          </a:p>
          <a:p>
            <a:pPr marL="538163" indent="-538163" fontAlgn="base">
              <a:spcBef>
                <a:spcPct val="20000"/>
              </a:spcBef>
              <a:spcAft>
                <a:spcPct val="0"/>
              </a:spcAft>
              <a:buClr>
                <a:srgbClr val="000000"/>
              </a:buClr>
              <a:defRPr/>
            </a:pPr>
            <a:r>
              <a:rPr lang="en-US" sz="1000" dirty="0">
                <a:solidFill>
                  <a:srgbClr val="000000"/>
                </a:solidFill>
              </a:rPr>
              <a:t>Source:	Source</a:t>
            </a:r>
          </a:p>
        </p:txBody>
      </p:sp>
      <p:sp>
        <p:nvSpPr>
          <p:cNvPr id="9" name="Text Box 9"/>
          <p:cNvSpPr txBox="1">
            <a:spLocks noChangeArrowheads="1"/>
          </p:cNvSpPr>
          <p:nvPr/>
        </p:nvSpPr>
        <p:spPr bwMode="auto">
          <a:xfrm>
            <a:off x="4038600" y="6445250"/>
            <a:ext cx="1066800" cy="244475"/>
          </a:xfrm>
          <a:prstGeom prst="rect">
            <a:avLst/>
          </a:prstGeom>
          <a:noFill/>
          <a:ln w="9525">
            <a:noFill/>
            <a:miter lim="800000"/>
            <a:headEnd/>
            <a:tailEnd/>
          </a:ln>
          <a:effectLst/>
        </p:spPr>
        <p:txBody>
          <a:bodyPr lIns="45720" rIns="45720">
            <a:spAutoFit/>
          </a:bodyPr>
          <a:lstStyle/>
          <a:p>
            <a:pPr algn="ctr" eaLnBrk="0" fontAlgn="base" hangingPunct="0">
              <a:spcBef>
                <a:spcPct val="50000"/>
              </a:spcBef>
              <a:spcAft>
                <a:spcPct val="0"/>
              </a:spcAft>
              <a:defRPr/>
            </a:pPr>
            <a:fld id="{6675420D-CD84-4F3B-B8B6-EF0F67C2EF0E}" type="slidenum">
              <a:rPr lang="en-US" sz="1000">
                <a:solidFill>
                  <a:srgbClr val="000000"/>
                </a:solidFill>
              </a:rPr>
              <a:pPr algn="ctr" eaLnBrk="0" fontAlgn="base" hangingPunct="0">
                <a:spcBef>
                  <a:spcPct val="50000"/>
                </a:spcBef>
                <a:spcAft>
                  <a:spcPct val="0"/>
                </a:spcAft>
                <a:defRPr/>
              </a:pPr>
              <a:t>‹#›</a:t>
            </a:fld>
            <a:endParaRPr lang="en-US" sz="1000" dirty="0">
              <a:solidFill>
                <a:srgbClr val="000000"/>
              </a:solidFill>
            </a:endParaRPr>
          </a:p>
        </p:txBody>
      </p:sp>
    </p:spTree>
    <p:extLst>
      <p:ext uri="{BB962C8B-B14F-4D97-AF65-F5344CB8AC3E}">
        <p14:creationId xmlns:p14="http://schemas.microsoft.com/office/powerpoint/2010/main" val="160634531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Lst>
  <p:transition/>
  <p:hf hdr="0" ftr="0" dt="0"/>
  <p:txStyles>
    <p:titleStyle>
      <a:lvl1pPr algn="l" rtl="0" eaLnBrk="0" fontAlgn="base" hangingPunct="0">
        <a:spcBef>
          <a:spcPct val="20000"/>
        </a:spcBef>
        <a:spcAft>
          <a:spcPct val="0"/>
        </a:spcAft>
        <a:tabLst>
          <a:tab pos="915988" algn="l"/>
        </a:tabLst>
        <a:defRPr sz="2400" b="1">
          <a:solidFill>
            <a:srgbClr val="FFC000"/>
          </a:solidFill>
          <a:latin typeface="+mj-lt"/>
          <a:ea typeface="+mj-ea"/>
          <a:cs typeface="+mj-cs"/>
        </a:defRPr>
      </a:lvl1pPr>
      <a:lvl2pPr algn="l" rtl="0" eaLnBrk="0" fontAlgn="base" hangingPunct="0">
        <a:spcBef>
          <a:spcPct val="20000"/>
        </a:spcBef>
        <a:spcAft>
          <a:spcPct val="0"/>
        </a:spcAft>
        <a:tabLst>
          <a:tab pos="915988" algn="l"/>
        </a:tabLst>
        <a:defRPr sz="2400" b="1">
          <a:solidFill>
            <a:srgbClr val="FFC000"/>
          </a:solidFill>
          <a:latin typeface="Arial" pitchFamily="34" charset="0"/>
        </a:defRPr>
      </a:lvl2pPr>
      <a:lvl3pPr algn="l" rtl="0" eaLnBrk="0" fontAlgn="base" hangingPunct="0">
        <a:spcBef>
          <a:spcPct val="20000"/>
        </a:spcBef>
        <a:spcAft>
          <a:spcPct val="0"/>
        </a:spcAft>
        <a:tabLst>
          <a:tab pos="915988" algn="l"/>
        </a:tabLst>
        <a:defRPr sz="2400" b="1">
          <a:solidFill>
            <a:srgbClr val="FFC000"/>
          </a:solidFill>
          <a:latin typeface="Arial" pitchFamily="34" charset="0"/>
        </a:defRPr>
      </a:lvl3pPr>
      <a:lvl4pPr algn="l" rtl="0" eaLnBrk="0" fontAlgn="base" hangingPunct="0">
        <a:spcBef>
          <a:spcPct val="20000"/>
        </a:spcBef>
        <a:spcAft>
          <a:spcPct val="0"/>
        </a:spcAft>
        <a:tabLst>
          <a:tab pos="915988" algn="l"/>
        </a:tabLst>
        <a:defRPr sz="2400" b="1">
          <a:solidFill>
            <a:srgbClr val="FFC000"/>
          </a:solidFill>
          <a:latin typeface="Arial" pitchFamily="34" charset="0"/>
        </a:defRPr>
      </a:lvl4pPr>
      <a:lvl5pPr algn="l" rtl="0" eaLnBrk="0" fontAlgn="base" hangingPunct="0">
        <a:spcBef>
          <a:spcPct val="20000"/>
        </a:spcBef>
        <a:spcAft>
          <a:spcPct val="0"/>
        </a:spcAft>
        <a:tabLst>
          <a:tab pos="915988" algn="l"/>
        </a:tabLst>
        <a:defRPr sz="2400" b="1">
          <a:solidFill>
            <a:srgbClr val="FFC000"/>
          </a:solidFill>
          <a:latin typeface="Arial" pitchFamily="34" charset="0"/>
        </a:defRPr>
      </a:lvl5pPr>
      <a:lvl6pPr marL="457200" algn="l" rtl="0" eaLnBrk="0" fontAlgn="base" hangingPunct="0">
        <a:spcBef>
          <a:spcPct val="20000"/>
        </a:spcBef>
        <a:spcAft>
          <a:spcPct val="0"/>
        </a:spcAft>
        <a:tabLst>
          <a:tab pos="915988" algn="l"/>
        </a:tabLst>
        <a:defRPr sz="2400" b="1">
          <a:solidFill>
            <a:schemeClr val="accent1"/>
          </a:solidFill>
          <a:latin typeface="Arial" pitchFamily="34" charset="0"/>
        </a:defRPr>
      </a:lvl6pPr>
      <a:lvl7pPr marL="914400" algn="l" rtl="0" eaLnBrk="0" fontAlgn="base" hangingPunct="0">
        <a:spcBef>
          <a:spcPct val="20000"/>
        </a:spcBef>
        <a:spcAft>
          <a:spcPct val="0"/>
        </a:spcAft>
        <a:tabLst>
          <a:tab pos="915988" algn="l"/>
        </a:tabLst>
        <a:defRPr sz="2400" b="1">
          <a:solidFill>
            <a:schemeClr val="accent1"/>
          </a:solidFill>
          <a:latin typeface="Arial" pitchFamily="34" charset="0"/>
        </a:defRPr>
      </a:lvl7pPr>
      <a:lvl8pPr marL="1371600" algn="l" rtl="0" eaLnBrk="0" fontAlgn="base" hangingPunct="0">
        <a:spcBef>
          <a:spcPct val="20000"/>
        </a:spcBef>
        <a:spcAft>
          <a:spcPct val="0"/>
        </a:spcAft>
        <a:tabLst>
          <a:tab pos="915988" algn="l"/>
        </a:tabLst>
        <a:defRPr sz="2400" b="1">
          <a:solidFill>
            <a:schemeClr val="accent1"/>
          </a:solidFill>
          <a:latin typeface="Arial" pitchFamily="34" charset="0"/>
        </a:defRPr>
      </a:lvl8pPr>
      <a:lvl9pPr marL="1828800" algn="l" rtl="0" eaLnBrk="0" fontAlgn="base" hangingPunct="0">
        <a:spcBef>
          <a:spcPct val="20000"/>
        </a:spcBef>
        <a:spcAft>
          <a:spcPct val="0"/>
        </a:spcAft>
        <a:tabLst>
          <a:tab pos="915988" algn="l"/>
        </a:tabLst>
        <a:defRPr sz="2400" b="1">
          <a:solidFill>
            <a:schemeClr val="accent1"/>
          </a:solidFill>
          <a:latin typeface="Arial" pitchFamily="34" charset="0"/>
        </a:defRPr>
      </a:lvl9pPr>
    </p:titleStyle>
    <p:bodyStyle>
      <a:lvl1pPr marL="381000" indent="-381000" algn="l" rtl="0" eaLnBrk="0" fontAlgn="base" hangingPunct="0">
        <a:spcBef>
          <a:spcPct val="0"/>
        </a:spcBef>
        <a:spcAft>
          <a:spcPts val="1200"/>
        </a:spcAft>
        <a:buClr>
          <a:srgbClr val="FFC000"/>
        </a:buClr>
        <a:buSzPct val="80000"/>
        <a:buFont typeface="Wingdings" pitchFamily="2" charset="2"/>
        <a:buChar char="n"/>
        <a:defRPr b="1">
          <a:solidFill>
            <a:srgbClr val="003366"/>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
          <a:srgbClr val="FFC000"/>
        </a:buClr>
        <a:buSzPct val="115000"/>
        <a:buFont typeface="Calibri" pitchFamily="34" charset="0"/>
        <a:buChar char="•"/>
        <a:defRPr b="1">
          <a:solidFill>
            <a:srgbClr val="003366"/>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AutoNum type="alphaUcPeriod"/>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https://www.rawpixel.com/image/450002/business-teamwork"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shaunmwilliams.com/thedigitalchemist/index.php/2019/04/22/moving-forward/" TargetMode="External"/><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openmeeting@state.ma.us" TargetMode="External"/><Relationship Id="rId2" Type="http://schemas.openxmlformats.org/officeDocument/2006/relationships/hyperlink" Target="https://www.mass.gov/service-details/updated-guidance-on-holding-meetings-pursuant-to-the-act-extending-certain-covid-19-measures" TargetMode="Externa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mass.gov/orgs/state-ethics-commission" TargetMode="External"/><Relationship Id="rId2" Type="http://schemas.openxmlformats.org/officeDocument/2006/relationships/hyperlink" Target="http://www.stateprog.eth.state.ma.us/" TargetMode="Externa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p:cNvSpPr>
          <p:nvPr/>
        </p:nvSpPr>
        <p:spPr bwMode="auto">
          <a:xfrm>
            <a:off x="0" y="0"/>
            <a:ext cx="9144000" cy="3352800"/>
          </a:xfrm>
          <a:prstGeom prst="rect">
            <a:avLst/>
          </a:prstGeom>
          <a:solidFill>
            <a:srgbClr val="003366"/>
          </a:solidFill>
          <a:ln w="9525">
            <a:solidFill>
              <a:srgbClr val="000000"/>
            </a:solidFill>
            <a:miter lim="800000"/>
            <a:headEnd/>
            <a:tailEnd/>
          </a:ln>
        </p:spPr>
        <p:txBody>
          <a:bodyPr/>
          <a:lstStyle/>
          <a:p>
            <a:pPr algn="ctr" eaLnBrk="0" fontAlgn="base" hangingPunct="0">
              <a:spcBef>
                <a:spcPct val="50000"/>
              </a:spcBef>
              <a:spcAft>
                <a:spcPct val="0"/>
              </a:spcAft>
            </a:pPr>
            <a:endParaRPr lang="en-US" sz="1200" b="1" dirty="0">
              <a:solidFill>
                <a:srgbClr val="FFFFFF"/>
              </a:solidFill>
            </a:endParaRPr>
          </a:p>
        </p:txBody>
      </p:sp>
      <p:sp>
        <p:nvSpPr>
          <p:cNvPr id="31746" name="Rectangle 3"/>
          <p:cNvSpPr>
            <a:spLocks noChangeArrowheads="1"/>
          </p:cNvSpPr>
          <p:nvPr/>
        </p:nvSpPr>
        <p:spPr bwMode="white">
          <a:xfrm>
            <a:off x="152400" y="838200"/>
            <a:ext cx="6553200" cy="1485900"/>
          </a:xfrm>
          <a:prstGeom prst="rect">
            <a:avLst/>
          </a:prstGeom>
          <a:noFill/>
          <a:ln w="9525">
            <a:noFill/>
            <a:miter lim="800000"/>
            <a:headEnd/>
            <a:tailEnd/>
          </a:ln>
        </p:spPr>
        <p:txBody>
          <a:bodyPr lIns="64008" tIns="32004" rIns="64008" bIns="32004" anchor="ctr"/>
          <a:lstStyle/>
          <a:p>
            <a:pPr algn="ctr" fontAlgn="base">
              <a:spcBef>
                <a:spcPct val="0"/>
              </a:spcBef>
              <a:spcAft>
                <a:spcPts val="1000"/>
              </a:spcAft>
            </a:pPr>
            <a:r>
              <a:rPr lang="en-US" sz="2800" b="1" dirty="0">
                <a:solidFill>
                  <a:srgbClr val="FFFFFF"/>
                </a:solidFill>
                <a:latin typeface="Calibri" pitchFamily="34" charset="0"/>
              </a:rPr>
              <a:t>Alzheimer’s Advisory Council</a:t>
            </a:r>
          </a:p>
        </p:txBody>
      </p:sp>
      <p:pic>
        <p:nvPicPr>
          <p:cNvPr id="31747" name="Picture 4"/>
          <p:cNvPicPr>
            <a:picLocks noChangeAspect="1" noChangeArrowheads="1"/>
          </p:cNvPicPr>
          <p:nvPr/>
        </p:nvPicPr>
        <p:blipFill>
          <a:blip r:embed="rId3"/>
          <a:srcRect/>
          <a:stretch>
            <a:fillRect/>
          </a:stretch>
        </p:blipFill>
        <p:spPr bwMode="auto">
          <a:xfrm>
            <a:off x="6705600" y="762000"/>
            <a:ext cx="1487488" cy="1543050"/>
          </a:xfrm>
          <a:prstGeom prst="rect">
            <a:avLst/>
          </a:prstGeom>
          <a:noFill/>
          <a:ln w="9525">
            <a:noFill/>
            <a:miter lim="800000"/>
            <a:headEnd/>
            <a:tailEnd/>
          </a:ln>
        </p:spPr>
      </p:pic>
      <p:sp>
        <p:nvSpPr>
          <p:cNvPr id="10" name="TextBox 9"/>
          <p:cNvSpPr txBox="1"/>
          <p:nvPr/>
        </p:nvSpPr>
        <p:spPr>
          <a:xfrm>
            <a:off x="203200" y="3925040"/>
            <a:ext cx="8737600" cy="2062103"/>
          </a:xfrm>
          <a:prstGeom prst="rect">
            <a:avLst/>
          </a:prstGeom>
          <a:noFill/>
        </p:spPr>
        <p:txBody>
          <a:bodyPr>
            <a:spAutoFit/>
          </a:bodyPr>
          <a:lstStyle/>
          <a:p>
            <a:pPr algn="r" fontAlgn="base">
              <a:spcBef>
                <a:spcPct val="0"/>
              </a:spcBef>
              <a:spcAft>
                <a:spcPct val="0"/>
              </a:spcAft>
              <a:defRPr/>
            </a:pPr>
            <a:r>
              <a:rPr lang="en-US" sz="2400" b="1" dirty="0">
                <a:solidFill>
                  <a:srgbClr val="003366"/>
                </a:solidFill>
                <a:latin typeface="Calibri" panose="020F0502020204030204" pitchFamily="34" charset="0"/>
              </a:rPr>
              <a:t>Executive Office of Elder Affairs</a:t>
            </a:r>
          </a:p>
          <a:p>
            <a:pPr algn="r" fontAlgn="base">
              <a:spcBef>
                <a:spcPct val="0"/>
              </a:spcBef>
              <a:spcAft>
                <a:spcPct val="0"/>
              </a:spcAft>
              <a:defRPr/>
            </a:pPr>
            <a:r>
              <a:rPr lang="en-US" sz="2400" b="1" dirty="0">
                <a:solidFill>
                  <a:srgbClr val="003366"/>
                </a:solidFill>
                <a:latin typeface="Calibri" panose="020F0502020204030204" pitchFamily="34" charset="0"/>
              </a:rPr>
              <a:t>Elizabeth Chen, Secretary</a:t>
            </a:r>
          </a:p>
          <a:p>
            <a:pPr algn="r" fontAlgn="base">
              <a:spcBef>
                <a:spcPct val="0"/>
              </a:spcBef>
              <a:spcAft>
                <a:spcPct val="0"/>
              </a:spcAft>
              <a:defRPr/>
            </a:pPr>
            <a:endParaRPr lang="en-US" sz="2000" b="1" i="1" dirty="0">
              <a:solidFill>
                <a:srgbClr val="003366"/>
              </a:solidFill>
              <a:latin typeface="Calibri" panose="020F0502020204030204" pitchFamily="34" charset="0"/>
            </a:endParaRPr>
          </a:p>
          <a:p>
            <a:pPr algn="r" fontAlgn="base">
              <a:spcBef>
                <a:spcPct val="0"/>
              </a:spcBef>
              <a:spcAft>
                <a:spcPct val="0"/>
              </a:spcAft>
              <a:defRPr/>
            </a:pPr>
            <a:r>
              <a:rPr lang="en-US" sz="2000" b="1" dirty="0">
                <a:solidFill>
                  <a:srgbClr val="003366"/>
                </a:solidFill>
                <a:latin typeface="Calibri" pitchFamily="34" charset="0"/>
              </a:rPr>
              <a:t>February 15, 2022</a:t>
            </a:r>
          </a:p>
          <a:p>
            <a:pPr algn="r" fontAlgn="base">
              <a:spcBef>
                <a:spcPct val="0"/>
              </a:spcBef>
              <a:spcAft>
                <a:spcPct val="0"/>
              </a:spcAft>
              <a:defRPr/>
            </a:pPr>
            <a:r>
              <a:rPr lang="en-US" sz="2000" b="1" dirty="0">
                <a:solidFill>
                  <a:srgbClr val="003366"/>
                </a:solidFill>
                <a:latin typeface="Calibri" pitchFamily="34" charset="0"/>
              </a:rPr>
              <a:t>3:00-5:00 pm</a:t>
            </a:r>
          </a:p>
          <a:p>
            <a:pPr algn="r" fontAlgn="base">
              <a:spcBef>
                <a:spcPct val="0"/>
              </a:spcBef>
              <a:spcAft>
                <a:spcPct val="0"/>
              </a:spcAft>
              <a:defRPr/>
            </a:pPr>
            <a:r>
              <a:rPr lang="en-US" sz="2000" b="1" dirty="0">
                <a:solidFill>
                  <a:srgbClr val="003366"/>
                </a:solidFill>
                <a:latin typeface="Calibri" pitchFamily="34" charset="0"/>
              </a:rPr>
              <a:t>Video Conference</a:t>
            </a:r>
          </a:p>
        </p:txBody>
      </p:sp>
      <p:sp>
        <p:nvSpPr>
          <p:cNvPr id="2" name="Rectangle 1"/>
          <p:cNvSpPr/>
          <p:nvPr/>
        </p:nvSpPr>
        <p:spPr bwMode="auto">
          <a:xfrm>
            <a:off x="4406900" y="6471593"/>
            <a:ext cx="368300" cy="230832"/>
          </a:xfrm>
          <a:prstGeom prst="rect">
            <a:avLst/>
          </a:prstGeom>
          <a:solidFill>
            <a:schemeClr val="bg1"/>
          </a:solidFill>
          <a:ln w="9525" cap="flat" cmpd="sng" algn="ctr">
            <a:no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algn="ctr" eaLnBrk="0" fontAlgn="base" hangingPunct="0">
              <a:spcBef>
                <a:spcPct val="0"/>
              </a:spcBef>
              <a:spcAft>
                <a:spcPct val="0"/>
              </a:spcAft>
            </a:pPr>
            <a:endParaRPr lang="en-US" sz="1600" dirty="0">
              <a:solidFill>
                <a:srgbClr val="000000"/>
              </a:solidFill>
            </a:endParaRPr>
          </a:p>
        </p:txBody>
      </p:sp>
      <p:sp>
        <p:nvSpPr>
          <p:cNvPr id="3" name="Date Placeholder 2"/>
          <p:cNvSpPr>
            <a:spLocks noGrp="1"/>
          </p:cNvSpPr>
          <p:nvPr>
            <p:ph type="dt" sz="half" idx="10"/>
          </p:nvPr>
        </p:nvSpPr>
        <p:spPr/>
        <p:txBody>
          <a:bodyPr/>
          <a:lstStyle/>
          <a:p>
            <a:pPr fontAlgn="base">
              <a:spcAft>
                <a:spcPct val="0"/>
              </a:spcAft>
              <a:defRPr/>
            </a:pPr>
            <a:fld id="{A001941D-D565-49DC-B324-0C0E3E630F9B}" type="datetime1">
              <a:rPr lang="en-US" smtClean="0"/>
              <a:t>8/2/2022</a:t>
            </a:fld>
            <a:endParaRPr lang="en-US" dirty="0"/>
          </a:p>
        </p:txBody>
      </p:sp>
    </p:spTree>
    <p:extLst>
      <p:ext uri="{BB962C8B-B14F-4D97-AF65-F5344CB8AC3E}">
        <p14:creationId xmlns:p14="http://schemas.microsoft.com/office/powerpoint/2010/main" val="1722369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DA31D-BDE4-43B7-B98F-6D4D52DE9055}"/>
              </a:ext>
            </a:extLst>
          </p:cNvPr>
          <p:cNvSpPr>
            <a:spLocks noGrp="1"/>
          </p:cNvSpPr>
          <p:nvPr>
            <p:ph type="title"/>
          </p:nvPr>
        </p:nvSpPr>
        <p:spPr>
          <a:xfrm>
            <a:off x="782945" y="231059"/>
            <a:ext cx="5490036" cy="471948"/>
          </a:xfrm>
        </p:spPr>
        <p:txBody>
          <a:bodyPr/>
          <a:lstStyle/>
          <a:p>
            <a:br>
              <a:rPr lang="en-US" sz="2800" b="1" dirty="0">
                <a:effectLst/>
                <a:latin typeface="Calibri" panose="020F0502020204030204" pitchFamily="34" charset="0"/>
                <a:ea typeface="Times New Roman" panose="02020603050405020304" pitchFamily="18" charset="0"/>
                <a:cs typeface="Times New Roman" panose="02020603050405020304" pitchFamily="18" charset="0"/>
              </a:rPr>
            </a:b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VA New England Healthcare System</a:t>
            </a:r>
            <a:br>
              <a:rPr lang="en-US" sz="1200" b="1" dirty="0">
                <a:effectLst/>
                <a:latin typeface="Calibri" panose="020F0502020204030204" pitchFamily="34" charset="0"/>
                <a:ea typeface="Times New Roman" panose="02020603050405020304" pitchFamily="18" charset="0"/>
                <a:cs typeface="Times New Roman" panose="02020603050405020304" pitchFamily="18" charset="0"/>
              </a:rPr>
            </a:br>
            <a:endParaRPr lang="en-US" b="0" dirty="0"/>
          </a:p>
        </p:txBody>
      </p:sp>
      <p:pic>
        <p:nvPicPr>
          <p:cNvPr id="4" name="Content Placeholder 3" descr="Map&#10;&#10;Description automatically generated">
            <a:extLst>
              <a:ext uri="{FF2B5EF4-FFF2-40B4-BE49-F238E27FC236}">
                <a16:creationId xmlns:a16="http://schemas.microsoft.com/office/drawing/2014/main" id="{505BA461-9F0F-4C5D-9906-EAB4487ACE5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83458" y="990316"/>
            <a:ext cx="8377083" cy="5400651"/>
          </a:xfrm>
        </p:spPr>
      </p:pic>
    </p:spTree>
    <p:extLst>
      <p:ext uri="{BB962C8B-B14F-4D97-AF65-F5344CB8AC3E}">
        <p14:creationId xmlns:p14="http://schemas.microsoft.com/office/powerpoint/2010/main" val="175278845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DA31D-BDE4-43B7-B98F-6D4D52DE9055}"/>
              </a:ext>
            </a:extLst>
          </p:cNvPr>
          <p:cNvSpPr>
            <a:spLocks noGrp="1"/>
          </p:cNvSpPr>
          <p:nvPr>
            <p:ph type="title"/>
          </p:nvPr>
        </p:nvSpPr>
        <p:spPr>
          <a:xfrm>
            <a:off x="1028750" y="225140"/>
            <a:ext cx="3543250" cy="631724"/>
          </a:xfrm>
        </p:spPr>
        <p:txBody>
          <a:bodyPr/>
          <a:lstStyle/>
          <a:p>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White Oak Cottages</a:t>
            </a:r>
            <a:endParaRPr lang="en-US" b="0" dirty="0"/>
          </a:p>
        </p:txBody>
      </p:sp>
      <p:pic>
        <p:nvPicPr>
          <p:cNvPr id="7" name="Content Placeholder 6" descr="A picture containing outdoor, grass, tree, sky&#10;&#10;Description automatically generated">
            <a:extLst>
              <a:ext uri="{FF2B5EF4-FFF2-40B4-BE49-F238E27FC236}">
                <a16:creationId xmlns:a16="http://schemas.microsoft.com/office/drawing/2014/main" id="{C83527BB-45B6-46B1-B6F5-FF713270C43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381000" y="1547580"/>
            <a:ext cx="8458200" cy="4601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28177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EEB5D-CF75-4C03-B830-3DF4310BCED0}"/>
              </a:ext>
            </a:extLst>
          </p:cNvPr>
          <p:cNvSpPr>
            <a:spLocks noGrp="1"/>
          </p:cNvSpPr>
          <p:nvPr>
            <p:ph type="title"/>
          </p:nvPr>
        </p:nvSpPr>
        <p:spPr/>
        <p:txBody>
          <a:bodyPr/>
          <a:lstStyle/>
          <a:p>
            <a:r>
              <a:rPr lang="en-US" dirty="0"/>
              <a:t>White Oak Cottages</a:t>
            </a:r>
          </a:p>
        </p:txBody>
      </p:sp>
      <p:pic>
        <p:nvPicPr>
          <p:cNvPr id="8" name="Content Placeholder 7" descr="A couple of beds in a room&#10;&#10;Description automatically generated with medium confidence">
            <a:extLst>
              <a:ext uri="{FF2B5EF4-FFF2-40B4-BE49-F238E27FC236}">
                <a16:creationId xmlns:a16="http://schemas.microsoft.com/office/drawing/2014/main" id="{AFB0F599-A93F-434C-9A47-B191C62DAE3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003546" y="1396181"/>
            <a:ext cx="4886644" cy="4316362"/>
          </a:xfrm>
        </p:spPr>
      </p:pic>
      <p:pic>
        <p:nvPicPr>
          <p:cNvPr id="12" name="Content Placeholder 11" descr="A picture containing wall, indoor, bed, room&#10;&#10;Description automatically generated">
            <a:extLst>
              <a:ext uri="{FF2B5EF4-FFF2-40B4-BE49-F238E27FC236}">
                <a16:creationId xmlns:a16="http://schemas.microsoft.com/office/drawing/2014/main" id="{06E2CA97-C871-4E2E-985A-3B869EE26BC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53810" y="1396181"/>
            <a:ext cx="3462783" cy="4316362"/>
          </a:xfrm>
        </p:spPr>
      </p:pic>
    </p:spTree>
    <p:extLst>
      <p:ext uri="{BB962C8B-B14F-4D97-AF65-F5344CB8AC3E}">
        <p14:creationId xmlns:p14="http://schemas.microsoft.com/office/powerpoint/2010/main" val="241670443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ndoor, floor, ceiling, wall&#10;&#10;Description automatically generated">
            <a:extLst>
              <a:ext uri="{FF2B5EF4-FFF2-40B4-BE49-F238E27FC236}">
                <a16:creationId xmlns:a16="http://schemas.microsoft.com/office/drawing/2014/main" id="{30D719B2-6354-429B-82A8-01341A0B660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8265" y="1118418"/>
            <a:ext cx="4000500" cy="2745659"/>
          </a:xfrm>
        </p:spPr>
      </p:pic>
      <p:pic>
        <p:nvPicPr>
          <p:cNvPr id="8" name="Content Placeholder 7" descr="A large room with tables and chairs&#10;&#10;Description automatically generated with low confidence">
            <a:extLst>
              <a:ext uri="{FF2B5EF4-FFF2-40B4-BE49-F238E27FC236}">
                <a16:creationId xmlns:a16="http://schemas.microsoft.com/office/drawing/2014/main" id="{29572510-6497-432C-B151-B628C9C06B1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45293" y="1118418"/>
            <a:ext cx="4000500" cy="2745659"/>
          </a:xfrm>
        </p:spPr>
      </p:pic>
      <p:pic>
        <p:nvPicPr>
          <p:cNvPr id="9" name="Content Placeholder 5" descr="A living room with a fireplace&#10;&#10;Description automatically generated with medium confidence">
            <a:extLst>
              <a:ext uri="{FF2B5EF4-FFF2-40B4-BE49-F238E27FC236}">
                <a16:creationId xmlns:a16="http://schemas.microsoft.com/office/drawing/2014/main" id="{25D92903-7284-412D-AD42-D2152609C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745043" y="4032299"/>
            <a:ext cx="4000500" cy="2592471"/>
          </a:xfrm>
          <a:prstGeom prst="rect">
            <a:avLst/>
          </a:prstGeom>
          <a:noFill/>
          <a:ln w="9525">
            <a:noFill/>
            <a:miter lim="800000"/>
            <a:headEnd/>
            <a:tailEnd/>
          </a:ln>
        </p:spPr>
      </p:pic>
      <p:sp>
        <p:nvSpPr>
          <p:cNvPr id="10" name="Title 1">
            <a:extLst>
              <a:ext uri="{FF2B5EF4-FFF2-40B4-BE49-F238E27FC236}">
                <a16:creationId xmlns:a16="http://schemas.microsoft.com/office/drawing/2014/main" id="{027C65E9-4720-4B4D-A3D3-7FA17A0E65C8}"/>
              </a:ext>
            </a:extLst>
          </p:cNvPr>
          <p:cNvSpPr>
            <a:spLocks noGrp="1"/>
          </p:cNvSpPr>
          <p:nvPr>
            <p:ph type="title"/>
          </p:nvPr>
        </p:nvSpPr>
        <p:spPr>
          <a:xfrm>
            <a:off x="852488" y="109538"/>
            <a:ext cx="5548312" cy="762000"/>
          </a:xfrm>
        </p:spPr>
        <p:txBody>
          <a:bodyPr/>
          <a:lstStyle/>
          <a:p>
            <a:r>
              <a:rPr lang="en-US" dirty="0"/>
              <a:t>White Oak Cottages</a:t>
            </a:r>
          </a:p>
        </p:txBody>
      </p:sp>
    </p:spTree>
    <p:extLst>
      <p:ext uri="{BB962C8B-B14F-4D97-AF65-F5344CB8AC3E}">
        <p14:creationId xmlns:p14="http://schemas.microsoft.com/office/powerpoint/2010/main" val="21687951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F880A-058E-47C9-B0BB-B3A5252FE348}"/>
              </a:ext>
            </a:extLst>
          </p:cNvPr>
          <p:cNvSpPr>
            <a:spLocks noGrp="1"/>
          </p:cNvSpPr>
          <p:nvPr>
            <p:ph type="title"/>
          </p:nvPr>
        </p:nvSpPr>
        <p:spPr>
          <a:xfrm>
            <a:off x="851770" y="109538"/>
            <a:ext cx="4723120" cy="762000"/>
          </a:xfrm>
        </p:spPr>
        <p:txBody>
          <a:bodyPr/>
          <a:lstStyle/>
          <a:p>
            <a:r>
              <a:rPr lang="en-US" sz="2800" dirty="0"/>
              <a:t>Equity and Inclusion</a:t>
            </a:r>
          </a:p>
        </p:txBody>
      </p:sp>
      <p:sp>
        <p:nvSpPr>
          <p:cNvPr id="6" name="TextBox 5">
            <a:extLst>
              <a:ext uri="{FF2B5EF4-FFF2-40B4-BE49-F238E27FC236}">
                <a16:creationId xmlns:a16="http://schemas.microsoft.com/office/drawing/2014/main" id="{4B9786E0-F5C0-4532-9EAA-C03D4BE700FF}"/>
              </a:ext>
            </a:extLst>
          </p:cNvPr>
          <p:cNvSpPr txBox="1"/>
          <p:nvPr/>
        </p:nvSpPr>
        <p:spPr>
          <a:xfrm>
            <a:off x="1959692" y="1520785"/>
            <a:ext cx="5224615" cy="3816429"/>
          </a:xfrm>
          <a:prstGeom prst="rect">
            <a:avLst/>
          </a:prstGeom>
          <a:solidFill>
            <a:srgbClr val="FFEEB9"/>
          </a:solidFill>
          <a:ln w="38100">
            <a:solidFill>
              <a:srgbClr val="064FBA"/>
            </a:solidFill>
          </a:ln>
        </p:spPr>
        <p:txBody>
          <a:bodyPr wrap="square">
            <a:spAutoFit/>
          </a:bodyPr>
          <a:lstStyle/>
          <a:p>
            <a:pPr algn="ctr"/>
            <a:endParaRPr lang="en-US" b="1" dirty="0">
              <a:solidFill>
                <a:srgbClr val="0070C0"/>
              </a:solidFill>
              <a:latin typeface="Calibri" panose="020F0502020204030204" pitchFamily="34" charset="0"/>
              <a:cs typeface="Times New Roman" panose="02020603050405020304" pitchFamily="18" charset="0"/>
            </a:endParaRPr>
          </a:p>
          <a:p>
            <a:pPr algn="ctr" defTabSz="914400" eaLnBrk="0" fontAlgn="base" hangingPunct="0">
              <a:spcBef>
                <a:spcPct val="0"/>
              </a:spcBef>
              <a:spcAft>
                <a:spcPct val="0"/>
              </a:spcAft>
              <a:defRPr/>
            </a:pPr>
            <a:r>
              <a:rPr lang="en-US" sz="3200" b="1" dirty="0">
                <a:solidFill>
                  <a:srgbClr val="064FBA"/>
                </a:solidFill>
                <a:latin typeface="Calibri" panose="020F0502020204030204" pitchFamily="34" charset="0"/>
                <a:cs typeface="Times New Roman" panose="02020603050405020304" pitchFamily="18" charset="0"/>
              </a:rPr>
              <a:t>Equity and Inclusion Update</a:t>
            </a:r>
          </a:p>
          <a:p>
            <a:pPr algn="ctr"/>
            <a:endParaRPr lang="en-US" sz="3200" b="1" dirty="0">
              <a:solidFill>
                <a:srgbClr val="0070C0"/>
              </a:solidFill>
              <a:latin typeface="Calibri" panose="020F0502020204030204" pitchFamily="34" charset="0"/>
              <a:cs typeface="Times New Roman" panose="02020603050405020304" pitchFamily="18" charset="0"/>
            </a:endParaRPr>
          </a:p>
          <a:p>
            <a:pPr algn="ctr"/>
            <a:endParaRPr lang="en-US" sz="3200" b="1" dirty="0">
              <a:solidFill>
                <a:srgbClr val="0070C0"/>
              </a:solidFill>
              <a:latin typeface="Calibri" panose="020F0502020204030204" pitchFamily="34" charset="0"/>
              <a:cs typeface="Times New Roman" panose="02020603050405020304" pitchFamily="18" charset="0"/>
            </a:endParaRPr>
          </a:p>
          <a:p>
            <a:pPr algn="ctr"/>
            <a:endParaRPr lang="en-US" sz="3200" b="1" dirty="0">
              <a:solidFill>
                <a:srgbClr val="0070C0"/>
              </a:solidFill>
              <a:latin typeface="Calibri" panose="020F0502020204030204" pitchFamily="34" charset="0"/>
              <a:cs typeface="Times New Roman" panose="02020603050405020304" pitchFamily="18" charset="0"/>
            </a:endParaRPr>
          </a:p>
          <a:p>
            <a:pPr algn="ctr"/>
            <a:endParaRPr lang="en-US" sz="3200" b="1" dirty="0">
              <a:solidFill>
                <a:srgbClr val="0070C0"/>
              </a:solidFill>
              <a:latin typeface="Calibri" panose="020F0502020204030204" pitchFamily="34" charset="0"/>
              <a:cs typeface="Times New Roman" panose="02020603050405020304" pitchFamily="18" charset="0"/>
            </a:endParaRPr>
          </a:p>
          <a:p>
            <a:pPr algn="ctr"/>
            <a:endParaRPr lang="en-US" sz="3200" b="1" dirty="0">
              <a:solidFill>
                <a:srgbClr val="0070C0"/>
              </a:solidFill>
              <a:latin typeface="Calibri" panose="020F0502020204030204" pitchFamily="34" charset="0"/>
              <a:cs typeface="Times New Roman" panose="02020603050405020304" pitchFamily="18" charset="0"/>
            </a:endParaRPr>
          </a:p>
          <a:p>
            <a:pPr algn="ctr"/>
            <a:r>
              <a:rPr lang="en-US" sz="3200" b="1" dirty="0">
                <a:solidFill>
                  <a:srgbClr val="0070C0"/>
                </a:solidFill>
                <a:latin typeface="Calibri" panose="020F0502020204030204" pitchFamily="34" charset="0"/>
                <a:cs typeface="Times New Roman" panose="02020603050405020304" pitchFamily="18" charset="0"/>
              </a:rPr>
              <a:t> </a:t>
            </a:r>
          </a:p>
        </p:txBody>
      </p:sp>
      <p:pic>
        <p:nvPicPr>
          <p:cNvPr id="1026" name="Picture 2">
            <a:extLst>
              <a:ext uri="{FF2B5EF4-FFF2-40B4-BE49-F238E27FC236}">
                <a16:creationId xmlns:a16="http://schemas.microsoft.com/office/drawing/2014/main" id="{8BF24535-16CF-42A6-B6D4-45C79C1AE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3330" y="2644876"/>
            <a:ext cx="2736748" cy="2174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44651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
          <p:cNvPicPr preferRelativeResize="0"/>
          <p:nvPr/>
        </p:nvPicPr>
        <p:blipFill rotWithShape="1">
          <a:blip r:embed="rId3">
            <a:alphaModFix/>
          </a:blip>
          <a:srcRect/>
          <a:stretch/>
        </p:blipFill>
        <p:spPr>
          <a:xfrm>
            <a:off x="304800" y="308767"/>
            <a:ext cx="2906646" cy="1901033"/>
          </a:xfrm>
          <a:prstGeom prst="rect">
            <a:avLst/>
          </a:prstGeom>
          <a:noFill/>
          <a:ln>
            <a:noFill/>
          </a:ln>
        </p:spPr>
      </p:pic>
      <p:pic>
        <p:nvPicPr>
          <p:cNvPr id="108" name="Google Shape;108;p2"/>
          <p:cNvPicPr preferRelativeResize="0"/>
          <p:nvPr/>
        </p:nvPicPr>
        <p:blipFill rotWithShape="1">
          <a:blip r:embed="rId4">
            <a:alphaModFix/>
          </a:blip>
          <a:srcRect/>
          <a:stretch/>
        </p:blipFill>
        <p:spPr>
          <a:xfrm>
            <a:off x="3319775" y="304800"/>
            <a:ext cx="2772964" cy="1905000"/>
          </a:xfrm>
          <a:prstGeom prst="rect">
            <a:avLst/>
          </a:prstGeom>
          <a:noFill/>
          <a:ln>
            <a:noFill/>
          </a:ln>
        </p:spPr>
      </p:pic>
      <p:pic>
        <p:nvPicPr>
          <p:cNvPr id="109" name="Google Shape;109;p2"/>
          <p:cNvPicPr preferRelativeResize="0"/>
          <p:nvPr/>
        </p:nvPicPr>
        <p:blipFill rotWithShape="1">
          <a:blip r:embed="rId5">
            <a:alphaModFix/>
          </a:blip>
          <a:srcRect/>
          <a:stretch/>
        </p:blipFill>
        <p:spPr>
          <a:xfrm>
            <a:off x="5598088" y="2284927"/>
            <a:ext cx="3241112" cy="2133600"/>
          </a:xfrm>
          <a:prstGeom prst="rect">
            <a:avLst/>
          </a:prstGeom>
          <a:noFill/>
          <a:ln>
            <a:noFill/>
          </a:ln>
        </p:spPr>
      </p:pic>
      <p:sp>
        <p:nvSpPr>
          <p:cNvPr id="110" name="Google Shape;110;p2"/>
          <p:cNvSpPr/>
          <p:nvPr/>
        </p:nvSpPr>
        <p:spPr>
          <a:xfrm>
            <a:off x="304800" y="2295813"/>
            <a:ext cx="5181600" cy="2122714"/>
          </a:xfrm>
          <a:prstGeom prst="rect">
            <a:avLst/>
          </a:prstGeom>
          <a:solidFill>
            <a:schemeClr val="accent1">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11" name="Google Shape;111;p2"/>
          <p:cNvPicPr preferRelativeResize="0"/>
          <p:nvPr/>
        </p:nvPicPr>
        <p:blipFill rotWithShape="1">
          <a:blip r:embed="rId6">
            <a:alphaModFix/>
          </a:blip>
          <a:srcRect/>
          <a:stretch/>
        </p:blipFill>
        <p:spPr>
          <a:xfrm>
            <a:off x="476372" y="2732467"/>
            <a:ext cx="1259980" cy="1229933"/>
          </a:xfrm>
          <a:prstGeom prst="rect">
            <a:avLst/>
          </a:prstGeom>
          <a:noFill/>
          <a:ln>
            <a:noFill/>
          </a:ln>
        </p:spPr>
      </p:pic>
      <p:sp>
        <p:nvSpPr>
          <p:cNvPr id="112" name="Google Shape;112;p2"/>
          <p:cNvSpPr txBox="1"/>
          <p:nvPr/>
        </p:nvSpPr>
        <p:spPr>
          <a:xfrm>
            <a:off x="1783711" y="2452581"/>
            <a:ext cx="4882092" cy="3539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dirty="0">
                <a:solidFill>
                  <a:srgbClr val="FBCC65"/>
                </a:solidFill>
                <a:sym typeface="Helvetica Neue"/>
              </a:rPr>
              <a:t>Executive Office of Elder Affairs</a:t>
            </a:r>
            <a:endParaRPr sz="1700" b="1" dirty="0">
              <a:solidFill>
                <a:srgbClr val="FBCC65"/>
              </a:solidFill>
            </a:endParaRPr>
          </a:p>
        </p:txBody>
      </p:sp>
      <p:sp>
        <p:nvSpPr>
          <p:cNvPr id="113" name="Google Shape;113;p2"/>
          <p:cNvSpPr txBox="1"/>
          <p:nvPr/>
        </p:nvSpPr>
        <p:spPr>
          <a:xfrm>
            <a:off x="1879912" y="2843333"/>
            <a:ext cx="499378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dirty="0">
                <a:solidFill>
                  <a:schemeClr val="lt1"/>
                </a:solidFill>
                <a:latin typeface="Calibri"/>
                <a:ea typeface="Calibri"/>
                <a:cs typeface="Calibri"/>
                <a:sym typeface="Calibri"/>
              </a:rPr>
              <a:t>RESPECT  INDEPENDENCE  INCLUSION</a:t>
            </a:r>
            <a:endParaRPr dirty="0"/>
          </a:p>
        </p:txBody>
      </p:sp>
      <p:sp>
        <p:nvSpPr>
          <p:cNvPr id="114" name="Google Shape;114;p2"/>
          <p:cNvSpPr txBox="1"/>
          <p:nvPr/>
        </p:nvSpPr>
        <p:spPr>
          <a:xfrm>
            <a:off x="1872026" y="3104943"/>
            <a:ext cx="3510492" cy="101562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b="1" dirty="0">
                <a:solidFill>
                  <a:schemeClr val="bg1"/>
                </a:solidFill>
                <a:sym typeface="Helvetica Neue"/>
              </a:rPr>
              <a:t>Memory Loss Screenings at Aging Services Access Points (ASAPs)</a:t>
            </a:r>
          </a:p>
        </p:txBody>
      </p:sp>
      <p:pic>
        <p:nvPicPr>
          <p:cNvPr id="117" name="Google Shape;117;p2"/>
          <p:cNvPicPr preferRelativeResize="0"/>
          <p:nvPr/>
        </p:nvPicPr>
        <p:blipFill rotWithShape="1">
          <a:blip r:embed="rId7">
            <a:alphaModFix/>
          </a:blip>
          <a:srcRect r="5398"/>
          <a:stretch/>
        </p:blipFill>
        <p:spPr>
          <a:xfrm>
            <a:off x="6165792" y="306879"/>
            <a:ext cx="2670401" cy="1881150"/>
          </a:xfrm>
          <a:prstGeom prst="rect">
            <a:avLst/>
          </a:prstGeom>
          <a:noFill/>
          <a:ln>
            <a:noFill/>
          </a:ln>
        </p:spPr>
      </p:pic>
      <p:pic>
        <p:nvPicPr>
          <p:cNvPr id="119" name="Google Shape;119;p2" descr="A group of people in a garden&#10;&#10;Description automatically generated"/>
          <p:cNvPicPr preferRelativeResize="0">
            <a:picLocks noChangeAspect="1"/>
          </p:cNvPicPr>
          <p:nvPr/>
        </p:nvPicPr>
        <p:blipFill rotWithShape="1">
          <a:blip r:embed="rId8">
            <a:alphaModFix/>
          </a:blip>
          <a:srcRect t="24453" r="4334" b="9807"/>
          <a:stretch/>
        </p:blipFill>
        <p:spPr>
          <a:xfrm>
            <a:off x="332289" y="4500887"/>
            <a:ext cx="4531259" cy="2076539"/>
          </a:xfrm>
          <a:prstGeom prst="rect">
            <a:avLst/>
          </a:prstGeom>
          <a:noFill/>
          <a:ln>
            <a:noFill/>
          </a:ln>
        </p:spPr>
      </p:pic>
      <p:pic>
        <p:nvPicPr>
          <p:cNvPr id="17" name="Google Shape;126;p3" descr="A group of people posing for the camera&#10;&#10;Description automatically generated">
            <a:extLst>
              <a:ext uri="{FF2B5EF4-FFF2-40B4-BE49-F238E27FC236}">
                <a16:creationId xmlns:a16="http://schemas.microsoft.com/office/drawing/2014/main" id="{72F67AFF-3F92-2249-8DAB-C90B379E8A61}"/>
              </a:ext>
            </a:extLst>
          </p:cNvPr>
          <p:cNvPicPr preferRelativeResize="0">
            <a:picLocks noChangeAspect="1"/>
          </p:cNvPicPr>
          <p:nvPr/>
        </p:nvPicPr>
        <p:blipFill rotWithShape="1">
          <a:blip r:embed="rId9">
            <a:alphaModFix/>
          </a:blip>
          <a:srcRect l="6565" r="301" b="26196"/>
          <a:stretch/>
        </p:blipFill>
        <p:spPr>
          <a:xfrm>
            <a:off x="4952658" y="4500729"/>
            <a:ext cx="3926821" cy="2076539"/>
          </a:xfrm>
          <a:prstGeom prst="rect">
            <a:avLst/>
          </a:prstGeom>
          <a:noFill/>
          <a:ln>
            <a:noFill/>
          </a:ln>
        </p:spPr>
      </p:pic>
      <p:sp>
        <p:nvSpPr>
          <p:cNvPr id="116" name="Google Shape;116;p2"/>
          <p:cNvSpPr/>
          <p:nvPr/>
        </p:nvSpPr>
        <p:spPr>
          <a:xfrm rot="5400000">
            <a:off x="5646456" y="3331370"/>
            <a:ext cx="6718300" cy="332813"/>
          </a:xfrm>
          <a:prstGeom prst="rect">
            <a:avLst/>
          </a:prstGeom>
          <a:solidFill>
            <a:srgbClr val="FFCC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21" name="Google Shape;121;p2"/>
          <p:cNvSpPr/>
          <p:nvPr/>
        </p:nvSpPr>
        <p:spPr>
          <a:xfrm>
            <a:off x="0" y="6552127"/>
            <a:ext cx="9144000" cy="304800"/>
          </a:xfrm>
          <a:prstGeom prst="rect">
            <a:avLst/>
          </a:prstGeom>
          <a:solidFill>
            <a:srgbClr val="FFCC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20" name="Google Shape;120;p2"/>
          <p:cNvSpPr/>
          <p:nvPr/>
        </p:nvSpPr>
        <p:spPr>
          <a:xfrm rot="5400000">
            <a:off x="-3192744" y="3180044"/>
            <a:ext cx="6718300" cy="332812"/>
          </a:xfrm>
          <a:prstGeom prst="rect">
            <a:avLst/>
          </a:prstGeom>
          <a:solidFill>
            <a:srgbClr val="FFCC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15" name="Google Shape;115;p2"/>
          <p:cNvSpPr/>
          <p:nvPr/>
        </p:nvSpPr>
        <p:spPr>
          <a:xfrm>
            <a:off x="0" y="0"/>
            <a:ext cx="9144000" cy="304800"/>
          </a:xfrm>
          <a:prstGeom prst="rect">
            <a:avLst/>
          </a:prstGeom>
          <a:solidFill>
            <a:srgbClr val="FFCC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5;g8c13d563f7_0_7">
            <a:extLst>
              <a:ext uri="{FF2B5EF4-FFF2-40B4-BE49-F238E27FC236}">
                <a16:creationId xmlns:a16="http://schemas.microsoft.com/office/drawing/2014/main" id="{B97F09AA-BC8C-41F5-BC4B-B9FABF0A07EE}"/>
              </a:ext>
            </a:extLst>
          </p:cNvPr>
          <p:cNvSpPr/>
          <p:nvPr/>
        </p:nvSpPr>
        <p:spPr>
          <a:xfrm rot="5400000">
            <a:off x="-3319463" y="3319462"/>
            <a:ext cx="6858000" cy="219075"/>
          </a:xfrm>
          <a:prstGeom prst="rect">
            <a:avLst/>
          </a:prstGeom>
          <a:solidFill>
            <a:srgbClr val="FFCC66"/>
          </a:solidFill>
          <a:ln>
            <a:noFill/>
          </a:ln>
        </p:spPr>
        <p:txBody>
          <a:bodyPr spcFirstLastPara="1" wrap="square" lIns="68569" tIns="34275" rIns="68569" bIns="34275" anchor="ctr" anchorCtr="0">
            <a:noAutofit/>
          </a:bodyPr>
          <a:lstStyle/>
          <a:p>
            <a:pPr algn="ctr" defTabSz="685800">
              <a:buClr>
                <a:srgbClr val="000000"/>
              </a:buClr>
              <a:defRPr/>
            </a:pPr>
            <a:endParaRPr sz="1350" kern="0">
              <a:solidFill>
                <a:srgbClr val="FFFFFF"/>
              </a:solidFill>
              <a:latin typeface="Calibri"/>
              <a:ea typeface="Calibri"/>
              <a:cs typeface="Calibri"/>
              <a:sym typeface="Calibri"/>
            </a:endParaRPr>
          </a:p>
        </p:txBody>
      </p:sp>
      <p:sp>
        <p:nvSpPr>
          <p:cNvPr id="4" name="Title 3">
            <a:extLst>
              <a:ext uri="{FF2B5EF4-FFF2-40B4-BE49-F238E27FC236}">
                <a16:creationId xmlns:a16="http://schemas.microsoft.com/office/drawing/2014/main" id="{3202739F-66B3-40CB-AA1D-75AF54D2A876}"/>
              </a:ext>
            </a:extLst>
          </p:cNvPr>
          <p:cNvSpPr>
            <a:spLocks noGrp="1"/>
          </p:cNvSpPr>
          <p:nvPr>
            <p:ph type="ctrTitle"/>
          </p:nvPr>
        </p:nvSpPr>
        <p:spPr>
          <a:xfrm>
            <a:off x="685800" y="0"/>
            <a:ext cx="7772400" cy="1440694"/>
          </a:xfrm>
        </p:spPr>
        <p:txBody>
          <a:bodyPr>
            <a:normAutofit/>
          </a:bodyPr>
          <a:lstStyle/>
          <a:p>
            <a:r>
              <a:rPr lang="en-US" sz="4400" b="1" dirty="0">
                <a:solidFill>
                  <a:srgbClr val="002060"/>
                </a:solidFill>
              </a:rPr>
              <a:t>Massachusetts State Home Care Program Overview</a:t>
            </a:r>
          </a:p>
        </p:txBody>
      </p:sp>
      <p:graphicFrame>
        <p:nvGraphicFramePr>
          <p:cNvPr id="2" name="Diagram 1">
            <a:extLst>
              <a:ext uri="{FF2B5EF4-FFF2-40B4-BE49-F238E27FC236}">
                <a16:creationId xmlns:a16="http://schemas.microsoft.com/office/drawing/2014/main" id="{8668AD51-6825-4BB2-BC60-91E4C6A7B5F5}"/>
              </a:ext>
            </a:extLst>
          </p:cNvPr>
          <p:cNvGraphicFramePr/>
          <p:nvPr>
            <p:extLst>
              <p:ext uri="{D42A27DB-BD31-4B8C-83A1-F6EECF244321}">
                <p14:modId xmlns:p14="http://schemas.microsoft.com/office/powerpoint/2010/main" val="37297692"/>
              </p:ext>
            </p:extLst>
          </p:nvPr>
        </p:nvGraphicFramePr>
        <p:xfrm>
          <a:off x="219076" y="1440694"/>
          <a:ext cx="8892282" cy="5271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7325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5;g8c13d563f7_0_7">
            <a:extLst>
              <a:ext uri="{FF2B5EF4-FFF2-40B4-BE49-F238E27FC236}">
                <a16:creationId xmlns:a16="http://schemas.microsoft.com/office/drawing/2014/main" id="{B97F09AA-BC8C-41F5-BC4B-B9FABF0A07EE}"/>
              </a:ext>
            </a:extLst>
          </p:cNvPr>
          <p:cNvSpPr/>
          <p:nvPr/>
        </p:nvSpPr>
        <p:spPr>
          <a:xfrm rot="5400000">
            <a:off x="-3319463" y="3319462"/>
            <a:ext cx="6858000" cy="219075"/>
          </a:xfrm>
          <a:prstGeom prst="rect">
            <a:avLst/>
          </a:prstGeom>
          <a:solidFill>
            <a:srgbClr val="FFCC66"/>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3">
            <a:extLst>
              <a:ext uri="{FF2B5EF4-FFF2-40B4-BE49-F238E27FC236}">
                <a16:creationId xmlns:a16="http://schemas.microsoft.com/office/drawing/2014/main" id="{3202739F-66B3-40CB-AA1D-75AF54D2A876}"/>
              </a:ext>
            </a:extLst>
          </p:cNvPr>
          <p:cNvSpPr>
            <a:spLocks noGrp="1"/>
          </p:cNvSpPr>
          <p:nvPr>
            <p:ph type="ctrTitle"/>
          </p:nvPr>
        </p:nvSpPr>
        <p:spPr>
          <a:xfrm>
            <a:off x="685800" y="967"/>
            <a:ext cx="7772400" cy="1440694"/>
          </a:xfrm>
        </p:spPr>
        <p:txBody>
          <a:bodyPr>
            <a:normAutofit/>
          </a:bodyPr>
          <a:lstStyle/>
          <a:p>
            <a:r>
              <a:rPr lang="en-US" sz="4400" b="1" dirty="0">
                <a:solidFill>
                  <a:srgbClr val="002060"/>
                </a:solidFill>
              </a:rPr>
              <a:t>Assessment within the State Home Care Program Overview</a:t>
            </a:r>
          </a:p>
        </p:txBody>
      </p:sp>
      <p:graphicFrame>
        <p:nvGraphicFramePr>
          <p:cNvPr id="2" name="Diagram 1">
            <a:extLst>
              <a:ext uri="{FF2B5EF4-FFF2-40B4-BE49-F238E27FC236}">
                <a16:creationId xmlns:a16="http://schemas.microsoft.com/office/drawing/2014/main" id="{DCE0D836-A0F5-456A-9303-D54F085B5EF0}"/>
              </a:ext>
            </a:extLst>
          </p:cNvPr>
          <p:cNvGraphicFramePr/>
          <p:nvPr>
            <p:extLst>
              <p:ext uri="{D42A27DB-BD31-4B8C-83A1-F6EECF244321}">
                <p14:modId xmlns:p14="http://schemas.microsoft.com/office/powerpoint/2010/main" val="1744719599"/>
              </p:ext>
            </p:extLst>
          </p:nvPr>
        </p:nvGraphicFramePr>
        <p:xfrm>
          <a:off x="492454" y="1602557"/>
          <a:ext cx="8500718" cy="5184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6664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A7548-ABC8-46A3-9E36-4D3C0CAEB7EF}"/>
              </a:ext>
            </a:extLst>
          </p:cNvPr>
          <p:cNvSpPr>
            <a:spLocks noGrp="1"/>
          </p:cNvSpPr>
          <p:nvPr>
            <p:ph type="title"/>
          </p:nvPr>
        </p:nvSpPr>
        <p:spPr>
          <a:xfrm>
            <a:off x="477821" y="308565"/>
            <a:ext cx="7886700" cy="1325563"/>
          </a:xfrm>
        </p:spPr>
        <p:txBody>
          <a:bodyPr>
            <a:normAutofit/>
          </a:bodyPr>
          <a:lstStyle/>
          <a:p>
            <a:r>
              <a:rPr lang="en-US" b="1" dirty="0">
                <a:solidFill>
                  <a:srgbClr val="002060"/>
                </a:solidFill>
              </a:rPr>
              <a:t>Assessing for symptoms related to dementia within the CDS</a:t>
            </a:r>
          </a:p>
        </p:txBody>
      </p:sp>
      <p:sp>
        <p:nvSpPr>
          <p:cNvPr id="3" name="Content Placeholder 2">
            <a:extLst>
              <a:ext uri="{FF2B5EF4-FFF2-40B4-BE49-F238E27FC236}">
                <a16:creationId xmlns:a16="http://schemas.microsoft.com/office/drawing/2014/main" id="{0305A22A-4C80-4E04-8A5E-60F659ADFAA3}"/>
              </a:ext>
            </a:extLst>
          </p:cNvPr>
          <p:cNvSpPr>
            <a:spLocks noGrp="1"/>
          </p:cNvSpPr>
          <p:nvPr>
            <p:ph idx="1"/>
          </p:nvPr>
        </p:nvSpPr>
        <p:spPr>
          <a:xfrm>
            <a:off x="477821" y="1885361"/>
            <a:ext cx="2501049" cy="4664074"/>
          </a:xfrm>
        </p:spPr>
        <p:txBody>
          <a:bodyPr>
            <a:normAutofit/>
          </a:bodyPr>
          <a:lstStyle/>
          <a:p>
            <a:r>
              <a:rPr lang="en-US" dirty="0"/>
              <a:t>Several areas within assessment evaluate:</a:t>
            </a:r>
          </a:p>
          <a:p>
            <a:pPr lvl="1"/>
            <a:r>
              <a:rPr lang="en-US" dirty="0"/>
              <a:t>memory loss concerns</a:t>
            </a:r>
          </a:p>
          <a:p>
            <a:pPr lvl="1"/>
            <a:r>
              <a:rPr lang="en-US" dirty="0"/>
              <a:t>behavioral health</a:t>
            </a:r>
          </a:p>
          <a:p>
            <a:pPr lvl="1"/>
            <a:r>
              <a:rPr lang="en-US" dirty="0"/>
              <a:t>cognition changes</a:t>
            </a:r>
          </a:p>
        </p:txBody>
      </p:sp>
      <p:sp>
        <p:nvSpPr>
          <p:cNvPr id="4" name="Google Shape;165;g8c13d563f7_0_7">
            <a:extLst>
              <a:ext uri="{FF2B5EF4-FFF2-40B4-BE49-F238E27FC236}">
                <a16:creationId xmlns:a16="http://schemas.microsoft.com/office/drawing/2014/main" id="{6A501859-88E2-4D6C-9945-BE7217027BF7}"/>
              </a:ext>
            </a:extLst>
          </p:cNvPr>
          <p:cNvSpPr/>
          <p:nvPr/>
        </p:nvSpPr>
        <p:spPr>
          <a:xfrm rot="5400000">
            <a:off x="-3319463" y="3319462"/>
            <a:ext cx="6858000" cy="219075"/>
          </a:xfrm>
          <a:prstGeom prst="rect">
            <a:avLst/>
          </a:prstGeom>
          <a:solidFill>
            <a:srgbClr val="FFCC66"/>
          </a:solidFill>
          <a:ln>
            <a:noFill/>
          </a:ln>
        </p:spPr>
        <p:txBody>
          <a:bodyPr spcFirstLastPara="1" wrap="square" lIns="68569" tIns="34275" rIns="68569" bIns="34275" anchor="ctr" anchorCtr="0">
            <a:noAutofit/>
          </a:bodyPr>
          <a:lstStyle/>
          <a:p>
            <a:pPr algn="ctr" defTabSz="685800">
              <a:buClr>
                <a:srgbClr val="000000"/>
              </a:buClr>
              <a:defRPr/>
            </a:pPr>
            <a:endParaRPr sz="1350" kern="0">
              <a:solidFill>
                <a:srgbClr val="FFFFFF"/>
              </a:solidFill>
              <a:latin typeface="Calibri"/>
              <a:ea typeface="Calibri"/>
              <a:cs typeface="Calibri"/>
              <a:sym typeface="Calibri"/>
            </a:endParaRPr>
          </a:p>
        </p:txBody>
      </p:sp>
      <p:graphicFrame>
        <p:nvGraphicFramePr>
          <p:cNvPr id="5" name="Diagram 4">
            <a:extLst>
              <a:ext uri="{FF2B5EF4-FFF2-40B4-BE49-F238E27FC236}">
                <a16:creationId xmlns:a16="http://schemas.microsoft.com/office/drawing/2014/main" id="{067518BB-FF70-46A7-9CC5-74E40422CC30}"/>
              </a:ext>
            </a:extLst>
          </p:cNvPr>
          <p:cNvGraphicFramePr/>
          <p:nvPr>
            <p:extLst>
              <p:ext uri="{D42A27DB-BD31-4B8C-83A1-F6EECF244321}">
                <p14:modId xmlns:p14="http://schemas.microsoft.com/office/powerpoint/2010/main" val="3360650895"/>
              </p:ext>
            </p:extLst>
          </p:nvPr>
        </p:nvGraphicFramePr>
        <p:xfrm>
          <a:off x="2759993" y="1734532"/>
          <a:ext cx="6096000" cy="48149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61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5;g8c13d563f7_0_7">
            <a:extLst>
              <a:ext uri="{FF2B5EF4-FFF2-40B4-BE49-F238E27FC236}">
                <a16:creationId xmlns:a16="http://schemas.microsoft.com/office/drawing/2014/main" id="{B97F09AA-BC8C-41F5-BC4B-B9FABF0A07EE}"/>
              </a:ext>
            </a:extLst>
          </p:cNvPr>
          <p:cNvSpPr/>
          <p:nvPr/>
        </p:nvSpPr>
        <p:spPr>
          <a:xfrm rot="5400000">
            <a:off x="-3319463" y="3319462"/>
            <a:ext cx="6858000" cy="219075"/>
          </a:xfrm>
          <a:prstGeom prst="rect">
            <a:avLst/>
          </a:prstGeom>
          <a:solidFill>
            <a:srgbClr val="FFCC66"/>
          </a:solidFill>
          <a:ln>
            <a:noFill/>
          </a:ln>
        </p:spPr>
        <p:txBody>
          <a:bodyPr spcFirstLastPara="1" wrap="square" lIns="68569" tIns="34275" rIns="68569" bIns="34275" anchor="ctr" anchorCtr="0">
            <a:noAutofit/>
          </a:bodyPr>
          <a:lstStyle/>
          <a:p>
            <a:pPr algn="ctr" defTabSz="685800">
              <a:buClr>
                <a:srgbClr val="000000"/>
              </a:buClr>
              <a:defRPr/>
            </a:pPr>
            <a:endParaRPr sz="1350" kern="0">
              <a:solidFill>
                <a:srgbClr val="FFFFFF"/>
              </a:solidFill>
              <a:latin typeface="Calibri"/>
              <a:ea typeface="Calibri"/>
              <a:cs typeface="Calibri"/>
              <a:sym typeface="Calibri"/>
            </a:endParaRPr>
          </a:p>
        </p:txBody>
      </p:sp>
      <p:sp>
        <p:nvSpPr>
          <p:cNvPr id="5" name="Subtitle 4">
            <a:extLst>
              <a:ext uri="{FF2B5EF4-FFF2-40B4-BE49-F238E27FC236}">
                <a16:creationId xmlns:a16="http://schemas.microsoft.com/office/drawing/2014/main" id="{5C0A71C6-5548-4A72-9A22-BBB86FCCAA05}"/>
              </a:ext>
            </a:extLst>
          </p:cNvPr>
          <p:cNvSpPr>
            <a:spLocks noGrp="1"/>
          </p:cNvSpPr>
          <p:nvPr>
            <p:ph type="subTitle" idx="1"/>
          </p:nvPr>
        </p:nvSpPr>
        <p:spPr>
          <a:xfrm>
            <a:off x="1143000" y="2724150"/>
            <a:ext cx="6858000" cy="3524250"/>
          </a:xfrm>
        </p:spPr>
        <p:txBody>
          <a:bodyPr>
            <a:normAutofit/>
          </a:bodyPr>
          <a:lstStyle/>
          <a:p>
            <a:endParaRPr lang="en-US" dirty="0"/>
          </a:p>
          <a:p>
            <a:endParaRPr lang="en-US" dirty="0"/>
          </a:p>
        </p:txBody>
      </p:sp>
      <p:graphicFrame>
        <p:nvGraphicFramePr>
          <p:cNvPr id="6" name="Diagram 5"/>
          <p:cNvGraphicFramePr/>
          <p:nvPr>
            <p:extLst>
              <p:ext uri="{D42A27DB-BD31-4B8C-83A1-F6EECF244321}">
                <p14:modId xmlns:p14="http://schemas.microsoft.com/office/powerpoint/2010/main" val="3700812706"/>
              </p:ext>
            </p:extLst>
          </p:nvPr>
        </p:nvGraphicFramePr>
        <p:xfrm>
          <a:off x="457199" y="1310326"/>
          <a:ext cx="8488837" cy="52123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3">
            <a:extLst>
              <a:ext uri="{FF2B5EF4-FFF2-40B4-BE49-F238E27FC236}">
                <a16:creationId xmlns:a16="http://schemas.microsoft.com/office/drawing/2014/main" id="{4CFFDA44-A3DA-4F96-86F9-F4E013256C2C}"/>
              </a:ext>
            </a:extLst>
          </p:cNvPr>
          <p:cNvSpPr>
            <a:spLocks noGrp="1"/>
          </p:cNvSpPr>
          <p:nvPr>
            <p:ph type="ctrTitle"/>
          </p:nvPr>
        </p:nvSpPr>
        <p:spPr>
          <a:xfrm>
            <a:off x="685800" y="246063"/>
            <a:ext cx="7772400" cy="998275"/>
          </a:xfrm>
        </p:spPr>
        <p:txBody>
          <a:bodyPr>
            <a:normAutofit fontScale="90000"/>
          </a:bodyPr>
          <a:lstStyle/>
          <a:p>
            <a:r>
              <a:rPr lang="en-US" sz="4400" b="1" dirty="0">
                <a:solidFill>
                  <a:srgbClr val="002060"/>
                </a:solidFill>
              </a:rPr>
              <a:t>3 Types of Assessments conducted in Home Care</a:t>
            </a:r>
          </a:p>
        </p:txBody>
      </p:sp>
    </p:spTree>
    <p:extLst>
      <p:ext uri="{BB962C8B-B14F-4D97-AF65-F5344CB8AC3E}">
        <p14:creationId xmlns:p14="http://schemas.microsoft.com/office/powerpoint/2010/main" val="2788952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2307" y="1181888"/>
            <a:ext cx="7612627" cy="5199757"/>
          </a:xfrm>
          <a:prstGeom prst="rect">
            <a:avLst/>
          </a:prstGeom>
        </p:spPr>
        <p:txBody>
          <a:bodyPr wrap="square" rtlCol="0">
            <a:spAutoFit/>
          </a:bodyPr>
          <a:lstStyle/>
          <a:p>
            <a:pPr marL="457200" marR="0" lvl="0" indent="-457200" algn="l" defTabSz="914400" rtl="0" eaLnBrk="1" fontAlgn="auto" latinLnBrk="0" hangingPunct="1">
              <a:lnSpc>
                <a:spcPct val="107000"/>
              </a:lnSpc>
              <a:spcBef>
                <a:spcPts val="0"/>
              </a:spcBef>
              <a:spcAft>
                <a:spcPts val="1200"/>
              </a:spcAft>
              <a:buClr>
                <a:srgbClr val="000000"/>
              </a:buClr>
              <a:buSzPct val="100000"/>
              <a:buFont typeface="+mj-lt"/>
              <a:buAutoNum type="arabicPeriod"/>
              <a:tabLst/>
              <a:defRPr/>
            </a:pPr>
            <a:r>
              <a:rPr kumimoji="0" lang="en-US" sz="23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Welcome, Logistics, Introductions (10 min)</a:t>
            </a:r>
          </a:p>
          <a:p>
            <a:pPr marL="457200" indent="-457200" defTabSz="914400">
              <a:lnSpc>
                <a:spcPct val="107000"/>
              </a:lnSpc>
              <a:spcAft>
                <a:spcPts val="1200"/>
              </a:spcAft>
              <a:buClr>
                <a:srgbClr val="000000"/>
              </a:buClr>
              <a:buSzPct val="100000"/>
              <a:buFont typeface="+mj-lt"/>
              <a:buAutoNum type="arabicPeriod"/>
              <a:defRPr/>
            </a:pPr>
            <a:r>
              <a:rPr lang="en-US" sz="23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Open Meeting Law &amp; Conflict of Interest (5 min)</a:t>
            </a:r>
          </a:p>
          <a:p>
            <a:pPr marL="457200" marR="0" lvl="0" indent="-457200" algn="l" defTabSz="914400" rtl="0" eaLnBrk="1" fontAlgn="auto" latinLnBrk="0" hangingPunct="1">
              <a:lnSpc>
                <a:spcPct val="107000"/>
              </a:lnSpc>
              <a:spcBef>
                <a:spcPts val="0"/>
              </a:spcBef>
              <a:buClr>
                <a:srgbClr val="000000"/>
              </a:buClr>
              <a:buSzPct val="100000"/>
              <a:buFont typeface="+mj-lt"/>
              <a:buAutoNum type="arabicPeriod"/>
              <a:tabLst/>
              <a:defRPr/>
            </a:pPr>
            <a:r>
              <a:rPr kumimoji="0" lang="en-US" sz="23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Follow-up from December’s Meeting (</a:t>
            </a:r>
            <a:r>
              <a:rPr lang="en-US" sz="2300" b="1" dirty="0">
                <a:solidFill>
                  <a:srgbClr val="000000"/>
                </a:solidFill>
                <a:latin typeface="Calibri" panose="020F0502020204030204" pitchFamily="34" charset="0"/>
                <a:cs typeface="Times New Roman" panose="02020603050405020304" pitchFamily="18" charset="0"/>
              </a:rPr>
              <a:t>50</a:t>
            </a:r>
            <a:r>
              <a:rPr kumimoji="0" lang="en-US" sz="23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min)</a:t>
            </a:r>
          </a:p>
          <a:p>
            <a:pPr marL="801688" marR="0" lvl="1" indent="-339725"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00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Discuss Name of Council (</a:t>
            </a:r>
            <a:r>
              <a:rPr lang="en-US"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15</a:t>
            </a:r>
            <a:r>
              <a:rPr kumimoji="0" lang="en-US" sz="200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min)</a:t>
            </a:r>
            <a:endParaRPr kumimoji="0" lang="en-US" sz="200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1688" marR="0" lvl="1" indent="-339725"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00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View Photos of Dementia Friendly </a:t>
            </a:r>
            <a:r>
              <a:rPr lang="en-US"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a:t>
            </a:r>
            <a:r>
              <a:rPr kumimoji="0" lang="en-US" sz="200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paces (10 min)</a:t>
            </a:r>
          </a:p>
          <a:p>
            <a:pPr marL="801688" lvl="1" indent="-339725" defTabSz="914400">
              <a:lnSpc>
                <a:spcPct val="107000"/>
              </a:lnSpc>
              <a:spcAft>
                <a:spcPts val="1200"/>
              </a:spcAft>
              <a:buFont typeface="+mj-lt"/>
              <a:buAutoNum type="alphaLcParenR"/>
              <a:defRPr/>
            </a:pPr>
            <a:r>
              <a:rPr lang="en-US"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Equity and Inclusion Update (5 min)</a:t>
            </a:r>
            <a:endParaRPr kumimoji="0" lang="en-US" sz="200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801688" marR="0" lvl="1" indent="-339725" algn="l" defTabSz="914400" rtl="0" eaLnBrk="1" fontAlgn="auto" latinLnBrk="0" hangingPunct="1">
              <a:lnSpc>
                <a:spcPct val="107000"/>
              </a:lnSpc>
              <a:spcBef>
                <a:spcPts val="0"/>
              </a:spcBef>
              <a:buClrTx/>
              <a:buSzTx/>
              <a:buFont typeface="+mj-lt"/>
              <a:buAutoNum type="alphaLcParenR"/>
              <a:tabLst/>
              <a:defRPr/>
            </a:pPr>
            <a:r>
              <a:rPr lang="en-US"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Presentation &amp; Discussion: </a:t>
            </a:r>
            <a:r>
              <a:rPr kumimoji="0" lang="en-US" sz="200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Screenings at Aging</a:t>
            </a:r>
          </a:p>
          <a:p>
            <a:pPr marL="461963" marR="0" lvl="1" algn="l" defTabSz="914400" rtl="0" eaLnBrk="1" fontAlgn="auto" latinLnBrk="0" hangingPunct="1">
              <a:lnSpc>
                <a:spcPct val="107000"/>
              </a:lnSpc>
              <a:spcBef>
                <a:spcPts val="0"/>
              </a:spcBef>
              <a:spcAft>
                <a:spcPts val="1000"/>
              </a:spcAft>
              <a:buClrTx/>
              <a:buSzTx/>
              <a:tabLst/>
              <a:defRPr/>
            </a:pPr>
            <a:r>
              <a:rPr lang="en-US"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kumimoji="0" lang="en-US" sz="200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Services Access Points (ASAPs) (20 min)</a:t>
            </a:r>
          </a:p>
          <a:p>
            <a:pPr marL="457200" marR="0" lvl="0" indent="-457200" algn="l" defTabSz="914400" rtl="0" eaLnBrk="1" fontAlgn="auto" latinLnBrk="0" hangingPunct="1">
              <a:lnSpc>
                <a:spcPct val="107000"/>
              </a:lnSpc>
              <a:spcBef>
                <a:spcPts val="0"/>
              </a:spcBef>
              <a:spcAft>
                <a:spcPts val="1200"/>
              </a:spcAft>
              <a:buClrTx/>
              <a:buSzTx/>
              <a:buFont typeface="+mj-lt"/>
              <a:buAutoNum type="arabicPeriod" startAt="4"/>
              <a:tabLst/>
              <a:defRPr/>
            </a:pPr>
            <a:r>
              <a:rPr kumimoji="0" lang="en-US" sz="23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Annual Report Review and Vote (20 min)</a:t>
            </a:r>
          </a:p>
          <a:p>
            <a:pPr marL="457200" marR="0" lvl="0" indent="-457200" algn="l" defTabSz="914400" rtl="0" eaLnBrk="1" fontAlgn="auto" latinLnBrk="0" hangingPunct="1">
              <a:lnSpc>
                <a:spcPct val="107000"/>
              </a:lnSpc>
              <a:spcBef>
                <a:spcPts val="0"/>
              </a:spcBef>
              <a:spcAft>
                <a:spcPts val="1200"/>
              </a:spcAft>
              <a:buClrTx/>
              <a:buSzTx/>
              <a:buFont typeface="+mj-lt"/>
              <a:buAutoNum type="arabicPeriod" startAt="4"/>
              <a:tabLst/>
              <a:defRPr/>
            </a:pPr>
            <a:r>
              <a:rPr kumimoji="0" lang="en-US" sz="23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Envisioning the Future: Roundtable Discussion (25 min)</a:t>
            </a:r>
          </a:p>
          <a:p>
            <a:pPr marL="457200" indent="-457200" defTabSz="914400">
              <a:lnSpc>
                <a:spcPct val="107000"/>
              </a:lnSpc>
              <a:spcAft>
                <a:spcPts val="1200"/>
              </a:spcAft>
              <a:buFont typeface="+mj-lt"/>
              <a:buAutoNum type="arabicPeriod" startAt="4"/>
            </a:pPr>
            <a:r>
              <a:rPr kumimoji="0" lang="en-US" sz="23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Closing and Vote </a:t>
            </a:r>
            <a:r>
              <a:rPr lang="en-US" sz="2300" b="1" dirty="0">
                <a:solidFill>
                  <a:srgbClr val="000000"/>
                </a:solidFill>
                <a:latin typeface="Calibri" panose="020F0502020204030204" pitchFamily="34" charset="0"/>
                <a:cs typeface="Times New Roman" panose="02020603050405020304" pitchFamily="18" charset="0"/>
              </a:rPr>
              <a:t>to Adjourn (</a:t>
            </a:r>
            <a:r>
              <a:rPr kumimoji="0" lang="en-US" sz="23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10 min)</a:t>
            </a:r>
            <a:endParaRPr kumimoji="0" lang="en-US" sz="2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Title 2"/>
          <p:cNvSpPr>
            <a:spLocks noGrp="1"/>
          </p:cNvSpPr>
          <p:nvPr>
            <p:ph type="title"/>
          </p:nvPr>
        </p:nvSpPr>
        <p:spPr>
          <a:xfrm>
            <a:off x="758734" y="304800"/>
            <a:ext cx="7696200" cy="472772"/>
          </a:xfrm>
        </p:spPr>
        <p:txBody>
          <a:bodyPr/>
          <a:lstStyle/>
          <a:p>
            <a:r>
              <a:rPr lang="en-US" sz="2800" dirty="0"/>
              <a:t>Agenda</a:t>
            </a:r>
          </a:p>
        </p:txBody>
      </p:sp>
    </p:spTree>
    <p:extLst>
      <p:ext uri="{BB962C8B-B14F-4D97-AF65-F5344CB8AC3E}">
        <p14:creationId xmlns:p14="http://schemas.microsoft.com/office/powerpoint/2010/main" val="151657280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8F758-DE2D-4C0E-8ABD-E4496043546E}"/>
              </a:ext>
            </a:extLst>
          </p:cNvPr>
          <p:cNvSpPr>
            <a:spLocks noGrp="1"/>
          </p:cNvSpPr>
          <p:nvPr>
            <p:ph type="title"/>
          </p:nvPr>
        </p:nvSpPr>
        <p:spPr>
          <a:xfrm>
            <a:off x="553235" y="259236"/>
            <a:ext cx="7886700" cy="945514"/>
          </a:xfrm>
        </p:spPr>
        <p:txBody>
          <a:bodyPr>
            <a:noAutofit/>
          </a:bodyPr>
          <a:lstStyle/>
          <a:p>
            <a:r>
              <a:rPr lang="en-US" b="1" dirty="0">
                <a:solidFill>
                  <a:srgbClr val="002060"/>
                </a:solidFill>
              </a:rPr>
              <a:t>Who is assessed with the Memory Loss Screening?</a:t>
            </a:r>
          </a:p>
        </p:txBody>
      </p:sp>
      <p:sp>
        <p:nvSpPr>
          <p:cNvPr id="4" name="Google Shape;165;g8c13d563f7_0_7">
            <a:extLst>
              <a:ext uri="{FF2B5EF4-FFF2-40B4-BE49-F238E27FC236}">
                <a16:creationId xmlns:a16="http://schemas.microsoft.com/office/drawing/2014/main" id="{F4EBC166-F1DD-4EAE-BB21-86F76F74B623}"/>
              </a:ext>
            </a:extLst>
          </p:cNvPr>
          <p:cNvSpPr/>
          <p:nvPr/>
        </p:nvSpPr>
        <p:spPr>
          <a:xfrm rot="5400000">
            <a:off x="-3319463" y="3319462"/>
            <a:ext cx="6858000" cy="219075"/>
          </a:xfrm>
          <a:prstGeom prst="rect">
            <a:avLst/>
          </a:prstGeom>
          <a:solidFill>
            <a:srgbClr val="FFCC66"/>
          </a:solidFill>
          <a:ln>
            <a:noFill/>
          </a:ln>
        </p:spPr>
        <p:txBody>
          <a:bodyPr spcFirstLastPara="1" wrap="square" lIns="68569" tIns="34275" rIns="68569" bIns="34275" anchor="ctr" anchorCtr="0">
            <a:noAutofit/>
          </a:bodyPr>
          <a:lstStyle/>
          <a:p>
            <a:pPr algn="ctr" defTabSz="685800">
              <a:buClr>
                <a:srgbClr val="000000"/>
              </a:buClr>
              <a:defRPr/>
            </a:pPr>
            <a:endParaRPr sz="1350" kern="0">
              <a:solidFill>
                <a:srgbClr val="FFFFFF"/>
              </a:solidFill>
              <a:latin typeface="Calibri"/>
              <a:ea typeface="Calibri"/>
              <a:cs typeface="Calibri"/>
              <a:sym typeface="Calibri"/>
            </a:endParaRPr>
          </a:p>
        </p:txBody>
      </p:sp>
      <p:graphicFrame>
        <p:nvGraphicFramePr>
          <p:cNvPr id="5" name="Diagram 4">
            <a:extLst>
              <a:ext uri="{FF2B5EF4-FFF2-40B4-BE49-F238E27FC236}">
                <a16:creationId xmlns:a16="http://schemas.microsoft.com/office/drawing/2014/main" id="{A274D85C-4388-4E63-A386-9A7DC55E87EC}"/>
              </a:ext>
            </a:extLst>
          </p:cNvPr>
          <p:cNvGraphicFramePr/>
          <p:nvPr>
            <p:extLst>
              <p:ext uri="{D42A27DB-BD31-4B8C-83A1-F6EECF244321}">
                <p14:modId xmlns:p14="http://schemas.microsoft.com/office/powerpoint/2010/main" val="2929595244"/>
              </p:ext>
            </p:extLst>
          </p:nvPr>
        </p:nvGraphicFramePr>
        <p:xfrm>
          <a:off x="311085" y="1234911"/>
          <a:ext cx="8616099" cy="5524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6616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82447-F425-4209-92C4-CEB44AE30DC7}"/>
              </a:ext>
            </a:extLst>
          </p:cNvPr>
          <p:cNvSpPr>
            <a:spLocks noGrp="1"/>
          </p:cNvSpPr>
          <p:nvPr>
            <p:ph type="ctrTitle"/>
          </p:nvPr>
        </p:nvSpPr>
        <p:spPr>
          <a:xfrm>
            <a:off x="348792" y="0"/>
            <a:ext cx="8229599" cy="975045"/>
          </a:xfrm>
        </p:spPr>
        <p:txBody>
          <a:bodyPr>
            <a:noAutofit/>
          </a:bodyPr>
          <a:lstStyle/>
          <a:p>
            <a:pPr algn="l"/>
            <a:r>
              <a:rPr lang="en-US" sz="4400" b="1" dirty="0">
                <a:solidFill>
                  <a:srgbClr val="002060"/>
                </a:solidFill>
              </a:rPr>
              <a:t>Memory Loss Screening Tool</a:t>
            </a:r>
          </a:p>
        </p:txBody>
      </p:sp>
      <p:sp>
        <p:nvSpPr>
          <p:cNvPr id="4" name="Google Shape;165;g8c13d563f7_0_7">
            <a:extLst>
              <a:ext uri="{FF2B5EF4-FFF2-40B4-BE49-F238E27FC236}">
                <a16:creationId xmlns:a16="http://schemas.microsoft.com/office/drawing/2014/main" id="{2CE95F5C-9AB0-4847-AF77-3148553EEEB2}"/>
              </a:ext>
            </a:extLst>
          </p:cNvPr>
          <p:cNvSpPr/>
          <p:nvPr/>
        </p:nvSpPr>
        <p:spPr>
          <a:xfrm rot="5400000">
            <a:off x="-3319463" y="3319462"/>
            <a:ext cx="6858000" cy="219075"/>
          </a:xfrm>
          <a:prstGeom prst="rect">
            <a:avLst/>
          </a:prstGeom>
          <a:solidFill>
            <a:srgbClr val="FFCC66"/>
          </a:solidFill>
          <a:ln>
            <a:noFill/>
          </a:ln>
        </p:spPr>
        <p:txBody>
          <a:bodyPr spcFirstLastPara="1" wrap="square" lIns="68569" tIns="34275" rIns="68569" bIns="34275" anchor="ctr" anchorCtr="0">
            <a:noAutofit/>
          </a:bodyPr>
          <a:lstStyle/>
          <a:p>
            <a:pPr algn="ctr" defTabSz="685800">
              <a:buClr>
                <a:srgbClr val="000000"/>
              </a:buClr>
              <a:defRPr/>
            </a:pPr>
            <a:endParaRPr sz="1350" kern="0">
              <a:solidFill>
                <a:srgbClr val="FFFFFF"/>
              </a:solidFill>
              <a:latin typeface="Calibri"/>
              <a:ea typeface="Calibri"/>
              <a:cs typeface="Calibri"/>
              <a:sym typeface="Calibri"/>
            </a:endParaRPr>
          </a:p>
        </p:txBody>
      </p:sp>
      <p:sp>
        <p:nvSpPr>
          <p:cNvPr id="5" name="TextBox 4">
            <a:extLst>
              <a:ext uri="{FF2B5EF4-FFF2-40B4-BE49-F238E27FC236}">
                <a16:creationId xmlns:a16="http://schemas.microsoft.com/office/drawing/2014/main" id="{59E576AD-38A5-44BF-BB35-4281AECF8701}"/>
              </a:ext>
            </a:extLst>
          </p:cNvPr>
          <p:cNvSpPr txBox="1"/>
          <p:nvPr/>
        </p:nvSpPr>
        <p:spPr>
          <a:xfrm>
            <a:off x="348792" y="1187778"/>
            <a:ext cx="8474696" cy="5909310"/>
          </a:xfrm>
          <a:prstGeom prst="rect">
            <a:avLst/>
          </a:prstGeom>
          <a:noFill/>
        </p:spPr>
        <p:txBody>
          <a:bodyPr wrap="square" rtlCol="0">
            <a:spAutoFit/>
          </a:bodyPr>
          <a:lstStyle/>
          <a:p>
            <a:pPr marL="285750" indent="-285750" algn="l">
              <a:buFont typeface="Arial" panose="020B0604020202020204" pitchFamily="34" charset="0"/>
              <a:buChar char="•"/>
            </a:pPr>
            <a:r>
              <a:rPr lang="en-US" sz="2400" dirty="0"/>
              <a:t>Tool</a:t>
            </a:r>
          </a:p>
          <a:p>
            <a:pPr marL="742950" lvl="1" indent="-285750" algn="l">
              <a:buFont typeface="Arial" panose="020B0604020202020204" pitchFamily="34" charset="0"/>
              <a:buChar char="•"/>
            </a:pPr>
            <a:r>
              <a:rPr lang="en-US" dirty="0"/>
              <a:t>May </a:t>
            </a:r>
            <a:r>
              <a:rPr lang="en-US" b="0" i="0" dirty="0">
                <a:effectLst/>
              </a:rPr>
              <a:t>identify possible cognitive impairment</a:t>
            </a:r>
          </a:p>
          <a:p>
            <a:pPr marL="742950" lvl="1" indent="-285750" algn="l">
              <a:buFont typeface="Arial" panose="020B0604020202020204" pitchFamily="34" charset="0"/>
              <a:buChar char="•"/>
            </a:pPr>
            <a:r>
              <a:rPr lang="en-US" dirty="0"/>
              <a:t>Is not a diagnostic tool</a:t>
            </a:r>
          </a:p>
          <a:p>
            <a:pPr marL="742950" lvl="1" indent="-285750" algn="l">
              <a:buFont typeface="Arial" panose="020B0604020202020204" pitchFamily="34" charset="0"/>
              <a:buChar char="•"/>
            </a:pPr>
            <a:r>
              <a:rPr lang="en-US" dirty="0"/>
              <a:t>Contains 2 components</a:t>
            </a:r>
          </a:p>
          <a:p>
            <a:pPr marL="1371600" lvl="2" indent="-457200" algn="l">
              <a:buAutoNum type="arabicPeriod"/>
            </a:pPr>
            <a:r>
              <a:rPr lang="en-US" dirty="0"/>
              <a:t>Word recollection (3 item recall test)</a:t>
            </a:r>
          </a:p>
          <a:p>
            <a:pPr marL="1371600" lvl="2" indent="-457200" algn="l">
              <a:buAutoNum type="arabicPeriod"/>
            </a:pPr>
            <a:r>
              <a:rPr lang="en-US" dirty="0"/>
              <a:t>Executive/cognitive composite (simple Clock drawing test)</a:t>
            </a:r>
          </a:p>
          <a:p>
            <a:pPr marL="457200" indent="-457200" algn="l">
              <a:buFont typeface="Arial" panose="020B0604020202020204" pitchFamily="34" charset="0"/>
              <a:buChar char="•"/>
            </a:pPr>
            <a:r>
              <a:rPr lang="en-US" sz="2400" dirty="0"/>
              <a:t>Scoring - Each component must be completed to achieve a total score</a:t>
            </a:r>
          </a:p>
          <a:p>
            <a:pPr marL="742950" lvl="1" indent="-285750" algn="l">
              <a:buFont typeface="Arial" panose="020B0604020202020204" pitchFamily="34" charset="0"/>
              <a:buChar char="•"/>
            </a:pPr>
            <a:r>
              <a:rPr lang="en-US" dirty="0"/>
              <a:t>Total Score ranges from 0 – 5</a:t>
            </a:r>
          </a:p>
          <a:p>
            <a:pPr marL="742950" lvl="1" indent="-285750" algn="l">
              <a:buFont typeface="Arial" panose="020B0604020202020204" pitchFamily="34" charset="0"/>
              <a:buChar char="•"/>
            </a:pPr>
            <a:r>
              <a:rPr lang="en-US" dirty="0"/>
              <a:t>Determined by number of words recalled correctly and accuracy of drawn clock face and required time</a:t>
            </a:r>
          </a:p>
          <a:p>
            <a:pPr marL="742950" lvl="1" indent="-285750" algn="l">
              <a:buFont typeface="Arial" panose="020B0604020202020204" pitchFamily="34" charset="0"/>
              <a:buChar char="•"/>
            </a:pPr>
            <a:r>
              <a:rPr lang="en-US" dirty="0"/>
              <a:t>A score of 3 + is considered indicates lower likelihood of dementia </a:t>
            </a:r>
          </a:p>
          <a:p>
            <a:pPr marL="742950" lvl="1" indent="-285750" algn="l">
              <a:buFont typeface="Arial" panose="020B0604020202020204" pitchFamily="34" charset="0"/>
              <a:buChar char="•"/>
            </a:pPr>
            <a:r>
              <a:rPr lang="en-US" dirty="0"/>
              <a:t>A score of 2 or below may identify a potential concern for further follow up with the medical professional </a:t>
            </a:r>
          </a:p>
          <a:p>
            <a:pPr marL="1200150" lvl="2" indent="-285750" algn="l">
              <a:buFont typeface="Arial" panose="020B0604020202020204" pitchFamily="34" charset="0"/>
              <a:buChar char="•"/>
            </a:pPr>
            <a:r>
              <a:rPr lang="en-US" dirty="0"/>
              <a:t>Follow up is voluntary </a:t>
            </a:r>
          </a:p>
          <a:p>
            <a:pPr marL="1200150" lvl="2" indent="-285750" algn="l">
              <a:buFont typeface="Arial" panose="020B0604020202020204" pitchFamily="34" charset="0"/>
              <a:buChar char="•"/>
            </a:pPr>
            <a:r>
              <a:rPr lang="en-US" dirty="0"/>
              <a:t>Consumers who test within the 0 – 2 range may be exempt from testing in the future </a:t>
            </a:r>
          </a:p>
          <a:p>
            <a:pPr marL="742950" lvl="1" indent="-285750" algn="l">
              <a:buFont typeface="Arial" panose="020B0604020202020204" pitchFamily="34" charset="0"/>
              <a:buChar char="•"/>
            </a:pPr>
            <a:r>
              <a:rPr lang="en-US" dirty="0"/>
              <a:t>If a screening is not completed, the Assessor must identify why the screening was not utilized </a:t>
            </a:r>
          </a:p>
          <a:p>
            <a:endParaRPr lang="en-US" b="1" dirty="0"/>
          </a:p>
        </p:txBody>
      </p:sp>
    </p:spTree>
    <p:extLst>
      <p:ext uri="{BB962C8B-B14F-4D97-AF65-F5344CB8AC3E}">
        <p14:creationId xmlns:p14="http://schemas.microsoft.com/office/powerpoint/2010/main" val="2120094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A60E8-D65F-4927-BA93-01B022FD88AA}"/>
              </a:ext>
            </a:extLst>
          </p:cNvPr>
          <p:cNvSpPr>
            <a:spLocks noGrp="1"/>
          </p:cNvSpPr>
          <p:nvPr>
            <p:ph type="title"/>
          </p:nvPr>
        </p:nvSpPr>
        <p:spPr>
          <a:xfrm>
            <a:off x="440114" y="154445"/>
            <a:ext cx="7886700" cy="1325563"/>
          </a:xfrm>
        </p:spPr>
        <p:txBody>
          <a:bodyPr>
            <a:normAutofit/>
          </a:bodyPr>
          <a:lstStyle/>
          <a:p>
            <a:r>
              <a:rPr lang="en-US" b="1" dirty="0">
                <a:solidFill>
                  <a:srgbClr val="002060"/>
                </a:solidFill>
              </a:rPr>
              <a:t>CY2019 Consumers with ADRD </a:t>
            </a:r>
          </a:p>
        </p:txBody>
      </p:sp>
      <p:sp>
        <p:nvSpPr>
          <p:cNvPr id="3" name="Content Placeholder 2">
            <a:extLst>
              <a:ext uri="{FF2B5EF4-FFF2-40B4-BE49-F238E27FC236}">
                <a16:creationId xmlns:a16="http://schemas.microsoft.com/office/drawing/2014/main" id="{7235E5FD-EB13-47FC-9FD9-29484137A417}"/>
              </a:ext>
            </a:extLst>
          </p:cNvPr>
          <p:cNvSpPr>
            <a:spLocks noGrp="1"/>
          </p:cNvSpPr>
          <p:nvPr>
            <p:ph idx="1"/>
          </p:nvPr>
        </p:nvSpPr>
        <p:spPr>
          <a:xfrm>
            <a:off x="304066" y="1480008"/>
            <a:ext cx="3797837" cy="4904900"/>
          </a:xfrm>
        </p:spPr>
        <p:txBody>
          <a:bodyPr>
            <a:normAutofit/>
          </a:bodyPr>
          <a:lstStyle/>
          <a:p>
            <a:r>
              <a:rPr lang="en-US" sz="2200" dirty="0"/>
              <a:t>61,991 Consumers active &amp; assessed in the Home Care program</a:t>
            </a:r>
          </a:p>
          <a:p>
            <a:r>
              <a:rPr lang="en-US" sz="2200" dirty="0"/>
              <a:t>CY2019 - 20.13% of consumer’s assessed in Home Care identified as having Alzheimer’s disease or a related dementia diagnosis. </a:t>
            </a:r>
          </a:p>
          <a:p>
            <a:r>
              <a:rPr lang="en-US" sz="2200" i="1" dirty="0"/>
              <a:t>Consumers do not receive a memory loss screen due to known ADRD diagnosis.</a:t>
            </a:r>
          </a:p>
          <a:p>
            <a:endParaRPr lang="en-US" sz="2200" dirty="0"/>
          </a:p>
          <a:p>
            <a:endParaRPr lang="en-US" dirty="0"/>
          </a:p>
        </p:txBody>
      </p:sp>
      <p:sp>
        <p:nvSpPr>
          <p:cNvPr id="4" name="Google Shape;165;g8c13d563f7_0_7">
            <a:extLst>
              <a:ext uri="{FF2B5EF4-FFF2-40B4-BE49-F238E27FC236}">
                <a16:creationId xmlns:a16="http://schemas.microsoft.com/office/drawing/2014/main" id="{57691E3A-C639-4365-9A62-3299F02846E7}"/>
              </a:ext>
            </a:extLst>
          </p:cNvPr>
          <p:cNvSpPr/>
          <p:nvPr/>
        </p:nvSpPr>
        <p:spPr>
          <a:xfrm rot="5400000">
            <a:off x="-3319463" y="3319462"/>
            <a:ext cx="6858000" cy="219075"/>
          </a:xfrm>
          <a:prstGeom prst="rect">
            <a:avLst/>
          </a:prstGeom>
          <a:solidFill>
            <a:srgbClr val="FFCC66"/>
          </a:solidFill>
          <a:ln>
            <a:noFill/>
          </a:ln>
        </p:spPr>
        <p:txBody>
          <a:bodyPr spcFirstLastPara="1" wrap="square" lIns="68569" tIns="34275" rIns="68569" bIns="34275" anchor="ctr" anchorCtr="0">
            <a:noAutofit/>
          </a:bodyPr>
          <a:lstStyle/>
          <a:p>
            <a:pPr algn="ctr" defTabSz="685800">
              <a:buClr>
                <a:srgbClr val="000000"/>
              </a:buClr>
              <a:defRPr/>
            </a:pPr>
            <a:endParaRPr sz="1350" kern="0">
              <a:solidFill>
                <a:srgbClr val="FFFFFF"/>
              </a:solidFill>
              <a:latin typeface="Calibri"/>
              <a:ea typeface="Calibri"/>
              <a:cs typeface="Calibri"/>
              <a:sym typeface="Calibri"/>
            </a:endParaRPr>
          </a:p>
        </p:txBody>
      </p:sp>
      <p:graphicFrame>
        <p:nvGraphicFramePr>
          <p:cNvPr id="6" name="Chart 5">
            <a:extLst>
              <a:ext uri="{FF2B5EF4-FFF2-40B4-BE49-F238E27FC236}">
                <a16:creationId xmlns:a16="http://schemas.microsoft.com/office/drawing/2014/main" id="{635ADF1F-FBBA-423B-AD7E-951B6C569295}"/>
              </a:ext>
            </a:extLst>
          </p:cNvPr>
          <p:cNvGraphicFramePr>
            <a:graphicFrameLocks/>
          </p:cNvGraphicFramePr>
          <p:nvPr>
            <p:extLst>
              <p:ext uri="{D42A27DB-BD31-4B8C-83A1-F6EECF244321}">
                <p14:modId xmlns:p14="http://schemas.microsoft.com/office/powerpoint/2010/main" val="1382077441"/>
              </p:ext>
            </p:extLst>
          </p:nvPr>
        </p:nvGraphicFramePr>
        <p:xfrm>
          <a:off x="4186895" y="1480008"/>
          <a:ext cx="4751622" cy="50749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2629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BABEA-9B70-4653-8618-237618CC5054}"/>
              </a:ext>
            </a:extLst>
          </p:cNvPr>
          <p:cNvSpPr>
            <a:spLocks noGrp="1"/>
          </p:cNvSpPr>
          <p:nvPr>
            <p:ph type="title"/>
          </p:nvPr>
        </p:nvSpPr>
        <p:spPr>
          <a:xfrm>
            <a:off x="166737" y="145018"/>
            <a:ext cx="8527722" cy="1325563"/>
          </a:xfrm>
        </p:spPr>
        <p:txBody>
          <a:bodyPr>
            <a:normAutofit/>
          </a:bodyPr>
          <a:lstStyle/>
          <a:p>
            <a:r>
              <a:rPr lang="en-US" b="1" dirty="0">
                <a:solidFill>
                  <a:srgbClr val="002060"/>
                </a:solidFill>
              </a:rPr>
              <a:t>CY2019 Types of Dementia by %</a:t>
            </a:r>
          </a:p>
        </p:txBody>
      </p:sp>
      <p:graphicFrame>
        <p:nvGraphicFramePr>
          <p:cNvPr id="4" name="Chart 3">
            <a:extLst>
              <a:ext uri="{FF2B5EF4-FFF2-40B4-BE49-F238E27FC236}">
                <a16:creationId xmlns:a16="http://schemas.microsoft.com/office/drawing/2014/main" id="{62457036-8743-4E60-A165-B3E53C710053}"/>
              </a:ext>
            </a:extLst>
          </p:cNvPr>
          <p:cNvGraphicFramePr>
            <a:graphicFrameLocks/>
          </p:cNvGraphicFramePr>
          <p:nvPr>
            <p:extLst>
              <p:ext uri="{D42A27DB-BD31-4B8C-83A1-F6EECF244321}">
                <p14:modId xmlns:p14="http://schemas.microsoft.com/office/powerpoint/2010/main" val="1247333677"/>
              </p:ext>
            </p:extLst>
          </p:nvPr>
        </p:nvGraphicFramePr>
        <p:xfrm>
          <a:off x="308138" y="1253765"/>
          <a:ext cx="8015729" cy="545921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02DA2A08-5BB5-4903-834A-D907DE38CDBF}"/>
              </a:ext>
            </a:extLst>
          </p:cNvPr>
          <p:cNvSpPr txBox="1"/>
          <p:nvPr/>
        </p:nvSpPr>
        <p:spPr>
          <a:xfrm>
            <a:off x="6617615" y="5377386"/>
            <a:ext cx="2296413" cy="1200329"/>
          </a:xfrm>
          <a:prstGeom prst="rect">
            <a:avLst/>
          </a:prstGeom>
          <a:noFill/>
        </p:spPr>
        <p:txBody>
          <a:bodyPr wrap="square" rtlCol="0">
            <a:spAutoFit/>
          </a:bodyPr>
          <a:lstStyle/>
          <a:p>
            <a:pPr algn="r"/>
            <a:r>
              <a:rPr lang="en-US" dirty="0"/>
              <a:t>Self-reported by Consumer or Caregiver and/or medical confirmation.</a:t>
            </a:r>
          </a:p>
        </p:txBody>
      </p:sp>
    </p:spTree>
    <p:extLst>
      <p:ext uri="{BB962C8B-B14F-4D97-AF65-F5344CB8AC3E}">
        <p14:creationId xmlns:p14="http://schemas.microsoft.com/office/powerpoint/2010/main" val="2578029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EC2FFB59-8BD7-4D7E-BA5A-332361738199}"/>
              </a:ext>
            </a:extLst>
          </p:cNvPr>
          <p:cNvGraphicFramePr>
            <a:graphicFrameLocks/>
          </p:cNvGraphicFramePr>
          <p:nvPr>
            <p:extLst>
              <p:ext uri="{D42A27DB-BD31-4B8C-83A1-F6EECF244321}">
                <p14:modId xmlns:p14="http://schemas.microsoft.com/office/powerpoint/2010/main" val="3702941948"/>
              </p:ext>
            </p:extLst>
          </p:nvPr>
        </p:nvGraphicFramePr>
        <p:xfrm>
          <a:off x="219075" y="0"/>
          <a:ext cx="6351407"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7" name="Google Shape;165;g8c13d563f7_0_7">
            <a:extLst>
              <a:ext uri="{FF2B5EF4-FFF2-40B4-BE49-F238E27FC236}">
                <a16:creationId xmlns:a16="http://schemas.microsoft.com/office/drawing/2014/main" id="{FEC46735-BC70-4431-912C-CFB249AE172C}"/>
              </a:ext>
            </a:extLst>
          </p:cNvPr>
          <p:cNvSpPr/>
          <p:nvPr/>
        </p:nvSpPr>
        <p:spPr>
          <a:xfrm rot="5400000">
            <a:off x="-3319463" y="3319462"/>
            <a:ext cx="6858000" cy="219075"/>
          </a:xfrm>
          <a:prstGeom prst="rect">
            <a:avLst/>
          </a:prstGeom>
          <a:solidFill>
            <a:srgbClr val="FFCC66"/>
          </a:solidFill>
          <a:ln>
            <a:noFill/>
          </a:ln>
        </p:spPr>
        <p:txBody>
          <a:bodyPr spcFirstLastPara="1" wrap="square" lIns="68569" tIns="34275" rIns="68569" bIns="34275" anchor="ctr" anchorCtr="0">
            <a:noAutofit/>
          </a:bodyPr>
          <a:lstStyle/>
          <a:p>
            <a:pPr algn="ctr" defTabSz="685800">
              <a:buClr>
                <a:srgbClr val="000000"/>
              </a:buClr>
              <a:defRPr/>
            </a:pPr>
            <a:endParaRPr sz="1350" kern="0">
              <a:solidFill>
                <a:srgbClr val="FFFFFF"/>
              </a:solidFill>
              <a:latin typeface="Calibri"/>
              <a:ea typeface="Calibri"/>
              <a:cs typeface="Calibri"/>
              <a:sym typeface="Calibri"/>
            </a:endParaRPr>
          </a:p>
        </p:txBody>
      </p:sp>
      <p:sp>
        <p:nvSpPr>
          <p:cNvPr id="2" name="TextBox 1">
            <a:extLst>
              <a:ext uri="{FF2B5EF4-FFF2-40B4-BE49-F238E27FC236}">
                <a16:creationId xmlns:a16="http://schemas.microsoft.com/office/drawing/2014/main" id="{13E39320-D86F-4649-B798-C7349658647A}"/>
              </a:ext>
            </a:extLst>
          </p:cNvPr>
          <p:cNvSpPr txBox="1"/>
          <p:nvPr/>
        </p:nvSpPr>
        <p:spPr>
          <a:xfrm>
            <a:off x="6078171" y="2214135"/>
            <a:ext cx="3065829" cy="3139321"/>
          </a:xfrm>
          <a:prstGeom prst="rect">
            <a:avLst/>
          </a:prstGeom>
          <a:noFill/>
        </p:spPr>
        <p:txBody>
          <a:bodyPr wrap="square" rtlCol="0">
            <a:spAutoFit/>
          </a:bodyPr>
          <a:lstStyle/>
          <a:p>
            <a:r>
              <a:rPr lang="en-US" dirty="0"/>
              <a:t>Memory Loss Screen Scoring:</a:t>
            </a:r>
          </a:p>
          <a:p>
            <a:endParaRPr lang="en-US" dirty="0"/>
          </a:p>
          <a:p>
            <a:r>
              <a:rPr lang="en-US" dirty="0"/>
              <a:t>Total based on accurate clock drawn (possible 2 points) and number of words recalled correctly (possible 3 points).</a:t>
            </a:r>
          </a:p>
          <a:p>
            <a:endParaRPr lang="en-US" dirty="0"/>
          </a:p>
          <a:p>
            <a:r>
              <a:rPr lang="en-US" dirty="0"/>
              <a:t>0 through 5 points possible on a 5-point scale: </a:t>
            </a:r>
          </a:p>
          <a:p>
            <a:endParaRPr lang="en-US" dirty="0"/>
          </a:p>
          <a:p>
            <a:endParaRPr lang="en-US" dirty="0"/>
          </a:p>
        </p:txBody>
      </p:sp>
    </p:spTree>
    <p:extLst>
      <p:ext uri="{BB962C8B-B14F-4D97-AF65-F5344CB8AC3E}">
        <p14:creationId xmlns:p14="http://schemas.microsoft.com/office/powerpoint/2010/main" val="2114958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55DF474-0C83-4468-A705-089FF3EA9131}"/>
              </a:ext>
            </a:extLst>
          </p:cNvPr>
          <p:cNvGraphicFramePr>
            <a:graphicFrameLocks noGrp="1"/>
          </p:cNvGraphicFramePr>
          <p:nvPr>
            <p:ph idx="1"/>
            <p:extLst>
              <p:ext uri="{D42A27DB-BD31-4B8C-83A1-F6EECF244321}">
                <p14:modId xmlns:p14="http://schemas.microsoft.com/office/powerpoint/2010/main" val="972225147"/>
              </p:ext>
            </p:extLst>
          </p:nvPr>
        </p:nvGraphicFramePr>
        <p:xfrm>
          <a:off x="367644" y="226243"/>
          <a:ext cx="8616099" cy="6523349"/>
        </p:xfrm>
        <a:graphic>
          <a:graphicData uri="http://schemas.openxmlformats.org/drawingml/2006/chart">
            <c:chart xmlns:c="http://schemas.openxmlformats.org/drawingml/2006/chart" xmlns:r="http://schemas.openxmlformats.org/officeDocument/2006/relationships" r:id="rId3"/>
          </a:graphicData>
        </a:graphic>
      </p:graphicFrame>
      <p:sp>
        <p:nvSpPr>
          <p:cNvPr id="3" name="Google Shape;165;g8c13d563f7_0_7">
            <a:extLst>
              <a:ext uri="{FF2B5EF4-FFF2-40B4-BE49-F238E27FC236}">
                <a16:creationId xmlns:a16="http://schemas.microsoft.com/office/drawing/2014/main" id="{64E118BC-B11A-498C-9A4B-3C00303A4A71}"/>
              </a:ext>
            </a:extLst>
          </p:cNvPr>
          <p:cNvSpPr/>
          <p:nvPr/>
        </p:nvSpPr>
        <p:spPr>
          <a:xfrm rot="5400000">
            <a:off x="-3319463" y="3319462"/>
            <a:ext cx="6858000" cy="219075"/>
          </a:xfrm>
          <a:prstGeom prst="rect">
            <a:avLst/>
          </a:prstGeom>
          <a:solidFill>
            <a:srgbClr val="FFCC66"/>
          </a:solidFill>
          <a:ln>
            <a:noFill/>
          </a:ln>
        </p:spPr>
        <p:txBody>
          <a:bodyPr spcFirstLastPara="1" wrap="square" lIns="68569" tIns="34275" rIns="68569" bIns="34275" anchor="ctr" anchorCtr="0">
            <a:noAutofit/>
          </a:bodyPr>
          <a:lstStyle/>
          <a:p>
            <a:pPr algn="ctr" defTabSz="685800">
              <a:buClr>
                <a:srgbClr val="000000"/>
              </a:buClr>
              <a:defRPr/>
            </a:pPr>
            <a:endParaRPr sz="1350"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128026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F5D8F-6D1D-4A42-8DF1-5EB1CDA9D2DA}"/>
              </a:ext>
            </a:extLst>
          </p:cNvPr>
          <p:cNvSpPr>
            <a:spLocks noGrp="1"/>
          </p:cNvSpPr>
          <p:nvPr>
            <p:ph type="title"/>
          </p:nvPr>
        </p:nvSpPr>
        <p:spPr>
          <a:xfrm>
            <a:off x="458967" y="242578"/>
            <a:ext cx="8364521" cy="943778"/>
          </a:xfrm>
        </p:spPr>
        <p:txBody>
          <a:bodyPr>
            <a:normAutofit/>
          </a:bodyPr>
          <a:lstStyle/>
          <a:p>
            <a:r>
              <a:rPr lang="en-US" b="1" dirty="0">
                <a:solidFill>
                  <a:srgbClr val="002060"/>
                </a:solidFill>
              </a:rPr>
              <a:t>Interventions after Assessment</a:t>
            </a:r>
          </a:p>
        </p:txBody>
      </p:sp>
      <p:sp>
        <p:nvSpPr>
          <p:cNvPr id="4" name="Google Shape;165;g8c13d563f7_0_7">
            <a:extLst>
              <a:ext uri="{FF2B5EF4-FFF2-40B4-BE49-F238E27FC236}">
                <a16:creationId xmlns:a16="http://schemas.microsoft.com/office/drawing/2014/main" id="{68E7C0A2-E8F3-4147-90DF-AFD41B0870FE}"/>
              </a:ext>
            </a:extLst>
          </p:cNvPr>
          <p:cNvSpPr/>
          <p:nvPr/>
        </p:nvSpPr>
        <p:spPr>
          <a:xfrm rot="5400000">
            <a:off x="-3319463" y="3319462"/>
            <a:ext cx="6858000" cy="219075"/>
          </a:xfrm>
          <a:prstGeom prst="rect">
            <a:avLst/>
          </a:prstGeom>
          <a:solidFill>
            <a:srgbClr val="FFCC66"/>
          </a:solidFill>
          <a:ln>
            <a:noFill/>
          </a:ln>
        </p:spPr>
        <p:txBody>
          <a:bodyPr spcFirstLastPara="1" wrap="square" lIns="68569" tIns="34275" rIns="68569" bIns="34275" anchor="ctr" anchorCtr="0">
            <a:noAutofit/>
          </a:bodyPr>
          <a:lstStyle/>
          <a:p>
            <a:pPr algn="ctr" defTabSz="685800">
              <a:buClr>
                <a:srgbClr val="000000"/>
              </a:buClr>
              <a:defRPr/>
            </a:pPr>
            <a:endParaRPr sz="1350" kern="0">
              <a:solidFill>
                <a:srgbClr val="FFFFFF"/>
              </a:solidFill>
              <a:latin typeface="Calibri"/>
              <a:ea typeface="Calibri"/>
              <a:cs typeface="Calibri"/>
              <a:sym typeface="Calibri"/>
            </a:endParaRPr>
          </a:p>
        </p:txBody>
      </p:sp>
      <p:graphicFrame>
        <p:nvGraphicFramePr>
          <p:cNvPr id="5" name="Diagram 4">
            <a:extLst>
              <a:ext uri="{FF2B5EF4-FFF2-40B4-BE49-F238E27FC236}">
                <a16:creationId xmlns:a16="http://schemas.microsoft.com/office/drawing/2014/main" id="{F74FB67F-184B-4BEF-A943-C7A0B2E83AC5}"/>
              </a:ext>
            </a:extLst>
          </p:cNvPr>
          <p:cNvGraphicFramePr/>
          <p:nvPr>
            <p:extLst>
              <p:ext uri="{D42A27DB-BD31-4B8C-83A1-F6EECF244321}">
                <p14:modId xmlns:p14="http://schemas.microsoft.com/office/powerpoint/2010/main" val="1534981248"/>
              </p:ext>
            </p:extLst>
          </p:nvPr>
        </p:nvGraphicFramePr>
        <p:xfrm>
          <a:off x="301313" y="933254"/>
          <a:ext cx="8679828" cy="57844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8E7123C-5745-46D1-8CB1-72BC349AFBD3}"/>
              </a:ext>
            </a:extLst>
          </p:cNvPr>
          <p:cNvSpPr txBox="1"/>
          <p:nvPr/>
        </p:nvSpPr>
        <p:spPr>
          <a:xfrm>
            <a:off x="2026763" y="5976594"/>
            <a:ext cx="5373278" cy="923330"/>
          </a:xfrm>
          <a:prstGeom prst="rect">
            <a:avLst/>
          </a:prstGeom>
          <a:noFill/>
        </p:spPr>
        <p:txBody>
          <a:bodyPr wrap="square" rtlCol="0">
            <a:spAutoFit/>
          </a:bodyPr>
          <a:lstStyle/>
          <a:p>
            <a:pPr algn="ctr"/>
            <a:r>
              <a:rPr lang="en-US" sz="1800" dirty="0"/>
              <a:t>Person Centered approach to maintain dignity, self direction and independence for the Consumer </a:t>
            </a:r>
          </a:p>
          <a:p>
            <a:endParaRPr lang="en-US" dirty="0"/>
          </a:p>
        </p:txBody>
      </p:sp>
    </p:spTree>
    <p:extLst>
      <p:ext uri="{BB962C8B-B14F-4D97-AF65-F5344CB8AC3E}">
        <p14:creationId xmlns:p14="http://schemas.microsoft.com/office/powerpoint/2010/main" val="3375246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p:cNvSpPr>
          <p:nvPr/>
        </p:nvSpPr>
        <p:spPr bwMode="auto">
          <a:xfrm>
            <a:off x="0" y="-7617"/>
            <a:ext cx="9144000" cy="1905000"/>
          </a:xfrm>
          <a:prstGeom prst="rect">
            <a:avLst/>
          </a:prstGeom>
          <a:solidFill>
            <a:srgbClr val="003366"/>
          </a:solidFill>
          <a:ln w="9525">
            <a:solidFill>
              <a:srgbClr val="000000"/>
            </a:solidFill>
            <a:miter lim="800000"/>
            <a:headEnd/>
            <a:tailEnd/>
          </a:ln>
        </p:spPr>
        <p:txBody>
          <a:bodyPr/>
          <a:lstStyle/>
          <a:p>
            <a:pPr algn="ctr" eaLnBrk="0" fontAlgn="base" hangingPunct="0">
              <a:spcBef>
                <a:spcPct val="50000"/>
              </a:spcBef>
              <a:spcAft>
                <a:spcPct val="0"/>
              </a:spcAft>
            </a:pPr>
            <a:endParaRPr lang="en-US" sz="1200" b="1" dirty="0">
              <a:solidFill>
                <a:srgbClr val="FFFFFF"/>
              </a:solidFill>
            </a:endParaRPr>
          </a:p>
        </p:txBody>
      </p:sp>
      <p:sp>
        <p:nvSpPr>
          <p:cNvPr id="31746" name="Rectangle 3"/>
          <p:cNvSpPr>
            <a:spLocks noChangeArrowheads="1"/>
          </p:cNvSpPr>
          <p:nvPr/>
        </p:nvSpPr>
        <p:spPr bwMode="white">
          <a:xfrm>
            <a:off x="623537" y="136526"/>
            <a:ext cx="6553200" cy="1485900"/>
          </a:xfrm>
          <a:prstGeom prst="rect">
            <a:avLst/>
          </a:prstGeom>
          <a:noFill/>
          <a:ln w="9525">
            <a:noFill/>
            <a:miter lim="800000"/>
            <a:headEnd/>
            <a:tailEnd/>
          </a:ln>
        </p:spPr>
        <p:txBody>
          <a:bodyPr lIns="64008" tIns="32004" rIns="64008" bIns="32004" anchor="ctr"/>
          <a:lstStyle/>
          <a:p>
            <a:pPr algn="ctr" fontAlgn="base">
              <a:spcBef>
                <a:spcPct val="0"/>
              </a:spcBef>
              <a:spcAft>
                <a:spcPts val="1000"/>
              </a:spcAft>
            </a:pPr>
            <a:r>
              <a:rPr lang="en-US" sz="2800" b="1" dirty="0">
                <a:solidFill>
                  <a:srgbClr val="FFFFFF"/>
                </a:solidFill>
                <a:latin typeface="Calibri" pitchFamily="34" charset="0"/>
              </a:rPr>
              <a:t>Alzheimer’s Advisory Council</a:t>
            </a:r>
          </a:p>
        </p:txBody>
      </p:sp>
      <p:pic>
        <p:nvPicPr>
          <p:cNvPr id="31747" name="Picture 4"/>
          <p:cNvPicPr>
            <a:picLocks noChangeAspect="1" noChangeArrowheads="1"/>
          </p:cNvPicPr>
          <p:nvPr/>
        </p:nvPicPr>
        <p:blipFill>
          <a:blip r:embed="rId3"/>
          <a:srcRect/>
          <a:stretch>
            <a:fillRect/>
          </a:stretch>
        </p:blipFill>
        <p:spPr bwMode="auto">
          <a:xfrm>
            <a:off x="7067007" y="234498"/>
            <a:ext cx="1487488" cy="1543051"/>
          </a:xfrm>
          <a:prstGeom prst="rect">
            <a:avLst/>
          </a:prstGeom>
          <a:noFill/>
          <a:ln w="9525">
            <a:noFill/>
            <a:miter lim="800000"/>
            <a:headEnd/>
            <a:tailEnd/>
          </a:ln>
        </p:spPr>
      </p:pic>
      <p:sp>
        <p:nvSpPr>
          <p:cNvPr id="2" name="Rectangle 1"/>
          <p:cNvSpPr/>
          <p:nvPr/>
        </p:nvSpPr>
        <p:spPr bwMode="auto">
          <a:xfrm>
            <a:off x="4406901" y="6471593"/>
            <a:ext cx="368300" cy="230832"/>
          </a:xfrm>
          <a:prstGeom prst="rect">
            <a:avLst/>
          </a:prstGeom>
          <a:solidFill>
            <a:schemeClr val="bg1"/>
          </a:solidFill>
          <a:ln w="9525" cap="flat" cmpd="sng" algn="ctr">
            <a:no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algn="ctr" eaLnBrk="0" fontAlgn="base" hangingPunct="0">
              <a:spcBef>
                <a:spcPct val="0"/>
              </a:spcBef>
              <a:spcAft>
                <a:spcPct val="0"/>
              </a:spcAft>
            </a:pPr>
            <a:endParaRPr lang="en-US" sz="1600" dirty="0">
              <a:solidFill>
                <a:srgbClr val="000000"/>
              </a:solidFill>
            </a:endParaRPr>
          </a:p>
        </p:txBody>
      </p:sp>
      <p:sp>
        <p:nvSpPr>
          <p:cNvPr id="3" name="Date Placeholder 2"/>
          <p:cNvSpPr>
            <a:spLocks noGrp="1"/>
          </p:cNvSpPr>
          <p:nvPr>
            <p:ph type="dt" sz="half" idx="10"/>
          </p:nvPr>
        </p:nvSpPr>
        <p:spPr/>
        <p:txBody>
          <a:bodyPr/>
          <a:lstStyle/>
          <a:p>
            <a:pPr fontAlgn="base">
              <a:spcAft>
                <a:spcPct val="0"/>
              </a:spcAft>
              <a:defRPr/>
            </a:pPr>
            <a:fld id="{B0A0B807-0F89-4501-89A1-27555DC543CA}" type="datetime1">
              <a:rPr lang="en-US" smtClean="0"/>
              <a:t>8/2/2022</a:t>
            </a:fld>
            <a:endParaRPr lang="en-US" dirty="0"/>
          </a:p>
        </p:txBody>
      </p:sp>
      <p:sp>
        <p:nvSpPr>
          <p:cNvPr id="9" name="Date Placeholder 2">
            <a:extLst>
              <a:ext uri="{FF2B5EF4-FFF2-40B4-BE49-F238E27FC236}">
                <a16:creationId xmlns:a16="http://schemas.microsoft.com/office/drawing/2014/main" id="{B019AF1B-4325-448B-9098-64189208C828}"/>
              </a:ext>
            </a:extLst>
          </p:cNvPr>
          <p:cNvSpPr txBox="1">
            <a:spLocks/>
          </p:cNvSpPr>
          <p:nvPr/>
        </p:nvSpPr>
        <p:spPr>
          <a:xfrm>
            <a:off x="4188987" y="2581675"/>
            <a:ext cx="4339295" cy="1495029"/>
          </a:xfrm>
          <a:prstGeom prst="rect">
            <a:avLst/>
          </a:prstGeom>
          <a:ln w="38100">
            <a:solidFill>
              <a:srgbClr val="FFC000"/>
            </a:solidFill>
          </a:ln>
        </p:spPr>
        <p:txBody>
          <a:bodyPr anchor="b"/>
          <a:lstStyle>
            <a:defPPr>
              <a:defRPr lang="en-US"/>
            </a:defPPr>
            <a:lvl1pPr marL="0" algn="ctr" defTabSz="914400" rtl="0" eaLnBrk="0" latinLnBrk="0" hangingPunct="0">
              <a:spcBef>
                <a:spcPct val="50000"/>
              </a:spcBef>
              <a:defRPr sz="12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fontAlgn="base">
              <a:spcBef>
                <a:spcPct val="0"/>
              </a:spcBef>
              <a:spcAft>
                <a:spcPct val="0"/>
              </a:spcAft>
              <a:defRPr/>
            </a:pPr>
            <a:endPar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fontAlgn="base">
              <a:spcBef>
                <a:spcPct val="0"/>
              </a:spcBef>
              <a:spcAft>
                <a:spcPct val="0"/>
              </a:spcAft>
              <a:defRPr/>
            </a:pPr>
            <a:endPar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fontAlgn="base">
              <a:spcBef>
                <a:spcPct val="0"/>
              </a:spcBef>
              <a:spcAft>
                <a:spcPct val="0"/>
              </a:spcAft>
              <a:defRPr/>
            </a:pP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Annual Report Review</a:t>
            </a:r>
          </a:p>
          <a:p>
            <a:pPr fontAlgn="base">
              <a:spcBef>
                <a:spcPct val="0"/>
              </a:spcBef>
              <a:spcAft>
                <a:spcPct val="0"/>
              </a:spcAft>
              <a:defRPr/>
            </a:pPr>
            <a:endPar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Date Placeholder 2">
            <a:extLst>
              <a:ext uri="{FF2B5EF4-FFF2-40B4-BE49-F238E27FC236}">
                <a16:creationId xmlns:a16="http://schemas.microsoft.com/office/drawing/2014/main" id="{59F894BE-D03F-48B0-8346-3F4FD4DE0FE4}"/>
              </a:ext>
            </a:extLst>
          </p:cNvPr>
          <p:cNvSpPr txBox="1">
            <a:spLocks/>
          </p:cNvSpPr>
          <p:nvPr/>
        </p:nvSpPr>
        <p:spPr>
          <a:xfrm>
            <a:off x="4572003" y="4328521"/>
            <a:ext cx="4251125" cy="1264197"/>
          </a:xfrm>
          <a:prstGeom prst="rect">
            <a:avLst/>
          </a:prstGeom>
        </p:spPr>
        <p:txBody>
          <a:bodyPr/>
          <a:lstStyle>
            <a:defPPr>
              <a:defRPr lang="en-US"/>
            </a:defPPr>
            <a:lvl1pPr marL="0" algn="ctr" defTabSz="914400" rtl="0" eaLnBrk="0" latinLnBrk="0" hangingPunct="0">
              <a:spcBef>
                <a:spcPct val="50000"/>
              </a:spcBef>
              <a:defRPr sz="12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189" indent="-457189" algn="l" fontAlgn="base">
              <a:spcBef>
                <a:spcPct val="0"/>
              </a:spcBef>
              <a:spcAft>
                <a:spcPct val="0"/>
              </a:spcAft>
              <a:buFont typeface="Wingdings" panose="05000000000000000000" pitchFamily="2" charset="2"/>
              <a:buChar char="q"/>
              <a:defRPr/>
            </a:pP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Present Highlights</a:t>
            </a:r>
          </a:p>
          <a:p>
            <a:pPr marL="457189" indent="-457189" algn="l" fontAlgn="base">
              <a:spcBef>
                <a:spcPct val="0"/>
              </a:spcBef>
              <a:spcAft>
                <a:spcPct val="0"/>
              </a:spcAft>
              <a:buFont typeface="Wingdings" panose="05000000000000000000" pitchFamily="2" charset="2"/>
              <a:buChar char="q"/>
              <a:defRPr/>
            </a:pP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Provide Comments</a:t>
            </a:r>
          </a:p>
          <a:p>
            <a:pPr marL="457189" indent="-457189" algn="l" fontAlgn="base">
              <a:spcBef>
                <a:spcPct val="0"/>
              </a:spcBef>
              <a:spcAft>
                <a:spcPct val="0"/>
              </a:spcAft>
              <a:buFont typeface="Wingdings" panose="05000000000000000000" pitchFamily="2" charset="2"/>
              <a:buChar char="q"/>
              <a:defRPr/>
            </a:pP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Vote</a:t>
            </a:r>
          </a:p>
        </p:txBody>
      </p:sp>
      <p:pic>
        <p:nvPicPr>
          <p:cNvPr id="12" name="Picture 11" descr="Text&#10;&#10;Description automatically generated with medium confidence">
            <a:extLst>
              <a:ext uri="{FF2B5EF4-FFF2-40B4-BE49-F238E27FC236}">
                <a16:creationId xmlns:a16="http://schemas.microsoft.com/office/drawing/2014/main" id="{B970D70B-5949-488E-AE52-64E3FFDF5EF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13378" y="2310584"/>
            <a:ext cx="2967243" cy="3770811"/>
          </a:xfrm>
          <a:prstGeom prst="rect">
            <a:avLst/>
          </a:prstGeom>
          <a:noFill/>
          <a:ln>
            <a:noFill/>
          </a:ln>
        </p:spPr>
      </p:pic>
    </p:spTree>
    <p:extLst>
      <p:ext uri="{BB962C8B-B14F-4D97-AF65-F5344CB8AC3E}">
        <p14:creationId xmlns:p14="http://schemas.microsoft.com/office/powerpoint/2010/main" val="91664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2AE88-2B54-4A5E-83A5-3ADFD5EF9A6F}"/>
              </a:ext>
            </a:extLst>
          </p:cNvPr>
          <p:cNvSpPr>
            <a:spLocks noGrp="1"/>
          </p:cNvSpPr>
          <p:nvPr>
            <p:ph type="title"/>
          </p:nvPr>
        </p:nvSpPr>
        <p:spPr/>
        <p:txBody>
          <a:bodyPr/>
          <a:lstStyle/>
          <a:p>
            <a:r>
              <a:rPr lang="en-US" sz="2800" dirty="0"/>
              <a:t>Executive Summary</a:t>
            </a:r>
          </a:p>
        </p:txBody>
      </p:sp>
      <p:sp>
        <p:nvSpPr>
          <p:cNvPr id="3" name="Content Placeholder 2">
            <a:extLst>
              <a:ext uri="{FF2B5EF4-FFF2-40B4-BE49-F238E27FC236}">
                <a16:creationId xmlns:a16="http://schemas.microsoft.com/office/drawing/2014/main" id="{33EDE4B6-4270-4991-B9B2-77C0253D8B8D}"/>
              </a:ext>
            </a:extLst>
          </p:cNvPr>
          <p:cNvSpPr>
            <a:spLocks noGrp="1"/>
          </p:cNvSpPr>
          <p:nvPr>
            <p:ph idx="1"/>
          </p:nvPr>
        </p:nvSpPr>
        <p:spPr>
          <a:xfrm>
            <a:off x="736603" y="1474841"/>
            <a:ext cx="7521677" cy="4778477"/>
          </a:xfrm>
        </p:spPr>
        <p:txBody>
          <a:bodyPr/>
          <a:lstStyle/>
          <a:p>
            <a:pPr marL="0" indent="0">
              <a:lnSpc>
                <a:spcPct val="107000"/>
              </a:lnSpc>
              <a:spcBef>
                <a:spcPts val="0"/>
              </a:spcBef>
              <a:buNone/>
            </a:pPr>
            <a:endParaRPr lang="en-US" sz="1800" dirty="0">
              <a:solidFill>
                <a:srgbClr val="000000"/>
              </a:solidFill>
              <a:cs typeface="Calibri Light" panose="020F0302020204030204" pitchFamily="34" charset="0"/>
            </a:endParaRPr>
          </a:p>
          <a:p>
            <a:pPr marL="684196" indent="-457189">
              <a:lnSpc>
                <a:spcPct val="107000"/>
              </a:lnSpc>
              <a:spcBef>
                <a:spcPts val="0"/>
              </a:spcBef>
              <a:spcAft>
                <a:spcPts val="2000"/>
              </a:spcAft>
              <a:buSzPct val="100000"/>
              <a:buFont typeface="+mj-lt"/>
              <a:buAutoNum type="arabicPeriod"/>
            </a:pPr>
            <a:r>
              <a:rPr lang="en-US" sz="2000" dirty="0"/>
              <a:t>Briefly highlights the progress and next steps around implementing the Alzheimer’s State Plan published in April 2021</a:t>
            </a:r>
          </a:p>
          <a:p>
            <a:pPr marL="688957" lvl="1" indent="-463539">
              <a:spcBef>
                <a:spcPts val="0"/>
              </a:spcBef>
              <a:spcAft>
                <a:spcPts val="2000"/>
              </a:spcAft>
              <a:buClr>
                <a:srgbClr val="000000"/>
              </a:buClr>
              <a:buSzPct val="100000"/>
              <a:buFont typeface="+mj-lt"/>
              <a:buAutoNum type="arabicPeriod" startAt="3"/>
              <a:tabLst>
                <a:tab pos="228594" algn="r"/>
                <a:tab pos="457189" algn="r"/>
              </a:tabLst>
            </a:pPr>
            <a:r>
              <a:rPr lang="en-US" sz="2000" dirty="0">
                <a:solidFill>
                  <a:srgbClr val="000000"/>
                </a:solidFill>
                <a:cs typeface="Calibri Light" panose="020F0302020204030204" pitchFamily="34" charset="0"/>
              </a:rPr>
              <a:t>Summarizes anticipated updates to the state plan in 2022</a:t>
            </a:r>
          </a:p>
          <a:p>
            <a:pPr marL="688957" lvl="1" indent="-463539">
              <a:spcBef>
                <a:spcPts val="0"/>
              </a:spcBef>
              <a:spcAft>
                <a:spcPts val="2000"/>
              </a:spcAft>
              <a:buClr>
                <a:srgbClr val="000000"/>
              </a:buClr>
              <a:buSzPct val="100000"/>
              <a:buFont typeface="+mj-lt"/>
              <a:buAutoNum type="arabicPeriod" startAt="3"/>
              <a:tabLst>
                <a:tab pos="228594" algn="r"/>
                <a:tab pos="457189" algn="r"/>
              </a:tabLst>
            </a:pPr>
            <a:r>
              <a:rPr lang="en-US" sz="2000" dirty="0">
                <a:solidFill>
                  <a:srgbClr val="000000"/>
                </a:solidFill>
                <a:cs typeface="Calibri Light" panose="020F0302020204030204" pitchFamily="34" charset="0"/>
              </a:rPr>
              <a:t>Refers to the Council’s intention to regularly refresh the state plan with new recommendations and implementation strategies </a:t>
            </a:r>
          </a:p>
          <a:p>
            <a:pPr marL="225420" lvl="1" indent="0">
              <a:spcBef>
                <a:spcPts val="0"/>
              </a:spcBef>
              <a:spcAft>
                <a:spcPts val="2000"/>
              </a:spcAft>
              <a:buClr>
                <a:srgbClr val="000000"/>
              </a:buClr>
              <a:buSzPct val="100000"/>
              <a:buNone/>
              <a:tabLst>
                <a:tab pos="228594" algn="r"/>
                <a:tab pos="457189" algn="r"/>
              </a:tabLst>
            </a:pPr>
            <a:endParaRPr lang="en-US" sz="2000" dirty="0">
              <a:solidFill>
                <a:srgbClr val="000000"/>
              </a:solidFill>
              <a:cs typeface="Calibri Light" panose="020F0302020204030204" pitchFamily="34" charset="0"/>
            </a:endParaRPr>
          </a:p>
          <a:p>
            <a:pPr marL="342891" indent="-342891">
              <a:lnSpc>
                <a:spcPct val="107000"/>
              </a:lnSpc>
              <a:spcBef>
                <a:spcPts val="0"/>
              </a:spcBef>
              <a:buFont typeface="Symbol" panose="05050102010706020507" pitchFamily="18" charset="2"/>
              <a:buChar char=""/>
            </a:pPr>
            <a:endParaRPr lang="en-US" sz="1800" dirty="0">
              <a:solidFill>
                <a:srgbClr val="000000"/>
              </a:solidFill>
              <a:cs typeface="Calibri Light" panose="020F0302020204030204" pitchFamily="34" charset="0"/>
            </a:endParaRPr>
          </a:p>
          <a:p>
            <a:pPr marL="0" indent="0">
              <a:buNone/>
            </a:pPr>
            <a:endParaRPr lang="en-US" dirty="0"/>
          </a:p>
        </p:txBody>
      </p:sp>
    </p:spTree>
    <p:extLst>
      <p:ext uri="{BB962C8B-B14F-4D97-AF65-F5344CB8AC3E}">
        <p14:creationId xmlns:p14="http://schemas.microsoft.com/office/powerpoint/2010/main" val="2583560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2AE88-2B54-4A5E-83A5-3ADFD5EF9A6F}"/>
              </a:ext>
            </a:extLst>
          </p:cNvPr>
          <p:cNvSpPr>
            <a:spLocks noGrp="1"/>
          </p:cNvSpPr>
          <p:nvPr>
            <p:ph type="title"/>
          </p:nvPr>
        </p:nvSpPr>
        <p:spPr/>
        <p:txBody>
          <a:bodyPr/>
          <a:lstStyle/>
          <a:p>
            <a:r>
              <a:rPr lang="en-US" sz="2800" dirty="0"/>
              <a:t>Introduction</a:t>
            </a:r>
          </a:p>
        </p:txBody>
      </p:sp>
      <p:sp>
        <p:nvSpPr>
          <p:cNvPr id="3" name="Content Placeholder 2">
            <a:extLst>
              <a:ext uri="{FF2B5EF4-FFF2-40B4-BE49-F238E27FC236}">
                <a16:creationId xmlns:a16="http://schemas.microsoft.com/office/drawing/2014/main" id="{33EDE4B6-4270-4991-B9B2-77C0253D8B8D}"/>
              </a:ext>
            </a:extLst>
          </p:cNvPr>
          <p:cNvSpPr>
            <a:spLocks noGrp="1"/>
          </p:cNvSpPr>
          <p:nvPr>
            <p:ph idx="1"/>
          </p:nvPr>
        </p:nvSpPr>
        <p:spPr>
          <a:xfrm>
            <a:off x="511281" y="1570706"/>
            <a:ext cx="7944465" cy="3433915"/>
          </a:xfrm>
        </p:spPr>
        <p:txBody>
          <a:bodyPr/>
          <a:lstStyle/>
          <a:p>
            <a:pPr marL="684196" indent="-457189">
              <a:lnSpc>
                <a:spcPct val="107000"/>
              </a:lnSpc>
              <a:spcBef>
                <a:spcPts val="0"/>
              </a:spcBef>
              <a:spcAft>
                <a:spcPts val="2000"/>
              </a:spcAft>
              <a:buSzPct val="100000"/>
              <a:buFont typeface="+mj-lt"/>
              <a:buAutoNum type="arabicPeriod"/>
            </a:pPr>
            <a:r>
              <a:rPr lang="en-US" sz="2000" dirty="0">
                <a:solidFill>
                  <a:srgbClr val="000000"/>
                </a:solidFill>
                <a:latin typeface="Calibri" panose="020F0502020204030204" pitchFamily="34" charset="0"/>
                <a:ea typeface="Calibri" panose="020F0502020204030204" pitchFamily="34" charset="0"/>
                <a:cs typeface="Calibri Light" panose="020F0302020204030204" pitchFamily="34" charset="0"/>
              </a:rPr>
              <a:t>Introduces the document as the work of the Council, </a:t>
            </a:r>
            <a:r>
              <a:rPr lang="en-US" sz="2000" dirty="0">
                <a:latin typeface="Calibri" panose="020F0502020204030204" pitchFamily="34" charset="0"/>
                <a:ea typeface="Calibri" panose="020F0502020204030204" pitchFamily="34" charset="0"/>
              </a:rPr>
              <a:t>established under Chapter 220 of the Acts of 2018</a:t>
            </a:r>
          </a:p>
          <a:p>
            <a:pPr marL="684196" indent="-457189">
              <a:lnSpc>
                <a:spcPct val="107000"/>
              </a:lnSpc>
              <a:spcBef>
                <a:spcPts val="0"/>
              </a:spcBef>
              <a:spcAft>
                <a:spcPts val="2000"/>
              </a:spcAft>
              <a:buSzPct val="100000"/>
              <a:buFont typeface="+mj-lt"/>
              <a:buAutoNum type="arabicPeriod"/>
            </a:pPr>
            <a:r>
              <a:rPr lang="en-US" sz="2000" dirty="0"/>
              <a:t>Refers to lists of Council members (Appendix A) and implementation team and workgroup members (Appendix B)</a:t>
            </a:r>
          </a:p>
          <a:p>
            <a:pPr marL="684196" indent="-457189">
              <a:lnSpc>
                <a:spcPct val="107000"/>
              </a:lnSpc>
              <a:spcBef>
                <a:spcPts val="0"/>
              </a:spcBef>
              <a:spcAft>
                <a:spcPts val="2000"/>
              </a:spcAft>
              <a:buSzPct val="100000"/>
              <a:buFont typeface="+mj-lt"/>
              <a:buAutoNum type="arabicPeriod" startAt="3"/>
            </a:pPr>
            <a:r>
              <a:rPr lang="en-US" sz="2000" dirty="0"/>
              <a:t>Describes how the report is organized</a:t>
            </a:r>
          </a:p>
          <a:p>
            <a:pPr marL="644509" lvl="1" indent="-419090">
              <a:spcBef>
                <a:spcPts val="0"/>
              </a:spcBef>
              <a:spcAft>
                <a:spcPts val="800"/>
              </a:spcAft>
              <a:buClr>
                <a:srgbClr val="000000"/>
              </a:buClr>
              <a:buSzPct val="100000"/>
              <a:buFont typeface="+mj-lt"/>
              <a:buAutoNum type="arabicPeriod" startAt="4"/>
              <a:tabLst>
                <a:tab pos="228594" algn="r"/>
                <a:tab pos="457189" algn="r"/>
              </a:tabLst>
            </a:pPr>
            <a:r>
              <a:rPr lang="en-US" sz="2000" dirty="0">
                <a:solidFill>
                  <a:srgbClr val="000000"/>
                </a:solidFill>
                <a:cs typeface="Calibri Light" panose="020F0302020204030204" pitchFamily="34" charset="0"/>
              </a:rPr>
              <a:t>Expresses gratitude for the volunteers that make the Council’s progress possible</a:t>
            </a:r>
            <a:endParaRPr lang="en-US" sz="1800" dirty="0">
              <a:solidFill>
                <a:srgbClr val="000000"/>
              </a:solidFill>
              <a:latin typeface="Calibri" panose="020F0502020204030204" pitchFamily="34" charset="0"/>
              <a:ea typeface="Calibri" panose="020F0502020204030204" pitchFamily="34" charset="0"/>
              <a:cs typeface="Calibri Light" panose="020F0302020204030204" pitchFamily="34" charset="0"/>
            </a:endParaRPr>
          </a:p>
          <a:p>
            <a:pPr marL="342891" indent="-342891">
              <a:lnSpc>
                <a:spcPct val="107000"/>
              </a:lnSpc>
              <a:spcBef>
                <a:spcPts val="0"/>
              </a:spcBef>
              <a:buFont typeface="Symbol" panose="05050102010706020507" pitchFamily="18" charset="2"/>
              <a:buChar char=""/>
            </a:pPr>
            <a:endParaRPr lang="en-US" sz="1800" dirty="0">
              <a:solidFill>
                <a:srgbClr val="000000"/>
              </a:solidFill>
              <a:cs typeface="Calibri Light" panose="020F0302020204030204" pitchFamily="34" charset="0"/>
            </a:endParaRPr>
          </a:p>
          <a:p>
            <a:pPr marL="0" indent="0">
              <a:buNone/>
            </a:pPr>
            <a:endParaRPr lang="en-US" dirty="0"/>
          </a:p>
        </p:txBody>
      </p:sp>
    </p:spTree>
    <p:extLst>
      <p:ext uri="{BB962C8B-B14F-4D97-AF65-F5344CB8AC3E}">
        <p14:creationId xmlns:p14="http://schemas.microsoft.com/office/powerpoint/2010/main" val="3904651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7BBD9-DB19-413A-8349-7E510A63DDB2}"/>
              </a:ext>
            </a:extLst>
          </p:cNvPr>
          <p:cNvSpPr>
            <a:spLocks noGrp="1"/>
          </p:cNvSpPr>
          <p:nvPr>
            <p:ph type="title"/>
          </p:nvPr>
        </p:nvSpPr>
        <p:spPr>
          <a:xfrm>
            <a:off x="999255" y="109538"/>
            <a:ext cx="4703456" cy="762000"/>
          </a:xfrm>
        </p:spPr>
        <p:txBody>
          <a:bodyPr/>
          <a:lstStyle/>
          <a:p>
            <a:r>
              <a:rPr lang="en-US" sz="2800" dirty="0">
                <a:latin typeface="Calibri" panose="020F0502020204030204" pitchFamily="34" charset="0"/>
                <a:cs typeface="Calibri" panose="020F0502020204030204" pitchFamily="34" charset="0"/>
              </a:rPr>
              <a:t>Brief Review of Open Meeting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Law and Conflict of Interest</a:t>
            </a:r>
          </a:p>
        </p:txBody>
      </p:sp>
      <p:sp>
        <p:nvSpPr>
          <p:cNvPr id="6" name="TextBox 5">
            <a:extLst>
              <a:ext uri="{FF2B5EF4-FFF2-40B4-BE49-F238E27FC236}">
                <a16:creationId xmlns:a16="http://schemas.microsoft.com/office/drawing/2014/main" id="{36498610-9707-42FA-AC25-F4BF801C1ED5}"/>
              </a:ext>
            </a:extLst>
          </p:cNvPr>
          <p:cNvSpPr txBox="1"/>
          <p:nvPr/>
        </p:nvSpPr>
        <p:spPr>
          <a:xfrm>
            <a:off x="1751369" y="1852330"/>
            <a:ext cx="5405285" cy="3862019"/>
          </a:xfrm>
          <a:prstGeom prst="rect">
            <a:avLst/>
          </a:prstGeom>
          <a:solidFill>
            <a:srgbClr val="FFEEB9"/>
          </a:solidFill>
          <a:ln w="38100">
            <a:solidFill>
              <a:srgbClr val="064FBA"/>
            </a:solidFill>
          </a:ln>
        </p:spPr>
        <p:txBody>
          <a:bodyPr wrap="square">
            <a:spAutoFit/>
          </a:bodyPr>
          <a:lstStyle/>
          <a:p>
            <a:pPr marL="0" marR="0" lvl="0" indent="0" algn="ctr" defTabSz="914400" rtl="0" eaLnBrk="1" fontAlgn="auto" latinLnBrk="0" hangingPunct="1">
              <a:lnSpc>
                <a:spcPct val="107000"/>
              </a:lnSpc>
              <a:spcBef>
                <a:spcPts val="0"/>
              </a:spcBef>
              <a:spcAft>
                <a:spcPts val="1200"/>
              </a:spcAft>
              <a:buClrTx/>
              <a:buSzTx/>
              <a:buFontTx/>
              <a:buNone/>
              <a:tabLst/>
              <a:defRPr/>
            </a:pPr>
            <a:endParaRPr kumimoji="0" lang="en-US" sz="500" b="1" i="0" u="none" strike="noStrike" kern="1200" cap="none" spc="0" normalizeH="0" baseline="0" noProof="0" dirty="0">
              <a:ln>
                <a:noFill/>
              </a:ln>
              <a:solidFill>
                <a:srgbClr val="064FBA"/>
              </a:solidFill>
              <a:effectLst/>
              <a:uLnTx/>
              <a:uFillTx/>
              <a:latin typeface="Calibri" panose="020F0502020204030204" pitchFamily="34" charset="0"/>
              <a:ea typeface="+mn-ea"/>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64FBA"/>
                </a:solidFill>
                <a:effectLst/>
                <a:uLnTx/>
                <a:uFillTx/>
                <a:latin typeface="Calibri" panose="020F0502020204030204" pitchFamily="34" charset="0"/>
                <a:ea typeface="+mn-ea"/>
                <a:cs typeface="Times New Roman" panose="02020603050405020304" pitchFamily="18" charset="0"/>
              </a:rPr>
              <a:t>Open Meeting Law and Conflict of Interest Refresher</a:t>
            </a:r>
          </a:p>
          <a:p>
            <a:pPr marL="0" marR="0" lvl="0" indent="0" algn="ctr" defTabSz="914400" rtl="0" eaLnBrk="1" fontAlgn="auto" latinLnBrk="0" hangingPunct="1">
              <a:lnSpc>
                <a:spcPct val="107000"/>
              </a:lnSpc>
              <a:spcBef>
                <a:spcPts val="0"/>
              </a:spcBef>
              <a:spcAft>
                <a:spcPts val="1200"/>
              </a:spcAft>
              <a:buClrTx/>
              <a:buSzTx/>
              <a:buFontTx/>
              <a:buNone/>
              <a:tabLst/>
              <a:defRPr/>
            </a:pPr>
            <a:endParaRPr kumimoji="0" lang="en-US" sz="3200" b="1" i="0" u="none" strike="noStrike" kern="1200" cap="none" spc="0" normalizeH="0" baseline="0" noProof="0" dirty="0">
              <a:ln>
                <a:noFill/>
              </a:ln>
              <a:solidFill>
                <a:srgbClr val="064FBA"/>
              </a:solidFill>
              <a:effectLst/>
              <a:uLnTx/>
              <a:uFillTx/>
              <a:latin typeface="Calibri" panose="020F0502020204030204" pitchFamily="34" charset="0"/>
              <a:ea typeface="+mn-ea"/>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1200"/>
              </a:spcAft>
              <a:buClrTx/>
              <a:buSzTx/>
              <a:buFontTx/>
              <a:buNone/>
              <a:tabLst/>
              <a:defRPr/>
            </a:pPr>
            <a:endParaRPr kumimoji="0" lang="en-US" sz="3200" b="1" i="0" u="none" strike="noStrike" kern="1200" cap="none" spc="0" normalizeH="0" baseline="0" noProof="0" dirty="0">
              <a:ln>
                <a:noFill/>
              </a:ln>
              <a:solidFill>
                <a:srgbClr val="064FBA"/>
              </a:solidFill>
              <a:effectLst/>
              <a:uLnTx/>
              <a:uFillTx/>
              <a:latin typeface="Calibri" panose="020F0502020204030204" pitchFamily="34" charset="0"/>
              <a:ea typeface="+mn-ea"/>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1200"/>
              </a:spcAft>
              <a:buClrTx/>
              <a:buSzTx/>
              <a:buFontTx/>
              <a:buNone/>
              <a:tabLst/>
              <a:defRPr/>
            </a:pPr>
            <a:endParaRPr kumimoji="0" lang="en-US" sz="3200" b="1" i="0" u="none" strike="noStrike" kern="1200" cap="none" spc="0" normalizeH="0" baseline="0" noProof="0" dirty="0">
              <a:ln>
                <a:noFill/>
              </a:ln>
              <a:solidFill>
                <a:srgbClr val="064FBA"/>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2">
            <a:extLst>
              <a:ext uri="{FF2B5EF4-FFF2-40B4-BE49-F238E27FC236}">
                <a16:creationId xmlns:a16="http://schemas.microsoft.com/office/drawing/2014/main" id="{4C3C7F2E-AFD9-46A0-A097-FF69F9DF0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398" y="3307266"/>
            <a:ext cx="4031225" cy="2179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48943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D6DF49-834D-46C6-9CD3-18EF67CA653E}"/>
              </a:ext>
            </a:extLst>
          </p:cNvPr>
          <p:cNvSpPr>
            <a:spLocks noGrp="1"/>
          </p:cNvSpPr>
          <p:nvPr>
            <p:ph idx="1"/>
          </p:nvPr>
        </p:nvSpPr>
        <p:spPr>
          <a:xfrm>
            <a:off x="4326195" y="1347022"/>
            <a:ext cx="4247536" cy="4876801"/>
          </a:xfrm>
        </p:spPr>
        <p:txBody>
          <a:bodyPr/>
          <a:lstStyle/>
          <a:p>
            <a:pPr marL="0" indent="0">
              <a:buSzPct val="100000"/>
              <a:buNone/>
            </a:pPr>
            <a:r>
              <a:rPr lang="en-US" sz="2000" dirty="0"/>
              <a:t>Presents progress, accomplishments, and next steps for each of the seven workstreams:</a:t>
            </a:r>
          </a:p>
          <a:p>
            <a:pPr marL="628635" lvl="1" indent="-403215">
              <a:spcBef>
                <a:spcPts val="0"/>
              </a:spcBef>
              <a:buClr>
                <a:srgbClr val="000000"/>
              </a:buClr>
              <a:buSzPct val="110000"/>
              <a:buFont typeface="+mj-lt"/>
              <a:buAutoNum type="arabicPeriod"/>
              <a:tabLst>
                <a:tab pos="739756" algn="r"/>
                <a:tab pos="974701" algn="r"/>
              </a:tabLst>
            </a:pPr>
            <a:r>
              <a:rPr lang="en-US" sz="2000" dirty="0"/>
              <a:t>Caregiver Support and Public Awareness</a:t>
            </a:r>
            <a:endParaRPr lang="en-US" sz="2000" dirty="0">
              <a:latin typeface="Calibri" panose="020F0502020204030204" pitchFamily="34" charset="0"/>
              <a:ea typeface="Calibri" panose="020F0502020204030204" pitchFamily="34" charset="0"/>
              <a:cs typeface="Calibri" panose="020F0502020204030204" pitchFamily="34" charset="0"/>
            </a:endParaRPr>
          </a:p>
          <a:p>
            <a:pPr marL="628635" lvl="1" indent="-403215">
              <a:spcBef>
                <a:spcPts val="0"/>
              </a:spcBef>
              <a:buClr>
                <a:srgbClr val="000000"/>
              </a:buClr>
              <a:buSzPct val="110000"/>
              <a:buFont typeface="+mj-lt"/>
              <a:buAutoNum type="arabicPeriod"/>
              <a:tabLst>
                <a:tab pos="739756" algn="r"/>
                <a:tab pos="974701" algn="r"/>
              </a:tabLst>
            </a:pPr>
            <a:r>
              <a:rPr lang="en-US" sz="2000" dirty="0"/>
              <a:t>Di</a:t>
            </a:r>
            <a:r>
              <a:rPr lang="en-US" sz="2000" dirty="0">
                <a:latin typeface="Calibri" panose="020F0502020204030204" pitchFamily="34" charset="0"/>
                <a:ea typeface="Calibri" panose="020F0502020204030204" pitchFamily="34" charset="0"/>
                <a:cs typeface="Calibri" panose="020F0502020204030204" pitchFamily="34" charset="0"/>
              </a:rPr>
              <a:t>agnosis and Services Navigation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628635" lvl="1" indent="-403215">
              <a:spcBef>
                <a:spcPts val="0"/>
              </a:spcBef>
              <a:buClr>
                <a:srgbClr val="000000"/>
              </a:buClr>
              <a:buSzPct val="110000"/>
              <a:buFont typeface="+mj-lt"/>
              <a:buAutoNum type="arabicPeriod"/>
              <a:tabLst>
                <a:tab pos="739756" algn="r"/>
                <a:tab pos="974701" algn="r"/>
              </a:tabLst>
            </a:pPr>
            <a:r>
              <a:rPr lang="en-US" sz="2000" dirty="0">
                <a:latin typeface="Calibri" panose="020F0502020204030204" pitchFamily="34" charset="0"/>
                <a:ea typeface="Calibri" panose="020F0502020204030204" pitchFamily="34" charset="0"/>
                <a:cs typeface="Calibri" panose="020F0502020204030204" pitchFamily="34" charset="0"/>
              </a:rPr>
              <a:t>Equitable Access and Care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628635" lvl="1" indent="-403215">
              <a:spcBef>
                <a:spcPts val="0"/>
              </a:spcBef>
              <a:buClr>
                <a:srgbClr val="000000"/>
              </a:buClr>
              <a:buSzPct val="110000"/>
              <a:buFont typeface="+mj-lt"/>
              <a:buAutoNum type="arabicPeriod"/>
              <a:tabLst>
                <a:tab pos="739756" algn="r"/>
                <a:tab pos="974701" algn="r"/>
              </a:tabLst>
            </a:pPr>
            <a:r>
              <a:rPr lang="en-US" sz="2000" dirty="0"/>
              <a:t>Ph</a:t>
            </a:r>
            <a:r>
              <a:rPr lang="en-US" sz="2000" dirty="0">
                <a:latin typeface="Calibri" panose="020F0502020204030204" pitchFamily="34" charset="0"/>
                <a:ea typeface="Calibri" panose="020F0502020204030204" pitchFamily="34" charset="0"/>
                <a:cs typeface="Calibri" panose="020F0502020204030204" pitchFamily="34" charset="0"/>
              </a:rPr>
              <a:t>ysical Infrastructure </a:t>
            </a:r>
          </a:p>
          <a:p>
            <a:pPr marL="628635" lvl="1" indent="-403215">
              <a:spcBef>
                <a:spcPts val="0"/>
              </a:spcBef>
              <a:buClr>
                <a:srgbClr val="000000"/>
              </a:buClr>
              <a:buSzPct val="110000"/>
              <a:buFont typeface="+mj-lt"/>
              <a:buAutoNum type="arabicPeriod"/>
              <a:tabLst>
                <a:tab pos="739756" algn="r"/>
                <a:tab pos="974701" algn="r"/>
              </a:tabLst>
            </a:pPr>
            <a:r>
              <a:rPr lang="en-US" sz="2000" dirty="0"/>
              <a:t>Public Health Infrastructure</a:t>
            </a:r>
            <a:endParaRPr lang="en-US" sz="2000" dirty="0">
              <a:latin typeface="Calibri" panose="020F0502020204030204" pitchFamily="34" charset="0"/>
              <a:ea typeface="Calibri" panose="020F0502020204030204" pitchFamily="34" charset="0"/>
              <a:cs typeface="Calibri" panose="020F0502020204030204" pitchFamily="34" charset="0"/>
            </a:endParaRPr>
          </a:p>
          <a:p>
            <a:pPr marL="628635" lvl="1" indent="-403215">
              <a:spcBef>
                <a:spcPts val="0"/>
              </a:spcBef>
              <a:buClr>
                <a:srgbClr val="000000"/>
              </a:buClr>
              <a:buSzPct val="110000"/>
              <a:buFont typeface="+mj-lt"/>
              <a:buAutoNum type="arabicPeriod"/>
              <a:tabLst>
                <a:tab pos="739756" algn="r"/>
                <a:tab pos="974701" algn="r"/>
              </a:tabLst>
            </a:pPr>
            <a:r>
              <a:rPr lang="en-US" sz="2000" dirty="0">
                <a:latin typeface="Calibri" panose="020F0502020204030204" pitchFamily="34" charset="0"/>
                <a:ea typeface="Calibri" panose="020F0502020204030204" pitchFamily="34" charset="0"/>
                <a:cs typeface="Calibri" panose="020F0502020204030204" pitchFamily="34" charset="0"/>
              </a:rPr>
              <a:t>Quality of Care</a:t>
            </a:r>
          </a:p>
          <a:p>
            <a:pPr marL="628635" lvl="1" indent="-403215">
              <a:spcBef>
                <a:spcPts val="0"/>
              </a:spcBef>
              <a:buClr>
                <a:srgbClr val="000000"/>
              </a:buClr>
              <a:buSzPct val="110000"/>
              <a:buFont typeface="+mj-lt"/>
              <a:buAutoNum type="arabicPeriod"/>
              <a:tabLst>
                <a:tab pos="739756" algn="r"/>
                <a:tab pos="974701" algn="r"/>
              </a:tabLst>
            </a:pPr>
            <a:r>
              <a:rPr lang="en-US" sz="2000" dirty="0">
                <a:latin typeface="Calibri" panose="020F0502020204030204" pitchFamily="34" charset="0"/>
                <a:ea typeface="Calibri" panose="020F0502020204030204" pitchFamily="34" charset="0"/>
                <a:cs typeface="Times New Roman" panose="02020603050405020304" pitchFamily="18" charset="0"/>
              </a:rPr>
              <a:t>Research</a:t>
            </a:r>
          </a:p>
          <a:p>
            <a:pPr marL="457189" indent="-457189">
              <a:buSzPct val="100000"/>
              <a:buFont typeface="+mj-lt"/>
              <a:buAutoNum type="arabicPeriod"/>
            </a:pPr>
            <a:endParaRPr lang="en-US" sz="2000" dirty="0"/>
          </a:p>
          <a:p>
            <a:pPr marL="187321" lvl="1" indent="0">
              <a:lnSpc>
                <a:spcPct val="107000"/>
              </a:lnSpc>
              <a:spcBef>
                <a:spcPts val="0"/>
              </a:spcBef>
              <a:buNone/>
            </a:pPr>
            <a:endParaRPr lang="en-US" sz="2000" dirty="0"/>
          </a:p>
          <a:p>
            <a:pPr marL="0" indent="0">
              <a:buNone/>
            </a:pPr>
            <a:endParaRPr lang="en-US" b="0" dirty="0"/>
          </a:p>
        </p:txBody>
      </p:sp>
      <p:sp>
        <p:nvSpPr>
          <p:cNvPr id="5" name="TextBox 4">
            <a:extLst>
              <a:ext uri="{FF2B5EF4-FFF2-40B4-BE49-F238E27FC236}">
                <a16:creationId xmlns:a16="http://schemas.microsoft.com/office/drawing/2014/main" id="{5CF30946-6005-4E9D-BD21-74C4F73851C4}"/>
              </a:ext>
            </a:extLst>
          </p:cNvPr>
          <p:cNvSpPr txBox="1"/>
          <p:nvPr/>
        </p:nvSpPr>
        <p:spPr>
          <a:xfrm>
            <a:off x="865239" y="3"/>
            <a:ext cx="5584724" cy="954107"/>
          </a:xfrm>
          <a:prstGeom prst="rect">
            <a:avLst/>
          </a:prstGeom>
        </p:spPr>
        <p:txBody>
          <a:bodyPr wrap="square" rtlCol="0">
            <a:spAutoFit/>
          </a:bodyPr>
          <a:lstStyle/>
          <a:p>
            <a:r>
              <a:rPr lang="en-US" sz="2800" b="1" dirty="0">
                <a:solidFill>
                  <a:srgbClr val="FFC000"/>
                </a:solidFill>
                <a:latin typeface="Calibri" panose="020F0502020204030204" pitchFamily="34" charset="0"/>
                <a:cs typeface="Times New Roman" panose="02020603050405020304" pitchFamily="18" charset="0"/>
              </a:rPr>
              <a:t>Implementing Effective and </a:t>
            </a:r>
          </a:p>
          <a:p>
            <a:r>
              <a:rPr lang="en-US" sz="2800" b="1" dirty="0">
                <a:solidFill>
                  <a:srgbClr val="FFC000"/>
                </a:solidFill>
                <a:latin typeface="Calibri" panose="020F0502020204030204" pitchFamily="34" charset="0"/>
                <a:cs typeface="Times New Roman" panose="02020603050405020304" pitchFamily="18" charset="0"/>
              </a:rPr>
              <a:t>Sustainable Solutions</a:t>
            </a:r>
          </a:p>
        </p:txBody>
      </p:sp>
      <p:pic>
        <p:nvPicPr>
          <p:cNvPr id="8" name="Picture 7">
            <a:extLst>
              <a:ext uri="{FF2B5EF4-FFF2-40B4-BE49-F238E27FC236}">
                <a16:creationId xmlns:a16="http://schemas.microsoft.com/office/drawing/2014/main" id="{4AF67F53-04EA-40E0-BA4A-FE1A1C105084}"/>
              </a:ext>
            </a:extLst>
          </p:cNvPr>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06479" y="1759976"/>
            <a:ext cx="3932905" cy="2979175"/>
          </a:xfrm>
          <a:prstGeom prst="rect">
            <a:avLst/>
          </a:prstGeom>
        </p:spPr>
      </p:pic>
    </p:spTree>
    <p:extLst>
      <p:ext uri="{BB962C8B-B14F-4D97-AF65-F5344CB8AC3E}">
        <p14:creationId xmlns:p14="http://schemas.microsoft.com/office/powerpoint/2010/main" val="3080313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D6DF49-834D-46C6-9CD3-18EF67CA653E}"/>
              </a:ext>
            </a:extLst>
          </p:cNvPr>
          <p:cNvSpPr>
            <a:spLocks noGrp="1"/>
          </p:cNvSpPr>
          <p:nvPr>
            <p:ph idx="1"/>
          </p:nvPr>
        </p:nvSpPr>
        <p:spPr>
          <a:xfrm>
            <a:off x="-2389395" y="4698694"/>
            <a:ext cx="5715903" cy="3210302"/>
          </a:xfrm>
        </p:spPr>
        <p:txBody>
          <a:bodyPr/>
          <a:lstStyle/>
          <a:p>
            <a:pPr marL="0" indent="0">
              <a:buNone/>
            </a:pPr>
            <a:endParaRPr lang="en-US" b="0" dirty="0"/>
          </a:p>
          <a:p>
            <a:pPr marL="0" indent="0">
              <a:buNone/>
            </a:pPr>
            <a:endParaRPr lang="en-US" sz="2000" dirty="0"/>
          </a:p>
          <a:p>
            <a:pPr marL="0" indent="0">
              <a:buNone/>
            </a:pPr>
            <a:endParaRPr lang="en-US" b="0" dirty="0"/>
          </a:p>
        </p:txBody>
      </p:sp>
      <p:sp>
        <p:nvSpPr>
          <p:cNvPr id="5" name="TextBox 4">
            <a:extLst>
              <a:ext uri="{FF2B5EF4-FFF2-40B4-BE49-F238E27FC236}">
                <a16:creationId xmlns:a16="http://schemas.microsoft.com/office/drawing/2014/main" id="{5CF30946-6005-4E9D-BD21-74C4F73851C4}"/>
              </a:ext>
            </a:extLst>
          </p:cNvPr>
          <p:cNvSpPr txBox="1"/>
          <p:nvPr/>
        </p:nvSpPr>
        <p:spPr>
          <a:xfrm>
            <a:off x="779190" y="186813"/>
            <a:ext cx="6617111" cy="523220"/>
          </a:xfrm>
          <a:prstGeom prst="rect">
            <a:avLst/>
          </a:prstGeom>
        </p:spPr>
        <p:txBody>
          <a:bodyPr wrap="square" rtlCol="0">
            <a:spAutoFit/>
          </a:bodyPr>
          <a:lstStyle/>
          <a:p>
            <a:r>
              <a:rPr lang="en-US" sz="2800" b="1" dirty="0">
                <a:solidFill>
                  <a:srgbClr val="FFC000"/>
                </a:solidFill>
                <a:latin typeface="Calibri" panose="020F0502020204030204" pitchFamily="34" charset="0"/>
                <a:cs typeface="Times New Roman" panose="02020603050405020304" pitchFamily="18" charset="0"/>
              </a:rPr>
              <a:t>Progress (Some Highlights) </a:t>
            </a:r>
          </a:p>
        </p:txBody>
      </p:sp>
      <p:pic>
        <p:nvPicPr>
          <p:cNvPr id="7" name="Picture 6" descr="A person and person holding hands&#10;&#10;Description automatically generated with low confidence">
            <a:extLst>
              <a:ext uri="{FF2B5EF4-FFF2-40B4-BE49-F238E27FC236}">
                <a16:creationId xmlns:a16="http://schemas.microsoft.com/office/drawing/2014/main" id="{2CF78354-B1F1-44A3-9264-14D0188EA44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6804" y="1386786"/>
            <a:ext cx="3481959" cy="2251627"/>
          </a:xfrm>
          <a:prstGeom prst="rect">
            <a:avLst/>
          </a:prstGeom>
          <a:noFill/>
          <a:ln w="38100">
            <a:solidFill>
              <a:srgbClr val="0070C0"/>
            </a:solidFill>
          </a:ln>
        </p:spPr>
      </p:pic>
      <p:sp>
        <p:nvSpPr>
          <p:cNvPr id="8" name="TextBox 7">
            <a:extLst>
              <a:ext uri="{FF2B5EF4-FFF2-40B4-BE49-F238E27FC236}">
                <a16:creationId xmlns:a16="http://schemas.microsoft.com/office/drawing/2014/main" id="{A558A963-DD4A-49D8-A890-6995A2F1CE90}"/>
              </a:ext>
            </a:extLst>
          </p:cNvPr>
          <p:cNvSpPr txBox="1"/>
          <p:nvPr/>
        </p:nvSpPr>
        <p:spPr>
          <a:xfrm>
            <a:off x="779187" y="4071087"/>
            <a:ext cx="1718207" cy="1938992"/>
          </a:xfrm>
          <a:prstGeom prst="rect">
            <a:avLst/>
          </a:prstGeom>
          <a:solidFill>
            <a:srgbClr val="0070C0"/>
          </a:solidFill>
        </p:spPr>
        <p:txBody>
          <a:bodyPr wrap="square" rtlCol="0">
            <a:spAutoFit/>
          </a:bodyPr>
          <a:lstStyle/>
          <a:p>
            <a:pPr algn="ctr"/>
            <a:r>
              <a:rPr lang="en-US" sz="2400" b="1" dirty="0">
                <a:solidFill>
                  <a:schemeClr val="bg1"/>
                </a:solidFill>
                <a:latin typeface="Calibri" panose="020F0502020204030204" pitchFamily="34" charset="0"/>
                <a:cs typeface="Calibri" panose="020F0502020204030204" pitchFamily="34" charset="0"/>
              </a:rPr>
              <a:t>Website</a:t>
            </a:r>
          </a:p>
          <a:p>
            <a:endParaRPr lang="en-US" sz="2400" b="1" dirty="0">
              <a:solidFill>
                <a:srgbClr val="002060"/>
              </a:solidFill>
              <a:latin typeface="Calibri" panose="020F0502020204030204" pitchFamily="34" charset="0"/>
              <a:cs typeface="Calibri" panose="020F0502020204030204" pitchFamily="34" charset="0"/>
            </a:endParaRPr>
          </a:p>
          <a:p>
            <a:endParaRPr lang="en-US" sz="2400" b="1" dirty="0">
              <a:solidFill>
                <a:srgbClr val="002060"/>
              </a:solidFill>
              <a:latin typeface="Calibri" panose="020F0502020204030204" pitchFamily="34" charset="0"/>
              <a:cs typeface="Calibri" panose="020F0502020204030204" pitchFamily="34" charset="0"/>
            </a:endParaRPr>
          </a:p>
          <a:p>
            <a:endParaRPr lang="en-US" sz="2400" b="1" dirty="0">
              <a:solidFill>
                <a:srgbClr val="002060"/>
              </a:solidFill>
              <a:latin typeface="Calibri" panose="020F0502020204030204" pitchFamily="34" charset="0"/>
              <a:cs typeface="Calibri" panose="020F0502020204030204" pitchFamily="34" charset="0"/>
            </a:endParaRPr>
          </a:p>
          <a:p>
            <a:endParaRPr lang="en-US" sz="2400" b="1" dirty="0">
              <a:solidFill>
                <a:srgbClr val="00206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22BE9520-BEFB-4419-A668-9C90102AED12}"/>
              </a:ext>
            </a:extLst>
          </p:cNvPr>
          <p:cNvSpPr txBox="1"/>
          <p:nvPr/>
        </p:nvSpPr>
        <p:spPr>
          <a:xfrm>
            <a:off x="3675519" y="4071087"/>
            <a:ext cx="1718207" cy="1938992"/>
          </a:xfrm>
          <a:prstGeom prst="rect">
            <a:avLst/>
          </a:prstGeom>
          <a:solidFill>
            <a:srgbClr val="0070C0"/>
          </a:solidFill>
        </p:spPr>
        <p:txBody>
          <a:bodyPr wrap="square" rtlCol="0">
            <a:spAutoFit/>
          </a:bodyPr>
          <a:lstStyle/>
          <a:p>
            <a:pPr algn="ctr"/>
            <a:r>
              <a:rPr lang="en-US" sz="2400" b="1" dirty="0">
                <a:solidFill>
                  <a:schemeClr val="bg1"/>
                </a:solidFill>
                <a:latin typeface="Calibri" panose="020F0502020204030204" pitchFamily="34" charset="0"/>
                <a:cs typeface="Calibri" panose="020F0502020204030204" pitchFamily="34" charset="0"/>
              </a:rPr>
              <a:t>Videos</a:t>
            </a:r>
          </a:p>
          <a:p>
            <a:endParaRPr lang="en-US" sz="2400" b="1" dirty="0">
              <a:solidFill>
                <a:srgbClr val="002060"/>
              </a:solidFill>
              <a:latin typeface="Calibri" panose="020F0502020204030204" pitchFamily="34" charset="0"/>
              <a:cs typeface="Calibri" panose="020F0502020204030204" pitchFamily="34" charset="0"/>
            </a:endParaRPr>
          </a:p>
          <a:p>
            <a:endParaRPr lang="en-US" sz="2400" b="1" dirty="0">
              <a:solidFill>
                <a:srgbClr val="002060"/>
              </a:solidFill>
              <a:latin typeface="Calibri" panose="020F0502020204030204" pitchFamily="34" charset="0"/>
              <a:cs typeface="Calibri" panose="020F0502020204030204" pitchFamily="34" charset="0"/>
            </a:endParaRPr>
          </a:p>
          <a:p>
            <a:endParaRPr lang="en-US" sz="2400" b="1" dirty="0">
              <a:solidFill>
                <a:srgbClr val="002060"/>
              </a:solidFill>
              <a:latin typeface="Calibri" panose="020F0502020204030204" pitchFamily="34" charset="0"/>
              <a:cs typeface="Calibri" panose="020F0502020204030204" pitchFamily="34" charset="0"/>
            </a:endParaRPr>
          </a:p>
          <a:p>
            <a:endParaRPr lang="en-US" sz="2400" b="1" dirty="0">
              <a:solidFill>
                <a:srgbClr val="002060"/>
              </a:solidFill>
              <a:latin typeface="Calibri" panose="020F0502020204030204" pitchFamily="34" charset="0"/>
              <a:cs typeface="Calibri" panose="020F0502020204030204" pitchFamily="34" charset="0"/>
            </a:endParaRPr>
          </a:p>
        </p:txBody>
      </p:sp>
      <p:pic>
        <p:nvPicPr>
          <p:cNvPr id="2058" name="Picture 10">
            <a:extLst>
              <a:ext uri="{FF2B5EF4-FFF2-40B4-BE49-F238E27FC236}">
                <a16:creationId xmlns:a16="http://schemas.microsoft.com/office/drawing/2014/main" id="{85B0ECDD-450A-451A-ABAF-D6E8B58C61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682" y="4536955"/>
            <a:ext cx="1363223" cy="11584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9086241-1B1E-4526-A8FF-E62A3DA4FC97}"/>
              </a:ext>
            </a:extLst>
          </p:cNvPr>
          <p:cNvSpPr txBox="1"/>
          <p:nvPr/>
        </p:nvSpPr>
        <p:spPr>
          <a:xfrm>
            <a:off x="6571851" y="4018346"/>
            <a:ext cx="1581503" cy="1938992"/>
          </a:xfrm>
          <a:prstGeom prst="rect">
            <a:avLst/>
          </a:prstGeom>
          <a:solidFill>
            <a:srgbClr val="0070C0"/>
          </a:solidFill>
        </p:spPr>
        <p:txBody>
          <a:bodyPr wrap="square" rtlCol="0">
            <a:spAutoFit/>
          </a:bodyPr>
          <a:lstStyle/>
          <a:p>
            <a:pPr algn="ctr"/>
            <a:r>
              <a:rPr lang="en-US" sz="2400" b="1" dirty="0">
                <a:solidFill>
                  <a:schemeClr val="bg1"/>
                </a:solidFill>
                <a:latin typeface="Calibri" panose="020F0502020204030204" pitchFamily="34" charset="0"/>
                <a:cs typeface="Calibri" panose="020F0502020204030204" pitchFamily="34" charset="0"/>
              </a:rPr>
              <a:t>Referrals</a:t>
            </a:r>
          </a:p>
          <a:p>
            <a:endParaRPr lang="en-US" sz="2400" b="1" dirty="0">
              <a:solidFill>
                <a:srgbClr val="002060"/>
              </a:solidFill>
              <a:latin typeface="Calibri" panose="020F0502020204030204" pitchFamily="34" charset="0"/>
              <a:cs typeface="Calibri" panose="020F0502020204030204" pitchFamily="34" charset="0"/>
            </a:endParaRPr>
          </a:p>
          <a:p>
            <a:endParaRPr lang="en-US" sz="2400" b="1" dirty="0">
              <a:solidFill>
                <a:srgbClr val="002060"/>
              </a:solidFill>
              <a:latin typeface="Calibri" panose="020F0502020204030204" pitchFamily="34" charset="0"/>
              <a:cs typeface="Calibri" panose="020F0502020204030204" pitchFamily="34" charset="0"/>
            </a:endParaRPr>
          </a:p>
          <a:p>
            <a:endParaRPr lang="en-US" sz="2400" b="1" dirty="0">
              <a:solidFill>
                <a:srgbClr val="002060"/>
              </a:solidFill>
              <a:latin typeface="Calibri" panose="020F0502020204030204" pitchFamily="34" charset="0"/>
              <a:cs typeface="Calibri" panose="020F0502020204030204" pitchFamily="34" charset="0"/>
            </a:endParaRPr>
          </a:p>
          <a:p>
            <a:endParaRPr lang="en-US" sz="2400" b="1" dirty="0">
              <a:solidFill>
                <a:srgbClr val="002060"/>
              </a:solidFill>
              <a:latin typeface="Calibri" panose="020F0502020204030204" pitchFamily="34" charset="0"/>
              <a:cs typeface="Calibri" panose="020F0502020204030204" pitchFamily="34" charset="0"/>
            </a:endParaRPr>
          </a:p>
        </p:txBody>
      </p:sp>
      <p:pic>
        <p:nvPicPr>
          <p:cNvPr id="18" name="Picture 8">
            <a:extLst>
              <a:ext uri="{FF2B5EF4-FFF2-40B4-BE49-F238E27FC236}">
                <a16:creationId xmlns:a16="http://schemas.microsoft.com/office/drawing/2014/main" id="{66411C1C-A170-461A-B28E-BC6559B01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0287" y="4545659"/>
            <a:ext cx="1208696" cy="12086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a:extLst>
              <a:ext uri="{FF2B5EF4-FFF2-40B4-BE49-F238E27FC236}">
                <a16:creationId xmlns:a16="http://schemas.microsoft.com/office/drawing/2014/main" id="{84055810-630D-44AB-988C-B76A8BB69E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3384" y="4536955"/>
            <a:ext cx="1158439" cy="1158439"/>
          </a:xfrm>
          <a:prstGeom prst="rect">
            <a:avLst/>
          </a:prstGeom>
          <a:noFill/>
          <a:extLst>
            <a:ext uri="{909E8E84-426E-40DD-AFC4-6F175D3DCCD1}">
              <a14:hiddenFill xmlns:a14="http://schemas.microsoft.com/office/drawing/2010/main">
                <a:solidFill>
                  <a:srgbClr val="FFFFFF"/>
                </a:solidFill>
              </a14:hiddenFill>
            </a:ext>
          </a:extLst>
        </p:spPr>
      </p:pic>
      <p:sp>
        <p:nvSpPr>
          <p:cNvPr id="24" name="Flowchart: Alternate Process 23">
            <a:extLst>
              <a:ext uri="{FF2B5EF4-FFF2-40B4-BE49-F238E27FC236}">
                <a16:creationId xmlns:a16="http://schemas.microsoft.com/office/drawing/2014/main" id="{786E5B32-09BB-4E0B-A2FB-7754273F3D86}"/>
              </a:ext>
            </a:extLst>
          </p:cNvPr>
          <p:cNvSpPr/>
          <p:nvPr/>
        </p:nvSpPr>
        <p:spPr bwMode="auto">
          <a:xfrm>
            <a:off x="639100" y="1386786"/>
            <a:ext cx="3932903" cy="2251627"/>
          </a:xfrm>
          <a:prstGeom prst="flowChartAlternateProcess">
            <a:avLst/>
          </a:prstGeom>
          <a:solidFill>
            <a:srgbClr val="DAF0FE"/>
          </a:solidFill>
          <a:ln w="38100" cap="flat" cmpd="sng" algn="ctr">
            <a:solidFill>
              <a:srgbClr val="0070C0"/>
            </a:solid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algn="ctr" eaLnBrk="0" fontAlgn="base" hangingPunct="0">
              <a:spcBef>
                <a:spcPct val="0"/>
              </a:spcBef>
              <a:spcAft>
                <a:spcPts val="1400"/>
              </a:spcAft>
            </a:pPr>
            <a:r>
              <a:rPr lang="en-US" sz="2400" b="1" dirty="0">
                <a:solidFill>
                  <a:schemeClr val="dk1"/>
                </a:solidFill>
                <a:latin typeface="Calibri" panose="020F0502020204030204" pitchFamily="34" charset="0"/>
                <a:cs typeface="Calibri" panose="020F0502020204030204" pitchFamily="34" charset="0"/>
              </a:rPr>
              <a:t>1. Caregiver Support and Public Awareness</a:t>
            </a:r>
          </a:p>
          <a:p>
            <a:pPr algn="ctr" eaLnBrk="0" fontAlgn="base" hangingPunct="0">
              <a:spcBef>
                <a:spcPct val="0"/>
              </a:spcBef>
              <a:spcAft>
                <a:spcPct val="0"/>
              </a:spcAft>
            </a:pPr>
            <a:r>
              <a:rPr lang="en-US"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Gained momentum on improving</a:t>
            </a:r>
          </a:p>
          <a:p>
            <a:pPr algn="ctr" eaLnBrk="0" fontAlgn="base" hangingPunct="0">
              <a:spcBef>
                <a:spcPct val="0"/>
              </a:spcBef>
              <a:spcAft>
                <a:spcPct val="0"/>
              </a:spcAft>
            </a:pPr>
            <a:r>
              <a:rPr lang="en-US"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awareness of available supports and services</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709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D6DF49-834D-46C6-9CD3-18EF67CA653E}"/>
              </a:ext>
            </a:extLst>
          </p:cNvPr>
          <p:cNvSpPr>
            <a:spLocks noGrp="1"/>
          </p:cNvSpPr>
          <p:nvPr>
            <p:ph idx="1"/>
          </p:nvPr>
        </p:nvSpPr>
        <p:spPr>
          <a:xfrm>
            <a:off x="304800" y="914403"/>
            <a:ext cx="8534400" cy="5378245"/>
          </a:xfrm>
        </p:spPr>
        <p:txBody>
          <a:bodyPr/>
          <a:lstStyle/>
          <a:p>
            <a:pPr marL="0" indent="0">
              <a:buNone/>
            </a:pPr>
            <a:endParaRPr lang="en-US" b="0" dirty="0"/>
          </a:p>
          <a:p>
            <a:pPr marL="0" indent="0">
              <a:buNone/>
            </a:pPr>
            <a:endParaRPr lang="en-US" sz="2000" dirty="0"/>
          </a:p>
          <a:p>
            <a:pPr marL="0" indent="0">
              <a:buNone/>
            </a:pPr>
            <a:endParaRPr lang="en-US" b="0" dirty="0"/>
          </a:p>
        </p:txBody>
      </p:sp>
      <p:sp>
        <p:nvSpPr>
          <p:cNvPr id="9" name="Rectangle 2">
            <a:extLst>
              <a:ext uri="{FF2B5EF4-FFF2-40B4-BE49-F238E27FC236}">
                <a16:creationId xmlns:a16="http://schemas.microsoft.com/office/drawing/2014/main" id="{6339510B-84A6-4BBA-90F0-7837F488E60F}"/>
              </a:ext>
            </a:extLst>
          </p:cNvPr>
          <p:cNvSpPr>
            <a:spLocks noChangeArrowheads="1"/>
          </p:cNvSpPr>
          <p:nvPr/>
        </p:nvSpPr>
        <p:spPr bwMode="auto">
          <a:xfrm>
            <a:off x="2689228" y="10853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a:extLst>
              <a:ext uri="{FF2B5EF4-FFF2-40B4-BE49-F238E27FC236}">
                <a16:creationId xmlns:a16="http://schemas.microsoft.com/office/drawing/2014/main" id="{EC91D0F9-B7CE-4AB1-AE53-33F5478B778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801835" y="1195947"/>
            <a:ext cx="3807532" cy="3069813"/>
          </a:xfrm>
          <a:prstGeom prst="rect">
            <a:avLst/>
          </a:prstGeom>
          <a:noFill/>
          <a:ln w="28575" cmpd="sng">
            <a:solidFill>
              <a:srgbClr val="0070C0"/>
            </a:solidFill>
            <a:miter lim="800000"/>
            <a:headEnd/>
            <a:tailEnd/>
          </a:ln>
          <a:effectLst/>
        </p:spPr>
      </p:pic>
      <p:sp>
        <p:nvSpPr>
          <p:cNvPr id="7" name="TextBox 6">
            <a:extLst>
              <a:ext uri="{FF2B5EF4-FFF2-40B4-BE49-F238E27FC236}">
                <a16:creationId xmlns:a16="http://schemas.microsoft.com/office/drawing/2014/main" id="{C5C8E1D9-004C-48A3-8A36-407158DFB072}"/>
              </a:ext>
            </a:extLst>
          </p:cNvPr>
          <p:cNvSpPr txBox="1"/>
          <p:nvPr/>
        </p:nvSpPr>
        <p:spPr>
          <a:xfrm>
            <a:off x="776750" y="201405"/>
            <a:ext cx="6617111" cy="523220"/>
          </a:xfrm>
          <a:prstGeom prst="rect">
            <a:avLst/>
          </a:prstGeom>
        </p:spPr>
        <p:txBody>
          <a:bodyPr wrap="square" rtlCol="0">
            <a:spAutoFit/>
          </a:bodyPr>
          <a:lstStyle/>
          <a:p>
            <a:r>
              <a:rPr lang="en-US" sz="2800" b="1" dirty="0">
                <a:solidFill>
                  <a:srgbClr val="FFC000"/>
                </a:solidFill>
                <a:latin typeface="Calibri" panose="020F0502020204030204" pitchFamily="34" charset="0"/>
                <a:cs typeface="Times New Roman" panose="02020603050405020304" pitchFamily="18" charset="0"/>
              </a:rPr>
              <a:t>Progress (Some Highlights)</a:t>
            </a:r>
          </a:p>
        </p:txBody>
      </p:sp>
      <p:sp>
        <p:nvSpPr>
          <p:cNvPr id="11" name="Flowchart: Alternate Process 10">
            <a:extLst>
              <a:ext uri="{FF2B5EF4-FFF2-40B4-BE49-F238E27FC236}">
                <a16:creationId xmlns:a16="http://schemas.microsoft.com/office/drawing/2014/main" id="{FABEB3C6-61D0-46C9-BA77-0E905509F118}"/>
              </a:ext>
            </a:extLst>
          </p:cNvPr>
          <p:cNvSpPr/>
          <p:nvPr/>
        </p:nvSpPr>
        <p:spPr bwMode="auto">
          <a:xfrm>
            <a:off x="324462" y="1163792"/>
            <a:ext cx="4247539" cy="3166807"/>
          </a:xfrm>
          <a:prstGeom prst="flowChartAlternateProcess">
            <a:avLst/>
          </a:prstGeom>
          <a:solidFill>
            <a:srgbClr val="DAF0FE"/>
          </a:solidFill>
          <a:ln w="38100" cap="flat" cmpd="sng" algn="ctr">
            <a:solidFill>
              <a:srgbClr val="0070C0"/>
            </a:solid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marL="344479" indent="-344479" algn="ctr" eaLnBrk="0" fontAlgn="base" hangingPunct="0">
              <a:spcBef>
                <a:spcPct val="0"/>
              </a:spcBef>
            </a:pPr>
            <a:r>
              <a:rPr lang="en-US" sz="2400" b="1" dirty="0">
                <a:solidFill>
                  <a:schemeClr val="dk1"/>
                </a:solidFill>
                <a:latin typeface="Calibri" panose="020F0502020204030204" pitchFamily="34" charset="0"/>
                <a:cs typeface="Calibri" panose="020F0502020204030204" pitchFamily="34" charset="0"/>
              </a:rPr>
              <a:t>2. </a:t>
            </a:r>
            <a:r>
              <a:rPr lang="en-US" sz="2400" b="1" dirty="0">
                <a:latin typeface="Calibri" panose="020F0502020204030204" pitchFamily="34" charset="0"/>
                <a:ea typeface="Calibri" panose="020F0502020204030204" pitchFamily="34" charset="0"/>
                <a:cs typeface="Times New Roman" panose="02020603050405020304" pitchFamily="18" charset="0"/>
              </a:rPr>
              <a:t>Diagnosis and</a:t>
            </a:r>
          </a:p>
          <a:p>
            <a:pPr marL="344479" indent="-344479" algn="ctr" eaLnBrk="0" fontAlgn="base" hangingPunct="0">
              <a:spcBef>
                <a:spcPct val="0"/>
              </a:spcBef>
              <a:spcAft>
                <a:spcPts val="1400"/>
              </a:spcAft>
            </a:pPr>
            <a:r>
              <a:rPr lang="en-US" sz="2400" b="1" dirty="0">
                <a:latin typeface="Calibri" panose="020F0502020204030204" pitchFamily="34" charset="0"/>
                <a:ea typeface="Calibri" panose="020F0502020204030204" pitchFamily="34" charset="0"/>
                <a:cs typeface="Times New Roman" panose="02020603050405020304" pitchFamily="18" charset="0"/>
              </a:rPr>
              <a:t> Services Navigation</a:t>
            </a:r>
          </a:p>
          <a:p>
            <a:pPr algn="ctr" eaLnBrk="0" fontAlgn="base" hangingPunct="0">
              <a:spcBef>
                <a:spcPct val="0"/>
              </a:spcBef>
              <a:spcAft>
                <a:spcPts val="1400"/>
              </a:spcAft>
            </a:pPr>
            <a:r>
              <a:rPr lang="en-US"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Implemented approaches to promote effective dementia screening and diagnosis; family engagement; and access to information, support, and care after a dementia diagnosis.</a:t>
            </a:r>
            <a:endParaRPr lang="en-US" sz="2400" b="1" dirty="0">
              <a:solidFill>
                <a:schemeClr val="dk1"/>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6FEFFFA-35B8-4908-B2CD-9AA56A71C15D}"/>
              </a:ext>
            </a:extLst>
          </p:cNvPr>
          <p:cNvSpPr txBox="1"/>
          <p:nvPr/>
        </p:nvSpPr>
        <p:spPr>
          <a:xfrm>
            <a:off x="360109" y="4465908"/>
            <a:ext cx="4211892" cy="1938992"/>
          </a:xfrm>
          <a:prstGeom prst="rect">
            <a:avLst/>
          </a:prstGeom>
          <a:solidFill>
            <a:srgbClr val="0070C0"/>
          </a:solid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Resources </a:t>
            </a:r>
          </a:p>
          <a:p>
            <a:r>
              <a:rPr lang="en-US" sz="2400" b="1" dirty="0">
                <a:solidFill>
                  <a:schemeClr val="bg1"/>
                </a:solidFill>
                <a:latin typeface="Calibri" panose="020F0502020204030204" pitchFamily="34" charset="0"/>
                <a:cs typeface="Calibri" panose="020F0502020204030204" pitchFamily="34" charset="0"/>
              </a:rPr>
              <a:t>on</a:t>
            </a:r>
          </a:p>
          <a:p>
            <a:r>
              <a:rPr lang="en-US" sz="2400" b="1" dirty="0">
                <a:solidFill>
                  <a:schemeClr val="bg1"/>
                </a:solidFill>
                <a:latin typeface="Calibri" panose="020F0502020204030204" pitchFamily="34" charset="0"/>
                <a:cs typeface="Calibri" panose="020F0502020204030204" pitchFamily="34" charset="0"/>
              </a:rPr>
              <a:t>Screening </a:t>
            </a:r>
          </a:p>
          <a:p>
            <a:r>
              <a:rPr lang="en-US" sz="2400" b="1" dirty="0">
                <a:solidFill>
                  <a:schemeClr val="bg1"/>
                </a:solidFill>
                <a:latin typeface="Calibri" panose="020F0502020204030204" pitchFamily="34" charset="0"/>
                <a:cs typeface="Calibri" panose="020F0502020204030204" pitchFamily="34" charset="0"/>
              </a:rPr>
              <a:t>and </a:t>
            </a:r>
          </a:p>
          <a:p>
            <a:r>
              <a:rPr lang="en-US" sz="2400" b="1" dirty="0">
                <a:solidFill>
                  <a:schemeClr val="bg1"/>
                </a:solidFill>
                <a:latin typeface="Calibri" panose="020F0502020204030204" pitchFamily="34" charset="0"/>
                <a:cs typeface="Calibri" panose="020F0502020204030204" pitchFamily="34" charset="0"/>
              </a:rPr>
              <a:t>Diagnosis</a:t>
            </a:r>
            <a:endParaRPr lang="en-US" sz="2400" b="1" dirty="0">
              <a:solidFill>
                <a:schemeClr val="dk1"/>
              </a:solidFill>
              <a:latin typeface="Calibri" panose="020F0502020204030204" pitchFamily="34" charset="0"/>
              <a:cs typeface="Calibri" panose="020F0502020204030204" pitchFamily="34" charset="0"/>
            </a:endParaRPr>
          </a:p>
        </p:txBody>
      </p:sp>
      <p:pic>
        <p:nvPicPr>
          <p:cNvPr id="12" name="Picture 2">
            <a:extLst>
              <a:ext uri="{FF2B5EF4-FFF2-40B4-BE49-F238E27FC236}">
                <a16:creationId xmlns:a16="http://schemas.microsoft.com/office/drawing/2014/main" id="{49E77B43-FAC4-4627-9F6C-2114F8920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687" y="4640744"/>
            <a:ext cx="2229477" cy="165190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F571511-0E7C-4D2F-9864-F88B913E5951}"/>
              </a:ext>
            </a:extLst>
          </p:cNvPr>
          <p:cNvSpPr txBox="1"/>
          <p:nvPr/>
        </p:nvSpPr>
        <p:spPr>
          <a:xfrm>
            <a:off x="4801834" y="4455992"/>
            <a:ext cx="3982059" cy="1938992"/>
          </a:xfrm>
          <a:prstGeom prst="rect">
            <a:avLst/>
          </a:prstGeom>
          <a:solidFill>
            <a:srgbClr val="0070C0"/>
          </a:solid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Formal </a:t>
            </a:r>
          </a:p>
          <a:p>
            <a:r>
              <a:rPr lang="en-US" sz="2400" b="1" dirty="0">
                <a:solidFill>
                  <a:schemeClr val="bg1"/>
                </a:solidFill>
                <a:latin typeface="Calibri" panose="020F0502020204030204" pitchFamily="34" charset="0"/>
                <a:cs typeface="Calibri" panose="020F0502020204030204" pitchFamily="34" charset="0"/>
              </a:rPr>
              <a:t>Guidance </a:t>
            </a:r>
          </a:p>
          <a:p>
            <a:r>
              <a:rPr lang="en-US" sz="2400" b="1" dirty="0">
                <a:solidFill>
                  <a:schemeClr val="bg1"/>
                </a:solidFill>
                <a:latin typeface="Calibri" panose="020F0502020204030204" pitchFamily="34" charset="0"/>
                <a:cs typeface="Calibri" panose="020F0502020204030204" pitchFamily="34" charset="0"/>
              </a:rPr>
              <a:t>on Informing </a:t>
            </a:r>
          </a:p>
          <a:p>
            <a:r>
              <a:rPr lang="en-US" sz="2400" b="1" dirty="0">
                <a:solidFill>
                  <a:schemeClr val="bg1"/>
                </a:solidFill>
                <a:latin typeface="Calibri" panose="020F0502020204030204" pitchFamily="34" charset="0"/>
                <a:cs typeface="Calibri" panose="020F0502020204030204" pitchFamily="34" charset="0"/>
              </a:rPr>
              <a:t>Families of </a:t>
            </a:r>
          </a:p>
          <a:p>
            <a:r>
              <a:rPr lang="en-US" sz="2400" b="1" dirty="0">
                <a:solidFill>
                  <a:schemeClr val="bg1"/>
                </a:solidFill>
                <a:latin typeface="Calibri" panose="020F0502020204030204" pitchFamily="34" charset="0"/>
                <a:cs typeface="Calibri" panose="020F0502020204030204" pitchFamily="34" charset="0"/>
              </a:rPr>
              <a:t>Diagnosis</a:t>
            </a:r>
          </a:p>
        </p:txBody>
      </p:sp>
      <p:pic>
        <p:nvPicPr>
          <p:cNvPr id="14" name="Picture 2">
            <a:extLst>
              <a:ext uri="{FF2B5EF4-FFF2-40B4-BE49-F238E27FC236}">
                <a16:creationId xmlns:a16="http://schemas.microsoft.com/office/drawing/2014/main" id="{2340C457-9B4E-4A3A-8DFD-33D672B2BB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7111" y="4640745"/>
            <a:ext cx="1992256" cy="1561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546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D6DF49-834D-46C6-9CD3-18EF67CA653E}"/>
              </a:ext>
            </a:extLst>
          </p:cNvPr>
          <p:cNvSpPr>
            <a:spLocks noGrp="1"/>
          </p:cNvSpPr>
          <p:nvPr>
            <p:ph idx="1"/>
          </p:nvPr>
        </p:nvSpPr>
        <p:spPr>
          <a:xfrm>
            <a:off x="304800" y="914401"/>
            <a:ext cx="8534400" cy="6243484"/>
          </a:xfrm>
        </p:spPr>
        <p:txBody>
          <a:bodyPr/>
          <a:lstStyle/>
          <a:p>
            <a:pPr marL="0" indent="0">
              <a:buNone/>
            </a:pPr>
            <a:endParaRPr lang="en-US" b="0" dirty="0"/>
          </a:p>
          <a:p>
            <a:pPr marL="0" indent="0">
              <a:buNone/>
            </a:pPr>
            <a:endParaRPr lang="en-US" sz="2000" dirty="0"/>
          </a:p>
          <a:p>
            <a:pPr marL="0" indent="0">
              <a:buNone/>
            </a:pPr>
            <a:endParaRPr lang="en-US" b="0" dirty="0"/>
          </a:p>
        </p:txBody>
      </p:sp>
      <p:pic>
        <p:nvPicPr>
          <p:cNvPr id="6" name="Picture 5" descr="collage of  19 varied and diverse vibrant people over 50">
            <a:extLst>
              <a:ext uri="{FF2B5EF4-FFF2-40B4-BE49-F238E27FC236}">
                <a16:creationId xmlns:a16="http://schemas.microsoft.com/office/drawing/2014/main" id="{9E7388D7-8545-40B6-A17F-34213015EAD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39060" y="1120879"/>
            <a:ext cx="4060723" cy="3053055"/>
          </a:xfrm>
          <a:prstGeom prst="rect">
            <a:avLst/>
          </a:prstGeom>
          <a:noFill/>
          <a:ln w="28575">
            <a:solidFill>
              <a:srgbClr val="0070C0"/>
            </a:solidFill>
          </a:ln>
        </p:spPr>
      </p:pic>
      <p:sp>
        <p:nvSpPr>
          <p:cNvPr id="8" name="TextBox 7">
            <a:extLst>
              <a:ext uri="{FF2B5EF4-FFF2-40B4-BE49-F238E27FC236}">
                <a16:creationId xmlns:a16="http://schemas.microsoft.com/office/drawing/2014/main" id="{66602C7C-9C1D-4AEA-B33C-53AC6852C7C3}"/>
              </a:ext>
            </a:extLst>
          </p:cNvPr>
          <p:cNvSpPr txBox="1"/>
          <p:nvPr/>
        </p:nvSpPr>
        <p:spPr>
          <a:xfrm>
            <a:off x="796414" y="210339"/>
            <a:ext cx="6617111" cy="523220"/>
          </a:xfrm>
          <a:prstGeom prst="rect">
            <a:avLst/>
          </a:prstGeom>
        </p:spPr>
        <p:txBody>
          <a:bodyPr wrap="square" rtlCol="0">
            <a:spAutoFit/>
          </a:bodyPr>
          <a:lstStyle/>
          <a:p>
            <a:r>
              <a:rPr lang="en-US" sz="2800" b="1" dirty="0">
                <a:solidFill>
                  <a:srgbClr val="FFC000"/>
                </a:solidFill>
                <a:latin typeface="Calibri" panose="020F0502020204030204" pitchFamily="34" charset="0"/>
                <a:cs typeface="Times New Roman" panose="02020603050405020304" pitchFamily="18" charset="0"/>
              </a:rPr>
              <a:t>Progress (Some Highlights)</a:t>
            </a:r>
          </a:p>
        </p:txBody>
      </p:sp>
      <p:sp>
        <p:nvSpPr>
          <p:cNvPr id="9" name="Flowchart: Alternate Process 8">
            <a:extLst>
              <a:ext uri="{FF2B5EF4-FFF2-40B4-BE49-F238E27FC236}">
                <a16:creationId xmlns:a16="http://schemas.microsoft.com/office/drawing/2014/main" id="{42A44B62-DABE-45D7-9B1C-4FECBB4C46F8}"/>
              </a:ext>
            </a:extLst>
          </p:cNvPr>
          <p:cNvSpPr/>
          <p:nvPr/>
        </p:nvSpPr>
        <p:spPr bwMode="auto">
          <a:xfrm>
            <a:off x="417871" y="1041402"/>
            <a:ext cx="3991900" cy="3166807"/>
          </a:xfrm>
          <a:prstGeom prst="flowChartAlternateProcess">
            <a:avLst/>
          </a:prstGeom>
          <a:solidFill>
            <a:srgbClr val="DAF0FE"/>
          </a:solidFill>
          <a:ln w="38100" cap="flat" cmpd="sng" algn="ctr">
            <a:solidFill>
              <a:srgbClr val="0070C0"/>
            </a:solid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marL="344479" indent="-344479" eaLnBrk="0" fontAlgn="base" hangingPunct="0">
              <a:spcBef>
                <a:spcPct val="0"/>
              </a:spcBef>
              <a:spcAft>
                <a:spcPts val="1400"/>
              </a:spcAft>
            </a:pPr>
            <a:r>
              <a:rPr lang="en-US" sz="2400" b="1" dirty="0">
                <a:solidFill>
                  <a:schemeClr val="dk1"/>
                </a:solidFill>
                <a:latin typeface="Calibri" panose="020F0502020204030204" pitchFamily="34" charset="0"/>
                <a:ea typeface="Calibri" panose="020F0502020204030204" pitchFamily="34" charset="0"/>
                <a:cs typeface="Calibri" panose="020F0502020204030204" pitchFamily="34" charset="0"/>
              </a:rPr>
              <a:t>3. </a:t>
            </a:r>
            <a:r>
              <a:rPr lang="en-US" sz="2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Equitable Access and Care</a:t>
            </a:r>
          </a:p>
          <a:p>
            <a:pPr algn="ctr" eaLnBrk="0" fontAlgn="base" hangingPunct="0">
              <a:spcBef>
                <a:spcPct val="0"/>
              </a:spcBef>
            </a:pPr>
            <a:r>
              <a:rPr lang="en-US"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Implemented important first  steps toward advancing the Council’s goal of equitable  and</a:t>
            </a:r>
          </a:p>
          <a:p>
            <a:pPr algn="ctr" eaLnBrk="0" fontAlgn="base" hangingPunct="0">
              <a:spcBef>
                <a:spcPct val="0"/>
              </a:spcBef>
            </a:pPr>
            <a:r>
              <a:rPr lang="en-US"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inclusive access to dementia</a:t>
            </a:r>
          </a:p>
          <a:p>
            <a:pPr algn="ctr" eaLnBrk="0" fontAlgn="base" hangingPunct="0">
              <a:spcBef>
                <a:spcPct val="0"/>
              </a:spcBef>
            </a:pPr>
            <a:r>
              <a:rPr lang="en-US"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information, care planning, health care, support, and services.</a:t>
            </a:r>
          </a:p>
        </p:txBody>
      </p:sp>
      <p:sp>
        <p:nvSpPr>
          <p:cNvPr id="10" name="TextBox 9">
            <a:extLst>
              <a:ext uri="{FF2B5EF4-FFF2-40B4-BE49-F238E27FC236}">
                <a16:creationId xmlns:a16="http://schemas.microsoft.com/office/drawing/2014/main" id="{C866E2C3-10D1-447C-9575-EE214DFB925A}"/>
              </a:ext>
            </a:extLst>
          </p:cNvPr>
          <p:cNvSpPr txBox="1"/>
          <p:nvPr/>
        </p:nvSpPr>
        <p:spPr>
          <a:xfrm>
            <a:off x="417871" y="4511439"/>
            <a:ext cx="3877756" cy="1938992"/>
          </a:xfrm>
          <a:prstGeom prst="rect">
            <a:avLst/>
          </a:prstGeom>
          <a:solidFill>
            <a:srgbClr val="0070C0"/>
          </a:solid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Recruited </a:t>
            </a:r>
          </a:p>
          <a:p>
            <a:r>
              <a:rPr lang="en-US" sz="2400" b="1" dirty="0">
                <a:solidFill>
                  <a:schemeClr val="bg1"/>
                </a:solidFill>
                <a:latin typeface="Calibri" panose="020F0502020204030204" pitchFamily="34" charset="0"/>
                <a:cs typeface="Calibri" panose="020F0502020204030204" pitchFamily="34" charset="0"/>
              </a:rPr>
              <a:t>Over </a:t>
            </a:r>
          </a:p>
          <a:p>
            <a:r>
              <a:rPr lang="en-US" sz="2400" b="1" dirty="0">
                <a:solidFill>
                  <a:schemeClr val="bg1"/>
                </a:solidFill>
                <a:latin typeface="Calibri" panose="020F0502020204030204" pitchFamily="34" charset="0"/>
                <a:cs typeface="Calibri" panose="020F0502020204030204" pitchFamily="34" charset="0"/>
              </a:rPr>
              <a:t>20 individuals </a:t>
            </a:r>
          </a:p>
          <a:p>
            <a:r>
              <a:rPr lang="en-US" sz="2400" b="1" dirty="0">
                <a:solidFill>
                  <a:schemeClr val="bg1"/>
                </a:solidFill>
                <a:latin typeface="Calibri" panose="020F0502020204030204" pitchFamily="34" charset="0"/>
                <a:cs typeface="Calibri" panose="020F0502020204030204" pitchFamily="34" charset="0"/>
              </a:rPr>
              <a:t>to Advise </a:t>
            </a:r>
          </a:p>
          <a:p>
            <a:r>
              <a:rPr lang="en-US" sz="2400" b="1" dirty="0">
                <a:solidFill>
                  <a:schemeClr val="bg1"/>
                </a:solidFill>
                <a:latin typeface="Calibri" panose="020F0502020204030204" pitchFamily="34" charset="0"/>
                <a:cs typeface="Calibri" panose="020F0502020204030204" pitchFamily="34" charset="0"/>
              </a:rPr>
              <a:t>Council</a:t>
            </a:r>
            <a:endParaRPr lang="en-US" sz="2400" b="1" dirty="0">
              <a:solidFill>
                <a:srgbClr val="00206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EA1C4019-21DC-4F15-9C0F-01C59044CA0D}"/>
              </a:ext>
            </a:extLst>
          </p:cNvPr>
          <p:cNvSpPr txBox="1"/>
          <p:nvPr/>
        </p:nvSpPr>
        <p:spPr>
          <a:xfrm>
            <a:off x="4612713" y="4511439"/>
            <a:ext cx="4113419" cy="1938992"/>
          </a:xfrm>
          <a:prstGeom prst="rect">
            <a:avLst/>
          </a:prstGeom>
          <a:solidFill>
            <a:srgbClr val="0070C0"/>
          </a:solid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Began </a:t>
            </a:r>
          </a:p>
          <a:p>
            <a:r>
              <a:rPr lang="en-US" sz="2400" b="1" dirty="0">
                <a:solidFill>
                  <a:schemeClr val="bg1"/>
                </a:solidFill>
                <a:latin typeface="Calibri" panose="020F0502020204030204" pitchFamily="34" charset="0"/>
                <a:cs typeface="Calibri" panose="020F0502020204030204" pitchFamily="34" charset="0"/>
              </a:rPr>
              <a:t>Identifying </a:t>
            </a:r>
          </a:p>
          <a:p>
            <a:r>
              <a:rPr lang="en-US" sz="2400" b="1" dirty="0">
                <a:solidFill>
                  <a:schemeClr val="bg1"/>
                </a:solidFill>
                <a:latin typeface="Calibri" panose="020F0502020204030204" pitchFamily="34" charset="0"/>
                <a:cs typeface="Calibri" panose="020F0502020204030204" pitchFamily="34" charset="0"/>
              </a:rPr>
              <a:t>Barriers Faced by  </a:t>
            </a:r>
          </a:p>
          <a:p>
            <a:r>
              <a:rPr lang="en-US" sz="2400" b="1" dirty="0">
                <a:solidFill>
                  <a:schemeClr val="bg1"/>
                </a:solidFill>
                <a:latin typeface="Calibri" panose="020F0502020204030204" pitchFamily="34" charset="0"/>
                <a:cs typeface="Calibri" panose="020F0502020204030204" pitchFamily="34" charset="0"/>
              </a:rPr>
              <a:t>Young People </a:t>
            </a:r>
          </a:p>
          <a:p>
            <a:r>
              <a:rPr lang="en-US" sz="2400" b="1" dirty="0">
                <a:solidFill>
                  <a:schemeClr val="bg1"/>
                </a:solidFill>
                <a:latin typeface="Calibri" panose="020F0502020204030204" pitchFamily="34" charset="0"/>
                <a:cs typeface="Calibri" panose="020F0502020204030204" pitchFamily="34" charset="0"/>
              </a:rPr>
              <a:t>with Dementia</a:t>
            </a:r>
            <a:endParaRPr lang="en-US" sz="2000" b="1" dirty="0">
              <a:solidFill>
                <a:srgbClr val="002060"/>
              </a:solidFill>
              <a:latin typeface="Calibri" panose="020F0502020204030204" pitchFamily="34" charset="0"/>
              <a:cs typeface="Calibri" panose="020F0502020204030204" pitchFamily="34" charset="0"/>
            </a:endParaRPr>
          </a:p>
        </p:txBody>
      </p:sp>
      <p:pic>
        <p:nvPicPr>
          <p:cNvPr id="13" name="Picture 2">
            <a:extLst>
              <a:ext uri="{FF2B5EF4-FFF2-40B4-BE49-F238E27FC236}">
                <a16:creationId xmlns:a16="http://schemas.microsoft.com/office/drawing/2014/main" id="{9FA36F8B-A086-445C-952D-5A87DA732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3010" y="4708237"/>
            <a:ext cx="1484665" cy="15454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AAB8F420-D8DA-407D-906C-EBB9382F2F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5070" y="4687957"/>
            <a:ext cx="1678635" cy="1585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320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D6DF49-834D-46C6-9CD3-18EF67CA653E}"/>
              </a:ext>
            </a:extLst>
          </p:cNvPr>
          <p:cNvSpPr>
            <a:spLocks noGrp="1"/>
          </p:cNvSpPr>
          <p:nvPr>
            <p:ph idx="1"/>
          </p:nvPr>
        </p:nvSpPr>
        <p:spPr>
          <a:xfrm>
            <a:off x="304800" y="914403"/>
            <a:ext cx="8534400" cy="4876801"/>
          </a:xfrm>
        </p:spPr>
        <p:txBody>
          <a:bodyPr/>
          <a:lstStyle/>
          <a:p>
            <a:pPr marL="0" indent="0">
              <a:buNone/>
            </a:pPr>
            <a:endParaRPr lang="en-US" b="0" dirty="0"/>
          </a:p>
          <a:p>
            <a:pPr marL="0" indent="0">
              <a:buNone/>
            </a:pPr>
            <a:endParaRPr lang="en-US" sz="2000" dirty="0"/>
          </a:p>
          <a:p>
            <a:pPr marL="0" indent="0">
              <a:buNone/>
            </a:pPr>
            <a:endParaRPr lang="en-US" b="0" dirty="0"/>
          </a:p>
        </p:txBody>
      </p:sp>
      <p:pic>
        <p:nvPicPr>
          <p:cNvPr id="6" name="Picture 5" descr="Graphical user interface&#10;&#10;Description automatically generated">
            <a:extLst>
              <a:ext uri="{FF2B5EF4-FFF2-40B4-BE49-F238E27FC236}">
                <a16:creationId xmlns:a16="http://schemas.microsoft.com/office/drawing/2014/main" id="{96598363-065E-4475-AFF5-1AD8E4677A2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35299" y="1071717"/>
            <a:ext cx="4253065" cy="2893571"/>
          </a:xfrm>
          <a:prstGeom prst="rect">
            <a:avLst/>
          </a:prstGeom>
          <a:noFill/>
          <a:ln w="38100">
            <a:solidFill>
              <a:srgbClr val="0070C0"/>
            </a:solidFill>
          </a:ln>
        </p:spPr>
      </p:pic>
      <p:sp>
        <p:nvSpPr>
          <p:cNvPr id="9" name="TextBox 8">
            <a:extLst>
              <a:ext uri="{FF2B5EF4-FFF2-40B4-BE49-F238E27FC236}">
                <a16:creationId xmlns:a16="http://schemas.microsoft.com/office/drawing/2014/main" id="{9FFB519E-916B-4E81-B767-302D1E2C446B}"/>
              </a:ext>
            </a:extLst>
          </p:cNvPr>
          <p:cNvSpPr txBox="1"/>
          <p:nvPr/>
        </p:nvSpPr>
        <p:spPr>
          <a:xfrm>
            <a:off x="814166" y="217712"/>
            <a:ext cx="6617111" cy="523220"/>
          </a:xfrm>
          <a:prstGeom prst="rect">
            <a:avLst/>
          </a:prstGeom>
        </p:spPr>
        <p:txBody>
          <a:bodyPr wrap="square" rtlCol="0">
            <a:spAutoFit/>
          </a:bodyPr>
          <a:lstStyle/>
          <a:p>
            <a:r>
              <a:rPr lang="en-US" sz="2800" b="1" dirty="0">
                <a:solidFill>
                  <a:srgbClr val="FFC000"/>
                </a:solidFill>
                <a:latin typeface="Calibri" panose="020F0502020204030204" pitchFamily="34" charset="0"/>
                <a:cs typeface="Times New Roman" panose="02020603050405020304" pitchFamily="18" charset="0"/>
              </a:rPr>
              <a:t>Progress (Some Highlights)</a:t>
            </a:r>
          </a:p>
        </p:txBody>
      </p:sp>
      <p:sp>
        <p:nvSpPr>
          <p:cNvPr id="10" name="Flowchart: Alternate Process 9">
            <a:extLst>
              <a:ext uri="{FF2B5EF4-FFF2-40B4-BE49-F238E27FC236}">
                <a16:creationId xmlns:a16="http://schemas.microsoft.com/office/drawing/2014/main" id="{D60B94CA-85DB-4819-8E8A-41E8C1DA77DA}"/>
              </a:ext>
            </a:extLst>
          </p:cNvPr>
          <p:cNvSpPr/>
          <p:nvPr/>
        </p:nvSpPr>
        <p:spPr bwMode="auto">
          <a:xfrm>
            <a:off x="318245" y="1066800"/>
            <a:ext cx="4035531" cy="2911239"/>
          </a:xfrm>
          <a:prstGeom prst="flowChartAlternateProcess">
            <a:avLst/>
          </a:prstGeom>
          <a:solidFill>
            <a:srgbClr val="DAF0FE"/>
          </a:solidFill>
          <a:ln w="38100" cap="flat" cmpd="sng" algn="ctr">
            <a:solidFill>
              <a:srgbClr val="0070C0"/>
            </a:solid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marL="344479" indent="-344479" eaLnBrk="0" fontAlgn="base" hangingPunct="0">
              <a:spcBef>
                <a:spcPct val="0"/>
              </a:spcBef>
              <a:spcAft>
                <a:spcPts val="1400"/>
              </a:spcAft>
            </a:pPr>
            <a:r>
              <a:rPr lang="en-US" sz="2400" b="1" dirty="0">
                <a:solidFill>
                  <a:schemeClr val="dk1"/>
                </a:solidFill>
                <a:latin typeface="Calibri" panose="020F0502020204030204" pitchFamily="34" charset="0"/>
                <a:ea typeface="Calibri" panose="020F0502020204030204" pitchFamily="34" charset="0"/>
                <a:cs typeface="Calibri" panose="020F0502020204030204" pitchFamily="34" charset="0"/>
              </a:rPr>
              <a:t>4. Physical Infrastructure</a:t>
            </a:r>
          </a:p>
          <a:p>
            <a:pPr algn="ctr" eaLnBrk="0" fontAlgn="base" hangingPunct="0">
              <a:spcBef>
                <a:spcPct val="0"/>
              </a:spcBef>
            </a:pPr>
            <a:r>
              <a:rPr lang="en-US" sz="2000" b="1" dirty="0">
                <a:solidFill>
                  <a:srgbClr val="000000"/>
                </a:solidFill>
                <a:latin typeface="Calibri" panose="020F0502020204030204" pitchFamily="34" charset="0"/>
                <a:cs typeface="Times New Roman" panose="02020603050405020304" pitchFamily="18" charset="0"/>
              </a:rPr>
              <a:t>Made significant progress describing the characteristics </a:t>
            </a:r>
          </a:p>
          <a:p>
            <a:pPr algn="ctr" eaLnBrk="0" fontAlgn="base" hangingPunct="0">
              <a:spcBef>
                <a:spcPct val="0"/>
              </a:spcBef>
            </a:pPr>
            <a:r>
              <a:rPr lang="en-US" sz="2000" b="1" dirty="0">
                <a:solidFill>
                  <a:srgbClr val="000000"/>
                </a:solidFill>
                <a:latin typeface="Calibri" panose="020F0502020204030204" pitchFamily="34" charset="0"/>
                <a:cs typeface="Times New Roman" panose="02020603050405020304" pitchFamily="18" charset="0"/>
              </a:rPr>
              <a:t>of dementia-friendly physical infrastructure with a focus </a:t>
            </a:r>
          </a:p>
          <a:p>
            <a:pPr algn="ctr" eaLnBrk="0" fontAlgn="base" hangingPunct="0">
              <a:spcBef>
                <a:spcPct val="0"/>
              </a:spcBef>
            </a:pPr>
            <a:r>
              <a:rPr lang="en-US" sz="2000" b="1" dirty="0">
                <a:solidFill>
                  <a:srgbClr val="000000"/>
                </a:solidFill>
                <a:latin typeface="Calibri" panose="020F0502020204030204" pitchFamily="34" charset="0"/>
                <a:cs typeface="Times New Roman" panose="02020603050405020304" pitchFamily="18" charset="0"/>
              </a:rPr>
              <a:t>on safety, wayfinding, and community engagement.</a:t>
            </a:r>
            <a:endParaRPr lang="en-US"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4375CE7C-11E4-4CEC-96AF-A5BAFE1F4DE7}"/>
              </a:ext>
            </a:extLst>
          </p:cNvPr>
          <p:cNvSpPr txBox="1"/>
          <p:nvPr/>
        </p:nvSpPr>
        <p:spPr>
          <a:xfrm>
            <a:off x="274619" y="4145206"/>
            <a:ext cx="4079159" cy="2308324"/>
          </a:xfrm>
          <a:prstGeom prst="rect">
            <a:avLst/>
          </a:prstGeom>
          <a:solidFill>
            <a:srgbClr val="0070C0"/>
          </a:solidFill>
          <a:ln>
            <a:solidFill>
              <a:srgbClr val="0070C0"/>
            </a:solidFill>
          </a:ln>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Developed </a:t>
            </a:r>
          </a:p>
          <a:p>
            <a:r>
              <a:rPr lang="en-US" sz="2400" b="1" dirty="0">
                <a:solidFill>
                  <a:schemeClr val="bg1"/>
                </a:solidFill>
                <a:latin typeface="Calibri" panose="020F0502020204030204" pitchFamily="34" charset="0"/>
                <a:cs typeface="Calibri" panose="020F0502020204030204" pitchFamily="34" charset="0"/>
              </a:rPr>
              <a:t>Draft Guide </a:t>
            </a:r>
          </a:p>
          <a:p>
            <a:r>
              <a:rPr lang="en-US" sz="2400" b="1" dirty="0">
                <a:solidFill>
                  <a:schemeClr val="bg1"/>
                </a:solidFill>
                <a:latin typeface="Calibri" panose="020F0502020204030204" pitchFamily="34" charset="0"/>
                <a:cs typeface="Calibri" panose="020F0502020204030204" pitchFamily="34" charset="0"/>
              </a:rPr>
              <a:t>with Dementia </a:t>
            </a:r>
          </a:p>
          <a:p>
            <a:r>
              <a:rPr lang="en-US" sz="2400" b="1" dirty="0">
                <a:solidFill>
                  <a:schemeClr val="bg1"/>
                </a:solidFill>
                <a:latin typeface="Calibri" panose="020F0502020204030204" pitchFamily="34" charset="0"/>
                <a:cs typeface="Calibri" panose="020F0502020204030204" pitchFamily="34" charset="0"/>
              </a:rPr>
              <a:t>Friendly </a:t>
            </a:r>
          </a:p>
          <a:p>
            <a:r>
              <a:rPr lang="en-US" sz="2400" b="1" dirty="0">
                <a:solidFill>
                  <a:schemeClr val="bg1"/>
                </a:solidFill>
                <a:latin typeface="Calibri" panose="020F0502020204030204" pitchFamily="34" charset="0"/>
                <a:cs typeface="Calibri" panose="020F0502020204030204" pitchFamily="34" charset="0"/>
              </a:rPr>
              <a:t>Design </a:t>
            </a:r>
          </a:p>
          <a:p>
            <a:r>
              <a:rPr lang="en-US" sz="2400" b="1" dirty="0">
                <a:solidFill>
                  <a:schemeClr val="bg1"/>
                </a:solidFill>
                <a:latin typeface="Calibri" panose="020F0502020204030204" pitchFamily="34" charset="0"/>
                <a:cs typeface="Calibri" panose="020F0502020204030204" pitchFamily="34" charset="0"/>
              </a:rPr>
              <a:t>Considerations</a:t>
            </a:r>
            <a:endParaRPr lang="en-US" sz="2400" b="1" dirty="0">
              <a:solidFill>
                <a:schemeClr val="dk1"/>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88F0821F-32C4-4B62-8DAA-E469120DB308}"/>
              </a:ext>
            </a:extLst>
          </p:cNvPr>
          <p:cNvSpPr txBox="1"/>
          <p:nvPr/>
        </p:nvSpPr>
        <p:spPr>
          <a:xfrm>
            <a:off x="4526454" y="4145206"/>
            <a:ext cx="4361908" cy="2308324"/>
          </a:xfrm>
          <a:prstGeom prst="rect">
            <a:avLst/>
          </a:prstGeom>
          <a:solidFill>
            <a:srgbClr val="0070C0"/>
          </a:solidFill>
          <a:ln>
            <a:solidFill>
              <a:srgbClr val="0070C0"/>
            </a:solidFill>
          </a:ln>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Provided Guidance </a:t>
            </a:r>
          </a:p>
          <a:p>
            <a:r>
              <a:rPr lang="en-US" sz="2400" b="1" dirty="0">
                <a:solidFill>
                  <a:schemeClr val="bg1"/>
                </a:solidFill>
                <a:latin typeface="Calibri" panose="020F0502020204030204" pitchFamily="34" charset="0"/>
                <a:cs typeface="Calibri" panose="020F0502020204030204" pitchFamily="34" charset="0"/>
              </a:rPr>
              <a:t>to Applicants for</a:t>
            </a:r>
          </a:p>
          <a:p>
            <a:r>
              <a:rPr lang="en-US" sz="2400" b="1" dirty="0">
                <a:solidFill>
                  <a:schemeClr val="bg1"/>
                </a:solidFill>
                <a:latin typeface="Calibri" panose="020F0502020204030204" pitchFamily="34" charset="0"/>
                <a:cs typeface="Calibri" panose="020F0502020204030204" pitchFamily="34" charset="0"/>
              </a:rPr>
              <a:t>Grant Funding </a:t>
            </a:r>
          </a:p>
          <a:p>
            <a:r>
              <a:rPr lang="en-US" sz="2400" b="1" dirty="0">
                <a:solidFill>
                  <a:schemeClr val="bg1"/>
                </a:solidFill>
                <a:latin typeface="Calibri" panose="020F0502020204030204" pitchFamily="34" charset="0"/>
                <a:cs typeface="Calibri" panose="020F0502020204030204" pitchFamily="34" charset="0"/>
              </a:rPr>
              <a:t>from </a:t>
            </a:r>
            <a:r>
              <a:rPr lang="en-US" sz="2400" b="1" dirty="0" err="1">
                <a:solidFill>
                  <a:schemeClr val="bg1"/>
                </a:solidFill>
                <a:latin typeface="Calibri" panose="020F0502020204030204" pitchFamily="34" charset="0"/>
                <a:cs typeface="Calibri" panose="020F0502020204030204" pitchFamily="34" charset="0"/>
              </a:rPr>
              <a:t>MassDOT’s</a:t>
            </a:r>
            <a:endParaRPr lang="en-US" sz="2400" b="1" dirty="0">
              <a:solidFill>
                <a:schemeClr val="bg1"/>
              </a:solidFill>
              <a:latin typeface="Calibri" panose="020F0502020204030204" pitchFamily="34" charset="0"/>
              <a:cs typeface="Calibri" panose="020F0502020204030204" pitchFamily="34" charset="0"/>
            </a:endParaRPr>
          </a:p>
          <a:p>
            <a:r>
              <a:rPr lang="en-US" sz="2400" b="1" dirty="0">
                <a:solidFill>
                  <a:schemeClr val="bg1"/>
                </a:solidFill>
                <a:latin typeface="Calibri" panose="020F0502020204030204" pitchFamily="34" charset="0"/>
                <a:cs typeface="Calibri" panose="020F0502020204030204" pitchFamily="34" charset="0"/>
              </a:rPr>
              <a:t>Shared Streets and</a:t>
            </a:r>
          </a:p>
          <a:p>
            <a:r>
              <a:rPr lang="en-US" sz="2400" b="1" dirty="0">
                <a:solidFill>
                  <a:schemeClr val="bg1"/>
                </a:solidFill>
                <a:latin typeface="Calibri" panose="020F0502020204030204" pitchFamily="34" charset="0"/>
                <a:cs typeface="Calibri" panose="020F0502020204030204" pitchFamily="34" charset="0"/>
              </a:rPr>
              <a:t>Spaces Program  </a:t>
            </a:r>
          </a:p>
        </p:txBody>
      </p:sp>
      <p:pic>
        <p:nvPicPr>
          <p:cNvPr id="15" name="Picture 2">
            <a:extLst>
              <a:ext uri="{FF2B5EF4-FFF2-40B4-BE49-F238E27FC236}">
                <a16:creationId xmlns:a16="http://schemas.microsoft.com/office/drawing/2014/main" id="{6EC302CF-0EDA-43DD-83B2-135E6C324B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6893" y="4320780"/>
            <a:ext cx="1694149" cy="19571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A4ABE5E7-225E-4CF1-8F10-2A2349C04B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9227" y="4320780"/>
            <a:ext cx="1671484" cy="195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17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D6DF49-834D-46C6-9CD3-18EF67CA653E}"/>
              </a:ext>
            </a:extLst>
          </p:cNvPr>
          <p:cNvSpPr>
            <a:spLocks noGrp="1"/>
          </p:cNvSpPr>
          <p:nvPr>
            <p:ph idx="1"/>
          </p:nvPr>
        </p:nvSpPr>
        <p:spPr>
          <a:xfrm>
            <a:off x="304800" y="914403"/>
            <a:ext cx="8534400" cy="4876801"/>
          </a:xfrm>
        </p:spPr>
        <p:txBody>
          <a:bodyPr/>
          <a:lstStyle/>
          <a:p>
            <a:pPr marL="0" indent="0">
              <a:buNone/>
            </a:pPr>
            <a:endParaRPr lang="en-US" b="0" dirty="0"/>
          </a:p>
          <a:p>
            <a:pPr marL="0" indent="0">
              <a:buNone/>
            </a:pPr>
            <a:endParaRPr lang="en-US" sz="2000" dirty="0"/>
          </a:p>
          <a:p>
            <a:pPr marL="0" indent="0">
              <a:buNone/>
            </a:pPr>
            <a:endParaRPr lang="en-US" b="0" dirty="0"/>
          </a:p>
        </p:txBody>
      </p:sp>
      <p:pic>
        <p:nvPicPr>
          <p:cNvPr id="6" name="Picture 5">
            <a:extLst>
              <a:ext uri="{FF2B5EF4-FFF2-40B4-BE49-F238E27FC236}">
                <a16:creationId xmlns:a16="http://schemas.microsoft.com/office/drawing/2014/main" id="{693900A0-3B55-4719-A99C-A870ED066056}"/>
              </a:ext>
            </a:extLst>
          </p:cNvPr>
          <p:cNvPicPr/>
          <p:nvPr/>
        </p:nvPicPr>
        <p:blipFill rotWithShape="1">
          <a:blip r:embed="rId2" cstate="print">
            <a:extLst>
              <a:ext uri="{28A0092B-C50C-407E-A947-70E740481C1C}">
                <a14:useLocalDpi xmlns:a14="http://schemas.microsoft.com/office/drawing/2010/main" val="0"/>
              </a:ext>
            </a:extLst>
          </a:blip>
          <a:srcRect b="4344"/>
          <a:stretch/>
        </p:blipFill>
        <p:spPr bwMode="auto">
          <a:xfrm>
            <a:off x="4748982" y="1226392"/>
            <a:ext cx="4198831" cy="2674375"/>
          </a:xfrm>
          <a:prstGeom prst="rect">
            <a:avLst/>
          </a:prstGeom>
          <a:noFill/>
          <a:ln w="28575">
            <a:solidFill>
              <a:srgbClr val="0070C0"/>
            </a:solidFill>
          </a:ln>
          <a:effectLst>
            <a:innerShdw blurRad="241300">
              <a:sysClr val="window" lastClr="FFFFFF">
                <a:lumMod val="75000"/>
              </a:sysClr>
            </a:innerShdw>
          </a:effectLst>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54EA9F34-AD22-4BD8-BEA4-C491ED42982A}"/>
              </a:ext>
            </a:extLst>
          </p:cNvPr>
          <p:cNvSpPr txBox="1"/>
          <p:nvPr/>
        </p:nvSpPr>
        <p:spPr>
          <a:xfrm>
            <a:off x="835743" y="212007"/>
            <a:ext cx="6617111" cy="523220"/>
          </a:xfrm>
          <a:prstGeom prst="rect">
            <a:avLst/>
          </a:prstGeom>
        </p:spPr>
        <p:txBody>
          <a:bodyPr wrap="square" rtlCol="0">
            <a:spAutoFit/>
          </a:bodyPr>
          <a:lstStyle/>
          <a:p>
            <a:r>
              <a:rPr lang="en-US" sz="2800" b="1" dirty="0">
                <a:solidFill>
                  <a:srgbClr val="FFC000"/>
                </a:solidFill>
                <a:latin typeface="Calibri" panose="020F0502020204030204" pitchFamily="34" charset="0"/>
                <a:cs typeface="Times New Roman" panose="02020603050405020304" pitchFamily="18" charset="0"/>
              </a:rPr>
              <a:t>Progress (Some Highlights)</a:t>
            </a:r>
          </a:p>
        </p:txBody>
      </p:sp>
      <p:sp>
        <p:nvSpPr>
          <p:cNvPr id="9" name="Flowchart: Alternate Process 8">
            <a:extLst>
              <a:ext uri="{FF2B5EF4-FFF2-40B4-BE49-F238E27FC236}">
                <a16:creationId xmlns:a16="http://schemas.microsoft.com/office/drawing/2014/main" id="{A5FEA6B1-AAA3-4DF5-B383-E13D01CE395D}"/>
              </a:ext>
            </a:extLst>
          </p:cNvPr>
          <p:cNvSpPr/>
          <p:nvPr/>
        </p:nvSpPr>
        <p:spPr bwMode="auto">
          <a:xfrm>
            <a:off x="205571" y="1226391"/>
            <a:ext cx="4366431" cy="2674375"/>
          </a:xfrm>
          <a:prstGeom prst="flowChartAlternateProcess">
            <a:avLst/>
          </a:prstGeom>
          <a:solidFill>
            <a:srgbClr val="DAF0FE"/>
          </a:solidFill>
          <a:ln w="38100" cap="flat" cmpd="sng" algn="ctr">
            <a:solidFill>
              <a:srgbClr val="0070C0"/>
            </a:solid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marL="344479" indent="-344479" eaLnBrk="0" fontAlgn="base" hangingPunct="0">
              <a:spcBef>
                <a:spcPct val="0"/>
              </a:spcBef>
              <a:spcAft>
                <a:spcPts val="1400"/>
              </a:spcAft>
            </a:pPr>
            <a:r>
              <a:rPr lang="en-US" sz="2400" b="1" dirty="0">
                <a:latin typeface="Calibri" panose="020F0502020204030204" pitchFamily="34" charset="0"/>
                <a:ea typeface="Calibri" panose="020F0502020204030204" pitchFamily="34" charset="0"/>
                <a:cs typeface="Calibri" panose="020F0502020204030204" pitchFamily="34" charset="0"/>
              </a:rPr>
              <a:t>5. Public Health Infrastructure</a:t>
            </a:r>
          </a:p>
          <a:p>
            <a:pPr algn="ctr" eaLnBrk="0" fontAlgn="base" hangingPunct="0">
              <a:spcBef>
                <a:spcPct val="0"/>
              </a:spcBef>
              <a:spcAft>
                <a:spcPts val="1400"/>
              </a:spcAft>
            </a:pPr>
            <a:r>
              <a:rPr lang="en-US" sz="2000" b="1" dirty="0">
                <a:latin typeface="Calibri" panose="020F0502020204030204" pitchFamily="34" charset="0"/>
                <a:ea typeface="Calibri" panose="020F0502020204030204" pitchFamily="34" charset="0"/>
                <a:cs typeface="Times New Roman" panose="02020603050405020304" pitchFamily="18" charset="0"/>
              </a:rPr>
              <a:t>Established a methodology for assessing the state’s public health infrastructure around dementia with a focus on reducing the risk of dementia among Massachusetts residents.</a:t>
            </a:r>
            <a:endParaRPr lang="en-US" sz="20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B4E2DD3-13D6-42FB-B682-8D5A462D7AC4}"/>
              </a:ext>
            </a:extLst>
          </p:cNvPr>
          <p:cNvSpPr txBox="1"/>
          <p:nvPr/>
        </p:nvSpPr>
        <p:spPr>
          <a:xfrm>
            <a:off x="324011" y="4079938"/>
            <a:ext cx="4198831" cy="2308324"/>
          </a:xfrm>
          <a:prstGeom prst="rect">
            <a:avLst/>
          </a:prstGeom>
          <a:solidFill>
            <a:srgbClr val="0070C0"/>
          </a:solidFill>
        </p:spPr>
        <p:txBody>
          <a:bodyPr wrap="square" rtlCol="0">
            <a:spAutoFit/>
          </a:bodyPr>
          <a:lstStyle/>
          <a:p>
            <a:pPr marL="166684"/>
            <a:r>
              <a:rPr lang="en-US" sz="2400" b="1" dirty="0">
                <a:solidFill>
                  <a:schemeClr val="bg1"/>
                </a:solidFill>
                <a:latin typeface="Calibri" panose="020F0502020204030204" pitchFamily="34" charset="0"/>
                <a:cs typeface="Calibri" panose="020F0502020204030204" pitchFamily="34" charset="0"/>
              </a:rPr>
              <a:t>Designed an </a:t>
            </a:r>
          </a:p>
          <a:p>
            <a:pPr marL="166684"/>
            <a:r>
              <a:rPr lang="en-US" sz="2400" b="1" dirty="0">
                <a:solidFill>
                  <a:schemeClr val="bg1"/>
                </a:solidFill>
                <a:latin typeface="Calibri" panose="020F0502020204030204" pitchFamily="34" charset="0"/>
                <a:cs typeface="Calibri" panose="020F0502020204030204" pitchFamily="34" charset="0"/>
              </a:rPr>
              <a:t>Assessment </a:t>
            </a:r>
          </a:p>
          <a:p>
            <a:pPr marL="166684"/>
            <a:r>
              <a:rPr lang="en-US" sz="2400" b="1" dirty="0">
                <a:solidFill>
                  <a:schemeClr val="bg1"/>
                </a:solidFill>
                <a:latin typeface="Calibri" panose="020F0502020204030204" pitchFamily="34" charset="0"/>
                <a:cs typeface="Calibri" panose="020F0502020204030204" pitchFamily="34" charset="0"/>
              </a:rPr>
              <a:t>Framework </a:t>
            </a:r>
          </a:p>
          <a:p>
            <a:pPr marL="166684"/>
            <a:r>
              <a:rPr lang="en-US" sz="2400" b="1" dirty="0">
                <a:solidFill>
                  <a:schemeClr val="bg1"/>
                </a:solidFill>
                <a:latin typeface="Calibri" panose="020F0502020204030204" pitchFamily="34" charset="0"/>
                <a:cs typeface="Calibri" panose="020F0502020204030204" pitchFamily="34" charset="0"/>
              </a:rPr>
              <a:t>and Began </a:t>
            </a:r>
          </a:p>
          <a:p>
            <a:pPr marL="166684"/>
            <a:r>
              <a:rPr lang="en-US" sz="2400" b="1" dirty="0">
                <a:solidFill>
                  <a:schemeClr val="bg1"/>
                </a:solidFill>
                <a:latin typeface="Calibri" panose="020F0502020204030204" pitchFamily="34" charset="0"/>
                <a:cs typeface="Calibri" panose="020F0502020204030204" pitchFamily="34" charset="0"/>
              </a:rPr>
              <a:t>Populating it </a:t>
            </a:r>
          </a:p>
          <a:p>
            <a:pPr marL="166684"/>
            <a:r>
              <a:rPr lang="en-US" sz="2400" b="1" dirty="0">
                <a:solidFill>
                  <a:schemeClr val="bg1"/>
                </a:solidFill>
                <a:latin typeface="Calibri" panose="020F0502020204030204" pitchFamily="34" charset="0"/>
                <a:cs typeface="Calibri" panose="020F0502020204030204" pitchFamily="34" charset="0"/>
              </a:rPr>
              <a:t>with Data</a:t>
            </a:r>
            <a:endParaRPr lang="en-US" sz="2400" b="1"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95D8979B-07FB-4532-9C27-C2213F8CC49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388787" y="4255790"/>
            <a:ext cx="1858751" cy="1956619"/>
          </a:xfrm>
          <a:prstGeom prst="rect">
            <a:avLst/>
          </a:prstGeom>
          <a:noFill/>
          <a:ln>
            <a:noFill/>
          </a:ln>
        </p:spPr>
      </p:pic>
      <p:sp>
        <p:nvSpPr>
          <p:cNvPr id="12" name="TextBox 11">
            <a:extLst>
              <a:ext uri="{FF2B5EF4-FFF2-40B4-BE49-F238E27FC236}">
                <a16:creationId xmlns:a16="http://schemas.microsoft.com/office/drawing/2014/main" id="{BF23FB15-4548-4C6A-B1AC-827B578D0E51}"/>
              </a:ext>
            </a:extLst>
          </p:cNvPr>
          <p:cNvSpPr txBox="1"/>
          <p:nvPr/>
        </p:nvSpPr>
        <p:spPr>
          <a:xfrm>
            <a:off x="4748982" y="4079938"/>
            <a:ext cx="4198831" cy="2308324"/>
          </a:xfrm>
          <a:prstGeom prst="rect">
            <a:avLst/>
          </a:prstGeom>
          <a:solidFill>
            <a:srgbClr val="0070C0"/>
          </a:solidFill>
        </p:spPr>
        <p:txBody>
          <a:bodyPr wrap="square" rtlCol="0">
            <a:spAutoFit/>
          </a:bodyPr>
          <a:lstStyle/>
          <a:p>
            <a:pPr marL="166684"/>
            <a:r>
              <a:rPr lang="en-US" sz="2400" b="1" dirty="0">
                <a:solidFill>
                  <a:schemeClr val="bg1"/>
                </a:solidFill>
                <a:latin typeface="Calibri" panose="020F0502020204030204" pitchFamily="34" charset="0"/>
                <a:cs typeface="Calibri" panose="020F0502020204030204" pitchFamily="34" charset="0"/>
              </a:rPr>
              <a:t>Will Form Team </a:t>
            </a:r>
          </a:p>
          <a:p>
            <a:pPr marL="166684"/>
            <a:r>
              <a:rPr lang="en-US" sz="2400" b="1" dirty="0">
                <a:solidFill>
                  <a:schemeClr val="bg1"/>
                </a:solidFill>
                <a:latin typeface="Calibri" panose="020F0502020204030204" pitchFamily="34" charset="0"/>
                <a:cs typeface="Calibri" panose="020F0502020204030204" pitchFamily="34" charset="0"/>
              </a:rPr>
              <a:t>to Assess and  </a:t>
            </a:r>
          </a:p>
          <a:p>
            <a:pPr marL="166684"/>
            <a:r>
              <a:rPr lang="en-US" sz="2400" b="1" dirty="0">
                <a:solidFill>
                  <a:schemeClr val="bg1"/>
                </a:solidFill>
                <a:latin typeface="Calibri" panose="020F0502020204030204" pitchFamily="34" charset="0"/>
                <a:cs typeface="Calibri" panose="020F0502020204030204" pitchFamily="34" charset="0"/>
              </a:rPr>
              <a:t>Recommend</a:t>
            </a:r>
          </a:p>
          <a:p>
            <a:pPr marL="166684"/>
            <a:r>
              <a:rPr lang="en-US" sz="2400" b="1" dirty="0">
                <a:solidFill>
                  <a:schemeClr val="bg1"/>
                </a:solidFill>
                <a:latin typeface="Calibri" panose="020F0502020204030204" pitchFamily="34" charset="0"/>
                <a:cs typeface="Calibri" panose="020F0502020204030204" pitchFamily="34" charset="0"/>
              </a:rPr>
              <a:t>Strategies to </a:t>
            </a:r>
          </a:p>
          <a:p>
            <a:pPr marL="166684"/>
            <a:r>
              <a:rPr lang="en-US" sz="2400" b="1" dirty="0">
                <a:solidFill>
                  <a:schemeClr val="bg1"/>
                </a:solidFill>
                <a:latin typeface="Calibri" panose="020F0502020204030204" pitchFamily="34" charset="0"/>
                <a:cs typeface="Calibri" panose="020F0502020204030204" pitchFamily="34" charset="0"/>
              </a:rPr>
              <a:t>Reduce </a:t>
            </a:r>
          </a:p>
          <a:p>
            <a:pPr marL="166684"/>
            <a:r>
              <a:rPr lang="en-US" sz="2400" b="1" dirty="0">
                <a:solidFill>
                  <a:schemeClr val="bg1"/>
                </a:solidFill>
                <a:latin typeface="Calibri" panose="020F0502020204030204" pitchFamily="34" charset="0"/>
                <a:cs typeface="Calibri" panose="020F0502020204030204" pitchFamily="34" charset="0"/>
              </a:rPr>
              <a:t>Dementia Risk</a:t>
            </a:r>
            <a:endParaRPr lang="en-US" sz="2400" b="1" dirty="0">
              <a:solidFill>
                <a:srgbClr val="002060"/>
              </a:solidFill>
              <a:latin typeface="Calibri" panose="020F0502020204030204" pitchFamily="34" charset="0"/>
              <a:cs typeface="Calibri" panose="020F0502020204030204" pitchFamily="34" charset="0"/>
            </a:endParaRPr>
          </a:p>
        </p:txBody>
      </p:sp>
      <p:pic>
        <p:nvPicPr>
          <p:cNvPr id="14" name="Picture 2">
            <a:extLst>
              <a:ext uri="{FF2B5EF4-FFF2-40B4-BE49-F238E27FC236}">
                <a16:creationId xmlns:a16="http://schemas.microsoft.com/office/drawing/2014/main" id="{605D729D-1C63-4571-ACC1-64FCC04644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9229" y="4255790"/>
            <a:ext cx="1661651" cy="195661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406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D6DF49-834D-46C6-9CD3-18EF67CA653E}"/>
              </a:ext>
            </a:extLst>
          </p:cNvPr>
          <p:cNvSpPr>
            <a:spLocks noGrp="1"/>
          </p:cNvSpPr>
          <p:nvPr>
            <p:ph idx="1"/>
          </p:nvPr>
        </p:nvSpPr>
        <p:spPr>
          <a:xfrm>
            <a:off x="304800" y="914403"/>
            <a:ext cx="8534400" cy="4876801"/>
          </a:xfrm>
        </p:spPr>
        <p:txBody>
          <a:bodyPr/>
          <a:lstStyle/>
          <a:p>
            <a:pPr marL="0" indent="0">
              <a:buNone/>
            </a:pPr>
            <a:endParaRPr lang="en-US" b="0" dirty="0"/>
          </a:p>
          <a:p>
            <a:pPr marL="0" indent="0">
              <a:buNone/>
            </a:pPr>
            <a:endParaRPr lang="en-US" sz="2000" dirty="0"/>
          </a:p>
          <a:p>
            <a:pPr marL="0" indent="0">
              <a:buNone/>
            </a:pPr>
            <a:endParaRPr lang="en-US" b="0" dirty="0"/>
          </a:p>
        </p:txBody>
      </p:sp>
      <p:sp>
        <p:nvSpPr>
          <p:cNvPr id="8" name="TextBox 7">
            <a:extLst>
              <a:ext uri="{FF2B5EF4-FFF2-40B4-BE49-F238E27FC236}">
                <a16:creationId xmlns:a16="http://schemas.microsoft.com/office/drawing/2014/main" id="{D49F754C-2EA6-4DD2-8AE2-3D42A60642AB}"/>
              </a:ext>
            </a:extLst>
          </p:cNvPr>
          <p:cNvSpPr txBox="1"/>
          <p:nvPr/>
        </p:nvSpPr>
        <p:spPr>
          <a:xfrm>
            <a:off x="698091" y="198047"/>
            <a:ext cx="6617111" cy="523220"/>
          </a:xfrm>
          <a:prstGeom prst="rect">
            <a:avLst/>
          </a:prstGeom>
        </p:spPr>
        <p:txBody>
          <a:bodyPr wrap="square" rtlCol="0">
            <a:spAutoFit/>
          </a:bodyPr>
          <a:lstStyle/>
          <a:p>
            <a:r>
              <a:rPr lang="en-US" sz="2800" b="1" dirty="0">
                <a:solidFill>
                  <a:srgbClr val="FFC000"/>
                </a:solidFill>
                <a:latin typeface="Calibri" panose="020F0502020204030204" pitchFamily="34" charset="0"/>
                <a:cs typeface="Times New Roman" panose="02020603050405020304" pitchFamily="18" charset="0"/>
              </a:rPr>
              <a:t>Progress (Some Highlights)</a:t>
            </a:r>
          </a:p>
        </p:txBody>
      </p:sp>
      <p:sp>
        <p:nvSpPr>
          <p:cNvPr id="9" name="Flowchart: Alternate Process 8">
            <a:extLst>
              <a:ext uri="{FF2B5EF4-FFF2-40B4-BE49-F238E27FC236}">
                <a16:creationId xmlns:a16="http://schemas.microsoft.com/office/drawing/2014/main" id="{AA948D34-9E6D-4BBD-9215-6CA9801557DE}"/>
              </a:ext>
            </a:extLst>
          </p:cNvPr>
          <p:cNvSpPr/>
          <p:nvPr/>
        </p:nvSpPr>
        <p:spPr bwMode="auto">
          <a:xfrm>
            <a:off x="373938" y="1051537"/>
            <a:ext cx="8341711" cy="1455691"/>
          </a:xfrm>
          <a:prstGeom prst="flowChartAlternateProcess">
            <a:avLst/>
          </a:prstGeom>
          <a:solidFill>
            <a:srgbClr val="DAF0FE"/>
          </a:solidFill>
          <a:ln w="38100" cap="flat" cmpd="sng" algn="ctr">
            <a:solidFill>
              <a:srgbClr val="0070C0"/>
            </a:solid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marL="344479" indent="-344479" algn="ctr" eaLnBrk="0" fontAlgn="base" hangingPunct="0">
              <a:spcBef>
                <a:spcPct val="0"/>
              </a:spcBef>
              <a:spcAft>
                <a:spcPts val="1400"/>
              </a:spcAft>
            </a:pPr>
            <a:r>
              <a:rPr lang="en-US" sz="2400" b="1" dirty="0">
                <a:latin typeface="Calibri" panose="020F0502020204030204" pitchFamily="34" charset="0"/>
                <a:ea typeface="Calibri" panose="020F0502020204030204" pitchFamily="34" charset="0"/>
                <a:cs typeface="Calibri" panose="020F0502020204030204" pitchFamily="34" charset="0"/>
              </a:rPr>
              <a:t>6. Quality of Care</a:t>
            </a:r>
          </a:p>
          <a:p>
            <a:pPr algn="ctr" eaLnBrk="0" fontAlgn="base" hangingPunct="0">
              <a:spcBef>
                <a:spcPct val="0"/>
              </a:spcBef>
            </a:pPr>
            <a:r>
              <a:rPr lang="en-US"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Made considerable progress toward addressing the lack of </a:t>
            </a:r>
          </a:p>
          <a:p>
            <a:pPr algn="ctr" eaLnBrk="0" fontAlgn="base" hangingPunct="0">
              <a:spcBef>
                <a:spcPct val="0"/>
              </a:spcBef>
            </a:pPr>
            <a:r>
              <a:rPr lang="en-US"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person-directed dementia care planning; and began efforts </a:t>
            </a:r>
          </a:p>
          <a:p>
            <a:pPr algn="ctr" eaLnBrk="0" fontAlgn="base" hangingPunct="0">
              <a:spcBef>
                <a:spcPct val="0"/>
              </a:spcBef>
            </a:pPr>
            <a:r>
              <a:rPr lang="en-US"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to promote interprofessional dementia care teams.</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25D12599-5C33-4177-AB3D-1D2614974AF1}"/>
              </a:ext>
            </a:extLst>
          </p:cNvPr>
          <p:cNvSpPr txBox="1"/>
          <p:nvPr/>
        </p:nvSpPr>
        <p:spPr>
          <a:xfrm>
            <a:off x="403918" y="2684059"/>
            <a:ext cx="4037521" cy="1569660"/>
          </a:xfrm>
          <a:prstGeom prst="rect">
            <a:avLst/>
          </a:prstGeom>
          <a:solidFill>
            <a:srgbClr val="0070C0"/>
          </a:solidFill>
        </p:spPr>
        <p:txBody>
          <a:bodyPr wrap="square" rtlCol="0">
            <a:spAutoFit/>
          </a:bodyPr>
          <a:lstStyle/>
          <a:p>
            <a:pPr indent="117472"/>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Developing </a:t>
            </a:r>
          </a:p>
          <a:p>
            <a:pPr indent="117472"/>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Care Planning </a:t>
            </a:r>
          </a:p>
          <a:p>
            <a:pPr indent="117472"/>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Guide</a:t>
            </a:r>
          </a:p>
          <a:p>
            <a:endParaRPr lang="en-U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716D684-DAE1-42CB-99B3-06420E9C5123}"/>
              </a:ext>
            </a:extLst>
          </p:cNvPr>
          <p:cNvSpPr txBox="1"/>
          <p:nvPr/>
        </p:nvSpPr>
        <p:spPr>
          <a:xfrm>
            <a:off x="4640750" y="2700362"/>
            <a:ext cx="4074899" cy="1508105"/>
          </a:xfrm>
          <a:prstGeom prst="rect">
            <a:avLst/>
          </a:prstGeom>
          <a:solidFill>
            <a:srgbClr val="0070C0"/>
          </a:solidFill>
        </p:spPr>
        <p:txBody>
          <a:bodyPr wrap="square" rtlCol="0">
            <a:spAutoFit/>
          </a:bodyPr>
          <a:lstStyle/>
          <a:p>
            <a:pPr indent="58737"/>
            <a:r>
              <a:rPr lang="en-US" sz="2400" b="1" dirty="0">
                <a:solidFill>
                  <a:schemeClr val="bg1"/>
                </a:solidFill>
                <a:latin typeface="Calibri" panose="020F0502020204030204" pitchFamily="34" charset="0"/>
                <a:cs typeface="Times New Roman" panose="02020603050405020304" pitchFamily="18" charset="0"/>
              </a:rPr>
              <a:t>Promoting </a:t>
            </a:r>
          </a:p>
          <a:p>
            <a:pPr indent="58737"/>
            <a:r>
              <a:rPr lang="en-US" sz="2400" b="1" dirty="0">
                <a:solidFill>
                  <a:schemeClr val="bg1"/>
                </a:solidFill>
                <a:latin typeface="Calibri" panose="020F0502020204030204" pitchFamily="34" charset="0"/>
                <a:cs typeface="Times New Roman" panose="02020603050405020304" pitchFamily="18" charset="0"/>
              </a:rPr>
              <a:t>Interprofessional </a:t>
            </a:r>
          </a:p>
          <a:p>
            <a:pPr indent="58737"/>
            <a:r>
              <a:rPr lang="en-US" sz="2400" b="1" dirty="0">
                <a:solidFill>
                  <a:schemeClr val="bg1"/>
                </a:solidFill>
                <a:latin typeface="Calibri" panose="020F0502020204030204" pitchFamily="34" charset="0"/>
                <a:cs typeface="Times New Roman" panose="02020603050405020304" pitchFamily="18" charset="0"/>
              </a:rPr>
              <a:t>Dementia Care</a:t>
            </a:r>
          </a:p>
          <a:p>
            <a:endPar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9D06AE2-0A8A-4A01-AE34-11DA23AA3ACB}"/>
              </a:ext>
            </a:extLst>
          </p:cNvPr>
          <p:cNvSpPr txBox="1"/>
          <p:nvPr/>
        </p:nvSpPr>
        <p:spPr>
          <a:xfrm>
            <a:off x="4613996" y="4407507"/>
            <a:ext cx="4128405" cy="1938992"/>
          </a:xfrm>
          <a:prstGeom prst="rect">
            <a:avLst/>
          </a:prstGeom>
          <a:solidFill>
            <a:srgbClr val="0070C0"/>
          </a:solidFill>
        </p:spPr>
        <p:txBody>
          <a:bodyPr wrap="square" rtlCol="0">
            <a:spAutoFit/>
          </a:bodyPr>
          <a:lstStyle/>
          <a:p>
            <a:pPr marL="117472"/>
            <a:r>
              <a:rPr lang="en-US" sz="2400" b="1" dirty="0">
                <a:solidFill>
                  <a:schemeClr val="bg1"/>
                </a:solidFill>
                <a:latin typeface="Calibri" panose="020F0502020204030204" pitchFamily="34" charset="0"/>
                <a:cs typeface="Times New Roman" panose="02020603050405020304" pitchFamily="18" charset="0"/>
              </a:rPr>
              <a:t>Launched </a:t>
            </a:r>
          </a:p>
          <a:p>
            <a:pPr marL="117472"/>
            <a:r>
              <a:rPr lang="en-US" sz="2400" b="1" dirty="0">
                <a:solidFill>
                  <a:schemeClr val="bg1"/>
                </a:solidFill>
                <a:latin typeface="Calibri" panose="020F0502020204030204" pitchFamily="34" charset="0"/>
                <a:cs typeface="Times New Roman" panose="02020603050405020304" pitchFamily="18" charset="0"/>
              </a:rPr>
              <a:t>Online Training</a:t>
            </a:r>
          </a:p>
          <a:p>
            <a:pPr marL="117472"/>
            <a:r>
              <a:rPr lang="en-US" sz="2400" b="1" dirty="0">
                <a:solidFill>
                  <a:schemeClr val="bg1"/>
                </a:solidFill>
                <a:latin typeface="Calibri" panose="020F0502020204030204" pitchFamily="34" charset="0"/>
                <a:cs typeface="Times New Roman" panose="02020603050405020304" pitchFamily="18" charset="0"/>
              </a:rPr>
              <a:t>for Direct </a:t>
            </a:r>
          </a:p>
          <a:p>
            <a:pPr marL="117472"/>
            <a:r>
              <a:rPr lang="en-US" sz="2400" b="1" dirty="0">
                <a:solidFill>
                  <a:schemeClr val="bg1"/>
                </a:solidFill>
                <a:latin typeface="Calibri" panose="020F0502020204030204" pitchFamily="34" charset="0"/>
                <a:cs typeface="Times New Roman" panose="02020603050405020304" pitchFamily="18" charset="0"/>
              </a:rPr>
              <a:t>Care Workers</a:t>
            </a:r>
          </a:p>
          <a:p>
            <a:pPr marL="117472"/>
            <a:endParaRPr lang="en-US" sz="2400" b="1" dirty="0">
              <a:solidFill>
                <a:schemeClr val="bg1"/>
              </a:solidFill>
              <a:latin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AD54C9AB-8F83-44F7-942F-E889D17055B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635649" y="2806131"/>
            <a:ext cx="1650379" cy="1325519"/>
          </a:xfrm>
          <a:prstGeom prst="rect">
            <a:avLst/>
          </a:prstGeom>
          <a:ln w="28575">
            <a:solidFill>
              <a:srgbClr val="0070C0"/>
            </a:solidFill>
          </a:ln>
        </p:spPr>
      </p:pic>
      <p:pic>
        <p:nvPicPr>
          <p:cNvPr id="17" name="Picture 2">
            <a:extLst>
              <a:ext uri="{FF2B5EF4-FFF2-40B4-BE49-F238E27FC236}">
                <a16:creationId xmlns:a16="http://schemas.microsoft.com/office/drawing/2014/main" id="{B4625DD2-F58D-4809-BB42-A9BA8509C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570" y="2843103"/>
            <a:ext cx="1591377" cy="122262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E46FA34-79F7-467B-883C-6054670F6092}"/>
              </a:ext>
            </a:extLst>
          </p:cNvPr>
          <p:cNvSpPr txBox="1"/>
          <p:nvPr/>
        </p:nvSpPr>
        <p:spPr>
          <a:xfrm>
            <a:off x="373937" y="4430551"/>
            <a:ext cx="4097476" cy="1938992"/>
          </a:xfrm>
          <a:prstGeom prst="rect">
            <a:avLst/>
          </a:prstGeom>
          <a:solidFill>
            <a:srgbClr val="0070C0"/>
          </a:solidFill>
        </p:spPr>
        <p:txBody>
          <a:bodyPr wrap="square" rtlCol="0">
            <a:spAutoFit/>
          </a:bodyPr>
          <a:lstStyle/>
          <a:p>
            <a:pPr marL="117472"/>
            <a:r>
              <a:rPr lang="en-US" sz="2400" b="1" dirty="0">
                <a:solidFill>
                  <a:schemeClr val="bg1"/>
                </a:solidFill>
                <a:latin typeface="Calibri" panose="020F0502020204030204" pitchFamily="34" charset="0"/>
                <a:cs typeface="Times New Roman" panose="02020603050405020304" pitchFamily="18" charset="0"/>
              </a:rPr>
              <a:t>Participating </a:t>
            </a:r>
          </a:p>
          <a:p>
            <a:pPr marL="117472"/>
            <a:r>
              <a:rPr lang="en-US" sz="2400" b="1" dirty="0">
                <a:solidFill>
                  <a:schemeClr val="bg1"/>
                </a:solidFill>
                <a:latin typeface="Calibri" panose="020F0502020204030204" pitchFamily="34" charset="0"/>
                <a:cs typeface="Times New Roman" panose="02020603050405020304" pitchFamily="18" charset="0"/>
              </a:rPr>
              <a:t>in Statewide </a:t>
            </a:r>
          </a:p>
          <a:p>
            <a:pPr marL="117472"/>
            <a:r>
              <a:rPr lang="en-US" sz="2400" b="1" dirty="0">
                <a:solidFill>
                  <a:schemeClr val="bg1"/>
                </a:solidFill>
                <a:latin typeface="Calibri" panose="020F0502020204030204" pitchFamily="34" charset="0"/>
                <a:cs typeface="Times New Roman" panose="02020603050405020304" pitchFamily="18" charset="0"/>
              </a:rPr>
              <a:t>Direct </a:t>
            </a:r>
          </a:p>
          <a:p>
            <a:pPr marL="117472"/>
            <a:r>
              <a:rPr lang="en-US" sz="2400" b="1" dirty="0">
                <a:solidFill>
                  <a:schemeClr val="bg1"/>
                </a:solidFill>
                <a:latin typeface="Calibri" panose="020F0502020204030204" pitchFamily="34" charset="0"/>
                <a:cs typeface="Times New Roman" panose="02020603050405020304" pitchFamily="18" charset="0"/>
              </a:rPr>
              <a:t>Care Workforce </a:t>
            </a:r>
          </a:p>
          <a:p>
            <a:pPr marL="117472"/>
            <a:r>
              <a:rPr lang="en-US" sz="2400" b="1" dirty="0">
                <a:solidFill>
                  <a:schemeClr val="bg1"/>
                </a:solidFill>
                <a:latin typeface="Calibri" panose="020F0502020204030204" pitchFamily="34" charset="0"/>
                <a:cs typeface="Times New Roman" panose="02020603050405020304" pitchFamily="18" charset="0"/>
              </a:rPr>
              <a:t>Initiatives </a:t>
            </a:r>
          </a:p>
        </p:txBody>
      </p:sp>
      <p:pic>
        <p:nvPicPr>
          <p:cNvPr id="20" name="Picture 19">
            <a:extLst>
              <a:ext uri="{FF2B5EF4-FFF2-40B4-BE49-F238E27FC236}">
                <a16:creationId xmlns:a16="http://schemas.microsoft.com/office/drawing/2014/main" id="{FD597255-0DEB-46C7-8E86-17A0926C4F6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21033" y="4615658"/>
            <a:ext cx="1697441" cy="1568779"/>
          </a:xfrm>
          <a:prstGeom prst="rect">
            <a:avLst/>
          </a:prstGeom>
          <a:noFill/>
          <a:ln>
            <a:noFill/>
          </a:ln>
        </p:spPr>
      </p:pic>
      <p:pic>
        <p:nvPicPr>
          <p:cNvPr id="21" name="Picture 2">
            <a:extLst>
              <a:ext uri="{FF2B5EF4-FFF2-40B4-BE49-F238E27FC236}">
                <a16:creationId xmlns:a16="http://schemas.microsoft.com/office/drawing/2014/main" id="{27BD5BB5-1417-4303-AC03-00A7CF13C2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0568" y="4513008"/>
            <a:ext cx="1591379" cy="167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053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D6DF49-834D-46C6-9CD3-18EF67CA653E}"/>
              </a:ext>
            </a:extLst>
          </p:cNvPr>
          <p:cNvSpPr>
            <a:spLocks noGrp="1"/>
          </p:cNvSpPr>
          <p:nvPr>
            <p:ph idx="1"/>
          </p:nvPr>
        </p:nvSpPr>
        <p:spPr>
          <a:xfrm>
            <a:off x="304800" y="914403"/>
            <a:ext cx="8534400" cy="4876801"/>
          </a:xfrm>
        </p:spPr>
        <p:txBody>
          <a:bodyPr/>
          <a:lstStyle/>
          <a:p>
            <a:pPr marL="0" indent="0">
              <a:buNone/>
            </a:pPr>
            <a:endParaRPr lang="en-US" b="0" dirty="0"/>
          </a:p>
          <a:p>
            <a:pPr marL="0" indent="0">
              <a:buNone/>
            </a:pPr>
            <a:endParaRPr lang="en-US" sz="2000" dirty="0"/>
          </a:p>
          <a:p>
            <a:pPr marL="0" indent="0">
              <a:buNone/>
            </a:pPr>
            <a:endParaRPr lang="en-US" b="0" dirty="0"/>
          </a:p>
        </p:txBody>
      </p:sp>
      <p:sp>
        <p:nvSpPr>
          <p:cNvPr id="8" name="TextBox 7">
            <a:extLst>
              <a:ext uri="{FF2B5EF4-FFF2-40B4-BE49-F238E27FC236}">
                <a16:creationId xmlns:a16="http://schemas.microsoft.com/office/drawing/2014/main" id="{D14FE4C9-77D0-4182-80F6-4CA501056868}"/>
              </a:ext>
            </a:extLst>
          </p:cNvPr>
          <p:cNvSpPr txBox="1"/>
          <p:nvPr/>
        </p:nvSpPr>
        <p:spPr>
          <a:xfrm>
            <a:off x="698091" y="198047"/>
            <a:ext cx="6617111" cy="523220"/>
          </a:xfrm>
          <a:prstGeom prst="rect">
            <a:avLst/>
          </a:prstGeom>
        </p:spPr>
        <p:txBody>
          <a:bodyPr wrap="square" rtlCol="0">
            <a:spAutoFit/>
          </a:bodyPr>
          <a:lstStyle/>
          <a:p>
            <a:r>
              <a:rPr lang="en-US" sz="2800" b="1" dirty="0">
                <a:solidFill>
                  <a:srgbClr val="FFC000"/>
                </a:solidFill>
                <a:latin typeface="Calibri" panose="020F0502020204030204" pitchFamily="34" charset="0"/>
                <a:cs typeface="Times New Roman" panose="02020603050405020304" pitchFamily="18" charset="0"/>
              </a:rPr>
              <a:t>Progress (Some Highlights)</a:t>
            </a:r>
          </a:p>
        </p:txBody>
      </p:sp>
      <p:sp>
        <p:nvSpPr>
          <p:cNvPr id="12" name="Flowchart: Alternate Process 11">
            <a:extLst>
              <a:ext uri="{FF2B5EF4-FFF2-40B4-BE49-F238E27FC236}">
                <a16:creationId xmlns:a16="http://schemas.microsoft.com/office/drawing/2014/main" id="{87B50544-A475-4F60-9B9B-59E2D85141FE}"/>
              </a:ext>
            </a:extLst>
          </p:cNvPr>
          <p:cNvSpPr/>
          <p:nvPr/>
        </p:nvSpPr>
        <p:spPr bwMode="auto">
          <a:xfrm>
            <a:off x="497491" y="1253459"/>
            <a:ext cx="8341711" cy="1345388"/>
          </a:xfrm>
          <a:prstGeom prst="flowChartAlternateProcess">
            <a:avLst/>
          </a:prstGeom>
          <a:solidFill>
            <a:srgbClr val="DAF0FE"/>
          </a:solidFill>
          <a:ln w="38100" cap="flat" cmpd="sng" algn="ctr">
            <a:solidFill>
              <a:srgbClr val="0070C0"/>
            </a:solid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marL="344479" indent="-344479" algn="ctr" eaLnBrk="0" fontAlgn="base" hangingPunct="0">
              <a:spcBef>
                <a:spcPct val="0"/>
              </a:spcBef>
              <a:spcAft>
                <a:spcPts val="1400"/>
              </a:spcAft>
            </a:pPr>
            <a:r>
              <a:rPr lang="en-US" sz="2400" b="1" dirty="0">
                <a:latin typeface="Calibri" panose="020F0502020204030204" pitchFamily="34" charset="0"/>
                <a:ea typeface="Calibri" panose="020F0502020204030204" pitchFamily="34" charset="0"/>
                <a:cs typeface="Calibri" panose="020F0502020204030204" pitchFamily="34" charset="0"/>
              </a:rPr>
              <a:t>7. Research</a:t>
            </a:r>
          </a:p>
          <a:p>
            <a:pPr marL="344479" indent="-344479" algn="ctr" eaLnBrk="0" fontAlgn="base" hangingPunct="0">
              <a:spcBef>
                <a:spcPct val="0"/>
              </a:spcBef>
              <a:spcAft>
                <a:spcPts val="1400"/>
              </a:spcAft>
            </a:pPr>
            <a:r>
              <a:rPr lang="en-US" sz="2400" b="1" dirty="0">
                <a:solidFill>
                  <a:srgbClr val="000000"/>
                </a:solidFill>
                <a:latin typeface="Calibri" panose="020F0502020204030204" pitchFamily="34" charset="0"/>
                <a:cs typeface="Times New Roman" panose="02020603050405020304" pitchFamily="18" charset="0"/>
              </a:rPr>
              <a:t>Began identifying </a:t>
            </a:r>
            <a:r>
              <a:rPr lang="en-US" sz="2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individuals to implement strategies to increase the diversity of dementia research and researchers</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CA040D95-FB24-4310-864E-9E497506D81C}"/>
              </a:ext>
            </a:extLst>
          </p:cNvPr>
          <p:cNvSpPr txBox="1"/>
          <p:nvPr/>
        </p:nvSpPr>
        <p:spPr>
          <a:xfrm>
            <a:off x="1663321" y="2958656"/>
            <a:ext cx="5817363" cy="1938992"/>
          </a:xfrm>
          <a:prstGeom prst="rect">
            <a:avLst/>
          </a:prstGeom>
          <a:solidFill>
            <a:srgbClr val="0070C0"/>
          </a:solidFill>
        </p:spPr>
        <p:txBody>
          <a:bodyPr wrap="square" rtlCol="0">
            <a:spAutoFit/>
          </a:bodyPr>
          <a:lstStyle/>
          <a:p>
            <a:r>
              <a:rPr lang="en-US" sz="2400" b="1" dirty="0">
                <a:solidFill>
                  <a:schemeClr val="bg1"/>
                </a:solidFill>
                <a:latin typeface="Calibri" panose="020F0502020204030204" pitchFamily="34" charset="0"/>
                <a:cs typeface="Times New Roman" panose="02020603050405020304" pitchFamily="18" charset="0"/>
              </a:rPr>
              <a:t>Began identifying </a:t>
            </a:r>
          </a:p>
          <a:p>
            <a:r>
              <a:rPr lang="en-US" sz="2400" b="1" dirty="0">
                <a:solidFill>
                  <a:schemeClr val="bg1"/>
                </a:solidFill>
                <a:latin typeface="Calibri" panose="020F0502020204030204" pitchFamily="34" charset="0"/>
                <a:cs typeface="Times New Roman" panose="02020603050405020304" pitchFamily="18" charset="0"/>
              </a:rPr>
              <a:t>team to design </a:t>
            </a:r>
          </a:p>
          <a:p>
            <a:r>
              <a:rPr lang="en-US" sz="2400" b="1" dirty="0">
                <a:solidFill>
                  <a:schemeClr val="bg1"/>
                </a:solidFill>
                <a:latin typeface="Calibri" panose="020F0502020204030204" pitchFamily="34" charset="0"/>
                <a:cs typeface="Times New Roman" panose="02020603050405020304" pitchFamily="18" charset="0"/>
              </a:rPr>
              <a:t>approaches to </a:t>
            </a:r>
          </a:p>
          <a:p>
            <a:r>
              <a:rPr lang="en-US" sz="2400" b="1" dirty="0">
                <a:solidFill>
                  <a:schemeClr val="bg1"/>
                </a:solidFill>
                <a:latin typeface="Calibri" panose="020F0502020204030204" pitchFamily="34" charset="0"/>
                <a:cs typeface="Times New Roman" panose="02020603050405020304" pitchFamily="18" charset="0"/>
              </a:rPr>
              <a:t>achieve research</a:t>
            </a:r>
          </a:p>
          <a:p>
            <a:r>
              <a:rPr lang="en-US" sz="2400" b="1" dirty="0">
                <a:solidFill>
                  <a:schemeClr val="bg1"/>
                </a:solidFill>
                <a:latin typeface="Calibri" panose="020F0502020204030204" pitchFamily="34" charset="0"/>
                <a:cs typeface="Times New Roman" panose="02020603050405020304" pitchFamily="18" charset="0"/>
              </a:rPr>
              <a:t>diversity objectives</a:t>
            </a:r>
            <a:endPar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87EEC495-0A72-4FCB-9FB7-66C7A949B7B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874823" y="3111879"/>
            <a:ext cx="2359743" cy="1632551"/>
          </a:xfrm>
          <a:prstGeom prst="rect">
            <a:avLst/>
          </a:prstGeom>
          <a:ln w="28575">
            <a:solidFill>
              <a:srgbClr val="0070C0"/>
            </a:solidFill>
          </a:ln>
        </p:spPr>
      </p:pic>
    </p:spTree>
    <p:extLst>
      <p:ext uri="{BB962C8B-B14F-4D97-AF65-F5344CB8AC3E}">
        <p14:creationId xmlns:p14="http://schemas.microsoft.com/office/powerpoint/2010/main" val="2850868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D6DF49-834D-46C6-9CD3-18EF67CA653E}"/>
              </a:ext>
            </a:extLst>
          </p:cNvPr>
          <p:cNvSpPr>
            <a:spLocks noGrp="1"/>
          </p:cNvSpPr>
          <p:nvPr>
            <p:ph idx="1"/>
          </p:nvPr>
        </p:nvSpPr>
        <p:spPr>
          <a:xfrm>
            <a:off x="796414" y="1022553"/>
            <a:ext cx="7649499" cy="5417576"/>
          </a:xfrm>
        </p:spPr>
        <p:txBody>
          <a:bodyPr/>
          <a:lstStyle/>
          <a:p>
            <a:pPr marL="0" indent="0">
              <a:buNone/>
            </a:pPr>
            <a:endParaRPr lang="en-US" b="0" dirty="0"/>
          </a:p>
          <a:p>
            <a:pPr marL="0" indent="0">
              <a:buNone/>
            </a:pPr>
            <a:endParaRPr lang="en-US" sz="900" dirty="0"/>
          </a:p>
          <a:p>
            <a:pPr marL="0" indent="0">
              <a:buNone/>
            </a:pPr>
            <a:endParaRPr lang="en-US" dirty="0"/>
          </a:p>
          <a:p>
            <a:pPr marL="0" indent="0">
              <a:buNone/>
            </a:pPr>
            <a:endParaRPr lang="en-US" b="0" dirty="0"/>
          </a:p>
          <a:p>
            <a:pPr marL="0" indent="0">
              <a:buNone/>
            </a:pPr>
            <a:endParaRPr lang="en-US" sz="1000" dirty="0"/>
          </a:p>
          <a:p>
            <a:pPr marL="457189" indent="-457189">
              <a:spcBef>
                <a:spcPts val="0"/>
              </a:spcBef>
              <a:spcAft>
                <a:spcPts val="1400"/>
              </a:spcAft>
              <a:buSzPct val="100000"/>
              <a:buFont typeface="+mj-lt"/>
              <a:buAutoNum type="arabicPeriod"/>
            </a:pPr>
            <a:r>
              <a:rPr lang="en-US" sz="2000" dirty="0"/>
              <a:t>Describes anticipated changes to the state plan in 2022, including:</a:t>
            </a:r>
          </a:p>
          <a:p>
            <a:pPr marL="747695" indent="-344479">
              <a:spcBef>
                <a:spcPts val="0"/>
              </a:spcBef>
              <a:spcAft>
                <a:spcPts val="1800"/>
              </a:spcAft>
              <a:buSzPct val="100000"/>
              <a:buFont typeface="+mj-lt"/>
              <a:buChar char="•"/>
            </a:pPr>
            <a:r>
              <a:rPr lang="en-US" sz="1800" dirty="0"/>
              <a:t>Strategies to close gaps for people living with younger-onset dementia and their caregivers </a:t>
            </a:r>
          </a:p>
          <a:p>
            <a:pPr marL="747695" indent="-344479">
              <a:spcBef>
                <a:spcPts val="0"/>
              </a:spcBef>
              <a:spcAft>
                <a:spcPts val="2000"/>
              </a:spcAft>
              <a:buSzPct val="100000"/>
              <a:buFont typeface="+mj-lt"/>
              <a:buChar char="•"/>
            </a:pPr>
            <a:r>
              <a:rPr lang="en-US" sz="1800" dirty="0"/>
              <a:t>Approaches to reduce the risk of dementia among MA residents</a:t>
            </a:r>
          </a:p>
          <a:p>
            <a:pPr marL="403215" indent="-403215">
              <a:spcBef>
                <a:spcPts val="0"/>
              </a:spcBef>
              <a:spcAft>
                <a:spcPts val="2000"/>
              </a:spcAft>
              <a:buSzPct val="100000"/>
              <a:buAutoNum type="arabicPeriod" startAt="2"/>
            </a:pPr>
            <a:r>
              <a:rPr lang="en-US" sz="2000" dirty="0"/>
              <a:t>Refers to the state plan as a “living document”</a:t>
            </a:r>
          </a:p>
          <a:p>
            <a:pPr marL="403215" indent="-403215">
              <a:spcBef>
                <a:spcPts val="0"/>
              </a:spcBef>
              <a:spcAft>
                <a:spcPts val="2000"/>
              </a:spcAft>
              <a:buSzPct val="100000"/>
              <a:buAutoNum type="arabicPeriod" startAt="2"/>
            </a:pPr>
            <a:r>
              <a:rPr lang="en-US" sz="2000" dirty="0"/>
              <a:t>Describes the Council's intention to continuously work with appropriate stakeholders to implement sustainable solutions</a:t>
            </a:r>
          </a:p>
          <a:p>
            <a:pPr marL="0" indent="0">
              <a:buNone/>
            </a:pPr>
            <a:endParaRPr lang="en-US" b="0" dirty="0"/>
          </a:p>
        </p:txBody>
      </p:sp>
      <p:sp>
        <p:nvSpPr>
          <p:cNvPr id="5" name="TextBox 4">
            <a:extLst>
              <a:ext uri="{FF2B5EF4-FFF2-40B4-BE49-F238E27FC236}">
                <a16:creationId xmlns:a16="http://schemas.microsoft.com/office/drawing/2014/main" id="{5CF30946-6005-4E9D-BD21-74C4F73851C4}"/>
              </a:ext>
            </a:extLst>
          </p:cNvPr>
          <p:cNvSpPr txBox="1"/>
          <p:nvPr/>
        </p:nvSpPr>
        <p:spPr>
          <a:xfrm>
            <a:off x="796412" y="211223"/>
            <a:ext cx="4896467" cy="523220"/>
          </a:xfrm>
          <a:prstGeom prst="rect">
            <a:avLst/>
          </a:prstGeom>
        </p:spPr>
        <p:txBody>
          <a:bodyPr wrap="square" rtlCol="0">
            <a:spAutoFit/>
          </a:bodyPr>
          <a:lstStyle/>
          <a:p>
            <a:r>
              <a:rPr lang="en-US" sz="2800" b="1" dirty="0">
                <a:solidFill>
                  <a:srgbClr val="FFC000"/>
                </a:solidFill>
                <a:latin typeface="Calibri" panose="020F0502020204030204" pitchFamily="34" charset="0"/>
                <a:cs typeface="Times New Roman" panose="02020603050405020304" pitchFamily="18" charset="0"/>
              </a:rPr>
              <a:t>Looking to the Future</a:t>
            </a:r>
          </a:p>
        </p:txBody>
      </p:sp>
      <p:pic>
        <p:nvPicPr>
          <p:cNvPr id="7" name="Picture 6">
            <a:extLst>
              <a:ext uri="{FF2B5EF4-FFF2-40B4-BE49-F238E27FC236}">
                <a16:creationId xmlns:a16="http://schemas.microsoft.com/office/drawing/2014/main" id="{4DFCDA4F-2715-4870-8D2E-475B73A2A7E1}"/>
              </a:ext>
            </a:extLst>
          </p:cNvPr>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78570" y="1140543"/>
            <a:ext cx="4291892" cy="1995948"/>
          </a:xfrm>
          <a:prstGeom prst="rect">
            <a:avLst/>
          </a:prstGeom>
          <a:ln w="28575">
            <a:solidFill>
              <a:srgbClr val="0070C0"/>
            </a:solidFill>
          </a:ln>
        </p:spPr>
      </p:pic>
    </p:spTree>
    <p:extLst>
      <p:ext uri="{BB962C8B-B14F-4D97-AF65-F5344CB8AC3E}">
        <p14:creationId xmlns:p14="http://schemas.microsoft.com/office/powerpoint/2010/main" val="3616420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5DA27-0582-41E4-98B0-76A51D5EE16E}"/>
              </a:ext>
            </a:extLst>
          </p:cNvPr>
          <p:cNvSpPr>
            <a:spLocks noGrp="1"/>
          </p:cNvSpPr>
          <p:nvPr>
            <p:ph type="title"/>
          </p:nvPr>
        </p:nvSpPr>
        <p:spPr>
          <a:xfrm>
            <a:off x="762002" y="206478"/>
            <a:ext cx="2197511" cy="555523"/>
          </a:xfrm>
        </p:spPr>
        <p:txBody>
          <a:bodyPr/>
          <a:lstStyle/>
          <a:p>
            <a:r>
              <a:rPr lang="en-US" sz="2800" dirty="0"/>
              <a:t>Appendices</a:t>
            </a:r>
          </a:p>
        </p:txBody>
      </p:sp>
      <p:sp>
        <p:nvSpPr>
          <p:cNvPr id="3" name="Content Placeholder 2">
            <a:extLst>
              <a:ext uri="{FF2B5EF4-FFF2-40B4-BE49-F238E27FC236}">
                <a16:creationId xmlns:a16="http://schemas.microsoft.com/office/drawing/2014/main" id="{61CE06B9-BBA6-4762-9415-B5E2BC157ABC}"/>
              </a:ext>
            </a:extLst>
          </p:cNvPr>
          <p:cNvSpPr>
            <a:spLocks noGrp="1"/>
          </p:cNvSpPr>
          <p:nvPr>
            <p:ph idx="1"/>
          </p:nvPr>
        </p:nvSpPr>
        <p:spPr>
          <a:xfrm>
            <a:off x="762001" y="1472384"/>
            <a:ext cx="6946491" cy="1956619"/>
          </a:xfrm>
        </p:spPr>
        <p:txBody>
          <a:bodyPr>
            <a:normAutofit lnSpcReduction="10000"/>
          </a:bodyPr>
          <a:lstStyle/>
          <a:p>
            <a:pPr marL="0" indent="0">
              <a:lnSpc>
                <a:spcPct val="107000"/>
              </a:lnSpc>
              <a:spcBef>
                <a:spcPts val="0"/>
              </a:spcBef>
              <a:buNone/>
              <a:tabLst>
                <a:tab pos="57149" algn="l"/>
              </a:tabLst>
            </a:pPr>
            <a:r>
              <a:rPr lang="en-US" sz="2000" dirty="0">
                <a:latin typeface="Calibri" panose="020F0502020204030204" pitchFamily="34" charset="0"/>
                <a:ea typeface="Calibri" panose="020F0502020204030204" pitchFamily="34" charset="0"/>
                <a:cs typeface="Times New Roman" panose="02020603050405020304" pitchFamily="18" charset="0"/>
              </a:rPr>
              <a:t>Three appendices are included at the end of the document:</a:t>
            </a:r>
          </a:p>
          <a:p>
            <a:pPr marL="0" indent="0">
              <a:lnSpc>
                <a:spcPct val="107000"/>
              </a:lnSpc>
              <a:spcBef>
                <a:spcPts val="0"/>
              </a:spcBef>
              <a:buNone/>
              <a:tabLst>
                <a:tab pos="57149" algn="l"/>
              </a:tabLs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1300"/>
              </a:spcAft>
            </a:pPr>
            <a:r>
              <a:rPr lang="en-US" sz="1800" dirty="0">
                <a:cs typeface="Times New Roman" panose="02020603050405020304" pitchFamily="18" charset="0"/>
              </a:rPr>
              <a:t>Appendix A: Council Members</a:t>
            </a:r>
          </a:p>
          <a:p>
            <a:pPr lvl="1">
              <a:spcBef>
                <a:spcPts val="0"/>
              </a:spcBef>
              <a:spcAft>
                <a:spcPts val="1300"/>
              </a:spcAft>
            </a:pPr>
            <a:r>
              <a:rPr lang="en-US" sz="1800" dirty="0">
                <a:cs typeface="Times New Roman" panose="02020603050405020304" pitchFamily="18" charset="0"/>
              </a:rPr>
              <a:t>Appendix B: Implementation Teams &amp; Workgroups</a:t>
            </a:r>
          </a:p>
          <a:p>
            <a:pPr lvl="1">
              <a:spcBef>
                <a:spcPts val="0"/>
              </a:spcBef>
              <a:spcAft>
                <a:spcPts val="1300"/>
              </a:spcAft>
            </a:pPr>
            <a:r>
              <a:rPr lang="en-US" sz="1800" dirty="0">
                <a:cs typeface="Times New Roman" panose="02020603050405020304" pitchFamily="18" charset="0"/>
              </a:rPr>
              <a:t>Appendix C: Care Planning Resources </a:t>
            </a:r>
          </a:p>
          <a:p>
            <a:pPr marL="307967" lvl="1" indent="0">
              <a:lnSpc>
                <a:spcPct val="107000"/>
              </a:lnSpc>
              <a:spcBef>
                <a:spcPts val="0"/>
              </a:spcBef>
              <a:buNone/>
              <a:tabLst>
                <a:tab pos="57149" algn="l"/>
              </a:tabLst>
            </a:pPr>
            <a:endParaRPr lang="en-US" sz="1800" dirty="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288337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F837C-A565-4B60-8FED-BBBC7DCDA6D5}"/>
              </a:ext>
            </a:extLst>
          </p:cNvPr>
          <p:cNvSpPr>
            <a:spLocks noGrp="1"/>
          </p:cNvSpPr>
          <p:nvPr>
            <p:ph type="title"/>
          </p:nvPr>
        </p:nvSpPr>
        <p:spPr/>
        <p:txBody>
          <a:bodyPr/>
          <a:lstStyle/>
          <a:p>
            <a:r>
              <a:rPr lang="en-US" dirty="0"/>
              <a:t>Open Meeting Law and Conflict of Interest Refresher</a:t>
            </a:r>
          </a:p>
        </p:txBody>
      </p:sp>
      <p:sp>
        <p:nvSpPr>
          <p:cNvPr id="5" name="TextBox 4">
            <a:extLst>
              <a:ext uri="{FF2B5EF4-FFF2-40B4-BE49-F238E27FC236}">
                <a16:creationId xmlns:a16="http://schemas.microsoft.com/office/drawing/2014/main" id="{790DA48B-4F6D-417F-AB4C-71DEE4E1ECA9}"/>
              </a:ext>
            </a:extLst>
          </p:cNvPr>
          <p:cNvSpPr txBox="1"/>
          <p:nvPr/>
        </p:nvSpPr>
        <p:spPr>
          <a:xfrm>
            <a:off x="533400" y="1143000"/>
            <a:ext cx="7835030" cy="51193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Open Meeting Law</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Council’s meetings are subject to the Open Meeting Law (OML) and must be held in public with notice of the meeting, including the agenda, provided to the public at least 48 hours in advance.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We are currently operating under an extension of the emergency act signed by Governor Baker that extended certain COVID-19 measures adopted during the State of Emergency until April 1, 2022. This emergency act </a:t>
            </a:r>
            <a:r>
              <a:rPr kumimoji="0" lang="en-US" sz="1800" b="0" i="0" u="none" strike="noStrike" kern="1200" cap="none" spc="0" normalizeH="0" baseline="0" noProof="0" dirty="0">
                <a:ln>
                  <a:noFill/>
                </a:ln>
                <a:solidFill>
                  <a:srgbClr val="00359E"/>
                </a:solidFill>
                <a:effectLst/>
                <a:uLnTx/>
                <a:uFillTx/>
                <a:latin typeface="Calibri" panose="020F0502020204030204" pitchFamily="34" charset="0"/>
                <a:ea typeface="+mn-ea"/>
                <a:cs typeface="+mn-cs"/>
                <a:hlinkClick r:id="rId2">
                  <a:extLst>
                    <a:ext uri="{A12FA001-AC4F-418D-AE19-62706E023703}">
                      <ahyp:hlinkClr xmlns:ahyp="http://schemas.microsoft.com/office/drawing/2018/hyperlinkcolor" val="tx"/>
                    </a:ext>
                  </a:extLst>
                </a:hlinkClick>
              </a:rPr>
              <a:t>suspended certain provisions of the OML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and permits us to conduct our meetings remotely.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Under the OML, members cannot communicate with a quorum (simple majority) of the members regarding topics before this Council (in person or via email) outside of a public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For any questions about the OML, feel free to reach out to Council staff or contact the Attorney General's Division of Open Government directly at</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(617) 963-2540 or </a:t>
            </a:r>
            <a:r>
              <a:rPr kumimoji="0" lang="en-US" sz="1800" b="0" i="0" u="none" strike="noStrike" kern="1200" cap="none" spc="0" normalizeH="0" baseline="0" noProof="0" dirty="0">
                <a:ln>
                  <a:noFill/>
                </a:ln>
                <a:solidFill>
                  <a:srgbClr val="00359E"/>
                </a:solidFill>
                <a:effectLst/>
                <a:uLnTx/>
                <a:uFillTx/>
                <a:latin typeface="Calibri" panose="020F0502020204030204" pitchFamily="34" charset="0"/>
                <a:ea typeface="+mn-ea"/>
                <a:cs typeface="+mn-cs"/>
                <a:hlinkClick r:id="rId3">
                  <a:extLst>
                    <a:ext uri="{A12FA001-AC4F-418D-AE19-62706E023703}">
                      <ahyp:hlinkClr xmlns:ahyp="http://schemas.microsoft.com/office/drawing/2018/hyperlinkcolor" val="tx"/>
                    </a:ext>
                  </a:extLst>
                </a:hlinkClick>
              </a:rPr>
              <a:t>openmeeting@state.ma.us</a:t>
            </a:r>
            <a:endParaRPr kumimoji="0" lang="en-US" sz="1800" b="0" i="0" u="none" strike="noStrike" kern="1200" cap="none" spc="0" normalizeH="0" baseline="0" noProof="0" dirty="0">
              <a:ln>
                <a:noFill/>
              </a:ln>
              <a:solidFill>
                <a:srgbClr val="00359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Additional information can be found at: </a:t>
            </a:r>
            <a:r>
              <a:rPr kumimoji="0" lang="en-US" sz="1800" b="0" i="0" u="sng" strike="noStrike" kern="1200" cap="none" spc="0" normalizeH="0" baseline="0" noProof="0" dirty="0">
                <a:ln>
                  <a:noFill/>
                </a:ln>
                <a:solidFill>
                  <a:srgbClr val="003366"/>
                </a:solidFill>
                <a:effectLst/>
                <a:uLnTx/>
                <a:uFillTx/>
                <a:latin typeface="Calibri" panose="020F0502020204030204" pitchFamily="34" charset="0"/>
                <a:ea typeface="+mn-ea"/>
                <a:cs typeface="+mn-cs"/>
              </a:rPr>
              <a:t>www.mass.gov/the-open-meeting-law</a:t>
            </a:r>
          </a:p>
        </p:txBody>
      </p:sp>
    </p:spTree>
    <p:extLst>
      <p:ext uri="{BB962C8B-B14F-4D97-AF65-F5344CB8AC3E}">
        <p14:creationId xmlns:p14="http://schemas.microsoft.com/office/powerpoint/2010/main" val="248775361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p:cNvSpPr>
          <p:nvPr/>
        </p:nvSpPr>
        <p:spPr bwMode="auto">
          <a:xfrm>
            <a:off x="0" y="-7617"/>
            <a:ext cx="9144000" cy="1905000"/>
          </a:xfrm>
          <a:prstGeom prst="rect">
            <a:avLst/>
          </a:prstGeom>
          <a:solidFill>
            <a:srgbClr val="003366"/>
          </a:solidFill>
          <a:ln w="9525">
            <a:solidFill>
              <a:srgbClr val="000000"/>
            </a:solidFill>
            <a:miter lim="800000"/>
            <a:headEnd/>
            <a:tailEnd/>
          </a:ln>
        </p:spPr>
        <p:txBody>
          <a:bodyPr/>
          <a:lstStyle/>
          <a:p>
            <a:pPr algn="ctr" eaLnBrk="0" fontAlgn="base" hangingPunct="0">
              <a:spcBef>
                <a:spcPct val="50000"/>
              </a:spcBef>
              <a:spcAft>
                <a:spcPct val="0"/>
              </a:spcAft>
            </a:pPr>
            <a:endParaRPr lang="en-US" sz="1200" b="1" dirty="0">
              <a:solidFill>
                <a:srgbClr val="FFFFFF"/>
              </a:solidFill>
            </a:endParaRPr>
          </a:p>
        </p:txBody>
      </p:sp>
      <p:sp>
        <p:nvSpPr>
          <p:cNvPr id="31746" name="Rectangle 3"/>
          <p:cNvSpPr>
            <a:spLocks noChangeArrowheads="1"/>
          </p:cNvSpPr>
          <p:nvPr/>
        </p:nvSpPr>
        <p:spPr bwMode="white">
          <a:xfrm>
            <a:off x="623537" y="136526"/>
            <a:ext cx="6553200" cy="1485900"/>
          </a:xfrm>
          <a:prstGeom prst="rect">
            <a:avLst/>
          </a:prstGeom>
          <a:noFill/>
          <a:ln w="9525">
            <a:noFill/>
            <a:miter lim="800000"/>
            <a:headEnd/>
            <a:tailEnd/>
          </a:ln>
        </p:spPr>
        <p:txBody>
          <a:bodyPr lIns="64008" tIns="32004" rIns="64008" bIns="32004" anchor="ctr"/>
          <a:lstStyle/>
          <a:p>
            <a:pPr algn="ctr" fontAlgn="base">
              <a:spcBef>
                <a:spcPct val="0"/>
              </a:spcBef>
              <a:spcAft>
                <a:spcPts val="1000"/>
              </a:spcAft>
            </a:pPr>
            <a:r>
              <a:rPr lang="en-US" sz="2800" b="1" dirty="0">
                <a:solidFill>
                  <a:srgbClr val="FFFFFF"/>
                </a:solidFill>
                <a:latin typeface="Calibri" pitchFamily="34" charset="0"/>
              </a:rPr>
              <a:t>Alzheimer’s Advisory Council</a:t>
            </a:r>
          </a:p>
        </p:txBody>
      </p:sp>
      <p:pic>
        <p:nvPicPr>
          <p:cNvPr id="31747" name="Picture 4"/>
          <p:cNvPicPr>
            <a:picLocks noChangeAspect="1" noChangeArrowheads="1"/>
          </p:cNvPicPr>
          <p:nvPr/>
        </p:nvPicPr>
        <p:blipFill>
          <a:blip r:embed="rId3"/>
          <a:srcRect/>
          <a:stretch>
            <a:fillRect/>
          </a:stretch>
        </p:blipFill>
        <p:spPr bwMode="auto">
          <a:xfrm>
            <a:off x="7067007" y="234498"/>
            <a:ext cx="1487488" cy="1543051"/>
          </a:xfrm>
          <a:prstGeom prst="rect">
            <a:avLst/>
          </a:prstGeom>
          <a:noFill/>
          <a:ln w="9525">
            <a:noFill/>
            <a:miter lim="800000"/>
            <a:headEnd/>
            <a:tailEnd/>
          </a:ln>
        </p:spPr>
      </p:pic>
      <p:sp>
        <p:nvSpPr>
          <p:cNvPr id="2" name="Rectangle 1"/>
          <p:cNvSpPr/>
          <p:nvPr/>
        </p:nvSpPr>
        <p:spPr bwMode="auto">
          <a:xfrm>
            <a:off x="4406901" y="6471593"/>
            <a:ext cx="368300" cy="230832"/>
          </a:xfrm>
          <a:prstGeom prst="rect">
            <a:avLst/>
          </a:prstGeom>
          <a:solidFill>
            <a:schemeClr val="bg1"/>
          </a:solidFill>
          <a:ln w="9525" cap="flat" cmpd="sng" algn="ctr">
            <a:no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algn="ctr" eaLnBrk="0" fontAlgn="base" hangingPunct="0">
              <a:spcBef>
                <a:spcPct val="0"/>
              </a:spcBef>
              <a:spcAft>
                <a:spcPct val="0"/>
              </a:spcAft>
            </a:pPr>
            <a:endParaRPr lang="en-US" sz="1600" dirty="0">
              <a:solidFill>
                <a:srgbClr val="000000"/>
              </a:solidFill>
            </a:endParaRPr>
          </a:p>
        </p:txBody>
      </p:sp>
      <p:sp>
        <p:nvSpPr>
          <p:cNvPr id="3" name="Date Placeholder 2"/>
          <p:cNvSpPr>
            <a:spLocks noGrp="1"/>
          </p:cNvSpPr>
          <p:nvPr>
            <p:ph type="dt" sz="half" idx="10"/>
          </p:nvPr>
        </p:nvSpPr>
        <p:spPr/>
        <p:txBody>
          <a:bodyPr/>
          <a:lstStyle/>
          <a:p>
            <a:pPr fontAlgn="base">
              <a:spcAft>
                <a:spcPct val="0"/>
              </a:spcAft>
              <a:defRPr/>
            </a:pPr>
            <a:fld id="{B0A0B807-0F89-4501-89A1-27555DC543CA}" type="datetime1">
              <a:rPr lang="en-US" smtClean="0"/>
              <a:t>8/2/2022</a:t>
            </a:fld>
            <a:endParaRPr lang="en-US" dirty="0"/>
          </a:p>
        </p:txBody>
      </p:sp>
      <p:sp>
        <p:nvSpPr>
          <p:cNvPr id="9" name="Date Placeholder 2">
            <a:extLst>
              <a:ext uri="{FF2B5EF4-FFF2-40B4-BE49-F238E27FC236}">
                <a16:creationId xmlns:a16="http://schemas.microsoft.com/office/drawing/2014/main" id="{B019AF1B-4325-448B-9098-64189208C828}"/>
              </a:ext>
            </a:extLst>
          </p:cNvPr>
          <p:cNvSpPr txBox="1">
            <a:spLocks/>
          </p:cNvSpPr>
          <p:nvPr/>
        </p:nvSpPr>
        <p:spPr>
          <a:xfrm>
            <a:off x="4182491" y="2310584"/>
            <a:ext cx="4339295" cy="1495029"/>
          </a:xfrm>
          <a:prstGeom prst="rect">
            <a:avLst/>
          </a:prstGeom>
          <a:ln w="38100">
            <a:solidFill>
              <a:srgbClr val="FFC000"/>
            </a:solidFill>
          </a:ln>
        </p:spPr>
        <p:txBody>
          <a:bodyPr anchor="b"/>
          <a:lstStyle>
            <a:defPPr>
              <a:defRPr lang="en-US"/>
            </a:defPPr>
            <a:lvl1pPr marL="0" algn="ctr" defTabSz="914400" rtl="0" eaLnBrk="0" latinLnBrk="0" hangingPunct="0">
              <a:spcBef>
                <a:spcPct val="50000"/>
              </a:spcBef>
              <a:defRPr sz="12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fontAlgn="base">
              <a:spcBef>
                <a:spcPct val="0"/>
              </a:spcBef>
              <a:spcAft>
                <a:spcPct val="0"/>
              </a:spcAft>
              <a:defRPr/>
            </a:pPr>
            <a:endPar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fontAlgn="base">
              <a:spcBef>
                <a:spcPct val="0"/>
              </a:spcBef>
              <a:spcAft>
                <a:spcPct val="0"/>
              </a:spcAft>
              <a:defRPr/>
            </a:pPr>
            <a:endPar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fontAlgn="base">
              <a:spcBef>
                <a:spcPct val="0"/>
              </a:spcBef>
              <a:spcAft>
                <a:spcPct val="0"/>
              </a:spcAft>
              <a:defRPr/>
            </a:pP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Annual Report Review</a:t>
            </a:r>
          </a:p>
          <a:p>
            <a:pPr fontAlgn="base">
              <a:spcBef>
                <a:spcPct val="0"/>
              </a:spcBef>
              <a:spcAft>
                <a:spcPct val="0"/>
              </a:spcAft>
              <a:defRPr/>
            </a:pPr>
            <a:endPar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Date Placeholder 2">
            <a:extLst>
              <a:ext uri="{FF2B5EF4-FFF2-40B4-BE49-F238E27FC236}">
                <a16:creationId xmlns:a16="http://schemas.microsoft.com/office/drawing/2014/main" id="{757BA9C6-6AEB-441E-8CE6-59D56B3D15E6}"/>
              </a:ext>
            </a:extLst>
          </p:cNvPr>
          <p:cNvSpPr txBox="1">
            <a:spLocks/>
          </p:cNvSpPr>
          <p:nvPr/>
        </p:nvSpPr>
        <p:spPr>
          <a:xfrm>
            <a:off x="4303371" y="4171472"/>
            <a:ext cx="3631263" cy="1264197"/>
          </a:xfrm>
          <a:prstGeom prst="rect">
            <a:avLst/>
          </a:prstGeom>
        </p:spPr>
        <p:txBody>
          <a:bodyPr/>
          <a:lstStyle>
            <a:defPPr>
              <a:defRPr lang="en-US"/>
            </a:defPPr>
            <a:lvl1pPr marL="0" algn="ctr" defTabSz="914400" rtl="0" eaLnBrk="0" latinLnBrk="0" hangingPunct="0">
              <a:spcBef>
                <a:spcPct val="50000"/>
              </a:spcBef>
              <a:defRPr sz="12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spcBef>
                <a:spcPct val="0"/>
              </a:spcBef>
              <a:spcAft>
                <a:spcPct val="0"/>
              </a:spcAft>
              <a:defRPr/>
            </a:pP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Present Highlights</a:t>
            </a:r>
          </a:p>
          <a:p>
            <a:pPr marL="457189" indent="-457189" algn="l" fontAlgn="base">
              <a:spcBef>
                <a:spcPct val="0"/>
              </a:spcBef>
              <a:spcAft>
                <a:spcPct val="0"/>
              </a:spcAft>
              <a:buFont typeface="Wingdings" panose="05000000000000000000" pitchFamily="2" charset="2"/>
              <a:buChar char="q"/>
              <a:defRPr/>
            </a:pP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Provide Comments</a:t>
            </a:r>
          </a:p>
          <a:p>
            <a:pPr marL="457189" indent="-457189" algn="l" fontAlgn="base">
              <a:spcBef>
                <a:spcPct val="0"/>
              </a:spcBef>
              <a:spcAft>
                <a:spcPct val="0"/>
              </a:spcAft>
              <a:buFont typeface="Wingdings" panose="05000000000000000000" pitchFamily="2" charset="2"/>
              <a:buChar char="q"/>
              <a:defRPr/>
            </a:pP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Vote</a:t>
            </a:r>
          </a:p>
        </p:txBody>
      </p:sp>
      <p:pic>
        <p:nvPicPr>
          <p:cNvPr id="14" name="Picture 13">
            <a:extLst>
              <a:ext uri="{FF2B5EF4-FFF2-40B4-BE49-F238E27FC236}">
                <a16:creationId xmlns:a16="http://schemas.microsoft.com/office/drawing/2014/main" id="{0C6713A4-EDEA-43D3-8600-EA74C741776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391027" y="4249854"/>
            <a:ext cx="361951" cy="334011"/>
          </a:xfrm>
          <a:prstGeom prst="rect">
            <a:avLst/>
          </a:prstGeom>
          <a:noFill/>
          <a:ln>
            <a:noFill/>
          </a:ln>
        </p:spPr>
      </p:pic>
      <p:pic>
        <p:nvPicPr>
          <p:cNvPr id="13" name="Picture 12" descr="Text&#10;&#10;Description automatically generated with medium confidence">
            <a:extLst>
              <a:ext uri="{FF2B5EF4-FFF2-40B4-BE49-F238E27FC236}">
                <a16:creationId xmlns:a16="http://schemas.microsoft.com/office/drawing/2014/main" id="{0118E471-1F36-46C3-8B3C-3261835F075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22218" y="2310584"/>
            <a:ext cx="2967243" cy="3770811"/>
          </a:xfrm>
          <a:prstGeom prst="rect">
            <a:avLst/>
          </a:prstGeom>
          <a:noFill/>
          <a:ln>
            <a:noFill/>
          </a:ln>
        </p:spPr>
      </p:pic>
    </p:spTree>
    <p:extLst>
      <p:ext uri="{BB962C8B-B14F-4D97-AF65-F5344CB8AC3E}">
        <p14:creationId xmlns:p14="http://schemas.microsoft.com/office/powerpoint/2010/main" val="257689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58AE7-37F6-45ED-83D5-35D591BDA4D7}"/>
              </a:ext>
            </a:extLst>
          </p:cNvPr>
          <p:cNvSpPr>
            <a:spLocks noGrp="1"/>
          </p:cNvSpPr>
          <p:nvPr>
            <p:ph type="title"/>
          </p:nvPr>
        </p:nvSpPr>
        <p:spPr>
          <a:xfrm>
            <a:off x="851773" y="109539"/>
            <a:ext cx="3985701" cy="762000"/>
          </a:xfrm>
        </p:spPr>
        <p:txBody>
          <a:bodyPr>
            <a:normAutofit fontScale="90000"/>
          </a:bodyPr>
          <a:lstStyle/>
          <a:p>
            <a:r>
              <a:rPr lang="en-US" dirty="0"/>
              <a:t>Envisioning the Future</a:t>
            </a:r>
          </a:p>
        </p:txBody>
      </p:sp>
      <p:sp>
        <p:nvSpPr>
          <p:cNvPr id="3" name="Content Placeholder 2">
            <a:extLst>
              <a:ext uri="{FF2B5EF4-FFF2-40B4-BE49-F238E27FC236}">
                <a16:creationId xmlns:a16="http://schemas.microsoft.com/office/drawing/2014/main" id="{89D6396B-243D-4DA7-B258-216EC7A297A2}"/>
              </a:ext>
            </a:extLst>
          </p:cNvPr>
          <p:cNvSpPr>
            <a:spLocks noGrp="1"/>
          </p:cNvSpPr>
          <p:nvPr>
            <p:ph sz="half" idx="1"/>
          </p:nvPr>
        </p:nvSpPr>
        <p:spPr>
          <a:xfrm>
            <a:off x="544411" y="1042222"/>
            <a:ext cx="8088312" cy="5449377"/>
          </a:xfrm>
        </p:spPr>
        <p:txBody>
          <a:bodyPr/>
          <a:lstStyle/>
          <a:p>
            <a:pPr marL="342891" indent="-342891" defTabSz="457189">
              <a:lnSpc>
                <a:spcPct val="107000"/>
              </a:lnSpc>
              <a:spcBef>
                <a:spcPts val="0"/>
              </a:spcBef>
              <a:buClr>
                <a:schemeClr val="tx1"/>
              </a:buClr>
              <a:buSzPct val="100000"/>
            </a:pPr>
            <a:r>
              <a:rPr lang="en-US" sz="2000" dirty="0">
                <a:cs typeface="Times New Roman" panose="02020603050405020304" pitchFamily="18" charset="0"/>
              </a:rPr>
              <a:t>Although the Council’s workstreams are broadly focused, the state plan’s recommendations are specific </a:t>
            </a:r>
          </a:p>
          <a:p>
            <a:pPr marL="342891" indent="-342891" defTabSz="457189">
              <a:lnSpc>
                <a:spcPct val="107000"/>
              </a:lnSpc>
              <a:spcBef>
                <a:spcPts val="0"/>
              </a:spcBef>
              <a:buClr>
                <a:schemeClr val="tx1"/>
              </a:buClr>
              <a:buSzPct val="100000"/>
            </a:pPr>
            <a:r>
              <a:rPr lang="en-US" sz="2000" dirty="0">
                <a:cs typeface="Times New Roman" panose="02020603050405020304" pitchFamily="18" charset="0"/>
              </a:rPr>
              <a:t>After each specific recommendation is implemented, the Council intends to develop and implement new recommendations </a:t>
            </a:r>
          </a:p>
          <a:p>
            <a:pPr marL="342891" indent="-342891" defTabSz="457189">
              <a:lnSpc>
                <a:spcPct val="107000"/>
              </a:lnSpc>
              <a:spcBef>
                <a:spcPts val="0"/>
              </a:spcBef>
              <a:buClr>
                <a:schemeClr val="tx1"/>
              </a:buClr>
              <a:buSzPct val="100000"/>
            </a:pPr>
            <a:r>
              <a:rPr lang="en-US" sz="2000" dirty="0">
                <a:cs typeface="Times New Roman" panose="02020603050405020304" pitchFamily="18" charset="0"/>
              </a:rPr>
              <a:t>What are one or two things that we have not yet discussed (within any workstream) that when time allows, you would want the Alzheimer’s Advisory Council to address?</a:t>
            </a:r>
          </a:p>
          <a:p>
            <a:pPr marL="0" indent="0" defTabSz="457189">
              <a:lnSpc>
                <a:spcPct val="107000"/>
              </a:lnSpc>
              <a:spcBef>
                <a:spcPts val="0"/>
              </a:spcBef>
              <a:buClr>
                <a:schemeClr val="tx1"/>
              </a:buClr>
              <a:buSzPct val="100000"/>
              <a:buNone/>
            </a:pPr>
            <a:endParaRPr lang="en-US" sz="2000" dirty="0">
              <a:cs typeface="Times New Roman" panose="02020603050405020304" pitchFamily="18" charset="0"/>
            </a:endParaRPr>
          </a:p>
          <a:p>
            <a:pPr marL="0" indent="0" defTabSz="457189">
              <a:lnSpc>
                <a:spcPct val="107000"/>
              </a:lnSpc>
              <a:spcBef>
                <a:spcPts val="0"/>
              </a:spcBef>
              <a:buClr>
                <a:schemeClr val="tx1"/>
              </a:buClr>
              <a:buSzPct val="100000"/>
              <a:buNone/>
            </a:pPr>
            <a:endParaRPr lang="en-US" sz="2000" dirty="0">
              <a:cs typeface="Times New Roman" panose="02020603050405020304" pitchFamily="18" charset="0"/>
            </a:endParaRPr>
          </a:p>
          <a:p>
            <a:pPr marL="0" indent="0" defTabSz="457189">
              <a:lnSpc>
                <a:spcPct val="107000"/>
              </a:lnSpc>
              <a:spcBef>
                <a:spcPts val="0"/>
              </a:spcBef>
              <a:buClr>
                <a:schemeClr val="tx1"/>
              </a:buClr>
              <a:buSzPct val="100000"/>
              <a:buNone/>
            </a:pPr>
            <a:endParaRPr lang="en-US" sz="2000" dirty="0">
              <a:cs typeface="Times New Roman" panose="02020603050405020304" pitchFamily="18" charset="0"/>
            </a:endParaRPr>
          </a:p>
          <a:p>
            <a:pPr marL="342891" indent="-342891" defTabSz="457189">
              <a:lnSpc>
                <a:spcPct val="107000"/>
              </a:lnSpc>
              <a:spcBef>
                <a:spcPts val="0"/>
              </a:spcBef>
              <a:buClr>
                <a:schemeClr val="tx1"/>
              </a:buClr>
              <a:buSzPct val="100000"/>
            </a:pPr>
            <a:endParaRPr lang="en-US" sz="2000" dirty="0">
              <a:cs typeface="Times New Roman" panose="02020603050405020304" pitchFamily="18" charset="0"/>
            </a:endParaRPr>
          </a:p>
        </p:txBody>
      </p:sp>
      <p:sp>
        <p:nvSpPr>
          <p:cNvPr id="7" name="Content Placeholder 2">
            <a:extLst>
              <a:ext uri="{FF2B5EF4-FFF2-40B4-BE49-F238E27FC236}">
                <a16:creationId xmlns:a16="http://schemas.microsoft.com/office/drawing/2014/main" id="{D94F2D72-5A5B-4D87-9111-BED1BB794DB1}"/>
              </a:ext>
            </a:extLst>
          </p:cNvPr>
          <p:cNvSpPr txBox="1">
            <a:spLocks/>
          </p:cNvSpPr>
          <p:nvPr/>
        </p:nvSpPr>
        <p:spPr bwMode="auto">
          <a:xfrm>
            <a:off x="4029410" y="3903299"/>
            <a:ext cx="4556343" cy="2330352"/>
          </a:xfrm>
          <a:prstGeom prst="rect">
            <a:avLst/>
          </a:prstGeom>
          <a:noFill/>
          <a:ln w="38100">
            <a:solidFill>
              <a:srgbClr val="FFD03B"/>
            </a:solidFill>
            <a:miter lim="800000"/>
            <a:headEnd/>
            <a:tailEnd/>
          </a:ln>
        </p:spPr>
        <p:txBody>
          <a:bodyPr vert="horz" wrap="square" lIns="45720" tIns="46039" rIns="45720" bIns="46039" numCol="1" anchor="t" anchorCtr="0" compatLnSpc="1">
            <a:prstTxWarp prst="textNoShape">
              <a:avLst/>
            </a:prstTxWarp>
          </a:bodyPr>
          <a:lstStyle>
            <a:lvl1pPr marL="381000" indent="-381000" algn="l" rtl="0" eaLnBrk="0" fontAlgn="base" hangingPunct="0">
              <a:spcBef>
                <a:spcPct val="0"/>
              </a:spcBef>
              <a:spcAft>
                <a:spcPts val="1200"/>
              </a:spcAft>
              <a:buClr>
                <a:srgbClr val="FFC000"/>
              </a:buClr>
              <a:buSzPct val="80000"/>
              <a:buFont typeface="Wingdings" pitchFamily="2" charset="2"/>
              <a:buChar char="n"/>
              <a:defRPr sz="2800" b="1">
                <a:solidFill>
                  <a:srgbClr val="003366"/>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
                <a:srgbClr val="FFC000"/>
              </a:buClr>
              <a:buSzPct val="115000"/>
              <a:buFont typeface="Calibri" pitchFamily="34" charset="0"/>
              <a:buChar char="•"/>
              <a:defRPr sz="2400" b="1">
                <a:solidFill>
                  <a:srgbClr val="003366"/>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AutoNum type="alphaUcPeriod"/>
              <a:defRPr sz="2000">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sz="1800"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8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8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8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8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800">
                <a:solidFill>
                  <a:schemeClr val="tx1"/>
                </a:solidFill>
                <a:latin typeface="+mn-lt"/>
              </a:defRPr>
            </a:lvl9pPr>
          </a:lstStyle>
          <a:p>
            <a:pPr marL="0" indent="0" algn="ctr">
              <a:spcAft>
                <a:spcPts val="500"/>
              </a:spcAft>
              <a:buSzPct val="100000"/>
              <a:buNone/>
            </a:pPr>
            <a:r>
              <a:rPr lang="en-US" sz="1800" kern="0" dirty="0"/>
              <a:t>Workstreams</a:t>
            </a:r>
          </a:p>
          <a:p>
            <a:pPr marL="628635" lvl="1" indent="-403215">
              <a:spcBef>
                <a:spcPts val="0"/>
              </a:spcBef>
              <a:spcAft>
                <a:spcPts val="0"/>
              </a:spcAft>
              <a:buClr>
                <a:srgbClr val="002060"/>
              </a:buClr>
              <a:buSzPct val="110000"/>
              <a:buFont typeface="+mj-lt"/>
              <a:buAutoNum type="arabicPeriod"/>
              <a:tabLst>
                <a:tab pos="739756" algn="r"/>
                <a:tab pos="974701" algn="r"/>
              </a:tabLst>
            </a:pPr>
            <a:r>
              <a:rPr lang="en-US" sz="1800" b="0" kern="0" dirty="0">
                <a:solidFill>
                  <a:srgbClr val="002060"/>
                </a:solidFill>
              </a:rPr>
              <a:t>Caregiver Support and Public Awareness</a:t>
            </a:r>
          </a:p>
          <a:p>
            <a:pPr marL="628635" lvl="1" indent="-403215">
              <a:spcBef>
                <a:spcPts val="0"/>
              </a:spcBef>
              <a:spcAft>
                <a:spcPts val="0"/>
              </a:spcAft>
              <a:buClr>
                <a:srgbClr val="002060"/>
              </a:buClr>
              <a:buSzPct val="110000"/>
              <a:buFont typeface="+mj-lt"/>
              <a:buAutoNum type="arabicPeriod"/>
              <a:tabLst>
                <a:tab pos="739756" algn="r"/>
                <a:tab pos="974701" algn="r"/>
              </a:tabLst>
            </a:pPr>
            <a:r>
              <a:rPr lang="en-US" sz="1800" b="0" kern="0" dirty="0">
                <a:solidFill>
                  <a:srgbClr val="002060"/>
                </a:solidFill>
              </a:rPr>
              <a:t>Diagnosis and Services Navigation</a:t>
            </a:r>
            <a:endParaRPr lang="en-US" sz="1800" b="0" kern="0" dirty="0">
              <a:solidFill>
                <a:srgbClr val="002060"/>
              </a:solidFill>
              <a:cs typeface="Times New Roman" panose="02020603050405020304" pitchFamily="18" charset="0"/>
            </a:endParaRPr>
          </a:p>
          <a:p>
            <a:pPr marL="628635" lvl="1" indent="-403215">
              <a:spcBef>
                <a:spcPts val="0"/>
              </a:spcBef>
              <a:spcAft>
                <a:spcPts val="0"/>
              </a:spcAft>
              <a:buClr>
                <a:srgbClr val="002060"/>
              </a:buClr>
              <a:buSzPct val="110000"/>
              <a:buFont typeface="+mj-lt"/>
              <a:buAutoNum type="arabicPeriod"/>
              <a:tabLst>
                <a:tab pos="739756" algn="r"/>
                <a:tab pos="974701" algn="r"/>
              </a:tabLst>
            </a:pPr>
            <a:r>
              <a:rPr lang="en-US" sz="1800" b="0" kern="0" dirty="0">
                <a:solidFill>
                  <a:srgbClr val="002060"/>
                </a:solidFill>
              </a:rPr>
              <a:t>Equitable Access and Care</a:t>
            </a:r>
            <a:endParaRPr lang="en-US" sz="1800" b="0" kern="0" dirty="0">
              <a:solidFill>
                <a:srgbClr val="002060"/>
              </a:solidFill>
              <a:cs typeface="Times New Roman" panose="02020603050405020304" pitchFamily="18" charset="0"/>
            </a:endParaRPr>
          </a:p>
          <a:p>
            <a:pPr marL="628635" lvl="1" indent="-403215">
              <a:spcBef>
                <a:spcPts val="0"/>
              </a:spcBef>
              <a:spcAft>
                <a:spcPts val="0"/>
              </a:spcAft>
              <a:buClr>
                <a:srgbClr val="002060"/>
              </a:buClr>
              <a:buSzPct val="110000"/>
              <a:buFont typeface="+mj-lt"/>
              <a:buAutoNum type="arabicPeriod"/>
              <a:tabLst>
                <a:tab pos="739756" algn="r"/>
                <a:tab pos="974701" algn="r"/>
              </a:tabLst>
            </a:pPr>
            <a:r>
              <a:rPr lang="en-US" sz="1800" b="0" kern="0" dirty="0">
                <a:solidFill>
                  <a:srgbClr val="002060"/>
                </a:solidFill>
              </a:rPr>
              <a:t>Physical Infrastructure </a:t>
            </a:r>
          </a:p>
          <a:p>
            <a:pPr marL="628635" lvl="1" indent="-403215">
              <a:spcBef>
                <a:spcPts val="0"/>
              </a:spcBef>
              <a:spcAft>
                <a:spcPts val="0"/>
              </a:spcAft>
              <a:buClr>
                <a:srgbClr val="002060"/>
              </a:buClr>
              <a:buSzPct val="110000"/>
              <a:buFont typeface="+mj-lt"/>
              <a:buAutoNum type="arabicPeriod"/>
              <a:tabLst>
                <a:tab pos="739756" algn="r"/>
                <a:tab pos="974701" algn="r"/>
              </a:tabLst>
            </a:pPr>
            <a:r>
              <a:rPr lang="en-US" sz="1800" b="0" kern="0" dirty="0">
                <a:solidFill>
                  <a:srgbClr val="002060"/>
                </a:solidFill>
              </a:rPr>
              <a:t>Public Health Infrastructure</a:t>
            </a:r>
          </a:p>
          <a:p>
            <a:pPr marL="628635" lvl="1" indent="-403215">
              <a:spcBef>
                <a:spcPts val="0"/>
              </a:spcBef>
              <a:spcAft>
                <a:spcPts val="0"/>
              </a:spcAft>
              <a:buClr>
                <a:srgbClr val="002060"/>
              </a:buClr>
              <a:buSzPct val="110000"/>
              <a:buFont typeface="+mj-lt"/>
              <a:buAutoNum type="arabicPeriod"/>
              <a:tabLst>
                <a:tab pos="739756" algn="r"/>
                <a:tab pos="974701" algn="r"/>
              </a:tabLst>
            </a:pPr>
            <a:r>
              <a:rPr lang="en-US" sz="1800" b="0" kern="0" dirty="0">
                <a:solidFill>
                  <a:srgbClr val="002060"/>
                </a:solidFill>
              </a:rPr>
              <a:t>Quality of Care</a:t>
            </a:r>
          </a:p>
          <a:p>
            <a:pPr marL="628635" lvl="1" indent="-403215">
              <a:spcBef>
                <a:spcPts val="0"/>
              </a:spcBef>
              <a:spcAft>
                <a:spcPts val="0"/>
              </a:spcAft>
              <a:buClr>
                <a:srgbClr val="002060"/>
              </a:buClr>
              <a:buSzPct val="110000"/>
              <a:buFont typeface="+mj-lt"/>
              <a:buAutoNum type="arabicPeriod"/>
              <a:tabLst>
                <a:tab pos="739756" algn="r"/>
                <a:tab pos="974701" algn="r"/>
              </a:tabLst>
            </a:pPr>
            <a:r>
              <a:rPr lang="en-US" sz="1800" b="0" kern="0" dirty="0">
                <a:solidFill>
                  <a:srgbClr val="002060"/>
                </a:solidFill>
                <a:cs typeface="Times New Roman" panose="02020603050405020304" pitchFamily="18" charset="0"/>
              </a:rPr>
              <a:t>Research</a:t>
            </a:r>
            <a:endParaRPr lang="en-US" sz="1800" b="0" kern="0" dirty="0">
              <a:solidFill>
                <a:srgbClr val="002060"/>
              </a:solidFill>
            </a:endParaRPr>
          </a:p>
        </p:txBody>
      </p:sp>
      <p:sp>
        <p:nvSpPr>
          <p:cNvPr id="8" name="TextBox 7">
            <a:extLst>
              <a:ext uri="{FF2B5EF4-FFF2-40B4-BE49-F238E27FC236}">
                <a16:creationId xmlns:a16="http://schemas.microsoft.com/office/drawing/2014/main" id="{D8FA9BDA-99B2-4E82-AD9A-7B85A50A69AD}"/>
              </a:ext>
            </a:extLst>
          </p:cNvPr>
          <p:cNvSpPr txBox="1"/>
          <p:nvPr/>
        </p:nvSpPr>
        <p:spPr>
          <a:xfrm>
            <a:off x="544412" y="3887640"/>
            <a:ext cx="3229579" cy="2361672"/>
          </a:xfrm>
          <a:prstGeom prst="rect">
            <a:avLst/>
          </a:prstGeom>
          <a:solidFill>
            <a:srgbClr val="FFEEB9"/>
          </a:solidFill>
          <a:ln w="38100">
            <a:solidFill>
              <a:srgbClr val="064FBA"/>
            </a:solidFill>
          </a:ln>
        </p:spPr>
        <p:txBody>
          <a:bodyPr wrap="square">
            <a:spAutoFit/>
          </a:bodyPr>
          <a:lstStyle/>
          <a:p>
            <a:pPr algn="ctr">
              <a:lnSpc>
                <a:spcPct val="107000"/>
              </a:lnSpc>
              <a:spcAft>
                <a:spcPts val="1200"/>
              </a:spcAft>
              <a:defRPr/>
            </a:pPr>
            <a:r>
              <a:rPr lang="en-US" sz="3200" b="1" dirty="0">
                <a:solidFill>
                  <a:srgbClr val="064FBA"/>
                </a:solidFill>
                <a:latin typeface="Calibri" panose="020F0502020204030204" pitchFamily="34" charset="0"/>
                <a:cs typeface="Times New Roman" panose="02020603050405020304" pitchFamily="18" charset="0"/>
              </a:rPr>
              <a:t>Roundtable Discussion</a:t>
            </a:r>
          </a:p>
          <a:p>
            <a:pPr algn="ctr">
              <a:lnSpc>
                <a:spcPct val="107000"/>
              </a:lnSpc>
              <a:spcAft>
                <a:spcPts val="1200"/>
              </a:spcAft>
              <a:defRPr/>
            </a:pPr>
            <a:endParaRPr lang="en-US" sz="3200" b="1" dirty="0">
              <a:solidFill>
                <a:srgbClr val="064FBA"/>
              </a:solidFill>
              <a:latin typeface="Calibri" panose="020F0502020204030204" pitchFamily="34" charset="0"/>
              <a:cs typeface="Times New Roman" panose="02020603050405020304" pitchFamily="18" charset="0"/>
            </a:endParaRPr>
          </a:p>
          <a:p>
            <a:pPr algn="ctr">
              <a:lnSpc>
                <a:spcPct val="107000"/>
              </a:lnSpc>
              <a:spcAft>
                <a:spcPts val="1200"/>
              </a:spcAft>
              <a:defRPr/>
            </a:pPr>
            <a:endParaRPr lang="en-US" sz="900" b="1" dirty="0">
              <a:solidFill>
                <a:srgbClr val="000000"/>
              </a:solidFill>
              <a:latin typeface="Calibri" panose="020F0502020204030204" pitchFamily="34" charset="0"/>
              <a:cs typeface="Times New Roman" panose="02020603050405020304" pitchFamily="18" charset="0"/>
            </a:endParaRPr>
          </a:p>
          <a:p>
            <a:pPr algn="ctr">
              <a:lnSpc>
                <a:spcPct val="107000"/>
              </a:lnSpc>
              <a:spcAft>
                <a:spcPts val="1200"/>
              </a:spcAft>
              <a:defRPr/>
            </a:pPr>
            <a:endParaRPr lang="en-US" sz="500" b="1" dirty="0">
              <a:solidFill>
                <a:srgbClr val="064FBA"/>
              </a:solidFill>
              <a:latin typeface="Calibri" panose="020F0502020204030204" pitchFamily="34" charset="0"/>
              <a:cs typeface="Times New Roman" panose="02020603050405020304" pitchFamily="18" charset="0"/>
            </a:endParaRPr>
          </a:p>
        </p:txBody>
      </p:sp>
      <p:pic>
        <p:nvPicPr>
          <p:cNvPr id="9" name="Picture 2">
            <a:extLst>
              <a:ext uri="{FF2B5EF4-FFF2-40B4-BE49-F238E27FC236}">
                <a16:creationId xmlns:a16="http://schemas.microsoft.com/office/drawing/2014/main" id="{D951C9F0-58ED-4042-8AAA-06ECEE643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371" y="4974023"/>
            <a:ext cx="1343660" cy="1045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829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29355-DC47-4CF9-9AD3-D81B333908B6}"/>
              </a:ext>
            </a:extLst>
          </p:cNvPr>
          <p:cNvSpPr>
            <a:spLocks noGrp="1"/>
          </p:cNvSpPr>
          <p:nvPr>
            <p:ph type="title"/>
          </p:nvPr>
        </p:nvSpPr>
        <p:spPr/>
        <p:txBody>
          <a:bodyPr/>
          <a:lstStyle/>
          <a:p>
            <a:r>
              <a:rPr lang="en-US" dirty="0"/>
              <a:t>Next Meeting &amp; Vote to Adjourn</a:t>
            </a:r>
          </a:p>
        </p:txBody>
      </p:sp>
      <p:pic>
        <p:nvPicPr>
          <p:cNvPr id="2050" name="Picture 2">
            <a:extLst>
              <a:ext uri="{FF2B5EF4-FFF2-40B4-BE49-F238E27FC236}">
                <a16:creationId xmlns:a16="http://schemas.microsoft.com/office/drawing/2014/main" id="{19422895-0A0F-4EB9-B171-A64AA5DCD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8504" y="3792378"/>
            <a:ext cx="2076451" cy="18877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FC4A6D1-C32E-40C2-AA04-7C3CD8FE4AE9}"/>
              </a:ext>
            </a:extLst>
          </p:cNvPr>
          <p:cNvSpPr txBox="1"/>
          <p:nvPr/>
        </p:nvSpPr>
        <p:spPr>
          <a:xfrm>
            <a:off x="1905364" y="4309992"/>
            <a:ext cx="2558201" cy="523220"/>
          </a:xfrm>
          <a:prstGeom prst="rect">
            <a:avLst/>
          </a:prstGeom>
        </p:spPr>
        <p:txBody>
          <a:bodyPr wrap="none" rtlCol="0">
            <a:spAutoFit/>
          </a:bodyPr>
          <a:lstStyle/>
          <a:p>
            <a:r>
              <a:rPr lang="en-US" sz="2800" b="1" dirty="0">
                <a:latin typeface="Calibri" pitchFamily="34" charset="0"/>
                <a:cs typeface="Times New Roman" panose="02020603050405020304" pitchFamily="18" charset="0"/>
              </a:rPr>
              <a:t>Vote to Adjourn</a:t>
            </a:r>
          </a:p>
        </p:txBody>
      </p:sp>
      <p:sp>
        <p:nvSpPr>
          <p:cNvPr id="7" name="TextBox 6">
            <a:extLst>
              <a:ext uri="{FF2B5EF4-FFF2-40B4-BE49-F238E27FC236}">
                <a16:creationId xmlns:a16="http://schemas.microsoft.com/office/drawing/2014/main" id="{CC086E1B-2992-42F6-ADB0-4505BE824058}"/>
              </a:ext>
            </a:extLst>
          </p:cNvPr>
          <p:cNvSpPr txBox="1"/>
          <p:nvPr/>
        </p:nvSpPr>
        <p:spPr>
          <a:xfrm>
            <a:off x="1835255" y="1912376"/>
            <a:ext cx="2628311" cy="1880002"/>
          </a:xfrm>
          <a:prstGeom prst="rect">
            <a:avLst/>
          </a:prstGeom>
        </p:spPr>
        <p:txBody>
          <a:bodyPr wrap="square" rtlCol="0">
            <a:spAutoFit/>
          </a:bodyPr>
          <a:lstStyle/>
          <a:p>
            <a:pPr>
              <a:spcAft>
                <a:spcPts val="500"/>
              </a:spcAft>
            </a:pPr>
            <a:r>
              <a:rPr lang="en-US" sz="2800" b="1" dirty="0">
                <a:latin typeface="Calibri" pitchFamily="34" charset="0"/>
                <a:cs typeface="Times New Roman" panose="02020603050405020304" pitchFamily="18" charset="0"/>
              </a:rPr>
              <a:t>Next Meeting:</a:t>
            </a:r>
          </a:p>
          <a:p>
            <a:r>
              <a:rPr lang="en-US" sz="2800" dirty="0">
                <a:latin typeface="Calibri" pitchFamily="34" charset="0"/>
                <a:cs typeface="Times New Roman" panose="02020603050405020304" pitchFamily="18" charset="0"/>
              </a:rPr>
              <a:t>May 17, 2022 </a:t>
            </a:r>
          </a:p>
          <a:p>
            <a:r>
              <a:rPr lang="en-US" sz="2800" dirty="0">
                <a:latin typeface="Calibri" pitchFamily="34" charset="0"/>
                <a:cs typeface="Times New Roman" panose="02020603050405020304" pitchFamily="18" charset="0"/>
              </a:rPr>
              <a:t>3:00 to 5:00 pm</a:t>
            </a:r>
          </a:p>
          <a:p>
            <a:endParaRPr lang="en-US" sz="2800" b="1" dirty="0">
              <a:latin typeface="Calibri" pitchFamily="34" charset="0"/>
              <a:cs typeface="Times New Roman" panose="02020603050405020304" pitchFamily="18" charset="0"/>
            </a:endParaRPr>
          </a:p>
        </p:txBody>
      </p:sp>
      <p:pic>
        <p:nvPicPr>
          <p:cNvPr id="2052" name="Picture 4">
            <a:extLst>
              <a:ext uri="{FF2B5EF4-FFF2-40B4-BE49-F238E27FC236}">
                <a16:creationId xmlns:a16="http://schemas.microsoft.com/office/drawing/2014/main" id="{DA62A2C9-6CF9-4EE2-B025-A593AABD52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504" y="1485865"/>
            <a:ext cx="2076451"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680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F837C-A565-4B60-8FED-BBBC7DCDA6D5}"/>
              </a:ext>
            </a:extLst>
          </p:cNvPr>
          <p:cNvSpPr>
            <a:spLocks noGrp="1"/>
          </p:cNvSpPr>
          <p:nvPr>
            <p:ph type="title"/>
          </p:nvPr>
        </p:nvSpPr>
        <p:spPr/>
        <p:txBody>
          <a:bodyPr/>
          <a:lstStyle/>
          <a:p>
            <a:r>
              <a:rPr lang="en-US" dirty="0"/>
              <a:t>Open Meeting Law and Conflict of Interest Refresher</a:t>
            </a:r>
          </a:p>
        </p:txBody>
      </p:sp>
      <p:sp>
        <p:nvSpPr>
          <p:cNvPr id="5" name="TextBox 4">
            <a:extLst>
              <a:ext uri="{FF2B5EF4-FFF2-40B4-BE49-F238E27FC236}">
                <a16:creationId xmlns:a16="http://schemas.microsoft.com/office/drawing/2014/main" id="{790DA48B-4F6D-417F-AB4C-71DEE4E1ECA9}"/>
              </a:ext>
            </a:extLst>
          </p:cNvPr>
          <p:cNvSpPr txBox="1"/>
          <p:nvPr/>
        </p:nvSpPr>
        <p:spPr>
          <a:xfrm>
            <a:off x="654485" y="1068519"/>
            <a:ext cx="7835030" cy="52937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Conflict of Interest</a:t>
            </a:r>
          </a:p>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By the very nature of their service on the Council, members are considered special state employees and are subject to the State’s Conflict of Interest Law.</a:t>
            </a:r>
          </a:p>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 addition to familiarizing themselves with the details of the Conflict of Interest Law, members are required to undertake a </a:t>
            </a:r>
            <a:r>
              <a:rPr kumimoji="0" lang="en-US" sz="1800" b="0" i="0" u="none" strike="noStrike" kern="1200" cap="none" spc="0" normalizeH="0" baseline="0" noProof="0" dirty="0">
                <a:ln>
                  <a:noFill/>
                </a:ln>
                <a:solidFill>
                  <a:srgbClr val="00359E"/>
                </a:solidFill>
                <a:effectLst/>
                <a:uLnTx/>
                <a:uFillTx/>
                <a:latin typeface="Calibri" panose="020F0502020204030204" pitchFamily="34" charset="0"/>
                <a:ea typeface="+mn-ea"/>
                <a:cs typeface="+mn-cs"/>
                <a:hlinkClick r:id="rId2">
                  <a:extLst>
                    <a:ext uri="{A12FA001-AC4F-418D-AE19-62706E023703}">
                      <ahyp:hlinkClr xmlns:ahyp="http://schemas.microsoft.com/office/drawing/2018/hyperlinkcolor" val="tx"/>
                    </a:ext>
                  </a:extLst>
                </a:hlinkClick>
              </a:rPr>
              <a:t>required online Conflict of Interest training</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upon joining the Council and every other year thereafter. All certification forms should be sent directly to Council staff to maintain in our records.</a:t>
            </a:r>
          </a:p>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Council members should view the State Ethics Commission as a resource and are encouraged to contact the State Ethics Commission with any questions or concerns related to potential conflicts of interest and any required disclosures.</a:t>
            </a:r>
          </a:p>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State Ethics Commission can be contacted at (617) 371-9500</a:t>
            </a:r>
          </a:p>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Requests for advice can also be submitted through the State Ethics Commission’s website: </a:t>
            </a:r>
            <a:r>
              <a:rPr kumimoji="0" lang="en-US" sz="1800" b="0" i="0" u="none" strike="noStrike" kern="1200" cap="none" spc="0" normalizeH="0" baseline="0" noProof="0" dirty="0">
                <a:ln>
                  <a:noFill/>
                </a:ln>
                <a:solidFill>
                  <a:srgbClr val="00359E"/>
                </a:solidFill>
                <a:effectLst/>
                <a:uLnTx/>
                <a:uFillTx/>
                <a:latin typeface="Calibri" panose="020F0502020204030204" pitchFamily="34" charset="0"/>
                <a:ea typeface="+mn-ea"/>
                <a:cs typeface="+mn-cs"/>
                <a:hlinkClick r:id="rId3">
                  <a:extLst>
                    <a:ext uri="{A12FA001-AC4F-418D-AE19-62706E023703}">
                      <ahyp:hlinkClr xmlns:ahyp="http://schemas.microsoft.com/office/drawing/2018/hyperlinkcolor" val="tx"/>
                    </a:ext>
                  </a:extLst>
                </a:hlinkClick>
              </a:rPr>
              <a:t>www.mass.gov/orgs/state-ethics-commission</a:t>
            </a:r>
            <a:endParaRPr kumimoji="0" lang="en-US" sz="1800" b="0" i="0" u="none" strike="noStrike" kern="1200" cap="none" spc="0" normalizeH="0" baseline="0" noProof="0" dirty="0">
              <a:ln>
                <a:noFill/>
              </a:ln>
              <a:solidFill>
                <a:srgbClr val="00359E"/>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Advice is confidential and cannot be provided for past conduct or for matters pertaining to a third party.</a:t>
            </a:r>
          </a:p>
        </p:txBody>
      </p:sp>
    </p:spTree>
    <p:extLst>
      <p:ext uri="{BB962C8B-B14F-4D97-AF65-F5344CB8AC3E}">
        <p14:creationId xmlns:p14="http://schemas.microsoft.com/office/powerpoint/2010/main" val="224570169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5DA27-0582-41E4-98B0-76A51D5EE16E}"/>
              </a:ext>
            </a:extLst>
          </p:cNvPr>
          <p:cNvSpPr>
            <a:spLocks noGrp="1"/>
          </p:cNvSpPr>
          <p:nvPr>
            <p:ph type="title"/>
          </p:nvPr>
        </p:nvSpPr>
        <p:spPr>
          <a:xfrm>
            <a:off x="698328" y="192124"/>
            <a:ext cx="5466260" cy="525046"/>
          </a:xfrm>
        </p:spPr>
        <p:txBody>
          <a:bodyPr/>
          <a:lstStyle/>
          <a:p>
            <a:pPr algn="ctr"/>
            <a:r>
              <a:rPr lang="en-US" sz="2800" dirty="0"/>
              <a:t>Naming the Council: Discuss &amp; Vote</a:t>
            </a:r>
          </a:p>
        </p:txBody>
      </p:sp>
      <p:sp>
        <p:nvSpPr>
          <p:cNvPr id="5" name="Date Placeholder 2">
            <a:extLst>
              <a:ext uri="{FF2B5EF4-FFF2-40B4-BE49-F238E27FC236}">
                <a16:creationId xmlns:a16="http://schemas.microsoft.com/office/drawing/2014/main" id="{DFFA6234-1F88-4CD6-9169-272238416B85}"/>
              </a:ext>
            </a:extLst>
          </p:cNvPr>
          <p:cNvSpPr txBox="1">
            <a:spLocks/>
          </p:cNvSpPr>
          <p:nvPr/>
        </p:nvSpPr>
        <p:spPr>
          <a:xfrm>
            <a:off x="603881" y="1331735"/>
            <a:ext cx="2827577" cy="2292935"/>
          </a:xfrm>
          <a:prstGeom prst="rect">
            <a:avLst/>
          </a:prstGeom>
          <a:solidFill>
            <a:srgbClr val="FFEEB9"/>
          </a:solidFill>
          <a:ln w="38100">
            <a:solidFill>
              <a:srgbClr val="0070C0"/>
            </a:solidFill>
          </a:ln>
        </p:spPr>
        <p:txBody>
          <a:bodyPr anchor="ctr"/>
          <a:lstStyle>
            <a:defPPr>
              <a:defRPr lang="en-US"/>
            </a:defPPr>
            <a:lvl1pPr marL="0" algn="ctr" defTabSz="914400" rtl="0" eaLnBrk="0" latinLnBrk="0" hangingPunct="0">
              <a:spcBef>
                <a:spcPct val="50000"/>
              </a:spcBef>
              <a:defRPr sz="12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sz="2800" dirty="0">
              <a:solidFill>
                <a:srgbClr val="064FBA"/>
              </a:solidFill>
              <a:latin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53B6287-A659-4823-9A4E-45A32123CEB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69022" y="2250295"/>
            <a:ext cx="1697294" cy="1178705"/>
          </a:xfrm>
          <a:prstGeom prst="rect">
            <a:avLst/>
          </a:prstGeom>
          <a:noFill/>
          <a:ln>
            <a:noFill/>
          </a:ln>
        </p:spPr>
      </p:pic>
      <p:sp>
        <p:nvSpPr>
          <p:cNvPr id="8" name="TextBox 7">
            <a:extLst>
              <a:ext uri="{FF2B5EF4-FFF2-40B4-BE49-F238E27FC236}">
                <a16:creationId xmlns:a16="http://schemas.microsoft.com/office/drawing/2014/main" id="{FD18EAD7-5185-4150-9692-5CFD7DB87EB8}"/>
              </a:ext>
            </a:extLst>
          </p:cNvPr>
          <p:cNvSpPr txBox="1"/>
          <p:nvPr/>
        </p:nvSpPr>
        <p:spPr>
          <a:xfrm>
            <a:off x="662072" y="4024118"/>
            <a:ext cx="7897711" cy="1538883"/>
          </a:xfrm>
          <a:prstGeom prst="rect">
            <a:avLst/>
          </a:prstGeom>
          <a:noFill/>
          <a:ln w="38100">
            <a:solidFill>
              <a:schemeClr val="accent6"/>
            </a:solidFill>
          </a:ln>
        </p:spPr>
        <p:txBody>
          <a:bodyPr wrap="square">
            <a:spAutoFit/>
          </a:bodyPr>
          <a:lstStyle/>
          <a:p>
            <a:pPr marR="0" algn="ctr" defTabSz="914400" rtl="0" eaLnBrk="1" latinLnBrk="0" hangingPunct="1">
              <a:spcBef>
                <a:spcPts val="0"/>
              </a:spcBef>
              <a:spcAft>
                <a:spcPts val="0"/>
              </a:spcAft>
            </a:pPr>
            <a:r>
              <a:rPr lang="en-US" sz="2800" b="1" u="sng" dirty="0">
                <a:latin typeface="Calibri" panose="020F0502020204030204" pitchFamily="34" charset="0"/>
                <a:cs typeface="Calibri" panose="020F0502020204030204" pitchFamily="34" charset="0"/>
              </a:rPr>
              <a:t>Proposed New Name  </a:t>
            </a:r>
          </a:p>
          <a:p>
            <a:pPr marR="0" algn="ctr" defTabSz="914400" rtl="0" eaLnBrk="1" latinLnBrk="0" hangingPunct="1">
              <a:spcBef>
                <a:spcPts val="0"/>
              </a:spcBef>
              <a:spcAft>
                <a:spcPts val="0"/>
              </a:spcAft>
            </a:pPr>
            <a:endParaRPr lang="en-US" sz="1000" b="1" u="sng" dirty="0">
              <a:solidFill>
                <a:srgbClr val="FF0000"/>
              </a:solidFill>
            </a:endParaRPr>
          </a:p>
          <a:p>
            <a:pPr marR="0" algn="ctr" defTabSz="914400" rtl="0" eaLnBrk="1" latinLnBrk="0" hangingPunct="1">
              <a:spcBef>
                <a:spcPts val="0"/>
              </a:spcBef>
              <a:spcAft>
                <a:spcPts val="0"/>
              </a:spcAft>
            </a:pPr>
            <a:r>
              <a:rPr lang="en-US" sz="2800" b="1" kern="1200" dirty="0">
                <a:solidFill>
                  <a:srgbClr val="FF0000"/>
                </a:solidFill>
                <a:effectLst/>
                <a:latin typeface="Calibri" panose="020F0502020204030204" pitchFamily="34" charset="0"/>
                <a:cs typeface="Calibri" panose="020F0502020204030204" pitchFamily="34" charset="0"/>
              </a:rPr>
              <a:t>Massachusetts Advisory Council on </a:t>
            </a:r>
          </a:p>
          <a:p>
            <a:pPr marR="0" algn="ctr" defTabSz="914400" rtl="0" eaLnBrk="1" latinLnBrk="0" hangingPunct="1">
              <a:spcBef>
                <a:spcPts val="0"/>
              </a:spcBef>
              <a:spcAft>
                <a:spcPts val="0"/>
              </a:spcAft>
            </a:pPr>
            <a:r>
              <a:rPr lang="en-US" sz="2800" b="1" kern="1200" dirty="0">
                <a:solidFill>
                  <a:srgbClr val="FF0000"/>
                </a:solidFill>
                <a:effectLst/>
                <a:latin typeface="Calibri" panose="020F0502020204030204" pitchFamily="34" charset="0"/>
                <a:cs typeface="Calibri" panose="020F0502020204030204" pitchFamily="34" charset="0"/>
              </a:rPr>
              <a:t>Alzheimer’s Disease and All Other Dementias</a:t>
            </a:r>
          </a:p>
        </p:txBody>
      </p:sp>
      <p:sp>
        <p:nvSpPr>
          <p:cNvPr id="9" name="TextBox 8">
            <a:extLst>
              <a:ext uri="{FF2B5EF4-FFF2-40B4-BE49-F238E27FC236}">
                <a16:creationId xmlns:a16="http://schemas.microsoft.com/office/drawing/2014/main" id="{6C9D1B8C-BC64-4CD0-B5EE-ECAB68A3B3CB}"/>
              </a:ext>
            </a:extLst>
          </p:cNvPr>
          <p:cNvSpPr txBox="1"/>
          <p:nvPr/>
        </p:nvSpPr>
        <p:spPr>
          <a:xfrm>
            <a:off x="3635953" y="1389366"/>
            <a:ext cx="4923830" cy="2292935"/>
          </a:xfrm>
          <a:prstGeom prst="rect">
            <a:avLst/>
          </a:prstGeom>
          <a:noFill/>
          <a:ln w="38100">
            <a:solidFill>
              <a:schemeClr val="accent6"/>
            </a:solidFill>
          </a:ln>
        </p:spPr>
        <p:txBody>
          <a:bodyPr wrap="square">
            <a:spAutoFit/>
          </a:bodyPr>
          <a:lstStyle/>
          <a:p>
            <a:pPr marR="0" algn="ctr" defTabSz="914400" rtl="0" eaLnBrk="1" latinLnBrk="0" hangingPunct="1">
              <a:spcBef>
                <a:spcPts val="0"/>
              </a:spcBef>
              <a:spcAft>
                <a:spcPts val="0"/>
              </a:spcAft>
            </a:pPr>
            <a:endParaRPr lang="en-US" sz="1000" b="1" u="sng" kern="1200" dirty="0">
              <a:effectLst/>
              <a:latin typeface="Calibri" panose="020F0502020204030204" pitchFamily="34" charset="0"/>
              <a:cs typeface="Calibri" panose="020F0502020204030204" pitchFamily="34" charset="0"/>
            </a:endParaRPr>
          </a:p>
          <a:p>
            <a:pPr marR="0" algn="ctr" defTabSz="914400" rtl="0" eaLnBrk="1" latinLnBrk="0" hangingPunct="1">
              <a:spcBef>
                <a:spcPts val="0"/>
              </a:spcBef>
              <a:spcAft>
                <a:spcPts val="0"/>
              </a:spcAft>
            </a:pPr>
            <a:endParaRPr lang="en-US" sz="1000" b="1" u="sng" kern="1200" dirty="0">
              <a:effectLst/>
              <a:latin typeface="Calibri" panose="020F0502020204030204" pitchFamily="34" charset="0"/>
              <a:cs typeface="Calibri" panose="020F0502020204030204" pitchFamily="34" charset="0"/>
            </a:endParaRPr>
          </a:p>
          <a:p>
            <a:pPr marR="0" algn="ctr" defTabSz="914400" rtl="0" eaLnBrk="1" latinLnBrk="0" hangingPunct="1">
              <a:spcBef>
                <a:spcPts val="0"/>
              </a:spcBef>
              <a:spcAft>
                <a:spcPts val="0"/>
              </a:spcAft>
            </a:pPr>
            <a:r>
              <a:rPr lang="en-US" sz="2800" b="1" u="sng" kern="1200" dirty="0">
                <a:effectLst/>
                <a:latin typeface="Calibri" panose="020F0502020204030204" pitchFamily="34" charset="0"/>
                <a:cs typeface="Calibri" panose="020F0502020204030204" pitchFamily="34" charset="0"/>
              </a:rPr>
              <a:t>Current Name</a:t>
            </a:r>
          </a:p>
          <a:p>
            <a:pPr marR="0" algn="ctr" defTabSz="914400" rtl="0" eaLnBrk="1" latinLnBrk="0" hangingPunct="1">
              <a:spcBef>
                <a:spcPts val="0"/>
              </a:spcBef>
              <a:spcAft>
                <a:spcPts val="0"/>
              </a:spcAft>
            </a:pPr>
            <a:endParaRPr lang="en-US" sz="1000" b="1" u="sng" kern="1200" dirty="0">
              <a:effectLst/>
              <a:latin typeface="Calibri" panose="020F0502020204030204" pitchFamily="34" charset="0"/>
              <a:cs typeface="Calibri" panose="020F0502020204030204" pitchFamily="34" charset="0"/>
            </a:endParaRPr>
          </a:p>
          <a:p>
            <a:pPr marR="0" algn="ctr" defTabSz="914400" rtl="0" eaLnBrk="1" latinLnBrk="0" hangingPunct="1">
              <a:spcBef>
                <a:spcPts val="0"/>
              </a:spcBef>
              <a:spcAft>
                <a:spcPts val="0"/>
              </a:spcAft>
            </a:pPr>
            <a:r>
              <a:rPr lang="en-US" sz="2500" b="1" kern="1200" dirty="0">
                <a:effectLst/>
                <a:latin typeface="Calibri" panose="020F0502020204030204" pitchFamily="34" charset="0"/>
                <a:cs typeface="Calibri" panose="020F0502020204030204" pitchFamily="34" charset="0"/>
              </a:rPr>
              <a:t> </a:t>
            </a:r>
            <a:r>
              <a:rPr lang="en-US" sz="2800" b="1" kern="1200" dirty="0">
                <a:effectLst/>
                <a:latin typeface="Calibri" panose="020F0502020204030204" pitchFamily="34" charset="0"/>
                <a:cs typeface="Calibri" panose="020F0502020204030204" pitchFamily="34" charset="0"/>
              </a:rPr>
              <a:t>Massachusetts Alzheimer’s Advisory Council</a:t>
            </a:r>
          </a:p>
          <a:p>
            <a:pPr marR="0" algn="ctr" defTabSz="914400" rtl="0" eaLnBrk="1" latinLnBrk="0" hangingPunct="1">
              <a:spcBef>
                <a:spcPts val="0"/>
              </a:spcBef>
              <a:spcAft>
                <a:spcPts val="0"/>
              </a:spcAft>
            </a:pPr>
            <a:endParaRPr lang="en-US" sz="2400" b="1" kern="1200" dirty="0">
              <a:effectLst/>
              <a:latin typeface="Calibri" panose="020F0502020204030204" pitchFamily="34" charset="0"/>
              <a:cs typeface="Calibri" panose="020F0502020204030204" pitchFamily="34" charset="0"/>
            </a:endParaRPr>
          </a:p>
          <a:p>
            <a:pPr marR="0" algn="ctr" defTabSz="914400" rtl="0" eaLnBrk="1" latinLnBrk="0" hangingPunct="1">
              <a:spcBef>
                <a:spcPts val="0"/>
              </a:spcBef>
              <a:spcAft>
                <a:spcPts val="0"/>
              </a:spcAft>
            </a:pPr>
            <a:endParaRPr lang="en-US" sz="500" b="1" kern="1200" dirty="0">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3CE750B-B4AB-4B0F-990C-EA48762C818A}"/>
              </a:ext>
            </a:extLst>
          </p:cNvPr>
          <p:cNvSpPr txBox="1"/>
          <p:nvPr/>
        </p:nvSpPr>
        <p:spPr>
          <a:xfrm>
            <a:off x="987340" y="1331735"/>
            <a:ext cx="2060660" cy="861774"/>
          </a:xfrm>
          <a:prstGeom prst="rect">
            <a:avLst/>
          </a:prstGeom>
        </p:spPr>
        <p:txBody>
          <a:bodyPr wrap="square" rtlCol="0">
            <a:spAutoFit/>
          </a:bodyPr>
          <a:lstStyle/>
          <a:p>
            <a:pPr marL="0" indent="0" algn="ctr">
              <a:buFont typeface="Wingdings" pitchFamily="2" charset="2"/>
              <a:buNone/>
            </a:pPr>
            <a:r>
              <a:rPr lang="en-US" sz="2500" b="1" dirty="0">
                <a:solidFill>
                  <a:schemeClr val="dk1"/>
                </a:solidFill>
                <a:latin typeface="Calibri" panose="020F0502020204030204" pitchFamily="34" charset="0"/>
                <a:cs typeface="Calibri" panose="020F0502020204030204" pitchFamily="34" charset="0"/>
              </a:rPr>
              <a:t>Discuss Name </a:t>
            </a:r>
          </a:p>
          <a:p>
            <a:pPr marL="0" indent="0" algn="ctr">
              <a:buFont typeface="Wingdings" pitchFamily="2" charset="2"/>
              <a:buNone/>
            </a:pPr>
            <a:r>
              <a:rPr lang="en-US" sz="2500" b="1" dirty="0">
                <a:solidFill>
                  <a:schemeClr val="dk1"/>
                </a:solidFill>
                <a:latin typeface="Calibri" panose="020F0502020204030204" pitchFamily="34" charset="0"/>
                <a:cs typeface="Calibri" panose="020F0502020204030204" pitchFamily="34" charset="0"/>
              </a:rPr>
              <a:t>of Council</a:t>
            </a:r>
          </a:p>
        </p:txBody>
      </p:sp>
    </p:spTree>
    <p:extLst>
      <p:ext uri="{BB962C8B-B14F-4D97-AF65-F5344CB8AC3E}">
        <p14:creationId xmlns:p14="http://schemas.microsoft.com/office/powerpoint/2010/main" val="152553794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5DA27-0582-41E4-98B0-76A51D5EE16E}"/>
              </a:ext>
            </a:extLst>
          </p:cNvPr>
          <p:cNvSpPr>
            <a:spLocks noGrp="1"/>
          </p:cNvSpPr>
          <p:nvPr>
            <p:ph type="title"/>
          </p:nvPr>
        </p:nvSpPr>
        <p:spPr>
          <a:xfrm>
            <a:off x="840658" y="0"/>
            <a:ext cx="4360607" cy="898672"/>
          </a:xfrm>
        </p:spPr>
        <p:txBody>
          <a:bodyPr/>
          <a:lstStyle/>
          <a:p>
            <a:pPr algn="ctr"/>
            <a:r>
              <a:rPr lang="en-US" sz="2800" dirty="0"/>
              <a:t>Dementia Friendly </a:t>
            </a:r>
            <a:br>
              <a:rPr lang="en-US" sz="2800" dirty="0"/>
            </a:br>
            <a:r>
              <a:rPr lang="en-US" sz="2800" dirty="0"/>
              <a:t>Physical Infrastructure </a:t>
            </a:r>
          </a:p>
        </p:txBody>
      </p:sp>
      <p:sp>
        <p:nvSpPr>
          <p:cNvPr id="5" name="Date Placeholder 2">
            <a:extLst>
              <a:ext uri="{FF2B5EF4-FFF2-40B4-BE49-F238E27FC236}">
                <a16:creationId xmlns:a16="http://schemas.microsoft.com/office/drawing/2014/main" id="{DFFA6234-1F88-4CD6-9169-272238416B85}"/>
              </a:ext>
            </a:extLst>
          </p:cNvPr>
          <p:cNvSpPr txBox="1">
            <a:spLocks/>
          </p:cNvSpPr>
          <p:nvPr/>
        </p:nvSpPr>
        <p:spPr>
          <a:xfrm>
            <a:off x="1381432" y="1671484"/>
            <a:ext cx="6381136" cy="3893576"/>
          </a:xfrm>
          <a:prstGeom prst="rect">
            <a:avLst/>
          </a:prstGeom>
          <a:solidFill>
            <a:srgbClr val="FFEEB9"/>
          </a:solidFill>
          <a:ln w="38100">
            <a:solidFill>
              <a:srgbClr val="064FBA"/>
            </a:solidFill>
          </a:ln>
        </p:spPr>
        <p:txBody>
          <a:bodyPr anchor="ctr"/>
          <a:lstStyle>
            <a:defPPr>
              <a:defRPr lang="en-US"/>
            </a:defPPr>
            <a:lvl1pPr marL="0" algn="ctr" defTabSz="914400" rtl="0" eaLnBrk="0" latinLnBrk="0" hangingPunct="0">
              <a:spcBef>
                <a:spcPct val="50000"/>
              </a:spcBef>
              <a:defRPr sz="12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3200" dirty="0">
                <a:solidFill>
                  <a:srgbClr val="064FBA"/>
                </a:solidFill>
                <a:latin typeface="Calibri" panose="020F0502020204030204" pitchFamily="34" charset="0"/>
                <a:cs typeface="Times New Roman" panose="02020603050405020304" pitchFamily="18" charset="0"/>
              </a:rPr>
              <a:t>Photos of Dementia Friendly Spaces</a:t>
            </a:r>
          </a:p>
          <a:p>
            <a:pPr fontAlgn="base">
              <a:spcBef>
                <a:spcPct val="0"/>
              </a:spcBef>
              <a:spcAft>
                <a:spcPct val="0"/>
              </a:spcAft>
              <a:defRPr/>
            </a:pPr>
            <a:endParaRPr lang="en-US" sz="3200" dirty="0">
              <a:solidFill>
                <a:schemeClr val="tx1"/>
              </a:solidFill>
              <a:latin typeface="Calibri" panose="020F0502020204030204" pitchFamily="34" charset="0"/>
              <a:cs typeface="Times New Roman" panose="02020603050405020304" pitchFamily="18" charset="0"/>
            </a:endParaRPr>
          </a:p>
          <a:p>
            <a:pPr fontAlgn="base">
              <a:spcBef>
                <a:spcPct val="0"/>
              </a:spcBef>
              <a:spcAft>
                <a:spcPct val="0"/>
              </a:spcAft>
              <a:defRPr/>
            </a:pP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fontAlgn="base">
              <a:spcBef>
                <a:spcPct val="0"/>
              </a:spcBef>
              <a:spcAft>
                <a:spcPct val="0"/>
              </a:spcAft>
              <a:defRPr/>
            </a:pP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fontAlgn="base">
              <a:spcBef>
                <a:spcPct val="0"/>
              </a:spcBef>
              <a:spcAft>
                <a:spcPct val="0"/>
              </a:spcAft>
              <a:defRPr/>
            </a:pP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fontAlgn="base">
              <a:spcBef>
                <a:spcPct val="0"/>
              </a:spcBef>
              <a:spcAft>
                <a:spcPct val="0"/>
              </a:spcAft>
              <a:defRPr/>
            </a:pP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a:extLst>
              <a:ext uri="{FF2B5EF4-FFF2-40B4-BE49-F238E27FC236}">
                <a16:creationId xmlns:a16="http://schemas.microsoft.com/office/drawing/2014/main" id="{D9650FB7-0C78-47A7-A639-4FF193B75A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8512" y="3055681"/>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57594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DA31D-BDE4-43B7-B98F-6D4D52DE9055}"/>
              </a:ext>
            </a:extLst>
          </p:cNvPr>
          <p:cNvSpPr>
            <a:spLocks noGrp="1"/>
          </p:cNvSpPr>
          <p:nvPr>
            <p:ph type="title"/>
          </p:nvPr>
        </p:nvSpPr>
        <p:spPr>
          <a:xfrm>
            <a:off x="822274" y="221226"/>
            <a:ext cx="5490036" cy="471948"/>
          </a:xfrm>
        </p:spPr>
        <p:txBody>
          <a:bodyPr/>
          <a:lstStyle/>
          <a:p>
            <a:br>
              <a:rPr lang="en-US" sz="2800" b="1" dirty="0">
                <a:effectLst/>
                <a:latin typeface="Calibri" panose="020F0502020204030204" pitchFamily="34" charset="0"/>
                <a:ea typeface="Times New Roman" panose="02020603050405020304" pitchFamily="18" charset="0"/>
                <a:cs typeface="Times New Roman" panose="02020603050405020304" pitchFamily="18" charset="0"/>
              </a:rPr>
            </a:b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Dementia Friendly Assisted Living</a:t>
            </a:r>
            <a:br>
              <a:rPr lang="en-US" sz="1200" b="1" dirty="0">
                <a:effectLst/>
                <a:latin typeface="Calibri" panose="020F0502020204030204" pitchFamily="34" charset="0"/>
                <a:ea typeface="Times New Roman" panose="02020603050405020304" pitchFamily="18" charset="0"/>
                <a:cs typeface="Times New Roman" panose="02020603050405020304" pitchFamily="18" charset="0"/>
              </a:rPr>
            </a:br>
            <a:endParaRPr lang="en-US" b="0" dirty="0"/>
          </a:p>
        </p:txBody>
      </p:sp>
      <p:pic>
        <p:nvPicPr>
          <p:cNvPr id="1027" name="161AA1CF-4D0C-46D8-AD6F-371BAAF32936">
            <a:extLst>
              <a:ext uri="{FF2B5EF4-FFF2-40B4-BE49-F238E27FC236}">
                <a16:creationId xmlns:a16="http://schemas.microsoft.com/office/drawing/2014/main" id="{D689CE62-C54E-49DD-9EA9-32C4A3832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352" y="1577923"/>
            <a:ext cx="3854245" cy="427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8D0E1943-78B8-4CB2-83B8-4D3581D35C38">
            <a:extLst>
              <a:ext uri="{FF2B5EF4-FFF2-40B4-BE49-F238E27FC236}">
                <a16:creationId xmlns:a16="http://schemas.microsoft.com/office/drawing/2014/main" id="{893D3014-10F1-4975-B3CD-B0BC9A0E5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403" y="1577924"/>
            <a:ext cx="4565649" cy="427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0862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E7F254BA-EE51-413A-90F4-CD509A5484F5">
            <a:extLst>
              <a:ext uri="{FF2B5EF4-FFF2-40B4-BE49-F238E27FC236}">
                <a16:creationId xmlns:a16="http://schemas.microsoft.com/office/drawing/2014/main" id="{03A7DE28-AB33-4D28-9220-26F4E4D5B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633" y="1210648"/>
            <a:ext cx="3839649" cy="5217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210E6CA2-A0E5-4F65-95D3-5F1AF4F2AC99">
            <a:extLst>
              <a:ext uri="{FF2B5EF4-FFF2-40B4-BE49-F238E27FC236}">
                <a16:creationId xmlns:a16="http://schemas.microsoft.com/office/drawing/2014/main" id="{7C4B58CF-6B2C-4A42-8282-FEAB49E7E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484" y="1178588"/>
            <a:ext cx="4029883" cy="524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9F6C5AF9-C39B-44A3-B322-FF86417CD741}"/>
              </a:ext>
            </a:extLst>
          </p:cNvPr>
          <p:cNvSpPr>
            <a:spLocks noGrp="1"/>
          </p:cNvSpPr>
          <p:nvPr>
            <p:ph type="title"/>
          </p:nvPr>
        </p:nvSpPr>
        <p:spPr>
          <a:xfrm>
            <a:off x="852488" y="109538"/>
            <a:ext cx="5548312" cy="762000"/>
          </a:xfrm>
        </p:spPr>
        <p:txBody>
          <a:bodyPr/>
          <a:lstStyle/>
          <a:p>
            <a:br>
              <a:rPr lang="en-US" sz="2800" b="1" dirty="0">
                <a:effectLst/>
                <a:latin typeface="Calibri" panose="020F0502020204030204" pitchFamily="34" charset="0"/>
                <a:ea typeface="Times New Roman" panose="02020603050405020304" pitchFamily="18" charset="0"/>
                <a:cs typeface="Times New Roman" panose="02020603050405020304" pitchFamily="18" charset="0"/>
              </a:rPr>
            </a:b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Dementia Friendly Assisted Living</a:t>
            </a:r>
            <a:br>
              <a:rPr lang="en-US" sz="1200" b="1" dirty="0">
                <a:effectLst/>
                <a:latin typeface="Calibri" panose="020F0502020204030204" pitchFamily="34" charset="0"/>
                <a:ea typeface="Times New Roman" panose="02020603050405020304" pitchFamily="18" charset="0"/>
                <a:cs typeface="Times New Roman" panose="02020603050405020304" pitchFamily="18" charset="0"/>
              </a:rPr>
            </a:br>
            <a:endParaRPr lang="en-US" b="0" dirty="0"/>
          </a:p>
        </p:txBody>
      </p:sp>
    </p:spTree>
    <p:extLst>
      <p:ext uri="{BB962C8B-B14F-4D97-AF65-F5344CB8AC3E}">
        <p14:creationId xmlns:p14="http://schemas.microsoft.com/office/powerpoint/2010/main" val="39931843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STYLE" val="AcnSubjectTitle"/>
  <p:tag name="DATE" val="8/4/2008 11:33:24 AM"/>
</p:tagLst>
</file>

<file path=ppt/tags/tag2.xml><?xml version="1.0" encoding="utf-8"?>
<p:tagLst xmlns:a="http://schemas.openxmlformats.org/drawingml/2006/main" xmlns:r="http://schemas.openxmlformats.org/officeDocument/2006/relationships" xmlns:p="http://schemas.openxmlformats.org/presentationml/2006/main">
  <p:tag name="STYLE" val="AcnFootnote"/>
  <p:tag name="DATE" val="8/4/2008 11:33:25 AM"/>
</p:tagLst>
</file>

<file path=ppt/tags/tag3.xml><?xml version="1.0" encoding="utf-8"?>
<p:tagLst xmlns:a="http://schemas.openxmlformats.org/drawingml/2006/main" xmlns:r="http://schemas.openxmlformats.org/officeDocument/2006/relationships" xmlns:p="http://schemas.openxmlformats.org/presentationml/2006/main">
  <p:tag name="STYLE" val="AcnSubjectTitle"/>
  <p:tag name="DATE" val="8/4/2008 11:33:24 AM"/>
</p:tagLst>
</file>

<file path=ppt/tags/tag4.xml><?xml version="1.0" encoding="utf-8"?>
<p:tagLst xmlns:a="http://schemas.openxmlformats.org/drawingml/2006/main" xmlns:r="http://schemas.openxmlformats.org/officeDocument/2006/relationships" xmlns:p="http://schemas.openxmlformats.org/presentationml/2006/main">
  <p:tag name="STYLE" val="AcnFootnote"/>
  <p:tag name="DATE" val="8/4/2008 11:33:25 AM"/>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lue Presentation Template - MA HHS - small logos">
  <a:themeElements>
    <a:clrScheme name="1_Blue Presentation Template - MA HHS - small logo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ue Presentation Template - MA HHS - small logo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accent2"/>
          </a:solidFill>
          <a:prstDash val="solid"/>
          <a:round/>
          <a:headEnd type="none" w="med" len="med"/>
          <a:tailEnd type="none" w="med" len="med"/>
        </a:ln>
        <a:effectLst/>
      </a:spPr>
      <a:bodyPr vert="horz" wrap="square" lIns="45720" tIns="45720" rIns="4572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accent2"/>
          </a:solidFill>
          <a:prstDash val="solid"/>
          <a:round/>
          <a:headEnd type="none" w="med" len="med"/>
          <a:tailEnd type="none" w="med" len="med"/>
        </a:ln>
        <a:effectLst/>
      </a:spPr>
      <a:bodyPr vert="horz" wrap="square" lIns="45720" tIns="45720" rIns="4572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pitchFamily="34" charset="0"/>
          </a:defRPr>
        </a:defPPr>
      </a:lstStyle>
    </a:lnDef>
    <a:txDef>
      <a:spPr/>
      <a:bodyPr/>
      <a:lstStyle>
        <a:defPPr marL="0" indent="0">
          <a:buFont typeface="Wingdings" pitchFamily="2" charset="2"/>
          <a:buNone/>
          <a:defRPr sz="2400" dirty="0" smtClean="0">
            <a:solidFill>
              <a:schemeClr val="dk1"/>
            </a:solidFill>
            <a:latin typeface="Book Antiqua" pitchFamily="18" charset="0"/>
          </a:defRPr>
        </a:defPPr>
      </a:lstStyle>
    </a:txDef>
  </a:objectDefaults>
  <a:extraClrSchemeLst>
    <a:extraClrScheme>
      <a:clrScheme name="1_Blue Presentation Template - MA HHS - small logo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ue Presentation Template - MA HHS - small logo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ue Presentation Template - MA HHS - small logo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ue Presentation Template - MA HHS - small logo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ue Presentation Template - MA HHS - small logo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ue Presentation Template - MA HHS - small logo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ue Presentation Template - MA HHS - small logo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ue Presentation Template - MA HHS - small logos">
  <a:themeElements>
    <a:clrScheme name="1_Blue Presentation Template - MA HHS - small logo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ue Presentation Template - MA HHS - small logo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accent2"/>
          </a:solidFill>
          <a:prstDash val="solid"/>
          <a:round/>
          <a:headEnd type="none" w="med" len="med"/>
          <a:tailEnd type="none" w="med" len="med"/>
        </a:ln>
        <a:effectLst/>
      </a:spPr>
      <a:bodyPr vert="horz" wrap="square" lIns="45720" tIns="45720" rIns="4572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accent2"/>
          </a:solidFill>
          <a:prstDash val="solid"/>
          <a:round/>
          <a:headEnd type="none" w="med" len="med"/>
          <a:tailEnd type="none" w="med" len="med"/>
        </a:ln>
        <a:effectLst/>
      </a:spPr>
      <a:bodyPr vert="horz" wrap="square" lIns="45720" tIns="45720" rIns="4572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pitchFamily="34" charset="0"/>
          </a:defRPr>
        </a:defPPr>
      </a:lstStyle>
    </a:lnDef>
    <a:txDef>
      <a:spPr/>
      <a:bodyPr/>
      <a:lstStyle>
        <a:defPPr marL="0" indent="0">
          <a:buFont typeface="Wingdings" pitchFamily="2" charset="2"/>
          <a:buNone/>
          <a:defRPr sz="2400" dirty="0" smtClean="0">
            <a:solidFill>
              <a:schemeClr val="dk1"/>
            </a:solidFill>
            <a:latin typeface="Book Antiqua" pitchFamily="18" charset="0"/>
          </a:defRPr>
        </a:defPPr>
      </a:lstStyle>
    </a:txDef>
  </a:objectDefaults>
  <a:extraClrSchemeLst>
    <a:extraClrScheme>
      <a:clrScheme name="1_Blue Presentation Template - MA HHS - small logo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ue Presentation Template - MA HHS - small logo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ue Presentation Template - MA HHS - small logo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ue Presentation Template - MA HHS - small logo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ue Presentation Template - MA HHS - small logo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ue Presentation Template - MA HHS - small logo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ue Presentation Template - MA HHS - small logo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2218</TotalTime>
  <Words>2563</Words>
  <Application>Microsoft Office PowerPoint</Application>
  <PresentationFormat>On-screen Show (4:3)</PresentationFormat>
  <Paragraphs>425</Paragraphs>
  <Slides>42</Slides>
  <Notes>14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42</vt:i4>
      </vt:variant>
    </vt:vector>
  </HeadingPairs>
  <TitlesOfParts>
    <vt:vector size="50" baseType="lpstr">
      <vt:lpstr>Arial</vt:lpstr>
      <vt:lpstr>Calibri</vt:lpstr>
      <vt:lpstr>Calibri Light</vt:lpstr>
      <vt:lpstr>Symbol</vt:lpstr>
      <vt:lpstr>Wingdings</vt:lpstr>
      <vt:lpstr>Office Theme</vt:lpstr>
      <vt:lpstr>2_Blue Presentation Template - MA HHS - small logos</vt:lpstr>
      <vt:lpstr>3_Blue Presentation Template - MA HHS - small logos</vt:lpstr>
      <vt:lpstr>PowerPoint Presentation</vt:lpstr>
      <vt:lpstr>Agenda</vt:lpstr>
      <vt:lpstr>Brief Review of Open Meeting  Law and Conflict of Interest</vt:lpstr>
      <vt:lpstr>Open Meeting Law and Conflict of Interest Refresher</vt:lpstr>
      <vt:lpstr>Open Meeting Law and Conflict of Interest Refresher</vt:lpstr>
      <vt:lpstr>Naming the Council: Discuss &amp; Vote</vt:lpstr>
      <vt:lpstr>Dementia Friendly  Physical Infrastructure </vt:lpstr>
      <vt:lpstr> Dementia Friendly Assisted Living </vt:lpstr>
      <vt:lpstr> Dementia Friendly Assisted Living </vt:lpstr>
      <vt:lpstr> VA New England Healthcare System </vt:lpstr>
      <vt:lpstr>White Oak Cottages</vt:lpstr>
      <vt:lpstr>White Oak Cottages</vt:lpstr>
      <vt:lpstr>White Oak Cottages</vt:lpstr>
      <vt:lpstr>Equity and Inclusion</vt:lpstr>
      <vt:lpstr>PowerPoint Presentation</vt:lpstr>
      <vt:lpstr>Massachusetts State Home Care Program Overview</vt:lpstr>
      <vt:lpstr>Assessment within the State Home Care Program Overview</vt:lpstr>
      <vt:lpstr>Assessing for symptoms related to dementia within the CDS</vt:lpstr>
      <vt:lpstr>3 Types of Assessments conducted in Home Care</vt:lpstr>
      <vt:lpstr>Who is assessed with the Memory Loss Screening?</vt:lpstr>
      <vt:lpstr>Memory Loss Screening Tool</vt:lpstr>
      <vt:lpstr>CY2019 Consumers with ADRD </vt:lpstr>
      <vt:lpstr>CY2019 Types of Dementia by %</vt:lpstr>
      <vt:lpstr>PowerPoint Presentation</vt:lpstr>
      <vt:lpstr>PowerPoint Presentation</vt:lpstr>
      <vt:lpstr>Interventions after Assessment</vt:lpstr>
      <vt:lpstr>PowerPoint Presentation</vt:lpstr>
      <vt:lpstr>Executive Summary</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Appendices</vt:lpstr>
      <vt:lpstr>PowerPoint Presentation</vt:lpstr>
      <vt:lpstr>Envisioning the Future</vt:lpstr>
      <vt:lpstr>Next Meeting &amp; Vote to 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Vidler, Lynn (ELD)</dc:creator>
  <cp:lastModifiedBy>Lam, Vivian (EHS)</cp:lastModifiedBy>
  <cp:revision>123</cp:revision>
  <cp:lastPrinted>2022-02-04T14:48:32Z</cp:lastPrinted>
  <dcterms:created xsi:type="dcterms:W3CDTF">2021-12-30T21:26:11Z</dcterms:created>
  <dcterms:modified xsi:type="dcterms:W3CDTF">2022-08-02T18:00:22Z</dcterms:modified>
</cp:coreProperties>
</file>