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2" r:id="rId3"/>
  </p:sldMasterIdLst>
  <p:notesMasterIdLst>
    <p:notesMasterId r:id="rId33"/>
  </p:notesMasterIdLst>
  <p:sldIdLst>
    <p:sldId id="472" r:id="rId4"/>
    <p:sldId id="573" r:id="rId5"/>
    <p:sldId id="713" r:id="rId6"/>
    <p:sldId id="714" r:id="rId7"/>
    <p:sldId id="715" r:id="rId8"/>
    <p:sldId id="719" r:id="rId9"/>
    <p:sldId id="568" r:id="rId10"/>
    <p:sldId id="576" r:id="rId11"/>
    <p:sldId id="591" r:id="rId12"/>
    <p:sldId id="577" r:id="rId13"/>
    <p:sldId id="693" r:id="rId14"/>
    <p:sldId id="702" r:id="rId15"/>
    <p:sldId id="694" r:id="rId16"/>
    <p:sldId id="703" r:id="rId17"/>
    <p:sldId id="684" r:id="rId18"/>
    <p:sldId id="696" r:id="rId19"/>
    <p:sldId id="697" r:id="rId20"/>
    <p:sldId id="595" r:id="rId21"/>
    <p:sldId id="604" r:id="rId22"/>
    <p:sldId id="698" r:id="rId23"/>
    <p:sldId id="700" r:id="rId24"/>
    <p:sldId id="598" r:id="rId25"/>
    <p:sldId id="599" r:id="rId26"/>
    <p:sldId id="701" r:id="rId27"/>
    <p:sldId id="704" r:id="rId28"/>
    <p:sldId id="691" r:id="rId29"/>
    <p:sldId id="588" r:id="rId30"/>
    <p:sldId id="606" r:id="rId31"/>
    <p:sldId id="673" r:id="rId32"/>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50036-BB00-2B58-AC14-87F4EC3FA9B4}" name="Roberts, Nicholas P. (ELD)" initials="RNP(" userId="S::Nicholas.P.Roberts@mass.gov::e42477b6-73ba-4779-9746-b20104d57a5b" providerId="AD"/>
  <p188:author id="{C5784F77-BEC9-907E-5D14-6FEEE20296AA}" name="Philbrick, Shannon (ELD)" initials="PS(" userId="S::shannon.philbrick@mass.gov::6bfe0104-2f17-4a97-a9c3-3b4a60c642d5" providerId="AD"/>
  <p188:author id="{14D1DFED-80A6-11E3-D81A-820FA11158B4}" name="Vidler, Lynn (ELD)" initials="VL(" userId="S::Lynn.Vidler@mass.gov::1675df6e-cb8d-4bc7-97a2-e341fd57e1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2790C1"/>
    <a:srgbClr val="003366"/>
    <a:srgbClr val="FFD03B"/>
    <a:srgbClr val="006AA8"/>
    <a:srgbClr val="FFEEB9"/>
    <a:srgbClr val="91827D"/>
    <a:srgbClr val="008B81"/>
    <a:srgbClr val="E1AF8E"/>
    <a:srgbClr val="064F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007" autoAdjust="0"/>
  </p:normalViewPr>
  <p:slideViewPr>
    <p:cSldViewPr snapToGrid="0">
      <p:cViewPr varScale="1">
        <p:scale>
          <a:sx n="103" d="100"/>
          <a:sy n="103" d="100"/>
        </p:scale>
        <p:origin x="181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380BCD5-99EA-4839-A35C-595029302E4B}" type="datetimeFigureOut">
              <a:rPr lang="en-US" smtClean="0"/>
              <a:t>2/2/2023</a:t>
            </a:fld>
            <a:endParaRPr lang="en-US"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7C17A72-7A47-4F30-B8DD-967509305040}" type="slidenum">
              <a:rPr lang="en-US" smtClean="0"/>
              <a:t>‹#›</a:t>
            </a:fld>
            <a:endParaRPr lang="en-US" dirty="0"/>
          </a:p>
        </p:txBody>
      </p:sp>
    </p:spTree>
    <p:extLst>
      <p:ext uri="{BB962C8B-B14F-4D97-AF65-F5344CB8AC3E}">
        <p14:creationId xmlns:p14="http://schemas.microsoft.com/office/powerpoint/2010/main" val="124057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1</a:t>
            </a:fld>
            <a:endParaRPr lang="en-US" dirty="0">
              <a:solidFill>
                <a:srgbClr val="FFFFFF"/>
              </a:solidFill>
            </a:endParaRP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49837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defTabSz="942289">
              <a:defRPr/>
            </a:pPr>
            <a:fld id="{9B3A0E2F-76B9-417E-B0DC-AF868851F63D}" type="slidenum">
              <a:rPr lang="en-US">
                <a:solidFill>
                  <a:prstClr val="black"/>
                </a:solidFill>
                <a:latin typeface="Calibri"/>
              </a:rPr>
              <a:pPr defTabSz="942289">
                <a:defRPr/>
              </a:pPr>
              <a:t>2</a:t>
            </a:fld>
            <a:endParaRPr lang="en-US" dirty="0">
              <a:solidFill>
                <a:prstClr val="black"/>
              </a:solidFill>
              <a:latin typeface="Calibri"/>
            </a:endParaRPr>
          </a:p>
        </p:txBody>
      </p:sp>
      <p:sp>
        <p:nvSpPr>
          <p:cNvPr id="6" name="Footer Placeholder 5"/>
          <p:cNvSpPr>
            <a:spLocks noGrp="1"/>
          </p:cNvSpPr>
          <p:nvPr>
            <p:ph type="ftr" sz="quarter" idx="12"/>
          </p:nvPr>
        </p:nvSpPr>
        <p:spPr/>
        <p:txBody>
          <a:bodyPr/>
          <a:lstStyle/>
          <a:p>
            <a:pPr defTabSz="942289">
              <a:defRPr/>
            </a:pPr>
            <a:endParaRPr lang="en-US" dirty="0">
              <a:solidFill>
                <a:prstClr val="black"/>
              </a:solidFill>
              <a:latin typeface="Calibri"/>
            </a:endParaRPr>
          </a:p>
        </p:txBody>
      </p:sp>
    </p:spTree>
    <p:extLst>
      <p:ext uri="{BB962C8B-B14F-4D97-AF65-F5344CB8AC3E}">
        <p14:creationId xmlns:p14="http://schemas.microsoft.com/office/powerpoint/2010/main" val="1491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7</a:t>
            </a:fld>
            <a:endParaRPr lang="en-US" dirty="0">
              <a:solidFill>
                <a:srgbClr val="FFFFFF"/>
              </a:solidFill>
            </a:endParaRP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26239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C17A72-7A47-4F30-B8DD-967509305040}" type="slidenum">
              <a:rPr lang="en-US" smtClean="0"/>
              <a:t>11</a:t>
            </a:fld>
            <a:endParaRPr lang="en-US" dirty="0"/>
          </a:p>
        </p:txBody>
      </p:sp>
    </p:spTree>
    <p:extLst>
      <p:ext uri="{BB962C8B-B14F-4D97-AF65-F5344CB8AC3E}">
        <p14:creationId xmlns:p14="http://schemas.microsoft.com/office/powerpoint/2010/main" val="1054953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C17A72-7A47-4F30-B8DD-967509305040}" type="slidenum">
              <a:rPr lang="en-US" smtClean="0"/>
              <a:t>12</a:t>
            </a:fld>
            <a:endParaRPr lang="en-US" dirty="0"/>
          </a:p>
        </p:txBody>
      </p:sp>
    </p:spTree>
    <p:extLst>
      <p:ext uri="{BB962C8B-B14F-4D97-AF65-F5344CB8AC3E}">
        <p14:creationId xmlns:p14="http://schemas.microsoft.com/office/powerpoint/2010/main" val="2326932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C17A72-7A47-4F30-B8DD-967509305040}" type="slidenum">
              <a:rPr lang="en-US" smtClean="0"/>
              <a:t>13</a:t>
            </a:fld>
            <a:endParaRPr lang="en-US" dirty="0"/>
          </a:p>
        </p:txBody>
      </p:sp>
    </p:spTree>
    <p:extLst>
      <p:ext uri="{BB962C8B-B14F-4D97-AF65-F5344CB8AC3E}">
        <p14:creationId xmlns:p14="http://schemas.microsoft.com/office/powerpoint/2010/main" val="1576139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C17A72-7A47-4F30-B8DD-967509305040}" type="slidenum">
              <a:rPr lang="en-US" smtClean="0"/>
              <a:t>14</a:t>
            </a:fld>
            <a:endParaRPr lang="en-US" dirty="0"/>
          </a:p>
        </p:txBody>
      </p:sp>
    </p:spTree>
    <p:extLst>
      <p:ext uri="{BB962C8B-B14F-4D97-AF65-F5344CB8AC3E}">
        <p14:creationId xmlns:p14="http://schemas.microsoft.com/office/powerpoint/2010/main" val="2263500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4A392C-5817-4A90-AD3D-FFFF30B52D05}" type="slidenum">
              <a:rPr lang="en-US">
                <a:solidFill>
                  <a:srgbClr val="FFFFFF"/>
                </a:solidFill>
              </a:rPr>
              <a:pPr>
                <a:defRPr/>
              </a:pPr>
              <a:t>28</a:t>
            </a:fld>
            <a:endParaRPr lang="en-US" dirty="0">
              <a:solidFill>
                <a:srgbClr val="FFFFFF"/>
              </a:solidFill>
            </a:endParaRPr>
          </a:p>
        </p:txBody>
      </p:sp>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740683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1EBC43-3397-4789-BD95-C046A6C09390}" type="datetimeFigureOut">
              <a:rPr lang="en-US" smtClean="0"/>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FC8AFD-670D-4EE3-963C-AC4C78C4502B}" type="slidenum">
              <a:rPr lang="en-US" smtClean="0"/>
              <a:t>‹#›</a:t>
            </a:fld>
            <a:endParaRPr lang="en-US" dirty="0"/>
          </a:p>
        </p:txBody>
      </p:sp>
    </p:spTree>
    <p:extLst>
      <p:ext uri="{BB962C8B-B14F-4D97-AF65-F5344CB8AC3E}">
        <p14:creationId xmlns:p14="http://schemas.microsoft.com/office/powerpoint/2010/main" val="419151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1EBC43-3397-4789-BD95-C046A6C09390}" type="datetimeFigureOut">
              <a:rPr lang="en-US" smtClean="0"/>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FC8AFD-670D-4EE3-963C-AC4C78C4502B}" type="slidenum">
              <a:rPr lang="en-US" smtClean="0"/>
              <a:t>‹#›</a:t>
            </a:fld>
            <a:endParaRPr lang="en-US" dirty="0"/>
          </a:p>
        </p:txBody>
      </p:sp>
    </p:spTree>
    <p:extLst>
      <p:ext uri="{BB962C8B-B14F-4D97-AF65-F5344CB8AC3E}">
        <p14:creationId xmlns:p14="http://schemas.microsoft.com/office/powerpoint/2010/main" val="82740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1EBC43-3397-4789-BD95-C046A6C09390}" type="datetimeFigureOut">
              <a:rPr lang="en-US" smtClean="0"/>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FC8AFD-670D-4EE3-963C-AC4C78C4502B}" type="slidenum">
              <a:rPr lang="en-US" smtClean="0"/>
              <a:t>‹#›</a:t>
            </a:fld>
            <a:endParaRPr lang="en-US" dirty="0"/>
          </a:p>
        </p:txBody>
      </p:sp>
    </p:spTree>
    <p:extLst>
      <p:ext uri="{BB962C8B-B14F-4D97-AF65-F5344CB8AC3E}">
        <p14:creationId xmlns:p14="http://schemas.microsoft.com/office/powerpoint/2010/main" val="487589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6F4052EB-EB09-46DE-B1B3-2A4CA324A4D1}" type="datetime1">
              <a:rPr lang="en-US" smtClean="0"/>
              <a:t>2/2/2023</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r>
              <a:rPr lang="en-US" dirty="0"/>
              <a:t>Draft</a:t>
            </a:r>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lgn="ctr" eaLnBrk="0" hangingPunct="0">
              <a:spcBef>
                <a:spcPct val="50000"/>
              </a:spcBef>
              <a:defRPr sz="1200" b="1">
                <a:solidFill>
                  <a:srgbClr val="FFFFFF"/>
                </a:solidFill>
                <a:latin typeface="+mn-lt"/>
              </a:defRPr>
            </a:lvl1pPr>
          </a:lstStyle>
          <a:p>
            <a:pPr fontAlgn="base">
              <a:spcAft>
                <a:spcPct val="0"/>
              </a:spcAft>
              <a:defRPr/>
            </a:pPr>
            <a:fld id="{AEDD70FA-59E1-4157-923E-C4A67B08AD84}" type="slidenum">
              <a:rPr lang="en-US"/>
              <a:pPr fontAlgn="base">
                <a:spcAft>
                  <a:spcPct val="0"/>
                </a:spcAft>
                <a:defRPr/>
              </a:pPr>
              <a:t>‹#›</a:t>
            </a:fld>
            <a:endParaRPr lang="en-US" dirty="0"/>
          </a:p>
        </p:txBody>
      </p:sp>
    </p:spTree>
    <p:extLst>
      <p:ext uri="{BB962C8B-B14F-4D97-AF65-F5344CB8AC3E}">
        <p14:creationId xmlns:p14="http://schemas.microsoft.com/office/powerpoint/2010/main" val="988496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8987203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3744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77075689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8434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9477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185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1EBC43-3397-4789-BD95-C046A6C09390}" type="datetimeFigureOut">
              <a:rPr lang="en-US" smtClean="0"/>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FC8AFD-670D-4EE3-963C-AC4C78C4502B}" type="slidenum">
              <a:rPr lang="en-US" smtClean="0"/>
              <a:t>‹#›</a:t>
            </a:fld>
            <a:endParaRPr lang="en-US" dirty="0"/>
          </a:p>
        </p:txBody>
      </p:sp>
    </p:spTree>
    <p:extLst>
      <p:ext uri="{BB962C8B-B14F-4D97-AF65-F5344CB8AC3E}">
        <p14:creationId xmlns:p14="http://schemas.microsoft.com/office/powerpoint/2010/main" val="89085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1EBC43-3397-4789-BD95-C046A6C09390}" type="datetimeFigureOut">
              <a:rPr lang="en-US" smtClean="0"/>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FC8AFD-670D-4EE3-963C-AC4C78C4502B}" type="slidenum">
              <a:rPr lang="en-US" smtClean="0"/>
              <a:t>‹#›</a:t>
            </a:fld>
            <a:endParaRPr lang="en-US" dirty="0"/>
          </a:p>
        </p:txBody>
      </p:sp>
    </p:spTree>
    <p:extLst>
      <p:ext uri="{BB962C8B-B14F-4D97-AF65-F5344CB8AC3E}">
        <p14:creationId xmlns:p14="http://schemas.microsoft.com/office/powerpoint/2010/main" val="741515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a:t>Click to edit Master title style</a:t>
            </a:r>
          </a:p>
        </p:txBody>
      </p:sp>
      <p:sp>
        <p:nvSpPr>
          <p:cNvPr id="6" name="Content Placeholder 7"/>
          <p:cNvSpPr>
            <a:spLocks noGrp="1"/>
          </p:cNvSpPr>
          <p:nvPr>
            <p:ph sz="half" idx="1"/>
          </p:nvPr>
        </p:nvSpPr>
        <p:spPr>
          <a:xfrm>
            <a:off x="533400" y="1939158"/>
            <a:ext cx="8077200" cy="4461641"/>
          </a:xfrm>
        </p:spPr>
        <p:txBody>
          <a:bodyPr/>
          <a:lstStyle>
            <a:lvl1pPr>
              <a:buClrTx/>
              <a:defRPr sz="2400">
                <a:solidFill>
                  <a:schemeClr val="tx1"/>
                </a:solidFill>
              </a:defRPr>
            </a:lvl1pPr>
            <a:lvl2pPr>
              <a:buClrTx/>
              <a:buFont typeface="Arial" pitchFamily="34" charset="0"/>
              <a:buChar char="•"/>
              <a:defRPr sz="2400">
                <a:solidFill>
                  <a:schemeClr val="tx1"/>
                </a:solidFill>
              </a:defRPr>
            </a:lvl2pPr>
            <a:lvl3pPr>
              <a:buNone/>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33116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1770" y="109538"/>
            <a:ext cx="5549030" cy="762000"/>
          </a:xfrm>
        </p:spPr>
        <p:txBody>
          <a:bodyPr anchor="ctr"/>
          <a:lstStyle/>
          <a:p>
            <a:r>
              <a:rPr lang="en-US" dirty="0"/>
              <a:t>Click to edit Master title style</a:t>
            </a:r>
          </a:p>
        </p:txBody>
      </p:sp>
      <p:sp>
        <p:nvSpPr>
          <p:cNvPr id="3" name="Content Placeholder 2"/>
          <p:cNvSpPr>
            <a:spLocks noGrp="1"/>
          </p:cNvSpPr>
          <p:nvPr>
            <p:ph sz="half" idx="1"/>
          </p:nvPr>
        </p:nvSpPr>
        <p:spPr>
          <a:xfrm>
            <a:off x="5334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1219200"/>
            <a:ext cx="40005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20548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74386" y="109538"/>
            <a:ext cx="4837482" cy="762000"/>
          </a:xfrm>
        </p:spPr>
        <p:txBody>
          <a:bodyPr anchor="ctr"/>
          <a:lstStyle>
            <a:lvl1pPr>
              <a:defRPr>
                <a:latin typeface="+mj-lt"/>
                <a:cs typeface="Calibri" pitchFamily="34" charset="0"/>
              </a:defRPr>
            </a:lvl1pPr>
          </a:lstStyle>
          <a:p>
            <a:r>
              <a:rPr lang="en-US"/>
              <a:t>Click to edit Master title style</a:t>
            </a:r>
          </a:p>
        </p:txBody>
      </p:sp>
    </p:spTree>
    <p:extLst>
      <p:ext uri="{BB962C8B-B14F-4D97-AF65-F5344CB8AC3E}">
        <p14:creationId xmlns:p14="http://schemas.microsoft.com/office/powerpoint/2010/main" val="167450134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613" y="109538"/>
            <a:ext cx="5564187" cy="7620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0005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454134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109538"/>
            <a:ext cx="5664200" cy="762000"/>
          </a:xfrm>
        </p:spPr>
        <p:txBody>
          <a:bodyPr/>
          <a:lstStyle/>
          <a:p>
            <a:r>
              <a:rPr lang="en-US"/>
              <a:t>Click to edit Master title style</a:t>
            </a:r>
          </a:p>
        </p:txBody>
      </p:sp>
      <p:sp>
        <p:nvSpPr>
          <p:cNvPr id="3" name="Content Placeholder 2"/>
          <p:cNvSpPr>
            <a:spLocks noGrp="1"/>
          </p:cNvSpPr>
          <p:nvPr>
            <p:ph idx="1"/>
          </p:nvPr>
        </p:nvSpPr>
        <p:spPr>
          <a:xfrm>
            <a:off x="533400" y="1219200"/>
            <a:ext cx="81534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3104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84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1EBC43-3397-4789-BD95-C046A6C09390}" type="datetimeFigureOut">
              <a:rPr lang="en-US" smtClean="0"/>
              <a:t>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FC8AFD-670D-4EE3-963C-AC4C78C4502B}" type="slidenum">
              <a:rPr lang="en-US" smtClean="0"/>
              <a:t>‹#›</a:t>
            </a:fld>
            <a:endParaRPr lang="en-US" dirty="0"/>
          </a:p>
        </p:txBody>
      </p:sp>
    </p:spTree>
    <p:extLst>
      <p:ext uri="{BB962C8B-B14F-4D97-AF65-F5344CB8AC3E}">
        <p14:creationId xmlns:p14="http://schemas.microsoft.com/office/powerpoint/2010/main" val="264207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1EBC43-3397-4789-BD95-C046A6C09390}" type="datetimeFigureOut">
              <a:rPr lang="en-US" smtClean="0"/>
              <a:t>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FC8AFD-670D-4EE3-963C-AC4C78C4502B}" type="slidenum">
              <a:rPr lang="en-US" smtClean="0"/>
              <a:t>‹#›</a:t>
            </a:fld>
            <a:endParaRPr lang="en-US" dirty="0"/>
          </a:p>
        </p:txBody>
      </p:sp>
    </p:spTree>
    <p:extLst>
      <p:ext uri="{BB962C8B-B14F-4D97-AF65-F5344CB8AC3E}">
        <p14:creationId xmlns:p14="http://schemas.microsoft.com/office/powerpoint/2010/main" val="232763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1EBC43-3397-4789-BD95-C046A6C09390}" type="datetimeFigureOut">
              <a:rPr lang="en-US" smtClean="0"/>
              <a:t>2/2/2023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FC8AFD-670D-4EE3-963C-AC4C78C4502B}" type="slidenum">
              <a:rPr lang="en-US" smtClean="0"/>
              <a:t>‹#›</a:t>
            </a:fld>
            <a:endParaRPr lang="en-US" dirty="0"/>
          </a:p>
        </p:txBody>
      </p:sp>
    </p:spTree>
    <p:extLst>
      <p:ext uri="{BB962C8B-B14F-4D97-AF65-F5344CB8AC3E}">
        <p14:creationId xmlns:p14="http://schemas.microsoft.com/office/powerpoint/2010/main" val="1627610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1EBC43-3397-4789-BD95-C046A6C09390}" type="datetimeFigureOut">
              <a:rPr lang="en-US" smtClean="0"/>
              <a:t>2/2/2023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FC8AFD-670D-4EE3-963C-AC4C78C4502B}" type="slidenum">
              <a:rPr lang="en-US" smtClean="0"/>
              <a:t>‹#›</a:t>
            </a:fld>
            <a:endParaRPr lang="en-US" dirty="0"/>
          </a:p>
        </p:txBody>
      </p:sp>
    </p:spTree>
    <p:extLst>
      <p:ext uri="{BB962C8B-B14F-4D97-AF65-F5344CB8AC3E}">
        <p14:creationId xmlns:p14="http://schemas.microsoft.com/office/powerpoint/2010/main" val="37166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1EBC43-3397-4789-BD95-C046A6C09390}" type="datetimeFigureOut">
              <a:rPr lang="en-US" smtClean="0"/>
              <a:t>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7FC8AFD-670D-4EE3-963C-AC4C78C4502B}" type="slidenum">
              <a:rPr lang="en-US" smtClean="0"/>
              <a:t>‹#›</a:t>
            </a:fld>
            <a:endParaRPr lang="en-US" dirty="0"/>
          </a:p>
        </p:txBody>
      </p:sp>
    </p:spTree>
    <p:extLst>
      <p:ext uri="{BB962C8B-B14F-4D97-AF65-F5344CB8AC3E}">
        <p14:creationId xmlns:p14="http://schemas.microsoft.com/office/powerpoint/2010/main" val="311538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1EBC43-3397-4789-BD95-C046A6C09390}" type="datetimeFigureOut">
              <a:rPr lang="en-US" smtClean="0"/>
              <a:t>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FC8AFD-670D-4EE3-963C-AC4C78C4502B}" type="slidenum">
              <a:rPr lang="en-US" smtClean="0"/>
              <a:t>‹#›</a:t>
            </a:fld>
            <a:endParaRPr lang="en-US" dirty="0"/>
          </a:p>
        </p:txBody>
      </p:sp>
    </p:spTree>
    <p:extLst>
      <p:ext uri="{BB962C8B-B14F-4D97-AF65-F5344CB8AC3E}">
        <p14:creationId xmlns:p14="http://schemas.microsoft.com/office/powerpoint/2010/main" val="3809649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1EBC43-3397-4789-BD95-C046A6C09390}" type="datetimeFigureOut">
              <a:rPr lang="en-US" smtClean="0"/>
              <a:t>2/2/2023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FC8AFD-670D-4EE3-963C-AC4C78C4502B}" type="slidenum">
              <a:rPr lang="en-US" smtClean="0"/>
              <a:t>‹#›</a:t>
            </a:fld>
            <a:endParaRPr lang="en-US" dirty="0"/>
          </a:p>
        </p:txBody>
      </p:sp>
    </p:spTree>
    <p:extLst>
      <p:ext uri="{BB962C8B-B14F-4D97-AF65-F5344CB8AC3E}">
        <p14:creationId xmlns:p14="http://schemas.microsoft.com/office/powerpoint/2010/main" val="342599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jpeg"/><Relationship Id="rId5" Type="http://schemas.openxmlformats.org/officeDocument/2006/relationships/slideLayout" Target="../slideLayouts/slideLayout17.xml"/><Relationship Id="rId10" Type="http://schemas.openxmlformats.org/officeDocument/2006/relationships/tags" Target="../tags/tag2.xml"/><Relationship Id="rId4" Type="http://schemas.openxmlformats.org/officeDocument/2006/relationships/slideLayout" Target="../slideLayouts/slideLayout16.xml"/><Relationship Id="rId9"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2.png"/><Relationship Id="rId5" Type="http://schemas.openxmlformats.org/officeDocument/2006/relationships/slideLayout" Target="../slideLayouts/slideLayout24.xml"/><Relationship Id="rId10" Type="http://schemas.openxmlformats.org/officeDocument/2006/relationships/image" Target="../media/image1.jpeg"/><Relationship Id="rId4" Type="http://schemas.openxmlformats.org/officeDocument/2006/relationships/slideLayout" Target="../slideLayouts/slideLayout23.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EBC43-3397-4789-BD95-C046A6C09390}" type="datetimeFigureOut">
              <a:rPr lang="en-US" smtClean="0"/>
              <a:t>2/2/2023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FC8AFD-670D-4EE3-963C-AC4C78C4502B}" type="slidenum">
              <a:rPr lang="en-US" smtClean="0"/>
              <a:t>‹#›</a:t>
            </a:fld>
            <a:endParaRPr lang="en-US" dirty="0"/>
          </a:p>
        </p:txBody>
      </p:sp>
    </p:spTree>
    <p:extLst>
      <p:ext uri="{BB962C8B-B14F-4D97-AF65-F5344CB8AC3E}">
        <p14:creationId xmlns:p14="http://schemas.microsoft.com/office/powerpoint/2010/main" val="2863089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1"/>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2">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9"/>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10"/>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28296360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1" r:id="rId7"/>
  </p:sldLayoutIdLst>
  <p:transition/>
  <p:hf sldNum="0" hdr="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7170" name="Picture 2" descr="top blue"/>
          <p:cNvPicPr>
            <a:picLocks noChangeAspect="1" noChangeArrowheads="1"/>
          </p:cNvPicPr>
          <p:nvPr/>
        </p:nvPicPr>
        <p:blipFill>
          <a:blip r:embed="rId10"/>
          <a:srcRect l="23065"/>
          <a:stretch>
            <a:fillRect/>
          </a:stretch>
        </p:blipFill>
        <p:spPr bwMode="auto">
          <a:xfrm>
            <a:off x="0" y="0"/>
            <a:ext cx="9150350" cy="930275"/>
          </a:xfrm>
          <a:prstGeom prst="rect">
            <a:avLst/>
          </a:prstGeom>
          <a:noFill/>
          <a:ln w="9525">
            <a:noFill/>
            <a:miter lim="800000"/>
            <a:headEnd/>
            <a:tailEnd/>
          </a:ln>
        </p:spPr>
      </p:pic>
      <p:sp>
        <p:nvSpPr>
          <p:cNvPr id="7171"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72"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dirty="0">
              <a:solidFill>
                <a:srgbClr val="000000"/>
              </a:solidFill>
            </a:endParaRPr>
          </a:p>
        </p:txBody>
      </p:sp>
      <p:pic>
        <p:nvPicPr>
          <p:cNvPr id="7174" name="Picture 6" descr="best ver2b seal"/>
          <p:cNvPicPr>
            <a:picLocks noChangeAspect="1" noChangeArrowheads="1"/>
          </p:cNvPicPr>
          <p:nvPr/>
        </p:nvPicPr>
        <p:blipFill>
          <a:blip r:embed="rId11">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7" name="AcnSubjectTitle_ID_3198987" hidden="1"/>
          <p:cNvSpPr txBox="1">
            <a:spLocks noChangeArrowheads="1"/>
          </p:cNvSpPr>
          <p:nvPr>
            <p:custDataLst>
              <p:tags r:id="rId8"/>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dirty="0">
                <a:solidFill>
                  <a:srgbClr val="000000"/>
                </a:solidFill>
              </a:rPr>
              <a:t>Subject Title</a:t>
            </a:r>
          </a:p>
        </p:txBody>
      </p:sp>
      <p:sp>
        <p:nvSpPr>
          <p:cNvPr id="3198988" name="AcnFootnote_ID_3198988" hidden="1"/>
          <p:cNvSpPr txBox="1">
            <a:spLocks noChangeArrowheads="1"/>
          </p:cNvSpPr>
          <p:nvPr>
            <p:custDataLst>
              <p:tags r:id="rId9"/>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dirty="0">
                <a:solidFill>
                  <a:srgbClr val="000000"/>
                </a:solidFill>
              </a:rPr>
              <a:t>*	Footnote</a:t>
            </a:r>
          </a:p>
          <a:p>
            <a:pPr marL="538163" indent="-538163" fontAlgn="base">
              <a:spcBef>
                <a:spcPct val="20000"/>
              </a:spcBef>
              <a:spcAft>
                <a:spcPct val="0"/>
              </a:spcAft>
              <a:buClr>
                <a:srgbClr val="000000"/>
              </a:buClr>
              <a:defRPr/>
            </a:pPr>
            <a:r>
              <a:rPr lang="en-US" sz="1000" dirty="0">
                <a:solidFill>
                  <a:srgbClr val="000000"/>
                </a:solidFill>
              </a:rPr>
              <a:t>Source:	Source</a:t>
            </a:r>
          </a:p>
        </p:txBody>
      </p:sp>
      <p:sp>
        <p:nvSpPr>
          <p:cNvPr id="9" name="Text Box 9"/>
          <p:cNvSpPr txBox="1">
            <a:spLocks noChangeArrowheads="1"/>
          </p:cNvSpPr>
          <p:nvPr/>
        </p:nvSpPr>
        <p:spPr bwMode="auto">
          <a:xfrm>
            <a:off x="4038600" y="6445250"/>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6675420D-CD84-4F3B-B8B6-EF0F67C2EF0E}" type="slidenum">
              <a:rPr lang="en-US" sz="1000">
                <a:solidFill>
                  <a:srgbClr val="000000"/>
                </a:solidFill>
              </a:rPr>
              <a:pPr algn="ctr" eaLnBrk="0" fontAlgn="base" hangingPunct="0">
                <a:spcBef>
                  <a:spcPct val="50000"/>
                </a:spcBef>
                <a:spcAft>
                  <a:spcPct val="0"/>
                </a:spcAft>
                <a:defRPr/>
              </a:pPr>
              <a:t>‹#›</a:t>
            </a:fld>
            <a:endParaRPr lang="en-US" sz="1000" dirty="0">
              <a:solidFill>
                <a:srgbClr val="000000"/>
              </a:solidFill>
            </a:endParaRPr>
          </a:p>
        </p:txBody>
      </p:sp>
    </p:spTree>
    <p:extLst>
      <p:ext uri="{BB962C8B-B14F-4D97-AF65-F5344CB8AC3E}">
        <p14:creationId xmlns:p14="http://schemas.microsoft.com/office/powerpoint/2010/main" val="160634531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ransition/>
  <p:hf hdr="0" ftr="0" dt="0"/>
  <p:txStyles>
    <p:titleStyle>
      <a:lvl1pPr algn="l" rtl="0" eaLnBrk="0" fontAlgn="base" hangingPunct="0">
        <a:spcBef>
          <a:spcPct val="20000"/>
        </a:spcBef>
        <a:spcAft>
          <a:spcPct val="0"/>
        </a:spcAft>
        <a:tabLst>
          <a:tab pos="915988" algn="l"/>
        </a:tabLst>
        <a:defRPr sz="2400" b="1">
          <a:solidFill>
            <a:srgbClr val="FFC000"/>
          </a:solidFill>
          <a:latin typeface="+mj-lt"/>
          <a:ea typeface="+mj-ea"/>
          <a:cs typeface="+mj-cs"/>
        </a:defRPr>
      </a:lvl1pPr>
      <a:lvl2pPr algn="l" rtl="0" eaLnBrk="0" fontAlgn="base" hangingPunct="0">
        <a:spcBef>
          <a:spcPct val="20000"/>
        </a:spcBef>
        <a:spcAft>
          <a:spcPct val="0"/>
        </a:spcAft>
        <a:tabLst>
          <a:tab pos="915988" algn="l"/>
        </a:tabLst>
        <a:defRPr sz="2400" b="1">
          <a:solidFill>
            <a:srgbClr val="FFC000"/>
          </a:solidFill>
          <a:latin typeface="Arial" pitchFamily="34" charset="0"/>
        </a:defRPr>
      </a:lvl2pPr>
      <a:lvl3pPr algn="l" rtl="0" eaLnBrk="0" fontAlgn="base" hangingPunct="0">
        <a:spcBef>
          <a:spcPct val="20000"/>
        </a:spcBef>
        <a:spcAft>
          <a:spcPct val="0"/>
        </a:spcAft>
        <a:tabLst>
          <a:tab pos="915988" algn="l"/>
        </a:tabLst>
        <a:defRPr sz="2400" b="1">
          <a:solidFill>
            <a:srgbClr val="FFC000"/>
          </a:solidFill>
          <a:latin typeface="Arial" pitchFamily="34" charset="0"/>
        </a:defRPr>
      </a:lvl3pPr>
      <a:lvl4pPr algn="l" rtl="0" eaLnBrk="0" fontAlgn="base" hangingPunct="0">
        <a:spcBef>
          <a:spcPct val="20000"/>
        </a:spcBef>
        <a:spcAft>
          <a:spcPct val="0"/>
        </a:spcAft>
        <a:tabLst>
          <a:tab pos="915988" algn="l"/>
        </a:tabLst>
        <a:defRPr sz="2400" b="1">
          <a:solidFill>
            <a:srgbClr val="FFC000"/>
          </a:solidFill>
          <a:latin typeface="Arial" pitchFamily="34" charset="0"/>
        </a:defRPr>
      </a:lvl4pPr>
      <a:lvl5pPr algn="l" rtl="0" eaLnBrk="0" fontAlgn="base" hangingPunct="0">
        <a:spcBef>
          <a:spcPct val="20000"/>
        </a:spcBef>
        <a:spcAft>
          <a:spcPct val="0"/>
        </a:spcAft>
        <a:tabLst>
          <a:tab pos="915988" algn="l"/>
        </a:tabLst>
        <a:defRPr sz="2400" b="1">
          <a:solidFill>
            <a:srgbClr val="FFC000"/>
          </a:solidFill>
          <a:latin typeface="Arial" pitchFamily="34" charset="0"/>
        </a:defRPr>
      </a:lvl5pPr>
      <a:lvl6pPr marL="457200" algn="l" rtl="0" eaLnBrk="0" fontAlgn="base" hangingPunct="0">
        <a:spcBef>
          <a:spcPct val="20000"/>
        </a:spcBef>
        <a:spcAft>
          <a:spcPct val="0"/>
        </a:spcAft>
        <a:tabLst>
          <a:tab pos="915988" algn="l"/>
        </a:tabLst>
        <a:defRPr sz="2400" b="1">
          <a:solidFill>
            <a:schemeClr val="accent1"/>
          </a:solidFill>
          <a:latin typeface="Arial" pitchFamily="34" charset="0"/>
        </a:defRPr>
      </a:lvl6pPr>
      <a:lvl7pPr marL="914400" algn="l" rtl="0" eaLnBrk="0" fontAlgn="base" hangingPunct="0">
        <a:spcBef>
          <a:spcPct val="20000"/>
        </a:spcBef>
        <a:spcAft>
          <a:spcPct val="0"/>
        </a:spcAft>
        <a:tabLst>
          <a:tab pos="915988" algn="l"/>
        </a:tabLst>
        <a:defRPr sz="2400" b="1">
          <a:solidFill>
            <a:schemeClr val="accent1"/>
          </a:solidFill>
          <a:latin typeface="Arial" pitchFamily="34" charset="0"/>
        </a:defRPr>
      </a:lvl7pPr>
      <a:lvl8pPr marL="1371600" algn="l" rtl="0" eaLnBrk="0" fontAlgn="base" hangingPunct="0">
        <a:spcBef>
          <a:spcPct val="20000"/>
        </a:spcBef>
        <a:spcAft>
          <a:spcPct val="0"/>
        </a:spcAft>
        <a:tabLst>
          <a:tab pos="915988" algn="l"/>
        </a:tabLst>
        <a:defRPr sz="2400" b="1">
          <a:solidFill>
            <a:schemeClr val="accent1"/>
          </a:solidFill>
          <a:latin typeface="Arial" pitchFamily="34" charset="0"/>
        </a:defRPr>
      </a:lvl8pPr>
      <a:lvl9pPr marL="1828800" algn="l" rtl="0" eaLnBrk="0" fontAlgn="base" hangingPunct="0">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0" fontAlgn="base" hangingPunct="0">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rawpixel.com/image/450002/business-teamwork" TargetMode="External"/><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hyperlink" Target="https://www.mass.gov/doc/af-df-design-considerations-for-physical-infrastructure-0/download" TargetMode="Externa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2.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mailto:openmeeting@mass.gov" TargetMode="External"/><Relationship Id="rId2" Type="http://schemas.openxmlformats.org/officeDocument/2006/relationships/hyperlink" Target="https://www.mass.gov/service-details/updated-guidance-on-holding-meetings-pursuant-to-the-act-extending-certain-covid-19-measures" TargetMode="External"/><Relationship Id="rId1" Type="http://schemas.openxmlformats.org/officeDocument/2006/relationships/slideLayout" Target="../slideLayouts/slideLayout14.xml"/><Relationship Id="rId4" Type="http://schemas.openxmlformats.org/officeDocument/2006/relationships/hyperlink" Target="http://www.mass.gov/the-open-meeting-la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ass.gov/orgs/state-ethics-commission" TargetMode="External"/><Relationship Id="rId2" Type="http://schemas.openxmlformats.org/officeDocument/2006/relationships/hyperlink" Target="https://www.mass.gov/how-to/complete-the-conflict-of-interest-law-education-requirements"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351"/>
            <a:ext cx="9144000" cy="33528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203200" y="1289993"/>
            <a:ext cx="7946571" cy="1224608"/>
          </a:xfrm>
          <a:prstGeom prst="rect">
            <a:avLst/>
          </a:prstGeom>
          <a:noFill/>
          <a:ln w="9525">
            <a:noFill/>
            <a:miter lim="800000"/>
            <a:headEnd/>
            <a:tailEnd/>
          </a:ln>
        </p:spPr>
        <p:txBody>
          <a:bodyPr lIns="64008" tIns="32004" rIns="64008" bIns="32004" anchor="ctr"/>
          <a:lstStyle/>
          <a:p>
            <a:pPr fontAlgn="base">
              <a:spcBef>
                <a:spcPct val="0"/>
              </a:spcBef>
              <a:spcAft>
                <a:spcPts val="1000"/>
              </a:spcAft>
            </a:pPr>
            <a:r>
              <a:rPr lang="en-US" sz="2800" b="1" dirty="0">
                <a:solidFill>
                  <a:schemeClr val="bg1"/>
                </a:solidFill>
                <a:latin typeface="Calibri" pitchFamily="34" charset="0"/>
              </a:rPr>
              <a:t>Massachusetts Advisory Council on Alzheimer’s Disease and All Other Dementias</a:t>
            </a:r>
          </a:p>
        </p:txBody>
      </p:sp>
      <p:pic>
        <p:nvPicPr>
          <p:cNvPr id="31747" name="Picture 4"/>
          <p:cNvPicPr>
            <a:picLocks noChangeAspect="1" noChangeArrowheads="1"/>
          </p:cNvPicPr>
          <p:nvPr/>
        </p:nvPicPr>
        <p:blipFill>
          <a:blip r:embed="rId3"/>
          <a:srcRect/>
          <a:stretch>
            <a:fillRect/>
          </a:stretch>
        </p:blipFill>
        <p:spPr bwMode="auto">
          <a:xfrm>
            <a:off x="7406027" y="299274"/>
            <a:ext cx="1487488" cy="1543050"/>
          </a:xfrm>
          <a:prstGeom prst="rect">
            <a:avLst/>
          </a:prstGeom>
          <a:noFill/>
          <a:ln w="9525">
            <a:noFill/>
            <a:miter lim="800000"/>
            <a:headEnd/>
            <a:tailEnd/>
          </a:ln>
        </p:spPr>
      </p:pic>
      <p:sp>
        <p:nvSpPr>
          <p:cNvPr id="10" name="TextBox 9"/>
          <p:cNvSpPr txBox="1"/>
          <p:nvPr/>
        </p:nvSpPr>
        <p:spPr>
          <a:xfrm>
            <a:off x="222250" y="4190296"/>
            <a:ext cx="8737600" cy="2062103"/>
          </a:xfrm>
          <a:prstGeom prst="rect">
            <a:avLst/>
          </a:prstGeom>
          <a:noFill/>
        </p:spPr>
        <p:txBody>
          <a:bodyPr>
            <a:spAutoFit/>
          </a:bodyPr>
          <a:lstStyle/>
          <a:p>
            <a:pPr algn="r" fontAlgn="base">
              <a:spcBef>
                <a:spcPct val="0"/>
              </a:spcBef>
              <a:spcAft>
                <a:spcPct val="0"/>
              </a:spcAft>
              <a:defRPr/>
            </a:pPr>
            <a:r>
              <a:rPr lang="en-US" sz="2400" b="1" dirty="0">
                <a:solidFill>
                  <a:srgbClr val="003366"/>
                </a:solidFill>
                <a:latin typeface="Calibri" panose="020F0502020204030204" pitchFamily="34" charset="0"/>
              </a:rPr>
              <a:t>Executive Office of Elder Affairs</a:t>
            </a:r>
          </a:p>
          <a:p>
            <a:pPr algn="r" fontAlgn="base">
              <a:spcBef>
                <a:spcPct val="0"/>
              </a:spcBef>
              <a:spcAft>
                <a:spcPct val="0"/>
              </a:spcAft>
              <a:defRPr/>
            </a:pPr>
            <a:r>
              <a:rPr lang="en-US" sz="2400" b="1" dirty="0">
                <a:solidFill>
                  <a:srgbClr val="003366"/>
                </a:solidFill>
                <a:latin typeface="Calibri" panose="020F0502020204030204" pitchFamily="34" charset="0"/>
              </a:rPr>
              <a:t>Elizabeth Chen, Secretary</a:t>
            </a:r>
          </a:p>
          <a:p>
            <a:pPr algn="r" fontAlgn="base">
              <a:spcBef>
                <a:spcPct val="0"/>
              </a:spcBef>
              <a:spcAft>
                <a:spcPct val="0"/>
              </a:spcAft>
              <a:defRPr/>
            </a:pPr>
            <a:endParaRPr lang="en-US" sz="2000" b="1" i="1" dirty="0">
              <a:solidFill>
                <a:srgbClr val="003366"/>
              </a:solidFill>
              <a:latin typeface="Calibri" panose="020F0502020204030204" pitchFamily="34" charset="0"/>
            </a:endParaRPr>
          </a:p>
          <a:p>
            <a:pPr algn="r" fontAlgn="base">
              <a:spcBef>
                <a:spcPct val="0"/>
              </a:spcBef>
              <a:spcAft>
                <a:spcPct val="0"/>
              </a:spcAft>
              <a:defRPr/>
            </a:pPr>
            <a:r>
              <a:rPr lang="en-US" sz="2000" b="1" dirty="0">
                <a:solidFill>
                  <a:srgbClr val="003366"/>
                </a:solidFill>
                <a:latin typeface="Calibri" pitchFamily="34" charset="0"/>
              </a:rPr>
              <a:t>February 7, 2023</a:t>
            </a:r>
          </a:p>
          <a:p>
            <a:pPr algn="r" fontAlgn="base">
              <a:spcBef>
                <a:spcPct val="0"/>
              </a:spcBef>
              <a:spcAft>
                <a:spcPct val="0"/>
              </a:spcAft>
              <a:defRPr/>
            </a:pPr>
            <a:r>
              <a:rPr lang="en-US" sz="2000" b="1" dirty="0">
                <a:solidFill>
                  <a:srgbClr val="003366"/>
                </a:solidFill>
                <a:latin typeface="Calibri" pitchFamily="34" charset="0"/>
              </a:rPr>
              <a:t>3:00-5:00 pm</a:t>
            </a:r>
          </a:p>
          <a:p>
            <a:pPr algn="r" fontAlgn="base">
              <a:spcBef>
                <a:spcPct val="0"/>
              </a:spcBef>
              <a:spcAft>
                <a:spcPct val="0"/>
              </a:spcAft>
              <a:defRPr/>
            </a:pPr>
            <a:r>
              <a:rPr lang="en-US" sz="2000" b="1" dirty="0">
                <a:solidFill>
                  <a:srgbClr val="003366"/>
                </a:solidFill>
                <a:latin typeface="Calibri" pitchFamily="34" charset="0"/>
              </a:rPr>
              <a:t>Video Conference</a:t>
            </a:r>
          </a:p>
        </p:txBody>
      </p:sp>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Tree>
    <p:extLst>
      <p:ext uri="{BB962C8B-B14F-4D97-AF65-F5344CB8AC3E}">
        <p14:creationId xmlns:p14="http://schemas.microsoft.com/office/powerpoint/2010/main" val="1722369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6DF49-834D-46C6-9CD3-18EF67CA653E}"/>
              </a:ext>
            </a:extLst>
          </p:cNvPr>
          <p:cNvSpPr>
            <a:spLocks noGrp="1"/>
          </p:cNvSpPr>
          <p:nvPr>
            <p:ph sz="half" idx="1"/>
          </p:nvPr>
        </p:nvSpPr>
        <p:spPr>
          <a:xfrm>
            <a:off x="4818009" y="1750243"/>
            <a:ext cx="3932903" cy="2979174"/>
          </a:xfrm>
        </p:spPr>
        <p:txBody>
          <a:bodyPr/>
          <a:lstStyle/>
          <a:p>
            <a:pPr marL="682625" lvl="1" indent="-457200">
              <a:spcBef>
                <a:spcPts val="0"/>
              </a:spcBef>
              <a:spcAft>
                <a:spcPts val="0"/>
              </a:spcAft>
              <a:buClr>
                <a:srgbClr val="000000"/>
              </a:buClr>
              <a:buSzPct val="100000"/>
              <a:buFont typeface="+mj-lt"/>
              <a:buAutoNum type="arabicParenR"/>
              <a:tabLst>
                <a:tab pos="739775" algn="r"/>
                <a:tab pos="974725" algn="r"/>
              </a:tabLst>
            </a:pPr>
            <a:r>
              <a:rPr lang="en-US" sz="2000" b="0" dirty="0"/>
              <a:t>Caregiver Support and Pub Awareness</a:t>
            </a:r>
            <a:endParaRPr lang="en-US" sz="2000" b="0" dirty="0">
              <a:effectLst/>
              <a:latin typeface="Calibri" panose="020F0502020204030204" pitchFamily="34" charset="0"/>
              <a:ea typeface="Calibri" panose="020F0502020204030204" pitchFamily="34" charset="0"/>
              <a:cs typeface="Calibri" panose="020F0502020204030204" pitchFamily="34" charset="0"/>
            </a:endParaRPr>
          </a:p>
          <a:p>
            <a:pPr marL="682625" lvl="1" indent="-457200">
              <a:spcBef>
                <a:spcPts val="0"/>
              </a:spcBef>
              <a:spcAft>
                <a:spcPts val="0"/>
              </a:spcAft>
              <a:buClr>
                <a:srgbClr val="000000"/>
              </a:buClr>
              <a:buSzPct val="100000"/>
              <a:buFont typeface="+mj-lt"/>
              <a:buAutoNum type="arabicParenR"/>
              <a:tabLst>
                <a:tab pos="739775" algn="r"/>
                <a:tab pos="974725" algn="r"/>
              </a:tabLst>
            </a:pPr>
            <a:r>
              <a:rPr lang="en-US" sz="2000" b="0" dirty="0"/>
              <a:t>Di</a:t>
            </a:r>
            <a:r>
              <a:rPr lang="en-US" sz="2000" b="0" dirty="0">
                <a:effectLst/>
                <a:latin typeface="Calibri" panose="020F0502020204030204" pitchFamily="34" charset="0"/>
                <a:ea typeface="Calibri" panose="020F0502020204030204" pitchFamily="34" charset="0"/>
                <a:cs typeface="Calibri" panose="020F0502020204030204" pitchFamily="34" charset="0"/>
              </a:rPr>
              <a:t>agnosis and Services Navigation</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p>
            <a:pPr marL="682625" lvl="1" indent="-457200">
              <a:spcBef>
                <a:spcPts val="0"/>
              </a:spcBef>
              <a:spcAft>
                <a:spcPts val="0"/>
              </a:spcAft>
              <a:buClr>
                <a:srgbClr val="000000"/>
              </a:buClr>
              <a:buSzPct val="100000"/>
              <a:buFont typeface="+mj-lt"/>
              <a:buAutoNum type="arabicParenR"/>
              <a:tabLst>
                <a:tab pos="739775" algn="r"/>
                <a:tab pos="974725" algn="r"/>
              </a:tabLst>
            </a:pPr>
            <a:r>
              <a:rPr lang="en-US" sz="2000" b="0" dirty="0">
                <a:effectLst/>
                <a:latin typeface="Calibri" panose="020F0502020204030204" pitchFamily="34" charset="0"/>
                <a:ea typeface="Calibri" panose="020F0502020204030204" pitchFamily="34" charset="0"/>
                <a:cs typeface="Calibri" panose="020F0502020204030204" pitchFamily="34" charset="0"/>
              </a:rPr>
              <a:t>Equitable Access and Care</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p>
            <a:pPr marL="682625" lvl="1" indent="-457200">
              <a:spcBef>
                <a:spcPts val="0"/>
              </a:spcBef>
              <a:spcAft>
                <a:spcPts val="0"/>
              </a:spcAft>
              <a:buClr>
                <a:srgbClr val="000000"/>
              </a:buClr>
              <a:buSzPct val="100000"/>
              <a:buFont typeface="+mj-lt"/>
              <a:buAutoNum type="arabicParenR"/>
              <a:tabLst>
                <a:tab pos="739775" algn="r"/>
                <a:tab pos="974725" algn="r"/>
              </a:tabLst>
            </a:pPr>
            <a:r>
              <a:rPr lang="en-US" sz="2000" b="0" dirty="0"/>
              <a:t>Ph</a:t>
            </a:r>
            <a:r>
              <a:rPr lang="en-US" sz="2000" b="0" dirty="0">
                <a:effectLst/>
                <a:latin typeface="Calibri" panose="020F0502020204030204" pitchFamily="34" charset="0"/>
                <a:ea typeface="Calibri" panose="020F0502020204030204" pitchFamily="34" charset="0"/>
                <a:cs typeface="Calibri" panose="020F0502020204030204" pitchFamily="34" charset="0"/>
              </a:rPr>
              <a:t>ysical Infrastructure </a:t>
            </a:r>
          </a:p>
          <a:p>
            <a:pPr marL="682625" lvl="1" indent="-457200">
              <a:spcBef>
                <a:spcPts val="0"/>
              </a:spcBef>
              <a:spcAft>
                <a:spcPts val="0"/>
              </a:spcAft>
              <a:buClr>
                <a:srgbClr val="000000"/>
              </a:buClr>
              <a:buSzPct val="100000"/>
              <a:buFont typeface="+mj-lt"/>
              <a:buAutoNum type="arabicParenR"/>
              <a:tabLst>
                <a:tab pos="739775" algn="r"/>
                <a:tab pos="974725" algn="r"/>
              </a:tabLst>
            </a:pPr>
            <a:r>
              <a:rPr lang="en-US" sz="2000" b="0" dirty="0"/>
              <a:t>Public Health Infrastructure</a:t>
            </a:r>
            <a:endParaRPr lang="en-US" sz="2000" b="0" dirty="0">
              <a:effectLst/>
              <a:latin typeface="Calibri" panose="020F0502020204030204" pitchFamily="34" charset="0"/>
              <a:ea typeface="Calibri" panose="020F0502020204030204" pitchFamily="34" charset="0"/>
              <a:cs typeface="Calibri" panose="020F0502020204030204" pitchFamily="34" charset="0"/>
            </a:endParaRPr>
          </a:p>
          <a:p>
            <a:pPr marL="682625" lvl="1" indent="-457200">
              <a:spcBef>
                <a:spcPts val="0"/>
              </a:spcBef>
              <a:spcAft>
                <a:spcPts val="0"/>
              </a:spcAft>
              <a:buClr>
                <a:srgbClr val="000000"/>
              </a:buClr>
              <a:buSzPct val="100000"/>
              <a:buFont typeface="+mj-lt"/>
              <a:buAutoNum type="arabicParenR"/>
              <a:tabLst>
                <a:tab pos="739775" algn="r"/>
                <a:tab pos="974725" algn="r"/>
              </a:tabLst>
            </a:pPr>
            <a:r>
              <a:rPr lang="en-US" sz="2000" b="0" dirty="0">
                <a:effectLst/>
                <a:latin typeface="Calibri" panose="020F0502020204030204" pitchFamily="34" charset="0"/>
                <a:ea typeface="Calibri" panose="020F0502020204030204" pitchFamily="34" charset="0"/>
                <a:cs typeface="Calibri" panose="020F0502020204030204" pitchFamily="34" charset="0"/>
              </a:rPr>
              <a:t>Quality of Care</a:t>
            </a:r>
          </a:p>
          <a:p>
            <a:pPr marL="682625" lvl="1" indent="-457200">
              <a:spcBef>
                <a:spcPts val="0"/>
              </a:spcBef>
              <a:spcAft>
                <a:spcPts val="0"/>
              </a:spcAft>
              <a:buClr>
                <a:srgbClr val="000000"/>
              </a:buClr>
              <a:buSzPct val="100000"/>
              <a:buFont typeface="+mj-lt"/>
              <a:buAutoNum type="arabicParenR"/>
              <a:tabLst>
                <a:tab pos="739775" algn="r"/>
                <a:tab pos="974725" algn="r"/>
              </a:tabLst>
            </a:pPr>
            <a:r>
              <a:rPr lang="en-US" sz="2000" b="0" dirty="0">
                <a:effectLst/>
                <a:latin typeface="Calibri" panose="020F0502020204030204" pitchFamily="34" charset="0"/>
                <a:ea typeface="Calibri" panose="020F0502020204030204" pitchFamily="34" charset="0"/>
                <a:cs typeface="Times New Roman" panose="02020603050405020304" pitchFamily="18" charset="0"/>
              </a:rPr>
              <a:t>Research</a:t>
            </a:r>
            <a:endParaRPr lang="en-US" b="0" dirty="0"/>
          </a:p>
        </p:txBody>
      </p:sp>
      <p:sp>
        <p:nvSpPr>
          <p:cNvPr id="5" name="TextBox 4">
            <a:extLst>
              <a:ext uri="{FF2B5EF4-FFF2-40B4-BE49-F238E27FC236}">
                <a16:creationId xmlns:a16="http://schemas.microsoft.com/office/drawing/2014/main" id="{5CF30946-6005-4E9D-BD21-74C4F73851C4}"/>
              </a:ext>
            </a:extLst>
          </p:cNvPr>
          <p:cNvSpPr txBox="1"/>
          <p:nvPr/>
        </p:nvSpPr>
        <p:spPr>
          <a:xfrm>
            <a:off x="865238" y="0"/>
            <a:ext cx="5584724" cy="954107"/>
          </a:xfrm>
          <a:prstGeom prst="rect">
            <a:avLst/>
          </a:prstGeom>
        </p:spPr>
        <p:txBody>
          <a:bodyPr wrap="square" rtlCol="0">
            <a:spAutoFit/>
          </a:bodyPr>
          <a:lstStyle/>
          <a:p>
            <a:pPr marL="0" indent="0">
              <a:buFont typeface="Wingdings" pitchFamily="2" charset="2"/>
              <a:buNone/>
            </a:pPr>
            <a:r>
              <a:rPr lang="en-US" sz="2800" b="1" dirty="0">
                <a:solidFill>
                  <a:srgbClr val="FFC000"/>
                </a:solidFill>
                <a:latin typeface="Calibri" panose="020F0502020204030204" pitchFamily="34" charset="0"/>
                <a:cs typeface="Times New Roman" panose="02020603050405020304" pitchFamily="18" charset="0"/>
              </a:rPr>
              <a:t>Implementing Effective and </a:t>
            </a:r>
          </a:p>
          <a:p>
            <a:pPr marL="0" indent="0">
              <a:buFont typeface="Wingdings" pitchFamily="2" charset="2"/>
              <a:buNone/>
            </a:pPr>
            <a:r>
              <a:rPr lang="en-US" sz="2800" b="1" dirty="0">
                <a:solidFill>
                  <a:srgbClr val="FFC000"/>
                </a:solidFill>
                <a:latin typeface="Calibri" panose="020F0502020204030204" pitchFamily="34" charset="0"/>
                <a:cs typeface="Times New Roman" panose="02020603050405020304" pitchFamily="18" charset="0"/>
              </a:rPr>
              <a:t>Sustainable Solutions</a:t>
            </a:r>
          </a:p>
        </p:txBody>
      </p:sp>
      <p:sp>
        <p:nvSpPr>
          <p:cNvPr id="2" name="TextBox 1">
            <a:extLst>
              <a:ext uri="{FF2B5EF4-FFF2-40B4-BE49-F238E27FC236}">
                <a16:creationId xmlns:a16="http://schemas.microsoft.com/office/drawing/2014/main" id="{3BF44F58-74FF-4235-BE1E-B69AAA86C1CC}"/>
              </a:ext>
            </a:extLst>
          </p:cNvPr>
          <p:cNvSpPr txBox="1"/>
          <p:nvPr/>
        </p:nvSpPr>
        <p:spPr>
          <a:xfrm>
            <a:off x="527181" y="4990984"/>
            <a:ext cx="7940350" cy="400110"/>
          </a:xfrm>
          <a:prstGeom prst="rect">
            <a:avLst/>
          </a:prstGeom>
          <a:solidFill>
            <a:srgbClr val="FFEEB9"/>
          </a:solidFill>
          <a:ln w="38100">
            <a:solidFill>
              <a:srgbClr val="006AA8"/>
            </a:solidFill>
          </a:ln>
        </p:spPr>
        <p:txBody>
          <a:bodyPr wrap="square" rtlCol="0">
            <a:spAutoFit/>
          </a:bodyPr>
          <a:lstStyle/>
          <a:p>
            <a:pPr marL="233363" indent="-233363"/>
            <a:endParaRPr lang="en-US" sz="2000" dirty="0">
              <a:solidFill>
                <a:srgbClr val="064FBA"/>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D5DF41E-82D3-43B4-866B-7B7105454E8B}"/>
              </a:ext>
            </a:extLst>
          </p:cNvPr>
          <p:cNvSpPr txBox="1"/>
          <p:nvPr/>
        </p:nvSpPr>
        <p:spPr>
          <a:xfrm>
            <a:off x="527182" y="1184413"/>
            <a:ext cx="7940349" cy="5324535"/>
          </a:xfrm>
          <a:prstGeom prst="rect">
            <a:avLst/>
          </a:prstGeom>
          <a:solidFill>
            <a:schemeClr val="bg1"/>
          </a:solidFill>
          <a:ln w="38100">
            <a:solidFill>
              <a:schemeClr val="bg1"/>
            </a:solidFill>
          </a:ln>
        </p:spPr>
        <p:txBody>
          <a:bodyPr wrap="square" rtlCol="0">
            <a:spAutoFit/>
          </a:bodyPr>
          <a:lstStyle/>
          <a:p>
            <a:pPr marL="457200" indent="-457200" fontAlgn="base">
              <a:spcBef>
                <a:spcPct val="0"/>
              </a:spcBef>
              <a:buAutoNum type="arabicPeriod"/>
            </a:pPr>
            <a:r>
              <a:rPr lang="en-US" sz="2000" dirty="0">
                <a:latin typeface="Calibri" panose="020F0502020204030204" pitchFamily="34" charset="0"/>
                <a:cs typeface="Calibri" panose="020F0502020204030204" pitchFamily="34" charset="0"/>
              </a:rPr>
              <a:t>Presents progress and next steps during 2022 for each of the seven workstreams:</a:t>
            </a:r>
          </a:p>
          <a:p>
            <a:pPr fontAlgn="base">
              <a:spcBef>
                <a:spcPct val="0"/>
              </a:spcBef>
            </a:pPr>
            <a:endParaRPr lang="en-US" sz="2000" dirty="0">
              <a:solidFill>
                <a:srgbClr val="064FBA"/>
              </a:solidFill>
              <a:latin typeface="Calibri" panose="020F0502020204030204" pitchFamily="34" charset="0"/>
              <a:cs typeface="Calibri" panose="020F0502020204030204" pitchFamily="34" charset="0"/>
            </a:endParaRPr>
          </a:p>
          <a:p>
            <a:pPr marL="857250" lvl="1" indent="-400050" defTabSz="914400">
              <a:spcBef>
                <a:spcPts val="0"/>
              </a:spcBef>
              <a:spcAft>
                <a:spcPts val="0"/>
              </a:spcAft>
              <a:buClr>
                <a:srgbClr val="006AA8"/>
              </a:buClr>
              <a:buSzPct val="100000"/>
              <a:buFont typeface="+mj-lt"/>
              <a:buAutoNum type="arabicParenR"/>
              <a:tabLst>
                <a:tab pos="800100" algn="r"/>
                <a:tab pos="974725" algn="r"/>
              </a:tabLst>
            </a:pPr>
            <a:r>
              <a:rPr lang="en-US" sz="2000" dirty="0">
                <a:solidFill>
                  <a:srgbClr val="006AA8"/>
                </a:solidFill>
                <a:latin typeface="Calibri" panose="020F0502020204030204" pitchFamily="34" charset="0"/>
                <a:cs typeface="Calibri" panose="020F0502020204030204" pitchFamily="34" charset="0"/>
              </a:rPr>
              <a:t>Caregiver Support and Public Awareness</a:t>
            </a:r>
          </a:p>
          <a:p>
            <a:pPr marL="857250" lvl="1" indent="-400050" defTabSz="914400">
              <a:spcBef>
                <a:spcPts val="0"/>
              </a:spcBef>
              <a:spcAft>
                <a:spcPts val="0"/>
              </a:spcAft>
              <a:buClr>
                <a:srgbClr val="006AA8"/>
              </a:buClr>
              <a:buSzPct val="100000"/>
              <a:buFont typeface="+mj-lt"/>
              <a:buAutoNum type="arabicParenR"/>
              <a:tabLst>
                <a:tab pos="800100" algn="r"/>
                <a:tab pos="974725" algn="r"/>
              </a:tabLst>
            </a:pPr>
            <a:r>
              <a:rPr lang="en-US" sz="2000" dirty="0">
                <a:solidFill>
                  <a:srgbClr val="006AA8"/>
                </a:solidFill>
                <a:latin typeface="Calibri" panose="020F0502020204030204" pitchFamily="34" charset="0"/>
                <a:cs typeface="Calibri" panose="020F0502020204030204" pitchFamily="34" charset="0"/>
              </a:rPr>
              <a:t>Diagnosis and Services Navigation</a:t>
            </a:r>
          </a:p>
          <a:p>
            <a:pPr marL="857250" lvl="1" indent="-400050" defTabSz="914400">
              <a:spcBef>
                <a:spcPts val="0"/>
              </a:spcBef>
              <a:spcAft>
                <a:spcPts val="0"/>
              </a:spcAft>
              <a:buClr>
                <a:srgbClr val="006AA8"/>
              </a:buClr>
              <a:buSzPct val="100000"/>
              <a:buFont typeface="+mj-lt"/>
              <a:buAutoNum type="arabicParenR"/>
              <a:tabLst>
                <a:tab pos="800100" algn="r"/>
                <a:tab pos="974725" algn="r"/>
              </a:tabLst>
            </a:pPr>
            <a:r>
              <a:rPr lang="en-US" sz="2000" dirty="0">
                <a:solidFill>
                  <a:srgbClr val="006AA8"/>
                </a:solidFill>
                <a:latin typeface="Calibri" panose="020F0502020204030204" pitchFamily="34" charset="0"/>
                <a:cs typeface="Calibri" panose="020F0502020204030204" pitchFamily="34" charset="0"/>
              </a:rPr>
              <a:t>Equitable Access and Care</a:t>
            </a:r>
          </a:p>
          <a:p>
            <a:pPr marL="857250" lvl="1" indent="-400050" defTabSz="914400">
              <a:spcBef>
                <a:spcPts val="0"/>
              </a:spcBef>
              <a:spcAft>
                <a:spcPts val="0"/>
              </a:spcAft>
              <a:buClr>
                <a:srgbClr val="006AA8"/>
              </a:buClr>
              <a:buSzPct val="100000"/>
              <a:buFont typeface="+mj-lt"/>
              <a:buAutoNum type="arabicParenR"/>
              <a:tabLst>
                <a:tab pos="800100" algn="r"/>
                <a:tab pos="974725" algn="r"/>
              </a:tabLst>
            </a:pPr>
            <a:r>
              <a:rPr lang="en-US" sz="2000" dirty="0">
                <a:solidFill>
                  <a:srgbClr val="006AA8"/>
                </a:solidFill>
                <a:latin typeface="Calibri" panose="020F0502020204030204" pitchFamily="34" charset="0"/>
                <a:cs typeface="Calibri" panose="020F0502020204030204" pitchFamily="34" charset="0"/>
              </a:rPr>
              <a:t>Physical Infrastructure </a:t>
            </a:r>
          </a:p>
          <a:p>
            <a:pPr marL="857250" lvl="1" indent="-400050" defTabSz="914400">
              <a:spcBef>
                <a:spcPts val="0"/>
              </a:spcBef>
              <a:spcAft>
                <a:spcPts val="0"/>
              </a:spcAft>
              <a:buClr>
                <a:srgbClr val="006AA8"/>
              </a:buClr>
              <a:buSzPct val="100000"/>
              <a:buFont typeface="+mj-lt"/>
              <a:buAutoNum type="arabicParenR"/>
              <a:tabLst>
                <a:tab pos="800100" algn="r"/>
                <a:tab pos="974725" algn="r"/>
              </a:tabLst>
            </a:pPr>
            <a:r>
              <a:rPr lang="en-US" sz="2000" dirty="0">
                <a:solidFill>
                  <a:srgbClr val="006AA8"/>
                </a:solidFill>
                <a:latin typeface="Calibri" panose="020F0502020204030204" pitchFamily="34" charset="0"/>
                <a:cs typeface="Calibri" panose="020F0502020204030204" pitchFamily="34" charset="0"/>
              </a:rPr>
              <a:t>Public Health Infrastructure</a:t>
            </a:r>
          </a:p>
          <a:p>
            <a:pPr marL="857250" lvl="1" indent="-400050" defTabSz="914400">
              <a:spcBef>
                <a:spcPts val="0"/>
              </a:spcBef>
              <a:spcAft>
                <a:spcPts val="0"/>
              </a:spcAft>
              <a:buClr>
                <a:srgbClr val="006AA8"/>
              </a:buClr>
              <a:buSzPct val="100000"/>
              <a:buFont typeface="+mj-lt"/>
              <a:buAutoNum type="arabicParenR"/>
              <a:tabLst>
                <a:tab pos="800100" algn="r"/>
                <a:tab pos="974725" algn="r"/>
              </a:tabLst>
            </a:pPr>
            <a:r>
              <a:rPr lang="en-US" sz="2000" dirty="0">
                <a:solidFill>
                  <a:srgbClr val="006AA8"/>
                </a:solidFill>
                <a:latin typeface="Calibri" panose="020F0502020204030204" pitchFamily="34" charset="0"/>
                <a:cs typeface="Calibri" panose="020F0502020204030204" pitchFamily="34" charset="0"/>
              </a:rPr>
              <a:t>Quality of Care</a:t>
            </a:r>
          </a:p>
          <a:p>
            <a:pPr marL="857250" lvl="1" indent="-400050" defTabSz="914400">
              <a:spcBef>
                <a:spcPts val="0"/>
              </a:spcBef>
              <a:spcAft>
                <a:spcPts val="0"/>
              </a:spcAft>
              <a:buClr>
                <a:srgbClr val="006AA8"/>
              </a:buClr>
              <a:buSzPct val="100000"/>
              <a:buFont typeface="+mj-lt"/>
              <a:buAutoNum type="arabicParenR"/>
              <a:tabLst>
                <a:tab pos="800100" algn="r"/>
                <a:tab pos="974725" algn="r"/>
              </a:tabLst>
            </a:pPr>
            <a:r>
              <a:rPr lang="en-US" sz="2000" dirty="0">
                <a:solidFill>
                  <a:srgbClr val="006AA8"/>
                </a:solidFill>
                <a:latin typeface="Calibri" panose="020F0502020204030204" pitchFamily="34" charset="0"/>
                <a:cs typeface="Calibri" panose="020F0502020204030204" pitchFamily="34" charset="0"/>
              </a:rPr>
              <a:t>Research</a:t>
            </a:r>
          </a:p>
          <a:p>
            <a:pPr marL="225425" lvl="1" defTabSz="914400">
              <a:spcBef>
                <a:spcPts val="0"/>
              </a:spcBef>
              <a:spcAft>
                <a:spcPts val="0"/>
              </a:spcAft>
              <a:buClr>
                <a:srgbClr val="000000"/>
              </a:buClr>
              <a:buSzPct val="100000"/>
              <a:tabLst>
                <a:tab pos="739775" algn="r"/>
                <a:tab pos="974725" algn="r"/>
              </a:tabLst>
            </a:pPr>
            <a:endParaRPr lang="en-US" sz="2000" b="0" kern="0" dirty="0">
              <a:latin typeface="Calibri" panose="020F0502020204030204" pitchFamily="34" charset="0"/>
              <a:cs typeface="Calibri" panose="020F0502020204030204" pitchFamily="34" charset="0"/>
            </a:endParaRPr>
          </a:p>
          <a:p>
            <a:pPr lvl="1" indent="-457200" fontAlgn="base">
              <a:spcBef>
                <a:spcPct val="0"/>
              </a:spcBef>
              <a:buClr>
                <a:srgbClr val="000000"/>
              </a:buClr>
              <a:buSzPct val="100000"/>
              <a:buFont typeface="+mj-lt"/>
              <a:buAutoNum type="arabicPeriod" startAt="2"/>
              <a:tabLst>
                <a:tab pos="739775" algn="r"/>
                <a:tab pos="974725" algn="r"/>
              </a:tabLst>
            </a:pPr>
            <a:r>
              <a:rPr lang="en-US" sz="2000" dirty="0">
                <a:latin typeface="Calibri" panose="020F0502020204030204" pitchFamily="34" charset="0"/>
                <a:cs typeface="Calibri" panose="020F0502020204030204" pitchFamily="34" charset="0"/>
              </a:rPr>
              <a:t>Indicates that many of the next steps involve building the organizational and team infrastructure necessary for effective implementation</a:t>
            </a:r>
          </a:p>
          <a:p>
            <a:pPr marL="225425" lvl="1" indent="-225425" defTabSz="914400">
              <a:spcBef>
                <a:spcPts val="0"/>
              </a:spcBef>
              <a:spcAft>
                <a:spcPts val="0"/>
              </a:spcAft>
              <a:buClr>
                <a:srgbClr val="000000"/>
              </a:buClr>
              <a:buSzPct val="100000"/>
              <a:tabLst>
                <a:tab pos="739775" algn="r"/>
                <a:tab pos="974725" algn="r"/>
              </a:tabLst>
            </a:pPr>
            <a:endParaRPr lang="en-US" sz="2000" dirty="0">
              <a:solidFill>
                <a:srgbClr val="064FBA"/>
              </a:solidFill>
              <a:latin typeface="Calibri" panose="020F0502020204030204" pitchFamily="34" charset="0"/>
              <a:cs typeface="Calibri" panose="020F0502020204030204" pitchFamily="34" charset="0"/>
            </a:endParaRPr>
          </a:p>
          <a:p>
            <a:pPr marL="457200" indent="-457200" fontAlgn="base">
              <a:spcBef>
                <a:spcPct val="0"/>
              </a:spcBef>
              <a:buAutoNum type="arabicPeriod"/>
            </a:pPr>
            <a:endParaRPr lang="en-US" sz="2000" dirty="0">
              <a:solidFill>
                <a:srgbClr val="064FBA"/>
              </a:solidFill>
              <a:latin typeface="Calibri" panose="020F0502020204030204" pitchFamily="34" charset="0"/>
              <a:cs typeface="Calibri" panose="020F0502020204030204" pitchFamily="34" charset="0"/>
            </a:endParaRPr>
          </a:p>
          <a:p>
            <a:pPr marL="457200" indent="-457200" fontAlgn="base">
              <a:spcBef>
                <a:spcPct val="0"/>
              </a:spcBef>
              <a:buAutoNum type="arabicPeriod"/>
            </a:pPr>
            <a:endParaRPr lang="en-US" sz="2000" dirty="0">
              <a:solidFill>
                <a:srgbClr val="064FBA"/>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2D49237E-0A9A-4DDA-AE8B-14D49878CD5D}"/>
              </a:ext>
            </a:extLst>
          </p:cNvPr>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26154" y="1750243"/>
            <a:ext cx="2572004" cy="2352883"/>
          </a:xfrm>
          <a:prstGeom prst="rect">
            <a:avLst/>
          </a:prstGeom>
          <a:ln w="28575">
            <a:solidFill>
              <a:schemeClr val="bg1"/>
            </a:solidFill>
          </a:ln>
        </p:spPr>
      </p:pic>
    </p:spTree>
    <p:extLst>
      <p:ext uri="{BB962C8B-B14F-4D97-AF65-F5344CB8AC3E}">
        <p14:creationId xmlns:p14="http://schemas.microsoft.com/office/powerpoint/2010/main" val="30803132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F30946-6005-4E9D-BD21-74C4F73851C4}"/>
              </a:ext>
            </a:extLst>
          </p:cNvPr>
          <p:cNvSpPr txBox="1"/>
          <p:nvPr/>
        </p:nvSpPr>
        <p:spPr>
          <a:xfrm>
            <a:off x="672209" y="220332"/>
            <a:ext cx="6617111" cy="492443"/>
          </a:xfrm>
          <a:prstGeom prst="rect">
            <a:avLst/>
          </a:prstGeom>
        </p:spPr>
        <p:txBody>
          <a:bodyPr wrap="square" rtlCol="0">
            <a:spAutoFit/>
          </a:bodyPr>
          <a:lstStyle/>
          <a:p>
            <a:r>
              <a:rPr lang="en-US" sz="2600" b="1" dirty="0">
                <a:solidFill>
                  <a:srgbClr val="FFC000"/>
                </a:solidFill>
                <a:latin typeface="Calibri" panose="020F0502020204030204" pitchFamily="34" charset="0"/>
                <a:cs typeface="Calibri" panose="020F0502020204030204" pitchFamily="34" charset="0"/>
              </a:rPr>
              <a:t>1. Caregiver Support and Public Awareness</a:t>
            </a:r>
            <a:endParaRPr lang="en-US" sz="2800" b="1" dirty="0">
              <a:solidFill>
                <a:srgbClr val="FFC000"/>
              </a:solidFill>
              <a:latin typeface="Calibri" panose="020F0502020204030204" pitchFamily="34" charset="0"/>
              <a:cs typeface="Times New Roman" panose="02020603050405020304" pitchFamily="18" charset="0"/>
            </a:endParaRPr>
          </a:p>
        </p:txBody>
      </p:sp>
      <p:pic>
        <p:nvPicPr>
          <p:cNvPr id="2" name="Picture 1" descr="An African American female taking a walk with an African American older adult who is using a cane.  They are walking along a tree-lined pathway with outdoor seating.&#10;&#10;Description automatically generated with medium confidence">
            <a:extLst>
              <a:ext uri="{FF2B5EF4-FFF2-40B4-BE49-F238E27FC236}">
                <a16:creationId xmlns:a16="http://schemas.microsoft.com/office/drawing/2014/main" id="{89776B72-E41E-E727-199C-660293814A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9613" y="1146801"/>
            <a:ext cx="6884774" cy="4255623"/>
          </a:xfrm>
          <a:prstGeom prst="rect">
            <a:avLst/>
          </a:prstGeom>
          <a:noFill/>
          <a:ln w="76200">
            <a:solidFill>
              <a:srgbClr val="E1AF8E"/>
            </a:solidFill>
          </a:ln>
        </p:spPr>
      </p:pic>
      <p:sp>
        <p:nvSpPr>
          <p:cNvPr id="4" name="TextBox 3">
            <a:extLst>
              <a:ext uri="{FF2B5EF4-FFF2-40B4-BE49-F238E27FC236}">
                <a16:creationId xmlns:a16="http://schemas.microsoft.com/office/drawing/2014/main" id="{997179EF-89E4-46BD-8A36-1D93F2529992}"/>
              </a:ext>
            </a:extLst>
          </p:cNvPr>
          <p:cNvSpPr txBox="1"/>
          <p:nvPr/>
        </p:nvSpPr>
        <p:spPr>
          <a:xfrm>
            <a:off x="992981" y="5472848"/>
            <a:ext cx="7087329" cy="1210588"/>
          </a:xfrm>
          <a:prstGeom prst="rect">
            <a:avLst/>
          </a:prstGeom>
        </p:spPr>
        <p:txBody>
          <a:bodyPr wrap="square" rtlCol="0">
            <a:spAutoFit/>
          </a:bodyPr>
          <a:lstStyle/>
          <a:p>
            <a:pPr marL="0" indent="0">
              <a:spcAft>
                <a:spcPts val="1000"/>
              </a:spcAft>
              <a:buFont typeface="Wingdings" pitchFamily="2" charset="2"/>
              <a:buNone/>
            </a:pPr>
            <a:r>
              <a:rPr lang="en-US" sz="1400" b="1" dirty="0">
                <a:solidFill>
                  <a:srgbClr val="000099"/>
                </a:solidFill>
                <a:latin typeface="Calibri" panose="020F0502020204030204" pitchFamily="34" charset="0"/>
                <a:cs typeface="Calibri" panose="020F0502020204030204" pitchFamily="34" charset="0"/>
              </a:rPr>
              <a:t>Workstream Leads</a:t>
            </a:r>
            <a:r>
              <a:rPr lang="en-US" sz="1400" dirty="0">
                <a:solidFill>
                  <a:srgbClr val="000099"/>
                </a:solidFill>
                <a:latin typeface="Calibri" panose="020F0502020204030204" pitchFamily="34" charset="0"/>
                <a:cs typeface="Calibri" panose="020F0502020204030204" pitchFamily="34" charset="0"/>
              </a:rPr>
              <a:t> </a:t>
            </a:r>
          </a:p>
          <a:p>
            <a:pPr marL="0" indent="0">
              <a:spcAft>
                <a:spcPts val="1000"/>
              </a:spcAft>
              <a:buFont typeface="Wingdings" pitchFamily="2" charset="2"/>
              <a:buNone/>
            </a:pPr>
            <a:r>
              <a:rPr lang="en-US" sz="1400" b="1" dirty="0">
                <a:solidFill>
                  <a:schemeClr val="dk1"/>
                </a:solidFill>
                <a:latin typeface="Calibri" panose="020F0502020204030204" pitchFamily="34" charset="0"/>
                <a:cs typeface="Calibri" panose="020F0502020204030204" pitchFamily="34" charset="0"/>
              </a:rPr>
              <a:t>Barbara Meehan, Council Member - </a:t>
            </a:r>
            <a:r>
              <a:rPr lang="en-US" sz="1400" dirty="0">
                <a:solidFill>
                  <a:schemeClr val="dk1"/>
                </a:solidFill>
                <a:latin typeface="Calibri" panose="020F0502020204030204" pitchFamily="34" charset="0"/>
                <a:cs typeface="Calibri" panose="020F0502020204030204" pitchFamily="34" charset="0"/>
              </a:rPr>
              <a:t>Dementia Advocate, Former Caregiver</a:t>
            </a:r>
          </a:p>
          <a:p>
            <a:pPr marL="0" indent="0">
              <a:spcAft>
                <a:spcPts val="1000"/>
              </a:spcAft>
              <a:buFont typeface="Wingdings" pitchFamily="2" charset="2"/>
              <a:buNone/>
            </a:pPr>
            <a:r>
              <a:rPr lang="en-US" sz="1400" b="1" dirty="0">
                <a:solidFill>
                  <a:schemeClr val="dk1"/>
                </a:solidFill>
                <a:latin typeface="Calibri" panose="020F0502020204030204" pitchFamily="34" charset="0"/>
                <a:cs typeface="Calibri" panose="020F0502020204030204" pitchFamily="34" charset="0"/>
              </a:rPr>
              <a:t>Hector R. Montesino, Council Member - </a:t>
            </a:r>
            <a:r>
              <a:rPr lang="en-US" sz="1400" dirty="0">
                <a:solidFill>
                  <a:schemeClr val="dk1"/>
                </a:solidFill>
                <a:latin typeface="Calibri" panose="020F0502020204030204" pitchFamily="34" charset="0"/>
                <a:cs typeface="Calibri" panose="020F0502020204030204" pitchFamily="34" charset="0"/>
              </a:rPr>
              <a:t>President and CEO, Embrace Home Care and Health Services, Dementia Advocate</a:t>
            </a:r>
          </a:p>
        </p:txBody>
      </p:sp>
    </p:spTree>
    <p:extLst>
      <p:ext uri="{BB962C8B-B14F-4D97-AF65-F5344CB8AC3E}">
        <p14:creationId xmlns:p14="http://schemas.microsoft.com/office/powerpoint/2010/main" val="39917161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6DF49-834D-46C6-9CD3-18EF67CA653E}"/>
              </a:ext>
            </a:extLst>
          </p:cNvPr>
          <p:cNvSpPr>
            <a:spLocks noGrp="1"/>
          </p:cNvSpPr>
          <p:nvPr>
            <p:ph sz="half" idx="1"/>
          </p:nvPr>
        </p:nvSpPr>
        <p:spPr>
          <a:xfrm>
            <a:off x="420559" y="6274785"/>
            <a:ext cx="3107093" cy="299309"/>
          </a:xfrm>
        </p:spPr>
        <p:txBody>
          <a:bodyPr/>
          <a:lstStyle/>
          <a:p>
            <a:pPr marL="0" indent="0">
              <a:buNone/>
            </a:pPr>
            <a:r>
              <a:rPr lang="en-US" sz="1600" b="0" i="1" baseline="30000" dirty="0"/>
              <a:t>1</a:t>
            </a:r>
            <a:r>
              <a:rPr lang="en-US" sz="1600" b="0" i="1" dirty="0"/>
              <a:t> ASAP: Aging Services Access Point</a:t>
            </a:r>
          </a:p>
          <a:p>
            <a:pPr marL="0" indent="0">
              <a:buNone/>
            </a:pPr>
            <a:endParaRPr lang="en-US" sz="2000" b="0" dirty="0"/>
          </a:p>
          <a:p>
            <a:pPr marL="0" indent="0">
              <a:buNone/>
            </a:pPr>
            <a:endParaRPr lang="en-US" b="0" dirty="0"/>
          </a:p>
        </p:txBody>
      </p:sp>
      <p:sp>
        <p:nvSpPr>
          <p:cNvPr id="8" name="TextBox 7">
            <a:extLst>
              <a:ext uri="{FF2B5EF4-FFF2-40B4-BE49-F238E27FC236}">
                <a16:creationId xmlns:a16="http://schemas.microsoft.com/office/drawing/2014/main" id="{A558A963-DD4A-49D8-A890-6995A2F1CE90}"/>
              </a:ext>
            </a:extLst>
          </p:cNvPr>
          <p:cNvSpPr txBox="1"/>
          <p:nvPr/>
        </p:nvSpPr>
        <p:spPr>
          <a:xfrm>
            <a:off x="420559" y="2661439"/>
            <a:ext cx="8382774" cy="1269578"/>
          </a:xfrm>
          <a:prstGeom prst="rect">
            <a:avLst/>
          </a:prstGeom>
          <a:solidFill>
            <a:srgbClr val="FFEEB9"/>
          </a:solidFill>
          <a:ln w="38100">
            <a:solidFill>
              <a:srgbClr val="064FBA"/>
            </a:solidFill>
          </a:ln>
        </p:spPr>
        <p:txBody>
          <a:bodyPr wrap="square" rtlCol="0">
            <a:spAutoFit/>
          </a:bodyPr>
          <a:lstStyle/>
          <a:p>
            <a:pPr marL="0" indent="0" algn="ctr">
              <a:spcAft>
                <a:spcPts val="1500"/>
              </a:spcAft>
              <a:buFont typeface="Wingdings" pitchFamily="2" charset="2"/>
              <a:buNone/>
            </a:pPr>
            <a:r>
              <a:rPr lang="en-US" sz="2100" b="1" dirty="0">
                <a:solidFill>
                  <a:srgbClr val="064FBA"/>
                </a:solidFill>
                <a:latin typeface="Calibri" panose="020F0502020204030204" pitchFamily="34" charset="0"/>
                <a:cs typeface="Calibri" panose="020F0502020204030204" pitchFamily="34" charset="0"/>
              </a:rPr>
              <a:t>Website</a:t>
            </a:r>
          </a:p>
          <a:p>
            <a:r>
              <a:rPr lang="en-US" sz="2000" dirty="0">
                <a:solidFill>
                  <a:srgbClr val="064FBA"/>
                </a:solidFill>
                <a:latin typeface="Calibri" panose="020F0502020204030204" pitchFamily="34" charset="0"/>
                <a:cs typeface="Calibri" panose="020F0502020204030204" pitchFamily="34" charset="0"/>
              </a:rPr>
              <a:t>Improved dementia website after consulting with people  </a:t>
            </a:r>
          </a:p>
          <a:p>
            <a:r>
              <a:rPr lang="en-US" sz="2000" dirty="0">
                <a:solidFill>
                  <a:srgbClr val="064FBA"/>
                </a:solidFill>
                <a:latin typeface="Calibri" panose="020F0502020204030204" pitchFamily="34" charset="0"/>
                <a:cs typeface="Calibri" panose="020F0502020204030204" pitchFamily="34" charset="0"/>
              </a:rPr>
              <a:t>affected by dementia</a:t>
            </a:r>
          </a:p>
        </p:txBody>
      </p:sp>
      <p:sp>
        <p:nvSpPr>
          <p:cNvPr id="9" name="TextBox 8">
            <a:extLst>
              <a:ext uri="{FF2B5EF4-FFF2-40B4-BE49-F238E27FC236}">
                <a16:creationId xmlns:a16="http://schemas.microsoft.com/office/drawing/2014/main" id="{22BE9520-BEFB-4419-A668-9C90102AED12}"/>
              </a:ext>
            </a:extLst>
          </p:cNvPr>
          <p:cNvSpPr txBox="1"/>
          <p:nvPr/>
        </p:nvSpPr>
        <p:spPr>
          <a:xfrm>
            <a:off x="425323" y="1261071"/>
            <a:ext cx="8378010" cy="1210588"/>
          </a:xfrm>
          <a:prstGeom prst="rect">
            <a:avLst/>
          </a:prstGeom>
          <a:solidFill>
            <a:srgbClr val="FFEEB9"/>
          </a:solidFill>
          <a:ln w="38100">
            <a:solidFill>
              <a:srgbClr val="064FBA"/>
            </a:solidFill>
          </a:ln>
        </p:spPr>
        <p:txBody>
          <a:bodyPr wrap="square" rtlCol="0">
            <a:spAutoFit/>
          </a:bodyPr>
          <a:lstStyle/>
          <a:p>
            <a:pPr marL="0" indent="0" algn="ctr">
              <a:spcAft>
                <a:spcPts val="1400"/>
              </a:spcAft>
              <a:buFont typeface="Wingdings" pitchFamily="2" charset="2"/>
              <a:buNone/>
            </a:pPr>
            <a:r>
              <a:rPr lang="en-US" sz="2100" b="1" dirty="0">
                <a:solidFill>
                  <a:srgbClr val="064FBA"/>
                </a:solidFill>
                <a:latin typeface="Calibri" panose="020F0502020204030204" pitchFamily="34" charset="0"/>
                <a:cs typeface="Calibri" panose="020F0502020204030204" pitchFamily="34" charset="0"/>
              </a:rPr>
              <a:t>Videos</a:t>
            </a:r>
          </a:p>
          <a:p>
            <a:pPr fontAlgn="base">
              <a:spcBef>
                <a:spcPct val="0"/>
              </a:spcBef>
            </a:pPr>
            <a:r>
              <a:rPr lang="en-US" sz="2000" dirty="0">
                <a:solidFill>
                  <a:srgbClr val="064FBA"/>
                </a:solidFill>
                <a:latin typeface="Calibri" panose="020F0502020204030204" pitchFamily="34" charset="0"/>
                <a:cs typeface="Calibri" panose="020F0502020204030204" pitchFamily="34" charset="0"/>
              </a:rPr>
              <a:t>Distributed caregiver video; new videos are in the pipeline</a:t>
            </a:r>
          </a:p>
          <a:p>
            <a:pPr fontAlgn="base">
              <a:spcBef>
                <a:spcPct val="0"/>
              </a:spcBef>
            </a:pPr>
            <a:endParaRPr lang="en-US" sz="2000" dirty="0">
              <a:solidFill>
                <a:srgbClr val="064FBA"/>
              </a:solidFill>
              <a:latin typeface="Calibri" panose="020F0502020204030204" pitchFamily="34" charset="0"/>
              <a:cs typeface="Calibri" panose="020F0502020204030204" pitchFamily="34" charset="0"/>
            </a:endParaRPr>
          </a:p>
        </p:txBody>
      </p:sp>
      <p:pic>
        <p:nvPicPr>
          <p:cNvPr id="2058" name="Picture 10">
            <a:extLst>
              <a:ext uri="{FF2B5EF4-FFF2-40B4-BE49-F238E27FC236}">
                <a16:creationId xmlns:a16="http://schemas.microsoft.com/office/drawing/2014/main" id="{85B0ECDD-450A-451A-ABAF-D6E8B58C6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824" y="2793843"/>
            <a:ext cx="1043352" cy="927937"/>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pic>
        <p:nvPicPr>
          <p:cNvPr id="18" name="Picture 8">
            <a:extLst>
              <a:ext uri="{FF2B5EF4-FFF2-40B4-BE49-F238E27FC236}">
                <a16:creationId xmlns:a16="http://schemas.microsoft.com/office/drawing/2014/main" id="{66411C1C-A170-461A-B28E-BC6559B01A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504" y="1372547"/>
            <a:ext cx="1043353" cy="900431"/>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64BFC9B-634B-4FCC-B36D-7D8FB916B777}"/>
              </a:ext>
            </a:extLst>
          </p:cNvPr>
          <p:cNvSpPr txBox="1"/>
          <p:nvPr/>
        </p:nvSpPr>
        <p:spPr>
          <a:xfrm>
            <a:off x="425323" y="4111604"/>
            <a:ext cx="8378011" cy="1790234"/>
          </a:xfrm>
          <a:prstGeom prst="rect">
            <a:avLst/>
          </a:prstGeom>
          <a:solidFill>
            <a:srgbClr val="FFEEB9"/>
          </a:solidFill>
          <a:ln w="38100">
            <a:solidFill>
              <a:srgbClr val="064FBA"/>
            </a:solidFill>
          </a:ln>
        </p:spPr>
        <p:txBody>
          <a:bodyPr wrap="square" rtlCol="0">
            <a:spAutoFit/>
          </a:bodyPr>
          <a:lstStyle/>
          <a:p>
            <a:pPr algn="ctr">
              <a:spcAft>
                <a:spcPts val="1500"/>
              </a:spcAft>
            </a:pPr>
            <a:r>
              <a:rPr lang="en-US" sz="2100" b="1" dirty="0">
                <a:solidFill>
                  <a:srgbClr val="064FBA"/>
                </a:solidFill>
                <a:latin typeface="Calibri" panose="020F0502020204030204" pitchFamily="34" charset="0"/>
                <a:cs typeface="Calibri" panose="020F0502020204030204" pitchFamily="34" charset="0"/>
              </a:rPr>
              <a:t>Caregiver Experience</a:t>
            </a:r>
          </a:p>
          <a:p>
            <a:pPr fontAlgn="base">
              <a:spcBef>
                <a:spcPct val="0"/>
              </a:spcBef>
              <a:spcAft>
                <a:spcPts val="800"/>
              </a:spcAft>
            </a:pPr>
            <a:r>
              <a:rPr lang="en-US" sz="2000" dirty="0">
                <a:solidFill>
                  <a:srgbClr val="064FBA"/>
                </a:solidFill>
                <a:latin typeface="Calibri" panose="020F0502020204030204" pitchFamily="34" charset="0"/>
                <a:cs typeface="Calibri" panose="020F0502020204030204" pitchFamily="34" charset="0"/>
              </a:rPr>
              <a:t>Launched initiatives to:</a:t>
            </a:r>
          </a:p>
          <a:p>
            <a:pPr marL="401638" lvl="1" indent="-233363" defTabSz="914400" eaLnBrk="0" fontAlgn="base" hangingPunct="0">
              <a:spcBef>
                <a:spcPct val="0"/>
              </a:spcBef>
              <a:spcAft>
                <a:spcPts val="800"/>
              </a:spcAft>
              <a:buFont typeface="Arial" panose="020B0604020202020204" pitchFamily="34" charset="0"/>
              <a:buChar char="•"/>
            </a:pPr>
            <a:r>
              <a:rPr lang="en-US" sz="2000" dirty="0">
                <a:solidFill>
                  <a:srgbClr val="064FBA"/>
                </a:solidFill>
                <a:latin typeface="Calibri" panose="020F0502020204030204" pitchFamily="34" charset="0"/>
                <a:cs typeface="Calibri" panose="020F0502020204030204" pitchFamily="34" charset="0"/>
              </a:rPr>
              <a:t>improve awareness and access (aging services network); and</a:t>
            </a:r>
          </a:p>
          <a:p>
            <a:pPr marL="401638" lvl="1" indent="-233363" defTabSz="914400" eaLnBrk="0" fontAlgn="base" hangingPunct="0">
              <a:spcBef>
                <a:spcPct val="0"/>
              </a:spcBef>
              <a:spcAft>
                <a:spcPts val="800"/>
              </a:spcAft>
              <a:buFont typeface="Arial" panose="020B0604020202020204" pitchFamily="34" charset="0"/>
              <a:buChar char="•"/>
            </a:pPr>
            <a:r>
              <a:rPr lang="en-US" sz="2000" dirty="0">
                <a:solidFill>
                  <a:srgbClr val="064FBA"/>
                </a:solidFill>
                <a:latin typeface="Calibri" panose="020F0502020204030204" pitchFamily="34" charset="0"/>
                <a:cs typeface="Calibri" panose="020F0502020204030204" pitchFamily="34" charset="0"/>
              </a:rPr>
              <a:t>enhance outcomes &amp; consumer experience for ASAP</a:t>
            </a:r>
            <a:r>
              <a:rPr lang="en-US" sz="2000" baseline="30000" dirty="0">
                <a:solidFill>
                  <a:srgbClr val="064FBA"/>
                </a:solidFill>
                <a:latin typeface="Calibri" panose="020F0502020204030204" pitchFamily="34" charset="0"/>
                <a:cs typeface="Times New Roman" panose="02020603050405020304" pitchFamily="18" charset="0"/>
              </a:rPr>
              <a:t> </a:t>
            </a:r>
            <a:r>
              <a:rPr lang="en-US" sz="2000" dirty="0">
                <a:solidFill>
                  <a:srgbClr val="064FBA"/>
                </a:solidFill>
                <a:latin typeface="Calibri" panose="020F0502020204030204" pitchFamily="34" charset="0"/>
                <a:cs typeface="Calibri" panose="020F0502020204030204" pitchFamily="34" charset="0"/>
              </a:rPr>
              <a:t>consumers </a:t>
            </a:r>
            <a:r>
              <a:rPr lang="en-US" sz="2000" baseline="30000" dirty="0">
                <a:solidFill>
                  <a:srgbClr val="064FBA"/>
                </a:solidFill>
                <a:latin typeface="Calibri" panose="020F0502020204030204" pitchFamily="34" charset="0"/>
                <a:cs typeface="Times New Roman" panose="02020603050405020304" pitchFamily="18" charset="0"/>
              </a:rPr>
              <a:t>1</a:t>
            </a:r>
            <a:endParaRPr lang="en-US" sz="2300" dirty="0">
              <a:solidFill>
                <a:srgbClr val="064FBA"/>
              </a:solidFill>
              <a:latin typeface="Calibri" panose="020F0502020204030204" pitchFamily="34" charset="0"/>
              <a:cs typeface="Calibri" panose="020F0502020204030204" pitchFamily="34" charset="0"/>
            </a:endParaRPr>
          </a:p>
        </p:txBody>
      </p:sp>
      <p:sp>
        <p:nvSpPr>
          <p:cNvPr id="5" name="AutoShape 2" descr="Question Mark Circle Outline icon">
            <a:extLst>
              <a:ext uri="{FF2B5EF4-FFF2-40B4-BE49-F238E27FC236}">
                <a16:creationId xmlns:a16="http://schemas.microsoft.com/office/drawing/2014/main" id="{AEE841FD-414E-4024-A7FA-ADC6CC2D630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descr="Question Mark Circle Outline icon">
            <a:extLst>
              <a:ext uri="{FF2B5EF4-FFF2-40B4-BE49-F238E27FC236}">
                <a16:creationId xmlns:a16="http://schemas.microsoft.com/office/drawing/2014/main" id="{73ACD543-BA88-45D5-B0E3-678A68C6AD3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1" name="Picture 20" descr="Shape&#10;&#10;Description automatically generated with medium confidence">
            <a:extLst>
              <a:ext uri="{FF2B5EF4-FFF2-40B4-BE49-F238E27FC236}">
                <a16:creationId xmlns:a16="http://schemas.microsoft.com/office/drawing/2014/main" id="{C71B6574-6EB1-4059-9C0C-50CDF2ADDF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7483" y="4282751"/>
            <a:ext cx="1062374" cy="811763"/>
          </a:xfrm>
          <a:prstGeom prst="rect">
            <a:avLst/>
          </a:prstGeom>
          <a:solidFill>
            <a:schemeClr val="bg1"/>
          </a:solidFill>
          <a:ln w="57150">
            <a:solidFill>
              <a:srgbClr val="FFC000"/>
            </a:solidFill>
          </a:ln>
        </p:spPr>
      </p:pic>
      <p:pic>
        <p:nvPicPr>
          <p:cNvPr id="22" name="Picture 21" descr="An African American female taking a walk with an African American older adult who is using a cane.  They are walking along a tree-lined pathway with outdoor seating.&#10;&#10;Description automatically generated with medium confidence">
            <a:extLst>
              <a:ext uri="{FF2B5EF4-FFF2-40B4-BE49-F238E27FC236}">
                <a16:creationId xmlns:a16="http://schemas.microsoft.com/office/drawing/2014/main" id="{53F9FE65-6190-4F5C-B6EF-F25F4FC8834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9750"/>
            <a:ext cx="1138335" cy="863829"/>
          </a:xfrm>
          <a:prstGeom prst="rect">
            <a:avLst/>
          </a:prstGeom>
          <a:noFill/>
          <a:ln>
            <a:noFill/>
          </a:ln>
        </p:spPr>
      </p:pic>
      <p:sp>
        <p:nvSpPr>
          <p:cNvPr id="13" name="TextBox 12">
            <a:extLst>
              <a:ext uri="{FF2B5EF4-FFF2-40B4-BE49-F238E27FC236}">
                <a16:creationId xmlns:a16="http://schemas.microsoft.com/office/drawing/2014/main" id="{9B735359-836B-4DDD-9E1A-8DA84CA84BEF}"/>
              </a:ext>
            </a:extLst>
          </p:cNvPr>
          <p:cNvSpPr txBox="1"/>
          <p:nvPr/>
        </p:nvSpPr>
        <p:spPr>
          <a:xfrm>
            <a:off x="1300574" y="155943"/>
            <a:ext cx="4773655" cy="707886"/>
          </a:xfrm>
          <a:prstGeom prst="rect">
            <a:avLst/>
          </a:prstGeom>
        </p:spPr>
        <p:txBody>
          <a:bodyPr wrap="square" rtlCol="0">
            <a:spAutoFit/>
          </a:bodyPr>
          <a:lstStyle/>
          <a:p>
            <a:pPr algn="ctr"/>
            <a:r>
              <a:rPr lang="en-US" sz="2000" b="1" dirty="0">
                <a:solidFill>
                  <a:srgbClr val="FFC000"/>
                </a:solidFill>
                <a:latin typeface="Calibri" panose="020F0502020204030204" pitchFamily="34" charset="0"/>
                <a:cs typeface="Times New Roman" panose="02020603050405020304" pitchFamily="18" charset="0"/>
              </a:rPr>
              <a:t>1. Caregiver Support and Public Awareness</a:t>
            </a:r>
          </a:p>
          <a:p>
            <a:pPr algn="ctr"/>
            <a:r>
              <a:rPr lang="en-US" sz="2000" b="1" dirty="0">
                <a:solidFill>
                  <a:srgbClr val="FFC000"/>
                </a:solidFill>
                <a:latin typeface="Calibri" panose="020F0502020204030204" pitchFamily="34" charset="0"/>
                <a:cs typeface="Times New Roman" panose="02020603050405020304" pitchFamily="18" charset="0"/>
              </a:rPr>
              <a:t>Progress and Next Steps (Some Highlights)</a:t>
            </a:r>
          </a:p>
        </p:txBody>
      </p:sp>
    </p:spTree>
    <p:extLst>
      <p:ext uri="{BB962C8B-B14F-4D97-AF65-F5344CB8AC3E}">
        <p14:creationId xmlns:p14="http://schemas.microsoft.com/office/powerpoint/2010/main" val="39380757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6DF49-834D-46C6-9CD3-18EF67CA653E}"/>
              </a:ext>
            </a:extLst>
          </p:cNvPr>
          <p:cNvSpPr>
            <a:spLocks noGrp="1"/>
          </p:cNvSpPr>
          <p:nvPr>
            <p:ph sz="half" idx="1"/>
          </p:nvPr>
        </p:nvSpPr>
        <p:spPr>
          <a:xfrm>
            <a:off x="-2389395" y="4698694"/>
            <a:ext cx="5715903" cy="3210302"/>
          </a:xfrm>
        </p:spPr>
        <p:txBody>
          <a:bodyPr/>
          <a:lstStyle/>
          <a:p>
            <a:pPr marL="0" indent="0">
              <a:buNone/>
            </a:pPr>
            <a:endParaRPr lang="en-US" b="0" dirty="0"/>
          </a:p>
          <a:p>
            <a:pPr marL="0" indent="0">
              <a:buNone/>
            </a:pPr>
            <a:endParaRPr lang="en-US" sz="2000" b="0" dirty="0"/>
          </a:p>
          <a:p>
            <a:pPr marL="0" indent="0">
              <a:buNone/>
            </a:pPr>
            <a:endParaRPr lang="en-US" b="0" dirty="0"/>
          </a:p>
        </p:txBody>
      </p:sp>
      <p:pic>
        <p:nvPicPr>
          <p:cNvPr id="6" name="Picture 5" descr="Older adult female patient being comforted by an older adult male while they both look at a tablet with a doctor">
            <a:extLst>
              <a:ext uri="{FF2B5EF4-FFF2-40B4-BE49-F238E27FC236}">
                <a16:creationId xmlns:a16="http://schemas.microsoft.com/office/drawing/2014/main" id="{78423958-4035-4884-BC4F-BD2F83C91C4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323" y="1164354"/>
            <a:ext cx="7423354" cy="4219409"/>
          </a:xfrm>
          <a:prstGeom prst="rect">
            <a:avLst/>
          </a:prstGeom>
          <a:noFill/>
          <a:ln w="76200">
            <a:solidFill>
              <a:srgbClr val="000099"/>
            </a:solidFill>
          </a:ln>
        </p:spPr>
      </p:pic>
      <p:sp>
        <p:nvSpPr>
          <p:cNvPr id="7" name="TextBox 6">
            <a:extLst>
              <a:ext uri="{FF2B5EF4-FFF2-40B4-BE49-F238E27FC236}">
                <a16:creationId xmlns:a16="http://schemas.microsoft.com/office/drawing/2014/main" id="{CDDCB683-A395-4BDB-AD09-4FCF97CD48FE}"/>
              </a:ext>
            </a:extLst>
          </p:cNvPr>
          <p:cNvSpPr txBox="1"/>
          <p:nvPr/>
        </p:nvSpPr>
        <p:spPr>
          <a:xfrm>
            <a:off x="678424" y="169153"/>
            <a:ext cx="5692880" cy="523220"/>
          </a:xfrm>
          <a:prstGeom prst="rect">
            <a:avLst/>
          </a:prstGeom>
        </p:spPr>
        <p:txBody>
          <a:bodyPr wrap="square" rtlCol="0">
            <a:spAutoFit/>
          </a:bodyPr>
          <a:lstStyle/>
          <a:p>
            <a:pPr marL="344488" indent="-344488" algn="ctr" defTabSz="914400" eaLnBrk="0" fontAlgn="base" hangingPunct="0">
              <a:spcBef>
                <a:spcPct val="0"/>
              </a:spcBef>
            </a:pPr>
            <a:r>
              <a:rPr lang="en-US" sz="2800" b="1" dirty="0">
                <a:solidFill>
                  <a:srgbClr val="FFC000"/>
                </a:solidFill>
                <a:latin typeface="Calibri" panose="020F0502020204030204" pitchFamily="34" charset="0"/>
                <a:cs typeface="Times New Roman" panose="02020603050405020304" pitchFamily="18" charset="0"/>
              </a:rPr>
              <a:t>2. Diagnosis and Services Navigation</a:t>
            </a:r>
          </a:p>
        </p:txBody>
      </p:sp>
      <p:sp>
        <p:nvSpPr>
          <p:cNvPr id="5" name="TextBox 4">
            <a:extLst>
              <a:ext uri="{FF2B5EF4-FFF2-40B4-BE49-F238E27FC236}">
                <a16:creationId xmlns:a16="http://schemas.microsoft.com/office/drawing/2014/main" id="{F195B9E9-B428-4245-8C44-AB6E69423F8C}"/>
              </a:ext>
            </a:extLst>
          </p:cNvPr>
          <p:cNvSpPr txBox="1"/>
          <p:nvPr/>
        </p:nvSpPr>
        <p:spPr>
          <a:xfrm>
            <a:off x="678424" y="5472848"/>
            <a:ext cx="7691135" cy="1210588"/>
          </a:xfrm>
          <a:prstGeom prst="rect">
            <a:avLst/>
          </a:prstGeom>
        </p:spPr>
        <p:txBody>
          <a:bodyPr wrap="square" rtlCol="0">
            <a:spAutoFit/>
          </a:bodyPr>
          <a:lstStyle/>
          <a:p>
            <a:pPr marL="0" indent="0">
              <a:spcAft>
                <a:spcPts val="1000"/>
              </a:spcAft>
              <a:buFont typeface="Wingdings" pitchFamily="2" charset="2"/>
              <a:buNone/>
            </a:pPr>
            <a:r>
              <a:rPr lang="en-US" sz="1400" b="1" dirty="0">
                <a:solidFill>
                  <a:srgbClr val="000099"/>
                </a:solidFill>
                <a:latin typeface="Calibri" panose="020F0502020204030204" pitchFamily="34" charset="0"/>
                <a:cs typeface="Calibri" panose="020F0502020204030204" pitchFamily="34" charset="0"/>
              </a:rPr>
              <a:t>Workstream Leads</a:t>
            </a:r>
            <a:r>
              <a:rPr lang="en-US" sz="1400" dirty="0">
                <a:solidFill>
                  <a:srgbClr val="000099"/>
                </a:solidFill>
                <a:latin typeface="Calibri" panose="020F0502020204030204" pitchFamily="34" charset="0"/>
                <a:cs typeface="Calibri" panose="020F0502020204030204" pitchFamily="34" charset="0"/>
              </a:rPr>
              <a:t> </a:t>
            </a:r>
          </a:p>
          <a:p>
            <a:pPr>
              <a:spcAft>
                <a:spcPts val="100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Representative Tricia Farley-Bouvier, Council Member - </a:t>
            </a:r>
            <a:r>
              <a:rPr lang="en-US" sz="1400" dirty="0">
                <a:effectLst/>
                <a:latin typeface="Calibri" panose="020F0502020204030204" pitchFamily="34" charset="0"/>
                <a:ea typeface="Calibri" panose="020F0502020204030204" pitchFamily="34" charset="0"/>
                <a:cs typeface="Calibri" panose="020F0502020204030204" pitchFamily="34" charset="0"/>
              </a:rPr>
              <a:t>Massachusetts House of Representatives</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p>
          <a:p>
            <a:pPr>
              <a:spcAft>
                <a:spcPts val="100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James </a:t>
            </a:r>
            <a:r>
              <a:rPr lang="en-US" sz="1400" b="1" dirty="0" err="1">
                <a:effectLst/>
                <a:latin typeface="Calibri" panose="020F0502020204030204" pitchFamily="34" charset="0"/>
                <a:ea typeface="Times New Roman" panose="02020603050405020304" pitchFamily="18" charset="0"/>
                <a:cs typeface="Calibri" panose="020F0502020204030204" pitchFamily="34" charset="0"/>
              </a:rPr>
              <a:t>Wessler</a:t>
            </a:r>
            <a:r>
              <a:rPr lang="en-US" sz="1400" b="1" dirty="0">
                <a:effectLst/>
                <a:latin typeface="Calibri" panose="020F0502020204030204" pitchFamily="34" charset="0"/>
                <a:ea typeface="Times New Roman" panose="02020603050405020304" pitchFamily="18" charset="0"/>
                <a:cs typeface="Calibri" panose="020F0502020204030204" pitchFamily="34" charset="0"/>
              </a:rPr>
              <a:t>, Council Member -</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President and CEO, Alzheimer’s Association, MA/NH Chapter and New England Regional Leader</a:t>
            </a:r>
            <a:r>
              <a:rPr lang="en-US" sz="1400" dirty="0">
                <a:solidFill>
                  <a:schemeClr val="dk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9094971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6339510B-84A6-4BBA-90F0-7837F488E60F}"/>
              </a:ext>
            </a:extLst>
          </p:cNvPr>
          <p:cNvSpPr>
            <a:spLocks noChangeArrowheads="1"/>
          </p:cNvSpPr>
          <p:nvPr/>
        </p:nvSpPr>
        <p:spPr bwMode="auto">
          <a:xfrm>
            <a:off x="2689225" y="1041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extBox 6">
            <a:extLst>
              <a:ext uri="{FF2B5EF4-FFF2-40B4-BE49-F238E27FC236}">
                <a16:creationId xmlns:a16="http://schemas.microsoft.com/office/drawing/2014/main" id="{C5C8E1D9-004C-48A3-8A36-407158DFB072}"/>
              </a:ext>
            </a:extLst>
          </p:cNvPr>
          <p:cNvSpPr txBox="1"/>
          <p:nvPr/>
        </p:nvSpPr>
        <p:spPr>
          <a:xfrm>
            <a:off x="950861" y="131532"/>
            <a:ext cx="5692880" cy="707886"/>
          </a:xfrm>
          <a:prstGeom prst="rect">
            <a:avLst/>
          </a:prstGeom>
        </p:spPr>
        <p:txBody>
          <a:bodyPr wrap="square" rtlCol="0">
            <a:spAutoFit/>
          </a:bodyPr>
          <a:lstStyle/>
          <a:p>
            <a:pPr marL="344488" indent="-344488" algn="ctr" defTabSz="914400" eaLnBrk="0" fontAlgn="base" hangingPunct="0">
              <a:spcBef>
                <a:spcPct val="0"/>
              </a:spcBef>
            </a:pPr>
            <a:r>
              <a:rPr lang="en-US" sz="2000" b="1" dirty="0">
                <a:solidFill>
                  <a:srgbClr val="FFC000"/>
                </a:solidFill>
                <a:latin typeface="Calibri" panose="020F0502020204030204" pitchFamily="34" charset="0"/>
                <a:cs typeface="Times New Roman" panose="02020603050405020304" pitchFamily="18" charset="0"/>
              </a:rPr>
              <a:t>2. Diagnosis and  Services Navigation </a:t>
            </a:r>
          </a:p>
          <a:p>
            <a:pPr marL="344488" indent="-344488" algn="ctr" defTabSz="914400" eaLnBrk="0" fontAlgn="base" hangingPunct="0">
              <a:spcBef>
                <a:spcPct val="0"/>
              </a:spcBef>
            </a:pPr>
            <a:r>
              <a:rPr lang="en-US" sz="2000" b="1" dirty="0">
                <a:solidFill>
                  <a:srgbClr val="FFC000"/>
                </a:solidFill>
                <a:latin typeface="Calibri" panose="020F0502020204030204" pitchFamily="34" charset="0"/>
                <a:cs typeface="Times New Roman" panose="02020603050405020304" pitchFamily="18" charset="0"/>
              </a:rPr>
              <a:t>Progress and Next Steps (Some Highlights)</a:t>
            </a:r>
          </a:p>
        </p:txBody>
      </p:sp>
      <p:sp>
        <p:nvSpPr>
          <p:cNvPr id="2" name="TextBox 1">
            <a:extLst>
              <a:ext uri="{FF2B5EF4-FFF2-40B4-BE49-F238E27FC236}">
                <a16:creationId xmlns:a16="http://schemas.microsoft.com/office/drawing/2014/main" id="{D6FEFFFA-35B8-4908-B2CD-9AA56A71C15D}"/>
              </a:ext>
            </a:extLst>
          </p:cNvPr>
          <p:cNvSpPr txBox="1"/>
          <p:nvPr/>
        </p:nvSpPr>
        <p:spPr>
          <a:xfrm>
            <a:off x="350324" y="3609974"/>
            <a:ext cx="8430175" cy="841256"/>
          </a:xfrm>
          <a:prstGeom prst="rect">
            <a:avLst/>
          </a:prstGeom>
          <a:solidFill>
            <a:srgbClr val="FFEEB9"/>
          </a:solidFill>
          <a:ln w="38100">
            <a:solidFill>
              <a:srgbClr val="064FBA"/>
            </a:solidFill>
          </a:ln>
        </p:spPr>
        <p:txBody>
          <a:bodyPr wrap="square" rtlCol="0">
            <a:spAutoFit/>
          </a:bodyPr>
          <a:lstStyle/>
          <a:p>
            <a:pPr indent="0" algn="ctr">
              <a:spcAft>
                <a:spcPts val="800"/>
              </a:spcAft>
              <a:buFont typeface="Wingdings" pitchFamily="2" charset="2"/>
              <a:buNone/>
            </a:pPr>
            <a:r>
              <a:rPr lang="en-US" sz="2100" b="1" dirty="0">
                <a:solidFill>
                  <a:srgbClr val="064FBA"/>
                </a:solidFill>
                <a:latin typeface="Calibri" panose="020F0502020204030204" pitchFamily="34" charset="0"/>
                <a:cs typeface="Calibri" panose="020F0502020204030204" pitchFamily="34" charset="0"/>
              </a:rPr>
              <a:t>Expansion of Dementia Care Coordination (DCC)</a:t>
            </a:r>
          </a:p>
          <a:p>
            <a:r>
              <a:rPr lang="en-US" sz="2000" dirty="0">
                <a:solidFill>
                  <a:srgbClr val="064FBA"/>
                </a:solidFill>
                <a:latin typeface="Calibri" panose="020F0502020204030204" pitchFamily="34" charset="0"/>
                <a:cs typeface="Calibri" panose="020F0502020204030204" pitchFamily="34" charset="0"/>
              </a:rPr>
              <a:t>Secured funding  </a:t>
            </a:r>
            <a:r>
              <a:rPr lang="en-US" sz="2000" dirty="0">
                <a:solidFill>
                  <a:srgbClr val="064FBA"/>
                </a:solidFill>
                <a:latin typeface="Calibri" panose="020F0502020204030204" pitchFamily="34" charset="0"/>
                <a:cs typeface="Times New Roman" panose="02020603050405020304" pitchFamily="18" charset="0"/>
              </a:rPr>
              <a:t>to expand DCC</a:t>
            </a:r>
            <a:endParaRPr lang="en-US" sz="2000" dirty="0">
              <a:solidFill>
                <a:srgbClr val="064FBA"/>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A4D99416-9396-4ADD-B640-90A3EAA9C86C}"/>
              </a:ext>
            </a:extLst>
          </p:cNvPr>
          <p:cNvSpPr txBox="1"/>
          <p:nvPr/>
        </p:nvSpPr>
        <p:spPr>
          <a:xfrm>
            <a:off x="366079" y="1041400"/>
            <a:ext cx="8437984" cy="1192442"/>
          </a:xfrm>
          <a:prstGeom prst="rect">
            <a:avLst/>
          </a:prstGeom>
          <a:solidFill>
            <a:srgbClr val="FFEEB9"/>
          </a:solidFill>
          <a:ln w="38100">
            <a:solidFill>
              <a:srgbClr val="064FBA"/>
            </a:solidFill>
          </a:ln>
        </p:spPr>
        <p:txBody>
          <a:bodyPr wrap="square" rtlCol="0">
            <a:spAutoFit/>
          </a:bodyPr>
          <a:lstStyle/>
          <a:p>
            <a:pPr marR="0" algn="ctr">
              <a:lnSpc>
                <a:spcPct val="106000"/>
              </a:lnSpc>
              <a:spcBef>
                <a:spcPts val="0"/>
              </a:spcBef>
              <a:spcAft>
                <a:spcPts val="800"/>
              </a:spcAft>
            </a:pPr>
            <a:r>
              <a:rPr lang="en-US" sz="2100" b="1" dirty="0">
                <a:solidFill>
                  <a:srgbClr val="064FBA"/>
                </a:solidFill>
                <a:latin typeface="Calibri" panose="020F0502020204030204" pitchFamily="34" charset="0"/>
                <a:cs typeface="Calibri" panose="020F0502020204030204" pitchFamily="34" charset="0"/>
              </a:rPr>
              <a:t>Acute Care Dementia Operations Plan Roadmap</a:t>
            </a:r>
          </a:p>
          <a:p>
            <a:pPr marR="0">
              <a:lnSpc>
                <a:spcPct val="106000"/>
              </a:lnSpc>
              <a:spcBef>
                <a:spcPts val="0"/>
              </a:spcBef>
              <a:spcAft>
                <a:spcPts val="0"/>
              </a:spcAft>
            </a:pPr>
            <a:r>
              <a:rPr lang="en-US" sz="2000" dirty="0">
                <a:solidFill>
                  <a:srgbClr val="064FBA"/>
                </a:solidFill>
                <a:latin typeface="Calibri" panose="020F0502020204030204" pitchFamily="34" charset="0"/>
                <a:cs typeface="Times New Roman" panose="02020603050405020304" pitchFamily="18" charset="0"/>
              </a:rPr>
              <a:t>Developed dementia operations plan roadmap; planning to </a:t>
            </a:r>
          </a:p>
          <a:p>
            <a:pPr marR="0">
              <a:lnSpc>
                <a:spcPct val="106000"/>
              </a:lnSpc>
              <a:spcBef>
                <a:spcPts val="0"/>
              </a:spcBef>
              <a:spcAft>
                <a:spcPts val="0"/>
              </a:spcAft>
            </a:pPr>
            <a:r>
              <a:rPr lang="en-US" sz="2000" dirty="0">
                <a:solidFill>
                  <a:srgbClr val="064FBA"/>
                </a:solidFill>
                <a:latin typeface="Calibri" panose="020F0502020204030204" pitchFamily="34" charset="0"/>
                <a:cs typeface="Times New Roman" panose="02020603050405020304" pitchFamily="18" charset="0"/>
              </a:rPr>
              <a:t>develop toolkit</a:t>
            </a:r>
          </a:p>
        </p:txBody>
      </p:sp>
      <p:sp>
        <p:nvSpPr>
          <p:cNvPr id="25" name="TextBox 24">
            <a:extLst>
              <a:ext uri="{FF2B5EF4-FFF2-40B4-BE49-F238E27FC236}">
                <a16:creationId xmlns:a16="http://schemas.microsoft.com/office/drawing/2014/main" id="{3FAB1165-1F71-46BE-85D7-02DC585FC1CF}"/>
              </a:ext>
            </a:extLst>
          </p:cNvPr>
          <p:cNvSpPr txBox="1"/>
          <p:nvPr/>
        </p:nvSpPr>
        <p:spPr>
          <a:xfrm>
            <a:off x="366079" y="2351467"/>
            <a:ext cx="8434874" cy="1149033"/>
          </a:xfrm>
          <a:prstGeom prst="rect">
            <a:avLst/>
          </a:prstGeom>
          <a:solidFill>
            <a:srgbClr val="FFEEB9"/>
          </a:solidFill>
          <a:ln w="38100">
            <a:solidFill>
              <a:srgbClr val="064FBA"/>
            </a:solidFill>
          </a:ln>
        </p:spPr>
        <p:txBody>
          <a:bodyPr wrap="square" rtlCol="0">
            <a:spAutoFit/>
          </a:bodyPr>
          <a:lstStyle/>
          <a:p>
            <a:pPr algn="ctr">
              <a:spcAft>
                <a:spcPts val="800"/>
              </a:spcAft>
            </a:pPr>
            <a:r>
              <a:rPr lang="en-US" sz="2100" b="1" dirty="0">
                <a:solidFill>
                  <a:srgbClr val="064FBA"/>
                </a:solidFill>
                <a:latin typeface="Calibri" panose="020F0502020204030204" pitchFamily="34" charset="0"/>
                <a:cs typeface="Calibri" panose="020F0502020204030204" pitchFamily="34" charset="0"/>
              </a:rPr>
              <a:t>Screening &amp; Diagnosis Workflow</a:t>
            </a:r>
          </a:p>
          <a:p>
            <a:r>
              <a:rPr lang="en-US" sz="2000" dirty="0">
                <a:solidFill>
                  <a:srgbClr val="064FBA"/>
                </a:solidFill>
                <a:latin typeface="Calibri" panose="020F0502020204030204" pitchFamily="34" charset="0"/>
                <a:cs typeface="Calibri" panose="020F0502020204030204" pitchFamily="34" charset="0"/>
              </a:rPr>
              <a:t>Will examine innovative approaches to relieve PCP burden around </a:t>
            </a:r>
          </a:p>
          <a:p>
            <a:r>
              <a:rPr lang="en-US" sz="2000" dirty="0">
                <a:solidFill>
                  <a:srgbClr val="064FBA"/>
                </a:solidFill>
                <a:latin typeface="Calibri" panose="020F0502020204030204" pitchFamily="34" charset="0"/>
                <a:cs typeface="Calibri" panose="020F0502020204030204" pitchFamily="34" charset="0"/>
              </a:rPr>
              <a:t>screening and diagnosis workflow</a:t>
            </a:r>
          </a:p>
        </p:txBody>
      </p:sp>
      <p:pic>
        <p:nvPicPr>
          <p:cNvPr id="30" name="Picture 29" descr="Older adult female patient being comforted by an older adult male while they both look at a tablet with a doctor">
            <a:extLst>
              <a:ext uri="{FF2B5EF4-FFF2-40B4-BE49-F238E27FC236}">
                <a16:creationId xmlns:a16="http://schemas.microsoft.com/office/drawing/2014/main" id="{97B72926-0096-4B80-A6CF-14E93052B4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34278" cy="923775"/>
          </a:xfrm>
          <a:prstGeom prst="rect">
            <a:avLst/>
          </a:prstGeom>
          <a:noFill/>
          <a:ln>
            <a:noFill/>
          </a:ln>
        </p:spPr>
      </p:pic>
      <p:pic>
        <p:nvPicPr>
          <p:cNvPr id="8" name="Picture 7" descr="A black rectangle with a black background&#10;&#10;Description automatically generated with low confidence">
            <a:extLst>
              <a:ext uri="{FF2B5EF4-FFF2-40B4-BE49-F238E27FC236}">
                <a16:creationId xmlns:a16="http://schemas.microsoft.com/office/drawing/2014/main" id="{0230A7F9-3A77-45AC-95B7-0EBB70899E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1974" y="1212548"/>
            <a:ext cx="949281" cy="784594"/>
          </a:xfrm>
          <a:prstGeom prst="rect">
            <a:avLst/>
          </a:prstGeom>
          <a:solidFill>
            <a:schemeClr val="bg1"/>
          </a:solidFill>
          <a:ln w="57150">
            <a:solidFill>
              <a:srgbClr val="FFC000"/>
            </a:solidFill>
          </a:ln>
        </p:spPr>
      </p:pic>
      <p:pic>
        <p:nvPicPr>
          <p:cNvPr id="15" name="Picture 14" descr="Shape&#10;&#10;Description automatically generated with medium confidence">
            <a:extLst>
              <a:ext uri="{FF2B5EF4-FFF2-40B4-BE49-F238E27FC236}">
                <a16:creationId xmlns:a16="http://schemas.microsoft.com/office/drawing/2014/main" id="{758972C5-65F3-4E15-8D29-850C01F95D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1974" y="2508074"/>
            <a:ext cx="949280" cy="791732"/>
          </a:xfrm>
          <a:prstGeom prst="rect">
            <a:avLst/>
          </a:prstGeom>
          <a:solidFill>
            <a:schemeClr val="bg1"/>
          </a:solidFill>
          <a:ln w="57150">
            <a:solidFill>
              <a:srgbClr val="FFC000"/>
            </a:solidFill>
          </a:ln>
        </p:spPr>
      </p:pic>
      <p:pic>
        <p:nvPicPr>
          <p:cNvPr id="20" name="Picture 19" descr="Shape&#10;&#10;Description automatically generated with medium confidence">
            <a:extLst>
              <a:ext uri="{FF2B5EF4-FFF2-40B4-BE49-F238E27FC236}">
                <a16:creationId xmlns:a16="http://schemas.microsoft.com/office/drawing/2014/main" id="{B05BA25E-43B3-490D-AA58-3947C3ADAA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6871" y="3709767"/>
            <a:ext cx="934383" cy="663369"/>
          </a:xfrm>
          <a:prstGeom prst="rect">
            <a:avLst/>
          </a:prstGeom>
          <a:solidFill>
            <a:schemeClr val="bg1"/>
          </a:solidFill>
          <a:ln w="57150">
            <a:solidFill>
              <a:srgbClr val="FFC000"/>
            </a:solidFill>
          </a:ln>
        </p:spPr>
      </p:pic>
      <p:sp>
        <p:nvSpPr>
          <p:cNvPr id="31" name="TextBox 30">
            <a:extLst>
              <a:ext uri="{FF2B5EF4-FFF2-40B4-BE49-F238E27FC236}">
                <a16:creationId xmlns:a16="http://schemas.microsoft.com/office/drawing/2014/main" id="{DDCAFAC4-C79D-4B01-9713-752AF66A1215}"/>
              </a:ext>
            </a:extLst>
          </p:cNvPr>
          <p:cNvSpPr txBox="1"/>
          <p:nvPr/>
        </p:nvSpPr>
        <p:spPr>
          <a:xfrm>
            <a:off x="343179" y="4589569"/>
            <a:ext cx="8464126" cy="841256"/>
          </a:xfrm>
          <a:prstGeom prst="rect">
            <a:avLst/>
          </a:prstGeom>
          <a:solidFill>
            <a:srgbClr val="FFEEB9"/>
          </a:solidFill>
          <a:ln w="38100">
            <a:solidFill>
              <a:srgbClr val="064FBA"/>
            </a:solidFill>
          </a:ln>
        </p:spPr>
        <p:txBody>
          <a:bodyPr wrap="square" rtlCol="0">
            <a:spAutoFit/>
          </a:bodyPr>
          <a:lstStyle/>
          <a:p>
            <a:pPr algn="ctr">
              <a:spcAft>
                <a:spcPts val="800"/>
              </a:spcAft>
            </a:pPr>
            <a:r>
              <a:rPr lang="en-US" sz="2100" b="1" dirty="0">
                <a:solidFill>
                  <a:srgbClr val="064FBA"/>
                </a:solidFill>
                <a:latin typeface="Calibri" panose="020F0502020204030204" pitchFamily="34" charset="0"/>
                <a:cs typeface="Calibri" panose="020F0502020204030204" pitchFamily="34" charset="0"/>
              </a:rPr>
              <a:t>Development of Physician Guide</a:t>
            </a:r>
          </a:p>
          <a:p>
            <a:pPr>
              <a:spcAft>
                <a:spcPts val="800"/>
              </a:spcAft>
            </a:pPr>
            <a:r>
              <a:rPr lang="en-US" sz="2000" dirty="0">
                <a:solidFill>
                  <a:srgbClr val="064FBA"/>
                </a:solidFill>
                <a:latin typeface="Calibri" panose="020F0502020204030204" pitchFamily="34" charset="0"/>
                <a:cs typeface="Times New Roman" panose="02020603050405020304" pitchFamily="18" charset="0"/>
              </a:rPr>
              <a:t>Planning to provide guidance on initiating diagnosis conversation</a:t>
            </a:r>
            <a:endParaRPr lang="en-US" sz="2800" dirty="0">
              <a:solidFill>
                <a:srgbClr val="064FBA"/>
              </a:solidFill>
              <a:latin typeface="Calibri" panose="020F0502020204030204" pitchFamily="34" charset="0"/>
              <a:cs typeface="Times New Roman" panose="02020603050405020304" pitchFamily="18" charset="0"/>
            </a:endParaRPr>
          </a:p>
        </p:txBody>
      </p:sp>
      <p:sp>
        <p:nvSpPr>
          <p:cNvPr id="32" name="TextBox 31">
            <a:extLst>
              <a:ext uri="{FF2B5EF4-FFF2-40B4-BE49-F238E27FC236}">
                <a16:creationId xmlns:a16="http://schemas.microsoft.com/office/drawing/2014/main" id="{3060033A-8C19-4F22-AF61-CDB0D94415A6}"/>
              </a:ext>
            </a:extLst>
          </p:cNvPr>
          <p:cNvSpPr txBox="1"/>
          <p:nvPr/>
        </p:nvSpPr>
        <p:spPr>
          <a:xfrm>
            <a:off x="343179" y="5557230"/>
            <a:ext cx="8464126" cy="1149033"/>
          </a:xfrm>
          <a:prstGeom prst="rect">
            <a:avLst/>
          </a:prstGeom>
          <a:solidFill>
            <a:srgbClr val="FFEEB9"/>
          </a:solidFill>
          <a:ln w="38100">
            <a:solidFill>
              <a:srgbClr val="064FBA"/>
            </a:solidFill>
          </a:ln>
        </p:spPr>
        <p:txBody>
          <a:bodyPr wrap="square" rtlCol="0">
            <a:spAutoFit/>
          </a:bodyPr>
          <a:lstStyle/>
          <a:p>
            <a:pPr indent="0" algn="ctr">
              <a:spcAft>
                <a:spcPts val="800"/>
              </a:spcAft>
              <a:buFont typeface="Wingdings" pitchFamily="2" charset="2"/>
              <a:buNone/>
            </a:pPr>
            <a:r>
              <a:rPr lang="en-US" sz="2100" b="1" dirty="0">
                <a:solidFill>
                  <a:srgbClr val="064FBA"/>
                </a:solidFill>
                <a:latin typeface="Calibri" panose="020F0502020204030204" pitchFamily="34" charset="0"/>
                <a:cs typeface="Calibri" panose="020F0502020204030204" pitchFamily="34" charset="0"/>
              </a:rPr>
              <a:t>Screening in Home Care</a:t>
            </a:r>
          </a:p>
          <a:p>
            <a:pPr marL="0" indent="0">
              <a:buFont typeface="Wingdings" pitchFamily="2" charset="2"/>
              <a:buNone/>
            </a:pPr>
            <a:r>
              <a:rPr lang="en-US" sz="2000" dirty="0">
                <a:solidFill>
                  <a:srgbClr val="064FBA"/>
                </a:solidFill>
                <a:latin typeface="Calibri" panose="020F0502020204030204" pitchFamily="34" charset="0"/>
                <a:cs typeface="Times New Roman" panose="02020603050405020304" pitchFamily="18" charset="0"/>
              </a:rPr>
              <a:t>Will identify opportunities in home care to advocate for </a:t>
            </a:r>
          </a:p>
          <a:p>
            <a:pPr marL="0" indent="0">
              <a:buFont typeface="Wingdings" pitchFamily="2" charset="2"/>
              <a:buNone/>
            </a:pPr>
            <a:r>
              <a:rPr lang="en-US" sz="2000" dirty="0">
                <a:solidFill>
                  <a:srgbClr val="064FBA"/>
                </a:solidFill>
                <a:latin typeface="Calibri" panose="020F0502020204030204" pitchFamily="34" charset="0"/>
                <a:cs typeface="Times New Roman" panose="02020603050405020304" pitchFamily="18" charset="0"/>
              </a:rPr>
              <a:t>appropriate screening, diagnosis, </a:t>
            </a:r>
            <a:r>
              <a:rPr lang="en-US" sz="1800" dirty="0">
                <a:solidFill>
                  <a:srgbClr val="064FBA"/>
                </a:solidFill>
                <a:effectLst/>
                <a:latin typeface="Calibri" panose="020F0502020204030204" pitchFamily="34" charset="0"/>
                <a:ea typeface="Calibri" panose="020F0502020204030204" pitchFamily="34" charset="0"/>
                <a:cs typeface="Times New Roman" panose="02020603050405020304" pitchFamily="18" charset="0"/>
              </a:rPr>
              <a:t>care, support, and treatment</a:t>
            </a:r>
            <a:endParaRPr lang="en-US" sz="2000" b="1" dirty="0">
              <a:solidFill>
                <a:schemeClr val="bg1"/>
              </a:solidFill>
              <a:latin typeface="Calibri" panose="020F0502020204030204" pitchFamily="34" charset="0"/>
              <a:cs typeface="Calibri" panose="020F0502020204030204" pitchFamily="34" charset="0"/>
            </a:endParaRPr>
          </a:p>
        </p:txBody>
      </p:sp>
      <p:pic>
        <p:nvPicPr>
          <p:cNvPr id="24" name="Picture 23" descr="Shape&#10;&#10;Description automatically generated with medium confidence">
            <a:extLst>
              <a:ext uri="{FF2B5EF4-FFF2-40B4-BE49-F238E27FC236}">
                <a16:creationId xmlns:a16="http://schemas.microsoft.com/office/drawing/2014/main" id="{2227F468-31F0-4D02-BF60-A261DBA9C9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1974" y="5691328"/>
            <a:ext cx="949280" cy="880836"/>
          </a:xfrm>
          <a:prstGeom prst="rect">
            <a:avLst/>
          </a:prstGeom>
          <a:solidFill>
            <a:schemeClr val="bg1"/>
          </a:solidFill>
          <a:ln w="57150">
            <a:solidFill>
              <a:srgbClr val="FFC000"/>
            </a:solidFill>
          </a:ln>
        </p:spPr>
      </p:pic>
      <p:pic>
        <p:nvPicPr>
          <p:cNvPr id="35" name="Picture 34" descr="Shape&#10;&#10;Description automatically generated with medium confidence">
            <a:extLst>
              <a:ext uri="{FF2B5EF4-FFF2-40B4-BE49-F238E27FC236}">
                <a16:creationId xmlns:a16="http://schemas.microsoft.com/office/drawing/2014/main" id="{2A0D7CE7-E5B8-4431-991C-58F0D06AF3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1974" y="4683341"/>
            <a:ext cx="949280" cy="665117"/>
          </a:xfrm>
          <a:prstGeom prst="rect">
            <a:avLst/>
          </a:prstGeom>
          <a:solidFill>
            <a:schemeClr val="bg1"/>
          </a:solidFill>
          <a:ln w="57150">
            <a:solidFill>
              <a:srgbClr val="FFC000"/>
            </a:solidFill>
          </a:ln>
        </p:spPr>
      </p:pic>
    </p:spTree>
    <p:extLst>
      <p:ext uri="{BB962C8B-B14F-4D97-AF65-F5344CB8AC3E}">
        <p14:creationId xmlns:p14="http://schemas.microsoft.com/office/powerpoint/2010/main" val="136944564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posing for a photo&#10;&#10;Description automatically generated">
            <a:extLst>
              <a:ext uri="{FF2B5EF4-FFF2-40B4-BE49-F238E27FC236}">
                <a16:creationId xmlns:a16="http://schemas.microsoft.com/office/drawing/2014/main" id="{5DC563B4-6E59-41BC-8C96-9179EF1CCA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9004" y="1134059"/>
            <a:ext cx="6885992" cy="3493860"/>
          </a:xfrm>
          <a:prstGeom prst="rect">
            <a:avLst/>
          </a:prstGeom>
          <a:solidFill>
            <a:srgbClr val="00B050"/>
          </a:solidFill>
          <a:ln w="76200">
            <a:solidFill>
              <a:schemeClr val="accent1">
                <a:lumMod val="75000"/>
              </a:schemeClr>
            </a:solidFill>
          </a:ln>
        </p:spPr>
      </p:pic>
      <p:sp>
        <p:nvSpPr>
          <p:cNvPr id="7" name="TextBox 6">
            <a:extLst>
              <a:ext uri="{FF2B5EF4-FFF2-40B4-BE49-F238E27FC236}">
                <a16:creationId xmlns:a16="http://schemas.microsoft.com/office/drawing/2014/main" id="{99154775-68CB-46CC-A567-EFBE29D6B13A}"/>
              </a:ext>
            </a:extLst>
          </p:cNvPr>
          <p:cNvSpPr txBox="1"/>
          <p:nvPr/>
        </p:nvSpPr>
        <p:spPr>
          <a:xfrm>
            <a:off x="1047713" y="237678"/>
            <a:ext cx="4745974" cy="523220"/>
          </a:xfrm>
          <a:prstGeom prst="rect">
            <a:avLst/>
          </a:prstGeom>
        </p:spPr>
        <p:txBody>
          <a:bodyPr wrap="square" rtlCol="0">
            <a:spAutoFit/>
          </a:bodyPr>
          <a:lstStyle/>
          <a:p>
            <a:r>
              <a:rPr lang="en-US" sz="2800" b="1" dirty="0">
                <a:solidFill>
                  <a:srgbClr val="FFC000"/>
                </a:solidFill>
                <a:latin typeface="Calibri" panose="020F0502020204030204" pitchFamily="34" charset="0"/>
                <a:cs typeface="Times New Roman" panose="02020603050405020304" pitchFamily="18" charset="0"/>
              </a:rPr>
              <a:t>3. Equitable Access and Care</a:t>
            </a:r>
          </a:p>
        </p:txBody>
      </p:sp>
      <p:sp>
        <p:nvSpPr>
          <p:cNvPr id="4" name="TextBox 3">
            <a:extLst>
              <a:ext uri="{FF2B5EF4-FFF2-40B4-BE49-F238E27FC236}">
                <a16:creationId xmlns:a16="http://schemas.microsoft.com/office/drawing/2014/main" id="{6DC1D29B-A8FB-45AD-8288-22A69B25B71D}"/>
              </a:ext>
            </a:extLst>
          </p:cNvPr>
          <p:cNvSpPr txBox="1"/>
          <p:nvPr/>
        </p:nvSpPr>
        <p:spPr>
          <a:xfrm>
            <a:off x="990387" y="4758485"/>
            <a:ext cx="7163226" cy="1856919"/>
          </a:xfrm>
          <a:prstGeom prst="rect">
            <a:avLst/>
          </a:prstGeom>
        </p:spPr>
        <p:txBody>
          <a:bodyPr wrap="square" rtlCol="0">
            <a:spAutoFit/>
          </a:bodyPr>
          <a:lstStyle/>
          <a:p>
            <a:pPr marL="0" indent="0">
              <a:spcAft>
                <a:spcPts val="1000"/>
              </a:spcAft>
              <a:buFont typeface="Wingdings" pitchFamily="2" charset="2"/>
              <a:buNone/>
            </a:pPr>
            <a:r>
              <a:rPr lang="en-US" sz="1400" b="1" dirty="0">
                <a:solidFill>
                  <a:srgbClr val="000099"/>
                </a:solidFill>
                <a:latin typeface="Calibri" panose="020F0502020204030204" pitchFamily="34" charset="0"/>
                <a:cs typeface="Calibri" panose="020F0502020204030204" pitchFamily="34" charset="0"/>
              </a:rPr>
              <a:t>Workstream Leads</a:t>
            </a:r>
            <a:r>
              <a:rPr lang="en-US" sz="1400" dirty="0">
                <a:solidFill>
                  <a:srgbClr val="000099"/>
                </a:solidFill>
                <a:latin typeface="Calibri" panose="020F0502020204030204" pitchFamily="34" charset="0"/>
                <a:cs typeface="Calibri" panose="020F0502020204030204" pitchFamily="34" charset="0"/>
              </a:rPr>
              <a:t> </a:t>
            </a:r>
          </a:p>
          <a:p>
            <a:pPr marL="0" marR="0">
              <a:spcBef>
                <a:spcPts val="0"/>
              </a:spcBef>
              <a:spcAft>
                <a:spcPts val="100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Jatin Dave, MD, Council Member - </a:t>
            </a:r>
            <a:r>
              <a:rPr lang="en-US" sz="1400" dirty="0">
                <a:effectLst/>
                <a:latin typeface="Calibri" panose="020F0502020204030204" pitchFamily="34" charset="0"/>
                <a:ea typeface="Calibri" panose="020F0502020204030204" pitchFamily="34" charset="0"/>
                <a:cs typeface="Calibri" panose="020F0502020204030204" pitchFamily="34" charset="0"/>
              </a:rPr>
              <a:t>Chief Medical Officer,</a:t>
            </a:r>
            <a:r>
              <a:rPr lang="en-US" sz="1400" b="1"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Calibri" panose="020F0502020204030204" pitchFamily="34" charset="0"/>
                <a:cs typeface="Calibri" panose="020F0502020204030204" pitchFamily="34" charset="0"/>
              </a:rPr>
              <a:t>MassHealth; Director, Office of Clinical Affairs, Commonwealth Medicine, UMass Chan Medical School</a:t>
            </a:r>
            <a:endParaRPr lang="en-US" sz="1400" dirty="0">
              <a:effectLst/>
              <a:latin typeface="Calibri" panose="020F0502020204030204" pitchFamily="34" charset="0"/>
              <a:ea typeface="Calibri" panose="020F0502020204030204" pitchFamily="34" charset="0"/>
            </a:endParaRPr>
          </a:p>
          <a:p>
            <a:r>
              <a:rPr lang="en-US" sz="1400" b="1" dirty="0">
                <a:effectLst/>
                <a:latin typeface="Calibri" panose="020F0502020204030204" pitchFamily="34" charset="0"/>
                <a:ea typeface="Calibri" panose="020F0502020204030204" pitchFamily="34" charset="0"/>
                <a:cs typeface="Calibri" panose="020F0502020204030204" pitchFamily="34" charset="0"/>
              </a:rPr>
              <a:t>Hugo Aparicio, MD, MPH, </a:t>
            </a:r>
            <a:r>
              <a:rPr lang="en-US" sz="1400" b="1" dirty="0">
                <a:effectLst/>
                <a:latin typeface="Calibri" panose="020F0502020204030204" pitchFamily="34" charset="0"/>
                <a:ea typeface="Calibri" panose="020F0502020204030204" pitchFamily="34" charset="0"/>
              </a:rPr>
              <a:t>Council Member </a:t>
            </a:r>
            <a:r>
              <a:rPr lang="en-US" sz="1400" b="1" dirty="0">
                <a:solidFill>
                  <a:srgbClr val="7030A0"/>
                </a:solidFill>
                <a:effectLst/>
                <a:latin typeface="Calibri" panose="020F0502020204030204" pitchFamily="34" charset="0"/>
                <a:ea typeface="Times New Roman" panose="02020603050405020304" pitchFamily="18" charset="0"/>
                <a:cs typeface="Calibri" panose="020F0502020204030204" pitchFamily="34" charset="0"/>
              </a:rPr>
              <a:t>(co-leader beginning in 2023) - </a:t>
            </a:r>
            <a:r>
              <a:rPr lang="en-US" sz="1400" dirty="0">
                <a:effectLst/>
                <a:latin typeface="Calibri" panose="020F0502020204030204" pitchFamily="34" charset="0"/>
                <a:ea typeface="Calibri" panose="020F0502020204030204" pitchFamily="34" charset="0"/>
                <a:cs typeface="Calibri" panose="020F0502020204030204" pitchFamily="34" charset="0"/>
              </a:rPr>
              <a:t>Assistant Professor of Neurology, Boston University School of Medicine; Faculty Lead of the Research and Policy Team Program at the BU Center for Antiracist Research; Stroke Specialist in the Department of Neurology, Boston Medical Center</a:t>
            </a:r>
            <a:endParaRPr lang="en-US" sz="1400" dirty="0">
              <a:solidFill>
                <a:srgbClr val="0000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47506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6DF49-834D-46C6-9CD3-18EF67CA653E}"/>
              </a:ext>
            </a:extLst>
          </p:cNvPr>
          <p:cNvSpPr>
            <a:spLocks noGrp="1"/>
          </p:cNvSpPr>
          <p:nvPr>
            <p:ph sz="half" idx="1"/>
          </p:nvPr>
        </p:nvSpPr>
        <p:spPr>
          <a:xfrm>
            <a:off x="304800" y="914400"/>
            <a:ext cx="8534400" cy="6243484"/>
          </a:xfrm>
        </p:spPr>
        <p:txBody>
          <a:bodyPr/>
          <a:lstStyle/>
          <a:p>
            <a:pPr marL="0" indent="0">
              <a:buNone/>
            </a:pPr>
            <a:endParaRPr lang="en-US" b="0" dirty="0"/>
          </a:p>
          <a:p>
            <a:pPr marL="0" indent="0">
              <a:buNone/>
            </a:pPr>
            <a:endParaRPr lang="en-US" sz="2000" b="0" dirty="0"/>
          </a:p>
          <a:p>
            <a:pPr marL="0" indent="0">
              <a:buNone/>
            </a:pPr>
            <a:endParaRPr lang="en-US" b="0" dirty="0"/>
          </a:p>
        </p:txBody>
      </p:sp>
      <p:sp>
        <p:nvSpPr>
          <p:cNvPr id="10" name="TextBox 9">
            <a:extLst>
              <a:ext uri="{FF2B5EF4-FFF2-40B4-BE49-F238E27FC236}">
                <a16:creationId xmlns:a16="http://schemas.microsoft.com/office/drawing/2014/main" id="{C866E2C3-10D1-447C-9575-EE214DFB925A}"/>
              </a:ext>
            </a:extLst>
          </p:cNvPr>
          <p:cNvSpPr txBox="1"/>
          <p:nvPr/>
        </p:nvSpPr>
        <p:spPr>
          <a:xfrm>
            <a:off x="390157" y="1206826"/>
            <a:ext cx="8363686" cy="1938992"/>
          </a:xfrm>
          <a:prstGeom prst="rect">
            <a:avLst/>
          </a:prstGeom>
          <a:solidFill>
            <a:srgbClr val="FFEEB9"/>
          </a:solidFill>
          <a:ln w="38100">
            <a:solidFill>
              <a:srgbClr val="064FBA"/>
            </a:solidFill>
          </a:ln>
        </p:spPr>
        <p:txBody>
          <a:bodyPr wrap="square" rtlCol="0">
            <a:spAutoFit/>
          </a:bodyPr>
          <a:lstStyle/>
          <a:p>
            <a:pPr marL="0" indent="0" algn="ctr">
              <a:spcAft>
                <a:spcPts val="800"/>
              </a:spcAft>
              <a:buFont typeface="Wingdings" pitchFamily="2" charset="2"/>
              <a:buNone/>
            </a:pPr>
            <a:r>
              <a:rPr lang="en-US" sz="2100" b="1" dirty="0">
                <a:solidFill>
                  <a:srgbClr val="064FBA"/>
                </a:solidFill>
                <a:latin typeface="Calibri" panose="020F0502020204030204" pitchFamily="34" charset="0"/>
                <a:cs typeface="Calibri" panose="020F0502020204030204" pitchFamily="34" charset="0"/>
              </a:rPr>
              <a:t>Attained Knowledge around Diversity, Equity, and Inclusion (DEI</a:t>
            </a:r>
            <a:r>
              <a:rPr lang="en-US" sz="2100" b="1" dirty="0">
                <a:solidFill>
                  <a:srgbClr val="064FBA"/>
                </a:solidFill>
                <a:latin typeface="Calibri" panose="020F0502020204030204" pitchFamily="34" charset="0"/>
                <a:ea typeface="Calibri" panose="020F0502020204030204" pitchFamily="34" charset="0"/>
                <a:cs typeface="Times New Roman" panose="02020603050405020304" pitchFamily="18" charset="0"/>
              </a:rPr>
              <a:t>)</a:t>
            </a:r>
            <a:endParaRPr lang="en-US" sz="2100" b="1" dirty="0">
              <a:solidFill>
                <a:srgbClr val="064FBA"/>
              </a:solidFill>
              <a:latin typeface="Calibri" panose="020F0502020204030204" pitchFamily="34" charset="0"/>
              <a:cs typeface="Times New Roman" panose="02020603050405020304" pitchFamily="18" charset="0"/>
            </a:endParaRPr>
          </a:p>
          <a:p>
            <a:pPr marL="342900" indent="-342900">
              <a:spcAft>
                <a:spcPts val="800"/>
              </a:spcAft>
              <a:buFont typeface="Arial" panose="020B0604020202020204" pitchFamily="34" charset="0"/>
              <a:buChar char="•"/>
            </a:pPr>
            <a:r>
              <a:rPr lang="en-US" sz="2000" dirty="0">
                <a:solidFill>
                  <a:srgbClr val="064FBA"/>
                </a:solidFill>
                <a:latin typeface="Calibri" panose="020F0502020204030204" pitchFamily="34" charset="0"/>
                <a:ea typeface="Calibri" panose="020F0502020204030204" pitchFamily="34" charset="0"/>
                <a:cs typeface="Times New Roman" panose="02020603050405020304" pitchFamily="18" charset="0"/>
              </a:rPr>
              <a:t>Participated in DEI training</a:t>
            </a:r>
          </a:p>
          <a:p>
            <a:pPr marL="342900" indent="-342900">
              <a:spcAft>
                <a:spcPts val="800"/>
              </a:spcAft>
              <a:buFont typeface="Arial" panose="020B0604020202020204" pitchFamily="34" charset="0"/>
              <a:buChar char="•"/>
            </a:pPr>
            <a:r>
              <a:rPr lang="en-US" sz="2000" dirty="0">
                <a:solidFill>
                  <a:srgbClr val="064FBA"/>
                </a:solidFill>
                <a:effectLst/>
                <a:latin typeface="Calibri" panose="020F0502020204030204" pitchFamily="34" charset="0"/>
                <a:ea typeface="Calibri" panose="020F0502020204030204" pitchFamily="34" charset="0"/>
                <a:cs typeface="Times New Roman" panose="02020603050405020304" pitchFamily="18" charset="0"/>
              </a:rPr>
              <a:t>De</a:t>
            </a:r>
            <a:r>
              <a:rPr lang="en-US" sz="2000" dirty="0">
                <a:solidFill>
                  <a:srgbClr val="064FBA"/>
                </a:solidFill>
                <a:latin typeface="Calibri" panose="020F0502020204030204" pitchFamily="34" charset="0"/>
                <a:ea typeface="Calibri" panose="020F0502020204030204" pitchFamily="34" charset="0"/>
                <a:cs typeface="Times New Roman" panose="02020603050405020304" pitchFamily="18" charset="0"/>
              </a:rPr>
              <a:t>veloped draft DEI vision statement and pledge </a:t>
            </a:r>
          </a:p>
          <a:p>
            <a:pPr marL="342900" indent="-342900">
              <a:buFont typeface="Arial" panose="020B0604020202020204" pitchFamily="34" charset="0"/>
              <a:buChar char="•"/>
            </a:pPr>
            <a:r>
              <a:rPr lang="en-US" sz="2000" dirty="0">
                <a:solidFill>
                  <a:srgbClr val="064FBA"/>
                </a:solidFill>
                <a:latin typeface="Calibri" panose="020F0502020204030204" pitchFamily="34" charset="0"/>
                <a:ea typeface="Calibri" panose="020F0502020204030204" pitchFamily="34" charset="0"/>
                <a:cs typeface="Times New Roman" panose="02020603050405020304" pitchFamily="18" charset="0"/>
              </a:rPr>
              <a:t>Listened to residents share their experiences, challenges, </a:t>
            </a:r>
          </a:p>
          <a:p>
            <a:pPr indent="344488"/>
            <a:r>
              <a:rPr lang="en-US" sz="2000" dirty="0">
                <a:solidFill>
                  <a:srgbClr val="064FBA"/>
                </a:solidFill>
                <a:latin typeface="Calibri" panose="020F0502020204030204" pitchFamily="34" charset="0"/>
                <a:ea typeface="Calibri" panose="020F0502020204030204" pitchFamily="34" charset="0"/>
                <a:cs typeface="Times New Roman" panose="02020603050405020304" pitchFamily="18" charset="0"/>
              </a:rPr>
              <a:t>and cultural barriers</a:t>
            </a:r>
            <a:endParaRPr lang="en-US" sz="2000" dirty="0">
              <a:solidFill>
                <a:srgbClr val="064FBA"/>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A1C4019-21DC-4F15-9C0F-01C59044CA0D}"/>
              </a:ext>
            </a:extLst>
          </p:cNvPr>
          <p:cNvSpPr txBox="1"/>
          <p:nvPr/>
        </p:nvSpPr>
        <p:spPr>
          <a:xfrm>
            <a:off x="407089" y="3356774"/>
            <a:ext cx="8346753" cy="1441420"/>
          </a:xfrm>
          <a:prstGeom prst="rect">
            <a:avLst/>
          </a:prstGeom>
          <a:solidFill>
            <a:srgbClr val="FFEEB9"/>
          </a:solidFill>
          <a:ln w="38100">
            <a:solidFill>
              <a:srgbClr val="064FBA"/>
            </a:solidFill>
          </a:ln>
        </p:spPr>
        <p:txBody>
          <a:bodyPr wrap="square" rtlCol="0">
            <a:spAutoFit/>
          </a:bodyPr>
          <a:lstStyle/>
          <a:p>
            <a:pPr algn="ctr">
              <a:spcAft>
                <a:spcPts val="800"/>
              </a:spcAft>
            </a:pPr>
            <a:r>
              <a:rPr lang="en-US" sz="2100" b="1" dirty="0">
                <a:solidFill>
                  <a:srgbClr val="064FBA"/>
                </a:solidFill>
                <a:latin typeface="Calibri" panose="020F0502020204030204" pitchFamily="34" charset="0"/>
                <a:cs typeface="Calibri" panose="020F0502020204030204" pitchFamily="34" charset="0"/>
              </a:rPr>
              <a:t>Examined Barriers to Dementia Care, Services, Risk Reduction </a:t>
            </a:r>
          </a:p>
          <a:p>
            <a:r>
              <a:rPr lang="en-US" sz="2000" dirty="0">
                <a:solidFill>
                  <a:srgbClr val="064FBA"/>
                </a:solidFill>
                <a:latin typeface="Calibri" panose="020F0502020204030204" pitchFamily="34" charset="0"/>
                <a:cs typeface="Calibri" panose="020F0502020204030204" pitchFamily="34" charset="0"/>
              </a:rPr>
              <a:t>Reviewed examples of how some populations experience </a:t>
            </a:r>
          </a:p>
          <a:p>
            <a:r>
              <a:rPr lang="en-US" sz="2000" dirty="0">
                <a:solidFill>
                  <a:srgbClr val="064FBA"/>
                </a:solidFill>
                <a:latin typeface="Calibri" panose="020F0502020204030204" pitchFamily="34" charset="0"/>
                <a:cs typeface="Calibri" panose="020F0502020204030204" pitchFamily="34" charset="0"/>
              </a:rPr>
              <a:t>greater societal barriers than others </a:t>
            </a:r>
          </a:p>
          <a:p>
            <a:endParaRPr lang="en-US" sz="2000" dirty="0">
              <a:solidFill>
                <a:srgbClr val="064FBA"/>
              </a:solidFill>
              <a:latin typeface="Calibri" panose="020F0502020204030204" pitchFamily="34" charset="0"/>
              <a:cs typeface="Calibri" panose="020F0502020204030204" pitchFamily="34" charset="0"/>
            </a:endParaRPr>
          </a:p>
        </p:txBody>
      </p:sp>
      <p:pic>
        <p:nvPicPr>
          <p:cNvPr id="13" name="Picture 2">
            <a:extLst>
              <a:ext uri="{FF2B5EF4-FFF2-40B4-BE49-F238E27FC236}">
                <a16:creationId xmlns:a16="http://schemas.microsoft.com/office/drawing/2014/main" id="{9FA36F8B-A086-445C-952D-5A87DA732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604" y="1821578"/>
            <a:ext cx="1421156" cy="1177883"/>
          </a:xfrm>
          <a:prstGeom prst="rect">
            <a:avLst/>
          </a:prstGeom>
          <a:solidFill>
            <a:srgbClr val="FFEEB9"/>
          </a:solidFill>
          <a:ln w="57150">
            <a:solidFill>
              <a:srgbClr val="FFC000"/>
            </a:solidFill>
          </a:ln>
        </p:spPr>
      </p:pic>
      <p:pic>
        <p:nvPicPr>
          <p:cNvPr id="22" name="Picture 6">
            <a:extLst>
              <a:ext uri="{FF2B5EF4-FFF2-40B4-BE49-F238E27FC236}">
                <a16:creationId xmlns:a16="http://schemas.microsoft.com/office/drawing/2014/main" id="{AAB8F420-D8DA-407D-906C-EBB9382F2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2605" y="3820031"/>
            <a:ext cx="1421156" cy="874256"/>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6D47DC4-29C4-4B00-97D6-A8D64A0BCA65}"/>
              </a:ext>
            </a:extLst>
          </p:cNvPr>
          <p:cNvSpPr txBox="1"/>
          <p:nvPr/>
        </p:nvSpPr>
        <p:spPr>
          <a:xfrm>
            <a:off x="1653501" y="36218"/>
            <a:ext cx="4681986" cy="707886"/>
          </a:xfrm>
          <a:prstGeom prst="rect">
            <a:avLst/>
          </a:prstGeom>
        </p:spPr>
        <p:txBody>
          <a:bodyPr wrap="square" rtlCol="0">
            <a:spAutoFit/>
          </a:bodyPr>
          <a:lstStyle/>
          <a:p>
            <a:pPr algn="ctr"/>
            <a:r>
              <a:rPr lang="en-US" sz="2000" b="1" dirty="0">
                <a:solidFill>
                  <a:srgbClr val="FFC000"/>
                </a:solidFill>
                <a:latin typeface="Calibri" panose="020F0502020204030204" pitchFamily="34" charset="0"/>
                <a:cs typeface="Times New Roman" panose="02020603050405020304" pitchFamily="18" charset="0"/>
              </a:rPr>
              <a:t>3. Equitable Access and Care</a:t>
            </a:r>
          </a:p>
          <a:p>
            <a:r>
              <a:rPr lang="en-US" sz="2000" b="1" dirty="0">
                <a:solidFill>
                  <a:srgbClr val="FFC000"/>
                </a:solidFill>
                <a:latin typeface="Calibri" panose="020F0502020204030204" pitchFamily="34" charset="0"/>
                <a:cs typeface="Times New Roman" panose="02020603050405020304" pitchFamily="18" charset="0"/>
              </a:rPr>
              <a:t>Progress and Next Steps (Some Highlights)</a:t>
            </a:r>
          </a:p>
        </p:txBody>
      </p:sp>
      <p:sp>
        <p:nvSpPr>
          <p:cNvPr id="14" name="TextBox 13">
            <a:extLst>
              <a:ext uri="{FF2B5EF4-FFF2-40B4-BE49-F238E27FC236}">
                <a16:creationId xmlns:a16="http://schemas.microsoft.com/office/drawing/2014/main" id="{74DF5C23-62F8-4683-B975-DF43D9392267}"/>
              </a:ext>
            </a:extLst>
          </p:cNvPr>
          <p:cNvSpPr txBox="1"/>
          <p:nvPr/>
        </p:nvSpPr>
        <p:spPr>
          <a:xfrm>
            <a:off x="407090" y="4993761"/>
            <a:ext cx="8363686" cy="1487587"/>
          </a:xfrm>
          <a:prstGeom prst="rect">
            <a:avLst/>
          </a:prstGeom>
          <a:solidFill>
            <a:srgbClr val="FFEEB9"/>
          </a:solidFill>
          <a:ln w="38100">
            <a:solidFill>
              <a:srgbClr val="064FBA"/>
            </a:solidFill>
          </a:ln>
        </p:spPr>
        <p:txBody>
          <a:bodyPr wrap="square" rtlCol="0">
            <a:spAutoFit/>
          </a:bodyPr>
          <a:lstStyle/>
          <a:p>
            <a:pPr algn="ctr">
              <a:spcAft>
                <a:spcPts val="800"/>
              </a:spcAft>
            </a:pPr>
            <a:r>
              <a:rPr lang="en-US" sz="2100" b="1" dirty="0">
                <a:solidFill>
                  <a:srgbClr val="064FBA"/>
                </a:solidFill>
                <a:latin typeface="Calibri" panose="020F0502020204030204" pitchFamily="34" charset="0"/>
                <a:cs typeface="Calibri" panose="020F0502020204030204" pitchFamily="34" charset="0"/>
              </a:rPr>
              <a:t>Will Form and Deploy Equity and Inclusion (EI) Team </a:t>
            </a:r>
          </a:p>
          <a:p>
            <a:r>
              <a:rPr lang="en-US" sz="2000" dirty="0">
                <a:solidFill>
                  <a:srgbClr val="064FBA"/>
                </a:solidFill>
                <a:latin typeface="Calibri" panose="020F0502020204030204" pitchFamily="34" charset="0"/>
                <a:cs typeface="Calibri" panose="020F0502020204030204" pitchFamily="34" charset="0"/>
              </a:rPr>
              <a:t>Will build a diverse team to provide workgroups with </a:t>
            </a:r>
          </a:p>
          <a:p>
            <a:r>
              <a:rPr lang="en-US" sz="2000" dirty="0">
                <a:solidFill>
                  <a:srgbClr val="064FBA"/>
                </a:solidFill>
                <a:latin typeface="Calibri" panose="020F0502020204030204" pitchFamily="34" charset="0"/>
                <a:cs typeface="Calibri" panose="020F0502020204030204" pitchFamily="34" charset="0"/>
              </a:rPr>
              <a:t>collaborative advice on refining policies, plans, activities, </a:t>
            </a:r>
          </a:p>
          <a:p>
            <a:r>
              <a:rPr lang="en-US" sz="2000" dirty="0">
                <a:solidFill>
                  <a:srgbClr val="064FBA"/>
                </a:solidFill>
                <a:latin typeface="Calibri" panose="020F0502020204030204" pitchFamily="34" charset="0"/>
                <a:cs typeface="Calibri" panose="020F0502020204030204" pitchFamily="34" charset="0"/>
              </a:rPr>
              <a:t>programs, or deliverables</a:t>
            </a:r>
          </a:p>
        </p:txBody>
      </p:sp>
      <p:pic>
        <p:nvPicPr>
          <p:cNvPr id="4" name="Picture 3" descr="Exchanging ideas in the boardroom">
            <a:extLst>
              <a:ext uri="{FF2B5EF4-FFF2-40B4-BE49-F238E27FC236}">
                <a16:creationId xmlns:a16="http://schemas.microsoft.com/office/drawing/2014/main" id="{389B9861-6674-4EFF-9F7F-52457371EA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2604" y="5448416"/>
            <a:ext cx="1421156" cy="943054"/>
          </a:xfrm>
          <a:prstGeom prst="rect">
            <a:avLst/>
          </a:prstGeom>
          <a:ln w="57150">
            <a:solidFill>
              <a:srgbClr val="FFC000"/>
            </a:solidFill>
          </a:ln>
        </p:spPr>
      </p:pic>
      <p:pic>
        <p:nvPicPr>
          <p:cNvPr id="15" name="Picture 14" descr="A group of people posing for a photo&#10;&#10;Description automatically generated">
            <a:extLst>
              <a:ext uri="{FF2B5EF4-FFF2-40B4-BE49-F238E27FC236}">
                <a16:creationId xmlns:a16="http://schemas.microsoft.com/office/drawing/2014/main" id="{E1712631-B48F-4C15-92FD-27F5D3FC80C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870"/>
            <a:ext cx="1653500" cy="920932"/>
          </a:xfrm>
          <a:prstGeom prst="rect">
            <a:avLst/>
          </a:prstGeom>
          <a:noFill/>
          <a:ln>
            <a:noFill/>
          </a:ln>
        </p:spPr>
      </p:pic>
    </p:spTree>
    <p:extLst>
      <p:ext uri="{BB962C8B-B14F-4D97-AF65-F5344CB8AC3E}">
        <p14:creationId xmlns:p14="http://schemas.microsoft.com/office/powerpoint/2010/main" val="7972713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6DF49-834D-46C6-9CD3-18EF67CA653E}"/>
              </a:ext>
            </a:extLst>
          </p:cNvPr>
          <p:cNvSpPr>
            <a:spLocks noGrp="1"/>
          </p:cNvSpPr>
          <p:nvPr>
            <p:ph sz="half" idx="1"/>
          </p:nvPr>
        </p:nvSpPr>
        <p:spPr>
          <a:xfrm>
            <a:off x="304800" y="914401"/>
            <a:ext cx="8534400" cy="4525348"/>
          </a:xfrm>
        </p:spPr>
        <p:txBody>
          <a:bodyPr/>
          <a:lstStyle/>
          <a:p>
            <a:pPr marL="0" indent="0">
              <a:buNone/>
            </a:pPr>
            <a:endParaRPr lang="en-US" b="0" dirty="0"/>
          </a:p>
          <a:p>
            <a:pPr marL="0" indent="0">
              <a:buNone/>
            </a:pPr>
            <a:endParaRPr lang="en-US" sz="2000" b="0" dirty="0"/>
          </a:p>
          <a:p>
            <a:pPr marL="0" indent="0">
              <a:buNone/>
            </a:pPr>
            <a:endParaRPr lang="en-US" b="0" dirty="0"/>
          </a:p>
        </p:txBody>
      </p:sp>
      <p:sp>
        <p:nvSpPr>
          <p:cNvPr id="13" name="TextBox 12">
            <a:extLst>
              <a:ext uri="{FF2B5EF4-FFF2-40B4-BE49-F238E27FC236}">
                <a16:creationId xmlns:a16="http://schemas.microsoft.com/office/drawing/2014/main" id="{19CDC909-B3F5-428A-B07E-CAF741DFE2A1}"/>
              </a:ext>
            </a:extLst>
          </p:cNvPr>
          <p:cNvSpPr txBox="1"/>
          <p:nvPr/>
        </p:nvSpPr>
        <p:spPr>
          <a:xfrm>
            <a:off x="741783" y="282322"/>
            <a:ext cx="4145503" cy="523220"/>
          </a:xfrm>
          <a:prstGeom prst="rect">
            <a:avLst/>
          </a:prstGeom>
        </p:spPr>
        <p:txBody>
          <a:bodyPr wrap="square" rtlCol="0">
            <a:spAutoFit/>
          </a:bodyPr>
          <a:lstStyle/>
          <a:p>
            <a:pPr marL="344488" indent="-344488" algn="ctr" defTabSz="914400" eaLnBrk="0" fontAlgn="base" hangingPunct="0">
              <a:spcBef>
                <a:spcPct val="0"/>
              </a:spcBef>
            </a:pPr>
            <a:r>
              <a:rPr lang="en-US" sz="2800" b="1" dirty="0">
                <a:solidFill>
                  <a:srgbClr val="FFC000"/>
                </a:solidFill>
                <a:latin typeface="Calibri" panose="020F0502020204030204" pitchFamily="34" charset="0"/>
                <a:cs typeface="Times New Roman" panose="02020603050405020304" pitchFamily="18" charset="0"/>
              </a:rPr>
              <a:t>4. Physical Infrastructure</a:t>
            </a:r>
          </a:p>
        </p:txBody>
      </p:sp>
      <p:pic>
        <p:nvPicPr>
          <p:cNvPr id="14" name="Picture 13" descr="A picture of a town, showing buildings, a road with a bus, and a sidewalk with pedestrians.">
            <a:extLst>
              <a:ext uri="{FF2B5EF4-FFF2-40B4-BE49-F238E27FC236}">
                <a16:creationId xmlns:a16="http://schemas.microsoft.com/office/drawing/2014/main" id="{BFE9BDC5-9B4D-4782-8EFC-54BBD74784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783" y="1222310"/>
            <a:ext cx="7660433" cy="4217438"/>
          </a:xfrm>
          <a:prstGeom prst="rect">
            <a:avLst/>
          </a:prstGeom>
          <a:noFill/>
          <a:ln w="76200">
            <a:solidFill>
              <a:srgbClr val="FFC000"/>
            </a:solidFill>
          </a:ln>
        </p:spPr>
      </p:pic>
      <p:sp>
        <p:nvSpPr>
          <p:cNvPr id="5" name="TextBox 4">
            <a:extLst>
              <a:ext uri="{FF2B5EF4-FFF2-40B4-BE49-F238E27FC236}">
                <a16:creationId xmlns:a16="http://schemas.microsoft.com/office/drawing/2014/main" id="{91397608-FEC7-4E2C-AD58-ABEBECCBB969}"/>
              </a:ext>
            </a:extLst>
          </p:cNvPr>
          <p:cNvSpPr txBox="1"/>
          <p:nvPr/>
        </p:nvSpPr>
        <p:spPr>
          <a:xfrm>
            <a:off x="640487" y="5579707"/>
            <a:ext cx="7163226" cy="866904"/>
          </a:xfrm>
          <a:prstGeom prst="rect">
            <a:avLst/>
          </a:prstGeom>
        </p:spPr>
        <p:txBody>
          <a:bodyPr wrap="square" rtlCol="0">
            <a:spAutoFit/>
          </a:bodyPr>
          <a:lstStyle/>
          <a:p>
            <a:pPr marL="0" indent="0">
              <a:spcAft>
                <a:spcPts val="1000"/>
              </a:spcAft>
              <a:buFont typeface="Wingdings" pitchFamily="2" charset="2"/>
              <a:buNone/>
            </a:pPr>
            <a:r>
              <a:rPr lang="en-US" sz="1400" b="1" dirty="0">
                <a:solidFill>
                  <a:srgbClr val="000099"/>
                </a:solidFill>
                <a:latin typeface="Calibri" panose="020F0502020204030204" pitchFamily="34" charset="0"/>
                <a:cs typeface="Calibri" panose="020F0502020204030204" pitchFamily="34" charset="0"/>
              </a:rPr>
              <a:t>Workstream Lead</a:t>
            </a:r>
            <a:r>
              <a:rPr lang="en-US" sz="1400" dirty="0">
                <a:solidFill>
                  <a:srgbClr val="000099"/>
                </a:solidFill>
                <a:latin typeface="Calibri" panose="020F0502020204030204" pitchFamily="34" charset="0"/>
                <a:cs typeface="Calibri" panose="020F0502020204030204" pitchFamily="34" charset="0"/>
              </a:rPr>
              <a:t> </a:t>
            </a:r>
          </a:p>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Secretary Elizabeth C. Chen, PhD, MBA, MPH, Council Chair </a:t>
            </a:r>
            <a:r>
              <a:rPr lang="en-US" sz="1400" dirty="0">
                <a:effectLst/>
                <a:latin typeface="Calibri" panose="020F0502020204030204" pitchFamily="34" charset="0"/>
                <a:ea typeface="Calibri" panose="020F0502020204030204" pitchFamily="34" charset="0"/>
                <a:cs typeface="Calibri" panose="020F0502020204030204" pitchFamily="34" charset="0"/>
              </a:rPr>
              <a:t>- Secretary, Massachusetts Executive Office of Elder Affairs  </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8694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6DF49-834D-46C6-9CD3-18EF67CA653E}"/>
              </a:ext>
            </a:extLst>
          </p:cNvPr>
          <p:cNvSpPr>
            <a:spLocks noGrp="1"/>
          </p:cNvSpPr>
          <p:nvPr>
            <p:ph sz="half" idx="1"/>
          </p:nvPr>
        </p:nvSpPr>
        <p:spPr>
          <a:xfrm>
            <a:off x="304800" y="914400"/>
            <a:ext cx="8534400" cy="4876801"/>
          </a:xfrm>
        </p:spPr>
        <p:txBody>
          <a:bodyPr/>
          <a:lstStyle/>
          <a:p>
            <a:pPr marL="0" indent="0">
              <a:buNone/>
            </a:pPr>
            <a:endParaRPr lang="en-US" b="0" dirty="0"/>
          </a:p>
          <a:p>
            <a:pPr marL="0" indent="0">
              <a:buNone/>
            </a:pPr>
            <a:endParaRPr lang="en-US" sz="2000" b="0" dirty="0"/>
          </a:p>
          <a:p>
            <a:pPr marL="0" indent="0">
              <a:buNone/>
            </a:pPr>
            <a:endParaRPr lang="en-US" b="0" dirty="0"/>
          </a:p>
        </p:txBody>
      </p:sp>
      <p:sp>
        <p:nvSpPr>
          <p:cNvPr id="11" name="TextBox 10">
            <a:extLst>
              <a:ext uri="{FF2B5EF4-FFF2-40B4-BE49-F238E27FC236}">
                <a16:creationId xmlns:a16="http://schemas.microsoft.com/office/drawing/2014/main" id="{4375CE7C-11E4-4CEC-96AF-A5BAFE1F4DE7}"/>
              </a:ext>
            </a:extLst>
          </p:cNvPr>
          <p:cNvSpPr txBox="1"/>
          <p:nvPr/>
        </p:nvSpPr>
        <p:spPr>
          <a:xfrm>
            <a:off x="288596" y="1105761"/>
            <a:ext cx="8513935" cy="1210588"/>
          </a:xfrm>
          <a:prstGeom prst="rect">
            <a:avLst/>
          </a:prstGeom>
          <a:solidFill>
            <a:srgbClr val="FFEEB9"/>
          </a:solidFill>
          <a:ln w="38100">
            <a:solidFill>
              <a:srgbClr val="064FBA"/>
            </a:solidFill>
          </a:ln>
        </p:spPr>
        <p:txBody>
          <a:bodyPr wrap="square" rtlCol="0">
            <a:spAutoFit/>
          </a:bodyPr>
          <a:lstStyle/>
          <a:p>
            <a:pPr algn="ctr">
              <a:spcAft>
                <a:spcPts val="800"/>
              </a:spcAft>
            </a:pPr>
            <a:r>
              <a:rPr lang="en-US" sz="2100" b="1" dirty="0">
                <a:solidFill>
                  <a:srgbClr val="064FBA"/>
                </a:solidFill>
                <a:latin typeface="Calibri" panose="020F0502020204030204" pitchFamily="34" charset="0"/>
                <a:cs typeface="Times New Roman" panose="02020603050405020304" pitchFamily="18" charset="0"/>
              </a:rPr>
              <a:t>   Published Guide to Promote Age- and Dementia-Friendly (AF/DF) Design</a:t>
            </a:r>
            <a:endParaRPr lang="en-US" sz="2100" b="1" dirty="0">
              <a:solidFill>
                <a:srgbClr val="064FBA"/>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r>
              <a:rPr lang="en-US" sz="2000" dirty="0">
                <a:solidFill>
                  <a:srgbClr val="064FBA"/>
                </a:solidFill>
                <a:latin typeface="Calibri" panose="020F0502020204030204" pitchFamily="34" charset="0"/>
                <a:cs typeface="Times New Roman" panose="02020603050405020304" pitchFamily="18" charset="0"/>
              </a:rPr>
              <a:t>Distributed a </a:t>
            </a:r>
            <a:r>
              <a:rPr lang="en-US" sz="2000" b="1" dirty="0">
                <a:solidFill>
                  <a:srgbClr val="064FBA"/>
                </a:solidFill>
                <a:latin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guide</a:t>
            </a:r>
            <a:r>
              <a:rPr lang="en-US" sz="2000" dirty="0">
                <a:solidFill>
                  <a:srgbClr val="064FBA"/>
                </a:solidFill>
                <a:latin typeface="Calibri" panose="020F0502020204030204" pitchFamily="34" charset="0"/>
                <a:cs typeface="Times New Roman" panose="02020603050405020304" pitchFamily="18" charset="0"/>
              </a:rPr>
              <a:t> to state and municipal government officials, </a:t>
            </a:r>
          </a:p>
          <a:p>
            <a:r>
              <a:rPr lang="en-US" sz="2000" dirty="0">
                <a:solidFill>
                  <a:srgbClr val="064FBA"/>
                </a:solidFill>
                <a:latin typeface="Calibri" panose="020F0502020204030204" pitchFamily="34" charset="0"/>
                <a:cs typeface="Times New Roman" panose="02020603050405020304" pitchFamily="18" charset="0"/>
              </a:rPr>
              <a:t>architects, planners, and many other stakeholders </a:t>
            </a:r>
          </a:p>
          <a:p>
            <a:endParaRPr lang="en-US" sz="500" b="1"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88F0821F-32C4-4B62-8DAA-E469120DB308}"/>
              </a:ext>
            </a:extLst>
          </p:cNvPr>
          <p:cNvSpPr txBox="1"/>
          <p:nvPr/>
        </p:nvSpPr>
        <p:spPr>
          <a:xfrm>
            <a:off x="296747" y="2507710"/>
            <a:ext cx="8505784" cy="1118255"/>
          </a:xfrm>
          <a:prstGeom prst="rect">
            <a:avLst/>
          </a:prstGeom>
          <a:solidFill>
            <a:srgbClr val="FFEEB9"/>
          </a:solidFill>
          <a:ln w="38100">
            <a:solidFill>
              <a:srgbClr val="064FBA"/>
            </a:solidFill>
          </a:ln>
        </p:spPr>
        <p:txBody>
          <a:bodyPr wrap="square" rtlCol="0">
            <a:spAutoFit/>
          </a:bodyPr>
          <a:lstStyle/>
          <a:p>
            <a:pPr>
              <a:spcAft>
                <a:spcPts val="800"/>
              </a:spcAft>
            </a:pPr>
            <a:r>
              <a:rPr lang="en-US" sz="2000" b="1" dirty="0">
                <a:solidFill>
                  <a:srgbClr val="064FBA"/>
                </a:solidFill>
                <a:latin typeface="Calibri" panose="020F0502020204030204" pitchFamily="34" charset="0"/>
                <a:cs typeface="Times New Roman" panose="02020603050405020304" pitchFamily="18" charset="0"/>
              </a:rPr>
              <a:t>      Improved Stakeholder Awareness and Understanding</a:t>
            </a:r>
          </a:p>
          <a:p>
            <a:r>
              <a:rPr lang="en-US" sz="2000" dirty="0">
                <a:solidFill>
                  <a:srgbClr val="064FBA"/>
                </a:solidFill>
                <a:latin typeface="Calibri" panose="020F0502020204030204" pitchFamily="34" charset="0"/>
                <a:cs typeface="Times New Roman" panose="02020603050405020304" pitchFamily="18" charset="0"/>
              </a:rPr>
              <a:t>Delivered presentations and led discussions with numerous </a:t>
            </a:r>
          </a:p>
          <a:p>
            <a:r>
              <a:rPr lang="en-US" sz="2000" dirty="0">
                <a:solidFill>
                  <a:srgbClr val="064FBA"/>
                </a:solidFill>
                <a:latin typeface="Calibri" panose="020F0502020204030204" pitchFamily="34" charset="0"/>
                <a:cs typeface="Times New Roman" panose="02020603050405020304" pitchFamily="18" charset="0"/>
              </a:rPr>
              <a:t>stakeholder organizations</a:t>
            </a:r>
            <a:endParaRPr lang="en-US" sz="2000" dirty="0">
              <a:solidFill>
                <a:srgbClr val="064FBA"/>
              </a:solidFill>
              <a:latin typeface="Calibri" panose="020F0502020204030204" pitchFamily="34" charset="0"/>
              <a:cs typeface="Calibri" panose="020F0502020204030204" pitchFamily="34" charset="0"/>
            </a:endParaRPr>
          </a:p>
        </p:txBody>
      </p:sp>
      <p:pic>
        <p:nvPicPr>
          <p:cNvPr id="15" name="Picture 2">
            <a:extLst>
              <a:ext uri="{FF2B5EF4-FFF2-40B4-BE49-F238E27FC236}">
                <a16:creationId xmlns:a16="http://schemas.microsoft.com/office/drawing/2014/main" id="{6EC302CF-0EDA-43DD-83B2-135E6C324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682" y="1552024"/>
            <a:ext cx="1040080" cy="616979"/>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A4ABE5E7-225E-4CF1-8F10-2A2349C04B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9629" y="2636574"/>
            <a:ext cx="1040080" cy="786037"/>
          </a:xfrm>
          <a:prstGeom prst="rect">
            <a:avLst/>
          </a:prstGeom>
          <a:noFill/>
          <a:ln w="57150">
            <a:solidFill>
              <a:srgbClr val="FFC000"/>
            </a:solidFill>
          </a:ln>
          <a:extLst>
            <a:ext uri="{909E8E84-426E-40DD-AFC4-6F175D3DCCD1}">
              <a14:hiddenFill xmlns:a14="http://schemas.microsoft.com/office/drawing/2010/main">
                <a:solidFill>
                  <a:srgbClr val="FFFFFF"/>
                </a:solidFill>
              </a14:hiddenFill>
            </a:ext>
          </a:extLst>
        </p:spPr>
      </p:pic>
      <p:pic>
        <p:nvPicPr>
          <p:cNvPr id="17" name="Picture 16" descr="A picture of a town, showing buildings, a road with a bus, and a sidewalk with pedestrians.">
            <a:extLst>
              <a:ext uri="{FF2B5EF4-FFF2-40B4-BE49-F238E27FC236}">
                <a16:creationId xmlns:a16="http://schemas.microsoft.com/office/drawing/2014/main" id="{77FD1B1C-4DFB-438E-B867-EA0C108D783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418253" cy="914400"/>
          </a:xfrm>
          <a:prstGeom prst="rect">
            <a:avLst/>
          </a:prstGeom>
          <a:noFill/>
          <a:ln>
            <a:noFill/>
          </a:ln>
        </p:spPr>
      </p:pic>
      <p:sp>
        <p:nvSpPr>
          <p:cNvPr id="18" name="TextBox 17">
            <a:extLst>
              <a:ext uri="{FF2B5EF4-FFF2-40B4-BE49-F238E27FC236}">
                <a16:creationId xmlns:a16="http://schemas.microsoft.com/office/drawing/2014/main" id="{67C67DDF-5A79-49F3-9223-A84C66A67E4A}"/>
              </a:ext>
            </a:extLst>
          </p:cNvPr>
          <p:cNvSpPr txBox="1"/>
          <p:nvPr/>
        </p:nvSpPr>
        <p:spPr>
          <a:xfrm>
            <a:off x="1418253" y="80770"/>
            <a:ext cx="4671018" cy="707886"/>
          </a:xfrm>
          <a:prstGeom prst="rect">
            <a:avLst/>
          </a:prstGeom>
        </p:spPr>
        <p:txBody>
          <a:bodyPr wrap="square" rtlCol="0">
            <a:spAutoFit/>
          </a:bodyPr>
          <a:lstStyle/>
          <a:p>
            <a:pPr algn="ctr"/>
            <a:r>
              <a:rPr lang="en-US" sz="2000" b="1" dirty="0">
                <a:solidFill>
                  <a:srgbClr val="FFC000"/>
                </a:solidFill>
                <a:latin typeface="Calibri" panose="020F0502020204030204" pitchFamily="34" charset="0"/>
                <a:cs typeface="Times New Roman" panose="02020603050405020304" pitchFamily="18" charset="0"/>
              </a:rPr>
              <a:t>4. Physical Infrastructure</a:t>
            </a:r>
          </a:p>
          <a:p>
            <a:r>
              <a:rPr lang="en-US" sz="2000" b="1" dirty="0">
                <a:solidFill>
                  <a:srgbClr val="FFC000"/>
                </a:solidFill>
                <a:latin typeface="Calibri" panose="020F0502020204030204" pitchFamily="34" charset="0"/>
                <a:cs typeface="Times New Roman" panose="02020603050405020304" pitchFamily="18" charset="0"/>
              </a:rPr>
              <a:t>Progress and Next Steps (Some Highlights)</a:t>
            </a:r>
          </a:p>
        </p:txBody>
      </p:sp>
      <p:sp>
        <p:nvSpPr>
          <p:cNvPr id="2" name="TextBox 1">
            <a:extLst>
              <a:ext uri="{FF2B5EF4-FFF2-40B4-BE49-F238E27FC236}">
                <a16:creationId xmlns:a16="http://schemas.microsoft.com/office/drawing/2014/main" id="{2E7D0E9C-9201-44FB-A77B-2FA9630E269F}"/>
              </a:ext>
            </a:extLst>
          </p:cNvPr>
          <p:cNvSpPr txBox="1"/>
          <p:nvPr/>
        </p:nvSpPr>
        <p:spPr>
          <a:xfrm>
            <a:off x="1054359" y="6354147"/>
            <a:ext cx="45719" cy="461665"/>
          </a:xfrm>
          <a:prstGeom prst="rect">
            <a:avLst/>
          </a:prstGeom>
        </p:spPr>
        <p:txBody>
          <a:bodyPr wrap="square" rtlCol="0">
            <a:spAutoFit/>
          </a:bodyPr>
          <a:lstStyle/>
          <a:p>
            <a:pPr marL="0" indent="0">
              <a:buFont typeface="Wingdings" pitchFamily="2" charset="2"/>
              <a:buNone/>
            </a:pPr>
            <a:endParaRPr lang="en-US" sz="2400" dirty="0">
              <a:solidFill>
                <a:schemeClr val="dk1"/>
              </a:solidFill>
              <a:latin typeface="Book Antiqua" pitchFamily="18" charset="0"/>
            </a:endParaRPr>
          </a:p>
        </p:txBody>
      </p:sp>
      <p:sp>
        <p:nvSpPr>
          <p:cNvPr id="21" name="TextBox 20">
            <a:extLst>
              <a:ext uri="{FF2B5EF4-FFF2-40B4-BE49-F238E27FC236}">
                <a16:creationId xmlns:a16="http://schemas.microsoft.com/office/drawing/2014/main" id="{24FC5367-B9D0-4843-818F-48B1802223E7}"/>
              </a:ext>
            </a:extLst>
          </p:cNvPr>
          <p:cNvSpPr txBox="1"/>
          <p:nvPr/>
        </p:nvSpPr>
        <p:spPr>
          <a:xfrm>
            <a:off x="288596" y="3795568"/>
            <a:ext cx="8520418" cy="1210588"/>
          </a:xfrm>
          <a:prstGeom prst="rect">
            <a:avLst/>
          </a:prstGeom>
          <a:solidFill>
            <a:srgbClr val="FFEEB9"/>
          </a:solidFill>
          <a:ln w="38100">
            <a:solidFill>
              <a:srgbClr val="064FBA"/>
            </a:solidFill>
          </a:ln>
        </p:spPr>
        <p:txBody>
          <a:bodyPr wrap="square" rtlCol="0">
            <a:spAutoFit/>
          </a:bodyPr>
          <a:lstStyle/>
          <a:p>
            <a:pPr>
              <a:spcAft>
                <a:spcPts val="800"/>
              </a:spcAft>
            </a:pPr>
            <a:r>
              <a:rPr lang="en-US" sz="2100" b="1" dirty="0">
                <a:solidFill>
                  <a:srgbClr val="064FBA"/>
                </a:solidFill>
                <a:latin typeface="Calibri" panose="020F0502020204030204" pitchFamily="34" charset="0"/>
                <a:cs typeface="Times New Roman" panose="02020603050405020304" pitchFamily="18" charset="0"/>
              </a:rPr>
              <a:t>      Promoted AF/DF Design for Municipal Construction Projects</a:t>
            </a:r>
          </a:p>
          <a:p>
            <a:r>
              <a:rPr lang="en-US" sz="2000" dirty="0">
                <a:solidFill>
                  <a:srgbClr val="064FBA"/>
                </a:solidFill>
                <a:latin typeface="Calibri" panose="020F0502020204030204" pitchFamily="34" charset="0"/>
                <a:cs typeface="Times New Roman" panose="02020603050405020304" pitchFamily="18" charset="0"/>
              </a:rPr>
              <a:t>Distributed the guide to Council on Aging Directors that are planning </a:t>
            </a:r>
          </a:p>
          <a:p>
            <a:r>
              <a:rPr lang="en-US" sz="2000" dirty="0">
                <a:solidFill>
                  <a:srgbClr val="064FBA"/>
                </a:solidFill>
                <a:latin typeface="Calibri" panose="020F0502020204030204" pitchFamily="34" charset="0"/>
                <a:cs typeface="Times New Roman" panose="02020603050405020304" pitchFamily="18" charset="0"/>
              </a:rPr>
              <a:t>public facility construction and renovation projects</a:t>
            </a:r>
          </a:p>
          <a:p>
            <a:endParaRPr lang="en-US" sz="500" dirty="0">
              <a:solidFill>
                <a:srgbClr val="064FBA"/>
              </a:solidFill>
              <a:latin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3348143A-59D5-43F4-BFF8-2EB9F48D5312}"/>
              </a:ext>
            </a:extLst>
          </p:cNvPr>
          <p:cNvSpPr txBox="1"/>
          <p:nvPr/>
        </p:nvSpPr>
        <p:spPr>
          <a:xfrm>
            <a:off x="296747" y="5168153"/>
            <a:ext cx="8550604" cy="1133644"/>
          </a:xfrm>
          <a:prstGeom prst="rect">
            <a:avLst/>
          </a:prstGeom>
          <a:solidFill>
            <a:srgbClr val="FFEEB9"/>
          </a:solidFill>
          <a:ln w="38100">
            <a:solidFill>
              <a:srgbClr val="064FBA"/>
            </a:solidFill>
          </a:ln>
        </p:spPr>
        <p:txBody>
          <a:bodyPr wrap="square" rtlCol="0">
            <a:spAutoFit/>
          </a:bodyPr>
          <a:lstStyle/>
          <a:p>
            <a:pPr>
              <a:spcAft>
                <a:spcPts val="800"/>
              </a:spcAft>
              <a:buSzPct val="100000"/>
            </a:pPr>
            <a:r>
              <a:rPr lang="en-US" sz="2000" b="1" dirty="0">
                <a:solidFill>
                  <a:srgbClr val="064FBA"/>
                </a:solidFill>
                <a:latin typeface="Calibri" panose="020F0502020204030204" pitchFamily="34" charset="0"/>
                <a:cs typeface="Times New Roman" panose="02020603050405020304" pitchFamily="18" charset="0"/>
              </a:rPr>
              <a:t>      </a:t>
            </a:r>
            <a:r>
              <a:rPr lang="en-US" sz="2100" b="1" dirty="0">
                <a:solidFill>
                  <a:srgbClr val="064FBA"/>
                </a:solidFill>
                <a:latin typeface="Calibri" panose="020F0502020204030204" pitchFamily="34" charset="0"/>
                <a:cs typeface="Times New Roman" panose="02020603050405020304" pitchFamily="18" charset="0"/>
              </a:rPr>
              <a:t>Began Efforts to Include AF/DF Characteristics in State Procurements</a:t>
            </a:r>
          </a:p>
          <a:p>
            <a:pPr>
              <a:buSzPct val="100000"/>
            </a:pPr>
            <a:r>
              <a:rPr lang="en-US" sz="2000" dirty="0">
                <a:solidFill>
                  <a:srgbClr val="064FBA"/>
                </a:solidFill>
                <a:latin typeface="Calibri" panose="020F0502020204030204" pitchFamily="34" charset="0"/>
                <a:cs typeface="Times New Roman" panose="02020603050405020304" pitchFamily="18" charset="0"/>
              </a:rPr>
              <a:t>Began discussions with state officials to incorporate AF/DF </a:t>
            </a:r>
          </a:p>
          <a:p>
            <a:pPr>
              <a:spcAft>
                <a:spcPts val="2000"/>
              </a:spcAft>
              <a:buSzPct val="100000"/>
            </a:pPr>
            <a:r>
              <a:rPr lang="en-US" sz="2000" dirty="0">
                <a:solidFill>
                  <a:srgbClr val="064FBA"/>
                </a:solidFill>
                <a:latin typeface="Calibri" panose="020F0502020204030204" pitchFamily="34" charset="0"/>
                <a:cs typeface="Times New Roman" panose="02020603050405020304" pitchFamily="18" charset="0"/>
              </a:rPr>
              <a:t>elements in future state procurements</a:t>
            </a:r>
          </a:p>
        </p:txBody>
      </p:sp>
      <p:sp>
        <p:nvSpPr>
          <p:cNvPr id="16" name="AutoShape 2" descr="Under Construction Barrier icon">
            <a:extLst>
              <a:ext uri="{FF2B5EF4-FFF2-40B4-BE49-F238E27FC236}">
                <a16:creationId xmlns:a16="http://schemas.microsoft.com/office/drawing/2014/main" id="{C536083D-43DB-494A-8EE3-4DA1A136A5D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AutoShape 4" descr="Under Construction Barrier icon">
            <a:extLst>
              <a:ext uri="{FF2B5EF4-FFF2-40B4-BE49-F238E27FC236}">
                <a16:creationId xmlns:a16="http://schemas.microsoft.com/office/drawing/2014/main" id="{2FE2BCBE-A6E7-4B78-96B3-C20040B1E1FE}"/>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5" name="Picture 24" descr="A picture containing logo&#10;&#10;Description automatically generated">
            <a:extLst>
              <a:ext uri="{FF2B5EF4-FFF2-40B4-BE49-F238E27FC236}">
                <a16:creationId xmlns:a16="http://schemas.microsoft.com/office/drawing/2014/main" id="{229EFCC5-CE08-4943-B611-AE4BC246EA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630" y="3913071"/>
            <a:ext cx="1040080" cy="998548"/>
          </a:xfrm>
          <a:prstGeom prst="rect">
            <a:avLst/>
          </a:prstGeom>
        </p:spPr>
      </p:pic>
      <p:pic>
        <p:nvPicPr>
          <p:cNvPr id="27" name="Picture 26" descr="Shape&#10;&#10;Description automatically generated with low confidence">
            <a:extLst>
              <a:ext uri="{FF2B5EF4-FFF2-40B4-BE49-F238E27FC236}">
                <a16:creationId xmlns:a16="http://schemas.microsoft.com/office/drawing/2014/main" id="{D4FE9BCF-D94F-454E-A516-657629C6FD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2406" y="5604710"/>
            <a:ext cx="628632" cy="594972"/>
          </a:xfrm>
          <a:prstGeom prst="rect">
            <a:avLst/>
          </a:prstGeom>
          <a:solidFill>
            <a:schemeClr val="bg1"/>
          </a:solidFill>
          <a:ln w="57150">
            <a:solidFill>
              <a:srgbClr val="FFC000"/>
            </a:solidFill>
          </a:ln>
        </p:spPr>
      </p:pic>
    </p:spTree>
    <p:extLst>
      <p:ext uri="{BB962C8B-B14F-4D97-AF65-F5344CB8AC3E}">
        <p14:creationId xmlns:p14="http://schemas.microsoft.com/office/powerpoint/2010/main" val="31831749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6DF49-834D-46C6-9CD3-18EF67CA653E}"/>
              </a:ext>
            </a:extLst>
          </p:cNvPr>
          <p:cNvSpPr>
            <a:spLocks noGrp="1"/>
          </p:cNvSpPr>
          <p:nvPr>
            <p:ph sz="half" idx="1"/>
          </p:nvPr>
        </p:nvSpPr>
        <p:spPr>
          <a:xfrm>
            <a:off x="304800" y="914400"/>
            <a:ext cx="8534400" cy="4876801"/>
          </a:xfrm>
        </p:spPr>
        <p:txBody>
          <a:bodyPr/>
          <a:lstStyle/>
          <a:p>
            <a:pPr marL="0" indent="0">
              <a:buNone/>
            </a:pPr>
            <a:endParaRPr lang="en-US" b="0" dirty="0"/>
          </a:p>
          <a:p>
            <a:pPr marL="0" indent="0">
              <a:buNone/>
            </a:pPr>
            <a:endParaRPr lang="en-US" sz="2000" b="0" dirty="0"/>
          </a:p>
          <a:p>
            <a:pPr marL="0" indent="0">
              <a:buNone/>
            </a:pPr>
            <a:endParaRPr lang="en-US" b="0" dirty="0"/>
          </a:p>
        </p:txBody>
      </p:sp>
      <p:sp>
        <p:nvSpPr>
          <p:cNvPr id="8" name="TextBox 7">
            <a:extLst>
              <a:ext uri="{FF2B5EF4-FFF2-40B4-BE49-F238E27FC236}">
                <a16:creationId xmlns:a16="http://schemas.microsoft.com/office/drawing/2014/main" id="{54EA9F34-AD22-4BD8-BEA4-C491ED42982A}"/>
              </a:ext>
            </a:extLst>
          </p:cNvPr>
          <p:cNvSpPr txBox="1"/>
          <p:nvPr/>
        </p:nvSpPr>
        <p:spPr>
          <a:xfrm>
            <a:off x="835739" y="212007"/>
            <a:ext cx="6617111" cy="523220"/>
          </a:xfrm>
          <a:prstGeom prst="rect">
            <a:avLst/>
          </a:prstGeom>
        </p:spPr>
        <p:txBody>
          <a:bodyPr wrap="square" rtlCol="0">
            <a:spAutoFit/>
          </a:bodyPr>
          <a:lstStyle/>
          <a:p>
            <a:r>
              <a:rPr lang="en-US" sz="2800" b="1" dirty="0">
                <a:solidFill>
                  <a:srgbClr val="FFC000"/>
                </a:solidFill>
                <a:latin typeface="Calibri" panose="020F0502020204030204" pitchFamily="34" charset="0"/>
                <a:cs typeface="Times New Roman" panose="02020603050405020304" pitchFamily="18" charset="0"/>
              </a:rPr>
              <a:t>5. Public Health Infrastructure</a:t>
            </a:r>
          </a:p>
        </p:txBody>
      </p:sp>
      <p:pic>
        <p:nvPicPr>
          <p:cNvPr id="13" name="Picture 12" descr="Logo&#10;&#10;Description automatically generated">
            <a:extLst>
              <a:ext uri="{FF2B5EF4-FFF2-40B4-BE49-F238E27FC236}">
                <a16:creationId xmlns:a16="http://schemas.microsoft.com/office/drawing/2014/main" id="{D379AF02-3204-4884-86CF-F642905F9D8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813" y="1170382"/>
            <a:ext cx="7716416" cy="4364835"/>
          </a:xfrm>
          <a:prstGeom prst="rect">
            <a:avLst/>
          </a:prstGeom>
          <a:noFill/>
          <a:ln w="76200">
            <a:solidFill>
              <a:srgbClr val="FFD03B"/>
            </a:solidFill>
          </a:ln>
        </p:spPr>
      </p:pic>
      <p:sp>
        <p:nvSpPr>
          <p:cNvPr id="5" name="TextBox 4">
            <a:extLst>
              <a:ext uri="{FF2B5EF4-FFF2-40B4-BE49-F238E27FC236}">
                <a16:creationId xmlns:a16="http://schemas.microsoft.com/office/drawing/2014/main" id="{F21F71FC-33FD-4DB7-8F85-C7B0B37C068A}"/>
              </a:ext>
            </a:extLst>
          </p:cNvPr>
          <p:cNvSpPr txBox="1"/>
          <p:nvPr/>
        </p:nvSpPr>
        <p:spPr>
          <a:xfrm>
            <a:off x="534689" y="5617870"/>
            <a:ext cx="7163226" cy="651460"/>
          </a:xfrm>
          <a:prstGeom prst="rect">
            <a:avLst/>
          </a:prstGeom>
        </p:spPr>
        <p:txBody>
          <a:bodyPr wrap="square" rtlCol="0">
            <a:spAutoFit/>
          </a:bodyPr>
          <a:lstStyle/>
          <a:p>
            <a:pPr marL="0" indent="0">
              <a:spcAft>
                <a:spcPts val="1000"/>
              </a:spcAft>
              <a:buFont typeface="Wingdings" pitchFamily="2" charset="2"/>
              <a:buNone/>
            </a:pPr>
            <a:r>
              <a:rPr lang="en-US" sz="1400" b="1" dirty="0">
                <a:solidFill>
                  <a:srgbClr val="000099"/>
                </a:solidFill>
                <a:latin typeface="Calibri" panose="020F0502020204030204" pitchFamily="34" charset="0"/>
                <a:cs typeface="Calibri" panose="020F0502020204030204" pitchFamily="34" charset="0"/>
              </a:rPr>
              <a:t>Workstream Lead(s)</a:t>
            </a:r>
            <a:r>
              <a:rPr lang="en-US" sz="1400" dirty="0">
                <a:solidFill>
                  <a:srgbClr val="000099"/>
                </a:solidFill>
                <a:latin typeface="Calibri" panose="020F0502020204030204" pitchFamily="34" charset="0"/>
                <a:cs typeface="Calibri" panose="020F0502020204030204" pitchFamily="34" charset="0"/>
              </a:rPr>
              <a:t> </a:t>
            </a:r>
          </a:p>
          <a:p>
            <a:pPr marL="0" marR="0">
              <a:spcBef>
                <a:spcPts val="0"/>
              </a:spcBef>
              <a:spcAft>
                <a:spcPts val="0"/>
              </a:spcAft>
            </a:pPr>
            <a:r>
              <a:rPr lang="en-US" sz="1400" b="1" dirty="0">
                <a:effectLst/>
                <a:latin typeface="Calibri" panose="020F0502020204030204" pitchFamily="34" charset="0"/>
                <a:ea typeface="Calibri" panose="020F0502020204030204" pitchFamily="34" charset="0"/>
                <a:cs typeface="Calibri" panose="020F0502020204030204" pitchFamily="34" charset="0"/>
              </a:rPr>
              <a:t>To be determined</a:t>
            </a:r>
          </a:p>
        </p:txBody>
      </p:sp>
    </p:spTree>
    <p:extLst>
      <p:ext uri="{BB962C8B-B14F-4D97-AF65-F5344CB8AC3E}">
        <p14:creationId xmlns:p14="http://schemas.microsoft.com/office/powerpoint/2010/main" val="16304065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030" y="1461807"/>
            <a:ext cx="8365608" cy="3679662"/>
          </a:xfrm>
          <a:prstGeom prst="rect">
            <a:avLst/>
          </a:prstGeom>
        </p:spPr>
        <p:txBody>
          <a:bodyPr wrap="square" rtlCol="0">
            <a:spAutoFit/>
          </a:bodyPr>
          <a:lstStyle/>
          <a:p>
            <a:pPr marL="457200" marR="0" lvl="0" indent="-457200" algn="l" defTabSz="914400" rtl="0" eaLnBrk="1" fontAlgn="auto" latinLnBrk="0" hangingPunct="1">
              <a:lnSpc>
                <a:spcPct val="107000"/>
              </a:lnSpc>
              <a:spcBef>
                <a:spcPts val="0"/>
              </a:spcBef>
              <a:spcAft>
                <a:spcPts val="2000"/>
              </a:spcAft>
              <a:buClr>
                <a:srgbClr val="000000"/>
              </a:buClr>
              <a:buSzPct val="100000"/>
              <a:buFont typeface="+mj-lt"/>
              <a:buAutoNum type="arabicPeriod"/>
              <a:tabLst/>
              <a:defRPr/>
            </a:pPr>
            <a:r>
              <a:rPr kumimoji="0" lang="en-US" sz="2300" b="1" i="0" u="none" strike="noStrike" kern="1200" cap="none" spc="0" normalizeH="0" baseline="0" noProof="0" dirty="0">
                <a:ln>
                  <a:noFill/>
                </a:ln>
                <a:solidFill>
                  <a:srgbClr val="000000"/>
                </a:solidFill>
                <a:effectLst/>
                <a:uLnTx/>
                <a:uFillTx/>
                <a:latin typeface="Calibri" panose="020F0502020204030204" pitchFamily="34" charset="0"/>
                <a:ea typeface="+mn-ea"/>
                <a:cs typeface="Times New Roman" panose="02020603050405020304" pitchFamily="18" charset="0"/>
              </a:rPr>
              <a:t>Welcome, Logistics, Introductions </a:t>
            </a:r>
            <a:r>
              <a:rPr lang="en-US" sz="2300" b="1" i="1" dirty="0">
                <a:solidFill>
                  <a:srgbClr val="0070C0"/>
                </a:solidFill>
                <a:latin typeface="Calibri" panose="020F0502020204030204" pitchFamily="34" charset="0"/>
                <a:cs typeface="Times New Roman" panose="02020603050405020304" pitchFamily="18" charset="0"/>
              </a:rPr>
              <a:t>(10 min)</a:t>
            </a:r>
          </a:p>
          <a:p>
            <a:pPr marL="457200" indent="-457200" defTabSz="914400">
              <a:lnSpc>
                <a:spcPct val="107000"/>
              </a:lnSpc>
              <a:spcAft>
                <a:spcPts val="2000"/>
              </a:spcAft>
              <a:buClr>
                <a:srgbClr val="000000"/>
              </a:buClr>
              <a:buSzPct val="100000"/>
              <a:buFont typeface="+mj-lt"/>
              <a:buAutoNum type="arabicPeriod"/>
              <a:defRPr/>
            </a:pPr>
            <a:r>
              <a:rPr lang="en-US" sz="23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Open Meeting Law &amp; Conflict of Interest Refresher </a:t>
            </a:r>
            <a:r>
              <a:rPr lang="en-US" sz="2300" b="1" i="1" dirty="0">
                <a:solidFill>
                  <a:srgbClr val="0070C0"/>
                </a:solidFill>
                <a:latin typeface="Calibri" panose="020F0502020204030204" pitchFamily="34" charset="0"/>
                <a:cs typeface="Times New Roman" panose="02020603050405020304" pitchFamily="18" charset="0"/>
              </a:rPr>
              <a:t>(5 min)</a:t>
            </a:r>
          </a:p>
          <a:p>
            <a:pPr marL="457200" indent="-457200" defTabSz="914400">
              <a:lnSpc>
                <a:spcPct val="107000"/>
              </a:lnSpc>
              <a:spcAft>
                <a:spcPts val="2000"/>
              </a:spcAft>
              <a:buFont typeface="+mj-lt"/>
              <a:buAutoNum type="arabicPeriod" startAt="3"/>
              <a:defRPr/>
            </a:pPr>
            <a:r>
              <a:rPr lang="en-US" sz="2300" b="1" dirty="0" err="1">
                <a:solidFill>
                  <a:srgbClr val="000000"/>
                </a:solidFill>
                <a:latin typeface="Calibri" panose="020F0502020204030204" pitchFamily="34" charset="0"/>
                <a:cs typeface="Times New Roman" panose="02020603050405020304" pitchFamily="18" charset="0"/>
              </a:rPr>
              <a:t>ADRD</a:t>
            </a:r>
            <a:r>
              <a:rPr lang="en-US" sz="2300" b="1" dirty="0">
                <a:solidFill>
                  <a:srgbClr val="000000"/>
                </a:solidFill>
                <a:latin typeface="Calibri" panose="020F0502020204030204" pitchFamily="34" charset="0"/>
                <a:cs typeface="Times New Roman" panose="02020603050405020304" pitchFamily="18" charset="0"/>
              </a:rPr>
              <a:t> Treatment: Advances, Opportunities, Challenges </a:t>
            </a:r>
            <a:r>
              <a:rPr lang="en-US" sz="2300" b="1" i="1" dirty="0">
                <a:solidFill>
                  <a:srgbClr val="0070C0"/>
                </a:solidFill>
                <a:latin typeface="Calibri" panose="020F0502020204030204" pitchFamily="34" charset="0"/>
                <a:cs typeface="Times New Roman" panose="02020603050405020304" pitchFamily="18" charset="0"/>
              </a:rPr>
              <a:t>(45 min)</a:t>
            </a:r>
          </a:p>
          <a:p>
            <a:pPr marL="457200" indent="-457200" defTabSz="914400">
              <a:lnSpc>
                <a:spcPct val="107000"/>
              </a:lnSpc>
              <a:spcAft>
                <a:spcPts val="2000"/>
              </a:spcAft>
              <a:buFont typeface="+mj-lt"/>
              <a:buAutoNum type="arabicPeriod" startAt="3"/>
              <a:defRPr/>
            </a:pPr>
            <a:r>
              <a:rPr kumimoji="0" lang="en-US" sz="23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Annual Report Review and Vote </a:t>
            </a:r>
            <a:r>
              <a:rPr lang="en-US" sz="2300" b="1" i="1" dirty="0">
                <a:solidFill>
                  <a:srgbClr val="0070C0"/>
                </a:solidFill>
                <a:latin typeface="Calibri" panose="020F0502020204030204" pitchFamily="34" charset="0"/>
                <a:cs typeface="Times New Roman" panose="02020603050405020304" pitchFamily="18" charset="0"/>
              </a:rPr>
              <a:t>(30 min)</a:t>
            </a:r>
          </a:p>
          <a:p>
            <a:pPr marL="457200" marR="0" lvl="0" indent="-457200">
              <a:lnSpc>
                <a:spcPct val="115000"/>
              </a:lnSpc>
              <a:spcBef>
                <a:spcPts val="0"/>
              </a:spcBef>
              <a:spcAft>
                <a:spcPts val="2000"/>
              </a:spcAft>
              <a:buFont typeface="+mj-lt"/>
              <a:buAutoNum type="arabicPeriod" startAt="3"/>
            </a:pPr>
            <a:r>
              <a:rPr lang="en-US" sz="2300" b="1" dirty="0">
                <a:solidFill>
                  <a:srgbClr val="000000"/>
                </a:solidFill>
                <a:latin typeface="Calibri" panose="020F0502020204030204" pitchFamily="34" charset="0"/>
                <a:cs typeface="Times New Roman" panose="02020603050405020304" pitchFamily="18" charset="0"/>
              </a:rPr>
              <a:t>Next Steps and Closing Remarks </a:t>
            </a:r>
            <a:r>
              <a:rPr lang="en-US" sz="2300" b="1" i="1" dirty="0">
                <a:solidFill>
                  <a:srgbClr val="0070C0"/>
                </a:solidFill>
                <a:latin typeface="Calibri" panose="020F0502020204030204" pitchFamily="34" charset="0"/>
                <a:cs typeface="Times New Roman" panose="02020603050405020304" pitchFamily="18" charset="0"/>
              </a:rPr>
              <a:t>(20 min)</a:t>
            </a:r>
          </a:p>
          <a:p>
            <a:pPr marL="457200" marR="0" lvl="0" indent="-457200">
              <a:lnSpc>
                <a:spcPct val="115000"/>
              </a:lnSpc>
              <a:spcBef>
                <a:spcPts val="0"/>
              </a:spcBef>
              <a:spcAft>
                <a:spcPts val="2000"/>
              </a:spcAft>
              <a:buFont typeface="+mj-lt"/>
              <a:buAutoNum type="arabicPeriod" startAt="3"/>
            </a:pPr>
            <a:r>
              <a:rPr lang="en-US" sz="2300" b="1" dirty="0">
                <a:solidFill>
                  <a:srgbClr val="000000"/>
                </a:solidFill>
                <a:latin typeface="Calibri" panose="020F0502020204030204" pitchFamily="34" charset="0"/>
                <a:cs typeface="Times New Roman" panose="02020603050405020304" pitchFamily="18" charset="0"/>
              </a:rPr>
              <a:t>Final Roll Call </a:t>
            </a:r>
            <a:r>
              <a:rPr lang="en-US" sz="2300" b="1" i="1" dirty="0">
                <a:solidFill>
                  <a:srgbClr val="0070C0"/>
                </a:solidFill>
                <a:latin typeface="Calibri" panose="020F0502020204030204" pitchFamily="34" charset="0"/>
                <a:cs typeface="Times New Roman" panose="02020603050405020304" pitchFamily="18" charset="0"/>
              </a:rPr>
              <a:t>(10 min)</a:t>
            </a:r>
          </a:p>
        </p:txBody>
      </p:sp>
      <p:sp>
        <p:nvSpPr>
          <p:cNvPr id="3" name="Title 2"/>
          <p:cNvSpPr>
            <a:spLocks noGrp="1"/>
          </p:cNvSpPr>
          <p:nvPr>
            <p:ph type="title"/>
          </p:nvPr>
        </p:nvSpPr>
        <p:spPr>
          <a:xfrm>
            <a:off x="758734" y="304800"/>
            <a:ext cx="7696200" cy="472772"/>
          </a:xfrm>
        </p:spPr>
        <p:txBody>
          <a:bodyPr/>
          <a:lstStyle/>
          <a:p>
            <a:r>
              <a:rPr lang="en-US" sz="2800" dirty="0"/>
              <a:t>Agenda</a:t>
            </a:r>
          </a:p>
        </p:txBody>
      </p:sp>
      <p:sp>
        <p:nvSpPr>
          <p:cNvPr id="4" name="TextBox 3">
            <a:extLst>
              <a:ext uri="{FF2B5EF4-FFF2-40B4-BE49-F238E27FC236}">
                <a16:creationId xmlns:a16="http://schemas.microsoft.com/office/drawing/2014/main" id="{BEDCD814-7412-4D4D-B75C-B8C670A7BA3C}"/>
              </a:ext>
            </a:extLst>
          </p:cNvPr>
          <p:cNvSpPr txBox="1"/>
          <p:nvPr/>
        </p:nvSpPr>
        <p:spPr>
          <a:xfrm>
            <a:off x="979715" y="4276396"/>
            <a:ext cx="237566" cy="860620"/>
          </a:xfrm>
          <a:prstGeom prst="rect">
            <a:avLst/>
          </a:prstGeom>
        </p:spPr>
        <p:txBody>
          <a:bodyPr wrap="non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Font typeface="Wingdings" pitchFamily="2" charset="2"/>
              <a:buNone/>
            </a:pPr>
            <a:endParaRPr lang="en-US" sz="2400" dirty="0">
              <a:solidFill>
                <a:schemeClr val="dk1"/>
              </a:solidFill>
              <a:latin typeface="Book Antiqua" pitchFamily="18" charset="0"/>
            </a:endParaRPr>
          </a:p>
        </p:txBody>
      </p:sp>
    </p:spTree>
    <p:extLst>
      <p:ext uri="{BB962C8B-B14F-4D97-AF65-F5344CB8AC3E}">
        <p14:creationId xmlns:p14="http://schemas.microsoft.com/office/powerpoint/2010/main" val="151657280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6DF49-834D-46C6-9CD3-18EF67CA653E}"/>
              </a:ext>
            </a:extLst>
          </p:cNvPr>
          <p:cNvSpPr>
            <a:spLocks noGrp="1"/>
          </p:cNvSpPr>
          <p:nvPr>
            <p:ph sz="half" idx="1"/>
          </p:nvPr>
        </p:nvSpPr>
        <p:spPr>
          <a:xfrm>
            <a:off x="304800" y="914400"/>
            <a:ext cx="8534400" cy="4876801"/>
          </a:xfrm>
        </p:spPr>
        <p:txBody>
          <a:bodyPr/>
          <a:lstStyle/>
          <a:p>
            <a:pPr marL="0" indent="0">
              <a:buNone/>
            </a:pPr>
            <a:endParaRPr lang="en-US" b="0" dirty="0"/>
          </a:p>
          <a:p>
            <a:pPr marL="0" indent="0">
              <a:buNone/>
            </a:pPr>
            <a:endParaRPr lang="en-US" sz="2000" b="0" dirty="0"/>
          </a:p>
          <a:p>
            <a:pPr marL="0" indent="0">
              <a:buNone/>
            </a:pPr>
            <a:endParaRPr lang="en-US" b="0" dirty="0"/>
          </a:p>
        </p:txBody>
      </p:sp>
      <p:sp>
        <p:nvSpPr>
          <p:cNvPr id="10" name="TextBox 9">
            <a:extLst>
              <a:ext uri="{FF2B5EF4-FFF2-40B4-BE49-F238E27FC236}">
                <a16:creationId xmlns:a16="http://schemas.microsoft.com/office/drawing/2014/main" id="{AB4E2DD3-13D6-42FB-B682-8D5A462D7AC4}"/>
              </a:ext>
            </a:extLst>
          </p:cNvPr>
          <p:cNvSpPr txBox="1"/>
          <p:nvPr/>
        </p:nvSpPr>
        <p:spPr>
          <a:xfrm>
            <a:off x="304800" y="1434817"/>
            <a:ext cx="8534400" cy="1441420"/>
          </a:xfrm>
          <a:prstGeom prst="rect">
            <a:avLst/>
          </a:prstGeom>
          <a:solidFill>
            <a:srgbClr val="FFEEB9"/>
          </a:solidFill>
          <a:ln w="38100">
            <a:solidFill>
              <a:srgbClr val="064FBA"/>
            </a:solidFill>
          </a:ln>
        </p:spPr>
        <p:txBody>
          <a:bodyPr wrap="square" rtlCol="0">
            <a:spAutoFit/>
          </a:bodyPr>
          <a:lstStyle/>
          <a:p>
            <a:pPr marL="166688" algn="ctr">
              <a:spcAft>
                <a:spcPts val="800"/>
              </a:spcAft>
              <a:buFont typeface="Wingdings" pitchFamily="2" charset="2"/>
              <a:buNone/>
            </a:pPr>
            <a:r>
              <a:rPr lang="en-US" sz="2100" b="1" dirty="0">
                <a:solidFill>
                  <a:srgbClr val="064FBA"/>
                </a:solidFill>
                <a:latin typeface="Calibri" panose="020F0502020204030204" pitchFamily="34" charset="0"/>
                <a:cs typeface="Calibri" panose="020F0502020204030204" pitchFamily="34" charset="0"/>
              </a:rPr>
              <a:t>Began Assessing Interest in Grant Opportunity</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itchFamily="2" charset="2"/>
              <a:buNone/>
            </a:pPr>
            <a:r>
              <a:rPr lang="en-US" sz="2000" dirty="0">
                <a:solidFill>
                  <a:srgbClr val="064FBA"/>
                </a:solidFill>
                <a:latin typeface="Calibri" panose="020F0502020204030204" pitchFamily="34" charset="0"/>
                <a:cs typeface="Times New Roman" panose="02020603050405020304" pitchFamily="18" charset="0"/>
              </a:rPr>
              <a:t>Began to assess interest and identify ideas around a grant </a:t>
            </a:r>
          </a:p>
          <a:p>
            <a:pPr>
              <a:buFont typeface="Wingdings" pitchFamily="2" charset="2"/>
              <a:buNone/>
            </a:pPr>
            <a:r>
              <a:rPr lang="en-US" sz="2000" dirty="0">
                <a:solidFill>
                  <a:srgbClr val="064FBA"/>
                </a:solidFill>
                <a:latin typeface="Calibri" panose="020F0502020204030204" pitchFamily="34" charset="0"/>
                <a:cs typeface="Times New Roman" panose="02020603050405020304" pitchFamily="18" charset="0"/>
              </a:rPr>
              <a:t>opportunity from the Centers for Disease Control and Prevention </a:t>
            </a:r>
          </a:p>
          <a:p>
            <a:pPr>
              <a:buFont typeface="Wingdings" pitchFamily="2" charset="2"/>
              <a:buNone/>
            </a:pPr>
            <a:r>
              <a:rPr lang="en-US" sz="2000" dirty="0">
                <a:solidFill>
                  <a:srgbClr val="064FBA"/>
                </a:solidFill>
                <a:latin typeface="Calibri" panose="020F0502020204030204" pitchFamily="34" charset="0"/>
                <a:cs typeface="Times New Roman" panose="02020603050405020304" pitchFamily="18" charset="0"/>
              </a:rPr>
              <a:t>(subsequently announced in January 2023)</a:t>
            </a:r>
          </a:p>
        </p:txBody>
      </p:sp>
      <p:sp>
        <p:nvSpPr>
          <p:cNvPr id="12" name="TextBox 11">
            <a:extLst>
              <a:ext uri="{FF2B5EF4-FFF2-40B4-BE49-F238E27FC236}">
                <a16:creationId xmlns:a16="http://schemas.microsoft.com/office/drawing/2014/main" id="{BF23FB15-4548-4C6A-B1AC-827B578D0E51}"/>
              </a:ext>
            </a:extLst>
          </p:cNvPr>
          <p:cNvSpPr txBox="1"/>
          <p:nvPr/>
        </p:nvSpPr>
        <p:spPr>
          <a:xfrm>
            <a:off x="304800" y="3385158"/>
            <a:ext cx="8534400" cy="1441420"/>
          </a:xfrm>
          <a:prstGeom prst="rect">
            <a:avLst/>
          </a:prstGeom>
          <a:solidFill>
            <a:srgbClr val="FFEEB9"/>
          </a:solidFill>
          <a:ln w="38100">
            <a:solidFill>
              <a:srgbClr val="064FBA"/>
            </a:solidFill>
          </a:ln>
        </p:spPr>
        <p:txBody>
          <a:bodyPr wrap="square" rtlCol="0">
            <a:spAutoFit/>
          </a:bodyPr>
          <a:lstStyle/>
          <a:p>
            <a:pPr marL="166688" algn="ctr">
              <a:spcAft>
                <a:spcPts val="800"/>
              </a:spcAft>
            </a:pPr>
            <a:r>
              <a:rPr lang="en-US" sz="2100" b="1" dirty="0">
                <a:solidFill>
                  <a:srgbClr val="064FBA"/>
                </a:solidFill>
                <a:latin typeface="Calibri" panose="020F0502020204030204" pitchFamily="34" charset="0"/>
                <a:cs typeface="Calibri" panose="020F0502020204030204" pitchFamily="34" charset="0"/>
              </a:rPr>
              <a:t>Will Continue to Seek Resources</a:t>
            </a:r>
          </a:p>
          <a:p>
            <a:r>
              <a:rPr lang="en-US" sz="2000" dirty="0">
                <a:solidFill>
                  <a:srgbClr val="064FBA"/>
                </a:solidFill>
                <a:latin typeface="Calibri" panose="020F0502020204030204" pitchFamily="34" charset="0"/>
                <a:cs typeface="Times New Roman" panose="02020603050405020304" pitchFamily="18" charset="0"/>
              </a:rPr>
              <a:t>Will continue to seek resources and funding to implement activities </a:t>
            </a:r>
          </a:p>
          <a:p>
            <a:r>
              <a:rPr lang="en-US" sz="2000" dirty="0">
                <a:solidFill>
                  <a:srgbClr val="064FBA"/>
                </a:solidFill>
                <a:latin typeface="Calibri" panose="020F0502020204030204" pitchFamily="34" charset="0"/>
                <a:cs typeface="Times New Roman" panose="02020603050405020304" pitchFamily="18" charset="0"/>
              </a:rPr>
              <a:t>designed to improve the state’s public health infrastructure around </a:t>
            </a:r>
          </a:p>
          <a:p>
            <a:r>
              <a:rPr lang="en-US" sz="2000" dirty="0">
                <a:solidFill>
                  <a:srgbClr val="064FBA"/>
                </a:solidFill>
                <a:latin typeface="Calibri" panose="020F0502020204030204" pitchFamily="34" charset="0"/>
                <a:cs typeface="Times New Roman" panose="02020603050405020304" pitchFamily="18" charset="0"/>
              </a:rPr>
              <a:t>dementia</a:t>
            </a:r>
            <a:endParaRPr lang="en-US" b="1" dirty="0">
              <a:solidFill>
                <a:srgbClr val="064FBA"/>
              </a:solidFill>
              <a:latin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BC630C4-0983-423F-896C-FEC564D73072}"/>
              </a:ext>
            </a:extLst>
          </p:cNvPr>
          <p:cNvSpPr txBox="1"/>
          <p:nvPr/>
        </p:nvSpPr>
        <p:spPr>
          <a:xfrm>
            <a:off x="1296928" y="112479"/>
            <a:ext cx="4656004" cy="707886"/>
          </a:xfrm>
          <a:prstGeom prst="rect">
            <a:avLst/>
          </a:prstGeom>
        </p:spPr>
        <p:txBody>
          <a:bodyPr wrap="square" rtlCol="0">
            <a:spAutoFit/>
          </a:bodyPr>
          <a:lstStyle/>
          <a:p>
            <a:pPr algn="ctr"/>
            <a:r>
              <a:rPr lang="en-US" sz="2000" b="1" dirty="0">
                <a:solidFill>
                  <a:srgbClr val="FFC000"/>
                </a:solidFill>
                <a:latin typeface="Calibri" panose="020F0502020204030204" pitchFamily="34" charset="0"/>
                <a:cs typeface="Times New Roman" panose="02020603050405020304" pitchFamily="18" charset="0"/>
              </a:rPr>
              <a:t>5. Public Health Infrastructure</a:t>
            </a:r>
          </a:p>
          <a:p>
            <a:r>
              <a:rPr lang="en-US" sz="2000" b="1" dirty="0">
                <a:solidFill>
                  <a:srgbClr val="FFC000"/>
                </a:solidFill>
                <a:latin typeface="Calibri" panose="020F0502020204030204" pitchFamily="34" charset="0"/>
                <a:cs typeface="Times New Roman" panose="02020603050405020304" pitchFamily="18" charset="0"/>
              </a:rPr>
              <a:t>Progress and Next Steps (Some Highlights)</a:t>
            </a:r>
          </a:p>
        </p:txBody>
      </p:sp>
      <p:pic>
        <p:nvPicPr>
          <p:cNvPr id="15" name="Picture 14" descr="Logo&#10;&#10;Description automatically generated">
            <a:extLst>
              <a:ext uri="{FF2B5EF4-FFF2-40B4-BE49-F238E27FC236}">
                <a16:creationId xmlns:a16="http://schemas.microsoft.com/office/drawing/2014/main" id="{6BB0788B-CEDD-49E6-BF20-B28BAF47DED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56" y="24755"/>
            <a:ext cx="1240971" cy="883335"/>
          </a:xfrm>
          <a:prstGeom prst="rect">
            <a:avLst/>
          </a:prstGeom>
          <a:noFill/>
          <a:ln>
            <a:noFill/>
          </a:ln>
        </p:spPr>
      </p:pic>
      <p:pic>
        <p:nvPicPr>
          <p:cNvPr id="6" name="Picture 5">
            <a:extLst>
              <a:ext uri="{FF2B5EF4-FFF2-40B4-BE49-F238E27FC236}">
                <a16:creationId xmlns:a16="http://schemas.microsoft.com/office/drawing/2014/main" id="{9CD17B0C-C5A2-4DCF-9A80-0C5429E57D56}"/>
              </a:ext>
            </a:extLst>
          </p:cNvPr>
          <p:cNvPicPr>
            <a:picLocks noChangeAspect="1"/>
          </p:cNvPicPr>
          <p:nvPr/>
        </p:nvPicPr>
        <p:blipFill>
          <a:blip r:embed="rId3"/>
          <a:stretch>
            <a:fillRect/>
          </a:stretch>
        </p:blipFill>
        <p:spPr>
          <a:xfrm rot="10800000" flipH="1" flipV="1">
            <a:off x="7151050" y="1883739"/>
            <a:ext cx="1542345" cy="521407"/>
          </a:xfrm>
          <a:prstGeom prst="rect">
            <a:avLst/>
          </a:prstGeom>
          <a:ln w="28575">
            <a:solidFill>
              <a:srgbClr val="000099"/>
            </a:solidFill>
          </a:ln>
        </p:spPr>
      </p:pic>
      <p:pic>
        <p:nvPicPr>
          <p:cNvPr id="19" name="Picture 18">
            <a:extLst>
              <a:ext uri="{FF2B5EF4-FFF2-40B4-BE49-F238E27FC236}">
                <a16:creationId xmlns:a16="http://schemas.microsoft.com/office/drawing/2014/main" id="{86CDEDB8-ECF0-476E-AB44-973524E6C760}"/>
              </a:ext>
            </a:extLst>
          </p:cNvPr>
          <p:cNvPicPr>
            <a:picLocks noChangeAspect="1"/>
          </p:cNvPicPr>
          <p:nvPr/>
        </p:nvPicPr>
        <p:blipFill>
          <a:blip r:embed="rId4"/>
          <a:stretch>
            <a:fillRect/>
          </a:stretch>
        </p:blipFill>
        <p:spPr>
          <a:xfrm>
            <a:off x="7548465" y="3514116"/>
            <a:ext cx="1144930" cy="1119406"/>
          </a:xfrm>
          <a:prstGeom prst="rect">
            <a:avLst/>
          </a:prstGeom>
          <a:ln w="38100">
            <a:solidFill>
              <a:srgbClr val="000099"/>
            </a:solidFill>
          </a:ln>
        </p:spPr>
      </p:pic>
    </p:spTree>
    <p:extLst>
      <p:ext uri="{BB962C8B-B14F-4D97-AF65-F5344CB8AC3E}">
        <p14:creationId xmlns:p14="http://schemas.microsoft.com/office/powerpoint/2010/main" val="33371551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6DF49-834D-46C6-9CD3-18EF67CA653E}"/>
              </a:ext>
            </a:extLst>
          </p:cNvPr>
          <p:cNvSpPr>
            <a:spLocks noGrp="1"/>
          </p:cNvSpPr>
          <p:nvPr>
            <p:ph sz="half" idx="1"/>
          </p:nvPr>
        </p:nvSpPr>
        <p:spPr>
          <a:xfrm>
            <a:off x="304800" y="914400"/>
            <a:ext cx="8534400" cy="4469363"/>
          </a:xfrm>
        </p:spPr>
        <p:txBody>
          <a:bodyPr/>
          <a:lstStyle/>
          <a:p>
            <a:pPr marL="0" indent="0">
              <a:buNone/>
            </a:pPr>
            <a:endParaRPr lang="en-US" b="0" dirty="0"/>
          </a:p>
          <a:p>
            <a:pPr marL="0" indent="0">
              <a:buNone/>
            </a:pPr>
            <a:endParaRPr lang="en-US" sz="2000" b="0" dirty="0"/>
          </a:p>
          <a:p>
            <a:pPr marL="0" indent="0">
              <a:spcAft>
                <a:spcPts val="1000"/>
              </a:spcAft>
              <a:buNone/>
            </a:pPr>
            <a:endParaRPr lang="en-US" b="0" dirty="0"/>
          </a:p>
        </p:txBody>
      </p:sp>
      <p:sp>
        <p:nvSpPr>
          <p:cNvPr id="8" name="TextBox 7">
            <a:extLst>
              <a:ext uri="{FF2B5EF4-FFF2-40B4-BE49-F238E27FC236}">
                <a16:creationId xmlns:a16="http://schemas.microsoft.com/office/drawing/2014/main" id="{54EA9F34-AD22-4BD8-BEA4-C491ED42982A}"/>
              </a:ext>
            </a:extLst>
          </p:cNvPr>
          <p:cNvSpPr txBox="1"/>
          <p:nvPr/>
        </p:nvSpPr>
        <p:spPr>
          <a:xfrm>
            <a:off x="835740" y="212007"/>
            <a:ext cx="2812530" cy="523220"/>
          </a:xfrm>
          <a:prstGeom prst="rect">
            <a:avLst/>
          </a:prstGeom>
        </p:spPr>
        <p:txBody>
          <a:bodyPr wrap="square" rtlCol="0">
            <a:spAutoFit/>
          </a:bodyPr>
          <a:lstStyle/>
          <a:p>
            <a:r>
              <a:rPr lang="en-US" sz="2800" b="1" dirty="0">
                <a:solidFill>
                  <a:srgbClr val="FFC000"/>
                </a:solidFill>
                <a:latin typeface="Calibri" panose="020F0502020204030204" pitchFamily="34" charset="0"/>
                <a:cs typeface="Times New Roman" panose="02020603050405020304" pitchFamily="18" charset="0"/>
              </a:rPr>
              <a:t>6. Quality of Care</a:t>
            </a:r>
          </a:p>
        </p:txBody>
      </p:sp>
      <p:pic>
        <p:nvPicPr>
          <p:cNvPr id="5" name="Picture 4" descr="A doctor talking to a patient&#10;&#10;Description automatically generated with medium confidence">
            <a:extLst>
              <a:ext uri="{FF2B5EF4-FFF2-40B4-BE49-F238E27FC236}">
                <a16:creationId xmlns:a16="http://schemas.microsoft.com/office/drawing/2014/main" id="{D44820AB-5AB7-4354-B6F9-AED61CF5153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203" y="1374711"/>
            <a:ext cx="7301593" cy="4009052"/>
          </a:xfrm>
          <a:prstGeom prst="rect">
            <a:avLst/>
          </a:prstGeom>
          <a:noFill/>
          <a:ln w="76200">
            <a:solidFill>
              <a:srgbClr val="008B81"/>
            </a:solidFill>
          </a:ln>
        </p:spPr>
      </p:pic>
      <p:sp>
        <p:nvSpPr>
          <p:cNvPr id="6" name="TextBox 5">
            <a:extLst>
              <a:ext uri="{FF2B5EF4-FFF2-40B4-BE49-F238E27FC236}">
                <a16:creationId xmlns:a16="http://schemas.microsoft.com/office/drawing/2014/main" id="{45501168-2A8A-4964-81C8-0BA662C27EF2}"/>
              </a:ext>
            </a:extLst>
          </p:cNvPr>
          <p:cNvSpPr txBox="1"/>
          <p:nvPr/>
        </p:nvSpPr>
        <p:spPr>
          <a:xfrm>
            <a:off x="805089" y="5483289"/>
            <a:ext cx="7533819" cy="866904"/>
          </a:xfrm>
          <a:prstGeom prst="rect">
            <a:avLst/>
          </a:prstGeom>
        </p:spPr>
        <p:txBody>
          <a:bodyPr wrap="square" rtlCol="0">
            <a:spAutoFit/>
          </a:bodyPr>
          <a:lstStyle/>
          <a:p>
            <a:pPr marL="0" indent="0">
              <a:spcAft>
                <a:spcPts val="1000"/>
              </a:spcAft>
              <a:buFont typeface="Wingdings" pitchFamily="2" charset="2"/>
              <a:buNone/>
            </a:pPr>
            <a:r>
              <a:rPr lang="en-US" sz="1400" b="1" dirty="0">
                <a:solidFill>
                  <a:srgbClr val="000099"/>
                </a:solidFill>
                <a:latin typeface="Calibri" panose="020F0502020204030204" pitchFamily="34" charset="0"/>
                <a:cs typeface="Calibri" panose="020F0502020204030204" pitchFamily="34" charset="0"/>
              </a:rPr>
              <a:t>Workstream Lead</a:t>
            </a:r>
            <a:r>
              <a:rPr lang="en-US" sz="1400" dirty="0">
                <a:solidFill>
                  <a:srgbClr val="000099"/>
                </a:solidFill>
                <a:latin typeface="Calibri" panose="020F0502020204030204" pitchFamily="34" charset="0"/>
                <a:cs typeface="Calibri" panose="020F0502020204030204" pitchFamily="34" charset="0"/>
              </a:rPr>
              <a:t> </a:t>
            </a:r>
          </a:p>
          <a:p>
            <a:pPr marL="0" indent="0">
              <a:spcAft>
                <a:spcPts val="1000"/>
              </a:spcAft>
              <a:buFont typeface="Wingdings" pitchFamily="2" charset="2"/>
              <a:buNone/>
            </a:pPr>
            <a:r>
              <a:rPr lang="en-US" sz="1400" b="1" dirty="0">
                <a:solidFill>
                  <a:schemeClr val="dk1"/>
                </a:solidFill>
                <a:latin typeface="Calibri" panose="020F0502020204030204" pitchFamily="34" charset="0"/>
                <a:cs typeface="Calibri" panose="020F0502020204030204" pitchFamily="34" charset="0"/>
              </a:rPr>
              <a:t>Linda Pellegrini, MS, GNP-BC, Council Member - </a:t>
            </a:r>
            <a:r>
              <a:rPr lang="en-US" sz="1400" dirty="0">
                <a:solidFill>
                  <a:schemeClr val="dk1"/>
                </a:solidFill>
                <a:latin typeface="Calibri" panose="020F0502020204030204" pitchFamily="34" charset="0"/>
                <a:cs typeface="Calibri" panose="020F0502020204030204" pitchFamily="34" charset="0"/>
              </a:rPr>
              <a:t>Geriatric Nurse Practitioner, UMass Memorial Medical Center</a:t>
            </a:r>
          </a:p>
        </p:txBody>
      </p:sp>
    </p:spTree>
    <p:extLst>
      <p:ext uri="{BB962C8B-B14F-4D97-AF65-F5344CB8AC3E}">
        <p14:creationId xmlns:p14="http://schemas.microsoft.com/office/powerpoint/2010/main" val="396793429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6DF49-834D-46C6-9CD3-18EF67CA653E}"/>
              </a:ext>
            </a:extLst>
          </p:cNvPr>
          <p:cNvSpPr>
            <a:spLocks noGrp="1"/>
          </p:cNvSpPr>
          <p:nvPr>
            <p:ph sz="half" idx="1"/>
          </p:nvPr>
        </p:nvSpPr>
        <p:spPr>
          <a:xfrm>
            <a:off x="304800" y="928866"/>
            <a:ext cx="8534400" cy="4876801"/>
          </a:xfrm>
        </p:spPr>
        <p:txBody>
          <a:bodyPr/>
          <a:lstStyle/>
          <a:p>
            <a:pPr marL="0" indent="0">
              <a:buNone/>
            </a:pPr>
            <a:endParaRPr lang="en-US" b="0" dirty="0"/>
          </a:p>
          <a:p>
            <a:pPr marL="0" indent="0">
              <a:buNone/>
            </a:pPr>
            <a:endParaRPr lang="en-US" sz="2000" b="0" dirty="0"/>
          </a:p>
          <a:p>
            <a:pPr marL="0" indent="0">
              <a:buNone/>
            </a:pPr>
            <a:endParaRPr lang="en-US" b="0" dirty="0"/>
          </a:p>
        </p:txBody>
      </p:sp>
      <p:sp>
        <p:nvSpPr>
          <p:cNvPr id="8" name="TextBox 7">
            <a:extLst>
              <a:ext uri="{FF2B5EF4-FFF2-40B4-BE49-F238E27FC236}">
                <a16:creationId xmlns:a16="http://schemas.microsoft.com/office/drawing/2014/main" id="{D49F754C-2EA6-4DD2-8AE2-3D42A60642AB}"/>
              </a:ext>
            </a:extLst>
          </p:cNvPr>
          <p:cNvSpPr txBox="1"/>
          <p:nvPr/>
        </p:nvSpPr>
        <p:spPr>
          <a:xfrm>
            <a:off x="1670180" y="83844"/>
            <a:ext cx="4655975" cy="707886"/>
          </a:xfrm>
          <a:prstGeom prst="rect">
            <a:avLst/>
          </a:prstGeom>
        </p:spPr>
        <p:txBody>
          <a:bodyPr wrap="square" rtlCol="0">
            <a:spAutoFit/>
          </a:bodyPr>
          <a:lstStyle/>
          <a:p>
            <a:pPr algn="ctr"/>
            <a:r>
              <a:rPr lang="en-US" sz="2000" b="1" dirty="0">
                <a:solidFill>
                  <a:srgbClr val="FFC000"/>
                </a:solidFill>
                <a:latin typeface="Calibri" panose="020F0502020204030204" pitchFamily="34" charset="0"/>
                <a:ea typeface="Calibri" panose="020F0502020204030204" pitchFamily="34" charset="0"/>
                <a:cs typeface="Calibri" panose="020F0502020204030204" pitchFamily="34" charset="0"/>
              </a:rPr>
              <a:t>6. Quality of Care</a:t>
            </a:r>
          </a:p>
          <a:p>
            <a:r>
              <a:rPr lang="en-US" sz="2000" b="1" dirty="0">
                <a:solidFill>
                  <a:srgbClr val="FFC000"/>
                </a:solidFill>
                <a:latin typeface="Calibri" panose="020F0502020204030204" pitchFamily="34" charset="0"/>
                <a:ea typeface="Calibri" panose="020F0502020204030204" pitchFamily="34" charset="0"/>
                <a:cs typeface="Calibri" panose="020F0502020204030204" pitchFamily="34" charset="0"/>
              </a:rPr>
              <a:t>Progress and Next Steps (Some Highlights)</a:t>
            </a:r>
            <a:endParaRPr lang="en-US" sz="2800" b="1" dirty="0">
              <a:solidFill>
                <a:srgbClr val="FFC000"/>
              </a:solidFill>
              <a:latin typeface="Calibri" panose="020F0502020204030204" pitchFamily="34" charset="0"/>
              <a:cs typeface="Times New Roman" panose="02020603050405020304" pitchFamily="18" charset="0"/>
            </a:endParaRPr>
          </a:p>
        </p:txBody>
      </p:sp>
      <p:pic>
        <p:nvPicPr>
          <p:cNvPr id="12" name="Picture 11" descr="A doctor talking to a patient&#10;&#10;Description automatically generated with medium confidence">
            <a:extLst>
              <a:ext uri="{FF2B5EF4-FFF2-40B4-BE49-F238E27FC236}">
                <a16:creationId xmlns:a16="http://schemas.microsoft.com/office/drawing/2014/main" id="{2F5D4B29-2DD5-4119-96E5-6074A0AB3E9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670180" cy="928867"/>
          </a:xfrm>
          <a:prstGeom prst="rect">
            <a:avLst/>
          </a:prstGeom>
          <a:noFill/>
          <a:ln>
            <a:noFill/>
          </a:ln>
        </p:spPr>
      </p:pic>
      <p:sp>
        <p:nvSpPr>
          <p:cNvPr id="18" name="TextBox 17">
            <a:extLst>
              <a:ext uri="{FF2B5EF4-FFF2-40B4-BE49-F238E27FC236}">
                <a16:creationId xmlns:a16="http://schemas.microsoft.com/office/drawing/2014/main" id="{9D561644-2AA3-4541-A61A-82309A5CEC2D}"/>
              </a:ext>
            </a:extLst>
          </p:cNvPr>
          <p:cNvSpPr txBox="1"/>
          <p:nvPr/>
        </p:nvSpPr>
        <p:spPr>
          <a:xfrm>
            <a:off x="304800" y="1404203"/>
            <a:ext cx="8534400" cy="1464055"/>
          </a:xfrm>
          <a:prstGeom prst="rect">
            <a:avLst/>
          </a:prstGeom>
          <a:solidFill>
            <a:srgbClr val="FFEEB9"/>
          </a:solidFill>
          <a:ln w="38100">
            <a:solidFill>
              <a:srgbClr val="064FBA"/>
            </a:solidFill>
          </a:ln>
        </p:spPr>
        <p:txBody>
          <a:bodyPr wrap="square" rtlCol="0">
            <a:spAutoFit/>
          </a:bodyPr>
          <a:lstStyle/>
          <a:p>
            <a:pPr marL="0" marR="0">
              <a:lnSpc>
                <a:spcPct val="107000"/>
              </a:lnSpc>
              <a:spcBef>
                <a:spcPts val="0"/>
              </a:spcBef>
              <a:spcAft>
                <a:spcPts val="1000"/>
              </a:spcAft>
            </a:pPr>
            <a:r>
              <a:rPr lang="en-US" sz="2000" b="1" dirty="0">
                <a:solidFill>
                  <a:srgbClr val="064FBA"/>
                </a:solidFill>
                <a:latin typeface="Calibri" panose="020F0502020204030204" pitchFamily="34" charset="0"/>
                <a:cs typeface="Times New Roman" panose="02020603050405020304" pitchFamily="18" charset="0"/>
              </a:rPr>
              <a:t>       </a:t>
            </a:r>
            <a:r>
              <a:rPr lang="en-US" sz="2100" b="1" dirty="0">
                <a:solidFill>
                  <a:srgbClr val="064FBA"/>
                </a:solidFill>
                <a:latin typeface="Calibri" panose="020F0502020204030204" pitchFamily="34" charset="0"/>
                <a:cs typeface="Times New Roman" panose="02020603050405020304" pitchFamily="18" charset="0"/>
              </a:rPr>
              <a:t>Attained Information to Inform Person-Directed Care Plan Framework </a:t>
            </a:r>
          </a:p>
          <a:p>
            <a:pPr marL="0" marR="0">
              <a:spcBef>
                <a:spcPts val="0"/>
              </a:spcBef>
            </a:pPr>
            <a:r>
              <a:rPr lang="en-US" sz="2000" dirty="0">
                <a:solidFill>
                  <a:srgbClr val="064FBA"/>
                </a:solidFill>
                <a:latin typeface="Calibri" panose="020F0502020204030204" pitchFamily="34" charset="0"/>
                <a:cs typeface="Times New Roman" panose="02020603050405020304" pitchFamily="18" charset="0"/>
              </a:rPr>
              <a:t>Convened focus groups with patients and caregivers, gaining</a:t>
            </a:r>
          </a:p>
          <a:p>
            <a:pPr marL="0" marR="0">
              <a:spcBef>
                <a:spcPts val="0"/>
              </a:spcBef>
            </a:pPr>
            <a:r>
              <a:rPr lang="en-US" sz="2000" dirty="0">
                <a:solidFill>
                  <a:srgbClr val="064FBA"/>
                </a:solidFill>
                <a:latin typeface="Calibri" panose="020F0502020204030204" pitchFamily="34" charset="0"/>
                <a:cs typeface="Times New Roman" panose="02020603050405020304" pitchFamily="18" charset="0"/>
              </a:rPr>
              <a:t>insight on their experiences communicating with physicians </a:t>
            </a:r>
            <a:r>
              <a:rPr lang="en-US" sz="2000" baseline="30000" dirty="0">
                <a:solidFill>
                  <a:srgbClr val="064FBA"/>
                </a:solidFill>
                <a:latin typeface="Calibri" panose="020F0502020204030204" pitchFamily="34" charset="0"/>
                <a:cs typeface="Times New Roman" panose="02020603050405020304" pitchFamily="18" charset="0"/>
              </a:rPr>
              <a:t>1</a:t>
            </a:r>
          </a:p>
          <a:p>
            <a:pPr marL="0" marR="0">
              <a:spcBef>
                <a:spcPts val="0"/>
              </a:spcBef>
            </a:pPr>
            <a:endParaRPr lang="en-US" sz="2000" baseline="30000" dirty="0">
              <a:solidFill>
                <a:srgbClr val="064FBA"/>
              </a:solidFill>
              <a:latin typeface="Calibri" panose="020F0502020204030204" pitchFamily="34" charset="0"/>
              <a:cs typeface="Times New Roman" panose="02020603050405020304" pitchFamily="18" charset="0"/>
            </a:endParaRPr>
          </a:p>
          <a:p>
            <a:endParaRPr lang="en-US" sz="500" b="1" dirty="0">
              <a:solidFill>
                <a:schemeClr val="bg1"/>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53C591FE-2FC2-4E08-B42B-B4E9831994A7}"/>
              </a:ext>
            </a:extLst>
          </p:cNvPr>
          <p:cNvSpPr txBox="1"/>
          <p:nvPr/>
        </p:nvSpPr>
        <p:spPr>
          <a:xfrm>
            <a:off x="304800" y="3405010"/>
            <a:ext cx="8534400" cy="1518364"/>
          </a:xfrm>
          <a:prstGeom prst="rect">
            <a:avLst/>
          </a:prstGeom>
          <a:solidFill>
            <a:srgbClr val="FFEEB9"/>
          </a:solidFill>
          <a:ln w="38100">
            <a:solidFill>
              <a:srgbClr val="064FBA"/>
            </a:solidFill>
          </a:ln>
        </p:spPr>
        <p:txBody>
          <a:bodyPr wrap="square" rtlCol="0">
            <a:spAutoFit/>
          </a:bodyPr>
          <a:lstStyle/>
          <a:p>
            <a:pPr indent="58738">
              <a:spcAft>
                <a:spcPts val="800"/>
              </a:spcAft>
            </a:pPr>
            <a:r>
              <a:rPr lang="en-US" sz="2000" b="1" dirty="0">
                <a:solidFill>
                  <a:srgbClr val="064FBA"/>
                </a:solidFill>
                <a:latin typeface="Calibri" panose="020F0502020204030204" pitchFamily="34" charset="0"/>
                <a:cs typeface="Times New Roman" panose="02020603050405020304" pitchFamily="18" charset="0"/>
              </a:rPr>
              <a:t>           </a:t>
            </a:r>
            <a:r>
              <a:rPr lang="en-US" sz="2100" b="1" dirty="0">
                <a:solidFill>
                  <a:srgbClr val="064FBA"/>
                </a:solidFill>
                <a:latin typeface="Calibri" panose="020F0502020204030204" pitchFamily="34" charset="0"/>
                <a:cs typeface="Times New Roman" panose="02020603050405020304" pitchFamily="18" charset="0"/>
              </a:rPr>
              <a:t>Planning to Promote Interprofessional Dementia Care</a:t>
            </a:r>
          </a:p>
          <a:p>
            <a:pPr>
              <a:buSzPct val="100000"/>
            </a:pPr>
            <a:r>
              <a:rPr lang="en-US" sz="2000" dirty="0">
                <a:solidFill>
                  <a:srgbClr val="064FBA"/>
                </a:solidFill>
                <a:latin typeface="Calibri" panose="020F0502020204030204" pitchFamily="34" charset="0"/>
                <a:cs typeface="Times New Roman" panose="02020603050405020304" pitchFamily="18" charset="0"/>
              </a:rPr>
              <a:t>Began efforts to form team to develop a plan to ensure that </a:t>
            </a:r>
          </a:p>
          <a:p>
            <a:pPr marL="801688" lvl="1" indent="-801688">
              <a:buSzPct val="100000"/>
            </a:pPr>
            <a:r>
              <a:rPr lang="en-US" sz="2000" dirty="0">
                <a:solidFill>
                  <a:srgbClr val="064FBA"/>
                </a:solidFill>
                <a:latin typeface="Calibri" panose="020F0502020204030204" pitchFamily="34" charset="0"/>
                <a:cs typeface="Times New Roman" panose="02020603050405020304" pitchFamily="18" charset="0"/>
              </a:rPr>
              <a:t>providers have what they need to effectively build and retain </a:t>
            </a:r>
          </a:p>
          <a:p>
            <a:pPr marL="801688" lvl="1" indent="-801688">
              <a:buSzPct val="100000"/>
            </a:pPr>
            <a:r>
              <a:rPr lang="en-US" sz="2000" dirty="0">
                <a:solidFill>
                  <a:srgbClr val="064FBA"/>
                </a:solidFill>
                <a:latin typeface="Calibri" panose="020F0502020204030204" pitchFamily="34" charset="0"/>
                <a:cs typeface="Times New Roman" panose="02020603050405020304" pitchFamily="18" charset="0"/>
              </a:rPr>
              <a:t>interprofessional dementia care teams </a:t>
            </a:r>
          </a:p>
          <a:p>
            <a:endParaRPr lang="en-US" sz="500" b="1" dirty="0">
              <a:solidFill>
                <a:schemeClr val="bg1"/>
              </a:solidFill>
              <a:latin typeface="Calibri" panose="020F0502020204030204" pitchFamily="34" charset="0"/>
              <a:cs typeface="Calibri" panose="020F0502020204030204" pitchFamily="34" charset="0"/>
            </a:endParaRPr>
          </a:p>
        </p:txBody>
      </p:sp>
      <p:pic>
        <p:nvPicPr>
          <p:cNvPr id="22" name="Picture 2">
            <a:extLst>
              <a:ext uri="{FF2B5EF4-FFF2-40B4-BE49-F238E27FC236}">
                <a16:creationId xmlns:a16="http://schemas.microsoft.com/office/drawing/2014/main" id="{607E3E88-565C-4710-B2DD-F7F30A5A8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332" y="3797125"/>
            <a:ext cx="1761420" cy="998810"/>
          </a:xfrm>
          <a:prstGeom prst="rect">
            <a:avLst/>
          </a:prstGeom>
          <a:noFill/>
          <a:ln w="57150">
            <a:solidFill>
              <a:srgbClr val="FFD03B"/>
            </a:solidFill>
          </a:ln>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DC98280B-6768-49DF-BA43-EAB4D830927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6867332" y="1802598"/>
            <a:ext cx="1761420" cy="931271"/>
          </a:xfrm>
          <a:prstGeom prst="rect">
            <a:avLst/>
          </a:prstGeom>
          <a:ln w="57150">
            <a:solidFill>
              <a:srgbClr val="FFD03B"/>
            </a:solidFill>
          </a:ln>
        </p:spPr>
      </p:pic>
      <p:sp>
        <p:nvSpPr>
          <p:cNvPr id="2" name="TextBox 1">
            <a:extLst>
              <a:ext uri="{FF2B5EF4-FFF2-40B4-BE49-F238E27FC236}">
                <a16:creationId xmlns:a16="http://schemas.microsoft.com/office/drawing/2014/main" id="{7606DA41-C31D-4AA5-B276-EE274C562EB7}"/>
              </a:ext>
            </a:extLst>
          </p:cNvPr>
          <p:cNvSpPr txBox="1"/>
          <p:nvPr/>
        </p:nvSpPr>
        <p:spPr>
          <a:xfrm>
            <a:off x="194971" y="6111727"/>
            <a:ext cx="6000040" cy="338554"/>
          </a:xfrm>
          <a:prstGeom prst="rect">
            <a:avLst/>
          </a:prstGeom>
        </p:spPr>
        <p:txBody>
          <a:bodyPr wrap="none" rtlCol="0">
            <a:spAutoFit/>
          </a:bodyPr>
          <a:lstStyle/>
          <a:p>
            <a:pPr marL="0" indent="0">
              <a:buFont typeface="Wingdings" pitchFamily="2" charset="2"/>
              <a:buNone/>
            </a:pPr>
            <a:r>
              <a:rPr lang="en-US" sz="1600" i="1" baseline="30000" dirty="0">
                <a:solidFill>
                  <a:schemeClr val="dk1"/>
                </a:solidFill>
                <a:latin typeface="Calibri" panose="020F0502020204030204" pitchFamily="34" charset="0"/>
                <a:cs typeface="Calibri" panose="020F0502020204030204" pitchFamily="34" charset="0"/>
              </a:rPr>
              <a:t>1 </a:t>
            </a:r>
            <a:r>
              <a:rPr lang="en-US" sz="1600" i="1" dirty="0">
                <a:solidFill>
                  <a:schemeClr val="dk1"/>
                </a:solidFill>
                <a:latin typeface="Calibri" panose="020F0502020204030204" pitchFamily="34" charset="0"/>
                <a:cs typeface="Calibri" panose="020F0502020204030204" pitchFamily="34" charset="0"/>
              </a:rPr>
              <a:t>To view the focus group findings, see Appendix C of this annual report</a:t>
            </a:r>
          </a:p>
        </p:txBody>
      </p:sp>
    </p:spTree>
    <p:extLst>
      <p:ext uri="{BB962C8B-B14F-4D97-AF65-F5344CB8AC3E}">
        <p14:creationId xmlns:p14="http://schemas.microsoft.com/office/powerpoint/2010/main" val="33430537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6DF49-834D-46C6-9CD3-18EF67CA653E}"/>
              </a:ext>
            </a:extLst>
          </p:cNvPr>
          <p:cNvSpPr>
            <a:spLocks noGrp="1"/>
          </p:cNvSpPr>
          <p:nvPr>
            <p:ph sz="half" idx="1"/>
          </p:nvPr>
        </p:nvSpPr>
        <p:spPr>
          <a:xfrm>
            <a:off x="304800" y="914400"/>
            <a:ext cx="8534400" cy="4876801"/>
          </a:xfrm>
        </p:spPr>
        <p:txBody>
          <a:bodyPr/>
          <a:lstStyle/>
          <a:p>
            <a:pPr marL="0" indent="0">
              <a:buNone/>
            </a:pPr>
            <a:endParaRPr lang="en-US" b="0" dirty="0"/>
          </a:p>
          <a:p>
            <a:pPr marL="0" indent="0">
              <a:buNone/>
            </a:pPr>
            <a:endParaRPr lang="en-US" sz="2000" b="0" dirty="0"/>
          </a:p>
          <a:p>
            <a:pPr marL="0" indent="0">
              <a:buNone/>
            </a:pPr>
            <a:endParaRPr lang="en-US" b="0" dirty="0"/>
          </a:p>
        </p:txBody>
      </p:sp>
      <p:sp>
        <p:nvSpPr>
          <p:cNvPr id="8" name="TextBox 7">
            <a:extLst>
              <a:ext uri="{FF2B5EF4-FFF2-40B4-BE49-F238E27FC236}">
                <a16:creationId xmlns:a16="http://schemas.microsoft.com/office/drawing/2014/main" id="{D14FE4C9-77D0-4182-80F6-4CA501056868}"/>
              </a:ext>
            </a:extLst>
          </p:cNvPr>
          <p:cNvSpPr txBox="1"/>
          <p:nvPr/>
        </p:nvSpPr>
        <p:spPr>
          <a:xfrm>
            <a:off x="1052652" y="179386"/>
            <a:ext cx="2231724" cy="523220"/>
          </a:xfrm>
          <a:prstGeom prst="rect">
            <a:avLst/>
          </a:prstGeom>
        </p:spPr>
        <p:txBody>
          <a:bodyPr wrap="square" rtlCol="0">
            <a:spAutoFit/>
          </a:bodyPr>
          <a:lstStyle/>
          <a:p>
            <a:r>
              <a:rPr lang="en-US" sz="2800" b="1" dirty="0">
                <a:solidFill>
                  <a:srgbClr val="FFC000"/>
                </a:solidFill>
                <a:latin typeface="Calibri" panose="020F0502020204030204" pitchFamily="34" charset="0"/>
                <a:cs typeface="Times New Roman" panose="02020603050405020304" pitchFamily="18" charset="0"/>
              </a:rPr>
              <a:t>7. Research</a:t>
            </a:r>
          </a:p>
        </p:txBody>
      </p:sp>
      <p:pic>
        <p:nvPicPr>
          <p:cNvPr id="9" name="Picture 8">
            <a:extLst>
              <a:ext uri="{FF2B5EF4-FFF2-40B4-BE49-F238E27FC236}">
                <a16:creationId xmlns:a16="http://schemas.microsoft.com/office/drawing/2014/main" id="{A9947CEE-3569-4597-8692-E045574B15B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093" y="1499242"/>
            <a:ext cx="7483152" cy="3389999"/>
          </a:xfrm>
          <a:prstGeom prst="rect">
            <a:avLst/>
          </a:prstGeom>
          <a:noFill/>
          <a:ln w="76200">
            <a:solidFill>
              <a:srgbClr val="91827D"/>
            </a:solidFill>
          </a:ln>
        </p:spPr>
      </p:pic>
      <p:sp>
        <p:nvSpPr>
          <p:cNvPr id="2" name="TextBox 1">
            <a:extLst>
              <a:ext uri="{FF2B5EF4-FFF2-40B4-BE49-F238E27FC236}">
                <a16:creationId xmlns:a16="http://schemas.microsoft.com/office/drawing/2014/main" id="{F1060E6F-3BD3-49DA-90C0-2402315437D8}"/>
              </a:ext>
            </a:extLst>
          </p:cNvPr>
          <p:cNvSpPr txBox="1"/>
          <p:nvPr/>
        </p:nvSpPr>
        <p:spPr>
          <a:xfrm>
            <a:off x="625150" y="4959823"/>
            <a:ext cx="7604450" cy="1513235"/>
          </a:xfrm>
          <a:prstGeom prst="rect">
            <a:avLst/>
          </a:prstGeom>
        </p:spPr>
        <p:txBody>
          <a:bodyPr wrap="square" rtlCol="0">
            <a:spAutoFit/>
          </a:bodyPr>
          <a:lstStyle/>
          <a:p>
            <a:pPr>
              <a:spcAft>
                <a:spcPts val="1000"/>
              </a:spcAft>
            </a:pPr>
            <a:r>
              <a:rPr lang="en-US" sz="1400" b="1" dirty="0">
                <a:solidFill>
                  <a:srgbClr val="000099"/>
                </a:solidFill>
                <a:latin typeface="Calibri" panose="020F0502020204030204" pitchFamily="34" charset="0"/>
                <a:cs typeface="Calibri" panose="020F0502020204030204" pitchFamily="34" charset="0"/>
              </a:rPr>
              <a:t>Workstream Lead</a:t>
            </a:r>
            <a:r>
              <a:rPr lang="en-US" sz="1400" dirty="0">
                <a:solidFill>
                  <a:srgbClr val="000099"/>
                </a:solidFill>
                <a:latin typeface="Calibri" panose="020F0502020204030204" pitchFamily="34" charset="0"/>
                <a:cs typeface="Calibri" panose="020F0502020204030204" pitchFamily="34" charset="0"/>
              </a:rPr>
              <a:t> </a:t>
            </a:r>
          </a:p>
          <a:p>
            <a:r>
              <a:rPr lang="en-US" sz="1400" b="1" dirty="0">
                <a:solidFill>
                  <a:schemeClr val="dk1"/>
                </a:solidFill>
                <a:latin typeface="Calibri" panose="020F0502020204030204" pitchFamily="34" charset="0"/>
                <a:cs typeface="Calibri" panose="020F0502020204030204" pitchFamily="34" charset="0"/>
              </a:rPr>
              <a:t>Andrew Budson, MD, Council Member - </a:t>
            </a:r>
            <a:r>
              <a:rPr lang="en-US" sz="1400" dirty="0">
                <a:solidFill>
                  <a:schemeClr val="dk1"/>
                </a:solidFill>
                <a:latin typeface="Calibri" panose="020F0502020204030204" pitchFamily="34" charset="0"/>
                <a:cs typeface="Calibri" panose="020F0502020204030204" pitchFamily="34" charset="0"/>
              </a:rPr>
              <a:t>Chief of Cognitive &amp; Behavioral Neurology, Associate Chief of Staff for Education and Director of the Center for Translational Cognitive Neuroscience at Veterans Affairs (VA) Boston Healthcare System; Associate Director for Research at Boston University Alzheimer's Disease Center; Lecturer in Neurology at Harvard Medical School; Medical Director of the Boston Center for Memory</a:t>
            </a:r>
            <a:endParaRPr lang="en-US" sz="2400" dirty="0">
              <a:solidFill>
                <a:schemeClr val="dk1"/>
              </a:solidFill>
              <a:latin typeface="Book Antiqua" pitchFamily="18" charset="0"/>
            </a:endParaRPr>
          </a:p>
        </p:txBody>
      </p:sp>
    </p:spTree>
    <p:extLst>
      <p:ext uri="{BB962C8B-B14F-4D97-AF65-F5344CB8AC3E}">
        <p14:creationId xmlns:p14="http://schemas.microsoft.com/office/powerpoint/2010/main" val="285086851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6E6650-4802-4CB2-BA87-854AC443113E}"/>
              </a:ext>
            </a:extLst>
          </p:cNvPr>
          <p:cNvSpPr txBox="1"/>
          <p:nvPr/>
        </p:nvSpPr>
        <p:spPr>
          <a:xfrm>
            <a:off x="475861" y="1397398"/>
            <a:ext cx="8266923" cy="1441420"/>
          </a:xfrm>
          <a:prstGeom prst="rect">
            <a:avLst/>
          </a:prstGeom>
          <a:solidFill>
            <a:srgbClr val="FFEEB9"/>
          </a:solidFill>
          <a:ln w="38100">
            <a:solidFill>
              <a:srgbClr val="064FBA"/>
            </a:solidFill>
          </a:ln>
        </p:spPr>
        <p:txBody>
          <a:bodyPr wrap="square" rtlCol="0">
            <a:spAutoFit/>
          </a:bodyPr>
          <a:lstStyle/>
          <a:p>
            <a:pPr marL="112713" indent="4763">
              <a:spcAft>
                <a:spcPts val="800"/>
              </a:spcAft>
            </a:pPr>
            <a:r>
              <a:rPr lang="en-US" sz="2100" b="1" dirty="0">
                <a:solidFill>
                  <a:srgbClr val="064FBA"/>
                </a:solidFill>
                <a:latin typeface="Calibri" panose="020F0502020204030204" pitchFamily="34" charset="0"/>
                <a:cs typeface="Times New Roman" panose="02020603050405020304" pitchFamily="18" charset="0"/>
              </a:rPr>
              <a:t>Difficulty Identifying Individuals to Lead &amp; Form Implementation Team</a:t>
            </a:r>
          </a:p>
          <a:p>
            <a:pPr marL="112713" indent="4763"/>
            <a:r>
              <a:rPr lang="en-US" sz="2000" dirty="0">
                <a:solidFill>
                  <a:srgbClr val="064FBA"/>
                </a:solidFill>
                <a:latin typeface="Calibri" panose="020F0502020204030204" pitchFamily="34" charset="0"/>
                <a:cs typeface="Times New Roman" panose="02020603050405020304" pitchFamily="18" charset="0"/>
              </a:rPr>
              <a:t>Ambitious recommendations and strategies coupled with a lack of </a:t>
            </a:r>
          </a:p>
          <a:p>
            <a:pPr marL="112713" indent="4763"/>
            <a:r>
              <a:rPr lang="en-US" sz="2000" dirty="0">
                <a:solidFill>
                  <a:srgbClr val="064FBA"/>
                </a:solidFill>
                <a:latin typeface="Calibri" panose="020F0502020204030204" pitchFamily="34" charset="0"/>
                <a:cs typeface="Times New Roman" panose="02020603050405020304" pitchFamily="18" charset="0"/>
              </a:rPr>
              <a:t>bandwidth resulted in the Council placing these efforts “on hold” </a:t>
            </a:r>
          </a:p>
          <a:p>
            <a:pPr marL="112713" indent="4763"/>
            <a:r>
              <a:rPr lang="en-US" sz="2000" dirty="0">
                <a:solidFill>
                  <a:srgbClr val="064FBA"/>
                </a:solidFill>
                <a:latin typeface="Calibri" panose="020F0502020204030204" pitchFamily="34" charset="0"/>
                <a:cs typeface="Times New Roman" panose="02020603050405020304" pitchFamily="18" charset="0"/>
              </a:rPr>
              <a:t>in 2022</a:t>
            </a:r>
          </a:p>
        </p:txBody>
      </p:sp>
      <p:sp>
        <p:nvSpPr>
          <p:cNvPr id="11" name="TextBox 10">
            <a:extLst>
              <a:ext uri="{FF2B5EF4-FFF2-40B4-BE49-F238E27FC236}">
                <a16:creationId xmlns:a16="http://schemas.microsoft.com/office/drawing/2014/main" id="{C5A2EE44-66E8-4FBC-BA7A-F0F52B173E54}"/>
              </a:ext>
            </a:extLst>
          </p:cNvPr>
          <p:cNvSpPr txBox="1"/>
          <p:nvPr/>
        </p:nvSpPr>
        <p:spPr>
          <a:xfrm>
            <a:off x="1446246" y="89424"/>
            <a:ext cx="4637314" cy="707886"/>
          </a:xfrm>
          <a:prstGeom prst="rect">
            <a:avLst/>
          </a:prstGeom>
        </p:spPr>
        <p:txBody>
          <a:bodyPr wrap="square" rtlCol="0">
            <a:spAutoFit/>
          </a:bodyPr>
          <a:lstStyle/>
          <a:p>
            <a:pPr algn="ctr"/>
            <a:r>
              <a:rPr lang="en-US" sz="2000" b="1" dirty="0">
                <a:solidFill>
                  <a:srgbClr val="FFC000"/>
                </a:solidFill>
                <a:latin typeface="Calibri" panose="020F0502020204030204" pitchFamily="34" charset="0"/>
                <a:ea typeface="Calibri" panose="020F0502020204030204" pitchFamily="34" charset="0"/>
                <a:cs typeface="Calibri" panose="020F0502020204030204" pitchFamily="34" charset="0"/>
              </a:rPr>
              <a:t>7. Research </a:t>
            </a:r>
          </a:p>
          <a:p>
            <a:r>
              <a:rPr lang="en-US" sz="2000" b="1" dirty="0">
                <a:solidFill>
                  <a:srgbClr val="FFC000"/>
                </a:solidFill>
                <a:latin typeface="Calibri" panose="020F0502020204030204" pitchFamily="34" charset="0"/>
                <a:ea typeface="Calibri" panose="020F0502020204030204" pitchFamily="34" charset="0"/>
                <a:cs typeface="Calibri" panose="020F0502020204030204" pitchFamily="34" charset="0"/>
              </a:rPr>
              <a:t>Progress and Next Steps (Some Highlights)</a:t>
            </a:r>
            <a:endParaRPr lang="en-US" sz="2800" b="1" dirty="0">
              <a:solidFill>
                <a:srgbClr val="FFC000"/>
              </a:solidFill>
              <a:latin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F072426-5687-44B8-BAD1-A473E28E415F}"/>
              </a:ext>
            </a:extLst>
          </p:cNvPr>
          <p:cNvSpPr txBox="1"/>
          <p:nvPr/>
        </p:nvSpPr>
        <p:spPr>
          <a:xfrm>
            <a:off x="475860" y="3263705"/>
            <a:ext cx="8266923" cy="1441420"/>
          </a:xfrm>
          <a:prstGeom prst="rect">
            <a:avLst/>
          </a:prstGeom>
          <a:solidFill>
            <a:srgbClr val="FFEEB9"/>
          </a:solidFill>
          <a:ln w="38100">
            <a:solidFill>
              <a:srgbClr val="064FBA"/>
            </a:solidFill>
          </a:ln>
        </p:spPr>
        <p:txBody>
          <a:bodyPr wrap="square" rtlCol="0">
            <a:spAutoFit/>
          </a:bodyPr>
          <a:lstStyle/>
          <a:p>
            <a:pPr marL="112713" indent="4763" algn="ctr">
              <a:spcAft>
                <a:spcPts val="800"/>
              </a:spcAft>
            </a:pPr>
            <a:r>
              <a:rPr lang="en-US" sz="2100" b="1" dirty="0">
                <a:solidFill>
                  <a:srgbClr val="064FBA"/>
                </a:solidFill>
                <a:latin typeface="Calibri" panose="020F0502020204030204" pitchFamily="34" charset="0"/>
                <a:cs typeface="Times New Roman" panose="02020603050405020304" pitchFamily="18" charset="0"/>
              </a:rPr>
              <a:t>Will Reevaluate this Workstream’s Strategies</a:t>
            </a:r>
          </a:p>
          <a:p>
            <a:pPr marL="112713" indent="4763">
              <a:spcAft>
                <a:spcPts val="0"/>
              </a:spcAft>
            </a:pPr>
            <a:r>
              <a:rPr lang="en-US" sz="2000" dirty="0">
                <a:solidFill>
                  <a:srgbClr val="064FBA"/>
                </a:solidFill>
                <a:latin typeface="Calibri" panose="020F0502020204030204" pitchFamily="34" charset="0"/>
                <a:cs typeface="Times New Roman" panose="02020603050405020304" pitchFamily="18" charset="0"/>
              </a:rPr>
              <a:t>Planning to engage Council in discussion(s) to reevaluate the state </a:t>
            </a:r>
          </a:p>
          <a:p>
            <a:pPr marL="112713" indent="4763">
              <a:spcAft>
                <a:spcPts val="0"/>
              </a:spcAft>
            </a:pPr>
            <a:r>
              <a:rPr lang="en-US" sz="2000" dirty="0">
                <a:solidFill>
                  <a:srgbClr val="064FBA"/>
                </a:solidFill>
                <a:latin typeface="Calibri" panose="020F0502020204030204" pitchFamily="34" charset="0"/>
                <a:cs typeface="Times New Roman" panose="02020603050405020304" pitchFamily="18" charset="0"/>
              </a:rPr>
              <a:t>plan’s goal, recommendations, and strategies associated with </a:t>
            </a:r>
          </a:p>
          <a:p>
            <a:pPr marL="112713" indent="4763">
              <a:spcAft>
                <a:spcPts val="0"/>
              </a:spcAft>
            </a:pPr>
            <a:r>
              <a:rPr lang="en-US" sz="2000" dirty="0">
                <a:solidFill>
                  <a:srgbClr val="064FBA"/>
                </a:solidFill>
                <a:latin typeface="Calibri" panose="020F0502020204030204" pitchFamily="34" charset="0"/>
                <a:cs typeface="Times New Roman" panose="02020603050405020304" pitchFamily="18" charset="0"/>
              </a:rPr>
              <a:t>dementia research</a:t>
            </a:r>
          </a:p>
        </p:txBody>
      </p:sp>
      <p:pic>
        <p:nvPicPr>
          <p:cNvPr id="19" name="Picture 18" descr="Icon&#10;&#10;Description automatically generated">
            <a:extLst>
              <a:ext uri="{FF2B5EF4-FFF2-40B4-BE49-F238E27FC236}">
                <a16:creationId xmlns:a16="http://schemas.microsoft.com/office/drawing/2014/main" id="{CC0722DF-8BC7-47D6-8BB6-9923D81F3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
            <a:ext cx="1022545" cy="938665"/>
          </a:xfrm>
          <a:prstGeom prst="rect">
            <a:avLst/>
          </a:prstGeom>
          <a:solidFill>
            <a:schemeClr val="bg1"/>
          </a:solidFill>
          <a:ln>
            <a:solidFill>
              <a:srgbClr val="FFD03B"/>
            </a:solidFill>
          </a:ln>
        </p:spPr>
      </p:pic>
      <p:pic>
        <p:nvPicPr>
          <p:cNvPr id="20" name="Picture 19" descr="A black rectangle with a black background&#10;&#10;Description automatically generated with low confidence">
            <a:extLst>
              <a:ext uri="{FF2B5EF4-FFF2-40B4-BE49-F238E27FC236}">
                <a16:creationId xmlns:a16="http://schemas.microsoft.com/office/drawing/2014/main" id="{49262616-522D-42BB-A9DF-C2E3E327F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012" y="3581606"/>
            <a:ext cx="923744" cy="790228"/>
          </a:xfrm>
          <a:prstGeom prst="rect">
            <a:avLst/>
          </a:prstGeom>
          <a:solidFill>
            <a:schemeClr val="bg1"/>
          </a:solidFill>
          <a:ln w="57150">
            <a:solidFill>
              <a:srgbClr val="FFC000"/>
            </a:solidFill>
          </a:ln>
        </p:spPr>
      </p:pic>
      <p:pic>
        <p:nvPicPr>
          <p:cNvPr id="1028" name="Picture 4" descr="Hold, pause, control, multimedia, music, player, video icon - Download on  Iconfinder">
            <a:extLst>
              <a:ext uri="{FF2B5EF4-FFF2-40B4-BE49-F238E27FC236}">
                <a16:creationId xmlns:a16="http://schemas.microsoft.com/office/drawing/2014/main" id="{B83E8189-C192-4A1D-8E82-B1BEA29F8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6012" y="1828445"/>
            <a:ext cx="964261" cy="850873"/>
          </a:xfrm>
          <a:prstGeom prst="rect">
            <a:avLst/>
          </a:prstGeom>
          <a:noFill/>
          <a:ln w="57150">
            <a:solidFill>
              <a:srgbClr val="FFD03B"/>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98252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CF30946-6005-4E9D-BD21-74C4F73851C4}"/>
              </a:ext>
            </a:extLst>
          </p:cNvPr>
          <p:cNvSpPr txBox="1"/>
          <p:nvPr/>
        </p:nvSpPr>
        <p:spPr>
          <a:xfrm>
            <a:off x="1393570" y="344599"/>
            <a:ext cx="3775589" cy="523220"/>
          </a:xfrm>
          <a:prstGeom prst="rect">
            <a:avLst/>
          </a:prstGeom>
        </p:spPr>
        <p:txBody>
          <a:bodyPr wrap="square" rtlCol="0">
            <a:spAutoFit/>
          </a:bodyPr>
          <a:lstStyle/>
          <a:p>
            <a:pPr marL="0" indent="0">
              <a:buFont typeface="Wingdings" pitchFamily="2" charset="2"/>
              <a:buNone/>
            </a:pPr>
            <a:r>
              <a:rPr lang="en-US" sz="2800" b="1" dirty="0">
                <a:solidFill>
                  <a:srgbClr val="FFC000"/>
                </a:solidFill>
                <a:latin typeface="Calibri" panose="020F0502020204030204" pitchFamily="34" charset="0"/>
                <a:cs typeface="Times New Roman" panose="02020603050405020304" pitchFamily="18" charset="0"/>
              </a:rPr>
              <a:t>Looking to the Future</a:t>
            </a:r>
          </a:p>
        </p:txBody>
      </p:sp>
      <p:sp>
        <p:nvSpPr>
          <p:cNvPr id="8" name="TextBox 7">
            <a:extLst>
              <a:ext uri="{FF2B5EF4-FFF2-40B4-BE49-F238E27FC236}">
                <a16:creationId xmlns:a16="http://schemas.microsoft.com/office/drawing/2014/main" id="{152E6C79-F173-48A8-BFE5-C0D58D9F9834}"/>
              </a:ext>
            </a:extLst>
          </p:cNvPr>
          <p:cNvSpPr txBox="1"/>
          <p:nvPr/>
        </p:nvSpPr>
        <p:spPr>
          <a:xfrm>
            <a:off x="485190" y="4593138"/>
            <a:ext cx="8192279" cy="1724318"/>
          </a:xfrm>
          <a:prstGeom prst="rect">
            <a:avLst/>
          </a:prstGeom>
          <a:noFill/>
          <a:ln w="28575">
            <a:solidFill>
              <a:srgbClr val="FFC000"/>
            </a:solidFill>
          </a:ln>
        </p:spPr>
        <p:txBody>
          <a:bodyPr wrap="square">
            <a:spAutoFit/>
          </a:bodyPr>
          <a:lstStyle/>
          <a:p>
            <a:pPr marL="342900" indent="-342900">
              <a:lnSpc>
                <a:spcPct val="107000"/>
              </a:lnSpc>
              <a:buFont typeface="+mj-lt"/>
              <a:buAutoNum type="arabicPeriod"/>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Reminds </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readers that the Council will </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regularly amend the state plan, bring appropriate stakeholders to the table, and implement solutions</a:t>
            </a:r>
          </a:p>
          <a:p>
            <a:pPr>
              <a:lnSpc>
                <a:spcPct val="107000"/>
              </a:lnSpc>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4488" marR="0" indent="-344488">
              <a:lnSpc>
                <a:spcPct val="107000"/>
              </a:lnSpc>
              <a:spcBef>
                <a:spcPts val="0"/>
              </a:spcBef>
              <a:spcAft>
                <a:spcPts val="0"/>
              </a:spcAft>
              <a:buFont typeface="+mj-lt"/>
              <a:buAutoNum type="arabicPeriod" startAt="2"/>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Refers to </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 amendment to the state plan adopted in 2022, which was included as the final section of the annual report</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A picture of a lightbulb flying in the air carrying a person looking through binoculars&#10;&#10;">
            <a:extLst>
              <a:ext uri="{FF2B5EF4-FFF2-40B4-BE49-F238E27FC236}">
                <a16:creationId xmlns:a16="http://schemas.microsoft.com/office/drawing/2014/main" id="{372B2D89-E040-4C89-AD9A-2FCA1351702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10" y="1027642"/>
            <a:ext cx="5894615" cy="3405673"/>
          </a:xfrm>
          <a:prstGeom prst="rect">
            <a:avLst/>
          </a:prstGeom>
          <a:noFill/>
          <a:ln w="28575">
            <a:solidFill>
              <a:srgbClr val="FFC000"/>
            </a:solidFill>
          </a:ln>
        </p:spPr>
      </p:pic>
    </p:spTree>
    <p:extLst>
      <p:ext uri="{BB962C8B-B14F-4D97-AF65-F5344CB8AC3E}">
        <p14:creationId xmlns:p14="http://schemas.microsoft.com/office/powerpoint/2010/main" val="356897157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617CCE-B135-45A7-84A9-4D9AD95C823F}"/>
              </a:ext>
            </a:extLst>
          </p:cNvPr>
          <p:cNvSpPr txBox="1"/>
          <p:nvPr/>
        </p:nvSpPr>
        <p:spPr>
          <a:xfrm>
            <a:off x="702481" y="65314"/>
            <a:ext cx="6024890" cy="738664"/>
          </a:xfrm>
          <a:prstGeom prst="rect">
            <a:avLst/>
          </a:prstGeom>
          <a:noFill/>
        </p:spPr>
        <p:txBody>
          <a:bodyPr wrap="square">
            <a:spAutoFit/>
          </a:bodyPr>
          <a:lstStyle/>
          <a:p>
            <a:r>
              <a:rPr lang="en-US" sz="2100" b="1" dirty="0">
                <a:solidFill>
                  <a:srgbClr val="FFC000"/>
                </a:solidFill>
                <a:latin typeface="Calibri" panose="020F0502020204030204" pitchFamily="34" charset="0"/>
                <a:ea typeface="+mj-ea"/>
                <a:cs typeface="Times New Roman" panose="02020603050405020304" pitchFamily="18" charset="0"/>
              </a:rPr>
              <a:t>Amendment to the Massachusetts State Plan on </a:t>
            </a:r>
          </a:p>
          <a:p>
            <a:r>
              <a:rPr lang="en-US" sz="2100" b="1" dirty="0">
                <a:solidFill>
                  <a:srgbClr val="FFC000"/>
                </a:solidFill>
                <a:latin typeface="Calibri" panose="020F0502020204030204" pitchFamily="34" charset="0"/>
                <a:ea typeface="+mj-ea"/>
                <a:cs typeface="Times New Roman" panose="02020603050405020304" pitchFamily="18" charset="0"/>
              </a:rPr>
              <a:t>Alzheimer’s Disease and Related Dementias, 2022</a:t>
            </a:r>
          </a:p>
        </p:txBody>
      </p:sp>
      <p:sp>
        <p:nvSpPr>
          <p:cNvPr id="7" name="TextBox 6">
            <a:extLst>
              <a:ext uri="{FF2B5EF4-FFF2-40B4-BE49-F238E27FC236}">
                <a16:creationId xmlns:a16="http://schemas.microsoft.com/office/drawing/2014/main" id="{7EFF9EB4-0117-449A-99C6-2C1F4DADAACA}"/>
              </a:ext>
            </a:extLst>
          </p:cNvPr>
          <p:cNvSpPr txBox="1"/>
          <p:nvPr/>
        </p:nvSpPr>
        <p:spPr>
          <a:xfrm>
            <a:off x="836116" y="3603292"/>
            <a:ext cx="7471765" cy="2469394"/>
          </a:xfrm>
          <a:prstGeom prst="rect">
            <a:avLst/>
          </a:prstGeom>
          <a:noFill/>
          <a:ln w="28575">
            <a:solidFill>
              <a:srgbClr val="FFC000"/>
            </a:solidFill>
          </a:ln>
        </p:spPr>
        <p:txBody>
          <a:bodyPr wrap="square">
            <a:spAutoFit/>
          </a:bodyPr>
          <a:lstStyle/>
          <a:p>
            <a:pPr marL="0" marR="0">
              <a:lnSpc>
                <a:spcPct val="107000"/>
              </a:lnSpc>
              <a:spcBef>
                <a:spcPts val="0"/>
              </a:spcBef>
              <a:spcAft>
                <a:spcPts val="1800"/>
              </a:spcAft>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Presents an amendment to the state plan’s </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section entitled, </a:t>
            </a:r>
            <a:r>
              <a:rPr lang="en-US" sz="20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Equitable Access and Care</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by including: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20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challenges faced by individuals affected by younger-onset dementia; and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20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Calibri" panose="020F0502020204030204" pitchFamily="34" charset="0"/>
              </a:rPr>
              <a:t>a recommendation and </a:t>
            </a:r>
            <a:r>
              <a:rPr lang="en-US" sz="2000" dirty="0">
                <a:effectLst/>
                <a:latin typeface="Calibri" panose="020F0502020204030204" pitchFamily="34" charset="0"/>
                <a:ea typeface="Calibri" panose="020F0502020204030204" pitchFamily="34" charset="0"/>
                <a:cs typeface="Calibri" panose="020F0502020204030204" pitchFamily="34" charset="0"/>
              </a:rPr>
              <a:t>implementation plan approved by the Council in November 2022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Wall of advesive notes with one standing out">
            <a:extLst>
              <a:ext uri="{FF2B5EF4-FFF2-40B4-BE49-F238E27FC236}">
                <a16:creationId xmlns:a16="http://schemas.microsoft.com/office/drawing/2014/main" id="{E70393D0-61B5-4845-9408-9C81D530676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50112" y="1313940"/>
            <a:ext cx="7457769" cy="1940768"/>
          </a:xfrm>
          <a:prstGeom prst="rect">
            <a:avLst/>
          </a:prstGeom>
          <a:ln w="38100">
            <a:solidFill>
              <a:srgbClr val="FFC000"/>
            </a:solidFill>
          </a:ln>
        </p:spPr>
      </p:pic>
    </p:spTree>
    <p:extLst>
      <p:ext uri="{BB962C8B-B14F-4D97-AF65-F5344CB8AC3E}">
        <p14:creationId xmlns:p14="http://schemas.microsoft.com/office/powerpoint/2010/main" val="134817680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5DA27-0582-41E4-98B0-76A51D5EE16E}"/>
              </a:ext>
            </a:extLst>
          </p:cNvPr>
          <p:cNvSpPr>
            <a:spLocks noGrp="1"/>
          </p:cNvSpPr>
          <p:nvPr>
            <p:ph type="title"/>
          </p:nvPr>
        </p:nvSpPr>
        <p:spPr>
          <a:xfrm>
            <a:off x="762000" y="206476"/>
            <a:ext cx="2197510" cy="555523"/>
          </a:xfrm>
        </p:spPr>
        <p:txBody>
          <a:bodyPr/>
          <a:lstStyle/>
          <a:p>
            <a:r>
              <a:rPr lang="en-US" sz="2800" dirty="0"/>
              <a:t>Appendices</a:t>
            </a:r>
          </a:p>
        </p:txBody>
      </p:sp>
      <p:sp>
        <p:nvSpPr>
          <p:cNvPr id="3" name="Content Placeholder 2">
            <a:extLst>
              <a:ext uri="{FF2B5EF4-FFF2-40B4-BE49-F238E27FC236}">
                <a16:creationId xmlns:a16="http://schemas.microsoft.com/office/drawing/2014/main" id="{61CE06B9-BBA6-4762-9415-B5E2BC157ABC}"/>
              </a:ext>
            </a:extLst>
          </p:cNvPr>
          <p:cNvSpPr>
            <a:spLocks noGrp="1"/>
          </p:cNvSpPr>
          <p:nvPr>
            <p:ph sz="half" idx="1"/>
          </p:nvPr>
        </p:nvSpPr>
        <p:spPr>
          <a:xfrm>
            <a:off x="762000" y="1472381"/>
            <a:ext cx="6946490" cy="2300966"/>
          </a:xfrm>
        </p:spPr>
        <p:txBody>
          <a:bodyPr/>
          <a:lstStyle/>
          <a:p>
            <a:pPr marL="0" marR="0" indent="0">
              <a:lnSpc>
                <a:spcPct val="107000"/>
              </a:lnSpc>
              <a:spcBef>
                <a:spcPts val="0"/>
              </a:spcBef>
              <a:spcAft>
                <a:spcPts val="0"/>
              </a:spcAft>
              <a:buNone/>
              <a:tabLst>
                <a:tab pos="57150" algn="l"/>
              </a:tabLst>
            </a:pPr>
            <a:r>
              <a:rPr lang="en-US" sz="2000" b="0" dirty="0">
                <a:effectLst/>
                <a:latin typeface="Calibri" panose="020F0502020204030204" pitchFamily="34" charset="0"/>
                <a:ea typeface="Calibri" panose="020F0502020204030204" pitchFamily="34" charset="0"/>
                <a:cs typeface="Times New Roman" panose="02020603050405020304" pitchFamily="18" charset="0"/>
              </a:rPr>
              <a:t>Three appendices are included at the end of the annual report:</a:t>
            </a:r>
          </a:p>
          <a:p>
            <a:pPr marL="0" marR="0" indent="0">
              <a:lnSpc>
                <a:spcPct val="107000"/>
              </a:lnSpc>
              <a:spcBef>
                <a:spcPts val="0"/>
              </a:spcBef>
              <a:spcAft>
                <a:spcPts val="0"/>
              </a:spcAft>
              <a:buNone/>
              <a:tabLst>
                <a:tab pos="57150" algn="l"/>
              </a:tabLst>
            </a:pP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spcAft>
                <a:spcPts val="1300"/>
              </a:spcAft>
            </a:pPr>
            <a:r>
              <a:rPr lang="en-US" sz="2000" b="0" dirty="0">
                <a:cs typeface="Times New Roman" panose="02020603050405020304" pitchFamily="18" charset="0"/>
              </a:rPr>
              <a:t>Appendix A: Council Members</a:t>
            </a:r>
          </a:p>
          <a:p>
            <a:pPr lvl="1">
              <a:spcBef>
                <a:spcPts val="0"/>
              </a:spcBef>
              <a:spcAft>
                <a:spcPts val="1300"/>
              </a:spcAft>
            </a:pPr>
            <a:r>
              <a:rPr lang="en-US" sz="2000" b="0" dirty="0">
                <a:cs typeface="Times New Roman" panose="02020603050405020304" pitchFamily="18" charset="0"/>
              </a:rPr>
              <a:t>Appendix B: Implementation Teams &amp; Workgroups</a:t>
            </a:r>
          </a:p>
          <a:p>
            <a:pPr lvl="1">
              <a:spcBef>
                <a:spcPts val="0"/>
              </a:spcBef>
              <a:spcAft>
                <a:spcPts val="1300"/>
              </a:spcAft>
            </a:pPr>
            <a:r>
              <a:rPr lang="en-US" sz="2000" b="0" dirty="0">
                <a:cs typeface="Times New Roman" panose="02020603050405020304" pitchFamily="18" charset="0"/>
              </a:rPr>
              <a:t>Appendix C: Themes from Focus Group Sessions with People Affected by Dementia</a:t>
            </a:r>
          </a:p>
          <a:p>
            <a:pPr marL="307975" lvl="1" indent="0">
              <a:lnSpc>
                <a:spcPct val="107000"/>
              </a:lnSpc>
              <a:spcBef>
                <a:spcPts val="0"/>
              </a:spcBef>
              <a:spcAft>
                <a:spcPts val="0"/>
              </a:spcAft>
              <a:buNone/>
              <a:tabLst>
                <a:tab pos="57150" algn="l"/>
              </a:tabLst>
            </a:pPr>
            <a:endParaRPr lang="en-US" sz="1800" b="0" dirty="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28833756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7617"/>
            <a:ext cx="9144000" cy="19050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623537" y="136525"/>
            <a:ext cx="6553200" cy="1485900"/>
          </a:xfrm>
          <a:prstGeom prst="rect">
            <a:avLst/>
          </a:prstGeom>
          <a:noFill/>
          <a:ln w="9525">
            <a:noFill/>
            <a:miter lim="800000"/>
            <a:headEnd/>
            <a:tailEnd/>
          </a:ln>
        </p:spPr>
        <p:txBody>
          <a:bodyPr lIns="64008" tIns="32004" rIns="64008" bIns="32004" anchor="ctr"/>
          <a:lstStyle/>
          <a:p>
            <a:pPr algn="ctr" fontAlgn="base">
              <a:spcBef>
                <a:spcPct val="0"/>
              </a:spcBef>
              <a:spcAft>
                <a:spcPts val="1000"/>
              </a:spcAft>
            </a:pPr>
            <a:r>
              <a:rPr lang="en-US" sz="2800" b="1" dirty="0">
                <a:solidFill>
                  <a:srgbClr val="FFFFFF"/>
                </a:solidFill>
                <a:latin typeface="Calibri" pitchFamily="34" charset="0"/>
              </a:rPr>
              <a:t>Alzheimer’s Advisory Council</a:t>
            </a:r>
          </a:p>
        </p:txBody>
      </p:sp>
      <p:pic>
        <p:nvPicPr>
          <p:cNvPr id="31747" name="Picture 4"/>
          <p:cNvPicPr>
            <a:picLocks noChangeAspect="1" noChangeArrowheads="1"/>
          </p:cNvPicPr>
          <p:nvPr/>
        </p:nvPicPr>
        <p:blipFill>
          <a:blip r:embed="rId3"/>
          <a:srcRect/>
          <a:stretch>
            <a:fillRect/>
          </a:stretch>
        </p:blipFill>
        <p:spPr bwMode="auto">
          <a:xfrm>
            <a:off x="7067006" y="234497"/>
            <a:ext cx="1487488" cy="1543050"/>
          </a:xfrm>
          <a:prstGeom prst="rect">
            <a:avLst/>
          </a:prstGeom>
          <a:noFill/>
          <a:ln w="9525">
            <a:noFill/>
            <a:miter lim="800000"/>
            <a:headEnd/>
            <a:tailEnd/>
          </a:ln>
        </p:spPr>
      </p:pic>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3" name="Date Placeholder 2"/>
          <p:cNvSpPr>
            <a:spLocks noGrp="1"/>
          </p:cNvSpPr>
          <p:nvPr>
            <p:ph type="dt" sz="half" idx="10"/>
          </p:nvPr>
        </p:nvSpPr>
        <p:spPr/>
        <p:txBody>
          <a:bodyPr/>
          <a:lstStyle/>
          <a:p>
            <a:pPr fontAlgn="base">
              <a:spcAft>
                <a:spcPct val="0"/>
              </a:spcAft>
              <a:defRPr/>
            </a:pPr>
            <a:fld id="{B0A0B807-0F89-4501-89A1-27555DC543CA}" type="datetime1">
              <a:rPr lang="en-US" smtClean="0"/>
              <a:t>2/2/2023</a:t>
            </a:fld>
            <a:endParaRPr lang="en-US" dirty="0"/>
          </a:p>
        </p:txBody>
      </p:sp>
      <p:sp>
        <p:nvSpPr>
          <p:cNvPr id="9" name="Date Placeholder 2">
            <a:extLst>
              <a:ext uri="{FF2B5EF4-FFF2-40B4-BE49-F238E27FC236}">
                <a16:creationId xmlns:a16="http://schemas.microsoft.com/office/drawing/2014/main" id="{B019AF1B-4325-448B-9098-64189208C828}"/>
              </a:ext>
            </a:extLst>
          </p:cNvPr>
          <p:cNvSpPr txBox="1">
            <a:spLocks/>
          </p:cNvSpPr>
          <p:nvPr/>
        </p:nvSpPr>
        <p:spPr>
          <a:xfrm>
            <a:off x="4245148" y="2401482"/>
            <a:ext cx="4339295" cy="1495029"/>
          </a:xfrm>
          <a:prstGeom prst="rect">
            <a:avLst/>
          </a:prstGeom>
          <a:ln w="38100">
            <a:solidFill>
              <a:srgbClr val="FFC000"/>
            </a:solidFill>
          </a:ln>
        </p:spPr>
        <p:txBody>
          <a:bodyPr anchor="b"/>
          <a:lstStyle>
            <a:defPPr>
              <a:defRPr lang="en-US"/>
            </a:defPPr>
            <a:lvl1pPr marL="0" algn="ctr" defTabSz="914400" rtl="0" eaLnBrk="0" latinLnBrk="0" hangingPunct="0">
              <a:spcBef>
                <a:spcPct val="50000"/>
              </a:spcBef>
              <a:defRPr sz="12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fontAlgn="base">
              <a:spcBef>
                <a:spcPct val="0"/>
              </a:spcBef>
              <a:spcAft>
                <a:spcPct val="0"/>
              </a:spcAft>
              <a:defRPr/>
            </a:pPr>
            <a:endParaRPr lang="en-US"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fontAlgn="base">
              <a:spcBef>
                <a:spcPct val="0"/>
              </a:spcBef>
              <a:spcAft>
                <a:spcPct val="0"/>
              </a:spcAft>
              <a:defRPr/>
            </a:pPr>
            <a:endParaRPr lang="en-US"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fontAlgn="base">
              <a:spcBef>
                <a:spcPct val="0"/>
              </a:spcBef>
              <a:spcAft>
                <a:spcPct val="0"/>
              </a:spcAft>
              <a:defRPr/>
            </a:pPr>
            <a:r>
              <a:rPr lang="en-US" sz="3200" dirty="0">
                <a:solidFill>
                  <a:srgbClr val="002060"/>
                </a:solidFill>
                <a:latin typeface="Calibri" panose="020F0502020204030204" pitchFamily="34" charset="0"/>
                <a:ea typeface="Calibri" panose="020F0502020204030204" pitchFamily="34" charset="0"/>
                <a:cs typeface="Calibri" panose="020F0502020204030204" pitchFamily="34" charset="0"/>
              </a:rPr>
              <a:t>Annual Report Review</a:t>
            </a:r>
          </a:p>
          <a:p>
            <a:pPr fontAlgn="base">
              <a:spcBef>
                <a:spcPct val="0"/>
              </a:spcBef>
              <a:spcAft>
                <a:spcPct val="0"/>
              </a:spcAft>
              <a:defRPr/>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Date Placeholder 2">
            <a:extLst>
              <a:ext uri="{FF2B5EF4-FFF2-40B4-BE49-F238E27FC236}">
                <a16:creationId xmlns:a16="http://schemas.microsoft.com/office/drawing/2014/main" id="{757BA9C6-6AEB-441E-8CE6-59D56B3D15E6}"/>
              </a:ext>
            </a:extLst>
          </p:cNvPr>
          <p:cNvSpPr txBox="1">
            <a:spLocks/>
          </p:cNvSpPr>
          <p:nvPr/>
        </p:nvSpPr>
        <p:spPr>
          <a:xfrm>
            <a:off x="4312700" y="4171469"/>
            <a:ext cx="3631262" cy="1264197"/>
          </a:xfrm>
          <a:prstGeom prst="rect">
            <a:avLst/>
          </a:prstGeom>
        </p:spPr>
        <p:txBody>
          <a:bodyPr/>
          <a:lstStyle>
            <a:defPPr>
              <a:defRPr lang="en-US"/>
            </a:defPPr>
            <a:lvl1pPr marL="0" algn="ctr" defTabSz="914400" rtl="0" eaLnBrk="0" latinLnBrk="0" hangingPunct="0">
              <a:spcBef>
                <a:spcPct val="50000"/>
              </a:spcBef>
              <a:defRPr sz="12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spcBef>
                <a:spcPct val="0"/>
              </a:spcBef>
              <a:spcAft>
                <a:spcPct val="0"/>
              </a:spcAft>
              <a:defRPr/>
            </a:pP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      Present Highlights</a:t>
            </a:r>
          </a:p>
          <a:p>
            <a:pPr marL="457200" indent="-457200" algn="l" fontAlgn="base">
              <a:spcBef>
                <a:spcPct val="0"/>
              </a:spcBef>
              <a:spcAft>
                <a:spcPct val="0"/>
              </a:spcAft>
              <a:buFont typeface="Wingdings" panose="05000000000000000000" pitchFamily="2" charset="2"/>
              <a:buChar char="q"/>
              <a:defRPr/>
            </a:pP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Provide Comments</a:t>
            </a:r>
          </a:p>
          <a:p>
            <a:pPr marL="457200" indent="-457200" algn="l" fontAlgn="base">
              <a:spcBef>
                <a:spcPct val="0"/>
              </a:spcBef>
              <a:spcAft>
                <a:spcPct val="0"/>
              </a:spcAft>
              <a:buFont typeface="Wingdings" panose="05000000000000000000" pitchFamily="2" charset="2"/>
              <a:buChar char="q"/>
              <a:defRPr/>
            </a:pP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Vote</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0C6713A4-EDEA-43D3-8600-EA74C741776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91025" y="4249853"/>
            <a:ext cx="361950" cy="334010"/>
          </a:xfrm>
          <a:prstGeom prst="rect">
            <a:avLst/>
          </a:prstGeom>
          <a:noFill/>
          <a:ln>
            <a:noFill/>
          </a:ln>
        </p:spPr>
      </p:pic>
      <p:pic>
        <p:nvPicPr>
          <p:cNvPr id="11" name="Picture 10" descr="A picture containing text, newspaper, screenshot, different&#10;&#10;Description automatically generated">
            <a:extLst>
              <a:ext uri="{FF2B5EF4-FFF2-40B4-BE49-F238E27FC236}">
                <a16:creationId xmlns:a16="http://schemas.microsoft.com/office/drawing/2014/main" id="{71D07466-8E05-4EED-A790-4A5C205EF7F5}"/>
              </a:ext>
            </a:extLst>
          </p:cNvPr>
          <p:cNvPicPr/>
          <p:nvPr/>
        </p:nvPicPr>
        <p:blipFill>
          <a:blip r:embed="rId5">
            <a:extLst>
              <a:ext uri="{28A0092B-C50C-407E-A947-70E740481C1C}">
                <a14:useLocalDpi xmlns:a14="http://schemas.microsoft.com/office/drawing/2010/main" val="0"/>
              </a:ext>
            </a:extLst>
          </a:blip>
          <a:stretch>
            <a:fillRect/>
          </a:stretch>
        </p:blipFill>
        <p:spPr>
          <a:xfrm>
            <a:off x="457200" y="2115023"/>
            <a:ext cx="3524865" cy="4112892"/>
          </a:xfrm>
          <a:prstGeom prst="rect">
            <a:avLst/>
          </a:prstGeom>
          <a:ln w="76200">
            <a:solidFill>
              <a:srgbClr val="FFC000"/>
            </a:solidFill>
          </a:ln>
        </p:spPr>
      </p:pic>
      <p:sp>
        <p:nvSpPr>
          <p:cNvPr id="13" name="TextBox 12">
            <a:extLst>
              <a:ext uri="{FF2B5EF4-FFF2-40B4-BE49-F238E27FC236}">
                <a16:creationId xmlns:a16="http://schemas.microsoft.com/office/drawing/2014/main" id="{C52B50D5-F0CF-46EE-ABC5-6961F8B08E75}"/>
              </a:ext>
            </a:extLst>
          </p:cNvPr>
          <p:cNvSpPr txBox="1"/>
          <p:nvPr/>
        </p:nvSpPr>
        <p:spPr>
          <a:xfrm>
            <a:off x="1660849" y="2115023"/>
            <a:ext cx="858416" cy="369332"/>
          </a:xfrm>
          <a:prstGeom prst="rect">
            <a:avLst/>
          </a:prstGeom>
          <a:noFill/>
        </p:spPr>
        <p:txBody>
          <a:bodyPr wrap="square" rtlCol="0">
            <a:spAutoFit/>
          </a:bodyPr>
          <a:lstStyle/>
          <a:p>
            <a:r>
              <a:rPr lang="en-US" dirty="0">
                <a:highlight>
                  <a:srgbClr val="FFFF00"/>
                </a:highlight>
              </a:rPr>
              <a:t>DRAFT</a:t>
            </a:r>
          </a:p>
        </p:txBody>
      </p:sp>
    </p:spTree>
    <p:extLst>
      <p:ext uri="{BB962C8B-B14F-4D97-AF65-F5344CB8AC3E}">
        <p14:creationId xmlns:p14="http://schemas.microsoft.com/office/powerpoint/2010/main" val="257689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29355-DC47-4CF9-9AD3-D81B333908B6}"/>
              </a:ext>
            </a:extLst>
          </p:cNvPr>
          <p:cNvSpPr>
            <a:spLocks noGrp="1"/>
          </p:cNvSpPr>
          <p:nvPr>
            <p:ph type="title"/>
          </p:nvPr>
        </p:nvSpPr>
        <p:spPr/>
        <p:txBody>
          <a:bodyPr/>
          <a:lstStyle/>
          <a:p>
            <a:r>
              <a:rPr lang="en-US" sz="2800" dirty="0">
                <a:latin typeface="Calibri" panose="020F0502020204030204" pitchFamily="34" charset="0"/>
                <a:cs typeface="Calibri" panose="020F0502020204030204" pitchFamily="34" charset="0"/>
              </a:rPr>
              <a:t>Next Steps and Vote to Adjourn</a:t>
            </a:r>
          </a:p>
        </p:txBody>
      </p:sp>
      <p:pic>
        <p:nvPicPr>
          <p:cNvPr id="2050" name="Picture 2">
            <a:extLst>
              <a:ext uri="{FF2B5EF4-FFF2-40B4-BE49-F238E27FC236}">
                <a16:creationId xmlns:a16="http://schemas.microsoft.com/office/drawing/2014/main" id="{19422895-0A0F-4EB9-B171-A64AA5DCD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9774" y="4336287"/>
            <a:ext cx="1611970" cy="14654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FC4A6D1-C32E-40C2-AA04-7C3CD8FE4AE9}"/>
              </a:ext>
            </a:extLst>
          </p:cNvPr>
          <p:cNvSpPr txBox="1"/>
          <p:nvPr/>
        </p:nvSpPr>
        <p:spPr>
          <a:xfrm>
            <a:off x="2096090" y="4807427"/>
            <a:ext cx="2558201" cy="523220"/>
          </a:xfrm>
          <a:prstGeom prst="rect">
            <a:avLst/>
          </a:prstGeom>
        </p:spPr>
        <p:txBody>
          <a:bodyPr wrap="none" rtlCol="0">
            <a:spAutoFit/>
          </a:bodyPr>
          <a:lstStyle/>
          <a:p>
            <a:pPr marL="0" indent="0">
              <a:buFont typeface="Wingdings" pitchFamily="2" charset="2"/>
              <a:buNone/>
            </a:pPr>
            <a:r>
              <a:rPr lang="en-US" sz="2800" b="1" dirty="0">
                <a:latin typeface="Calibri" pitchFamily="34" charset="0"/>
                <a:cs typeface="Times New Roman" panose="02020603050405020304" pitchFamily="18" charset="0"/>
              </a:rPr>
              <a:t>Vote to Adjourn</a:t>
            </a:r>
          </a:p>
        </p:txBody>
      </p:sp>
      <p:sp>
        <p:nvSpPr>
          <p:cNvPr id="7" name="TextBox 6">
            <a:extLst>
              <a:ext uri="{FF2B5EF4-FFF2-40B4-BE49-F238E27FC236}">
                <a16:creationId xmlns:a16="http://schemas.microsoft.com/office/drawing/2014/main" id="{CC086E1B-2992-42F6-ADB0-4505BE824058}"/>
              </a:ext>
            </a:extLst>
          </p:cNvPr>
          <p:cNvSpPr txBox="1"/>
          <p:nvPr/>
        </p:nvSpPr>
        <p:spPr>
          <a:xfrm>
            <a:off x="2096090" y="2832786"/>
            <a:ext cx="2628310" cy="1880002"/>
          </a:xfrm>
          <a:prstGeom prst="rect">
            <a:avLst/>
          </a:prstGeom>
        </p:spPr>
        <p:txBody>
          <a:bodyPr wrap="square" rtlCol="0">
            <a:spAutoFit/>
          </a:bodyPr>
          <a:lstStyle/>
          <a:p>
            <a:pPr marL="0" indent="0">
              <a:spcAft>
                <a:spcPts val="500"/>
              </a:spcAft>
              <a:buFont typeface="Wingdings" pitchFamily="2" charset="2"/>
              <a:buNone/>
            </a:pPr>
            <a:r>
              <a:rPr lang="en-US" sz="2800" b="1" dirty="0">
                <a:latin typeface="Calibri" pitchFamily="34" charset="0"/>
                <a:cs typeface="Times New Roman" panose="02020603050405020304" pitchFamily="18" charset="0"/>
              </a:rPr>
              <a:t>Next Meeting</a:t>
            </a:r>
          </a:p>
          <a:p>
            <a:pPr marL="0" indent="0">
              <a:buFont typeface="Wingdings" pitchFamily="2" charset="2"/>
              <a:buNone/>
            </a:pPr>
            <a:r>
              <a:rPr lang="en-US" sz="2800" dirty="0">
                <a:latin typeface="Calibri" pitchFamily="34" charset="0"/>
                <a:cs typeface="Times New Roman" panose="02020603050405020304" pitchFamily="18" charset="0"/>
              </a:rPr>
              <a:t>May 9, 2023 </a:t>
            </a:r>
          </a:p>
          <a:p>
            <a:pPr marL="0" indent="0">
              <a:buFont typeface="Wingdings" pitchFamily="2" charset="2"/>
              <a:buNone/>
            </a:pPr>
            <a:r>
              <a:rPr lang="en-US" sz="2800" dirty="0">
                <a:latin typeface="Calibri" pitchFamily="34" charset="0"/>
                <a:cs typeface="Times New Roman" panose="02020603050405020304" pitchFamily="18" charset="0"/>
              </a:rPr>
              <a:t>3:00 to 5:00 pm</a:t>
            </a:r>
          </a:p>
          <a:p>
            <a:pPr marL="0" indent="0">
              <a:buFont typeface="Wingdings" pitchFamily="2" charset="2"/>
              <a:buNone/>
            </a:pPr>
            <a:endParaRPr lang="en-US" sz="2800" b="1" dirty="0">
              <a:latin typeface="Calibri" pitchFamily="34" charset="0"/>
              <a:cs typeface="Times New Roman" panose="02020603050405020304" pitchFamily="18" charset="0"/>
            </a:endParaRPr>
          </a:p>
        </p:txBody>
      </p:sp>
      <p:pic>
        <p:nvPicPr>
          <p:cNvPr id="2052" name="Picture 4">
            <a:extLst>
              <a:ext uri="{FF2B5EF4-FFF2-40B4-BE49-F238E27FC236}">
                <a16:creationId xmlns:a16="http://schemas.microsoft.com/office/drawing/2014/main" id="{DA62A2C9-6CF9-4EE2-B025-A593AABD5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64" y="2832786"/>
            <a:ext cx="1313390" cy="13977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9A7F90D-B337-4B56-ADAB-1A7E4E53FF2E}"/>
              </a:ext>
            </a:extLst>
          </p:cNvPr>
          <p:cNvSpPr txBox="1"/>
          <p:nvPr/>
        </p:nvSpPr>
        <p:spPr>
          <a:xfrm>
            <a:off x="2096090" y="1527353"/>
            <a:ext cx="3313168" cy="1018227"/>
          </a:xfrm>
          <a:prstGeom prst="rect">
            <a:avLst/>
          </a:prstGeom>
        </p:spPr>
        <p:txBody>
          <a:bodyPr wrap="square" rtlCol="0">
            <a:spAutoFit/>
          </a:bodyPr>
          <a:lstStyle/>
          <a:p>
            <a:pPr marL="0" indent="0">
              <a:spcAft>
                <a:spcPts val="500"/>
              </a:spcAft>
              <a:buFont typeface="Wingdings" pitchFamily="2" charset="2"/>
              <a:buNone/>
            </a:pPr>
            <a:r>
              <a:rPr lang="en-US" sz="2800" b="1" dirty="0">
                <a:latin typeface="Calibri" pitchFamily="34" charset="0"/>
                <a:cs typeface="Times New Roman" panose="02020603050405020304" pitchFamily="18" charset="0"/>
              </a:rPr>
              <a:t>Review Next Steps</a:t>
            </a:r>
          </a:p>
          <a:p>
            <a:pPr marL="0" indent="0">
              <a:buFont typeface="Wingdings" pitchFamily="2" charset="2"/>
              <a:buNone/>
            </a:pPr>
            <a:endParaRPr lang="en-US" sz="2800" b="1" dirty="0">
              <a:latin typeface="Calibri" pitchFamily="34" charset="0"/>
              <a:cs typeface="Times New Roman" panose="02020603050405020304" pitchFamily="18" charset="0"/>
            </a:endParaRPr>
          </a:p>
        </p:txBody>
      </p:sp>
      <p:sp>
        <p:nvSpPr>
          <p:cNvPr id="3" name="AutoShape 2" descr="Stair Climbing icon">
            <a:extLst>
              <a:ext uri="{FF2B5EF4-FFF2-40B4-BE49-F238E27FC236}">
                <a16:creationId xmlns:a16="http://schemas.microsoft.com/office/drawing/2014/main" id="{CDD2504D-194F-46AE-AE90-F9D6AE911C1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6" name="Picture 5" descr="Shape&#10;&#10;Description automatically generated with medium confidence">
            <a:extLst>
              <a:ext uri="{FF2B5EF4-FFF2-40B4-BE49-F238E27FC236}">
                <a16:creationId xmlns:a16="http://schemas.microsoft.com/office/drawing/2014/main" id="{265A5AFE-B8DB-4EC0-BF0B-E2448EE19A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69064" y="1148340"/>
            <a:ext cx="946863" cy="1127428"/>
          </a:xfrm>
          <a:prstGeom prst="rect">
            <a:avLst/>
          </a:prstGeom>
        </p:spPr>
      </p:pic>
    </p:spTree>
    <p:extLst>
      <p:ext uri="{BB962C8B-B14F-4D97-AF65-F5344CB8AC3E}">
        <p14:creationId xmlns:p14="http://schemas.microsoft.com/office/powerpoint/2010/main" val="148568057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6498610-9707-42FA-AC25-F4BF801C1ED5}"/>
              </a:ext>
            </a:extLst>
          </p:cNvPr>
          <p:cNvSpPr txBox="1"/>
          <p:nvPr/>
        </p:nvSpPr>
        <p:spPr>
          <a:xfrm>
            <a:off x="1751371" y="1852332"/>
            <a:ext cx="5405285" cy="3862019"/>
          </a:xfrm>
          <a:prstGeom prst="rect">
            <a:avLst/>
          </a:prstGeom>
          <a:solidFill>
            <a:srgbClr val="FFEEB9"/>
          </a:solidFill>
          <a:ln w="38100">
            <a:solidFill>
              <a:srgbClr val="064FBA"/>
            </a:solidFill>
          </a:ln>
        </p:spPr>
        <p:txBody>
          <a:bodyPr wrap="square">
            <a:spAutoFit/>
          </a:bodyPr>
          <a:lstStyle/>
          <a:p>
            <a:pPr algn="ctr">
              <a:lnSpc>
                <a:spcPct val="107000"/>
              </a:lnSpc>
              <a:spcAft>
                <a:spcPts val="1200"/>
              </a:spcAft>
              <a:defRPr/>
            </a:pPr>
            <a:endParaRPr lang="en-US" sz="500" b="1" dirty="0">
              <a:solidFill>
                <a:srgbClr val="064FBA"/>
              </a:solidFill>
              <a:latin typeface="Calibri" panose="020F0502020204030204" pitchFamily="34" charset="0"/>
              <a:cs typeface="Times New Roman" panose="02020603050405020304" pitchFamily="18" charset="0"/>
            </a:endParaRPr>
          </a:p>
          <a:p>
            <a:pPr algn="ctr">
              <a:lnSpc>
                <a:spcPct val="107000"/>
              </a:lnSpc>
              <a:spcAft>
                <a:spcPts val="1200"/>
              </a:spcAft>
              <a:defRPr/>
            </a:pPr>
            <a:r>
              <a:rPr lang="en-US" sz="3200" b="1" dirty="0">
                <a:solidFill>
                  <a:srgbClr val="064FBA"/>
                </a:solidFill>
                <a:latin typeface="Calibri" panose="020F0502020204030204" pitchFamily="34" charset="0"/>
                <a:cs typeface="Times New Roman" panose="02020603050405020304" pitchFamily="18" charset="0"/>
              </a:rPr>
              <a:t>Open Meeting Law and Conflict of Interest Refresher</a:t>
            </a:r>
          </a:p>
          <a:p>
            <a:pPr algn="ctr">
              <a:lnSpc>
                <a:spcPct val="107000"/>
              </a:lnSpc>
              <a:spcAft>
                <a:spcPts val="1200"/>
              </a:spcAft>
              <a:defRPr/>
            </a:pPr>
            <a:endParaRPr lang="en-US" sz="3200" b="1" dirty="0">
              <a:solidFill>
                <a:srgbClr val="064FBA"/>
              </a:solidFill>
              <a:latin typeface="Calibri" panose="020F0502020204030204" pitchFamily="34" charset="0"/>
              <a:cs typeface="Times New Roman" panose="02020603050405020304" pitchFamily="18" charset="0"/>
            </a:endParaRPr>
          </a:p>
          <a:p>
            <a:pPr algn="ctr">
              <a:lnSpc>
                <a:spcPct val="107000"/>
              </a:lnSpc>
              <a:spcAft>
                <a:spcPts val="1200"/>
              </a:spcAft>
              <a:defRPr/>
            </a:pPr>
            <a:endParaRPr lang="en-US" sz="3200" b="1" dirty="0">
              <a:solidFill>
                <a:srgbClr val="064FBA"/>
              </a:solidFill>
              <a:latin typeface="Calibri" panose="020F0502020204030204" pitchFamily="34" charset="0"/>
              <a:cs typeface="Times New Roman" panose="02020603050405020304" pitchFamily="18" charset="0"/>
            </a:endParaRPr>
          </a:p>
          <a:p>
            <a:pPr algn="ctr">
              <a:lnSpc>
                <a:spcPct val="107000"/>
              </a:lnSpc>
              <a:spcAft>
                <a:spcPts val="1200"/>
              </a:spcAft>
              <a:defRPr/>
            </a:pPr>
            <a:endParaRPr lang="en-US" sz="3200" b="1" dirty="0">
              <a:solidFill>
                <a:srgbClr val="064FBA"/>
              </a:solidFill>
              <a:latin typeface="Calibri" panose="020F0502020204030204" pitchFamily="34" charset="0"/>
              <a:cs typeface="Times New Roman" panose="02020603050405020304" pitchFamily="18" charset="0"/>
            </a:endParaRPr>
          </a:p>
          <a:p>
            <a:pPr>
              <a:lnSpc>
                <a:spcPct val="107000"/>
              </a:lnSpc>
              <a:spcAft>
                <a:spcPts val="1200"/>
              </a:spcAft>
              <a:defRPr/>
            </a:pPr>
            <a:endPar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a:extLst>
              <a:ext uri="{FF2B5EF4-FFF2-40B4-BE49-F238E27FC236}">
                <a16:creationId xmlns:a16="http://schemas.microsoft.com/office/drawing/2014/main" id="{4C3C7F2E-AFD9-46A0-A097-FF69F9DF0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307266"/>
            <a:ext cx="4031225" cy="217913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171E5EA0-310D-476A-A54B-1E54FCE4A833}"/>
              </a:ext>
            </a:extLst>
          </p:cNvPr>
          <p:cNvSpPr>
            <a:spLocks noGrp="1"/>
          </p:cNvSpPr>
          <p:nvPr>
            <p:ph type="title"/>
          </p:nvPr>
        </p:nvSpPr>
        <p:spPr/>
        <p:txBody>
          <a:bodyPr/>
          <a:lstStyle/>
          <a:p>
            <a:r>
              <a:rPr lang="en-US" dirty="0"/>
              <a:t>Open Meeting Law and Conflict of Interest Refresher</a:t>
            </a:r>
          </a:p>
        </p:txBody>
      </p:sp>
    </p:spTree>
    <p:extLst>
      <p:ext uri="{BB962C8B-B14F-4D97-AF65-F5344CB8AC3E}">
        <p14:creationId xmlns:p14="http://schemas.microsoft.com/office/powerpoint/2010/main" val="22821692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837C-A565-4B60-8FED-BBBC7DCDA6D5}"/>
              </a:ext>
            </a:extLst>
          </p:cNvPr>
          <p:cNvSpPr>
            <a:spLocks noGrp="1"/>
          </p:cNvSpPr>
          <p:nvPr>
            <p:ph type="title"/>
          </p:nvPr>
        </p:nvSpPr>
        <p:spPr/>
        <p:txBody>
          <a:bodyPr/>
          <a:lstStyle/>
          <a:p>
            <a:r>
              <a:rPr lang="en-US" dirty="0"/>
              <a:t>Open Meeting Law and Conflict of Interest Refresher</a:t>
            </a:r>
          </a:p>
        </p:txBody>
      </p:sp>
      <p:sp>
        <p:nvSpPr>
          <p:cNvPr id="5" name="TextBox 4">
            <a:extLst>
              <a:ext uri="{FF2B5EF4-FFF2-40B4-BE49-F238E27FC236}">
                <a16:creationId xmlns:a16="http://schemas.microsoft.com/office/drawing/2014/main" id="{790DA48B-4F6D-417F-AB4C-71DEE4E1ECA9}"/>
              </a:ext>
            </a:extLst>
          </p:cNvPr>
          <p:cNvSpPr txBox="1"/>
          <p:nvPr/>
        </p:nvSpPr>
        <p:spPr>
          <a:xfrm>
            <a:off x="533400" y="1143000"/>
            <a:ext cx="7835030" cy="5268109"/>
          </a:xfrm>
          <a:prstGeom prst="rect">
            <a:avLst/>
          </a:prstGeom>
          <a:noFill/>
        </p:spPr>
        <p:txBody>
          <a:bodyPr wrap="square">
            <a:spAutoFit/>
          </a:bodyPr>
          <a:lstStyle/>
          <a:p>
            <a:pPr>
              <a:spcAft>
                <a:spcPts val="1000"/>
              </a:spcAft>
              <a:defRPr/>
            </a:pPr>
            <a:r>
              <a:rPr lang="en-US" b="1" u="sng" dirty="0">
                <a:solidFill>
                  <a:srgbClr val="000000"/>
                </a:solidFill>
                <a:latin typeface="Calibri" panose="020F0502020204030204" pitchFamily="34" charset="0"/>
              </a:rPr>
              <a:t>Open Meeting Law</a:t>
            </a:r>
          </a:p>
          <a:p>
            <a:pPr marL="342900" indent="-342900">
              <a:buFont typeface="Arial" panose="020B0604020202020204" pitchFamily="34" charset="0"/>
              <a:buChar char="•"/>
              <a:defRPr/>
            </a:pPr>
            <a:r>
              <a:rPr lang="en-US" dirty="0">
                <a:solidFill>
                  <a:srgbClr val="000000"/>
                </a:solidFill>
                <a:latin typeface="Calibri" panose="020F0502020204030204" pitchFamily="34" charset="0"/>
              </a:rPr>
              <a:t>The Council’s meetings are subject to the Open Meeting Law (OML) and must be held in public with notice of the meeting, including the agenda, provided to the public at least 48 hours in advance.</a:t>
            </a:r>
          </a:p>
          <a:p>
            <a:pPr marL="342900" indent="-342900">
              <a:buFont typeface="Arial" panose="020B0604020202020204" pitchFamily="34" charset="0"/>
              <a:buChar char="•"/>
              <a:defRPr/>
            </a:pPr>
            <a:endParaRPr lang="en-US" sz="1000" dirty="0">
              <a:solidFill>
                <a:srgbClr val="000000"/>
              </a:solidFill>
              <a:latin typeface="Calibri" panose="020F0502020204030204" pitchFamily="34" charset="0"/>
            </a:endParaRPr>
          </a:p>
          <a:p>
            <a:pPr marL="342900" indent="-342900">
              <a:buFont typeface="Arial" panose="020B0604020202020204" pitchFamily="34" charset="0"/>
              <a:buChar char="•"/>
              <a:defRPr/>
            </a:pPr>
            <a:r>
              <a:rPr lang="en-US" dirty="0">
                <a:solidFill>
                  <a:srgbClr val="000000"/>
                </a:solidFill>
                <a:latin typeface="Calibri" panose="020F0502020204030204" pitchFamily="34" charset="0"/>
              </a:rPr>
              <a:t>We are currently operating under an extension of the emergency act signed by Governor Baker that extended certain COVID-19 measures adopted during the State of Emergency until March 31, 2023. This emergency act </a:t>
            </a:r>
            <a:r>
              <a:rPr lang="en-US" dirty="0">
                <a:solidFill>
                  <a:srgbClr val="00359E"/>
                </a:solidFill>
                <a:latin typeface="Calibri" panose="020F0502020204030204" pitchFamily="34" charset="0"/>
                <a:hlinkClick r:id="rId2">
                  <a:extLst>
                    <a:ext uri="{A12FA001-AC4F-418D-AE19-62706E023703}">
                      <ahyp:hlinkClr xmlns:ahyp="http://schemas.microsoft.com/office/drawing/2018/hyperlinkcolor" val="tx"/>
                    </a:ext>
                  </a:extLst>
                </a:hlinkClick>
              </a:rPr>
              <a:t>suspended certain provisions of the OML</a:t>
            </a:r>
            <a:r>
              <a:rPr lang="en-US" dirty="0">
                <a:solidFill>
                  <a:srgbClr val="000000"/>
                </a:solidFill>
                <a:latin typeface="Calibri" panose="020F0502020204030204" pitchFamily="34" charset="0"/>
              </a:rPr>
              <a:t> and permits us to conduct our meetings remotely.</a:t>
            </a:r>
          </a:p>
          <a:p>
            <a:pPr>
              <a:defRPr/>
            </a:pPr>
            <a:endParaRPr lang="en-US" sz="1000" dirty="0">
              <a:solidFill>
                <a:srgbClr val="000000"/>
              </a:solidFill>
              <a:latin typeface="Calibri" panose="020F0502020204030204" pitchFamily="34" charset="0"/>
            </a:endParaRPr>
          </a:p>
          <a:p>
            <a:pPr marL="342900" indent="-342900">
              <a:buFont typeface="Arial" panose="020B0604020202020204" pitchFamily="34" charset="0"/>
              <a:buChar char="•"/>
              <a:defRPr/>
            </a:pPr>
            <a:r>
              <a:rPr lang="en-US" dirty="0">
                <a:solidFill>
                  <a:srgbClr val="000000"/>
                </a:solidFill>
                <a:latin typeface="Calibri" panose="020F0502020204030204" pitchFamily="34" charset="0"/>
              </a:rPr>
              <a:t>Under the OML, members cannot communicate with a quorum (simple majority) of the members regarding topics before this Council (in person or via email) outside of a public meeting.</a:t>
            </a:r>
          </a:p>
          <a:p>
            <a:pPr>
              <a:defRPr/>
            </a:pPr>
            <a:endParaRPr lang="en-US" sz="1000" dirty="0">
              <a:solidFill>
                <a:srgbClr val="000000"/>
              </a:solidFill>
              <a:latin typeface="Calibri" panose="020F0502020204030204" pitchFamily="34" charset="0"/>
            </a:endParaRPr>
          </a:p>
          <a:p>
            <a:pPr marL="342900" indent="-342900">
              <a:buFont typeface="Arial" panose="020B0604020202020204" pitchFamily="34" charset="0"/>
              <a:buChar char="•"/>
              <a:defRPr/>
            </a:pPr>
            <a:r>
              <a:rPr lang="en-US" dirty="0">
                <a:solidFill>
                  <a:srgbClr val="000000"/>
                </a:solidFill>
                <a:latin typeface="Calibri" panose="020F0502020204030204" pitchFamily="34" charset="0"/>
              </a:rPr>
              <a:t>For any questions about the OML, feel free to reach out to Council staff or contact the Attorney General's Division of Open Government directly at</a:t>
            </a:r>
            <a:br>
              <a:rPr lang="en-US" dirty="0">
                <a:solidFill>
                  <a:srgbClr val="000000"/>
                </a:solidFill>
                <a:latin typeface="Calibri" panose="020F0502020204030204" pitchFamily="34" charset="0"/>
              </a:rPr>
            </a:br>
            <a:r>
              <a:rPr lang="en-US" dirty="0">
                <a:solidFill>
                  <a:srgbClr val="000000"/>
                </a:solidFill>
                <a:latin typeface="Calibri" panose="020F0502020204030204" pitchFamily="34" charset="0"/>
              </a:rPr>
              <a:t>(617) 963-2540 or </a:t>
            </a:r>
            <a:r>
              <a:rPr lang="en-US" dirty="0">
                <a:solidFill>
                  <a:srgbClr val="00359E"/>
                </a:solidFill>
                <a:latin typeface="Calibri" panose="020F0502020204030204" pitchFamily="34" charset="0"/>
                <a:hlinkClick r:id="rId3">
                  <a:extLst>
                    <a:ext uri="{A12FA001-AC4F-418D-AE19-62706E023703}">
                      <ahyp:hlinkClr xmlns:ahyp="http://schemas.microsoft.com/office/drawing/2018/hyperlinkcolor" val="tx"/>
                    </a:ext>
                  </a:extLst>
                </a:hlinkClick>
              </a:rPr>
              <a:t>openmeeting@mass.gov</a:t>
            </a:r>
            <a:endParaRPr lang="en-US" dirty="0">
              <a:solidFill>
                <a:srgbClr val="00359E"/>
              </a:solidFill>
              <a:latin typeface="Calibri" panose="020F0502020204030204" pitchFamily="34" charset="0"/>
            </a:endParaRPr>
          </a:p>
          <a:p>
            <a:pPr>
              <a:defRPr/>
            </a:pPr>
            <a:endParaRPr lang="en-US" sz="1000" dirty="0">
              <a:solidFill>
                <a:srgbClr val="000000"/>
              </a:solidFill>
              <a:latin typeface="Calibri" panose="020F0502020204030204" pitchFamily="34" charset="0"/>
            </a:endParaRPr>
          </a:p>
          <a:p>
            <a:pPr marL="342900" indent="-342900">
              <a:buFont typeface="Arial" panose="020B0604020202020204" pitchFamily="34" charset="0"/>
              <a:buChar char="•"/>
              <a:defRPr/>
            </a:pPr>
            <a:r>
              <a:rPr lang="en-US" dirty="0">
                <a:solidFill>
                  <a:srgbClr val="000000"/>
                </a:solidFill>
                <a:latin typeface="Calibri" panose="020F0502020204030204" pitchFamily="34" charset="0"/>
              </a:rPr>
              <a:t>Additional information can be found at: </a:t>
            </a:r>
            <a:r>
              <a:rPr lang="en-US" dirty="0">
                <a:solidFill>
                  <a:srgbClr val="00359E"/>
                </a:solidFill>
                <a:latin typeface="Calibri" panose="020F0502020204030204" pitchFamily="34" charset="0"/>
                <a:hlinkClick r:id="rId4">
                  <a:extLst>
                    <a:ext uri="{A12FA001-AC4F-418D-AE19-62706E023703}">
                      <ahyp:hlinkClr xmlns:ahyp="http://schemas.microsoft.com/office/drawing/2018/hyperlinkcolor" val="tx"/>
                    </a:ext>
                  </a:extLst>
                </a:hlinkClick>
              </a:rPr>
              <a:t>www.mass.gov/the-open-meeting-law</a:t>
            </a:r>
            <a:r>
              <a:rPr lang="en-US" dirty="0">
                <a:solidFill>
                  <a:srgbClr val="00359E"/>
                </a:solidFill>
                <a:latin typeface="Calibri" panose="020F0502020204030204" pitchFamily="34" charset="0"/>
              </a:rPr>
              <a:t> </a:t>
            </a:r>
          </a:p>
        </p:txBody>
      </p:sp>
    </p:spTree>
    <p:extLst>
      <p:ext uri="{BB962C8B-B14F-4D97-AF65-F5344CB8AC3E}">
        <p14:creationId xmlns:p14="http://schemas.microsoft.com/office/powerpoint/2010/main" val="1456920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837C-A565-4B60-8FED-BBBC7DCDA6D5}"/>
              </a:ext>
            </a:extLst>
          </p:cNvPr>
          <p:cNvSpPr>
            <a:spLocks noGrp="1"/>
          </p:cNvSpPr>
          <p:nvPr>
            <p:ph type="title"/>
          </p:nvPr>
        </p:nvSpPr>
        <p:spPr/>
        <p:txBody>
          <a:bodyPr/>
          <a:lstStyle/>
          <a:p>
            <a:r>
              <a:rPr lang="en-US" dirty="0"/>
              <a:t>Open Meeting Law and Conflict of Interest Refresher</a:t>
            </a:r>
          </a:p>
        </p:txBody>
      </p:sp>
      <p:sp>
        <p:nvSpPr>
          <p:cNvPr id="5" name="TextBox 4">
            <a:extLst>
              <a:ext uri="{FF2B5EF4-FFF2-40B4-BE49-F238E27FC236}">
                <a16:creationId xmlns:a16="http://schemas.microsoft.com/office/drawing/2014/main" id="{790DA48B-4F6D-417F-AB4C-71DEE4E1ECA9}"/>
              </a:ext>
            </a:extLst>
          </p:cNvPr>
          <p:cNvSpPr txBox="1"/>
          <p:nvPr/>
        </p:nvSpPr>
        <p:spPr>
          <a:xfrm>
            <a:off x="533400" y="1143000"/>
            <a:ext cx="7835030" cy="5293757"/>
          </a:xfrm>
          <a:prstGeom prst="rect">
            <a:avLst/>
          </a:prstGeom>
          <a:noFill/>
        </p:spPr>
        <p:txBody>
          <a:bodyPr wrap="square">
            <a:spAutoFit/>
          </a:bodyPr>
          <a:lstStyle/>
          <a:p>
            <a:pPr>
              <a:spcAft>
                <a:spcPts val="1000"/>
              </a:spcAft>
              <a:defRPr/>
            </a:pPr>
            <a:r>
              <a:rPr lang="en-US" b="1" u="sng" dirty="0">
                <a:solidFill>
                  <a:srgbClr val="000000"/>
                </a:solidFill>
                <a:latin typeface="Calibri" panose="020F0502020204030204" pitchFamily="34" charset="0"/>
              </a:rPr>
              <a:t>Conflict of Interest</a:t>
            </a:r>
          </a:p>
          <a:p>
            <a:pPr marL="342900" indent="-342900">
              <a:spcAft>
                <a:spcPts val="1000"/>
              </a:spcAft>
              <a:buFont typeface="Arial" panose="020B0604020202020204" pitchFamily="34" charset="0"/>
              <a:buChar char="•"/>
              <a:defRPr/>
            </a:pPr>
            <a:r>
              <a:rPr lang="en-US" dirty="0">
                <a:solidFill>
                  <a:srgbClr val="000000"/>
                </a:solidFill>
                <a:latin typeface="Calibri" panose="020F0502020204030204" pitchFamily="34" charset="0"/>
              </a:rPr>
              <a:t>By the very nature of your service on the Council, members are considered special state employees and are subject to the State’s Conflict of Interest Law.</a:t>
            </a:r>
          </a:p>
          <a:p>
            <a:pPr marL="342900" indent="-342900">
              <a:spcAft>
                <a:spcPts val="1000"/>
              </a:spcAft>
              <a:buFont typeface="Arial" panose="020B0604020202020204" pitchFamily="34" charset="0"/>
              <a:buChar char="•"/>
              <a:defRPr/>
            </a:pPr>
            <a:r>
              <a:rPr lang="en-US" dirty="0">
                <a:solidFill>
                  <a:srgbClr val="000000"/>
                </a:solidFill>
                <a:latin typeface="Calibri" panose="020F0502020204030204" pitchFamily="34" charset="0"/>
              </a:rPr>
              <a:t>In addition to familiarizing yourselves with the details of the Conflict of Interest Law, members are required to undertake a </a:t>
            </a:r>
            <a:r>
              <a:rPr lang="en-US" dirty="0">
                <a:solidFill>
                  <a:srgbClr val="00359E"/>
                </a:solidFill>
                <a:latin typeface="Calibri" panose="020F0502020204030204" pitchFamily="34" charset="0"/>
                <a:hlinkClick r:id="rId2">
                  <a:extLst>
                    <a:ext uri="{A12FA001-AC4F-418D-AE19-62706E023703}">
                      <ahyp:hlinkClr xmlns:ahyp="http://schemas.microsoft.com/office/drawing/2018/hyperlinkcolor" val="tx"/>
                    </a:ext>
                  </a:extLst>
                </a:hlinkClick>
              </a:rPr>
              <a:t>required online Conflict of Interest training</a:t>
            </a:r>
            <a:r>
              <a:rPr lang="en-US" dirty="0">
                <a:solidFill>
                  <a:srgbClr val="000000"/>
                </a:solidFill>
                <a:latin typeface="Calibri" panose="020F0502020204030204" pitchFamily="34" charset="0"/>
              </a:rPr>
              <a:t> within 30 days of appointment to the Council and every other year thereafter. After completing the training, certification forms should be sent directly to Council staff to maintain in our records.</a:t>
            </a:r>
          </a:p>
          <a:p>
            <a:pPr marL="342900" indent="-342900">
              <a:spcAft>
                <a:spcPts val="1000"/>
              </a:spcAft>
              <a:buFont typeface="Arial" panose="020B0604020202020204" pitchFamily="34" charset="0"/>
              <a:buChar char="•"/>
              <a:defRPr/>
            </a:pPr>
            <a:r>
              <a:rPr lang="en-US" dirty="0">
                <a:solidFill>
                  <a:srgbClr val="000000"/>
                </a:solidFill>
                <a:latin typeface="Calibri" panose="020F0502020204030204" pitchFamily="34" charset="0"/>
              </a:rPr>
              <a:t>Council members should view the State Ethics Commission as a resource and are encouraged to contact the State Ethics Commission with any questions or concerns related to potential conflicts of interest and any required disclosures.</a:t>
            </a:r>
          </a:p>
          <a:p>
            <a:pPr marL="342900" indent="-342900">
              <a:spcAft>
                <a:spcPts val="1000"/>
              </a:spcAft>
              <a:buFont typeface="Arial" panose="020B0604020202020204" pitchFamily="34" charset="0"/>
              <a:buChar char="•"/>
              <a:defRPr/>
            </a:pPr>
            <a:r>
              <a:rPr lang="en-US" dirty="0">
                <a:solidFill>
                  <a:srgbClr val="000000"/>
                </a:solidFill>
                <a:latin typeface="Calibri" panose="020F0502020204030204" pitchFamily="34" charset="0"/>
              </a:rPr>
              <a:t>The State Ethics Commission can be contacted at (617) 371-9500</a:t>
            </a:r>
          </a:p>
          <a:p>
            <a:pPr marL="342900" indent="-342900">
              <a:spcAft>
                <a:spcPts val="1000"/>
              </a:spcAft>
              <a:buFont typeface="Arial" panose="020B0604020202020204" pitchFamily="34" charset="0"/>
              <a:buChar char="•"/>
              <a:defRPr/>
            </a:pPr>
            <a:r>
              <a:rPr lang="en-US" dirty="0">
                <a:solidFill>
                  <a:srgbClr val="000000"/>
                </a:solidFill>
                <a:latin typeface="Calibri" panose="020F0502020204030204" pitchFamily="34" charset="0"/>
              </a:rPr>
              <a:t>Requests for advice can also be submitted through the State Ethics Commission’s website: </a:t>
            </a:r>
            <a:r>
              <a:rPr lang="en-US" dirty="0">
                <a:solidFill>
                  <a:srgbClr val="00359E"/>
                </a:solidFill>
                <a:latin typeface="Calibri" panose="020F0502020204030204" pitchFamily="34" charset="0"/>
                <a:hlinkClick r:id="rId3">
                  <a:extLst>
                    <a:ext uri="{A12FA001-AC4F-418D-AE19-62706E023703}">
                      <ahyp:hlinkClr xmlns:ahyp="http://schemas.microsoft.com/office/drawing/2018/hyperlinkcolor" val="tx"/>
                    </a:ext>
                  </a:extLst>
                </a:hlinkClick>
              </a:rPr>
              <a:t>www.mass.gov/orgs/state-ethics-commission</a:t>
            </a:r>
            <a:endParaRPr lang="en-US" dirty="0">
              <a:solidFill>
                <a:srgbClr val="00359E"/>
              </a:solidFill>
              <a:latin typeface="Calibri" panose="020F0502020204030204" pitchFamily="34" charset="0"/>
            </a:endParaRPr>
          </a:p>
          <a:p>
            <a:pPr marL="342900" indent="-342900">
              <a:buFont typeface="Arial" panose="020B0604020202020204" pitchFamily="34" charset="0"/>
              <a:buChar char="•"/>
              <a:defRPr/>
            </a:pPr>
            <a:r>
              <a:rPr lang="en-US" dirty="0">
                <a:solidFill>
                  <a:srgbClr val="000000"/>
                </a:solidFill>
                <a:latin typeface="Calibri" panose="020F0502020204030204" pitchFamily="34" charset="0"/>
              </a:rPr>
              <a:t>Advice is confidential and cannot be provided for past conduct or for matters pertaining to a third party.</a:t>
            </a:r>
          </a:p>
        </p:txBody>
      </p:sp>
    </p:spTree>
    <p:extLst>
      <p:ext uri="{BB962C8B-B14F-4D97-AF65-F5344CB8AC3E}">
        <p14:creationId xmlns:p14="http://schemas.microsoft.com/office/powerpoint/2010/main" val="10877303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FCA9B3-38F0-4238-B916-198D3FD51432}"/>
              </a:ext>
            </a:extLst>
          </p:cNvPr>
          <p:cNvSpPr>
            <a:spLocks noGrp="1"/>
          </p:cNvSpPr>
          <p:nvPr>
            <p:ph type="title"/>
          </p:nvPr>
        </p:nvSpPr>
        <p:spPr>
          <a:xfrm>
            <a:off x="867229" y="147993"/>
            <a:ext cx="5085701" cy="762000"/>
          </a:xfrm>
        </p:spPr>
        <p:txBody>
          <a:bodyPr/>
          <a:lstStyle/>
          <a:p>
            <a:pPr algn="ctr"/>
            <a:r>
              <a:rPr lang="en-US" sz="2800" b="1" dirty="0">
                <a:solidFill>
                  <a:srgbClr val="FFD03B"/>
                </a:solidFill>
                <a:latin typeface="Calibri" panose="020F0502020204030204" pitchFamily="34" charset="0"/>
                <a:cs typeface="Calibri" panose="020F0502020204030204" pitchFamily="34" charset="0"/>
              </a:rPr>
              <a:t>ADRD Treatment Advances </a:t>
            </a:r>
            <a:br>
              <a:rPr lang="en-US" sz="2800" b="1" dirty="0">
                <a:solidFill>
                  <a:srgbClr val="FFD03B"/>
                </a:solidFill>
                <a:latin typeface="Calibri" panose="020F0502020204030204" pitchFamily="34" charset="0"/>
                <a:cs typeface="Calibri" panose="020F0502020204030204" pitchFamily="34" charset="0"/>
              </a:rPr>
            </a:br>
            <a:r>
              <a:rPr lang="en-US" sz="2800" b="1" dirty="0">
                <a:solidFill>
                  <a:srgbClr val="FFD03B"/>
                </a:solidFill>
                <a:latin typeface="Calibri" panose="020F0502020204030204" pitchFamily="34" charset="0"/>
                <a:cs typeface="Calibri" panose="020F0502020204030204" pitchFamily="34" charset="0"/>
              </a:rPr>
              <a:t>Review and Discuss</a:t>
            </a:r>
            <a:endParaRPr lang="en-US" sz="2800" dirty="0"/>
          </a:p>
        </p:txBody>
      </p:sp>
      <p:pic>
        <p:nvPicPr>
          <p:cNvPr id="8" name="Picture 2">
            <a:extLst>
              <a:ext uri="{FF2B5EF4-FFF2-40B4-BE49-F238E27FC236}">
                <a16:creationId xmlns:a16="http://schemas.microsoft.com/office/drawing/2014/main" id="{DC3B74FB-2A52-4E3C-97BC-55724D1B5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285" y="1127943"/>
            <a:ext cx="5581428" cy="2838936"/>
          </a:xfrm>
          <a:prstGeom prst="rect">
            <a:avLst/>
          </a:prstGeom>
          <a:noFill/>
          <a:ln w="76200">
            <a:solidFill>
              <a:srgbClr val="000099"/>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16D2D6B-A0C2-456F-B3F1-EBC6135ABA1F}"/>
              </a:ext>
            </a:extLst>
          </p:cNvPr>
          <p:cNvSpPr txBox="1"/>
          <p:nvPr/>
        </p:nvSpPr>
        <p:spPr>
          <a:xfrm>
            <a:off x="695130" y="4184830"/>
            <a:ext cx="7753739" cy="2144177"/>
          </a:xfrm>
          <a:prstGeom prst="rect">
            <a:avLst/>
          </a:prstGeom>
          <a:noFill/>
          <a:ln w="38100">
            <a:solidFill>
              <a:srgbClr val="FFD03B"/>
            </a:solidFill>
          </a:ln>
        </p:spPr>
        <p:txBody>
          <a:bodyPr wrap="square">
            <a:spAutoFit/>
          </a:bodyPr>
          <a:lstStyle/>
          <a:p>
            <a:pPr marL="342900" indent="-342900">
              <a:spcAft>
                <a:spcPts val="1700"/>
              </a:spcAft>
              <a:buFont typeface="Wingdings" panose="05000000000000000000" pitchFamily="2" charset="2"/>
              <a:buChar char="Ø"/>
            </a:pPr>
            <a:r>
              <a:rPr lang="en-US" sz="2000" b="1" dirty="0">
                <a:solidFill>
                  <a:srgbClr val="002060"/>
                </a:solidFill>
                <a:latin typeface="Calibri" panose="020F0502020204030204" pitchFamily="34" charset="0"/>
              </a:rPr>
              <a:t>What might these treatment advances mean in terms of </a:t>
            </a:r>
            <a:r>
              <a:rPr lang="en-US" sz="2000" b="1" dirty="0">
                <a:solidFill>
                  <a:srgbClr val="2790C1"/>
                </a:solidFill>
                <a:latin typeface="Calibri" panose="020F0502020204030204" pitchFamily="34" charset="0"/>
              </a:rPr>
              <a:t>opportunities</a:t>
            </a:r>
            <a:r>
              <a:rPr lang="en-US" sz="2000" b="1" dirty="0">
                <a:solidFill>
                  <a:schemeClr val="accent6">
                    <a:lumMod val="60000"/>
                    <a:lumOff val="40000"/>
                  </a:schemeClr>
                </a:solidFill>
                <a:latin typeface="Calibri" panose="020F0502020204030204" pitchFamily="34" charset="0"/>
              </a:rPr>
              <a:t> </a:t>
            </a:r>
            <a:r>
              <a:rPr lang="en-US" sz="2000" b="1" dirty="0">
                <a:solidFill>
                  <a:srgbClr val="002060"/>
                </a:solidFill>
                <a:latin typeface="Calibri" panose="020F0502020204030204" pitchFamily="34" charset="0"/>
              </a:rPr>
              <a:t>and </a:t>
            </a:r>
            <a:r>
              <a:rPr lang="en-US" sz="2000" b="1" dirty="0">
                <a:solidFill>
                  <a:srgbClr val="2790C1"/>
                </a:solidFill>
                <a:latin typeface="Calibri" panose="020F0502020204030204" pitchFamily="34" charset="0"/>
              </a:rPr>
              <a:t>challenges</a:t>
            </a:r>
            <a:r>
              <a:rPr lang="en-US" sz="2000" b="1" dirty="0">
                <a:solidFill>
                  <a:schemeClr val="accent6">
                    <a:lumMod val="60000"/>
                    <a:lumOff val="40000"/>
                  </a:schemeClr>
                </a:solidFill>
                <a:latin typeface="Calibri" panose="020F0502020204030204" pitchFamily="34" charset="0"/>
              </a:rPr>
              <a:t> </a:t>
            </a:r>
            <a:r>
              <a:rPr lang="en-US" sz="2000" b="1" dirty="0">
                <a:solidFill>
                  <a:srgbClr val="002060"/>
                </a:solidFill>
                <a:latin typeface="Calibri" panose="020F0502020204030204" pitchFamily="34" charset="0"/>
              </a:rPr>
              <a:t>for:</a:t>
            </a:r>
          </a:p>
          <a:p>
            <a:pPr marL="800100" lvl="1" indent="-342900">
              <a:spcAft>
                <a:spcPts val="1700"/>
              </a:spcAft>
              <a:buFont typeface="Arial" panose="020B0604020202020204" pitchFamily="34" charset="0"/>
              <a:buChar char="•"/>
            </a:pPr>
            <a:r>
              <a:rPr lang="en-US" sz="2000" b="1" dirty="0">
                <a:solidFill>
                  <a:srgbClr val="002060"/>
                </a:solidFill>
                <a:latin typeface="Calibri" panose="020F0502020204030204" pitchFamily="34" charset="0"/>
              </a:rPr>
              <a:t>Massachusetts residents; clinicians; r</a:t>
            </a:r>
            <a:r>
              <a:rPr lang="en-US" sz="2000" b="1" dirty="0">
                <a:solidFill>
                  <a:srgbClr val="002060"/>
                </a:solidFill>
                <a:effectLst/>
                <a:latin typeface="Calibri" panose="020F0502020204030204" pitchFamily="34" charset="0"/>
                <a:ea typeface="Times New Roman" panose="02020603050405020304" pitchFamily="18" charset="0"/>
              </a:rPr>
              <a:t>esearchers; government; and </a:t>
            </a:r>
          </a:p>
          <a:p>
            <a:pPr marL="800100" lvl="1" indent="-342900">
              <a:spcAft>
                <a:spcPts val="1700"/>
              </a:spcAft>
              <a:buFont typeface="Arial" panose="020B0604020202020204" pitchFamily="34" charset="0"/>
              <a:buChar char="•"/>
            </a:pPr>
            <a:r>
              <a:rPr lang="en-US" sz="2000" b="1" dirty="0">
                <a:solidFill>
                  <a:srgbClr val="002060"/>
                </a:solidFill>
                <a:latin typeface="Calibri" panose="020F0502020204030204" pitchFamily="34" charset="0"/>
                <a:ea typeface="Times New Roman" panose="02020603050405020304" pitchFamily="18" charset="0"/>
              </a:rPr>
              <a:t>t</a:t>
            </a:r>
            <a:r>
              <a:rPr lang="en-US" sz="2000" b="1" dirty="0">
                <a:solidFill>
                  <a:srgbClr val="002060"/>
                </a:solidFill>
                <a:effectLst/>
                <a:latin typeface="Calibri" panose="020F0502020204030204" pitchFamily="34" charset="0"/>
                <a:ea typeface="Times New Roman" panose="02020603050405020304" pitchFamily="18" charset="0"/>
              </a:rPr>
              <a:t>he Council’s priorities going forward?</a:t>
            </a:r>
            <a:endParaRPr lang="en-US" sz="2000" b="1" dirty="0">
              <a:solidFill>
                <a:srgbClr val="002060"/>
              </a:solidFill>
            </a:endParaRPr>
          </a:p>
        </p:txBody>
      </p:sp>
    </p:spTree>
    <p:extLst>
      <p:ext uri="{BB962C8B-B14F-4D97-AF65-F5344CB8AC3E}">
        <p14:creationId xmlns:p14="http://schemas.microsoft.com/office/powerpoint/2010/main" val="77461843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p:cNvSpPr>
          <p:nvPr/>
        </p:nvSpPr>
        <p:spPr bwMode="auto">
          <a:xfrm>
            <a:off x="0" y="-7617"/>
            <a:ext cx="9144000" cy="1905000"/>
          </a:xfrm>
          <a:prstGeom prst="rect">
            <a:avLst/>
          </a:prstGeom>
          <a:solidFill>
            <a:srgbClr val="003366"/>
          </a:solidFill>
          <a:ln w="9525">
            <a:solidFill>
              <a:srgbClr val="000000"/>
            </a:solidFill>
            <a:miter lim="800000"/>
            <a:headEnd/>
            <a:tailEnd/>
          </a:ln>
        </p:spPr>
        <p:txBody>
          <a:bodyPr/>
          <a:lstStyle/>
          <a:p>
            <a:pPr algn="ctr" eaLnBrk="0" fontAlgn="base" hangingPunct="0">
              <a:spcBef>
                <a:spcPct val="50000"/>
              </a:spcBef>
              <a:spcAft>
                <a:spcPct val="0"/>
              </a:spcAft>
            </a:pPr>
            <a:endParaRPr lang="en-US" sz="1200" b="1" dirty="0">
              <a:solidFill>
                <a:srgbClr val="FFFFFF"/>
              </a:solidFill>
            </a:endParaRPr>
          </a:p>
        </p:txBody>
      </p:sp>
      <p:sp>
        <p:nvSpPr>
          <p:cNvPr id="31746" name="Rectangle 3"/>
          <p:cNvSpPr>
            <a:spLocks noChangeArrowheads="1"/>
          </p:cNvSpPr>
          <p:nvPr/>
        </p:nvSpPr>
        <p:spPr bwMode="white">
          <a:xfrm>
            <a:off x="623537" y="136525"/>
            <a:ext cx="6553200" cy="1485900"/>
          </a:xfrm>
          <a:prstGeom prst="rect">
            <a:avLst/>
          </a:prstGeom>
          <a:noFill/>
          <a:ln w="9525">
            <a:noFill/>
            <a:miter lim="800000"/>
            <a:headEnd/>
            <a:tailEnd/>
          </a:ln>
        </p:spPr>
        <p:txBody>
          <a:bodyPr lIns="64008" tIns="32004" rIns="64008" bIns="32004" anchor="ctr"/>
          <a:lstStyle/>
          <a:p>
            <a:pPr algn="ctr" fontAlgn="base">
              <a:spcBef>
                <a:spcPct val="0"/>
              </a:spcBef>
              <a:spcAft>
                <a:spcPts val="1000"/>
              </a:spcAft>
            </a:pPr>
            <a:r>
              <a:rPr lang="en-US" sz="2800" b="1" dirty="0">
                <a:solidFill>
                  <a:srgbClr val="FFFFFF"/>
                </a:solidFill>
                <a:latin typeface="Calibri" pitchFamily="34" charset="0"/>
              </a:rPr>
              <a:t>Annual Report, 2022</a:t>
            </a:r>
          </a:p>
        </p:txBody>
      </p:sp>
      <p:pic>
        <p:nvPicPr>
          <p:cNvPr id="31747" name="Picture 4"/>
          <p:cNvPicPr>
            <a:picLocks noChangeAspect="1" noChangeArrowheads="1"/>
          </p:cNvPicPr>
          <p:nvPr/>
        </p:nvPicPr>
        <p:blipFill>
          <a:blip r:embed="rId3"/>
          <a:srcRect/>
          <a:stretch>
            <a:fillRect/>
          </a:stretch>
        </p:blipFill>
        <p:spPr bwMode="auto">
          <a:xfrm>
            <a:off x="7067006" y="234497"/>
            <a:ext cx="1487488" cy="1543050"/>
          </a:xfrm>
          <a:prstGeom prst="rect">
            <a:avLst/>
          </a:prstGeom>
          <a:noFill/>
          <a:ln w="9525">
            <a:noFill/>
            <a:miter lim="800000"/>
            <a:headEnd/>
            <a:tailEnd/>
          </a:ln>
        </p:spPr>
      </p:pic>
      <p:sp>
        <p:nvSpPr>
          <p:cNvPr id="2" name="Rectangle 1"/>
          <p:cNvSpPr/>
          <p:nvPr/>
        </p:nvSpPr>
        <p:spPr bwMode="auto">
          <a:xfrm>
            <a:off x="4406900" y="6471593"/>
            <a:ext cx="368300" cy="230832"/>
          </a:xfrm>
          <a:prstGeom prst="rect">
            <a:avLst/>
          </a:prstGeom>
          <a:solidFill>
            <a:schemeClr val="bg1"/>
          </a:solidFill>
          <a:ln w="9525" cap="flat" cmpd="sng" algn="ctr">
            <a:noFill/>
            <a:prstDash val="solid"/>
            <a:round/>
            <a:headEnd type="none" w="med" len="med"/>
            <a:tailEnd type="none" w="med" len="med"/>
          </a:ln>
          <a:effectLst/>
        </p:spPr>
        <p:txBody>
          <a:bodyPr vert="horz" wrap="square" lIns="45720" tIns="45720" rIns="45720" bIns="45720" numCol="1" rtlCol="0" anchor="ctr" anchorCtr="0" compatLnSpc="1">
            <a:prstTxWarp prst="textNoShape">
              <a:avLst/>
            </a:prstTxWarp>
          </a:bodyPr>
          <a:lstStyle/>
          <a:p>
            <a:pPr algn="ctr" eaLnBrk="0" fontAlgn="base" hangingPunct="0">
              <a:spcBef>
                <a:spcPct val="0"/>
              </a:spcBef>
              <a:spcAft>
                <a:spcPct val="0"/>
              </a:spcAft>
            </a:pPr>
            <a:endParaRPr lang="en-US" sz="1600" dirty="0">
              <a:solidFill>
                <a:srgbClr val="000000"/>
              </a:solidFill>
            </a:endParaRPr>
          </a:p>
        </p:txBody>
      </p:sp>
      <p:sp>
        <p:nvSpPr>
          <p:cNvPr id="3" name="Date Placeholder 2"/>
          <p:cNvSpPr>
            <a:spLocks noGrp="1"/>
          </p:cNvSpPr>
          <p:nvPr>
            <p:ph type="dt" sz="half" idx="10"/>
          </p:nvPr>
        </p:nvSpPr>
        <p:spPr/>
        <p:txBody>
          <a:bodyPr/>
          <a:lstStyle/>
          <a:p>
            <a:pPr fontAlgn="base">
              <a:spcAft>
                <a:spcPct val="0"/>
              </a:spcAft>
              <a:defRPr/>
            </a:pPr>
            <a:fld id="{B0A0B807-0F89-4501-89A1-27555DC543CA}" type="datetime1">
              <a:rPr lang="en-US" smtClean="0"/>
              <a:t>2/2/2023</a:t>
            </a:fld>
            <a:endParaRPr lang="en-US" dirty="0"/>
          </a:p>
        </p:txBody>
      </p:sp>
      <p:sp>
        <p:nvSpPr>
          <p:cNvPr id="9" name="Date Placeholder 2">
            <a:extLst>
              <a:ext uri="{FF2B5EF4-FFF2-40B4-BE49-F238E27FC236}">
                <a16:creationId xmlns:a16="http://schemas.microsoft.com/office/drawing/2014/main" id="{B019AF1B-4325-448B-9098-64189208C828}"/>
              </a:ext>
            </a:extLst>
          </p:cNvPr>
          <p:cNvSpPr txBox="1">
            <a:spLocks/>
          </p:cNvSpPr>
          <p:nvPr/>
        </p:nvSpPr>
        <p:spPr>
          <a:xfrm>
            <a:off x="4406900" y="2558532"/>
            <a:ext cx="4339295" cy="1495029"/>
          </a:xfrm>
          <a:prstGeom prst="rect">
            <a:avLst/>
          </a:prstGeom>
          <a:ln w="38100">
            <a:solidFill>
              <a:srgbClr val="FFC000"/>
            </a:solidFill>
          </a:ln>
        </p:spPr>
        <p:txBody>
          <a:bodyPr anchor="b"/>
          <a:lstStyle>
            <a:defPPr>
              <a:defRPr lang="en-US"/>
            </a:defPPr>
            <a:lvl1pPr marL="0" algn="ctr" defTabSz="914400" rtl="0" eaLnBrk="0" latinLnBrk="0" hangingPunct="0">
              <a:spcBef>
                <a:spcPct val="50000"/>
              </a:spcBef>
              <a:defRPr sz="12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endParaRPr lang="en-US"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fontAlgn="base">
              <a:spcBef>
                <a:spcPct val="0"/>
              </a:spcBef>
              <a:spcAft>
                <a:spcPct val="0"/>
              </a:spcAft>
              <a:defRPr/>
            </a:pPr>
            <a:endParaRPr lang="en-US"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fontAlgn="base">
              <a:spcBef>
                <a:spcPct val="0"/>
              </a:spcBef>
              <a:spcAft>
                <a:spcPct val="0"/>
              </a:spcAft>
              <a:defRPr/>
            </a:pPr>
            <a:endParaRPr lang="en-US" sz="3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fontAlgn="base">
              <a:spcBef>
                <a:spcPct val="0"/>
              </a:spcBef>
              <a:spcAft>
                <a:spcPct val="0"/>
              </a:spcAft>
              <a:defRPr/>
            </a:pPr>
            <a:r>
              <a:rPr lang="en-US" sz="3200" dirty="0">
                <a:solidFill>
                  <a:srgbClr val="002060"/>
                </a:solidFill>
                <a:latin typeface="Calibri" panose="020F0502020204030204" pitchFamily="34" charset="0"/>
                <a:ea typeface="Calibri" panose="020F0502020204030204" pitchFamily="34" charset="0"/>
                <a:cs typeface="Calibri" panose="020F0502020204030204" pitchFamily="34" charset="0"/>
              </a:rPr>
              <a:t>Annual Report Review</a:t>
            </a:r>
          </a:p>
          <a:p>
            <a:pPr fontAlgn="base">
              <a:spcBef>
                <a:spcPct val="0"/>
              </a:spcBef>
              <a:spcAft>
                <a:spcPct val="0"/>
              </a:spcAft>
              <a:defRPr/>
            </a:pP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Date Placeholder 2">
            <a:extLst>
              <a:ext uri="{FF2B5EF4-FFF2-40B4-BE49-F238E27FC236}">
                <a16:creationId xmlns:a16="http://schemas.microsoft.com/office/drawing/2014/main" id="{59F894BE-D03F-48B0-8346-3F4FD4DE0FE4}"/>
              </a:ext>
            </a:extLst>
          </p:cNvPr>
          <p:cNvSpPr txBox="1">
            <a:spLocks/>
          </p:cNvSpPr>
          <p:nvPr/>
        </p:nvSpPr>
        <p:spPr>
          <a:xfrm>
            <a:off x="4572000" y="4328519"/>
            <a:ext cx="4251125" cy="1264197"/>
          </a:xfrm>
          <a:prstGeom prst="rect">
            <a:avLst/>
          </a:prstGeom>
        </p:spPr>
        <p:txBody>
          <a:bodyPr/>
          <a:lstStyle>
            <a:defPPr>
              <a:defRPr lang="en-US"/>
            </a:defPPr>
            <a:lvl1pPr marL="0" algn="ctr" defTabSz="914400" rtl="0" eaLnBrk="0" latinLnBrk="0" hangingPunct="0">
              <a:spcBef>
                <a:spcPct val="50000"/>
              </a:spcBef>
              <a:defRPr sz="12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l" fontAlgn="base">
              <a:spcBef>
                <a:spcPct val="0"/>
              </a:spcBef>
              <a:spcAft>
                <a:spcPct val="0"/>
              </a:spcAft>
              <a:buFont typeface="Wingdings" panose="05000000000000000000" pitchFamily="2" charset="2"/>
              <a:buChar char="q"/>
              <a:defRPr/>
            </a:pP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Present Highlights</a:t>
            </a:r>
          </a:p>
          <a:p>
            <a:pPr marL="457200" indent="-457200" algn="l" fontAlgn="base">
              <a:spcBef>
                <a:spcPct val="0"/>
              </a:spcBef>
              <a:spcAft>
                <a:spcPct val="0"/>
              </a:spcAft>
              <a:buFont typeface="Wingdings" panose="05000000000000000000" pitchFamily="2" charset="2"/>
              <a:buChar char="q"/>
              <a:defRPr/>
            </a:pP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Provide Comments</a:t>
            </a:r>
          </a:p>
          <a:p>
            <a:pPr marL="457200" indent="-457200" algn="l" fontAlgn="base">
              <a:spcBef>
                <a:spcPct val="0"/>
              </a:spcBef>
              <a:spcAft>
                <a:spcPct val="0"/>
              </a:spcAft>
              <a:buFont typeface="Wingdings" panose="05000000000000000000" pitchFamily="2" charset="2"/>
              <a:buChar char="q"/>
              <a:defRPr/>
            </a:pPr>
            <a:r>
              <a:rPr lang="en-US" sz="2800" dirty="0">
                <a:solidFill>
                  <a:srgbClr val="002060"/>
                </a:solidFill>
                <a:latin typeface="Calibri" panose="020F0502020204030204" pitchFamily="34" charset="0"/>
                <a:ea typeface="Calibri" panose="020F0502020204030204" pitchFamily="34" charset="0"/>
                <a:cs typeface="Calibri" panose="020F0502020204030204" pitchFamily="34" charset="0"/>
              </a:rPr>
              <a:t>Vote</a:t>
            </a:r>
            <a:endParaRPr lang="en-US"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descr="A picture containing text, newspaper, screenshot, different&#10;&#10;Description automatically generated">
            <a:extLst>
              <a:ext uri="{FF2B5EF4-FFF2-40B4-BE49-F238E27FC236}">
                <a16:creationId xmlns:a16="http://schemas.microsoft.com/office/drawing/2014/main" id="{2ED5E65B-3CA4-4253-ACBF-3B4F8D3F5B2F}"/>
              </a:ext>
            </a:extLst>
          </p:cNvPr>
          <p:cNvPicPr/>
          <p:nvPr/>
        </p:nvPicPr>
        <p:blipFill>
          <a:blip r:embed="rId4">
            <a:extLst>
              <a:ext uri="{28A0092B-C50C-407E-A947-70E740481C1C}">
                <a14:useLocalDpi xmlns:a14="http://schemas.microsoft.com/office/drawing/2010/main" val="0"/>
              </a:ext>
            </a:extLst>
          </a:blip>
          <a:stretch>
            <a:fillRect/>
          </a:stretch>
        </p:blipFill>
        <p:spPr>
          <a:xfrm>
            <a:off x="457200" y="2243459"/>
            <a:ext cx="3524865" cy="4112892"/>
          </a:xfrm>
          <a:prstGeom prst="rect">
            <a:avLst/>
          </a:prstGeom>
          <a:ln w="76200">
            <a:solidFill>
              <a:srgbClr val="FFC000"/>
            </a:solidFill>
          </a:ln>
        </p:spPr>
      </p:pic>
      <p:sp>
        <p:nvSpPr>
          <p:cNvPr id="4" name="TextBox 3">
            <a:extLst>
              <a:ext uri="{FF2B5EF4-FFF2-40B4-BE49-F238E27FC236}">
                <a16:creationId xmlns:a16="http://schemas.microsoft.com/office/drawing/2014/main" id="{D6A318F1-F3EA-47AE-A7AD-07D55F398FD4}"/>
              </a:ext>
            </a:extLst>
          </p:cNvPr>
          <p:cNvSpPr txBox="1"/>
          <p:nvPr/>
        </p:nvSpPr>
        <p:spPr>
          <a:xfrm>
            <a:off x="1632858" y="2243459"/>
            <a:ext cx="803425" cy="369332"/>
          </a:xfrm>
          <a:prstGeom prst="rect">
            <a:avLst/>
          </a:prstGeom>
          <a:noFill/>
        </p:spPr>
        <p:txBody>
          <a:bodyPr wrap="none" rtlCol="0">
            <a:spAutoFit/>
          </a:bodyPr>
          <a:lstStyle/>
          <a:p>
            <a:r>
              <a:rPr lang="en-US" dirty="0">
                <a:highlight>
                  <a:srgbClr val="FFFF00"/>
                </a:highlight>
              </a:rPr>
              <a:t>DRAFT</a:t>
            </a:r>
          </a:p>
        </p:txBody>
      </p:sp>
    </p:spTree>
    <p:extLst>
      <p:ext uri="{BB962C8B-B14F-4D97-AF65-F5344CB8AC3E}">
        <p14:creationId xmlns:p14="http://schemas.microsoft.com/office/powerpoint/2010/main" val="9166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AE88-2B54-4A5E-83A5-3ADFD5EF9A6F}"/>
              </a:ext>
            </a:extLst>
          </p:cNvPr>
          <p:cNvSpPr>
            <a:spLocks noGrp="1"/>
          </p:cNvSpPr>
          <p:nvPr>
            <p:ph type="title"/>
          </p:nvPr>
        </p:nvSpPr>
        <p:spPr>
          <a:xfrm>
            <a:off x="1156477" y="0"/>
            <a:ext cx="5664200" cy="762000"/>
          </a:xfrm>
        </p:spPr>
        <p:txBody>
          <a:bodyPr/>
          <a:lstStyle/>
          <a:p>
            <a:r>
              <a:rPr lang="en-US" sz="2800" dirty="0"/>
              <a:t>Executive Summary</a:t>
            </a:r>
          </a:p>
        </p:txBody>
      </p:sp>
      <p:sp>
        <p:nvSpPr>
          <p:cNvPr id="3" name="Content Placeholder 2">
            <a:extLst>
              <a:ext uri="{FF2B5EF4-FFF2-40B4-BE49-F238E27FC236}">
                <a16:creationId xmlns:a16="http://schemas.microsoft.com/office/drawing/2014/main" id="{33EDE4B6-4270-4991-B9B2-77C0253D8B8D}"/>
              </a:ext>
            </a:extLst>
          </p:cNvPr>
          <p:cNvSpPr>
            <a:spLocks noGrp="1"/>
          </p:cNvSpPr>
          <p:nvPr>
            <p:ph sz="half" idx="1"/>
          </p:nvPr>
        </p:nvSpPr>
        <p:spPr>
          <a:xfrm>
            <a:off x="811161" y="1456178"/>
            <a:ext cx="7521677" cy="4778477"/>
          </a:xfrm>
        </p:spPr>
        <p:txBody>
          <a:bodyPr/>
          <a:lstStyle/>
          <a:p>
            <a:pPr marL="684213" indent="-457200">
              <a:lnSpc>
                <a:spcPct val="107000"/>
              </a:lnSpc>
              <a:spcBef>
                <a:spcPts val="0"/>
              </a:spcBef>
              <a:spcAft>
                <a:spcPts val="2000"/>
              </a:spcAft>
              <a:buSzPct val="100000"/>
              <a:buFont typeface="+mj-lt"/>
              <a:buAutoNum type="arabicPeriod"/>
            </a:pPr>
            <a:r>
              <a:rPr lang="en-US" sz="2000" b="0" dirty="0">
                <a:solidFill>
                  <a:srgbClr val="000000"/>
                </a:solidFill>
                <a:cs typeface="Calibri Light" panose="020F0302020204030204" pitchFamily="34" charset="0"/>
              </a:rPr>
              <a:t>Briefly highlights progress during 2022 and next steps around implementing the Alzheimer’s State Plan published in April 2021</a:t>
            </a:r>
          </a:p>
          <a:p>
            <a:pPr marL="684213" indent="-457200">
              <a:lnSpc>
                <a:spcPct val="107000"/>
              </a:lnSpc>
              <a:spcBef>
                <a:spcPts val="0"/>
              </a:spcBef>
              <a:spcAft>
                <a:spcPts val="2000"/>
              </a:spcAft>
              <a:buSzPct val="100000"/>
              <a:buFont typeface="+mj-lt"/>
              <a:buAutoNum type="arabicPeriod"/>
            </a:pPr>
            <a:r>
              <a:rPr lang="en-US" sz="2000" b="0" dirty="0">
                <a:solidFill>
                  <a:srgbClr val="000000"/>
                </a:solidFill>
                <a:cs typeface="Calibri Light" panose="020F0302020204030204" pitchFamily="34" charset="0"/>
              </a:rPr>
              <a:t>Refers to the Council’s intention to regularly refresh the state plan with new recommendations and implementation strategies </a:t>
            </a:r>
          </a:p>
          <a:p>
            <a:pPr marL="684213" indent="-457200">
              <a:lnSpc>
                <a:spcPct val="107000"/>
              </a:lnSpc>
              <a:spcBef>
                <a:spcPts val="0"/>
              </a:spcBef>
              <a:spcAft>
                <a:spcPts val="2000"/>
              </a:spcAft>
              <a:buSzPct val="100000"/>
              <a:buFont typeface="+mj-lt"/>
              <a:buAutoNum type="arabicPeriod"/>
            </a:pPr>
            <a:r>
              <a:rPr lang="en-US" sz="2000" b="0" dirty="0">
                <a:solidFill>
                  <a:srgbClr val="000000"/>
                </a:solidFill>
                <a:cs typeface="Calibri Light" panose="020F0302020204030204" pitchFamily="34" charset="0"/>
              </a:rPr>
              <a:t>Recognizes calendar year 2022 as the first year the Council has voted to adopt an amendment to the state plan</a:t>
            </a:r>
          </a:p>
          <a:p>
            <a:pPr marL="227013" lvl="1" indent="0">
              <a:lnSpc>
                <a:spcPct val="107000"/>
              </a:lnSpc>
              <a:spcBef>
                <a:spcPts val="0"/>
              </a:spcBef>
              <a:spcAft>
                <a:spcPts val="2000"/>
              </a:spcAft>
              <a:buSzPct val="100000"/>
              <a:buNone/>
              <a:tabLst>
                <a:tab pos="228600" algn="r"/>
                <a:tab pos="457200" algn="r"/>
              </a:tabLst>
            </a:pPr>
            <a:endParaRPr lang="en-US" sz="2000" b="0" dirty="0"/>
          </a:p>
          <a:p>
            <a:pPr marL="0" marR="0" lvl="0" indent="0">
              <a:lnSpc>
                <a:spcPct val="107000"/>
              </a:lnSpc>
              <a:spcBef>
                <a:spcPts val="0"/>
              </a:spcBef>
              <a:spcAft>
                <a:spcPts val="0"/>
              </a:spcAft>
              <a:buNone/>
            </a:pPr>
            <a:endParaRPr lang="en-US" sz="2000" b="0" dirty="0">
              <a:solidFill>
                <a:srgbClr val="000000"/>
              </a:solidFill>
              <a:cs typeface="Calibri Light" panose="020F0302020204030204" pitchFamily="34" charset="0"/>
            </a:endParaRPr>
          </a:p>
          <a:p>
            <a:pPr marL="0" indent="0">
              <a:buNone/>
            </a:pPr>
            <a:endParaRPr lang="en-US" dirty="0"/>
          </a:p>
        </p:txBody>
      </p:sp>
    </p:spTree>
    <p:extLst>
      <p:ext uri="{BB962C8B-B14F-4D97-AF65-F5344CB8AC3E}">
        <p14:creationId xmlns:p14="http://schemas.microsoft.com/office/powerpoint/2010/main" val="258356061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2AE88-2B54-4A5E-83A5-3ADFD5EF9A6F}"/>
              </a:ext>
            </a:extLst>
          </p:cNvPr>
          <p:cNvSpPr>
            <a:spLocks noGrp="1"/>
          </p:cNvSpPr>
          <p:nvPr>
            <p:ph type="title"/>
          </p:nvPr>
        </p:nvSpPr>
        <p:spPr>
          <a:xfrm>
            <a:off x="1072502" y="0"/>
            <a:ext cx="5664200" cy="762000"/>
          </a:xfrm>
        </p:spPr>
        <p:txBody>
          <a:bodyPr/>
          <a:lstStyle/>
          <a:p>
            <a:r>
              <a:rPr lang="en-US" sz="2800" dirty="0"/>
              <a:t>Introduction</a:t>
            </a:r>
          </a:p>
        </p:txBody>
      </p:sp>
      <p:sp>
        <p:nvSpPr>
          <p:cNvPr id="3" name="Content Placeholder 2">
            <a:extLst>
              <a:ext uri="{FF2B5EF4-FFF2-40B4-BE49-F238E27FC236}">
                <a16:creationId xmlns:a16="http://schemas.microsoft.com/office/drawing/2014/main" id="{33EDE4B6-4270-4991-B9B2-77C0253D8B8D}"/>
              </a:ext>
            </a:extLst>
          </p:cNvPr>
          <p:cNvSpPr>
            <a:spLocks noGrp="1"/>
          </p:cNvSpPr>
          <p:nvPr>
            <p:ph sz="half" idx="1"/>
          </p:nvPr>
        </p:nvSpPr>
        <p:spPr>
          <a:xfrm>
            <a:off x="707221" y="1580035"/>
            <a:ext cx="7802298" cy="4111639"/>
          </a:xfrm>
        </p:spPr>
        <p:txBody>
          <a:bodyPr/>
          <a:lstStyle/>
          <a:p>
            <a:pPr marL="684213" indent="-457200">
              <a:lnSpc>
                <a:spcPct val="107000"/>
              </a:lnSpc>
              <a:spcBef>
                <a:spcPts val="0"/>
              </a:spcBef>
              <a:spcAft>
                <a:spcPts val="2000"/>
              </a:spcAft>
              <a:buSzPct val="100000"/>
              <a:buFont typeface="+mj-lt"/>
              <a:buAutoNum type="arabicPeriod"/>
            </a:pPr>
            <a:r>
              <a:rPr lang="en-US" sz="2000" b="0" dirty="0">
                <a:solidFill>
                  <a:srgbClr val="000000"/>
                </a:solidFill>
                <a:effectLst/>
                <a:latin typeface="Calibri" panose="020F0502020204030204" pitchFamily="34" charset="0"/>
                <a:ea typeface="Calibri" panose="020F0502020204030204" pitchFamily="34" charset="0"/>
                <a:cs typeface="Calibri Light" panose="020F0302020204030204" pitchFamily="34" charset="0"/>
              </a:rPr>
              <a:t>Introduces the report as the work of the Council, </a:t>
            </a:r>
            <a:r>
              <a:rPr lang="en-US" sz="2000" b="0" dirty="0">
                <a:effectLst/>
                <a:latin typeface="Calibri" panose="020F0502020204030204" pitchFamily="34" charset="0"/>
                <a:ea typeface="Calibri" panose="020F0502020204030204" pitchFamily="34" charset="0"/>
              </a:rPr>
              <a:t>established under Chapter 220 of the Acts of 2018</a:t>
            </a:r>
          </a:p>
          <a:p>
            <a:pPr marL="684213" indent="-457200">
              <a:lnSpc>
                <a:spcPct val="107000"/>
              </a:lnSpc>
              <a:spcBef>
                <a:spcPts val="0"/>
              </a:spcBef>
              <a:spcAft>
                <a:spcPts val="2000"/>
              </a:spcAft>
              <a:buSzPct val="100000"/>
              <a:buFont typeface="+mj-lt"/>
              <a:buAutoNum type="arabicPeriod"/>
            </a:pPr>
            <a:r>
              <a:rPr lang="en-US" sz="2000" b="0" dirty="0"/>
              <a:t>Refers to lists of Council members (Appendix A) and implementation team and workgroup members (Appendix B)</a:t>
            </a:r>
          </a:p>
          <a:p>
            <a:pPr marL="684213" indent="-457200">
              <a:lnSpc>
                <a:spcPct val="107000"/>
              </a:lnSpc>
              <a:spcBef>
                <a:spcPts val="0"/>
              </a:spcBef>
              <a:spcAft>
                <a:spcPts val="2000"/>
              </a:spcAft>
              <a:buSzPct val="100000"/>
              <a:buFont typeface="+mj-lt"/>
              <a:buAutoNum type="arabicPeriod"/>
            </a:pPr>
            <a:r>
              <a:rPr lang="en-US" sz="2000" b="0" dirty="0"/>
              <a:t>States that this is the Council’s third annual report and its second since it published the Alzheimer’s State Plan in April 2021</a:t>
            </a:r>
          </a:p>
          <a:p>
            <a:pPr marL="684213" indent="-457200">
              <a:lnSpc>
                <a:spcPct val="107000"/>
              </a:lnSpc>
              <a:spcBef>
                <a:spcPts val="0"/>
              </a:spcBef>
              <a:spcAft>
                <a:spcPts val="2000"/>
              </a:spcAft>
              <a:buSzPct val="100000"/>
              <a:buFont typeface="+mj-lt"/>
              <a:buAutoNum type="arabicPeriod" startAt="4"/>
            </a:pPr>
            <a:r>
              <a:rPr lang="en-US" sz="2000" b="0" dirty="0"/>
              <a:t>Describes how the report is organized</a:t>
            </a:r>
          </a:p>
          <a:p>
            <a:pPr marL="682625" lvl="1" indent="-457200">
              <a:spcBef>
                <a:spcPts val="0"/>
              </a:spcBef>
              <a:spcAft>
                <a:spcPts val="800"/>
              </a:spcAft>
              <a:buClr>
                <a:srgbClr val="000000"/>
              </a:buClr>
              <a:buSzPct val="100000"/>
              <a:buFont typeface="+mj-lt"/>
              <a:buAutoNum type="arabicPeriod" startAt="5"/>
              <a:tabLst>
                <a:tab pos="228600" algn="r"/>
                <a:tab pos="457200" algn="r"/>
              </a:tabLst>
            </a:pPr>
            <a:r>
              <a:rPr lang="en-US" sz="2000" b="0" dirty="0">
                <a:solidFill>
                  <a:srgbClr val="000000"/>
                </a:solidFill>
                <a:cs typeface="Calibri Light" panose="020F0302020204030204" pitchFamily="34" charset="0"/>
              </a:rPr>
              <a:t>Expresses gratitude for the volunteers that make the Council’s progress possible</a:t>
            </a:r>
            <a:endParaRPr lang="en-US" sz="1800" b="0" dirty="0">
              <a:solidFill>
                <a:srgbClr val="000000"/>
              </a:solidFill>
              <a:effectLst/>
              <a:latin typeface="Calibri" panose="020F0502020204030204" pitchFamily="34" charset="0"/>
              <a:ea typeface="Calibri" panose="020F0502020204030204" pitchFamily="34" charset="0"/>
              <a:cs typeface="Calibri Light" panose="020F0302020204030204" pitchFamily="34" charset="0"/>
            </a:endParaRPr>
          </a:p>
          <a:p>
            <a:pPr marL="342900" marR="0" lvl="0" indent="-342900">
              <a:lnSpc>
                <a:spcPct val="107000"/>
              </a:lnSpc>
              <a:spcBef>
                <a:spcPts val="0"/>
              </a:spcBef>
              <a:spcAft>
                <a:spcPts val="0"/>
              </a:spcAft>
              <a:buFont typeface="Symbol" panose="05050102010706020507" pitchFamily="18" charset="2"/>
              <a:buChar char=""/>
            </a:pPr>
            <a:endParaRPr lang="en-US" sz="1800" b="0" dirty="0">
              <a:solidFill>
                <a:srgbClr val="000000"/>
              </a:solidFill>
              <a:cs typeface="Calibri Light" panose="020F0302020204030204" pitchFamily="34" charset="0"/>
            </a:endParaRPr>
          </a:p>
          <a:p>
            <a:pPr marL="0" indent="0">
              <a:buNone/>
            </a:pPr>
            <a:endParaRPr lang="en-US" dirty="0"/>
          </a:p>
        </p:txBody>
      </p:sp>
    </p:spTree>
    <p:extLst>
      <p:ext uri="{BB962C8B-B14F-4D97-AF65-F5344CB8AC3E}">
        <p14:creationId xmlns:p14="http://schemas.microsoft.com/office/powerpoint/2010/main" val="390465191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2.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ags/tag3.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4.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Blue Presentation Template - MA HHS - small logos">
  <a:themeElements>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Blue Presentation Template - MA HHS - small logos">
  <a:themeElements>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txDef>
      <a:spPr/>
      <a:bodyPr/>
      <a:lstStyle>
        <a:defPPr marL="0" indent="0">
          <a:buFont typeface="Wingdings" pitchFamily="2" charset="2"/>
          <a:buNone/>
          <a:defRPr sz="2400" dirty="0" smtClean="0">
            <a:solidFill>
              <a:schemeClr val="dk1"/>
            </a:solidFill>
            <a:latin typeface="Book Antiqua" pitchFamily="18" charset="0"/>
          </a:defRPr>
        </a:defPPr>
      </a:lstStyle>
    </a:tx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4841</TotalTime>
  <Words>1856</Words>
  <Application>Microsoft Office PowerPoint</Application>
  <PresentationFormat>On-screen Show (4:3)</PresentationFormat>
  <Paragraphs>242</Paragraphs>
  <Slides>29</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29</vt:i4>
      </vt:variant>
    </vt:vector>
  </HeadingPairs>
  <TitlesOfParts>
    <vt:vector size="38" baseType="lpstr">
      <vt:lpstr>Arial</vt:lpstr>
      <vt:lpstr>Book Antiqua</vt:lpstr>
      <vt:lpstr>Calibri</vt:lpstr>
      <vt:lpstr>Calibri Light</vt:lpstr>
      <vt:lpstr>Symbol</vt:lpstr>
      <vt:lpstr>Wingdings</vt:lpstr>
      <vt:lpstr>Office Theme</vt:lpstr>
      <vt:lpstr>2_Blue Presentation Template - MA HHS - small logos</vt:lpstr>
      <vt:lpstr>3_Blue Presentation Template - MA HHS - small logos</vt:lpstr>
      <vt:lpstr>PowerPoint Presentation</vt:lpstr>
      <vt:lpstr>Agenda</vt:lpstr>
      <vt:lpstr>Open Meeting Law and Conflict of Interest Refresher</vt:lpstr>
      <vt:lpstr>Open Meeting Law and Conflict of Interest Refresher</vt:lpstr>
      <vt:lpstr>Open Meeting Law and Conflict of Interest Refresher</vt:lpstr>
      <vt:lpstr>ADRD Treatment Advances  Review and Discuss</vt:lpstr>
      <vt:lpstr>PowerPoint Presentation</vt:lpstr>
      <vt:lpstr>Executive Summary</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Appendices</vt:lpstr>
      <vt:lpstr>PowerPoint Presentation</vt:lpstr>
      <vt:lpstr>Next Steps and Vote to 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Vidler, Lynn (ELD)</dc:creator>
  <cp:lastModifiedBy>MacLeod, Pam (EHS)</cp:lastModifiedBy>
  <cp:revision>172</cp:revision>
  <cp:lastPrinted>2022-02-04T14:48:32Z</cp:lastPrinted>
  <dcterms:created xsi:type="dcterms:W3CDTF">2021-12-30T21:26:11Z</dcterms:created>
  <dcterms:modified xsi:type="dcterms:W3CDTF">2023-02-02T15:18:10Z</dcterms:modified>
</cp:coreProperties>
</file>