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15"/>
  </p:notesMasterIdLst>
  <p:handoutMasterIdLst>
    <p:handoutMasterId r:id="rId16"/>
  </p:handoutMasterIdLst>
  <p:sldIdLst>
    <p:sldId id="257" r:id="rId7"/>
    <p:sldId id="359" r:id="rId8"/>
    <p:sldId id="397" r:id="rId9"/>
    <p:sldId id="402" r:id="rId10"/>
    <p:sldId id="373" r:id="rId11"/>
    <p:sldId id="408" r:id="rId12"/>
    <p:sldId id="412" r:id="rId13"/>
    <p:sldId id="383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897" autoAdjust="0"/>
    <p:restoredTop sz="94660"/>
  </p:normalViewPr>
  <p:slideViewPr>
    <p:cSldViewPr>
      <p:cViewPr>
        <p:scale>
          <a:sx n="80" d="100"/>
          <a:sy n="80" d="100"/>
        </p:scale>
        <p:origin x="-2514" y="-888"/>
      </p:cViewPr>
      <p:guideLst>
        <p:guide orient="horz" pos="768"/>
        <p:guide pos="2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949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11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92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63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307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C6C67633-2512-4B6F-895A-38074DEC1B92}" type="datetime1">
              <a:rPr lang="en-US" smtClean="0"/>
              <a:t>3/14/2019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75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D4B7F5EF-67F8-4A0D-9610-11E41EC5195F}" type="datetime1">
              <a:rPr lang="en-US" smtClean="0"/>
              <a:t>3/14/2019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79F47F0F-EB1B-49E5-A231-3989947E4992}" type="datetime1">
              <a:rPr lang="en-US" smtClean="0"/>
              <a:t>3/14/2019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A52C6E8-626D-4C71-A859-A942035C5E56}" type="datetime1">
              <a:rPr lang="en-US" smtClean="0"/>
              <a:t>3/14/2019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EEB0A476-EC98-4E0E-AFE8-D8625F72F0CC}" type="datetime1">
              <a:rPr lang="en-US" smtClean="0"/>
              <a:t>3/14/2019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072DDB9-65D2-4EA1-8330-786D6C7F65A1}" type="datetime1">
              <a:rPr lang="en-US" smtClean="0"/>
              <a:t>3/14/2019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0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7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4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3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1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0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8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7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9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553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Alzheimer’s Advisory Council</a:t>
            </a:r>
            <a:endParaRPr lang="en-US" sz="28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2250" y="3896534"/>
            <a:ext cx="873760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Executive </a:t>
            </a:r>
            <a:r>
              <a:rPr lang="en-US" sz="2400" b="1" dirty="0">
                <a:solidFill>
                  <a:srgbClr val="003366"/>
                </a:solidFill>
                <a:latin typeface="Calibri" panose="020F0502020204030204" pitchFamily="34" charset="0"/>
              </a:rPr>
              <a:t>Office of Health &amp; Human Services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Marylou </a:t>
            </a:r>
            <a:r>
              <a:rPr lang="en-US" sz="2400" b="1" dirty="0" err="1" smtClean="0">
                <a:solidFill>
                  <a:srgbClr val="003366"/>
                </a:solidFill>
                <a:latin typeface="Calibri" panose="020F0502020204030204" pitchFamily="34" charset="0"/>
              </a:rPr>
              <a:t>Sudders</a:t>
            </a: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, Secretary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March 19, 2019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3:00-5:00 pm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50 Milk St.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Boston, Mass.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3E877CC-0B48-4671-9361-973B838C381F}" type="datetime1">
              <a:rPr lang="en-US" smtClean="0"/>
              <a:t>3/14/2019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077200" cy="230832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Welcome, Introductions and Oath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Review </a:t>
            </a:r>
            <a:r>
              <a:rPr lang="en-US" sz="2400" dirty="0">
                <a:latin typeface="Calibri" panose="020F0502020204030204" pitchFamily="34" charset="0"/>
              </a:rPr>
              <a:t>of Open Meeting </a:t>
            </a:r>
            <a:r>
              <a:rPr lang="en-US" sz="2400" dirty="0" smtClean="0">
                <a:latin typeface="Calibri" panose="020F0502020204030204" pitchFamily="34" charset="0"/>
              </a:rPr>
              <a:t>Law and Ethics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Review of Council’s Charge and Deliverables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</a:rPr>
              <a:t>Discussion of Council Expectations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14472"/>
            <a:ext cx="8229600" cy="6986528"/>
          </a:xfrm>
          <a:prstGeom prst="rect">
            <a:avLst/>
          </a:prstGeom>
        </p:spPr>
        <p:txBody>
          <a:bodyPr wrap="square" numCol="2" rtlCol="0">
            <a:spAutoFit/>
          </a:bodyPr>
          <a:lstStyle/>
          <a:p>
            <a:r>
              <a:rPr lang="en-US" sz="1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Marylou </a:t>
            </a:r>
            <a:r>
              <a:rPr lang="en-US" sz="1400" b="1" dirty="0" err="1" smtClean="0">
                <a:solidFill>
                  <a:schemeClr val="dk1"/>
                </a:solidFill>
                <a:latin typeface="Calibri" panose="020F0502020204030204" pitchFamily="34" charset="0"/>
              </a:rPr>
              <a:t>Sudders</a:t>
            </a:r>
            <a:r>
              <a:rPr lang="en-US" sz="1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</a:p>
          <a:p>
            <a:r>
              <a:rPr lang="en-US" sz="1400" dirty="0" smtClean="0">
                <a:solidFill>
                  <a:schemeClr val="dk1"/>
                </a:solidFill>
                <a:latin typeface="Calibri" panose="020F0502020204030204" pitchFamily="34" charset="0"/>
              </a:rPr>
              <a:t>Secretary, Health &amp; Human Services</a:t>
            </a:r>
          </a:p>
          <a:p>
            <a:endParaRPr lang="en-US" sz="14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fontAlgn="t"/>
            <a:r>
              <a:rPr lang="en-US" sz="1400" b="1" dirty="0" smtClean="0">
                <a:latin typeface="Calibri" panose="020F0502020204030204" pitchFamily="34" charset="0"/>
              </a:rPr>
              <a:t>Robin Lipson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400" dirty="0" smtClean="0">
                <a:latin typeface="Calibri" panose="020F0502020204030204" pitchFamily="34" charset="0"/>
              </a:rPr>
              <a:t>Acting Secretary, Elder Affairs</a:t>
            </a:r>
          </a:p>
          <a:p>
            <a:pPr fontAlgn="t"/>
            <a:endParaRPr lang="en-US" sz="14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400" b="1" dirty="0" smtClean="0">
                <a:latin typeface="Calibri" panose="020F0502020204030204" pitchFamily="34" charset="0"/>
              </a:rPr>
              <a:t>Elizabeth Chen</a:t>
            </a:r>
          </a:p>
          <a:p>
            <a:pPr fontAlgn="t"/>
            <a:r>
              <a:rPr lang="en-US" sz="1400" dirty="0" smtClean="0">
                <a:latin typeface="Calibri" panose="020F0502020204030204" pitchFamily="34" charset="0"/>
              </a:rPr>
              <a:t>Assistant Commissioner, DPH</a:t>
            </a:r>
          </a:p>
          <a:p>
            <a:pPr fontAlgn="t"/>
            <a:endParaRPr lang="en-US" sz="14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400" b="1" dirty="0" smtClean="0">
                <a:latin typeface="Calibri" panose="020F0502020204030204" pitchFamily="34" charset="0"/>
              </a:rPr>
              <a:t>Andrew </a:t>
            </a:r>
            <a:r>
              <a:rPr lang="en-US" sz="1400" b="1" dirty="0" err="1" smtClean="0">
                <a:latin typeface="Calibri" panose="020F0502020204030204" pitchFamily="34" charset="0"/>
              </a:rPr>
              <a:t>Budson</a:t>
            </a:r>
            <a:r>
              <a:rPr lang="en-US" sz="1400" b="1" dirty="0" smtClean="0">
                <a:latin typeface="Calibri" panose="020F0502020204030204" pitchFamily="34" charset="0"/>
              </a:rPr>
              <a:t>, MD</a:t>
            </a:r>
          </a:p>
          <a:p>
            <a:pPr fontAlgn="t"/>
            <a:r>
              <a:rPr lang="en-US" sz="1400" dirty="0" smtClean="0">
                <a:latin typeface="Calibri" panose="020F0502020204030204" pitchFamily="34" charset="0"/>
              </a:rPr>
              <a:t>VA Boston Healthcare System</a:t>
            </a:r>
          </a:p>
          <a:p>
            <a:pPr fontAlgn="t"/>
            <a:endParaRPr lang="en-US" sz="14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400" b="1" dirty="0" smtClean="0">
                <a:latin typeface="Calibri" panose="020F0502020204030204" pitchFamily="34" charset="0"/>
              </a:rPr>
              <a:t>Robin Callahan</a:t>
            </a:r>
          </a:p>
          <a:p>
            <a:pPr fontAlgn="t"/>
            <a:r>
              <a:rPr lang="en-US" sz="1400" dirty="0" smtClean="0">
                <a:latin typeface="Calibri" panose="020F0502020204030204" pitchFamily="34" charset="0"/>
              </a:rPr>
              <a:t>MassHealth</a:t>
            </a:r>
          </a:p>
          <a:p>
            <a:pPr fontAlgn="t"/>
            <a:endParaRPr lang="en-US" sz="14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400" b="1" dirty="0" smtClean="0">
                <a:latin typeface="Calibri" panose="020F0502020204030204" pitchFamily="34" charset="0"/>
              </a:rPr>
              <a:t>Ruth </a:t>
            </a:r>
            <a:r>
              <a:rPr lang="en-US" sz="1400" b="1" dirty="0" err="1" smtClean="0">
                <a:latin typeface="Calibri" panose="020F0502020204030204" pitchFamily="34" charset="0"/>
              </a:rPr>
              <a:t>Balser</a:t>
            </a:r>
            <a:endParaRPr lang="en-US" sz="14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400" dirty="0" smtClean="0">
                <a:latin typeface="Calibri" panose="020F0502020204030204" pitchFamily="34" charset="0"/>
              </a:rPr>
              <a:t>House Chair, Elder Affairs</a:t>
            </a:r>
          </a:p>
          <a:p>
            <a:pPr fontAlgn="t"/>
            <a:endParaRPr lang="en-US" sz="14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400" b="1" dirty="0" smtClean="0">
                <a:latin typeface="Calibri" panose="020F0502020204030204" pitchFamily="34" charset="0"/>
              </a:rPr>
              <a:t>Patricia </a:t>
            </a:r>
            <a:r>
              <a:rPr lang="en-US" sz="1400" b="1" dirty="0" err="1" smtClean="0">
                <a:latin typeface="Calibri" panose="020F0502020204030204" pitchFamily="34" charset="0"/>
              </a:rPr>
              <a:t>Jehlen</a:t>
            </a:r>
            <a:endParaRPr lang="en-US" sz="14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400" dirty="0" smtClean="0">
                <a:latin typeface="Calibri" panose="020F0502020204030204" pitchFamily="34" charset="0"/>
              </a:rPr>
              <a:t>Senate Chair, Elder Affairs</a:t>
            </a:r>
          </a:p>
          <a:p>
            <a:pPr fontAlgn="t"/>
            <a:endParaRPr lang="en-US" sz="14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400" b="1" dirty="0" smtClean="0">
                <a:latin typeface="Calibri" panose="020F0502020204030204" pitchFamily="34" charset="0"/>
              </a:rPr>
              <a:t>Hector Montesino, CDP</a:t>
            </a:r>
          </a:p>
          <a:p>
            <a:pPr fontAlgn="t"/>
            <a:r>
              <a:rPr lang="en-US" sz="1400" dirty="0">
                <a:latin typeface="Calibri" panose="020F0502020204030204" pitchFamily="34" charset="0"/>
              </a:rPr>
              <a:t>Deaconess Abundant Life Services</a:t>
            </a:r>
            <a:endParaRPr lang="en-US" sz="1400" b="1" dirty="0" smtClean="0">
              <a:latin typeface="Calibri"/>
              <a:ea typeface="Calibri"/>
              <a:cs typeface="Times New Roman"/>
            </a:endParaRPr>
          </a:p>
          <a:p>
            <a:pPr fontAlgn="t"/>
            <a:endParaRPr lang="en-US" sz="1400" b="1" dirty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400" b="1" dirty="0" smtClean="0">
                <a:latin typeface="Calibri"/>
                <a:ea typeface="Calibri"/>
                <a:cs typeface="Times New Roman"/>
              </a:rPr>
              <a:t>Rhiana Kohl, PhD</a:t>
            </a:r>
          </a:p>
          <a:p>
            <a:pPr fontAlgn="t"/>
            <a:r>
              <a:rPr lang="en-US" sz="1400" dirty="0" smtClean="0">
                <a:latin typeface="Calibri"/>
                <a:ea typeface="Calibri"/>
                <a:cs typeface="Times New Roman"/>
              </a:rPr>
              <a:t>Caregiver</a:t>
            </a:r>
          </a:p>
          <a:p>
            <a:pPr fontAlgn="t"/>
            <a:endParaRPr lang="en-US" sz="1400" b="1" dirty="0" smtClean="0">
              <a:latin typeface="Calibri"/>
              <a:ea typeface="Calibri"/>
              <a:cs typeface="Times New Roman"/>
            </a:endParaRPr>
          </a:p>
          <a:p>
            <a:pPr fontAlgn="t"/>
            <a:endParaRPr lang="en-US" sz="1400" b="1" dirty="0" smtClean="0">
              <a:latin typeface="Calibri"/>
            </a:endParaRPr>
          </a:p>
          <a:p>
            <a:pPr fontAlgn="t"/>
            <a:endParaRPr lang="en-US" sz="1400" b="1" dirty="0">
              <a:latin typeface="Calibri"/>
            </a:endParaRPr>
          </a:p>
          <a:p>
            <a:pPr fontAlgn="t"/>
            <a:endParaRPr lang="en-US" sz="1400" b="1" dirty="0" smtClean="0">
              <a:latin typeface="Calibri"/>
            </a:endParaRPr>
          </a:p>
          <a:p>
            <a:pPr fontAlgn="t"/>
            <a:endParaRPr lang="en-US" sz="1400" b="1" dirty="0">
              <a:latin typeface="Calibri"/>
            </a:endParaRPr>
          </a:p>
          <a:p>
            <a:pPr fontAlgn="t"/>
            <a:endParaRPr lang="en-US" sz="1400" b="1" dirty="0" smtClean="0">
              <a:latin typeface="Calibri"/>
            </a:endParaRPr>
          </a:p>
          <a:p>
            <a:pPr fontAlgn="t"/>
            <a:endParaRPr lang="en-US" sz="1400" b="1" dirty="0">
              <a:latin typeface="Calibri"/>
            </a:endParaRPr>
          </a:p>
          <a:p>
            <a:pPr fontAlgn="t"/>
            <a:r>
              <a:rPr lang="en-US" sz="1400" b="1" dirty="0" smtClean="0">
                <a:latin typeface="Calibri"/>
              </a:rPr>
              <a:t>Barbara Meehan</a:t>
            </a:r>
          </a:p>
          <a:p>
            <a:pPr fontAlgn="t"/>
            <a:r>
              <a:rPr lang="en-US" sz="1400" dirty="0">
                <a:latin typeface="Calibri"/>
              </a:rPr>
              <a:t>Alzheimer's Advocate/Former </a:t>
            </a:r>
            <a:r>
              <a:rPr lang="en-US" sz="1400" dirty="0" smtClean="0">
                <a:latin typeface="Calibri"/>
              </a:rPr>
              <a:t>Caregiver</a:t>
            </a:r>
          </a:p>
          <a:p>
            <a:pPr fontAlgn="t"/>
            <a:endParaRPr lang="en-US" sz="1400" b="1" dirty="0" smtClean="0">
              <a:solidFill>
                <a:srgbClr val="FF0000"/>
              </a:solidFill>
              <a:latin typeface="Calibri"/>
            </a:endParaRPr>
          </a:p>
          <a:p>
            <a:pPr fontAlgn="t"/>
            <a:r>
              <a:rPr lang="en-US" sz="1400" b="1" dirty="0" smtClean="0">
                <a:latin typeface="Calibri"/>
              </a:rPr>
              <a:t>Bernice Osborne-Pollar</a:t>
            </a:r>
          </a:p>
          <a:p>
            <a:pPr fontAlgn="t"/>
            <a:r>
              <a:rPr lang="en-US" sz="1400" dirty="0" smtClean="0">
                <a:latin typeface="Calibri"/>
              </a:rPr>
              <a:t>Caregiver</a:t>
            </a:r>
          </a:p>
          <a:p>
            <a:pPr fontAlgn="t"/>
            <a:endParaRPr lang="en-US" sz="1400" b="1" dirty="0" smtClean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400" b="1" dirty="0" smtClean="0">
                <a:latin typeface="Calibri"/>
                <a:ea typeface="Calibri"/>
                <a:cs typeface="Times New Roman"/>
              </a:rPr>
              <a:t>Heather Sawitsky, JD, MPH</a:t>
            </a:r>
            <a:endParaRPr lang="en-US" sz="1400" b="1" dirty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400" dirty="0">
                <a:latin typeface="Calibri"/>
                <a:ea typeface="Calibri"/>
                <a:cs typeface="Times New Roman"/>
              </a:rPr>
              <a:t>Fox Hill Village Homeowners Corp</a:t>
            </a:r>
            <a:r>
              <a:rPr lang="en-US" sz="1400" dirty="0" smtClean="0">
                <a:latin typeface="Calibri"/>
                <a:ea typeface="Calibri"/>
                <a:cs typeface="Times New Roman"/>
              </a:rPr>
              <a:t>.</a:t>
            </a:r>
          </a:p>
          <a:p>
            <a:pPr fontAlgn="t"/>
            <a:endParaRPr lang="en-US" sz="1400" b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400" b="1" dirty="0" smtClean="0">
                <a:latin typeface="Calibri"/>
              </a:rPr>
              <a:t>Linda </a:t>
            </a:r>
            <a:r>
              <a:rPr lang="en-US" sz="1400" b="1" dirty="0" err="1" smtClean="0">
                <a:latin typeface="Calibri"/>
              </a:rPr>
              <a:t>Pellegrini</a:t>
            </a:r>
            <a:r>
              <a:rPr lang="en-US" sz="1400" b="1" dirty="0" smtClean="0">
                <a:latin typeface="Calibri"/>
              </a:rPr>
              <a:t>, NP</a:t>
            </a:r>
            <a:endParaRPr lang="en-US" sz="1400" b="1" dirty="0">
              <a:latin typeface="Calibri"/>
            </a:endParaRPr>
          </a:p>
          <a:p>
            <a:pPr fontAlgn="t"/>
            <a:r>
              <a:rPr lang="en-US" sz="1400" dirty="0" smtClean="0">
                <a:latin typeface="Calibri"/>
              </a:rPr>
              <a:t>UMass Memorial Medical Center</a:t>
            </a:r>
            <a:endParaRPr lang="en-US" sz="1400" dirty="0">
              <a:latin typeface="Calibri"/>
            </a:endParaRPr>
          </a:p>
          <a:p>
            <a:pPr fontAlgn="t"/>
            <a:endParaRPr lang="en-US" sz="1400" b="1" dirty="0">
              <a:solidFill>
                <a:srgbClr val="FF0000"/>
              </a:solidFill>
              <a:latin typeface="Calibri"/>
            </a:endParaRPr>
          </a:p>
          <a:p>
            <a:pPr fontAlgn="t"/>
            <a:r>
              <a:rPr lang="en-US" sz="1400" b="1" dirty="0" smtClean="0">
                <a:latin typeface="Calibri"/>
              </a:rPr>
              <a:t>Jonathan Jackson, PhD</a:t>
            </a:r>
          </a:p>
          <a:p>
            <a:pPr fontAlgn="t"/>
            <a:r>
              <a:rPr lang="en-US" sz="1400" dirty="0" smtClean="0">
                <a:latin typeface="Calibri"/>
              </a:rPr>
              <a:t>CARE Research Center, MGH</a:t>
            </a:r>
          </a:p>
          <a:p>
            <a:pPr fontAlgn="t"/>
            <a:endParaRPr lang="en-US" sz="1400" b="1" dirty="0">
              <a:latin typeface="Calibri"/>
            </a:endParaRPr>
          </a:p>
          <a:p>
            <a:pPr fontAlgn="t"/>
            <a:r>
              <a:rPr lang="en-US" sz="1400" b="1" dirty="0" smtClean="0">
                <a:latin typeface="Calibri"/>
              </a:rPr>
              <a:t>Maura Brennan, MD	</a:t>
            </a:r>
          </a:p>
          <a:p>
            <a:pPr fontAlgn="t"/>
            <a:r>
              <a:rPr lang="en-US" sz="1400" dirty="0" err="1" smtClean="0">
                <a:latin typeface="Calibri"/>
              </a:rPr>
              <a:t>Baystate</a:t>
            </a:r>
            <a:r>
              <a:rPr lang="en-US" sz="1400" dirty="0" smtClean="0">
                <a:latin typeface="Calibri"/>
              </a:rPr>
              <a:t> Medical Center</a:t>
            </a:r>
          </a:p>
          <a:p>
            <a:pPr fontAlgn="t"/>
            <a:endParaRPr lang="en-US" sz="1400" dirty="0">
              <a:latin typeface="Calibri"/>
            </a:endParaRPr>
          </a:p>
          <a:p>
            <a:pPr fontAlgn="t"/>
            <a:r>
              <a:rPr lang="en-US" sz="1400" b="1" dirty="0" smtClean="0">
                <a:latin typeface="Calibri"/>
              </a:rPr>
              <a:t>Susan </a:t>
            </a:r>
            <a:r>
              <a:rPr lang="en-US" sz="1400" b="1" dirty="0" err="1" smtClean="0">
                <a:latin typeface="Calibri"/>
              </a:rPr>
              <a:t>Antkowiak</a:t>
            </a:r>
            <a:endParaRPr lang="en-US" sz="1400" b="1" dirty="0" smtClean="0">
              <a:latin typeface="Calibri"/>
            </a:endParaRPr>
          </a:p>
          <a:p>
            <a:pPr fontAlgn="t"/>
            <a:r>
              <a:rPr lang="en-US" sz="1400" dirty="0" smtClean="0">
                <a:latin typeface="Calibri"/>
              </a:rPr>
              <a:t>Alzheimer’s Association</a:t>
            </a:r>
          </a:p>
          <a:p>
            <a:pPr fontAlgn="t"/>
            <a:endParaRPr lang="en-US" sz="1400" dirty="0">
              <a:latin typeface="Calibri"/>
            </a:endParaRPr>
          </a:p>
          <a:p>
            <a:pPr fontAlgn="t"/>
            <a:r>
              <a:rPr lang="en-US" sz="1400" b="1" dirty="0" smtClean="0">
                <a:latin typeface="Calibri"/>
              </a:rPr>
              <a:t>James </a:t>
            </a:r>
            <a:r>
              <a:rPr lang="en-US" sz="1400" b="1" dirty="0" err="1" smtClean="0">
                <a:latin typeface="Calibri"/>
              </a:rPr>
              <a:t>Wessler</a:t>
            </a:r>
            <a:r>
              <a:rPr lang="en-US" sz="1400" b="1" dirty="0" smtClean="0">
                <a:latin typeface="Calibri"/>
              </a:rPr>
              <a:t>, MBA</a:t>
            </a:r>
          </a:p>
          <a:p>
            <a:pPr fontAlgn="t"/>
            <a:r>
              <a:rPr lang="en-US" sz="1400" dirty="0" smtClean="0">
                <a:latin typeface="Calibri"/>
              </a:rPr>
              <a:t>Alzheimer’s Association</a:t>
            </a:r>
          </a:p>
          <a:p>
            <a:pPr fontAlgn="t"/>
            <a:endParaRPr lang="en-US" sz="1600" b="1" dirty="0" smtClean="0">
              <a:solidFill>
                <a:srgbClr val="FF0000"/>
              </a:solidFill>
              <a:latin typeface="Calibri"/>
            </a:endParaRPr>
          </a:p>
          <a:p>
            <a:pPr fontAlgn="t"/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99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382000" cy="536300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Open </a:t>
            </a:r>
            <a:r>
              <a:rPr lang="en-US" sz="2000" b="1" dirty="0">
                <a:latin typeface="Calibri" panose="020F0502020204030204" pitchFamily="34" charset="0"/>
              </a:rPr>
              <a:t>Meeting </a:t>
            </a:r>
            <a:r>
              <a:rPr lang="en-US" sz="2000" b="1" dirty="0" smtClean="0">
                <a:latin typeface="Calibri" panose="020F0502020204030204" pitchFamily="34" charset="0"/>
              </a:rPr>
              <a:t>Law and Ethics </a:t>
            </a:r>
            <a:r>
              <a:rPr lang="en-US" sz="2000" dirty="0" smtClean="0">
                <a:latin typeface="Calibri" panose="020F0502020204030204" pitchFamily="34" charset="0"/>
              </a:rPr>
              <a:t>-David Giannotti &amp; Lauren Cleary</a:t>
            </a:r>
          </a:p>
          <a:p>
            <a:endParaRPr lang="en-US" sz="2000" u="sng" dirty="0" smtClean="0">
              <a:latin typeface="Calibri" panose="020F0502020204030204" pitchFamily="34" charset="0"/>
            </a:endParaRPr>
          </a:p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Our meetings are subject to the open meeting law</a:t>
            </a:r>
          </a:p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Each member must </a:t>
            </a:r>
            <a:r>
              <a:rPr lang="en-US" sz="2000" b="1" dirty="0" smtClean="0">
                <a:latin typeface="Calibri" panose="020F0502020204030204" pitchFamily="34" charset="0"/>
              </a:rPr>
              <a:t>complete </a:t>
            </a:r>
            <a:r>
              <a:rPr lang="en-US" sz="2000" b="1" dirty="0">
                <a:latin typeface="Calibri" panose="020F0502020204030204" pitchFamily="34" charset="0"/>
              </a:rPr>
              <a:t>the Certificate of Receipt of Open Meeting Law Materials </a:t>
            </a:r>
            <a:r>
              <a:rPr lang="en-US" sz="2000" dirty="0">
                <a:latin typeface="Calibri" panose="020F0502020204030204" pitchFamily="34" charset="0"/>
              </a:rPr>
              <a:t>certifying </a:t>
            </a:r>
            <a:r>
              <a:rPr lang="en-US" sz="2000" dirty="0" smtClean="0">
                <a:latin typeface="Calibri" panose="020F0502020204030204" pitchFamily="34" charset="0"/>
              </a:rPr>
              <a:t>receipt and understanding of materials</a:t>
            </a:r>
          </a:p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All of our meetings must be held </a:t>
            </a:r>
            <a:r>
              <a:rPr lang="en-US" sz="2000" dirty="0">
                <a:latin typeface="Calibri" panose="020F0502020204030204" pitchFamily="34" charset="0"/>
              </a:rPr>
              <a:t>in public and </a:t>
            </a:r>
            <a:r>
              <a:rPr lang="en-US" sz="2000" dirty="0" smtClean="0">
                <a:latin typeface="Calibri" panose="020F0502020204030204" pitchFamily="34" charset="0"/>
              </a:rPr>
              <a:t>notice of the meeting and the agenda must be provided to the public at least 48 hours in advance</a:t>
            </a:r>
          </a:p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Under the OML, members </a:t>
            </a:r>
            <a:r>
              <a:rPr lang="en-US" sz="2000" b="1" dirty="0" smtClean="0">
                <a:latin typeface="Calibri" panose="020F0502020204030204" pitchFamily="34" charset="0"/>
              </a:rPr>
              <a:t>cannot communicate with a quorum </a:t>
            </a:r>
            <a:r>
              <a:rPr lang="en-US" sz="2000" dirty="0" smtClean="0">
                <a:latin typeface="Calibri" panose="020F0502020204030204" pitchFamily="34" charset="0"/>
              </a:rPr>
              <a:t>(simple majority) of the members regarding topics before this council (in person or via email) </a:t>
            </a:r>
            <a:r>
              <a:rPr lang="en-US" sz="2000" b="1" dirty="0" smtClean="0">
                <a:latin typeface="Calibri" panose="020F0502020204030204" pitchFamily="34" charset="0"/>
              </a:rPr>
              <a:t>outside of a public meeting</a:t>
            </a:r>
            <a:endParaRPr lang="en-US" sz="2000" b="1" dirty="0"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endParaRPr lang="en-US" sz="2000" dirty="0"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US" sz="2000" dirty="0" smtClean="0">
                <a:latin typeface="Calibri" panose="020F0502020204030204" pitchFamily="34" charset="0"/>
              </a:rPr>
              <a:t>For any </a:t>
            </a:r>
            <a:r>
              <a:rPr lang="en-US" sz="2000" dirty="0">
                <a:latin typeface="Calibri" panose="020F0502020204030204" pitchFamily="34" charset="0"/>
              </a:rPr>
              <a:t>questions about the Open Meeting Law, contact the </a:t>
            </a:r>
            <a:r>
              <a:rPr lang="en-US" sz="2000" b="1" dirty="0">
                <a:latin typeface="Calibri" panose="020F0502020204030204" pitchFamily="34" charset="0"/>
              </a:rPr>
              <a:t>Attorney General's Division of Open Government </a:t>
            </a:r>
            <a:r>
              <a:rPr lang="en-US" sz="2000" dirty="0">
                <a:latin typeface="Calibri" panose="020F0502020204030204" pitchFamily="34" charset="0"/>
              </a:rPr>
              <a:t>at (617) 963-2540 or </a:t>
            </a:r>
            <a:r>
              <a:rPr lang="en-US" sz="2000" u="sng" dirty="0" smtClean="0">
                <a:latin typeface="Calibri" panose="020F0502020204030204" pitchFamily="34" charset="0"/>
              </a:rPr>
              <a:t>openmeeting@state.ma.us</a:t>
            </a:r>
            <a:endParaRPr lang="en-US" sz="2000" dirty="0"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endParaRPr lang="en-US" sz="2000" dirty="0"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US" sz="2000" b="1" dirty="0" smtClean="0">
                <a:latin typeface="Calibri" panose="020F0502020204030204" pitchFamily="34" charset="0"/>
              </a:rPr>
              <a:t>Additional information </a:t>
            </a:r>
            <a:r>
              <a:rPr lang="en-US" sz="2000" dirty="0" smtClean="0">
                <a:latin typeface="Calibri" panose="020F0502020204030204" pitchFamily="34" charset="0"/>
              </a:rPr>
              <a:t>can </a:t>
            </a:r>
            <a:r>
              <a:rPr lang="en-US" sz="2000" dirty="0">
                <a:latin typeface="Calibri" panose="020F0502020204030204" pitchFamily="34" charset="0"/>
              </a:rPr>
              <a:t>be found </a:t>
            </a:r>
            <a:r>
              <a:rPr lang="en-US" sz="2000" dirty="0" smtClean="0">
                <a:latin typeface="Calibri" panose="020F0502020204030204" pitchFamily="34" charset="0"/>
              </a:rPr>
              <a:t>at: </a:t>
            </a:r>
          </a:p>
          <a:p>
            <a:pPr>
              <a:spcBef>
                <a:spcPts val="300"/>
              </a:spcBef>
            </a:pPr>
            <a:r>
              <a:rPr lang="en-US" sz="2000" u="sng" dirty="0" smtClean="0">
                <a:latin typeface="Calibri" panose="020F0502020204030204" pitchFamily="34" charset="0"/>
              </a:rPr>
              <a:t>https</a:t>
            </a:r>
            <a:r>
              <a:rPr lang="en-US" sz="2000" u="sng" dirty="0">
                <a:latin typeface="Calibri" panose="020F0502020204030204" pitchFamily="34" charset="0"/>
              </a:rPr>
              <a:t>://</a:t>
            </a:r>
            <a:r>
              <a:rPr lang="en-US" sz="2000" u="sng" dirty="0" smtClean="0">
                <a:latin typeface="Calibri" panose="020F0502020204030204" pitchFamily="34" charset="0"/>
              </a:rPr>
              <a:t>www.mass.gov/the-open-meeting-law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Meeting Law / Ethics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6412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458200" cy="497059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</a:rPr>
              <a:t>Legal Authority: 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r>
              <a:rPr lang="en-US" sz="2000" i="1" dirty="0" smtClean="0">
                <a:latin typeface="Calibri" panose="020F0502020204030204" pitchFamily="34" charset="0"/>
              </a:rPr>
              <a:t>Section </a:t>
            </a:r>
            <a:r>
              <a:rPr lang="en-US" sz="2000" i="1" dirty="0">
                <a:latin typeface="Calibri" panose="020F0502020204030204" pitchFamily="34" charset="0"/>
              </a:rPr>
              <a:t>16AA of MGL Chapter 6A (Chapter 220 of the Acts of 2018</a:t>
            </a:r>
            <a:r>
              <a:rPr lang="en-US" sz="2000" i="1" dirty="0" smtClean="0">
                <a:latin typeface="Calibri" panose="020F0502020204030204" pitchFamily="34" charset="0"/>
              </a:rPr>
              <a:t>)</a:t>
            </a:r>
          </a:p>
          <a:p>
            <a:endParaRPr lang="en-US" sz="2000" i="1" dirty="0" smtClean="0">
              <a:latin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</a:rPr>
              <a:t>Purpose: 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alibri" panose="020F0502020204030204" pitchFamily="34" charset="0"/>
              </a:rPr>
              <a:t>The </a:t>
            </a:r>
            <a:r>
              <a:rPr lang="en-US" sz="2000" dirty="0">
                <a:latin typeface="Calibri" panose="020F0502020204030204" pitchFamily="34" charset="0"/>
              </a:rPr>
              <a:t>advisory council shall advise the executive office and the legislature on the state's Alzheimer’s disease policy.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The advisory council shall work with the secretary of health and human services </a:t>
            </a:r>
            <a:r>
              <a:rPr lang="en-US" sz="2000" dirty="0" smtClean="0">
                <a:latin typeface="Calibri" panose="020F0502020204030204" pitchFamily="34" charset="0"/>
              </a:rPr>
              <a:t>to determine </a:t>
            </a:r>
            <a:r>
              <a:rPr lang="en-US" sz="2000" dirty="0">
                <a:latin typeface="Calibri" panose="020F0502020204030204" pitchFamily="34" charset="0"/>
              </a:rPr>
              <a:t>the number of persons diagnosed each year with early-onset Alzheimer’s disease regardless of their </a:t>
            </a:r>
            <a:r>
              <a:rPr lang="en-US" sz="2000" dirty="0" smtClean="0">
                <a:latin typeface="Calibri" panose="020F0502020204030204" pitchFamily="34" charset="0"/>
              </a:rPr>
              <a:t>age.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</a:rPr>
              <a:t>The advisory council shall work with the secretary of health and human services </a:t>
            </a:r>
            <a:r>
              <a:rPr lang="en-US" sz="2000" dirty="0" smtClean="0">
                <a:latin typeface="Calibri" panose="020F0502020204030204" pitchFamily="34" charset="0"/>
              </a:rPr>
              <a:t>to identify </a:t>
            </a:r>
            <a:r>
              <a:rPr lang="en-US" sz="2000" dirty="0">
                <a:latin typeface="Calibri" panose="020F0502020204030204" pitchFamily="34" charset="0"/>
              </a:rPr>
              <a:t>resources available and services needed for these individuals and associated costs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</a:p>
          <a:p>
            <a:endParaRPr lang="en-US" sz="1450" dirty="0" smtClean="0">
              <a:latin typeface="Calibri" panose="020F0502020204030204" pitchFamily="34" charset="0"/>
            </a:endParaRPr>
          </a:p>
          <a:p>
            <a:endParaRPr lang="en-US" sz="1250" dirty="0">
              <a:latin typeface="Calibri" panose="020F0502020204030204" pitchFamily="34" charset="0"/>
            </a:endParaRPr>
          </a:p>
          <a:p>
            <a:endParaRPr lang="en-US" sz="10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Council’s Charge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517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 Deliverables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8077200" cy="4461641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Reporting</a:t>
            </a:r>
            <a:r>
              <a:rPr lang="en-US" sz="2000" dirty="0"/>
              <a:t>: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b="0" dirty="0" smtClean="0"/>
              <a:t>The </a:t>
            </a:r>
            <a:r>
              <a:rPr lang="en-US" sz="2000" b="0" dirty="0"/>
              <a:t>advisory council shall </a:t>
            </a:r>
            <a:r>
              <a:rPr lang="en-US" sz="2000" dirty="0"/>
              <a:t>annually</a:t>
            </a:r>
            <a:r>
              <a:rPr lang="en-US" sz="2000" b="0" dirty="0"/>
              <a:t> provide to the executive office and the legislature a report which shall include</a:t>
            </a:r>
            <a:r>
              <a:rPr lang="en-US" sz="2000" b="0" dirty="0" smtClean="0"/>
              <a:t>:</a:t>
            </a:r>
          </a:p>
          <a:p>
            <a:pPr marL="514350" indent="-514350">
              <a:buAutoNum type="romanLcParenBoth"/>
            </a:pPr>
            <a:r>
              <a:rPr lang="en-US" sz="2000" b="0" dirty="0" smtClean="0"/>
              <a:t>information </a:t>
            </a:r>
            <a:r>
              <a:rPr lang="en-US" sz="2000" b="0" dirty="0"/>
              <a:t>and recommendations on Alzheimer’s disease policy; </a:t>
            </a:r>
            <a:endParaRPr lang="en-US" sz="2000" b="0" dirty="0" smtClean="0"/>
          </a:p>
          <a:p>
            <a:pPr marL="514350" indent="-514350">
              <a:buAutoNum type="romanLcParenBoth"/>
            </a:pPr>
            <a:r>
              <a:rPr lang="en-US" sz="2000" b="0" dirty="0" smtClean="0"/>
              <a:t>an </a:t>
            </a:r>
            <a:r>
              <a:rPr lang="en-US" sz="2000" b="0" dirty="0"/>
              <a:t>evaluation of all state-funded efforts in Alzheimer's disease research, clinical care, institutional, home-based and community-based programs; </a:t>
            </a:r>
            <a:endParaRPr lang="en-US" sz="2000" b="0" dirty="0" smtClean="0"/>
          </a:p>
          <a:p>
            <a:pPr marL="514350" indent="-514350">
              <a:buAutoNum type="romanLcParenBoth"/>
            </a:pPr>
            <a:r>
              <a:rPr lang="en-US" sz="2000" b="0" dirty="0" smtClean="0"/>
              <a:t>the </a:t>
            </a:r>
            <a:r>
              <a:rPr lang="en-US" sz="2000" b="0" dirty="0"/>
              <a:t>outcomes of such efforts; and </a:t>
            </a:r>
            <a:endParaRPr lang="en-US" sz="2000" b="0" dirty="0" smtClean="0"/>
          </a:p>
          <a:p>
            <a:pPr marL="514350" indent="-514350">
              <a:buAutoNum type="romanLcParenBoth"/>
            </a:pPr>
            <a:r>
              <a:rPr lang="en-US" sz="2000" b="0" dirty="0" smtClean="0"/>
              <a:t>any </a:t>
            </a:r>
            <a:r>
              <a:rPr lang="en-US" sz="2000" b="0" dirty="0"/>
              <a:t>proposed updates to the state plan, which the advisory council shall annually review.</a:t>
            </a:r>
          </a:p>
        </p:txBody>
      </p:sp>
    </p:spTree>
    <p:extLst>
      <p:ext uri="{BB962C8B-B14F-4D97-AF65-F5344CB8AC3E}">
        <p14:creationId xmlns:p14="http://schemas.microsoft.com/office/powerpoint/2010/main" val="300905481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 Discussion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8077200" cy="446164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sz="2000" b="0" i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dirty="0" smtClean="0"/>
              <a:t>What are you hoping for this Council to achieve?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dirty="0" smtClean="0"/>
              <a:t>Who would you like to hear from?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dirty="0" smtClean="0"/>
              <a:t>What materials should the Council review?</a:t>
            </a:r>
          </a:p>
        </p:txBody>
      </p:sp>
    </p:spTree>
    <p:extLst>
      <p:ext uri="{BB962C8B-B14F-4D97-AF65-F5344CB8AC3E}">
        <p14:creationId xmlns:p14="http://schemas.microsoft.com/office/powerpoint/2010/main" val="196249082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7848600" cy="122084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lvl="1">
              <a:spcAft>
                <a:spcPts val="800"/>
              </a:spcAft>
            </a:pPr>
            <a:endParaRPr lang="en-US" sz="2000" dirty="0" smtClean="0">
              <a:latin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smtClean="0">
                <a:latin typeface="Calibri" panose="020F0502020204030204" pitchFamily="34" charset="0"/>
              </a:rPr>
              <a:t>Next meeting—TBD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</a:rPr>
              <a:t>March 1, 2020</a:t>
            </a:r>
            <a:r>
              <a:rPr lang="en-US" sz="2000" dirty="0" smtClean="0">
                <a:latin typeface="Calibri" panose="020F0502020204030204" pitchFamily="34" charset="0"/>
              </a:rPr>
              <a:t>– First annual report due to Legislature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06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1_Blue Presentation Template - MA HHS - small log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4795</TotalTime>
  <Words>518</Words>
  <Application>Microsoft Office PowerPoint</Application>
  <PresentationFormat>On-screen Show (4:3)</PresentationFormat>
  <Paragraphs>120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Agenda</vt:lpstr>
      <vt:lpstr>Council Members</vt:lpstr>
      <vt:lpstr>Open Meeting Law / Ethics</vt:lpstr>
      <vt:lpstr>Council’s Charge</vt:lpstr>
      <vt:lpstr>Council Deliverables</vt:lpstr>
      <vt:lpstr>Council Discussion</vt:lpstr>
      <vt:lpstr>Timeline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 </cp:lastModifiedBy>
  <cp:revision>535</cp:revision>
  <cp:lastPrinted>2019-03-14T18:23:52Z</cp:lastPrinted>
  <dcterms:created xsi:type="dcterms:W3CDTF">2014-04-27T20:43:35Z</dcterms:created>
  <dcterms:modified xsi:type="dcterms:W3CDTF">2019-03-14T18:23:58Z</dcterms:modified>
</cp:coreProperties>
</file>