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2" r:id="rId2"/>
  </p:sldMasterIdLst>
  <p:notesMasterIdLst>
    <p:notesMasterId r:id="rId35"/>
  </p:notesMasterIdLst>
  <p:sldIdLst>
    <p:sldId id="472" r:id="rId3"/>
    <p:sldId id="805" r:id="rId4"/>
    <p:sldId id="812" r:id="rId5"/>
    <p:sldId id="833" r:id="rId6"/>
    <p:sldId id="839" r:id="rId7"/>
    <p:sldId id="828" r:id="rId8"/>
    <p:sldId id="829" r:id="rId9"/>
    <p:sldId id="841" r:id="rId10"/>
    <p:sldId id="707" r:id="rId11"/>
    <p:sldId id="837" r:id="rId12"/>
    <p:sldId id="838" r:id="rId13"/>
    <p:sldId id="741" r:id="rId14"/>
    <p:sldId id="816" r:id="rId15"/>
    <p:sldId id="262" r:id="rId16"/>
    <p:sldId id="266" r:id="rId17"/>
    <p:sldId id="268" r:id="rId18"/>
    <p:sldId id="271" r:id="rId19"/>
    <p:sldId id="274" r:id="rId20"/>
    <p:sldId id="277" r:id="rId21"/>
    <p:sldId id="305" r:id="rId22"/>
    <p:sldId id="294" r:id="rId23"/>
    <p:sldId id="296" r:id="rId24"/>
    <p:sldId id="295" r:id="rId25"/>
    <p:sldId id="297" r:id="rId26"/>
    <p:sldId id="298" r:id="rId27"/>
    <p:sldId id="299" r:id="rId28"/>
    <p:sldId id="300" r:id="rId29"/>
    <p:sldId id="301" r:id="rId30"/>
    <p:sldId id="302" r:id="rId31"/>
    <p:sldId id="340" r:id="rId32"/>
    <p:sldId id="338" r:id="rId33"/>
    <p:sldId id="673" r:id="rId34"/>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50036-BB00-2B58-AC14-87F4EC3FA9B4}" name="Roberts, Nicholas P. (ELD)" initials="RNP(" userId="S::Nicholas.P.Roberts@mass.gov::e42477b6-73ba-4779-9746-b20104d57a5b" providerId="AD"/>
  <p188:author id="{C5784F77-BEC9-907E-5D14-6FEEE20296AA}" name="Philbrick, Shannon (ELD)" initials="PS(" userId="S::shannon.philbrick@mass.gov::6bfe0104-2f17-4a97-a9c3-3b4a60c642d5" providerId="AD"/>
  <p188:author id="{14D1DFED-80A6-11E3-D81A-820FA11158B4}" name="Vidler, Lynn (ELD)" initials="VL(" userId="S::Lynn.Vidler@mass.gov::1675df6e-cb8d-4bc7-97a2-e341fd57e1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FBA"/>
    <a:srgbClr val="D7E0FD"/>
    <a:srgbClr val="FFD03B"/>
    <a:srgbClr val="F45F0C"/>
    <a:srgbClr val="4604BC"/>
    <a:srgbClr val="FFEEB9"/>
    <a:srgbClr val="CAEAFE"/>
    <a:srgbClr val="0039AC"/>
    <a:srgbClr val="DAF0FE"/>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339" autoAdjust="0"/>
  </p:normalViewPr>
  <p:slideViewPr>
    <p:cSldViewPr snapToGrid="0">
      <p:cViewPr varScale="1">
        <p:scale>
          <a:sx n="63" d="100"/>
          <a:sy n="63" d="100"/>
        </p:scale>
        <p:origin x="1332" y="6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380BCD5-99EA-4839-A35C-595029302E4B}" type="datetimeFigureOut">
              <a:rPr lang="en-US" smtClean="0"/>
              <a:t>11/2/2023</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7C17A72-7A47-4F30-B8DD-967509305040}" type="slidenum">
              <a:rPr lang="en-US" smtClean="0"/>
              <a:t>‹#›</a:t>
            </a:fld>
            <a:endParaRPr lang="en-US" dirty="0"/>
          </a:p>
        </p:txBody>
      </p:sp>
    </p:spTree>
    <p:extLst>
      <p:ext uri="{BB962C8B-B14F-4D97-AF65-F5344CB8AC3E}">
        <p14:creationId xmlns:p14="http://schemas.microsoft.com/office/powerpoint/2010/main" val="124057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1</a:t>
            </a:fld>
            <a:endParaRPr lang="en-US" dirty="0">
              <a:solidFill>
                <a:srgbClr val="FFFFFF"/>
              </a:solidFill>
            </a:endParaRP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9837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defTabSz="942289">
              <a:defRPr/>
            </a:pPr>
            <a:fld id="{9B3A0E2F-76B9-417E-B0DC-AF868851F63D}" type="slidenum">
              <a:rPr lang="en-US">
                <a:solidFill>
                  <a:prstClr val="black"/>
                </a:solidFill>
                <a:latin typeface="Calibri"/>
              </a:rPr>
              <a:pPr defTabSz="942289">
                <a:defRPr/>
              </a:pPr>
              <a:t>2</a:t>
            </a:fld>
            <a:endParaRPr lang="en-US" dirty="0">
              <a:solidFill>
                <a:prstClr val="black"/>
              </a:solidFill>
              <a:latin typeface="Calibri"/>
            </a:endParaRPr>
          </a:p>
        </p:txBody>
      </p:sp>
      <p:sp>
        <p:nvSpPr>
          <p:cNvPr id="6" name="Footer Placeholder 5"/>
          <p:cNvSpPr>
            <a:spLocks noGrp="1"/>
          </p:cNvSpPr>
          <p:nvPr>
            <p:ph type="ftr" sz="quarter" idx="12"/>
          </p:nvPr>
        </p:nvSpPr>
        <p:spPr/>
        <p:txBody>
          <a:bodyPr/>
          <a:lstStyle/>
          <a:p>
            <a:pPr defTabSz="942289">
              <a:defRPr/>
            </a:pPr>
            <a:endParaRPr lang="en-US" dirty="0">
              <a:solidFill>
                <a:prstClr val="black"/>
              </a:solidFill>
              <a:latin typeface="Calibri"/>
            </a:endParaRPr>
          </a:p>
        </p:txBody>
      </p:sp>
    </p:spTree>
    <p:extLst>
      <p:ext uri="{BB962C8B-B14F-4D97-AF65-F5344CB8AC3E}">
        <p14:creationId xmlns:p14="http://schemas.microsoft.com/office/powerpoint/2010/main" val="2331745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defTabSz="942289">
              <a:defRPr/>
            </a:pPr>
            <a:fld id="{9B3A0E2F-76B9-417E-B0DC-AF868851F63D}" type="slidenum">
              <a:rPr lang="en-US">
                <a:solidFill>
                  <a:prstClr val="black"/>
                </a:solidFill>
                <a:latin typeface="Calibri"/>
              </a:rPr>
              <a:pPr defTabSz="942289">
                <a:defRPr/>
              </a:pPr>
              <a:t>3</a:t>
            </a:fld>
            <a:endParaRPr lang="en-US" dirty="0">
              <a:solidFill>
                <a:prstClr val="black"/>
              </a:solidFill>
              <a:latin typeface="Calibri"/>
            </a:endParaRPr>
          </a:p>
        </p:txBody>
      </p:sp>
      <p:sp>
        <p:nvSpPr>
          <p:cNvPr id="6" name="Footer Placeholder 5"/>
          <p:cNvSpPr>
            <a:spLocks noGrp="1"/>
          </p:cNvSpPr>
          <p:nvPr>
            <p:ph type="ftr" sz="quarter" idx="12"/>
          </p:nvPr>
        </p:nvSpPr>
        <p:spPr/>
        <p:txBody>
          <a:bodyPr/>
          <a:lstStyle/>
          <a:p>
            <a:pPr defTabSz="942289">
              <a:defRPr/>
            </a:pPr>
            <a:endParaRPr lang="en-US" dirty="0">
              <a:solidFill>
                <a:prstClr val="black"/>
              </a:solidFill>
              <a:latin typeface="Calibri"/>
            </a:endParaRPr>
          </a:p>
        </p:txBody>
      </p:sp>
    </p:spTree>
    <p:extLst>
      <p:ext uri="{BB962C8B-B14F-4D97-AF65-F5344CB8AC3E}">
        <p14:creationId xmlns:p14="http://schemas.microsoft.com/office/powerpoint/2010/main" val="1640581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4</a:t>
            </a:fld>
            <a:endParaRPr lang="en-US" dirty="0">
              <a:solidFill>
                <a:srgbClr val="FFFFFF"/>
              </a:solidFill>
            </a:endParaRP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473305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Kevin Reynolds from our panel today will be joining our team’s upcoming meetings</a:t>
            </a:r>
          </a:p>
        </p:txBody>
      </p:sp>
      <p:sp>
        <p:nvSpPr>
          <p:cNvPr id="4" name="Slide Number Placeholder 3"/>
          <p:cNvSpPr>
            <a:spLocks noGrp="1"/>
          </p:cNvSpPr>
          <p:nvPr>
            <p:ph type="sldNum" sz="quarter" idx="5"/>
          </p:nvPr>
        </p:nvSpPr>
        <p:spPr/>
        <p:txBody>
          <a:bodyPr/>
          <a:lstStyle/>
          <a:p>
            <a:fld id="{17C17A72-7A47-4F30-B8DD-967509305040}" type="slidenum">
              <a:rPr lang="en-US" smtClean="0"/>
              <a:t>5</a:t>
            </a:fld>
            <a:endParaRPr lang="en-US" dirty="0"/>
          </a:p>
        </p:txBody>
      </p:sp>
    </p:spTree>
    <p:extLst>
      <p:ext uri="{BB962C8B-B14F-4D97-AF65-F5344CB8AC3E}">
        <p14:creationId xmlns:p14="http://schemas.microsoft.com/office/powerpoint/2010/main" val="2663656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500"/>
              </a:spcAft>
              <a:buFont typeface="Wingdings" pitchFamily="2" charset="2"/>
              <a:buNone/>
            </a:pPr>
            <a:r>
              <a:rPr lang="en-US" sz="1000" b="0" dirty="0">
                <a:solidFill>
                  <a:schemeClr val="dk1"/>
                </a:solidFill>
                <a:latin typeface="Calibri" panose="020F0502020204030204" pitchFamily="34" charset="0"/>
                <a:cs typeface="Calibri" panose="020F0502020204030204" pitchFamily="34" charset="0"/>
              </a:rPr>
              <a:t>1. UMass Boston’s Gerontology Institute also suggested: “</a:t>
            </a:r>
            <a:r>
              <a:rPr lang="en-US" sz="1000" b="0" dirty="0">
                <a:solidFill>
                  <a:srgbClr val="064FBA"/>
                </a:solidFill>
                <a:latin typeface="Calibri" panose="020F0502020204030204" pitchFamily="34" charset="0"/>
                <a:cs typeface="Calibri" panose="020F0502020204030204" pitchFamily="34" charset="0"/>
              </a:rPr>
              <a:t>I</a:t>
            </a:r>
            <a:r>
              <a:rPr lang="en-US" sz="1000" dirty="0">
                <a:solidFill>
                  <a:srgbClr val="064FBA"/>
                </a:solidFill>
                <a:latin typeface="Calibri" panose="020F0502020204030204" pitchFamily="34" charset="0"/>
                <a:cs typeface="Calibri" panose="020F0502020204030204" pitchFamily="34" charset="0"/>
              </a:rPr>
              <a:t>f [you] must prioritize only one community, focus on </a:t>
            </a:r>
            <a:r>
              <a:rPr lang="en-US" sz="1000" u="sng" dirty="0">
                <a:solidFill>
                  <a:srgbClr val="064FBA"/>
                </a:solidFill>
                <a:latin typeface="Calibri" panose="020F0502020204030204" pitchFamily="34" charset="0"/>
                <a:cs typeface="Calibri" panose="020F0502020204030204" pitchFamily="34" charset="0"/>
              </a:rPr>
              <a:t>Springfield.</a:t>
            </a:r>
            <a:r>
              <a:rPr lang="en-US" sz="1000" dirty="0">
                <a:solidFill>
                  <a:srgbClr val="064FBA"/>
                </a:solidFill>
                <a:latin typeface="Calibri" panose="020F0502020204030204" pitchFamily="34" charset="0"/>
                <a:cs typeface="Calibri" panose="020F0502020204030204" pitchFamily="34" charset="0"/>
              </a:rPr>
              <a:t>” </a:t>
            </a:r>
          </a:p>
          <a:p>
            <a:pPr marL="0" indent="0">
              <a:spcAft>
                <a:spcPts val="500"/>
              </a:spcAft>
              <a:buFont typeface="Wingdings" pitchFamily="2" charset="2"/>
              <a:buNone/>
            </a:pPr>
            <a:r>
              <a:rPr lang="en-US" sz="1000" b="0" dirty="0">
                <a:solidFill>
                  <a:schemeClr val="dk1"/>
                </a:solidFill>
                <a:latin typeface="Calibri" panose="020F0502020204030204" pitchFamily="34" charset="0"/>
                <a:cs typeface="Calibri" panose="020F0502020204030204" pitchFamily="34" charset="0"/>
              </a:rPr>
              <a:t>2. Based on the same data source, communities with the </a:t>
            </a:r>
            <a:r>
              <a:rPr lang="en-US" sz="1000" b="0" dirty="0">
                <a:latin typeface="Calibri" panose="020F0502020204030204" pitchFamily="34" charset="0"/>
                <a:cs typeface="Calibri" panose="020F0502020204030204" pitchFamily="34" charset="0"/>
              </a:rPr>
              <a:t>highest % of 65+ population with </a:t>
            </a:r>
            <a:r>
              <a:rPr lang="en-US" sz="1000" b="0" dirty="0" err="1">
                <a:latin typeface="Calibri" panose="020F0502020204030204" pitchFamily="34" charset="0"/>
                <a:cs typeface="Calibri" panose="020F0502020204030204" pitchFamily="34" charset="0"/>
              </a:rPr>
              <a:t>ADRD</a:t>
            </a:r>
            <a:r>
              <a:rPr lang="en-US" sz="1000" b="0" dirty="0">
                <a:latin typeface="Calibri" panose="020F0502020204030204" pitchFamily="34" charset="0"/>
                <a:cs typeface="Calibri" panose="020F0502020204030204" pitchFamily="34" charset="0"/>
              </a:rPr>
              <a:t> diagnosis in order are:</a:t>
            </a:r>
          </a:p>
          <a:p>
            <a:pPr marL="0" indent="0">
              <a:buFont typeface="Wingdings" pitchFamily="2" charset="2"/>
              <a:buNone/>
            </a:pPr>
            <a:r>
              <a:rPr lang="en-US" sz="1000" b="0" dirty="0">
                <a:solidFill>
                  <a:schemeClr val="dk1"/>
                </a:solidFill>
                <a:latin typeface="Calibri" panose="020F0502020204030204" pitchFamily="34" charset="0"/>
                <a:cs typeface="Calibri" panose="020F0502020204030204" pitchFamily="34" charset="0"/>
              </a:rPr>
              <a:t>Gardner (19.31%), Webster (19.18%); East Longmeadow (19.03%), Chelsea (18.77%), Wrentham (18.64%), Holyoke (18.56%), and Ayer (18.11%)</a:t>
            </a:r>
          </a:p>
          <a:p>
            <a:endParaRPr lang="en-US" dirty="0"/>
          </a:p>
        </p:txBody>
      </p:sp>
      <p:sp>
        <p:nvSpPr>
          <p:cNvPr id="4" name="Slide Number Placeholder 3"/>
          <p:cNvSpPr>
            <a:spLocks noGrp="1"/>
          </p:cNvSpPr>
          <p:nvPr>
            <p:ph type="sldNum" sz="quarter" idx="5"/>
          </p:nvPr>
        </p:nvSpPr>
        <p:spPr/>
        <p:txBody>
          <a:bodyPr/>
          <a:lstStyle/>
          <a:p>
            <a:fld id="{17C17A72-7A47-4F30-B8DD-967509305040}" type="slidenum">
              <a:rPr lang="en-US" smtClean="0"/>
              <a:t>8</a:t>
            </a:fld>
            <a:endParaRPr lang="en-US" dirty="0"/>
          </a:p>
        </p:txBody>
      </p:sp>
    </p:spTree>
    <p:extLst>
      <p:ext uri="{BB962C8B-B14F-4D97-AF65-F5344CB8AC3E}">
        <p14:creationId xmlns:p14="http://schemas.microsoft.com/office/powerpoint/2010/main" val="3614930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C17A72-7A47-4F30-B8DD-967509305040}" type="slidenum">
              <a:rPr lang="en-US" smtClean="0"/>
              <a:t>9</a:t>
            </a:fld>
            <a:endParaRPr lang="en-US" dirty="0"/>
          </a:p>
        </p:txBody>
      </p:sp>
    </p:spTree>
    <p:extLst>
      <p:ext uri="{BB962C8B-B14F-4D97-AF65-F5344CB8AC3E}">
        <p14:creationId xmlns:p14="http://schemas.microsoft.com/office/powerpoint/2010/main" val="1652984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defTabSz="942289">
              <a:defRPr/>
            </a:pPr>
            <a:fld id="{9B3A0E2F-76B9-417E-B0DC-AF868851F63D}" type="slidenum">
              <a:rPr lang="en-US">
                <a:solidFill>
                  <a:prstClr val="black"/>
                </a:solidFill>
                <a:latin typeface="Calibri"/>
              </a:rPr>
              <a:pPr defTabSz="942289">
                <a:defRPr/>
              </a:pPr>
              <a:t>13</a:t>
            </a:fld>
            <a:endParaRPr lang="en-US" dirty="0">
              <a:solidFill>
                <a:prstClr val="black"/>
              </a:solidFill>
              <a:latin typeface="Calibri"/>
            </a:endParaRPr>
          </a:p>
        </p:txBody>
      </p:sp>
      <p:sp>
        <p:nvSpPr>
          <p:cNvPr id="6" name="Footer Placeholder 5"/>
          <p:cNvSpPr>
            <a:spLocks noGrp="1"/>
          </p:cNvSpPr>
          <p:nvPr>
            <p:ph type="ftr" sz="quarter" idx="12"/>
          </p:nvPr>
        </p:nvSpPr>
        <p:spPr/>
        <p:txBody>
          <a:bodyPr/>
          <a:lstStyle/>
          <a:p>
            <a:pPr defTabSz="942289">
              <a:defRPr/>
            </a:pPr>
            <a:endParaRPr lang="en-US" dirty="0">
              <a:solidFill>
                <a:prstClr val="black"/>
              </a:solidFill>
              <a:latin typeface="Calibri"/>
            </a:endParaRPr>
          </a:p>
        </p:txBody>
      </p:sp>
    </p:spTree>
    <p:extLst>
      <p:ext uri="{BB962C8B-B14F-4D97-AF65-F5344CB8AC3E}">
        <p14:creationId xmlns:p14="http://schemas.microsoft.com/office/powerpoint/2010/main" val="67427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8987203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pic>
        <p:nvPicPr>
          <p:cNvPr id="159" name="Picture 7" descr="Picture 7"/>
          <p:cNvPicPr>
            <a:picLocks noChangeAspect="1"/>
          </p:cNvPicPr>
          <p:nvPr/>
        </p:nvPicPr>
        <p:blipFill>
          <a:blip r:embed="rId2"/>
          <a:srcRect l="71261" b="24413"/>
          <a:stretch>
            <a:fillRect/>
          </a:stretch>
        </p:blipFill>
        <p:spPr>
          <a:xfrm>
            <a:off x="6516070" y="3041"/>
            <a:ext cx="2627932" cy="5183728"/>
          </a:xfrm>
          <a:prstGeom prst="rect">
            <a:avLst/>
          </a:prstGeom>
          <a:ln w="12700">
            <a:miter lim="400000"/>
          </a:ln>
        </p:spPr>
      </p:pic>
      <p:sp>
        <p:nvSpPr>
          <p:cNvPr id="160" name="Slide Number"/>
          <p:cNvSpPr txBox="1">
            <a:spLocks noGrp="1"/>
          </p:cNvSpPr>
          <p:nvPr>
            <p:ph type="sldNum" sz="quarter" idx="2"/>
          </p:nvPr>
        </p:nvSpPr>
        <p:spPr>
          <a:xfrm>
            <a:off x="4419600" y="6172201"/>
            <a:ext cx="2133600" cy="368301"/>
          </a:xfrm>
          <a:prstGeom prst="rect">
            <a:avLst/>
          </a:prstGeom>
        </p:spPr>
        <p:txBody>
          <a:bodyPr lIns="91439" tIns="91439" rIns="91439" bIns="91439" anchor="ctr"/>
          <a:lstStyle>
            <a:lvl1pPr algn="r" defTabSz="685800">
              <a:defRPr sz="9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78812673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33116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2054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167450134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454134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3104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84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93744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7707568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8434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47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18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1EBC43-3397-4789-BD95-C046A6C09390}" type="datetimeFigureOut">
              <a:rPr lang="en-US" smtClean="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FC8AFD-670D-4EE3-963C-AC4C78C4502B}" type="slidenum">
              <a:rPr lang="en-US" smtClean="0"/>
              <a:t>‹#›</a:t>
            </a:fld>
            <a:endParaRPr lang="en-US" dirty="0"/>
          </a:p>
        </p:txBody>
      </p:sp>
    </p:spTree>
    <p:extLst>
      <p:ext uri="{BB962C8B-B14F-4D97-AF65-F5344CB8AC3E}">
        <p14:creationId xmlns:p14="http://schemas.microsoft.com/office/powerpoint/2010/main" val="890859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409711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16"/>
        <p:cNvGrpSpPr/>
        <p:nvPr/>
      </p:nvGrpSpPr>
      <p:grpSpPr>
        <a:xfrm>
          <a:off x="0" y="0"/>
          <a:ext cx="0" cy="0"/>
          <a:chOff x="0" y="0"/>
          <a:chExt cx="0" cy="0"/>
        </a:xfrm>
      </p:grpSpPr>
      <p:sp>
        <p:nvSpPr>
          <p:cNvPr id="17" name="Google Shape;17;p7"/>
          <p:cNvSpPr txBox="1">
            <a:spLocks noGrp="1"/>
          </p:cNvSpPr>
          <p:nvPr>
            <p:ph type="title"/>
          </p:nvPr>
        </p:nvSpPr>
        <p:spPr>
          <a:xfrm>
            <a:off x="736600" y="109538"/>
            <a:ext cx="5664200" cy="762000"/>
          </a:xfrm>
          <a:prstGeom prst="rect">
            <a:avLst/>
          </a:prstGeom>
          <a:noFill/>
          <a:ln>
            <a:noFill/>
          </a:ln>
        </p:spPr>
        <p:txBody>
          <a:bodyPr spcFirstLastPara="1" wrap="square" lIns="91425" tIns="45700" rIns="91425" bIns="45700" anchor="b" anchorCtr="0">
            <a:noAutofit/>
          </a:bodyPr>
          <a:lstStyle>
            <a:lvl1pPr lvl="0" algn="l">
              <a:spcBef>
                <a:spcPts val="360"/>
              </a:spcBef>
              <a:spcAft>
                <a:spcPts val="0"/>
              </a:spcAft>
              <a:buSzPts val="1400"/>
              <a:buNone/>
              <a:defRPr>
                <a:latin typeface="Calibri"/>
                <a:ea typeface="Calibri"/>
                <a:cs typeface="Calibri"/>
                <a:sym typeface="Calibri"/>
              </a:defRPr>
            </a:lvl1pPr>
            <a:lvl2pPr lvl="1" algn="l">
              <a:spcBef>
                <a:spcPts val="270"/>
              </a:spcBef>
              <a:spcAft>
                <a:spcPts val="0"/>
              </a:spcAft>
              <a:buSzPts val="1400"/>
              <a:buNone/>
              <a:defRPr/>
            </a:lvl2pPr>
            <a:lvl3pPr lvl="2" algn="l">
              <a:spcBef>
                <a:spcPts val="270"/>
              </a:spcBef>
              <a:spcAft>
                <a:spcPts val="0"/>
              </a:spcAft>
              <a:buSzPts val="1400"/>
              <a:buNone/>
              <a:defRPr/>
            </a:lvl3pPr>
            <a:lvl4pPr lvl="3" algn="l">
              <a:spcBef>
                <a:spcPts val="270"/>
              </a:spcBef>
              <a:spcAft>
                <a:spcPts val="0"/>
              </a:spcAft>
              <a:buSzPts val="1400"/>
              <a:buNone/>
              <a:defRPr/>
            </a:lvl4pPr>
            <a:lvl5pPr lvl="4" algn="l">
              <a:spcBef>
                <a:spcPts val="270"/>
              </a:spcBef>
              <a:spcAft>
                <a:spcPts val="0"/>
              </a:spcAft>
              <a:buSzPts val="1400"/>
              <a:buNone/>
              <a:defRPr/>
            </a:lvl5pPr>
            <a:lvl6pPr lvl="5" algn="l">
              <a:spcBef>
                <a:spcPts val="270"/>
              </a:spcBef>
              <a:spcAft>
                <a:spcPts val="0"/>
              </a:spcAft>
              <a:buSzPts val="1400"/>
              <a:buNone/>
              <a:defRPr/>
            </a:lvl6pPr>
            <a:lvl7pPr lvl="6" algn="l">
              <a:spcBef>
                <a:spcPts val="270"/>
              </a:spcBef>
              <a:spcAft>
                <a:spcPts val="0"/>
              </a:spcAft>
              <a:buSzPts val="1400"/>
              <a:buNone/>
              <a:defRPr/>
            </a:lvl7pPr>
            <a:lvl8pPr lvl="7" algn="l">
              <a:spcBef>
                <a:spcPts val="270"/>
              </a:spcBef>
              <a:spcAft>
                <a:spcPts val="0"/>
              </a:spcAft>
              <a:buSzPts val="1400"/>
              <a:buNone/>
              <a:defRPr/>
            </a:lvl8pPr>
            <a:lvl9pPr lvl="8" algn="l">
              <a:spcBef>
                <a:spcPts val="270"/>
              </a:spcBef>
              <a:spcAft>
                <a:spcPts val="0"/>
              </a:spcAft>
              <a:buSzPts val="1400"/>
              <a:buNone/>
              <a:defRPr/>
            </a:lvl9pPr>
          </a:lstStyle>
          <a:p>
            <a:endParaRPr/>
          </a:p>
        </p:txBody>
      </p:sp>
      <p:sp>
        <p:nvSpPr>
          <p:cNvPr id="18" name="Google Shape;18;p7"/>
          <p:cNvSpPr txBox="1">
            <a:spLocks noGrp="1"/>
          </p:cNvSpPr>
          <p:nvPr>
            <p:ph type="body" idx="1"/>
          </p:nvPr>
        </p:nvSpPr>
        <p:spPr>
          <a:xfrm>
            <a:off x="533400" y="1939160"/>
            <a:ext cx="8077200" cy="4461641"/>
          </a:xfrm>
          <a:prstGeom prst="rect">
            <a:avLst/>
          </a:prstGeom>
          <a:noFill/>
          <a:ln>
            <a:noFill/>
          </a:ln>
        </p:spPr>
        <p:txBody>
          <a:bodyPr spcFirstLastPara="1" wrap="square" lIns="45700" tIns="46025" rIns="45700" bIns="46025" anchor="t" anchorCtr="0">
            <a:noAutofit/>
          </a:bodyPr>
          <a:lstStyle>
            <a:lvl1pPr marL="342900" lvl="0" indent="-262890" algn="l">
              <a:spcBef>
                <a:spcPts val="0"/>
              </a:spcBef>
              <a:spcAft>
                <a:spcPts val="0"/>
              </a:spcAft>
              <a:buClr>
                <a:schemeClr val="dk1"/>
              </a:buClr>
              <a:buSzPts val="1920"/>
              <a:buChar char="■"/>
              <a:defRPr sz="1800">
                <a:solidFill>
                  <a:schemeClr val="dk1"/>
                </a:solidFill>
              </a:defRPr>
            </a:lvl1pPr>
            <a:lvl2pPr marL="685800" lvl="1" indent="-302895" algn="l">
              <a:spcBef>
                <a:spcPts val="900"/>
              </a:spcBef>
              <a:spcAft>
                <a:spcPts val="0"/>
              </a:spcAft>
              <a:buClr>
                <a:schemeClr val="dk1"/>
              </a:buClr>
              <a:buSzPts val="2760"/>
              <a:buFont typeface="Arial"/>
              <a:buChar char="•"/>
              <a:defRPr sz="1800">
                <a:solidFill>
                  <a:schemeClr val="dk1"/>
                </a:solidFill>
              </a:defRPr>
            </a:lvl2pPr>
            <a:lvl3pPr marL="1028700" lvl="2" indent="-171450" algn="l">
              <a:lnSpc>
                <a:spcPct val="90000"/>
              </a:lnSpc>
              <a:spcBef>
                <a:spcPts val="900"/>
              </a:spcBef>
              <a:spcAft>
                <a:spcPts val="0"/>
              </a:spcAft>
              <a:buSzPts val="1800"/>
              <a:buFont typeface="Arial"/>
              <a:buNone/>
              <a:defRPr/>
            </a:lvl3pPr>
            <a:lvl4pPr marL="1371600" lvl="3" indent="-257175" algn="l">
              <a:spcBef>
                <a:spcPts val="0"/>
              </a:spcBef>
              <a:spcAft>
                <a:spcPts val="0"/>
              </a:spcAft>
              <a:buSzPts val="1800"/>
              <a:buChar char="⎯"/>
              <a:defRPr/>
            </a:lvl4pPr>
            <a:lvl5pPr marL="1714500" lvl="4" indent="-257175" algn="l">
              <a:spcBef>
                <a:spcPts val="900"/>
              </a:spcBef>
              <a:spcAft>
                <a:spcPts val="0"/>
              </a:spcAft>
              <a:buSzPts val="1800"/>
              <a:buChar char="–"/>
              <a:defRPr/>
            </a:lvl5pPr>
            <a:lvl6pPr marL="2057400" lvl="5" indent="-257175" algn="l">
              <a:lnSpc>
                <a:spcPct val="90000"/>
              </a:lnSpc>
              <a:spcBef>
                <a:spcPts val="900"/>
              </a:spcBef>
              <a:spcAft>
                <a:spcPts val="0"/>
              </a:spcAft>
              <a:buSzPts val="1800"/>
              <a:buChar char="–"/>
              <a:defRPr/>
            </a:lvl6pPr>
            <a:lvl7pPr marL="2400300" lvl="6" indent="-257175" algn="l">
              <a:lnSpc>
                <a:spcPct val="90000"/>
              </a:lnSpc>
              <a:spcBef>
                <a:spcPts val="338"/>
              </a:spcBef>
              <a:spcAft>
                <a:spcPts val="0"/>
              </a:spcAft>
              <a:buSzPts val="1800"/>
              <a:buChar char="–"/>
              <a:defRPr/>
            </a:lvl7pPr>
            <a:lvl8pPr marL="2743200" lvl="7" indent="-257175" algn="l">
              <a:lnSpc>
                <a:spcPct val="90000"/>
              </a:lnSpc>
              <a:spcBef>
                <a:spcPts val="338"/>
              </a:spcBef>
              <a:spcAft>
                <a:spcPts val="0"/>
              </a:spcAft>
              <a:buSzPts val="1800"/>
              <a:buChar char="–"/>
              <a:defRPr/>
            </a:lvl8pPr>
            <a:lvl9pPr marL="3086100" lvl="8" indent="-257175" algn="l">
              <a:lnSpc>
                <a:spcPct val="90000"/>
              </a:lnSpc>
              <a:spcBef>
                <a:spcPts val="338"/>
              </a:spcBef>
              <a:spcAft>
                <a:spcPts val="0"/>
              </a:spcAft>
              <a:buSzPts val="1800"/>
              <a:buChar char="–"/>
              <a:defRPr/>
            </a:lvl9pPr>
          </a:lstStyle>
          <a:p>
            <a:endParaRPr/>
          </a:p>
        </p:txBody>
      </p:sp>
    </p:spTree>
    <p:extLst>
      <p:ext uri="{BB962C8B-B14F-4D97-AF65-F5344CB8AC3E}">
        <p14:creationId xmlns:p14="http://schemas.microsoft.com/office/powerpoint/2010/main" val="247074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png"/><Relationship Id="rId5" Type="http://schemas.openxmlformats.org/officeDocument/2006/relationships/slideLayout" Target="../slideLayouts/slideLayout15.xml"/><Relationship Id="rId10" Type="http://schemas.openxmlformats.org/officeDocument/2006/relationships/image" Target="../media/image1.jpeg"/><Relationship Id="rId4" Type="http://schemas.openxmlformats.org/officeDocument/2006/relationships/slideLayout" Target="../slideLayouts/slideLayout1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4"/>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5">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12"/>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3"/>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8296360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1" r:id="rId7"/>
    <p:sldLayoutId id="2147483689" r:id="rId8"/>
    <p:sldLayoutId id="2147483690" r:id="rId9"/>
    <p:sldLayoutId id="2147483691" r:id="rId10"/>
  </p:sldLayoutIdLst>
  <p:transition/>
  <p:hf sldNum="0" hd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0"/>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1">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8"/>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9"/>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160634531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transition/>
  <p:hf hdr="0" ft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gi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tif"/><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ti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ti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tif"/><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hyperlink" Target="EI_Vision_and_Pledge-7.11.23.pptx"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1.%20IMPLEMENTATION%20OF%20ALZ%20STATE%20PLAN/Workstreams/Equitable%20Access%20&amp;%20Care/1.%20E&amp;I%20Team/1.%20CY2023/Census%20Data/Census_Data_2020-RankByPercent.xlsx"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1.%20IMPLEMENTATION%20OF%20ALZ%20STATE%20PLAN/Workstreams/Equitable%20Access%20&amp;%20Care/1.%20E&amp;I%20Team/1.%20CY2023/Census%20Data/Census_Data_2020-RankByNumber.xls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69526"/>
            <a:ext cx="9144000" cy="33528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313928" y="1192161"/>
            <a:ext cx="6553200" cy="626806"/>
          </a:xfrm>
          <a:prstGeom prst="rect">
            <a:avLst/>
          </a:prstGeom>
          <a:noFill/>
          <a:ln w="9525">
            <a:noFill/>
            <a:miter lim="800000"/>
            <a:headEnd/>
            <a:tailEnd/>
          </a:ln>
        </p:spPr>
        <p:txBody>
          <a:bodyPr lIns="64008" tIns="32004" rIns="64008" bIns="32004" anchor="ctr"/>
          <a:lstStyle/>
          <a:p>
            <a:pPr algn="ctr" fontAlgn="base">
              <a:spcBef>
                <a:spcPct val="0"/>
              </a:spcBef>
              <a:spcAft>
                <a:spcPts val="1000"/>
              </a:spcAft>
            </a:pPr>
            <a:r>
              <a:rPr lang="en-US" sz="2800" b="1" dirty="0">
                <a:solidFill>
                  <a:srgbClr val="FFFFFF"/>
                </a:solidFill>
                <a:latin typeface="Calibri" pitchFamily="34" charset="0"/>
              </a:rPr>
              <a:t>Advisory Council on Alzheimer’s Disease and All Other Dementias </a:t>
            </a:r>
          </a:p>
        </p:txBody>
      </p:sp>
      <p:pic>
        <p:nvPicPr>
          <p:cNvPr id="31747" name="Picture 4"/>
          <p:cNvPicPr>
            <a:picLocks noChangeAspect="1" noChangeArrowheads="1"/>
          </p:cNvPicPr>
          <p:nvPr/>
        </p:nvPicPr>
        <p:blipFill>
          <a:blip r:embed="rId3"/>
          <a:srcRect/>
          <a:stretch>
            <a:fillRect/>
          </a:stretch>
        </p:blipFill>
        <p:spPr bwMode="auto">
          <a:xfrm>
            <a:off x="7053236" y="634181"/>
            <a:ext cx="1487488" cy="1543050"/>
          </a:xfrm>
          <a:prstGeom prst="rect">
            <a:avLst/>
          </a:prstGeom>
          <a:noFill/>
          <a:ln w="9525">
            <a:noFill/>
            <a:miter lim="800000"/>
            <a:headEnd/>
            <a:tailEnd/>
          </a:ln>
        </p:spPr>
      </p:pic>
      <p:sp>
        <p:nvSpPr>
          <p:cNvPr id="10" name="TextBox 9"/>
          <p:cNvSpPr txBox="1"/>
          <p:nvPr/>
        </p:nvSpPr>
        <p:spPr>
          <a:xfrm>
            <a:off x="457199" y="3976234"/>
            <a:ext cx="8250903" cy="2062103"/>
          </a:xfrm>
          <a:prstGeom prst="rect">
            <a:avLst/>
          </a:prstGeom>
          <a:noFill/>
        </p:spPr>
        <p:txBody>
          <a:bodyPr wrap="square">
            <a:spAutoFit/>
          </a:bodyPr>
          <a:lstStyle/>
          <a:p>
            <a:pPr algn="r" fontAlgn="base">
              <a:spcBef>
                <a:spcPct val="0"/>
              </a:spcBef>
              <a:spcAft>
                <a:spcPct val="0"/>
              </a:spcAft>
              <a:defRPr/>
            </a:pPr>
            <a:r>
              <a:rPr lang="en-US" sz="2400" b="1" dirty="0">
                <a:solidFill>
                  <a:srgbClr val="003366"/>
                </a:solidFill>
                <a:latin typeface="Calibri" panose="020F0502020204030204" pitchFamily="34" charset="0"/>
              </a:rPr>
              <a:t>Executive Office of Elder Affairs</a:t>
            </a:r>
          </a:p>
          <a:p>
            <a:pPr algn="r" fontAlgn="base">
              <a:spcBef>
                <a:spcPct val="0"/>
              </a:spcBef>
              <a:spcAft>
                <a:spcPct val="0"/>
              </a:spcAft>
              <a:defRPr/>
            </a:pPr>
            <a:r>
              <a:rPr lang="en-US" sz="2400" b="1" dirty="0">
                <a:solidFill>
                  <a:srgbClr val="003366"/>
                </a:solidFill>
                <a:latin typeface="Calibri" panose="020F0502020204030204" pitchFamily="34" charset="0"/>
              </a:rPr>
              <a:t>Elizabeth Chen, Secretary</a:t>
            </a:r>
          </a:p>
          <a:p>
            <a:pPr algn="r" fontAlgn="base">
              <a:spcBef>
                <a:spcPct val="0"/>
              </a:spcBef>
              <a:spcAft>
                <a:spcPct val="0"/>
              </a:spcAft>
              <a:defRPr/>
            </a:pPr>
            <a:endParaRPr lang="en-US" sz="2000" b="1" i="1" dirty="0">
              <a:solidFill>
                <a:srgbClr val="003366"/>
              </a:solidFill>
              <a:latin typeface="Calibri" panose="020F0502020204030204" pitchFamily="34" charset="0"/>
            </a:endParaRPr>
          </a:p>
          <a:p>
            <a:pPr algn="r" fontAlgn="base">
              <a:spcBef>
                <a:spcPct val="0"/>
              </a:spcBef>
              <a:spcAft>
                <a:spcPct val="0"/>
              </a:spcAft>
              <a:defRPr/>
            </a:pPr>
            <a:r>
              <a:rPr lang="en-US" sz="2000" b="1" dirty="0">
                <a:solidFill>
                  <a:srgbClr val="003366"/>
                </a:solidFill>
                <a:latin typeface="Calibri" pitchFamily="34" charset="0"/>
              </a:rPr>
              <a:t>August 8, 2023</a:t>
            </a:r>
          </a:p>
          <a:p>
            <a:pPr algn="r" fontAlgn="base">
              <a:spcBef>
                <a:spcPct val="0"/>
              </a:spcBef>
              <a:spcAft>
                <a:spcPct val="0"/>
              </a:spcAft>
              <a:defRPr/>
            </a:pPr>
            <a:r>
              <a:rPr lang="en-US" sz="2000" b="1" dirty="0">
                <a:solidFill>
                  <a:srgbClr val="003366"/>
                </a:solidFill>
                <a:latin typeface="Calibri" pitchFamily="34" charset="0"/>
              </a:rPr>
              <a:t>3:00-5:00 pm</a:t>
            </a:r>
          </a:p>
          <a:p>
            <a:pPr algn="r" fontAlgn="base">
              <a:spcBef>
                <a:spcPct val="0"/>
              </a:spcBef>
              <a:spcAft>
                <a:spcPct val="0"/>
              </a:spcAft>
              <a:defRPr/>
            </a:pPr>
            <a:r>
              <a:rPr lang="en-US" sz="2000" b="1" dirty="0">
                <a:solidFill>
                  <a:srgbClr val="003366"/>
                </a:solidFill>
                <a:latin typeface="Calibri" pitchFamily="34" charset="0"/>
              </a:rPr>
              <a:t>Video Conference</a:t>
            </a:r>
          </a:p>
        </p:txBody>
      </p:sp>
      <p:sp>
        <p:nvSpPr>
          <p:cNvPr id="2" name="Rectangle 1"/>
          <p:cNvSpPr/>
          <p:nvPr/>
        </p:nvSpPr>
        <p:spPr bwMode="auto">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
        <p:nvSpPr>
          <p:cNvPr id="3" name="Date Placeholder 2"/>
          <p:cNvSpPr>
            <a:spLocks noGrp="1"/>
          </p:cNvSpPr>
          <p:nvPr>
            <p:ph type="dt" sz="half" idx="10"/>
          </p:nvPr>
        </p:nvSpPr>
        <p:spPr/>
        <p:txBody>
          <a:bodyPr/>
          <a:lstStyle/>
          <a:p>
            <a:pPr fontAlgn="base">
              <a:spcAft>
                <a:spcPct val="0"/>
              </a:spcAft>
              <a:defRPr/>
            </a:pPr>
            <a:fld id="{A001941D-D565-49DC-B324-0C0E3E630F9B}" type="datetime1">
              <a:rPr lang="en-US" smtClean="0"/>
              <a:t>11/2/2023</a:t>
            </a:fld>
            <a:endParaRPr lang="en-US" dirty="0"/>
          </a:p>
        </p:txBody>
      </p:sp>
    </p:spTree>
    <p:extLst>
      <p:ext uri="{BB962C8B-B14F-4D97-AF65-F5344CB8AC3E}">
        <p14:creationId xmlns:p14="http://schemas.microsoft.com/office/powerpoint/2010/main" val="1722369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87DED-EDE1-418E-AF9B-A307705438E5}"/>
              </a:ext>
            </a:extLst>
          </p:cNvPr>
          <p:cNvSpPr>
            <a:spLocks noGrp="1"/>
          </p:cNvSpPr>
          <p:nvPr>
            <p:ph type="title"/>
          </p:nvPr>
        </p:nvSpPr>
        <p:spPr>
          <a:xfrm>
            <a:off x="864418" y="301718"/>
            <a:ext cx="2812847" cy="434003"/>
          </a:xfrm>
        </p:spPr>
        <p:txBody>
          <a:bodyPr/>
          <a:lstStyle/>
          <a:p>
            <a:br>
              <a:rPr lang="en-US" dirty="0"/>
            </a:br>
            <a:r>
              <a:rPr lang="en-US" dirty="0"/>
              <a:t>Recommendations</a:t>
            </a:r>
          </a:p>
        </p:txBody>
      </p:sp>
      <p:sp>
        <p:nvSpPr>
          <p:cNvPr id="3" name="Text Placeholder 2">
            <a:extLst>
              <a:ext uri="{FF2B5EF4-FFF2-40B4-BE49-F238E27FC236}">
                <a16:creationId xmlns:a16="http://schemas.microsoft.com/office/drawing/2014/main" id="{BB22EF8B-9F79-4217-9C0E-6458ABE09224}"/>
              </a:ext>
            </a:extLst>
          </p:cNvPr>
          <p:cNvSpPr>
            <a:spLocks noGrp="1"/>
          </p:cNvSpPr>
          <p:nvPr>
            <p:ph type="body" idx="1"/>
          </p:nvPr>
        </p:nvSpPr>
        <p:spPr>
          <a:xfrm>
            <a:off x="373626" y="1085371"/>
            <a:ext cx="8455742" cy="5470911"/>
          </a:xfrm>
        </p:spPr>
        <p:txBody>
          <a:bodyPr/>
          <a:lstStyle/>
          <a:p>
            <a:pPr marL="285750" indent="-285750">
              <a:spcAft>
                <a:spcPts val="1500"/>
              </a:spcAft>
              <a:buClr>
                <a:srgbClr val="0039AC"/>
              </a:buClr>
              <a:buFont typeface="+mj-lt"/>
              <a:buAutoNum type="arabicPeriod"/>
            </a:pPr>
            <a:r>
              <a:rPr lang="en-US" sz="2000" dirty="0">
                <a:solidFill>
                  <a:srgbClr val="0039AC"/>
                </a:solidFill>
              </a:rPr>
              <a:t>Address Geographic Disparities </a:t>
            </a:r>
            <a:r>
              <a:rPr lang="en-US" sz="2000" b="0" dirty="0">
                <a:solidFill>
                  <a:schemeClr val="tx1"/>
                </a:solidFill>
              </a:rPr>
              <a:t>-</a:t>
            </a:r>
            <a:r>
              <a:rPr lang="en-US" sz="2000" dirty="0">
                <a:solidFill>
                  <a:schemeClr val="tx1"/>
                </a:solidFill>
              </a:rPr>
              <a:t> </a:t>
            </a:r>
            <a:r>
              <a:rPr lang="en-US" sz="2000" b="0" dirty="0"/>
              <a:t>We recommend that the Council and its workgroups consider geographic disparities while developing and implementing its recommendations by:</a:t>
            </a:r>
          </a:p>
          <a:p>
            <a:pPr marL="971550" lvl="2" indent="-285750">
              <a:spcBef>
                <a:spcPts val="0"/>
              </a:spcBef>
              <a:spcAft>
                <a:spcPts val="1500"/>
              </a:spcAft>
              <a:buSzPct val="125000"/>
              <a:buFont typeface="Arial" panose="020B0604020202020204" pitchFamily="34" charset="0"/>
              <a:buChar char="•"/>
            </a:pPr>
            <a:r>
              <a:rPr lang="en-US" b="1" i="1" u="sng" dirty="0">
                <a:latin typeface="Calibri" panose="020F0502020204030204" pitchFamily="34" charset="0"/>
              </a:rPr>
              <a:t>Establishing Local Partnerships</a:t>
            </a:r>
            <a:r>
              <a:rPr lang="en-US" b="1" i="1" dirty="0">
                <a:latin typeface="Calibri" panose="020F0502020204030204" pitchFamily="34" charset="0"/>
              </a:rPr>
              <a:t> </a:t>
            </a:r>
            <a:r>
              <a:rPr lang="en-US" b="0" dirty="0">
                <a:solidFill>
                  <a:schemeClr val="dk1"/>
                </a:solidFill>
                <a:latin typeface="Calibri" panose="020F0502020204030204" pitchFamily="34" charset="0"/>
              </a:rPr>
              <a:t>- Form partnerships with local leaders</a:t>
            </a:r>
          </a:p>
          <a:p>
            <a:pPr marL="971550" lvl="2" indent="-285750">
              <a:spcBef>
                <a:spcPts val="0"/>
              </a:spcBef>
              <a:spcAft>
                <a:spcPts val="1500"/>
              </a:spcAft>
              <a:buSzPct val="125000"/>
              <a:buFont typeface="Arial" panose="020B0604020202020204" pitchFamily="34" charset="0"/>
              <a:buChar char="•"/>
            </a:pPr>
            <a:r>
              <a:rPr lang="en-US" b="1" i="1" u="sng" dirty="0">
                <a:latin typeface="Calibri" panose="020F0502020204030204" pitchFamily="34" charset="0"/>
              </a:rPr>
              <a:t>Implementing Inclusive Decision-Making</a:t>
            </a:r>
            <a:r>
              <a:rPr lang="en-US" b="1" i="1" dirty="0">
                <a:latin typeface="Calibri" panose="020F0502020204030204" pitchFamily="34" charset="0"/>
              </a:rPr>
              <a:t> </a:t>
            </a:r>
            <a:r>
              <a:rPr lang="en-US" dirty="0">
                <a:solidFill>
                  <a:srgbClr val="374151"/>
                </a:solidFill>
                <a:latin typeface="Calibri" panose="020F0502020204030204" pitchFamily="34" charset="0"/>
              </a:rPr>
              <a:t>-</a:t>
            </a:r>
            <a:r>
              <a:rPr lang="en-US" b="0" i="0" dirty="0">
                <a:solidFill>
                  <a:srgbClr val="374151"/>
                </a:solidFill>
                <a:effectLst/>
                <a:latin typeface="Calibri" panose="020F0502020204030204" pitchFamily="34" charset="0"/>
              </a:rPr>
              <a:t> </a:t>
            </a:r>
            <a:r>
              <a:rPr lang="en-US" dirty="0">
                <a:solidFill>
                  <a:srgbClr val="374151"/>
                </a:solidFill>
                <a:latin typeface="Calibri" panose="020F0502020204030204" pitchFamily="34" charset="0"/>
              </a:rPr>
              <a:t>L</a:t>
            </a:r>
            <a:r>
              <a:rPr lang="en-US" b="0" i="0" dirty="0">
                <a:solidFill>
                  <a:srgbClr val="374151"/>
                </a:solidFill>
                <a:effectLst/>
                <a:latin typeface="Calibri" panose="020F0502020204030204" pitchFamily="34" charset="0"/>
              </a:rPr>
              <a:t>isten to and </a:t>
            </a:r>
            <a:r>
              <a:rPr lang="en-US" dirty="0">
                <a:solidFill>
                  <a:srgbClr val="374151"/>
                </a:solidFill>
                <a:latin typeface="Calibri" panose="020F0502020204030204" pitchFamily="34" charset="0"/>
              </a:rPr>
              <a:t>incorporate f</a:t>
            </a:r>
            <a:r>
              <a:rPr lang="en-US" b="0" i="0" dirty="0">
                <a:solidFill>
                  <a:srgbClr val="374151"/>
                </a:solidFill>
                <a:effectLst/>
                <a:latin typeface="Calibri" panose="020F0502020204030204" pitchFamily="34" charset="0"/>
              </a:rPr>
              <a:t>eedback from community members</a:t>
            </a:r>
          </a:p>
          <a:p>
            <a:pPr marL="971550" lvl="2" indent="-285750">
              <a:spcBef>
                <a:spcPts val="0"/>
              </a:spcBef>
              <a:spcAft>
                <a:spcPts val="1500"/>
              </a:spcAft>
              <a:buSzPct val="125000"/>
              <a:buFont typeface="Arial" panose="020B0604020202020204" pitchFamily="34" charset="0"/>
              <a:buChar char="•"/>
            </a:pPr>
            <a:r>
              <a:rPr lang="en-US" b="1" i="1" u="sng" dirty="0">
                <a:latin typeface="Calibri" panose="020F0502020204030204" pitchFamily="34" charset="0"/>
              </a:rPr>
              <a:t>Practicing Humility</a:t>
            </a:r>
            <a:r>
              <a:rPr lang="en-US" dirty="0">
                <a:latin typeface="Calibri" panose="020F0502020204030204" pitchFamily="34" charset="0"/>
              </a:rPr>
              <a:t> </a:t>
            </a:r>
            <a:r>
              <a:rPr lang="en-US" dirty="0">
                <a:solidFill>
                  <a:srgbClr val="374151"/>
                </a:solidFill>
                <a:latin typeface="Calibri" panose="020F0502020204030204" pitchFamily="34" charset="0"/>
              </a:rPr>
              <a:t>- </a:t>
            </a:r>
            <a:r>
              <a:rPr lang="en-US" b="0" dirty="0">
                <a:solidFill>
                  <a:schemeClr val="dk1"/>
                </a:solidFill>
                <a:latin typeface="Calibri" panose="020F0502020204030204" pitchFamily="34" charset="0"/>
              </a:rPr>
              <a:t>Approach all discussions and efforts with humility and a learning mindset</a:t>
            </a:r>
          </a:p>
          <a:p>
            <a:pPr marL="285750" indent="-285750">
              <a:spcAft>
                <a:spcPts val="1000"/>
              </a:spcAft>
              <a:buClr>
                <a:srgbClr val="0039AC"/>
              </a:buClr>
              <a:buFont typeface="+mj-lt"/>
              <a:buAutoNum type="arabicPeriod"/>
            </a:pPr>
            <a:r>
              <a:rPr lang="en-US" sz="2000" dirty="0">
                <a:solidFill>
                  <a:srgbClr val="0039AC"/>
                </a:solidFill>
              </a:rPr>
              <a:t>Adopt These Guiding Principles Around Anti-Amyloid Treatment </a:t>
            </a:r>
          </a:p>
          <a:p>
            <a:pPr marL="971550" lvl="2" indent="-285750">
              <a:spcAft>
                <a:spcPts val="1000"/>
              </a:spcAft>
              <a:buClrTx/>
              <a:buFont typeface="Arial" panose="020B0604020202020204" pitchFamily="34" charset="0"/>
              <a:buChar char="•"/>
            </a:pPr>
            <a:r>
              <a:rPr lang="en-US" b="1" i="1" u="sng" dirty="0">
                <a:solidFill>
                  <a:srgbClr val="374151"/>
                </a:solidFill>
                <a:effectLst/>
                <a:latin typeface="Calibri" panose="020F0502020204030204" pitchFamily="34" charset="0"/>
              </a:rPr>
              <a:t>Promote Equitable Access Across the Spectrum</a:t>
            </a:r>
            <a:r>
              <a:rPr lang="en-US" b="1" i="1" dirty="0">
                <a:solidFill>
                  <a:srgbClr val="374151"/>
                </a:solidFill>
                <a:effectLst/>
                <a:latin typeface="Calibri" panose="020F0502020204030204" pitchFamily="34" charset="0"/>
              </a:rPr>
              <a:t> </a:t>
            </a:r>
            <a:r>
              <a:rPr lang="en-US" b="0" i="0" dirty="0">
                <a:solidFill>
                  <a:srgbClr val="374151"/>
                </a:solidFill>
                <a:effectLst/>
                <a:latin typeface="Calibri" panose="020F0502020204030204" pitchFamily="34" charset="0"/>
              </a:rPr>
              <a:t>- </a:t>
            </a:r>
            <a:r>
              <a:rPr lang="en-US" dirty="0">
                <a:solidFill>
                  <a:schemeClr val="dk1"/>
                </a:solidFill>
                <a:latin typeface="Calibri" panose="020F0502020204030204" pitchFamily="34" charset="0"/>
              </a:rPr>
              <a:t>E</a:t>
            </a:r>
            <a:r>
              <a:rPr lang="en-US" b="0" dirty="0">
                <a:solidFill>
                  <a:schemeClr val="dk1"/>
                </a:solidFill>
                <a:latin typeface="Calibri" panose="020F0502020204030204" pitchFamily="34" charset="0"/>
              </a:rPr>
              <a:t>nsure equitable access to screening, imaging, diagnosis, infusions, and monitoring</a:t>
            </a:r>
          </a:p>
          <a:p>
            <a:pPr marL="971550" lvl="2" indent="-285750">
              <a:spcAft>
                <a:spcPts val="1000"/>
              </a:spcAft>
              <a:buSzPct val="125000"/>
              <a:buFont typeface="Arial" panose="020B0604020202020204" pitchFamily="34" charset="0"/>
              <a:buChar char="•"/>
            </a:pPr>
            <a:r>
              <a:rPr lang="en-US" b="1" i="1" u="sng" dirty="0">
                <a:solidFill>
                  <a:schemeClr val="dk1"/>
                </a:solidFill>
                <a:latin typeface="Calibri" panose="020F0502020204030204" pitchFamily="34" charset="0"/>
              </a:rPr>
              <a:t>Eliminate Barriers by Addressing the Factors that Drive Them</a:t>
            </a:r>
            <a:r>
              <a:rPr lang="en-US" b="1" i="1" dirty="0">
                <a:solidFill>
                  <a:schemeClr val="dk1"/>
                </a:solidFill>
                <a:latin typeface="Calibri" panose="020F0502020204030204" pitchFamily="34" charset="0"/>
              </a:rPr>
              <a:t> </a:t>
            </a:r>
            <a:r>
              <a:rPr lang="en-US" dirty="0">
                <a:solidFill>
                  <a:schemeClr val="dk1"/>
                </a:solidFill>
                <a:latin typeface="Calibri" panose="020F0502020204030204" pitchFamily="34" charset="0"/>
              </a:rPr>
              <a:t>- Ensure anti-amyloid treatments are free of barriers driven by factors including but not limited to culture, language, poverty, insufficient knowledge, lack of health literacy, insufficient insurance coverage, and lack of transportation; as well as racism, ableism, and other forms of discrimination</a:t>
            </a:r>
            <a:endParaRPr lang="en-US" sz="1200" dirty="0"/>
          </a:p>
          <a:p>
            <a:pPr marL="457200" indent="-457200">
              <a:spcAft>
                <a:spcPts val="1500"/>
              </a:spcAft>
              <a:buFont typeface="+mj-lt"/>
              <a:buAutoNum type="arabicPeriod" startAt="3"/>
            </a:pPr>
            <a:endParaRPr lang="en-US" sz="1100" b="0" dirty="0"/>
          </a:p>
          <a:p>
            <a:pPr marL="457200" indent="-457200">
              <a:spcAft>
                <a:spcPts val="1500"/>
              </a:spcAft>
              <a:buFont typeface="+mj-lt"/>
              <a:buAutoNum type="arabicPeriod" startAt="3"/>
            </a:pPr>
            <a:endParaRPr lang="en-US" sz="1100" b="0" dirty="0"/>
          </a:p>
          <a:p>
            <a:pPr marL="0" indent="0">
              <a:buNone/>
            </a:pPr>
            <a:endParaRPr lang="en-US" sz="1100" b="0" dirty="0"/>
          </a:p>
          <a:p>
            <a:pPr marL="0" indent="0">
              <a:buNone/>
            </a:pPr>
            <a:endParaRPr lang="en-US" sz="1100" b="0" dirty="0"/>
          </a:p>
          <a:p>
            <a:pPr marL="0" indent="0">
              <a:buNone/>
            </a:pPr>
            <a:endParaRPr lang="en-US" sz="1100" b="0" dirty="0"/>
          </a:p>
          <a:p>
            <a:pPr marL="0" indent="0">
              <a:buNone/>
            </a:pPr>
            <a:endParaRPr lang="en-US" sz="1100" b="0" dirty="0"/>
          </a:p>
          <a:p>
            <a:pPr marL="0" indent="0">
              <a:buNone/>
            </a:pPr>
            <a:endParaRPr lang="en-US" sz="1100" b="0" dirty="0"/>
          </a:p>
          <a:p>
            <a:pPr marL="0" indent="0">
              <a:buNone/>
            </a:pPr>
            <a:endParaRPr lang="en-US" sz="1100" b="0" dirty="0"/>
          </a:p>
          <a:p>
            <a:pPr marL="80010" indent="0">
              <a:buNone/>
            </a:pPr>
            <a:endParaRPr lang="en-US" sz="1100" dirty="0"/>
          </a:p>
          <a:p>
            <a:pPr marL="80010" indent="0">
              <a:buNone/>
            </a:pPr>
            <a:endParaRPr lang="en-US" sz="1100" dirty="0"/>
          </a:p>
          <a:p>
            <a:pPr marL="80010" indent="0">
              <a:buNone/>
            </a:pPr>
            <a:endParaRPr lang="en-US" sz="1100" dirty="0"/>
          </a:p>
          <a:p>
            <a:pPr marL="80010" indent="0">
              <a:buNone/>
            </a:pPr>
            <a:endParaRPr lang="en-US" sz="1100" dirty="0"/>
          </a:p>
          <a:p>
            <a:pPr marL="80010" indent="0">
              <a:buNone/>
            </a:pPr>
            <a:endParaRPr lang="en-US" sz="1100" dirty="0"/>
          </a:p>
          <a:p>
            <a:pPr marL="80010" indent="0">
              <a:buNone/>
            </a:pPr>
            <a:endParaRPr lang="en-US" sz="1100" dirty="0"/>
          </a:p>
          <a:p>
            <a:pPr marL="80010" indent="0">
              <a:buNone/>
            </a:pPr>
            <a:endParaRPr lang="en-US" dirty="0"/>
          </a:p>
        </p:txBody>
      </p:sp>
      <p:sp>
        <p:nvSpPr>
          <p:cNvPr id="5" name="TextBox 4">
            <a:extLst>
              <a:ext uri="{FF2B5EF4-FFF2-40B4-BE49-F238E27FC236}">
                <a16:creationId xmlns:a16="http://schemas.microsoft.com/office/drawing/2014/main" id="{3B006EF0-81FE-4C20-B559-9FF2475529A2}"/>
              </a:ext>
            </a:extLst>
          </p:cNvPr>
          <p:cNvSpPr txBox="1"/>
          <p:nvPr/>
        </p:nvSpPr>
        <p:spPr>
          <a:xfrm>
            <a:off x="8558981" y="6494293"/>
            <a:ext cx="585020" cy="276999"/>
          </a:xfrm>
          <a:prstGeom prst="rect">
            <a:avLst/>
          </a:prstGeom>
        </p:spPr>
        <p:txBody>
          <a:bodyPr wrap="square" rtlCol="0">
            <a:spAutoFit/>
          </a:bodyPr>
          <a:lstStyle/>
          <a:p>
            <a:pPr marL="0" indent="0">
              <a:buFont typeface="Wingdings" pitchFamily="2" charset="2"/>
              <a:buNone/>
            </a:pPr>
            <a:r>
              <a:rPr lang="en-US" sz="1200" dirty="0">
                <a:solidFill>
                  <a:srgbClr val="4604BC"/>
                </a:solidFill>
                <a:latin typeface="Calibri" panose="020F0502020204030204" pitchFamily="34" charset="0"/>
                <a:cs typeface="Calibri" panose="020F0502020204030204" pitchFamily="34" charset="0"/>
              </a:rPr>
              <a:t>H-</a:t>
            </a:r>
            <a:r>
              <a:rPr lang="en-US" sz="1200" dirty="0" err="1">
                <a:solidFill>
                  <a:srgbClr val="4604BC"/>
                </a:solidFill>
                <a:latin typeface="Calibri" panose="020F0502020204030204" pitchFamily="34" charset="0"/>
                <a:cs typeface="Calibri" panose="020F0502020204030204" pitchFamily="34" charset="0"/>
              </a:rPr>
              <a:t>3m</a:t>
            </a:r>
            <a:endParaRPr lang="en-US" sz="1200" dirty="0">
              <a:solidFill>
                <a:srgbClr val="4604B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426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87DED-EDE1-418E-AF9B-A307705438E5}"/>
              </a:ext>
            </a:extLst>
          </p:cNvPr>
          <p:cNvSpPr>
            <a:spLocks noGrp="1"/>
          </p:cNvSpPr>
          <p:nvPr>
            <p:ph type="title"/>
          </p:nvPr>
        </p:nvSpPr>
        <p:spPr>
          <a:xfrm>
            <a:off x="906563" y="278968"/>
            <a:ext cx="4532671" cy="476865"/>
          </a:xfrm>
        </p:spPr>
        <p:txBody>
          <a:bodyPr/>
          <a:lstStyle/>
          <a:p>
            <a:r>
              <a:rPr lang="en-US" sz="2600" dirty="0"/>
              <a:t>Discussion </a:t>
            </a:r>
            <a:r>
              <a:rPr lang="en-US" sz="2600" i="1" dirty="0"/>
              <a:t>(15 minutes)</a:t>
            </a:r>
          </a:p>
        </p:txBody>
      </p:sp>
      <p:sp>
        <p:nvSpPr>
          <p:cNvPr id="4" name="TextBox 3">
            <a:extLst>
              <a:ext uri="{FF2B5EF4-FFF2-40B4-BE49-F238E27FC236}">
                <a16:creationId xmlns:a16="http://schemas.microsoft.com/office/drawing/2014/main" id="{28B52D38-D28D-4C00-8C53-1F77DBE12965}"/>
              </a:ext>
            </a:extLst>
          </p:cNvPr>
          <p:cNvSpPr txBox="1"/>
          <p:nvPr/>
        </p:nvSpPr>
        <p:spPr>
          <a:xfrm>
            <a:off x="8377084" y="6396335"/>
            <a:ext cx="766916" cy="461665"/>
          </a:xfrm>
          <a:prstGeom prst="rect">
            <a:avLst/>
          </a:prstGeom>
        </p:spPr>
        <p:txBody>
          <a:bodyPr wrap="square" rtlCol="0">
            <a:spAutoFit/>
          </a:bodyPr>
          <a:lstStyle/>
          <a:p>
            <a:pPr marL="0" indent="0">
              <a:buFont typeface="Wingdings" pitchFamily="2" charset="2"/>
              <a:buNone/>
            </a:pPr>
            <a:r>
              <a:rPr lang="en-US" sz="1200" dirty="0">
                <a:solidFill>
                  <a:srgbClr val="4604BC"/>
                </a:solidFill>
                <a:latin typeface="Calibri" panose="020F0502020204030204" pitchFamily="34" charset="0"/>
                <a:cs typeface="Calibri" panose="020F0502020204030204" pitchFamily="34" charset="0"/>
              </a:rPr>
              <a:t>1) J-</a:t>
            </a:r>
            <a:r>
              <a:rPr lang="en-US" sz="1200" dirty="0" err="1">
                <a:solidFill>
                  <a:srgbClr val="4604BC"/>
                </a:solidFill>
                <a:latin typeface="Calibri" panose="020F0502020204030204" pitchFamily="34" charset="0"/>
                <a:cs typeface="Calibri" panose="020F0502020204030204" pitchFamily="34" charset="0"/>
              </a:rPr>
              <a:t>5m</a:t>
            </a:r>
            <a:endParaRPr lang="en-US" sz="1200" dirty="0">
              <a:solidFill>
                <a:srgbClr val="4604BC"/>
              </a:solidFill>
              <a:latin typeface="Calibri" panose="020F0502020204030204" pitchFamily="34" charset="0"/>
              <a:cs typeface="Calibri" panose="020F0502020204030204" pitchFamily="34" charset="0"/>
            </a:endParaRPr>
          </a:p>
          <a:p>
            <a:pPr marL="0" indent="0">
              <a:buFont typeface="Wingdings" pitchFamily="2" charset="2"/>
              <a:buNone/>
            </a:pPr>
            <a:r>
              <a:rPr lang="en-US" sz="1200" dirty="0">
                <a:solidFill>
                  <a:srgbClr val="4604BC"/>
                </a:solidFill>
                <a:latin typeface="Calibri" panose="020F0502020204030204" pitchFamily="34" charset="0"/>
                <a:cs typeface="Calibri" panose="020F0502020204030204" pitchFamily="34" charset="0"/>
              </a:rPr>
              <a:t>2) H-</a:t>
            </a:r>
            <a:r>
              <a:rPr lang="en-US" sz="1200" dirty="0" err="1">
                <a:solidFill>
                  <a:srgbClr val="4604BC"/>
                </a:solidFill>
                <a:latin typeface="Calibri" panose="020F0502020204030204" pitchFamily="34" charset="0"/>
                <a:cs typeface="Calibri" panose="020F0502020204030204" pitchFamily="34" charset="0"/>
              </a:rPr>
              <a:t>5m</a:t>
            </a:r>
            <a:endParaRPr lang="en-US" sz="1200" dirty="0">
              <a:solidFill>
                <a:srgbClr val="4604BC"/>
              </a:solidFill>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94A4CD29-BD7E-4E3B-875C-354BF1BB030A}"/>
              </a:ext>
            </a:extLst>
          </p:cNvPr>
          <p:cNvSpPr/>
          <p:nvPr/>
        </p:nvSpPr>
        <p:spPr bwMode="auto">
          <a:xfrm>
            <a:off x="389261" y="1822088"/>
            <a:ext cx="5500224" cy="1927121"/>
          </a:xfrm>
          <a:prstGeom prst="roundRect">
            <a:avLst/>
          </a:prstGeom>
          <a:solidFill>
            <a:srgbClr val="FFEEB9"/>
          </a:solidFill>
          <a:ln w="38100" cap="flat" cmpd="sng" algn="ctr">
            <a:solidFill>
              <a:srgbClr val="FFD03B"/>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514350" indent="-514350" defTabSz="914400">
              <a:buAutoNum type="arabicPeriod"/>
              <a:tabLst>
                <a:tab pos="344488" algn="l"/>
              </a:tabLst>
            </a:pPr>
            <a:r>
              <a:rPr lang="en-US" sz="3200" kern="0" dirty="0">
                <a:latin typeface="Calibri" panose="020F0502020204030204" pitchFamily="34" charset="0"/>
                <a:cs typeface="Calibri" panose="020F0502020204030204" pitchFamily="34" charset="0"/>
              </a:rPr>
              <a:t>C</a:t>
            </a:r>
            <a:r>
              <a:rPr lang="en-US" sz="3200" b="0" kern="0" dirty="0">
                <a:latin typeface="Calibri" panose="020F0502020204030204" pitchFamily="34" charset="0"/>
                <a:cs typeface="Calibri" panose="020F0502020204030204" pitchFamily="34" charset="0"/>
              </a:rPr>
              <a:t>onsidering </a:t>
            </a:r>
            <a:r>
              <a:rPr lang="en-US" sz="3200" b="0" u="sng" kern="0" dirty="0">
                <a:latin typeface="Calibri" panose="020F0502020204030204" pitchFamily="34" charset="0"/>
                <a:cs typeface="Calibri" panose="020F0502020204030204" pitchFamily="34" charset="0"/>
              </a:rPr>
              <a:t>geographic disparities</a:t>
            </a:r>
            <a:r>
              <a:rPr lang="en-US" sz="3200" b="0" kern="0" dirty="0">
                <a:latin typeface="Calibri" panose="020F0502020204030204" pitchFamily="34" charset="0"/>
                <a:cs typeface="Calibri" panose="020F0502020204030204" pitchFamily="34" charset="0"/>
              </a:rPr>
              <a:t> while d</a:t>
            </a:r>
            <a:r>
              <a:rPr lang="en-US" sz="3200" b="0" dirty="0">
                <a:latin typeface="Calibri" panose="020F0502020204030204" pitchFamily="34" charset="0"/>
                <a:cs typeface="Calibri" panose="020F0502020204030204" pitchFamily="34" charset="0"/>
              </a:rPr>
              <a:t>eveloping</a:t>
            </a:r>
            <a:r>
              <a:rPr lang="en-US" sz="3200" dirty="0">
                <a:latin typeface="Calibri" panose="020F0502020204030204" pitchFamily="34" charset="0"/>
                <a:cs typeface="Calibri" panose="020F0502020204030204" pitchFamily="34" charset="0"/>
              </a:rPr>
              <a:t> and</a:t>
            </a:r>
            <a:r>
              <a:rPr lang="en-US" sz="3200" b="0" dirty="0">
                <a:latin typeface="Calibri" panose="020F0502020204030204" pitchFamily="34" charset="0"/>
                <a:cs typeface="Calibri" panose="020F0502020204030204" pitchFamily="34" charset="0"/>
              </a:rPr>
              <a:t> implementing Council recommendations</a:t>
            </a:r>
            <a:r>
              <a:rPr lang="en-US" sz="3200" b="0" kern="0" dirty="0">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7E6E1707-57AD-4EB0-8521-B16D67595C5C}"/>
              </a:ext>
            </a:extLst>
          </p:cNvPr>
          <p:cNvSpPr txBox="1"/>
          <p:nvPr/>
        </p:nvSpPr>
        <p:spPr>
          <a:xfrm>
            <a:off x="59235" y="1004225"/>
            <a:ext cx="5481501" cy="646331"/>
          </a:xfrm>
          <a:prstGeom prst="rect">
            <a:avLst/>
          </a:prstGeom>
        </p:spPr>
        <p:txBody>
          <a:bodyPr wrap="none" rtlCol="0">
            <a:spAutoFit/>
          </a:bodyPr>
          <a:lstStyle/>
          <a:p>
            <a:r>
              <a:rPr lang="en-US" sz="3600" b="1" dirty="0">
                <a:solidFill>
                  <a:srgbClr val="0039AC"/>
                </a:solidFill>
                <a:latin typeface="Calibri" pitchFamily="34" charset="0"/>
                <a:cs typeface="Calibri" pitchFamily="34" charset="0"/>
              </a:rPr>
              <a:t>What are your thoughts on:</a:t>
            </a:r>
          </a:p>
        </p:txBody>
      </p:sp>
      <p:pic>
        <p:nvPicPr>
          <p:cNvPr id="17" name="Picture 16">
            <a:extLst>
              <a:ext uri="{FF2B5EF4-FFF2-40B4-BE49-F238E27FC236}">
                <a16:creationId xmlns:a16="http://schemas.microsoft.com/office/drawing/2014/main" id="{C84E71B6-3D6D-4A1E-AB49-410323C04402}"/>
              </a:ext>
            </a:extLst>
          </p:cNvPr>
          <p:cNvPicPr>
            <a:picLocks noChangeAspect="1"/>
          </p:cNvPicPr>
          <p:nvPr/>
        </p:nvPicPr>
        <p:blipFill>
          <a:blip r:embed="rId2"/>
          <a:stretch>
            <a:fillRect/>
          </a:stretch>
        </p:blipFill>
        <p:spPr>
          <a:xfrm>
            <a:off x="6096808" y="1822088"/>
            <a:ext cx="2831728" cy="1927121"/>
          </a:xfrm>
          <a:prstGeom prst="rect">
            <a:avLst/>
          </a:prstGeom>
          <a:ln w="38100">
            <a:solidFill>
              <a:srgbClr val="FFD03B"/>
            </a:solidFill>
          </a:ln>
        </p:spPr>
      </p:pic>
      <p:sp>
        <p:nvSpPr>
          <p:cNvPr id="19" name="Rectangle: Rounded Corners 18">
            <a:extLst>
              <a:ext uri="{FF2B5EF4-FFF2-40B4-BE49-F238E27FC236}">
                <a16:creationId xmlns:a16="http://schemas.microsoft.com/office/drawing/2014/main" id="{1CBF470F-4647-4CCE-BCE3-EFDE71F707BB}"/>
              </a:ext>
            </a:extLst>
          </p:cNvPr>
          <p:cNvSpPr/>
          <p:nvPr/>
        </p:nvSpPr>
        <p:spPr bwMode="auto">
          <a:xfrm>
            <a:off x="389260" y="4076954"/>
            <a:ext cx="5293747" cy="2172047"/>
          </a:xfrm>
          <a:prstGeom prst="roundRect">
            <a:avLst/>
          </a:prstGeom>
          <a:solidFill>
            <a:srgbClr val="D7E0FD"/>
          </a:solidFill>
          <a:ln w="38100" cap="flat" cmpd="sng" algn="ctr">
            <a:solidFill>
              <a:srgbClr val="064FBA"/>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461963" indent="-461963" defTabSz="914400">
              <a:tabLst>
                <a:tab pos="344488" algn="l"/>
              </a:tabLst>
            </a:pPr>
            <a:r>
              <a:rPr lang="en-US" sz="3200" kern="0" dirty="0">
                <a:latin typeface="Calibri" panose="020F0502020204030204" pitchFamily="34" charset="0"/>
                <a:cs typeface="Calibri" panose="020F0502020204030204" pitchFamily="34" charset="0"/>
              </a:rPr>
              <a:t>2. The Equity &amp; Inclusion Team’s initial focus on </a:t>
            </a:r>
            <a:r>
              <a:rPr lang="en-US" sz="3200" u="sng" kern="0" dirty="0">
                <a:latin typeface="Calibri" panose="020F0502020204030204" pitchFamily="34" charset="0"/>
                <a:cs typeface="Calibri" panose="020F0502020204030204" pitchFamily="34" charset="0"/>
              </a:rPr>
              <a:t>equitable access to anti-amyloid treatments</a:t>
            </a:r>
            <a:r>
              <a:rPr lang="en-US" sz="3200" kern="0" dirty="0">
                <a:latin typeface="Calibri" panose="020F0502020204030204" pitchFamily="34" charset="0"/>
                <a:cs typeface="Calibri" panose="020F0502020204030204" pitchFamily="34" charset="0"/>
              </a:rPr>
              <a:t>?</a:t>
            </a:r>
            <a:r>
              <a:rPr lang="en-US" sz="3200" b="0" kern="0" dirty="0">
                <a:latin typeface="Calibri" panose="020F0502020204030204" pitchFamily="34" charset="0"/>
                <a:cs typeface="Calibri" panose="020F0502020204030204" pitchFamily="34" charset="0"/>
              </a:rPr>
              <a:t> </a:t>
            </a:r>
          </a:p>
        </p:txBody>
      </p:sp>
      <p:pic>
        <p:nvPicPr>
          <p:cNvPr id="2052" name="Picture 4" descr="Lecanemab: New Treatment for Alzheimer's Disease">
            <a:extLst>
              <a:ext uri="{FF2B5EF4-FFF2-40B4-BE49-F238E27FC236}">
                <a16:creationId xmlns:a16="http://schemas.microsoft.com/office/drawing/2014/main" id="{BB2856B7-6E0B-4316-A6A5-A82C4789D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809" y="4177565"/>
            <a:ext cx="2831728" cy="207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162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0;p2">
            <a:extLst>
              <a:ext uri="{FF2B5EF4-FFF2-40B4-BE49-F238E27FC236}">
                <a16:creationId xmlns:a16="http://schemas.microsoft.com/office/drawing/2014/main" id="{75D7FFE2-34F3-4A67-9E08-C072B4DA8B0A}"/>
              </a:ext>
            </a:extLst>
          </p:cNvPr>
          <p:cNvSpPr txBox="1">
            <a:spLocks/>
          </p:cNvSpPr>
          <p:nvPr/>
        </p:nvSpPr>
        <p:spPr bwMode="auto">
          <a:xfrm>
            <a:off x="83609" y="2221854"/>
            <a:ext cx="3016531" cy="3643458"/>
          </a:xfrm>
          <a:prstGeom prst="rect">
            <a:avLst/>
          </a:prstGeom>
          <a:noFill/>
          <a:ln w="9525">
            <a:noFill/>
            <a:miter lim="800000"/>
            <a:headEnd/>
            <a:tailEnd/>
          </a:ln>
        </p:spPr>
        <p:txBody>
          <a:bodyPr spcFirstLastPara="1" vert="horz" wrap="square" lIns="45700" tIns="46025" rIns="45700" bIns="46025" numCol="1" anchor="t" anchorCtr="0" compatLnSpc="1">
            <a:prstTxWarp prst="textNoShape">
              <a:avLst/>
            </a:prstTxWarp>
            <a:noAutofit/>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indent="0">
              <a:lnSpc>
                <a:spcPct val="109090"/>
              </a:lnSpc>
              <a:spcBef>
                <a:spcPts val="0"/>
              </a:spcBef>
              <a:spcAft>
                <a:spcPts val="0"/>
              </a:spcAft>
              <a:buSzPts val="880"/>
              <a:buFont typeface="Wingdings" pitchFamily="2" charset="2"/>
              <a:buNone/>
            </a:pPr>
            <a:r>
              <a:rPr lang="en-US" sz="1200" kern="0" dirty="0">
                <a:solidFill>
                  <a:srgbClr val="0033CC"/>
                </a:solidFill>
              </a:rPr>
              <a:t>Stephen Bonasera, MD, PhD</a:t>
            </a:r>
          </a:p>
          <a:p>
            <a:pPr marL="0" marR="0" indent="0">
              <a:lnSpc>
                <a:spcPct val="109090"/>
              </a:lnSpc>
              <a:spcBef>
                <a:spcPts val="0"/>
              </a:spcBef>
              <a:spcAft>
                <a:spcPts val="0"/>
              </a:spcAft>
              <a:buSzPts val="880"/>
              <a:buNone/>
            </a:pPr>
            <a:r>
              <a:rPr lang="en-US" sz="1200" b="0" kern="0" dirty="0">
                <a:solidFill>
                  <a:srgbClr val="191C1D"/>
                </a:solidFill>
                <a:latin typeface="Avenir"/>
              </a:rPr>
              <a:t>Chief, Division of Geriatrics &amp; Palliative Care</a:t>
            </a:r>
          </a:p>
          <a:p>
            <a:pPr marL="0" marR="0" indent="0">
              <a:lnSpc>
                <a:spcPct val="109090"/>
              </a:lnSpc>
              <a:spcBef>
                <a:spcPts val="0"/>
              </a:spcBef>
              <a:spcAft>
                <a:spcPts val="0"/>
              </a:spcAft>
              <a:buSzPts val="880"/>
              <a:buNone/>
            </a:pPr>
            <a:r>
              <a:rPr lang="en-US" sz="1200" b="0" kern="0" dirty="0">
                <a:solidFill>
                  <a:srgbClr val="191C1D"/>
                </a:solidFill>
                <a:latin typeface="Avenir"/>
              </a:rPr>
              <a:t>Medical Director, Baystate Memory Assessment and Care Clinic</a:t>
            </a:r>
          </a:p>
          <a:p>
            <a:pPr marL="0" marR="0" indent="0">
              <a:lnSpc>
                <a:spcPct val="109090"/>
              </a:lnSpc>
              <a:spcBef>
                <a:spcPts val="0"/>
              </a:spcBef>
              <a:spcAft>
                <a:spcPts val="0"/>
              </a:spcAft>
              <a:buSzPts val="880"/>
              <a:buNone/>
            </a:pPr>
            <a:r>
              <a:rPr lang="en-US" sz="1200" b="0" kern="0" dirty="0">
                <a:solidFill>
                  <a:srgbClr val="191C1D"/>
                </a:solidFill>
                <a:latin typeface="Avenir"/>
              </a:rPr>
              <a:t>Department of Medicine</a:t>
            </a:r>
          </a:p>
          <a:p>
            <a:pPr marL="0" marR="0" indent="0">
              <a:lnSpc>
                <a:spcPct val="109090"/>
              </a:lnSpc>
              <a:spcBef>
                <a:spcPts val="0"/>
              </a:spcBef>
              <a:spcAft>
                <a:spcPts val="0"/>
              </a:spcAft>
              <a:buSzPts val="880"/>
              <a:buNone/>
            </a:pPr>
            <a:r>
              <a:rPr lang="en-US" sz="1200" b="0" kern="0" dirty="0">
                <a:solidFill>
                  <a:srgbClr val="191C1D"/>
                </a:solidFill>
                <a:latin typeface="Avenir"/>
              </a:rPr>
              <a:t>Baystate Medical Center, Springfield MA</a:t>
            </a:r>
          </a:p>
          <a:p>
            <a:pPr marL="0" marR="0" indent="0">
              <a:lnSpc>
                <a:spcPct val="109090"/>
              </a:lnSpc>
              <a:spcBef>
                <a:spcPts val="0"/>
              </a:spcBef>
              <a:spcAft>
                <a:spcPts val="0"/>
              </a:spcAft>
              <a:buSzPts val="880"/>
              <a:buNone/>
            </a:pPr>
            <a:endParaRPr lang="en-US" sz="1200" b="0" kern="0" dirty="0">
              <a:solidFill>
                <a:srgbClr val="000000"/>
              </a:solidFill>
            </a:endParaRPr>
          </a:p>
          <a:p>
            <a:pPr marL="0" indent="0">
              <a:lnSpc>
                <a:spcPct val="109090"/>
              </a:lnSpc>
              <a:spcBef>
                <a:spcPts val="0"/>
              </a:spcBef>
              <a:spcAft>
                <a:spcPts val="0"/>
              </a:spcAft>
              <a:buSzPts val="880"/>
              <a:buFont typeface="Wingdings" pitchFamily="2" charset="2"/>
              <a:buNone/>
            </a:pPr>
            <a:r>
              <a:rPr lang="en-US" sz="1200" kern="0" dirty="0">
                <a:solidFill>
                  <a:srgbClr val="0033CC"/>
                </a:solidFill>
              </a:rPr>
              <a:t>Joe Costello</a:t>
            </a:r>
          </a:p>
          <a:p>
            <a:pPr marL="0" indent="0">
              <a:lnSpc>
                <a:spcPct val="109090"/>
              </a:lnSpc>
              <a:spcBef>
                <a:spcPts val="0"/>
              </a:spcBef>
              <a:spcAft>
                <a:spcPts val="0"/>
              </a:spcAft>
              <a:buSzPts val="880"/>
              <a:buNone/>
            </a:pPr>
            <a:r>
              <a:rPr lang="en-US" sz="1200" b="0" kern="0" dirty="0">
                <a:solidFill>
                  <a:srgbClr val="191C1D"/>
                </a:solidFill>
                <a:latin typeface="Avenir"/>
              </a:rPr>
              <a:t>Dementia advocate</a:t>
            </a:r>
          </a:p>
          <a:p>
            <a:pPr marL="0" indent="0">
              <a:lnSpc>
                <a:spcPct val="109090"/>
              </a:lnSpc>
              <a:spcBef>
                <a:spcPts val="0"/>
              </a:spcBef>
              <a:spcAft>
                <a:spcPts val="0"/>
              </a:spcAft>
              <a:buSzPts val="880"/>
              <a:buNone/>
            </a:pPr>
            <a:r>
              <a:rPr lang="en-US" sz="1200" b="0" kern="0" dirty="0">
                <a:solidFill>
                  <a:srgbClr val="191C1D"/>
                </a:solidFill>
                <a:latin typeface="Avenir"/>
              </a:rPr>
              <a:t>Retired executive</a:t>
            </a:r>
          </a:p>
          <a:p>
            <a:pPr marL="0" indent="0">
              <a:lnSpc>
                <a:spcPct val="109090"/>
              </a:lnSpc>
              <a:spcBef>
                <a:spcPts val="0"/>
              </a:spcBef>
              <a:spcAft>
                <a:spcPts val="0"/>
              </a:spcAft>
              <a:buSzPts val="880"/>
              <a:buNone/>
            </a:pPr>
            <a:endParaRPr lang="en-US" sz="1200" b="0" kern="0" dirty="0">
              <a:solidFill>
                <a:srgbClr val="191C1D"/>
              </a:solidFill>
              <a:latin typeface="Avenir"/>
            </a:endParaRPr>
          </a:p>
          <a:p>
            <a:pPr marL="0" indent="0">
              <a:lnSpc>
                <a:spcPct val="109090"/>
              </a:lnSpc>
              <a:spcBef>
                <a:spcPts val="0"/>
              </a:spcBef>
              <a:spcAft>
                <a:spcPts val="0"/>
              </a:spcAft>
              <a:buSzPts val="880"/>
              <a:buFont typeface="Wingdings" pitchFamily="2" charset="2"/>
              <a:buNone/>
            </a:pPr>
            <a:r>
              <a:rPr lang="en-US" sz="1200" kern="0" dirty="0">
                <a:solidFill>
                  <a:srgbClr val="0033CC"/>
                </a:solidFill>
              </a:rPr>
              <a:t>Brent P. Forester, MD, MSc. </a:t>
            </a:r>
          </a:p>
          <a:p>
            <a:pPr marL="0" indent="0">
              <a:lnSpc>
                <a:spcPct val="109090"/>
              </a:lnSpc>
              <a:spcBef>
                <a:spcPts val="0"/>
              </a:spcBef>
              <a:spcAft>
                <a:spcPts val="0"/>
              </a:spcAft>
              <a:buSzPts val="880"/>
              <a:buFont typeface="Wingdings" pitchFamily="2" charset="2"/>
              <a:buNone/>
            </a:pPr>
            <a:r>
              <a:rPr lang="en-US" sz="1200" kern="0" dirty="0">
                <a:solidFill>
                  <a:schemeClr val="tx1"/>
                </a:solidFill>
              </a:rPr>
              <a:t>(</a:t>
            </a:r>
            <a:r>
              <a:rPr lang="en-US" sz="1200" kern="0" dirty="0">
                <a:solidFill>
                  <a:srgbClr val="000000"/>
                </a:solidFill>
              </a:rPr>
              <a:t>Council Member)</a:t>
            </a:r>
            <a:endParaRPr lang="en-US" sz="1200" kern="0" dirty="0"/>
          </a:p>
          <a:p>
            <a:pPr marL="0" marR="0" indent="0">
              <a:spcBef>
                <a:spcPts val="0"/>
              </a:spcBef>
              <a:spcAft>
                <a:spcPts val="0"/>
              </a:spcAft>
              <a:buNone/>
            </a:pPr>
            <a:r>
              <a:rPr lang="en-US" sz="1200" b="0" kern="0" dirty="0">
                <a:solidFill>
                  <a:srgbClr val="191C1D"/>
                </a:solidFill>
                <a:latin typeface="Avenir"/>
              </a:rPr>
              <a:t>Dr. Francis S. Arkin Chair of Psychiatry, Tufts University School of Medicine</a:t>
            </a:r>
          </a:p>
          <a:p>
            <a:pPr marL="0" marR="0" indent="0">
              <a:spcBef>
                <a:spcPts val="0"/>
              </a:spcBef>
              <a:spcAft>
                <a:spcPts val="0"/>
              </a:spcAft>
              <a:buNone/>
            </a:pPr>
            <a:r>
              <a:rPr lang="en-US" sz="1200" b="0" kern="0" dirty="0">
                <a:solidFill>
                  <a:srgbClr val="191C1D"/>
                </a:solidFill>
                <a:latin typeface="Avenir"/>
              </a:rPr>
              <a:t>Chief and Chair, Department of Psychiatry, Tufts Medical Center</a:t>
            </a:r>
          </a:p>
          <a:p>
            <a:pPr marL="0" indent="0">
              <a:buNone/>
            </a:pPr>
            <a:r>
              <a:rPr lang="en-US" sz="1200" b="0" kern="0" dirty="0">
                <a:solidFill>
                  <a:srgbClr val="191C1D"/>
                </a:solidFill>
                <a:latin typeface="Avenir"/>
              </a:rPr>
              <a:t>Director of Behavioral Health, Tufts Medicine</a:t>
            </a:r>
          </a:p>
          <a:p>
            <a:pPr marL="0" indent="0">
              <a:lnSpc>
                <a:spcPct val="109090"/>
              </a:lnSpc>
              <a:spcBef>
                <a:spcPts val="0"/>
              </a:spcBef>
              <a:spcAft>
                <a:spcPts val="0"/>
              </a:spcAft>
              <a:buSzPts val="880"/>
              <a:buNone/>
            </a:pPr>
            <a:endParaRPr lang="en-US" sz="1200" b="0" kern="0" dirty="0">
              <a:solidFill>
                <a:srgbClr val="000000"/>
              </a:solidFill>
            </a:endParaRPr>
          </a:p>
          <a:p>
            <a:pPr marL="0" indent="0">
              <a:spcBef>
                <a:spcPts val="0"/>
              </a:spcBef>
              <a:spcAft>
                <a:spcPts val="0"/>
              </a:spcAft>
              <a:buSzPts val="960"/>
              <a:buFont typeface="Wingdings" pitchFamily="2" charset="2"/>
              <a:buNone/>
            </a:pPr>
            <a:endParaRPr lang="en-US" sz="1200" b="0" kern="0" dirty="0">
              <a:solidFill>
                <a:srgbClr val="000000"/>
              </a:solidFill>
            </a:endParaRPr>
          </a:p>
          <a:p>
            <a:pPr marL="0" indent="0">
              <a:spcBef>
                <a:spcPts val="0"/>
              </a:spcBef>
              <a:spcAft>
                <a:spcPts val="0"/>
              </a:spcAft>
              <a:buSzPts val="960"/>
              <a:buFont typeface="Wingdings" pitchFamily="2" charset="2"/>
              <a:buNone/>
            </a:pPr>
            <a:endParaRPr lang="en-US" sz="1200" kern="0" dirty="0">
              <a:solidFill>
                <a:srgbClr val="0033CC"/>
              </a:solidFill>
            </a:endParaRPr>
          </a:p>
          <a:p>
            <a:pPr marL="0" indent="0">
              <a:spcBef>
                <a:spcPts val="0"/>
              </a:spcBef>
              <a:spcAft>
                <a:spcPts val="0"/>
              </a:spcAft>
              <a:buSzPts val="960"/>
              <a:buFont typeface="Wingdings" pitchFamily="2" charset="2"/>
              <a:buNone/>
            </a:pPr>
            <a:endParaRPr lang="en-US" sz="1200" b="0" kern="0" dirty="0">
              <a:solidFill>
                <a:srgbClr val="000000"/>
              </a:solidFill>
            </a:endParaRPr>
          </a:p>
          <a:p>
            <a:pPr marL="0" indent="0">
              <a:spcBef>
                <a:spcPts val="0"/>
              </a:spcBef>
              <a:spcAft>
                <a:spcPts val="0"/>
              </a:spcAft>
              <a:buSzPts val="1120"/>
              <a:buFont typeface="Wingdings" pitchFamily="2" charset="2"/>
              <a:buNone/>
            </a:pPr>
            <a:endParaRPr lang="en-US" sz="1400" b="0" kern="0" dirty="0">
              <a:latin typeface="Arial"/>
              <a:ea typeface="Arial"/>
              <a:cs typeface="Arial"/>
              <a:sym typeface="Arial"/>
            </a:endParaRPr>
          </a:p>
          <a:p>
            <a:pPr marL="0" indent="0">
              <a:spcBef>
                <a:spcPts val="0"/>
              </a:spcBef>
              <a:spcAft>
                <a:spcPts val="0"/>
              </a:spcAft>
              <a:buSzPts val="1440"/>
              <a:buFont typeface="Wingdings" pitchFamily="2" charset="2"/>
              <a:buNone/>
            </a:pPr>
            <a:endParaRPr lang="en-US" kern="0" dirty="0"/>
          </a:p>
        </p:txBody>
      </p:sp>
      <p:sp>
        <p:nvSpPr>
          <p:cNvPr id="5" name="Google Shape;191;p2">
            <a:extLst>
              <a:ext uri="{FF2B5EF4-FFF2-40B4-BE49-F238E27FC236}">
                <a16:creationId xmlns:a16="http://schemas.microsoft.com/office/drawing/2014/main" id="{AED1BE14-82C1-46C9-BD57-C639E0AC967C}"/>
              </a:ext>
            </a:extLst>
          </p:cNvPr>
          <p:cNvSpPr txBox="1">
            <a:spLocks/>
          </p:cNvSpPr>
          <p:nvPr/>
        </p:nvSpPr>
        <p:spPr>
          <a:xfrm>
            <a:off x="3072060" y="2221854"/>
            <a:ext cx="2870199" cy="4343400"/>
          </a:xfrm>
          <a:prstGeom prst="rect">
            <a:avLst/>
          </a:prstGeom>
          <a:noFill/>
          <a:ln>
            <a:noFill/>
          </a:ln>
        </p:spPr>
        <p:txBody>
          <a:bodyPr spcFirstLastPara="1" wrap="square" lIns="45700" tIns="46025" rIns="45700" bIns="46025" anchor="t" anchorCtr="0">
            <a:noAutofit/>
          </a:bodyPr>
          <a:lst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indent="0">
              <a:lnSpc>
                <a:spcPct val="109090"/>
              </a:lnSpc>
              <a:spcAft>
                <a:spcPts val="0"/>
              </a:spcAft>
              <a:buSzPts val="880"/>
              <a:buFont typeface="Wingdings" pitchFamily="2" charset="2"/>
              <a:buNone/>
            </a:pPr>
            <a:r>
              <a:rPr lang="en-US" sz="1200" kern="0" dirty="0">
                <a:solidFill>
                  <a:srgbClr val="0033CC"/>
                </a:solidFill>
              </a:rPr>
              <a:t>Lenore Jackson-Pope, RN, BSN, </a:t>
            </a:r>
            <a:r>
              <a:rPr lang="en-US" sz="1200" kern="0" dirty="0" err="1">
                <a:solidFill>
                  <a:srgbClr val="0033CC"/>
                </a:solidFill>
              </a:rPr>
              <a:t>MSM</a:t>
            </a:r>
            <a:r>
              <a:rPr lang="en-US" sz="1200" kern="0" dirty="0">
                <a:solidFill>
                  <a:srgbClr val="0033CC"/>
                </a:solidFill>
              </a:rPr>
              <a:t>, CCRP</a:t>
            </a:r>
          </a:p>
          <a:p>
            <a:pPr marL="0" marR="0" indent="0">
              <a:spcBef>
                <a:spcPts val="0"/>
              </a:spcBef>
              <a:spcAft>
                <a:spcPts val="0"/>
              </a:spcAft>
              <a:buNone/>
            </a:pPr>
            <a:r>
              <a:rPr lang="en-US" sz="1200" b="0" kern="0" dirty="0">
                <a:solidFill>
                  <a:srgbClr val="191C1D"/>
                </a:solidFill>
                <a:latin typeface="Avenir"/>
              </a:rPr>
              <a:t>Co-Director of Primary Care Outreach </a:t>
            </a:r>
          </a:p>
          <a:p>
            <a:pPr marL="0" marR="0" indent="0">
              <a:spcBef>
                <a:spcPts val="0"/>
              </a:spcBef>
              <a:spcAft>
                <a:spcPts val="0"/>
              </a:spcAft>
              <a:buNone/>
            </a:pPr>
            <a:r>
              <a:rPr lang="en-US" sz="1200" b="0" kern="0" dirty="0">
                <a:solidFill>
                  <a:srgbClr val="191C1D"/>
                </a:solidFill>
                <a:latin typeface="Avenir"/>
              </a:rPr>
              <a:t>Center for Alzheimer Research and Treatment (CART) and </a:t>
            </a:r>
          </a:p>
          <a:p>
            <a:pPr marL="0" marR="0" indent="0">
              <a:spcBef>
                <a:spcPts val="0"/>
              </a:spcBef>
              <a:spcAft>
                <a:spcPts val="0"/>
              </a:spcAft>
              <a:buNone/>
            </a:pPr>
            <a:r>
              <a:rPr lang="en-US" sz="1200" b="0" kern="0" dirty="0">
                <a:solidFill>
                  <a:srgbClr val="191C1D"/>
                </a:solidFill>
                <a:latin typeface="Avenir"/>
              </a:rPr>
              <a:t>Massachusetts Alzheimer’s Disease Research Center (</a:t>
            </a:r>
            <a:r>
              <a:rPr lang="en-US" sz="1200" b="0" kern="0" dirty="0" err="1">
                <a:solidFill>
                  <a:srgbClr val="191C1D"/>
                </a:solidFill>
                <a:latin typeface="Avenir"/>
              </a:rPr>
              <a:t>MADRC</a:t>
            </a:r>
            <a:r>
              <a:rPr lang="en-US" sz="1200" b="0" kern="0" dirty="0">
                <a:solidFill>
                  <a:srgbClr val="191C1D"/>
                </a:solidFill>
                <a:latin typeface="Avenir"/>
              </a:rPr>
              <a:t>)</a:t>
            </a:r>
          </a:p>
          <a:p>
            <a:pPr marL="0" marR="0" indent="0">
              <a:spcBef>
                <a:spcPts val="0"/>
              </a:spcBef>
              <a:spcAft>
                <a:spcPts val="0"/>
              </a:spcAft>
              <a:buNone/>
            </a:pPr>
            <a:r>
              <a:rPr lang="en-US" sz="1200" b="0" kern="0" dirty="0">
                <a:solidFill>
                  <a:srgbClr val="191C1D"/>
                </a:solidFill>
                <a:latin typeface="Avenir"/>
              </a:rPr>
              <a:t>Mass General Brigham</a:t>
            </a:r>
          </a:p>
          <a:p>
            <a:pPr marL="0" marR="0" indent="0">
              <a:spcBef>
                <a:spcPts val="0"/>
              </a:spcBef>
              <a:spcAft>
                <a:spcPts val="0"/>
              </a:spcAft>
              <a:buNone/>
            </a:pPr>
            <a:r>
              <a:rPr lang="en-US" sz="1200" b="0" kern="0" dirty="0">
                <a:solidFill>
                  <a:srgbClr val="191C1D"/>
                </a:solidFill>
                <a:latin typeface="Avenir"/>
              </a:rPr>
              <a:t>Boston, MA</a:t>
            </a:r>
          </a:p>
          <a:p>
            <a:pPr marL="0" indent="0" eaLnBrk="1" hangingPunct="1">
              <a:lnSpc>
                <a:spcPct val="130909"/>
              </a:lnSpc>
              <a:spcBef>
                <a:spcPts val="0"/>
              </a:spcBef>
              <a:spcAft>
                <a:spcPts val="0"/>
              </a:spcAft>
              <a:buSzPts val="880"/>
              <a:buNone/>
            </a:pPr>
            <a:endParaRPr lang="en-US" sz="1200" dirty="0">
              <a:solidFill>
                <a:srgbClr val="0033CC"/>
              </a:solidFill>
              <a:cs typeface="Calibri"/>
              <a:sym typeface="Calibri"/>
            </a:endParaRPr>
          </a:p>
          <a:p>
            <a:pPr marL="0" marR="0" indent="0">
              <a:spcBef>
                <a:spcPts val="0"/>
              </a:spcBef>
              <a:spcAft>
                <a:spcPts val="0"/>
              </a:spcAft>
              <a:buNone/>
            </a:pPr>
            <a:r>
              <a:rPr lang="en-US" sz="1200" kern="0" dirty="0">
                <a:solidFill>
                  <a:srgbClr val="0033CC"/>
                </a:solidFill>
              </a:rPr>
              <a:t>Jayne Kelleher</a:t>
            </a:r>
          </a:p>
          <a:p>
            <a:pPr marL="0" marR="0" indent="0">
              <a:spcBef>
                <a:spcPts val="0"/>
              </a:spcBef>
              <a:spcAft>
                <a:spcPts val="0"/>
              </a:spcAft>
              <a:buNone/>
            </a:pPr>
            <a:r>
              <a:rPr lang="en-US" sz="1200" b="0" kern="0" dirty="0">
                <a:solidFill>
                  <a:srgbClr val="191C1D"/>
                </a:solidFill>
                <a:latin typeface="Avenir"/>
              </a:rPr>
              <a:t>Home Care Director, Bethany at Home, Framingham, MA</a:t>
            </a:r>
          </a:p>
          <a:p>
            <a:pPr marL="0" marR="0" indent="0">
              <a:spcBef>
                <a:spcPts val="0"/>
              </a:spcBef>
              <a:spcAft>
                <a:spcPts val="0"/>
              </a:spcAft>
              <a:buNone/>
            </a:pPr>
            <a:r>
              <a:rPr lang="en-US" sz="1200" b="0" kern="0" dirty="0">
                <a:solidFill>
                  <a:srgbClr val="191C1D"/>
                </a:solidFill>
                <a:latin typeface="Avenir"/>
              </a:rPr>
              <a:t>Board Member of Massachusetts Home Care Aide Council </a:t>
            </a:r>
          </a:p>
          <a:p>
            <a:pPr marL="0" marR="0" indent="0">
              <a:spcBef>
                <a:spcPts val="0"/>
              </a:spcBef>
              <a:spcAft>
                <a:spcPts val="0"/>
              </a:spcAft>
              <a:buNone/>
            </a:pPr>
            <a:endParaRPr lang="en-US" sz="1200" b="0" kern="0" dirty="0">
              <a:solidFill>
                <a:srgbClr val="191C1D"/>
              </a:solidFill>
              <a:latin typeface="Avenir"/>
            </a:endParaRPr>
          </a:p>
          <a:p>
            <a:pPr marL="0" lvl="0" indent="0" algn="l" rtl="0">
              <a:spcBef>
                <a:spcPts val="0"/>
              </a:spcBef>
              <a:spcAft>
                <a:spcPts val="0"/>
              </a:spcAft>
              <a:buSzPts val="880"/>
              <a:buNone/>
            </a:pPr>
            <a:r>
              <a:rPr lang="en-US" sz="1200" dirty="0">
                <a:solidFill>
                  <a:srgbClr val="0033CC"/>
                </a:solidFill>
                <a:latin typeface="Calibri" panose="020F0502020204030204" pitchFamily="34" charset="0"/>
              </a:rPr>
              <a:t>Liz McCarthy</a:t>
            </a:r>
          </a:p>
          <a:p>
            <a:pPr marL="0" marR="0" lvl="0" indent="0" algn="l" rtl="0">
              <a:spcBef>
                <a:spcPts val="0"/>
              </a:spcBef>
              <a:spcAft>
                <a:spcPts val="0"/>
              </a:spcAft>
              <a:buSzPts val="880"/>
              <a:buNone/>
            </a:pPr>
            <a:r>
              <a:rPr lang="en-US" sz="1200" b="0" i="0" u="none" strike="noStrike" dirty="0">
                <a:latin typeface="Calibri" panose="020F0502020204030204" pitchFamily="34" charset="0"/>
              </a:rPr>
              <a:t>Health Systems Director</a:t>
            </a:r>
          </a:p>
          <a:p>
            <a:pPr marL="0" marR="0" lvl="0" indent="0" algn="l" rtl="0">
              <a:spcBef>
                <a:spcPts val="0"/>
              </a:spcBef>
              <a:spcAft>
                <a:spcPts val="0"/>
              </a:spcAft>
              <a:buSzPts val="880"/>
              <a:buNone/>
            </a:pPr>
            <a:r>
              <a:rPr lang="en-US" sz="1200" b="0" dirty="0">
                <a:latin typeface="Calibri" panose="020F0502020204030204" pitchFamily="34" charset="0"/>
              </a:rPr>
              <a:t>New England Region, Alzheimer’s Association</a:t>
            </a:r>
          </a:p>
          <a:p>
            <a:pPr marL="0" marR="0" lvl="0" indent="0" algn="l" rtl="0">
              <a:spcBef>
                <a:spcPts val="0"/>
              </a:spcBef>
              <a:spcAft>
                <a:spcPts val="0"/>
              </a:spcAft>
              <a:buSzPts val="880"/>
              <a:buNone/>
            </a:pPr>
            <a:endParaRPr lang="en-US" sz="1200" b="0" dirty="0">
              <a:solidFill>
                <a:srgbClr val="0033CC"/>
              </a:solidFill>
            </a:endParaRPr>
          </a:p>
          <a:p>
            <a:pPr marL="0" marR="0" lvl="0" indent="0" algn="l" rtl="0">
              <a:spcBef>
                <a:spcPts val="0"/>
              </a:spcBef>
              <a:spcAft>
                <a:spcPts val="0"/>
              </a:spcAft>
              <a:buSzPts val="880"/>
              <a:buNone/>
            </a:pPr>
            <a:endParaRPr lang="en-US" sz="1200" b="0" dirty="0">
              <a:latin typeface="Calibri" panose="020F0502020204030204" pitchFamily="34" charset="0"/>
            </a:endParaRPr>
          </a:p>
          <a:p>
            <a:pPr marL="0" marR="0" lvl="0" indent="0" algn="l" rtl="0">
              <a:spcBef>
                <a:spcPts val="0"/>
              </a:spcBef>
              <a:spcAft>
                <a:spcPts val="0"/>
              </a:spcAft>
              <a:buSzPts val="880"/>
              <a:buNone/>
            </a:pPr>
            <a:endParaRPr lang="en-US" sz="1200" b="0" dirty="0"/>
          </a:p>
          <a:p>
            <a:pPr marL="0" marR="0" lvl="0" indent="0" algn="l" rtl="0">
              <a:spcBef>
                <a:spcPts val="0"/>
              </a:spcBef>
              <a:spcAft>
                <a:spcPts val="0"/>
              </a:spcAft>
              <a:buSzPts val="880"/>
              <a:buNone/>
            </a:pPr>
            <a:endParaRPr lang="en-US" sz="1200" b="0" dirty="0">
              <a:latin typeface="Calibri" panose="020F0502020204030204" pitchFamily="34" charset="0"/>
            </a:endParaRPr>
          </a:p>
          <a:p>
            <a:pPr marL="0" marR="0" lvl="0" indent="0" algn="l" rtl="0">
              <a:spcBef>
                <a:spcPts val="0"/>
              </a:spcBef>
              <a:spcAft>
                <a:spcPts val="0"/>
              </a:spcAft>
              <a:buSzPts val="880"/>
              <a:buNone/>
            </a:pPr>
            <a:endParaRPr lang="en-US" sz="1200" b="0" dirty="0">
              <a:latin typeface="Calibri" panose="020F0502020204030204" pitchFamily="34" charset="0"/>
            </a:endParaRPr>
          </a:p>
          <a:p>
            <a:pPr marL="0" marR="0" lvl="0" indent="0" algn="l" rtl="0">
              <a:spcBef>
                <a:spcPts val="0"/>
              </a:spcBef>
              <a:spcAft>
                <a:spcPts val="0"/>
              </a:spcAft>
              <a:buSzPts val="880"/>
              <a:buNone/>
            </a:pPr>
            <a:endParaRPr lang="en-US" sz="1200" b="0" dirty="0"/>
          </a:p>
          <a:p>
            <a:pPr marL="0" marR="0" lvl="0" indent="0" algn="l" rtl="0">
              <a:spcBef>
                <a:spcPts val="0"/>
              </a:spcBef>
              <a:spcAft>
                <a:spcPts val="0"/>
              </a:spcAft>
              <a:buSzPts val="880"/>
              <a:buNone/>
            </a:pPr>
            <a:endParaRPr lang="en-US" sz="1200" b="0" dirty="0">
              <a:latin typeface="Calibri" panose="020F0502020204030204" pitchFamily="34" charset="0"/>
            </a:endParaRPr>
          </a:p>
          <a:p>
            <a:pPr marL="0" marR="0" indent="0">
              <a:spcBef>
                <a:spcPts val="0"/>
              </a:spcBef>
              <a:spcAft>
                <a:spcPts val="0"/>
              </a:spcAft>
              <a:buNone/>
            </a:pPr>
            <a:endParaRPr lang="en-US" sz="1200" b="0" kern="0" dirty="0">
              <a:solidFill>
                <a:srgbClr val="191C1D"/>
              </a:solidFill>
              <a:latin typeface="Avenir"/>
            </a:endParaRPr>
          </a:p>
          <a:p>
            <a:pPr marL="0" marR="0" indent="0">
              <a:spcBef>
                <a:spcPts val="0"/>
              </a:spcBef>
              <a:spcAft>
                <a:spcPts val="0"/>
              </a:spcAft>
              <a:buNone/>
            </a:pPr>
            <a:endParaRPr lang="en-US" sz="1200" b="0" kern="0" dirty="0">
              <a:solidFill>
                <a:srgbClr val="191C1D"/>
              </a:solidFill>
              <a:latin typeface="Avenir"/>
              <a:cs typeface="Calibri"/>
              <a:sym typeface="Calibri"/>
            </a:endParaRPr>
          </a:p>
          <a:p>
            <a:pPr marL="0" indent="0">
              <a:lnSpc>
                <a:spcPct val="130909"/>
              </a:lnSpc>
              <a:spcBef>
                <a:spcPts val="0"/>
              </a:spcBef>
              <a:spcAft>
                <a:spcPts val="0"/>
              </a:spcAft>
              <a:buSzPts val="880"/>
              <a:buFont typeface="Wingdings" pitchFamily="2" charset="2"/>
              <a:buNone/>
            </a:pPr>
            <a:endParaRPr lang="en-US" sz="500" b="0" kern="0" dirty="0">
              <a:solidFill>
                <a:srgbClr val="000000"/>
              </a:solidFill>
            </a:endParaRPr>
          </a:p>
          <a:p>
            <a:pPr marL="0" indent="0">
              <a:lnSpc>
                <a:spcPct val="130909"/>
              </a:lnSpc>
              <a:spcBef>
                <a:spcPts val="0"/>
              </a:spcBef>
              <a:spcAft>
                <a:spcPts val="0"/>
              </a:spcAft>
              <a:buSzPts val="880"/>
              <a:buFont typeface="Wingdings" pitchFamily="2" charset="2"/>
              <a:buNone/>
            </a:pPr>
            <a:endParaRPr lang="en-US" sz="500" b="0" kern="0" dirty="0">
              <a:solidFill>
                <a:srgbClr val="000000"/>
              </a:solidFill>
            </a:endParaRPr>
          </a:p>
        </p:txBody>
      </p:sp>
      <p:sp>
        <p:nvSpPr>
          <p:cNvPr id="6" name="Google Shape;191;p2">
            <a:extLst>
              <a:ext uri="{FF2B5EF4-FFF2-40B4-BE49-F238E27FC236}">
                <a16:creationId xmlns:a16="http://schemas.microsoft.com/office/drawing/2014/main" id="{3522F10B-DE92-410E-B8A8-8A50997F8251}"/>
              </a:ext>
            </a:extLst>
          </p:cNvPr>
          <p:cNvSpPr txBox="1">
            <a:spLocks/>
          </p:cNvSpPr>
          <p:nvPr/>
        </p:nvSpPr>
        <p:spPr>
          <a:xfrm>
            <a:off x="5985163" y="2221854"/>
            <a:ext cx="3118132" cy="4343400"/>
          </a:xfrm>
          <a:prstGeom prst="rect">
            <a:avLst/>
          </a:prstGeom>
          <a:noFill/>
          <a:ln>
            <a:noFill/>
          </a:ln>
        </p:spPr>
        <p:txBody>
          <a:bodyPr spcFirstLastPara="1" wrap="square" lIns="45700" tIns="46025" rIns="45700" bIns="46025" anchor="t" anchorCtr="0">
            <a:noAutofit/>
          </a:bodyPr>
          <a:lstStyle>
            <a:defPPr marR="0" lvl="0" algn="l" rtl="0">
              <a:lnSpc>
                <a:spcPct val="100000"/>
              </a:lnSpc>
              <a:spcBef>
                <a:spcPts val="0"/>
              </a:spcBef>
              <a:spcAft>
                <a:spcPts val="0"/>
              </a:spcAft>
            </a:defPPr>
            <a:lvl1pPr marL="457200" marR="0" lvl="0" indent="-320040" algn="l" rtl="0">
              <a:lnSpc>
                <a:spcPct val="100000"/>
              </a:lnSpc>
              <a:spcBef>
                <a:spcPts val="0"/>
              </a:spcBef>
              <a:spcAft>
                <a:spcPts val="0"/>
              </a:spcAft>
              <a:buClr>
                <a:srgbClr val="FFC000"/>
              </a:buClr>
              <a:buSzPts val="1440"/>
              <a:buFont typeface="Noto Sans Symbols"/>
              <a:buChar char="■"/>
              <a:defRPr sz="1800" b="1" i="0" u="none" strike="noStrike" cap="none">
                <a:solidFill>
                  <a:srgbClr val="003366"/>
                </a:solidFill>
                <a:latin typeface="Calibri"/>
                <a:ea typeface="Calibri"/>
                <a:cs typeface="Calibri"/>
                <a:sym typeface="Calibri"/>
              </a:defRPr>
            </a:lvl1pPr>
            <a:lvl2pPr marL="914400" marR="0" lvl="1" indent="-360044" algn="l" rtl="0">
              <a:lnSpc>
                <a:spcPct val="100000"/>
              </a:lnSpc>
              <a:spcBef>
                <a:spcPts val="1200"/>
              </a:spcBef>
              <a:spcAft>
                <a:spcPts val="0"/>
              </a:spcAft>
              <a:buClr>
                <a:srgbClr val="FFC000"/>
              </a:buClr>
              <a:buSzPts val="2070"/>
              <a:buFont typeface="Calibri"/>
              <a:buChar char="•"/>
              <a:defRPr sz="1800" b="1" i="0" u="none" strike="noStrike" cap="none">
                <a:solidFill>
                  <a:srgbClr val="003366"/>
                </a:solidFill>
                <a:latin typeface="Calibri"/>
                <a:ea typeface="Calibri"/>
                <a:cs typeface="Calibri"/>
                <a:sym typeface="Calibri"/>
              </a:defRPr>
            </a:lvl2pPr>
            <a:lvl3pPr marL="1371600" marR="0" lvl="2" indent="-342900" algn="l" rtl="0">
              <a:lnSpc>
                <a:spcPct val="90000"/>
              </a:lnSpc>
              <a:spcBef>
                <a:spcPts val="1200"/>
              </a:spcBef>
              <a:spcAft>
                <a:spcPts val="0"/>
              </a:spcAft>
              <a:buClr>
                <a:schemeClr val="dk1"/>
              </a:buClr>
              <a:buSzPts val="1800"/>
              <a:buFont typeface="Arial"/>
              <a:buAutoNum type="alphaUcPeriod"/>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rgbClr val="FFC000"/>
              </a:buClr>
              <a:buSzPts val="1800"/>
              <a:buFont typeface="Noto Sans Symbols"/>
              <a:buChar char="⎯"/>
              <a:defRPr sz="1800" b="1" i="0" u="none" strike="noStrike" cap="none">
                <a:solidFill>
                  <a:srgbClr val="003366"/>
                </a:solidFill>
                <a:latin typeface="Calibri"/>
                <a:ea typeface="Calibri"/>
                <a:cs typeface="Calibri"/>
                <a:sym typeface="Calibri"/>
              </a:defRPr>
            </a:lvl4pPr>
            <a:lvl5pPr marL="2286000" marR="0" lvl="4" indent="-342900" algn="l" rtl="0">
              <a:lnSpc>
                <a:spcPct val="100000"/>
              </a:lnSpc>
              <a:spcBef>
                <a:spcPts val="1200"/>
              </a:spcBef>
              <a:spcAft>
                <a:spcPts val="0"/>
              </a:spcAft>
              <a:buClr>
                <a:schemeClr val="dk1"/>
              </a:buClr>
              <a:buSzPts val="1800"/>
              <a:buFont typeface="Calibri"/>
              <a:buChar char="–"/>
              <a:defRPr sz="1600" b="1" i="0" u="none" strike="noStrike" cap="none">
                <a:solidFill>
                  <a:srgbClr val="00336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6pPr>
            <a:lvl7pPr marL="3200400" marR="0" lvl="6" indent="-342900" algn="l" rtl="0">
              <a:lnSpc>
                <a:spcPct val="90000"/>
              </a:lnSpc>
              <a:spcBef>
                <a:spcPts val="45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7pPr>
            <a:lvl8pPr marL="3657600" marR="0" lvl="7" indent="-342900" algn="l" rtl="0">
              <a:lnSpc>
                <a:spcPct val="90000"/>
              </a:lnSpc>
              <a:spcBef>
                <a:spcPts val="45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8pPr>
            <a:lvl9pPr marL="4114800" marR="0" lvl="8" indent="-342900" algn="l" rtl="0">
              <a:lnSpc>
                <a:spcPct val="90000"/>
              </a:lnSpc>
              <a:spcBef>
                <a:spcPts val="45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9pPr>
          </a:lstStyle>
          <a:p>
            <a:pPr marL="0" marR="0" lvl="0" indent="0" algn="l" rtl="0">
              <a:spcBef>
                <a:spcPts val="0"/>
              </a:spcBef>
              <a:spcAft>
                <a:spcPts val="0"/>
              </a:spcAft>
              <a:buSzPts val="880"/>
              <a:buNone/>
            </a:pPr>
            <a:r>
              <a:rPr lang="en-US" sz="1200" dirty="0">
                <a:solidFill>
                  <a:srgbClr val="0033CC"/>
                </a:solidFill>
                <a:latin typeface="Calibri" panose="020F0502020204030204" pitchFamily="34" charset="0"/>
              </a:rPr>
              <a:t>Pam Mirick, RN</a:t>
            </a:r>
            <a:endParaRPr lang="en-US" sz="1200" dirty="0">
              <a:latin typeface="Calibri" panose="020F0502020204030204" pitchFamily="34" charset="0"/>
            </a:endParaRPr>
          </a:p>
          <a:p>
            <a:pPr marL="0" marR="0" lvl="0" indent="0" algn="l" rtl="0">
              <a:spcBef>
                <a:spcPts val="0"/>
              </a:spcBef>
              <a:spcAft>
                <a:spcPts val="0"/>
              </a:spcAft>
              <a:buSzPts val="880"/>
              <a:buNone/>
            </a:pPr>
            <a:r>
              <a:rPr lang="en-US" sz="1200" b="0" dirty="0">
                <a:solidFill>
                  <a:srgbClr val="000000"/>
                </a:solidFill>
                <a:latin typeface="Calibri" panose="020F0502020204030204" pitchFamily="34" charset="0"/>
              </a:rPr>
              <a:t>Former Family Caregiver, Retired Nurse</a:t>
            </a:r>
          </a:p>
          <a:p>
            <a:pPr marL="0" marR="0" lvl="0" indent="0" algn="l" rtl="0">
              <a:spcBef>
                <a:spcPts val="0"/>
              </a:spcBef>
              <a:spcAft>
                <a:spcPts val="0"/>
              </a:spcAft>
              <a:buSzPts val="880"/>
              <a:buNone/>
            </a:pPr>
            <a:endParaRPr lang="en-US" sz="1200" b="0" dirty="0">
              <a:latin typeface="Calibri" panose="020F0502020204030204" pitchFamily="34" charset="0"/>
            </a:endParaRPr>
          </a:p>
          <a:p>
            <a:pPr marL="0" lvl="0" indent="0" fontAlgn="base">
              <a:buSzPts val="880"/>
              <a:buNone/>
            </a:pPr>
            <a:r>
              <a:rPr lang="en-US" sz="1200" dirty="0">
                <a:solidFill>
                  <a:srgbClr val="0033CC"/>
                </a:solidFill>
                <a:latin typeface="Calibri" pitchFamily="34" charset="0"/>
              </a:rPr>
              <a:t>Christine Ritchie, MD, </a:t>
            </a:r>
            <a:r>
              <a:rPr lang="en-US" sz="1200" dirty="0" err="1">
                <a:solidFill>
                  <a:srgbClr val="0033CC"/>
                </a:solidFill>
                <a:latin typeface="Calibri" pitchFamily="34" charset="0"/>
              </a:rPr>
              <a:t>MSPH</a:t>
            </a:r>
            <a:endParaRPr lang="en-US" sz="1200" dirty="0">
              <a:solidFill>
                <a:srgbClr val="0033CC"/>
              </a:solidFill>
              <a:latin typeface="Calibri" pitchFamily="34" charset="0"/>
            </a:endParaRPr>
          </a:p>
          <a:p>
            <a:pPr marL="0" indent="0" fontAlgn="base">
              <a:buSzPts val="880"/>
              <a:buNone/>
            </a:pPr>
            <a:r>
              <a:rPr lang="en-US" sz="1200" kern="0" dirty="0">
                <a:solidFill>
                  <a:schemeClr val="tx1"/>
                </a:solidFill>
              </a:rPr>
              <a:t>(</a:t>
            </a:r>
            <a:r>
              <a:rPr lang="en-US" sz="1200" kern="0" dirty="0">
                <a:solidFill>
                  <a:srgbClr val="000000"/>
                </a:solidFill>
              </a:rPr>
              <a:t>Council Member)</a:t>
            </a:r>
            <a:endParaRPr lang="en-US" sz="1200" kern="0" dirty="0"/>
          </a:p>
          <a:p>
            <a:pPr marL="0" indent="0" eaLnBrk="0" fontAlgn="base" hangingPunct="0">
              <a:buSzPct val="80000"/>
              <a:buNone/>
            </a:pPr>
            <a:r>
              <a:rPr lang="en-US" sz="1200" b="0" kern="0" dirty="0">
                <a:solidFill>
                  <a:srgbClr val="191C1D"/>
                </a:solidFill>
                <a:latin typeface="Avenir"/>
                <a:cs typeface="Calibri" pitchFamily="34" charset="0"/>
              </a:rPr>
              <a:t>Kenneth L. Minaker Endowed Chair in Geriatric Medicine</a:t>
            </a:r>
          </a:p>
          <a:p>
            <a:pPr marL="0" indent="0" eaLnBrk="0" fontAlgn="base" hangingPunct="0">
              <a:buSzPct val="80000"/>
              <a:buNone/>
            </a:pPr>
            <a:r>
              <a:rPr lang="en-US" sz="1200" b="0" kern="0" dirty="0">
                <a:solidFill>
                  <a:srgbClr val="191C1D"/>
                </a:solidFill>
                <a:latin typeface="Avenir"/>
                <a:cs typeface="Calibri" pitchFamily="34" charset="0"/>
              </a:rPr>
              <a:t>Research Director, </a:t>
            </a:r>
            <a:r>
              <a:rPr lang="en-US" sz="1200" b="0" kern="0" dirty="0" err="1">
                <a:solidFill>
                  <a:srgbClr val="191C1D"/>
                </a:solidFill>
                <a:latin typeface="Avenir"/>
                <a:cs typeface="Calibri" pitchFamily="34" charset="0"/>
              </a:rPr>
              <a:t>MGH</a:t>
            </a:r>
            <a:r>
              <a:rPr lang="en-US" sz="1200" b="0" kern="0" dirty="0">
                <a:solidFill>
                  <a:srgbClr val="191C1D"/>
                </a:solidFill>
                <a:latin typeface="Avenir"/>
                <a:cs typeface="Calibri" pitchFamily="34" charset="0"/>
              </a:rPr>
              <a:t> Division of Palliative Care and Geriatric Medicine</a:t>
            </a:r>
          </a:p>
          <a:p>
            <a:pPr marL="0" indent="0" eaLnBrk="0" fontAlgn="base" hangingPunct="0">
              <a:buSzPct val="80000"/>
              <a:buNone/>
            </a:pPr>
            <a:r>
              <a:rPr lang="en-US" sz="1200" b="0" kern="0" dirty="0">
                <a:solidFill>
                  <a:srgbClr val="191C1D"/>
                </a:solidFill>
                <a:latin typeface="Avenir"/>
                <a:cs typeface="Calibri" pitchFamily="34" charset="0"/>
              </a:rPr>
              <a:t>Director, </a:t>
            </a:r>
            <a:r>
              <a:rPr lang="en-US" sz="1200" b="0" kern="0" dirty="0" err="1">
                <a:solidFill>
                  <a:srgbClr val="191C1D"/>
                </a:solidFill>
                <a:latin typeface="Avenir"/>
                <a:cs typeface="Calibri" pitchFamily="34" charset="0"/>
              </a:rPr>
              <a:t>Mongan</a:t>
            </a:r>
            <a:r>
              <a:rPr lang="en-US" sz="1200" b="0" kern="0" dirty="0">
                <a:solidFill>
                  <a:srgbClr val="191C1D"/>
                </a:solidFill>
                <a:latin typeface="Avenir"/>
                <a:cs typeface="Calibri" pitchFamily="34" charset="0"/>
              </a:rPr>
              <a:t> Institute Center for Aging and Serious Illness</a:t>
            </a:r>
          </a:p>
          <a:p>
            <a:pPr marL="0" indent="0" eaLnBrk="0" fontAlgn="base" hangingPunct="0">
              <a:buSzPct val="80000"/>
              <a:buNone/>
            </a:pPr>
            <a:r>
              <a:rPr lang="en-US" sz="1200" b="0" kern="0" dirty="0">
                <a:solidFill>
                  <a:srgbClr val="191C1D"/>
                </a:solidFill>
                <a:latin typeface="Avenir"/>
                <a:cs typeface="Calibri" pitchFamily="34" charset="0"/>
              </a:rPr>
              <a:t>Director, </a:t>
            </a:r>
            <a:r>
              <a:rPr lang="en-US" sz="1200" b="0" kern="0" dirty="0" err="1">
                <a:solidFill>
                  <a:srgbClr val="191C1D"/>
                </a:solidFill>
                <a:latin typeface="Avenir"/>
                <a:cs typeface="Calibri" pitchFamily="34" charset="0"/>
              </a:rPr>
              <a:t>MGH</a:t>
            </a:r>
            <a:r>
              <a:rPr lang="en-US" sz="1200" b="0" kern="0" dirty="0">
                <a:solidFill>
                  <a:srgbClr val="191C1D"/>
                </a:solidFill>
                <a:latin typeface="Avenir"/>
                <a:cs typeface="Calibri" pitchFamily="34" charset="0"/>
              </a:rPr>
              <a:t> Dementia Care Collaborative</a:t>
            </a:r>
          </a:p>
          <a:p>
            <a:pPr marL="0" indent="0" eaLnBrk="0" fontAlgn="base" hangingPunct="0">
              <a:buSzPct val="80000"/>
              <a:buNone/>
            </a:pPr>
            <a:r>
              <a:rPr lang="en-US" sz="1200" b="0" kern="0" dirty="0">
                <a:solidFill>
                  <a:srgbClr val="191C1D"/>
                </a:solidFill>
                <a:latin typeface="Avenir"/>
                <a:cs typeface="Calibri" pitchFamily="34" charset="0"/>
              </a:rPr>
              <a:t>Professor of Medicine, Harvard Medical School</a:t>
            </a:r>
          </a:p>
          <a:p>
            <a:pPr marL="0" indent="0" eaLnBrk="0" fontAlgn="base" hangingPunct="0">
              <a:buSzPct val="80000"/>
              <a:buNone/>
            </a:pPr>
            <a:r>
              <a:rPr lang="en-US" sz="1200" b="0" kern="0" dirty="0">
                <a:solidFill>
                  <a:srgbClr val="191C1D"/>
                </a:solidFill>
                <a:latin typeface="Avenir"/>
                <a:cs typeface="Calibri" pitchFamily="34" charset="0"/>
              </a:rPr>
              <a:t>Boston, MA</a:t>
            </a:r>
          </a:p>
          <a:p>
            <a:pPr marL="0" lvl="0" indent="0" algn="l" rtl="0">
              <a:spcBef>
                <a:spcPts val="0"/>
              </a:spcBef>
              <a:spcAft>
                <a:spcPts val="0"/>
              </a:spcAft>
              <a:buSzPts val="880"/>
              <a:buNone/>
            </a:pPr>
            <a:endParaRPr lang="en-US" sz="1200" b="0" dirty="0">
              <a:solidFill>
                <a:srgbClr val="000000"/>
              </a:solidFill>
              <a:latin typeface="Calibri" panose="020F0502020204030204" pitchFamily="34" charset="0"/>
            </a:endParaRPr>
          </a:p>
          <a:p>
            <a:pPr marL="0" lvl="0" indent="0" algn="l" rtl="0">
              <a:spcBef>
                <a:spcPts val="0"/>
              </a:spcBef>
              <a:spcAft>
                <a:spcPts val="0"/>
              </a:spcAft>
              <a:buSzPts val="880"/>
              <a:buNone/>
            </a:pPr>
            <a:r>
              <a:rPr lang="en-US" sz="1200" dirty="0">
                <a:solidFill>
                  <a:srgbClr val="0033CC"/>
                </a:solidFill>
                <a:latin typeface="Calibri" panose="020F0502020204030204" pitchFamily="34" charset="0"/>
              </a:rPr>
              <a:t>Wayne S. </a:t>
            </a:r>
            <a:r>
              <a:rPr lang="en-US" sz="1200" dirty="0" err="1">
                <a:solidFill>
                  <a:srgbClr val="0033CC"/>
                </a:solidFill>
                <a:latin typeface="Calibri" panose="020F0502020204030204" pitchFamily="34" charset="0"/>
              </a:rPr>
              <a:t>Saltsman</a:t>
            </a:r>
            <a:r>
              <a:rPr lang="en-US" sz="1200" dirty="0">
                <a:solidFill>
                  <a:srgbClr val="0033CC"/>
                </a:solidFill>
                <a:latin typeface="Calibri" panose="020F0502020204030204" pitchFamily="34" charset="0"/>
              </a:rPr>
              <a:t>, MD, PhD, </a:t>
            </a:r>
            <a:r>
              <a:rPr lang="en-US" sz="1200" dirty="0" err="1">
                <a:solidFill>
                  <a:srgbClr val="0033CC"/>
                </a:solidFill>
                <a:latin typeface="Calibri" panose="020F0502020204030204" pitchFamily="34" charset="0"/>
              </a:rPr>
              <a:t>CMD</a:t>
            </a:r>
            <a:r>
              <a:rPr lang="en-US" sz="1200" dirty="0">
                <a:solidFill>
                  <a:srgbClr val="0033CC"/>
                </a:solidFill>
                <a:latin typeface="Calibri" panose="020F0502020204030204" pitchFamily="34" charset="0"/>
              </a:rPr>
              <a:t>, </a:t>
            </a:r>
            <a:r>
              <a:rPr lang="en-US" sz="1200" dirty="0" err="1">
                <a:solidFill>
                  <a:srgbClr val="0033CC"/>
                </a:solidFill>
                <a:latin typeface="Calibri" panose="020F0502020204030204" pitchFamily="34" charset="0"/>
              </a:rPr>
              <a:t>AGSF</a:t>
            </a:r>
            <a:endParaRPr lang="en-US" sz="1200" dirty="0">
              <a:solidFill>
                <a:srgbClr val="0033CC"/>
              </a:solidFill>
              <a:latin typeface="Calibri" panose="020F0502020204030204" pitchFamily="34" charset="0"/>
            </a:endParaRPr>
          </a:p>
          <a:p>
            <a:pPr marL="0" indent="0" eaLnBrk="0" fontAlgn="base" hangingPunct="0">
              <a:buSzPct val="80000"/>
              <a:buNone/>
            </a:pPr>
            <a:r>
              <a:rPr lang="en-US" sz="1200" b="0" kern="0" dirty="0">
                <a:solidFill>
                  <a:srgbClr val="191C1D"/>
                </a:solidFill>
                <a:latin typeface="Avenir"/>
                <a:cs typeface="Calibri" pitchFamily="34" charset="0"/>
              </a:rPr>
              <a:t>Chief Medical Officer, All Care </a:t>
            </a:r>
            <a:r>
              <a:rPr lang="en-US" sz="1200" b="0" kern="0" dirty="0" err="1">
                <a:solidFill>
                  <a:srgbClr val="191C1D"/>
                </a:solidFill>
                <a:latin typeface="Avenir"/>
                <a:cs typeface="Calibri" pitchFamily="34" charset="0"/>
              </a:rPr>
              <a:t>VNA</a:t>
            </a:r>
            <a:r>
              <a:rPr lang="en-US" sz="1200" b="0" kern="0" dirty="0">
                <a:solidFill>
                  <a:srgbClr val="191C1D"/>
                </a:solidFill>
                <a:latin typeface="Avenir"/>
                <a:cs typeface="Calibri" pitchFamily="34" charset="0"/>
              </a:rPr>
              <a:t>,</a:t>
            </a:r>
          </a:p>
          <a:p>
            <a:pPr marL="0" indent="0" eaLnBrk="0" fontAlgn="base" hangingPunct="0">
              <a:buSzPct val="80000"/>
              <a:buNone/>
            </a:pPr>
            <a:r>
              <a:rPr lang="en-US" sz="1200" b="0" kern="0" dirty="0">
                <a:solidFill>
                  <a:srgbClr val="191C1D"/>
                </a:solidFill>
                <a:latin typeface="Avenir"/>
                <a:cs typeface="Calibri" pitchFamily="34" charset="0"/>
              </a:rPr>
              <a:t>Hospice &amp; Private Home Care Services</a:t>
            </a:r>
          </a:p>
          <a:p>
            <a:pPr marL="0" indent="0" eaLnBrk="0" fontAlgn="base" hangingPunct="0">
              <a:buSzPct val="80000"/>
              <a:buNone/>
            </a:pPr>
            <a:r>
              <a:rPr lang="en-US" sz="1200" b="0" kern="0" dirty="0">
                <a:solidFill>
                  <a:srgbClr val="191C1D"/>
                </a:solidFill>
                <a:latin typeface="Avenir"/>
                <a:cs typeface="Calibri" pitchFamily="34" charset="0"/>
              </a:rPr>
              <a:t>Lynn, MA</a:t>
            </a:r>
          </a:p>
          <a:p>
            <a:pPr marL="0" lvl="0" indent="0" algn="l" rtl="0">
              <a:spcBef>
                <a:spcPts val="0"/>
              </a:spcBef>
              <a:spcAft>
                <a:spcPts val="0"/>
              </a:spcAft>
              <a:buSzPts val="880"/>
              <a:buNone/>
            </a:pPr>
            <a:endParaRPr lang="en-US" sz="1200" dirty="0">
              <a:solidFill>
                <a:srgbClr val="0033CC"/>
              </a:solidFill>
              <a:latin typeface="Calibri" panose="020F0502020204030204" pitchFamily="34" charset="0"/>
            </a:endParaRPr>
          </a:p>
          <a:p>
            <a:pPr marL="0" lvl="0" indent="0" algn="l" rtl="0">
              <a:spcBef>
                <a:spcPts val="0"/>
              </a:spcBef>
              <a:spcAft>
                <a:spcPts val="0"/>
              </a:spcAft>
              <a:buSzPts val="880"/>
              <a:buNone/>
            </a:pPr>
            <a:r>
              <a:rPr lang="en-US" sz="1200" dirty="0">
                <a:solidFill>
                  <a:srgbClr val="0033CC"/>
                </a:solidFill>
                <a:latin typeface="Calibri" panose="020F0502020204030204" pitchFamily="34" charset="0"/>
              </a:rPr>
              <a:t>Amy Walsh</a:t>
            </a:r>
          </a:p>
          <a:p>
            <a:pPr marL="0" indent="0" eaLnBrk="0" fontAlgn="base" hangingPunct="0">
              <a:buSzPct val="80000"/>
              <a:buNone/>
            </a:pPr>
            <a:r>
              <a:rPr lang="en-US" sz="1200" b="0" kern="0" dirty="0">
                <a:solidFill>
                  <a:srgbClr val="191C1D"/>
                </a:solidFill>
                <a:latin typeface="Avenir"/>
                <a:cs typeface="Calibri" pitchFamily="34" charset="0"/>
              </a:rPr>
              <a:t>Project Manager</a:t>
            </a:r>
          </a:p>
          <a:p>
            <a:pPr marL="0" indent="0" eaLnBrk="0" fontAlgn="base" hangingPunct="0">
              <a:buSzPct val="80000"/>
              <a:buNone/>
            </a:pPr>
            <a:r>
              <a:rPr lang="en-US" sz="1200" b="0" kern="0" dirty="0">
                <a:solidFill>
                  <a:srgbClr val="191C1D"/>
                </a:solidFill>
                <a:latin typeface="Avenir"/>
                <a:cs typeface="Calibri" pitchFamily="34" charset="0"/>
              </a:rPr>
              <a:t>Institute for Health Care Improvement (</a:t>
            </a:r>
            <a:r>
              <a:rPr lang="en-US" sz="1200" b="0" kern="0" dirty="0" err="1">
                <a:solidFill>
                  <a:srgbClr val="191C1D"/>
                </a:solidFill>
                <a:latin typeface="Avenir"/>
                <a:cs typeface="Calibri" pitchFamily="34" charset="0"/>
              </a:rPr>
              <a:t>IHI</a:t>
            </a:r>
            <a:r>
              <a:rPr lang="en-US" sz="1200" b="0" kern="0" dirty="0">
                <a:solidFill>
                  <a:srgbClr val="191C1D"/>
                </a:solidFill>
                <a:latin typeface="Avenir"/>
                <a:cs typeface="Calibri" pitchFamily="34" charset="0"/>
              </a:rPr>
              <a:t>)</a:t>
            </a:r>
          </a:p>
          <a:p>
            <a:pPr marL="0" indent="0" eaLnBrk="0" fontAlgn="base" hangingPunct="0">
              <a:buSzPct val="80000"/>
              <a:buNone/>
            </a:pPr>
            <a:r>
              <a:rPr lang="en-US" sz="1200" b="0" kern="0" dirty="0">
                <a:solidFill>
                  <a:srgbClr val="191C1D"/>
                </a:solidFill>
                <a:latin typeface="Avenir"/>
                <a:cs typeface="Calibri" pitchFamily="34" charset="0"/>
              </a:rPr>
              <a:t>Boston, MA </a:t>
            </a:r>
          </a:p>
          <a:p>
            <a:pPr marL="0" lvl="0" indent="0" algn="l" rtl="0">
              <a:spcBef>
                <a:spcPts val="0"/>
              </a:spcBef>
              <a:spcAft>
                <a:spcPts val="0"/>
              </a:spcAft>
              <a:buSzPts val="880"/>
              <a:buNone/>
            </a:pPr>
            <a:endParaRPr lang="en-US" sz="1200" dirty="0">
              <a:solidFill>
                <a:srgbClr val="0033CC"/>
              </a:solidFill>
              <a:latin typeface="Calibri" panose="020F0502020204030204" pitchFamily="34" charset="0"/>
            </a:endParaRPr>
          </a:p>
        </p:txBody>
      </p:sp>
      <p:sp>
        <p:nvSpPr>
          <p:cNvPr id="7" name="Google Shape;190;p2">
            <a:extLst>
              <a:ext uri="{FF2B5EF4-FFF2-40B4-BE49-F238E27FC236}">
                <a16:creationId xmlns:a16="http://schemas.microsoft.com/office/drawing/2014/main" id="{3E652DE6-5D52-473B-9FA0-EDC0FD5CF000}"/>
              </a:ext>
            </a:extLst>
          </p:cNvPr>
          <p:cNvSpPr txBox="1">
            <a:spLocks/>
          </p:cNvSpPr>
          <p:nvPr/>
        </p:nvSpPr>
        <p:spPr bwMode="auto">
          <a:xfrm>
            <a:off x="1112468" y="1259909"/>
            <a:ext cx="2628900" cy="742950"/>
          </a:xfrm>
          <a:prstGeom prst="rect">
            <a:avLst/>
          </a:prstGeom>
          <a:noFill/>
          <a:ln w="9525">
            <a:noFill/>
            <a:miter lim="800000"/>
            <a:headEnd/>
            <a:tailEnd/>
          </a:ln>
        </p:spPr>
        <p:txBody>
          <a:bodyPr spcFirstLastPara="1" vert="horz" wrap="square" lIns="45700" tIns="46025" rIns="45700" bIns="46025" numCol="1" anchor="t" anchorCtr="0" compatLnSpc="1">
            <a:prstTxWarp prst="textNoShape">
              <a:avLst/>
            </a:prstTxWarp>
            <a:noAutofit/>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indent="0">
              <a:spcBef>
                <a:spcPts val="0"/>
              </a:spcBef>
              <a:spcAft>
                <a:spcPts val="0"/>
              </a:spcAft>
              <a:buSzPts val="880"/>
              <a:buNone/>
            </a:pPr>
            <a:r>
              <a:rPr lang="en-US" sz="1400" kern="0" dirty="0"/>
              <a:t>Alina Sibley, </a:t>
            </a:r>
            <a:r>
              <a:rPr lang="en-US" sz="1400" kern="0" dirty="0" err="1"/>
              <a:t>CNP</a:t>
            </a:r>
            <a:r>
              <a:rPr lang="en-US" sz="1400" kern="0" dirty="0"/>
              <a:t> </a:t>
            </a:r>
          </a:p>
          <a:p>
            <a:pPr marL="0" marR="0" indent="0">
              <a:spcBef>
                <a:spcPts val="0"/>
              </a:spcBef>
              <a:spcAft>
                <a:spcPts val="0"/>
              </a:spcAft>
              <a:buSzPts val="880"/>
              <a:buNone/>
            </a:pPr>
            <a:r>
              <a:rPr lang="en-US" sz="1200" b="0" kern="0" dirty="0">
                <a:solidFill>
                  <a:srgbClr val="000000"/>
                </a:solidFill>
              </a:rPr>
              <a:t>Team Lead for Geri-Pal Home Care</a:t>
            </a:r>
          </a:p>
          <a:p>
            <a:pPr marL="0" marR="0" indent="0">
              <a:spcBef>
                <a:spcPts val="0"/>
              </a:spcBef>
              <a:spcAft>
                <a:spcPts val="0"/>
              </a:spcAft>
              <a:buNone/>
            </a:pPr>
            <a:r>
              <a:rPr lang="en-US" sz="1200" b="0" kern="0" dirty="0">
                <a:solidFill>
                  <a:srgbClr val="000000"/>
                </a:solidFill>
              </a:rPr>
              <a:t>Baystate Health, Springfield, MA</a:t>
            </a:r>
            <a:endParaRPr lang="en-US" sz="2000" kern="0" dirty="0"/>
          </a:p>
        </p:txBody>
      </p:sp>
      <p:sp>
        <p:nvSpPr>
          <p:cNvPr id="8" name="Google Shape;190;p2">
            <a:extLst>
              <a:ext uri="{FF2B5EF4-FFF2-40B4-BE49-F238E27FC236}">
                <a16:creationId xmlns:a16="http://schemas.microsoft.com/office/drawing/2014/main" id="{ACBAEB52-B81B-49CB-B6C4-43645C27B8A2}"/>
              </a:ext>
            </a:extLst>
          </p:cNvPr>
          <p:cNvSpPr txBox="1">
            <a:spLocks/>
          </p:cNvSpPr>
          <p:nvPr/>
        </p:nvSpPr>
        <p:spPr bwMode="auto">
          <a:xfrm>
            <a:off x="4190402" y="1201905"/>
            <a:ext cx="4561780" cy="884815"/>
          </a:xfrm>
          <a:prstGeom prst="rect">
            <a:avLst/>
          </a:prstGeom>
          <a:noFill/>
          <a:ln w="9525">
            <a:noFill/>
            <a:miter lim="800000"/>
            <a:headEnd/>
            <a:tailEnd/>
          </a:ln>
        </p:spPr>
        <p:txBody>
          <a:bodyPr spcFirstLastPara="1" vert="horz" wrap="square" lIns="45700" tIns="46025" rIns="45700" bIns="46025" numCol="1" anchor="t" anchorCtr="0" compatLnSpc="1">
            <a:prstTxWarp prst="textNoShape">
              <a:avLst/>
            </a:prstTxWarp>
            <a:noAutofit/>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indent="0">
              <a:lnSpc>
                <a:spcPct val="109090"/>
              </a:lnSpc>
              <a:spcBef>
                <a:spcPts val="0"/>
              </a:spcBef>
              <a:spcAft>
                <a:spcPts val="0"/>
              </a:spcAft>
              <a:buSzPts val="880"/>
              <a:buNone/>
            </a:pPr>
            <a:r>
              <a:rPr lang="en-US" sz="1400" kern="0" dirty="0"/>
              <a:t>Christopher Wight, </a:t>
            </a:r>
            <a:r>
              <a:rPr lang="en-US" sz="1400" kern="0" dirty="0" err="1"/>
              <a:t>LICSW</a:t>
            </a:r>
            <a:endParaRPr lang="en-US" sz="1400" kern="0" dirty="0"/>
          </a:p>
          <a:p>
            <a:pPr marL="0" marR="0" indent="0">
              <a:lnSpc>
                <a:spcPct val="109090"/>
              </a:lnSpc>
              <a:spcBef>
                <a:spcPts val="0"/>
              </a:spcBef>
              <a:spcAft>
                <a:spcPts val="0"/>
              </a:spcAft>
              <a:buSzPts val="880"/>
              <a:buNone/>
            </a:pPr>
            <a:r>
              <a:rPr lang="en-US" sz="1200" b="0" kern="0" dirty="0">
                <a:solidFill>
                  <a:srgbClr val="191C1D"/>
                </a:solidFill>
              </a:rPr>
              <a:t>Clinical Social Worker, Dementia Care Collaborative</a:t>
            </a:r>
            <a:br>
              <a:rPr lang="en-US" sz="1200" b="0" kern="0" dirty="0">
                <a:solidFill>
                  <a:srgbClr val="191C1D"/>
                </a:solidFill>
              </a:rPr>
            </a:br>
            <a:r>
              <a:rPr lang="en-US" sz="1200" b="0" kern="0" dirty="0">
                <a:solidFill>
                  <a:srgbClr val="191C1D"/>
                </a:solidFill>
              </a:rPr>
              <a:t>Division of Palliative Care &amp; Geriatric Medicine, </a:t>
            </a:r>
            <a:br>
              <a:rPr lang="en-US" sz="1200" b="0" kern="0" dirty="0">
                <a:solidFill>
                  <a:srgbClr val="191C1D"/>
                </a:solidFill>
              </a:rPr>
            </a:br>
            <a:r>
              <a:rPr lang="en-US" sz="1200" b="0" kern="0" dirty="0">
                <a:solidFill>
                  <a:srgbClr val="191C1D"/>
                </a:solidFill>
              </a:rPr>
              <a:t>Massachusetts General Hospital (</a:t>
            </a:r>
            <a:r>
              <a:rPr lang="en-US" sz="1200" b="0" kern="0" dirty="0" err="1">
                <a:solidFill>
                  <a:srgbClr val="191C1D"/>
                </a:solidFill>
              </a:rPr>
              <a:t>MGH</a:t>
            </a:r>
            <a:r>
              <a:rPr lang="en-US" sz="1200" b="0" kern="0" dirty="0">
                <a:solidFill>
                  <a:srgbClr val="191C1D"/>
                </a:solidFill>
              </a:rPr>
              <a:t>), Boston, MA</a:t>
            </a:r>
            <a:endParaRPr lang="en-US" sz="1200" kern="0" dirty="0"/>
          </a:p>
          <a:p>
            <a:pPr marL="0" indent="0">
              <a:lnSpc>
                <a:spcPct val="109090"/>
              </a:lnSpc>
              <a:buSzPts val="880"/>
              <a:buFont typeface="Wingdings" pitchFamily="2" charset="2"/>
              <a:buNone/>
            </a:pPr>
            <a:endParaRPr lang="en-US" sz="1200" b="0" kern="0" dirty="0">
              <a:solidFill>
                <a:srgbClr val="000000"/>
              </a:solidFill>
            </a:endParaRPr>
          </a:p>
          <a:p>
            <a:pPr marL="0" indent="0">
              <a:spcBef>
                <a:spcPts val="0"/>
              </a:spcBef>
              <a:spcAft>
                <a:spcPts val="0"/>
              </a:spcAft>
              <a:buSzPts val="960"/>
              <a:buFont typeface="Wingdings" pitchFamily="2" charset="2"/>
              <a:buNone/>
            </a:pPr>
            <a:endParaRPr lang="en-US" sz="1200" kern="0" dirty="0">
              <a:solidFill>
                <a:srgbClr val="0033CC"/>
              </a:solidFill>
            </a:endParaRPr>
          </a:p>
          <a:p>
            <a:pPr marL="0" indent="0">
              <a:spcBef>
                <a:spcPts val="0"/>
              </a:spcBef>
              <a:spcAft>
                <a:spcPts val="0"/>
              </a:spcAft>
              <a:buSzPts val="1120"/>
              <a:buFont typeface="Wingdings" pitchFamily="2" charset="2"/>
              <a:buNone/>
            </a:pPr>
            <a:endParaRPr lang="en-US" sz="1400" b="0" kern="0" dirty="0">
              <a:latin typeface="Arial"/>
              <a:ea typeface="Arial"/>
              <a:cs typeface="Arial"/>
              <a:sym typeface="Arial"/>
            </a:endParaRPr>
          </a:p>
          <a:p>
            <a:pPr marL="0" indent="0">
              <a:spcBef>
                <a:spcPts val="0"/>
              </a:spcBef>
              <a:spcAft>
                <a:spcPts val="0"/>
              </a:spcAft>
              <a:buSzPts val="1440"/>
              <a:buFont typeface="Wingdings" pitchFamily="2" charset="2"/>
              <a:buNone/>
            </a:pPr>
            <a:endParaRPr lang="en-US" sz="1200" kern="0" dirty="0">
              <a:solidFill>
                <a:srgbClr val="000000"/>
              </a:solidFill>
            </a:endParaRPr>
          </a:p>
        </p:txBody>
      </p:sp>
      <p:sp>
        <p:nvSpPr>
          <p:cNvPr id="9" name="TextBox 8">
            <a:extLst>
              <a:ext uri="{FF2B5EF4-FFF2-40B4-BE49-F238E27FC236}">
                <a16:creationId xmlns:a16="http://schemas.microsoft.com/office/drawing/2014/main" id="{E43AEAEA-52CE-450E-9810-AF61D72B3A30}"/>
              </a:ext>
            </a:extLst>
          </p:cNvPr>
          <p:cNvSpPr txBox="1"/>
          <p:nvPr/>
        </p:nvSpPr>
        <p:spPr>
          <a:xfrm>
            <a:off x="3342968" y="924906"/>
            <a:ext cx="1417290" cy="276999"/>
          </a:xfrm>
          <a:prstGeom prst="rect">
            <a:avLst/>
          </a:prstGeom>
        </p:spPr>
        <p:txBody>
          <a:bodyPr wrap="square" rtlCol="0">
            <a:spAutoFit/>
          </a:bodyPr>
          <a:lstStyle/>
          <a:p>
            <a:r>
              <a:rPr lang="en-US" sz="1200" b="1" u="sng" dirty="0">
                <a:effectLst/>
                <a:latin typeface="+mj-lt"/>
              </a:rPr>
              <a:t>Team Co-Leads</a:t>
            </a:r>
          </a:p>
        </p:txBody>
      </p:sp>
      <p:sp>
        <p:nvSpPr>
          <p:cNvPr id="10" name="Rectangle 3">
            <a:extLst>
              <a:ext uri="{FF2B5EF4-FFF2-40B4-BE49-F238E27FC236}">
                <a16:creationId xmlns:a16="http://schemas.microsoft.com/office/drawing/2014/main" id="{5DDEAF06-45CA-4060-8A44-F408F5ABF9AC}"/>
              </a:ext>
            </a:extLst>
          </p:cNvPr>
          <p:cNvSpPr>
            <a:spLocks noChangeArrowheads="1"/>
          </p:cNvSpPr>
          <p:nvPr/>
        </p:nvSpPr>
        <p:spPr bwMode="white">
          <a:xfrm>
            <a:off x="718143" y="14234"/>
            <a:ext cx="6944519" cy="884815"/>
          </a:xfrm>
          <a:prstGeom prst="rect">
            <a:avLst/>
          </a:prstGeom>
          <a:noFill/>
          <a:ln w="9525">
            <a:noFill/>
            <a:miter lim="800000"/>
            <a:headEnd/>
            <a:tailEnd/>
          </a:ln>
        </p:spPr>
        <p:txBody>
          <a:bodyPr lIns="64008" tIns="32004" rIns="64008" bIns="32004" anchor="ctr"/>
          <a:lstStyle/>
          <a:p>
            <a:pPr fontAlgn="base">
              <a:spcBef>
                <a:spcPct val="0"/>
              </a:spcBef>
            </a:pPr>
            <a:r>
              <a:rPr lang="en-US" sz="2400" b="1" dirty="0">
                <a:solidFill>
                  <a:srgbClr val="FFC000"/>
                </a:solidFill>
                <a:latin typeface="Calibri" pitchFamily="34" charset="0"/>
              </a:rPr>
              <a:t>4. Innovative Dementia Care Models: New Team on</a:t>
            </a:r>
          </a:p>
          <a:p>
            <a:pPr fontAlgn="base">
              <a:spcBef>
                <a:spcPct val="0"/>
              </a:spcBef>
            </a:pPr>
            <a:r>
              <a:rPr lang="en-US" sz="2400" b="1" dirty="0">
                <a:solidFill>
                  <a:srgbClr val="FFC000"/>
                </a:solidFill>
                <a:latin typeface="Calibri" pitchFamily="34" charset="0"/>
              </a:rPr>
              <a:t>    Interprofessional Dementia Care </a:t>
            </a:r>
            <a:r>
              <a:rPr lang="en-US" sz="2400" b="1" i="1" kern="0" dirty="0">
                <a:solidFill>
                  <a:srgbClr val="FFC000"/>
                </a:solidFill>
                <a:latin typeface="Calibri" panose="020F0502020204030204" pitchFamily="34" charset="0"/>
                <a:cs typeface="Calibri" panose="020F0502020204030204" pitchFamily="34" charset="0"/>
              </a:rPr>
              <a:t>(5 min)</a:t>
            </a:r>
            <a:endParaRPr lang="en-US" sz="2400" b="1" dirty="0">
              <a:solidFill>
                <a:srgbClr val="FFC000"/>
              </a:solidFill>
              <a:latin typeface="Calibri" pitchFamily="34" charset="0"/>
            </a:endParaRPr>
          </a:p>
        </p:txBody>
      </p:sp>
    </p:spTree>
    <p:extLst>
      <p:ext uri="{BB962C8B-B14F-4D97-AF65-F5344CB8AC3E}">
        <p14:creationId xmlns:p14="http://schemas.microsoft.com/office/powerpoint/2010/main" val="36191496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81;p1">
            <a:extLst>
              <a:ext uri="{FF2B5EF4-FFF2-40B4-BE49-F238E27FC236}">
                <a16:creationId xmlns:a16="http://schemas.microsoft.com/office/drawing/2014/main" id="{71C909EA-388F-44A1-A7BC-F7733104EFEE}"/>
              </a:ext>
            </a:extLst>
          </p:cNvPr>
          <p:cNvSpPr txBox="1"/>
          <p:nvPr/>
        </p:nvSpPr>
        <p:spPr>
          <a:xfrm>
            <a:off x="578807" y="1769336"/>
            <a:ext cx="7090354" cy="1082307"/>
          </a:xfrm>
          <a:prstGeom prst="rect">
            <a:avLst/>
          </a:prstGeom>
          <a:noFill/>
          <a:ln>
            <a:noFill/>
          </a:ln>
        </p:spPr>
        <p:txBody>
          <a:bodyPr spcFirstLastPara="1" wrap="square" lIns="91425" tIns="45700" rIns="91425" bIns="45700" anchor="t" anchorCtr="0">
            <a:spAutoFit/>
          </a:bodyPr>
          <a:lstStyle/>
          <a:p>
            <a:pPr algn="ctr">
              <a:spcAft>
                <a:spcPts val="1000"/>
              </a:spcAft>
            </a:pPr>
            <a:r>
              <a:rPr lang="en-US" sz="2800" b="1" dirty="0">
                <a:solidFill>
                  <a:srgbClr val="000099"/>
                </a:solidFill>
                <a:latin typeface="Calibri" panose="020F0502020204030204" pitchFamily="34" charset="0"/>
                <a:cs typeface="Calibri" panose="020F0502020204030204" pitchFamily="34" charset="0"/>
              </a:rPr>
              <a:t>Innovative Dementia Care Models: Presentation </a:t>
            </a:r>
            <a:r>
              <a:rPr lang="en-US" sz="2800" b="1" i="1" dirty="0">
                <a:solidFill>
                  <a:srgbClr val="000099"/>
                </a:solidFill>
                <a:latin typeface="Calibri" panose="020F0502020204030204" pitchFamily="34" charset="0"/>
                <a:cs typeface="Calibri" panose="020F0502020204030204" pitchFamily="34" charset="0"/>
              </a:rPr>
              <a:t>(15 min) </a:t>
            </a:r>
            <a:r>
              <a:rPr lang="en-US" sz="2800" b="1" dirty="0">
                <a:solidFill>
                  <a:srgbClr val="000099"/>
                </a:solidFill>
                <a:latin typeface="Calibri" panose="020F0502020204030204" pitchFamily="34" charset="0"/>
                <a:cs typeface="Calibri" panose="020F0502020204030204" pitchFamily="34" charset="0"/>
              </a:rPr>
              <a:t>&amp; Discussion </a:t>
            </a:r>
            <a:r>
              <a:rPr lang="en-US" sz="2800" b="1" i="1" dirty="0">
                <a:solidFill>
                  <a:srgbClr val="000099"/>
                </a:solidFill>
                <a:latin typeface="Calibri" panose="020F0502020204030204" pitchFamily="34" charset="0"/>
                <a:cs typeface="Calibri" panose="020F0502020204030204" pitchFamily="34" charset="0"/>
              </a:rPr>
              <a:t>(15 min)</a:t>
            </a:r>
          </a:p>
        </p:txBody>
      </p:sp>
      <p:sp>
        <p:nvSpPr>
          <p:cNvPr id="6" name="TextBox 5">
            <a:extLst>
              <a:ext uri="{FF2B5EF4-FFF2-40B4-BE49-F238E27FC236}">
                <a16:creationId xmlns:a16="http://schemas.microsoft.com/office/drawing/2014/main" id="{39294C0F-EC05-40E3-986E-28756EFF2F09}"/>
              </a:ext>
            </a:extLst>
          </p:cNvPr>
          <p:cNvSpPr txBox="1"/>
          <p:nvPr/>
        </p:nvSpPr>
        <p:spPr>
          <a:xfrm>
            <a:off x="2112638" y="3186051"/>
            <a:ext cx="6234947" cy="1453347"/>
          </a:xfrm>
          <a:prstGeom prst="rect">
            <a:avLst/>
          </a:prstGeom>
          <a:noFill/>
        </p:spPr>
        <p:txBody>
          <a:bodyPr wrap="square">
            <a:spAutoFit/>
          </a:bodyPr>
          <a:lstStyle/>
          <a:p>
            <a:pPr marL="0" indent="0">
              <a:lnSpc>
                <a:spcPct val="109090"/>
              </a:lnSpc>
              <a:spcBef>
                <a:spcPts val="0"/>
              </a:spcBef>
              <a:spcAft>
                <a:spcPts val="0"/>
              </a:spcAft>
              <a:buSzPts val="880"/>
              <a:buFont typeface="Wingdings" pitchFamily="2" charset="2"/>
              <a:buNone/>
            </a:pPr>
            <a:r>
              <a:rPr lang="en-US" sz="1600" b="1" kern="0" dirty="0">
                <a:latin typeface="Calibri" panose="020F0502020204030204" pitchFamily="34" charset="0"/>
                <a:cs typeface="Calibri" panose="020F0502020204030204" pitchFamily="34" charset="0"/>
              </a:rPr>
              <a:t>Stephen Bonasera, MD, PhD</a:t>
            </a:r>
          </a:p>
          <a:p>
            <a:pPr marL="0" marR="0" indent="0">
              <a:lnSpc>
                <a:spcPct val="109090"/>
              </a:lnSpc>
              <a:spcBef>
                <a:spcPts val="0"/>
              </a:spcBef>
              <a:spcAft>
                <a:spcPts val="0"/>
              </a:spcAft>
              <a:buSzPts val="880"/>
              <a:buNone/>
            </a:pPr>
            <a:r>
              <a:rPr lang="en-US" sz="1600" b="0" kern="0" dirty="0">
                <a:solidFill>
                  <a:srgbClr val="191C1D"/>
                </a:solidFill>
                <a:latin typeface="Calibri" panose="020F0502020204030204" pitchFamily="34" charset="0"/>
                <a:cs typeface="Calibri" panose="020F0502020204030204" pitchFamily="34" charset="0"/>
              </a:rPr>
              <a:t>Chief, Division of Geriatrics &amp; Palliative Care</a:t>
            </a:r>
          </a:p>
          <a:p>
            <a:pPr marL="0" marR="0" indent="0">
              <a:lnSpc>
                <a:spcPct val="109090"/>
              </a:lnSpc>
              <a:spcBef>
                <a:spcPts val="0"/>
              </a:spcBef>
              <a:spcAft>
                <a:spcPts val="0"/>
              </a:spcAft>
              <a:buSzPts val="880"/>
              <a:buNone/>
            </a:pPr>
            <a:r>
              <a:rPr lang="en-US" sz="1600" b="0" kern="0" dirty="0">
                <a:solidFill>
                  <a:srgbClr val="191C1D"/>
                </a:solidFill>
                <a:latin typeface="Calibri" panose="020F0502020204030204" pitchFamily="34" charset="0"/>
                <a:cs typeface="Calibri" panose="020F0502020204030204" pitchFamily="34" charset="0"/>
              </a:rPr>
              <a:t>Medical Director, Baystate Memory Assessment and Care Clinic</a:t>
            </a:r>
          </a:p>
          <a:p>
            <a:pPr marL="0" marR="0" indent="0">
              <a:lnSpc>
                <a:spcPct val="109090"/>
              </a:lnSpc>
              <a:spcBef>
                <a:spcPts val="0"/>
              </a:spcBef>
              <a:spcAft>
                <a:spcPts val="0"/>
              </a:spcAft>
              <a:buSzPts val="880"/>
              <a:buNone/>
            </a:pPr>
            <a:r>
              <a:rPr lang="en-US" sz="1600" b="0" kern="0" dirty="0">
                <a:solidFill>
                  <a:srgbClr val="191C1D"/>
                </a:solidFill>
                <a:latin typeface="Calibri" panose="020F0502020204030204" pitchFamily="34" charset="0"/>
                <a:cs typeface="Calibri" panose="020F0502020204030204" pitchFamily="34" charset="0"/>
              </a:rPr>
              <a:t>Department of Medicine</a:t>
            </a:r>
          </a:p>
          <a:p>
            <a:pPr marL="0" marR="0" indent="0">
              <a:lnSpc>
                <a:spcPct val="109090"/>
              </a:lnSpc>
              <a:spcBef>
                <a:spcPts val="0"/>
              </a:spcBef>
              <a:spcAft>
                <a:spcPts val="0"/>
              </a:spcAft>
              <a:buSzPts val="880"/>
              <a:buNone/>
            </a:pPr>
            <a:r>
              <a:rPr lang="en-US" sz="1600" b="0" kern="0" dirty="0">
                <a:solidFill>
                  <a:srgbClr val="191C1D"/>
                </a:solidFill>
                <a:latin typeface="Calibri" panose="020F0502020204030204" pitchFamily="34" charset="0"/>
                <a:cs typeface="Calibri" panose="020F0502020204030204" pitchFamily="34" charset="0"/>
              </a:rPr>
              <a:t>Baystate Medical Center, Springfield MA</a:t>
            </a:r>
          </a:p>
        </p:txBody>
      </p:sp>
      <p:sp>
        <p:nvSpPr>
          <p:cNvPr id="7" name="Rectangle 3">
            <a:extLst>
              <a:ext uri="{FF2B5EF4-FFF2-40B4-BE49-F238E27FC236}">
                <a16:creationId xmlns:a16="http://schemas.microsoft.com/office/drawing/2014/main" id="{FEBFB299-0EDD-4ED2-AEAC-6B59839CBA45}"/>
              </a:ext>
            </a:extLst>
          </p:cNvPr>
          <p:cNvSpPr>
            <a:spLocks noChangeArrowheads="1"/>
          </p:cNvSpPr>
          <p:nvPr/>
        </p:nvSpPr>
        <p:spPr bwMode="white">
          <a:xfrm>
            <a:off x="754114" y="21479"/>
            <a:ext cx="5930148" cy="815495"/>
          </a:xfrm>
          <a:prstGeom prst="rect">
            <a:avLst/>
          </a:prstGeom>
          <a:noFill/>
          <a:ln w="9525">
            <a:noFill/>
            <a:miter lim="800000"/>
            <a:headEnd/>
            <a:tailEnd/>
          </a:ln>
        </p:spPr>
        <p:txBody>
          <a:bodyPr lIns="64008" tIns="32004" rIns="64008" bIns="32004" anchor="ctr"/>
          <a:lstStyle/>
          <a:p>
            <a:pPr algn="ctr" fontAlgn="base">
              <a:spcBef>
                <a:spcPct val="0"/>
              </a:spcBef>
            </a:pPr>
            <a:r>
              <a:rPr lang="en-US" sz="2400" b="1" dirty="0">
                <a:solidFill>
                  <a:srgbClr val="FFC000"/>
                </a:solidFill>
                <a:latin typeface="Calibri" pitchFamily="34" charset="0"/>
              </a:rPr>
              <a:t>4. Innovative Dementia Care Models </a:t>
            </a:r>
            <a:r>
              <a:rPr lang="en-US" sz="2400" b="1" i="1" dirty="0">
                <a:solidFill>
                  <a:srgbClr val="FFC000"/>
                </a:solidFill>
                <a:latin typeface="Calibri" pitchFamily="34" charset="0"/>
              </a:rPr>
              <a:t>(30 min)</a:t>
            </a:r>
          </a:p>
        </p:txBody>
      </p:sp>
    </p:spTree>
    <p:extLst>
      <p:ext uri="{BB962C8B-B14F-4D97-AF65-F5344CB8AC3E}">
        <p14:creationId xmlns:p14="http://schemas.microsoft.com/office/powerpoint/2010/main" val="20538598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 descr="Picture 2"/>
          <p:cNvPicPr>
            <a:picLocks noChangeAspect="1"/>
          </p:cNvPicPr>
          <p:nvPr/>
        </p:nvPicPr>
        <p:blipFill>
          <a:blip r:embed="rId2"/>
          <a:stretch>
            <a:fillRect/>
          </a:stretch>
        </p:blipFill>
        <p:spPr>
          <a:xfrm>
            <a:off x="5386744" y="1777438"/>
            <a:ext cx="3311752" cy="3810542"/>
          </a:xfrm>
          <a:prstGeom prst="rect">
            <a:avLst/>
          </a:prstGeom>
          <a:ln w="12700">
            <a:miter lim="400000"/>
          </a:ln>
        </p:spPr>
      </p:pic>
      <p:sp>
        <p:nvSpPr>
          <p:cNvPr id="215" name="TextBox 5"/>
          <p:cNvSpPr txBox="1"/>
          <p:nvPr/>
        </p:nvSpPr>
        <p:spPr>
          <a:xfrm>
            <a:off x="318684" y="1226232"/>
            <a:ext cx="4853084" cy="51167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34290" bIns="34290">
            <a:spAutoFit/>
          </a:bodyPr>
          <a:lstStyle/>
          <a:p>
            <a:pPr marL="214313" indent="-214313">
              <a:buSzPct val="100000"/>
              <a:buFont typeface="Arial"/>
              <a:buChar char="•"/>
              <a:defRPr sz="3600">
                <a:solidFill>
                  <a:srgbClr val="000000"/>
                </a:solidFill>
                <a:latin typeface="Calibri"/>
                <a:ea typeface="Calibri"/>
                <a:cs typeface="Calibri"/>
                <a:sym typeface="Calibri"/>
              </a:defRPr>
            </a:pPr>
            <a:r>
              <a:rPr sz="2000" dirty="0"/>
              <a:t>Providing care for elders is well documented for </a:t>
            </a:r>
            <a:r>
              <a:rPr sz="2000" i="1" dirty="0"/>
              <a:t>H. sapiens </a:t>
            </a:r>
            <a:r>
              <a:rPr sz="2000" dirty="0"/>
              <a:t>and </a:t>
            </a:r>
            <a:r>
              <a:rPr sz="2000" i="1" dirty="0"/>
              <a:t>H. </a:t>
            </a:r>
            <a:r>
              <a:rPr sz="2000" i="1" dirty="0" err="1"/>
              <a:t>neanderthalis</a:t>
            </a:r>
            <a:r>
              <a:rPr sz="2000" dirty="0"/>
              <a:t>; cetaceans and elephants have also been observed to provide care for elder members of their pod/family</a:t>
            </a:r>
          </a:p>
          <a:p>
            <a:pPr marL="214313" indent="-214313">
              <a:buSzPct val="100000"/>
              <a:buFont typeface="Arial"/>
              <a:buChar char="•"/>
              <a:defRPr sz="3600">
                <a:solidFill>
                  <a:srgbClr val="000000"/>
                </a:solidFill>
                <a:latin typeface="Calibri"/>
                <a:ea typeface="Calibri"/>
                <a:cs typeface="Calibri"/>
                <a:sym typeface="Calibri"/>
              </a:defRPr>
            </a:pPr>
            <a:endParaRPr sz="1600" dirty="0"/>
          </a:p>
          <a:p>
            <a:pPr marL="214313" indent="-214313">
              <a:buSzPct val="100000"/>
              <a:buFont typeface="Arial"/>
              <a:buChar char="•"/>
              <a:defRPr sz="3600">
                <a:solidFill>
                  <a:srgbClr val="000000"/>
                </a:solidFill>
                <a:latin typeface="Calibri"/>
                <a:ea typeface="Calibri"/>
                <a:cs typeface="Calibri"/>
                <a:sym typeface="Calibri"/>
              </a:defRPr>
            </a:pPr>
            <a:r>
              <a:rPr sz="2000" dirty="0"/>
              <a:t>First recorded mentions in the Epic of Gilgamesh, 2100 BC</a:t>
            </a:r>
          </a:p>
          <a:p>
            <a:pPr marL="214313" indent="-214313">
              <a:buSzPct val="100000"/>
              <a:buFont typeface="Arial"/>
              <a:buChar char="•"/>
              <a:defRPr sz="3600">
                <a:solidFill>
                  <a:srgbClr val="000000"/>
                </a:solidFill>
                <a:latin typeface="Calibri"/>
                <a:ea typeface="Calibri"/>
                <a:cs typeface="Calibri"/>
                <a:sym typeface="Calibri"/>
              </a:defRPr>
            </a:pPr>
            <a:endParaRPr sz="1600" dirty="0"/>
          </a:p>
          <a:p>
            <a:pPr marL="214313" indent="-214313">
              <a:buSzPct val="100000"/>
              <a:buFont typeface="Arial"/>
              <a:buChar char="•"/>
              <a:defRPr sz="3600">
                <a:solidFill>
                  <a:srgbClr val="000000"/>
                </a:solidFill>
                <a:latin typeface="Calibri"/>
                <a:ea typeface="Calibri"/>
                <a:cs typeface="Calibri"/>
                <a:sym typeface="Calibri"/>
              </a:defRPr>
            </a:pPr>
            <a:r>
              <a:rPr sz="2000" dirty="0"/>
              <a:t>15.7 million adult family caregivers care for someone who has Alzheimer's disease or other dementia</a:t>
            </a:r>
          </a:p>
          <a:p>
            <a:pPr>
              <a:buSzPct val="100000"/>
              <a:defRPr sz="3600">
                <a:solidFill>
                  <a:srgbClr val="000000"/>
                </a:solidFill>
                <a:latin typeface="Calibri"/>
                <a:ea typeface="Calibri"/>
                <a:cs typeface="Calibri"/>
                <a:sym typeface="Calibri"/>
              </a:defRPr>
            </a:pPr>
            <a:endParaRPr sz="1600" dirty="0"/>
          </a:p>
          <a:p>
            <a:pPr marL="214313" indent="-214313">
              <a:buSzPct val="100000"/>
              <a:buFont typeface="Arial"/>
              <a:buChar char="•"/>
              <a:defRPr sz="3600">
                <a:solidFill>
                  <a:srgbClr val="000000"/>
                </a:solidFill>
                <a:latin typeface="Calibri"/>
                <a:ea typeface="Calibri"/>
                <a:cs typeface="Calibri"/>
                <a:sym typeface="Calibri"/>
              </a:defRPr>
            </a:pPr>
            <a:r>
              <a:rPr sz="2000" dirty="0"/>
              <a:t>The economic value of the care provided by unpaid caregivers of those with Alzheimer's disease or other dementias was $217.7 billion in 2014</a:t>
            </a:r>
          </a:p>
        </p:txBody>
      </p:sp>
      <p:sp>
        <p:nvSpPr>
          <p:cNvPr id="216" name="TextBox 6"/>
          <p:cNvSpPr txBox="1"/>
          <p:nvPr/>
        </p:nvSpPr>
        <p:spPr>
          <a:xfrm>
            <a:off x="318684" y="6566537"/>
            <a:ext cx="2555508" cy="1731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34290" bIns="34290">
            <a:spAutoFit/>
          </a:bodyPr>
          <a:lstStyle>
            <a:lvl1pPr algn="l" defTabSz="1828800">
              <a:defRPr>
                <a:solidFill>
                  <a:srgbClr val="000000"/>
                </a:solidFill>
                <a:latin typeface="Calibri"/>
                <a:ea typeface="Calibri"/>
                <a:cs typeface="Calibri"/>
                <a:sym typeface="Calibri"/>
              </a:defRPr>
            </a:lvl1pPr>
          </a:lstStyle>
          <a:p>
            <a:r>
              <a:rPr sz="675" dirty="0"/>
              <a:t>Alzheimer's Association. 2015 Alzheimer's Disease Facts and Figures</a:t>
            </a:r>
          </a:p>
        </p:txBody>
      </p:sp>
      <p:sp>
        <p:nvSpPr>
          <p:cNvPr id="3" name="TextBox 2">
            <a:extLst>
              <a:ext uri="{FF2B5EF4-FFF2-40B4-BE49-F238E27FC236}">
                <a16:creationId xmlns:a16="http://schemas.microsoft.com/office/drawing/2014/main" id="{701D570D-8E0B-4039-A81E-C0AD8597D435}"/>
              </a:ext>
            </a:extLst>
          </p:cNvPr>
          <p:cNvSpPr txBox="1"/>
          <p:nvPr/>
        </p:nvSpPr>
        <p:spPr>
          <a:xfrm>
            <a:off x="864224" y="213647"/>
            <a:ext cx="1760162" cy="461665"/>
          </a:xfrm>
          <a:prstGeom prst="rect">
            <a:avLst/>
          </a:prstGeom>
        </p:spPr>
        <p:txBody>
          <a:bodyPr wrap="none" rtlCol="0">
            <a:spAutoFit/>
          </a:bodyPr>
          <a:lstStyle/>
          <a:p>
            <a:pPr marL="0" indent="0">
              <a:buFont typeface="Wingdings" pitchFamily="2" charset="2"/>
              <a:buNone/>
            </a:pPr>
            <a:r>
              <a:rPr lang="en-US" sz="2400" b="1" dirty="0">
                <a:solidFill>
                  <a:srgbClr val="FFC000"/>
                </a:solidFill>
                <a:latin typeface="Calibri" pitchFamily="34" charset="0"/>
              </a:rPr>
              <a:t>Caregiving…</a:t>
            </a:r>
            <a:endParaRPr lang="en-US" sz="2400" dirty="0">
              <a:solidFill>
                <a:schemeClr val="dk1"/>
              </a:solidFill>
              <a:latin typeface="Book Antiqua" pitchFamily="18" charset="0"/>
            </a:endParaRPr>
          </a:p>
        </p:txBody>
      </p:sp>
      <p:pic>
        <p:nvPicPr>
          <p:cNvPr id="9" name="Picture 8">
            <a:extLst>
              <a:ext uri="{FF2B5EF4-FFF2-40B4-BE49-F238E27FC236}">
                <a16:creationId xmlns:a16="http://schemas.microsoft.com/office/drawing/2014/main" id="{1F9865A8-8FFC-4D74-B4B7-0C9BF81DE5A9}"/>
              </a:ext>
            </a:extLst>
          </p:cNvPr>
          <p:cNvPicPr>
            <a:picLocks noChangeAspect="1"/>
          </p:cNvPicPr>
          <p:nvPr/>
        </p:nvPicPr>
        <p:blipFill>
          <a:blip r:embed="rId3"/>
          <a:stretch>
            <a:fillRect/>
          </a:stretch>
        </p:blipFill>
        <p:spPr>
          <a:xfrm>
            <a:off x="5701377" y="-1"/>
            <a:ext cx="3068998" cy="931385"/>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Box 4"/>
          <p:cNvSpPr txBox="1"/>
          <p:nvPr/>
        </p:nvSpPr>
        <p:spPr>
          <a:xfrm>
            <a:off x="468739" y="1533817"/>
            <a:ext cx="7916145" cy="43165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34290" bIns="34290">
            <a:spAutoFit/>
          </a:bodyPr>
          <a:lstStyle/>
          <a:p>
            <a:pPr marL="214313" indent="-214313">
              <a:buSzPct val="100000"/>
              <a:buFont typeface="Arial"/>
              <a:buChar char="•"/>
              <a:defRPr sz="3600">
                <a:solidFill>
                  <a:srgbClr val="D0CECE"/>
                </a:solidFill>
                <a:latin typeface="Calibri"/>
                <a:ea typeface="Calibri"/>
                <a:cs typeface="Calibri"/>
                <a:sym typeface="Calibri"/>
              </a:defRPr>
            </a:pPr>
            <a:r>
              <a:rPr sz="2300" dirty="0">
                <a:solidFill>
                  <a:srgbClr val="002060"/>
                </a:solidFill>
                <a:latin typeface="Calibri" panose="020F0502020204030204" pitchFamily="34" charset="0"/>
              </a:rPr>
              <a:t>65% of care recipients are female, with an average age of 69.4. </a:t>
            </a:r>
          </a:p>
          <a:p>
            <a:pPr marL="214313" indent="-214313">
              <a:buSzPct val="100000"/>
              <a:buFont typeface="Arial"/>
              <a:buChar char="•"/>
              <a:defRPr sz="3600">
                <a:solidFill>
                  <a:srgbClr val="D0CECE"/>
                </a:solidFill>
                <a:latin typeface="Calibri"/>
                <a:ea typeface="Calibri"/>
                <a:cs typeface="Calibri"/>
                <a:sym typeface="Calibri"/>
              </a:defRPr>
            </a:pPr>
            <a:endParaRPr sz="2300" dirty="0">
              <a:solidFill>
                <a:srgbClr val="002060"/>
              </a:solidFill>
              <a:latin typeface="Calibri" panose="020F0502020204030204" pitchFamily="34" charset="0"/>
            </a:endParaRPr>
          </a:p>
          <a:p>
            <a:pPr marL="214313" indent="-214313">
              <a:buSzPct val="100000"/>
              <a:buFont typeface="Arial"/>
              <a:buChar char="•"/>
              <a:defRPr sz="3600">
                <a:solidFill>
                  <a:srgbClr val="D0CECE"/>
                </a:solidFill>
                <a:latin typeface="Calibri"/>
                <a:ea typeface="Calibri"/>
                <a:cs typeface="Calibri"/>
                <a:sym typeface="Calibri"/>
              </a:defRPr>
            </a:pPr>
            <a:r>
              <a:rPr sz="2300" dirty="0">
                <a:solidFill>
                  <a:srgbClr val="002060"/>
                </a:solidFill>
                <a:latin typeface="Calibri" panose="020F0502020204030204" pitchFamily="34" charset="0"/>
              </a:rPr>
              <a:t>75% of all caregivers are female, and may spend as much as 50% more time providing care than males</a:t>
            </a:r>
          </a:p>
          <a:p>
            <a:pPr marL="214313" indent="-214313">
              <a:buSzPct val="100000"/>
              <a:buFont typeface="Arial"/>
              <a:buChar char="•"/>
              <a:defRPr sz="3600">
                <a:solidFill>
                  <a:srgbClr val="D0CECE"/>
                </a:solidFill>
                <a:latin typeface="Calibri"/>
                <a:ea typeface="Calibri"/>
                <a:cs typeface="Calibri"/>
                <a:sym typeface="Calibri"/>
              </a:defRPr>
            </a:pPr>
            <a:endParaRPr lang="en-US" sz="2300" dirty="0">
              <a:solidFill>
                <a:srgbClr val="002060"/>
              </a:solidFill>
              <a:latin typeface="Calibri" panose="020F0502020204030204" pitchFamily="34" charset="0"/>
            </a:endParaRPr>
          </a:p>
          <a:p>
            <a:pPr marL="214313" indent="-214313">
              <a:buSzPct val="100000"/>
              <a:buFont typeface="Arial"/>
              <a:buChar char="•"/>
              <a:defRPr sz="3600">
                <a:solidFill>
                  <a:srgbClr val="D0CECE"/>
                </a:solidFill>
                <a:latin typeface="Calibri"/>
                <a:ea typeface="Calibri"/>
                <a:cs typeface="Calibri"/>
                <a:sym typeface="Calibri"/>
              </a:defRPr>
            </a:pPr>
            <a:r>
              <a:rPr sz="2300" dirty="0">
                <a:solidFill>
                  <a:srgbClr val="002060"/>
                </a:solidFill>
                <a:latin typeface="Calibri" panose="020F0502020204030204" pitchFamily="34" charset="0"/>
              </a:rPr>
              <a:t>Higher-hour caregivers (21 hours or more weekly) are nearly 4 times more likely to be caring for a spouse/partner.</a:t>
            </a:r>
          </a:p>
          <a:p>
            <a:pPr marL="214313" indent="-214313">
              <a:buSzPct val="100000"/>
              <a:buFont typeface="Arial"/>
              <a:buChar char="•"/>
              <a:defRPr sz="3600">
                <a:solidFill>
                  <a:srgbClr val="000000"/>
                </a:solidFill>
                <a:latin typeface="Calibri"/>
                <a:ea typeface="Calibri"/>
                <a:cs typeface="Calibri"/>
                <a:sym typeface="Calibri"/>
              </a:defRPr>
            </a:pPr>
            <a:endParaRPr lang="en-US" sz="2300" dirty="0"/>
          </a:p>
          <a:p>
            <a:pPr marL="214313" indent="-214313">
              <a:buSzPct val="100000"/>
              <a:buFont typeface="Arial"/>
              <a:buChar char="•"/>
              <a:defRPr sz="3600">
                <a:solidFill>
                  <a:srgbClr val="000000"/>
                </a:solidFill>
                <a:latin typeface="Calibri"/>
                <a:ea typeface="Calibri"/>
                <a:cs typeface="Calibri"/>
                <a:sym typeface="Calibri"/>
              </a:defRPr>
            </a:pPr>
            <a:r>
              <a:rPr sz="2300" dirty="0">
                <a:solidFill>
                  <a:srgbClr val="002060"/>
                </a:solidFill>
                <a:latin typeface="Calibri" panose="020F0502020204030204" pitchFamily="34" charset="0"/>
                <a:cs typeface="Calibri"/>
              </a:rPr>
              <a:t>Female caregivers tend to handle the most difficult caregiving tasks (i.e., bathing, toileting, and dressing) compared to male counterparts, who are more likely to help with finances and arrangement of care</a:t>
            </a:r>
          </a:p>
        </p:txBody>
      </p:sp>
      <p:sp>
        <p:nvSpPr>
          <p:cNvPr id="239" name="TextBox 5"/>
          <p:cNvSpPr txBox="1"/>
          <p:nvPr/>
        </p:nvSpPr>
        <p:spPr>
          <a:xfrm>
            <a:off x="183603" y="6395799"/>
            <a:ext cx="261642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34290" bIns="34290">
            <a:spAutoFit/>
          </a:bodyPr>
          <a:lstStyle/>
          <a:p>
            <a:pPr>
              <a:defRPr>
                <a:solidFill>
                  <a:srgbClr val="000000"/>
                </a:solidFill>
                <a:latin typeface="Calibri"/>
                <a:ea typeface="Calibri"/>
                <a:cs typeface="Calibri"/>
                <a:sym typeface="Calibri"/>
              </a:defRPr>
            </a:pPr>
            <a:r>
              <a:rPr sz="675" dirty="0"/>
              <a:t>National Alliance for Caregiving and AARP. Caregiving in the U.S. 2015</a:t>
            </a:r>
          </a:p>
          <a:p>
            <a:pPr>
              <a:defRPr>
                <a:solidFill>
                  <a:srgbClr val="000000"/>
                </a:solidFill>
                <a:latin typeface="Calibri"/>
                <a:ea typeface="Calibri"/>
                <a:cs typeface="Calibri"/>
                <a:sym typeface="Calibri"/>
              </a:defRPr>
            </a:pPr>
            <a:r>
              <a:rPr sz="675" dirty="0"/>
              <a:t>Institute on Aging. Read How </a:t>
            </a:r>
            <a:r>
              <a:rPr sz="675" dirty="0" err="1"/>
              <a:t>IOA</a:t>
            </a:r>
            <a:r>
              <a:rPr sz="675" dirty="0"/>
              <a:t> Views Aging in America. 2016</a:t>
            </a:r>
          </a:p>
        </p:txBody>
      </p:sp>
      <p:sp>
        <p:nvSpPr>
          <p:cNvPr id="8" name="TextBox 7">
            <a:extLst>
              <a:ext uri="{FF2B5EF4-FFF2-40B4-BE49-F238E27FC236}">
                <a16:creationId xmlns:a16="http://schemas.microsoft.com/office/drawing/2014/main" id="{C4A1983E-E2D7-43EB-97F7-E65DDE04C004}"/>
              </a:ext>
            </a:extLst>
          </p:cNvPr>
          <p:cNvSpPr txBox="1"/>
          <p:nvPr/>
        </p:nvSpPr>
        <p:spPr>
          <a:xfrm>
            <a:off x="864224" y="213647"/>
            <a:ext cx="3540265" cy="461665"/>
          </a:xfrm>
          <a:prstGeom prst="rect">
            <a:avLst/>
          </a:prstGeom>
        </p:spPr>
        <p:txBody>
          <a:bodyPr wrap="none" rtlCol="0">
            <a:spAutoFit/>
          </a:bodyPr>
          <a:lstStyle/>
          <a:p>
            <a:pPr marL="0" indent="0">
              <a:buFont typeface="Wingdings" pitchFamily="2" charset="2"/>
              <a:buNone/>
            </a:pPr>
            <a:r>
              <a:rPr lang="en-US" sz="2400" b="1" dirty="0">
                <a:solidFill>
                  <a:srgbClr val="FFC000"/>
                </a:solidFill>
                <a:latin typeface="Calibri" pitchFamily="34" charset="0"/>
              </a:rPr>
              <a:t>Caregiver Characteristics…</a:t>
            </a:r>
            <a:endParaRPr lang="en-US" sz="2400" dirty="0">
              <a:solidFill>
                <a:schemeClr val="dk1"/>
              </a:solidFill>
              <a:latin typeface="Book Antiqua" pitchFamily="18" charset="0"/>
            </a:endParaRPr>
          </a:p>
        </p:txBody>
      </p:sp>
      <p:pic>
        <p:nvPicPr>
          <p:cNvPr id="9" name="Picture 8">
            <a:extLst>
              <a:ext uri="{FF2B5EF4-FFF2-40B4-BE49-F238E27FC236}">
                <a16:creationId xmlns:a16="http://schemas.microsoft.com/office/drawing/2014/main" id="{5686F585-F74C-434D-8769-88871F6683E3}"/>
              </a:ext>
            </a:extLst>
          </p:cNvPr>
          <p:cNvPicPr>
            <a:picLocks noChangeAspect="1"/>
          </p:cNvPicPr>
          <p:nvPr/>
        </p:nvPicPr>
        <p:blipFill>
          <a:blip r:embed="rId2"/>
          <a:stretch>
            <a:fillRect/>
          </a:stretch>
        </p:blipFill>
        <p:spPr>
          <a:xfrm>
            <a:off x="5701377" y="-1"/>
            <a:ext cx="3068998" cy="931385"/>
          </a:xfrm>
          <a:prstGeom prst="rect">
            <a:avLst/>
          </a:prstGeom>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4"/>
          <p:cNvSpPr txBox="1"/>
          <p:nvPr/>
        </p:nvSpPr>
        <p:spPr>
          <a:xfrm>
            <a:off x="431837" y="1315983"/>
            <a:ext cx="3331339" cy="5547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34290" bIns="34290">
            <a:spAutoFit/>
          </a:bodyPr>
          <a:lstStyle/>
          <a:p>
            <a:pPr marL="214313" indent="-214313">
              <a:buSzPct val="100000"/>
              <a:buFont typeface="Arial"/>
              <a:buChar char="•"/>
              <a:defRPr sz="3600">
                <a:solidFill>
                  <a:srgbClr val="D0CECE"/>
                </a:solidFill>
                <a:latin typeface="Calibri"/>
                <a:ea typeface="Calibri"/>
                <a:cs typeface="Calibri"/>
                <a:sym typeface="Calibri"/>
              </a:defRPr>
            </a:pPr>
            <a:r>
              <a:rPr sz="2400" dirty="0">
                <a:solidFill>
                  <a:srgbClr val="002060"/>
                </a:solidFill>
              </a:rPr>
              <a:t>Persons requiring less care a week tend to reside in their own home, while persons requiring more care a week tend to reside in the caregiver’s home</a:t>
            </a:r>
          </a:p>
          <a:p>
            <a:pPr marL="214313" indent="-214313">
              <a:buSzPct val="100000"/>
              <a:buFont typeface="Arial"/>
              <a:buChar char="•"/>
              <a:defRPr sz="3600">
                <a:solidFill>
                  <a:srgbClr val="000000"/>
                </a:solidFill>
                <a:latin typeface="Calibri"/>
                <a:ea typeface="Calibri"/>
                <a:cs typeface="Calibri"/>
                <a:sym typeface="Calibri"/>
              </a:defRPr>
            </a:pPr>
            <a:endParaRPr sz="2000" dirty="0">
              <a:solidFill>
                <a:srgbClr val="002060"/>
              </a:solidFill>
            </a:endParaRPr>
          </a:p>
          <a:p>
            <a:pPr marL="214313" indent="-214313">
              <a:buSzPct val="100000"/>
              <a:buFont typeface="Arial"/>
              <a:buChar char="•"/>
              <a:defRPr sz="3600">
                <a:solidFill>
                  <a:srgbClr val="000000"/>
                </a:solidFill>
                <a:latin typeface="Calibri"/>
                <a:ea typeface="Calibri"/>
                <a:cs typeface="Calibri"/>
                <a:sym typeface="Calibri"/>
              </a:defRPr>
            </a:pPr>
            <a:r>
              <a:rPr sz="2400" dirty="0">
                <a:solidFill>
                  <a:srgbClr val="002060"/>
                </a:solidFill>
                <a:latin typeface="Calibri"/>
                <a:cs typeface="Calibri"/>
              </a:rPr>
              <a:t>Persons requiring more care tend to need more help with ADLs, particularly dressing, bathing, toileting, feeding, and continence</a:t>
            </a:r>
            <a:endParaRPr u="sng" dirty="0">
              <a:solidFill>
                <a:srgbClr val="002060"/>
              </a:solidFill>
            </a:endParaRPr>
          </a:p>
        </p:txBody>
      </p:sp>
      <p:pic>
        <p:nvPicPr>
          <p:cNvPr id="252" name="Picture 5" descr="Picture 5"/>
          <p:cNvPicPr>
            <a:picLocks noChangeAspect="1"/>
          </p:cNvPicPr>
          <p:nvPr/>
        </p:nvPicPr>
        <p:blipFill>
          <a:blip r:embed="rId2"/>
          <a:stretch>
            <a:fillRect/>
          </a:stretch>
        </p:blipFill>
        <p:spPr>
          <a:xfrm>
            <a:off x="3732030" y="1436947"/>
            <a:ext cx="4980133" cy="1992053"/>
          </a:xfrm>
          <a:prstGeom prst="rect">
            <a:avLst/>
          </a:prstGeom>
          <a:ln w="12700">
            <a:miter lim="400000"/>
          </a:ln>
        </p:spPr>
      </p:pic>
      <p:pic>
        <p:nvPicPr>
          <p:cNvPr id="253" name="Picture 6" descr="Picture 6"/>
          <p:cNvPicPr>
            <a:picLocks noChangeAspect="1"/>
          </p:cNvPicPr>
          <p:nvPr/>
        </p:nvPicPr>
        <p:blipFill>
          <a:blip r:embed="rId3"/>
          <a:stretch>
            <a:fillRect/>
          </a:stretch>
        </p:blipFill>
        <p:spPr>
          <a:xfrm>
            <a:off x="3687197" y="3429000"/>
            <a:ext cx="5024966" cy="2178526"/>
          </a:xfrm>
          <a:prstGeom prst="rect">
            <a:avLst/>
          </a:prstGeom>
          <a:ln w="12700">
            <a:miter lim="400000"/>
          </a:ln>
        </p:spPr>
      </p:pic>
      <p:sp>
        <p:nvSpPr>
          <p:cNvPr id="254" name="TextBox 7"/>
          <p:cNvSpPr txBox="1"/>
          <p:nvPr/>
        </p:nvSpPr>
        <p:spPr>
          <a:xfrm>
            <a:off x="5688072" y="5607525"/>
            <a:ext cx="261642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34290" bIns="34290">
            <a:spAutoFit/>
          </a:bodyPr>
          <a:lstStyle/>
          <a:p>
            <a:pPr>
              <a:defRPr>
                <a:solidFill>
                  <a:srgbClr val="000000"/>
                </a:solidFill>
                <a:latin typeface="Calibri"/>
                <a:ea typeface="Calibri"/>
                <a:cs typeface="Calibri"/>
                <a:sym typeface="Calibri"/>
              </a:defRPr>
            </a:pPr>
            <a:r>
              <a:rPr sz="675"/>
              <a:t>National Alliance for Caregiving and AARP. Caregiving in the U.S. 2015</a:t>
            </a:r>
          </a:p>
          <a:p>
            <a:pPr>
              <a:defRPr>
                <a:solidFill>
                  <a:srgbClr val="000000"/>
                </a:solidFill>
                <a:latin typeface="Calibri"/>
                <a:ea typeface="Calibri"/>
                <a:cs typeface="Calibri"/>
                <a:sym typeface="Calibri"/>
              </a:defRPr>
            </a:pPr>
            <a:r>
              <a:rPr sz="675"/>
              <a:t>Institute on Aging. Read How IOA Views Aging in America. 2016</a:t>
            </a:r>
          </a:p>
        </p:txBody>
      </p:sp>
      <p:sp>
        <p:nvSpPr>
          <p:cNvPr id="10" name="TextBox 9">
            <a:extLst>
              <a:ext uri="{FF2B5EF4-FFF2-40B4-BE49-F238E27FC236}">
                <a16:creationId xmlns:a16="http://schemas.microsoft.com/office/drawing/2014/main" id="{5E76864D-07A1-49A3-BB7A-D2BC09026B19}"/>
              </a:ext>
            </a:extLst>
          </p:cNvPr>
          <p:cNvSpPr txBox="1"/>
          <p:nvPr/>
        </p:nvSpPr>
        <p:spPr>
          <a:xfrm>
            <a:off x="864224" y="213647"/>
            <a:ext cx="4304640" cy="461665"/>
          </a:xfrm>
          <a:prstGeom prst="rect">
            <a:avLst/>
          </a:prstGeom>
        </p:spPr>
        <p:txBody>
          <a:bodyPr wrap="none" rtlCol="0">
            <a:spAutoFit/>
          </a:bodyPr>
          <a:lstStyle/>
          <a:p>
            <a:pPr marL="0" indent="0">
              <a:buFont typeface="Wingdings" pitchFamily="2" charset="2"/>
              <a:buNone/>
            </a:pPr>
            <a:r>
              <a:rPr lang="en-US" sz="2400" b="1" dirty="0">
                <a:solidFill>
                  <a:srgbClr val="FFC000"/>
                </a:solidFill>
                <a:latin typeface="Calibri" pitchFamily="34" charset="0"/>
              </a:rPr>
              <a:t>More Caregiver Characteristics…</a:t>
            </a:r>
            <a:endParaRPr lang="en-US" sz="2400" dirty="0">
              <a:solidFill>
                <a:schemeClr val="dk1"/>
              </a:solidFill>
              <a:latin typeface="Book Antiqua" pitchFamily="18" charset="0"/>
            </a:endParaRPr>
          </a:p>
        </p:txBody>
      </p:sp>
      <p:pic>
        <p:nvPicPr>
          <p:cNvPr id="11" name="Picture 10">
            <a:extLst>
              <a:ext uri="{FF2B5EF4-FFF2-40B4-BE49-F238E27FC236}">
                <a16:creationId xmlns:a16="http://schemas.microsoft.com/office/drawing/2014/main" id="{A40A2AB9-8F8D-4625-9610-B5594089667C}"/>
              </a:ext>
            </a:extLst>
          </p:cNvPr>
          <p:cNvPicPr>
            <a:picLocks noChangeAspect="1"/>
          </p:cNvPicPr>
          <p:nvPr/>
        </p:nvPicPr>
        <p:blipFill>
          <a:blip r:embed="rId4"/>
          <a:stretch>
            <a:fillRect/>
          </a:stretch>
        </p:blipFill>
        <p:spPr>
          <a:xfrm>
            <a:off x="5701377" y="-1"/>
            <a:ext cx="3068998" cy="931385"/>
          </a:xfrm>
          <a:prstGeom prst="rect">
            <a:avLst/>
          </a:prstGeom>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extBox 4"/>
          <p:cNvSpPr txBox="1"/>
          <p:nvPr/>
        </p:nvSpPr>
        <p:spPr>
          <a:xfrm>
            <a:off x="355305" y="1734033"/>
            <a:ext cx="3331339" cy="5755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34290" bIns="34290">
            <a:spAutoFit/>
          </a:bodyPr>
          <a:lstStyle/>
          <a:p>
            <a:pPr marL="214313" indent="-214313">
              <a:buSzPct val="100000"/>
              <a:buFont typeface="Arial"/>
              <a:buChar char="•"/>
              <a:defRPr sz="3600">
                <a:solidFill>
                  <a:srgbClr val="D0CECE"/>
                </a:solidFill>
                <a:latin typeface="Calibri"/>
                <a:ea typeface="Calibri"/>
                <a:cs typeface="Calibri"/>
                <a:sym typeface="Calibri"/>
              </a:defRPr>
            </a:pPr>
            <a:r>
              <a:rPr sz="2000" dirty="0">
                <a:solidFill>
                  <a:srgbClr val="002060"/>
                </a:solidFill>
              </a:rPr>
              <a:t>Most caregivers who report high levels of burden are providing &gt;20 </a:t>
            </a:r>
            <a:r>
              <a:rPr sz="2000" dirty="0" err="1">
                <a:solidFill>
                  <a:srgbClr val="002060"/>
                </a:solidFill>
              </a:rPr>
              <a:t>hrs</a:t>
            </a:r>
            <a:r>
              <a:rPr sz="2000" dirty="0">
                <a:solidFill>
                  <a:srgbClr val="002060"/>
                </a:solidFill>
              </a:rPr>
              <a:t> per week of effort</a:t>
            </a:r>
          </a:p>
          <a:p>
            <a:pPr marL="214313" indent="-214313">
              <a:buSzPct val="100000"/>
              <a:buFont typeface="Arial"/>
              <a:buChar char="•"/>
              <a:defRPr sz="3600">
                <a:solidFill>
                  <a:srgbClr val="D0CECE"/>
                </a:solidFill>
                <a:latin typeface="Calibri"/>
                <a:ea typeface="Calibri"/>
                <a:cs typeface="Calibri"/>
                <a:sym typeface="Calibri"/>
              </a:defRPr>
            </a:pPr>
            <a:endParaRPr sz="2000" dirty="0">
              <a:solidFill>
                <a:srgbClr val="002060"/>
              </a:solidFill>
            </a:endParaRPr>
          </a:p>
          <a:p>
            <a:pPr marL="214313" indent="-214313">
              <a:buSzPct val="100000"/>
              <a:buFont typeface="Arial"/>
              <a:buChar char="•"/>
              <a:defRPr sz="3600">
                <a:solidFill>
                  <a:srgbClr val="D0CECE"/>
                </a:solidFill>
                <a:latin typeface="Calibri"/>
                <a:ea typeface="Calibri"/>
                <a:cs typeface="Calibri"/>
                <a:sym typeface="Calibri"/>
              </a:defRPr>
            </a:pPr>
            <a:r>
              <a:rPr sz="2000" dirty="0">
                <a:solidFill>
                  <a:srgbClr val="002060"/>
                </a:solidFill>
              </a:rPr>
              <a:t>Most caregivers working &gt;20 </a:t>
            </a:r>
            <a:r>
              <a:rPr sz="2000" dirty="0" err="1">
                <a:solidFill>
                  <a:srgbClr val="002060"/>
                </a:solidFill>
              </a:rPr>
              <a:t>hrs</a:t>
            </a:r>
            <a:r>
              <a:rPr sz="2000" dirty="0">
                <a:solidFill>
                  <a:srgbClr val="002060"/>
                </a:solidFill>
              </a:rPr>
              <a:t> per week feel as if they had no choice regarding their role as caregiver</a:t>
            </a:r>
          </a:p>
          <a:p>
            <a:pPr marL="214313" indent="-214313">
              <a:buSzPct val="100000"/>
              <a:buFont typeface="Arial"/>
              <a:buChar char="•"/>
              <a:defRPr sz="3600">
                <a:solidFill>
                  <a:srgbClr val="000000"/>
                </a:solidFill>
                <a:latin typeface="Calibri"/>
                <a:ea typeface="Calibri"/>
                <a:cs typeface="Calibri"/>
                <a:sym typeface="Calibri"/>
              </a:defRPr>
            </a:pPr>
            <a:endParaRPr sz="2000" dirty="0">
              <a:solidFill>
                <a:srgbClr val="002060"/>
              </a:solidFill>
            </a:endParaRPr>
          </a:p>
          <a:p>
            <a:pPr marL="214313" indent="-214313">
              <a:buSzPct val="100000"/>
              <a:buFont typeface="Arial"/>
              <a:buChar char="•"/>
              <a:defRPr sz="3600">
                <a:solidFill>
                  <a:srgbClr val="000000"/>
                </a:solidFill>
                <a:latin typeface="Calibri"/>
                <a:ea typeface="Calibri"/>
                <a:cs typeface="Calibri"/>
                <a:sym typeface="Calibri"/>
              </a:defRPr>
            </a:pPr>
            <a:r>
              <a:rPr sz="2000" dirty="0">
                <a:solidFill>
                  <a:srgbClr val="002060"/>
                </a:solidFill>
              </a:rPr>
              <a:t>29% of caregivers working &gt;20 </a:t>
            </a:r>
            <a:r>
              <a:rPr sz="2000" dirty="0" err="1">
                <a:solidFill>
                  <a:srgbClr val="002060"/>
                </a:solidFill>
              </a:rPr>
              <a:t>hrs</a:t>
            </a:r>
            <a:r>
              <a:rPr sz="2000" dirty="0">
                <a:solidFill>
                  <a:srgbClr val="002060"/>
                </a:solidFill>
              </a:rPr>
              <a:t> per week state that caregiving has had an adverse impact on their health.</a:t>
            </a:r>
          </a:p>
          <a:p>
            <a:pPr marL="214313" indent="-214313">
              <a:buSzPct val="100000"/>
              <a:buFont typeface="Arial"/>
              <a:buChar char="•"/>
              <a:defRPr sz="3600">
                <a:solidFill>
                  <a:srgbClr val="000000"/>
                </a:solidFill>
                <a:latin typeface="Calibri"/>
                <a:ea typeface="Calibri"/>
                <a:cs typeface="Calibri"/>
                <a:sym typeface="Calibri"/>
              </a:defRPr>
            </a:pPr>
            <a:endParaRPr sz="1650" dirty="0">
              <a:solidFill>
                <a:srgbClr val="002060"/>
              </a:solidFill>
            </a:endParaRPr>
          </a:p>
          <a:p>
            <a:pPr marL="214313" indent="-214313">
              <a:buSzPct val="100000"/>
              <a:buFont typeface="Arial"/>
              <a:buChar char="•"/>
              <a:defRPr sz="3600">
                <a:solidFill>
                  <a:srgbClr val="000000"/>
                </a:solidFill>
                <a:latin typeface="Calibri"/>
                <a:ea typeface="Calibri"/>
                <a:cs typeface="Calibri"/>
                <a:sym typeface="Calibri"/>
              </a:defRPr>
            </a:pPr>
            <a:endParaRPr sz="1650" dirty="0">
              <a:solidFill>
                <a:srgbClr val="002060"/>
              </a:solidFill>
            </a:endParaRPr>
          </a:p>
          <a:p>
            <a:pPr marL="214313" indent="-214313">
              <a:buSzPct val="100000"/>
              <a:buFont typeface="Arial"/>
              <a:buChar char="•"/>
              <a:defRPr sz="3600">
                <a:solidFill>
                  <a:srgbClr val="000000"/>
                </a:solidFill>
                <a:latin typeface="Calibri"/>
                <a:ea typeface="Calibri"/>
                <a:cs typeface="Calibri"/>
                <a:sym typeface="Calibri"/>
              </a:defRPr>
            </a:pPr>
            <a:endParaRPr sz="1650" dirty="0">
              <a:solidFill>
                <a:srgbClr val="002060"/>
              </a:solidFill>
            </a:endParaRPr>
          </a:p>
        </p:txBody>
      </p:sp>
      <p:pic>
        <p:nvPicPr>
          <p:cNvPr id="275" name="Picture 5" descr="Picture 5"/>
          <p:cNvPicPr>
            <a:picLocks noChangeAspect="1"/>
          </p:cNvPicPr>
          <p:nvPr/>
        </p:nvPicPr>
        <p:blipFill>
          <a:blip r:embed="rId2"/>
          <a:stretch>
            <a:fillRect/>
          </a:stretch>
        </p:blipFill>
        <p:spPr>
          <a:xfrm>
            <a:off x="4065170" y="1734033"/>
            <a:ext cx="4557669" cy="1817407"/>
          </a:xfrm>
          <a:prstGeom prst="rect">
            <a:avLst/>
          </a:prstGeom>
          <a:ln w="12700">
            <a:miter lim="400000"/>
          </a:ln>
        </p:spPr>
      </p:pic>
      <p:pic>
        <p:nvPicPr>
          <p:cNvPr id="276" name="Picture 6" descr="Picture 6"/>
          <p:cNvPicPr>
            <a:picLocks noChangeAspect="1"/>
          </p:cNvPicPr>
          <p:nvPr/>
        </p:nvPicPr>
        <p:blipFill>
          <a:blip r:embed="rId3"/>
          <a:stretch>
            <a:fillRect/>
          </a:stretch>
        </p:blipFill>
        <p:spPr>
          <a:xfrm>
            <a:off x="4088391" y="3477829"/>
            <a:ext cx="4534448" cy="1120939"/>
          </a:xfrm>
          <a:prstGeom prst="rect">
            <a:avLst/>
          </a:prstGeom>
          <a:ln w="12700">
            <a:miter lim="400000"/>
          </a:ln>
        </p:spPr>
      </p:pic>
      <p:pic>
        <p:nvPicPr>
          <p:cNvPr id="277" name="Picture 7" descr="Picture 7"/>
          <p:cNvPicPr>
            <a:picLocks noChangeAspect="1"/>
          </p:cNvPicPr>
          <p:nvPr/>
        </p:nvPicPr>
        <p:blipFill>
          <a:blip r:embed="rId4"/>
          <a:stretch>
            <a:fillRect/>
          </a:stretch>
        </p:blipFill>
        <p:spPr>
          <a:xfrm>
            <a:off x="4088390" y="4535798"/>
            <a:ext cx="4534449" cy="1053345"/>
          </a:xfrm>
          <a:prstGeom prst="rect">
            <a:avLst/>
          </a:prstGeom>
          <a:ln w="12700">
            <a:miter lim="400000"/>
          </a:ln>
        </p:spPr>
      </p:pic>
      <p:sp>
        <p:nvSpPr>
          <p:cNvPr id="278" name="TextBox 8"/>
          <p:cNvSpPr txBox="1"/>
          <p:nvPr/>
        </p:nvSpPr>
        <p:spPr>
          <a:xfrm>
            <a:off x="5688072" y="5607525"/>
            <a:ext cx="261642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34290" bIns="34290">
            <a:spAutoFit/>
          </a:bodyPr>
          <a:lstStyle/>
          <a:p>
            <a:pPr>
              <a:defRPr>
                <a:solidFill>
                  <a:srgbClr val="000000"/>
                </a:solidFill>
                <a:latin typeface="Calibri"/>
                <a:ea typeface="Calibri"/>
                <a:cs typeface="Calibri"/>
                <a:sym typeface="Calibri"/>
              </a:defRPr>
            </a:pPr>
            <a:r>
              <a:rPr sz="675"/>
              <a:t>National Alliance for Caregiving and AARP. Caregiving in the U.S. 2015</a:t>
            </a:r>
          </a:p>
          <a:p>
            <a:pPr>
              <a:defRPr>
                <a:solidFill>
                  <a:srgbClr val="000000"/>
                </a:solidFill>
                <a:latin typeface="Calibri"/>
                <a:ea typeface="Calibri"/>
                <a:cs typeface="Calibri"/>
                <a:sym typeface="Calibri"/>
              </a:defRPr>
            </a:pPr>
            <a:r>
              <a:rPr sz="675"/>
              <a:t>Institute on Aging. Read How IOA Views Aging in America. 2016</a:t>
            </a:r>
          </a:p>
        </p:txBody>
      </p:sp>
      <p:sp>
        <p:nvSpPr>
          <p:cNvPr id="9" name="TextBox 8">
            <a:extLst>
              <a:ext uri="{FF2B5EF4-FFF2-40B4-BE49-F238E27FC236}">
                <a16:creationId xmlns:a16="http://schemas.microsoft.com/office/drawing/2014/main" id="{F8060282-C670-4491-894E-60D900EA6EEA}"/>
              </a:ext>
            </a:extLst>
          </p:cNvPr>
          <p:cNvSpPr txBox="1"/>
          <p:nvPr/>
        </p:nvSpPr>
        <p:spPr>
          <a:xfrm>
            <a:off x="864224" y="213647"/>
            <a:ext cx="4304640" cy="461665"/>
          </a:xfrm>
          <a:prstGeom prst="rect">
            <a:avLst/>
          </a:prstGeom>
        </p:spPr>
        <p:txBody>
          <a:bodyPr wrap="none" rtlCol="0">
            <a:spAutoFit/>
          </a:bodyPr>
          <a:lstStyle/>
          <a:p>
            <a:pPr marL="0" indent="0">
              <a:buFont typeface="Wingdings" pitchFamily="2" charset="2"/>
              <a:buNone/>
            </a:pPr>
            <a:r>
              <a:rPr lang="en-US" sz="2400" b="1" dirty="0">
                <a:solidFill>
                  <a:srgbClr val="FFC000"/>
                </a:solidFill>
                <a:latin typeface="Calibri" pitchFamily="34" charset="0"/>
              </a:rPr>
              <a:t>More Caregiver Characteristics…</a:t>
            </a:r>
            <a:endParaRPr lang="en-US" sz="2400" dirty="0">
              <a:solidFill>
                <a:schemeClr val="dk1"/>
              </a:solidFill>
              <a:latin typeface="Book Antiqua" pitchFamily="18" charset="0"/>
            </a:endParaRPr>
          </a:p>
        </p:txBody>
      </p:sp>
      <p:pic>
        <p:nvPicPr>
          <p:cNvPr id="11" name="Picture 10">
            <a:extLst>
              <a:ext uri="{FF2B5EF4-FFF2-40B4-BE49-F238E27FC236}">
                <a16:creationId xmlns:a16="http://schemas.microsoft.com/office/drawing/2014/main" id="{950696E7-A3BD-4A85-A3C3-F8FE18CF03DE}"/>
              </a:ext>
            </a:extLst>
          </p:cNvPr>
          <p:cNvPicPr>
            <a:picLocks noChangeAspect="1"/>
          </p:cNvPicPr>
          <p:nvPr/>
        </p:nvPicPr>
        <p:blipFill>
          <a:blip r:embed="rId5"/>
          <a:stretch>
            <a:fillRect/>
          </a:stretch>
        </p:blipFill>
        <p:spPr>
          <a:xfrm>
            <a:off x="5701377" y="-1"/>
            <a:ext cx="3068998" cy="931385"/>
          </a:xfrm>
          <a:prstGeom prst="rect">
            <a:avLst/>
          </a:prstGeom>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itle 1"/>
          <p:cNvSpPr txBox="1"/>
          <p:nvPr/>
        </p:nvSpPr>
        <p:spPr>
          <a:xfrm>
            <a:off x="684845" y="105182"/>
            <a:ext cx="6695767" cy="734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34290" bIns="34290">
            <a:spAutoFit/>
          </a:bodyPr>
          <a:lstStyle>
            <a:lvl1pPr defTabSz="1828800">
              <a:lnSpc>
                <a:spcPct val="90000"/>
              </a:lnSpc>
              <a:defRPr sz="8800">
                <a:solidFill>
                  <a:srgbClr val="000000"/>
                </a:solidFill>
                <a:latin typeface="Calibri Light"/>
                <a:ea typeface="Calibri Light"/>
                <a:cs typeface="Calibri Light"/>
                <a:sym typeface="Calibri Light"/>
              </a:defRPr>
            </a:lvl1pPr>
          </a:lstStyle>
          <a:p>
            <a:r>
              <a:rPr sz="2400" b="1" dirty="0">
                <a:solidFill>
                  <a:srgbClr val="FFC000"/>
                </a:solidFill>
                <a:latin typeface="Calibri" pitchFamily="34" charset="0"/>
                <a:ea typeface="+mn-ea"/>
                <a:cs typeface="+mn-cs"/>
              </a:rPr>
              <a:t>What </a:t>
            </a:r>
            <a:r>
              <a:rPr lang="en-US" sz="2400" b="1" dirty="0">
                <a:solidFill>
                  <a:srgbClr val="FFC000"/>
                </a:solidFill>
                <a:latin typeface="Calibri" pitchFamily="34" charset="0"/>
                <a:ea typeface="+mn-ea"/>
                <a:cs typeface="+mn-cs"/>
              </a:rPr>
              <a:t>S</a:t>
            </a:r>
            <a:r>
              <a:rPr sz="2400" b="1" dirty="0">
                <a:solidFill>
                  <a:srgbClr val="FFC000"/>
                </a:solidFill>
                <a:latin typeface="Calibri" pitchFamily="34" charset="0"/>
                <a:ea typeface="+mn-ea"/>
                <a:cs typeface="+mn-cs"/>
              </a:rPr>
              <a:t>hould </a:t>
            </a:r>
            <a:r>
              <a:rPr lang="en-US" sz="2400" b="1" dirty="0">
                <a:solidFill>
                  <a:srgbClr val="FFC000"/>
                </a:solidFill>
                <a:latin typeface="Calibri" pitchFamily="34" charset="0"/>
                <a:ea typeface="+mn-ea"/>
                <a:cs typeface="+mn-cs"/>
              </a:rPr>
              <a:t>Plans</a:t>
            </a:r>
            <a:r>
              <a:rPr sz="2400" b="1" dirty="0">
                <a:solidFill>
                  <a:srgbClr val="FFC000"/>
                </a:solidFill>
                <a:latin typeface="Calibri" pitchFamily="34" charset="0"/>
                <a:ea typeface="+mn-ea"/>
                <a:cs typeface="+mn-cs"/>
              </a:rPr>
              <a:t> that </a:t>
            </a:r>
            <a:r>
              <a:rPr lang="en-US" sz="2400" b="1" dirty="0">
                <a:solidFill>
                  <a:srgbClr val="FFC000"/>
                </a:solidFill>
                <a:latin typeface="Calibri" pitchFamily="34" charset="0"/>
                <a:ea typeface="+mn-ea"/>
                <a:cs typeface="+mn-cs"/>
              </a:rPr>
              <a:t>S</a:t>
            </a:r>
            <a:r>
              <a:rPr sz="2400" b="1" dirty="0">
                <a:solidFill>
                  <a:srgbClr val="FFC000"/>
                </a:solidFill>
                <a:latin typeface="Calibri" pitchFamily="34" charset="0"/>
                <a:ea typeface="+mn-ea"/>
                <a:cs typeface="+mn-cs"/>
              </a:rPr>
              <a:t>upport </a:t>
            </a:r>
            <a:endParaRPr lang="en-US" sz="2400" b="1" dirty="0">
              <a:solidFill>
                <a:srgbClr val="FFC000"/>
              </a:solidFill>
              <a:latin typeface="Calibri" pitchFamily="34" charset="0"/>
              <a:ea typeface="+mn-ea"/>
              <a:cs typeface="+mn-cs"/>
            </a:endParaRPr>
          </a:p>
          <a:p>
            <a:r>
              <a:rPr lang="en-US" sz="2400" b="1" dirty="0">
                <a:solidFill>
                  <a:srgbClr val="FFC000"/>
                </a:solidFill>
                <a:latin typeface="Calibri" pitchFamily="34" charset="0"/>
                <a:ea typeface="+mn-ea"/>
                <a:cs typeface="+mn-cs"/>
              </a:rPr>
              <a:t>C</a:t>
            </a:r>
            <a:r>
              <a:rPr sz="2400" b="1" dirty="0">
                <a:solidFill>
                  <a:srgbClr val="FFC000"/>
                </a:solidFill>
                <a:latin typeface="Calibri" pitchFamily="34" charset="0"/>
                <a:ea typeface="+mn-ea"/>
                <a:cs typeface="+mn-cs"/>
              </a:rPr>
              <a:t>aregivers </a:t>
            </a:r>
            <a:r>
              <a:rPr lang="en-US" sz="2400" b="1" dirty="0">
                <a:solidFill>
                  <a:srgbClr val="FFC000"/>
                </a:solidFill>
                <a:latin typeface="Calibri" pitchFamily="34" charset="0"/>
                <a:ea typeface="+mn-ea"/>
                <a:cs typeface="+mn-cs"/>
              </a:rPr>
              <a:t>for </a:t>
            </a:r>
            <a:r>
              <a:rPr lang="en-US" sz="2400" b="1" dirty="0" err="1">
                <a:solidFill>
                  <a:srgbClr val="FFC000"/>
                </a:solidFill>
                <a:latin typeface="Calibri" pitchFamily="34" charset="0"/>
                <a:ea typeface="+mn-ea"/>
                <a:cs typeface="+mn-cs"/>
              </a:rPr>
              <a:t>PLWD</a:t>
            </a:r>
            <a:r>
              <a:rPr lang="en-US" sz="2400" b="1" dirty="0">
                <a:solidFill>
                  <a:srgbClr val="FFC000"/>
                </a:solidFill>
                <a:latin typeface="Calibri" pitchFamily="34" charset="0"/>
                <a:ea typeface="+mn-ea"/>
                <a:cs typeface="+mn-cs"/>
              </a:rPr>
              <a:t> Look</a:t>
            </a:r>
            <a:r>
              <a:rPr sz="2400" b="1" dirty="0">
                <a:solidFill>
                  <a:srgbClr val="FFC000"/>
                </a:solidFill>
                <a:latin typeface="Calibri" pitchFamily="34" charset="0"/>
                <a:ea typeface="+mn-ea"/>
                <a:cs typeface="+mn-cs"/>
              </a:rPr>
              <a:t> </a:t>
            </a:r>
            <a:r>
              <a:rPr lang="en-US" sz="2400" b="1" dirty="0">
                <a:solidFill>
                  <a:srgbClr val="FFC000"/>
                </a:solidFill>
                <a:latin typeface="Calibri" pitchFamily="34" charset="0"/>
                <a:ea typeface="+mn-ea"/>
                <a:cs typeface="+mn-cs"/>
              </a:rPr>
              <a:t>L</a:t>
            </a:r>
            <a:r>
              <a:rPr sz="2400" b="1" dirty="0">
                <a:solidFill>
                  <a:srgbClr val="FFC000"/>
                </a:solidFill>
                <a:latin typeface="Calibri" pitchFamily="34" charset="0"/>
                <a:ea typeface="+mn-ea"/>
                <a:cs typeface="+mn-cs"/>
              </a:rPr>
              <a:t>ike …</a:t>
            </a:r>
          </a:p>
        </p:txBody>
      </p:sp>
      <p:pic>
        <p:nvPicPr>
          <p:cNvPr id="295" name="Picture 4" descr="Picture 4"/>
          <p:cNvPicPr>
            <a:picLocks noChangeAspect="1"/>
          </p:cNvPicPr>
          <p:nvPr/>
        </p:nvPicPr>
        <p:blipFill>
          <a:blip r:embed="rId2"/>
          <a:stretch>
            <a:fillRect/>
          </a:stretch>
        </p:blipFill>
        <p:spPr>
          <a:xfrm>
            <a:off x="684845" y="1188890"/>
            <a:ext cx="7528797" cy="4568461"/>
          </a:xfrm>
          <a:prstGeom prst="rect">
            <a:avLst/>
          </a:prstGeom>
          <a:ln w="12700">
            <a:miter lim="400000"/>
          </a:ln>
        </p:spPr>
      </p:pic>
      <p:sp>
        <p:nvSpPr>
          <p:cNvPr id="296" name="TextBox 5"/>
          <p:cNvSpPr txBox="1"/>
          <p:nvPr/>
        </p:nvSpPr>
        <p:spPr>
          <a:xfrm>
            <a:off x="7154470" y="5823824"/>
            <a:ext cx="1356462" cy="4847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34290" bIns="34290">
            <a:spAutoFit/>
          </a:bodyPr>
          <a:lstStyle/>
          <a:p>
            <a:pPr>
              <a:defRPr>
                <a:solidFill>
                  <a:srgbClr val="000000"/>
                </a:solidFill>
                <a:latin typeface="Calibri"/>
                <a:ea typeface="Calibri"/>
                <a:cs typeface="Calibri"/>
                <a:sym typeface="Calibri"/>
              </a:defRPr>
            </a:pPr>
            <a:r>
              <a:rPr sz="675" dirty="0"/>
              <a:t>Gitlin LN, Maslow K, </a:t>
            </a:r>
            <a:r>
              <a:rPr sz="675" dirty="0" err="1"/>
              <a:t>Khillan</a:t>
            </a:r>
            <a:r>
              <a:rPr sz="675" dirty="0"/>
              <a:t> R. </a:t>
            </a:r>
          </a:p>
          <a:p>
            <a:pPr>
              <a:defRPr>
                <a:solidFill>
                  <a:srgbClr val="000000"/>
                </a:solidFill>
                <a:latin typeface="Calibri"/>
                <a:ea typeface="Calibri"/>
                <a:cs typeface="Calibri"/>
                <a:sym typeface="Calibri"/>
              </a:defRPr>
            </a:pPr>
            <a:r>
              <a:rPr sz="675" dirty="0"/>
              <a:t>Report to the National Advisory </a:t>
            </a:r>
          </a:p>
          <a:p>
            <a:pPr>
              <a:defRPr>
                <a:solidFill>
                  <a:srgbClr val="000000"/>
                </a:solidFill>
                <a:latin typeface="Calibri"/>
                <a:ea typeface="Calibri"/>
                <a:cs typeface="Calibri"/>
                <a:sym typeface="Calibri"/>
              </a:defRPr>
            </a:pPr>
            <a:r>
              <a:rPr sz="675" dirty="0"/>
              <a:t>Council on Alzheimer’s Research, </a:t>
            </a:r>
          </a:p>
          <a:p>
            <a:pPr>
              <a:defRPr>
                <a:solidFill>
                  <a:srgbClr val="000000"/>
                </a:solidFill>
                <a:latin typeface="Calibri"/>
                <a:ea typeface="Calibri"/>
                <a:cs typeface="Calibri"/>
                <a:sym typeface="Calibri"/>
              </a:defRPr>
            </a:pPr>
            <a:r>
              <a:rPr sz="675" dirty="0"/>
              <a:t>Care, and Services. 2018 Apr 27.</a:t>
            </a:r>
          </a:p>
        </p:txBody>
      </p:sp>
      <p:pic>
        <p:nvPicPr>
          <p:cNvPr id="6" name="Picture 5">
            <a:extLst>
              <a:ext uri="{FF2B5EF4-FFF2-40B4-BE49-F238E27FC236}">
                <a16:creationId xmlns:a16="http://schemas.microsoft.com/office/drawing/2014/main" id="{6A6AE47D-4AFE-4544-9905-0F814DACA935}"/>
              </a:ext>
            </a:extLst>
          </p:cNvPr>
          <p:cNvPicPr>
            <a:picLocks noChangeAspect="1"/>
          </p:cNvPicPr>
          <p:nvPr/>
        </p:nvPicPr>
        <p:blipFill>
          <a:blip r:embed="rId3"/>
          <a:stretch>
            <a:fillRect/>
          </a:stretch>
        </p:blipFill>
        <p:spPr>
          <a:xfrm>
            <a:off x="5701377" y="-1"/>
            <a:ext cx="3068998" cy="931385"/>
          </a:xfrm>
          <a:prstGeom prst="rect">
            <a:avLst/>
          </a:prstGeom>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extBox 4"/>
          <p:cNvSpPr txBox="1"/>
          <p:nvPr/>
        </p:nvSpPr>
        <p:spPr>
          <a:xfrm>
            <a:off x="374605" y="1372252"/>
            <a:ext cx="3230744" cy="5301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34290" bIns="34290">
            <a:spAutoFit/>
          </a:bodyPr>
          <a:lstStyle/>
          <a:p>
            <a:pPr marL="214313" indent="-214313">
              <a:buSzPct val="100000"/>
              <a:buFont typeface="Arial"/>
              <a:buChar char="•"/>
              <a:defRPr sz="3600">
                <a:solidFill>
                  <a:srgbClr val="D0CECE"/>
                </a:solidFill>
                <a:latin typeface="Calibri"/>
                <a:ea typeface="Calibri"/>
                <a:cs typeface="Calibri"/>
                <a:sym typeface="Calibri"/>
              </a:defRPr>
            </a:pPr>
            <a:r>
              <a:rPr sz="2000" dirty="0">
                <a:solidFill>
                  <a:srgbClr val="002060"/>
                </a:solidFill>
              </a:rPr>
              <a:t>Involve parties need to identify research priorities and relevant outcomes</a:t>
            </a:r>
          </a:p>
          <a:p>
            <a:pPr marL="214313" indent="-214313">
              <a:buSzPct val="100000"/>
              <a:buFont typeface="Arial"/>
              <a:buChar char="•"/>
              <a:defRPr sz="3600">
                <a:solidFill>
                  <a:srgbClr val="D0CECE"/>
                </a:solidFill>
                <a:latin typeface="Calibri"/>
                <a:ea typeface="Calibri"/>
                <a:cs typeface="Calibri"/>
                <a:sym typeface="Calibri"/>
              </a:defRPr>
            </a:pPr>
            <a:endParaRPr sz="2000" dirty="0">
              <a:solidFill>
                <a:srgbClr val="002060"/>
              </a:solidFill>
            </a:endParaRPr>
          </a:p>
          <a:p>
            <a:pPr marL="214313" indent="-214313">
              <a:buSzPct val="100000"/>
              <a:buFont typeface="Arial"/>
              <a:buChar char="•"/>
              <a:defRPr sz="3600">
                <a:solidFill>
                  <a:srgbClr val="D0CECE"/>
                </a:solidFill>
                <a:latin typeface="Calibri"/>
                <a:ea typeface="Calibri"/>
                <a:cs typeface="Calibri"/>
                <a:sym typeface="Calibri"/>
              </a:defRPr>
            </a:pPr>
            <a:r>
              <a:rPr sz="2000" dirty="0">
                <a:solidFill>
                  <a:srgbClr val="002060"/>
                </a:solidFill>
              </a:rPr>
              <a:t>Develop research measures that are important for studying dementia care, services, and supports</a:t>
            </a:r>
          </a:p>
          <a:p>
            <a:pPr>
              <a:defRPr sz="3600">
                <a:solidFill>
                  <a:srgbClr val="000000"/>
                </a:solidFill>
                <a:latin typeface="Calibri"/>
                <a:ea typeface="Calibri"/>
                <a:cs typeface="Calibri"/>
                <a:sym typeface="Calibri"/>
              </a:defRPr>
            </a:pPr>
            <a:endParaRPr sz="2000" dirty="0">
              <a:solidFill>
                <a:srgbClr val="002060"/>
              </a:solidFill>
            </a:endParaRPr>
          </a:p>
          <a:p>
            <a:pPr marL="214313" indent="-214313">
              <a:buSzPct val="100000"/>
              <a:buFont typeface="Arial"/>
              <a:buChar char="•"/>
              <a:defRPr sz="3600">
                <a:solidFill>
                  <a:srgbClr val="000000"/>
                </a:solidFill>
                <a:latin typeface="Calibri"/>
                <a:ea typeface="Calibri"/>
                <a:cs typeface="Calibri"/>
                <a:sym typeface="Calibri"/>
              </a:defRPr>
            </a:pPr>
            <a:r>
              <a:rPr sz="2000" dirty="0">
                <a:solidFill>
                  <a:srgbClr val="002060"/>
                </a:solidFill>
              </a:rPr>
              <a:t>Develop standards for the evidence needed to determine which programs and services are ready for widespread implementation and dissemination</a:t>
            </a:r>
          </a:p>
        </p:txBody>
      </p:sp>
      <p:sp>
        <p:nvSpPr>
          <p:cNvPr id="316" name="TextBox 5"/>
          <p:cNvSpPr txBox="1"/>
          <p:nvPr/>
        </p:nvSpPr>
        <p:spPr>
          <a:xfrm>
            <a:off x="6127325" y="6233551"/>
            <a:ext cx="2642070"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34290" bIns="34290">
            <a:spAutoFit/>
          </a:bodyPr>
          <a:lstStyle/>
          <a:p>
            <a:pPr>
              <a:defRPr>
                <a:solidFill>
                  <a:srgbClr val="000000"/>
                </a:solidFill>
                <a:latin typeface="Calibri"/>
                <a:ea typeface="Calibri"/>
                <a:cs typeface="Calibri"/>
                <a:sym typeface="Calibri"/>
              </a:defRPr>
            </a:pPr>
            <a:r>
              <a:rPr sz="675"/>
              <a:t>Gitlin LN, Maslow K, Khillan R. Report to the National Advisory Council </a:t>
            </a:r>
          </a:p>
          <a:p>
            <a:pPr>
              <a:defRPr>
                <a:solidFill>
                  <a:srgbClr val="000000"/>
                </a:solidFill>
                <a:latin typeface="Calibri"/>
                <a:ea typeface="Calibri"/>
                <a:cs typeface="Calibri"/>
                <a:sym typeface="Calibri"/>
              </a:defRPr>
            </a:pPr>
            <a:r>
              <a:rPr sz="675"/>
              <a:t>on Alzheimer’s Research, Care, and Services. 2018 Apr 27.</a:t>
            </a:r>
          </a:p>
        </p:txBody>
      </p:sp>
      <p:pic>
        <p:nvPicPr>
          <p:cNvPr id="317" name="Picture 7" descr="Picture 7"/>
          <p:cNvPicPr>
            <a:picLocks noChangeAspect="1"/>
          </p:cNvPicPr>
          <p:nvPr/>
        </p:nvPicPr>
        <p:blipFill>
          <a:blip r:embed="rId2"/>
          <a:stretch>
            <a:fillRect/>
          </a:stretch>
        </p:blipFill>
        <p:spPr>
          <a:xfrm>
            <a:off x="3605349" y="1372252"/>
            <a:ext cx="4762502" cy="3566894"/>
          </a:xfrm>
          <a:prstGeom prst="rect">
            <a:avLst/>
          </a:prstGeom>
          <a:ln w="12700">
            <a:miter lim="400000"/>
          </a:ln>
        </p:spPr>
      </p:pic>
      <p:sp>
        <p:nvSpPr>
          <p:cNvPr id="7" name="TextBox 6">
            <a:extLst>
              <a:ext uri="{FF2B5EF4-FFF2-40B4-BE49-F238E27FC236}">
                <a16:creationId xmlns:a16="http://schemas.microsoft.com/office/drawing/2014/main" id="{40A278BC-6BD8-4A05-A4AE-BD522FF9BF81}"/>
              </a:ext>
            </a:extLst>
          </p:cNvPr>
          <p:cNvSpPr txBox="1"/>
          <p:nvPr/>
        </p:nvSpPr>
        <p:spPr>
          <a:xfrm>
            <a:off x="864224" y="213647"/>
            <a:ext cx="2923236" cy="461665"/>
          </a:xfrm>
          <a:prstGeom prst="rect">
            <a:avLst/>
          </a:prstGeom>
        </p:spPr>
        <p:txBody>
          <a:bodyPr wrap="none" rtlCol="0">
            <a:spAutoFit/>
          </a:bodyPr>
          <a:lstStyle/>
          <a:p>
            <a:pPr marL="0" indent="0">
              <a:buFont typeface="Wingdings" pitchFamily="2" charset="2"/>
              <a:buNone/>
            </a:pPr>
            <a:r>
              <a:rPr lang="en-US" sz="2400" b="1" dirty="0">
                <a:solidFill>
                  <a:srgbClr val="FFC000"/>
                </a:solidFill>
                <a:latin typeface="Calibri" pitchFamily="34" charset="0"/>
              </a:rPr>
              <a:t>Outcome Measures…</a:t>
            </a:r>
            <a:endParaRPr lang="en-US" sz="2400" dirty="0">
              <a:solidFill>
                <a:schemeClr val="dk1"/>
              </a:solidFill>
              <a:latin typeface="Book Antiqua" pitchFamily="18" charset="0"/>
            </a:endParaRPr>
          </a:p>
        </p:txBody>
      </p:sp>
      <p:pic>
        <p:nvPicPr>
          <p:cNvPr id="8" name="Picture 7">
            <a:extLst>
              <a:ext uri="{FF2B5EF4-FFF2-40B4-BE49-F238E27FC236}">
                <a16:creationId xmlns:a16="http://schemas.microsoft.com/office/drawing/2014/main" id="{5CC830F2-E263-4559-ACA8-4FA4A1041DDF}"/>
              </a:ext>
            </a:extLst>
          </p:cNvPr>
          <p:cNvPicPr>
            <a:picLocks noChangeAspect="1"/>
          </p:cNvPicPr>
          <p:nvPr/>
        </p:nvPicPr>
        <p:blipFill>
          <a:blip r:embed="rId3"/>
          <a:stretch>
            <a:fillRect/>
          </a:stretch>
        </p:blipFill>
        <p:spPr>
          <a:xfrm>
            <a:off x="5701377" y="-1"/>
            <a:ext cx="3068998" cy="931385"/>
          </a:xfrm>
          <a:prstGeom prst="rect">
            <a:avLst/>
          </a:prstGeom>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1048" y="218806"/>
            <a:ext cx="1901313" cy="472772"/>
          </a:xfrm>
        </p:spPr>
        <p:txBody>
          <a:bodyPr/>
          <a:lstStyle/>
          <a:p>
            <a:r>
              <a:rPr lang="en-US" dirty="0"/>
              <a:t>Agenda</a:t>
            </a:r>
          </a:p>
        </p:txBody>
      </p:sp>
      <p:sp>
        <p:nvSpPr>
          <p:cNvPr id="5" name="TextBox 4">
            <a:extLst>
              <a:ext uri="{FF2B5EF4-FFF2-40B4-BE49-F238E27FC236}">
                <a16:creationId xmlns:a16="http://schemas.microsoft.com/office/drawing/2014/main" id="{8838BD27-9ECC-44F9-B280-F14EBE27AA41}"/>
              </a:ext>
            </a:extLst>
          </p:cNvPr>
          <p:cNvSpPr txBox="1"/>
          <p:nvPr/>
        </p:nvSpPr>
        <p:spPr>
          <a:xfrm>
            <a:off x="248575" y="1528960"/>
            <a:ext cx="8646850" cy="3404906"/>
          </a:xfrm>
          <a:prstGeom prst="rect">
            <a:avLst/>
          </a:prstGeom>
        </p:spPr>
        <p:txBody>
          <a:bodyPr wrap="square" rtlCol="0">
            <a:spAutoFit/>
          </a:bodyPr>
          <a:lstStyle/>
          <a:p>
            <a:pPr marL="457200" marR="0" lvl="0" indent="-457200" algn="l" defTabSz="914400" rtl="0" eaLnBrk="1" fontAlgn="auto" latinLnBrk="0" hangingPunct="1">
              <a:lnSpc>
                <a:spcPct val="107000"/>
              </a:lnSpc>
              <a:spcBef>
                <a:spcPts val="0"/>
              </a:spcBef>
              <a:buClr>
                <a:srgbClr val="000000"/>
              </a:buClr>
              <a:buSzPct val="100000"/>
              <a:buFont typeface="+mj-lt"/>
              <a:buAutoNum type="arabicPeriod"/>
              <a:tabLst/>
              <a:defRPr/>
            </a:pPr>
            <a:r>
              <a:rPr lang="en-US" sz="2400" b="1" dirty="0">
                <a:solidFill>
                  <a:srgbClr val="000000"/>
                </a:solidFill>
                <a:latin typeface="Calibri" panose="020F0502020204030204" pitchFamily="34" charset="0"/>
                <a:cs typeface="Times New Roman" panose="02020603050405020304" pitchFamily="18" charset="0"/>
              </a:rPr>
              <a:t>Welcome, Logistics, Introductions </a:t>
            </a:r>
            <a:r>
              <a:rPr lang="en-US" sz="2400" b="1" i="1" dirty="0">
                <a:solidFill>
                  <a:srgbClr val="0070C0"/>
                </a:solidFill>
                <a:latin typeface="Calibri" panose="020F0502020204030204" pitchFamily="34" charset="0"/>
                <a:cs typeface="Times New Roman" panose="02020603050405020304" pitchFamily="18" charset="0"/>
              </a:rPr>
              <a:t>(20 min)</a:t>
            </a:r>
          </a:p>
          <a:p>
            <a:pPr marR="0" lvl="0" algn="l" defTabSz="914400" rtl="0" eaLnBrk="1" fontAlgn="auto" latinLnBrk="0" hangingPunct="1">
              <a:lnSpc>
                <a:spcPct val="107000"/>
              </a:lnSpc>
              <a:spcBef>
                <a:spcPts val="0"/>
              </a:spcBef>
              <a:buClr>
                <a:srgbClr val="000000"/>
              </a:buClr>
              <a:buSzPct val="100000"/>
              <a:tabLst/>
              <a:defRPr/>
            </a:pPr>
            <a:endParaRPr lang="en-US" sz="2400" b="1" i="1" dirty="0">
              <a:solidFill>
                <a:srgbClr val="0070C0"/>
              </a:solidFill>
              <a:latin typeface="Calibri" panose="020F0502020204030204" pitchFamily="34" charset="0"/>
              <a:cs typeface="Times New Roman" panose="02020603050405020304" pitchFamily="18" charset="0"/>
            </a:endParaRPr>
          </a:p>
          <a:p>
            <a:pPr marL="457200" indent="-457200" defTabSz="914400">
              <a:buClr>
                <a:srgbClr val="000000"/>
              </a:buClr>
              <a:buSzPct val="100000"/>
              <a:buFont typeface="+mj-lt"/>
              <a:buAutoNum type="arabicPeriod" startAt="2"/>
              <a:defRPr/>
            </a:pP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Challenges Around Dementia in the Black Community </a:t>
            </a:r>
            <a:r>
              <a:rPr lang="en-US" sz="2400" b="1" i="1" dirty="0">
                <a:solidFill>
                  <a:srgbClr val="0070C0"/>
                </a:solidFill>
                <a:latin typeface="Calibri" panose="020F0502020204030204" pitchFamily="34" charset="0"/>
                <a:cs typeface="Times New Roman" panose="02020603050405020304" pitchFamily="18" charset="0"/>
              </a:rPr>
              <a:t>(35 min) </a:t>
            </a:r>
          </a:p>
          <a:p>
            <a:pPr defTabSz="914400">
              <a:buClr>
                <a:srgbClr val="000000"/>
              </a:buClr>
              <a:buSzPct val="100000"/>
              <a:defRPr/>
            </a:pPr>
            <a:endParaRPr lang="en-US" sz="2400" b="1" i="1" dirty="0">
              <a:solidFill>
                <a:srgbClr val="0070C0"/>
              </a:solidFill>
              <a:latin typeface="Calibri" panose="020F0502020204030204" pitchFamily="34" charset="0"/>
              <a:cs typeface="Times New Roman" panose="02020603050405020304" pitchFamily="18" charset="0"/>
            </a:endParaRPr>
          </a:p>
          <a:p>
            <a:pPr marL="457200" indent="-457200" defTabSz="914400">
              <a:lnSpc>
                <a:spcPct val="107000"/>
              </a:lnSpc>
              <a:spcAft>
                <a:spcPts val="2400"/>
              </a:spcAft>
              <a:buClr>
                <a:srgbClr val="000000"/>
              </a:buClr>
              <a:buSzPct val="100000"/>
              <a:buFont typeface="+mj-lt"/>
              <a:buAutoNum type="arabicPeriod" startAt="3"/>
              <a:defRPr/>
            </a:pP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Equity and Inclusion Team Update </a:t>
            </a:r>
            <a:r>
              <a:rPr lang="en-US" sz="2400" b="1" i="1" dirty="0">
                <a:solidFill>
                  <a:srgbClr val="0070C0"/>
                </a:solidFill>
                <a:latin typeface="Calibri" panose="020F0502020204030204" pitchFamily="34" charset="0"/>
                <a:cs typeface="Times New Roman" panose="02020603050405020304" pitchFamily="18" charset="0"/>
              </a:rPr>
              <a:t>(25 min)</a:t>
            </a:r>
            <a:endParaRPr lang="en-US" sz="2400" b="1" dirty="0">
              <a:solidFill>
                <a:srgbClr val="2790C1"/>
              </a:solidFill>
              <a:latin typeface="Calibri" panose="020F0502020204030204" pitchFamily="34" charset="0"/>
              <a:cs typeface="Times New Roman" panose="02020603050405020304" pitchFamily="18" charset="0"/>
            </a:endParaRPr>
          </a:p>
          <a:p>
            <a:pPr marL="457200" indent="-457200" defTabSz="914400">
              <a:lnSpc>
                <a:spcPct val="107000"/>
              </a:lnSpc>
              <a:spcAft>
                <a:spcPts val="2400"/>
              </a:spcAft>
              <a:buClr>
                <a:srgbClr val="000000"/>
              </a:buClr>
              <a:buSzPct val="100000"/>
              <a:buFont typeface="+mj-lt"/>
              <a:buAutoNum type="arabicPeriod" startAt="3"/>
              <a:defRPr/>
            </a:pPr>
            <a:r>
              <a:rPr lang="en-US" sz="2400" b="1" dirty="0">
                <a:latin typeface="Calibri" panose="020F0502020204030204" pitchFamily="34" charset="0"/>
                <a:ea typeface="Calibri" panose="020F0502020204030204" pitchFamily="34" charset="0"/>
                <a:cs typeface="Times New Roman" panose="02020603050405020304" pitchFamily="18" charset="0"/>
              </a:rPr>
              <a:t>Innovative Dementia Care Models </a:t>
            </a:r>
            <a:r>
              <a:rPr lang="en-US" sz="2400" b="1" i="1" dirty="0">
                <a:solidFill>
                  <a:srgbClr val="0070C0"/>
                </a:solidFill>
                <a:latin typeface="Calibri" panose="020F0502020204030204" pitchFamily="34" charset="0"/>
                <a:cs typeface="Times New Roman" panose="02020603050405020304" pitchFamily="18" charset="0"/>
              </a:rPr>
              <a:t>(35 min)</a:t>
            </a:r>
          </a:p>
          <a:p>
            <a:pPr marL="457200" indent="-457200" defTabSz="914400">
              <a:lnSpc>
                <a:spcPct val="107000"/>
              </a:lnSpc>
              <a:spcAft>
                <a:spcPts val="2400"/>
              </a:spcAft>
              <a:buClr>
                <a:srgbClr val="000000"/>
              </a:buClr>
              <a:buSzPct val="100000"/>
              <a:buFont typeface="+mj-lt"/>
              <a:buAutoNum type="arabicPeriod" startAt="3"/>
              <a:defRPr/>
            </a:pPr>
            <a:r>
              <a:rPr lang="en-US" sz="2400" b="1" dirty="0">
                <a:solidFill>
                  <a:srgbClr val="000000"/>
                </a:solidFill>
                <a:latin typeface="Calibri" panose="020F0502020204030204" pitchFamily="34" charset="0"/>
                <a:cs typeface="Times New Roman" panose="02020603050405020304" pitchFamily="18" charset="0"/>
              </a:rPr>
              <a:t>Next Steps and Vote to Adjourn </a:t>
            </a:r>
            <a:r>
              <a:rPr lang="en-US" sz="2400" b="1" i="1" dirty="0">
                <a:solidFill>
                  <a:srgbClr val="0070C0"/>
                </a:solidFill>
                <a:latin typeface="Calibri" panose="020F0502020204030204" pitchFamily="34" charset="0"/>
                <a:cs typeface="Times New Roman" panose="02020603050405020304" pitchFamily="18" charset="0"/>
              </a:rPr>
              <a:t>(5 min)</a:t>
            </a:r>
            <a:endParaRPr lang="en-US" sz="1200" b="1" i="1" dirty="0">
              <a:solidFill>
                <a:srgbClr val="0070C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595746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Picture 5">
            <a:extLst>
              <a:ext uri="{FF2B5EF4-FFF2-40B4-BE49-F238E27FC236}">
                <a16:creationId xmlns:a16="http://schemas.microsoft.com/office/drawing/2014/main" id="{AADF12C0-CA87-4D81-9D58-3580D22C71B9}"/>
              </a:ext>
            </a:extLst>
          </p:cNvPr>
          <p:cNvPicPr>
            <a:picLocks noChangeAspect="1"/>
          </p:cNvPicPr>
          <p:nvPr/>
        </p:nvPicPr>
        <p:blipFill>
          <a:blip r:embed="rId2"/>
          <a:stretch>
            <a:fillRect/>
          </a:stretch>
        </p:blipFill>
        <p:spPr>
          <a:xfrm>
            <a:off x="481782" y="1690305"/>
            <a:ext cx="4313754" cy="4154693"/>
          </a:xfrm>
          <a:prstGeom prst="rect">
            <a:avLst/>
          </a:prstGeom>
          <a:ln w="12700">
            <a:miter lim="400000"/>
          </a:ln>
        </p:spPr>
      </p:pic>
      <p:sp>
        <p:nvSpPr>
          <p:cNvPr id="3" name="TextBox 7">
            <a:extLst>
              <a:ext uri="{FF2B5EF4-FFF2-40B4-BE49-F238E27FC236}">
                <a16:creationId xmlns:a16="http://schemas.microsoft.com/office/drawing/2014/main" id="{DF2A1C64-9192-4763-8E31-ABC503EDDE51}"/>
              </a:ext>
            </a:extLst>
          </p:cNvPr>
          <p:cNvSpPr txBox="1"/>
          <p:nvPr/>
        </p:nvSpPr>
        <p:spPr>
          <a:xfrm>
            <a:off x="5281581" y="5862776"/>
            <a:ext cx="3908590" cy="553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68579" bIns="68579">
            <a:spAutoFit/>
          </a:bodyPr>
          <a:lstStyle/>
          <a:p>
            <a:pPr defTabSz="1371600">
              <a:defRPr>
                <a:solidFill>
                  <a:srgbClr val="000000"/>
                </a:solidFill>
                <a:latin typeface="Calibri"/>
                <a:ea typeface="Calibri"/>
                <a:cs typeface="Calibri"/>
                <a:sym typeface="Calibri"/>
              </a:defRPr>
            </a:pPr>
            <a:r>
              <a:rPr sz="1350" dirty="0" err="1"/>
              <a:t>Burgio</a:t>
            </a:r>
            <a:r>
              <a:rPr sz="1350" dirty="0"/>
              <a:t> L </a:t>
            </a:r>
            <a:r>
              <a:rPr sz="1350" i="1" dirty="0"/>
              <a:t>et al</a:t>
            </a:r>
            <a:r>
              <a:rPr sz="1350" dirty="0"/>
              <a:t>. </a:t>
            </a:r>
            <a:r>
              <a:rPr sz="1350" i="1" dirty="0"/>
              <a:t>The Gerontologist</a:t>
            </a:r>
            <a:r>
              <a:rPr sz="1350" dirty="0"/>
              <a:t>. 41(4):481-489, 2001.</a:t>
            </a:r>
          </a:p>
        </p:txBody>
      </p:sp>
      <p:pic>
        <p:nvPicPr>
          <p:cNvPr id="4" name="Picture 5" descr="Picture 5">
            <a:extLst>
              <a:ext uri="{FF2B5EF4-FFF2-40B4-BE49-F238E27FC236}">
                <a16:creationId xmlns:a16="http://schemas.microsoft.com/office/drawing/2014/main" id="{1C658116-0890-425F-A11C-6E1237FDA6A6}"/>
              </a:ext>
            </a:extLst>
          </p:cNvPr>
          <p:cNvPicPr>
            <a:picLocks noChangeAspect="1"/>
          </p:cNvPicPr>
          <p:nvPr/>
        </p:nvPicPr>
        <p:blipFill>
          <a:blip r:embed="rId3"/>
          <a:stretch>
            <a:fillRect/>
          </a:stretch>
        </p:blipFill>
        <p:spPr>
          <a:xfrm>
            <a:off x="5220396" y="1690305"/>
            <a:ext cx="3068998" cy="4008786"/>
          </a:xfrm>
          <a:prstGeom prst="rect">
            <a:avLst/>
          </a:prstGeom>
          <a:ln w="12700">
            <a:miter lim="400000"/>
          </a:ln>
        </p:spPr>
      </p:pic>
      <p:sp>
        <p:nvSpPr>
          <p:cNvPr id="6" name="TextBox 3">
            <a:extLst>
              <a:ext uri="{FF2B5EF4-FFF2-40B4-BE49-F238E27FC236}">
                <a16:creationId xmlns:a16="http://schemas.microsoft.com/office/drawing/2014/main" id="{5E290B96-FDDA-4643-98FE-4953067BB206}"/>
              </a:ext>
            </a:extLst>
          </p:cNvPr>
          <p:cNvSpPr txBox="1"/>
          <p:nvPr/>
        </p:nvSpPr>
        <p:spPr>
          <a:xfrm>
            <a:off x="2373852" y="838338"/>
            <a:ext cx="3796965" cy="7617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68579" bIns="68579">
            <a:spAutoFit/>
          </a:bodyPr>
          <a:lstStyle>
            <a:lvl1pPr algn="l" defTabSz="1828800">
              <a:defRPr sz="8800">
                <a:solidFill>
                  <a:srgbClr val="000000"/>
                </a:solidFill>
                <a:latin typeface="Calibri Light"/>
                <a:ea typeface="Calibri Light"/>
                <a:cs typeface="Calibri Light"/>
                <a:sym typeface="Calibri Light"/>
              </a:defRPr>
            </a:lvl1pPr>
          </a:lstStyle>
          <a:p>
            <a:r>
              <a:rPr lang="en-US" sz="4050" dirty="0"/>
              <a:t>REACH I and II</a:t>
            </a:r>
            <a:endParaRPr sz="4050" dirty="0"/>
          </a:p>
        </p:txBody>
      </p:sp>
      <p:sp>
        <p:nvSpPr>
          <p:cNvPr id="7" name="TextBox 6">
            <a:extLst>
              <a:ext uri="{FF2B5EF4-FFF2-40B4-BE49-F238E27FC236}">
                <a16:creationId xmlns:a16="http://schemas.microsoft.com/office/drawing/2014/main" id="{0629E8F0-1DC0-4305-890F-AC3D1BA449F3}"/>
              </a:ext>
            </a:extLst>
          </p:cNvPr>
          <p:cNvSpPr txBox="1"/>
          <p:nvPr/>
        </p:nvSpPr>
        <p:spPr>
          <a:xfrm>
            <a:off x="864224" y="213647"/>
            <a:ext cx="1979068" cy="461665"/>
          </a:xfrm>
          <a:prstGeom prst="rect">
            <a:avLst/>
          </a:prstGeom>
        </p:spPr>
        <p:txBody>
          <a:bodyPr wrap="none" rtlCol="0">
            <a:spAutoFit/>
          </a:bodyPr>
          <a:lstStyle/>
          <a:p>
            <a:pPr marL="0" indent="0">
              <a:buFont typeface="Wingdings" pitchFamily="2" charset="2"/>
              <a:buNone/>
            </a:pPr>
            <a:r>
              <a:rPr lang="en-US" sz="2400" b="1" dirty="0">
                <a:solidFill>
                  <a:srgbClr val="FFC000"/>
                </a:solidFill>
                <a:latin typeface="Calibri" pitchFamily="34" charset="0"/>
              </a:rPr>
              <a:t>REACH I and II</a:t>
            </a:r>
            <a:endParaRPr lang="en-US" sz="2400" dirty="0">
              <a:solidFill>
                <a:schemeClr val="dk1"/>
              </a:solidFill>
              <a:latin typeface="Book Antiqua" pitchFamily="18" charset="0"/>
            </a:endParaRPr>
          </a:p>
        </p:txBody>
      </p:sp>
      <p:pic>
        <p:nvPicPr>
          <p:cNvPr id="8" name="Picture 7">
            <a:extLst>
              <a:ext uri="{FF2B5EF4-FFF2-40B4-BE49-F238E27FC236}">
                <a16:creationId xmlns:a16="http://schemas.microsoft.com/office/drawing/2014/main" id="{E0EB8AB5-F172-423E-B7C5-10B0169C6E30}"/>
              </a:ext>
            </a:extLst>
          </p:cNvPr>
          <p:cNvPicPr>
            <a:picLocks noChangeAspect="1"/>
          </p:cNvPicPr>
          <p:nvPr/>
        </p:nvPicPr>
        <p:blipFill>
          <a:blip r:embed="rId4"/>
          <a:stretch>
            <a:fillRect/>
          </a:stretch>
        </p:blipFill>
        <p:spPr>
          <a:xfrm>
            <a:off x="5701377" y="-1"/>
            <a:ext cx="3068998" cy="931385"/>
          </a:xfrm>
          <a:prstGeom prst="rect">
            <a:avLst/>
          </a:prstGeom>
        </p:spPr>
      </p:pic>
    </p:spTree>
    <p:extLst>
      <p:ext uri="{BB962C8B-B14F-4D97-AF65-F5344CB8AC3E}">
        <p14:creationId xmlns:p14="http://schemas.microsoft.com/office/powerpoint/2010/main" val="120428524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 name="Picture 2" descr="Picture 2"/>
          <p:cNvPicPr>
            <a:picLocks noChangeAspect="1"/>
          </p:cNvPicPr>
          <p:nvPr/>
        </p:nvPicPr>
        <p:blipFill>
          <a:blip r:embed="rId2"/>
          <a:stretch>
            <a:fillRect/>
          </a:stretch>
        </p:blipFill>
        <p:spPr>
          <a:xfrm>
            <a:off x="3731079" y="1144361"/>
            <a:ext cx="1333501" cy="1085851"/>
          </a:xfrm>
          <a:prstGeom prst="rect">
            <a:avLst/>
          </a:prstGeom>
          <a:ln w="12700">
            <a:miter lim="400000"/>
          </a:ln>
        </p:spPr>
      </p:pic>
      <p:sp>
        <p:nvSpPr>
          <p:cNvPr id="420" name="TextBox 4"/>
          <p:cNvSpPr txBox="1"/>
          <p:nvPr/>
        </p:nvSpPr>
        <p:spPr>
          <a:xfrm>
            <a:off x="742441" y="2624679"/>
            <a:ext cx="3829559" cy="3747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34290" bIns="34290">
            <a:spAutoFit/>
          </a:bodyPr>
          <a:lstStyle/>
          <a:p>
            <a:pPr marL="214313" indent="-214313">
              <a:buSzPct val="100000"/>
              <a:buFont typeface="Arial"/>
              <a:buChar char="•"/>
              <a:defRPr sz="3600">
                <a:solidFill>
                  <a:srgbClr val="000000"/>
                </a:solidFill>
                <a:latin typeface="Calibri"/>
                <a:ea typeface="Calibri"/>
                <a:cs typeface="Calibri"/>
                <a:sym typeface="Calibri"/>
              </a:defRPr>
            </a:pPr>
            <a:r>
              <a:rPr sz="1600" dirty="0"/>
              <a:t>Has undergone clinical trial testing</a:t>
            </a:r>
          </a:p>
          <a:p>
            <a:pPr marL="214313" indent="-214313">
              <a:buSzPct val="100000"/>
              <a:buFont typeface="Arial"/>
              <a:buChar char="•"/>
              <a:defRPr sz="3600">
                <a:solidFill>
                  <a:srgbClr val="000000"/>
                </a:solidFill>
                <a:latin typeface="Calibri"/>
                <a:ea typeface="Calibri"/>
                <a:cs typeface="Calibri"/>
                <a:sym typeface="Calibri"/>
              </a:defRPr>
            </a:pPr>
            <a:endParaRPr sz="1600" dirty="0"/>
          </a:p>
          <a:p>
            <a:pPr marL="214313" indent="-214313">
              <a:buSzPct val="100000"/>
              <a:buFont typeface="Arial"/>
              <a:buChar char="•"/>
              <a:defRPr sz="3600">
                <a:solidFill>
                  <a:srgbClr val="000000"/>
                </a:solidFill>
                <a:latin typeface="Calibri"/>
                <a:ea typeface="Calibri"/>
                <a:cs typeface="Calibri"/>
                <a:sym typeface="Calibri"/>
              </a:defRPr>
            </a:pPr>
            <a:r>
              <a:rPr sz="1600" dirty="0"/>
              <a:t>“Dealing with Dementia” has proven to be a model educational material of its type</a:t>
            </a:r>
          </a:p>
          <a:p>
            <a:pPr>
              <a:defRPr sz="3600">
                <a:solidFill>
                  <a:srgbClr val="000000"/>
                </a:solidFill>
                <a:latin typeface="Calibri"/>
                <a:ea typeface="Calibri"/>
                <a:cs typeface="Calibri"/>
                <a:sym typeface="Calibri"/>
              </a:defRPr>
            </a:pPr>
            <a:endParaRPr sz="1600" dirty="0"/>
          </a:p>
          <a:p>
            <a:pPr marL="214313" indent="-214313">
              <a:buSzPct val="100000"/>
              <a:buFont typeface="Arial"/>
              <a:buChar char="•"/>
              <a:defRPr sz="3600">
                <a:solidFill>
                  <a:srgbClr val="000000"/>
                </a:solidFill>
                <a:latin typeface="Calibri"/>
                <a:ea typeface="Calibri"/>
                <a:cs typeface="Calibri"/>
                <a:sym typeface="Calibri"/>
              </a:defRPr>
            </a:pPr>
            <a:r>
              <a:rPr sz="1600" dirty="0"/>
              <a:t>Structure and organization highly amenable to localization and customization</a:t>
            </a:r>
          </a:p>
          <a:p>
            <a:pPr marL="214313" indent="-214313">
              <a:buSzPct val="100000"/>
              <a:buFont typeface="Arial"/>
              <a:buChar char="•"/>
              <a:defRPr sz="3600">
                <a:solidFill>
                  <a:srgbClr val="000000"/>
                </a:solidFill>
                <a:latin typeface="Calibri"/>
                <a:ea typeface="Calibri"/>
                <a:cs typeface="Calibri"/>
                <a:sym typeface="Calibri"/>
              </a:defRPr>
            </a:pPr>
            <a:endParaRPr sz="1600" dirty="0"/>
          </a:p>
          <a:p>
            <a:pPr marL="214313" indent="-214313">
              <a:buSzPct val="100000"/>
              <a:buFont typeface="Arial"/>
              <a:buChar char="•"/>
              <a:defRPr sz="3600">
                <a:solidFill>
                  <a:srgbClr val="000000"/>
                </a:solidFill>
                <a:latin typeface="Calibri"/>
                <a:ea typeface="Calibri"/>
                <a:cs typeface="Calibri"/>
                <a:sym typeface="Calibri"/>
              </a:defRPr>
            </a:pPr>
            <a:r>
              <a:rPr sz="1600" dirty="0"/>
              <a:t>Demonstrated cost savings in VA patients, and relatively inexpensive to implement (mostly costs for coach training and FTE)</a:t>
            </a:r>
          </a:p>
          <a:p>
            <a:pPr>
              <a:defRPr sz="3600">
                <a:solidFill>
                  <a:srgbClr val="000000"/>
                </a:solidFill>
                <a:latin typeface="Calibri"/>
                <a:ea typeface="Calibri"/>
                <a:cs typeface="Calibri"/>
                <a:sym typeface="Calibri"/>
              </a:defRPr>
            </a:pPr>
            <a:endParaRPr sz="1500" dirty="0"/>
          </a:p>
        </p:txBody>
      </p:sp>
      <p:sp>
        <p:nvSpPr>
          <p:cNvPr id="421" name="TextBox 5"/>
          <p:cNvSpPr txBox="1"/>
          <p:nvPr/>
        </p:nvSpPr>
        <p:spPr>
          <a:xfrm>
            <a:off x="4773342" y="2609291"/>
            <a:ext cx="3829559" cy="3762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34290" bIns="34290">
            <a:spAutoFit/>
          </a:bodyPr>
          <a:lstStyle/>
          <a:p>
            <a:pPr marL="214313" indent="-214313">
              <a:buSzPct val="100000"/>
              <a:buFont typeface="Arial"/>
              <a:buChar char="•"/>
              <a:defRPr sz="3600">
                <a:solidFill>
                  <a:srgbClr val="000000"/>
                </a:solidFill>
                <a:latin typeface="Calibri"/>
                <a:ea typeface="Calibri"/>
                <a:cs typeface="Calibri"/>
                <a:sym typeface="Calibri"/>
              </a:defRPr>
            </a:pPr>
            <a:r>
              <a:rPr sz="1600" dirty="0"/>
              <a:t>Limited nature of services, higher barriers to access community care options</a:t>
            </a:r>
          </a:p>
          <a:p>
            <a:pPr marL="214313" indent="-214313">
              <a:buSzPct val="100000"/>
              <a:buFont typeface="Arial"/>
              <a:buChar char="•"/>
              <a:defRPr sz="3600">
                <a:solidFill>
                  <a:srgbClr val="000000"/>
                </a:solidFill>
                <a:latin typeface="Calibri"/>
                <a:ea typeface="Calibri"/>
                <a:cs typeface="Calibri"/>
                <a:sym typeface="Calibri"/>
              </a:defRPr>
            </a:pPr>
            <a:endParaRPr sz="1600" dirty="0"/>
          </a:p>
          <a:p>
            <a:pPr marL="214313" indent="-214313">
              <a:buSzPct val="100000"/>
              <a:buFont typeface="Arial"/>
              <a:buChar char="•"/>
              <a:defRPr sz="3600">
                <a:solidFill>
                  <a:srgbClr val="000000"/>
                </a:solidFill>
                <a:latin typeface="Calibri"/>
                <a:ea typeface="Calibri"/>
                <a:cs typeface="Calibri"/>
                <a:sym typeface="Calibri"/>
              </a:defRPr>
            </a:pPr>
            <a:r>
              <a:rPr sz="1600" dirty="0"/>
              <a:t>Does not distribute different tasks to team members with different skill sets</a:t>
            </a:r>
          </a:p>
          <a:p>
            <a:pPr marL="214313" indent="-214313">
              <a:buSzPct val="100000"/>
              <a:buFont typeface="Arial"/>
              <a:buChar char="•"/>
              <a:defRPr sz="3600">
                <a:solidFill>
                  <a:srgbClr val="000000"/>
                </a:solidFill>
                <a:latin typeface="Calibri"/>
                <a:ea typeface="Calibri"/>
                <a:cs typeface="Calibri"/>
                <a:sym typeface="Calibri"/>
              </a:defRPr>
            </a:pPr>
            <a:endParaRPr sz="1600" dirty="0"/>
          </a:p>
          <a:p>
            <a:pPr marL="214313" indent="-214313">
              <a:buSzPct val="100000"/>
              <a:buFont typeface="Arial"/>
              <a:buChar char="•"/>
              <a:defRPr sz="3600">
                <a:solidFill>
                  <a:srgbClr val="0D0D0D"/>
                </a:solidFill>
                <a:latin typeface="Calibri"/>
                <a:ea typeface="Calibri"/>
                <a:cs typeface="Calibri"/>
                <a:sym typeface="Calibri"/>
              </a:defRPr>
            </a:pPr>
            <a:r>
              <a:rPr sz="1600" dirty="0"/>
              <a:t>Ambitious trials tested multiple different interventions, as well as different approaches to implement/assess each intervention</a:t>
            </a:r>
          </a:p>
          <a:p>
            <a:pPr>
              <a:defRPr sz="3600">
                <a:solidFill>
                  <a:srgbClr val="000000"/>
                </a:solidFill>
                <a:latin typeface="Calibri"/>
                <a:ea typeface="Calibri"/>
                <a:cs typeface="Calibri"/>
                <a:sym typeface="Calibri"/>
              </a:defRPr>
            </a:pPr>
            <a:endParaRPr sz="1600" dirty="0"/>
          </a:p>
          <a:p>
            <a:pPr marL="214313" indent="-214313">
              <a:buSzPct val="100000"/>
              <a:buFont typeface="Arial"/>
              <a:buChar char="•"/>
              <a:defRPr sz="3600">
                <a:solidFill>
                  <a:srgbClr val="000000"/>
                </a:solidFill>
                <a:latin typeface="Calibri"/>
                <a:ea typeface="Calibri"/>
                <a:cs typeface="Calibri"/>
                <a:sym typeface="Calibri"/>
              </a:defRPr>
            </a:pPr>
            <a:r>
              <a:rPr sz="1600" dirty="0"/>
              <a:t>Individual trials were underpowered, and underestimated efficacy of tested interventions</a:t>
            </a:r>
          </a:p>
        </p:txBody>
      </p:sp>
      <p:sp>
        <p:nvSpPr>
          <p:cNvPr id="6" name="TextBox 5">
            <a:extLst>
              <a:ext uri="{FF2B5EF4-FFF2-40B4-BE49-F238E27FC236}">
                <a16:creationId xmlns:a16="http://schemas.microsoft.com/office/drawing/2014/main" id="{A82853D6-E298-4F67-82D7-C4CBF0C04900}"/>
              </a:ext>
            </a:extLst>
          </p:cNvPr>
          <p:cNvSpPr txBox="1"/>
          <p:nvPr/>
        </p:nvSpPr>
        <p:spPr>
          <a:xfrm>
            <a:off x="864224" y="0"/>
            <a:ext cx="3425553" cy="830997"/>
          </a:xfrm>
          <a:prstGeom prst="rect">
            <a:avLst/>
          </a:prstGeom>
        </p:spPr>
        <p:txBody>
          <a:bodyPr wrap="none" rtlCol="0">
            <a:spAutoFit/>
          </a:bodyPr>
          <a:lstStyle/>
          <a:p>
            <a:pPr marL="0" indent="0">
              <a:buFont typeface="Wingdings" pitchFamily="2" charset="2"/>
              <a:buNone/>
            </a:pPr>
            <a:r>
              <a:rPr lang="en-US" sz="2400" b="1" dirty="0">
                <a:solidFill>
                  <a:srgbClr val="FFC000"/>
                </a:solidFill>
                <a:latin typeface="Calibri" pitchFamily="34" charset="0"/>
              </a:rPr>
              <a:t>Rosalynn Carter Institute </a:t>
            </a:r>
          </a:p>
          <a:p>
            <a:pPr marL="0" indent="0">
              <a:buFont typeface="Wingdings" pitchFamily="2" charset="2"/>
              <a:buNone/>
            </a:pPr>
            <a:r>
              <a:rPr lang="en-US" sz="2400" b="1" dirty="0">
                <a:solidFill>
                  <a:srgbClr val="FFC000"/>
                </a:solidFill>
                <a:latin typeface="Calibri" pitchFamily="34" charset="0"/>
              </a:rPr>
              <a:t>for Caregiving</a:t>
            </a:r>
            <a:endParaRPr lang="en-US" sz="2400" dirty="0">
              <a:solidFill>
                <a:schemeClr val="dk1"/>
              </a:solidFill>
              <a:latin typeface="Book Antiqua" pitchFamily="18" charset="0"/>
            </a:endParaRPr>
          </a:p>
        </p:txBody>
      </p:sp>
      <p:pic>
        <p:nvPicPr>
          <p:cNvPr id="8" name="Picture 7">
            <a:extLst>
              <a:ext uri="{FF2B5EF4-FFF2-40B4-BE49-F238E27FC236}">
                <a16:creationId xmlns:a16="http://schemas.microsoft.com/office/drawing/2014/main" id="{BCBB4DAA-B204-4970-BD73-1A76DBF3564C}"/>
              </a:ext>
            </a:extLst>
          </p:cNvPr>
          <p:cNvPicPr>
            <a:picLocks noChangeAspect="1"/>
          </p:cNvPicPr>
          <p:nvPr/>
        </p:nvPicPr>
        <p:blipFill>
          <a:blip r:embed="rId3"/>
          <a:stretch>
            <a:fillRect/>
          </a:stretch>
        </p:blipFill>
        <p:spPr>
          <a:xfrm>
            <a:off x="5701377" y="-1"/>
            <a:ext cx="3068998" cy="931385"/>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icture 2">
            <a:extLst>
              <a:ext uri="{FF2B5EF4-FFF2-40B4-BE49-F238E27FC236}">
                <a16:creationId xmlns:a16="http://schemas.microsoft.com/office/drawing/2014/main" id="{B266DEEC-17F1-4296-9085-81FB7B871049}"/>
              </a:ext>
            </a:extLst>
          </p:cNvPr>
          <p:cNvPicPr>
            <a:picLocks noChangeAspect="1"/>
          </p:cNvPicPr>
          <p:nvPr/>
        </p:nvPicPr>
        <p:blipFill>
          <a:blip r:embed="rId2"/>
          <a:stretch>
            <a:fillRect/>
          </a:stretch>
        </p:blipFill>
        <p:spPr>
          <a:xfrm>
            <a:off x="2547746" y="864005"/>
            <a:ext cx="2846590" cy="971533"/>
          </a:xfrm>
          <a:prstGeom prst="rect">
            <a:avLst/>
          </a:prstGeom>
          <a:ln w="12700">
            <a:miter lim="400000"/>
          </a:ln>
        </p:spPr>
      </p:pic>
      <p:pic>
        <p:nvPicPr>
          <p:cNvPr id="3" name="Picture 4" descr="Picture 4">
            <a:extLst>
              <a:ext uri="{FF2B5EF4-FFF2-40B4-BE49-F238E27FC236}">
                <a16:creationId xmlns:a16="http://schemas.microsoft.com/office/drawing/2014/main" id="{0BA7754B-807B-4846-9C4C-E11701A714CE}"/>
              </a:ext>
            </a:extLst>
          </p:cNvPr>
          <p:cNvPicPr>
            <a:picLocks noChangeAspect="1"/>
          </p:cNvPicPr>
          <p:nvPr/>
        </p:nvPicPr>
        <p:blipFill>
          <a:blip r:embed="rId3"/>
          <a:stretch>
            <a:fillRect/>
          </a:stretch>
        </p:blipFill>
        <p:spPr>
          <a:xfrm>
            <a:off x="1098286" y="1903768"/>
            <a:ext cx="7415784" cy="4208457"/>
          </a:xfrm>
          <a:prstGeom prst="rect">
            <a:avLst/>
          </a:prstGeom>
          <a:ln w="12700">
            <a:miter lim="400000"/>
          </a:ln>
        </p:spPr>
      </p:pic>
      <p:sp>
        <p:nvSpPr>
          <p:cNvPr id="4" name="TextBox 5">
            <a:extLst>
              <a:ext uri="{FF2B5EF4-FFF2-40B4-BE49-F238E27FC236}">
                <a16:creationId xmlns:a16="http://schemas.microsoft.com/office/drawing/2014/main" id="{FE7F9AC9-0344-421F-A0D2-EE3D4ED0B58B}"/>
              </a:ext>
            </a:extLst>
          </p:cNvPr>
          <p:cNvSpPr txBox="1"/>
          <p:nvPr/>
        </p:nvSpPr>
        <p:spPr>
          <a:xfrm>
            <a:off x="159699" y="6112225"/>
            <a:ext cx="4776095" cy="553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68579" bIns="68579">
            <a:spAutoFit/>
          </a:bodyPr>
          <a:lstStyle/>
          <a:p>
            <a:pPr defTabSz="1371600">
              <a:defRPr>
                <a:solidFill>
                  <a:srgbClr val="000000"/>
                </a:solidFill>
                <a:latin typeface="Calibri"/>
                <a:ea typeface="Calibri"/>
                <a:cs typeface="Calibri"/>
                <a:sym typeface="Calibri"/>
              </a:defRPr>
            </a:pPr>
            <a:r>
              <a:rPr sz="1350" dirty="0"/>
              <a:t>Seamus QM et al., </a:t>
            </a:r>
            <a:r>
              <a:rPr sz="1350" i="1" dirty="0"/>
              <a:t>Contemporary Clinical Trials</a:t>
            </a:r>
            <a:r>
              <a:rPr sz="1350" dirty="0"/>
              <a:t>. 71:103-112, 2018. </a:t>
            </a:r>
          </a:p>
        </p:txBody>
      </p:sp>
      <p:sp>
        <p:nvSpPr>
          <p:cNvPr id="6" name="TextBox 5">
            <a:extLst>
              <a:ext uri="{FF2B5EF4-FFF2-40B4-BE49-F238E27FC236}">
                <a16:creationId xmlns:a16="http://schemas.microsoft.com/office/drawing/2014/main" id="{CAAFCB71-FC5C-40B1-8DC4-8AC5EDE84B7E}"/>
              </a:ext>
            </a:extLst>
          </p:cNvPr>
          <p:cNvSpPr txBox="1"/>
          <p:nvPr/>
        </p:nvSpPr>
        <p:spPr>
          <a:xfrm>
            <a:off x="909587" y="58500"/>
            <a:ext cx="3662413" cy="830997"/>
          </a:xfrm>
          <a:prstGeom prst="rect">
            <a:avLst/>
          </a:prstGeom>
        </p:spPr>
        <p:txBody>
          <a:bodyPr wrap="none" rtlCol="0">
            <a:spAutoFit/>
          </a:bodyPr>
          <a:lstStyle/>
          <a:p>
            <a:pPr marL="0" indent="0">
              <a:buFont typeface="Wingdings" pitchFamily="2" charset="2"/>
              <a:buNone/>
            </a:pPr>
            <a:r>
              <a:rPr lang="en-US" sz="2400" b="1" dirty="0">
                <a:solidFill>
                  <a:srgbClr val="FFC000"/>
                </a:solidFill>
                <a:latin typeface="Calibri" pitchFamily="34" charset="0"/>
              </a:rPr>
              <a:t>Mind at Home </a:t>
            </a:r>
          </a:p>
          <a:p>
            <a:pPr marL="0" indent="0">
              <a:buFont typeface="Wingdings" pitchFamily="2" charset="2"/>
              <a:buNone/>
            </a:pPr>
            <a:r>
              <a:rPr lang="en-US" sz="2400" b="1" dirty="0">
                <a:solidFill>
                  <a:srgbClr val="FFC000"/>
                </a:solidFill>
                <a:latin typeface="Calibri" pitchFamily="34" charset="0"/>
              </a:rPr>
              <a:t>Memory Care Coordination</a:t>
            </a:r>
            <a:endParaRPr lang="en-US" sz="2400" dirty="0">
              <a:solidFill>
                <a:schemeClr val="dk1"/>
              </a:solidFill>
              <a:latin typeface="Book Antiqua" pitchFamily="18" charset="0"/>
            </a:endParaRPr>
          </a:p>
        </p:txBody>
      </p:sp>
      <p:pic>
        <p:nvPicPr>
          <p:cNvPr id="8" name="Picture 7">
            <a:extLst>
              <a:ext uri="{FF2B5EF4-FFF2-40B4-BE49-F238E27FC236}">
                <a16:creationId xmlns:a16="http://schemas.microsoft.com/office/drawing/2014/main" id="{6721691F-640C-4B73-85FD-006B0F041CA8}"/>
              </a:ext>
            </a:extLst>
          </p:cNvPr>
          <p:cNvPicPr>
            <a:picLocks noChangeAspect="1"/>
          </p:cNvPicPr>
          <p:nvPr/>
        </p:nvPicPr>
        <p:blipFill>
          <a:blip r:embed="rId4"/>
          <a:stretch>
            <a:fillRect/>
          </a:stretch>
        </p:blipFill>
        <p:spPr>
          <a:xfrm>
            <a:off x="5701377" y="-1"/>
            <a:ext cx="3068998" cy="931385"/>
          </a:xfrm>
          <a:prstGeom prst="rect">
            <a:avLst/>
          </a:prstGeom>
        </p:spPr>
      </p:pic>
    </p:spTree>
    <p:extLst>
      <p:ext uri="{BB962C8B-B14F-4D97-AF65-F5344CB8AC3E}">
        <p14:creationId xmlns:p14="http://schemas.microsoft.com/office/powerpoint/2010/main" val="301325661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icture 2">
            <a:extLst>
              <a:ext uri="{FF2B5EF4-FFF2-40B4-BE49-F238E27FC236}">
                <a16:creationId xmlns:a16="http://schemas.microsoft.com/office/drawing/2014/main" id="{78E421FC-4BEB-4F17-8074-9C7B1989BBDF}"/>
              </a:ext>
            </a:extLst>
          </p:cNvPr>
          <p:cNvPicPr>
            <a:picLocks noChangeAspect="1"/>
          </p:cNvPicPr>
          <p:nvPr/>
        </p:nvPicPr>
        <p:blipFill>
          <a:blip r:embed="rId2"/>
          <a:stretch>
            <a:fillRect/>
          </a:stretch>
        </p:blipFill>
        <p:spPr>
          <a:xfrm>
            <a:off x="2581731" y="896611"/>
            <a:ext cx="4128862" cy="1413994"/>
          </a:xfrm>
          <a:prstGeom prst="rect">
            <a:avLst/>
          </a:prstGeom>
          <a:ln w="12700">
            <a:miter lim="400000"/>
          </a:ln>
        </p:spPr>
      </p:pic>
      <p:sp>
        <p:nvSpPr>
          <p:cNvPr id="6" name="TextBox 4">
            <a:extLst>
              <a:ext uri="{FF2B5EF4-FFF2-40B4-BE49-F238E27FC236}">
                <a16:creationId xmlns:a16="http://schemas.microsoft.com/office/drawing/2014/main" id="{20520018-7381-463A-AC8C-35DF1C8E7163}"/>
              </a:ext>
            </a:extLst>
          </p:cNvPr>
          <p:cNvSpPr txBox="1"/>
          <p:nvPr/>
        </p:nvSpPr>
        <p:spPr>
          <a:xfrm>
            <a:off x="306395" y="2268071"/>
            <a:ext cx="4550673" cy="39472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68579" bIns="68579">
            <a:spAutoFit/>
          </a:bodyPr>
          <a:lstStyle/>
          <a:p>
            <a:pPr marL="428625" indent="-428625" defTabSz="1371600">
              <a:buSzPct val="100000"/>
              <a:buFont typeface="Arial"/>
              <a:buChar char="•"/>
              <a:defRPr sz="3600">
                <a:solidFill>
                  <a:srgbClr val="000000"/>
                </a:solidFill>
                <a:latin typeface="Calibri"/>
                <a:ea typeface="Calibri"/>
                <a:cs typeface="Calibri"/>
                <a:sym typeface="Calibri"/>
              </a:defRPr>
            </a:pPr>
            <a:r>
              <a:rPr sz="1650" dirty="0"/>
              <a:t>Only trial at this time to demonstrate successful delay of </a:t>
            </a:r>
            <a:r>
              <a:rPr sz="1650" dirty="0" err="1"/>
              <a:t>xitions</a:t>
            </a:r>
            <a:r>
              <a:rPr sz="1650" dirty="0"/>
              <a:t> from home to ALF/SNF</a:t>
            </a:r>
          </a:p>
          <a:p>
            <a:pPr marL="428625" indent="-428625" defTabSz="1371600">
              <a:buSzPct val="100000"/>
              <a:buFont typeface="Arial"/>
              <a:buChar char="•"/>
              <a:defRPr sz="3600">
                <a:solidFill>
                  <a:srgbClr val="000000"/>
                </a:solidFill>
                <a:latin typeface="Calibri"/>
                <a:ea typeface="Calibri"/>
                <a:cs typeface="Calibri"/>
                <a:sym typeface="Calibri"/>
              </a:defRPr>
            </a:pPr>
            <a:endParaRPr sz="1650" dirty="0"/>
          </a:p>
          <a:p>
            <a:pPr marL="428625" indent="-428625" defTabSz="1371600">
              <a:buSzPct val="100000"/>
              <a:buFont typeface="Arial"/>
              <a:buChar char="•"/>
              <a:defRPr sz="3600">
                <a:solidFill>
                  <a:srgbClr val="000000"/>
                </a:solidFill>
                <a:latin typeface="Calibri"/>
                <a:ea typeface="Calibri"/>
                <a:cs typeface="Calibri"/>
                <a:sym typeface="Calibri"/>
              </a:defRPr>
            </a:pPr>
            <a:r>
              <a:rPr sz="1650" dirty="0"/>
              <a:t>Prominent trend toward decreasing CG burden and decreasing CG time with PWD</a:t>
            </a:r>
          </a:p>
          <a:p>
            <a:pPr marL="428625" indent="-428625" defTabSz="1371600">
              <a:buSzPct val="100000"/>
              <a:buFont typeface="Arial"/>
              <a:buChar char="•"/>
              <a:defRPr sz="3600">
                <a:solidFill>
                  <a:srgbClr val="000000"/>
                </a:solidFill>
                <a:latin typeface="Calibri"/>
                <a:ea typeface="Calibri"/>
                <a:cs typeface="Calibri"/>
                <a:sym typeface="Calibri"/>
              </a:defRPr>
            </a:pPr>
            <a:endParaRPr sz="1650" dirty="0"/>
          </a:p>
          <a:p>
            <a:pPr marL="428625" indent="-428625" defTabSz="1371600">
              <a:buSzPct val="100000"/>
              <a:buFont typeface="Arial"/>
              <a:buChar char="•"/>
              <a:defRPr sz="3600">
                <a:solidFill>
                  <a:srgbClr val="000000"/>
                </a:solidFill>
                <a:latin typeface="Calibri"/>
                <a:ea typeface="Calibri"/>
                <a:cs typeface="Calibri"/>
                <a:sym typeface="Calibri"/>
              </a:defRPr>
            </a:pPr>
            <a:r>
              <a:rPr sz="1650" dirty="0"/>
              <a:t>Currently undergoing 2 year RCT examining </a:t>
            </a:r>
            <a:r>
              <a:rPr sz="1650" dirty="0" err="1"/>
              <a:t>Mind@Home</a:t>
            </a:r>
            <a:r>
              <a:rPr sz="1650" dirty="0"/>
              <a:t> intervention in &gt;300 subjects randomized 1:1; major outcomes are to replicate delay in </a:t>
            </a:r>
            <a:r>
              <a:rPr sz="1650" dirty="0" err="1"/>
              <a:t>xition</a:t>
            </a:r>
            <a:r>
              <a:rPr sz="1650" dirty="0"/>
              <a:t> from home, and to quantify cost of intervention. Secondary outcomes include CG burden, PWD QoL, PWD NPS, and dyad unmet needs.</a:t>
            </a:r>
          </a:p>
          <a:p>
            <a:pPr marL="428625" indent="-428625" defTabSz="1371600">
              <a:buSzPct val="100000"/>
              <a:buFont typeface="Arial"/>
              <a:buChar char="•"/>
              <a:defRPr sz="3600">
                <a:solidFill>
                  <a:srgbClr val="D0CECE"/>
                </a:solidFill>
                <a:latin typeface="Calibri"/>
                <a:ea typeface="Calibri"/>
                <a:cs typeface="Calibri"/>
                <a:sym typeface="Calibri"/>
              </a:defRPr>
            </a:pPr>
            <a:endParaRPr sz="1650" dirty="0"/>
          </a:p>
        </p:txBody>
      </p:sp>
      <p:sp>
        <p:nvSpPr>
          <p:cNvPr id="7" name="TextBox 5">
            <a:extLst>
              <a:ext uri="{FF2B5EF4-FFF2-40B4-BE49-F238E27FC236}">
                <a16:creationId xmlns:a16="http://schemas.microsoft.com/office/drawing/2014/main" id="{A68EC908-FD2C-4849-B6DC-60083DB1239C}"/>
              </a:ext>
            </a:extLst>
          </p:cNvPr>
          <p:cNvSpPr txBox="1"/>
          <p:nvPr/>
        </p:nvSpPr>
        <p:spPr>
          <a:xfrm>
            <a:off x="4741346" y="2268072"/>
            <a:ext cx="3829559" cy="3693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68579" bIns="68579">
            <a:spAutoFit/>
          </a:bodyPr>
          <a:lstStyle/>
          <a:p>
            <a:pPr marL="428625" indent="-428625" defTabSz="1371600">
              <a:buSzPct val="100000"/>
              <a:buFont typeface="Arial"/>
              <a:buChar char="•"/>
              <a:defRPr sz="3600">
                <a:solidFill>
                  <a:srgbClr val="000000"/>
                </a:solidFill>
                <a:latin typeface="Calibri"/>
                <a:ea typeface="Calibri"/>
                <a:cs typeface="Calibri"/>
                <a:sym typeface="Calibri"/>
              </a:defRPr>
            </a:pPr>
            <a:r>
              <a:rPr sz="1650" dirty="0"/>
              <a:t>Geropsychiatry has a prominent role in this particular care model, is it part of the ‘special sauce?’</a:t>
            </a:r>
          </a:p>
          <a:p>
            <a:pPr marL="428625" indent="-428625" defTabSz="1371600">
              <a:buSzPct val="100000"/>
              <a:buFont typeface="Arial"/>
              <a:buChar char="•"/>
              <a:defRPr sz="3600">
                <a:solidFill>
                  <a:srgbClr val="000000"/>
                </a:solidFill>
                <a:latin typeface="Calibri"/>
                <a:ea typeface="Calibri"/>
                <a:cs typeface="Calibri"/>
                <a:sym typeface="Calibri"/>
              </a:defRPr>
            </a:pPr>
            <a:endParaRPr sz="1650" dirty="0"/>
          </a:p>
          <a:p>
            <a:pPr marL="428625" indent="-428625" defTabSz="1371600">
              <a:buSzPct val="100000"/>
              <a:buFont typeface="Arial"/>
              <a:buChar char="•"/>
              <a:defRPr sz="3600">
                <a:solidFill>
                  <a:srgbClr val="000000"/>
                </a:solidFill>
                <a:latin typeface="Calibri"/>
                <a:ea typeface="Calibri"/>
                <a:cs typeface="Calibri"/>
                <a:sym typeface="Calibri"/>
              </a:defRPr>
            </a:pPr>
            <a:r>
              <a:rPr sz="1650" dirty="0"/>
              <a:t>Assessments completed at home, with all the complexities that entails (“getting in the door and establishing rapport,” bed bugs, presence of firearms, having no place to sit, the presence of pets, allergies, and suspicions of the motives of researchers”)</a:t>
            </a:r>
          </a:p>
          <a:p>
            <a:pPr marL="428625" indent="-428625" defTabSz="1371600">
              <a:buSzPct val="100000"/>
              <a:buFont typeface="Arial"/>
              <a:buChar char="•"/>
              <a:defRPr sz="3600">
                <a:solidFill>
                  <a:srgbClr val="000000"/>
                </a:solidFill>
                <a:latin typeface="Calibri"/>
                <a:ea typeface="Calibri"/>
                <a:cs typeface="Calibri"/>
                <a:sym typeface="Calibri"/>
              </a:defRPr>
            </a:pPr>
            <a:endParaRPr sz="1650" dirty="0"/>
          </a:p>
          <a:p>
            <a:pPr marL="428625" indent="-428625" defTabSz="1371600">
              <a:buSzPct val="100000"/>
              <a:buFont typeface="Arial"/>
              <a:buChar char="•"/>
              <a:defRPr sz="3600">
                <a:solidFill>
                  <a:srgbClr val="000000"/>
                </a:solidFill>
                <a:latin typeface="Calibri"/>
                <a:ea typeface="Calibri"/>
                <a:cs typeface="Calibri"/>
                <a:sym typeface="Calibri"/>
              </a:defRPr>
            </a:pPr>
            <a:r>
              <a:rPr sz="1650" dirty="0"/>
              <a:t>Telephone/email f/u assessments</a:t>
            </a:r>
          </a:p>
        </p:txBody>
      </p:sp>
      <p:sp>
        <p:nvSpPr>
          <p:cNvPr id="8" name="TextBox 7">
            <a:extLst>
              <a:ext uri="{FF2B5EF4-FFF2-40B4-BE49-F238E27FC236}">
                <a16:creationId xmlns:a16="http://schemas.microsoft.com/office/drawing/2014/main" id="{5DDA37D4-C366-4775-90AD-68E701D3680A}"/>
              </a:ext>
            </a:extLst>
          </p:cNvPr>
          <p:cNvSpPr txBox="1"/>
          <p:nvPr/>
        </p:nvSpPr>
        <p:spPr>
          <a:xfrm>
            <a:off x="983749" y="50192"/>
            <a:ext cx="3662413" cy="830997"/>
          </a:xfrm>
          <a:prstGeom prst="rect">
            <a:avLst/>
          </a:prstGeom>
        </p:spPr>
        <p:txBody>
          <a:bodyPr wrap="none" rtlCol="0">
            <a:spAutoFit/>
          </a:bodyPr>
          <a:lstStyle/>
          <a:p>
            <a:pPr marL="0" indent="0">
              <a:buFont typeface="Wingdings" pitchFamily="2" charset="2"/>
              <a:buNone/>
            </a:pPr>
            <a:r>
              <a:rPr lang="en-US" sz="2400" b="1" dirty="0">
                <a:solidFill>
                  <a:srgbClr val="FFC000"/>
                </a:solidFill>
                <a:latin typeface="Calibri" pitchFamily="34" charset="0"/>
              </a:rPr>
              <a:t>Mind at Home </a:t>
            </a:r>
          </a:p>
          <a:p>
            <a:pPr marL="0" indent="0">
              <a:buFont typeface="Wingdings" pitchFamily="2" charset="2"/>
              <a:buNone/>
            </a:pPr>
            <a:r>
              <a:rPr lang="en-US" sz="2400" b="1" dirty="0">
                <a:solidFill>
                  <a:srgbClr val="FFC000"/>
                </a:solidFill>
                <a:latin typeface="Calibri" pitchFamily="34" charset="0"/>
              </a:rPr>
              <a:t>Memory Care Coordination</a:t>
            </a:r>
            <a:endParaRPr lang="en-US" sz="2400" dirty="0">
              <a:solidFill>
                <a:schemeClr val="dk1"/>
              </a:solidFill>
              <a:latin typeface="Book Antiqua" pitchFamily="18" charset="0"/>
            </a:endParaRPr>
          </a:p>
        </p:txBody>
      </p:sp>
      <p:pic>
        <p:nvPicPr>
          <p:cNvPr id="9" name="Picture 8">
            <a:extLst>
              <a:ext uri="{FF2B5EF4-FFF2-40B4-BE49-F238E27FC236}">
                <a16:creationId xmlns:a16="http://schemas.microsoft.com/office/drawing/2014/main" id="{2F2721DA-2B36-4617-99A0-5D124FBE23B7}"/>
              </a:ext>
            </a:extLst>
          </p:cNvPr>
          <p:cNvPicPr>
            <a:picLocks noChangeAspect="1"/>
          </p:cNvPicPr>
          <p:nvPr/>
        </p:nvPicPr>
        <p:blipFill>
          <a:blip r:embed="rId3"/>
          <a:stretch>
            <a:fillRect/>
          </a:stretch>
        </p:blipFill>
        <p:spPr>
          <a:xfrm>
            <a:off x="5701377" y="-1"/>
            <a:ext cx="3068998" cy="931385"/>
          </a:xfrm>
          <a:prstGeom prst="rect">
            <a:avLst/>
          </a:prstGeom>
        </p:spPr>
      </p:pic>
    </p:spTree>
    <p:extLst>
      <p:ext uri="{BB962C8B-B14F-4D97-AF65-F5344CB8AC3E}">
        <p14:creationId xmlns:p14="http://schemas.microsoft.com/office/powerpoint/2010/main" val="54852050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88B1570E-63D0-439F-B359-52CF184DDA87}"/>
              </a:ext>
            </a:extLst>
          </p:cNvPr>
          <p:cNvSpPr txBox="1"/>
          <p:nvPr/>
        </p:nvSpPr>
        <p:spPr>
          <a:xfrm>
            <a:off x="2123829" y="1019344"/>
            <a:ext cx="3796965" cy="7617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68579" bIns="68579">
            <a:spAutoFit/>
          </a:bodyPr>
          <a:lstStyle>
            <a:lvl1pPr algn="l" defTabSz="1828800">
              <a:defRPr sz="8800">
                <a:solidFill>
                  <a:srgbClr val="000000"/>
                </a:solidFill>
                <a:latin typeface="Calibri Light"/>
                <a:ea typeface="Calibri Light"/>
                <a:cs typeface="Calibri Light"/>
                <a:sym typeface="Calibri Light"/>
              </a:defRPr>
            </a:lvl1pPr>
          </a:lstStyle>
          <a:p>
            <a:r>
              <a:rPr sz="4050" dirty="0"/>
              <a:t>ABC organization</a:t>
            </a:r>
          </a:p>
        </p:txBody>
      </p:sp>
      <p:sp>
        <p:nvSpPr>
          <p:cNvPr id="5" name="TextBox 5">
            <a:extLst>
              <a:ext uri="{FF2B5EF4-FFF2-40B4-BE49-F238E27FC236}">
                <a16:creationId xmlns:a16="http://schemas.microsoft.com/office/drawing/2014/main" id="{A8107725-48B0-4AE7-85B7-985CE5AF00DF}"/>
              </a:ext>
            </a:extLst>
          </p:cNvPr>
          <p:cNvSpPr txBox="1"/>
          <p:nvPr/>
        </p:nvSpPr>
        <p:spPr>
          <a:xfrm>
            <a:off x="5309456" y="5457783"/>
            <a:ext cx="3608402" cy="7617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68579" bIns="68579">
            <a:spAutoFit/>
          </a:bodyPr>
          <a:lstStyle/>
          <a:p>
            <a:pPr defTabSz="1371600">
              <a:defRPr>
                <a:solidFill>
                  <a:srgbClr val="000000"/>
                </a:solidFill>
                <a:latin typeface="Calibri"/>
                <a:ea typeface="Calibri"/>
                <a:cs typeface="Calibri"/>
                <a:sym typeface="Calibri"/>
              </a:defRPr>
            </a:pPr>
            <a:r>
              <a:rPr sz="1350" dirty="0"/>
              <a:t>Adapted from:</a:t>
            </a:r>
          </a:p>
          <a:p>
            <a:pPr defTabSz="1371600">
              <a:defRPr>
                <a:solidFill>
                  <a:srgbClr val="000000"/>
                </a:solidFill>
                <a:latin typeface="Calibri"/>
                <a:ea typeface="Calibri"/>
                <a:cs typeface="Calibri"/>
                <a:sym typeface="Calibri"/>
              </a:defRPr>
            </a:pPr>
            <a:r>
              <a:rPr sz="1350" dirty="0"/>
              <a:t>French et al., </a:t>
            </a:r>
            <a:r>
              <a:rPr sz="1350" i="1" dirty="0"/>
              <a:t>Health Affairs</a:t>
            </a:r>
            <a:r>
              <a:rPr sz="1350" dirty="0"/>
              <a:t>. 33(4):613-618, 2014</a:t>
            </a:r>
          </a:p>
          <a:p>
            <a:pPr defTabSz="1371600">
              <a:defRPr>
                <a:solidFill>
                  <a:srgbClr val="000000"/>
                </a:solidFill>
                <a:latin typeface="Calibri"/>
                <a:ea typeface="Calibri"/>
                <a:cs typeface="Calibri"/>
                <a:sym typeface="Calibri"/>
              </a:defRPr>
            </a:pPr>
            <a:r>
              <a:rPr sz="1350" dirty="0" err="1"/>
              <a:t>LaMantia</a:t>
            </a:r>
            <a:r>
              <a:rPr sz="1350" dirty="0"/>
              <a:t> et al., </a:t>
            </a:r>
            <a:r>
              <a:rPr sz="1350" i="1" dirty="0"/>
              <a:t>JAGS.</a:t>
            </a:r>
            <a:r>
              <a:rPr sz="1350" dirty="0"/>
              <a:t> 63:1209–1213, 2015.</a:t>
            </a:r>
          </a:p>
        </p:txBody>
      </p:sp>
      <p:pic>
        <p:nvPicPr>
          <p:cNvPr id="6" name="Picture 6" descr="Picture 6">
            <a:extLst>
              <a:ext uri="{FF2B5EF4-FFF2-40B4-BE49-F238E27FC236}">
                <a16:creationId xmlns:a16="http://schemas.microsoft.com/office/drawing/2014/main" id="{9096B744-961B-4CBA-BC31-F9DA8355A0D8}"/>
              </a:ext>
            </a:extLst>
          </p:cNvPr>
          <p:cNvPicPr>
            <a:picLocks noChangeAspect="1"/>
          </p:cNvPicPr>
          <p:nvPr/>
        </p:nvPicPr>
        <p:blipFill>
          <a:blip r:embed="rId2"/>
          <a:stretch>
            <a:fillRect/>
          </a:stretch>
        </p:blipFill>
        <p:spPr>
          <a:xfrm>
            <a:off x="1848730" y="2100378"/>
            <a:ext cx="4484817" cy="3357405"/>
          </a:xfrm>
          <a:prstGeom prst="rect">
            <a:avLst/>
          </a:prstGeom>
          <a:ln w="12700">
            <a:miter lim="400000"/>
          </a:ln>
        </p:spPr>
      </p:pic>
      <p:sp>
        <p:nvSpPr>
          <p:cNvPr id="7" name="TextBox 6">
            <a:extLst>
              <a:ext uri="{FF2B5EF4-FFF2-40B4-BE49-F238E27FC236}">
                <a16:creationId xmlns:a16="http://schemas.microsoft.com/office/drawing/2014/main" id="{C91758BB-F4A6-4D8A-8DC9-3FE1284278DD}"/>
              </a:ext>
            </a:extLst>
          </p:cNvPr>
          <p:cNvSpPr txBox="1"/>
          <p:nvPr/>
        </p:nvSpPr>
        <p:spPr>
          <a:xfrm>
            <a:off x="1041205" y="238390"/>
            <a:ext cx="2403607" cy="461665"/>
          </a:xfrm>
          <a:prstGeom prst="rect">
            <a:avLst/>
          </a:prstGeom>
        </p:spPr>
        <p:txBody>
          <a:bodyPr wrap="none" rtlCol="0">
            <a:spAutoFit/>
          </a:bodyPr>
          <a:lstStyle/>
          <a:p>
            <a:pPr marL="0" indent="0">
              <a:buFont typeface="Wingdings" pitchFamily="2" charset="2"/>
              <a:buNone/>
            </a:pPr>
            <a:r>
              <a:rPr lang="en-US" sz="2400" b="1" dirty="0">
                <a:solidFill>
                  <a:srgbClr val="FFC000"/>
                </a:solidFill>
                <a:latin typeface="Calibri" pitchFamily="34" charset="0"/>
              </a:rPr>
              <a:t>ABC Organization</a:t>
            </a:r>
            <a:endParaRPr lang="en-US" sz="2400" dirty="0">
              <a:solidFill>
                <a:schemeClr val="dk1"/>
              </a:solidFill>
              <a:latin typeface="Book Antiqua" pitchFamily="18" charset="0"/>
            </a:endParaRPr>
          </a:p>
        </p:txBody>
      </p:sp>
      <p:pic>
        <p:nvPicPr>
          <p:cNvPr id="8" name="Picture 7">
            <a:extLst>
              <a:ext uri="{FF2B5EF4-FFF2-40B4-BE49-F238E27FC236}">
                <a16:creationId xmlns:a16="http://schemas.microsoft.com/office/drawing/2014/main" id="{03582A62-66BD-4D53-87EE-3C8A405AB34F}"/>
              </a:ext>
            </a:extLst>
          </p:cNvPr>
          <p:cNvPicPr>
            <a:picLocks noChangeAspect="1"/>
          </p:cNvPicPr>
          <p:nvPr/>
        </p:nvPicPr>
        <p:blipFill>
          <a:blip r:embed="rId3"/>
          <a:stretch>
            <a:fillRect/>
          </a:stretch>
        </p:blipFill>
        <p:spPr>
          <a:xfrm>
            <a:off x="5701377" y="-1"/>
            <a:ext cx="3068998" cy="931385"/>
          </a:xfrm>
          <a:prstGeom prst="rect">
            <a:avLst/>
          </a:prstGeom>
        </p:spPr>
      </p:pic>
    </p:spTree>
    <p:extLst>
      <p:ext uri="{BB962C8B-B14F-4D97-AF65-F5344CB8AC3E}">
        <p14:creationId xmlns:p14="http://schemas.microsoft.com/office/powerpoint/2010/main" val="155043478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2">
            <a:extLst>
              <a:ext uri="{FF2B5EF4-FFF2-40B4-BE49-F238E27FC236}">
                <a16:creationId xmlns:a16="http://schemas.microsoft.com/office/drawing/2014/main" id="{7CABF3A0-F699-46D6-AEE2-FFA894ED6E57}"/>
              </a:ext>
            </a:extLst>
          </p:cNvPr>
          <p:cNvPicPr>
            <a:picLocks noChangeAspect="1"/>
          </p:cNvPicPr>
          <p:nvPr/>
        </p:nvPicPr>
        <p:blipFill>
          <a:blip r:embed="rId2"/>
          <a:stretch>
            <a:fillRect/>
          </a:stretch>
        </p:blipFill>
        <p:spPr>
          <a:xfrm>
            <a:off x="2437171" y="1030273"/>
            <a:ext cx="3543300" cy="768427"/>
          </a:xfrm>
          <a:prstGeom prst="rect">
            <a:avLst/>
          </a:prstGeom>
          <a:ln w="12700">
            <a:miter lim="400000"/>
          </a:ln>
        </p:spPr>
      </p:pic>
      <p:sp>
        <p:nvSpPr>
          <p:cNvPr id="4" name="TextBox 4">
            <a:extLst>
              <a:ext uri="{FF2B5EF4-FFF2-40B4-BE49-F238E27FC236}">
                <a16:creationId xmlns:a16="http://schemas.microsoft.com/office/drawing/2014/main" id="{DF7D5A2F-B1AF-497A-96CF-7B10FDA32E60}"/>
              </a:ext>
            </a:extLst>
          </p:cNvPr>
          <p:cNvSpPr txBox="1"/>
          <p:nvPr/>
        </p:nvSpPr>
        <p:spPr>
          <a:xfrm>
            <a:off x="783327" y="1927085"/>
            <a:ext cx="3788673" cy="4524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68579" bIns="68579">
            <a:spAutoFit/>
          </a:bodyPr>
          <a:lstStyle/>
          <a:p>
            <a:pPr marL="428625" indent="-428625" defTabSz="1371600">
              <a:buSzPct val="100000"/>
              <a:buFont typeface="Arial"/>
              <a:buChar char="•"/>
              <a:defRPr sz="3600">
                <a:solidFill>
                  <a:srgbClr val="000000"/>
                </a:solidFill>
                <a:latin typeface="Calibri"/>
                <a:ea typeface="Calibri"/>
                <a:cs typeface="Calibri"/>
                <a:sym typeface="Calibri"/>
              </a:defRPr>
            </a:pPr>
            <a:r>
              <a:rPr sz="1600" dirty="0"/>
              <a:t>A large QI project, but not a clinical trial.</a:t>
            </a:r>
          </a:p>
          <a:p>
            <a:pPr marL="428625" indent="-428625" defTabSz="1371600">
              <a:buSzPct val="100000"/>
              <a:buFont typeface="Arial"/>
              <a:buChar char="•"/>
              <a:defRPr sz="3600">
                <a:solidFill>
                  <a:srgbClr val="000000"/>
                </a:solidFill>
                <a:latin typeface="Calibri"/>
                <a:ea typeface="Calibri"/>
                <a:cs typeface="Calibri"/>
                <a:sym typeface="Calibri"/>
              </a:defRPr>
            </a:pPr>
            <a:endParaRPr sz="1600" dirty="0"/>
          </a:p>
          <a:p>
            <a:pPr marL="428625" indent="-428625" defTabSz="1371600">
              <a:buSzPct val="100000"/>
              <a:buFont typeface="Arial"/>
              <a:buChar char="•"/>
              <a:defRPr sz="3600">
                <a:solidFill>
                  <a:srgbClr val="000000"/>
                </a:solidFill>
                <a:latin typeface="Calibri"/>
                <a:ea typeface="Calibri"/>
                <a:cs typeface="Calibri"/>
                <a:sym typeface="Calibri"/>
              </a:defRPr>
            </a:pPr>
            <a:r>
              <a:rPr sz="1600" dirty="0"/>
              <a:t>Has been implemented across large patient cohort in private-public health care partnership (</a:t>
            </a:r>
            <a:r>
              <a:rPr sz="1600" dirty="0" err="1"/>
              <a:t>Eskinazi</a:t>
            </a:r>
            <a:r>
              <a:rPr sz="1600" dirty="0"/>
              <a:t> Health/University of Indiana)</a:t>
            </a:r>
          </a:p>
          <a:p>
            <a:pPr marL="428625" indent="-428625" defTabSz="1371600">
              <a:buSzPct val="100000"/>
              <a:buFont typeface="Arial"/>
              <a:buChar char="•"/>
              <a:defRPr sz="3600">
                <a:solidFill>
                  <a:srgbClr val="000000"/>
                </a:solidFill>
                <a:latin typeface="Calibri"/>
                <a:ea typeface="Calibri"/>
                <a:cs typeface="Calibri"/>
                <a:sym typeface="Calibri"/>
              </a:defRPr>
            </a:pPr>
            <a:endParaRPr sz="1600" dirty="0"/>
          </a:p>
          <a:p>
            <a:pPr marL="428625" indent="-428625" defTabSz="1371600">
              <a:buSzPct val="100000"/>
              <a:buFont typeface="Arial"/>
              <a:buChar char="•"/>
              <a:defRPr sz="3600">
                <a:solidFill>
                  <a:srgbClr val="000000"/>
                </a:solidFill>
                <a:latin typeface="Calibri"/>
                <a:ea typeface="Calibri"/>
                <a:cs typeface="Calibri"/>
                <a:sym typeface="Calibri"/>
              </a:defRPr>
            </a:pPr>
            <a:r>
              <a:rPr sz="1600" dirty="0"/>
              <a:t>In its initial implementation, a minority of patients receiving the intervention had dementia; most patients who received intervention had depression</a:t>
            </a:r>
          </a:p>
          <a:p>
            <a:pPr marL="428625" indent="-428625" defTabSz="1371600">
              <a:buSzPct val="100000"/>
              <a:buFont typeface="Arial"/>
              <a:buChar char="•"/>
              <a:defRPr sz="3600">
                <a:solidFill>
                  <a:srgbClr val="000000"/>
                </a:solidFill>
                <a:latin typeface="Calibri"/>
                <a:ea typeface="Calibri"/>
                <a:cs typeface="Calibri"/>
                <a:sym typeface="Calibri"/>
              </a:defRPr>
            </a:pPr>
            <a:endParaRPr sz="1600" dirty="0"/>
          </a:p>
          <a:p>
            <a:pPr marL="428625" indent="-428625" defTabSz="1371600">
              <a:buSzPct val="100000"/>
              <a:buFont typeface="Arial"/>
              <a:buChar char="•"/>
              <a:defRPr sz="3600">
                <a:solidFill>
                  <a:srgbClr val="000000"/>
                </a:solidFill>
                <a:latin typeface="Calibri"/>
                <a:ea typeface="Calibri"/>
                <a:cs typeface="Calibri"/>
                <a:sym typeface="Calibri"/>
              </a:defRPr>
            </a:pPr>
            <a:r>
              <a:rPr sz="1600" dirty="0"/>
              <a:t>Assessments at home or in clinic</a:t>
            </a:r>
          </a:p>
          <a:p>
            <a:pPr marL="428625" indent="-428625" defTabSz="1371600">
              <a:buSzPct val="100000"/>
              <a:buFont typeface="Arial"/>
              <a:buChar char="•"/>
              <a:defRPr sz="3600">
                <a:solidFill>
                  <a:srgbClr val="D0CECE"/>
                </a:solidFill>
                <a:latin typeface="Calibri"/>
                <a:ea typeface="Calibri"/>
                <a:cs typeface="Calibri"/>
                <a:sym typeface="Calibri"/>
              </a:defRPr>
            </a:pPr>
            <a:endParaRPr sz="1500" dirty="0"/>
          </a:p>
          <a:p>
            <a:pPr marL="428625" indent="-428625" defTabSz="1371600">
              <a:buSzPct val="100000"/>
              <a:buFont typeface="Arial"/>
              <a:buChar char="•"/>
              <a:defRPr sz="3600">
                <a:solidFill>
                  <a:srgbClr val="000000"/>
                </a:solidFill>
                <a:latin typeface="Calibri"/>
                <a:ea typeface="Calibri"/>
                <a:cs typeface="Calibri"/>
                <a:sym typeface="Calibri"/>
              </a:defRPr>
            </a:pPr>
            <a:endParaRPr sz="1500" dirty="0"/>
          </a:p>
          <a:p>
            <a:pPr defTabSz="1371600">
              <a:defRPr sz="3600">
                <a:solidFill>
                  <a:srgbClr val="000000"/>
                </a:solidFill>
                <a:latin typeface="Calibri"/>
                <a:ea typeface="Calibri"/>
                <a:cs typeface="Calibri"/>
                <a:sym typeface="Calibri"/>
              </a:defRPr>
            </a:pPr>
            <a:endParaRPr sz="1500" dirty="0"/>
          </a:p>
        </p:txBody>
      </p:sp>
      <p:sp>
        <p:nvSpPr>
          <p:cNvPr id="5" name="TextBox 5">
            <a:extLst>
              <a:ext uri="{FF2B5EF4-FFF2-40B4-BE49-F238E27FC236}">
                <a16:creationId xmlns:a16="http://schemas.microsoft.com/office/drawing/2014/main" id="{B243F86A-6580-435A-B5EC-0F6B558EDCA9}"/>
              </a:ext>
            </a:extLst>
          </p:cNvPr>
          <p:cNvSpPr txBox="1"/>
          <p:nvPr/>
        </p:nvSpPr>
        <p:spPr>
          <a:xfrm>
            <a:off x="4453982" y="1938101"/>
            <a:ext cx="3788673" cy="4570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68579" bIns="68579">
            <a:spAutoFit/>
          </a:bodyPr>
          <a:lstStyle/>
          <a:p>
            <a:pPr marL="428625" indent="-428625" defTabSz="1371600">
              <a:buSzPct val="100000"/>
              <a:buFont typeface="Arial"/>
              <a:buChar char="•"/>
              <a:defRPr sz="3600">
                <a:solidFill>
                  <a:srgbClr val="000000"/>
                </a:solidFill>
                <a:latin typeface="Calibri"/>
                <a:ea typeface="Calibri"/>
                <a:cs typeface="Calibri"/>
                <a:sym typeface="Calibri"/>
              </a:defRPr>
            </a:pPr>
            <a:r>
              <a:rPr sz="1600" dirty="0"/>
              <a:t>Reduced PHQ-9 scores of persons with depression relative to baseline</a:t>
            </a:r>
          </a:p>
          <a:p>
            <a:pPr defTabSz="1371600">
              <a:defRPr sz="3600">
                <a:solidFill>
                  <a:srgbClr val="000000"/>
                </a:solidFill>
                <a:latin typeface="Calibri"/>
                <a:ea typeface="Calibri"/>
                <a:cs typeface="Calibri"/>
                <a:sym typeface="Calibri"/>
              </a:defRPr>
            </a:pPr>
            <a:endParaRPr sz="1600" dirty="0"/>
          </a:p>
          <a:p>
            <a:pPr marL="428625" indent="-428625" defTabSz="1371600">
              <a:buSzPct val="100000"/>
              <a:buFont typeface="Arial"/>
              <a:buChar char="•"/>
              <a:defRPr sz="3600">
                <a:solidFill>
                  <a:srgbClr val="000000"/>
                </a:solidFill>
                <a:latin typeface="Calibri"/>
                <a:ea typeface="Calibri"/>
                <a:cs typeface="Calibri"/>
                <a:sym typeface="Calibri"/>
              </a:defRPr>
            </a:pPr>
            <a:r>
              <a:rPr sz="1600" dirty="0"/>
              <a:t>Reduced care burden scores of persons with dementia relative to baseline.</a:t>
            </a:r>
          </a:p>
          <a:p>
            <a:pPr marL="428625" indent="-428625" defTabSz="1371600">
              <a:buSzPct val="100000"/>
              <a:buFont typeface="Arial"/>
              <a:buChar char="•"/>
              <a:defRPr sz="3600">
                <a:solidFill>
                  <a:srgbClr val="000000"/>
                </a:solidFill>
                <a:latin typeface="Calibri"/>
                <a:ea typeface="Calibri"/>
                <a:cs typeface="Calibri"/>
                <a:sym typeface="Calibri"/>
              </a:defRPr>
            </a:pPr>
            <a:endParaRPr sz="1600" dirty="0"/>
          </a:p>
          <a:p>
            <a:pPr marL="428625" indent="-428625" defTabSz="1371600">
              <a:buSzPct val="100000"/>
              <a:buFont typeface="Arial"/>
              <a:buChar char="•"/>
              <a:defRPr sz="3600">
                <a:solidFill>
                  <a:srgbClr val="000000"/>
                </a:solidFill>
                <a:latin typeface="Calibri"/>
                <a:ea typeface="Calibri"/>
                <a:cs typeface="Calibri"/>
                <a:sym typeface="Calibri"/>
              </a:defRPr>
            </a:pPr>
            <a:r>
              <a:rPr sz="1600" dirty="0"/>
              <a:t>Validated HABC Monitor tool for measuring cognitive, functional, and psychiatric </a:t>
            </a:r>
            <a:r>
              <a:rPr sz="1600" dirty="0" err="1"/>
              <a:t>sx</a:t>
            </a:r>
            <a:r>
              <a:rPr sz="1600" dirty="0"/>
              <a:t> of dementia as well as caregiver burden</a:t>
            </a:r>
          </a:p>
          <a:p>
            <a:pPr marL="428625" indent="-428625" defTabSz="1371600">
              <a:buSzPct val="100000"/>
              <a:buFont typeface="Arial"/>
              <a:buChar char="•"/>
              <a:defRPr sz="3600">
                <a:solidFill>
                  <a:srgbClr val="000000"/>
                </a:solidFill>
                <a:latin typeface="Calibri"/>
                <a:ea typeface="Calibri"/>
                <a:cs typeface="Calibri"/>
                <a:sym typeface="Calibri"/>
              </a:defRPr>
            </a:pPr>
            <a:endParaRPr sz="1600" dirty="0"/>
          </a:p>
          <a:p>
            <a:pPr marL="428625" indent="-428625" defTabSz="1371600">
              <a:buSzPct val="100000"/>
              <a:buFont typeface="Arial"/>
              <a:buChar char="•"/>
              <a:defRPr sz="3600">
                <a:solidFill>
                  <a:srgbClr val="000000"/>
                </a:solidFill>
                <a:latin typeface="Calibri"/>
                <a:ea typeface="Calibri"/>
                <a:cs typeface="Calibri"/>
                <a:sym typeface="Calibri"/>
              </a:defRPr>
            </a:pPr>
            <a:r>
              <a:rPr sz="1600" dirty="0"/>
              <a:t>Demonstrated cost savings, mostly thru lower ER and hospital spending</a:t>
            </a:r>
          </a:p>
          <a:p>
            <a:pPr marL="428625" indent="-428625" defTabSz="1371600">
              <a:buSzPct val="100000"/>
              <a:buFont typeface="Arial"/>
              <a:buChar char="•"/>
              <a:defRPr sz="3600">
                <a:solidFill>
                  <a:srgbClr val="000000"/>
                </a:solidFill>
                <a:latin typeface="Calibri"/>
                <a:ea typeface="Calibri"/>
                <a:cs typeface="Calibri"/>
                <a:sym typeface="Calibri"/>
              </a:defRPr>
            </a:pPr>
            <a:endParaRPr sz="1600" dirty="0"/>
          </a:p>
          <a:p>
            <a:pPr marL="428625" indent="-428625" defTabSz="1371600">
              <a:buSzPct val="100000"/>
              <a:buFont typeface="Arial"/>
              <a:buChar char="•"/>
              <a:defRPr sz="3600">
                <a:solidFill>
                  <a:srgbClr val="000000"/>
                </a:solidFill>
                <a:latin typeface="Calibri"/>
                <a:ea typeface="Calibri"/>
                <a:cs typeface="Calibri"/>
                <a:sym typeface="Calibri"/>
              </a:defRPr>
            </a:pPr>
            <a:r>
              <a:rPr sz="1600" dirty="0"/>
              <a:t>More expensive model to implement given greater FTEs for MD and highly skilled RN team members</a:t>
            </a:r>
          </a:p>
        </p:txBody>
      </p:sp>
      <p:sp>
        <p:nvSpPr>
          <p:cNvPr id="6" name="TextBox 5">
            <a:extLst>
              <a:ext uri="{FF2B5EF4-FFF2-40B4-BE49-F238E27FC236}">
                <a16:creationId xmlns:a16="http://schemas.microsoft.com/office/drawing/2014/main" id="{361B6C73-EA03-4354-92A8-485A8D2EEFEC}"/>
              </a:ext>
            </a:extLst>
          </p:cNvPr>
          <p:cNvSpPr txBox="1"/>
          <p:nvPr/>
        </p:nvSpPr>
        <p:spPr>
          <a:xfrm>
            <a:off x="893721" y="273583"/>
            <a:ext cx="2285626" cy="461665"/>
          </a:xfrm>
          <a:prstGeom prst="rect">
            <a:avLst/>
          </a:prstGeom>
        </p:spPr>
        <p:txBody>
          <a:bodyPr wrap="none" rtlCol="0">
            <a:spAutoFit/>
          </a:bodyPr>
          <a:lstStyle/>
          <a:p>
            <a:pPr marL="0" indent="0">
              <a:buFont typeface="Wingdings" pitchFamily="2" charset="2"/>
              <a:buNone/>
            </a:pPr>
            <a:r>
              <a:rPr lang="en-US" sz="2400" b="1" dirty="0">
                <a:solidFill>
                  <a:srgbClr val="FFC000"/>
                </a:solidFill>
                <a:latin typeface="Calibri" pitchFamily="34" charset="0"/>
              </a:rPr>
              <a:t>Aging Brain Care</a:t>
            </a:r>
            <a:endParaRPr lang="en-US" sz="2400" dirty="0">
              <a:solidFill>
                <a:schemeClr val="dk1"/>
              </a:solidFill>
              <a:latin typeface="Book Antiqua" pitchFamily="18" charset="0"/>
            </a:endParaRPr>
          </a:p>
        </p:txBody>
      </p:sp>
      <p:pic>
        <p:nvPicPr>
          <p:cNvPr id="7" name="Picture 6">
            <a:extLst>
              <a:ext uri="{FF2B5EF4-FFF2-40B4-BE49-F238E27FC236}">
                <a16:creationId xmlns:a16="http://schemas.microsoft.com/office/drawing/2014/main" id="{00BCB310-DF24-4F13-8BD3-C1F3541591DA}"/>
              </a:ext>
            </a:extLst>
          </p:cNvPr>
          <p:cNvPicPr>
            <a:picLocks noChangeAspect="1"/>
          </p:cNvPicPr>
          <p:nvPr/>
        </p:nvPicPr>
        <p:blipFill>
          <a:blip r:embed="rId3"/>
          <a:stretch>
            <a:fillRect/>
          </a:stretch>
        </p:blipFill>
        <p:spPr>
          <a:xfrm>
            <a:off x="5701377" y="-1"/>
            <a:ext cx="3068998" cy="931385"/>
          </a:xfrm>
          <a:prstGeom prst="rect">
            <a:avLst/>
          </a:prstGeom>
        </p:spPr>
      </p:pic>
    </p:spTree>
    <p:extLst>
      <p:ext uri="{BB962C8B-B14F-4D97-AF65-F5344CB8AC3E}">
        <p14:creationId xmlns:p14="http://schemas.microsoft.com/office/powerpoint/2010/main" val="71788537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4CAD48DB-69E7-4C2E-A6AA-BA081342E0D6}"/>
              </a:ext>
            </a:extLst>
          </p:cNvPr>
          <p:cNvSpPr txBox="1"/>
          <p:nvPr/>
        </p:nvSpPr>
        <p:spPr>
          <a:xfrm>
            <a:off x="1840296" y="1087466"/>
            <a:ext cx="5962786" cy="553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68579" bIns="68579">
            <a:spAutoFit/>
          </a:bodyPr>
          <a:lstStyle>
            <a:lvl1pPr algn="l" defTabSz="1828800">
              <a:defRPr sz="8800">
                <a:solidFill>
                  <a:srgbClr val="000000"/>
                </a:solidFill>
                <a:latin typeface="Calibri Light"/>
                <a:ea typeface="Calibri Light"/>
                <a:cs typeface="Calibri Light"/>
                <a:sym typeface="Calibri Light"/>
              </a:defRPr>
            </a:lvl1pPr>
          </a:lstStyle>
          <a:p>
            <a:r>
              <a:rPr sz="2700" dirty="0"/>
              <a:t>UCLA Alzheimer’s &amp; Dementia Care (ADC)</a:t>
            </a:r>
          </a:p>
        </p:txBody>
      </p:sp>
      <p:pic>
        <p:nvPicPr>
          <p:cNvPr id="4" name="Picture 4" descr="Picture 4">
            <a:extLst>
              <a:ext uri="{FF2B5EF4-FFF2-40B4-BE49-F238E27FC236}">
                <a16:creationId xmlns:a16="http://schemas.microsoft.com/office/drawing/2014/main" id="{ABE42C0B-0825-4F1C-A824-ACAD3EC929BE}"/>
              </a:ext>
            </a:extLst>
          </p:cNvPr>
          <p:cNvPicPr>
            <a:picLocks noChangeAspect="1"/>
          </p:cNvPicPr>
          <p:nvPr/>
        </p:nvPicPr>
        <p:blipFill>
          <a:blip r:embed="rId2"/>
          <a:stretch>
            <a:fillRect/>
          </a:stretch>
        </p:blipFill>
        <p:spPr>
          <a:xfrm>
            <a:off x="1840296" y="1561270"/>
            <a:ext cx="4986020" cy="3790332"/>
          </a:xfrm>
          <a:prstGeom prst="rect">
            <a:avLst/>
          </a:prstGeom>
          <a:ln w="12700">
            <a:miter lim="400000"/>
          </a:ln>
        </p:spPr>
      </p:pic>
      <p:sp>
        <p:nvSpPr>
          <p:cNvPr id="6" name="TextBox 6">
            <a:extLst>
              <a:ext uri="{FF2B5EF4-FFF2-40B4-BE49-F238E27FC236}">
                <a16:creationId xmlns:a16="http://schemas.microsoft.com/office/drawing/2014/main" id="{16FAB4FD-3439-4E95-AECF-C2677C227DD9}"/>
              </a:ext>
            </a:extLst>
          </p:cNvPr>
          <p:cNvSpPr txBox="1"/>
          <p:nvPr/>
        </p:nvSpPr>
        <p:spPr>
          <a:xfrm>
            <a:off x="4367490" y="5744892"/>
            <a:ext cx="3435592" cy="553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68579" bIns="68579">
            <a:spAutoFit/>
          </a:bodyPr>
          <a:lstStyle/>
          <a:p>
            <a:pPr defTabSz="1371600">
              <a:defRPr>
                <a:solidFill>
                  <a:srgbClr val="000000"/>
                </a:solidFill>
                <a:latin typeface="Calibri"/>
                <a:ea typeface="Calibri"/>
                <a:cs typeface="Calibri"/>
                <a:sym typeface="Calibri"/>
              </a:defRPr>
            </a:pPr>
            <a:r>
              <a:rPr sz="1350" dirty="0"/>
              <a:t>Reuben et al.,  </a:t>
            </a:r>
            <a:r>
              <a:rPr sz="1350" i="1" dirty="0"/>
              <a:t>JAGS</a:t>
            </a:r>
            <a:r>
              <a:rPr sz="1350" dirty="0"/>
              <a:t>. 61(12):2214-2218, 2013.</a:t>
            </a:r>
          </a:p>
          <a:p>
            <a:pPr defTabSz="1371600">
              <a:defRPr>
                <a:solidFill>
                  <a:srgbClr val="000000"/>
                </a:solidFill>
                <a:latin typeface="Calibri"/>
                <a:ea typeface="Calibri"/>
                <a:cs typeface="Calibri"/>
                <a:sym typeface="Calibri"/>
              </a:defRPr>
            </a:pPr>
            <a:r>
              <a:rPr sz="1350" dirty="0"/>
              <a:t>Tan et al., </a:t>
            </a:r>
            <a:r>
              <a:rPr sz="1350" i="1" dirty="0"/>
              <a:t>Health Affairs</a:t>
            </a:r>
            <a:r>
              <a:rPr sz="1350" dirty="0"/>
              <a:t>. 33(4):619-625, 2014.</a:t>
            </a:r>
          </a:p>
        </p:txBody>
      </p:sp>
      <p:sp>
        <p:nvSpPr>
          <p:cNvPr id="9" name="Rectangle 2">
            <a:extLst>
              <a:ext uri="{FF2B5EF4-FFF2-40B4-BE49-F238E27FC236}">
                <a16:creationId xmlns:a16="http://schemas.microsoft.com/office/drawing/2014/main" id="{6525A478-31B7-4741-B090-106175C90E2E}"/>
              </a:ext>
            </a:extLst>
          </p:cNvPr>
          <p:cNvSpPr txBox="1"/>
          <p:nvPr/>
        </p:nvSpPr>
        <p:spPr>
          <a:xfrm>
            <a:off x="192210" y="1147340"/>
            <a:ext cx="1507151" cy="2146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34290" bIns="34290">
            <a:spAutoFit/>
          </a:bodyPr>
          <a:lstStyle/>
          <a:p>
            <a:pPr marL="128588" indent="-128588">
              <a:buSzPct val="100000"/>
              <a:buFont typeface="Arial"/>
              <a:buChar char="•"/>
              <a:defRPr sz="2000">
                <a:solidFill>
                  <a:srgbClr val="000000"/>
                </a:solidFill>
                <a:latin typeface="Calibri"/>
                <a:ea typeface="Calibri"/>
                <a:cs typeface="Calibri"/>
                <a:sym typeface="Calibri"/>
              </a:defRPr>
            </a:pPr>
            <a:r>
              <a:rPr lang="en-US" sz="750" dirty="0">
                <a:solidFill>
                  <a:schemeClr val="bg2">
                    <a:lumMod val="90000"/>
                  </a:schemeClr>
                </a:solidFill>
              </a:rPr>
              <a:t>Pathophysiology</a:t>
            </a:r>
            <a:endParaRPr sz="750" dirty="0">
              <a:solidFill>
                <a:schemeClr val="bg2">
                  <a:lumMod val="90000"/>
                </a:schemeClr>
              </a:solidFill>
            </a:endParaRPr>
          </a:p>
          <a:p>
            <a:pPr marL="128588" indent="-128588">
              <a:buSzPct val="100000"/>
              <a:buFont typeface="Arial"/>
              <a:buChar char="•"/>
              <a:defRPr sz="2000">
                <a:solidFill>
                  <a:srgbClr val="D0CECE"/>
                </a:solidFill>
                <a:latin typeface="Calibri"/>
                <a:ea typeface="Calibri"/>
                <a:cs typeface="Calibri"/>
                <a:sym typeface="Calibri"/>
              </a:defRPr>
            </a:pPr>
            <a:r>
              <a:rPr lang="en-US" sz="750" dirty="0">
                <a:solidFill>
                  <a:schemeClr val="bg2">
                    <a:lumMod val="90000"/>
                  </a:schemeClr>
                </a:solidFill>
              </a:rPr>
              <a:t>Approved treatments</a:t>
            </a:r>
            <a:endParaRPr sz="750" dirty="0">
              <a:solidFill>
                <a:schemeClr val="bg2">
                  <a:lumMod val="90000"/>
                </a:schemeClr>
              </a:solidFill>
            </a:endParaRPr>
          </a:p>
          <a:p>
            <a:pPr>
              <a:defRPr sz="2000">
                <a:solidFill>
                  <a:srgbClr val="D0CECE"/>
                </a:solidFill>
                <a:latin typeface="Calibri"/>
                <a:ea typeface="Calibri"/>
                <a:cs typeface="Calibri"/>
                <a:sym typeface="Calibri"/>
              </a:defRPr>
            </a:pPr>
            <a:r>
              <a:rPr sz="750" dirty="0"/>
              <a:t>          </a:t>
            </a:r>
            <a:r>
              <a:rPr lang="en-US" sz="750" dirty="0"/>
              <a:t> cholinesterase inhibitors</a:t>
            </a:r>
            <a:br>
              <a:rPr sz="750" dirty="0"/>
            </a:br>
            <a:r>
              <a:rPr sz="750" dirty="0"/>
              <a:t>           </a:t>
            </a:r>
            <a:r>
              <a:rPr lang="en-US" sz="750" dirty="0"/>
              <a:t>noncompetitive antagonists</a:t>
            </a:r>
          </a:p>
          <a:p>
            <a:pPr>
              <a:defRPr sz="2000">
                <a:solidFill>
                  <a:srgbClr val="D0CECE"/>
                </a:solidFill>
                <a:latin typeface="Calibri"/>
                <a:ea typeface="Calibri"/>
                <a:cs typeface="Calibri"/>
                <a:sym typeface="Calibri"/>
              </a:defRPr>
            </a:pPr>
            <a:r>
              <a:rPr lang="en-US" sz="750" dirty="0"/>
              <a:t>           </a:t>
            </a:r>
            <a:r>
              <a:rPr lang="en-US" sz="750" dirty="0">
                <a:solidFill>
                  <a:schemeClr val="bg2">
                    <a:lumMod val="90000"/>
                  </a:schemeClr>
                </a:solidFill>
              </a:rPr>
              <a:t>anti-amyloid immunotherapy</a:t>
            </a:r>
            <a:endParaRPr sz="750" dirty="0">
              <a:solidFill>
                <a:schemeClr val="bg2">
                  <a:lumMod val="90000"/>
                </a:schemeClr>
              </a:solidFill>
            </a:endParaRPr>
          </a:p>
          <a:p>
            <a:pPr marL="128588" indent="-128588">
              <a:buSzPct val="100000"/>
              <a:buFont typeface="Arial"/>
              <a:buChar char="•"/>
              <a:defRPr sz="2000">
                <a:solidFill>
                  <a:srgbClr val="D0CECE"/>
                </a:solidFill>
                <a:latin typeface="Calibri"/>
                <a:ea typeface="Calibri"/>
                <a:cs typeface="Calibri"/>
                <a:sym typeface="Calibri"/>
              </a:defRPr>
            </a:pPr>
            <a:r>
              <a:rPr lang="en-US" sz="750" dirty="0">
                <a:solidFill>
                  <a:schemeClr val="bg2">
                    <a:lumMod val="90000"/>
                  </a:schemeClr>
                </a:solidFill>
              </a:rPr>
              <a:t>Approaches in clinical trial</a:t>
            </a:r>
          </a:p>
          <a:p>
            <a:pPr>
              <a:buSzPct val="100000"/>
              <a:defRPr sz="2000">
                <a:solidFill>
                  <a:srgbClr val="D0CECE"/>
                </a:solidFill>
                <a:latin typeface="Calibri"/>
                <a:ea typeface="Calibri"/>
                <a:cs typeface="Calibri"/>
                <a:sym typeface="Calibri"/>
              </a:defRPr>
            </a:pPr>
            <a:r>
              <a:rPr lang="en-US" sz="750" dirty="0"/>
              <a:t>           </a:t>
            </a:r>
            <a:r>
              <a:rPr lang="en-US" sz="750" dirty="0">
                <a:solidFill>
                  <a:schemeClr val="bg2">
                    <a:lumMod val="90000"/>
                  </a:schemeClr>
                </a:solidFill>
              </a:rPr>
              <a:t>secretase inhibitors</a:t>
            </a:r>
          </a:p>
          <a:p>
            <a:pPr>
              <a:buSzPct val="100000"/>
              <a:defRPr sz="2000">
                <a:solidFill>
                  <a:srgbClr val="D0CECE"/>
                </a:solidFill>
                <a:latin typeface="Calibri"/>
                <a:ea typeface="Calibri"/>
                <a:cs typeface="Calibri"/>
                <a:sym typeface="Calibri"/>
              </a:defRPr>
            </a:pPr>
            <a:r>
              <a:rPr lang="en-US" sz="750" dirty="0">
                <a:solidFill>
                  <a:schemeClr val="bg2">
                    <a:lumMod val="90000"/>
                  </a:schemeClr>
                </a:solidFill>
              </a:rPr>
              <a:t>           RAGE antagonists</a:t>
            </a:r>
          </a:p>
          <a:p>
            <a:pPr>
              <a:buSzPct val="100000"/>
              <a:defRPr sz="2000">
                <a:solidFill>
                  <a:srgbClr val="D0CECE"/>
                </a:solidFill>
                <a:latin typeface="Calibri"/>
                <a:ea typeface="Calibri"/>
                <a:cs typeface="Calibri"/>
                <a:sym typeface="Calibri"/>
              </a:defRPr>
            </a:pPr>
            <a:r>
              <a:rPr lang="en-US" sz="750" dirty="0"/>
              <a:t>           </a:t>
            </a:r>
            <a:r>
              <a:rPr lang="en-US" sz="750" dirty="0" err="1">
                <a:solidFill>
                  <a:schemeClr val="bg2">
                    <a:lumMod val="90000"/>
                  </a:schemeClr>
                </a:solidFill>
              </a:rPr>
              <a:t>PPAR</a:t>
            </a:r>
            <a:r>
              <a:rPr lang="en-US" sz="750" dirty="0" err="1">
                <a:solidFill>
                  <a:schemeClr val="bg2">
                    <a:lumMod val="90000"/>
                  </a:schemeClr>
                </a:solidFill>
                <a:latin typeface="Symbol" panose="05050102010706020507" pitchFamily="18" charset="2"/>
              </a:rPr>
              <a:t>g</a:t>
            </a:r>
            <a:r>
              <a:rPr lang="en-US" sz="750" dirty="0">
                <a:solidFill>
                  <a:schemeClr val="bg2">
                    <a:lumMod val="90000"/>
                  </a:schemeClr>
                </a:solidFill>
              </a:rPr>
              <a:t> inhibitors</a:t>
            </a:r>
          </a:p>
          <a:p>
            <a:pPr marL="128588" indent="-128588">
              <a:buSzPct val="100000"/>
              <a:buFont typeface="Arial"/>
              <a:buChar char="•"/>
              <a:defRPr sz="2000">
                <a:solidFill>
                  <a:srgbClr val="D0CECE"/>
                </a:solidFill>
                <a:latin typeface="Calibri"/>
                <a:ea typeface="Calibri"/>
                <a:cs typeface="Calibri"/>
                <a:sym typeface="Calibri"/>
              </a:defRPr>
            </a:pPr>
            <a:r>
              <a:rPr lang="en-US" sz="750" dirty="0">
                <a:solidFill>
                  <a:schemeClr val="tx1">
                    <a:lumMod val="95000"/>
                    <a:lumOff val="5000"/>
                  </a:schemeClr>
                </a:solidFill>
              </a:rPr>
              <a:t>Caregiving optimization</a:t>
            </a:r>
            <a:br>
              <a:rPr sz="750" dirty="0"/>
            </a:br>
            <a:r>
              <a:rPr sz="750" dirty="0">
                <a:solidFill>
                  <a:schemeClr val="bg2">
                    <a:lumMod val="90000"/>
                  </a:schemeClr>
                </a:solidFill>
              </a:rPr>
              <a:t>     REACH</a:t>
            </a:r>
            <a:br>
              <a:rPr sz="750" dirty="0">
                <a:solidFill>
                  <a:schemeClr val="bg2">
                    <a:lumMod val="90000"/>
                  </a:schemeClr>
                </a:solidFill>
              </a:rPr>
            </a:br>
            <a:r>
              <a:rPr sz="750" dirty="0">
                <a:solidFill>
                  <a:schemeClr val="bg2">
                    <a:lumMod val="90000"/>
                  </a:schemeClr>
                </a:solidFill>
              </a:rPr>
              <a:t>     Mind at Home</a:t>
            </a:r>
            <a:br>
              <a:rPr sz="750" dirty="0"/>
            </a:br>
            <a:r>
              <a:rPr sz="750" dirty="0"/>
              <a:t>     </a:t>
            </a:r>
            <a:r>
              <a:rPr sz="750" dirty="0">
                <a:solidFill>
                  <a:schemeClr val="bg2">
                    <a:lumMod val="90000"/>
                  </a:schemeClr>
                </a:solidFill>
              </a:rPr>
              <a:t>Aging Brain Care (ABC)</a:t>
            </a:r>
          </a:p>
          <a:p>
            <a:pPr>
              <a:defRPr sz="2000">
                <a:solidFill>
                  <a:srgbClr val="D0CECE"/>
                </a:solidFill>
                <a:latin typeface="Calibri"/>
                <a:ea typeface="Calibri"/>
                <a:cs typeface="Calibri"/>
                <a:sym typeface="Calibri"/>
              </a:defRPr>
            </a:pPr>
            <a:r>
              <a:rPr sz="750" dirty="0"/>
              <a:t>           </a:t>
            </a:r>
            <a:r>
              <a:rPr sz="750" dirty="0">
                <a:solidFill>
                  <a:schemeClr val="tx1">
                    <a:lumMod val="95000"/>
                    <a:lumOff val="5000"/>
                  </a:schemeClr>
                </a:solidFill>
              </a:rPr>
              <a:t>UCLA ADC</a:t>
            </a:r>
            <a:br>
              <a:rPr sz="750" dirty="0"/>
            </a:br>
            <a:r>
              <a:rPr sz="750" dirty="0"/>
              <a:t>           Care Ecosystem</a:t>
            </a:r>
          </a:p>
          <a:p>
            <a:pPr marL="128588" indent="-128588">
              <a:buSzPct val="100000"/>
              <a:buFont typeface="Arial"/>
              <a:buChar char="•"/>
              <a:defRPr sz="2000">
                <a:solidFill>
                  <a:srgbClr val="D0CECE"/>
                </a:solidFill>
                <a:latin typeface="Calibri"/>
                <a:ea typeface="Calibri"/>
                <a:cs typeface="Calibri"/>
                <a:sym typeface="Calibri"/>
              </a:defRPr>
            </a:pPr>
            <a:r>
              <a:rPr lang="en-US" sz="750" dirty="0"/>
              <a:t>Final thoughts …</a:t>
            </a:r>
            <a:endParaRPr sz="750" dirty="0"/>
          </a:p>
        </p:txBody>
      </p:sp>
      <p:sp>
        <p:nvSpPr>
          <p:cNvPr id="7" name="TextBox 3">
            <a:extLst>
              <a:ext uri="{FF2B5EF4-FFF2-40B4-BE49-F238E27FC236}">
                <a16:creationId xmlns:a16="http://schemas.microsoft.com/office/drawing/2014/main" id="{4EEC2D34-3D9B-4C9F-B1DB-335B7C45CDCF}"/>
              </a:ext>
            </a:extLst>
          </p:cNvPr>
          <p:cNvSpPr txBox="1"/>
          <p:nvPr/>
        </p:nvSpPr>
        <p:spPr>
          <a:xfrm>
            <a:off x="904568" y="88490"/>
            <a:ext cx="4796809" cy="877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68579" bIns="68579">
            <a:spAutoFit/>
          </a:bodyPr>
          <a:lstStyle>
            <a:lvl1pPr algn="l" defTabSz="1828800">
              <a:defRPr sz="8800">
                <a:solidFill>
                  <a:srgbClr val="000000"/>
                </a:solidFill>
                <a:latin typeface="Calibri Light"/>
                <a:ea typeface="Calibri Light"/>
                <a:cs typeface="Calibri Light"/>
                <a:sym typeface="Calibri Light"/>
              </a:defRPr>
            </a:lvl1pPr>
          </a:lstStyle>
          <a:p>
            <a:r>
              <a:rPr sz="2400" b="1" dirty="0">
                <a:solidFill>
                  <a:srgbClr val="FFC000"/>
                </a:solidFill>
                <a:latin typeface="Calibri" pitchFamily="34" charset="0"/>
                <a:ea typeface="+mn-ea"/>
                <a:cs typeface="+mn-cs"/>
              </a:rPr>
              <a:t>UCLA Alzheimer’s &amp; Dementia Care</a:t>
            </a:r>
            <a:r>
              <a:rPr lang="en-US" sz="2400" b="1" dirty="0">
                <a:solidFill>
                  <a:srgbClr val="FFC000"/>
                </a:solidFill>
                <a:latin typeface="Calibri" pitchFamily="34" charset="0"/>
                <a:ea typeface="+mn-ea"/>
                <a:cs typeface="+mn-cs"/>
              </a:rPr>
              <a:t> </a:t>
            </a:r>
            <a:r>
              <a:rPr sz="2400" b="1" dirty="0">
                <a:solidFill>
                  <a:srgbClr val="FFC000"/>
                </a:solidFill>
                <a:latin typeface="Calibri" pitchFamily="34" charset="0"/>
                <a:ea typeface="+mn-ea"/>
                <a:cs typeface="+mn-cs"/>
              </a:rPr>
              <a:t>(ADC)</a:t>
            </a:r>
          </a:p>
        </p:txBody>
      </p:sp>
      <p:pic>
        <p:nvPicPr>
          <p:cNvPr id="10" name="Picture 9">
            <a:extLst>
              <a:ext uri="{FF2B5EF4-FFF2-40B4-BE49-F238E27FC236}">
                <a16:creationId xmlns:a16="http://schemas.microsoft.com/office/drawing/2014/main" id="{BA1F4C0D-B857-4322-88EB-66E3B1D95E91}"/>
              </a:ext>
            </a:extLst>
          </p:cNvPr>
          <p:cNvPicPr>
            <a:picLocks noChangeAspect="1"/>
          </p:cNvPicPr>
          <p:nvPr/>
        </p:nvPicPr>
        <p:blipFill>
          <a:blip r:embed="rId3"/>
          <a:stretch>
            <a:fillRect/>
          </a:stretch>
        </p:blipFill>
        <p:spPr>
          <a:xfrm>
            <a:off x="5701377" y="-1"/>
            <a:ext cx="3068998" cy="931385"/>
          </a:xfrm>
          <a:prstGeom prst="rect">
            <a:avLst/>
          </a:prstGeom>
        </p:spPr>
      </p:pic>
    </p:spTree>
    <p:extLst>
      <p:ext uri="{BB962C8B-B14F-4D97-AF65-F5344CB8AC3E}">
        <p14:creationId xmlns:p14="http://schemas.microsoft.com/office/powerpoint/2010/main" val="238835376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icture 2">
            <a:extLst>
              <a:ext uri="{FF2B5EF4-FFF2-40B4-BE49-F238E27FC236}">
                <a16:creationId xmlns:a16="http://schemas.microsoft.com/office/drawing/2014/main" id="{81281144-BF5B-4DE8-977B-C8F281AA6E4C}"/>
              </a:ext>
            </a:extLst>
          </p:cNvPr>
          <p:cNvPicPr>
            <a:picLocks noChangeAspect="1"/>
          </p:cNvPicPr>
          <p:nvPr/>
        </p:nvPicPr>
        <p:blipFill>
          <a:blip r:embed="rId2"/>
          <a:stretch>
            <a:fillRect/>
          </a:stretch>
        </p:blipFill>
        <p:spPr>
          <a:xfrm>
            <a:off x="3494768" y="946151"/>
            <a:ext cx="1864633" cy="1443387"/>
          </a:xfrm>
          <a:prstGeom prst="rect">
            <a:avLst/>
          </a:prstGeom>
          <a:ln w="12700">
            <a:miter lim="400000"/>
          </a:ln>
        </p:spPr>
      </p:pic>
      <p:sp>
        <p:nvSpPr>
          <p:cNvPr id="3" name="TextBox 4">
            <a:extLst>
              <a:ext uri="{FF2B5EF4-FFF2-40B4-BE49-F238E27FC236}">
                <a16:creationId xmlns:a16="http://schemas.microsoft.com/office/drawing/2014/main" id="{10ABBDB6-87F5-483F-875B-D176F1CC56F4}"/>
              </a:ext>
            </a:extLst>
          </p:cNvPr>
          <p:cNvSpPr txBox="1"/>
          <p:nvPr/>
        </p:nvSpPr>
        <p:spPr>
          <a:xfrm>
            <a:off x="344813" y="2212693"/>
            <a:ext cx="3623573" cy="4308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68579" bIns="68579">
            <a:spAutoFit/>
          </a:bodyPr>
          <a:lstStyle/>
          <a:p>
            <a:pPr marL="428625" indent="-428625" defTabSz="1371600">
              <a:buSzPct val="100000"/>
              <a:buFont typeface="Arial"/>
              <a:buChar char="•"/>
              <a:defRPr sz="3600">
                <a:solidFill>
                  <a:srgbClr val="0D0D0D"/>
                </a:solidFill>
                <a:latin typeface="Calibri"/>
                <a:ea typeface="Calibri"/>
                <a:cs typeface="Calibri"/>
                <a:sym typeface="Calibri"/>
              </a:defRPr>
            </a:pPr>
            <a:r>
              <a:rPr sz="1600" dirty="0"/>
              <a:t>A large-scale quality improvement project, but NOT a clinical trial</a:t>
            </a:r>
          </a:p>
          <a:p>
            <a:pPr marL="428625" indent="-428625" defTabSz="1371600">
              <a:buSzPct val="100000"/>
              <a:buFont typeface="Arial"/>
              <a:buChar char="•"/>
              <a:defRPr sz="3600">
                <a:solidFill>
                  <a:srgbClr val="0D0D0D"/>
                </a:solidFill>
                <a:latin typeface="Calibri"/>
                <a:ea typeface="Calibri"/>
                <a:cs typeface="Calibri"/>
                <a:sym typeface="Calibri"/>
              </a:defRPr>
            </a:pPr>
            <a:endParaRPr sz="1600" dirty="0"/>
          </a:p>
          <a:p>
            <a:pPr marL="428625" indent="-428625" defTabSz="1371600">
              <a:buSzPct val="100000"/>
              <a:buFont typeface="Arial"/>
              <a:buChar char="•"/>
              <a:defRPr sz="3600">
                <a:solidFill>
                  <a:srgbClr val="0D0D0D"/>
                </a:solidFill>
                <a:latin typeface="Calibri"/>
                <a:ea typeface="Calibri"/>
                <a:cs typeface="Calibri"/>
                <a:sym typeface="Calibri"/>
              </a:defRPr>
            </a:pPr>
            <a:r>
              <a:rPr sz="1600" dirty="0"/>
              <a:t>Successfully implemented most of their QI goals (had most difficulty with issues surrounding medications)</a:t>
            </a:r>
          </a:p>
          <a:p>
            <a:pPr marL="428625" indent="-428625" defTabSz="1371600">
              <a:buSzPct val="100000"/>
              <a:buFont typeface="Arial"/>
              <a:buChar char="•"/>
              <a:defRPr sz="3600">
                <a:solidFill>
                  <a:srgbClr val="0D0D0D"/>
                </a:solidFill>
                <a:latin typeface="Calibri"/>
                <a:ea typeface="Calibri"/>
                <a:cs typeface="Calibri"/>
                <a:sym typeface="Calibri"/>
              </a:defRPr>
            </a:pPr>
            <a:endParaRPr sz="1600" dirty="0"/>
          </a:p>
          <a:p>
            <a:pPr marL="428625" indent="-428625" defTabSz="1371600">
              <a:buSzPct val="100000"/>
              <a:buFont typeface="Arial"/>
              <a:buChar char="•"/>
              <a:defRPr sz="3600">
                <a:solidFill>
                  <a:srgbClr val="0D0D0D"/>
                </a:solidFill>
                <a:latin typeface="Calibri"/>
                <a:ea typeface="Calibri"/>
                <a:cs typeface="Calibri"/>
                <a:sym typeface="Calibri"/>
              </a:defRPr>
            </a:pPr>
            <a:r>
              <a:rPr sz="1600" dirty="0"/>
              <a:t>Assessments in clinic only</a:t>
            </a:r>
          </a:p>
          <a:p>
            <a:pPr marL="428625" indent="-428625" defTabSz="1371600">
              <a:buSzPct val="100000"/>
              <a:buFont typeface="Arial"/>
              <a:buChar char="•"/>
              <a:defRPr sz="3600">
                <a:solidFill>
                  <a:srgbClr val="0D0D0D"/>
                </a:solidFill>
                <a:latin typeface="Calibri"/>
                <a:ea typeface="Calibri"/>
                <a:cs typeface="Calibri"/>
                <a:sym typeface="Calibri"/>
              </a:defRPr>
            </a:pPr>
            <a:endParaRPr sz="1600" dirty="0"/>
          </a:p>
          <a:p>
            <a:pPr marL="428625" indent="-428625" defTabSz="1371600">
              <a:buSzPct val="100000"/>
              <a:buFont typeface="Arial"/>
              <a:buChar char="•"/>
              <a:defRPr sz="3600">
                <a:solidFill>
                  <a:srgbClr val="0D0D0D"/>
                </a:solidFill>
                <a:latin typeface="Calibri"/>
                <a:ea typeface="Calibri"/>
                <a:cs typeface="Calibri"/>
                <a:sym typeface="Calibri"/>
              </a:defRPr>
            </a:pPr>
            <a:r>
              <a:rPr sz="1600" dirty="0"/>
              <a:t>Program received positive marks from both healthcare providers and caregivers</a:t>
            </a:r>
          </a:p>
          <a:p>
            <a:pPr marL="428625" indent="-428625" defTabSz="1371600">
              <a:buSzPct val="100000"/>
              <a:buFont typeface="Arial"/>
              <a:buChar char="•"/>
              <a:defRPr sz="3600">
                <a:solidFill>
                  <a:srgbClr val="0D0D0D"/>
                </a:solidFill>
                <a:latin typeface="Calibri"/>
                <a:ea typeface="Calibri"/>
                <a:cs typeface="Calibri"/>
                <a:sym typeface="Calibri"/>
              </a:defRPr>
            </a:pPr>
            <a:endParaRPr sz="1600" dirty="0"/>
          </a:p>
          <a:p>
            <a:pPr marL="428625" indent="-428625" defTabSz="1371600">
              <a:buSzPct val="100000"/>
              <a:buFont typeface="Arial"/>
              <a:buChar char="•"/>
              <a:defRPr sz="3600">
                <a:solidFill>
                  <a:srgbClr val="0D0D0D"/>
                </a:solidFill>
                <a:latin typeface="Calibri"/>
                <a:ea typeface="Calibri"/>
                <a:cs typeface="Calibri"/>
                <a:sym typeface="Calibri"/>
              </a:defRPr>
            </a:pPr>
            <a:r>
              <a:rPr sz="1600" dirty="0"/>
              <a:t>Demonstrated cost savings in Medicare patients</a:t>
            </a:r>
          </a:p>
          <a:p>
            <a:pPr marL="428625" indent="-428625" defTabSz="1371600">
              <a:buSzPct val="100000"/>
              <a:buFont typeface="Arial"/>
              <a:buChar char="•"/>
              <a:defRPr sz="3600">
                <a:solidFill>
                  <a:srgbClr val="0D0D0D"/>
                </a:solidFill>
                <a:latin typeface="Calibri"/>
                <a:ea typeface="Calibri"/>
                <a:cs typeface="Calibri"/>
                <a:sym typeface="Calibri"/>
              </a:defRPr>
            </a:pPr>
            <a:endParaRPr sz="1500" dirty="0"/>
          </a:p>
        </p:txBody>
      </p:sp>
      <p:sp>
        <p:nvSpPr>
          <p:cNvPr id="4" name="TextBox 5">
            <a:extLst>
              <a:ext uri="{FF2B5EF4-FFF2-40B4-BE49-F238E27FC236}">
                <a16:creationId xmlns:a16="http://schemas.microsoft.com/office/drawing/2014/main" id="{965D4058-F5AB-4308-B232-76E1486582EA}"/>
              </a:ext>
            </a:extLst>
          </p:cNvPr>
          <p:cNvSpPr txBox="1"/>
          <p:nvPr/>
        </p:nvSpPr>
        <p:spPr>
          <a:xfrm>
            <a:off x="4572000" y="2274056"/>
            <a:ext cx="3623573" cy="4324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68579" bIns="68579">
            <a:spAutoFit/>
          </a:bodyPr>
          <a:lstStyle/>
          <a:p>
            <a:pPr marL="428625" indent="-428625" defTabSz="1371600">
              <a:buSzPct val="100000"/>
              <a:buFont typeface="Arial"/>
              <a:buChar char="•"/>
              <a:defRPr sz="3600">
                <a:solidFill>
                  <a:srgbClr val="0D0D0D"/>
                </a:solidFill>
                <a:latin typeface="Calibri"/>
                <a:ea typeface="Calibri"/>
                <a:cs typeface="Calibri"/>
                <a:sym typeface="Calibri"/>
              </a:defRPr>
            </a:pPr>
            <a:r>
              <a:rPr sz="1600" dirty="0"/>
              <a:t>Almost 100% of participants had goals of care conversation, ~70% WRITTEN notes regarding goals of care, low ER and ICU utilization before death, high hospice utilization before death</a:t>
            </a:r>
            <a:endParaRPr sz="1600" dirty="0">
              <a:solidFill>
                <a:srgbClr val="D0CECE"/>
              </a:solidFill>
            </a:endParaRPr>
          </a:p>
          <a:p>
            <a:pPr marL="428625" indent="-428625" defTabSz="1371600">
              <a:buSzPct val="100000"/>
              <a:buFont typeface="Arial"/>
              <a:buChar char="•"/>
              <a:defRPr sz="3600">
                <a:solidFill>
                  <a:srgbClr val="D0CECE"/>
                </a:solidFill>
                <a:latin typeface="Calibri"/>
                <a:ea typeface="Calibri"/>
                <a:cs typeface="Calibri"/>
                <a:sym typeface="Calibri"/>
              </a:defRPr>
            </a:pPr>
            <a:endParaRPr sz="1600" dirty="0">
              <a:solidFill>
                <a:srgbClr val="D0CECE"/>
              </a:solidFill>
            </a:endParaRPr>
          </a:p>
          <a:p>
            <a:pPr marL="428625" indent="-428625" defTabSz="1371600">
              <a:buSzPct val="100000"/>
              <a:buFont typeface="Arial"/>
              <a:buChar char="•"/>
              <a:defRPr sz="3600">
                <a:solidFill>
                  <a:srgbClr val="000000"/>
                </a:solidFill>
                <a:latin typeface="Calibri"/>
                <a:ea typeface="Calibri"/>
                <a:cs typeface="Calibri"/>
                <a:sym typeface="Calibri"/>
              </a:defRPr>
            </a:pPr>
            <a:r>
              <a:rPr sz="1600" dirty="0"/>
              <a:t>Strong emphasis on medical management issues, with availability of 24-hour RTC MD consultation (thru fellowship program),  DCM who made medication changes.</a:t>
            </a:r>
          </a:p>
          <a:p>
            <a:pPr marL="428625" indent="-428625" defTabSz="1371600">
              <a:buSzPct val="100000"/>
              <a:buFont typeface="Arial"/>
              <a:buChar char="•"/>
              <a:defRPr sz="3600">
                <a:solidFill>
                  <a:srgbClr val="000000"/>
                </a:solidFill>
                <a:latin typeface="Calibri"/>
                <a:ea typeface="Calibri"/>
                <a:cs typeface="Calibri"/>
                <a:sym typeface="Calibri"/>
              </a:defRPr>
            </a:pPr>
            <a:endParaRPr sz="1600" dirty="0"/>
          </a:p>
          <a:p>
            <a:pPr marL="428625" indent="-428625" defTabSz="1371600">
              <a:buSzPct val="100000"/>
              <a:buFont typeface="Arial"/>
              <a:buChar char="•"/>
              <a:defRPr sz="3600">
                <a:solidFill>
                  <a:srgbClr val="000000"/>
                </a:solidFill>
                <a:latin typeface="Calibri"/>
                <a:ea typeface="Calibri"/>
                <a:cs typeface="Calibri"/>
                <a:sym typeface="Calibri"/>
              </a:defRPr>
            </a:pPr>
            <a:r>
              <a:rPr sz="1600" dirty="0"/>
              <a:t>Less emphasis on referrals to community services and organizations</a:t>
            </a:r>
          </a:p>
        </p:txBody>
      </p:sp>
      <p:sp>
        <p:nvSpPr>
          <p:cNvPr id="5" name="TextBox 3">
            <a:extLst>
              <a:ext uri="{FF2B5EF4-FFF2-40B4-BE49-F238E27FC236}">
                <a16:creationId xmlns:a16="http://schemas.microsoft.com/office/drawing/2014/main" id="{3D6C5A52-56CB-46FE-9518-6F9BCBF098DB}"/>
              </a:ext>
            </a:extLst>
          </p:cNvPr>
          <p:cNvSpPr txBox="1"/>
          <p:nvPr/>
        </p:nvSpPr>
        <p:spPr>
          <a:xfrm>
            <a:off x="948143" y="68990"/>
            <a:ext cx="4676729" cy="877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68579" bIns="68579">
            <a:spAutoFit/>
          </a:bodyPr>
          <a:lstStyle>
            <a:lvl1pPr algn="l" defTabSz="1828800">
              <a:defRPr sz="8800">
                <a:solidFill>
                  <a:srgbClr val="000000"/>
                </a:solidFill>
                <a:latin typeface="Calibri Light"/>
                <a:ea typeface="Calibri Light"/>
                <a:cs typeface="Calibri Light"/>
                <a:sym typeface="Calibri Light"/>
              </a:defRPr>
            </a:lvl1pPr>
          </a:lstStyle>
          <a:p>
            <a:r>
              <a:rPr sz="2400" b="1" dirty="0">
                <a:solidFill>
                  <a:srgbClr val="FFC000"/>
                </a:solidFill>
                <a:latin typeface="Calibri" pitchFamily="34" charset="0"/>
                <a:ea typeface="+mn-ea"/>
                <a:cs typeface="+mn-cs"/>
              </a:rPr>
              <a:t>UCLA Alzheimer’s &amp; Dementia Care</a:t>
            </a:r>
            <a:endParaRPr lang="en-US" sz="2400" b="1" dirty="0">
              <a:solidFill>
                <a:srgbClr val="FFC000"/>
              </a:solidFill>
              <a:latin typeface="Calibri" pitchFamily="34" charset="0"/>
              <a:ea typeface="+mn-ea"/>
              <a:cs typeface="+mn-cs"/>
            </a:endParaRPr>
          </a:p>
          <a:p>
            <a:r>
              <a:rPr sz="2400" b="1" dirty="0">
                <a:solidFill>
                  <a:srgbClr val="FFC000"/>
                </a:solidFill>
                <a:latin typeface="Calibri" pitchFamily="34" charset="0"/>
                <a:ea typeface="+mn-ea"/>
                <a:cs typeface="+mn-cs"/>
              </a:rPr>
              <a:t>(ADC)</a:t>
            </a:r>
          </a:p>
        </p:txBody>
      </p:sp>
      <p:pic>
        <p:nvPicPr>
          <p:cNvPr id="6" name="Picture 5">
            <a:extLst>
              <a:ext uri="{FF2B5EF4-FFF2-40B4-BE49-F238E27FC236}">
                <a16:creationId xmlns:a16="http://schemas.microsoft.com/office/drawing/2014/main" id="{DA4F57FF-3F52-49C7-8E60-0E67810047A1}"/>
              </a:ext>
            </a:extLst>
          </p:cNvPr>
          <p:cNvPicPr>
            <a:picLocks noChangeAspect="1"/>
          </p:cNvPicPr>
          <p:nvPr/>
        </p:nvPicPr>
        <p:blipFill>
          <a:blip r:embed="rId3"/>
          <a:stretch>
            <a:fillRect/>
          </a:stretch>
        </p:blipFill>
        <p:spPr>
          <a:xfrm>
            <a:off x="5701377" y="-1"/>
            <a:ext cx="3068998" cy="931385"/>
          </a:xfrm>
          <a:prstGeom prst="rect">
            <a:avLst/>
          </a:prstGeom>
        </p:spPr>
      </p:pic>
    </p:spTree>
    <p:extLst>
      <p:ext uri="{BB962C8B-B14F-4D97-AF65-F5344CB8AC3E}">
        <p14:creationId xmlns:p14="http://schemas.microsoft.com/office/powerpoint/2010/main" val="229900696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icture 2">
            <a:extLst>
              <a:ext uri="{FF2B5EF4-FFF2-40B4-BE49-F238E27FC236}">
                <a16:creationId xmlns:a16="http://schemas.microsoft.com/office/drawing/2014/main" id="{4C6B08B2-5ED8-4B14-B406-C335601E55B9}"/>
              </a:ext>
            </a:extLst>
          </p:cNvPr>
          <p:cNvPicPr>
            <a:picLocks noChangeAspect="1"/>
          </p:cNvPicPr>
          <p:nvPr/>
        </p:nvPicPr>
        <p:blipFill>
          <a:blip r:embed="rId2"/>
          <a:stretch>
            <a:fillRect/>
          </a:stretch>
        </p:blipFill>
        <p:spPr>
          <a:xfrm>
            <a:off x="1671597" y="1770128"/>
            <a:ext cx="5328971" cy="4080188"/>
          </a:xfrm>
          <a:prstGeom prst="rect">
            <a:avLst/>
          </a:prstGeom>
          <a:ln w="12700">
            <a:miter lim="400000"/>
          </a:ln>
        </p:spPr>
      </p:pic>
      <p:sp>
        <p:nvSpPr>
          <p:cNvPr id="3" name="TextBox 3">
            <a:extLst>
              <a:ext uri="{FF2B5EF4-FFF2-40B4-BE49-F238E27FC236}">
                <a16:creationId xmlns:a16="http://schemas.microsoft.com/office/drawing/2014/main" id="{02B04F50-9B4A-475F-B108-9870113C9F78}"/>
              </a:ext>
            </a:extLst>
          </p:cNvPr>
          <p:cNvSpPr txBox="1"/>
          <p:nvPr/>
        </p:nvSpPr>
        <p:spPr>
          <a:xfrm>
            <a:off x="0" y="6265814"/>
            <a:ext cx="251742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68579" bIns="68579">
            <a:spAutoFit/>
          </a:bodyPr>
          <a:lstStyle>
            <a:lvl1pPr algn="l" defTabSz="1828800">
              <a:defRPr sz="3600">
                <a:solidFill>
                  <a:srgbClr val="000000"/>
                </a:solidFill>
                <a:latin typeface="Calibri"/>
                <a:ea typeface="Calibri"/>
                <a:cs typeface="Calibri"/>
                <a:sym typeface="Calibri"/>
              </a:defRPr>
            </a:lvl1pPr>
          </a:lstStyle>
          <a:p>
            <a:r>
              <a:rPr sz="1350" dirty="0"/>
              <a:t>Possin et al., </a:t>
            </a:r>
            <a:r>
              <a:rPr sz="1350" dirty="0" err="1"/>
              <a:t>PLoS</a:t>
            </a:r>
            <a:r>
              <a:rPr sz="1350" dirty="0"/>
              <a:t> Medicine 2018</a:t>
            </a:r>
          </a:p>
        </p:txBody>
      </p:sp>
      <p:sp>
        <p:nvSpPr>
          <p:cNvPr id="4" name="TextBox 4">
            <a:extLst>
              <a:ext uri="{FF2B5EF4-FFF2-40B4-BE49-F238E27FC236}">
                <a16:creationId xmlns:a16="http://schemas.microsoft.com/office/drawing/2014/main" id="{6F311406-1E9B-4B99-A4A4-8B1BC45E48DF}"/>
              </a:ext>
            </a:extLst>
          </p:cNvPr>
          <p:cNvSpPr txBox="1"/>
          <p:nvPr/>
        </p:nvSpPr>
        <p:spPr>
          <a:xfrm>
            <a:off x="1364064" y="1007684"/>
            <a:ext cx="6108339" cy="7617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68579" bIns="68579">
            <a:spAutoFit/>
          </a:bodyPr>
          <a:lstStyle>
            <a:lvl1pPr algn="l" defTabSz="1828800">
              <a:defRPr sz="8800">
                <a:solidFill>
                  <a:srgbClr val="000000"/>
                </a:solidFill>
                <a:latin typeface="Calibri Light"/>
                <a:ea typeface="Calibri Light"/>
                <a:cs typeface="Calibri Light"/>
                <a:sym typeface="Calibri Light"/>
              </a:defRPr>
            </a:lvl1pPr>
          </a:lstStyle>
          <a:p>
            <a:r>
              <a:rPr sz="4050" dirty="0"/>
              <a:t>Care Ecosystem organization</a:t>
            </a:r>
          </a:p>
        </p:txBody>
      </p:sp>
      <p:sp>
        <p:nvSpPr>
          <p:cNvPr id="5" name="TextBox 3">
            <a:extLst>
              <a:ext uri="{FF2B5EF4-FFF2-40B4-BE49-F238E27FC236}">
                <a16:creationId xmlns:a16="http://schemas.microsoft.com/office/drawing/2014/main" id="{57D93741-2A26-4130-BAAC-463DB4B00ABC}"/>
              </a:ext>
            </a:extLst>
          </p:cNvPr>
          <p:cNvSpPr txBox="1"/>
          <p:nvPr/>
        </p:nvSpPr>
        <p:spPr>
          <a:xfrm>
            <a:off x="1009470" y="236239"/>
            <a:ext cx="2161041" cy="507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68579" bIns="68579">
            <a:spAutoFit/>
          </a:bodyPr>
          <a:lstStyle>
            <a:lvl1pPr algn="l" defTabSz="1828800">
              <a:defRPr sz="8800">
                <a:solidFill>
                  <a:srgbClr val="000000"/>
                </a:solidFill>
                <a:latin typeface="Calibri Light"/>
                <a:ea typeface="Calibri Light"/>
                <a:cs typeface="Calibri Light"/>
                <a:sym typeface="Calibri Light"/>
              </a:defRPr>
            </a:lvl1pPr>
          </a:lstStyle>
          <a:p>
            <a:r>
              <a:rPr sz="2400" b="1" dirty="0">
                <a:solidFill>
                  <a:srgbClr val="FFC000"/>
                </a:solidFill>
                <a:latin typeface="Calibri" pitchFamily="34" charset="0"/>
                <a:ea typeface="+mn-ea"/>
                <a:cs typeface="+mn-cs"/>
              </a:rPr>
              <a:t>C</a:t>
            </a:r>
            <a:r>
              <a:rPr lang="en-US" sz="2400" b="1" dirty="0">
                <a:solidFill>
                  <a:srgbClr val="FFC000"/>
                </a:solidFill>
                <a:latin typeface="Calibri" pitchFamily="34" charset="0"/>
                <a:ea typeface="+mn-ea"/>
                <a:cs typeface="+mn-cs"/>
              </a:rPr>
              <a:t>are Ecosystem</a:t>
            </a:r>
            <a:endParaRPr sz="2400" b="1" dirty="0">
              <a:solidFill>
                <a:srgbClr val="FFC000"/>
              </a:solidFill>
              <a:latin typeface="Calibri" pitchFamily="34" charset="0"/>
              <a:ea typeface="+mn-ea"/>
              <a:cs typeface="+mn-cs"/>
            </a:endParaRPr>
          </a:p>
        </p:txBody>
      </p:sp>
      <p:pic>
        <p:nvPicPr>
          <p:cNvPr id="6" name="Picture 5">
            <a:extLst>
              <a:ext uri="{FF2B5EF4-FFF2-40B4-BE49-F238E27FC236}">
                <a16:creationId xmlns:a16="http://schemas.microsoft.com/office/drawing/2014/main" id="{EE139F16-B82F-4839-BFF8-9E1D617BEAFC}"/>
              </a:ext>
            </a:extLst>
          </p:cNvPr>
          <p:cNvPicPr>
            <a:picLocks noChangeAspect="1"/>
          </p:cNvPicPr>
          <p:nvPr/>
        </p:nvPicPr>
        <p:blipFill>
          <a:blip r:embed="rId3"/>
          <a:stretch>
            <a:fillRect/>
          </a:stretch>
        </p:blipFill>
        <p:spPr>
          <a:xfrm>
            <a:off x="5701377" y="-1"/>
            <a:ext cx="3068998" cy="931385"/>
          </a:xfrm>
          <a:prstGeom prst="rect">
            <a:avLst/>
          </a:prstGeom>
        </p:spPr>
      </p:pic>
    </p:spTree>
    <p:extLst>
      <p:ext uri="{BB962C8B-B14F-4D97-AF65-F5344CB8AC3E}">
        <p14:creationId xmlns:p14="http://schemas.microsoft.com/office/powerpoint/2010/main" val="253716765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3">
            <a:extLst>
              <a:ext uri="{FF2B5EF4-FFF2-40B4-BE49-F238E27FC236}">
                <a16:creationId xmlns:a16="http://schemas.microsoft.com/office/drawing/2014/main" id="{6B5FADD6-D7F0-4CFF-90F0-2E9ACA0C7889}"/>
              </a:ext>
            </a:extLst>
          </p:cNvPr>
          <p:cNvPicPr>
            <a:picLocks noChangeAspect="1"/>
          </p:cNvPicPr>
          <p:nvPr/>
        </p:nvPicPr>
        <p:blipFill>
          <a:blip r:embed="rId2"/>
          <a:stretch>
            <a:fillRect/>
          </a:stretch>
        </p:blipFill>
        <p:spPr>
          <a:xfrm>
            <a:off x="2530401" y="935909"/>
            <a:ext cx="3717182" cy="1341418"/>
          </a:xfrm>
          <a:prstGeom prst="rect">
            <a:avLst/>
          </a:prstGeom>
          <a:ln w="12700">
            <a:miter lim="400000"/>
          </a:ln>
        </p:spPr>
      </p:pic>
      <p:sp>
        <p:nvSpPr>
          <p:cNvPr id="3" name="TextBox 4">
            <a:extLst>
              <a:ext uri="{FF2B5EF4-FFF2-40B4-BE49-F238E27FC236}">
                <a16:creationId xmlns:a16="http://schemas.microsoft.com/office/drawing/2014/main" id="{02151CEA-75B4-4E4C-8D89-ACCDFDEFD00D}"/>
              </a:ext>
            </a:extLst>
          </p:cNvPr>
          <p:cNvSpPr txBox="1"/>
          <p:nvPr/>
        </p:nvSpPr>
        <p:spPr>
          <a:xfrm>
            <a:off x="66920" y="2110182"/>
            <a:ext cx="4322072" cy="43293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68579" bIns="68579">
            <a:spAutoFit/>
          </a:bodyPr>
          <a:lstStyle/>
          <a:p>
            <a:pPr marL="428625" indent="-428625" defTabSz="1371600">
              <a:spcAft>
                <a:spcPts val="1000"/>
              </a:spcAft>
              <a:buSzPct val="100000"/>
              <a:buFont typeface="Arial"/>
              <a:buChar char="•"/>
              <a:defRPr sz="3600">
                <a:solidFill>
                  <a:srgbClr val="000000"/>
                </a:solidFill>
                <a:latin typeface="Calibri"/>
                <a:ea typeface="Calibri"/>
                <a:cs typeface="Calibri"/>
                <a:sym typeface="Calibri"/>
              </a:defRPr>
            </a:pPr>
            <a:r>
              <a:rPr lang="en-US" sz="1600" dirty="0"/>
              <a:t>Assessments and interventions by telephone, limited patient portal accessible by internet (</a:t>
            </a:r>
            <a:r>
              <a:rPr lang="en-US" sz="1600" dirty="0" err="1"/>
              <a:t>Possin</a:t>
            </a:r>
            <a:r>
              <a:rPr lang="en-US" sz="1600" dirty="0"/>
              <a:t> et al., </a:t>
            </a:r>
            <a:r>
              <a:rPr lang="en-US" sz="1600" i="1" dirty="0" err="1"/>
              <a:t>PLoS</a:t>
            </a:r>
            <a:r>
              <a:rPr lang="en-US" sz="1600" i="1" dirty="0"/>
              <a:t> Medicine </a:t>
            </a:r>
            <a:r>
              <a:rPr lang="en-US" sz="1600" dirty="0"/>
              <a:t>14(3):e1002260, 2017).</a:t>
            </a:r>
          </a:p>
          <a:p>
            <a:pPr marL="428625" indent="-428625" defTabSz="1371600">
              <a:spcAft>
                <a:spcPts val="1000"/>
              </a:spcAft>
              <a:buSzPct val="100000"/>
              <a:buFont typeface="Arial"/>
              <a:buChar char="•"/>
              <a:defRPr sz="3600">
                <a:solidFill>
                  <a:srgbClr val="000000"/>
                </a:solidFill>
                <a:latin typeface="Calibri"/>
                <a:ea typeface="Calibri"/>
                <a:cs typeface="Calibri"/>
                <a:sym typeface="Calibri"/>
              </a:defRPr>
            </a:pPr>
            <a:r>
              <a:rPr lang="en-US" sz="1600" dirty="0"/>
              <a:t>Intervention provided successfully by care navigators, a new kind of position in the health care system (Bernstein et al., </a:t>
            </a:r>
            <a:r>
              <a:rPr lang="en-US" sz="1600" i="1" dirty="0"/>
              <a:t>J Alzheimer Dis</a:t>
            </a:r>
            <a:r>
              <a:rPr lang="en-US" sz="1600" dirty="0"/>
              <a:t>, 71(1):45-55, 2019).</a:t>
            </a:r>
          </a:p>
          <a:p>
            <a:pPr marL="428625" indent="-428625" defTabSz="1371600">
              <a:spcAft>
                <a:spcPts val="1000"/>
              </a:spcAft>
              <a:buSzPct val="100000"/>
              <a:buFont typeface="Arial"/>
              <a:buChar char="•"/>
              <a:defRPr sz="3600">
                <a:solidFill>
                  <a:srgbClr val="000000"/>
                </a:solidFill>
                <a:latin typeface="Calibri"/>
                <a:ea typeface="Calibri"/>
                <a:cs typeface="Calibri"/>
                <a:sym typeface="Calibri"/>
              </a:defRPr>
            </a:pPr>
            <a:r>
              <a:rPr lang="en-US" sz="1600" dirty="0"/>
              <a:t>Created educational infrastructure for robust CTN training (Dulaney S, et al., </a:t>
            </a:r>
            <a:r>
              <a:rPr lang="en-US" sz="1600" i="1" dirty="0" err="1"/>
              <a:t>Alz</a:t>
            </a:r>
            <a:r>
              <a:rPr lang="en-US" sz="1600" i="1" dirty="0"/>
              <a:t> Dement</a:t>
            </a:r>
            <a:r>
              <a:rPr lang="en-US" sz="1600" dirty="0"/>
              <a:t>. 16:e041596, 2020).</a:t>
            </a:r>
          </a:p>
          <a:p>
            <a:pPr marL="428625" indent="-428625" defTabSz="1371600">
              <a:spcAft>
                <a:spcPts val="1000"/>
              </a:spcAft>
              <a:buSzPct val="100000"/>
              <a:buFont typeface="Arial"/>
              <a:buChar char="•"/>
              <a:defRPr sz="3600">
                <a:solidFill>
                  <a:srgbClr val="000000"/>
                </a:solidFill>
                <a:latin typeface="Calibri"/>
                <a:ea typeface="Calibri"/>
                <a:cs typeface="Calibri"/>
                <a:sym typeface="Calibri"/>
              </a:defRPr>
            </a:pPr>
            <a:r>
              <a:rPr lang="en-US" sz="1600" dirty="0"/>
              <a:t>Decreased person-with-dementia ER visits (</a:t>
            </a:r>
            <a:r>
              <a:rPr lang="en-US" sz="1600" dirty="0" err="1"/>
              <a:t>Possin</a:t>
            </a:r>
            <a:r>
              <a:rPr lang="en-US" sz="1600" dirty="0"/>
              <a:t> et al, </a:t>
            </a:r>
            <a:r>
              <a:rPr lang="en-US" sz="1600" i="1" dirty="0"/>
              <a:t>JAMA Intern Med</a:t>
            </a:r>
            <a:r>
              <a:rPr lang="en-US" sz="1600" dirty="0"/>
              <a:t>. 179(12):1658-1667, 2019).</a:t>
            </a:r>
          </a:p>
          <a:p>
            <a:pPr marL="428625" indent="-428625" defTabSz="1371600">
              <a:buSzPct val="100000"/>
              <a:buFont typeface="Arial"/>
              <a:buChar char="•"/>
              <a:defRPr sz="3600">
                <a:solidFill>
                  <a:srgbClr val="000000"/>
                </a:solidFill>
                <a:latin typeface="Calibri"/>
                <a:ea typeface="Calibri"/>
                <a:cs typeface="Calibri"/>
                <a:sym typeface="Calibri"/>
              </a:defRPr>
            </a:pPr>
            <a:endParaRPr lang="en-US" sz="1500" dirty="0"/>
          </a:p>
        </p:txBody>
      </p:sp>
      <p:sp>
        <p:nvSpPr>
          <p:cNvPr id="4" name="TextBox 5">
            <a:extLst>
              <a:ext uri="{FF2B5EF4-FFF2-40B4-BE49-F238E27FC236}">
                <a16:creationId xmlns:a16="http://schemas.microsoft.com/office/drawing/2014/main" id="{D2FFA249-87BD-4082-A37F-5BF7A52E9682}"/>
              </a:ext>
            </a:extLst>
          </p:cNvPr>
          <p:cNvSpPr txBox="1"/>
          <p:nvPr/>
        </p:nvSpPr>
        <p:spPr>
          <a:xfrm>
            <a:off x="4388992" y="2105638"/>
            <a:ext cx="4322072" cy="4950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68579" bIns="68579">
            <a:spAutoFit/>
          </a:bodyPr>
          <a:lstStyle/>
          <a:p>
            <a:pPr marL="428625" indent="-428625" defTabSz="1371600">
              <a:spcAft>
                <a:spcPts val="1000"/>
              </a:spcAft>
              <a:buSzPct val="100000"/>
              <a:buFont typeface="Arial"/>
              <a:buChar char="•"/>
              <a:defRPr sz="3600">
                <a:solidFill>
                  <a:srgbClr val="000000"/>
                </a:solidFill>
                <a:latin typeface="Calibri"/>
                <a:ea typeface="Calibri"/>
                <a:cs typeface="Calibri"/>
                <a:sym typeface="Calibri"/>
              </a:defRPr>
            </a:pPr>
            <a:r>
              <a:rPr lang="en-US" sz="1600" dirty="0"/>
              <a:t>Decreased caregiver depression and caregiver burden at both 6- and 12-month time points (</a:t>
            </a:r>
            <a:r>
              <a:rPr lang="en-US" sz="1600" dirty="0" err="1"/>
              <a:t>Possin</a:t>
            </a:r>
            <a:r>
              <a:rPr lang="en-US" sz="1600" dirty="0"/>
              <a:t> et al, </a:t>
            </a:r>
            <a:r>
              <a:rPr lang="en-US" sz="1600" i="1" dirty="0"/>
              <a:t>JAMA Intern Med</a:t>
            </a:r>
            <a:r>
              <a:rPr lang="en-US" sz="1600" dirty="0"/>
              <a:t>. 179(12):1658-1667, 2019).</a:t>
            </a:r>
          </a:p>
          <a:p>
            <a:pPr marL="428625" indent="-428625" defTabSz="1371600">
              <a:spcAft>
                <a:spcPts val="1000"/>
              </a:spcAft>
              <a:buSzPct val="100000"/>
              <a:buFont typeface="Arial"/>
              <a:buChar char="•"/>
              <a:defRPr sz="3600">
                <a:solidFill>
                  <a:srgbClr val="000000"/>
                </a:solidFill>
                <a:latin typeface="Calibri"/>
                <a:ea typeface="Calibri"/>
                <a:cs typeface="Calibri"/>
                <a:sym typeface="Calibri"/>
              </a:defRPr>
            </a:pPr>
            <a:r>
              <a:rPr lang="en-US" sz="1600" dirty="0"/>
              <a:t>Increased person-with-dementia QoL (</a:t>
            </a:r>
            <a:r>
              <a:rPr lang="en-US" sz="1600" dirty="0" err="1"/>
              <a:t>Possin</a:t>
            </a:r>
            <a:r>
              <a:rPr lang="en-US" sz="1600" dirty="0"/>
              <a:t> et al, </a:t>
            </a:r>
            <a:r>
              <a:rPr lang="en-US" sz="1600" i="1" dirty="0"/>
              <a:t>JAMA Intern Med</a:t>
            </a:r>
            <a:r>
              <a:rPr lang="en-US" sz="1600" dirty="0"/>
              <a:t>. 179(12):1658-1667, 2019).</a:t>
            </a:r>
          </a:p>
          <a:p>
            <a:pPr marL="428625" indent="-428625" defTabSz="1371600">
              <a:spcAft>
                <a:spcPts val="1000"/>
              </a:spcAft>
              <a:buSzPct val="100000"/>
              <a:buFont typeface="Arial"/>
              <a:buChar char="•"/>
              <a:defRPr sz="3600">
                <a:solidFill>
                  <a:srgbClr val="000000"/>
                </a:solidFill>
                <a:latin typeface="Calibri"/>
                <a:ea typeface="Calibri"/>
                <a:cs typeface="Calibri"/>
                <a:sym typeface="Calibri"/>
              </a:defRPr>
            </a:pPr>
            <a:r>
              <a:rPr lang="en-US" sz="1600" dirty="0"/>
              <a:t>Increased caregiver sense of self-efficacy at 6 </a:t>
            </a:r>
            <a:r>
              <a:rPr lang="en-US" sz="1600" dirty="0" err="1"/>
              <a:t>mo</a:t>
            </a:r>
            <a:r>
              <a:rPr lang="en-US" sz="1600" dirty="0"/>
              <a:t> (</a:t>
            </a:r>
            <a:r>
              <a:rPr lang="en-US" sz="1600" dirty="0" err="1"/>
              <a:t>Merrilees</a:t>
            </a:r>
            <a:r>
              <a:rPr lang="en-US" sz="1600" dirty="0"/>
              <a:t> et al., </a:t>
            </a:r>
            <a:r>
              <a:rPr lang="en-US" sz="1600" i="1" dirty="0"/>
              <a:t>Dementia</a:t>
            </a:r>
            <a:r>
              <a:rPr lang="en-US" sz="1600" dirty="0"/>
              <a:t>. 19(6):1955-1973, 2020).</a:t>
            </a:r>
          </a:p>
          <a:p>
            <a:pPr marL="428625" indent="-428625" defTabSz="1371600">
              <a:spcAft>
                <a:spcPts val="1000"/>
              </a:spcAft>
              <a:buSzPct val="100000"/>
              <a:buFont typeface="Arial"/>
              <a:buChar char="•"/>
              <a:defRPr sz="3600">
                <a:solidFill>
                  <a:srgbClr val="000000"/>
                </a:solidFill>
                <a:latin typeface="Calibri"/>
                <a:ea typeface="Calibri"/>
                <a:cs typeface="Calibri"/>
                <a:sym typeface="Calibri"/>
              </a:defRPr>
            </a:pPr>
            <a:r>
              <a:rPr lang="en-US" sz="1600" dirty="0"/>
              <a:t>Decreased caregiver depression and ER usage (</a:t>
            </a:r>
            <a:r>
              <a:rPr lang="en-US" sz="1600" dirty="0" err="1"/>
              <a:t>Guterman</a:t>
            </a:r>
            <a:r>
              <a:rPr lang="en-US" sz="1600" dirty="0"/>
              <a:t> et al., </a:t>
            </a:r>
            <a:r>
              <a:rPr lang="en-US" sz="1600" i="1" dirty="0"/>
              <a:t>JAMA Neurol</a:t>
            </a:r>
            <a:r>
              <a:rPr lang="en-US" sz="1600" dirty="0"/>
              <a:t>. 76(10):1166-73, 2019).</a:t>
            </a:r>
          </a:p>
          <a:p>
            <a:pPr marL="428625" indent="-428625" defTabSz="1371600">
              <a:spcAft>
                <a:spcPts val="1000"/>
              </a:spcAft>
              <a:buSzPct val="100000"/>
              <a:buFont typeface="Arial"/>
              <a:buChar char="•"/>
              <a:defRPr sz="3600">
                <a:solidFill>
                  <a:srgbClr val="000000"/>
                </a:solidFill>
                <a:latin typeface="Calibri"/>
                <a:ea typeface="Calibri"/>
                <a:cs typeface="Calibri"/>
                <a:sym typeface="Calibri"/>
              </a:defRPr>
            </a:pPr>
            <a:r>
              <a:rPr lang="en-US" sz="1600" dirty="0"/>
              <a:t>Decreased sense of caregiver burden (Bernstein et al., </a:t>
            </a:r>
            <a:r>
              <a:rPr lang="en-US" sz="1600" i="1" dirty="0" err="1"/>
              <a:t>Alz</a:t>
            </a:r>
            <a:r>
              <a:rPr lang="en-US" sz="1600" i="1" dirty="0"/>
              <a:t> Dement: Trans Res &amp; Clin Int</a:t>
            </a:r>
            <a:r>
              <a:rPr lang="en-US" sz="1600" dirty="0"/>
              <a:t>. 6(1):e12010, 2020).</a:t>
            </a:r>
          </a:p>
          <a:p>
            <a:pPr marL="428625" indent="-428625" defTabSz="1371600">
              <a:buSzPct val="100000"/>
              <a:buFont typeface="Arial"/>
              <a:buChar char="•"/>
              <a:defRPr sz="3600">
                <a:solidFill>
                  <a:srgbClr val="000000"/>
                </a:solidFill>
                <a:latin typeface="Calibri"/>
                <a:ea typeface="Calibri"/>
                <a:cs typeface="Calibri"/>
                <a:sym typeface="Calibri"/>
              </a:defRPr>
            </a:pPr>
            <a:endParaRPr lang="en-US" sz="1500" dirty="0"/>
          </a:p>
        </p:txBody>
      </p:sp>
      <p:sp>
        <p:nvSpPr>
          <p:cNvPr id="5" name="TextBox 3">
            <a:extLst>
              <a:ext uri="{FF2B5EF4-FFF2-40B4-BE49-F238E27FC236}">
                <a16:creationId xmlns:a16="http://schemas.microsoft.com/office/drawing/2014/main" id="{9D45ADC6-2DCD-4846-AECF-C2F13542E13A}"/>
              </a:ext>
            </a:extLst>
          </p:cNvPr>
          <p:cNvSpPr txBox="1"/>
          <p:nvPr/>
        </p:nvSpPr>
        <p:spPr>
          <a:xfrm>
            <a:off x="1009470" y="236239"/>
            <a:ext cx="2161041" cy="507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68579" bIns="68579">
            <a:spAutoFit/>
          </a:bodyPr>
          <a:lstStyle>
            <a:lvl1pPr algn="l" defTabSz="1828800">
              <a:defRPr sz="8800">
                <a:solidFill>
                  <a:srgbClr val="000000"/>
                </a:solidFill>
                <a:latin typeface="Calibri Light"/>
                <a:ea typeface="Calibri Light"/>
                <a:cs typeface="Calibri Light"/>
                <a:sym typeface="Calibri Light"/>
              </a:defRPr>
            </a:lvl1pPr>
          </a:lstStyle>
          <a:p>
            <a:r>
              <a:rPr sz="2400" b="1" dirty="0">
                <a:solidFill>
                  <a:srgbClr val="FFC000"/>
                </a:solidFill>
                <a:latin typeface="Calibri" pitchFamily="34" charset="0"/>
                <a:ea typeface="+mn-ea"/>
                <a:cs typeface="+mn-cs"/>
              </a:rPr>
              <a:t>C</a:t>
            </a:r>
            <a:r>
              <a:rPr lang="en-US" sz="2400" b="1" dirty="0">
                <a:solidFill>
                  <a:srgbClr val="FFC000"/>
                </a:solidFill>
                <a:latin typeface="Calibri" pitchFamily="34" charset="0"/>
                <a:ea typeface="+mn-ea"/>
                <a:cs typeface="+mn-cs"/>
              </a:rPr>
              <a:t>are Ecosystem</a:t>
            </a:r>
            <a:endParaRPr sz="2400" b="1" dirty="0">
              <a:solidFill>
                <a:srgbClr val="FFC000"/>
              </a:solidFill>
              <a:latin typeface="Calibri" pitchFamily="34" charset="0"/>
              <a:ea typeface="+mn-ea"/>
              <a:cs typeface="+mn-cs"/>
            </a:endParaRPr>
          </a:p>
        </p:txBody>
      </p:sp>
      <p:pic>
        <p:nvPicPr>
          <p:cNvPr id="6" name="Picture 5">
            <a:extLst>
              <a:ext uri="{FF2B5EF4-FFF2-40B4-BE49-F238E27FC236}">
                <a16:creationId xmlns:a16="http://schemas.microsoft.com/office/drawing/2014/main" id="{E296C7D5-6CEC-4A5D-83C1-A7D6BBC63A54}"/>
              </a:ext>
            </a:extLst>
          </p:cNvPr>
          <p:cNvPicPr>
            <a:picLocks noChangeAspect="1"/>
          </p:cNvPicPr>
          <p:nvPr/>
        </p:nvPicPr>
        <p:blipFill>
          <a:blip r:embed="rId3"/>
          <a:stretch>
            <a:fillRect/>
          </a:stretch>
        </p:blipFill>
        <p:spPr>
          <a:xfrm>
            <a:off x="5701377" y="-1"/>
            <a:ext cx="3068998" cy="931385"/>
          </a:xfrm>
          <a:prstGeom prst="rect">
            <a:avLst/>
          </a:prstGeom>
        </p:spPr>
      </p:pic>
    </p:spTree>
    <p:extLst>
      <p:ext uri="{BB962C8B-B14F-4D97-AF65-F5344CB8AC3E}">
        <p14:creationId xmlns:p14="http://schemas.microsoft.com/office/powerpoint/2010/main" val="300835631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6246" y="98322"/>
            <a:ext cx="5968180" cy="829229"/>
          </a:xfrm>
        </p:spPr>
        <p:txBody>
          <a:bodyPr/>
          <a:lstStyle/>
          <a:p>
            <a:r>
              <a:rPr lang="en-US" dirty="0"/>
              <a:t>2. Challenges Around Dementia in the </a:t>
            </a:r>
            <a:br>
              <a:rPr lang="en-US" dirty="0"/>
            </a:br>
            <a:r>
              <a:rPr lang="en-US" dirty="0"/>
              <a:t>     Black Community </a:t>
            </a:r>
            <a:r>
              <a:rPr lang="en-US" i="1" dirty="0"/>
              <a:t>(35 min)</a:t>
            </a:r>
          </a:p>
        </p:txBody>
      </p:sp>
      <p:sp>
        <p:nvSpPr>
          <p:cNvPr id="5" name="TextBox 4">
            <a:extLst>
              <a:ext uri="{FF2B5EF4-FFF2-40B4-BE49-F238E27FC236}">
                <a16:creationId xmlns:a16="http://schemas.microsoft.com/office/drawing/2014/main" id="{8838BD27-9ECC-44F9-B280-F14EBE27AA41}"/>
              </a:ext>
            </a:extLst>
          </p:cNvPr>
          <p:cNvSpPr txBox="1"/>
          <p:nvPr/>
        </p:nvSpPr>
        <p:spPr>
          <a:xfrm>
            <a:off x="644635" y="1510569"/>
            <a:ext cx="7933389" cy="470000"/>
          </a:xfrm>
          <a:prstGeom prst="rect">
            <a:avLst/>
          </a:prstGeom>
        </p:spPr>
        <p:txBody>
          <a:bodyPr wrap="square" rtlCol="0">
            <a:spAutoFit/>
          </a:bodyPr>
          <a:lstStyle/>
          <a:p>
            <a:pPr defTabSz="914400">
              <a:lnSpc>
                <a:spcPct val="107000"/>
              </a:lnSpc>
              <a:spcAft>
                <a:spcPts val="2400"/>
              </a:spcAft>
              <a:buClr>
                <a:srgbClr val="000000"/>
              </a:buClr>
              <a:buSzPct val="100000"/>
              <a:defRPr/>
            </a:pPr>
            <a:r>
              <a:rPr lang="en-US" sz="2400" b="1" dirty="0">
                <a:solidFill>
                  <a:srgbClr val="00359E"/>
                </a:solidFill>
                <a:latin typeface="Calibri" panose="020F0502020204030204" pitchFamily="34" charset="0"/>
                <a:cs typeface="Calibri"/>
                <a:sym typeface="Calibri"/>
              </a:rPr>
              <a:t>1. Panel Members/Speakers (15 minutes)</a:t>
            </a:r>
            <a:endParaRPr lang="en-US" sz="1200" b="1" dirty="0">
              <a:solidFill>
                <a:srgbClr val="0070C0"/>
              </a:solidFill>
              <a:latin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AB87DCD-823C-4790-A305-4EA7E571863F}"/>
              </a:ext>
            </a:extLst>
          </p:cNvPr>
          <p:cNvSpPr txBox="1"/>
          <p:nvPr/>
        </p:nvSpPr>
        <p:spPr>
          <a:xfrm>
            <a:off x="644635" y="4790440"/>
            <a:ext cx="8325154" cy="470000"/>
          </a:xfrm>
          <a:prstGeom prst="rect">
            <a:avLst/>
          </a:prstGeom>
        </p:spPr>
        <p:txBody>
          <a:bodyPr wrap="square" rtlCol="0">
            <a:spAutoFit/>
          </a:bodyPr>
          <a:lstStyle/>
          <a:p>
            <a:pPr defTabSz="914400">
              <a:lnSpc>
                <a:spcPct val="107000"/>
              </a:lnSpc>
              <a:spcAft>
                <a:spcPts val="2400"/>
              </a:spcAft>
              <a:buClr>
                <a:srgbClr val="000000"/>
              </a:buClr>
              <a:buSzPct val="100000"/>
              <a:defRPr/>
            </a:pPr>
            <a:r>
              <a:rPr lang="en-US" sz="2400" b="1" dirty="0">
                <a:solidFill>
                  <a:srgbClr val="00359E"/>
                </a:solidFill>
                <a:latin typeface="Calibri" panose="020F0502020204030204" pitchFamily="34" charset="0"/>
                <a:cs typeface="Calibri"/>
                <a:sym typeface="Calibri"/>
              </a:rPr>
              <a:t>2. Discussion between Council and Panel Members (20 minutes)</a:t>
            </a:r>
          </a:p>
        </p:txBody>
      </p:sp>
      <p:sp>
        <p:nvSpPr>
          <p:cNvPr id="6" name="TextBox 5">
            <a:extLst>
              <a:ext uri="{FF2B5EF4-FFF2-40B4-BE49-F238E27FC236}">
                <a16:creationId xmlns:a16="http://schemas.microsoft.com/office/drawing/2014/main" id="{734821E2-394D-4BD0-97C1-E6B3E9A2EA3D}"/>
              </a:ext>
            </a:extLst>
          </p:cNvPr>
          <p:cNvSpPr txBox="1"/>
          <p:nvPr/>
        </p:nvSpPr>
        <p:spPr>
          <a:xfrm>
            <a:off x="740189" y="2215569"/>
            <a:ext cx="7742282" cy="2339871"/>
          </a:xfrm>
          <a:prstGeom prst="rect">
            <a:avLst/>
          </a:prstGeom>
        </p:spPr>
        <p:txBody>
          <a:bodyPr wrap="square" rtlCol="0">
            <a:spAutoFit/>
          </a:bodyPr>
          <a:lstStyle/>
          <a:p>
            <a:pPr lvl="1" defTabSz="914400">
              <a:lnSpc>
                <a:spcPct val="107000"/>
              </a:lnSpc>
              <a:spcAft>
                <a:spcPts val="2400"/>
              </a:spcAft>
              <a:buClr>
                <a:srgbClr val="000000"/>
              </a:buClr>
              <a:buSzPct val="100000"/>
              <a:defRPr/>
            </a:pPr>
            <a:r>
              <a:rPr lang="en-US" sz="2000" b="1" dirty="0">
                <a:latin typeface="Calibri" panose="020F0502020204030204" pitchFamily="34" charset="0"/>
                <a:ea typeface="Calibri"/>
                <a:cs typeface="Calibri"/>
                <a:sym typeface="Calibri"/>
              </a:rPr>
              <a:t>Dr. Carl V. Hill, </a:t>
            </a:r>
            <a:r>
              <a:rPr lang="en-US" sz="2000" dirty="0">
                <a:effectLst/>
                <a:latin typeface="Calibri" panose="020F0502020204030204" pitchFamily="34" charset="0"/>
                <a:ea typeface="Calibri" panose="020F0502020204030204" pitchFamily="34" charset="0"/>
                <a:cs typeface="Times New Roman" panose="02020603050405020304" pitchFamily="18" charset="0"/>
              </a:rPr>
              <a:t>Ph.D., MPH, Chief Diversity, Equity and Inclusion Officer, National Offic</a:t>
            </a:r>
            <a:r>
              <a:rPr lang="en-US" sz="2000" dirty="0">
                <a:latin typeface="Calibri" panose="020F0502020204030204" pitchFamily="34" charset="0"/>
                <a:ea typeface="Calibri" panose="020F0502020204030204" pitchFamily="34" charset="0"/>
                <a:cs typeface="Times New Roman" panose="02020603050405020304" pitchFamily="18" charset="0"/>
              </a:rPr>
              <a:t>e of the </a:t>
            </a:r>
            <a:r>
              <a:rPr lang="en-US" sz="2000" dirty="0">
                <a:effectLst/>
                <a:latin typeface="Calibri" panose="020F0502020204030204" pitchFamily="34" charset="0"/>
                <a:ea typeface="Calibri" panose="020F0502020204030204" pitchFamily="34" charset="0"/>
                <a:cs typeface="Times New Roman" panose="02020603050405020304" pitchFamily="18" charset="0"/>
              </a:rPr>
              <a:t>Alzheimer’s Association</a:t>
            </a:r>
            <a:endParaRPr lang="en-US" sz="2000" b="1" dirty="0">
              <a:latin typeface="Calibri" panose="020F0502020204030204" pitchFamily="34" charset="0"/>
              <a:ea typeface="Calibri"/>
              <a:cs typeface="Calibri"/>
              <a:sym typeface="Calibri"/>
            </a:endParaRPr>
          </a:p>
          <a:p>
            <a:pPr lvl="1" defTabSz="914400">
              <a:lnSpc>
                <a:spcPct val="107000"/>
              </a:lnSpc>
              <a:spcAft>
                <a:spcPts val="2400"/>
              </a:spcAft>
              <a:buClr>
                <a:srgbClr val="000000"/>
              </a:buClr>
              <a:buSzPct val="100000"/>
              <a:defRPr/>
            </a:pPr>
            <a:r>
              <a:rPr lang="en-US" sz="2000" b="1" dirty="0">
                <a:latin typeface="Calibri" panose="020F0502020204030204" pitchFamily="34" charset="0"/>
                <a:ea typeface="Calibri"/>
                <a:cs typeface="Calibri"/>
                <a:sym typeface="Calibri"/>
              </a:rPr>
              <a:t>Kevin Reynolds,  </a:t>
            </a:r>
            <a:r>
              <a:rPr lang="en-US" sz="2000" dirty="0">
                <a:latin typeface="Calibri" panose="020F0502020204030204" pitchFamily="34" charset="0"/>
                <a:ea typeface="Calibri"/>
                <a:cs typeface="Calibri"/>
                <a:sym typeface="Calibri"/>
              </a:rPr>
              <a:t>Diversity, Equity and Inclusion Chair, Alzheimer’s Association, MA/NH Chapter</a:t>
            </a:r>
          </a:p>
          <a:p>
            <a:pPr lvl="1" defTabSz="914400">
              <a:lnSpc>
                <a:spcPct val="107000"/>
              </a:lnSpc>
              <a:spcAft>
                <a:spcPts val="2400"/>
              </a:spcAft>
              <a:buClr>
                <a:srgbClr val="000000"/>
              </a:buClr>
              <a:buSzPct val="100000"/>
              <a:defRPr/>
            </a:pPr>
            <a:r>
              <a:rPr lang="en-US" sz="2000" b="1" dirty="0">
                <a:latin typeface="Calibri" panose="020F0502020204030204" pitchFamily="34" charset="0"/>
                <a:ea typeface="Calibri"/>
                <a:cs typeface="Calibri"/>
                <a:sym typeface="Calibri"/>
              </a:rPr>
              <a:t>Mr. </a:t>
            </a:r>
            <a:r>
              <a:rPr lang="en-US" sz="2000" b="1">
                <a:latin typeface="Calibri" panose="020F0502020204030204" pitchFamily="34" charset="0"/>
                <a:ea typeface="Calibri"/>
                <a:cs typeface="Calibri"/>
                <a:sym typeface="Calibri"/>
              </a:rPr>
              <a:t>Leo </a:t>
            </a:r>
            <a:r>
              <a:rPr lang="en-US" sz="2000" b="1" dirty="0">
                <a:latin typeface="Calibri" panose="020F0502020204030204" pitchFamily="34" charset="0"/>
                <a:ea typeface="Calibri"/>
                <a:cs typeface="Calibri"/>
                <a:sym typeface="Calibri"/>
              </a:rPr>
              <a:t>Foster, </a:t>
            </a:r>
            <a:r>
              <a:rPr lang="en-US" sz="2000" dirty="0">
                <a:latin typeface="Calibri" panose="020F0502020204030204" pitchFamily="34" charset="0"/>
                <a:ea typeface="Calibri"/>
                <a:cs typeface="Calibri"/>
                <a:sym typeface="Calibri"/>
              </a:rPr>
              <a:t>Dementia caregiver, Springfield</a:t>
            </a:r>
          </a:p>
        </p:txBody>
      </p:sp>
    </p:spTree>
    <p:extLst>
      <p:ext uri="{BB962C8B-B14F-4D97-AF65-F5344CB8AC3E}">
        <p14:creationId xmlns:p14="http://schemas.microsoft.com/office/powerpoint/2010/main" val="34017279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3">
            <a:extLst>
              <a:ext uri="{FF2B5EF4-FFF2-40B4-BE49-F238E27FC236}">
                <a16:creationId xmlns:a16="http://schemas.microsoft.com/office/drawing/2014/main" id="{6B5FADD6-D7F0-4CFF-90F0-2E9ACA0C7889}"/>
              </a:ext>
            </a:extLst>
          </p:cNvPr>
          <p:cNvPicPr>
            <a:picLocks noChangeAspect="1"/>
          </p:cNvPicPr>
          <p:nvPr/>
        </p:nvPicPr>
        <p:blipFill>
          <a:blip r:embed="rId2"/>
          <a:stretch>
            <a:fillRect/>
          </a:stretch>
        </p:blipFill>
        <p:spPr>
          <a:xfrm>
            <a:off x="2713409" y="976703"/>
            <a:ext cx="3717182" cy="1201851"/>
          </a:xfrm>
          <a:prstGeom prst="rect">
            <a:avLst/>
          </a:prstGeom>
          <a:ln w="12700">
            <a:miter lim="400000"/>
          </a:ln>
        </p:spPr>
      </p:pic>
      <p:sp>
        <p:nvSpPr>
          <p:cNvPr id="3" name="TextBox 4">
            <a:extLst>
              <a:ext uri="{FF2B5EF4-FFF2-40B4-BE49-F238E27FC236}">
                <a16:creationId xmlns:a16="http://schemas.microsoft.com/office/drawing/2014/main" id="{02151CEA-75B4-4E4C-8D89-ACCDFDEFD00D}"/>
              </a:ext>
            </a:extLst>
          </p:cNvPr>
          <p:cNvSpPr txBox="1"/>
          <p:nvPr/>
        </p:nvSpPr>
        <p:spPr>
          <a:xfrm>
            <a:off x="62295" y="2070071"/>
            <a:ext cx="4322072" cy="4575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68579" bIns="68579">
            <a:spAutoFit/>
          </a:bodyPr>
          <a:lstStyle/>
          <a:p>
            <a:pPr marL="428625" indent="-428625" defTabSz="1371600">
              <a:spcAft>
                <a:spcPts val="1000"/>
              </a:spcAft>
              <a:buSzPct val="100000"/>
              <a:buFont typeface="Arial"/>
              <a:buChar char="•"/>
              <a:defRPr sz="3600">
                <a:solidFill>
                  <a:srgbClr val="000000"/>
                </a:solidFill>
                <a:latin typeface="Calibri"/>
                <a:ea typeface="Calibri"/>
                <a:cs typeface="Calibri"/>
                <a:sym typeface="Calibri"/>
              </a:defRPr>
            </a:pPr>
            <a:r>
              <a:rPr lang="en-US" sz="1600" dirty="0"/>
              <a:t>Decreased benzodiazepine, anticholinergic, and atypical antipsychotic use at both 6 and 12 month time points (Liu et al., </a:t>
            </a:r>
            <a:r>
              <a:rPr lang="en-US" sz="1600" i="1" dirty="0" err="1"/>
              <a:t>Alzheimers</a:t>
            </a:r>
            <a:r>
              <a:rPr lang="en-US" sz="1600" i="1" dirty="0"/>
              <a:t> Dementia.</a:t>
            </a:r>
            <a:r>
              <a:rPr lang="en-US" sz="1600" dirty="0"/>
              <a:t> 19(5):1865-1875, 2023).</a:t>
            </a:r>
          </a:p>
          <a:p>
            <a:pPr marL="428625" indent="-428625" defTabSz="1371600">
              <a:spcAft>
                <a:spcPts val="1000"/>
              </a:spcAft>
              <a:buSzPct val="100000"/>
              <a:buFont typeface="Arial"/>
              <a:buChar char="•"/>
              <a:defRPr sz="3600">
                <a:solidFill>
                  <a:srgbClr val="000000"/>
                </a:solidFill>
                <a:latin typeface="Calibri"/>
                <a:ea typeface="Calibri"/>
                <a:cs typeface="Calibri"/>
                <a:sym typeface="Calibri"/>
              </a:defRPr>
            </a:pPr>
            <a:r>
              <a:rPr lang="en-US" sz="1600" dirty="0"/>
              <a:t>Increased likelihood that decedents would die in accordance with prior stated preferences (Ma et al., </a:t>
            </a:r>
            <a:r>
              <a:rPr lang="en-US" sz="1600" i="1" dirty="0"/>
              <a:t>J </a:t>
            </a:r>
            <a:r>
              <a:rPr lang="en-US" sz="1600" i="1" dirty="0" err="1"/>
              <a:t>Alz</a:t>
            </a:r>
            <a:r>
              <a:rPr lang="en-US" sz="1600" i="1" dirty="0"/>
              <a:t> Dis</a:t>
            </a:r>
            <a:r>
              <a:rPr lang="en-US" sz="1600" dirty="0"/>
              <a:t>. 83(4):1767-73, 2021).</a:t>
            </a:r>
          </a:p>
          <a:p>
            <a:pPr marL="428625" indent="-428625" defTabSz="1371600">
              <a:spcAft>
                <a:spcPts val="1000"/>
              </a:spcAft>
              <a:buSzPct val="100000"/>
              <a:buFont typeface="Arial"/>
              <a:buChar char="•"/>
              <a:defRPr sz="3600">
                <a:solidFill>
                  <a:srgbClr val="000000"/>
                </a:solidFill>
                <a:latin typeface="Calibri"/>
                <a:ea typeface="Calibri"/>
                <a:cs typeface="Calibri"/>
                <a:sym typeface="Calibri"/>
              </a:defRPr>
            </a:pPr>
            <a:r>
              <a:rPr lang="en-US" sz="1600" dirty="0"/>
              <a:t>Worked with CG and PLWD to successfully address financial abuse and mismanagement (</a:t>
            </a:r>
            <a:r>
              <a:rPr lang="en-US" sz="1600" dirty="0" err="1"/>
              <a:t>Manivannan</a:t>
            </a:r>
            <a:r>
              <a:rPr lang="en-US" sz="1600" dirty="0"/>
              <a:t> et al., J Alzheimer's Dis, 86(1):219-229, 2022)</a:t>
            </a:r>
          </a:p>
          <a:p>
            <a:pPr marL="428625" indent="-428625" defTabSz="1371600">
              <a:spcAft>
                <a:spcPts val="1000"/>
              </a:spcAft>
              <a:buSzPct val="100000"/>
              <a:buFont typeface="Arial"/>
              <a:buChar char="•"/>
              <a:defRPr sz="3600">
                <a:solidFill>
                  <a:srgbClr val="000000"/>
                </a:solidFill>
                <a:latin typeface="Calibri"/>
                <a:ea typeface="Calibri"/>
                <a:cs typeface="Calibri"/>
                <a:sym typeface="Calibri"/>
              </a:defRPr>
            </a:pPr>
            <a:r>
              <a:rPr lang="en-US" sz="1600" dirty="0"/>
              <a:t>Monthly cost to deliver service estimated at $90-110 per person (Rosa et al., </a:t>
            </a:r>
            <a:r>
              <a:rPr lang="en-US" sz="1600" i="1" dirty="0"/>
              <a:t>JAGS</a:t>
            </a:r>
            <a:r>
              <a:rPr lang="en-US" sz="1600" dirty="0"/>
              <a:t>. 67(12):2628-33, 2019).</a:t>
            </a:r>
          </a:p>
          <a:p>
            <a:pPr marL="428625" indent="-428625" defTabSz="1371600">
              <a:buSzPct val="100000"/>
              <a:buFont typeface="Arial"/>
              <a:buChar char="•"/>
              <a:defRPr sz="3600">
                <a:solidFill>
                  <a:srgbClr val="000000"/>
                </a:solidFill>
                <a:latin typeface="Calibri"/>
                <a:ea typeface="Calibri"/>
                <a:cs typeface="Calibri"/>
                <a:sym typeface="Calibri"/>
              </a:defRPr>
            </a:pPr>
            <a:endParaRPr lang="en-US" sz="1500" dirty="0"/>
          </a:p>
        </p:txBody>
      </p:sp>
      <p:sp>
        <p:nvSpPr>
          <p:cNvPr id="4" name="TextBox 5">
            <a:extLst>
              <a:ext uri="{FF2B5EF4-FFF2-40B4-BE49-F238E27FC236}">
                <a16:creationId xmlns:a16="http://schemas.microsoft.com/office/drawing/2014/main" id="{D2FFA249-87BD-4082-A37F-5BF7A52E9682}"/>
              </a:ext>
            </a:extLst>
          </p:cNvPr>
          <p:cNvSpPr txBox="1"/>
          <p:nvPr/>
        </p:nvSpPr>
        <p:spPr>
          <a:xfrm>
            <a:off x="4384367" y="2070071"/>
            <a:ext cx="4322072" cy="50680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68579" bIns="68579">
            <a:spAutoFit/>
          </a:bodyPr>
          <a:lstStyle/>
          <a:p>
            <a:pPr marL="428625" indent="-428625" defTabSz="1371600">
              <a:spcAft>
                <a:spcPts val="1000"/>
              </a:spcAft>
              <a:buSzPct val="100000"/>
              <a:buFont typeface="Arial"/>
              <a:buChar char="•"/>
              <a:defRPr sz="3600">
                <a:solidFill>
                  <a:srgbClr val="000000"/>
                </a:solidFill>
                <a:latin typeface="Calibri"/>
                <a:ea typeface="Calibri"/>
                <a:cs typeface="Calibri"/>
                <a:sym typeface="Calibri"/>
              </a:defRPr>
            </a:pPr>
            <a:r>
              <a:rPr lang="en-US" sz="1600" dirty="0"/>
              <a:t>Estimated PMPM savings of between $500 and $650 </a:t>
            </a:r>
          </a:p>
          <a:p>
            <a:pPr marL="428625" indent="-428625" defTabSz="1371600">
              <a:spcAft>
                <a:spcPts val="1000"/>
              </a:spcAft>
              <a:buSzPct val="100000"/>
              <a:buFont typeface="Arial"/>
              <a:buChar char="•"/>
              <a:defRPr sz="3600">
                <a:solidFill>
                  <a:srgbClr val="000000"/>
                </a:solidFill>
                <a:latin typeface="Calibri"/>
                <a:ea typeface="Calibri"/>
                <a:cs typeface="Calibri"/>
                <a:sym typeface="Calibri"/>
              </a:defRPr>
            </a:pPr>
            <a:r>
              <a:rPr lang="en-US" sz="1600" dirty="0"/>
              <a:t>Demonstrated feasibility of using this care model as a clinical service (Rosenbloom et al., </a:t>
            </a:r>
            <a:r>
              <a:rPr lang="en-US" sz="1600" i="1" dirty="0" err="1"/>
              <a:t>Alz</a:t>
            </a:r>
            <a:r>
              <a:rPr lang="en-US" sz="1600" i="1" dirty="0"/>
              <a:t> Dement</a:t>
            </a:r>
            <a:r>
              <a:rPr lang="en-US" sz="1600" dirty="0"/>
              <a:t>. 17:e057587, 2021; </a:t>
            </a:r>
            <a:r>
              <a:rPr lang="en-US" sz="1600" dirty="0" err="1"/>
              <a:t>Possin</a:t>
            </a:r>
            <a:r>
              <a:rPr lang="en-US" sz="1600" dirty="0"/>
              <a:t> et al., </a:t>
            </a:r>
            <a:r>
              <a:rPr lang="en-US" sz="1600" i="1" dirty="0" err="1"/>
              <a:t>Alz</a:t>
            </a:r>
            <a:r>
              <a:rPr lang="en-US" sz="1600" i="1" dirty="0"/>
              <a:t> Dement</a:t>
            </a:r>
            <a:r>
              <a:rPr lang="en-US" sz="1600" dirty="0"/>
              <a:t>. 18:e063938, 2022.).</a:t>
            </a:r>
          </a:p>
          <a:p>
            <a:pPr marL="428625" indent="-428625" defTabSz="1371600">
              <a:spcAft>
                <a:spcPts val="1000"/>
              </a:spcAft>
              <a:buSzPct val="100000"/>
              <a:buFont typeface="Arial"/>
              <a:buChar char="•"/>
              <a:defRPr sz="3600">
                <a:solidFill>
                  <a:srgbClr val="000000"/>
                </a:solidFill>
                <a:latin typeface="Calibri"/>
                <a:ea typeface="Calibri"/>
                <a:cs typeface="Calibri"/>
                <a:sym typeface="Calibri"/>
              </a:defRPr>
            </a:pPr>
            <a:r>
              <a:rPr lang="en-US" sz="1600" dirty="0"/>
              <a:t>Underlines current thinking that caregivers (properly supported) have positive experiences and develop meaningful connections with the people they are caring for (Bernstein-Sideman et al., in press).</a:t>
            </a:r>
          </a:p>
          <a:p>
            <a:pPr marL="428625" indent="-428625" defTabSz="1371600">
              <a:spcAft>
                <a:spcPts val="1000"/>
              </a:spcAft>
              <a:buSzPct val="100000"/>
              <a:buFont typeface="Arial"/>
              <a:buChar char="•"/>
              <a:defRPr sz="3600">
                <a:solidFill>
                  <a:srgbClr val="000000"/>
                </a:solidFill>
                <a:latin typeface="Calibri"/>
                <a:ea typeface="Calibri"/>
                <a:cs typeface="Calibri"/>
                <a:sym typeface="Calibri"/>
              </a:defRPr>
            </a:pPr>
            <a:r>
              <a:rPr lang="en-US" sz="1600" dirty="0"/>
              <a:t>Demonstrated feasibility of real-time functional monitoring of activity and </a:t>
            </a:r>
            <a:r>
              <a:rPr lang="en-US" sz="1600" dirty="0" err="1"/>
              <a:t>lifespace</a:t>
            </a:r>
            <a:r>
              <a:rPr lang="en-US" sz="1600" dirty="0"/>
              <a:t> in older adults with dementia (Zylstra et al. J </a:t>
            </a:r>
            <a:r>
              <a:rPr lang="en-US" sz="1600" dirty="0" err="1"/>
              <a:t>Neurosci</a:t>
            </a:r>
            <a:r>
              <a:rPr lang="en-US" sz="1600" dirty="0"/>
              <a:t> Meth. 300:59-67, 2018; Manley et al., </a:t>
            </a:r>
            <a:r>
              <a:rPr lang="en-US" sz="1600" i="1" dirty="0" err="1"/>
              <a:t>Alz</a:t>
            </a:r>
            <a:r>
              <a:rPr lang="en-US" sz="1600" i="1" dirty="0"/>
              <a:t> Dement Trans Res Clin Int</a:t>
            </a:r>
            <a:r>
              <a:rPr lang="en-US" sz="1600" dirty="0"/>
              <a:t>. 6(1):e12017, 2020).</a:t>
            </a:r>
          </a:p>
          <a:p>
            <a:pPr marL="428625" indent="-428625" defTabSz="1371600">
              <a:buSzPct val="100000"/>
              <a:buFont typeface="Arial"/>
              <a:buChar char="•"/>
              <a:defRPr sz="3600">
                <a:solidFill>
                  <a:srgbClr val="000000"/>
                </a:solidFill>
                <a:latin typeface="Calibri"/>
                <a:ea typeface="Calibri"/>
                <a:cs typeface="Calibri"/>
                <a:sym typeface="Calibri"/>
              </a:defRPr>
            </a:pPr>
            <a:endParaRPr lang="en-US" sz="1500" dirty="0"/>
          </a:p>
        </p:txBody>
      </p:sp>
      <p:sp>
        <p:nvSpPr>
          <p:cNvPr id="5" name="TextBox 3">
            <a:extLst>
              <a:ext uri="{FF2B5EF4-FFF2-40B4-BE49-F238E27FC236}">
                <a16:creationId xmlns:a16="http://schemas.microsoft.com/office/drawing/2014/main" id="{42056566-16CD-41BF-84F4-66C09ABDEEBE}"/>
              </a:ext>
            </a:extLst>
          </p:cNvPr>
          <p:cNvSpPr txBox="1"/>
          <p:nvPr/>
        </p:nvSpPr>
        <p:spPr>
          <a:xfrm>
            <a:off x="1009470" y="236239"/>
            <a:ext cx="2161041" cy="507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68579" bIns="68579">
            <a:spAutoFit/>
          </a:bodyPr>
          <a:lstStyle>
            <a:lvl1pPr algn="l" defTabSz="1828800">
              <a:defRPr sz="8800">
                <a:solidFill>
                  <a:srgbClr val="000000"/>
                </a:solidFill>
                <a:latin typeface="Calibri Light"/>
                <a:ea typeface="Calibri Light"/>
                <a:cs typeface="Calibri Light"/>
                <a:sym typeface="Calibri Light"/>
              </a:defRPr>
            </a:lvl1pPr>
          </a:lstStyle>
          <a:p>
            <a:r>
              <a:rPr sz="2400" b="1" dirty="0">
                <a:solidFill>
                  <a:srgbClr val="FFC000"/>
                </a:solidFill>
                <a:latin typeface="Calibri" pitchFamily="34" charset="0"/>
                <a:ea typeface="+mn-ea"/>
                <a:cs typeface="+mn-cs"/>
              </a:rPr>
              <a:t>C</a:t>
            </a:r>
            <a:r>
              <a:rPr lang="en-US" sz="2400" b="1" dirty="0">
                <a:solidFill>
                  <a:srgbClr val="FFC000"/>
                </a:solidFill>
                <a:latin typeface="Calibri" pitchFamily="34" charset="0"/>
                <a:ea typeface="+mn-ea"/>
                <a:cs typeface="+mn-cs"/>
              </a:rPr>
              <a:t>are Ecosystem</a:t>
            </a:r>
            <a:endParaRPr sz="2400" b="1" dirty="0">
              <a:solidFill>
                <a:srgbClr val="FFC000"/>
              </a:solidFill>
              <a:latin typeface="Calibri" pitchFamily="34" charset="0"/>
              <a:ea typeface="+mn-ea"/>
              <a:cs typeface="+mn-cs"/>
            </a:endParaRPr>
          </a:p>
        </p:txBody>
      </p:sp>
      <p:pic>
        <p:nvPicPr>
          <p:cNvPr id="6" name="Picture 5">
            <a:extLst>
              <a:ext uri="{FF2B5EF4-FFF2-40B4-BE49-F238E27FC236}">
                <a16:creationId xmlns:a16="http://schemas.microsoft.com/office/drawing/2014/main" id="{8111AAB2-328D-4A4F-A16A-C45EACA475A7}"/>
              </a:ext>
            </a:extLst>
          </p:cNvPr>
          <p:cNvPicPr>
            <a:picLocks noChangeAspect="1"/>
          </p:cNvPicPr>
          <p:nvPr/>
        </p:nvPicPr>
        <p:blipFill>
          <a:blip r:embed="rId3"/>
          <a:stretch>
            <a:fillRect/>
          </a:stretch>
        </p:blipFill>
        <p:spPr>
          <a:xfrm>
            <a:off x="5701377" y="-1"/>
            <a:ext cx="3068998" cy="931385"/>
          </a:xfrm>
          <a:prstGeom prst="rect">
            <a:avLst/>
          </a:prstGeom>
        </p:spPr>
      </p:pic>
    </p:spTree>
    <p:extLst>
      <p:ext uri="{BB962C8B-B14F-4D97-AF65-F5344CB8AC3E}">
        <p14:creationId xmlns:p14="http://schemas.microsoft.com/office/powerpoint/2010/main" val="323539651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0DCF05-727A-45D9-9ABB-5F59B2B626D9}"/>
              </a:ext>
            </a:extLst>
          </p:cNvPr>
          <p:cNvPicPr>
            <a:picLocks noChangeAspect="1"/>
          </p:cNvPicPr>
          <p:nvPr/>
        </p:nvPicPr>
        <p:blipFill>
          <a:blip r:embed="rId2"/>
          <a:stretch>
            <a:fillRect/>
          </a:stretch>
        </p:blipFill>
        <p:spPr>
          <a:xfrm>
            <a:off x="206376" y="1171861"/>
            <a:ext cx="8466137" cy="4571714"/>
          </a:xfrm>
          <a:prstGeom prst="rect">
            <a:avLst/>
          </a:prstGeom>
        </p:spPr>
      </p:pic>
      <p:sp>
        <p:nvSpPr>
          <p:cNvPr id="3" name="TextBox 3">
            <a:extLst>
              <a:ext uri="{FF2B5EF4-FFF2-40B4-BE49-F238E27FC236}">
                <a16:creationId xmlns:a16="http://schemas.microsoft.com/office/drawing/2014/main" id="{690282D4-48E7-495F-87D2-E0F2C3348C53}"/>
              </a:ext>
            </a:extLst>
          </p:cNvPr>
          <p:cNvSpPr txBox="1"/>
          <p:nvPr/>
        </p:nvSpPr>
        <p:spPr>
          <a:xfrm>
            <a:off x="1009470" y="236239"/>
            <a:ext cx="3202543" cy="507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68579" bIns="68579">
            <a:spAutoFit/>
          </a:bodyPr>
          <a:lstStyle>
            <a:lvl1pPr algn="l" defTabSz="1828800">
              <a:defRPr sz="8800">
                <a:solidFill>
                  <a:srgbClr val="000000"/>
                </a:solidFill>
                <a:latin typeface="Calibri Light"/>
                <a:ea typeface="Calibri Light"/>
                <a:cs typeface="Calibri Light"/>
                <a:sym typeface="Calibri Light"/>
              </a:defRPr>
            </a:lvl1pPr>
          </a:lstStyle>
          <a:p>
            <a:r>
              <a:rPr lang="en-US" sz="2400" b="1" dirty="0">
                <a:solidFill>
                  <a:srgbClr val="FFC000"/>
                </a:solidFill>
                <a:latin typeface="Calibri" pitchFamily="34" charset="0"/>
                <a:ea typeface="+mn-ea"/>
                <a:cs typeface="+mn-cs"/>
              </a:rPr>
              <a:t>Discussion </a:t>
            </a:r>
            <a:r>
              <a:rPr lang="en-US" sz="2400" b="1" i="1" dirty="0">
                <a:solidFill>
                  <a:srgbClr val="FFC000"/>
                </a:solidFill>
                <a:latin typeface="Calibri" pitchFamily="34" charset="0"/>
                <a:ea typeface="+mn-ea"/>
                <a:cs typeface="+mn-cs"/>
              </a:rPr>
              <a:t>(15 minutes)</a:t>
            </a:r>
            <a:endParaRPr sz="2400" b="1" i="1" dirty="0">
              <a:solidFill>
                <a:srgbClr val="FFC000"/>
              </a:solidFill>
              <a:latin typeface="Calibri" pitchFamily="34" charset="0"/>
              <a:ea typeface="+mn-ea"/>
              <a:cs typeface="+mn-cs"/>
            </a:endParaRPr>
          </a:p>
        </p:txBody>
      </p:sp>
      <p:pic>
        <p:nvPicPr>
          <p:cNvPr id="4" name="Picture 3">
            <a:extLst>
              <a:ext uri="{FF2B5EF4-FFF2-40B4-BE49-F238E27FC236}">
                <a16:creationId xmlns:a16="http://schemas.microsoft.com/office/drawing/2014/main" id="{72C7292F-5359-46E6-A08B-46C2FAABF9F9}"/>
              </a:ext>
            </a:extLst>
          </p:cNvPr>
          <p:cNvPicPr>
            <a:picLocks noChangeAspect="1"/>
          </p:cNvPicPr>
          <p:nvPr/>
        </p:nvPicPr>
        <p:blipFill>
          <a:blip r:embed="rId3"/>
          <a:stretch>
            <a:fillRect/>
          </a:stretch>
        </p:blipFill>
        <p:spPr>
          <a:xfrm>
            <a:off x="5701377" y="-1"/>
            <a:ext cx="3068998" cy="931385"/>
          </a:xfrm>
          <a:prstGeom prst="rect">
            <a:avLst/>
          </a:prstGeom>
        </p:spPr>
      </p:pic>
    </p:spTree>
    <p:extLst>
      <p:ext uri="{BB962C8B-B14F-4D97-AF65-F5344CB8AC3E}">
        <p14:creationId xmlns:p14="http://schemas.microsoft.com/office/powerpoint/2010/main" val="104482274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29355-DC47-4CF9-9AD3-D81B333908B6}"/>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Next Steps and Vote to Adjourn </a:t>
            </a:r>
            <a:br>
              <a:rPr lang="en-US" sz="2800" dirty="0">
                <a:latin typeface="Calibri" panose="020F0502020204030204" pitchFamily="34" charset="0"/>
                <a:cs typeface="Calibri" panose="020F0502020204030204" pitchFamily="34" charset="0"/>
              </a:rPr>
            </a:br>
            <a:r>
              <a:rPr lang="en-US" sz="2800" i="1" dirty="0">
                <a:latin typeface="Calibri" panose="020F0502020204030204" pitchFamily="34" charset="0"/>
                <a:cs typeface="Calibri" panose="020F0502020204030204" pitchFamily="34" charset="0"/>
              </a:rPr>
              <a:t>(5 min)</a:t>
            </a:r>
          </a:p>
        </p:txBody>
      </p:sp>
      <p:pic>
        <p:nvPicPr>
          <p:cNvPr id="2050" name="Picture 2">
            <a:extLst>
              <a:ext uri="{FF2B5EF4-FFF2-40B4-BE49-F238E27FC236}">
                <a16:creationId xmlns:a16="http://schemas.microsoft.com/office/drawing/2014/main" id="{19422895-0A0F-4EB9-B171-A64AA5DCD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2290" y="4336286"/>
            <a:ext cx="1611970" cy="14654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FC4A6D1-C32E-40C2-AA04-7C3CD8FE4AE9}"/>
              </a:ext>
            </a:extLst>
          </p:cNvPr>
          <p:cNvSpPr txBox="1"/>
          <p:nvPr/>
        </p:nvSpPr>
        <p:spPr>
          <a:xfrm>
            <a:off x="1723907" y="4807426"/>
            <a:ext cx="2558201" cy="523220"/>
          </a:xfrm>
          <a:prstGeom prst="rect">
            <a:avLst/>
          </a:prstGeom>
        </p:spPr>
        <p:txBody>
          <a:bodyPr wrap="none" rtlCol="0">
            <a:spAutoFit/>
          </a:bodyPr>
          <a:lstStyle/>
          <a:p>
            <a:pPr marL="0" indent="0">
              <a:buFont typeface="Wingdings" pitchFamily="2" charset="2"/>
              <a:buNone/>
            </a:pPr>
            <a:r>
              <a:rPr lang="en-US" sz="2800" b="1" dirty="0">
                <a:latin typeface="Calibri" pitchFamily="34" charset="0"/>
                <a:cs typeface="Times New Roman" panose="02020603050405020304" pitchFamily="18" charset="0"/>
              </a:rPr>
              <a:t>Vote to Adjourn</a:t>
            </a:r>
          </a:p>
        </p:txBody>
      </p:sp>
      <p:sp>
        <p:nvSpPr>
          <p:cNvPr id="7" name="TextBox 6">
            <a:extLst>
              <a:ext uri="{FF2B5EF4-FFF2-40B4-BE49-F238E27FC236}">
                <a16:creationId xmlns:a16="http://schemas.microsoft.com/office/drawing/2014/main" id="{CC086E1B-2992-42F6-ADB0-4505BE824058}"/>
              </a:ext>
            </a:extLst>
          </p:cNvPr>
          <p:cNvSpPr txBox="1"/>
          <p:nvPr/>
        </p:nvSpPr>
        <p:spPr>
          <a:xfrm>
            <a:off x="1712256" y="2832786"/>
            <a:ext cx="3012144" cy="1880002"/>
          </a:xfrm>
          <a:prstGeom prst="rect">
            <a:avLst/>
          </a:prstGeom>
        </p:spPr>
        <p:txBody>
          <a:bodyPr wrap="square" rtlCol="0">
            <a:spAutoFit/>
          </a:bodyPr>
          <a:lstStyle/>
          <a:p>
            <a:pPr marL="0" indent="0">
              <a:spcAft>
                <a:spcPts val="500"/>
              </a:spcAft>
              <a:buFont typeface="Wingdings" pitchFamily="2" charset="2"/>
              <a:buNone/>
            </a:pPr>
            <a:r>
              <a:rPr lang="en-US" sz="2800" b="1" dirty="0">
                <a:latin typeface="Calibri" pitchFamily="34" charset="0"/>
                <a:cs typeface="Times New Roman" panose="02020603050405020304" pitchFamily="18" charset="0"/>
              </a:rPr>
              <a:t>Next Meeting</a:t>
            </a:r>
          </a:p>
          <a:p>
            <a:pPr marL="0" indent="0">
              <a:buFont typeface="Wingdings" pitchFamily="2" charset="2"/>
              <a:buNone/>
            </a:pPr>
            <a:r>
              <a:rPr lang="en-US" sz="2800" dirty="0">
                <a:latin typeface="Calibri" pitchFamily="34" charset="0"/>
                <a:cs typeface="Times New Roman" panose="02020603050405020304" pitchFamily="18" charset="0"/>
              </a:rPr>
              <a:t>November 7, 2023 </a:t>
            </a:r>
          </a:p>
          <a:p>
            <a:pPr marL="0" indent="0">
              <a:buFont typeface="Wingdings" pitchFamily="2" charset="2"/>
              <a:buNone/>
            </a:pPr>
            <a:r>
              <a:rPr lang="en-US" sz="2800" dirty="0">
                <a:latin typeface="Calibri" pitchFamily="34" charset="0"/>
                <a:cs typeface="Times New Roman" panose="02020603050405020304" pitchFamily="18" charset="0"/>
              </a:rPr>
              <a:t>3:00 to 5:00 pm</a:t>
            </a:r>
          </a:p>
          <a:p>
            <a:pPr marL="0" indent="0">
              <a:buFont typeface="Wingdings" pitchFamily="2" charset="2"/>
              <a:buNone/>
            </a:pPr>
            <a:endParaRPr lang="en-US" sz="2800" b="1" dirty="0">
              <a:latin typeface="Calibri" pitchFamily="34" charset="0"/>
              <a:cs typeface="Times New Roman" panose="02020603050405020304" pitchFamily="18" charset="0"/>
            </a:endParaRPr>
          </a:p>
        </p:txBody>
      </p:sp>
      <p:pic>
        <p:nvPicPr>
          <p:cNvPr id="2052" name="Picture 4">
            <a:extLst>
              <a:ext uri="{FF2B5EF4-FFF2-40B4-BE49-F238E27FC236}">
                <a16:creationId xmlns:a16="http://schemas.microsoft.com/office/drawing/2014/main" id="{DA62A2C9-6CF9-4EE2-B025-A593AABD52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4105" y="2730132"/>
            <a:ext cx="1313390" cy="13977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9A7F90D-B337-4B56-ADAB-1A7E4E53FF2E}"/>
              </a:ext>
            </a:extLst>
          </p:cNvPr>
          <p:cNvSpPr txBox="1"/>
          <p:nvPr/>
        </p:nvSpPr>
        <p:spPr>
          <a:xfrm>
            <a:off x="1723907" y="1527252"/>
            <a:ext cx="3313168" cy="1018227"/>
          </a:xfrm>
          <a:prstGeom prst="rect">
            <a:avLst/>
          </a:prstGeom>
        </p:spPr>
        <p:txBody>
          <a:bodyPr wrap="square" rtlCol="0">
            <a:spAutoFit/>
          </a:bodyPr>
          <a:lstStyle/>
          <a:p>
            <a:pPr marL="0" indent="0">
              <a:spcAft>
                <a:spcPts val="500"/>
              </a:spcAft>
              <a:buFont typeface="Wingdings" pitchFamily="2" charset="2"/>
              <a:buNone/>
            </a:pPr>
            <a:r>
              <a:rPr lang="en-US" sz="2800" b="1" dirty="0">
                <a:latin typeface="Calibri" pitchFamily="34" charset="0"/>
                <a:cs typeface="Times New Roman" panose="02020603050405020304" pitchFamily="18" charset="0"/>
              </a:rPr>
              <a:t>Next Steps</a:t>
            </a:r>
          </a:p>
          <a:p>
            <a:pPr marL="0" indent="0">
              <a:buFont typeface="Wingdings" pitchFamily="2" charset="2"/>
              <a:buNone/>
            </a:pPr>
            <a:endParaRPr lang="en-US" sz="2800" b="1" dirty="0">
              <a:latin typeface="Calibri" pitchFamily="34" charset="0"/>
              <a:cs typeface="Times New Roman" panose="02020603050405020304" pitchFamily="18" charset="0"/>
            </a:endParaRPr>
          </a:p>
        </p:txBody>
      </p:sp>
      <p:sp>
        <p:nvSpPr>
          <p:cNvPr id="3" name="AutoShape 2" descr="Stair Climbing icon">
            <a:extLst>
              <a:ext uri="{FF2B5EF4-FFF2-40B4-BE49-F238E27FC236}">
                <a16:creationId xmlns:a16="http://schemas.microsoft.com/office/drawing/2014/main" id="{CDD2504D-194F-46AE-AE90-F9D6AE911C1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descr="Shape&#10;&#10;Description automatically generated with medium confidence">
            <a:extLst>
              <a:ext uri="{FF2B5EF4-FFF2-40B4-BE49-F238E27FC236}">
                <a16:creationId xmlns:a16="http://schemas.microsoft.com/office/drawing/2014/main" id="{265A5AFE-B8DB-4EC0-BF0B-E2448EE19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9774" y="1100863"/>
            <a:ext cx="946863" cy="1127428"/>
          </a:xfrm>
          <a:prstGeom prst="rect">
            <a:avLst/>
          </a:prstGeom>
        </p:spPr>
      </p:pic>
    </p:spTree>
    <p:extLst>
      <p:ext uri="{BB962C8B-B14F-4D97-AF65-F5344CB8AC3E}">
        <p14:creationId xmlns:p14="http://schemas.microsoft.com/office/powerpoint/2010/main" val="14856805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69525"/>
            <a:ext cx="9144000" cy="1711612"/>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569407" y="536509"/>
            <a:ext cx="6553200" cy="626806"/>
          </a:xfrm>
          <a:prstGeom prst="rect">
            <a:avLst/>
          </a:prstGeom>
          <a:noFill/>
          <a:ln w="9525">
            <a:noFill/>
            <a:miter lim="800000"/>
            <a:headEnd/>
            <a:tailEnd/>
          </a:ln>
        </p:spPr>
        <p:txBody>
          <a:bodyPr lIns="64008" tIns="32004" rIns="64008" bIns="32004" anchor="ctr"/>
          <a:lstStyle/>
          <a:p>
            <a:pPr algn="ctr" fontAlgn="base">
              <a:spcBef>
                <a:spcPct val="0"/>
              </a:spcBef>
              <a:spcAft>
                <a:spcPts val="1000"/>
              </a:spcAft>
            </a:pPr>
            <a:r>
              <a:rPr lang="en-US" sz="2800" b="1" dirty="0">
                <a:solidFill>
                  <a:srgbClr val="FFC000"/>
                </a:solidFill>
                <a:latin typeface="Calibri" pitchFamily="34" charset="0"/>
              </a:rPr>
              <a:t>Advisory Council on Alzheimer’s Disease and All Other Dementias </a:t>
            </a:r>
          </a:p>
        </p:txBody>
      </p:sp>
      <p:pic>
        <p:nvPicPr>
          <p:cNvPr id="31747" name="Picture 4"/>
          <p:cNvPicPr>
            <a:picLocks noChangeAspect="1" noChangeArrowheads="1"/>
          </p:cNvPicPr>
          <p:nvPr/>
        </p:nvPicPr>
        <p:blipFill>
          <a:blip r:embed="rId3"/>
          <a:srcRect/>
          <a:stretch>
            <a:fillRect/>
          </a:stretch>
        </p:blipFill>
        <p:spPr bwMode="auto">
          <a:xfrm>
            <a:off x="7384068" y="0"/>
            <a:ext cx="1487488" cy="1543050"/>
          </a:xfrm>
          <a:prstGeom prst="rect">
            <a:avLst/>
          </a:prstGeom>
          <a:noFill/>
          <a:ln w="9525">
            <a:noFill/>
            <a:miter lim="800000"/>
            <a:headEnd/>
            <a:tailEnd/>
          </a:ln>
        </p:spPr>
      </p:pic>
      <p:sp>
        <p:nvSpPr>
          <p:cNvPr id="2" name="Rectangle 1"/>
          <p:cNvSpPr/>
          <p:nvPr/>
        </p:nvSpPr>
        <p:spPr bwMode="auto">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
        <p:nvSpPr>
          <p:cNvPr id="3" name="Date Placeholder 2"/>
          <p:cNvSpPr>
            <a:spLocks noGrp="1"/>
          </p:cNvSpPr>
          <p:nvPr>
            <p:ph type="dt" sz="half" idx="10"/>
          </p:nvPr>
        </p:nvSpPr>
        <p:spPr/>
        <p:txBody>
          <a:bodyPr/>
          <a:lstStyle/>
          <a:p>
            <a:pPr fontAlgn="base">
              <a:spcAft>
                <a:spcPct val="0"/>
              </a:spcAft>
              <a:defRPr/>
            </a:pPr>
            <a:fld id="{A001941D-D565-49DC-B324-0C0E3E630F9B}" type="datetime1">
              <a:rPr lang="en-US" smtClean="0"/>
              <a:t>11/2/2023</a:t>
            </a:fld>
            <a:endParaRPr lang="en-US" dirty="0"/>
          </a:p>
        </p:txBody>
      </p:sp>
      <p:sp>
        <p:nvSpPr>
          <p:cNvPr id="9" name="TextBox 8">
            <a:extLst>
              <a:ext uri="{FF2B5EF4-FFF2-40B4-BE49-F238E27FC236}">
                <a16:creationId xmlns:a16="http://schemas.microsoft.com/office/drawing/2014/main" id="{44BF51F1-A82C-44BC-934F-3929CF10CCAD}"/>
              </a:ext>
            </a:extLst>
          </p:cNvPr>
          <p:cNvSpPr txBox="1"/>
          <p:nvPr/>
        </p:nvSpPr>
        <p:spPr>
          <a:xfrm>
            <a:off x="457200" y="4218351"/>
            <a:ext cx="8055209" cy="2103140"/>
          </a:xfrm>
          <a:prstGeom prst="rect">
            <a:avLst/>
          </a:prstGeom>
        </p:spPr>
        <p:txBody>
          <a:bodyPr wrap="square" rtlCol="0">
            <a:spAutoFit/>
          </a:bodyPr>
          <a:lstStyle/>
          <a:p>
            <a:pPr marL="0" indent="0">
              <a:spcAft>
                <a:spcPts val="1000"/>
              </a:spcAft>
              <a:buFont typeface="Wingdings" pitchFamily="2" charset="2"/>
              <a:buNone/>
            </a:pPr>
            <a:r>
              <a:rPr lang="en-US" b="1" dirty="0">
                <a:solidFill>
                  <a:srgbClr val="000099"/>
                </a:solidFill>
                <a:latin typeface="Calibri" panose="020F0502020204030204" pitchFamily="34" charset="0"/>
                <a:cs typeface="Calibri" panose="020F0502020204030204" pitchFamily="34" charset="0"/>
              </a:rPr>
              <a:t>Team Leads</a:t>
            </a:r>
          </a:p>
          <a:p>
            <a:pPr marL="0" marR="0">
              <a:spcBef>
                <a:spcPts val="0"/>
              </a:spcBef>
              <a:spcAft>
                <a:spcPts val="10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Jatin Dave, MBBS, MPH, Council Member - </a:t>
            </a:r>
            <a:r>
              <a:rPr lang="en-US" sz="1600" dirty="0">
                <a:effectLst/>
                <a:latin typeface="Calibri" panose="020F0502020204030204" pitchFamily="34" charset="0"/>
                <a:ea typeface="Calibri" panose="020F0502020204030204" pitchFamily="34" charset="0"/>
                <a:cs typeface="Calibri" panose="020F0502020204030204" pitchFamily="34" charset="0"/>
              </a:rPr>
              <a:t>Chief Medical Officer,</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MassHealth; Director, Office of Clinical Affairs, ForHealth Consulting, UMass Chan Medical School</a:t>
            </a:r>
            <a:endParaRPr lang="en-US" sz="1600" dirty="0">
              <a:effectLst/>
              <a:latin typeface="Calibri" panose="020F0502020204030204" pitchFamily="34" charset="0"/>
              <a:ea typeface="Calibri" panose="020F0502020204030204" pitchFamily="34" charset="0"/>
            </a:endParaRPr>
          </a:p>
          <a:p>
            <a:r>
              <a:rPr lang="en-US" sz="1600" b="1" dirty="0">
                <a:effectLst/>
                <a:latin typeface="Calibri" panose="020F0502020204030204" pitchFamily="34" charset="0"/>
                <a:ea typeface="Calibri" panose="020F0502020204030204" pitchFamily="34" charset="0"/>
                <a:cs typeface="Calibri" panose="020F0502020204030204" pitchFamily="34" charset="0"/>
              </a:rPr>
              <a:t>Hugo Aparicio, MD, MPH, </a:t>
            </a:r>
            <a:r>
              <a:rPr lang="en-US" sz="1600" b="1" dirty="0">
                <a:effectLst/>
                <a:latin typeface="Calibri" panose="020F0502020204030204" pitchFamily="34" charset="0"/>
                <a:ea typeface="Calibri" panose="020F0502020204030204" pitchFamily="34" charset="0"/>
              </a:rPr>
              <a:t>Council Member </a:t>
            </a:r>
            <a:r>
              <a:rPr lang="en-US" sz="16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Assistant Professor of Neurology, Boston University School of Medicine; Faculty Lead of the Research and Policy Team Program at the BU Center for Antiracist Research; Stroke Specialist in the Department of Neurology, Boston Medical Center</a:t>
            </a:r>
            <a:endParaRPr lang="en-US" sz="1600" dirty="0">
              <a:solidFill>
                <a:srgbClr val="000099"/>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12DE3F8-AFDA-469D-8DC3-ACA645349287}"/>
              </a:ext>
            </a:extLst>
          </p:cNvPr>
          <p:cNvSpPr txBox="1"/>
          <p:nvPr/>
        </p:nvSpPr>
        <p:spPr>
          <a:xfrm>
            <a:off x="1400482" y="2098104"/>
            <a:ext cx="6381135" cy="1641475"/>
          </a:xfrm>
          <a:prstGeom prst="rect">
            <a:avLst/>
          </a:prstGeom>
        </p:spPr>
        <p:txBody>
          <a:bodyPr wrap="square" rtlCol="0">
            <a:spAutoFit/>
          </a:bodyPr>
          <a:lstStyle/>
          <a:p>
            <a:pPr algn="ctr">
              <a:spcAft>
                <a:spcPts val="1000"/>
              </a:spcAft>
            </a:pPr>
            <a:r>
              <a:rPr lang="en-US" sz="2800" b="1" dirty="0">
                <a:solidFill>
                  <a:srgbClr val="000099"/>
                </a:solidFill>
                <a:latin typeface="Calibri" panose="020F0502020204030204" pitchFamily="34" charset="0"/>
                <a:cs typeface="Calibri" panose="020F0502020204030204" pitchFamily="34" charset="0"/>
              </a:rPr>
              <a:t>3. Equity and Inclusion Team: </a:t>
            </a:r>
          </a:p>
          <a:p>
            <a:pPr algn="ctr">
              <a:spcAft>
                <a:spcPts val="1000"/>
              </a:spcAft>
            </a:pPr>
            <a:r>
              <a:rPr lang="en-US" sz="2800" b="1" dirty="0">
                <a:solidFill>
                  <a:srgbClr val="000099"/>
                </a:solidFill>
                <a:latin typeface="Calibri" panose="020F0502020204030204" pitchFamily="34" charset="0"/>
                <a:cs typeface="Calibri" panose="020F0502020204030204" pitchFamily="34" charset="0"/>
              </a:rPr>
              <a:t>Update </a:t>
            </a:r>
            <a:r>
              <a:rPr lang="en-US" sz="2800" b="1" i="1" dirty="0">
                <a:solidFill>
                  <a:srgbClr val="000099"/>
                </a:solidFill>
                <a:latin typeface="Calibri" panose="020F0502020204030204" pitchFamily="34" charset="0"/>
                <a:cs typeface="Calibri" panose="020F0502020204030204" pitchFamily="34" charset="0"/>
              </a:rPr>
              <a:t>(10 min)</a:t>
            </a:r>
            <a:r>
              <a:rPr lang="en-US" sz="2800" b="1" dirty="0">
                <a:solidFill>
                  <a:srgbClr val="000099"/>
                </a:solidFill>
                <a:latin typeface="Calibri" panose="020F0502020204030204" pitchFamily="34" charset="0"/>
                <a:cs typeface="Calibri" panose="020F0502020204030204" pitchFamily="34" charset="0"/>
              </a:rPr>
              <a:t> and Discussion </a:t>
            </a:r>
            <a:r>
              <a:rPr lang="en-US" sz="2800" b="1" i="1" dirty="0">
                <a:solidFill>
                  <a:srgbClr val="000099"/>
                </a:solidFill>
                <a:latin typeface="Calibri" panose="020F0502020204030204" pitchFamily="34" charset="0"/>
                <a:cs typeface="Calibri" panose="020F0502020204030204" pitchFamily="34" charset="0"/>
              </a:rPr>
              <a:t>(15 min)</a:t>
            </a:r>
          </a:p>
          <a:p>
            <a:pPr algn="ctr">
              <a:spcAft>
                <a:spcPts val="1000"/>
              </a:spcAft>
            </a:pPr>
            <a:r>
              <a:rPr lang="en-US" sz="2800" b="1" dirty="0">
                <a:solidFill>
                  <a:srgbClr val="000099"/>
                </a:solidFill>
                <a:latin typeface="Calibri" panose="020F0502020204030204" pitchFamily="34" charset="0"/>
                <a:cs typeface="Calibri" panose="020F0502020204030204" pitchFamily="34" charset="0"/>
              </a:rPr>
              <a:t>August 8, 2023</a:t>
            </a:r>
            <a:endParaRPr lang="en-US" sz="2400" dirty="0">
              <a:solidFill>
                <a:schemeClr val="dk1"/>
              </a:solidFill>
              <a:latin typeface="Book Antiqua" pitchFamily="18" charset="0"/>
            </a:endParaRPr>
          </a:p>
        </p:txBody>
      </p:sp>
      <p:sp>
        <p:nvSpPr>
          <p:cNvPr id="4" name="TextBox 3">
            <a:extLst>
              <a:ext uri="{FF2B5EF4-FFF2-40B4-BE49-F238E27FC236}">
                <a16:creationId xmlns:a16="http://schemas.microsoft.com/office/drawing/2014/main" id="{3FFCC696-3484-454A-8DA2-C9B46FF51489}"/>
              </a:ext>
            </a:extLst>
          </p:cNvPr>
          <p:cNvSpPr txBox="1"/>
          <p:nvPr/>
        </p:nvSpPr>
        <p:spPr>
          <a:xfrm>
            <a:off x="8640336" y="6472053"/>
            <a:ext cx="503664" cy="276999"/>
          </a:xfrm>
          <a:prstGeom prst="rect">
            <a:avLst/>
          </a:prstGeom>
        </p:spPr>
        <p:txBody>
          <a:bodyPr wrap="none" rtlCol="0">
            <a:spAutoFit/>
          </a:bodyPr>
          <a:lstStyle/>
          <a:p>
            <a:pPr marL="0" indent="0">
              <a:buFont typeface="Wingdings" pitchFamily="2" charset="2"/>
              <a:buNone/>
            </a:pPr>
            <a:r>
              <a:rPr lang="en-US" sz="1200" dirty="0">
                <a:solidFill>
                  <a:srgbClr val="4604BC"/>
                </a:solidFill>
                <a:latin typeface="Calibri" panose="020F0502020204030204" pitchFamily="34" charset="0"/>
                <a:cs typeface="Calibri" panose="020F0502020204030204" pitchFamily="34" charset="0"/>
              </a:rPr>
              <a:t>S-</a:t>
            </a:r>
            <a:r>
              <a:rPr lang="en-US" sz="1200" dirty="0" err="1">
                <a:solidFill>
                  <a:srgbClr val="4604BC"/>
                </a:solidFill>
                <a:latin typeface="Calibri" panose="020F0502020204030204" pitchFamily="34" charset="0"/>
                <a:cs typeface="Calibri" panose="020F0502020204030204" pitchFamily="34" charset="0"/>
              </a:rPr>
              <a:t>1m</a:t>
            </a:r>
            <a:endParaRPr lang="en-US" sz="1200" dirty="0">
              <a:solidFill>
                <a:srgbClr val="4604B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0185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9CCC82-6FB1-4336-9703-F9DA7E62DF60}"/>
              </a:ext>
            </a:extLst>
          </p:cNvPr>
          <p:cNvSpPr txBox="1"/>
          <p:nvPr/>
        </p:nvSpPr>
        <p:spPr>
          <a:xfrm>
            <a:off x="129549" y="979468"/>
            <a:ext cx="8884902" cy="5878532"/>
          </a:xfrm>
          <a:prstGeom prst="rect">
            <a:avLst/>
          </a:prstGeom>
        </p:spPr>
        <p:txBody>
          <a:bodyPr wrap="square" rtlCol="0">
            <a:spAutoFit/>
          </a:bodyPr>
          <a:lstStyle/>
          <a:p>
            <a:pPr>
              <a:spcAft>
                <a:spcPts val="1200"/>
              </a:spcAft>
            </a:pPr>
            <a:r>
              <a:rPr lang="en-US" sz="1600" b="1" kern="1200" dirty="0">
                <a:solidFill>
                  <a:schemeClr val="accent4"/>
                </a:solidFill>
                <a:effectLst/>
                <a:latin typeface="Calibri" panose="020F0502020204030204" pitchFamily="34" charset="0"/>
                <a:ea typeface="+mn-ea"/>
                <a:cs typeface="Calibri" panose="020F0502020204030204" pitchFamily="34" charset="0"/>
              </a:rPr>
              <a:t>Doris Harris, PhD </a:t>
            </a:r>
            <a:r>
              <a:rPr lang="en-US" sz="1600" b="1" dirty="0">
                <a:solidFill>
                  <a:schemeClr val="accent4"/>
                </a:solidFill>
                <a:effectLst/>
                <a:latin typeface="Calibri" panose="020F0502020204030204" pitchFamily="34" charset="0"/>
                <a:cs typeface="Calibri" panose="020F0502020204030204" pitchFamily="34" charset="0"/>
              </a:rPr>
              <a:t>-</a:t>
            </a:r>
            <a:r>
              <a:rPr lang="en-US" sz="1600" b="0" dirty="0">
                <a:solidFill>
                  <a:schemeClr val="accent4"/>
                </a:solidFill>
                <a:effectLst/>
                <a:latin typeface="Calibri" panose="020F0502020204030204" pitchFamily="34" charset="0"/>
                <a:cs typeface="Calibri" panose="020F0502020204030204" pitchFamily="34" charset="0"/>
              </a:rPr>
              <a:t> Doris serves on the Springfield Dementia Friendly Coalition and hosts the radio show, </a:t>
            </a:r>
            <a:r>
              <a:rPr lang="en-US" sz="1600" b="0" i="1" dirty="0">
                <a:solidFill>
                  <a:schemeClr val="accent4"/>
                </a:solidFill>
                <a:effectLst/>
                <a:latin typeface="Calibri" panose="020F0502020204030204" pitchFamily="34" charset="0"/>
                <a:cs typeface="Calibri" panose="020F0502020204030204" pitchFamily="34" charset="0"/>
              </a:rPr>
              <a:t>Health Matters </a:t>
            </a:r>
            <a:r>
              <a:rPr lang="en-US" sz="1600" b="0" dirty="0">
                <a:solidFill>
                  <a:schemeClr val="accent4"/>
                </a:solidFill>
                <a:effectLst/>
                <a:latin typeface="Calibri" panose="020F0502020204030204" pitchFamily="34" charset="0"/>
                <a:cs typeface="Calibri" panose="020F0502020204030204" pitchFamily="34" charset="0"/>
              </a:rPr>
              <a:t>in Springfield (90.7 FM WTTC). She has an expertise in qualitative and quantitative public health research and is a consultant, health editor, and facilitator. Additionally, she writes a health editorial for </a:t>
            </a:r>
            <a:r>
              <a:rPr lang="en-US" sz="1600" b="0" dirty="0" err="1">
                <a:solidFill>
                  <a:schemeClr val="accent4"/>
                </a:solidFill>
                <a:effectLst/>
                <a:latin typeface="Calibri" panose="020F0502020204030204" pitchFamily="34" charset="0"/>
                <a:cs typeface="Calibri" panose="020F0502020204030204" pitchFamily="34" charset="0"/>
              </a:rPr>
              <a:t>Af</a:t>
            </a:r>
            <a:r>
              <a:rPr lang="en-US" sz="1600" b="0" dirty="0">
                <a:solidFill>
                  <a:schemeClr val="accent4"/>
                </a:solidFill>
                <a:effectLst/>
                <a:latin typeface="Calibri" panose="020F0502020204030204" pitchFamily="34" charset="0"/>
                <a:cs typeface="Calibri" panose="020F0502020204030204" pitchFamily="34" charset="0"/>
              </a:rPr>
              <a:t>-Am </a:t>
            </a:r>
            <a:r>
              <a:rPr lang="en-US" sz="1600" b="0" i="1" dirty="0">
                <a:solidFill>
                  <a:schemeClr val="accent4"/>
                </a:solidFill>
                <a:effectLst/>
                <a:latin typeface="Calibri" panose="020F0502020204030204" pitchFamily="34" charset="0"/>
                <a:cs typeface="Calibri" panose="020F0502020204030204" pitchFamily="34" charset="0"/>
              </a:rPr>
              <a:t>Point of View, </a:t>
            </a:r>
            <a:r>
              <a:rPr lang="en-US" sz="1600" b="0" dirty="0">
                <a:solidFill>
                  <a:schemeClr val="accent4"/>
                </a:solidFill>
                <a:effectLst/>
                <a:latin typeface="Calibri" panose="020F0502020204030204" pitchFamily="34" charset="0"/>
                <a:cs typeface="Calibri" panose="020F0502020204030204" pitchFamily="34" charset="0"/>
              </a:rPr>
              <a:t>a free newsmagazine by and for the African American community in Springfield. </a:t>
            </a:r>
            <a:endParaRPr lang="en-US" sz="16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1600" b="1" kern="1200" dirty="0">
                <a:solidFill>
                  <a:schemeClr val="accent4"/>
                </a:solidFill>
                <a:effectLst/>
                <a:latin typeface="Calibri" panose="020F0502020204030204" pitchFamily="34" charset="0"/>
                <a:ea typeface="+mn-ea"/>
                <a:cs typeface="Calibri" panose="020F0502020204030204" pitchFamily="34" charset="0"/>
              </a:rPr>
              <a:t>Liana Mendes-Santos - </a:t>
            </a:r>
            <a:r>
              <a:rPr lang="en-US" sz="1600" b="0" dirty="0">
                <a:solidFill>
                  <a:schemeClr val="accent4"/>
                </a:solidFill>
                <a:effectLst/>
                <a:latin typeface="Calibri" panose="020F0502020204030204" pitchFamily="34" charset="0"/>
                <a:cs typeface="Calibri" panose="020F0502020204030204" pitchFamily="34" charset="0"/>
              </a:rPr>
              <a:t>Liana is a Doctor of Psychology. She works as a researcher at the Multicultural Alzheimer’s Prevention Program (MAPP) at Massachusetts General Hospital and as a visiting researcher at Boston University’s Vision &amp; Cognition Laboratory, which focuses on perception and cognition in aging and neurological conditions. </a:t>
            </a:r>
            <a:endParaRPr lang="en-US" sz="2400" dirty="0">
              <a:solidFill>
                <a:schemeClr val="dk1"/>
              </a:solidFill>
              <a:latin typeface="Book Antiqua" pitchFamily="18" charset="0"/>
            </a:endParaRPr>
          </a:p>
          <a:p>
            <a:pPr marL="0" indent="0">
              <a:spcAft>
                <a:spcPts val="1200"/>
              </a:spcAft>
              <a:buFont typeface="Wingdings" pitchFamily="2" charset="2"/>
              <a:buNone/>
            </a:pPr>
            <a:r>
              <a:rPr lang="en-US" sz="1600" b="1" kern="1200" dirty="0">
                <a:solidFill>
                  <a:schemeClr val="accent4"/>
                </a:solidFill>
                <a:effectLst/>
                <a:latin typeface="Calibri" panose="020F0502020204030204" pitchFamily="34" charset="0"/>
                <a:ea typeface="+mn-ea"/>
                <a:cs typeface="Calibri" panose="020F0502020204030204" pitchFamily="34" charset="0"/>
              </a:rPr>
              <a:t>Kathy Service - </a:t>
            </a:r>
            <a:r>
              <a:rPr lang="en-US" sz="1600" b="0" kern="1200" dirty="0">
                <a:solidFill>
                  <a:schemeClr val="accent4"/>
                </a:solidFill>
                <a:effectLst/>
                <a:latin typeface="Calibri" panose="020F0502020204030204" pitchFamily="34" charset="0"/>
                <a:ea typeface="+mn-ea"/>
                <a:cs typeface="Calibri" panose="020F0502020204030204" pitchFamily="34" charset="0"/>
              </a:rPr>
              <a:t>Kathy is a nurse </a:t>
            </a:r>
            <a:r>
              <a:rPr lang="en-US" sz="1600" dirty="0">
                <a:solidFill>
                  <a:schemeClr val="accent4"/>
                </a:solidFill>
                <a:latin typeface="Calibri" panose="020F0502020204030204" pitchFamily="34" charset="0"/>
                <a:cs typeface="Calibri" panose="020F0502020204030204" pitchFamily="34" charset="0"/>
              </a:rPr>
              <a:t>p</a:t>
            </a:r>
            <a:r>
              <a:rPr lang="en-US" sz="1600" b="0" kern="1200" dirty="0">
                <a:solidFill>
                  <a:schemeClr val="accent4"/>
                </a:solidFill>
                <a:effectLst/>
                <a:latin typeface="Calibri" panose="020F0502020204030204" pitchFamily="34" charset="0"/>
                <a:ea typeface="+mn-ea"/>
                <a:cs typeface="Calibri" panose="020F0502020204030204" pitchFamily="34" charset="0"/>
              </a:rPr>
              <a:t>ractitioner residing in Northampton and a sought-after speaker at the national level on aging issues and dementia, often with a special focus on people with intellectual and developmental disabilities. She has served on advisory boards nationally and internationally, and has written articles, book chapters and educational modules on aging and dementia</a:t>
            </a:r>
            <a:endParaRPr lang="en-US" sz="1600" dirty="0">
              <a:solidFill>
                <a:schemeClr val="dk1"/>
              </a:solidFill>
              <a:latin typeface="Calibri" panose="020F0502020204030204" pitchFamily="34" charset="0"/>
              <a:cs typeface="Calibri" panose="020F0502020204030204" pitchFamily="34" charset="0"/>
            </a:endParaRPr>
          </a:p>
          <a:p>
            <a:pPr>
              <a:spcAft>
                <a:spcPts val="1200"/>
              </a:spcAft>
            </a:pPr>
            <a:r>
              <a:rPr lang="en-US" sz="1600" b="1" kern="1200" dirty="0">
                <a:solidFill>
                  <a:schemeClr val="accent4"/>
                </a:solidFill>
                <a:effectLst/>
                <a:latin typeface="Calibri" panose="020F0502020204030204" pitchFamily="34" charset="0"/>
                <a:ea typeface="+mn-ea"/>
                <a:cs typeface="Calibri" panose="020F0502020204030204" pitchFamily="34" charset="0"/>
              </a:rPr>
              <a:t>Beth Soltzberg - </a:t>
            </a:r>
            <a:r>
              <a:rPr lang="en-US" sz="1600" b="0" kern="1200" dirty="0">
                <a:solidFill>
                  <a:schemeClr val="accent4"/>
                </a:solidFill>
                <a:effectLst/>
                <a:latin typeface="Calibri" panose="020F0502020204030204" pitchFamily="34" charset="0"/>
                <a:ea typeface="+mn-ea"/>
                <a:cs typeface="Calibri" panose="020F0502020204030204" pitchFamily="34" charset="0"/>
              </a:rPr>
              <a:t>Beth directs the Alzheimer’s/Related Dementias Family Support Program at Jewish Family &amp; Children's Service (JF&amp;CS) in Waltham, MA. She manages the state’s Dementia Friends movement; serves on the Dementia Friendly Massachusetts Leadership Team; leads the JF&amp;CS Memory Café Percolator; and hosts a biennial symposium entitled, </a:t>
            </a:r>
            <a:r>
              <a:rPr lang="en-US" sz="1600" b="0" i="1" kern="1200" dirty="0">
                <a:solidFill>
                  <a:schemeClr val="accent4"/>
                </a:solidFill>
                <a:effectLst/>
                <a:latin typeface="Calibri" panose="020F0502020204030204" pitchFamily="34" charset="0"/>
                <a:ea typeface="+mn-ea"/>
                <a:cs typeface="Calibri" panose="020F0502020204030204" pitchFamily="34" charset="0"/>
              </a:rPr>
              <a:t>Let's Talk About Dementia and Culture.</a:t>
            </a:r>
            <a:r>
              <a:rPr lang="en-US" sz="1600" b="1" kern="1200" dirty="0">
                <a:solidFill>
                  <a:schemeClr val="accent4"/>
                </a:solidFill>
                <a:effectLst/>
                <a:latin typeface="Calibri" panose="020F0502020204030204" pitchFamily="34" charset="0"/>
                <a:ea typeface="+mn-ea"/>
                <a:cs typeface="Calibri" panose="020F0502020204030204" pitchFamily="34" charset="0"/>
              </a:rPr>
              <a:t> </a:t>
            </a:r>
          </a:p>
          <a:p>
            <a:pPr>
              <a:spcAft>
                <a:spcPts val="1200"/>
              </a:spcAft>
            </a:pPr>
            <a:r>
              <a:rPr lang="en-US" sz="1600" b="1" kern="1200" dirty="0">
                <a:solidFill>
                  <a:schemeClr val="accent4"/>
                </a:solidFill>
                <a:effectLst/>
                <a:latin typeface="Calibri" panose="020F0502020204030204" pitchFamily="34" charset="0"/>
                <a:ea typeface="+mn-ea"/>
                <a:cs typeface="Calibri" panose="020F0502020204030204" pitchFamily="34" charset="0"/>
              </a:rPr>
              <a:t>Judith Thermidor - </a:t>
            </a:r>
            <a:r>
              <a:rPr lang="en-US" sz="1600" b="0" kern="1200" dirty="0">
                <a:solidFill>
                  <a:schemeClr val="accent4"/>
                </a:solidFill>
                <a:effectLst/>
                <a:latin typeface="Calibri" panose="020F0502020204030204" pitchFamily="34" charset="0"/>
                <a:ea typeface="+mn-ea"/>
                <a:cs typeface="Calibri" panose="020F0502020204030204" pitchFamily="34" charset="0"/>
              </a:rPr>
              <a:t>Judith, an internationally trained physician, is Resident Wellness Director for CSI Support &amp; Development Services. She </a:t>
            </a:r>
            <a:r>
              <a:rPr lang="en-US" sz="1600" dirty="0">
                <a:solidFill>
                  <a:schemeClr val="accent4"/>
                </a:solidFill>
                <a:latin typeface="Calibri" panose="020F0502020204030204" pitchFamily="34" charset="0"/>
                <a:cs typeface="Calibri" panose="020F0502020204030204" pitchFamily="34" charset="0"/>
              </a:rPr>
              <a:t>deploys </a:t>
            </a:r>
            <a:r>
              <a:rPr lang="en-US" sz="1600" b="0" kern="1200" dirty="0">
                <a:solidFill>
                  <a:schemeClr val="accent4"/>
                </a:solidFill>
                <a:effectLst/>
                <a:latin typeface="Calibri" panose="020F0502020204030204" pitchFamily="34" charset="0"/>
                <a:ea typeface="+mn-ea"/>
                <a:cs typeface="Calibri" panose="020F0502020204030204" pitchFamily="34" charset="0"/>
              </a:rPr>
              <a:t>collaborative efforts to promote clinical trials among underrepresented aging populations and works with </a:t>
            </a:r>
            <a:r>
              <a:rPr lang="en-US" sz="1600" dirty="0">
                <a:solidFill>
                  <a:schemeClr val="accent4"/>
                </a:solidFill>
                <a:latin typeface="Calibri" panose="020F0502020204030204" pitchFamily="34" charset="0"/>
                <a:cs typeface="Calibri" panose="020F0502020204030204" pitchFamily="34" charset="0"/>
              </a:rPr>
              <a:t>Collaboration for Research Equity, Sustainability, and Trust (CREST) at Tufts Medical Center; Alzheimer's Association; Dementia Friends Massachusetts; and the Community </a:t>
            </a:r>
            <a:r>
              <a:rPr lang="en-US" sz="1600" b="0" kern="1200" dirty="0">
                <a:solidFill>
                  <a:schemeClr val="accent4"/>
                </a:solidFill>
                <a:effectLst/>
                <a:latin typeface="Calibri" panose="020F0502020204030204" pitchFamily="34" charset="0"/>
                <a:ea typeface="+mn-ea"/>
                <a:cs typeface="Calibri" panose="020F0502020204030204" pitchFamily="34" charset="0"/>
              </a:rPr>
              <a:t>Advisory Board at Massachusetts Alzheimer’s Disease Research Center (</a:t>
            </a:r>
            <a:r>
              <a:rPr lang="en-US" sz="1600" b="0" kern="1200" dirty="0" err="1">
                <a:solidFill>
                  <a:schemeClr val="accent4"/>
                </a:solidFill>
                <a:effectLst/>
                <a:latin typeface="Calibri" panose="020F0502020204030204" pitchFamily="34" charset="0"/>
                <a:ea typeface="+mn-ea"/>
                <a:cs typeface="Calibri" panose="020F0502020204030204" pitchFamily="34" charset="0"/>
              </a:rPr>
              <a:t>MADRC</a:t>
            </a:r>
            <a:r>
              <a:rPr lang="en-US" sz="1600" dirty="0">
                <a:solidFill>
                  <a:schemeClr val="accent4"/>
                </a:solidFill>
                <a:latin typeface="Calibri" panose="020F0502020204030204" pitchFamily="34" charset="0"/>
                <a:cs typeface="Calibri" panose="020F0502020204030204" pitchFamily="34" charset="0"/>
              </a:rPr>
              <a:t>).              </a:t>
            </a:r>
            <a:r>
              <a:rPr lang="en-US" sz="1200" dirty="0">
                <a:solidFill>
                  <a:srgbClr val="4604BC"/>
                </a:solidFill>
                <a:latin typeface="Calibri" panose="020F0502020204030204" pitchFamily="34" charset="0"/>
                <a:cs typeface="Calibri" panose="020F0502020204030204" pitchFamily="34" charset="0"/>
              </a:rPr>
              <a:t>H-</a:t>
            </a:r>
            <a:r>
              <a:rPr lang="en-US" sz="1200" dirty="0" err="1">
                <a:solidFill>
                  <a:srgbClr val="4604BC"/>
                </a:solidFill>
                <a:latin typeface="Calibri" panose="020F0502020204030204" pitchFamily="34" charset="0"/>
                <a:cs typeface="Calibri" panose="020F0502020204030204" pitchFamily="34" charset="0"/>
              </a:rPr>
              <a:t>30s</a:t>
            </a:r>
            <a:endParaRPr lang="en-US" sz="1200" i="1" kern="1200" dirty="0">
              <a:solidFill>
                <a:srgbClr val="4604BC"/>
              </a:solidFill>
              <a:effectLst/>
              <a:latin typeface="Calibri" panose="020F0502020204030204" pitchFamily="34" charset="0"/>
              <a:ea typeface="+mn-ea"/>
              <a:cs typeface="Calibri" panose="020F0502020204030204" pitchFamily="34" charset="0"/>
            </a:endParaRPr>
          </a:p>
        </p:txBody>
      </p:sp>
      <p:sp>
        <p:nvSpPr>
          <p:cNvPr id="10" name="Google Shape;189;p2">
            <a:extLst>
              <a:ext uri="{FF2B5EF4-FFF2-40B4-BE49-F238E27FC236}">
                <a16:creationId xmlns:a16="http://schemas.microsoft.com/office/drawing/2014/main" id="{0E503142-234C-492C-A861-FC9A1557BAA3}"/>
              </a:ext>
            </a:extLst>
          </p:cNvPr>
          <p:cNvSpPr txBox="1">
            <a:spLocks/>
          </p:cNvSpPr>
          <p:nvPr/>
        </p:nvSpPr>
        <p:spPr bwMode="white">
          <a:xfrm>
            <a:off x="864419" y="167148"/>
            <a:ext cx="6454878" cy="547380"/>
          </a:xfrm>
          <a:prstGeom prst="rect">
            <a:avLst/>
          </a:prstGeom>
          <a:noFill/>
          <a:ln w="9525" algn="ctr">
            <a:noFill/>
            <a:miter lim="800000"/>
            <a:headEnd/>
            <a:tailEnd/>
          </a:ln>
        </p:spPr>
        <p:txBody>
          <a:bodyPr spcFirstLastPara="1" vert="horz" wrap="square" lIns="91425" tIns="45700" rIns="91425" bIns="45700" numCol="1" anchor="b" anchorCtr="0" compatLnSpc="1">
            <a:prstTxWarp prst="textNoShape">
              <a:avLst/>
            </a:prstTxWarp>
            <a:noAutofit/>
          </a:bodyPr>
          <a:lst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pPr defTabSz="914400">
              <a:spcBef>
                <a:spcPts val="0"/>
              </a:spcBef>
              <a:spcAft>
                <a:spcPts val="0"/>
              </a:spcAft>
            </a:pPr>
            <a:r>
              <a:rPr lang="en-US" kern="0" dirty="0"/>
              <a:t>Our </a:t>
            </a:r>
            <a:r>
              <a:rPr lang="en-US" kern="0" dirty="0">
                <a:latin typeface="Calibri" panose="020F0502020204030204" pitchFamily="34" charset="0"/>
                <a:cs typeface="Calibri" panose="020F0502020204030204" pitchFamily="34" charset="0"/>
              </a:rPr>
              <a:t>Team</a:t>
            </a:r>
            <a:endParaRPr lang="en-US" sz="32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5375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87DED-EDE1-418E-AF9B-A307705438E5}"/>
              </a:ext>
            </a:extLst>
          </p:cNvPr>
          <p:cNvSpPr>
            <a:spLocks noGrp="1"/>
          </p:cNvSpPr>
          <p:nvPr>
            <p:ph type="title"/>
          </p:nvPr>
        </p:nvSpPr>
        <p:spPr>
          <a:xfrm>
            <a:off x="884084" y="245806"/>
            <a:ext cx="2694858" cy="471949"/>
          </a:xfrm>
        </p:spPr>
        <p:txBody>
          <a:bodyPr/>
          <a:lstStyle/>
          <a:p>
            <a:r>
              <a:rPr lang="en-US" dirty="0"/>
              <a:t>The Team’s Charge</a:t>
            </a:r>
          </a:p>
        </p:txBody>
      </p:sp>
      <p:sp>
        <p:nvSpPr>
          <p:cNvPr id="3" name="Text Placeholder 2">
            <a:extLst>
              <a:ext uri="{FF2B5EF4-FFF2-40B4-BE49-F238E27FC236}">
                <a16:creationId xmlns:a16="http://schemas.microsoft.com/office/drawing/2014/main" id="{BB22EF8B-9F79-4217-9C0E-6458ABE09224}"/>
              </a:ext>
            </a:extLst>
          </p:cNvPr>
          <p:cNvSpPr>
            <a:spLocks noGrp="1"/>
          </p:cNvSpPr>
          <p:nvPr>
            <p:ph type="body" idx="1"/>
          </p:nvPr>
        </p:nvSpPr>
        <p:spPr>
          <a:xfrm>
            <a:off x="406811" y="1340747"/>
            <a:ext cx="8077200" cy="5192789"/>
          </a:xfrm>
        </p:spPr>
        <p:txBody>
          <a:bodyPr/>
          <a:lstStyle/>
          <a:p>
            <a:pPr marL="342900" lvl="2" indent="0">
              <a:spcAft>
                <a:spcPts val="2000"/>
              </a:spcAft>
              <a:buClr>
                <a:srgbClr val="0039AC"/>
              </a:buClr>
              <a:buSzPct val="100000"/>
            </a:pPr>
            <a:r>
              <a:rPr lang="en-US" sz="2400" b="1" dirty="0">
                <a:solidFill>
                  <a:srgbClr val="0039AC"/>
                </a:solidFill>
                <a:effectLst/>
                <a:latin typeface="Calibri" panose="020F0502020204030204" pitchFamily="34" charset="0"/>
              </a:rPr>
              <a:t>Deploy members of the Equity &amp; Inclusion team to:</a:t>
            </a:r>
          </a:p>
          <a:p>
            <a:pPr marL="1033463" lvl="3" indent="-347663">
              <a:spcAft>
                <a:spcPts val="2000"/>
              </a:spcAft>
              <a:buClr>
                <a:srgbClr val="0039AC"/>
              </a:buClr>
              <a:buSzPct val="100000"/>
              <a:buFont typeface="+mj-lt"/>
              <a:buAutoNum type="arabicPeriod"/>
            </a:pPr>
            <a:r>
              <a:rPr lang="en-US" sz="2400" b="1" dirty="0">
                <a:solidFill>
                  <a:srgbClr val="0039AC"/>
                </a:solidFill>
                <a:effectLst/>
                <a:latin typeface="Calibri" panose="020F0502020204030204" pitchFamily="34" charset="0"/>
              </a:rPr>
              <a:t>Review</a:t>
            </a:r>
            <a:r>
              <a:rPr lang="en-US" sz="2400" b="0" dirty="0">
                <a:solidFill>
                  <a:srgbClr val="000000"/>
                </a:solidFill>
                <a:effectLst/>
                <a:latin typeface="Calibri" panose="020F0502020204030204" pitchFamily="34" charset="0"/>
              </a:rPr>
              <a:t> the Council’s work (policies, plans, and deliverables) through a DEI lens</a:t>
            </a:r>
          </a:p>
          <a:p>
            <a:pPr marL="1033463" lvl="3" indent="-347663">
              <a:spcAft>
                <a:spcPts val="2000"/>
              </a:spcAft>
              <a:buClr>
                <a:srgbClr val="0039AC"/>
              </a:buClr>
              <a:buSzPct val="100000"/>
              <a:buFont typeface="+mj-lt"/>
              <a:buAutoNum type="arabicPeriod"/>
            </a:pPr>
            <a:r>
              <a:rPr lang="en-US" sz="2400" b="1" dirty="0">
                <a:solidFill>
                  <a:srgbClr val="0039AC"/>
                </a:solidFill>
                <a:latin typeface="Calibri" panose="020F0502020204030204" pitchFamily="34" charset="0"/>
              </a:rPr>
              <a:t>I</a:t>
            </a:r>
            <a:r>
              <a:rPr lang="en-US" sz="2400" b="1" dirty="0">
                <a:solidFill>
                  <a:srgbClr val="0039AC"/>
                </a:solidFill>
                <a:effectLst/>
                <a:latin typeface="Calibri" panose="020F0502020204030204" pitchFamily="34" charset="0"/>
              </a:rPr>
              <a:t>dentify barriers </a:t>
            </a:r>
            <a:r>
              <a:rPr lang="en-US" sz="2400" b="0" dirty="0">
                <a:solidFill>
                  <a:srgbClr val="000000"/>
                </a:solidFill>
              </a:rPr>
              <a:t>around DEI that </a:t>
            </a:r>
            <a:r>
              <a:rPr lang="en-US" sz="2400" b="0" dirty="0">
                <a:solidFill>
                  <a:srgbClr val="000000"/>
                </a:solidFill>
                <a:effectLst/>
                <a:latin typeface="Calibri" panose="020F0502020204030204" pitchFamily="34" charset="0"/>
              </a:rPr>
              <a:t>may prevent certain groups</a:t>
            </a:r>
            <a:r>
              <a:rPr lang="en-US" sz="2400" b="0" baseline="30000" dirty="0">
                <a:solidFill>
                  <a:srgbClr val="000000"/>
                </a:solidFill>
                <a:effectLst/>
                <a:latin typeface="Calibri" panose="020F0502020204030204" pitchFamily="34" charset="0"/>
              </a:rPr>
              <a:t> </a:t>
            </a:r>
            <a:r>
              <a:rPr lang="en-US" sz="2400" b="0" dirty="0">
                <a:solidFill>
                  <a:srgbClr val="000000"/>
                </a:solidFill>
                <a:effectLst/>
                <a:latin typeface="Calibri" panose="020F0502020204030204" pitchFamily="34" charset="0"/>
              </a:rPr>
              <a:t>from benefiting from the Council’s work </a:t>
            </a:r>
          </a:p>
          <a:p>
            <a:pPr marL="1033463" lvl="3" indent="-347663">
              <a:spcAft>
                <a:spcPts val="2000"/>
              </a:spcAft>
              <a:buClr>
                <a:srgbClr val="0039AC"/>
              </a:buClr>
              <a:buSzPct val="100000"/>
              <a:buFont typeface="+mj-lt"/>
              <a:buAutoNum type="arabicPeriod" startAt="3"/>
            </a:pPr>
            <a:r>
              <a:rPr lang="en-US" sz="2400" b="1" dirty="0">
                <a:solidFill>
                  <a:srgbClr val="0039AC"/>
                </a:solidFill>
                <a:effectLst/>
                <a:latin typeface="Calibri" panose="020F0502020204030204" pitchFamily="34" charset="0"/>
              </a:rPr>
              <a:t>Recommend approaches </a:t>
            </a:r>
            <a:r>
              <a:rPr lang="en-US" sz="2400" b="0" dirty="0">
                <a:solidFill>
                  <a:srgbClr val="000000"/>
                </a:solidFill>
                <a:effectLst/>
                <a:latin typeface="Calibri" panose="020F0502020204030204" pitchFamily="34" charset="0"/>
              </a:rPr>
              <a:t>to eliminate, weaken, or mitigate the impact </a:t>
            </a:r>
            <a:r>
              <a:rPr lang="en-US" sz="2400" b="0" dirty="0">
                <a:solidFill>
                  <a:srgbClr val="000000"/>
                </a:solidFill>
                <a:latin typeface="Calibri" panose="020F0502020204030204" pitchFamily="34" charset="0"/>
              </a:rPr>
              <a:t>of those barriers</a:t>
            </a:r>
            <a:endParaRPr lang="en-US" sz="2000" b="0" dirty="0">
              <a:effectLst/>
              <a:latin typeface="Calibri" panose="020F0502020204030204" pitchFamily="34" charset="0"/>
            </a:endParaRPr>
          </a:p>
          <a:p>
            <a:pPr marL="80010" indent="0">
              <a:buNone/>
            </a:pPr>
            <a:endParaRPr lang="en-US" dirty="0"/>
          </a:p>
          <a:p>
            <a:pPr marL="80010" indent="0">
              <a:buNone/>
            </a:pPr>
            <a:endParaRPr lang="en-US" dirty="0"/>
          </a:p>
          <a:p>
            <a:pPr marL="80010" indent="0">
              <a:buNone/>
            </a:pPr>
            <a:endParaRPr lang="en-US" dirty="0"/>
          </a:p>
          <a:p>
            <a:pPr marL="80010" indent="0">
              <a:buNone/>
            </a:pPr>
            <a:endParaRPr lang="en-US" dirty="0"/>
          </a:p>
          <a:p>
            <a:pPr marL="80010" indent="0">
              <a:buNone/>
            </a:pPr>
            <a:endParaRPr lang="en-US" dirty="0"/>
          </a:p>
          <a:p>
            <a:pPr marL="80010" indent="0">
              <a:buNone/>
            </a:pPr>
            <a:endParaRPr lang="en-US" dirty="0"/>
          </a:p>
        </p:txBody>
      </p:sp>
      <p:sp>
        <p:nvSpPr>
          <p:cNvPr id="5" name="TextBox 4">
            <a:extLst>
              <a:ext uri="{FF2B5EF4-FFF2-40B4-BE49-F238E27FC236}">
                <a16:creationId xmlns:a16="http://schemas.microsoft.com/office/drawing/2014/main" id="{BA9C907A-2E49-40E8-B67B-B6916181FDBA}"/>
              </a:ext>
            </a:extLst>
          </p:cNvPr>
          <p:cNvSpPr txBox="1"/>
          <p:nvPr/>
        </p:nvSpPr>
        <p:spPr>
          <a:xfrm>
            <a:off x="8598658" y="6533536"/>
            <a:ext cx="545342" cy="276999"/>
          </a:xfrm>
          <a:prstGeom prst="rect">
            <a:avLst/>
          </a:prstGeom>
        </p:spPr>
        <p:txBody>
          <a:bodyPr wrap="none" rtlCol="0">
            <a:spAutoFit/>
          </a:bodyPr>
          <a:lstStyle/>
          <a:p>
            <a:pPr marL="0" indent="0">
              <a:buFont typeface="Wingdings" pitchFamily="2" charset="2"/>
              <a:buNone/>
            </a:pPr>
            <a:r>
              <a:rPr lang="en-US" sz="1200" dirty="0">
                <a:solidFill>
                  <a:srgbClr val="4604BC"/>
                </a:solidFill>
                <a:latin typeface="Calibri" panose="020F0502020204030204" pitchFamily="34" charset="0"/>
                <a:cs typeface="Calibri" panose="020F0502020204030204" pitchFamily="34" charset="0"/>
              </a:rPr>
              <a:t>H-</a:t>
            </a:r>
            <a:r>
              <a:rPr lang="en-US" sz="1200" dirty="0" err="1">
                <a:solidFill>
                  <a:srgbClr val="4604BC"/>
                </a:solidFill>
                <a:latin typeface="Calibri" panose="020F0502020204030204" pitchFamily="34" charset="0"/>
                <a:cs typeface="Calibri" panose="020F0502020204030204" pitchFamily="34" charset="0"/>
              </a:rPr>
              <a:t>30s</a:t>
            </a:r>
            <a:endParaRPr lang="en-US" sz="1200" dirty="0">
              <a:solidFill>
                <a:srgbClr val="4604B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352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87DED-EDE1-418E-AF9B-A307705438E5}"/>
              </a:ext>
            </a:extLst>
          </p:cNvPr>
          <p:cNvSpPr>
            <a:spLocks noGrp="1"/>
          </p:cNvSpPr>
          <p:nvPr>
            <p:ph type="title"/>
          </p:nvPr>
        </p:nvSpPr>
        <p:spPr>
          <a:xfrm>
            <a:off x="805425" y="245806"/>
            <a:ext cx="5664200" cy="547073"/>
          </a:xfrm>
        </p:spPr>
        <p:txBody>
          <a:bodyPr/>
          <a:lstStyle/>
          <a:p>
            <a:r>
              <a:rPr lang="en-US" dirty="0"/>
              <a:t>Progress to Date</a:t>
            </a:r>
          </a:p>
        </p:txBody>
      </p:sp>
      <p:sp>
        <p:nvSpPr>
          <p:cNvPr id="3" name="Text Placeholder 2">
            <a:extLst>
              <a:ext uri="{FF2B5EF4-FFF2-40B4-BE49-F238E27FC236}">
                <a16:creationId xmlns:a16="http://schemas.microsoft.com/office/drawing/2014/main" id="{BB22EF8B-9F79-4217-9C0E-6458ABE09224}"/>
              </a:ext>
            </a:extLst>
          </p:cNvPr>
          <p:cNvSpPr>
            <a:spLocks noGrp="1"/>
          </p:cNvSpPr>
          <p:nvPr>
            <p:ph type="body" idx="1"/>
          </p:nvPr>
        </p:nvSpPr>
        <p:spPr>
          <a:xfrm>
            <a:off x="468876" y="1119521"/>
            <a:ext cx="8206248" cy="5015808"/>
          </a:xfrm>
        </p:spPr>
        <p:txBody>
          <a:bodyPr/>
          <a:lstStyle/>
          <a:p>
            <a:pPr marL="457200" indent="-457200">
              <a:spcAft>
                <a:spcPts val="1500"/>
              </a:spcAft>
              <a:buClr>
                <a:srgbClr val="0039AC"/>
              </a:buClr>
              <a:buFont typeface="+mj-lt"/>
              <a:buAutoNum type="arabicPeriod"/>
            </a:pPr>
            <a:r>
              <a:rPr lang="en-US" sz="2000" dirty="0">
                <a:solidFill>
                  <a:srgbClr val="0039AC"/>
                </a:solidFill>
              </a:rPr>
              <a:t>Formed Team </a:t>
            </a:r>
            <a:r>
              <a:rPr lang="en-US" sz="2000" b="0" dirty="0">
                <a:solidFill>
                  <a:schemeClr val="tx1"/>
                </a:solidFill>
              </a:rPr>
              <a:t>-</a:t>
            </a:r>
            <a:r>
              <a:rPr lang="en-US" sz="2000" b="0" dirty="0">
                <a:solidFill>
                  <a:srgbClr val="0039AC"/>
                </a:solidFill>
              </a:rPr>
              <a:t> </a:t>
            </a:r>
            <a:r>
              <a:rPr lang="en-US" sz="2000" b="0" dirty="0">
                <a:solidFill>
                  <a:schemeClr val="tx1"/>
                </a:solidFill>
              </a:rPr>
              <a:t>C</a:t>
            </a:r>
            <a:r>
              <a:rPr lang="en-US" sz="2000" b="0" dirty="0"/>
              <a:t>onvened two meetings over last four months</a:t>
            </a:r>
          </a:p>
          <a:p>
            <a:pPr marL="457200" indent="-457200">
              <a:spcAft>
                <a:spcPts val="1500"/>
              </a:spcAft>
              <a:buClr>
                <a:srgbClr val="0039AC"/>
              </a:buClr>
              <a:buFont typeface="+mj-lt"/>
              <a:buAutoNum type="arabicPeriod"/>
            </a:pPr>
            <a:r>
              <a:rPr lang="en-US" sz="2000" dirty="0">
                <a:solidFill>
                  <a:srgbClr val="0039AC"/>
                </a:solidFill>
              </a:rPr>
              <a:t>Revised DEI Vision &amp; Pledge </a:t>
            </a:r>
            <a:r>
              <a:rPr lang="en-US" sz="2000" b="0" dirty="0">
                <a:solidFill>
                  <a:schemeClr val="tx1"/>
                </a:solidFill>
              </a:rPr>
              <a:t>-</a:t>
            </a:r>
            <a:r>
              <a:rPr lang="en-US" sz="2000" b="0" dirty="0">
                <a:solidFill>
                  <a:srgbClr val="0039AC"/>
                </a:solidFill>
              </a:rPr>
              <a:t> </a:t>
            </a:r>
            <a:r>
              <a:rPr lang="en-US" sz="2000" b="0" dirty="0"/>
              <a:t>Fine-tuned this document: </a:t>
            </a:r>
            <a:r>
              <a:rPr lang="en-US" sz="2000" dirty="0">
                <a:solidFill>
                  <a:srgbClr val="0039AC"/>
                </a:solidFill>
                <a:hlinkClick r:id="rId2" action="ppaction://hlinkpres?slideindex=1&amp;slidetitle=">
                  <a:extLst>
                    <a:ext uri="{A12FA001-AC4F-418D-AE19-62706E023703}">
                      <ahyp:hlinkClr xmlns:ahyp="http://schemas.microsoft.com/office/drawing/2018/hyperlinkcolor" val="tx"/>
                    </a:ext>
                  </a:extLst>
                </a:hlinkClick>
              </a:rPr>
              <a:t>view link here</a:t>
            </a:r>
            <a:r>
              <a:rPr lang="en-US" sz="2000" b="0" dirty="0"/>
              <a:t>  </a:t>
            </a:r>
            <a:endParaRPr lang="en-US" sz="2000" b="0" dirty="0">
              <a:latin typeface="Calibri" panose="020F0502020204030204" pitchFamily="34" charset="0"/>
            </a:endParaRPr>
          </a:p>
          <a:p>
            <a:pPr marL="457200" indent="-457200">
              <a:spcAft>
                <a:spcPts val="500"/>
              </a:spcAft>
              <a:buClr>
                <a:srgbClr val="0039AC"/>
              </a:buClr>
              <a:buFont typeface="+mj-lt"/>
              <a:buAutoNum type="arabicPeriod" startAt="3"/>
            </a:pPr>
            <a:r>
              <a:rPr lang="en-US" sz="2000" dirty="0">
                <a:solidFill>
                  <a:srgbClr val="0039AC"/>
                </a:solidFill>
              </a:rPr>
              <a:t>Discussed Approach </a:t>
            </a:r>
            <a:r>
              <a:rPr lang="en-US" sz="2000" b="0" dirty="0">
                <a:solidFill>
                  <a:schemeClr val="tx1"/>
                </a:solidFill>
              </a:rPr>
              <a:t>-</a:t>
            </a:r>
            <a:r>
              <a:rPr lang="en-US" sz="2000" b="0" dirty="0"/>
              <a:t> Discussed how to effectively view the Council’s efforts through a “DEI lens.”  We asked:</a:t>
            </a:r>
          </a:p>
          <a:p>
            <a:pPr marL="1147762" lvl="2" indent="-342900">
              <a:spcBef>
                <a:spcPts val="500"/>
              </a:spcBef>
              <a:spcAft>
                <a:spcPts val="500"/>
              </a:spcAft>
              <a:buFont typeface="Arial" panose="020B0604020202020204" pitchFamily="34" charset="0"/>
              <a:buChar char="•"/>
            </a:pPr>
            <a:r>
              <a:rPr lang="en-US" b="0" dirty="0">
                <a:latin typeface="Calibri" panose="020F0502020204030204" pitchFamily="34" charset="0"/>
              </a:rPr>
              <a:t>How will we know if what we are reviewing is equitable and inclusive?</a:t>
            </a:r>
          </a:p>
          <a:p>
            <a:pPr marL="1147762" lvl="2" indent="-342900">
              <a:spcBef>
                <a:spcPts val="500"/>
              </a:spcBef>
              <a:spcAft>
                <a:spcPts val="500"/>
              </a:spcAft>
              <a:buFont typeface="Arial" panose="020B0604020202020204" pitchFamily="34" charset="0"/>
              <a:buChar char="•"/>
            </a:pPr>
            <a:r>
              <a:rPr lang="en-US" b="0" dirty="0">
                <a:latin typeface="Calibri" panose="020F0502020204030204" pitchFamily="34" charset="0"/>
              </a:rPr>
              <a:t>What specific things should we be checking for?  </a:t>
            </a:r>
          </a:p>
          <a:p>
            <a:pPr marL="1147762" lvl="2" indent="-342900">
              <a:spcBef>
                <a:spcPts val="500"/>
              </a:spcBef>
              <a:spcAft>
                <a:spcPts val="1500"/>
              </a:spcAft>
              <a:buFont typeface="Arial" panose="020B0604020202020204" pitchFamily="34" charset="0"/>
              <a:buChar char="•"/>
            </a:pPr>
            <a:r>
              <a:rPr lang="en-US" b="0" dirty="0">
                <a:latin typeface="Calibri" panose="020F0502020204030204" pitchFamily="34" charset="0"/>
              </a:rPr>
              <a:t>How do we prioritize our efforts?</a:t>
            </a:r>
          </a:p>
          <a:p>
            <a:pPr marL="457200" indent="-457200">
              <a:spcAft>
                <a:spcPts val="500"/>
              </a:spcAft>
              <a:buClr>
                <a:srgbClr val="0039AC"/>
              </a:buClr>
              <a:buFont typeface="+mj-lt"/>
              <a:buAutoNum type="arabicPeriod" startAt="3"/>
            </a:pPr>
            <a:r>
              <a:rPr lang="en-US" sz="2000" dirty="0">
                <a:solidFill>
                  <a:srgbClr val="0039AC"/>
                </a:solidFill>
              </a:rPr>
              <a:t>Examined Data </a:t>
            </a:r>
            <a:r>
              <a:rPr lang="en-US" sz="2000" b="0" dirty="0">
                <a:solidFill>
                  <a:schemeClr val="tx1"/>
                </a:solidFill>
              </a:rPr>
              <a:t>-</a:t>
            </a:r>
            <a:r>
              <a:rPr lang="en-US" sz="2000" b="0" dirty="0"/>
              <a:t> Looked for state-specific data, and asked researchers:</a:t>
            </a:r>
          </a:p>
          <a:p>
            <a:pPr marL="1147762" lvl="2" indent="-342900">
              <a:spcBef>
                <a:spcPts val="500"/>
              </a:spcBef>
              <a:spcAft>
                <a:spcPts val="1500"/>
              </a:spcAft>
              <a:buFont typeface="Arial" panose="020B0604020202020204" pitchFamily="34" charset="0"/>
              <a:buChar char="•"/>
            </a:pPr>
            <a:r>
              <a:rPr lang="en-US" dirty="0">
                <a:latin typeface="Calibri" panose="020F0502020204030204" pitchFamily="34" charset="0"/>
              </a:rPr>
              <a:t>What groups in MA, for which we have evidence, are the most  disproportionately affected by barriers to dementia information, care, services, and support? -- </a:t>
            </a:r>
            <a:r>
              <a:rPr lang="en-US" i="1" dirty="0">
                <a:latin typeface="Calibri" panose="020F0502020204030204" pitchFamily="34" charset="0"/>
              </a:rPr>
              <a:t>(Will show this data in a minute)</a:t>
            </a:r>
          </a:p>
          <a:p>
            <a:pPr indent="-342900">
              <a:spcAft>
                <a:spcPts val="1500"/>
              </a:spcAft>
              <a:buClr>
                <a:srgbClr val="0039AC"/>
              </a:buClr>
              <a:buFont typeface="+mj-lt"/>
              <a:buAutoNum type="arabicPeriod" startAt="5"/>
            </a:pPr>
            <a:r>
              <a:rPr lang="en-US" sz="2000" dirty="0">
                <a:solidFill>
                  <a:srgbClr val="0039AC"/>
                </a:solidFill>
              </a:rPr>
              <a:t>Discussed Barriers to Accessing Treatments </a:t>
            </a:r>
            <a:r>
              <a:rPr lang="en-US" sz="2000" b="0" dirty="0">
                <a:solidFill>
                  <a:schemeClr val="tx1"/>
                </a:solidFill>
              </a:rPr>
              <a:t>-</a:t>
            </a:r>
            <a:r>
              <a:rPr lang="en-US" sz="2000" dirty="0">
                <a:solidFill>
                  <a:srgbClr val="0039AC"/>
                </a:solidFill>
              </a:rPr>
              <a:t> </a:t>
            </a:r>
            <a:r>
              <a:rPr lang="en-US" sz="2000" b="0" dirty="0">
                <a:solidFill>
                  <a:schemeClr val="tx1"/>
                </a:solidFill>
              </a:rPr>
              <a:t>Be</a:t>
            </a:r>
            <a:r>
              <a:rPr lang="en-US" sz="2000" b="0" dirty="0"/>
              <a:t>gan discussing expected barriers to equitable access to </a:t>
            </a:r>
            <a:r>
              <a:rPr lang="en-US" sz="2000" b="0" dirty="0">
                <a:solidFill>
                  <a:srgbClr val="202124"/>
                </a:solidFill>
                <a:latin typeface="Google Sans"/>
              </a:rPr>
              <a:t>a</a:t>
            </a:r>
            <a:r>
              <a:rPr lang="en-US" sz="2000" b="0" i="0" dirty="0">
                <a:solidFill>
                  <a:srgbClr val="202124"/>
                </a:solidFill>
                <a:effectLst/>
                <a:latin typeface="Google Sans"/>
              </a:rPr>
              <a:t>nti-amyloid treatments</a:t>
            </a:r>
            <a:endParaRPr lang="en-US" b="0" dirty="0"/>
          </a:p>
          <a:p>
            <a:pPr marL="0" indent="0">
              <a:buNone/>
            </a:pPr>
            <a:endParaRPr lang="en-US" b="0" dirty="0"/>
          </a:p>
          <a:p>
            <a:pPr marL="0" indent="0">
              <a:buNone/>
            </a:pPr>
            <a:endParaRPr lang="en-US" b="0" dirty="0"/>
          </a:p>
          <a:p>
            <a:pPr marL="0" indent="0">
              <a:buNone/>
            </a:pPr>
            <a:endParaRPr lang="en-US" b="0" dirty="0"/>
          </a:p>
          <a:p>
            <a:pPr marL="80010" indent="0">
              <a:buNone/>
            </a:pPr>
            <a:endParaRPr lang="en-US" dirty="0"/>
          </a:p>
          <a:p>
            <a:pPr marL="80010" indent="0">
              <a:buNone/>
            </a:pPr>
            <a:endParaRPr lang="en-US" dirty="0"/>
          </a:p>
          <a:p>
            <a:pPr marL="80010" indent="0">
              <a:buNone/>
            </a:pPr>
            <a:endParaRPr lang="en-US" dirty="0"/>
          </a:p>
          <a:p>
            <a:pPr marL="80010" indent="0">
              <a:buNone/>
            </a:pPr>
            <a:endParaRPr lang="en-US" dirty="0"/>
          </a:p>
          <a:p>
            <a:pPr marL="80010" indent="0">
              <a:buNone/>
            </a:pPr>
            <a:endParaRPr lang="en-US" dirty="0"/>
          </a:p>
          <a:p>
            <a:pPr marL="80010" indent="0">
              <a:buNone/>
            </a:pPr>
            <a:endParaRPr lang="en-US" dirty="0"/>
          </a:p>
          <a:p>
            <a:pPr marL="80010" indent="0">
              <a:buNone/>
            </a:pPr>
            <a:endParaRPr lang="en-US" dirty="0"/>
          </a:p>
        </p:txBody>
      </p:sp>
      <p:sp>
        <p:nvSpPr>
          <p:cNvPr id="4" name="TextBox 3">
            <a:extLst>
              <a:ext uri="{FF2B5EF4-FFF2-40B4-BE49-F238E27FC236}">
                <a16:creationId xmlns:a16="http://schemas.microsoft.com/office/drawing/2014/main" id="{59C9D415-55E0-4840-81B4-711F81E91FC2}"/>
              </a:ext>
            </a:extLst>
          </p:cNvPr>
          <p:cNvSpPr txBox="1"/>
          <p:nvPr/>
        </p:nvSpPr>
        <p:spPr>
          <a:xfrm>
            <a:off x="8614688" y="6465192"/>
            <a:ext cx="529312" cy="276999"/>
          </a:xfrm>
          <a:prstGeom prst="rect">
            <a:avLst/>
          </a:prstGeom>
        </p:spPr>
        <p:txBody>
          <a:bodyPr wrap="none" rtlCol="0">
            <a:spAutoFit/>
          </a:bodyPr>
          <a:lstStyle/>
          <a:p>
            <a:pPr marL="0" indent="0">
              <a:buFont typeface="Wingdings" pitchFamily="2" charset="2"/>
              <a:buNone/>
            </a:pPr>
            <a:r>
              <a:rPr lang="en-US" sz="1200" dirty="0">
                <a:solidFill>
                  <a:srgbClr val="4604BC"/>
                </a:solidFill>
                <a:latin typeface="Calibri" panose="020F0502020204030204" pitchFamily="34" charset="0"/>
                <a:cs typeface="Calibri" panose="020F0502020204030204" pitchFamily="34" charset="0"/>
              </a:rPr>
              <a:t>H-</a:t>
            </a:r>
            <a:r>
              <a:rPr lang="en-US" sz="1200" dirty="0" err="1">
                <a:solidFill>
                  <a:srgbClr val="4604BC"/>
                </a:solidFill>
                <a:latin typeface="Calibri" panose="020F0502020204030204" pitchFamily="34" charset="0"/>
                <a:cs typeface="Calibri" panose="020F0502020204030204" pitchFamily="34" charset="0"/>
              </a:rPr>
              <a:t>2m</a:t>
            </a:r>
            <a:endParaRPr lang="en-US" sz="1200" dirty="0">
              <a:solidFill>
                <a:srgbClr val="4604B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7053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CCA83-8B96-493B-B68E-3FD5085B3CD9}"/>
              </a:ext>
            </a:extLst>
          </p:cNvPr>
          <p:cNvSpPr>
            <a:spLocks noGrp="1"/>
          </p:cNvSpPr>
          <p:nvPr>
            <p:ph type="title"/>
          </p:nvPr>
        </p:nvSpPr>
        <p:spPr>
          <a:xfrm>
            <a:off x="856226" y="9342"/>
            <a:ext cx="6032800" cy="971994"/>
          </a:xfrm>
        </p:spPr>
        <p:txBody>
          <a:bodyPr/>
          <a:lstStyle/>
          <a:p>
            <a:pPr>
              <a:spcBef>
                <a:spcPts val="0"/>
              </a:spcBef>
            </a:pPr>
            <a:br>
              <a:rPr lang="en-US" sz="2300" dirty="0">
                <a:latin typeface="Calibri" panose="020F0502020204030204" pitchFamily="34" charset="0"/>
                <a:ea typeface="+mj-ea"/>
                <a:cs typeface="Calibri" panose="020F0502020204030204" pitchFamily="34" charset="0"/>
              </a:rPr>
            </a:br>
            <a:br>
              <a:rPr lang="en-US" sz="2300" dirty="0">
                <a:latin typeface="Calibri" panose="020F0502020204030204" pitchFamily="34" charset="0"/>
                <a:ea typeface="+mj-ea"/>
                <a:cs typeface="Calibri" panose="020F0502020204030204" pitchFamily="34" charset="0"/>
              </a:rPr>
            </a:br>
            <a:r>
              <a:rPr lang="en-US" u="sng" dirty="0">
                <a:latin typeface="Calibri" panose="020F0502020204030204" pitchFamily="34" charset="0"/>
                <a:ea typeface="+mj-ea"/>
                <a:cs typeface="Calibri" panose="020F0502020204030204" pitchFamily="34" charset="0"/>
              </a:rPr>
              <a:t>Data Overview</a:t>
            </a:r>
            <a:br>
              <a:rPr lang="en-US" u="sng" dirty="0">
                <a:latin typeface="Calibri" panose="020F0502020204030204" pitchFamily="34" charset="0"/>
                <a:ea typeface="+mj-ea"/>
                <a:cs typeface="Calibri" panose="020F0502020204030204" pitchFamily="34" charset="0"/>
              </a:rPr>
            </a:br>
            <a:r>
              <a:rPr lang="en-US" sz="2000" dirty="0">
                <a:latin typeface="Calibri" panose="020F0502020204030204" pitchFamily="34" charset="0"/>
                <a:ea typeface="+mj-ea"/>
                <a:cs typeface="Calibri" panose="020F0502020204030204" pitchFamily="34" charset="0"/>
              </a:rPr>
              <a:t>Communities with Older Adults at Significant </a:t>
            </a:r>
            <a:br>
              <a:rPr lang="en-US" sz="2000" dirty="0">
                <a:latin typeface="Calibri" panose="020F0502020204030204" pitchFamily="34" charset="0"/>
                <a:ea typeface="+mj-ea"/>
                <a:cs typeface="Calibri" panose="020F0502020204030204" pitchFamily="34" charset="0"/>
              </a:rPr>
            </a:br>
            <a:r>
              <a:rPr lang="en-US" sz="2000" dirty="0">
                <a:latin typeface="Calibri" panose="020F0502020204030204" pitchFamily="34" charset="0"/>
                <a:ea typeface="+mj-ea"/>
                <a:cs typeface="Calibri" panose="020F0502020204030204" pitchFamily="34" charset="0"/>
              </a:rPr>
              <a:t>Risk of Poor Health Outcomes </a:t>
            </a:r>
            <a:endParaRPr lang="en-US" sz="2300" dirty="0">
              <a:latin typeface="Calibri" panose="020F0502020204030204" pitchFamily="34" charset="0"/>
              <a:ea typeface="+mj-ea"/>
              <a:cs typeface="Calibri" panose="020F0502020204030204" pitchFamily="34" charset="0"/>
            </a:endParaRPr>
          </a:p>
        </p:txBody>
      </p:sp>
      <p:pic>
        <p:nvPicPr>
          <p:cNvPr id="5" name="Picture 4">
            <a:extLst>
              <a:ext uri="{FF2B5EF4-FFF2-40B4-BE49-F238E27FC236}">
                <a16:creationId xmlns:a16="http://schemas.microsoft.com/office/drawing/2014/main" id="{6A572A4D-864C-4E0A-B01D-50D4BF6624EC}"/>
              </a:ext>
            </a:extLst>
          </p:cNvPr>
          <p:cNvPicPr>
            <a:picLocks noChangeAspect="1"/>
          </p:cNvPicPr>
          <p:nvPr/>
        </p:nvPicPr>
        <p:blipFill>
          <a:blip r:embed="rId3"/>
          <a:stretch>
            <a:fillRect/>
          </a:stretch>
        </p:blipFill>
        <p:spPr>
          <a:xfrm>
            <a:off x="195645" y="2882079"/>
            <a:ext cx="8098555" cy="3917652"/>
          </a:xfrm>
          <a:prstGeom prst="rect">
            <a:avLst/>
          </a:prstGeom>
        </p:spPr>
      </p:pic>
      <p:sp>
        <p:nvSpPr>
          <p:cNvPr id="4" name="Arrow: Right 3">
            <a:extLst>
              <a:ext uri="{FF2B5EF4-FFF2-40B4-BE49-F238E27FC236}">
                <a16:creationId xmlns:a16="http://schemas.microsoft.com/office/drawing/2014/main" id="{9107A5EF-AE3E-4D58-AAC8-3A79B7E4CF21}"/>
              </a:ext>
            </a:extLst>
          </p:cNvPr>
          <p:cNvSpPr/>
          <p:nvPr/>
        </p:nvSpPr>
        <p:spPr bwMode="auto">
          <a:xfrm>
            <a:off x="1177494" y="4731297"/>
            <a:ext cx="1082727" cy="484632"/>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itchFamily="34" charset="0"/>
              </a:rPr>
              <a:t>Springfield</a:t>
            </a:r>
          </a:p>
        </p:txBody>
      </p:sp>
      <p:sp>
        <p:nvSpPr>
          <p:cNvPr id="11" name="Arrow: Right 10">
            <a:extLst>
              <a:ext uri="{FF2B5EF4-FFF2-40B4-BE49-F238E27FC236}">
                <a16:creationId xmlns:a16="http://schemas.microsoft.com/office/drawing/2014/main" id="{6893A4ED-7A90-4760-AE08-88F7FBE93C00}"/>
              </a:ext>
            </a:extLst>
          </p:cNvPr>
          <p:cNvSpPr/>
          <p:nvPr/>
        </p:nvSpPr>
        <p:spPr bwMode="auto">
          <a:xfrm>
            <a:off x="2848668" y="4345892"/>
            <a:ext cx="978408" cy="484632"/>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itchFamily="34" charset="0"/>
              </a:rPr>
              <a:t>Worcester</a:t>
            </a:r>
          </a:p>
        </p:txBody>
      </p:sp>
      <p:sp>
        <p:nvSpPr>
          <p:cNvPr id="13" name="Arrow: Right 12">
            <a:extLst>
              <a:ext uri="{FF2B5EF4-FFF2-40B4-BE49-F238E27FC236}">
                <a16:creationId xmlns:a16="http://schemas.microsoft.com/office/drawing/2014/main" id="{37314A4E-DC9A-4143-8ADF-65367D79BD34}"/>
              </a:ext>
            </a:extLst>
          </p:cNvPr>
          <p:cNvSpPr/>
          <p:nvPr/>
        </p:nvSpPr>
        <p:spPr bwMode="auto">
          <a:xfrm>
            <a:off x="3953220" y="3426716"/>
            <a:ext cx="978408" cy="484632"/>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bg1"/>
                </a:solidFill>
                <a:latin typeface="Arial" pitchFamily="34" charset="0"/>
              </a:rPr>
              <a:t>Lowell</a:t>
            </a:r>
            <a:endParaRPr kumimoji="0" lang="en-US" sz="1200" b="1" i="0" u="none" strike="noStrike" cap="none" normalizeH="0" baseline="0" dirty="0">
              <a:ln>
                <a:noFill/>
              </a:ln>
              <a:solidFill>
                <a:schemeClr val="bg1"/>
              </a:solidFill>
              <a:effectLst/>
              <a:latin typeface="Arial" pitchFamily="34" charset="0"/>
            </a:endParaRPr>
          </a:p>
        </p:txBody>
      </p:sp>
      <p:sp>
        <p:nvSpPr>
          <p:cNvPr id="15" name="Arrow: Right 14">
            <a:extLst>
              <a:ext uri="{FF2B5EF4-FFF2-40B4-BE49-F238E27FC236}">
                <a16:creationId xmlns:a16="http://schemas.microsoft.com/office/drawing/2014/main" id="{262A24E4-86D5-4053-8157-8E82EA5EE9E9}"/>
              </a:ext>
            </a:extLst>
          </p:cNvPr>
          <p:cNvSpPr/>
          <p:nvPr/>
        </p:nvSpPr>
        <p:spPr bwMode="auto">
          <a:xfrm>
            <a:off x="4773837" y="3730841"/>
            <a:ext cx="978408" cy="484632"/>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itchFamily="34" charset="0"/>
              </a:rPr>
              <a:t>Peabody</a:t>
            </a:r>
          </a:p>
        </p:txBody>
      </p:sp>
      <p:sp>
        <p:nvSpPr>
          <p:cNvPr id="16" name="Arrow: Right 15">
            <a:extLst>
              <a:ext uri="{FF2B5EF4-FFF2-40B4-BE49-F238E27FC236}">
                <a16:creationId xmlns:a16="http://schemas.microsoft.com/office/drawing/2014/main" id="{0BDAAA74-AEB9-4E58-A602-739431AC4674}"/>
              </a:ext>
            </a:extLst>
          </p:cNvPr>
          <p:cNvSpPr/>
          <p:nvPr/>
        </p:nvSpPr>
        <p:spPr bwMode="auto">
          <a:xfrm>
            <a:off x="4508233" y="4275392"/>
            <a:ext cx="931235" cy="484632"/>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bg1"/>
                </a:solidFill>
                <a:latin typeface="Arial" pitchFamily="34" charset="0"/>
              </a:rPr>
              <a:t>Roxbury</a:t>
            </a:r>
            <a:endParaRPr kumimoji="0" lang="en-US" sz="1200" b="1" i="0" u="none" strike="noStrike" cap="none" normalizeH="0" baseline="0" dirty="0">
              <a:ln>
                <a:noFill/>
              </a:ln>
              <a:solidFill>
                <a:schemeClr val="bg1"/>
              </a:solidFill>
              <a:effectLst/>
              <a:latin typeface="Arial" pitchFamily="34" charset="0"/>
            </a:endParaRPr>
          </a:p>
        </p:txBody>
      </p:sp>
      <p:sp>
        <p:nvSpPr>
          <p:cNvPr id="18" name="Arrow: Right 17">
            <a:extLst>
              <a:ext uri="{FF2B5EF4-FFF2-40B4-BE49-F238E27FC236}">
                <a16:creationId xmlns:a16="http://schemas.microsoft.com/office/drawing/2014/main" id="{981250F7-2D07-4249-93B5-777B33687FF2}"/>
              </a:ext>
            </a:extLst>
          </p:cNvPr>
          <p:cNvSpPr/>
          <p:nvPr/>
        </p:nvSpPr>
        <p:spPr bwMode="auto">
          <a:xfrm>
            <a:off x="4383936" y="5884818"/>
            <a:ext cx="978408" cy="484632"/>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itchFamily="34" charset="0"/>
              </a:rPr>
              <a:t>Fall River</a:t>
            </a:r>
          </a:p>
        </p:txBody>
      </p:sp>
      <p:sp>
        <p:nvSpPr>
          <p:cNvPr id="20" name="Arrow: Left 19">
            <a:extLst>
              <a:ext uri="{FF2B5EF4-FFF2-40B4-BE49-F238E27FC236}">
                <a16:creationId xmlns:a16="http://schemas.microsoft.com/office/drawing/2014/main" id="{BCE816C7-F581-432C-AAA7-A18AA35E0E46}"/>
              </a:ext>
            </a:extLst>
          </p:cNvPr>
          <p:cNvSpPr/>
          <p:nvPr/>
        </p:nvSpPr>
        <p:spPr bwMode="auto">
          <a:xfrm>
            <a:off x="6080205" y="4092143"/>
            <a:ext cx="901410" cy="400110"/>
          </a:xfrm>
          <a:prstGeom prst="lef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bg1"/>
                </a:solidFill>
                <a:latin typeface="Arial" pitchFamily="34" charset="0"/>
              </a:rPr>
              <a:t>Chelsea</a:t>
            </a:r>
          </a:p>
        </p:txBody>
      </p:sp>
      <p:sp>
        <p:nvSpPr>
          <p:cNvPr id="21" name="Arrow: Left 20">
            <a:extLst>
              <a:ext uri="{FF2B5EF4-FFF2-40B4-BE49-F238E27FC236}">
                <a16:creationId xmlns:a16="http://schemas.microsoft.com/office/drawing/2014/main" id="{661DF060-2FEF-48C7-9656-E75B58E3576C}"/>
              </a:ext>
            </a:extLst>
          </p:cNvPr>
          <p:cNvSpPr/>
          <p:nvPr/>
        </p:nvSpPr>
        <p:spPr bwMode="auto">
          <a:xfrm>
            <a:off x="5992683" y="5914444"/>
            <a:ext cx="1197416" cy="400110"/>
          </a:xfrm>
          <a:prstGeom prst="lef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bg1"/>
                </a:solidFill>
                <a:latin typeface="Arial" pitchFamily="34" charset="0"/>
              </a:rPr>
              <a:t>New Bedford</a:t>
            </a:r>
          </a:p>
        </p:txBody>
      </p:sp>
      <p:sp>
        <p:nvSpPr>
          <p:cNvPr id="22" name="Arrow: Left 21">
            <a:extLst>
              <a:ext uri="{FF2B5EF4-FFF2-40B4-BE49-F238E27FC236}">
                <a16:creationId xmlns:a16="http://schemas.microsoft.com/office/drawing/2014/main" id="{2B4CE2F4-019E-4E4E-9B04-E3C26407371A}"/>
              </a:ext>
            </a:extLst>
          </p:cNvPr>
          <p:cNvSpPr/>
          <p:nvPr/>
        </p:nvSpPr>
        <p:spPr bwMode="auto">
          <a:xfrm>
            <a:off x="5868328" y="4876445"/>
            <a:ext cx="901410" cy="400110"/>
          </a:xfrm>
          <a:prstGeom prst="lef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bg1"/>
                </a:solidFill>
                <a:latin typeface="Arial" pitchFamily="34" charset="0"/>
              </a:rPr>
              <a:t>Brockton</a:t>
            </a:r>
          </a:p>
        </p:txBody>
      </p:sp>
      <p:sp>
        <p:nvSpPr>
          <p:cNvPr id="17" name="TextBox 16">
            <a:extLst>
              <a:ext uri="{FF2B5EF4-FFF2-40B4-BE49-F238E27FC236}">
                <a16:creationId xmlns:a16="http://schemas.microsoft.com/office/drawing/2014/main" id="{51D49032-7698-4ED7-902F-31F0F0B423EE}"/>
              </a:ext>
            </a:extLst>
          </p:cNvPr>
          <p:cNvSpPr txBox="1"/>
          <p:nvPr/>
        </p:nvSpPr>
        <p:spPr>
          <a:xfrm>
            <a:off x="43023" y="5349914"/>
            <a:ext cx="4014283" cy="1461939"/>
          </a:xfrm>
          <a:prstGeom prst="rect">
            <a:avLst/>
          </a:prstGeom>
          <a:solidFill>
            <a:schemeClr val="bg1"/>
          </a:solidFill>
        </p:spPr>
        <p:txBody>
          <a:bodyPr wrap="square" rtlCol="0">
            <a:spAutoFit/>
          </a:bodyPr>
          <a:lstStyle/>
          <a:p>
            <a:pPr marL="0" indent="0">
              <a:buFont typeface="Wingdings" pitchFamily="2" charset="2"/>
              <a:buNone/>
            </a:pPr>
            <a:endParaRPr lang="en-US" sz="1400" b="1" i="1" u="sng" dirty="0">
              <a:solidFill>
                <a:schemeClr val="dk1"/>
              </a:solidFill>
              <a:latin typeface="Calibri" panose="020F0502020204030204" pitchFamily="34" charset="0"/>
              <a:cs typeface="Calibri" panose="020F0502020204030204" pitchFamily="34" charset="0"/>
            </a:endParaRPr>
          </a:p>
          <a:p>
            <a:pPr marL="0" indent="0">
              <a:buFont typeface="Wingdings" pitchFamily="2" charset="2"/>
              <a:buNone/>
            </a:pPr>
            <a:r>
              <a:rPr lang="en-US" sz="1400" b="1" i="1" u="sng" dirty="0">
                <a:solidFill>
                  <a:schemeClr val="dk1"/>
                </a:solidFill>
                <a:latin typeface="Calibri" panose="020F0502020204030204" pitchFamily="34" charset="0"/>
                <a:cs typeface="Calibri" panose="020F0502020204030204" pitchFamily="34" charset="0"/>
              </a:rPr>
              <a:t>Source</a:t>
            </a:r>
            <a:r>
              <a:rPr lang="en-US" sz="1400" b="1" i="1" dirty="0">
                <a:solidFill>
                  <a:schemeClr val="dk1"/>
                </a:solidFill>
                <a:latin typeface="Calibri" panose="020F0502020204030204" pitchFamily="34" charset="0"/>
                <a:cs typeface="Calibri" panose="020F0502020204030204" pitchFamily="34" charset="0"/>
              </a:rPr>
              <a:t>: Healthy Aging Data Report, 2018 </a:t>
            </a:r>
          </a:p>
          <a:p>
            <a:pPr marL="0" indent="0">
              <a:buFont typeface="Wingdings" pitchFamily="2" charset="2"/>
              <a:buNone/>
            </a:pPr>
            <a:r>
              <a:rPr lang="en-US" sz="1400" b="1" i="1" dirty="0">
                <a:solidFill>
                  <a:schemeClr val="dk1"/>
                </a:solidFill>
                <a:latin typeface="Calibri" panose="020F0502020204030204" pitchFamily="34" charset="0"/>
                <a:cs typeface="Calibri" panose="020F0502020204030204" pitchFamily="34" charset="0"/>
              </a:rPr>
              <a:t>(Data is from 2015).</a:t>
            </a:r>
          </a:p>
          <a:p>
            <a:pPr marL="0" indent="0">
              <a:buFont typeface="Wingdings" pitchFamily="2" charset="2"/>
              <a:buNone/>
            </a:pPr>
            <a:endParaRPr lang="en-US" sz="1400" b="1" i="1" dirty="0">
              <a:solidFill>
                <a:schemeClr val="dk1"/>
              </a:solidFill>
              <a:latin typeface="Calibri" panose="020F0502020204030204" pitchFamily="34" charset="0"/>
              <a:cs typeface="Calibri" panose="020F0502020204030204" pitchFamily="34" charset="0"/>
            </a:endParaRPr>
          </a:p>
          <a:p>
            <a:pPr marL="0" indent="0">
              <a:buFont typeface="Wingdings" pitchFamily="2" charset="2"/>
              <a:buNone/>
            </a:pPr>
            <a:endParaRPr lang="en-US" b="1" i="1" dirty="0">
              <a:solidFill>
                <a:schemeClr val="dk1"/>
              </a:solidFill>
              <a:latin typeface="Calibri" panose="020F0502020204030204" pitchFamily="34" charset="0"/>
              <a:cs typeface="Calibri" panose="020F0502020204030204" pitchFamily="34" charset="0"/>
            </a:endParaRPr>
          </a:p>
          <a:p>
            <a:pPr marL="0" indent="0">
              <a:buFont typeface="Wingdings" pitchFamily="2" charset="2"/>
              <a:buNone/>
            </a:pPr>
            <a:r>
              <a:rPr lang="en-US" sz="1400" b="1" i="1" dirty="0">
                <a:solidFill>
                  <a:schemeClr val="dk1"/>
                </a:solidFill>
                <a:latin typeface="Calibri" panose="020F0502020204030204" pitchFamily="34" charset="0"/>
                <a:cs typeface="Calibri" panose="020F0502020204030204" pitchFamily="34" charset="0"/>
              </a:rPr>
              <a:t>  </a:t>
            </a:r>
            <a:endParaRPr lang="en-US" sz="200" b="1" i="1" dirty="0">
              <a:solidFill>
                <a:schemeClr val="dk1"/>
              </a:solidFill>
              <a:latin typeface="Calibri" panose="020F0502020204030204" pitchFamily="34" charset="0"/>
              <a:cs typeface="Calibri" panose="020F0502020204030204" pitchFamily="34" charset="0"/>
            </a:endParaRPr>
          </a:p>
          <a:p>
            <a:pPr marL="0" indent="0">
              <a:buFont typeface="Wingdings" pitchFamily="2" charset="2"/>
              <a:buNone/>
            </a:pPr>
            <a:endParaRPr lang="en-US" sz="100" b="1" i="1" dirty="0">
              <a:solidFill>
                <a:schemeClr val="dk1"/>
              </a:solidFill>
              <a:latin typeface="Calibri" panose="020F0502020204030204" pitchFamily="34" charset="0"/>
              <a:cs typeface="Calibri" panose="020F0502020204030204" pitchFamily="34" charset="0"/>
            </a:endParaRPr>
          </a:p>
        </p:txBody>
      </p:sp>
      <p:sp>
        <p:nvSpPr>
          <p:cNvPr id="23" name="Text Placeholder 6">
            <a:extLst>
              <a:ext uri="{FF2B5EF4-FFF2-40B4-BE49-F238E27FC236}">
                <a16:creationId xmlns:a16="http://schemas.microsoft.com/office/drawing/2014/main" id="{EA0F2A6E-5EAA-49D6-B6C9-189E0B549A4D}"/>
              </a:ext>
            </a:extLst>
          </p:cNvPr>
          <p:cNvSpPr txBox="1">
            <a:spLocks noGrp="1"/>
          </p:cNvSpPr>
          <p:nvPr>
            <p:ph type="body" idx="1"/>
          </p:nvPr>
        </p:nvSpPr>
        <p:spPr>
          <a:xfrm>
            <a:off x="250034" y="987014"/>
            <a:ext cx="8888889" cy="2560291"/>
          </a:xfrm>
          <a:prstGeom prst="rect">
            <a:avLst/>
          </a:prstGeom>
          <a:noFill/>
        </p:spPr>
        <p:txBody>
          <a:bodyPr wrap="square">
            <a:spAutoFit/>
          </a:bodyPr>
          <a:lstStyle/>
          <a:p>
            <a:pPr marL="58738" marR="29090" indent="0">
              <a:spcAft>
                <a:spcPts val="300"/>
              </a:spcAft>
              <a:buNone/>
            </a:pPr>
            <a:r>
              <a:rPr lang="en-US" sz="1650" dirty="0">
                <a:solidFill>
                  <a:schemeClr val="dk1"/>
                </a:solidFill>
                <a:latin typeface="Calibri" pitchFamily="34" charset="0"/>
                <a:cs typeface="Calibri" pitchFamily="34" charset="0"/>
              </a:rPr>
              <a:t>We received this response from researchers at UMass Boston’s Gerontology Institute: </a:t>
            </a:r>
          </a:p>
          <a:p>
            <a:pPr marL="571500" marR="29090" lvl="1" indent="-285750">
              <a:spcBef>
                <a:spcPts val="0"/>
              </a:spcBef>
              <a:spcAft>
                <a:spcPts val="900"/>
              </a:spcAft>
              <a:buClr>
                <a:srgbClr val="0070C0"/>
              </a:buClr>
              <a:buSzPct val="125000"/>
            </a:pPr>
            <a:r>
              <a:rPr lang="en-US" sz="1600" b="1" i="0" u="none" strike="noStrike" baseline="0" dirty="0">
                <a:solidFill>
                  <a:srgbClr val="064FBA"/>
                </a:solidFill>
                <a:latin typeface="Calibri" panose="020F0502020204030204" pitchFamily="34" charset="0"/>
                <a:cs typeface="Calibri" panose="020F0502020204030204" pitchFamily="34" charset="0"/>
              </a:rPr>
              <a:t>“</a:t>
            </a:r>
            <a:r>
              <a:rPr lang="en-US" sz="1600" i="0" u="none" strike="noStrike" baseline="0" dirty="0">
                <a:solidFill>
                  <a:srgbClr val="064FBA"/>
                </a:solidFill>
                <a:latin typeface="Calibri" panose="020F0502020204030204" pitchFamily="34" charset="0"/>
                <a:cs typeface="Calibri" panose="020F0502020204030204" pitchFamily="34" charset="0"/>
              </a:rPr>
              <a:t>We focus on </a:t>
            </a:r>
            <a:r>
              <a:rPr lang="en-US" sz="1600" i="0" u="sng" strike="noStrike" baseline="0" dirty="0">
                <a:solidFill>
                  <a:srgbClr val="064FBA"/>
                </a:solidFill>
                <a:latin typeface="Calibri" panose="020F0502020204030204" pitchFamily="34" charset="0"/>
                <a:cs typeface="Calibri" panose="020F0502020204030204" pitchFamily="34" charset="0"/>
              </a:rPr>
              <a:t>communities</a:t>
            </a:r>
            <a:r>
              <a:rPr lang="en-US" sz="1600" i="0" strike="noStrike" baseline="0" dirty="0">
                <a:solidFill>
                  <a:srgbClr val="064FBA"/>
                </a:solidFill>
                <a:latin typeface="Calibri" panose="020F0502020204030204" pitchFamily="34" charset="0"/>
                <a:cs typeface="Calibri" panose="020F0502020204030204" pitchFamily="34" charset="0"/>
              </a:rPr>
              <a:t> </a:t>
            </a:r>
            <a:r>
              <a:rPr lang="en-US" sz="1600" i="0" u="none" strike="noStrike" baseline="0" dirty="0">
                <a:solidFill>
                  <a:srgbClr val="064FBA"/>
                </a:solidFill>
                <a:latin typeface="Calibri" panose="020F0502020204030204" pitchFamily="34" charset="0"/>
                <a:cs typeface="Calibri" panose="020F0502020204030204" pitchFamily="34" charset="0"/>
              </a:rPr>
              <a:t>rather than groups, recognizing the influence of where we live, work, play, and pray on health outcomes.”</a:t>
            </a:r>
          </a:p>
          <a:p>
            <a:pPr marL="0" marR="29090" indent="-57150">
              <a:buSzPct val="125000"/>
              <a:buNone/>
            </a:pPr>
            <a:r>
              <a:rPr lang="en-US" sz="1650" dirty="0"/>
              <a:t>They recommended the Council focus on </a:t>
            </a:r>
            <a:r>
              <a:rPr lang="en-US" sz="1650" u="sng" dirty="0"/>
              <a:t>10 specific “priority communities”</a:t>
            </a:r>
            <a:endParaRPr lang="en-US" sz="1650" dirty="0"/>
          </a:p>
          <a:p>
            <a:pPr marL="571500" marR="29090" lvl="1" indent="-285750">
              <a:spcBef>
                <a:spcPts val="200"/>
              </a:spcBef>
              <a:spcAft>
                <a:spcPts val="900"/>
              </a:spcAft>
              <a:buClr>
                <a:srgbClr val="0070C0"/>
              </a:buClr>
              <a:buSzPct val="125000"/>
              <a:buFont typeface="Arial" panose="020B0604020202020204" pitchFamily="34" charset="0"/>
              <a:buChar char="•"/>
            </a:pPr>
            <a:r>
              <a:rPr lang="en-US" sz="1600" dirty="0">
                <a:solidFill>
                  <a:srgbClr val="064FBA"/>
                </a:solidFill>
              </a:rPr>
              <a:t>Communities where older adults face significant risk of poor health outcomes (The  analysis was based on multiple health indicators for serious, complex disease (including </a:t>
            </a:r>
            <a:r>
              <a:rPr lang="en-US" sz="1600" dirty="0" err="1">
                <a:solidFill>
                  <a:srgbClr val="064FBA"/>
                </a:solidFill>
              </a:rPr>
              <a:t>ADRD</a:t>
            </a:r>
            <a:r>
              <a:rPr lang="en-US" sz="1600" dirty="0">
                <a:solidFill>
                  <a:srgbClr val="064FBA"/>
                </a:solidFill>
              </a:rPr>
              <a:t>), and physical and mental disability)</a:t>
            </a:r>
          </a:p>
          <a:p>
            <a:pPr marL="571500" marR="29090" lvl="1" indent="-285750">
              <a:spcBef>
                <a:spcPts val="200"/>
              </a:spcBef>
              <a:spcAft>
                <a:spcPts val="900"/>
              </a:spcAft>
              <a:buClr>
                <a:srgbClr val="0070C0"/>
              </a:buClr>
              <a:buSzPct val="125000"/>
              <a:buFont typeface="Arial" panose="020B0604020202020204" pitchFamily="34" charset="0"/>
              <a:buChar char="•"/>
            </a:pPr>
            <a:endParaRPr lang="en-US" sz="1650" dirty="0">
              <a:solidFill>
                <a:srgbClr val="064FBA"/>
              </a:solidFill>
            </a:endParaRPr>
          </a:p>
        </p:txBody>
      </p:sp>
      <p:sp>
        <p:nvSpPr>
          <p:cNvPr id="26" name="TextBox 25">
            <a:extLst>
              <a:ext uri="{FF2B5EF4-FFF2-40B4-BE49-F238E27FC236}">
                <a16:creationId xmlns:a16="http://schemas.microsoft.com/office/drawing/2014/main" id="{0E47FED6-FF2D-4014-9272-145F5C21856F}"/>
              </a:ext>
            </a:extLst>
          </p:cNvPr>
          <p:cNvSpPr txBox="1"/>
          <p:nvPr/>
        </p:nvSpPr>
        <p:spPr>
          <a:xfrm>
            <a:off x="7820438" y="3055970"/>
            <a:ext cx="1099502" cy="3616375"/>
          </a:xfrm>
          <a:prstGeom prst="rect">
            <a:avLst/>
          </a:prstGeom>
          <a:solidFill>
            <a:schemeClr val="bg1"/>
          </a:solidFill>
        </p:spPr>
        <p:txBody>
          <a:bodyPr wrap="square" rtlCol="0">
            <a:spAutoFit/>
          </a:bodyPr>
          <a:lstStyle/>
          <a:p>
            <a:pPr marL="80010" marR="29090" indent="0">
              <a:spcAft>
                <a:spcPts val="900"/>
              </a:spcAft>
              <a:buNone/>
            </a:pPr>
            <a:endParaRPr lang="en-US" sz="1400" b="1" dirty="0">
              <a:solidFill>
                <a:srgbClr val="F45F0C"/>
              </a:solidFill>
              <a:latin typeface="Calibri" pitchFamily="34" charset="0"/>
              <a:cs typeface="Calibri" pitchFamily="34" charset="0"/>
            </a:endParaRPr>
          </a:p>
          <a:p>
            <a:pPr marL="80010" marR="29090" indent="0">
              <a:spcAft>
                <a:spcPts val="900"/>
              </a:spcAft>
              <a:buNone/>
            </a:pPr>
            <a:endParaRPr lang="en-US" sz="1400" b="1" dirty="0">
              <a:solidFill>
                <a:srgbClr val="F45F0C"/>
              </a:solidFill>
              <a:latin typeface="Calibri" pitchFamily="34" charset="0"/>
              <a:cs typeface="Calibri" pitchFamily="34" charset="0"/>
            </a:endParaRPr>
          </a:p>
          <a:p>
            <a:pPr marL="80010" marR="29090" indent="0">
              <a:spcAft>
                <a:spcPts val="900"/>
              </a:spcAft>
              <a:buNone/>
            </a:pPr>
            <a:endParaRPr lang="en-US" sz="1400" b="1" dirty="0">
              <a:solidFill>
                <a:srgbClr val="F45F0C"/>
              </a:solidFill>
              <a:latin typeface="Calibri" pitchFamily="34" charset="0"/>
              <a:cs typeface="Calibri" pitchFamily="34" charset="0"/>
            </a:endParaRPr>
          </a:p>
          <a:p>
            <a:pPr marL="80010" marR="29090" indent="0">
              <a:spcAft>
                <a:spcPts val="900"/>
              </a:spcAft>
              <a:buNone/>
            </a:pPr>
            <a:endParaRPr lang="en-US" sz="1400" b="1" dirty="0">
              <a:solidFill>
                <a:srgbClr val="F45F0C"/>
              </a:solidFill>
              <a:latin typeface="Calibri" pitchFamily="34" charset="0"/>
              <a:cs typeface="Calibri" pitchFamily="34" charset="0"/>
            </a:endParaRPr>
          </a:p>
          <a:p>
            <a:pPr marL="80010" marR="29090" indent="0">
              <a:spcAft>
                <a:spcPts val="900"/>
              </a:spcAft>
              <a:buNone/>
            </a:pPr>
            <a:endParaRPr lang="en-US" sz="1400" b="1" dirty="0">
              <a:solidFill>
                <a:srgbClr val="F45F0C"/>
              </a:solidFill>
              <a:latin typeface="Calibri" pitchFamily="34" charset="0"/>
              <a:cs typeface="Calibri" pitchFamily="34" charset="0"/>
            </a:endParaRPr>
          </a:p>
          <a:p>
            <a:pPr marL="80010" marR="29090" indent="0">
              <a:spcAft>
                <a:spcPts val="900"/>
              </a:spcAft>
              <a:buNone/>
            </a:pPr>
            <a:endParaRPr lang="en-US" sz="1400" b="1" dirty="0">
              <a:solidFill>
                <a:srgbClr val="F45F0C"/>
              </a:solidFill>
              <a:latin typeface="Calibri" pitchFamily="34" charset="0"/>
              <a:cs typeface="Calibri" pitchFamily="34" charset="0"/>
            </a:endParaRPr>
          </a:p>
          <a:p>
            <a:pPr marL="80010" marR="29090" indent="0">
              <a:spcAft>
                <a:spcPts val="900"/>
              </a:spcAft>
              <a:buNone/>
            </a:pPr>
            <a:endParaRPr lang="en-US" sz="1400" b="1" dirty="0">
              <a:solidFill>
                <a:srgbClr val="F45F0C"/>
              </a:solidFill>
              <a:latin typeface="Calibri" pitchFamily="34" charset="0"/>
              <a:cs typeface="Calibri" pitchFamily="34" charset="0"/>
            </a:endParaRPr>
          </a:p>
          <a:p>
            <a:pPr marL="80010" marR="29090" indent="0">
              <a:spcAft>
                <a:spcPts val="900"/>
              </a:spcAft>
              <a:buNone/>
            </a:pPr>
            <a:endParaRPr lang="en-US" sz="1400" b="1" dirty="0">
              <a:solidFill>
                <a:srgbClr val="F45F0C"/>
              </a:solidFill>
              <a:latin typeface="Calibri" pitchFamily="34" charset="0"/>
              <a:cs typeface="Calibri" pitchFamily="34" charset="0"/>
            </a:endParaRPr>
          </a:p>
          <a:p>
            <a:pPr marL="80010" marR="29090" indent="0">
              <a:spcAft>
                <a:spcPts val="900"/>
              </a:spcAft>
              <a:buNone/>
            </a:pPr>
            <a:endParaRPr lang="en-US" sz="1400" b="1" dirty="0">
              <a:solidFill>
                <a:srgbClr val="F45F0C"/>
              </a:solidFill>
              <a:latin typeface="Calibri" pitchFamily="34" charset="0"/>
              <a:cs typeface="Calibri" pitchFamily="34" charset="0"/>
            </a:endParaRPr>
          </a:p>
          <a:p>
            <a:pPr marL="80010" marR="29090" indent="0">
              <a:spcAft>
                <a:spcPts val="900"/>
              </a:spcAft>
              <a:buNone/>
            </a:pPr>
            <a:endParaRPr lang="en-US" sz="1400" b="1" dirty="0">
              <a:solidFill>
                <a:srgbClr val="F45F0C"/>
              </a:solidFill>
              <a:latin typeface="Calibri" pitchFamily="34" charset="0"/>
              <a:cs typeface="Calibri" pitchFamily="34" charset="0"/>
            </a:endParaRPr>
          </a:p>
          <a:p>
            <a:pPr marL="80010" marR="29090" indent="0">
              <a:spcAft>
                <a:spcPts val="900"/>
              </a:spcAft>
              <a:buNone/>
            </a:pPr>
            <a:endParaRPr lang="en-US" sz="1400" b="1" dirty="0">
              <a:solidFill>
                <a:srgbClr val="F45F0C"/>
              </a:solidFill>
              <a:latin typeface="Calibri" pitchFamily="34" charset="0"/>
              <a:cs typeface="Calibri" pitchFamily="34" charset="0"/>
            </a:endParaRPr>
          </a:p>
        </p:txBody>
      </p:sp>
      <p:sp>
        <p:nvSpPr>
          <p:cNvPr id="27" name="TextBox 26">
            <a:extLst>
              <a:ext uri="{FF2B5EF4-FFF2-40B4-BE49-F238E27FC236}">
                <a16:creationId xmlns:a16="http://schemas.microsoft.com/office/drawing/2014/main" id="{EA1CABF7-F1CF-4BDA-A766-2F38E802E01D}"/>
              </a:ext>
            </a:extLst>
          </p:cNvPr>
          <p:cNvSpPr txBox="1"/>
          <p:nvPr/>
        </p:nvSpPr>
        <p:spPr>
          <a:xfrm>
            <a:off x="7879533" y="6504769"/>
            <a:ext cx="286579" cy="307777"/>
          </a:xfrm>
          <a:prstGeom prst="rect">
            <a:avLst/>
          </a:prstGeom>
          <a:solidFill>
            <a:schemeClr val="bg1"/>
          </a:solidFill>
        </p:spPr>
        <p:txBody>
          <a:bodyPr wrap="square" rtlCol="0">
            <a:spAutoFit/>
          </a:bodyPr>
          <a:lstStyle/>
          <a:p>
            <a:pPr marL="80010" marR="29090" indent="0">
              <a:spcAft>
                <a:spcPts val="900"/>
              </a:spcAft>
              <a:buNone/>
            </a:pPr>
            <a:endParaRPr lang="en-US" sz="1400" b="1" dirty="0">
              <a:solidFill>
                <a:srgbClr val="F45F0C"/>
              </a:solidFill>
              <a:latin typeface="Calibri" pitchFamily="34" charset="0"/>
              <a:cs typeface="Calibri" pitchFamily="34" charset="0"/>
            </a:endParaRPr>
          </a:p>
        </p:txBody>
      </p:sp>
      <p:sp>
        <p:nvSpPr>
          <p:cNvPr id="24" name="TextBox 23">
            <a:extLst>
              <a:ext uri="{FF2B5EF4-FFF2-40B4-BE49-F238E27FC236}">
                <a16:creationId xmlns:a16="http://schemas.microsoft.com/office/drawing/2014/main" id="{91725E9F-DA08-43B1-91C4-6826CB9EE1AB}"/>
              </a:ext>
            </a:extLst>
          </p:cNvPr>
          <p:cNvSpPr txBox="1"/>
          <p:nvPr/>
        </p:nvSpPr>
        <p:spPr>
          <a:xfrm>
            <a:off x="8672626" y="6632988"/>
            <a:ext cx="503659" cy="276999"/>
          </a:xfrm>
          <a:prstGeom prst="rect">
            <a:avLst/>
          </a:prstGeom>
        </p:spPr>
        <p:txBody>
          <a:bodyPr wrap="square" rtlCol="0">
            <a:spAutoFit/>
          </a:bodyPr>
          <a:lstStyle/>
          <a:p>
            <a:pPr marL="0" indent="0">
              <a:buFont typeface="Wingdings" pitchFamily="2" charset="2"/>
              <a:buNone/>
            </a:pPr>
            <a:r>
              <a:rPr lang="en-US" sz="1200" dirty="0">
                <a:solidFill>
                  <a:srgbClr val="4604BC"/>
                </a:solidFill>
                <a:latin typeface="Calibri" panose="020F0502020204030204" pitchFamily="34" charset="0"/>
                <a:cs typeface="Calibri" panose="020F0502020204030204" pitchFamily="34" charset="0"/>
              </a:rPr>
              <a:t>J-</a:t>
            </a:r>
            <a:r>
              <a:rPr lang="en-US" sz="1200" dirty="0" err="1">
                <a:solidFill>
                  <a:srgbClr val="4604BC"/>
                </a:solidFill>
                <a:latin typeface="Calibri" panose="020F0502020204030204" pitchFamily="34" charset="0"/>
                <a:cs typeface="Calibri" panose="020F0502020204030204" pitchFamily="34" charset="0"/>
              </a:rPr>
              <a:t>1m</a:t>
            </a:r>
            <a:endParaRPr lang="en-US" sz="1200" dirty="0">
              <a:solidFill>
                <a:srgbClr val="4604BC"/>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45908A3-1861-4A52-9011-C6C786596F32}"/>
              </a:ext>
            </a:extLst>
          </p:cNvPr>
          <p:cNvSpPr txBox="1"/>
          <p:nvPr/>
        </p:nvSpPr>
        <p:spPr>
          <a:xfrm>
            <a:off x="7803834" y="3249244"/>
            <a:ext cx="1116106" cy="3031599"/>
          </a:xfrm>
          <a:prstGeom prst="rect">
            <a:avLst/>
          </a:prstGeom>
          <a:ln w="19050">
            <a:solidFill>
              <a:schemeClr val="accent6"/>
            </a:solidFill>
          </a:ln>
        </p:spPr>
        <p:txBody>
          <a:bodyPr wrap="square" rtlCol="0">
            <a:spAutoFit/>
          </a:bodyPr>
          <a:lstStyle/>
          <a:p>
            <a:pPr marL="0" indent="0" algn="ctr">
              <a:buFont typeface="Wingdings" pitchFamily="2" charset="2"/>
              <a:buNone/>
            </a:pPr>
            <a:r>
              <a:rPr lang="en-US" sz="1200" b="1" dirty="0">
                <a:solidFill>
                  <a:schemeClr val="accent6"/>
                </a:solidFill>
                <a:latin typeface="+mj-lt"/>
                <a:cs typeface="Calibri" panose="020F0502020204030204" pitchFamily="34" charset="0"/>
              </a:rPr>
              <a:t>LEGEND</a:t>
            </a:r>
            <a:endParaRPr lang="en-US" sz="600" b="1" dirty="0">
              <a:solidFill>
                <a:schemeClr val="accent6"/>
              </a:solidFill>
              <a:latin typeface="+mj-lt"/>
              <a:cs typeface="Calibri" panose="020F0502020204030204" pitchFamily="34" charset="0"/>
            </a:endParaRPr>
          </a:p>
          <a:p>
            <a:pPr marL="0" indent="0">
              <a:buFont typeface="Wingdings" pitchFamily="2" charset="2"/>
              <a:buNone/>
            </a:pPr>
            <a:endParaRPr lang="en-US" sz="300" b="1" dirty="0">
              <a:solidFill>
                <a:schemeClr val="dk1"/>
              </a:solidFill>
              <a:latin typeface="+mj-lt"/>
              <a:cs typeface="Calibri" panose="020F0502020204030204" pitchFamily="34" charset="0"/>
            </a:endParaRPr>
          </a:p>
          <a:p>
            <a:pPr marL="0" indent="0">
              <a:buFont typeface="Wingdings" pitchFamily="2" charset="2"/>
              <a:buNone/>
            </a:pPr>
            <a:endParaRPr lang="en-US" sz="1100" b="1" dirty="0">
              <a:solidFill>
                <a:schemeClr val="dk1"/>
              </a:solidFill>
              <a:latin typeface="+mj-lt"/>
              <a:cs typeface="Calibri" panose="020F0502020204030204" pitchFamily="34" charset="0"/>
            </a:endParaRPr>
          </a:p>
          <a:p>
            <a:pPr marL="0" indent="0">
              <a:buFont typeface="Wingdings" pitchFamily="2" charset="2"/>
              <a:buNone/>
            </a:pPr>
            <a:endParaRPr lang="en-US" sz="1100" b="1" dirty="0">
              <a:solidFill>
                <a:schemeClr val="dk1"/>
              </a:solidFill>
              <a:latin typeface="+mj-lt"/>
              <a:cs typeface="Calibri" panose="020F0502020204030204" pitchFamily="34" charset="0"/>
            </a:endParaRPr>
          </a:p>
          <a:p>
            <a:pPr marL="0" indent="0">
              <a:buFont typeface="Wingdings" pitchFamily="2" charset="2"/>
              <a:buNone/>
            </a:pPr>
            <a:endParaRPr lang="en-US" sz="1100" b="1" dirty="0">
              <a:solidFill>
                <a:schemeClr val="dk1"/>
              </a:solidFill>
              <a:latin typeface="+mj-lt"/>
              <a:cs typeface="Calibri" panose="020F0502020204030204" pitchFamily="34" charset="0"/>
            </a:endParaRPr>
          </a:p>
          <a:p>
            <a:pPr marL="0" indent="0">
              <a:buFont typeface="Wingdings" pitchFamily="2" charset="2"/>
              <a:buNone/>
            </a:pPr>
            <a:endParaRPr lang="en-US" sz="1100" b="1" dirty="0">
              <a:solidFill>
                <a:schemeClr val="dk1"/>
              </a:solidFill>
              <a:latin typeface="+mj-lt"/>
              <a:cs typeface="Calibri" panose="020F0502020204030204" pitchFamily="34" charset="0"/>
            </a:endParaRPr>
          </a:p>
          <a:p>
            <a:pPr marL="0" indent="0">
              <a:buFont typeface="Wingdings" pitchFamily="2" charset="2"/>
              <a:buNone/>
            </a:pPr>
            <a:endParaRPr lang="en-US" sz="1100" b="1" dirty="0">
              <a:solidFill>
                <a:schemeClr val="dk1"/>
              </a:solidFill>
              <a:latin typeface="+mj-lt"/>
              <a:cs typeface="Calibri" panose="020F0502020204030204" pitchFamily="34" charset="0"/>
            </a:endParaRPr>
          </a:p>
          <a:p>
            <a:pPr marL="0" indent="0">
              <a:buFont typeface="Wingdings" pitchFamily="2" charset="2"/>
              <a:buNone/>
            </a:pPr>
            <a:endParaRPr lang="en-US" sz="1100" b="1" dirty="0">
              <a:solidFill>
                <a:schemeClr val="dk1"/>
              </a:solidFill>
              <a:latin typeface="+mj-lt"/>
              <a:cs typeface="Calibri" panose="020F0502020204030204" pitchFamily="34" charset="0"/>
            </a:endParaRPr>
          </a:p>
          <a:p>
            <a:pPr marL="0" indent="0">
              <a:buFont typeface="Wingdings" pitchFamily="2" charset="2"/>
              <a:buNone/>
            </a:pPr>
            <a:r>
              <a:rPr lang="en-US" sz="1100" b="1" dirty="0">
                <a:solidFill>
                  <a:schemeClr val="dk1"/>
                </a:solidFill>
                <a:latin typeface="+mj-lt"/>
                <a:cs typeface="Calibri" panose="020F0502020204030204" pitchFamily="34" charset="0"/>
              </a:rPr>
              <a:t>AF = </a:t>
            </a:r>
          </a:p>
          <a:p>
            <a:pPr marL="0" indent="0">
              <a:buFont typeface="Wingdings" pitchFamily="2" charset="2"/>
              <a:buNone/>
            </a:pPr>
            <a:r>
              <a:rPr lang="en-US" sz="1100" b="1" dirty="0">
                <a:solidFill>
                  <a:schemeClr val="dk1"/>
                </a:solidFill>
                <a:latin typeface="+mj-lt"/>
                <a:cs typeface="Calibri" panose="020F0502020204030204" pitchFamily="34" charset="0"/>
              </a:rPr>
              <a:t>Age Friendly infrastructure in place</a:t>
            </a:r>
          </a:p>
          <a:p>
            <a:pPr marL="0" indent="0">
              <a:buFont typeface="Wingdings" pitchFamily="2" charset="2"/>
              <a:buNone/>
            </a:pPr>
            <a:endParaRPr lang="en-US" sz="1100" b="1" dirty="0">
              <a:solidFill>
                <a:schemeClr val="dk1"/>
              </a:solidFill>
              <a:latin typeface="+mj-lt"/>
              <a:cs typeface="Calibri" panose="020F0502020204030204" pitchFamily="34" charset="0"/>
            </a:endParaRPr>
          </a:p>
          <a:p>
            <a:pPr marL="0" indent="0">
              <a:buFont typeface="Wingdings" pitchFamily="2" charset="2"/>
              <a:buNone/>
            </a:pPr>
            <a:r>
              <a:rPr lang="en-US" sz="1100" b="1" dirty="0">
                <a:solidFill>
                  <a:schemeClr val="dk1"/>
                </a:solidFill>
                <a:latin typeface="+mj-lt"/>
                <a:cs typeface="Calibri" panose="020F0502020204030204" pitchFamily="34" charset="0"/>
              </a:rPr>
              <a:t>DF = Dementia Friendly infrastructure in place</a:t>
            </a:r>
            <a:endParaRPr lang="en-US" sz="1100" b="1" dirty="0">
              <a:solidFill>
                <a:schemeClr val="dk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3AB7BD97-1FB8-4C9D-A21E-2F7A9C1AE719}"/>
              </a:ext>
            </a:extLst>
          </p:cNvPr>
          <p:cNvSpPr/>
          <p:nvPr/>
        </p:nvSpPr>
        <p:spPr bwMode="auto">
          <a:xfrm>
            <a:off x="7879533" y="3522460"/>
            <a:ext cx="943429" cy="263935"/>
          </a:xfrm>
          <a:prstGeom prst="rect">
            <a:avLst/>
          </a:prstGeom>
          <a:solidFill>
            <a:srgbClr val="00B05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itchFamily="34" charset="0"/>
              </a:rPr>
              <a:t>AF &amp; DF</a:t>
            </a:r>
          </a:p>
        </p:txBody>
      </p:sp>
      <p:sp>
        <p:nvSpPr>
          <p:cNvPr id="28" name="Rectangle 27">
            <a:extLst>
              <a:ext uri="{FF2B5EF4-FFF2-40B4-BE49-F238E27FC236}">
                <a16:creationId xmlns:a16="http://schemas.microsoft.com/office/drawing/2014/main" id="{0322B3AB-35D2-496F-AE93-80E87329738D}"/>
              </a:ext>
            </a:extLst>
          </p:cNvPr>
          <p:cNvSpPr/>
          <p:nvPr/>
        </p:nvSpPr>
        <p:spPr bwMode="auto">
          <a:xfrm>
            <a:off x="7879533" y="3859409"/>
            <a:ext cx="943429" cy="227497"/>
          </a:xfrm>
          <a:prstGeom prst="rect">
            <a:avLst/>
          </a:prstGeom>
          <a:solidFill>
            <a:srgbClr val="064FBA"/>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itchFamily="34" charset="0"/>
              </a:rPr>
              <a:t>AF Only</a:t>
            </a:r>
          </a:p>
        </p:txBody>
      </p:sp>
      <p:sp>
        <p:nvSpPr>
          <p:cNvPr id="31" name="Rectangle 30">
            <a:extLst>
              <a:ext uri="{FF2B5EF4-FFF2-40B4-BE49-F238E27FC236}">
                <a16:creationId xmlns:a16="http://schemas.microsoft.com/office/drawing/2014/main" id="{62604CB8-904B-4514-B5C6-81BF9E5CD85F}"/>
              </a:ext>
            </a:extLst>
          </p:cNvPr>
          <p:cNvSpPr/>
          <p:nvPr/>
        </p:nvSpPr>
        <p:spPr bwMode="auto">
          <a:xfrm>
            <a:off x="7841622" y="4153469"/>
            <a:ext cx="1040530" cy="263935"/>
          </a:xfrm>
          <a:prstGeom prst="rect">
            <a:avLst/>
          </a:prstGeom>
          <a:solidFill>
            <a:srgbClr val="C0000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itchFamily="34" charset="0"/>
              </a:rPr>
              <a:t>No AF or DF </a:t>
            </a:r>
          </a:p>
        </p:txBody>
      </p:sp>
      <p:sp>
        <p:nvSpPr>
          <p:cNvPr id="8" name="TextBox 7">
            <a:extLst>
              <a:ext uri="{FF2B5EF4-FFF2-40B4-BE49-F238E27FC236}">
                <a16:creationId xmlns:a16="http://schemas.microsoft.com/office/drawing/2014/main" id="{22A96F01-5FE8-43BF-8E02-14EE2E46A5E8}"/>
              </a:ext>
            </a:extLst>
          </p:cNvPr>
          <p:cNvSpPr txBox="1"/>
          <p:nvPr/>
        </p:nvSpPr>
        <p:spPr>
          <a:xfrm>
            <a:off x="461346" y="3015128"/>
            <a:ext cx="6967578" cy="155876"/>
          </a:xfrm>
          <a:prstGeom prst="rect">
            <a:avLst/>
          </a:prstGeom>
          <a:solidFill>
            <a:schemeClr val="bg1"/>
          </a:solidFill>
        </p:spPr>
        <p:txBody>
          <a:bodyPr wrap="square" rtlCol="0">
            <a:spAutoFit/>
          </a:bodyPr>
          <a:lstStyle/>
          <a:p>
            <a:pPr marL="0" indent="0">
              <a:buFont typeface="Wingdings" pitchFamily="2" charset="2"/>
              <a:buNone/>
            </a:pPr>
            <a:endParaRPr lang="en-US" sz="2400" dirty="0">
              <a:solidFill>
                <a:schemeClr val="dk1"/>
              </a:solidFill>
              <a:latin typeface="Book Antiqua" pitchFamily="18" charset="0"/>
            </a:endParaRPr>
          </a:p>
        </p:txBody>
      </p:sp>
      <p:sp>
        <p:nvSpPr>
          <p:cNvPr id="33" name="TextBox 32">
            <a:extLst>
              <a:ext uri="{FF2B5EF4-FFF2-40B4-BE49-F238E27FC236}">
                <a16:creationId xmlns:a16="http://schemas.microsoft.com/office/drawing/2014/main" id="{D1916A94-BC7E-467F-9E4B-CCA5CD439246}"/>
              </a:ext>
            </a:extLst>
          </p:cNvPr>
          <p:cNvSpPr txBox="1"/>
          <p:nvPr/>
        </p:nvSpPr>
        <p:spPr>
          <a:xfrm>
            <a:off x="7356042" y="2785178"/>
            <a:ext cx="1355009" cy="388613"/>
          </a:xfrm>
          <a:prstGeom prst="rect">
            <a:avLst/>
          </a:prstGeom>
          <a:solidFill>
            <a:schemeClr val="bg1"/>
          </a:solidFill>
        </p:spPr>
        <p:txBody>
          <a:bodyPr wrap="square" rtlCol="0">
            <a:spAutoFit/>
          </a:bodyPr>
          <a:lstStyle/>
          <a:p>
            <a:pPr marL="80010" marR="29090" indent="0">
              <a:spcAft>
                <a:spcPts val="900"/>
              </a:spcAft>
              <a:buNone/>
            </a:pPr>
            <a:endParaRPr lang="en-US" sz="1400" b="1" dirty="0">
              <a:solidFill>
                <a:srgbClr val="F45F0C"/>
              </a:solidFill>
              <a:latin typeface="Calibri" pitchFamily="34" charset="0"/>
              <a:cs typeface="Calibri" pitchFamily="34" charset="0"/>
            </a:endParaRPr>
          </a:p>
        </p:txBody>
      </p:sp>
      <p:sp>
        <p:nvSpPr>
          <p:cNvPr id="34" name="Arrow: Left 33">
            <a:extLst>
              <a:ext uri="{FF2B5EF4-FFF2-40B4-BE49-F238E27FC236}">
                <a16:creationId xmlns:a16="http://schemas.microsoft.com/office/drawing/2014/main" id="{95CF7721-81D4-4E60-9C03-3C44082C908C}"/>
              </a:ext>
            </a:extLst>
          </p:cNvPr>
          <p:cNvSpPr/>
          <p:nvPr/>
        </p:nvSpPr>
        <p:spPr bwMode="auto">
          <a:xfrm>
            <a:off x="5543137" y="3357012"/>
            <a:ext cx="1068233" cy="400110"/>
          </a:xfrm>
          <a:prstGeom prst="leftArrow">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bg1"/>
                </a:solidFill>
                <a:latin typeface="Arial" pitchFamily="34" charset="0"/>
              </a:rPr>
              <a:t>Lawrence</a:t>
            </a:r>
          </a:p>
        </p:txBody>
      </p:sp>
      <p:sp>
        <p:nvSpPr>
          <p:cNvPr id="9" name="TextBox 8">
            <a:extLst>
              <a:ext uri="{FF2B5EF4-FFF2-40B4-BE49-F238E27FC236}">
                <a16:creationId xmlns:a16="http://schemas.microsoft.com/office/drawing/2014/main" id="{A9A47DF1-1C1E-4A77-9162-CEE40B386814}"/>
              </a:ext>
            </a:extLst>
          </p:cNvPr>
          <p:cNvSpPr txBox="1"/>
          <p:nvPr/>
        </p:nvSpPr>
        <p:spPr>
          <a:xfrm>
            <a:off x="8645380" y="6672345"/>
            <a:ext cx="65671" cy="167117"/>
          </a:xfrm>
          <a:prstGeom prst="rect">
            <a:avLst/>
          </a:prstGeom>
          <a:solidFill>
            <a:schemeClr val="bg1"/>
          </a:solidFill>
        </p:spPr>
        <p:txBody>
          <a:bodyPr wrap="square" rtlCol="0">
            <a:spAutoFit/>
          </a:bodyPr>
          <a:lstStyle/>
          <a:p>
            <a:pPr marL="0" indent="0">
              <a:buFont typeface="Wingdings" pitchFamily="2" charset="2"/>
              <a:buNone/>
            </a:pPr>
            <a:endParaRPr lang="en-US" sz="2400" dirty="0">
              <a:solidFill>
                <a:schemeClr val="dk1"/>
              </a:solidFill>
              <a:latin typeface="Book Antiqua" pitchFamily="18" charset="0"/>
            </a:endParaRPr>
          </a:p>
        </p:txBody>
      </p:sp>
      <p:sp>
        <p:nvSpPr>
          <p:cNvPr id="10" name="TextBox 9">
            <a:extLst>
              <a:ext uri="{FF2B5EF4-FFF2-40B4-BE49-F238E27FC236}">
                <a16:creationId xmlns:a16="http://schemas.microsoft.com/office/drawing/2014/main" id="{33C44E45-3878-448B-B446-5BDEBFF93A74}"/>
              </a:ext>
            </a:extLst>
          </p:cNvPr>
          <p:cNvSpPr txBox="1"/>
          <p:nvPr/>
        </p:nvSpPr>
        <p:spPr>
          <a:xfrm>
            <a:off x="172429" y="2902683"/>
            <a:ext cx="7669193" cy="333791"/>
          </a:xfrm>
          <a:prstGeom prst="rect">
            <a:avLst/>
          </a:prstGeom>
          <a:solidFill>
            <a:schemeClr val="bg1"/>
          </a:solidFill>
        </p:spPr>
        <p:txBody>
          <a:bodyPr wrap="square" rtlCol="0">
            <a:spAutoFit/>
          </a:bodyPr>
          <a:lstStyle/>
          <a:p>
            <a:pPr marL="0" indent="0">
              <a:buFont typeface="Wingdings" pitchFamily="2" charset="2"/>
              <a:buNone/>
            </a:pPr>
            <a:endParaRPr lang="en-US" sz="2400" dirty="0">
              <a:solidFill>
                <a:schemeClr val="dk1"/>
              </a:solidFill>
              <a:latin typeface="Book Antiqua" pitchFamily="18" charset="0"/>
            </a:endParaRPr>
          </a:p>
        </p:txBody>
      </p:sp>
      <p:sp>
        <p:nvSpPr>
          <p:cNvPr id="7" name="TextBox 6">
            <a:extLst>
              <a:ext uri="{FF2B5EF4-FFF2-40B4-BE49-F238E27FC236}">
                <a16:creationId xmlns:a16="http://schemas.microsoft.com/office/drawing/2014/main" id="{D66546E9-4526-443D-A7DC-05245F89E838}"/>
              </a:ext>
            </a:extLst>
          </p:cNvPr>
          <p:cNvSpPr txBox="1"/>
          <p:nvPr/>
        </p:nvSpPr>
        <p:spPr>
          <a:xfrm>
            <a:off x="8038676" y="6350188"/>
            <a:ext cx="672375" cy="461665"/>
          </a:xfrm>
          <a:prstGeom prst="rect">
            <a:avLst/>
          </a:prstGeom>
          <a:solidFill>
            <a:schemeClr val="bg1"/>
          </a:solidFill>
        </p:spPr>
        <p:txBody>
          <a:bodyPr wrap="square" rtlCol="0">
            <a:spAutoFit/>
          </a:bodyPr>
          <a:lstStyle/>
          <a:p>
            <a:pPr marL="0" indent="0">
              <a:buFont typeface="Wingdings" pitchFamily="2" charset="2"/>
              <a:buNone/>
            </a:pPr>
            <a:endParaRPr lang="en-US" sz="2400" dirty="0">
              <a:solidFill>
                <a:schemeClr val="dk1"/>
              </a:solidFill>
              <a:latin typeface="Book Antiqua" pitchFamily="18" charset="0"/>
            </a:endParaRPr>
          </a:p>
        </p:txBody>
      </p:sp>
    </p:spTree>
    <p:extLst>
      <p:ext uri="{BB962C8B-B14F-4D97-AF65-F5344CB8AC3E}">
        <p14:creationId xmlns:p14="http://schemas.microsoft.com/office/powerpoint/2010/main" val="71089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D3ACF3-6AE7-42FC-AD2D-A88D8D94628F}"/>
              </a:ext>
            </a:extLst>
          </p:cNvPr>
          <p:cNvSpPr txBox="1"/>
          <p:nvPr/>
        </p:nvSpPr>
        <p:spPr>
          <a:xfrm>
            <a:off x="229414" y="1124756"/>
            <a:ext cx="8610600" cy="4508927"/>
          </a:xfrm>
          <a:prstGeom prst="rect">
            <a:avLst/>
          </a:prstGeom>
          <a:noFill/>
        </p:spPr>
        <p:txBody>
          <a:bodyPr wrap="square">
            <a:spAutoFit/>
          </a:bodyPr>
          <a:lstStyle/>
          <a:p>
            <a:pPr marL="0" marR="0">
              <a:spcBef>
                <a:spcPts val="0"/>
              </a:spcBef>
              <a:spcAft>
                <a:spcPts val="300"/>
              </a:spcAft>
            </a:pPr>
            <a:r>
              <a:rPr lang="en-US" sz="2200" b="1" dirty="0">
                <a:solidFill>
                  <a:srgbClr val="0039AC"/>
                </a:solidFill>
                <a:effectLst/>
                <a:latin typeface="Calibri" panose="020F0502020204030204" pitchFamily="34" charset="0"/>
                <a:ea typeface="Calibri" panose="020F0502020204030204" pitchFamily="34" charset="0"/>
              </a:rPr>
              <a:t>Black/African Americans in Massachusetts</a:t>
            </a:r>
            <a:r>
              <a:rPr lang="en-US" sz="2200" b="1" i="1" dirty="0">
                <a:solidFill>
                  <a:srgbClr val="0039AC"/>
                </a:solidFill>
                <a:latin typeface="Calibri" panose="020F0502020204030204" pitchFamily="34" charset="0"/>
                <a:ea typeface="Calibri" panose="020F0502020204030204" pitchFamily="34" charset="0"/>
              </a:rPr>
              <a:t> </a:t>
            </a:r>
            <a:r>
              <a:rPr lang="en-US" sz="2000" b="1" dirty="0">
                <a:solidFill>
                  <a:srgbClr val="0039AC"/>
                </a:solidFill>
                <a:latin typeface="Calibri" panose="020F0502020204030204" pitchFamily="34" charset="0"/>
                <a:ea typeface="Calibri" panose="020F0502020204030204" pitchFamily="34" charset="0"/>
              </a:rPr>
              <a:t>-</a:t>
            </a:r>
            <a:r>
              <a:rPr lang="en-US" sz="1600" b="1" i="1" dirty="0">
                <a:solidFill>
                  <a:srgbClr val="0039AC"/>
                </a:solidFill>
                <a:latin typeface="Calibri" panose="020F0502020204030204" pitchFamily="34" charset="0"/>
                <a:ea typeface="Calibri" panose="020F0502020204030204" pitchFamily="34" charset="0"/>
              </a:rPr>
              <a:t> At least 2</a:t>
            </a:r>
            <a:r>
              <a:rPr lang="en-US" sz="1600" b="1" i="1" dirty="0">
                <a:solidFill>
                  <a:srgbClr val="0039AC"/>
                </a:solidFill>
                <a:effectLst/>
                <a:latin typeface="Calibri" panose="020F0502020204030204" pitchFamily="34" charset="0"/>
                <a:ea typeface="Calibri" panose="020F0502020204030204" pitchFamily="34" charset="0"/>
              </a:rPr>
              <a:t> times more likely to have dementia in U.S.  </a:t>
            </a:r>
            <a:endParaRPr lang="en-US" sz="2000" b="1" i="1" dirty="0">
              <a:solidFill>
                <a:srgbClr val="0039AC"/>
              </a:solidFill>
              <a:effectLst/>
              <a:latin typeface="Calibri" panose="020F0502020204030204" pitchFamily="34" charset="0"/>
              <a:ea typeface="Calibri" panose="020F0502020204030204" pitchFamily="34" charset="0"/>
            </a:endParaRPr>
          </a:p>
          <a:p>
            <a:pPr marL="800100" lvl="1" indent="-342900">
              <a:buFont typeface="Wingdings" panose="05000000000000000000" pitchFamily="2" charset="2"/>
              <a:buChar char="Ø"/>
            </a:pPr>
            <a:r>
              <a:rPr lang="en-US" sz="2000" b="1" dirty="0">
                <a:solidFill>
                  <a:srgbClr val="0039AC"/>
                </a:solidFill>
                <a:latin typeface="Calibri" panose="020F0502020204030204" pitchFamily="34" charset="0"/>
              </a:rPr>
              <a:t>Highest percentage age 60+ in order (over 20%) </a:t>
            </a:r>
            <a:r>
              <a:rPr lang="en-US" sz="2000" b="1" dirty="0">
                <a:latin typeface="Calibri" panose="020F0502020204030204" pitchFamily="34" charset="0"/>
              </a:rPr>
              <a:t>-</a:t>
            </a:r>
            <a:r>
              <a:rPr lang="en-US" sz="2000" b="1" dirty="0">
                <a:solidFill>
                  <a:srgbClr val="0039AC"/>
                </a:solidFill>
                <a:latin typeface="Calibri" panose="020F0502020204030204" pitchFamily="34" charset="0"/>
              </a:rPr>
              <a:t> </a:t>
            </a:r>
            <a:r>
              <a:rPr lang="en-US" sz="2000" dirty="0">
                <a:effectLst/>
                <a:latin typeface="Calibri" panose="020F0502020204030204" pitchFamily="34" charset="0"/>
                <a:ea typeface="Calibri" panose="020F0502020204030204" pitchFamily="34" charset="0"/>
              </a:rPr>
              <a:t>Randolph, </a:t>
            </a:r>
            <a:r>
              <a:rPr lang="en-US" sz="2000" dirty="0">
                <a:effectLst/>
                <a:highlight>
                  <a:srgbClr val="CAEAFE"/>
                </a:highlight>
                <a:latin typeface="Calibri" panose="020F0502020204030204" pitchFamily="34" charset="0"/>
                <a:ea typeface="Calibri" panose="020F0502020204030204" pitchFamily="34" charset="0"/>
              </a:rPr>
              <a:t>Brockton</a:t>
            </a:r>
            <a:r>
              <a:rPr lang="en-US" sz="2000" dirty="0">
                <a:effectLst/>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Boston, </a:t>
            </a:r>
            <a:r>
              <a:rPr lang="en-US" sz="2000" dirty="0">
                <a:effectLst/>
                <a:highlight>
                  <a:srgbClr val="CAEAFE"/>
                </a:highlight>
                <a:latin typeface="Calibri" panose="020F0502020204030204" pitchFamily="34" charset="0"/>
                <a:ea typeface="Calibri" panose="020F0502020204030204" pitchFamily="34" charset="0"/>
              </a:rPr>
              <a:t>Springfield</a:t>
            </a:r>
          </a:p>
          <a:p>
            <a:pPr marL="800100" lvl="1" indent="-342900">
              <a:buFont typeface="Wingdings" panose="05000000000000000000" pitchFamily="2" charset="2"/>
              <a:buChar char="Ø"/>
            </a:pPr>
            <a:endParaRPr lang="en-US" sz="2000" b="1" dirty="0">
              <a:latin typeface="Calibri" panose="020F0502020204030204" pitchFamily="34" charset="0"/>
              <a:ea typeface="Calibri" panose="020F0502020204030204" pitchFamily="34" charset="0"/>
            </a:endParaRPr>
          </a:p>
          <a:p>
            <a:pPr marL="800100" lvl="1" indent="-342900">
              <a:buFont typeface="Wingdings" panose="05000000000000000000" pitchFamily="2" charset="2"/>
              <a:buChar char="Ø"/>
            </a:pPr>
            <a:r>
              <a:rPr lang="en-US" sz="2000" b="1" dirty="0">
                <a:solidFill>
                  <a:srgbClr val="0039AC"/>
                </a:solidFill>
                <a:latin typeface="Calibri" panose="020F0502020204030204" pitchFamily="34" charset="0"/>
              </a:rPr>
              <a:t>Highest number age 60+ in order (over 2,000) </a:t>
            </a:r>
            <a:r>
              <a:rPr lang="en-US" sz="2000" b="1"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Boston, </a:t>
            </a:r>
            <a:r>
              <a:rPr lang="en-US" sz="2000" dirty="0">
                <a:highlight>
                  <a:srgbClr val="CAEAFE"/>
                </a:highlight>
                <a:latin typeface="Calibri" panose="020F0502020204030204" pitchFamily="34" charset="0"/>
                <a:ea typeface="Calibri" panose="020F0502020204030204" pitchFamily="34" charset="0"/>
              </a:rPr>
              <a:t>Springfield</a:t>
            </a:r>
            <a:r>
              <a:rPr lang="en-US" sz="2000" dirty="0">
                <a:latin typeface="Calibri" panose="020F0502020204030204" pitchFamily="34" charset="0"/>
                <a:ea typeface="Calibri" panose="020F0502020204030204" pitchFamily="34" charset="0"/>
              </a:rPr>
              <a:t>, </a:t>
            </a:r>
            <a:r>
              <a:rPr lang="en-US" sz="2000" dirty="0">
                <a:highlight>
                  <a:srgbClr val="CAEAFE"/>
                </a:highlight>
                <a:latin typeface="Calibri" panose="020F0502020204030204" pitchFamily="34" charset="0"/>
                <a:ea typeface="Calibri" panose="020F0502020204030204" pitchFamily="34" charset="0"/>
              </a:rPr>
              <a:t>Brockton</a:t>
            </a:r>
            <a:r>
              <a:rPr lang="en-US" sz="2000" dirty="0">
                <a:latin typeface="Calibri" panose="020F0502020204030204" pitchFamily="34" charset="0"/>
                <a:ea typeface="Calibri" panose="020F0502020204030204" pitchFamily="34" charset="0"/>
              </a:rPr>
              <a:t>, </a:t>
            </a:r>
            <a:r>
              <a:rPr lang="en-US" sz="2000" dirty="0">
                <a:highlight>
                  <a:srgbClr val="CAEAFE"/>
                </a:highlight>
                <a:latin typeface="Calibri" panose="020F0502020204030204" pitchFamily="34" charset="0"/>
                <a:ea typeface="Calibri" panose="020F0502020204030204" pitchFamily="34" charset="0"/>
              </a:rPr>
              <a:t>Worcester</a:t>
            </a:r>
            <a:r>
              <a:rPr lang="en-US" sz="2000" dirty="0">
                <a:latin typeface="Calibri" panose="020F0502020204030204" pitchFamily="34" charset="0"/>
                <a:ea typeface="Calibri" panose="020F0502020204030204" pitchFamily="34" charset="0"/>
              </a:rPr>
              <a:t>, Randolph, Cambridge</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100" b="1" dirty="0">
              <a:effectLst/>
              <a:latin typeface="Calibri" panose="020F0502020204030204" pitchFamily="34" charset="0"/>
              <a:ea typeface="Calibri" panose="020F0502020204030204" pitchFamily="34" charset="0"/>
            </a:endParaRPr>
          </a:p>
          <a:p>
            <a:r>
              <a:rPr lang="en-US" sz="2200" b="1" dirty="0">
                <a:solidFill>
                  <a:srgbClr val="7030A0"/>
                </a:solidFill>
                <a:effectLst/>
                <a:latin typeface="Calibri" panose="020F0502020204030204" pitchFamily="34" charset="0"/>
                <a:ea typeface="Calibri" panose="020F0502020204030204" pitchFamily="34" charset="0"/>
              </a:rPr>
              <a:t>Hispani</a:t>
            </a:r>
            <a:r>
              <a:rPr lang="en-US" sz="2200" b="1" dirty="0">
                <a:solidFill>
                  <a:srgbClr val="7030A0"/>
                </a:solidFill>
                <a:latin typeface="Calibri" panose="020F0502020204030204" pitchFamily="34" charset="0"/>
                <a:ea typeface="Calibri" panose="020F0502020204030204" pitchFamily="34" charset="0"/>
              </a:rPr>
              <a:t>c/</a:t>
            </a:r>
            <a:r>
              <a:rPr lang="en-US" sz="2200" b="1" dirty="0">
                <a:solidFill>
                  <a:srgbClr val="7030A0"/>
                </a:solidFill>
                <a:effectLst/>
                <a:latin typeface="Calibri" panose="020F0502020204030204" pitchFamily="34" charset="0"/>
                <a:ea typeface="Calibri" panose="020F0502020204030204" pitchFamily="34" charset="0"/>
              </a:rPr>
              <a:t>Latinos in Massachusetts -</a:t>
            </a:r>
            <a:r>
              <a:rPr lang="en-US" sz="1600" b="1" i="1" dirty="0">
                <a:solidFill>
                  <a:srgbClr val="7030A0"/>
                </a:solidFill>
                <a:effectLst/>
                <a:latin typeface="Calibri" panose="020F0502020204030204" pitchFamily="34" charset="0"/>
                <a:ea typeface="Calibri" panose="020F0502020204030204" pitchFamily="34" charset="0"/>
              </a:rPr>
              <a:t> About </a:t>
            </a:r>
            <a:r>
              <a:rPr lang="en-US" sz="1600" b="1" i="1" dirty="0">
                <a:solidFill>
                  <a:srgbClr val="7030A0"/>
                </a:solidFill>
                <a:latin typeface="Calibri" panose="020F0502020204030204" pitchFamily="34" charset="0"/>
              </a:rPr>
              <a:t>1.5 times more likely to have dementia in U.S.  </a:t>
            </a:r>
            <a:endParaRPr lang="en-US" sz="2000" b="1" i="1" dirty="0">
              <a:solidFill>
                <a:srgbClr val="7030A0"/>
              </a:solidFill>
              <a:latin typeface="Calibri" panose="020F0502020204030204" pitchFamily="34" charset="0"/>
            </a:endParaRPr>
          </a:p>
          <a:p>
            <a:pPr marL="800100" lvl="1" indent="-342900">
              <a:buFont typeface="Wingdings" panose="05000000000000000000" pitchFamily="2" charset="2"/>
              <a:buChar char="Ø"/>
            </a:pPr>
            <a:r>
              <a:rPr lang="en-US" sz="2000" b="1" dirty="0">
                <a:solidFill>
                  <a:srgbClr val="7030A0"/>
                </a:solidFill>
                <a:effectLst/>
                <a:latin typeface="Calibri" panose="020F0502020204030204" pitchFamily="34" charset="0"/>
                <a:ea typeface="Calibri" panose="020F0502020204030204" pitchFamily="34" charset="0"/>
              </a:rPr>
              <a:t>Highest percentage age 60+ in order (over 20%)</a:t>
            </a:r>
            <a:r>
              <a:rPr lang="en-US" sz="2000" b="1" dirty="0">
                <a:effectLst/>
                <a:latin typeface="Calibri" panose="020F0502020204030204" pitchFamily="34" charset="0"/>
                <a:ea typeface="Calibri" panose="020F0502020204030204" pitchFamily="34" charset="0"/>
              </a:rPr>
              <a:t> </a:t>
            </a:r>
            <a:r>
              <a:rPr lang="en-US" sz="2000" dirty="0">
                <a:effectLst/>
                <a:highlight>
                  <a:srgbClr val="CAEAFE"/>
                </a:highlight>
                <a:latin typeface="Calibri" panose="020F0502020204030204" pitchFamily="34" charset="0"/>
                <a:ea typeface="Calibri" panose="020F0502020204030204" pitchFamily="34" charset="0"/>
              </a:rPr>
              <a:t>Lawrence</a:t>
            </a:r>
            <a:r>
              <a:rPr lang="en-US" sz="2000" dirty="0">
                <a:effectLst/>
                <a:latin typeface="Calibri" panose="020F0502020204030204" pitchFamily="34" charset="0"/>
                <a:ea typeface="Calibri" panose="020F0502020204030204" pitchFamily="34" charset="0"/>
              </a:rPr>
              <a:t>, </a:t>
            </a:r>
            <a:r>
              <a:rPr lang="en-US" sz="2000" dirty="0">
                <a:effectLst/>
                <a:highlight>
                  <a:srgbClr val="CAEAFE"/>
                </a:highlight>
                <a:latin typeface="Calibri" panose="020F0502020204030204" pitchFamily="34" charset="0"/>
                <a:ea typeface="Calibri" panose="020F0502020204030204" pitchFamily="34" charset="0"/>
              </a:rPr>
              <a:t>Chelsea</a:t>
            </a:r>
            <a:r>
              <a:rPr lang="en-US" sz="2000" dirty="0">
                <a:effectLst/>
                <a:latin typeface="Calibri" panose="020F0502020204030204" pitchFamily="34" charset="0"/>
                <a:ea typeface="Calibri" panose="020F0502020204030204" pitchFamily="34" charset="0"/>
              </a:rPr>
              <a:t>, Holyoke, </a:t>
            </a:r>
            <a:r>
              <a:rPr lang="en-US" sz="2000" dirty="0">
                <a:effectLst/>
                <a:highlight>
                  <a:srgbClr val="CAEAFE"/>
                </a:highlight>
                <a:latin typeface="Calibri" panose="020F0502020204030204" pitchFamily="34" charset="0"/>
                <a:ea typeface="Calibri" panose="020F0502020204030204" pitchFamily="34" charset="0"/>
              </a:rPr>
              <a:t>Springfield</a:t>
            </a:r>
            <a:r>
              <a:rPr lang="en-US" sz="2000" dirty="0">
                <a:effectLst/>
                <a:latin typeface="Calibri" panose="020F0502020204030204" pitchFamily="34" charset="0"/>
                <a:ea typeface="Calibri" panose="020F0502020204030204" pitchFamily="34" charset="0"/>
              </a:rPr>
              <a:t>, Lynn</a:t>
            </a:r>
            <a:endParaRPr lang="en-US" sz="2000" b="1" dirty="0">
              <a:highlight>
                <a:srgbClr val="CAEAFE"/>
              </a:highlight>
              <a:latin typeface="Calibri" panose="020F0502020204030204" pitchFamily="34" charset="0"/>
              <a:ea typeface="Calibri" panose="020F0502020204030204" pitchFamily="34" charset="0"/>
            </a:endParaRPr>
          </a:p>
          <a:p>
            <a:pPr marL="800100" lvl="1" indent="-342900">
              <a:buFont typeface="Wingdings" panose="05000000000000000000" pitchFamily="2" charset="2"/>
              <a:buChar char="Ø"/>
            </a:pPr>
            <a:endParaRPr lang="en-US" sz="2000" b="1" dirty="0">
              <a:latin typeface="Calibri" panose="020F0502020204030204" pitchFamily="34" charset="0"/>
              <a:ea typeface="Calibri" panose="020F0502020204030204" pitchFamily="34" charset="0"/>
            </a:endParaRPr>
          </a:p>
          <a:p>
            <a:pPr marL="800100" lvl="1" indent="-342900">
              <a:buFont typeface="Wingdings" panose="05000000000000000000" pitchFamily="2" charset="2"/>
              <a:buChar char="Ø"/>
            </a:pPr>
            <a:r>
              <a:rPr lang="en-US" sz="2000" b="1" dirty="0">
                <a:solidFill>
                  <a:srgbClr val="7030A0"/>
                </a:solidFill>
                <a:latin typeface="Calibri" panose="020F0502020204030204" pitchFamily="34" charset="0"/>
              </a:rPr>
              <a:t>Highest number age 60+ in order (over 2,000) </a:t>
            </a:r>
            <a:r>
              <a:rPr lang="en-US" sz="2000" dirty="0">
                <a:latin typeface="Calibri" panose="020F0502020204030204" pitchFamily="34" charset="0"/>
                <a:ea typeface="Calibri" panose="020F0502020204030204" pitchFamily="34" charset="0"/>
              </a:rPr>
              <a:t>- Boston, </a:t>
            </a:r>
            <a:r>
              <a:rPr lang="en-US" sz="2000" dirty="0">
                <a:highlight>
                  <a:srgbClr val="CAEAFE"/>
                </a:highlight>
                <a:latin typeface="Calibri" panose="020F0502020204030204" pitchFamily="34" charset="0"/>
                <a:ea typeface="Calibri" panose="020F0502020204030204" pitchFamily="34" charset="0"/>
              </a:rPr>
              <a:t>Lawrence</a:t>
            </a:r>
            <a:r>
              <a:rPr lang="en-US" sz="2000" dirty="0">
                <a:latin typeface="Calibri" panose="020F0502020204030204" pitchFamily="34" charset="0"/>
                <a:ea typeface="Calibri" panose="020F0502020204030204" pitchFamily="34" charset="0"/>
              </a:rPr>
              <a:t>, </a:t>
            </a:r>
            <a:r>
              <a:rPr lang="en-US" sz="2000" dirty="0">
                <a:highlight>
                  <a:srgbClr val="CAEAFE"/>
                </a:highlight>
                <a:latin typeface="Calibri" panose="020F0502020204030204" pitchFamily="34" charset="0"/>
                <a:ea typeface="Calibri" panose="020F0502020204030204" pitchFamily="34" charset="0"/>
              </a:rPr>
              <a:t>Springfield</a:t>
            </a:r>
            <a:r>
              <a:rPr lang="en-US" sz="2000" dirty="0">
                <a:latin typeface="Calibri" panose="020F0502020204030204" pitchFamily="34" charset="0"/>
                <a:ea typeface="Calibri" panose="020F0502020204030204" pitchFamily="34" charset="0"/>
              </a:rPr>
              <a:t>, </a:t>
            </a:r>
            <a:r>
              <a:rPr lang="en-US" sz="2000" dirty="0">
                <a:highlight>
                  <a:srgbClr val="CAEAFE"/>
                </a:highlight>
                <a:latin typeface="Calibri" panose="020F0502020204030204" pitchFamily="34" charset="0"/>
                <a:ea typeface="Calibri" panose="020F0502020204030204" pitchFamily="34" charset="0"/>
              </a:rPr>
              <a:t>Worcester</a:t>
            </a:r>
            <a:r>
              <a:rPr lang="en-US" sz="2000" dirty="0">
                <a:latin typeface="Calibri" panose="020F0502020204030204" pitchFamily="34" charset="0"/>
                <a:ea typeface="Calibri" panose="020F0502020204030204" pitchFamily="34" charset="0"/>
              </a:rPr>
              <a:t>, Lynn, Holyoke, </a:t>
            </a:r>
            <a:r>
              <a:rPr lang="en-US" sz="2000" dirty="0">
                <a:highlight>
                  <a:srgbClr val="CAEAFE"/>
                </a:highlight>
                <a:latin typeface="Calibri" panose="020F0502020204030204" pitchFamily="34" charset="0"/>
                <a:ea typeface="Calibri" panose="020F0502020204030204" pitchFamily="34" charset="0"/>
              </a:rPr>
              <a:t>Lowell</a:t>
            </a:r>
            <a:r>
              <a:rPr lang="en-US" sz="2000" dirty="0">
                <a:latin typeface="Calibri" panose="020F0502020204030204" pitchFamily="34" charset="0"/>
                <a:ea typeface="Calibri" panose="020F0502020204030204" pitchFamily="34" charset="0"/>
              </a:rPr>
              <a:t>, </a:t>
            </a:r>
            <a:r>
              <a:rPr lang="en-US" sz="2000" dirty="0">
                <a:highlight>
                  <a:srgbClr val="CAEAFE"/>
                </a:highlight>
                <a:latin typeface="Calibri" panose="020F0502020204030204" pitchFamily="34" charset="0"/>
                <a:ea typeface="Calibri" panose="020F0502020204030204" pitchFamily="34" charset="0"/>
              </a:rPr>
              <a:t>Chelsea</a:t>
            </a:r>
            <a:endParaRPr lang="en-US" sz="1200" b="1" dirty="0">
              <a:highlight>
                <a:srgbClr val="FFFF00"/>
              </a:highligh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AF8B9A73-5EB6-45D5-8690-D7EF96DDBB88}"/>
              </a:ext>
            </a:extLst>
          </p:cNvPr>
          <p:cNvSpPr txBox="1"/>
          <p:nvPr/>
        </p:nvSpPr>
        <p:spPr>
          <a:xfrm>
            <a:off x="5919834" y="5782115"/>
            <a:ext cx="2959510" cy="738664"/>
          </a:xfrm>
          <a:prstGeom prst="rect">
            <a:avLst/>
          </a:prstGeom>
        </p:spPr>
        <p:txBody>
          <a:bodyPr wrap="square" rtlCol="0">
            <a:spAutoFit/>
          </a:bodyPr>
          <a:lstStyle/>
          <a:p>
            <a:pPr marL="0" indent="0">
              <a:buFont typeface="Wingdings" pitchFamily="2" charset="2"/>
              <a:buNone/>
            </a:pPr>
            <a:r>
              <a:rPr lang="en-US" sz="1400" b="1" i="1" dirty="0">
                <a:solidFill>
                  <a:schemeClr val="dk1"/>
                </a:solidFill>
                <a:latin typeface="Calibri" panose="020F0502020204030204" pitchFamily="34" charset="0"/>
                <a:cs typeface="Calibri" panose="020F0502020204030204" pitchFamily="34" charset="0"/>
              </a:rPr>
              <a:t>Source: </a:t>
            </a:r>
            <a:r>
              <a:rPr lang="en-US" sz="1400" i="1" dirty="0">
                <a:solidFill>
                  <a:schemeClr val="dk1"/>
                </a:solidFill>
                <a:latin typeface="Calibri" panose="020F0502020204030204" pitchFamily="34" charset="0"/>
                <a:cs typeface="Calibri" panose="020F0502020204030204" pitchFamily="34" charset="0"/>
              </a:rPr>
              <a:t>U.S. Census, 2020</a:t>
            </a:r>
          </a:p>
          <a:p>
            <a:pPr marL="0" indent="0">
              <a:buFont typeface="Wingdings" pitchFamily="2" charset="2"/>
              <a:buNone/>
            </a:pPr>
            <a:r>
              <a:rPr lang="en-US" sz="1400" dirty="0">
                <a:solidFill>
                  <a:schemeClr val="accent6"/>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Link to data (ranked by percentage)</a:t>
            </a:r>
            <a:endParaRPr lang="en-US" sz="1400" dirty="0">
              <a:solidFill>
                <a:schemeClr val="accent6"/>
              </a:solidFill>
              <a:latin typeface="Calibri" panose="020F0502020204030204" pitchFamily="34" charset="0"/>
              <a:cs typeface="Calibri" panose="020F0502020204030204" pitchFamily="34" charset="0"/>
            </a:endParaRPr>
          </a:p>
          <a:p>
            <a:pPr marL="0" indent="0">
              <a:buFont typeface="Wingdings" pitchFamily="2" charset="2"/>
              <a:buNone/>
            </a:pPr>
            <a:r>
              <a:rPr lang="en-US" sz="1400" dirty="0">
                <a:solidFill>
                  <a:schemeClr val="accent6"/>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Link to data (ranked by number)</a:t>
            </a:r>
            <a:endParaRPr lang="en-US" sz="1400" dirty="0">
              <a:solidFill>
                <a:schemeClr val="accent6"/>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BA074EA3-6AE7-4077-905C-1D29002EC044}"/>
              </a:ext>
            </a:extLst>
          </p:cNvPr>
          <p:cNvSpPr txBox="1">
            <a:spLocks/>
          </p:cNvSpPr>
          <p:nvPr/>
        </p:nvSpPr>
        <p:spPr bwMode="white">
          <a:xfrm>
            <a:off x="728407" y="59841"/>
            <a:ext cx="6032800" cy="916483"/>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20000"/>
              </a:spcBef>
              <a:spcAft>
                <a:spcPct val="0"/>
              </a:spcAft>
              <a:tabLst>
                <a:tab pos="915988" algn="l"/>
              </a:tabLst>
              <a:defRPr sz="2400" b="1">
                <a:solidFill>
                  <a:srgbClr val="FFC000"/>
                </a:solidFill>
                <a:latin typeface="Calibri" pitchFamily="34" charset="0"/>
                <a:ea typeface="+mj-ea"/>
                <a:cs typeface="Calibri" pitchFamily="34" charset="0"/>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pPr defTabSz="914400"/>
            <a:br>
              <a:rPr lang="en-US" sz="2300" kern="0" dirty="0"/>
            </a:br>
            <a:br>
              <a:rPr lang="en-US" sz="2300" kern="0" dirty="0"/>
            </a:br>
            <a:r>
              <a:rPr lang="en-US" u="sng" kern="0" dirty="0"/>
              <a:t>Data Overview</a:t>
            </a:r>
            <a:br>
              <a:rPr lang="en-US" sz="2000" kern="0" dirty="0"/>
            </a:br>
            <a:r>
              <a:rPr lang="en-US" sz="2000" dirty="0">
                <a:ea typeface="Calibri" panose="020F0502020204030204" pitchFamily="34" charset="0"/>
              </a:rPr>
              <a:t>Communities with the Highest % of Black/African American and Hispanic/ Latino Older Adults</a:t>
            </a:r>
            <a:endParaRPr lang="en-US" sz="1500" kern="0" dirty="0"/>
          </a:p>
        </p:txBody>
      </p:sp>
      <p:sp>
        <p:nvSpPr>
          <p:cNvPr id="8" name="TextBox 7">
            <a:extLst>
              <a:ext uri="{FF2B5EF4-FFF2-40B4-BE49-F238E27FC236}">
                <a16:creationId xmlns:a16="http://schemas.microsoft.com/office/drawing/2014/main" id="{B9407F81-4A88-4E99-A286-1025B54A2FE5}"/>
              </a:ext>
            </a:extLst>
          </p:cNvPr>
          <p:cNvSpPr txBox="1"/>
          <p:nvPr/>
        </p:nvSpPr>
        <p:spPr>
          <a:xfrm>
            <a:off x="196644" y="6173309"/>
            <a:ext cx="4630993" cy="307777"/>
          </a:xfrm>
          <a:prstGeom prst="rect">
            <a:avLst/>
          </a:prstGeom>
        </p:spPr>
        <p:txBody>
          <a:bodyPr wrap="square" rtlCol="0">
            <a:spAutoFit/>
          </a:bodyPr>
          <a:lstStyle/>
          <a:p>
            <a:pPr marL="0" indent="0">
              <a:buFont typeface="Wingdings" pitchFamily="2" charset="2"/>
              <a:buNone/>
            </a:pPr>
            <a:r>
              <a:rPr lang="en-US" sz="1400" b="1" i="1" dirty="0">
                <a:solidFill>
                  <a:schemeClr val="dk1"/>
                </a:solidFill>
                <a:latin typeface="Calibri" panose="020F0502020204030204" pitchFamily="34" charset="0"/>
                <a:cs typeface="Calibri" panose="020F0502020204030204" pitchFamily="34" charset="0"/>
              </a:rPr>
              <a:t>Note: </a:t>
            </a:r>
            <a:r>
              <a:rPr lang="en-US" sz="1400" i="1" dirty="0">
                <a:solidFill>
                  <a:schemeClr val="dk1"/>
                </a:solidFill>
                <a:latin typeface="Calibri" panose="020F0502020204030204" pitchFamily="34" charset="0"/>
                <a:cs typeface="Calibri" panose="020F0502020204030204" pitchFamily="34" charset="0"/>
              </a:rPr>
              <a:t> Blue highlighting indicates intersection with prior slide</a:t>
            </a:r>
          </a:p>
        </p:txBody>
      </p:sp>
      <p:sp>
        <p:nvSpPr>
          <p:cNvPr id="7" name="TextBox 6">
            <a:extLst>
              <a:ext uri="{FF2B5EF4-FFF2-40B4-BE49-F238E27FC236}">
                <a16:creationId xmlns:a16="http://schemas.microsoft.com/office/drawing/2014/main" id="{DD3FE0D0-FF58-4AC1-A305-ADE407462321}"/>
              </a:ext>
            </a:extLst>
          </p:cNvPr>
          <p:cNvSpPr txBox="1"/>
          <p:nvPr/>
        </p:nvSpPr>
        <p:spPr>
          <a:xfrm>
            <a:off x="8542588" y="6520779"/>
            <a:ext cx="482824" cy="276999"/>
          </a:xfrm>
          <a:prstGeom prst="rect">
            <a:avLst/>
          </a:prstGeom>
        </p:spPr>
        <p:txBody>
          <a:bodyPr wrap="none" rtlCol="0">
            <a:spAutoFit/>
          </a:bodyPr>
          <a:lstStyle/>
          <a:p>
            <a:pPr marL="0" indent="0">
              <a:buFont typeface="Wingdings" pitchFamily="2" charset="2"/>
              <a:buNone/>
            </a:pPr>
            <a:r>
              <a:rPr lang="en-US" sz="1200" dirty="0">
                <a:solidFill>
                  <a:srgbClr val="4604BC"/>
                </a:solidFill>
                <a:latin typeface="Calibri" panose="020F0502020204030204" pitchFamily="34" charset="0"/>
                <a:cs typeface="Calibri" panose="020F0502020204030204" pitchFamily="34" charset="0"/>
              </a:rPr>
              <a:t>J-</a:t>
            </a:r>
            <a:r>
              <a:rPr lang="en-US" sz="1200" dirty="0" err="1">
                <a:solidFill>
                  <a:srgbClr val="4604BC"/>
                </a:solidFill>
                <a:latin typeface="Calibri" panose="020F0502020204030204" pitchFamily="34" charset="0"/>
                <a:cs typeface="Calibri" panose="020F0502020204030204" pitchFamily="34" charset="0"/>
              </a:rPr>
              <a:t>2m</a:t>
            </a:r>
            <a:endParaRPr lang="en-US" sz="1200" dirty="0">
              <a:solidFill>
                <a:srgbClr val="4604B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230774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3.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4.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2_Blue Presentation Template - MA HHS - small logos">
  <a:themeElements>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ue Presentation Template - MA HHS - small logos">
  <a:themeElements>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6647</TotalTime>
  <Words>3543</Words>
  <Application>Microsoft Office PowerPoint</Application>
  <PresentationFormat>On-screen Show (4:3)</PresentationFormat>
  <Paragraphs>412</Paragraphs>
  <Slides>32</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Avenir</vt:lpstr>
      <vt:lpstr>Book Antiqua</vt:lpstr>
      <vt:lpstr>Calibri</vt:lpstr>
      <vt:lpstr>Calibri Light</vt:lpstr>
      <vt:lpstr>Google Sans</vt:lpstr>
      <vt:lpstr>Noto Sans Symbols</vt:lpstr>
      <vt:lpstr>Symbol</vt:lpstr>
      <vt:lpstr>Wingdings</vt:lpstr>
      <vt:lpstr>2_Blue Presentation Template - MA HHS - small logos</vt:lpstr>
      <vt:lpstr>3_Blue Presentation Template - MA HHS - small logos</vt:lpstr>
      <vt:lpstr>PowerPoint Presentation</vt:lpstr>
      <vt:lpstr>Agenda</vt:lpstr>
      <vt:lpstr>2. Challenges Around Dementia in the       Black Community (35 min)</vt:lpstr>
      <vt:lpstr>PowerPoint Presentation</vt:lpstr>
      <vt:lpstr>PowerPoint Presentation</vt:lpstr>
      <vt:lpstr>The Team’s Charge</vt:lpstr>
      <vt:lpstr>Progress to Date</vt:lpstr>
      <vt:lpstr>  Data Overview Communities with Older Adults at Significant  Risk of Poor Health Outcomes </vt:lpstr>
      <vt:lpstr>PowerPoint Presentation</vt:lpstr>
      <vt:lpstr> Recommendations</vt:lpstr>
      <vt:lpstr>Discussion (15 minutes)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and Vote to Adjourn  (5 min)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pam.macleod@mass.gov</dc:creator>
  <cp:lastModifiedBy>Cohen, Gabriel R. (EHS)</cp:lastModifiedBy>
  <cp:revision>306</cp:revision>
  <cp:lastPrinted>2023-07-27T17:51:22Z</cp:lastPrinted>
  <dcterms:created xsi:type="dcterms:W3CDTF">2021-12-30T21:26:11Z</dcterms:created>
  <dcterms:modified xsi:type="dcterms:W3CDTF">2023-11-02T13:26:52Z</dcterms:modified>
</cp:coreProperties>
</file>