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2" r:id="rId3"/>
  </p:sldMasterIdLst>
  <p:notesMasterIdLst>
    <p:notesMasterId r:id="rId37"/>
  </p:notesMasterIdLst>
  <p:sldIdLst>
    <p:sldId id="472" r:id="rId4"/>
    <p:sldId id="675" r:id="rId5"/>
    <p:sldId id="714" r:id="rId6"/>
    <p:sldId id="711" r:id="rId7"/>
    <p:sldId id="702" r:id="rId8"/>
    <p:sldId id="706" r:id="rId9"/>
    <p:sldId id="699" r:id="rId10"/>
    <p:sldId id="704" r:id="rId11"/>
    <p:sldId id="693" r:id="rId12"/>
    <p:sldId id="698" r:id="rId13"/>
    <p:sldId id="684" r:id="rId14"/>
    <p:sldId id="677" r:id="rId15"/>
    <p:sldId id="686" r:id="rId16"/>
    <p:sldId id="616" r:id="rId17"/>
    <p:sldId id="683" r:id="rId18"/>
    <p:sldId id="678" r:id="rId19"/>
    <p:sldId id="679" r:id="rId20"/>
    <p:sldId id="681" r:id="rId21"/>
    <p:sldId id="715" r:id="rId22"/>
    <p:sldId id="712" r:id="rId23"/>
    <p:sldId id="713" r:id="rId24"/>
    <p:sldId id="688" r:id="rId25"/>
    <p:sldId id="741" r:id="rId26"/>
    <p:sldId id="744" r:id="rId27"/>
    <p:sldId id="753" r:id="rId28"/>
    <p:sldId id="761" r:id="rId29"/>
    <p:sldId id="760" r:id="rId30"/>
    <p:sldId id="762" r:id="rId31"/>
    <p:sldId id="758" r:id="rId32"/>
    <p:sldId id="763" r:id="rId33"/>
    <p:sldId id="768" r:id="rId34"/>
    <p:sldId id="770" r:id="rId35"/>
    <p:sldId id="673" r:id="rId36"/>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0A50036-BB00-2B58-AC14-87F4EC3FA9B4}" name="Roberts, Nicholas P. (ELD)" initials="RNP(" userId="S::Nicholas.P.Roberts@mass.gov::e42477b6-73ba-4779-9746-b20104d57a5b" providerId="AD"/>
  <p188:author id="{C5784F77-BEC9-907E-5D14-6FEEE20296AA}" name="Philbrick, Shannon (ELD)" initials="PS(" userId="S::shannon.philbrick@mass.gov::6bfe0104-2f17-4a97-a9c3-3b4a60c642d5" providerId="AD"/>
  <p188:author id="{14D1DFED-80A6-11E3-D81A-820FA11158B4}" name="Vidler, Lynn (ELD)" initials="VL(" userId="S::Lynn.Vidler@mass.gov::1675df6e-cb8d-4bc7-97a2-e341fd57e1c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EB9"/>
    <a:srgbClr val="0039AC"/>
    <a:srgbClr val="FFD03B"/>
    <a:srgbClr val="064FBA"/>
    <a:srgbClr val="DAF0FE"/>
    <a:srgbClr val="CAEAFE"/>
    <a:srgbClr val="CCECFF"/>
    <a:srgbClr val="4604BC"/>
    <a:srgbClr val="89CAD7"/>
    <a:srgbClr val="C9F1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529" autoAdjust="0"/>
  </p:normalViewPr>
  <p:slideViewPr>
    <p:cSldViewPr snapToGrid="0">
      <p:cViewPr varScale="1">
        <p:scale>
          <a:sx n="97" d="100"/>
          <a:sy n="97" d="100"/>
        </p:scale>
        <p:origin x="1962" y="84"/>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microsoft.com/office/2018/10/relationships/authors" Targe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73D93B-A245-4838-A93A-E7086FDA1F7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FA981DD1-410D-4F61-B2EC-ECEAE90E8146}">
      <dgm:prSet custT="1"/>
      <dgm:spPr>
        <a:solidFill>
          <a:schemeClr val="accent5">
            <a:lumMod val="40000"/>
            <a:lumOff val="60000"/>
          </a:schemeClr>
        </a:solidFill>
      </dgm:spPr>
      <dgm:t>
        <a:bodyPr/>
        <a:lstStyle/>
        <a:p>
          <a:r>
            <a:rPr lang="en-US" sz="1800" dirty="0">
              <a:solidFill>
                <a:srgbClr val="064FBA"/>
              </a:solidFill>
              <a:effectLst/>
              <a:latin typeface="Calibri" panose="020F0502020204030204" pitchFamily="34" charset="0"/>
              <a:ea typeface="Times New Roman" panose="02020603050405020304" pitchFamily="18" charset="0"/>
            </a:rPr>
            <a:t>Public Awareness, Education, and Stigma</a:t>
          </a:r>
          <a:endParaRPr lang="en-US" sz="1800" dirty="0">
            <a:solidFill>
              <a:srgbClr val="064FBA"/>
            </a:solidFill>
          </a:endParaRPr>
        </a:p>
      </dgm:t>
    </dgm:pt>
    <dgm:pt modelId="{6D7593EC-C928-4991-98BC-FE342822074F}" type="parTrans" cxnId="{04F283D2-F5C1-4570-9048-1A602903EF9C}">
      <dgm:prSet/>
      <dgm:spPr/>
      <dgm:t>
        <a:bodyPr/>
        <a:lstStyle/>
        <a:p>
          <a:endParaRPr lang="en-US" sz="2000"/>
        </a:p>
      </dgm:t>
    </dgm:pt>
    <dgm:pt modelId="{632CC913-A082-4267-9925-1330D06FD892}" type="sibTrans" cxnId="{04F283D2-F5C1-4570-9048-1A602903EF9C}">
      <dgm:prSet/>
      <dgm:spPr/>
      <dgm:t>
        <a:bodyPr/>
        <a:lstStyle/>
        <a:p>
          <a:endParaRPr lang="en-US" sz="2000"/>
        </a:p>
      </dgm:t>
    </dgm:pt>
    <dgm:pt modelId="{85C5D03E-403B-413A-B440-882AF18B6B2D}">
      <dgm:prSet phldrT="[Text]" custT="1"/>
      <dgm:spPr>
        <a:solidFill>
          <a:schemeClr val="accent5">
            <a:lumMod val="40000"/>
            <a:lumOff val="60000"/>
          </a:schemeClr>
        </a:solidFill>
      </dgm:spPr>
      <dgm:t>
        <a:bodyPr/>
        <a:lstStyle/>
        <a:p>
          <a:pPr>
            <a:buFont typeface="+mj-lt"/>
            <a:buAutoNum type="alphaLcPeriod"/>
          </a:pPr>
          <a:r>
            <a:rPr lang="en-US" sz="2000" dirty="0">
              <a:solidFill>
                <a:srgbClr val="064FBA"/>
              </a:solidFill>
              <a:effectLst/>
              <a:latin typeface="Calibri" panose="020F0502020204030204" pitchFamily="34" charset="0"/>
              <a:ea typeface="Times New Roman" panose="02020603050405020304" pitchFamily="18" charset="0"/>
            </a:rPr>
            <a:t>Diagnosis</a:t>
          </a:r>
          <a:endParaRPr lang="en-US" sz="2000" dirty="0">
            <a:solidFill>
              <a:srgbClr val="064FBA"/>
            </a:solidFill>
          </a:endParaRPr>
        </a:p>
      </dgm:t>
    </dgm:pt>
    <dgm:pt modelId="{37A7F41D-697E-47DD-9556-0AE02C626CB2}" type="parTrans" cxnId="{821BF75D-2A23-4C25-80CF-7D8D09E01B9E}">
      <dgm:prSet/>
      <dgm:spPr/>
      <dgm:t>
        <a:bodyPr/>
        <a:lstStyle/>
        <a:p>
          <a:endParaRPr lang="en-US" sz="2000"/>
        </a:p>
      </dgm:t>
    </dgm:pt>
    <dgm:pt modelId="{E5633F8A-EBE9-42A1-AC8F-DE40A79830A9}" type="sibTrans" cxnId="{821BF75D-2A23-4C25-80CF-7D8D09E01B9E}">
      <dgm:prSet/>
      <dgm:spPr/>
      <dgm:t>
        <a:bodyPr/>
        <a:lstStyle/>
        <a:p>
          <a:endParaRPr lang="en-US" sz="2000"/>
        </a:p>
      </dgm:t>
    </dgm:pt>
    <dgm:pt modelId="{F5A001F4-2CCB-4DF5-89C6-809BA577BD75}">
      <dgm:prSet phldrT="[Text]" custT="1"/>
      <dgm:spPr>
        <a:solidFill>
          <a:schemeClr val="accent5">
            <a:lumMod val="40000"/>
            <a:lumOff val="60000"/>
          </a:schemeClr>
        </a:solidFill>
      </dgm:spPr>
      <dgm:t>
        <a:bodyPr/>
        <a:lstStyle/>
        <a:p>
          <a:pPr>
            <a:buFont typeface="+mj-lt"/>
            <a:buAutoNum type="alphaLcPeriod"/>
          </a:pPr>
          <a:r>
            <a:rPr lang="en-US" sz="2000" dirty="0">
              <a:solidFill>
                <a:srgbClr val="064FBA"/>
              </a:solidFill>
              <a:effectLst/>
              <a:latin typeface="Calibri" panose="020F0502020204030204" pitchFamily="34" charset="0"/>
              <a:ea typeface="Times New Roman" panose="02020603050405020304" pitchFamily="18" charset="0"/>
            </a:rPr>
            <a:t>Services &amp; Supports</a:t>
          </a:r>
          <a:endParaRPr lang="en-US" sz="2000" dirty="0">
            <a:solidFill>
              <a:srgbClr val="064FBA"/>
            </a:solidFill>
          </a:endParaRPr>
        </a:p>
      </dgm:t>
    </dgm:pt>
    <dgm:pt modelId="{C0FC9A40-8530-49EA-941B-6AABE73083A6}" type="parTrans" cxnId="{A4591831-7403-4646-A6DF-F9B97798FE75}">
      <dgm:prSet/>
      <dgm:spPr/>
      <dgm:t>
        <a:bodyPr/>
        <a:lstStyle/>
        <a:p>
          <a:endParaRPr lang="en-US" sz="2000"/>
        </a:p>
      </dgm:t>
    </dgm:pt>
    <dgm:pt modelId="{94243265-3448-4503-BAC8-01ADEBB50655}" type="sibTrans" cxnId="{A4591831-7403-4646-A6DF-F9B97798FE75}">
      <dgm:prSet/>
      <dgm:spPr/>
      <dgm:t>
        <a:bodyPr/>
        <a:lstStyle/>
        <a:p>
          <a:endParaRPr lang="en-US" sz="2000"/>
        </a:p>
      </dgm:t>
    </dgm:pt>
    <dgm:pt modelId="{5C0BF13C-F8A1-4AEE-A947-6956FE914D71}">
      <dgm:prSet phldrT="[Text]" custT="1"/>
      <dgm:spPr>
        <a:solidFill>
          <a:schemeClr val="accent5">
            <a:lumMod val="40000"/>
            <a:lumOff val="60000"/>
          </a:schemeClr>
        </a:solidFill>
      </dgm:spPr>
      <dgm:t>
        <a:bodyPr/>
        <a:lstStyle/>
        <a:p>
          <a:pPr>
            <a:buFont typeface="+mj-lt"/>
            <a:buAutoNum type="alphaLcPeriod"/>
          </a:pPr>
          <a:r>
            <a:rPr lang="en-US" sz="2000" dirty="0">
              <a:solidFill>
                <a:srgbClr val="064FBA"/>
              </a:solidFill>
              <a:effectLst/>
              <a:latin typeface="Calibri" panose="020F0502020204030204" pitchFamily="34" charset="0"/>
              <a:ea typeface="Times New Roman" panose="02020603050405020304" pitchFamily="18" charset="0"/>
            </a:rPr>
            <a:t>Caregivers</a:t>
          </a:r>
          <a:endParaRPr lang="en-US" sz="2000" dirty="0">
            <a:solidFill>
              <a:srgbClr val="064FBA"/>
            </a:solidFill>
          </a:endParaRPr>
        </a:p>
      </dgm:t>
    </dgm:pt>
    <dgm:pt modelId="{D5B27BF9-FDA8-4A46-9AA1-95AB65C54E9E}" type="parTrans" cxnId="{F86C91FC-4E5E-4EBA-93E0-08CE1D83C79E}">
      <dgm:prSet/>
      <dgm:spPr/>
      <dgm:t>
        <a:bodyPr/>
        <a:lstStyle/>
        <a:p>
          <a:endParaRPr lang="en-US" sz="2000"/>
        </a:p>
      </dgm:t>
    </dgm:pt>
    <dgm:pt modelId="{15969F00-0C37-48BA-B67D-10D88A9B4F39}" type="sibTrans" cxnId="{F86C91FC-4E5E-4EBA-93E0-08CE1D83C79E}">
      <dgm:prSet/>
      <dgm:spPr/>
      <dgm:t>
        <a:bodyPr/>
        <a:lstStyle/>
        <a:p>
          <a:endParaRPr lang="en-US" sz="2000"/>
        </a:p>
      </dgm:t>
    </dgm:pt>
    <dgm:pt modelId="{AF6623CD-8432-4841-84E5-7EADC4B85030}">
      <dgm:prSet phldrT="[Text]" custT="1"/>
      <dgm:spPr>
        <a:solidFill>
          <a:schemeClr val="accent5">
            <a:lumMod val="40000"/>
            <a:lumOff val="60000"/>
          </a:schemeClr>
        </a:solidFill>
      </dgm:spPr>
      <dgm:t>
        <a:bodyPr/>
        <a:lstStyle/>
        <a:p>
          <a:r>
            <a:rPr lang="en-US" sz="2000" dirty="0">
              <a:solidFill>
                <a:srgbClr val="064FBA"/>
              </a:solidFill>
              <a:effectLst/>
              <a:latin typeface="Calibri" panose="020F0502020204030204" pitchFamily="34" charset="0"/>
              <a:ea typeface="Calibri" panose="020F0502020204030204" pitchFamily="34" charset="0"/>
            </a:rPr>
            <a:t>Finances</a:t>
          </a:r>
          <a:endParaRPr lang="en-US" sz="2000" dirty="0">
            <a:solidFill>
              <a:srgbClr val="064FBA"/>
            </a:solidFill>
          </a:endParaRPr>
        </a:p>
      </dgm:t>
    </dgm:pt>
    <dgm:pt modelId="{070A84A9-612D-49CA-9106-E904FC523AD6}" type="parTrans" cxnId="{D0C54554-99A4-4AC0-8008-E6B253A3E736}">
      <dgm:prSet/>
      <dgm:spPr/>
      <dgm:t>
        <a:bodyPr/>
        <a:lstStyle/>
        <a:p>
          <a:endParaRPr lang="en-US" sz="2000"/>
        </a:p>
      </dgm:t>
    </dgm:pt>
    <dgm:pt modelId="{EE51401E-382C-4C28-AC62-1016110FEE57}" type="sibTrans" cxnId="{D0C54554-99A4-4AC0-8008-E6B253A3E736}">
      <dgm:prSet/>
      <dgm:spPr/>
      <dgm:t>
        <a:bodyPr/>
        <a:lstStyle/>
        <a:p>
          <a:endParaRPr lang="en-US" sz="2000"/>
        </a:p>
      </dgm:t>
    </dgm:pt>
    <dgm:pt modelId="{8624C878-A948-4B10-9DBC-694DEC74BB90}">
      <dgm:prSet phldrT="[Text]" custT="1"/>
      <dgm:spPr>
        <a:solidFill>
          <a:schemeClr val="accent5">
            <a:lumMod val="40000"/>
            <a:lumOff val="60000"/>
          </a:schemeClr>
        </a:solidFill>
      </dgm:spPr>
      <dgm:t>
        <a:bodyPr/>
        <a:lstStyle/>
        <a:p>
          <a:pPr marL="0" lvl="0" indent="0" algn="ctr" defTabSz="889000">
            <a:lnSpc>
              <a:spcPct val="90000"/>
            </a:lnSpc>
            <a:spcBef>
              <a:spcPct val="0"/>
            </a:spcBef>
            <a:spcAft>
              <a:spcPct val="35000"/>
            </a:spcAft>
            <a:buNone/>
          </a:pPr>
          <a:r>
            <a:rPr lang="en-US" sz="2000" kern="1200" dirty="0">
              <a:solidFill>
                <a:srgbClr val="064FBA"/>
              </a:solidFill>
              <a:effectLst/>
              <a:latin typeface="Calibri" panose="020F0502020204030204" pitchFamily="34" charset="0"/>
              <a:ea typeface="Calibri" panose="020F0502020204030204" pitchFamily="34" charset="0"/>
              <a:cs typeface="+mn-cs"/>
            </a:rPr>
            <a:t>Clinical Trials</a:t>
          </a:r>
        </a:p>
      </dgm:t>
    </dgm:pt>
    <dgm:pt modelId="{D4D29DBB-EABB-45ED-AC7B-BB6BCF4B510A}" type="parTrans" cxnId="{3EDDC7E1-30FE-4A3C-8916-CBFCEE71A3FC}">
      <dgm:prSet/>
      <dgm:spPr/>
      <dgm:t>
        <a:bodyPr/>
        <a:lstStyle/>
        <a:p>
          <a:endParaRPr lang="en-US"/>
        </a:p>
      </dgm:t>
    </dgm:pt>
    <dgm:pt modelId="{DA52F038-31FA-4C49-9D8D-607A0C27B742}" type="sibTrans" cxnId="{3EDDC7E1-30FE-4A3C-8916-CBFCEE71A3FC}">
      <dgm:prSet/>
      <dgm:spPr/>
      <dgm:t>
        <a:bodyPr/>
        <a:lstStyle/>
        <a:p>
          <a:endParaRPr lang="en-US"/>
        </a:p>
      </dgm:t>
    </dgm:pt>
    <dgm:pt modelId="{D7D34CC7-413F-44D9-BAE3-CBF5060B01BE}" type="pres">
      <dgm:prSet presAssocID="{2373D93B-A245-4838-A93A-E7086FDA1F7C}" presName="diagram" presStyleCnt="0">
        <dgm:presLayoutVars>
          <dgm:dir/>
          <dgm:resizeHandles val="exact"/>
        </dgm:presLayoutVars>
      </dgm:prSet>
      <dgm:spPr/>
    </dgm:pt>
    <dgm:pt modelId="{17203607-466D-49C2-A304-A6127C8DEEBE}" type="pres">
      <dgm:prSet presAssocID="{FA981DD1-410D-4F61-B2EC-ECEAE90E8146}" presName="node" presStyleLbl="node1" presStyleIdx="0" presStyleCnt="6">
        <dgm:presLayoutVars>
          <dgm:bulletEnabled val="1"/>
        </dgm:presLayoutVars>
      </dgm:prSet>
      <dgm:spPr/>
    </dgm:pt>
    <dgm:pt modelId="{20127C37-B875-472F-A24E-42078B290E8A}" type="pres">
      <dgm:prSet presAssocID="{632CC913-A082-4267-9925-1330D06FD892}" presName="sibTrans" presStyleCnt="0"/>
      <dgm:spPr/>
    </dgm:pt>
    <dgm:pt modelId="{5FE3C46A-1662-4B55-868E-A0918536A65D}" type="pres">
      <dgm:prSet presAssocID="{85C5D03E-403B-413A-B440-882AF18B6B2D}" presName="node" presStyleLbl="node1" presStyleIdx="1" presStyleCnt="6">
        <dgm:presLayoutVars>
          <dgm:bulletEnabled val="1"/>
        </dgm:presLayoutVars>
      </dgm:prSet>
      <dgm:spPr/>
    </dgm:pt>
    <dgm:pt modelId="{82F5FF9F-181F-42D7-8947-358D3D015EB8}" type="pres">
      <dgm:prSet presAssocID="{E5633F8A-EBE9-42A1-AC8F-DE40A79830A9}" presName="sibTrans" presStyleCnt="0"/>
      <dgm:spPr/>
    </dgm:pt>
    <dgm:pt modelId="{ED3E570C-8C29-4F2A-8E1E-E5D6A9E852F3}" type="pres">
      <dgm:prSet presAssocID="{F5A001F4-2CCB-4DF5-89C6-809BA577BD75}" presName="node" presStyleLbl="node1" presStyleIdx="2" presStyleCnt="6">
        <dgm:presLayoutVars>
          <dgm:bulletEnabled val="1"/>
        </dgm:presLayoutVars>
      </dgm:prSet>
      <dgm:spPr/>
    </dgm:pt>
    <dgm:pt modelId="{8FD233F6-B0FB-49C6-AFC4-5FB2539F9240}" type="pres">
      <dgm:prSet presAssocID="{94243265-3448-4503-BAC8-01ADEBB50655}" presName="sibTrans" presStyleCnt="0"/>
      <dgm:spPr/>
    </dgm:pt>
    <dgm:pt modelId="{F8D55292-78BE-4DD7-A058-718F028D9A8A}" type="pres">
      <dgm:prSet presAssocID="{5C0BF13C-F8A1-4AEE-A947-6956FE914D71}" presName="node" presStyleLbl="node1" presStyleIdx="3" presStyleCnt="6">
        <dgm:presLayoutVars>
          <dgm:bulletEnabled val="1"/>
        </dgm:presLayoutVars>
      </dgm:prSet>
      <dgm:spPr/>
    </dgm:pt>
    <dgm:pt modelId="{895DBA92-C329-4893-AD60-00C4BF1194F5}" type="pres">
      <dgm:prSet presAssocID="{15969F00-0C37-48BA-B67D-10D88A9B4F39}" presName="sibTrans" presStyleCnt="0"/>
      <dgm:spPr/>
    </dgm:pt>
    <dgm:pt modelId="{7CFADF87-34A3-4869-AA77-2368D31FED16}" type="pres">
      <dgm:prSet presAssocID="{AF6623CD-8432-4841-84E5-7EADC4B85030}" presName="node" presStyleLbl="node1" presStyleIdx="4" presStyleCnt="6">
        <dgm:presLayoutVars>
          <dgm:bulletEnabled val="1"/>
        </dgm:presLayoutVars>
      </dgm:prSet>
      <dgm:spPr/>
    </dgm:pt>
    <dgm:pt modelId="{190F99AC-9035-409E-A022-6FF7F3B7C29D}" type="pres">
      <dgm:prSet presAssocID="{EE51401E-382C-4C28-AC62-1016110FEE57}" presName="sibTrans" presStyleCnt="0"/>
      <dgm:spPr/>
    </dgm:pt>
    <dgm:pt modelId="{73C36483-C712-4190-B938-69C3904A8C43}" type="pres">
      <dgm:prSet presAssocID="{8624C878-A948-4B10-9DBC-694DEC74BB90}" presName="node" presStyleLbl="node1" presStyleIdx="5" presStyleCnt="6">
        <dgm:presLayoutVars>
          <dgm:bulletEnabled val="1"/>
        </dgm:presLayoutVars>
      </dgm:prSet>
      <dgm:spPr/>
    </dgm:pt>
  </dgm:ptLst>
  <dgm:cxnLst>
    <dgm:cxn modelId="{6F0DE81B-0786-471C-90CA-C5CF06F0CAD7}" type="presOf" srcId="{2373D93B-A245-4838-A93A-E7086FDA1F7C}" destId="{D7D34CC7-413F-44D9-BAE3-CBF5060B01BE}" srcOrd="0" destOrd="0" presId="urn:microsoft.com/office/officeart/2005/8/layout/default"/>
    <dgm:cxn modelId="{A4591831-7403-4646-A6DF-F9B97798FE75}" srcId="{2373D93B-A245-4838-A93A-E7086FDA1F7C}" destId="{F5A001F4-2CCB-4DF5-89C6-809BA577BD75}" srcOrd="2" destOrd="0" parTransId="{C0FC9A40-8530-49EA-941B-6AABE73083A6}" sibTransId="{94243265-3448-4503-BAC8-01ADEBB50655}"/>
    <dgm:cxn modelId="{821BF75D-2A23-4C25-80CF-7D8D09E01B9E}" srcId="{2373D93B-A245-4838-A93A-E7086FDA1F7C}" destId="{85C5D03E-403B-413A-B440-882AF18B6B2D}" srcOrd="1" destOrd="0" parTransId="{37A7F41D-697E-47DD-9556-0AE02C626CB2}" sibTransId="{E5633F8A-EBE9-42A1-AC8F-DE40A79830A9}"/>
    <dgm:cxn modelId="{D0C54554-99A4-4AC0-8008-E6B253A3E736}" srcId="{2373D93B-A245-4838-A93A-E7086FDA1F7C}" destId="{AF6623CD-8432-4841-84E5-7EADC4B85030}" srcOrd="4" destOrd="0" parTransId="{070A84A9-612D-49CA-9106-E904FC523AD6}" sibTransId="{EE51401E-382C-4C28-AC62-1016110FEE57}"/>
    <dgm:cxn modelId="{967AA37D-EA91-4B94-88D3-0C385A5A2DCE}" type="presOf" srcId="{AF6623CD-8432-4841-84E5-7EADC4B85030}" destId="{7CFADF87-34A3-4869-AA77-2368D31FED16}" srcOrd="0" destOrd="0" presId="urn:microsoft.com/office/officeart/2005/8/layout/default"/>
    <dgm:cxn modelId="{4461558B-543B-474A-84E5-8CDCD84A5650}" type="presOf" srcId="{8624C878-A948-4B10-9DBC-694DEC74BB90}" destId="{73C36483-C712-4190-B938-69C3904A8C43}" srcOrd="0" destOrd="0" presId="urn:microsoft.com/office/officeart/2005/8/layout/default"/>
    <dgm:cxn modelId="{48E4C88C-7656-4F02-9493-08D9AB396264}" type="presOf" srcId="{5C0BF13C-F8A1-4AEE-A947-6956FE914D71}" destId="{F8D55292-78BE-4DD7-A058-718F028D9A8A}" srcOrd="0" destOrd="0" presId="urn:microsoft.com/office/officeart/2005/8/layout/default"/>
    <dgm:cxn modelId="{A5661792-3067-4097-A1B8-45A8327D5C61}" type="presOf" srcId="{FA981DD1-410D-4F61-B2EC-ECEAE90E8146}" destId="{17203607-466D-49C2-A304-A6127C8DEEBE}" srcOrd="0" destOrd="0" presId="urn:microsoft.com/office/officeart/2005/8/layout/default"/>
    <dgm:cxn modelId="{BFB056C2-B470-49C9-A9BB-0F6A0F8573D9}" type="presOf" srcId="{F5A001F4-2CCB-4DF5-89C6-809BA577BD75}" destId="{ED3E570C-8C29-4F2A-8E1E-E5D6A9E852F3}" srcOrd="0" destOrd="0" presId="urn:microsoft.com/office/officeart/2005/8/layout/default"/>
    <dgm:cxn modelId="{04F283D2-F5C1-4570-9048-1A602903EF9C}" srcId="{2373D93B-A245-4838-A93A-E7086FDA1F7C}" destId="{FA981DD1-410D-4F61-B2EC-ECEAE90E8146}" srcOrd="0" destOrd="0" parTransId="{6D7593EC-C928-4991-98BC-FE342822074F}" sibTransId="{632CC913-A082-4267-9925-1330D06FD892}"/>
    <dgm:cxn modelId="{3EDDC7E1-30FE-4A3C-8916-CBFCEE71A3FC}" srcId="{2373D93B-A245-4838-A93A-E7086FDA1F7C}" destId="{8624C878-A948-4B10-9DBC-694DEC74BB90}" srcOrd="5" destOrd="0" parTransId="{D4D29DBB-EABB-45ED-AC7B-BB6BCF4B510A}" sibTransId="{DA52F038-31FA-4C49-9D8D-607A0C27B742}"/>
    <dgm:cxn modelId="{CDDD3CFA-24D7-46C4-88BC-8EEAF949EE1A}" type="presOf" srcId="{85C5D03E-403B-413A-B440-882AF18B6B2D}" destId="{5FE3C46A-1662-4B55-868E-A0918536A65D}" srcOrd="0" destOrd="0" presId="urn:microsoft.com/office/officeart/2005/8/layout/default"/>
    <dgm:cxn modelId="{F86C91FC-4E5E-4EBA-93E0-08CE1D83C79E}" srcId="{2373D93B-A245-4838-A93A-E7086FDA1F7C}" destId="{5C0BF13C-F8A1-4AEE-A947-6956FE914D71}" srcOrd="3" destOrd="0" parTransId="{D5B27BF9-FDA8-4A46-9AA1-95AB65C54E9E}" sibTransId="{15969F00-0C37-48BA-B67D-10D88A9B4F39}"/>
    <dgm:cxn modelId="{FC6BBC12-4D6C-4FE0-B193-569A805B85EC}" type="presParOf" srcId="{D7D34CC7-413F-44D9-BAE3-CBF5060B01BE}" destId="{17203607-466D-49C2-A304-A6127C8DEEBE}" srcOrd="0" destOrd="0" presId="urn:microsoft.com/office/officeart/2005/8/layout/default"/>
    <dgm:cxn modelId="{F559F28C-9A65-43D6-B114-84AC13115828}" type="presParOf" srcId="{D7D34CC7-413F-44D9-BAE3-CBF5060B01BE}" destId="{20127C37-B875-472F-A24E-42078B290E8A}" srcOrd="1" destOrd="0" presId="urn:microsoft.com/office/officeart/2005/8/layout/default"/>
    <dgm:cxn modelId="{09E8E047-0FD8-4D73-9630-2DFCDABECEA3}" type="presParOf" srcId="{D7D34CC7-413F-44D9-BAE3-CBF5060B01BE}" destId="{5FE3C46A-1662-4B55-868E-A0918536A65D}" srcOrd="2" destOrd="0" presId="urn:microsoft.com/office/officeart/2005/8/layout/default"/>
    <dgm:cxn modelId="{DFCA3CE0-8CDA-4237-9B5A-2FF0B5E4046B}" type="presParOf" srcId="{D7D34CC7-413F-44D9-BAE3-CBF5060B01BE}" destId="{82F5FF9F-181F-42D7-8947-358D3D015EB8}" srcOrd="3" destOrd="0" presId="urn:microsoft.com/office/officeart/2005/8/layout/default"/>
    <dgm:cxn modelId="{8D43E5C1-71B9-4B79-9F02-491881708E77}" type="presParOf" srcId="{D7D34CC7-413F-44D9-BAE3-CBF5060B01BE}" destId="{ED3E570C-8C29-4F2A-8E1E-E5D6A9E852F3}" srcOrd="4" destOrd="0" presId="urn:microsoft.com/office/officeart/2005/8/layout/default"/>
    <dgm:cxn modelId="{484286E1-4B2D-4D35-A2C3-5DCD401E7D94}" type="presParOf" srcId="{D7D34CC7-413F-44D9-BAE3-CBF5060B01BE}" destId="{8FD233F6-B0FB-49C6-AFC4-5FB2539F9240}" srcOrd="5" destOrd="0" presId="urn:microsoft.com/office/officeart/2005/8/layout/default"/>
    <dgm:cxn modelId="{73303421-5690-474B-9843-8A4864566747}" type="presParOf" srcId="{D7D34CC7-413F-44D9-BAE3-CBF5060B01BE}" destId="{F8D55292-78BE-4DD7-A058-718F028D9A8A}" srcOrd="6" destOrd="0" presId="urn:microsoft.com/office/officeart/2005/8/layout/default"/>
    <dgm:cxn modelId="{650BEFA1-A0BA-44BD-9159-93501AA31EEF}" type="presParOf" srcId="{D7D34CC7-413F-44D9-BAE3-CBF5060B01BE}" destId="{895DBA92-C329-4893-AD60-00C4BF1194F5}" srcOrd="7" destOrd="0" presId="urn:microsoft.com/office/officeart/2005/8/layout/default"/>
    <dgm:cxn modelId="{53582CFB-3B9C-4B98-B632-14C692E01CB4}" type="presParOf" srcId="{D7D34CC7-413F-44D9-BAE3-CBF5060B01BE}" destId="{7CFADF87-34A3-4869-AA77-2368D31FED16}" srcOrd="8" destOrd="0" presId="urn:microsoft.com/office/officeart/2005/8/layout/default"/>
    <dgm:cxn modelId="{C6C80A0B-9B50-4587-8327-E5F730DAF9BE}" type="presParOf" srcId="{D7D34CC7-413F-44D9-BAE3-CBF5060B01BE}" destId="{190F99AC-9035-409E-A022-6FF7F3B7C29D}" srcOrd="9" destOrd="0" presId="urn:microsoft.com/office/officeart/2005/8/layout/default"/>
    <dgm:cxn modelId="{77DC6AC4-8A7E-4777-A871-2DE41DB1EFDC}" type="presParOf" srcId="{D7D34CC7-413F-44D9-BAE3-CBF5060B01BE}" destId="{73C36483-C712-4190-B938-69C3904A8C43}"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203607-466D-49C2-A304-A6127C8DEEBE}">
      <dsp:nvSpPr>
        <dsp:cNvPr id="0" name=""/>
        <dsp:cNvSpPr/>
      </dsp:nvSpPr>
      <dsp:spPr>
        <a:xfrm>
          <a:off x="0" y="562927"/>
          <a:ext cx="2228849" cy="1337310"/>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64FBA"/>
              </a:solidFill>
              <a:effectLst/>
              <a:latin typeface="Calibri" panose="020F0502020204030204" pitchFamily="34" charset="0"/>
              <a:ea typeface="Times New Roman" panose="02020603050405020304" pitchFamily="18" charset="0"/>
            </a:rPr>
            <a:t>Public Awareness, Education, and Stigma</a:t>
          </a:r>
          <a:endParaRPr lang="en-US" sz="1800" kern="1200" dirty="0">
            <a:solidFill>
              <a:srgbClr val="064FBA"/>
            </a:solidFill>
          </a:endParaRPr>
        </a:p>
      </dsp:txBody>
      <dsp:txXfrm>
        <a:off x="0" y="562927"/>
        <a:ext cx="2228849" cy="1337310"/>
      </dsp:txXfrm>
    </dsp:sp>
    <dsp:sp modelId="{5FE3C46A-1662-4B55-868E-A0918536A65D}">
      <dsp:nvSpPr>
        <dsp:cNvPr id="0" name=""/>
        <dsp:cNvSpPr/>
      </dsp:nvSpPr>
      <dsp:spPr>
        <a:xfrm>
          <a:off x="2451734" y="562927"/>
          <a:ext cx="2228849" cy="1337310"/>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mj-lt"/>
            <a:buNone/>
          </a:pPr>
          <a:r>
            <a:rPr lang="en-US" sz="2000" kern="1200" dirty="0">
              <a:solidFill>
                <a:srgbClr val="064FBA"/>
              </a:solidFill>
              <a:effectLst/>
              <a:latin typeface="Calibri" panose="020F0502020204030204" pitchFamily="34" charset="0"/>
              <a:ea typeface="Times New Roman" panose="02020603050405020304" pitchFamily="18" charset="0"/>
            </a:rPr>
            <a:t>Diagnosis</a:t>
          </a:r>
          <a:endParaRPr lang="en-US" sz="2000" kern="1200" dirty="0">
            <a:solidFill>
              <a:srgbClr val="064FBA"/>
            </a:solidFill>
          </a:endParaRPr>
        </a:p>
      </dsp:txBody>
      <dsp:txXfrm>
        <a:off x="2451734" y="562927"/>
        <a:ext cx="2228849" cy="1337310"/>
      </dsp:txXfrm>
    </dsp:sp>
    <dsp:sp modelId="{ED3E570C-8C29-4F2A-8E1E-E5D6A9E852F3}">
      <dsp:nvSpPr>
        <dsp:cNvPr id="0" name=""/>
        <dsp:cNvSpPr/>
      </dsp:nvSpPr>
      <dsp:spPr>
        <a:xfrm>
          <a:off x="4903469" y="562927"/>
          <a:ext cx="2228849" cy="1337310"/>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mj-lt"/>
            <a:buNone/>
          </a:pPr>
          <a:r>
            <a:rPr lang="en-US" sz="2000" kern="1200" dirty="0">
              <a:solidFill>
                <a:srgbClr val="064FBA"/>
              </a:solidFill>
              <a:effectLst/>
              <a:latin typeface="Calibri" panose="020F0502020204030204" pitchFamily="34" charset="0"/>
              <a:ea typeface="Times New Roman" panose="02020603050405020304" pitchFamily="18" charset="0"/>
            </a:rPr>
            <a:t>Services &amp; Supports</a:t>
          </a:r>
          <a:endParaRPr lang="en-US" sz="2000" kern="1200" dirty="0">
            <a:solidFill>
              <a:srgbClr val="064FBA"/>
            </a:solidFill>
          </a:endParaRPr>
        </a:p>
      </dsp:txBody>
      <dsp:txXfrm>
        <a:off x="4903469" y="562927"/>
        <a:ext cx="2228849" cy="1337310"/>
      </dsp:txXfrm>
    </dsp:sp>
    <dsp:sp modelId="{F8D55292-78BE-4DD7-A058-718F028D9A8A}">
      <dsp:nvSpPr>
        <dsp:cNvPr id="0" name=""/>
        <dsp:cNvSpPr/>
      </dsp:nvSpPr>
      <dsp:spPr>
        <a:xfrm>
          <a:off x="0" y="2123122"/>
          <a:ext cx="2228849" cy="1337310"/>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Font typeface="+mj-lt"/>
            <a:buNone/>
          </a:pPr>
          <a:r>
            <a:rPr lang="en-US" sz="2000" kern="1200" dirty="0">
              <a:solidFill>
                <a:srgbClr val="064FBA"/>
              </a:solidFill>
              <a:effectLst/>
              <a:latin typeface="Calibri" panose="020F0502020204030204" pitchFamily="34" charset="0"/>
              <a:ea typeface="Times New Roman" panose="02020603050405020304" pitchFamily="18" charset="0"/>
            </a:rPr>
            <a:t>Caregivers</a:t>
          </a:r>
          <a:endParaRPr lang="en-US" sz="2000" kern="1200" dirty="0">
            <a:solidFill>
              <a:srgbClr val="064FBA"/>
            </a:solidFill>
          </a:endParaRPr>
        </a:p>
      </dsp:txBody>
      <dsp:txXfrm>
        <a:off x="0" y="2123122"/>
        <a:ext cx="2228849" cy="1337310"/>
      </dsp:txXfrm>
    </dsp:sp>
    <dsp:sp modelId="{7CFADF87-34A3-4869-AA77-2368D31FED16}">
      <dsp:nvSpPr>
        <dsp:cNvPr id="0" name=""/>
        <dsp:cNvSpPr/>
      </dsp:nvSpPr>
      <dsp:spPr>
        <a:xfrm>
          <a:off x="2451735" y="2123122"/>
          <a:ext cx="2228849" cy="1337310"/>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rgbClr val="064FBA"/>
              </a:solidFill>
              <a:effectLst/>
              <a:latin typeface="Calibri" panose="020F0502020204030204" pitchFamily="34" charset="0"/>
              <a:ea typeface="Calibri" panose="020F0502020204030204" pitchFamily="34" charset="0"/>
            </a:rPr>
            <a:t>Finances</a:t>
          </a:r>
          <a:endParaRPr lang="en-US" sz="2000" kern="1200" dirty="0">
            <a:solidFill>
              <a:srgbClr val="064FBA"/>
            </a:solidFill>
          </a:endParaRPr>
        </a:p>
      </dsp:txBody>
      <dsp:txXfrm>
        <a:off x="2451735" y="2123122"/>
        <a:ext cx="2228849" cy="1337310"/>
      </dsp:txXfrm>
    </dsp:sp>
    <dsp:sp modelId="{73C36483-C712-4190-B938-69C3904A8C43}">
      <dsp:nvSpPr>
        <dsp:cNvPr id="0" name=""/>
        <dsp:cNvSpPr/>
      </dsp:nvSpPr>
      <dsp:spPr>
        <a:xfrm>
          <a:off x="4903469" y="2123122"/>
          <a:ext cx="2228849" cy="1337310"/>
        </a:xfrm>
        <a:prstGeom prst="rect">
          <a:avLst/>
        </a:prstGeom>
        <a:solidFill>
          <a:schemeClr val="accent5">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rgbClr val="064FBA"/>
              </a:solidFill>
              <a:effectLst/>
              <a:latin typeface="Calibri" panose="020F0502020204030204" pitchFamily="34" charset="0"/>
              <a:ea typeface="Calibri" panose="020F0502020204030204" pitchFamily="34" charset="0"/>
              <a:cs typeface="+mn-cs"/>
            </a:rPr>
            <a:t>Clinical Trials</a:t>
          </a:r>
        </a:p>
      </dsp:txBody>
      <dsp:txXfrm>
        <a:off x="4903469" y="2123122"/>
        <a:ext cx="2228849" cy="133731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7380BCD5-99EA-4839-A35C-595029302E4B}" type="datetimeFigureOut">
              <a:rPr lang="en-US" smtClean="0"/>
              <a:t>8/9/2022</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17C17A72-7A47-4F30-B8DD-967509305040}" type="slidenum">
              <a:rPr lang="en-US" smtClean="0"/>
              <a:t>‹#›</a:t>
            </a:fld>
            <a:endParaRPr lang="en-US" dirty="0"/>
          </a:p>
        </p:txBody>
      </p:sp>
    </p:spTree>
    <p:extLst>
      <p:ext uri="{BB962C8B-B14F-4D97-AF65-F5344CB8AC3E}">
        <p14:creationId xmlns:p14="http://schemas.microsoft.com/office/powerpoint/2010/main" val="1240570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Footer Placeholder 1"/>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498373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tx1"/>
                </a:solidFill>
                <a:effectLst/>
                <a:latin typeface="Calibri" panose="020F0502020204030204" pitchFamily="34" charset="0"/>
                <a:cs typeface="Calibri" panose="020F0502020204030204" pitchFamily="34" charset="0"/>
              </a:rPr>
              <a:t>Examples of barriers:  “Lack access to screening and diagnosis;” and “n</a:t>
            </a: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 informal/family caregiver options”</a:t>
            </a:r>
          </a:p>
          <a:p>
            <a:pPr marL="171450" indent="-171450">
              <a:buFont typeface="Arial" panose="020B0604020202020204" pitchFamily="34" charset="0"/>
              <a:buChar char="•"/>
            </a:pPr>
            <a:r>
              <a:rPr lang="en-US" dirty="0"/>
              <a:t>Appendix A of this PPT is for Council member reference. You all have a copy.</a:t>
            </a:r>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11</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13778438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stated in our state plan.</a:t>
            </a:r>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12</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1147548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Calibri" panose="020F0502020204030204" pitchFamily="34" charset="0"/>
              </a:rPr>
              <a:t>Responses can be around cultural understanding (or lack of understanding) experienced anywhere, e.g., among healthcare professionals, dementia care professionals, elder service agencies, senior centers, service providers, neighbors, friends, and family - just to name a few.</a:t>
            </a:r>
            <a:endParaRPr lang="en-US" sz="1400" dirty="0">
              <a:solidFill>
                <a:srgbClr val="000000"/>
              </a:solidFill>
              <a:effectLst/>
              <a:latin typeface="Calibri" panose="020F0502020204030204" pitchFamily="34" charset="0"/>
              <a:ea typeface="Calibri" panose="020F0502020204030204" pitchFamily="34" charset="0"/>
            </a:endParaRPr>
          </a:p>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13</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32153268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endParaRPr lang="en-US" dirty="0"/>
          </a:p>
        </p:txBody>
      </p:sp>
      <p:sp>
        <p:nvSpPr>
          <p:cNvPr id="5" name="Slide Number Placeholder 4"/>
          <p:cNvSpPr>
            <a:spLocks noGrp="1"/>
          </p:cNvSpPr>
          <p:nvPr>
            <p:ph type="sldNum" sz="quarter" idx="5"/>
          </p:nvPr>
        </p:nvSpPr>
        <p:spPr/>
        <p:txBody>
          <a:bodyPr/>
          <a:lstStyle/>
          <a:p>
            <a:fld id="{9B3A0E2F-76B9-417E-B0DC-AF868851F63D}" type="slidenum">
              <a:rPr lang="en-US" smtClean="0"/>
              <a:pPr/>
              <a:t>14</a:t>
            </a:fld>
            <a:endParaRPr lang="en-US" dirty="0"/>
          </a:p>
        </p:txBody>
      </p:sp>
    </p:spTree>
    <p:extLst>
      <p:ext uri="{BB962C8B-B14F-4D97-AF65-F5344CB8AC3E}">
        <p14:creationId xmlns:p14="http://schemas.microsoft.com/office/powerpoint/2010/main" val="2006213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Council members may pick and choose which question(s) they would like to respond to.</a:t>
            </a:r>
          </a:p>
        </p:txBody>
      </p:sp>
      <p:sp>
        <p:nvSpPr>
          <p:cNvPr id="4" name="Slide Number Placeholder 3"/>
          <p:cNvSpPr>
            <a:spLocks noGrp="1"/>
          </p:cNvSpPr>
          <p:nvPr>
            <p:ph type="sldNum" sz="quarter" idx="5"/>
          </p:nvPr>
        </p:nvSpPr>
        <p:spPr/>
        <p:txBody>
          <a:bodyPr/>
          <a:lstStyle/>
          <a:p>
            <a:fld id="{17C17A72-7A47-4F30-B8DD-967509305040}" type="slidenum">
              <a:rPr lang="en-US" smtClean="0"/>
              <a:t>15</a:t>
            </a:fld>
            <a:endParaRPr lang="en-US" dirty="0"/>
          </a:p>
        </p:txBody>
      </p:sp>
    </p:spTree>
    <p:extLst>
      <p:ext uri="{BB962C8B-B14F-4D97-AF65-F5344CB8AC3E}">
        <p14:creationId xmlns:p14="http://schemas.microsoft.com/office/powerpoint/2010/main" val="31441051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16</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22311959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17</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22980399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18</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20065994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19</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37189168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22</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3063003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2</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149171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C17A72-7A47-4F30-B8DD-967509305040}" type="slidenum">
              <a:rPr lang="en-US" smtClean="0"/>
              <a:t>26</a:t>
            </a:fld>
            <a:endParaRPr lang="en-US" dirty="0"/>
          </a:p>
        </p:txBody>
      </p:sp>
    </p:spTree>
    <p:extLst>
      <p:ext uri="{BB962C8B-B14F-4D97-AF65-F5344CB8AC3E}">
        <p14:creationId xmlns:p14="http://schemas.microsoft.com/office/powerpoint/2010/main" val="18818920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C17A72-7A47-4F30-B8DD-967509305040}" type="slidenum">
              <a:rPr lang="en-US" smtClean="0"/>
              <a:t>28</a:t>
            </a:fld>
            <a:endParaRPr lang="en-US" dirty="0"/>
          </a:p>
        </p:txBody>
      </p:sp>
    </p:spTree>
    <p:extLst>
      <p:ext uri="{BB962C8B-B14F-4D97-AF65-F5344CB8AC3E}">
        <p14:creationId xmlns:p14="http://schemas.microsoft.com/office/powerpoint/2010/main" val="38729534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8275" y="1173163"/>
            <a:ext cx="4225925" cy="3168650"/>
          </a:xfrm>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32</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14164041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C17A72-7A47-4F30-B8DD-967509305040}" type="slidenum">
              <a:rPr lang="en-US" smtClean="0"/>
              <a:t>33</a:t>
            </a:fld>
            <a:endParaRPr lang="en-US" dirty="0"/>
          </a:p>
        </p:txBody>
      </p:sp>
    </p:spTree>
    <p:extLst>
      <p:ext uri="{BB962C8B-B14F-4D97-AF65-F5344CB8AC3E}">
        <p14:creationId xmlns:p14="http://schemas.microsoft.com/office/powerpoint/2010/main" val="1636817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3</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2165272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4</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722505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defTabSz="942289">
              <a:defRPr/>
            </a:pPr>
            <a:fld id="{9B3A0E2F-76B9-417E-B0DC-AF868851F63D}" type="slidenum">
              <a:rPr lang="en-US">
                <a:solidFill>
                  <a:prstClr val="black"/>
                </a:solidFill>
                <a:latin typeface="Calibri"/>
              </a:rPr>
              <a:pPr defTabSz="942289">
                <a:defRPr/>
              </a:pPr>
              <a:t>5</a:t>
            </a:fld>
            <a:endParaRPr lang="en-US" dirty="0">
              <a:solidFill>
                <a:prstClr val="black"/>
              </a:solidFill>
              <a:latin typeface="Calibri"/>
            </a:endParaRPr>
          </a:p>
        </p:txBody>
      </p:sp>
      <p:sp>
        <p:nvSpPr>
          <p:cNvPr id="6" name="Footer Placeholder 5"/>
          <p:cNvSpPr>
            <a:spLocks noGrp="1"/>
          </p:cNvSpPr>
          <p:nvPr>
            <p:ph type="ftr" sz="quarter" idx="12"/>
          </p:nvPr>
        </p:nvSpPr>
        <p:spPr/>
        <p:txBody>
          <a:bodyPr/>
          <a:lstStyle/>
          <a:p>
            <a:pPr defTabSz="942289">
              <a:defRPr/>
            </a:pPr>
            <a:endParaRPr lang="en-US" dirty="0">
              <a:solidFill>
                <a:prstClr val="black"/>
              </a:solidFill>
              <a:latin typeface="Calibri"/>
            </a:endParaRPr>
          </a:p>
        </p:txBody>
      </p:sp>
    </p:spTree>
    <p:extLst>
      <p:ext uri="{BB962C8B-B14F-4D97-AF65-F5344CB8AC3E}">
        <p14:creationId xmlns:p14="http://schemas.microsoft.com/office/powerpoint/2010/main" val="3757840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17C17A72-7A47-4F30-B8DD-967509305040}" type="slidenum">
              <a:rPr lang="en-US" smtClean="0"/>
              <a:t>7</a:t>
            </a:fld>
            <a:endParaRPr lang="en-US"/>
          </a:p>
        </p:txBody>
      </p:sp>
    </p:spTree>
    <p:extLst>
      <p:ext uri="{BB962C8B-B14F-4D97-AF65-F5344CB8AC3E}">
        <p14:creationId xmlns:p14="http://schemas.microsoft.com/office/powerpoint/2010/main" val="3869449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C17A72-7A47-4F30-B8DD-967509305040}" type="slidenum">
              <a:rPr lang="en-US" smtClean="0"/>
              <a:t>8</a:t>
            </a:fld>
            <a:endParaRPr lang="en-US"/>
          </a:p>
        </p:txBody>
      </p:sp>
    </p:spTree>
    <p:extLst>
      <p:ext uri="{BB962C8B-B14F-4D97-AF65-F5344CB8AC3E}">
        <p14:creationId xmlns:p14="http://schemas.microsoft.com/office/powerpoint/2010/main" val="3144300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C17A72-7A47-4F30-B8DD-967509305040}" type="slidenum">
              <a:rPr lang="en-US" smtClean="0"/>
              <a:t>9</a:t>
            </a:fld>
            <a:endParaRPr lang="en-US"/>
          </a:p>
        </p:txBody>
      </p:sp>
    </p:spTree>
    <p:extLst>
      <p:ext uri="{BB962C8B-B14F-4D97-AF65-F5344CB8AC3E}">
        <p14:creationId xmlns:p14="http://schemas.microsoft.com/office/powerpoint/2010/main" val="1334433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Please review this and send your comments and any suggested changes to Pam MacLeod.  </a:t>
            </a:r>
          </a:p>
          <a:p>
            <a:pPr marL="171450" indent="-171450">
              <a:buFont typeface="Arial" panose="020B0604020202020204" pitchFamily="34" charset="0"/>
              <a:buChar char="•"/>
            </a:pPr>
            <a:r>
              <a:rPr lang="en-US" dirty="0"/>
              <a:t>You will see this again with edits from this council as well as from the EI team.</a:t>
            </a:r>
          </a:p>
        </p:txBody>
      </p:sp>
      <p:sp>
        <p:nvSpPr>
          <p:cNvPr id="4" name="Slide Number Placeholder 3"/>
          <p:cNvSpPr>
            <a:spLocks noGrp="1"/>
          </p:cNvSpPr>
          <p:nvPr>
            <p:ph type="sldNum" sz="quarter" idx="5"/>
          </p:nvPr>
        </p:nvSpPr>
        <p:spPr/>
        <p:txBody>
          <a:bodyPr/>
          <a:lstStyle/>
          <a:p>
            <a:fld id="{17C17A72-7A47-4F30-B8DD-967509305040}" type="slidenum">
              <a:rPr lang="en-US" smtClean="0"/>
              <a:t>10</a:t>
            </a:fld>
            <a:endParaRPr lang="en-US"/>
          </a:p>
        </p:txBody>
      </p:sp>
    </p:spTree>
    <p:extLst>
      <p:ext uri="{BB962C8B-B14F-4D97-AF65-F5344CB8AC3E}">
        <p14:creationId xmlns:p14="http://schemas.microsoft.com/office/powerpoint/2010/main" val="4009709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419151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82740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487589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6F4052EB-EB09-46DE-B1B3-2A4CA324A4D1}" type="datetime1">
              <a:rPr lang="en-US" smtClean="0"/>
              <a:t>8/9/2022</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988496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8987203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937445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77075689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72843417"/>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9477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2185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890859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7415151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214C7751-4AD7-4016-90B9-F69D6F036322}" type="datetime1">
              <a:rPr lang="en-US" smtClean="0"/>
              <a:t>8/9/2022</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a:t>Draft</a:t>
            </a:r>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18519720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p:cSld name="2_Title and Content">
    <p:spTree>
      <p:nvGrpSpPr>
        <p:cNvPr id="1" name="Shape 16"/>
        <p:cNvGrpSpPr/>
        <p:nvPr/>
      </p:nvGrpSpPr>
      <p:grpSpPr>
        <a:xfrm>
          <a:off x="0" y="0"/>
          <a:ext cx="0" cy="0"/>
          <a:chOff x="0" y="0"/>
          <a:chExt cx="0" cy="0"/>
        </a:xfrm>
      </p:grpSpPr>
      <p:sp>
        <p:nvSpPr>
          <p:cNvPr id="17" name="Google Shape;17;p7"/>
          <p:cNvSpPr txBox="1">
            <a:spLocks noGrp="1"/>
          </p:cNvSpPr>
          <p:nvPr>
            <p:ph type="title"/>
          </p:nvPr>
        </p:nvSpPr>
        <p:spPr>
          <a:xfrm>
            <a:off x="736600" y="109538"/>
            <a:ext cx="5664200" cy="762000"/>
          </a:xfrm>
          <a:prstGeom prst="rect">
            <a:avLst/>
          </a:prstGeom>
          <a:noFill/>
          <a:ln>
            <a:noFill/>
          </a:ln>
        </p:spPr>
        <p:txBody>
          <a:bodyPr spcFirstLastPara="1" wrap="square" lIns="91425" tIns="45700" rIns="91425" bIns="45700" anchor="b" anchorCtr="0">
            <a:noAutofit/>
          </a:bodyPr>
          <a:lstStyle>
            <a:lvl1pPr lvl="0" algn="l">
              <a:spcBef>
                <a:spcPts val="360"/>
              </a:spcBef>
              <a:spcAft>
                <a:spcPts val="0"/>
              </a:spcAft>
              <a:buSzPts val="1400"/>
              <a:buNone/>
              <a:defRPr>
                <a:latin typeface="Calibri"/>
                <a:ea typeface="Calibri"/>
                <a:cs typeface="Calibri"/>
                <a:sym typeface="Calibri"/>
              </a:defRPr>
            </a:lvl1pPr>
            <a:lvl2pPr lvl="1" algn="l">
              <a:spcBef>
                <a:spcPts val="270"/>
              </a:spcBef>
              <a:spcAft>
                <a:spcPts val="0"/>
              </a:spcAft>
              <a:buSzPts val="1400"/>
              <a:buNone/>
              <a:defRPr/>
            </a:lvl2pPr>
            <a:lvl3pPr lvl="2" algn="l">
              <a:spcBef>
                <a:spcPts val="270"/>
              </a:spcBef>
              <a:spcAft>
                <a:spcPts val="0"/>
              </a:spcAft>
              <a:buSzPts val="1400"/>
              <a:buNone/>
              <a:defRPr/>
            </a:lvl3pPr>
            <a:lvl4pPr lvl="3" algn="l">
              <a:spcBef>
                <a:spcPts val="270"/>
              </a:spcBef>
              <a:spcAft>
                <a:spcPts val="0"/>
              </a:spcAft>
              <a:buSzPts val="1400"/>
              <a:buNone/>
              <a:defRPr/>
            </a:lvl4pPr>
            <a:lvl5pPr lvl="4" algn="l">
              <a:spcBef>
                <a:spcPts val="270"/>
              </a:spcBef>
              <a:spcAft>
                <a:spcPts val="0"/>
              </a:spcAft>
              <a:buSzPts val="1400"/>
              <a:buNone/>
              <a:defRPr/>
            </a:lvl5pPr>
            <a:lvl6pPr lvl="5" algn="l">
              <a:spcBef>
                <a:spcPts val="270"/>
              </a:spcBef>
              <a:spcAft>
                <a:spcPts val="0"/>
              </a:spcAft>
              <a:buSzPts val="1400"/>
              <a:buNone/>
              <a:defRPr/>
            </a:lvl6pPr>
            <a:lvl7pPr lvl="6" algn="l">
              <a:spcBef>
                <a:spcPts val="270"/>
              </a:spcBef>
              <a:spcAft>
                <a:spcPts val="0"/>
              </a:spcAft>
              <a:buSzPts val="1400"/>
              <a:buNone/>
              <a:defRPr/>
            </a:lvl7pPr>
            <a:lvl8pPr lvl="7" algn="l">
              <a:spcBef>
                <a:spcPts val="270"/>
              </a:spcBef>
              <a:spcAft>
                <a:spcPts val="0"/>
              </a:spcAft>
              <a:buSzPts val="1400"/>
              <a:buNone/>
              <a:defRPr/>
            </a:lvl8pPr>
            <a:lvl9pPr lvl="8" algn="l">
              <a:spcBef>
                <a:spcPts val="270"/>
              </a:spcBef>
              <a:spcAft>
                <a:spcPts val="0"/>
              </a:spcAft>
              <a:buSzPts val="1400"/>
              <a:buNone/>
              <a:defRPr/>
            </a:lvl9pPr>
          </a:lstStyle>
          <a:p>
            <a:endParaRPr/>
          </a:p>
        </p:txBody>
      </p:sp>
      <p:sp>
        <p:nvSpPr>
          <p:cNvPr id="18" name="Google Shape;18;p7"/>
          <p:cNvSpPr txBox="1">
            <a:spLocks noGrp="1"/>
          </p:cNvSpPr>
          <p:nvPr>
            <p:ph type="body" idx="1"/>
          </p:nvPr>
        </p:nvSpPr>
        <p:spPr>
          <a:xfrm>
            <a:off x="533400" y="1939160"/>
            <a:ext cx="8077200" cy="4461641"/>
          </a:xfrm>
          <a:prstGeom prst="rect">
            <a:avLst/>
          </a:prstGeom>
          <a:noFill/>
          <a:ln>
            <a:noFill/>
          </a:ln>
        </p:spPr>
        <p:txBody>
          <a:bodyPr spcFirstLastPara="1" wrap="square" lIns="45700" tIns="46025" rIns="45700" bIns="46025" anchor="t" anchorCtr="0">
            <a:noAutofit/>
          </a:bodyPr>
          <a:lstStyle>
            <a:lvl1pPr marL="342900" lvl="0" indent="-262890" algn="l">
              <a:spcBef>
                <a:spcPts val="0"/>
              </a:spcBef>
              <a:spcAft>
                <a:spcPts val="0"/>
              </a:spcAft>
              <a:buClr>
                <a:schemeClr val="dk1"/>
              </a:buClr>
              <a:buSzPts val="1920"/>
              <a:buChar char="■"/>
              <a:defRPr sz="1800">
                <a:solidFill>
                  <a:schemeClr val="dk1"/>
                </a:solidFill>
              </a:defRPr>
            </a:lvl1pPr>
            <a:lvl2pPr marL="685800" lvl="1" indent="-302895" algn="l">
              <a:spcBef>
                <a:spcPts val="900"/>
              </a:spcBef>
              <a:spcAft>
                <a:spcPts val="0"/>
              </a:spcAft>
              <a:buClr>
                <a:schemeClr val="dk1"/>
              </a:buClr>
              <a:buSzPts val="2760"/>
              <a:buFont typeface="Arial"/>
              <a:buChar char="•"/>
              <a:defRPr sz="1800">
                <a:solidFill>
                  <a:schemeClr val="dk1"/>
                </a:solidFill>
              </a:defRPr>
            </a:lvl2pPr>
            <a:lvl3pPr marL="1028700" lvl="2" indent="-171450" algn="l">
              <a:lnSpc>
                <a:spcPct val="90000"/>
              </a:lnSpc>
              <a:spcBef>
                <a:spcPts val="900"/>
              </a:spcBef>
              <a:spcAft>
                <a:spcPts val="0"/>
              </a:spcAft>
              <a:buSzPts val="1800"/>
              <a:buFont typeface="Arial"/>
              <a:buNone/>
              <a:defRPr/>
            </a:lvl3pPr>
            <a:lvl4pPr marL="1371600" lvl="3" indent="-257175" algn="l">
              <a:spcBef>
                <a:spcPts val="0"/>
              </a:spcBef>
              <a:spcAft>
                <a:spcPts val="0"/>
              </a:spcAft>
              <a:buSzPts val="1800"/>
              <a:buChar char="⎯"/>
              <a:defRPr/>
            </a:lvl4pPr>
            <a:lvl5pPr marL="1714500" lvl="4" indent="-257175" algn="l">
              <a:spcBef>
                <a:spcPts val="900"/>
              </a:spcBef>
              <a:spcAft>
                <a:spcPts val="0"/>
              </a:spcAft>
              <a:buSzPts val="1800"/>
              <a:buChar char="–"/>
              <a:defRPr/>
            </a:lvl5pPr>
            <a:lvl6pPr marL="2057400" lvl="5" indent="-257175" algn="l">
              <a:lnSpc>
                <a:spcPct val="90000"/>
              </a:lnSpc>
              <a:spcBef>
                <a:spcPts val="900"/>
              </a:spcBef>
              <a:spcAft>
                <a:spcPts val="0"/>
              </a:spcAft>
              <a:buSzPts val="1800"/>
              <a:buChar char="–"/>
              <a:defRPr/>
            </a:lvl6pPr>
            <a:lvl7pPr marL="2400300" lvl="6" indent="-257175" algn="l">
              <a:lnSpc>
                <a:spcPct val="90000"/>
              </a:lnSpc>
              <a:spcBef>
                <a:spcPts val="338"/>
              </a:spcBef>
              <a:spcAft>
                <a:spcPts val="0"/>
              </a:spcAft>
              <a:buSzPts val="1800"/>
              <a:buChar char="–"/>
              <a:defRPr/>
            </a:lvl7pPr>
            <a:lvl8pPr marL="2743200" lvl="7" indent="-257175" algn="l">
              <a:lnSpc>
                <a:spcPct val="90000"/>
              </a:lnSpc>
              <a:spcBef>
                <a:spcPts val="338"/>
              </a:spcBef>
              <a:spcAft>
                <a:spcPts val="0"/>
              </a:spcAft>
              <a:buSzPts val="1800"/>
              <a:buChar char="–"/>
              <a:defRPr/>
            </a:lvl8pPr>
            <a:lvl9pPr marL="3086100" lvl="8" indent="-257175" algn="l">
              <a:lnSpc>
                <a:spcPct val="90000"/>
              </a:lnSpc>
              <a:spcBef>
                <a:spcPts val="338"/>
              </a:spcBef>
              <a:spcAft>
                <a:spcPts val="0"/>
              </a:spcAft>
              <a:buSzPts val="1800"/>
              <a:buChar char="–"/>
              <a:defRPr/>
            </a:lvl9pPr>
          </a:lstStyle>
          <a:p>
            <a:endParaRPr/>
          </a:p>
        </p:txBody>
      </p:sp>
    </p:spTree>
    <p:extLst>
      <p:ext uri="{BB962C8B-B14F-4D97-AF65-F5344CB8AC3E}">
        <p14:creationId xmlns:p14="http://schemas.microsoft.com/office/powerpoint/2010/main" val="20914741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4933116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3205483"/>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1674501347"/>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4541341"/>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31044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82845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2642072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2327636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1627610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371669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3115383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3809649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91EBC43-3397-4789-BD95-C046A6C09390}" type="datetimeFigureOut">
              <a:rPr lang="en-US" smtClean="0"/>
              <a:t>8/9/2022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7FC8AFD-670D-4EE3-963C-AC4C78C4502B}" type="slidenum">
              <a:rPr lang="en-US" smtClean="0"/>
              <a:t>‹#›</a:t>
            </a:fld>
            <a:endParaRPr lang="en-US" dirty="0"/>
          </a:p>
        </p:txBody>
      </p:sp>
    </p:spTree>
    <p:extLst>
      <p:ext uri="{BB962C8B-B14F-4D97-AF65-F5344CB8AC3E}">
        <p14:creationId xmlns:p14="http://schemas.microsoft.com/office/powerpoint/2010/main" val="3425998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ags" Target="../tags/tag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ags" Target="../tags/tag1.xml"/><Relationship Id="rId5" Type="http://schemas.openxmlformats.org/officeDocument/2006/relationships/slideLayout" Target="../slideLayouts/slideLayout17.xml"/><Relationship Id="rId10"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tags" Target="../tags/tag3.xml"/><Relationship Id="rId3" Type="http://schemas.openxmlformats.org/officeDocument/2006/relationships/slideLayout" Target="../slideLayouts/slideLayout24.xml"/><Relationship Id="rId7"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image" Target="../media/image2.png"/><Relationship Id="rId5" Type="http://schemas.openxmlformats.org/officeDocument/2006/relationships/slideLayout" Target="../slideLayouts/slideLayout26.xml"/><Relationship Id="rId10" Type="http://schemas.openxmlformats.org/officeDocument/2006/relationships/image" Target="../media/image1.jpeg"/><Relationship Id="rId4" Type="http://schemas.openxmlformats.org/officeDocument/2006/relationships/slideLayout" Target="../slideLayouts/slideLayout25.xml"/><Relationship Id="rId9" Type="http://schemas.openxmlformats.org/officeDocument/2006/relationships/tags" Target="../tags/tag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1EBC43-3397-4789-BD95-C046A6C09390}" type="datetimeFigureOut">
              <a:rPr lang="en-US" smtClean="0"/>
              <a:t>8/9/2022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FC8AFD-670D-4EE3-963C-AC4C78C4502B}" type="slidenum">
              <a:rPr lang="en-US" smtClean="0"/>
              <a:t>‹#›</a:t>
            </a:fld>
            <a:endParaRPr lang="en-US" dirty="0"/>
          </a:p>
        </p:txBody>
      </p:sp>
    </p:spTree>
    <p:extLst>
      <p:ext uri="{BB962C8B-B14F-4D97-AF65-F5344CB8AC3E}">
        <p14:creationId xmlns:p14="http://schemas.microsoft.com/office/powerpoint/2010/main" val="2863089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3"/>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4">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11"/>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2"/>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2963606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1" r:id="rId7"/>
    <p:sldLayoutId id="2147483691" r:id="rId8"/>
    <p:sldLayoutId id="2147483692" r:id="rId9"/>
  </p:sldLayoutIdLst>
  <p:transition/>
  <p:hf sldNum="0"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0"/>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1">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8"/>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9"/>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1606345318"/>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8" Type="http://schemas.openxmlformats.org/officeDocument/2006/relationships/hyperlink" Target="https://www.diverseelders.org/wp-content/uploads/2017/10/NAPCA954-ActionBrief_Service-5.pdf" TargetMode="External"/><Relationship Id="rId13" Type="http://schemas.openxmlformats.org/officeDocument/2006/relationships/hyperlink" Target="https://www.alz.org/national/documents/aoagrant_kits_his.pdf" TargetMode="External"/><Relationship Id="rId3" Type="http://schemas.openxmlformats.org/officeDocument/2006/relationships/hyperlink" Target="https://alz-journals.onlinelibrary.wiley.com/doi/10.1002/alz.12328" TargetMode="External"/><Relationship Id="rId7" Type="http://schemas.openxmlformats.org/officeDocument/2006/relationships/hyperlink" Target="https://www.diverseelders.org/wp-content/uploads/2018/08/lgbt-dementia-issues-brief.pdf" TargetMode="External"/><Relationship Id="rId12" Type="http://schemas.openxmlformats.org/officeDocument/2006/relationships/hyperlink" Target="https://health.ucdavis.edu/health-news/newsroom/attacking-cultural-trauma-and-dementia-among-vietnamese-immigrants/2018/08" TargetMode="External"/><Relationship Id="rId2" Type="http://schemas.openxmlformats.org/officeDocument/2006/relationships/hyperlink" Target="https://www.alz.org/media/wi/documents/Day-2-Keynote-1-Yarissa-Reyes-DEI-in-Alzheimers-and-Dementia.pdf" TargetMode="External"/><Relationship Id="rId1" Type="http://schemas.openxmlformats.org/officeDocument/2006/relationships/slideLayout" Target="../slideLayouts/slideLayout13.xml"/><Relationship Id="rId6" Type="http://schemas.openxmlformats.org/officeDocument/2006/relationships/hyperlink" Target="https://milkeninstitute.org/sites/default/files/2021-04/Better%20Brain%20Health_Final.pdf" TargetMode="External"/><Relationship Id="rId11" Type="http://schemas.openxmlformats.org/officeDocument/2006/relationships/hyperlink" Target="https://www.alzheimersblog.org/2020/11/23/supporting-native-american-elders-living-with-dementia/" TargetMode="External"/><Relationship Id="rId5" Type="http://schemas.openxmlformats.org/officeDocument/2006/relationships/hyperlink" Target="https://mn.gov/board-on-aging/about-us/deia/" TargetMode="External"/><Relationship Id="rId10" Type="http://schemas.openxmlformats.org/officeDocument/2006/relationships/hyperlink" Target="https://www.ruralhealthinfo.org/rural-monitor/dementia/" TargetMode="External"/><Relationship Id="rId4" Type="http://schemas.openxmlformats.org/officeDocument/2006/relationships/hyperlink" Target="https://www.alzsd.org/diversity-equity-inclusion/#:~:text=Alzheimer%E2%80%99s%20San%20Diego%20is%20a%20safe%20and%20inclusive,are%20put%20into%20practice.%20The%20Plan%20%26%20Goals" TargetMode="External"/><Relationship Id="rId9" Type="http://schemas.openxmlformats.org/officeDocument/2006/relationships/hyperlink" Target="https://shriver.umassmed.edu/programs/cdder/aging_idd_education/dementia-and-idd/" TargetMode="External"/><Relationship Id="rId14" Type="http://schemas.openxmlformats.org/officeDocument/2006/relationships/hyperlink" Target="https://www.biogen.com/content/dam/corporate/en_us/images/biogenrefresh/Alzheimers/PDFs/Biogen-Perspectives-Piece-Engaging-Communities-Session4.pdf"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www.diverseelders.org/wp-content/uploads/2020/10/What-Providers-Should-Know-About-Southeast-Asian-American-Family-Caregivers-May-2020.pdf" TargetMode="External"/><Relationship Id="rId3" Type="http://schemas.openxmlformats.org/officeDocument/2006/relationships/hyperlink" Target="https://www.diverseelders.org/wp-content/uploads/2020/10/What-Providers-Should-Know-About-African-American-Family-Caregivers-May-2020.pdf" TargetMode="External"/><Relationship Id="rId7" Type="http://schemas.openxmlformats.org/officeDocument/2006/relationships/hyperlink" Target="https://www.diverseelders.org/wp-content/uploads/2020/10/What-Providers-Should-Know-About-LGBT-Family-Caregivers-May-2020.pdf" TargetMode="External"/><Relationship Id="rId2" Type="http://schemas.openxmlformats.org/officeDocument/2006/relationships/hyperlink" Target="https://diverseelders.org/" TargetMode="External"/><Relationship Id="rId1" Type="http://schemas.openxmlformats.org/officeDocument/2006/relationships/slideLayout" Target="../slideLayouts/slideLayout13.xml"/><Relationship Id="rId6" Type="http://schemas.openxmlformats.org/officeDocument/2006/relationships/hyperlink" Target="https://www.diverseelders.org/wp-content/uploads/2020/10/What-Providers-Should-Know-About-Hispanic-Family-Caregivers-May-2020.pdf" TargetMode="External"/><Relationship Id="rId5" Type="http://schemas.openxmlformats.org/officeDocument/2006/relationships/hyperlink" Target="https://www.diverseelders.org/wp-content/uploads/2020/10/What-Providers-Should-Know-About-AAPI-Family-Caregivers-May-2020.pdf" TargetMode="External"/><Relationship Id="rId4" Type="http://schemas.openxmlformats.org/officeDocument/2006/relationships/hyperlink" Target="https://www.diverseelders.org/wp-content/uploads/2020/10/What-Providers-Should-Know-About-American-Indian-Family-Caregivers-May-2020.pdf"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1.xml"/><Relationship Id="rId1" Type="http://schemas.openxmlformats.org/officeDocument/2006/relationships/slideLayout" Target="../slideLayouts/slideLayout2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1.xml"/></Relationships>
</file>

<file path=ppt/slides/_rels/slide3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3.xml"/><Relationship Id="rId1" Type="http://schemas.openxmlformats.org/officeDocument/2006/relationships/slideLayout" Target="../slideLayouts/slideLayout14.xml"/><Relationship Id="rId4" Type="http://schemas.openxmlformats.org/officeDocument/2006/relationships/image" Target="../media/image13.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hyperlink" Target="https://www.merriam-webster.com/dictionary/heterogeneous"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hyperlink" Target="https://www.aecf.org/resources/race-equity-and-inclusion-action-guide" TargetMode="External"/><Relationship Id="rId5" Type="http://schemas.openxmlformats.org/officeDocument/2006/relationships/hyperlink" Target="https://www.mentalfloss.com/article/625404/equity-vs-equality-what-is-the-difference" TargetMode="External"/><Relationship Id="rId4" Type="http://schemas.openxmlformats.org/officeDocument/2006/relationships/hyperlink" Target="https://www.hud.gov/program_offices/administration/admabout/diversity_inclusion/definition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datausa.io/profile/geo/massachusetts#demographics" TargetMode="Externa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4.xml"/><Relationship Id="rId4" Type="http://schemas.openxmlformats.org/officeDocument/2006/relationships/hyperlink" Target="https://www.biogen.com/content/dam/corporate/en_us/pdfs/all-PDFs/DEI/Biogen-DEI-Report-2021.pdf"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69526"/>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313928" y="1192161"/>
            <a:ext cx="6553200" cy="626806"/>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FFFF"/>
                </a:solidFill>
                <a:latin typeface="Calibri" pitchFamily="34" charset="0"/>
              </a:rPr>
              <a:t>Advisory Council on Alzheimer’s Disease and All Other Dementias </a:t>
            </a:r>
          </a:p>
        </p:txBody>
      </p:sp>
      <p:pic>
        <p:nvPicPr>
          <p:cNvPr id="31747" name="Picture 4"/>
          <p:cNvPicPr>
            <a:picLocks noChangeAspect="1" noChangeArrowheads="1"/>
          </p:cNvPicPr>
          <p:nvPr/>
        </p:nvPicPr>
        <p:blipFill>
          <a:blip r:embed="rId3"/>
          <a:srcRect/>
          <a:stretch>
            <a:fillRect/>
          </a:stretch>
        </p:blipFill>
        <p:spPr bwMode="auto">
          <a:xfrm>
            <a:off x="7053236" y="634181"/>
            <a:ext cx="1487488" cy="1543050"/>
          </a:xfrm>
          <a:prstGeom prst="rect">
            <a:avLst/>
          </a:prstGeom>
          <a:noFill/>
          <a:ln w="9525">
            <a:noFill/>
            <a:miter lim="800000"/>
            <a:headEnd/>
            <a:tailEnd/>
          </a:ln>
        </p:spPr>
      </p:pic>
      <p:sp>
        <p:nvSpPr>
          <p:cNvPr id="10" name="TextBox 9"/>
          <p:cNvSpPr txBox="1"/>
          <p:nvPr/>
        </p:nvSpPr>
        <p:spPr>
          <a:xfrm>
            <a:off x="203200" y="3900731"/>
            <a:ext cx="8737600" cy="2062103"/>
          </a:xfrm>
          <a:prstGeom prst="rect">
            <a:avLst/>
          </a:prstGeom>
          <a:noFill/>
        </p:spPr>
        <p:txBody>
          <a:bodyPr>
            <a:spAutoFit/>
          </a:bodyPr>
          <a:lstStyle/>
          <a:p>
            <a:pPr algn="r" fontAlgn="base">
              <a:spcBef>
                <a:spcPct val="0"/>
              </a:spcBef>
              <a:spcAft>
                <a:spcPct val="0"/>
              </a:spcAft>
              <a:defRPr/>
            </a:pPr>
            <a:r>
              <a:rPr lang="en-US" sz="2400" b="1" dirty="0">
                <a:solidFill>
                  <a:srgbClr val="003366"/>
                </a:solidFill>
                <a:latin typeface="Calibri" panose="020F0502020204030204" pitchFamily="34" charset="0"/>
              </a:rPr>
              <a:t>Executive Office of Elder Affairs</a:t>
            </a:r>
          </a:p>
          <a:p>
            <a:pPr algn="r" fontAlgn="base">
              <a:spcBef>
                <a:spcPct val="0"/>
              </a:spcBef>
              <a:spcAft>
                <a:spcPct val="0"/>
              </a:spcAft>
              <a:defRPr/>
            </a:pPr>
            <a:r>
              <a:rPr lang="en-US" sz="2400" b="1" dirty="0">
                <a:solidFill>
                  <a:srgbClr val="003366"/>
                </a:solidFill>
                <a:latin typeface="Calibri" panose="020F0502020204030204" pitchFamily="34" charset="0"/>
              </a:rPr>
              <a:t>Elizabeth Chen, Secretary</a:t>
            </a:r>
          </a:p>
          <a:p>
            <a:pPr algn="r" fontAlgn="base">
              <a:spcBef>
                <a:spcPct val="0"/>
              </a:spcBef>
              <a:spcAft>
                <a:spcPct val="0"/>
              </a:spcAft>
              <a:defRPr/>
            </a:pPr>
            <a:endParaRPr lang="en-US" sz="2000" b="1" i="1" dirty="0">
              <a:solidFill>
                <a:srgbClr val="003366"/>
              </a:solidFill>
              <a:latin typeface="Calibri" panose="020F0502020204030204" pitchFamily="34" charset="0"/>
            </a:endParaRPr>
          </a:p>
          <a:p>
            <a:pPr algn="r" fontAlgn="base">
              <a:spcBef>
                <a:spcPct val="0"/>
              </a:spcBef>
              <a:spcAft>
                <a:spcPct val="0"/>
              </a:spcAft>
              <a:defRPr/>
            </a:pPr>
            <a:r>
              <a:rPr lang="en-US" sz="2000" b="1" dirty="0">
                <a:solidFill>
                  <a:srgbClr val="003366"/>
                </a:solidFill>
                <a:latin typeface="Calibri" pitchFamily="34" charset="0"/>
              </a:rPr>
              <a:t>August 16, 2022</a:t>
            </a:r>
          </a:p>
          <a:p>
            <a:pPr algn="r" fontAlgn="base">
              <a:spcBef>
                <a:spcPct val="0"/>
              </a:spcBef>
              <a:spcAft>
                <a:spcPct val="0"/>
              </a:spcAft>
              <a:defRPr/>
            </a:pPr>
            <a:r>
              <a:rPr lang="en-US" sz="2000" b="1" dirty="0">
                <a:solidFill>
                  <a:srgbClr val="003366"/>
                </a:solidFill>
                <a:latin typeface="Calibri" pitchFamily="34" charset="0"/>
              </a:rPr>
              <a:t>3:00-5:00 pm</a:t>
            </a:r>
          </a:p>
          <a:p>
            <a:pPr algn="r" fontAlgn="base">
              <a:spcBef>
                <a:spcPct val="0"/>
              </a:spcBef>
              <a:spcAft>
                <a:spcPct val="0"/>
              </a:spcAft>
              <a:defRPr/>
            </a:pPr>
            <a:r>
              <a:rPr lang="en-US" sz="2000" b="1" dirty="0">
                <a:solidFill>
                  <a:srgbClr val="003366"/>
                </a:solidFill>
                <a:latin typeface="Calibri" pitchFamily="34" charset="0"/>
              </a:rPr>
              <a:t>Video Conference</a:t>
            </a:r>
          </a:p>
        </p:txBody>
      </p:sp>
      <p:sp>
        <p:nvSpPr>
          <p:cNvPr id="2" name="Rectangle 1"/>
          <p:cNvSpPr/>
          <p:nvPr/>
        </p:nvSpPr>
        <p:spPr bwMode="auto">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Date Placeholder 2"/>
          <p:cNvSpPr>
            <a:spLocks noGrp="1"/>
          </p:cNvSpPr>
          <p:nvPr>
            <p:ph type="dt" sz="half" idx="10"/>
          </p:nvPr>
        </p:nvSpPr>
        <p:spPr/>
        <p:txBody>
          <a:bodyPr/>
          <a:lstStyle/>
          <a:p>
            <a:pPr fontAlgn="base">
              <a:spcAft>
                <a:spcPct val="0"/>
              </a:spcAft>
              <a:defRPr/>
            </a:pPr>
            <a:fld id="{A001941D-D565-49DC-B324-0C0E3E630F9B}" type="datetime1">
              <a:rPr lang="en-US" smtClean="0"/>
              <a:t>8/9/2022</a:t>
            </a:fld>
            <a:endParaRPr lang="en-US" dirty="0"/>
          </a:p>
        </p:txBody>
      </p:sp>
    </p:spTree>
    <p:extLst>
      <p:ext uri="{BB962C8B-B14F-4D97-AF65-F5344CB8AC3E}">
        <p14:creationId xmlns:p14="http://schemas.microsoft.com/office/powerpoint/2010/main" val="1722369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8EA94-DAE5-443D-A72D-E275C6A0665E}"/>
              </a:ext>
            </a:extLst>
          </p:cNvPr>
          <p:cNvSpPr>
            <a:spLocks noGrp="1"/>
          </p:cNvSpPr>
          <p:nvPr>
            <p:ph type="title"/>
          </p:nvPr>
        </p:nvSpPr>
        <p:spPr>
          <a:xfrm>
            <a:off x="812441" y="109538"/>
            <a:ext cx="6384772" cy="762000"/>
          </a:xfrm>
        </p:spPr>
        <p:txBody>
          <a:bodyPr/>
          <a:lstStyle/>
          <a:p>
            <a:r>
              <a:rPr lang="en-US" sz="2200" dirty="0"/>
              <a:t>Vision and Pledge to Promote DEI</a:t>
            </a:r>
            <a:endParaRPr lang="en-US" sz="2200" dirty="0">
              <a:solidFill>
                <a:srgbClr val="FF0000"/>
              </a:solidFill>
              <a:highlight>
                <a:srgbClr val="FFFF00"/>
              </a:highlight>
            </a:endParaRPr>
          </a:p>
        </p:txBody>
      </p:sp>
      <p:sp>
        <p:nvSpPr>
          <p:cNvPr id="6" name="TextBox 5">
            <a:extLst>
              <a:ext uri="{FF2B5EF4-FFF2-40B4-BE49-F238E27FC236}">
                <a16:creationId xmlns:a16="http://schemas.microsoft.com/office/drawing/2014/main" id="{2E48FB89-7857-4A79-8138-5E66E148775C}"/>
              </a:ext>
            </a:extLst>
          </p:cNvPr>
          <p:cNvSpPr txBox="1"/>
          <p:nvPr/>
        </p:nvSpPr>
        <p:spPr>
          <a:xfrm>
            <a:off x="204659" y="1019022"/>
            <a:ext cx="8734682" cy="5541197"/>
          </a:xfrm>
          <a:prstGeom prst="rect">
            <a:avLst/>
          </a:prstGeom>
          <a:noFill/>
        </p:spPr>
        <p:txBody>
          <a:bodyPr wrap="square">
            <a:spAutoFit/>
          </a:bodyPr>
          <a:lstStyle/>
          <a:p>
            <a:pPr marL="0" marR="0">
              <a:lnSpc>
                <a:spcPct val="107000"/>
              </a:lnSpc>
              <a:spcBef>
                <a:spcPts val="0"/>
              </a:spcBef>
              <a:spcAft>
                <a:spcPts val="8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VISION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The </a:t>
            </a:r>
            <a:r>
              <a:rPr lang="en-US" sz="1600" i="1" dirty="0">
                <a:effectLst/>
                <a:latin typeface="Calibri" panose="020F0502020204030204" pitchFamily="34" charset="0"/>
                <a:ea typeface="Calibri" panose="020F0502020204030204" pitchFamily="34" charset="0"/>
                <a:cs typeface="Times New Roman" panose="02020603050405020304" pitchFamily="18" charset="0"/>
              </a:rPr>
              <a:t>Massachusetts Advisory Council on Alzheimer's Disease and All Other Dementias </a:t>
            </a:r>
            <a:r>
              <a:rPr lang="en-US" sz="1600" dirty="0">
                <a:effectLst/>
                <a:latin typeface="Calibri" panose="020F0502020204030204" pitchFamily="34" charset="0"/>
                <a:ea typeface="Calibri" panose="020F0502020204030204" pitchFamily="34" charset="0"/>
                <a:cs typeface="Times New Roman" panose="02020603050405020304" pitchFamily="18" charset="0"/>
              </a:rPr>
              <a:t>envisions a Commonwealth that reflects the communities we serve and values and benefits all people affected by dementia equally — one that addresses cultural, economic, environmental, and other societal barriers. We recognize and value the lived experience of all Massachusetts residents affected by dementia and strive for equitable outcomes for all.</a:t>
            </a:r>
          </a:p>
          <a:p>
            <a:pPr marL="0" marR="0">
              <a:lnSpc>
                <a:spcPct val="107000"/>
              </a:lnSpc>
              <a:spcBef>
                <a:spcPts val="0"/>
              </a:spcBef>
              <a:spcAft>
                <a:spcPts val="800"/>
              </a:spcAft>
            </a:pPr>
            <a:r>
              <a:rPr lang="en-US" sz="1600" b="1" dirty="0">
                <a:effectLst/>
                <a:latin typeface="Calibri" panose="020F0502020204030204" pitchFamily="34" charset="0"/>
                <a:ea typeface="Calibri" panose="020F0502020204030204" pitchFamily="34" charset="0"/>
                <a:cs typeface="Times New Roman" panose="02020603050405020304" pitchFamily="18" charset="0"/>
              </a:rPr>
              <a:t>PLEDGE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effectLst/>
                <a:latin typeface="Calibri" panose="020F0502020204030204" pitchFamily="34" charset="0"/>
                <a:ea typeface="Calibri" panose="020F0502020204030204" pitchFamily="34" charset="0"/>
                <a:cs typeface="Times New Roman" panose="02020603050405020304" pitchFamily="18" charset="0"/>
              </a:rPr>
              <a:t>As we work to achieve our goals, we pledge to:</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Build and cultivate a culture of diversity, equity, and inclusion among all individuals working to advance the Council’s goals including the Council, its workgroups, focus groups, and other partners.</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Listen to, learn from, respect, and value diverse life experiences and perspectives including the experiences of those disproportionally affected by societal barriers to dementia research, care, services, support, and decision-making.</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Highlight and address inequities as we develop policy recommendations, programs, and resources for individuals and families affected by dementia and hold ourselves accountable for successes and failures.</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600" dirty="0">
                <a:effectLst/>
                <a:latin typeface="Calibri" panose="020F0502020204030204" pitchFamily="34" charset="0"/>
                <a:ea typeface="Calibri" panose="020F0502020204030204" pitchFamily="34" charset="0"/>
                <a:cs typeface="Times New Roman" panose="02020603050405020304" pitchFamily="18" charset="0"/>
              </a:rPr>
              <a:t>Commit to residents affected by dementia that they will receive the support, services, and care needed to live healthy and meaningful lives.</a:t>
            </a:r>
          </a:p>
        </p:txBody>
      </p:sp>
      <p:sp>
        <p:nvSpPr>
          <p:cNvPr id="7" name="TextBox 6">
            <a:extLst>
              <a:ext uri="{FF2B5EF4-FFF2-40B4-BE49-F238E27FC236}">
                <a16:creationId xmlns:a16="http://schemas.microsoft.com/office/drawing/2014/main" id="{E5F9539F-2424-448F-9BA1-11236BA9D16D}"/>
              </a:ext>
            </a:extLst>
          </p:cNvPr>
          <p:cNvSpPr txBox="1"/>
          <p:nvPr/>
        </p:nvSpPr>
        <p:spPr>
          <a:xfrm>
            <a:off x="6166162" y="871538"/>
            <a:ext cx="1031051" cy="461665"/>
          </a:xfrm>
          <a:prstGeom prst="rect">
            <a:avLst/>
          </a:prstGeom>
          <a:solidFill>
            <a:srgbClr val="FFFF00"/>
          </a:solidFill>
        </p:spPr>
        <p:txBody>
          <a:bodyPr wrap="none" rtlCol="0">
            <a:spAutoFit/>
          </a:bodyPr>
          <a:lstStyle/>
          <a:p>
            <a:pPr marL="0" indent="0">
              <a:buFont typeface="Wingdings" pitchFamily="2" charset="2"/>
              <a:buNone/>
            </a:pPr>
            <a:r>
              <a:rPr lang="en-US" sz="2400" b="1" dirty="0">
                <a:solidFill>
                  <a:srgbClr val="FF0000"/>
                </a:solidFill>
                <a:highlight>
                  <a:srgbClr val="FFFF00"/>
                </a:highlight>
                <a:latin typeface="Calibri" panose="020F0502020204030204" pitchFamily="34" charset="0"/>
                <a:cs typeface="Calibri" panose="020F0502020204030204" pitchFamily="34" charset="0"/>
              </a:rPr>
              <a:t>DRAFT</a:t>
            </a:r>
          </a:p>
        </p:txBody>
      </p:sp>
    </p:spTree>
    <p:extLst>
      <p:ext uri="{BB962C8B-B14F-4D97-AF65-F5344CB8AC3E}">
        <p14:creationId xmlns:p14="http://schemas.microsoft.com/office/powerpoint/2010/main" val="340064248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95988" y="218806"/>
            <a:ext cx="5735894" cy="472772"/>
          </a:xfrm>
        </p:spPr>
        <p:txBody>
          <a:bodyPr/>
          <a:lstStyle/>
          <a:p>
            <a:r>
              <a:rPr lang="en-US" sz="2800" dirty="0"/>
              <a:t>Diversity, Equity and Inclusion</a:t>
            </a:r>
          </a:p>
        </p:txBody>
      </p:sp>
      <p:sp>
        <p:nvSpPr>
          <p:cNvPr id="6" name="TextBox 5">
            <a:extLst>
              <a:ext uri="{FF2B5EF4-FFF2-40B4-BE49-F238E27FC236}">
                <a16:creationId xmlns:a16="http://schemas.microsoft.com/office/drawing/2014/main" id="{1CED8C82-8A6F-4C20-B427-BF765295C095}"/>
              </a:ext>
            </a:extLst>
          </p:cNvPr>
          <p:cNvSpPr txBox="1"/>
          <p:nvPr/>
        </p:nvSpPr>
        <p:spPr>
          <a:xfrm>
            <a:off x="570271" y="1079961"/>
            <a:ext cx="7954297" cy="5622052"/>
          </a:xfrm>
          <a:prstGeom prst="rect">
            <a:avLst/>
          </a:prstGeom>
          <a:noFill/>
        </p:spPr>
        <p:txBody>
          <a:bodyPr wrap="square">
            <a:spAutoFit/>
          </a:bodyPr>
          <a:lstStyle/>
          <a:p>
            <a:pPr marL="0" marR="0" algn="ctr">
              <a:spcBef>
                <a:spcPts val="0"/>
              </a:spcBef>
              <a:spcAft>
                <a:spcPts val="1400"/>
              </a:spcAft>
            </a:pPr>
            <a:r>
              <a:rPr lang="en-US" sz="23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Why Diversity, Equity, and Inclusion (DEI) Matter</a:t>
            </a:r>
            <a:r>
              <a:rPr lang="en-US" sz="23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2300" dirty="0">
              <a:effectLst/>
              <a:latin typeface="Calibri" panose="020F0502020204030204" pitchFamily="34" charset="0"/>
              <a:ea typeface="Calibri" panose="020F0502020204030204" pitchFamily="34" charset="0"/>
              <a:cs typeface="Calibri" panose="020F0502020204030204" pitchFamily="34" charset="0"/>
            </a:endParaRPr>
          </a:p>
          <a:p>
            <a:pPr marL="342900" marR="0" lvl="0" indent="-342900">
              <a:spcBef>
                <a:spcPts val="0"/>
              </a:spcBef>
              <a:spcAft>
                <a:spcPts val="1400"/>
              </a:spcAft>
              <a:buFont typeface="Symbol" panose="05050102010706020507" pitchFamily="18" charset="2"/>
              <a:buChar char=""/>
            </a:pPr>
            <a:r>
              <a:rPr lang="en-US" sz="23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Some populations experience greater societal barriers than others to quality dementia care, support, and risk reduction</a:t>
            </a:r>
          </a:p>
          <a:p>
            <a:pPr marL="342900" indent="-342900">
              <a:spcAft>
                <a:spcPts val="1400"/>
              </a:spcAft>
              <a:buFont typeface="Symbol" panose="05050102010706020507" pitchFamily="18" charset="2"/>
              <a:buChar char=""/>
            </a:pPr>
            <a:r>
              <a:rPr lang="en-US" sz="23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Some barriers are specific to dementia; some apply to all healthcare</a:t>
            </a:r>
          </a:p>
          <a:p>
            <a:pPr marL="342900" indent="-342900">
              <a:spcAft>
                <a:spcPts val="1400"/>
              </a:spcAft>
              <a:buFont typeface="Symbol" panose="05050102010706020507" pitchFamily="18" charset="2"/>
              <a:buChar char=""/>
            </a:pPr>
            <a:r>
              <a:rPr lang="en-US" sz="2300" dirty="0">
                <a:solidFill>
                  <a:srgbClr val="000000"/>
                </a:solidFill>
                <a:latin typeface="Calibri" panose="020F0502020204030204" pitchFamily="34" charset="0"/>
                <a:cs typeface="Calibri" panose="020F0502020204030204" pitchFamily="34" charset="0"/>
              </a:rPr>
              <a:t>Barriers exist for individuals before a diagnosis, after a diagnosis, and at every stage of the disease</a:t>
            </a:r>
          </a:p>
          <a:p>
            <a:pPr marL="342900" marR="0" indent="-342900">
              <a:spcBef>
                <a:spcPts val="0"/>
              </a:spcBef>
              <a:spcAft>
                <a:spcPts val="1400"/>
              </a:spcAft>
              <a:buFont typeface="Symbol" panose="05050102010706020507" pitchFamily="18" charset="2"/>
              <a:buChar char=""/>
            </a:pPr>
            <a:r>
              <a:rPr lang="en-US" sz="2300" dirty="0">
                <a:solidFill>
                  <a:srgbClr val="000000"/>
                </a:solidFill>
                <a:latin typeface="Calibri" panose="020F0502020204030204" pitchFamily="34" charset="0"/>
                <a:cs typeface="Calibri" panose="020F0502020204030204" pitchFamily="34" charset="0"/>
              </a:rPr>
              <a:t>People who are disproportionately affected by these barriers struggle at the beginning of their dementia journey and at each additional stage</a:t>
            </a:r>
          </a:p>
          <a:p>
            <a:pPr marL="342900" indent="-342900">
              <a:spcAft>
                <a:spcPts val="1400"/>
              </a:spcAft>
              <a:buFont typeface="Symbol" panose="05050102010706020507" pitchFamily="18" charset="2"/>
              <a:buChar char=""/>
            </a:pPr>
            <a:r>
              <a:rPr lang="en-US" sz="2300" dirty="0">
                <a:solidFill>
                  <a:srgbClr val="000000"/>
                </a:solidFill>
                <a:latin typeface="Calibri" panose="020F0502020204030204" pitchFamily="34" charset="0"/>
                <a:cs typeface="Calibri" panose="020F0502020204030204" pitchFamily="34" charset="0"/>
              </a:rPr>
              <a:t>As a potential reference for workgroups, we listed some examples of barriers and g</a:t>
            </a:r>
            <a:r>
              <a:rPr lang="en-US" sz="2400" dirty="0">
                <a:solidFill>
                  <a:schemeClr val="tx1"/>
                </a:solidFill>
                <a:effectLst/>
                <a:latin typeface="Calibri" panose="020F0502020204030204" pitchFamily="34" charset="0"/>
                <a:cs typeface="Calibri" panose="020F0502020204030204" pitchFamily="34" charset="0"/>
              </a:rPr>
              <a:t>roups </a:t>
            </a:r>
            <a:r>
              <a:rPr lang="en-US" sz="2400" dirty="0">
                <a:latin typeface="Calibri" panose="020F0502020204030204" pitchFamily="34" charset="0"/>
                <a:cs typeface="Calibri" panose="020F0502020204030204" pitchFamily="34" charset="0"/>
              </a:rPr>
              <a:t>d</a:t>
            </a:r>
            <a:r>
              <a:rPr lang="en-US" sz="2400" dirty="0">
                <a:solidFill>
                  <a:schemeClr val="tx1"/>
                </a:solidFill>
                <a:effectLst/>
                <a:latin typeface="Calibri" panose="020F0502020204030204" pitchFamily="34" charset="0"/>
                <a:cs typeface="Calibri" panose="020F0502020204030204" pitchFamily="34" charset="0"/>
              </a:rPr>
              <a:t>isproportionately affected by them </a:t>
            </a:r>
            <a:r>
              <a:rPr lang="en-US" sz="2300" dirty="0">
                <a:solidFill>
                  <a:srgbClr val="000000"/>
                </a:solidFill>
                <a:latin typeface="Calibri" panose="020F0502020204030204" pitchFamily="34" charset="0"/>
                <a:cs typeface="Calibri" panose="020F0502020204030204" pitchFamily="34" charset="0"/>
              </a:rPr>
              <a:t>(Appendix A)</a:t>
            </a:r>
            <a:r>
              <a:rPr lang="en-US" sz="1800" b="1" dirty="0">
                <a:effectLst/>
                <a:latin typeface="Calibri" panose="020F0502020204030204" pitchFamily="34" charset="0"/>
                <a:ea typeface="Calibri" panose="020F0502020204030204" pitchFamily="34" charset="0"/>
              </a:rPr>
              <a:t> </a:t>
            </a:r>
            <a:endParaRPr lang="en-US" sz="1600" dirty="0">
              <a:effectLst/>
              <a:latin typeface="Times New Roman" panose="02020603050405020304" pitchFamily="18" charset="0"/>
              <a:ea typeface="Calibri" panose="020F0502020204030204" pitchFamily="34" charset="0"/>
            </a:endParaRPr>
          </a:p>
        </p:txBody>
      </p:sp>
      <p:pic>
        <p:nvPicPr>
          <p:cNvPr id="4" name="Picture 6" descr="3,426 Puzzle Pieces Coming Together Illustrations &amp; Clip Art - iStock">
            <a:extLst>
              <a:ext uri="{FF2B5EF4-FFF2-40B4-BE49-F238E27FC236}">
                <a16:creationId xmlns:a16="http://schemas.microsoft.com/office/drawing/2014/main" id="{F39789A8-0135-4390-98A4-03160EEAFC1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8843"/>
            <a:ext cx="1250182" cy="872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196552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63136" y="231450"/>
            <a:ext cx="5529417" cy="406442"/>
          </a:xfrm>
        </p:spPr>
        <p:txBody>
          <a:bodyPr/>
          <a:lstStyle/>
          <a:p>
            <a:r>
              <a:rPr lang="en-US" sz="2800" b="1" dirty="0">
                <a:effectLst/>
                <a:latin typeface="Calibri" panose="020F0502020204030204" pitchFamily="34" charset="0"/>
                <a:ea typeface="Calibri" panose="020F0502020204030204" pitchFamily="34" charset="0"/>
              </a:rPr>
              <a:t>Goal and Objectives</a:t>
            </a:r>
            <a:endParaRPr lang="en-US" sz="2800" dirty="0"/>
          </a:p>
        </p:txBody>
      </p:sp>
      <p:sp>
        <p:nvSpPr>
          <p:cNvPr id="6" name="TextBox 5">
            <a:extLst>
              <a:ext uri="{FF2B5EF4-FFF2-40B4-BE49-F238E27FC236}">
                <a16:creationId xmlns:a16="http://schemas.microsoft.com/office/drawing/2014/main" id="{1CED8C82-8A6F-4C20-B427-BF765295C095}"/>
              </a:ext>
            </a:extLst>
          </p:cNvPr>
          <p:cNvSpPr txBox="1"/>
          <p:nvPr/>
        </p:nvSpPr>
        <p:spPr>
          <a:xfrm>
            <a:off x="457202" y="1237374"/>
            <a:ext cx="8421328" cy="4447371"/>
          </a:xfrm>
          <a:prstGeom prst="rect">
            <a:avLst/>
          </a:prstGeom>
          <a:noFill/>
        </p:spPr>
        <p:txBody>
          <a:bodyPr wrap="square">
            <a:spAutoFit/>
          </a:bodyPr>
          <a:lstStyle/>
          <a:p>
            <a:pPr marL="0" marR="0">
              <a:spcBef>
                <a:spcPts val="0"/>
              </a:spcBef>
              <a:spcAft>
                <a:spcPts val="2300"/>
              </a:spcAft>
            </a:pPr>
            <a:r>
              <a:rPr lang="en-US" sz="2300" b="1" dirty="0">
                <a:effectLst/>
                <a:latin typeface="Calibri" panose="020F0502020204030204" pitchFamily="34" charset="0"/>
                <a:ea typeface="Calibri" panose="020F0502020204030204" pitchFamily="34" charset="0"/>
              </a:rPr>
              <a:t>Goal </a:t>
            </a:r>
            <a:r>
              <a:rPr lang="en-US" sz="2300" b="1" dirty="0">
                <a:latin typeface="Calibri" panose="020F0502020204030204" pitchFamily="34" charset="0"/>
                <a:ea typeface="Calibri" panose="020F0502020204030204" pitchFamily="34" charset="0"/>
              </a:rPr>
              <a:t>- </a:t>
            </a:r>
            <a:r>
              <a:rPr lang="en-US" sz="2300" dirty="0">
                <a:effectLst/>
                <a:latin typeface="Calibri" panose="020F0502020204030204" pitchFamily="34" charset="0"/>
                <a:ea typeface="Calibri" panose="020F0502020204030204" pitchFamily="34" charset="0"/>
              </a:rPr>
              <a:t>Build a solid foundation of </a:t>
            </a:r>
            <a:r>
              <a:rPr lang="en-US" sz="2300" dirty="0">
                <a:solidFill>
                  <a:srgbClr val="000000"/>
                </a:solidFill>
                <a:effectLst/>
                <a:latin typeface="Calibri" panose="020F0502020204030204" pitchFamily="34" charset="0"/>
                <a:ea typeface="Calibri" panose="020F0502020204030204" pitchFamily="34" charset="0"/>
              </a:rPr>
              <a:t>DEI into our work </a:t>
            </a:r>
            <a:endParaRPr lang="en-US" sz="2300" dirty="0">
              <a:effectLst/>
              <a:latin typeface="Times New Roman" panose="02020603050405020304" pitchFamily="18" charset="0"/>
              <a:ea typeface="Calibri" panose="020F0502020204030204" pitchFamily="34" charset="0"/>
            </a:endParaRPr>
          </a:p>
          <a:p>
            <a:pPr marL="0" marR="0">
              <a:spcBef>
                <a:spcPts val="0"/>
              </a:spcBef>
              <a:spcAft>
                <a:spcPts val="2300"/>
              </a:spcAft>
            </a:pPr>
            <a:r>
              <a:rPr lang="en-US" sz="2300" b="1" dirty="0">
                <a:solidFill>
                  <a:srgbClr val="000000"/>
                </a:solidFill>
                <a:latin typeface="Calibri" panose="020F0502020204030204" pitchFamily="34" charset="0"/>
                <a:ea typeface="Calibri" panose="020F0502020204030204" pitchFamily="34" charset="0"/>
              </a:rPr>
              <a:t>Objectives</a:t>
            </a:r>
            <a:endParaRPr lang="en-US" sz="2300" dirty="0">
              <a:effectLst/>
              <a:latin typeface="Times New Roman" panose="02020603050405020304" pitchFamily="18" charset="0"/>
              <a:ea typeface="Calibri" panose="020F0502020204030204" pitchFamily="34" charset="0"/>
            </a:endParaRPr>
          </a:p>
          <a:p>
            <a:pPr marL="511175" marR="0" lvl="0" indent="-344488">
              <a:spcBef>
                <a:spcPts val="0"/>
              </a:spcBef>
              <a:spcAft>
                <a:spcPts val="1500"/>
              </a:spcAft>
              <a:buSzPct val="100000"/>
              <a:buFont typeface="Calibri" panose="020F0502020204030204" pitchFamily="34" charset="0"/>
              <a:buAutoNum type="arabicPeriod"/>
            </a:pPr>
            <a:r>
              <a:rPr lang="en-US" sz="2300" b="1"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Engage diverse </a:t>
            </a:r>
            <a:r>
              <a:rPr lang="en-US" sz="2300" b="1" i="1" dirty="0">
                <a:solidFill>
                  <a:srgbClr val="000000"/>
                </a:solidFill>
                <a:effectLst/>
                <a:latin typeface="Calibri" panose="020F0502020204030204" pitchFamily="34" charset="0"/>
                <a:ea typeface="Calibri" panose="020F0502020204030204" pitchFamily="34" charset="0"/>
              </a:rPr>
              <a:t>Equity &amp; Inclusion</a:t>
            </a:r>
            <a:r>
              <a:rPr lang="en-US" sz="2300" b="1" i="1" dirty="0">
                <a:solidFill>
                  <a:srgbClr val="000000"/>
                </a:solidFill>
                <a:latin typeface="Calibri" panose="020F0502020204030204" pitchFamily="34" charset="0"/>
                <a:ea typeface="Calibri" panose="020F0502020204030204" pitchFamily="34" charset="0"/>
              </a:rPr>
              <a:t> (EI) T</a:t>
            </a:r>
            <a:r>
              <a:rPr lang="en-US" sz="2300" b="1" i="1" dirty="0">
                <a:solidFill>
                  <a:srgbClr val="000000"/>
                </a:solidFill>
                <a:effectLst/>
                <a:latin typeface="Calibri" panose="020F0502020204030204" pitchFamily="34" charset="0"/>
                <a:ea typeface="Calibri" panose="020F0502020204030204" pitchFamily="34" charset="0"/>
              </a:rPr>
              <a:t>eam </a:t>
            </a:r>
            <a:r>
              <a:rPr lang="en-US" sz="2300" b="1"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a:t>
            </a:r>
            <a:r>
              <a:rPr lang="en-US" sz="2300" b="1" i="1" dirty="0">
                <a:effectLst/>
                <a:latin typeface="Calibri" panose="020F0502020204030204" pitchFamily="34" charset="0"/>
                <a:ea typeface="Calibri" panose="020F0502020204030204" pitchFamily="34" charset="0"/>
              </a:rPr>
              <a:t> </a:t>
            </a:r>
            <a:endParaRPr lang="en-US" sz="2300" b="1" i="1" dirty="0">
              <a:effectLst/>
              <a:latin typeface="Times New Roman" panose="02020603050405020304" pitchFamily="18" charset="0"/>
              <a:ea typeface="Calibri" panose="020F0502020204030204" pitchFamily="34" charset="0"/>
            </a:endParaRPr>
          </a:p>
          <a:p>
            <a:pPr marL="855663" lvl="1" indent="-344488">
              <a:spcAft>
                <a:spcPts val="1500"/>
              </a:spcAft>
              <a:buClr>
                <a:srgbClr val="000000"/>
              </a:buClr>
              <a:buSzPct val="100000"/>
              <a:buFont typeface="Calibri" panose="020F0502020204030204" pitchFamily="34" charset="0"/>
              <a:buAutoNum type="alphaLcParenR"/>
            </a:pPr>
            <a:r>
              <a:rPr lang="en-US" sz="2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Identify barriers that may prevent certain groups from  benefiting from the Council’s work</a:t>
            </a:r>
            <a:endParaRPr lang="en-US" sz="2200" dirty="0">
              <a:solidFill>
                <a:srgbClr val="000000"/>
              </a:solidFill>
              <a:effectLst/>
              <a:latin typeface="Calibri" panose="020F0502020204030204" pitchFamily="34" charset="0"/>
              <a:ea typeface="Calibri" panose="020F0502020204030204" pitchFamily="34" charset="0"/>
            </a:endParaRPr>
          </a:p>
          <a:p>
            <a:pPr marL="855663" lvl="1" indent="-344488">
              <a:spcAft>
                <a:spcPts val="2000"/>
              </a:spcAft>
              <a:buClr>
                <a:srgbClr val="000000"/>
              </a:buClr>
              <a:buSzPct val="100000"/>
              <a:buFont typeface="Calibri" panose="020F0502020204030204" pitchFamily="34" charset="0"/>
              <a:buAutoNum type="alphaLcParenR"/>
            </a:pPr>
            <a:r>
              <a:rPr lang="en-US" sz="2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Determine reasons for the barriers; identify approaches to eliminate them, weaken them, or mitigate their impact</a:t>
            </a:r>
            <a:r>
              <a:rPr lang="en-US" sz="2200" dirty="0">
                <a:solidFill>
                  <a:srgbClr val="000000"/>
                </a:solidFill>
                <a:effectLst/>
                <a:latin typeface="Calibri" panose="020F0502020204030204" pitchFamily="34" charset="0"/>
                <a:ea typeface="Calibri" panose="020F0502020204030204" pitchFamily="34" charset="0"/>
              </a:rPr>
              <a:t> </a:t>
            </a:r>
            <a:endParaRPr lang="en-US" sz="2200" dirty="0">
              <a:effectLst/>
              <a:latin typeface="Times New Roman" panose="02020603050405020304" pitchFamily="18" charset="0"/>
              <a:ea typeface="Calibri" panose="020F0502020204030204" pitchFamily="34" charset="0"/>
            </a:endParaRPr>
          </a:p>
          <a:p>
            <a:pPr marL="511175" indent="-344488">
              <a:spcAft>
                <a:spcPts val="1800"/>
              </a:spcAft>
              <a:buSzPct val="100000"/>
              <a:buFont typeface="Calibri" panose="020F0502020204030204" pitchFamily="34" charset="0"/>
              <a:buAutoNum type="arabicPeriod"/>
            </a:pPr>
            <a:r>
              <a:rPr lang="en-US" sz="2300" b="1" i="1" dirty="0">
                <a:solidFill>
                  <a:srgbClr val="000000"/>
                </a:solidFill>
                <a:latin typeface="Calibri" panose="020F0502020204030204" pitchFamily="34" charset="0"/>
                <a:cs typeface="Times New Roman" panose="02020603050405020304" pitchFamily="18" charset="0"/>
              </a:rPr>
              <a:t>Refine recommended policies, implementation plans, activities, programs, or deliverables to achieve our DEI goal</a:t>
            </a:r>
          </a:p>
        </p:txBody>
      </p:sp>
      <p:pic>
        <p:nvPicPr>
          <p:cNvPr id="4" name="Picture 6" descr="3,426 Puzzle Pieces Coming Together Illustrations &amp; Clip Art - iStock">
            <a:extLst>
              <a:ext uri="{FF2B5EF4-FFF2-40B4-BE49-F238E27FC236}">
                <a16:creationId xmlns:a16="http://schemas.microsoft.com/office/drawing/2014/main" id="{E43DEE4A-49E7-410C-9AA5-50970C317A5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50182" cy="872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1340936"/>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35318" y="230322"/>
            <a:ext cx="5529417" cy="525165"/>
          </a:xfrm>
        </p:spPr>
        <p:txBody>
          <a:bodyPr/>
          <a:lstStyle/>
          <a:p>
            <a:r>
              <a:rPr lang="en-US" sz="2800" b="1" dirty="0">
                <a:latin typeface="Calibri" panose="020F0502020204030204" pitchFamily="34" charset="0"/>
                <a:ea typeface="Calibri" panose="020F0502020204030204" pitchFamily="34" charset="0"/>
              </a:rPr>
              <a:t>Support for Workgroups</a:t>
            </a:r>
            <a:endParaRPr lang="en-US" sz="2800" dirty="0"/>
          </a:p>
        </p:txBody>
      </p:sp>
      <p:sp>
        <p:nvSpPr>
          <p:cNvPr id="6" name="TextBox 5">
            <a:extLst>
              <a:ext uri="{FF2B5EF4-FFF2-40B4-BE49-F238E27FC236}">
                <a16:creationId xmlns:a16="http://schemas.microsoft.com/office/drawing/2014/main" id="{1CED8C82-8A6F-4C20-B427-BF765295C095}"/>
              </a:ext>
            </a:extLst>
          </p:cNvPr>
          <p:cNvSpPr txBox="1"/>
          <p:nvPr/>
        </p:nvSpPr>
        <p:spPr>
          <a:xfrm>
            <a:off x="430162" y="1144597"/>
            <a:ext cx="8421328" cy="4873706"/>
          </a:xfrm>
          <a:prstGeom prst="rect">
            <a:avLst/>
          </a:prstGeom>
          <a:noFill/>
        </p:spPr>
        <p:txBody>
          <a:bodyPr wrap="square">
            <a:spAutoFit/>
          </a:bodyPr>
          <a:lstStyle/>
          <a:p>
            <a:pPr marL="457200" indent="-457200">
              <a:spcAft>
                <a:spcPts val="1800"/>
              </a:spcAft>
              <a:buFont typeface="+mj-lt"/>
              <a:buAutoNum type="arabicPeriod"/>
            </a:pPr>
            <a:r>
              <a:rPr lang="en-US" sz="2300" dirty="0">
                <a:solidFill>
                  <a:srgbClr val="000000"/>
                </a:solidFill>
                <a:latin typeface="Calibri" panose="020F0502020204030204" pitchFamily="34" charset="0"/>
                <a:ea typeface="Calibri" panose="020F0502020204030204" pitchFamily="34" charset="0"/>
              </a:rPr>
              <a:t>Deploy </a:t>
            </a:r>
            <a:r>
              <a:rPr lang="en-US" sz="2300" dirty="0">
                <a:solidFill>
                  <a:srgbClr val="000000"/>
                </a:solidFill>
                <a:effectLst/>
                <a:latin typeface="Calibri" panose="020F0502020204030204" pitchFamily="34" charset="0"/>
                <a:ea typeface="Calibri" panose="020F0502020204030204" pitchFamily="34" charset="0"/>
              </a:rPr>
              <a:t>members of </a:t>
            </a:r>
            <a:r>
              <a:rPr lang="en-US" sz="2300" dirty="0">
                <a:solidFill>
                  <a:srgbClr val="000000"/>
                </a:solidFill>
                <a:latin typeface="Calibri" panose="020F0502020204030204" pitchFamily="34" charset="0"/>
                <a:ea typeface="Calibri" panose="020F0502020204030204" pitchFamily="34" charset="0"/>
              </a:rPr>
              <a:t>the </a:t>
            </a:r>
            <a:r>
              <a:rPr lang="en-US" sz="2300" dirty="0">
                <a:solidFill>
                  <a:srgbClr val="000000"/>
                </a:solidFill>
                <a:effectLst/>
                <a:latin typeface="Calibri" panose="020F0502020204030204" pitchFamily="34" charset="0"/>
                <a:ea typeface="Calibri" panose="020F0502020204030204" pitchFamily="34" charset="0"/>
              </a:rPr>
              <a:t>EI Team to work collaboratively with the workgroups to achieve our DEI goal</a:t>
            </a:r>
            <a:endParaRPr lang="en-US" sz="2300" dirty="0">
              <a:solidFill>
                <a:srgbClr val="000000"/>
              </a:solidFill>
              <a:latin typeface="Calibri" panose="020F0502020204030204" pitchFamily="34" charset="0"/>
              <a:cs typeface="Times New Roman" panose="02020603050405020304" pitchFamily="18" charset="0"/>
            </a:endParaRPr>
          </a:p>
          <a:p>
            <a:pPr marL="457200" indent="-457200">
              <a:spcAft>
                <a:spcPts val="1800"/>
              </a:spcAft>
              <a:buFont typeface="+mj-lt"/>
              <a:buAutoNum type="arabicPeriod"/>
            </a:pPr>
            <a:r>
              <a:rPr lang="en-US" sz="2300" dirty="0">
                <a:solidFill>
                  <a:srgbClr val="000000"/>
                </a:solidFill>
                <a:effectLst/>
                <a:latin typeface="Calibri" panose="020F0502020204030204" pitchFamily="34" charset="0"/>
                <a:ea typeface="Calibri" panose="020F0502020204030204" pitchFamily="34" charset="0"/>
              </a:rPr>
              <a:t>Prior to deploying the team’s m</a:t>
            </a:r>
            <a:r>
              <a:rPr lang="en-US" sz="2300" dirty="0">
                <a:solidFill>
                  <a:srgbClr val="000000"/>
                </a:solidFill>
                <a:latin typeface="Calibri" panose="020F0502020204030204" pitchFamily="34" charset="0"/>
                <a:ea typeface="Calibri" panose="020F0502020204030204" pitchFamily="34" charset="0"/>
              </a:rPr>
              <a:t>embers </a:t>
            </a:r>
            <a:r>
              <a:rPr lang="en-US" sz="2300" dirty="0">
                <a:solidFill>
                  <a:srgbClr val="000000"/>
                </a:solidFill>
                <a:effectLst/>
                <a:latin typeface="Calibri" panose="020F0502020204030204" pitchFamily="34" charset="0"/>
                <a:ea typeface="Calibri" panose="020F0502020204030204" pitchFamily="34" charset="0"/>
              </a:rPr>
              <a:t>to advise workgroups, convene </a:t>
            </a:r>
            <a:r>
              <a:rPr lang="en-US" sz="2300" dirty="0">
                <a:solidFill>
                  <a:srgbClr val="000000"/>
                </a:solidFill>
                <a:latin typeface="Calibri" panose="020F0502020204030204" pitchFamily="34" charset="0"/>
                <a:ea typeface="Calibri" panose="020F0502020204030204" pitchFamily="34" charset="0"/>
              </a:rPr>
              <a:t>them to learn from each other by responding to the following:</a:t>
            </a:r>
          </a:p>
          <a:p>
            <a:pPr marL="855663" indent="-393700">
              <a:lnSpc>
                <a:spcPct val="107000"/>
              </a:lnSpc>
              <a:spcAft>
                <a:spcPts val="2000"/>
              </a:spcAft>
              <a:buFont typeface="+mj-lt"/>
              <a:buAutoNum type="alphaLcParenR"/>
            </a:pPr>
            <a:r>
              <a:rPr lang="en-US" sz="2400" dirty="0">
                <a:effectLst/>
                <a:latin typeface="Calibri" panose="020F0502020204030204" pitchFamily="34" charset="0"/>
                <a:ea typeface="Calibri" panose="020F0502020204030204" pitchFamily="34" charset="0"/>
                <a:cs typeface="Calibri" panose="020F0502020204030204" pitchFamily="34" charset="0"/>
              </a:rPr>
              <a:t>What challenges have you encountered associated with dementia that are specifically due a lack of cultural understanding?</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855663" indent="-393700">
              <a:spcAft>
                <a:spcPts val="2000"/>
              </a:spcAft>
              <a:buClr>
                <a:srgbClr val="000000"/>
              </a:buClr>
              <a:buSzPct val="100000"/>
              <a:buFont typeface="+mj-lt"/>
              <a:buAutoNum type="alphaLcParenR"/>
            </a:pPr>
            <a:r>
              <a:rPr lang="en-US" sz="2400" dirty="0">
                <a:effectLst/>
                <a:latin typeface="Calibri" panose="020F0502020204030204" pitchFamily="34" charset="0"/>
                <a:ea typeface="Calibri" panose="020F0502020204030204" pitchFamily="34" charset="0"/>
                <a:cs typeface="Calibri" panose="020F0502020204030204" pitchFamily="34" charset="0"/>
              </a:rPr>
              <a:t>What benefits have you experienced when interacting with people who had a solid understanding of your cultural community?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6" descr="3,426 Puzzle Pieces Coming Together Illustrations &amp; Clip Art - iStock">
            <a:extLst>
              <a:ext uri="{FF2B5EF4-FFF2-40B4-BE49-F238E27FC236}">
                <a16:creationId xmlns:a16="http://schemas.microsoft.com/office/drawing/2014/main" id="{EF6F8A5D-8818-48E0-A107-C17F924802B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8843"/>
            <a:ext cx="1250182" cy="872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924960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DCD150-3EA9-4633-A090-439F5FE8B46C}"/>
              </a:ext>
            </a:extLst>
          </p:cNvPr>
          <p:cNvSpPr>
            <a:spLocks noGrp="1"/>
          </p:cNvSpPr>
          <p:nvPr>
            <p:ph type="dt" sz="half" idx="10"/>
          </p:nvPr>
        </p:nvSpPr>
        <p:spPr/>
        <p:txBody>
          <a:bodyPr/>
          <a:lstStyle/>
          <a:p>
            <a:pPr fontAlgn="base">
              <a:spcAft>
                <a:spcPct val="0"/>
              </a:spcAft>
              <a:defRPr/>
            </a:pPr>
            <a:fld id="{6F4052EB-EB09-46DE-B1B3-2A4CA324A4D1}" type="datetime1">
              <a:rPr lang="en-US" smtClean="0"/>
              <a:t>8/9/2022</a:t>
            </a:fld>
            <a:endParaRPr lang="en-US" dirty="0"/>
          </a:p>
        </p:txBody>
      </p:sp>
      <p:sp>
        <p:nvSpPr>
          <p:cNvPr id="3" name="Footer Placeholder 2">
            <a:extLst>
              <a:ext uri="{FF2B5EF4-FFF2-40B4-BE49-F238E27FC236}">
                <a16:creationId xmlns:a16="http://schemas.microsoft.com/office/drawing/2014/main" id="{2E88B3A6-3912-4F24-B2A9-0315B26184C6}"/>
              </a:ext>
            </a:extLst>
          </p:cNvPr>
          <p:cNvSpPr>
            <a:spLocks noGrp="1"/>
          </p:cNvSpPr>
          <p:nvPr>
            <p:ph type="ftr" sz="quarter" idx="11"/>
          </p:nvPr>
        </p:nvSpPr>
        <p:spPr>
          <a:xfrm>
            <a:off x="3581401" y="6248401"/>
            <a:ext cx="1242058" cy="473074"/>
          </a:xfrm>
        </p:spPr>
        <p:txBody>
          <a:bodyPr/>
          <a:lstStyle/>
          <a:p>
            <a:pPr fontAlgn="base">
              <a:spcAft>
                <a:spcPct val="0"/>
              </a:spcAft>
              <a:defRPr/>
            </a:pPr>
            <a:r>
              <a:rPr lang="en-US" dirty="0"/>
              <a:t>Draft</a:t>
            </a:r>
          </a:p>
        </p:txBody>
      </p:sp>
      <p:sp>
        <p:nvSpPr>
          <p:cNvPr id="5" name="TextBox 4">
            <a:extLst>
              <a:ext uri="{FF2B5EF4-FFF2-40B4-BE49-F238E27FC236}">
                <a16:creationId xmlns:a16="http://schemas.microsoft.com/office/drawing/2014/main" id="{19061D61-4D21-4898-A371-5B456EA0F69A}"/>
              </a:ext>
            </a:extLst>
          </p:cNvPr>
          <p:cNvSpPr txBox="1"/>
          <p:nvPr/>
        </p:nvSpPr>
        <p:spPr>
          <a:xfrm>
            <a:off x="1173200" y="195589"/>
            <a:ext cx="3841252" cy="523220"/>
          </a:xfrm>
          <a:prstGeom prst="rect">
            <a:avLst/>
          </a:prstGeom>
          <a:noFill/>
        </p:spPr>
        <p:txBody>
          <a:bodyPr wrap="square">
            <a:spAutoFit/>
          </a:bodyPr>
          <a:lstStyle/>
          <a:p>
            <a:pPr algn="ctr" fontAlgn="base">
              <a:spcBef>
                <a:spcPct val="0"/>
              </a:spcBef>
              <a:spcAft>
                <a:spcPct val="0"/>
              </a:spcAft>
              <a:defRPr/>
            </a:pPr>
            <a:r>
              <a:rPr lang="en-US" sz="2800" b="1" dirty="0">
                <a:solidFill>
                  <a:srgbClr val="FFC000"/>
                </a:solidFill>
                <a:latin typeface="Calibri" panose="020F0502020204030204" pitchFamily="34" charset="0"/>
                <a:cs typeface="Calibri" pitchFamily="34" charset="0"/>
              </a:rPr>
              <a:t>Proposed Approach</a:t>
            </a:r>
          </a:p>
        </p:txBody>
      </p:sp>
      <p:pic>
        <p:nvPicPr>
          <p:cNvPr id="6" name="Picture 6" descr="3,426 Puzzle Pieces Coming Together Illustrations &amp; Clip Art - iStock">
            <a:extLst>
              <a:ext uri="{FF2B5EF4-FFF2-40B4-BE49-F238E27FC236}">
                <a16:creationId xmlns:a16="http://schemas.microsoft.com/office/drawing/2014/main" id="{4F5A64C9-CC37-486F-AD1F-38237B52159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5" y="20850"/>
            <a:ext cx="1250182" cy="872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E1648C62-7A5A-4732-9563-8054ABC683B7}"/>
              </a:ext>
            </a:extLst>
          </p:cNvPr>
          <p:cNvSpPr txBox="1"/>
          <p:nvPr/>
        </p:nvSpPr>
        <p:spPr>
          <a:xfrm>
            <a:off x="457200" y="1080595"/>
            <a:ext cx="8066733" cy="5523563"/>
          </a:xfrm>
          <a:prstGeom prst="rect">
            <a:avLst/>
          </a:prstGeom>
          <a:noFill/>
        </p:spPr>
        <p:txBody>
          <a:bodyPr wrap="square">
            <a:spAutoFit/>
          </a:bodyPr>
          <a:lstStyle/>
          <a:p>
            <a:pPr marL="0" lvl="1">
              <a:lnSpc>
                <a:spcPct val="107000"/>
              </a:lnSpc>
              <a:spcAft>
                <a:spcPts val="2000"/>
              </a:spcAft>
              <a:buClr>
                <a:srgbClr val="000000"/>
              </a:buClr>
              <a:buSzPct val="100000"/>
              <a:tabLst>
                <a:tab pos="461963" algn="l"/>
              </a:tabLst>
            </a:pPr>
            <a:r>
              <a:rPr lang="en-US" sz="2300" b="1" dirty="0">
                <a:latin typeface="Calibri" panose="020F0502020204030204" pitchFamily="34" charset="0"/>
                <a:cs typeface="Times New Roman" panose="02020603050405020304" pitchFamily="18" charset="0"/>
              </a:rPr>
              <a:t>1.   Review &amp; Provide Feedback </a:t>
            </a:r>
          </a:p>
          <a:p>
            <a:pPr marL="969962" lvl="2" indent="-457200">
              <a:lnSpc>
                <a:spcPct val="107000"/>
              </a:lnSpc>
              <a:spcAft>
                <a:spcPts val="2000"/>
              </a:spcAft>
              <a:buClr>
                <a:srgbClr val="000000"/>
              </a:buClr>
              <a:buSzPct val="100000"/>
              <a:buFont typeface="+mj-lt"/>
              <a:buAutoNum type="alphaLcParenR"/>
              <a:tabLst>
                <a:tab pos="461963" algn="l"/>
              </a:tabLst>
            </a:pPr>
            <a:r>
              <a:rPr lang="en-US" sz="2300" dirty="0">
                <a:latin typeface="Calibri" panose="020F0502020204030204" pitchFamily="34" charset="0"/>
                <a:cs typeface="Times New Roman" panose="02020603050405020304" pitchFamily="18" charset="0"/>
              </a:rPr>
              <a:t>Volunteers (“advisors”) from EI Team review the workgroup’s relevant materials or activities.</a:t>
            </a:r>
          </a:p>
          <a:p>
            <a:pPr marL="969962" lvl="2" indent="-457200">
              <a:lnSpc>
                <a:spcPct val="107000"/>
              </a:lnSpc>
              <a:spcAft>
                <a:spcPts val="2000"/>
              </a:spcAft>
              <a:buClr>
                <a:srgbClr val="000000"/>
              </a:buClr>
              <a:buSzPct val="100000"/>
              <a:buFont typeface="+mj-lt"/>
              <a:buAutoNum type="alphaLcParenR"/>
              <a:tabLst>
                <a:tab pos="461963" algn="l"/>
              </a:tabLst>
            </a:pPr>
            <a:r>
              <a:rPr lang="en-US" sz="2300" dirty="0">
                <a:latin typeface="Calibri" panose="020F0502020204030204" pitchFamily="34" charset="0"/>
                <a:cs typeface="Times New Roman" panose="02020603050405020304" pitchFamily="18" charset="0"/>
              </a:rPr>
              <a:t>Provide feedback to the workgroup at one of its meetings.</a:t>
            </a:r>
          </a:p>
          <a:p>
            <a:pPr marL="511175" lvl="1" indent="-457200">
              <a:lnSpc>
                <a:spcPct val="107000"/>
              </a:lnSpc>
              <a:spcAft>
                <a:spcPts val="2000"/>
              </a:spcAft>
              <a:buClr>
                <a:srgbClr val="000000"/>
              </a:buClr>
              <a:buSzPct val="100000"/>
              <a:buAutoNum type="arabicPeriod" startAt="2"/>
              <a:tabLst>
                <a:tab pos="461963" algn="l"/>
              </a:tabLst>
            </a:pPr>
            <a:r>
              <a:rPr lang="en-US" sz="2300" b="1" dirty="0">
                <a:latin typeface="Calibri" panose="020F0502020204030204" pitchFamily="34" charset="0"/>
                <a:cs typeface="Times New Roman" panose="02020603050405020304" pitchFamily="18" charset="0"/>
              </a:rPr>
              <a:t>Allow for Shared Leadership and Accountability</a:t>
            </a:r>
          </a:p>
          <a:p>
            <a:pPr marL="969962" lvl="2" indent="-457200">
              <a:lnSpc>
                <a:spcPct val="107000"/>
              </a:lnSpc>
              <a:spcAft>
                <a:spcPts val="2000"/>
              </a:spcAft>
              <a:buClr>
                <a:srgbClr val="000000"/>
              </a:buClr>
              <a:buSzPct val="100000"/>
              <a:buFont typeface="+mj-lt"/>
              <a:buAutoNum type="alphaLcParenR"/>
              <a:tabLst>
                <a:tab pos="461963" algn="l"/>
              </a:tabLst>
            </a:pPr>
            <a:r>
              <a:rPr lang="en-US" sz="2300" dirty="0">
                <a:latin typeface="Calibri" panose="020F0502020204030204" pitchFamily="34" charset="0"/>
                <a:cs typeface="Times New Roman" panose="02020603050405020304" pitchFamily="18" charset="0"/>
              </a:rPr>
              <a:t>The workgroup leader/ Council member informs the Council of the status and next steps around addressing the advice provided.  </a:t>
            </a:r>
          </a:p>
          <a:p>
            <a:pPr marL="969962" lvl="2" indent="-457200">
              <a:lnSpc>
                <a:spcPct val="107000"/>
              </a:lnSpc>
              <a:spcAft>
                <a:spcPts val="2000"/>
              </a:spcAft>
              <a:buClr>
                <a:srgbClr val="000000"/>
              </a:buClr>
              <a:buSzPct val="100000"/>
              <a:buFont typeface="+mj-lt"/>
              <a:buAutoNum type="alphaLcParenR"/>
              <a:tabLst>
                <a:tab pos="461963" algn="l"/>
              </a:tabLst>
            </a:pPr>
            <a:r>
              <a:rPr lang="en-US" sz="2300" dirty="0">
                <a:latin typeface="Calibri" panose="020F0502020204030204" pitchFamily="34" charset="0"/>
                <a:cs typeface="Times New Roman" panose="02020603050405020304" pitchFamily="18" charset="0"/>
              </a:rPr>
              <a:t>If the workgroup and advisors did not reach consensus at the workgroup’s meeting, the recommendation(s) and issues are discussed and voted upon by the Council.</a:t>
            </a:r>
          </a:p>
        </p:txBody>
      </p:sp>
    </p:spTree>
    <p:extLst>
      <p:ext uri="{BB962C8B-B14F-4D97-AF65-F5344CB8AC3E}">
        <p14:creationId xmlns:p14="http://schemas.microsoft.com/office/powerpoint/2010/main" val="3766650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3093F-391E-4B8A-BDCF-17259C00BF0E}"/>
              </a:ext>
            </a:extLst>
          </p:cNvPr>
          <p:cNvSpPr>
            <a:spLocks noGrp="1"/>
          </p:cNvSpPr>
          <p:nvPr>
            <p:ph type="title"/>
          </p:nvPr>
        </p:nvSpPr>
        <p:spPr>
          <a:xfrm>
            <a:off x="1343383" y="80190"/>
            <a:ext cx="5549030" cy="762000"/>
          </a:xfrm>
        </p:spPr>
        <p:txBody>
          <a:bodyPr/>
          <a:lstStyle/>
          <a:p>
            <a:r>
              <a:rPr lang="en-US" dirty="0"/>
              <a:t>Questions for Council</a:t>
            </a:r>
          </a:p>
        </p:txBody>
      </p:sp>
      <p:sp>
        <p:nvSpPr>
          <p:cNvPr id="6" name="TextBox 5">
            <a:extLst>
              <a:ext uri="{FF2B5EF4-FFF2-40B4-BE49-F238E27FC236}">
                <a16:creationId xmlns:a16="http://schemas.microsoft.com/office/drawing/2014/main" id="{895986B9-B5A5-419F-88E0-75C5A9DA9D95}"/>
              </a:ext>
            </a:extLst>
          </p:cNvPr>
          <p:cNvSpPr txBox="1"/>
          <p:nvPr/>
        </p:nvSpPr>
        <p:spPr>
          <a:xfrm>
            <a:off x="275303" y="888149"/>
            <a:ext cx="8327923" cy="5950347"/>
          </a:xfrm>
          <a:prstGeom prst="rect">
            <a:avLst/>
          </a:prstGeom>
        </p:spPr>
        <p:txBody>
          <a:bodyPr wrap="square" rtlCol="0">
            <a:spAutoFit/>
          </a:bodyPr>
          <a:lstStyle/>
          <a:p>
            <a:pPr marL="574675" lvl="1" indent="-457200">
              <a:spcAft>
                <a:spcPts val="2300"/>
              </a:spcAft>
              <a:buClr>
                <a:srgbClr val="000000"/>
              </a:buClr>
              <a:buSzPct val="100000"/>
              <a:buFont typeface="+mj-lt"/>
              <a:buAutoNum type="arabicPeriod"/>
            </a:pPr>
            <a:r>
              <a:rPr lang="en-US" sz="2300" dirty="0">
                <a:latin typeface="Calibri" pitchFamily="34" charset="0"/>
                <a:cs typeface="Times New Roman" panose="02020603050405020304" pitchFamily="18" charset="0"/>
              </a:rPr>
              <a:t>How can we ensure that the Council’s membership reflects the diversity of the people </a:t>
            </a:r>
            <a:r>
              <a:rPr lang="en-US" sz="2400" dirty="0">
                <a:effectLst/>
                <a:latin typeface="Calibri" panose="020F0502020204030204" pitchFamily="34" charset="0"/>
                <a:ea typeface="Calibri" panose="020F0502020204030204" pitchFamily="34" charset="0"/>
                <a:cs typeface="Times New Roman" panose="02020603050405020304" pitchFamily="18" charset="0"/>
              </a:rPr>
              <a:t>we serve?</a:t>
            </a:r>
          </a:p>
          <a:p>
            <a:pPr marL="574675" lvl="1" indent="-457200">
              <a:spcAft>
                <a:spcPts val="2300"/>
              </a:spcAft>
              <a:buClr>
                <a:srgbClr val="000000"/>
              </a:buClr>
              <a:buSzPct val="100000"/>
              <a:buFont typeface="+mj-lt"/>
              <a:buAutoNum type="arabicPeriod"/>
            </a:pPr>
            <a:r>
              <a:rPr lang="en-US" sz="2400" dirty="0">
                <a:latin typeface="Calibri" panose="020F0502020204030204" pitchFamily="34" charset="0"/>
                <a:cs typeface="Times New Roman" panose="02020603050405020304" pitchFamily="18" charset="0"/>
              </a:rPr>
              <a:t>If you are a member of (or work with people within) an underrepresented group, is there anything you would like to share from your personal experiences before we convene the EI Team?</a:t>
            </a:r>
            <a:endParaRPr lang="en-US" sz="2300" dirty="0">
              <a:latin typeface="Calibri" pitchFamily="34" charset="0"/>
              <a:cs typeface="Times New Roman" panose="02020603050405020304" pitchFamily="18" charset="0"/>
            </a:endParaRPr>
          </a:p>
          <a:p>
            <a:pPr marL="574675" lvl="1" indent="-457200">
              <a:spcAft>
                <a:spcPts val="2300"/>
              </a:spcAft>
              <a:buClr>
                <a:srgbClr val="000000"/>
              </a:buClr>
              <a:buSzPct val="100000"/>
              <a:buFont typeface="+mj-lt"/>
              <a:buAutoNum type="arabicPeriod"/>
            </a:pPr>
            <a:r>
              <a:rPr lang="en-US" sz="2300" dirty="0">
                <a:latin typeface="Calibri" pitchFamily="34" charset="0"/>
                <a:cs typeface="Times New Roman" panose="02020603050405020304" pitchFamily="18" charset="0"/>
              </a:rPr>
              <a:t>What challenges have you encountered or expect as we build DEI into our work?  </a:t>
            </a:r>
          </a:p>
          <a:p>
            <a:pPr marL="574675" lvl="1" indent="-457200">
              <a:spcAft>
                <a:spcPts val="2300"/>
              </a:spcAft>
              <a:buClr>
                <a:srgbClr val="000000"/>
              </a:buClr>
              <a:buSzPct val="100000"/>
              <a:buFont typeface="+mj-lt"/>
              <a:buAutoNum type="arabicPeriod"/>
            </a:pPr>
            <a:r>
              <a:rPr lang="en-US" sz="2300" dirty="0">
                <a:latin typeface="Calibri" pitchFamily="34" charset="0"/>
                <a:cs typeface="Times New Roman" panose="02020603050405020304" pitchFamily="18" charset="0"/>
              </a:rPr>
              <a:t>If you lead a workgroup, can you explain how this approach would be implemented within your workgroup in terms of your specific activities or work products?</a:t>
            </a:r>
          </a:p>
          <a:p>
            <a:pPr marL="574675" lvl="1" indent="-457200">
              <a:spcAft>
                <a:spcPts val="2300"/>
              </a:spcAft>
              <a:buClr>
                <a:srgbClr val="000000"/>
              </a:buClr>
              <a:buSzPct val="100000"/>
              <a:buFont typeface="+mj-lt"/>
              <a:buAutoNum type="arabicPeriod"/>
            </a:pPr>
            <a:r>
              <a:rPr lang="en-US" sz="2300" dirty="0">
                <a:latin typeface="Calibri" pitchFamily="34" charset="0"/>
                <a:cs typeface="Times New Roman" panose="02020603050405020304" pitchFamily="18" charset="0"/>
              </a:rPr>
              <a:t>Other ideas or concerns about how to incorporate DEI into our work?</a:t>
            </a:r>
          </a:p>
        </p:txBody>
      </p:sp>
      <p:pic>
        <p:nvPicPr>
          <p:cNvPr id="4" name="Google Shape;124;p6" descr="Free Discussion Clip Art with No Background - ClipartKey">
            <a:extLst>
              <a:ext uri="{FF2B5EF4-FFF2-40B4-BE49-F238E27FC236}">
                <a16:creationId xmlns:a16="http://schemas.microsoft.com/office/drawing/2014/main" id="{DB934149-5F59-4953-B15E-1E1F08334A75}"/>
              </a:ext>
            </a:extLst>
          </p:cNvPr>
          <p:cNvPicPr preferRelativeResize="0"/>
          <p:nvPr/>
        </p:nvPicPr>
        <p:blipFill rotWithShape="1">
          <a:blip r:embed="rId3">
            <a:alphaModFix/>
          </a:blip>
          <a:srcRect/>
          <a:stretch/>
        </p:blipFill>
        <p:spPr>
          <a:xfrm>
            <a:off x="0" y="19504"/>
            <a:ext cx="1061884" cy="883371"/>
          </a:xfrm>
          <a:prstGeom prst="rect">
            <a:avLst/>
          </a:prstGeom>
          <a:noFill/>
          <a:ln>
            <a:noFill/>
          </a:ln>
        </p:spPr>
      </p:pic>
    </p:spTree>
    <p:extLst>
      <p:ext uri="{BB962C8B-B14F-4D97-AF65-F5344CB8AC3E}">
        <p14:creationId xmlns:p14="http://schemas.microsoft.com/office/powerpoint/2010/main" val="265176793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30377" y="-1"/>
            <a:ext cx="5529417" cy="953729"/>
          </a:xfrm>
        </p:spPr>
        <p:txBody>
          <a:bodyPr/>
          <a:lstStyle/>
          <a:p>
            <a:r>
              <a:rPr lang="en-US" sz="2800" dirty="0">
                <a:ea typeface="Calibri" panose="020F0502020204030204" pitchFamily="34" charset="0"/>
              </a:rPr>
              <a:t>Advisory Council on Alzheimer’s Disease and All Other Dementias</a:t>
            </a:r>
            <a:endParaRPr lang="en-US" sz="2800" dirty="0"/>
          </a:p>
        </p:txBody>
      </p:sp>
      <p:sp>
        <p:nvSpPr>
          <p:cNvPr id="2" name="Rectangle: Rounded Corners 1">
            <a:extLst>
              <a:ext uri="{FF2B5EF4-FFF2-40B4-BE49-F238E27FC236}">
                <a16:creationId xmlns:a16="http://schemas.microsoft.com/office/drawing/2014/main" id="{EE5ED2FF-2A5B-4F22-9A78-98863F0F774A}"/>
              </a:ext>
            </a:extLst>
          </p:cNvPr>
          <p:cNvSpPr/>
          <p:nvPr/>
        </p:nvSpPr>
        <p:spPr bwMode="auto">
          <a:xfrm>
            <a:off x="661219" y="1875504"/>
            <a:ext cx="7821562" cy="3106992"/>
          </a:xfrm>
          <a:prstGeom prst="roundRect">
            <a:avLst/>
          </a:prstGeom>
          <a:solidFill>
            <a:srgbClr val="FFEEB9"/>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800" b="1" dirty="0">
                <a:effectLst/>
                <a:latin typeface="Calibri" panose="020F0502020204030204" pitchFamily="34" charset="0"/>
                <a:ea typeface="Calibri" panose="020F0502020204030204" pitchFamily="34" charset="0"/>
              </a:rPr>
              <a:t>APPENDIX A</a:t>
            </a:r>
          </a:p>
          <a:p>
            <a:pPr marL="0" marR="0" indent="0" algn="ctr" defTabSz="914400" rtl="0" eaLnBrk="0" fontAlgn="base" latinLnBrk="0" hangingPunct="0">
              <a:lnSpc>
                <a:spcPct val="100000"/>
              </a:lnSpc>
              <a:spcBef>
                <a:spcPct val="0"/>
              </a:spcBef>
              <a:spcAft>
                <a:spcPct val="0"/>
              </a:spcAft>
              <a:buClrTx/>
              <a:buSzTx/>
              <a:buFontTx/>
              <a:buNone/>
              <a:tabLst/>
            </a:pPr>
            <a:endParaRPr lang="en-US" sz="1000" b="1" dirty="0">
              <a:effectLst/>
              <a:latin typeface="Calibri" panose="020F0502020204030204" pitchFamily="34" charset="0"/>
              <a:ea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2800" b="1" dirty="0">
                <a:effectLst/>
                <a:latin typeface="Calibri" panose="020F0502020204030204" pitchFamily="34" charset="0"/>
                <a:ea typeface="Calibri" panose="020F0502020204030204" pitchFamily="34" charset="0"/>
              </a:rPr>
              <a:t>Societal Barriers to </a:t>
            </a:r>
          </a:p>
          <a:p>
            <a:pPr marL="0" marR="0" indent="0" algn="ctr" defTabSz="914400" rtl="0" eaLnBrk="0" fontAlgn="base" latinLnBrk="0" hangingPunct="0">
              <a:lnSpc>
                <a:spcPct val="100000"/>
              </a:lnSpc>
              <a:spcBef>
                <a:spcPct val="0"/>
              </a:spcBef>
              <a:spcAft>
                <a:spcPct val="0"/>
              </a:spcAft>
              <a:buClrTx/>
              <a:buSzTx/>
              <a:buFontTx/>
              <a:buNone/>
              <a:tabLst/>
            </a:pPr>
            <a:r>
              <a:rPr lang="en-US" sz="2800" b="1" dirty="0">
                <a:effectLst/>
                <a:latin typeface="Calibri" panose="020F0502020204030204" pitchFamily="34" charset="0"/>
                <a:ea typeface="Calibri" panose="020F0502020204030204" pitchFamily="34" charset="0"/>
              </a:rPr>
              <a:t>Quality Dementia </a:t>
            </a:r>
            <a:r>
              <a:rPr lang="en-US" sz="2800" b="1" dirty="0">
                <a:solidFill>
                  <a:srgbClr val="1A1A1A"/>
                </a:solidFill>
                <a:latin typeface="Calibri" panose="020F0502020204030204" pitchFamily="34" charset="0"/>
                <a:cs typeface="Calibri" panose="020F0502020204030204" pitchFamily="34" charset="0"/>
              </a:rPr>
              <a:t>Care, Services, </a:t>
            </a:r>
          </a:p>
          <a:p>
            <a:pPr marL="0" marR="0" indent="0" algn="ctr" defTabSz="914400" rtl="0" eaLnBrk="0" fontAlgn="base" latinLnBrk="0" hangingPunct="0">
              <a:lnSpc>
                <a:spcPct val="100000"/>
              </a:lnSpc>
              <a:spcBef>
                <a:spcPct val="0"/>
              </a:spcBef>
              <a:spcAft>
                <a:spcPct val="0"/>
              </a:spcAft>
              <a:buClrTx/>
              <a:buSzTx/>
              <a:buFontTx/>
              <a:buNone/>
              <a:tabLst/>
            </a:pPr>
            <a:r>
              <a:rPr lang="en-US" sz="2800" b="1" dirty="0">
                <a:solidFill>
                  <a:srgbClr val="1A1A1A"/>
                </a:solidFill>
                <a:latin typeface="Calibri" panose="020F0502020204030204" pitchFamily="34" charset="0"/>
                <a:cs typeface="Calibri" panose="020F0502020204030204" pitchFamily="34" charset="0"/>
              </a:rPr>
              <a:t>Support, and Risk Reduction</a:t>
            </a:r>
            <a:endParaRPr kumimoji="0" lang="en-US" sz="2800" b="1" i="0" u="none" strike="noStrike" cap="none" normalizeH="0" baseline="0" dirty="0">
              <a:ln>
                <a:noFill/>
              </a:ln>
              <a:solidFill>
                <a:schemeClr val="tx1"/>
              </a:solidFill>
              <a:effectLst/>
              <a:latin typeface="Arial" pitchFamily="34" charset="0"/>
            </a:endParaRPr>
          </a:p>
        </p:txBody>
      </p:sp>
    </p:spTree>
    <p:extLst>
      <p:ext uri="{BB962C8B-B14F-4D97-AF65-F5344CB8AC3E}">
        <p14:creationId xmlns:p14="http://schemas.microsoft.com/office/powerpoint/2010/main" val="130383231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6B58DD9-D195-403F-B690-24BEBCD3AE81}"/>
              </a:ext>
            </a:extLst>
          </p:cNvPr>
          <p:cNvSpPr>
            <a:spLocks noGrp="1"/>
          </p:cNvSpPr>
          <p:nvPr>
            <p:ph type="title"/>
          </p:nvPr>
        </p:nvSpPr>
        <p:spPr>
          <a:xfrm>
            <a:off x="884083" y="104970"/>
            <a:ext cx="5565877" cy="762000"/>
          </a:xfrm>
        </p:spPr>
        <p:txBody>
          <a:bodyPr/>
          <a:lstStyle/>
          <a:p>
            <a:r>
              <a:rPr lang="en-US" dirty="0">
                <a:ea typeface="Calibri" panose="020F0502020204030204" pitchFamily="34" charset="0"/>
              </a:rPr>
              <a:t>Some Examples of </a:t>
            </a:r>
            <a:r>
              <a:rPr lang="en-US" sz="2400" b="1" dirty="0">
                <a:effectLst/>
                <a:latin typeface="Calibri" panose="020F0502020204030204" pitchFamily="34" charset="0"/>
                <a:ea typeface="Calibri" panose="020F0502020204030204" pitchFamily="34" charset="0"/>
              </a:rPr>
              <a:t>Societal Barriers and Groups Disproportionately Affected</a:t>
            </a:r>
            <a:endParaRPr lang="en-US" dirty="0"/>
          </a:p>
        </p:txBody>
      </p:sp>
      <p:graphicFrame>
        <p:nvGraphicFramePr>
          <p:cNvPr id="10" name="Table 9">
            <a:extLst>
              <a:ext uri="{FF2B5EF4-FFF2-40B4-BE49-F238E27FC236}">
                <a16:creationId xmlns:a16="http://schemas.microsoft.com/office/drawing/2014/main" id="{6B00052A-763E-4AB3-898B-D1FA37C14EC1}"/>
              </a:ext>
            </a:extLst>
          </p:cNvPr>
          <p:cNvGraphicFramePr>
            <a:graphicFrameLocks noGrp="1"/>
          </p:cNvGraphicFramePr>
          <p:nvPr/>
        </p:nvGraphicFramePr>
        <p:xfrm>
          <a:off x="108156" y="953002"/>
          <a:ext cx="8898193" cy="5447040"/>
        </p:xfrm>
        <a:graphic>
          <a:graphicData uri="http://schemas.openxmlformats.org/drawingml/2006/table">
            <a:tbl>
              <a:tblPr firstRow="1" firstCol="1" bandRow="1">
                <a:tableStyleId>{5C22544A-7EE6-4342-B048-85BDC9FD1C3A}</a:tableStyleId>
              </a:tblPr>
              <a:tblGrid>
                <a:gridCol w="4316360">
                  <a:extLst>
                    <a:ext uri="{9D8B030D-6E8A-4147-A177-3AD203B41FA5}">
                      <a16:colId xmlns:a16="http://schemas.microsoft.com/office/drawing/2014/main" val="3631060774"/>
                    </a:ext>
                  </a:extLst>
                </a:gridCol>
                <a:gridCol w="4581833">
                  <a:extLst>
                    <a:ext uri="{9D8B030D-6E8A-4147-A177-3AD203B41FA5}">
                      <a16:colId xmlns:a16="http://schemas.microsoft.com/office/drawing/2014/main" val="70914494"/>
                    </a:ext>
                  </a:extLst>
                </a:gridCol>
              </a:tblGrid>
              <a:tr h="85609">
                <a:tc>
                  <a:txBody>
                    <a:bodyPr/>
                    <a:lstStyle/>
                    <a:p>
                      <a:pPr marL="0" marR="0">
                        <a:spcBef>
                          <a:spcPts val="0"/>
                        </a:spcBef>
                        <a:spcAft>
                          <a:spcPts val="0"/>
                        </a:spcAft>
                      </a:pPr>
                      <a:r>
                        <a:rPr lang="en-US" sz="1400" dirty="0">
                          <a:solidFill>
                            <a:schemeClr val="accent6"/>
                          </a:solidFill>
                          <a:effectLst/>
                          <a:latin typeface="Calibri" panose="020F0502020204030204" pitchFamily="34" charset="0"/>
                          <a:cs typeface="Calibri" panose="020F0502020204030204" pitchFamily="34" charset="0"/>
                        </a:rPr>
                        <a:t>Examples of Barriers</a:t>
                      </a:r>
                      <a:endParaRPr lang="en-US" sz="1400" dirty="0">
                        <a:solidFill>
                          <a:schemeClr val="accent6"/>
                        </a:solidFill>
                        <a:effectLst/>
                        <a:latin typeface="Calibri" panose="020F0502020204030204" pitchFamily="34" charset="0"/>
                        <a:ea typeface="Calibri" panose="020F0502020204030204" pitchFamily="34" charset="0"/>
                        <a:cs typeface="Calibri" panose="020F0502020204030204" pitchFamily="34" charset="0"/>
                      </a:endParaRPr>
                    </a:p>
                  </a:txBody>
                  <a:tcPr marL="63524" marR="63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400" dirty="0">
                          <a:solidFill>
                            <a:schemeClr val="accent6"/>
                          </a:solidFill>
                          <a:effectLst/>
                          <a:latin typeface="Calibri" panose="020F0502020204030204" pitchFamily="34" charset="0"/>
                          <a:cs typeface="Calibri" panose="020F0502020204030204" pitchFamily="34" charset="0"/>
                        </a:rPr>
                        <a:t>Examples of Groups Disproportionately Affected </a:t>
                      </a:r>
                      <a:endParaRPr lang="en-US" sz="1400" dirty="0">
                        <a:solidFill>
                          <a:schemeClr val="accent6"/>
                        </a:solidFill>
                        <a:effectLst/>
                        <a:latin typeface="Calibri" panose="020F0502020204030204" pitchFamily="34" charset="0"/>
                        <a:ea typeface="Calibri" panose="020F0502020204030204" pitchFamily="34" charset="0"/>
                        <a:cs typeface="Calibri" panose="020F0502020204030204" pitchFamily="34" charset="0"/>
                      </a:endParaRPr>
                    </a:p>
                  </a:txBody>
                  <a:tcPr marL="63524" marR="63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428325666"/>
                  </a:ext>
                </a:extLst>
              </a:tr>
              <a:tr h="1197540">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cs typeface="Calibri" panose="020F0502020204030204" pitchFamily="34" charset="0"/>
                        </a:rPr>
                        <a:t>Lack access to screening and diagnosis </a:t>
                      </a:r>
                      <a:endPar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3524" marR="63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solidFill>
                            <a:schemeClr val="tx1"/>
                          </a:solidFill>
                          <a:effectLst/>
                          <a:latin typeface="Calibri" panose="020F0502020204030204" pitchFamily="34" charset="0"/>
                          <a:cs typeface="Calibri" panose="020F0502020204030204" pitchFamily="34" charset="0"/>
                        </a:rPr>
                        <a:t>People lacking financial resources (Black/African Americans, Hispanic Individuals, Native Americans)</a:t>
                      </a:r>
                    </a:p>
                    <a:p>
                      <a:pPr marL="0" marR="0" lvl="0" indent="0">
                        <a:spcBef>
                          <a:spcPts val="0"/>
                        </a:spcBef>
                        <a:spcAft>
                          <a:spcPts val="0"/>
                        </a:spcAft>
                        <a:buFont typeface="Symbol" panose="05050102010706020507" pitchFamily="18" charset="2"/>
                        <a:buNone/>
                      </a:pPr>
                      <a:r>
                        <a:rPr lang="en-US" sz="1300" dirty="0">
                          <a:solidFill>
                            <a:schemeClr val="tx1"/>
                          </a:solidFill>
                          <a:effectLst/>
                          <a:latin typeface="Calibri" panose="020F0502020204030204" pitchFamily="34" charset="0"/>
                          <a:cs typeface="Calibri" panose="020F0502020204030204" pitchFamily="34" charset="0"/>
                        </a:rPr>
                        <a:t>Rural dwellers</a:t>
                      </a:r>
                    </a:p>
                    <a:p>
                      <a:pPr marL="0" marR="0" lvl="0" indent="0">
                        <a:spcBef>
                          <a:spcPts val="0"/>
                        </a:spcBef>
                        <a:spcAft>
                          <a:spcPts val="0"/>
                        </a:spcAft>
                        <a:buFont typeface="Symbol" panose="05050102010706020507" pitchFamily="18" charset="2"/>
                        <a:buNone/>
                      </a:pPr>
                      <a:r>
                        <a:rPr lang="en-US" sz="1300" dirty="0">
                          <a:solidFill>
                            <a:schemeClr val="tx1"/>
                          </a:solidFill>
                          <a:effectLst/>
                          <a:latin typeface="Calibri" panose="020F0502020204030204" pitchFamily="34" charset="0"/>
                          <a:cs typeface="Calibri" panose="020F0502020204030204" pitchFamily="34" charset="0"/>
                        </a:rPr>
                        <a:t>People ages 30-64 living with undiagnosed younger onset Alzheimer’s Disease (AD)</a:t>
                      </a:r>
                    </a:p>
                    <a:p>
                      <a:pPr marL="0" marR="0" lvl="0" indent="0">
                        <a:spcBef>
                          <a:spcPts val="0"/>
                        </a:spcBef>
                        <a:spcAft>
                          <a:spcPts val="0"/>
                        </a:spcAft>
                        <a:buFont typeface="Symbol" panose="05050102010706020507" pitchFamily="18" charset="2"/>
                        <a:buNone/>
                      </a:pPr>
                      <a:r>
                        <a:rPr lang="en-US" sz="1300" dirty="0">
                          <a:solidFill>
                            <a:schemeClr val="tx1"/>
                          </a:solidFill>
                          <a:effectLst/>
                          <a:latin typeface="Calibri" panose="020F0502020204030204" pitchFamily="34" charset="0"/>
                          <a:cs typeface="Calibri" panose="020F0502020204030204" pitchFamily="34" charset="0"/>
                        </a:rPr>
                        <a:t>People ages 45-64 living with undiagnosed non-AD dementia (Frontotemporal dementia and Lewy Body dementia)</a:t>
                      </a:r>
                      <a:endPar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3524" marR="63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1353081"/>
                  </a:ext>
                </a:extLst>
              </a:tr>
              <a:tr h="294968">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cs typeface="Calibri" panose="020F0502020204030204" pitchFamily="34" charset="0"/>
                        </a:rPr>
                        <a:t>Sensitive to stigma and fear of talking with doctor about cognitive impairment</a:t>
                      </a:r>
                      <a:endPar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3524" marR="63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cs typeface="Calibri" panose="020F0502020204030204" pitchFamily="34" charset="0"/>
                        </a:rPr>
                        <a:t>There may be specific groups disproportionately affected by this barrier</a:t>
                      </a:r>
                      <a:endParaRPr lang="en-US" sz="1300" dirty="0">
                        <a:effectLst/>
                        <a:latin typeface="Calibri" panose="020F0502020204030204" pitchFamily="34" charset="0"/>
                        <a:ea typeface="Calibri" panose="020F0502020204030204" pitchFamily="34" charset="0"/>
                        <a:cs typeface="Calibri" panose="020F0502020204030204" pitchFamily="34" charset="0"/>
                      </a:endParaRPr>
                    </a:p>
                  </a:txBody>
                  <a:tcPr marL="63524" marR="63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15167414"/>
                  </a:ext>
                </a:extLst>
              </a:tr>
              <a:tr h="395259">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cs typeface="Calibri" panose="020F0502020204030204" pitchFamily="34" charset="0"/>
                        </a:rPr>
                        <a:t>Lack understanding of difference between dementia and normal aging </a:t>
                      </a:r>
                      <a:endPar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3524" marR="63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cs typeface="Calibri" panose="020F0502020204030204" pitchFamily="34" charset="0"/>
                        </a:rPr>
                        <a:t>There may be specific groups disproportionately affected by this barrier</a:t>
                      </a:r>
                      <a:endParaRPr lang="en-US" sz="1300" dirty="0">
                        <a:effectLst/>
                        <a:latin typeface="Calibri" panose="020F0502020204030204" pitchFamily="34" charset="0"/>
                        <a:ea typeface="Calibri" panose="020F0502020204030204" pitchFamily="34" charset="0"/>
                        <a:cs typeface="Calibri" panose="020F0502020204030204" pitchFamily="34" charset="0"/>
                      </a:endParaRPr>
                    </a:p>
                  </a:txBody>
                  <a:tcPr marL="63524" marR="63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365305"/>
                  </a:ext>
                </a:extLst>
              </a:tr>
              <a:tr h="0">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No informal/family caregiver options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ea typeface="Calibri" panose="020F0502020204030204" pitchFamily="34" charset="0"/>
                          <a:cs typeface="Calibri" panose="020F0502020204030204" pitchFamily="34" charset="0"/>
                        </a:rPr>
                        <a:t>Individuals living alone; LGBTQ+ individuals; People estranged from family</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1781236"/>
                  </a:ext>
                </a:extLst>
              </a:tr>
              <a:tr h="223154">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Lack financial resources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ea typeface="Calibri" panose="020F0502020204030204" pitchFamily="34" charset="0"/>
                          <a:cs typeface="Calibri" panose="020F0502020204030204" pitchFamily="34" charset="0"/>
                        </a:rPr>
                        <a:t>Black/African Americans; Hispanic Individuals; Native Americans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53478328"/>
                  </a:ext>
                </a:extLst>
              </a:tr>
              <a:tr h="226141">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Unable to navigate the bureaucracies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ea typeface="Calibri" panose="020F0502020204030204" pitchFamily="34" charset="0"/>
                          <a:cs typeface="Calibri" panose="020F0502020204030204" pitchFamily="34" charset="0"/>
                        </a:rPr>
                        <a:t>People lacking financial resources (see above)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9215423"/>
                  </a:ext>
                </a:extLst>
              </a:tr>
              <a:tr h="209428">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Lower educational attainment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ea typeface="Calibri" panose="020F0502020204030204" pitchFamily="34" charset="0"/>
                          <a:cs typeface="Calibri" panose="020F0502020204030204" pitchFamily="34" charset="0"/>
                        </a:rPr>
                        <a:t>People lacking financial resources (see above)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2363567"/>
                  </a:ext>
                </a:extLst>
              </a:tr>
              <a:tr h="395259">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Lack reliable transportation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ea typeface="Calibri" panose="020F0502020204030204" pitchFamily="34" charset="0"/>
                          <a:cs typeface="Calibri" panose="020F0502020204030204" pitchFamily="34" charset="0"/>
                        </a:rPr>
                        <a:t>People lacking financial resources (Black/African Americans, Hispanic Individuals, Native Americans); Rural dwellers; People unable to drive and without access to public transportation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2229789"/>
                  </a:ext>
                </a:extLst>
              </a:tr>
              <a:tr h="395259">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Under age 65 and experiencing dementia symptoms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ea typeface="Calibri" panose="020F0502020204030204" pitchFamily="34" charset="0"/>
                          <a:cs typeface="Calibri" panose="020F0502020204030204" pitchFamily="34" charset="0"/>
                        </a:rPr>
                        <a:t>People ages 30-64 living with undiagnosed younger onset Alzheimer’s Disease (AD); People ages 45-64 living with undiagnosed non-AD dementia (Frontotemporal dementia, Lewy Body dementia)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7894303"/>
                  </a:ext>
                </a:extLst>
              </a:tr>
              <a:tr h="216317">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Lack access to healthcare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ea typeface="Calibri" panose="020F0502020204030204" pitchFamily="34" charset="0"/>
                          <a:cs typeface="Calibri" panose="020F0502020204030204" pitchFamily="34" charset="0"/>
                        </a:rPr>
                        <a:t>Black/African Americans</a:t>
                      </a:r>
                      <a:r>
                        <a:rPr lang="en-US" sz="13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 </a:t>
                      </a:r>
                      <a:r>
                        <a:rPr lang="en-US" sz="1300" dirty="0">
                          <a:effectLst/>
                          <a:latin typeface="Calibri" panose="020F0502020204030204" pitchFamily="34" charset="0"/>
                          <a:ea typeface="Calibri" panose="020F0502020204030204" pitchFamily="34" charset="0"/>
                          <a:cs typeface="Calibri" panose="020F0502020204030204" pitchFamily="34" charset="0"/>
                        </a:rPr>
                        <a:t>and other minority populations</a:t>
                      </a:r>
                      <a:r>
                        <a:rPr lang="en-US" sz="13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 </a:t>
                      </a:r>
                      <a:endParaRPr lang="en-US" sz="13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38382834"/>
                  </a:ext>
                </a:extLst>
              </a:tr>
              <a:tr h="194684">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Work in low-paying jobs without health insurance benefits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ea typeface="Calibri" panose="020F0502020204030204" pitchFamily="34" charset="0"/>
                          <a:cs typeface="Calibri" panose="020F0502020204030204" pitchFamily="34" charset="0"/>
                        </a:rPr>
                        <a:t>Black/African Americans</a:t>
                      </a:r>
                      <a:r>
                        <a:rPr lang="en-US" sz="13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 </a:t>
                      </a:r>
                      <a:r>
                        <a:rPr lang="en-US" sz="1300" dirty="0">
                          <a:effectLst/>
                          <a:latin typeface="Calibri" panose="020F0502020204030204" pitchFamily="34" charset="0"/>
                          <a:ea typeface="Calibri" panose="020F0502020204030204" pitchFamily="34" charset="0"/>
                          <a:cs typeface="Calibri" panose="020F0502020204030204" pitchFamily="34" charset="0"/>
                        </a:rPr>
                        <a:t>and other minority populations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5483589"/>
                  </a:ext>
                </a:extLst>
              </a:tr>
              <a:tr h="123875">
                <a:tc>
                  <a:txBody>
                    <a:bodyPr/>
                    <a:lstStyle/>
                    <a:p>
                      <a:pPr marL="0" marR="0" lvl="0" indent="0">
                        <a:spcBef>
                          <a:spcPts val="0"/>
                        </a:spcBef>
                        <a:spcAft>
                          <a:spcPts val="0"/>
                        </a:spcAft>
                        <a:buFont typeface="+mj-lt"/>
                        <a:buNone/>
                      </a:pPr>
                      <a:r>
                        <a:rPr lang="en-US" sz="13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Unemployed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300" dirty="0">
                          <a:effectLst/>
                          <a:latin typeface="Calibri" panose="020F0502020204030204" pitchFamily="34" charset="0"/>
                          <a:ea typeface="Calibri" panose="020F0502020204030204" pitchFamily="34" charset="0"/>
                          <a:cs typeface="Calibri" panose="020F0502020204030204" pitchFamily="34" charset="0"/>
                        </a:rPr>
                        <a:t>Black/African Americans</a:t>
                      </a:r>
                      <a:r>
                        <a:rPr lang="en-US" sz="1300" dirty="0">
                          <a:solidFill>
                            <a:srgbClr val="202124"/>
                          </a:solidFill>
                          <a:effectLst/>
                          <a:latin typeface="Calibri" panose="020F0502020204030204" pitchFamily="34" charset="0"/>
                          <a:ea typeface="Calibri" panose="020F0502020204030204" pitchFamily="34" charset="0"/>
                          <a:cs typeface="Calibri" panose="020F0502020204030204" pitchFamily="34" charset="0"/>
                        </a:rPr>
                        <a:t> </a:t>
                      </a:r>
                      <a:r>
                        <a:rPr lang="en-US" sz="1300" dirty="0">
                          <a:effectLst/>
                          <a:latin typeface="Calibri" panose="020F0502020204030204" pitchFamily="34" charset="0"/>
                          <a:ea typeface="Calibri" panose="020F0502020204030204" pitchFamily="34" charset="0"/>
                          <a:cs typeface="Calibri" panose="020F0502020204030204" pitchFamily="34" charset="0"/>
                        </a:rPr>
                        <a:t>and other minority populations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3986669"/>
                  </a:ext>
                </a:extLst>
              </a:tr>
            </a:tbl>
          </a:graphicData>
        </a:graphic>
      </p:graphicFrame>
      <p:sp>
        <p:nvSpPr>
          <p:cNvPr id="12" name="TextBox 11">
            <a:extLst>
              <a:ext uri="{FF2B5EF4-FFF2-40B4-BE49-F238E27FC236}">
                <a16:creationId xmlns:a16="http://schemas.microsoft.com/office/drawing/2014/main" id="{0646FEBF-AA39-425D-9A42-F8E46751CF2D}"/>
              </a:ext>
            </a:extLst>
          </p:cNvPr>
          <p:cNvSpPr txBox="1"/>
          <p:nvPr/>
        </p:nvSpPr>
        <p:spPr>
          <a:xfrm>
            <a:off x="0" y="6328614"/>
            <a:ext cx="8498759" cy="523220"/>
          </a:xfrm>
          <a:prstGeom prst="rect">
            <a:avLst/>
          </a:prstGeom>
        </p:spPr>
        <p:txBody>
          <a:bodyPr wrap="square" rtlCol="0">
            <a:spAutoFit/>
          </a:bodyPr>
          <a:lstStyle/>
          <a:p>
            <a:r>
              <a:rPr lang="en-US" sz="1400" u="sng"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Disclaimer</a:t>
            </a:r>
            <a:r>
              <a:rPr lang="en-US" sz="1400" dirty="0">
                <a:solidFill>
                  <a:schemeClr val="accent6"/>
                </a:solidFill>
                <a:effectLst/>
                <a:latin typeface="Calibri" panose="020F0502020204030204" pitchFamily="34" charset="0"/>
                <a:ea typeface="Calibri" panose="020F0502020204030204" pitchFamily="34" charset="0"/>
                <a:cs typeface="Calibri" panose="020F0502020204030204" pitchFamily="34" charset="0"/>
              </a:rPr>
              <a:t> - This list is for illustrative purposes and is not the result of a thorough or robust review of studies or data and should not be interpreted as such.</a:t>
            </a:r>
            <a:endParaRPr lang="en-US" sz="2000" dirty="0">
              <a:solidFill>
                <a:schemeClr val="accent6"/>
              </a:solidFill>
              <a:latin typeface="Book Antiqua" pitchFamily="18" charset="0"/>
            </a:endParaRPr>
          </a:p>
        </p:txBody>
      </p:sp>
    </p:spTree>
    <p:extLst>
      <p:ext uri="{BB962C8B-B14F-4D97-AF65-F5344CB8AC3E}">
        <p14:creationId xmlns:p14="http://schemas.microsoft.com/office/powerpoint/2010/main" val="240115388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6B58DD9-D195-403F-B690-24BEBCD3AE81}"/>
              </a:ext>
            </a:extLst>
          </p:cNvPr>
          <p:cNvSpPr>
            <a:spLocks noGrp="1"/>
          </p:cNvSpPr>
          <p:nvPr>
            <p:ph type="title"/>
          </p:nvPr>
        </p:nvSpPr>
        <p:spPr>
          <a:xfrm>
            <a:off x="667774" y="1761358"/>
            <a:ext cx="5664200" cy="762000"/>
          </a:xfrm>
        </p:spPr>
        <p:txBody>
          <a:bodyPr/>
          <a:lstStyle/>
          <a:p>
            <a:r>
              <a:rPr lang="en-US" sz="2400" b="1" dirty="0">
                <a:effectLst/>
                <a:latin typeface="Calibri" panose="020F0502020204030204" pitchFamily="34" charset="0"/>
                <a:ea typeface="Calibri" panose="020F0502020204030204" pitchFamily="34" charset="0"/>
              </a:rPr>
              <a:t>Societal Barriers to Quality Dementia Care, Services, and Support</a:t>
            </a:r>
            <a:endParaRPr lang="en-US" dirty="0"/>
          </a:p>
        </p:txBody>
      </p:sp>
      <p:sp>
        <p:nvSpPr>
          <p:cNvPr id="12" name="TextBox 11">
            <a:extLst>
              <a:ext uri="{FF2B5EF4-FFF2-40B4-BE49-F238E27FC236}">
                <a16:creationId xmlns:a16="http://schemas.microsoft.com/office/drawing/2014/main" id="{0646FEBF-AA39-425D-9A42-F8E46751CF2D}"/>
              </a:ext>
            </a:extLst>
          </p:cNvPr>
          <p:cNvSpPr txBox="1"/>
          <p:nvPr/>
        </p:nvSpPr>
        <p:spPr>
          <a:xfrm>
            <a:off x="140108" y="6159520"/>
            <a:ext cx="8863783" cy="523220"/>
          </a:xfrm>
          <a:prstGeom prst="rect">
            <a:avLst/>
          </a:prstGeom>
        </p:spPr>
        <p:txBody>
          <a:bodyPr wrap="square" rtlCol="0">
            <a:spAutoFit/>
          </a:bodyPr>
          <a:lstStyle/>
          <a:p>
            <a:r>
              <a:rPr lang="en-US" sz="1400" u="sng" dirty="0">
                <a:solidFill>
                  <a:schemeClr val="accent6"/>
                </a:solidFill>
                <a:latin typeface="Calibri" panose="020F0502020204030204" pitchFamily="34" charset="0"/>
                <a:cs typeface="Calibri" panose="020F0502020204030204" pitchFamily="34" charset="0"/>
              </a:rPr>
              <a:t>Disclaimer</a:t>
            </a:r>
            <a:r>
              <a:rPr lang="en-US" sz="1400" dirty="0">
                <a:solidFill>
                  <a:schemeClr val="accent6"/>
                </a:solidFill>
                <a:latin typeface="Calibri" panose="020F0502020204030204" pitchFamily="34" charset="0"/>
                <a:cs typeface="Calibri" panose="020F0502020204030204" pitchFamily="34" charset="0"/>
              </a:rPr>
              <a:t> - This list of examples is for illustrative purposes and is not the result of a thorough or robust review of studies or data and should not be interpreted as such.</a:t>
            </a:r>
          </a:p>
        </p:txBody>
      </p:sp>
      <p:graphicFrame>
        <p:nvGraphicFramePr>
          <p:cNvPr id="11" name="Table 10">
            <a:extLst>
              <a:ext uri="{FF2B5EF4-FFF2-40B4-BE49-F238E27FC236}">
                <a16:creationId xmlns:a16="http://schemas.microsoft.com/office/drawing/2014/main" id="{B08D26D9-AC38-426E-B6C1-043ECB036C9E}"/>
              </a:ext>
            </a:extLst>
          </p:cNvPr>
          <p:cNvGraphicFramePr>
            <a:graphicFrameLocks noGrp="1"/>
          </p:cNvGraphicFramePr>
          <p:nvPr/>
        </p:nvGraphicFramePr>
        <p:xfrm>
          <a:off x="224910" y="1070733"/>
          <a:ext cx="8694178" cy="5088787"/>
        </p:xfrm>
        <a:graphic>
          <a:graphicData uri="http://schemas.openxmlformats.org/drawingml/2006/table">
            <a:tbl>
              <a:tblPr firstRow="1" firstCol="1" bandRow="1">
                <a:tableStyleId>{5C22544A-7EE6-4342-B048-85BDC9FD1C3A}</a:tableStyleId>
              </a:tblPr>
              <a:tblGrid>
                <a:gridCol w="2228061">
                  <a:extLst>
                    <a:ext uri="{9D8B030D-6E8A-4147-A177-3AD203B41FA5}">
                      <a16:colId xmlns:a16="http://schemas.microsoft.com/office/drawing/2014/main" val="3631060774"/>
                    </a:ext>
                  </a:extLst>
                </a:gridCol>
                <a:gridCol w="6466117">
                  <a:extLst>
                    <a:ext uri="{9D8B030D-6E8A-4147-A177-3AD203B41FA5}">
                      <a16:colId xmlns:a16="http://schemas.microsoft.com/office/drawing/2014/main" val="70914494"/>
                    </a:ext>
                  </a:extLst>
                </a:gridCol>
              </a:tblGrid>
              <a:tr h="580103">
                <a:tc>
                  <a:txBody>
                    <a:bodyPr/>
                    <a:lstStyle/>
                    <a:p>
                      <a:pPr marL="0" marR="0">
                        <a:spcBef>
                          <a:spcPts val="0"/>
                        </a:spcBef>
                        <a:spcAft>
                          <a:spcPts val="0"/>
                        </a:spcAft>
                      </a:pPr>
                      <a:r>
                        <a:rPr lang="en-US" sz="1400" dirty="0">
                          <a:solidFill>
                            <a:schemeClr val="accent6"/>
                          </a:solidFill>
                          <a:effectLst/>
                          <a:latin typeface="Calibri" panose="020F0502020204030204" pitchFamily="34" charset="0"/>
                          <a:cs typeface="Calibri" panose="020F0502020204030204" pitchFamily="34" charset="0"/>
                        </a:rPr>
                        <a:t>Examples of Barriers to Risk Reduction</a:t>
                      </a:r>
                    </a:p>
                    <a:p>
                      <a:pPr marL="0" marR="0">
                        <a:spcBef>
                          <a:spcPts val="0"/>
                        </a:spcBef>
                        <a:spcAft>
                          <a:spcPts val="0"/>
                        </a:spcAft>
                      </a:pPr>
                      <a:r>
                        <a:rPr lang="en-US" sz="1400" i="1" dirty="0">
                          <a:solidFill>
                            <a:schemeClr val="tx1"/>
                          </a:solidFill>
                          <a:effectLst/>
                          <a:latin typeface="Calibri" panose="020F0502020204030204" pitchFamily="34" charset="0"/>
                          <a:cs typeface="Calibri" panose="020F0502020204030204" pitchFamily="34" charset="0"/>
                        </a:rPr>
                        <a:t>(12 Modifiable risk factors)</a:t>
                      </a:r>
                      <a:endParaRPr lang="en-US" sz="1400" i="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3524" marR="6352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l">
                        <a:spcBef>
                          <a:spcPts val="0"/>
                        </a:spcBef>
                        <a:spcAft>
                          <a:spcPts val="0"/>
                        </a:spcAft>
                      </a:pPr>
                      <a:r>
                        <a:rPr lang="en-US" sz="1400" b="1" kern="1200" dirty="0">
                          <a:solidFill>
                            <a:schemeClr val="accent6"/>
                          </a:solidFill>
                          <a:effectLst/>
                          <a:latin typeface="Calibri" panose="020F0502020204030204" pitchFamily="34" charset="0"/>
                          <a:ea typeface="+mn-ea"/>
                          <a:cs typeface="Calibri" panose="020F0502020204030204" pitchFamily="34" charset="0"/>
                        </a:rPr>
                        <a:t>Examples of Groups Disproportionately Affected </a:t>
                      </a:r>
                    </a:p>
                  </a:txBody>
                  <a:tcPr marL="63524" marR="6352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428325666"/>
                  </a:ext>
                </a:extLst>
              </a:tr>
              <a:tr h="175607">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Less education</a:t>
                      </a:r>
                    </a:p>
                    <a:p>
                      <a:pPr marL="219075" marR="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Calibri" panose="020F0502020204030204" pitchFamily="34" charset="0"/>
                        </a:rPr>
                        <a:t>People lacking financial resources (Black/African Americans, Hispanic Individuals, Native Americans)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1353081"/>
                  </a:ext>
                </a:extLst>
              </a:tr>
              <a:tr h="399782">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Social isolation </a:t>
                      </a:r>
                    </a:p>
                    <a:p>
                      <a:pPr marL="0" marR="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Calibri" panose="020F0502020204030204" pitchFamily="34" charset="0"/>
                        </a:rPr>
                        <a:t>Individuals living alone; People isolated from family; People estranged from family; Individuals with mental health or behavioral health conditions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320483"/>
                  </a:ext>
                </a:extLst>
              </a:tr>
              <a:tr h="196646">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Untreated hearing loss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Calibri" panose="020F0502020204030204" pitchFamily="34" charset="0"/>
                        </a:rPr>
                        <a:t>Non-Hispanic white adults ages 60 and over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10953676"/>
                  </a:ext>
                </a:extLst>
              </a:tr>
              <a:tr h="344129">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Depression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Calibri" panose="020F0502020204030204" pitchFamily="34" charset="0"/>
                        </a:rPr>
                        <a:t>Racial/ethnic, gender, and sexual minorities (due to lack of access to high-quality mental health care, stigma surrounding mental health care; and lack of awareness about mental health)</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26315177"/>
                  </a:ext>
                </a:extLst>
              </a:tr>
              <a:tr h="135685">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Obesity</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Calibri" panose="020F0502020204030204" pitchFamily="34" charset="0"/>
                        </a:rPr>
                        <a:t>Black/African Americans, Hispanic Individuals, Native Americans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6379955"/>
                  </a:ext>
                </a:extLst>
              </a:tr>
              <a:tr h="198611">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Excessive alcohol consumption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lvl="0" indent="0">
                        <a:lnSpc>
                          <a:spcPct val="107000"/>
                        </a:lnSpc>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Calibri" panose="020F0502020204030204" pitchFamily="34" charset="0"/>
                        </a:rPr>
                        <a:t>Minority populations (e.g., racial/ethnic, gender, sexual identity); Military veterans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2262913"/>
                  </a:ext>
                </a:extLst>
              </a:tr>
              <a:tr h="363794">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Physical inactivity</a:t>
                      </a:r>
                    </a:p>
                    <a:p>
                      <a:pPr marL="0" marR="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Calibri" panose="020F0502020204030204" pitchFamily="34" charset="0"/>
                        </a:rPr>
                        <a:t>Hispanic, Black/African Americans, Native Americans; Adults ages 25 and older with less than a high school education; Adults ages 25 and older living in poverty</a:t>
                      </a:r>
                      <a:r>
                        <a:rPr lang="en-US" sz="1200" dirty="0">
                          <a:solidFill>
                            <a:srgbClr val="424242"/>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5606166"/>
                  </a:ext>
                </a:extLst>
              </a:tr>
              <a:tr h="363794">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Smoking</a:t>
                      </a:r>
                      <a:endParaRPr lang="en-US"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Adults that live in rural areas; Military veterans; Lesbian/gay/bisexual adults (LGB); Adults that did not graduate high school; Americans living in poverty; Uninsured Americans; Indigenous peoples; Americans with mental or behavioral health conditions; Adults in public housing</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6046912"/>
                  </a:ext>
                </a:extLst>
              </a:tr>
              <a:tr h="363794">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High blood pressure</a:t>
                      </a:r>
                      <a:endParaRPr lang="en-US"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Black/African Americans; Asian Americans; Hispanic Americans</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11288828"/>
                  </a:ext>
                </a:extLst>
              </a:tr>
              <a:tr h="363794">
                <a:tc>
                  <a:txBody>
                    <a:bodyPr/>
                    <a:lstStyle/>
                    <a:p>
                      <a:pPr marL="0" marR="0" lvl="0" indent="0">
                        <a:spcBef>
                          <a:spcPts val="0"/>
                        </a:spcBef>
                        <a:spcAft>
                          <a:spcPts val="0"/>
                        </a:spcAft>
                        <a:buFont typeface="+mj-lt"/>
                        <a:buNone/>
                        <a:tabLst>
                          <a:tab pos="276225" algn="l"/>
                        </a:tabLs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Diabetes</a:t>
                      </a:r>
                      <a:endParaRPr lang="en-US"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Native Americans; Hispanic Americans; Black/African Americans</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04179178"/>
                  </a:ext>
                </a:extLst>
              </a:tr>
              <a:tr h="363794">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Traumatic brain injury (TBI) (including concussion)</a:t>
                      </a:r>
                      <a:endParaRPr lang="en-US"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61925" marR="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TBI: people between the ages of 15 - 24 years; persons under the age of 5 or over the age of 75 also at a significantly higher risk</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Concussions: older adults and children ages 4 and under (due to fall risk); Adolescents (due to bike accidents and sports-related head injuries); Military personnel (due to exposure to explosive devices)</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5085072"/>
                  </a:ext>
                </a:extLst>
              </a:tr>
              <a:tr h="363794">
                <a:tc>
                  <a:txBody>
                    <a:bodyPr/>
                    <a:lstStyle/>
                    <a:p>
                      <a:pPr marL="0" marR="0" lvl="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Air pollution </a:t>
                      </a:r>
                      <a:endParaRPr lang="en-US"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161925" marR="0" indent="0">
                        <a:spcBef>
                          <a:spcPts val="0"/>
                        </a:spcBef>
                        <a:spcAft>
                          <a:spcPts val="0"/>
                        </a:spcAft>
                        <a:buFont typeface="+mj-lt"/>
                        <a:buNone/>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spcBef>
                          <a:spcPts val="0"/>
                        </a:spcBef>
                        <a:spcAft>
                          <a:spcPts val="0"/>
                        </a:spcAft>
                        <a:buFont typeface="Symbol" panose="05050102010706020507" pitchFamily="18" charset="2"/>
                        <a:buNone/>
                      </a:pPr>
                      <a:r>
                        <a:rPr lang="en-US" sz="1200" dirty="0">
                          <a:effectLst/>
                          <a:latin typeface="Calibri" panose="020F0502020204030204" pitchFamily="34" charset="0"/>
                          <a:ea typeface="Calibri" panose="020F0502020204030204" pitchFamily="34" charset="0"/>
                          <a:cs typeface="Times New Roman" panose="02020603050405020304" pitchFamily="18" charset="0"/>
                        </a:rPr>
                        <a:t>Black/African Americans, Asian and Hispanic Americans; Low-income populations; People with occupational exposure to air pollution</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75647026"/>
                  </a:ext>
                </a:extLst>
              </a:tr>
            </a:tbl>
          </a:graphicData>
        </a:graphic>
      </p:graphicFrame>
      <p:sp>
        <p:nvSpPr>
          <p:cNvPr id="8" name="Title 4">
            <a:extLst>
              <a:ext uri="{FF2B5EF4-FFF2-40B4-BE49-F238E27FC236}">
                <a16:creationId xmlns:a16="http://schemas.microsoft.com/office/drawing/2014/main" id="{755380F9-3D9E-4421-93D3-1A5F7DA575DB}"/>
              </a:ext>
            </a:extLst>
          </p:cNvPr>
          <p:cNvSpPr txBox="1">
            <a:spLocks/>
          </p:cNvSpPr>
          <p:nvPr/>
        </p:nvSpPr>
        <p:spPr bwMode="white">
          <a:xfrm>
            <a:off x="884083" y="104970"/>
            <a:ext cx="5565877"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lvl1pPr algn="l" rtl="0" eaLnBrk="0" fontAlgn="base" hangingPunct="0">
              <a:spcBef>
                <a:spcPct val="20000"/>
              </a:spcBef>
              <a:spcAft>
                <a:spcPct val="0"/>
              </a:spcAft>
              <a:tabLst>
                <a:tab pos="915988" algn="l"/>
              </a:tabLst>
              <a:defRPr sz="2400" b="1">
                <a:solidFill>
                  <a:srgbClr val="FFC000"/>
                </a:solidFill>
                <a:latin typeface="Calibri" pitchFamily="34" charset="0"/>
                <a:ea typeface="+mj-ea"/>
                <a:cs typeface="Calibri" pitchFamily="34" charset="0"/>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a:lstStyle>
          <a:p>
            <a:pPr defTabSz="914400"/>
            <a:r>
              <a:rPr lang="en-US" kern="0" dirty="0">
                <a:ea typeface="Calibri" panose="020F0502020204030204" pitchFamily="34" charset="0"/>
              </a:rPr>
              <a:t>Some Examples of Societal Barriers and Groups Disproportionately Affected</a:t>
            </a:r>
            <a:endParaRPr lang="en-US" kern="0" dirty="0"/>
          </a:p>
        </p:txBody>
      </p:sp>
    </p:spTree>
    <p:extLst>
      <p:ext uri="{BB962C8B-B14F-4D97-AF65-F5344CB8AC3E}">
        <p14:creationId xmlns:p14="http://schemas.microsoft.com/office/powerpoint/2010/main" val="280377729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30377" y="-1"/>
            <a:ext cx="5529417" cy="953729"/>
          </a:xfrm>
        </p:spPr>
        <p:txBody>
          <a:bodyPr/>
          <a:lstStyle/>
          <a:p>
            <a:r>
              <a:rPr lang="en-US" sz="2800" dirty="0">
                <a:ea typeface="Calibri" panose="020F0502020204030204" pitchFamily="34" charset="0"/>
              </a:rPr>
              <a:t>Advisory Council on Alzheimer’s Disease and All Other Dementias</a:t>
            </a:r>
            <a:endParaRPr lang="en-US" sz="2800" dirty="0"/>
          </a:p>
        </p:txBody>
      </p:sp>
      <p:sp>
        <p:nvSpPr>
          <p:cNvPr id="2" name="Rectangle: Rounded Corners 1">
            <a:extLst>
              <a:ext uri="{FF2B5EF4-FFF2-40B4-BE49-F238E27FC236}">
                <a16:creationId xmlns:a16="http://schemas.microsoft.com/office/drawing/2014/main" id="{EE5ED2FF-2A5B-4F22-9A78-98863F0F774A}"/>
              </a:ext>
            </a:extLst>
          </p:cNvPr>
          <p:cNvSpPr/>
          <p:nvPr/>
        </p:nvSpPr>
        <p:spPr bwMode="auto">
          <a:xfrm>
            <a:off x="661219" y="1875504"/>
            <a:ext cx="7821562" cy="3106992"/>
          </a:xfrm>
          <a:prstGeom prst="roundRect">
            <a:avLst/>
          </a:prstGeom>
          <a:solidFill>
            <a:srgbClr val="FFEEB9"/>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2800" b="1" dirty="0">
                <a:effectLst/>
                <a:latin typeface="Calibri" panose="020F0502020204030204" pitchFamily="34" charset="0"/>
                <a:ea typeface="Calibri" panose="020F0502020204030204" pitchFamily="34" charset="0"/>
              </a:rPr>
              <a:t>APPENDIX B</a:t>
            </a:r>
          </a:p>
          <a:p>
            <a:pPr marL="0" marR="0" indent="0" algn="ctr" defTabSz="914400" rtl="0" eaLnBrk="0" fontAlgn="base" latinLnBrk="0" hangingPunct="0">
              <a:lnSpc>
                <a:spcPct val="100000"/>
              </a:lnSpc>
              <a:spcBef>
                <a:spcPct val="0"/>
              </a:spcBef>
              <a:spcAft>
                <a:spcPct val="0"/>
              </a:spcAft>
              <a:buClrTx/>
              <a:buSzTx/>
              <a:buFontTx/>
              <a:buNone/>
              <a:tabLst/>
            </a:pPr>
            <a:endParaRPr lang="en-US" sz="1000" b="1" dirty="0">
              <a:effectLst/>
              <a:latin typeface="Calibri" panose="020F0502020204030204" pitchFamily="34" charset="0"/>
              <a:ea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2800" b="1" dirty="0">
                <a:effectLst/>
                <a:latin typeface="Calibri" panose="020F0502020204030204" pitchFamily="34" charset="0"/>
                <a:ea typeface="Calibri" panose="020F0502020204030204" pitchFamily="34" charset="0"/>
              </a:rPr>
              <a:t>Links to Helpful Resources</a:t>
            </a:r>
            <a:endParaRPr kumimoji="0" lang="en-US" sz="2800" b="1" i="0" u="none" strike="noStrike" cap="none" normalizeH="0" baseline="0" dirty="0">
              <a:ln>
                <a:noFill/>
              </a:ln>
              <a:solidFill>
                <a:schemeClr val="tx1"/>
              </a:solidFill>
              <a:effectLst/>
              <a:latin typeface="Arial" pitchFamily="34" charset="0"/>
            </a:endParaRPr>
          </a:p>
        </p:txBody>
      </p:sp>
    </p:spTree>
    <p:extLst>
      <p:ext uri="{BB962C8B-B14F-4D97-AF65-F5344CB8AC3E}">
        <p14:creationId xmlns:p14="http://schemas.microsoft.com/office/powerpoint/2010/main" val="250883851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5822" y="1494592"/>
            <a:ext cx="7912356" cy="4284891"/>
          </a:xfrm>
          <a:prstGeom prst="rect">
            <a:avLst/>
          </a:prstGeom>
        </p:spPr>
        <p:txBody>
          <a:bodyPr wrap="square" rtlCol="0">
            <a:spAutoFit/>
          </a:bodyPr>
          <a:lstStyle/>
          <a:p>
            <a:pPr marL="457200" marR="0" lvl="0" indent="-457200" algn="l" defTabSz="914400" rtl="0" eaLnBrk="1" fontAlgn="auto" latinLnBrk="0" hangingPunct="1">
              <a:lnSpc>
                <a:spcPct val="107000"/>
              </a:lnSpc>
              <a:spcBef>
                <a:spcPts val="0"/>
              </a:spcBef>
              <a:spcAft>
                <a:spcPts val="2300"/>
              </a:spcAft>
              <a:buClr>
                <a:srgbClr val="000000"/>
              </a:buClr>
              <a:buSzPct val="100000"/>
              <a:buFont typeface="+mj-lt"/>
              <a:buAutoNum type="arabicPeriod"/>
              <a:tabLst/>
              <a:defRPr/>
            </a:pPr>
            <a:r>
              <a:rPr kumimoji="0" lang="en-US" sz="2300" b="1" i="0" u="none" strike="noStrike" kern="1200" cap="none" spc="0" normalizeH="0" baseline="0" noProof="0" dirty="0">
                <a:ln>
                  <a:noFill/>
                </a:ln>
                <a:solidFill>
                  <a:srgbClr val="000000"/>
                </a:solidFill>
                <a:effectLst/>
                <a:uLnTx/>
                <a:uFillTx/>
                <a:latin typeface="Calibri" panose="020F0502020204030204" pitchFamily="34" charset="0"/>
                <a:ea typeface="+mn-ea"/>
                <a:cs typeface="Times New Roman" panose="02020603050405020304" pitchFamily="18" charset="0"/>
              </a:rPr>
              <a:t>Welcome, Logistics, Introductions </a:t>
            </a:r>
            <a:r>
              <a:rPr kumimoji="0" lang="en-US" sz="2300" b="1" i="1" u="none" strike="noStrike" kern="1200" cap="none" spc="0" normalizeH="0" baseline="0" noProof="0" dirty="0">
                <a:ln>
                  <a:noFill/>
                </a:ln>
                <a:solidFill>
                  <a:srgbClr val="0070C0"/>
                </a:solidFill>
                <a:effectLst/>
                <a:uLnTx/>
                <a:uFillTx/>
                <a:latin typeface="Calibri" panose="020F0502020204030204" pitchFamily="34" charset="0"/>
                <a:ea typeface="+mn-ea"/>
                <a:cs typeface="Times New Roman" panose="02020603050405020304" pitchFamily="18" charset="0"/>
              </a:rPr>
              <a:t>(15 min)</a:t>
            </a:r>
          </a:p>
          <a:p>
            <a:pPr marL="457200" indent="-457200" defTabSz="914400">
              <a:lnSpc>
                <a:spcPct val="107000"/>
              </a:lnSpc>
              <a:spcAft>
                <a:spcPts val="2300"/>
              </a:spcAft>
              <a:buClr>
                <a:srgbClr val="000000"/>
              </a:buClr>
              <a:buSzPct val="100000"/>
              <a:buFont typeface="+mj-lt"/>
              <a:buAutoNum type="arabicPeriod" startAt="2"/>
              <a:defRPr/>
            </a:pPr>
            <a:r>
              <a:rPr lang="en-US" sz="2300" b="1" dirty="0">
                <a:solidFill>
                  <a:srgbClr val="000000"/>
                </a:solidFill>
                <a:latin typeface="Calibri" panose="020F0502020204030204" pitchFamily="34" charset="0"/>
                <a:cs typeface="Times New Roman" panose="02020603050405020304" pitchFamily="18" charset="0"/>
              </a:rPr>
              <a:t>Developing Approach for Building Diversity, Equity, and Inclusion (DEI) into the Council’s Work: Presentation &amp; Discussion </a:t>
            </a:r>
            <a:r>
              <a:rPr lang="en-US" sz="2300" b="1" i="1" dirty="0">
                <a:solidFill>
                  <a:srgbClr val="0070C0"/>
                </a:solidFill>
                <a:latin typeface="Calibri" panose="020F0502020204030204" pitchFamily="34" charset="0"/>
                <a:cs typeface="Times New Roman" panose="02020603050405020304" pitchFamily="18" charset="0"/>
              </a:rPr>
              <a:t>(35 min)</a:t>
            </a:r>
          </a:p>
          <a:p>
            <a:pPr marL="457200" indent="-457200" defTabSz="914400">
              <a:lnSpc>
                <a:spcPct val="107000"/>
              </a:lnSpc>
              <a:spcAft>
                <a:spcPts val="2300"/>
              </a:spcAft>
              <a:buClr>
                <a:srgbClr val="000000"/>
              </a:buClr>
              <a:buSzPct val="100000"/>
              <a:buFont typeface="+mj-lt"/>
              <a:buAutoNum type="arabicPeriod" startAt="2"/>
              <a:defRPr/>
            </a:pPr>
            <a:r>
              <a:rPr lang="en-US" sz="2300" b="1" dirty="0">
                <a:solidFill>
                  <a:srgbClr val="000000"/>
                </a:solidFill>
                <a:latin typeface="Calibri" panose="020F0502020204030204" pitchFamily="34" charset="0"/>
                <a:cs typeface="Times New Roman" panose="02020603050405020304" pitchFamily="18" charset="0"/>
              </a:rPr>
              <a:t>Younger-Onset Dementia and Equity Analysis Workgroup: Presentation &amp; Discussion </a:t>
            </a:r>
            <a:r>
              <a:rPr lang="en-US" sz="2300" b="1" i="1" dirty="0">
                <a:solidFill>
                  <a:srgbClr val="0070C0"/>
                </a:solidFill>
                <a:latin typeface="Calibri" panose="020F0502020204030204" pitchFamily="34" charset="0"/>
                <a:cs typeface="Times New Roman" panose="02020603050405020304" pitchFamily="18" charset="0"/>
              </a:rPr>
              <a:t>(30 min)</a:t>
            </a:r>
          </a:p>
          <a:p>
            <a:pPr marL="457200" indent="-457200" defTabSz="914400">
              <a:lnSpc>
                <a:spcPct val="107000"/>
              </a:lnSpc>
              <a:spcAft>
                <a:spcPts val="2300"/>
              </a:spcAft>
              <a:buClr>
                <a:srgbClr val="000000"/>
              </a:buClr>
              <a:buSzPct val="100000"/>
              <a:buFont typeface="+mj-lt"/>
              <a:buAutoNum type="arabicPeriod" startAt="2"/>
              <a:defRPr/>
            </a:pPr>
            <a:r>
              <a:rPr lang="en-US" sz="2300" b="1" dirty="0">
                <a:solidFill>
                  <a:srgbClr val="000000"/>
                </a:solidFill>
                <a:latin typeface="Calibri" panose="020F0502020204030204" pitchFamily="34" charset="0"/>
                <a:cs typeface="Times New Roman" panose="02020603050405020304" pitchFamily="18" charset="0"/>
              </a:rPr>
              <a:t>Council Member Roundtable Discussion </a:t>
            </a:r>
            <a:r>
              <a:rPr lang="en-US" sz="2300" b="1" i="1" dirty="0">
                <a:solidFill>
                  <a:srgbClr val="0070C0"/>
                </a:solidFill>
                <a:latin typeface="Calibri" panose="020F0502020204030204" pitchFamily="34" charset="0"/>
                <a:cs typeface="Times New Roman" panose="02020603050405020304" pitchFamily="18" charset="0"/>
              </a:rPr>
              <a:t>(30 min)</a:t>
            </a:r>
          </a:p>
          <a:p>
            <a:pPr marL="457200" lvl="2" indent="-457200" defTabSz="914400">
              <a:lnSpc>
                <a:spcPct val="107000"/>
              </a:lnSpc>
              <a:spcAft>
                <a:spcPts val="2300"/>
              </a:spcAft>
              <a:buClr>
                <a:srgbClr val="000000"/>
              </a:buClr>
              <a:buSzPct val="100000"/>
              <a:buFont typeface="+mj-lt"/>
              <a:buAutoNum type="arabicPeriod" startAt="5"/>
              <a:defRPr/>
            </a:pPr>
            <a:r>
              <a:rPr kumimoji="0" lang="en-US" sz="2300" b="1" i="0" u="none" strike="noStrike" kern="1200" cap="none" spc="0" normalizeH="0" baseline="0" noProof="0" dirty="0">
                <a:ln>
                  <a:noFill/>
                </a:ln>
                <a:solidFill>
                  <a:srgbClr val="000000"/>
                </a:solidFill>
                <a:effectLst/>
                <a:uLnTx/>
                <a:uFillTx/>
                <a:latin typeface="Calibri" panose="020F0502020204030204" pitchFamily="34" charset="0"/>
                <a:ea typeface="Times New Roman" panose="02020603050405020304" pitchFamily="18" charset="0"/>
                <a:cs typeface="Times New Roman" panose="02020603050405020304" pitchFamily="18" charset="0"/>
              </a:rPr>
              <a:t>Next Steps and Vote </a:t>
            </a:r>
            <a:r>
              <a:rPr lang="en-US" sz="2300" b="1" dirty="0">
                <a:solidFill>
                  <a:srgbClr val="000000"/>
                </a:solidFill>
                <a:latin typeface="Calibri" panose="020F0502020204030204" pitchFamily="34" charset="0"/>
                <a:cs typeface="Times New Roman" panose="02020603050405020304" pitchFamily="18" charset="0"/>
              </a:rPr>
              <a:t>to Adjourn </a:t>
            </a:r>
            <a:r>
              <a:rPr lang="en-US" sz="2300" b="1" dirty="0">
                <a:solidFill>
                  <a:srgbClr val="0070C0"/>
                </a:solidFill>
                <a:latin typeface="Calibri" panose="020F0502020204030204" pitchFamily="34" charset="0"/>
                <a:cs typeface="Times New Roman" panose="02020603050405020304" pitchFamily="18" charset="0"/>
              </a:rPr>
              <a:t>(10 min)</a:t>
            </a:r>
          </a:p>
        </p:txBody>
      </p:sp>
      <p:sp>
        <p:nvSpPr>
          <p:cNvPr id="3" name="Title 2"/>
          <p:cNvSpPr>
            <a:spLocks noGrp="1"/>
          </p:cNvSpPr>
          <p:nvPr>
            <p:ph type="title"/>
          </p:nvPr>
        </p:nvSpPr>
        <p:spPr>
          <a:xfrm>
            <a:off x="891048" y="218806"/>
            <a:ext cx="1901313" cy="472772"/>
          </a:xfrm>
        </p:spPr>
        <p:txBody>
          <a:bodyPr/>
          <a:lstStyle/>
          <a:p>
            <a:r>
              <a:rPr lang="en-US" sz="2800" dirty="0"/>
              <a:t>Agenda</a:t>
            </a:r>
          </a:p>
        </p:txBody>
      </p:sp>
    </p:spTree>
    <p:extLst>
      <p:ext uri="{BB962C8B-B14F-4D97-AF65-F5344CB8AC3E}">
        <p14:creationId xmlns:p14="http://schemas.microsoft.com/office/powerpoint/2010/main" val="280819641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D73BB-DEFC-4915-A0BF-C1BD0826B21B}"/>
              </a:ext>
            </a:extLst>
          </p:cNvPr>
          <p:cNvSpPr>
            <a:spLocks noGrp="1"/>
          </p:cNvSpPr>
          <p:nvPr>
            <p:ph type="title"/>
          </p:nvPr>
        </p:nvSpPr>
        <p:spPr>
          <a:xfrm>
            <a:off x="933245" y="250032"/>
            <a:ext cx="4415503" cy="414337"/>
          </a:xfrm>
        </p:spPr>
        <p:txBody>
          <a:bodyPr/>
          <a:lstStyle/>
          <a:p>
            <a:r>
              <a:rPr lang="en-US" dirty="0">
                <a:latin typeface="+mj-lt"/>
              </a:rPr>
              <a:t>Links to Helpful Resources</a:t>
            </a:r>
          </a:p>
        </p:txBody>
      </p:sp>
      <p:sp>
        <p:nvSpPr>
          <p:cNvPr id="5" name="TextBox 4">
            <a:extLst>
              <a:ext uri="{FF2B5EF4-FFF2-40B4-BE49-F238E27FC236}">
                <a16:creationId xmlns:a16="http://schemas.microsoft.com/office/drawing/2014/main" id="{D4BA3085-34A7-4D53-BAC6-2B9EECEA3E08}"/>
              </a:ext>
            </a:extLst>
          </p:cNvPr>
          <p:cNvSpPr txBox="1"/>
          <p:nvPr/>
        </p:nvSpPr>
        <p:spPr>
          <a:xfrm>
            <a:off x="93406" y="929490"/>
            <a:ext cx="8957187" cy="6127318"/>
          </a:xfrm>
          <a:prstGeom prst="rect">
            <a:avLst/>
          </a:prstGeom>
          <a:noFill/>
        </p:spPr>
        <p:txBody>
          <a:bodyPr wrap="square">
            <a:spAutoFit/>
          </a:bodyPr>
          <a:lstStyle/>
          <a:p>
            <a:pPr marL="34290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Diversity, Equity, and Inclusion in Alzheimer’s and Dementia - PowerPoint Presentation</a:t>
            </a:r>
            <a:r>
              <a:rPr lang="en-US" sz="1600" b="1" i="1" u="sng" dirty="0">
                <a:solidFill>
                  <a:srgbClr val="064FBA"/>
                </a:solidFill>
                <a:latin typeface="Calibri" panose="020F0502020204030204" pitchFamily="34" charset="0"/>
                <a:cs typeface="Times New Roman" panose="02020603050405020304" pitchFamily="18" charset="0"/>
              </a:rPr>
              <a:t>, </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Alzheimer’s Association</a:t>
            </a:r>
          </a:p>
          <a:p>
            <a:pPr marL="34290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Special report on Race, Ethnicity and Alzheimer’s in America, 2021 Alzheimer’s Disease Facts and Figures</a:t>
            </a:r>
            <a:r>
              <a:rPr lang="en-US" sz="1600" b="1" i="1" u="sng" dirty="0">
                <a:solidFill>
                  <a:srgbClr val="064FBA"/>
                </a:solidFill>
                <a:latin typeface="Calibri" panose="020F0502020204030204" pitchFamily="34" charset="0"/>
                <a:cs typeface="Times New Roman" panose="02020603050405020304" pitchFamily="18" charset="0"/>
              </a:rPr>
              <a:t> </a:t>
            </a: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(Section 7), Alzheimer’s Association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Diversity, Equity &amp; Inclusion</a:t>
            </a:r>
            <a:r>
              <a:rPr lang="en-US" sz="1600" b="1" i="1" dirty="0">
                <a:solidFill>
                  <a:srgbClr val="064FBA"/>
                </a:solidFill>
                <a:latin typeface="Calibri" panose="020F0502020204030204" pitchFamily="34" charset="0"/>
                <a:cs typeface="Times New Roman" panose="02020603050405020304" pitchFamily="18" charset="0"/>
              </a:rPr>
              <a:t>, </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Alzheimer’s San Diego</a:t>
            </a:r>
          </a:p>
          <a:p>
            <a:pPr marL="34290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Diversity, Equity, Inclusion &amp; Access</a:t>
            </a:r>
            <a:r>
              <a:rPr lang="en-US" sz="1600" b="1" i="1" u="sng" dirty="0">
                <a:solidFill>
                  <a:srgbClr val="064FBA"/>
                </a:solidFill>
                <a:latin typeface="Calibri" panose="020F0502020204030204" pitchFamily="34" charset="0"/>
                <a:cs typeface="Times New Roman" panose="02020603050405020304" pitchFamily="18" charset="0"/>
              </a:rPr>
              <a:t>, </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Minnesota Board on Aging</a:t>
            </a:r>
            <a:endParaRPr lang="en-US" sz="1600" dirty="0">
              <a:solidFill>
                <a:srgbClr val="000000"/>
              </a:solidFill>
              <a:latin typeface="Calibri" panose="020F0502020204030204" pitchFamily="34" charset="0"/>
              <a:cs typeface="Times New Roman" panose="02020603050405020304" pitchFamily="18" charset="0"/>
            </a:endParaRPr>
          </a:p>
          <a:p>
            <a:pPr marL="34290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Better Brain Health through Equity: Addressing Health and Economic Disparities in Dementia for African Americans and Latinos</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Milken Institute</a:t>
            </a:r>
          </a:p>
          <a:p>
            <a:pPr marL="34290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LGBT and Dementia</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Sage and Alzheimer’s Association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Connecting with Asian and Pacific Islanders (AAPIs) About Dementia</a:t>
            </a:r>
            <a:r>
              <a:rPr lang="en-US" sz="1600" b="1" i="1" u="sng" dirty="0">
                <a:solidFill>
                  <a:srgbClr val="064FBA"/>
                </a:solidFill>
                <a:latin typeface="Calibri" panose="020F0502020204030204" pitchFamily="34" charset="0"/>
                <a:cs typeface="Times New Roman" panose="02020603050405020304" pitchFamily="18" charset="0"/>
              </a:rPr>
              <a:t>,</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National Asian Pacific Center on Aging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9">
                  <a:extLst>
                    <a:ext uri="{A12FA001-AC4F-418D-AE19-62706E023703}">
                      <ahyp:hlinkClr xmlns:ahyp="http://schemas.microsoft.com/office/drawing/2018/hyperlinkcolor" val="tx"/>
                    </a:ext>
                  </a:extLst>
                </a:hlinkClick>
              </a:rPr>
              <a:t>Dementia and IDD</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Eunice Kennedy Shriver Center, UMass Chan Medical School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10">
                  <a:extLst>
                    <a:ext uri="{A12FA001-AC4F-418D-AE19-62706E023703}">
                      <ahyp:hlinkClr xmlns:ahyp="http://schemas.microsoft.com/office/drawing/2018/hyperlinkcolor" val="tx"/>
                    </a:ext>
                  </a:extLst>
                </a:hlinkClick>
              </a:rPr>
              <a:t>The Most Costly Chronic Medical Condition in America: Experts Talk About the Rural Aspects of Alzheimer’s Disease and Related Dementias</a:t>
            </a:r>
            <a:r>
              <a:rPr lang="en-US" sz="1600" b="1" i="1" u="sng" dirty="0">
                <a:solidFill>
                  <a:srgbClr val="064FBA"/>
                </a:solidFill>
                <a:latin typeface="Calibri" panose="020F0502020204030204" pitchFamily="34" charset="0"/>
                <a:cs typeface="Times New Roman" panose="02020603050405020304" pitchFamily="18" charset="0"/>
              </a:rPr>
              <a:t>,</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Kay Miller Temple, MD </a:t>
            </a:r>
            <a:endParaRPr lang="en-US" sz="1600" u="sng" dirty="0">
              <a:solidFill>
                <a:srgbClr val="064FBA"/>
              </a:solidFill>
              <a:latin typeface="Calibri" panose="020F0502020204030204" pitchFamily="34" charset="0"/>
              <a:cs typeface="Times New Roman" panose="02020603050405020304" pitchFamily="18" charset="0"/>
            </a:endParaRPr>
          </a:p>
          <a:p>
            <a:pPr marL="342900" marR="0" lvl="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11">
                  <a:extLst>
                    <a:ext uri="{A12FA001-AC4F-418D-AE19-62706E023703}">
                      <ahyp:hlinkClr xmlns:ahyp="http://schemas.microsoft.com/office/drawing/2018/hyperlinkcolor" val="tx"/>
                    </a:ext>
                  </a:extLst>
                </a:hlinkClick>
              </a:rPr>
              <a:t>Supporting Native American elders living with dementia</a:t>
            </a:r>
            <a:r>
              <a:rPr lang="en-US" sz="1600" i="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 </a:t>
            </a:r>
            <a:r>
              <a:rPr lang="en-US" sz="1600" dirty="0">
                <a:solidFill>
                  <a:srgbClr val="000000"/>
                </a:solidFill>
                <a:latin typeface="Calibri" panose="020F0502020204030204" pitchFamily="34" charset="0"/>
                <a:ea typeface="Calibri" panose="020F0502020204030204" pitchFamily="34" charset="0"/>
                <a:cs typeface="Times New Roman" panose="02020603050405020304" pitchFamily="18" charset="0"/>
              </a:rPr>
              <a:t>Jennifer </a:t>
            </a:r>
            <a:r>
              <a:rPr lang="en-US" sz="160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Tinkelberg</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12">
                  <a:extLst>
                    <a:ext uri="{A12FA001-AC4F-418D-AE19-62706E023703}">
                      <ahyp:hlinkClr xmlns:ahyp="http://schemas.microsoft.com/office/drawing/2018/hyperlinkcolor" val="tx"/>
                    </a:ext>
                  </a:extLst>
                </a:hlinkClick>
              </a:rPr>
              <a:t>Attacking cultural trauma and dementia among Vietnamese immigrants</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UC Davis Health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13">
                  <a:extLst>
                    <a:ext uri="{A12FA001-AC4F-418D-AE19-62706E023703}">
                      <ahyp:hlinkClr xmlns:ahyp="http://schemas.microsoft.com/office/drawing/2018/hyperlinkcolor" val="tx"/>
                    </a:ext>
                  </a:extLst>
                </a:hlinkClick>
              </a:rPr>
              <a:t>Serving Hispanic Families, Home and Community Based Services for People with Dementia and their Caregivers: A Toolkit for the Aging Network</a:t>
            </a:r>
            <a:r>
              <a:rPr lang="en-US" sz="1600" i="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13"/>
              </a:rPr>
              <a:t>,</a:t>
            </a: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Alzheimer’s Association</a:t>
            </a:r>
          </a:p>
          <a:p>
            <a:pPr marL="342900" indent="-342900" fontAlgn="base">
              <a:spcAft>
                <a:spcPts val="500"/>
              </a:spcAft>
              <a:buFont typeface="Symbol" panose="05050102010706020507" pitchFamily="18" charset="2"/>
              <a:buChar char=""/>
            </a:pPr>
            <a:r>
              <a:rPr lang="en-US" sz="1600" b="1" i="1" u="sng" dirty="0">
                <a:solidFill>
                  <a:srgbClr val="064FBA"/>
                </a:solidFill>
                <a:latin typeface="Calibri" panose="020F0502020204030204" pitchFamily="34" charset="0"/>
                <a:cs typeface="Times New Roman" panose="02020603050405020304" pitchFamily="18" charset="0"/>
                <a:hlinkClick r:id="rId14">
                  <a:extLst>
                    <a:ext uri="{A12FA001-AC4F-418D-AE19-62706E023703}">
                      <ahyp:hlinkClr xmlns:ahyp="http://schemas.microsoft.com/office/drawing/2018/hyperlinkcolor" val="tx"/>
                    </a:ext>
                  </a:extLst>
                </a:hlinkClick>
              </a:rPr>
              <a:t>Perspectives in Brief: Planning for the Next Phase in Alzheimer’s Disease: Partnering with Communities of Color</a:t>
            </a:r>
            <a:r>
              <a:rPr lang="en-US" sz="1600" dirty="0">
                <a:effectLst/>
                <a:latin typeface="Calibri" panose="020F0502020204030204" pitchFamily="34" charset="0"/>
                <a:ea typeface="Calibri" panose="020F0502020204030204" pitchFamily="34" charset="0"/>
                <a:cs typeface="Times New Roman" panose="02020603050405020304" pitchFamily="18" charset="0"/>
              </a:rPr>
              <a:t>, Biogen</a:t>
            </a:r>
          </a:p>
          <a:p>
            <a:pPr marL="342900" marR="0" lvl="0" indent="-342900" fontAlgn="base">
              <a:spcAft>
                <a:spcPts val="300"/>
              </a:spcAft>
              <a:buFont typeface="Symbol" panose="05050102010706020507" pitchFamily="18" charset="2"/>
              <a:buChar char=""/>
            </a:pPr>
            <a:endParaRPr lang="en-US" b="1" i="1" u="sng" dirty="0">
              <a:solidFill>
                <a:srgbClr val="064FBA"/>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43438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D73BB-DEFC-4915-A0BF-C1BD0826B21B}"/>
              </a:ext>
            </a:extLst>
          </p:cNvPr>
          <p:cNvSpPr>
            <a:spLocks noGrp="1"/>
          </p:cNvSpPr>
          <p:nvPr>
            <p:ph type="title"/>
          </p:nvPr>
        </p:nvSpPr>
        <p:spPr>
          <a:xfrm>
            <a:off x="933245" y="78659"/>
            <a:ext cx="4415503" cy="841350"/>
          </a:xfrm>
        </p:spPr>
        <p:txBody>
          <a:bodyPr/>
          <a:lstStyle/>
          <a:p>
            <a:r>
              <a:rPr lang="en-US" dirty="0"/>
              <a:t>Caregiver Factsheets from the Diverse Elders Coalition</a:t>
            </a:r>
          </a:p>
        </p:txBody>
      </p:sp>
      <p:sp>
        <p:nvSpPr>
          <p:cNvPr id="5" name="TextBox 4">
            <a:extLst>
              <a:ext uri="{FF2B5EF4-FFF2-40B4-BE49-F238E27FC236}">
                <a16:creationId xmlns:a16="http://schemas.microsoft.com/office/drawing/2014/main" id="{D4BA3085-34A7-4D53-BAC6-2B9EECEA3E08}"/>
              </a:ext>
            </a:extLst>
          </p:cNvPr>
          <p:cNvSpPr txBox="1"/>
          <p:nvPr/>
        </p:nvSpPr>
        <p:spPr>
          <a:xfrm>
            <a:off x="261375" y="1385513"/>
            <a:ext cx="8341852" cy="2216441"/>
          </a:xfrm>
          <a:prstGeom prst="rect">
            <a:avLst/>
          </a:prstGeom>
          <a:noFill/>
        </p:spPr>
        <p:txBody>
          <a:bodyPr wrap="square">
            <a:spAutoFit/>
          </a:bodyPr>
          <a:lstStyle/>
          <a:p>
            <a:pPr marL="0" marR="0" fontAlgn="base">
              <a:lnSpc>
                <a:spcPts val="2040"/>
              </a:lnSpc>
              <a:spcBef>
                <a:spcPts val="0"/>
              </a:spcBef>
              <a:spcAft>
                <a:spcPts val="800"/>
              </a:spcAft>
            </a:pPr>
            <a:r>
              <a:rPr lang="en-U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Caregiver Factsheets from the Diverse Elders Coalition</a:t>
            </a:r>
            <a:r>
              <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20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sz="2000" b="1" dirty="0">
                <a:solidFill>
                  <a:srgbClr val="064FBA"/>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DiverseElders.org  </a:t>
            </a:r>
            <a:endParaRPr lang="en-US" sz="1800" b="1" dirty="0">
              <a:solidFill>
                <a:srgbClr val="064FBA"/>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0"/>
              </a:spcAft>
              <a:buFont typeface="Symbol" panose="05050102010706020507" pitchFamily="18" charset="2"/>
              <a:buChar char=""/>
            </a:pPr>
            <a:r>
              <a:rPr lang="en-US" b="1" i="1" u="sng" dirty="0">
                <a:solidFill>
                  <a:srgbClr val="064FBA"/>
                </a:solidFill>
                <a:latin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What Providers Should Know About African American Family Caregivers</a:t>
            </a:r>
            <a:r>
              <a:rPr lang="en-US" b="1" i="1" u="sng" dirty="0">
                <a:solidFill>
                  <a:srgbClr val="064FBA"/>
                </a:solidFill>
                <a:latin typeface="Calibri" panose="020F0502020204030204" pitchFamily="34" charset="0"/>
                <a:cs typeface="Times New Roman" panose="02020603050405020304" pitchFamily="18" charset="0"/>
              </a:rPr>
              <a:t> </a:t>
            </a:r>
          </a:p>
          <a:p>
            <a:pPr marL="342900" marR="0" lvl="0" indent="-342900" fontAlgn="base">
              <a:lnSpc>
                <a:spcPct val="107000"/>
              </a:lnSpc>
              <a:spcBef>
                <a:spcPts val="0"/>
              </a:spcBef>
              <a:spcAft>
                <a:spcPts val="0"/>
              </a:spcAft>
              <a:buFont typeface="Symbol" panose="05050102010706020507" pitchFamily="18" charset="2"/>
              <a:buChar char=""/>
            </a:pPr>
            <a:r>
              <a:rPr lang="en-US" b="1" i="1" u="sng" dirty="0">
                <a:solidFill>
                  <a:srgbClr val="064FBA"/>
                </a:solidFill>
                <a:latin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What Providers Should Know About American Indian Family Caregivers</a:t>
            </a:r>
            <a:endParaRPr lang="en-US" b="1" i="1" u="sng" dirty="0">
              <a:solidFill>
                <a:srgbClr val="064FBA"/>
              </a:solidFill>
              <a:latin typeface="Calibri" panose="020F0502020204030204" pitchFamily="34" charset="0"/>
              <a:cs typeface="Times New Roman" panose="02020603050405020304" pitchFamily="18" charset="0"/>
            </a:endParaRPr>
          </a:p>
          <a:p>
            <a:pPr marL="342900" marR="0" lvl="0" indent="-342900" fontAlgn="base">
              <a:lnSpc>
                <a:spcPct val="107000"/>
              </a:lnSpc>
              <a:spcBef>
                <a:spcPts val="0"/>
              </a:spcBef>
              <a:spcAft>
                <a:spcPts val="0"/>
              </a:spcAft>
              <a:buFont typeface="Symbol" panose="05050102010706020507" pitchFamily="18" charset="2"/>
              <a:buChar char=""/>
            </a:pPr>
            <a:r>
              <a:rPr lang="en-US" b="1" i="1" u="sng" dirty="0">
                <a:solidFill>
                  <a:srgbClr val="064FBA"/>
                </a:solidFill>
                <a:latin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What Providers Should Know About AAPI Family Caregivers</a:t>
            </a:r>
            <a:r>
              <a:rPr lang="en-US" b="1" i="1" u="sng" dirty="0">
                <a:solidFill>
                  <a:srgbClr val="064FBA"/>
                </a:solidFill>
                <a:latin typeface="Calibri" panose="020F0502020204030204" pitchFamily="34" charset="0"/>
                <a:cs typeface="Times New Roman" panose="02020603050405020304" pitchFamily="18" charset="0"/>
              </a:rPr>
              <a:t> </a:t>
            </a:r>
          </a:p>
          <a:p>
            <a:pPr marL="342900" marR="0" lvl="0" indent="-342900" fontAlgn="base">
              <a:lnSpc>
                <a:spcPct val="107000"/>
              </a:lnSpc>
              <a:spcBef>
                <a:spcPts val="0"/>
              </a:spcBef>
              <a:spcAft>
                <a:spcPts val="0"/>
              </a:spcAft>
              <a:buFont typeface="Symbol" panose="05050102010706020507" pitchFamily="18" charset="2"/>
              <a:buChar char=""/>
            </a:pPr>
            <a:r>
              <a:rPr lang="en-US" b="1" i="1" u="sng" dirty="0">
                <a:solidFill>
                  <a:srgbClr val="064FBA"/>
                </a:solidFill>
                <a:latin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What Providers Should Know About Hispanic Family Caregivers</a:t>
            </a:r>
            <a:r>
              <a:rPr lang="en-US" b="1" i="1" u="sng" dirty="0">
                <a:solidFill>
                  <a:srgbClr val="064FBA"/>
                </a:solidFill>
                <a:latin typeface="Calibri" panose="020F0502020204030204" pitchFamily="34" charset="0"/>
                <a:cs typeface="Times New Roman" panose="02020603050405020304" pitchFamily="18" charset="0"/>
              </a:rPr>
              <a:t> </a:t>
            </a:r>
          </a:p>
          <a:p>
            <a:pPr marL="342900" marR="0" lvl="0" indent="-342900" fontAlgn="base">
              <a:lnSpc>
                <a:spcPct val="107000"/>
              </a:lnSpc>
              <a:spcBef>
                <a:spcPts val="0"/>
              </a:spcBef>
              <a:spcAft>
                <a:spcPts val="0"/>
              </a:spcAft>
              <a:buFont typeface="Symbol" panose="05050102010706020507" pitchFamily="18" charset="2"/>
              <a:buChar char=""/>
            </a:pPr>
            <a:r>
              <a:rPr lang="en-US" b="1" i="1" u="sng" dirty="0">
                <a:solidFill>
                  <a:srgbClr val="064FBA"/>
                </a:solidFill>
                <a:latin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What Providers Should Know About LGBT Family Caregiver </a:t>
            </a:r>
            <a:endParaRPr lang="en-US" b="1" i="1" u="sng" dirty="0">
              <a:solidFill>
                <a:srgbClr val="064FBA"/>
              </a:solidFill>
              <a:latin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b="1" i="1" u="sng" dirty="0">
                <a:solidFill>
                  <a:srgbClr val="064FBA"/>
                </a:solidFill>
                <a:latin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What Providers Should Know About Southeast Asian American Family Caregivers</a:t>
            </a:r>
            <a:r>
              <a:rPr lang="en-US" b="1" i="1" u="sng" dirty="0">
                <a:solidFill>
                  <a:srgbClr val="064FBA"/>
                </a:solidFill>
                <a:latin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99588634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72687" y="74281"/>
            <a:ext cx="7198626" cy="872699"/>
          </a:xfrm>
        </p:spPr>
        <p:txBody>
          <a:bodyPr/>
          <a:lstStyle/>
          <a:p>
            <a:r>
              <a:rPr lang="en-US" sz="2500" dirty="0">
                <a:latin typeface="+mj-lt"/>
                <a:cs typeface="Calibri"/>
                <a:sym typeface="Calibri"/>
              </a:rPr>
              <a:t>Younger-Onset &amp; Equity Analysis </a:t>
            </a:r>
            <a:br>
              <a:rPr lang="en-US" sz="2500" dirty="0">
                <a:latin typeface="+mj-lt"/>
                <a:cs typeface="Calibri"/>
                <a:sym typeface="Calibri"/>
              </a:rPr>
            </a:br>
            <a:r>
              <a:rPr lang="en-US" sz="2500" dirty="0">
                <a:latin typeface="+mj-lt"/>
                <a:cs typeface="Calibri"/>
                <a:sym typeface="Calibri"/>
              </a:rPr>
              <a:t>Update &amp; Next Steps</a:t>
            </a:r>
            <a:endParaRPr lang="en-US" sz="2500" dirty="0"/>
          </a:p>
        </p:txBody>
      </p:sp>
      <p:sp>
        <p:nvSpPr>
          <p:cNvPr id="6" name="TextBox 5">
            <a:extLst>
              <a:ext uri="{FF2B5EF4-FFF2-40B4-BE49-F238E27FC236}">
                <a16:creationId xmlns:a16="http://schemas.microsoft.com/office/drawing/2014/main" id="{1CED8C82-8A6F-4C20-B427-BF765295C095}"/>
              </a:ext>
            </a:extLst>
          </p:cNvPr>
          <p:cNvSpPr txBox="1"/>
          <p:nvPr/>
        </p:nvSpPr>
        <p:spPr>
          <a:xfrm>
            <a:off x="-2834587" y="3429000"/>
            <a:ext cx="7954297" cy="723275"/>
          </a:xfrm>
          <a:prstGeom prst="rect">
            <a:avLst/>
          </a:prstGeom>
          <a:noFill/>
        </p:spPr>
        <p:txBody>
          <a:bodyPr wrap="square">
            <a:spAutoFit/>
          </a:bodyPr>
          <a:lstStyle/>
          <a:p>
            <a:r>
              <a:rPr lang="en-US" sz="2300"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n-US" sz="2300" dirty="0">
              <a:latin typeface="Calibri" panose="020F0502020204030204" pitchFamily="34" charset="0"/>
              <a:ea typeface="Calibri" panose="020F0502020204030204" pitchFamily="34" charset="0"/>
              <a:cs typeface="Calibri" panose="020F0502020204030204" pitchFamily="34" charset="0"/>
            </a:endParaRPr>
          </a:p>
          <a:p>
            <a:r>
              <a:rPr lang="en-US" b="1" dirty="0">
                <a:latin typeface="Calibri" panose="020F0502020204030204" pitchFamily="34" charset="0"/>
                <a:ea typeface="Calibri" panose="020F0502020204030204" pitchFamily="34" charset="0"/>
              </a:rPr>
              <a:t> </a:t>
            </a:r>
            <a:endParaRPr lang="en-US" sz="1600" dirty="0">
              <a:latin typeface="Times New Roman" panose="02020603050405020304" pitchFamily="18" charset="0"/>
              <a:ea typeface="Calibri" panose="020F0502020204030204" pitchFamily="34" charset="0"/>
            </a:endParaRPr>
          </a:p>
        </p:txBody>
      </p:sp>
      <p:sp>
        <p:nvSpPr>
          <p:cNvPr id="2" name="Rectangle 1">
            <a:extLst>
              <a:ext uri="{FF2B5EF4-FFF2-40B4-BE49-F238E27FC236}">
                <a16:creationId xmlns:a16="http://schemas.microsoft.com/office/drawing/2014/main" id="{AEEB9170-6B70-4CC0-A800-16870C9F0851}"/>
              </a:ext>
            </a:extLst>
          </p:cNvPr>
          <p:cNvSpPr/>
          <p:nvPr/>
        </p:nvSpPr>
        <p:spPr bwMode="auto">
          <a:xfrm>
            <a:off x="1150982" y="4080363"/>
            <a:ext cx="6488682" cy="1890502"/>
          </a:xfrm>
          <a:prstGeom prst="rect">
            <a:avLst/>
          </a:prstGeom>
          <a:solidFill>
            <a:srgbClr val="FFEEB9"/>
          </a:solidFill>
          <a:ln w="2857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indent="117475"/>
            <a:r>
              <a:rPr lang="en-US" sz="2500" b="1" i="1" u="sng" dirty="0">
                <a:latin typeface="Calibri" pitchFamily="34" charset="0"/>
                <a:ea typeface="+mj-ea"/>
                <a:cs typeface="Calibri" pitchFamily="34" charset="0"/>
              </a:rPr>
              <a:t>Workstream</a:t>
            </a:r>
            <a:r>
              <a:rPr lang="en-US" sz="2500" b="1" i="1" dirty="0">
                <a:latin typeface="Calibri" pitchFamily="34" charset="0"/>
                <a:ea typeface="+mj-ea"/>
                <a:cs typeface="Calibri" pitchFamily="34" charset="0"/>
              </a:rPr>
              <a:t>:  </a:t>
            </a:r>
            <a:r>
              <a:rPr lang="en-US" sz="2500" b="1" dirty="0">
                <a:latin typeface="Calibri" pitchFamily="34" charset="0"/>
                <a:ea typeface="+mj-ea"/>
                <a:cs typeface="Calibri" pitchFamily="34" charset="0"/>
              </a:rPr>
              <a:t>Equitable Access and Care</a:t>
            </a:r>
          </a:p>
          <a:p>
            <a:pPr marL="117475"/>
            <a:r>
              <a:rPr lang="en-US" sz="2500" b="1" i="1" u="sng" dirty="0">
                <a:latin typeface="Calibri" pitchFamily="34" charset="0"/>
                <a:ea typeface="+mj-ea"/>
                <a:cs typeface="Calibri" pitchFamily="34" charset="0"/>
              </a:rPr>
              <a:t>Workgroup</a:t>
            </a:r>
            <a:r>
              <a:rPr lang="en-US" sz="2500" b="1" i="1" dirty="0">
                <a:latin typeface="Calibri" pitchFamily="34" charset="0"/>
                <a:ea typeface="+mj-ea"/>
                <a:cs typeface="Calibri" pitchFamily="34" charset="0"/>
              </a:rPr>
              <a:t>: </a:t>
            </a:r>
            <a:r>
              <a:rPr lang="en-US" sz="2500" b="1" dirty="0">
                <a:latin typeface="Calibri" pitchFamily="34" charset="0"/>
                <a:ea typeface="+mj-ea"/>
                <a:cs typeface="Calibri" pitchFamily="34" charset="0"/>
                <a:sym typeface="Calibri"/>
              </a:rPr>
              <a:t>Younger-Onset &amp; Equity Analysis </a:t>
            </a:r>
            <a:r>
              <a:rPr lang="en-US" sz="2500" b="1" i="1" u="sng" dirty="0">
                <a:latin typeface="Calibri" pitchFamily="34" charset="0"/>
                <a:ea typeface="+mj-ea"/>
                <a:cs typeface="Calibri" pitchFamily="34" charset="0"/>
              </a:rPr>
              <a:t>Workgroup Lead</a:t>
            </a:r>
            <a:r>
              <a:rPr lang="en-US" sz="2500" b="1" i="1" dirty="0">
                <a:latin typeface="Calibri" pitchFamily="34" charset="0"/>
                <a:ea typeface="+mj-ea"/>
                <a:cs typeface="Calibri" pitchFamily="34" charset="0"/>
              </a:rPr>
              <a:t>:  </a:t>
            </a:r>
            <a:r>
              <a:rPr lang="en-US" sz="2500" b="1" dirty="0">
                <a:latin typeface="Calibri" pitchFamily="34" charset="0"/>
                <a:ea typeface="+mj-ea"/>
                <a:cs typeface="Calibri" pitchFamily="34" charset="0"/>
              </a:rPr>
              <a:t>Rhiana Kohl, PhD</a:t>
            </a:r>
          </a:p>
          <a:p>
            <a:pPr marL="117475"/>
            <a:r>
              <a:rPr lang="en-US" sz="2500" b="1" i="1" u="sng" dirty="0">
                <a:latin typeface="Calibri" pitchFamily="34" charset="0"/>
                <a:ea typeface="+mj-ea"/>
                <a:cs typeface="Calibri" pitchFamily="34" charset="0"/>
              </a:rPr>
              <a:t>Presenter</a:t>
            </a:r>
            <a:r>
              <a:rPr lang="en-US" sz="2500" b="1" i="1" dirty="0">
                <a:latin typeface="Calibri" pitchFamily="34" charset="0"/>
                <a:ea typeface="+mj-ea"/>
                <a:cs typeface="Calibri" pitchFamily="34" charset="0"/>
              </a:rPr>
              <a:t>:  </a:t>
            </a:r>
            <a:r>
              <a:rPr lang="en-US" sz="2500" b="1" dirty="0">
                <a:latin typeface="Calibri" pitchFamily="34" charset="0"/>
                <a:ea typeface="+mj-ea"/>
                <a:cs typeface="Calibri" pitchFamily="34" charset="0"/>
              </a:rPr>
              <a:t>Joe Montminy, Dementia Advocate and Workgroup member</a:t>
            </a:r>
          </a:p>
        </p:txBody>
      </p:sp>
      <p:pic>
        <p:nvPicPr>
          <p:cNvPr id="8" name="Picture 2" descr="Children Have Apologized To Family on Their Death Beds for Spreading  COVID-19 | PEOPLE.com">
            <a:extLst>
              <a:ext uri="{FF2B5EF4-FFF2-40B4-BE49-F238E27FC236}">
                <a16:creationId xmlns:a16="http://schemas.microsoft.com/office/drawing/2014/main" id="{AEF54344-6557-47EA-8BD8-15457977DF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0984" y="1173585"/>
            <a:ext cx="6488681" cy="2716618"/>
          </a:xfrm>
          <a:prstGeom prst="rect">
            <a:avLst/>
          </a:prstGeom>
          <a:noFill/>
          <a:ln w="28575">
            <a:solidFill>
              <a:schemeClr val="accent6"/>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6190486"/>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a:xfrm>
            <a:off x="815257" y="-238433"/>
            <a:ext cx="5467555" cy="1130708"/>
          </a:xfrm>
        </p:spPr>
        <p:txBody>
          <a:bodyPr/>
          <a:lstStyle/>
          <a:p>
            <a:pPr algn="ctr"/>
            <a:r>
              <a:rPr lang="en-US" dirty="0">
                <a:latin typeface="+mj-lt"/>
              </a:rPr>
              <a:t>Younger-Onset &amp; Equity Analysis </a:t>
            </a:r>
            <a:br>
              <a:rPr lang="en-US" dirty="0">
                <a:latin typeface="+mj-lt"/>
              </a:rPr>
            </a:br>
            <a:r>
              <a:rPr lang="en-US" dirty="0">
                <a:latin typeface="+mj-lt"/>
              </a:rPr>
              <a:t>Workgroup Members</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580103" y="2337619"/>
            <a:ext cx="7983794" cy="897194"/>
          </a:xfrm>
        </p:spPr>
        <p:txBody>
          <a:bodyPr/>
          <a:lstStyle/>
          <a:p>
            <a:pPr marL="106680" indent="0">
              <a:buNone/>
            </a:pPr>
            <a:endParaRPr lang="en-US" sz="2200" b="0" dirty="0"/>
          </a:p>
          <a:p>
            <a:pPr marL="854075" indent="-741363">
              <a:buNone/>
            </a:pPr>
            <a:endParaRPr lang="en-US" sz="1000" dirty="0">
              <a:solidFill>
                <a:srgbClr val="C00000"/>
              </a:solidFill>
            </a:endParaRPr>
          </a:p>
        </p:txBody>
      </p:sp>
      <p:sp>
        <p:nvSpPr>
          <p:cNvPr id="7" name="TextBox 6">
            <a:extLst>
              <a:ext uri="{FF2B5EF4-FFF2-40B4-BE49-F238E27FC236}">
                <a16:creationId xmlns:a16="http://schemas.microsoft.com/office/drawing/2014/main" id="{FA8050C3-ACDB-489D-8E62-53CD3E69B4B0}"/>
              </a:ext>
            </a:extLst>
          </p:cNvPr>
          <p:cNvSpPr txBox="1"/>
          <p:nvPr/>
        </p:nvSpPr>
        <p:spPr>
          <a:xfrm>
            <a:off x="151674" y="946205"/>
            <a:ext cx="9100165" cy="4965590"/>
          </a:xfrm>
          <a:prstGeom prst="rect">
            <a:avLst/>
          </a:prstGeom>
          <a:noFill/>
        </p:spPr>
        <p:txBody>
          <a:bodyPr wrap="square">
            <a:spAutoFit/>
          </a:bodyPr>
          <a:lstStyle/>
          <a:p>
            <a:pPr algn="ctr" fontAlgn="base">
              <a:lnSpc>
                <a:spcPct val="107000"/>
              </a:lnSpc>
            </a:pPr>
            <a:r>
              <a:rPr lang="en-US" sz="20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Younger-Onset &amp; Equity Analysis Workgroup of the </a:t>
            </a:r>
          </a:p>
          <a:p>
            <a:pPr algn="ctr" fontAlgn="base">
              <a:lnSpc>
                <a:spcPct val="107000"/>
              </a:lnSpc>
            </a:pPr>
            <a:r>
              <a:rPr lang="en-US" sz="2000" b="1"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Council’s Equitable Access &amp; Care Workstream:</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gn="ctr" fontAlgn="base">
              <a:lnSpc>
                <a:spcPct val="150000"/>
              </a:lnSpc>
              <a:spcAft>
                <a:spcPts val="800"/>
              </a:spcAft>
            </a:pPr>
            <a:r>
              <a:rPr lang="en-US" b="1" dirty="0">
                <a:solidFill>
                  <a:srgbClr val="7030A0"/>
                </a:solidFill>
                <a:latin typeface="Calibri" panose="020F0502020204030204" pitchFamily="34" charset="0"/>
                <a:ea typeface="Times New Roman" panose="02020603050405020304" pitchFamily="18" charset="0"/>
                <a:cs typeface="Calibri" panose="020F0502020204030204" pitchFamily="34" charset="0"/>
              </a:rPr>
              <a:t>Rhiana Kohl, PhD, Council Member (Workgroup Lead)</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n-US" b="1" dirty="0">
                <a:solidFill>
                  <a:srgbClr val="000000"/>
                </a:solidFill>
                <a:latin typeface="Calibri" panose="020F0502020204030204" pitchFamily="34" charset="0"/>
                <a:ea typeface="Times New Roman" panose="02020603050405020304" pitchFamily="18" charset="0"/>
              </a:rPr>
              <a:t>Mike Belleville</a:t>
            </a:r>
            <a:r>
              <a:rPr lang="en-US" dirty="0">
                <a:solidFill>
                  <a:srgbClr val="000000"/>
                </a:solidFill>
                <a:latin typeface="Calibri" panose="020F0502020204030204" pitchFamily="34" charset="0"/>
                <a:ea typeface="Times New Roman" panose="02020603050405020304" pitchFamily="18" charset="0"/>
              </a:rPr>
              <a:t>, Council Member &amp; Dementia Advocate</a:t>
            </a:r>
            <a:br>
              <a:rPr lang="en-US" dirty="0">
                <a:solidFill>
                  <a:srgbClr val="000000"/>
                </a:solidFill>
                <a:latin typeface="Calibri" panose="020F0502020204030204" pitchFamily="34" charset="0"/>
                <a:ea typeface="Times New Roman" panose="02020603050405020304" pitchFamily="18" charset="0"/>
              </a:rPr>
            </a:br>
            <a:r>
              <a:rPr lang="en-US" b="1" dirty="0">
                <a:solidFill>
                  <a:srgbClr val="000000"/>
                </a:solidFill>
                <a:latin typeface="Calibri" panose="020F0502020204030204" pitchFamily="34" charset="0"/>
                <a:ea typeface="Times New Roman" panose="02020603050405020304" pitchFamily="18" charset="0"/>
              </a:rPr>
              <a:t>Kathy Devine</a:t>
            </a:r>
            <a:r>
              <a:rPr lang="en-US" dirty="0">
                <a:solidFill>
                  <a:srgbClr val="000000"/>
                </a:solidFill>
                <a:latin typeface="Calibri" panose="020F0502020204030204" pitchFamily="34" charset="0"/>
                <a:ea typeface="Times New Roman" panose="02020603050405020304" pitchFamily="18" charset="0"/>
              </a:rPr>
              <a:t>, Prescription Advantage Program Manager - EOEA </a:t>
            </a:r>
            <a:br>
              <a:rPr lang="en-US" dirty="0">
                <a:solidFill>
                  <a:srgbClr val="000000"/>
                </a:solidFill>
                <a:latin typeface="Calibri" panose="020F0502020204030204" pitchFamily="34" charset="0"/>
                <a:ea typeface="Times New Roman" panose="02020603050405020304" pitchFamily="18" charset="0"/>
              </a:rPr>
            </a:br>
            <a:r>
              <a:rPr lang="en-US" b="1" dirty="0">
                <a:solidFill>
                  <a:srgbClr val="000000"/>
                </a:solidFill>
                <a:latin typeface="Calibri" panose="020F0502020204030204" pitchFamily="34" charset="0"/>
                <a:ea typeface="Times New Roman" panose="02020603050405020304" pitchFamily="18" charset="0"/>
              </a:rPr>
              <a:t>Liz Gross</a:t>
            </a:r>
            <a:r>
              <a:rPr lang="en-US" dirty="0">
                <a:solidFill>
                  <a:srgbClr val="000000"/>
                </a:solidFill>
                <a:latin typeface="Calibri" panose="020F0502020204030204" pitchFamily="34" charset="0"/>
                <a:ea typeface="Times New Roman" panose="02020603050405020304" pitchFamily="18" charset="0"/>
              </a:rPr>
              <a:t>, Caregiver</a:t>
            </a:r>
          </a:p>
          <a:p>
            <a:pPr>
              <a:lnSpc>
                <a:spcPct val="150000"/>
              </a:lnSpc>
            </a:pPr>
            <a:r>
              <a:rPr lang="en-US" b="1" dirty="0">
                <a:solidFill>
                  <a:srgbClr val="000000"/>
                </a:solidFill>
                <a:latin typeface="Calibri" panose="020F0502020204030204" pitchFamily="34" charset="0"/>
                <a:ea typeface="Times New Roman" panose="02020603050405020304" pitchFamily="18" charset="0"/>
              </a:rPr>
              <a:t>Chelsea Gordon, </a:t>
            </a:r>
            <a:r>
              <a:rPr lang="en-US" dirty="0">
                <a:solidFill>
                  <a:srgbClr val="000000"/>
                </a:solidFill>
                <a:latin typeface="Calibri" panose="020F0502020204030204" pitchFamily="34" charset="0"/>
                <a:ea typeface="Times New Roman" panose="02020603050405020304" pitchFamily="18" charset="0"/>
              </a:rPr>
              <a:t>Director of Public Policy &amp; Advocacy, Alzheimer’s Association, MA/NH Chapter</a:t>
            </a:r>
            <a:br>
              <a:rPr lang="en-US" dirty="0">
                <a:solidFill>
                  <a:srgbClr val="000000"/>
                </a:solidFill>
                <a:latin typeface="Calibri" panose="020F0502020204030204" pitchFamily="34" charset="0"/>
                <a:ea typeface="Times New Roman" panose="02020603050405020304" pitchFamily="18" charset="0"/>
              </a:rPr>
            </a:br>
            <a:r>
              <a:rPr lang="en-US" b="1" dirty="0">
                <a:solidFill>
                  <a:srgbClr val="000000"/>
                </a:solidFill>
                <a:latin typeface="Calibri" panose="020F0502020204030204" pitchFamily="34" charset="0"/>
                <a:ea typeface="Times New Roman" panose="02020603050405020304" pitchFamily="18" charset="0"/>
              </a:rPr>
              <a:t>Judy Johanson</a:t>
            </a:r>
            <a:r>
              <a:rPr lang="en-US" dirty="0">
                <a:solidFill>
                  <a:srgbClr val="000000"/>
                </a:solidFill>
                <a:latin typeface="Calibri" panose="020F0502020204030204" pitchFamily="34" charset="0"/>
                <a:ea typeface="Times New Roman" panose="02020603050405020304" pitchFamily="18" charset="0"/>
              </a:rPr>
              <a:t>, Dementia Advocate - Mass. Alzheimer’s Disease Research Center, MGH</a:t>
            </a:r>
            <a:br>
              <a:rPr lang="en-US" dirty="0">
                <a:solidFill>
                  <a:srgbClr val="000000"/>
                </a:solidFill>
                <a:latin typeface="Calibri" panose="020F0502020204030204" pitchFamily="34" charset="0"/>
                <a:ea typeface="Times New Roman" panose="02020603050405020304" pitchFamily="18" charset="0"/>
              </a:rPr>
            </a:br>
            <a:r>
              <a:rPr lang="en-US" b="1" dirty="0">
                <a:solidFill>
                  <a:srgbClr val="000000"/>
                </a:solidFill>
                <a:latin typeface="Calibri" panose="020F0502020204030204" pitchFamily="34" charset="0"/>
                <a:ea typeface="Times New Roman" panose="02020603050405020304" pitchFamily="18" charset="0"/>
              </a:rPr>
              <a:t>Tracy Lungelow, </a:t>
            </a:r>
            <a:r>
              <a:rPr lang="en-US" dirty="0">
                <a:solidFill>
                  <a:srgbClr val="000000"/>
                </a:solidFill>
                <a:latin typeface="Calibri" panose="020F0502020204030204" pitchFamily="34" charset="0"/>
                <a:ea typeface="Times New Roman" panose="02020603050405020304" pitchFamily="18" charset="0"/>
              </a:rPr>
              <a:t>Caregiver</a:t>
            </a:r>
          </a:p>
          <a:p>
            <a:pPr>
              <a:lnSpc>
                <a:spcPct val="150000"/>
              </a:lnSpc>
            </a:pPr>
            <a:r>
              <a:rPr lang="en-US" b="1" dirty="0">
                <a:solidFill>
                  <a:srgbClr val="000000"/>
                </a:solidFill>
                <a:latin typeface="Calibri" panose="020F0502020204030204" pitchFamily="34" charset="0"/>
                <a:ea typeface="Times New Roman" panose="02020603050405020304" pitchFamily="18" charset="0"/>
              </a:rPr>
              <a:t>Joe Montminy, </a:t>
            </a:r>
            <a:r>
              <a:rPr lang="en-US" dirty="0">
                <a:solidFill>
                  <a:srgbClr val="000000"/>
                </a:solidFill>
                <a:latin typeface="Calibri" panose="020F0502020204030204" pitchFamily="34" charset="0"/>
              </a:rPr>
              <a:t>Dementia Advocate</a:t>
            </a:r>
            <a:br>
              <a:rPr lang="en-US" dirty="0">
                <a:solidFill>
                  <a:srgbClr val="000000"/>
                </a:solidFill>
                <a:latin typeface="Calibri" panose="020F0502020204030204" pitchFamily="34" charset="0"/>
                <a:ea typeface="Times New Roman" panose="02020603050405020304" pitchFamily="18" charset="0"/>
              </a:rPr>
            </a:br>
            <a:r>
              <a:rPr lang="en-US" b="1" dirty="0">
                <a:solidFill>
                  <a:srgbClr val="000000"/>
                </a:solidFill>
                <a:latin typeface="Calibri" panose="020F0502020204030204" pitchFamily="34" charset="0"/>
                <a:ea typeface="Times New Roman" panose="02020603050405020304" pitchFamily="18" charset="0"/>
              </a:rPr>
              <a:t>Paul Mathew, MD</a:t>
            </a:r>
            <a:r>
              <a:rPr lang="en-US" dirty="0">
                <a:solidFill>
                  <a:srgbClr val="000000"/>
                </a:solidFill>
                <a:latin typeface="Calibri" panose="020F0502020204030204" pitchFamily="34" charset="0"/>
                <a:ea typeface="Times New Roman" panose="02020603050405020304" pitchFamily="18" charset="0"/>
              </a:rPr>
              <a:t>, Caregiver</a:t>
            </a:r>
            <a:br>
              <a:rPr lang="en-US" dirty="0">
                <a:solidFill>
                  <a:srgbClr val="000000"/>
                </a:solidFill>
                <a:latin typeface="Calibri" panose="020F0502020204030204" pitchFamily="34" charset="0"/>
                <a:ea typeface="Times New Roman" panose="02020603050405020304" pitchFamily="18" charset="0"/>
              </a:rPr>
            </a:br>
            <a:r>
              <a:rPr lang="en-US" b="1" dirty="0">
                <a:solidFill>
                  <a:srgbClr val="000000"/>
                </a:solidFill>
                <a:latin typeface="Calibri" panose="020F0502020204030204" pitchFamily="34" charset="0"/>
                <a:ea typeface="Times New Roman" panose="02020603050405020304" pitchFamily="18" charset="0"/>
              </a:rPr>
              <a:t>Barbara Meehan</a:t>
            </a:r>
            <a:r>
              <a:rPr lang="en-US" dirty="0">
                <a:solidFill>
                  <a:srgbClr val="000000"/>
                </a:solidFill>
                <a:latin typeface="Calibri" panose="020F0502020204030204" pitchFamily="34" charset="0"/>
                <a:ea typeface="Times New Roman" panose="02020603050405020304" pitchFamily="18" charset="0"/>
              </a:rPr>
              <a:t>, Council Member &amp; Dementia Advocate/Former Caregiver </a:t>
            </a:r>
          </a:p>
        </p:txBody>
      </p:sp>
    </p:spTree>
    <p:extLst>
      <p:ext uri="{BB962C8B-B14F-4D97-AF65-F5344CB8AC3E}">
        <p14:creationId xmlns:p14="http://schemas.microsoft.com/office/powerpoint/2010/main" val="39394251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a:xfrm>
            <a:off x="771832" y="0"/>
            <a:ext cx="5245510" cy="919316"/>
          </a:xfrm>
        </p:spPr>
        <p:txBody>
          <a:bodyPr/>
          <a:lstStyle/>
          <a:p>
            <a:pPr algn="ctr">
              <a:lnSpc>
                <a:spcPct val="107000"/>
              </a:lnSpc>
              <a:spcBef>
                <a:spcPts val="0"/>
              </a:spcBef>
            </a:pPr>
            <a:r>
              <a:rPr lang="en-US" dirty="0">
                <a:latin typeface="+mj-lt"/>
              </a:rPr>
              <a:t>Younger-Onset &amp; Equity Analysis </a:t>
            </a:r>
            <a:br>
              <a:rPr lang="en-US" dirty="0">
                <a:latin typeface="+mj-lt"/>
              </a:rPr>
            </a:br>
            <a:r>
              <a:rPr lang="en-US" dirty="0">
                <a:latin typeface="+mj-lt"/>
              </a:rPr>
              <a:t>Workgroup’s Charge</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580103" y="2337619"/>
            <a:ext cx="7983794" cy="897194"/>
          </a:xfrm>
        </p:spPr>
        <p:txBody>
          <a:bodyPr/>
          <a:lstStyle/>
          <a:p>
            <a:pPr marL="106680" indent="0">
              <a:buNone/>
            </a:pPr>
            <a:endParaRPr lang="en-US" sz="2200" b="0" dirty="0"/>
          </a:p>
          <a:p>
            <a:pPr marL="854075" indent="-741363">
              <a:buNone/>
            </a:pPr>
            <a:endParaRPr lang="en-US" sz="1000" dirty="0">
              <a:solidFill>
                <a:srgbClr val="C00000"/>
              </a:solidFill>
            </a:endParaRPr>
          </a:p>
        </p:txBody>
      </p:sp>
      <p:sp>
        <p:nvSpPr>
          <p:cNvPr id="4" name="Rectangle: Rounded Corners 3">
            <a:extLst>
              <a:ext uri="{FF2B5EF4-FFF2-40B4-BE49-F238E27FC236}">
                <a16:creationId xmlns:a16="http://schemas.microsoft.com/office/drawing/2014/main" id="{66415F7A-D5DD-4EC8-93B9-E7484E9999E4}"/>
              </a:ext>
            </a:extLst>
          </p:cNvPr>
          <p:cNvSpPr/>
          <p:nvPr/>
        </p:nvSpPr>
        <p:spPr bwMode="auto">
          <a:xfrm>
            <a:off x="451874" y="1412592"/>
            <a:ext cx="8141110" cy="3077496"/>
          </a:xfrm>
          <a:prstGeom prst="roundRect">
            <a:avLst/>
          </a:prstGeom>
          <a:solidFill>
            <a:srgbClr val="FFEEB9"/>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106680" algn="ctr"/>
            <a:r>
              <a:rPr lang="en-US" sz="2800" b="1" dirty="0">
                <a:solidFill>
                  <a:srgbClr val="064FBA"/>
                </a:solidFill>
                <a:latin typeface="Calibri" panose="020F0502020204030204" pitchFamily="34" charset="0"/>
                <a:cs typeface="Calibri" panose="020F0502020204030204" pitchFamily="34" charset="0"/>
              </a:rPr>
              <a:t>Workgroup’s Charge </a:t>
            </a:r>
          </a:p>
          <a:p>
            <a:pPr marL="106680" algn="ctr"/>
            <a:endParaRPr lang="en-US" sz="1050" b="1" dirty="0">
              <a:latin typeface="Calibri" panose="020F0502020204030204" pitchFamily="34" charset="0"/>
              <a:cs typeface="Calibri" panose="020F0502020204030204" pitchFamily="34" charset="0"/>
            </a:endParaRPr>
          </a:p>
          <a:p>
            <a:pPr algn="ctr">
              <a:lnSpc>
                <a:spcPct val="107000"/>
              </a:lnSpc>
            </a:pPr>
            <a:r>
              <a:rPr lang="en-US" sz="2400" dirty="0">
                <a:latin typeface="Calibri" panose="020F0502020204030204" pitchFamily="34" charset="0"/>
                <a:ea typeface="Calibri" panose="020F0502020204030204" pitchFamily="34" charset="0"/>
                <a:cs typeface="Calibri" panose="020F0502020204030204" pitchFamily="34" charset="0"/>
              </a:rPr>
              <a:t>Conduct an analysis of the needs of people affected by younger-onset dementia and provide guidance for other teams on how to apply an equity and inclusion lens </a:t>
            </a:r>
          </a:p>
          <a:p>
            <a:pPr algn="ctr">
              <a:lnSpc>
                <a:spcPct val="107000"/>
              </a:lnSpc>
            </a:pPr>
            <a:r>
              <a:rPr lang="en-US" sz="2400" dirty="0">
                <a:latin typeface="Calibri" panose="020F0502020204030204" pitchFamily="34" charset="0"/>
                <a:ea typeface="Calibri" panose="020F0502020204030204" pitchFamily="34" charset="0"/>
                <a:cs typeface="Calibri" panose="020F0502020204030204" pitchFamily="34" charset="0"/>
              </a:rPr>
              <a:t>by using this population as a case study</a:t>
            </a:r>
            <a:endParaRPr lang="en-US" sz="2400"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FB8631D6-ECAA-461C-B2FA-7F0E16E7B384}"/>
              </a:ext>
            </a:extLst>
          </p:cNvPr>
          <p:cNvSpPr txBox="1"/>
          <p:nvPr/>
        </p:nvSpPr>
        <p:spPr>
          <a:xfrm>
            <a:off x="1376518" y="4933059"/>
            <a:ext cx="8012881" cy="369332"/>
          </a:xfrm>
          <a:prstGeom prst="rect">
            <a:avLst/>
          </a:prstGeom>
        </p:spPr>
        <p:txBody>
          <a:bodyPr wrap="square" rtlCol="0">
            <a:spAutoFit/>
          </a:bodyPr>
          <a:lstStyle/>
          <a:p>
            <a:r>
              <a:rPr lang="en-US" i="1" dirty="0">
                <a:latin typeface="Calibri" panose="020F0502020204030204" pitchFamily="34" charset="0"/>
                <a:cs typeface="Calibri" panose="020F0502020204030204" pitchFamily="34" charset="0"/>
              </a:rPr>
              <a:t>Source:  The Council’s Annual Reports, April 2020 and April 2021</a:t>
            </a:r>
          </a:p>
        </p:txBody>
      </p:sp>
    </p:spTree>
    <p:extLst>
      <p:ext uri="{BB962C8B-B14F-4D97-AF65-F5344CB8AC3E}">
        <p14:creationId xmlns:p14="http://schemas.microsoft.com/office/powerpoint/2010/main" val="374744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3F1A3-26A8-493C-AC31-B7C94001EDB0}"/>
              </a:ext>
            </a:extLst>
          </p:cNvPr>
          <p:cNvSpPr>
            <a:spLocks noGrp="1"/>
          </p:cNvSpPr>
          <p:nvPr>
            <p:ph type="title"/>
          </p:nvPr>
        </p:nvSpPr>
        <p:spPr>
          <a:xfrm>
            <a:off x="580103" y="0"/>
            <a:ext cx="5959168" cy="897194"/>
          </a:xfrm>
        </p:spPr>
        <p:txBody>
          <a:bodyPr/>
          <a:lstStyle/>
          <a:p>
            <a:pPr algn="ctr"/>
            <a:r>
              <a:rPr lang="en-US" dirty="0">
                <a:latin typeface="+mj-lt"/>
              </a:rPr>
              <a:t>Younger-Onset and Equity Analysis Workgroup’s Goal</a:t>
            </a:r>
          </a:p>
        </p:txBody>
      </p:sp>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580103" y="2337619"/>
            <a:ext cx="7983794" cy="897194"/>
          </a:xfrm>
        </p:spPr>
        <p:txBody>
          <a:bodyPr/>
          <a:lstStyle/>
          <a:p>
            <a:pPr marL="106680" indent="0">
              <a:buNone/>
            </a:pPr>
            <a:endParaRPr lang="en-US" sz="2200" b="0" dirty="0"/>
          </a:p>
          <a:p>
            <a:pPr marL="854075" indent="-741363">
              <a:buNone/>
            </a:pPr>
            <a:endParaRPr lang="en-US" sz="1000" dirty="0">
              <a:solidFill>
                <a:srgbClr val="C00000"/>
              </a:solidFill>
            </a:endParaRPr>
          </a:p>
        </p:txBody>
      </p:sp>
      <p:sp>
        <p:nvSpPr>
          <p:cNvPr id="4" name="Rectangle: Rounded Corners 3">
            <a:extLst>
              <a:ext uri="{FF2B5EF4-FFF2-40B4-BE49-F238E27FC236}">
                <a16:creationId xmlns:a16="http://schemas.microsoft.com/office/drawing/2014/main" id="{66415F7A-D5DD-4EC8-93B9-E7484E9999E4}"/>
              </a:ext>
            </a:extLst>
          </p:cNvPr>
          <p:cNvSpPr/>
          <p:nvPr/>
        </p:nvSpPr>
        <p:spPr bwMode="auto">
          <a:xfrm>
            <a:off x="884903" y="1662704"/>
            <a:ext cx="7138220" cy="2751980"/>
          </a:xfrm>
          <a:prstGeom prst="roundRect">
            <a:avLst/>
          </a:prstGeom>
          <a:solidFill>
            <a:srgbClr val="FFEEB9"/>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106680" algn="ctr"/>
            <a:r>
              <a:rPr lang="en-US" sz="2400" b="1" dirty="0">
                <a:solidFill>
                  <a:srgbClr val="064FBA"/>
                </a:solidFill>
              </a:rPr>
              <a:t>Our Goal</a:t>
            </a:r>
          </a:p>
          <a:p>
            <a:pPr marL="106680"/>
            <a:endParaRPr lang="en-US" sz="1000" b="1" dirty="0"/>
          </a:p>
          <a:p>
            <a:pPr marL="106680" algn="ctr"/>
            <a:r>
              <a:rPr lang="en-US"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Address unmet needs and close gaps in equality, equity, and inclusion for people living with </a:t>
            </a:r>
          </a:p>
          <a:p>
            <a:pPr marL="106680" algn="ctr"/>
            <a:r>
              <a:rPr lang="en-US"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younger-onset dementia and </a:t>
            </a:r>
          </a:p>
          <a:p>
            <a:pPr marL="106680" algn="ctr"/>
            <a:r>
              <a:rPr lang="en-US"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the people who care for them </a:t>
            </a:r>
            <a:endParaRPr lang="en-US" sz="2400" b="1" dirty="0"/>
          </a:p>
        </p:txBody>
      </p:sp>
    </p:spTree>
    <p:extLst>
      <p:ext uri="{BB962C8B-B14F-4D97-AF65-F5344CB8AC3E}">
        <p14:creationId xmlns:p14="http://schemas.microsoft.com/office/powerpoint/2010/main" val="3987586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307045" y="1146815"/>
            <a:ext cx="8197858" cy="2624200"/>
          </a:xfrm>
        </p:spPr>
        <p:txBody>
          <a:bodyPr/>
          <a:lstStyle/>
          <a:p>
            <a:pPr marL="800100" lvl="1" indent="-457200">
              <a:lnSpc>
                <a:spcPct val="105000"/>
              </a:lnSpc>
              <a:spcBef>
                <a:spcPts val="0"/>
              </a:spcBef>
              <a:spcAft>
                <a:spcPts val="1500"/>
              </a:spcAft>
              <a:buSzPct val="100000"/>
              <a:buFont typeface="+mj-lt"/>
              <a:buAutoNum type="arabicPeriod"/>
            </a:pPr>
            <a:r>
              <a:rPr lang="en-US" sz="2400" b="0" dirty="0">
                <a:solidFill>
                  <a:srgbClr val="000000"/>
                </a:solidFill>
              </a:rPr>
              <a:t>Identified challenges or unmet needs associated with younger-onset dementia </a:t>
            </a:r>
          </a:p>
          <a:p>
            <a:pPr marL="800100" lvl="1" indent="-457200">
              <a:lnSpc>
                <a:spcPct val="105000"/>
              </a:lnSpc>
              <a:spcBef>
                <a:spcPts val="0"/>
              </a:spcBef>
              <a:spcAft>
                <a:spcPts val="1500"/>
              </a:spcAft>
              <a:buSzPct val="100000"/>
              <a:buFont typeface="+mj-lt"/>
              <a:buAutoNum type="arabicPeriod"/>
            </a:pPr>
            <a:r>
              <a:rPr lang="en-US" sz="2400" b="0" dirty="0">
                <a:solidFill>
                  <a:srgbClr val="000000"/>
                </a:solidFill>
              </a:rPr>
              <a:t>Examined each need through an equality and equity lens by identifying why they remain unmet:</a:t>
            </a:r>
          </a:p>
        </p:txBody>
      </p:sp>
      <p:sp>
        <p:nvSpPr>
          <p:cNvPr id="4" name="Title 1">
            <a:extLst>
              <a:ext uri="{FF2B5EF4-FFF2-40B4-BE49-F238E27FC236}">
                <a16:creationId xmlns:a16="http://schemas.microsoft.com/office/drawing/2014/main" id="{7F9282B3-7CEA-47AB-A0AC-8F3CC24DC7C0}"/>
              </a:ext>
            </a:extLst>
          </p:cNvPr>
          <p:cNvSpPr>
            <a:spLocks noGrp="1"/>
          </p:cNvSpPr>
          <p:nvPr>
            <p:ph type="title"/>
          </p:nvPr>
        </p:nvSpPr>
        <p:spPr>
          <a:xfrm>
            <a:off x="580103" y="0"/>
            <a:ext cx="5492492" cy="754882"/>
          </a:xfrm>
        </p:spPr>
        <p:txBody>
          <a:bodyPr/>
          <a:lstStyle/>
          <a:p>
            <a:pPr algn="ctr"/>
            <a:r>
              <a:rPr lang="en-US" dirty="0">
                <a:latin typeface="+mj-lt"/>
              </a:rPr>
              <a:t>Accomplishments &amp; Updates</a:t>
            </a:r>
          </a:p>
        </p:txBody>
      </p:sp>
      <p:graphicFrame>
        <p:nvGraphicFramePr>
          <p:cNvPr id="5" name="Table 7">
            <a:extLst>
              <a:ext uri="{FF2B5EF4-FFF2-40B4-BE49-F238E27FC236}">
                <a16:creationId xmlns:a16="http://schemas.microsoft.com/office/drawing/2014/main" id="{14B796A2-C561-FFCA-31DE-A44F1BF5B769}"/>
              </a:ext>
            </a:extLst>
          </p:cNvPr>
          <p:cNvGraphicFramePr>
            <a:graphicFrameLocks noGrp="1"/>
          </p:cNvGraphicFramePr>
          <p:nvPr/>
        </p:nvGraphicFramePr>
        <p:xfrm>
          <a:off x="1071986" y="3108848"/>
          <a:ext cx="7432919" cy="2108200"/>
        </p:xfrm>
        <a:graphic>
          <a:graphicData uri="http://schemas.openxmlformats.org/drawingml/2006/table">
            <a:tbl>
              <a:tblPr firstRow="1" bandRow="1">
                <a:tableStyleId>{5C22544A-7EE6-4342-B048-85BDC9FD1C3A}</a:tableStyleId>
              </a:tblPr>
              <a:tblGrid>
                <a:gridCol w="3595417">
                  <a:extLst>
                    <a:ext uri="{9D8B030D-6E8A-4147-A177-3AD203B41FA5}">
                      <a16:colId xmlns:a16="http://schemas.microsoft.com/office/drawing/2014/main" val="279109810"/>
                    </a:ext>
                  </a:extLst>
                </a:gridCol>
                <a:gridCol w="3837502">
                  <a:extLst>
                    <a:ext uri="{9D8B030D-6E8A-4147-A177-3AD203B41FA5}">
                      <a16:colId xmlns:a16="http://schemas.microsoft.com/office/drawing/2014/main" val="3993701267"/>
                    </a:ext>
                  </a:extLst>
                </a:gridCol>
              </a:tblGrid>
              <a:tr h="370840">
                <a:tc>
                  <a:txBody>
                    <a:bodyPr/>
                    <a:lstStyle/>
                    <a:p>
                      <a:r>
                        <a:rPr lang="en-US" sz="1800" b="1" i="1" u="sng" dirty="0">
                          <a:solidFill>
                            <a:srgbClr val="064FBA"/>
                          </a:solidFill>
                        </a:rPr>
                        <a:t>Barriers to Equality </a:t>
                      </a:r>
                      <a:endParaRPr lang="en-US" b="1" dirty="0"/>
                    </a:p>
                  </a:txBody>
                  <a:tcPr>
                    <a:solidFill>
                      <a:srgbClr val="B6E3FC"/>
                    </a:solidFill>
                  </a:tcPr>
                </a:tc>
                <a:tc>
                  <a:txBody>
                    <a:bodyPr/>
                    <a:lstStyle/>
                    <a:p>
                      <a:r>
                        <a:rPr lang="en-US" sz="1800" b="1" i="1" u="sng" dirty="0">
                          <a:solidFill>
                            <a:srgbClr val="064FBA"/>
                          </a:solidFill>
                        </a:rPr>
                        <a:t>Barriers to Equity </a:t>
                      </a:r>
                      <a:endParaRPr lang="en-US" b="1" dirty="0"/>
                    </a:p>
                  </a:txBody>
                  <a:tcPr>
                    <a:solidFill>
                      <a:srgbClr val="FFEEB9"/>
                    </a:solidFill>
                  </a:tcPr>
                </a:tc>
                <a:extLst>
                  <a:ext uri="{0D108BD9-81ED-4DB2-BD59-A6C34878D82A}">
                    <a16:rowId xmlns:a16="http://schemas.microsoft.com/office/drawing/2014/main" val="513390250"/>
                  </a:ext>
                </a:extLst>
              </a:tr>
              <a:tr h="370840">
                <a:tc>
                  <a:txBody>
                    <a:bodyPr/>
                    <a:lstStyle/>
                    <a:p>
                      <a:r>
                        <a:rPr lang="en-US" sz="1800" b="0" i="1" dirty="0">
                          <a:solidFill>
                            <a:srgbClr val="000000"/>
                          </a:solidFill>
                        </a:rPr>
                        <a:t>Individuals living with dementia under age 60 do not qualify for some state-supported essential services and supports available to older adults living with dementia and their caregivers. </a:t>
                      </a:r>
                      <a:endParaRPr lang="en-US" i="1" dirty="0"/>
                    </a:p>
                  </a:txBody>
                  <a:tcPr>
                    <a:solidFill>
                      <a:srgbClr val="E8F6FE"/>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1" dirty="0">
                          <a:solidFill>
                            <a:srgbClr val="000000"/>
                          </a:solidFill>
                        </a:rPr>
                        <a:t>Individuals living with younger-onset dementia and their caregivers have unmet needs due to the differing nature of their needs compared with older adults living with dementia.</a:t>
                      </a:r>
                      <a:endParaRPr lang="en-US" sz="300" i="1" dirty="0"/>
                    </a:p>
                    <a:p>
                      <a:endParaRPr lang="en-US" i="1" dirty="0"/>
                    </a:p>
                  </a:txBody>
                  <a:tcPr>
                    <a:solidFill>
                      <a:srgbClr val="F9FADE"/>
                    </a:solidFill>
                  </a:tcPr>
                </a:tc>
                <a:extLst>
                  <a:ext uri="{0D108BD9-81ED-4DB2-BD59-A6C34878D82A}">
                    <a16:rowId xmlns:a16="http://schemas.microsoft.com/office/drawing/2014/main" val="3021280736"/>
                  </a:ext>
                </a:extLst>
              </a:tr>
            </a:tbl>
          </a:graphicData>
        </a:graphic>
      </p:graphicFrame>
    </p:spTree>
    <p:extLst>
      <p:ext uri="{BB962C8B-B14F-4D97-AF65-F5344CB8AC3E}">
        <p14:creationId xmlns:p14="http://schemas.microsoft.com/office/powerpoint/2010/main" val="3765455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307045" y="1323796"/>
            <a:ext cx="8197858" cy="4564371"/>
          </a:xfrm>
        </p:spPr>
        <p:txBody>
          <a:bodyPr/>
          <a:lstStyle/>
          <a:p>
            <a:pPr marL="800100" lvl="1" indent="-457200">
              <a:lnSpc>
                <a:spcPct val="105000"/>
              </a:lnSpc>
              <a:spcBef>
                <a:spcPts val="0"/>
              </a:spcBef>
              <a:spcAft>
                <a:spcPts val="3600"/>
              </a:spcAft>
              <a:buSzPct val="100000"/>
              <a:buFont typeface="+mj-lt"/>
              <a:buAutoNum type="arabicPeriod" startAt="3"/>
            </a:pPr>
            <a:r>
              <a:rPr lang="en-US" sz="2400" b="0" dirty="0">
                <a:solidFill>
                  <a:srgbClr val="000000"/>
                </a:solidFill>
              </a:rPr>
              <a:t>Developed a </a:t>
            </a:r>
            <a:r>
              <a:rPr lang="en-US" sz="2400" b="0" dirty="0">
                <a:solidFill>
                  <a:srgbClr val="000000"/>
                </a:solidFill>
                <a:ea typeface="Noto Sans Symbols"/>
              </a:rPr>
              <a:t>list of state supported services &amp; supports available for older adults living with dementia </a:t>
            </a:r>
          </a:p>
          <a:p>
            <a:pPr marL="800100" lvl="1" indent="-457200">
              <a:lnSpc>
                <a:spcPct val="105000"/>
              </a:lnSpc>
              <a:spcBef>
                <a:spcPts val="0"/>
              </a:spcBef>
              <a:spcAft>
                <a:spcPts val="1500"/>
              </a:spcAft>
              <a:buSzPct val="100000"/>
              <a:buFont typeface="+mj-lt"/>
              <a:buAutoNum type="arabicPeriod" startAt="3"/>
            </a:pPr>
            <a:r>
              <a:rPr lang="en-US" sz="2400" b="0" dirty="0">
                <a:solidFill>
                  <a:srgbClr val="000000"/>
                </a:solidFill>
                <a:ea typeface="Noto Sans Symbols"/>
              </a:rPr>
              <a:t>Examined eligibility and age restrictions around each service and support </a:t>
            </a:r>
          </a:p>
          <a:p>
            <a:pPr lvl="2" indent="-342900">
              <a:lnSpc>
                <a:spcPct val="105000"/>
              </a:lnSpc>
              <a:spcBef>
                <a:spcPts val="0"/>
              </a:spcBef>
              <a:spcAft>
                <a:spcPts val="1500"/>
              </a:spcAft>
              <a:buSzPct val="100000"/>
              <a:buFont typeface="Wingdings" panose="05000000000000000000" pitchFamily="2" charset="2"/>
              <a:buChar char="Ø"/>
            </a:pPr>
            <a:r>
              <a:rPr lang="en-US" sz="2200" dirty="0">
                <a:solidFill>
                  <a:srgbClr val="000000"/>
                </a:solidFill>
                <a:latin typeface="Calibri" panose="020F0502020204030204" pitchFamily="34" charset="0"/>
                <a:ea typeface="Noto Sans Symbols"/>
              </a:rPr>
              <a:t>Identified those unavailable or not easily accessible to younger adults</a:t>
            </a:r>
          </a:p>
        </p:txBody>
      </p:sp>
      <p:sp>
        <p:nvSpPr>
          <p:cNvPr id="6" name="Title 1">
            <a:extLst>
              <a:ext uri="{FF2B5EF4-FFF2-40B4-BE49-F238E27FC236}">
                <a16:creationId xmlns:a16="http://schemas.microsoft.com/office/drawing/2014/main" id="{28C67D27-10F0-73AC-B86A-FAC54CDF0E6E}"/>
              </a:ext>
            </a:extLst>
          </p:cNvPr>
          <p:cNvSpPr txBox="1">
            <a:spLocks/>
          </p:cNvSpPr>
          <p:nvPr/>
        </p:nvSpPr>
        <p:spPr bwMode="white">
          <a:xfrm>
            <a:off x="924233" y="-147795"/>
            <a:ext cx="4725522" cy="1025419"/>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36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9pPr>
          </a:lstStyle>
          <a:p>
            <a:pPr algn="ctr" defTabSz="914400"/>
            <a:r>
              <a:rPr lang="en-US" kern="0" dirty="0">
                <a:latin typeface="+mj-lt"/>
              </a:rPr>
              <a:t>Accomplishments &amp; Updates </a:t>
            </a:r>
          </a:p>
          <a:p>
            <a:pPr algn="ctr" defTabSz="914400"/>
            <a:r>
              <a:rPr lang="en-US" i="1" kern="0" dirty="0">
                <a:latin typeface="+mj-lt"/>
              </a:rPr>
              <a:t>(Continued)</a:t>
            </a:r>
          </a:p>
        </p:txBody>
      </p:sp>
    </p:spTree>
    <p:extLst>
      <p:ext uri="{BB962C8B-B14F-4D97-AF65-F5344CB8AC3E}">
        <p14:creationId xmlns:p14="http://schemas.microsoft.com/office/powerpoint/2010/main" val="16431502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271510" y="1031330"/>
            <a:ext cx="8681884" cy="4816047"/>
          </a:xfrm>
        </p:spPr>
        <p:txBody>
          <a:bodyPr/>
          <a:lstStyle/>
          <a:p>
            <a:pPr indent="-342900">
              <a:lnSpc>
                <a:spcPct val="105000"/>
              </a:lnSpc>
              <a:spcAft>
                <a:spcPts val="1500"/>
              </a:spcAft>
              <a:buSzPct val="125000"/>
              <a:buFont typeface="Arial" panose="020B0604020202020204" pitchFamily="34" charset="0"/>
              <a:buChar char="•"/>
            </a:pPr>
            <a:endParaRPr lang="en-US" sz="2200" b="0" dirty="0">
              <a:solidFill>
                <a:srgbClr val="000000"/>
              </a:solidFill>
            </a:endParaRPr>
          </a:p>
          <a:p>
            <a:pPr marL="0" indent="0">
              <a:lnSpc>
                <a:spcPct val="105000"/>
              </a:lnSpc>
              <a:spcAft>
                <a:spcPts val="1500"/>
              </a:spcAft>
              <a:buSzPct val="125000"/>
              <a:buNone/>
            </a:pPr>
            <a:endParaRPr lang="en-US" sz="2200" b="0" dirty="0">
              <a:solidFill>
                <a:srgbClr val="000000"/>
              </a:solidFill>
            </a:endParaRPr>
          </a:p>
          <a:p>
            <a:pPr indent="-342900">
              <a:lnSpc>
                <a:spcPct val="105000"/>
              </a:lnSpc>
              <a:spcAft>
                <a:spcPts val="1500"/>
              </a:spcAft>
              <a:buSzPct val="125000"/>
              <a:buFont typeface="Arial" panose="020B0604020202020204" pitchFamily="34" charset="0"/>
              <a:buChar char="•"/>
            </a:pPr>
            <a:endParaRPr lang="en-US" sz="2200" b="0" dirty="0">
              <a:solidFill>
                <a:srgbClr val="000000"/>
              </a:solidFill>
            </a:endParaRPr>
          </a:p>
          <a:p>
            <a:pPr marL="342900" lvl="1" indent="0">
              <a:lnSpc>
                <a:spcPct val="105000"/>
              </a:lnSpc>
              <a:spcBef>
                <a:spcPts val="0"/>
              </a:spcBef>
              <a:buSzPct val="100000"/>
              <a:buNone/>
            </a:pPr>
            <a:endParaRPr lang="en-US" sz="2200" b="0" dirty="0">
              <a:solidFill>
                <a:srgbClr val="000000"/>
              </a:solidFill>
              <a:ea typeface="Noto Sans Symbols"/>
            </a:endParaRPr>
          </a:p>
        </p:txBody>
      </p:sp>
      <p:sp>
        <p:nvSpPr>
          <p:cNvPr id="10" name="TextBox 9">
            <a:extLst>
              <a:ext uri="{FF2B5EF4-FFF2-40B4-BE49-F238E27FC236}">
                <a16:creationId xmlns:a16="http://schemas.microsoft.com/office/drawing/2014/main" id="{697DFE13-22DD-43DD-8902-3E6AFDEE5122}"/>
              </a:ext>
            </a:extLst>
          </p:cNvPr>
          <p:cNvSpPr txBox="1"/>
          <p:nvPr/>
        </p:nvSpPr>
        <p:spPr>
          <a:xfrm>
            <a:off x="417574" y="1244534"/>
            <a:ext cx="8351380" cy="1209049"/>
          </a:xfrm>
          <a:prstGeom prst="rect">
            <a:avLst/>
          </a:prstGeom>
          <a:noFill/>
        </p:spPr>
        <p:txBody>
          <a:bodyPr wrap="square">
            <a:spAutoFit/>
          </a:bodyPr>
          <a:lstStyle/>
          <a:p>
            <a:pPr marL="457200" indent="-457200" eaLnBrk="0" fontAlgn="base" hangingPunct="0">
              <a:lnSpc>
                <a:spcPct val="105000"/>
              </a:lnSpc>
              <a:spcAft>
                <a:spcPts val="600"/>
              </a:spcAft>
              <a:buClr>
                <a:schemeClr val="dk1"/>
              </a:buClr>
              <a:buSzPct val="100000"/>
              <a:buFont typeface="+mj-lt"/>
              <a:buAutoNum type="arabicPeriod" startAt="5"/>
            </a:pPr>
            <a:r>
              <a:rPr lang="en-US" sz="2400" dirty="0">
                <a:solidFill>
                  <a:srgbClr val="000000"/>
                </a:solidFill>
                <a:latin typeface="Calibri" pitchFamily="34" charset="0"/>
                <a:cs typeface="Calibri" pitchFamily="34" charset="0"/>
              </a:rPr>
              <a:t>Determined if the unmet needs resulted from barriers to equality or equity and categorized them within six themes:</a:t>
            </a:r>
            <a:br>
              <a:rPr lang="en-US" sz="1100" dirty="0">
                <a:latin typeface="Calibri" panose="020F0502020204030204" pitchFamily="34" charset="0"/>
                <a:ea typeface="Calibri" panose="020F0502020204030204" pitchFamily="34" charset="0"/>
              </a:rPr>
            </a:br>
            <a:endParaRPr lang="en-US" sz="2200" dirty="0">
              <a:solidFill>
                <a:srgbClr val="000000"/>
              </a:solidFill>
              <a:latin typeface="Calibri" pitchFamily="34" charset="0"/>
              <a:cs typeface="Calibri" pitchFamily="34" charset="0"/>
            </a:endParaRPr>
          </a:p>
        </p:txBody>
      </p:sp>
      <p:sp>
        <p:nvSpPr>
          <p:cNvPr id="11" name="Title 1">
            <a:extLst>
              <a:ext uri="{FF2B5EF4-FFF2-40B4-BE49-F238E27FC236}">
                <a16:creationId xmlns:a16="http://schemas.microsoft.com/office/drawing/2014/main" id="{6D3BEA93-D441-4739-AB44-49979424036F}"/>
              </a:ext>
            </a:extLst>
          </p:cNvPr>
          <p:cNvSpPr txBox="1">
            <a:spLocks/>
          </p:cNvSpPr>
          <p:nvPr/>
        </p:nvSpPr>
        <p:spPr bwMode="white">
          <a:xfrm>
            <a:off x="924233" y="-147795"/>
            <a:ext cx="4725522" cy="1025419"/>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36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9pPr>
          </a:lstStyle>
          <a:p>
            <a:pPr algn="ctr" defTabSz="914400"/>
            <a:r>
              <a:rPr lang="en-US" kern="0" dirty="0">
                <a:latin typeface="+mj-lt"/>
              </a:rPr>
              <a:t>Accomplishments &amp; Updates </a:t>
            </a:r>
          </a:p>
          <a:p>
            <a:pPr algn="ctr" defTabSz="914400"/>
            <a:r>
              <a:rPr lang="en-US" i="1" kern="0" dirty="0">
                <a:latin typeface="+mj-lt"/>
              </a:rPr>
              <a:t>(Continued)</a:t>
            </a:r>
          </a:p>
        </p:txBody>
      </p:sp>
      <p:graphicFrame>
        <p:nvGraphicFramePr>
          <p:cNvPr id="6" name="Diagram 5">
            <a:extLst>
              <a:ext uri="{FF2B5EF4-FFF2-40B4-BE49-F238E27FC236}">
                <a16:creationId xmlns:a16="http://schemas.microsoft.com/office/drawing/2014/main" id="{5B9C1C42-4499-6B82-FCA8-E470EAF0D4DE}"/>
              </a:ext>
            </a:extLst>
          </p:cNvPr>
          <p:cNvGraphicFramePr/>
          <p:nvPr/>
        </p:nvGraphicFramePr>
        <p:xfrm>
          <a:off x="984597" y="1931009"/>
          <a:ext cx="7132320"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06186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463144" y="1091408"/>
            <a:ext cx="8042787" cy="4631298"/>
          </a:xfrm>
        </p:spPr>
        <p:txBody>
          <a:bodyPr/>
          <a:lstStyle/>
          <a:p>
            <a:pPr marL="576263" indent="-457200">
              <a:lnSpc>
                <a:spcPct val="105000"/>
              </a:lnSpc>
              <a:spcBef>
                <a:spcPts val="1200"/>
              </a:spcBef>
              <a:buClr>
                <a:schemeClr val="tx1"/>
              </a:buClr>
              <a:buSzPct val="100000"/>
              <a:buAutoNum type="arabicPeriod"/>
            </a:pPr>
            <a:r>
              <a:rPr lang="en-US" sz="2400" b="0" dirty="0">
                <a:solidFill>
                  <a:srgbClr val="000000"/>
                </a:solidFill>
              </a:rPr>
              <a:t>Prioritize unmet needs and develop recommendations to address them </a:t>
            </a:r>
          </a:p>
          <a:p>
            <a:pPr marL="576263" indent="-457200">
              <a:lnSpc>
                <a:spcPct val="105000"/>
              </a:lnSpc>
              <a:spcBef>
                <a:spcPts val="1200"/>
              </a:spcBef>
              <a:buClr>
                <a:schemeClr val="tx1"/>
              </a:buClr>
              <a:buSzPct val="100000"/>
              <a:buAutoNum type="arabicPeriod"/>
            </a:pPr>
            <a:r>
              <a:rPr lang="en-US" sz="2400" b="0" dirty="0">
                <a:solidFill>
                  <a:srgbClr val="000000"/>
                </a:solidFill>
              </a:rPr>
              <a:t>While preparing our recommendations, we will likely focus on developing approaches to address:</a:t>
            </a:r>
          </a:p>
          <a:p>
            <a:pPr marL="1027113" lvl="1" indent="-400050">
              <a:lnSpc>
                <a:spcPct val="105000"/>
              </a:lnSpc>
              <a:spcBef>
                <a:spcPts val="1200"/>
              </a:spcBef>
              <a:buClr>
                <a:schemeClr val="tx1"/>
              </a:buClr>
              <a:buSzPct val="100000"/>
              <a:buFont typeface="Arial" panose="020B0604020202020204" pitchFamily="34" charset="0"/>
              <a:buChar char="•"/>
            </a:pPr>
            <a:r>
              <a:rPr lang="en-US" sz="2400" b="0" dirty="0">
                <a:solidFill>
                  <a:srgbClr val="000000"/>
                </a:solidFill>
              </a:rPr>
              <a:t>Building awareness of and expanding access to services and supports for those living with younger-onset dementia and the people who care for them</a:t>
            </a:r>
          </a:p>
          <a:p>
            <a:pPr marL="576263" indent="-457200">
              <a:lnSpc>
                <a:spcPct val="105000"/>
              </a:lnSpc>
              <a:spcBef>
                <a:spcPts val="1200"/>
              </a:spcBef>
              <a:buClr>
                <a:schemeClr val="tx1"/>
              </a:buClr>
              <a:buSzPct val="100000"/>
              <a:buFont typeface="+mj-lt"/>
              <a:buAutoNum type="arabicPeriod" startAt="3"/>
            </a:pPr>
            <a:r>
              <a:rPr lang="en-US" sz="2400" b="0" dirty="0">
                <a:solidFill>
                  <a:srgbClr val="000000"/>
                </a:solidFill>
              </a:rPr>
              <a:t>Provide Council with recommendations around unmet needs falling within the purview of the Council's other workstreams</a:t>
            </a:r>
          </a:p>
          <a:p>
            <a:pPr marL="573088" lvl="1" indent="0">
              <a:lnSpc>
                <a:spcPct val="105000"/>
              </a:lnSpc>
              <a:spcBef>
                <a:spcPts val="1200"/>
              </a:spcBef>
              <a:buClr>
                <a:schemeClr val="tx1"/>
              </a:buClr>
              <a:buSzPct val="100000"/>
              <a:buNone/>
            </a:pPr>
            <a:endParaRPr lang="en-US" sz="2400" b="0" dirty="0">
              <a:solidFill>
                <a:srgbClr val="000000"/>
              </a:solidFill>
              <a:highlight>
                <a:srgbClr val="FFFF00"/>
              </a:highlight>
            </a:endParaRPr>
          </a:p>
          <a:p>
            <a:pPr marL="576263" indent="-457200">
              <a:lnSpc>
                <a:spcPct val="105000"/>
              </a:lnSpc>
              <a:spcBef>
                <a:spcPts val="1200"/>
              </a:spcBef>
              <a:buClr>
                <a:schemeClr val="tx1"/>
              </a:buClr>
              <a:buSzPct val="100000"/>
              <a:buFont typeface="+mj-lt"/>
              <a:buAutoNum type="arabicPeriod" startAt="3"/>
            </a:pPr>
            <a:endParaRPr lang="en-US" sz="2400" b="0" dirty="0">
              <a:solidFill>
                <a:srgbClr val="000000"/>
              </a:solidFill>
            </a:endParaRPr>
          </a:p>
          <a:p>
            <a:pPr marL="576263" indent="-457200">
              <a:lnSpc>
                <a:spcPct val="105000"/>
              </a:lnSpc>
              <a:buSzPct val="90000"/>
              <a:buFont typeface="+mj-lt"/>
              <a:buAutoNum type="arabicPeriod" startAt="3"/>
            </a:pPr>
            <a:endParaRPr lang="en-US" sz="100" b="0" dirty="0">
              <a:solidFill>
                <a:srgbClr val="000000"/>
              </a:solidFill>
              <a:highlight>
                <a:srgbClr val="FFFF00"/>
              </a:highlight>
            </a:endParaRPr>
          </a:p>
          <a:p>
            <a:pPr marL="0" indent="0">
              <a:lnSpc>
                <a:spcPct val="107000"/>
              </a:lnSpc>
              <a:buNone/>
            </a:pPr>
            <a:endParaRPr lang="en-US" sz="2200" b="0" dirty="0">
              <a:solidFill>
                <a:schemeClr val="tx1"/>
              </a:solidFill>
            </a:endParaRPr>
          </a:p>
          <a:p>
            <a:pPr marL="854075" indent="-741363">
              <a:buNone/>
            </a:pPr>
            <a:endParaRPr lang="en-US" sz="500" dirty="0"/>
          </a:p>
        </p:txBody>
      </p:sp>
      <p:sp>
        <p:nvSpPr>
          <p:cNvPr id="5" name="Title 1">
            <a:extLst>
              <a:ext uri="{FF2B5EF4-FFF2-40B4-BE49-F238E27FC236}">
                <a16:creationId xmlns:a16="http://schemas.microsoft.com/office/drawing/2014/main" id="{EBB0283F-4DD8-484B-852D-D30ADBFD1C28}"/>
              </a:ext>
            </a:extLst>
          </p:cNvPr>
          <p:cNvSpPr txBox="1">
            <a:spLocks noGrp="1"/>
          </p:cNvSpPr>
          <p:nvPr>
            <p:ph type="title"/>
          </p:nvPr>
        </p:nvSpPr>
        <p:spPr bwMode="white">
          <a:xfrm>
            <a:off x="1179872" y="245807"/>
            <a:ext cx="3637936" cy="447470"/>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36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9pPr>
          </a:lstStyle>
          <a:p>
            <a:r>
              <a:rPr lang="en-US" dirty="0">
                <a:latin typeface="+mj-lt"/>
              </a:rPr>
              <a:t>Next Steps</a:t>
            </a:r>
            <a:endParaRPr lang="en-US" i="1" dirty="0">
              <a:latin typeface="+mj-lt"/>
            </a:endParaRPr>
          </a:p>
        </p:txBody>
      </p:sp>
    </p:spTree>
    <p:extLst>
      <p:ext uri="{BB962C8B-B14F-4D97-AF65-F5344CB8AC3E}">
        <p14:creationId xmlns:p14="http://schemas.microsoft.com/office/powerpoint/2010/main" val="874159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51667" y="43985"/>
            <a:ext cx="6376122" cy="872699"/>
          </a:xfrm>
        </p:spPr>
        <p:txBody>
          <a:bodyPr/>
          <a:lstStyle/>
          <a:p>
            <a:pPr marL="0" marR="0">
              <a:spcBef>
                <a:spcPts val="0"/>
              </a:spcBef>
              <a:spcAft>
                <a:spcPts val="0"/>
              </a:spcAft>
            </a:pPr>
            <a:r>
              <a:rPr lang="en-US" sz="2800" b="1" dirty="0">
                <a:solidFill>
                  <a:srgbClr val="FFC000"/>
                </a:solidFill>
                <a:latin typeface="Calibri" pitchFamily="34" charset="0"/>
                <a:ea typeface="+mj-ea"/>
                <a:cs typeface="Calibri" pitchFamily="34" charset="0"/>
              </a:rPr>
              <a:t>Building Diversity, Equity, and Inclusion </a:t>
            </a:r>
            <a:br>
              <a:rPr lang="en-US" sz="2800" b="1" dirty="0">
                <a:solidFill>
                  <a:srgbClr val="FFC000"/>
                </a:solidFill>
                <a:latin typeface="Calibri" pitchFamily="34" charset="0"/>
                <a:ea typeface="+mj-ea"/>
                <a:cs typeface="Calibri" pitchFamily="34" charset="0"/>
              </a:rPr>
            </a:br>
            <a:r>
              <a:rPr lang="en-US" sz="2800" b="1" dirty="0">
                <a:solidFill>
                  <a:srgbClr val="FFC000"/>
                </a:solidFill>
                <a:latin typeface="Calibri" pitchFamily="34" charset="0"/>
                <a:ea typeface="+mj-ea"/>
                <a:cs typeface="Calibri" pitchFamily="34" charset="0"/>
              </a:rPr>
              <a:t>into the Council’s Work</a:t>
            </a:r>
            <a:endParaRPr lang="en-US" sz="2800" dirty="0"/>
          </a:p>
        </p:txBody>
      </p:sp>
      <p:sp>
        <p:nvSpPr>
          <p:cNvPr id="6" name="TextBox 5">
            <a:extLst>
              <a:ext uri="{FF2B5EF4-FFF2-40B4-BE49-F238E27FC236}">
                <a16:creationId xmlns:a16="http://schemas.microsoft.com/office/drawing/2014/main" id="{1CED8C82-8A6F-4C20-B427-BF765295C095}"/>
              </a:ext>
            </a:extLst>
          </p:cNvPr>
          <p:cNvSpPr txBox="1"/>
          <p:nvPr/>
        </p:nvSpPr>
        <p:spPr>
          <a:xfrm>
            <a:off x="-2644877" y="3429954"/>
            <a:ext cx="7954297" cy="723275"/>
          </a:xfrm>
          <a:prstGeom prst="rect">
            <a:avLst/>
          </a:prstGeom>
          <a:noFill/>
        </p:spPr>
        <p:txBody>
          <a:bodyPr wrap="square">
            <a:spAutoFit/>
          </a:bodyPr>
          <a:lstStyle/>
          <a:p>
            <a:pPr marL="0" marR="0">
              <a:spcBef>
                <a:spcPts val="0"/>
              </a:spcBef>
              <a:spcAft>
                <a:spcPts val="0"/>
              </a:spcAft>
            </a:pPr>
            <a:r>
              <a:rPr lang="en-US" sz="23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2300" dirty="0">
              <a:effectLst/>
              <a:latin typeface="Calibri" panose="020F0502020204030204" pitchFamily="34" charset="0"/>
              <a:ea typeface="Calibri" panose="020F0502020204030204" pitchFamily="34" charset="0"/>
              <a:cs typeface="Calibri" panose="020F0502020204030204" pitchFamily="34" charset="0"/>
            </a:endParaRPr>
          </a:p>
          <a:p>
            <a:pPr marL="0" marR="0">
              <a:spcBef>
                <a:spcPts val="0"/>
              </a:spcBef>
              <a:spcAft>
                <a:spcPts val="0"/>
              </a:spcAft>
            </a:pPr>
            <a:r>
              <a:rPr lang="en-US" sz="1800" b="1" dirty="0">
                <a:effectLst/>
                <a:latin typeface="Calibri" panose="020F0502020204030204" pitchFamily="34" charset="0"/>
                <a:ea typeface="Calibri" panose="020F0502020204030204" pitchFamily="34" charset="0"/>
              </a:rPr>
              <a:t> </a:t>
            </a:r>
            <a:endParaRPr lang="en-US" sz="1600" dirty="0">
              <a:effectLst/>
              <a:latin typeface="Times New Roman" panose="02020603050405020304" pitchFamily="18" charset="0"/>
              <a:ea typeface="Calibri" panose="020F0502020204030204" pitchFamily="34" charset="0"/>
            </a:endParaRPr>
          </a:p>
        </p:txBody>
      </p:sp>
      <p:sp>
        <p:nvSpPr>
          <p:cNvPr id="2" name="Rectangle 1">
            <a:extLst>
              <a:ext uri="{FF2B5EF4-FFF2-40B4-BE49-F238E27FC236}">
                <a16:creationId xmlns:a16="http://schemas.microsoft.com/office/drawing/2014/main" id="{AEEB9170-6B70-4CC0-A800-16870C9F0851}"/>
              </a:ext>
            </a:extLst>
          </p:cNvPr>
          <p:cNvSpPr/>
          <p:nvPr/>
        </p:nvSpPr>
        <p:spPr bwMode="auto">
          <a:xfrm>
            <a:off x="1247283" y="4956204"/>
            <a:ext cx="6649430" cy="1280652"/>
          </a:xfrm>
          <a:prstGeom prst="rect">
            <a:avLst/>
          </a:prstGeom>
          <a:solidFill>
            <a:srgbClr val="FFEEB9"/>
          </a:solidFill>
          <a:ln w="2857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R="0" indent="117475">
              <a:spcBef>
                <a:spcPts val="0"/>
              </a:spcBef>
              <a:spcAft>
                <a:spcPts val="0"/>
              </a:spcAft>
            </a:pPr>
            <a:r>
              <a:rPr lang="en-US" sz="2500" b="1" dirty="0">
                <a:latin typeface="Calibri" pitchFamily="34" charset="0"/>
                <a:ea typeface="+mj-ea"/>
                <a:cs typeface="Calibri" pitchFamily="34" charset="0"/>
              </a:rPr>
              <a:t>Workstream:  Equitable Access and Care</a:t>
            </a:r>
          </a:p>
          <a:p>
            <a:pPr marR="0" indent="117475">
              <a:spcBef>
                <a:spcPts val="0"/>
              </a:spcBef>
              <a:spcAft>
                <a:spcPts val="0"/>
              </a:spcAft>
            </a:pPr>
            <a:r>
              <a:rPr lang="en-US" sz="2500" b="1" dirty="0">
                <a:latin typeface="Calibri" pitchFamily="34" charset="0"/>
                <a:ea typeface="+mj-ea"/>
                <a:cs typeface="Calibri" pitchFamily="34" charset="0"/>
              </a:rPr>
              <a:t>Workstream Lead:  Jatin Dave, MD</a:t>
            </a:r>
          </a:p>
        </p:txBody>
      </p:sp>
      <p:pic>
        <p:nvPicPr>
          <p:cNvPr id="7" name="Picture 8" descr="collage of  19 varied and diverse vibrant people over 50">
            <a:extLst>
              <a:ext uri="{FF2B5EF4-FFF2-40B4-BE49-F238E27FC236}">
                <a16:creationId xmlns:a16="http://schemas.microsoft.com/office/drawing/2014/main" id="{294FD320-43CB-4163-A31F-EB38621AD8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47284" y="1274517"/>
            <a:ext cx="6649429" cy="3540161"/>
          </a:xfrm>
          <a:prstGeom prst="rect">
            <a:avLst/>
          </a:prstGeom>
          <a:noFill/>
          <a:ln w="28575">
            <a:solidFill>
              <a:schemeClr val="accent6"/>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4771372"/>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AA2AB90-358F-4853-9169-065CFB4A7944}"/>
              </a:ext>
            </a:extLst>
          </p:cNvPr>
          <p:cNvSpPr>
            <a:spLocks noGrp="1"/>
          </p:cNvSpPr>
          <p:nvPr>
            <p:ph type="body" idx="1"/>
          </p:nvPr>
        </p:nvSpPr>
        <p:spPr>
          <a:xfrm>
            <a:off x="522256" y="1242684"/>
            <a:ext cx="8042787" cy="2494431"/>
          </a:xfrm>
        </p:spPr>
        <p:txBody>
          <a:bodyPr/>
          <a:lstStyle/>
          <a:p>
            <a:pPr marL="576263" indent="-457200">
              <a:lnSpc>
                <a:spcPct val="105000"/>
              </a:lnSpc>
              <a:buSzPct val="90000"/>
              <a:buFont typeface="+mj-lt"/>
              <a:buAutoNum type="arabicPeriod" startAt="3"/>
            </a:pPr>
            <a:endParaRPr lang="en-US" sz="100" b="0" dirty="0">
              <a:solidFill>
                <a:srgbClr val="000000"/>
              </a:solidFill>
            </a:endParaRPr>
          </a:p>
          <a:p>
            <a:pPr marL="576263" indent="-457200">
              <a:buClrTx/>
              <a:buSzPct val="100000"/>
              <a:buFont typeface="+mj-lt"/>
              <a:buAutoNum type="arabicPeriod" startAt="4"/>
            </a:pPr>
            <a:r>
              <a:rPr lang="en-US" sz="2400" b="0" dirty="0">
                <a:solidFill>
                  <a:schemeClr val="tx1"/>
                </a:solidFill>
              </a:rPr>
              <a:t>At a future Council meeting, we will provide: </a:t>
            </a:r>
          </a:p>
          <a:p>
            <a:pPr marL="1031875" lvl="1" indent="-461963">
              <a:lnSpc>
                <a:spcPct val="105000"/>
              </a:lnSpc>
              <a:buSzPct val="90000"/>
              <a:buFont typeface="+mj-lt"/>
              <a:buAutoNum type="alphaLcParenR"/>
              <a:tabLst>
                <a:tab pos="796925" algn="l"/>
              </a:tabLst>
            </a:pPr>
            <a:r>
              <a:rPr lang="en-US" sz="2400" b="0" dirty="0">
                <a:solidFill>
                  <a:srgbClr val="000000"/>
                </a:solidFill>
                <a:cs typeface="Times New Roman" panose="02020603050405020304" pitchFamily="18" charset="0"/>
              </a:rPr>
              <a:t>Our recommendation(s) and justification in terms of challenges, unmet needs, and feasibility</a:t>
            </a:r>
          </a:p>
          <a:p>
            <a:pPr marL="1031875" lvl="1" indent="-461963">
              <a:lnSpc>
                <a:spcPct val="105000"/>
              </a:lnSpc>
              <a:buSzPct val="90000"/>
              <a:buFont typeface="+mj-lt"/>
              <a:buAutoNum type="alphaLcParenR"/>
              <a:tabLst>
                <a:tab pos="796925" algn="l"/>
              </a:tabLst>
            </a:pPr>
            <a:r>
              <a:rPr lang="en-US" sz="2400" b="0" dirty="0">
                <a:solidFill>
                  <a:srgbClr val="000000"/>
                </a:solidFill>
                <a:cs typeface="Times New Roman" panose="02020603050405020304" pitchFamily="18" charset="0"/>
              </a:rPr>
              <a:t>Proposed implementation plan(s) </a:t>
            </a:r>
          </a:p>
          <a:p>
            <a:pPr marL="628650" lvl="1" indent="0">
              <a:lnSpc>
                <a:spcPct val="105000"/>
              </a:lnSpc>
              <a:spcBef>
                <a:spcPts val="1800"/>
              </a:spcBef>
              <a:buSzPct val="90000"/>
              <a:buNone/>
              <a:tabLst>
                <a:tab pos="796925" algn="l"/>
              </a:tabLst>
            </a:pPr>
            <a:endParaRPr lang="en-US" sz="2000" b="0" i="1" u="sng" dirty="0">
              <a:solidFill>
                <a:srgbClr val="064FBA"/>
              </a:solidFill>
              <a:cs typeface="Times New Roman" panose="02020603050405020304" pitchFamily="18" charset="0"/>
            </a:endParaRPr>
          </a:p>
          <a:p>
            <a:pPr marL="0" indent="0">
              <a:lnSpc>
                <a:spcPct val="107000"/>
              </a:lnSpc>
              <a:buNone/>
            </a:pPr>
            <a:endParaRPr lang="en-US" sz="2200" b="0" dirty="0">
              <a:solidFill>
                <a:schemeClr val="tx1"/>
              </a:solidFill>
            </a:endParaRPr>
          </a:p>
          <a:p>
            <a:pPr marL="854075" indent="-741363">
              <a:buNone/>
            </a:pPr>
            <a:endParaRPr lang="en-US" sz="500" dirty="0"/>
          </a:p>
        </p:txBody>
      </p:sp>
      <p:sp>
        <p:nvSpPr>
          <p:cNvPr id="5" name="Title 1">
            <a:extLst>
              <a:ext uri="{FF2B5EF4-FFF2-40B4-BE49-F238E27FC236}">
                <a16:creationId xmlns:a16="http://schemas.microsoft.com/office/drawing/2014/main" id="{EBB0283F-4DD8-484B-852D-D30ADBFD1C28}"/>
              </a:ext>
            </a:extLst>
          </p:cNvPr>
          <p:cNvSpPr txBox="1">
            <a:spLocks noGrp="1"/>
          </p:cNvSpPr>
          <p:nvPr>
            <p:ph type="title"/>
          </p:nvPr>
        </p:nvSpPr>
        <p:spPr bwMode="white">
          <a:xfrm>
            <a:off x="1179872" y="245807"/>
            <a:ext cx="3637936" cy="447470"/>
          </a:xfrm>
          <a:prstGeom prst="rect">
            <a:avLst/>
          </a:prstGeom>
          <a:noFill/>
          <a:ln w="9525" algn="ctr">
            <a:noFill/>
            <a:miter lim="800000"/>
            <a:headEnd/>
            <a:tailEnd/>
          </a:ln>
        </p:spPr>
        <p:txBody>
          <a:bodyPr spcFirstLastPara="1" vert="horz" wrap="square" lIns="91425" tIns="45700" rIns="91425" bIns="45700" numCol="1" anchor="b" anchorCtr="0" compatLnSpc="1">
            <a:prstTxWarp prst="textNoShape">
              <a:avLst/>
            </a:prstTxWarp>
            <a:noAutofit/>
          </a:bodyPr>
          <a:lstStyle>
            <a:lvl1pPr lvl="0" algn="l" rtl="0" eaLnBrk="0" fontAlgn="base" hangingPunct="0">
              <a:spcBef>
                <a:spcPts val="360"/>
              </a:spcBef>
              <a:spcAft>
                <a:spcPts val="0"/>
              </a:spcAft>
              <a:buSzPts val="1400"/>
              <a:buNone/>
              <a:tabLst>
                <a:tab pos="915988" algn="l"/>
              </a:tabLst>
              <a:defRPr sz="2400" b="1">
                <a:solidFill>
                  <a:srgbClr val="FFC000"/>
                </a:solidFill>
                <a:latin typeface="Calibri"/>
                <a:ea typeface="Calibri"/>
                <a:cs typeface="Calibri"/>
                <a:sym typeface="Calibri"/>
              </a:defRPr>
            </a:lvl1pPr>
            <a:lvl2pPr lvl="1"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2pPr>
            <a:lvl3pPr lvl="2"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3pPr>
            <a:lvl4pPr lvl="3"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4pPr>
            <a:lvl5pPr lvl="4" algn="l" rtl="0" eaLnBrk="0" fontAlgn="base" hangingPunct="0">
              <a:spcBef>
                <a:spcPts val="270"/>
              </a:spcBef>
              <a:spcAft>
                <a:spcPts val="0"/>
              </a:spcAft>
              <a:buSzPts val="1400"/>
              <a:buNone/>
              <a:tabLst>
                <a:tab pos="915988" algn="l"/>
              </a:tabLst>
              <a:defRPr sz="2400" b="1">
                <a:solidFill>
                  <a:srgbClr val="FFC000"/>
                </a:solidFill>
                <a:latin typeface="Arial" pitchFamily="34" charset="0"/>
              </a:defRPr>
            </a:lvl5pPr>
            <a:lvl6pPr marL="457200" lvl="5"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6pPr>
            <a:lvl7pPr marL="914400" lvl="6"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7pPr>
            <a:lvl8pPr marL="1371600" lvl="7"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8pPr>
            <a:lvl9pPr marL="1828800" lvl="8" algn="l" rtl="0" eaLnBrk="0" fontAlgn="base" hangingPunct="0">
              <a:spcBef>
                <a:spcPts val="270"/>
              </a:spcBef>
              <a:spcAft>
                <a:spcPts val="0"/>
              </a:spcAft>
              <a:buSzPts val="1400"/>
              <a:buNone/>
              <a:tabLst>
                <a:tab pos="915988" algn="l"/>
              </a:tabLst>
              <a:defRPr sz="2400" b="1">
                <a:solidFill>
                  <a:schemeClr val="accent1"/>
                </a:solidFill>
                <a:latin typeface="Arial" pitchFamily="34" charset="0"/>
              </a:defRPr>
            </a:lvl9pPr>
          </a:lstStyle>
          <a:p>
            <a:r>
              <a:rPr lang="en-US" dirty="0">
                <a:latin typeface="+mj-lt"/>
              </a:rPr>
              <a:t>Next Steps </a:t>
            </a:r>
            <a:r>
              <a:rPr lang="en-US" i="1" dirty="0">
                <a:latin typeface="+mj-lt"/>
              </a:rPr>
              <a:t>(Continued)</a:t>
            </a:r>
          </a:p>
        </p:txBody>
      </p:sp>
    </p:spTree>
    <p:extLst>
      <p:ext uri="{BB962C8B-B14F-4D97-AF65-F5344CB8AC3E}">
        <p14:creationId xmlns:p14="http://schemas.microsoft.com/office/powerpoint/2010/main" val="26894088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DEF6292-CD29-4E7C-B458-62E44F50C2B2}"/>
              </a:ext>
            </a:extLst>
          </p:cNvPr>
          <p:cNvSpPr>
            <a:spLocks noGrp="1"/>
          </p:cNvSpPr>
          <p:nvPr>
            <p:ph type="body" idx="1"/>
          </p:nvPr>
        </p:nvSpPr>
        <p:spPr>
          <a:xfrm>
            <a:off x="405580" y="1044427"/>
            <a:ext cx="8077200" cy="4461641"/>
          </a:xfrm>
        </p:spPr>
        <p:txBody>
          <a:bodyPr/>
          <a:lstStyle/>
          <a:p>
            <a:pPr marL="80010" indent="0" algn="ctr">
              <a:buNone/>
            </a:pPr>
            <a:endParaRPr lang="en-US" sz="3000" dirty="0"/>
          </a:p>
          <a:p>
            <a:pPr marL="80010" indent="0" algn="ctr">
              <a:buNone/>
            </a:pPr>
            <a:r>
              <a:rPr lang="en-US" sz="3000" dirty="0"/>
              <a:t>Questions or Comments?</a:t>
            </a:r>
          </a:p>
        </p:txBody>
      </p:sp>
      <p:pic>
        <p:nvPicPr>
          <p:cNvPr id="4" name="Google Shape;124;p6" descr="Free Discussion Clip Art with No Background - ClipartKey">
            <a:extLst>
              <a:ext uri="{FF2B5EF4-FFF2-40B4-BE49-F238E27FC236}">
                <a16:creationId xmlns:a16="http://schemas.microsoft.com/office/drawing/2014/main" id="{DB934149-5F59-4953-B15E-1E1F08334A75}"/>
              </a:ext>
            </a:extLst>
          </p:cNvPr>
          <p:cNvPicPr preferRelativeResize="0"/>
          <p:nvPr/>
        </p:nvPicPr>
        <p:blipFill rotWithShape="1">
          <a:blip r:embed="rId2">
            <a:alphaModFix/>
          </a:blip>
          <a:srcRect/>
          <a:stretch/>
        </p:blipFill>
        <p:spPr>
          <a:xfrm>
            <a:off x="2423650" y="2259626"/>
            <a:ext cx="4041060" cy="2576050"/>
          </a:xfrm>
          <a:prstGeom prst="rect">
            <a:avLst/>
          </a:prstGeom>
          <a:noFill/>
          <a:ln>
            <a:noFill/>
          </a:ln>
        </p:spPr>
      </p:pic>
      <p:sp>
        <p:nvSpPr>
          <p:cNvPr id="5" name="Title 1">
            <a:extLst>
              <a:ext uri="{FF2B5EF4-FFF2-40B4-BE49-F238E27FC236}">
                <a16:creationId xmlns:a16="http://schemas.microsoft.com/office/drawing/2014/main" id="{D5E6A0BE-A9F2-4BD6-9B52-8BFACC33CB6D}"/>
              </a:ext>
            </a:extLst>
          </p:cNvPr>
          <p:cNvSpPr>
            <a:spLocks noGrp="1"/>
          </p:cNvSpPr>
          <p:nvPr>
            <p:ph type="title"/>
          </p:nvPr>
        </p:nvSpPr>
        <p:spPr>
          <a:xfrm>
            <a:off x="240994" y="144773"/>
            <a:ext cx="6631755" cy="762001"/>
          </a:xfrm>
        </p:spPr>
        <p:txBody>
          <a:bodyPr/>
          <a:lstStyle/>
          <a:p>
            <a:pPr algn="ctr"/>
            <a:r>
              <a:rPr lang="en-US" dirty="0">
                <a:latin typeface="+mj-lt"/>
              </a:rPr>
              <a:t>Younger-Onset &amp; Equity Analysis </a:t>
            </a:r>
            <a:br>
              <a:rPr lang="en-US" dirty="0">
                <a:latin typeface="+mj-lt"/>
              </a:rPr>
            </a:br>
            <a:r>
              <a:rPr lang="en-US" dirty="0">
                <a:latin typeface="+mj-lt"/>
              </a:rPr>
              <a:t>Workgroup</a:t>
            </a:r>
          </a:p>
        </p:txBody>
      </p:sp>
    </p:spTree>
    <p:extLst>
      <p:ext uri="{BB962C8B-B14F-4D97-AF65-F5344CB8AC3E}">
        <p14:creationId xmlns:p14="http://schemas.microsoft.com/office/powerpoint/2010/main" val="35892334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50982" y="163860"/>
            <a:ext cx="5230153" cy="723275"/>
          </a:xfrm>
        </p:spPr>
        <p:txBody>
          <a:bodyPr/>
          <a:lstStyle/>
          <a:p>
            <a:pPr algn="ctr"/>
            <a:r>
              <a:rPr lang="en-US" sz="2500" dirty="0">
                <a:latin typeface="+mj-lt"/>
                <a:cs typeface="Calibri"/>
                <a:sym typeface="Calibri"/>
              </a:rPr>
              <a:t>Council Member Roundtable</a:t>
            </a:r>
            <a:br>
              <a:rPr lang="en-US" sz="2500" dirty="0">
                <a:latin typeface="+mj-lt"/>
                <a:cs typeface="Calibri"/>
                <a:sym typeface="Calibri"/>
              </a:rPr>
            </a:br>
            <a:r>
              <a:rPr lang="en-US" sz="2500" dirty="0">
                <a:latin typeface="+mj-lt"/>
                <a:cs typeface="Calibri"/>
                <a:sym typeface="Calibri"/>
              </a:rPr>
              <a:t>Discussion </a:t>
            </a:r>
            <a:endParaRPr lang="en-US" sz="2500" dirty="0"/>
          </a:p>
        </p:txBody>
      </p:sp>
      <p:sp>
        <p:nvSpPr>
          <p:cNvPr id="6" name="TextBox 5">
            <a:extLst>
              <a:ext uri="{FF2B5EF4-FFF2-40B4-BE49-F238E27FC236}">
                <a16:creationId xmlns:a16="http://schemas.microsoft.com/office/drawing/2014/main" id="{1CED8C82-8A6F-4C20-B427-BF765295C095}"/>
              </a:ext>
            </a:extLst>
          </p:cNvPr>
          <p:cNvSpPr txBox="1"/>
          <p:nvPr/>
        </p:nvSpPr>
        <p:spPr>
          <a:xfrm>
            <a:off x="-2834587" y="3429000"/>
            <a:ext cx="7954297" cy="723275"/>
          </a:xfrm>
          <a:prstGeom prst="rect">
            <a:avLst/>
          </a:prstGeom>
          <a:noFill/>
        </p:spPr>
        <p:txBody>
          <a:bodyPr wrap="square">
            <a:spAutoFit/>
          </a:bodyPr>
          <a:lstStyle/>
          <a:p>
            <a:r>
              <a:rPr lang="en-US" sz="2300"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n-US" sz="2300" dirty="0">
              <a:latin typeface="Calibri" panose="020F0502020204030204" pitchFamily="34" charset="0"/>
              <a:ea typeface="Calibri" panose="020F0502020204030204" pitchFamily="34" charset="0"/>
              <a:cs typeface="Calibri" panose="020F0502020204030204" pitchFamily="34" charset="0"/>
            </a:endParaRPr>
          </a:p>
          <a:p>
            <a:r>
              <a:rPr lang="en-US" b="1" dirty="0">
                <a:latin typeface="Calibri" panose="020F0502020204030204" pitchFamily="34" charset="0"/>
                <a:ea typeface="Calibri" panose="020F0502020204030204" pitchFamily="34" charset="0"/>
              </a:rPr>
              <a:t> </a:t>
            </a:r>
            <a:endParaRPr lang="en-US" sz="1600" dirty="0">
              <a:latin typeface="Times New Roman" panose="02020603050405020304" pitchFamily="18" charset="0"/>
              <a:ea typeface="Calibri" panose="020F0502020204030204" pitchFamily="34" charset="0"/>
            </a:endParaRPr>
          </a:p>
        </p:txBody>
      </p:sp>
      <p:pic>
        <p:nvPicPr>
          <p:cNvPr id="1028" name="Picture 4">
            <a:extLst>
              <a:ext uri="{FF2B5EF4-FFF2-40B4-BE49-F238E27FC236}">
                <a16:creationId xmlns:a16="http://schemas.microsoft.com/office/drawing/2014/main" id="{B02A782C-4817-4017-950B-324C50B951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9470" y="1307978"/>
            <a:ext cx="5702711" cy="5201292"/>
          </a:xfrm>
          <a:prstGeom prst="rect">
            <a:avLst/>
          </a:prstGeom>
          <a:noFill/>
          <a:ln w="57150">
            <a:solidFill>
              <a:schemeClr val="accent6"/>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8306463"/>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29355-DC47-4CF9-9AD3-D81B333908B6}"/>
              </a:ext>
            </a:extLst>
          </p:cNvPr>
          <p:cNvSpPr>
            <a:spLocks noGrp="1"/>
          </p:cNvSpPr>
          <p:nvPr>
            <p:ph type="title"/>
          </p:nvPr>
        </p:nvSpPr>
        <p:spPr/>
        <p:txBody>
          <a:bodyPr/>
          <a:lstStyle/>
          <a:p>
            <a:r>
              <a:rPr lang="en-US" dirty="0"/>
              <a:t>Next Steps &amp; Vote to Adjourn</a:t>
            </a:r>
          </a:p>
        </p:txBody>
      </p:sp>
      <p:pic>
        <p:nvPicPr>
          <p:cNvPr id="2050" name="Picture 2">
            <a:extLst>
              <a:ext uri="{FF2B5EF4-FFF2-40B4-BE49-F238E27FC236}">
                <a16:creationId xmlns:a16="http://schemas.microsoft.com/office/drawing/2014/main" id="{19422895-0A0F-4EB9-B171-A64AA5DCD9E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8503" y="3792376"/>
            <a:ext cx="2076450" cy="188777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FC4A6D1-C32E-40C2-AA04-7C3CD8FE4AE9}"/>
              </a:ext>
            </a:extLst>
          </p:cNvPr>
          <p:cNvSpPr txBox="1"/>
          <p:nvPr/>
        </p:nvSpPr>
        <p:spPr>
          <a:xfrm>
            <a:off x="275303" y="4287538"/>
            <a:ext cx="2558201" cy="523220"/>
          </a:xfrm>
          <a:prstGeom prst="rect">
            <a:avLst/>
          </a:prstGeom>
        </p:spPr>
        <p:txBody>
          <a:bodyPr wrap="none" rtlCol="0">
            <a:spAutoFit/>
          </a:bodyPr>
          <a:lstStyle/>
          <a:p>
            <a:pPr marL="0" indent="0">
              <a:buFont typeface="Wingdings" pitchFamily="2" charset="2"/>
              <a:buNone/>
            </a:pPr>
            <a:r>
              <a:rPr lang="en-US" sz="2800" b="1" dirty="0">
                <a:latin typeface="Calibri" pitchFamily="34" charset="0"/>
                <a:cs typeface="Times New Roman" panose="02020603050405020304" pitchFamily="18" charset="0"/>
              </a:rPr>
              <a:t>Vote to Adjourn</a:t>
            </a:r>
          </a:p>
        </p:txBody>
      </p:sp>
      <p:sp>
        <p:nvSpPr>
          <p:cNvPr id="7" name="TextBox 6">
            <a:extLst>
              <a:ext uri="{FF2B5EF4-FFF2-40B4-BE49-F238E27FC236}">
                <a16:creationId xmlns:a16="http://schemas.microsoft.com/office/drawing/2014/main" id="{CC086E1B-2992-42F6-ADB0-4505BE824058}"/>
              </a:ext>
            </a:extLst>
          </p:cNvPr>
          <p:cNvSpPr txBox="1"/>
          <p:nvPr/>
        </p:nvSpPr>
        <p:spPr>
          <a:xfrm>
            <a:off x="275303" y="2068982"/>
            <a:ext cx="4296697" cy="2480166"/>
          </a:xfrm>
          <a:prstGeom prst="rect">
            <a:avLst/>
          </a:prstGeom>
        </p:spPr>
        <p:txBody>
          <a:bodyPr wrap="square" rtlCol="0">
            <a:spAutoFit/>
          </a:bodyPr>
          <a:lstStyle/>
          <a:p>
            <a:pPr marL="0" indent="0">
              <a:spcAft>
                <a:spcPts val="500"/>
              </a:spcAft>
              <a:buFont typeface="Wingdings" pitchFamily="2" charset="2"/>
              <a:buNone/>
            </a:pPr>
            <a:r>
              <a:rPr lang="en-US" sz="2800" b="1" dirty="0">
                <a:latin typeface="Calibri" pitchFamily="34" charset="0"/>
                <a:cs typeface="Times New Roman" panose="02020603050405020304" pitchFamily="18" charset="0"/>
              </a:rPr>
              <a:t>Next Meeting:</a:t>
            </a:r>
          </a:p>
          <a:p>
            <a:pPr marL="0" indent="0">
              <a:buFont typeface="Wingdings" pitchFamily="2" charset="2"/>
              <a:buNone/>
            </a:pPr>
            <a:r>
              <a:rPr lang="en-US" sz="2800" dirty="0">
                <a:latin typeface="Calibri" pitchFamily="34" charset="0"/>
                <a:cs typeface="Times New Roman" panose="02020603050405020304" pitchFamily="18" charset="0"/>
              </a:rPr>
              <a:t>November 1</a:t>
            </a:r>
          </a:p>
          <a:p>
            <a:pPr marL="0" indent="0">
              <a:buFont typeface="Wingdings" pitchFamily="2" charset="2"/>
              <a:buNone/>
            </a:pPr>
            <a:r>
              <a:rPr lang="en-US" sz="2800" dirty="0">
                <a:latin typeface="Calibri" pitchFamily="34" charset="0"/>
                <a:cs typeface="Times New Roman" panose="02020603050405020304" pitchFamily="18" charset="0"/>
              </a:rPr>
              <a:t>3:00 to 5:00 pm</a:t>
            </a:r>
          </a:p>
          <a:p>
            <a:pPr marL="0" indent="0">
              <a:buFont typeface="Wingdings" pitchFamily="2" charset="2"/>
              <a:buNone/>
            </a:pPr>
            <a:endParaRPr lang="en-US" sz="1100" dirty="0">
              <a:latin typeface="Calibri" pitchFamily="34" charset="0"/>
              <a:cs typeface="Times New Roman" panose="02020603050405020304" pitchFamily="18" charset="0"/>
            </a:endParaRPr>
          </a:p>
          <a:p>
            <a:pPr marL="0" indent="0">
              <a:buFont typeface="Wingdings" pitchFamily="2" charset="2"/>
              <a:buNone/>
            </a:pPr>
            <a:r>
              <a:rPr lang="en-US" sz="2800" b="1" dirty="0">
                <a:latin typeface="Calibri" pitchFamily="34" charset="0"/>
                <a:cs typeface="Times New Roman" panose="02020603050405020304" pitchFamily="18" charset="0"/>
              </a:rPr>
              <a:t>Location:</a:t>
            </a:r>
            <a:r>
              <a:rPr lang="en-US" sz="2800" dirty="0">
                <a:latin typeface="Calibri" pitchFamily="34" charset="0"/>
                <a:cs typeface="Times New Roman" panose="02020603050405020304" pitchFamily="18" charset="0"/>
              </a:rPr>
              <a:t> Video Conference</a:t>
            </a:r>
          </a:p>
          <a:p>
            <a:pPr marL="0" indent="0">
              <a:buFont typeface="Wingdings" pitchFamily="2" charset="2"/>
              <a:buNone/>
            </a:pPr>
            <a:endParaRPr lang="en-US" sz="2800" b="1" dirty="0">
              <a:latin typeface="Calibri" pitchFamily="34" charset="0"/>
              <a:cs typeface="Times New Roman" panose="02020603050405020304" pitchFamily="18" charset="0"/>
            </a:endParaRPr>
          </a:p>
        </p:txBody>
      </p:sp>
      <p:pic>
        <p:nvPicPr>
          <p:cNvPr id="2052" name="Picture 4">
            <a:extLst>
              <a:ext uri="{FF2B5EF4-FFF2-40B4-BE49-F238E27FC236}">
                <a16:creationId xmlns:a16="http://schemas.microsoft.com/office/drawing/2014/main" id="{DA62A2C9-6CF9-4EE2-B025-A593AABD52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8503" y="1485865"/>
            <a:ext cx="207645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35705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635126" y="238301"/>
            <a:ext cx="2120798" cy="484065"/>
          </a:xfrm>
        </p:spPr>
        <p:txBody>
          <a:bodyPr/>
          <a:lstStyle/>
          <a:p>
            <a:pPr marL="0" marR="0">
              <a:spcBef>
                <a:spcPts val="0"/>
              </a:spcBef>
              <a:spcAft>
                <a:spcPts val="0"/>
              </a:spcAft>
            </a:pPr>
            <a:r>
              <a:rPr lang="en-US" sz="2800" dirty="0">
                <a:latin typeface="+mj-lt"/>
              </a:rPr>
              <a:t>Definitions</a:t>
            </a:r>
          </a:p>
        </p:txBody>
      </p:sp>
      <p:sp>
        <p:nvSpPr>
          <p:cNvPr id="6" name="TextBox 5">
            <a:extLst>
              <a:ext uri="{FF2B5EF4-FFF2-40B4-BE49-F238E27FC236}">
                <a16:creationId xmlns:a16="http://schemas.microsoft.com/office/drawing/2014/main" id="{1CED8C82-8A6F-4C20-B427-BF765295C095}"/>
              </a:ext>
            </a:extLst>
          </p:cNvPr>
          <p:cNvSpPr txBox="1"/>
          <p:nvPr/>
        </p:nvSpPr>
        <p:spPr>
          <a:xfrm>
            <a:off x="-2644877" y="3429954"/>
            <a:ext cx="7954297" cy="723275"/>
          </a:xfrm>
          <a:prstGeom prst="rect">
            <a:avLst/>
          </a:prstGeom>
          <a:noFill/>
        </p:spPr>
        <p:txBody>
          <a:bodyPr wrap="square">
            <a:spAutoFit/>
          </a:bodyPr>
          <a:lstStyle/>
          <a:p>
            <a:pPr marL="0" marR="0">
              <a:spcBef>
                <a:spcPts val="0"/>
              </a:spcBef>
              <a:spcAft>
                <a:spcPts val="0"/>
              </a:spcAft>
            </a:pPr>
            <a:r>
              <a:rPr lang="en-US" sz="23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US" sz="2300" dirty="0">
              <a:effectLst/>
              <a:latin typeface="Calibri" panose="020F0502020204030204" pitchFamily="34" charset="0"/>
              <a:ea typeface="Calibri" panose="020F0502020204030204" pitchFamily="34" charset="0"/>
              <a:cs typeface="Calibri" panose="020F0502020204030204" pitchFamily="34" charset="0"/>
            </a:endParaRPr>
          </a:p>
          <a:p>
            <a:pPr marL="0" marR="0">
              <a:spcBef>
                <a:spcPts val="0"/>
              </a:spcBef>
              <a:spcAft>
                <a:spcPts val="0"/>
              </a:spcAft>
            </a:pPr>
            <a:r>
              <a:rPr lang="en-US" sz="1800" b="1" dirty="0">
                <a:effectLst/>
                <a:latin typeface="Calibri" panose="020F0502020204030204" pitchFamily="34" charset="0"/>
                <a:ea typeface="Calibri" panose="020F0502020204030204" pitchFamily="34" charset="0"/>
              </a:rPr>
              <a:t> </a:t>
            </a:r>
            <a:endParaRPr lang="en-US" sz="1600" dirty="0">
              <a:effectLst/>
              <a:latin typeface="Times New Roman" panose="02020603050405020304" pitchFamily="18" charset="0"/>
              <a:ea typeface="Calibri" panose="020F0502020204030204" pitchFamily="34" charset="0"/>
            </a:endParaRPr>
          </a:p>
        </p:txBody>
      </p:sp>
      <p:pic>
        <p:nvPicPr>
          <p:cNvPr id="5" name="Picture 6" descr="3,426 Puzzle Pieces Coming Together Illustrations &amp; Clip Art - iStock">
            <a:extLst>
              <a:ext uri="{FF2B5EF4-FFF2-40B4-BE49-F238E27FC236}">
                <a16:creationId xmlns:a16="http://schemas.microsoft.com/office/drawing/2014/main" id="{B9B2A7C2-BC0A-4488-AE1C-C980485209C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413" y="43985"/>
            <a:ext cx="1250182" cy="8726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AD51A38-2941-4105-9138-EAD15120955D}"/>
              </a:ext>
            </a:extLst>
          </p:cNvPr>
          <p:cNvSpPr txBox="1"/>
          <p:nvPr/>
        </p:nvSpPr>
        <p:spPr>
          <a:xfrm>
            <a:off x="186813" y="897225"/>
            <a:ext cx="8770374" cy="5061642"/>
          </a:xfrm>
          <a:prstGeom prst="rect">
            <a:avLst/>
          </a:prstGeom>
          <a:noFill/>
        </p:spPr>
        <p:txBody>
          <a:bodyPr wrap="square">
            <a:spAutoFit/>
          </a:bodyPr>
          <a:lstStyle/>
          <a:p>
            <a:pPr marL="0" marR="0">
              <a:spcBef>
                <a:spcPts val="0"/>
              </a:spcBef>
              <a:spcAft>
                <a:spcPts val="1000"/>
              </a:spcAft>
            </a:pPr>
            <a:r>
              <a:rPr lang="en-US" sz="2000" b="1" u="sng" dirty="0">
                <a:effectLst/>
                <a:latin typeface="Calibri" panose="020F0502020204030204" pitchFamily="34" charset="0"/>
                <a:ea typeface="Calibri" panose="020F0502020204030204" pitchFamily="34" charset="0"/>
                <a:cs typeface="Calibri" panose="020F0502020204030204" pitchFamily="34" charset="0"/>
              </a:rPr>
              <a:t>Diversity</a:t>
            </a:r>
            <a:r>
              <a:rPr lang="en-US" sz="2000" dirty="0">
                <a:effectLst/>
                <a:latin typeface="Calibri" panose="020F0502020204030204" pitchFamily="34" charset="0"/>
                <a:ea typeface="Calibri" panose="020F0502020204030204" pitchFamily="34" charset="0"/>
                <a:cs typeface="Calibri" panose="020F0502020204030204" pitchFamily="34" charset="0"/>
              </a:rPr>
              <a:t> - </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Any dimension that can be used to differentiate groups and people from one another.</a:t>
            </a:r>
            <a:r>
              <a:rPr lang="en-US" sz="2000" b="1" baseline="30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a:t>
            </a:r>
            <a:endPar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marR="0">
              <a:spcBef>
                <a:spcPts val="0"/>
              </a:spcBef>
              <a:spcAft>
                <a:spcPts val="1000"/>
              </a:spcAft>
            </a:pPr>
            <a:r>
              <a:rPr lang="en-US" sz="2000" b="1" u="sng" dirty="0">
                <a:effectLst/>
                <a:latin typeface="Calibri" panose="020F0502020204030204" pitchFamily="34" charset="0"/>
                <a:ea typeface="Calibri" panose="020F0502020204030204" pitchFamily="34" charset="0"/>
                <a:cs typeface="Calibri" panose="020F0502020204030204" pitchFamily="34" charset="0"/>
              </a:rPr>
              <a:t>Equality vs. Equity</a:t>
            </a:r>
            <a:r>
              <a:rPr lang="en-US" sz="2000" b="1" dirty="0">
                <a:effectLst/>
                <a:latin typeface="Calibri" panose="020F0502020204030204" pitchFamily="34" charset="0"/>
                <a:ea typeface="Calibri" panose="020F0502020204030204" pitchFamily="34" charset="0"/>
                <a:cs typeface="Calibri" panose="020F0502020204030204" pitchFamily="34" charset="0"/>
              </a:rPr>
              <a:t> </a:t>
            </a:r>
            <a:r>
              <a:rPr lang="en-US" sz="2000" dirty="0">
                <a:effectLst/>
                <a:latin typeface="Calibri" panose="020F0502020204030204" pitchFamily="34" charset="0"/>
                <a:ea typeface="Calibri" panose="020F0502020204030204" pitchFamily="34" charset="0"/>
                <a:cs typeface="Calibri" panose="020F0502020204030204" pitchFamily="34" charset="0"/>
              </a:rPr>
              <a:t>- </a:t>
            </a:r>
            <a:r>
              <a:rPr lang="en-US" sz="2000" i="1" spc="-15" dirty="0">
                <a:solidFill>
                  <a:srgbClr val="3C3C3C"/>
                </a:solidFill>
                <a:effectLst/>
                <a:latin typeface="Calibri" panose="020F0502020204030204" pitchFamily="34" charset="0"/>
                <a:ea typeface="Calibri" panose="020F0502020204030204" pitchFamily="34" charset="0"/>
              </a:rPr>
              <a:t>Equality</a:t>
            </a:r>
            <a:r>
              <a:rPr lang="en-US" sz="2000" spc="-15" dirty="0">
                <a:solidFill>
                  <a:srgbClr val="3C3C3C"/>
                </a:solidFill>
                <a:effectLst/>
                <a:latin typeface="Calibri" panose="020F0502020204030204" pitchFamily="34" charset="0"/>
                <a:ea typeface="Calibri" panose="020F0502020204030204" pitchFamily="34" charset="0"/>
              </a:rPr>
              <a:t> has to do with giving everyone the exact same resources, whereas </a:t>
            </a:r>
            <a:r>
              <a:rPr lang="en-US" sz="2000" i="1" spc="-15" dirty="0">
                <a:solidFill>
                  <a:srgbClr val="3C3C3C"/>
                </a:solidFill>
                <a:effectLst/>
                <a:latin typeface="Calibri" panose="020F0502020204030204" pitchFamily="34" charset="0"/>
                <a:ea typeface="Calibri" panose="020F0502020204030204" pitchFamily="34" charset="0"/>
              </a:rPr>
              <a:t>equity</a:t>
            </a:r>
            <a:r>
              <a:rPr lang="en-US" sz="2000" spc="-15" dirty="0">
                <a:solidFill>
                  <a:srgbClr val="3C3C3C"/>
                </a:solidFill>
                <a:effectLst/>
                <a:latin typeface="Calibri" panose="020F0502020204030204" pitchFamily="34" charset="0"/>
                <a:ea typeface="Calibri" panose="020F0502020204030204" pitchFamily="34" charset="0"/>
              </a:rPr>
              <a:t> involves distributing resources based on the needs of the recipients.</a:t>
            </a:r>
            <a:r>
              <a:rPr lang="en-US" sz="2000" b="1" baseline="30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ii</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1000"/>
              </a:spcAft>
            </a:pPr>
            <a:r>
              <a:rPr lang="en-US" sz="2000" b="1" u="sng" dirty="0">
                <a:effectLst/>
                <a:latin typeface="Calibri" panose="020F0502020204030204" pitchFamily="34" charset="0"/>
                <a:ea typeface="Calibri" panose="020F0502020204030204" pitchFamily="34" charset="0"/>
                <a:cs typeface="Calibri" panose="020F0502020204030204" pitchFamily="34" charset="0"/>
              </a:rPr>
              <a:t>Equality</a:t>
            </a:r>
            <a:r>
              <a:rPr lang="en-US" sz="2000" dirty="0">
                <a:effectLst/>
                <a:latin typeface="Calibri" panose="020F0502020204030204" pitchFamily="34" charset="0"/>
                <a:ea typeface="Calibri" panose="020F0502020204030204" pitchFamily="34" charset="0"/>
                <a:cs typeface="Calibri" panose="020F0502020204030204" pitchFamily="34" charset="0"/>
              </a:rPr>
              <a:t> </a:t>
            </a:r>
            <a:r>
              <a:rPr lang="en-US" sz="2000" dirty="0">
                <a:latin typeface="Calibri" panose="020F0502020204030204" pitchFamily="34" charset="0"/>
                <a:ea typeface="Calibri" panose="020F0502020204030204" pitchFamily="34" charset="0"/>
                <a:cs typeface="Calibri" panose="020F0502020204030204" pitchFamily="34" charset="0"/>
              </a:rPr>
              <a:t>-</a:t>
            </a:r>
            <a:r>
              <a:rPr lang="en-US" sz="2000" dirty="0">
                <a:effectLst/>
                <a:latin typeface="Calibri" panose="020F0502020204030204" pitchFamily="34" charset="0"/>
                <a:ea typeface="Calibri" panose="020F0502020204030204" pitchFamily="34" charset="0"/>
                <a:cs typeface="Calibri" panose="020F0502020204030204" pitchFamily="34" charset="0"/>
              </a:rPr>
              <a:t> </a:t>
            </a:r>
            <a:r>
              <a:rPr lang="en-US" sz="2000" spc="-15"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Equality aims to ensure that everyone gets the same things in order to enjoy full, healthy lives.</a:t>
            </a:r>
            <a:r>
              <a:rPr lang="en-US" sz="2000" b="1" spc="-15" baseline="30000"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iii</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1000"/>
              </a:spcAft>
            </a:pPr>
            <a:r>
              <a:rPr lang="en-US" sz="2000" b="1" u="sng" dirty="0">
                <a:effectLst/>
                <a:latin typeface="Calibri" panose="020F0502020204030204" pitchFamily="34" charset="0"/>
                <a:ea typeface="Calibri" panose="020F0502020204030204" pitchFamily="34" charset="0"/>
                <a:cs typeface="Calibri" panose="020F0502020204030204" pitchFamily="34" charset="0"/>
              </a:rPr>
              <a:t>Equity</a:t>
            </a:r>
            <a:r>
              <a:rPr lang="en-US" sz="2000" dirty="0">
                <a:effectLst/>
                <a:latin typeface="Calibri" panose="020F0502020204030204" pitchFamily="34" charset="0"/>
                <a:ea typeface="Calibri" panose="020F0502020204030204" pitchFamily="34" charset="0"/>
                <a:cs typeface="Calibri" panose="020F0502020204030204" pitchFamily="34" charset="0"/>
              </a:rPr>
              <a:t> - </a:t>
            </a:r>
            <a:r>
              <a:rPr lang="en-US" sz="2000" spc="-15"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Equity is defined as “the state, quality or ideal of being just, impartial and fair.” The concept of equity is synonymous with fairness and justice. To be achieved and sustained, equity needs to be thought of as a structural and systemic concept </a:t>
            </a:r>
            <a:r>
              <a:rPr lang="en-US" sz="2000" b="1" spc="-15" baseline="30000" dirty="0">
                <a:solidFill>
                  <a:srgbClr val="3C3C3C"/>
                </a:solidFill>
                <a:effectLst/>
                <a:latin typeface="Calibri" panose="020F0502020204030204" pitchFamily="34" charset="0"/>
                <a:ea typeface="Calibri" panose="020F0502020204030204" pitchFamily="34" charset="0"/>
                <a:cs typeface="Calibri" panose="020F0502020204030204" pitchFamily="34" charset="0"/>
              </a:rPr>
              <a:t>iv</a:t>
            </a:r>
          </a:p>
          <a:p>
            <a:pPr>
              <a:spcAft>
                <a:spcPts val="1000"/>
              </a:spcAft>
            </a:pPr>
            <a:r>
              <a:rPr lang="en-US" sz="2000" b="1" u="sng" dirty="0">
                <a:latin typeface="Calibri" panose="020F0502020204030204" pitchFamily="34" charset="0"/>
                <a:cs typeface="Calibri" panose="020F0502020204030204" pitchFamily="34" charset="0"/>
              </a:rPr>
              <a:t>Heterogeneous</a:t>
            </a:r>
            <a:r>
              <a:rPr lang="en-US" sz="2000" dirty="0">
                <a:effectLst/>
                <a:latin typeface="Calibri" panose="020F0502020204030204" pitchFamily="34" charset="0"/>
                <a:ea typeface="Calibri" panose="020F0502020204030204" pitchFamily="34" charset="0"/>
                <a:cs typeface="Calibri" panose="020F0502020204030204" pitchFamily="34" charset="0"/>
              </a:rPr>
              <a:t> - Consisting of dissimilar or diverse ingredients or constituents</a:t>
            </a:r>
            <a:r>
              <a:rPr lang="en-US" sz="2000" b="1" baseline="30000" dirty="0">
                <a:effectLst/>
                <a:latin typeface="Calibri" panose="020F0502020204030204" pitchFamily="34" charset="0"/>
                <a:ea typeface="Calibri" panose="020F0502020204030204" pitchFamily="34" charset="0"/>
                <a:cs typeface="Calibri" panose="020F0502020204030204" pitchFamily="34" charset="0"/>
              </a:rPr>
              <a:t> v</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1000"/>
              </a:spcAft>
            </a:pPr>
            <a:r>
              <a:rPr lang="en-US" sz="2000" b="1" u="sng" dirty="0">
                <a:effectLst/>
                <a:latin typeface="Calibri" panose="020F0502020204030204" pitchFamily="34" charset="0"/>
                <a:ea typeface="Calibri" panose="020F0502020204030204" pitchFamily="34" charset="0"/>
                <a:cs typeface="Calibri" panose="020F0502020204030204" pitchFamily="34" charset="0"/>
              </a:rPr>
              <a:t>Inclusion</a:t>
            </a:r>
            <a:r>
              <a:rPr lang="en-US" sz="2000" dirty="0">
                <a:effectLst/>
                <a:latin typeface="Calibri" panose="020F0502020204030204" pitchFamily="34" charset="0"/>
                <a:ea typeface="Calibri" panose="020F0502020204030204" pitchFamily="34" charset="0"/>
                <a:cs typeface="Calibri" panose="020F0502020204030204" pitchFamily="34" charset="0"/>
              </a:rPr>
              <a:t> - The action or state of including or of being included within a group or structure. More than simply diversity and numerical representation, inclusion involves authentic and empowered participation and a true sense of belonging.</a:t>
            </a:r>
            <a:r>
              <a:rPr lang="en-US" sz="2000" b="1" baseline="30000" dirty="0">
                <a:latin typeface="Calibri" panose="020F0502020204030204" pitchFamily="34" charset="0"/>
                <a:cs typeface="Calibri" panose="020F0502020204030204" pitchFamily="34" charset="0"/>
              </a:rPr>
              <a:t>vi</a:t>
            </a:r>
          </a:p>
        </p:txBody>
      </p:sp>
      <p:sp>
        <p:nvSpPr>
          <p:cNvPr id="11" name="TextBox 10">
            <a:extLst>
              <a:ext uri="{FF2B5EF4-FFF2-40B4-BE49-F238E27FC236}">
                <a16:creationId xmlns:a16="http://schemas.microsoft.com/office/drawing/2014/main" id="{DCBB96D7-E3E5-4E3B-884D-F17E4A0670A0}"/>
              </a:ext>
            </a:extLst>
          </p:cNvPr>
          <p:cNvSpPr txBox="1"/>
          <p:nvPr/>
        </p:nvSpPr>
        <p:spPr>
          <a:xfrm>
            <a:off x="150455" y="5950333"/>
            <a:ext cx="4248279" cy="861774"/>
          </a:xfrm>
          <a:prstGeom prst="rect">
            <a:avLst/>
          </a:prstGeom>
        </p:spPr>
        <p:txBody>
          <a:bodyPr wrap="none" rtlCol="0">
            <a:spAutoFit/>
          </a:bodyPr>
          <a:lstStyle/>
          <a:p>
            <a:pPr marL="0" marR="0">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i.  </a:t>
            </a:r>
            <a:r>
              <a:rPr lang="en-US" sz="1000" b="1" u="sng" dirty="0">
                <a:solidFill>
                  <a:srgbClr val="064FBA"/>
                </a:solidFill>
                <a:latin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US Department of Housing and Urban Development </a:t>
            </a:r>
            <a:endParaRPr lang="en-US" sz="1000" b="1" u="sng" dirty="0">
              <a:solidFill>
                <a:srgbClr val="064FBA"/>
              </a:solidFill>
              <a:latin typeface="Calibri" panose="020F0502020204030204" pitchFamily="34" charset="0"/>
              <a:cs typeface="Times New Roman" panose="02020603050405020304" pitchFamily="18" charset="0"/>
            </a:endParaRPr>
          </a:p>
          <a:p>
            <a:r>
              <a:rPr lang="en-US" sz="1000" dirty="0">
                <a:effectLst/>
                <a:latin typeface="Calibri" panose="020F0502020204030204" pitchFamily="34" charset="0"/>
                <a:ea typeface="Calibri" panose="020F0502020204030204" pitchFamily="34" charset="0"/>
                <a:cs typeface="Times New Roman" panose="02020603050405020304" pitchFamily="18" charset="0"/>
              </a:rPr>
              <a:t>ii. Ellen </a:t>
            </a:r>
            <a:r>
              <a:rPr lang="en-US" sz="1000" dirty="0" err="1">
                <a:effectLst/>
                <a:latin typeface="Calibri" panose="020F0502020204030204" pitchFamily="34" charset="0"/>
                <a:ea typeface="Calibri" panose="020F0502020204030204" pitchFamily="34" charset="0"/>
                <a:cs typeface="Times New Roman" panose="02020603050405020304" pitchFamily="18" charset="0"/>
              </a:rPr>
              <a:t>Gutoskse</a:t>
            </a: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r>
              <a:rPr lang="en-US" sz="1000" b="1" u="sng" dirty="0">
                <a:solidFill>
                  <a:srgbClr val="064FBA"/>
                </a:solidFill>
                <a:latin typeface="Calibri" panose="020F0502020204030204" pitchFamily="34" charset="0"/>
                <a:cs typeface="Times New Roman" panose="02020603050405020304" pitchFamily="18" charset="0"/>
                <a:hlinkClick r:id="rId5">
                  <a:extLst>
                    <a:ext uri="{A12FA001-AC4F-418D-AE19-62706E023703}">
                      <ahyp:hlinkClr xmlns:ahyp="http://schemas.microsoft.com/office/drawing/2018/hyperlinkcolor" val="tx"/>
                    </a:ext>
                  </a:extLst>
                </a:hlinkClick>
              </a:rPr>
              <a:t>What’s the Difference Between Equity and Equality?</a:t>
            </a:r>
            <a:r>
              <a:rPr lang="en-US" sz="1000" b="1" u="sng" dirty="0">
                <a:solidFill>
                  <a:srgbClr val="064FBA"/>
                </a:solidFill>
                <a:latin typeface="Calibri" panose="020F0502020204030204" pitchFamily="34" charset="0"/>
                <a:cs typeface="Times New Roman" panose="02020603050405020304" pitchFamily="18" charset="0"/>
              </a:rPr>
              <a:t> </a:t>
            </a:r>
          </a:p>
          <a:p>
            <a:r>
              <a:rPr lang="en-US" sz="1000" dirty="0">
                <a:latin typeface="Calibri" panose="020F0502020204030204" pitchFamily="34" charset="0"/>
                <a:ea typeface="Calibri" panose="020F0502020204030204" pitchFamily="34" charset="0"/>
                <a:cs typeface="Times New Roman" panose="02020603050405020304" pitchFamily="18" charset="0"/>
              </a:rPr>
              <a:t>i</a:t>
            </a:r>
            <a:r>
              <a:rPr lang="en-US" sz="1000" dirty="0">
                <a:effectLst/>
                <a:latin typeface="Calibri" panose="020F0502020204030204" pitchFamily="34" charset="0"/>
                <a:ea typeface="Calibri" panose="020F0502020204030204" pitchFamily="34" charset="0"/>
                <a:cs typeface="Times New Roman" panose="02020603050405020304" pitchFamily="18" charset="0"/>
              </a:rPr>
              <a:t>ii </a:t>
            </a:r>
            <a:r>
              <a:rPr lang="en-US" sz="1000" dirty="0">
                <a:latin typeface="Calibri" panose="020F0502020204030204" pitchFamily="34" charset="0"/>
                <a:ea typeface="Calibri" panose="020F0502020204030204" pitchFamily="34" charset="0"/>
                <a:cs typeface="Times New Roman" panose="02020603050405020304" pitchFamily="18" charset="0"/>
              </a:rPr>
              <a:t>and iv. </a:t>
            </a:r>
            <a:r>
              <a:rPr lang="en-US" sz="1000" dirty="0">
                <a:effectLst/>
                <a:latin typeface="Calibri" panose="020F0502020204030204" pitchFamily="34" charset="0"/>
                <a:ea typeface="Calibri" panose="020F0502020204030204" pitchFamily="34" charset="0"/>
                <a:cs typeface="Times New Roman" panose="02020603050405020304" pitchFamily="18" charset="0"/>
              </a:rPr>
              <a:t>Annie E. Casey Foundation. </a:t>
            </a:r>
            <a:r>
              <a:rPr lang="en-US" sz="1000" b="1" u="sng" dirty="0">
                <a:solidFill>
                  <a:srgbClr val="064FBA"/>
                </a:solidFill>
                <a:latin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Race Equity and Inclusion Action Guide</a:t>
            </a:r>
            <a:r>
              <a:rPr lang="en-US" sz="1000" b="1" u="sng" dirty="0">
                <a:solidFill>
                  <a:srgbClr val="064FBA"/>
                </a:solidFill>
                <a:latin typeface="Calibri" panose="020F0502020204030204" pitchFamily="34" charset="0"/>
                <a:cs typeface="Times New Roman" panose="02020603050405020304" pitchFamily="18" charset="0"/>
              </a:rPr>
              <a:t>.</a:t>
            </a:r>
          </a:p>
          <a:p>
            <a:pPr marL="0" marR="0">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v. </a:t>
            </a:r>
            <a:r>
              <a:rPr lang="en-US" sz="1000" b="1" u="sng" dirty="0">
                <a:solidFill>
                  <a:srgbClr val="064FBA"/>
                </a:solidFill>
                <a:latin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https://www.merriam-webster.com/dictionary/heterogeneous</a:t>
            </a:r>
            <a:r>
              <a:rPr lang="en-US" sz="1000" b="1" u="sng" dirty="0">
                <a:solidFill>
                  <a:srgbClr val="064FBA"/>
                </a:solidFill>
                <a:latin typeface="Calibri" panose="020F0502020204030204" pitchFamily="34" charset="0"/>
                <a:cs typeface="Times New Roman" panose="02020603050405020304" pitchFamily="18" charset="0"/>
              </a:rPr>
              <a:t> </a:t>
            </a:r>
          </a:p>
          <a:p>
            <a:r>
              <a:rPr lang="en-US" sz="1000" dirty="0">
                <a:effectLst/>
                <a:latin typeface="Calibri" panose="020F0502020204030204" pitchFamily="34" charset="0"/>
                <a:ea typeface="Calibri" panose="020F0502020204030204" pitchFamily="34" charset="0"/>
                <a:cs typeface="Times New Roman" panose="02020603050405020304" pitchFamily="18" charset="0"/>
              </a:rPr>
              <a:t>vi. Annie E. Casey Foundation. </a:t>
            </a:r>
            <a:r>
              <a:rPr lang="en-US" sz="1000" b="1" u="sng" dirty="0">
                <a:solidFill>
                  <a:srgbClr val="064FBA"/>
                </a:solidFill>
                <a:latin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Race Equity and Inclusion Action Guide</a:t>
            </a:r>
            <a:r>
              <a:rPr lang="en-US" sz="1000" b="1" u="sng" dirty="0">
                <a:solidFill>
                  <a:srgbClr val="064FBA"/>
                </a:solidFill>
                <a:latin typeface="Calibri" panose="020F0502020204030204" pitchFamily="34" charset="0"/>
                <a:cs typeface="Times New Roman" panose="02020603050405020304" pitchFamily="18" charset="0"/>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523650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BED3A74-3C4A-40FA-BD6D-373D11265861}"/>
              </a:ext>
            </a:extLst>
          </p:cNvPr>
          <p:cNvPicPr>
            <a:picLocks noChangeAspect="1"/>
          </p:cNvPicPr>
          <p:nvPr/>
        </p:nvPicPr>
        <p:blipFill>
          <a:blip r:embed="rId3"/>
          <a:stretch>
            <a:fillRect/>
          </a:stretch>
        </p:blipFill>
        <p:spPr>
          <a:xfrm>
            <a:off x="0" y="1212706"/>
            <a:ext cx="9144000" cy="4755476"/>
          </a:xfrm>
          <a:prstGeom prst="rect">
            <a:avLst/>
          </a:prstGeom>
        </p:spPr>
      </p:pic>
      <p:sp>
        <p:nvSpPr>
          <p:cNvPr id="13" name="Title 1">
            <a:extLst>
              <a:ext uri="{FF2B5EF4-FFF2-40B4-BE49-F238E27FC236}">
                <a16:creationId xmlns:a16="http://schemas.microsoft.com/office/drawing/2014/main" id="{9806F0D0-E0C6-4656-91AC-50CDB695AB9C}"/>
              </a:ext>
            </a:extLst>
          </p:cNvPr>
          <p:cNvSpPr>
            <a:spLocks noGrp="1"/>
          </p:cNvSpPr>
          <p:nvPr>
            <p:ph type="title"/>
          </p:nvPr>
        </p:nvSpPr>
        <p:spPr>
          <a:xfrm>
            <a:off x="747252" y="314632"/>
            <a:ext cx="5574889" cy="427702"/>
          </a:xfrm>
        </p:spPr>
        <p:txBody>
          <a:bodyPr/>
          <a:lstStyle/>
          <a:p>
            <a:r>
              <a:rPr lang="en-US" dirty="0"/>
              <a:t>Massachusetts Racial and Ethnic Makeup</a:t>
            </a:r>
          </a:p>
        </p:txBody>
      </p:sp>
    </p:spTree>
    <p:extLst>
      <p:ext uri="{BB962C8B-B14F-4D97-AF65-F5344CB8AC3E}">
        <p14:creationId xmlns:p14="http://schemas.microsoft.com/office/powerpoint/2010/main" val="66680178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D24B7-25B3-4CA4-86C2-241DA8D38563}"/>
              </a:ext>
            </a:extLst>
          </p:cNvPr>
          <p:cNvSpPr>
            <a:spLocks noGrp="1"/>
          </p:cNvSpPr>
          <p:nvPr>
            <p:ph type="title"/>
          </p:nvPr>
        </p:nvSpPr>
        <p:spPr>
          <a:xfrm>
            <a:off x="1160207" y="157316"/>
            <a:ext cx="3932904" cy="704390"/>
          </a:xfrm>
        </p:spPr>
        <p:txBody>
          <a:bodyPr/>
          <a:lstStyle/>
          <a:p>
            <a:r>
              <a:rPr lang="en-US" dirty="0"/>
              <a:t>Non-English Speakers </a:t>
            </a:r>
            <a:br>
              <a:rPr lang="en-US" dirty="0"/>
            </a:br>
            <a:r>
              <a:rPr lang="en-US" dirty="0"/>
              <a:t>in Massachusetts</a:t>
            </a:r>
          </a:p>
        </p:txBody>
      </p:sp>
      <p:sp>
        <p:nvSpPr>
          <p:cNvPr id="7" name="TextBox 6">
            <a:extLst>
              <a:ext uri="{FF2B5EF4-FFF2-40B4-BE49-F238E27FC236}">
                <a16:creationId xmlns:a16="http://schemas.microsoft.com/office/drawing/2014/main" id="{473FA2FC-C93A-4483-920D-DF50C2A3E2A6}"/>
              </a:ext>
            </a:extLst>
          </p:cNvPr>
          <p:cNvSpPr txBox="1"/>
          <p:nvPr/>
        </p:nvSpPr>
        <p:spPr>
          <a:xfrm>
            <a:off x="0" y="6209298"/>
            <a:ext cx="5427640" cy="307777"/>
          </a:xfrm>
          <a:prstGeom prst="rect">
            <a:avLst/>
          </a:prstGeom>
        </p:spPr>
        <p:txBody>
          <a:bodyPr wrap="none" rtlCol="0">
            <a:spAutoFit/>
          </a:bodyPr>
          <a:lstStyle/>
          <a:p>
            <a:pPr marL="0" indent="0">
              <a:buFont typeface="Wingdings" pitchFamily="2" charset="2"/>
              <a:buNone/>
            </a:pPr>
            <a:r>
              <a:rPr lang="en-US" sz="1400" dirty="0">
                <a:solidFill>
                  <a:schemeClr val="dk1"/>
                </a:solidFill>
                <a:latin typeface="Calibri" panose="020F0502020204030204" pitchFamily="34" charset="0"/>
                <a:cs typeface="Calibri" panose="020F0502020204030204" pitchFamily="34" charset="0"/>
              </a:rPr>
              <a:t>Source</a:t>
            </a:r>
            <a:r>
              <a:rPr lang="en-US" sz="1400" b="1" dirty="0">
                <a:solidFill>
                  <a:srgbClr val="064FBA"/>
                </a:solidFill>
                <a:latin typeface="Calibri" panose="020F0502020204030204" pitchFamily="34" charset="0"/>
                <a:cs typeface="Calibri" panose="020F0502020204030204" pitchFamily="34" charset="0"/>
              </a:rPr>
              <a:t>:  </a:t>
            </a:r>
            <a:r>
              <a:rPr lang="en-US" sz="1400" b="1" dirty="0">
                <a:solidFill>
                  <a:srgbClr val="064FBA"/>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https://datausa.io/profile/geo/massachusetts#demographics</a:t>
            </a:r>
            <a:r>
              <a:rPr lang="en-US" sz="1400" b="1" dirty="0">
                <a:solidFill>
                  <a:srgbClr val="064FBA"/>
                </a:solidFill>
                <a:latin typeface="Calibri" panose="020F0502020204030204" pitchFamily="34" charset="0"/>
                <a:cs typeface="Calibri" panose="020F0502020204030204" pitchFamily="34" charset="0"/>
              </a:rPr>
              <a:t> </a:t>
            </a:r>
          </a:p>
        </p:txBody>
      </p:sp>
      <p:pic>
        <p:nvPicPr>
          <p:cNvPr id="9" name="Picture 8">
            <a:extLst>
              <a:ext uri="{FF2B5EF4-FFF2-40B4-BE49-F238E27FC236}">
                <a16:creationId xmlns:a16="http://schemas.microsoft.com/office/drawing/2014/main" id="{05AD699A-7701-43EB-8BD1-A2D3EDB4C88B}"/>
              </a:ext>
            </a:extLst>
          </p:cNvPr>
          <p:cNvPicPr>
            <a:picLocks noChangeAspect="1"/>
          </p:cNvPicPr>
          <p:nvPr/>
        </p:nvPicPr>
        <p:blipFill>
          <a:blip r:embed="rId3"/>
          <a:stretch>
            <a:fillRect/>
          </a:stretch>
        </p:blipFill>
        <p:spPr>
          <a:xfrm>
            <a:off x="78658" y="927919"/>
            <a:ext cx="8996516" cy="5215166"/>
          </a:xfrm>
          <a:prstGeom prst="rect">
            <a:avLst/>
          </a:prstGeom>
        </p:spPr>
      </p:pic>
    </p:spTree>
    <p:extLst>
      <p:ext uri="{BB962C8B-B14F-4D97-AF65-F5344CB8AC3E}">
        <p14:creationId xmlns:p14="http://schemas.microsoft.com/office/powerpoint/2010/main" val="3463105233"/>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8EA94-DAE5-443D-A72D-E275C6A0665E}"/>
              </a:ext>
            </a:extLst>
          </p:cNvPr>
          <p:cNvSpPr>
            <a:spLocks noGrp="1"/>
          </p:cNvSpPr>
          <p:nvPr>
            <p:ph type="title"/>
          </p:nvPr>
        </p:nvSpPr>
        <p:spPr>
          <a:xfrm>
            <a:off x="812441" y="109538"/>
            <a:ext cx="6384772" cy="762000"/>
          </a:xfrm>
        </p:spPr>
        <p:txBody>
          <a:bodyPr/>
          <a:lstStyle/>
          <a:p>
            <a:r>
              <a:rPr lang="en-US" sz="2200" dirty="0"/>
              <a:t>Examples of Underrepresented Groups</a:t>
            </a:r>
            <a:endParaRPr lang="en-US" sz="2200" dirty="0">
              <a:solidFill>
                <a:srgbClr val="FF0000"/>
              </a:solidFill>
              <a:highlight>
                <a:srgbClr val="FFFF00"/>
              </a:highlight>
            </a:endParaRPr>
          </a:p>
        </p:txBody>
      </p:sp>
      <p:sp>
        <p:nvSpPr>
          <p:cNvPr id="6" name="TextBox 5">
            <a:extLst>
              <a:ext uri="{FF2B5EF4-FFF2-40B4-BE49-F238E27FC236}">
                <a16:creationId xmlns:a16="http://schemas.microsoft.com/office/drawing/2014/main" id="{2E48FB89-7857-4A79-8138-5E66E148775C}"/>
              </a:ext>
            </a:extLst>
          </p:cNvPr>
          <p:cNvSpPr txBox="1"/>
          <p:nvPr/>
        </p:nvSpPr>
        <p:spPr>
          <a:xfrm>
            <a:off x="204659" y="1066572"/>
            <a:ext cx="8734682" cy="5732403"/>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Black/African American (not Latinx) </a:t>
            </a:r>
          </a:p>
          <a:p>
            <a:pPr marL="285750" indent="-28575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Latinx, including Brazilian/Portuguese speaking </a:t>
            </a:r>
          </a:p>
          <a:p>
            <a:pPr marL="285750" indent="-28575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Cape Verdean</a:t>
            </a:r>
          </a:p>
          <a:p>
            <a:pPr marL="285750" indent="-285750">
              <a:lnSpc>
                <a:spcPct val="107000"/>
              </a:lnSpc>
              <a:spcAft>
                <a:spcPts val="8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I</a:t>
            </a:r>
            <a:r>
              <a:rPr lang="en-US" sz="1600" dirty="0">
                <a:effectLst/>
                <a:latin typeface="Calibri" panose="020F0502020204030204" pitchFamily="34" charset="0"/>
                <a:ea typeface="Calibri" panose="020F0502020204030204" pitchFamily="34" charset="0"/>
                <a:cs typeface="Times New Roman" panose="02020603050405020304" pitchFamily="18" charset="0"/>
              </a:rPr>
              <a:t>mmigrants and refugees</a:t>
            </a:r>
          </a:p>
          <a:p>
            <a:pPr marL="285750" indent="-28575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Asian immigrants (in order of number of people in MA: Chinese, Vietnamese, Khmer/Cambodian, Korean, Burmese) </a:t>
            </a:r>
          </a:p>
          <a:p>
            <a:pPr marL="285750" indent="-28575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Individuals living in rural areas </a:t>
            </a:r>
          </a:p>
          <a:p>
            <a:pPr marL="285750" indent="-285750">
              <a:lnSpc>
                <a:spcPct val="107000"/>
              </a:lnSpc>
              <a:spcAft>
                <a:spcPts val="8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I</a:t>
            </a:r>
            <a:r>
              <a:rPr lang="en-US" sz="1600" dirty="0">
                <a:effectLst/>
                <a:latin typeface="Calibri" panose="020F0502020204030204" pitchFamily="34" charset="0"/>
                <a:ea typeface="Calibri" panose="020F0502020204030204" pitchFamily="34" charset="0"/>
                <a:cs typeface="Times New Roman" panose="02020603050405020304" pitchFamily="18" charset="0"/>
              </a:rPr>
              <a:t>ndividuals who are incarcerated </a:t>
            </a:r>
          </a:p>
          <a:p>
            <a:pPr marL="285750" indent="-285750">
              <a:lnSpc>
                <a:spcPct val="107000"/>
              </a:lnSpc>
              <a:spcAft>
                <a:spcPts val="8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I</a:t>
            </a:r>
            <a:r>
              <a:rPr lang="en-US" sz="1600" dirty="0">
                <a:effectLst/>
                <a:latin typeface="Calibri" panose="020F0502020204030204" pitchFamily="34" charset="0"/>
                <a:ea typeface="Calibri" panose="020F0502020204030204" pitchFamily="34" charset="0"/>
                <a:cs typeface="Times New Roman" panose="02020603050405020304" pitchFamily="18" charset="0"/>
              </a:rPr>
              <a:t>ndividuals with housing insecurity </a:t>
            </a:r>
          </a:p>
          <a:p>
            <a:pPr marL="285750" indent="-28575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LGBTQ+ communities </a:t>
            </a:r>
          </a:p>
          <a:p>
            <a:pPr marL="285750" indent="-285750">
              <a:lnSpc>
                <a:spcPct val="107000"/>
              </a:lnSpc>
              <a:spcAft>
                <a:spcPts val="800"/>
              </a:spcAft>
              <a:buFont typeface="Arial" panose="020B0604020202020204" pitchFamily="34" charset="0"/>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Native Americans </a:t>
            </a:r>
          </a:p>
          <a:p>
            <a:pPr marL="285750" indent="-285750">
              <a:lnSpc>
                <a:spcPct val="107000"/>
              </a:lnSpc>
              <a:spcAft>
                <a:spcPts val="8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P</a:t>
            </a:r>
            <a:r>
              <a:rPr lang="en-US" sz="1600" dirty="0">
                <a:effectLst/>
                <a:latin typeface="Calibri" panose="020F0502020204030204" pitchFamily="34" charset="0"/>
                <a:ea typeface="Calibri" panose="020F0502020204030204" pitchFamily="34" charset="0"/>
                <a:cs typeface="Times New Roman" panose="02020603050405020304" pitchFamily="18" charset="0"/>
              </a:rPr>
              <a:t>eople living alone with dementia</a:t>
            </a:r>
          </a:p>
          <a:p>
            <a:pPr marL="285750" indent="-285750">
              <a:lnSpc>
                <a:spcPct val="107000"/>
              </a:lnSpc>
              <a:spcAft>
                <a:spcPts val="8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I</a:t>
            </a:r>
            <a:r>
              <a:rPr lang="en-US" sz="1600" dirty="0">
                <a:effectLst/>
                <a:latin typeface="Calibri" panose="020F0502020204030204" pitchFamily="34" charset="0"/>
                <a:ea typeface="Calibri" panose="020F0502020204030204" pitchFamily="34" charset="0"/>
                <a:cs typeface="Times New Roman" panose="02020603050405020304" pitchFamily="18" charset="0"/>
              </a:rPr>
              <a:t>ndividuals with intellectual and developmental disabilities (I/DD)</a:t>
            </a:r>
          </a:p>
          <a:p>
            <a:pPr marL="285750" indent="-285750">
              <a:lnSpc>
                <a:spcPct val="107000"/>
              </a:lnSpc>
              <a:spcAft>
                <a:spcPts val="8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B</a:t>
            </a:r>
            <a:r>
              <a:rPr lang="en-US" sz="1600" dirty="0">
                <a:effectLst/>
                <a:latin typeface="Calibri" panose="020F0502020204030204" pitchFamily="34" charset="0"/>
                <a:ea typeface="Calibri" panose="020F0502020204030204" pitchFamily="34" charset="0"/>
                <a:cs typeface="Times New Roman" panose="02020603050405020304" pitchFamily="18" charset="0"/>
              </a:rPr>
              <a:t>lind or vision impaired </a:t>
            </a:r>
          </a:p>
          <a:p>
            <a:pPr marL="285750" indent="-285750">
              <a:lnSpc>
                <a:spcPct val="107000"/>
              </a:lnSpc>
              <a:spcAft>
                <a:spcPts val="8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P</a:t>
            </a:r>
            <a:r>
              <a:rPr lang="en-US" sz="1600" dirty="0">
                <a:effectLst/>
                <a:latin typeface="Calibri" panose="020F0502020204030204" pitchFamily="34" charset="0"/>
                <a:ea typeface="Calibri" panose="020F0502020204030204" pitchFamily="34" charset="0"/>
                <a:cs typeface="Times New Roman" panose="02020603050405020304" pitchFamily="18" charset="0"/>
              </a:rPr>
              <a:t>eople with hearing loss/late deafened</a:t>
            </a:r>
          </a:p>
          <a:p>
            <a:pPr marL="285750" indent="-285750">
              <a:lnSpc>
                <a:spcPct val="107000"/>
              </a:lnSpc>
              <a:spcAft>
                <a:spcPts val="800"/>
              </a:spcAft>
              <a:buFont typeface="Arial" panose="020B0604020202020204" pitchFamily="34" charset="0"/>
              <a:buChar char="•"/>
            </a:pPr>
            <a:r>
              <a:rPr lang="en-US" sz="1600" dirty="0">
                <a:latin typeface="Calibri" panose="020F0502020204030204" pitchFamily="34" charset="0"/>
                <a:ea typeface="Calibri" panose="020F0502020204030204" pitchFamily="34" charset="0"/>
                <a:cs typeface="Times New Roman" panose="02020603050405020304" pitchFamily="18" charset="0"/>
              </a:rPr>
              <a:t>V</a:t>
            </a:r>
            <a:r>
              <a:rPr lang="en-US" sz="1600" dirty="0">
                <a:effectLst/>
                <a:latin typeface="Calibri" panose="020F0502020204030204" pitchFamily="34" charset="0"/>
                <a:ea typeface="Calibri" panose="020F0502020204030204" pitchFamily="34" charset="0"/>
                <a:cs typeface="Times New Roman" panose="02020603050405020304" pitchFamily="18" charset="0"/>
              </a:rPr>
              <a:t>eterans</a:t>
            </a:r>
          </a:p>
        </p:txBody>
      </p:sp>
    </p:spTree>
    <p:extLst>
      <p:ext uri="{BB962C8B-B14F-4D97-AF65-F5344CB8AC3E}">
        <p14:creationId xmlns:p14="http://schemas.microsoft.com/office/powerpoint/2010/main" val="171762192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1BE61-3C59-4106-8761-CE0C2C1C5C91}"/>
              </a:ext>
            </a:extLst>
          </p:cNvPr>
          <p:cNvSpPr>
            <a:spLocks noGrp="1"/>
          </p:cNvSpPr>
          <p:nvPr>
            <p:ph type="title"/>
          </p:nvPr>
        </p:nvSpPr>
        <p:spPr>
          <a:xfrm>
            <a:off x="773111" y="110505"/>
            <a:ext cx="5549030" cy="726062"/>
          </a:xfrm>
        </p:spPr>
        <p:txBody>
          <a:bodyPr/>
          <a:lstStyle/>
          <a:p>
            <a:r>
              <a:rPr lang="en-US" dirty="0"/>
              <a:t>Many Organizations Have DEI Strategies (Example)</a:t>
            </a:r>
          </a:p>
        </p:txBody>
      </p:sp>
      <p:pic>
        <p:nvPicPr>
          <p:cNvPr id="6" name="Picture 5">
            <a:extLst>
              <a:ext uri="{FF2B5EF4-FFF2-40B4-BE49-F238E27FC236}">
                <a16:creationId xmlns:a16="http://schemas.microsoft.com/office/drawing/2014/main" id="{FC3FC03A-2BC3-4454-9A43-F176C2476BF7}"/>
              </a:ext>
            </a:extLst>
          </p:cNvPr>
          <p:cNvPicPr>
            <a:picLocks noChangeAspect="1"/>
          </p:cNvPicPr>
          <p:nvPr/>
        </p:nvPicPr>
        <p:blipFill>
          <a:blip r:embed="rId3"/>
          <a:stretch>
            <a:fillRect/>
          </a:stretch>
        </p:blipFill>
        <p:spPr>
          <a:xfrm>
            <a:off x="9832" y="1000290"/>
            <a:ext cx="9144000" cy="5857710"/>
          </a:xfrm>
          <a:prstGeom prst="rect">
            <a:avLst/>
          </a:prstGeom>
        </p:spPr>
      </p:pic>
      <p:sp>
        <p:nvSpPr>
          <p:cNvPr id="7" name="TextBox 6">
            <a:extLst>
              <a:ext uri="{FF2B5EF4-FFF2-40B4-BE49-F238E27FC236}">
                <a16:creationId xmlns:a16="http://schemas.microsoft.com/office/drawing/2014/main" id="{5474E6F8-11B7-4B57-9846-B7D4E00191A5}"/>
              </a:ext>
            </a:extLst>
          </p:cNvPr>
          <p:cNvSpPr txBox="1"/>
          <p:nvPr/>
        </p:nvSpPr>
        <p:spPr>
          <a:xfrm>
            <a:off x="4479634" y="6316983"/>
            <a:ext cx="4497219" cy="246221"/>
          </a:xfrm>
          <a:prstGeom prst="rect">
            <a:avLst/>
          </a:prstGeom>
        </p:spPr>
        <p:txBody>
          <a:bodyPr wrap="square" rtlCol="0">
            <a:spAutoFit/>
          </a:bodyPr>
          <a:lstStyle/>
          <a:p>
            <a:pPr marL="0" indent="0" algn="r">
              <a:buFont typeface="Wingdings" pitchFamily="2" charset="2"/>
              <a:buNone/>
            </a:pPr>
            <a:r>
              <a:rPr lang="en-US" sz="1000" b="1" dirty="0">
                <a:solidFill>
                  <a:schemeClr val="dk1"/>
                </a:solidFill>
                <a:latin typeface="Calibri" panose="020F0502020204030204" pitchFamily="34" charset="0"/>
                <a:cs typeface="Calibri" panose="020F0502020204030204" pitchFamily="34" charset="0"/>
              </a:rPr>
              <a:t>6                                          Source:  </a:t>
            </a:r>
            <a:r>
              <a:rPr lang="en-US" sz="1000" b="1" dirty="0">
                <a:solidFill>
                  <a:srgbClr val="064FBA"/>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2021 Diversity, Equity &amp; Inclusion Report</a:t>
            </a:r>
            <a:r>
              <a:rPr lang="en-US" sz="1000" b="1" dirty="0">
                <a:solidFill>
                  <a:srgbClr val="064FBA"/>
                </a:solidFill>
                <a:latin typeface="Calibri" panose="020F0502020204030204" pitchFamily="34" charset="0"/>
                <a:cs typeface="Calibri" panose="020F0502020204030204" pitchFamily="34" charset="0"/>
              </a:rPr>
              <a:t>, </a:t>
            </a:r>
            <a:r>
              <a:rPr lang="en-US" sz="1000" dirty="0">
                <a:latin typeface="Calibri" panose="020F0502020204030204" pitchFamily="34" charset="0"/>
                <a:cs typeface="Calibri" panose="020F0502020204030204" pitchFamily="34" charset="0"/>
              </a:rPr>
              <a:t>Biogen</a:t>
            </a:r>
          </a:p>
        </p:txBody>
      </p:sp>
    </p:spTree>
    <p:extLst>
      <p:ext uri="{BB962C8B-B14F-4D97-AF65-F5344CB8AC3E}">
        <p14:creationId xmlns:p14="http://schemas.microsoft.com/office/powerpoint/2010/main" val="100660023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8EA94-DAE5-443D-A72D-E275C6A0665E}"/>
              </a:ext>
            </a:extLst>
          </p:cNvPr>
          <p:cNvSpPr>
            <a:spLocks noGrp="1"/>
          </p:cNvSpPr>
          <p:nvPr>
            <p:ph type="title"/>
          </p:nvPr>
        </p:nvSpPr>
        <p:spPr>
          <a:xfrm>
            <a:off x="841936" y="183168"/>
            <a:ext cx="6040643" cy="506361"/>
          </a:xfrm>
        </p:spPr>
        <p:txBody>
          <a:bodyPr/>
          <a:lstStyle/>
          <a:p>
            <a:r>
              <a:rPr lang="en-US" sz="2200" dirty="0"/>
              <a:t>Equity &amp; Inclusion (EI) Team to Help Council Develop a DEI Vision &amp; Pledge</a:t>
            </a:r>
            <a:endParaRPr lang="en-US" sz="2200" dirty="0">
              <a:solidFill>
                <a:srgbClr val="FF0000"/>
              </a:solidFill>
              <a:highlight>
                <a:srgbClr val="FFFF00"/>
              </a:highlight>
            </a:endParaRPr>
          </a:p>
        </p:txBody>
      </p:sp>
      <p:sp>
        <p:nvSpPr>
          <p:cNvPr id="6" name="TextBox 5">
            <a:extLst>
              <a:ext uri="{FF2B5EF4-FFF2-40B4-BE49-F238E27FC236}">
                <a16:creationId xmlns:a16="http://schemas.microsoft.com/office/drawing/2014/main" id="{2E48FB89-7857-4A79-8138-5E66E148775C}"/>
              </a:ext>
            </a:extLst>
          </p:cNvPr>
          <p:cNvSpPr txBox="1"/>
          <p:nvPr/>
        </p:nvSpPr>
        <p:spPr>
          <a:xfrm>
            <a:off x="294968" y="1679541"/>
            <a:ext cx="8534400" cy="2558906"/>
          </a:xfrm>
          <a:prstGeom prst="rect">
            <a:avLst/>
          </a:prstGeom>
          <a:noFill/>
        </p:spPr>
        <p:txBody>
          <a:bodyPr wrap="square">
            <a:spAutoFit/>
          </a:bodyPr>
          <a:lstStyle/>
          <a:p>
            <a:pPr marL="285750" marR="0" indent="-285750">
              <a:lnSpc>
                <a:spcPct val="107000"/>
              </a:lnSpc>
              <a:spcBef>
                <a:spcPts val="0"/>
              </a:spcBef>
              <a:spcAft>
                <a:spcPts val="2300"/>
              </a:spcAft>
              <a:buFont typeface="Arial" panose="020B0604020202020204" pitchFamily="34" charset="0"/>
              <a:buChar char="•"/>
            </a:pPr>
            <a:r>
              <a:rPr lang="en-US" sz="2300" dirty="0">
                <a:latin typeface="Calibri" panose="020F0502020204030204" pitchFamily="34" charset="0"/>
                <a:ea typeface="Calibri" panose="020F0502020204030204" pitchFamily="34" charset="0"/>
                <a:cs typeface="Times New Roman" panose="02020603050405020304" pitchFamily="18" charset="0"/>
              </a:rPr>
              <a:t>As you know, we are in the process of building an “Equity &amp; Inclusion (EI) team” and </a:t>
            </a:r>
            <a:r>
              <a:rPr lang="en-US" sz="2300" dirty="0">
                <a:latin typeface="Calibri" panose="020F0502020204030204" pitchFamily="34" charset="0"/>
                <a:cs typeface="Times New Roman" panose="02020603050405020304" pitchFamily="18" charset="0"/>
              </a:rPr>
              <a:t>working on making it more heterogeneous. </a:t>
            </a:r>
          </a:p>
          <a:p>
            <a:pPr marL="342900" marR="0" indent="-342900">
              <a:lnSpc>
                <a:spcPct val="107000"/>
              </a:lnSpc>
              <a:spcBef>
                <a:spcPts val="0"/>
              </a:spcBef>
              <a:spcAft>
                <a:spcPts val="2300"/>
              </a:spcAft>
              <a:buFont typeface="Arial" panose="020B0604020202020204" pitchFamily="34" charset="0"/>
              <a:buChar char="•"/>
            </a:pPr>
            <a:r>
              <a:rPr lang="en-US" sz="2300" dirty="0">
                <a:latin typeface="Calibri" panose="020F0502020204030204" pitchFamily="34" charset="0"/>
                <a:cs typeface="Times New Roman" panose="02020603050405020304" pitchFamily="18" charset="0"/>
              </a:rPr>
              <a:t>An EI Team kick-off meeting will be convened as soon as possible.</a:t>
            </a:r>
          </a:p>
          <a:p>
            <a:pPr marL="285750" marR="0" indent="-285750">
              <a:lnSpc>
                <a:spcPct val="107000"/>
              </a:lnSpc>
              <a:spcBef>
                <a:spcPts val="0"/>
              </a:spcBef>
              <a:spcAft>
                <a:spcPts val="2300"/>
              </a:spcAft>
              <a:buFont typeface="Arial" panose="020B0604020202020204" pitchFamily="34" charset="0"/>
              <a:buChar char="•"/>
            </a:pPr>
            <a:r>
              <a:rPr lang="en-US" sz="2300" dirty="0">
                <a:latin typeface="Calibri" panose="020F0502020204030204" pitchFamily="34" charset="0"/>
                <a:ea typeface="Calibri" panose="020F0502020204030204" pitchFamily="34" charset="0"/>
                <a:cs typeface="Times New Roman" panose="02020603050405020304" pitchFamily="18" charset="0"/>
              </a:rPr>
              <a:t>The EI team will be asked to review and edit a draft of the Council’s “vision” and “pledge” to promote DEI in our work. </a:t>
            </a:r>
          </a:p>
        </p:txBody>
      </p:sp>
    </p:spTree>
    <p:extLst>
      <p:ext uri="{BB962C8B-B14F-4D97-AF65-F5344CB8AC3E}">
        <p14:creationId xmlns:p14="http://schemas.microsoft.com/office/powerpoint/2010/main" val="421788978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3239</TotalTime>
  <Words>3039</Words>
  <Application>Microsoft Office PowerPoint</Application>
  <PresentationFormat>On-screen Show (4:3)</PresentationFormat>
  <Paragraphs>307</Paragraphs>
  <Slides>33</Slides>
  <Notes>23</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33</vt:i4>
      </vt:variant>
    </vt:vector>
  </HeadingPairs>
  <TitlesOfParts>
    <vt:vector size="43" baseType="lpstr">
      <vt:lpstr>Arial</vt:lpstr>
      <vt:lpstr>Book Antiqua</vt:lpstr>
      <vt:lpstr>Calibri</vt:lpstr>
      <vt:lpstr>Calibri Light</vt:lpstr>
      <vt:lpstr>Symbol</vt:lpstr>
      <vt:lpstr>Times New Roman</vt:lpstr>
      <vt:lpstr>Wingdings</vt:lpstr>
      <vt:lpstr>Office Theme</vt:lpstr>
      <vt:lpstr>2_Blue Presentation Template - MA HHS - small logos</vt:lpstr>
      <vt:lpstr>3_Blue Presentation Template - MA HHS - small logos</vt:lpstr>
      <vt:lpstr>PowerPoint Presentation</vt:lpstr>
      <vt:lpstr>Agenda</vt:lpstr>
      <vt:lpstr>Building Diversity, Equity, and Inclusion  into the Council’s Work</vt:lpstr>
      <vt:lpstr>Definitions</vt:lpstr>
      <vt:lpstr>Massachusetts Racial and Ethnic Makeup</vt:lpstr>
      <vt:lpstr>Non-English Speakers  in Massachusetts</vt:lpstr>
      <vt:lpstr>Examples of Underrepresented Groups</vt:lpstr>
      <vt:lpstr>Many Organizations Have DEI Strategies (Example)</vt:lpstr>
      <vt:lpstr>Equity &amp; Inclusion (EI) Team to Help Council Develop a DEI Vision &amp; Pledge</vt:lpstr>
      <vt:lpstr>Vision and Pledge to Promote DEI</vt:lpstr>
      <vt:lpstr>Diversity, Equity and Inclusion</vt:lpstr>
      <vt:lpstr>Goal and Objectives</vt:lpstr>
      <vt:lpstr>Support for Workgroups</vt:lpstr>
      <vt:lpstr>PowerPoint Presentation</vt:lpstr>
      <vt:lpstr>Questions for Council</vt:lpstr>
      <vt:lpstr>Advisory Council on Alzheimer’s Disease and All Other Dementias</vt:lpstr>
      <vt:lpstr>Some Examples of Societal Barriers and Groups Disproportionately Affected</vt:lpstr>
      <vt:lpstr>Societal Barriers to Quality Dementia Care, Services, and Support</vt:lpstr>
      <vt:lpstr>Advisory Council on Alzheimer’s Disease and All Other Dementias</vt:lpstr>
      <vt:lpstr>Links to Helpful Resources</vt:lpstr>
      <vt:lpstr>Caregiver Factsheets from the Diverse Elders Coalition</vt:lpstr>
      <vt:lpstr>Younger-Onset &amp; Equity Analysis  Update &amp; Next Steps</vt:lpstr>
      <vt:lpstr>Younger-Onset &amp; Equity Analysis  Workgroup Members</vt:lpstr>
      <vt:lpstr>Younger-Onset &amp; Equity Analysis  Workgroup’s Charge</vt:lpstr>
      <vt:lpstr>Younger-Onset and Equity Analysis Workgroup’s Goal</vt:lpstr>
      <vt:lpstr>Accomplishments &amp; Updates</vt:lpstr>
      <vt:lpstr>PowerPoint Presentation</vt:lpstr>
      <vt:lpstr>PowerPoint Presentation</vt:lpstr>
      <vt:lpstr>Next Steps</vt:lpstr>
      <vt:lpstr>Next Steps (Continued)</vt:lpstr>
      <vt:lpstr>Younger-Onset &amp; Equity Analysis  Workgroup</vt:lpstr>
      <vt:lpstr>Council Member Roundtable Discussion </vt:lpstr>
      <vt:lpstr>Next Steps &amp; Vote to 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Vidler, Lynn (ELD)</dc:creator>
  <cp:lastModifiedBy>MacLeod, Pam (EHS)</cp:lastModifiedBy>
  <cp:revision>187</cp:revision>
  <cp:lastPrinted>2022-02-04T14:48:32Z</cp:lastPrinted>
  <dcterms:created xsi:type="dcterms:W3CDTF">2021-12-30T21:26:11Z</dcterms:created>
  <dcterms:modified xsi:type="dcterms:W3CDTF">2022-08-09T16:44:56Z</dcterms:modified>
</cp:coreProperties>
</file>