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24"/>
  </p:notesMasterIdLst>
  <p:handoutMasterIdLst>
    <p:handoutMasterId r:id="rId25"/>
  </p:handoutMasterIdLst>
  <p:sldIdLst>
    <p:sldId id="526" r:id="rId7"/>
    <p:sldId id="525" r:id="rId8"/>
    <p:sldId id="256" r:id="rId9"/>
    <p:sldId id="257" r:id="rId10"/>
    <p:sldId id="258" r:id="rId11"/>
    <p:sldId id="689" r:id="rId12"/>
    <p:sldId id="260" r:id="rId13"/>
    <p:sldId id="690" r:id="rId14"/>
    <p:sldId id="262" r:id="rId15"/>
    <p:sldId id="691" r:id="rId16"/>
    <p:sldId id="264" r:id="rId17"/>
    <p:sldId id="266" r:id="rId18"/>
    <p:sldId id="269" r:id="rId19"/>
    <p:sldId id="267" r:id="rId20"/>
    <p:sldId id="268" r:id="rId21"/>
    <p:sldId id="671" r:id="rId22"/>
    <p:sldId id="669" r:id="rId23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768">
          <p15:clr>
            <a:srgbClr val="A4A3A4"/>
          </p15:clr>
        </p15:guide>
        <p15:guide id="4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59E"/>
    <a:srgbClr val="023467"/>
    <a:srgbClr val="013366"/>
    <a:srgbClr val="FFC000"/>
    <a:srgbClr val="D2F0FE"/>
    <a:srgbClr val="F4BB05"/>
    <a:srgbClr val="FFCC05"/>
    <a:srgbClr val="FFC70A"/>
    <a:srgbClr val="E6AF00"/>
    <a:srgbClr val="6F4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63" d="100"/>
          <a:sy n="63" d="100"/>
        </p:scale>
        <p:origin x="1332" y="64"/>
      </p:cViewPr>
      <p:guideLst>
        <p:guide orient="horz" pos="2160"/>
        <p:guide pos="2880"/>
        <p:guide orient="horz" pos="768"/>
        <p:guide pos="2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828" y="-36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485" y="0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127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485" y="8917127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1" tIns="47111" rIns="94221" bIns="4711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1" tIns="47111" rIns="94221" bIns="471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8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289" name="Google Shape;28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9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304" name="Google Shape;30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1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320" name="Google Shape;32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1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320" name="Google Shape;32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134660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2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328" name="Google Shape;32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3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335" name="Google Shape;33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475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660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74" name="Google Shape;174;p1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175" name="Google Shape;175;p1:notes"/>
          <p:cNvSpPr txBox="1">
            <a:spLocks noGrp="1"/>
          </p:cNvSpPr>
          <p:nvPr>
            <p:ph type="sldNum" idx="12"/>
          </p:nvPr>
        </p:nvSpPr>
        <p:spPr>
          <a:xfrm>
            <a:off x="3936769" y="8772668"/>
            <a:ext cx="3011699" cy="461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rgbClr val="FFFFFF"/>
                </a:solidFill>
              </a:rPr>
              <a:t>3</a:t>
            </a:fld>
            <a:endParaRPr dirty="0">
              <a:solidFill>
                <a:srgbClr val="FFFFFF"/>
              </a:solidFill>
            </a:endParaRPr>
          </a:p>
        </p:txBody>
      </p:sp>
      <p:sp>
        <p:nvSpPr>
          <p:cNvPr id="176" name="Google Shape;176;p1:notes"/>
          <p:cNvSpPr txBox="1">
            <a:spLocks noGrp="1"/>
          </p:cNvSpPr>
          <p:nvPr>
            <p:ph type="ftr" idx="11"/>
          </p:nvPr>
        </p:nvSpPr>
        <p:spPr>
          <a:xfrm>
            <a:off x="0" y="8772668"/>
            <a:ext cx="3011699" cy="461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187" name="Google Shape;1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195" name="Google Shape;1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4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208" name="Google Shape;2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5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50" tIns="46225" rIns="92450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229" name="Google Shape;2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6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50" tIns="46225" rIns="92450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257" name="Google Shape;2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7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50" tIns="46225" rIns="92450" bIns="46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</a:endParaRPr>
          </a:p>
        </p:txBody>
      </p:sp>
      <p:sp>
        <p:nvSpPr>
          <p:cNvPr id="274" name="Google Shape;27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6F4052EB-EB09-46DE-B1B3-2A4CA324A4D1}" type="datetime1">
              <a:rPr lang="en-US" smtClean="0"/>
              <a:t>11/9/2021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/>
              <a:t>Draft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14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27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27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27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27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27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27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27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27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body" idx="1"/>
          </p:nvPr>
        </p:nvSpPr>
        <p:spPr>
          <a:xfrm>
            <a:off x="533400" y="1939160"/>
            <a:ext cx="8077200" cy="4461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6025" rIns="45700" bIns="46025" anchor="t" anchorCtr="0">
            <a:noAutofit/>
          </a:bodyPr>
          <a:lstStyle>
            <a:lvl1pPr marL="342900" lvl="0" indent="-26289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Char char="■"/>
              <a:defRPr sz="1800">
                <a:solidFill>
                  <a:schemeClr val="dk1"/>
                </a:solidFill>
              </a:defRPr>
            </a:lvl1pPr>
            <a:lvl2pPr marL="685800" lvl="1" indent="-302895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760"/>
              <a:buFont typeface="Arial"/>
              <a:buChar char="•"/>
              <a:defRPr sz="1800">
                <a:solidFill>
                  <a:schemeClr val="dk1"/>
                </a:solidFill>
              </a:defRPr>
            </a:lvl2pPr>
            <a:lvl3pPr marL="1028700" lvl="2" indent="-17145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Font typeface="Arial"/>
              <a:buNone/>
              <a:defRPr/>
            </a:lvl3pPr>
            <a:lvl4pPr marL="1371600" lvl="3" indent="-257175" algn="l">
              <a:spcBef>
                <a:spcPts val="0"/>
              </a:spcBef>
              <a:spcAft>
                <a:spcPts val="0"/>
              </a:spcAft>
              <a:buSzPts val="1800"/>
              <a:buChar char="⎯"/>
              <a:defRPr/>
            </a:lvl4pPr>
            <a:lvl5pPr marL="1714500" lvl="4" indent="-257175" algn="l">
              <a:spcBef>
                <a:spcPts val="900"/>
              </a:spcBef>
              <a:spcAft>
                <a:spcPts val="0"/>
              </a:spcAft>
              <a:buSzPts val="1800"/>
              <a:buChar char="–"/>
              <a:defRPr/>
            </a:lvl5pPr>
            <a:lvl6pPr marL="2057400" lvl="5" indent="-257175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/>
            </a:lvl6pPr>
            <a:lvl7pPr marL="2400300" lvl="6" indent="-257175" algn="l">
              <a:lnSpc>
                <a:spcPct val="90000"/>
              </a:lnSpc>
              <a:spcBef>
                <a:spcPts val="338"/>
              </a:spcBef>
              <a:spcAft>
                <a:spcPts val="0"/>
              </a:spcAft>
              <a:buSzPts val="1800"/>
              <a:buChar char="–"/>
              <a:defRPr/>
            </a:lvl7pPr>
            <a:lvl8pPr marL="2743200" lvl="7" indent="-257175" algn="l">
              <a:lnSpc>
                <a:spcPct val="90000"/>
              </a:lnSpc>
              <a:spcBef>
                <a:spcPts val="338"/>
              </a:spcBef>
              <a:spcAft>
                <a:spcPts val="0"/>
              </a:spcAft>
              <a:buSzPts val="1800"/>
              <a:buChar char="–"/>
              <a:defRPr/>
            </a:lvl8pPr>
            <a:lvl9pPr marL="3086100" lvl="8" indent="-257175" algn="l">
              <a:lnSpc>
                <a:spcPct val="90000"/>
              </a:lnSpc>
              <a:spcBef>
                <a:spcPts val="338"/>
              </a:spcBef>
              <a:spcAft>
                <a:spcPts val="0"/>
              </a:spcAft>
              <a:buSzPts val="1800"/>
              <a:buChar char="–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78868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D4B7F5EF-67F8-4A0D-9610-11E41EC5195F}" type="datetime1">
              <a:rPr lang="en-US" smtClean="0"/>
              <a:t>11/9/2021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/>
              <a:t>Draft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79F47F0F-EB1B-49E5-A231-3989947E4992}" type="datetime1">
              <a:rPr lang="en-US" smtClean="0"/>
              <a:t>11/9/2021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/>
              <a:t>Draft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A52C6E8-626D-4C71-A859-A942035C5E56}" type="datetime1">
              <a:rPr lang="en-US" smtClean="0"/>
              <a:t>11/9/2021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/>
              <a:t>Draft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EEB0A476-EC98-4E0E-AFE8-D8625F72F0CC}" type="datetime1">
              <a:rPr lang="en-US" smtClean="0"/>
              <a:t>11/9/2021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/>
              <a:t>Draft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tags" Target="../tags/tag4.xml"/><Relationship Id="rId5" Type="http://schemas.openxmlformats.org/officeDocument/2006/relationships/slideLayout" Target="../slideLayouts/slideLayout9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7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4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3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1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0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8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7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8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3"/>
            <a:r>
              <a:rPr lang="en-US" altLang="en-US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2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3"/>
            <a:r>
              <a:rPr lang="en-US" altLang="en-US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706" r:id="rId7"/>
    <p:sldLayoutId id="2147483707" r:id="rId8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3"/>
            <a:r>
              <a:rPr lang="en-US" altLang="en-US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3"/>
            <a:r>
              <a:rPr lang="en-US" altLang="en-US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3"/>
            <a:r>
              <a:rPr lang="en-US" altLang="en-US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3"/>
            <a:r>
              <a:rPr lang="en-US" altLang="en-US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a.nih.gov/sites/default/files/2020-09/next-steps-after-alzheimers-diagnosis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553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</a:rPr>
              <a:t>Alzheimer’s Advisory Council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82880" y="3886200"/>
            <a:ext cx="8737600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anose="020F0502020204030204" pitchFamily="34" charset="0"/>
              </a:rPr>
              <a:t>Executive Office of Elder Affairs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anose="020F0502020204030204" pitchFamily="34" charset="0"/>
              </a:rPr>
              <a:t>Elizabeth Chen, Secretary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i="1" dirty="0">
              <a:solidFill>
                <a:srgbClr val="003366"/>
              </a:solidFill>
              <a:latin typeface="Calibri" panose="020F050202020403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srgbClr val="003366"/>
                </a:solidFill>
                <a:latin typeface="Calibri" pitchFamily="34" charset="0"/>
              </a:rPr>
              <a:t>September 1, 2021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srgbClr val="003366"/>
                </a:solidFill>
                <a:latin typeface="Calibri" pitchFamily="34" charset="0"/>
              </a:rPr>
              <a:t>3:00-5:00 pm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srgbClr val="003366"/>
                </a:solidFill>
                <a:latin typeface="Calibri" pitchFamily="34" charset="0"/>
              </a:rPr>
              <a:t>Video Conference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47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8"/>
          <p:cNvSpPr/>
          <p:nvPr/>
        </p:nvSpPr>
        <p:spPr>
          <a:xfrm>
            <a:off x="542833" y="3429000"/>
            <a:ext cx="2437565" cy="749729"/>
          </a:xfrm>
          <a:prstGeom prst="roundRect">
            <a:avLst>
              <a:gd name="adj" fmla="val 16667"/>
            </a:avLst>
          </a:prstGeom>
          <a:solidFill>
            <a:srgbClr val="85DFFF"/>
          </a:solidFill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I. Road Map </a:t>
            </a: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8"/>
          <p:cNvSpPr/>
          <p:nvPr/>
        </p:nvSpPr>
        <p:spPr>
          <a:xfrm>
            <a:off x="6270127" y="3415666"/>
            <a:ext cx="2331039" cy="734920"/>
          </a:xfrm>
          <a:prstGeom prst="roundRect">
            <a:avLst>
              <a:gd name="adj" fmla="val 16667"/>
            </a:avLst>
          </a:prstGeom>
          <a:solidFill>
            <a:srgbClr val="CBEDDE"/>
          </a:solidFill>
          <a:ln w="28575" cap="flat" cmpd="sng">
            <a:solidFill>
              <a:srgbClr val="0066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III. PCP Interactions with Unsupported Individuals</a:t>
            </a:r>
            <a:endParaRPr dirty="0"/>
          </a:p>
        </p:txBody>
      </p:sp>
      <p:sp>
        <p:nvSpPr>
          <p:cNvPr id="293" name="Google Shape;293;p8"/>
          <p:cNvSpPr txBox="1"/>
          <p:nvPr/>
        </p:nvSpPr>
        <p:spPr>
          <a:xfrm>
            <a:off x="1720458" y="65691"/>
            <a:ext cx="4343400" cy="714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4" name="Google Shape;294;p8" descr="Compass Clip Art at Clker.com - vector clip art online, royalty free &amp;  public domai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8680"/>
            <a:ext cx="1219200" cy="87253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95" name="Google Shape;295;p8"/>
          <p:cNvSpPr/>
          <p:nvPr/>
        </p:nvSpPr>
        <p:spPr>
          <a:xfrm>
            <a:off x="3305029" y="3429000"/>
            <a:ext cx="2640466" cy="73492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 cap="flat" cmpd="sng">
            <a:solidFill>
              <a:srgbClr val="A47D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II. Dementia Care Coordination Program Expansion</a:t>
            </a:r>
            <a:endParaRPr dirty="0"/>
          </a:p>
        </p:txBody>
      </p:sp>
      <p:pic>
        <p:nvPicPr>
          <p:cNvPr id="296" name="Google Shape;296;p8" descr="Pathway Clipart | Free download on ClipArtMa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3821" y="4550769"/>
            <a:ext cx="1633273" cy="1155985"/>
          </a:xfrm>
          <a:prstGeom prst="rect">
            <a:avLst/>
          </a:prstGeom>
          <a:noFill/>
          <a:ln w="28575" cap="flat" cmpd="sng">
            <a:solidFill>
              <a:srgbClr val="00359E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297" name="Google Shape;297;p8" descr="Dementia and Alzheimer's Care - Home Care Services | PCAH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579596" y="4550770"/>
            <a:ext cx="1633273" cy="1155983"/>
          </a:xfrm>
          <a:prstGeom prst="rect">
            <a:avLst/>
          </a:prstGeom>
          <a:noFill/>
          <a:ln w="28575" cap="flat" cmpd="sng">
            <a:solidFill>
              <a:srgbClr val="00664C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298" name="Google Shape;298;p8" descr="Professions - Vector stencils library | When I grow up... | How to Create a  Custom Library | Clip Art Professions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617570" y="4550768"/>
            <a:ext cx="1633273" cy="1155985"/>
          </a:xfrm>
          <a:prstGeom prst="rect">
            <a:avLst/>
          </a:prstGeom>
          <a:noFill/>
          <a:ln w="28575" cap="flat" cmpd="sng">
            <a:solidFill>
              <a:srgbClr val="D09E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99" name="Google Shape;299;p8"/>
          <p:cNvSpPr/>
          <p:nvPr/>
        </p:nvSpPr>
        <p:spPr>
          <a:xfrm>
            <a:off x="439675" y="1290845"/>
            <a:ext cx="8264649" cy="1833355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 w="25400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82875" tIns="91425" rIns="182875" bIns="0" anchor="t" anchorCtr="0">
            <a:no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Recommendation #2 </a:t>
            </a:r>
            <a:r>
              <a:rPr lang="en-US" sz="2000" b="1" dirty="0">
                <a:solidFill>
                  <a:srgbClr val="0541EB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(Services Navigation)</a:t>
            </a:r>
            <a:endParaRPr dirty="0"/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21218A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Team Lead: Representative Tricia Farley-Bouvier</a:t>
            </a:r>
            <a:endParaRPr dirty="0"/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Ensure that after a dementia diagnosis, individuals and their families have access to comprehensive information and care planning services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8"/>
          <p:cNvSpPr txBox="1">
            <a:spLocks noGrp="1"/>
          </p:cNvSpPr>
          <p:nvPr>
            <p:ph type="title"/>
          </p:nvPr>
        </p:nvSpPr>
        <p:spPr>
          <a:xfrm>
            <a:off x="1602723" y="28680"/>
            <a:ext cx="4235131" cy="567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400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2. Services Navigation</a:t>
            </a:r>
            <a:endParaRPr sz="2300" dirty="0"/>
          </a:p>
        </p:txBody>
      </p:sp>
      <p:cxnSp>
        <p:nvCxnSpPr>
          <p:cNvPr id="301" name="Google Shape;301;p8"/>
          <p:cNvCxnSpPr/>
          <p:nvPr/>
        </p:nvCxnSpPr>
        <p:spPr>
          <a:xfrm>
            <a:off x="542833" y="1752600"/>
            <a:ext cx="8058333" cy="0"/>
          </a:xfrm>
          <a:prstGeom prst="straightConnector1">
            <a:avLst/>
          </a:prstGeom>
          <a:noFill/>
          <a:ln w="127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9"/>
          <p:cNvSpPr txBox="1"/>
          <p:nvPr/>
        </p:nvSpPr>
        <p:spPr>
          <a:xfrm>
            <a:off x="473525" y="1668900"/>
            <a:ext cx="7924800" cy="4933105"/>
          </a:xfrm>
          <a:prstGeom prst="rect">
            <a:avLst/>
          </a:prstGeom>
          <a:noFill/>
          <a:ln w="28575" cap="flat" cmpd="sng">
            <a:solidFill>
              <a:srgbClr val="00359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1400"/>
              </a:spcAft>
              <a:buNone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Updates and Accomplishments</a:t>
            </a:r>
            <a:endParaRPr dirty="0"/>
          </a:p>
          <a:p>
            <a:pPr marL="257175" marR="0" lvl="0" indent="-257175" algn="l" rtl="0">
              <a:lnSpc>
                <a:spcPct val="107000"/>
              </a:lnSpc>
              <a:spcBef>
                <a:spcPts val="300"/>
              </a:spcBef>
              <a:spcAft>
                <a:spcPts val="160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/>
              </a:rPr>
              <a:t>Identified two-page document entitled, </a:t>
            </a:r>
            <a:r>
              <a:rPr 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/>
              </a:rPr>
              <a:t>“</a:t>
            </a:r>
            <a:r>
              <a:rPr lang="en-US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Steps After an Alzheimer’s Diagnosis</a:t>
            </a:r>
            <a:r>
              <a:rPr lang="en-US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/>
              </a:rPr>
              <a:t>” </a:t>
            </a:r>
            <a:r>
              <a:rPr lang="en-US" sz="2000" dirty="0">
                <a:latin typeface="Calibri" panose="020F0502020204030204" pitchFamily="34" charset="0"/>
                <a:cs typeface="Calibri"/>
              </a:rPr>
              <a:t>from the National Institute on Aging (NIA) of the National Institutes of Health (NIH)</a:t>
            </a:r>
            <a:endParaRPr sz="2000" dirty="0">
              <a:latin typeface="Calibri" panose="020F0502020204030204" pitchFamily="34" charset="0"/>
              <a:cs typeface="Calibri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Next Steps </a:t>
            </a:r>
            <a:endParaRPr dirty="0"/>
          </a:p>
          <a:p>
            <a:pPr marL="257175" marR="0" lvl="0" indent="-257175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/>
                <a:cs typeface="Calibri"/>
                <a:sym typeface="Calibri"/>
              </a:rPr>
              <a:t>Interview PCPs to determine the most helpful information in a road map</a:t>
            </a:r>
            <a:endParaRPr dirty="0"/>
          </a:p>
          <a:p>
            <a:pPr marL="257175" marR="0" lvl="0" indent="-257175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/>
                <a:cs typeface="Calibri"/>
                <a:sym typeface="Calibri"/>
              </a:rPr>
              <a:t>Determine how to best make the “Next Steps” document available to PCPs</a:t>
            </a:r>
            <a:endParaRPr dirty="0"/>
          </a:p>
          <a:p>
            <a:pPr marL="257175" marR="0" lvl="0" indent="-257175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/>
              </a:rPr>
              <a:t>Determine how to integrate local resources</a:t>
            </a:r>
          </a:p>
          <a:p>
            <a:pPr marL="257175" marR="0" lvl="0" indent="-257175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/>
              </a:rPr>
              <a:t>Explore placing dementia information and links on electronic medical records (EMRs)</a:t>
            </a:r>
            <a:endParaRPr sz="2000" dirty="0">
              <a:latin typeface="Calibri" panose="020F0502020204030204" pitchFamily="34" charset="0"/>
              <a:cs typeface="Calibri"/>
            </a:endParaRPr>
          </a:p>
        </p:txBody>
      </p:sp>
      <p:sp>
        <p:nvSpPr>
          <p:cNvPr id="307" name="Google Shape;307;p9"/>
          <p:cNvSpPr txBox="1">
            <a:spLocks noGrp="1"/>
          </p:cNvSpPr>
          <p:nvPr>
            <p:ph type="title"/>
          </p:nvPr>
        </p:nvSpPr>
        <p:spPr>
          <a:xfrm>
            <a:off x="1006612" y="-34834"/>
            <a:ext cx="5368064" cy="860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Services Navigation </a:t>
            </a:r>
            <a:br>
              <a:rPr lang="en-US" sz="2300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Implementation Status</a:t>
            </a:r>
            <a:endParaRPr dirty="0"/>
          </a:p>
        </p:txBody>
      </p:sp>
      <p:sp>
        <p:nvSpPr>
          <p:cNvPr id="308" name="Google Shape;308;p9"/>
          <p:cNvSpPr/>
          <p:nvPr/>
        </p:nvSpPr>
        <p:spPr>
          <a:xfrm>
            <a:off x="457200" y="1134865"/>
            <a:ext cx="7924800" cy="392806"/>
          </a:xfrm>
          <a:prstGeom prst="roundRect">
            <a:avLst>
              <a:gd name="adj" fmla="val 16667"/>
            </a:avLst>
          </a:prstGeom>
          <a:solidFill>
            <a:srgbClr val="85DFFF"/>
          </a:solidFill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</a:pPr>
            <a:r>
              <a:rPr lang="en-US" sz="23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I. Road Map </a:t>
            </a:r>
            <a:endParaRPr sz="23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309" name="Google Shape;309;p9" descr="Pathway Clipart | Free download on ClipArtMa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063" y="26126"/>
            <a:ext cx="1483228" cy="860210"/>
          </a:xfrm>
          <a:prstGeom prst="rect">
            <a:avLst/>
          </a:prstGeom>
          <a:noFill/>
          <a:ln w="28575" cap="flat" cmpd="sng">
            <a:solidFill>
              <a:srgbClr val="00359E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1"/>
          <p:cNvSpPr txBox="1">
            <a:spLocks noGrp="1"/>
          </p:cNvSpPr>
          <p:nvPr>
            <p:ph type="title"/>
          </p:nvPr>
        </p:nvSpPr>
        <p:spPr>
          <a:xfrm>
            <a:off x="1006612" y="-34834"/>
            <a:ext cx="5368064" cy="860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Services Navigation </a:t>
            </a:r>
            <a:br>
              <a:rPr lang="en-US" sz="2300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Implementation Status</a:t>
            </a:r>
            <a:endParaRPr dirty="0"/>
          </a:p>
        </p:txBody>
      </p:sp>
      <p:sp>
        <p:nvSpPr>
          <p:cNvPr id="325" name="Google Shape;325;p11"/>
          <p:cNvSpPr/>
          <p:nvPr/>
        </p:nvSpPr>
        <p:spPr>
          <a:xfrm>
            <a:off x="1587063" y="76002"/>
            <a:ext cx="4207162" cy="749374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 cap="flat" cmpd="sng">
            <a:solidFill>
              <a:srgbClr val="A47D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</a:pPr>
            <a:r>
              <a:rPr lang="en-US" sz="23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II. Dementia Care Coordination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</a:pPr>
            <a:r>
              <a:rPr lang="en-US" sz="23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   Program Expansion</a:t>
            </a:r>
            <a:endParaRPr dirty="0"/>
          </a:p>
        </p:txBody>
      </p:sp>
      <p:pic>
        <p:nvPicPr>
          <p:cNvPr id="6" name="Google Shape;298;p8" descr="Professions - Vector stencils library | When I grow up... | How to Create a  Custom Library | Clip Art Professions">
            <a:extLst>
              <a:ext uri="{FF2B5EF4-FFF2-40B4-BE49-F238E27FC236}">
                <a16:creationId xmlns:a16="http://schemas.microsoft.com/office/drawing/2014/main" id="{3C279629-5271-40C9-8787-BA452507B6F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8000"/>
            <a:ext cx="1496291" cy="822209"/>
          </a:xfrm>
          <a:prstGeom prst="rect">
            <a:avLst/>
          </a:prstGeom>
          <a:noFill/>
          <a:ln w="28575" cap="flat" cmpd="sng">
            <a:solidFill>
              <a:srgbClr val="D09E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C7BC8A-4507-4E74-85A7-0E3F2EDB36C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12" y="933043"/>
            <a:ext cx="6918036" cy="59597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1"/>
          <p:cNvSpPr txBox="1">
            <a:spLocks noGrp="1"/>
          </p:cNvSpPr>
          <p:nvPr>
            <p:ph type="title"/>
          </p:nvPr>
        </p:nvSpPr>
        <p:spPr>
          <a:xfrm>
            <a:off x="1006612" y="-34834"/>
            <a:ext cx="5368064" cy="860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Services Navigation </a:t>
            </a:r>
            <a:br>
              <a:rPr lang="en-US" sz="2300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Implementation Status</a:t>
            </a:r>
            <a:endParaRPr dirty="0"/>
          </a:p>
        </p:txBody>
      </p:sp>
      <p:sp>
        <p:nvSpPr>
          <p:cNvPr id="323" name="Google Shape;323;p11"/>
          <p:cNvSpPr txBox="1"/>
          <p:nvPr/>
        </p:nvSpPr>
        <p:spPr>
          <a:xfrm>
            <a:off x="493123" y="1598146"/>
            <a:ext cx="8205651" cy="5058845"/>
          </a:xfrm>
          <a:prstGeom prst="rect">
            <a:avLst/>
          </a:prstGeom>
          <a:noFill/>
          <a:ln w="28575" cap="flat" cmpd="sng">
            <a:solidFill>
              <a:srgbClr val="D09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Updates and Accomplishments</a:t>
            </a: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230188" indent="-230188"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 referring partners </a:t>
            </a:r>
          </a:p>
          <a:p>
            <a:pPr marL="230188" indent="-230188"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1,739 referrals in FY 2021; more than 12,000 referrals since the start of the program in 2014</a:t>
            </a:r>
          </a:p>
          <a:p>
            <a:pPr marL="230188" indent="-230188"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year of 4-year program evaluation providing outcomes for providers and caregivers and recommendations for program improvement</a:t>
            </a:r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Next Steps </a:t>
            </a:r>
          </a:p>
          <a:p>
            <a:pPr marL="0" marR="0" lvl="0" indent="0" algn="l" rtl="0">
              <a:lnSpc>
                <a:spcPct val="107000"/>
              </a:lnSpc>
              <a:spcAft>
                <a:spcPts val="0"/>
              </a:spcAft>
              <a:buNone/>
            </a:pPr>
            <a:endParaRPr dirty="0"/>
          </a:p>
          <a:p>
            <a:pPr marL="230188" lvl="1" indent="-230188"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Expand funding to increase capacity of the program</a:t>
            </a:r>
          </a:p>
          <a:p>
            <a:pPr marL="230188" lvl="1" indent="-230188"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Add new referring partners with focus on underserved populations</a:t>
            </a:r>
          </a:p>
          <a:p>
            <a:pPr marL="230188" lvl="1" indent="-230188"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Implement program improvements from the evaluation</a:t>
            </a:r>
          </a:p>
          <a:p>
            <a:pPr marR="0" lvl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</a:pPr>
            <a:endParaRPr dirty="0"/>
          </a:p>
        </p:txBody>
      </p:sp>
      <p:sp>
        <p:nvSpPr>
          <p:cNvPr id="325" name="Google Shape;325;p11"/>
          <p:cNvSpPr/>
          <p:nvPr/>
        </p:nvSpPr>
        <p:spPr>
          <a:xfrm>
            <a:off x="481149" y="1002039"/>
            <a:ext cx="8229600" cy="492569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 cap="flat" cmpd="sng">
            <a:solidFill>
              <a:srgbClr val="A47D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</a:pPr>
            <a:r>
              <a:rPr lang="en-US" sz="23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II. Dementia Care Coordination Program Expansion</a:t>
            </a:r>
            <a:endParaRPr dirty="0"/>
          </a:p>
        </p:txBody>
      </p:sp>
      <p:pic>
        <p:nvPicPr>
          <p:cNvPr id="6" name="Google Shape;298;p8" descr="Professions - Vector stencils library | When I grow up... | How to Create a  Custom Library | Clip Art Professions">
            <a:extLst>
              <a:ext uri="{FF2B5EF4-FFF2-40B4-BE49-F238E27FC236}">
                <a16:creationId xmlns:a16="http://schemas.microsoft.com/office/drawing/2014/main" id="{F91EDA10-A6E9-4DA7-A6D7-56F691C4DE1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656" y="38291"/>
            <a:ext cx="1570182" cy="860210"/>
          </a:xfrm>
          <a:prstGeom prst="rect">
            <a:avLst/>
          </a:prstGeom>
          <a:noFill/>
          <a:ln w="28575" cap="flat" cmpd="sng">
            <a:solidFill>
              <a:srgbClr val="D09E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3808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2"/>
          <p:cNvSpPr txBox="1">
            <a:spLocks noGrp="1"/>
          </p:cNvSpPr>
          <p:nvPr>
            <p:ph type="title"/>
          </p:nvPr>
        </p:nvSpPr>
        <p:spPr>
          <a:xfrm>
            <a:off x="1524000" y="76200"/>
            <a:ext cx="3909415" cy="797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Services Navigation </a:t>
            </a:r>
            <a:br>
              <a:rPr lang="en-US" sz="2300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Challenges and Solutions</a:t>
            </a:r>
            <a:endParaRPr dirty="0"/>
          </a:p>
        </p:txBody>
      </p:sp>
      <p:sp>
        <p:nvSpPr>
          <p:cNvPr id="331" name="Google Shape;331;p12"/>
          <p:cNvSpPr txBox="1"/>
          <p:nvPr/>
        </p:nvSpPr>
        <p:spPr>
          <a:xfrm>
            <a:off x="403650" y="873806"/>
            <a:ext cx="8336700" cy="6401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Challenges</a:t>
            </a:r>
            <a:endParaRPr dirty="0"/>
          </a:p>
          <a:p>
            <a:pPr marL="257175" marR="0" lvl="0" indent="-257175" algn="l" rtl="0">
              <a:lnSpc>
                <a:spcPct val="107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/>
                <a:cs typeface="Calibri"/>
                <a:sym typeface="Calibri"/>
              </a:rPr>
              <a:t>Being able to engage with PCPs because of their tight schedules </a:t>
            </a:r>
          </a:p>
          <a:p>
            <a:pPr marL="257175" marR="0" lvl="0" indent="-257175" algn="l" rtl="0">
              <a:lnSpc>
                <a:spcPct val="107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Balancing the need for information about local resources with information from statewide and national organizations </a:t>
            </a:r>
          </a:p>
          <a:p>
            <a:pPr marL="257175" marR="0" lvl="0" indent="-257175" algn="l" rtl="0">
              <a:lnSpc>
                <a:spcPct val="107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Having printed information for PCPs that will be changing</a:t>
            </a:r>
          </a:p>
          <a:p>
            <a:pPr marL="257175" indent="-257175">
              <a:lnSpc>
                <a:spcPct val="107000"/>
              </a:lnSpc>
              <a:spcBef>
                <a:spcPts val="1500"/>
              </a:spcBef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/>
                <a:sym typeface="Calibri"/>
              </a:rPr>
              <a:t>Time constraints delayed work on our third recommendation - to identify best practices in addressing the needs of </a:t>
            </a:r>
            <a:r>
              <a:rPr lang="en-US" sz="2000" dirty="0">
                <a:latin typeface="Calibri" panose="020F0502020204030204" pitchFamily="34" charset="0"/>
                <a:ea typeface="Calibri"/>
                <a:cs typeface="Calibri"/>
                <a:sym typeface="Calibri"/>
              </a:rPr>
              <a:t>unaccompanied or unsupported individuals diagnosed with dementia</a:t>
            </a:r>
          </a:p>
          <a:p>
            <a:pPr marL="0" marR="0" lvl="0" indent="0" algn="l" rtl="0">
              <a:lnSpc>
                <a:spcPct val="107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Solutions/Potential Strategies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marR="0" lvl="0" indent="-214313" algn="l" rtl="0">
              <a:lnSpc>
                <a:spcPct val="107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Team members will have individual conversations with PCPs</a:t>
            </a:r>
          </a:p>
          <a:p>
            <a:pPr marL="214313" marR="0" lvl="0" indent="-214313" algn="l" rtl="0">
              <a:lnSpc>
                <a:spcPct val="107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Direct people to Alzheimer’s Association and MassOptions</a:t>
            </a:r>
          </a:p>
          <a:p>
            <a:pPr marL="230188" lvl="0" indent="-230188" algn="l" rtl="0">
              <a:lnSpc>
                <a:spcPct val="107000"/>
              </a:lnSpc>
              <a:spcBef>
                <a:spcPts val="150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Create a digital version of “next steps after diagnosis” document with links to local resources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marR="0" lvl="0" indent="-100013" algn="l" rtl="0">
              <a:lnSpc>
                <a:spcPct val="107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332" name="Google Shape;332;p12" descr="Compass Clip Art at Clker.com - vector clip art online, royalty free &amp;  public domai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195"/>
            <a:ext cx="1147354" cy="90620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" name="Google Shape;337;p13" descr="Free Discussion Clip Art with No Background - ClipartKe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" y="0"/>
            <a:ext cx="1143002" cy="919706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38" name="Google Shape;338;p13"/>
          <p:cNvSpPr txBox="1">
            <a:spLocks noGrp="1"/>
          </p:cNvSpPr>
          <p:nvPr>
            <p:ph type="title"/>
          </p:nvPr>
        </p:nvSpPr>
        <p:spPr>
          <a:xfrm>
            <a:off x="1143000" y="59803"/>
            <a:ext cx="4953953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400"/>
              <a:buFont typeface="Arial"/>
              <a:buNone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Services Navigation </a:t>
            </a:r>
            <a:br>
              <a:rPr lang="en-US" sz="2300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Discussion </a:t>
            </a:r>
            <a:r>
              <a:rPr lang="en-US" sz="2300" i="1" dirty="0">
                <a:latin typeface="Arial"/>
                <a:ea typeface="Arial"/>
                <a:cs typeface="Arial"/>
                <a:sym typeface="Arial"/>
              </a:rPr>
              <a:t>(15 min)</a:t>
            </a:r>
            <a:endParaRPr sz="2300" i="1" dirty="0"/>
          </a:p>
        </p:txBody>
      </p:sp>
      <p:sp>
        <p:nvSpPr>
          <p:cNvPr id="339" name="Google Shape;339;p13"/>
          <p:cNvSpPr txBox="1"/>
          <p:nvPr/>
        </p:nvSpPr>
        <p:spPr>
          <a:xfrm>
            <a:off x="618300" y="1371600"/>
            <a:ext cx="7839900" cy="2786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Questions</a:t>
            </a:r>
            <a:endParaRPr b="1" dirty="0"/>
          </a:p>
          <a:p>
            <a:pPr marL="914400" marR="0" lvl="0" indent="-457200" algn="l" rtl="0">
              <a:lnSpc>
                <a:spcPct val="107000"/>
              </a:lnSpc>
              <a:spcBef>
                <a:spcPts val="14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How can we best reach PCPs?</a:t>
            </a:r>
            <a:endParaRPr sz="20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914400" marR="0" lvl="0" indent="-457200" algn="l" rtl="0">
              <a:lnSpc>
                <a:spcPct val="107000"/>
              </a:lnSpc>
              <a:spcBef>
                <a:spcPts val="14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Do you know of any best practices or guidance for providers around addressing the needs of unaccompanied and/or unsupported individuals diagnosed with dementia?</a:t>
            </a:r>
            <a:endParaRPr sz="20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1400"/>
              </a:spcBef>
              <a:spcAft>
                <a:spcPts val="1400"/>
              </a:spcAft>
              <a:buNone/>
            </a:pPr>
            <a:endParaRPr sz="2000" dirty="0">
              <a:solidFill>
                <a:schemeClr val="dk1"/>
              </a:solidFill>
              <a:highlight>
                <a:srgbClr val="FFFF00"/>
              </a:highlight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382000" cy="427501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8000"/>
              </a:lnSpc>
              <a:spcAft>
                <a:spcPts val="2000"/>
              </a:spcAft>
              <a:buClr>
                <a:srgbClr val="000000"/>
              </a:buClr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Updates &amp; Discussion </a:t>
            </a:r>
          </a:p>
          <a:p>
            <a:pPr marL="796925" indent="-457200">
              <a:lnSpc>
                <a:spcPct val="108000"/>
              </a:lnSpc>
              <a:spcAft>
                <a:spcPts val="200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of Care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(M. Brennan &amp; L. Pellegrini)</a:t>
            </a:r>
          </a:p>
          <a:p>
            <a:pPr marL="796925" lvl="1" indent="-457200">
              <a:lnSpc>
                <a:spcPct val="108000"/>
              </a:lnSpc>
              <a:spcAft>
                <a:spcPts val="2000"/>
              </a:spcAft>
              <a:buClr>
                <a:srgbClr val="000000"/>
              </a:buClr>
              <a:buFont typeface="+mj-lt"/>
              <a:buAutoNum type="arabicPeriod" startAt="2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Caregiver Support &amp; Public Awareness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(B. Meehan &amp; H.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Montesino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796925" lvl="1" indent="-457200">
              <a:lnSpc>
                <a:spcPct val="108000"/>
              </a:lnSpc>
              <a:spcAft>
                <a:spcPts val="2000"/>
              </a:spcAft>
              <a:buClr>
                <a:srgbClr val="000000"/>
              </a:buClr>
              <a:buFont typeface="+mj-lt"/>
              <a:buAutoNum type="arabicPeriod" startAt="2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 Infrastructure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(E. Chen)</a:t>
            </a:r>
          </a:p>
          <a:p>
            <a:pPr marL="796925" lvl="1" indent="-457200">
              <a:lnSpc>
                <a:spcPct val="108000"/>
              </a:lnSpc>
              <a:spcAft>
                <a:spcPts val="2000"/>
              </a:spcAft>
              <a:buClr>
                <a:srgbClr val="000000"/>
              </a:buClr>
              <a:buFont typeface="+mj-lt"/>
              <a:buAutoNum type="arabicPeriod" startAt="2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(E. Chen for A. Budson in absentia) </a:t>
            </a:r>
          </a:p>
          <a:p>
            <a:pPr marL="796925" lvl="1" indent="-457200">
              <a:lnSpc>
                <a:spcPct val="108000"/>
              </a:lnSpc>
              <a:spcAft>
                <a:spcPts val="2000"/>
              </a:spcAft>
              <a:buClr>
                <a:srgbClr val="000000"/>
              </a:buClr>
              <a:buFont typeface="+mj-lt"/>
              <a:buAutoNum type="arabicPeriod" startAt="2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 Health Infrastructure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(J. Dave and J. Lavery)</a:t>
            </a:r>
          </a:p>
          <a:p>
            <a:pPr marL="796925" lvl="1" indent="-457200">
              <a:lnSpc>
                <a:spcPct val="108000"/>
              </a:lnSpc>
              <a:spcAft>
                <a:spcPts val="2000"/>
              </a:spcAft>
              <a:buClr>
                <a:srgbClr val="000000"/>
              </a:buClr>
              <a:buFont typeface="+mj-lt"/>
              <a:buAutoNum type="arabicPeriod" startAt="2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Equitable Access &amp; Care Workstream: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Equity &amp; Inclusion Consultancy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(E. Chen for J. Jackson in absentia)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227295"/>
            <a:ext cx="7696200" cy="472772"/>
          </a:xfrm>
        </p:spPr>
        <p:txBody>
          <a:bodyPr/>
          <a:lstStyle/>
          <a:p>
            <a:b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Council Member Roundtable (35 min)</a:t>
            </a:r>
            <a:endParaRPr lang="en-US" sz="2500" dirty="0"/>
          </a:p>
        </p:txBody>
      </p:sp>
      <p:pic>
        <p:nvPicPr>
          <p:cNvPr id="1028" name="Picture 4" descr="717 Round Table Discussion Stock Photos, Pictures &amp;amp; Royalty-Free Images -  iStock">
            <a:extLst>
              <a:ext uri="{FF2B5EF4-FFF2-40B4-BE49-F238E27FC236}">
                <a16:creationId xmlns:a16="http://schemas.microsoft.com/office/drawing/2014/main" id="{37EEC52D-29C7-4F5F-8EDB-84A2C6305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" y="12963"/>
            <a:ext cx="916139" cy="90143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39654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F837C-A565-4B60-8FED-BBBC7DCDA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724A-F886-456B-9C84-A19AC6410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marL="0" indent="0">
              <a:spcAft>
                <a:spcPts val="2500"/>
              </a:spcAft>
              <a:buNone/>
            </a:pPr>
            <a:r>
              <a:rPr lang="en-US" sz="2400" dirty="0"/>
              <a:t>Next Council Meeting – December 7, 2021, 3:00 to 5:00 pm</a:t>
            </a:r>
          </a:p>
          <a:p>
            <a:pPr marL="187325" lvl="1" indent="0">
              <a:spcAft>
                <a:spcPts val="1800"/>
              </a:spcAft>
              <a:buNone/>
            </a:pPr>
            <a:r>
              <a:rPr lang="en-US" sz="1800" b="0" dirty="0"/>
              <a:t>1. </a:t>
            </a:r>
            <a:r>
              <a:rPr lang="en-US" sz="2000" b="0" dirty="0"/>
              <a:t>Presentation and Discussion on the Physical Infrastructure Workstream</a:t>
            </a:r>
          </a:p>
          <a:p>
            <a:pPr marL="187325" lvl="1" indent="0">
              <a:buClrTx/>
              <a:buSzPct val="100000"/>
              <a:buNone/>
            </a:pPr>
            <a:r>
              <a:rPr lang="en-US" sz="2000" b="0" dirty="0"/>
              <a:t>2. Council Member Roundtable: Updates &amp; Discussion</a:t>
            </a:r>
          </a:p>
        </p:txBody>
      </p:sp>
    </p:spTree>
    <p:extLst>
      <p:ext uri="{BB962C8B-B14F-4D97-AF65-F5344CB8AC3E}">
        <p14:creationId xmlns:p14="http://schemas.microsoft.com/office/powerpoint/2010/main" val="30855354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8734" y="1447800"/>
            <a:ext cx="7162800" cy="322139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87338" marR="0" lvl="0" indent="-287338">
              <a:spcAft>
                <a:spcPts val="200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Welcome, Meeting Logistics, Introductions (10 min)</a:t>
            </a:r>
          </a:p>
          <a:p>
            <a:pPr marL="227013" marR="0" lvl="0" indent="-227013">
              <a:spcAft>
                <a:spcPts val="200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Diagnosis &amp; Services Navigation Workstream (50 min)</a:t>
            </a:r>
          </a:p>
          <a:p>
            <a:pPr marL="574675" lvl="2" indent="-287338">
              <a:spcAft>
                <a:spcPts val="2000"/>
              </a:spcAft>
              <a:buClr>
                <a:srgbClr val="000000"/>
              </a:buClr>
              <a:buFont typeface="+mj-lt"/>
              <a:buAutoNum type="alphaLcParenR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Diagnosis Implementation Team (25 min)</a:t>
            </a:r>
          </a:p>
          <a:p>
            <a:pPr marL="574675" lvl="2" indent="-287338">
              <a:spcAft>
                <a:spcPts val="2000"/>
              </a:spcAft>
              <a:buClr>
                <a:srgbClr val="000000"/>
              </a:buClr>
              <a:buFont typeface="+mj-lt"/>
              <a:buAutoNum type="alphaLcParenR" startAt="2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Services Navigation Implementation Team (25 min)</a:t>
            </a:r>
          </a:p>
          <a:p>
            <a:pPr marL="339725" marR="0" lvl="0" indent="-339725">
              <a:spcAft>
                <a:spcPts val="2000"/>
              </a:spcAft>
              <a:buClr>
                <a:srgbClr val="000000"/>
              </a:buClr>
              <a:buFont typeface="+mj-lt"/>
              <a:buAutoNum type="arabicPeriod" startAt="3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Council Member Roundtable: Updates &amp; Discussion (35 min)</a:t>
            </a:r>
          </a:p>
          <a:p>
            <a:pPr marL="339725" marR="0" indent="-339725">
              <a:spcAft>
                <a:spcPts val="2000"/>
              </a:spcAft>
              <a:buFont typeface="+mj-lt"/>
              <a:buAutoNum type="arabicPeriod" startAt="4"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Closing Remarks and Final Roll Call (10 min)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8734" y="304800"/>
            <a:ext cx="7696200" cy="472772"/>
          </a:xfrm>
        </p:spPr>
        <p:txBody>
          <a:bodyPr/>
          <a:lstStyle/>
          <a:p>
            <a:r>
              <a:rPr lang="en-US" sz="2500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1119327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"/>
          <p:cNvSpPr/>
          <p:nvPr/>
        </p:nvSpPr>
        <p:spPr>
          <a:xfrm>
            <a:off x="-35664" y="0"/>
            <a:ext cx="9179664" cy="1966215"/>
          </a:xfrm>
          <a:prstGeom prst="rect">
            <a:avLst/>
          </a:prstGeom>
          <a:solidFill>
            <a:srgbClr val="003366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"/>
          <p:cNvSpPr/>
          <p:nvPr/>
        </p:nvSpPr>
        <p:spPr>
          <a:xfrm>
            <a:off x="35664" y="457200"/>
            <a:ext cx="7777373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000" tIns="32000" rIns="64000" bIns="32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Alzheimer’s Advisory Council</a:t>
            </a:r>
            <a:endParaRPr dirty="0"/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Moving from Planning to Action, 2021</a:t>
            </a:r>
            <a:endParaRPr dirty="0"/>
          </a:p>
          <a:p>
            <a:pPr marL="0" marR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 sz="28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180" name="Google Shape;18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73424" y="173965"/>
            <a:ext cx="1550554" cy="1608471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1"/>
          <p:cNvSpPr txBox="1"/>
          <p:nvPr/>
        </p:nvSpPr>
        <p:spPr>
          <a:xfrm>
            <a:off x="370736" y="2296338"/>
            <a:ext cx="8253242" cy="2174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 b="1" i="0" u="none" strike="noStrike" cap="none" dirty="0">
              <a:solidFill>
                <a:srgbClr val="00359E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i="0" u="none" strike="noStrike" cap="none" dirty="0">
                <a:solidFill>
                  <a:srgbClr val="00359E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Workstream: Diagnosis &amp; Services Navigation</a:t>
            </a:r>
            <a:endParaRPr sz="2500" b="1" i="0" u="none" strike="noStrike" cap="none" dirty="0">
              <a:solidFill>
                <a:srgbClr val="00359E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00359E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Implementation of Recommendations - Status and Discussion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 dirty="0">
              <a:solidFill>
                <a:srgbClr val="00359E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00359E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September 1, 2021</a:t>
            </a:r>
            <a:endParaRPr sz="2000" b="1" i="0" u="none" strike="noStrike" cap="none" dirty="0">
              <a:solidFill>
                <a:srgbClr val="003366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"/>
          <p:cNvSpPr/>
          <p:nvPr/>
        </p:nvSpPr>
        <p:spPr>
          <a:xfrm>
            <a:off x="4406900" y="6471593"/>
            <a:ext cx="368300" cy="2308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8/25/2021</a:t>
            </a:r>
            <a:endParaRPr dirty="0"/>
          </a:p>
        </p:txBody>
      </p:sp>
      <p:sp>
        <p:nvSpPr>
          <p:cNvPr id="184" name="Google Shape;184;p1"/>
          <p:cNvSpPr txBox="1"/>
          <p:nvPr/>
        </p:nvSpPr>
        <p:spPr>
          <a:xfrm>
            <a:off x="619763" y="4955233"/>
            <a:ext cx="415543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800"/>
              <a:buFont typeface="Noto Sans Symbols"/>
              <a:buNone/>
            </a:pPr>
            <a:r>
              <a:rPr lang="en-US" sz="1800" b="1" i="0" u="sng" strike="noStrike" cap="none" dirty="0">
                <a:solidFill>
                  <a:srgbClr val="003366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Workstream Leads</a:t>
            </a:r>
            <a:endParaRPr sz="1800" b="1" i="0" u="none" strike="noStrike" cap="none" dirty="0">
              <a:solidFill>
                <a:srgbClr val="003366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800"/>
              <a:buFont typeface="Noto Sans Symbols"/>
              <a:buNone/>
            </a:pPr>
            <a:r>
              <a:rPr lang="en-US" sz="1800" b="1" i="0" u="none" strike="noStrike" cap="none" dirty="0">
                <a:solidFill>
                  <a:srgbClr val="003366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Representative Tricia Farley-Bouvier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003366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James Wessler</a:t>
            </a:r>
            <a:endParaRPr sz="1600" b="1" dirty="0">
              <a:solidFill>
                <a:srgbClr val="003366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"/>
          <p:cNvSpPr txBox="1">
            <a:spLocks noGrp="1"/>
          </p:cNvSpPr>
          <p:nvPr>
            <p:ph type="title"/>
          </p:nvPr>
        </p:nvSpPr>
        <p:spPr>
          <a:xfrm>
            <a:off x="1066800" y="229450"/>
            <a:ext cx="6096000" cy="426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/>
              <a:t>Implementation Team Members</a:t>
            </a:r>
            <a:endParaRPr dirty="0"/>
          </a:p>
        </p:txBody>
      </p:sp>
      <p:sp>
        <p:nvSpPr>
          <p:cNvPr id="190" name="Google Shape;190;p2"/>
          <p:cNvSpPr txBox="1">
            <a:spLocks noGrp="1"/>
          </p:cNvSpPr>
          <p:nvPr>
            <p:ph type="body" idx="1"/>
          </p:nvPr>
        </p:nvSpPr>
        <p:spPr>
          <a:xfrm>
            <a:off x="360220" y="1405433"/>
            <a:ext cx="2939472" cy="5187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6025" rIns="45700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1" i="0" u="none" strike="noStrike" dirty="0">
                <a:solidFill>
                  <a:srgbClr val="7030A0"/>
                </a:solidFill>
              </a:rPr>
              <a:t>Representative Tricia Farley-Bouvier </a:t>
            </a:r>
            <a:endParaRPr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1" i="0" u="none" strike="noStrike" dirty="0">
                <a:solidFill>
                  <a:srgbClr val="7030A0"/>
                </a:solidFill>
              </a:rPr>
              <a:t>(Workstream Co-lead)</a:t>
            </a:r>
            <a:endParaRPr sz="1200" b="0" i="0" u="none" strike="noStrike" dirty="0">
              <a:solidFill>
                <a:srgbClr val="7030A0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i="0" u="none" strike="noStrike" dirty="0">
                <a:solidFill>
                  <a:srgbClr val="000000"/>
                </a:solidFill>
              </a:rPr>
              <a:t>Council Member</a:t>
            </a:r>
            <a:endParaRPr sz="1200" i="0" u="none" strike="noStrike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sz="1200" b="1" i="0" u="none" strike="noStrike" dirty="0">
              <a:solidFill>
                <a:srgbClr val="0033CC"/>
              </a:solidFill>
            </a:endParaRPr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1" i="0" u="none" strike="noStrike" dirty="0">
                <a:solidFill>
                  <a:srgbClr val="0033CC"/>
                </a:solidFill>
              </a:rPr>
              <a:t>James Wessler</a:t>
            </a:r>
            <a:endParaRPr sz="1200" b="1" i="0" u="none" strike="noStrike" dirty="0">
              <a:solidFill>
                <a:srgbClr val="0033CC"/>
              </a:solidFill>
            </a:endParaRPr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i="0" u="none" strike="noStrike" dirty="0">
                <a:solidFill>
                  <a:srgbClr val="0033CC"/>
                </a:solidFill>
              </a:rPr>
              <a:t>(Workstream Co-lead)</a:t>
            </a:r>
            <a:endParaRPr sz="1200" i="0" u="none" strike="noStrike" dirty="0">
              <a:solidFill>
                <a:srgbClr val="0033CC"/>
              </a:solidFill>
            </a:endParaRPr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i="0" u="none" strike="noStrike" dirty="0">
                <a:solidFill>
                  <a:srgbClr val="000000"/>
                </a:solidFill>
              </a:rPr>
              <a:t>Council Member</a:t>
            </a:r>
            <a:endParaRPr sz="1200" i="0" u="none" strike="noStrike" dirty="0"/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</a:rPr>
              <a:t>Chief Executive Officer, Alzheimer's Association, </a:t>
            </a:r>
            <a:endParaRPr sz="1200" b="0" i="0" u="none" strike="noStrike" dirty="0"/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</a:rPr>
              <a:t>MA/NH Chapter </a:t>
            </a:r>
            <a:endParaRPr sz="1200" b="0" i="0" u="none" strike="noStrike" dirty="0"/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</a:rPr>
              <a:t>and New England Regional Leader</a:t>
            </a:r>
            <a:endParaRPr sz="1200" dirty="0"/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sz="1200" i="0" u="none" strike="noStrike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0033CC"/>
                </a:solidFill>
              </a:rPr>
              <a:t>Kathryn C. Burns, MHA</a:t>
            </a:r>
            <a:endParaRPr sz="1200" dirty="0"/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</a:rPr>
              <a:t>Chief Executive Officer</a:t>
            </a:r>
            <a:endParaRPr sz="1200" b="0" i="0" u="none" strike="noStrike" dirty="0"/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</a:rPr>
              <a:t>Greater Lynn Senior Services, Inc.</a:t>
            </a:r>
            <a:endParaRPr sz="1200" dirty="0"/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sz="1200" b="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0033CC"/>
                </a:solidFill>
              </a:rPr>
              <a:t>Hollis D. Day, MD, MS</a:t>
            </a:r>
            <a:endParaRPr sz="1200" dirty="0"/>
          </a:p>
          <a:p>
            <a:pPr marL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dirty="0">
                <a:solidFill>
                  <a:srgbClr val="191C1D"/>
                </a:solidFill>
                <a:effectLst/>
                <a:latin typeface="Avenir"/>
              </a:rPr>
              <a:t>Chief of Geriatric Medicine, Boston</a:t>
            </a:r>
          </a:p>
          <a:p>
            <a:pPr marL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dirty="0">
                <a:solidFill>
                  <a:srgbClr val="191C1D"/>
                </a:solidFill>
                <a:effectLst/>
                <a:latin typeface="Avenir"/>
              </a:rPr>
              <a:t>Medical Center and Associate Professor of Medicine, Boston University School of Medicine</a:t>
            </a:r>
          </a:p>
          <a:p>
            <a:pPr marL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lang="en-US" sz="1200" b="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sz="1200" dirty="0"/>
          </a:p>
          <a:p>
            <a:pPr marL="0" indent="0">
              <a:lnSpc>
                <a:spcPct val="109090"/>
              </a:lnSpc>
              <a:buSzPts val="880"/>
              <a:buNone/>
            </a:pPr>
            <a:endParaRPr sz="1200" b="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endParaRPr sz="1200" b="0" dirty="0">
              <a:solidFill>
                <a:srgbClr val="000000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endParaRPr sz="1200" dirty="0">
              <a:solidFill>
                <a:srgbClr val="0033CC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960"/>
              <a:buNone/>
            </a:pPr>
            <a:endParaRPr sz="1200" b="0" dirty="0">
              <a:solidFill>
                <a:srgbClr val="000000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1120"/>
              <a:buNone/>
            </a:pPr>
            <a:endParaRPr sz="1400" b="0" i="0" u="none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dirty="0"/>
          </a:p>
        </p:txBody>
      </p:sp>
      <p:sp>
        <p:nvSpPr>
          <p:cNvPr id="191" name="Google Shape;191;p2"/>
          <p:cNvSpPr txBox="1">
            <a:spLocks noGrp="1"/>
          </p:cNvSpPr>
          <p:nvPr>
            <p:ph type="body" idx="2"/>
          </p:nvPr>
        </p:nvSpPr>
        <p:spPr>
          <a:xfrm>
            <a:off x="3061331" y="1348588"/>
            <a:ext cx="2870199" cy="504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6025" rIns="45700" bIns="46025" anchor="t" anchorCtr="0">
            <a:noAutofit/>
          </a:bodyPr>
          <a:lstStyle/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0033CC"/>
                </a:solidFill>
              </a:rPr>
              <a:t>James Lavery</a:t>
            </a:r>
            <a:endParaRPr lang="en-US" sz="1200" dirty="0"/>
          </a:p>
          <a:p>
            <a:pPr marL="0" marR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000000"/>
                </a:solidFill>
              </a:rPr>
              <a:t>Council Member</a:t>
            </a:r>
            <a:endParaRPr lang="en-US" sz="1200" dirty="0"/>
          </a:p>
          <a:p>
            <a:pPr marL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</a:rPr>
              <a:t>Director, Bureau of Health Professions Licensure </a:t>
            </a:r>
            <a:endParaRPr lang="en-US" sz="1200" dirty="0"/>
          </a:p>
          <a:p>
            <a:pPr marL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</a:rPr>
              <a:t>Massachusetts Department of Public Health</a:t>
            </a:r>
            <a:endParaRPr lang="en-US" sz="1200" dirty="0"/>
          </a:p>
          <a:p>
            <a:pPr marL="0" indent="0">
              <a:lnSpc>
                <a:spcPct val="109090"/>
              </a:lnSpc>
              <a:spcAft>
                <a:spcPts val="0"/>
              </a:spcAft>
              <a:buSzPts val="880"/>
              <a:buNone/>
            </a:pPr>
            <a:endParaRPr lang="en-US" sz="1200" dirty="0">
              <a:solidFill>
                <a:srgbClr val="0033CC"/>
              </a:solidFill>
            </a:endParaRPr>
          </a:p>
          <a:p>
            <a:pPr marL="0" indent="0">
              <a:lnSpc>
                <a:spcPct val="109090"/>
              </a:lnSpc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0033CC"/>
                </a:solidFill>
              </a:rPr>
              <a:t>Liz McCarthy</a:t>
            </a:r>
          </a:p>
          <a:p>
            <a:pPr marL="0" indent="0">
              <a:lnSpc>
                <a:spcPct val="109090"/>
              </a:lnSpc>
              <a:spcAft>
                <a:spcPts val="0"/>
              </a:spcAft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</a:rPr>
              <a:t>Health Systems Director</a:t>
            </a:r>
          </a:p>
          <a:p>
            <a:pPr marL="0" indent="0">
              <a:lnSpc>
                <a:spcPct val="109090"/>
              </a:lnSpc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</a:rPr>
              <a:t>Alzheimer’s Association, New England Region</a:t>
            </a:r>
          </a:p>
          <a:p>
            <a:pPr marL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7030A0"/>
                </a:solidFill>
              </a:rPr>
              <a:t>Ellen M McDonough</a:t>
            </a:r>
            <a:endParaRPr lang="en-US" sz="1200" dirty="0"/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</a:rPr>
              <a:t>Former Director of Clinical Services  </a:t>
            </a:r>
            <a:endParaRPr lang="en-US" sz="1200" b="0" i="0" u="none" strike="noStrike" dirty="0"/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</a:rPr>
              <a:t>Elder Services of Cape Cod &amp; the Islands </a:t>
            </a:r>
            <a:endParaRPr 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lang="en-US" sz="1200" dirty="0">
              <a:solidFill>
                <a:srgbClr val="7030A0"/>
              </a:solidFill>
            </a:endParaRPr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7030A0"/>
                </a:solidFill>
              </a:rPr>
              <a:t>Nicole McGurin, MS, CDP</a:t>
            </a:r>
            <a:endParaRPr sz="1200" dirty="0"/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</a:rPr>
              <a:t>Family Services Director</a:t>
            </a:r>
            <a:endParaRPr sz="1200" b="0" i="0" u="none" strike="noStrike" dirty="0"/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</a:rPr>
              <a:t>Alzheimer's Association, MA/NH Chapter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lang="en-US" sz="1200" b="0" i="0" u="none" strike="noStrike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7030A0"/>
                </a:solidFill>
              </a:rPr>
              <a:t>Molly Purdue, PhD</a:t>
            </a:r>
            <a:endParaRPr lang="en-US" sz="1200" dirty="0"/>
          </a:p>
          <a:p>
            <a:pPr marL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</a:rPr>
              <a:t>Executive Director</a:t>
            </a:r>
            <a:endParaRPr lang="en-US" sz="1200" dirty="0"/>
          </a:p>
          <a:p>
            <a:pPr marL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</a:rPr>
              <a:t>Cape Cod Alzheimer's Family Support Center</a:t>
            </a:r>
            <a:endParaRPr lang="en-US" sz="1200" dirty="0"/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sz="500" b="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sz="500" b="0" dirty="0">
              <a:solidFill>
                <a:srgbClr val="000000"/>
              </a:solidFill>
            </a:endParaRPr>
          </a:p>
        </p:txBody>
      </p:sp>
      <p:sp>
        <p:nvSpPr>
          <p:cNvPr id="192" name="Google Shape;192;p2"/>
          <p:cNvSpPr txBox="1"/>
          <p:nvPr/>
        </p:nvSpPr>
        <p:spPr>
          <a:xfrm>
            <a:off x="762000" y="951345"/>
            <a:ext cx="7344591" cy="343301"/>
          </a:xfrm>
          <a:prstGeom prst="rect">
            <a:avLst/>
          </a:prstGeom>
          <a:noFill/>
          <a:ln w="28575" cap="flat" cmpd="sng">
            <a:solidFill>
              <a:srgbClr val="DEA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6025" rIns="45700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960"/>
              <a:buFont typeface="Noto Sans Symbols"/>
              <a:buNone/>
            </a:pPr>
            <a:endParaRPr sz="1200" b="1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960"/>
              <a:buFont typeface="Noto Sans Symbols"/>
              <a:buNone/>
            </a:pPr>
            <a:endParaRPr sz="1200" b="1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960"/>
              <a:buFont typeface="Noto Sans Symbols"/>
              <a:buNone/>
            </a:pPr>
            <a:endParaRPr sz="1200" b="1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960"/>
              <a:buFont typeface="Noto Sans Symbols"/>
              <a:buNone/>
            </a:pPr>
            <a:endParaRPr sz="1200" b="1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560"/>
              <a:buFont typeface="Noto Sans Symbols"/>
              <a:buNone/>
            </a:pPr>
            <a:endParaRPr sz="700" b="1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960"/>
              <a:buFont typeface="Noto Sans Symbols"/>
              <a:buNone/>
            </a:pPr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LEGEND: </a:t>
            </a:r>
            <a:r>
              <a:rPr lang="en-US" sz="1200" b="1" dirty="0">
                <a:solidFill>
                  <a:srgbClr val="0033CC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Blue - Diagnosis Implementation Team </a:t>
            </a:r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| </a:t>
            </a:r>
            <a:r>
              <a:rPr lang="en-US" sz="1200" b="1" dirty="0">
                <a:solidFill>
                  <a:srgbClr val="7030A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Purple - Services Navigation Implementation Team</a:t>
            </a:r>
            <a:endParaRPr sz="1200" b="1" dirty="0">
              <a:solidFill>
                <a:srgbClr val="0033CC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960"/>
              <a:buFont typeface="Noto Sans Symbols"/>
              <a:buNone/>
            </a:pPr>
            <a:endParaRPr sz="1200" b="0" dirty="0">
              <a:solidFill>
                <a:srgbClr val="0033CC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800"/>
              <a:buFont typeface="Noto Sans Symbols"/>
              <a:buNone/>
            </a:pPr>
            <a:r>
              <a:rPr lang="en-US" sz="1000" b="1" dirty="0">
                <a:solidFill>
                  <a:srgbClr val="003366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 </a:t>
            </a:r>
            <a:endParaRPr lang="en-US" dirty="0"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ts val="800"/>
              <a:buFont typeface="Noto Sans Symbols"/>
              <a:buNone/>
            </a:pPr>
            <a:endParaRPr sz="500" b="0" dirty="0">
              <a:solidFill>
                <a:srgbClr val="003366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800"/>
              <a:buFont typeface="Noto Sans Symbols"/>
              <a:buNone/>
            </a:pPr>
            <a:endParaRPr sz="500" b="1" dirty="0">
              <a:solidFill>
                <a:srgbClr val="003366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91;p2">
            <a:extLst>
              <a:ext uri="{FF2B5EF4-FFF2-40B4-BE49-F238E27FC236}">
                <a16:creationId xmlns:a16="http://schemas.microsoft.com/office/drawing/2014/main" id="{97FE9988-D420-4231-86DA-EB473533A05B}"/>
              </a:ext>
            </a:extLst>
          </p:cNvPr>
          <p:cNvSpPr txBox="1">
            <a:spLocks/>
          </p:cNvSpPr>
          <p:nvPr/>
        </p:nvSpPr>
        <p:spPr>
          <a:xfrm>
            <a:off x="6094416" y="1294646"/>
            <a:ext cx="2715490" cy="4004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6025" rIns="45700" bIns="46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440"/>
              <a:buFont typeface="Noto Sans Symbols"/>
              <a:buChar char="■"/>
              <a:defRPr sz="1800" b="1" i="0" u="none" strike="noStrike" cap="none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0044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000"/>
              </a:buClr>
              <a:buSzPts val="2070"/>
              <a:buFont typeface="Calibri"/>
              <a:buChar char="•"/>
              <a:defRPr sz="1800" b="1" i="0" u="none" strike="noStrike" cap="none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lphaUcPeriod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800"/>
              <a:buFont typeface="Noto Sans Symbols"/>
              <a:buChar char="⎯"/>
              <a:defRPr sz="1800" b="1" i="0" u="none" strike="noStrike" cap="none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600" b="1" i="0" u="none" strike="noStrike" cap="none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7030A0"/>
                </a:solidFill>
                <a:latin typeface="Calibri" panose="020F0502020204030204" pitchFamily="34" charset="0"/>
              </a:rPr>
              <a:t>Caitlin Roy</a:t>
            </a:r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  <a:latin typeface="Calibri" panose="020F0502020204030204" pitchFamily="34" charset="0"/>
              </a:rPr>
              <a:t>Options Counselor </a:t>
            </a:r>
            <a:endParaRPr lang="en-US" sz="1200" b="0" i="0" u="none" strike="noStrike" dirty="0">
              <a:latin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Aging Services of North Central Massachusetts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lang="en-US" sz="1200" b="0" i="0" u="none" strike="noStrike" dirty="0">
              <a:latin typeface="Calibri" panose="020F0502020204030204" pitchFamily="34" charset="0"/>
            </a:endParaRPr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0033CC"/>
                </a:solidFill>
                <a:latin typeface="Calibri" panose="020F0502020204030204" pitchFamily="34" charset="0"/>
              </a:rPr>
              <a:t>Rebecca Starr, MD, AGSF</a:t>
            </a:r>
            <a:endParaRPr lang="en-US" sz="1200" dirty="0">
              <a:latin typeface="Calibri" panose="020F0502020204030204" pitchFamily="34" charset="0"/>
            </a:endParaRPr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  <a:latin typeface="Calibri" panose="020F0502020204030204" pitchFamily="34" charset="0"/>
              </a:rPr>
              <a:t>Medical Director, Geriatrics</a:t>
            </a:r>
            <a:endParaRPr lang="en-US" sz="1200" b="0" i="0" u="none" strike="noStrike" dirty="0">
              <a:latin typeface="Calibri" panose="020F0502020204030204" pitchFamily="34" charset="0"/>
            </a:endParaRPr>
          </a:p>
          <a:p>
            <a:pPr marL="0" marR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i="0" u="none" strike="noStrike" dirty="0">
                <a:solidFill>
                  <a:srgbClr val="000000"/>
                </a:solidFill>
                <a:latin typeface="Calibri" panose="020F0502020204030204" pitchFamily="34" charset="0"/>
              </a:rPr>
              <a:t>Cooley Dickinson HealthCare</a:t>
            </a:r>
            <a:endParaRPr lang="en-US" sz="1200" dirty="0">
              <a:latin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lang="en-US" sz="1200" b="0" i="0" u="none" strike="noStrik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7030A0"/>
                </a:solidFill>
                <a:latin typeface="Calibri" panose="020F0502020204030204" pitchFamily="34" charset="0"/>
              </a:rPr>
              <a:t>Karyn B. Wylie, MS, LSW</a:t>
            </a:r>
            <a:endParaRPr lang="en-US" sz="1200" dirty="0">
              <a:latin typeface="Calibri" panose="020F0502020204030204" pitchFamily="34" charset="0"/>
            </a:endParaRPr>
          </a:p>
          <a:p>
            <a:pPr marL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MA Aging &amp; Disability Resource Consortia (ADRC) Coordinator</a:t>
            </a:r>
            <a:endParaRPr lang="en-US" sz="1200" dirty="0">
              <a:latin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MA Executive Office of Elder Affairs</a:t>
            </a:r>
            <a:endParaRPr lang="en-US" sz="1200" dirty="0">
              <a:latin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lang="en-US" sz="1200" b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 algn="l" rtl="0">
              <a:lnSpc>
                <a:spcPct val="130909"/>
              </a:lnSpc>
              <a:spcBef>
                <a:spcPts val="0"/>
              </a:spcBef>
              <a:spcAft>
                <a:spcPts val="0"/>
              </a:spcAft>
              <a:buSzPts val="880"/>
              <a:buNone/>
            </a:pPr>
            <a:r>
              <a:rPr lang="en-US" sz="1200" dirty="0">
                <a:solidFill>
                  <a:srgbClr val="0033CC"/>
                </a:solidFill>
                <a:latin typeface="Calibri" panose="020F0502020204030204" pitchFamily="34" charset="0"/>
              </a:rPr>
              <a:t>Hagen Yang, MD</a:t>
            </a:r>
            <a:endParaRPr lang="en-US" sz="1200" dirty="0">
              <a:latin typeface="Calibri" panose="020F0502020204030204" pitchFamily="34" charset="0"/>
            </a:endParaRPr>
          </a:p>
          <a:p>
            <a:pPr marL="0" indent="0">
              <a:lnSpc>
                <a:spcPct val="130909"/>
              </a:lnSpc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Neurologist</a:t>
            </a:r>
          </a:p>
          <a:p>
            <a:pPr marL="0" indent="0">
              <a:lnSpc>
                <a:spcPct val="130909"/>
              </a:lnSpc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Atrius Health</a:t>
            </a:r>
          </a:p>
          <a:p>
            <a:pPr marL="0" indent="0">
              <a:lnSpc>
                <a:spcPct val="130909"/>
              </a:lnSpc>
              <a:buSzPts val="880"/>
              <a:buNone/>
            </a:pPr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Braintree - Harvard Vanguard</a:t>
            </a:r>
            <a:endParaRPr lang="en-US" sz="300" b="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"/>
          <p:cNvSpPr txBox="1">
            <a:spLocks noGrp="1"/>
          </p:cNvSpPr>
          <p:nvPr>
            <p:ph type="title"/>
          </p:nvPr>
        </p:nvSpPr>
        <p:spPr>
          <a:xfrm>
            <a:off x="914400" y="190438"/>
            <a:ext cx="5923280" cy="484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Diagnosis and Services Navigation</a:t>
            </a:r>
            <a:endParaRPr dirty="0"/>
          </a:p>
        </p:txBody>
      </p:sp>
      <p:pic>
        <p:nvPicPr>
          <p:cNvPr id="198" name="Google Shape;198;p3" descr="doctor consoling sad senior male patient - doctor with older patient stock pictures, royalty-free photos &amp; image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997" y="1863322"/>
            <a:ext cx="2378987" cy="1955863"/>
          </a:xfrm>
          <a:prstGeom prst="rect">
            <a:avLst/>
          </a:prstGeom>
          <a:noFill/>
          <a:ln w="19050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grpSp>
        <p:nvGrpSpPr>
          <p:cNvPr id="199" name="Google Shape;199;p3"/>
          <p:cNvGrpSpPr/>
          <p:nvPr/>
        </p:nvGrpSpPr>
        <p:grpSpPr>
          <a:xfrm>
            <a:off x="3046524" y="1844832"/>
            <a:ext cx="5548072" cy="1974353"/>
            <a:chOff x="-90262" y="-230047"/>
            <a:chExt cx="6627962" cy="1298656"/>
          </a:xfrm>
        </p:grpSpPr>
        <p:sp>
          <p:nvSpPr>
            <p:cNvPr id="200" name="Google Shape;200;p3"/>
            <p:cNvSpPr/>
            <p:nvPr/>
          </p:nvSpPr>
          <p:spPr>
            <a:xfrm>
              <a:off x="-90262" y="-230047"/>
              <a:ext cx="6627962" cy="1298656"/>
            </a:xfrm>
            <a:prstGeom prst="roundRect">
              <a:avLst>
                <a:gd name="adj" fmla="val 0"/>
              </a:avLst>
            </a:prstGeom>
            <a:solidFill>
              <a:schemeClr val="lt1"/>
            </a:solidFill>
            <a:ln w="25400" cap="flat" cmpd="sng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182875" tIns="91425" rIns="182875" bIns="0" anchor="t" anchorCtr="0">
              <a:noAutofit/>
            </a:bodyPr>
            <a:lstStyle/>
            <a:p>
              <a:pPr marL="0" marR="0" lvl="0" indent="0" algn="l" rtl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 dirty="0">
                  <a:solidFill>
                    <a:srgbClr val="000000"/>
                  </a:solidFill>
                  <a:latin typeface="Calibri" panose="020F0502020204030204" pitchFamily="34" charset="0"/>
                  <a:ea typeface="Calibri"/>
                  <a:cs typeface="Calibri"/>
                  <a:sym typeface="Calibri"/>
                </a:rPr>
                <a:t>Recommendation #1 </a:t>
              </a:r>
              <a:r>
                <a:rPr lang="en-US" sz="2000" b="1" dirty="0">
                  <a:solidFill>
                    <a:srgbClr val="0541EB"/>
                  </a:solidFill>
                  <a:latin typeface="Calibri" panose="020F0502020204030204" pitchFamily="34" charset="0"/>
                  <a:ea typeface="Calibri"/>
                  <a:cs typeface="Calibri"/>
                  <a:sym typeface="Calibri"/>
                </a:rPr>
                <a:t>(Diagnosis) </a:t>
              </a:r>
              <a:endParaRPr dirty="0"/>
            </a:p>
            <a:p>
              <a:pPr marL="0" marR="0" lvl="0" indent="0" algn="l" rtl="0">
                <a:lnSpc>
                  <a:spcPct val="107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/>
                  <a:cs typeface="Calibri"/>
                  <a:sym typeface="Calibri"/>
                </a:rPr>
                <a:t>Significantly increase the numbers of undiagnosed or cognitively impaired residents who are diagnosed with dementia and informed of their diagnosis</a:t>
              </a:r>
              <a:endParaRPr sz="20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7000"/>
                </a:lnSpc>
                <a:spcBef>
                  <a:spcPts val="800"/>
                </a:spcBef>
                <a:spcAft>
                  <a:spcPts val="0"/>
                </a:spcAft>
                <a:buNone/>
              </a:pPr>
              <a:r>
                <a:rPr lang="en-US" sz="120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 </a:t>
              </a:r>
              <a:endParaRPr sz="10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01" name="Google Shape;201;p3"/>
            <p:cNvCxnSpPr/>
            <p:nvPr/>
          </p:nvCxnSpPr>
          <p:spPr>
            <a:xfrm>
              <a:off x="74447" y="104856"/>
              <a:ext cx="6372223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02" name="Google Shape;202;p3"/>
          <p:cNvSpPr/>
          <p:nvPr/>
        </p:nvSpPr>
        <p:spPr>
          <a:xfrm>
            <a:off x="3062527" y="4125687"/>
            <a:ext cx="5548072" cy="2166198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 w="25400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82875" tIns="91425" rIns="182875" bIns="0" anchor="t" anchorCtr="0">
            <a:no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Recommendation #2 </a:t>
            </a:r>
            <a:r>
              <a:rPr lang="en-US" sz="2000" b="1" dirty="0">
                <a:solidFill>
                  <a:srgbClr val="0541EB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(Services Navigation)</a:t>
            </a:r>
            <a:endParaRPr dirty="0"/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Ensure that after a dementia diagnosis, individuals and their families have access to comprehensive information and care planning services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0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0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3" name="Google Shape;203;p3" descr="Compass Clip Art at Clker.com - vector clip art online, royalty free &amp;  public domai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80998" y="4125686"/>
            <a:ext cx="2378987" cy="2166199"/>
          </a:xfrm>
          <a:prstGeom prst="rect">
            <a:avLst/>
          </a:prstGeom>
          <a:gradFill>
            <a:gsLst>
              <a:gs pos="0">
                <a:srgbClr val="00AC7B"/>
              </a:gs>
              <a:gs pos="80000">
                <a:srgbClr val="00E2A2"/>
              </a:gs>
              <a:gs pos="100000">
                <a:srgbClr val="00E8A5"/>
              </a:gs>
            </a:gsLst>
            <a:lin ang="16200000" scaled="0"/>
          </a:gra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204" name="Google Shape;204;p3"/>
          <p:cNvCxnSpPr/>
          <p:nvPr/>
        </p:nvCxnSpPr>
        <p:spPr>
          <a:xfrm>
            <a:off x="3197460" y="4114800"/>
            <a:ext cx="5336940" cy="0"/>
          </a:xfrm>
          <a:prstGeom prst="straightConnector1">
            <a:avLst/>
          </a:prstGeom>
          <a:noFill/>
          <a:ln w="127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5" name="Google Shape;205;p3"/>
          <p:cNvSpPr txBox="1"/>
          <p:nvPr/>
        </p:nvSpPr>
        <p:spPr>
          <a:xfrm>
            <a:off x="378817" y="1110545"/>
            <a:ext cx="7197227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None/>
            </a:pPr>
            <a:r>
              <a:rPr lang="en-US" sz="23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As described by the Council in the Alzheimer’s State Plan:</a:t>
            </a:r>
            <a:endParaRPr dirty="0"/>
          </a:p>
        </p:txBody>
      </p:sp>
      <p:cxnSp>
        <p:nvCxnSpPr>
          <p:cNvPr id="11" name="Google Shape;201;p3">
            <a:extLst>
              <a:ext uri="{FF2B5EF4-FFF2-40B4-BE49-F238E27FC236}">
                <a16:creationId xmlns:a16="http://schemas.microsoft.com/office/drawing/2014/main" id="{BD91DBD2-7514-4097-96CE-67836DCD7A6C}"/>
              </a:ext>
            </a:extLst>
          </p:cNvPr>
          <p:cNvCxnSpPr/>
          <p:nvPr/>
        </p:nvCxnSpPr>
        <p:spPr>
          <a:xfrm>
            <a:off x="3184397" y="4593806"/>
            <a:ext cx="5334000" cy="0"/>
          </a:xfrm>
          <a:prstGeom prst="straightConnector1">
            <a:avLst/>
          </a:prstGeom>
          <a:noFill/>
          <a:ln w="127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4"/>
          <p:cNvSpPr txBox="1">
            <a:spLocks noGrp="1"/>
          </p:cNvSpPr>
          <p:nvPr>
            <p:ph type="title"/>
          </p:nvPr>
        </p:nvSpPr>
        <p:spPr>
          <a:xfrm>
            <a:off x="533400" y="152400"/>
            <a:ext cx="6477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1313" lvl="0" indent="-341313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/>
              <a:t>1. Diagnosis</a:t>
            </a:r>
            <a:endParaRPr dirty="0"/>
          </a:p>
        </p:txBody>
      </p:sp>
      <p:sp>
        <p:nvSpPr>
          <p:cNvPr id="211" name="Google Shape;211;p4"/>
          <p:cNvSpPr/>
          <p:nvPr/>
        </p:nvSpPr>
        <p:spPr>
          <a:xfrm>
            <a:off x="4419600" y="1449977"/>
            <a:ext cx="4267200" cy="26670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 w="2857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82875" tIns="91425" rIns="182875" bIns="0" anchor="t" anchorCtr="0">
            <a:no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Recommendation #1 </a:t>
            </a:r>
            <a:r>
              <a:rPr lang="en-US" sz="2000" b="1" dirty="0">
                <a:solidFill>
                  <a:srgbClr val="0541EB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(Diagnosis)</a:t>
            </a:r>
            <a:endParaRPr dirty="0"/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21218A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Team Lead: James Wessler</a:t>
            </a:r>
            <a:endParaRPr sz="2000" b="1" dirty="0">
              <a:solidFill>
                <a:srgbClr val="21218A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/>
                <a:sym typeface="Calibri"/>
              </a:rPr>
              <a:t>Significantly increase the numbers of undiagnosed or cognitively impaired residents who are diagnosed with dementia and informed of their diagnosis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7676DE"/>
              </a:solidFill>
              <a:latin typeface="Calibri" panose="020F0502020204030204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212" name="Google Shape;212;p4" descr="doctor consoling sad senior male patient - doctor with older patient stock pictures, royalty-free photos &amp; image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447800"/>
            <a:ext cx="3810001" cy="2666999"/>
          </a:xfrm>
          <a:prstGeom prst="rect">
            <a:avLst/>
          </a:prstGeom>
          <a:noFill/>
          <a:ln w="2857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213" name="Google Shape;213;p4"/>
          <p:cNvCxnSpPr/>
          <p:nvPr/>
        </p:nvCxnSpPr>
        <p:spPr>
          <a:xfrm>
            <a:off x="4572000" y="1923473"/>
            <a:ext cx="3886200" cy="0"/>
          </a:xfrm>
          <a:prstGeom prst="straightConnector1">
            <a:avLst/>
          </a:prstGeom>
          <a:noFill/>
          <a:ln w="127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214" name="Google Shape;214;p4"/>
          <p:cNvGrpSpPr/>
          <p:nvPr/>
        </p:nvGrpSpPr>
        <p:grpSpPr>
          <a:xfrm>
            <a:off x="1373505" y="4419601"/>
            <a:ext cx="6092188" cy="2036227"/>
            <a:chOff x="1905" y="762001"/>
            <a:chExt cx="6092188" cy="2036227"/>
          </a:xfrm>
        </p:grpSpPr>
        <p:sp>
          <p:nvSpPr>
            <p:cNvPr id="215" name="Google Shape;215;p4"/>
            <p:cNvSpPr/>
            <p:nvPr/>
          </p:nvSpPr>
          <p:spPr>
            <a:xfrm>
              <a:off x="1905" y="762001"/>
              <a:ext cx="1857374" cy="592523"/>
            </a:xfrm>
            <a:prstGeom prst="rect">
              <a:avLst/>
            </a:prstGeom>
            <a:solidFill>
              <a:srgbClr val="3131CB"/>
            </a:solidFill>
            <a:ln w="25400" cap="flat" cmpd="sng">
              <a:solidFill>
                <a:srgbClr val="3131C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" name="Google Shape;216;p4"/>
            <p:cNvSpPr txBox="1"/>
            <p:nvPr/>
          </p:nvSpPr>
          <p:spPr>
            <a:xfrm>
              <a:off x="1905" y="762001"/>
              <a:ext cx="1857374" cy="5925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0900" tIns="69075" rIns="120900" bIns="690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lang="en-US" sz="17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Clinician Toolkit</a:t>
              </a:r>
              <a:endParaRPr dirty="0"/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1905" y="1354530"/>
              <a:ext cx="1857374" cy="1443698"/>
            </a:xfrm>
            <a:prstGeom prst="rect">
              <a:avLst/>
            </a:prstGeom>
            <a:solidFill>
              <a:srgbClr val="CCCCEC">
                <a:alpha val="89803"/>
              </a:srgbClr>
            </a:solidFill>
            <a:ln w="25400" cap="flat" cmpd="sng">
              <a:solidFill>
                <a:srgbClr val="CCCCEC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218;p4"/>
            <p:cNvSpPr txBox="1"/>
            <p:nvPr/>
          </p:nvSpPr>
          <p:spPr>
            <a:xfrm>
              <a:off x="1905" y="1354530"/>
              <a:ext cx="1857374" cy="14436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675" tIns="90675" rIns="120900" bIns="136000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rial"/>
                <a:buChar char="•"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Available online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55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rial"/>
                <a:buChar char="•"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Full complement of resources</a:t>
              </a:r>
              <a:endParaRPr dirty="0"/>
            </a:p>
          </p:txBody>
        </p:sp>
        <p:sp>
          <p:nvSpPr>
            <p:cNvPr id="219" name="Google Shape;219;p4"/>
            <p:cNvSpPr/>
            <p:nvPr/>
          </p:nvSpPr>
          <p:spPr>
            <a:xfrm>
              <a:off x="2119312" y="762001"/>
              <a:ext cx="1857374" cy="592523"/>
            </a:xfrm>
            <a:prstGeom prst="rect">
              <a:avLst/>
            </a:prstGeom>
            <a:solidFill>
              <a:srgbClr val="3131CB"/>
            </a:solidFill>
            <a:ln w="25400" cap="flat" cmpd="sng">
              <a:solidFill>
                <a:srgbClr val="3131C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" name="Google Shape;220;p4"/>
            <p:cNvSpPr txBox="1"/>
            <p:nvPr/>
          </p:nvSpPr>
          <p:spPr>
            <a:xfrm>
              <a:off x="2119312" y="762001"/>
              <a:ext cx="1857374" cy="5925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0900" tIns="69075" rIns="120900" bIns="690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lang="en-US" sz="17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Disclosure to Caregiver(s)</a:t>
              </a:r>
              <a:endParaRPr dirty="0"/>
            </a:p>
          </p:txBody>
        </p:sp>
        <p:sp>
          <p:nvSpPr>
            <p:cNvPr id="221" name="Google Shape;221;p4"/>
            <p:cNvSpPr/>
            <p:nvPr/>
          </p:nvSpPr>
          <p:spPr>
            <a:xfrm>
              <a:off x="2119312" y="1354530"/>
              <a:ext cx="1857374" cy="1443698"/>
            </a:xfrm>
            <a:prstGeom prst="rect">
              <a:avLst/>
            </a:prstGeom>
            <a:solidFill>
              <a:srgbClr val="CCCCEC">
                <a:alpha val="89803"/>
              </a:srgbClr>
            </a:solidFill>
            <a:ln w="25400" cap="flat" cmpd="sng">
              <a:solidFill>
                <a:srgbClr val="CCCCEC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" name="Google Shape;222;p4"/>
            <p:cNvSpPr txBox="1"/>
            <p:nvPr/>
          </p:nvSpPr>
          <p:spPr>
            <a:xfrm>
              <a:off x="2119312" y="1354530"/>
              <a:ext cx="1857374" cy="14436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675" tIns="90675" rIns="120900" bIns="136000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rial"/>
                <a:buChar char="•"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Increase awareness of mandate</a:t>
              </a:r>
              <a:endParaRPr dirty="0"/>
            </a:p>
          </p:txBody>
        </p:sp>
        <p:sp>
          <p:nvSpPr>
            <p:cNvPr id="223" name="Google Shape;223;p4"/>
            <p:cNvSpPr/>
            <p:nvPr/>
          </p:nvSpPr>
          <p:spPr>
            <a:xfrm>
              <a:off x="4236719" y="762001"/>
              <a:ext cx="1857374" cy="592523"/>
            </a:xfrm>
            <a:prstGeom prst="rect">
              <a:avLst/>
            </a:prstGeom>
            <a:solidFill>
              <a:srgbClr val="3131CB"/>
            </a:solidFill>
            <a:ln w="25400" cap="flat" cmpd="sng">
              <a:solidFill>
                <a:srgbClr val="3131C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224;p4"/>
            <p:cNvSpPr txBox="1"/>
            <p:nvPr/>
          </p:nvSpPr>
          <p:spPr>
            <a:xfrm>
              <a:off x="4236719" y="762001"/>
              <a:ext cx="1857374" cy="5925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0900" tIns="69075" rIns="120900" bIns="690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lang="en-US" sz="17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Practice Change in Primary Care</a:t>
              </a:r>
              <a:endParaRPr dirty="0"/>
            </a:p>
          </p:txBody>
        </p:sp>
        <p:sp>
          <p:nvSpPr>
            <p:cNvPr id="225" name="Google Shape;225;p4"/>
            <p:cNvSpPr/>
            <p:nvPr/>
          </p:nvSpPr>
          <p:spPr>
            <a:xfrm>
              <a:off x="4236719" y="1354530"/>
              <a:ext cx="1857374" cy="1443698"/>
            </a:xfrm>
            <a:prstGeom prst="rect">
              <a:avLst/>
            </a:prstGeom>
            <a:solidFill>
              <a:srgbClr val="CCCCEC">
                <a:alpha val="89803"/>
              </a:srgbClr>
            </a:solidFill>
            <a:ln w="25400" cap="flat" cmpd="sng">
              <a:solidFill>
                <a:srgbClr val="CCCCEC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6" name="Google Shape;226;p4"/>
            <p:cNvSpPr txBox="1"/>
            <p:nvPr/>
          </p:nvSpPr>
          <p:spPr>
            <a:xfrm>
              <a:off x="4236719" y="1354530"/>
              <a:ext cx="1857374" cy="14436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675" tIns="90675" rIns="120900" bIns="136000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rial"/>
                <a:buChar char="•"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Pilot implementation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55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rial"/>
                <a:buChar char="•"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Measurement and evaluation</a:t>
              </a:r>
              <a:endParaRPr dirty="0"/>
            </a:p>
            <a:p>
              <a:pPr marL="171450" marR="0" lvl="1" indent="-63500" algn="l" rtl="0">
                <a:lnSpc>
                  <a:spcPct val="90000"/>
                </a:lnSpc>
                <a:spcBef>
                  <a:spcPts val="255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rial"/>
                <a:buNone/>
              </a:pPr>
              <a:endParaRPr sz="17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"/>
          <p:cNvSpPr txBox="1">
            <a:spLocks noGrp="1"/>
          </p:cNvSpPr>
          <p:nvPr>
            <p:ph type="title"/>
          </p:nvPr>
        </p:nvSpPr>
        <p:spPr>
          <a:xfrm>
            <a:off x="1524000" y="105241"/>
            <a:ext cx="3886200" cy="753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400"/>
              <a:buFont typeface="Arial"/>
              <a:buNone/>
            </a:pPr>
            <a:br>
              <a:rPr lang="en-US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Diagnosis </a:t>
            </a:r>
            <a:br>
              <a:rPr lang="en-US" sz="2300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Implementation Status</a:t>
            </a:r>
            <a:endParaRPr sz="2300" dirty="0"/>
          </a:p>
        </p:txBody>
      </p:sp>
      <p:pic>
        <p:nvPicPr>
          <p:cNvPr id="232" name="Google Shape;232;p5" descr="doctor consoling sad senior male patient - doctor with older patient stock pictures, royalty-free photos &amp; image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49680" cy="917685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233" name="Google Shape;233;p5"/>
          <p:cNvGrpSpPr/>
          <p:nvPr/>
        </p:nvGrpSpPr>
        <p:grpSpPr>
          <a:xfrm>
            <a:off x="609600" y="4349958"/>
            <a:ext cx="7010400" cy="2107321"/>
            <a:chOff x="0" y="235158"/>
            <a:chExt cx="7010400" cy="2107321"/>
          </a:xfrm>
        </p:grpSpPr>
        <p:sp>
          <p:nvSpPr>
            <p:cNvPr id="234" name="Google Shape;234;p5"/>
            <p:cNvSpPr/>
            <p:nvPr/>
          </p:nvSpPr>
          <p:spPr>
            <a:xfrm>
              <a:off x="0" y="487760"/>
              <a:ext cx="7010400" cy="403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2B2BB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235;p5"/>
            <p:cNvSpPr/>
            <p:nvPr/>
          </p:nvSpPr>
          <p:spPr>
            <a:xfrm>
              <a:off x="350520" y="235158"/>
              <a:ext cx="4907280" cy="472320"/>
            </a:xfrm>
            <a:prstGeom prst="roundRect">
              <a:avLst>
                <a:gd name="adj" fmla="val 16667"/>
              </a:avLst>
            </a:prstGeom>
            <a:solidFill>
              <a:srgbClr val="2B2BB8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236;p5"/>
            <p:cNvSpPr txBox="1"/>
            <p:nvPr/>
          </p:nvSpPr>
          <p:spPr>
            <a:xfrm>
              <a:off x="373577" y="258215"/>
              <a:ext cx="4861166" cy="4262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5475" tIns="0" rIns="1854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en-US" sz="16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Identify &amp; recruit PCP practice(s) to implement change in diagnostic process</a:t>
              </a:r>
              <a:endParaRPr dirty="0"/>
            </a:p>
          </p:txBody>
        </p:sp>
        <p:sp>
          <p:nvSpPr>
            <p:cNvPr id="237" name="Google Shape;237;p5"/>
            <p:cNvSpPr/>
            <p:nvPr/>
          </p:nvSpPr>
          <p:spPr>
            <a:xfrm>
              <a:off x="0" y="1213519"/>
              <a:ext cx="7010400" cy="403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5C5CD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38;p5"/>
            <p:cNvSpPr/>
            <p:nvPr/>
          </p:nvSpPr>
          <p:spPr>
            <a:xfrm>
              <a:off x="350520" y="977360"/>
              <a:ext cx="4907280" cy="472320"/>
            </a:xfrm>
            <a:prstGeom prst="roundRect">
              <a:avLst>
                <a:gd name="adj" fmla="val 16667"/>
              </a:avLst>
            </a:prstGeom>
            <a:solidFill>
              <a:srgbClr val="5C5CD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39;p5"/>
            <p:cNvSpPr txBox="1"/>
            <p:nvPr/>
          </p:nvSpPr>
          <p:spPr>
            <a:xfrm>
              <a:off x="373577" y="1000417"/>
              <a:ext cx="4861166" cy="4262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5475" tIns="0" rIns="1854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en-US" sz="16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Develop Clinician Toolkit, possibly collaborating with MHA for distribution</a:t>
              </a:r>
              <a:endParaRPr dirty="0"/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0" y="1939279"/>
              <a:ext cx="7010400" cy="403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9898D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350520" y="1703120"/>
              <a:ext cx="4907280" cy="472320"/>
            </a:xfrm>
            <a:prstGeom prst="roundRect">
              <a:avLst>
                <a:gd name="adj" fmla="val 16667"/>
              </a:avLst>
            </a:prstGeom>
            <a:solidFill>
              <a:srgbClr val="9898DC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2" name="Google Shape;242;p5"/>
            <p:cNvSpPr txBox="1"/>
            <p:nvPr/>
          </p:nvSpPr>
          <p:spPr>
            <a:xfrm>
              <a:off x="373577" y="1726177"/>
              <a:ext cx="4861166" cy="4262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5475" tIns="0" rIns="1854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en-US" sz="16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Work with BORIM to drive adoption of diagnosis/treatment plan disclosure requirement </a:t>
              </a:r>
              <a:endParaRPr dirty="0"/>
            </a:p>
          </p:txBody>
        </p:sp>
      </p:grpSp>
      <p:sp>
        <p:nvSpPr>
          <p:cNvPr id="243" name="Google Shape;243;p5"/>
          <p:cNvSpPr txBox="1"/>
          <p:nvPr/>
        </p:nvSpPr>
        <p:spPr>
          <a:xfrm>
            <a:off x="593434" y="3881735"/>
            <a:ext cx="179562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accent2"/>
              </a:buClr>
              <a:buSzPts val="2400"/>
            </a:pPr>
            <a:r>
              <a:rPr lang="en-US" sz="2400" b="1" dirty="0">
                <a:solidFill>
                  <a:schemeClr val="accent2"/>
                </a:solidFill>
                <a:latin typeface="+mj-lt"/>
                <a:sym typeface="Arial Rounded"/>
              </a:rPr>
              <a:t>Next Steps</a:t>
            </a:r>
            <a:endParaRPr sz="24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44" name="Google Shape;244;p5"/>
          <p:cNvSpPr txBox="1"/>
          <p:nvPr/>
        </p:nvSpPr>
        <p:spPr>
          <a:xfrm>
            <a:off x="533400" y="914400"/>
            <a:ext cx="449866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</a:pPr>
            <a:r>
              <a:rPr lang="en-US" sz="2400" b="1" dirty="0">
                <a:solidFill>
                  <a:schemeClr val="accent2"/>
                </a:solidFill>
                <a:latin typeface="+mj-lt"/>
                <a:ea typeface="Arial Rounded"/>
                <a:cs typeface="Arial Rounded"/>
                <a:sym typeface="Arial Rounded"/>
              </a:rPr>
              <a:t>Updates &amp; Accomplishments</a:t>
            </a:r>
            <a:endParaRPr dirty="0">
              <a:latin typeface="+mj-lt"/>
            </a:endParaRPr>
          </a:p>
        </p:txBody>
      </p:sp>
      <p:grpSp>
        <p:nvGrpSpPr>
          <p:cNvPr id="245" name="Google Shape;245;p5"/>
          <p:cNvGrpSpPr/>
          <p:nvPr/>
        </p:nvGrpSpPr>
        <p:grpSpPr>
          <a:xfrm>
            <a:off x="773100" y="1434301"/>
            <a:ext cx="7086600" cy="2389184"/>
            <a:chOff x="0" y="22375"/>
            <a:chExt cx="7086600" cy="2389184"/>
          </a:xfrm>
        </p:grpSpPr>
        <p:sp>
          <p:nvSpPr>
            <p:cNvPr id="246" name="Google Shape;246;p5"/>
            <p:cNvSpPr/>
            <p:nvPr/>
          </p:nvSpPr>
          <p:spPr>
            <a:xfrm>
              <a:off x="0" y="475764"/>
              <a:ext cx="708660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2B2BB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353983" y="22375"/>
              <a:ext cx="4955775" cy="660028"/>
            </a:xfrm>
            <a:prstGeom prst="roundRect">
              <a:avLst>
                <a:gd name="adj" fmla="val 16667"/>
              </a:avLst>
            </a:prstGeom>
            <a:solidFill>
              <a:srgbClr val="2B2BB8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248;p5"/>
            <p:cNvSpPr txBox="1"/>
            <p:nvPr/>
          </p:nvSpPr>
          <p:spPr>
            <a:xfrm>
              <a:off x="386203" y="54595"/>
              <a:ext cx="4891335" cy="5955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7500" tIns="0" rIns="18750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en-US" sz="14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Clinician Toolkit: reviewed existing resources, including assessment tools for low-literacy/IDD populations</a:t>
              </a:r>
              <a:endParaRPr dirty="0"/>
            </a:p>
          </p:txBody>
        </p:sp>
        <p:sp>
          <p:nvSpPr>
            <p:cNvPr id="249" name="Google Shape;249;p5"/>
            <p:cNvSpPr/>
            <p:nvPr/>
          </p:nvSpPr>
          <p:spPr>
            <a:xfrm>
              <a:off x="0" y="1152856"/>
              <a:ext cx="708660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5C5CD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353983" y="904164"/>
              <a:ext cx="4955775" cy="582063"/>
            </a:xfrm>
            <a:prstGeom prst="roundRect">
              <a:avLst>
                <a:gd name="adj" fmla="val 16667"/>
              </a:avLst>
            </a:prstGeom>
            <a:solidFill>
              <a:srgbClr val="5C5CD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251;p5"/>
            <p:cNvSpPr txBox="1"/>
            <p:nvPr/>
          </p:nvSpPr>
          <p:spPr>
            <a:xfrm>
              <a:off x="382397" y="932578"/>
              <a:ext cx="4898947" cy="5252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7500" tIns="0" rIns="18750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en-US" sz="14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Identified pilot in primary care as best method to evaluate practice change</a:t>
              </a:r>
              <a:endParaRPr dirty="0"/>
            </a:p>
          </p:txBody>
        </p:sp>
        <p:sp>
          <p:nvSpPr>
            <p:cNvPr id="252" name="Google Shape;252;p5"/>
            <p:cNvSpPr/>
            <p:nvPr/>
          </p:nvSpPr>
          <p:spPr>
            <a:xfrm>
              <a:off x="0" y="2058759"/>
              <a:ext cx="708660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9898D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" name="Google Shape;253;p5"/>
            <p:cNvSpPr/>
            <p:nvPr/>
          </p:nvSpPr>
          <p:spPr>
            <a:xfrm>
              <a:off x="353983" y="1671937"/>
              <a:ext cx="4955775" cy="557411"/>
            </a:xfrm>
            <a:prstGeom prst="roundRect">
              <a:avLst>
                <a:gd name="adj" fmla="val 16667"/>
              </a:avLst>
            </a:prstGeom>
            <a:solidFill>
              <a:srgbClr val="9898DC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" name="Google Shape;254;p5"/>
            <p:cNvSpPr txBox="1"/>
            <p:nvPr/>
          </p:nvSpPr>
          <p:spPr>
            <a:xfrm>
              <a:off x="381194" y="1699148"/>
              <a:ext cx="4901353" cy="5029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7500" tIns="0" rIns="18750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en-US" sz="14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Collaborated with DPH to inform Health Systems of ACOP deadline extension to 10/1/2022</a:t>
              </a:r>
              <a:endParaRPr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"/>
          <p:cNvSpPr txBox="1">
            <a:spLocks noGrp="1"/>
          </p:cNvSpPr>
          <p:nvPr>
            <p:ph type="title"/>
          </p:nvPr>
        </p:nvSpPr>
        <p:spPr>
          <a:xfrm>
            <a:off x="1371600" y="82324"/>
            <a:ext cx="4457700" cy="753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400"/>
              <a:buFont typeface="Arial"/>
              <a:buNone/>
            </a:pPr>
            <a:br>
              <a:rPr lang="en-US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Diagnosis</a:t>
            </a:r>
            <a:br>
              <a:rPr lang="en-US" sz="2300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Challenges and Solutions</a:t>
            </a:r>
            <a:endParaRPr sz="2300" dirty="0"/>
          </a:p>
        </p:txBody>
      </p:sp>
      <p:pic>
        <p:nvPicPr>
          <p:cNvPr id="260" name="Google Shape;260;p6" descr="doctor consoling sad senior male patient - doctor with older patient stock pictures, royalty-free photos &amp; image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49680" cy="917685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261" name="Google Shape;261;p6"/>
          <p:cNvGrpSpPr/>
          <p:nvPr/>
        </p:nvGrpSpPr>
        <p:grpSpPr>
          <a:xfrm>
            <a:off x="385129" y="2121543"/>
            <a:ext cx="8449940" cy="3605512"/>
            <a:chOff x="4129" y="826143"/>
            <a:chExt cx="8449940" cy="3605512"/>
          </a:xfrm>
        </p:grpSpPr>
        <p:sp>
          <p:nvSpPr>
            <p:cNvPr id="262" name="Google Shape;262;p6"/>
            <p:cNvSpPr/>
            <p:nvPr/>
          </p:nvSpPr>
          <p:spPr>
            <a:xfrm>
              <a:off x="4129" y="1260506"/>
              <a:ext cx="2112485" cy="534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3" name="Google Shape;263;p6"/>
            <p:cNvSpPr txBox="1"/>
            <p:nvPr/>
          </p:nvSpPr>
          <p:spPr>
            <a:xfrm>
              <a:off x="4129" y="1260506"/>
              <a:ext cx="2112485" cy="534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2000" tIns="68575" rIns="192000" bIns="68575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700"/>
                <a:buFont typeface="Arial"/>
                <a:buNone/>
              </a:pPr>
              <a:r>
                <a:rPr lang="en-US" sz="2700" dirty="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Challenges</a:t>
              </a:r>
              <a:endParaRPr dirty="0"/>
            </a:p>
          </p:txBody>
        </p:sp>
        <p:sp>
          <p:nvSpPr>
            <p:cNvPr id="264" name="Google Shape;264;p6"/>
            <p:cNvSpPr/>
            <p:nvPr/>
          </p:nvSpPr>
          <p:spPr>
            <a:xfrm>
              <a:off x="2116614" y="826143"/>
              <a:ext cx="422497" cy="1403324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5" name="Google Shape;265;p6"/>
            <p:cNvSpPr/>
            <p:nvPr/>
          </p:nvSpPr>
          <p:spPr>
            <a:xfrm>
              <a:off x="2708110" y="826143"/>
              <a:ext cx="5745959" cy="1403324"/>
            </a:xfrm>
            <a:prstGeom prst="rect">
              <a:avLst/>
            </a:prstGeom>
            <a:solidFill>
              <a:schemeClr val="l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6" name="Google Shape;266;p6"/>
            <p:cNvSpPr txBox="1"/>
            <p:nvPr/>
          </p:nvSpPr>
          <p:spPr>
            <a:xfrm>
              <a:off x="2708110" y="826143"/>
              <a:ext cx="5745959" cy="14033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2850" tIns="102850" rIns="102850" bIns="102850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Arial"/>
                <a:buChar char="•"/>
              </a:pPr>
              <a:r>
                <a:rPr lang="en-US" sz="27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Engaging BORIM</a:t>
              </a:r>
              <a:endParaRPr dirty="0"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405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Arial"/>
                <a:buChar char="•"/>
              </a:pPr>
              <a:r>
                <a:rPr lang="en-US" sz="27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Engaging MHA</a:t>
              </a:r>
              <a:endParaRPr dirty="0"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405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Arial"/>
                <a:buChar char="•"/>
              </a:pPr>
              <a:r>
                <a:rPr lang="en-US" sz="27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Pilot site recruitment</a:t>
              </a:r>
              <a:endParaRPr dirty="0"/>
            </a:p>
          </p:txBody>
        </p:sp>
        <p:sp>
          <p:nvSpPr>
            <p:cNvPr id="267" name="Google Shape;267;p6"/>
            <p:cNvSpPr/>
            <p:nvPr/>
          </p:nvSpPr>
          <p:spPr>
            <a:xfrm>
              <a:off x="4129" y="3111862"/>
              <a:ext cx="2112485" cy="534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8" name="Google Shape;268;p6"/>
            <p:cNvSpPr txBox="1"/>
            <p:nvPr/>
          </p:nvSpPr>
          <p:spPr>
            <a:xfrm>
              <a:off x="4129" y="3111862"/>
              <a:ext cx="2112485" cy="534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2000" tIns="68575" rIns="192000" bIns="68575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2700"/>
                <a:buFont typeface="Arial"/>
                <a:buNone/>
              </a:pPr>
              <a:r>
                <a:rPr lang="en-US" sz="2700" dirty="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Solutions</a:t>
              </a:r>
              <a:endParaRPr dirty="0"/>
            </a:p>
          </p:txBody>
        </p:sp>
        <p:sp>
          <p:nvSpPr>
            <p:cNvPr id="269" name="Google Shape;269;p6"/>
            <p:cNvSpPr/>
            <p:nvPr/>
          </p:nvSpPr>
          <p:spPr>
            <a:xfrm>
              <a:off x="2116614" y="2326668"/>
              <a:ext cx="422497" cy="2104987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70" name="Google Shape;270;p6"/>
            <p:cNvSpPr/>
            <p:nvPr/>
          </p:nvSpPr>
          <p:spPr>
            <a:xfrm>
              <a:off x="2708110" y="2326668"/>
              <a:ext cx="5745959" cy="2104987"/>
            </a:xfrm>
            <a:prstGeom prst="rect">
              <a:avLst/>
            </a:prstGeom>
            <a:solidFill>
              <a:schemeClr val="l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71" name="Google Shape;271;p6"/>
            <p:cNvSpPr txBox="1"/>
            <p:nvPr/>
          </p:nvSpPr>
          <p:spPr>
            <a:xfrm>
              <a:off x="2708110" y="2326668"/>
              <a:ext cx="5745959" cy="21049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2850" tIns="102850" rIns="102850" bIns="102850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Arial"/>
                <a:buChar char="•"/>
              </a:pPr>
              <a:r>
                <a:rPr lang="en-US" sz="27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Initial meeting held with MHA</a:t>
              </a:r>
              <a:endParaRPr dirty="0"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405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Arial"/>
                <a:buChar char="•"/>
              </a:pPr>
              <a:r>
                <a:rPr lang="en-US" sz="27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Identified existing template for pilot recruitment</a:t>
              </a:r>
              <a:endParaRPr dirty="0"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405"/>
                </a:spcBef>
                <a:spcAft>
                  <a:spcPts val="0"/>
                </a:spcAft>
                <a:buClr>
                  <a:schemeClr val="lt1"/>
                </a:buClr>
                <a:buSzPts val="2700"/>
                <a:buFont typeface="Arial"/>
                <a:buChar char="•"/>
              </a:pPr>
              <a:r>
                <a:rPr lang="en-US" sz="27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Continue to seek engagement with BORIM</a:t>
              </a:r>
              <a:endParaRPr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7"/>
          <p:cNvSpPr txBox="1">
            <a:spLocks noGrp="1"/>
          </p:cNvSpPr>
          <p:nvPr>
            <p:ph type="title"/>
          </p:nvPr>
        </p:nvSpPr>
        <p:spPr>
          <a:xfrm>
            <a:off x="1676400" y="45175"/>
            <a:ext cx="3785780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400"/>
              <a:buFont typeface="Arial"/>
              <a:buNone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Diagnosis </a:t>
            </a:r>
            <a:br>
              <a:rPr lang="en-US" sz="2300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Discussion </a:t>
            </a:r>
            <a:r>
              <a:rPr lang="en-US" sz="2300" i="1" dirty="0">
                <a:latin typeface="Arial"/>
                <a:ea typeface="Arial"/>
                <a:cs typeface="Arial"/>
                <a:sym typeface="Arial"/>
              </a:rPr>
              <a:t>(15 min)</a:t>
            </a:r>
            <a:endParaRPr sz="2300" i="1" dirty="0"/>
          </a:p>
        </p:txBody>
      </p:sp>
      <p:pic>
        <p:nvPicPr>
          <p:cNvPr id="277" name="Google Shape;277;p7" descr="Free Discussion Clip Art with No Background - ClipartKe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" y="0"/>
            <a:ext cx="1219202" cy="919706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grpSp>
        <p:nvGrpSpPr>
          <p:cNvPr id="278" name="Google Shape;278;p7"/>
          <p:cNvGrpSpPr/>
          <p:nvPr/>
        </p:nvGrpSpPr>
        <p:grpSpPr>
          <a:xfrm>
            <a:off x="1524000" y="1475099"/>
            <a:ext cx="6096000" cy="4131373"/>
            <a:chOff x="0" y="78099"/>
            <a:chExt cx="6096000" cy="4131373"/>
          </a:xfrm>
        </p:grpSpPr>
        <p:sp>
          <p:nvSpPr>
            <p:cNvPr id="279" name="Google Shape;279;p7"/>
            <p:cNvSpPr/>
            <p:nvPr/>
          </p:nvSpPr>
          <p:spPr>
            <a:xfrm>
              <a:off x="0" y="78099"/>
              <a:ext cx="6096000" cy="608400"/>
            </a:xfrm>
            <a:prstGeom prst="roundRect">
              <a:avLst>
                <a:gd name="adj" fmla="val 16667"/>
              </a:avLst>
            </a:prstGeom>
            <a:solidFill>
              <a:srgbClr val="3131CB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80;p7"/>
            <p:cNvSpPr txBox="1"/>
            <p:nvPr/>
          </p:nvSpPr>
          <p:spPr>
            <a:xfrm>
              <a:off x="29700" y="107799"/>
              <a:ext cx="6036600" cy="54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9050" tIns="99050" rIns="99050" bIns="9905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Arial"/>
                <a:buNone/>
              </a:pPr>
              <a:r>
                <a:rPr lang="en-US" sz="26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Questions</a:t>
              </a:r>
              <a:endParaRPr dirty="0"/>
            </a:p>
          </p:txBody>
        </p:sp>
        <p:sp>
          <p:nvSpPr>
            <p:cNvPr id="281" name="Google Shape;281;p7"/>
            <p:cNvSpPr/>
            <p:nvPr/>
          </p:nvSpPr>
          <p:spPr>
            <a:xfrm>
              <a:off x="0" y="686499"/>
              <a:ext cx="6096000" cy="1506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2" name="Google Shape;282;p7"/>
            <p:cNvSpPr txBox="1"/>
            <p:nvPr/>
          </p:nvSpPr>
          <p:spPr>
            <a:xfrm>
              <a:off x="0" y="686499"/>
              <a:ext cx="6096000" cy="15069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3525" tIns="33000" rIns="184900" bIns="330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Char char="•"/>
              </a:pPr>
              <a:r>
                <a:rPr lang="en-US" sz="20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Are there examples of successful practice changes? How were those successes achieved?</a:t>
              </a: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Char char="•"/>
              </a:pPr>
              <a:endParaRPr lang="en-US" sz="2000" dirty="0">
                <a:solidFill>
                  <a:schemeClr val="dk1"/>
                </a:solidFill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Char char="•"/>
              </a:pPr>
              <a:r>
                <a:rPr lang="en-US" sz="20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can we measure adherence with diagnosis/treatment plan disclosure?</a:t>
              </a:r>
              <a:endParaRPr dirty="0"/>
            </a:p>
            <a:p>
              <a:pPr marL="228600" marR="0" lvl="1" indent="-101600" algn="l" rtl="0">
                <a:lnSpc>
                  <a:spcPct val="9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endParaRPr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7"/>
            <p:cNvSpPr/>
            <p:nvPr/>
          </p:nvSpPr>
          <p:spPr>
            <a:xfrm>
              <a:off x="0" y="2193460"/>
              <a:ext cx="6096000" cy="608400"/>
            </a:xfrm>
            <a:prstGeom prst="roundRect">
              <a:avLst>
                <a:gd name="adj" fmla="val 16667"/>
              </a:avLst>
            </a:prstGeom>
            <a:solidFill>
              <a:srgbClr val="3131CB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4" name="Google Shape;284;p7"/>
            <p:cNvSpPr txBox="1"/>
            <p:nvPr/>
          </p:nvSpPr>
          <p:spPr>
            <a:xfrm>
              <a:off x="29700" y="2223160"/>
              <a:ext cx="6036600" cy="54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9050" tIns="99050" rIns="99050" bIns="9905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Arial"/>
                <a:buNone/>
              </a:pPr>
              <a:r>
                <a:rPr lang="en-US" sz="26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Advice</a:t>
              </a:r>
              <a:endParaRPr dirty="0"/>
            </a:p>
          </p:txBody>
        </p:sp>
        <p:sp>
          <p:nvSpPr>
            <p:cNvPr id="285" name="Google Shape;285;p7"/>
            <p:cNvSpPr/>
            <p:nvPr/>
          </p:nvSpPr>
          <p:spPr>
            <a:xfrm>
              <a:off x="0" y="2801860"/>
              <a:ext cx="6096000" cy="11840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6" name="Google Shape;286;p7"/>
            <p:cNvSpPr txBox="1"/>
            <p:nvPr/>
          </p:nvSpPr>
          <p:spPr>
            <a:xfrm>
              <a:off x="0" y="2801859"/>
              <a:ext cx="6096000" cy="14076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3525" tIns="33000" rIns="184900" bIns="330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Char char="•"/>
              </a:pPr>
              <a:r>
                <a:rPr lang="en-US" sz="20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With which organizations/stakeholders should we collaborate to distribute Clinical Toolkit?</a:t>
              </a:r>
            </a:p>
            <a:p>
              <a:pPr marR="0" lvl="1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</a:pPr>
              <a:endParaRPr dirty="0"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Char char="•"/>
              </a:pPr>
              <a:r>
                <a:rPr lang="en-US" sz="20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resonates with Primary Care to change practice?</a:t>
              </a:r>
              <a:endParaRPr dirty="0"/>
            </a:p>
          </p:txBody>
        </p: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1_Blue Presentation Template - MA HHS - small log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2499</TotalTime>
  <Words>1158</Words>
  <Application>Microsoft Office PowerPoint</Application>
  <PresentationFormat>On-screen Show (4:3)</PresentationFormat>
  <Paragraphs>202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Arial</vt:lpstr>
      <vt:lpstr>Avenir</vt:lpstr>
      <vt:lpstr>Book Antiqua</vt:lpstr>
      <vt:lpstr>Calibri</vt:lpstr>
      <vt:lpstr>Noto Sans Symbols</vt:lpstr>
      <vt:lpstr>Symbol</vt:lpstr>
      <vt:lpstr>Wingdings</vt:lpstr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Agenda</vt:lpstr>
      <vt:lpstr>PowerPoint Presentation</vt:lpstr>
      <vt:lpstr>Implementation Team Members</vt:lpstr>
      <vt:lpstr>Diagnosis and Services Navigation</vt:lpstr>
      <vt:lpstr>1. Diagnosis</vt:lpstr>
      <vt:lpstr> Diagnosis  Implementation Status</vt:lpstr>
      <vt:lpstr> Diagnosis Challenges and Solutions</vt:lpstr>
      <vt:lpstr>Diagnosis  Discussion (15 min)</vt:lpstr>
      <vt:lpstr> 2. Services Navigation</vt:lpstr>
      <vt:lpstr>Services Navigation  Implementation Status</vt:lpstr>
      <vt:lpstr>Services Navigation  Implementation Status</vt:lpstr>
      <vt:lpstr>Services Navigation  Implementation Status</vt:lpstr>
      <vt:lpstr> Services Navigation  Challenges and Solutions</vt:lpstr>
      <vt:lpstr>Services Navigation  Discussion (15 min)</vt:lpstr>
      <vt:lpstr>    Council Member Roundtable (35 min)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MacLeod</dc:creator>
  <cp:lastModifiedBy>Cohen, Gabriel R. (EHS)</cp:lastModifiedBy>
  <cp:revision>352</cp:revision>
  <cp:lastPrinted>2020-11-10T01:47:32Z</cp:lastPrinted>
  <dcterms:created xsi:type="dcterms:W3CDTF">2020-10-30T19:15:14Z</dcterms:created>
  <dcterms:modified xsi:type="dcterms:W3CDTF">2021-11-09T18:08:01Z</dcterms:modified>
</cp:coreProperties>
</file>